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 id="2147483648" r:id="rId6"/>
  </p:sldMasterIdLst>
  <p:notesMasterIdLst>
    <p:notesMasterId r:id="rId34"/>
  </p:notesMasterIdLst>
  <p:handoutMasterIdLst>
    <p:handoutMasterId r:id="rId35"/>
  </p:handoutMasterIdLst>
  <p:sldIdLst>
    <p:sldId id="265" r:id="rId7"/>
    <p:sldId id="268" r:id="rId8"/>
    <p:sldId id="269" r:id="rId9"/>
    <p:sldId id="272" r:id="rId10"/>
    <p:sldId id="282" r:id="rId11"/>
    <p:sldId id="273" r:id="rId12"/>
    <p:sldId id="287" r:id="rId13"/>
    <p:sldId id="270" r:id="rId14"/>
    <p:sldId id="279" r:id="rId15"/>
    <p:sldId id="288" r:id="rId16"/>
    <p:sldId id="291" r:id="rId17"/>
    <p:sldId id="286" r:id="rId18"/>
    <p:sldId id="278" r:id="rId19"/>
    <p:sldId id="280" r:id="rId20"/>
    <p:sldId id="284" r:id="rId21"/>
    <p:sldId id="275" r:id="rId22"/>
    <p:sldId id="277" r:id="rId23"/>
    <p:sldId id="281" r:id="rId24"/>
    <p:sldId id="289" r:id="rId25"/>
    <p:sldId id="267" r:id="rId26"/>
    <p:sldId id="274" r:id="rId27"/>
    <p:sldId id="276" r:id="rId28"/>
    <p:sldId id="283" r:id="rId29"/>
    <p:sldId id="285" r:id="rId30"/>
    <p:sldId id="271" r:id="rId31"/>
    <p:sldId id="292" r:id="rId32"/>
    <p:sldId id="290" r:id="rId3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1D23"/>
    <a:srgbClr val="DE6126"/>
    <a:srgbClr val="5E62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21" autoAdjust="0"/>
    <p:restoredTop sz="85985" autoAdjust="0"/>
  </p:normalViewPr>
  <p:slideViewPr>
    <p:cSldViewPr snapToGrid="0" snapToObjects="1">
      <p:cViewPr varScale="1">
        <p:scale>
          <a:sx n="103" d="100"/>
          <a:sy n="103" d="100"/>
        </p:scale>
        <p:origin x="156" y="96"/>
      </p:cViewPr>
      <p:guideLst>
        <p:guide orient="horz" pos="1808"/>
        <p:guide pos="557"/>
      </p:guideLst>
    </p:cSldViewPr>
  </p:slideViewPr>
  <p:notesTextViewPr>
    <p:cViewPr>
      <p:scale>
        <a:sx n="3" d="2"/>
        <a:sy n="3" d="2"/>
      </p:scale>
      <p:origin x="0" y="0"/>
    </p:cViewPr>
  </p:notesTextViewPr>
  <p:notesViewPr>
    <p:cSldViewPr snapToGrid="0" snapToObjects="1">
      <p:cViewPr>
        <p:scale>
          <a:sx n="90" d="100"/>
          <a:sy n="90" d="100"/>
        </p:scale>
        <p:origin x="2332" y="-6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A7726C-ACAE-124E-B040-09E55DEF4DA0}" type="datetimeFigureOut">
              <a:rPr lang="en-US" smtClean="0"/>
              <a:t>3/22/2016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5010" y="0"/>
            <a:ext cx="2971800" cy="459317"/>
          </a:xfrm>
          <a:prstGeom prst="rect">
            <a:avLst/>
          </a:prstGeom>
        </p:spPr>
        <p:txBody>
          <a:bodyPr vert="horz" lIns="91440" tIns="45720" rIns="91440" bIns="45720" rtlCol="0"/>
          <a:lstStyle>
            <a:lvl1pPr algn="r">
              <a:defRPr sz="1200"/>
            </a:lvl1pPr>
          </a:lstStyle>
          <a:p>
            <a:fld id="{423D56B6-96DB-49AA-B392-C2E77AEFBB10}" type="datetimeFigureOut">
              <a:rPr lang="en-US" smtClean="0"/>
              <a:t>3/22/2016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2"/>
            <a:ext cx="5486400" cy="3600449"/>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4685"/>
            <a:ext cx="2971800" cy="459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5010" y="8684685"/>
            <a:ext cx="2971800" cy="459316"/>
          </a:xfrm>
          <a:prstGeom prst="rect">
            <a:avLst/>
          </a:prstGeom>
        </p:spPr>
        <p:txBody>
          <a:bodyPr vert="horz" lIns="91440" tIns="45720" rIns="91440" bIns="45720" rtlCol="0" anchor="b"/>
          <a:lstStyle>
            <a:lvl1pPr algn="r">
              <a:defRPr sz="1200"/>
            </a:lvl1pPr>
          </a:lstStyle>
          <a:p>
            <a:fld id="{84BE4854-46C1-40AE-92BF-0F440829588D}" type="slidenum">
              <a:rPr lang="en-US" smtClean="0"/>
              <a:t>‹#›</a:t>
            </a:fld>
            <a:endParaRPr lang="en-US"/>
          </a:p>
        </p:txBody>
      </p:sp>
    </p:spTree>
    <p:extLst>
      <p:ext uri="{BB962C8B-B14F-4D97-AF65-F5344CB8AC3E}">
        <p14:creationId xmlns:p14="http://schemas.microsoft.com/office/powerpoint/2010/main" val="3515657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flickr.com/photos/95792332@N00/3226023555"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www.oclc.org/research/activities/vandr.html" TargetMode="External"/><Relationship Id="rId4" Type="http://schemas.openxmlformats.org/officeDocument/2006/relationships/hyperlink" Target="http://www.oclc.org/content/dam/research/publications/2015/oclcresearch-library-in-life-of-user.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oclc.org/research/activities/vandr.html"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oclc.org/content/dam/research/presentations/dempsey/dempsey-notre-dame-oclc-research-2015.pptx"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oclc.org/research/activities/synchronicity/default.htm"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oclc.org/research/activities/vandr.html"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www.oclc.org/research/publications/archive/2007/connaway-scan.pdf" TargetMode="External"/><Relationship Id="rId4" Type="http://schemas.openxmlformats.org/officeDocument/2006/relationships/hyperlink" Target="http://www.oclc.org/research/activities/synchronicity/default.htm"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www.oclc.org/research/activities/vandr.html"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oclc.org/content/dam/research/presentations/dempsey/dempsey-notre-dame-oclc-research-2015.ppt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worldbank.org/en/publication/wdr201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oclc.org/content/dam/research/presentations/dempsey/dempsey-notre-dame-oclc-research-2015.pptx"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oclc.org/research/activities/vandr.html"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flickr.com/photos/99532761@N00/14154338759"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oclc.org/research/activities/vandr.htm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oclc.org/content/dam/research/presentations/dempsey/dempsey-notre-dame-oclc-research-2015.pptx"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flickr.com/photos/45082883@N00/223839049"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www.oclc.org/research/activities/synchronicity/default.htm" TargetMode="External"/><Relationship Id="rId4" Type="http://schemas.openxmlformats.org/officeDocument/2006/relationships/hyperlink" Target="http://www.oclc.org/content/dam/research/publications/2015/oclcresearch-library-in-life-of-user.pdf"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oclc.org/research/activities/vandr.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oclc.org/research/activities/vandr.htm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oclc.org/research/activities/vandr.html"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oclc.org/research/activities/vandr.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err="1" smtClean="0">
                <a:latin typeface="Arial" panose="020B0604020202020204" pitchFamily="34" charset="0"/>
                <a:cs typeface="Arial" panose="020B0604020202020204" pitchFamily="34" charset="0"/>
              </a:rPr>
              <a:t>Connaway</a:t>
            </a:r>
            <a:r>
              <a:rPr lang="en-US" sz="1400" dirty="0" smtClean="0">
                <a:latin typeface="Arial" panose="020B0604020202020204" pitchFamily="34" charset="0"/>
                <a:cs typeface="Arial" panose="020B0604020202020204" pitchFamily="34" charset="0"/>
              </a:rPr>
              <a:t>, Lynn </a:t>
            </a:r>
            <a:r>
              <a:rPr lang="en-US" sz="1400" dirty="0" err="1" smtClean="0">
                <a:latin typeface="Arial" panose="020B0604020202020204" pitchFamily="34" charset="0"/>
                <a:cs typeface="Arial" panose="020B0604020202020204" pitchFamily="34" charset="0"/>
              </a:rPr>
              <a:t>Silipigni</a:t>
            </a:r>
            <a:r>
              <a:rPr lang="en-US" sz="1400" dirty="0" smtClean="0">
                <a:latin typeface="Arial" panose="020B0604020202020204" pitchFamily="34" charset="0"/>
                <a:cs typeface="Arial" panose="020B0604020202020204" pitchFamily="34" charset="0"/>
              </a:rPr>
              <a:t>, comp. 2015. </a:t>
            </a:r>
            <a:r>
              <a:rPr lang="en-US" sz="1400" i="1" dirty="0" smtClean="0">
                <a:latin typeface="Arial" panose="020B0604020202020204" pitchFamily="34" charset="0"/>
                <a:cs typeface="Arial" panose="020B0604020202020204" pitchFamily="34" charset="0"/>
              </a:rPr>
              <a:t>The Library in the Life of the User: Engaging with People Where They Live and Learn</a:t>
            </a:r>
            <a:r>
              <a:rPr lang="en-US" sz="1400" dirty="0" smtClean="0">
                <a:latin typeface="Arial" panose="020B0604020202020204" pitchFamily="34" charset="0"/>
                <a:cs typeface="Arial" panose="020B0604020202020204" pitchFamily="34" charset="0"/>
              </a:rPr>
              <a:t>. Dublin, OH: OCLC Research. </a:t>
            </a:r>
            <a:r>
              <a:rPr lang="en-US" sz="1400" dirty="0" smtClean="0">
                <a:latin typeface="Arial" panose="020B0604020202020204" pitchFamily="34" charset="0"/>
                <a:cs typeface="Arial" panose="020B0604020202020204" pitchFamily="34" charset="0"/>
                <a:hlinkClick r:id="rId3"/>
              </a:rPr>
              <a:t>http://www.oclc.org/content/dam/research/publications/2015/oclcresearch-library-in-life-of-user.pdf</a:t>
            </a:r>
            <a:r>
              <a:rPr lang="en-US" sz="1400" dirty="0" smtClean="0">
                <a:latin typeface="Arial" panose="020B0604020202020204" pitchFamily="34" charset="0"/>
                <a:cs typeface="Arial" panose="020B0604020202020204" pitchFamily="34" charset="0"/>
              </a:rPr>
              <a:t>.</a:t>
            </a:r>
          </a:p>
          <a:p>
            <a:endParaRPr lang="en-US" sz="1400" dirty="0" smtClean="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a:t>
            </a:fld>
            <a:endParaRPr lang="en-US"/>
          </a:p>
        </p:txBody>
      </p:sp>
    </p:spTree>
    <p:extLst>
      <p:ext uri="{BB962C8B-B14F-4D97-AF65-F5344CB8AC3E}">
        <p14:creationId xmlns:p14="http://schemas.microsoft.com/office/powerpoint/2010/main" val="2546344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Image: https://d3rnbxvnd0hlox.cloudfront.net/images/channels/6/icons/large.png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Last year of secondary school and first year undergraduate</a:t>
            </a:r>
            <a:r>
              <a:rPr lang="en-US" sz="1400" baseline="0" dirty="0" smtClean="0">
                <a:latin typeface="Arial" panose="020B0604020202020204" pitchFamily="34" charset="0"/>
                <a:cs typeface="Arial" panose="020B0604020202020204" pitchFamily="34" charset="0"/>
              </a:rPr>
              <a:t> students did not mention email as much as others. However, as they progressed through their academic studies (in their second year of undergraduate studies), they, too, mentioned email 100% of the time. That’s how they communicated in the academic environment with administrative issues at the university.</a:t>
            </a:r>
            <a:endParaRPr lang="en-US" sz="1400" dirty="0" smtClean="0">
              <a:latin typeface="Arial" panose="020B0604020202020204" pitchFamily="34" charset="0"/>
              <a:cs typeface="Arial" panose="020B0604020202020204" pitchFamily="34" charset="0"/>
            </a:endParaRPr>
          </a:p>
          <a:p>
            <a:endParaRPr lang="en-US" sz="1400" dirty="0"/>
          </a:p>
        </p:txBody>
      </p:sp>
      <p:sp>
        <p:nvSpPr>
          <p:cNvPr id="4" name="Slide Number Placeholder 3"/>
          <p:cNvSpPr>
            <a:spLocks noGrp="1"/>
          </p:cNvSpPr>
          <p:nvPr>
            <p:ph type="sldNum" sz="quarter" idx="10"/>
          </p:nvPr>
        </p:nvSpPr>
        <p:spPr/>
        <p:txBody>
          <a:bodyPr/>
          <a:lstStyle/>
          <a:p>
            <a:fld id="{84BE4854-46C1-40AE-92BF-0F440829588D}" type="slidenum">
              <a:rPr lang="en-US" smtClean="0"/>
              <a:t>10</a:t>
            </a:fld>
            <a:endParaRPr lang="en-US"/>
          </a:p>
        </p:txBody>
      </p:sp>
    </p:spTree>
    <p:extLst>
      <p:ext uri="{BB962C8B-B14F-4D97-AF65-F5344CB8AC3E}">
        <p14:creationId xmlns:p14="http://schemas.microsoft.com/office/powerpoint/2010/main" val="3233159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E4854-46C1-40AE-92BF-0F440829588D}" type="slidenum">
              <a:rPr lang="en-US" smtClean="0"/>
              <a:t>11</a:t>
            </a:fld>
            <a:endParaRPr lang="en-US"/>
          </a:p>
        </p:txBody>
      </p:sp>
    </p:spTree>
    <p:extLst>
      <p:ext uri="{BB962C8B-B14F-4D97-AF65-F5344CB8AC3E}">
        <p14:creationId xmlns:p14="http://schemas.microsoft.com/office/powerpoint/2010/main" val="3869782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90500"/>
            <a:ext cx="3556000" cy="2000250"/>
          </a:xfrm>
        </p:spPr>
      </p:sp>
      <p:sp>
        <p:nvSpPr>
          <p:cNvPr id="3" name="Notes Placeholder 2"/>
          <p:cNvSpPr>
            <a:spLocks noGrp="1"/>
          </p:cNvSpPr>
          <p:nvPr>
            <p:ph type="body" idx="1"/>
          </p:nvPr>
        </p:nvSpPr>
        <p:spPr>
          <a:xfrm>
            <a:off x="150471" y="2286000"/>
            <a:ext cx="6528121" cy="6718300"/>
          </a:xfrm>
        </p:spPr>
        <p:txBody>
          <a:bodyPr/>
          <a:lstStyle/>
          <a:p>
            <a:r>
              <a:rPr lang="en-US" sz="1000" dirty="0" smtClean="0">
                <a:latin typeface="Arial" panose="020B0604020202020204" pitchFamily="34" charset="0"/>
                <a:cs typeface="Arial" panose="020B0604020202020204" pitchFamily="34" charset="0"/>
              </a:rPr>
              <a:t>Image: </a:t>
            </a:r>
            <a:r>
              <a:rPr lang="en-US" sz="1000" dirty="0" smtClean="0">
                <a:latin typeface="Arial" panose="020B0604020202020204" pitchFamily="34" charset="0"/>
                <a:cs typeface="Arial" panose="020B0604020202020204" pitchFamily="34" charset="0"/>
                <a:hlinkClick r:id="rId3"/>
              </a:rPr>
              <a:t>http://www.flickr.com/photos/95792332@N00/3226023555</a:t>
            </a:r>
            <a:endParaRPr lang="en-US" sz="1000" dirty="0" smtClean="0">
              <a:latin typeface="Arial" panose="020B0604020202020204" pitchFamily="34" charset="0"/>
              <a:cs typeface="Arial" panose="020B0604020202020204" pitchFamily="34" charset="0"/>
            </a:endParaRPr>
          </a:p>
          <a:p>
            <a:endParaRPr lang="en-US" sz="1000" dirty="0" smtClean="0">
              <a:latin typeface="Arial" panose="020B0604020202020204" pitchFamily="34" charset="0"/>
              <a:cs typeface="Arial" panose="020B0604020202020204" pitchFamily="34" charset="0"/>
            </a:endParaRPr>
          </a:p>
          <a:p>
            <a:r>
              <a:rPr lang="en-US" sz="1000" dirty="0" smtClean="0">
                <a:latin typeface="Arial" panose="020B0604020202020204" pitchFamily="34" charset="0"/>
                <a:cs typeface="Arial" panose="020B0604020202020204" pitchFamily="34" charset="0"/>
              </a:rPr>
              <a:t>“Residents: significant online presence and usage; high level of collaborative activity online; contributions to the online environment in the form of uploading materials, photos, videos; high dependence on a mobile device (smart phone, laptop, etc.); more than 10 hours a week spent online.” </a:t>
            </a:r>
          </a:p>
          <a:p>
            <a:r>
              <a:rPr lang="en-US" sz="1000" dirty="0" smtClean="0">
                <a:latin typeface="Arial" panose="020B0604020202020204" pitchFamily="34" charset="0"/>
                <a:cs typeface="Arial" panose="020B0604020202020204" pitchFamily="34" charset="0"/>
              </a:rPr>
              <a:t>Visitors: functional use of technology, often linked to formal need (such as use of software for specific coursework, or </a:t>
            </a:r>
            <a:r>
              <a:rPr lang="en-US" sz="1000" dirty="0" err="1" smtClean="0">
                <a:latin typeface="Arial" panose="020B0604020202020204" pitchFamily="34" charset="0"/>
                <a:cs typeface="Arial" panose="020B0604020202020204" pitchFamily="34" charset="0"/>
              </a:rPr>
              <a:t>organising</a:t>
            </a:r>
            <a:r>
              <a:rPr lang="en-US" sz="1000" dirty="0" smtClean="0">
                <a:latin typeface="Arial" panose="020B0604020202020204" pitchFamily="34" charset="0"/>
                <a:cs typeface="Arial" panose="020B0604020202020204" pitchFamily="34" charset="0"/>
              </a:rPr>
              <a:t> meetings through email contact); less visible/more passive online presence, more likely to </a:t>
            </a:r>
            <a:r>
              <a:rPr lang="en-US" sz="1000" dirty="0" err="1" smtClean="0">
                <a:latin typeface="Arial" panose="020B0604020202020204" pitchFamily="34" charset="0"/>
                <a:cs typeface="Arial" panose="020B0604020202020204" pitchFamily="34" charset="0"/>
              </a:rPr>
              <a:t>favour</a:t>
            </a:r>
            <a:r>
              <a:rPr lang="en-US" sz="1000" dirty="0" smtClean="0">
                <a:latin typeface="Arial" panose="020B0604020202020204" pitchFamily="34" charset="0"/>
                <a:cs typeface="Arial" panose="020B0604020202020204" pitchFamily="34" charset="0"/>
              </a:rPr>
              <a:t> face-to-face interactions (even as they use the Internet to organize/ schedule those interactions); fewer than 6 hours spent online a week.” (p. 145)   “There are a number of “covert” online study habits. For example, Wikipedia is widely used but almost always with a sense of guilt or an eagerness to convey awareness of its “unreliability;” there is an assumption by students that teachers and lecturers value the authenticity of </a:t>
            </a:r>
            <a:r>
              <a:rPr lang="en-US" sz="1000" dirty="0" err="1" smtClean="0">
                <a:latin typeface="Arial" panose="020B0604020202020204" pitchFamily="34" charset="0"/>
                <a:cs typeface="Arial" panose="020B0604020202020204" pitchFamily="34" charset="0"/>
              </a:rPr>
              <a:t>paperbased</a:t>
            </a:r>
            <a:r>
              <a:rPr lang="en-US" sz="1000" dirty="0" smtClean="0">
                <a:latin typeface="Arial" panose="020B0604020202020204" pitchFamily="34" charset="0"/>
                <a:cs typeface="Arial" panose="020B0604020202020204" pitchFamily="34" charset="0"/>
              </a:rPr>
              <a:t> books rather than information found online through a browser, such as Google. The data also indicate that this assumption is unfounded.” (p.</a:t>
            </a:r>
            <a:r>
              <a:rPr lang="en-US" sz="1000" baseline="0" dirty="0" smtClean="0">
                <a:latin typeface="Arial" panose="020B0604020202020204" pitchFamily="34" charset="0"/>
                <a:cs typeface="Arial" panose="020B0604020202020204" pitchFamily="34" charset="0"/>
              </a:rPr>
              <a:t> 145)   </a:t>
            </a:r>
            <a:endParaRPr lang="en-US" sz="1000" dirty="0" smtClean="0">
              <a:latin typeface="Arial" panose="020B0604020202020204" pitchFamily="34" charset="0"/>
              <a:cs typeface="Arial" panose="020B0604020202020204" pitchFamily="34" charset="0"/>
            </a:endParaRPr>
          </a:p>
          <a:p>
            <a:r>
              <a:rPr lang="en-US" sz="1000" dirty="0" smtClean="0">
                <a:latin typeface="Arial" panose="020B0604020202020204" pitchFamily="34" charset="0"/>
                <a:cs typeface="Arial" panose="020B0604020202020204" pitchFamily="34" charset="0"/>
              </a:rPr>
              <a:t>“</a:t>
            </a:r>
            <a:r>
              <a:rPr lang="en-US" sz="1000" b="1" dirty="0" smtClean="0">
                <a:latin typeface="Arial" panose="020B0604020202020204" pitchFamily="34" charset="0"/>
                <a:cs typeface="Arial" panose="020B0604020202020204" pitchFamily="34" charset="0"/>
              </a:rPr>
              <a:t>Some changes are made when transitioning from one stage of academic life to another. </a:t>
            </a:r>
            <a:r>
              <a:rPr lang="en-US" sz="1000" dirty="0" smtClean="0">
                <a:latin typeface="Arial" panose="020B0604020202020204" pitchFamily="34" charset="0"/>
                <a:cs typeface="Arial" panose="020B0604020202020204" pitchFamily="34" charset="0"/>
              </a:rPr>
              <a:t>For example, one interviewee cleared his Facebook site of his previous high school friends when he went to University, where he replaced them with new contacts.” (p. 145)    “A number of interviewees spoke about the way they evaluated information and sites from the Internet. A typical way of doing this was to judge sites by their popularity (as shown by their placement in the Google results list), i.e., popular = correct.” (p. 145)</a:t>
            </a:r>
          </a:p>
          <a:p>
            <a:endParaRPr lang="en-US" sz="1000" dirty="0" smtClean="0">
              <a:latin typeface="Arial" panose="020B0604020202020204" pitchFamily="34" charset="0"/>
              <a:cs typeface="Arial" panose="020B0604020202020204" pitchFamily="34" charset="0"/>
            </a:endParaRPr>
          </a:p>
          <a:p>
            <a:r>
              <a:rPr lang="en-US" sz="1000" dirty="0" smtClean="0">
                <a:latin typeface="Arial" panose="020B0604020202020204" pitchFamily="34" charset="0"/>
                <a:cs typeface="Arial" panose="020B0604020202020204" pitchFamily="34" charset="0"/>
              </a:rPr>
              <a:t>“Instead of reporting general information-seeking habits and technology use, this study explores how the subjects get their information based on the context and situation of their needs during an extended period of time, identifying if and how their behaviors change.” (p. 151) </a:t>
            </a:r>
          </a:p>
          <a:p>
            <a:endParaRPr lang="en-US" sz="10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Arial" panose="020B0604020202020204" pitchFamily="34" charset="0"/>
                <a:cs typeface="Arial" panose="020B0604020202020204" pitchFamily="34" charset="0"/>
              </a:rPr>
              <a:t>Connaway, Lynn Silipigni, comp. 2015. </a:t>
            </a:r>
            <a:r>
              <a:rPr lang="en-US" sz="1000" i="1" dirty="0" smtClean="0">
                <a:latin typeface="Arial" panose="020B0604020202020204" pitchFamily="34" charset="0"/>
                <a:cs typeface="Arial" panose="020B0604020202020204" pitchFamily="34" charset="0"/>
              </a:rPr>
              <a:t>The Library in the Life of the User: Engaging with People Where They Live and Learn</a:t>
            </a:r>
            <a:r>
              <a:rPr lang="en-US" sz="1000" dirty="0" smtClean="0">
                <a:latin typeface="Arial" panose="020B0604020202020204" pitchFamily="34" charset="0"/>
                <a:cs typeface="Arial" panose="020B0604020202020204" pitchFamily="34" charset="0"/>
              </a:rPr>
              <a:t>. Dublin, Ohio: OCLC Research. </a:t>
            </a:r>
            <a:r>
              <a:rPr lang="en-US" sz="1000" dirty="0" smtClean="0">
                <a:latin typeface="Arial" panose="020B0604020202020204" pitchFamily="34" charset="0"/>
                <a:cs typeface="Arial" panose="020B0604020202020204" pitchFamily="34" charset="0"/>
                <a:hlinkClick r:id="rId4"/>
              </a:rPr>
              <a:t>http://www.oclc.org/content/dam/research/publications/2015/oclcresearch-library-in-life-of-user.pdf</a:t>
            </a:r>
            <a:r>
              <a:rPr lang="en-US" sz="1000" dirty="0" smtClean="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Arial" panose="020B0604020202020204" pitchFamily="34" charset="0"/>
                <a:cs typeface="Arial" panose="020B0604020202020204" pitchFamily="34" charset="0"/>
              </a:rPr>
              <a:t>“This morning I was looking for a homemade bread recipe that I could use to bake and then blog about.  (I just started my own food blog: gritsgonegreen.wordpress.com).   At first I started looking online, and it was a little bit overwhelming.  There were so many different recipes with different flavors and crazy combinations.  The one thing that was good about looking at the online recipes was viewing the user comments and seeing how people liked or disliked each recipe.  I ended up reaching into my mom’s cupboard and using a recipe that I found in one of her old cookbooks.  The recipe was just what I was looking for: it was a simple homemade white bread.  I was about to search on the internet how to knead and punch bread, but I flipped the page, and there was a whole glossary of bread making terms.  I must admit, I was a little bit surprised by the amount of information and instruction found in the cookbook.  I thought I was going to have to look up an instructional video online.” (</a:t>
            </a:r>
            <a:r>
              <a:rPr lang="en-US" sz="1000" i="1" kern="1200" dirty="0" smtClean="0">
                <a:solidFill>
                  <a:schemeClr val="tx1"/>
                </a:solidFill>
                <a:effectLst/>
                <a:latin typeface="Arial" panose="020B0604020202020204" pitchFamily="34" charset="0"/>
                <a:cs typeface="Arial" panose="020B0604020202020204" pitchFamily="34" charset="0"/>
              </a:rPr>
              <a:t>Digital Visitors and Residents</a:t>
            </a:r>
            <a:r>
              <a:rPr lang="en-US" sz="1000" kern="1200" dirty="0" smtClean="0">
                <a:solidFill>
                  <a:schemeClr val="tx1"/>
                </a:solidFill>
                <a:effectLst/>
                <a:latin typeface="Arial" panose="020B0604020202020204" pitchFamily="34" charset="0"/>
                <a:cs typeface="Arial" panose="020B0604020202020204" pitchFamily="34" charset="0"/>
              </a:rPr>
              <a:t>, USS3, Emerging, Female, Age 17, High School Student)</a:t>
            </a:r>
            <a:r>
              <a:rPr lang="en-US" sz="1000" kern="1200" baseline="0" dirty="0" smtClean="0">
                <a:solidFill>
                  <a:schemeClr val="tx1"/>
                </a:solidFill>
                <a:effectLst/>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baseline="0" dirty="0" smtClean="0">
              <a:solidFill>
                <a:schemeClr val="tx1"/>
              </a:solidFill>
              <a:effectLst/>
              <a:latin typeface="Arial" panose="020B0604020202020204" pitchFamily="34" charset="0"/>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Arial" panose="020B0604020202020204" pitchFamily="34" charset="0"/>
                <a:cs typeface="Arial" panose="020B0604020202020204" pitchFamily="34" charset="0"/>
              </a:rPr>
              <a:t>White, David S., and Lynn Silipigni Connaway. 2011-2014. </a:t>
            </a:r>
            <a:r>
              <a:rPr lang="en-US" sz="1000" i="1" dirty="0" smtClean="0">
                <a:latin typeface="Arial" panose="020B0604020202020204" pitchFamily="34" charset="0"/>
                <a:cs typeface="Arial" panose="020B0604020202020204" pitchFamily="34" charset="0"/>
              </a:rPr>
              <a:t>Digital Visitors and Residents: What Motivates Engagement with the Digital Information Environment.</a:t>
            </a:r>
            <a:r>
              <a:rPr lang="en-US" sz="1000" dirty="0" smtClean="0">
                <a:latin typeface="Arial" panose="020B0604020202020204" pitchFamily="34" charset="0"/>
                <a:cs typeface="Arial" panose="020B0604020202020204" pitchFamily="34" charset="0"/>
              </a:rPr>
              <a:t> Funded by JISC, OCLC, and Oxford University. </a:t>
            </a:r>
            <a:r>
              <a:rPr lang="en-US" sz="1000" u="sng" dirty="0" smtClean="0">
                <a:latin typeface="Arial" panose="020B0604020202020204" pitchFamily="34" charset="0"/>
                <a:cs typeface="Arial" panose="020B0604020202020204" pitchFamily="34" charset="0"/>
                <a:hlinkClick r:id="rId5"/>
              </a:rPr>
              <a:t>http://www.oclc.org/research/activities/vandr.html</a:t>
            </a:r>
            <a:r>
              <a:rPr lang="en-US" sz="1000" u="sng" dirty="0" smtClean="0">
                <a:latin typeface="Arial" panose="020B0604020202020204" pitchFamily="34" charset="0"/>
                <a:cs typeface="Arial" panose="020B0604020202020204" pitchFamily="34" charset="0"/>
              </a:rPr>
              <a:t>. </a:t>
            </a:r>
            <a:endParaRPr lang="en-US" sz="1000" kern="1200" baseline="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12</a:t>
            </a:fld>
            <a:endParaRPr lang="en-US"/>
          </a:p>
        </p:txBody>
      </p:sp>
    </p:spTree>
    <p:extLst>
      <p:ext uri="{BB962C8B-B14F-4D97-AF65-F5344CB8AC3E}">
        <p14:creationId xmlns:p14="http://schemas.microsoft.com/office/powerpoint/2010/main" val="3198318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4800" y="320675"/>
            <a:ext cx="3759200" cy="2114550"/>
          </a:xfrm>
        </p:spPr>
      </p:sp>
      <p:sp>
        <p:nvSpPr>
          <p:cNvPr id="3" name="Notes Placeholder 2"/>
          <p:cNvSpPr>
            <a:spLocks noGrp="1"/>
          </p:cNvSpPr>
          <p:nvPr>
            <p:ph type="body" idx="1"/>
          </p:nvPr>
        </p:nvSpPr>
        <p:spPr>
          <a:xfrm>
            <a:off x="196770" y="2552701"/>
            <a:ext cx="6470248" cy="6417680"/>
          </a:xfrm>
        </p:spPr>
        <p:txBody>
          <a:bodyPr/>
          <a:lstStyle/>
          <a:p>
            <a:r>
              <a:rPr lang="en-US" sz="1000" dirty="0" smtClean="0">
                <a:latin typeface="Arial" panose="020B0604020202020204" pitchFamily="34" charset="0"/>
                <a:cs typeface="Arial" panose="020B0604020202020204" pitchFamily="34" charset="0"/>
              </a:rPr>
              <a:t>Image: http://www.flickr.com/photos/51035555243@N01/3071055422</a:t>
            </a:r>
          </a:p>
          <a:p>
            <a:endParaRPr lang="en-US" sz="1000" dirty="0" smtClean="0">
              <a:latin typeface="Arial" panose="020B0604020202020204" pitchFamily="34" charset="0"/>
              <a:cs typeface="Arial" panose="020B0604020202020204" pitchFamily="34" charset="0"/>
            </a:endParaRPr>
          </a:p>
          <a:p>
            <a:r>
              <a:rPr lang="en-US" sz="1000" dirty="0" smtClean="0">
                <a:latin typeface="Arial" panose="020B0604020202020204" pitchFamily="34" charset="0"/>
                <a:cs typeface="Arial" panose="020B0604020202020204" pitchFamily="34" charset="0"/>
              </a:rPr>
              <a:t>“The practice of citing the references attached to a Wikipedia article but not the article itself to avoid potential ridicule from tutors and peers.” (p. 162)</a:t>
            </a:r>
          </a:p>
          <a:p>
            <a:endParaRPr lang="en-US" sz="1000" dirty="0" smtClean="0">
              <a:latin typeface="Arial" panose="020B0604020202020204" pitchFamily="34" charset="0"/>
              <a:cs typeface="Arial" panose="020B0604020202020204" pitchFamily="34" charset="0"/>
            </a:endParaRPr>
          </a:p>
          <a:p>
            <a:r>
              <a:rPr lang="en-US" sz="1000" dirty="0" smtClean="0">
                <a:latin typeface="Arial" panose="020B0604020202020204" pitchFamily="34" charset="0"/>
                <a:cs typeface="Arial" panose="020B0604020202020204" pitchFamily="34" charset="0"/>
              </a:rPr>
              <a:t>“The basic methods employed by students when assessing the validity of a source returned by a Google search.” (p. 163)    “The manner in which emerging stage students rely on the residency of their peers in social media, allowing them to discuss assignments the night before they are due. Participants in the emerging educational stage often wanted to talk to a fellow student about an assignment using Facebook. If the person they were hoping to connect with in Facebook was not online then some participants would text the person in question to request that they login. This level of Residency meant that students could discuss an assignment at a time that was convenient to them. At the emerging stage that was often the night before a deadline. All the participants who talked about this claimed that they did not ‘do’ the assignments in this manner but merely confirmed exactly what was required from them or sought specific information such as a </a:t>
            </a:r>
            <a:r>
              <a:rPr lang="en-US" sz="1000" dirty="0" err="1" smtClean="0">
                <a:latin typeface="Arial" panose="020B0604020202020204" pitchFamily="34" charset="0"/>
                <a:cs typeface="Arial" panose="020B0604020202020204" pitchFamily="34" charset="0"/>
              </a:rPr>
              <a:t>maths</a:t>
            </a:r>
            <a:r>
              <a:rPr lang="en-US" sz="1000" dirty="0" smtClean="0">
                <a:latin typeface="Arial" panose="020B0604020202020204" pitchFamily="34" charset="0"/>
                <a:cs typeface="Arial" panose="020B0604020202020204" pitchFamily="34" charset="0"/>
              </a:rPr>
              <a:t> formula or a reference.” (p. 163)    “The importance of convenience and how the Web often will be chosen as an information source by students even when they know higher quality sources are available elsewhere. For example, the information is available in text books or by asking a tutor or parent, yet Google is used instead. We suspect that convenience is a large part of why our data indicate that Google and Wikipedia are the most popular search engine and information source respectively…Many go no further and it was not uncommon for interviewees simply to accept the first Google site listed.” (p. 163)     “A portion of the emerging educational stage participants were uncomfortable about the addictive nature of social media and the extent to which it wasted their time.” (p. 163)   “The multi-tab environment that students have on screen represents a convergence of the social and the academic. In this context, the mode of an activity is no longer based on the physical space in which it occurs since any access to a network provided almost every aspect of life to those with a Resident approach to the Web.” (p. 163) </a:t>
            </a:r>
          </a:p>
          <a:p>
            <a:endParaRPr lang="en-US" sz="10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Arial" panose="020B0604020202020204" pitchFamily="34" charset="0"/>
                <a:cs typeface="Arial" panose="020B0604020202020204" pitchFamily="34" charset="0"/>
              </a:rPr>
              <a:t>Connaway, Lynn Silipigni, comp. 2015. </a:t>
            </a:r>
            <a:r>
              <a:rPr lang="en-US" sz="1000" i="1" dirty="0" smtClean="0">
                <a:latin typeface="Arial" panose="020B0604020202020204" pitchFamily="34" charset="0"/>
                <a:cs typeface="Arial" panose="020B0604020202020204" pitchFamily="34" charset="0"/>
              </a:rPr>
              <a:t>The Library in the Life of the User: Engaging with People Where They Live and Learn</a:t>
            </a:r>
            <a:r>
              <a:rPr lang="en-US" sz="1000" dirty="0" smtClean="0">
                <a:latin typeface="Arial" panose="020B0604020202020204" pitchFamily="34" charset="0"/>
                <a:cs typeface="Arial" panose="020B0604020202020204" pitchFamily="34" charset="0"/>
              </a:rPr>
              <a:t>. Dublin, OH: OCLC Research. </a:t>
            </a:r>
            <a:r>
              <a:rPr lang="en-US" sz="1000" dirty="0" smtClean="0">
                <a:latin typeface="Arial" panose="020B0604020202020204" pitchFamily="34" charset="0"/>
                <a:cs typeface="Arial" panose="020B0604020202020204" pitchFamily="34" charset="0"/>
                <a:hlinkClick r:id="rId3"/>
              </a:rPr>
              <a:t>http://www.oclc.org/content/dam/research/publications/2015/oclcresearch-library-in-life-of-user.pdf</a:t>
            </a:r>
            <a:r>
              <a:rPr lang="en-US" sz="1000" dirty="0" smtClean="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Arial" panose="020B0604020202020204" pitchFamily="34" charset="0"/>
                <a:cs typeface="Arial" panose="020B0604020202020204" pitchFamily="34" charset="0"/>
              </a:rPr>
              <a:t>“So, I’ll be like looking over at that and then like either Facebook or my email will beep at me and I’ll click on that, see who sent me something and then go back to working. So, it’s always, kind of, open and there.” (</a:t>
            </a:r>
            <a:r>
              <a:rPr lang="en-US" sz="1000" i="1" kern="1200" dirty="0" smtClean="0">
                <a:solidFill>
                  <a:schemeClr val="tx1"/>
                </a:solidFill>
                <a:effectLst/>
                <a:latin typeface="Arial" panose="020B0604020202020204" pitchFamily="34" charset="0"/>
                <a:cs typeface="Arial" panose="020B0604020202020204" pitchFamily="34" charset="0"/>
              </a:rPr>
              <a:t>Digital Visitors and Residents</a:t>
            </a:r>
            <a:r>
              <a:rPr lang="en-US" sz="1000" kern="1200" dirty="0" smtClean="0">
                <a:solidFill>
                  <a:schemeClr val="tx1"/>
                </a:solidFill>
                <a:effectLst/>
                <a:latin typeface="Arial" panose="020B0604020202020204" pitchFamily="34" charset="0"/>
                <a:cs typeface="Arial" panose="020B0604020202020204" pitchFamily="34" charset="0"/>
              </a:rPr>
              <a:t>, USU4, Emerging, Male, Age 19, Engineering)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Arial" panose="020B0604020202020204" pitchFamily="34" charset="0"/>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Arial" panose="020B0604020202020204" pitchFamily="34" charset="0"/>
                <a:cs typeface="Arial" panose="020B0604020202020204" pitchFamily="34" charset="0"/>
              </a:rPr>
              <a:t>White, David S., and Lynn Silipigni Connaway. 2011-2014. </a:t>
            </a:r>
            <a:r>
              <a:rPr lang="en-US" sz="1000" i="1" dirty="0" smtClean="0">
                <a:latin typeface="Arial" panose="020B0604020202020204" pitchFamily="34" charset="0"/>
                <a:cs typeface="Arial" panose="020B0604020202020204" pitchFamily="34" charset="0"/>
              </a:rPr>
              <a:t>Digital Visitors and Residents: What Motivates Engagement with the Digital Information Environment.</a:t>
            </a:r>
            <a:r>
              <a:rPr lang="en-US" sz="1000" dirty="0" smtClean="0">
                <a:latin typeface="Arial" panose="020B0604020202020204" pitchFamily="34" charset="0"/>
                <a:cs typeface="Arial" panose="020B0604020202020204" pitchFamily="34" charset="0"/>
              </a:rPr>
              <a:t> Funded by JISC, OCLC, and Oxford University. </a:t>
            </a:r>
            <a:r>
              <a:rPr lang="en-US" sz="1000" u="sng" dirty="0" smtClean="0">
                <a:latin typeface="Arial" panose="020B0604020202020204" pitchFamily="34" charset="0"/>
                <a:cs typeface="Arial" panose="020B0604020202020204" pitchFamily="34" charset="0"/>
                <a:hlinkClick r:id="rId4"/>
              </a:rPr>
              <a:t>http://www.oclc.org/research/activities/vandr.html</a:t>
            </a:r>
            <a:r>
              <a:rPr lang="en-US" sz="1000" u="sng" dirty="0" smtClean="0">
                <a:latin typeface="Arial" panose="020B0604020202020204" pitchFamily="34" charset="0"/>
                <a:cs typeface="Arial" panose="020B0604020202020204" pitchFamily="34" charset="0"/>
              </a:rPr>
              <a:t>. </a:t>
            </a:r>
            <a:endParaRPr lang="en-US" sz="1000" kern="1200" baseline="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13</a:t>
            </a:fld>
            <a:endParaRPr lang="en-US"/>
          </a:p>
        </p:txBody>
      </p:sp>
    </p:spTree>
    <p:extLst>
      <p:ext uri="{BB962C8B-B14F-4D97-AF65-F5344CB8AC3E}">
        <p14:creationId xmlns:p14="http://schemas.microsoft.com/office/powerpoint/2010/main" val="1751571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9400"/>
            <a:ext cx="5486400" cy="3086100"/>
          </a:xfrm>
        </p:spPr>
      </p:sp>
      <p:sp>
        <p:nvSpPr>
          <p:cNvPr id="3" name="Notes Placeholder 2"/>
          <p:cNvSpPr>
            <a:spLocks noGrp="1"/>
          </p:cNvSpPr>
          <p:nvPr>
            <p:ph type="body" idx="1"/>
          </p:nvPr>
        </p:nvSpPr>
        <p:spPr/>
        <p:txBody>
          <a:bodyPr/>
          <a:lstStyle/>
          <a:p>
            <a:r>
              <a:rPr lang="en-US" sz="1400" i="0" kern="1200" dirty="0" smtClean="0">
                <a:solidFill>
                  <a:schemeClr val="tx1"/>
                </a:solidFill>
                <a:effectLst/>
                <a:latin typeface="Arial" panose="020B0604020202020204" pitchFamily="34" charset="0"/>
                <a:cs typeface="Arial" panose="020B0604020202020204" pitchFamily="34" charset="0"/>
              </a:rPr>
              <a:t>Image: http://www.flickr.com/photos/14853721@N00/6926490142</a:t>
            </a:r>
          </a:p>
          <a:p>
            <a:endParaRPr lang="en-US" sz="1400" i="0" kern="1200" dirty="0" smtClean="0">
              <a:solidFill>
                <a:schemeClr val="tx1"/>
              </a:solidFill>
              <a:effectLst/>
              <a:latin typeface="Arial" panose="020B0604020202020204" pitchFamily="34" charset="0"/>
              <a:cs typeface="Arial" panose="020B0604020202020204" pitchFamily="34" charset="0"/>
            </a:endParaRPr>
          </a:p>
          <a:p>
            <a:r>
              <a:rPr lang="en-US" sz="1400" i="0" kern="1200" dirty="0" smtClean="0">
                <a:solidFill>
                  <a:schemeClr val="tx1"/>
                </a:solidFill>
                <a:effectLst/>
                <a:latin typeface="Arial" panose="020B0604020202020204" pitchFamily="34" charset="0"/>
                <a:cs typeface="Arial" panose="020B0604020202020204" pitchFamily="34" charset="0"/>
              </a:rPr>
              <a:t>Dempsey, </a:t>
            </a:r>
            <a:r>
              <a:rPr lang="en-US" sz="1400" i="0" kern="1200" dirty="0" err="1" smtClean="0">
                <a:solidFill>
                  <a:schemeClr val="tx1"/>
                </a:solidFill>
                <a:effectLst/>
                <a:latin typeface="Arial" panose="020B0604020202020204" pitchFamily="34" charset="0"/>
                <a:cs typeface="Arial" panose="020B0604020202020204" pitchFamily="34" charset="0"/>
              </a:rPr>
              <a:t>Lorcan</a:t>
            </a:r>
            <a:r>
              <a:rPr lang="en-US" sz="1400" i="0" kern="1200" dirty="0" smtClean="0">
                <a:solidFill>
                  <a:schemeClr val="tx1"/>
                </a:solidFill>
                <a:effectLst/>
                <a:latin typeface="Arial" panose="020B0604020202020204" pitchFamily="34" charset="0"/>
                <a:cs typeface="Arial" panose="020B0604020202020204" pitchFamily="34" charset="0"/>
              </a:rPr>
              <a:t>. 2015. “Environmental Trends and OCLC Research.” Presented at the University of Notre Dame, Notre Dame, Indiana, September</a:t>
            </a:r>
            <a:r>
              <a:rPr lang="en-US" sz="1400" i="0" kern="1200" baseline="0" dirty="0" smtClean="0">
                <a:solidFill>
                  <a:schemeClr val="tx1"/>
                </a:solidFill>
                <a:effectLst/>
                <a:latin typeface="Arial" panose="020B0604020202020204" pitchFamily="34" charset="0"/>
                <a:cs typeface="Arial" panose="020B0604020202020204" pitchFamily="34" charset="0"/>
              </a:rPr>
              <a:t> 28. </a:t>
            </a:r>
            <a:r>
              <a:rPr lang="en-US" sz="1400" i="0" kern="1200" baseline="0" dirty="0" smtClean="0">
                <a:solidFill>
                  <a:schemeClr val="tx1"/>
                </a:solidFill>
                <a:effectLst/>
                <a:latin typeface="Arial" panose="020B0604020202020204" pitchFamily="34" charset="0"/>
                <a:cs typeface="Arial" panose="020B0604020202020204" pitchFamily="34" charset="0"/>
                <a:hlinkClick r:id="rId3"/>
              </a:rPr>
              <a:t>http://www.oclc.org/content/dam/research/presentations/dempsey/dempsey-notre-dame-oclc-research-2015.pptx</a:t>
            </a:r>
            <a:r>
              <a:rPr lang="en-US" sz="1400" i="0" kern="1200" baseline="0" dirty="0" smtClean="0">
                <a:solidFill>
                  <a:schemeClr val="tx1"/>
                </a:solidFill>
                <a:effectLst/>
                <a:latin typeface="Arial" panose="020B0604020202020204" pitchFamily="34" charset="0"/>
                <a:cs typeface="Arial" panose="020B0604020202020204" pitchFamily="34" charset="0"/>
              </a:rPr>
              <a:t>.</a:t>
            </a:r>
          </a:p>
          <a:p>
            <a:endParaRPr lang="en-US" sz="1400" b="0" i="0" kern="1200" baseline="0" dirty="0" smtClean="0">
              <a:solidFill>
                <a:schemeClr val="tx1"/>
              </a:solidFill>
              <a:effectLst/>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14</a:t>
            </a:fld>
            <a:endParaRPr lang="en-US"/>
          </a:p>
        </p:txBody>
      </p:sp>
    </p:spTree>
    <p:extLst>
      <p:ext uri="{BB962C8B-B14F-4D97-AF65-F5344CB8AC3E}">
        <p14:creationId xmlns:p14="http://schemas.microsoft.com/office/powerpoint/2010/main" val="2368666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4600" y="338667"/>
            <a:ext cx="3800592" cy="2137833"/>
          </a:xfrm>
        </p:spPr>
      </p:sp>
      <p:sp>
        <p:nvSpPr>
          <p:cNvPr id="3" name="Notes Placeholder 2"/>
          <p:cNvSpPr>
            <a:spLocks noGrp="1"/>
          </p:cNvSpPr>
          <p:nvPr>
            <p:ph type="body" idx="1"/>
          </p:nvPr>
        </p:nvSpPr>
        <p:spPr>
          <a:xfrm>
            <a:off x="76199" y="2667000"/>
            <a:ext cx="6671733" cy="624840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Arial" panose="020B0604020202020204" pitchFamily="34" charset="0"/>
                <a:cs typeface="Arial" panose="020B0604020202020204" pitchFamily="34" charset="0"/>
              </a:rPr>
              <a:t>Image: http://www.flickr.com/photos/33073140@N06/4316687895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Arial" panose="020B0604020202020204" pitchFamily="34" charset="0"/>
                <a:cs typeface="Arial" panose="020B0604020202020204" pitchFamily="34" charset="0"/>
              </a:rPr>
              <a:t>“If my other friends recommended it to me and used chat reference services themselves I might be convinced to try them because I usually learn about all sorts of computer and technology-based things from my friends because I'm so inept in that area myself.  Without them, I would have never gotten iTunes, AIM, Facebook and other items that I couldn't imagine living without now that I have them.” (</a:t>
            </a:r>
            <a:r>
              <a:rPr lang="en-US" sz="1000" i="1" kern="1200" dirty="0" smtClean="0">
                <a:solidFill>
                  <a:schemeClr val="tx1"/>
                </a:solidFill>
                <a:effectLst/>
                <a:latin typeface="Arial" panose="020B0604020202020204" pitchFamily="34" charset="0"/>
                <a:cs typeface="Arial" panose="020B0604020202020204" pitchFamily="34" charset="0"/>
              </a:rPr>
              <a:t>Seeking Synchronicity</a:t>
            </a:r>
            <a:r>
              <a:rPr lang="en-US" sz="1000" kern="1200" dirty="0" smtClean="0">
                <a:solidFill>
                  <a:schemeClr val="tx1"/>
                </a:solidFill>
                <a:effectLst/>
                <a:latin typeface="Arial" panose="020B0604020202020204" pitchFamily="34" charset="0"/>
                <a:cs typeface="Arial" panose="020B0604020202020204" pitchFamily="34" charset="0"/>
              </a:rPr>
              <a:t>, NOS-94938, Non-user</a:t>
            </a:r>
            <a:r>
              <a:rPr lang="en-US" sz="1000" kern="1200" baseline="0" dirty="0" smtClean="0">
                <a:solidFill>
                  <a:schemeClr val="tx1"/>
                </a:solidFill>
                <a:effectLst/>
                <a:latin typeface="Arial" panose="020B0604020202020204" pitchFamily="34" charset="0"/>
                <a:cs typeface="Arial" panose="020B0604020202020204" pitchFamily="34" charset="0"/>
              </a:rPr>
              <a:t> Online Survey, Female, Age 15-18</a:t>
            </a:r>
            <a:r>
              <a:rPr lang="en-US" sz="1000" kern="1200" dirty="0" smtClean="0">
                <a:solidFill>
                  <a:schemeClr val="tx1"/>
                </a:solidFill>
                <a:effectLst/>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Arial" panose="020B0604020202020204" pitchFamily="34" charset="0"/>
                <a:cs typeface="Arial" panose="020B0604020202020204" pitchFamily="34" charset="0"/>
              </a:rPr>
              <a:t>“I am sure there must be benefits from utilizing chat reference - but talking to strangers just seems risky, are you required to give them personal information? And how are you assured that information can not be abused in any way?” (</a:t>
            </a:r>
            <a:r>
              <a:rPr lang="en-US" sz="1000" i="1" kern="1200" dirty="0" smtClean="0">
                <a:solidFill>
                  <a:schemeClr val="tx1"/>
                </a:solidFill>
                <a:effectLst/>
                <a:latin typeface="Arial" panose="020B0604020202020204" pitchFamily="34" charset="0"/>
                <a:cs typeface="Arial" panose="020B0604020202020204" pitchFamily="34" charset="0"/>
              </a:rPr>
              <a:t>Seeking Synchronicity</a:t>
            </a:r>
            <a:r>
              <a:rPr lang="en-US" sz="1000" kern="1200" dirty="0" smtClean="0">
                <a:solidFill>
                  <a:schemeClr val="tx1"/>
                </a:solidFill>
                <a:effectLst/>
                <a:latin typeface="Arial" panose="020B0604020202020204" pitchFamily="34" charset="0"/>
                <a:cs typeface="Arial" panose="020B0604020202020204" pitchFamily="34" charset="0"/>
              </a:rPr>
              <a:t>, NOS-69925, Non-user</a:t>
            </a:r>
            <a:r>
              <a:rPr lang="en-US" sz="1000" kern="1200" baseline="0" dirty="0" smtClean="0">
                <a:solidFill>
                  <a:schemeClr val="tx1"/>
                </a:solidFill>
                <a:effectLst/>
                <a:latin typeface="Arial" panose="020B0604020202020204" pitchFamily="34" charset="0"/>
                <a:cs typeface="Arial" panose="020B0604020202020204" pitchFamily="34" charset="0"/>
              </a:rPr>
              <a:t> Online Survey, </a:t>
            </a:r>
            <a:r>
              <a:rPr lang="en-US" sz="1000" kern="1200" dirty="0" smtClean="0">
                <a:solidFill>
                  <a:schemeClr val="tx1"/>
                </a:solidFill>
                <a:effectLst/>
                <a:latin typeface="Arial" panose="020B0604020202020204" pitchFamily="34" charset="0"/>
                <a:cs typeface="Arial" panose="020B0604020202020204" pitchFamily="34" charset="0"/>
              </a:rPr>
              <a:t>Female, Age</a:t>
            </a:r>
            <a:r>
              <a:rPr lang="en-US" sz="1000" kern="1200" baseline="0" dirty="0" smtClean="0">
                <a:solidFill>
                  <a:schemeClr val="tx1"/>
                </a:solidFill>
                <a:effectLst/>
                <a:latin typeface="Arial" panose="020B0604020202020204" pitchFamily="34" charset="0"/>
                <a:cs typeface="Arial" panose="020B0604020202020204" pitchFamily="34" charset="0"/>
              </a:rPr>
              <a:t> 36-45</a:t>
            </a:r>
            <a:r>
              <a:rPr lang="en-US" sz="1000" kern="1200" dirty="0" smtClean="0">
                <a:solidFill>
                  <a:schemeClr val="tx1"/>
                </a:solidFill>
                <a:effectLst/>
                <a:latin typeface="Arial" panose="020B0604020202020204" pitchFamily="34" charset="0"/>
                <a:cs typeface="Arial" panose="020B0604020202020204" pitchFamily="34" charset="0"/>
              </a:rPr>
              <a:t>)</a:t>
            </a:r>
          </a:p>
          <a:p>
            <a:endParaRPr lang="en-US" sz="10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Arial" panose="020B0604020202020204" pitchFamily="34" charset="0"/>
                <a:cs typeface="Arial" panose="020B0604020202020204" pitchFamily="34" charset="0"/>
              </a:rPr>
              <a:t>“I think chatting is a great way to get reference help. Its all a matter of how user friendly the whole set up is.” (</a:t>
            </a:r>
            <a:r>
              <a:rPr lang="en-US" sz="1000" i="1" kern="1200" dirty="0" smtClean="0">
                <a:solidFill>
                  <a:schemeClr val="tx1"/>
                </a:solidFill>
                <a:effectLst/>
                <a:latin typeface="Arial" panose="020B0604020202020204" pitchFamily="34" charset="0"/>
                <a:cs typeface="Arial" panose="020B0604020202020204" pitchFamily="34" charset="0"/>
              </a:rPr>
              <a:t>Seeking Synchronicity</a:t>
            </a:r>
            <a:r>
              <a:rPr lang="en-US" sz="1000" kern="1200" dirty="0" smtClean="0">
                <a:solidFill>
                  <a:schemeClr val="tx1"/>
                </a:solidFill>
                <a:effectLst/>
                <a:latin typeface="Arial" panose="020B0604020202020204" pitchFamily="34" charset="0"/>
                <a:cs typeface="Arial" panose="020B0604020202020204" pitchFamily="34" charset="0"/>
              </a:rPr>
              <a:t>, NOS-67135, Non-user</a:t>
            </a:r>
            <a:r>
              <a:rPr lang="en-US" sz="1000" kern="1200" baseline="0" dirty="0" smtClean="0">
                <a:solidFill>
                  <a:schemeClr val="tx1"/>
                </a:solidFill>
                <a:effectLst/>
                <a:latin typeface="Arial" panose="020B0604020202020204" pitchFamily="34" charset="0"/>
                <a:cs typeface="Arial" panose="020B0604020202020204" pitchFamily="34" charset="0"/>
              </a:rPr>
              <a:t> Online Survey, </a:t>
            </a:r>
            <a:r>
              <a:rPr lang="en-US" sz="1000" kern="1200" dirty="0" smtClean="0">
                <a:solidFill>
                  <a:schemeClr val="tx1"/>
                </a:solidFill>
                <a:effectLst/>
                <a:latin typeface="Arial" panose="020B0604020202020204" pitchFamily="34" charset="0"/>
                <a:cs typeface="Arial" panose="020B0604020202020204" pitchFamily="34" charset="0"/>
              </a:rPr>
              <a:t>Female, Age 19-28)</a:t>
            </a:r>
          </a:p>
          <a:p>
            <a:endParaRPr lang="en-US" sz="10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Arial" panose="020B0604020202020204" pitchFamily="34" charset="0"/>
                <a:cs typeface="Arial" panose="020B0604020202020204" pitchFamily="34" charset="0"/>
              </a:rPr>
              <a:t>“If it was more safe. If there weren't any internet hunter or dangerous people on there.” (</a:t>
            </a:r>
            <a:r>
              <a:rPr lang="en-US" sz="1000" i="1" kern="1200" dirty="0" smtClean="0">
                <a:solidFill>
                  <a:schemeClr val="tx1"/>
                </a:solidFill>
                <a:effectLst/>
                <a:latin typeface="Arial" panose="020B0604020202020204" pitchFamily="34" charset="0"/>
                <a:cs typeface="Arial" panose="020B0604020202020204" pitchFamily="34" charset="0"/>
              </a:rPr>
              <a:t>Seeking Synchronicity</a:t>
            </a:r>
            <a:r>
              <a:rPr lang="en-US" sz="1000" kern="1200" dirty="0" smtClean="0">
                <a:solidFill>
                  <a:schemeClr val="tx1"/>
                </a:solidFill>
                <a:effectLst/>
                <a:latin typeface="Arial" panose="020B0604020202020204" pitchFamily="34" charset="0"/>
                <a:cs typeface="Arial" panose="020B0604020202020204" pitchFamily="34" charset="0"/>
              </a:rPr>
              <a:t>, NOS-33482, Non-user</a:t>
            </a:r>
            <a:r>
              <a:rPr lang="en-US" sz="1000" kern="1200" baseline="0" dirty="0" smtClean="0">
                <a:solidFill>
                  <a:schemeClr val="tx1"/>
                </a:solidFill>
                <a:effectLst/>
                <a:latin typeface="Arial" panose="020B0604020202020204" pitchFamily="34" charset="0"/>
                <a:cs typeface="Arial" panose="020B0604020202020204" pitchFamily="34" charset="0"/>
              </a:rPr>
              <a:t> Online Survey, </a:t>
            </a:r>
            <a:r>
              <a:rPr lang="en-US" sz="1000" kern="1200" dirty="0" smtClean="0">
                <a:solidFill>
                  <a:schemeClr val="tx1"/>
                </a:solidFill>
                <a:effectLst/>
                <a:latin typeface="Arial" panose="020B0604020202020204" pitchFamily="34" charset="0"/>
                <a:cs typeface="Arial" panose="020B0604020202020204" pitchFamily="34" charset="0"/>
              </a:rPr>
              <a:t>Female, Age 15-18)</a:t>
            </a:r>
          </a:p>
          <a:p>
            <a:endParaRPr lang="en-US" sz="1000" dirty="0" smtClean="0">
              <a:latin typeface="Arial" panose="020B0604020202020204" pitchFamily="34" charset="0"/>
              <a:cs typeface="Arial" panose="020B0604020202020204" pitchFamily="34" charset="0"/>
            </a:endParaRPr>
          </a:p>
          <a:p>
            <a:r>
              <a:rPr lang="en-US" sz="1000" kern="1200" dirty="0" smtClean="0">
                <a:solidFill>
                  <a:schemeClr val="tx1"/>
                </a:solidFill>
                <a:effectLst/>
                <a:latin typeface="Arial" panose="020B0604020202020204" pitchFamily="34" charset="0"/>
                <a:cs typeface="Arial" panose="020B0604020202020204" pitchFamily="34" charset="0"/>
              </a:rPr>
              <a:t>“If </a:t>
            </a:r>
            <a:r>
              <a:rPr lang="en-US" sz="1000" kern="1200" dirty="0" err="1" smtClean="0">
                <a:solidFill>
                  <a:schemeClr val="tx1"/>
                </a:solidFill>
                <a:effectLst/>
                <a:latin typeface="Arial" panose="020B0604020202020204" pitchFamily="34" charset="0"/>
                <a:cs typeface="Arial" panose="020B0604020202020204" pitchFamily="34" charset="0"/>
              </a:rPr>
              <a:t>i</a:t>
            </a:r>
            <a:r>
              <a:rPr lang="en-US" sz="1000" kern="1200" dirty="0" smtClean="0">
                <a:solidFill>
                  <a:schemeClr val="tx1"/>
                </a:solidFill>
                <a:effectLst/>
                <a:latin typeface="Arial" panose="020B0604020202020204" pitchFamily="34" charset="0"/>
                <a:cs typeface="Arial" panose="020B0604020202020204" pitchFamily="34" charset="0"/>
              </a:rPr>
              <a:t> trusted the librarian enough to chat with me on the web.” (</a:t>
            </a:r>
            <a:r>
              <a:rPr lang="en-US" sz="1000" i="1" kern="1200" dirty="0" smtClean="0">
                <a:solidFill>
                  <a:schemeClr val="tx1"/>
                </a:solidFill>
                <a:effectLst/>
                <a:latin typeface="Arial" panose="020B0604020202020204" pitchFamily="34" charset="0"/>
                <a:cs typeface="Arial" panose="020B0604020202020204" pitchFamily="34" charset="0"/>
              </a:rPr>
              <a:t>Seeking Synchronicity</a:t>
            </a:r>
            <a:r>
              <a:rPr lang="en-US" sz="1000" kern="1200" dirty="0" smtClean="0">
                <a:solidFill>
                  <a:schemeClr val="tx1"/>
                </a:solidFill>
                <a:effectLst/>
                <a:latin typeface="Arial" panose="020B0604020202020204" pitchFamily="34" charset="0"/>
                <a:cs typeface="Arial" panose="020B0604020202020204" pitchFamily="34" charset="0"/>
              </a:rPr>
              <a:t>, NOS-89558, Non-user</a:t>
            </a:r>
            <a:r>
              <a:rPr lang="en-US" sz="1000" kern="1200" baseline="0" dirty="0" smtClean="0">
                <a:solidFill>
                  <a:schemeClr val="tx1"/>
                </a:solidFill>
                <a:effectLst/>
                <a:latin typeface="Arial" panose="020B0604020202020204" pitchFamily="34" charset="0"/>
                <a:cs typeface="Arial" panose="020B0604020202020204" pitchFamily="34" charset="0"/>
              </a:rPr>
              <a:t> Online Survey, </a:t>
            </a:r>
            <a:r>
              <a:rPr lang="en-US" sz="1000" kern="1200" dirty="0" smtClean="0">
                <a:solidFill>
                  <a:schemeClr val="tx1"/>
                </a:solidFill>
                <a:effectLst/>
                <a:latin typeface="Arial" panose="020B0604020202020204" pitchFamily="34" charset="0"/>
                <a:cs typeface="Arial" panose="020B0604020202020204" pitchFamily="34" charset="0"/>
              </a:rPr>
              <a:t>Female, Age 12-14)</a:t>
            </a:r>
          </a:p>
          <a:p>
            <a:endParaRPr lang="en-US" sz="1000" kern="1200" dirty="0" smtClean="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Arial" panose="020B0604020202020204" pitchFamily="34" charset="0"/>
                <a:cs typeface="Arial" panose="020B0604020202020204" pitchFamily="34" charset="0"/>
              </a:rPr>
              <a:t>“If I knew or had heard of the person on the other end.” (</a:t>
            </a:r>
            <a:r>
              <a:rPr lang="en-US" sz="1000" i="1" kern="1200" dirty="0" smtClean="0">
                <a:solidFill>
                  <a:schemeClr val="tx1"/>
                </a:solidFill>
                <a:effectLst/>
                <a:latin typeface="Arial" panose="020B0604020202020204" pitchFamily="34" charset="0"/>
                <a:cs typeface="Arial" panose="020B0604020202020204" pitchFamily="34" charset="0"/>
              </a:rPr>
              <a:t>Seeking Synchronicity</a:t>
            </a:r>
            <a:r>
              <a:rPr lang="en-US" sz="1000" kern="1200" dirty="0" smtClean="0">
                <a:solidFill>
                  <a:schemeClr val="tx1"/>
                </a:solidFill>
                <a:effectLst/>
                <a:latin typeface="Arial" panose="020B0604020202020204" pitchFamily="34" charset="0"/>
                <a:cs typeface="Arial" panose="020B0604020202020204" pitchFamily="34" charset="0"/>
              </a:rPr>
              <a:t>, NOS-95620, Non-user</a:t>
            </a:r>
            <a:r>
              <a:rPr lang="en-US" sz="1000" kern="1200" baseline="0" dirty="0" smtClean="0">
                <a:solidFill>
                  <a:schemeClr val="tx1"/>
                </a:solidFill>
                <a:effectLst/>
                <a:latin typeface="Arial" panose="020B0604020202020204" pitchFamily="34" charset="0"/>
                <a:cs typeface="Arial" panose="020B0604020202020204" pitchFamily="34" charset="0"/>
              </a:rPr>
              <a:t> Online Survey, </a:t>
            </a:r>
            <a:r>
              <a:rPr lang="en-US" sz="1000" kern="1200" dirty="0" smtClean="0">
                <a:solidFill>
                  <a:schemeClr val="tx1"/>
                </a:solidFill>
                <a:effectLst/>
                <a:latin typeface="Arial" panose="020B0604020202020204" pitchFamily="34" charset="0"/>
                <a:cs typeface="Arial" panose="020B0604020202020204" pitchFamily="34" charset="0"/>
              </a:rPr>
              <a:t>Female, Age 12-14)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Arial" panose="020B0604020202020204" pitchFamily="34" charset="0"/>
                <a:cs typeface="Arial" panose="020B0604020202020204" pitchFamily="34" charset="0"/>
              </a:rPr>
              <a:t>Connaway,</a:t>
            </a:r>
            <a:r>
              <a:rPr lang="en-US" sz="1000" kern="1200" baseline="0" dirty="0" smtClean="0">
                <a:solidFill>
                  <a:schemeClr val="tx1"/>
                </a:solidFill>
                <a:effectLst/>
                <a:latin typeface="Arial" panose="020B0604020202020204" pitchFamily="34" charset="0"/>
                <a:cs typeface="Arial" panose="020B0604020202020204" pitchFamily="34" charset="0"/>
              </a:rPr>
              <a:t> Lynn Silipigni, and Marie L. Radford. </a:t>
            </a:r>
            <a:r>
              <a:rPr lang="en-US" sz="1000" kern="1200" dirty="0" smtClean="0">
                <a:solidFill>
                  <a:schemeClr val="tx1"/>
                </a:solidFill>
                <a:effectLst/>
                <a:latin typeface="Arial" panose="020B0604020202020204" pitchFamily="34" charset="0"/>
                <a:cs typeface="Arial" panose="020B0604020202020204" pitchFamily="34" charset="0"/>
              </a:rPr>
              <a:t>2005-2007. </a:t>
            </a:r>
            <a:r>
              <a:rPr lang="en-US" sz="1000" i="1" kern="1200" dirty="0" smtClean="0">
                <a:solidFill>
                  <a:schemeClr val="tx1"/>
                </a:solidFill>
                <a:effectLst/>
                <a:latin typeface="Arial" panose="020B0604020202020204" pitchFamily="34" charset="0"/>
                <a:cs typeface="Arial" panose="020B0604020202020204" pitchFamily="34" charset="0"/>
              </a:rPr>
              <a:t>Seeking Synchronicity: Evaluating Virtual Reference Services from User, Non-User, and Librarian Perspectives.</a:t>
            </a:r>
            <a:r>
              <a:rPr lang="en-US" sz="1000" kern="1200" dirty="0" smtClean="0">
                <a:solidFill>
                  <a:schemeClr val="tx1"/>
                </a:solidFill>
                <a:effectLst/>
                <a:latin typeface="Arial" panose="020B0604020202020204" pitchFamily="34" charset="0"/>
                <a:cs typeface="Arial" panose="020B0604020202020204" pitchFamily="34" charset="0"/>
              </a:rPr>
              <a:t> Funded by Institute for Museums and Library Services Research Grant.  </a:t>
            </a:r>
            <a:r>
              <a:rPr lang="en-US" sz="1000" u="sng" kern="1200" dirty="0" smtClean="0">
                <a:solidFill>
                  <a:schemeClr val="tx1"/>
                </a:solidFill>
                <a:effectLst/>
                <a:latin typeface="Arial" panose="020B0604020202020204" pitchFamily="34" charset="0"/>
                <a:cs typeface="Arial" panose="020B0604020202020204" pitchFamily="34" charset="0"/>
                <a:hlinkClick r:id="rId3"/>
              </a:rPr>
              <a:t>http://www.oclc.org/research/activities/synchronicity/default.htm</a:t>
            </a:r>
            <a:r>
              <a:rPr lang="en-US" sz="1000" u="sng" kern="1200" dirty="0" smtClean="0">
                <a:solidFill>
                  <a:schemeClr val="tx1"/>
                </a:solidFill>
                <a:effectLst/>
                <a:latin typeface="Arial" panose="020B0604020202020204" pitchFamily="34" charset="0"/>
                <a:cs typeface="Arial" panose="020B0604020202020204" pitchFamily="34" charset="0"/>
              </a:rPr>
              <a:t>.</a:t>
            </a:r>
            <a:endParaRPr lang="en-US" sz="1000" kern="1200" dirty="0" smtClean="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“When I need a quick answer my preferred source is a person, because a person would interpret your need quickly and better than Internet. […] But when I don’t know anything about a subject, first I do a search on my own and then I asked an expert…but before I ask a person, I want to know a little about the subject…not to say the person “illuminate me, please”…if you have some basic knowledge you could to take more advantage of your </a:t>
            </a:r>
            <a:r>
              <a:rPr lang="en-US" sz="1000" dirty="0" smtClean="0">
                <a:latin typeface="Arial" panose="020B0604020202020204" pitchFamily="34" charset="0"/>
                <a:cs typeface="Arial" panose="020B0604020202020204" pitchFamily="34" charset="0"/>
              </a:rPr>
              <a:t>contact.” (</a:t>
            </a:r>
            <a:r>
              <a:rPr lang="en-US" sz="1000" i="1" dirty="0" smtClean="0">
                <a:latin typeface="Arial" panose="020B0604020202020204" pitchFamily="34" charset="0"/>
                <a:cs typeface="Arial" panose="020B0604020202020204" pitchFamily="34" charset="0"/>
              </a:rPr>
              <a:t>Digital Visitors and Residents, </a:t>
            </a:r>
            <a:r>
              <a:rPr lang="en-US" sz="1000" dirty="0" smtClean="0">
                <a:latin typeface="Arial" panose="020B0604020202020204" pitchFamily="34" charset="0"/>
                <a:cs typeface="Arial" panose="020B0604020202020204" pitchFamily="34" charset="0"/>
              </a:rPr>
              <a:t>UOC, UOCU5</a:t>
            </a:r>
            <a:r>
              <a:rPr lang="en-US" sz="1000" dirty="0">
                <a:latin typeface="Arial" panose="020B0604020202020204" pitchFamily="34" charset="0"/>
                <a:cs typeface="Arial" panose="020B0604020202020204" pitchFamily="34" charset="0"/>
              </a:rPr>
              <a:t>, Female, </a:t>
            </a:r>
            <a:r>
              <a:rPr lang="en-US" sz="1000" dirty="0" smtClean="0">
                <a:latin typeface="Arial" panose="020B0604020202020204" pitchFamily="34" charset="0"/>
                <a:cs typeface="Arial" panose="020B0604020202020204" pitchFamily="34" charset="0"/>
              </a:rPr>
              <a:t>Age 26-34, First-semester </a:t>
            </a:r>
            <a:r>
              <a:rPr lang="en-US" sz="1000" dirty="0">
                <a:latin typeface="Arial" panose="020B0604020202020204" pitchFamily="34" charset="0"/>
                <a:cs typeface="Arial" panose="020B0604020202020204" pitchFamily="34" charset="0"/>
              </a:rPr>
              <a:t>Student, </a:t>
            </a:r>
            <a:r>
              <a:rPr lang="en-US" sz="1000" dirty="0" smtClean="0">
                <a:latin typeface="Arial" panose="020B0604020202020204" pitchFamily="34" charset="0"/>
                <a:cs typeface="Arial" panose="020B0604020202020204" pitchFamily="34" charset="0"/>
              </a:rPr>
              <a:t>Education</a:t>
            </a:r>
            <a:r>
              <a:rPr lang="en-US" sz="1000" dirty="0">
                <a:latin typeface="Arial" panose="020B0604020202020204" pitchFamily="34" charset="0"/>
                <a:cs typeface="Arial" panose="020B0604020202020204" pitchFamily="34" charset="0"/>
              </a:rPr>
              <a:t>)</a:t>
            </a:r>
          </a:p>
          <a:p>
            <a:endParaRPr lang="en-US" sz="1000" dirty="0" smtClean="0">
              <a:latin typeface="Arial" panose="020B0604020202020204" pitchFamily="34" charset="0"/>
              <a:cs typeface="Arial" panose="020B0604020202020204" pitchFamily="34" charset="0"/>
            </a:endParaRPr>
          </a:p>
          <a:p>
            <a:pPr marL="0" lvl="2"/>
            <a:r>
              <a:rPr lang="en-US" sz="1000" dirty="0">
                <a:latin typeface="Arial" panose="020B0604020202020204" pitchFamily="34" charset="0"/>
                <a:cs typeface="Arial" panose="020B0604020202020204" pitchFamily="34" charset="0"/>
              </a:rPr>
              <a:t>White, David S., and Lynn Silipigni Connaway. 2011-2014. </a:t>
            </a:r>
            <a:r>
              <a:rPr lang="en-US" sz="1000" i="1" dirty="0">
                <a:latin typeface="Arial" panose="020B0604020202020204" pitchFamily="34" charset="0"/>
                <a:cs typeface="Arial" panose="020B0604020202020204" pitchFamily="34" charset="0"/>
              </a:rPr>
              <a:t>Digital Visitors and Residents: What Motivates Engagement with the Digital Information Environment.</a:t>
            </a:r>
            <a:r>
              <a:rPr lang="en-US" sz="1000" dirty="0">
                <a:latin typeface="Arial" panose="020B0604020202020204" pitchFamily="34" charset="0"/>
                <a:cs typeface="Arial" panose="020B0604020202020204" pitchFamily="34" charset="0"/>
              </a:rPr>
              <a:t> Funded by JISC, OCLC, and Oxford University. </a:t>
            </a:r>
            <a:r>
              <a:rPr lang="en-US" sz="1000" u="sng" dirty="0">
                <a:latin typeface="Arial" panose="020B0604020202020204" pitchFamily="34" charset="0"/>
                <a:cs typeface="Arial" panose="020B0604020202020204" pitchFamily="34" charset="0"/>
                <a:hlinkClick r:id="rId4"/>
              </a:rPr>
              <a:t>http://www.oclc.org/research/activities/vandr.html</a:t>
            </a:r>
            <a:r>
              <a:rPr lang="en-US" sz="1000" u="sng" dirty="0">
                <a:latin typeface="Arial" panose="020B0604020202020204" pitchFamily="34" charset="0"/>
                <a:cs typeface="Arial" panose="020B0604020202020204" pitchFamily="34" charset="0"/>
              </a:rPr>
              <a:t>. </a:t>
            </a:r>
            <a:endParaRPr lang="en-US" sz="1000" dirty="0">
              <a:latin typeface="Arial" pitchFamily="34" charset="0"/>
              <a:cs typeface="Arial" pitchFamily="34" charset="0"/>
            </a:endParaRPr>
          </a:p>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15</a:t>
            </a:fld>
            <a:endParaRPr lang="en-US"/>
          </a:p>
        </p:txBody>
      </p:sp>
    </p:spTree>
    <p:extLst>
      <p:ext uri="{BB962C8B-B14F-4D97-AF65-F5344CB8AC3E}">
        <p14:creationId xmlns:p14="http://schemas.microsoft.com/office/powerpoint/2010/main" val="4079812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8429" y="401638"/>
            <a:ext cx="3504796" cy="1971448"/>
          </a:xfrm>
        </p:spPr>
      </p:sp>
      <p:sp>
        <p:nvSpPr>
          <p:cNvPr id="3" name="Notes Placeholder 2"/>
          <p:cNvSpPr>
            <a:spLocks noGrp="1"/>
          </p:cNvSpPr>
          <p:nvPr>
            <p:ph type="body" idx="1"/>
          </p:nvPr>
        </p:nvSpPr>
        <p:spPr>
          <a:xfrm>
            <a:off x="0" y="2645229"/>
            <a:ext cx="6856809" cy="6384471"/>
          </a:xfrm>
        </p:spPr>
        <p:txBody>
          <a:bodyPr/>
          <a:lstStyle/>
          <a:p>
            <a:r>
              <a:rPr lang="en-US" dirty="0" smtClean="0">
                <a:latin typeface="Arial" panose="020B0604020202020204" pitchFamily="34" charset="0"/>
                <a:cs typeface="Arial" panose="020B0604020202020204" pitchFamily="34" charset="0"/>
              </a:rPr>
              <a:t>Image: https://flic.kr/p/6JswcQ</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“Results clearly indicate that screenagers have different communication and information behaviors than those of previous generations. The teens’ traditional views of librarians carry over into their decision-making process for choosing VRS. They do not think of chat as a possible venue for homework help, worry about chat conversations with strangers, and have been told to avoid potentially dangerous situations online, so they need to be reassured by trusted adults or friends before they will try VRS.” (p. 65)</a:t>
            </a:r>
          </a:p>
          <a:p>
            <a:endParaRPr lang="en-US"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Connaway, Lynn Silipigni, comp. 2015. </a:t>
            </a:r>
            <a:r>
              <a:rPr lang="en-US" i="1" dirty="0" smtClean="0">
                <a:latin typeface="Arial" panose="020B0604020202020204" pitchFamily="34" charset="0"/>
                <a:cs typeface="Arial" panose="020B0604020202020204" pitchFamily="34" charset="0"/>
              </a:rPr>
              <a:t>The Library in the Life of the User: Engaging with People Where They Live and Learn</a:t>
            </a:r>
            <a:r>
              <a:rPr lang="en-US" dirty="0" smtClean="0">
                <a:latin typeface="Arial" panose="020B0604020202020204" pitchFamily="34" charset="0"/>
                <a:cs typeface="Arial" panose="020B0604020202020204" pitchFamily="34" charset="0"/>
              </a:rPr>
              <a:t>. Dublin, OH: OCLC Research. </a:t>
            </a:r>
            <a:r>
              <a:rPr lang="en-US" dirty="0" smtClean="0">
                <a:latin typeface="Arial" panose="020B0604020202020204" pitchFamily="34" charset="0"/>
                <a:cs typeface="Arial" panose="020B0604020202020204" pitchFamily="34" charset="0"/>
                <a:hlinkClick r:id="rId3"/>
              </a:rPr>
              <a:t>http://www.oclc.org/content/dam/research/publications/2015/oclcresearch-library-in-life-of-user.pdf</a:t>
            </a:r>
            <a:r>
              <a:rPr lang="en-US" dirty="0" smtClean="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effectLst/>
                <a:latin typeface="Arial" panose="020B0604020202020204" pitchFamily="34" charset="0"/>
                <a:cs typeface="Arial" panose="020B0604020202020204" pitchFamily="34" charset="0"/>
              </a:rPr>
              <a:t>“And then cause you’ve already asked them, you don’t want to feel like you’re pestering them too much so you don’t go and ask them again. It’s like, it’s like, you don’t want to go “So which shelf are you pointing at?” Because, I mean, once they do their famous point, it’s just like</a:t>
            </a:r>
            <a:r>
              <a:rPr lang="en-US" b="0" kern="1200" dirty="0" smtClean="0">
                <a:solidFill>
                  <a:schemeClr val="tx1"/>
                </a:solidFill>
                <a:effectLst/>
                <a:latin typeface="Arial" panose="020B0604020202020204" pitchFamily="34" charset="0"/>
                <a:cs typeface="Arial" panose="020B0604020202020204" pitchFamily="34" charset="0"/>
              </a:rPr>
              <a:t>…</a:t>
            </a:r>
            <a:r>
              <a:rPr lang="en-US" b="1" kern="1200" dirty="0" smtClean="0">
                <a:solidFill>
                  <a:schemeClr val="tx1"/>
                </a:solidFill>
                <a:effectLst/>
                <a:latin typeface="Arial" panose="020B0604020202020204" pitchFamily="34" charset="0"/>
                <a:cs typeface="Arial" panose="020B0604020202020204" pitchFamily="34" charset="0"/>
              </a:rPr>
              <a:t>(laughs)</a:t>
            </a:r>
            <a:r>
              <a:rPr lang="en-US" b="0" kern="1200" dirty="0" smtClean="0">
                <a:solidFill>
                  <a:schemeClr val="tx1"/>
                </a:solidFill>
                <a:effectLst/>
                <a:latin typeface="Arial" panose="020B0604020202020204" pitchFamily="34" charset="0"/>
                <a:cs typeface="Arial" panose="020B0604020202020204" pitchFamily="34" charset="0"/>
              </a:rPr>
              <a:t>” (</a:t>
            </a:r>
            <a:r>
              <a:rPr lang="en-US" b="0" i="1" kern="1200" dirty="0" smtClean="0">
                <a:solidFill>
                  <a:schemeClr val="tx1"/>
                </a:solidFill>
                <a:effectLst/>
                <a:latin typeface="Arial" panose="020B0604020202020204" pitchFamily="34" charset="0"/>
                <a:cs typeface="Arial" panose="020B0604020202020204" pitchFamily="34" charset="0"/>
              </a:rPr>
              <a:t>Seeking</a:t>
            </a:r>
            <a:r>
              <a:rPr lang="en-US" b="0" i="1" kern="1200" baseline="0" dirty="0" smtClean="0">
                <a:solidFill>
                  <a:schemeClr val="tx1"/>
                </a:solidFill>
                <a:effectLst/>
                <a:latin typeface="Arial" panose="020B0604020202020204" pitchFamily="34" charset="0"/>
                <a:cs typeface="Arial" panose="020B0604020202020204" pitchFamily="34" charset="0"/>
              </a:rPr>
              <a:t> Synchronicity</a:t>
            </a:r>
            <a:r>
              <a:rPr lang="en-US" b="0" kern="1200" baseline="0" dirty="0" smtClean="0">
                <a:solidFill>
                  <a:schemeClr val="tx1"/>
                </a:solidFill>
                <a:effectLst/>
                <a:latin typeface="Arial" panose="020B0604020202020204" pitchFamily="34" charset="0"/>
                <a:cs typeface="Arial" panose="020B0604020202020204" pitchFamily="34" charset="0"/>
              </a:rPr>
              <a:t>, Focus Group 6 participant, Female, High School Student)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kern="1200" baseline="0" dirty="0" smtClean="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effectLst/>
                <a:latin typeface="Arial" panose="020B0604020202020204" pitchFamily="34" charset="0"/>
                <a:cs typeface="Arial" panose="020B0604020202020204" pitchFamily="34" charset="0"/>
              </a:rPr>
              <a:t>Connaway,</a:t>
            </a:r>
            <a:r>
              <a:rPr lang="en-US" kern="1200" baseline="0" dirty="0" smtClean="0">
                <a:solidFill>
                  <a:schemeClr val="tx1"/>
                </a:solidFill>
                <a:effectLst/>
                <a:latin typeface="Arial" panose="020B0604020202020204" pitchFamily="34" charset="0"/>
                <a:cs typeface="Arial" panose="020B0604020202020204" pitchFamily="34" charset="0"/>
              </a:rPr>
              <a:t> Lynn Silipigni, and Marie L. Radford. </a:t>
            </a:r>
            <a:r>
              <a:rPr lang="en-US" kern="1200" dirty="0" smtClean="0">
                <a:solidFill>
                  <a:schemeClr val="tx1"/>
                </a:solidFill>
                <a:effectLst/>
                <a:latin typeface="Arial" panose="020B0604020202020204" pitchFamily="34" charset="0"/>
                <a:cs typeface="Arial" panose="020B0604020202020204" pitchFamily="34" charset="0"/>
              </a:rPr>
              <a:t>2005-2007. </a:t>
            </a:r>
            <a:r>
              <a:rPr lang="en-US" i="1" kern="1200" dirty="0" smtClean="0">
                <a:solidFill>
                  <a:schemeClr val="tx1"/>
                </a:solidFill>
                <a:effectLst/>
                <a:latin typeface="Arial" panose="020B0604020202020204" pitchFamily="34" charset="0"/>
                <a:cs typeface="Arial" panose="020B0604020202020204" pitchFamily="34" charset="0"/>
              </a:rPr>
              <a:t>Seeking Synchronicity: Evaluating Virtual Reference Services from User, Non-User, and Librarian Perspectives.</a:t>
            </a:r>
            <a:r>
              <a:rPr lang="en-US" kern="1200" dirty="0" smtClean="0">
                <a:solidFill>
                  <a:schemeClr val="tx1"/>
                </a:solidFill>
                <a:effectLst/>
                <a:latin typeface="Arial" panose="020B0604020202020204" pitchFamily="34" charset="0"/>
                <a:cs typeface="Arial" panose="020B0604020202020204" pitchFamily="34" charset="0"/>
              </a:rPr>
              <a:t> Funded by Institute for Museums and Library Services Research Grant.  </a:t>
            </a:r>
            <a:r>
              <a:rPr lang="en-US" u="sng" kern="1200" dirty="0" smtClean="0">
                <a:solidFill>
                  <a:schemeClr val="tx1"/>
                </a:solidFill>
                <a:effectLst/>
                <a:latin typeface="Arial" panose="020B0604020202020204" pitchFamily="34" charset="0"/>
                <a:cs typeface="Arial" panose="020B0604020202020204" pitchFamily="34" charset="0"/>
                <a:hlinkClick r:id="rId4"/>
              </a:rPr>
              <a:t>http://www.oclc.org/research/activities/synchronicity/default.htm</a:t>
            </a:r>
            <a:r>
              <a:rPr lang="en-US" u="sng" kern="1200" dirty="0" smtClean="0">
                <a:solidFill>
                  <a:schemeClr val="tx1"/>
                </a:solidFill>
                <a:effectLst/>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u="sng" kern="1200" dirty="0" smtClean="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anose="020B0604020202020204" pitchFamily="34" charset="0"/>
                <a:cs typeface="Arial" panose="020B0604020202020204" pitchFamily="34" charset="0"/>
              </a:rPr>
              <a:t>Radford, Marie L., and Lynn Silipigni Connaway. “‘Screenagers’ and Live Chat Reference: Living Up to the Promise.” </a:t>
            </a:r>
            <a:r>
              <a:rPr lang="en-US" sz="1200" i="1" dirty="0" smtClean="0">
                <a:latin typeface="Arial" panose="020B0604020202020204" pitchFamily="34" charset="0"/>
                <a:cs typeface="Arial" panose="020B0604020202020204" pitchFamily="34" charset="0"/>
              </a:rPr>
              <a:t>Scan</a:t>
            </a:r>
            <a:r>
              <a:rPr lang="en-US" sz="1200" dirty="0" smtClean="0">
                <a:latin typeface="Arial" panose="020B0604020202020204" pitchFamily="34" charset="0"/>
                <a:cs typeface="Arial" panose="020B0604020202020204" pitchFamily="34" charset="0"/>
              </a:rPr>
              <a:t> 26, no. 1 (2007): 31–39. </a:t>
            </a:r>
            <a:r>
              <a:rPr lang="en-US" sz="1200" dirty="0" smtClean="0">
                <a:latin typeface="Arial" panose="020B0604020202020204" pitchFamily="34" charset="0"/>
                <a:cs typeface="Arial" panose="020B0604020202020204" pitchFamily="34" charset="0"/>
                <a:hlinkClick r:id="rId5"/>
              </a:rPr>
              <a:t>http://www.oclc.org/research/publications/archive/2007/connaway-scan.pdf</a:t>
            </a:r>
            <a:r>
              <a:rPr lang="en-US" sz="1200" dirty="0" smtClean="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u="sng" kern="1200" dirty="0" smtClean="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latin typeface="Arial" panose="020B0604020202020204" pitchFamily="34" charset="0"/>
                <a:cs typeface="Arial" panose="020B0604020202020204" pitchFamily="34" charset="0"/>
              </a:rPr>
              <a:t>Rushkoff</a:t>
            </a:r>
            <a:r>
              <a:rPr lang="en-US" dirty="0" smtClean="0">
                <a:latin typeface="Arial" panose="020B0604020202020204" pitchFamily="34" charset="0"/>
                <a:cs typeface="Arial" panose="020B0604020202020204" pitchFamily="34" charset="0"/>
              </a:rPr>
              <a:t>, Douglas. 1996. </a:t>
            </a:r>
            <a:r>
              <a:rPr lang="en-US" i="1" dirty="0" smtClean="0">
                <a:latin typeface="Arial" panose="020B0604020202020204" pitchFamily="34" charset="0"/>
                <a:cs typeface="Arial" panose="020B0604020202020204" pitchFamily="34" charset="0"/>
              </a:rPr>
              <a:t>Playing the Future: How Kids’ Culture Can Each Us to Thrive in an Age of Chaos</a:t>
            </a:r>
            <a:r>
              <a:rPr lang="en-US" dirty="0" smtClean="0">
                <a:latin typeface="Arial" panose="020B0604020202020204" pitchFamily="34" charset="0"/>
                <a:cs typeface="Arial" panose="020B0604020202020204" pitchFamily="34" charset="0"/>
              </a:rPr>
              <a:t>. New York: HarperCollins.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16</a:t>
            </a:fld>
            <a:endParaRPr lang="en-US"/>
          </a:p>
        </p:txBody>
      </p:sp>
    </p:spTree>
    <p:extLst>
      <p:ext uri="{BB962C8B-B14F-4D97-AF65-F5344CB8AC3E}">
        <p14:creationId xmlns:p14="http://schemas.microsoft.com/office/powerpoint/2010/main" val="240322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1379" y="176213"/>
            <a:ext cx="3457221" cy="1944687"/>
          </a:xfrm>
        </p:spPr>
      </p:sp>
      <p:sp>
        <p:nvSpPr>
          <p:cNvPr id="3" name="Notes Placeholder 2"/>
          <p:cNvSpPr>
            <a:spLocks noGrp="1"/>
          </p:cNvSpPr>
          <p:nvPr>
            <p:ph type="body" idx="1"/>
          </p:nvPr>
        </p:nvSpPr>
        <p:spPr>
          <a:xfrm>
            <a:off x="208343" y="2400301"/>
            <a:ext cx="6377651" cy="661670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Arial" panose="020B0604020202020204" pitchFamily="34" charset="0"/>
                <a:cs typeface="Arial" panose="020B0604020202020204" pitchFamily="34" charset="0"/>
              </a:rPr>
              <a:t>Image: https://www.flickr.com/photos/78779687@N00/108993035</a:t>
            </a:r>
          </a:p>
          <a:p>
            <a:endParaRPr lang="en-US" sz="1100" b="1" dirty="0" smtClean="0">
              <a:latin typeface="Arial" panose="020B0604020202020204" pitchFamily="34" charset="0"/>
              <a:cs typeface="Arial" panose="020B0604020202020204" pitchFamily="34" charset="0"/>
            </a:endParaRPr>
          </a:p>
          <a:p>
            <a:r>
              <a:rPr lang="en-US" sz="1100" b="1" dirty="0" smtClean="0">
                <a:latin typeface="Arial" panose="020B0604020202020204" pitchFamily="34" charset="0"/>
                <a:cs typeface="Arial" panose="020B0604020202020204" pitchFamily="34" charset="0"/>
              </a:rPr>
              <a:t>“Institutional services and systems must be embedded within the academic community’s workflow </a:t>
            </a:r>
            <a:r>
              <a:rPr lang="en-US" sz="1100" dirty="0" smtClean="0">
                <a:latin typeface="Arial" panose="020B0604020202020204" pitchFamily="34" charset="0"/>
                <a:cs typeface="Arial" panose="020B0604020202020204" pitchFamily="34" charset="0"/>
              </a:rPr>
              <a:t>so that individuals are able to use critical skills for inquiry wherever they land in the information landscape.” (p. 185)</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“Rather than perpetuating this “black market” traffic in resources, institutions should use individual Internet practices as a guide to linking institutional resources to those on the open web. Individuals use a broad range of tools to get information, and they engage with technology in multiple ways. It is therefore imperative to provide a broad range of tools and services in different media.” (p. 188)</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“Institutions should consider digital and face-to-face community building as a cornerstone of their enterprise-wide policies. </a:t>
            </a:r>
            <a:r>
              <a:rPr lang="en-US" sz="1100" b="1" dirty="0" smtClean="0">
                <a:latin typeface="Arial" panose="020B0604020202020204" pitchFamily="34" charset="0"/>
                <a:cs typeface="Arial" panose="020B0604020202020204" pitchFamily="34" charset="0"/>
              </a:rPr>
              <a:t>Individuals will turn to libraries or librarians for resources only if they are a part of the individuals’ networks.</a:t>
            </a:r>
            <a:r>
              <a:rPr lang="en-US" sz="1100" dirty="0" smtClean="0">
                <a:latin typeface="Arial" panose="020B0604020202020204" pitchFamily="34" charset="0"/>
                <a:cs typeface="Arial" panose="020B0604020202020204" pitchFamily="34" charset="0"/>
              </a:rPr>
              <a:t>” (p. 193) </a:t>
            </a:r>
          </a:p>
          <a:p>
            <a:endParaRPr lang="en-US" sz="11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Arial" panose="020B0604020202020204" pitchFamily="34" charset="0"/>
                <a:cs typeface="Arial" panose="020B0604020202020204" pitchFamily="34" charset="0"/>
              </a:rPr>
              <a:t>Connaway, Lynn Silipigni, comp. 2015. </a:t>
            </a:r>
            <a:r>
              <a:rPr lang="en-US" sz="1100" i="1" dirty="0" smtClean="0">
                <a:latin typeface="Arial" panose="020B0604020202020204" pitchFamily="34" charset="0"/>
                <a:cs typeface="Arial" panose="020B0604020202020204" pitchFamily="34" charset="0"/>
              </a:rPr>
              <a:t>The Library in the Life of the User: Engaging with People Where They Live and Learn</a:t>
            </a:r>
            <a:r>
              <a:rPr lang="en-US" sz="1100" dirty="0" smtClean="0">
                <a:latin typeface="Arial" panose="020B0604020202020204" pitchFamily="34" charset="0"/>
                <a:cs typeface="Arial" panose="020B0604020202020204" pitchFamily="34" charset="0"/>
              </a:rPr>
              <a:t>. Dublin, OH: OCLC Research. </a:t>
            </a:r>
            <a:r>
              <a:rPr lang="en-US" sz="1100" dirty="0" smtClean="0">
                <a:latin typeface="Arial" panose="020B0604020202020204" pitchFamily="34" charset="0"/>
                <a:cs typeface="Arial" panose="020B0604020202020204" pitchFamily="34" charset="0"/>
                <a:hlinkClick r:id="rId3"/>
              </a:rPr>
              <a:t>http://www.oclc.org/content/dam/research/publications/2015/oclcresearch-library-in-life-of-user.pdf</a:t>
            </a:r>
            <a:r>
              <a:rPr lang="en-US" sz="1100" dirty="0" smtClean="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Arial" panose="020B0604020202020204" pitchFamily="34" charset="0"/>
                <a:cs typeface="Arial" panose="020B0604020202020204" pitchFamily="34" charset="0"/>
              </a:rPr>
              <a:t>“I haven’t called them, I don’t think I’ve ever talked to the librarians here since I’m not in the building much.” (</a:t>
            </a:r>
            <a:r>
              <a:rPr lang="en-US" sz="1100" i="1" kern="1200" dirty="0" smtClean="0">
                <a:solidFill>
                  <a:schemeClr val="tx1"/>
                </a:solidFill>
                <a:effectLst/>
                <a:latin typeface="Arial" panose="020B0604020202020204" pitchFamily="34" charset="0"/>
                <a:cs typeface="Arial" panose="020B0604020202020204" pitchFamily="34" charset="0"/>
              </a:rPr>
              <a:t>Digital Visitors and Residents</a:t>
            </a:r>
            <a:r>
              <a:rPr lang="en-US" sz="1100" kern="1200" dirty="0" smtClean="0">
                <a:solidFill>
                  <a:schemeClr val="tx1"/>
                </a:solidFill>
                <a:effectLst/>
                <a:latin typeface="Arial" panose="020B0604020202020204" pitchFamily="34" charset="0"/>
                <a:cs typeface="Arial" panose="020B0604020202020204" pitchFamily="34" charset="0"/>
              </a:rPr>
              <a:t>, USU4, Emerging, Male, Age 19, Engineering)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effectLst/>
              <a:latin typeface="Arial" panose="020B0604020202020204" pitchFamily="34" charset="0"/>
              <a:cs typeface="Arial" panose="020B0604020202020204" pitchFamily="34" charset="0"/>
            </a:endParaRPr>
          </a:p>
          <a:p>
            <a:pPr>
              <a:defRPr/>
            </a:pPr>
            <a:r>
              <a:rPr lang="en-US" sz="1100" dirty="0">
                <a:latin typeface="Arial" panose="020B0604020202020204" pitchFamily="34" charset="0"/>
                <a:cs typeface="Arial" panose="020B0604020202020204" pitchFamily="34" charset="0"/>
              </a:rPr>
              <a:t>“Because we think we have a very good service in our library and I think that the service and the functions of our library have been really improved in the last years. I remember, perhaps, five or eight years ago… when you had to enter the library it was like… “it takes some time to get that, going there…” It was not very intuitive, it was not very practical, it was very difficult really to get the information you needed unless you knew perfectly the path you should follow to get that information. It was quite disappointing. But recently, perhaps in the last two or three years the improvement has been enormous, enormous, and now when you have a requirement of information in a very easy way you can get the information, and if you don’t get it you can ask for help to the people working in the library service and they help you very effectively and very quickly. And for me that makes a difference.” </a:t>
            </a:r>
            <a:r>
              <a:rPr lang="en-US" sz="1100" dirty="0" smtClean="0">
                <a:latin typeface="Arial" panose="020B0604020202020204" pitchFamily="34" charset="0"/>
                <a:cs typeface="Arial" panose="020B0604020202020204" pitchFamily="34" charset="0"/>
              </a:rPr>
              <a:t>(</a:t>
            </a:r>
            <a:r>
              <a:rPr lang="en-US" sz="1100" i="1" dirty="0" smtClean="0">
                <a:latin typeface="Arial" panose="020B0604020202020204" pitchFamily="34" charset="0"/>
                <a:cs typeface="Arial" panose="020B0604020202020204" pitchFamily="34" charset="0"/>
              </a:rPr>
              <a:t>Digital Visitors and Residents</a:t>
            </a:r>
            <a:r>
              <a:rPr lang="en-US" sz="1100" dirty="0" smtClean="0">
                <a:latin typeface="Arial" panose="020B0604020202020204" pitchFamily="34" charset="0"/>
                <a:cs typeface="Arial" panose="020B0604020202020204" pitchFamily="34" charset="0"/>
              </a:rPr>
              <a:t>, UOC, UOCFI3</a:t>
            </a:r>
            <a:r>
              <a:rPr lang="en-US" sz="1100" dirty="0">
                <a:latin typeface="Arial" panose="020B0604020202020204" pitchFamily="34" charset="0"/>
                <a:cs typeface="Arial" panose="020B0604020202020204" pitchFamily="34" charset="0"/>
              </a:rPr>
              <a:t>, 48, Male</a:t>
            </a:r>
            <a:r>
              <a:rPr lang="en-US" sz="1100" dirty="0" smtClean="0">
                <a:latin typeface="Arial" panose="020B0604020202020204" pitchFamily="34" charset="0"/>
                <a:cs typeface="Arial" panose="020B0604020202020204" pitchFamily="34" charset="0"/>
              </a:rPr>
              <a:t>, Age 45-54, </a:t>
            </a:r>
            <a:r>
              <a:rPr lang="en-US" sz="1100" dirty="0">
                <a:latin typeface="Arial" panose="020B0604020202020204" pitchFamily="34" charset="0"/>
                <a:cs typeface="Arial" panose="020B0604020202020204" pitchFamily="34" charset="0"/>
              </a:rPr>
              <a:t>Faculty, Information Science and Communication Studies)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effectLst/>
              <a:latin typeface="Arial" panose="020B0604020202020204" pitchFamily="34" charset="0"/>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Arial" panose="020B0604020202020204" pitchFamily="34" charset="0"/>
                <a:cs typeface="Arial" panose="020B0604020202020204" pitchFamily="34" charset="0"/>
              </a:rPr>
              <a:t>White, David S., and Lynn Silipigni Connaway. 2011-2014. </a:t>
            </a:r>
            <a:r>
              <a:rPr lang="en-US" sz="1100" i="1" dirty="0" smtClean="0">
                <a:latin typeface="Arial" panose="020B0604020202020204" pitchFamily="34" charset="0"/>
                <a:cs typeface="Arial" panose="020B0604020202020204" pitchFamily="34" charset="0"/>
              </a:rPr>
              <a:t>Digital Visitors and Residents: What Motivates Engagement with the Digital Information Environment.</a:t>
            </a:r>
            <a:r>
              <a:rPr lang="en-US" sz="1100" dirty="0" smtClean="0">
                <a:latin typeface="Arial" panose="020B0604020202020204" pitchFamily="34" charset="0"/>
                <a:cs typeface="Arial" panose="020B0604020202020204" pitchFamily="34" charset="0"/>
              </a:rPr>
              <a:t> Funded by JISC, OCLC, and Oxford University. </a:t>
            </a:r>
            <a:r>
              <a:rPr lang="en-US" sz="1100" u="sng" dirty="0" smtClean="0">
                <a:latin typeface="Arial" panose="020B0604020202020204" pitchFamily="34" charset="0"/>
                <a:cs typeface="Arial" panose="020B0604020202020204" pitchFamily="34" charset="0"/>
                <a:hlinkClick r:id="rId4"/>
              </a:rPr>
              <a:t>http://www.oclc.org/research/activities/vandr.html</a:t>
            </a:r>
            <a:r>
              <a:rPr lang="en-US" sz="1100" u="sng" dirty="0" smtClean="0">
                <a:latin typeface="Arial" panose="020B0604020202020204" pitchFamily="34" charset="0"/>
                <a:cs typeface="Arial" panose="020B0604020202020204" pitchFamily="34" charset="0"/>
              </a:rPr>
              <a:t>. </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17</a:t>
            </a:fld>
            <a:endParaRPr lang="en-US" dirty="0"/>
          </a:p>
        </p:txBody>
      </p:sp>
    </p:spTree>
    <p:extLst>
      <p:ext uri="{BB962C8B-B14F-4D97-AF65-F5344CB8AC3E}">
        <p14:creationId xmlns:p14="http://schemas.microsoft.com/office/powerpoint/2010/main" val="4107284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2900"/>
            <a:ext cx="5486400" cy="3086100"/>
          </a:xfrm>
        </p:spPr>
      </p:sp>
      <p:sp>
        <p:nvSpPr>
          <p:cNvPr id="3" name="Notes Placeholder 2"/>
          <p:cNvSpPr>
            <a:spLocks noGrp="1"/>
          </p:cNvSpPr>
          <p:nvPr>
            <p:ph type="body" idx="1"/>
          </p:nvPr>
        </p:nvSpPr>
        <p:spPr>
          <a:xfrm>
            <a:off x="685800" y="3708400"/>
            <a:ext cx="5486400" cy="4292601"/>
          </a:xfrm>
        </p:spPr>
        <p:txBody>
          <a:bodyPr/>
          <a:lstStyle/>
          <a:p>
            <a:r>
              <a:rPr lang="en-US" sz="1400" i="0" kern="1200" dirty="0" smtClean="0">
                <a:solidFill>
                  <a:schemeClr val="tx1"/>
                </a:solidFill>
                <a:effectLst/>
                <a:latin typeface="Arial" panose="020B0604020202020204" pitchFamily="34" charset="0"/>
                <a:cs typeface="Arial" panose="020B0604020202020204" pitchFamily="34" charset="0"/>
              </a:rPr>
              <a:t>Image: http://www.flickr.com/photos/14853721@N00/6926490142</a:t>
            </a:r>
          </a:p>
          <a:p>
            <a:endParaRPr lang="en-US" sz="1400" i="0" kern="1200" dirty="0" smtClean="0">
              <a:solidFill>
                <a:schemeClr val="tx1"/>
              </a:solidFill>
              <a:effectLst/>
              <a:latin typeface="Arial" panose="020B0604020202020204" pitchFamily="34" charset="0"/>
              <a:cs typeface="Arial" panose="020B0604020202020204" pitchFamily="34" charset="0"/>
            </a:endParaRPr>
          </a:p>
          <a:p>
            <a:r>
              <a:rPr lang="en-US" sz="1400" i="0" kern="1200" dirty="0" smtClean="0">
                <a:solidFill>
                  <a:schemeClr val="tx1"/>
                </a:solidFill>
                <a:effectLst/>
                <a:latin typeface="Arial" panose="020B0604020202020204" pitchFamily="34" charset="0"/>
                <a:cs typeface="Arial" panose="020B0604020202020204" pitchFamily="34" charset="0"/>
              </a:rPr>
              <a:t>Dempsey, </a:t>
            </a:r>
            <a:r>
              <a:rPr lang="en-US" sz="1400" i="0" kern="1200" dirty="0" err="1" smtClean="0">
                <a:solidFill>
                  <a:schemeClr val="tx1"/>
                </a:solidFill>
                <a:effectLst/>
                <a:latin typeface="Arial" panose="020B0604020202020204" pitchFamily="34" charset="0"/>
                <a:cs typeface="Arial" panose="020B0604020202020204" pitchFamily="34" charset="0"/>
              </a:rPr>
              <a:t>Lorcan</a:t>
            </a:r>
            <a:r>
              <a:rPr lang="en-US" sz="1400" i="0" kern="1200" dirty="0" smtClean="0">
                <a:solidFill>
                  <a:schemeClr val="tx1"/>
                </a:solidFill>
                <a:effectLst/>
                <a:latin typeface="Arial" panose="020B0604020202020204" pitchFamily="34" charset="0"/>
                <a:cs typeface="Arial" panose="020B0604020202020204" pitchFamily="34" charset="0"/>
              </a:rPr>
              <a:t>. 2015. “Environmental Trends and OCLC Research.” Presented at the University of Notre Dame, Notre Dame, Indiana, September</a:t>
            </a:r>
            <a:r>
              <a:rPr lang="en-US" sz="1400" i="0" kern="1200" baseline="0" dirty="0" smtClean="0">
                <a:solidFill>
                  <a:schemeClr val="tx1"/>
                </a:solidFill>
                <a:effectLst/>
                <a:latin typeface="Arial" panose="020B0604020202020204" pitchFamily="34" charset="0"/>
                <a:cs typeface="Arial" panose="020B0604020202020204" pitchFamily="34" charset="0"/>
              </a:rPr>
              <a:t> 28. </a:t>
            </a:r>
            <a:r>
              <a:rPr lang="en-US" sz="1400" i="0" kern="1200" baseline="0" dirty="0" smtClean="0">
                <a:solidFill>
                  <a:schemeClr val="tx1"/>
                </a:solidFill>
                <a:effectLst/>
                <a:latin typeface="Arial" panose="020B0604020202020204" pitchFamily="34" charset="0"/>
                <a:cs typeface="Arial" panose="020B0604020202020204" pitchFamily="34" charset="0"/>
                <a:hlinkClick r:id="rId3"/>
              </a:rPr>
              <a:t>http://www.oclc.org/content/dam/research/presentations/dempsey/dempsey-notre-dame-oclc-research-2015.pptx</a:t>
            </a:r>
            <a:r>
              <a:rPr lang="en-US" sz="1400" i="0" kern="1200" baseline="0" dirty="0" smtClean="0">
                <a:solidFill>
                  <a:schemeClr val="tx1"/>
                </a:solidFill>
                <a:effectLst/>
                <a:latin typeface="Arial" panose="020B0604020202020204" pitchFamily="34" charset="0"/>
                <a:cs typeface="Arial" panose="020B0604020202020204" pitchFamily="34" charset="0"/>
              </a:rPr>
              <a:t>.</a:t>
            </a:r>
          </a:p>
          <a:p>
            <a:endParaRPr lang="en-US" sz="1400" b="0" i="0" kern="1200" baseline="0" dirty="0" smtClean="0">
              <a:solidFill>
                <a:schemeClr val="tx1"/>
              </a:solidFill>
              <a:effectLst/>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18</a:t>
            </a:fld>
            <a:endParaRPr lang="en-US"/>
          </a:p>
        </p:txBody>
      </p:sp>
    </p:spTree>
    <p:extLst>
      <p:ext uri="{BB962C8B-B14F-4D97-AF65-F5344CB8AC3E}">
        <p14:creationId xmlns:p14="http://schemas.microsoft.com/office/powerpoint/2010/main" val="423186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400" b="0" i="0" kern="1200" dirty="0" smtClean="0">
                <a:solidFill>
                  <a:schemeClr val="tx1"/>
                </a:solidFill>
                <a:effectLst/>
                <a:latin typeface="Arial" panose="020B0604020202020204" pitchFamily="34" charset="0"/>
                <a:cs typeface="Arial" panose="020B0604020202020204" pitchFamily="34" charset="0"/>
              </a:rPr>
              <a:t>Image: https://www.flickr.com/photos/beyondaccessinitiative/14007524987/</a:t>
            </a:r>
          </a:p>
          <a:p>
            <a:pPr fontAlgn="base"/>
            <a:endParaRPr lang="en-US" sz="1400" b="0" i="0" kern="1200" dirty="0" smtClean="0">
              <a:solidFill>
                <a:schemeClr val="tx1"/>
              </a:solidFill>
              <a:effectLst/>
              <a:latin typeface="Arial" panose="020B0604020202020204" pitchFamily="34" charset="0"/>
              <a:cs typeface="Arial" panose="020B0604020202020204" pitchFamily="34" charset="0"/>
            </a:endParaRPr>
          </a:p>
          <a:p>
            <a:pPr fontAlgn="base"/>
            <a:r>
              <a:rPr lang="en-US" sz="1400" b="0" i="0" kern="1200" dirty="0" smtClean="0">
                <a:solidFill>
                  <a:schemeClr val="tx1"/>
                </a:solidFill>
                <a:effectLst/>
                <a:latin typeface="Arial" panose="020B0604020202020204" pitchFamily="34" charset="0"/>
                <a:cs typeface="Arial" panose="020B0604020202020204" pitchFamily="34" charset="0"/>
              </a:rPr>
              <a:t>“Digital technologies have spread rapidly in much of the world, but the broader development benefits from using these technologies have lagged behind. While more than 40 percent of the world’s population has access to the Internet, nearly 6 billion people do not have high-speed Internet, making them unable to fully participate in the digital economy. Nearly 60 percent of the world’s people are still offline. The less educated and the bottom 40 percent of the welfare distribution worldwide are most vulnerable to technological changes in the labor market.”</a:t>
            </a:r>
          </a:p>
          <a:p>
            <a:pPr fontAlgn="base"/>
            <a:endParaRPr lang="en-US" sz="1400" b="0" i="0" kern="1200" dirty="0" smtClean="0">
              <a:solidFill>
                <a:schemeClr val="tx1"/>
              </a:solidFill>
              <a:effectLst/>
              <a:latin typeface="Arial" panose="020B0604020202020204" pitchFamily="34" charset="0"/>
              <a:cs typeface="Arial" panose="020B0604020202020204" pitchFamily="34" charset="0"/>
            </a:endParaRPr>
          </a:p>
          <a:p>
            <a:pPr fontAlgn="base"/>
            <a:r>
              <a:rPr lang="en-US" sz="1400" b="0" i="0" kern="1200" dirty="0" smtClean="0">
                <a:solidFill>
                  <a:schemeClr val="tx1"/>
                </a:solidFill>
                <a:effectLst/>
                <a:latin typeface="Arial" panose="020B0604020202020204" pitchFamily="34" charset="0"/>
                <a:cs typeface="Arial" panose="020B0604020202020204" pitchFamily="34" charset="0"/>
              </a:rPr>
              <a:t>World Bank. 2016.</a:t>
            </a:r>
            <a:r>
              <a:rPr lang="en-US" sz="1400" b="0" i="0" kern="1200" baseline="0" dirty="0" smtClean="0">
                <a:solidFill>
                  <a:schemeClr val="tx1"/>
                </a:solidFill>
                <a:effectLst/>
                <a:latin typeface="Arial" panose="020B0604020202020204" pitchFamily="34" charset="0"/>
                <a:cs typeface="Arial" panose="020B0604020202020204" pitchFamily="34" charset="0"/>
              </a:rPr>
              <a:t> </a:t>
            </a:r>
            <a:r>
              <a:rPr lang="en-US" sz="1400" b="0" i="0" kern="1200" dirty="0" smtClean="0">
                <a:solidFill>
                  <a:schemeClr val="tx1"/>
                </a:solidFill>
                <a:effectLst/>
                <a:latin typeface="Arial" panose="020B0604020202020204" pitchFamily="34" charset="0"/>
                <a:cs typeface="Arial" panose="020B0604020202020204" pitchFamily="34" charset="0"/>
              </a:rPr>
              <a:t>“World Development Report 2016: Digital Dividends.” Washington, D.C.: World Bank. </a:t>
            </a:r>
            <a:r>
              <a:rPr lang="en-US" sz="1400" b="0" i="0" u="none" strike="noStrike" kern="1200" dirty="0" smtClean="0">
                <a:solidFill>
                  <a:schemeClr val="tx1"/>
                </a:solidFill>
                <a:effectLst/>
                <a:latin typeface="Arial" panose="020B0604020202020204" pitchFamily="34" charset="0"/>
                <a:cs typeface="Arial" panose="020B0604020202020204" pitchFamily="34" charset="0"/>
                <a:hlinkClick r:id="rId3"/>
              </a:rPr>
              <a:t>www.worldbank.org/en/publication/wdr2016</a:t>
            </a:r>
            <a:r>
              <a:rPr lang="en-US" sz="1400" b="0" i="0" u="none" strike="noStrike" kern="1200" dirty="0" smtClean="0">
                <a:solidFill>
                  <a:schemeClr val="tx1"/>
                </a:solidFill>
                <a:effectLst/>
                <a:latin typeface="Arial" panose="020B0604020202020204" pitchFamily="34" charset="0"/>
                <a:cs typeface="Arial" panose="020B0604020202020204" pitchFamily="34" charset="0"/>
              </a:rPr>
              <a:t>. Quoted in Gary </a:t>
            </a:r>
            <a:r>
              <a:rPr lang="en-US" sz="1400" b="0" i="0" kern="1200" baseline="0" dirty="0" err="1" smtClean="0">
                <a:solidFill>
                  <a:schemeClr val="tx1"/>
                </a:solidFill>
                <a:effectLst/>
                <a:latin typeface="Arial" panose="020B0604020202020204" pitchFamily="34" charset="0"/>
                <a:cs typeface="Arial" panose="020B0604020202020204" pitchFamily="34" charset="0"/>
              </a:rPr>
              <a:t>Pattillo</a:t>
            </a:r>
            <a:r>
              <a:rPr lang="en-US" sz="1400" b="0" i="0" kern="1200" baseline="0" dirty="0" smtClean="0">
                <a:solidFill>
                  <a:schemeClr val="tx1"/>
                </a:solidFill>
                <a:effectLst/>
                <a:latin typeface="Arial" panose="020B0604020202020204" pitchFamily="34" charset="0"/>
                <a:cs typeface="Arial" panose="020B0604020202020204" pitchFamily="34" charset="0"/>
              </a:rPr>
              <a:t>. 2016. “Fast Facts.” </a:t>
            </a:r>
            <a:r>
              <a:rPr lang="en-US" sz="1400" b="0" i="1" kern="1200" baseline="0" dirty="0" smtClean="0">
                <a:solidFill>
                  <a:schemeClr val="tx1"/>
                </a:solidFill>
                <a:effectLst/>
                <a:latin typeface="Arial" panose="020B0604020202020204" pitchFamily="34" charset="0"/>
                <a:cs typeface="Arial" panose="020B0604020202020204" pitchFamily="34" charset="0"/>
              </a:rPr>
              <a:t>College &amp; Research Libraries News</a:t>
            </a:r>
            <a:r>
              <a:rPr lang="en-US" sz="1400" b="0" i="0" kern="1200" baseline="0" dirty="0" smtClean="0">
                <a:solidFill>
                  <a:schemeClr val="tx1"/>
                </a:solidFill>
                <a:effectLst/>
                <a:latin typeface="Arial" panose="020B0604020202020204" pitchFamily="34" charset="0"/>
                <a:cs typeface="Arial" panose="020B0604020202020204" pitchFamily="34" charset="0"/>
              </a:rPr>
              <a:t> 77, no. 3: 164.</a:t>
            </a:r>
            <a:endParaRPr lang="en-US" sz="1400" b="0" i="0" kern="1200" dirty="0" smtClean="0">
              <a:solidFill>
                <a:schemeClr val="tx1"/>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84BE4854-46C1-40AE-92BF-0F440829588D}" type="slidenum">
              <a:rPr lang="en-US" smtClean="0"/>
              <a:t>19</a:t>
            </a:fld>
            <a:endParaRPr lang="en-US"/>
          </a:p>
        </p:txBody>
      </p:sp>
    </p:spTree>
    <p:extLst>
      <p:ext uri="{BB962C8B-B14F-4D97-AF65-F5344CB8AC3E}">
        <p14:creationId xmlns:p14="http://schemas.microsoft.com/office/powerpoint/2010/main" val="1445633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i="0" kern="1200" dirty="0" smtClean="0">
                <a:solidFill>
                  <a:schemeClr val="tx1"/>
                </a:solidFill>
                <a:effectLst/>
                <a:latin typeface="Arial" panose="020B0604020202020204" pitchFamily="34" charset="0"/>
                <a:cs typeface="Arial" panose="020B0604020202020204" pitchFamily="34" charset="0"/>
              </a:rPr>
              <a:t>Image: http://www.flickr.com/photos/8129923@N05/7402193042</a:t>
            </a:r>
          </a:p>
          <a:p>
            <a:endParaRPr lang="en-US" sz="1400" i="0" kern="1200" dirty="0" smtClean="0">
              <a:solidFill>
                <a:schemeClr val="tx1"/>
              </a:solidFill>
              <a:effectLst/>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Connaway, Lynn Silipigni, comp. 2015. </a:t>
            </a:r>
            <a:r>
              <a:rPr lang="en-US" sz="1400" i="1" dirty="0" smtClean="0">
                <a:latin typeface="Arial" panose="020B0604020202020204" pitchFamily="34" charset="0"/>
                <a:cs typeface="Arial" panose="020B0604020202020204" pitchFamily="34" charset="0"/>
              </a:rPr>
              <a:t>The Library in the Life of the User: Engaging with People Where They Live and Learn</a:t>
            </a:r>
            <a:r>
              <a:rPr lang="en-US" sz="1400" dirty="0" smtClean="0">
                <a:latin typeface="Arial" panose="020B0604020202020204" pitchFamily="34" charset="0"/>
                <a:cs typeface="Arial" panose="020B0604020202020204" pitchFamily="34" charset="0"/>
              </a:rPr>
              <a:t>. Dublin, OH: OCLC Research. </a:t>
            </a:r>
            <a:r>
              <a:rPr lang="en-US" sz="1400" dirty="0" smtClean="0">
                <a:latin typeface="Arial" panose="020B0604020202020204" pitchFamily="34" charset="0"/>
                <a:cs typeface="Arial" panose="020B0604020202020204" pitchFamily="34" charset="0"/>
                <a:hlinkClick r:id="rId3"/>
              </a:rPr>
              <a:t>http://www.oclc.org/content/dam/research/publications/2015/oclcresearch-library-in-life-of-user.pdf</a:t>
            </a:r>
            <a:r>
              <a:rPr lang="en-US" sz="1400" dirty="0" smtClean="0">
                <a:latin typeface="Arial" panose="020B0604020202020204" pitchFamily="34" charset="0"/>
                <a:cs typeface="Arial" panose="020B0604020202020204" pitchFamily="34" charset="0"/>
              </a:rPr>
              <a:t>.</a:t>
            </a:r>
          </a:p>
          <a:p>
            <a:endParaRPr lang="en-US" sz="1400" dirty="0" smtClean="0">
              <a:latin typeface="Arial" panose="020B0604020202020204" pitchFamily="34" charset="0"/>
              <a:cs typeface="Arial" panose="020B0604020202020204" pitchFamily="34" charset="0"/>
            </a:endParaRPr>
          </a:p>
          <a:p>
            <a:r>
              <a:rPr lang="en-US" sz="1400" i="0" kern="1200" dirty="0" smtClean="0">
                <a:solidFill>
                  <a:schemeClr val="tx1"/>
                </a:solidFill>
                <a:effectLst/>
                <a:latin typeface="Arial" panose="020B0604020202020204" pitchFamily="34" charset="0"/>
                <a:cs typeface="Arial" panose="020B0604020202020204" pitchFamily="34" charset="0"/>
              </a:rPr>
              <a:t>Dempsey, </a:t>
            </a:r>
            <a:r>
              <a:rPr lang="en-US" sz="1400" i="0" kern="1200" dirty="0" err="1" smtClean="0">
                <a:solidFill>
                  <a:schemeClr val="tx1"/>
                </a:solidFill>
                <a:effectLst/>
                <a:latin typeface="Arial" panose="020B0604020202020204" pitchFamily="34" charset="0"/>
                <a:cs typeface="Arial" panose="020B0604020202020204" pitchFamily="34" charset="0"/>
              </a:rPr>
              <a:t>Lorcan</a:t>
            </a:r>
            <a:r>
              <a:rPr lang="en-US" sz="1400" i="0" kern="1200" dirty="0" smtClean="0">
                <a:solidFill>
                  <a:schemeClr val="tx1"/>
                </a:solidFill>
                <a:effectLst/>
                <a:latin typeface="Arial" panose="020B0604020202020204" pitchFamily="34" charset="0"/>
                <a:cs typeface="Arial" panose="020B0604020202020204" pitchFamily="34" charset="0"/>
              </a:rPr>
              <a:t>. 2015. “Environmental Trends and OCLC Research.” Presented at the University of Notre Dame, Notre Dame, Indiana, September</a:t>
            </a:r>
            <a:r>
              <a:rPr lang="en-US" sz="1400" i="0" kern="1200" baseline="0" dirty="0" smtClean="0">
                <a:solidFill>
                  <a:schemeClr val="tx1"/>
                </a:solidFill>
                <a:effectLst/>
                <a:latin typeface="Arial" panose="020B0604020202020204" pitchFamily="34" charset="0"/>
                <a:cs typeface="Arial" panose="020B0604020202020204" pitchFamily="34" charset="0"/>
              </a:rPr>
              <a:t> 28. </a:t>
            </a:r>
            <a:r>
              <a:rPr lang="en-US" sz="1400" i="0" kern="1200" baseline="0" dirty="0" smtClean="0">
                <a:solidFill>
                  <a:schemeClr val="tx1"/>
                </a:solidFill>
                <a:effectLst/>
                <a:latin typeface="Arial" panose="020B0604020202020204" pitchFamily="34" charset="0"/>
                <a:cs typeface="Arial" panose="020B0604020202020204" pitchFamily="34" charset="0"/>
                <a:hlinkClick r:id="rId4"/>
              </a:rPr>
              <a:t>http://www.oclc.org/content/dam/research/presentations/dempsey/dempsey-notre-dame-oclc-research-2015.pptx</a:t>
            </a:r>
            <a:r>
              <a:rPr lang="en-US" sz="1400" i="0" kern="1200" baseline="0" dirty="0" smtClean="0">
                <a:solidFill>
                  <a:schemeClr val="tx1"/>
                </a:solidFill>
                <a:effectLst/>
                <a:latin typeface="Arial" panose="020B0604020202020204" pitchFamily="34" charset="0"/>
                <a:cs typeface="Arial" panose="020B0604020202020204" pitchFamily="34" charset="0"/>
              </a:rPr>
              <a:t>.</a:t>
            </a:r>
          </a:p>
          <a:p>
            <a:endParaRPr lang="en-US" sz="1200" b="0" i="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4BE4854-46C1-40AE-92BF-0F440829588D}" type="slidenum">
              <a:rPr lang="en-US" smtClean="0"/>
              <a:t>2</a:t>
            </a:fld>
            <a:endParaRPr lang="en-US"/>
          </a:p>
        </p:txBody>
      </p:sp>
    </p:spTree>
    <p:extLst>
      <p:ext uri="{BB962C8B-B14F-4D97-AF65-F5344CB8AC3E}">
        <p14:creationId xmlns:p14="http://schemas.microsoft.com/office/powerpoint/2010/main" val="3114398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0" y="431800"/>
            <a:ext cx="5486400" cy="3086100"/>
          </a:xfrm>
        </p:spPr>
      </p:sp>
      <p:sp>
        <p:nvSpPr>
          <p:cNvPr id="3" name="Notes Placeholder 2"/>
          <p:cNvSpPr>
            <a:spLocks noGrp="1"/>
          </p:cNvSpPr>
          <p:nvPr>
            <p:ph type="body" idx="1"/>
          </p:nvPr>
        </p:nvSpPr>
        <p:spPr>
          <a:xfrm>
            <a:off x="373380" y="3670300"/>
            <a:ext cx="6324600" cy="4734560"/>
          </a:xfrm>
        </p:spPr>
        <p:txBody>
          <a:bodyPr/>
          <a:lstStyle/>
          <a:p>
            <a:r>
              <a:rPr lang="en-US" sz="1400" dirty="0" smtClean="0">
                <a:latin typeface="Arial" panose="020B0604020202020204" pitchFamily="34" charset="0"/>
                <a:cs typeface="Arial" panose="020B0604020202020204" pitchFamily="34" charset="0"/>
              </a:rPr>
              <a:t>Image: https://flic.kr/p/oTbXwD</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“The following sections will look at what today’s librarians, library researchers and information scientists have said about the changing roles of the five laws and also review relevant literature to show how the five laws still apply, but where, we believe</a:t>
            </a:r>
            <a:r>
              <a:rPr lang="en-US" sz="1400" b="1" dirty="0" smtClean="0">
                <a:latin typeface="Arial" panose="020B0604020202020204" pitchFamily="34" charset="0"/>
                <a:cs typeface="Arial" panose="020B0604020202020204" pitchFamily="34" charset="0"/>
              </a:rPr>
              <a:t>,</a:t>
            </a:r>
            <a:r>
              <a:rPr lang="en-US" sz="1400" b="1" baseline="0" dirty="0" smtClean="0">
                <a:latin typeface="Arial" panose="020B0604020202020204" pitchFamily="34" charset="0"/>
                <a:cs typeface="Arial" panose="020B0604020202020204" pitchFamily="34" charset="0"/>
              </a:rPr>
              <a:t> it’s time for a change in focus and emphasis</a:t>
            </a:r>
            <a:r>
              <a:rPr lang="en-US" sz="1400" baseline="0" dirty="0" smtClean="0">
                <a:latin typeface="Arial" panose="020B0604020202020204" pitchFamily="34" charset="0"/>
                <a:cs typeface="Arial" panose="020B0604020202020204" pitchFamily="34" charset="0"/>
              </a:rPr>
              <a:t>.”  (p. 3)</a:t>
            </a:r>
          </a:p>
          <a:p>
            <a:endParaRPr lang="en-US" sz="1400" baseline="0" dirty="0" smtClean="0">
              <a:latin typeface="Arial" panose="020B0604020202020204" pitchFamily="34" charset="0"/>
              <a:cs typeface="Arial" panose="020B0604020202020204" pitchFamily="34" charset="0"/>
            </a:endParaRPr>
          </a:p>
          <a:p>
            <a:r>
              <a:rPr lang="en-US" sz="1400" baseline="0" dirty="0" smtClean="0">
                <a:latin typeface="Arial" panose="020B0604020202020204" pitchFamily="34" charset="0"/>
                <a:cs typeface="Arial" panose="020B0604020202020204" pitchFamily="34" charset="0"/>
              </a:rPr>
              <a:t>“Librarians have an opportunity to become part of users’ social networks and to put resources in the context of users’ information needs.” (p. 23)</a:t>
            </a:r>
          </a:p>
          <a:p>
            <a:endParaRPr lang="en-US" sz="1400" baseline="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Connaway, Lynn Silipigni, comp. 2015. </a:t>
            </a:r>
            <a:r>
              <a:rPr lang="en-US" sz="1400" i="1" dirty="0" smtClean="0">
                <a:latin typeface="Arial" panose="020B0604020202020204" pitchFamily="34" charset="0"/>
                <a:cs typeface="Arial" panose="020B0604020202020204" pitchFamily="34" charset="0"/>
              </a:rPr>
              <a:t>The Library in the Life of the User: Engaging with People Where They Live and Learn</a:t>
            </a:r>
            <a:r>
              <a:rPr lang="en-US" sz="1400" dirty="0" smtClean="0">
                <a:latin typeface="Arial" panose="020B0604020202020204" pitchFamily="34" charset="0"/>
                <a:cs typeface="Arial" panose="020B0604020202020204" pitchFamily="34" charset="0"/>
              </a:rPr>
              <a:t>. Dublin, OH: OCLC Research. </a:t>
            </a:r>
            <a:r>
              <a:rPr lang="en-US" sz="1400" dirty="0" smtClean="0">
                <a:latin typeface="Arial" panose="020B0604020202020204" pitchFamily="34" charset="0"/>
                <a:cs typeface="Arial" panose="020B0604020202020204" pitchFamily="34" charset="0"/>
                <a:hlinkClick r:id="rId3"/>
              </a:rPr>
              <a:t>http://www.oclc.org/content/dam/research/publications/2015/oclcresearch-library-in-life-of-user.pdf</a:t>
            </a:r>
            <a:r>
              <a:rPr lang="en-US" sz="1400" dirty="0" smtClean="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a:defRPr/>
            </a:pPr>
            <a:r>
              <a:rPr lang="en-US" sz="1400" dirty="0">
                <a:latin typeface="Arial" panose="020B0604020202020204" pitchFamily="34" charset="0"/>
                <a:cs typeface="Arial" panose="020B0604020202020204" pitchFamily="34" charset="0"/>
              </a:rPr>
              <a:t>“I don’t know how Digital Library of my university works, but I suppose Google is better [to search</a:t>
            </a:r>
            <a:r>
              <a:rPr lang="en-US" sz="1400" dirty="0" smtClean="0">
                <a:latin typeface="Arial" panose="020B0604020202020204" pitchFamily="34" charset="0"/>
                <a:cs typeface="Arial" panose="020B0604020202020204" pitchFamily="34" charset="0"/>
              </a:rPr>
              <a:t>].” </a:t>
            </a:r>
            <a:r>
              <a:rPr lang="en-US" sz="1400" i="1" dirty="0" smtClean="0">
                <a:latin typeface="Arial" panose="020B0604020202020204" pitchFamily="34" charset="0"/>
                <a:cs typeface="Arial" panose="020B0604020202020204" pitchFamily="34" charset="0"/>
              </a:rPr>
              <a:t>(Digital Visitors and Residents, </a:t>
            </a:r>
            <a:r>
              <a:rPr lang="en-US" sz="1400" dirty="0" smtClean="0">
                <a:latin typeface="Arial" panose="020B0604020202020204" pitchFamily="34" charset="0"/>
                <a:cs typeface="Arial" panose="020B0604020202020204" pitchFamily="34" charset="0"/>
              </a:rPr>
              <a:t>UOC, UOCG3</a:t>
            </a:r>
            <a:r>
              <a:rPr lang="en-US" sz="1400" dirty="0">
                <a:latin typeface="Arial" panose="020B0604020202020204" pitchFamily="34" charset="0"/>
                <a:cs typeface="Arial" panose="020B0604020202020204" pitchFamily="34" charset="0"/>
              </a:rPr>
              <a:t>, Male, 28, Doctoral Student, Computer Science)</a:t>
            </a:r>
          </a:p>
          <a:p>
            <a:pPr>
              <a:defRPr/>
            </a:pPr>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20</a:t>
            </a:fld>
            <a:endParaRPr lang="en-US"/>
          </a:p>
        </p:txBody>
      </p:sp>
    </p:spTree>
    <p:extLst>
      <p:ext uri="{BB962C8B-B14F-4D97-AF65-F5344CB8AC3E}">
        <p14:creationId xmlns:p14="http://schemas.microsoft.com/office/powerpoint/2010/main" val="663137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25450"/>
            <a:ext cx="5486400" cy="3086100"/>
          </a:xfrm>
        </p:spPr>
      </p:sp>
      <p:sp>
        <p:nvSpPr>
          <p:cNvPr id="3" name="Notes Placeholder 2"/>
          <p:cNvSpPr>
            <a:spLocks noGrp="1"/>
          </p:cNvSpPr>
          <p:nvPr>
            <p:ph type="body" idx="1"/>
          </p:nvPr>
        </p:nvSpPr>
        <p:spPr>
          <a:xfrm>
            <a:off x="300942" y="3784922"/>
            <a:ext cx="6261904" cy="5066978"/>
          </a:xfrm>
        </p:spPr>
        <p:txBody>
          <a:bodyPr/>
          <a:lstStyle/>
          <a:p>
            <a:r>
              <a:rPr lang="en-US" dirty="0" smtClean="0">
                <a:latin typeface="Arial" panose="020B0604020202020204" pitchFamily="34" charset="0"/>
                <a:cs typeface="Arial" panose="020B0604020202020204" pitchFamily="34" charset="0"/>
              </a:rPr>
              <a:t>Image: http://www.flickr.com/photos/32170112@N03/23657031265</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“When asked to describe the ideal information system, Millennials suggested that the library catalog be more like an Internet search engine or Amazon.com. </a:t>
            </a:r>
            <a:r>
              <a:rPr lang="en-US" b="1" dirty="0" smtClean="0">
                <a:latin typeface="Arial" panose="020B0604020202020204" pitchFamily="34" charset="0"/>
                <a:cs typeface="Arial" panose="020B0604020202020204" pitchFamily="34" charset="0"/>
              </a:rPr>
              <a:t>They also wanted the library to provide space for them to socialize and work in groups</a:t>
            </a:r>
            <a:r>
              <a:rPr lang="en-US" dirty="0" smtClean="0">
                <a:latin typeface="Arial" panose="020B0604020202020204" pitchFamily="34" charset="0"/>
                <a:cs typeface="Arial" panose="020B0604020202020204" pitchFamily="34" charset="0"/>
              </a:rPr>
              <a:t> and suggested 24/7 access to a librarian via telephone, such as a ‘lifeline” (referring to the television program, Who Wants to be a Millionaire?) Older Millennials were most interested in expediency, desiring roaming librarians, drive-up book drops, library delivery of print materials to their campus addresses, and a coffee house-like environment. The faculty (the majority were Baby Boomers) wanted a less intimidating library with better signage, and a book store like environment.” (p. 92)</a:t>
            </a:r>
          </a:p>
          <a:p>
            <a:endParaRPr lang="en-US"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Connaway, Lynn Silipigni, comp. 2015. </a:t>
            </a:r>
            <a:r>
              <a:rPr lang="en-US" i="1" dirty="0" smtClean="0">
                <a:latin typeface="Arial" panose="020B0604020202020204" pitchFamily="34" charset="0"/>
                <a:cs typeface="Arial" panose="020B0604020202020204" pitchFamily="34" charset="0"/>
              </a:rPr>
              <a:t>The Library in the Life of the User: Engaging with People Where They Live and Learn</a:t>
            </a:r>
            <a:r>
              <a:rPr lang="en-US" dirty="0" smtClean="0">
                <a:latin typeface="Arial" panose="020B0604020202020204" pitchFamily="34" charset="0"/>
                <a:cs typeface="Arial" panose="020B0604020202020204" pitchFamily="34" charset="0"/>
              </a:rPr>
              <a:t>. Dublin, OH: OCLC Research. </a:t>
            </a:r>
            <a:r>
              <a:rPr lang="en-US" dirty="0" smtClean="0">
                <a:latin typeface="Arial" panose="020B0604020202020204" pitchFamily="34" charset="0"/>
                <a:cs typeface="Arial" panose="020B0604020202020204" pitchFamily="34" charset="0"/>
                <a:hlinkClick r:id="rId3"/>
              </a:rPr>
              <a:t>http://www.oclc.org/content/dam/research/publications/2015/oclcresearch-library-in-life-of-user.pdf</a:t>
            </a:r>
            <a:r>
              <a:rPr lang="en-US" dirty="0" smtClean="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a:t>
            </a:r>
            <a:r>
              <a:rPr lang="en-US" kern="1200" dirty="0" smtClean="0">
                <a:solidFill>
                  <a:schemeClr val="tx1"/>
                </a:solidFill>
                <a:effectLst/>
                <a:latin typeface="Arial" panose="020B0604020202020204" pitchFamily="34" charset="0"/>
                <a:cs typeface="Arial" panose="020B0604020202020204" pitchFamily="34" charset="0"/>
              </a:rPr>
              <a:t>We do go to the library or somewhere quiet where we can just get our work done together but in regards to something we need the internet for or the computer we normally do that by ourselves.  For example I will write up something and send it to her or just print it out and bring it to the lesson and she will go “That’s fine.”” (</a:t>
            </a:r>
            <a:r>
              <a:rPr lang="en-US" i="1" kern="1200" dirty="0" smtClean="0">
                <a:solidFill>
                  <a:schemeClr val="tx1"/>
                </a:solidFill>
                <a:effectLst/>
                <a:latin typeface="Arial" panose="020B0604020202020204" pitchFamily="34" charset="0"/>
                <a:cs typeface="Arial" panose="020B0604020202020204" pitchFamily="34" charset="0"/>
              </a:rPr>
              <a:t>Digital Visitors and Residents</a:t>
            </a:r>
            <a:r>
              <a:rPr lang="en-US" kern="1200" dirty="0" smtClean="0">
                <a:solidFill>
                  <a:schemeClr val="tx1"/>
                </a:solidFill>
                <a:effectLst/>
                <a:latin typeface="Arial" panose="020B0604020202020204" pitchFamily="34" charset="0"/>
                <a:cs typeface="Arial" panose="020B0604020202020204" pitchFamily="34" charset="0"/>
              </a:rPr>
              <a:t>,</a:t>
            </a:r>
            <a:r>
              <a:rPr lang="en-US" kern="1200" baseline="0" dirty="0" smtClean="0">
                <a:solidFill>
                  <a:schemeClr val="tx1"/>
                </a:solidFill>
                <a:effectLst/>
                <a:latin typeface="Arial" panose="020B0604020202020204" pitchFamily="34" charset="0"/>
                <a:cs typeface="Arial" panose="020B0604020202020204" pitchFamily="34" charset="0"/>
              </a:rPr>
              <a:t> UKU3, Emerging, Female, Age 19,  French and Italian)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baseline="0" dirty="0" smtClean="0">
              <a:solidFill>
                <a:schemeClr val="tx1"/>
              </a:solidFill>
              <a:effectLst/>
              <a:latin typeface="Arial" panose="020B0604020202020204" pitchFamily="34" charset="0"/>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White, David S., and Lynn Silipigni Connaway. 2011-2014. </a:t>
            </a:r>
            <a:r>
              <a:rPr lang="en-US" i="1" dirty="0" smtClean="0">
                <a:latin typeface="Arial" panose="020B0604020202020204" pitchFamily="34" charset="0"/>
                <a:cs typeface="Arial" panose="020B0604020202020204" pitchFamily="34" charset="0"/>
              </a:rPr>
              <a:t>Digital Visitors and Residents: What Motivates Engagement with the Digital Information Environment.</a:t>
            </a:r>
            <a:r>
              <a:rPr lang="en-US" dirty="0" smtClean="0">
                <a:latin typeface="Arial" panose="020B0604020202020204" pitchFamily="34" charset="0"/>
                <a:cs typeface="Arial" panose="020B0604020202020204" pitchFamily="34" charset="0"/>
              </a:rPr>
              <a:t> Funded by JISC, OCLC, and Oxford University. </a:t>
            </a:r>
            <a:r>
              <a:rPr lang="en-US" u="sng" dirty="0" smtClean="0">
                <a:latin typeface="Arial" panose="020B0604020202020204" pitchFamily="34" charset="0"/>
                <a:cs typeface="Arial" panose="020B0604020202020204" pitchFamily="34" charset="0"/>
                <a:hlinkClick r:id="rId4"/>
              </a:rPr>
              <a:t>http://www.oclc.org/research/activities/vandr.html</a:t>
            </a:r>
            <a:r>
              <a:rPr lang="en-US" u="sng" dirty="0" smtClean="0">
                <a:latin typeface="Arial" panose="020B0604020202020204" pitchFamily="34" charset="0"/>
                <a:cs typeface="Arial" panose="020B0604020202020204" pitchFamily="34" charset="0"/>
              </a:rPr>
              <a:t>. </a:t>
            </a:r>
            <a:endParaRPr lang="en-US" kern="1200" baseline="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21</a:t>
            </a:fld>
            <a:endParaRPr lang="en-US"/>
          </a:p>
        </p:txBody>
      </p:sp>
    </p:spTree>
    <p:extLst>
      <p:ext uri="{BB962C8B-B14F-4D97-AF65-F5344CB8AC3E}">
        <p14:creationId xmlns:p14="http://schemas.microsoft.com/office/powerpoint/2010/main" val="3809214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3200" y="150813"/>
            <a:ext cx="4038600" cy="2271712"/>
          </a:xfrm>
        </p:spPr>
      </p:sp>
      <p:sp>
        <p:nvSpPr>
          <p:cNvPr id="3" name="Notes Placeholder 2"/>
          <p:cNvSpPr>
            <a:spLocks noGrp="1"/>
          </p:cNvSpPr>
          <p:nvPr>
            <p:ph type="body" idx="1"/>
          </p:nvPr>
        </p:nvSpPr>
        <p:spPr>
          <a:xfrm>
            <a:off x="173620" y="2616201"/>
            <a:ext cx="6435524" cy="6192134"/>
          </a:xfrm>
        </p:spPr>
        <p:txBody>
          <a:bodyPr/>
          <a:lstStyle/>
          <a:p>
            <a:r>
              <a:rPr lang="en-US" dirty="0" smtClean="0">
                <a:latin typeface="Arial" panose="020B0604020202020204" pitchFamily="34" charset="0"/>
                <a:cs typeface="Arial" panose="020B0604020202020204" pitchFamily="34" charset="0"/>
              </a:rPr>
              <a:t>Image: https://flic.kr/p/4XerD9</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“We need to be where our users need us, when they need us. If the majority of our users prefer to communicate via mobile phone texting, chat, or IM; to learn through gaming; by accessing the library’s unique collections and materials via social media, such as Facebook2 and Wikipedia; or to meet with us </a:t>
            </a:r>
            <a:r>
              <a:rPr lang="en-US" dirty="0" err="1" smtClean="0">
                <a:latin typeface="Arial" panose="020B0604020202020204" pitchFamily="34" charset="0"/>
                <a:cs typeface="Arial" panose="020B0604020202020204" pitchFamily="34" charset="0"/>
              </a:rPr>
              <a:t>FtF</a:t>
            </a:r>
            <a:r>
              <a:rPr lang="en-US" dirty="0" smtClean="0">
                <a:latin typeface="Arial" panose="020B0604020202020204" pitchFamily="34" charset="0"/>
                <a:cs typeface="Arial" panose="020B0604020202020204" pitchFamily="34" charset="0"/>
              </a:rPr>
              <a:t> outside of the library, we need to be there!” (p.</a:t>
            </a:r>
            <a:r>
              <a:rPr lang="en-US" baseline="0" dirty="0" smtClean="0">
                <a:latin typeface="Arial" panose="020B0604020202020204" pitchFamily="34" charset="0"/>
                <a:cs typeface="Arial" panose="020B0604020202020204" pitchFamily="34" charset="0"/>
              </a:rPr>
              <a:t> 203)</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Embedded librarianship also is an important aspect of public library engagement with the community. Many public libraries are providing kiosks in public spaces, such as train and bus stations and parks, for users to check-out and return print, audio, and electronic books, magazines, newspapers, and journals.” (p. 203)</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 library of 2020 will provide user-centered services and systems that will meet the expectations of the community. The library staff will need to develop relationships with their users and partner with other organizations in order to produce, store, and preserve content and data sets and to provide personalized services. Recruiting and retaining innovative, creative individuals who are willing to engage with users and to embrace new technologies and modes of communication will be imperative for the success of the library of 2020.” (p. 204)  </a:t>
            </a:r>
          </a:p>
          <a:p>
            <a:endParaRPr lang="en-US"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Connaway, Lynn Silipigni, comp. 2015. </a:t>
            </a:r>
            <a:r>
              <a:rPr lang="en-US" i="1" dirty="0" smtClean="0">
                <a:latin typeface="Arial" panose="020B0604020202020204" pitchFamily="34" charset="0"/>
                <a:cs typeface="Arial" panose="020B0604020202020204" pitchFamily="34" charset="0"/>
              </a:rPr>
              <a:t>The Library in the Life of the User: Engaging with People Where They Live and Learn</a:t>
            </a:r>
            <a:r>
              <a:rPr lang="en-US" dirty="0" smtClean="0">
                <a:latin typeface="Arial" panose="020B0604020202020204" pitchFamily="34" charset="0"/>
                <a:cs typeface="Arial" panose="020B0604020202020204" pitchFamily="34" charset="0"/>
              </a:rPr>
              <a:t>. Dublin, OH: OCLC Research. </a:t>
            </a:r>
            <a:r>
              <a:rPr lang="en-US" dirty="0" smtClean="0">
                <a:latin typeface="Arial" panose="020B0604020202020204" pitchFamily="34" charset="0"/>
                <a:cs typeface="Arial" panose="020B0604020202020204" pitchFamily="34" charset="0"/>
                <a:hlinkClick r:id="rId3"/>
              </a:rPr>
              <a:t>http://www.oclc.org/content/dam/research/publications/2015/oclcresearch-library-in-life-of-user.pdf</a:t>
            </a:r>
            <a:r>
              <a:rPr lang="en-US" dirty="0" smtClean="0">
                <a:latin typeface="Arial" panose="020B0604020202020204" pitchFamily="34" charset="0"/>
                <a:cs typeface="Arial" panose="020B0604020202020204" pitchFamily="34" charset="0"/>
              </a:rPr>
              <a:t>.</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“Our experience with a proactive chat model at John Carroll University showed us that</a:t>
            </a:r>
            <a:r>
              <a:rPr lang="en-US" baseline="0" dirty="0" smtClean="0">
                <a:latin typeface="Arial" panose="020B0604020202020204" pitchFamily="34" charset="0"/>
                <a:cs typeface="Arial" panose="020B0604020202020204" pitchFamily="34" charset="0"/>
              </a:rPr>
              <a:t> there is indeed a ready-made market for our services right on our own library pages, and that our users will ask us questions when we approach them.” (Zhang and Mayer 2014, 205)</a:t>
            </a:r>
            <a:r>
              <a:rPr lang="en-US" dirty="0" smtClean="0"/>
              <a:t/>
            </a:r>
            <a:br>
              <a:rPr lang="en-US" dirty="0" smtClean="0"/>
            </a:b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Zhang, </a:t>
            </a:r>
            <a:r>
              <a:rPr lang="en-US" dirty="0" err="1" smtClean="0">
                <a:latin typeface="Arial" panose="020B0604020202020204" pitchFamily="34" charset="0"/>
                <a:cs typeface="Arial" panose="020B0604020202020204" pitchFamily="34" charset="0"/>
              </a:rPr>
              <a:t>Jie</a:t>
            </a:r>
            <a:r>
              <a:rPr lang="en-US" dirty="0" smtClean="0">
                <a:latin typeface="Arial" panose="020B0604020202020204" pitchFamily="34" charset="0"/>
                <a:cs typeface="Arial" panose="020B0604020202020204" pitchFamily="34" charset="0"/>
              </a:rPr>
              <a:t>, and </a:t>
            </a:r>
            <a:r>
              <a:rPr lang="en-US" dirty="0" err="1" smtClean="0">
                <a:latin typeface="Arial" panose="020B0604020202020204" pitchFamily="34" charset="0"/>
                <a:cs typeface="Arial" panose="020B0604020202020204" pitchFamily="34" charset="0"/>
              </a:rPr>
              <a:t>Nevin</a:t>
            </a:r>
            <a:r>
              <a:rPr lang="en-US" dirty="0" smtClean="0">
                <a:latin typeface="Arial" panose="020B0604020202020204" pitchFamily="34" charset="0"/>
                <a:cs typeface="Arial" panose="020B0604020202020204" pitchFamily="34" charset="0"/>
              </a:rPr>
              <a:t> Mayer. 2014. “Proactive Chat Reference:</a:t>
            </a:r>
            <a:r>
              <a:rPr lang="en-US" baseline="0" dirty="0" smtClean="0">
                <a:latin typeface="Arial" panose="020B0604020202020204" pitchFamily="34" charset="0"/>
                <a:cs typeface="Arial" panose="020B0604020202020204" pitchFamily="34" charset="0"/>
              </a:rPr>
              <a:t> Getting in the Users’ Space.” </a:t>
            </a:r>
            <a:r>
              <a:rPr lang="en-US" i="1" baseline="0" dirty="0" smtClean="0">
                <a:latin typeface="Arial" panose="020B0604020202020204" pitchFamily="34" charset="0"/>
                <a:cs typeface="Arial" panose="020B0604020202020204" pitchFamily="34" charset="0"/>
              </a:rPr>
              <a:t>College &amp; Research Libraries News </a:t>
            </a:r>
            <a:r>
              <a:rPr lang="en-US" baseline="0" dirty="0" smtClean="0">
                <a:latin typeface="Arial" panose="020B0604020202020204" pitchFamily="34" charset="0"/>
                <a:cs typeface="Arial" panose="020B0604020202020204" pitchFamily="34" charset="0"/>
              </a:rPr>
              <a:t>75, no. 4: 202-205.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22</a:t>
            </a:fld>
            <a:endParaRPr lang="en-US"/>
          </a:p>
        </p:txBody>
      </p:sp>
    </p:spTree>
    <p:extLst>
      <p:ext uri="{BB962C8B-B14F-4D97-AF65-F5344CB8AC3E}">
        <p14:creationId xmlns:p14="http://schemas.microsoft.com/office/powerpoint/2010/main" val="114004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266700"/>
            <a:ext cx="5486400" cy="3086100"/>
          </a:xfrm>
        </p:spPr>
      </p:sp>
      <p:sp>
        <p:nvSpPr>
          <p:cNvPr id="3" name="Notes Placeholder 2"/>
          <p:cNvSpPr>
            <a:spLocks noGrp="1"/>
          </p:cNvSpPr>
          <p:nvPr>
            <p:ph type="body" idx="1"/>
          </p:nvPr>
        </p:nvSpPr>
        <p:spPr>
          <a:xfrm>
            <a:off x="88900" y="3708400"/>
            <a:ext cx="6832600" cy="54483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Arial" panose="020B0604020202020204" pitchFamily="34" charset="0"/>
                <a:cs typeface="Arial" pitchFamily="34" charset="0"/>
              </a:rPr>
              <a:t>Image: </a:t>
            </a:r>
            <a:r>
              <a:rPr lang="en-US" sz="1400" dirty="0" smtClean="0">
                <a:solidFill>
                  <a:schemeClr val="tx1"/>
                </a:solidFill>
                <a:latin typeface="Arial" pitchFamily="34" charset="0"/>
                <a:cs typeface="Arial" pitchFamily="34" charset="0"/>
                <a:hlinkClick r:id="rId3"/>
              </a:rPr>
              <a:t>http://www.flickr.com/photos/99532761@N00/14154338759</a:t>
            </a:r>
            <a:endParaRPr lang="en-US" sz="140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smtClean="0">
              <a:solidFill>
                <a:schemeClr val="tx1"/>
              </a:solidFill>
              <a:latin typeface="Arial" pitchFamily="34" charset="0"/>
              <a:cs typeface="Arial" pitchFamily="34" charset="0"/>
            </a:endParaRPr>
          </a:p>
          <a:p>
            <a:r>
              <a:rPr lang="en-US" sz="1400" kern="1200" baseline="0" dirty="0" smtClean="0">
                <a:solidFill>
                  <a:schemeClr val="tx1"/>
                </a:solidFill>
                <a:latin typeface="Arial" pitchFamily="34" charset="0"/>
                <a:cs typeface="Arial" pitchFamily="34" charset="0"/>
              </a:rPr>
              <a:t>“There’s been some times where it’s not available online but I can walk up to the library and get a photocopy or take the book itself or something.” (</a:t>
            </a:r>
            <a:r>
              <a:rPr lang="en-US" sz="1400" i="1" kern="1200" baseline="0" dirty="0" smtClean="0">
                <a:solidFill>
                  <a:schemeClr val="tx1"/>
                </a:solidFill>
                <a:latin typeface="Arial" pitchFamily="34" charset="0"/>
                <a:cs typeface="Arial" pitchFamily="34" charset="0"/>
              </a:rPr>
              <a:t>Digital Visitors and Residents, </a:t>
            </a:r>
            <a:r>
              <a:rPr lang="en-US" sz="1400" kern="1200" baseline="0" dirty="0" smtClean="0">
                <a:solidFill>
                  <a:schemeClr val="tx1"/>
                </a:solidFill>
                <a:latin typeface="Arial" pitchFamily="34" charset="0"/>
                <a:cs typeface="Arial" pitchFamily="34" charset="0"/>
              </a:rPr>
              <a:t>USG2, Male, Age 25, Biology) (Embedding)</a:t>
            </a:r>
          </a:p>
          <a:p>
            <a:endParaRPr lang="en-US" sz="1400" kern="1200" baseline="0" dirty="0" smtClean="0">
              <a:solidFill>
                <a:schemeClr val="tx1"/>
              </a:solidFill>
              <a:latin typeface="Arial" pitchFamily="34" charset="0"/>
              <a:cs typeface="Arial" pitchFamily="34" charset="0"/>
            </a:endParaRPr>
          </a:p>
          <a:p>
            <a:r>
              <a:rPr lang="en-US" sz="1400" kern="1200" baseline="0" dirty="0" smtClean="0">
                <a:solidFill>
                  <a:schemeClr val="tx1"/>
                </a:solidFill>
                <a:latin typeface="Arial" pitchFamily="34" charset="0"/>
                <a:cs typeface="Arial" pitchFamily="34" charset="0"/>
              </a:rPr>
              <a:t>“I think I probably have to come to the library more as a college student as opposed to when I was in high school I probably just looked something up offline.  There are more restrictions now, at least for me, with the sort of resources that you can use as far as internet sources and things like that.  In high school it was generally if you had a project they kind of just, I guess, expected that you’d go online.  So I didn’t have any book requirements or things like that.” (</a:t>
            </a:r>
            <a:r>
              <a:rPr lang="en-US" sz="1400" i="1" kern="1200" baseline="0" dirty="0" smtClean="0">
                <a:solidFill>
                  <a:schemeClr val="tx1"/>
                </a:solidFill>
                <a:latin typeface="Arial" pitchFamily="34" charset="0"/>
                <a:cs typeface="Arial" pitchFamily="34" charset="0"/>
              </a:rPr>
              <a:t>Digital Visitors and Residents, </a:t>
            </a:r>
            <a:r>
              <a:rPr lang="en-US" sz="1400" kern="1200" baseline="0" dirty="0" smtClean="0">
                <a:solidFill>
                  <a:schemeClr val="tx1"/>
                </a:solidFill>
                <a:latin typeface="Arial" pitchFamily="34" charset="0"/>
                <a:cs typeface="Arial" pitchFamily="34" charset="0"/>
              </a:rPr>
              <a:t>USG3, Female, Age 23, History) (Embedding)</a:t>
            </a:r>
          </a:p>
          <a:p>
            <a:endParaRPr lang="en-US" sz="1400" kern="1200" baseline="0" dirty="0" smtClean="0">
              <a:solidFill>
                <a:schemeClr val="tx1"/>
              </a:solidFill>
              <a:latin typeface="Arial" pitchFamily="34" charset="0"/>
              <a:cs typeface="Arial" pitchFamily="34" charset="0"/>
            </a:endParaRPr>
          </a:p>
          <a:p>
            <a:pPr marL="0" lvl="2"/>
            <a:r>
              <a:rPr lang="en-US" sz="1400" dirty="0" smtClean="0">
                <a:latin typeface="Arial" panose="020B0604020202020204" pitchFamily="34" charset="0"/>
                <a:cs typeface="Arial" panose="020B0604020202020204" pitchFamily="34" charset="0"/>
              </a:rPr>
              <a:t>White, David S., and Lynn Silipigni Connaway. 2011-2014. </a:t>
            </a:r>
            <a:r>
              <a:rPr lang="en-US" sz="1400" i="1" dirty="0" smtClean="0">
                <a:latin typeface="Arial" panose="020B0604020202020204" pitchFamily="34" charset="0"/>
                <a:cs typeface="Arial" panose="020B0604020202020204" pitchFamily="34" charset="0"/>
              </a:rPr>
              <a:t>Digital Visitors and Residents: What Motivates Engagement with the Digital Information Environment.</a:t>
            </a:r>
            <a:r>
              <a:rPr lang="en-US" sz="1400" dirty="0" smtClean="0">
                <a:latin typeface="Arial" panose="020B0604020202020204" pitchFamily="34" charset="0"/>
                <a:cs typeface="Arial" panose="020B0604020202020204" pitchFamily="34" charset="0"/>
              </a:rPr>
              <a:t> Funded by JISC, OCLC, and Oxford University. </a:t>
            </a:r>
            <a:r>
              <a:rPr lang="en-US" sz="1400" u="sng" dirty="0" smtClean="0">
                <a:latin typeface="Arial" panose="020B0604020202020204" pitchFamily="34" charset="0"/>
                <a:cs typeface="Arial" panose="020B0604020202020204" pitchFamily="34" charset="0"/>
                <a:hlinkClick r:id="rId4"/>
              </a:rPr>
              <a:t>http://www.oclc.org/research/activities/vandr.html</a:t>
            </a:r>
            <a:r>
              <a:rPr lang="en-US" sz="1400" u="sng" dirty="0" smtClean="0">
                <a:latin typeface="Arial" panose="020B0604020202020204" pitchFamily="34" charset="0"/>
                <a:cs typeface="Arial" panose="020B0604020202020204" pitchFamily="34" charset="0"/>
              </a:rPr>
              <a:t>. </a:t>
            </a:r>
            <a:endParaRPr lang="en-US" sz="1400" kern="1200" baseline="0" dirty="0" smtClean="0">
              <a:solidFill>
                <a:schemeClr val="tx1"/>
              </a:solidFill>
              <a:latin typeface="Arial" pitchFamily="34" charset="0"/>
              <a:cs typeface="Arial" pitchFamily="34" charset="0"/>
            </a:endParaRPr>
          </a:p>
          <a:p>
            <a:endParaRPr lang="en-US" sz="1400" kern="1200" baseline="0" dirty="0" smtClean="0">
              <a:solidFill>
                <a:schemeClr val="tx1"/>
              </a:solidFill>
              <a:latin typeface="Arial" pitchFamily="34" charset="0"/>
              <a:cs typeface="Arial" pitchFamily="34" charset="0"/>
            </a:endParaRPr>
          </a:p>
          <a:p>
            <a:endParaRPr lang="en-US" sz="14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23</a:t>
            </a:fld>
            <a:endParaRPr lang="en-GB" dirty="0"/>
          </a:p>
        </p:txBody>
      </p:sp>
    </p:spTree>
    <p:extLst>
      <p:ext uri="{BB962C8B-B14F-4D97-AF65-F5344CB8AC3E}">
        <p14:creationId xmlns:p14="http://schemas.microsoft.com/office/powerpoint/2010/main" val="3383815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Image: http://www.flickr.com/photos/96043955@N05/15190222775</a:t>
            </a:r>
          </a:p>
          <a:p>
            <a:endParaRPr lang="en-US" dirty="0" smtClean="0">
              <a:latin typeface="Arial" panose="020B0604020202020204" pitchFamily="34" charset="0"/>
              <a:cs typeface="Arial" panose="020B0604020202020204" pitchFamily="34" charset="0"/>
            </a:endParaRPr>
          </a:p>
          <a:p>
            <a:r>
              <a:rPr lang="en-US" dirty="0" err="1" smtClean="0">
                <a:latin typeface="Arial" panose="020B0604020202020204" pitchFamily="34" charset="0"/>
                <a:cs typeface="Arial" panose="020B0604020202020204" pitchFamily="34" charset="0"/>
              </a:rPr>
              <a:t>Ranganathan</a:t>
            </a:r>
            <a:r>
              <a:rPr lang="en-US" dirty="0" smtClean="0">
                <a:latin typeface="Arial" panose="020B0604020202020204" pitchFamily="34" charset="0"/>
                <a:cs typeface="Arial" panose="020B0604020202020204" pitchFamily="34" charset="0"/>
              </a:rPr>
              <a:t>, S. R. 1931. </a:t>
            </a:r>
            <a:r>
              <a:rPr lang="en-US" i="1" dirty="0" smtClean="0">
                <a:latin typeface="Arial" panose="020B0604020202020204" pitchFamily="34" charset="0"/>
                <a:cs typeface="Arial" panose="020B0604020202020204" pitchFamily="34" charset="0"/>
              </a:rPr>
              <a:t>The Five Laws of Library Science. </a:t>
            </a:r>
            <a:r>
              <a:rPr lang="en-US" dirty="0" smtClean="0">
                <a:latin typeface="Arial" panose="020B0604020202020204" pitchFamily="34" charset="0"/>
                <a:cs typeface="Arial" panose="020B0604020202020204" pitchFamily="34" charset="0"/>
              </a:rPr>
              <a:t>London: Edward </a:t>
            </a:r>
            <a:r>
              <a:rPr lang="en-US" dirty="0" err="1" smtClean="0">
                <a:latin typeface="Arial" panose="020B0604020202020204" pitchFamily="34" charset="0"/>
                <a:cs typeface="Arial" panose="020B0604020202020204" pitchFamily="34" charset="0"/>
              </a:rPr>
              <a:t>Goldston</a:t>
            </a:r>
            <a:r>
              <a:rPr lang="en-US" dirty="0" smtClean="0">
                <a:latin typeface="Arial" panose="020B0604020202020204" pitchFamily="34" charset="0"/>
                <a:cs typeface="Arial" panose="020B0604020202020204" pitchFamily="34" charset="0"/>
              </a:rPr>
              <a:t>, Ltd.</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24</a:t>
            </a:fld>
            <a:endParaRPr lang="en-US"/>
          </a:p>
        </p:txBody>
      </p:sp>
    </p:spTree>
    <p:extLst>
      <p:ext uri="{BB962C8B-B14F-4D97-AF65-F5344CB8AC3E}">
        <p14:creationId xmlns:p14="http://schemas.microsoft.com/office/powerpoint/2010/main" val="1300045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E4854-46C1-40AE-92BF-0F440829588D}" type="slidenum">
              <a:rPr lang="en-US" smtClean="0"/>
              <a:t>25</a:t>
            </a:fld>
            <a:endParaRPr lang="en-US"/>
          </a:p>
        </p:txBody>
      </p:sp>
    </p:spTree>
    <p:extLst>
      <p:ext uri="{BB962C8B-B14F-4D97-AF65-F5344CB8AC3E}">
        <p14:creationId xmlns:p14="http://schemas.microsoft.com/office/powerpoint/2010/main" val="2490357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E4854-46C1-40AE-92BF-0F440829588D}" type="slidenum">
              <a:rPr lang="en-US" smtClean="0"/>
              <a:t>26</a:t>
            </a:fld>
            <a:endParaRPr lang="en-US"/>
          </a:p>
        </p:txBody>
      </p:sp>
    </p:spTree>
    <p:extLst>
      <p:ext uri="{BB962C8B-B14F-4D97-AF65-F5344CB8AC3E}">
        <p14:creationId xmlns:p14="http://schemas.microsoft.com/office/powerpoint/2010/main" val="3957377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Image: https://lucasconfectionery.files.wordpress.com/2014/10/paul-horsch-and-his-family-during-their-sunday-dinner.jpg</a:t>
            </a:r>
            <a:endParaRPr lang="en-US" sz="1400" dirty="0"/>
          </a:p>
        </p:txBody>
      </p:sp>
      <p:sp>
        <p:nvSpPr>
          <p:cNvPr id="4" name="Slide Number Placeholder 3"/>
          <p:cNvSpPr>
            <a:spLocks noGrp="1"/>
          </p:cNvSpPr>
          <p:nvPr>
            <p:ph type="sldNum" sz="quarter" idx="10"/>
          </p:nvPr>
        </p:nvSpPr>
        <p:spPr/>
        <p:txBody>
          <a:bodyPr/>
          <a:lstStyle/>
          <a:p>
            <a:fld id="{84BE4854-46C1-40AE-92BF-0F440829588D}" type="slidenum">
              <a:rPr lang="en-US" smtClean="0"/>
              <a:t>27</a:t>
            </a:fld>
            <a:endParaRPr lang="en-US"/>
          </a:p>
        </p:txBody>
      </p:sp>
    </p:spTree>
    <p:extLst>
      <p:ext uri="{BB962C8B-B14F-4D97-AF65-F5344CB8AC3E}">
        <p14:creationId xmlns:p14="http://schemas.microsoft.com/office/powerpoint/2010/main" val="3594787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i="0" kern="1200" dirty="0" smtClean="0">
                <a:solidFill>
                  <a:schemeClr val="tx1"/>
                </a:solidFill>
                <a:effectLst/>
                <a:latin typeface="Arial" panose="020B0604020202020204" pitchFamily="34" charset="0"/>
                <a:cs typeface="Arial" panose="020B0604020202020204" pitchFamily="34" charset="0"/>
              </a:rPr>
              <a:t>Image: http://www.flickr.com/photos/14853721@N00/6926490142</a:t>
            </a:r>
          </a:p>
          <a:p>
            <a:endParaRPr lang="en-US" sz="1400" i="0" kern="1200" dirty="0" smtClean="0">
              <a:solidFill>
                <a:schemeClr val="tx1"/>
              </a:solidFill>
              <a:effectLst/>
              <a:latin typeface="Arial" panose="020B0604020202020204" pitchFamily="34" charset="0"/>
              <a:cs typeface="Arial" panose="020B0604020202020204" pitchFamily="34" charset="0"/>
            </a:endParaRPr>
          </a:p>
          <a:p>
            <a:r>
              <a:rPr lang="en-US" sz="1400" i="0" kern="1200" dirty="0" smtClean="0">
                <a:solidFill>
                  <a:schemeClr val="tx1"/>
                </a:solidFill>
                <a:effectLst/>
                <a:latin typeface="Arial" panose="020B0604020202020204" pitchFamily="34" charset="0"/>
                <a:cs typeface="Arial" panose="020B0604020202020204" pitchFamily="34" charset="0"/>
              </a:rPr>
              <a:t>Dempsey, </a:t>
            </a:r>
            <a:r>
              <a:rPr lang="en-US" sz="1400" i="0" kern="1200" dirty="0" err="1" smtClean="0">
                <a:solidFill>
                  <a:schemeClr val="tx1"/>
                </a:solidFill>
                <a:effectLst/>
                <a:latin typeface="Arial" panose="020B0604020202020204" pitchFamily="34" charset="0"/>
                <a:cs typeface="Arial" panose="020B0604020202020204" pitchFamily="34" charset="0"/>
              </a:rPr>
              <a:t>Lorcan</a:t>
            </a:r>
            <a:r>
              <a:rPr lang="en-US" sz="1400" i="0" kern="1200" dirty="0" smtClean="0">
                <a:solidFill>
                  <a:schemeClr val="tx1"/>
                </a:solidFill>
                <a:effectLst/>
                <a:latin typeface="Arial" panose="020B0604020202020204" pitchFamily="34" charset="0"/>
                <a:cs typeface="Arial" panose="020B0604020202020204" pitchFamily="34" charset="0"/>
              </a:rPr>
              <a:t>. 2015. “Environmental Trends and OCLC Research.” Presented at the University of Notre Dame, Notre Dame, Indiana, September</a:t>
            </a:r>
            <a:r>
              <a:rPr lang="en-US" sz="1400" i="0" kern="1200" baseline="0" dirty="0" smtClean="0">
                <a:solidFill>
                  <a:schemeClr val="tx1"/>
                </a:solidFill>
                <a:effectLst/>
                <a:latin typeface="Arial" panose="020B0604020202020204" pitchFamily="34" charset="0"/>
                <a:cs typeface="Arial" panose="020B0604020202020204" pitchFamily="34" charset="0"/>
              </a:rPr>
              <a:t> 28. </a:t>
            </a:r>
            <a:r>
              <a:rPr lang="en-US" sz="1400" i="0" kern="1200" baseline="0" dirty="0" smtClean="0">
                <a:solidFill>
                  <a:schemeClr val="tx1"/>
                </a:solidFill>
                <a:effectLst/>
                <a:latin typeface="Arial" panose="020B0604020202020204" pitchFamily="34" charset="0"/>
                <a:cs typeface="Arial" panose="020B0604020202020204" pitchFamily="34" charset="0"/>
                <a:hlinkClick r:id="rId3"/>
              </a:rPr>
              <a:t>http://www.oclc.org/content/dam/research/presentations/dempsey/dempsey-notre-dame-oclc-research-2015.pptx</a:t>
            </a:r>
            <a:r>
              <a:rPr lang="en-US" sz="1400" i="0" kern="1200" baseline="0" dirty="0" smtClean="0">
                <a:solidFill>
                  <a:schemeClr val="tx1"/>
                </a:solidFill>
                <a:effectLst/>
                <a:latin typeface="Arial" panose="020B0604020202020204" pitchFamily="34" charset="0"/>
                <a:cs typeface="Arial" panose="020B0604020202020204" pitchFamily="34" charset="0"/>
              </a:rPr>
              <a:t>.</a:t>
            </a:r>
          </a:p>
          <a:p>
            <a:endParaRPr lang="en-US" sz="1400" b="0" i="0" kern="1200" baseline="0" dirty="0" smtClean="0">
              <a:solidFill>
                <a:schemeClr val="tx1"/>
              </a:solidFill>
              <a:effectLst/>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3</a:t>
            </a:fld>
            <a:endParaRPr lang="en-US"/>
          </a:p>
        </p:txBody>
      </p:sp>
    </p:spTree>
    <p:extLst>
      <p:ext uri="{BB962C8B-B14F-4D97-AF65-F5344CB8AC3E}">
        <p14:creationId xmlns:p14="http://schemas.microsoft.com/office/powerpoint/2010/main" val="1673485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7200" y="180975"/>
            <a:ext cx="3695700" cy="2078038"/>
          </a:xfrm>
        </p:spPr>
      </p:sp>
      <p:sp>
        <p:nvSpPr>
          <p:cNvPr id="3" name="Notes Placeholder 2"/>
          <p:cNvSpPr>
            <a:spLocks noGrp="1"/>
          </p:cNvSpPr>
          <p:nvPr>
            <p:ph type="body" idx="1"/>
          </p:nvPr>
        </p:nvSpPr>
        <p:spPr>
          <a:xfrm>
            <a:off x="92596" y="2362200"/>
            <a:ext cx="6539697" cy="6492434"/>
          </a:xfrm>
        </p:spPr>
        <p:txBody>
          <a:bodyPr/>
          <a:lstStyle/>
          <a:p>
            <a:r>
              <a:rPr lang="en-US" dirty="0" smtClean="0">
                <a:latin typeface="Arial" panose="020B0604020202020204" pitchFamily="34" charset="0"/>
                <a:cs typeface="Arial" panose="020B0604020202020204" pitchFamily="34" charset="0"/>
              </a:rPr>
              <a:t>Image: </a:t>
            </a:r>
            <a:r>
              <a:rPr lang="en-US" dirty="0" smtClean="0">
                <a:latin typeface="Arial" panose="020B0604020202020204" pitchFamily="34" charset="0"/>
                <a:cs typeface="Arial" panose="020B0604020202020204" pitchFamily="34" charset="0"/>
                <a:hlinkClick r:id="rId3"/>
              </a:rPr>
              <a:t>http://www.flickr.com/photos/45082883@N00/223839049</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“In order for libraries to stay relevant, their systems need to emulate Internet search engines. Such features as simplified searching and the collocation of all types of information (e.g., books, journals, articles, web pages, etc.) facilitate users’ search experience which obviates the need to understand the complexity of library systems.” (p. 49)</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 findings of the focus group interviews also indicate </a:t>
            </a:r>
            <a:r>
              <a:rPr lang="en-US" b="1" dirty="0" smtClean="0">
                <a:latin typeface="Arial" panose="020B0604020202020204" pitchFamily="34" charset="0"/>
                <a:cs typeface="Arial" panose="020B0604020202020204" pitchFamily="34" charset="0"/>
              </a:rPr>
              <a:t>that libraries need to promote the library resources that are available to users</a:t>
            </a:r>
            <a:r>
              <a:rPr lang="en-US" dirty="0" smtClean="0">
                <a:latin typeface="Arial" panose="020B0604020202020204" pitchFamily="34" charset="0"/>
                <a:cs typeface="Arial" panose="020B0604020202020204" pitchFamily="34" charset="0"/>
              </a:rPr>
              <a:t>…Those who are aware of them tend to find them difficult to use because of the need to know specific subject coverage of databases, a knowledge that is often difficult to comprehend when doing interdisciplinary research. In addition, participants indicate that the inconsistent search protocols of library web sites and online catalogs discourage effective use.” (p. 49)</a:t>
            </a:r>
          </a:p>
          <a:p>
            <a:endParaRPr lang="en-US"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Connaway, Lynn Silipigni, comp. 2015. </a:t>
            </a:r>
            <a:r>
              <a:rPr lang="en-US" i="1" dirty="0" smtClean="0">
                <a:latin typeface="Arial" panose="020B0604020202020204" pitchFamily="34" charset="0"/>
                <a:cs typeface="Arial" panose="020B0604020202020204" pitchFamily="34" charset="0"/>
              </a:rPr>
              <a:t>The Library in the Life of the User: Engaging with People Where They Live and Learn</a:t>
            </a:r>
            <a:r>
              <a:rPr lang="en-US" dirty="0" smtClean="0">
                <a:latin typeface="Arial" panose="020B0604020202020204" pitchFamily="34" charset="0"/>
                <a:cs typeface="Arial" panose="020B0604020202020204" pitchFamily="34" charset="0"/>
              </a:rPr>
              <a:t>. Dublin, OH: OCLC Research. </a:t>
            </a:r>
            <a:r>
              <a:rPr lang="en-US" dirty="0" smtClean="0">
                <a:latin typeface="Arial" panose="020B0604020202020204" pitchFamily="34" charset="0"/>
                <a:cs typeface="Arial" panose="020B0604020202020204" pitchFamily="34" charset="0"/>
                <a:hlinkClick r:id="rId4"/>
              </a:rPr>
              <a:t>http://www.oclc.org/content/dam/research/publications/2015/oclcresearch-library-in-life-of-user.pdf</a:t>
            </a:r>
            <a:r>
              <a:rPr lang="en-US" dirty="0" smtClean="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a:t>
            </a:r>
            <a:r>
              <a:rPr lang="en-US" kern="1200" dirty="0" smtClean="0">
                <a:solidFill>
                  <a:schemeClr val="tx1"/>
                </a:solidFill>
                <a:effectLst/>
                <a:latin typeface="Arial" panose="020B0604020202020204" pitchFamily="34" charset="0"/>
                <a:cs typeface="Arial" panose="020B0604020202020204" pitchFamily="34" charset="0"/>
              </a:rPr>
              <a:t>Sometimes libraries are closed and </a:t>
            </a:r>
            <a:r>
              <a:rPr lang="en-US" kern="1200" dirty="0" err="1" smtClean="0">
                <a:solidFill>
                  <a:schemeClr val="tx1"/>
                </a:solidFill>
                <a:effectLst/>
                <a:latin typeface="Arial" panose="020B0604020202020204" pitchFamily="34" charset="0"/>
                <a:cs typeface="Arial" panose="020B0604020202020204" pitchFamily="34" charset="0"/>
              </a:rPr>
              <a:t>i</a:t>
            </a:r>
            <a:r>
              <a:rPr lang="en-US" kern="1200" dirty="0" smtClean="0">
                <a:solidFill>
                  <a:schemeClr val="tx1"/>
                </a:solidFill>
                <a:effectLst/>
                <a:latin typeface="Arial" panose="020B0604020202020204" pitchFamily="34" charset="0"/>
                <a:cs typeface="Arial" panose="020B0604020202020204" pitchFamily="34" charset="0"/>
              </a:rPr>
              <a:t> need help so this would be a great alternative. This method should me advertised more.” (</a:t>
            </a:r>
            <a:r>
              <a:rPr lang="en-US" i="1" kern="1200" dirty="0" smtClean="0">
                <a:solidFill>
                  <a:schemeClr val="tx1"/>
                </a:solidFill>
                <a:effectLst/>
                <a:latin typeface="Arial" panose="020B0604020202020204" pitchFamily="34" charset="0"/>
                <a:cs typeface="Arial" panose="020B0604020202020204" pitchFamily="34" charset="0"/>
              </a:rPr>
              <a:t>Seeking Synchronicity</a:t>
            </a:r>
            <a:r>
              <a:rPr lang="en-US" kern="1200" dirty="0" smtClean="0">
                <a:solidFill>
                  <a:schemeClr val="tx1"/>
                </a:solidFill>
                <a:effectLst/>
                <a:latin typeface="Arial" panose="020B0604020202020204" pitchFamily="34" charset="0"/>
                <a:cs typeface="Arial" panose="020B0604020202020204" pitchFamily="34" charset="0"/>
              </a:rPr>
              <a:t>, NOS-36503, Non-user</a:t>
            </a:r>
            <a:r>
              <a:rPr lang="en-US" kern="1200" baseline="0" dirty="0" smtClean="0">
                <a:solidFill>
                  <a:schemeClr val="tx1"/>
                </a:solidFill>
                <a:effectLst/>
                <a:latin typeface="Arial" panose="020B0604020202020204" pitchFamily="34" charset="0"/>
                <a:cs typeface="Arial" panose="020B0604020202020204" pitchFamily="34" charset="0"/>
              </a:rPr>
              <a:t> Online Survey, Female, Age 15-18</a:t>
            </a:r>
            <a:r>
              <a:rPr lang="en-US" kern="1200" dirty="0" smtClean="0">
                <a:solidFill>
                  <a:schemeClr val="tx1"/>
                </a:solidFill>
                <a:effectLst/>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smtClean="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effectLst/>
                <a:latin typeface="Arial" panose="020B0604020202020204" pitchFamily="34" charset="0"/>
                <a:cs typeface="Arial" panose="020B0604020202020204" pitchFamily="34" charset="0"/>
              </a:rPr>
              <a:t>Connaway,</a:t>
            </a:r>
            <a:r>
              <a:rPr lang="en-US" kern="1200" baseline="0" dirty="0" smtClean="0">
                <a:solidFill>
                  <a:schemeClr val="tx1"/>
                </a:solidFill>
                <a:effectLst/>
                <a:latin typeface="Arial" panose="020B0604020202020204" pitchFamily="34" charset="0"/>
                <a:cs typeface="Arial" panose="020B0604020202020204" pitchFamily="34" charset="0"/>
              </a:rPr>
              <a:t> Lynn Silipigni, and Marie L. Radford. </a:t>
            </a:r>
            <a:r>
              <a:rPr lang="en-US" kern="1200" dirty="0" smtClean="0">
                <a:solidFill>
                  <a:schemeClr val="tx1"/>
                </a:solidFill>
                <a:effectLst/>
                <a:latin typeface="Arial" panose="020B0604020202020204" pitchFamily="34" charset="0"/>
                <a:cs typeface="Arial" panose="020B0604020202020204" pitchFamily="34" charset="0"/>
              </a:rPr>
              <a:t>2005-2007. </a:t>
            </a:r>
            <a:r>
              <a:rPr lang="en-US" i="1" kern="1200" dirty="0" smtClean="0">
                <a:solidFill>
                  <a:schemeClr val="tx1"/>
                </a:solidFill>
                <a:effectLst/>
                <a:latin typeface="Arial" panose="020B0604020202020204" pitchFamily="34" charset="0"/>
                <a:cs typeface="Arial" panose="020B0604020202020204" pitchFamily="34" charset="0"/>
              </a:rPr>
              <a:t>Seeking Synchronicity: Evaluating Virtual Reference Services from User, Non-User, and Librarian Perspectives.</a:t>
            </a:r>
            <a:r>
              <a:rPr lang="en-US" kern="1200" dirty="0" smtClean="0">
                <a:solidFill>
                  <a:schemeClr val="tx1"/>
                </a:solidFill>
                <a:effectLst/>
                <a:latin typeface="Arial" panose="020B0604020202020204" pitchFamily="34" charset="0"/>
                <a:cs typeface="Arial" panose="020B0604020202020204" pitchFamily="34" charset="0"/>
              </a:rPr>
              <a:t> Funded by Institute for Museums and Library Services Research Grant.  </a:t>
            </a:r>
            <a:r>
              <a:rPr lang="en-US" u="sng" kern="1200" dirty="0" smtClean="0">
                <a:solidFill>
                  <a:schemeClr val="tx1"/>
                </a:solidFill>
                <a:effectLst/>
                <a:latin typeface="Arial" panose="020B0604020202020204" pitchFamily="34" charset="0"/>
                <a:cs typeface="Arial" panose="020B0604020202020204" pitchFamily="34" charset="0"/>
                <a:hlinkClick r:id="rId5"/>
              </a:rPr>
              <a:t>http://www.oclc.org/research/activities/synchronicity/default.htm</a:t>
            </a:r>
            <a:r>
              <a:rPr lang="en-US" u="sng" kern="1200" dirty="0" smtClean="0">
                <a:solidFill>
                  <a:schemeClr val="tx1"/>
                </a:solidFill>
                <a:effectLst/>
                <a:latin typeface="Arial" panose="020B0604020202020204" pitchFamily="34" charset="0"/>
                <a:cs typeface="Arial" panose="020B0604020202020204" pitchFamily="34" charset="0"/>
              </a:rPr>
              <a:t>.</a:t>
            </a:r>
            <a:endParaRPr lang="en-US" kern="1200" dirty="0" smtClean="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4</a:t>
            </a:fld>
            <a:endParaRPr lang="en-US" dirty="0"/>
          </a:p>
        </p:txBody>
      </p:sp>
    </p:spTree>
    <p:extLst>
      <p:ext uri="{BB962C8B-B14F-4D97-AF65-F5344CB8AC3E}">
        <p14:creationId xmlns:p14="http://schemas.microsoft.com/office/powerpoint/2010/main" val="980104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75" y="279400"/>
            <a:ext cx="2803525" cy="1577119"/>
          </a:xfrm>
        </p:spPr>
      </p:sp>
      <p:sp>
        <p:nvSpPr>
          <p:cNvPr id="3" name="Notes Placeholder 2"/>
          <p:cNvSpPr>
            <a:spLocks noGrp="1"/>
          </p:cNvSpPr>
          <p:nvPr>
            <p:ph type="body" idx="1"/>
          </p:nvPr>
        </p:nvSpPr>
        <p:spPr>
          <a:xfrm>
            <a:off x="0" y="1981200"/>
            <a:ext cx="6856810" cy="6934200"/>
          </a:xfrm>
        </p:spPr>
        <p:txBody>
          <a:bodyPr/>
          <a:lstStyle/>
          <a:p>
            <a:r>
              <a:rPr lang="en-US" dirty="0" smtClean="0">
                <a:latin typeface="Arial" panose="020B0604020202020204" pitchFamily="34" charset="0"/>
                <a:cs typeface="Arial" panose="020B0604020202020204" pitchFamily="34" charset="0"/>
              </a:rPr>
              <a:t>Image: http://www.flickr.com/photos/33089302@N05/9211451757</a:t>
            </a:r>
          </a:p>
          <a:p>
            <a:r>
              <a:rPr lang="en-US" dirty="0" smtClean="0">
                <a:latin typeface="Arial" panose="020B0604020202020204" pitchFamily="34" charset="0"/>
                <a:cs typeface="Arial" panose="020B0604020202020204" pitchFamily="34" charset="0"/>
              </a:rPr>
              <a:t>“The foregoing examples suggest that users may satisfice their need for information based on what they are able to find and thus stop looking for more information. Users may also stop looking for information prematurely if the information systems are difficult or unusable. The very abundance of information makes it crucial for information seekers to decide what information is enough to meet their objectives.” (p. 38)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“Undergraduate and graduate students tend to stop looking for information when they find the required number of sources for an assignment.” (p. 48)</a:t>
            </a:r>
          </a:p>
          <a:p>
            <a:endParaRPr lang="en-US"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“Faculty as well as undergraduate and graduate students indicate that time constraints influence when they stop looking for information.” (p. 48)</a:t>
            </a:r>
          </a:p>
          <a:p>
            <a:endParaRPr lang="en-US"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“In describing their information seeking and searching, participants mentioned their rationale for choosing specific strategies and sources. The situational contexts of the participants’ information-seeking experiences affect every stage of their search—from the choice of their first source (Google in many cases, or human resources such as family, friends, and colleagues)—to ongoing strategies (depth of search, value judgments on resource authority, browsing and searching) and then decisions on how much information is enough.” (p. 48)</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Connaway, Lynn Silipigni, comp. 2015. </a:t>
            </a:r>
            <a:r>
              <a:rPr lang="en-US" i="1" dirty="0" smtClean="0">
                <a:latin typeface="Arial" panose="020B0604020202020204" pitchFamily="34" charset="0"/>
                <a:cs typeface="Arial" panose="020B0604020202020204" pitchFamily="34" charset="0"/>
              </a:rPr>
              <a:t>The Library in the Life of the User: Engaging with People Where They Live and Learn</a:t>
            </a:r>
            <a:r>
              <a:rPr lang="en-US" dirty="0" smtClean="0">
                <a:latin typeface="Arial" panose="020B0604020202020204" pitchFamily="34" charset="0"/>
                <a:cs typeface="Arial" panose="020B0604020202020204" pitchFamily="34" charset="0"/>
              </a:rPr>
              <a:t>. Dublin, OH: OCLC Research. </a:t>
            </a:r>
            <a:r>
              <a:rPr lang="en-US" dirty="0" smtClean="0">
                <a:latin typeface="Arial" panose="020B0604020202020204" pitchFamily="34" charset="0"/>
                <a:cs typeface="Arial" panose="020B0604020202020204" pitchFamily="34" charset="0"/>
                <a:hlinkClick r:id="rId3"/>
              </a:rPr>
              <a:t>http://www.oclc.org/content/dam/research/publications/2015/oclcresearch-library-in-life-of-user.pdf</a:t>
            </a:r>
            <a:r>
              <a:rPr lang="en-US" dirty="0" smtClean="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“But, yes, convenience, I needed the answer, my </a:t>
            </a:r>
            <a:r>
              <a:rPr lang="en-US" dirty="0" err="1" smtClean="0">
                <a:latin typeface="Arial" pitchFamily="34" charset="0"/>
                <a:cs typeface="Arial" pitchFamily="34" charset="0"/>
              </a:rPr>
              <a:t>maths</a:t>
            </a:r>
            <a:r>
              <a:rPr lang="en-US" dirty="0" smtClean="0">
                <a:latin typeface="Arial" pitchFamily="34" charset="0"/>
                <a:cs typeface="Arial" pitchFamily="34" charset="0"/>
              </a:rPr>
              <a:t>, I was doing an exercise, I got stuck on a question, I still had the rest of the exercise to go and I had like an hour to do it and I just wanted the formula and the quickest way to do it was to type it into Google and it came up. So, yes, it’s definitely a convenience thing I think.” (</a:t>
            </a:r>
            <a:r>
              <a:rPr lang="en-US" i="1" dirty="0" smtClean="0">
                <a:latin typeface="Arial" pitchFamily="34" charset="0"/>
                <a:cs typeface="Arial" pitchFamily="34" charset="0"/>
              </a:rPr>
              <a:t>Digital Visitors and Residents, </a:t>
            </a:r>
            <a:r>
              <a:rPr lang="en-US" dirty="0" smtClean="0">
                <a:latin typeface="Arial" pitchFamily="34" charset="0"/>
                <a:cs typeface="Arial" pitchFamily="34" charset="0"/>
              </a:rPr>
              <a:t>UKS2, Emerging, Female, Age 17, Secondary School Student)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pitchFamily="34" charset="0"/>
              <a:cs typeface="Arial" pitchFamily="34" charset="0"/>
            </a:endParaRPr>
          </a:p>
          <a:p>
            <a:pPr marL="0" lvl="2">
              <a:defRPr/>
            </a:pPr>
            <a:r>
              <a:rPr lang="en-US" dirty="0" smtClean="0">
                <a:latin typeface="Arial" pitchFamily="34" charset="0"/>
                <a:cs typeface="Arial" pitchFamily="34" charset="0"/>
              </a:rPr>
              <a:t>“[</a:t>
            </a:r>
            <a:r>
              <a:rPr lang="en-US" dirty="0">
                <a:latin typeface="Arial" panose="020B0604020202020204" pitchFamily="34" charset="0"/>
                <a:cs typeface="Arial" panose="020B0604020202020204" pitchFamily="34" charset="0"/>
              </a:rPr>
              <a:t>When you search information] you notice that new information arrives every moment, and a lot of information is circulating about the same question. Until you are tired and then you stop </a:t>
            </a:r>
            <a:r>
              <a:rPr lang="en-US" dirty="0" smtClean="0">
                <a:latin typeface="Arial" panose="020B0604020202020204" pitchFamily="34" charset="0"/>
                <a:cs typeface="Arial" panose="020B0604020202020204" pitchFamily="34" charset="0"/>
              </a:rPr>
              <a:t>searching.” </a:t>
            </a:r>
            <a:r>
              <a:rPr lang="ca-ES" dirty="0" smtClean="0">
                <a:latin typeface="Arial" panose="020B0604020202020204" pitchFamily="34" charset="0"/>
                <a:cs typeface="Arial" panose="020B0604020202020204" pitchFamily="34" charset="0"/>
              </a:rPr>
              <a:t>(Digital Visitors and Residets, UOC, UOCG4</a:t>
            </a:r>
            <a:r>
              <a:rPr lang="ca-ES" dirty="0">
                <a:latin typeface="Arial" panose="020B0604020202020204" pitchFamily="34" charset="0"/>
                <a:cs typeface="Arial" panose="020B0604020202020204" pitchFamily="34" charset="0"/>
              </a:rPr>
              <a:t>, Male, 41, Postgraduate Student, Health Sciences)</a:t>
            </a:r>
            <a:endParaRPr lang="en-US" dirty="0">
              <a:latin typeface="Arial" panose="020B0604020202020204" pitchFamily="34" charset="0"/>
              <a:cs typeface="Arial" panose="020B0604020202020204" pitchFamily="34" charset="0"/>
            </a:endParaRPr>
          </a:p>
          <a:p>
            <a:pPr marL="0" lvl="2">
              <a:defRPr/>
            </a:pPr>
            <a:endParaRPr lang="en-US" dirty="0" smtClean="0">
              <a:latin typeface="Arial" panose="020B0604020202020204" pitchFamily="34" charset="0"/>
              <a:cs typeface="Arial" panose="020B0604020202020204" pitchFamily="34" charset="0"/>
            </a:endParaRPr>
          </a:p>
          <a:p>
            <a:pPr marL="0" lvl="2">
              <a:defRPr/>
            </a:pPr>
            <a:r>
              <a:rPr lang="en-US" dirty="0">
                <a:latin typeface="Arial" panose="020B0604020202020204" pitchFamily="34" charset="0"/>
                <a:cs typeface="Arial" panose="020B0604020202020204" pitchFamily="34" charset="0"/>
              </a:rPr>
              <a:t>White, David S., and Lynn Silipigni Connaway. 2011-2014. </a:t>
            </a:r>
            <a:r>
              <a:rPr lang="en-US" i="1" dirty="0">
                <a:latin typeface="Arial" panose="020B0604020202020204" pitchFamily="34" charset="0"/>
                <a:cs typeface="Arial" panose="020B0604020202020204" pitchFamily="34" charset="0"/>
              </a:rPr>
              <a:t>Digital Visitors and Residents: What Motivates Engagement with the Digital Information Environment.</a:t>
            </a:r>
            <a:r>
              <a:rPr lang="en-US" dirty="0">
                <a:latin typeface="Arial" panose="020B0604020202020204" pitchFamily="34" charset="0"/>
                <a:cs typeface="Arial" panose="020B0604020202020204" pitchFamily="34" charset="0"/>
              </a:rPr>
              <a:t> Funded by JISC, OCLC, and Oxford University. </a:t>
            </a:r>
            <a:r>
              <a:rPr lang="en-US" u="sng" dirty="0">
                <a:latin typeface="Arial" panose="020B0604020202020204" pitchFamily="34" charset="0"/>
                <a:cs typeface="Arial" panose="020B0604020202020204" pitchFamily="34" charset="0"/>
                <a:hlinkClick r:id="rId4"/>
              </a:rPr>
              <a:t>http://www.oclc.org/research/activities/vandr.html</a:t>
            </a:r>
            <a:r>
              <a:rPr lang="en-US" u="sng" dirty="0">
                <a:latin typeface="Arial" panose="020B0604020202020204" pitchFamily="34" charset="0"/>
                <a:cs typeface="Arial" panose="020B0604020202020204" pitchFamily="34" charset="0"/>
              </a:rPr>
              <a:t>. </a:t>
            </a:r>
          </a:p>
          <a:p>
            <a:pPr marL="0" lvl="2">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5</a:t>
            </a:fld>
            <a:endParaRPr lang="en-US" dirty="0"/>
          </a:p>
        </p:txBody>
      </p:sp>
    </p:spTree>
    <p:extLst>
      <p:ext uri="{BB962C8B-B14F-4D97-AF65-F5344CB8AC3E}">
        <p14:creationId xmlns:p14="http://schemas.microsoft.com/office/powerpoint/2010/main" val="3677112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9213" y="192088"/>
            <a:ext cx="4332287" cy="2436812"/>
          </a:xfrm>
        </p:spPr>
      </p:sp>
      <p:sp>
        <p:nvSpPr>
          <p:cNvPr id="3" name="Notes Placeholder 2"/>
          <p:cNvSpPr>
            <a:spLocks noGrp="1"/>
          </p:cNvSpPr>
          <p:nvPr>
            <p:ph type="body" idx="1"/>
          </p:nvPr>
        </p:nvSpPr>
        <p:spPr>
          <a:xfrm>
            <a:off x="196770" y="2717800"/>
            <a:ext cx="6470248" cy="6159982"/>
          </a:xfrm>
        </p:spPr>
        <p:txBody>
          <a:bodyPr/>
          <a:lstStyle/>
          <a:p>
            <a:r>
              <a:rPr lang="en-US" sz="1100" dirty="0" smtClean="0">
                <a:latin typeface="Arial" panose="020B0604020202020204" pitchFamily="34" charset="0"/>
                <a:cs typeface="Arial" panose="020B0604020202020204" pitchFamily="34" charset="0"/>
              </a:rPr>
              <a:t>Image: http://www.flickr.com/photos/14092627@N06/23281501139</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“Among the central findings are the following: • Disciplinary differences do exist in researcher </a:t>
            </a:r>
            <a:r>
              <a:rPr lang="en-US" sz="1100" dirty="0" err="1" smtClean="0">
                <a:latin typeface="Arial" panose="020B0604020202020204" pitchFamily="34" charset="0"/>
                <a:cs typeface="Arial" panose="020B0604020202020204" pitchFamily="34" charset="0"/>
              </a:rPr>
              <a:t>behaviours</a:t>
            </a:r>
            <a:r>
              <a:rPr lang="en-US" sz="1100" dirty="0" smtClean="0">
                <a:latin typeface="Arial" panose="020B0604020202020204" pitchFamily="34" charset="0"/>
                <a:cs typeface="Arial" panose="020B0604020202020204" pitchFamily="34" charset="0"/>
              </a:rPr>
              <a:t>, both professional researchers and students. • E-journals are increasingly very important to the process of research at all levels. • </a:t>
            </a:r>
            <a:r>
              <a:rPr lang="en-US" sz="1100" b="1" dirty="0" smtClean="0">
                <a:latin typeface="Arial" panose="020B0604020202020204" pitchFamily="34" charset="0"/>
                <a:cs typeface="Arial" panose="020B0604020202020204" pitchFamily="34" charset="0"/>
              </a:rPr>
              <a:t>The evidence provided by the results of the studies supports the centrality of Google and search engines. — Google is often used to locate and access e-journal content. • At the same time, the entire discovery-to-delivery process needs to be supported by information systems, including increased access to resources.</a:t>
            </a:r>
            <a:r>
              <a:rPr lang="en-US" sz="1100" dirty="0" smtClean="0">
                <a:latin typeface="Arial" panose="020B0604020202020204" pitchFamily="34" charset="0"/>
                <a:cs typeface="Arial" panose="020B0604020202020204" pitchFamily="34" charset="0"/>
              </a:rPr>
              <a:t>” (p. 105)  “•Journal </a:t>
            </a:r>
            <a:r>
              <a:rPr lang="en-US" sz="1100" dirty="0" err="1" smtClean="0">
                <a:latin typeface="Arial" panose="020B0604020202020204" pitchFamily="34" charset="0"/>
                <a:cs typeface="Arial" panose="020B0604020202020204" pitchFamily="34" charset="0"/>
              </a:rPr>
              <a:t>backfiles</a:t>
            </a:r>
            <a:r>
              <a:rPr lang="en-US" sz="1100" dirty="0" smtClean="0">
                <a:latin typeface="Arial" panose="020B0604020202020204" pitchFamily="34" charset="0"/>
                <a:cs typeface="Arial" panose="020B0604020202020204" pitchFamily="34" charset="0"/>
              </a:rPr>
              <a:t> are particularly problematic in terms of access.” </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“The realities of the online environment observed above led several studies to some common conclusions about changing user </a:t>
            </a:r>
            <a:r>
              <a:rPr lang="en-US" sz="1100" dirty="0" err="1" smtClean="0">
                <a:latin typeface="Arial" panose="020B0604020202020204" pitchFamily="34" charset="0"/>
                <a:cs typeface="Arial" panose="020B0604020202020204" pitchFamily="34" charset="0"/>
              </a:rPr>
              <a:t>behaviours</a:t>
            </a:r>
            <a:r>
              <a:rPr lang="en-US" sz="1100" dirty="0" smtClean="0">
                <a:latin typeface="Arial" panose="020B0604020202020204" pitchFamily="34" charset="0"/>
                <a:cs typeface="Arial" panose="020B0604020202020204" pitchFamily="34" charset="0"/>
              </a:rPr>
              <a:t>: • Regardless of age or experience, academic discipline, or context of the information need, speed and convenience are important to users. — Researchers particularly appreciate desktop access to scholarly content. — Users also appreciate the convenience of electronic access over the physical library. • Users are beginning to desire enhanced functionality in library systems. • They also desire enhanced content to assist them in evaluating resources. • They seem generally confident in their own ability to use information discovery tools. • However, it seems that information literacy has not necessarily improved. — High-quality metadata is thus becoming even more important for the discovery process.” (p. 106)</a:t>
            </a:r>
          </a:p>
          <a:p>
            <a:endParaRPr lang="en-US" sz="11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Arial" panose="020B0604020202020204" pitchFamily="34" charset="0"/>
                <a:cs typeface="Arial" panose="020B0604020202020204" pitchFamily="34" charset="0"/>
              </a:rPr>
              <a:t>Connaway, Lynn Silipigni, comp. 2015. </a:t>
            </a:r>
            <a:r>
              <a:rPr lang="en-US" sz="1100" i="1" dirty="0" smtClean="0">
                <a:latin typeface="Arial" panose="020B0604020202020204" pitchFamily="34" charset="0"/>
                <a:cs typeface="Arial" panose="020B0604020202020204" pitchFamily="34" charset="0"/>
              </a:rPr>
              <a:t>The Library in the Life of the User: Engaging with People Where They Live and Learn</a:t>
            </a:r>
            <a:r>
              <a:rPr lang="en-US" sz="1100" dirty="0" smtClean="0">
                <a:latin typeface="Arial" panose="020B0604020202020204" pitchFamily="34" charset="0"/>
                <a:cs typeface="Arial" panose="020B0604020202020204" pitchFamily="34" charset="0"/>
              </a:rPr>
              <a:t>. Dublin, OH: OCLC Research. </a:t>
            </a:r>
            <a:r>
              <a:rPr lang="en-US" sz="1100" dirty="0" smtClean="0">
                <a:latin typeface="Arial" panose="020B0604020202020204" pitchFamily="34" charset="0"/>
                <a:cs typeface="Arial" panose="020B0604020202020204" pitchFamily="34" charset="0"/>
                <a:hlinkClick r:id="rId3"/>
              </a:rPr>
              <a:t>http://www.oclc.org/content/dam/research/publications/2015/oclcresearch-library-in-life-of-user.pdf</a:t>
            </a:r>
            <a:r>
              <a:rPr lang="en-US" sz="1100" dirty="0" smtClean="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latin typeface="Arial" pitchFamily="34" charset="0"/>
                <a:cs typeface="Arial" pitchFamily="34" charset="0"/>
              </a:rPr>
              <a:t>“Yes.  It’s like for our extended project we have like tutorial sessions, and they gave us this website that you go on to like try and find useful resources, but I just think it’s too complicated and it’s limited, that I just carried on going on Google.” (</a:t>
            </a:r>
            <a:r>
              <a:rPr lang="en-US" sz="1100" i="1" kern="1200" dirty="0" smtClean="0">
                <a:solidFill>
                  <a:schemeClr val="tx1"/>
                </a:solidFill>
                <a:latin typeface="Arial" pitchFamily="34" charset="0"/>
                <a:cs typeface="Arial" pitchFamily="34" charset="0"/>
              </a:rPr>
              <a:t>Digital Visitors and Residents</a:t>
            </a:r>
            <a:r>
              <a:rPr lang="en-US" sz="1100" kern="1200" dirty="0" smtClean="0">
                <a:solidFill>
                  <a:schemeClr val="tx1"/>
                </a:solidFill>
                <a:latin typeface="Arial" pitchFamily="34" charset="0"/>
                <a:cs typeface="Arial" pitchFamily="34" charset="0"/>
              </a:rPr>
              <a:t>, UKS6, Emerging, Female, Age 16, Secondary School Student)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latin typeface="Arial" pitchFamily="34" charset="0"/>
              <a:cs typeface="Arial"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Arial" panose="020B0604020202020204" pitchFamily="34" charset="0"/>
                <a:cs typeface="Arial" panose="020B0604020202020204" pitchFamily="34" charset="0"/>
              </a:rPr>
              <a:t>White, David S., and Lynn Silipigni Connaway. 2011-2014. </a:t>
            </a:r>
            <a:r>
              <a:rPr lang="en-US" sz="1100" i="1" dirty="0" smtClean="0">
                <a:latin typeface="Arial" panose="020B0604020202020204" pitchFamily="34" charset="0"/>
                <a:cs typeface="Arial" panose="020B0604020202020204" pitchFamily="34" charset="0"/>
              </a:rPr>
              <a:t>Digital Visitors and Residents: What Motivates Engagement with the Digital Information Environment.</a:t>
            </a:r>
            <a:r>
              <a:rPr lang="en-US" sz="1100" dirty="0" smtClean="0">
                <a:latin typeface="Arial" panose="020B0604020202020204" pitchFamily="34" charset="0"/>
                <a:cs typeface="Arial" panose="020B0604020202020204" pitchFamily="34" charset="0"/>
              </a:rPr>
              <a:t> Funded by JISC, OCLC, and Oxford University. </a:t>
            </a:r>
            <a:r>
              <a:rPr lang="en-US" sz="1100" u="sng" dirty="0" smtClean="0">
                <a:latin typeface="Arial" panose="020B0604020202020204" pitchFamily="34" charset="0"/>
                <a:cs typeface="Arial" panose="020B0604020202020204" pitchFamily="34" charset="0"/>
                <a:hlinkClick r:id="rId4"/>
              </a:rPr>
              <a:t>http://www.oclc.org/research/activities/vandr.html</a:t>
            </a:r>
            <a:r>
              <a:rPr lang="en-US" sz="1100" u="sng" dirty="0" smtClean="0">
                <a:latin typeface="Arial" panose="020B0604020202020204" pitchFamily="34" charset="0"/>
                <a:cs typeface="Arial" panose="020B0604020202020204" pitchFamily="34" charset="0"/>
              </a:rPr>
              <a:t>. </a:t>
            </a:r>
            <a:endParaRPr lang="en-US" sz="1100" kern="1200" baseline="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6</a:t>
            </a:fld>
            <a:endParaRPr lang="en-US"/>
          </a:p>
        </p:txBody>
      </p:sp>
    </p:spTree>
    <p:extLst>
      <p:ext uri="{BB962C8B-B14F-4D97-AF65-F5344CB8AC3E}">
        <p14:creationId xmlns:p14="http://schemas.microsoft.com/office/powerpoint/2010/main" val="1104386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Image: http://theredlist.com/media/database/architecture/history/architecture-europeene/art-gothique/duomo-milan/009_duomo-milan_theredlist.png </a:t>
            </a:r>
          </a:p>
        </p:txBody>
      </p:sp>
      <p:sp>
        <p:nvSpPr>
          <p:cNvPr id="4" name="Slide Number Placeholder 3"/>
          <p:cNvSpPr>
            <a:spLocks noGrp="1"/>
          </p:cNvSpPr>
          <p:nvPr>
            <p:ph type="sldNum" sz="quarter" idx="10"/>
          </p:nvPr>
        </p:nvSpPr>
        <p:spPr/>
        <p:txBody>
          <a:bodyPr/>
          <a:lstStyle/>
          <a:p>
            <a:fld id="{84BE4854-46C1-40AE-92BF-0F440829588D}" type="slidenum">
              <a:rPr lang="en-US" smtClean="0"/>
              <a:t>7</a:t>
            </a:fld>
            <a:endParaRPr lang="en-US"/>
          </a:p>
        </p:txBody>
      </p:sp>
    </p:spTree>
    <p:extLst>
      <p:ext uri="{BB962C8B-B14F-4D97-AF65-F5344CB8AC3E}">
        <p14:creationId xmlns:p14="http://schemas.microsoft.com/office/powerpoint/2010/main" val="3824041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9313" y="180975"/>
            <a:ext cx="2300287" cy="1293455"/>
          </a:xfrm>
        </p:spPr>
      </p:sp>
      <p:sp>
        <p:nvSpPr>
          <p:cNvPr id="3" name="Notes Placeholder 2"/>
          <p:cNvSpPr>
            <a:spLocks noGrp="1"/>
          </p:cNvSpPr>
          <p:nvPr>
            <p:ph type="body" idx="1"/>
          </p:nvPr>
        </p:nvSpPr>
        <p:spPr>
          <a:xfrm>
            <a:off x="0" y="1609725"/>
            <a:ext cx="6856809" cy="7244715"/>
          </a:xfrm>
        </p:spPr>
        <p:txBody>
          <a:bodyPr/>
          <a:lstStyle/>
          <a:p>
            <a:r>
              <a:rPr lang="en-US" sz="900" dirty="0" smtClean="0">
                <a:latin typeface="Arial" panose="020B0604020202020204" pitchFamily="34" charset="0"/>
                <a:cs typeface="Arial" panose="020B0604020202020204" pitchFamily="34" charset="0"/>
              </a:rPr>
              <a:t>Image: http://www.flickr.com/photos/47011911@N05/5512131223</a:t>
            </a:r>
          </a:p>
          <a:p>
            <a:r>
              <a:rPr lang="en-US" sz="900" dirty="0" smtClean="0">
                <a:latin typeface="Arial" panose="020B0604020202020204" pitchFamily="34" charset="0"/>
                <a:cs typeface="Arial" panose="020B0604020202020204" pitchFamily="34" charset="0"/>
              </a:rPr>
              <a:t>“The image of libraries as a quiet place to access books, rather than to access electronic sources still is prevalent today (Connaway, &amp; Dickey, 2010, p. 39). In order to entice people to use libraries and to change their perceptions of libraries, the library experience needs to become more like that available on the web (e.g., Google, Amazon.com, iTunes, etc.) and to be embedded in individual workflows. The web environment is familiar to users; therefore, they are comfortable and confident choosing to search for information there.” (p. 133)  “Access to sources, not the discovery of sources, is the concern of information-seekers. </a:t>
            </a:r>
            <a:r>
              <a:rPr lang="en-US" sz="900" b="1" dirty="0" smtClean="0">
                <a:latin typeface="Arial" panose="020B0604020202020204" pitchFamily="34" charset="0"/>
                <a:cs typeface="Arial" panose="020B0604020202020204" pitchFamily="34" charset="0"/>
              </a:rPr>
              <a:t>People lack patience to wade through content silos and indexing and abstracting databases. They expect seamless access to resources such as full text e-journals, online foreign-language materials, </a:t>
            </a:r>
            <a:r>
              <a:rPr lang="en-US" sz="900" b="1" dirty="0" err="1" smtClean="0">
                <a:latin typeface="Arial" panose="020B0604020202020204" pitchFamily="34" charset="0"/>
                <a:cs typeface="Arial" panose="020B0604020202020204" pitchFamily="34" charset="0"/>
              </a:rPr>
              <a:t>ebooks</a:t>
            </a:r>
            <a:r>
              <a:rPr lang="en-US" sz="900" b="1" dirty="0" smtClean="0">
                <a:latin typeface="Arial" panose="020B0604020202020204" pitchFamily="34" charset="0"/>
                <a:cs typeface="Arial" panose="020B0604020202020204" pitchFamily="34" charset="0"/>
              </a:rPr>
              <a:t>, a variety of electronic publishers’ platforms, and virtual reference desk services </a:t>
            </a:r>
            <a:r>
              <a:rPr lang="en-US" sz="900" dirty="0" smtClean="0">
                <a:latin typeface="Arial" panose="020B0604020202020204" pitchFamily="34" charset="0"/>
                <a:cs typeface="Arial" panose="020B0604020202020204" pitchFamily="34" charset="0"/>
              </a:rPr>
              <a:t>(Connaway &amp; Dickey, 2010, p. 46–47).” (p. 134) “Librarians also must advertise the library brand and its resources better to academics, researchers, students, and the general public...One size does not fit all for library services, which need to be offered in multiple delivery modes to meet the different information needs of users in different situations.” (p.</a:t>
            </a:r>
            <a:r>
              <a:rPr lang="en-US" sz="900" baseline="0" dirty="0" smtClean="0">
                <a:latin typeface="Arial" panose="020B0604020202020204" pitchFamily="34" charset="0"/>
                <a:cs typeface="Arial" panose="020B0604020202020204" pitchFamily="34" charset="0"/>
              </a:rPr>
              <a:t> 134) “</a:t>
            </a:r>
            <a:r>
              <a:rPr lang="en-US" sz="900" dirty="0" smtClean="0">
                <a:latin typeface="Arial" panose="020B0604020202020204" pitchFamily="34" charset="0"/>
                <a:cs typeface="Arial" panose="020B0604020202020204" pitchFamily="34" charset="0"/>
              </a:rPr>
              <a:t>As seen above, in some situations information seekers will readily sacrifice content for convenience. Convenience is thus one of the primary criteria used for making choices during the information-seeking process. Convenience includes the choice of the information source (is it readily available online or in print), the satisfaction with the source (does it contain the needed information and is it easy to use), and the time it will take to access and use the information source (how long will it take to access).” (p. 134)</a:t>
            </a:r>
          </a:p>
          <a:p>
            <a:endParaRPr lang="en-US" sz="9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Arial" panose="020B0604020202020204" pitchFamily="34" charset="0"/>
                <a:cs typeface="Arial" panose="020B0604020202020204" pitchFamily="34" charset="0"/>
              </a:rPr>
              <a:t>Connaway, Lynn Silipigni, comp. 2015. </a:t>
            </a:r>
            <a:r>
              <a:rPr lang="en-US" sz="900" i="1" dirty="0" smtClean="0">
                <a:latin typeface="Arial" panose="020B0604020202020204" pitchFamily="34" charset="0"/>
                <a:cs typeface="Arial" panose="020B0604020202020204" pitchFamily="34" charset="0"/>
              </a:rPr>
              <a:t>The Library in the Life of the User: Engaging with People Where They Live and Learn</a:t>
            </a:r>
            <a:r>
              <a:rPr lang="en-US" sz="900" dirty="0" smtClean="0">
                <a:latin typeface="Arial" panose="020B0604020202020204" pitchFamily="34" charset="0"/>
                <a:cs typeface="Arial" panose="020B0604020202020204" pitchFamily="34" charset="0"/>
              </a:rPr>
              <a:t>. Dublin, OH: OCLC Research. </a:t>
            </a:r>
            <a:r>
              <a:rPr lang="en-US" sz="900" dirty="0" smtClean="0">
                <a:latin typeface="Arial" panose="020B0604020202020204" pitchFamily="34" charset="0"/>
                <a:cs typeface="Arial" panose="020B0604020202020204" pitchFamily="34" charset="0"/>
                <a:hlinkClick r:id="rId3"/>
              </a:rPr>
              <a:t>http://www.oclc.org/content/dam/research/publications/2015/oclcresearch-library-in-life-of-user.pdf</a:t>
            </a:r>
            <a:r>
              <a:rPr lang="en-US" sz="900" dirty="0" smtClean="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Arial" panose="020B0604020202020204" pitchFamily="34" charset="0"/>
                <a:cs typeface="Arial" panose="020B0604020202020204" pitchFamily="34" charset="0"/>
              </a:rPr>
              <a:t>“</a:t>
            </a:r>
            <a:r>
              <a:rPr lang="en-US" sz="900" kern="1200" dirty="0" smtClean="0">
                <a:solidFill>
                  <a:schemeClr val="tx1"/>
                </a:solidFill>
                <a:effectLst/>
                <a:latin typeface="Arial" panose="020B0604020202020204" pitchFamily="34" charset="0"/>
                <a:cs typeface="Arial" panose="020B0604020202020204" pitchFamily="34" charset="0"/>
              </a:rPr>
              <a:t>I go to </a:t>
            </a:r>
            <a:r>
              <a:rPr lang="en-US" sz="900" i="1" kern="1200" dirty="0" smtClean="0">
                <a:solidFill>
                  <a:schemeClr val="tx1"/>
                </a:solidFill>
                <a:effectLst/>
                <a:latin typeface="Arial" panose="020B0604020202020204" pitchFamily="34" charset="0"/>
                <a:cs typeface="Arial" panose="020B0604020202020204" pitchFamily="34" charset="0"/>
              </a:rPr>
              <a:t>Wikipedia</a:t>
            </a:r>
            <a:r>
              <a:rPr lang="en-US" sz="900" kern="1200" dirty="0" smtClean="0">
                <a:solidFill>
                  <a:schemeClr val="tx1"/>
                </a:solidFill>
                <a:effectLst/>
                <a:latin typeface="Arial" panose="020B0604020202020204" pitchFamily="34" charset="0"/>
                <a:cs typeface="Arial" panose="020B0604020202020204" pitchFamily="34" charset="0"/>
              </a:rPr>
              <a:t>, scroll down to the bottom, and there’s like references that </a:t>
            </a:r>
            <a:r>
              <a:rPr lang="en-US" sz="900" i="1" kern="1200" dirty="0" smtClean="0">
                <a:solidFill>
                  <a:schemeClr val="tx1"/>
                </a:solidFill>
                <a:effectLst/>
                <a:latin typeface="Arial" panose="020B0604020202020204" pitchFamily="34" charset="0"/>
                <a:cs typeface="Arial" panose="020B0604020202020204" pitchFamily="34" charset="0"/>
              </a:rPr>
              <a:t>Wikipedia</a:t>
            </a:r>
            <a:r>
              <a:rPr lang="en-US" sz="900" kern="1200" dirty="0" smtClean="0">
                <a:solidFill>
                  <a:schemeClr val="tx1"/>
                </a:solidFill>
                <a:effectLst/>
                <a:latin typeface="Arial" panose="020B0604020202020204" pitchFamily="34" charset="0"/>
                <a:cs typeface="Arial" panose="020B0604020202020204" pitchFamily="34" charset="0"/>
              </a:rPr>
              <a:t> used and I click on those references and like check those links. Cause I’m like ‘that’s the fastest way to find a good link.’ Cause like if I’m </a:t>
            </a:r>
            <a:r>
              <a:rPr lang="en-US" sz="900" kern="1200" dirty="0" err="1" smtClean="0">
                <a:solidFill>
                  <a:schemeClr val="tx1"/>
                </a:solidFill>
                <a:effectLst/>
                <a:latin typeface="Arial" panose="020B0604020202020204" pitchFamily="34" charset="0"/>
                <a:cs typeface="Arial" panose="020B0604020202020204" pitchFamily="34" charset="0"/>
              </a:rPr>
              <a:t>gonna</a:t>
            </a:r>
            <a:r>
              <a:rPr lang="en-US" sz="900" kern="1200" dirty="0" smtClean="0">
                <a:solidFill>
                  <a:schemeClr val="tx1"/>
                </a:solidFill>
                <a:effectLst/>
                <a:latin typeface="Arial" panose="020B0604020202020204" pitchFamily="34" charset="0"/>
                <a:cs typeface="Arial" panose="020B0604020202020204" pitchFamily="34" charset="0"/>
              </a:rPr>
              <a:t> search like, I don’t know heart attack cases or something. Like that’s </a:t>
            </a:r>
            <a:r>
              <a:rPr lang="en-US" sz="900" kern="1200" dirty="0" err="1" smtClean="0">
                <a:solidFill>
                  <a:schemeClr val="tx1"/>
                </a:solidFill>
                <a:effectLst/>
                <a:latin typeface="Arial" panose="020B0604020202020204" pitchFamily="34" charset="0"/>
                <a:cs typeface="Arial" panose="020B0604020202020204" pitchFamily="34" charset="0"/>
              </a:rPr>
              <a:t>gonna</a:t>
            </a:r>
            <a:r>
              <a:rPr lang="en-US" sz="900" kern="1200" dirty="0" smtClean="0">
                <a:solidFill>
                  <a:schemeClr val="tx1"/>
                </a:solidFill>
                <a:effectLst/>
                <a:latin typeface="Arial" panose="020B0604020202020204" pitchFamily="34" charset="0"/>
                <a:cs typeface="Arial" panose="020B0604020202020204" pitchFamily="34" charset="0"/>
              </a:rPr>
              <a:t> take me forever to find like, a good website, or book to talk about what I’m looking for when I can just type in </a:t>
            </a:r>
            <a:r>
              <a:rPr lang="en-US" sz="900" i="1" kern="1200" dirty="0" smtClean="0">
                <a:solidFill>
                  <a:schemeClr val="tx1"/>
                </a:solidFill>
                <a:effectLst/>
                <a:latin typeface="Arial" panose="020B0604020202020204" pitchFamily="34" charset="0"/>
                <a:cs typeface="Arial" panose="020B0604020202020204" pitchFamily="34" charset="0"/>
              </a:rPr>
              <a:t>Wikipedia</a:t>
            </a:r>
            <a:r>
              <a:rPr lang="en-US" sz="900" kern="1200" dirty="0" smtClean="0">
                <a:solidFill>
                  <a:schemeClr val="tx1"/>
                </a:solidFill>
                <a:effectLst/>
                <a:latin typeface="Arial" panose="020B0604020202020204" pitchFamily="34" charset="0"/>
                <a:cs typeface="Arial" panose="020B0604020202020204" pitchFamily="34" charset="0"/>
              </a:rPr>
              <a:t> like, heart attacks or something, scroll to the bottom, there’s already books and websites there for me.” (</a:t>
            </a:r>
            <a:r>
              <a:rPr lang="en-US" sz="900" i="1" kern="1200" dirty="0" smtClean="0">
                <a:solidFill>
                  <a:schemeClr val="tx1"/>
                </a:solidFill>
                <a:effectLst/>
                <a:latin typeface="Arial" panose="020B0604020202020204" pitchFamily="34" charset="0"/>
                <a:cs typeface="Arial" panose="020B0604020202020204" pitchFamily="34" charset="0"/>
              </a:rPr>
              <a:t>Digital Visitors and</a:t>
            </a:r>
            <a:r>
              <a:rPr lang="en-US" sz="900" i="1" kern="1200" baseline="0" dirty="0" smtClean="0">
                <a:solidFill>
                  <a:schemeClr val="tx1"/>
                </a:solidFill>
                <a:effectLst/>
                <a:latin typeface="Arial" panose="020B0604020202020204" pitchFamily="34" charset="0"/>
                <a:cs typeface="Arial" panose="020B0604020202020204" pitchFamily="34" charset="0"/>
              </a:rPr>
              <a:t> Residents</a:t>
            </a:r>
            <a:r>
              <a:rPr lang="en-US" sz="900" kern="1200" baseline="0" dirty="0" smtClean="0">
                <a:solidFill>
                  <a:schemeClr val="tx1"/>
                </a:solidFill>
                <a:effectLst/>
                <a:latin typeface="Arial" panose="020B0604020202020204" pitchFamily="34" charset="0"/>
                <a:cs typeface="Arial" panose="020B0604020202020204" pitchFamily="34" charset="0"/>
              </a:rPr>
              <a:t>, 2USU1, Emerging, Male, Age 18, Engineering)</a:t>
            </a:r>
            <a:r>
              <a:rPr lang="en-US" sz="900" kern="1200" dirty="0" smtClean="0">
                <a:solidFill>
                  <a:schemeClr val="tx1"/>
                </a:solidFill>
                <a:effectLst/>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r>
              <a:rPr lang="en-US" sz="900" b="1" dirty="0" smtClean="0">
                <a:latin typeface="Arial" panose="020B0604020202020204" pitchFamily="34" charset="0"/>
                <a:cs typeface="Arial" panose="020B0604020202020204" pitchFamily="34" charset="0"/>
              </a:rPr>
              <a:t>UKU10: </a:t>
            </a:r>
            <a:r>
              <a:rPr lang="en-US" sz="900" dirty="0" smtClean="0">
                <a:latin typeface="Arial" panose="020B0604020202020204" pitchFamily="34" charset="0"/>
                <a:cs typeface="Arial" panose="020B0604020202020204" pitchFamily="34" charset="0"/>
              </a:rPr>
              <a:t>“I </a:t>
            </a:r>
            <a:r>
              <a:rPr lang="en-US" sz="900" dirty="0">
                <a:latin typeface="Arial" panose="020B0604020202020204" pitchFamily="34" charset="0"/>
                <a:cs typeface="Arial" panose="020B0604020202020204" pitchFamily="34" charset="0"/>
              </a:rPr>
              <a:t>don’t know.  Fantasy aside, probably like the Matrix, just have the plug-ins at the back of your head, I imagine</a:t>
            </a:r>
            <a:r>
              <a:rPr lang="en-US" sz="900" dirty="0" smtClean="0">
                <a:latin typeface="Arial" panose="020B0604020202020204" pitchFamily="34" charset="0"/>
                <a:cs typeface="Arial" panose="020B0604020202020204" pitchFamily="34" charset="0"/>
              </a:rPr>
              <a:t>.”</a:t>
            </a:r>
            <a:endParaRPr lang="en-US" sz="900" dirty="0">
              <a:latin typeface="Arial" panose="020B0604020202020204" pitchFamily="34" charset="0"/>
              <a:cs typeface="Arial" panose="020B0604020202020204" pitchFamily="34" charset="0"/>
            </a:endParaRPr>
          </a:p>
          <a:p>
            <a:r>
              <a:rPr lang="en-US" sz="900" b="1" dirty="0" smtClean="0">
                <a:latin typeface="Arial" panose="020B0604020202020204" pitchFamily="34" charset="0"/>
                <a:cs typeface="Arial" panose="020B0604020202020204" pitchFamily="34" charset="0"/>
              </a:rPr>
              <a:t>Int.: </a:t>
            </a:r>
            <a:r>
              <a:rPr lang="en-US" sz="900" dirty="0" smtClean="0">
                <a:latin typeface="Arial" panose="020B0604020202020204" pitchFamily="34" charset="0"/>
                <a:cs typeface="Arial" panose="020B0604020202020204" pitchFamily="34" charset="0"/>
              </a:rPr>
              <a:t>“Okay</a:t>
            </a:r>
            <a:r>
              <a:rPr lang="en-US" sz="900" dirty="0">
                <a:latin typeface="Arial" panose="020B0604020202020204" pitchFamily="34" charset="0"/>
                <a:cs typeface="Arial" panose="020B0604020202020204" pitchFamily="34" charset="0"/>
              </a:rPr>
              <a:t>, yes.  Okay, that’s fine.  I mean that’s what we’re sort of wanting to know what people would actually like best</a:t>
            </a:r>
            <a:r>
              <a:rPr lang="en-US" sz="900" dirty="0" smtClean="0">
                <a:latin typeface="Arial" panose="020B0604020202020204" pitchFamily="34" charset="0"/>
                <a:cs typeface="Arial" panose="020B0604020202020204" pitchFamily="34" charset="0"/>
              </a:rPr>
              <a:t>.”</a:t>
            </a:r>
            <a:endParaRPr lang="en-US" sz="900" dirty="0">
              <a:latin typeface="Arial" panose="020B0604020202020204" pitchFamily="34" charset="0"/>
              <a:cs typeface="Arial" panose="020B0604020202020204" pitchFamily="34" charset="0"/>
            </a:endParaRPr>
          </a:p>
          <a:p>
            <a:r>
              <a:rPr lang="en-US" sz="900" b="1" dirty="0">
                <a:latin typeface="Arial" panose="020B0604020202020204" pitchFamily="34" charset="0"/>
                <a:cs typeface="Arial" panose="020B0604020202020204" pitchFamily="34" charset="0"/>
              </a:rPr>
              <a:t>UKU10: </a:t>
            </a:r>
            <a:r>
              <a:rPr lang="en-US" sz="900" dirty="0" smtClean="0">
                <a:latin typeface="Arial" panose="020B0604020202020204" pitchFamily="34" charset="0"/>
                <a:cs typeface="Arial" panose="020B0604020202020204" pitchFamily="34" charset="0"/>
              </a:rPr>
              <a:t>“Yes</a:t>
            </a:r>
            <a:r>
              <a:rPr lang="en-US" sz="900" dirty="0">
                <a:latin typeface="Arial" panose="020B0604020202020204" pitchFamily="34" charset="0"/>
                <a:cs typeface="Arial" panose="020B0604020202020204" pitchFamily="34" charset="0"/>
              </a:rPr>
              <a:t>, I suppose I only say that because of out of laziness and that I don’t want to have to go through reading books and searching web pages and</a:t>
            </a:r>
            <a:r>
              <a:rPr lang="en-US" sz="900" dirty="0" smtClean="0">
                <a:latin typeface="Arial" panose="020B0604020202020204" pitchFamily="34" charset="0"/>
                <a:cs typeface="Arial" panose="020B0604020202020204" pitchFamily="34" charset="0"/>
              </a:rPr>
              <a:t>…”</a:t>
            </a:r>
            <a:endParaRPr lang="en-US" sz="900" dirty="0">
              <a:latin typeface="Arial" panose="020B0604020202020204" pitchFamily="34" charset="0"/>
              <a:cs typeface="Arial" panose="020B0604020202020204" pitchFamily="34" charset="0"/>
            </a:endParaRPr>
          </a:p>
          <a:p>
            <a:r>
              <a:rPr lang="en-US" sz="900" b="1" dirty="0" smtClean="0">
                <a:latin typeface="Arial" panose="020B0604020202020204" pitchFamily="34" charset="0"/>
                <a:cs typeface="Arial" panose="020B0604020202020204" pitchFamily="34" charset="0"/>
              </a:rPr>
              <a:t>Int.: </a:t>
            </a:r>
            <a:r>
              <a:rPr lang="en-US" sz="900" dirty="0" smtClean="0">
                <a:latin typeface="Arial" panose="020B0604020202020204" pitchFamily="34" charset="0"/>
                <a:cs typeface="Arial" panose="020B0604020202020204" pitchFamily="34" charset="0"/>
              </a:rPr>
              <a:t>“So </a:t>
            </a:r>
            <a:r>
              <a:rPr lang="en-US" sz="900" dirty="0">
                <a:latin typeface="Arial" panose="020B0604020202020204" pitchFamily="34" charset="0"/>
                <a:cs typeface="Arial" panose="020B0604020202020204" pitchFamily="34" charset="0"/>
              </a:rPr>
              <a:t>what would you want this little plug in in your head to give you</a:t>
            </a:r>
            <a:r>
              <a:rPr lang="en-US" sz="900" dirty="0" smtClean="0">
                <a:latin typeface="Arial" panose="020B0604020202020204" pitchFamily="34" charset="0"/>
                <a:cs typeface="Arial" panose="020B0604020202020204" pitchFamily="34" charset="0"/>
              </a:rPr>
              <a:t>?”</a:t>
            </a:r>
            <a:endParaRPr lang="en-US" sz="900" dirty="0">
              <a:latin typeface="Arial" panose="020B0604020202020204" pitchFamily="34" charset="0"/>
              <a:cs typeface="Arial" panose="020B0604020202020204" pitchFamily="34" charset="0"/>
            </a:endParaRPr>
          </a:p>
          <a:p>
            <a:r>
              <a:rPr lang="en-US" sz="900" b="1" dirty="0">
                <a:latin typeface="Arial" panose="020B0604020202020204" pitchFamily="34" charset="0"/>
                <a:cs typeface="Arial" panose="020B0604020202020204" pitchFamily="34" charset="0"/>
              </a:rPr>
              <a:t>UKU10:</a:t>
            </a:r>
            <a:r>
              <a:rPr lang="en-US" sz="900" b="1"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“I </a:t>
            </a:r>
            <a:r>
              <a:rPr lang="en-US" sz="900" dirty="0">
                <a:latin typeface="Arial" panose="020B0604020202020204" pitchFamily="34" charset="0"/>
                <a:cs typeface="Arial" panose="020B0604020202020204" pitchFamily="34" charset="0"/>
              </a:rPr>
              <a:t>don’t know sort of just tell me what I want to know without me having to do anything </a:t>
            </a:r>
            <a:r>
              <a:rPr lang="en-US" sz="900" b="1" dirty="0">
                <a:latin typeface="Arial" panose="020B0604020202020204" pitchFamily="34" charset="0"/>
                <a:cs typeface="Arial" panose="020B0604020202020204" pitchFamily="34" charset="0"/>
              </a:rPr>
              <a:t>(Laughter) </a:t>
            </a:r>
            <a:r>
              <a:rPr lang="en-US" sz="900" dirty="0">
                <a:latin typeface="Arial" panose="020B0604020202020204" pitchFamily="34" charset="0"/>
                <a:cs typeface="Arial" panose="020B0604020202020204" pitchFamily="34" charset="0"/>
              </a:rPr>
              <a:t>in essence but</a:t>
            </a:r>
            <a:r>
              <a:rPr lang="en-US" sz="900" dirty="0" smtClean="0">
                <a:latin typeface="Arial" panose="020B0604020202020204" pitchFamily="34" charset="0"/>
                <a:cs typeface="Arial" panose="020B0604020202020204" pitchFamily="34" charset="0"/>
              </a:rPr>
              <a:t>…”</a:t>
            </a:r>
            <a:endParaRPr lang="en-US" sz="900" dirty="0">
              <a:latin typeface="Arial" panose="020B0604020202020204" pitchFamily="34" charset="0"/>
              <a:cs typeface="Arial" panose="020B0604020202020204" pitchFamily="34" charset="0"/>
            </a:endParaRPr>
          </a:p>
          <a:p>
            <a:r>
              <a:rPr lang="en-US" sz="900" b="1" dirty="0" smtClean="0">
                <a:latin typeface="Arial" panose="020B0604020202020204" pitchFamily="34" charset="0"/>
                <a:cs typeface="Arial" panose="020B0604020202020204" pitchFamily="34" charset="0"/>
              </a:rPr>
              <a:t>Int.: </a:t>
            </a:r>
            <a:r>
              <a:rPr lang="en-US" sz="900" dirty="0" smtClean="0">
                <a:latin typeface="Arial" panose="020B0604020202020204" pitchFamily="34" charset="0"/>
                <a:cs typeface="Arial" panose="020B0604020202020204" pitchFamily="34" charset="0"/>
              </a:rPr>
              <a:t>“Okay</a:t>
            </a:r>
            <a:r>
              <a:rPr lang="en-US" sz="900" dirty="0">
                <a:latin typeface="Arial" panose="020B0604020202020204" pitchFamily="34" charset="0"/>
                <a:cs typeface="Arial" panose="020B0604020202020204" pitchFamily="34" charset="0"/>
              </a:rPr>
              <a:t>, so you just – would it be able to read your mind and give you information</a:t>
            </a:r>
            <a:r>
              <a:rPr lang="en-US" sz="900" dirty="0" smtClean="0">
                <a:latin typeface="Arial" panose="020B0604020202020204" pitchFamily="34" charset="0"/>
                <a:cs typeface="Arial" panose="020B0604020202020204" pitchFamily="34" charset="0"/>
              </a:rPr>
              <a:t>?”</a:t>
            </a:r>
            <a:endParaRPr lang="en-US" sz="900" dirty="0">
              <a:latin typeface="Arial" panose="020B0604020202020204" pitchFamily="34" charset="0"/>
              <a:cs typeface="Arial" panose="020B0604020202020204" pitchFamily="34" charset="0"/>
            </a:endParaRPr>
          </a:p>
          <a:p>
            <a:r>
              <a:rPr lang="en-US" sz="900" b="1" dirty="0">
                <a:latin typeface="Arial" panose="020B0604020202020204" pitchFamily="34" charset="0"/>
                <a:cs typeface="Arial" panose="020B0604020202020204" pitchFamily="34" charset="0"/>
              </a:rPr>
              <a:t>UKU10: </a:t>
            </a:r>
            <a:r>
              <a:rPr lang="en-US" sz="900" dirty="0" smtClean="0">
                <a:latin typeface="Arial" panose="020B0604020202020204" pitchFamily="34" charset="0"/>
                <a:cs typeface="Arial" panose="020B0604020202020204" pitchFamily="34" charset="0"/>
              </a:rPr>
              <a:t>“Yes</a:t>
            </a:r>
            <a:r>
              <a:rPr lang="en-US" sz="900" dirty="0">
                <a:latin typeface="Arial" panose="020B0604020202020204" pitchFamily="34" charset="0"/>
                <a:cs typeface="Arial" panose="020B0604020202020204" pitchFamily="34" charset="0"/>
              </a:rPr>
              <a:t>, it - sort of make information gathering effortless and without having to sort of manually go through and separate the chaff from the wheat</a:t>
            </a:r>
            <a:r>
              <a:rPr lang="en-US" sz="900" dirty="0" smtClean="0">
                <a:latin typeface="Arial" panose="020B0604020202020204" pitchFamily="34" charset="0"/>
                <a:cs typeface="Arial" panose="020B0604020202020204" pitchFamily="34" charset="0"/>
              </a:rPr>
              <a:t>.”</a:t>
            </a:r>
            <a:endParaRPr lang="en-US" sz="900" dirty="0">
              <a:latin typeface="Arial" panose="020B0604020202020204" pitchFamily="34" charset="0"/>
              <a:cs typeface="Arial" panose="020B0604020202020204" pitchFamily="34" charset="0"/>
            </a:endParaRPr>
          </a:p>
          <a:p>
            <a:r>
              <a:rPr lang="en-US" sz="900" b="1" dirty="0" smtClean="0">
                <a:latin typeface="Arial" panose="020B0604020202020204" pitchFamily="34" charset="0"/>
                <a:cs typeface="Arial" panose="020B0604020202020204" pitchFamily="34" charset="0"/>
              </a:rPr>
              <a:t>Int.: </a:t>
            </a:r>
            <a:r>
              <a:rPr lang="en-US" sz="900" dirty="0" smtClean="0">
                <a:latin typeface="Arial" panose="020B0604020202020204" pitchFamily="34" charset="0"/>
                <a:cs typeface="Arial" panose="020B0604020202020204" pitchFamily="34" charset="0"/>
              </a:rPr>
              <a:t>“Yes</a:t>
            </a:r>
            <a:r>
              <a:rPr lang="en-US" sz="900" dirty="0">
                <a:latin typeface="Arial" panose="020B0604020202020204" pitchFamily="34" charset="0"/>
                <a:cs typeface="Arial" panose="020B0604020202020204" pitchFamily="34" charset="0"/>
              </a:rPr>
              <a:t>.  And you’d like that done for you sort of all of the relevant stuff</a:t>
            </a:r>
            <a:r>
              <a:rPr lang="en-US" sz="900" dirty="0" smtClean="0">
                <a:latin typeface="Arial" panose="020B0604020202020204" pitchFamily="34" charset="0"/>
                <a:cs typeface="Arial" panose="020B0604020202020204" pitchFamily="34" charset="0"/>
              </a:rPr>
              <a:t>.”</a:t>
            </a:r>
            <a:endParaRPr lang="en-US" sz="900" dirty="0">
              <a:latin typeface="Arial" panose="020B0604020202020204" pitchFamily="34" charset="0"/>
              <a:cs typeface="Arial" panose="020B0604020202020204" pitchFamily="34" charset="0"/>
            </a:endParaRPr>
          </a:p>
          <a:p>
            <a:r>
              <a:rPr lang="en-US" sz="900" b="1" dirty="0">
                <a:latin typeface="Arial" panose="020B0604020202020204" pitchFamily="34" charset="0"/>
                <a:cs typeface="Arial" panose="020B0604020202020204" pitchFamily="34" charset="0"/>
              </a:rPr>
              <a:t>UKU10: </a:t>
            </a:r>
            <a:r>
              <a:rPr lang="en-US" sz="900" dirty="0" smtClean="0">
                <a:latin typeface="Arial" panose="020B0604020202020204" pitchFamily="34" charset="0"/>
                <a:cs typeface="Arial" panose="020B0604020202020204" pitchFamily="34" charset="0"/>
              </a:rPr>
              <a:t>“That’s </a:t>
            </a:r>
            <a:r>
              <a:rPr lang="en-US" sz="900" dirty="0">
                <a:latin typeface="Arial" panose="020B0604020202020204" pitchFamily="34" charset="0"/>
                <a:cs typeface="Arial" panose="020B0604020202020204" pitchFamily="34" charset="0"/>
              </a:rPr>
              <a:t>sort of – I find that’s the biggest time consumer and obviously the most like taxing part of it</a:t>
            </a:r>
            <a:r>
              <a:rPr lang="en-US" sz="900" dirty="0" smtClean="0">
                <a:latin typeface="Arial" panose="020B0604020202020204" pitchFamily="34" charset="0"/>
                <a:cs typeface="Arial" panose="020B0604020202020204" pitchFamily="34" charset="0"/>
              </a:rPr>
              <a:t>.”</a:t>
            </a:r>
            <a:endParaRPr lang="en-US" sz="900" dirty="0">
              <a:latin typeface="Arial" panose="020B0604020202020204" pitchFamily="34" charset="0"/>
              <a:cs typeface="Arial" panose="020B0604020202020204" pitchFamily="34" charset="0"/>
            </a:endParaRPr>
          </a:p>
          <a:p>
            <a:r>
              <a:rPr lang="en-US" sz="900" b="1" dirty="0" smtClean="0">
                <a:latin typeface="Arial" panose="020B0604020202020204" pitchFamily="34" charset="0"/>
                <a:cs typeface="Arial" panose="020B0604020202020204" pitchFamily="34" charset="0"/>
              </a:rPr>
              <a:t>Int.: </a:t>
            </a:r>
            <a:r>
              <a:rPr lang="en-US" sz="900" dirty="0">
                <a:latin typeface="Arial" panose="020B0604020202020204" pitchFamily="34" charset="0"/>
                <a:cs typeface="Arial" panose="020B0604020202020204" pitchFamily="34" charset="0"/>
              </a:rPr>
              <a:t>Do you think it’s where you learn most though</a:t>
            </a:r>
            <a:r>
              <a:rPr lang="en-US" sz="900" dirty="0" smtClean="0">
                <a:latin typeface="Arial" panose="020B0604020202020204" pitchFamily="34" charset="0"/>
                <a:cs typeface="Arial" panose="020B0604020202020204" pitchFamily="34" charset="0"/>
              </a:rPr>
              <a:t>?”</a:t>
            </a:r>
            <a:endParaRPr lang="en-US" sz="900" dirty="0">
              <a:latin typeface="Arial" panose="020B0604020202020204" pitchFamily="34" charset="0"/>
              <a:cs typeface="Arial" panose="020B0604020202020204" pitchFamily="34" charset="0"/>
            </a:endParaRPr>
          </a:p>
          <a:p>
            <a:r>
              <a:rPr lang="en-US" sz="900" b="1" dirty="0">
                <a:latin typeface="Arial" panose="020B0604020202020204" pitchFamily="34" charset="0"/>
                <a:cs typeface="Arial" panose="020B0604020202020204" pitchFamily="34" charset="0"/>
              </a:rPr>
              <a:t>UKU10: </a:t>
            </a:r>
            <a:r>
              <a:rPr lang="en-US" sz="900" dirty="0" smtClean="0">
                <a:latin typeface="Arial" panose="020B0604020202020204" pitchFamily="34" charset="0"/>
                <a:cs typeface="Arial" panose="020B0604020202020204" pitchFamily="34" charset="0"/>
              </a:rPr>
              <a:t>“Oh </a:t>
            </a:r>
            <a:r>
              <a:rPr lang="en-US" sz="900" dirty="0">
                <a:latin typeface="Arial" panose="020B0604020202020204" pitchFamily="34" charset="0"/>
                <a:cs typeface="Arial" panose="020B0604020202020204" pitchFamily="34" charset="0"/>
              </a:rPr>
              <a:t>I don’t know, that’s quite a good question, potentially – I don’t know, I’m not </a:t>
            </a:r>
            <a:r>
              <a:rPr lang="en-US" sz="900" dirty="0" smtClean="0">
                <a:latin typeface="Arial" panose="020B0604020202020204" pitchFamily="34" charset="0"/>
                <a:cs typeface="Arial" panose="020B0604020202020204" pitchFamily="34" charset="0"/>
              </a:rPr>
              <a:t>sure.” (</a:t>
            </a:r>
            <a:r>
              <a:rPr lang="en-US" sz="900" i="1" dirty="0" smtClean="0">
                <a:latin typeface="Arial" panose="020B0604020202020204" pitchFamily="34" charset="0"/>
                <a:cs typeface="Arial" panose="020B0604020202020204" pitchFamily="34" charset="0"/>
              </a:rPr>
              <a:t>Digital Visitors and Residents,</a:t>
            </a:r>
            <a:r>
              <a:rPr lang="en-US" sz="900" dirty="0" smtClean="0">
                <a:latin typeface="Arial" panose="020B0604020202020204" pitchFamily="34" charset="0"/>
                <a:cs typeface="Arial" panose="020B0604020202020204" pitchFamily="34" charset="0"/>
              </a:rPr>
              <a:t> UKU10, Establishing, Male, Age 20, Law)</a:t>
            </a:r>
            <a:endParaRPr lang="en-US" sz="9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kern="1200" dirty="0" smtClean="0">
              <a:solidFill>
                <a:schemeClr val="tx1"/>
              </a:solidFill>
              <a:effectLst/>
              <a:latin typeface="Arial" panose="020B0604020202020204" pitchFamily="34" charset="0"/>
              <a:cs typeface="Arial" panose="020B0604020202020204" pitchFamily="34" charset="0"/>
            </a:endParaRPr>
          </a:p>
          <a:p>
            <a:pPr>
              <a:defRPr/>
            </a:pPr>
            <a:r>
              <a:rPr lang="en-US" sz="900" dirty="0">
                <a:latin typeface="Arial" panose="020B0604020202020204" pitchFamily="34" charset="0"/>
                <a:cs typeface="Arial" panose="020B0604020202020204" pitchFamily="34" charset="0"/>
              </a:rPr>
              <a:t>“You spend may hours, with Saint Google. We entrust ourselves to Saint Google, and that solves it for us</a:t>
            </a:r>
            <a:r>
              <a:rPr lang="en-US" sz="900" dirty="0" smtClean="0">
                <a:latin typeface="Arial" panose="020B0604020202020204" pitchFamily="34" charset="0"/>
                <a:cs typeface="Arial" panose="020B0604020202020204" pitchFamily="34" charset="0"/>
              </a:rPr>
              <a:t>.” (</a:t>
            </a:r>
            <a:r>
              <a:rPr lang="en-US" sz="900" i="1" dirty="0">
                <a:latin typeface="Arial" panose="020B0604020202020204" pitchFamily="34" charset="0"/>
                <a:cs typeface="Arial" panose="020B0604020202020204" pitchFamily="34" charset="0"/>
              </a:rPr>
              <a:t>Digital Visitors and Residents,</a:t>
            </a:r>
            <a:r>
              <a:rPr lang="en-US" sz="900" dirty="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UOC, UOCFI6</a:t>
            </a:r>
            <a:r>
              <a:rPr lang="en-US" sz="900" dirty="0">
                <a:latin typeface="Arial" panose="020B0604020202020204" pitchFamily="34" charset="0"/>
                <a:cs typeface="Arial" panose="020B0604020202020204" pitchFamily="34" charset="0"/>
              </a:rPr>
              <a:t>, Male</a:t>
            </a:r>
            <a:r>
              <a:rPr lang="en-US" sz="900" dirty="0" smtClean="0">
                <a:latin typeface="Arial" panose="020B0604020202020204" pitchFamily="34" charset="0"/>
                <a:cs typeface="Arial" panose="020B0604020202020204" pitchFamily="34" charset="0"/>
              </a:rPr>
              <a:t>, Age 45-54, </a:t>
            </a:r>
            <a:r>
              <a:rPr lang="en-US" sz="900" dirty="0">
                <a:latin typeface="Arial" panose="020B0604020202020204" pitchFamily="34" charset="0"/>
                <a:cs typeface="Arial" panose="020B0604020202020204" pitchFamily="34" charset="0"/>
              </a:rPr>
              <a:t>Faculty, Arts and Humanities)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kern="1200" dirty="0" smtClean="0">
              <a:solidFill>
                <a:schemeClr val="tx1"/>
              </a:solidFill>
              <a:effectLst/>
              <a:latin typeface="Arial" panose="020B0604020202020204" pitchFamily="34" charset="0"/>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Arial" panose="020B0604020202020204" pitchFamily="34" charset="0"/>
                <a:cs typeface="Arial" panose="020B0604020202020204" pitchFamily="34" charset="0"/>
              </a:rPr>
              <a:t>White, David S., and Lynn Silipigni Connaway. 2011-2014. </a:t>
            </a:r>
            <a:r>
              <a:rPr lang="en-US" sz="900" i="1" dirty="0" smtClean="0">
                <a:latin typeface="Arial" panose="020B0604020202020204" pitchFamily="34" charset="0"/>
                <a:cs typeface="Arial" panose="020B0604020202020204" pitchFamily="34" charset="0"/>
              </a:rPr>
              <a:t>Digital Visitors and Residents: What Motivates Engagement with the Digital Information Environment.</a:t>
            </a:r>
            <a:r>
              <a:rPr lang="en-US" sz="900" dirty="0" smtClean="0">
                <a:latin typeface="Arial" panose="020B0604020202020204" pitchFamily="34" charset="0"/>
                <a:cs typeface="Arial" panose="020B0604020202020204" pitchFamily="34" charset="0"/>
              </a:rPr>
              <a:t> Funded by JISC, OCLC, and Oxford University. </a:t>
            </a:r>
            <a:r>
              <a:rPr lang="en-US" sz="900" u="sng" dirty="0" smtClean="0">
                <a:latin typeface="Arial" panose="020B0604020202020204" pitchFamily="34" charset="0"/>
                <a:cs typeface="Arial" panose="020B0604020202020204" pitchFamily="34" charset="0"/>
                <a:hlinkClick r:id="rId4"/>
              </a:rPr>
              <a:t>http://www.oclc.org/research/activities/vandr.html</a:t>
            </a:r>
            <a:r>
              <a:rPr lang="en-US" sz="900" u="sng" dirty="0" smtClean="0">
                <a:latin typeface="Arial" panose="020B0604020202020204" pitchFamily="34" charset="0"/>
                <a:cs typeface="Arial" panose="020B0604020202020204" pitchFamily="34" charset="0"/>
              </a:rPr>
              <a:t>. </a:t>
            </a:r>
            <a:endParaRPr lang="en-US" sz="900" kern="1200" baseline="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8</a:t>
            </a:fld>
            <a:endParaRPr lang="en-US" dirty="0"/>
          </a:p>
        </p:txBody>
      </p:sp>
    </p:spTree>
    <p:extLst>
      <p:ext uri="{BB962C8B-B14F-4D97-AF65-F5344CB8AC3E}">
        <p14:creationId xmlns:p14="http://schemas.microsoft.com/office/powerpoint/2010/main" val="1820771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177800"/>
            <a:ext cx="4494213" cy="2527300"/>
          </a:xfrm>
        </p:spPr>
      </p:sp>
      <p:sp>
        <p:nvSpPr>
          <p:cNvPr id="3" name="Notes Placeholder 2"/>
          <p:cNvSpPr>
            <a:spLocks noGrp="1"/>
          </p:cNvSpPr>
          <p:nvPr>
            <p:ph type="body" idx="1"/>
          </p:nvPr>
        </p:nvSpPr>
        <p:spPr>
          <a:xfrm>
            <a:off x="150471" y="2857500"/>
            <a:ext cx="6528121" cy="6146800"/>
          </a:xfrm>
        </p:spPr>
        <p:txBody>
          <a:bodyPr/>
          <a:lstStyle/>
          <a:p>
            <a:r>
              <a:rPr lang="en-US" sz="900" dirty="0" smtClean="0">
                <a:latin typeface="Arial" panose="020B0604020202020204" pitchFamily="34" charset="0"/>
                <a:cs typeface="Arial" panose="020B0604020202020204" pitchFamily="34" charset="0"/>
              </a:rPr>
              <a:t>Image: http://www.flickr.com/photos/51556967@N00/898332532</a:t>
            </a:r>
          </a:p>
          <a:p>
            <a:endParaRPr lang="en-US" sz="900" dirty="0" smtClean="0">
              <a:latin typeface="Arial" panose="020B0604020202020204" pitchFamily="34" charset="0"/>
              <a:cs typeface="Arial" panose="020B0604020202020204" pitchFamily="34" charset="0"/>
            </a:endParaRPr>
          </a:p>
          <a:p>
            <a:r>
              <a:rPr lang="en-US" sz="900" dirty="0" smtClean="0">
                <a:latin typeface="Arial" panose="020B0604020202020204" pitchFamily="34" charset="0"/>
                <a:cs typeface="Arial" panose="020B0604020202020204" pitchFamily="34" charset="0"/>
              </a:rPr>
              <a:t>“Residents: significant online presence and usage; high level of collaborative activity online; contributions to the online environment in the form of uploading materials, photos, videos; high dependence on a mobile device (smart phone, laptop, etc.); more than 10 hours a week spent online.” </a:t>
            </a:r>
          </a:p>
          <a:p>
            <a:r>
              <a:rPr lang="en-US" sz="900" dirty="0" smtClean="0">
                <a:latin typeface="Arial" panose="020B0604020202020204" pitchFamily="34" charset="0"/>
                <a:cs typeface="Arial" panose="020B0604020202020204" pitchFamily="34" charset="0"/>
              </a:rPr>
              <a:t>Visitors: functional use of technology, often linked to formal need (such as use of software for specific coursework, or </a:t>
            </a:r>
            <a:r>
              <a:rPr lang="en-US" sz="900" dirty="0" err="1" smtClean="0">
                <a:latin typeface="Arial" panose="020B0604020202020204" pitchFamily="34" charset="0"/>
                <a:cs typeface="Arial" panose="020B0604020202020204" pitchFamily="34" charset="0"/>
              </a:rPr>
              <a:t>organising</a:t>
            </a:r>
            <a:r>
              <a:rPr lang="en-US" sz="900" dirty="0" smtClean="0">
                <a:latin typeface="Arial" panose="020B0604020202020204" pitchFamily="34" charset="0"/>
                <a:cs typeface="Arial" panose="020B0604020202020204" pitchFamily="34" charset="0"/>
              </a:rPr>
              <a:t> meetings through email contact); less visible/more passive online presence, more likely to </a:t>
            </a:r>
            <a:r>
              <a:rPr lang="en-US" sz="900" dirty="0" err="1" smtClean="0">
                <a:latin typeface="Arial" panose="020B0604020202020204" pitchFamily="34" charset="0"/>
                <a:cs typeface="Arial" panose="020B0604020202020204" pitchFamily="34" charset="0"/>
              </a:rPr>
              <a:t>favour</a:t>
            </a:r>
            <a:r>
              <a:rPr lang="en-US" sz="900" dirty="0" smtClean="0">
                <a:latin typeface="Arial" panose="020B0604020202020204" pitchFamily="34" charset="0"/>
                <a:cs typeface="Arial" panose="020B0604020202020204" pitchFamily="34" charset="0"/>
              </a:rPr>
              <a:t> face-to-face interactions (even as they use the Internet to organize/ schedule those interactions); fewer than 6 hours spent online a week.” (p. 145)   “There are a number of “covert” online study habits. For example, Wikipedia is widely used but almost always with a sense of guilt or an eagerness to convey awareness of its “unreliability;” there is an assumption by students that teachers and lecturers value the authenticity of </a:t>
            </a:r>
            <a:r>
              <a:rPr lang="en-US" sz="900" dirty="0" err="1" smtClean="0">
                <a:latin typeface="Arial" panose="020B0604020202020204" pitchFamily="34" charset="0"/>
                <a:cs typeface="Arial" panose="020B0604020202020204" pitchFamily="34" charset="0"/>
              </a:rPr>
              <a:t>paperbased</a:t>
            </a:r>
            <a:r>
              <a:rPr lang="en-US" sz="900" dirty="0" smtClean="0">
                <a:latin typeface="Arial" panose="020B0604020202020204" pitchFamily="34" charset="0"/>
                <a:cs typeface="Arial" panose="020B0604020202020204" pitchFamily="34" charset="0"/>
              </a:rPr>
              <a:t> books rather than information found online through a browser, such as Google. The data also indicate that this assumption is unfounded.” (p.</a:t>
            </a:r>
            <a:r>
              <a:rPr lang="en-US" sz="900" baseline="0" dirty="0" smtClean="0">
                <a:latin typeface="Arial" panose="020B0604020202020204" pitchFamily="34" charset="0"/>
                <a:cs typeface="Arial" panose="020B0604020202020204" pitchFamily="34" charset="0"/>
              </a:rPr>
              <a:t> 145)  </a:t>
            </a:r>
            <a:r>
              <a:rPr lang="en-US" sz="900" dirty="0" smtClean="0">
                <a:latin typeface="Arial" panose="020B0604020202020204" pitchFamily="34" charset="0"/>
                <a:cs typeface="Arial" panose="020B0604020202020204" pitchFamily="34" charset="0"/>
              </a:rPr>
              <a:t>“</a:t>
            </a:r>
            <a:r>
              <a:rPr lang="en-US" sz="900" b="1" dirty="0" smtClean="0">
                <a:latin typeface="Arial" panose="020B0604020202020204" pitchFamily="34" charset="0"/>
                <a:cs typeface="Arial" panose="020B0604020202020204" pitchFamily="34" charset="0"/>
              </a:rPr>
              <a:t>Some changes are made when transitioning from one stage of academic life to another. </a:t>
            </a:r>
            <a:r>
              <a:rPr lang="en-US" sz="900" dirty="0" smtClean="0">
                <a:latin typeface="Arial" panose="020B0604020202020204" pitchFamily="34" charset="0"/>
                <a:cs typeface="Arial" panose="020B0604020202020204" pitchFamily="34" charset="0"/>
              </a:rPr>
              <a:t>For example, one interviewee cleared his Facebook site of his previous high school friends when he went to University, where he replaced them with new contacts.” (p. 145)    “A number of interviewees spoke about the way they evaluated information and sites from the Internet. A typical way of doing this was to judge sites by their popularity (as shown by their placement in the Google results list), i.e., popular = correct.” (p. 145)  “Instead of reporting general information-seeking habits and technology use, this study explores how the subjects get their information based on the context and situation of their needs during an extended period of time, identifying if and how their behaviors change.” (p. 151) </a:t>
            </a:r>
          </a:p>
          <a:p>
            <a:endParaRPr lang="en-US" sz="9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Arial" panose="020B0604020202020204" pitchFamily="34" charset="0"/>
                <a:cs typeface="Arial" panose="020B0604020202020204" pitchFamily="34" charset="0"/>
              </a:rPr>
              <a:t>Connaway, Lynn Silipigni, comp. 2015. </a:t>
            </a:r>
            <a:r>
              <a:rPr lang="en-US" sz="900" i="1" dirty="0" smtClean="0">
                <a:latin typeface="Arial" panose="020B0604020202020204" pitchFamily="34" charset="0"/>
                <a:cs typeface="Arial" panose="020B0604020202020204" pitchFamily="34" charset="0"/>
              </a:rPr>
              <a:t>The Library in the Life of the User: Engaging with People Where They Live and Learn</a:t>
            </a:r>
            <a:r>
              <a:rPr lang="en-US" sz="900" dirty="0" smtClean="0">
                <a:latin typeface="Arial" panose="020B0604020202020204" pitchFamily="34" charset="0"/>
                <a:cs typeface="Arial" panose="020B0604020202020204" pitchFamily="34" charset="0"/>
              </a:rPr>
              <a:t>. Dublin, OH: OCLC Research. </a:t>
            </a:r>
            <a:r>
              <a:rPr lang="en-US" sz="900" dirty="0" smtClean="0">
                <a:latin typeface="Arial" panose="020B0604020202020204" pitchFamily="34" charset="0"/>
                <a:cs typeface="Arial" panose="020B0604020202020204" pitchFamily="34" charset="0"/>
                <a:hlinkClick r:id="rId3"/>
              </a:rPr>
              <a:t>http://www.oclc.org/content/dam/research/publications/2015/oclcresearch-library-in-life-of-user.pdf</a:t>
            </a:r>
            <a:r>
              <a:rPr lang="en-US" sz="900" dirty="0" smtClean="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effectLst/>
                <a:latin typeface="Arial" panose="020B0604020202020204" pitchFamily="34" charset="0"/>
                <a:cs typeface="Arial" panose="020B0604020202020204" pitchFamily="34" charset="0"/>
              </a:rPr>
              <a:t>“This morning I was looking for a homemade bread recipe that I could use to bake and then blog about.  (I just started my own food blog: gritsgonegreen.wordpress.com).   At first I started looking online, and it was a little bit overwhelming.  There were so many different recipes with different flavors and crazy combinations.  The one thing that was good about looking at the online recipes was viewing the user comments and seeing how people liked or disliked each recipe.  I ended up reaching into my mom’s cupboard and using a recipe that I found in one of her old cookbooks.  The recipe was just what I was looking for: it was a simple homemade white bread.  I was about to search on the internet how to knead and punch bread, but I flipped the page, and there was a whole glossary of bread making terms.  I must admit, I was a little bit surprised by the amount of information and instruction found in the cookbook.  I thought I was going to have to look up an instructional video online.” (</a:t>
            </a:r>
            <a:r>
              <a:rPr lang="en-US" sz="900" i="1" kern="1200" dirty="0" smtClean="0">
                <a:solidFill>
                  <a:schemeClr val="tx1"/>
                </a:solidFill>
                <a:effectLst/>
                <a:latin typeface="Arial" panose="020B0604020202020204" pitchFamily="34" charset="0"/>
                <a:cs typeface="Arial" panose="020B0604020202020204" pitchFamily="34" charset="0"/>
              </a:rPr>
              <a:t>Digital Visitors and Residents</a:t>
            </a:r>
            <a:r>
              <a:rPr lang="en-US" sz="900" kern="1200" dirty="0" smtClean="0">
                <a:solidFill>
                  <a:schemeClr val="tx1"/>
                </a:solidFill>
                <a:effectLst/>
                <a:latin typeface="Arial" panose="020B0604020202020204" pitchFamily="34" charset="0"/>
                <a:cs typeface="Arial" panose="020B0604020202020204" pitchFamily="34" charset="0"/>
              </a:rPr>
              <a:t>, USS3, Emerging, Female, Age 17, High School Student)</a:t>
            </a:r>
            <a:r>
              <a:rPr lang="en-US" sz="900" kern="1200" baseline="0" dirty="0" smtClean="0">
                <a:solidFill>
                  <a:schemeClr val="tx1"/>
                </a:solidFill>
                <a:effectLst/>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kern="1200" baseline="0" dirty="0" smtClean="0">
              <a:solidFill>
                <a:schemeClr val="tx1"/>
              </a:solidFill>
              <a:effectLst/>
              <a:latin typeface="Arial" panose="020B0604020202020204" pitchFamily="34" charset="0"/>
              <a:cs typeface="Arial" panose="020B0604020202020204" pitchFamily="34" charset="0"/>
            </a:endParaRPr>
          </a:p>
          <a:p>
            <a:pPr>
              <a:defRPr/>
            </a:pPr>
            <a:r>
              <a:rPr lang="en-US" sz="900" dirty="0" smtClean="0">
                <a:latin typeface="Arial" panose="020B0604020202020204" pitchFamily="34" charset="0"/>
                <a:cs typeface="Arial" panose="020B0604020202020204" pitchFamily="34" charset="0"/>
              </a:rPr>
              <a:t>“Well </a:t>
            </a:r>
            <a:r>
              <a:rPr lang="en-US" sz="900" dirty="0">
                <a:latin typeface="Arial" panose="020B0604020202020204" pitchFamily="34" charset="0"/>
                <a:cs typeface="Arial" panose="020B0604020202020204" pitchFamily="34" charset="0"/>
              </a:rPr>
              <a:t>I was going to say mostly it’s face to face communities that give me the enthusiasm, or help with my enthusiasm, to write and research. So it’s regular students, it’s going to conferences, it’s meeting with colleagues at a place like this. </a:t>
            </a:r>
            <a:r>
              <a:rPr lang="en-US" sz="900" b="1" dirty="0">
                <a:latin typeface="Arial" panose="020B0604020202020204" pitchFamily="34" charset="0"/>
                <a:cs typeface="Arial" panose="020B0604020202020204" pitchFamily="34" charset="0"/>
              </a:rPr>
              <a:t>And that’s more helpful than the online emails or what we used to have is list serves that are still around a little bit. I used to use those a lot </a:t>
            </a:r>
            <a:r>
              <a:rPr lang="en-US" sz="900" b="1" dirty="0" smtClean="0">
                <a:latin typeface="Arial" panose="020B0604020202020204" pitchFamily="34" charset="0"/>
                <a:cs typeface="Arial" panose="020B0604020202020204" pitchFamily="34" charset="0"/>
              </a:rPr>
              <a:t>more.</a:t>
            </a:r>
            <a:r>
              <a:rPr lang="en-US" sz="900" dirty="0" smtClean="0">
                <a:latin typeface="Arial" panose="020B0604020202020204" pitchFamily="34" charset="0"/>
                <a:cs typeface="Arial" panose="020B0604020202020204" pitchFamily="34" charset="0"/>
              </a:rPr>
              <a:t>” (</a:t>
            </a:r>
            <a:r>
              <a:rPr lang="en-US" sz="900" i="1" dirty="0" smtClean="0">
                <a:latin typeface="Arial" panose="020B0604020202020204" pitchFamily="34" charset="0"/>
                <a:cs typeface="Arial" panose="020B0604020202020204" pitchFamily="34" charset="0"/>
              </a:rPr>
              <a:t>Digital Visitors and Residents</a:t>
            </a:r>
            <a:r>
              <a:rPr lang="en-US" sz="900" dirty="0" smtClean="0">
                <a:latin typeface="Arial" panose="020B0604020202020204" pitchFamily="34" charset="0"/>
                <a:cs typeface="Arial" panose="020B0604020202020204" pitchFamily="34" charset="0"/>
              </a:rPr>
              <a:t>, USF5, Experiencing, Male, Age 51, Theatre).</a:t>
            </a:r>
            <a:endParaRPr lang="en-US" sz="900" kern="1200" baseline="0" dirty="0" smtClean="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kern="1200" baseline="0" dirty="0" smtClean="0">
              <a:solidFill>
                <a:schemeClr val="tx1"/>
              </a:solidFill>
              <a:effectLst/>
              <a:latin typeface="Arial" panose="020B0604020202020204" pitchFamily="34" charset="0"/>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Arial" panose="020B0604020202020204" pitchFamily="34" charset="0"/>
                <a:cs typeface="Arial" panose="020B0604020202020204" pitchFamily="34" charset="0"/>
              </a:rPr>
              <a:t>White, David S., and Lynn Silipigni Connaway. 2011-2014. </a:t>
            </a:r>
            <a:r>
              <a:rPr lang="en-US" sz="900" i="1" dirty="0" smtClean="0">
                <a:latin typeface="Arial" panose="020B0604020202020204" pitchFamily="34" charset="0"/>
                <a:cs typeface="Arial" panose="020B0604020202020204" pitchFamily="34" charset="0"/>
              </a:rPr>
              <a:t>Digital Visitors and Residents: What Motivates Engagement with the Digital Information Environment.</a:t>
            </a:r>
            <a:r>
              <a:rPr lang="en-US" sz="900" dirty="0" smtClean="0">
                <a:latin typeface="Arial" panose="020B0604020202020204" pitchFamily="34" charset="0"/>
                <a:cs typeface="Arial" panose="020B0604020202020204" pitchFamily="34" charset="0"/>
              </a:rPr>
              <a:t> Funded by JISC, OCLC, and Oxford University. </a:t>
            </a:r>
            <a:r>
              <a:rPr lang="en-US" sz="900" u="sng" dirty="0" smtClean="0">
                <a:latin typeface="Arial" panose="020B0604020202020204" pitchFamily="34" charset="0"/>
                <a:cs typeface="Arial" panose="020B0604020202020204" pitchFamily="34" charset="0"/>
                <a:hlinkClick r:id="rId4"/>
              </a:rPr>
              <a:t>http://www.oclc.org/research/activities/vandr.html</a:t>
            </a:r>
            <a:r>
              <a:rPr lang="en-US" sz="900" u="sng" dirty="0" smtClean="0">
                <a:latin typeface="Arial" panose="020B0604020202020204" pitchFamily="34" charset="0"/>
                <a:cs typeface="Arial" panose="020B0604020202020204" pitchFamily="34" charset="0"/>
              </a:rPr>
              <a:t>. </a:t>
            </a:r>
            <a:endParaRPr lang="en-US" sz="9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9</a:t>
            </a:fld>
            <a:endParaRPr lang="en-US"/>
          </a:p>
        </p:txBody>
      </p:sp>
    </p:spTree>
    <p:extLst>
      <p:ext uri="{BB962C8B-B14F-4D97-AF65-F5344CB8AC3E}">
        <p14:creationId xmlns:p14="http://schemas.microsoft.com/office/powerpoint/2010/main" val="8707086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smtClean="0"/>
              <a:t>Place title here</a:t>
            </a:r>
            <a:endParaRPr lang="en-US" dirty="0"/>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smtClean="0"/>
              <a:t>Speaker Name</a:t>
            </a:r>
            <a:endParaRPr lang="en-US" dirty="0"/>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smtClean="0"/>
              <a:t>Speaker Title</a:t>
            </a:r>
            <a:endParaRPr lang="en-US" dirty="0"/>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smtClean="0"/>
              <a:t>Closing Message</a:t>
            </a:r>
            <a:endParaRPr lang="en-US" dirty="0"/>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smtClean="0"/>
              <a:t>Speaker Name</a:t>
            </a:r>
            <a:endParaRPr lang="en-US" dirty="0"/>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smtClean="0"/>
              <a:t>Speaker Title</a:t>
            </a:r>
            <a:endParaRPr lang="en-US" dirty="0"/>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smtClean="0"/>
              <a:t>Speaker Contact</a:t>
            </a:r>
            <a:endParaRPr lang="en-US" dirty="0"/>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ppt-because-pattern.psd"/>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46829" y="1"/>
            <a:ext cx="4597172" cy="4387999"/>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30" y="3701654"/>
            <a:ext cx="4222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smtClean="0"/>
              <a:t>Text Here</a:t>
            </a:r>
            <a:endParaRPr lang="en-US" dirty="0"/>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smtClean="0"/>
              <a:t>Speaker Name</a:t>
            </a:r>
            <a:endParaRPr lang="en-US" dirty="0"/>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smtClean="0"/>
              <a:t>Speaker Title</a:t>
            </a:r>
            <a:endParaRPr lang="en-US" dirty="0"/>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smtClean="0"/>
              <a:t>Speaker Contact</a:t>
            </a:r>
            <a:endParaRPr lang="en-US" dirty="0"/>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smtClean="0"/>
              <a:t>Event Title</a:t>
            </a:r>
            <a:endParaRPr lang="en-US" dirty="0"/>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smtClean="0"/>
              <a:t>Place title here</a:t>
            </a:r>
            <a:endParaRPr lang="en-US" dirty="0"/>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smtClean="0"/>
              <a:t>Speaker Name</a:t>
            </a:r>
            <a:endParaRPr lang="en-US" dirty="0"/>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smtClean="0"/>
              <a:t>Speaker Title</a:t>
            </a:r>
            <a:endParaRPr lang="en-US" dirty="0"/>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smtClean="0"/>
              <a:t>Speaker Name</a:t>
            </a:r>
            <a:endParaRPr lang="en-US" dirty="0"/>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
        <p:nvSpPr>
          <p:cNvPr id="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smtClean="0">
                <a:solidFill>
                  <a:sysClr val="windowText" lastClr="000000">
                    <a:alpha val="50000"/>
                  </a:sysClr>
                </a:solidFill>
                <a:effectLst/>
                <a:latin typeface="Arial" charset="0"/>
                <a:ea typeface="Arial" charset="0"/>
                <a:cs typeface="Arial" charset="0"/>
              </a:rPr>
              <a:t>Confidential. Not for distribution.</a:t>
            </a:r>
            <a:endParaRPr lang="en-US" sz="900" dirty="0">
              <a:solidFill>
                <a:sysClr val="windowText" lastClr="000000">
                  <a:alpha val="50000"/>
                </a:sysClr>
              </a:solidFill>
              <a:effectLst/>
              <a:latin typeface="Arial" charset="0"/>
              <a:ea typeface="Arial" charset="0"/>
              <a:cs typeface="Arial" charset="0"/>
            </a:endParaRPr>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smtClean="0"/>
              <a:t>Speaker Name</a:t>
            </a:r>
            <a:endParaRPr lang="en-US" dirty="0"/>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smtClean="0"/>
              <a:t>Speaker Name</a:t>
            </a:r>
            <a:endParaRPr lang="en-US" dirty="0"/>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
        <p:nvSpPr>
          <p:cNvPr id="1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smtClean="0">
                <a:solidFill>
                  <a:sysClr val="windowText" lastClr="000000">
                    <a:alpha val="50000"/>
                  </a:sysClr>
                </a:solidFill>
                <a:effectLst/>
                <a:latin typeface="Arial" charset="0"/>
                <a:ea typeface="Arial" charset="0"/>
                <a:cs typeface="Arial" charset="0"/>
              </a:rPr>
              <a:t>Confidential. Not for distribution.</a:t>
            </a:r>
            <a:endParaRPr lang="en-US" sz="900" dirty="0">
              <a:solidFill>
                <a:sysClr val="windowText" lastClr="000000">
                  <a:alpha val="50000"/>
                </a:sysClr>
              </a:solidFill>
              <a:effectLst/>
              <a:latin typeface="Arial" charset="0"/>
              <a:ea typeface="Arial" charset="0"/>
              <a:cs typeface="Arial" charset="0"/>
            </a:endParaRPr>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6"/>
            <a:ext cx="265112" cy="4074630"/>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smtClean="0">
                <a:solidFill>
                  <a:schemeClr val="bg1">
                    <a:alpha val="50000"/>
                  </a:schemeClr>
                </a:solidFill>
                <a:effectLst/>
                <a:latin typeface="Arial" charset="0"/>
                <a:ea typeface="Arial" charset="0"/>
                <a:cs typeface="Arial" charset="0"/>
              </a:rPr>
              <a:t>Confidential. Not for distribution.</a:t>
            </a:r>
            <a:endParaRPr lang="en-US" sz="900" dirty="0">
              <a:solidFill>
                <a:schemeClr val="bg1">
                  <a:alpha val="50000"/>
                </a:schemeClr>
              </a:solidFill>
              <a:effectLst/>
              <a:latin typeface="Arial" charset="0"/>
              <a:ea typeface="Arial" charset="0"/>
              <a:cs typeface="Arial" charset="0"/>
            </a:endParaRPr>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4" name="Text Placeholder 3"/>
          <p:cNvSpPr>
            <a:spLocks noGrp="1"/>
          </p:cNvSpPr>
          <p:nvPr>
            <p:ph type="body" sz="quarter" idx="12" hasCustomPrompt="1"/>
          </p:nvPr>
        </p:nvSpPr>
        <p:spPr>
          <a:xfrm>
            <a:off x="340786" y="1029747"/>
            <a:ext cx="8439148" cy="3356378"/>
          </a:xfrm>
          <a:prstGeom prst="rect">
            <a:avLst/>
          </a:prstGeom>
        </p:spPr>
        <p:txBody>
          <a:bodyPr vert="horz"/>
          <a:lstStyle>
            <a:lvl1pPr marL="342900" indent="-342900">
              <a:buFont typeface="Arial"/>
              <a:buChar char="•"/>
              <a:defRPr sz="2400" baseline="0"/>
            </a:lvl1pPr>
          </a:lstStyle>
          <a:p>
            <a:pPr lvl="0"/>
            <a:r>
              <a:rPr lang="en-US" dirty="0" smtClean="0"/>
              <a:t>Click to add copy</a:t>
            </a:r>
            <a:endParaRPr lang="en-US" dirty="0"/>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smtClean="0"/>
              <a:t>Title of slide</a:t>
            </a:r>
            <a:endParaRPr lang="en-US" dirty="0"/>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smtClean="0"/>
              <a:t>Title of slide</a:t>
            </a:r>
            <a:endParaRPr lang="en-US" dirty="0"/>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smtClean="0">
                <a:solidFill>
                  <a:schemeClr val="bg1">
                    <a:alpha val="50000"/>
                  </a:schemeClr>
                </a:solidFill>
                <a:effectLst/>
                <a:latin typeface="Arial" charset="0"/>
                <a:ea typeface="Arial" charset="0"/>
                <a:cs typeface="Arial" charset="0"/>
              </a:rPr>
              <a:t>Confidential. Not for distribution.</a:t>
            </a:r>
            <a:endParaRPr lang="en-US" sz="900" dirty="0">
              <a:solidFill>
                <a:schemeClr val="bg1">
                  <a:alpha val="50000"/>
                </a:schemeClr>
              </a:solidFill>
              <a:effectLst/>
              <a:latin typeface="Arial" charset="0"/>
              <a:ea typeface="Arial" charset="0"/>
              <a:cs typeface="Arial" charset="0"/>
            </a:endParaRPr>
          </a:p>
        </p:txBody>
      </p:sp>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smtClean="0">
                <a:solidFill>
                  <a:schemeClr val="bg1">
                    <a:alpha val="50000"/>
                  </a:schemeClr>
                </a:solidFill>
                <a:effectLst/>
                <a:latin typeface="Arial" charset="0"/>
                <a:ea typeface="Arial" charset="0"/>
                <a:cs typeface="Arial" charset="0"/>
              </a:rPr>
              <a:t>Confidential. Not for distribution.</a:t>
            </a:r>
            <a:endParaRPr lang="en-US" sz="900" dirty="0">
              <a:solidFill>
                <a:schemeClr val="bg1">
                  <a:alpha val="50000"/>
                </a:schemeClr>
              </a:solidFill>
              <a:effectLst/>
              <a:latin typeface="Arial" charset="0"/>
              <a:ea typeface="Arial" charset="0"/>
              <a:cs typeface="Arial" charset="0"/>
            </a:endParaRPr>
          </a:p>
        </p:txBody>
      </p:sp>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smtClean="0">
                <a:solidFill>
                  <a:sysClr val="windowText" lastClr="000000">
                    <a:alpha val="50000"/>
                  </a:sysClr>
                </a:solidFill>
                <a:effectLst/>
                <a:latin typeface="Arial" charset="0"/>
                <a:ea typeface="Arial" charset="0"/>
                <a:cs typeface="Arial" charset="0"/>
              </a:rPr>
              <a:t>Confidential. Not for distribution.</a:t>
            </a:r>
            <a:endParaRPr lang="en-US" sz="900" dirty="0">
              <a:solidFill>
                <a:sysClr val="windowText" lastClr="000000">
                  <a:alpha val="50000"/>
                </a:sysClr>
              </a:solidFill>
              <a:effectLst/>
              <a:latin typeface="Arial" charset="0"/>
              <a:ea typeface="Arial" charset="0"/>
              <a:cs typeface="Arial" charset="0"/>
            </a:endParaRPr>
          </a:p>
        </p:txBody>
      </p:sp>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smtClean="0"/>
              <a:t>Speaker Name</a:t>
            </a:r>
            <a:endParaRPr lang="en-US" dirty="0"/>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smtClean="0"/>
              <a:t>Drag and drop photo here</a:t>
            </a:r>
            <a:endParaRPr lang="en-US" dirty="0"/>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smtClean="0"/>
              <a:t> </a:t>
            </a:r>
          </a:p>
          <a:p>
            <a:pPr lvl="0"/>
            <a:r>
              <a:rPr lang="en-US" dirty="0" smtClean="0"/>
              <a:t> </a:t>
            </a:r>
          </a:p>
          <a:p>
            <a:pPr lvl="0"/>
            <a:r>
              <a:rPr lang="en-US" dirty="0" smtClean="0"/>
              <a:t> </a:t>
            </a:r>
          </a:p>
          <a:p>
            <a:pPr lvl="0"/>
            <a:r>
              <a:rPr lang="en-US" dirty="0" smtClean="0"/>
              <a:t> </a:t>
            </a:r>
          </a:p>
          <a:p>
            <a:pPr lvl="0"/>
            <a:r>
              <a:rPr lang="en-US" dirty="0" smtClean="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smtClean="0"/>
              <a:t>Persons Name</a:t>
            </a:r>
            <a:endParaRPr lang="en-US" dirty="0"/>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smtClean="0"/>
              <a:t>Persons Title</a:t>
            </a:r>
            <a:endParaRPr lang="en-US" dirty="0"/>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smtClean="0">
                <a:solidFill>
                  <a:sysClr val="windowText" lastClr="000000">
                    <a:alpha val="50000"/>
                  </a:sysClr>
                </a:solidFill>
                <a:effectLst/>
                <a:latin typeface="Arial" charset="0"/>
                <a:ea typeface="Arial" charset="0"/>
                <a:cs typeface="Arial" charset="0"/>
              </a:rPr>
              <a:t>Confidential. Not for distribution.</a:t>
            </a:r>
            <a:endParaRPr lang="en-US" sz="900" dirty="0">
              <a:solidFill>
                <a:sysClr val="windowText" lastClr="000000">
                  <a:alpha val="50000"/>
                </a:sysClr>
              </a:solidFill>
              <a:effectLst/>
              <a:latin typeface="Arial" charset="0"/>
              <a:ea typeface="Arial" charset="0"/>
              <a:cs typeface="Arial" charset="0"/>
            </a:endParaRPr>
          </a:p>
        </p:txBody>
      </p:sp>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smtClean="0"/>
              <a:t>Closing Message</a:t>
            </a:r>
            <a:endParaRPr lang="en-US" dirty="0"/>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smtClean="0"/>
              <a:t>Speaker Name</a:t>
            </a:r>
            <a:endParaRPr lang="en-US" dirty="0"/>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smtClean="0"/>
              <a:t>Speaker Title</a:t>
            </a:r>
            <a:endParaRPr lang="en-US" dirty="0"/>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smtClean="0"/>
              <a:t>Speaker Contact</a:t>
            </a:r>
            <a:endParaRPr lang="en-US" dirty="0"/>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ppt-because-pattern.psd"/>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46829" y="1"/>
            <a:ext cx="4597172" cy="4387999"/>
          </a:xfrm>
          <a:prstGeom prst="rect">
            <a:avLst/>
          </a:prstGeom>
        </p:spPr>
      </p:pic>
      <p:sp>
        <p:nvSpPr>
          <p:cNvPr id="12"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smtClean="0">
                <a:solidFill>
                  <a:sysClr val="windowText" lastClr="000000">
                    <a:alpha val="50000"/>
                  </a:sysClr>
                </a:solidFill>
                <a:effectLst/>
                <a:latin typeface="Arial" charset="0"/>
                <a:ea typeface="Arial" charset="0"/>
                <a:cs typeface="Arial" charset="0"/>
              </a:rPr>
              <a:t>Confidential. Not for distribution.</a:t>
            </a:r>
            <a:endParaRPr lang="en-US" sz="900" dirty="0">
              <a:solidFill>
                <a:sysClr val="windowText" lastClr="000000">
                  <a:alpha val="50000"/>
                </a:sysClr>
              </a:solidFill>
              <a:effectLst/>
              <a:latin typeface="Arial" charset="0"/>
              <a:ea typeface="Arial" charset="0"/>
              <a:cs typeface="Arial" charset="0"/>
            </a:endParaRPr>
          </a:p>
        </p:txBody>
      </p:sp>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30" y="3701654"/>
            <a:ext cx="4222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smtClean="0"/>
              <a:t>Text Here</a:t>
            </a:r>
            <a:endParaRPr lang="en-US" dirty="0"/>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smtClean="0"/>
              <a:t>Speaker Name</a:t>
            </a:r>
            <a:endParaRPr lang="en-US" dirty="0"/>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smtClean="0"/>
              <a:t>Speaker Title</a:t>
            </a:r>
            <a:endParaRPr lang="en-US" dirty="0"/>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smtClean="0"/>
              <a:t>Speaker Contact</a:t>
            </a:r>
            <a:endParaRPr lang="en-US" dirty="0"/>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smtClean="0"/>
              <a:t>Event Title</a:t>
            </a:r>
            <a:endParaRPr lang="en-US" dirty="0"/>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1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smtClean="0">
                <a:solidFill>
                  <a:sysClr val="windowText" lastClr="000000">
                    <a:alpha val="50000"/>
                  </a:sysClr>
                </a:solidFill>
                <a:effectLst/>
                <a:latin typeface="Arial" charset="0"/>
                <a:ea typeface="Arial" charset="0"/>
                <a:cs typeface="Arial" charset="0"/>
              </a:rPr>
              <a:t>Confidential. Not for distribution.</a:t>
            </a:r>
            <a:endParaRPr lang="en-US" sz="900" dirty="0">
              <a:solidFill>
                <a:sysClr val="windowText" lastClr="000000">
                  <a:alpha val="50000"/>
                </a:sysClr>
              </a:solidFill>
              <a:effectLst/>
              <a:latin typeface="Arial" charset="0"/>
              <a:ea typeface="Arial" charset="0"/>
              <a:cs typeface="Arial" charset="0"/>
            </a:endParaRPr>
          </a:p>
        </p:txBody>
      </p:sp>
      <p:pic>
        <p:nvPicPr>
          <p:cNvPr id="19"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654405" y="4800600"/>
            <a:ext cx="1269211" cy="220744"/>
          </a:xfrm>
          <a:prstGeom prst="rect">
            <a:avLst/>
          </a:prstGeom>
        </p:spPr>
        <p:txBody>
          <a:bodyPr/>
          <a:lstStyle/>
          <a:p>
            <a:fld id="{793BC21B-894E-AB42-B567-820E81E1B58F}" type="datetimeFigureOut">
              <a:rPr lang="en-US" smtClean="0"/>
              <a:pPr/>
              <a:t>3/22/2016</a:t>
            </a:fld>
            <a:endParaRPr lang="en-US" dirty="0"/>
          </a:p>
        </p:txBody>
      </p:sp>
      <p:sp>
        <p:nvSpPr>
          <p:cNvPr id="5" name="Footer Placeholder 4"/>
          <p:cNvSpPr>
            <a:spLocks noGrp="1"/>
          </p:cNvSpPr>
          <p:nvPr>
            <p:ph type="ftr" sz="quarter" idx="11"/>
          </p:nvPr>
        </p:nvSpPr>
        <p:spPr>
          <a:xfrm>
            <a:off x="4038601" y="4800600"/>
            <a:ext cx="2466093" cy="2207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818857F2-102E-5148-ADF3-C396FE20EBDD}" type="slidenum">
              <a:rPr lang="en-US" smtClean="0"/>
              <a:pPr/>
              <a:t>‹#›</a:t>
            </a:fld>
            <a:endParaRPr lang="en-US" dirty="0"/>
          </a:p>
        </p:txBody>
      </p:sp>
    </p:spTree>
    <p:extLst>
      <p:ext uri="{BB962C8B-B14F-4D97-AF65-F5344CB8AC3E}">
        <p14:creationId xmlns:p14="http://schemas.microsoft.com/office/powerpoint/2010/main" val="1298356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smtClean="0"/>
              <a:t>Speaker Name</a:t>
            </a:r>
            <a:endParaRPr lang="en-US" dirty="0"/>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smtClean="0"/>
              <a:t>Speaker Name</a:t>
            </a:r>
            <a:endParaRPr lang="en-US" dirty="0"/>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4" name="Text Placeholder 3"/>
          <p:cNvSpPr>
            <a:spLocks noGrp="1"/>
          </p:cNvSpPr>
          <p:nvPr>
            <p:ph type="body" sz="quarter" idx="12" hasCustomPrompt="1"/>
          </p:nvPr>
        </p:nvSpPr>
        <p:spPr>
          <a:xfrm>
            <a:off x="340786" y="1029747"/>
            <a:ext cx="8439148" cy="3356378"/>
          </a:xfrm>
          <a:prstGeom prst="rect">
            <a:avLst/>
          </a:prstGeom>
        </p:spPr>
        <p:txBody>
          <a:bodyPr vert="horz"/>
          <a:lstStyle>
            <a:lvl1pPr marL="342900" indent="-342900">
              <a:buFont typeface="Arial"/>
              <a:buChar char="•"/>
              <a:defRPr sz="2400" baseline="0"/>
            </a:lvl1pPr>
          </a:lstStyle>
          <a:p>
            <a:pPr lvl="0"/>
            <a:r>
              <a:rPr lang="en-US" dirty="0" smtClean="0"/>
              <a:t>Click to add copy</a:t>
            </a:r>
            <a:endParaRPr lang="en-US" dirty="0"/>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smtClean="0"/>
              <a:t>Title of slide</a:t>
            </a:r>
            <a:endParaRPr lang="en-US" dirty="0"/>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smtClean="0"/>
              <a:t>Title of slide</a:t>
            </a:r>
            <a:endParaRPr lang="en-US" dirty="0"/>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smtClean="0"/>
              <a:t>Drag and drop photo here</a:t>
            </a:r>
            <a:endParaRPr lang="en-US" dirty="0"/>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smtClean="0"/>
              <a:t> </a:t>
            </a:r>
          </a:p>
          <a:p>
            <a:pPr lvl="0"/>
            <a:r>
              <a:rPr lang="en-US" dirty="0" smtClean="0"/>
              <a:t> </a:t>
            </a:r>
          </a:p>
          <a:p>
            <a:pPr lvl="0"/>
            <a:r>
              <a:rPr lang="en-US" dirty="0" smtClean="0"/>
              <a:t> </a:t>
            </a:r>
          </a:p>
          <a:p>
            <a:pPr lvl="0"/>
            <a:r>
              <a:rPr lang="en-US" dirty="0" smtClean="0"/>
              <a:t> </a:t>
            </a:r>
          </a:p>
          <a:p>
            <a:pPr lvl="0"/>
            <a:r>
              <a:rPr lang="en-US" dirty="0" smtClean="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smtClean="0"/>
              <a:t>Persons Name</a:t>
            </a:r>
            <a:endParaRPr lang="en-US" dirty="0"/>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smtClean="0"/>
              <a:t>Persons Title</a:t>
            </a:r>
            <a:endParaRPr lang="en-US" dirty="0"/>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54" r:id="rId7"/>
    <p:sldLayoutId id="2147483658" r:id="rId8"/>
    <p:sldLayoutId id="2147483657" r:id="rId9"/>
    <p:sldLayoutId id="2147483656" r:id="rId10"/>
    <p:sldLayoutId id="2147483659" r:id="rId11"/>
    <p:sldLayoutId id="2147483674"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hyperlink" Target="http://www.unicatt.i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hyperlink" Target="http://conference.ifla.org/sites/default/files/files/papers/wlic2012/76-connaway-en.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hyperlink" Target="http://informationr.net/ir/18-1/infres181.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hyperlink" Target="http://www.oclc.org/content/dam/research/publications/newsletters/connaway-scan.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hyperlink" Target="http://www.educause.edu/ero/article/ialways-stick-first-thing-comes-google-where-people-go-information-what-they-use-and-why"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hyperlink" Target="http://i-scholar.in/index.php/sjim/article/view/60392/5136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hyperlink" Target="http://www.oclc.org/content/dam/research/publications/library/2008/connaway-libri.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7" Type="http://schemas.openxmlformats.org/officeDocument/2006/relationships/hyperlink" Target="http://www.oclc.org/research/activities/vandr.html" TargetMode="External"/><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hyperlink" Target="http://www.oclc.org/research/publications/archive/2007/connaway-scan.pdf" TargetMode="External"/><Relationship Id="rId5" Type="http://schemas.openxmlformats.org/officeDocument/2006/relationships/hyperlink" Target="http://www.oclc.org/content/dam/research/presentations/dempsey/dempsey-notre-dame-oclc-research-2015.pptx" TargetMode="External"/><Relationship Id="rId4" Type="http://schemas.openxmlformats.org/officeDocument/2006/relationships/hyperlink" Target="http://www.oclc.org/research/activities/synchronicity/default.htm"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hyperlink" Target="http://www.oclc.org/content/dam/research/publications/newsletters/prabha-satisficing.pdf"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hyperlink" Target="http://www.oclc.org/content/dam/research/publications/newsletters/prabha-satisficing.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hyperlink" Target="http://www.jisc.ac.uk/media/documents/publications/reports/2010/digitalinformationseekerreport.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hyperlink" Target="http://conference.ifla.org/sites/default/files/files/papers/wlic2012/76-connaway-en.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35"/>
          <p:cNvSpPr>
            <a:spLocks noGrp="1"/>
          </p:cNvSpPr>
          <p:nvPr>
            <p:ph type="body" sz="quarter" idx="16"/>
          </p:nvPr>
        </p:nvSpPr>
        <p:spPr>
          <a:xfrm>
            <a:off x="447631" y="1321594"/>
            <a:ext cx="5946025" cy="1765581"/>
          </a:xfrm>
        </p:spPr>
        <p:txBody>
          <a:bodyPr>
            <a:noAutofit/>
          </a:bodyPr>
          <a:lstStyle/>
          <a:p>
            <a:pPr algn="ctr"/>
            <a:r>
              <a:rPr lang="en-US" sz="2400" dirty="0" smtClean="0"/>
              <a:t>“I go to Google first.” </a:t>
            </a:r>
          </a:p>
          <a:p>
            <a:pPr algn="ctr"/>
            <a:r>
              <a:rPr lang="en-US" sz="2400" dirty="0" smtClean="0"/>
              <a:t>Integrating the Library into the Life of the User</a:t>
            </a:r>
            <a:endParaRPr lang="en-US" sz="2400" dirty="0"/>
          </a:p>
        </p:txBody>
      </p:sp>
      <p:sp>
        <p:nvSpPr>
          <p:cNvPr id="37" name="Text Placeholder 36"/>
          <p:cNvSpPr>
            <a:spLocks noGrp="1"/>
          </p:cNvSpPr>
          <p:nvPr>
            <p:ph type="body" sz="quarter" idx="17"/>
          </p:nvPr>
        </p:nvSpPr>
        <p:spPr>
          <a:xfrm>
            <a:off x="339213" y="3259394"/>
            <a:ext cx="3417908" cy="898268"/>
          </a:xfrm>
        </p:spPr>
        <p:txBody>
          <a:bodyPr wrap="square">
            <a:noAutofit/>
          </a:bodyPr>
          <a:lstStyle/>
          <a:p>
            <a:r>
              <a:rPr lang="en-US" sz="1600" dirty="0" smtClean="0"/>
              <a:t>Lynn Silipigni Connaway, PhD</a:t>
            </a:r>
          </a:p>
          <a:p>
            <a:r>
              <a:rPr lang="en-US" sz="1600" dirty="0" smtClean="0"/>
              <a:t>Senior Research Scientist</a:t>
            </a:r>
            <a:endParaRPr lang="en-US" sz="1600" dirty="0"/>
          </a:p>
        </p:txBody>
      </p:sp>
      <p:pic>
        <p:nvPicPr>
          <p:cNvPr id="1026" name="Picture 2" descr="http://www.oclc.org/content/dam/research/images/publications/215506_Research-Report-Cover-Library-Life-User-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060" y="1255792"/>
            <a:ext cx="2431778" cy="3151868"/>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5"/>
          <p:cNvSpPr>
            <a:spLocks noGrp="1"/>
          </p:cNvSpPr>
          <p:nvPr>
            <p:ph type="body" sz="quarter" idx="12" hasCustomPrompt="1"/>
          </p:nvPr>
        </p:nvSpPr>
        <p:spPr>
          <a:xfrm>
            <a:off x="2" y="722798"/>
            <a:ext cx="3757119" cy="815608"/>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cs typeface="Arial" charset="0"/>
              </a:rPr>
              <a:t>Digital Era Librarians Conference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cs typeface="Arial" charset="0"/>
              </a:rPr>
              <a:t>March 17, 2016 </a:t>
            </a:r>
          </a:p>
        </p:txBody>
      </p:sp>
    </p:spTree>
    <p:extLst>
      <p:ext uri="{BB962C8B-B14F-4D97-AF65-F5344CB8AC3E}">
        <p14:creationId xmlns:p14="http://schemas.microsoft.com/office/powerpoint/2010/main" val="68608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d3rnbxvnd0hlox.cloudfront.net/images/channels/6/icons/lar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99"/>
            <a:ext cx="5016297" cy="50162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28852" y="2521653"/>
            <a:ext cx="3215148" cy="2585323"/>
          </a:xfrm>
          <a:prstGeom prst="rect">
            <a:avLst/>
          </a:prstGeom>
          <a:solidFill>
            <a:schemeClr val="tx1"/>
          </a:solidFill>
        </p:spPr>
        <p:txBody>
          <a:bodyPr wrap="square" rtlCol="0">
            <a:spAutoFit/>
          </a:bodyPr>
          <a:lstStyle/>
          <a:p>
            <a:r>
              <a:rPr lang="en-US" b="1" dirty="0" smtClean="0">
                <a:solidFill>
                  <a:schemeClr val="bg1"/>
                </a:solidFill>
              </a:rPr>
              <a:t>Last year high school &amp; first year undergraduate students did not mention email as much as others. As they progressed through their academic studies, 100% of them mentioned email for “official academic things”. </a:t>
            </a:r>
            <a:endParaRPr lang="en-US" b="1" dirty="0">
              <a:solidFill>
                <a:schemeClr val="bg1"/>
              </a:solidFill>
            </a:endParaRPr>
          </a:p>
        </p:txBody>
      </p:sp>
      <p:sp>
        <p:nvSpPr>
          <p:cNvPr id="3" name="TextBox 2"/>
          <p:cNvSpPr txBox="1"/>
          <p:nvPr/>
        </p:nvSpPr>
        <p:spPr>
          <a:xfrm>
            <a:off x="5433307" y="15113"/>
            <a:ext cx="3710693" cy="923330"/>
          </a:xfrm>
          <a:prstGeom prst="rect">
            <a:avLst/>
          </a:prstGeom>
          <a:solidFill>
            <a:schemeClr val="tx1"/>
          </a:solidFill>
        </p:spPr>
        <p:txBody>
          <a:bodyPr wrap="square" rtlCol="0">
            <a:spAutoFit/>
          </a:bodyPr>
          <a:lstStyle/>
          <a:p>
            <a:r>
              <a:rPr lang="en-US" b="1" dirty="0" smtClean="0">
                <a:solidFill>
                  <a:schemeClr val="bg1"/>
                </a:solidFill>
              </a:rPr>
              <a:t>Email mentioned by 100% of upper level undergraduate &amp; graduate students &amp; faculty.</a:t>
            </a:r>
            <a:endParaRPr lang="en-US" b="1" dirty="0">
              <a:solidFill>
                <a:schemeClr val="bg1"/>
              </a:solidFill>
            </a:endParaRPr>
          </a:p>
        </p:txBody>
      </p:sp>
      <p:sp>
        <p:nvSpPr>
          <p:cNvPr id="4" name="TextBox 3"/>
          <p:cNvSpPr txBox="1"/>
          <p:nvPr/>
        </p:nvSpPr>
        <p:spPr>
          <a:xfrm>
            <a:off x="1126777" y="631231"/>
            <a:ext cx="365760" cy="369332"/>
          </a:xfrm>
          <a:prstGeom prst="rect">
            <a:avLst/>
          </a:prstGeom>
          <a:noFill/>
        </p:spPr>
        <p:txBody>
          <a:bodyPr wrap="square" rtlCol="0">
            <a:spAutoFit/>
          </a:bodyPr>
          <a:lstStyle/>
          <a:p>
            <a:endParaRPr lang="en-US" dirty="0"/>
          </a:p>
        </p:txBody>
      </p:sp>
      <p:sp>
        <p:nvSpPr>
          <p:cNvPr id="5" name="TextBox 4"/>
          <p:cNvSpPr txBox="1"/>
          <p:nvPr/>
        </p:nvSpPr>
        <p:spPr>
          <a:xfrm>
            <a:off x="2914281" y="476778"/>
            <a:ext cx="88491" cy="369332"/>
          </a:xfrm>
          <a:prstGeom prst="rect">
            <a:avLst/>
          </a:prstGeom>
          <a:noFill/>
        </p:spPr>
        <p:txBody>
          <a:bodyPr wrap="square" rtlCol="0">
            <a:spAutoFit/>
          </a:bodyPr>
          <a:lstStyle/>
          <a:p>
            <a:endParaRPr lang="en-US" dirty="0"/>
          </a:p>
        </p:txBody>
      </p:sp>
      <p:sp>
        <p:nvSpPr>
          <p:cNvPr id="6" name="TextBox 5"/>
          <p:cNvSpPr txBox="1"/>
          <p:nvPr/>
        </p:nvSpPr>
        <p:spPr>
          <a:xfrm>
            <a:off x="283168" y="3167983"/>
            <a:ext cx="4566101" cy="1354217"/>
          </a:xfrm>
          <a:prstGeom prst="rect">
            <a:avLst/>
          </a:prstGeom>
          <a:solidFill>
            <a:schemeClr val="tx1"/>
          </a:solidFill>
        </p:spPr>
        <p:txBody>
          <a:bodyPr wrap="square" rtlCol="0">
            <a:spAutoFit/>
          </a:bodyPr>
          <a:lstStyle/>
          <a:p>
            <a:r>
              <a:rPr lang="en-US" dirty="0" smtClean="0">
                <a:solidFill>
                  <a:schemeClr val="bg1"/>
                </a:solidFill>
              </a:rPr>
              <a:t>Undergraduate student referred to “Jurassic email”. </a:t>
            </a:r>
          </a:p>
          <a:p>
            <a:endParaRPr lang="en-US" dirty="0">
              <a:solidFill>
                <a:schemeClr val="bg1"/>
              </a:solidFill>
            </a:endParaRPr>
          </a:p>
          <a:p>
            <a:r>
              <a:rPr lang="en-US" sz="1400" b="1" dirty="0" err="1" smtClean="0">
                <a:solidFill>
                  <a:schemeClr val="bg1"/>
                </a:solidFill>
              </a:rPr>
              <a:t>Universita</a:t>
            </a:r>
            <a:r>
              <a:rPr lang="en-US" sz="1400" b="1" dirty="0" smtClean="0">
                <a:solidFill>
                  <a:schemeClr val="bg1"/>
                </a:solidFill>
              </a:rPr>
              <a:t> </a:t>
            </a:r>
            <a:r>
              <a:rPr lang="en-US" sz="1400" b="1" dirty="0" err="1" smtClean="0">
                <a:solidFill>
                  <a:schemeClr val="bg1"/>
                </a:solidFill>
              </a:rPr>
              <a:t>Cattolica</a:t>
            </a:r>
            <a:r>
              <a:rPr lang="en-US" sz="1400" b="1" dirty="0" smtClean="0">
                <a:solidFill>
                  <a:schemeClr val="bg1"/>
                </a:solidFill>
              </a:rPr>
              <a:t> del </a:t>
            </a:r>
            <a:r>
              <a:rPr lang="en-US" sz="1400" b="1" dirty="0" err="1" smtClean="0">
                <a:solidFill>
                  <a:schemeClr val="bg1"/>
                </a:solidFill>
              </a:rPr>
              <a:t>Sacre</a:t>
            </a:r>
            <a:r>
              <a:rPr lang="en-US" sz="1400" b="1" dirty="0" smtClean="0">
                <a:solidFill>
                  <a:schemeClr val="bg1"/>
                </a:solidFill>
              </a:rPr>
              <a:t> </a:t>
            </a:r>
            <a:r>
              <a:rPr lang="en-US" sz="1400" b="1" dirty="0" err="1" smtClean="0">
                <a:solidFill>
                  <a:schemeClr val="bg1"/>
                </a:solidFill>
              </a:rPr>
              <a:t>Cuore</a:t>
            </a:r>
            <a:r>
              <a:rPr lang="en-US" sz="1400" b="1" dirty="0" smtClean="0">
                <a:solidFill>
                  <a:schemeClr val="bg1"/>
                </a:solidFill>
              </a:rPr>
              <a:t>, 1</a:t>
            </a:r>
            <a:r>
              <a:rPr lang="en-US" sz="1400" b="1" baseline="30000" dirty="0" smtClean="0">
                <a:solidFill>
                  <a:schemeClr val="bg1"/>
                </a:solidFill>
              </a:rPr>
              <a:t>st</a:t>
            </a:r>
            <a:r>
              <a:rPr lang="en-US" sz="1400" b="1" dirty="0" smtClean="0">
                <a:solidFill>
                  <a:schemeClr val="bg1"/>
                </a:solidFill>
              </a:rPr>
              <a:t> year undergraduate,  Female, Age 19</a:t>
            </a:r>
            <a:endParaRPr lang="en-US" sz="1400" b="1" dirty="0">
              <a:solidFill>
                <a:schemeClr val="bg1"/>
              </a:solidFill>
            </a:endParaRPr>
          </a:p>
        </p:txBody>
      </p:sp>
      <p:sp>
        <p:nvSpPr>
          <p:cNvPr id="7"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sng" strike="noStrike" cap="none" normalizeH="0" baseline="0" smtClean="0">
                <a:ln>
                  <a:noFill/>
                </a:ln>
                <a:solidFill>
                  <a:srgbClr val="660099"/>
                </a:solidFill>
                <a:effectLst/>
                <a:latin typeface="Arial" panose="020B0604020202020204" pitchFamily="34" charset="0"/>
                <a:hlinkClick r:id="rId4"/>
              </a:rPr>
              <a:t>Università Cattolica del Sacro Cuore: Home</a:t>
            </a:r>
            <a:r>
              <a:rPr kumimoji="0" lang="en-US" altLang="en-US" sz="1300" b="0" i="0" u="none" strike="noStrike" cap="none" normalizeH="0" baseline="0" smtClean="0">
                <a:ln>
                  <a:noFill/>
                </a:ln>
                <a:solidFill>
                  <a:schemeClr val="tx1"/>
                </a:solidFill>
                <a:effectLst/>
                <a:latin typeface="Arial" panose="020B0604020202020204" pitchFamily="34" charset="0"/>
              </a:rPr>
              <a:t>  </a:t>
            </a:r>
            <a:r>
              <a:rPr kumimoji="0" lang="en-US" altLang="en-US" sz="700" b="0" i="0" u="none" strike="noStrike" cap="none" normalizeH="0" baseline="0" smtClean="0">
                <a:ln>
                  <a:noFill/>
                </a:ln>
                <a:solidFill>
                  <a:schemeClr val="tx1"/>
                </a:solidFill>
                <a:effectLst/>
                <a:latin typeface="Arial" panose="020B0604020202020204" pitchFamily="34" charset="0"/>
              </a:rPr>
              <a:t> </a:t>
            </a:r>
            <a:r>
              <a:rPr kumimoji="0" lang="en-US" altLang="en-US" sz="1300" b="0" i="0" u="none" strike="noStrike" cap="none" normalizeH="0" baseline="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300" b="0" i="0" u="none" strike="noStrike" cap="none" normalizeH="0" baseline="0" smtClean="0">
              <a:ln>
                <a:noFill/>
              </a:ln>
              <a:solidFill>
                <a:schemeClr val="tx1"/>
              </a:solidFill>
              <a:effectLst/>
              <a:latin typeface="Arial" panose="020B0604020202020204" pitchFamily="34" charset="0"/>
            </a:endParaRPr>
          </a:p>
        </p:txBody>
      </p:sp>
      <p:sp>
        <p:nvSpPr>
          <p:cNvPr id="8" name="AutoShape 4" descr="https://gc.kis.scr.kaspersky-labs.com/CE0A2501E9C1-154B-39B4-22A2-98DB47B1/ua/UrlAdvisorGoodImage.png"/>
          <p:cNvSpPr>
            <a:spLocks noChangeAspect="1" noChangeArrowheads="1"/>
          </p:cNvSpPr>
          <p:nvPr/>
        </p:nvSpPr>
        <p:spPr bwMode="auto">
          <a:xfrm>
            <a:off x="3244850" y="30163"/>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5"/>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sng" strike="noStrike" cap="none" normalizeH="0" baseline="0" smtClean="0">
                <a:ln>
                  <a:noFill/>
                </a:ln>
                <a:solidFill>
                  <a:srgbClr val="660099"/>
                </a:solidFill>
                <a:effectLst/>
                <a:latin typeface="Arial" panose="020B0604020202020204" pitchFamily="34" charset="0"/>
                <a:hlinkClick r:id="rId4"/>
              </a:rPr>
              <a:t>Università Cattolica del Sacro Cuore: Home</a:t>
            </a:r>
            <a:r>
              <a:rPr kumimoji="0" lang="en-US" altLang="en-US" sz="1300" b="0" i="0" u="none" strike="noStrike" cap="none" normalizeH="0" baseline="0" smtClean="0">
                <a:ln>
                  <a:noFill/>
                </a:ln>
                <a:solidFill>
                  <a:schemeClr val="tx1"/>
                </a:solidFill>
                <a:effectLst/>
                <a:latin typeface="Arial" panose="020B0604020202020204" pitchFamily="34" charset="0"/>
              </a:rPr>
              <a:t>  </a:t>
            </a:r>
            <a:r>
              <a:rPr kumimoji="0" lang="en-US" altLang="en-US" sz="700" b="0" i="0" u="none" strike="noStrike" cap="none" normalizeH="0" baseline="0" smtClean="0">
                <a:ln>
                  <a:noFill/>
                </a:ln>
                <a:solidFill>
                  <a:schemeClr val="tx1"/>
                </a:solidFill>
                <a:effectLst/>
                <a:latin typeface="Arial" panose="020B0604020202020204" pitchFamily="34" charset="0"/>
              </a:rPr>
              <a:t> </a:t>
            </a:r>
            <a:r>
              <a:rPr kumimoji="0" lang="en-US" altLang="en-US" sz="1300" b="0" i="0" u="none" strike="noStrike" cap="none" normalizeH="0" baseline="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300" b="0" i="0" u="none" strike="noStrike" cap="none" normalizeH="0" baseline="0" smtClean="0">
              <a:ln>
                <a:noFill/>
              </a:ln>
              <a:solidFill>
                <a:schemeClr val="tx1"/>
              </a:solidFill>
              <a:effectLst/>
              <a:latin typeface="Arial" panose="020B0604020202020204" pitchFamily="34" charset="0"/>
            </a:endParaRPr>
          </a:p>
        </p:txBody>
      </p:sp>
      <p:sp>
        <p:nvSpPr>
          <p:cNvPr id="10" name="AutoShape 6" descr="https://gc.kis.scr.kaspersky-labs.com/CE0A2501E9C1-154B-39B4-22A2-98DB47B1/ua/UrlAdvisorGoodImage.png"/>
          <p:cNvSpPr>
            <a:spLocks noChangeAspect="1" noChangeArrowheads="1"/>
          </p:cNvSpPr>
          <p:nvPr/>
        </p:nvSpPr>
        <p:spPr bwMode="auto">
          <a:xfrm>
            <a:off x="3397250" y="182563"/>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1384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4733925"/>
          </a:xfrm>
          <a:prstGeom prst="rect">
            <a:avLst/>
          </a:prstGeom>
        </p:spPr>
      </p:pic>
      <p:sp>
        <p:nvSpPr>
          <p:cNvPr id="3" name="Text Placeholder 2"/>
          <p:cNvSpPr txBox="1">
            <a:spLocks/>
          </p:cNvSpPr>
          <p:nvPr/>
        </p:nvSpPr>
        <p:spPr>
          <a:xfrm>
            <a:off x="0" y="3364749"/>
            <a:ext cx="9144000" cy="1778751"/>
          </a:xfrm>
          <a:prstGeom prst="rect">
            <a:avLst/>
          </a:prstGeom>
          <a:solidFill>
            <a:schemeClr val="tx1"/>
          </a:solidFill>
          <a:ln>
            <a:solidFill>
              <a:schemeClr val="accent1"/>
            </a:solid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b="1" dirty="0" smtClean="0">
                <a:solidFill>
                  <a:schemeClr val="bg1"/>
                </a:solidFill>
              </a:rPr>
              <a:t>WhatsApp was discussed by the majority of interviewees in Spain &amp; Italy but rarely mentioned by US or UK.</a:t>
            </a:r>
            <a:endParaRPr lang="en-US" sz="2800" b="1" dirty="0">
              <a:solidFill>
                <a:schemeClr val="bg1"/>
              </a:solidFill>
            </a:endParaRPr>
          </a:p>
        </p:txBody>
      </p:sp>
    </p:spTree>
    <p:extLst>
      <p:ext uri="{BB962C8B-B14F-4D97-AF65-F5344CB8AC3E}">
        <p14:creationId xmlns:p14="http://schemas.microsoft.com/office/powerpoint/2010/main" val="65394039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4792"/>
          <a:stretch/>
        </p:blipFill>
        <p:spPr>
          <a:xfrm>
            <a:off x="0" y="-1"/>
            <a:ext cx="9144000" cy="5181601"/>
          </a:xfrm>
          <a:prstGeom prst="rect">
            <a:avLst/>
          </a:prstGeom>
        </p:spPr>
      </p:pic>
      <p:sp>
        <p:nvSpPr>
          <p:cNvPr id="2" name="Text Placeholder 1"/>
          <p:cNvSpPr>
            <a:spLocks noGrp="1"/>
          </p:cNvSpPr>
          <p:nvPr>
            <p:ph type="body" sz="quarter" idx="12"/>
          </p:nvPr>
        </p:nvSpPr>
        <p:spPr>
          <a:xfrm>
            <a:off x="704852" y="20805"/>
            <a:ext cx="8439148" cy="1259840"/>
          </a:xfrm>
          <a:solidFill>
            <a:schemeClr val="tx1"/>
          </a:solidFill>
        </p:spPr>
        <p:txBody>
          <a:bodyPr/>
          <a:lstStyle/>
          <a:p>
            <a:pPr marL="0" indent="0">
              <a:buNone/>
            </a:pPr>
            <a:r>
              <a:rPr lang="en-US" sz="1400" dirty="0">
                <a:solidFill>
                  <a:schemeClr val="bg1"/>
                </a:solidFill>
              </a:rPr>
              <a:t>Connaway, Lynn Silipigni, Donna Lanclos, David White, Alison Le </a:t>
            </a:r>
            <a:r>
              <a:rPr lang="en-US" sz="1400" dirty="0" err="1">
                <a:solidFill>
                  <a:schemeClr val="bg1"/>
                </a:solidFill>
              </a:rPr>
              <a:t>Cornu</a:t>
            </a:r>
            <a:r>
              <a:rPr lang="en-US" sz="1400" dirty="0">
                <a:solidFill>
                  <a:schemeClr val="bg1"/>
                </a:solidFill>
              </a:rPr>
              <a:t>, and Erin M. Hood. 2012. “User-centered decision making: A new model for developing academic library services and systems.” </a:t>
            </a:r>
            <a:r>
              <a:rPr lang="en-US" sz="1400" i="1" dirty="0">
                <a:solidFill>
                  <a:schemeClr val="bg1"/>
                </a:solidFill>
              </a:rPr>
              <a:t>IFLA World Library and Information Congress 2012 Helsinki Proceedings: Libraries Now! Inspiring, Surprising, Empowering</a:t>
            </a:r>
            <a:r>
              <a:rPr lang="en-US" sz="1400" dirty="0">
                <a:solidFill>
                  <a:schemeClr val="bg1"/>
                </a:solidFill>
              </a:rPr>
              <a:t>. </a:t>
            </a:r>
            <a:r>
              <a:rPr lang="en-US" sz="1400" dirty="0">
                <a:solidFill>
                  <a:schemeClr val="bg1"/>
                </a:solidFill>
                <a:hlinkClick r:id="rId4"/>
              </a:rPr>
              <a:t>http://conference.ifla.org/sites/default/files/files/papers/wlic2012/76-connaway-en.pdf</a:t>
            </a:r>
            <a:r>
              <a:rPr lang="en-US" sz="1400" dirty="0" smtClean="0">
                <a:solidFill>
                  <a:schemeClr val="bg1"/>
                </a:solidFill>
              </a:rPr>
              <a:t>.</a:t>
            </a:r>
            <a:endParaRPr lang="en-US" sz="1400" dirty="0">
              <a:solidFill>
                <a:schemeClr val="bg1"/>
              </a:solidFill>
            </a:endParaRPr>
          </a:p>
        </p:txBody>
      </p:sp>
      <p:sp>
        <p:nvSpPr>
          <p:cNvPr id="4" name="Text Placeholder 1"/>
          <p:cNvSpPr>
            <a:spLocks noGrp="1"/>
          </p:cNvSpPr>
          <p:nvPr>
            <p:ph type="body" sz="quarter" idx="12"/>
          </p:nvPr>
        </p:nvSpPr>
        <p:spPr>
          <a:xfrm>
            <a:off x="-1" y="3722914"/>
            <a:ext cx="7217229" cy="1262743"/>
          </a:xfrm>
          <a:solidFill>
            <a:schemeClr val="tx1"/>
          </a:solidFill>
        </p:spPr>
        <p:txBody>
          <a:bodyPr/>
          <a:lstStyle/>
          <a:p>
            <a:pPr marL="0" indent="0">
              <a:buNone/>
            </a:pPr>
            <a:r>
              <a:rPr lang="en-US" sz="3200" b="1" dirty="0" smtClean="0">
                <a:solidFill>
                  <a:schemeClr val="bg1"/>
                </a:solidFill>
              </a:rPr>
              <a:t>Motivation and behaviors change based on context and situation</a:t>
            </a:r>
            <a:endParaRPr lang="en-US" sz="3200" b="1" dirty="0">
              <a:solidFill>
                <a:schemeClr val="bg1"/>
              </a:solidFill>
            </a:endParaRPr>
          </a:p>
        </p:txBody>
      </p:sp>
      <p:sp>
        <p:nvSpPr>
          <p:cNvPr id="6" name="Text Placeholder 3"/>
          <p:cNvSpPr>
            <a:spLocks noGrp="1"/>
          </p:cNvSpPr>
          <p:nvPr>
            <p:ph type="body" sz="quarter" idx="4294967295"/>
          </p:nvPr>
        </p:nvSpPr>
        <p:spPr>
          <a:xfrm>
            <a:off x="5747657" y="1382486"/>
            <a:ext cx="3396343" cy="3799114"/>
          </a:xfrm>
          <a:prstGeom prst="rect">
            <a:avLst/>
          </a:prstGeom>
          <a:solidFill>
            <a:schemeClr val="tx1"/>
          </a:solidFill>
        </p:spPr>
        <p:txBody>
          <a:bodyPr/>
          <a:lstStyle/>
          <a:p>
            <a:pPr marL="0" indent="0">
              <a:buNone/>
            </a:pPr>
            <a:r>
              <a:rPr lang="en-US" sz="2000" b="1" dirty="0" smtClean="0">
                <a:solidFill>
                  <a:schemeClr val="bg1"/>
                </a:solidFill>
                <a:cs typeface="Corbel"/>
              </a:rPr>
              <a:t>“At first </a:t>
            </a:r>
            <a:r>
              <a:rPr lang="en-US" sz="2000" b="1" dirty="0">
                <a:solidFill>
                  <a:schemeClr val="bg1"/>
                </a:solidFill>
                <a:cs typeface="Corbel"/>
              </a:rPr>
              <a:t>I started looking online, and it was a little bit overwhelming…I ended up reaching into my mom’s cupboard and using a recipe that I found in one of her old cookbooks. </a:t>
            </a:r>
            <a:r>
              <a:rPr lang="en-US" sz="2000" b="1" dirty="0" smtClean="0">
                <a:solidFill>
                  <a:schemeClr val="bg1"/>
                </a:solidFill>
                <a:cs typeface="Corbel"/>
              </a:rPr>
              <a:t>The </a:t>
            </a:r>
            <a:r>
              <a:rPr lang="en-US" sz="2000" b="1" dirty="0">
                <a:solidFill>
                  <a:schemeClr val="bg1"/>
                </a:solidFill>
                <a:cs typeface="Corbel"/>
              </a:rPr>
              <a:t>recipe was just what I was looking </a:t>
            </a:r>
            <a:r>
              <a:rPr lang="en-US" sz="2000" b="1" dirty="0" smtClean="0">
                <a:solidFill>
                  <a:schemeClr val="bg1"/>
                </a:solidFill>
                <a:cs typeface="Corbel"/>
              </a:rPr>
              <a:t>for...”  </a:t>
            </a:r>
          </a:p>
          <a:p>
            <a:pPr marL="0" indent="0">
              <a:buNone/>
            </a:pPr>
            <a:r>
              <a:rPr lang="en-US" sz="1400" b="1" dirty="0" smtClean="0">
                <a:solidFill>
                  <a:schemeClr val="bg1"/>
                </a:solidFill>
                <a:cs typeface="Corbel"/>
              </a:rPr>
              <a:t>(</a:t>
            </a:r>
            <a:r>
              <a:rPr lang="en-US" sz="1400" b="1" i="1" dirty="0" smtClean="0">
                <a:solidFill>
                  <a:schemeClr val="bg1"/>
                </a:solidFill>
                <a:cs typeface="Corbel"/>
              </a:rPr>
              <a:t>Digital Visitors and Residents</a:t>
            </a:r>
            <a:r>
              <a:rPr lang="en-US" sz="1400" b="1" dirty="0" smtClean="0">
                <a:solidFill>
                  <a:schemeClr val="bg1"/>
                </a:solidFill>
                <a:cs typeface="Corbel"/>
              </a:rPr>
              <a:t>, USS3, Emerging, Female, Age 17, High School Student) </a:t>
            </a:r>
          </a:p>
          <a:p>
            <a:pPr marL="0" indent="0">
              <a:buNone/>
            </a:pPr>
            <a:endParaRPr lang="en-US" sz="1400" b="1" dirty="0">
              <a:solidFill>
                <a:schemeClr val="bg1"/>
              </a:solidFill>
            </a:endParaRPr>
          </a:p>
        </p:txBody>
      </p:sp>
    </p:spTree>
    <p:extLst>
      <p:ext uri="{BB962C8B-B14F-4D97-AF65-F5344CB8AC3E}">
        <p14:creationId xmlns:p14="http://schemas.microsoft.com/office/powerpoint/2010/main" val="88602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7" presetID="2" presetClass="exit" presetSubtype="4" fill="hold" grpId="0" nodeType="withEffect">
                                  <p:stCondLst>
                                    <p:cond delay="0"/>
                                  </p:stCondLst>
                                  <p:childTnLst>
                                    <p:anim calcmode="lin" valueType="num">
                                      <p:cBhvr additive="base">
                                        <p:cTn id="18"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p:tgtEl>
                                          <p:spTgt spid="4">
                                            <p:txEl>
                                              <p:pRg st="0" end="0"/>
                                            </p:txEl>
                                          </p:spTgt>
                                        </p:tgtEl>
                                        <p:attrNameLst>
                                          <p:attrName>ppt_y</p:attrName>
                                        </p:attrNameLst>
                                      </p:cBhvr>
                                      <p:tavLst>
                                        <p:tav tm="0">
                                          <p:val>
                                            <p:strVal val="ppt_y"/>
                                          </p:val>
                                        </p:tav>
                                        <p:tav tm="100000">
                                          <p:val>
                                            <p:strVal val="1+ppt_h/2"/>
                                          </p:val>
                                        </p:tav>
                                      </p:tavLst>
                                    </p:anim>
                                    <p:set>
                                      <p:cBhvr>
                                        <p:cTn id="20" dur="1" fill="hold">
                                          <p:stCondLst>
                                            <p:cond delay="499"/>
                                          </p:stCondLst>
                                        </p:cTn>
                                        <p:tgtEl>
                                          <p:spTgt spid="4">
                                            <p:txEl>
                                              <p:pRg st="0" end="0"/>
                                            </p:txEl>
                                          </p:spTgt>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4">
                                            <p:bg/>
                                          </p:spTgt>
                                        </p:tgtEl>
                                        <p:attrNameLst>
                                          <p:attrName>ppt_x</p:attrName>
                                        </p:attrNameLst>
                                      </p:cBhvr>
                                      <p:tavLst>
                                        <p:tav tm="0">
                                          <p:val>
                                            <p:strVal val="ppt_x"/>
                                          </p:val>
                                        </p:tav>
                                        <p:tav tm="100000">
                                          <p:val>
                                            <p:strVal val="ppt_x"/>
                                          </p:val>
                                        </p:tav>
                                      </p:tavLst>
                                    </p:anim>
                                    <p:anim calcmode="lin" valueType="num">
                                      <p:cBhvr additive="base">
                                        <p:cTn id="23" dur="500"/>
                                        <p:tgtEl>
                                          <p:spTgt spid="4">
                                            <p:bg/>
                                          </p:spTgt>
                                        </p:tgtEl>
                                        <p:attrNameLst>
                                          <p:attrName>ppt_y</p:attrName>
                                        </p:attrNameLst>
                                      </p:cBhvr>
                                      <p:tavLst>
                                        <p:tav tm="0">
                                          <p:val>
                                            <p:strVal val="ppt_y"/>
                                          </p:val>
                                        </p:tav>
                                        <p:tav tm="100000">
                                          <p:val>
                                            <p:strVal val="1+ppt_h/2"/>
                                          </p:val>
                                        </p:tav>
                                      </p:tavLst>
                                    </p:anim>
                                    <p:set>
                                      <p:cBhvr>
                                        <p:cTn id="24" dur="1" fill="hold">
                                          <p:stCondLst>
                                            <p:cond delay="499"/>
                                          </p:stCondLst>
                                        </p:cTn>
                                        <p:tgtEl>
                                          <p:spTgt spid="4">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973961"/>
          </a:xfrm>
          <a:prstGeom prst="rect">
            <a:avLst/>
          </a:prstGeom>
        </p:spPr>
      </p:pic>
      <p:sp>
        <p:nvSpPr>
          <p:cNvPr id="2" name="Text Placeholder 1"/>
          <p:cNvSpPr>
            <a:spLocks noGrp="1"/>
          </p:cNvSpPr>
          <p:nvPr>
            <p:ph type="body" sz="quarter" idx="12"/>
          </p:nvPr>
        </p:nvSpPr>
        <p:spPr>
          <a:xfrm>
            <a:off x="0" y="355600"/>
            <a:ext cx="3545840" cy="2062479"/>
          </a:xfrm>
          <a:solidFill>
            <a:schemeClr val="tx1"/>
          </a:solidFill>
        </p:spPr>
        <p:txBody>
          <a:bodyPr/>
          <a:lstStyle/>
          <a:p>
            <a:pPr marL="0" indent="0">
              <a:buNone/>
            </a:pPr>
            <a:r>
              <a:rPr lang="en-US" sz="1400" dirty="0">
                <a:solidFill>
                  <a:schemeClr val="bg1"/>
                </a:solidFill>
              </a:rPr>
              <a:t>Connaway, Lynn Silipigni, David White, Donna Lanclos, and Alison Le </a:t>
            </a:r>
            <a:r>
              <a:rPr lang="en-US" sz="1400" dirty="0" err="1">
                <a:solidFill>
                  <a:schemeClr val="bg1"/>
                </a:solidFill>
              </a:rPr>
              <a:t>Cornu</a:t>
            </a:r>
            <a:r>
              <a:rPr lang="en-US" sz="1400" dirty="0">
                <a:solidFill>
                  <a:schemeClr val="bg1"/>
                </a:solidFill>
              </a:rPr>
              <a:t>. 2013. “Visitors and Residents: What motivates engagement with the digital information environment?” </a:t>
            </a:r>
            <a:r>
              <a:rPr lang="en-US" sz="1400" i="1" dirty="0">
                <a:solidFill>
                  <a:schemeClr val="bg1"/>
                </a:solidFill>
              </a:rPr>
              <a:t>Information Research </a:t>
            </a:r>
            <a:r>
              <a:rPr lang="en-US" sz="1400" dirty="0">
                <a:solidFill>
                  <a:schemeClr val="bg1"/>
                </a:solidFill>
              </a:rPr>
              <a:t>18, no. 1, </a:t>
            </a:r>
            <a:r>
              <a:rPr lang="en-US" sz="1400" dirty="0">
                <a:solidFill>
                  <a:schemeClr val="bg1"/>
                </a:solidFill>
                <a:hlinkClick r:id="rId4"/>
              </a:rPr>
              <a:t>http://informationr.net/ir/18-1/infres181.html</a:t>
            </a:r>
            <a:r>
              <a:rPr lang="en-US" sz="1400" dirty="0" smtClean="0">
                <a:solidFill>
                  <a:schemeClr val="bg1"/>
                </a:solidFill>
              </a:rPr>
              <a:t>.</a:t>
            </a:r>
            <a:endParaRPr lang="en-US" sz="1400" dirty="0">
              <a:solidFill>
                <a:schemeClr val="bg1"/>
              </a:solidFill>
            </a:endParaRPr>
          </a:p>
        </p:txBody>
      </p:sp>
      <p:sp>
        <p:nvSpPr>
          <p:cNvPr id="5" name="Rectangle 4"/>
          <p:cNvSpPr/>
          <p:nvPr/>
        </p:nvSpPr>
        <p:spPr>
          <a:xfrm>
            <a:off x="0" y="2788072"/>
            <a:ext cx="5305818" cy="2369880"/>
          </a:xfrm>
          <a:prstGeom prst="rect">
            <a:avLst/>
          </a:prstGeom>
          <a:solidFill>
            <a:schemeClr val="tx1"/>
          </a:solidFill>
        </p:spPr>
        <p:txBody>
          <a:bodyPr wrap="square">
            <a:spAutoFit/>
          </a:bodyPr>
          <a:lstStyle/>
          <a:p>
            <a:pPr defTabSz="914400">
              <a:defRPr/>
            </a:pPr>
            <a:r>
              <a:rPr lang="en-US" sz="2000" b="1" dirty="0">
                <a:solidFill>
                  <a:schemeClr val="bg1"/>
                </a:solidFill>
              </a:rPr>
              <a:t>“So, I’ll be like looking over at that and then like either Facebook or my email will beep at me and I’ll click on that, see who sent me something and then go back to working. So, it’s always, kind of, open and there.” </a:t>
            </a:r>
            <a:endParaRPr lang="en-US" sz="2000" b="1" dirty="0" smtClean="0">
              <a:solidFill>
                <a:schemeClr val="bg1"/>
              </a:solidFill>
            </a:endParaRPr>
          </a:p>
          <a:p>
            <a:pPr algn="r" defTabSz="914400">
              <a:defRPr/>
            </a:pPr>
            <a:r>
              <a:rPr lang="en-US" sz="1400" b="1" dirty="0" smtClean="0">
                <a:solidFill>
                  <a:schemeClr val="bg1"/>
                </a:solidFill>
              </a:rPr>
              <a:t>	(</a:t>
            </a:r>
            <a:r>
              <a:rPr lang="en-US" sz="1400" b="1" i="1" dirty="0">
                <a:solidFill>
                  <a:schemeClr val="bg1"/>
                </a:solidFill>
              </a:rPr>
              <a:t>Digital Visitors and Residents</a:t>
            </a:r>
            <a:r>
              <a:rPr lang="en-US" sz="1400" b="1" dirty="0">
                <a:solidFill>
                  <a:schemeClr val="bg1"/>
                </a:solidFill>
              </a:rPr>
              <a:t>, USU4, Emerging, Male, Age 19, Engineering)</a:t>
            </a:r>
          </a:p>
        </p:txBody>
      </p:sp>
      <p:sp>
        <p:nvSpPr>
          <p:cNvPr id="4" name="Text Placeholder 1"/>
          <p:cNvSpPr>
            <a:spLocks noGrp="1"/>
          </p:cNvSpPr>
          <p:nvPr>
            <p:ph type="body" sz="quarter" idx="12"/>
          </p:nvPr>
        </p:nvSpPr>
        <p:spPr>
          <a:xfrm>
            <a:off x="0" y="3500845"/>
            <a:ext cx="4035214" cy="680720"/>
          </a:xfrm>
          <a:solidFill>
            <a:schemeClr val="tx1"/>
          </a:solidFill>
        </p:spPr>
        <p:txBody>
          <a:bodyPr/>
          <a:lstStyle/>
          <a:p>
            <a:pPr marL="0" indent="0" algn="ctr">
              <a:buNone/>
            </a:pPr>
            <a:r>
              <a:rPr lang="en-US" sz="3200" b="1" dirty="0" smtClean="0">
                <a:solidFill>
                  <a:schemeClr val="bg1"/>
                </a:solidFill>
              </a:rPr>
              <a:t>Multi-tasking</a:t>
            </a:r>
            <a:endParaRPr lang="en-US" sz="3200" b="1" dirty="0">
              <a:solidFill>
                <a:schemeClr val="bg1"/>
              </a:solidFill>
            </a:endParaRPr>
          </a:p>
        </p:txBody>
      </p:sp>
    </p:spTree>
    <p:extLst>
      <p:ext uri="{BB962C8B-B14F-4D97-AF65-F5344CB8AC3E}">
        <p14:creationId xmlns:p14="http://schemas.microsoft.com/office/powerpoint/2010/main" val="238251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4">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4">
                                            <p:txEl>
                                              <p:pRg st="0" end="0"/>
                                            </p:txEl>
                                          </p:spTgt>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4">
                                            <p:bg/>
                                          </p:spTgt>
                                        </p:tgtEl>
                                        <p:attrNameLst>
                                          <p:attrName>ppt_x</p:attrName>
                                        </p:attrNameLst>
                                      </p:cBhvr>
                                      <p:tavLst>
                                        <p:tav tm="0">
                                          <p:val>
                                            <p:strVal val="ppt_x"/>
                                          </p:val>
                                        </p:tav>
                                        <p:tav tm="100000">
                                          <p:val>
                                            <p:strVal val="ppt_x"/>
                                          </p:val>
                                        </p:tav>
                                      </p:tavLst>
                                    </p:anim>
                                    <p:anim calcmode="lin" valueType="num">
                                      <p:cBhvr additive="base">
                                        <p:cTn id="11" dur="500"/>
                                        <p:tgtEl>
                                          <p:spTgt spid="4">
                                            <p:bg/>
                                          </p:spTgt>
                                        </p:tgtEl>
                                        <p:attrNameLst>
                                          <p:attrName>ppt_y</p:attrName>
                                        </p:attrNameLst>
                                      </p:cBhvr>
                                      <p:tavLst>
                                        <p:tav tm="0">
                                          <p:val>
                                            <p:strVal val="ppt_y"/>
                                          </p:val>
                                        </p:tav>
                                        <p:tav tm="100000">
                                          <p:val>
                                            <p:strVal val="1+ppt_h/2"/>
                                          </p:val>
                                        </p:tav>
                                      </p:tavLst>
                                    </p:anim>
                                    <p:set>
                                      <p:cBhvr>
                                        <p:cTn id="12" dur="1" fill="hold">
                                          <p:stCondLst>
                                            <p:cond delay="499"/>
                                          </p:stCondLst>
                                        </p:cTn>
                                        <p:tgtEl>
                                          <p:spTgt spid="4">
                                            <p:bg/>
                                          </p:spTgt>
                                        </p:tgtEl>
                                        <p:attrNameLst>
                                          <p:attrName>style.visibility</p:attrName>
                                        </p:attrNameLst>
                                      </p:cBhvr>
                                      <p:to>
                                        <p:strVal val="hidden"/>
                                      </p:to>
                                    </p:set>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3277"/>
          <a:stretch/>
        </p:blipFill>
        <p:spPr>
          <a:xfrm>
            <a:off x="0" y="0"/>
            <a:ext cx="9144000" cy="5157537"/>
          </a:xfrm>
          <a:prstGeom prst="rect">
            <a:avLst/>
          </a:prstGeom>
        </p:spPr>
      </p:pic>
      <p:sp>
        <p:nvSpPr>
          <p:cNvPr id="2" name="Rectangle 1"/>
          <p:cNvSpPr/>
          <p:nvPr/>
        </p:nvSpPr>
        <p:spPr>
          <a:xfrm>
            <a:off x="105798" y="1175084"/>
            <a:ext cx="5864673" cy="2101516"/>
          </a:xfrm>
          <a:prstGeom prst="rect">
            <a:avLst/>
          </a:prstGeom>
          <a:solidFill>
            <a:schemeClr val="tx1"/>
          </a:solidFill>
          <a:ln w="9525" cap="flat" cmpd="sng" algn="ctr">
            <a:noFill/>
            <a:prstDash val="solid"/>
          </a:ln>
          <a:effectLst>
            <a:outerShdw blurRad="40000" dist="23000" dir="5400000" rotWithShape="0">
              <a:srgbClr val="000000">
                <a:alpha val="35000"/>
              </a:srgbClr>
            </a:outerShdw>
          </a:effectLst>
        </p:spPr>
        <p:txBody>
          <a:bodyPr rtlCol="0" anchor="t"/>
          <a:lstStyle/>
          <a:p>
            <a:pPr algn="ctr"/>
            <a:r>
              <a:rPr lang="en-US" sz="2000" b="1" dirty="0" smtClean="0">
                <a:solidFill>
                  <a:schemeClr val="bg1"/>
                </a:solidFill>
                <a:latin typeface="Arial" panose="020B0604020202020204" pitchFamily="34" charset="0"/>
                <a:cs typeface="Arial" panose="020B0604020202020204" pitchFamily="34" charset="0"/>
              </a:rPr>
              <a:t>The </a:t>
            </a:r>
            <a:r>
              <a:rPr lang="en-US" sz="2000" b="1" dirty="0">
                <a:solidFill>
                  <a:schemeClr val="bg1"/>
                </a:solidFill>
                <a:latin typeface="Arial" panose="020B0604020202020204" pitchFamily="34" charset="0"/>
                <a:cs typeface="Arial" panose="020B0604020202020204" pitchFamily="34" charset="0"/>
              </a:rPr>
              <a:t>workflow context</a:t>
            </a:r>
          </a:p>
          <a:p>
            <a:pPr algn="ctr"/>
            <a:r>
              <a:rPr lang="en-US" sz="2000" dirty="0">
                <a:solidFill>
                  <a:schemeClr val="bg1"/>
                </a:solidFill>
                <a:latin typeface="Arial" panose="020B0604020202020204" pitchFamily="34" charset="0"/>
                <a:cs typeface="Arial" panose="020B0604020202020204" pitchFamily="34" charset="0"/>
              </a:rPr>
              <a:t>Convenience and context switching</a:t>
            </a:r>
          </a:p>
          <a:p>
            <a:pPr algn="ctr"/>
            <a:r>
              <a:rPr lang="en-US" sz="2000" dirty="0">
                <a:solidFill>
                  <a:schemeClr val="bg1"/>
                </a:solidFill>
                <a:latin typeface="Arial" panose="020B0604020202020204" pitchFamily="34" charset="0"/>
                <a:cs typeface="Arial" panose="020B0604020202020204" pitchFamily="34" charset="0"/>
              </a:rPr>
              <a:t>Fragmentation is a deterrent</a:t>
            </a:r>
          </a:p>
          <a:p>
            <a:pPr algn="ctr"/>
            <a:endParaRPr lang="en-US" sz="2000"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The personal context</a:t>
            </a:r>
          </a:p>
          <a:p>
            <a:pPr algn="ctr"/>
            <a:r>
              <a:rPr lang="en-US" sz="2000" dirty="0">
                <a:solidFill>
                  <a:schemeClr val="bg1"/>
                </a:solidFill>
                <a:latin typeface="Arial" panose="020B0604020202020204" pitchFamily="34" charset="0"/>
                <a:cs typeface="Arial" panose="020B0604020202020204" pitchFamily="34" charset="0"/>
              </a:rPr>
              <a:t>Relationship – sharing – engagement</a:t>
            </a:r>
          </a:p>
          <a:p>
            <a:pPr algn="ctr"/>
            <a:endParaRPr lang="en-US" sz="2000" dirty="0">
              <a:solidFill>
                <a:schemeClr val="bg1"/>
              </a:solidFill>
              <a:latin typeface="Arial" panose="020B0604020202020204" pitchFamily="34" charset="0"/>
              <a:cs typeface="Arial" panose="020B0604020202020204" pitchFamily="34" charset="0"/>
            </a:endParaRPr>
          </a:p>
          <a:p>
            <a:pPr algn="ctr"/>
            <a:endParaRPr lang="en-US" sz="2000" b="1" dirty="0">
              <a:solidFill>
                <a:schemeClr val="bg1"/>
              </a:solidFill>
              <a:latin typeface="Arial" panose="020B0604020202020204" pitchFamily="34" charset="0"/>
              <a:cs typeface="Arial" panose="020B0604020202020204" pitchFamily="34" charset="0"/>
            </a:endParaRPr>
          </a:p>
          <a:p>
            <a:pPr algn="ctr"/>
            <a:endParaRPr lang="en-US" sz="20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105798" y="259682"/>
            <a:ext cx="5864673" cy="800100"/>
          </a:xfrm>
          <a:prstGeom prst="rect">
            <a:avLst/>
          </a:prstGeom>
          <a:solidFill>
            <a:schemeClr val="tx1"/>
          </a:solidFill>
          <a:ln w="9525" cap="flat" cmpd="sng" algn="ctr">
            <a:noFill/>
            <a:prstDash val="solid"/>
          </a:ln>
          <a:effectLst>
            <a:outerShdw blurRad="40000" dist="23000" dir="5400000" rotWithShape="0">
              <a:srgbClr val="000000">
                <a:alpha val="35000"/>
              </a:srgbClr>
            </a:outerShdw>
          </a:effectLst>
        </p:spPr>
        <p:txBody>
          <a:bodyPr rtlCol="0" anchor="ctr"/>
          <a:lstStyle/>
          <a:p>
            <a:pPr algn="ctr"/>
            <a:r>
              <a:rPr lang="en-US" sz="2000" b="1" dirty="0" smtClean="0">
                <a:solidFill>
                  <a:schemeClr val="bg1"/>
                </a:solidFill>
                <a:latin typeface="Arial" panose="020B0604020202020204" pitchFamily="34" charset="0"/>
                <a:cs typeface="Arial" panose="020B0604020202020204" pitchFamily="34" charset="0"/>
              </a:rPr>
              <a:t>Need to provide services for what </a:t>
            </a:r>
            <a:r>
              <a:rPr lang="en-US" sz="2000" b="1" dirty="0">
                <a:solidFill>
                  <a:schemeClr val="bg1"/>
                </a:solidFill>
                <a:latin typeface="Arial" panose="020B0604020202020204" pitchFamily="34" charset="0"/>
                <a:cs typeface="Arial" panose="020B0604020202020204" pitchFamily="34" charset="0"/>
              </a:rPr>
              <a:t>people actually do, not what they say they do</a:t>
            </a:r>
          </a:p>
        </p:txBody>
      </p:sp>
      <p:sp>
        <p:nvSpPr>
          <p:cNvPr id="4" name="TextBox 3"/>
          <p:cNvSpPr txBox="1"/>
          <p:nvPr/>
        </p:nvSpPr>
        <p:spPr>
          <a:xfrm>
            <a:off x="3609657" y="4547936"/>
            <a:ext cx="2360814" cy="276999"/>
          </a:xfrm>
          <a:prstGeom prst="rect">
            <a:avLst/>
          </a:prstGeom>
          <a:solidFill>
            <a:schemeClr val="tx1"/>
          </a:solidFill>
        </p:spPr>
        <p:txBody>
          <a:bodyPr wrap="square" rtlCol="0">
            <a:spAutoFit/>
          </a:bodyPr>
          <a:lstStyle/>
          <a:p>
            <a:pPr algn="ctr"/>
            <a:r>
              <a:rPr lang="en-US" sz="1200" dirty="0" smtClean="0">
                <a:solidFill>
                  <a:schemeClr val="bg1"/>
                </a:solidFill>
              </a:rPr>
              <a:t>(Dempsey 2015)</a:t>
            </a:r>
            <a:endParaRPr lang="en-US" sz="1200" dirty="0">
              <a:solidFill>
                <a:schemeClr val="bg1"/>
              </a:solidFill>
            </a:endParaRPr>
          </a:p>
        </p:txBody>
      </p:sp>
    </p:spTree>
    <p:extLst>
      <p:ext uri="{BB962C8B-B14F-4D97-AF65-F5344CB8AC3E}">
        <p14:creationId xmlns:p14="http://schemas.microsoft.com/office/powerpoint/2010/main" val="3336694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685" b="11748"/>
          <a:stretch/>
        </p:blipFill>
        <p:spPr>
          <a:xfrm>
            <a:off x="0" y="-59872"/>
            <a:ext cx="9144000" cy="5203372"/>
          </a:xfrm>
          <a:prstGeom prst="rect">
            <a:avLst/>
          </a:prstGeom>
        </p:spPr>
      </p:pic>
      <p:sp>
        <p:nvSpPr>
          <p:cNvPr id="2" name="Rectangle 1"/>
          <p:cNvSpPr/>
          <p:nvPr/>
        </p:nvSpPr>
        <p:spPr>
          <a:xfrm>
            <a:off x="0" y="251960"/>
            <a:ext cx="4746171" cy="1754326"/>
          </a:xfrm>
          <a:prstGeom prst="rect">
            <a:avLst/>
          </a:prstGeom>
          <a:solidFill>
            <a:schemeClr val="tx1"/>
          </a:solidFill>
        </p:spPr>
        <p:txBody>
          <a:bodyPr wrap="square">
            <a:spAutoFit/>
          </a:bodyPr>
          <a:lstStyle/>
          <a:p>
            <a:pPr defTabSz="914400">
              <a:defRPr/>
            </a:pPr>
            <a:r>
              <a:rPr lang="en-US" sz="2000" b="1" dirty="0">
                <a:solidFill>
                  <a:schemeClr val="bg1"/>
                </a:solidFill>
                <a:latin typeface="+mj-lt"/>
              </a:rPr>
              <a:t>“If my other friends recommended it to me and used chat reference services themselves I might be convinced to try </a:t>
            </a:r>
            <a:r>
              <a:rPr lang="en-US" sz="2000" b="1" dirty="0" smtClean="0">
                <a:solidFill>
                  <a:schemeClr val="bg1"/>
                </a:solidFill>
                <a:latin typeface="+mj-lt"/>
              </a:rPr>
              <a:t>them...” </a:t>
            </a:r>
          </a:p>
          <a:p>
            <a:pPr algn="r" defTabSz="914400">
              <a:defRPr/>
            </a:pPr>
            <a:r>
              <a:rPr lang="en-US" sz="1400" b="1" dirty="0" smtClean="0">
                <a:solidFill>
                  <a:schemeClr val="bg1"/>
                </a:solidFill>
                <a:latin typeface="+mj-lt"/>
              </a:rPr>
              <a:t>	(</a:t>
            </a:r>
            <a:r>
              <a:rPr lang="en-US" sz="1400" b="1" i="1" dirty="0">
                <a:solidFill>
                  <a:schemeClr val="bg1"/>
                </a:solidFill>
                <a:latin typeface="+mj-lt"/>
                <a:cs typeface="Arial" panose="020B0604020202020204" pitchFamily="34" charset="0"/>
              </a:rPr>
              <a:t>Seeking Synchronicity</a:t>
            </a:r>
            <a:r>
              <a:rPr lang="en-US" sz="1400" b="1" dirty="0">
                <a:solidFill>
                  <a:schemeClr val="bg1"/>
                </a:solidFill>
                <a:latin typeface="+mj-lt"/>
                <a:cs typeface="Arial" panose="020B0604020202020204" pitchFamily="34" charset="0"/>
              </a:rPr>
              <a:t>, </a:t>
            </a:r>
            <a:r>
              <a:rPr lang="en-US" sz="1400" b="1" dirty="0">
                <a:solidFill>
                  <a:schemeClr val="bg1"/>
                </a:solidFill>
                <a:latin typeface="+mj-lt"/>
              </a:rPr>
              <a:t>NOS-94938, </a:t>
            </a:r>
            <a:r>
              <a:rPr lang="en-US" sz="1400" b="1" dirty="0">
                <a:solidFill>
                  <a:schemeClr val="bg1"/>
                </a:solidFill>
                <a:latin typeface="+mj-lt"/>
                <a:cs typeface="Arial" panose="020B0604020202020204" pitchFamily="34" charset="0"/>
              </a:rPr>
              <a:t>Non-user Online Survey, Female, Age 15-18</a:t>
            </a:r>
            <a:r>
              <a:rPr lang="en-US" sz="1400" b="1" dirty="0">
                <a:solidFill>
                  <a:schemeClr val="bg1"/>
                </a:solidFill>
                <a:latin typeface="+mj-lt"/>
              </a:rPr>
              <a:t>)</a:t>
            </a:r>
          </a:p>
        </p:txBody>
      </p:sp>
      <p:sp>
        <p:nvSpPr>
          <p:cNvPr id="3" name="Rectangle 2"/>
          <p:cNvSpPr/>
          <p:nvPr/>
        </p:nvSpPr>
        <p:spPr>
          <a:xfrm>
            <a:off x="0" y="3348078"/>
            <a:ext cx="4158343" cy="584775"/>
          </a:xfrm>
          <a:prstGeom prst="rect">
            <a:avLst/>
          </a:prstGeom>
          <a:solidFill>
            <a:schemeClr val="tx1"/>
          </a:solidFill>
        </p:spPr>
        <p:txBody>
          <a:bodyPr wrap="square">
            <a:spAutoFit/>
          </a:bodyPr>
          <a:lstStyle/>
          <a:p>
            <a:pPr defTabSz="914400">
              <a:defRPr/>
            </a:pPr>
            <a:r>
              <a:rPr lang="en-US" sz="3200" b="1" dirty="0" smtClean="0">
                <a:solidFill>
                  <a:schemeClr val="bg1"/>
                </a:solidFill>
              </a:rPr>
              <a:t>Build relationships</a:t>
            </a:r>
            <a:endParaRPr lang="en-US" sz="3200" b="1" dirty="0">
              <a:solidFill>
                <a:schemeClr val="bg1"/>
              </a:solidFill>
            </a:endParaRPr>
          </a:p>
        </p:txBody>
      </p:sp>
    </p:spTree>
    <p:extLst>
      <p:ext uri="{BB962C8B-B14F-4D97-AF65-F5344CB8AC3E}">
        <p14:creationId xmlns:p14="http://schemas.microsoft.com/office/powerpoint/2010/main" val="2648227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xit" presetSubtype="4" fill="hold" grpId="0" nodeType="withEffect">
                                  <p:stCondLst>
                                    <p:cond delay="0"/>
                                  </p:stCondLst>
                                  <p:childTnLst>
                                    <p:anim calcmode="lin" valueType="num">
                                      <p:cBhvr additive="base">
                                        <p:cTn id="10" dur="500"/>
                                        <p:tgtEl>
                                          <p:spTgt spid="3"/>
                                        </p:tgtEl>
                                        <p:attrNameLst>
                                          <p:attrName>ppt_x</p:attrName>
                                        </p:attrNameLst>
                                      </p:cBhvr>
                                      <p:tavLst>
                                        <p:tav tm="0">
                                          <p:val>
                                            <p:strVal val="ppt_x"/>
                                          </p:val>
                                        </p:tav>
                                        <p:tav tm="100000">
                                          <p:val>
                                            <p:strVal val="ppt_x"/>
                                          </p:val>
                                        </p:tav>
                                      </p:tavLst>
                                    </p:anim>
                                    <p:anim calcmode="lin" valueType="num">
                                      <p:cBhvr additive="base">
                                        <p:cTn id="11" dur="500"/>
                                        <p:tgtEl>
                                          <p:spTgt spid="3"/>
                                        </p:tgtEl>
                                        <p:attrNameLst>
                                          <p:attrName>ppt_y</p:attrName>
                                        </p:attrNameLst>
                                      </p:cBhvr>
                                      <p:tavLst>
                                        <p:tav tm="0">
                                          <p:val>
                                            <p:strVal val="ppt_y"/>
                                          </p:val>
                                        </p:tav>
                                        <p:tav tm="100000">
                                          <p:val>
                                            <p:strVal val="1+ppt_h/2"/>
                                          </p:val>
                                        </p:tav>
                                      </p:tavLst>
                                    </p:anim>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719"/>
          <a:stretch/>
        </p:blipFill>
        <p:spPr>
          <a:xfrm>
            <a:off x="0" y="-32658"/>
            <a:ext cx="9144000" cy="5176157"/>
          </a:xfrm>
          <a:prstGeom prst="rect">
            <a:avLst/>
          </a:prstGeom>
        </p:spPr>
      </p:pic>
      <p:sp>
        <p:nvSpPr>
          <p:cNvPr id="2" name="Text Placeholder 1"/>
          <p:cNvSpPr>
            <a:spLocks noGrp="1"/>
          </p:cNvSpPr>
          <p:nvPr>
            <p:ph type="body" sz="quarter" idx="12"/>
          </p:nvPr>
        </p:nvSpPr>
        <p:spPr>
          <a:xfrm>
            <a:off x="0" y="1275507"/>
            <a:ext cx="2768600" cy="1863348"/>
          </a:xfrm>
          <a:solidFill>
            <a:schemeClr val="tx1"/>
          </a:solidFill>
        </p:spPr>
        <p:txBody>
          <a:bodyPr/>
          <a:lstStyle/>
          <a:p>
            <a:pPr marL="0" indent="0">
              <a:buNone/>
            </a:pPr>
            <a:r>
              <a:rPr lang="en-US" sz="1400" dirty="0">
                <a:solidFill>
                  <a:schemeClr val="bg1"/>
                </a:solidFill>
              </a:rPr>
              <a:t>Radford, Marie L., and Lynn Silipigni Connaway. 2007. “‘Screenagers’ and live chat reference: Living up to the promise.” Scan 26, no. 1: 31–39. </a:t>
            </a:r>
            <a:r>
              <a:rPr lang="en-US" sz="1400" dirty="0">
                <a:solidFill>
                  <a:schemeClr val="bg1"/>
                </a:solidFill>
                <a:hlinkClick r:id="rId4"/>
              </a:rPr>
              <a:t>http://www.oclc.org/content/dam/research/publications/newsletters/connaway-scan.pdf</a:t>
            </a:r>
            <a:r>
              <a:rPr lang="en-US" sz="1400" dirty="0" smtClean="0">
                <a:solidFill>
                  <a:schemeClr val="bg1"/>
                </a:solidFill>
              </a:rPr>
              <a:t>.</a:t>
            </a:r>
          </a:p>
        </p:txBody>
      </p:sp>
      <p:sp>
        <p:nvSpPr>
          <p:cNvPr id="4" name="Text Placeholder 1"/>
          <p:cNvSpPr>
            <a:spLocks noGrp="1"/>
          </p:cNvSpPr>
          <p:nvPr>
            <p:ph type="body" sz="quarter" idx="12"/>
          </p:nvPr>
        </p:nvSpPr>
        <p:spPr>
          <a:xfrm>
            <a:off x="5350933" y="2963333"/>
            <a:ext cx="3793067" cy="1707593"/>
          </a:xfrm>
          <a:solidFill>
            <a:schemeClr val="tx1"/>
          </a:solidFill>
        </p:spPr>
        <p:txBody>
          <a:bodyPr/>
          <a:lstStyle/>
          <a:p>
            <a:pPr marL="0" indent="0">
              <a:buNone/>
            </a:pPr>
            <a:r>
              <a:rPr lang="en-US" sz="3200" b="1" dirty="0" smtClean="0">
                <a:solidFill>
                  <a:schemeClr val="bg1"/>
                </a:solidFill>
              </a:rPr>
              <a:t>Screenagers have a traditional view of librarians</a:t>
            </a:r>
          </a:p>
        </p:txBody>
      </p:sp>
      <p:sp>
        <p:nvSpPr>
          <p:cNvPr id="5" name="Text Placeholder 1"/>
          <p:cNvSpPr>
            <a:spLocks noGrp="1"/>
          </p:cNvSpPr>
          <p:nvPr>
            <p:ph type="body" sz="quarter" idx="12"/>
          </p:nvPr>
        </p:nvSpPr>
        <p:spPr>
          <a:xfrm>
            <a:off x="2844799" y="1662822"/>
            <a:ext cx="6223001" cy="2147177"/>
          </a:xfrm>
          <a:solidFill>
            <a:schemeClr val="tx1"/>
          </a:solidFill>
        </p:spPr>
        <p:txBody>
          <a:bodyPr/>
          <a:lstStyle/>
          <a:p>
            <a:pPr marL="0" indent="0">
              <a:buNone/>
            </a:pPr>
            <a:r>
              <a:rPr lang="en-US" b="1" dirty="0" smtClean="0">
                <a:solidFill>
                  <a:schemeClr val="bg1"/>
                </a:solidFill>
              </a:rPr>
              <a:t>“</a:t>
            </a:r>
            <a:r>
              <a:rPr lang="en-US" b="1" dirty="0">
                <a:solidFill>
                  <a:schemeClr val="bg1"/>
                </a:solidFill>
                <a:cs typeface="Arial" panose="020B0604020202020204" pitchFamily="34" charset="0"/>
              </a:rPr>
              <a:t>It’s like, it’s like, you don’t want to go “So which shelf are you pointing at?” Because, I mean, once they do their famous point, it’s just like</a:t>
            </a:r>
            <a:r>
              <a:rPr lang="en-US" b="1" dirty="0" smtClean="0">
                <a:solidFill>
                  <a:schemeClr val="bg1"/>
                </a:solidFill>
                <a:cs typeface="Arial" panose="020B0604020202020204" pitchFamily="34" charset="0"/>
              </a:rPr>
              <a:t>…</a:t>
            </a:r>
            <a:r>
              <a:rPr lang="en-US" b="1" dirty="0" smtClean="0">
                <a:solidFill>
                  <a:schemeClr val="bg1"/>
                </a:solidFill>
              </a:rPr>
              <a:t>” </a:t>
            </a:r>
          </a:p>
          <a:p>
            <a:pPr marL="0" indent="0" algn="r">
              <a:buNone/>
            </a:pPr>
            <a:r>
              <a:rPr lang="en-US" sz="1400" b="1" dirty="0" smtClean="0">
                <a:solidFill>
                  <a:schemeClr val="bg1"/>
                </a:solidFill>
                <a:cs typeface="Arial" panose="020B0604020202020204" pitchFamily="34" charset="0"/>
              </a:rPr>
              <a:t>			(</a:t>
            </a:r>
            <a:r>
              <a:rPr lang="en-US" sz="1400" b="1" i="1" dirty="0">
                <a:solidFill>
                  <a:schemeClr val="bg1"/>
                </a:solidFill>
                <a:cs typeface="Arial" panose="020B0604020202020204" pitchFamily="34" charset="0"/>
              </a:rPr>
              <a:t>Seeking Synchronicity</a:t>
            </a:r>
            <a:r>
              <a:rPr lang="en-US" sz="1400" b="1" dirty="0">
                <a:solidFill>
                  <a:schemeClr val="bg1"/>
                </a:solidFill>
                <a:cs typeface="Arial" panose="020B0604020202020204" pitchFamily="34" charset="0"/>
              </a:rPr>
              <a:t>, Focus Group 6 participant, Female, High School Student)</a:t>
            </a:r>
            <a:endParaRPr lang="en-US" sz="1400" b="1" dirty="0" smtClean="0">
              <a:solidFill>
                <a:schemeClr val="bg1"/>
              </a:solidFill>
            </a:endParaRPr>
          </a:p>
        </p:txBody>
      </p:sp>
    </p:spTree>
    <p:extLst>
      <p:ext uri="{BB962C8B-B14F-4D97-AF65-F5344CB8AC3E}">
        <p14:creationId xmlns:p14="http://schemas.microsoft.com/office/powerpoint/2010/main" val="163138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7" presetID="2" presetClass="exit" presetSubtype="4" fill="hold" grpId="0" nodeType="withEffect">
                                  <p:stCondLst>
                                    <p:cond delay="0"/>
                                  </p:stCondLst>
                                  <p:childTnLst>
                                    <p:anim calcmode="lin" valueType="num">
                                      <p:cBhvr additive="base">
                                        <p:cTn id="18"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p:tgtEl>
                                          <p:spTgt spid="4">
                                            <p:txEl>
                                              <p:pRg st="0" end="0"/>
                                            </p:txEl>
                                          </p:spTgt>
                                        </p:tgtEl>
                                        <p:attrNameLst>
                                          <p:attrName>ppt_y</p:attrName>
                                        </p:attrNameLst>
                                      </p:cBhvr>
                                      <p:tavLst>
                                        <p:tav tm="0">
                                          <p:val>
                                            <p:strVal val="ppt_y"/>
                                          </p:val>
                                        </p:tav>
                                        <p:tav tm="100000">
                                          <p:val>
                                            <p:strVal val="1+ppt_h/2"/>
                                          </p:val>
                                        </p:tav>
                                      </p:tavLst>
                                    </p:anim>
                                    <p:set>
                                      <p:cBhvr>
                                        <p:cTn id="20" dur="1" fill="hold">
                                          <p:stCondLst>
                                            <p:cond delay="499"/>
                                          </p:stCondLst>
                                        </p:cTn>
                                        <p:tgtEl>
                                          <p:spTgt spid="4">
                                            <p:txEl>
                                              <p:pRg st="0" end="0"/>
                                            </p:txEl>
                                          </p:spTgt>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4">
                                            <p:bg/>
                                          </p:spTgt>
                                        </p:tgtEl>
                                        <p:attrNameLst>
                                          <p:attrName>ppt_x</p:attrName>
                                        </p:attrNameLst>
                                      </p:cBhvr>
                                      <p:tavLst>
                                        <p:tav tm="0">
                                          <p:val>
                                            <p:strVal val="ppt_x"/>
                                          </p:val>
                                        </p:tav>
                                        <p:tav tm="100000">
                                          <p:val>
                                            <p:strVal val="ppt_x"/>
                                          </p:val>
                                        </p:tav>
                                      </p:tavLst>
                                    </p:anim>
                                    <p:anim calcmode="lin" valueType="num">
                                      <p:cBhvr additive="base">
                                        <p:cTn id="23" dur="500"/>
                                        <p:tgtEl>
                                          <p:spTgt spid="4">
                                            <p:bg/>
                                          </p:spTgt>
                                        </p:tgtEl>
                                        <p:attrNameLst>
                                          <p:attrName>ppt_y</p:attrName>
                                        </p:attrNameLst>
                                      </p:cBhvr>
                                      <p:tavLst>
                                        <p:tav tm="0">
                                          <p:val>
                                            <p:strVal val="ppt_y"/>
                                          </p:val>
                                        </p:tav>
                                        <p:tav tm="100000">
                                          <p:val>
                                            <p:strVal val="1+ppt_h/2"/>
                                          </p:val>
                                        </p:tav>
                                      </p:tavLst>
                                    </p:anim>
                                    <p:set>
                                      <p:cBhvr>
                                        <p:cTn id="24" dur="1" fill="hold">
                                          <p:stCondLst>
                                            <p:cond delay="499"/>
                                          </p:stCondLst>
                                        </p:cTn>
                                        <p:tgtEl>
                                          <p:spTgt spid="4">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4630"/>
          <a:stretch/>
        </p:blipFill>
        <p:spPr>
          <a:xfrm>
            <a:off x="0" y="0"/>
            <a:ext cx="9144000" cy="5168900"/>
          </a:xfrm>
          <a:prstGeom prst="rect">
            <a:avLst/>
          </a:prstGeom>
        </p:spPr>
      </p:pic>
      <p:sp>
        <p:nvSpPr>
          <p:cNvPr id="2" name="Text Placeholder 1"/>
          <p:cNvSpPr>
            <a:spLocks noGrp="1"/>
          </p:cNvSpPr>
          <p:nvPr>
            <p:ph type="body" sz="quarter" idx="12"/>
          </p:nvPr>
        </p:nvSpPr>
        <p:spPr>
          <a:xfrm>
            <a:off x="0" y="2672080"/>
            <a:ext cx="5194300" cy="1073965"/>
          </a:xfrm>
          <a:solidFill>
            <a:schemeClr val="tx1"/>
          </a:solidFill>
        </p:spPr>
        <p:txBody>
          <a:bodyPr/>
          <a:lstStyle/>
          <a:p>
            <a:pPr marL="0" indent="0">
              <a:buNone/>
            </a:pPr>
            <a:r>
              <a:rPr lang="en-US" sz="3200" b="1" dirty="0" smtClean="0">
                <a:solidFill>
                  <a:schemeClr val="bg1"/>
                </a:solidFill>
              </a:rPr>
              <a:t>Librarians and services within the workflow </a:t>
            </a:r>
            <a:endParaRPr lang="en-US" sz="3200" b="1" dirty="0">
              <a:solidFill>
                <a:schemeClr val="bg1"/>
              </a:solidFill>
            </a:endParaRPr>
          </a:p>
        </p:txBody>
      </p:sp>
      <p:sp>
        <p:nvSpPr>
          <p:cNvPr id="5" name="Text Placeholder 1"/>
          <p:cNvSpPr>
            <a:spLocks noGrp="1"/>
          </p:cNvSpPr>
          <p:nvPr>
            <p:ph type="body" sz="quarter" idx="12"/>
          </p:nvPr>
        </p:nvSpPr>
        <p:spPr>
          <a:xfrm>
            <a:off x="0" y="162560"/>
            <a:ext cx="5359400" cy="1805939"/>
          </a:xfrm>
          <a:solidFill>
            <a:schemeClr val="tx1"/>
          </a:solidFill>
        </p:spPr>
        <p:txBody>
          <a:bodyPr/>
          <a:lstStyle/>
          <a:p>
            <a:pPr marL="0" indent="0">
              <a:buNone/>
            </a:pPr>
            <a:r>
              <a:rPr lang="en-US" sz="1400" dirty="0">
                <a:solidFill>
                  <a:schemeClr val="bg1"/>
                </a:solidFill>
              </a:rPr>
              <a:t>Connaway, Lynn Silipigni, Donna M. Lanclos, and Erin M. Hood. 2013. “‘I always stick with the first thing that comes up on Google…’ Where people go for information, what they use, and why.” </a:t>
            </a:r>
            <a:r>
              <a:rPr lang="en-US" sz="1400" i="1" dirty="0">
                <a:solidFill>
                  <a:schemeClr val="bg1"/>
                </a:solidFill>
              </a:rPr>
              <a:t>EDUCAUSE Review Online </a:t>
            </a:r>
            <a:r>
              <a:rPr lang="en-US" sz="1400" dirty="0">
                <a:solidFill>
                  <a:schemeClr val="bg1"/>
                </a:solidFill>
              </a:rPr>
              <a:t>(6 December), </a:t>
            </a:r>
            <a:r>
              <a:rPr lang="en-US" sz="1400" dirty="0">
                <a:solidFill>
                  <a:schemeClr val="bg1"/>
                </a:solidFill>
                <a:hlinkClick r:id="rId4"/>
              </a:rPr>
              <a:t>http://www.educause.edu/ero/article/ialways-stick-first-thing-comes-google-where-people-go-information-what-they-use-and-why</a:t>
            </a:r>
            <a:r>
              <a:rPr lang="en-US" sz="1400" dirty="0" smtClean="0">
                <a:solidFill>
                  <a:schemeClr val="bg1"/>
                </a:solidFill>
              </a:rPr>
              <a:t>.</a:t>
            </a:r>
            <a:endParaRPr lang="en-US" sz="1400" dirty="0">
              <a:solidFill>
                <a:schemeClr val="bg1"/>
              </a:solidFill>
            </a:endParaRPr>
          </a:p>
        </p:txBody>
      </p:sp>
      <p:sp>
        <p:nvSpPr>
          <p:cNvPr id="6" name="Rectangle 5"/>
          <p:cNvSpPr/>
          <p:nvPr/>
        </p:nvSpPr>
        <p:spPr>
          <a:xfrm>
            <a:off x="0" y="3229908"/>
            <a:ext cx="5562600" cy="1538883"/>
          </a:xfrm>
          <a:prstGeom prst="rect">
            <a:avLst/>
          </a:prstGeom>
          <a:solidFill>
            <a:schemeClr val="tx1"/>
          </a:solidFill>
        </p:spPr>
        <p:txBody>
          <a:bodyPr wrap="square">
            <a:spAutoFit/>
          </a:bodyPr>
          <a:lstStyle/>
          <a:p>
            <a:pPr defTabSz="914400">
              <a:defRPr/>
            </a:pPr>
            <a:r>
              <a:rPr lang="en-US" sz="2000" b="1" dirty="0">
                <a:solidFill>
                  <a:schemeClr val="bg1"/>
                </a:solidFill>
              </a:rPr>
              <a:t>“I haven’t called them, I don’t think I’ve ever talked to the librarians here since I’m not in the building much.” </a:t>
            </a:r>
            <a:endParaRPr lang="en-US" sz="2000" b="1" dirty="0" smtClean="0">
              <a:solidFill>
                <a:schemeClr val="bg1"/>
              </a:solidFill>
            </a:endParaRPr>
          </a:p>
          <a:p>
            <a:pPr algn="r" defTabSz="914400">
              <a:defRPr/>
            </a:pPr>
            <a:r>
              <a:rPr lang="en-US" sz="2000" b="1" dirty="0">
                <a:solidFill>
                  <a:schemeClr val="bg1"/>
                </a:solidFill>
              </a:rPr>
              <a:t>	</a:t>
            </a:r>
            <a:r>
              <a:rPr lang="en-US" sz="1400" b="1" dirty="0" smtClean="0">
                <a:solidFill>
                  <a:schemeClr val="bg1"/>
                </a:solidFill>
              </a:rPr>
              <a:t>(</a:t>
            </a:r>
            <a:r>
              <a:rPr lang="en-US" sz="1400" b="1" i="1" dirty="0">
                <a:solidFill>
                  <a:schemeClr val="bg1"/>
                </a:solidFill>
              </a:rPr>
              <a:t>Digital Visitors and Residents</a:t>
            </a:r>
            <a:r>
              <a:rPr lang="en-US" sz="1400" b="1" dirty="0">
                <a:solidFill>
                  <a:schemeClr val="bg1"/>
                </a:solidFill>
              </a:rPr>
              <a:t>, USU4, Emerging, Male, Age 19, Engineering)</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991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xit" presetSubtype="4" fill="hold" grpId="0" nodeType="withEffect">
                                  <p:stCondLst>
                                    <p:cond delay="0"/>
                                  </p:stCondLst>
                                  <p:childTnLst>
                                    <p:anim calcmode="lin" valueType="num">
                                      <p:cBhvr additive="base">
                                        <p:cTn id="10" dur="500"/>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1" dur="500"/>
                                        <p:tgtEl>
                                          <p:spTgt spid="2">
                                            <p:txEl>
                                              <p:pRg st="0" end="0"/>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2">
                                            <p:txEl>
                                              <p:pRg st="0" end="0"/>
                                            </p:txEl>
                                          </p:spTgt>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2">
                                            <p:bg/>
                                          </p:spTgt>
                                        </p:tgtEl>
                                        <p:attrNameLst>
                                          <p:attrName>ppt_x</p:attrName>
                                        </p:attrNameLst>
                                      </p:cBhvr>
                                      <p:tavLst>
                                        <p:tav tm="0">
                                          <p:val>
                                            <p:strVal val="ppt_x"/>
                                          </p:val>
                                        </p:tav>
                                        <p:tav tm="100000">
                                          <p:val>
                                            <p:strVal val="ppt_x"/>
                                          </p:val>
                                        </p:tav>
                                      </p:tavLst>
                                    </p:anim>
                                    <p:anim calcmode="lin" valueType="num">
                                      <p:cBhvr additive="base">
                                        <p:cTn id="15" dur="500"/>
                                        <p:tgtEl>
                                          <p:spTgt spid="2">
                                            <p:bg/>
                                          </p:spTgt>
                                        </p:tgtEl>
                                        <p:attrNameLst>
                                          <p:attrName>ppt_y</p:attrName>
                                        </p:attrNameLst>
                                      </p:cBhvr>
                                      <p:tavLst>
                                        <p:tav tm="0">
                                          <p:val>
                                            <p:strVal val="ppt_y"/>
                                          </p:val>
                                        </p:tav>
                                        <p:tav tm="100000">
                                          <p:val>
                                            <p:strVal val="1+ppt_h/2"/>
                                          </p:val>
                                        </p:tav>
                                      </p:tavLst>
                                    </p:anim>
                                    <p:set>
                                      <p:cBhvr>
                                        <p:cTn id="16" dur="1" fill="hold">
                                          <p:stCondLst>
                                            <p:cond delay="499"/>
                                          </p:stCondLst>
                                        </p:cTn>
                                        <p:tgtEl>
                                          <p:spTgt spid="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3277"/>
          <a:stretch/>
        </p:blipFill>
        <p:spPr>
          <a:xfrm>
            <a:off x="0" y="0"/>
            <a:ext cx="9144000" cy="5157537"/>
          </a:xfrm>
          <a:prstGeom prst="rect">
            <a:avLst/>
          </a:prstGeom>
        </p:spPr>
      </p:pic>
      <p:sp>
        <p:nvSpPr>
          <p:cNvPr id="2" name="Rectangle 1"/>
          <p:cNvSpPr/>
          <p:nvPr/>
        </p:nvSpPr>
        <p:spPr>
          <a:xfrm>
            <a:off x="105798" y="1175084"/>
            <a:ext cx="5864673" cy="3257550"/>
          </a:xfrm>
          <a:prstGeom prst="rect">
            <a:avLst/>
          </a:prstGeom>
          <a:solidFill>
            <a:schemeClr val="tx1"/>
          </a:solidFill>
          <a:ln w="9525" cap="flat" cmpd="sng" algn="ctr">
            <a:noFill/>
            <a:prstDash val="solid"/>
          </a:ln>
          <a:effectLst>
            <a:outerShdw blurRad="40000" dist="23000" dir="5400000" rotWithShape="0">
              <a:srgbClr val="000000">
                <a:alpha val="35000"/>
              </a:srgbClr>
            </a:outerShdw>
          </a:effectLst>
        </p:spPr>
        <p:txBody>
          <a:bodyPr rtlCol="0" anchor="t"/>
          <a:lstStyle/>
          <a:p>
            <a:pPr algn="ctr"/>
            <a:r>
              <a:rPr lang="en-US" sz="2000" b="1" dirty="0" smtClean="0">
                <a:solidFill>
                  <a:schemeClr val="bg1"/>
                </a:solidFill>
                <a:latin typeface="Arial" panose="020B0604020202020204" pitchFamily="34" charset="0"/>
                <a:cs typeface="Arial" panose="020B0604020202020204" pitchFamily="34" charset="0"/>
              </a:rPr>
              <a:t>The </a:t>
            </a:r>
            <a:r>
              <a:rPr lang="en-US" sz="2000" b="1" dirty="0">
                <a:solidFill>
                  <a:schemeClr val="bg1"/>
                </a:solidFill>
                <a:latin typeface="Arial" panose="020B0604020202020204" pitchFamily="34" charset="0"/>
                <a:cs typeface="Arial" panose="020B0604020202020204" pitchFamily="34" charset="0"/>
              </a:rPr>
              <a:t>workflow context</a:t>
            </a:r>
          </a:p>
          <a:p>
            <a:pPr algn="ctr"/>
            <a:r>
              <a:rPr lang="en-US" sz="2000" dirty="0">
                <a:solidFill>
                  <a:schemeClr val="bg1"/>
                </a:solidFill>
                <a:latin typeface="Arial" panose="020B0604020202020204" pitchFamily="34" charset="0"/>
                <a:cs typeface="Arial" panose="020B0604020202020204" pitchFamily="34" charset="0"/>
              </a:rPr>
              <a:t>Convenience and context switching</a:t>
            </a:r>
          </a:p>
          <a:p>
            <a:pPr algn="ctr"/>
            <a:r>
              <a:rPr lang="en-US" sz="2000" dirty="0">
                <a:solidFill>
                  <a:schemeClr val="bg1"/>
                </a:solidFill>
                <a:latin typeface="Arial" panose="020B0604020202020204" pitchFamily="34" charset="0"/>
                <a:cs typeface="Arial" panose="020B0604020202020204" pitchFamily="34" charset="0"/>
              </a:rPr>
              <a:t>Fragmentation is a deterrent</a:t>
            </a:r>
          </a:p>
          <a:p>
            <a:pPr algn="ctr"/>
            <a:endParaRPr lang="en-US" sz="2000"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The personal context</a:t>
            </a:r>
          </a:p>
          <a:p>
            <a:pPr algn="ctr"/>
            <a:r>
              <a:rPr lang="en-US" sz="2000" dirty="0">
                <a:solidFill>
                  <a:schemeClr val="bg1"/>
                </a:solidFill>
                <a:latin typeface="Arial" panose="020B0604020202020204" pitchFamily="34" charset="0"/>
                <a:cs typeface="Arial" panose="020B0604020202020204" pitchFamily="34" charset="0"/>
              </a:rPr>
              <a:t>Relationship – sharing – engagement</a:t>
            </a:r>
          </a:p>
          <a:p>
            <a:pPr algn="ctr"/>
            <a:endParaRPr lang="en-US" sz="2000"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The environmental context</a:t>
            </a:r>
          </a:p>
          <a:p>
            <a:pPr algn="ctr"/>
            <a:r>
              <a:rPr lang="en-US" sz="2000" dirty="0">
                <a:solidFill>
                  <a:schemeClr val="bg1"/>
                </a:solidFill>
                <a:latin typeface="Arial" panose="020B0604020202020204" pitchFamily="34" charset="0"/>
                <a:cs typeface="Arial" panose="020B0604020202020204" pitchFamily="34" charset="0"/>
              </a:rPr>
              <a:t>Spaces and places</a:t>
            </a:r>
          </a:p>
          <a:p>
            <a:pPr algn="ctr"/>
            <a:endParaRPr lang="en-US" sz="2000" b="1" dirty="0">
              <a:solidFill>
                <a:schemeClr val="bg1"/>
              </a:solidFill>
              <a:latin typeface="Arial" panose="020B0604020202020204" pitchFamily="34" charset="0"/>
              <a:cs typeface="Arial" panose="020B0604020202020204" pitchFamily="34" charset="0"/>
            </a:endParaRPr>
          </a:p>
          <a:p>
            <a:pPr algn="ctr"/>
            <a:endParaRPr lang="en-US" sz="20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105798" y="259682"/>
            <a:ext cx="5864673" cy="800100"/>
          </a:xfrm>
          <a:prstGeom prst="rect">
            <a:avLst/>
          </a:prstGeom>
          <a:solidFill>
            <a:schemeClr val="tx1"/>
          </a:solidFill>
          <a:ln w="9525" cap="flat" cmpd="sng" algn="ctr">
            <a:noFill/>
            <a:prstDash val="solid"/>
          </a:ln>
          <a:effectLst>
            <a:outerShdw blurRad="40000" dist="23000" dir="5400000" rotWithShape="0">
              <a:srgbClr val="000000">
                <a:alpha val="35000"/>
              </a:srgbClr>
            </a:outerShdw>
          </a:effectLst>
        </p:spPr>
        <p:txBody>
          <a:bodyPr rtlCol="0" anchor="ctr"/>
          <a:lstStyle/>
          <a:p>
            <a:pPr algn="ctr"/>
            <a:r>
              <a:rPr lang="en-US" sz="2000" b="1" dirty="0" smtClean="0">
                <a:solidFill>
                  <a:schemeClr val="bg1"/>
                </a:solidFill>
                <a:latin typeface="Arial" panose="020B0604020202020204" pitchFamily="34" charset="0"/>
                <a:cs typeface="Arial" panose="020B0604020202020204" pitchFamily="34" charset="0"/>
              </a:rPr>
              <a:t>Need to provide services for what </a:t>
            </a:r>
            <a:r>
              <a:rPr lang="en-US" sz="2000" b="1" dirty="0">
                <a:solidFill>
                  <a:schemeClr val="bg1"/>
                </a:solidFill>
                <a:latin typeface="Arial" panose="020B0604020202020204" pitchFamily="34" charset="0"/>
                <a:cs typeface="Arial" panose="020B0604020202020204" pitchFamily="34" charset="0"/>
              </a:rPr>
              <a:t>people actually do, not what they say they do</a:t>
            </a:r>
          </a:p>
        </p:txBody>
      </p:sp>
      <p:sp>
        <p:nvSpPr>
          <p:cNvPr id="4" name="TextBox 3"/>
          <p:cNvSpPr txBox="1"/>
          <p:nvPr/>
        </p:nvSpPr>
        <p:spPr>
          <a:xfrm>
            <a:off x="3609657" y="4547936"/>
            <a:ext cx="2360814" cy="276999"/>
          </a:xfrm>
          <a:prstGeom prst="rect">
            <a:avLst/>
          </a:prstGeom>
          <a:solidFill>
            <a:schemeClr val="tx1"/>
          </a:solidFill>
        </p:spPr>
        <p:txBody>
          <a:bodyPr wrap="square" rtlCol="0">
            <a:spAutoFit/>
          </a:bodyPr>
          <a:lstStyle/>
          <a:p>
            <a:pPr algn="ctr"/>
            <a:r>
              <a:rPr lang="en-US" sz="1200" dirty="0" smtClean="0">
                <a:solidFill>
                  <a:schemeClr val="bg1"/>
                </a:solidFill>
              </a:rPr>
              <a:t>(Dempsey 2015)</a:t>
            </a:r>
            <a:endParaRPr lang="en-US" sz="1200" dirty="0">
              <a:solidFill>
                <a:schemeClr val="bg1"/>
              </a:solidFill>
            </a:endParaRPr>
          </a:p>
        </p:txBody>
      </p:sp>
    </p:spTree>
    <p:extLst>
      <p:ext uri="{BB962C8B-B14F-4D97-AF65-F5344CB8AC3E}">
        <p14:creationId xmlns:p14="http://schemas.microsoft.com/office/powerpoint/2010/main" val="7342852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 calcmode="lin" valueType="num">
                                      <p:cBhvr additive="base">
                                        <p:cTn id="3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 calcmode="lin" valueType="num">
                                      <p:cBhvr additive="base">
                                        <p:cTn id="3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793" b="23889"/>
          <a:stretch/>
        </p:blipFill>
        <p:spPr>
          <a:xfrm>
            <a:off x="0" y="1"/>
            <a:ext cx="9117070" cy="4808170"/>
          </a:xfrm>
          <a:prstGeom prst="rect">
            <a:avLst/>
          </a:prstGeom>
        </p:spPr>
      </p:pic>
      <p:sp>
        <p:nvSpPr>
          <p:cNvPr id="3" name="Text Placeholder 1"/>
          <p:cNvSpPr txBox="1">
            <a:spLocks/>
          </p:cNvSpPr>
          <p:nvPr/>
        </p:nvSpPr>
        <p:spPr>
          <a:xfrm>
            <a:off x="0" y="4251052"/>
            <a:ext cx="9117070" cy="861633"/>
          </a:xfrm>
          <a:prstGeom prst="rect">
            <a:avLst/>
          </a:prstGeom>
          <a:solidFill>
            <a:schemeClr val="tx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smtClean="0">
                <a:solidFill>
                  <a:schemeClr val="bg1"/>
                </a:solidFill>
              </a:rPr>
              <a:t>“Nearly 60% of the world’s people are still offline.”</a:t>
            </a:r>
          </a:p>
          <a:p>
            <a:pPr algn="r"/>
            <a:r>
              <a:rPr lang="en-US" b="1" dirty="0" smtClean="0">
                <a:solidFill>
                  <a:schemeClr val="bg1"/>
                </a:solidFill>
              </a:rPr>
              <a:t>(</a:t>
            </a:r>
            <a:r>
              <a:rPr lang="en-US" b="1" dirty="0" err="1" smtClean="0">
                <a:solidFill>
                  <a:schemeClr val="bg1"/>
                </a:solidFill>
              </a:rPr>
              <a:t>Pattillo</a:t>
            </a:r>
            <a:r>
              <a:rPr lang="en-US" b="1" dirty="0" smtClean="0">
                <a:solidFill>
                  <a:schemeClr val="bg1"/>
                </a:solidFill>
              </a:rPr>
              <a:t> 2016) </a:t>
            </a:r>
            <a:endParaRPr lang="en-US" b="1" dirty="0">
              <a:solidFill>
                <a:schemeClr val="bg1"/>
              </a:solidFill>
            </a:endParaRPr>
          </a:p>
        </p:txBody>
      </p:sp>
    </p:spTree>
    <p:extLst>
      <p:ext uri="{BB962C8B-B14F-4D97-AF65-F5344CB8AC3E}">
        <p14:creationId xmlns:p14="http://schemas.microsoft.com/office/powerpoint/2010/main" val="14734812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5030"/>
          <a:stretch/>
        </p:blipFill>
        <p:spPr>
          <a:xfrm>
            <a:off x="0" y="-16042"/>
            <a:ext cx="9144000" cy="5159542"/>
          </a:xfrm>
          <a:prstGeom prst="rect">
            <a:avLst/>
          </a:prstGeom>
        </p:spPr>
      </p:pic>
      <p:sp>
        <p:nvSpPr>
          <p:cNvPr id="2" name="TextBox 1"/>
          <p:cNvSpPr txBox="1"/>
          <p:nvPr/>
        </p:nvSpPr>
        <p:spPr>
          <a:xfrm>
            <a:off x="0" y="389969"/>
            <a:ext cx="5943600" cy="3108543"/>
          </a:xfrm>
          <a:prstGeom prst="rect">
            <a:avLst/>
          </a:prstGeom>
          <a:solidFill>
            <a:schemeClr val="tx1"/>
          </a:solidFill>
        </p:spPr>
        <p:txBody>
          <a:bodyPr wrap="square" rtlCol="0">
            <a:spAutoFit/>
          </a:bodyPr>
          <a:lstStyle/>
          <a:p>
            <a:pPr defTabSz="685800"/>
            <a:r>
              <a:rPr lang="en-US" sz="2800" b="1" dirty="0">
                <a:solidFill>
                  <a:srgbClr val="FFFFFF"/>
                </a:solidFill>
                <a:latin typeface="Arial" panose="020B0604020202020204" pitchFamily="34" charset="0"/>
                <a:cs typeface="Arial" panose="020B0604020202020204" pitchFamily="34" charset="0"/>
              </a:rPr>
              <a:t>Our traditional model was </a:t>
            </a:r>
          </a:p>
          <a:p>
            <a:pPr defTabSz="685800"/>
            <a:r>
              <a:rPr lang="en-US" sz="2800" b="1" dirty="0">
                <a:solidFill>
                  <a:srgbClr val="FFFFFF"/>
                </a:solidFill>
                <a:latin typeface="Arial" panose="020B0604020202020204" pitchFamily="34" charset="0"/>
                <a:cs typeface="Arial" panose="020B0604020202020204" pitchFamily="34" charset="0"/>
              </a:rPr>
              <a:t>one in which we thought of </a:t>
            </a:r>
          </a:p>
          <a:p>
            <a:pPr defTabSz="685800"/>
            <a:r>
              <a:rPr lang="en-US" sz="2800" b="1" dirty="0">
                <a:solidFill>
                  <a:srgbClr val="FFFFFF"/>
                </a:solidFill>
                <a:latin typeface="Arial" panose="020B0604020202020204" pitchFamily="34" charset="0"/>
                <a:cs typeface="Arial" panose="020B0604020202020204" pitchFamily="34" charset="0"/>
              </a:rPr>
              <a:t>the user in the life of the library</a:t>
            </a:r>
          </a:p>
          <a:p>
            <a:pPr defTabSz="685800"/>
            <a:endParaRPr lang="en-US" sz="2800" b="1" dirty="0">
              <a:solidFill>
                <a:srgbClr val="FFFFFF"/>
              </a:solidFill>
              <a:latin typeface="Arial" panose="020B0604020202020204" pitchFamily="34" charset="0"/>
              <a:cs typeface="Arial" panose="020B0604020202020204" pitchFamily="34" charset="0"/>
            </a:endParaRPr>
          </a:p>
          <a:p>
            <a:pPr defTabSz="685800"/>
            <a:r>
              <a:rPr lang="en-US" sz="2800" b="1" dirty="0">
                <a:solidFill>
                  <a:srgbClr val="FFFFFF"/>
                </a:solidFill>
                <a:latin typeface="Arial" panose="020B0604020202020204" pitchFamily="34" charset="0"/>
                <a:cs typeface="Arial" panose="020B0604020202020204" pitchFamily="34" charset="0"/>
              </a:rPr>
              <a:t>… but we are now increasingly </a:t>
            </a:r>
          </a:p>
          <a:p>
            <a:pPr defTabSz="685800"/>
            <a:r>
              <a:rPr lang="en-US" sz="2800" b="1" dirty="0">
                <a:solidFill>
                  <a:srgbClr val="FFFFFF"/>
                </a:solidFill>
                <a:latin typeface="Arial" panose="020B0604020202020204" pitchFamily="34" charset="0"/>
                <a:cs typeface="Arial" panose="020B0604020202020204" pitchFamily="34" charset="0"/>
              </a:rPr>
              <a:t>thinking about the library </a:t>
            </a:r>
          </a:p>
          <a:p>
            <a:pPr defTabSz="685800"/>
            <a:r>
              <a:rPr lang="en-US" sz="2800" b="1" dirty="0">
                <a:solidFill>
                  <a:srgbClr val="FFFFFF"/>
                </a:solidFill>
                <a:latin typeface="Arial" panose="020B0604020202020204" pitchFamily="34" charset="0"/>
                <a:cs typeface="Arial" panose="020B0604020202020204" pitchFamily="34" charset="0"/>
              </a:rPr>
              <a:t>in the life of the user</a:t>
            </a:r>
          </a:p>
        </p:txBody>
      </p:sp>
      <p:sp>
        <p:nvSpPr>
          <p:cNvPr id="5" name="TextBox 4"/>
          <p:cNvSpPr txBox="1"/>
          <p:nvPr/>
        </p:nvSpPr>
        <p:spPr>
          <a:xfrm>
            <a:off x="3582786" y="4535465"/>
            <a:ext cx="2360814" cy="461665"/>
          </a:xfrm>
          <a:prstGeom prst="rect">
            <a:avLst/>
          </a:prstGeom>
          <a:solidFill>
            <a:schemeClr val="tx1"/>
          </a:solidFill>
        </p:spPr>
        <p:txBody>
          <a:bodyPr wrap="square" rtlCol="0">
            <a:spAutoFit/>
          </a:bodyPr>
          <a:lstStyle/>
          <a:p>
            <a:pPr algn="ctr"/>
            <a:r>
              <a:rPr lang="en-US" sz="1200" dirty="0" smtClean="0">
                <a:solidFill>
                  <a:schemeClr val="bg1"/>
                </a:solidFill>
              </a:rPr>
              <a:t>(Connaway 2015)</a:t>
            </a:r>
          </a:p>
          <a:p>
            <a:pPr algn="ctr"/>
            <a:r>
              <a:rPr lang="en-US" sz="1200" dirty="0" smtClean="0">
                <a:solidFill>
                  <a:schemeClr val="bg1"/>
                </a:solidFill>
              </a:rPr>
              <a:t>(Dempsey 2015)</a:t>
            </a:r>
            <a:endParaRPr lang="en-US" sz="1200" dirty="0">
              <a:solidFill>
                <a:schemeClr val="bg1"/>
              </a:solidFill>
            </a:endParaRPr>
          </a:p>
        </p:txBody>
      </p:sp>
    </p:spTree>
    <p:extLst>
      <p:ext uri="{BB962C8B-B14F-4D97-AF65-F5344CB8AC3E}">
        <p14:creationId xmlns:p14="http://schemas.microsoft.com/office/powerpoint/2010/main" val="3378356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7126" b="7478"/>
          <a:stretch/>
        </p:blipFill>
        <p:spPr>
          <a:xfrm>
            <a:off x="0" y="-10886"/>
            <a:ext cx="9144000" cy="5170716"/>
          </a:xfrm>
          <a:prstGeom prst="rect">
            <a:avLst/>
          </a:prstGeom>
        </p:spPr>
      </p:pic>
      <p:sp>
        <p:nvSpPr>
          <p:cNvPr id="2" name="Text Placeholder 1"/>
          <p:cNvSpPr>
            <a:spLocks noGrp="1"/>
          </p:cNvSpPr>
          <p:nvPr>
            <p:ph type="body" sz="quarter" idx="12"/>
          </p:nvPr>
        </p:nvSpPr>
        <p:spPr>
          <a:xfrm>
            <a:off x="0" y="351287"/>
            <a:ext cx="8861366" cy="944113"/>
          </a:xfrm>
          <a:solidFill>
            <a:schemeClr val="tx1"/>
          </a:solidFill>
        </p:spPr>
        <p:txBody>
          <a:bodyPr/>
          <a:lstStyle/>
          <a:p>
            <a:pPr marL="0" indent="0">
              <a:buNone/>
            </a:pPr>
            <a:r>
              <a:rPr lang="en-US" sz="1400" dirty="0" err="1">
                <a:solidFill>
                  <a:schemeClr val="bg1"/>
                </a:solidFill>
              </a:rPr>
              <a:t>Connaway</a:t>
            </a:r>
            <a:r>
              <a:rPr lang="en-US" sz="1400" dirty="0">
                <a:solidFill>
                  <a:schemeClr val="bg1"/>
                </a:solidFill>
              </a:rPr>
              <a:t>, Lynn </a:t>
            </a:r>
            <a:r>
              <a:rPr lang="en-US" sz="1400" dirty="0" err="1">
                <a:solidFill>
                  <a:schemeClr val="bg1"/>
                </a:solidFill>
              </a:rPr>
              <a:t>Silipigni</a:t>
            </a:r>
            <a:r>
              <a:rPr lang="en-US" sz="1400" dirty="0">
                <a:solidFill>
                  <a:schemeClr val="bg1"/>
                </a:solidFill>
              </a:rPr>
              <a:t>, and </a:t>
            </a:r>
            <a:r>
              <a:rPr lang="en-US" sz="1400" dirty="0" err="1">
                <a:solidFill>
                  <a:schemeClr val="bg1"/>
                </a:solidFill>
              </a:rPr>
              <a:t>Ixchel</a:t>
            </a:r>
            <a:r>
              <a:rPr lang="en-US" sz="1400" dirty="0">
                <a:solidFill>
                  <a:schemeClr val="bg1"/>
                </a:solidFill>
              </a:rPr>
              <a:t> M. </a:t>
            </a:r>
            <a:r>
              <a:rPr lang="en-US" sz="1400" dirty="0" err="1">
                <a:solidFill>
                  <a:schemeClr val="bg1"/>
                </a:solidFill>
              </a:rPr>
              <a:t>Faniel</a:t>
            </a:r>
            <a:r>
              <a:rPr lang="en-US" sz="1400" dirty="0">
                <a:solidFill>
                  <a:schemeClr val="bg1"/>
                </a:solidFill>
              </a:rPr>
              <a:t>. 2015. “Reordering </a:t>
            </a:r>
            <a:r>
              <a:rPr lang="en-US" sz="1400" dirty="0" err="1">
                <a:solidFill>
                  <a:schemeClr val="bg1"/>
                </a:solidFill>
              </a:rPr>
              <a:t>Ranganathan</a:t>
            </a:r>
            <a:r>
              <a:rPr lang="en-US" sz="1400" dirty="0">
                <a:solidFill>
                  <a:schemeClr val="bg1"/>
                </a:solidFill>
              </a:rPr>
              <a:t>: Shifting user </a:t>
            </a:r>
            <a:r>
              <a:rPr lang="en-US" sz="1400" dirty="0" err="1">
                <a:solidFill>
                  <a:schemeClr val="bg1"/>
                </a:solidFill>
              </a:rPr>
              <a:t>behaviours</a:t>
            </a:r>
            <a:r>
              <a:rPr lang="en-US" sz="1400" dirty="0">
                <a:solidFill>
                  <a:schemeClr val="bg1"/>
                </a:solidFill>
              </a:rPr>
              <a:t>, shifting priorities.” </a:t>
            </a:r>
            <a:r>
              <a:rPr lang="en-US" sz="1400" i="1" dirty="0">
                <a:solidFill>
                  <a:schemeClr val="bg1"/>
                </a:solidFill>
              </a:rPr>
              <a:t>SRELS Journal of Information Management </a:t>
            </a:r>
            <a:r>
              <a:rPr lang="en-US" sz="1400" dirty="0">
                <a:solidFill>
                  <a:schemeClr val="bg1"/>
                </a:solidFill>
              </a:rPr>
              <a:t>52, no. 1: 3–23. </a:t>
            </a:r>
            <a:r>
              <a:rPr lang="en-US" sz="1400" dirty="0">
                <a:solidFill>
                  <a:schemeClr val="bg1"/>
                </a:solidFill>
                <a:hlinkClick r:id="rId4"/>
              </a:rPr>
              <a:t>http://i-scholar.in/index.php/sjim/article/view/60392/51360</a:t>
            </a:r>
            <a:r>
              <a:rPr lang="en-US" sz="1400" dirty="0" smtClean="0">
                <a:solidFill>
                  <a:schemeClr val="bg1"/>
                </a:solidFill>
              </a:rPr>
              <a:t>.</a:t>
            </a:r>
          </a:p>
        </p:txBody>
      </p:sp>
      <p:sp>
        <p:nvSpPr>
          <p:cNvPr id="4" name="Text Placeholder 1"/>
          <p:cNvSpPr txBox="1">
            <a:spLocks/>
          </p:cNvSpPr>
          <p:nvPr/>
        </p:nvSpPr>
        <p:spPr>
          <a:xfrm>
            <a:off x="0" y="4174067"/>
            <a:ext cx="4396354" cy="719667"/>
          </a:xfrm>
          <a:prstGeom prst="rect">
            <a:avLst/>
          </a:prstGeom>
          <a:solidFill>
            <a:schemeClr val="tx1"/>
          </a:solidFill>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b="1" dirty="0" smtClean="0">
                <a:solidFill>
                  <a:schemeClr val="bg1"/>
                </a:solidFill>
              </a:rPr>
              <a:t>It’s time for a change</a:t>
            </a:r>
          </a:p>
        </p:txBody>
      </p:sp>
      <p:sp>
        <p:nvSpPr>
          <p:cNvPr id="7" name="Text Placeholder 1"/>
          <p:cNvSpPr txBox="1">
            <a:spLocks/>
          </p:cNvSpPr>
          <p:nvPr/>
        </p:nvSpPr>
        <p:spPr>
          <a:xfrm>
            <a:off x="1643349" y="3207959"/>
            <a:ext cx="7500651" cy="1400024"/>
          </a:xfrm>
          <a:prstGeom prst="rect">
            <a:avLst/>
          </a:prstGeom>
          <a:solidFill>
            <a:schemeClr val="tx1"/>
          </a:solidFill>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bg1"/>
                </a:solidFill>
                <a:latin typeface="Arial" panose="020B0604020202020204" pitchFamily="34" charset="0"/>
                <a:cs typeface="Arial" panose="020B0604020202020204" pitchFamily="34" charset="0"/>
              </a:rPr>
              <a:t>“Librarians have an opportunity to become part of users’ social networks and to put resources in the context of users’ information needs.” </a:t>
            </a:r>
            <a:endParaRPr lang="en-US" sz="2000" b="1" dirty="0" smtClean="0">
              <a:solidFill>
                <a:schemeClr val="bg1"/>
              </a:solidFill>
              <a:latin typeface="Arial" panose="020B0604020202020204" pitchFamily="34" charset="0"/>
              <a:cs typeface="Arial" panose="020B0604020202020204" pitchFamily="34" charset="0"/>
            </a:endParaRPr>
          </a:p>
          <a:p>
            <a:pPr marL="0" indent="0" algn="r">
              <a:buNone/>
            </a:pPr>
            <a:r>
              <a:rPr lang="en-US" sz="1400" b="1" dirty="0" smtClean="0">
                <a:solidFill>
                  <a:schemeClr val="bg1"/>
                </a:solidFill>
                <a:latin typeface="Arial" panose="020B0604020202020204" pitchFamily="34" charset="0"/>
                <a:cs typeface="Arial" panose="020B0604020202020204" pitchFamily="34" charset="0"/>
              </a:rPr>
              <a:t>(Connaway 2015, 23</a:t>
            </a:r>
            <a:r>
              <a:rPr lang="en-US" sz="14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7640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xit" presetSubtype="4" fill="hold" grpId="0" nodeType="with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ppt_x"/>
                                          </p:val>
                                        </p:tav>
                                      </p:tavLst>
                                    </p:anim>
                                    <p:anim calcmode="lin" valueType="num">
                                      <p:cBhvr additive="base">
                                        <p:cTn id="11" dur="500"/>
                                        <p:tgtEl>
                                          <p:spTgt spid="4"/>
                                        </p:tgtEl>
                                        <p:attrNameLst>
                                          <p:attrName>ppt_y</p:attrName>
                                        </p:attrNameLst>
                                      </p:cBhvr>
                                      <p:tavLst>
                                        <p:tav tm="0">
                                          <p:val>
                                            <p:strVal val="ppt_y"/>
                                          </p:val>
                                        </p:tav>
                                        <p:tav tm="100000">
                                          <p:val>
                                            <p:strVal val="1+ppt_h/2"/>
                                          </p:val>
                                        </p:tav>
                                      </p:tavLst>
                                    </p:anim>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004"/>
          <a:stretch/>
        </p:blipFill>
        <p:spPr>
          <a:xfrm>
            <a:off x="0" y="-10160"/>
            <a:ext cx="9144000" cy="5153660"/>
          </a:xfrm>
          <a:prstGeom prst="rect">
            <a:avLst/>
          </a:prstGeom>
        </p:spPr>
      </p:pic>
      <p:sp>
        <p:nvSpPr>
          <p:cNvPr id="2" name="Text Placeholder 1"/>
          <p:cNvSpPr>
            <a:spLocks noGrp="1"/>
          </p:cNvSpPr>
          <p:nvPr>
            <p:ph type="body" sz="quarter" idx="12"/>
          </p:nvPr>
        </p:nvSpPr>
        <p:spPr>
          <a:xfrm>
            <a:off x="0" y="540234"/>
            <a:ext cx="3178629" cy="2692824"/>
          </a:xfrm>
          <a:solidFill>
            <a:schemeClr val="tx1"/>
          </a:solidFill>
        </p:spPr>
        <p:txBody>
          <a:bodyPr/>
          <a:lstStyle/>
          <a:p>
            <a:pPr marL="0" indent="0">
              <a:buNone/>
            </a:pPr>
            <a:r>
              <a:rPr lang="en-US" sz="1400" dirty="0">
                <a:solidFill>
                  <a:schemeClr val="bg1"/>
                </a:solidFill>
              </a:rPr>
              <a:t>Connaway, Lynn Silipigni, Marie L. Radford, Timothy J. Dickey, Jocelyn De Angelis Williams, and Patrick Confer. 2008. “Sense-making and synchronicity: Information-seeking behaviors of Millennials and Baby Boomers.” </a:t>
            </a:r>
            <a:r>
              <a:rPr lang="en-US" sz="1400" i="1" dirty="0" err="1">
                <a:solidFill>
                  <a:schemeClr val="bg1"/>
                </a:solidFill>
              </a:rPr>
              <a:t>Libri</a:t>
            </a:r>
            <a:r>
              <a:rPr lang="en-US" sz="1400" i="1" dirty="0">
                <a:solidFill>
                  <a:schemeClr val="bg1"/>
                </a:solidFill>
              </a:rPr>
              <a:t> </a:t>
            </a:r>
            <a:r>
              <a:rPr lang="en-US" sz="1400" dirty="0">
                <a:solidFill>
                  <a:schemeClr val="bg1"/>
                </a:solidFill>
              </a:rPr>
              <a:t>58, no. 2: 123–135. </a:t>
            </a:r>
            <a:r>
              <a:rPr lang="en-US" sz="1400" dirty="0">
                <a:solidFill>
                  <a:schemeClr val="bg1"/>
                </a:solidFill>
                <a:hlinkClick r:id="rId4"/>
              </a:rPr>
              <a:t>http://www.oclc.org/content/dam/research/publications/library/2008/connaway-libri.pdf</a:t>
            </a:r>
            <a:r>
              <a:rPr lang="en-US" sz="1400" dirty="0">
                <a:solidFill>
                  <a:schemeClr val="bg1"/>
                </a:solidFill>
              </a:rPr>
              <a:t>.</a:t>
            </a:r>
          </a:p>
          <a:p>
            <a:pPr marL="0" indent="0">
              <a:buNone/>
            </a:pPr>
            <a:endParaRPr lang="en-US" sz="1400" dirty="0" smtClean="0">
              <a:solidFill>
                <a:schemeClr val="bg1"/>
              </a:solidFill>
            </a:endParaRPr>
          </a:p>
        </p:txBody>
      </p:sp>
      <p:sp>
        <p:nvSpPr>
          <p:cNvPr id="4" name="Text Placeholder 1"/>
          <p:cNvSpPr>
            <a:spLocks noGrp="1"/>
          </p:cNvSpPr>
          <p:nvPr>
            <p:ph type="body" sz="quarter" idx="12"/>
          </p:nvPr>
        </p:nvSpPr>
        <p:spPr>
          <a:xfrm>
            <a:off x="1076960" y="3952159"/>
            <a:ext cx="8067040" cy="640161"/>
          </a:xfrm>
          <a:solidFill>
            <a:schemeClr val="tx1"/>
          </a:solidFill>
        </p:spPr>
        <p:txBody>
          <a:bodyPr/>
          <a:lstStyle/>
          <a:p>
            <a:pPr marL="0" indent="0">
              <a:buNone/>
            </a:pPr>
            <a:r>
              <a:rPr lang="en-US" sz="3200" b="1" dirty="0" smtClean="0">
                <a:solidFill>
                  <a:schemeClr val="bg1"/>
                </a:solidFill>
              </a:rPr>
              <a:t>Space for socializing and work groups</a:t>
            </a:r>
          </a:p>
        </p:txBody>
      </p:sp>
      <p:sp>
        <p:nvSpPr>
          <p:cNvPr id="5" name="Rectangle 4"/>
          <p:cNvSpPr/>
          <p:nvPr/>
        </p:nvSpPr>
        <p:spPr>
          <a:xfrm>
            <a:off x="3679372" y="2579468"/>
            <a:ext cx="5464628" cy="1692771"/>
          </a:xfrm>
          <a:prstGeom prst="rect">
            <a:avLst/>
          </a:prstGeom>
          <a:solidFill>
            <a:schemeClr val="tx1"/>
          </a:solidFill>
        </p:spPr>
        <p:txBody>
          <a:bodyPr wrap="square">
            <a:spAutoFit/>
          </a:bodyPr>
          <a:lstStyle/>
          <a:p>
            <a:pPr defTabSz="914400">
              <a:defRPr/>
            </a:pPr>
            <a:r>
              <a:rPr lang="en-US" sz="2400" b="1" dirty="0">
                <a:solidFill>
                  <a:schemeClr val="bg1"/>
                </a:solidFill>
                <a:latin typeface="Arial" panose="020B0604020202020204" pitchFamily="34" charset="0"/>
                <a:cs typeface="Arial" panose="020B0604020202020204" pitchFamily="34" charset="0"/>
              </a:rPr>
              <a:t>“We do go to the library or somewhere quiet where we can just get our work done </a:t>
            </a:r>
            <a:r>
              <a:rPr lang="en-US" sz="2400" b="1" dirty="0" smtClean="0">
                <a:solidFill>
                  <a:schemeClr val="bg1"/>
                </a:solidFill>
                <a:latin typeface="Arial" panose="020B0604020202020204" pitchFamily="34" charset="0"/>
                <a:cs typeface="Arial" panose="020B0604020202020204" pitchFamily="34" charset="0"/>
              </a:rPr>
              <a:t>together...” </a:t>
            </a:r>
          </a:p>
          <a:p>
            <a:pPr algn="r" defTabSz="914400">
              <a:defRPr/>
            </a:pPr>
            <a:r>
              <a:rPr lang="en-US" sz="1600" b="1" dirty="0" smtClean="0">
                <a:solidFill>
                  <a:schemeClr val="bg1"/>
                </a:solidFill>
                <a:latin typeface="Arial" panose="020B0604020202020204" pitchFamily="34" charset="0"/>
                <a:cs typeface="Arial" panose="020B0604020202020204" pitchFamily="34" charset="0"/>
              </a:rPr>
              <a:t>	(</a:t>
            </a:r>
            <a:r>
              <a:rPr lang="en-US" sz="1600" b="1" i="1" dirty="0">
                <a:solidFill>
                  <a:schemeClr val="bg1"/>
                </a:solidFill>
                <a:latin typeface="Arial" panose="020B0604020202020204" pitchFamily="34" charset="0"/>
                <a:cs typeface="Arial" panose="020B0604020202020204" pitchFamily="34" charset="0"/>
              </a:rPr>
              <a:t>Digital Visitors and Residents</a:t>
            </a:r>
            <a:r>
              <a:rPr lang="en-US" sz="1600" b="1" dirty="0">
                <a:solidFill>
                  <a:schemeClr val="bg1"/>
                </a:solidFill>
                <a:latin typeface="Arial" panose="020B0604020202020204" pitchFamily="34" charset="0"/>
                <a:cs typeface="Arial" panose="020B0604020202020204" pitchFamily="34" charset="0"/>
              </a:rPr>
              <a:t>, UKU3</a:t>
            </a:r>
            <a:r>
              <a:rPr lang="en-US" sz="1600" b="1" dirty="0" smtClean="0">
                <a:solidFill>
                  <a:schemeClr val="bg1"/>
                </a:solidFill>
                <a:latin typeface="Arial" panose="020B0604020202020204" pitchFamily="34" charset="0"/>
                <a:cs typeface="Arial" panose="020B0604020202020204" pitchFamily="34" charset="0"/>
              </a:rPr>
              <a:t>, Emerging, </a:t>
            </a:r>
            <a:r>
              <a:rPr lang="en-US" sz="1600" b="1" dirty="0">
                <a:solidFill>
                  <a:schemeClr val="bg1"/>
                </a:solidFill>
                <a:latin typeface="Arial" panose="020B0604020202020204" pitchFamily="34" charset="0"/>
                <a:cs typeface="Arial" panose="020B0604020202020204" pitchFamily="34" charset="0"/>
              </a:rPr>
              <a:t>Female, Age </a:t>
            </a:r>
            <a:r>
              <a:rPr lang="en-US" sz="1600" b="1" dirty="0" smtClean="0">
                <a:solidFill>
                  <a:schemeClr val="bg1"/>
                </a:solidFill>
                <a:latin typeface="Arial" panose="020B0604020202020204" pitchFamily="34" charset="0"/>
                <a:cs typeface="Arial" panose="020B0604020202020204" pitchFamily="34" charset="0"/>
              </a:rPr>
              <a:t>19, French and Italian)</a:t>
            </a:r>
            <a:endParaRPr lang="en-US"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928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xit" presetSubtype="4" fill="hold" grpId="0" nodeType="withEffect">
                                  <p:stCondLst>
                                    <p:cond delay="0"/>
                                  </p:stCondLst>
                                  <p:childTnLst>
                                    <p:anim calcmode="lin" valueType="num">
                                      <p:cBhvr additive="base">
                                        <p:cTn id="10"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1" dur="500"/>
                                        <p:tgtEl>
                                          <p:spTgt spid="4">
                                            <p:txEl>
                                              <p:pRg st="0" end="0"/>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4">
                                            <p:txEl>
                                              <p:pRg st="0" end="0"/>
                                            </p:txEl>
                                          </p:spTgt>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4">
                                            <p:bg/>
                                          </p:spTgt>
                                        </p:tgtEl>
                                        <p:attrNameLst>
                                          <p:attrName>ppt_x</p:attrName>
                                        </p:attrNameLst>
                                      </p:cBhvr>
                                      <p:tavLst>
                                        <p:tav tm="0">
                                          <p:val>
                                            <p:strVal val="ppt_x"/>
                                          </p:val>
                                        </p:tav>
                                        <p:tav tm="100000">
                                          <p:val>
                                            <p:strVal val="ppt_x"/>
                                          </p:val>
                                        </p:tav>
                                      </p:tavLst>
                                    </p:anim>
                                    <p:anim calcmode="lin" valueType="num">
                                      <p:cBhvr additive="base">
                                        <p:cTn id="15" dur="500"/>
                                        <p:tgtEl>
                                          <p:spTgt spid="4">
                                            <p:bg/>
                                          </p:spTgt>
                                        </p:tgtEl>
                                        <p:attrNameLst>
                                          <p:attrName>ppt_y</p:attrName>
                                        </p:attrNameLst>
                                      </p:cBhvr>
                                      <p:tavLst>
                                        <p:tav tm="0">
                                          <p:val>
                                            <p:strVal val="ppt_y"/>
                                          </p:val>
                                        </p:tav>
                                        <p:tav tm="100000">
                                          <p:val>
                                            <p:strVal val="1+ppt_h/2"/>
                                          </p:val>
                                        </p:tav>
                                      </p:tavLst>
                                    </p:anim>
                                    <p:set>
                                      <p:cBhvr>
                                        <p:cTn id="16" dur="1" fill="hold">
                                          <p:stCondLst>
                                            <p:cond delay="499"/>
                                          </p:stCondLst>
                                        </p:cTn>
                                        <p:tgtEl>
                                          <p:spTgt spid="4">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9683" b="14444"/>
          <a:stretch/>
        </p:blipFill>
        <p:spPr>
          <a:xfrm>
            <a:off x="0" y="0"/>
            <a:ext cx="9144000" cy="5203371"/>
          </a:xfrm>
          <a:prstGeom prst="rect">
            <a:avLst/>
          </a:prstGeom>
        </p:spPr>
      </p:pic>
      <p:sp>
        <p:nvSpPr>
          <p:cNvPr id="2" name="Text Placeholder 1"/>
          <p:cNvSpPr>
            <a:spLocks noGrp="1"/>
          </p:cNvSpPr>
          <p:nvPr>
            <p:ph type="body" sz="quarter" idx="12"/>
          </p:nvPr>
        </p:nvSpPr>
        <p:spPr>
          <a:xfrm>
            <a:off x="0" y="1158844"/>
            <a:ext cx="4263871" cy="1442841"/>
          </a:xfrm>
          <a:solidFill>
            <a:schemeClr val="tx1"/>
          </a:solidFill>
        </p:spPr>
        <p:txBody>
          <a:bodyPr/>
          <a:lstStyle/>
          <a:p>
            <a:pPr marL="0" indent="0">
              <a:buNone/>
            </a:pPr>
            <a:r>
              <a:rPr lang="en-US" sz="1400" dirty="0">
                <a:solidFill>
                  <a:schemeClr val="bg1"/>
                </a:solidFill>
              </a:rPr>
              <a:t>Connaway, Lynn Silipigni. 2013. “Meeting the expectations of the community: The engagement-centered library.” </a:t>
            </a:r>
            <a:r>
              <a:rPr lang="en-US" sz="1400" i="1" dirty="0">
                <a:solidFill>
                  <a:schemeClr val="bg1"/>
                </a:solidFill>
              </a:rPr>
              <a:t>Library 2020: Today’s Leading Visionaries Describe Tomorrow’s Library</a:t>
            </a:r>
            <a:r>
              <a:rPr lang="en-US" sz="1400" dirty="0">
                <a:solidFill>
                  <a:schemeClr val="bg1"/>
                </a:solidFill>
              </a:rPr>
              <a:t>, edited by J. Janes, 83–88. Lanham, MD: Scarecrow Press. </a:t>
            </a:r>
          </a:p>
        </p:txBody>
      </p:sp>
      <p:sp>
        <p:nvSpPr>
          <p:cNvPr id="4" name="Text Placeholder 1"/>
          <p:cNvSpPr>
            <a:spLocks noGrp="1"/>
          </p:cNvSpPr>
          <p:nvPr>
            <p:ph type="body" sz="quarter" idx="12"/>
          </p:nvPr>
        </p:nvSpPr>
        <p:spPr>
          <a:xfrm>
            <a:off x="2984505" y="3903772"/>
            <a:ext cx="6159495" cy="1181491"/>
          </a:xfrm>
          <a:solidFill>
            <a:schemeClr val="tx1"/>
          </a:solidFill>
        </p:spPr>
        <p:txBody>
          <a:bodyPr/>
          <a:lstStyle/>
          <a:p>
            <a:pPr marL="0" indent="0">
              <a:buNone/>
            </a:pPr>
            <a:r>
              <a:rPr lang="en-US" sz="3200" b="1" dirty="0" smtClean="0">
                <a:solidFill>
                  <a:schemeClr val="bg1"/>
                </a:solidFill>
              </a:rPr>
              <a:t>Embedded librarianship</a:t>
            </a:r>
          </a:p>
          <a:p>
            <a:pPr marL="0" indent="0">
              <a:buNone/>
            </a:pPr>
            <a:r>
              <a:rPr lang="en-US" sz="3200" b="1" dirty="0" smtClean="0">
                <a:solidFill>
                  <a:schemeClr val="bg1"/>
                </a:solidFill>
              </a:rPr>
              <a:t>…be where our users need us</a:t>
            </a:r>
            <a:endParaRPr lang="en-US" sz="3200" b="1" dirty="0">
              <a:solidFill>
                <a:schemeClr val="bg1"/>
              </a:solidFill>
            </a:endParaRPr>
          </a:p>
        </p:txBody>
      </p:sp>
      <p:sp>
        <p:nvSpPr>
          <p:cNvPr id="5" name="Rectangle 4"/>
          <p:cNvSpPr/>
          <p:nvPr/>
        </p:nvSpPr>
        <p:spPr>
          <a:xfrm>
            <a:off x="2721429" y="2969311"/>
            <a:ext cx="6422571" cy="1538883"/>
          </a:xfrm>
          <a:prstGeom prst="rect">
            <a:avLst/>
          </a:prstGeom>
          <a:solidFill>
            <a:schemeClr val="tx1"/>
          </a:solidFill>
        </p:spPr>
        <p:txBody>
          <a:bodyPr wrap="square">
            <a:spAutoFit/>
          </a:bodyPr>
          <a:lstStyle/>
          <a:p>
            <a:r>
              <a:rPr lang="en-US" sz="2000" b="1" dirty="0">
                <a:solidFill>
                  <a:schemeClr val="bg1"/>
                </a:solidFill>
                <a:latin typeface="Arial" panose="020B0604020202020204" pitchFamily="34" charset="0"/>
                <a:cs typeface="Arial" panose="020B0604020202020204" pitchFamily="34" charset="0"/>
              </a:rPr>
              <a:t>“Our experience with a proactive chat </a:t>
            </a:r>
            <a:r>
              <a:rPr lang="en-US" sz="2000" b="1" dirty="0" smtClean="0">
                <a:solidFill>
                  <a:schemeClr val="bg1"/>
                </a:solidFill>
                <a:latin typeface="Arial" panose="020B0604020202020204" pitchFamily="34" charset="0"/>
                <a:cs typeface="Arial" panose="020B0604020202020204" pitchFamily="34" charset="0"/>
              </a:rPr>
              <a:t>model… </a:t>
            </a:r>
            <a:r>
              <a:rPr lang="en-US" sz="2000" b="1" dirty="0">
                <a:solidFill>
                  <a:schemeClr val="bg1"/>
                </a:solidFill>
                <a:latin typeface="Arial" panose="020B0604020202020204" pitchFamily="34" charset="0"/>
                <a:cs typeface="Arial" panose="020B0604020202020204" pitchFamily="34" charset="0"/>
              </a:rPr>
              <a:t>showed us that there is indeed a ready-made market for our services right on our own library </a:t>
            </a:r>
            <a:r>
              <a:rPr lang="en-US" sz="2000" b="1" dirty="0" smtClean="0">
                <a:solidFill>
                  <a:schemeClr val="bg1"/>
                </a:solidFill>
                <a:latin typeface="Arial" panose="020B0604020202020204" pitchFamily="34" charset="0"/>
                <a:cs typeface="Arial" panose="020B0604020202020204" pitchFamily="34" charset="0"/>
              </a:rPr>
              <a:t>pages...” </a:t>
            </a:r>
          </a:p>
          <a:p>
            <a:pPr algn="r"/>
            <a:r>
              <a:rPr lang="en-US" sz="1400" b="1" dirty="0" smtClean="0">
                <a:solidFill>
                  <a:schemeClr val="bg1"/>
                </a:solidFill>
                <a:latin typeface="Arial" panose="020B0604020202020204" pitchFamily="34" charset="0"/>
                <a:cs typeface="Arial" panose="020B0604020202020204" pitchFamily="34" charset="0"/>
              </a:rPr>
              <a:t>(</a:t>
            </a:r>
            <a:r>
              <a:rPr lang="en-US" sz="1400" b="1" dirty="0">
                <a:solidFill>
                  <a:schemeClr val="bg1"/>
                </a:solidFill>
                <a:latin typeface="Arial" panose="020B0604020202020204" pitchFamily="34" charset="0"/>
                <a:cs typeface="Arial" panose="020B0604020202020204" pitchFamily="34" charset="0"/>
              </a:rPr>
              <a:t>Zhang and Mayer 2014, 205)</a:t>
            </a:r>
            <a:endParaRPr lang="en-US" sz="1400" b="1" dirty="0">
              <a:solidFill>
                <a:schemeClr val="bg1"/>
              </a:solidFill>
            </a:endParaRPr>
          </a:p>
        </p:txBody>
      </p:sp>
    </p:spTree>
    <p:extLst>
      <p:ext uri="{BB962C8B-B14F-4D97-AF65-F5344CB8AC3E}">
        <p14:creationId xmlns:p14="http://schemas.microsoft.com/office/powerpoint/2010/main" val="348282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xit" presetSubtype="4" fill="hold" grpId="0" nodeType="withEffect">
                                  <p:stCondLst>
                                    <p:cond delay="0"/>
                                  </p:stCondLst>
                                  <p:childTnLst>
                                    <p:anim calcmode="lin" valueType="num">
                                      <p:cBhvr additive="base">
                                        <p:cTn id="10"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1" dur="500"/>
                                        <p:tgtEl>
                                          <p:spTgt spid="4">
                                            <p:txEl>
                                              <p:pRg st="0" end="0"/>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4">
                                            <p:txEl>
                                              <p:pRg st="0" end="0"/>
                                            </p:txEl>
                                          </p:spTgt>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p:tgtEl>
                                          <p:spTgt spid="4">
                                            <p:txEl>
                                              <p:pRg st="1" end="1"/>
                                            </p:txEl>
                                          </p:spTgt>
                                        </p:tgtEl>
                                        <p:attrNameLst>
                                          <p:attrName>ppt_y</p:attrName>
                                        </p:attrNameLst>
                                      </p:cBhvr>
                                      <p:tavLst>
                                        <p:tav tm="0">
                                          <p:val>
                                            <p:strVal val="ppt_y"/>
                                          </p:val>
                                        </p:tav>
                                        <p:tav tm="100000">
                                          <p:val>
                                            <p:strVal val="1+ppt_h/2"/>
                                          </p:val>
                                        </p:tav>
                                      </p:tavLst>
                                    </p:anim>
                                    <p:set>
                                      <p:cBhvr>
                                        <p:cTn id="16" dur="1" fill="hold">
                                          <p:stCondLst>
                                            <p:cond delay="499"/>
                                          </p:stCondLst>
                                        </p:cTn>
                                        <p:tgtEl>
                                          <p:spTgt spid="4">
                                            <p:txEl>
                                              <p:pRg st="1" end="1"/>
                                            </p:txEl>
                                          </p:spTgt>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4">
                                            <p:bg/>
                                          </p:spTgt>
                                        </p:tgtEl>
                                        <p:attrNameLst>
                                          <p:attrName>ppt_x</p:attrName>
                                        </p:attrNameLst>
                                      </p:cBhvr>
                                      <p:tavLst>
                                        <p:tav tm="0">
                                          <p:val>
                                            <p:strVal val="ppt_x"/>
                                          </p:val>
                                        </p:tav>
                                        <p:tav tm="100000">
                                          <p:val>
                                            <p:strVal val="ppt_x"/>
                                          </p:val>
                                        </p:tav>
                                      </p:tavLst>
                                    </p:anim>
                                    <p:anim calcmode="lin" valueType="num">
                                      <p:cBhvr additive="base">
                                        <p:cTn id="19" dur="500"/>
                                        <p:tgtEl>
                                          <p:spTgt spid="4">
                                            <p:bg/>
                                          </p:spTgt>
                                        </p:tgtEl>
                                        <p:attrNameLst>
                                          <p:attrName>ppt_y</p:attrName>
                                        </p:attrNameLst>
                                      </p:cBhvr>
                                      <p:tavLst>
                                        <p:tav tm="0">
                                          <p:val>
                                            <p:strVal val="ppt_y"/>
                                          </p:val>
                                        </p:tav>
                                        <p:tav tm="100000">
                                          <p:val>
                                            <p:strVal val="1+ppt_h/2"/>
                                          </p:val>
                                        </p:tav>
                                      </p:tavLst>
                                    </p:anim>
                                    <p:set>
                                      <p:cBhvr>
                                        <p:cTn id="20" dur="1" fill="hold">
                                          <p:stCondLst>
                                            <p:cond delay="499"/>
                                          </p:stCondLst>
                                        </p:cTn>
                                        <p:tgtEl>
                                          <p:spTgt spid="4">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5333"/>
          <a:stretch/>
        </p:blipFill>
        <p:spPr>
          <a:xfrm>
            <a:off x="0" y="0"/>
            <a:ext cx="9144000" cy="5181600"/>
          </a:xfrm>
          <a:prstGeom prst="rect">
            <a:avLst/>
          </a:prstGeom>
        </p:spPr>
      </p:pic>
      <p:sp>
        <p:nvSpPr>
          <p:cNvPr id="4" name="Text Placeholder 3"/>
          <p:cNvSpPr>
            <a:spLocks noGrp="1"/>
          </p:cNvSpPr>
          <p:nvPr>
            <p:ph type="body" sz="quarter" idx="4294967295"/>
          </p:nvPr>
        </p:nvSpPr>
        <p:spPr>
          <a:xfrm>
            <a:off x="0" y="1124637"/>
            <a:ext cx="6136481" cy="2402336"/>
          </a:xfrm>
          <a:prstGeom prst="rect">
            <a:avLst/>
          </a:prstGeom>
          <a:solidFill>
            <a:schemeClr val="tx1"/>
          </a:solidFill>
        </p:spPr>
        <p:txBody>
          <a:bodyPr/>
          <a:lstStyle/>
          <a:p>
            <a:pPr marL="0" indent="0">
              <a:buNone/>
            </a:pPr>
            <a:r>
              <a:rPr lang="en-US" sz="2000" b="1" dirty="0">
                <a:solidFill>
                  <a:schemeClr val="bg1"/>
                </a:solidFill>
              </a:rPr>
              <a:t>“Oh my goodness when I was starting my academic life everything was in the library and you could go in to these libraries at your university which were such fascinating places. …So I miss that – the old fashioned library.” </a:t>
            </a:r>
          </a:p>
          <a:p>
            <a:pPr marL="0" indent="0" algn="r">
              <a:buNone/>
            </a:pPr>
            <a:r>
              <a:rPr lang="en-US" sz="1400" b="1" dirty="0" smtClean="0">
                <a:solidFill>
                  <a:schemeClr val="bg1"/>
                </a:solidFill>
              </a:rPr>
              <a:t>			</a:t>
            </a:r>
            <a:r>
              <a:rPr lang="en-US" sz="1600" b="1" dirty="0" smtClean="0">
                <a:solidFill>
                  <a:schemeClr val="bg1"/>
                </a:solidFill>
              </a:rPr>
              <a:t>(</a:t>
            </a:r>
            <a:r>
              <a:rPr lang="en-US" sz="1600" b="1" i="1" dirty="0">
                <a:solidFill>
                  <a:schemeClr val="bg1"/>
                </a:solidFill>
              </a:rPr>
              <a:t>Digital Visitors and Residents</a:t>
            </a:r>
            <a:r>
              <a:rPr lang="en-US" sz="1600" b="1" dirty="0">
                <a:solidFill>
                  <a:schemeClr val="bg1"/>
                </a:solidFill>
              </a:rPr>
              <a:t>, UKF2, Female, Age 51, Marketing) </a:t>
            </a:r>
          </a:p>
          <a:p>
            <a:pPr marL="0" indent="0">
              <a:buNone/>
            </a:pPr>
            <a:endParaRPr lang="en-US" sz="1400" b="1" dirty="0">
              <a:solidFill>
                <a:schemeClr val="bg1"/>
              </a:solidFill>
            </a:endParaRPr>
          </a:p>
        </p:txBody>
      </p:sp>
    </p:spTree>
    <p:extLst>
      <p:ext uri="{BB962C8B-B14F-4D97-AF65-F5344CB8AC3E}">
        <p14:creationId xmlns:p14="http://schemas.microsoft.com/office/powerpoint/2010/main" val="253607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a:p>
        </p:txBody>
      </p:sp>
      <p:sp>
        <p:nvSpPr>
          <p:cNvPr id="3" name="Text Placeholder 2"/>
          <p:cNvSpPr>
            <a:spLocks noGrp="1"/>
          </p:cNvSpPr>
          <p:nvPr>
            <p:ph type="body" sz="quarter" idx="13"/>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 Placeholder 3"/>
          <p:cNvSpPr txBox="1">
            <a:spLocks/>
          </p:cNvSpPr>
          <p:nvPr/>
        </p:nvSpPr>
        <p:spPr>
          <a:xfrm>
            <a:off x="0" y="272372"/>
            <a:ext cx="6136481" cy="941555"/>
          </a:xfrm>
          <a:prstGeom prst="rect">
            <a:avLst/>
          </a:prstGeom>
          <a:solidFill>
            <a:schemeClr val="tx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smtClean="0">
                <a:solidFill>
                  <a:schemeClr val="bg1"/>
                </a:solidFill>
              </a:rPr>
              <a:t>“</a:t>
            </a:r>
            <a:r>
              <a:rPr lang="en-US" sz="2000" b="1" dirty="0">
                <a:solidFill>
                  <a:schemeClr val="bg1"/>
                </a:solidFill>
              </a:rPr>
              <a:t>L</a:t>
            </a:r>
            <a:r>
              <a:rPr lang="en-US" sz="2000" b="1" dirty="0" smtClean="0">
                <a:solidFill>
                  <a:schemeClr val="bg1"/>
                </a:solidFill>
              </a:rPr>
              <a:t>ibrary is a growing organism.” </a:t>
            </a:r>
          </a:p>
          <a:p>
            <a:pPr marL="0" indent="0" algn="r">
              <a:buFont typeface="Arial"/>
              <a:buNone/>
            </a:pPr>
            <a:r>
              <a:rPr lang="en-US" sz="1400" b="1" dirty="0" smtClean="0">
                <a:solidFill>
                  <a:schemeClr val="bg1"/>
                </a:solidFill>
              </a:rPr>
              <a:t>			</a:t>
            </a:r>
            <a:r>
              <a:rPr lang="en-US" sz="1600" b="1" dirty="0" smtClean="0">
                <a:solidFill>
                  <a:schemeClr val="bg1"/>
                </a:solidFill>
              </a:rPr>
              <a:t>(</a:t>
            </a:r>
            <a:r>
              <a:rPr lang="en-US" sz="1600" b="1" dirty="0" err="1" smtClean="0">
                <a:solidFill>
                  <a:schemeClr val="bg1"/>
                </a:solidFill>
              </a:rPr>
              <a:t>Ranganathan</a:t>
            </a:r>
            <a:r>
              <a:rPr lang="en-US" sz="1600" b="1" dirty="0" smtClean="0">
                <a:solidFill>
                  <a:schemeClr val="bg1"/>
                </a:solidFill>
              </a:rPr>
              <a:t> 1931) </a:t>
            </a:r>
          </a:p>
          <a:p>
            <a:pPr marL="0" indent="0">
              <a:buFont typeface="Arial"/>
              <a:buNone/>
            </a:pPr>
            <a:endParaRPr lang="en-US" sz="1400" b="1" dirty="0">
              <a:solidFill>
                <a:schemeClr val="bg1"/>
              </a:solidFill>
            </a:endParaRPr>
          </a:p>
        </p:txBody>
      </p:sp>
      <p:sp>
        <p:nvSpPr>
          <p:cNvPr id="6" name="Text Placeholder 3"/>
          <p:cNvSpPr txBox="1">
            <a:spLocks/>
          </p:cNvSpPr>
          <p:nvPr/>
        </p:nvSpPr>
        <p:spPr>
          <a:xfrm>
            <a:off x="0" y="1630195"/>
            <a:ext cx="3516923" cy="1499867"/>
          </a:xfrm>
          <a:prstGeom prst="rect">
            <a:avLst/>
          </a:prstGeom>
          <a:solidFill>
            <a:schemeClr val="tx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smtClean="0">
                <a:solidFill>
                  <a:schemeClr val="bg1"/>
                </a:solidFill>
              </a:rPr>
              <a:t>Use what you know</a:t>
            </a:r>
          </a:p>
          <a:p>
            <a:pPr marL="0" indent="0">
              <a:buFont typeface="Arial"/>
              <a:buNone/>
            </a:pPr>
            <a:r>
              <a:rPr lang="en-US" sz="2000" b="1" dirty="0" smtClean="0">
                <a:solidFill>
                  <a:schemeClr val="bg1"/>
                </a:solidFill>
              </a:rPr>
              <a:t>Learn what you don’t know</a:t>
            </a:r>
          </a:p>
          <a:p>
            <a:pPr marL="0" indent="0">
              <a:buFont typeface="Arial"/>
              <a:buNone/>
            </a:pPr>
            <a:r>
              <a:rPr lang="en-US" sz="2000" b="1" dirty="0" smtClean="0">
                <a:solidFill>
                  <a:schemeClr val="bg1"/>
                </a:solidFill>
              </a:rPr>
              <a:t>Engage in new ways</a:t>
            </a:r>
            <a:endParaRPr lang="en-US" sz="1600" b="1" dirty="0" smtClean="0">
              <a:solidFill>
                <a:schemeClr val="bg1"/>
              </a:solidFill>
            </a:endParaRPr>
          </a:p>
          <a:p>
            <a:pPr marL="0" indent="0">
              <a:buFont typeface="Arial"/>
              <a:buNone/>
            </a:pPr>
            <a:endParaRPr lang="en-US" sz="1400" b="1" dirty="0">
              <a:solidFill>
                <a:schemeClr val="bg1"/>
              </a:solidFill>
            </a:endParaRPr>
          </a:p>
        </p:txBody>
      </p:sp>
    </p:spTree>
    <p:extLst>
      <p:ext uri="{BB962C8B-B14F-4D97-AF65-F5344CB8AC3E}">
        <p14:creationId xmlns:p14="http://schemas.microsoft.com/office/powerpoint/2010/main" val="410085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30629" y="720762"/>
            <a:ext cx="9013371" cy="3842445"/>
          </a:xfrm>
        </p:spPr>
        <p:txBody>
          <a:bodyPr/>
          <a:lstStyle/>
          <a:p>
            <a:pPr marL="0" indent="0">
              <a:spcBef>
                <a:spcPts val="0"/>
              </a:spcBef>
              <a:buNone/>
            </a:pPr>
            <a:r>
              <a:rPr lang="en-US" sz="1100" dirty="0">
                <a:cs typeface="Arial" panose="020B0604020202020204" pitchFamily="34" charset="0"/>
              </a:rPr>
              <a:t>Connaway, Lynn Silipigni, comp. 2015. </a:t>
            </a:r>
            <a:r>
              <a:rPr lang="en-US" sz="1100" i="1" dirty="0">
                <a:cs typeface="Arial" panose="020B0604020202020204" pitchFamily="34" charset="0"/>
              </a:rPr>
              <a:t>The Library in the Life of the User: Engaging with People Where They Live and Learn</a:t>
            </a:r>
            <a:r>
              <a:rPr lang="en-US" sz="1100" dirty="0">
                <a:cs typeface="Arial" panose="020B0604020202020204" pitchFamily="34" charset="0"/>
              </a:rPr>
              <a:t>. Dublin, </a:t>
            </a:r>
            <a:r>
              <a:rPr lang="en-US" sz="1100" dirty="0" smtClean="0">
                <a:cs typeface="Arial" panose="020B0604020202020204" pitchFamily="34" charset="0"/>
              </a:rPr>
              <a:t>OH: </a:t>
            </a:r>
            <a:r>
              <a:rPr lang="en-US" sz="1100" dirty="0">
                <a:cs typeface="Arial" panose="020B0604020202020204" pitchFamily="34" charset="0"/>
              </a:rPr>
              <a:t>OCLC Research. </a:t>
            </a:r>
            <a:r>
              <a:rPr lang="en-US" sz="1100" dirty="0">
                <a:cs typeface="Arial" panose="020B0604020202020204" pitchFamily="34" charset="0"/>
                <a:hlinkClick r:id="rId3"/>
              </a:rPr>
              <a:t>http://www.oclc.org/content/dam/research/publications/2015/oclcresearch-library-in-life-of-user.pdf</a:t>
            </a:r>
            <a:r>
              <a:rPr lang="en-US" sz="1100" dirty="0">
                <a:cs typeface="Arial" panose="020B0604020202020204" pitchFamily="34" charset="0"/>
              </a:rPr>
              <a:t>.</a:t>
            </a:r>
          </a:p>
          <a:p>
            <a:pPr marL="0" indent="0">
              <a:spcBef>
                <a:spcPts val="0"/>
              </a:spcBef>
              <a:buNone/>
            </a:pPr>
            <a:endParaRPr lang="en-US" sz="1100" dirty="0" smtClean="0">
              <a:cs typeface="Arial" panose="020B0604020202020204" pitchFamily="34" charset="0"/>
            </a:endParaRPr>
          </a:p>
          <a:p>
            <a:pPr marL="0" indent="0">
              <a:spcBef>
                <a:spcPts val="0"/>
              </a:spcBef>
              <a:buNone/>
            </a:pPr>
            <a:r>
              <a:rPr lang="en-US" sz="1100" dirty="0">
                <a:cs typeface="Arial" panose="020B0604020202020204" pitchFamily="34" charset="0"/>
              </a:rPr>
              <a:t>Connaway, Lynn Silipigni, and Marie L. Radford. 2005-2007. </a:t>
            </a:r>
            <a:r>
              <a:rPr lang="en-US" sz="1100" i="1" dirty="0">
                <a:cs typeface="Arial" panose="020B0604020202020204" pitchFamily="34" charset="0"/>
              </a:rPr>
              <a:t>Seeking Synchronicity: Evaluating Virtual Reference Services from User, Non-User, and Librarian Perspectives.</a:t>
            </a:r>
            <a:r>
              <a:rPr lang="en-US" sz="1100" dirty="0">
                <a:cs typeface="Arial" panose="020B0604020202020204" pitchFamily="34" charset="0"/>
              </a:rPr>
              <a:t> Funded by Institute for Museums and Library Services Research Grant.  </a:t>
            </a:r>
            <a:r>
              <a:rPr lang="en-US" sz="1100" u="sng" dirty="0">
                <a:cs typeface="Arial" panose="020B0604020202020204" pitchFamily="34" charset="0"/>
                <a:hlinkClick r:id="rId4"/>
              </a:rPr>
              <a:t>http://www.oclc.org/research/activities/synchronicity/default.htm</a:t>
            </a:r>
            <a:r>
              <a:rPr lang="en-US" sz="1100" u="sng" dirty="0">
                <a:cs typeface="Arial" panose="020B0604020202020204" pitchFamily="34" charset="0"/>
              </a:rPr>
              <a:t>.</a:t>
            </a:r>
            <a:endParaRPr lang="en-US" sz="1100" dirty="0">
              <a:cs typeface="Arial" panose="020B0604020202020204" pitchFamily="34" charset="0"/>
            </a:endParaRPr>
          </a:p>
          <a:p>
            <a:pPr marL="0" indent="0">
              <a:spcBef>
                <a:spcPts val="0"/>
              </a:spcBef>
              <a:buNone/>
            </a:pPr>
            <a:endParaRPr lang="en-US" sz="1100" dirty="0" smtClean="0">
              <a:cs typeface="Arial" panose="020B0604020202020204" pitchFamily="34" charset="0"/>
            </a:endParaRPr>
          </a:p>
          <a:p>
            <a:pPr marL="0" indent="0">
              <a:spcBef>
                <a:spcPts val="0"/>
              </a:spcBef>
              <a:buNone/>
            </a:pPr>
            <a:r>
              <a:rPr lang="en-US" sz="1100" dirty="0" smtClean="0">
                <a:cs typeface="Arial" panose="020B0604020202020204" pitchFamily="34" charset="0"/>
              </a:rPr>
              <a:t>Dempsey</a:t>
            </a:r>
            <a:r>
              <a:rPr lang="en-US" sz="1100" dirty="0">
                <a:cs typeface="Arial" panose="020B0604020202020204" pitchFamily="34" charset="0"/>
              </a:rPr>
              <a:t>, </a:t>
            </a:r>
            <a:r>
              <a:rPr lang="en-US" sz="1100" dirty="0" err="1">
                <a:cs typeface="Arial" panose="020B0604020202020204" pitchFamily="34" charset="0"/>
              </a:rPr>
              <a:t>Lorcan</a:t>
            </a:r>
            <a:r>
              <a:rPr lang="en-US" sz="1100" dirty="0">
                <a:cs typeface="Arial" panose="020B0604020202020204" pitchFamily="34" charset="0"/>
              </a:rPr>
              <a:t>. 2015. “Environmental Trends and OCLC Research.” Presented at the University of Notre Dame, Notre Dame, Indiana, September 28. </a:t>
            </a:r>
            <a:r>
              <a:rPr lang="en-US" sz="1100" dirty="0">
                <a:cs typeface="Arial" panose="020B0604020202020204" pitchFamily="34" charset="0"/>
                <a:hlinkClick r:id="rId5"/>
              </a:rPr>
              <a:t>http://www.oclc.org/content/dam/research/presentations/dempsey/dempsey-notre-dame-oclc-research-2015.pptx</a:t>
            </a:r>
            <a:r>
              <a:rPr lang="en-US" sz="1100" dirty="0" smtClean="0">
                <a:cs typeface="Arial" panose="020B0604020202020204" pitchFamily="34" charset="0"/>
              </a:rPr>
              <a:t>.</a:t>
            </a:r>
          </a:p>
          <a:p>
            <a:pPr marL="0" indent="0">
              <a:spcBef>
                <a:spcPts val="0"/>
              </a:spcBef>
              <a:buNone/>
            </a:pPr>
            <a:endParaRPr lang="en-US" sz="1100" dirty="0" smtClean="0">
              <a:cs typeface="Arial" panose="020B0604020202020204" pitchFamily="34" charset="0"/>
            </a:endParaRPr>
          </a:p>
          <a:p>
            <a:pPr marL="0" indent="0">
              <a:spcBef>
                <a:spcPts val="0"/>
              </a:spcBef>
              <a:buNone/>
            </a:pPr>
            <a:r>
              <a:rPr lang="en-US" sz="1100" dirty="0"/>
              <a:t>Radford, Marie L., and Lynn Silipigni Connaway. “‘Screenagers’ and Live Chat Reference: Living Up to the Promise.” </a:t>
            </a:r>
            <a:r>
              <a:rPr lang="en-US" sz="1100" i="1" dirty="0"/>
              <a:t>Scan</a:t>
            </a:r>
            <a:r>
              <a:rPr lang="en-US" sz="1100" dirty="0"/>
              <a:t> 26, no. 1 (2007): 31–39. </a:t>
            </a:r>
            <a:r>
              <a:rPr lang="en-US" sz="1100" dirty="0">
                <a:hlinkClick r:id="rId6"/>
              </a:rPr>
              <a:t>http://</a:t>
            </a:r>
            <a:r>
              <a:rPr lang="en-US" sz="1100" dirty="0" smtClean="0">
                <a:hlinkClick r:id="rId6"/>
              </a:rPr>
              <a:t>www.oclc.org/research/publications/archive/2007/connaway-scan.pdf</a:t>
            </a:r>
            <a:r>
              <a:rPr lang="en-US" sz="1100" dirty="0" smtClean="0"/>
              <a:t>.</a:t>
            </a:r>
          </a:p>
          <a:p>
            <a:pPr marL="0" indent="0">
              <a:spcBef>
                <a:spcPts val="0"/>
              </a:spcBef>
              <a:buNone/>
            </a:pPr>
            <a:endParaRPr lang="en-US" sz="1100" dirty="0" smtClean="0">
              <a:cs typeface="Arial" panose="020B0604020202020204" pitchFamily="34" charset="0"/>
            </a:endParaRPr>
          </a:p>
          <a:p>
            <a:pPr marL="0" indent="0">
              <a:spcBef>
                <a:spcPts val="0"/>
              </a:spcBef>
              <a:buNone/>
            </a:pPr>
            <a:r>
              <a:rPr lang="en-US" sz="1100" dirty="0" err="1"/>
              <a:t>Ranganathan</a:t>
            </a:r>
            <a:r>
              <a:rPr lang="en-US" sz="1100" dirty="0"/>
              <a:t>, S. R. 1931. </a:t>
            </a:r>
            <a:r>
              <a:rPr lang="en-US" sz="1100" i="1" dirty="0"/>
              <a:t>The </a:t>
            </a:r>
            <a:r>
              <a:rPr lang="en-US" sz="1100" i="1" dirty="0" smtClean="0"/>
              <a:t>Five Laws </a:t>
            </a:r>
            <a:r>
              <a:rPr lang="en-US" sz="1100" i="1" dirty="0"/>
              <a:t>of </a:t>
            </a:r>
            <a:r>
              <a:rPr lang="en-US" sz="1100" i="1" dirty="0" smtClean="0"/>
              <a:t>Library Science</a:t>
            </a:r>
            <a:r>
              <a:rPr lang="en-US" sz="1100" dirty="0"/>
              <a:t>. London: Edward </a:t>
            </a:r>
            <a:r>
              <a:rPr lang="en-US" sz="1100" dirty="0" err="1"/>
              <a:t>Goldston</a:t>
            </a:r>
            <a:r>
              <a:rPr lang="en-US" sz="1100" dirty="0"/>
              <a:t>, Ltd.</a:t>
            </a:r>
          </a:p>
          <a:p>
            <a:pPr marL="0" indent="0">
              <a:spcBef>
                <a:spcPts val="0"/>
              </a:spcBef>
              <a:buNone/>
            </a:pPr>
            <a:endParaRPr lang="en-US" sz="1100" dirty="0" smtClean="0">
              <a:cs typeface="Arial" panose="020B0604020202020204" pitchFamily="34" charset="0"/>
            </a:endParaRPr>
          </a:p>
          <a:p>
            <a:pPr marL="0" indent="0">
              <a:spcBef>
                <a:spcPts val="0"/>
              </a:spcBef>
              <a:buNone/>
            </a:pPr>
            <a:r>
              <a:rPr lang="en-US" sz="1100" dirty="0" err="1"/>
              <a:t>Rushkoff</a:t>
            </a:r>
            <a:r>
              <a:rPr lang="en-US" sz="1100" dirty="0"/>
              <a:t>, Douglas. 1996. </a:t>
            </a:r>
            <a:r>
              <a:rPr lang="en-US" sz="1100" i="1" dirty="0"/>
              <a:t>Playing the Future: How Kids’ Culture Can Each Us to Thrive in an Age of Chaos</a:t>
            </a:r>
            <a:r>
              <a:rPr lang="en-US" sz="1100" dirty="0"/>
              <a:t>. New York: HarperCollins.</a:t>
            </a:r>
            <a:endParaRPr lang="en-US" sz="1100" dirty="0">
              <a:cs typeface="Arial" panose="020B0604020202020204" pitchFamily="34" charset="0"/>
            </a:endParaRPr>
          </a:p>
          <a:p>
            <a:pPr marL="0" indent="0">
              <a:spcBef>
                <a:spcPts val="0"/>
              </a:spcBef>
              <a:buNone/>
            </a:pPr>
            <a:endParaRPr lang="en-US" sz="1100" dirty="0" smtClean="0">
              <a:cs typeface="Arial" panose="020B0604020202020204" pitchFamily="34" charset="0"/>
            </a:endParaRPr>
          </a:p>
          <a:p>
            <a:pPr marL="0" lvl="2" indent="0">
              <a:spcBef>
                <a:spcPts val="0"/>
              </a:spcBef>
              <a:buNone/>
            </a:pPr>
            <a:r>
              <a:rPr lang="en-US" sz="1100" dirty="0">
                <a:cs typeface="Arial" panose="020B0604020202020204" pitchFamily="34" charset="0"/>
              </a:rPr>
              <a:t>White, David S., and Lynn Silipigni Connaway. 2011-2014. </a:t>
            </a:r>
            <a:r>
              <a:rPr lang="en-US" sz="1100" i="1" dirty="0">
                <a:cs typeface="Arial" panose="020B0604020202020204" pitchFamily="34" charset="0"/>
              </a:rPr>
              <a:t>Digital Visitors and Residents: What Motivates Engagement with the Digital Information Environment.</a:t>
            </a:r>
            <a:r>
              <a:rPr lang="en-US" sz="1100" dirty="0">
                <a:cs typeface="Arial" panose="020B0604020202020204" pitchFamily="34" charset="0"/>
              </a:rPr>
              <a:t> Funded by JISC, OCLC, and Oxford University. </a:t>
            </a:r>
            <a:r>
              <a:rPr lang="en-US" sz="1100" u="sng" dirty="0">
                <a:cs typeface="Arial" panose="020B0604020202020204" pitchFamily="34" charset="0"/>
                <a:hlinkClick r:id="rId7"/>
              </a:rPr>
              <a:t>http://</a:t>
            </a:r>
            <a:r>
              <a:rPr lang="en-US" sz="1100" u="sng" dirty="0" smtClean="0">
                <a:cs typeface="Arial" panose="020B0604020202020204" pitchFamily="34" charset="0"/>
                <a:hlinkClick r:id="rId7"/>
              </a:rPr>
              <a:t>www.oclc.org/research/activities/vandr.html</a:t>
            </a:r>
            <a:r>
              <a:rPr lang="en-US" sz="1100" u="sng" dirty="0" smtClean="0">
                <a:cs typeface="Arial" panose="020B0604020202020204" pitchFamily="34" charset="0"/>
              </a:rPr>
              <a:t>. </a:t>
            </a:r>
            <a:endParaRPr lang="en-US" sz="1100" dirty="0">
              <a:cs typeface="Arial" pitchFamily="34" charset="0"/>
            </a:endParaRPr>
          </a:p>
          <a:p>
            <a:pPr marL="0" indent="0">
              <a:spcBef>
                <a:spcPts val="0"/>
              </a:spcBef>
              <a:buNone/>
            </a:pPr>
            <a:endParaRPr lang="en-US" sz="1100" dirty="0" smtClean="0">
              <a:cs typeface="Arial" panose="020B0604020202020204" pitchFamily="34" charset="0"/>
            </a:endParaRPr>
          </a:p>
          <a:p>
            <a:pPr marL="0" indent="0">
              <a:spcBef>
                <a:spcPts val="0"/>
              </a:spcBef>
              <a:buNone/>
            </a:pPr>
            <a:r>
              <a:rPr lang="en-US" sz="1100" dirty="0" smtClean="0">
                <a:cs typeface="Arial" panose="020B0604020202020204" pitchFamily="34" charset="0"/>
              </a:rPr>
              <a:t>Zhang</a:t>
            </a:r>
            <a:r>
              <a:rPr lang="en-US" sz="1100" dirty="0">
                <a:cs typeface="Arial" panose="020B0604020202020204" pitchFamily="34" charset="0"/>
              </a:rPr>
              <a:t>, </a:t>
            </a:r>
            <a:r>
              <a:rPr lang="en-US" sz="1100" dirty="0" err="1">
                <a:cs typeface="Arial" panose="020B0604020202020204" pitchFamily="34" charset="0"/>
              </a:rPr>
              <a:t>Jie</a:t>
            </a:r>
            <a:r>
              <a:rPr lang="en-US" sz="1100" dirty="0">
                <a:cs typeface="Arial" panose="020B0604020202020204" pitchFamily="34" charset="0"/>
              </a:rPr>
              <a:t>, and </a:t>
            </a:r>
            <a:r>
              <a:rPr lang="en-US" sz="1100" dirty="0" err="1">
                <a:cs typeface="Arial" panose="020B0604020202020204" pitchFamily="34" charset="0"/>
              </a:rPr>
              <a:t>Nevin</a:t>
            </a:r>
            <a:r>
              <a:rPr lang="en-US" sz="1100" dirty="0">
                <a:cs typeface="Arial" panose="020B0604020202020204" pitchFamily="34" charset="0"/>
              </a:rPr>
              <a:t> Mayer. 2014. </a:t>
            </a:r>
            <a:r>
              <a:rPr lang="en-US" sz="1100" dirty="0" smtClean="0">
                <a:cs typeface="Arial" panose="020B0604020202020204" pitchFamily="34" charset="0"/>
              </a:rPr>
              <a:t>“Proactive </a:t>
            </a:r>
            <a:r>
              <a:rPr lang="en-US" sz="1100" dirty="0">
                <a:cs typeface="Arial" panose="020B0604020202020204" pitchFamily="34" charset="0"/>
              </a:rPr>
              <a:t>Chat Reference: Getting in the Users’ Space</a:t>
            </a:r>
            <a:r>
              <a:rPr lang="en-US" sz="1100" dirty="0" smtClean="0">
                <a:cs typeface="Arial" panose="020B0604020202020204" pitchFamily="34" charset="0"/>
              </a:rPr>
              <a:t>.” </a:t>
            </a:r>
            <a:r>
              <a:rPr lang="en-US" sz="1100" i="1" dirty="0">
                <a:cs typeface="Arial" panose="020B0604020202020204" pitchFamily="34" charset="0"/>
              </a:rPr>
              <a:t>College &amp; Research Libraries News </a:t>
            </a:r>
            <a:r>
              <a:rPr lang="en-US" sz="1100" dirty="0">
                <a:cs typeface="Arial" panose="020B0604020202020204" pitchFamily="34" charset="0"/>
              </a:rPr>
              <a:t>75, no. 4: 202-205. </a:t>
            </a:r>
          </a:p>
        </p:txBody>
      </p:sp>
      <p:sp>
        <p:nvSpPr>
          <p:cNvPr id="3" name="Text Placeholder 2"/>
          <p:cNvSpPr>
            <a:spLocks noGrp="1"/>
          </p:cNvSpPr>
          <p:nvPr>
            <p:ph type="body" sz="quarter" idx="13"/>
          </p:nvPr>
        </p:nvSpPr>
        <p:spPr>
          <a:xfrm>
            <a:off x="340786" y="180015"/>
            <a:ext cx="8439148" cy="686442"/>
          </a:xfrm>
        </p:spPr>
        <p:txBody>
          <a:bodyPr/>
          <a:lstStyle/>
          <a:p>
            <a:r>
              <a:rPr lang="en-US" dirty="0" smtClean="0"/>
              <a:t>References</a:t>
            </a:r>
            <a:endParaRPr lang="en-US" dirty="0"/>
          </a:p>
        </p:txBody>
      </p:sp>
    </p:spTree>
    <p:extLst>
      <p:ext uri="{BB962C8B-B14F-4D97-AF65-F5344CB8AC3E}">
        <p14:creationId xmlns:p14="http://schemas.microsoft.com/office/powerpoint/2010/main" val="229561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43897" y="874151"/>
            <a:ext cx="8639712" cy="3273956"/>
          </a:xfrm>
          <a:ln w="76200">
            <a:solidFill>
              <a:srgbClr val="0070C0"/>
            </a:solidFill>
          </a:ln>
        </p:spPr>
        <p:txBody>
          <a:bodyPr/>
          <a:lstStyle/>
          <a:p>
            <a:pPr marL="0" indent="0">
              <a:buNone/>
            </a:pPr>
            <a:r>
              <a:rPr lang="en-US" sz="2800" b="1" dirty="0" smtClean="0">
                <a:ln>
                  <a:solidFill>
                    <a:schemeClr val="accent2"/>
                  </a:solidFill>
                </a:ln>
              </a:rPr>
              <a:t>I would </a:t>
            </a:r>
            <a:r>
              <a:rPr lang="en-US" sz="2800" b="1" dirty="0">
                <a:ln>
                  <a:solidFill>
                    <a:schemeClr val="accent2"/>
                  </a:solidFill>
                </a:ln>
              </a:rPr>
              <a:t>like to thank Dr. Josep </a:t>
            </a:r>
            <a:r>
              <a:rPr lang="en-US" sz="2800" b="1" dirty="0" err="1">
                <a:ln>
                  <a:solidFill>
                    <a:schemeClr val="accent2"/>
                  </a:solidFill>
                </a:ln>
              </a:rPr>
              <a:t>Cobarsi</a:t>
            </a:r>
            <a:r>
              <a:rPr lang="en-US" sz="2800" b="1" dirty="0">
                <a:ln>
                  <a:solidFill>
                    <a:schemeClr val="accent2"/>
                  </a:solidFill>
                </a:ln>
              </a:rPr>
              <a:t>, </a:t>
            </a:r>
            <a:r>
              <a:rPr lang="en-GB" sz="2800" b="1" dirty="0" err="1">
                <a:ln>
                  <a:solidFill>
                    <a:schemeClr val="accent2"/>
                  </a:solidFill>
                </a:ln>
              </a:rPr>
              <a:t>Dr.</a:t>
            </a:r>
            <a:r>
              <a:rPr lang="en-GB" sz="2800" b="1" dirty="0">
                <a:ln>
                  <a:solidFill>
                    <a:schemeClr val="accent2"/>
                  </a:solidFill>
                </a:ln>
              </a:rPr>
              <a:t> Agustí </a:t>
            </a:r>
            <a:r>
              <a:rPr lang="en-GB" sz="2800" b="1" dirty="0" smtClean="0">
                <a:ln>
                  <a:solidFill>
                    <a:schemeClr val="accent2"/>
                  </a:solidFill>
                </a:ln>
              </a:rPr>
              <a:t>Canals, &amp; </a:t>
            </a:r>
            <a:r>
              <a:rPr lang="en-GB" sz="2800" b="1" dirty="0" err="1">
                <a:ln>
                  <a:solidFill>
                    <a:schemeClr val="accent2"/>
                  </a:solidFill>
                </a:ln>
              </a:rPr>
              <a:t>Dr.</a:t>
            </a:r>
            <a:r>
              <a:rPr lang="en-GB" sz="2800" b="1" dirty="0">
                <a:ln>
                  <a:solidFill>
                    <a:schemeClr val="accent2"/>
                  </a:solidFill>
                </a:ln>
              </a:rPr>
              <a:t> Eva </a:t>
            </a:r>
            <a:r>
              <a:rPr lang="en-GB" sz="2800" b="1" dirty="0" smtClean="0">
                <a:ln>
                  <a:solidFill>
                    <a:schemeClr val="accent2"/>
                  </a:solidFill>
                </a:ln>
              </a:rPr>
              <a:t>Ortoll, </a:t>
            </a:r>
            <a:r>
              <a:rPr lang="en-US" sz="2800" b="1" dirty="0" err="1" smtClean="0">
                <a:ln>
                  <a:solidFill>
                    <a:schemeClr val="accent2"/>
                  </a:solidFill>
                </a:ln>
              </a:rPr>
              <a:t>Universitat</a:t>
            </a:r>
            <a:r>
              <a:rPr lang="en-US" sz="2800" b="1" dirty="0" smtClean="0">
                <a:ln>
                  <a:solidFill>
                    <a:schemeClr val="accent2"/>
                  </a:solidFill>
                </a:ln>
              </a:rPr>
              <a:t> </a:t>
            </a:r>
            <a:r>
              <a:rPr lang="en-US" sz="2800" b="1" dirty="0" err="1">
                <a:ln>
                  <a:solidFill>
                    <a:schemeClr val="accent2"/>
                  </a:solidFill>
                </a:ln>
              </a:rPr>
              <a:t>Oberta</a:t>
            </a:r>
            <a:r>
              <a:rPr lang="en-US" sz="2800" b="1" dirty="0">
                <a:ln>
                  <a:solidFill>
                    <a:schemeClr val="accent2"/>
                  </a:solidFill>
                </a:ln>
              </a:rPr>
              <a:t> de </a:t>
            </a:r>
            <a:r>
              <a:rPr lang="en-US" sz="2800" b="1" dirty="0" err="1" smtClean="0">
                <a:ln>
                  <a:solidFill>
                    <a:schemeClr val="accent2"/>
                  </a:solidFill>
                </a:ln>
              </a:rPr>
              <a:t>Catalunya</a:t>
            </a:r>
            <a:r>
              <a:rPr lang="en-US" sz="2800" b="1" dirty="0" smtClean="0">
                <a:ln>
                  <a:solidFill>
                    <a:schemeClr val="accent2"/>
                  </a:solidFill>
                </a:ln>
              </a:rPr>
              <a:t>; </a:t>
            </a:r>
            <a:r>
              <a:rPr lang="en-US" sz="2800" b="1" dirty="0">
                <a:ln>
                  <a:solidFill>
                    <a:schemeClr val="accent2"/>
                  </a:solidFill>
                </a:ln>
              </a:rPr>
              <a:t>Titia van der </a:t>
            </a:r>
            <a:r>
              <a:rPr lang="en-US" sz="2800" b="1" dirty="0" smtClean="0">
                <a:ln>
                  <a:solidFill>
                    <a:schemeClr val="accent2"/>
                  </a:solidFill>
                </a:ln>
              </a:rPr>
              <a:t>Werf</a:t>
            </a:r>
            <a:r>
              <a:rPr lang="en-US" sz="2800" b="1" dirty="0">
                <a:ln>
                  <a:solidFill>
                    <a:schemeClr val="accent2"/>
                  </a:solidFill>
                </a:ln>
              </a:rPr>
              <a:t> </a:t>
            </a:r>
            <a:r>
              <a:rPr lang="en-US" sz="2800" b="1" dirty="0" smtClean="0">
                <a:ln>
                  <a:solidFill>
                    <a:schemeClr val="accent2"/>
                  </a:solidFill>
                </a:ln>
              </a:rPr>
              <a:t>&amp; </a:t>
            </a:r>
            <a:r>
              <a:rPr lang="en-US" sz="2800" b="1" dirty="0">
                <a:ln>
                  <a:solidFill>
                    <a:schemeClr val="accent2"/>
                  </a:solidFill>
                </a:ln>
              </a:rPr>
              <a:t>Erin Hood, </a:t>
            </a:r>
            <a:r>
              <a:rPr lang="en-US" sz="2800" b="1" dirty="0" smtClean="0">
                <a:ln>
                  <a:solidFill>
                    <a:schemeClr val="accent2"/>
                  </a:solidFill>
                </a:ln>
              </a:rPr>
              <a:t>OCLC </a:t>
            </a:r>
            <a:r>
              <a:rPr lang="en-US" sz="2800" b="1" dirty="0">
                <a:ln>
                  <a:solidFill>
                    <a:schemeClr val="accent2"/>
                  </a:solidFill>
                </a:ln>
              </a:rPr>
              <a:t>Membership and </a:t>
            </a:r>
            <a:r>
              <a:rPr lang="en-US" sz="2800" b="1" dirty="0" smtClean="0">
                <a:ln>
                  <a:solidFill>
                    <a:schemeClr val="accent2"/>
                  </a:solidFill>
                </a:ln>
              </a:rPr>
              <a:t>Research; and Elise Sada, Paolo Sirito, Liliana Gregori, Sara Ricetto, &amp; Andrea Sada, </a:t>
            </a:r>
            <a:r>
              <a:rPr lang="en-US" sz="2800" b="1" dirty="0" err="1" smtClean="0">
                <a:ln>
                  <a:solidFill>
                    <a:schemeClr val="accent2"/>
                  </a:solidFill>
                </a:ln>
              </a:rPr>
              <a:t>Universita</a:t>
            </a:r>
            <a:r>
              <a:rPr lang="en-US" sz="2800" b="1" dirty="0" smtClean="0">
                <a:ln>
                  <a:solidFill>
                    <a:schemeClr val="accent2"/>
                  </a:solidFill>
                </a:ln>
              </a:rPr>
              <a:t> </a:t>
            </a:r>
            <a:r>
              <a:rPr lang="en-US" sz="2800" b="1" dirty="0" err="1" smtClean="0">
                <a:ln>
                  <a:solidFill>
                    <a:schemeClr val="accent2"/>
                  </a:solidFill>
                </a:ln>
              </a:rPr>
              <a:t>Cattolica</a:t>
            </a:r>
            <a:r>
              <a:rPr lang="en-US" sz="2800" b="1" dirty="0" smtClean="0">
                <a:ln>
                  <a:solidFill>
                    <a:schemeClr val="accent2"/>
                  </a:solidFill>
                </a:ln>
              </a:rPr>
              <a:t> del </a:t>
            </a:r>
            <a:r>
              <a:rPr lang="en-US" sz="2800" b="1" dirty="0" err="1" smtClean="0">
                <a:ln>
                  <a:solidFill>
                    <a:schemeClr val="accent2"/>
                  </a:solidFill>
                </a:ln>
              </a:rPr>
              <a:t>Sacre</a:t>
            </a:r>
            <a:r>
              <a:rPr lang="en-US" sz="2800" b="1" dirty="0" smtClean="0">
                <a:ln>
                  <a:solidFill>
                    <a:schemeClr val="accent2"/>
                  </a:solidFill>
                </a:ln>
              </a:rPr>
              <a:t> </a:t>
            </a:r>
            <a:r>
              <a:rPr lang="en-US" sz="2800" b="1" dirty="0" err="1" smtClean="0">
                <a:ln>
                  <a:solidFill>
                    <a:schemeClr val="accent2"/>
                  </a:solidFill>
                </a:ln>
              </a:rPr>
              <a:t>Cuore</a:t>
            </a:r>
            <a:r>
              <a:rPr lang="en-US" sz="2800" b="1" dirty="0">
                <a:ln>
                  <a:solidFill>
                    <a:schemeClr val="accent2"/>
                  </a:solidFill>
                </a:ln>
              </a:rPr>
              <a:t> </a:t>
            </a:r>
            <a:r>
              <a:rPr lang="en-US" sz="2800" b="1" dirty="0" smtClean="0">
                <a:ln>
                  <a:solidFill>
                    <a:schemeClr val="accent2"/>
                  </a:solidFill>
                </a:ln>
              </a:rPr>
              <a:t>for all of their work and assistance with this project.</a:t>
            </a:r>
            <a:endParaRPr lang="en-US" sz="2800" b="1" dirty="0">
              <a:ln>
                <a:solidFill>
                  <a:schemeClr val="accent2"/>
                </a:solidFill>
              </a:ln>
            </a:endParaRPr>
          </a:p>
        </p:txBody>
      </p:sp>
    </p:spTree>
    <p:extLst>
      <p:ext uri="{BB962C8B-B14F-4D97-AF65-F5344CB8AC3E}">
        <p14:creationId xmlns:p14="http://schemas.microsoft.com/office/powerpoint/2010/main" val="358479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ucasconfectionery.files.wordpress.com/2014/10/paul-horsch-and-his-family-during-their-sunday-di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570" y="17410"/>
            <a:ext cx="6842861" cy="4766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3761" y="200144"/>
            <a:ext cx="463588" cy="4401205"/>
          </a:xfrm>
          <a:prstGeom prst="rect">
            <a:avLst/>
          </a:prstGeom>
          <a:solidFill>
            <a:schemeClr val="tx1"/>
          </a:solidFill>
        </p:spPr>
        <p:txBody>
          <a:bodyPr wrap="none" rtlCol="0">
            <a:spAutoFit/>
          </a:bodyPr>
          <a:lstStyle/>
          <a:p>
            <a:r>
              <a:rPr lang="en-US" sz="2800" b="1" dirty="0" smtClean="0">
                <a:solidFill>
                  <a:schemeClr val="bg1"/>
                </a:solidFill>
              </a:rPr>
              <a:t>D</a:t>
            </a:r>
          </a:p>
          <a:p>
            <a:r>
              <a:rPr lang="en-US" sz="2800" b="1" dirty="0" smtClean="0">
                <a:solidFill>
                  <a:schemeClr val="bg1"/>
                </a:solidFill>
              </a:rPr>
              <a:t>I</a:t>
            </a:r>
          </a:p>
          <a:p>
            <a:r>
              <a:rPr lang="en-US" sz="2800" b="1" dirty="0" smtClean="0">
                <a:solidFill>
                  <a:schemeClr val="bg1"/>
                </a:solidFill>
              </a:rPr>
              <a:t>S</a:t>
            </a:r>
          </a:p>
          <a:p>
            <a:r>
              <a:rPr lang="en-US" sz="2800" b="1" dirty="0" smtClean="0">
                <a:solidFill>
                  <a:schemeClr val="bg1"/>
                </a:solidFill>
              </a:rPr>
              <a:t>C</a:t>
            </a:r>
          </a:p>
          <a:p>
            <a:r>
              <a:rPr lang="en-US" sz="2800" b="1" dirty="0" smtClean="0">
                <a:solidFill>
                  <a:schemeClr val="bg1"/>
                </a:solidFill>
              </a:rPr>
              <a:t>U</a:t>
            </a:r>
          </a:p>
          <a:p>
            <a:r>
              <a:rPr lang="en-US" sz="2800" b="1" dirty="0" smtClean="0">
                <a:solidFill>
                  <a:schemeClr val="bg1"/>
                </a:solidFill>
              </a:rPr>
              <a:t>S</a:t>
            </a:r>
          </a:p>
          <a:p>
            <a:r>
              <a:rPr lang="en-US" sz="2800" b="1" dirty="0" smtClean="0">
                <a:solidFill>
                  <a:schemeClr val="bg1"/>
                </a:solidFill>
              </a:rPr>
              <a:t>S</a:t>
            </a:r>
          </a:p>
          <a:p>
            <a:r>
              <a:rPr lang="en-US" sz="2800" b="1" dirty="0" smtClean="0">
                <a:solidFill>
                  <a:schemeClr val="bg1"/>
                </a:solidFill>
              </a:rPr>
              <a:t>I</a:t>
            </a:r>
          </a:p>
          <a:p>
            <a:r>
              <a:rPr lang="en-US" sz="2800" b="1" dirty="0" smtClean="0">
                <a:solidFill>
                  <a:schemeClr val="bg1"/>
                </a:solidFill>
              </a:rPr>
              <a:t>O</a:t>
            </a:r>
          </a:p>
          <a:p>
            <a:r>
              <a:rPr lang="en-US" sz="2800" b="1" dirty="0" smtClean="0">
                <a:solidFill>
                  <a:schemeClr val="bg1"/>
                </a:solidFill>
              </a:rPr>
              <a:t>N</a:t>
            </a:r>
            <a:endParaRPr lang="en-US" sz="2800" b="1" dirty="0">
              <a:solidFill>
                <a:schemeClr val="bg1"/>
              </a:solidFill>
            </a:endParaRPr>
          </a:p>
        </p:txBody>
      </p:sp>
      <p:sp>
        <p:nvSpPr>
          <p:cNvPr id="3" name="TextBox 2"/>
          <p:cNvSpPr txBox="1"/>
          <p:nvPr/>
        </p:nvSpPr>
        <p:spPr>
          <a:xfrm>
            <a:off x="8288862" y="401407"/>
            <a:ext cx="583814" cy="3785652"/>
          </a:xfrm>
          <a:prstGeom prst="rect">
            <a:avLst/>
          </a:prstGeom>
          <a:solidFill>
            <a:schemeClr val="tx1"/>
          </a:solidFill>
        </p:spPr>
        <p:txBody>
          <a:bodyPr wrap="none" rtlCol="0">
            <a:spAutoFit/>
          </a:bodyPr>
          <a:lstStyle/>
          <a:p>
            <a:r>
              <a:rPr lang="en-US" sz="4000" b="1" dirty="0" smtClean="0">
                <a:solidFill>
                  <a:schemeClr val="bg1"/>
                </a:solidFill>
              </a:rPr>
              <a:t>G</a:t>
            </a:r>
          </a:p>
          <a:p>
            <a:r>
              <a:rPr lang="en-US" sz="4000" b="1" dirty="0" smtClean="0">
                <a:solidFill>
                  <a:schemeClr val="bg1"/>
                </a:solidFill>
              </a:rPr>
              <a:t>R</a:t>
            </a:r>
          </a:p>
          <a:p>
            <a:r>
              <a:rPr lang="en-US" sz="4000" b="1" dirty="0" smtClean="0">
                <a:solidFill>
                  <a:schemeClr val="bg1"/>
                </a:solidFill>
              </a:rPr>
              <a:t>A</a:t>
            </a:r>
          </a:p>
          <a:p>
            <a:r>
              <a:rPr lang="en-US" sz="4000" b="1" dirty="0" smtClean="0">
                <a:solidFill>
                  <a:schemeClr val="bg1"/>
                </a:solidFill>
              </a:rPr>
              <a:t>Z</a:t>
            </a:r>
          </a:p>
          <a:p>
            <a:r>
              <a:rPr lang="en-US" sz="4000" b="1" dirty="0" smtClean="0">
                <a:solidFill>
                  <a:schemeClr val="bg1"/>
                </a:solidFill>
              </a:rPr>
              <a:t>I</a:t>
            </a:r>
          </a:p>
          <a:p>
            <a:r>
              <a:rPr lang="en-US" sz="4000" b="1" dirty="0">
                <a:solidFill>
                  <a:schemeClr val="bg1"/>
                </a:solidFill>
              </a:rPr>
              <a:t>E</a:t>
            </a:r>
          </a:p>
        </p:txBody>
      </p:sp>
      <p:sp>
        <p:nvSpPr>
          <p:cNvPr id="5" name="Rectangle 4"/>
          <p:cNvSpPr/>
          <p:nvPr/>
        </p:nvSpPr>
        <p:spPr>
          <a:xfrm>
            <a:off x="1064630" y="4792012"/>
            <a:ext cx="7133636" cy="307777"/>
          </a:xfrm>
          <a:prstGeom prst="rect">
            <a:avLst/>
          </a:prstGeom>
        </p:spPr>
        <p:txBody>
          <a:bodyPr wrap="square" anchor="ctr">
            <a:spAutoFit/>
          </a:bodyPr>
          <a:lstStyle/>
          <a:p>
            <a:pPr lvl="0" defTabSz="914400">
              <a:defRPr/>
            </a:pPr>
            <a:r>
              <a:rPr lang="en-US" sz="700" kern="1200" dirty="0" smtClean="0">
                <a:solidFill>
                  <a:schemeClr val="bg1">
                    <a:lumMod val="50000"/>
                  </a:schemeClr>
                </a:solidFill>
                <a:effectLst/>
                <a:latin typeface="+mn-lt"/>
                <a:ea typeface="+mn-ea"/>
                <a:cs typeface="+mn-cs"/>
              </a:rPr>
              <a:t>© 2016 OCLC . This work is licensed under a Creative Commons Attribution 4.0 International License. Suggested attribution: “This work uses content </a:t>
            </a:r>
            <a:r>
              <a:rPr lang="en-US" sz="700" dirty="0">
                <a:solidFill>
                  <a:schemeClr val="bg1">
                    <a:lumMod val="50000"/>
                  </a:schemeClr>
                </a:solidFill>
              </a:rPr>
              <a:t>from </a:t>
            </a:r>
            <a:r>
              <a:rPr lang="en-US" sz="700" dirty="0" smtClean="0">
                <a:solidFill>
                  <a:schemeClr val="bg1">
                    <a:lumMod val="50000"/>
                  </a:schemeClr>
                </a:solidFill>
              </a:rPr>
              <a:t>‘I </a:t>
            </a:r>
            <a:r>
              <a:rPr lang="en-US" sz="700" dirty="0">
                <a:solidFill>
                  <a:schemeClr val="bg1">
                    <a:lumMod val="50000"/>
                  </a:schemeClr>
                </a:solidFill>
              </a:rPr>
              <a:t>go to Google first</a:t>
            </a:r>
            <a:r>
              <a:rPr lang="en-US" sz="700" dirty="0" smtClean="0">
                <a:solidFill>
                  <a:schemeClr val="bg1">
                    <a:lumMod val="50000"/>
                  </a:schemeClr>
                </a:solidFill>
              </a:rPr>
              <a:t>.’ </a:t>
            </a:r>
            <a:endParaRPr lang="en-US" sz="700" dirty="0">
              <a:solidFill>
                <a:schemeClr val="bg1">
                  <a:lumMod val="50000"/>
                </a:schemeClr>
              </a:solidFill>
            </a:endParaRPr>
          </a:p>
          <a:p>
            <a:pPr lvl="0" defTabSz="914400">
              <a:defRPr/>
            </a:pPr>
            <a:r>
              <a:rPr lang="en-US" sz="700" dirty="0">
                <a:solidFill>
                  <a:schemeClr val="bg1">
                    <a:lumMod val="50000"/>
                  </a:schemeClr>
                </a:solidFill>
              </a:rPr>
              <a:t>Integrating the Library into the Life of the </a:t>
            </a:r>
            <a:r>
              <a:rPr lang="en-US" sz="700" dirty="0" smtClean="0">
                <a:solidFill>
                  <a:schemeClr val="bg1">
                    <a:lumMod val="50000"/>
                  </a:schemeClr>
                </a:solidFill>
              </a:rPr>
              <a:t>User.’ </a:t>
            </a:r>
            <a:r>
              <a:rPr lang="en-US" sz="700" kern="1200" dirty="0" smtClean="0">
                <a:solidFill>
                  <a:schemeClr val="bg1">
                    <a:lumMod val="50000"/>
                  </a:schemeClr>
                </a:solidFill>
                <a:effectLst/>
                <a:latin typeface="+mn-lt"/>
                <a:ea typeface="+mn-ea"/>
                <a:cs typeface="+mn-cs"/>
              </a:rPr>
              <a:t>© OCLC, used under a Creative Commons Attribution 4.0 International License: http://creativecommons.org/licenses/by/4.0/.” </a:t>
            </a:r>
            <a:endParaRPr lang="en-US" sz="700" kern="1200" dirty="0">
              <a:solidFill>
                <a:schemeClr val="bg1">
                  <a:lumMod val="50000"/>
                </a:schemeClr>
              </a:solidFill>
              <a:effectLst/>
              <a:latin typeface="+mn-lt"/>
              <a:ea typeface="+mn-ea"/>
              <a:cs typeface="+mn-cs"/>
            </a:endParaRPr>
          </a:p>
        </p:txBody>
      </p:sp>
      <p:pic>
        <p:nvPicPr>
          <p:cNvPr id="6" name="Picture 5"/>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339047" y="4783577"/>
            <a:ext cx="639445" cy="324648"/>
          </a:xfrm>
          <a:prstGeom prst="rect">
            <a:avLst/>
          </a:prstGeom>
        </p:spPr>
      </p:pic>
    </p:spTree>
    <p:extLst>
      <p:ext uri="{BB962C8B-B14F-4D97-AF65-F5344CB8AC3E}">
        <p14:creationId xmlns:p14="http://schemas.microsoft.com/office/powerpoint/2010/main" val="279119883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3277"/>
          <a:stretch/>
        </p:blipFill>
        <p:spPr>
          <a:xfrm>
            <a:off x="0" y="0"/>
            <a:ext cx="9144000" cy="5157537"/>
          </a:xfrm>
          <a:prstGeom prst="rect">
            <a:avLst/>
          </a:prstGeom>
        </p:spPr>
      </p:pic>
      <p:sp>
        <p:nvSpPr>
          <p:cNvPr id="2" name="Rectangle 1"/>
          <p:cNvSpPr/>
          <p:nvPr/>
        </p:nvSpPr>
        <p:spPr>
          <a:xfrm>
            <a:off x="0" y="1356003"/>
            <a:ext cx="5864673" cy="1229449"/>
          </a:xfrm>
          <a:prstGeom prst="rect">
            <a:avLst/>
          </a:prstGeom>
          <a:solidFill>
            <a:schemeClr val="tx1"/>
          </a:solidFill>
          <a:ln w="9525" cap="flat" cmpd="sng" algn="ctr">
            <a:noFill/>
            <a:prstDash val="solid"/>
          </a:ln>
          <a:effectLst>
            <a:outerShdw blurRad="40000" dist="23000" dir="5400000" rotWithShape="0">
              <a:srgbClr val="000000">
                <a:alpha val="35000"/>
              </a:srgbClr>
            </a:outerShdw>
          </a:effectLst>
        </p:spPr>
        <p:txBody>
          <a:bodyPr rtlCol="0" anchor="t"/>
          <a:lstStyle/>
          <a:p>
            <a:pPr algn="ctr"/>
            <a:r>
              <a:rPr lang="en-US" sz="2000" b="1" dirty="0" smtClean="0">
                <a:solidFill>
                  <a:schemeClr val="bg1"/>
                </a:solidFill>
                <a:latin typeface="Arial" panose="020B0604020202020204" pitchFamily="34" charset="0"/>
                <a:cs typeface="Arial" panose="020B0604020202020204" pitchFamily="34" charset="0"/>
              </a:rPr>
              <a:t>The </a:t>
            </a:r>
            <a:r>
              <a:rPr lang="en-US" sz="2000" b="1" dirty="0">
                <a:solidFill>
                  <a:schemeClr val="bg1"/>
                </a:solidFill>
                <a:latin typeface="Arial" panose="020B0604020202020204" pitchFamily="34" charset="0"/>
                <a:cs typeface="Arial" panose="020B0604020202020204" pitchFamily="34" charset="0"/>
              </a:rPr>
              <a:t>workflow context</a:t>
            </a:r>
          </a:p>
          <a:p>
            <a:pPr algn="ctr"/>
            <a:r>
              <a:rPr lang="en-US" sz="2000" dirty="0">
                <a:solidFill>
                  <a:schemeClr val="bg1"/>
                </a:solidFill>
                <a:latin typeface="Arial" panose="020B0604020202020204" pitchFamily="34" charset="0"/>
                <a:cs typeface="Arial" panose="020B0604020202020204" pitchFamily="34" charset="0"/>
              </a:rPr>
              <a:t>Convenience and context switching</a:t>
            </a:r>
          </a:p>
          <a:p>
            <a:pPr algn="ctr"/>
            <a:r>
              <a:rPr lang="en-US" sz="2000" dirty="0">
                <a:solidFill>
                  <a:schemeClr val="bg1"/>
                </a:solidFill>
                <a:latin typeface="Arial" panose="020B0604020202020204" pitchFamily="34" charset="0"/>
                <a:cs typeface="Arial" panose="020B0604020202020204" pitchFamily="34" charset="0"/>
              </a:rPr>
              <a:t>Fragmentation is a deterrent</a:t>
            </a:r>
          </a:p>
          <a:p>
            <a:pPr algn="ctr"/>
            <a:endParaRPr lang="en-US" sz="2000" dirty="0">
              <a:solidFill>
                <a:schemeClr val="bg1"/>
              </a:solidFill>
              <a:latin typeface="Arial" panose="020B0604020202020204" pitchFamily="34" charset="0"/>
              <a:cs typeface="Arial" panose="020B0604020202020204" pitchFamily="34" charset="0"/>
            </a:endParaRPr>
          </a:p>
          <a:p>
            <a:pPr algn="ctr"/>
            <a:endParaRPr lang="en-US" sz="2000" b="1" dirty="0">
              <a:solidFill>
                <a:schemeClr val="bg1"/>
              </a:solidFill>
              <a:latin typeface="Arial" panose="020B0604020202020204" pitchFamily="34" charset="0"/>
              <a:cs typeface="Arial" panose="020B0604020202020204" pitchFamily="34" charset="0"/>
            </a:endParaRPr>
          </a:p>
          <a:p>
            <a:pPr algn="ctr"/>
            <a:endParaRPr lang="en-US" sz="20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0" y="258234"/>
            <a:ext cx="5864673" cy="800100"/>
          </a:xfrm>
          <a:prstGeom prst="rect">
            <a:avLst/>
          </a:prstGeom>
          <a:solidFill>
            <a:schemeClr val="tx1"/>
          </a:solidFill>
          <a:ln w="9525" cap="flat" cmpd="sng" algn="ctr">
            <a:noFill/>
            <a:prstDash val="solid"/>
          </a:ln>
          <a:effectLst>
            <a:outerShdw blurRad="40000" dist="23000" dir="5400000" rotWithShape="0">
              <a:srgbClr val="000000">
                <a:alpha val="35000"/>
              </a:srgbClr>
            </a:outerShdw>
          </a:effectLst>
        </p:spPr>
        <p:txBody>
          <a:bodyPr rtlCol="0" anchor="ctr"/>
          <a:lstStyle/>
          <a:p>
            <a:pPr algn="ctr"/>
            <a:r>
              <a:rPr lang="en-US" sz="2000" b="1" dirty="0" smtClean="0">
                <a:solidFill>
                  <a:schemeClr val="bg1"/>
                </a:solidFill>
                <a:latin typeface="Arial" panose="020B0604020202020204" pitchFamily="34" charset="0"/>
                <a:cs typeface="Arial" panose="020B0604020202020204" pitchFamily="34" charset="0"/>
              </a:rPr>
              <a:t>Need to provide services for what </a:t>
            </a:r>
            <a:r>
              <a:rPr lang="en-US" sz="2000" b="1" dirty="0">
                <a:solidFill>
                  <a:schemeClr val="bg1"/>
                </a:solidFill>
                <a:latin typeface="Arial" panose="020B0604020202020204" pitchFamily="34" charset="0"/>
                <a:cs typeface="Arial" panose="020B0604020202020204" pitchFamily="34" charset="0"/>
              </a:rPr>
              <a:t>people actually do, not what they say they do</a:t>
            </a:r>
          </a:p>
        </p:txBody>
      </p:sp>
      <p:sp>
        <p:nvSpPr>
          <p:cNvPr id="4" name="TextBox 3"/>
          <p:cNvSpPr txBox="1"/>
          <p:nvPr/>
        </p:nvSpPr>
        <p:spPr>
          <a:xfrm>
            <a:off x="3609657" y="4547936"/>
            <a:ext cx="2360814" cy="276999"/>
          </a:xfrm>
          <a:prstGeom prst="rect">
            <a:avLst/>
          </a:prstGeom>
          <a:solidFill>
            <a:schemeClr val="tx1"/>
          </a:solidFill>
        </p:spPr>
        <p:txBody>
          <a:bodyPr wrap="square" rtlCol="0">
            <a:spAutoFit/>
          </a:bodyPr>
          <a:lstStyle/>
          <a:p>
            <a:pPr algn="ctr"/>
            <a:r>
              <a:rPr lang="en-US" sz="1200" dirty="0" smtClean="0">
                <a:solidFill>
                  <a:schemeClr val="bg1"/>
                </a:solidFill>
              </a:rPr>
              <a:t>(Dempsey 2015)</a:t>
            </a:r>
            <a:endParaRPr lang="en-US" sz="1200" dirty="0">
              <a:solidFill>
                <a:schemeClr val="bg1"/>
              </a:solidFill>
            </a:endParaRPr>
          </a:p>
        </p:txBody>
      </p:sp>
    </p:spTree>
    <p:extLst>
      <p:ext uri="{BB962C8B-B14F-4D97-AF65-F5344CB8AC3E}">
        <p14:creationId xmlns:p14="http://schemas.microsoft.com/office/powerpoint/2010/main" val="40085342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4221163" y="212725"/>
            <a:ext cx="4922837" cy="1520825"/>
          </a:xfrm>
          <a:prstGeom prst="rect">
            <a:avLst/>
          </a:prstGeom>
          <a:solidFill>
            <a:schemeClr val="tx1"/>
          </a:solidFill>
        </p:spPr>
        <p:txBody>
          <a:bodyPr/>
          <a:lstStyle/>
          <a:p>
            <a:pPr marL="0" indent="0">
              <a:buNone/>
            </a:pPr>
            <a:r>
              <a:rPr lang="en-US" sz="1400" dirty="0" err="1">
                <a:solidFill>
                  <a:schemeClr val="bg1"/>
                </a:solidFill>
              </a:rPr>
              <a:t>Prabha</a:t>
            </a:r>
            <a:r>
              <a:rPr lang="en-US" sz="1400" dirty="0">
                <a:solidFill>
                  <a:schemeClr val="bg1"/>
                </a:solidFill>
              </a:rPr>
              <a:t>, Chandra, Lynn Silipigni Connaway, Lawrence </a:t>
            </a:r>
            <a:r>
              <a:rPr lang="en-US" sz="1400" dirty="0" err="1">
                <a:solidFill>
                  <a:schemeClr val="bg1"/>
                </a:solidFill>
              </a:rPr>
              <a:t>Olszewski</a:t>
            </a:r>
            <a:r>
              <a:rPr lang="en-US" sz="1400" dirty="0">
                <a:solidFill>
                  <a:schemeClr val="bg1"/>
                </a:solidFill>
              </a:rPr>
              <a:t>, and Lillie Jenkins. 2007. “What is enough? Satisficing information needs.” </a:t>
            </a:r>
            <a:r>
              <a:rPr lang="en-US" sz="1400" i="1" dirty="0">
                <a:solidFill>
                  <a:schemeClr val="bg1"/>
                </a:solidFill>
              </a:rPr>
              <a:t>Journal of Documentation </a:t>
            </a:r>
            <a:r>
              <a:rPr lang="en-US" sz="1400" dirty="0">
                <a:solidFill>
                  <a:schemeClr val="bg1"/>
                </a:solidFill>
              </a:rPr>
              <a:t>63, no. 1: 74–89. </a:t>
            </a:r>
            <a:r>
              <a:rPr lang="en-US" sz="1400" dirty="0">
                <a:solidFill>
                  <a:schemeClr val="bg1"/>
                </a:solidFill>
                <a:hlinkClick r:id="rId3"/>
              </a:rPr>
              <a:t>http://www.oclc.org/content/dam/research/publications/newsletters/prabha-satisficing.pdf</a:t>
            </a:r>
            <a:r>
              <a:rPr lang="en-US" sz="1400" dirty="0" smtClean="0">
                <a:solidFill>
                  <a:schemeClr val="bg1"/>
                </a:solidFill>
              </a:rPr>
              <a:t>.</a:t>
            </a:r>
            <a:endParaRPr lang="en-US" sz="14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857625" cy="5143500"/>
          </a:xfrm>
          <a:prstGeom prst="rect">
            <a:avLst/>
          </a:prstGeom>
        </p:spPr>
      </p:pic>
      <p:sp>
        <p:nvSpPr>
          <p:cNvPr id="4" name="Text Placeholder 1"/>
          <p:cNvSpPr>
            <a:spLocks noGrp="1"/>
          </p:cNvSpPr>
          <p:nvPr>
            <p:ph type="body" sz="quarter" idx="4294967295"/>
          </p:nvPr>
        </p:nvSpPr>
        <p:spPr>
          <a:xfrm>
            <a:off x="1570038" y="3811588"/>
            <a:ext cx="7573962" cy="619125"/>
          </a:xfrm>
          <a:prstGeom prst="rect">
            <a:avLst/>
          </a:prstGeom>
          <a:solidFill>
            <a:schemeClr val="tx1"/>
          </a:solidFill>
        </p:spPr>
        <p:txBody>
          <a:bodyPr/>
          <a:lstStyle/>
          <a:p>
            <a:pPr marL="0" indent="0">
              <a:buNone/>
            </a:pPr>
            <a:r>
              <a:rPr lang="en-US" sz="3200" b="1" dirty="0" smtClean="0">
                <a:solidFill>
                  <a:schemeClr val="bg1"/>
                </a:solidFill>
              </a:rPr>
              <a:t>Promote resources available to users</a:t>
            </a:r>
            <a:endParaRPr lang="en-US" sz="3200" b="1" dirty="0">
              <a:solidFill>
                <a:schemeClr val="bg1"/>
              </a:solidFill>
            </a:endParaRPr>
          </a:p>
        </p:txBody>
      </p:sp>
      <p:sp>
        <p:nvSpPr>
          <p:cNvPr id="5" name="Rectangle 4"/>
          <p:cNvSpPr/>
          <p:nvPr/>
        </p:nvSpPr>
        <p:spPr>
          <a:xfrm>
            <a:off x="2775856" y="3274915"/>
            <a:ext cx="6368144" cy="1446550"/>
          </a:xfrm>
          <a:prstGeom prst="rect">
            <a:avLst/>
          </a:prstGeom>
          <a:solidFill>
            <a:schemeClr val="tx1"/>
          </a:solidFill>
        </p:spPr>
        <p:txBody>
          <a:bodyPr wrap="square">
            <a:spAutoFit/>
          </a:bodyPr>
          <a:lstStyle/>
          <a:p>
            <a:pPr defTabSz="914400">
              <a:defRPr/>
            </a:pPr>
            <a:r>
              <a:rPr lang="en-US" sz="2000" b="1" dirty="0">
                <a:solidFill>
                  <a:schemeClr val="bg1"/>
                </a:solidFill>
                <a:latin typeface="Arial" panose="020B0604020202020204" pitchFamily="34" charset="0"/>
                <a:cs typeface="Arial" panose="020B0604020202020204" pitchFamily="34" charset="0"/>
              </a:rPr>
              <a:t>“Sometimes libraries are closed and </a:t>
            </a:r>
            <a:r>
              <a:rPr lang="en-US" sz="2000" b="1" dirty="0" err="1">
                <a:solidFill>
                  <a:schemeClr val="bg1"/>
                </a:solidFill>
                <a:latin typeface="Arial" panose="020B0604020202020204" pitchFamily="34" charset="0"/>
                <a:cs typeface="Arial" panose="020B0604020202020204" pitchFamily="34" charset="0"/>
              </a:rPr>
              <a:t>i</a:t>
            </a:r>
            <a:r>
              <a:rPr lang="en-US" sz="2000" b="1" dirty="0">
                <a:solidFill>
                  <a:schemeClr val="bg1"/>
                </a:solidFill>
                <a:latin typeface="Arial" panose="020B0604020202020204" pitchFamily="34" charset="0"/>
                <a:cs typeface="Arial" panose="020B0604020202020204" pitchFamily="34" charset="0"/>
              </a:rPr>
              <a:t> need help so this </a:t>
            </a:r>
            <a:r>
              <a:rPr lang="en-US" sz="2000" b="1" dirty="0" smtClean="0">
                <a:solidFill>
                  <a:schemeClr val="bg1"/>
                </a:solidFill>
                <a:latin typeface="Arial" panose="020B0604020202020204" pitchFamily="34" charset="0"/>
                <a:cs typeface="Arial" panose="020B0604020202020204" pitchFamily="34" charset="0"/>
              </a:rPr>
              <a:t>[VRS] would </a:t>
            </a:r>
            <a:r>
              <a:rPr lang="en-US" sz="2000" b="1" dirty="0">
                <a:solidFill>
                  <a:schemeClr val="bg1"/>
                </a:solidFill>
                <a:latin typeface="Arial" panose="020B0604020202020204" pitchFamily="34" charset="0"/>
                <a:cs typeface="Arial" panose="020B0604020202020204" pitchFamily="34" charset="0"/>
              </a:rPr>
              <a:t>be a great alternative. This method should me advertised more.” </a:t>
            </a:r>
            <a:endParaRPr lang="en-US" sz="2000" b="1" dirty="0" smtClean="0">
              <a:solidFill>
                <a:schemeClr val="bg1"/>
              </a:solidFill>
              <a:latin typeface="Arial" panose="020B0604020202020204" pitchFamily="34" charset="0"/>
              <a:cs typeface="Arial" panose="020B0604020202020204" pitchFamily="34" charset="0"/>
            </a:endParaRPr>
          </a:p>
          <a:p>
            <a:pPr algn="r" defTabSz="914400">
              <a:defRPr/>
            </a:pPr>
            <a:r>
              <a:rPr lang="en-US" sz="1400" b="1" dirty="0" smtClean="0">
                <a:solidFill>
                  <a:schemeClr val="bg1"/>
                </a:solidFill>
                <a:latin typeface="Arial" panose="020B0604020202020204" pitchFamily="34" charset="0"/>
                <a:cs typeface="Arial" panose="020B0604020202020204" pitchFamily="34" charset="0"/>
              </a:rPr>
              <a:t>	(</a:t>
            </a:r>
            <a:r>
              <a:rPr lang="en-US" sz="1400" b="1" i="1" dirty="0">
                <a:solidFill>
                  <a:schemeClr val="bg1"/>
                </a:solidFill>
                <a:latin typeface="Arial" panose="020B0604020202020204" pitchFamily="34" charset="0"/>
                <a:cs typeface="Arial" panose="020B0604020202020204" pitchFamily="34" charset="0"/>
              </a:rPr>
              <a:t>Seeking Synchronicity</a:t>
            </a:r>
            <a:r>
              <a:rPr lang="en-US" sz="1400" b="1" dirty="0">
                <a:solidFill>
                  <a:schemeClr val="bg1"/>
                </a:solidFill>
                <a:latin typeface="Arial" panose="020B0604020202020204" pitchFamily="34" charset="0"/>
                <a:cs typeface="Arial" panose="020B0604020202020204" pitchFamily="34" charset="0"/>
              </a:rPr>
              <a:t>, NOS-36503, Non-user Online Survey, Female, Age 15-18)</a:t>
            </a:r>
          </a:p>
        </p:txBody>
      </p:sp>
    </p:spTree>
    <p:extLst>
      <p:ext uri="{BB962C8B-B14F-4D97-AF65-F5344CB8AC3E}">
        <p14:creationId xmlns:p14="http://schemas.microsoft.com/office/powerpoint/2010/main" val="1973235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xit" presetSubtype="4" fill="hold" grpId="0" nodeType="withEffect">
                                  <p:stCondLst>
                                    <p:cond delay="0"/>
                                  </p:stCondLst>
                                  <p:childTnLst>
                                    <p:anim calcmode="lin" valueType="num">
                                      <p:cBhvr additive="base">
                                        <p:cTn id="10"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1" dur="500"/>
                                        <p:tgtEl>
                                          <p:spTgt spid="4">
                                            <p:txEl>
                                              <p:pRg st="0" end="0"/>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4">
                                            <p:txEl>
                                              <p:pRg st="0" end="0"/>
                                            </p:txEl>
                                          </p:spTgt>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4">
                                            <p:bg/>
                                          </p:spTgt>
                                        </p:tgtEl>
                                        <p:attrNameLst>
                                          <p:attrName>ppt_x</p:attrName>
                                        </p:attrNameLst>
                                      </p:cBhvr>
                                      <p:tavLst>
                                        <p:tav tm="0">
                                          <p:val>
                                            <p:strVal val="ppt_x"/>
                                          </p:val>
                                        </p:tav>
                                        <p:tav tm="100000">
                                          <p:val>
                                            <p:strVal val="ppt_x"/>
                                          </p:val>
                                        </p:tav>
                                      </p:tavLst>
                                    </p:anim>
                                    <p:anim calcmode="lin" valueType="num">
                                      <p:cBhvr additive="base">
                                        <p:cTn id="15" dur="500"/>
                                        <p:tgtEl>
                                          <p:spTgt spid="4">
                                            <p:bg/>
                                          </p:spTgt>
                                        </p:tgtEl>
                                        <p:attrNameLst>
                                          <p:attrName>ppt_y</p:attrName>
                                        </p:attrNameLst>
                                      </p:cBhvr>
                                      <p:tavLst>
                                        <p:tav tm="0">
                                          <p:val>
                                            <p:strVal val="ppt_y"/>
                                          </p:val>
                                        </p:tav>
                                        <p:tav tm="100000">
                                          <p:val>
                                            <p:strVal val="1+ppt_h/2"/>
                                          </p:val>
                                        </p:tav>
                                      </p:tavLst>
                                    </p:anim>
                                    <p:set>
                                      <p:cBhvr>
                                        <p:cTn id="16" dur="1" fill="hold">
                                          <p:stCondLst>
                                            <p:cond delay="499"/>
                                          </p:stCondLst>
                                        </p:cTn>
                                        <p:tgtEl>
                                          <p:spTgt spid="4">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5250"/>
          <a:stretch/>
        </p:blipFill>
        <p:spPr>
          <a:xfrm>
            <a:off x="0" y="-25400"/>
            <a:ext cx="9144000" cy="5168900"/>
          </a:xfrm>
          <a:prstGeom prst="rect">
            <a:avLst/>
          </a:prstGeom>
        </p:spPr>
      </p:pic>
      <p:sp>
        <p:nvSpPr>
          <p:cNvPr id="2" name="Text Placeholder 1"/>
          <p:cNvSpPr txBox="1">
            <a:spLocks/>
          </p:cNvSpPr>
          <p:nvPr/>
        </p:nvSpPr>
        <p:spPr>
          <a:xfrm>
            <a:off x="4221163" y="212725"/>
            <a:ext cx="4922837" cy="1520825"/>
          </a:xfrm>
          <a:prstGeom prst="rect">
            <a:avLst/>
          </a:prstGeom>
          <a:solidFill>
            <a:schemeClr val="tx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err="1" smtClean="0">
                <a:solidFill>
                  <a:schemeClr val="bg1"/>
                </a:solidFill>
              </a:rPr>
              <a:t>Prabha</a:t>
            </a:r>
            <a:r>
              <a:rPr lang="en-US" sz="1400" dirty="0" smtClean="0">
                <a:solidFill>
                  <a:schemeClr val="bg1"/>
                </a:solidFill>
              </a:rPr>
              <a:t>, Chandra, Lynn Silipigni Connaway, Lawrence </a:t>
            </a:r>
            <a:r>
              <a:rPr lang="en-US" sz="1400" dirty="0" err="1" smtClean="0">
                <a:solidFill>
                  <a:schemeClr val="bg1"/>
                </a:solidFill>
              </a:rPr>
              <a:t>Olszewski</a:t>
            </a:r>
            <a:r>
              <a:rPr lang="en-US" sz="1400" dirty="0" smtClean="0">
                <a:solidFill>
                  <a:schemeClr val="bg1"/>
                </a:solidFill>
              </a:rPr>
              <a:t>, and Lillie Jenkins. 2007. “What is enough? Satisficing information needs.” </a:t>
            </a:r>
            <a:r>
              <a:rPr lang="en-US" sz="1400" i="1" dirty="0" smtClean="0">
                <a:solidFill>
                  <a:schemeClr val="bg1"/>
                </a:solidFill>
              </a:rPr>
              <a:t>Journal of Documentation </a:t>
            </a:r>
            <a:r>
              <a:rPr lang="en-US" sz="1400" dirty="0" smtClean="0">
                <a:solidFill>
                  <a:schemeClr val="bg1"/>
                </a:solidFill>
              </a:rPr>
              <a:t>63, no. 1: 74–89. </a:t>
            </a:r>
            <a:r>
              <a:rPr lang="en-US" sz="1400" dirty="0" smtClean="0">
                <a:solidFill>
                  <a:schemeClr val="bg1"/>
                </a:solidFill>
                <a:hlinkClick r:id="rId4"/>
              </a:rPr>
              <a:t>http://www.oclc.org/content/dam/research/publications/newsletters/prabha-satisficing.pdf</a:t>
            </a:r>
            <a:r>
              <a:rPr lang="en-US" sz="1400" dirty="0" smtClean="0">
                <a:solidFill>
                  <a:schemeClr val="bg1"/>
                </a:solidFill>
              </a:rPr>
              <a:t>.</a:t>
            </a:r>
            <a:endParaRPr lang="en-US" sz="1400" dirty="0">
              <a:solidFill>
                <a:schemeClr val="bg1"/>
              </a:solidFill>
            </a:endParaRPr>
          </a:p>
        </p:txBody>
      </p:sp>
      <p:sp>
        <p:nvSpPr>
          <p:cNvPr id="3" name="Text Placeholder 1"/>
          <p:cNvSpPr txBox="1">
            <a:spLocks/>
          </p:cNvSpPr>
          <p:nvPr/>
        </p:nvSpPr>
        <p:spPr>
          <a:xfrm>
            <a:off x="876693" y="3811588"/>
            <a:ext cx="8267307" cy="619125"/>
          </a:xfrm>
          <a:prstGeom prst="rect">
            <a:avLst/>
          </a:prstGeom>
          <a:solidFill>
            <a:schemeClr val="tx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smtClean="0">
                <a:solidFill>
                  <a:schemeClr val="bg1"/>
                </a:solidFill>
              </a:rPr>
              <a:t>Satisficing…What is enough information?</a:t>
            </a:r>
            <a:endParaRPr lang="en-US" b="1" dirty="0">
              <a:solidFill>
                <a:schemeClr val="bg1"/>
              </a:solidFill>
            </a:endParaRPr>
          </a:p>
        </p:txBody>
      </p:sp>
      <p:sp>
        <p:nvSpPr>
          <p:cNvPr id="4" name="Text Placeholder 3"/>
          <p:cNvSpPr txBox="1">
            <a:spLocks/>
          </p:cNvSpPr>
          <p:nvPr/>
        </p:nvSpPr>
        <p:spPr>
          <a:xfrm>
            <a:off x="202943" y="1957918"/>
            <a:ext cx="7020439" cy="1975908"/>
          </a:xfrm>
          <a:prstGeom prst="rect">
            <a:avLst/>
          </a:prstGeom>
          <a:solidFill>
            <a:schemeClr val="tx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b="1" dirty="0" smtClean="0">
                <a:solidFill>
                  <a:schemeClr val="bg1"/>
                </a:solidFill>
                <a:latin typeface="Arial" pitchFamily="34" charset="0"/>
                <a:cs typeface="Arial" pitchFamily="34" charset="0"/>
              </a:rPr>
              <a:t>“…I needed the answer, my </a:t>
            </a:r>
            <a:r>
              <a:rPr lang="en-US" sz="1800" b="1" dirty="0" err="1" smtClean="0">
                <a:solidFill>
                  <a:schemeClr val="bg1"/>
                </a:solidFill>
                <a:latin typeface="Arial" pitchFamily="34" charset="0"/>
                <a:cs typeface="Arial" pitchFamily="34" charset="0"/>
              </a:rPr>
              <a:t>maths</a:t>
            </a:r>
            <a:r>
              <a:rPr lang="en-US" sz="1800" b="1" dirty="0" smtClean="0">
                <a:solidFill>
                  <a:schemeClr val="bg1"/>
                </a:solidFill>
                <a:latin typeface="Arial" pitchFamily="34" charset="0"/>
                <a:cs typeface="Arial" pitchFamily="34" charset="0"/>
              </a:rPr>
              <a:t>, I was doing an exercise, I got stuck on a question, I still had the rest of the exercise to go and I had like an hour to do it and I just wanted the formula and the quickest way to do it was to type it into Google and it came up.” </a:t>
            </a:r>
          </a:p>
          <a:p>
            <a:pPr marL="0" indent="0" algn="r">
              <a:buFont typeface="Arial"/>
              <a:buNone/>
            </a:pPr>
            <a:r>
              <a:rPr lang="en-US" sz="1400" b="1" dirty="0" smtClean="0">
                <a:solidFill>
                  <a:schemeClr val="bg1"/>
                </a:solidFill>
                <a:latin typeface="Arial" pitchFamily="34" charset="0"/>
                <a:cs typeface="Arial" pitchFamily="34" charset="0"/>
              </a:rPr>
              <a:t>		(</a:t>
            </a:r>
            <a:r>
              <a:rPr lang="en-US" sz="1400" b="1" i="1" dirty="0" smtClean="0">
                <a:solidFill>
                  <a:schemeClr val="bg1"/>
                </a:solidFill>
                <a:latin typeface="Arial" pitchFamily="34" charset="0"/>
                <a:cs typeface="Arial" pitchFamily="34" charset="0"/>
              </a:rPr>
              <a:t>Digital Visitors and Residents, </a:t>
            </a:r>
            <a:r>
              <a:rPr lang="en-US" sz="1400" b="1" dirty="0" smtClean="0">
                <a:solidFill>
                  <a:schemeClr val="bg1"/>
                </a:solidFill>
                <a:latin typeface="Arial" pitchFamily="34" charset="0"/>
                <a:cs typeface="Arial" pitchFamily="34" charset="0"/>
              </a:rPr>
              <a:t>UKS2, Emerging, Female, Age 17, Secondary School Student) </a:t>
            </a:r>
            <a:endParaRPr lang="en-US" sz="1400" b="1" dirty="0">
              <a:solidFill>
                <a:schemeClr val="bg1"/>
              </a:solidFill>
            </a:endParaRPr>
          </a:p>
        </p:txBody>
      </p:sp>
    </p:spTree>
    <p:extLst>
      <p:ext uri="{BB962C8B-B14F-4D97-AF65-F5344CB8AC3E}">
        <p14:creationId xmlns:p14="http://schemas.microsoft.com/office/powerpoint/2010/main" val="842225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xit" presetSubtype="4" fill="hold" grpId="0" nodeType="withEffect">
                                  <p:stCondLst>
                                    <p:cond delay="0"/>
                                  </p:stCondLst>
                                  <p:childTnLst>
                                    <p:anim calcmode="lin" valueType="num">
                                      <p:cBhvr additive="base">
                                        <p:cTn id="10" dur="500"/>
                                        <p:tgtEl>
                                          <p:spTgt spid="3"/>
                                        </p:tgtEl>
                                        <p:attrNameLst>
                                          <p:attrName>ppt_x</p:attrName>
                                        </p:attrNameLst>
                                      </p:cBhvr>
                                      <p:tavLst>
                                        <p:tav tm="0">
                                          <p:val>
                                            <p:strVal val="ppt_x"/>
                                          </p:val>
                                        </p:tav>
                                        <p:tav tm="100000">
                                          <p:val>
                                            <p:strVal val="ppt_x"/>
                                          </p:val>
                                        </p:tav>
                                      </p:tavLst>
                                    </p:anim>
                                    <p:anim calcmode="lin" valueType="num">
                                      <p:cBhvr additive="base">
                                        <p:cTn id="11" dur="500"/>
                                        <p:tgtEl>
                                          <p:spTgt spid="3"/>
                                        </p:tgtEl>
                                        <p:attrNameLst>
                                          <p:attrName>ppt_y</p:attrName>
                                        </p:attrNameLst>
                                      </p:cBhvr>
                                      <p:tavLst>
                                        <p:tav tm="0">
                                          <p:val>
                                            <p:strVal val="ppt_y"/>
                                          </p:val>
                                        </p:tav>
                                        <p:tav tm="100000">
                                          <p:val>
                                            <p:strVal val="1+ppt_h/2"/>
                                          </p:val>
                                        </p:tav>
                                      </p:tavLst>
                                    </p:anim>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3161"/>
          <a:stretch/>
        </p:blipFill>
        <p:spPr>
          <a:xfrm>
            <a:off x="0" y="0"/>
            <a:ext cx="9144000" cy="5159830"/>
          </a:xfrm>
          <a:prstGeom prst="rect">
            <a:avLst/>
          </a:prstGeom>
        </p:spPr>
      </p:pic>
      <p:sp>
        <p:nvSpPr>
          <p:cNvPr id="2" name="Text Placeholder 1"/>
          <p:cNvSpPr>
            <a:spLocks noGrp="1"/>
          </p:cNvSpPr>
          <p:nvPr>
            <p:ph type="body" sz="quarter" idx="12"/>
          </p:nvPr>
        </p:nvSpPr>
        <p:spPr>
          <a:xfrm>
            <a:off x="0" y="89301"/>
            <a:ext cx="8439148" cy="906379"/>
          </a:xfrm>
          <a:solidFill>
            <a:schemeClr val="tx1"/>
          </a:solidFill>
        </p:spPr>
        <p:txBody>
          <a:bodyPr/>
          <a:lstStyle/>
          <a:p>
            <a:pPr marL="0" indent="0">
              <a:buNone/>
            </a:pPr>
            <a:r>
              <a:rPr lang="en-US" sz="1400" dirty="0">
                <a:solidFill>
                  <a:schemeClr val="bg1"/>
                </a:solidFill>
              </a:rPr>
              <a:t>Connaway, Lynn Silipigni, and Timothy J. Dickey. 2010. </a:t>
            </a:r>
            <a:r>
              <a:rPr lang="en-US" sz="1400" i="1" dirty="0">
                <a:solidFill>
                  <a:schemeClr val="bg1"/>
                </a:solidFill>
              </a:rPr>
              <a:t>The digital information seeker: Report of findings from selected OCLC, RIN, and JISC User Behavior Projects. </a:t>
            </a:r>
            <a:r>
              <a:rPr lang="en-US" sz="1400" dirty="0">
                <a:solidFill>
                  <a:schemeClr val="bg1"/>
                </a:solidFill>
                <a:hlinkClick r:id="rId4"/>
              </a:rPr>
              <a:t>http://www.jisc.ac.uk/media/documents/publications/reports/2010/digitalinformationseekerreport.pdf</a:t>
            </a:r>
            <a:r>
              <a:rPr lang="en-US" sz="1400" dirty="0">
                <a:solidFill>
                  <a:schemeClr val="bg1"/>
                </a:solidFill>
              </a:rPr>
              <a:t>.  </a:t>
            </a:r>
          </a:p>
          <a:p>
            <a:pPr marL="0" indent="0">
              <a:buNone/>
            </a:pPr>
            <a:endParaRPr lang="en-US" sz="1400" dirty="0">
              <a:solidFill>
                <a:schemeClr val="bg1"/>
              </a:solidFill>
            </a:endParaRPr>
          </a:p>
        </p:txBody>
      </p:sp>
      <p:sp>
        <p:nvSpPr>
          <p:cNvPr id="4" name="Text Placeholder 1"/>
          <p:cNvSpPr>
            <a:spLocks noGrp="1"/>
          </p:cNvSpPr>
          <p:nvPr>
            <p:ph type="body" sz="quarter" idx="12"/>
          </p:nvPr>
        </p:nvSpPr>
        <p:spPr>
          <a:xfrm>
            <a:off x="0" y="3665622"/>
            <a:ext cx="8794748" cy="662538"/>
          </a:xfrm>
          <a:solidFill>
            <a:schemeClr val="tx1"/>
          </a:solidFill>
        </p:spPr>
        <p:txBody>
          <a:bodyPr/>
          <a:lstStyle/>
          <a:p>
            <a:pPr marL="0" indent="0">
              <a:buNone/>
            </a:pPr>
            <a:r>
              <a:rPr lang="en-US" sz="3200" b="1" dirty="0" smtClean="0">
                <a:solidFill>
                  <a:schemeClr val="bg1"/>
                </a:solidFill>
              </a:rPr>
              <a:t>Centrality of Google and search engines </a:t>
            </a:r>
            <a:endParaRPr lang="en-US" sz="3200" b="1" dirty="0">
              <a:solidFill>
                <a:schemeClr val="bg1"/>
              </a:solidFill>
            </a:endParaRPr>
          </a:p>
        </p:txBody>
      </p:sp>
      <p:sp>
        <p:nvSpPr>
          <p:cNvPr id="5" name="Rectangle 4"/>
          <p:cNvSpPr/>
          <p:nvPr/>
        </p:nvSpPr>
        <p:spPr>
          <a:xfrm>
            <a:off x="2286000" y="2908320"/>
            <a:ext cx="6858000" cy="1815882"/>
          </a:xfrm>
          <a:prstGeom prst="rect">
            <a:avLst/>
          </a:prstGeom>
          <a:solidFill>
            <a:schemeClr val="tx1"/>
          </a:solidFill>
        </p:spPr>
        <p:txBody>
          <a:bodyPr wrap="square">
            <a:spAutoFit/>
          </a:bodyPr>
          <a:lstStyle/>
          <a:p>
            <a:pPr defTabSz="914400">
              <a:defRPr/>
            </a:pPr>
            <a:r>
              <a:rPr lang="en-US" sz="2400" b="1" dirty="0" smtClean="0">
                <a:solidFill>
                  <a:schemeClr val="bg1"/>
                </a:solidFill>
                <a:latin typeface="Arial" pitchFamily="34" charset="0"/>
                <a:cs typeface="Arial" pitchFamily="34" charset="0"/>
              </a:rPr>
              <a:t>“…I </a:t>
            </a:r>
            <a:r>
              <a:rPr lang="en-US" sz="2400" b="1" dirty="0">
                <a:solidFill>
                  <a:schemeClr val="bg1"/>
                </a:solidFill>
                <a:latin typeface="Arial" pitchFamily="34" charset="0"/>
                <a:cs typeface="Arial" pitchFamily="34" charset="0"/>
              </a:rPr>
              <a:t>just think </a:t>
            </a:r>
            <a:r>
              <a:rPr lang="en-US" sz="2400" b="1" dirty="0" smtClean="0">
                <a:solidFill>
                  <a:schemeClr val="bg1"/>
                </a:solidFill>
                <a:latin typeface="Arial" pitchFamily="34" charset="0"/>
                <a:cs typeface="Arial" pitchFamily="34" charset="0"/>
              </a:rPr>
              <a:t>it’s [their website’s] </a:t>
            </a:r>
            <a:r>
              <a:rPr lang="en-US" sz="2400" b="1" dirty="0">
                <a:solidFill>
                  <a:schemeClr val="bg1"/>
                </a:solidFill>
                <a:latin typeface="Arial" pitchFamily="34" charset="0"/>
                <a:cs typeface="Arial" pitchFamily="34" charset="0"/>
              </a:rPr>
              <a:t>too complicated and it’s limited, that I just carried on going on Google.” </a:t>
            </a:r>
            <a:endParaRPr lang="en-US" sz="2400" b="1" dirty="0" smtClean="0">
              <a:solidFill>
                <a:schemeClr val="bg1"/>
              </a:solidFill>
              <a:latin typeface="Arial" pitchFamily="34" charset="0"/>
              <a:cs typeface="Arial" pitchFamily="34" charset="0"/>
            </a:endParaRPr>
          </a:p>
          <a:p>
            <a:pPr algn="r" defTabSz="914400">
              <a:defRPr/>
            </a:pPr>
            <a:r>
              <a:rPr lang="en-US" sz="2400" b="1" dirty="0" smtClean="0">
                <a:solidFill>
                  <a:schemeClr val="bg1"/>
                </a:solidFill>
                <a:latin typeface="Arial" pitchFamily="34" charset="0"/>
                <a:cs typeface="Arial" pitchFamily="34" charset="0"/>
              </a:rPr>
              <a:t>	</a:t>
            </a:r>
            <a:r>
              <a:rPr lang="en-US" sz="1600" b="1" dirty="0" smtClean="0">
                <a:solidFill>
                  <a:schemeClr val="bg1"/>
                </a:solidFill>
                <a:latin typeface="Arial" pitchFamily="34" charset="0"/>
                <a:cs typeface="Arial" pitchFamily="34" charset="0"/>
              </a:rPr>
              <a:t>(</a:t>
            </a:r>
            <a:r>
              <a:rPr lang="en-US" sz="1600" b="1" i="1" dirty="0">
                <a:solidFill>
                  <a:schemeClr val="bg1"/>
                </a:solidFill>
                <a:latin typeface="Arial" pitchFamily="34" charset="0"/>
                <a:cs typeface="Arial" pitchFamily="34" charset="0"/>
              </a:rPr>
              <a:t>Digital Visitors and Residents</a:t>
            </a:r>
            <a:r>
              <a:rPr lang="en-US" sz="1600" b="1" dirty="0">
                <a:solidFill>
                  <a:schemeClr val="bg1"/>
                </a:solidFill>
                <a:latin typeface="Arial" pitchFamily="34" charset="0"/>
                <a:cs typeface="Arial" pitchFamily="34" charset="0"/>
              </a:rPr>
              <a:t>, UKS6, </a:t>
            </a:r>
            <a:r>
              <a:rPr lang="en-US" sz="1600" b="1" dirty="0" smtClean="0">
                <a:solidFill>
                  <a:schemeClr val="bg1"/>
                </a:solidFill>
                <a:latin typeface="Arial" pitchFamily="34" charset="0"/>
                <a:cs typeface="Arial" pitchFamily="34" charset="0"/>
              </a:rPr>
              <a:t>Emerging</a:t>
            </a:r>
            <a:r>
              <a:rPr lang="en-US" sz="1600" b="1" dirty="0">
                <a:solidFill>
                  <a:schemeClr val="bg1"/>
                </a:solidFill>
                <a:latin typeface="Arial" pitchFamily="34" charset="0"/>
                <a:cs typeface="Arial" pitchFamily="34" charset="0"/>
              </a:rPr>
              <a:t>, Female, Age 16, Secondary School Student)</a:t>
            </a:r>
          </a:p>
        </p:txBody>
      </p:sp>
    </p:spTree>
    <p:extLst>
      <p:ext uri="{BB962C8B-B14F-4D97-AF65-F5344CB8AC3E}">
        <p14:creationId xmlns:p14="http://schemas.microsoft.com/office/powerpoint/2010/main" val="11284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xit" presetSubtype="4" fill="hold" grpId="0" nodeType="withEffect">
                                  <p:stCondLst>
                                    <p:cond delay="0"/>
                                  </p:stCondLst>
                                  <p:childTnLst>
                                    <p:anim calcmode="lin" valueType="num">
                                      <p:cBhvr additive="base">
                                        <p:cTn id="10"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1" dur="500"/>
                                        <p:tgtEl>
                                          <p:spTgt spid="4">
                                            <p:txEl>
                                              <p:pRg st="0" end="0"/>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4">
                                            <p:txEl>
                                              <p:pRg st="0" end="0"/>
                                            </p:txEl>
                                          </p:spTgt>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4">
                                            <p:bg/>
                                          </p:spTgt>
                                        </p:tgtEl>
                                        <p:attrNameLst>
                                          <p:attrName>ppt_x</p:attrName>
                                        </p:attrNameLst>
                                      </p:cBhvr>
                                      <p:tavLst>
                                        <p:tav tm="0">
                                          <p:val>
                                            <p:strVal val="ppt_x"/>
                                          </p:val>
                                        </p:tav>
                                        <p:tav tm="100000">
                                          <p:val>
                                            <p:strVal val="ppt_x"/>
                                          </p:val>
                                        </p:tav>
                                      </p:tavLst>
                                    </p:anim>
                                    <p:anim calcmode="lin" valueType="num">
                                      <p:cBhvr additive="base">
                                        <p:cTn id="15" dur="500"/>
                                        <p:tgtEl>
                                          <p:spTgt spid="4">
                                            <p:bg/>
                                          </p:spTgt>
                                        </p:tgtEl>
                                        <p:attrNameLst>
                                          <p:attrName>ppt_y</p:attrName>
                                        </p:attrNameLst>
                                      </p:cBhvr>
                                      <p:tavLst>
                                        <p:tav tm="0">
                                          <p:val>
                                            <p:strVal val="ppt_y"/>
                                          </p:val>
                                        </p:tav>
                                        <p:tav tm="100000">
                                          <p:val>
                                            <p:strVal val="1+ppt_h/2"/>
                                          </p:val>
                                        </p:tav>
                                      </p:tavLst>
                                    </p:anim>
                                    <p:set>
                                      <p:cBhvr>
                                        <p:cTn id="16" dur="1" fill="hold">
                                          <p:stCondLst>
                                            <p:cond delay="499"/>
                                          </p:stCondLst>
                                        </p:cTn>
                                        <p:tgtEl>
                                          <p:spTgt spid="4">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heredlist.com/media/database/architecture/history/architecture-europeene/art-gothique/duomo-milan/009_duomo-milan_theredli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767"/>
            <a:ext cx="9380311" cy="52842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flipV="1">
            <a:off x="1940482" y="2756416"/>
            <a:ext cx="6051793" cy="369332"/>
          </a:xfrm>
          <a:prstGeom prst="rect">
            <a:avLst/>
          </a:prstGeom>
        </p:spPr>
        <p:txBody>
          <a:bodyPr wrap="square">
            <a:spAutoFit/>
          </a:bodyPr>
          <a:lstStyle/>
          <a:p>
            <a:r>
              <a:rPr lang="en-US" b="1" dirty="0">
                <a:solidFill>
                  <a:schemeClr val="bg1"/>
                </a:solidFill>
              </a:rPr>
              <a:t> </a:t>
            </a:r>
            <a:endParaRPr lang="en-US" dirty="0"/>
          </a:p>
        </p:txBody>
      </p:sp>
      <p:sp>
        <p:nvSpPr>
          <p:cNvPr id="3" name="Rectangle 2"/>
          <p:cNvSpPr/>
          <p:nvPr/>
        </p:nvSpPr>
        <p:spPr>
          <a:xfrm>
            <a:off x="4447607" y="2387084"/>
            <a:ext cx="248786" cy="369332"/>
          </a:xfrm>
          <a:prstGeom prst="rect">
            <a:avLst/>
          </a:prstGeom>
        </p:spPr>
        <p:txBody>
          <a:bodyPr wrap="none">
            <a:spAutoFit/>
          </a:bodyPr>
          <a:lstStyle/>
          <a:p>
            <a:r>
              <a:rPr lang="en-US" b="1" dirty="0">
                <a:solidFill>
                  <a:schemeClr val="bg1"/>
                </a:solidFill>
              </a:rPr>
              <a:t> </a:t>
            </a:r>
            <a:endParaRPr lang="en-US" dirty="0"/>
          </a:p>
        </p:txBody>
      </p:sp>
      <p:sp>
        <p:nvSpPr>
          <p:cNvPr id="4" name="TextBox 3"/>
          <p:cNvSpPr txBox="1"/>
          <p:nvPr/>
        </p:nvSpPr>
        <p:spPr>
          <a:xfrm>
            <a:off x="0" y="4069428"/>
            <a:ext cx="6505502" cy="861774"/>
          </a:xfrm>
          <a:prstGeom prst="rect">
            <a:avLst/>
          </a:prstGeom>
          <a:solidFill>
            <a:schemeClr val="tx1"/>
          </a:solidFill>
        </p:spPr>
        <p:txBody>
          <a:bodyPr wrap="square" rtlCol="0">
            <a:spAutoFit/>
          </a:bodyPr>
          <a:lstStyle/>
          <a:p>
            <a:r>
              <a:rPr lang="en-US" b="1" dirty="0">
                <a:solidFill>
                  <a:schemeClr val="bg1"/>
                </a:solidFill>
              </a:rPr>
              <a:t>“You spend many hours, with Saint Google. We entrust ourselves to Saint Google, and that solves it for us.” </a:t>
            </a:r>
            <a:r>
              <a:rPr lang="en-US" sz="1400" b="1" i="1" dirty="0">
                <a:solidFill>
                  <a:schemeClr val="bg1"/>
                </a:solidFill>
              </a:rPr>
              <a:t>(UOCFI6, Male, Age 53, Arts &amp; Humanities)</a:t>
            </a:r>
            <a:endParaRPr lang="en-US" sz="1400" b="1" dirty="0">
              <a:solidFill>
                <a:schemeClr val="bg1"/>
              </a:solidFill>
            </a:endParaRPr>
          </a:p>
        </p:txBody>
      </p:sp>
    </p:spTree>
    <p:extLst>
      <p:ext uri="{BB962C8B-B14F-4D97-AF65-F5344CB8AC3E}">
        <p14:creationId xmlns:p14="http://schemas.microsoft.com/office/powerpoint/2010/main" val="230325409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5336"/>
          <a:stretch/>
        </p:blipFill>
        <p:spPr>
          <a:xfrm>
            <a:off x="0" y="0"/>
            <a:ext cx="9144000" cy="5140960"/>
          </a:xfrm>
          <a:prstGeom prst="rect">
            <a:avLst/>
          </a:prstGeom>
        </p:spPr>
      </p:pic>
      <p:sp>
        <p:nvSpPr>
          <p:cNvPr id="2" name="Text Placeholder 1"/>
          <p:cNvSpPr>
            <a:spLocks noGrp="1"/>
          </p:cNvSpPr>
          <p:nvPr>
            <p:ph type="body" sz="quarter" idx="12"/>
          </p:nvPr>
        </p:nvSpPr>
        <p:spPr>
          <a:xfrm>
            <a:off x="0" y="275470"/>
            <a:ext cx="8803178" cy="812033"/>
          </a:xfrm>
          <a:solidFill>
            <a:schemeClr val="tx1"/>
          </a:solidFill>
        </p:spPr>
        <p:txBody>
          <a:bodyPr/>
          <a:lstStyle/>
          <a:p>
            <a:pPr marL="0" indent="0">
              <a:buNone/>
            </a:pPr>
            <a:r>
              <a:rPr lang="en-US" sz="1400" dirty="0" smtClean="0">
                <a:solidFill>
                  <a:schemeClr val="bg1"/>
                </a:solidFill>
              </a:rPr>
              <a:t>Connaway</a:t>
            </a:r>
            <a:r>
              <a:rPr lang="en-US" sz="1400" dirty="0">
                <a:solidFill>
                  <a:schemeClr val="bg1"/>
                </a:solidFill>
              </a:rPr>
              <a:t>, Lynn Silipigni, Timothy J. Dickey, and Marie L. Radford. 2011. “‘If It Is too inconvenient I’m not going after it:’ Convenience as a critical factor in information-seeking behaviors.” </a:t>
            </a:r>
            <a:r>
              <a:rPr lang="en-US" sz="1400" i="1" dirty="0">
                <a:solidFill>
                  <a:schemeClr val="bg1"/>
                </a:solidFill>
              </a:rPr>
              <a:t>Library &amp; Information Science Research </a:t>
            </a:r>
            <a:r>
              <a:rPr lang="en-US" sz="1400" dirty="0">
                <a:solidFill>
                  <a:schemeClr val="bg1"/>
                </a:solidFill>
              </a:rPr>
              <a:t>33, no. 3: 179–190</a:t>
            </a:r>
            <a:r>
              <a:rPr lang="en-US" sz="1400" dirty="0" smtClean="0">
                <a:solidFill>
                  <a:schemeClr val="bg1"/>
                </a:solidFill>
              </a:rPr>
              <a:t>.</a:t>
            </a:r>
            <a:endParaRPr lang="en-US" sz="1400" dirty="0">
              <a:solidFill>
                <a:schemeClr val="bg1"/>
              </a:solidFill>
            </a:endParaRPr>
          </a:p>
        </p:txBody>
      </p:sp>
      <p:sp>
        <p:nvSpPr>
          <p:cNvPr id="5" name="Rectangle 4"/>
          <p:cNvSpPr/>
          <p:nvPr/>
        </p:nvSpPr>
        <p:spPr>
          <a:xfrm>
            <a:off x="2873829" y="2278638"/>
            <a:ext cx="6270171" cy="2677656"/>
          </a:xfrm>
          <a:prstGeom prst="rect">
            <a:avLst/>
          </a:prstGeom>
          <a:solidFill>
            <a:schemeClr val="tx1"/>
          </a:solidFill>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“Yes, it - sort of make information gathering effortless and without having to sort of manually go through and separate the chaff from the wheat</a:t>
            </a:r>
            <a:r>
              <a:rPr lang="en-US" sz="2800" b="1" dirty="0" smtClean="0">
                <a:solidFill>
                  <a:schemeClr val="bg1"/>
                </a:solidFill>
                <a:latin typeface="Arial" panose="020B0604020202020204" pitchFamily="34" charset="0"/>
                <a:cs typeface="Arial" panose="020B0604020202020204" pitchFamily="34" charset="0"/>
              </a:rPr>
              <a:t>.”</a:t>
            </a:r>
            <a:r>
              <a:rPr lang="en-US" sz="2000" b="1" dirty="0">
                <a:solidFill>
                  <a:schemeClr val="bg1"/>
                </a:solidFill>
                <a:latin typeface="Arial" panose="020B0604020202020204" pitchFamily="34" charset="0"/>
                <a:cs typeface="Arial" panose="020B0604020202020204" pitchFamily="34" charset="0"/>
              </a:rPr>
              <a:t>	</a:t>
            </a:r>
            <a:r>
              <a:rPr lang="en-US" sz="2000" b="1" dirty="0" smtClean="0">
                <a:solidFill>
                  <a:schemeClr val="bg1"/>
                </a:solidFill>
                <a:latin typeface="Arial" panose="020B0604020202020204" pitchFamily="34" charset="0"/>
                <a:cs typeface="Arial" panose="020B0604020202020204" pitchFamily="34" charset="0"/>
              </a:rPr>
              <a:t>	</a:t>
            </a:r>
          </a:p>
          <a:p>
            <a:pPr algn="r"/>
            <a:r>
              <a:rPr lang="en-US" sz="1400" b="1" dirty="0" smtClean="0">
                <a:solidFill>
                  <a:schemeClr val="bg1"/>
                </a:solidFill>
                <a:latin typeface="Arial" panose="020B0604020202020204" pitchFamily="34" charset="0"/>
                <a:cs typeface="Arial" panose="020B0604020202020204" pitchFamily="34" charset="0"/>
              </a:rPr>
              <a:t>			(</a:t>
            </a:r>
            <a:r>
              <a:rPr lang="en-US" sz="1400" b="1" i="1" dirty="0">
                <a:solidFill>
                  <a:schemeClr val="bg1"/>
                </a:solidFill>
                <a:latin typeface="Arial" panose="020B0604020202020204" pitchFamily="34" charset="0"/>
                <a:cs typeface="Arial" panose="020B0604020202020204" pitchFamily="34" charset="0"/>
              </a:rPr>
              <a:t>Digital Visitors and Residents</a:t>
            </a:r>
            <a:r>
              <a:rPr lang="en-US" sz="1400" b="1" dirty="0">
                <a:solidFill>
                  <a:schemeClr val="bg1"/>
                </a:solidFill>
                <a:latin typeface="Arial" panose="020B0604020202020204" pitchFamily="34" charset="0"/>
                <a:cs typeface="Arial" panose="020B0604020202020204" pitchFamily="34" charset="0"/>
              </a:rPr>
              <a:t>, </a:t>
            </a:r>
            <a:r>
              <a:rPr lang="en-US" sz="1400" b="1" dirty="0" smtClean="0">
                <a:solidFill>
                  <a:schemeClr val="bg1"/>
                </a:solidFill>
                <a:latin typeface="Arial" panose="020B0604020202020204" pitchFamily="34" charset="0"/>
                <a:cs typeface="Arial" panose="020B0604020202020204" pitchFamily="34" charset="0"/>
              </a:rPr>
              <a:t>UKU10, Establishing, Male, Age 20, Law) </a:t>
            </a:r>
            <a:endParaRPr lang="en-US" sz="1400" b="1" dirty="0">
              <a:solidFill>
                <a:schemeClr val="bg1"/>
              </a:solidFill>
              <a:latin typeface="Arial" panose="020B0604020202020204" pitchFamily="34" charset="0"/>
              <a:cs typeface="Arial" panose="020B0604020202020204" pitchFamily="34" charset="0"/>
            </a:endParaRPr>
          </a:p>
        </p:txBody>
      </p:sp>
      <p:sp>
        <p:nvSpPr>
          <p:cNvPr id="4" name="Text Placeholder 1"/>
          <p:cNvSpPr>
            <a:spLocks noGrp="1"/>
          </p:cNvSpPr>
          <p:nvPr>
            <p:ph type="body" sz="quarter" idx="12"/>
          </p:nvPr>
        </p:nvSpPr>
        <p:spPr>
          <a:xfrm>
            <a:off x="4541519" y="1728380"/>
            <a:ext cx="4602481" cy="2223134"/>
          </a:xfrm>
          <a:solidFill>
            <a:schemeClr val="tx1"/>
          </a:solidFill>
        </p:spPr>
        <p:txBody>
          <a:bodyPr/>
          <a:lstStyle/>
          <a:p>
            <a:pPr marL="0" indent="0">
              <a:buNone/>
            </a:pPr>
            <a:r>
              <a:rPr lang="en-US" sz="3200" b="1" dirty="0" smtClean="0">
                <a:solidFill>
                  <a:schemeClr val="bg1"/>
                </a:solidFill>
              </a:rPr>
              <a:t>“People lack patience to wade through content silos…”</a:t>
            </a:r>
          </a:p>
          <a:p>
            <a:pPr marL="0" indent="0" algn="r">
              <a:buNone/>
            </a:pPr>
            <a:r>
              <a:rPr lang="en-US" sz="1400" b="1" dirty="0" smtClean="0">
                <a:solidFill>
                  <a:schemeClr val="bg1"/>
                </a:solidFill>
              </a:rPr>
              <a:t>(Connaway 2015, 134)</a:t>
            </a:r>
          </a:p>
        </p:txBody>
      </p:sp>
    </p:spTree>
    <p:extLst>
      <p:ext uri="{BB962C8B-B14F-4D97-AF65-F5344CB8AC3E}">
        <p14:creationId xmlns:p14="http://schemas.microsoft.com/office/powerpoint/2010/main" val="131522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xit" presetSubtype="4" fill="hold" grpId="0" nodeType="withEffect">
                                  <p:stCondLst>
                                    <p:cond delay="0"/>
                                  </p:stCondLst>
                                  <p:childTnLst>
                                    <p:anim calcmode="lin" valueType="num">
                                      <p:cBhvr additive="base">
                                        <p:cTn id="10" dur="500"/>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1" dur="500"/>
                                        <p:tgtEl>
                                          <p:spTgt spid="4">
                                            <p:txEl>
                                              <p:pRg st="1" end="1"/>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4">
                                            <p:txEl>
                                              <p:pRg st="1" end="1"/>
                                            </p:txEl>
                                          </p:spTgt>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p:tgtEl>
                                          <p:spTgt spid="4">
                                            <p:txEl>
                                              <p:pRg st="0" end="0"/>
                                            </p:txEl>
                                          </p:spTgt>
                                        </p:tgtEl>
                                        <p:attrNameLst>
                                          <p:attrName>ppt_y</p:attrName>
                                        </p:attrNameLst>
                                      </p:cBhvr>
                                      <p:tavLst>
                                        <p:tav tm="0">
                                          <p:val>
                                            <p:strVal val="ppt_y"/>
                                          </p:val>
                                        </p:tav>
                                        <p:tav tm="100000">
                                          <p:val>
                                            <p:strVal val="1+ppt_h/2"/>
                                          </p:val>
                                        </p:tav>
                                      </p:tavLst>
                                    </p:anim>
                                    <p:set>
                                      <p:cBhvr>
                                        <p:cTn id="16" dur="1" fill="hold">
                                          <p:stCondLst>
                                            <p:cond delay="499"/>
                                          </p:stCondLst>
                                        </p:cTn>
                                        <p:tgtEl>
                                          <p:spTgt spid="4">
                                            <p:txEl>
                                              <p:pRg st="0" end="0"/>
                                            </p:txEl>
                                          </p:spTgt>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4">
                                            <p:bg/>
                                          </p:spTgt>
                                        </p:tgtEl>
                                        <p:attrNameLst>
                                          <p:attrName>ppt_x</p:attrName>
                                        </p:attrNameLst>
                                      </p:cBhvr>
                                      <p:tavLst>
                                        <p:tav tm="0">
                                          <p:val>
                                            <p:strVal val="ppt_x"/>
                                          </p:val>
                                        </p:tav>
                                        <p:tav tm="100000">
                                          <p:val>
                                            <p:strVal val="ppt_x"/>
                                          </p:val>
                                        </p:tav>
                                      </p:tavLst>
                                    </p:anim>
                                    <p:anim calcmode="lin" valueType="num">
                                      <p:cBhvr additive="base">
                                        <p:cTn id="19" dur="500"/>
                                        <p:tgtEl>
                                          <p:spTgt spid="4">
                                            <p:bg/>
                                          </p:spTgt>
                                        </p:tgtEl>
                                        <p:attrNameLst>
                                          <p:attrName>ppt_y</p:attrName>
                                        </p:attrNameLst>
                                      </p:cBhvr>
                                      <p:tavLst>
                                        <p:tav tm="0">
                                          <p:val>
                                            <p:strVal val="ppt_y"/>
                                          </p:val>
                                        </p:tav>
                                        <p:tav tm="100000">
                                          <p:val>
                                            <p:strVal val="1+ppt_h/2"/>
                                          </p:val>
                                        </p:tav>
                                      </p:tavLst>
                                    </p:anim>
                                    <p:set>
                                      <p:cBhvr>
                                        <p:cTn id="20" dur="1" fill="hold">
                                          <p:stCondLst>
                                            <p:cond delay="499"/>
                                          </p:stCondLst>
                                        </p:cTn>
                                        <p:tgtEl>
                                          <p:spTgt spid="4">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4127"/>
          <a:stretch/>
        </p:blipFill>
        <p:spPr>
          <a:xfrm>
            <a:off x="0" y="0"/>
            <a:ext cx="9144000" cy="5203371"/>
          </a:xfrm>
          <a:prstGeom prst="rect">
            <a:avLst/>
          </a:prstGeom>
        </p:spPr>
      </p:pic>
      <p:sp>
        <p:nvSpPr>
          <p:cNvPr id="2" name="Text Placeholder 1"/>
          <p:cNvSpPr>
            <a:spLocks noGrp="1"/>
          </p:cNvSpPr>
          <p:nvPr>
            <p:ph type="body" sz="quarter" idx="12"/>
          </p:nvPr>
        </p:nvSpPr>
        <p:spPr>
          <a:xfrm>
            <a:off x="704852" y="20805"/>
            <a:ext cx="8439148" cy="1259840"/>
          </a:xfrm>
          <a:solidFill>
            <a:schemeClr val="tx1"/>
          </a:solidFill>
        </p:spPr>
        <p:txBody>
          <a:bodyPr/>
          <a:lstStyle/>
          <a:p>
            <a:pPr marL="0" indent="0">
              <a:buNone/>
            </a:pPr>
            <a:r>
              <a:rPr lang="en-US" sz="1400" dirty="0">
                <a:solidFill>
                  <a:schemeClr val="bg1"/>
                </a:solidFill>
              </a:rPr>
              <a:t>Connaway, Lynn Silipigni, Donna Lanclos, David White, Alison Le </a:t>
            </a:r>
            <a:r>
              <a:rPr lang="en-US" sz="1400" dirty="0" err="1">
                <a:solidFill>
                  <a:schemeClr val="bg1"/>
                </a:solidFill>
              </a:rPr>
              <a:t>Cornu</a:t>
            </a:r>
            <a:r>
              <a:rPr lang="en-US" sz="1400" dirty="0">
                <a:solidFill>
                  <a:schemeClr val="bg1"/>
                </a:solidFill>
              </a:rPr>
              <a:t>, and Erin M. Hood. 2012. “User-centered decision making: A new model for developing academic library services and systems.” </a:t>
            </a:r>
            <a:r>
              <a:rPr lang="en-US" sz="1400" i="1" dirty="0">
                <a:solidFill>
                  <a:schemeClr val="bg1"/>
                </a:solidFill>
              </a:rPr>
              <a:t>IFLA World Library and Information Congress 2012 Helsinki Proceedings: Libraries Now! Inspiring, Surprising, Empowering</a:t>
            </a:r>
            <a:r>
              <a:rPr lang="en-US" sz="1400" dirty="0">
                <a:solidFill>
                  <a:schemeClr val="bg1"/>
                </a:solidFill>
              </a:rPr>
              <a:t>. </a:t>
            </a:r>
            <a:r>
              <a:rPr lang="en-US" sz="1400" dirty="0">
                <a:solidFill>
                  <a:schemeClr val="bg1"/>
                </a:solidFill>
                <a:hlinkClick r:id="rId4"/>
              </a:rPr>
              <a:t>http://conference.ifla.org/sites/default/files/files/papers/wlic2012/76-connaway-en.pdf</a:t>
            </a:r>
            <a:r>
              <a:rPr lang="en-US" sz="1400" dirty="0" smtClean="0">
                <a:solidFill>
                  <a:schemeClr val="bg1"/>
                </a:solidFill>
              </a:rPr>
              <a:t>.</a:t>
            </a:r>
            <a:endParaRPr lang="en-US" sz="1400" dirty="0">
              <a:solidFill>
                <a:schemeClr val="bg1"/>
              </a:solidFill>
            </a:endParaRPr>
          </a:p>
        </p:txBody>
      </p:sp>
      <p:sp>
        <p:nvSpPr>
          <p:cNvPr id="4" name="Text Placeholder 1"/>
          <p:cNvSpPr>
            <a:spLocks noGrp="1"/>
          </p:cNvSpPr>
          <p:nvPr>
            <p:ph type="body" sz="quarter" idx="12"/>
          </p:nvPr>
        </p:nvSpPr>
        <p:spPr>
          <a:xfrm>
            <a:off x="0" y="3570515"/>
            <a:ext cx="5747659" cy="1632856"/>
          </a:xfrm>
          <a:solidFill>
            <a:schemeClr val="tx1"/>
          </a:solidFill>
        </p:spPr>
        <p:txBody>
          <a:bodyPr/>
          <a:lstStyle/>
          <a:p>
            <a:pPr marL="0" indent="0">
              <a:buNone/>
            </a:pPr>
            <a:r>
              <a:rPr lang="en-US" sz="3200" b="1" dirty="0" smtClean="0">
                <a:solidFill>
                  <a:schemeClr val="bg1"/>
                </a:solidFill>
              </a:rPr>
              <a:t>Motivation and behaviors change based on context and situation</a:t>
            </a:r>
            <a:endParaRPr lang="en-US" sz="3200" b="1" dirty="0">
              <a:solidFill>
                <a:schemeClr val="bg1"/>
              </a:solidFill>
            </a:endParaRPr>
          </a:p>
        </p:txBody>
      </p:sp>
      <p:sp>
        <p:nvSpPr>
          <p:cNvPr id="6" name="Text Placeholder 3"/>
          <p:cNvSpPr>
            <a:spLocks noGrp="1"/>
          </p:cNvSpPr>
          <p:nvPr>
            <p:ph type="body" sz="quarter" idx="4294967295"/>
          </p:nvPr>
        </p:nvSpPr>
        <p:spPr>
          <a:xfrm>
            <a:off x="-2" y="1342451"/>
            <a:ext cx="3396343" cy="3799114"/>
          </a:xfrm>
          <a:prstGeom prst="rect">
            <a:avLst/>
          </a:prstGeom>
          <a:solidFill>
            <a:schemeClr val="tx1"/>
          </a:solidFill>
        </p:spPr>
        <p:txBody>
          <a:bodyPr/>
          <a:lstStyle/>
          <a:p>
            <a:pPr marL="0" indent="0">
              <a:buNone/>
            </a:pPr>
            <a:r>
              <a:rPr lang="en-US" sz="2400" b="1" dirty="0" smtClean="0">
                <a:solidFill>
                  <a:schemeClr val="bg1"/>
                </a:solidFill>
                <a:latin typeface="Arial" panose="020B0604020202020204" pitchFamily="34" charset="0"/>
                <a:cs typeface="Arial" panose="020B0604020202020204" pitchFamily="34" charset="0"/>
              </a:rPr>
              <a:t>“And </a:t>
            </a:r>
            <a:r>
              <a:rPr lang="en-US" sz="2400" b="1" dirty="0">
                <a:solidFill>
                  <a:schemeClr val="bg1"/>
                </a:solidFill>
                <a:latin typeface="Arial" panose="020B0604020202020204" pitchFamily="34" charset="0"/>
                <a:cs typeface="Arial" panose="020B0604020202020204" pitchFamily="34" charset="0"/>
              </a:rPr>
              <a:t>that’s </a:t>
            </a:r>
            <a:r>
              <a:rPr lang="en-US" sz="2400" b="1" dirty="0" smtClean="0">
                <a:solidFill>
                  <a:schemeClr val="bg1"/>
                </a:solidFill>
                <a:latin typeface="Arial" panose="020B0604020202020204" pitchFamily="34" charset="0"/>
                <a:cs typeface="Arial" panose="020B0604020202020204" pitchFamily="34" charset="0"/>
              </a:rPr>
              <a:t>[meeting face-to face] more </a:t>
            </a:r>
            <a:r>
              <a:rPr lang="en-US" sz="2400" b="1" dirty="0">
                <a:solidFill>
                  <a:schemeClr val="bg1"/>
                </a:solidFill>
                <a:latin typeface="Arial" panose="020B0604020202020204" pitchFamily="34" charset="0"/>
                <a:cs typeface="Arial" panose="020B0604020202020204" pitchFamily="34" charset="0"/>
              </a:rPr>
              <a:t>helpful than the online emails or what we used to have is list serves that are still around a little bit. I used to use those a lot more</a:t>
            </a:r>
            <a:r>
              <a:rPr lang="en-US" sz="2400" b="1" dirty="0" smtClean="0">
                <a:solidFill>
                  <a:schemeClr val="bg1"/>
                </a:solidFill>
                <a:latin typeface="Arial" panose="020B0604020202020204" pitchFamily="34" charset="0"/>
                <a:cs typeface="Arial" panose="020B0604020202020204" pitchFamily="34" charset="0"/>
              </a:rPr>
              <a:t>.”</a:t>
            </a:r>
          </a:p>
          <a:p>
            <a:pPr marL="0" indent="0">
              <a:buNone/>
            </a:pPr>
            <a:r>
              <a:rPr lang="en-US" sz="1400" b="1" dirty="0" smtClean="0">
                <a:solidFill>
                  <a:schemeClr val="bg1"/>
                </a:solidFill>
                <a:cs typeface="Corbel"/>
              </a:rPr>
              <a:t>(</a:t>
            </a:r>
            <a:r>
              <a:rPr lang="en-US" sz="1400" b="1" i="1" dirty="0" smtClean="0">
                <a:solidFill>
                  <a:schemeClr val="bg1"/>
                </a:solidFill>
                <a:cs typeface="Corbel"/>
              </a:rPr>
              <a:t>Digital Visitors and Residents</a:t>
            </a:r>
            <a:r>
              <a:rPr lang="en-US" sz="1400" b="1" dirty="0" smtClean="0">
                <a:solidFill>
                  <a:schemeClr val="bg1"/>
                </a:solidFill>
                <a:cs typeface="Corbel"/>
              </a:rPr>
              <a:t>, USF5, Experiencing, Male, Age 51, Theatre) </a:t>
            </a:r>
          </a:p>
          <a:p>
            <a:pPr marL="0" indent="0">
              <a:buNone/>
            </a:pPr>
            <a:endParaRPr lang="en-US" sz="1400" b="1" dirty="0">
              <a:solidFill>
                <a:schemeClr val="bg1"/>
              </a:solidFill>
            </a:endParaRPr>
          </a:p>
        </p:txBody>
      </p:sp>
    </p:spTree>
    <p:extLst>
      <p:ext uri="{BB962C8B-B14F-4D97-AF65-F5344CB8AC3E}">
        <p14:creationId xmlns:p14="http://schemas.microsoft.com/office/powerpoint/2010/main" val="228002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7" presetID="2" presetClass="exit" presetSubtype="4" fill="hold" grpId="0" nodeType="withEffect">
                                  <p:stCondLst>
                                    <p:cond delay="0"/>
                                  </p:stCondLst>
                                  <p:childTnLst>
                                    <p:anim calcmode="lin" valueType="num">
                                      <p:cBhvr additive="base">
                                        <p:cTn id="18"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p:tgtEl>
                                          <p:spTgt spid="4">
                                            <p:txEl>
                                              <p:pRg st="0" end="0"/>
                                            </p:txEl>
                                          </p:spTgt>
                                        </p:tgtEl>
                                        <p:attrNameLst>
                                          <p:attrName>ppt_y</p:attrName>
                                        </p:attrNameLst>
                                      </p:cBhvr>
                                      <p:tavLst>
                                        <p:tav tm="0">
                                          <p:val>
                                            <p:strVal val="ppt_y"/>
                                          </p:val>
                                        </p:tav>
                                        <p:tav tm="100000">
                                          <p:val>
                                            <p:strVal val="1+ppt_h/2"/>
                                          </p:val>
                                        </p:tav>
                                      </p:tavLst>
                                    </p:anim>
                                    <p:set>
                                      <p:cBhvr>
                                        <p:cTn id="20" dur="1" fill="hold">
                                          <p:stCondLst>
                                            <p:cond delay="499"/>
                                          </p:stCondLst>
                                        </p:cTn>
                                        <p:tgtEl>
                                          <p:spTgt spid="4">
                                            <p:txEl>
                                              <p:pRg st="0" end="0"/>
                                            </p:txEl>
                                          </p:spTgt>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4">
                                            <p:bg/>
                                          </p:spTgt>
                                        </p:tgtEl>
                                        <p:attrNameLst>
                                          <p:attrName>ppt_x</p:attrName>
                                        </p:attrNameLst>
                                      </p:cBhvr>
                                      <p:tavLst>
                                        <p:tav tm="0">
                                          <p:val>
                                            <p:strVal val="ppt_x"/>
                                          </p:val>
                                        </p:tav>
                                        <p:tav tm="100000">
                                          <p:val>
                                            <p:strVal val="ppt_x"/>
                                          </p:val>
                                        </p:tav>
                                      </p:tavLst>
                                    </p:anim>
                                    <p:anim calcmode="lin" valueType="num">
                                      <p:cBhvr additive="base">
                                        <p:cTn id="23" dur="500"/>
                                        <p:tgtEl>
                                          <p:spTgt spid="4">
                                            <p:bg/>
                                          </p:spTgt>
                                        </p:tgtEl>
                                        <p:attrNameLst>
                                          <p:attrName>ppt_y</p:attrName>
                                        </p:attrNameLst>
                                      </p:cBhvr>
                                      <p:tavLst>
                                        <p:tav tm="0">
                                          <p:val>
                                            <p:strVal val="ppt_y"/>
                                          </p:val>
                                        </p:tav>
                                        <p:tav tm="100000">
                                          <p:val>
                                            <p:strVal val="1+ppt_h/2"/>
                                          </p:val>
                                        </p:tav>
                                      </p:tavLst>
                                    </p:anim>
                                    <p:set>
                                      <p:cBhvr>
                                        <p:cTn id="24" dur="1" fill="hold">
                                          <p:stCondLst>
                                            <p:cond delay="499"/>
                                          </p:stCondLst>
                                        </p:cTn>
                                        <p:tgtEl>
                                          <p:spTgt spid="4">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6" grpId="0" uiExpand="1" build="p" animBg="1"/>
    </p:bldLst>
  </p:timing>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e1e867eb-0ccf-46b3-a8be-678a344b5681" ContentTypeId="0x01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A350515AF1295244B26E4E6D23BF0BEB" ma:contentTypeVersion="60" ma:contentTypeDescription="Create a new document." ma:contentTypeScope="" ma:versionID="8ad971c91f4776a95cc17382df3229fe">
  <xsd:schema xmlns:xsd="http://www.w3.org/2001/XMLSchema" xmlns:xs="http://www.w3.org/2001/XMLSchema" xmlns:p="http://schemas.microsoft.com/office/2006/metadata/properties" xmlns:ns2="6b67d80f-331f-4b51-b18e-81b8c101c29d" targetNamespace="http://schemas.microsoft.com/office/2006/metadata/properties" ma:root="true" ma:fieldsID="9083edc3893c302b474db885da5a2e49" ns2:_="">
    <xsd:import namespace="6b67d80f-331f-4b51-b18e-81b8c101c29d"/>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593AE6-1AD2-44A9-9585-67BB81296102}">
  <ds:schemaRefs>
    <ds:schemaRef ds:uri="Microsoft.SharePoint.Taxonomy.ContentTypeSync"/>
  </ds:schemaRefs>
</ds:datastoreItem>
</file>

<file path=customXml/itemProps2.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3.xml><?xml version="1.0" encoding="utf-8"?>
<ds:datastoreItem xmlns:ds="http://schemas.openxmlformats.org/officeDocument/2006/customXml" ds:itemID="{E7E988F0-95B4-4FCA-A550-26E1636850FD}">
  <ds:schemaRefs>
    <ds:schemaRef ds:uri="http://schemas.openxmlformats.org/package/2006/metadata/core-properties"/>
    <ds:schemaRef ds:uri="http://purl.org/dc/elements/1.1/"/>
    <ds:schemaRef ds:uri="http://purl.org/dc/dcmitype/"/>
    <ds:schemaRef ds:uri="http://schemas.microsoft.com/office/2006/documentManagement/types"/>
    <ds:schemaRef ds:uri="6b67d80f-331f-4b51-b18e-81b8c101c29d"/>
    <ds:schemaRef ds:uri="http://purl.org/dc/terms/"/>
    <ds:schemaRef ds:uri="http://schemas.microsoft.com/office/infopath/2007/PartnerControls"/>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EF16ACCA-1D47-4709-9850-F25B008CEA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67d80f-331f-4b51-b18e-81b8c101c2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11268</TotalTime>
  <Words>8864</Words>
  <Application>Microsoft Office PowerPoint</Application>
  <PresentationFormat>On-screen Show (16:9)</PresentationFormat>
  <Paragraphs>389</Paragraphs>
  <Slides>27</Slides>
  <Notes>27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ＭＳ Ｐゴシック</vt:lpstr>
      <vt:lpstr>Arial</vt:lpstr>
      <vt:lpstr>Calibri</vt:lpstr>
      <vt:lpstr>Corbel</vt:lpstr>
      <vt:lpstr>Wingdings</vt:lpstr>
      <vt:lpstr>Nonconfidential</vt:lpstr>
      <vt:lpstr>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go to Google first.” Integrating the Library into the Life of the User</dc:title>
  <dc:creator>Lynn Silipigni Connaway</dc:creator>
  <cp:keywords>user studies, OCLC research, lynn silipigni connaway</cp:keywords>
  <dc:description>OCLC Research Senior Scientist Lynn Silipigni Connaway, Ph.D., delivered a keynote presentation at Bibliostar’s Convegno Stelline 2016 on 17 March in Milan, Italy.</dc:description>
  <cp:lastModifiedBy>McNicol,Jeanette</cp:lastModifiedBy>
  <cp:revision>256</cp:revision>
  <dcterms:created xsi:type="dcterms:W3CDTF">2015-04-17T19:58:50Z</dcterms:created>
  <dcterms:modified xsi:type="dcterms:W3CDTF">2016-03-22T20:12:18Z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0x010100A350515AF1295244B26E4E6D23BF0BEB</vt:lpwstr>
  </property>
</Properties>
</file>