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7"/>
  </p:notesMasterIdLst>
  <p:handoutMasterIdLst>
    <p:handoutMasterId r:id="rId38"/>
  </p:handoutMasterIdLst>
  <p:sldIdLst>
    <p:sldId id="467" r:id="rId5"/>
    <p:sldId id="510" r:id="rId6"/>
    <p:sldId id="486" r:id="rId7"/>
    <p:sldId id="549" r:id="rId8"/>
    <p:sldId id="550" r:id="rId9"/>
    <p:sldId id="491" r:id="rId10"/>
    <p:sldId id="489" r:id="rId11"/>
    <p:sldId id="490" r:id="rId12"/>
    <p:sldId id="554" r:id="rId13"/>
    <p:sldId id="492" r:id="rId14"/>
    <p:sldId id="500" r:id="rId15"/>
    <p:sldId id="505" r:id="rId16"/>
    <p:sldId id="534" r:id="rId17"/>
    <p:sldId id="519" r:id="rId18"/>
    <p:sldId id="520" r:id="rId19"/>
    <p:sldId id="551" r:id="rId20"/>
    <p:sldId id="553" r:id="rId21"/>
    <p:sldId id="528" r:id="rId22"/>
    <p:sldId id="516" r:id="rId23"/>
    <p:sldId id="512" r:id="rId24"/>
    <p:sldId id="515" r:id="rId25"/>
    <p:sldId id="535" r:id="rId26"/>
    <p:sldId id="536" r:id="rId27"/>
    <p:sldId id="538" r:id="rId28"/>
    <p:sldId id="539" r:id="rId29"/>
    <p:sldId id="555" r:id="rId30"/>
    <p:sldId id="546" r:id="rId31"/>
    <p:sldId id="547" r:id="rId32"/>
    <p:sldId id="548" r:id="rId33"/>
    <p:sldId id="552" r:id="rId34"/>
    <p:sldId id="545" r:id="rId35"/>
    <p:sldId id="48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FF"/>
    <a:srgbClr val="FF7600"/>
    <a:srgbClr val="CC00FF"/>
    <a:srgbClr val="A9316F"/>
    <a:srgbClr val="419A3C"/>
    <a:srgbClr val="0B7CCB"/>
    <a:srgbClr val="E18100"/>
    <a:srgbClr val="CCFF66"/>
    <a:srgbClr val="2F41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453" autoAdjust="0"/>
    <p:restoredTop sz="74793" autoAdjust="0"/>
  </p:normalViewPr>
  <p:slideViewPr>
    <p:cSldViewPr snapToObjects="1" showGuides="1">
      <p:cViewPr>
        <p:scale>
          <a:sx n="75" d="100"/>
          <a:sy n="75" d="100"/>
        </p:scale>
        <p:origin x="-1704" y="-90"/>
      </p:cViewPr>
      <p:guideLst>
        <p:guide orient="horz" pos="672"/>
        <p:guide/>
      </p:guideLst>
    </p:cSldViewPr>
  </p:slideViewPr>
  <p:outlineViewPr>
    <p:cViewPr>
      <p:scale>
        <a:sx n="33" d="100"/>
        <a:sy n="33" d="100"/>
      </p:scale>
      <p:origin x="0" y="1326"/>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86" d="100"/>
          <a:sy n="86" d="100"/>
        </p:scale>
        <p:origin x="-192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8/3/2014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 xmlns:p14="http://schemas.microsoft.com/office/powerpoint/2010/main" val="100289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8/3/2014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 xmlns:p14="http://schemas.microsoft.com/office/powerpoint/2010/main" val="1458278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ickr.com/photos/doug88888/4570566630/in/set-7215760692030375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flickr.com/photos/aramisfirefly/3580397954/"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oclc.org/research/activities/vandr/" TargetMode="External"/><Relationship Id="rId4" Type="http://schemas.openxmlformats.org/officeDocument/2006/relationships/hyperlink" Target="http://firstmonday.org/htbin/cgiwrap/bin/ojs/index.php/fm/article/viewArticle/3171/304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aramisfirefly/358039795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thenation.com/article/168125/amazon-effect" TargetMode="External"/><Relationship Id="rId4" Type="http://schemas.openxmlformats.org/officeDocument/2006/relationships/hyperlink" Target="http://www.firstmonday.org/htbin/cgiwrap/bin/ojs/index.php/fm/article/view/2291/207"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ickr.com/photos/pinksherbet/200189962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flickr.com/photos/cubmundo/618430615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lickr.com/photos/shellberry/5683934976/in/faves-37635807@N0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lickr.com/photos/flod/26083507/"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jisc.ac.uk/media/documents/publications/reports/2010/digitalinformationseekerreport.pdf" TargetMode="External"/><Relationship Id="rId5" Type="http://schemas.openxmlformats.org/officeDocument/2006/relationships/hyperlink" Target="http://chronicle.com/blogs/wiredcampus/on-facebook-librarian-brings-two-students-from-the-early-1900s-to-life/34845" TargetMode="External"/><Relationship Id="rId4" Type="http://schemas.openxmlformats.org/officeDocument/2006/relationships/hyperlink" Target="http://chronicle.com/blogs/wiredcampus/author/ndesanti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trove.nla.gov.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estervillelibrary.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jisc.ac.uk/media/documents/publications/reports/2010/digitalinformationseekerreport.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dtechdev.wordpress.com/2010/03/19/the-digital-natives-digital-immigrants-distinction-is-dead-or-at-least-dying/" TargetMode="External"/><Relationship Id="rId7" Type="http://schemas.openxmlformats.org/officeDocument/2006/relationships/hyperlink" Target="http://firstmonday.org/htbin/cgiwrap/bin/ojs/index.php/fm/article/viewArticle/3171/304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marcprensky.com/writing/Prensky%20-%20Digital%20Natives,%20Digital%20Immigrants%20-%20Part2.pdf" TargetMode="External"/><Relationship Id="rId5" Type="http://schemas.openxmlformats.org/officeDocument/2006/relationships/hyperlink" Target="http://www.marcprensky.com/writing/Prensky%20-%20Digital%20Natives,%20Digital%20Immigrants%20-%20Part1.pdf" TargetMode="External"/><Relationship Id="rId4" Type="http://schemas.openxmlformats.org/officeDocument/2006/relationships/hyperlink" Target="http://www.fno.org/nov07/nativism.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extLst>
      <p:ext uri="{BB962C8B-B14F-4D97-AF65-F5344CB8AC3E}">
        <p14:creationId xmlns="" xmlns:p14="http://schemas.microsoft.com/office/powerpoint/2010/main" val="27588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172200" cy="4114800"/>
          </a:xfrm>
        </p:spPr>
        <p:txBody>
          <a:bodyPr>
            <a:noAutofit/>
          </a:bodyPr>
          <a:lstStyle/>
          <a:p>
            <a:pPr marL="0" marR="0" indent="0" algn="l" defTabSz="896203" rtl="0" eaLnBrk="1" fontAlgn="base" latinLnBrk="0" hangingPunct="1">
              <a:lnSpc>
                <a:spcPct val="100000"/>
              </a:lnSpc>
              <a:spcBef>
                <a:spcPts val="0"/>
              </a:spcBef>
              <a:spcAft>
                <a:spcPct val="0"/>
              </a:spcAft>
              <a:buClrTx/>
              <a:buSzTx/>
              <a:buFontTx/>
              <a:buNone/>
              <a:tabLst/>
              <a:defRPr/>
            </a:pPr>
            <a:r>
              <a:rPr lang="en-GB" sz="1400" i="1" dirty="0" smtClean="0">
                <a:latin typeface="Arial" charset="0"/>
                <a:cs typeface="Arial" charset="0"/>
              </a:rPr>
              <a:t>DW</a:t>
            </a:r>
            <a:endParaRPr lang="en-US" sz="1400" dirty="0" smtClean="0">
              <a:latin typeface="Arial" pitchFamily="34" charset="0"/>
              <a:cs typeface="Arial" pitchFamily="34" charset="0"/>
            </a:endParaRPr>
          </a:p>
          <a:p>
            <a:pPr defTabSz="896203" fontAlgn="base">
              <a:spcAft>
                <a:spcPct val="0"/>
              </a:spcAft>
              <a:defRPr/>
            </a:pPr>
            <a:endParaRPr lang="en-US" sz="1400" dirty="0" smtClean="0">
              <a:latin typeface="Arial" pitchFamily="34" charset="0"/>
              <a:cs typeface="Arial" pitchFamily="34" charset="0"/>
            </a:endParaRPr>
          </a:p>
          <a:p>
            <a:pPr defTabSz="896203" fontAlgn="base">
              <a:spcAft>
                <a:spcPct val="0"/>
              </a:spcAft>
              <a:defRPr/>
            </a:pPr>
            <a:r>
              <a:rPr lang="en-US" sz="1400" dirty="0" smtClean="0">
                <a:latin typeface="Arial" pitchFamily="34" charset="0"/>
                <a:cs typeface="Arial" pitchFamily="34" charset="0"/>
              </a:rPr>
              <a:t>“Several methods of data collection are being utilized in this study: semi-structured interviews, diaries, and an online survey. The multi-method design enables triangulation, which provides a cross examination of the data analysis and results. </a:t>
            </a:r>
            <a:r>
              <a:rPr lang="en-GB" sz="1400" dirty="0" smtClean="0">
                <a:latin typeface="Arial" pitchFamily="34" charset="0"/>
                <a:cs typeface="Arial" pitchFamily="34" charset="0"/>
              </a:rPr>
              <a:t>The quantitative and qualitative methods, including ethnographic methods that devote individual attention to the subjects, yield a very rich data set enabling multiple methods of analysis.”  </a:t>
            </a:r>
          </a:p>
          <a:p>
            <a:pPr defTabSz="896203" fontAlgn="base">
              <a:spcAft>
                <a:spcPct val="0"/>
              </a:spcAft>
              <a:defRPr/>
            </a:pPr>
            <a:endParaRPr lang="en-GB" sz="1400" dirty="0" smtClean="0">
              <a:latin typeface="Arial" pitchFamily="34" charset="0"/>
              <a:cs typeface="Arial" pitchFamily="34" charset="0"/>
            </a:endParaRPr>
          </a:p>
          <a:p>
            <a:pPr defTabSz="896203" fontAlgn="base">
              <a:spcAft>
                <a:spcPct val="0"/>
              </a:spcAft>
              <a:defRPr/>
            </a:pPr>
            <a:r>
              <a:rPr lang="en-GB" sz="1400" dirty="0" smtClean="0">
                <a:latin typeface="Arial" pitchFamily="34" charset="0"/>
                <a:cs typeface="Arial" pitchFamily="34" charset="0"/>
              </a:rPr>
              <a:t>Connaway, L. S., Lanclos, D., White, D. S., Le Cornu, A., &amp; Hood, E. M. (2012). </a:t>
            </a:r>
            <a:r>
              <a:rPr lang="en-US" sz="1400" dirty="0" smtClean="0">
                <a:latin typeface="Arial" pitchFamily="34" charset="0"/>
                <a:cs typeface="Arial" pitchFamily="34" charset="0"/>
              </a:rPr>
              <a:t>User-centered decision making: A new model for developing academic library services and systems. </a:t>
            </a:r>
            <a:r>
              <a:rPr lang="en-US" sz="1400" i="1" dirty="0" smtClean="0">
                <a:latin typeface="Arial" pitchFamily="34" charset="0"/>
                <a:cs typeface="Arial" pitchFamily="34" charset="0"/>
              </a:rPr>
              <a:t>IFLA 2012 Conference Proceedings, August 11-17, Helsinki, Finland. </a:t>
            </a:r>
            <a:r>
              <a:rPr lang="en-GB" sz="1400" dirty="0" smtClean="0">
                <a:latin typeface="Arial" pitchFamily="34" charset="0"/>
                <a:cs typeface="Arial" pitchFamily="34" charset="0"/>
              </a:rPr>
              <a:t> </a:t>
            </a:r>
            <a:endParaRPr lang="en-US" sz="1400" dirty="0" smtClean="0">
              <a:latin typeface="Arial" pitchFamily="34" charset="0"/>
              <a:cs typeface="Arial" pitchFamily="34" charset="0"/>
            </a:endParaRPr>
          </a:p>
          <a:p>
            <a:pPr defTabSz="896203" fontAlgn="base">
              <a:spcAft>
                <a:spcPct val="0"/>
              </a:spcAft>
              <a:defRPr/>
            </a:pP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xfrm>
            <a:off x="1143000" y="228600"/>
            <a:ext cx="4572000" cy="3429000"/>
          </a:xfrm>
          <a:ln/>
        </p:spPr>
      </p:sp>
      <p:sp>
        <p:nvSpPr>
          <p:cNvPr id="3" name="Notes Placeholder 2"/>
          <p:cNvSpPr>
            <a:spLocks noGrp="1"/>
          </p:cNvSpPr>
          <p:nvPr>
            <p:ph type="body" idx="1"/>
          </p:nvPr>
        </p:nvSpPr>
        <p:spPr>
          <a:xfrm>
            <a:off x="152400" y="3810000"/>
            <a:ext cx="6553200" cy="5105400"/>
          </a:xfrm>
        </p:spPr>
        <p:txBody>
          <a:bodyPr>
            <a:noAutofit/>
          </a:bodyPr>
          <a:lstStyle/>
          <a:p>
            <a:r>
              <a:rPr lang="en-US" b="0" i="1" dirty="0" smtClean="0">
                <a:latin typeface="Arial" pitchFamily="34" charset="0"/>
                <a:cs typeface="Arial" pitchFamily="34" charset="0"/>
              </a:rPr>
              <a:t>DW</a:t>
            </a:r>
          </a:p>
          <a:p>
            <a:endParaRPr lang="en-US" b="0" i="1" dirty="0" smtClean="0">
              <a:latin typeface="Arial" pitchFamily="34" charset="0"/>
              <a:cs typeface="Arial" pitchFamily="34" charset="0"/>
            </a:endParaRPr>
          </a:p>
          <a:p>
            <a:r>
              <a:rPr lang="en-US" b="0" i="1" dirty="0" smtClean="0">
                <a:latin typeface="Arial" pitchFamily="34" charset="0"/>
                <a:cs typeface="Arial" pitchFamily="34" charset="0"/>
              </a:rPr>
              <a:t>Image: </a:t>
            </a:r>
            <a:r>
              <a:rPr lang="en-US" dirty="0" smtClean="0">
                <a:latin typeface="Arial" pitchFamily="34" charset="0"/>
                <a:cs typeface="Arial" pitchFamily="34" charset="0"/>
                <a:hlinkClick r:id="rId3"/>
              </a:rPr>
              <a:t>http://www.flickr.com/photos/doug88888/4570566630/in/set-72157606920303752/</a:t>
            </a:r>
            <a:endParaRPr lang="en-US" dirty="0" smtClean="0">
              <a:latin typeface="Arial" pitchFamily="34" charset="0"/>
              <a:cs typeface="Arial" pitchFamily="34" charset="0"/>
            </a:endParaRPr>
          </a:p>
          <a:p>
            <a:endParaRPr lang="en-US" b="1" i="1" dirty="0" smtClean="0">
              <a:latin typeface="Arial" pitchFamily="34" charset="0"/>
              <a:cs typeface="Arial" pitchFamily="34" charset="0"/>
            </a:endParaRPr>
          </a:p>
          <a:p>
            <a:r>
              <a:rPr lang="en-US" b="1" dirty="0" smtClean="0">
                <a:latin typeface="Arial" pitchFamily="34" charset="0"/>
                <a:cs typeface="Arial" pitchFamily="34" charset="0"/>
              </a:rPr>
              <a:t>Phase I and 2: Participant Demographics (All Stages)</a:t>
            </a:r>
          </a:p>
          <a:p>
            <a:r>
              <a:rPr lang="en-US" dirty="0" smtClean="0">
                <a:latin typeface="Arial" pitchFamily="34" charset="0"/>
                <a:cs typeface="Arial" pitchFamily="34" charset="0"/>
              </a:rPr>
              <a:t>15 Secondary students, 46 University students and faculty</a:t>
            </a:r>
          </a:p>
          <a:p>
            <a:pPr>
              <a:defRPr/>
            </a:pPr>
            <a:endParaRPr lang="en-US" b="1" dirty="0" smtClean="0">
              <a:latin typeface="Arial" pitchFamily="34" charset="0"/>
              <a:cs typeface="Arial" pitchFamily="34" charset="0"/>
            </a:endParaRPr>
          </a:p>
          <a:p>
            <a:r>
              <a:rPr lang="en-US" b="1" dirty="0" smtClean="0">
                <a:solidFill>
                  <a:schemeClr val="dk1"/>
                </a:solidFill>
                <a:latin typeface="Arial" pitchFamily="34" charset="0"/>
                <a:cs typeface="Arial" pitchFamily="34" charset="0"/>
              </a:rPr>
              <a:t>Ethnicities (All)</a:t>
            </a:r>
            <a:endParaRPr lang="en-US" b="1" dirty="0" smtClean="0">
              <a:latin typeface="Arial" pitchFamily="34" charset="0"/>
              <a:cs typeface="Arial" pitchFamily="34" charset="0"/>
            </a:endParaRPr>
          </a:p>
          <a:p>
            <a:r>
              <a:rPr lang="en-US" dirty="0" smtClean="0">
                <a:solidFill>
                  <a:schemeClr val="dk1"/>
                </a:solidFill>
                <a:latin typeface="Arial" pitchFamily="34" charset="0"/>
                <a:cs typeface="Arial" pitchFamily="34" charset="0"/>
              </a:rPr>
              <a:t>5 African-American, 38 Caucasian, 2 Multi-racial, 1 Asian, 2 Hispanic, 13 Unidentified</a:t>
            </a:r>
          </a:p>
          <a:p>
            <a:endParaRPr lang="en-US" dirty="0" smtClean="0">
              <a:solidFill>
                <a:schemeClr val="dk1"/>
              </a:solidFill>
              <a:latin typeface="Arial" pitchFamily="34" charset="0"/>
              <a:cs typeface="Arial" pitchFamily="34" charset="0"/>
            </a:endParaRPr>
          </a:p>
          <a:p>
            <a:r>
              <a:rPr lang="en-US" b="1" dirty="0" smtClean="0">
                <a:solidFill>
                  <a:schemeClr val="dk1"/>
                </a:solidFill>
                <a:latin typeface="Arial" pitchFamily="34" charset="0"/>
                <a:cs typeface="Arial" pitchFamily="34" charset="0"/>
              </a:rPr>
              <a:t>Genders (All)</a:t>
            </a:r>
          </a:p>
          <a:p>
            <a:r>
              <a:rPr lang="en-US" dirty="0" smtClean="0">
                <a:solidFill>
                  <a:schemeClr val="dk1"/>
                </a:solidFill>
                <a:latin typeface="Arial" pitchFamily="34" charset="0"/>
                <a:cs typeface="Arial" pitchFamily="34" charset="0"/>
              </a:rPr>
              <a:t>34 females, 27 males</a:t>
            </a:r>
            <a:endParaRPr lang="en-US" dirty="0" smtClean="0">
              <a:latin typeface="Arial" pitchFamily="34" charset="0"/>
              <a:cs typeface="Arial" pitchFamily="34" charset="0"/>
            </a:endParaRPr>
          </a:p>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Economic class</a:t>
            </a:r>
            <a:r>
              <a:rPr lang="en-US" dirty="0" smtClean="0">
                <a:latin typeface="Arial" pitchFamily="34" charset="0"/>
                <a:cs typeface="Arial" pitchFamily="34" charset="0"/>
              </a:rPr>
              <a:t>:  </a:t>
            </a:r>
          </a:p>
          <a:p>
            <a:pPr marL="224028" indent="-224028">
              <a:buFont typeface="+mj-lt"/>
              <a:buAutoNum type="arabicPeriod"/>
              <a:defRPr/>
            </a:pPr>
            <a:r>
              <a:rPr lang="en-US" dirty="0" smtClean="0">
                <a:latin typeface="Arial" pitchFamily="34" charset="0"/>
                <a:cs typeface="Arial" pitchFamily="34" charset="0"/>
              </a:rPr>
              <a:t>We recorded the residential post-code/</a:t>
            </a:r>
            <a:r>
              <a:rPr lang="en-US" dirty="0" err="1" smtClean="0">
                <a:latin typeface="Arial" pitchFamily="34" charset="0"/>
                <a:cs typeface="Arial" pitchFamily="34" charset="0"/>
              </a:rPr>
              <a:t>zipcodes</a:t>
            </a:r>
            <a:r>
              <a:rPr lang="en-US" dirty="0" smtClean="0">
                <a:latin typeface="Arial" pitchFamily="34" charset="0"/>
                <a:cs typeface="Arial" pitchFamily="34" charset="0"/>
              </a:rPr>
              <a:t> for the participants as a way to identify broad socio-economic categories (given what we knew about socio-economic homogeneity in the cities in which we were working). </a:t>
            </a:r>
          </a:p>
          <a:p>
            <a:pPr marL="224028" indent="-224028">
              <a:buFont typeface="+mj-lt"/>
              <a:buAutoNum type="arabicPeriod"/>
              <a:defRPr/>
            </a:pPr>
            <a:r>
              <a:rPr lang="en-US" dirty="0" smtClean="0">
                <a:latin typeface="Arial" pitchFamily="34" charset="0"/>
                <a:cs typeface="Arial" pitchFamily="34" charset="0"/>
              </a:rPr>
              <a:t> Attempts were made to recruit secondary students from schools with a wide range of socio-economic backgrounds.  This is basically a convenience sample of students—those who were willing to be interviewed by us, in institutions that allowed us entry.</a:t>
            </a:r>
          </a:p>
          <a:p>
            <a:pPr marL="224028" indent="-224028">
              <a:buFont typeface="+mj-lt"/>
              <a:buAutoNum type="arabicPeriod"/>
              <a:defRPr/>
            </a:pPr>
            <a:r>
              <a:rPr lang="en-US" dirty="0" smtClean="0">
                <a:latin typeface="Arial" pitchFamily="34" charset="0"/>
                <a:cs typeface="Arial" pitchFamily="34" charset="0"/>
              </a:rPr>
              <a:t>We also asked questions about parents’ educational backgrounds, and current/past vocations, to enrich our picture of interviewee backgrounds.</a:t>
            </a:r>
          </a:p>
          <a:p>
            <a:pPr>
              <a:defRPr/>
            </a:pPr>
            <a:endParaRPr lang="en-US" dirty="0" smtClean="0">
              <a:latin typeface="Arial" pitchFamily="34" charset="0"/>
              <a:cs typeface="Arial" pitchFamily="34" charset="0"/>
            </a:endParaRPr>
          </a:p>
          <a:p>
            <a:pPr marL="0" lvl="2" defTabSz="896203" fontAlgn="base">
              <a:spcAft>
                <a:spcPct val="0"/>
              </a:spcAft>
              <a:defRPr/>
            </a:pPr>
            <a:r>
              <a:rPr lang="en-US" dirty="0" smtClean="0">
                <a:latin typeface="Arial" pitchFamily="34" charset="0"/>
                <a:cs typeface="Arial" pitchFamily="34" charset="0"/>
              </a:rPr>
              <a:t>White, D. S., &amp; Connaway, L. S. (2011-2012). </a:t>
            </a:r>
            <a:r>
              <a:rPr lang="en-US" i="1" dirty="0" smtClean="0">
                <a:latin typeface="Arial" pitchFamily="34" charset="0"/>
                <a:cs typeface="Arial" pitchFamily="34" charset="0"/>
              </a:rPr>
              <a:t>Visitors and residents: What motivates engagement with the digital information environment.</a:t>
            </a:r>
            <a:r>
              <a:rPr lang="en-US" dirty="0" smtClean="0">
                <a:latin typeface="Arial" pitchFamily="34" charset="0"/>
                <a:cs typeface="Arial" pitchFamily="34" charset="0"/>
              </a:rPr>
              <a:t> Funded by JISC, OCLC, and Oxford University.  Retrieved from </a:t>
            </a:r>
            <a:r>
              <a:rPr lang="en-US" u="sng" dirty="0" smtClean="0">
                <a:latin typeface="Arial" pitchFamily="34" charset="0"/>
                <a:cs typeface="Arial" pitchFamily="34" charset="0"/>
                <a:hlinkClick r:id="rId4"/>
              </a:rPr>
              <a:t>http://www.oclc.org/research/activities/vandr/</a:t>
            </a:r>
            <a:endParaRPr lang="en-US" dirty="0" smtClean="0">
              <a:latin typeface="Arial" pitchFamily="34" charset="0"/>
              <a:cs typeface="Arial" pitchFamily="34" charset="0"/>
            </a:endParaRPr>
          </a:p>
          <a:p>
            <a:pPr marL="224028" indent="-224028">
              <a:defRPr/>
            </a:pPr>
            <a:endParaRPr lang="en-US" dirty="0" smtClean="0">
              <a:latin typeface="Arial" pitchFamily="34" charset="0"/>
              <a:cs typeface="Arial" pitchFamily="34" charset="0"/>
            </a:endParaRPr>
          </a:p>
          <a:p>
            <a:pPr marL="224028" indent="-224028">
              <a:defRPr/>
            </a:pPr>
            <a:endParaRPr lang="en-US" dirty="0">
              <a:latin typeface="Arial" pitchFamily="34" charset="0"/>
              <a:cs typeface="Arial" pitchFamily="34" charset="0"/>
            </a:endParaRPr>
          </a:p>
        </p:txBody>
      </p:sp>
      <p:sp>
        <p:nvSpPr>
          <p:cNvPr id="62467" name="Slide Number Placeholder 3"/>
          <p:cNvSpPr>
            <a:spLocks noGrp="1"/>
          </p:cNvSpPr>
          <p:nvPr>
            <p:ph type="sldNum" sz="quarter" idx="5"/>
          </p:nvPr>
        </p:nvSpPr>
        <p:spPr>
          <a:noFill/>
        </p:spPr>
        <p:txBody>
          <a:bodyPr/>
          <a:lstStyle/>
          <a:p>
            <a:fld id="{F4CB991B-C973-4C3E-A610-5DE62E8F340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302422" y="4343400"/>
            <a:ext cx="6327598" cy="4341813"/>
          </a:xfrm>
        </p:spPr>
        <p:txBody>
          <a:bodyPr>
            <a:noAutofit/>
          </a:bodyPr>
          <a:lstStyle/>
          <a:p>
            <a:pPr marL="0" marR="0" indent="0" algn="l" defTabSz="457200" rtl="0" eaLnBrk="1" fontAlgn="auto" latinLnBrk="0" hangingPunct="1">
              <a:lnSpc>
                <a:spcPct val="100000"/>
              </a:lnSpc>
              <a:spcBef>
                <a:spcPts val="0"/>
              </a:spcBef>
              <a:spcAft>
                <a:spcPts val="0"/>
              </a:spcAft>
              <a:buClrTx/>
              <a:buSzTx/>
              <a:buFont typeface="Calibri" pitchFamily="34" charset="0"/>
              <a:buNone/>
              <a:tabLst/>
              <a:defRPr/>
            </a:pPr>
            <a:r>
              <a:rPr lang="en-GB" sz="1400" i="1" dirty="0" smtClean="0">
                <a:latin typeface="Arial" charset="0"/>
                <a:cs typeface="Arial" charset="0"/>
              </a:rPr>
              <a:t>DW</a:t>
            </a:r>
          </a:p>
          <a:p>
            <a:pPr marL="0" indent="0">
              <a:buFont typeface="Calibri" pitchFamily="34" charset="0"/>
              <a:buNone/>
            </a:pPr>
            <a:endParaRPr lang="en-US" sz="1400" dirty="0" smtClean="0">
              <a:latin typeface="Arial" pitchFamily="34" charset="0"/>
              <a:cs typeface="Arial" pitchFamily="34" charset="0"/>
            </a:endParaRPr>
          </a:p>
          <a:p>
            <a:pPr marL="224028" indent="-224028">
              <a:buFont typeface="Calibri" pitchFamily="34" charset="0"/>
              <a:buAutoNum type="arabicPeriod"/>
            </a:pPr>
            <a:r>
              <a:rPr lang="en-US" sz="1400" dirty="0" smtClean="0">
                <a:latin typeface="Arial" pitchFamily="34" charset="0"/>
                <a:cs typeface="Arial" pitchFamily="34" charset="0"/>
              </a:rPr>
              <a:t>The </a:t>
            </a:r>
            <a:r>
              <a:rPr lang="en-US" sz="1400" b="1" dirty="0" smtClean="0">
                <a:latin typeface="Arial" pitchFamily="34" charset="0"/>
                <a:cs typeface="Arial" pitchFamily="34" charset="0"/>
              </a:rPr>
              <a:t>codebook</a:t>
            </a:r>
            <a:r>
              <a:rPr lang="en-US" sz="1400" dirty="0" smtClean="0">
                <a:latin typeface="Arial" pitchFamily="34" charset="0"/>
                <a:cs typeface="Arial" pitchFamily="34" charset="0"/>
              </a:rPr>
              <a:t> was created with a grounded analysis of the interviews of the Emerging group, and is to date one of our most significant research findings.  </a:t>
            </a:r>
          </a:p>
          <a:p>
            <a:pPr marL="224028" indent="-224028">
              <a:buFont typeface="Calibri" pitchFamily="34" charset="0"/>
              <a:buAutoNum type="arabicPeriod"/>
            </a:pPr>
            <a:r>
              <a:rPr lang="en-US" sz="1400" dirty="0" smtClean="0">
                <a:latin typeface="Arial" pitchFamily="34" charset="0"/>
                <a:cs typeface="Arial" pitchFamily="34" charset="0"/>
              </a:rPr>
              <a:t>There was significant discussion among researchers about the content of the codebook, via emails and Skype conversations.  We started writing the codebook in May, and the final version came about in mid-September.</a:t>
            </a:r>
          </a:p>
          <a:p>
            <a:pPr marL="224028" indent="-224028">
              <a:buFont typeface="Calibri" pitchFamily="34" charset="0"/>
              <a:buAutoNum type="arabicPeriod"/>
            </a:pPr>
            <a:r>
              <a:rPr lang="en-US" sz="1400" dirty="0" smtClean="0">
                <a:latin typeface="Arial" pitchFamily="34" charset="0"/>
                <a:cs typeface="Arial" pitchFamily="34" charset="0"/>
              </a:rPr>
              <a:t>The content of the codebook reveals the priorities and practices of the Emerging group, but can also be used to analyze the remaining groups we have yet to interview.  (for instance, we can use the codebook to analyze faculty interviews even if we don’t have a code for LinkedIn) </a:t>
            </a:r>
          </a:p>
          <a:p>
            <a:pPr marL="224028" indent="-224028">
              <a:buFont typeface="Calibri" pitchFamily="34" charset="0"/>
              <a:buAutoNum type="arabicPeriod"/>
            </a:pPr>
            <a:r>
              <a:rPr lang="en-US" sz="1400" dirty="0" smtClean="0">
                <a:latin typeface="Arial" pitchFamily="34" charset="0"/>
                <a:cs typeface="Arial" pitchFamily="34" charset="0"/>
              </a:rPr>
              <a:t>Discuss the content of the codebook.</a:t>
            </a:r>
          </a:p>
          <a:p>
            <a:pPr marL="224028" indent="-224028"/>
            <a:endParaRPr lang="en-US" sz="1400" dirty="0" smtClean="0">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marL="224028" indent="-224028">
              <a:defRPr/>
            </a:pPr>
            <a:endParaRPr lang="en-US" sz="1400" dirty="0" smtClean="0">
              <a:latin typeface="Arial" pitchFamily="34" charset="0"/>
              <a:cs typeface="Arial" pitchFamily="34" charset="0"/>
            </a:endParaRPr>
          </a:p>
          <a:p>
            <a:pPr marL="224028" indent="-224028">
              <a:defRPr/>
            </a:pPr>
            <a:r>
              <a:rPr lang="en-US" sz="1400" dirty="0" smtClean="0">
                <a:latin typeface="Arial" pitchFamily="34" charset="0"/>
                <a:cs typeface="Arial" pitchFamily="34" charset="0"/>
              </a:rPr>
              <a:t>Microsoft Clip Art</a:t>
            </a:r>
          </a:p>
          <a:p>
            <a:pPr marL="224028" indent="-224028">
              <a:defRPr/>
            </a:pPr>
            <a:endParaRPr lang="en-US" sz="1400" dirty="0">
              <a:latin typeface="Arial" pitchFamily="34" charset="0"/>
              <a:cs typeface="Arial" pitchFamily="34" charset="0"/>
            </a:endParaRPr>
          </a:p>
        </p:txBody>
      </p:sp>
      <p:sp>
        <p:nvSpPr>
          <p:cNvPr id="78851" name="Slide Number Placeholder 3"/>
          <p:cNvSpPr>
            <a:spLocks noGrp="1"/>
          </p:cNvSpPr>
          <p:nvPr>
            <p:ph type="sldNum" sz="quarter" idx="5"/>
          </p:nvPr>
        </p:nvSpPr>
        <p:spPr>
          <a:noFill/>
        </p:spPr>
        <p:txBody>
          <a:bodyPr/>
          <a:lstStyle/>
          <a:p>
            <a:fld id="{B1995BB4-5981-441D-AB2B-0A11C21A94A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LSC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Image: Microsoft Clip Art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00800" cy="4495800"/>
          </a:xfrm>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Arial" pitchFamily="34" charset="0"/>
                <a:cs typeface="Arial" pitchFamily="34" charset="0"/>
              </a:rPr>
              <a:t>LSC</a:t>
            </a:r>
            <a:endParaRPr lang="en-US" sz="1300" i="1" dirty="0" smtClean="0">
              <a:latin typeface="Arial" pitchFamily="34" charset="0"/>
              <a:cs typeface="Arial" pitchFamily="34" charset="0"/>
            </a:endParaRPr>
          </a:p>
          <a:p>
            <a:endParaRPr lang="en-US" sz="1300" i="1" dirty="0" smtClean="0">
              <a:latin typeface="Arial" pitchFamily="34" charset="0"/>
              <a:cs typeface="Arial" pitchFamily="34" charset="0"/>
            </a:endParaRPr>
          </a:p>
          <a:p>
            <a:r>
              <a:rPr lang="en-US" sz="1300" i="1" dirty="0" smtClean="0">
                <a:latin typeface="Arial" pitchFamily="34" charset="0"/>
                <a:cs typeface="Arial" pitchFamily="34" charset="0"/>
              </a:rPr>
              <a:t>Image: </a:t>
            </a:r>
            <a:r>
              <a:rPr lang="en-US" sz="1300" dirty="0" smtClean="0">
                <a:latin typeface="Arial" pitchFamily="34" charset="0"/>
                <a:cs typeface="Arial" pitchFamily="34" charset="0"/>
              </a:rPr>
              <a:t>Microsoft</a:t>
            </a:r>
            <a:r>
              <a:rPr lang="en-US" sz="1300" baseline="0" dirty="0" smtClean="0">
                <a:latin typeface="Arial" pitchFamily="34" charset="0"/>
                <a:cs typeface="Arial" pitchFamily="34" charset="0"/>
              </a:rPr>
              <a:t> Clip Art</a:t>
            </a:r>
          </a:p>
          <a:p>
            <a:endParaRPr lang="en-US" sz="1300" baseline="0" dirty="0" smtClean="0">
              <a:latin typeface="Arial" pitchFamily="34" charset="0"/>
              <a:cs typeface="Arial" pitchFamily="34" charset="0"/>
            </a:endParaRPr>
          </a:p>
          <a:p>
            <a:pPr defTabSz="896203" fontAlgn="base">
              <a:spcBef>
                <a:spcPct val="30000"/>
              </a:spcBef>
              <a:spcAft>
                <a:spcPct val="0"/>
              </a:spcAft>
              <a:defRPr/>
            </a:pPr>
            <a:r>
              <a:rPr lang="en-GB" sz="1300" i="1" dirty="0" smtClean="0">
                <a:latin typeface="Arial" pitchFamily="34" charset="0"/>
                <a:cs typeface="Arial" pitchFamily="34" charset="0"/>
              </a:rPr>
              <a:t>“They do often advise that we go to the library and look for books but I would normally go to the internet and go to the library as my last sort of option really. (Laughter) It just takes me – I don’t really know how to use the library, I’ve got to be honest, but I know how to use the internet. Yes, I would normally use the internet or sort of word of mouth if someone else knows how to do it – that kind of thing – first.” Digital Visitors and Residents, (UKU5 0:14:19, Female Age 19)</a:t>
            </a:r>
          </a:p>
          <a:p>
            <a:pPr defTabSz="896203" fontAlgn="base">
              <a:spcBef>
                <a:spcPct val="30000"/>
              </a:spcBef>
              <a:spcAft>
                <a:spcPct val="0"/>
              </a:spcAft>
              <a:defRPr/>
            </a:pPr>
            <a:endParaRPr lang="en-US" sz="1300" i="1" dirty="0" smtClean="0">
              <a:latin typeface="Arial" pitchFamily="34" charset="0"/>
              <a:cs typeface="Arial" pitchFamily="34" charset="0"/>
            </a:endParaRPr>
          </a:p>
          <a:p>
            <a:pPr defTabSz="896203" fontAlgn="base">
              <a:spcBef>
                <a:spcPct val="30000"/>
              </a:spcBef>
              <a:spcAft>
                <a:spcPct val="0"/>
              </a:spcAft>
              <a:defRPr/>
            </a:pPr>
            <a:r>
              <a:rPr lang="en-US" sz="1300" i="1" dirty="0" smtClean="0">
                <a:latin typeface="Arial" pitchFamily="34" charset="0"/>
                <a:cs typeface="Arial" pitchFamily="34" charset="0"/>
              </a:rPr>
              <a:t>“I find Google a lot easier than going to the library website because I don’t know, it’s just like sometimes so many journals come up and when you look at the first ten and they just don’t make any sense I, kind of, give up. Google, I don’t know. It’s just Google it’s – I find it easier just to look through anything.”  Digital Visitors and residents, (USU7 0:34:11, Female Age 19)</a:t>
            </a:r>
          </a:p>
          <a:p>
            <a:pPr defTabSz="896203" fontAlgn="base">
              <a:spcBef>
                <a:spcPct val="30000"/>
              </a:spcBef>
              <a:spcAft>
                <a:spcPct val="0"/>
              </a:spcAft>
              <a:defRPr/>
            </a:pPr>
            <a:endParaRPr lang="en-US" sz="1300" i="1" dirty="0" smtClean="0">
              <a:latin typeface="Arial" pitchFamily="34" charset="0"/>
              <a:cs typeface="Arial" pitchFamily="34" charset="0"/>
            </a:endParaRPr>
          </a:p>
          <a:p>
            <a:r>
              <a:rPr lang="en-US" sz="1300" i="1" dirty="0" smtClean="0">
                <a:latin typeface="Arial" pitchFamily="34" charset="0"/>
                <a:cs typeface="Arial" pitchFamily="34" charset="0"/>
              </a:rPr>
              <a:t>“I could easily have found the information she found for me, but the fact that I could just ask her question and have them look up the reference and read through articles instead of me having to look through like a million </a:t>
            </a:r>
            <a:r>
              <a:rPr lang="en-US" sz="1300" i="1" dirty="0" err="1" smtClean="0">
                <a:latin typeface="Arial" pitchFamily="34" charset="0"/>
                <a:cs typeface="Arial" pitchFamily="34" charset="0"/>
              </a:rPr>
              <a:t>Googled</a:t>
            </a:r>
            <a:r>
              <a:rPr lang="en-US" sz="1300" i="1" dirty="0" smtClean="0">
                <a:latin typeface="Arial" pitchFamily="34" charset="0"/>
                <a:cs typeface="Arial" pitchFamily="34" charset="0"/>
              </a:rPr>
              <a:t> articles…it was definitely a nice convenience and would definitely make it more likely for me to go to them and actually ask a librarian a question or figure it out on my own.” –Seeking Synchronicity, User (Focus Group, Rutgers University, July 11, 2006)</a:t>
            </a:r>
          </a:p>
          <a:p>
            <a:pPr>
              <a:buClr>
                <a:srgbClr val="FF7600"/>
              </a:buClr>
            </a:pPr>
            <a:endParaRPr lang="en-US" sz="1300" dirty="0" smtClean="0">
              <a:latin typeface="Arial" pitchFamily="34" charset="0"/>
              <a:cs typeface="Arial" pitchFamily="34" charset="0"/>
            </a:endParaRPr>
          </a:p>
          <a:p>
            <a:pPr>
              <a:buClr>
                <a:srgbClr val="FF7600"/>
              </a:buClr>
              <a:buFont typeface="Arial" pitchFamily="34" charset="0"/>
              <a:buChar char="•"/>
            </a:pPr>
            <a:r>
              <a:rPr lang="en-US" sz="1300" dirty="0" smtClean="0">
                <a:latin typeface="Arial" pitchFamily="34" charset="0"/>
                <a:cs typeface="Arial" pitchFamily="34" charset="0"/>
              </a:rPr>
              <a:t>Although campus Information Commons, with cafes and 24/7 access to the facilities and resources, are still popular with students and faculty, convenient access to resources, whether human, print, or electronic is the most critical factor. After all, “If it is too inconvenient I’m not going after it.”</a:t>
            </a:r>
          </a:p>
          <a:p>
            <a:endParaRPr lang="en-US" sz="1300" dirty="0" smtClean="0">
              <a:latin typeface="Arial" pitchFamily="34" charset="0"/>
              <a:cs typeface="Arial" pitchFamily="34" charset="0"/>
            </a:endParaRPr>
          </a:p>
          <a:p>
            <a:pPr marL="448102" indent="-448102"/>
            <a:r>
              <a:rPr lang="en-US" sz="1300" dirty="0" err="1" smtClean="0">
                <a:latin typeface="Arial" pitchFamily="34" charset="0"/>
                <a:cs typeface="Arial" pitchFamily="34" charset="0"/>
              </a:rPr>
              <a:t>Connaway</a:t>
            </a:r>
            <a:r>
              <a:rPr lang="en-US" sz="1300" dirty="0" smtClean="0">
                <a:latin typeface="Arial" pitchFamily="34" charset="0"/>
                <a:cs typeface="Arial" pitchFamily="34" charset="0"/>
              </a:rPr>
              <a:t>, L. S., Dickey, T. J., &amp; Radford, M. L. (2011). "If it is too inconvenient I'm not going after it": Convenience as a critical factor in information-seeking behaviors. </a:t>
            </a:r>
            <a:r>
              <a:rPr lang="en-US" sz="1300" i="1" dirty="0" smtClean="0">
                <a:latin typeface="Arial" pitchFamily="34" charset="0"/>
                <a:cs typeface="Arial" pitchFamily="34" charset="0"/>
              </a:rPr>
              <a:t>Library &amp; Information Science Research, 33</a:t>
            </a:r>
            <a:r>
              <a:rPr lang="en-US" sz="1300" dirty="0" smtClean="0">
                <a:latin typeface="Arial" pitchFamily="34" charset="0"/>
                <a:cs typeface="Arial" pitchFamily="34" charset="0"/>
              </a:rPr>
              <a:t> (3) 188</a:t>
            </a:r>
            <a:r>
              <a:rPr lang="en-US" sz="1300" i="1" dirty="0" smtClean="0">
                <a:latin typeface="Arial" pitchFamily="34" charset="0"/>
                <a:cs typeface="Arial" pitchFamily="34" charset="0"/>
              </a:rPr>
              <a:t>.</a:t>
            </a:r>
          </a:p>
          <a:p>
            <a:pPr marL="448102" indent="-448102"/>
            <a:endParaRPr lang="en-US" sz="1200" i="1" dirty="0" smtClean="0">
              <a:latin typeface="Trebuchet MS" pitchFamily="34" charset="0"/>
            </a:endParaRPr>
          </a:p>
          <a:p>
            <a:pPr marL="448102" indent="-448102"/>
            <a:endParaRPr lang="en-US" sz="1200" dirty="0" smtClean="0">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77000" cy="4648200"/>
          </a:xfrm>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latin typeface="Arial" pitchFamily="34" charset="0"/>
                <a:cs typeface="Arial" pitchFamily="34" charset="0"/>
              </a:rPr>
              <a:t>DW</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latin typeface="Arial" pitchFamily="34" charset="0"/>
                <a:cs typeface="Arial" pitchFamily="34" charset="0"/>
              </a:rPr>
              <a:t>Image CC: </a:t>
            </a:r>
            <a:r>
              <a:rPr lang="en-GB" kern="1200" dirty="0" smtClean="0">
                <a:solidFill>
                  <a:schemeClr val="tx1"/>
                </a:solidFill>
                <a:latin typeface="Arial" pitchFamily="34" charset="0"/>
                <a:cs typeface="Arial" pitchFamily="34" charset="0"/>
                <a:hlinkClick r:id="rId3"/>
              </a:rPr>
              <a:t>http://wp.me/pLtlj-fH</a:t>
            </a:r>
          </a:p>
          <a:p>
            <a:endParaRPr lang="en-US" i="1" dirty="0" smtClean="0">
              <a:latin typeface="Arial" pitchFamily="34" charset="0"/>
              <a:cs typeface="Arial" pitchFamily="34" charset="0"/>
            </a:endParaRPr>
          </a:p>
          <a:p>
            <a:r>
              <a:rPr lang="en-US"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&amp; </a:t>
            </a:r>
            <a:r>
              <a:rPr lang="en-US" dirty="0" err="1" smtClean="0">
                <a:latin typeface="Arial" pitchFamily="34" charset="0"/>
                <a:cs typeface="Arial" pitchFamily="34" charset="0"/>
              </a:rPr>
              <a:t>Connaway</a:t>
            </a:r>
            <a:r>
              <a:rPr lang="en-US" dirty="0" smtClean="0">
                <a:latin typeface="Arial" pitchFamily="34" charset="0"/>
                <a:cs typeface="Arial" pitchFamily="34" charset="0"/>
              </a:rPr>
              <a:t>, 2011)</a:t>
            </a:r>
          </a:p>
          <a:p>
            <a:endParaRPr lang="en-US" dirty="0" smtClean="0">
              <a:solidFill>
                <a:srgbClr val="FF0000"/>
              </a:solidFill>
              <a:latin typeface="Arial" pitchFamily="34" charset="0"/>
              <a:cs typeface="Arial" pitchFamily="34" charset="0"/>
            </a:endParaRPr>
          </a:p>
          <a:p>
            <a:pPr marL="0" lvl="2" defTabSz="896203" fontAlgn="base">
              <a:spcBef>
                <a:spcPct val="30000"/>
              </a:spcBef>
              <a:spcAft>
                <a:spcPct val="0"/>
              </a:spcAft>
              <a:defRPr/>
            </a:pPr>
            <a:r>
              <a:rPr lang="en-US" dirty="0" smtClean="0">
                <a:latin typeface="Arial" pitchFamily="34" charset="0"/>
                <a:cs typeface="Arial" pitchFamily="34" charset="0"/>
              </a:rPr>
              <a:t>White, D. S., &amp; Le </a:t>
            </a:r>
            <a:r>
              <a:rPr lang="en-US" dirty="0" err="1" smtClean="0">
                <a:latin typeface="Arial" pitchFamily="34" charset="0"/>
                <a:cs typeface="Arial" pitchFamily="34" charset="0"/>
              </a:rPr>
              <a:t>Cornu</a:t>
            </a:r>
            <a:r>
              <a:rPr lang="en-US" dirty="0" smtClean="0">
                <a:latin typeface="Arial" pitchFamily="34" charset="0"/>
                <a:cs typeface="Arial" pitchFamily="34" charset="0"/>
              </a:rPr>
              <a:t>, A. (2011). Visitors and Residents: A new typology for online engagement. </a:t>
            </a:r>
            <a:r>
              <a:rPr lang="en-US" i="1" dirty="0" smtClean="0">
                <a:latin typeface="Arial" pitchFamily="34" charset="0"/>
                <a:cs typeface="Arial" pitchFamily="34" charset="0"/>
              </a:rPr>
              <a:t>First Monday,</a:t>
            </a:r>
            <a:r>
              <a:rPr lang="en-US" dirty="0" smtClean="0">
                <a:latin typeface="Arial" pitchFamily="34" charset="0"/>
                <a:cs typeface="Arial" pitchFamily="34" charset="0"/>
              </a:rPr>
              <a:t> </a:t>
            </a:r>
            <a:r>
              <a:rPr lang="en-US" i="1" dirty="0" smtClean="0">
                <a:latin typeface="Arial" pitchFamily="34" charset="0"/>
                <a:cs typeface="Arial" pitchFamily="34" charset="0"/>
              </a:rPr>
              <a:t>16</a:t>
            </a:r>
            <a:r>
              <a:rPr lang="en-US" dirty="0" smtClean="0">
                <a:latin typeface="Arial" pitchFamily="34" charset="0"/>
                <a:cs typeface="Arial" pitchFamily="34" charset="0"/>
              </a:rPr>
              <a:t>(9).  Retrieved from </a:t>
            </a:r>
            <a:r>
              <a:rPr lang="en-US" u="sng" dirty="0" smtClean="0">
                <a:latin typeface="Arial" pitchFamily="34" charset="0"/>
                <a:cs typeface="Arial" pitchFamily="34" charset="0"/>
                <a:hlinkClick r:id="rId4"/>
              </a:rPr>
              <a:t>http://firstmonday.org/htbin/cgiwrap/bin/ojs/index.php/fm/article/viewArticle/3171/3049</a:t>
            </a:r>
            <a:endParaRPr lang="en-US" u="sng" dirty="0" smtClean="0">
              <a:latin typeface="Arial" pitchFamily="34" charset="0"/>
              <a:cs typeface="Arial" pitchFamily="34" charset="0"/>
            </a:endParaRPr>
          </a:p>
          <a:p>
            <a:pPr marL="0" lvl="2" defTabSz="896203" fontAlgn="base">
              <a:spcBef>
                <a:spcPct val="30000"/>
              </a:spcBef>
              <a:spcAft>
                <a:spcPct val="0"/>
              </a:spcAft>
              <a:defRPr/>
            </a:pPr>
            <a:endParaRPr lang="en-US" u="sng" dirty="0" smtClean="0">
              <a:latin typeface="Arial" pitchFamily="34" charset="0"/>
              <a:cs typeface="Arial" pitchFamily="34" charset="0"/>
            </a:endParaRPr>
          </a:p>
          <a:p>
            <a:r>
              <a:rPr lang="en-US" dirty="0" smtClean="0">
                <a:latin typeface="Arial" pitchFamily="34" charset="0"/>
                <a:ea typeface="ＭＳ Ｐゴシック" charset="-128"/>
                <a:cs typeface="Arial" pitchFamily="34" charset="0"/>
              </a:rPr>
              <a:t>This is the updated Sources Tree map.  (All stages, Phase 1 and 2)</a:t>
            </a:r>
          </a:p>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Students’ Perceptions of Teachers’ opinions of Wikipedia:</a:t>
            </a: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“Avoid it.” (UKS8, 0:28:28, Female, Age 16, </a:t>
            </a:r>
            <a:r>
              <a:rPr lang="en-US" i="1" dirty="0" smtClean="0">
                <a:latin typeface="Arial" pitchFamily="34" charset="0"/>
                <a:cs typeface="Arial" pitchFamily="34" charset="0"/>
              </a:rPr>
              <a:t>Digital Visitors and Residents</a:t>
            </a:r>
            <a:r>
              <a:rPr lang="en-US" dirty="0" smtClean="0">
                <a:latin typeface="Arial" pitchFamily="34" charset="0"/>
                <a:cs typeface="Arial" pitchFamily="34" charset="0"/>
              </a:rPr>
              <a:t>) (Emerging)</a:t>
            </a:r>
          </a:p>
          <a:p>
            <a:pPr>
              <a:defRPr/>
            </a:pPr>
            <a:r>
              <a:rPr lang="en-US" dirty="0" smtClean="0">
                <a:latin typeface="Arial" pitchFamily="34" charset="0"/>
                <a:cs typeface="Arial" pitchFamily="34" charset="0"/>
              </a:rPr>
              <a:t> </a:t>
            </a:r>
          </a:p>
          <a:p>
            <a:pPr>
              <a:defRPr/>
            </a:pPr>
            <a:r>
              <a:rPr lang="en-US" dirty="0" smtClean="0">
                <a:latin typeface="Arial" pitchFamily="34" charset="0"/>
                <a:cs typeface="Arial" pitchFamily="34" charset="0"/>
              </a:rPr>
              <a:t>“They used to tell us in high school not to use Wikipedia.” (USU1, 0:34:59, Female, Age 19, </a:t>
            </a:r>
            <a:r>
              <a:rPr lang="en-US" i="1" dirty="0" smtClean="0">
                <a:latin typeface="Arial" pitchFamily="34" charset="0"/>
                <a:cs typeface="Arial" pitchFamily="34" charset="0"/>
              </a:rPr>
              <a:t>Digital Visitors and Residents</a:t>
            </a:r>
            <a:r>
              <a:rPr lang="en-US" dirty="0" smtClean="0">
                <a:latin typeface="Arial" pitchFamily="34" charset="0"/>
                <a:cs typeface="Arial" pitchFamily="34" charset="0"/>
              </a:rPr>
              <a:t>)</a:t>
            </a:r>
          </a:p>
          <a:p>
            <a:pPr>
              <a:defRPr/>
            </a:pPr>
            <a:r>
              <a:rPr lang="en-US" dirty="0" smtClean="0">
                <a:latin typeface="Arial" pitchFamily="34" charset="0"/>
                <a:cs typeface="Arial" pitchFamily="34" charset="0"/>
              </a:rPr>
              <a:t> </a:t>
            </a:r>
          </a:p>
          <a:p>
            <a:pPr>
              <a:defRPr/>
            </a:pPr>
            <a:r>
              <a:rPr lang="en-US" dirty="0" smtClean="0">
                <a:latin typeface="Arial" pitchFamily="34" charset="0"/>
                <a:cs typeface="Arial" pitchFamily="34" charset="0"/>
              </a:rPr>
              <a:t>“It’s like a taboo I guess with all teachers, they just all say – you know, when they explain the paper they always say, “Don’t use Wikipedia.”” (USU7, 0:33:05, Female, Age 19, </a:t>
            </a:r>
            <a:r>
              <a:rPr lang="en-US" i="1" dirty="0" smtClean="0">
                <a:latin typeface="Arial" pitchFamily="34" charset="0"/>
                <a:cs typeface="Arial" pitchFamily="34" charset="0"/>
              </a:rPr>
              <a:t>Digital Visitors and Residents</a:t>
            </a:r>
            <a:r>
              <a:rPr lang="en-US" dirty="0" smtClean="0">
                <a:latin typeface="Arial" pitchFamily="34" charset="0"/>
                <a:cs typeface="Arial" pitchFamily="34" charset="0"/>
              </a:rPr>
              <a:t>) (Emerging)</a:t>
            </a:r>
          </a:p>
          <a:p>
            <a:pPr>
              <a:defRPr/>
            </a:pPr>
            <a:r>
              <a:rPr lang="en-US" dirty="0" smtClean="0">
                <a:latin typeface="Arial" pitchFamily="34" charset="0"/>
                <a:cs typeface="Arial" pitchFamily="34" charset="0"/>
              </a:rPr>
              <a:t> </a:t>
            </a:r>
          </a:p>
          <a:p>
            <a:pPr>
              <a:defRPr/>
            </a:pPr>
            <a:r>
              <a:rPr lang="en-US" b="1" dirty="0" smtClean="0">
                <a:latin typeface="Arial" pitchFamily="34" charset="0"/>
                <a:cs typeface="Arial" pitchFamily="34" charset="0"/>
              </a:rPr>
              <a:t>Students’ on Wikipedia:</a:t>
            </a:r>
          </a:p>
          <a:p>
            <a:pPr>
              <a:defRPr/>
            </a:pPr>
            <a:r>
              <a:rPr lang="en-US" dirty="0" smtClean="0">
                <a:latin typeface="Arial" pitchFamily="34" charset="0"/>
                <a:cs typeface="Arial" pitchFamily="34" charset="0"/>
              </a:rPr>
              <a:t>“I use it, kind of like, I won't cite it on my papers but I, kind of, use it as a like, as a start off line. I go there and look up the general information, kind of, read through it so I get a general idea what it is. Then I start going through my research.” (USU7, 0:33:49, Female, Age 19, </a:t>
            </a:r>
            <a:r>
              <a:rPr lang="en-US" i="1" dirty="0" smtClean="0">
                <a:latin typeface="Arial" pitchFamily="34" charset="0"/>
                <a:cs typeface="Arial" pitchFamily="34" charset="0"/>
              </a:rPr>
              <a:t>Digital Visitors and Residents</a:t>
            </a:r>
            <a:r>
              <a:rPr lang="en-US" dirty="0" smtClean="0">
                <a:latin typeface="Arial" pitchFamily="34" charset="0"/>
                <a:cs typeface="Arial" pitchFamily="34" charset="0"/>
              </a:rPr>
              <a:t>) (Emerging)</a:t>
            </a:r>
          </a:p>
          <a:p>
            <a:pPr>
              <a:defRPr/>
            </a:pPr>
            <a:r>
              <a:rPr lang="en-US" dirty="0" smtClean="0">
                <a:latin typeface="Arial" pitchFamily="34" charset="0"/>
                <a:cs typeface="Arial" pitchFamily="34" charset="0"/>
              </a:rPr>
              <a:t> </a:t>
            </a:r>
          </a:p>
          <a:p>
            <a:pPr>
              <a:defRPr/>
            </a:pPr>
            <a:r>
              <a:rPr lang="en-US" dirty="0" smtClean="0">
                <a:latin typeface="Arial" pitchFamily="34" charset="0"/>
                <a:cs typeface="Arial" pitchFamily="34" charset="0"/>
              </a:rPr>
              <a:t>“…I would actually use my phone to Wiki or to use Wikipedia to look up something and then I would just be like “Okay” and keep to that.  Just because it’s there and it’s easy and it’s just kind of getting this first point of call and maybe a better understanding.” (UKU9, 0:27:59, Male, age unidentified, </a:t>
            </a:r>
            <a:r>
              <a:rPr lang="en-US" i="1" dirty="0" smtClean="0">
                <a:latin typeface="Arial" pitchFamily="34" charset="0"/>
                <a:cs typeface="Arial" pitchFamily="34" charset="0"/>
              </a:rPr>
              <a:t>Digital Visitors and Residents</a:t>
            </a:r>
            <a:r>
              <a:rPr lang="en-US" dirty="0" smtClean="0">
                <a:latin typeface="Arial" pitchFamily="34" charset="0"/>
                <a:cs typeface="Arial" pitchFamily="34" charset="0"/>
              </a:rPr>
              <a:t>) (Establishing) </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“I think academia does not like Wikipedia just for the fact it can be edited, but I really think that Wikipedia is in some ways better than other sources and some ways not as good because one thing is like the kind of go to place just like if you want to read about something and you know it’s on Wikipedia you can just go there and quickly read about it. And also there’s so many people that can edit and modify Wikipedia pages so you can have a less biased and more standardized information.” (USU14, 0:02:03, Male, Age 18, </a:t>
            </a:r>
            <a:r>
              <a:rPr lang="en-US" i="1" dirty="0" smtClean="0">
                <a:latin typeface="Arial" pitchFamily="34" charset="0"/>
                <a:cs typeface="Arial" pitchFamily="34" charset="0"/>
              </a:rPr>
              <a:t>Digital Visitors and Residents</a:t>
            </a:r>
            <a:r>
              <a:rPr lang="en-US" dirty="0" smtClean="0">
                <a:latin typeface="Arial" pitchFamily="34" charset="0"/>
                <a:cs typeface="Arial" pitchFamily="34" charset="0"/>
              </a:rPr>
              <a:t>) (Establishing) </a:t>
            </a:r>
          </a:p>
          <a:p>
            <a:pPr>
              <a:defRPr/>
            </a:pPr>
            <a:endParaRPr lang="en-US" dirty="0" smtClean="0">
              <a:latin typeface="Arial" pitchFamily="34" charset="0"/>
              <a:cs typeface="Arial" pitchFamily="34" charset="0"/>
            </a:endParaRPr>
          </a:p>
          <a:p>
            <a:pPr marL="0" lvl="2" defTabSz="896203" fontAlgn="base">
              <a:spcAft>
                <a:spcPct val="0"/>
              </a:spcAft>
              <a:defRPr/>
            </a:pPr>
            <a:r>
              <a:rPr lang="en-US" dirty="0" smtClean="0">
                <a:latin typeface="Arial" pitchFamily="34" charset="0"/>
                <a:cs typeface="Arial" pitchFamily="34" charset="0"/>
              </a:rPr>
              <a:t>White, D. S., &amp; </a:t>
            </a:r>
            <a:r>
              <a:rPr lang="en-US" dirty="0" err="1" smtClean="0">
                <a:latin typeface="Arial" pitchFamily="34" charset="0"/>
                <a:cs typeface="Arial" pitchFamily="34" charset="0"/>
              </a:rPr>
              <a:t>Connaway</a:t>
            </a:r>
            <a:r>
              <a:rPr lang="en-US" dirty="0" smtClean="0">
                <a:latin typeface="Arial" pitchFamily="34" charset="0"/>
                <a:cs typeface="Arial" pitchFamily="34" charset="0"/>
              </a:rPr>
              <a:t>, L. S. (2011-2012). </a:t>
            </a:r>
            <a:r>
              <a:rPr lang="en-US" i="1" dirty="0" smtClean="0">
                <a:latin typeface="Arial" pitchFamily="34" charset="0"/>
                <a:cs typeface="Arial" pitchFamily="34" charset="0"/>
              </a:rPr>
              <a:t>Visitors and residents: What motivates engagement with the digital information environment.</a:t>
            </a:r>
            <a:r>
              <a:rPr lang="en-US" dirty="0" smtClean="0">
                <a:latin typeface="Arial" pitchFamily="34" charset="0"/>
                <a:cs typeface="Arial" pitchFamily="34" charset="0"/>
              </a:rPr>
              <a:t> Funded by JISC, OCLC, and Oxford University.  Retrieved from </a:t>
            </a:r>
            <a:r>
              <a:rPr lang="en-US" u="sng" dirty="0" smtClean="0">
                <a:latin typeface="Arial" pitchFamily="34" charset="0"/>
                <a:cs typeface="Arial" pitchFamily="34" charset="0"/>
                <a:hlinkClick r:id="rId5"/>
              </a:rPr>
              <a:t>http://www.oclc.org/research/activities/vandr/</a:t>
            </a:r>
            <a:endParaRPr lang="en-US" dirty="0" smtClean="0">
              <a:latin typeface="Arial" pitchFamily="34" charset="0"/>
              <a:cs typeface="Arial" pitchFamily="34" charset="0"/>
            </a:endParaRPr>
          </a:p>
          <a:p>
            <a:pPr marL="0" lvl="2" defTabSz="896203" fontAlgn="base">
              <a:spcBef>
                <a:spcPct val="30000"/>
              </a:spcBef>
              <a:spcAft>
                <a:spcPct val="0"/>
              </a:spcAft>
              <a:defRPr/>
            </a:pP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DW</a:t>
            </a:r>
            <a:endParaRPr lang="en-US" sz="140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“A person is competent in some area of observation or investigation if he is able to observe accurately or investigate successfully.” (Wilson,</a:t>
            </a:r>
            <a:r>
              <a:rPr lang="en-US" sz="1400" kern="1200" baseline="0" dirty="0" smtClean="0">
                <a:solidFill>
                  <a:schemeClr val="tx1"/>
                </a:solidFill>
                <a:latin typeface="Arial" pitchFamily="34" charset="0"/>
                <a:cs typeface="Arial" pitchFamily="34" charset="0"/>
              </a:rPr>
              <a:t>  1983, p. </a:t>
            </a:r>
            <a:r>
              <a:rPr lang="en-US" sz="1400" kern="1200" dirty="0" smtClean="0">
                <a:solidFill>
                  <a:schemeClr val="tx1"/>
                </a:solidFill>
                <a:latin typeface="Arial" pitchFamily="34" charset="0"/>
                <a:cs typeface="Arial" pitchFamily="34" charset="0"/>
              </a:rPr>
              <a:t>15).</a:t>
            </a:r>
          </a:p>
          <a:p>
            <a:endParaRPr lang="en-US" sz="1400" dirty="0" smtClean="0">
              <a:latin typeface="Arial" pitchFamily="34" charset="0"/>
              <a:cs typeface="Arial" pitchFamily="34" charset="0"/>
            </a:endParaRPr>
          </a:p>
          <a:p>
            <a:pPr marL="336042" lvl="2" indent="-336042">
              <a:defRPr/>
            </a:pPr>
            <a:r>
              <a:rPr lang="en-US" sz="1400" dirty="0" smtClean="0">
                <a:latin typeface="Arial" pitchFamily="34" charset="0"/>
                <a:cs typeface="Arial" pitchFamily="34" charset="0"/>
              </a:rPr>
              <a:t>Wilson, P. (1983). Second-hand knowledge: An inquiry into cognitive authority. Westport, Connecticut: Greenwood Press.</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DW</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Issues of authority</a:t>
            </a:r>
            <a:r>
              <a:rPr lang="en-US" sz="1400" baseline="0" dirty="0" smtClean="0">
                <a:latin typeface="Arial" pitchFamily="34" charset="0"/>
                <a:cs typeface="Arial" pitchFamily="34" charset="0"/>
              </a:rPr>
              <a:t>/legitimacy (from the codebook) and credibility (from the analysis framework) are significantly more prevalent in the Emerging education stage as the less experienced students negotiate these issues in the context of the web. This is a huge change from a few years ago when the Emerging stage students would have been predominantly engaging with curated/’ratified’ resources from the library. </a:t>
            </a:r>
          </a:p>
          <a:p>
            <a:endParaRPr lang="en-US" sz="1400" baseline="0" dirty="0" smtClean="0">
              <a:latin typeface="Arial" pitchFamily="34" charset="0"/>
              <a:cs typeface="Arial" pitchFamily="34" charset="0"/>
            </a:endParaRPr>
          </a:p>
          <a:p>
            <a:r>
              <a:rPr lang="en-GB" sz="1400" dirty="0" smtClean="0">
                <a:latin typeface="Levenim MT" pitchFamily="2" charset="-79"/>
                <a:cs typeface="Levenim MT" pitchFamily="2" charset="-79"/>
              </a:rPr>
              <a:t>“Yes, there is that kind of sense that books are better than the internet and I don’t really know why. But it’s just because people always say anyone can put anything on the internet, that kind of thing. But to be fair it is usually right what’s on the internet.” </a:t>
            </a:r>
          </a:p>
          <a:p>
            <a:r>
              <a:rPr lang="en-GB" sz="1400" dirty="0" smtClean="0">
                <a:latin typeface="Levenim MT" pitchFamily="2" charset="-79"/>
                <a:cs typeface="Levenim MT" pitchFamily="2" charset="-79"/>
              </a:rPr>
              <a:t>												UKU5</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0412" cy="3429000"/>
          </a:xfrm>
          <a:ln/>
        </p:spPr>
      </p:sp>
      <p:sp>
        <p:nvSpPr>
          <p:cNvPr id="81923" name="Rectangle 3"/>
          <p:cNvSpPr>
            <a:spLocks noGrp="1" noChangeArrowheads="1"/>
          </p:cNvSpPr>
          <p:nvPr>
            <p:ph type="body" idx="1"/>
          </p:nvPr>
        </p:nvSpPr>
        <p:spPr>
          <a:xfrm>
            <a:off x="153537" y="4344135"/>
            <a:ext cx="6550925" cy="4570563"/>
          </a:xfrm>
          <a:noFill/>
          <a:ln/>
        </p:spPr>
        <p:txBody>
          <a:bodyPr>
            <a:normAutofit fontScale="85000" lnSpcReduction="20000"/>
          </a:bodyPr>
          <a:lstStyle/>
          <a:p>
            <a:r>
              <a:rPr lang="en-US" sz="1300" i="1" dirty="0" smtClean="0">
                <a:latin typeface="Arial" pitchFamily="34" charset="0"/>
                <a:ea typeface="ＭＳ Ｐゴシック" charset="-128"/>
                <a:cs typeface="Arial" pitchFamily="34" charset="0"/>
              </a:rPr>
              <a:t>LSC</a:t>
            </a:r>
          </a:p>
          <a:p>
            <a:endParaRPr lang="en-US" sz="1300" dirty="0" smtClean="0">
              <a:latin typeface="Arial" pitchFamily="34" charset="0"/>
              <a:ea typeface="ＭＳ Ｐゴシック" charset="-128"/>
              <a:cs typeface="Arial" pitchFamily="34" charset="0"/>
            </a:endParaRPr>
          </a:p>
          <a:p>
            <a:r>
              <a:rPr lang="en-US" sz="1300" dirty="0" smtClean="0">
                <a:latin typeface="Arial" pitchFamily="34" charset="0"/>
                <a:ea typeface="ＭＳ Ｐゴシック" charset="-128"/>
                <a:cs typeface="Arial" pitchFamily="34" charset="0"/>
              </a:rPr>
              <a:t>(All stages, Phases 1 and 2)</a:t>
            </a:r>
          </a:p>
          <a:p>
            <a:endParaRPr lang="en-US" sz="1300" dirty="0" smtClean="0">
              <a:latin typeface="Arial" pitchFamily="34" charset="0"/>
              <a:ea typeface="ＭＳ Ｐゴシック" charset="-128"/>
              <a:cs typeface="Arial" pitchFamily="34" charset="0"/>
            </a:endParaRPr>
          </a:p>
          <a:p>
            <a:r>
              <a:rPr lang="en-US" sz="1300" b="1" dirty="0" smtClean="0">
                <a:latin typeface="Arial" pitchFamily="34" charset="0"/>
                <a:ea typeface="ＭＳ Ｐゴシック" charset="-128"/>
                <a:cs typeface="Arial" pitchFamily="34" charset="0"/>
              </a:rPr>
              <a:t>Ease/Convenience</a:t>
            </a:r>
          </a:p>
          <a:p>
            <a:r>
              <a:rPr lang="en-US" sz="1300" dirty="0" smtClean="0">
                <a:latin typeface="Arial" pitchFamily="34" charset="0"/>
                <a:ea typeface="ＭＳ Ｐゴシック" charset="-128"/>
                <a:cs typeface="Arial" pitchFamily="34" charset="0"/>
              </a:rPr>
              <a:t>“Well I probably actually use these things on emails because it’s an incredibly easy and quick way of getting information.”  (UKS8, 0:04:36, Female, Age 16, </a:t>
            </a:r>
            <a:r>
              <a:rPr lang="en-US" sz="1300" i="1" dirty="0" smtClean="0">
                <a:latin typeface="Arial" pitchFamily="34" charset="0"/>
                <a:ea typeface="ＭＳ Ｐゴシック" charset="-128"/>
                <a:cs typeface="Arial" pitchFamily="34" charset="0"/>
              </a:rPr>
              <a:t>Digital Visitors and Residents</a:t>
            </a:r>
            <a:r>
              <a:rPr lang="en-US" sz="1300" dirty="0" smtClean="0">
                <a:latin typeface="Arial" pitchFamily="34" charset="0"/>
                <a:ea typeface="ＭＳ Ｐゴシック" charset="-128"/>
                <a:cs typeface="Arial" pitchFamily="34" charset="0"/>
              </a:rPr>
              <a:t>) (Emerging)</a:t>
            </a:r>
          </a:p>
          <a:p>
            <a:endParaRPr lang="en-US" sz="1300" dirty="0" smtClean="0">
              <a:latin typeface="Arial" pitchFamily="34" charset="0"/>
              <a:ea typeface="ＭＳ Ｐゴシック" charset="-128"/>
              <a:cs typeface="Arial" pitchFamily="34" charset="0"/>
            </a:endParaRPr>
          </a:p>
          <a:p>
            <a:r>
              <a:rPr lang="en-US" sz="1300" b="1" dirty="0" smtClean="0">
                <a:latin typeface="Arial" pitchFamily="34" charset="0"/>
                <a:ea typeface="ＭＳ Ｐゴシック" charset="-128"/>
                <a:cs typeface="Arial" pitchFamily="34" charset="0"/>
              </a:rPr>
              <a:t>Ease/Convenience: Wikipedia</a:t>
            </a:r>
          </a:p>
          <a:p>
            <a:r>
              <a:rPr lang="en-US" sz="1300" dirty="0" smtClean="0">
                <a:latin typeface="Arial" pitchFamily="34" charset="0"/>
                <a:ea typeface="ＭＳ Ｐゴシック" charset="-128"/>
                <a:cs typeface="Arial" pitchFamily="34" charset="0"/>
              </a:rPr>
              <a:t>“I just thought, because it was the easiest thing to do there and then, and I didn’t have a lot of time and I just thought Wikipedia would be the best option.” (UKS1, 0:16:49, Male, Age 18, </a:t>
            </a:r>
            <a:r>
              <a:rPr lang="en-US" sz="1300" i="1" dirty="0" smtClean="0">
                <a:latin typeface="Arial" pitchFamily="34" charset="0"/>
                <a:ea typeface="ＭＳ Ｐゴシック" charset="-128"/>
                <a:cs typeface="Arial" pitchFamily="34" charset="0"/>
              </a:rPr>
              <a:t>Digital Visitors and Residents</a:t>
            </a:r>
            <a:r>
              <a:rPr lang="en-US" sz="1300" dirty="0" smtClean="0">
                <a:latin typeface="Arial" pitchFamily="34" charset="0"/>
                <a:ea typeface="ＭＳ Ｐゴシック" charset="-128"/>
                <a:cs typeface="Arial" pitchFamily="34" charset="0"/>
              </a:rPr>
              <a:t>) (Emerging)</a:t>
            </a:r>
          </a:p>
          <a:p>
            <a:r>
              <a:rPr lang="en-US" sz="1300" dirty="0" smtClean="0">
                <a:latin typeface="Arial" pitchFamily="34" charset="0"/>
                <a:ea typeface="ＭＳ Ｐゴシック" charset="-128"/>
                <a:cs typeface="Arial" pitchFamily="34" charset="0"/>
              </a:rPr>
              <a:t> </a:t>
            </a:r>
          </a:p>
          <a:p>
            <a:r>
              <a:rPr lang="en-US" sz="1300" dirty="0" smtClean="0">
                <a:latin typeface="Arial" pitchFamily="34" charset="0"/>
                <a:ea typeface="ＭＳ Ｐゴシック" charset="-128"/>
                <a:cs typeface="Arial" pitchFamily="34" charset="0"/>
              </a:rPr>
              <a:t>“Probably not the best, but I think it’s the simplest and easiest way to get going.  So if I needed to produce a much more detailed and developed essay I would probably explore further on the internet.” (UKS1, 0:17:52, Male, Age 18, </a:t>
            </a:r>
            <a:r>
              <a:rPr lang="en-US" sz="1300" i="1" dirty="0" smtClean="0">
                <a:latin typeface="Arial" pitchFamily="34" charset="0"/>
                <a:ea typeface="ＭＳ Ｐゴシック" charset="-128"/>
                <a:cs typeface="Arial" pitchFamily="34" charset="0"/>
              </a:rPr>
              <a:t>Digital Visitors and Residents</a:t>
            </a:r>
            <a:r>
              <a:rPr lang="en-US" sz="1300" dirty="0" smtClean="0">
                <a:latin typeface="Arial" pitchFamily="34" charset="0"/>
                <a:ea typeface="ＭＳ Ｐゴシック" charset="-128"/>
                <a:cs typeface="Arial" pitchFamily="34" charset="0"/>
              </a:rPr>
              <a:t>) (Emerging)</a:t>
            </a:r>
          </a:p>
          <a:p>
            <a:endParaRPr lang="en-US" sz="1300" dirty="0" smtClean="0">
              <a:latin typeface="Arial" pitchFamily="34" charset="0"/>
              <a:ea typeface="ＭＳ Ｐゴシック" charset="-128"/>
              <a:cs typeface="Arial" pitchFamily="34" charset="0"/>
            </a:endParaRPr>
          </a:p>
          <a:p>
            <a:r>
              <a:rPr lang="en-US" sz="1300" b="1" dirty="0" smtClean="0">
                <a:latin typeface="Arial" pitchFamily="34" charset="0"/>
                <a:ea typeface="ＭＳ Ｐゴシック" charset="-128"/>
                <a:cs typeface="Arial" pitchFamily="34" charset="0"/>
              </a:rPr>
              <a:t>Reliable</a:t>
            </a:r>
          </a:p>
          <a:p>
            <a:r>
              <a:rPr lang="en-US" sz="1300" dirty="0" smtClean="0">
                <a:latin typeface="Arial" pitchFamily="34" charset="0"/>
                <a:cs typeface="Arial" pitchFamily="34" charset="0"/>
              </a:rPr>
              <a:t>“But I try to find one source that looks like its reliable, not biased and applicable and then look at the references it cites.” (USU10, 0:46:55, Male, Age 28, </a:t>
            </a:r>
            <a:r>
              <a:rPr lang="en-US" sz="1300" i="1" dirty="0" smtClean="0">
                <a:latin typeface="Arial" pitchFamily="34" charset="0"/>
                <a:cs typeface="Arial" pitchFamily="34" charset="0"/>
              </a:rPr>
              <a:t>Digital Visitors and Residents</a:t>
            </a:r>
            <a:r>
              <a:rPr lang="en-US" sz="1300" dirty="0" smtClean="0">
                <a:latin typeface="Arial" pitchFamily="34" charset="0"/>
                <a:cs typeface="Arial" pitchFamily="34" charset="0"/>
              </a:rPr>
              <a:t>) (Establishing) </a:t>
            </a:r>
            <a:endParaRPr lang="en-US" sz="1300" dirty="0" smtClean="0">
              <a:latin typeface="Arial" pitchFamily="34" charset="0"/>
              <a:ea typeface="ＭＳ Ｐゴシック" charset="-128"/>
              <a:cs typeface="Arial" pitchFamily="34" charset="0"/>
            </a:endParaRPr>
          </a:p>
          <a:p>
            <a:endParaRPr lang="en-US" sz="1300" dirty="0" smtClean="0">
              <a:latin typeface="Arial" pitchFamily="34" charset="0"/>
              <a:ea typeface="ＭＳ Ｐゴシック" charset="-128"/>
              <a:cs typeface="Arial" pitchFamily="34" charset="0"/>
            </a:endParaRPr>
          </a:p>
          <a:p>
            <a:pPr marL="0" lvl="2" defTabSz="896203" fontAlgn="base">
              <a:spcAft>
                <a:spcPct val="0"/>
              </a:spcAft>
              <a:defRPr/>
            </a:pPr>
            <a:r>
              <a:rPr lang="en-US" sz="1300" dirty="0" smtClean="0">
                <a:latin typeface="Arial" pitchFamily="34" charset="0"/>
                <a:cs typeface="Arial" pitchFamily="34" charset="0"/>
              </a:rPr>
              <a:t>White, D. S., &amp; Connaway, L. S. (2011-2012). </a:t>
            </a:r>
            <a:r>
              <a:rPr lang="en-US" sz="1300" i="1" dirty="0" smtClean="0">
                <a:latin typeface="Arial" pitchFamily="34" charset="0"/>
                <a:cs typeface="Arial" pitchFamily="34" charset="0"/>
              </a:rPr>
              <a:t>Visitors and residents: What motivates engagement with the digital information environment.</a:t>
            </a:r>
            <a:r>
              <a:rPr lang="en-US" sz="1300" dirty="0" smtClean="0">
                <a:latin typeface="Arial" pitchFamily="34" charset="0"/>
                <a:cs typeface="Arial" pitchFamily="34" charset="0"/>
              </a:rPr>
              <a:t> Funded by JISC, OCLC, and Oxford University.  Retrieved from </a:t>
            </a:r>
            <a:r>
              <a:rPr lang="en-US" sz="1300" u="sng" dirty="0" smtClean="0">
                <a:latin typeface="Arial" pitchFamily="34" charset="0"/>
                <a:cs typeface="Arial" pitchFamily="34" charset="0"/>
                <a:hlinkClick r:id="rId3"/>
              </a:rPr>
              <a:t>http://www.oclc.org/research/activities/vandr/</a:t>
            </a:r>
            <a:endParaRPr lang="en-US" sz="1300" dirty="0" smtClean="0">
              <a:latin typeface="Arial" pitchFamily="34" charset="0"/>
              <a:cs typeface="Arial" pitchFamily="34" charset="0"/>
            </a:endParaRPr>
          </a:p>
          <a:p>
            <a:pPr marL="0" lvl="2"/>
            <a:endParaRPr lang="en-US" sz="1300" dirty="0" smtClean="0">
              <a:latin typeface="Arial" pitchFamily="34" charset="0"/>
              <a:cs typeface="Arial" pitchFamily="34" charset="0"/>
            </a:endParaRPr>
          </a:p>
          <a:p>
            <a:r>
              <a:rPr lang="en-US" sz="1300" b="1" dirty="0" smtClean="0">
                <a:latin typeface="Arial" pitchFamily="34" charset="0"/>
                <a:ea typeface="ＭＳ Ｐゴシック" charset="-128"/>
                <a:cs typeface="Arial" pitchFamily="34" charset="0"/>
              </a:rPr>
              <a:t>Distraction</a:t>
            </a:r>
          </a:p>
          <a:p>
            <a:r>
              <a:rPr lang="en-US" sz="1300" dirty="0" smtClean="0">
                <a:latin typeface="Arial" pitchFamily="34" charset="0"/>
                <a:cs typeface="Arial" pitchFamily="34" charset="0"/>
              </a:rPr>
              <a:t>“Being online is a little unproductive sometimes. Sometimes I will actually turn off my internet if I want to be more productive, and that’s because in an environment where I almost subconsciously check </a:t>
            </a:r>
            <a:r>
              <a:rPr lang="en-US" sz="1300" dirty="0" err="1" smtClean="0">
                <a:latin typeface="Arial" pitchFamily="34" charset="0"/>
                <a:cs typeface="Arial" pitchFamily="34" charset="0"/>
              </a:rPr>
              <a:t>Facebook</a:t>
            </a:r>
            <a:r>
              <a:rPr lang="en-US" sz="1300" dirty="0" smtClean="0">
                <a:latin typeface="Arial" pitchFamily="34" charset="0"/>
                <a:cs typeface="Arial" pitchFamily="34" charset="0"/>
              </a:rPr>
              <a:t> or check my email, it tends to be very distracting while I’m trying to read an in-depth text.” (UKG2, 0:19:18, Female, age unidentified, </a:t>
            </a:r>
            <a:r>
              <a:rPr lang="en-US" sz="1300" i="1" dirty="0" smtClean="0">
                <a:latin typeface="Arial" pitchFamily="34" charset="0"/>
                <a:cs typeface="Arial" pitchFamily="34" charset="0"/>
              </a:rPr>
              <a:t>Digital Visitors and Residents</a:t>
            </a:r>
            <a:r>
              <a:rPr lang="en-US" sz="1300" dirty="0" smtClean="0">
                <a:latin typeface="Arial" pitchFamily="34" charset="0"/>
                <a:cs typeface="Arial" pitchFamily="34" charset="0"/>
              </a:rPr>
              <a:t>) (Embedding) </a:t>
            </a:r>
          </a:p>
          <a:p>
            <a:endParaRPr lang="en-GB" sz="1400" dirty="0" smtClean="0">
              <a:latin typeface="Arial" pitchFamily="34" charset="0"/>
              <a:ea typeface="ＭＳ Ｐゴシック" charset="-128"/>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LSC</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http://www.flickr.com/photos/domesticat/2438570563/</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6E784-F7E5-4484-BA1A-F73816F967E5}" type="slidenum">
              <a:rPr lang="en-US"/>
              <a:pPr/>
              <a:t>2</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marL="0" marR="0" indent="0" algn="l" defTabSz="896203" rtl="0" eaLnBrk="1" fontAlgn="base" latinLnBrk="0" hangingPunct="1">
              <a:lnSpc>
                <a:spcPct val="100000"/>
              </a:lnSpc>
              <a:spcBef>
                <a:spcPct val="30000"/>
              </a:spcBef>
              <a:spcAft>
                <a:spcPct val="0"/>
              </a:spcAft>
              <a:buClrTx/>
              <a:buSzTx/>
              <a:buFontTx/>
              <a:buNone/>
              <a:tabLst/>
              <a:defRPr/>
            </a:pPr>
            <a:r>
              <a:rPr lang="en-US" sz="1400" i="1" dirty="0" smtClean="0">
                <a:latin typeface="Arial" pitchFamily="34" charset="0"/>
                <a:cs typeface="Arial" pitchFamily="34" charset="0"/>
              </a:rPr>
              <a:t>LSC</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sz="1400" i="1"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http://www.flickr.com/photos/aramisfirefly/3580397954/</a:t>
            </a:r>
            <a:endParaRPr lang="en-US" sz="1400" dirty="0" smtClean="0">
              <a:latin typeface="Arial" pitchFamily="34" charset="0"/>
              <a:cs typeface="Arial" pitchFamily="34" charset="0"/>
            </a:endParaRPr>
          </a:p>
          <a:p>
            <a:pPr defTabSz="896203" fontAlgn="base">
              <a:spcBef>
                <a:spcPct val="30000"/>
              </a:spcBef>
              <a:spcAft>
                <a:spcPct val="0"/>
              </a:spcAft>
              <a:defRPr/>
            </a:pPr>
            <a:endParaRPr lang="en-US" sz="1400" i="1"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Dempsey, L. (2008). Always on: Libraries in a world of permanent connectivity. </a:t>
            </a:r>
            <a:r>
              <a:rPr lang="en-US" sz="1400" i="1" dirty="0" smtClean="0">
                <a:latin typeface="Arial" pitchFamily="34" charset="0"/>
                <a:cs typeface="Arial" pitchFamily="34" charset="0"/>
              </a:rPr>
              <a:t>First Monday,</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14</a:t>
            </a:r>
            <a:r>
              <a:rPr lang="en-US" sz="1400" dirty="0" smtClean="0">
                <a:latin typeface="Arial" pitchFamily="34" charset="0"/>
                <a:cs typeface="Arial" pitchFamily="34" charset="0"/>
              </a:rPr>
              <a:t>(1). Retrieved from </a:t>
            </a:r>
            <a:r>
              <a:rPr lang="en-US" sz="1400" dirty="0" smtClean="0">
                <a:latin typeface="Arial" pitchFamily="34" charset="0"/>
                <a:cs typeface="Arial" pitchFamily="34" charset="0"/>
                <a:hlinkClick r:id="rId4"/>
              </a:rPr>
              <a:t>http://www.firstmonday.org/htbin/cgiwrap/bin/ojs/index.php/fm/article/view/2291/207</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dirty="0" smtClean="0">
                <a:latin typeface="Arial" pitchFamily="34" charset="0"/>
                <a:cs typeface="Arial" pitchFamily="34" charset="0"/>
              </a:rPr>
              <a:t>Today, more than 1.7 billion people, or almost one out of every four humans on the planet, are online (Wasserman, 2012).</a:t>
            </a:r>
          </a:p>
          <a:p>
            <a:pPr defTabSz="896203" fontAlgn="base">
              <a:spcBef>
                <a:spcPct val="30000"/>
              </a:spcBef>
              <a:spcAft>
                <a:spcPct val="0"/>
              </a:spcAft>
              <a:defRPr/>
            </a:pPr>
            <a:endParaRPr lang="en-US" sz="1400" dirty="0" smtClean="0">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Wasserman, S. (2012, June 18). The Amazon effect. </a:t>
            </a:r>
            <a:r>
              <a:rPr lang="en-US" sz="1400" i="1" dirty="0" smtClean="0">
                <a:latin typeface="Arial" pitchFamily="34" charset="0"/>
                <a:cs typeface="Arial" pitchFamily="34" charset="0"/>
              </a:rPr>
              <a:t>The Nation</a:t>
            </a:r>
            <a:r>
              <a:rPr lang="en-US" sz="1400" dirty="0" smtClean="0">
                <a:latin typeface="Arial" pitchFamily="34" charset="0"/>
                <a:cs typeface="Arial" pitchFamily="34" charset="0"/>
              </a:rPr>
              <a:t>. Retrieved from  </a:t>
            </a:r>
            <a:r>
              <a:rPr lang="en-US" sz="1400" dirty="0" smtClean="0">
                <a:latin typeface="Arial" pitchFamily="34" charset="0"/>
                <a:cs typeface="Arial" pitchFamily="34" charset="0"/>
                <a:hlinkClick r:id="rId5"/>
              </a:rPr>
              <a:t>http://www.thenation.com/article/168125/amazon-effect</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LSC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Image:</a:t>
            </a:r>
            <a:r>
              <a:rPr lang="en-US" sz="1400" i="1" baseline="0" dirty="0" smtClean="0">
                <a:latin typeface="Arial" pitchFamily="34" charset="0"/>
                <a:cs typeface="Arial" pitchFamily="34" charset="0"/>
              </a:rPr>
              <a:t> </a:t>
            </a:r>
            <a:r>
              <a:rPr lang="en-US" sz="1400" dirty="0" smtClean="0">
                <a:latin typeface="Arial" pitchFamily="34" charset="0"/>
                <a:cs typeface="Arial" pitchFamily="34" charset="0"/>
                <a:hlinkClick r:id="rId3"/>
              </a:rPr>
              <a:t>http://www.flickr.com/photos/pinksherbet/2001899627/</a:t>
            </a:r>
            <a:endParaRPr lang="en-US" sz="1400" dirty="0" smtClean="0">
              <a:latin typeface="Arial" pitchFamily="34" charset="0"/>
              <a:cs typeface="Arial" pitchFamily="34" charset="0"/>
            </a:endParaRPr>
          </a:p>
          <a:p>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LSC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http://www.flickr.com/photos/cubmundo/6184306158/</a:t>
            </a:r>
            <a:endParaRPr lang="en-US" sz="1400" dirty="0" smtClean="0">
              <a:latin typeface="Arial" pitchFamily="34" charset="0"/>
              <a:cs typeface="Arial" pitchFamily="34" charset="0"/>
            </a:endParaRPr>
          </a:p>
          <a:p>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799" y="4343400"/>
            <a:ext cx="6400801" cy="4114800"/>
          </a:xfrm>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DW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Image</a:t>
            </a:r>
            <a:r>
              <a:rPr lang="en-US" sz="1400" dirty="0" smtClean="0">
                <a:latin typeface="Arial" pitchFamily="34" charset="0"/>
                <a:cs typeface="Arial" pitchFamily="34" charset="0"/>
              </a:rPr>
              <a:t>: Microsoft Clip Art (plant), </a:t>
            </a:r>
            <a:r>
              <a:rPr lang="en-US" sz="1400" dirty="0" smtClean="0">
                <a:latin typeface="Arial" pitchFamily="34" charset="0"/>
                <a:cs typeface="Arial" pitchFamily="34" charset="0"/>
                <a:hlinkClick r:id="rId3"/>
              </a:rPr>
              <a:t>http://www.flickr.com/photos/shellberry/5683934976/in/faves-37635807@N08/</a:t>
            </a:r>
            <a:r>
              <a:rPr lang="en-US" sz="1400" dirty="0" smtClean="0">
                <a:latin typeface="Arial" pitchFamily="34" charset="0"/>
                <a:cs typeface="Arial" pitchFamily="34" charset="0"/>
              </a:rPr>
              <a:t> (brain diagram)</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572000" cy="3429000"/>
          </a:xfrm>
        </p:spPr>
      </p:sp>
      <p:sp>
        <p:nvSpPr>
          <p:cNvPr id="3" name="Notes Placeholder 2"/>
          <p:cNvSpPr>
            <a:spLocks noGrp="1"/>
          </p:cNvSpPr>
          <p:nvPr>
            <p:ph type="body" idx="1"/>
          </p:nvPr>
        </p:nvSpPr>
        <p:spPr>
          <a:xfrm>
            <a:off x="152399" y="3733800"/>
            <a:ext cx="6704013" cy="5410199"/>
          </a:xfrm>
        </p:spPr>
        <p:txBody>
          <a:bodyPr>
            <a:normAutofit fontScale="25000" lnSpcReduction="20000"/>
          </a:bodyPr>
          <a:lstStyle/>
          <a:p>
            <a:pPr defTabSz="896203" fontAlgn="base">
              <a:spcBef>
                <a:spcPct val="30000"/>
              </a:spcBef>
              <a:spcAft>
                <a:spcPct val="0"/>
              </a:spcAft>
              <a:buFont typeface="Arial" pitchFamily="34" charset="0"/>
              <a:buNone/>
              <a:defRPr/>
            </a:pPr>
            <a:r>
              <a:rPr lang="en-US" sz="3600" i="1" dirty="0" smtClean="0">
                <a:latin typeface="Arial" pitchFamily="34" charset="0"/>
                <a:cs typeface="Arial" pitchFamily="34" charset="0"/>
              </a:rPr>
              <a:t>DW</a:t>
            </a:r>
          </a:p>
          <a:p>
            <a:pPr defTabSz="896203" fontAlgn="base">
              <a:spcBef>
                <a:spcPct val="30000"/>
              </a:spcBef>
              <a:spcAft>
                <a:spcPct val="0"/>
              </a:spcAft>
              <a:buFont typeface="Arial" pitchFamily="34" charset="0"/>
              <a:buNone/>
              <a:defRPr/>
            </a:pPr>
            <a:endParaRPr lang="en-US" sz="3600" i="1" dirty="0" smtClean="0">
              <a:latin typeface="Arial" pitchFamily="34" charset="0"/>
              <a:cs typeface="Arial" pitchFamily="34" charset="0"/>
            </a:endParaRPr>
          </a:p>
          <a:p>
            <a:pPr defTabSz="896203" fontAlgn="base">
              <a:spcBef>
                <a:spcPct val="30000"/>
              </a:spcBef>
              <a:spcAft>
                <a:spcPct val="0"/>
              </a:spcAft>
              <a:buFont typeface="Arial" pitchFamily="34" charset="0"/>
              <a:buNone/>
              <a:defRPr/>
            </a:pPr>
            <a:r>
              <a:rPr lang="en-US" sz="3600" i="1" dirty="0" smtClean="0">
                <a:latin typeface="Arial" pitchFamily="34" charset="0"/>
                <a:cs typeface="Arial" pitchFamily="34" charset="0"/>
              </a:rPr>
              <a:t>Image:</a:t>
            </a:r>
            <a:r>
              <a:rPr lang="en-US" sz="3600" i="1" baseline="0" dirty="0" smtClean="0">
                <a:latin typeface="Arial" pitchFamily="34" charset="0"/>
                <a:cs typeface="Arial" pitchFamily="34" charset="0"/>
              </a:rPr>
              <a:t>  </a:t>
            </a:r>
            <a:r>
              <a:rPr lang="en-US" sz="3600" dirty="0" smtClean="0">
                <a:latin typeface="Arial" pitchFamily="34" charset="0"/>
                <a:cs typeface="Arial" pitchFamily="34" charset="0"/>
                <a:hlinkClick r:id="rId3"/>
              </a:rPr>
              <a:t>http://www.flickr.com/photos/flod/26083507/</a:t>
            </a:r>
            <a:endParaRPr lang="en-US" sz="3600" dirty="0" smtClean="0">
              <a:latin typeface="Arial" pitchFamily="34" charset="0"/>
              <a:cs typeface="Arial" pitchFamily="34" charset="0"/>
            </a:endParaRPr>
          </a:p>
          <a:p>
            <a:pPr defTabSz="896203" fontAlgn="base">
              <a:spcBef>
                <a:spcPct val="30000"/>
              </a:spcBef>
              <a:spcAft>
                <a:spcPct val="0"/>
              </a:spcAft>
              <a:buFont typeface="Arial" pitchFamily="34" charset="0"/>
              <a:buNone/>
              <a:defRPr/>
            </a:pPr>
            <a:endParaRPr lang="en-US" sz="3600" dirty="0" smtClean="0">
              <a:latin typeface="Arial" pitchFamily="34" charset="0"/>
              <a:cs typeface="Arial" pitchFamily="34" charset="0"/>
            </a:endParaRPr>
          </a:p>
          <a:p>
            <a:pPr defTabSz="896203" fontAlgn="base">
              <a:spcBef>
                <a:spcPct val="30000"/>
              </a:spcBef>
              <a:spcAft>
                <a:spcPct val="0"/>
              </a:spcAft>
              <a:buFont typeface="Arial" pitchFamily="34" charset="0"/>
              <a:buNone/>
              <a:defRPr/>
            </a:pPr>
            <a:r>
              <a:rPr lang="en-US" sz="3600" dirty="0" smtClean="0">
                <a:latin typeface="Arial" pitchFamily="34" charset="0"/>
                <a:cs typeface="Arial" pitchFamily="34" charset="0"/>
              </a:rPr>
              <a:t>Mention learning resource/toolkit as well.</a:t>
            </a:r>
          </a:p>
          <a:p>
            <a:pPr defTabSz="896203" fontAlgn="base">
              <a:spcBef>
                <a:spcPct val="30000"/>
              </a:spcBef>
              <a:spcAft>
                <a:spcPct val="0"/>
              </a:spcAft>
              <a:buFont typeface="Arial" pitchFamily="34" charset="0"/>
              <a:buNone/>
              <a:defRPr/>
            </a:pPr>
            <a:endParaRPr lang="en-US" sz="3600" i="1" dirty="0" smtClean="0">
              <a:latin typeface="Arial" pitchFamily="34" charset="0"/>
              <a:cs typeface="Arial" pitchFamily="34" charset="0"/>
            </a:endParaRPr>
          </a:p>
          <a:p>
            <a:pPr defTabSz="896203" fontAlgn="base">
              <a:spcBef>
                <a:spcPct val="30000"/>
              </a:spcBef>
              <a:spcAft>
                <a:spcPct val="0"/>
              </a:spcAft>
              <a:buFont typeface="Arial" pitchFamily="34" charset="0"/>
              <a:buNone/>
              <a:defRPr/>
            </a:pPr>
            <a:r>
              <a:rPr lang="en-US" sz="3600" i="0" dirty="0" smtClean="0">
                <a:latin typeface="Arial" pitchFamily="34" charset="0"/>
                <a:cs typeface="Arial" pitchFamily="34" charset="0"/>
              </a:rPr>
              <a:t>Libraries</a:t>
            </a:r>
            <a:r>
              <a:rPr lang="en-US" sz="3600" i="0" baseline="0" dirty="0" smtClean="0">
                <a:latin typeface="Arial" pitchFamily="34" charset="0"/>
                <a:cs typeface="Arial" pitchFamily="34" charset="0"/>
              </a:rPr>
              <a:t> and librarians need to work to counter the notion of the library as only a physical space. There should be more ‘Resident’ practice both on and off line e.g. Posting information experts in departments, placing collection links on Wikipedia, providing links to expertise and services via social media etc.</a:t>
            </a:r>
            <a:endParaRPr lang="en-US" sz="3600" i="0" dirty="0" smtClean="0">
              <a:latin typeface="Arial" pitchFamily="34" charset="0"/>
              <a:cs typeface="Arial" pitchFamily="34" charset="0"/>
            </a:endParaRPr>
          </a:p>
          <a:p>
            <a:pPr defTabSz="896203" fontAlgn="base">
              <a:spcBef>
                <a:spcPct val="30000"/>
              </a:spcBef>
              <a:spcAft>
                <a:spcPct val="0"/>
              </a:spcAft>
              <a:buFont typeface="Arial" pitchFamily="34" charset="0"/>
              <a:buNone/>
              <a:defRPr/>
            </a:pPr>
            <a:endParaRPr lang="en-US" sz="3600" i="1" dirty="0" smtClean="0">
              <a:latin typeface="Arial" pitchFamily="34" charset="0"/>
              <a:cs typeface="Arial" pitchFamily="34" charset="0"/>
            </a:endParaRPr>
          </a:p>
          <a:p>
            <a:pPr defTabSz="896203" fontAlgn="base">
              <a:spcBef>
                <a:spcPct val="30000"/>
              </a:spcBef>
              <a:spcAft>
                <a:spcPct val="0"/>
              </a:spcAft>
              <a:buFont typeface="Arial" pitchFamily="34" charset="0"/>
              <a:buNone/>
              <a:defRPr/>
            </a:pPr>
            <a:endParaRPr lang="en-US" sz="3600" i="1" dirty="0" smtClean="0">
              <a:latin typeface="Arial" pitchFamily="34" charset="0"/>
              <a:cs typeface="Arial" pitchFamily="34" charset="0"/>
            </a:endParaRPr>
          </a:p>
          <a:p>
            <a:pPr defTabSz="896203" fontAlgn="base">
              <a:spcBef>
                <a:spcPct val="30000"/>
              </a:spcBef>
              <a:spcAft>
                <a:spcPct val="0"/>
              </a:spcAft>
              <a:buFont typeface="Arial" pitchFamily="34" charset="0"/>
              <a:buChar char="•"/>
              <a:defRPr/>
            </a:pPr>
            <a:r>
              <a:rPr lang="en-US" sz="3600" dirty="0" smtClean="0">
                <a:latin typeface="Arial" pitchFamily="34" charset="0"/>
                <a:cs typeface="Arial" pitchFamily="34" charset="0"/>
              </a:rPr>
              <a:t>Library systems need to look and function more like search engines, e.g., Google and Yahoo, and services, e.g., Amazon.com since these are familiar to users who are comfortable and confident in using them (p.5).</a:t>
            </a:r>
          </a:p>
          <a:p>
            <a:pPr>
              <a:buFont typeface="Arial" pitchFamily="34" charset="0"/>
              <a:buChar char="•"/>
            </a:pPr>
            <a:r>
              <a:rPr lang="en-US" sz="3600" dirty="0" smtClean="0">
                <a:latin typeface="Arial" pitchFamily="34" charset="0"/>
                <a:cs typeface="Arial" pitchFamily="34" charset="0"/>
              </a:rPr>
              <a:t>36% of respondents reported being extremely familiar with search engines while only 26% reported being very familiar with libraries (p. 1-8) </a:t>
            </a:r>
          </a:p>
          <a:p>
            <a:pPr marL="238101" indent="-225402">
              <a:buFont typeface="Arial" pitchFamily="34" charset="0"/>
              <a:buChar char="•"/>
            </a:pPr>
            <a:r>
              <a:rPr lang="en-US" sz="3600" dirty="0" smtClean="0">
                <a:latin typeface="Arial" pitchFamily="34" charset="0"/>
                <a:cs typeface="Arial" pitchFamily="34" charset="0"/>
              </a:rPr>
              <a:t>VRS meets users where they are</a:t>
            </a:r>
          </a:p>
          <a:p>
            <a:pPr marL="695255" lvl="1" indent="-225402">
              <a:buFont typeface="Arial" pitchFamily="34" charset="0"/>
              <a:buChar char="•"/>
            </a:pPr>
            <a:r>
              <a:rPr lang="en-US" sz="3600" dirty="0" smtClean="0">
                <a:latin typeface="Arial" pitchFamily="34" charset="0"/>
                <a:cs typeface="Arial" pitchFamily="34" charset="0"/>
              </a:rPr>
              <a:t>Text, e-mail, chat</a:t>
            </a:r>
          </a:p>
          <a:p>
            <a:pPr lvl="1">
              <a:buFont typeface="Arial" pitchFamily="34" charset="0"/>
              <a:buChar char="•"/>
            </a:pP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Facebook</a:t>
            </a:r>
            <a:r>
              <a:rPr lang="en-US" sz="3600" dirty="0" smtClean="0">
                <a:latin typeface="Arial" pitchFamily="34" charset="0"/>
                <a:cs typeface="Arial" pitchFamily="34" charset="0"/>
              </a:rPr>
              <a:t> (“On </a:t>
            </a:r>
            <a:r>
              <a:rPr lang="en-US" sz="3600" dirty="0" err="1" smtClean="0">
                <a:latin typeface="Arial" pitchFamily="34" charset="0"/>
                <a:cs typeface="Arial" pitchFamily="34" charset="0"/>
              </a:rPr>
              <a:t>Facebook</a:t>
            </a:r>
            <a:r>
              <a:rPr lang="en-US" sz="3600" dirty="0" smtClean="0">
                <a:latin typeface="Arial" pitchFamily="34" charset="0"/>
                <a:cs typeface="Arial" pitchFamily="34" charset="0"/>
              </a:rPr>
              <a:t>, Librarian Brings 2 Students From the Early 1900s to Life,” January 6, 2012, </a:t>
            </a:r>
            <a:r>
              <a:rPr lang="en-US" sz="3600" dirty="0" smtClean="0">
                <a:latin typeface="Arial" pitchFamily="34" charset="0"/>
                <a:cs typeface="Arial" pitchFamily="34" charset="0"/>
                <a:hlinkClick r:id="rId4" tooltip="View all posts by Nick DeSantis"/>
              </a:rPr>
              <a:t>Nick </a:t>
            </a:r>
            <a:r>
              <a:rPr lang="en-US" sz="3600" dirty="0" err="1" smtClean="0">
                <a:latin typeface="Arial" pitchFamily="34" charset="0"/>
                <a:cs typeface="Arial" pitchFamily="34" charset="0"/>
                <a:hlinkClick r:id="rId4" tooltip="View all posts by Nick DeSantis"/>
              </a:rPr>
              <a:t>DeSantis</a:t>
            </a:r>
            <a:r>
              <a:rPr lang="en-US" sz="3600" dirty="0" smtClean="0">
                <a:latin typeface="Arial" pitchFamily="34" charset="0"/>
                <a:cs typeface="Arial" pitchFamily="34" charset="0"/>
              </a:rPr>
              <a:t>, </a:t>
            </a:r>
            <a:r>
              <a:rPr lang="en-US" sz="3600" i="1" dirty="0" smtClean="0">
                <a:latin typeface="Arial" pitchFamily="34" charset="0"/>
                <a:cs typeface="Arial" pitchFamily="34" charset="0"/>
              </a:rPr>
              <a:t>Chronicle of Higher Education</a:t>
            </a:r>
            <a:r>
              <a:rPr lang="en-US" sz="3600" dirty="0" smtClean="0">
                <a:latin typeface="Arial" pitchFamily="34" charset="0"/>
                <a:cs typeface="Arial" pitchFamily="34" charset="0"/>
              </a:rPr>
              <a:t>. </a:t>
            </a:r>
            <a:r>
              <a:rPr lang="en-US" sz="3600" dirty="0" smtClean="0">
                <a:latin typeface="Arial" pitchFamily="34" charset="0"/>
                <a:cs typeface="Arial" pitchFamily="34" charset="0"/>
                <a:hlinkClick r:id="rId5"/>
              </a:rPr>
              <a:t>http://chronicle.com/blogs/wiredcampus/on-facebook-librarian-brings-two-students-from-the-early-1900s-to-life/34845</a:t>
            </a:r>
            <a:r>
              <a:rPr lang="en-US" sz="3600" dirty="0" smtClean="0">
                <a:latin typeface="Arial" pitchFamily="34" charset="0"/>
                <a:cs typeface="Arial" pitchFamily="34" charset="0"/>
              </a:rPr>
              <a:t> </a:t>
            </a:r>
          </a:p>
          <a:p>
            <a:pPr marL="1143356" lvl="2" indent="-225402">
              <a:buFont typeface="Arial" pitchFamily="34" charset="0"/>
              <a:buChar char="•"/>
            </a:pPr>
            <a:r>
              <a:rPr lang="en-US" sz="3600" dirty="0" smtClean="0">
                <a:latin typeface="Arial" pitchFamily="34" charset="0"/>
                <a:cs typeface="Arial" pitchFamily="34" charset="0"/>
              </a:rPr>
              <a:t>Joe McDonald, sophomore at University of Nevada, Reno in 1913, and girlfriend and future wife, Leola Lewis</a:t>
            </a:r>
          </a:p>
          <a:p>
            <a:pPr marL="238101" indent="-225402">
              <a:buFont typeface="Arial" pitchFamily="34" charset="0"/>
              <a:buChar char="•"/>
            </a:pPr>
            <a:r>
              <a:rPr lang="en-US" sz="3600" dirty="0" smtClean="0">
                <a:latin typeface="Arial" pitchFamily="34" charset="0"/>
                <a:cs typeface="Arial" pitchFamily="34" charset="0"/>
              </a:rPr>
              <a:t>Librarians’ expertise can deliver quality sources to users through VRS that they cannot find with a Google search</a:t>
            </a:r>
          </a:p>
          <a:p>
            <a:pPr marL="238101" indent="-225402"/>
            <a:endParaRPr lang="en-US" sz="3600" dirty="0" smtClean="0">
              <a:latin typeface="Arial" pitchFamily="34" charset="0"/>
              <a:cs typeface="Arial" pitchFamily="34" charset="0"/>
            </a:endParaRPr>
          </a:p>
          <a:p>
            <a:pPr defTabSz="896203" fontAlgn="base">
              <a:spcBef>
                <a:spcPct val="30000"/>
              </a:spcBef>
              <a:spcAft>
                <a:spcPct val="0"/>
              </a:spcAft>
              <a:defRPr/>
            </a:pPr>
            <a:r>
              <a:rPr lang="en-US" sz="3600" dirty="0" err="1" smtClean="0">
                <a:latin typeface="Arial" pitchFamily="34" charset="0"/>
                <a:cs typeface="Arial" pitchFamily="34" charset="0"/>
              </a:rPr>
              <a:t>Connaway</a:t>
            </a:r>
            <a:r>
              <a:rPr lang="en-US" sz="3600" dirty="0" smtClean="0">
                <a:latin typeface="Arial" pitchFamily="34" charset="0"/>
                <a:cs typeface="Arial" pitchFamily="34" charset="0"/>
              </a:rPr>
              <a:t>, L.S., &amp; Dickey, T.J. (2010). </a:t>
            </a:r>
            <a:r>
              <a:rPr lang="en-US" sz="3600" i="1" dirty="0" smtClean="0">
                <a:latin typeface="Arial" pitchFamily="34" charset="0"/>
                <a:cs typeface="Arial" pitchFamily="34" charset="0"/>
              </a:rPr>
              <a:t>Digital information seekers: Report of findings from selected OCLC, RIN, and JISC user behavior projects. </a:t>
            </a:r>
            <a:r>
              <a:rPr lang="en-US" sz="3600" u="sng" dirty="0" smtClean="0">
                <a:latin typeface="Arial" pitchFamily="34" charset="0"/>
                <a:cs typeface="Arial" pitchFamily="34" charset="0"/>
                <a:hlinkClick r:id="rId6"/>
              </a:rPr>
              <a:t>http://www.jisc.ac.uk/media/documents/publications/reports/2010/digitalinformationseekerreport.pdf</a:t>
            </a:r>
            <a:r>
              <a:rPr lang="en-US" sz="3600" u="sng" dirty="0" smtClean="0">
                <a:latin typeface="Arial" pitchFamily="34" charset="0"/>
                <a:cs typeface="Arial" pitchFamily="34" charset="0"/>
              </a:rPr>
              <a:t> </a:t>
            </a:r>
            <a:r>
              <a:rPr lang="en-US" sz="3600" dirty="0" smtClean="0">
                <a:latin typeface="Arial" pitchFamily="34" charset="0"/>
                <a:cs typeface="Arial" pitchFamily="34" charset="0"/>
              </a:rPr>
              <a:t> (p. 5).</a:t>
            </a:r>
          </a:p>
          <a:p>
            <a:pPr defTabSz="896203" fontAlgn="base">
              <a:spcBef>
                <a:spcPct val="30000"/>
              </a:spcBef>
              <a:spcAft>
                <a:spcPct val="0"/>
              </a:spcAft>
              <a:buFont typeface="Arial" pitchFamily="34" charset="0"/>
              <a:buChar char="•"/>
              <a:defRPr/>
            </a:pPr>
            <a:endParaRPr lang="en-US" sz="3600" dirty="0" smtClean="0">
              <a:latin typeface="Arial" pitchFamily="34" charset="0"/>
              <a:cs typeface="Arial" pitchFamily="34" charset="0"/>
            </a:endParaRPr>
          </a:p>
          <a:p>
            <a:pPr defTabSz="896203" fontAlgn="base">
              <a:spcBef>
                <a:spcPct val="30000"/>
              </a:spcBef>
              <a:spcAft>
                <a:spcPct val="0"/>
              </a:spcAft>
              <a:defRPr/>
            </a:pPr>
            <a:r>
              <a:rPr lang="en-US" sz="3600" dirty="0" smtClean="0">
                <a:latin typeface="Arial" pitchFamily="34" charset="0"/>
                <a:cs typeface="Arial" pitchFamily="34" charset="0"/>
              </a:rPr>
              <a:t>De Rosa, C. (2005). Perceptions of libraries and information resources: A report to the OCLC membership. Dublin, Ohio: OCLC Online Computer Library Center (p.1-8). </a:t>
            </a:r>
          </a:p>
          <a:p>
            <a:pPr defTabSz="914307"/>
            <a:endParaRPr lang="en-US" sz="3600" dirty="0" smtClean="0">
              <a:latin typeface="Arial" pitchFamily="34" charset="0"/>
              <a:cs typeface="Arial" pitchFamily="34" charset="0"/>
            </a:endParaRPr>
          </a:p>
          <a:p>
            <a:pPr defTabSz="914307"/>
            <a:r>
              <a:rPr lang="en-US" sz="3600" dirty="0" smtClean="0">
                <a:latin typeface="Arial" pitchFamily="34" charset="0"/>
                <a:cs typeface="Arial" pitchFamily="34" charset="0"/>
              </a:rPr>
              <a:t>“However, I would have used Google if I had had internet connection, because if you spell something incorrectly, there is a notice saying “did you mean to spell ____?” with the correct spelling of the word.  So that would have been my first choice of thing to do in this situation, but the dictionary application worked fine since I did not have internet connection.” (USS3 </a:t>
            </a:r>
            <a:r>
              <a:rPr lang="en-US" sz="3600" dirty="0" err="1" smtClean="0">
                <a:latin typeface="Arial" pitchFamily="34" charset="0"/>
                <a:cs typeface="Arial" pitchFamily="34" charset="0"/>
              </a:rPr>
              <a:t>Emg</a:t>
            </a:r>
            <a:r>
              <a:rPr lang="en-US" sz="3600" dirty="0" smtClean="0">
                <a:latin typeface="Arial" pitchFamily="34" charset="0"/>
                <a:cs typeface="Arial" pitchFamily="34" charset="0"/>
              </a:rPr>
              <a:t> Diary 2 / 5/15/2011, Female Age 19)</a:t>
            </a:r>
          </a:p>
          <a:p>
            <a:pPr defTabSz="914307"/>
            <a:endParaRPr lang="en-US" sz="3600" dirty="0" smtClean="0">
              <a:latin typeface="Arial" pitchFamily="34" charset="0"/>
              <a:cs typeface="Arial" pitchFamily="34" charset="0"/>
            </a:endParaRPr>
          </a:p>
          <a:p>
            <a:pPr defTabSz="914307"/>
            <a:r>
              <a:rPr lang="en-GB" sz="3600" dirty="0" smtClean="0">
                <a:latin typeface="Arial" pitchFamily="34" charset="0"/>
                <a:cs typeface="Arial" pitchFamily="34" charset="0"/>
              </a:rPr>
              <a:t>“She was very direct about certain stuff and wanted me to go to the library.  Of course like the library’s like a second home for me, so that’s fine.  But the research I needed wasn’t showing up.  So I was like okay, I’m going to the internet.  And I had to find quotes from books, so I just like was able to go on Google, Google book search, and find the quote I needed.  And I didn’t write down it was from the internet .... So she doesn’t really know (Laughter) that it’s from the internet.” (USU2 0:31:50, Female Age 19)</a:t>
            </a:r>
            <a:endParaRPr lang="en-US" sz="3600" dirty="0" smtClean="0">
              <a:latin typeface="Arial" pitchFamily="34" charset="0"/>
              <a:cs typeface="Arial" pitchFamily="34" charset="0"/>
            </a:endParaRPr>
          </a:p>
          <a:p>
            <a:pPr defTabSz="914307"/>
            <a:endParaRPr lang="en-US" sz="3600" dirty="0" smtClean="0">
              <a:latin typeface="Arial" pitchFamily="34" charset="0"/>
              <a:cs typeface="Arial" pitchFamily="34" charset="0"/>
            </a:endParaRPr>
          </a:p>
          <a:p>
            <a:pPr defTabSz="914307"/>
            <a:r>
              <a:rPr lang="en-US" sz="3600" dirty="0" smtClean="0">
                <a:latin typeface="Arial" pitchFamily="34" charset="0"/>
                <a:cs typeface="Arial" pitchFamily="34" charset="0"/>
              </a:rPr>
              <a:t>“Being at University allows you membership of a large and well respected library on campus. There are librarians and other staff who can help you if you need advice, whereas searching online you can’t ask anyone for help.” (Undergraduate, Age 18)</a:t>
            </a:r>
          </a:p>
          <a:p>
            <a:pPr defTabSz="914307"/>
            <a:endParaRPr lang="en-US" sz="900" dirty="0" smtClean="0"/>
          </a:p>
          <a:p>
            <a:endParaRPr lang="en-US" sz="900" dirty="0" smtClean="0"/>
          </a:p>
          <a:p>
            <a:endParaRPr lang="en-US" sz="90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248400" cy="4114800"/>
          </a:xfrm>
        </p:spPr>
        <p:txBody>
          <a:bodyPr>
            <a:normAutofit/>
          </a:bodyPr>
          <a:lstStyle/>
          <a:p>
            <a:pPr defTabSz="896203" fontAlgn="base">
              <a:spcBef>
                <a:spcPct val="30000"/>
              </a:spcBef>
              <a:spcAft>
                <a:spcPct val="0"/>
              </a:spcAft>
              <a:defRPr/>
            </a:pPr>
            <a:r>
              <a:rPr lang="en-US" sz="1400" i="1" dirty="0" smtClean="0">
                <a:latin typeface="Arial" pitchFamily="34" charset="0"/>
              </a:rPr>
              <a:t>LSC</a:t>
            </a:r>
          </a:p>
          <a:p>
            <a:pPr defTabSz="896203" fontAlgn="base">
              <a:spcBef>
                <a:spcPct val="30000"/>
              </a:spcBef>
              <a:spcAft>
                <a:spcPct val="0"/>
              </a:spcAft>
              <a:defRPr/>
            </a:pPr>
            <a:endParaRPr lang="en-US" sz="1400" dirty="0" smtClean="0">
              <a:latin typeface="Arial" pitchFamily="34" charset="0"/>
            </a:endParaRPr>
          </a:p>
          <a:p>
            <a:pPr defTabSz="896203" fontAlgn="base">
              <a:spcBef>
                <a:spcPct val="30000"/>
              </a:spcBef>
              <a:spcAft>
                <a:spcPct val="0"/>
              </a:spcAft>
              <a:defRPr/>
            </a:pPr>
            <a:r>
              <a:rPr lang="en-US" sz="1400" dirty="0" smtClean="0">
                <a:latin typeface="Arial" pitchFamily="34" charset="0"/>
              </a:rPr>
              <a:t>“Yes, I’m sure, because, you know, going to the library was a task. And part of, I’m sure, a lot of people, and as far as me is concerned from laziness, it was much easier to just scrap around. It’s so much easier to just strain to find something on the internet than to, like, drive to the library. But that was in high school. In college, and especially grad school, I</a:t>
            </a:r>
            <a:r>
              <a:rPr lang="en-US" sz="1400" b="1" dirty="0" smtClean="0">
                <a:latin typeface="Arial" pitchFamily="34" charset="0"/>
              </a:rPr>
              <a:t>’m not afraid to go to the library anymore because we have a very good [assist 0:45:56] and we have a very good website.”</a:t>
            </a:r>
            <a:r>
              <a:rPr lang="en-US" sz="1400" dirty="0" smtClean="0">
                <a:latin typeface="Arial" pitchFamily="34" charset="0"/>
              </a:rPr>
              <a:t> (USG2 0:45:28, Male Age 25, Digital Visitors and Residents)</a:t>
            </a:r>
          </a:p>
          <a:p>
            <a:endParaRPr lang="en-US" sz="1400" dirty="0" smtClean="0"/>
          </a:p>
          <a:p>
            <a:pPr defTabSz="896203" fontAlgn="base">
              <a:spcBef>
                <a:spcPct val="30000"/>
              </a:spcBef>
              <a:spcAft>
                <a:spcPct val="0"/>
              </a:spcAft>
              <a:defRPr/>
            </a:pPr>
            <a:r>
              <a:rPr lang="en-US" sz="1400" dirty="0" smtClean="0">
                <a:latin typeface="Arial" pitchFamily="34" charset="0"/>
                <a:cs typeface="Arial" pitchFamily="34" charset="0"/>
              </a:rPr>
              <a:t>Trove (National Library of Australia): </a:t>
            </a:r>
            <a:r>
              <a:rPr lang="en-US" sz="1400" dirty="0" smtClean="0">
                <a:latin typeface="Arial" pitchFamily="34" charset="0"/>
                <a:cs typeface="Arial" pitchFamily="34" charset="0"/>
                <a:hlinkClick r:id="rId3"/>
              </a:rPr>
              <a:t>http://trove.nla.gov.au/</a:t>
            </a: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1" y="4343400"/>
            <a:ext cx="6477000" cy="4572000"/>
          </a:xfrm>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i="1" dirty="0" smtClean="0">
                <a:latin typeface="Arial" pitchFamily="34" charset="0"/>
              </a:rPr>
              <a:t>LSC</a:t>
            </a:r>
            <a:endParaRPr lang="en-US" sz="1400" dirty="0" smtClean="0">
              <a:latin typeface="Arial" pitchFamily="34" charset="0"/>
              <a:cs typeface="Arial" pitchFamily="34" charset="0"/>
            </a:endParaRPr>
          </a:p>
          <a:p>
            <a:pPr>
              <a:buFont typeface="Arial" pitchFamily="34" charset="0"/>
              <a:buChar char="•"/>
            </a:pPr>
            <a:endParaRPr lang="en-US" sz="1400" dirty="0" smtClean="0">
              <a:latin typeface="Arial" pitchFamily="34" charset="0"/>
              <a:cs typeface="Arial" pitchFamily="34" charset="0"/>
            </a:endParaRPr>
          </a:p>
          <a:p>
            <a:pPr>
              <a:buFont typeface="Arial" pitchFamily="34" charset="0"/>
              <a:buChar char="•"/>
            </a:pPr>
            <a:r>
              <a:rPr lang="en-US" sz="1400" dirty="0" err="1" smtClean="0">
                <a:latin typeface="Arial" pitchFamily="34" charset="0"/>
                <a:cs typeface="Arial" pitchFamily="34" charset="0"/>
              </a:rPr>
              <a:t>Addings</a:t>
            </a:r>
            <a:r>
              <a:rPr lang="en-US" sz="1400" dirty="0" smtClean="0">
                <a:latin typeface="Arial" pitchFamily="34" charset="0"/>
                <a:cs typeface="Arial" pitchFamily="34" charset="0"/>
              </a:rPr>
              <a:t> tags, reviews, and comments are also options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Interviewer: “Right, so you kind of trust the crowd at a certain level.”</a:t>
            </a:r>
          </a:p>
          <a:p>
            <a:r>
              <a:rPr lang="en-US" sz="1400" dirty="0" smtClean="0">
                <a:latin typeface="Arial" pitchFamily="34" charset="0"/>
                <a:cs typeface="Arial" pitchFamily="34" charset="0"/>
              </a:rPr>
              <a:t>Respondent: “At a certain level, yes. I’m also wary but I also trust the crowd, especially for like tying a tie video. There are 10 million views for this tying a tie video, it probably is pretty good.” (USG2 0:41:09, Male Age 25, Digital Visitors and Residents)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Westerville Public Library: </a:t>
            </a:r>
            <a:r>
              <a:rPr lang="en-US" sz="1400" dirty="0" smtClean="0">
                <a:latin typeface="Arial" pitchFamily="34" charset="0"/>
                <a:cs typeface="Arial" pitchFamily="34" charset="0"/>
                <a:hlinkClick r:id="rId3"/>
              </a:rPr>
              <a:t>http://www.westervillelibrary.org/</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Amazon: amazon.com</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1" y="4343400"/>
            <a:ext cx="6477000" cy="4572000"/>
          </a:xfrm>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i="1" dirty="0" smtClean="0">
                <a:latin typeface="Arial" pitchFamily="34" charset="0"/>
              </a:rPr>
              <a:t>LSC</a:t>
            </a:r>
            <a:endParaRPr lang="en-US" sz="1400" dirty="0" smtClean="0">
              <a:latin typeface="Arial" pitchFamily="34" charset="0"/>
              <a:cs typeface="Arial" pitchFamily="34" charset="0"/>
            </a:endParaRPr>
          </a:p>
          <a:p>
            <a:pPr>
              <a:buFont typeface="Arial" pitchFamily="34" charset="0"/>
              <a:buNone/>
            </a:pPr>
            <a:endParaRPr lang="en-US" sz="1400" dirty="0" smtClean="0">
              <a:latin typeface="Arial" pitchFamily="34" charset="0"/>
              <a:cs typeface="Arial" pitchFamily="34" charset="0"/>
            </a:endParaRPr>
          </a:p>
          <a:p>
            <a:pPr>
              <a:buFont typeface="Arial" pitchFamily="34" charset="0"/>
              <a:buNone/>
            </a:pPr>
            <a:r>
              <a:rPr lang="en-US" sz="1400" dirty="0" smtClean="0">
                <a:latin typeface="Arial" pitchFamily="34" charset="0"/>
                <a:cs typeface="Arial" pitchFamily="34" charset="0"/>
              </a:rPr>
              <a:t>University of Washington actively link their collections to relevant Wikipedia articles.</a:t>
            </a:r>
          </a:p>
          <a:p>
            <a:pPr>
              <a:buFont typeface="Arial" pitchFamily="34" charset="0"/>
              <a:buNone/>
            </a:pPr>
            <a:endParaRPr lang="en-US" sz="1400" dirty="0" smtClean="0">
              <a:latin typeface="Arial" pitchFamily="34" charset="0"/>
              <a:cs typeface="Arial" pitchFamily="34" charset="0"/>
            </a:endParaRPr>
          </a:p>
          <a:p>
            <a:pPr>
              <a:buFont typeface="Arial" pitchFamily="34" charset="0"/>
              <a:buNone/>
            </a:pP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fontAlgn="base">
              <a:spcBef>
                <a:spcPct val="30000"/>
              </a:spcBef>
              <a:spcAft>
                <a:spcPct val="0"/>
              </a:spcAft>
              <a:defRPr/>
            </a:pPr>
            <a:r>
              <a:rPr lang="en-US" sz="1200" i="1" dirty="0" smtClean="0">
                <a:latin typeface="Arial" pitchFamily="34" charset="0"/>
              </a:rPr>
              <a:t>LSC</a:t>
            </a:r>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Arial" pitchFamily="34" charset="0"/>
              </a:rPr>
              <a:t>LSC</a:t>
            </a:r>
          </a:p>
          <a:p>
            <a:endParaRPr lang="en-GB"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extLst>
      <p:ext uri="{BB962C8B-B14F-4D97-AF65-F5344CB8AC3E}">
        <p14:creationId xmlns="" xmlns:p14="http://schemas.microsoft.com/office/powerpoint/2010/main" val="2248097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921901-2D7D-404F-83CF-0310337D82A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Arial" pitchFamily="34" charset="0"/>
                <a:cs typeface="Arial" pitchFamily="34" charset="0"/>
              </a:rPr>
              <a:t>LSC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a:t>
            </a:r>
            <a:r>
              <a:rPr lang="en-US" sz="1200" dirty="0" smtClean="0"/>
              <a:t>Microsoft Clip Art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Arial" pitchFamily="34" charset="0"/>
              </a:rPr>
              <a:t>LSC</a:t>
            </a:r>
          </a:p>
          <a:p>
            <a:endParaRPr lang="en-GB"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30</a:t>
            </a:fld>
            <a:endParaRPr lang="en-US" dirty="0"/>
          </a:p>
        </p:txBody>
      </p:sp>
    </p:spTree>
    <p:extLst>
      <p:ext uri="{BB962C8B-B14F-4D97-AF65-F5344CB8AC3E}">
        <p14:creationId xmlns="" xmlns:p14="http://schemas.microsoft.com/office/powerpoint/2010/main" val="2438355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Arial" pitchFamily="34" charset="0"/>
              </a:rPr>
              <a:t>LSC</a:t>
            </a:r>
          </a:p>
          <a:p>
            <a:endParaRPr lang="en-GB"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31</a:t>
            </a:fld>
            <a:endParaRPr lang="en-US" dirty="0"/>
          </a:p>
        </p:txBody>
      </p:sp>
    </p:spTree>
    <p:extLst>
      <p:ext uri="{BB962C8B-B14F-4D97-AF65-F5344CB8AC3E}">
        <p14:creationId xmlns="" xmlns:p14="http://schemas.microsoft.com/office/powerpoint/2010/main" val="338360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32</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32</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32</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32</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i="1" dirty="0" smtClean="0">
                <a:latin typeface="Arial" pitchFamily="34" charset="0"/>
              </a:rPr>
              <a:t>LSC</a:t>
            </a:r>
          </a:p>
          <a:p>
            <a:endParaRPr lang="en-US" sz="1800" b="1"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marL="0" marR="0" indent="0" algn="l" defTabSz="896203" rtl="0" eaLnBrk="1" fontAlgn="base" latinLnBrk="0" hangingPunct="1">
              <a:lnSpc>
                <a:spcPct val="100000"/>
              </a:lnSpc>
              <a:spcBef>
                <a:spcPct val="30000"/>
              </a:spcBef>
              <a:spcAft>
                <a:spcPct val="0"/>
              </a:spcAft>
              <a:buClrTx/>
              <a:buSzTx/>
              <a:buFontTx/>
              <a:buNone/>
              <a:tabLst/>
              <a:defRPr/>
            </a:pPr>
            <a:r>
              <a:rPr lang="en-US" sz="1200" i="1" dirty="0" smtClean="0">
                <a:latin typeface="Arial" pitchFamily="34" charset="0"/>
                <a:cs typeface="Arial" pitchFamily="34" charset="0"/>
              </a:rPr>
              <a:t>LSC</a:t>
            </a:r>
          </a:p>
        </p:txBody>
      </p:sp>
      <p:sp>
        <p:nvSpPr>
          <p:cNvPr id="41987" name="Slide Number Placeholder 3"/>
          <p:cNvSpPr>
            <a:spLocks noGrp="1"/>
          </p:cNvSpPr>
          <p:nvPr>
            <p:ph type="sldNum" sz="quarter" idx="5"/>
          </p:nvPr>
        </p:nvSpPr>
        <p:spPr>
          <a:noFill/>
        </p:spPr>
        <p:txBody>
          <a:bodyPr/>
          <a:lstStyle/>
          <a:p>
            <a:fld id="{CDFA5E49-7AC3-49A5-8047-B66601665BF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xfrm>
            <a:off x="685800" y="4343400"/>
            <a:ext cx="5638800" cy="4648200"/>
          </a:xfrm>
          <a:noFill/>
          <a:ln/>
        </p:spPr>
        <p:txBody>
          <a:bodyPr>
            <a:normAutofit lnSpcReduction="10000"/>
          </a:bodyPr>
          <a:lstStyle/>
          <a:p>
            <a:pPr marL="0" marR="0" lvl="2" indent="0" algn="l" defTabSz="896203" rtl="0" eaLnBrk="1" fontAlgn="base" latinLnBrk="0" hangingPunct="1">
              <a:lnSpc>
                <a:spcPct val="100000"/>
              </a:lnSpc>
              <a:spcBef>
                <a:spcPct val="30000"/>
              </a:spcBef>
              <a:spcAft>
                <a:spcPct val="0"/>
              </a:spcAft>
              <a:buClrTx/>
              <a:buSzTx/>
              <a:buFontTx/>
              <a:buNone/>
              <a:tabLst/>
              <a:defRPr/>
            </a:pPr>
            <a:r>
              <a:rPr lang="en-US" sz="1400" i="1" dirty="0" smtClean="0">
                <a:latin typeface="Arial" pitchFamily="34" charset="0"/>
                <a:cs typeface="Arial" pitchFamily="34" charset="0"/>
              </a:rPr>
              <a:t>LSC</a:t>
            </a:r>
          </a:p>
          <a:p>
            <a:pPr marL="0" marR="0" lvl="2" indent="0" algn="l" defTabSz="896203" rtl="0" eaLnBrk="1" fontAlgn="base" latinLnBrk="0" hangingPunct="1">
              <a:lnSpc>
                <a:spcPct val="100000"/>
              </a:lnSpc>
              <a:spcBef>
                <a:spcPct val="30000"/>
              </a:spcBef>
              <a:spcAft>
                <a:spcPct val="0"/>
              </a:spcAft>
              <a:buClrTx/>
              <a:buSzTx/>
              <a:buFontTx/>
              <a:buNone/>
              <a:tabLst/>
              <a:defRPr/>
            </a:pPr>
            <a:endParaRPr lang="en-US" sz="1400" i="1" dirty="0" smtClean="0">
              <a:latin typeface="Arial" pitchFamily="34" charset="0"/>
              <a:cs typeface="Arial" pitchFamily="34" charset="0"/>
            </a:endParaRPr>
          </a:p>
          <a:p>
            <a:pPr marL="0" marR="0" lvl="2" indent="0" algn="l" defTabSz="896203" rtl="0" eaLnBrk="1" fontAlgn="base" latinLnBrk="0" hangingPunct="1">
              <a:lnSpc>
                <a:spcPct val="100000"/>
              </a:lnSpc>
              <a:spcBef>
                <a:spcPct val="30000"/>
              </a:spcBef>
              <a:spcAft>
                <a:spcPct val="0"/>
              </a:spcAft>
              <a:buClrTx/>
              <a:buSzTx/>
              <a:buFontTx/>
              <a:buNone/>
              <a:tabLst/>
              <a:defRPr/>
            </a:pPr>
            <a:endParaRPr lang="en-US" sz="1400" i="1" dirty="0" smtClean="0">
              <a:latin typeface="Arial" pitchFamily="34" charset="0"/>
              <a:cs typeface="Arial" pitchFamily="34" charset="0"/>
            </a:endParaRPr>
          </a:p>
          <a:p>
            <a:pPr marL="0" marR="0" lvl="2" indent="0" algn="l" defTabSz="896203" rtl="0" eaLnBrk="1" fontAlgn="base" latinLnBrk="0" hangingPunct="1">
              <a:lnSpc>
                <a:spcPct val="100000"/>
              </a:lnSpc>
              <a:spcBef>
                <a:spcPct val="30000"/>
              </a:spcBef>
              <a:spcAft>
                <a:spcPct val="0"/>
              </a:spcAft>
              <a:buClrTx/>
              <a:buSzTx/>
              <a:buFontTx/>
              <a:buNone/>
              <a:tabLst/>
              <a:defRPr/>
            </a:pPr>
            <a:r>
              <a:rPr lang="en-US" sz="1400" i="1" dirty="0" smtClean="0">
                <a:latin typeface="Arial" pitchFamily="34" charset="0"/>
                <a:cs typeface="Arial" pitchFamily="34" charset="0"/>
              </a:rPr>
              <a:t>Image:</a:t>
            </a:r>
            <a:r>
              <a:rPr lang="en-US" sz="1400" i="1" baseline="0" dirty="0" smtClean="0">
                <a:latin typeface="Arial" pitchFamily="34" charset="0"/>
                <a:cs typeface="Arial" pitchFamily="34" charset="0"/>
              </a:rPr>
              <a:t> </a:t>
            </a:r>
            <a:r>
              <a:rPr lang="en-US" sz="1400" baseline="0" dirty="0" smtClean="0">
                <a:latin typeface="Arial" pitchFamily="34" charset="0"/>
                <a:cs typeface="Arial" pitchFamily="34" charset="0"/>
              </a:rPr>
              <a:t>http://www.flickr.com/photos/55524309@N05/5377715421/</a:t>
            </a:r>
            <a:endParaRPr lang="en-US" sz="1400" dirty="0" smtClean="0">
              <a:latin typeface="Arial" pitchFamily="34" charset="0"/>
              <a:cs typeface="Arial" pitchFamily="34" charset="0"/>
            </a:endParaRPr>
          </a:p>
          <a:p>
            <a:pPr marL="0" lvl="2" defTabSz="896203" fontAlgn="base">
              <a:spcBef>
                <a:spcPct val="30000"/>
              </a:spcBef>
              <a:spcAft>
                <a:spcPct val="0"/>
              </a:spcAft>
              <a:defRPr/>
            </a:pPr>
            <a:endParaRPr lang="en-US" sz="1400" dirty="0" smtClean="0">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defTabSz="896203" fontAlgn="base">
              <a:spcBef>
                <a:spcPct val="30000"/>
              </a:spcBef>
              <a:spcAft>
                <a:spcPct val="0"/>
              </a:spcAft>
              <a:defRPr/>
            </a:pPr>
            <a:endParaRPr lang="en-US" sz="1400" dirty="0" smtClean="0">
              <a:latin typeface="Arial" pitchFamily="34" charset="0"/>
              <a:cs typeface="Arial" pitchFamily="34" charset="0"/>
            </a:endParaRPr>
          </a:p>
          <a:p>
            <a:pPr defTabSz="896203" fontAlgn="base">
              <a:spcBef>
                <a:spcPct val="30000"/>
              </a:spcBef>
              <a:spcAft>
                <a:spcPct val="0"/>
              </a:spcAft>
              <a:defRPr/>
            </a:pPr>
            <a:r>
              <a:rPr lang="en-US" sz="1400" kern="0" dirty="0" smtClean="0">
                <a:latin typeface="Arial" pitchFamily="34" charset="0"/>
                <a:cs typeface="Arial" pitchFamily="34" charset="0"/>
              </a:rPr>
              <a:t>Connaway, L. S.,  &amp; Dickey, T. J. (2010). </a:t>
            </a:r>
            <a:r>
              <a:rPr lang="en-US" sz="1400" i="1" kern="0" dirty="0" smtClean="0">
                <a:latin typeface="Arial" pitchFamily="34" charset="0"/>
                <a:cs typeface="Arial" pitchFamily="34" charset="0"/>
              </a:rPr>
              <a:t>The digital information seeker: Report of the findings from selected OCLC, RIN, and JISC user </a:t>
            </a:r>
            <a:r>
              <a:rPr lang="en-US" sz="1400" i="1" kern="0" dirty="0" err="1" smtClean="0">
                <a:latin typeface="Arial" pitchFamily="34" charset="0"/>
                <a:cs typeface="Arial" pitchFamily="34" charset="0"/>
              </a:rPr>
              <a:t>behaviour</a:t>
            </a:r>
            <a:r>
              <a:rPr lang="en-US" sz="1400" i="1" kern="0" dirty="0" smtClean="0">
                <a:latin typeface="Arial" pitchFamily="34" charset="0"/>
                <a:cs typeface="Arial" pitchFamily="34" charset="0"/>
              </a:rPr>
              <a:t> projects.</a:t>
            </a:r>
            <a:r>
              <a:rPr lang="en-US" sz="1400" kern="0" dirty="0" smtClean="0">
                <a:latin typeface="Arial" pitchFamily="34" charset="0"/>
                <a:cs typeface="Arial" pitchFamily="34" charset="0"/>
              </a:rPr>
              <a:t> Retrieved from </a:t>
            </a:r>
            <a:r>
              <a:rPr lang="en-US" sz="1400" kern="0" dirty="0" smtClean="0">
                <a:latin typeface="Arial" pitchFamily="34" charset="0"/>
                <a:cs typeface="Arial" pitchFamily="34" charset="0"/>
                <a:hlinkClick r:id="rId4"/>
              </a:rPr>
              <a:t>http://www.jisc.ac.uk/media/documents/publications/reports/2010/digitalinformationseekerreport.pdf</a:t>
            </a:r>
            <a:endParaRPr lang="en-US" sz="1400" kern="0" dirty="0" smtClean="0">
              <a:latin typeface="Arial" pitchFamily="34" charset="0"/>
              <a:cs typeface="Arial" pitchFamily="34" charset="0"/>
            </a:endParaRPr>
          </a:p>
          <a:p>
            <a:pPr defTabSz="896203" fontAlgn="base">
              <a:spcBef>
                <a:spcPct val="30000"/>
              </a:spcBef>
              <a:spcAft>
                <a:spcPct val="0"/>
              </a:spcAft>
              <a:defRPr/>
            </a:pPr>
            <a:endParaRPr lang="en-US" sz="1400" kern="0" dirty="0" smtClean="0">
              <a:latin typeface="Arial" pitchFamily="34" charset="0"/>
              <a:cs typeface="Arial" pitchFamily="34" charset="0"/>
            </a:endParaRPr>
          </a:p>
          <a:p>
            <a:pPr>
              <a:defRPr/>
            </a:pPr>
            <a:r>
              <a:rPr lang="en-US" sz="1400" kern="0" dirty="0" smtClean="0">
                <a:latin typeface="Arial" pitchFamily="34" charset="0"/>
                <a:cs typeface="Arial" pitchFamily="34" charset="0"/>
              </a:rPr>
              <a:t>Cool, C., &amp; Spink, A. (2002). Issues of context in information retrieval (IR): An introduction to the special issue</a:t>
            </a:r>
            <a:r>
              <a:rPr lang="en-US" sz="1400" i="1" kern="0" dirty="0" smtClean="0">
                <a:latin typeface="Arial" pitchFamily="34" charset="0"/>
                <a:cs typeface="Arial" pitchFamily="34" charset="0"/>
              </a:rPr>
              <a:t>. Information Processing and Management: An International Journal, 38</a:t>
            </a:r>
            <a:r>
              <a:rPr lang="en-US" sz="1400" kern="0" dirty="0" smtClean="0">
                <a:latin typeface="Arial" pitchFamily="34" charset="0"/>
                <a:cs typeface="Arial" pitchFamily="34" charset="0"/>
              </a:rPr>
              <a:t>(5), 605-611. </a:t>
            </a:r>
          </a:p>
          <a:p>
            <a:pPr>
              <a:defRPr/>
            </a:pPr>
            <a:endParaRPr lang="en-US" sz="1400" kern="0" dirty="0" smtClean="0">
              <a:latin typeface="Trebuchet MS" pitchFamily="34" charset="0"/>
              <a:cs typeface="Arial" pitchFamily="34" charset="0"/>
            </a:endParaRPr>
          </a:p>
          <a:p>
            <a:pPr defTabSz="896203" fontAlgn="base">
              <a:spcBef>
                <a:spcPct val="30000"/>
              </a:spcBef>
              <a:spcAft>
                <a:spcPct val="0"/>
              </a:spcAft>
              <a:defRPr/>
            </a:pPr>
            <a:endParaRPr lang="en-US" sz="1400" kern="0" dirty="0" smtClean="0">
              <a:latin typeface="Arial" pitchFamily="34" charset="0"/>
              <a:cs typeface="Arial" pitchFamily="34" charset="0"/>
            </a:endParaRPr>
          </a:p>
          <a:p>
            <a:endParaRPr lang="en-US" dirty="0" smtClean="0">
              <a:latin typeface="Arial" charset="0"/>
              <a:cs typeface="Arial" charset="0"/>
            </a:endParaRPr>
          </a:p>
        </p:txBody>
      </p:sp>
      <p:sp>
        <p:nvSpPr>
          <p:cNvPr id="44035" name="Slide Number Placeholder 3"/>
          <p:cNvSpPr>
            <a:spLocks noGrp="1"/>
          </p:cNvSpPr>
          <p:nvPr>
            <p:ph type="sldNum" sz="quarter" idx="5"/>
          </p:nvPr>
        </p:nvSpPr>
        <p:spPr>
          <a:noFill/>
        </p:spPr>
        <p:txBody>
          <a:bodyPr/>
          <a:lstStyle/>
          <a:p>
            <a:fld id="{F26DDCA3-87FC-4F58-864F-8B62661F698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LSC</a:t>
            </a:r>
          </a:p>
          <a:p>
            <a:endParaRPr lang="en-US" sz="1400" i="1" dirty="0" smtClean="0">
              <a:latin typeface="Arial" pitchFamily="34" charset="0"/>
              <a:cs typeface="Arial" pitchFamily="34" charset="0"/>
            </a:endParaRP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a:t>
            </a:r>
            <a:r>
              <a:rPr lang="en-US" sz="1400" baseline="0" dirty="0" smtClean="0">
                <a:latin typeface="Arial" pitchFamily="34" charset="0"/>
                <a:cs typeface="Arial" pitchFamily="34" charset="0"/>
              </a:rPr>
              <a:t> Clip Art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821D038-153C-42F9-8537-E055FB9E270E}" type="slidenum">
              <a:rPr lang="en-US" smtClean="0"/>
              <a:pPr/>
              <a:t>7</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lvl="2" indent="0" algn="l" defTabSz="896203" rtl="0" eaLnBrk="1" fontAlgn="base" latinLnBrk="0" hangingPunct="1">
              <a:lnSpc>
                <a:spcPct val="100000"/>
              </a:lnSpc>
              <a:spcBef>
                <a:spcPct val="30000"/>
              </a:spcBef>
              <a:spcAft>
                <a:spcPct val="0"/>
              </a:spcAft>
              <a:buClrTx/>
              <a:buSzTx/>
              <a:buFontTx/>
              <a:buNone/>
              <a:tabLst/>
              <a:defRPr/>
            </a:pPr>
            <a:r>
              <a:rPr lang="en-US" sz="1400" i="1" dirty="0" smtClean="0">
                <a:latin typeface="Arial" pitchFamily="34" charset="0"/>
                <a:cs typeface="Arial" pitchFamily="34" charset="0"/>
              </a:rPr>
              <a:t>LSC</a:t>
            </a:r>
          </a:p>
          <a:p>
            <a:pPr marL="0" lvl="2" defTabSz="896203" fontAlgn="base">
              <a:spcBef>
                <a:spcPct val="30000"/>
              </a:spcBef>
              <a:spcAft>
                <a:spcPct val="0"/>
              </a:spcAft>
              <a:defRPr/>
            </a:pPr>
            <a:endParaRPr lang="en-US" sz="1400" dirty="0" smtClean="0">
              <a:latin typeface="Arial" pitchFamily="34" charset="0"/>
              <a:cs typeface="Arial" pitchFamily="34" charset="0"/>
            </a:endParaRPr>
          </a:p>
          <a:p>
            <a:pPr marL="0" lvl="2" defTabSz="896203" fontAlgn="base">
              <a:spcBef>
                <a:spcPct val="30000"/>
              </a:spcBef>
              <a:spcAft>
                <a:spcPct val="0"/>
              </a:spcAft>
              <a:defRPr/>
            </a:pPr>
            <a:endParaRPr lang="en-US" sz="1400" dirty="0" smtClean="0">
              <a:latin typeface="Arial" pitchFamily="34" charset="0"/>
              <a:cs typeface="Arial" pitchFamily="34" charset="0"/>
            </a:endParaRPr>
          </a:p>
          <a:p>
            <a:pPr marL="0" lvl="2" defTabSz="896203" fontAlgn="base">
              <a:spcBef>
                <a:spcPct val="30000"/>
              </a:spcBef>
              <a:spcAft>
                <a:spcPct val="0"/>
              </a:spcAft>
              <a:defRPr/>
            </a:pPr>
            <a:r>
              <a:rPr lang="en-US" sz="1400" dirty="0" smtClean="0">
                <a:latin typeface="Arial" pitchFamily="34" charset="0"/>
                <a:cs typeface="Arial" pitchFamily="34" charset="0"/>
              </a:rPr>
              <a:t>White, D. S., &amp; Connaway, L. S. (2011-2012). </a:t>
            </a:r>
            <a:r>
              <a:rPr lang="en-US" sz="1400" i="1" dirty="0" smtClean="0">
                <a:latin typeface="Arial" pitchFamily="34" charset="0"/>
                <a:cs typeface="Arial" pitchFamily="34" charset="0"/>
              </a:rPr>
              <a:t>Visitors &amp;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endParaRPr lang="en-US" sz="1400" dirty="0" smtClean="0">
              <a:latin typeface="Arial" pitchFamily="34" charset="0"/>
              <a:cs typeface="Arial" pitchFamily="34" charset="0"/>
            </a:endParaRPr>
          </a:p>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8</a:t>
            </a:fld>
            <a:endParaRPr lang="en-US" smtClean="0"/>
          </a:p>
        </p:txBody>
      </p:sp>
      <p:sp>
        <p:nvSpPr>
          <p:cNvPr id="46082" name="Rectangle 2"/>
          <p:cNvSpPr>
            <a:spLocks noGrp="1" noRot="1" noChangeAspect="1" noChangeArrowheads="1" noTextEdit="1"/>
          </p:cNvSpPr>
          <p:nvPr>
            <p:ph type="sldImg"/>
          </p:nvPr>
        </p:nvSpPr>
        <p:spPr>
          <a:xfrm>
            <a:off x="1143000" y="457200"/>
            <a:ext cx="4572000" cy="3429000"/>
          </a:xfrm>
          <a:ln/>
        </p:spPr>
      </p:sp>
      <p:sp>
        <p:nvSpPr>
          <p:cNvPr id="46083" name="Rectangle 3"/>
          <p:cNvSpPr>
            <a:spLocks noGrp="1" noChangeArrowheads="1"/>
          </p:cNvSpPr>
          <p:nvPr>
            <p:ph type="body" idx="1"/>
          </p:nvPr>
        </p:nvSpPr>
        <p:spPr>
          <a:xfrm>
            <a:off x="152400" y="4114800"/>
            <a:ext cx="6553200" cy="4648200"/>
          </a:xfrm>
          <a:noFill/>
          <a:ln/>
        </p:spPr>
        <p:txBody>
          <a:bodyPr>
            <a:noAutofit/>
          </a:bodyPr>
          <a:lstStyle/>
          <a:p>
            <a:pPr eaLnBrk="1" hangingPunct="1"/>
            <a:r>
              <a:rPr lang="en-GB" sz="1000" i="1" dirty="0" smtClean="0">
                <a:latin typeface="Arial" pitchFamily="34" charset="0"/>
                <a:cs typeface="Arial" pitchFamily="34" charset="0"/>
              </a:rPr>
              <a:t>DW</a:t>
            </a:r>
          </a:p>
          <a:p>
            <a:pPr eaLnBrk="1" hangingPunct="1"/>
            <a:endParaRPr lang="en-GB" sz="1000" dirty="0" smtClean="0">
              <a:latin typeface="Arial" pitchFamily="34" charset="0"/>
              <a:cs typeface="Arial" pitchFamily="34" charset="0"/>
            </a:endParaRPr>
          </a:p>
          <a:p>
            <a:pPr eaLnBrk="1" hangingPunct="1"/>
            <a:r>
              <a:rPr lang="en-GB" sz="1000" dirty="0" smtClean="0">
                <a:latin typeface="Arial" pitchFamily="34" charset="0"/>
                <a:cs typeface="Arial" pitchFamily="34" charset="0"/>
              </a:rPr>
              <a:t>Discuss </a:t>
            </a:r>
            <a:r>
              <a:rPr lang="en-GB" sz="1000" dirty="0" err="1" smtClean="0">
                <a:latin typeface="Arial" pitchFamily="34" charset="0"/>
                <a:cs typeface="Arial" pitchFamily="34" charset="0"/>
              </a:rPr>
              <a:t>Prensky</a:t>
            </a:r>
            <a:r>
              <a:rPr lang="en-GB" sz="1000" dirty="0" smtClean="0">
                <a:latin typeface="Arial" pitchFamily="34" charset="0"/>
                <a:cs typeface="Arial" pitchFamily="34" charset="0"/>
              </a:rPr>
              <a:t> and how this is an attempt to move away from Native/Immigrant metaphor:</a:t>
            </a:r>
          </a:p>
          <a:p>
            <a:r>
              <a:rPr lang="en-US" sz="1000" dirty="0" smtClean="0">
                <a:latin typeface="Arial" pitchFamily="34" charset="0"/>
                <a:cs typeface="Arial" pitchFamily="34" charset="0"/>
              </a:rPr>
              <a:t>“‘The digital natives/digital immigrants distinction is dead or at least dying’. So proclaims Doug Holton in his </a:t>
            </a:r>
            <a:r>
              <a:rPr lang="en-US" sz="1000" dirty="0" err="1" smtClean="0">
                <a:latin typeface="Arial" pitchFamily="34" charset="0"/>
                <a:cs typeface="Arial" pitchFamily="34" charset="0"/>
              </a:rPr>
              <a:t>blogpost</a:t>
            </a:r>
            <a:r>
              <a:rPr lang="en-US" sz="1000" dirty="0" smtClean="0">
                <a:latin typeface="Arial" pitchFamily="34" charset="0"/>
                <a:cs typeface="Arial" pitchFamily="34" charset="0"/>
              </a:rPr>
              <a:t>. He continues: ‘Unfortunately, the idea is still uncritically accepted even in some journal articles, and perhaps used as an excuse or crutch too often for poor or ineffective teaching practices’. Holton is not alone in his criticism. McKenzie (2007) writes strongly against </a:t>
            </a:r>
            <a:r>
              <a:rPr lang="en-US" sz="1000" dirty="0" err="1" smtClean="0">
                <a:latin typeface="Arial" pitchFamily="34" charset="0"/>
                <a:cs typeface="Arial" pitchFamily="34" charset="0"/>
              </a:rPr>
              <a:t>Prensky’s</a:t>
            </a:r>
            <a:r>
              <a:rPr lang="en-US" sz="1000" dirty="0" smtClean="0">
                <a:latin typeface="Arial" pitchFamily="34" charset="0"/>
                <a:cs typeface="Arial" pitchFamily="34" charset="0"/>
              </a:rPr>
              <a:t> (2001a, b) typology identifying a number of ‘thinly supported claims’, while Kennedy, </a:t>
            </a:r>
            <a:r>
              <a:rPr lang="en-US" sz="1000" i="1" dirty="0" smtClean="0">
                <a:latin typeface="Arial" pitchFamily="34" charset="0"/>
                <a:cs typeface="Arial" pitchFamily="34" charset="0"/>
              </a:rPr>
              <a:t>et al.</a:t>
            </a:r>
            <a:r>
              <a:rPr lang="en-US" sz="1000" dirty="0" smtClean="0">
                <a:latin typeface="Arial" pitchFamily="34" charset="0"/>
                <a:cs typeface="Arial" pitchFamily="34" charset="0"/>
              </a:rPr>
              <a:t> (2010) demonstrate through an empirical research project that </a:t>
            </a:r>
            <a:r>
              <a:rPr lang="en-US" sz="1000" dirty="0" err="1" smtClean="0">
                <a:latin typeface="Arial" pitchFamily="34" charset="0"/>
                <a:cs typeface="Arial" pitchFamily="34" charset="0"/>
              </a:rPr>
              <a:t>Prensky’s</a:t>
            </a:r>
            <a:r>
              <a:rPr lang="en-US" sz="1000" dirty="0" smtClean="0">
                <a:latin typeface="Arial" pitchFamily="34" charset="0"/>
                <a:cs typeface="Arial" pitchFamily="34" charset="0"/>
              </a:rPr>
              <a:t> age–related hypothesis is very much less clear–cut than the Natives and Immigrants dichotomy implies.  Our intention is to propose an alternative, which we have termed ‘Visitors and Residents’.”</a:t>
            </a:r>
          </a:p>
          <a:p>
            <a:endParaRPr lang="en-US" sz="1000" dirty="0" smtClean="0">
              <a:latin typeface="Arial" pitchFamily="34" charset="0"/>
              <a:cs typeface="Arial" pitchFamily="34" charset="0"/>
            </a:endParaRPr>
          </a:p>
          <a:p>
            <a:r>
              <a:rPr lang="en-US" sz="1000" b="0" i="0" kern="1200" dirty="0" smtClean="0">
                <a:solidFill>
                  <a:schemeClr val="tx1"/>
                </a:solidFill>
                <a:latin typeface="Arial" pitchFamily="34" charset="0"/>
                <a:cs typeface="Arial" pitchFamily="34" charset="0"/>
              </a:rPr>
              <a:t>Holton, D.  (2010, March 19). The digital natives/digital immigrants distinction is dead or at least dying. [Web log</a:t>
            </a:r>
            <a:r>
              <a:rPr lang="en-US" sz="1000" b="0" i="0" kern="1200" baseline="0" dirty="0" smtClean="0">
                <a:solidFill>
                  <a:schemeClr val="tx1"/>
                </a:solidFill>
                <a:latin typeface="Arial" pitchFamily="34" charset="0"/>
                <a:cs typeface="Arial" pitchFamily="34" charset="0"/>
              </a:rPr>
              <a:t> comment].</a:t>
            </a:r>
            <a:r>
              <a:rPr lang="en-US" sz="1000" b="0" i="0" kern="1200" dirty="0" smtClean="0">
                <a:solidFill>
                  <a:schemeClr val="tx1"/>
                </a:solidFill>
                <a:latin typeface="Arial" pitchFamily="34" charset="0"/>
                <a:cs typeface="Arial" pitchFamily="34" charset="0"/>
              </a:rPr>
              <a:t> </a:t>
            </a:r>
            <a:r>
              <a:rPr lang="en-US" sz="1000" b="0" i="1" kern="1200" dirty="0" err="1" smtClean="0">
                <a:solidFill>
                  <a:schemeClr val="tx1"/>
                </a:solidFill>
                <a:latin typeface="Arial" pitchFamily="34" charset="0"/>
                <a:cs typeface="Arial" pitchFamily="34" charset="0"/>
              </a:rPr>
              <a:t>EdTechDev</a:t>
            </a:r>
            <a:r>
              <a:rPr lang="en-US" sz="1000" b="0" i="0" kern="1200" dirty="0" smtClean="0">
                <a:solidFill>
                  <a:schemeClr val="tx1"/>
                </a:solidFill>
                <a:latin typeface="Arial" pitchFamily="34" charset="0"/>
                <a:cs typeface="Arial" pitchFamily="34" charset="0"/>
              </a:rPr>
              <a:t> .</a:t>
            </a:r>
            <a:r>
              <a:rPr lang="en-US" sz="1000" b="0" i="0" kern="1200" baseline="0" dirty="0" smtClean="0">
                <a:solidFill>
                  <a:schemeClr val="tx1"/>
                </a:solidFill>
                <a:latin typeface="Arial" pitchFamily="34" charset="0"/>
                <a:cs typeface="Arial" pitchFamily="34" charset="0"/>
              </a:rPr>
              <a:t> Retrieved from</a:t>
            </a:r>
            <a:r>
              <a:rPr lang="en-US" sz="1000" b="0" i="0" kern="1200" dirty="0" smtClean="0">
                <a:solidFill>
                  <a:schemeClr val="tx1"/>
                </a:solidFill>
                <a:latin typeface="Arial" pitchFamily="34" charset="0"/>
                <a:cs typeface="Arial" pitchFamily="34" charset="0"/>
              </a:rPr>
              <a:t> </a:t>
            </a:r>
            <a:r>
              <a:rPr lang="en-US" sz="1000" b="0" i="0" u="sng" kern="1200" dirty="0" smtClean="0">
                <a:solidFill>
                  <a:schemeClr val="tx1"/>
                </a:solidFill>
                <a:latin typeface="Arial" pitchFamily="34" charset="0"/>
                <a:cs typeface="Arial" pitchFamily="34" charset="0"/>
                <a:hlinkClick r:id="rId3"/>
              </a:rPr>
              <a:t>http://edtechdev.wordpress.com/2010/03/19/the-digital-natives-digital-immigrants-distinction-is-dead-or-at-least-dying/</a:t>
            </a:r>
            <a:endParaRPr lang="en-US" sz="1000" b="0" i="0" kern="1200" dirty="0" smtClean="0">
              <a:solidFill>
                <a:schemeClr val="tx1"/>
              </a:solidFill>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Kennedy, G., Judd, T. &amp; </a:t>
            </a:r>
            <a:r>
              <a:rPr lang="en-US" sz="1000" dirty="0" err="1" smtClean="0">
                <a:latin typeface="Arial" pitchFamily="34" charset="0"/>
                <a:cs typeface="Arial" pitchFamily="34" charset="0"/>
              </a:rPr>
              <a:t>Dalgarno</a:t>
            </a:r>
            <a:r>
              <a:rPr lang="en-US" sz="1000" dirty="0" smtClean="0">
                <a:latin typeface="Arial" pitchFamily="34" charset="0"/>
                <a:cs typeface="Arial" pitchFamily="34" charset="0"/>
              </a:rPr>
              <a:t>, B. (2010). “Beyond natives and immigrants: Exploring types of net generation students,” </a:t>
            </a:r>
            <a:r>
              <a:rPr lang="en-US" sz="1000" i="1" dirty="0" smtClean="0">
                <a:latin typeface="Arial" pitchFamily="34" charset="0"/>
                <a:cs typeface="Arial" pitchFamily="34" charset="0"/>
              </a:rPr>
              <a:t>Journal of Computer Assisted Learning</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26</a:t>
            </a:r>
            <a:r>
              <a:rPr lang="en-US" sz="1000" dirty="0" smtClean="0">
                <a:latin typeface="Arial" pitchFamily="34" charset="0"/>
                <a:cs typeface="Arial" pitchFamily="34" charset="0"/>
              </a:rPr>
              <a:t>(5</a:t>
            </a:r>
            <a:r>
              <a:rPr lang="en-US" sz="1000" i="1" dirty="0" smtClean="0">
                <a:latin typeface="Arial" pitchFamily="34" charset="0"/>
                <a:cs typeface="Arial" pitchFamily="34" charset="0"/>
              </a:rPr>
              <a:t>),</a:t>
            </a:r>
            <a:r>
              <a:rPr lang="en-US" sz="1000" dirty="0" smtClean="0">
                <a:latin typeface="Arial" pitchFamily="34" charset="0"/>
                <a:cs typeface="Arial" pitchFamily="34" charset="0"/>
              </a:rPr>
              <a:t> 332–343.</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McKenzie, J. (2007). Digital </a:t>
            </a:r>
            <a:r>
              <a:rPr lang="en-US" sz="1000" dirty="0" err="1" smtClean="0">
                <a:latin typeface="Arial" pitchFamily="34" charset="0"/>
                <a:cs typeface="Arial" pitchFamily="34" charset="0"/>
              </a:rPr>
              <a:t>nativism</a:t>
            </a:r>
            <a:r>
              <a:rPr lang="en-US" sz="1000" dirty="0" smtClean="0">
                <a:latin typeface="Arial" pitchFamily="34" charset="0"/>
                <a:cs typeface="Arial" pitchFamily="34" charset="0"/>
              </a:rPr>
              <a:t>, digital delusions, and digital deprivation. </a:t>
            </a:r>
            <a:r>
              <a:rPr lang="en-US" sz="1000" i="1" dirty="0" smtClean="0">
                <a:latin typeface="Arial" pitchFamily="34" charset="0"/>
                <a:cs typeface="Arial" pitchFamily="34" charset="0"/>
              </a:rPr>
              <a:t>From Now On: The Educational Technology Journal</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17</a:t>
            </a:r>
            <a:r>
              <a:rPr lang="en-US" sz="1000" dirty="0" smtClean="0">
                <a:latin typeface="Arial" pitchFamily="34" charset="0"/>
                <a:cs typeface="Arial" pitchFamily="34" charset="0"/>
              </a:rPr>
              <a:t> (2). Retrieved from </a:t>
            </a:r>
            <a:r>
              <a:rPr lang="en-US" sz="1000" u="sng" dirty="0" smtClean="0">
                <a:latin typeface="Arial" pitchFamily="34" charset="0"/>
                <a:cs typeface="Arial" pitchFamily="34" charset="0"/>
                <a:hlinkClick r:id="rId4"/>
              </a:rPr>
              <a:t>http://www.fno.org/nov07/nativism.html</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err="1" smtClean="0">
                <a:latin typeface="Arial" pitchFamily="34" charset="0"/>
                <a:cs typeface="Arial" pitchFamily="34" charset="0"/>
              </a:rPr>
              <a:t>Prensky</a:t>
            </a:r>
            <a:r>
              <a:rPr lang="en-US" sz="1000" dirty="0" smtClean="0">
                <a:latin typeface="Arial" pitchFamily="34" charset="0"/>
                <a:cs typeface="Arial" pitchFamily="34" charset="0"/>
              </a:rPr>
              <a:t>, M. (2001a). Digital natives, digital immigrants. </a:t>
            </a:r>
            <a:r>
              <a:rPr lang="en-US" sz="1000" i="1" dirty="0" smtClean="0">
                <a:latin typeface="Arial" pitchFamily="34" charset="0"/>
                <a:cs typeface="Arial" pitchFamily="34" charset="0"/>
              </a:rPr>
              <a:t>On the Horizon</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9(5).</a:t>
            </a:r>
            <a:r>
              <a:rPr lang="en-US" sz="1000" dirty="0" smtClean="0">
                <a:latin typeface="Arial" pitchFamily="34" charset="0"/>
                <a:cs typeface="Arial" pitchFamily="34" charset="0"/>
              </a:rPr>
              <a:t> Retrieved from </a:t>
            </a:r>
            <a:r>
              <a:rPr lang="en-US" sz="1000" u="sng" dirty="0" smtClean="0">
                <a:latin typeface="Arial" pitchFamily="34" charset="0"/>
                <a:cs typeface="Arial" pitchFamily="34" charset="0"/>
                <a:hlinkClick r:id="rId5"/>
              </a:rPr>
              <a:t>http://www.marcprensky.com/writing/Prensky%20-%20Digital%20Natives,%20Digital%20Immigrants%20-%20Part1.pdf</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err="1" smtClean="0">
                <a:latin typeface="Arial" pitchFamily="34" charset="0"/>
                <a:cs typeface="Arial" pitchFamily="34" charset="0"/>
              </a:rPr>
              <a:t>Prensky</a:t>
            </a:r>
            <a:r>
              <a:rPr lang="en-US" sz="1000" dirty="0" smtClean="0">
                <a:latin typeface="Arial" pitchFamily="34" charset="0"/>
                <a:cs typeface="Arial" pitchFamily="34" charset="0"/>
              </a:rPr>
              <a:t>, M. (2001b). “Do they really </a:t>
            </a:r>
            <a:r>
              <a:rPr lang="en-US" sz="1000" i="1" dirty="0" smtClean="0">
                <a:latin typeface="Arial" pitchFamily="34" charset="0"/>
                <a:cs typeface="Arial" pitchFamily="34" charset="0"/>
              </a:rPr>
              <a:t>think</a:t>
            </a:r>
            <a:r>
              <a:rPr lang="en-US" sz="1000" dirty="0" smtClean="0">
                <a:latin typeface="Arial" pitchFamily="34" charset="0"/>
                <a:cs typeface="Arial" pitchFamily="34" charset="0"/>
              </a:rPr>
              <a:t> differently?” </a:t>
            </a:r>
            <a:r>
              <a:rPr lang="en-US" sz="1000" i="1" dirty="0" smtClean="0">
                <a:latin typeface="Arial" pitchFamily="34" charset="0"/>
                <a:cs typeface="Arial" pitchFamily="34" charset="0"/>
              </a:rPr>
              <a:t>On the Horizon</a:t>
            </a:r>
            <a:r>
              <a:rPr lang="en-US" sz="1000" dirty="0" smtClean="0">
                <a:latin typeface="Arial" pitchFamily="34" charset="0"/>
                <a:cs typeface="Arial" pitchFamily="34" charset="0"/>
              </a:rPr>
              <a:t>, 9</a:t>
            </a:r>
            <a:r>
              <a:rPr lang="en-US" sz="1000" i="1" dirty="0" smtClean="0">
                <a:latin typeface="Arial" pitchFamily="34" charset="0"/>
                <a:cs typeface="Arial" pitchFamily="34" charset="0"/>
              </a:rPr>
              <a:t>(5)</a:t>
            </a:r>
            <a:r>
              <a:rPr lang="en-US" sz="1000" dirty="0" smtClean="0">
                <a:latin typeface="Arial" pitchFamily="34" charset="0"/>
                <a:cs typeface="Arial" pitchFamily="34" charset="0"/>
              </a:rPr>
              <a:t>. Retrieved from </a:t>
            </a:r>
            <a:r>
              <a:rPr lang="en-US" sz="1000" u="sng" dirty="0" smtClean="0">
                <a:latin typeface="Arial" pitchFamily="34" charset="0"/>
                <a:cs typeface="Arial" pitchFamily="34" charset="0"/>
                <a:hlinkClick r:id="rId6"/>
              </a:rPr>
              <a:t>http://www.marcprensky.com/writing/Prensky%20-%20Digital%20Natives,%20Digital%20Immigrants%20-%20Part2.pdf</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pPr marL="0" lvl="2" defTabSz="896203" fontAlgn="base">
              <a:spcBef>
                <a:spcPct val="30000"/>
              </a:spcBef>
              <a:spcAft>
                <a:spcPct val="0"/>
              </a:spcAft>
              <a:defRPr/>
            </a:pPr>
            <a:r>
              <a:rPr lang="en-US" sz="1000" dirty="0" smtClean="0">
                <a:latin typeface="Arial" pitchFamily="34" charset="0"/>
                <a:cs typeface="Arial" pitchFamily="34" charset="0"/>
              </a:rPr>
              <a:t>White, D. S., &amp; Le Cornu, A. (2011). Visitors and Residents: A new typology for online engagement. </a:t>
            </a:r>
            <a:r>
              <a:rPr lang="en-US" sz="1000" i="1" dirty="0" smtClean="0">
                <a:latin typeface="Arial" pitchFamily="34" charset="0"/>
                <a:cs typeface="Arial" pitchFamily="34" charset="0"/>
              </a:rPr>
              <a:t>First Monday,</a:t>
            </a:r>
            <a:r>
              <a:rPr lang="en-US" sz="1000" dirty="0" smtClean="0">
                <a:latin typeface="Arial" pitchFamily="34" charset="0"/>
                <a:cs typeface="Arial" pitchFamily="34" charset="0"/>
              </a:rPr>
              <a:t> </a:t>
            </a:r>
            <a:r>
              <a:rPr lang="en-US" sz="1000" i="1" dirty="0" smtClean="0">
                <a:latin typeface="Arial" pitchFamily="34" charset="0"/>
                <a:cs typeface="Arial" pitchFamily="34" charset="0"/>
              </a:rPr>
              <a:t>16</a:t>
            </a:r>
            <a:r>
              <a:rPr lang="en-US" sz="1000" dirty="0" smtClean="0">
                <a:latin typeface="Arial" pitchFamily="34" charset="0"/>
                <a:cs typeface="Arial" pitchFamily="34" charset="0"/>
              </a:rPr>
              <a:t>(9).  Retrieved from </a:t>
            </a:r>
            <a:r>
              <a:rPr lang="en-US" sz="1000" u="sng" dirty="0" smtClean="0">
                <a:latin typeface="Arial" pitchFamily="34" charset="0"/>
                <a:cs typeface="Arial" pitchFamily="34" charset="0"/>
                <a:hlinkClick r:id="rId7"/>
              </a:rPr>
              <a:t>http://firstmonday.org/htbin/cgiwrap/bin/ojs/index.php/fm/article/viewArticle/3171/3049</a:t>
            </a:r>
            <a:endParaRPr lang="en-US" sz="1000" dirty="0" smtClean="0">
              <a:latin typeface="Arial" pitchFamily="34" charset="0"/>
              <a:cs typeface="Arial" pitchFamily="34" charset="0"/>
            </a:endParaRPr>
          </a:p>
          <a:p>
            <a:pPr eaLnBrk="1" hangingPunct="1"/>
            <a:endParaRPr lang="en-US" sz="1000" dirty="0" smtClean="0">
              <a:latin typeface="Arial" charset="0"/>
              <a:cs typeface="Arial" charset="0"/>
            </a:endParaRPr>
          </a:p>
          <a:p>
            <a:pPr eaLnBrk="1" hangingPunct="1"/>
            <a:endParaRPr lang="en-GB" sz="1000"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4588" y="685800"/>
            <a:ext cx="4570412" cy="3429000"/>
          </a:xfrm>
          <a:ln/>
        </p:spPr>
      </p:sp>
      <p:sp>
        <p:nvSpPr>
          <p:cNvPr id="70659" name="Rectangle 3"/>
          <p:cNvSpPr>
            <a:spLocks noGrp="1" noChangeArrowheads="1"/>
          </p:cNvSpPr>
          <p:nvPr>
            <p:ph type="body" idx="1"/>
          </p:nvPr>
        </p:nvSpPr>
        <p:spPr>
          <a:xfrm>
            <a:off x="153537" y="4344134"/>
            <a:ext cx="6550925" cy="4799865"/>
          </a:xfrm>
          <a:noFill/>
          <a:ln/>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dirty="0" smtClean="0">
                <a:latin typeface="Arial" charset="0"/>
                <a:cs typeface="Arial" charset="0"/>
              </a:rPr>
              <a:t>DW</a:t>
            </a:r>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r>
              <a:rPr lang="en-GB" b="1" dirty="0" smtClean="0">
                <a:latin typeface="Arial" pitchFamily="34" charset="0"/>
                <a:cs typeface="Arial" pitchFamily="34" charset="0"/>
              </a:rPr>
              <a:t>UKU3 (UK 1</a:t>
            </a:r>
            <a:r>
              <a:rPr lang="en-GB" b="1" baseline="30000" dirty="0" smtClean="0">
                <a:latin typeface="Arial" pitchFamily="34" charset="0"/>
                <a:cs typeface="Arial" pitchFamily="34" charset="0"/>
              </a:rPr>
              <a:t>st</a:t>
            </a:r>
            <a:r>
              <a:rPr lang="en-GB" b="1" dirty="0" smtClean="0">
                <a:latin typeface="Arial" pitchFamily="34" charset="0"/>
                <a:cs typeface="Arial" pitchFamily="34" charset="0"/>
              </a:rPr>
              <a:t> year undergraduate)</a:t>
            </a:r>
            <a:endParaRPr lang="en-US" dirty="0" smtClean="0">
              <a:latin typeface="Arial" pitchFamily="34" charset="0"/>
              <a:cs typeface="Arial" pitchFamily="34" charset="0"/>
            </a:endParaRPr>
          </a:p>
          <a:p>
            <a:r>
              <a:rPr lang="en-GB" dirty="0" smtClean="0">
                <a:latin typeface="Arial" pitchFamily="34" charset="0"/>
                <a:cs typeface="Arial" pitchFamily="34" charset="0"/>
              </a:rPr>
              <a:t>This participant has a clear demarcation between Resident modes of engagement in her personal life and Visitor modes of engagement for study. </a:t>
            </a:r>
          </a:p>
          <a:p>
            <a:endParaRPr lang="en-US" dirty="0" smtClean="0">
              <a:latin typeface="Arial" pitchFamily="34" charset="0"/>
              <a:ea typeface="ＭＳ Ｐゴシック" charset="-128"/>
              <a:cs typeface="Arial" pitchFamily="34" charset="0"/>
            </a:endParaRPr>
          </a:p>
          <a:p>
            <a:r>
              <a:rPr lang="en-GB" dirty="0" smtClean="0">
                <a:latin typeface="Arial" pitchFamily="34" charset="0"/>
                <a:cs typeface="Arial" pitchFamily="34" charset="0"/>
              </a:rPr>
              <a:t>The map is a mode of engagement landscape onto which individuals can be plotted. The limits of the map have been defined by the four major framing concepts of the project: V&amp;R – Personal and Institutional. The Personal end of the axis encompasses an individual’s private life, and the Institutional is their professional and/or academic life.  </a:t>
            </a:r>
          </a:p>
          <a:p>
            <a:endParaRPr lang="en-US" dirty="0" smtClean="0">
              <a:latin typeface="Arial" pitchFamily="34" charset="0"/>
              <a:cs typeface="Arial" pitchFamily="34" charset="0"/>
            </a:endParaRPr>
          </a:p>
          <a:p>
            <a:r>
              <a:rPr lang="en-GB" dirty="0" smtClean="0">
                <a:latin typeface="Arial" pitchFamily="34" charset="0"/>
                <a:cs typeface="Arial" pitchFamily="34" charset="0"/>
              </a:rPr>
              <a:t>The data from the Emerging educational stage seem to suggest that individuals were engaging with systems and materials not provided by their institutions to do institutional work (e.g., consulting Wikipedia to write an essay). Such user-owned literacies, when mapped like this, take a prominent role in the academic work of many of our research subjects. Given the effect that the internet is having on collapsing the relationship between certain modes of activity and specific physical spaces, it is important not to tie notions of the intuitional and the personal to ideas of “school/university/library” and “home” as buildings. </a:t>
            </a:r>
          </a:p>
          <a:p>
            <a:endParaRPr lang="en-GB" dirty="0" smtClean="0">
              <a:latin typeface="Arial" pitchFamily="34" charset="0"/>
              <a:cs typeface="Arial" pitchFamily="34" charset="0"/>
            </a:endParaRPr>
          </a:p>
          <a:p>
            <a:pPr marL="0" lvl="2" defTabSz="896203" fontAlgn="base">
              <a:spcAft>
                <a:spcPct val="0"/>
              </a:spcAft>
              <a:defRPr/>
            </a:pPr>
            <a:r>
              <a:rPr lang="en-US" dirty="0" smtClean="0">
                <a:latin typeface="Arial" pitchFamily="34" charset="0"/>
                <a:cs typeface="Arial" pitchFamily="34" charset="0"/>
              </a:rPr>
              <a:t>White, D. S., &amp; Connaway, L. S. (2011-2012). </a:t>
            </a:r>
            <a:r>
              <a:rPr lang="en-US" i="1" dirty="0" smtClean="0">
                <a:latin typeface="Arial" pitchFamily="34" charset="0"/>
                <a:cs typeface="Arial" pitchFamily="34" charset="0"/>
              </a:rPr>
              <a:t>Visitors and residents: What motivates engagement with the digital information environment.</a:t>
            </a:r>
            <a:r>
              <a:rPr lang="en-US" dirty="0" smtClean="0">
                <a:latin typeface="Arial" pitchFamily="34" charset="0"/>
                <a:cs typeface="Arial" pitchFamily="34" charset="0"/>
              </a:rPr>
              <a:t> Funded by JISC, OCLC, and Oxford University.  Retrieved from </a:t>
            </a:r>
            <a:r>
              <a:rPr lang="en-US" u="sng" dirty="0" smtClean="0">
                <a:latin typeface="Arial" pitchFamily="34" charset="0"/>
                <a:cs typeface="Arial" pitchFamily="34" charset="0"/>
                <a:hlinkClick r:id="rId3"/>
              </a:rPr>
              <a:t>http://www.oclc.org/research/activities/vandr/</a:t>
            </a:r>
            <a:endParaRPr lang="en-US" dirty="0" smtClean="0">
              <a:latin typeface="Arial" pitchFamily="34" charset="0"/>
              <a:cs typeface="Arial" pitchFamily="34" charset="0"/>
            </a:endParaRPr>
          </a:p>
          <a:p>
            <a:pPr marL="0" lvl="2" defTabSz="896203" fontAlgn="base">
              <a:spcAft>
                <a:spcPct val="0"/>
              </a:spcAft>
              <a:defRPr/>
            </a:pPr>
            <a:endParaRPr lang="en-GB" sz="1400" dirty="0" smtClean="0">
              <a:latin typeface="Arial" pitchFamily="34" charset="0"/>
              <a:ea typeface="ＭＳ Ｐゴシック" charset="-128"/>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7" name="Slide Number Placeholder 6"/>
          <p:cNvSpPr>
            <a:spLocks noGrp="1"/>
          </p:cNvSpPr>
          <p:nvPr>
            <p:ph type="sldNum" sz="quarter" idx="12"/>
          </p:nvPr>
        </p:nvSpPr>
        <p:spPr/>
        <p:txBody>
          <a:bodyPr/>
          <a:lstStyle/>
          <a:p>
            <a:fld id="{818857F2-102E-5148-ADF3-C396FE20EBDD}"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51"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50" Type="http://schemas.openxmlformats.org/officeDocument/2006/relationships/image" Target="../media/image1.pd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54"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3"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8/3/2014</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3" r:id="rId38"/>
    <p:sldLayoutId id="2147483742" r:id="rId39"/>
    <p:sldLayoutId id="2147483743" r:id="rId40"/>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hyperlink" Target="http://en.wikipedia.org/wiki/Salm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www.firstmonday.org/htbin/cgiwrap/bin/ojs/index.php/fm/article/view/2291/207" TargetMode="External"/><Relationship Id="rId4" Type="http://schemas.openxmlformats.org/officeDocument/2006/relationships/hyperlink" Target="http://www.oclc.org/research/activities/synchronicity/default.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oclc.org/research/activities/past/orprojects/imls/default.htm"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firstmonday.org/htbin/cgiwrap/bin/ojs/index.php/fm/article/viewArticle/3171/3049" TargetMode="External"/><Relationship Id="rId5" Type="http://schemas.openxmlformats.org/officeDocument/2006/relationships/hyperlink" Target="http://edtechdev.wordpress.com/2010/03/19/the-digital-natives-digital-immigrants-distinction-is-dead-or-at-least-dying/" TargetMode="External"/><Relationship Id="rId4" Type="http://schemas.openxmlformats.org/officeDocument/2006/relationships/hyperlink" Target="http://chronicle.com/blogs/wiredcampus/on-facebook-librarian-brings-two-students-from-the-early-1900s-to-life/34845"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firstmonday.org/htbin/cgiwrap/bin/ojs/index.php/fm/article/viewArticle/3171/3049" TargetMode="External"/><Relationship Id="rId3" Type="http://schemas.openxmlformats.org/officeDocument/2006/relationships/hyperlink" Target="http://www.academy.gcal.ac.uk/anoush/documents/DigitalNativesMythOrReality-MargaryanAndLittlejohn-draft-111208.pdf" TargetMode="External"/><Relationship Id="rId7" Type="http://schemas.openxmlformats.org/officeDocument/2006/relationships/hyperlink" Target="http://www.oclc.org/research/activities/synchronicity/default.htm"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www.marcprensky.com/writing/Prensky%20-%20Digital%20Natives,%20Digital%20Immigrants%20-%20Part2.pdf" TargetMode="External"/><Relationship Id="rId11" Type="http://schemas.openxmlformats.org/officeDocument/2006/relationships/hyperlink" Target="http://www.oclc.org/research/activities/vandr/" TargetMode="External"/><Relationship Id="rId5" Type="http://schemas.openxmlformats.org/officeDocument/2006/relationships/hyperlink" Target="http://www.marcprensky.com/writing/Prensky%20-%20Digital%20Natives,%20Digital%20Immigrants%20-%20Part1.pdf" TargetMode="External"/><Relationship Id="rId10" Type="http://schemas.openxmlformats.org/officeDocument/2006/relationships/hyperlink" Target="http://www.thenation.com/article/168125/amazon-effect" TargetMode="External"/><Relationship Id="rId4" Type="http://schemas.openxmlformats.org/officeDocument/2006/relationships/hyperlink" Target="http://www.fno.org/nov07/nativism.html" TargetMode="External"/><Relationship Id="rId9" Type="http://schemas.openxmlformats.org/officeDocument/2006/relationships/hyperlink" Target="http://firstmonday.org/htbin/cgiwrap/bin/ojs/index.php/fm/article/view/2474/224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is.gd/vandrvideo"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hyperlink" Target="http://is.gd/vandrpap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7159"/>
            <a:ext cx="8153400" cy="1696806"/>
          </a:xfrm>
        </p:spPr>
        <p:txBody>
          <a:bodyPr>
            <a:normAutofit/>
          </a:bodyPr>
          <a:lstStyle/>
          <a:p>
            <a:r>
              <a:rPr lang="en-US" sz="3600" dirty="0" smtClean="0"/>
              <a:t>What Motivates Engagement with the Digital Information Environment?</a:t>
            </a:r>
            <a:endParaRPr lang="en-US" sz="3600" dirty="0"/>
          </a:p>
        </p:txBody>
      </p:sp>
      <p:sp>
        <p:nvSpPr>
          <p:cNvPr id="3" name="Subtitle 2"/>
          <p:cNvSpPr>
            <a:spLocks noGrp="1"/>
          </p:cNvSpPr>
          <p:nvPr>
            <p:ph type="subTitle" idx="1"/>
          </p:nvPr>
        </p:nvSpPr>
        <p:spPr>
          <a:xfrm>
            <a:off x="676940" y="1066800"/>
            <a:ext cx="7772400" cy="533784"/>
          </a:xfrm>
        </p:spPr>
        <p:txBody>
          <a:bodyPr>
            <a:noAutofit/>
          </a:bodyPr>
          <a:lstStyle/>
          <a:p>
            <a:r>
              <a:rPr lang="en-US" sz="2800" dirty="0" smtClean="0"/>
              <a:t>Visitors and Residents:</a:t>
            </a:r>
            <a:endParaRPr lang="en-US" sz="2800" dirty="0"/>
          </a:p>
        </p:txBody>
      </p:sp>
      <p:sp>
        <p:nvSpPr>
          <p:cNvPr id="8" name="Text Placeholder 7"/>
          <p:cNvSpPr>
            <a:spLocks noGrp="1"/>
          </p:cNvSpPr>
          <p:nvPr>
            <p:ph type="body" sz="quarter" idx="14"/>
          </p:nvPr>
        </p:nvSpPr>
        <p:spPr/>
        <p:txBody>
          <a:bodyPr>
            <a:normAutofit/>
          </a:bodyPr>
          <a:lstStyle/>
          <a:p>
            <a:r>
              <a:rPr lang="en-US" dirty="0" smtClean="0"/>
              <a:t>ISIC, Tokyo, 5 September 2012</a:t>
            </a:r>
            <a:endParaRPr lang="en-US" dirty="0"/>
          </a:p>
        </p:txBody>
      </p:sp>
      <p:sp>
        <p:nvSpPr>
          <p:cNvPr id="6" name="Text Placeholder 5"/>
          <p:cNvSpPr>
            <a:spLocks noGrp="1"/>
          </p:cNvSpPr>
          <p:nvPr>
            <p:ph type="body" sz="quarter" idx="13"/>
          </p:nvPr>
        </p:nvSpPr>
        <p:spPr>
          <a:xfrm>
            <a:off x="685800" y="3733800"/>
            <a:ext cx="3693697" cy="457200"/>
          </a:xfrm>
        </p:spPr>
        <p:txBody>
          <a:bodyPr>
            <a:normAutofit fontScale="92500"/>
          </a:bodyPr>
          <a:lstStyle/>
          <a:p>
            <a:r>
              <a:rPr lang="en-US" dirty="0" smtClean="0"/>
              <a:t>Lynn </a:t>
            </a:r>
            <a:r>
              <a:rPr lang="en-US" dirty="0" err="1" smtClean="0"/>
              <a:t>Silipigni</a:t>
            </a:r>
            <a:r>
              <a:rPr lang="en-US" dirty="0" smtClean="0"/>
              <a:t> </a:t>
            </a:r>
            <a:r>
              <a:rPr lang="en-US" dirty="0" err="1" smtClean="0"/>
              <a:t>Connaway</a:t>
            </a:r>
            <a:r>
              <a:rPr lang="en-US" dirty="0" smtClean="0"/>
              <a:t>, Ph. D.</a:t>
            </a:r>
            <a:endParaRPr lang="en-US" dirty="0"/>
          </a:p>
        </p:txBody>
      </p:sp>
      <p:sp>
        <p:nvSpPr>
          <p:cNvPr id="18" name="Text Placeholder 17"/>
          <p:cNvSpPr>
            <a:spLocks noGrp="1"/>
          </p:cNvSpPr>
          <p:nvPr>
            <p:ph type="body" sz="quarter" idx="15"/>
          </p:nvPr>
        </p:nvSpPr>
        <p:spPr>
          <a:xfrm>
            <a:off x="685800" y="4114800"/>
            <a:ext cx="3693697" cy="1305875"/>
          </a:xfrm>
        </p:spPr>
        <p:txBody>
          <a:bodyPr>
            <a:normAutofit fontScale="25000" lnSpcReduction="20000"/>
          </a:bodyPr>
          <a:lstStyle/>
          <a:p>
            <a:r>
              <a:rPr lang="en-US" sz="4000" dirty="0" smtClean="0"/>
              <a:t>Senior Research Scientist</a:t>
            </a:r>
            <a:br>
              <a:rPr lang="en-US" sz="4000" dirty="0" smtClean="0"/>
            </a:br>
            <a:r>
              <a:rPr lang="en-US" sz="4000" dirty="0" smtClean="0"/>
              <a:t>OCLC</a:t>
            </a:r>
          </a:p>
          <a:p>
            <a:r>
              <a:rPr lang="en-US" sz="4000" dirty="0" smtClean="0"/>
              <a:t>connawal@oclc.org</a:t>
            </a:r>
          </a:p>
          <a:p>
            <a:endParaRPr lang="en-US" dirty="0" smtClean="0"/>
          </a:p>
          <a:p>
            <a:pPr>
              <a:lnSpc>
                <a:spcPct val="120000"/>
              </a:lnSpc>
            </a:pPr>
            <a:r>
              <a:rPr lang="en-US" sz="7600" dirty="0" smtClean="0"/>
              <a:t>Donna </a:t>
            </a:r>
            <a:r>
              <a:rPr lang="en-US" sz="7600" dirty="0" err="1" smtClean="0"/>
              <a:t>Lanclos</a:t>
            </a:r>
            <a:r>
              <a:rPr lang="en-US" sz="7600" dirty="0" smtClean="0"/>
              <a:t>, Ph. D.</a:t>
            </a:r>
          </a:p>
          <a:p>
            <a:r>
              <a:rPr lang="en-US" sz="4000" dirty="0" smtClean="0"/>
              <a:t>Associate Professor for Anthropological Research</a:t>
            </a:r>
          </a:p>
          <a:p>
            <a:r>
              <a:rPr lang="en-US" sz="4000" dirty="0" smtClean="0"/>
              <a:t>University of North Carolina, Charlotte</a:t>
            </a:r>
          </a:p>
          <a:p>
            <a:endParaRPr lang="en-US" sz="4000" dirty="0" smtClean="0"/>
          </a:p>
          <a:p>
            <a:endParaRPr lang="en-US" dirty="0" smtClean="0"/>
          </a:p>
        </p:txBody>
      </p:sp>
      <p:sp>
        <p:nvSpPr>
          <p:cNvPr id="7" name="Text Placeholder 17"/>
          <p:cNvSpPr txBox="1">
            <a:spLocks/>
          </p:cNvSpPr>
          <p:nvPr/>
        </p:nvSpPr>
        <p:spPr>
          <a:xfrm>
            <a:off x="4876800" y="4038600"/>
            <a:ext cx="3693697" cy="1305875"/>
          </a:xfrm>
          <a:prstGeom prst="rect">
            <a:avLst/>
          </a:prstGeom>
        </p:spPr>
        <p:txBody>
          <a:bodyPr vert="horz" lIns="91440" tIns="45720" rIns="91440" bIns="45720" rtlCol="0">
            <a:normAutofit/>
          </a:bodyPr>
          <a:lstStyle/>
          <a:p>
            <a:pPr lvl="0">
              <a:spcAft>
                <a:spcPts val="0"/>
              </a:spcAft>
            </a:pPr>
            <a:r>
              <a:rPr lang="en-US" sz="1000" dirty="0" smtClean="0">
                <a:solidFill>
                  <a:schemeClr val="bg1"/>
                </a:solidFill>
              </a:rPr>
              <a:t>Co-manager, Technology Assisted Lifelong Learning</a:t>
            </a:r>
          </a:p>
          <a:p>
            <a:pPr lvl="0">
              <a:spcAft>
                <a:spcPts val="0"/>
              </a:spcAft>
            </a:pPr>
            <a:r>
              <a:rPr lang="en-US" sz="1000" dirty="0" smtClean="0">
                <a:solidFill>
                  <a:schemeClr val="bg1"/>
                </a:solidFill>
              </a:rPr>
              <a:t>University of Oxford</a:t>
            </a:r>
          </a:p>
          <a:p>
            <a:pPr lvl="0">
              <a:lnSpc>
                <a:spcPct val="110000"/>
              </a:lnSpc>
              <a:spcBef>
                <a:spcPts val="1200"/>
              </a:spcBef>
            </a:pPr>
            <a:r>
              <a:rPr lang="en-US" sz="1000" dirty="0" smtClean="0">
                <a:solidFill>
                  <a:schemeClr val="bg1"/>
                </a:solidFill>
                <a:cs typeface="Arial"/>
              </a:rPr>
              <a:t>david.white@conted.ox.ac.uk</a:t>
            </a:r>
            <a:br>
              <a:rPr lang="en-US" sz="1000" dirty="0" smtClean="0">
                <a:solidFill>
                  <a:schemeClr val="bg1"/>
                </a:solidFill>
                <a:cs typeface="Arial"/>
              </a:rPr>
            </a:br>
            <a:r>
              <a:rPr lang="en-US" sz="1000" dirty="0" smtClean="0">
                <a:solidFill>
                  <a:schemeClr val="bg1"/>
                </a:solidFill>
                <a:cs typeface="Arial"/>
              </a:rPr>
              <a:t>@</a:t>
            </a:r>
            <a:r>
              <a:rPr lang="en-US" sz="1000" dirty="0" err="1" smtClean="0">
                <a:solidFill>
                  <a:schemeClr val="bg1"/>
                </a:solidFill>
                <a:cs typeface="Arial"/>
              </a:rPr>
              <a:t>daveowhite</a:t>
            </a:r>
            <a:endParaRPr lang="en-US" sz="1000" dirty="0" smtClean="0">
              <a:solidFill>
                <a:schemeClr val="bg1"/>
              </a:solidFill>
              <a:cs typeface="Arial"/>
            </a:endParaRPr>
          </a:p>
          <a:p>
            <a:pPr lvl="0">
              <a:lnSpc>
                <a:spcPct val="120000"/>
              </a:lnSpc>
              <a:spcBef>
                <a:spcPts val="1200"/>
              </a:spcBef>
            </a:pPr>
            <a:endParaRPr lang="en-US" sz="8000" dirty="0" smtClean="0">
              <a:solidFill>
                <a:schemeClr val="bg1"/>
              </a:solidFill>
              <a:latin typeface="Arial"/>
              <a:cs typeface="Arial"/>
            </a:endParaRPr>
          </a:p>
        </p:txBody>
      </p:sp>
      <p:sp>
        <p:nvSpPr>
          <p:cNvPr id="9" name="Text Placeholder 5"/>
          <p:cNvSpPr txBox="1">
            <a:spLocks/>
          </p:cNvSpPr>
          <p:nvPr/>
        </p:nvSpPr>
        <p:spPr>
          <a:xfrm>
            <a:off x="4840703" y="3733800"/>
            <a:ext cx="3693697"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900" b="0" i="0" u="none" strike="noStrike" kern="1200" cap="none" spc="0" normalizeH="0" baseline="0" noProof="0" dirty="0" smtClean="0">
                <a:ln>
                  <a:noFill/>
                </a:ln>
                <a:solidFill>
                  <a:schemeClr val="bg1"/>
                </a:solidFill>
                <a:effectLst/>
                <a:uLnTx/>
                <a:uFillTx/>
                <a:latin typeface="Arial"/>
                <a:ea typeface="+mn-ea"/>
                <a:cs typeface="Arial"/>
              </a:rPr>
              <a:t>David White</a:t>
            </a:r>
            <a:endParaRPr kumimoji="0" lang="en-US" sz="1900" b="0" i="0" u="none" strike="noStrike" kern="1200" cap="none" spc="0" normalizeH="0" baseline="0" noProof="0" dirty="0">
              <a:ln>
                <a:noFill/>
              </a:ln>
              <a:solidFill>
                <a:schemeClr val="bg1"/>
              </a:solidFill>
              <a:effectLst/>
              <a:uLnTx/>
              <a:uFillTx/>
              <a:latin typeface="Arial"/>
              <a:ea typeface="+mn-ea"/>
              <a:cs typeface="Arial"/>
            </a:endParaRPr>
          </a:p>
        </p:txBody>
      </p:sp>
      <p:sp>
        <p:nvSpPr>
          <p:cNvPr id="10" name="TextBox 9"/>
          <p:cNvSpPr txBox="1"/>
          <p:nvPr/>
        </p:nvSpPr>
        <p:spPr>
          <a:xfrm>
            <a:off x="4876800" y="5034272"/>
            <a:ext cx="2895600" cy="1366528"/>
          </a:xfrm>
          <a:prstGeom prst="rect">
            <a:avLst/>
          </a:prstGeom>
          <a:noFill/>
        </p:spPr>
        <p:txBody>
          <a:bodyPr wrap="square" rtlCol="0">
            <a:spAutoFit/>
          </a:bodyPr>
          <a:lstStyle/>
          <a:p>
            <a:pPr lvl="0">
              <a:lnSpc>
                <a:spcPct val="120000"/>
              </a:lnSpc>
              <a:spcBef>
                <a:spcPts val="1200"/>
              </a:spcBef>
            </a:pPr>
            <a:r>
              <a:rPr lang="en-US" sz="1900" dirty="0" smtClean="0">
                <a:solidFill>
                  <a:schemeClr val="bg1"/>
                </a:solidFill>
                <a:cs typeface="Arial"/>
              </a:rPr>
              <a:t>Alison Le </a:t>
            </a:r>
            <a:r>
              <a:rPr lang="en-US" sz="1900" dirty="0" err="1" smtClean="0">
                <a:solidFill>
                  <a:schemeClr val="bg1"/>
                </a:solidFill>
                <a:cs typeface="Arial"/>
              </a:rPr>
              <a:t>Cornu</a:t>
            </a:r>
            <a:r>
              <a:rPr lang="en-US" sz="1900" dirty="0" smtClean="0">
                <a:solidFill>
                  <a:schemeClr val="bg1"/>
                </a:solidFill>
                <a:cs typeface="Arial"/>
              </a:rPr>
              <a:t>, Ph. D.</a:t>
            </a:r>
          </a:p>
          <a:p>
            <a:pPr lvl="0">
              <a:lnSpc>
                <a:spcPct val="110000"/>
              </a:lnSpc>
              <a:spcBef>
                <a:spcPts val="1200"/>
              </a:spcBef>
            </a:pPr>
            <a:r>
              <a:rPr lang="en-US" sz="1000" dirty="0" smtClean="0">
                <a:solidFill>
                  <a:schemeClr val="bg1"/>
                </a:solidFill>
                <a:cs typeface="Arial"/>
              </a:rPr>
              <a:t>Independent Consultant</a:t>
            </a:r>
          </a:p>
          <a:p>
            <a:pPr lvl="0">
              <a:lnSpc>
                <a:spcPct val="110000"/>
              </a:lnSpc>
              <a:spcBef>
                <a:spcPts val="1200"/>
              </a:spcBef>
            </a:pPr>
            <a:r>
              <a:rPr lang="en-US" sz="1000" dirty="0" smtClean="0">
                <a:solidFill>
                  <a:schemeClr val="bg1"/>
                </a:solidFill>
                <a:cs typeface="Arial"/>
              </a:rPr>
              <a:t>University of Oxford</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Triangulation of Data</a:t>
            </a:r>
            <a:endParaRPr lang="en-US" dirty="0"/>
          </a:p>
        </p:txBody>
      </p:sp>
      <p:grpSp>
        <p:nvGrpSpPr>
          <p:cNvPr id="6" name="Group 5"/>
          <p:cNvGrpSpPr/>
          <p:nvPr/>
        </p:nvGrpSpPr>
        <p:grpSpPr>
          <a:xfrm>
            <a:off x="0" y="1408617"/>
            <a:ext cx="9144000" cy="4534983"/>
            <a:chOff x="0" y="1408617"/>
            <a:chExt cx="9144000" cy="4534983"/>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408617"/>
              <a:ext cx="9144000" cy="4040766"/>
            </a:xfrm>
            <a:prstGeom prst="rect">
              <a:avLst/>
            </a:prstGeom>
          </p:spPr>
        </p:pic>
        <p:sp>
          <p:nvSpPr>
            <p:cNvPr id="4" name="TextBox 3"/>
            <p:cNvSpPr txBox="1"/>
            <p:nvPr/>
          </p:nvSpPr>
          <p:spPr>
            <a:xfrm>
              <a:off x="5943600" y="5697379"/>
              <a:ext cx="2971800" cy="246221"/>
            </a:xfrm>
            <a:prstGeom prst="rect">
              <a:avLst/>
            </a:prstGeom>
            <a:noFill/>
          </p:spPr>
          <p:txBody>
            <a:bodyPr wrap="square" rtlCol="0">
              <a:spAutoFit/>
            </a:bodyPr>
            <a:lstStyle/>
            <a:p>
              <a:r>
                <a:rPr lang="en-US" sz="1000" dirty="0" err="1" smtClean="0"/>
                <a:t>Connaway</a:t>
              </a:r>
              <a:r>
                <a:rPr lang="en-US" sz="1000" dirty="0" smtClean="0"/>
                <a:t> &amp; White for OCLC Research. 2012.</a:t>
              </a:r>
              <a:endParaRPr lang="en-US" sz="1000" dirty="0"/>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oode\AppData\Local\Temp\medium_4570566630.jpg"/>
          <p:cNvPicPr>
            <a:picLocks noChangeAspect="1" noChangeArrowheads="1"/>
          </p:cNvPicPr>
          <p:nvPr/>
        </p:nvPicPr>
        <p:blipFill>
          <a:blip r:embed="rId3" cstate="print"/>
          <a:srcRect/>
          <a:stretch>
            <a:fillRect/>
          </a:stretch>
        </p:blipFill>
        <p:spPr bwMode="auto">
          <a:xfrm>
            <a:off x="5573233" y="1219200"/>
            <a:ext cx="2888392" cy="4191000"/>
          </a:xfrm>
          <a:prstGeom prst="rect">
            <a:avLst/>
          </a:prstGeom>
          <a:ln>
            <a:noFill/>
          </a:ln>
          <a:effectLst>
            <a:softEdge rad="112500"/>
          </a:effectLst>
        </p:spPr>
      </p:pic>
      <p:sp>
        <p:nvSpPr>
          <p:cNvPr id="61441" name="Title 1"/>
          <p:cNvSpPr>
            <a:spLocks noGrp="1"/>
          </p:cNvSpPr>
          <p:nvPr>
            <p:ph type="title"/>
          </p:nvPr>
        </p:nvSpPr>
        <p:spPr/>
        <p:txBody>
          <a:bodyPr>
            <a:noAutofit/>
          </a:bodyPr>
          <a:lstStyle/>
          <a:p>
            <a:pPr eaLnBrk="1" hangingPunct="1"/>
            <a:r>
              <a:rPr lang="en-US" dirty="0" smtClean="0"/>
              <a:t>Phase I &amp; 2: Participant Demographics </a:t>
            </a:r>
            <a:endParaRPr lang="en-US" dirty="0" smtClean="0">
              <a:solidFill>
                <a:srgbClr val="FF0000"/>
              </a:solidFill>
            </a:endParaRPr>
          </a:p>
        </p:txBody>
      </p:sp>
      <p:sp>
        <p:nvSpPr>
          <p:cNvPr id="6" name="Text Placeholder 5"/>
          <p:cNvSpPr>
            <a:spLocks noGrp="1"/>
          </p:cNvSpPr>
          <p:nvPr>
            <p:ph type="body" sz="half" idx="2"/>
          </p:nvPr>
        </p:nvSpPr>
        <p:spPr>
          <a:xfrm>
            <a:off x="457200" y="838200"/>
            <a:ext cx="4876800" cy="5410200"/>
          </a:xfrm>
        </p:spPr>
        <p:txBody>
          <a:bodyPr>
            <a:noAutofit/>
          </a:bodyPr>
          <a:lstStyle/>
          <a:p>
            <a:pPr>
              <a:lnSpc>
                <a:spcPct val="100000"/>
              </a:lnSpc>
              <a:spcBef>
                <a:spcPts val="600"/>
              </a:spcBef>
            </a:pPr>
            <a:r>
              <a:rPr lang="en-US" sz="2000" b="1" dirty="0" smtClean="0"/>
              <a:t>61 participants</a:t>
            </a:r>
          </a:p>
          <a:p>
            <a:pPr marL="800100" lvl="1" indent="-342900">
              <a:lnSpc>
                <a:spcPct val="100000"/>
              </a:lnSpc>
              <a:spcBef>
                <a:spcPts val="600"/>
              </a:spcBef>
              <a:buFont typeface="Arial" pitchFamily="34" charset="0"/>
              <a:buChar char="•"/>
            </a:pPr>
            <a:r>
              <a:rPr lang="en-US" sz="1400" b="1" dirty="0" smtClean="0"/>
              <a:t>	</a:t>
            </a:r>
            <a:r>
              <a:rPr lang="en-US" sz="1800" dirty="0" smtClean="0"/>
              <a:t>15 secondary students</a:t>
            </a:r>
          </a:p>
          <a:p>
            <a:pPr marL="742950" lvl="1" indent="-285750">
              <a:lnSpc>
                <a:spcPct val="100000"/>
              </a:lnSpc>
              <a:spcBef>
                <a:spcPts val="600"/>
              </a:spcBef>
              <a:buFont typeface="Arial" pitchFamily="34" charset="0"/>
              <a:buChar char="•"/>
            </a:pPr>
            <a:r>
              <a:rPr lang="en-US" sz="1800" dirty="0" smtClean="0"/>
              <a:t>	46 university students &amp; faculty</a:t>
            </a:r>
          </a:p>
          <a:p>
            <a:pPr lvl="1">
              <a:lnSpc>
                <a:spcPct val="100000"/>
              </a:lnSpc>
              <a:spcBef>
                <a:spcPts val="600"/>
              </a:spcBef>
            </a:pPr>
            <a:endParaRPr lang="en-US" sz="1800" dirty="0" smtClean="0"/>
          </a:p>
          <a:p>
            <a:pPr marL="742950" lvl="1" indent="-285750">
              <a:lnSpc>
                <a:spcPct val="100000"/>
              </a:lnSpc>
              <a:spcBef>
                <a:spcPts val="600"/>
              </a:spcBef>
              <a:buFont typeface="Arial" pitchFamily="34" charset="0"/>
              <a:buChar char="•"/>
            </a:pPr>
            <a:r>
              <a:rPr lang="en-US" sz="1800" dirty="0" smtClean="0"/>
              <a:t>	34 females</a:t>
            </a:r>
          </a:p>
          <a:p>
            <a:pPr marL="742950" lvl="1" indent="-285750">
              <a:lnSpc>
                <a:spcPct val="100000"/>
              </a:lnSpc>
              <a:spcBef>
                <a:spcPts val="600"/>
              </a:spcBef>
              <a:buFont typeface="Arial" pitchFamily="34" charset="0"/>
              <a:buChar char="•"/>
            </a:pPr>
            <a:r>
              <a:rPr lang="en-US" sz="1800" dirty="0" smtClean="0"/>
              <a:t>	27 males</a:t>
            </a:r>
          </a:p>
          <a:p>
            <a:pPr lvl="1">
              <a:lnSpc>
                <a:spcPct val="100000"/>
              </a:lnSpc>
              <a:spcBef>
                <a:spcPts val="600"/>
              </a:spcBef>
            </a:pPr>
            <a:endParaRPr lang="en-US" sz="1800" dirty="0" smtClean="0"/>
          </a:p>
          <a:p>
            <a:pPr marL="742950" lvl="1" indent="-285750">
              <a:lnSpc>
                <a:spcPct val="100000"/>
              </a:lnSpc>
              <a:spcBef>
                <a:spcPts val="600"/>
              </a:spcBef>
              <a:buFont typeface="Arial" pitchFamily="34" charset="0"/>
              <a:buChar char="•"/>
            </a:pPr>
            <a:r>
              <a:rPr lang="en-US" sz="1800" dirty="0" smtClean="0"/>
              <a:t>	38 Caucasian</a:t>
            </a:r>
          </a:p>
          <a:p>
            <a:pPr marL="742950" lvl="1" indent="-285750">
              <a:lnSpc>
                <a:spcPct val="100000"/>
              </a:lnSpc>
              <a:spcBef>
                <a:spcPts val="600"/>
              </a:spcBef>
              <a:buFont typeface="Arial" pitchFamily="34" charset="0"/>
              <a:buChar char="•"/>
            </a:pPr>
            <a:r>
              <a:rPr lang="en-US" sz="1800" dirty="0" smtClean="0"/>
              <a:t>	5 African-American</a:t>
            </a:r>
          </a:p>
          <a:p>
            <a:pPr marL="742950" lvl="1" indent="-285750">
              <a:lnSpc>
                <a:spcPct val="100000"/>
              </a:lnSpc>
              <a:spcBef>
                <a:spcPts val="600"/>
              </a:spcBef>
              <a:buFont typeface="Arial" pitchFamily="34" charset="0"/>
              <a:buChar char="•"/>
            </a:pPr>
            <a:r>
              <a:rPr lang="en-US" sz="1800" dirty="0" smtClean="0"/>
              <a:t>	2 Multi-racial</a:t>
            </a:r>
          </a:p>
          <a:p>
            <a:pPr marL="742950" lvl="1" indent="-285750">
              <a:lnSpc>
                <a:spcPct val="100000"/>
              </a:lnSpc>
              <a:spcBef>
                <a:spcPts val="600"/>
              </a:spcBef>
              <a:buFont typeface="Arial" pitchFamily="34" charset="0"/>
              <a:buChar char="•"/>
            </a:pPr>
            <a:r>
              <a:rPr lang="en-US" sz="1800" dirty="0" smtClean="0"/>
              <a:t>	1 Asian</a:t>
            </a:r>
          </a:p>
          <a:p>
            <a:pPr marL="742950" lvl="1" indent="-285750">
              <a:lnSpc>
                <a:spcPct val="100000"/>
              </a:lnSpc>
              <a:spcBef>
                <a:spcPts val="600"/>
              </a:spcBef>
              <a:buFont typeface="Arial" pitchFamily="34" charset="0"/>
              <a:buChar char="•"/>
            </a:pPr>
            <a:r>
              <a:rPr lang="en-US" sz="1800" dirty="0" smtClean="0"/>
              <a:t>	2 Hispanic</a:t>
            </a:r>
          </a:p>
          <a:p>
            <a:pPr marL="742950" lvl="1" indent="-285750">
              <a:lnSpc>
                <a:spcPct val="100000"/>
              </a:lnSpc>
              <a:spcBef>
                <a:spcPts val="600"/>
              </a:spcBef>
              <a:buFont typeface="Arial" pitchFamily="34" charset="0"/>
              <a:buChar char="•"/>
            </a:pPr>
            <a:r>
              <a:rPr lang="en-US" sz="1800" dirty="0" smtClean="0"/>
              <a:t>	13 Unidentified</a:t>
            </a:r>
          </a:p>
          <a:p>
            <a:pPr>
              <a:buFontTx/>
              <a:buChar char="•"/>
            </a:pPr>
            <a:endParaRPr lang="en-US" dirty="0" smtClean="0"/>
          </a:p>
          <a:p>
            <a:endParaRPr lang="en-US" dirty="0"/>
          </a:p>
        </p:txBody>
      </p:sp>
      <p:sp>
        <p:nvSpPr>
          <p:cNvPr id="5" name="TextBox 4"/>
          <p:cNvSpPr txBox="1"/>
          <p:nvPr/>
        </p:nvSpPr>
        <p:spPr>
          <a:xfrm>
            <a:off x="838200" y="5835736"/>
            <a:ext cx="2590800" cy="260264"/>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US" dirty="0" smtClean="0"/>
              <a:t>Codebook</a:t>
            </a:r>
            <a:endParaRPr lang="en-US" dirty="0"/>
          </a:p>
        </p:txBody>
      </p:sp>
      <p:sp>
        <p:nvSpPr>
          <p:cNvPr id="7" name="Text Placeholder 6"/>
          <p:cNvSpPr>
            <a:spLocks noGrp="1"/>
          </p:cNvSpPr>
          <p:nvPr>
            <p:ph type="body" sz="half" idx="2"/>
          </p:nvPr>
        </p:nvSpPr>
        <p:spPr>
          <a:xfrm>
            <a:off x="457200" y="990600"/>
            <a:ext cx="4038600" cy="5153025"/>
          </a:xfrm>
        </p:spPr>
        <p:txBody>
          <a:bodyPr anchor="ctr">
            <a:noAutofit/>
          </a:bodyPr>
          <a:lstStyle/>
          <a:p>
            <a:pPr marL="609600" indent="-609600">
              <a:lnSpc>
                <a:spcPct val="100000"/>
              </a:lnSpc>
              <a:spcBef>
                <a:spcPts val="600"/>
              </a:spcBef>
              <a:buFontTx/>
              <a:buAutoNum type="romanUcPeriod"/>
            </a:pPr>
            <a:r>
              <a:rPr lang="en-GB" sz="2000" b="1" dirty="0" smtClean="0"/>
              <a:t>Place</a:t>
            </a:r>
          </a:p>
          <a:p>
            <a:pPr marL="609600" indent="-609600">
              <a:lnSpc>
                <a:spcPct val="100000"/>
              </a:lnSpc>
              <a:spcBef>
                <a:spcPts val="600"/>
              </a:spcBef>
              <a:buFontTx/>
              <a:buAutoNum type="romanUcPeriod"/>
            </a:pPr>
            <a:r>
              <a:rPr lang="en-GB" sz="2000" b="1" dirty="0" smtClean="0"/>
              <a:t>Sources</a:t>
            </a:r>
          </a:p>
          <a:p>
            <a:pPr marL="609600" indent="-609600">
              <a:lnSpc>
                <a:spcPct val="100000"/>
              </a:lnSpc>
              <a:spcBef>
                <a:spcPts val="600"/>
              </a:spcBef>
              <a:buFontTx/>
              <a:buAutoNum type="romanUcPeriod"/>
            </a:pPr>
            <a:r>
              <a:rPr lang="en-GB" sz="2000" b="1" dirty="0" smtClean="0"/>
              <a:t>Tools</a:t>
            </a:r>
          </a:p>
          <a:p>
            <a:pPr marL="609600" indent="-609600">
              <a:lnSpc>
                <a:spcPct val="100000"/>
              </a:lnSpc>
              <a:spcBef>
                <a:spcPts val="600"/>
              </a:spcBef>
              <a:buFontTx/>
              <a:buAutoNum type="romanUcPeriod"/>
            </a:pPr>
            <a:r>
              <a:rPr lang="en-GB" sz="2000" b="1" dirty="0" smtClean="0"/>
              <a:t>Agency</a:t>
            </a:r>
          </a:p>
          <a:p>
            <a:pPr marL="609600" indent="-609600">
              <a:lnSpc>
                <a:spcPct val="100000"/>
              </a:lnSpc>
              <a:spcBef>
                <a:spcPts val="600"/>
              </a:spcBef>
              <a:buFontTx/>
              <a:buAutoNum type="romanUcPeriod"/>
            </a:pPr>
            <a:r>
              <a:rPr lang="en-GB" sz="2000" b="1" dirty="0" smtClean="0"/>
              <a:t>Situation/context</a:t>
            </a:r>
          </a:p>
          <a:p>
            <a:pPr marL="609600" indent="-609600">
              <a:lnSpc>
                <a:spcPct val="100000"/>
              </a:lnSpc>
              <a:spcBef>
                <a:spcPts val="600"/>
              </a:spcBef>
              <a:buFontTx/>
              <a:buAutoNum type="romanUcPeriod"/>
            </a:pPr>
            <a:r>
              <a:rPr lang="en-GB" sz="2000" b="1" dirty="0" smtClean="0"/>
              <a:t>Quotes</a:t>
            </a:r>
          </a:p>
          <a:p>
            <a:pPr marL="609600" indent="-609600">
              <a:lnSpc>
                <a:spcPct val="100000"/>
              </a:lnSpc>
              <a:spcBef>
                <a:spcPts val="600"/>
              </a:spcBef>
              <a:buFontTx/>
              <a:buAutoNum type="romanUcPeriod"/>
            </a:pPr>
            <a:r>
              <a:rPr lang="en-GB" sz="2000" b="1" dirty="0" smtClean="0"/>
              <a:t>Contact</a:t>
            </a:r>
          </a:p>
          <a:p>
            <a:pPr marL="609600" indent="-609600">
              <a:lnSpc>
                <a:spcPct val="100000"/>
              </a:lnSpc>
              <a:spcBef>
                <a:spcPts val="600"/>
              </a:spcBef>
              <a:buFontTx/>
              <a:buAutoNum type="romanUcPeriod"/>
            </a:pPr>
            <a:r>
              <a:rPr lang="en-GB" sz="2000" b="1" dirty="0" smtClean="0"/>
              <a:t>Technology Ownership</a:t>
            </a:r>
          </a:p>
          <a:p>
            <a:pPr marL="609600" indent="-609600">
              <a:lnSpc>
                <a:spcPct val="100000"/>
              </a:lnSpc>
              <a:spcBef>
                <a:spcPts val="600"/>
              </a:spcBef>
              <a:buFontTx/>
              <a:buAutoNum type="romanUcPeriod"/>
            </a:pPr>
            <a:r>
              <a:rPr lang="en-GB" sz="2000" b="1" dirty="0" smtClean="0"/>
              <a:t>Network used</a:t>
            </a:r>
          </a:p>
          <a:p>
            <a:pPr>
              <a:buFontTx/>
              <a:buChar char="•"/>
            </a:pPr>
            <a:endParaRPr lang="en-US" sz="1400" b="1" dirty="0" smtClean="0"/>
          </a:p>
          <a:p>
            <a:endParaRPr lang="en-US" b="1" dirty="0"/>
          </a:p>
        </p:txBody>
      </p:sp>
      <p:pic>
        <p:nvPicPr>
          <p:cNvPr id="8194" name="Picture 2" descr="C:\Users\hoode\AppData\Local\Temp\MP900439453.JPG"/>
          <p:cNvPicPr>
            <a:picLocks noChangeAspect="1" noChangeArrowheads="1"/>
          </p:cNvPicPr>
          <p:nvPr/>
        </p:nvPicPr>
        <p:blipFill>
          <a:blip r:embed="rId3" cstate="print"/>
          <a:srcRect/>
          <a:stretch>
            <a:fillRect/>
          </a:stretch>
        </p:blipFill>
        <p:spPr bwMode="auto">
          <a:xfrm>
            <a:off x="4343400" y="1447800"/>
            <a:ext cx="4572001" cy="3052355"/>
          </a:xfrm>
          <a:prstGeom prst="rect">
            <a:avLst/>
          </a:prstGeom>
          <a:ln>
            <a:noFill/>
          </a:ln>
          <a:effectLst>
            <a:softEdge rad="112500"/>
          </a:effectLst>
        </p:spPr>
      </p:pic>
      <p:sp>
        <p:nvSpPr>
          <p:cNvPr id="5" name="TextBox 4"/>
          <p:cNvSpPr txBox="1"/>
          <p:nvPr/>
        </p:nvSpPr>
        <p:spPr>
          <a:xfrm>
            <a:off x="3024548" y="592601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257" y="2057400"/>
            <a:ext cx="7772400" cy="3352800"/>
          </a:xfrm>
        </p:spPr>
        <p:txBody>
          <a:bodyPr/>
          <a:lstStyle/>
          <a:p>
            <a:r>
              <a:rPr lang="en-US" dirty="0" smtClean="0"/>
              <a:t>The Findings</a:t>
            </a:r>
            <a:endParaRPr lang="en-US" dirty="0"/>
          </a:p>
        </p:txBody>
      </p:sp>
      <p:sp>
        <p:nvSpPr>
          <p:cNvPr id="5" name="Text Placeholder 4"/>
          <p:cNvSpPr>
            <a:spLocks noGrp="1"/>
          </p:cNvSpPr>
          <p:nvPr>
            <p:ph type="body" idx="1"/>
          </p:nvPr>
        </p:nvSpPr>
        <p:spPr/>
        <p:txBody>
          <a:bodyPr/>
          <a:lstStyle/>
          <a:p>
            <a:r>
              <a:rPr lang="en-US" dirty="0" smtClean="0"/>
              <a:t>Digital Visitors and Residents</a:t>
            </a:r>
            <a:endParaRPr lang="en-US" dirty="0"/>
          </a:p>
        </p:txBody>
      </p:sp>
      <p:pic>
        <p:nvPicPr>
          <p:cNvPr id="16"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316927">
            <a:off x="5875140" y="1647424"/>
            <a:ext cx="2836509" cy="3362675"/>
          </a:xfrm>
          <a:prstGeom prst="rect">
            <a:avLst/>
          </a:prstGeom>
          <a:noFill/>
        </p:spPr>
      </p:pic>
      <p:pic>
        <p:nvPicPr>
          <p:cNvPr id="3077" name="Picture 5" descr="C:\Users\dardena\AppData\Local\Microsoft\Windows\Temporary Internet Files\Content.IE5\IFXUBJ0A\MP910220844[1].jpg"/>
          <p:cNvPicPr>
            <a:picLocks noChangeAspect="1" noChangeArrowheads="1"/>
          </p:cNvPicPr>
          <p:nvPr/>
        </p:nvPicPr>
        <p:blipFill>
          <a:blip r:embed="rId4"/>
          <a:srcRect l="-5644"/>
          <a:stretch>
            <a:fillRect/>
          </a:stretch>
        </p:blipFill>
        <p:spPr bwMode="auto">
          <a:xfrm rot="281166">
            <a:off x="5813009" y="1736307"/>
            <a:ext cx="2831581" cy="2607569"/>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Convenience is King</a:t>
            </a:r>
            <a:endParaRPr lang="en-US" dirty="0"/>
          </a:p>
        </p:txBody>
      </p:sp>
      <p:sp>
        <p:nvSpPr>
          <p:cNvPr id="16" name="TextBox 15"/>
          <p:cNvSpPr txBox="1"/>
          <p:nvPr/>
        </p:nvSpPr>
        <p:spPr>
          <a:xfrm>
            <a:off x="5105400" y="4087447"/>
            <a:ext cx="3634805" cy="1255824"/>
          </a:xfrm>
          <a:prstGeom prst="rect">
            <a:avLst/>
          </a:prstGeom>
          <a:noFill/>
        </p:spPr>
        <p:txBody>
          <a:bodyPr wrap="square" rtlCol="0">
            <a:prstTxWarp prst="textButton">
              <a:avLst>
                <a:gd name="adj" fmla="val 11958523"/>
              </a:avLst>
            </a:prstTxWarp>
            <a:spAutoFit/>
          </a:bodyPr>
          <a:lstStyle/>
          <a:p>
            <a:r>
              <a:rPr lang="en-US" sz="2800" b="1" dirty="0" smtClean="0">
                <a:solidFill>
                  <a:schemeClr val="bg1"/>
                </a:solidFill>
                <a:latin typeface="Tempus Sans ITC" pitchFamily="82" charset="0"/>
              </a:rPr>
              <a:t>CONVENIENCE</a:t>
            </a:r>
            <a:endParaRPr lang="en-US" sz="2800" b="1" dirty="0">
              <a:solidFill>
                <a:schemeClr val="bg1"/>
              </a:solidFill>
              <a:latin typeface="Tempus Sans ITC" pitchFamily="82" charset="0"/>
            </a:endParaRPr>
          </a:p>
        </p:txBody>
      </p:sp>
      <p:sp>
        <p:nvSpPr>
          <p:cNvPr id="7" name="Content Placeholder 2"/>
          <p:cNvSpPr txBox="1">
            <a:spLocks/>
          </p:cNvSpPr>
          <p:nvPr/>
        </p:nvSpPr>
        <p:spPr>
          <a:xfrm>
            <a:off x="308428" y="1494973"/>
            <a:ext cx="4684485" cy="4383313"/>
          </a:xfrm>
          <a:prstGeom prst="rect">
            <a:avLst/>
          </a:prstGeom>
        </p:spPr>
        <p:txBody>
          <a:bodyPr vert="horz" lIns="91440" tIns="45720" rIns="91440" bIns="45720" rtlCol="0">
            <a:normAutofit/>
          </a:bodyPr>
          <a:lstStyle/>
          <a:p>
            <a:pPr marR="0" lvl="0" algn="l" defTabSz="457200" rtl="0" eaLnBrk="1" fontAlgn="auto" latinLnBrk="0" hangingPunct="1">
              <a:lnSpc>
                <a:spcPct val="110000"/>
              </a:lnSpc>
              <a:spcBef>
                <a:spcPts val="9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Arial"/>
                <a:ea typeface="+mn-ea"/>
                <a:cs typeface="Arial"/>
              </a:rPr>
              <a:t>Convenience dictates choices</a:t>
            </a:r>
          </a:p>
          <a:p>
            <a:pPr marL="690563" lvl="1" indent="-233363">
              <a:lnSpc>
                <a:spcPct val="110000"/>
              </a:lnSpc>
              <a:spcBef>
                <a:spcPts val="900"/>
              </a:spcBef>
              <a:buFont typeface="Arial" pitchFamily="34" charset="0"/>
              <a:buChar char="•"/>
              <a:defRPr/>
            </a:pPr>
            <a:r>
              <a:rPr lang="en-US" dirty="0" smtClean="0">
                <a:cs typeface="Arial"/>
              </a:rPr>
              <a:t>Is it readily accessible online?</a:t>
            </a:r>
          </a:p>
          <a:p>
            <a:pPr marL="690563" lvl="1" indent="-233363">
              <a:lnSpc>
                <a:spcPct val="110000"/>
              </a:lnSpc>
              <a:spcBef>
                <a:spcPts val="900"/>
              </a:spcBef>
              <a:buFont typeface="Arial" pitchFamily="34" charset="0"/>
              <a:buChar char="•"/>
              <a:defRPr/>
            </a:pPr>
            <a:r>
              <a:rPr lang="en-US" dirty="0" smtClean="0">
                <a:cs typeface="Arial"/>
              </a:rPr>
              <a:t>Does it contain the needed information &amp; is it easy to use?</a:t>
            </a:r>
          </a:p>
          <a:p>
            <a:pPr marL="690563" lvl="1" indent="-233363">
              <a:lnSpc>
                <a:spcPct val="110000"/>
              </a:lnSpc>
              <a:spcBef>
                <a:spcPts val="900"/>
              </a:spcBef>
              <a:buFont typeface="Arial" pitchFamily="34" charset="0"/>
              <a:buChar char="•"/>
              <a:defRPr/>
            </a:pPr>
            <a:r>
              <a:rPr lang="en-US" dirty="0" smtClean="0">
                <a:cs typeface="Arial"/>
              </a:rPr>
              <a:t>How much time will it take to access &amp; use the source?</a:t>
            </a:r>
          </a:p>
          <a:p>
            <a:pPr marL="690563" lvl="1" indent="-233363">
              <a:lnSpc>
                <a:spcPct val="110000"/>
              </a:lnSpc>
              <a:spcBef>
                <a:spcPts val="900"/>
              </a:spcBef>
              <a:buFont typeface="Arial" pitchFamily="34" charset="0"/>
              <a:buChar char="•"/>
              <a:defRPr/>
            </a:pPr>
            <a:r>
              <a:rPr lang="en-US" dirty="0" smtClean="0">
                <a:cs typeface="Arial"/>
              </a:rPr>
              <a:t>Is it a familiar interface and easily navigable interface? </a:t>
            </a:r>
          </a:p>
          <a:p>
            <a:pPr marL="1147763" lvl="2" indent="-233363">
              <a:lnSpc>
                <a:spcPct val="110000"/>
              </a:lnSpc>
              <a:spcBef>
                <a:spcPts val="900"/>
              </a:spcBef>
              <a:buFont typeface="Arial" pitchFamily="34" charset="0"/>
              <a:buChar char="•"/>
              <a:defRPr/>
            </a:pPr>
            <a:r>
              <a:rPr lang="en-US" sz="1600" dirty="0" smtClean="0">
                <a:cs typeface="Arial"/>
              </a:rPr>
              <a:t>Google</a:t>
            </a:r>
          </a:p>
          <a:p>
            <a:pPr marL="1147763" lvl="2" indent="-233363">
              <a:lnSpc>
                <a:spcPct val="110000"/>
              </a:lnSpc>
              <a:spcBef>
                <a:spcPts val="900"/>
              </a:spcBef>
              <a:buFont typeface="Arial" pitchFamily="34" charset="0"/>
              <a:buChar char="•"/>
              <a:defRPr/>
            </a:pPr>
            <a:r>
              <a:rPr lang="en-US" sz="1600" dirty="0" smtClean="0">
                <a:cs typeface="Arial"/>
              </a:rPr>
              <a:t>Wikipedia</a:t>
            </a:r>
          </a:p>
          <a:p>
            <a:pPr marL="690563" lvl="1" indent="-233363">
              <a:lnSpc>
                <a:spcPct val="110000"/>
              </a:lnSpc>
              <a:spcBef>
                <a:spcPts val="900"/>
              </a:spcBef>
              <a:buFont typeface="Arial"/>
              <a:buChar char="•"/>
            </a:pPr>
            <a:endParaRPr kumimoji="0" lang="en-US" sz="2400" b="1"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pic>
        <p:nvPicPr>
          <p:cNvPr id="3074" name="Picture 2"/>
          <p:cNvPicPr>
            <a:picLocks noGrp="1" noChangeAspect="1" noChangeArrowheads="1"/>
          </p:cNvPicPr>
          <p:nvPr>
            <p:ph idx="1"/>
          </p:nvPr>
        </p:nvPicPr>
        <p:blipFill>
          <a:blip r:embed="rId3"/>
          <a:srcRect l="61597" t="35827" r="17221" b="24953"/>
          <a:stretch>
            <a:fillRect/>
          </a:stretch>
        </p:blipFill>
        <p:spPr bwMode="auto">
          <a:xfrm>
            <a:off x="4898776" y="1371600"/>
            <a:ext cx="4016624" cy="464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Learning Black Market</a:t>
            </a:r>
            <a:endParaRPr lang="en-US" dirty="0"/>
          </a:p>
        </p:txBody>
      </p:sp>
      <p:pic>
        <p:nvPicPr>
          <p:cNvPr id="6" name="Picture 1"/>
          <p:cNvPicPr>
            <a:picLocks noChangeAspect="1"/>
          </p:cNvPicPr>
          <p:nvPr/>
        </p:nvPicPr>
        <p:blipFill>
          <a:blip r:embed="rId3" cstate="print"/>
          <a:srcRect/>
          <a:stretch>
            <a:fillRect/>
          </a:stretch>
        </p:blipFill>
        <p:spPr bwMode="auto">
          <a:xfrm>
            <a:off x="5273200" y="1676400"/>
            <a:ext cx="3513715" cy="3379820"/>
          </a:xfrm>
          <a:prstGeom prst="rect">
            <a:avLst/>
          </a:prstGeom>
          <a:noFill/>
          <a:ln w="9525">
            <a:noFill/>
            <a:miter lim="800000"/>
            <a:headEnd/>
            <a:tailEnd/>
          </a:ln>
        </p:spPr>
      </p:pic>
      <p:sp>
        <p:nvSpPr>
          <p:cNvPr id="11" name="TextBox 10"/>
          <p:cNvSpPr txBox="1"/>
          <p:nvPr/>
        </p:nvSpPr>
        <p:spPr>
          <a:xfrm>
            <a:off x="638629" y="1329188"/>
            <a:ext cx="4009571" cy="4124206"/>
          </a:xfrm>
          <a:prstGeom prst="rect">
            <a:avLst/>
          </a:prstGeom>
          <a:noFill/>
        </p:spPr>
        <p:txBody>
          <a:bodyPr wrap="square" rtlCol="0">
            <a:spAutoFit/>
          </a:bodyPr>
          <a:lstStyle/>
          <a:p>
            <a:pPr>
              <a:lnSpc>
                <a:spcPct val="110000"/>
              </a:lnSpc>
              <a:spcBef>
                <a:spcPts val="900"/>
              </a:spcBef>
              <a:defRPr/>
            </a:pPr>
            <a:r>
              <a:rPr lang="en-US" sz="2000" b="1" dirty="0" smtClean="0">
                <a:latin typeface="Arial"/>
                <a:cs typeface="Arial"/>
              </a:rPr>
              <a:t>Covert online study habits</a:t>
            </a:r>
          </a:p>
          <a:p>
            <a:pPr lvl="1" indent="-233363">
              <a:lnSpc>
                <a:spcPct val="110000"/>
              </a:lnSpc>
              <a:spcBef>
                <a:spcPts val="900"/>
              </a:spcBef>
              <a:buFont typeface="Arial" pitchFamily="34" charset="0"/>
              <a:buChar char="•"/>
              <a:defRPr/>
            </a:pPr>
            <a:r>
              <a:rPr lang="en-US" dirty="0" smtClean="0">
                <a:latin typeface="Arial"/>
                <a:cs typeface="Arial"/>
              </a:rPr>
              <a:t>Wikipedia</a:t>
            </a:r>
          </a:p>
          <a:p>
            <a:pPr lvl="1" indent="-233363">
              <a:lnSpc>
                <a:spcPct val="110000"/>
              </a:lnSpc>
              <a:spcBef>
                <a:spcPts val="900"/>
              </a:spcBef>
              <a:buFont typeface="Arial" pitchFamily="34" charset="0"/>
              <a:buChar char="•"/>
              <a:defRPr/>
            </a:pPr>
            <a:r>
              <a:rPr lang="en-US" dirty="0" smtClean="0">
                <a:latin typeface="Arial"/>
                <a:cs typeface="Arial"/>
              </a:rPr>
              <a:t>Don’t cite</a:t>
            </a:r>
          </a:p>
          <a:p>
            <a:pPr lvl="1" indent="-233363">
              <a:lnSpc>
                <a:spcPct val="110000"/>
              </a:lnSpc>
              <a:spcBef>
                <a:spcPts val="900"/>
              </a:spcBef>
              <a:buFont typeface="Arial" pitchFamily="34" charset="0"/>
              <a:buChar char="•"/>
              <a:defRPr/>
            </a:pPr>
            <a:r>
              <a:rPr lang="en-US" dirty="0" smtClean="0">
                <a:latin typeface="Arial"/>
                <a:cs typeface="Arial"/>
              </a:rPr>
              <a:t>Widely used</a:t>
            </a:r>
          </a:p>
          <a:p>
            <a:pPr lvl="1" indent="-233363">
              <a:lnSpc>
                <a:spcPct val="110000"/>
              </a:lnSpc>
              <a:spcBef>
                <a:spcPts val="900"/>
              </a:spcBef>
              <a:buFont typeface="Arial" pitchFamily="34" charset="0"/>
              <a:buChar char="•"/>
              <a:defRPr/>
            </a:pPr>
            <a:r>
              <a:rPr lang="en-US" dirty="0" smtClean="0">
                <a:latin typeface="Arial"/>
                <a:cs typeface="Arial"/>
              </a:rPr>
              <a:t>Guilt</a:t>
            </a:r>
          </a:p>
          <a:p>
            <a:pPr>
              <a:lnSpc>
                <a:spcPct val="110000"/>
              </a:lnSpc>
              <a:spcBef>
                <a:spcPts val="900"/>
              </a:spcBef>
              <a:defRPr/>
            </a:pPr>
            <a:r>
              <a:rPr lang="en-US" sz="2000" b="1" dirty="0" smtClean="0">
                <a:latin typeface="Arial"/>
                <a:cs typeface="Arial"/>
              </a:rPr>
              <a:t>Perception that students &amp; teachers disagree</a:t>
            </a:r>
          </a:p>
          <a:p>
            <a:pPr lvl="1" indent="-233363">
              <a:lnSpc>
                <a:spcPct val="110000"/>
              </a:lnSpc>
              <a:spcBef>
                <a:spcPts val="900"/>
              </a:spcBef>
              <a:buFont typeface="Arial" pitchFamily="34" charset="0"/>
              <a:buChar char="•"/>
              <a:defRPr/>
            </a:pPr>
            <a:r>
              <a:rPr lang="en-US" dirty="0" smtClean="0">
                <a:latin typeface="Arial"/>
                <a:cs typeface="Arial"/>
              </a:rPr>
              <a:t>Quality sources</a:t>
            </a:r>
          </a:p>
          <a:p>
            <a:pPr lvl="0"/>
            <a:r>
              <a:rPr lang="en-GB" sz="1400" b="1" dirty="0" smtClean="0">
                <a:latin typeface="Arial" pitchFamily="34" charset="0"/>
                <a:cs typeface="Arial" pitchFamily="34" charset="0"/>
              </a:rPr>
              <a:t>	</a:t>
            </a:r>
          </a:p>
          <a:p>
            <a:pPr lvl="1">
              <a:buFont typeface="Arial" pitchFamily="34" charset="0"/>
              <a:buChar char="•"/>
            </a:pPr>
            <a:endParaRPr lang="en-US" sz="2000" b="1" dirty="0" smtClean="0">
              <a:cs typeface="Arial"/>
            </a:endParaRPr>
          </a:p>
          <a:p>
            <a:endParaRPr lang="en-US"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Examples of boxes</a:t>
            </a:r>
            <a:endParaRPr lang="en-US" dirty="0"/>
          </a:p>
        </p:txBody>
      </p:sp>
      <p:grpSp>
        <p:nvGrpSpPr>
          <p:cNvPr id="2" name="Group 7"/>
          <p:cNvGrpSpPr/>
          <p:nvPr/>
        </p:nvGrpSpPr>
        <p:grpSpPr>
          <a:xfrm>
            <a:off x="609600" y="1183841"/>
            <a:ext cx="7848599" cy="4724400"/>
            <a:chOff x="457201" y="1600200"/>
            <a:chExt cx="4114800" cy="2903315"/>
          </a:xfrm>
        </p:grpSpPr>
        <p:sp>
          <p:nvSpPr>
            <p:cNvPr id="13" name="Rounded Rectangle 12"/>
            <p:cNvSpPr/>
            <p:nvPr/>
          </p:nvSpPr>
          <p:spPr>
            <a:xfrm>
              <a:off x="457201" y="1600200"/>
              <a:ext cx="4114800" cy="2658992"/>
            </a:xfrm>
            <a:prstGeom prst="roundRect">
              <a:avLst>
                <a:gd name="adj" fmla="val 4488"/>
              </a:avLst>
            </a:prstGeom>
            <a:solidFill>
              <a:srgbClr val="2178B5"/>
            </a:solid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spcBef>
                  <a:spcPts val="1200"/>
                </a:spcBef>
              </a:pPr>
              <a:r>
                <a:rPr lang="en-US" sz="2000" b="1" dirty="0" smtClean="0"/>
                <a:t>“Cognitive authority is clearly related to credibility. The authority’s influence on us is thought proper because he is thought credible, worthy of belief. The notion of credibility has two main components: competence and trustworthiness.”</a:t>
              </a:r>
            </a:p>
            <a:p>
              <a:pPr algn="ctr">
                <a:spcBef>
                  <a:spcPts val="1200"/>
                </a:spcBef>
              </a:pPr>
              <a:r>
                <a:rPr lang="en-US" sz="1200" b="1" cap="all" dirty="0" smtClean="0"/>
                <a:t>(Wilson, 1983)</a:t>
              </a:r>
              <a:endParaRPr lang="en-US" sz="1200" b="1" cap="all" dirty="0"/>
            </a:p>
          </p:txBody>
        </p:sp>
        <p:sp>
          <p:nvSpPr>
            <p:cNvPr id="7" name="Isosceles Triangle 6"/>
            <p:cNvSpPr/>
            <p:nvPr/>
          </p:nvSpPr>
          <p:spPr>
            <a:xfrm rot="10800000">
              <a:off x="966451" y="4247647"/>
              <a:ext cx="505498" cy="255868"/>
            </a:xfrm>
            <a:prstGeom prst="triangle">
              <a:avLst/>
            </a:prstGeom>
            <a:solidFill>
              <a:srgbClr val="2178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Credibility across stages</a:t>
            </a:r>
            <a:endParaRPr lang="en-US" dirty="0"/>
          </a:p>
        </p:txBody>
      </p:sp>
      <p:grpSp>
        <p:nvGrpSpPr>
          <p:cNvPr id="5" name="Group 4"/>
          <p:cNvGrpSpPr/>
          <p:nvPr/>
        </p:nvGrpSpPr>
        <p:grpSpPr>
          <a:xfrm>
            <a:off x="1066800" y="762000"/>
            <a:ext cx="8077200" cy="5504021"/>
            <a:chOff x="1066800" y="762000"/>
            <a:chExt cx="8077200" cy="5504021"/>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66800" y="762000"/>
              <a:ext cx="7247283" cy="5334000"/>
            </a:xfrm>
            <a:prstGeom prst="rect">
              <a:avLst/>
            </a:prstGeom>
          </p:spPr>
        </p:pic>
        <p:sp>
          <p:nvSpPr>
            <p:cNvPr id="4" name="TextBox 3"/>
            <p:cNvSpPr txBox="1"/>
            <p:nvPr/>
          </p:nvSpPr>
          <p:spPr>
            <a:xfrm>
              <a:off x="6172200" y="6019800"/>
              <a:ext cx="2971800" cy="246221"/>
            </a:xfrm>
            <a:prstGeom prst="rect">
              <a:avLst/>
            </a:prstGeom>
            <a:noFill/>
          </p:spPr>
          <p:txBody>
            <a:bodyPr wrap="square" rtlCol="0">
              <a:spAutoFit/>
            </a:bodyPr>
            <a:lstStyle/>
            <a:p>
              <a:r>
                <a:rPr lang="en-US" sz="1000" dirty="0" err="1" smtClean="0"/>
                <a:t>Connaway</a:t>
              </a:r>
              <a:r>
                <a:rPr lang="en-US" sz="1000" dirty="0" smtClean="0"/>
                <a:t> &amp; White for OCLC Research. 2012.</a:t>
              </a:r>
              <a:endParaRPr lang="en-US" sz="1000" dirty="0"/>
            </a:p>
          </p:txBody>
        </p:sp>
      </p:grpSp>
    </p:spTree>
    <p:extLst>
      <p:ext uri="{BB962C8B-B14F-4D97-AF65-F5344CB8AC3E}">
        <p14:creationId xmlns="" xmlns:p14="http://schemas.microsoft.com/office/powerpoint/2010/main" val="227907041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Agency</a:t>
            </a:r>
            <a:endParaRPr lang="en-US" dirty="0"/>
          </a:p>
        </p:txBody>
      </p:sp>
      <p:sp>
        <p:nvSpPr>
          <p:cNvPr id="5" name="TextBox 4"/>
          <p:cNvSpPr txBox="1"/>
          <p:nvPr/>
        </p:nvSpPr>
        <p:spPr>
          <a:xfrm>
            <a:off x="34290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grpSp>
        <p:nvGrpSpPr>
          <p:cNvPr id="7" name="Group 6"/>
          <p:cNvGrpSpPr/>
          <p:nvPr/>
        </p:nvGrpSpPr>
        <p:grpSpPr>
          <a:xfrm>
            <a:off x="0" y="1292551"/>
            <a:ext cx="9144000" cy="4519118"/>
            <a:chOff x="0" y="1292551"/>
            <a:chExt cx="9144000" cy="4519118"/>
          </a:xfrm>
        </p:grpSpPr>
        <p:pic>
          <p:nvPicPr>
            <p:cNvPr id="1026" name="Picture 2" descr="C:\Users\hoode\AppData\Local\Microsoft\Windows\Temporary Internet Files\Content.Outlook\S3YIQLXG\AgencyAllInterviews070612.jpg"/>
            <p:cNvPicPr>
              <a:picLocks noChangeAspect="1" noChangeArrowheads="1"/>
            </p:cNvPicPr>
            <p:nvPr/>
          </p:nvPicPr>
          <p:blipFill>
            <a:blip r:embed="rId3" cstate="print"/>
            <a:srcRect/>
            <a:stretch>
              <a:fillRect/>
            </a:stretch>
          </p:blipFill>
          <p:spPr bwMode="auto">
            <a:xfrm>
              <a:off x="0" y="1292551"/>
              <a:ext cx="9144000" cy="4272897"/>
            </a:xfrm>
            <a:prstGeom prst="rect">
              <a:avLst/>
            </a:prstGeom>
            <a:noFill/>
          </p:spPr>
        </p:pic>
        <p:sp>
          <p:nvSpPr>
            <p:cNvPr id="6" name="TextBox 5"/>
            <p:cNvSpPr txBox="1"/>
            <p:nvPr/>
          </p:nvSpPr>
          <p:spPr>
            <a:xfrm>
              <a:off x="6172200" y="5565448"/>
              <a:ext cx="2971800" cy="246221"/>
            </a:xfrm>
            <a:prstGeom prst="rect">
              <a:avLst/>
            </a:prstGeom>
            <a:noFill/>
          </p:spPr>
          <p:txBody>
            <a:bodyPr wrap="square" rtlCol="0">
              <a:spAutoFit/>
            </a:bodyPr>
            <a:lstStyle/>
            <a:p>
              <a:r>
                <a:rPr lang="en-US" sz="1000" dirty="0" err="1" smtClean="0"/>
                <a:t>Connaway</a:t>
              </a:r>
              <a:r>
                <a:rPr lang="en-US" sz="1000" dirty="0" smtClean="0"/>
                <a:t> &amp; White for OCLC Research. 2012.</a:t>
              </a:r>
              <a:endParaRPr lang="en-US" sz="1000" dirty="0"/>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dium_2438570563.jpg"/>
          <p:cNvPicPr>
            <a:picLocks noGrp="1" noChangeAspect="1"/>
          </p:cNvPicPr>
          <p:nvPr>
            <p:ph idx="1"/>
          </p:nvPr>
        </p:nvPicPr>
        <p:blipFill>
          <a:blip r:embed="rId3">
            <a:grayscl/>
            <a:lum bright="-30000" contrast="-30000"/>
          </a:blip>
          <a:stretch>
            <a:fillRect/>
          </a:stretch>
        </p:blipFill>
        <p:spPr>
          <a:xfrm>
            <a:off x="0" y="0"/>
            <a:ext cx="9180503" cy="6248400"/>
          </a:xfrm>
        </p:spPr>
      </p:pic>
      <p:sp>
        <p:nvSpPr>
          <p:cNvPr id="6" name="TextBox 5"/>
          <p:cNvSpPr txBox="1"/>
          <p:nvPr/>
        </p:nvSpPr>
        <p:spPr>
          <a:xfrm>
            <a:off x="228600" y="533400"/>
            <a:ext cx="4800600" cy="1815882"/>
          </a:xfrm>
          <a:prstGeom prst="rect">
            <a:avLst/>
          </a:prstGeom>
          <a:noFill/>
        </p:spPr>
        <p:txBody>
          <a:bodyPr wrap="square" rtlCol="0">
            <a:spAutoFit/>
          </a:bodyPr>
          <a:lstStyle/>
          <a:p>
            <a:r>
              <a:rPr lang="en-US" sz="2800" b="1" dirty="0" smtClean="0">
                <a:solidFill>
                  <a:schemeClr val="bg1"/>
                </a:solidFill>
              </a:rPr>
              <a:t>The word “librarian” never mentioned by Emerging Stage participants as a source of information</a:t>
            </a:r>
            <a:endParaRPr lang="en-US" sz="2800" b="1" dirty="0">
              <a:solidFill>
                <a:schemeClr val="bg1"/>
              </a:solidFill>
            </a:endParaRPr>
          </a:p>
        </p:txBody>
      </p:sp>
      <p:sp>
        <p:nvSpPr>
          <p:cNvPr id="7" name="TextBox 6"/>
          <p:cNvSpPr txBox="1"/>
          <p:nvPr/>
        </p:nvSpPr>
        <p:spPr>
          <a:xfrm>
            <a:off x="3996070" y="4432518"/>
            <a:ext cx="4953000" cy="1384995"/>
          </a:xfrm>
          <a:prstGeom prst="rect">
            <a:avLst/>
          </a:prstGeom>
          <a:noFill/>
        </p:spPr>
        <p:txBody>
          <a:bodyPr wrap="square" rtlCol="0">
            <a:spAutoFit/>
          </a:bodyPr>
          <a:lstStyle/>
          <a:p>
            <a:r>
              <a:rPr lang="en-US" sz="2800" b="1" dirty="0" smtClean="0">
                <a:solidFill>
                  <a:schemeClr val="bg1"/>
                </a:solidFill>
              </a:rPr>
              <a:t>One participant referred to “a lady in the library who helps you find things” </a:t>
            </a:r>
            <a:r>
              <a:rPr lang="en-US" sz="2000" dirty="0" smtClean="0">
                <a:solidFill>
                  <a:schemeClr val="bg1"/>
                </a:solidFill>
              </a:rPr>
              <a:t>(USU5)</a:t>
            </a:r>
            <a:endParaRPr lang="en-US"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smtClean="0"/>
              <a:t>Then &amp; Now</a:t>
            </a:r>
            <a:endParaRPr lang="en-US" dirty="0"/>
          </a:p>
        </p:txBody>
      </p:sp>
      <p:sp>
        <p:nvSpPr>
          <p:cNvPr id="5" name="Content Placeholder 4"/>
          <p:cNvSpPr>
            <a:spLocks noGrp="1"/>
          </p:cNvSpPr>
          <p:nvPr>
            <p:ph idx="4294967295"/>
          </p:nvPr>
        </p:nvSpPr>
        <p:spPr>
          <a:xfrm>
            <a:off x="0" y="1552575"/>
            <a:ext cx="4913313" cy="4391025"/>
          </a:xfrm>
        </p:spPr>
        <p:txBody>
          <a:bodyPr anchor="ctr">
            <a:noAutofit/>
          </a:bodyPr>
          <a:lstStyle/>
          <a:p>
            <a:pPr>
              <a:buFont typeface="Arial" pitchFamily="34" charset="0"/>
              <a:buChar char="•"/>
            </a:pPr>
            <a:r>
              <a:rPr lang="en-US" sz="2000" b="1" i="1" dirty="0" smtClean="0"/>
              <a:t>Then</a:t>
            </a:r>
            <a:r>
              <a:rPr lang="en-US" sz="2000" b="1" dirty="0" smtClean="0"/>
              <a:t>: The user built workflow around the library</a:t>
            </a:r>
          </a:p>
          <a:p>
            <a:pPr>
              <a:buFont typeface="Arial" pitchFamily="34" charset="0"/>
              <a:buChar char="•"/>
            </a:pPr>
            <a:r>
              <a:rPr lang="en-US" sz="2000" b="1" i="1" dirty="0" smtClean="0"/>
              <a:t>Now</a:t>
            </a:r>
            <a:r>
              <a:rPr lang="en-US" sz="2000" b="1" dirty="0" smtClean="0"/>
              <a:t>: The library must build its services around user workflow</a:t>
            </a:r>
          </a:p>
          <a:p>
            <a:pPr>
              <a:buFont typeface="Arial" pitchFamily="34" charset="0"/>
              <a:buChar char="•"/>
            </a:pPr>
            <a:r>
              <a:rPr lang="en-US" sz="2000" b="1" i="1" dirty="0" smtClean="0"/>
              <a:t>Then</a:t>
            </a:r>
            <a:r>
              <a:rPr lang="en-US" sz="2000" b="1" dirty="0" smtClean="0"/>
              <a:t>: Resources scarce, attention abundant</a:t>
            </a:r>
          </a:p>
          <a:p>
            <a:pPr>
              <a:buFont typeface="Arial" pitchFamily="34" charset="0"/>
              <a:buChar char="•"/>
            </a:pPr>
            <a:r>
              <a:rPr lang="en-US" sz="2000" b="1" i="1" dirty="0" smtClean="0"/>
              <a:t>Now</a:t>
            </a:r>
            <a:r>
              <a:rPr lang="en-US" sz="2000" b="1" dirty="0" smtClean="0"/>
              <a:t>: Attention scarce, resources abundant</a:t>
            </a:r>
          </a:p>
          <a:p>
            <a:pPr>
              <a:buFont typeface="Arial" pitchFamily="34" charset="0"/>
              <a:buChar char="•"/>
            </a:pPr>
            <a:endParaRPr lang="en-US" sz="2000" b="1" dirty="0"/>
          </a:p>
          <a:p>
            <a:pPr>
              <a:buFont typeface="Arial" pitchFamily="34" charset="0"/>
              <a:buChar char="•"/>
            </a:pPr>
            <a:r>
              <a:rPr lang="en-US" sz="2000" b="1" dirty="0" smtClean="0"/>
              <a:t>School and university resources often not first choice</a:t>
            </a:r>
          </a:p>
          <a:p>
            <a:pPr>
              <a:buNone/>
            </a:pPr>
            <a:r>
              <a:rPr lang="en-US" sz="2400" b="0" dirty="0" smtClean="0"/>
              <a:t>		</a:t>
            </a:r>
            <a:r>
              <a:rPr lang="en-US" sz="2000" b="0" dirty="0" smtClean="0"/>
              <a:t>	</a:t>
            </a:r>
            <a:endParaRPr lang="en-US" sz="1000" b="1" dirty="0" smtClean="0"/>
          </a:p>
          <a:p>
            <a:pPr>
              <a:buFont typeface="Arial" pitchFamily="34" charset="0"/>
              <a:buChar char="•"/>
            </a:pPr>
            <a:endParaRPr lang="en-US" sz="1800" dirty="0" smtClean="0"/>
          </a:p>
        </p:txBody>
      </p:sp>
      <p:pic>
        <p:nvPicPr>
          <p:cNvPr id="9" name="Picture 8" descr="medium_5885278321.jpg"/>
          <p:cNvPicPr>
            <a:picLocks noChangeAspect="1"/>
          </p:cNvPicPr>
          <p:nvPr/>
        </p:nvPicPr>
        <p:blipFill>
          <a:blip r:embed="rId3"/>
          <a:stretch>
            <a:fillRect/>
          </a:stretch>
        </p:blipFill>
        <p:spPr>
          <a:xfrm>
            <a:off x="5368205" y="1600201"/>
            <a:ext cx="3548827" cy="2363519"/>
          </a:xfrm>
          <a:prstGeom prst="rect">
            <a:avLst/>
          </a:prstGeom>
        </p:spPr>
      </p:pic>
      <p:pic>
        <p:nvPicPr>
          <p:cNvPr id="10" name="Picture 9" descr="medium_5885278321.jpg"/>
          <p:cNvPicPr>
            <a:picLocks noChangeAspect="1"/>
          </p:cNvPicPr>
          <p:nvPr/>
        </p:nvPicPr>
        <p:blipFill>
          <a:blip r:embed="rId3">
            <a:grayscl/>
          </a:blip>
          <a:srcRect r="49633"/>
          <a:stretch>
            <a:fillRect/>
          </a:stretch>
        </p:blipFill>
        <p:spPr>
          <a:xfrm>
            <a:off x="5382860" y="1600200"/>
            <a:ext cx="1787434" cy="2363519"/>
          </a:xfrm>
          <a:prstGeom prst="rect">
            <a:avLst/>
          </a:prstGeom>
        </p:spPr>
      </p:pic>
      <p:sp>
        <p:nvSpPr>
          <p:cNvPr id="7" name="TextBox 6"/>
          <p:cNvSpPr txBox="1"/>
          <p:nvPr/>
        </p:nvSpPr>
        <p:spPr>
          <a:xfrm>
            <a:off x="3419475" y="5981700"/>
            <a:ext cx="2028825" cy="246221"/>
          </a:xfrm>
          <a:prstGeom prst="rect">
            <a:avLst/>
          </a:prstGeom>
          <a:noFill/>
        </p:spPr>
        <p:txBody>
          <a:bodyPr wrap="square" rtlCol="0">
            <a:spAutoFit/>
          </a:bodyPr>
          <a:lstStyle/>
          <a:p>
            <a:pPr algn="ctr"/>
            <a:r>
              <a:rPr lang="en-US" sz="1000" dirty="0" smtClean="0"/>
              <a:t>(Dempsey, 2008)</a:t>
            </a:r>
            <a:endParaRPr lang="en-US" sz="1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hoode\AppData\Local\Temp\large_2001899627.jpg"/>
          <p:cNvPicPr>
            <a:picLocks noChangeAspect="1" noChangeArrowheads="1"/>
          </p:cNvPicPr>
          <p:nvPr/>
        </p:nvPicPr>
        <p:blipFill>
          <a:blip r:embed="rId3" cstate="print">
            <a:lum bright="-20000"/>
          </a:blip>
          <a:srcRect/>
          <a:stretch>
            <a:fillRect/>
          </a:stretch>
        </p:blipFill>
        <p:spPr bwMode="auto">
          <a:xfrm>
            <a:off x="1" y="-1"/>
            <a:ext cx="9144000" cy="6400801"/>
          </a:xfrm>
          <a:prstGeom prst="rect">
            <a:avLst/>
          </a:prstGeom>
          <a:noFill/>
        </p:spPr>
      </p:pic>
      <p:sp>
        <p:nvSpPr>
          <p:cNvPr id="3" name="Content Placeholder 2"/>
          <p:cNvSpPr>
            <a:spLocks noGrp="1"/>
          </p:cNvSpPr>
          <p:nvPr>
            <p:ph idx="1"/>
          </p:nvPr>
        </p:nvSpPr>
        <p:spPr>
          <a:xfrm>
            <a:off x="304800" y="533400"/>
            <a:ext cx="5181599" cy="2895600"/>
          </a:xfrm>
        </p:spPr>
        <p:txBody>
          <a:bodyPr>
            <a:normAutofit lnSpcReduction="10000"/>
          </a:bodyPr>
          <a:lstStyle/>
          <a:p>
            <a:pPr>
              <a:buNone/>
            </a:pPr>
            <a:r>
              <a:rPr lang="en-GB" sz="2800" b="1" dirty="0" smtClean="0">
                <a:solidFill>
                  <a:schemeClr val="bg1"/>
                </a:solidFill>
              </a:rPr>
              <a:t>“I always stick with the first thing that comes up on Google because I think that’s the most popular site which means that’s the most correct.” </a:t>
            </a:r>
            <a:r>
              <a:rPr lang="en-GB" sz="1800" dirty="0" smtClean="0">
                <a:solidFill>
                  <a:schemeClr val="bg1"/>
                </a:solidFill>
              </a:rPr>
              <a:t>(USS1)</a:t>
            </a:r>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ode\AppData\Local\Temp\large_6184306158.jpg"/>
          <p:cNvPicPr>
            <a:picLocks noChangeAspect="1" noChangeArrowheads="1"/>
          </p:cNvPicPr>
          <p:nvPr/>
        </p:nvPicPr>
        <p:blipFill>
          <a:blip r:embed="rId3" cstate="print">
            <a:lum bright="-10000"/>
          </a:blip>
          <a:srcRect/>
          <a:stretch>
            <a:fillRect/>
          </a:stretch>
        </p:blipFill>
        <p:spPr bwMode="auto">
          <a:xfrm>
            <a:off x="0" y="0"/>
            <a:ext cx="9144000" cy="6403925"/>
          </a:xfrm>
          <a:prstGeom prst="rect">
            <a:avLst/>
          </a:prstGeom>
          <a:noFill/>
        </p:spPr>
      </p:pic>
      <p:sp>
        <p:nvSpPr>
          <p:cNvPr id="3" name="Content Placeholder 2"/>
          <p:cNvSpPr>
            <a:spLocks noGrp="1"/>
          </p:cNvSpPr>
          <p:nvPr>
            <p:ph idx="1"/>
          </p:nvPr>
        </p:nvSpPr>
        <p:spPr>
          <a:xfrm>
            <a:off x="685800" y="381000"/>
            <a:ext cx="3352799" cy="990600"/>
          </a:xfrm>
        </p:spPr>
        <p:txBody>
          <a:bodyPr>
            <a:normAutofit lnSpcReduction="10000"/>
          </a:bodyPr>
          <a:lstStyle/>
          <a:p>
            <a:pPr>
              <a:buNone/>
            </a:pPr>
            <a:r>
              <a:rPr lang="en-GB" sz="2800" b="1" dirty="0" smtClean="0">
                <a:solidFill>
                  <a:schemeClr val="bg1"/>
                </a:solidFill>
              </a:rPr>
              <a:t>“Google doesn’t judge me” </a:t>
            </a:r>
            <a:r>
              <a:rPr lang="en-GB" sz="1900" dirty="0" smtClean="0">
                <a:solidFill>
                  <a:schemeClr val="bg1"/>
                </a:solidFill>
              </a:rPr>
              <a:t>(UKF3)</a:t>
            </a:r>
          </a:p>
          <a:p>
            <a:endParaRPr lang="en-US" sz="32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76200"/>
            <a:ext cx="7772400" cy="1500187"/>
          </a:xfrm>
        </p:spPr>
        <p:txBody>
          <a:bodyPr/>
          <a:lstStyle/>
          <a:p>
            <a:r>
              <a:rPr lang="en-US" dirty="0" smtClean="0"/>
              <a:t>Digital Visitors and Residents</a:t>
            </a:r>
            <a:endParaRPr lang="en-US" dirty="0"/>
          </a:p>
        </p:txBody>
      </p:sp>
      <p:pic>
        <p:nvPicPr>
          <p:cNvPr id="16"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316927">
            <a:off x="5860202" y="2413690"/>
            <a:ext cx="3120160" cy="3698943"/>
          </a:xfrm>
          <a:prstGeom prst="rect">
            <a:avLst/>
          </a:prstGeom>
          <a:noFill/>
        </p:spPr>
      </p:pic>
      <p:sp>
        <p:nvSpPr>
          <p:cNvPr id="4" name="Title 3"/>
          <p:cNvSpPr>
            <a:spLocks noGrp="1"/>
          </p:cNvSpPr>
          <p:nvPr>
            <p:ph type="title"/>
          </p:nvPr>
        </p:nvSpPr>
        <p:spPr>
          <a:xfrm>
            <a:off x="304800" y="1347787"/>
            <a:ext cx="7772400" cy="3352800"/>
          </a:xfrm>
        </p:spPr>
        <p:txBody>
          <a:bodyPr/>
          <a:lstStyle/>
          <a:p>
            <a:r>
              <a:rPr lang="en-US" dirty="0" smtClean="0"/>
              <a:t>Moving Forward</a:t>
            </a:r>
            <a:endParaRPr lang="en-US" dirty="0"/>
          </a:p>
        </p:txBody>
      </p:sp>
      <p:pic>
        <p:nvPicPr>
          <p:cNvPr id="4119" name="Picture 23" descr="C:\Users\dardena\AppData\Local\Microsoft\Windows\Temporary Internet Files\Content.IE5\XKDZJLRA\MC900438301[1].wmf"/>
          <p:cNvPicPr>
            <a:picLocks noChangeAspect="1" noChangeArrowheads="1"/>
          </p:cNvPicPr>
          <p:nvPr/>
        </p:nvPicPr>
        <p:blipFill>
          <a:blip r:embed="rId4"/>
          <a:srcRect/>
          <a:stretch>
            <a:fillRect/>
          </a:stretch>
        </p:blipFill>
        <p:spPr bwMode="auto">
          <a:xfrm rot="21131034">
            <a:off x="6595271" y="2673403"/>
            <a:ext cx="1805351" cy="1860681"/>
          </a:xfrm>
          <a:prstGeom prst="rect">
            <a:avLst/>
          </a:prstGeom>
          <a:noFill/>
        </p:spPr>
      </p:pic>
      <p:pic>
        <p:nvPicPr>
          <p:cNvPr id="20" name="Picture 19" descr="large_5683934976.jpg"/>
          <p:cNvPicPr>
            <a:picLocks noChangeAspect="1"/>
          </p:cNvPicPr>
          <p:nvPr/>
        </p:nvPicPr>
        <p:blipFill>
          <a:blip r:embed="rId5">
            <a:clrChange>
              <a:clrFrom>
                <a:srgbClr val="FFFFFF"/>
              </a:clrFrom>
              <a:clrTo>
                <a:srgbClr val="FFFFFF">
                  <a:alpha val="0"/>
                </a:srgbClr>
              </a:clrTo>
            </a:clrChange>
          </a:blip>
          <a:srcRect t="18052" b="25709"/>
          <a:stretch>
            <a:fillRect/>
          </a:stretch>
        </p:blipFill>
        <p:spPr>
          <a:xfrm rot="318620">
            <a:off x="6010137" y="3228480"/>
            <a:ext cx="2931607" cy="2279551"/>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User-centered</a:t>
            </a:r>
            <a:endParaRPr lang="en-US" dirty="0"/>
          </a:p>
        </p:txBody>
      </p:sp>
      <p:sp>
        <p:nvSpPr>
          <p:cNvPr id="4" name="Rectangle 3"/>
          <p:cNvSpPr/>
          <p:nvPr/>
        </p:nvSpPr>
        <p:spPr>
          <a:xfrm>
            <a:off x="246184" y="923498"/>
            <a:ext cx="4572000" cy="5016758"/>
          </a:xfrm>
          <a:prstGeom prst="rect">
            <a:avLst/>
          </a:prstGeom>
        </p:spPr>
        <p:txBody>
          <a:bodyPr wrap="square">
            <a:spAutoFit/>
          </a:bodyPr>
          <a:lstStyle/>
          <a:p>
            <a:pPr>
              <a:spcBef>
                <a:spcPts val="900"/>
              </a:spcBef>
            </a:pPr>
            <a:r>
              <a:rPr lang="en-US" sz="2000" dirty="0" smtClean="0">
                <a:latin typeface="Arial"/>
                <a:cs typeface="Arial"/>
              </a:rPr>
              <a:t>‘Resident’ modes of engaging users (on and off-line)</a:t>
            </a:r>
          </a:p>
          <a:p>
            <a:pPr>
              <a:spcBef>
                <a:spcPts val="900"/>
              </a:spcBef>
            </a:pPr>
            <a:endParaRPr lang="en-US" sz="2000" dirty="0" smtClean="0">
              <a:latin typeface="Arial"/>
              <a:cs typeface="Arial"/>
            </a:endParaRPr>
          </a:p>
          <a:p>
            <a:pPr>
              <a:spcBef>
                <a:spcPts val="900"/>
              </a:spcBef>
            </a:pPr>
            <a:r>
              <a:rPr lang="en-US" sz="2000" dirty="0">
                <a:cs typeface="Arial"/>
              </a:rPr>
              <a:t>Countering the perception of the library as only a physical space.</a:t>
            </a:r>
          </a:p>
          <a:p>
            <a:pPr>
              <a:spcBef>
                <a:spcPts val="900"/>
              </a:spcBef>
            </a:pPr>
            <a:endParaRPr lang="en-US" sz="2000" dirty="0">
              <a:latin typeface="Arial"/>
              <a:cs typeface="Arial"/>
            </a:endParaRPr>
          </a:p>
          <a:p>
            <a:pPr>
              <a:spcBef>
                <a:spcPts val="900"/>
              </a:spcBef>
            </a:pPr>
            <a:r>
              <a:rPr lang="en-US" sz="2000" dirty="0" smtClean="0">
                <a:latin typeface="Arial"/>
                <a:cs typeface="Arial"/>
              </a:rPr>
              <a:t>Understand user behavior out on the web. (Learning black market etc.) </a:t>
            </a:r>
          </a:p>
          <a:p>
            <a:pPr>
              <a:spcBef>
                <a:spcPts val="900"/>
              </a:spcBef>
            </a:pPr>
            <a:endParaRPr lang="en-US" sz="2000" dirty="0" smtClean="0">
              <a:latin typeface="Arial"/>
              <a:cs typeface="Arial"/>
            </a:endParaRPr>
          </a:p>
          <a:p>
            <a:pPr>
              <a:spcBef>
                <a:spcPts val="900"/>
              </a:spcBef>
            </a:pPr>
            <a:r>
              <a:rPr lang="en-US" sz="2000" dirty="0" smtClean="0">
                <a:latin typeface="Arial"/>
                <a:cs typeface="Arial"/>
              </a:rPr>
              <a:t>Activity engaging in the digital spaces users inhabit.</a:t>
            </a:r>
          </a:p>
          <a:p>
            <a:pPr>
              <a:spcBef>
                <a:spcPts val="900"/>
              </a:spcBef>
            </a:pPr>
            <a:endParaRPr lang="en-US" sz="2000" dirty="0" smtClean="0">
              <a:latin typeface="Arial"/>
              <a:cs typeface="Arial"/>
            </a:endParaRPr>
          </a:p>
          <a:p>
            <a:pPr>
              <a:spcBef>
                <a:spcPts val="900"/>
              </a:spcBef>
            </a:pPr>
            <a:r>
              <a:rPr lang="en-US" sz="2000" dirty="0" smtClean="0">
                <a:latin typeface="Arial"/>
                <a:cs typeface="Arial"/>
              </a:rPr>
              <a:t>Advertise resources, brand &amp; value</a:t>
            </a:r>
          </a:p>
        </p:txBody>
      </p:sp>
      <p:pic>
        <p:nvPicPr>
          <p:cNvPr id="5" name="Picture 3" descr="C:\Users\hoode\AppData\Local\Temp\medium_26083507.jpg"/>
          <p:cNvPicPr>
            <a:picLocks noChangeAspect="1" noChangeArrowheads="1"/>
          </p:cNvPicPr>
          <p:nvPr/>
        </p:nvPicPr>
        <p:blipFill>
          <a:blip r:embed="rId3" cstate="print"/>
          <a:srcRect l="787" r="4724"/>
          <a:stretch>
            <a:fillRect/>
          </a:stretch>
        </p:blipFill>
        <p:spPr bwMode="auto">
          <a:xfrm>
            <a:off x="5148071" y="2064782"/>
            <a:ext cx="3643504" cy="2552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334125" y="2369581"/>
            <a:ext cx="1647825" cy="369332"/>
          </a:xfrm>
          <a:prstGeom prst="rect">
            <a:avLst/>
          </a:prstGeom>
          <a:noFill/>
        </p:spPr>
        <p:txBody>
          <a:bodyPr wrap="square" rtlCol="0">
            <a:spAutoFit/>
          </a:bodyPr>
          <a:lstStyle/>
          <a:p>
            <a:r>
              <a:rPr lang="en-US" dirty="0" smtClean="0">
                <a:solidFill>
                  <a:schemeClr val="bg1"/>
                </a:solidFill>
                <a:effectLst>
                  <a:glow rad="228600">
                    <a:schemeClr val="accent1">
                      <a:satMod val="175000"/>
                      <a:alpha val="40000"/>
                    </a:schemeClr>
                  </a:glow>
                </a:effectLst>
                <a:latin typeface="Adobe Fan Heiti Std B" pitchFamily="34" charset="-128"/>
                <a:ea typeface="Adobe Fan Heiti Std B" pitchFamily="34" charset="-128"/>
              </a:rPr>
              <a:t>Need help?</a:t>
            </a:r>
            <a:endParaRPr lang="en-US" dirty="0">
              <a:solidFill>
                <a:schemeClr val="bg1"/>
              </a:solidFill>
              <a:effectLst>
                <a:glow rad="228600">
                  <a:schemeClr val="accent1">
                    <a:satMod val="175000"/>
                    <a:alpha val="40000"/>
                  </a:schemeClr>
                </a:glow>
              </a:effectLst>
              <a:latin typeface="Adobe Fan Heiti Std B" pitchFamily="34" charset="-128"/>
              <a:ea typeface="Adobe Fan Heiti Std B" pitchFamily="34" charset="-128"/>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8083" b="4051"/>
          <a:stretch>
            <a:fillRect/>
          </a:stretch>
        </p:blipFill>
        <p:spPr bwMode="auto">
          <a:xfrm>
            <a:off x="2061028" y="868088"/>
            <a:ext cx="6037943" cy="3199524"/>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print"/>
          <a:srcRect l="18839" t="8529" r="18604" b="67303"/>
          <a:stretch>
            <a:fillRect/>
          </a:stretch>
        </p:blipFill>
        <p:spPr bwMode="auto">
          <a:xfrm>
            <a:off x="775606" y="3372304"/>
            <a:ext cx="7068457" cy="1718568"/>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p:cNvCxnSpPr/>
          <p:nvPr/>
        </p:nvCxnSpPr>
        <p:spPr>
          <a:xfrm flipV="1">
            <a:off x="3570514" y="5065939"/>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695372" y="5058232"/>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49018" y="5065489"/>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469723" y="2755450"/>
            <a:ext cx="2265" cy="2496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844369" y="2738666"/>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232400" y="2735945"/>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cstate="print"/>
          <a:srcRect t="7901" r="1433" b="3185"/>
          <a:stretch>
            <a:fillRect/>
          </a:stretch>
        </p:blipFill>
        <p:spPr bwMode="auto">
          <a:xfrm>
            <a:off x="205554" y="638646"/>
            <a:ext cx="6456503" cy="3512456"/>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9" name="Straight Connector 8"/>
          <p:cNvCxnSpPr/>
          <p:nvPr/>
        </p:nvCxnSpPr>
        <p:spPr>
          <a:xfrm flipH="1">
            <a:off x="3033487" y="3091543"/>
            <a:ext cx="3207656" cy="9579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033487" y="4194630"/>
            <a:ext cx="3222170" cy="21771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875314" y="2358571"/>
            <a:ext cx="2503715" cy="5007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5314" y="1799771"/>
            <a:ext cx="2540001" cy="52251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1204698"/>
            <a:ext cx="1756229" cy="369332"/>
          </a:xfrm>
          <a:prstGeom prst="rect">
            <a:avLst/>
          </a:prstGeom>
          <a:noFill/>
        </p:spPr>
        <p:txBody>
          <a:bodyPr wrap="square" rtlCol="0">
            <a:spAutoFit/>
          </a:bodyPr>
          <a:lstStyle/>
          <a:p>
            <a:r>
              <a:rPr lang="en-US" b="1" dirty="0" smtClean="0">
                <a:latin typeface="+mj-lt"/>
              </a:rPr>
              <a:t>Amazon.com</a:t>
            </a:r>
            <a:endParaRPr lang="en-US" b="1" dirty="0">
              <a:latin typeface="+mj-lt"/>
            </a:endParaRPr>
          </a:p>
        </p:txBody>
      </p:sp>
      <p:sp>
        <p:nvSpPr>
          <p:cNvPr id="25" name="TextBox 24"/>
          <p:cNvSpPr txBox="1"/>
          <p:nvPr/>
        </p:nvSpPr>
        <p:spPr>
          <a:xfrm>
            <a:off x="791028" y="4956643"/>
            <a:ext cx="1756229" cy="646331"/>
          </a:xfrm>
          <a:prstGeom prst="rect">
            <a:avLst/>
          </a:prstGeom>
          <a:noFill/>
        </p:spPr>
        <p:txBody>
          <a:bodyPr wrap="square" rtlCol="0">
            <a:spAutoFit/>
          </a:bodyPr>
          <a:lstStyle/>
          <a:p>
            <a:r>
              <a:rPr lang="en-US" b="1" dirty="0" smtClean="0">
                <a:latin typeface="+mj-lt"/>
              </a:rPr>
              <a:t>Westerville Public Library</a:t>
            </a:r>
            <a:endParaRPr lang="en-US" b="1" dirty="0">
              <a:latin typeface="+mj-lt"/>
            </a:endParaRPr>
          </a:p>
        </p:txBody>
      </p:sp>
      <p:pic>
        <p:nvPicPr>
          <p:cNvPr id="14" name="Picture 3"/>
          <p:cNvPicPr>
            <a:picLocks noChangeAspect="1" noChangeArrowheads="1"/>
          </p:cNvPicPr>
          <p:nvPr/>
        </p:nvPicPr>
        <p:blipFill>
          <a:blip r:embed="rId4" cstate="print"/>
          <a:srcRect t="8083" r="1275" b="3752"/>
          <a:stretch>
            <a:fillRect/>
          </a:stretch>
        </p:blipFill>
        <p:spPr bwMode="auto">
          <a:xfrm>
            <a:off x="2708552" y="2766801"/>
            <a:ext cx="6168041" cy="3321957"/>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2"/>
          <p:cNvPicPr>
            <a:picLocks noChangeAspect="1" noChangeArrowheads="1"/>
          </p:cNvPicPr>
          <p:nvPr/>
        </p:nvPicPr>
        <p:blipFill>
          <a:blip r:embed="rId4" cstate="print"/>
          <a:srcRect t="18711" r="83300" b="41772"/>
          <a:stretch>
            <a:fillRect/>
          </a:stretch>
        </p:blipFill>
        <p:spPr bwMode="auto">
          <a:xfrm>
            <a:off x="6241140" y="2175343"/>
            <a:ext cx="2685143" cy="3831771"/>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cxnSp>
        <p:nvCxnSpPr>
          <p:cNvPr id="16" name="Straight Connector 15"/>
          <p:cNvCxnSpPr/>
          <p:nvPr/>
        </p:nvCxnSpPr>
        <p:spPr>
          <a:xfrm flipH="1">
            <a:off x="2989944" y="2436601"/>
            <a:ext cx="3207656" cy="9579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2989944" y="3539688"/>
            <a:ext cx="3222170" cy="21771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5" cstate="print"/>
          <a:srcRect l="84303" t="21073" r="1253" b="50786"/>
          <a:stretch>
            <a:fillRect/>
          </a:stretch>
        </p:blipFill>
        <p:spPr bwMode="auto">
          <a:xfrm>
            <a:off x="1747737" y="743873"/>
            <a:ext cx="2149348" cy="2525485"/>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cxnSp>
        <p:nvCxnSpPr>
          <p:cNvPr id="21" name="Straight Connector 20"/>
          <p:cNvCxnSpPr/>
          <p:nvPr/>
        </p:nvCxnSpPr>
        <p:spPr>
          <a:xfrm flipH="1">
            <a:off x="3831771" y="1703629"/>
            <a:ext cx="2503715" cy="5007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31771" y="1144829"/>
            <a:ext cx="2540001" cy="52251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2" t="-1" r="31209" b="23365"/>
          <a:stretch/>
        </p:blipFill>
        <p:spPr>
          <a:xfrm>
            <a:off x="609600" y="762000"/>
            <a:ext cx="7920000" cy="4464000"/>
          </a:xfrm>
          <a:prstGeom prst="rect">
            <a:avLst/>
          </a:prstGeom>
          <a:ln w="63500">
            <a:solidFill>
              <a:schemeClr val="tx1"/>
            </a:solidFill>
          </a:ln>
        </p:spPr>
      </p:pic>
      <p:sp>
        <p:nvSpPr>
          <p:cNvPr id="3" name="TextBox 2"/>
          <p:cNvSpPr txBox="1"/>
          <p:nvPr/>
        </p:nvSpPr>
        <p:spPr>
          <a:xfrm>
            <a:off x="3048000" y="5655677"/>
            <a:ext cx="3329758" cy="338554"/>
          </a:xfrm>
          <a:prstGeom prst="rect">
            <a:avLst/>
          </a:prstGeom>
          <a:noFill/>
        </p:spPr>
        <p:txBody>
          <a:bodyPr wrap="none" rtlCol="0">
            <a:spAutoFit/>
          </a:bodyPr>
          <a:lstStyle/>
          <a:p>
            <a:r>
              <a:rPr lang="en-GB" sz="1600" dirty="0">
                <a:hlinkClick r:id="rId4"/>
              </a:rPr>
              <a:t>http://en.wikipedia.org/wiki/Salmon</a:t>
            </a:r>
            <a:endParaRPr lang="en-GB" sz="1600" dirty="0"/>
          </a:p>
        </p:txBody>
      </p:sp>
      <p:sp>
        <p:nvSpPr>
          <p:cNvPr id="4" name="Rectangle 3"/>
          <p:cNvSpPr/>
          <p:nvPr/>
        </p:nvSpPr>
        <p:spPr>
          <a:xfrm>
            <a:off x="644938" y="3724988"/>
            <a:ext cx="7884662" cy="304800"/>
          </a:xfrm>
          <a:prstGeom prst="rect">
            <a:avLst/>
          </a:prstGeom>
          <a:solidFill>
            <a:srgbClr val="FFFF00">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89329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Bibliography</a:t>
            </a:r>
            <a:endParaRPr lang="en-US" dirty="0"/>
          </a:p>
        </p:txBody>
      </p:sp>
      <p:sp>
        <p:nvSpPr>
          <p:cNvPr id="7" name="Content Placeholder 6"/>
          <p:cNvSpPr>
            <a:spLocks noGrp="1"/>
          </p:cNvSpPr>
          <p:nvPr>
            <p:ph idx="1"/>
          </p:nvPr>
        </p:nvSpPr>
        <p:spPr>
          <a:xfrm>
            <a:off x="152400" y="838200"/>
            <a:ext cx="8839200" cy="5153025"/>
          </a:xfrm>
        </p:spPr>
        <p:txBody>
          <a:bodyPr>
            <a:normAutofit fontScale="25000" lnSpcReduction="20000"/>
          </a:bodyPr>
          <a:lstStyle/>
          <a:p>
            <a:pPr>
              <a:lnSpc>
                <a:spcPct val="120000"/>
              </a:lnSpc>
            </a:pPr>
            <a:endParaRPr lang="en-US" sz="4400" dirty="0" smtClean="0">
              <a:latin typeface="+mj-lt"/>
            </a:endParaRPr>
          </a:p>
          <a:p>
            <a:pPr>
              <a:lnSpc>
                <a:spcPct val="120000"/>
              </a:lnSpc>
              <a:buNone/>
            </a:pPr>
            <a:r>
              <a:rPr lang="en-US" sz="4400" dirty="0" smtClean="0">
                <a:latin typeface="+mj-lt"/>
                <a:cs typeface="Calibri" pitchFamily="34" charset="0"/>
              </a:rPr>
              <a:t>Centre for Information </a:t>
            </a:r>
            <a:r>
              <a:rPr lang="en-US" sz="4400" dirty="0" err="1" smtClean="0">
                <a:latin typeface="+mj-lt"/>
                <a:cs typeface="Calibri" pitchFamily="34" charset="0"/>
              </a:rPr>
              <a:t>Behaviour</a:t>
            </a:r>
            <a:r>
              <a:rPr lang="en-US" sz="4400" dirty="0" smtClean="0">
                <a:latin typeface="+mj-lt"/>
                <a:cs typeface="Calibri" pitchFamily="34" charset="0"/>
              </a:rPr>
              <a:t> and the Evaluation of Research. (2008). Information </a:t>
            </a:r>
            <a:r>
              <a:rPr lang="en-US" sz="4400" dirty="0" err="1" smtClean="0">
                <a:latin typeface="+mj-lt"/>
                <a:cs typeface="Calibri" pitchFamily="34" charset="0"/>
              </a:rPr>
              <a:t>behaviour</a:t>
            </a:r>
            <a:r>
              <a:rPr lang="en-US" sz="4400" dirty="0" smtClean="0">
                <a:latin typeface="+mj-lt"/>
                <a:cs typeface="Calibri" pitchFamily="34" charset="0"/>
              </a:rPr>
              <a:t> of the researcher of the future: A CIBER briefing paper. London: CIBER.</a:t>
            </a:r>
            <a:endParaRPr lang="en-US" sz="4400" kern="0" dirty="0" smtClean="0">
              <a:latin typeface="+mj-lt"/>
              <a:cs typeface="Calibri" pitchFamily="34" charset="0"/>
            </a:endParaRPr>
          </a:p>
          <a:p>
            <a:pPr>
              <a:lnSpc>
                <a:spcPct val="120000"/>
              </a:lnSpc>
              <a:buNone/>
            </a:pPr>
            <a:r>
              <a:rPr lang="en-US" sz="4400" kern="0" dirty="0" err="1" smtClean="0">
                <a:latin typeface="+mj-lt"/>
                <a:cs typeface="Calibri" pitchFamily="34" charset="0"/>
              </a:rPr>
              <a:t>Connaway</a:t>
            </a:r>
            <a:r>
              <a:rPr lang="en-US" sz="4400" kern="0" dirty="0" smtClean="0">
                <a:latin typeface="+mj-lt"/>
                <a:cs typeface="Calibri" pitchFamily="34" charset="0"/>
              </a:rPr>
              <a:t>, L. S.,  &amp; Dickey, T. J. (2010). The digital information seeker: Report of the findings from selected OCLC, RIN, and JISC user </a:t>
            </a:r>
            <a:r>
              <a:rPr lang="en-US" sz="4400" kern="0" dirty="0" err="1" smtClean="0">
                <a:latin typeface="+mj-lt"/>
                <a:cs typeface="Calibri" pitchFamily="34" charset="0"/>
              </a:rPr>
              <a:t>behaviour</a:t>
            </a:r>
            <a:r>
              <a:rPr lang="en-US" sz="4400" kern="0" dirty="0" smtClean="0">
                <a:latin typeface="+mj-lt"/>
                <a:cs typeface="Calibri" pitchFamily="34" charset="0"/>
              </a:rPr>
              <a:t> projects. Retrieved from </a:t>
            </a:r>
            <a:r>
              <a:rPr lang="en-US" sz="4400" kern="0" dirty="0" smtClean="0">
                <a:latin typeface="+mj-lt"/>
                <a:cs typeface="Calibri" pitchFamily="34" charset="0"/>
                <a:hlinkClick r:id="rId3"/>
              </a:rPr>
              <a:t>http://www.jisc.ac.uk/media/documents/publications/reports/2010/digitalinformationseekerreport.pdf</a:t>
            </a:r>
            <a:endParaRPr lang="en-US" sz="4400" dirty="0" smtClean="0">
              <a:latin typeface="+mj-lt"/>
              <a:cs typeface="Calibri" pitchFamily="34" charset="0"/>
            </a:endParaRPr>
          </a:p>
          <a:p>
            <a:pPr>
              <a:lnSpc>
                <a:spcPct val="120000"/>
              </a:lnSpc>
              <a:buNone/>
            </a:pPr>
            <a:r>
              <a:rPr lang="en-US" sz="4400" dirty="0" err="1" smtClean="0">
                <a:latin typeface="+mj-lt"/>
                <a:cs typeface="Calibri" pitchFamily="34" charset="0"/>
              </a:rPr>
              <a:t>Connaway</a:t>
            </a:r>
            <a:r>
              <a:rPr lang="en-US" sz="4400" dirty="0" smtClean="0">
                <a:latin typeface="+mj-lt"/>
                <a:cs typeface="Calibri" pitchFamily="34" charset="0"/>
              </a:rPr>
              <a:t>, L. S., Dickey, T. J., &amp; Radford, M. L. (2011). "If it is too inconvenient I'm not going after it": Convenience as a critical factor in information-seeking behaviors. </a:t>
            </a:r>
            <a:r>
              <a:rPr lang="en-US" sz="4400" i="1" dirty="0" smtClean="0">
                <a:latin typeface="+mj-lt"/>
                <a:cs typeface="Calibri" pitchFamily="34" charset="0"/>
              </a:rPr>
              <a:t>Library &amp; Information Science Research, 33</a:t>
            </a:r>
            <a:r>
              <a:rPr lang="en-US" sz="4400" dirty="0" smtClean="0">
                <a:latin typeface="+mj-lt"/>
                <a:cs typeface="Calibri" pitchFamily="34" charset="0"/>
              </a:rPr>
              <a:t>(3) 179-190</a:t>
            </a:r>
            <a:r>
              <a:rPr lang="en-US" sz="4400" i="1" dirty="0" smtClean="0">
                <a:latin typeface="+mj-lt"/>
                <a:cs typeface="Calibri" pitchFamily="34" charset="0"/>
              </a:rPr>
              <a:t>.</a:t>
            </a:r>
            <a:r>
              <a:rPr lang="en-US" sz="4400" dirty="0" smtClean="0">
                <a:latin typeface="+mj-lt"/>
                <a:cs typeface="Calibri" pitchFamily="34" charset="0"/>
              </a:rPr>
              <a:t> </a:t>
            </a:r>
          </a:p>
          <a:p>
            <a:pPr defTabSz="896203" fontAlgn="base">
              <a:lnSpc>
                <a:spcPct val="120000"/>
              </a:lnSpc>
              <a:spcBef>
                <a:spcPct val="30000"/>
              </a:spcBef>
              <a:spcAft>
                <a:spcPct val="0"/>
              </a:spcAft>
              <a:buNone/>
              <a:defRPr/>
            </a:pPr>
            <a:endParaRPr lang="en-US" sz="4400" dirty="0" smtClean="0">
              <a:latin typeface="+mj-lt"/>
              <a:cs typeface="Calibri" pitchFamily="34" charset="0"/>
            </a:endParaRPr>
          </a:p>
          <a:p>
            <a:pPr defTabSz="896203" fontAlgn="base">
              <a:lnSpc>
                <a:spcPct val="120000"/>
              </a:lnSpc>
              <a:spcBef>
                <a:spcPct val="30000"/>
              </a:spcBef>
              <a:spcAft>
                <a:spcPct val="0"/>
              </a:spcAft>
              <a:buNone/>
              <a:defRPr/>
            </a:pPr>
            <a:r>
              <a:rPr lang="en-GB" sz="4400" dirty="0" err="1" smtClean="0">
                <a:latin typeface="+mj-lt"/>
                <a:cs typeface="Calibri" pitchFamily="34" charset="0"/>
              </a:rPr>
              <a:t>Connaway</a:t>
            </a:r>
            <a:r>
              <a:rPr lang="en-GB" sz="4400" dirty="0" smtClean="0">
                <a:latin typeface="+mj-lt"/>
                <a:cs typeface="Calibri" pitchFamily="34" charset="0"/>
              </a:rPr>
              <a:t>, L. S., </a:t>
            </a:r>
            <a:r>
              <a:rPr lang="en-GB" sz="4400" dirty="0" err="1" smtClean="0">
                <a:latin typeface="+mj-lt"/>
                <a:cs typeface="Calibri" pitchFamily="34" charset="0"/>
              </a:rPr>
              <a:t>Lanclos</a:t>
            </a:r>
            <a:r>
              <a:rPr lang="en-GB" sz="4400" dirty="0" smtClean="0">
                <a:latin typeface="+mj-lt"/>
                <a:cs typeface="Calibri" pitchFamily="34" charset="0"/>
              </a:rPr>
              <a:t>, D., White, D. S., Le </a:t>
            </a:r>
            <a:r>
              <a:rPr lang="en-GB" sz="4400" dirty="0" err="1" smtClean="0">
                <a:latin typeface="+mj-lt"/>
                <a:cs typeface="Calibri" pitchFamily="34" charset="0"/>
              </a:rPr>
              <a:t>Cornu</a:t>
            </a:r>
            <a:r>
              <a:rPr lang="en-GB" sz="4400" dirty="0" smtClean="0">
                <a:latin typeface="+mj-lt"/>
                <a:cs typeface="Calibri" pitchFamily="34" charset="0"/>
              </a:rPr>
              <a:t>, A., &amp; Hood, E. M. (2012). </a:t>
            </a:r>
            <a:r>
              <a:rPr lang="en-US" sz="4400" dirty="0" smtClean="0">
                <a:latin typeface="+mj-lt"/>
                <a:cs typeface="Calibri" pitchFamily="34" charset="0"/>
              </a:rPr>
              <a:t>User-centered decision making: A new model for developing academic library services and systems. </a:t>
            </a:r>
            <a:r>
              <a:rPr lang="en-US" sz="4400" i="1" dirty="0" smtClean="0">
                <a:latin typeface="+mj-lt"/>
                <a:cs typeface="Calibri" pitchFamily="34" charset="0"/>
              </a:rPr>
              <a:t>IFLA 2012 Conference Proceedings, August 11-17, Helsinki, Finland. </a:t>
            </a:r>
            <a:r>
              <a:rPr lang="en-GB" sz="4400" dirty="0" smtClean="0">
                <a:latin typeface="+mj-lt"/>
                <a:cs typeface="Calibri" pitchFamily="34" charset="0"/>
              </a:rPr>
              <a:t> </a:t>
            </a:r>
          </a:p>
          <a:p>
            <a:pPr defTabSz="896203" fontAlgn="base">
              <a:lnSpc>
                <a:spcPct val="120000"/>
              </a:lnSpc>
              <a:spcBef>
                <a:spcPct val="30000"/>
              </a:spcBef>
              <a:spcAft>
                <a:spcPct val="0"/>
              </a:spcAft>
              <a:buNone/>
              <a:defRPr/>
            </a:pPr>
            <a:endParaRPr lang="en-US" sz="4400" dirty="0" smtClean="0">
              <a:latin typeface="+mj-lt"/>
              <a:cs typeface="Calibri" pitchFamily="34" charset="0"/>
            </a:endParaRPr>
          </a:p>
          <a:p>
            <a:pPr defTabSz="896203" fontAlgn="base">
              <a:lnSpc>
                <a:spcPct val="120000"/>
              </a:lnSpc>
              <a:spcBef>
                <a:spcPct val="30000"/>
              </a:spcBef>
              <a:spcAft>
                <a:spcPct val="0"/>
              </a:spcAft>
              <a:buNone/>
              <a:defRPr/>
            </a:pPr>
            <a:r>
              <a:rPr lang="en-US" sz="4400" dirty="0" err="1" smtClean="0">
                <a:latin typeface="+mj-lt"/>
                <a:cs typeface="Calibri" pitchFamily="34" charset="0"/>
              </a:rPr>
              <a:t>Connaway</a:t>
            </a:r>
            <a:r>
              <a:rPr lang="en-US" sz="4400" dirty="0" smtClean="0">
                <a:latin typeface="+mj-lt"/>
                <a:cs typeface="Calibri" pitchFamily="34" charset="0"/>
              </a:rPr>
              <a:t>, L. S., &amp; Powell, R. R. (2010). </a:t>
            </a:r>
            <a:r>
              <a:rPr lang="en-US" sz="4400" i="1" dirty="0" smtClean="0">
                <a:latin typeface="+mj-lt"/>
                <a:cs typeface="Calibri" pitchFamily="34" charset="0"/>
              </a:rPr>
              <a:t>Basic research methods for librarians</a:t>
            </a:r>
            <a:r>
              <a:rPr lang="en-US" sz="4400" dirty="0" smtClean="0">
                <a:latin typeface="+mj-lt"/>
                <a:cs typeface="Calibri" pitchFamily="34" charset="0"/>
              </a:rPr>
              <a:t>. Santa Barbara, CA: Libraries Unlimited.</a:t>
            </a:r>
          </a:p>
          <a:p>
            <a:pPr defTabSz="896203" fontAlgn="base">
              <a:lnSpc>
                <a:spcPct val="120000"/>
              </a:lnSpc>
              <a:spcBef>
                <a:spcPct val="30000"/>
              </a:spcBef>
              <a:spcAft>
                <a:spcPct val="0"/>
              </a:spcAft>
              <a:buNone/>
              <a:defRPr/>
            </a:pPr>
            <a:endParaRPr lang="en-US" sz="4400" dirty="0" smtClean="0">
              <a:latin typeface="+mj-lt"/>
              <a:cs typeface="Calibri" pitchFamily="34" charset="0"/>
            </a:endParaRPr>
          </a:p>
          <a:p>
            <a:pPr defTabSz="896203" fontAlgn="base">
              <a:lnSpc>
                <a:spcPct val="120000"/>
              </a:lnSpc>
              <a:spcBef>
                <a:spcPct val="30000"/>
              </a:spcBef>
              <a:spcAft>
                <a:spcPct val="0"/>
              </a:spcAft>
              <a:buNone/>
              <a:defRPr/>
            </a:pPr>
            <a:r>
              <a:rPr lang="en-US" sz="4400" dirty="0" err="1" smtClean="0">
                <a:latin typeface="+mj-lt"/>
                <a:cs typeface="Calibri" pitchFamily="34" charset="0"/>
              </a:rPr>
              <a:t>Connaway</a:t>
            </a:r>
            <a:r>
              <a:rPr lang="en-US" sz="4400" dirty="0" smtClean="0">
                <a:latin typeface="+mj-lt"/>
                <a:cs typeface="Calibri" pitchFamily="34" charset="0"/>
              </a:rPr>
              <a:t>, L. S., Radford, M. L., &amp; OCLC Research. (2011). </a:t>
            </a:r>
            <a:r>
              <a:rPr lang="en-US" sz="4400" i="1" dirty="0" smtClean="0">
                <a:latin typeface="+mj-lt"/>
                <a:cs typeface="Calibri" pitchFamily="34" charset="0"/>
              </a:rPr>
              <a:t>Seeking synchronicity: Revelations and recommendations for virtual reference</a:t>
            </a:r>
            <a:r>
              <a:rPr lang="en-US" sz="4400" dirty="0" smtClean="0">
                <a:latin typeface="+mj-lt"/>
                <a:cs typeface="Calibri" pitchFamily="34" charset="0"/>
              </a:rPr>
              <a:t>. Dublin, Ohio: OCLC Research. </a:t>
            </a:r>
            <a:r>
              <a:rPr lang="en-US" sz="4400" dirty="0" smtClean="0">
                <a:latin typeface="+mj-lt"/>
                <a:cs typeface="Calibri" pitchFamily="34" charset="0"/>
                <a:hlinkClick r:id="rId4"/>
              </a:rPr>
              <a:t>http://www.oclc.org/research/activities/synchronicity/default.htm</a:t>
            </a:r>
            <a:endParaRPr lang="en-US" sz="4400" dirty="0" smtClean="0">
              <a:latin typeface="+mj-lt"/>
              <a:cs typeface="Calibri" pitchFamily="34" charset="0"/>
            </a:endParaRPr>
          </a:p>
          <a:p>
            <a:pPr defTabSz="896203" fontAlgn="base">
              <a:lnSpc>
                <a:spcPct val="120000"/>
              </a:lnSpc>
              <a:spcBef>
                <a:spcPct val="30000"/>
              </a:spcBef>
              <a:spcAft>
                <a:spcPct val="0"/>
              </a:spcAft>
              <a:buNone/>
              <a:defRPr/>
            </a:pPr>
            <a:endParaRPr lang="en-US" sz="4400" dirty="0" smtClean="0">
              <a:latin typeface="+mj-lt"/>
              <a:cs typeface="Calibri" pitchFamily="34" charset="0"/>
            </a:endParaRPr>
          </a:p>
          <a:p>
            <a:pPr defTabSz="896203" fontAlgn="base">
              <a:lnSpc>
                <a:spcPct val="120000"/>
              </a:lnSpc>
              <a:spcBef>
                <a:spcPct val="30000"/>
              </a:spcBef>
              <a:spcAft>
                <a:spcPct val="0"/>
              </a:spcAft>
              <a:buNone/>
              <a:defRPr/>
            </a:pPr>
            <a:r>
              <a:rPr lang="en-US" sz="4400" dirty="0" err="1" smtClean="0">
                <a:latin typeface="+mj-lt"/>
                <a:cs typeface="Calibri" pitchFamily="34" charset="0"/>
              </a:rPr>
              <a:t>Connaway</a:t>
            </a:r>
            <a:r>
              <a:rPr lang="en-US" sz="4400" dirty="0" smtClean="0">
                <a:latin typeface="+mj-lt"/>
                <a:cs typeface="Calibri" pitchFamily="34" charset="0"/>
              </a:rPr>
              <a:t>, L.S., White, D., &amp; </a:t>
            </a:r>
            <a:r>
              <a:rPr lang="en-US" sz="4400" dirty="0" err="1" smtClean="0">
                <a:latin typeface="+mj-lt"/>
                <a:cs typeface="Calibri" pitchFamily="34" charset="0"/>
              </a:rPr>
              <a:t>Lanclos</a:t>
            </a:r>
            <a:r>
              <a:rPr lang="en-US" sz="4400" dirty="0" smtClean="0">
                <a:latin typeface="+mj-lt"/>
                <a:cs typeface="Calibri" pitchFamily="34" charset="0"/>
              </a:rPr>
              <a:t>, D.  (2011). Proceedings of the 74</a:t>
            </a:r>
            <a:r>
              <a:rPr lang="en-US" sz="4400" baseline="30000" dirty="0" smtClean="0">
                <a:latin typeface="+mj-lt"/>
                <a:cs typeface="Calibri" pitchFamily="34" charset="0"/>
              </a:rPr>
              <a:t>th</a:t>
            </a:r>
            <a:r>
              <a:rPr lang="en-US" sz="4400" dirty="0" smtClean="0">
                <a:latin typeface="+mj-lt"/>
                <a:cs typeface="Calibri" pitchFamily="34" charset="0"/>
              </a:rPr>
              <a:t> ASIS&amp;T Annual Meeting, </a:t>
            </a:r>
            <a:r>
              <a:rPr lang="en-US" sz="4400" i="1" dirty="0" smtClean="0">
                <a:latin typeface="+mj-lt"/>
                <a:cs typeface="Calibri" pitchFamily="34" charset="0"/>
              </a:rPr>
              <a:t>48. “Visitors and residents: What motivates engagement with the digital environment?”</a:t>
            </a:r>
            <a:r>
              <a:rPr lang="en-US" sz="4400" dirty="0" smtClean="0">
                <a:latin typeface="+mj-lt"/>
                <a:cs typeface="Calibri" pitchFamily="34" charset="0"/>
              </a:rPr>
              <a:t> Silver Spring, MD: Richard B. Hill. </a:t>
            </a:r>
          </a:p>
          <a:p>
            <a:pPr defTabSz="914307">
              <a:lnSpc>
                <a:spcPct val="120000"/>
              </a:lnSpc>
              <a:buNone/>
              <a:defRPr/>
            </a:pPr>
            <a:r>
              <a:rPr lang="en-US" sz="4400" kern="0" dirty="0" smtClean="0">
                <a:latin typeface="+mj-lt"/>
                <a:cs typeface="Calibri" pitchFamily="34" charset="0"/>
              </a:rPr>
              <a:t>Cool, C., &amp; Spink, A. (2002). Issues of context in information retrieval (IR): An introduction to the special issue</a:t>
            </a:r>
            <a:r>
              <a:rPr lang="en-US" sz="4400" i="1" kern="0" dirty="0" smtClean="0">
                <a:latin typeface="+mj-lt"/>
                <a:cs typeface="Calibri" pitchFamily="34" charset="0"/>
              </a:rPr>
              <a:t>. Information Processing and Management: An International Journal, 38</a:t>
            </a:r>
            <a:r>
              <a:rPr lang="en-US" sz="4400" kern="0" dirty="0" smtClean="0">
                <a:latin typeface="+mj-lt"/>
                <a:cs typeface="Calibri" pitchFamily="34" charset="0"/>
              </a:rPr>
              <a:t>(5), 605-611. </a:t>
            </a:r>
            <a:endParaRPr lang="en-US" sz="4400" dirty="0" smtClean="0">
              <a:latin typeface="+mj-lt"/>
              <a:cs typeface="Calibri" pitchFamily="34" charset="0"/>
            </a:endParaRPr>
          </a:p>
          <a:p>
            <a:pPr defTabSz="914307">
              <a:lnSpc>
                <a:spcPct val="120000"/>
              </a:lnSpc>
              <a:buNone/>
              <a:defRPr/>
            </a:pPr>
            <a:r>
              <a:rPr lang="en-US" sz="4400" dirty="0" smtClean="0">
                <a:latin typeface="+mj-lt"/>
                <a:cs typeface="Calibri" pitchFamily="34" charset="0"/>
              </a:rPr>
              <a:t>Dempsey, L. (2008). Always on: Libraries in a world of permanent connectivity. </a:t>
            </a:r>
            <a:r>
              <a:rPr lang="en-US" sz="4400" i="1" dirty="0" smtClean="0">
                <a:latin typeface="+mj-lt"/>
                <a:cs typeface="Calibri" pitchFamily="34" charset="0"/>
              </a:rPr>
              <a:t>First Monday,</a:t>
            </a:r>
            <a:r>
              <a:rPr lang="en-US" sz="4400" dirty="0" smtClean="0">
                <a:latin typeface="+mj-lt"/>
                <a:cs typeface="Calibri" pitchFamily="34" charset="0"/>
              </a:rPr>
              <a:t> </a:t>
            </a:r>
            <a:r>
              <a:rPr lang="en-US" sz="4400" i="1" dirty="0" smtClean="0">
                <a:latin typeface="+mj-lt"/>
                <a:cs typeface="Calibri" pitchFamily="34" charset="0"/>
              </a:rPr>
              <a:t>14</a:t>
            </a:r>
            <a:r>
              <a:rPr lang="en-US" sz="4400" dirty="0" smtClean="0">
                <a:latin typeface="+mj-lt"/>
                <a:cs typeface="Calibri" pitchFamily="34" charset="0"/>
              </a:rPr>
              <a:t>(1). Retrieved from </a:t>
            </a:r>
            <a:r>
              <a:rPr lang="en-US" sz="4400" dirty="0" smtClean="0">
                <a:latin typeface="+mj-lt"/>
                <a:cs typeface="Calibri" pitchFamily="34" charset="0"/>
                <a:hlinkClick r:id="rId5"/>
              </a:rPr>
              <a:t>http://www.firstmonday.org/htbin/cgiwrap/bin/ojs/index.php/fm/article/view/2291/207</a:t>
            </a:r>
            <a:endParaRPr lang="en-US" sz="4400" dirty="0" smtClean="0">
              <a:latin typeface="+mj-lt"/>
              <a:cs typeface="Calibri" pitchFamily="34" charset="0"/>
            </a:endParaRPr>
          </a:p>
          <a:p>
            <a:pPr defTabSz="914307">
              <a:lnSpc>
                <a:spcPct val="120000"/>
              </a:lnSpc>
              <a:buNone/>
              <a:defRPr/>
            </a:pPr>
            <a:r>
              <a:rPr lang="en-US" sz="4400" dirty="0" smtClean="0">
                <a:latin typeface="+mj-lt"/>
                <a:cs typeface="Calibri" pitchFamily="34" charset="0"/>
              </a:rPr>
              <a:t>De Rosa, C. (2005). Perceptions of libraries and information resources: A report to the OCLC membership. Dublin, Ohio: OCLC Online Computer Library Center (p.1-8).</a:t>
            </a:r>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Bibliography</a:t>
            </a:r>
            <a:endParaRPr lang="en-US" dirty="0"/>
          </a:p>
        </p:txBody>
      </p:sp>
      <p:sp>
        <p:nvSpPr>
          <p:cNvPr id="5" name="Content Placeholder 6"/>
          <p:cNvSpPr txBox="1">
            <a:spLocks/>
          </p:cNvSpPr>
          <p:nvPr/>
        </p:nvSpPr>
        <p:spPr>
          <a:xfrm>
            <a:off x="152400" y="762000"/>
            <a:ext cx="8839200" cy="5153025"/>
          </a:xfrm>
          <a:prstGeom prst="rect">
            <a:avLst/>
          </a:prstGeom>
        </p:spPr>
        <p:txBody>
          <a:bodyPr>
            <a:normAutofit/>
          </a:bodyPr>
          <a:lstStyle/>
          <a:p>
            <a:pPr marL="233363" marR="0" lvl="0" indent="-233363" algn="l" defTabSz="457200" rtl="0" eaLnBrk="1" fontAlgn="auto" latinLnBrk="0" hangingPunct="1">
              <a:lnSpc>
                <a:spcPct val="12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defTabSz="914307">
              <a:defRPr/>
            </a:pPr>
            <a:r>
              <a:rPr lang="en-US" sz="1100" kern="0" dirty="0" err="1" smtClean="0">
                <a:latin typeface="Arial" pitchFamily="34" charset="0"/>
                <a:cs typeface="Arial" pitchFamily="34" charset="0"/>
              </a:rPr>
              <a:t>Dervin</a:t>
            </a:r>
            <a:r>
              <a:rPr lang="en-US" sz="1100" kern="0" dirty="0" smtClean="0">
                <a:latin typeface="Arial" pitchFamily="34" charset="0"/>
                <a:cs typeface="Arial" pitchFamily="34" charset="0"/>
              </a:rPr>
              <a:t>, B., </a:t>
            </a:r>
            <a:r>
              <a:rPr lang="en-US" sz="1100" kern="0" dirty="0" err="1" smtClean="0">
                <a:latin typeface="Arial" pitchFamily="34" charset="0"/>
                <a:cs typeface="Arial" pitchFamily="34" charset="0"/>
              </a:rPr>
              <a:t>Connaway</a:t>
            </a:r>
            <a:r>
              <a:rPr lang="en-US" sz="1100" kern="0" dirty="0" smtClean="0">
                <a:latin typeface="Arial" pitchFamily="34" charset="0"/>
                <a:cs typeface="Arial" pitchFamily="34" charset="0"/>
              </a:rPr>
              <a:t>, L. S., &amp; </a:t>
            </a:r>
            <a:r>
              <a:rPr lang="en-US" sz="1100" kern="0" dirty="0" err="1" smtClean="0">
                <a:latin typeface="Arial" pitchFamily="34" charset="0"/>
                <a:cs typeface="Arial" pitchFamily="34" charset="0"/>
              </a:rPr>
              <a:t>Prabha</a:t>
            </a:r>
            <a:r>
              <a:rPr lang="en-US" sz="1100" kern="0" dirty="0" smtClean="0">
                <a:latin typeface="Arial" pitchFamily="34" charset="0"/>
                <a:cs typeface="Arial" pitchFamily="34" charset="0"/>
              </a:rPr>
              <a:t>, C. (2003-2005). </a:t>
            </a:r>
            <a:r>
              <a:rPr lang="en-US" sz="1100" i="1" kern="0" dirty="0" smtClean="0">
                <a:latin typeface="Arial" pitchFamily="34" charset="0"/>
                <a:cs typeface="Arial" pitchFamily="34" charset="0"/>
              </a:rPr>
              <a:t>Sense-making the information confluence: The </a:t>
            </a:r>
            <a:r>
              <a:rPr lang="en-US" sz="1100" i="1" kern="0" dirty="0" err="1" smtClean="0">
                <a:latin typeface="Arial" pitchFamily="34" charset="0"/>
                <a:cs typeface="Arial" pitchFamily="34" charset="0"/>
              </a:rPr>
              <a:t>hows</a:t>
            </a:r>
            <a:r>
              <a:rPr lang="en-US" sz="1100" i="1" kern="0" dirty="0" smtClean="0">
                <a:latin typeface="Arial" pitchFamily="34" charset="0"/>
                <a:cs typeface="Arial" pitchFamily="34" charset="0"/>
              </a:rPr>
              <a:t> and the whys of college and university user </a:t>
            </a:r>
            <a:r>
              <a:rPr lang="en-US" sz="1100" i="1" kern="0" dirty="0" err="1" smtClean="0">
                <a:latin typeface="Arial" pitchFamily="34" charset="0"/>
                <a:cs typeface="Arial" pitchFamily="34" charset="0"/>
              </a:rPr>
              <a:t>satisficing</a:t>
            </a:r>
            <a:r>
              <a:rPr lang="en-US" sz="1100" i="1" kern="0" dirty="0" smtClean="0">
                <a:latin typeface="Arial" pitchFamily="34" charset="0"/>
                <a:cs typeface="Arial" pitchFamily="34" charset="0"/>
              </a:rPr>
              <a:t> of information needs.</a:t>
            </a:r>
            <a:r>
              <a:rPr lang="en-US" sz="1100" kern="0" dirty="0" smtClean="0">
                <a:latin typeface="Arial" pitchFamily="34" charset="0"/>
                <a:cs typeface="Arial" pitchFamily="34" charset="0"/>
              </a:rPr>
              <a:t> Funded by the Institute for Museums and Library Services (IMLS).  Retrieved from </a:t>
            </a:r>
            <a:r>
              <a:rPr lang="en-US" sz="1100" u="sng" dirty="0" smtClean="0">
                <a:latin typeface="Arial" pitchFamily="34" charset="0"/>
                <a:cs typeface="Arial" pitchFamily="34" charset="0"/>
                <a:hlinkClick r:id="rId3"/>
              </a:rPr>
              <a:t>http://www.oclc.org/research/activities/past/orprojects/imls/default.htm</a:t>
            </a:r>
            <a:endParaRPr lang="en-US" sz="1100" u="sng" dirty="0" smtClean="0">
              <a:latin typeface="Arial" pitchFamily="34" charset="0"/>
              <a:cs typeface="Arial" pitchFamily="34" charset="0"/>
            </a:endParaRPr>
          </a:p>
          <a:p>
            <a:pPr defTabSz="914307">
              <a:defRPr/>
            </a:pPr>
            <a:endParaRPr lang="en-US" sz="1100" u="sng" dirty="0" smtClean="0">
              <a:latin typeface="Arial" pitchFamily="34" charset="0"/>
              <a:cs typeface="Arial" pitchFamily="34" charset="0"/>
            </a:endParaRPr>
          </a:p>
          <a:p>
            <a:pPr defTabSz="914307">
              <a:defRPr/>
            </a:pPr>
            <a:r>
              <a:rPr lang="en-US" sz="1100" dirty="0" err="1" smtClean="0">
                <a:latin typeface="Arial" pitchFamily="34" charset="0"/>
                <a:cs typeface="Arial" pitchFamily="34" charset="0"/>
              </a:rPr>
              <a:t>DeSantis</a:t>
            </a:r>
            <a:r>
              <a:rPr lang="en-US" sz="1100" dirty="0" smtClean="0">
                <a:latin typeface="Arial" pitchFamily="34" charset="0"/>
                <a:cs typeface="Arial" pitchFamily="34" charset="0"/>
              </a:rPr>
              <a:t>, N. (2012, January 6, ). On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librarian brings 2 students from the early 1900s to life. </a:t>
            </a:r>
            <a:r>
              <a:rPr lang="en-US" sz="1100" i="1" dirty="0" smtClean="0">
                <a:latin typeface="Arial" pitchFamily="34" charset="0"/>
                <a:cs typeface="Arial" pitchFamily="34" charset="0"/>
              </a:rPr>
              <a:t>Chronicle of Higher Education</a:t>
            </a:r>
            <a:r>
              <a:rPr lang="en-US" sz="1100" dirty="0" smtClean="0">
                <a:latin typeface="Arial" pitchFamily="34" charset="0"/>
                <a:cs typeface="Arial" pitchFamily="34" charset="0"/>
              </a:rPr>
              <a:t>. Retrieved from </a:t>
            </a:r>
            <a:r>
              <a:rPr lang="en-US" sz="1100" dirty="0" smtClean="0">
                <a:latin typeface="Arial" pitchFamily="34" charset="0"/>
                <a:cs typeface="Arial" pitchFamily="34" charset="0"/>
                <a:hlinkClick r:id="rId4"/>
              </a:rPr>
              <a:t>http://chronicle.com/blogs/wiredcampus/on-facebook-librarian-brings-two-students-from-the-early-1900s-to-life/34845</a:t>
            </a:r>
            <a:endParaRPr lang="en-US" sz="1100" u="sng" dirty="0" smtClean="0">
              <a:latin typeface="Arial" pitchFamily="34" charset="0"/>
              <a:cs typeface="Arial" pitchFamily="34" charset="0"/>
            </a:endParaRPr>
          </a:p>
          <a:p>
            <a:pPr defTabSz="914307">
              <a:defRPr/>
            </a:pPr>
            <a:endParaRPr lang="en-US" sz="1100" u="sng" dirty="0" smtClean="0">
              <a:latin typeface="Arial" pitchFamily="34" charset="0"/>
              <a:cs typeface="Arial" pitchFamily="34" charset="0"/>
            </a:endParaRPr>
          </a:p>
          <a:p>
            <a:pPr defTabSz="914307">
              <a:defRPr/>
            </a:pPr>
            <a:r>
              <a:rPr lang="en-US" sz="1100" dirty="0" err="1" smtClean="0">
                <a:latin typeface="Arial" pitchFamily="34" charset="0"/>
                <a:cs typeface="Arial" pitchFamily="34" charset="0"/>
              </a:rPr>
              <a:t>Geertz</a:t>
            </a:r>
            <a:r>
              <a:rPr lang="en-US" sz="1100" dirty="0" smtClean="0">
                <a:latin typeface="Arial" pitchFamily="34" charset="0"/>
                <a:cs typeface="Arial" pitchFamily="34" charset="0"/>
              </a:rPr>
              <a:t>, C. (1973). </a:t>
            </a:r>
            <a:r>
              <a:rPr lang="en-US" sz="1100" i="1" dirty="0" smtClean="0">
                <a:latin typeface="Arial" pitchFamily="34" charset="0"/>
                <a:cs typeface="Arial" pitchFamily="34" charset="0"/>
              </a:rPr>
              <a:t>The interpretation of cultures: Selected essays</a:t>
            </a:r>
            <a:r>
              <a:rPr lang="en-US" sz="1100" dirty="0" smtClean="0">
                <a:latin typeface="Arial" pitchFamily="34" charset="0"/>
                <a:cs typeface="Arial" pitchFamily="34" charset="0"/>
              </a:rPr>
              <a:t>. New York: Basic Books.</a:t>
            </a:r>
            <a:endParaRPr lang="en-US" sz="1100" u="sng" dirty="0" smtClean="0">
              <a:latin typeface="Arial" pitchFamily="34" charset="0"/>
              <a:cs typeface="Arial" pitchFamily="34" charset="0"/>
            </a:endParaRPr>
          </a:p>
          <a:p>
            <a:endParaRPr lang="en-US" sz="1100" dirty="0" smtClean="0"/>
          </a:p>
          <a:p>
            <a:r>
              <a:rPr lang="en-US" sz="1100" dirty="0" err="1" smtClean="0"/>
              <a:t>Gilster</a:t>
            </a:r>
            <a:r>
              <a:rPr lang="en-US" sz="1100" dirty="0" smtClean="0"/>
              <a:t>, P. (1997). </a:t>
            </a:r>
            <a:r>
              <a:rPr lang="en-US" sz="1100" i="1" dirty="0" smtClean="0"/>
              <a:t>Digital literacy</a:t>
            </a:r>
            <a:r>
              <a:rPr lang="en-US" sz="1100" dirty="0" smtClean="0"/>
              <a:t>. New York: Wiley.</a:t>
            </a:r>
          </a:p>
          <a:p>
            <a:endParaRPr lang="en-US" sz="1100" u="sng" dirty="0" smtClean="0">
              <a:latin typeface="Arial" pitchFamily="34" charset="0"/>
              <a:cs typeface="Arial" pitchFamily="34" charset="0"/>
            </a:endParaRPr>
          </a:p>
          <a:p>
            <a:r>
              <a:rPr lang="en-US" sz="1100" dirty="0" smtClean="0">
                <a:latin typeface="Arial" pitchFamily="34" charset="0"/>
                <a:cs typeface="Arial" pitchFamily="34" charset="0"/>
              </a:rPr>
              <a:t>Glaser, B. G. , &amp; Strauss, A.L. (1967). </a:t>
            </a:r>
            <a:r>
              <a:rPr lang="en-US" sz="1100" i="1" dirty="0" smtClean="0">
                <a:latin typeface="Arial" pitchFamily="34" charset="0"/>
                <a:cs typeface="Arial" pitchFamily="34" charset="0"/>
              </a:rPr>
              <a:t>The discovery of grounded theory; strategies for qualitative research</a:t>
            </a:r>
            <a:r>
              <a:rPr lang="en-US" sz="1100" dirty="0" smtClean="0">
                <a:latin typeface="Arial" pitchFamily="34" charset="0"/>
                <a:cs typeface="Arial" pitchFamily="34" charset="0"/>
              </a:rPr>
              <a:t>. Chicago: Aldine Pub. Co. </a:t>
            </a:r>
            <a:endParaRPr lang="en-US" sz="1100" u="sng" dirty="0" smtClean="0">
              <a:latin typeface="Arial" pitchFamily="34" charset="0"/>
              <a:cs typeface="Arial" pitchFamily="34" charset="0"/>
            </a:endParaRPr>
          </a:p>
          <a:p>
            <a:pPr defTabSz="914307">
              <a:defRPr/>
            </a:pPr>
            <a:endParaRPr lang="en-US" sz="1100" u="sng" dirty="0" smtClean="0">
              <a:latin typeface="Arial" pitchFamily="34" charset="0"/>
              <a:cs typeface="Arial" pitchFamily="34" charset="0"/>
            </a:endParaRPr>
          </a:p>
          <a:p>
            <a:pPr defTabSz="914307">
              <a:defRPr/>
            </a:pPr>
            <a:r>
              <a:rPr lang="en-US" sz="1100" dirty="0" err="1" smtClean="0"/>
              <a:t>Helsper</a:t>
            </a:r>
            <a:r>
              <a:rPr lang="en-US" sz="1100" dirty="0" smtClean="0"/>
              <a:t>, E. J. &amp; </a:t>
            </a:r>
            <a:r>
              <a:rPr lang="en-US" sz="1100" dirty="0" err="1" smtClean="0"/>
              <a:t>Eynon</a:t>
            </a:r>
            <a:r>
              <a:rPr lang="en-US" sz="1100" dirty="0" smtClean="0"/>
              <a:t>, R. (2009). Digital natives: Where is the evidence? </a:t>
            </a:r>
            <a:r>
              <a:rPr lang="en-US" sz="1100" i="1" dirty="0" smtClean="0"/>
              <a:t>British Educational Research Journal</a:t>
            </a:r>
            <a:r>
              <a:rPr lang="en-US" sz="1100" dirty="0" smtClean="0"/>
              <a:t>, </a:t>
            </a:r>
            <a:r>
              <a:rPr lang="en-US" sz="1100" i="1" dirty="0" smtClean="0"/>
              <a:t>36(</a:t>
            </a:r>
            <a:r>
              <a:rPr lang="en-US" sz="1100" dirty="0" smtClean="0"/>
              <a:t>3), 503–520.</a:t>
            </a:r>
          </a:p>
          <a:p>
            <a:pPr defTabSz="914307">
              <a:defRPr/>
            </a:pPr>
            <a:endParaRPr lang="en-US" sz="1100" dirty="0" smtClean="0"/>
          </a:p>
          <a:p>
            <a:pPr defTabSz="914307">
              <a:defRPr/>
            </a:pPr>
            <a:r>
              <a:rPr lang="en-US" sz="1100" dirty="0" smtClean="0"/>
              <a:t>Holton, D.  (2010, March 19). The digital natives/digital immigrants distinction is dead or at least dying. [Web log comment]. </a:t>
            </a:r>
            <a:r>
              <a:rPr lang="en-US" sz="1100" i="1" dirty="0" err="1" smtClean="0"/>
              <a:t>EdTechDev</a:t>
            </a:r>
            <a:r>
              <a:rPr lang="en-US" sz="1100" dirty="0" smtClean="0"/>
              <a:t> . Retrieved from </a:t>
            </a:r>
            <a:r>
              <a:rPr lang="en-US" sz="1100" u="sng" dirty="0" smtClean="0">
                <a:hlinkClick r:id="rId5"/>
              </a:rPr>
              <a:t>http://edtechdev.wordpress.com/2010/03/19/the-digital-natives-digital-immigrants-distinction-is-dead-or-at-least-dying/</a:t>
            </a:r>
            <a:r>
              <a:rPr lang="en-US" sz="1100" dirty="0" smtClean="0"/>
              <a:t> </a:t>
            </a:r>
          </a:p>
          <a:p>
            <a:pPr marL="0" lvl="2" defTabSz="914307">
              <a:defRPr/>
            </a:pPr>
            <a:endParaRPr lang="en-US" sz="1100" u="sng" dirty="0" smtClean="0">
              <a:latin typeface="Arial" pitchFamily="34" charset="0"/>
              <a:cs typeface="Arial" pitchFamily="34" charset="0"/>
              <a:hlinkClick r:id="rId6"/>
            </a:endParaRPr>
          </a:p>
          <a:p>
            <a:pPr marL="0" lvl="2" defTabSz="914307">
              <a:defRPr/>
            </a:pPr>
            <a:r>
              <a:rPr lang="en-US" sz="1100" dirty="0" smtClean="0"/>
              <a:t>Kennedy, G., Judd, T., &amp; </a:t>
            </a:r>
            <a:r>
              <a:rPr lang="en-US" sz="1100" dirty="0" err="1" smtClean="0"/>
              <a:t>Dalgarno</a:t>
            </a:r>
            <a:r>
              <a:rPr lang="en-US" sz="1100" dirty="0" smtClean="0"/>
              <a:t>, B. (2010). Beyond natives and immigrants: Exploring types of net generation students. </a:t>
            </a:r>
            <a:r>
              <a:rPr lang="en-US" sz="1100" i="1" dirty="0" smtClean="0"/>
              <a:t>Journal of Computer Assisted Learning</a:t>
            </a:r>
            <a:r>
              <a:rPr lang="en-US" sz="1100" dirty="0" smtClean="0"/>
              <a:t>, </a:t>
            </a:r>
            <a:r>
              <a:rPr lang="en-US" sz="1100" i="1" dirty="0" smtClean="0"/>
              <a:t>26</a:t>
            </a:r>
            <a:r>
              <a:rPr lang="en-US" sz="1100" dirty="0" smtClean="0"/>
              <a:t>(5</a:t>
            </a:r>
            <a:r>
              <a:rPr lang="en-US" sz="1100" i="1" dirty="0" smtClean="0"/>
              <a:t>),</a:t>
            </a:r>
            <a:r>
              <a:rPr lang="en-US" sz="1100" dirty="0" smtClean="0"/>
              <a:t> 332–343.</a:t>
            </a:r>
            <a:endParaRPr lang="en-US" sz="1100" u="sng" dirty="0" smtClean="0">
              <a:latin typeface="Arial" pitchFamily="34" charset="0"/>
              <a:cs typeface="Arial" pitchFamily="34" charset="0"/>
              <a:hlinkClick r:id="rId6"/>
            </a:endParaRPr>
          </a:p>
          <a:p>
            <a:endParaRPr lang="en-US" sz="1100" dirty="0" smtClean="0">
              <a:latin typeface="Arial" pitchFamily="34" charset="0"/>
              <a:cs typeface="Arial" pitchFamily="34" charset="0"/>
            </a:endParaRPr>
          </a:p>
          <a:p>
            <a:r>
              <a:rPr lang="en-US" sz="1100" dirty="0" err="1" smtClean="0">
                <a:latin typeface="Arial" pitchFamily="34" charset="0"/>
                <a:cs typeface="Arial" pitchFamily="34" charset="0"/>
              </a:rPr>
              <a:t>Kvale</a:t>
            </a:r>
            <a:r>
              <a:rPr lang="en-US" sz="1100" dirty="0" smtClean="0">
                <a:latin typeface="Arial" pitchFamily="34" charset="0"/>
                <a:cs typeface="Arial" pitchFamily="34" charset="0"/>
              </a:rPr>
              <a:t>, S. (1996). </a:t>
            </a:r>
            <a:r>
              <a:rPr lang="en-US" sz="1100" i="1" dirty="0" err="1" smtClean="0">
                <a:latin typeface="Arial" pitchFamily="34" charset="0"/>
                <a:cs typeface="Arial" pitchFamily="34" charset="0"/>
              </a:rPr>
              <a:t>InterViews</a:t>
            </a:r>
            <a:r>
              <a:rPr lang="en-US" sz="1100" i="1" dirty="0" smtClean="0">
                <a:latin typeface="Arial" pitchFamily="34" charset="0"/>
                <a:cs typeface="Arial" pitchFamily="34" charset="0"/>
              </a:rPr>
              <a:t>: An introduction to qualitative research interviewing</a:t>
            </a:r>
            <a:r>
              <a:rPr lang="en-US" sz="1100" dirty="0" smtClean="0">
                <a:latin typeface="Arial" pitchFamily="34" charset="0"/>
                <a:cs typeface="Arial" pitchFamily="34" charset="0"/>
              </a:rPr>
              <a:t>. Thousand Oaks, </a:t>
            </a:r>
            <a:r>
              <a:rPr lang="en-US" sz="1100" dirty="0" err="1" smtClean="0">
                <a:latin typeface="Arial" pitchFamily="34" charset="0"/>
                <a:cs typeface="Arial" pitchFamily="34" charset="0"/>
              </a:rPr>
              <a:t>Calif</a:t>
            </a:r>
            <a:r>
              <a:rPr lang="en-US" sz="1100" dirty="0" smtClean="0">
                <a:latin typeface="Arial" pitchFamily="34" charset="0"/>
                <a:cs typeface="Arial" pitchFamily="34" charset="0"/>
              </a:rPr>
              <a:t>: Sage Publications, 133-135.</a:t>
            </a:r>
          </a:p>
          <a:p>
            <a:endParaRPr lang="en-US" sz="1100" dirty="0" smtClean="0">
              <a:latin typeface="Arial" pitchFamily="34" charset="0"/>
              <a:cs typeface="Arial" pitchFamily="34" charset="0"/>
            </a:endParaRPr>
          </a:p>
          <a:p>
            <a:r>
              <a:rPr lang="en-US" sz="1100" dirty="0" err="1" smtClean="0"/>
              <a:t>Lankshear</a:t>
            </a:r>
            <a:r>
              <a:rPr lang="en-US" sz="1100" dirty="0" smtClean="0"/>
              <a:t>, C. &amp; </a:t>
            </a:r>
            <a:r>
              <a:rPr lang="en-US" sz="1100" dirty="0" err="1" smtClean="0"/>
              <a:t>Knobel</a:t>
            </a:r>
            <a:r>
              <a:rPr lang="en-US" sz="1100" dirty="0" smtClean="0"/>
              <a:t>, M. (Eds.) (2008). </a:t>
            </a:r>
            <a:r>
              <a:rPr lang="en-US" sz="1100" i="1" dirty="0" smtClean="0"/>
              <a:t>Digital </a:t>
            </a:r>
            <a:r>
              <a:rPr lang="en-US" sz="1100" i="1" dirty="0" err="1" smtClean="0"/>
              <a:t>literacies</a:t>
            </a:r>
            <a:r>
              <a:rPr lang="en-US" sz="1100" i="1" dirty="0" smtClean="0"/>
              <a:t>: Concepts, policies and practices</a:t>
            </a:r>
            <a:r>
              <a:rPr lang="en-US" sz="1100" dirty="0" smtClean="0"/>
              <a:t>. New York: Peter Lang.</a:t>
            </a:r>
          </a:p>
          <a:p>
            <a:endParaRPr lang="en-US" sz="11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Bibliography</a:t>
            </a:r>
            <a:endParaRPr lang="en-US" dirty="0"/>
          </a:p>
        </p:txBody>
      </p:sp>
      <p:sp>
        <p:nvSpPr>
          <p:cNvPr id="5" name="Content Placeholder 6"/>
          <p:cNvSpPr txBox="1">
            <a:spLocks/>
          </p:cNvSpPr>
          <p:nvPr/>
        </p:nvSpPr>
        <p:spPr>
          <a:xfrm>
            <a:off x="152400" y="990600"/>
            <a:ext cx="8839200" cy="5153025"/>
          </a:xfrm>
          <a:prstGeom prst="rect">
            <a:avLst/>
          </a:prstGeom>
        </p:spPr>
        <p:txBody>
          <a:bodyPr>
            <a:normAutofit lnSpcReduction="10000"/>
          </a:bodyPr>
          <a:lstStyle/>
          <a:p>
            <a:endParaRPr lang="en-US" sz="1100" dirty="0" smtClean="0"/>
          </a:p>
          <a:p>
            <a:r>
              <a:rPr lang="en-US" sz="1100" dirty="0" err="1" smtClean="0"/>
              <a:t>Margaryan</a:t>
            </a:r>
            <a:r>
              <a:rPr lang="en-US" sz="1100" dirty="0" smtClean="0"/>
              <a:t>, A. &amp; Littlejohn, A. (2008). Are digital natives a myth or reality?: Students’ use of technologies for learning. Retrieved from </a:t>
            </a:r>
            <a:r>
              <a:rPr lang="en-US" sz="1100" u="sng" dirty="0" smtClean="0">
                <a:hlinkClick r:id="rId3"/>
              </a:rPr>
              <a:t>http://www.academy.gcal.ac.uk/anoush/documents/DigitalNativesMythOrReality-MargaryanAndLittlejohn-draft-111208.pdf</a:t>
            </a:r>
            <a:endParaRPr lang="en-US" sz="1100" dirty="0" smtClean="0"/>
          </a:p>
          <a:p>
            <a:endParaRPr lang="en-US" sz="1100" dirty="0" smtClean="0"/>
          </a:p>
          <a:p>
            <a:r>
              <a:rPr lang="en-US" sz="1100" dirty="0" smtClean="0"/>
              <a:t>McKenzie, J. (2007). Digital </a:t>
            </a:r>
            <a:r>
              <a:rPr lang="en-US" sz="1100" dirty="0" err="1" smtClean="0"/>
              <a:t>nativism</a:t>
            </a:r>
            <a:r>
              <a:rPr lang="en-US" sz="1100" dirty="0" smtClean="0"/>
              <a:t>, digital delusions, and digital deprivation. </a:t>
            </a:r>
            <a:r>
              <a:rPr lang="en-US" sz="1100" i="1" dirty="0" smtClean="0"/>
              <a:t>From Now On: The Educational Technology Journal</a:t>
            </a:r>
            <a:r>
              <a:rPr lang="en-US" sz="1100" dirty="0" smtClean="0"/>
              <a:t>, </a:t>
            </a:r>
            <a:r>
              <a:rPr lang="en-US" sz="1100" i="1" dirty="0" smtClean="0"/>
              <a:t>17</a:t>
            </a:r>
            <a:r>
              <a:rPr lang="en-US" sz="1100" dirty="0" smtClean="0"/>
              <a:t>(2). Retrieved from </a:t>
            </a:r>
            <a:r>
              <a:rPr lang="en-US" sz="1100" u="sng" dirty="0" smtClean="0">
                <a:hlinkClick r:id="rId4"/>
              </a:rPr>
              <a:t>http://www.fno.org/nov07/nativism.html</a:t>
            </a:r>
            <a:endParaRPr lang="en-US" sz="1100" u="sng" dirty="0" smtClean="0"/>
          </a:p>
          <a:p>
            <a:endParaRPr lang="en-US" sz="1100" dirty="0" smtClean="0"/>
          </a:p>
          <a:p>
            <a:r>
              <a:rPr lang="en-US" sz="1100" dirty="0" err="1" smtClean="0"/>
              <a:t>Prensky</a:t>
            </a:r>
            <a:r>
              <a:rPr lang="en-US" sz="1100" dirty="0" smtClean="0"/>
              <a:t>, M. (2001a). Digital natives, digital immigrants. </a:t>
            </a:r>
            <a:r>
              <a:rPr lang="en-US" sz="1100" i="1" dirty="0" smtClean="0"/>
              <a:t>On the Horizon</a:t>
            </a:r>
            <a:r>
              <a:rPr lang="en-US" sz="1100" dirty="0" smtClean="0"/>
              <a:t>, </a:t>
            </a:r>
            <a:r>
              <a:rPr lang="en-US" sz="1100" i="1" dirty="0" smtClean="0"/>
              <a:t>9(5).</a:t>
            </a:r>
            <a:r>
              <a:rPr lang="en-US" sz="1100" dirty="0" smtClean="0"/>
              <a:t> Retrieved from </a:t>
            </a:r>
            <a:r>
              <a:rPr lang="en-US" sz="1100" u="sng" dirty="0" smtClean="0">
                <a:hlinkClick r:id="rId5"/>
              </a:rPr>
              <a:t>http://www.marcprensky.com/writing/Prensky%20-%20Digital%20Natives,%20Digital%20Immigrants%20-%20Part1.pdf</a:t>
            </a:r>
            <a:endParaRPr lang="en-US" sz="1100" dirty="0" smtClean="0"/>
          </a:p>
          <a:p>
            <a:endParaRPr lang="en-US" sz="1100" dirty="0" smtClean="0"/>
          </a:p>
          <a:p>
            <a:r>
              <a:rPr lang="en-US" sz="1100" dirty="0" err="1" smtClean="0"/>
              <a:t>Prensky</a:t>
            </a:r>
            <a:r>
              <a:rPr lang="en-US" sz="1100" dirty="0" smtClean="0"/>
              <a:t>, M. (2001b). “Do they really </a:t>
            </a:r>
            <a:r>
              <a:rPr lang="en-US" sz="1100" i="1" dirty="0" smtClean="0"/>
              <a:t>think</a:t>
            </a:r>
            <a:r>
              <a:rPr lang="en-US" sz="1100" dirty="0" smtClean="0"/>
              <a:t> differently?” </a:t>
            </a:r>
            <a:r>
              <a:rPr lang="en-US" sz="1100" i="1" dirty="0" smtClean="0"/>
              <a:t>On the Horizon</a:t>
            </a:r>
            <a:r>
              <a:rPr lang="en-US" sz="1100" dirty="0" smtClean="0"/>
              <a:t>, 9</a:t>
            </a:r>
            <a:r>
              <a:rPr lang="en-US" sz="1100" i="1" dirty="0" smtClean="0"/>
              <a:t>(5)</a:t>
            </a:r>
            <a:r>
              <a:rPr lang="en-US" sz="1100" dirty="0" smtClean="0"/>
              <a:t>. Retrieved from </a:t>
            </a:r>
            <a:r>
              <a:rPr lang="en-US" sz="1100" u="sng" dirty="0" smtClean="0">
                <a:hlinkClick r:id="rId6"/>
              </a:rPr>
              <a:t>http://www.marcprensky.com/writing/Prensky%20-%20Digital%20Natives,%20Digital%20Immigrants%20-%20Part2.pdf</a:t>
            </a:r>
            <a:endParaRPr lang="en-US" sz="1100" dirty="0" smtClean="0"/>
          </a:p>
          <a:p>
            <a:endParaRPr lang="en-US" sz="1100" dirty="0" smtClean="0"/>
          </a:p>
          <a:p>
            <a:r>
              <a:rPr lang="en-US" sz="1100" dirty="0" smtClean="0">
                <a:latin typeface="Arial" pitchFamily="34" charset="0"/>
                <a:cs typeface="Arial" pitchFamily="34" charset="0"/>
              </a:rPr>
              <a:t>Radford, M. L., &amp; </a:t>
            </a: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L. S. (2005-2007). </a:t>
            </a:r>
            <a:r>
              <a:rPr lang="en-US" sz="1100" i="1" dirty="0" smtClean="0">
                <a:latin typeface="Arial" pitchFamily="34" charset="0"/>
                <a:cs typeface="Arial" pitchFamily="34" charset="0"/>
              </a:rPr>
              <a:t>Seeking synchronicity: Evaluating virtual reference services from user, non-user, and librarian perspectives.  </a:t>
            </a:r>
            <a:r>
              <a:rPr lang="en-US" sz="1100" dirty="0" smtClean="0">
                <a:latin typeface="Arial" pitchFamily="34" charset="0"/>
                <a:cs typeface="Arial" pitchFamily="34" charset="0"/>
              </a:rPr>
              <a:t>Funded by the Institute for Museums and Library Services (IMLS). Retrieved from </a:t>
            </a:r>
            <a:r>
              <a:rPr lang="en-US" sz="1100" dirty="0" smtClean="0">
                <a:latin typeface="Arial" pitchFamily="34" charset="0"/>
                <a:cs typeface="Arial" pitchFamily="34" charset="0"/>
                <a:hlinkClick r:id="rId7"/>
              </a:rPr>
              <a:t>http://www.oclc.org/research/activities/synchronicity/default.htm</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pPr marL="0" lvl="2"/>
            <a:r>
              <a:rPr lang="en-US" sz="1100" dirty="0" smtClean="0">
                <a:latin typeface="Arial" pitchFamily="34" charset="0"/>
                <a:cs typeface="Arial" pitchFamily="34" charset="0"/>
              </a:rPr>
              <a:t>Radford, M. L., &amp; </a:t>
            </a: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L. S. (2010). “I stay away from the unknown, I guess.” Measuring impact and understanding critical factors for millennial generation and adult non-users of virtual reference services. In online proceedings of the Fifth Annual </a:t>
            </a:r>
            <a:r>
              <a:rPr lang="en-US" sz="1100" dirty="0" err="1" smtClean="0">
                <a:latin typeface="Arial" pitchFamily="34" charset="0"/>
                <a:cs typeface="Arial" pitchFamily="34" charset="0"/>
              </a:rPr>
              <a:t>iConference</a:t>
            </a:r>
            <a:r>
              <a:rPr lang="en-US" sz="1100" dirty="0" smtClean="0">
                <a:latin typeface="Arial" pitchFamily="34" charset="0"/>
                <a:cs typeface="Arial" pitchFamily="34" charset="0"/>
              </a:rPr>
              <a:t>. University of Illinois at Urbana-Champaign, February 3-6, 2010. </a:t>
            </a:r>
            <a:r>
              <a:rPr lang="en-US" sz="1100" u="sng" dirty="0" smtClean="0">
                <a:latin typeface="Arial" pitchFamily="34" charset="0"/>
                <a:cs typeface="Arial" pitchFamily="34" charset="0"/>
                <a:hlinkClick r:id="rId8"/>
              </a:rPr>
              <a:t>http://nora.lis.uiuc.edu/images/iConferences/2010papers2_Page-Zhang.pff</a:t>
            </a:r>
          </a:p>
          <a:p>
            <a:endParaRPr lang="en-US" sz="1100" dirty="0" smtClean="0"/>
          </a:p>
          <a:p>
            <a:r>
              <a:rPr lang="en-US" sz="1100" dirty="0" err="1" smtClean="0"/>
              <a:t>Stoerger</a:t>
            </a:r>
            <a:r>
              <a:rPr lang="en-US" sz="1100" dirty="0" smtClean="0"/>
              <a:t>, S. (2009). The digital melting pot: Bridging the digital native–immigrant divide. </a:t>
            </a:r>
            <a:r>
              <a:rPr lang="en-US" sz="1100" i="1" dirty="0" smtClean="0"/>
              <a:t>First Monday</a:t>
            </a:r>
            <a:r>
              <a:rPr lang="en-US" sz="1100" dirty="0" smtClean="0"/>
              <a:t>, </a:t>
            </a:r>
            <a:r>
              <a:rPr lang="en-US" sz="1100" i="1" dirty="0" smtClean="0"/>
              <a:t>14(</a:t>
            </a:r>
            <a:r>
              <a:rPr lang="en-US" sz="1100" dirty="0" smtClean="0"/>
              <a:t>7). Retrieved from </a:t>
            </a:r>
            <a:r>
              <a:rPr lang="en-US" sz="1100" u="sng" dirty="0" smtClean="0">
                <a:hlinkClick r:id="rId9"/>
              </a:rPr>
              <a:t>http://firstmonday.org/htbin/cgiwrap/bin/ojs/index.php/fm/article/view/2474/2243</a:t>
            </a:r>
            <a:endParaRPr lang="en-US" sz="1100" u="sng" dirty="0" smtClean="0"/>
          </a:p>
          <a:p>
            <a:endParaRPr lang="en-US" sz="1100" u="sng" dirty="0" smtClean="0"/>
          </a:p>
          <a:p>
            <a:pPr marL="0" lvl="2"/>
            <a:r>
              <a:rPr lang="en-US" sz="1100" dirty="0" smtClean="0">
                <a:latin typeface="Arial" pitchFamily="34" charset="0"/>
                <a:cs typeface="Arial" pitchFamily="34" charset="0"/>
              </a:rPr>
              <a:t>Wasserman, S. (2012, June 18). The Amazon effect. </a:t>
            </a:r>
            <a:r>
              <a:rPr lang="en-US" sz="1100" i="1" dirty="0" smtClean="0">
                <a:latin typeface="Arial" pitchFamily="34" charset="0"/>
                <a:cs typeface="Arial" pitchFamily="34" charset="0"/>
              </a:rPr>
              <a:t>The Nation</a:t>
            </a:r>
            <a:r>
              <a:rPr lang="en-US" sz="1100" dirty="0" smtClean="0">
                <a:latin typeface="Arial" pitchFamily="34" charset="0"/>
                <a:cs typeface="Arial" pitchFamily="34" charset="0"/>
              </a:rPr>
              <a:t>. Retrieved from  </a:t>
            </a:r>
            <a:r>
              <a:rPr lang="en-US" sz="1100" dirty="0" smtClean="0">
                <a:latin typeface="Arial" pitchFamily="34" charset="0"/>
                <a:cs typeface="Arial" pitchFamily="34" charset="0"/>
                <a:hlinkClick r:id="rId10"/>
              </a:rPr>
              <a:t>http://www.thenation.com/article/168125/amazon-effect</a:t>
            </a:r>
            <a:endParaRPr lang="en-US" sz="1100" dirty="0" smtClean="0">
              <a:latin typeface="Arial" pitchFamily="34" charset="0"/>
              <a:cs typeface="Arial" pitchFamily="34" charset="0"/>
            </a:endParaRPr>
          </a:p>
          <a:p>
            <a:pPr marL="0" lvl="2"/>
            <a:endParaRPr lang="en-US" sz="1100" dirty="0" smtClean="0">
              <a:latin typeface="Arial" pitchFamily="34" charset="0"/>
              <a:cs typeface="Arial" pitchFamily="34" charset="0"/>
            </a:endParaRPr>
          </a:p>
          <a:p>
            <a:pPr marL="0" lvl="2"/>
            <a:r>
              <a:rPr lang="en-US" sz="1100" dirty="0" smtClean="0">
                <a:latin typeface="Arial" pitchFamily="34" charset="0"/>
                <a:cs typeface="Arial" pitchFamily="34" charset="0"/>
              </a:rPr>
              <a:t>White, D. S., &amp; </a:t>
            </a: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L. S. (2011-2012). </a:t>
            </a:r>
            <a:r>
              <a:rPr lang="en-US" sz="1100" i="1" dirty="0" smtClean="0">
                <a:latin typeface="Arial" pitchFamily="34" charset="0"/>
                <a:cs typeface="Arial" pitchFamily="34" charset="0"/>
              </a:rPr>
              <a:t>Visitors and residents: What motivates engagement with the digital information environment.</a:t>
            </a:r>
            <a:r>
              <a:rPr lang="en-US" sz="1100" dirty="0" smtClean="0">
                <a:latin typeface="Arial" pitchFamily="34" charset="0"/>
                <a:cs typeface="Arial" pitchFamily="34" charset="0"/>
              </a:rPr>
              <a:t> Funded by JISC, OCLC, and Oxford University.  Retrieved from </a:t>
            </a:r>
            <a:r>
              <a:rPr lang="en-US" sz="1100" u="sng" dirty="0" smtClean="0">
                <a:latin typeface="Arial" pitchFamily="34" charset="0"/>
                <a:cs typeface="Arial" pitchFamily="34" charset="0"/>
                <a:hlinkClick r:id="rId11"/>
              </a:rPr>
              <a:t>http://www.oclc.org/research/activities/vandr/</a:t>
            </a:r>
            <a:endParaRPr lang="en-US" sz="1100" dirty="0" smtClean="0">
              <a:latin typeface="Arial" pitchFamily="34" charset="0"/>
              <a:cs typeface="Arial" pitchFamily="34" charset="0"/>
            </a:endParaRPr>
          </a:p>
          <a:p>
            <a:pPr marL="336042" indent="-336042">
              <a:defRPr/>
            </a:pPr>
            <a:endParaRPr lang="en-US" sz="1100" dirty="0" smtClean="0">
              <a:latin typeface="Arial" pitchFamily="34" charset="0"/>
              <a:cs typeface="Arial" pitchFamily="34" charset="0"/>
            </a:endParaRPr>
          </a:p>
          <a:p>
            <a:pPr marL="336042" lvl="2" indent="-336042">
              <a:defRPr/>
            </a:pPr>
            <a:r>
              <a:rPr lang="en-US" sz="1100" dirty="0" smtClean="0">
                <a:latin typeface="Arial" pitchFamily="34" charset="0"/>
                <a:cs typeface="Arial" pitchFamily="34" charset="0"/>
              </a:rPr>
              <a:t>White, D. S., &amp; Le </a:t>
            </a:r>
            <a:r>
              <a:rPr lang="en-US" sz="1100" dirty="0" err="1" smtClean="0">
                <a:latin typeface="Arial" pitchFamily="34" charset="0"/>
                <a:cs typeface="Arial" pitchFamily="34" charset="0"/>
              </a:rPr>
              <a:t>Cornu</a:t>
            </a:r>
            <a:r>
              <a:rPr lang="en-US" sz="1100" dirty="0" smtClean="0">
                <a:latin typeface="Arial" pitchFamily="34" charset="0"/>
                <a:cs typeface="Arial" pitchFamily="34" charset="0"/>
              </a:rPr>
              <a:t>, A. (2011). Visitors and Residents: A new typology for online engagement. </a:t>
            </a:r>
            <a:r>
              <a:rPr lang="en-US" sz="1100" i="1" dirty="0" smtClean="0">
                <a:latin typeface="Arial" pitchFamily="34" charset="0"/>
                <a:cs typeface="Arial" pitchFamily="34" charset="0"/>
              </a:rPr>
              <a:t>First Monday,</a:t>
            </a:r>
            <a:r>
              <a:rPr lang="en-US" sz="1100" dirty="0" smtClean="0">
                <a:latin typeface="Arial" pitchFamily="34" charset="0"/>
                <a:cs typeface="Arial" pitchFamily="34" charset="0"/>
              </a:rPr>
              <a:t> </a:t>
            </a:r>
            <a:r>
              <a:rPr lang="en-US" sz="1100" i="1" dirty="0" smtClean="0">
                <a:latin typeface="Arial" pitchFamily="34" charset="0"/>
                <a:cs typeface="Arial" pitchFamily="34" charset="0"/>
              </a:rPr>
              <a:t>16</a:t>
            </a:r>
            <a:r>
              <a:rPr lang="en-US" sz="1100" dirty="0" smtClean="0">
                <a:latin typeface="Arial" pitchFamily="34" charset="0"/>
                <a:cs typeface="Arial" pitchFamily="34" charset="0"/>
              </a:rPr>
              <a:t>(9).  Retrieved from </a:t>
            </a:r>
            <a:r>
              <a:rPr lang="en-US" sz="1100" u="sng" dirty="0" smtClean="0">
                <a:latin typeface="Arial" pitchFamily="34" charset="0"/>
                <a:cs typeface="Arial" pitchFamily="34" charset="0"/>
              </a:rPr>
              <a:t>http://firstmonday.org/htbin/cgiwrap/bin/ojs/index.php/fm/article/viewArticle/3171/3049</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257" y="2057400"/>
            <a:ext cx="7772400" cy="3352800"/>
          </a:xfrm>
        </p:spPr>
        <p:txBody>
          <a:bodyPr/>
          <a:lstStyle/>
          <a:p>
            <a:r>
              <a:rPr lang="en-US" dirty="0" smtClean="0"/>
              <a:t>The Study</a:t>
            </a:r>
            <a:endParaRPr lang="en-US" dirty="0"/>
          </a:p>
        </p:txBody>
      </p:sp>
      <p:sp>
        <p:nvSpPr>
          <p:cNvPr id="5" name="Text Placeholder 4"/>
          <p:cNvSpPr>
            <a:spLocks noGrp="1"/>
          </p:cNvSpPr>
          <p:nvPr>
            <p:ph type="body" idx="1"/>
          </p:nvPr>
        </p:nvSpPr>
        <p:spPr/>
        <p:txBody>
          <a:bodyPr/>
          <a:lstStyle/>
          <a:p>
            <a:r>
              <a:rPr lang="en-US" dirty="0" smtClean="0"/>
              <a:t>Digital Visitors and Residents</a:t>
            </a:r>
            <a:endParaRPr lang="en-US" dirty="0"/>
          </a:p>
        </p:txBody>
      </p:sp>
      <p:pic>
        <p:nvPicPr>
          <p:cNvPr id="6" name="Picture 2" descr="C:\Users\dardena\AppData\Local\Microsoft\Windows\Temporary Internet Files\Content.IE5\I9N1BYRM\MP900433115[1].jpg"/>
          <p:cNvPicPr>
            <a:picLocks noChangeAspect="1" noChangeArrowheads="1"/>
          </p:cNvPicPr>
          <p:nvPr/>
        </p:nvPicPr>
        <p:blipFill>
          <a:blip r:embed="rId3"/>
          <a:srcRect l="27851" t="12648" r="25000" b="17638"/>
          <a:stretch>
            <a:fillRect/>
          </a:stretch>
        </p:blipFill>
        <p:spPr bwMode="auto">
          <a:xfrm rot="258666">
            <a:off x="5342601" y="1428801"/>
            <a:ext cx="3120160" cy="3698943"/>
          </a:xfrm>
          <a:prstGeom prst="rect">
            <a:avLst/>
          </a:prstGeom>
          <a:noFill/>
        </p:spPr>
      </p:pic>
      <p:sp>
        <p:nvSpPr>
          <p:cNvPr id="8" name="TextBox 7"/>
          <p:cNvSpPr txBox="1"/>
          <p:nvPr/>
        </p:nvSpPr>
        <p:spPr>
          <a:xfrm rot="294845">
            <a:off x="5166359" y="4569557"/>
            <a:ext cx="3057823" cy="353943"/>
          </a:xfrm>
          <a:prstGeom prst="rect">
            <a:avLst/>
          </a:prstGeom>
          <a:noFill/>
        </p:spPr>
        <p:txBody>
          <a:bodyPr wrap="square" rtlCol="0">
            <a:spAutoFit/>
          </a:bodyPr>
          <a:lstStyle/>
          <a:p>
            <a:pPr algn="ctr"/>
            <a:r>
              <a:rPr lang="en-US" sz="1700" dirty="0" smtClean="0">
                <a:latin typeface="Bradley Hand ITC" pitchFamily="66" charset="0"/>
              </a:rPr>
              <a:t>Digital Visitors &amp; Residents</a:t>
            </a:r>
            <a:endParaRPr lang="en-US" sz="1700" dirty="0">
              <a:latin typeface="Bradley Hand ITC" pitchFamily="66" charset="0"/>
            </a:endParaRPr>
          </a:p>
        </p:txBody>
      </p:sp>
      <p:pic>
        <p:nvPicPr>
          <p:cNvPr id="5126" name="Picture 6" descr="C:\Users\dardena\AppData\Local\Microsoft\Windows\Temporary Internet Files\Content.IE5\S6UVZ40W\MP900427824[1].jpg"/>
          <p:cNvPicPr>
            <a:picLocks noChangeAspect="1" noChangeArrowheads="1"/>
          </p:cNvPicPr>
          <p:nvPr/>
        </p:nvPicPr>
        <p:blipFill>
          <a:blip r:embed="rId4"/>
          <a:srcRect/>
          <a:stretch>
            <a:fillRect/>
          </a:stretch>
        </p:blipFill>
        <p:spPr bwMode="auto">
          <a:xfrm rot="268010">
            <a:off x="5480289" y="1600354"/>
            <a:ext cx="2882214" cy="2729459"/>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Bibliography</a:t>
            </a:r>
            <a:endParaRPr lang="en-US" dirty="0"/>
          </a:p>
        </p:txBody>
      </p:sp>
      <p:sp>
        <p:nvSpPr>
          <p:cNvPr id="7" name="Content Placeholder 6"/>
          <p:cNvSpPr txBox="1">
            <a:spLocks/>
          </p:cNvSpPr>
          <p:nvPr/>
        </p:nvSpPr>
        <p:spPr>
          <a:xfrm>
            <a:off x="152400" y="990600"/>
            <a:ext cx="8839200" cy="5153025"/>
          </a:xfrm>
          <a:prstGeom prst="rect">
            <a:avLst/>
          </a:prstGeom>
        </p:spPr>
        <p:txBody>
          <a:bodyPr>
            <a:normAutofit/>
          </a:bodyPr>
          <a:lstStyle/>
          <a:p>
            <a:pPr marL="336042" lvl="2" indent="-336042">
              <a:defRPr/>
            </a:pPr>
            <a:r>
              <a:rPr lang="en-US" sz="1100" dirty="0" smtClean="0">
                <a:latin typeface="Arial" pitchFamily="34" charset="0"/>
                <a:cs typeface="Arial" pitchFamily="34" charset="0"/>
              </a:rPr>
              <a:t>White, D. (2008, April 23). Not ‘natives’ &amp; ‘immigrants’ but ‘visitors’ &amp; ‘residents’. [Web log comment]. </a:t>
            </a:r>
            <a:r>
              <a:rPr lang="en-US" sz="1100" i="1" dirty="0" smtClean="0">
                <a:latin typeface="Arial" pitchFamily="34" charset="0"/>
                <a:cs typeface="Arial" pitchFamily="34" charset="0"/>
              </a:rPr>
              <a:t>TALL Blog: Online Education with the University of Oxford</a:t>
            </a:r>
            <a:r>
              <a:rPr lang="en-US" sz="1100" dirty="0" smtClean="0">
                <a:latin typeface="Arial" pitchFamily="34" charset="0"/>
                <a:cs typeface="Arial" pitchFamily="34" charset="0"/>
              </a:rPr>
              <a:t>. Retrieved from </a:t>
            </a:r>
            <a:r>
              <a:rPr lang="en-US" sz="1100" u="sng" dirty="0" smtClean="0">
                <a:latin typeface="Arial" pitchFamily="34" charset="0"/>
                <a:cs typeface="Arial" pitchFamily="34" charset="0"/>
              </a:rPr>
              <a:t>http://tallblog.conted.ox.ac.uk/index.php/2008/07/23/not-natives-immigrants-but-visitors-residents/</a:t>
            </a:r>
          </a:p>
          <a:p>
            <a:pPr marL="336042" lvl="2" indent="-336042">
              <a:defRPr/>
            </a:pPr>
            <a:endParaRPr lang="en-US" sz="1100" u="sng" dirty="0" smtClean="0">
              <a:latin typeface="Arial" pitchFamily="34" charset="0"/>
              <a:cs typeface="Arial" pitchFamily="34" charset="0"/>
            </a:endParaRPr>
          </a:p>
          <a:p>
            <a:pPr marL="336042" lvl="2" indent="-336042">
              <a:defRPr/>
            </a:pPr>
            <a:r>
              <a:rPr lang="en-US" sz="1100" dirty="0" smtClean="0">
                <a:latin typeface="Arial" pitchFamily="34" charset="0"/>
                <a:cs typeface="Arial" pitchFamily="34" charset="0"/>
              </a:rPr>
              <a:t>Whyte, W. F. (1979). On making the most of participant observation. </a:t>
            </a:r>
            <a:r>
              <a:rPr lang="en-US" sz="1100" i="1" dirty="0" smtClean="0">
                <a:latin typeface="Arial" pitchFamily="34" charset="0"/>
                <a:cs typeface="Arial" pitchFamily="34" charset="0"/>
              </a:rPr>
              <a:t>The American Sociologist</a:t>
            </a:r>
            <a:r>
              <a:rPr lang="en-US" sz="1100" dirty="0" smtClean="0">
                <a:latin typeface="Arial" pitchFamily="34" charset="0"/>
                <a:cs typeface="Arial" pitchFamily="34" charset="0"/>
              </a:rPr>
              <a:t>,</a:t>
            </a:r>
            <a:r>
              <a:rPr lang="en-US" sz="1100" i="1" dirty="0" smtClean="0">
                <a:latin typeface="Arial" pitchFamily="34" charset="0"/>
                <a:cs typeface="Arial" pitchFamily="34" charset="0"/>
              </a:rPr>
              <a:t>14</a:t>
            </a:r>
            <a:r>
              <a:rPr lang="en-US" sz="1100" dirty="0" smtClean="0">
                <a:latin typeface="Arial" pitchFamily="34" charset="0"/>
                <a:cs typeface="Arial" pitchFamily="34" charset="0"/>
              </a:rPr>
              <a:t>, 56-66.</a:t>
            </a:r>
          </a:p>
          <a:p>
            <a:pPr marL="336042" lvl="2" indent="-336042">
              <a:defRPr/>
            </a:pPr>
            <a:endParaRPr lang="en-US" sz="1100" dirty="0" smtClean="0">
              <a:latin typeface="Arial" pitchFamily="34" charset="0"/>
              <a:cs typeface="Arial" pitchFamily="34" charset="0"/>
            </a:endParaRPr>
          </a:p>
          <a:p>
            <a:pPr marL="336042" lvl="2" indent="-336042">
              <a:defRPr/>
            </a:pPr>
            <a:r>
              <a:rPr lang="en-US" sz="1100" dirty="0" smtClean="0"/>
              <a:t>Wilson, P. (1983). Second-hand knowledge: An inquiry into cognitive authority. Westport, Connecticut: Greenwood Press.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00200"/>
            <a:ext cx="7772400" cy="3352800"/>
          </a:xfrm>
        </p:spPr>
        <p:txBody>
          <a:bodyPr>
            <a:normAutofit/>
          </a:bodyPr>
          <a:lstStyle/>
          <a:p>
            <a:pPr algn="ctr"/>
            <a:r>
              <a:rPr lang="en-US" sz="2700" dirty="0" smtClean="0"/>
              <a:t>The researchers would like to thank Alyssa Darden for her assistance in preparing this presentation and Erin Hood for her assistance in keeping the team organized, analyzing the data, and disseminating the results.</a:t>
            </a: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Questions and Discussion</a:t>
            </a:r>
          </a:p>
        </p:txBody>
      </p:sp>
      <p:sp>
        <p:nvSpPr>
          <p:cNvPr id="3" name="Content Placeholder 2"/>
          <p:cNvSpPr>
            <a:spLocks noGrp="1"/>
          </p:cNvSpPr>
          <p:nvPr>
            <p:ph type="body" idx="1"/>
          </p:nvPr>
        </p:nvSpPr>
        <p:spPr>
          <a:xfrm>
            <a:off x="722313" y="249366"/>
            <a:ext cx="3316287" cy="1500187"/>
          </a:xfrm>
        </p:spPr>
        <p:txBody>
          <a:bodyPr/>
          <a:lstStyle/>
          <a:p>
            <a:r>
              <a:rPr lang="en-US" dirty="0" smtClean="0"/>
              <a:t>Lynn </a:t>
            </a:r>
            <a:r>
              <a:rPr lang="en-US" dirty="0" err="1" smtClean="0"/>
              <a:t>Silipigni</a:t>
            </a:r>
            <a:r>
              <a:rPr lang="en-US" dirty="0" smtClean="0"/>
              <a:t> </a:t>
            </a:r>
            <a:r>
              <a:rPr lang="en-US" dirty="0" err="1" smtClean="0"/>
              <a:t>Connaway</a:t>
            </a:r>
            <a:r>
              <a:rPr lang="en-US" dirty="0" smtClean="0"/>
              <a:t/>
            </a:r>
            <a:br>
              <a:rPr lang="en-US" dirty="0" smtClean="0"/>
            </a:br>
            <a:r>
              <a:rPr lang="en-US" dirty="0" smtClean="0"/>
              <a:t>connawal@oclc.org</a:t>
            </a:r>
            <a:endParaRPr lang="en-US" dirty="0"/>
          </a:p>
        </p:txBody>
      </p:sp>
      <p:pic>
        <p:nvPicPr>
          <p:cNvPr id="4" name="Picture 4" descr="http://t3.gstatic.com/images?q=tbn:ANd9GcQAzvuRwOq6m9Hn7W7rHFgL1UB9-J-YaJakcDRCfCKHAWXyUEYq"/>
          <p:cNvPicPr>
            <a:picLocks noChangeAspect="1" noChangeArrowheads="1"/>
          </p:cNvPicPr>
          <p:nvPr/>
        </p:nvPicPr>
        <p:blipFill>
          <a:blip r:embed="rId3" cstate="print"/>
          <a:srcRect/>
          <a:stretch>
            <a:fillRect/>
          </a:stretch>
        </p:blipFill>
        <p:spPr bwMode="auto">
          <a:xfrm>
            <a:off x="5715000" y="3175252"/>
            <a:ext cx="2881976" cy="2844548"/>
          </a:xfrm>
          <a:prstGeom prst="rect">
            <a:avLst/>
          </a:prstGeom>
          <a:noFill/>
          <a:ln w="9525">
            <a:noFill/>
            <a:miter lim="800000"/>
            <a:headEnd/>
            <a:tailEnd/>
          </a:ln>
        </p:spPr>
      </p:pic>
      <p:sp>
        <p:nvSpPr>
          <p:cNvPr id="5" name="Content Placeholder 2"/>
          <p:cNvSpPr txBox="1">
            <a:spLocks/>
          </p:cNvSpPr>
          <p:nvPr/>
        </p:nvSpPr>
        <p:spPr>
          <a:xfrm>
            <a:off x="5257800" y="990600"/>
            <a:ext cx="3505200" cy="1500187"/>
          </a:xfrm>
          <a:prstGeom prst="rect">
            <a:avLst/>
          </a:prstGeom>
        </p:spPr>
        <p:txBody>
          <a:bodyPr vert="horz" lIns="91440" tIns="45720" rIns="91440" bIns="45720" rtlCol="0" anchor="b">
            <a:normAutofit/>
          </a:bodyPr>
          <a:lstStyle/>
          <a:p>
            <a:pPr>
              <a:lnSpc>
                <a:spcPct val="110000"/>
              </a:lnSpc>
              <a:spcBef>
                <a:spcPts val="900"/>
              </a:spcBef>
            </a:pPr>
            <a:r>
              <a:rPr kumimoji="0" lang="en-US" sz="2000" b="0" i="0" u="none" strike="noStrike" kern="1200" cap="none" spc="0" normalizeH="0" baseline="0" noProof="0" dirty="0" smtClean="0">
                <a:ln>
                  <a:noFill/>
                </a:ln>
                <a:solidFill>
                  <a:schemeClr val="bg1"/>
                </a:solidFill>
                <a:effectLst/>
                <a:uLnTx/>
                <a:uFillTx/>
                <a:latin typeface="Arial"/>
                <a:ea typeface="+mn-ea"/>
                <a:cs typeface="Arial"/>
              </a:rPr>
              <a:t>David White</a:t>
            </a:r>
            <a:br>
              <a:rPr kumimoji="0" lang="en-US" sz="2000" b="0" i="0" u="none" strike="noStrike" kern="1200" cap="none" spc="0" normalizeH="0" baseline="0" noProof="0" dirty="0" smtClean="0">
                <a:ln>
                  <a:noFill/>
                </a:ln>
                <a:solidFill>
                  <a:schemeClr val="bg1"/>
                </a:solidFill>
                <a:effectLst/>
                <a:uLnTx/>
                <a:uFillTx/>
                <a:latin typeface="Arial"/>
                <a:ea typeface="+mn-ea"/>
                <a:cs typeface="Arial"/>
              </a:rPr>
            </a:br>
            <a:r>
              <a:rPr lang="en-US" sz="2000" dirty="0" err="1" smtClean="0">
                <a:solidFill>
                  <a:schemeClr val="bg1"/>
                </a:solidFill>
                <a:cs typeface="Arial"/>
              </a:rPr>
              <a:t>david.white@conted.ox.ac.uk@daveowhite</a:t>
            </a:r>
            <a:endParaRPr lang="en-US" sz="2000" dirty="0" smtClean="0">
              <a:solidFill>
                <a:schemeClr val="bg1"/>
              </a:solidFill>
              <a:cs typeface="Arial"/>
            </a:endParaRPr>
          </a:p>
          <a:p>
            <a:pPr marL="0" marR="0" lvl="0" indent="0" algn="l" defTabSz="457200" rtl="0" eaLnBrk="1" fontAlgn="auto" latinLnBrk="0" hangingPunct="1">
              <a:lnSpc>
                <a:spcPct val="110000"/>
              </a:lnSpc>
              <a:spcBef>
                <a:spcPts val="900"/>
              </a:spcBef>
              <a:spcAft>
                <a:spcPts val="0"/>
              </a:spcAft>
              <a:buClrTx/>
              <a:buSzTx/>
              <a:buFont typeface="Arial"/>
              <a:buNone/>
              <a:tabLst/>
              <a:defRPr/>
            </a:pP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81453" y="0"/>
            <a:ext cx="7969250" cy="1431925"/>
          </a:xfrm>
        </p:spPr>
        <p:txBody>
          <a:bodyPr>
            <a:normAutofit/>
          </a:bodyPr>
          <a:lstStyle/>
          <a:p>
            <a:pPr eaLnBrk="1" hangingPunct="1"/>
            <a:r>
              <a:rPr lang="en-GB" sz="2000" dirty="0" smtClean="0"/>
              <a:t>Visitors and Residents: </a:t>
            </a:r>
            <a:br>
              <a:rPr lang="en-GB" sz="2000" dirty="0" smtClean="0"/>
            </a:br>
            <a:r>
              <a:rPr lang="en-GB" sz="2000" dirty="0" smtClean="0"/>
              <a:t>What motivates engagement with the digital information environment?</a:t>
            </a:r>
            <a:endParaRPr lang="en-US" sz="2000" dirty="0" smtClean="0"/>
          </a:p>
        </p:txBody>
      </p:sp>
      <p:sp>
        <p:nvSpPr>
          <p:cNvPr id="40962" name="Content Placeholder 2"/>
          <p:cNvSpPr>
            <a:spLocks noGrp="1"/>
          </p:cNvSpPr>
          <p:nvPr>
            <p:ph idx="1"/>
          </p:nvPr>
        </p:nvSpPr>
        <p:spPr>
          <a:xfrm>
            <a:off x="381453" y="1828800"/>
            <a:ext cx="4949824" cy="4137025"/>
          </a:xfrm>
        </p:spPr>
        <p:txBody>
          <a:bodyPr/>
          <a:lstStyle/>
          <a:p>
            <a:pPr marL="0" indent="0" eaLnBrk="1" hangingPunct="1">
              <a:lnSpc>
                <a:spcPct val="80000"/>
              </a:lnSpc>
              <a:spcBef>
                <a:spcPts val="600"/>
              </a:spcBef>
              <a:buNone/>
            </a:pPr>
            <a:r>
              <a:rPr lang="en-US" sz="2400" dirty="0" smtClean="0"/>
              <a:t>Partners</a:t>
            </a:r>
            <a:br>
              <a:rPr lang="en-US" sz="2400" dirty="0" smtClean="0"/>
            </a:br>
            <a:endParaRPr lang="en-US" sz="2400" dirty="0" smtClean="0"/>
          </a:p>
          <a:p>
            <a:pPr lvl="1">
              <a:lnSpc>
                <a:spcPct val="80000"/>
              </a:lnSpc>
              <a:spcBef>
                <a:spcPts val="600"/>
              </a:spcBef>
              <a:buFontTx/>
              <a:buChar char="•"/>
            </a:pPr>
            <a:r>
              <a:rPr lang="en-US" sz="2000" dirty="0" smtClean="0"/>
              <a:t>JISC (UK funding body)</a:t>
            </a:r>
            <a:br>
              <a:rPr lang="en-US" sz="2000" dirty="0" smtClean="0"/>
            </a:br>
            <a:endParaRPr lang="en-US" sz="2000" dirty="0" smtClean="0"/>
          </a:p>
          <a:p>
            <a:pPr lvl="1">
              <a:lnSpc>
                <a:spcPct val="80000"/>
              </a:lnSpc>
              <a:spcBef>
                <a:spcPts val="600"/>
              </a:spcBef>
              <a:buFontTx/>
              <a:buChar char="•"/>
            </a:pPr>
            <a:r>
              <a:rPr lang="en-US" sz="2000" dirty="0" smtClean="0"/>
              <a:t>OCLC</a:t>
            </a:r>
          </a:p>
          <a:p>
            <a:pPr lvl="2">
              <a:lnSpc>
                <a:spcPct val="80000"/>
              </a:lnSpc>
              <a:spcBef>
                <a:spcPts val="600"/>
              </a:spcBef>
            </a:pPr>
            <a:r>
              <a:rPr lang="en-GB" sz="1800" dirty="0" smtClean="0"/>
              <a:t>Lynn Silipigni Connaway, Ph.D.</a:t>
            </a:r>
            <a:br>
              <a:rPr lang="en-GB" sz="1800" dirty="0" smtClean="0"/>
            </a:br>
            <a:endParaRPr lang="en-GB" sz="1800" dirty="0" smtClean="0"/>
          </a:p>
          <a:p>
            <a:pPr lvl="1">
              <a:lnSpc>
                <a:spcPct val="80000"/>
              </a:lnSpc>
              <a:spcBef>
                <a:spcPts val="600"/>
              </a:spcBef>
              <a:buFontTx/>
              <a:buChar char="•"/>
            </a:pPr>
            <a:r>
              <a:rPr lang="en-US" sz="2000" dirty="0" smtClean="0"/>
              <a:t>Oxford University</a:t>
            </a:r>
          </a:p>
          <a:p>
            <a:pPr lvl="2">
              <a:lnSpc>
                <a:spcPct val="80000"/>
              </a:lnSpc>
              <a:spcBef>
                <a:spcPts val="600"/>
              </a:spcBef>
            </a:pPr>
            <a:r>
              <a:rPr lang="en-US" sz="1800" dirty="0" smtClean="0"/>
              <a:t>David White </a:t>
            </a:r>
          </a:p>
          <a:p>
            <a:pPr lvl="2">
              <a:lnSpc>
                <a:spcPct val="80000"/>
              </a:lnSpc>
              <a:spcBef>
                <a:spcPts val="600"/>
              </a:spcBef>
            </a:pPr>
            <a:r>
              <a:rPr lang="en-US" sz="1800" dirty="0" smtClean="0"/>
              <a:t>Alison Le Cornu, </a:t>
            </a:r>
            <a:r>
              <a:rPr lang="en-US" sz="1800" dirty="0" err="1" smtClean="0"/>
              <a:t>Ph.D</a:t>
            </a:r>
            <a:r>
              <a:rPr lang="en-US" sz="1800" dirty="0" smtClean="0"/>
              <a:t/>
            </a:r>
            <a:br>
              <a:rPr lang="en-US" sz="1800" dirty="0" smtClean="0"/>
            </a:br>
            <a:endParaRPr lang="en-US" sz="1800" dirty="0" smtClean="0"/>
          </a:p>
          <a:p>
            <a:pPr lvl="1">
              <a:lnSpc>
                <a:spcPct val="80000"/>
              </a:lnSpc>
              <a:spcBef>
                <a:spcPts val="600"/>
              </a:spcBef>
              <a:buFontTx/>
              <a:buChar char="•"/>
            </a:pPr>
            <a:r>
              <a:rPr lang="en-US" sz="2000" dirty="0" smtClean="0"/>
              <a:t>University of North Carolina, Charlotte</a:t>
            </a:r>
          </a:p>
          <a:p>
            <a:pPr lvl="2">
              <a:lnSpc>
                <a:spcPct val="80000"/>
              </a:lnSpc>
              <a:spcBef>
                <a:spcPts val="600"/>
              </a:spcBef>
            </a:pPr>
            <a:r>
              <a:rPr lang="en-US" sz="1800" dirty="0" smtClean="0"/>
              <a:t>Donna Lanclos, Ph.D.</a:t>
            </a:r>
          </a:p>
        </p:txBody>
      </p:sp>
      <p:pic>
        <p:nvPicPr>
          <p:cNvPr id="40963" name="Picture 2" descr="\\oclc\data\OCLCResearch\Dublin\Home\connawal\My Documents\Dropbox\Library Photos\Auckland Uni Library\DSC05709.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43000" contrast="37000"/>
                    </a14:imgEffect>
                  </a14:imgLayer>
                </a14:imgProps>
              </a:ext>
            </a:extLst>
          </a:blip>
          <a:srcRect/>
          <a:stretch>
            <a:fillRect/>
          </a:stretch>
        </p:blipFill>
        <p:spPr bwMode="auto">
          <a:xfrm>
            <a:off x="5400675" y="2514600"/>
            <a:ext cx="3286125" cy="24635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p:txBody>
          <a:bodyPr anchor="ctr">
            <a:normAutofit/>
          </a:bodyPr>
          <a:lstStyle/>
          <a:p>
            <a:pPr eaLnBrk="1" hangingPunct="1"/>
            <a:r>
              <a:rPr lang="en-US" dirty="0" smtClean="0"/>
              <a:t>Why Visitors &amp; Residents Project?</a:t>
            </a:r>
          </a:p>
        </p:txBody>
      </p:sp>
      <p:sp>
        <p:nvSpPr>
          <p:cNvPr id="6" name="Text Placeholder 5"/>
          <p:cNvSpPr>
            <a:spLocks noGrp="1"/>
          </p:cNvSpPr>
          <p:nvPr>
            <p:ph type="body" sz="half" idx="2"/>
          </p:nvPr>
        </p:nvSpPr>
        <p:spPr>
          <a:xfrm>
            <a:off x="1447800" y="1066800"/>
            <a:ext cx="6796315" cy="5325569"/>
          </a:xfrm>
        </p:spPr>
        <p:txBody>
          <a:bodyPr>
            <a:noAutofit/>
          </a:bodyPr>
          <a:lstStyle/>
          <a:p>
            <a:pPr marL="285750" indent="-285750">
              <a:lnSpc>
                <a:spcPct val="100000"/>
              </a:lnSpc>
              <a:buFont typeface="Arial" pitchFamily="34" charset="0"/>
              <a:buChar char="•"/>
            </a:pPr>
            <a:r>
              <a:rPr lang="en-US" dirty="0" smtClean="0"/>
              <a:t>Shifting changes in engagement with information environment</a:t>
            </a:r>
            <a:br>
              <a:rPr lang="en-US" dirty="0" smtClean="0"/>
            </a:br>
            <a:endParaRPr lang="en-US" dirty="0" smtClean="0"/>
          </a:p>
          <a:p>
            <a:pPr marL="285750" indent="-285750">
              <a:lnSpc>
                <a:spcPct val="100000"/>
              </a:lnSpc>
              <a:buFont typeface="Arial" pitchFamily="34" charset="0"/>
              <a:buChar char="•"/>
            </a:pPr>
            <a:r>
              <a:rPr lang="en-US" dirty="0" smtClean="0"/>
              <a:t>Gap in user behavior studies</a:t>
            </a:r>
            <a:br>
              <a:rPr lang="en-US" dirty="0" smtClean="0"/>
            </a:br>
            <a:endParaRPr lang="en-US" dirty="0" smtClean="0"/>
          </a:p>
          <a:p>
            <a:pPr marL="285750" indent="-285750">
              <a:lnSpc>
                <a:spcPct val="100000"/>
              </a:lnSpc>
              <a:buFont typeface="Arial" pitchFamily="34" charset="0"/>
              <a:buChar char="•"/>
            </a:pPr>
            <a:r>
              <a:rPr lang="en-US" dirty="0" smtClean="0"/>
              <a:t>Understand motivations &amp; expectations for using technologies</a:t>
            </a:r>
            <a:br>
              <a:rPr lang="en-US" dirty="0" smtClean="0"/>
            </a:br>
            <a:endParaRPr lang="en-US" dirty="0" smtClean="0"/>
          </a:p>
          <a:p>
            <a:pPr marL="285750" indent="-285750">
              <a:lnSpc>
                <a:spcPct val="100000"/>
              </a:lnSpc>
              <a:spcBef>
                <a:spcPts val="600"/>
              </a:spcBef>
              <a:buFont typeface="Arial" pitchFamily="34" charset="0"/>
              <a:buChar char="•"/>
            </a:pPr>
            <a:r>
              <a:rPr lang="en-US" dirty="0" smtClean="0"/>
              <a:t>Track </a:t>
            </a:r>
            <a:r>
              <a:rPr lang="en-US" dirty="0"/>
              <a:t>shifts in motivation and engagement as they transition </a:t>
            </a:r>
            <a:r>
              <a:rPr lang="en-US" dirty="0" smtClean="0"/>
              <a:t>between educational stages</a:t>
            </a:r>
          </a:p>
          <a:p>
            <a:endParaRPr lang="en-US" b="1" dirty="0"/>
          </a:p>
        </p:txBody>
      </p:sp>
      <p:sp>
        <p:nvSpPr>
          <p:cNvPr id="4" name="TextBox 3"/>
          <p:cNvSpPr txBox="1"/>
          <p:nvPr/>
        </p:nvSpPr>
        <p:spPr>
          <a:xfrm>
            <a:off x="6705600" y="5638800"/>
            <a:ext cx="2438400" cy="553998"/>
          </a:xfrm>
          <a:prstGeom prst="rect">
            <a:avLst/>
          </a:prstGeom>
          <a:noFill/>
        </p:spPr>
        <p:txBody>
          <a:bodyPr wrap="square" rtlCol="0">
            <a:spAutoFit/>
          </a:bodyPr>
          <a:lstStyle/>
          <a:p>
            <a:pPr algn="ctr">
              <a:lnSpc>
                <a:spcPct val="100000"/>
              </a:lnSpc>
            </a:pPr>
            <a:r>
              <a:rPr lang="en-US" sz="1000" dirty="0" smtClean="0">
                <a:latin typeface="+mn-lt"/>
              </a:rPr>
              <a:t>(White &amp; Connaway, 2011-2012)</a:t>
            </a:r>
          </a:p>
          <a:p>
            <a:pPr algn="ctr">
              <a:lnSpc>
                <a:spcPct val="100000"/>
              </a:lnSpc>
            </a:pPr>
            <a:r>
              <a:rPr lang="en-US" sz="1000" dirty="0" smtClean="0">
                <a:latin typeface="+mn-lt"/>
              </a:rPr>
              <a:t>(Connaway &amp; Dickey, 2010)</a:t>
            </a:r>
          </a:p>
          <a:p>
            <a:pPr algn="ctr">
              <a:lnSpc>
                <a:spcPct val="100000"/>
              </a:lnSpc>
            </a:pPr>
            <a:r>
              <a:rPr lang="en-US" sz="1000" dirty="0" smtClean="0">
                <a:latin typeface="+mn-lt"/>
              </a:rPr>
              <a:t>(Cool &amp; Spink, 2002)</a:t>
            </a:r>
            <a:endParaRPr lang="en-US" sz="1000" dirty="0">
              <a:latin typeface="+mn-lt"/>
            </a:endParaRPr>
          </a:p>
        </p:txBody>
      </p:sp>
      <p:pic>
        <p:nvPicPr>
          <p:cNvPr id="5" name="Picture 4" descr="medium_5377715421.jp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2209800" y="3657600"/>
            <a:ext cx="4953000" cy="2357628"/>
          </a:xfrm>
          <a:prstGeom prst="rect">
            <a:avLst/>
          </a:prstGeom>
          <a:effectLst>
            <a:glow rad="139700">
              <a:schemeClr val="accent1">
                <a:satMod val="175000"/>
                <a:alpha val="40000"/>
              </a:schemeClr>
            </a:glo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341086" y="1066800"/>
            <a:ext cx="5181600" cy="5153025"/>
          </a:xfrm>
        </p:spPr>
        <p:txBody>
          <a:bodyPr>
            <a:noAutofit/>
          </a:bodyPr>
          <a:lstStyle/>
          <a:p>
            <a:pPr lvl="0"/>
            <a:r>
              <a:rPr lang="en-US" sz="1600" dirty="0" smtClean="0"/>
              <a:t>What are the most significant factors for novice &amp; experienced researchers in choosing their modes of engagement with the information environment?</a:t>
            </a:r>
          </a:p>
          <a:p>
            <a:pPr>
              <a:buNone/>
            </a:pPr>
            <a:r>
              <a:rPr lang="en-US" sz="1600" dirty="0" smtClean="0"/>
              <a:t> </a:t>
            </a:r>
          </a:p>
          <a:p>
            <a:pPr lvl="0"/>
            <a:r>
              <a:rPr lang="en-US" sz="1600" dirty="0" smtClean="0"/>
              <a:t>Do individuals develop personal engagement strategies which evolve over time &amp; for specific needs &amp; goals, or are the educational contexts (or, in the context of this study, “educational stages”) the primary influence on their engagement strategies? </a:t>
            </a:r>
          </a:p>
          <a:p>
            <a:pPr>
              <a:buNone/>
            </a:pPr>
            <a:endParaRPr lang="en-US" sz="1600" dirty="0" smtClean="0"/>
          </a:p>
          <a:p>
            <a:pPr lvl="0"/>
            <a:r>
              <a:rPr lang="en-US" sz="1600" dirty="0" smtClean="0"/>
              <a:t>Are modes of engagement shifting over the course of time, influenced by emergent web culture &amp; the availability of “new” ways to engage, or are the underlying trends &amp; motivations relatively static within particular educational stages?</a:t>
            </a:r>
          </a:p>
        </p:txBody>
      </p:sp>
      <p:pic>
        <p:nvPicPr>
          <p:cNvPr id="8" name="Picture 2" descr="C:\Users\dardena\AppData\Local\Microsoft\Windows\Temporary Internet Files\Content.IE5\BZV87NVP\MP900313986[1].jpg"/>
          <p:cNvPicPr>
            <a:picLocks noChangeAspect="1" noChangeArrowheads="1"/>
          </p:cNvPicPr>
          <p:nvPr/>
        </p:nvPicPr>
        <p:blipFill>
          <a:blip r:embed="rId3"/>
          <a:srcRect/>
          <a:stretch>
            <a:fillRect/>
          </a:stretch>
        </p:blipFill>
        <p:spPr bwMode="auto">
          <a:xfrm>
            <a:off x="5715000" y="1405499"/>
            <a:ext cx="3264261" cy="3319588"/>
          </a:xfrm>
          <a:prstGeom prst="rect">
            <a:avLst/>
          </a:prstGeom>
          <a:noFill/>
        </p:spPr>
      </p:pic>
      <p:sp>
        <p:nvSpPr>
          <p:cNvPr id="10" name="TextBox 9"/>
          <p:cNvSpPr txBox="1"/>
          <p:nvPr/>
        </p:nvSpPr>
        <p:spPr>
          <a:xfrm rot="20474471">
            <a:off x="7746678" y="2607829"/>
            <a:ext cx="1155390" cy="338554"/>
          </a:xfrm>
          <a:prstGeom prst="rect">
            <a:avLst/>
          </a:prstGeom>
          <a:noFill/>
        </p:spPr>
        <p:txBody>
          <a:bodyPr wrap="square" rtlCol="0">
            <a:spAutoFit/>
            <a:scene3d>
              <a:camera prst="orthographicFront"/>
              <a:lightRig rig="threePt" dir="t"/>
            </a:scene3d>
            <a:sp3d extrusionH="57150">
              <a:bevelT w="38100" h="38100"/>
            </a:sp3d>
          </a:bodyPr>
          <a:lstStyle/>
          <a:p>
            <a:r>
              <a:rPr lang="en-US" sz="1600" dirty="0" smtClean="0">
                <a:solidFill>
                  <a:schemeClr val="accent4">
                    <a:lumMod val="75000"/>
                  </a:schemeClr>
                </a:solidFill>
                <a:latin typeface="Aharoni" pitchFamily="2" charset="-79"/>
                <a:cs typeface="Aharoni" pitchFamily="2" charset="-79"/>
              </a:rPr>
              <a:t>stages</a:t>
            </a:r>
            <a:endParaRPr lang="en-US" sz="1600" dirty="0">
              <a:solidFill>
                <a:schemeClr val="accent4">
                  <a:lumMod val="75000"/>
                </a:schemeClr>
              </a:solidFill>
              <a:latin typeface="Aharoni" pitchFamily="2" charset="-79"/>
              <a:cs typeface="Aharoni" pitchFamily="2" charset="-79"/>
            </a:endParaRPr>
          </a:p>
        </p:txBody>
      </p:sp>
      <p:sp>
        <p:nvSpPr>
          <p:cNvPr id="12" name="TextBox 11"/>
          <p:cNvSpPr txBox="1"/>
          <p:nvPr/>
        </p:nvSpPr>
        <p:spPr>
          <a:xfrm rot="20474471">
            <a:off x="5850191" y="1616080"/>
            <a:ext cx="870798"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solidFill>
                  <a:schemeClr val="accent4">
                    <a:lumMod val="75000"/>
                  </a:schemeClr>
                </a:solidFill>
                <a:latin typeface="Aharoni" pitchFamily="2" charset="-79"/>
                <a:cs typeface="Aharoni" pitchFamily="2" charset="-79"/>
              </a:rPr>
              <a:t>?</a:t>
            </a:r>
            <a:endParaRPr lang="en-US" sz="3200" dirty="0">
              <a:solidFill>
                <a:schemeClr val="accent4">
                  <a:lumMod val="75000"/>
                </a:schemeClr>
              </a:solidFill>
              <a:latin typeface="Aharoni" pitchFamily="2" charset="-79"/>
              <a:cs typeface="Aharoni" pitchFamily="2" charset="-79"/>
            </a:endParaRPr>
          </a:p>
        </p:txBody>
      </p:sp>
      <p:sp>
        <p:nvSpPr>
          <p:cNvPr id="13" name="TextBox 12"/>
          <p:cNvSpPr txBox="1"/>
          <p:nvPr/>
        </p:nvSpPr>
        <p:spPr>
          <a:xfrm rot="20078216">
            <a:off x="5862794" y="3742962"/>
            <a:ext cx="1372256" cy="338554"/>
          </a:xfrm>
          <a:prstGeom prst="rect">
            <a:avLst/>
          </a:prstGeom>
          <a:noFill/>
        </p:spPr>
        <p:txBody>
          <a:bodyPr wrap="square" rtlCol="0">
            <a:spAutoFit/>
            <a:scene3d>
              <a:camera prst="orthographicFront"/>
              <a:lightRig rig="threePt" dir="t"/>
            </a:scene3d>
            <a:sp3d extrusionH="57150">
              <a:bevelT w="38100" h="38100"/>
            </a:sp3d>
          </a:bodyPr>
          <a:lstStyle/>
          <a:p>
            <a:r>
              <a:rPr lang="en-US" sz="1600" dirty="0" smtClean="0">
                <a:solidFill>
                  <a:schemeClr val="accent4">
                    <a:lumMod val="75000"/>
                  </a:schemeClr>
                </a:solidFill>
                <a:latin typeface="Aharoni" pitchFamily="2" charset="-79"/>
                <a:cs typeface="Aharoni" pitchFamily="2" charset="-79"/>
              </a:rPr>
              <a:t>strategies</a:t>
            </a:r>
            <a:endParaRPr lang="en-US" sz="1600" dirty="0">
              <a:solidFill>
                <a:schemeClr val="accent4">
                  <a:lumMod val="75000"/>
                </a:schemeClr>
              </a:solidFill>
              <a:latin typeface="Aharoni" pitchFamily="2" charset="-79"/>
              <a:cs typeface="Aharoni" pitchFamily="2" charset="-79"/>
            </a:endParaRPr>
          </a:p>
        </p:txBody>
      </p:sp>
      <p:sp>
        <p:nvSpPr>
          <p:cNvPr id="15" name="TextBox 14"/>
          <p:cNvSpPr txBox="1"/>
          <p:nvPr/>
        </p:nvSpPr>
        <p:spPr>
          <a:xfrm rot="20474471">
            <a:off x="7700762" y="3880046"/>
            <a:ext cx="870798" cy="338554"/>
          </a:xfrm>
          <a:prstGeom prst="rect">
            <a:avLst/>
          </a:prstGeom>
          <a:noFill/>
        </p:spPr>
        <p:txBody>
          <a:bodyPr wrap="square" rtlCol="0">
            <a:spAutoFit/>
            <a:scene3d>
              <a:camera prst="orthographicFront"/>
              <a:lightRig rig="threePt" dir="t"/>
            </a:scene3d>
            <a:sp3d extrusionH="57150">
              <a:bevelT w="38100" h="38100"/>
            </a:sp3d>
          </a:bodyPr>
          <a:lstStyle/>
          <a:p>
            <a:r>
              <a:rPr lang="en-US" sz="1600" dirty="0" smtClean="0">
                <a:solidFill>
                  <a:schemeClr val="accent4">
                    <a:lumMod val="75000"/>
                  </a:schemeClr>
                </a:solidFill>
                <a:latin typeface="Aharoni" pitchFamily="2" charset="-79"/>
                <a:cs typeface="Aharoni" pitchFamily="2" charset="-79"/>
              </a:rPr>
              <a:t>web</a:t>
            </a:r>
            <a:endParaRPr lang="en-US" sz="1600" dirty="0">
              <a:solidFill>
                <a:schemeClr val="accent4">
                  <a:lumMod val="75000"/>
                </a:schemeClr>
              </a:solidFill>
              <a:latin typeface="Aharoni" pitchFamily="2" charset="-79"/>
              <a:cs typeface="Aharoni" pitchFamily="2" charset="-79"/>
            </a:endParaRPr>
          </a:p>
        </p:txBody>
      </p:sp>
      <p:sp>
        <p:nvSpPr>
          <p:cNvPr id="16" name="TextBox 15"/>
          <p:cNvSpPr txBox="1"/>
          <p:nvPr/>
        </p:nvSpPr>
        <p:spPr>
          <a:xfrm rot="20474471">
            <a:off x="6194032" y="2394955"/>
            <a:ext cx="1248177" cy="338554"/>
          </a:xfrm>
          <a:prstGeom prst="rect">
            <a:avLst/>
          </a:prstGeom>
          <a:noFill/>
        </p:spPr>
        <p:txBody>
          <a:bodyPr wrap="square" rtlCol="0">
            <a:spAutoFit/>
            <a:scene3d>
              <a:camera prst="orthographicFront"/>
              <a:lightRig rig="threePt" dir="t"/>
            </a:scene3d>
            <a:sp3d extrusionH="57150">
              <a:bevelT w="38100" h="38100"/>
            </a:sp3d>
          </a:bodyPr>
          <a:lstStyle/>
          <a:p>
            <a:r>
              <a:rPr lang="en-US" sz="1600" dirty="0" smtClean="0">
                <a:solidFill>
                  <a:schemeClr val="accent4">
                    <a:lumMod val="75000"/>
                  </a:schemeClr>
                </a:solidFill>
                <a:latin typeface="Aharoni" pitchFamily="2" charset="-79"/>
                <a:cs typeface="Aharoni" pitchFamily="2" charset="-79"/>
              </a:rPr>
              <a:t>engage</a:t>
            </a:r>
            <a:endParaRPr lang="en-US" sz="1600" dirty="0">
              <a:solidFill>
                <a:schemeClr val="accent4">
                  <a:lumMod val="75000"/>
                </a:schemeClr>
              </a:solidFill>
              <a:latin typeface="Aharoni" pitchFamily="2" charset="-79"/>
              <a:cs typeface="Aharoni" pitchFamily="2" charset="-79"/>
            </a:endParaRPr>
          </a:p>
        </p:txBody>
      </p:sp>
      <p:sp>
        <p:nvSpPr>
          <p:cNvPr id="18" name="TextBox 17"/>
          <p:cNvSpPr txBox="1"/>
          <p:nvPr/>
        </p:nvSpPr>
        <p:spPr>
          <a:xfrm rot="20474471">
            <a:off x="5712305" y="2813509"/>
            <a:ext cx="870798"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solidFill>
                  <a:schemeClr val="accent4">
                    <a:lumMod val="75000"/>
                  </a:schemeClr>
                </a:solidFill>
                <a:latin typeface="Aharoni" pitchFamily="2" charset="-79"/>
                <a:cs typeface="Aharoni" pitchFamily="2" charset="-79"/>
              </a:rPr>
              <a:t>?</a:t>
            </a:r>
            <a:endParaRPr lang="en-US" sz="3200" dirty="0">
              <a:solidFill>
                <a:schemeClr val="accent4">
                  <a:lumMod val="75000"/>
                </a:schemeClr>
              </a:solidFill>
              <a:latin typeface="Aharoni" pitchFamily="2" charset="-79"/>
              <a:cs typeface="Aharoni" pitchFamily="2" charset="-79"/>
            </a:endParaRPr>
          </a:p>
        </p:txBody>
      </p:sp>
      <p:sp>
        <p:nvSpPr>
          <p:cNvPr id="19" name="TextBox 18"/>
          <p:cNvSpPr txBox="1"/>
          <p:nvPr/>
        </p:nvSpPr>
        <p:spPr>
          <a:xfrm rot="20474471">
            <a:off x="6662989" y="1238707"/>
            <a:ext cx="870798"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solidFill>
                  <a:schemeClr val="accent4">
                    <a:lumMod val="75000"/>
                  </a:schemeClr>
                </a:solidFill>
                <a:latin typeface="Aharoni" pitchFamily="2" charset="-79"/>
                <a:cs typeface="Aharoni" pitchFamily="2" charset="-79"/>
              </a:rPr>
              <a:t>?</a:t>
            </a:r>
            <a:endParaRPr lang="en-US" sz="3200" dirty="0">
              <a:solidFill>
                <a:schemeClr val="accent4">
                  <a:lumMod val="75000"/>
                </a:schemeClr>
              </a:solidFill>
              <a:latin typeface="Aharoni" pitchFamily="2" charset="-79"/>
              <a:cs typeface="Aharoni" pitchFamily="2" charset="-79"/>
            </a:endParaRPr>
          </a:p>
        </p:txBody>
      </p:sp>
      <p:sp>
        <p:nvSpPr>
          <p:cNvPr id="20" name="TextBox 19"/>
          <p:cNvSpPr txBox="1"/>
          <p:nvPr/>
        </p:nvSpPr>
        <p:spPr>
          <a:xfrm rot="20474471">
            <a:off x="7137677" y="3002196"/>
            <a:ext cx="870798"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solidFill>
                  <a:schemeClr val="accent4">
                    <a:lumMod val="75000"/>
                  </a:schemeClr>
                </a:solidFill>
                <a:latin typeface="Aharoni" pitchFamily="2" charset="-79"/>
                <a:cs typeface="Aharoni" pitchFamily="2" charset="-79"/>
              </a:rPr>
              <a:t>?</a:t>
            </a:r>
            <a:endParaRPr lang="en-US" sz="3200" dirty="0">
              <a:solidFill>
                <a:schemeClr val="accent4">
                  <a:lumMod val="75000"/>
                </a:schemeClr>
              </a:solidFill>
              <a:latin typeface="Aharoni" pitchFamily="2" charset="-79"/>
              <a:cs typeface="Aharoni" pitchFamily="2" charset="-79"/>
            </a:endParaRPr>
          </a:p>
        </p:txBody>
      </p:sp>
      <p:sp>
        <p:nvSpPr>
          <p:cNvPr id="21" name="TextBox 20"/>
          <p:cNvSpPr txBox="1"/>
          <p:nvPr/>
        </p:nvSpPr>
        <p:spPr>
          <a:xfrm rot="20474471">
            <a:off x="6815392" y="4235908"/>
            <a:ext cx="870798"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solidFill>
                  <a:schemeClr val="accent4">
                    <a:lumMod val="75000"/>
                  </a:schemeClr>
                </a:solidFill>
                <a:latin typeface="Aharoni" pitchFamily="2" charset="-79"/>
                <a:cs typeface="Aharoni" pitchFamily="2" charset="-79"/>
              </a:rPr>
              <a:t>?</a:t>
            </a:r>
            <a:endParaRPr lang="en-US" sz="3200" dirty="0">
              <a:solidFill>
                <a:schemeClr val="accent4">
                  <a:lumMod val="75000"/>
                </a:schemeClr>
              </a:solidFill>
              <a:latin typeface="Aharoni" pitchFamily="2" charset="-79"/>
              <a:cs typeface="Aharoni" pitchFamily="2" charset="-79"/>
            </a:endParaRPr>
          </a:p>
        </p:txBody>
      </p:sp>
      <p:sp>
        <p:nvSpPr>
          <p:cNvPr id="22" name="TextBox 21"/>
          <p:cNvSpPr txBox="1"/>
          <p:nvPr/>
        </p:nvSpPr>
        <p:spPr>
          <a:xfrm rot="20474471">
            <a:off x="8630946" y="1993450"/>
            <a:ext cx="870798"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solidFill>
                  <a:schemeClr val="accent4">
                    <a:lumMod val="75000"/>
                  </a:schemeClr>
                </a:solidFill>
                <a:latin typeface="Aharoni" pitchFamily="2" charset="-79"/>
                <a:cs typeface="Aharoni" pitchFamily="2" charset="-79"/>
              </a:rPr>
              <a:t>?</a:t>
            </a:r>
            <a:endParaRPr lang="en-US" sz="3200" dirty="0">
              <a:solidFill>
                <a:schemeClr val="accent4">
                  <a:lumMod val="75000"/>
                </a:schemeClr>
              </a:solidFill>
              <a:latin typeface="Aharoni" pitchFamily="2" charset="-79"/>
              <a:cs typeface="Aharoni" pitchFamily="2" charset="-79"/>
            </a:endParaRPr>
          </a:p>
        </p:txBody>
      </p:sp>
      <p:sp>
        <p:nvSpPr>
          <p:cNvPr id="23" name="TextBox 22"/>
          <p:cNvSpPr txBox="1"/>
          <p:nvPr/>
        </p:nvSpPr>
        <p:spPr>
          <a:xfrm rot="20474471">
            <a:off x="8607900" y="3227165"/>
            <a:ext cx="870798"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solidFill>
                  <a:schemeClr val="accent4">
                    <a:lumMod val="75000"/>
                  </a:schemeClr>
                </a:solidFill>
                <a:latin typeface="Aharoni" pitchFamily="2" charset="-79"/>
                <a:cs typeface="Aharoni" pitchFamily="2" charset="-79"/>
              </a:rPr>
              <a:t>?</a:t>
            </a:r>
            <a:endParaRPr lang="en-US" sz="3200" dirty="0">
              <a:solidFill>
                <a:schemeClr val="accent4">
                  <a:lumMod val="75000"/>
                </a:schemeClr>
              </a:solidFill>
              <a:latin typeface="Aharoni" pitchFamily="2" charset="-79"/>
              <a:cs typeface="Aharoni" pitchFamily="2" charset="-79"/>
            </a:endParaRPr>
          </a:p>
        </p:txBody>
      </p:sp>
      <p:sp>
        <p:nvSpPr>
          <p:cNvPr id="24" name="TextBox 23"/>
          <p:cNvSpPr txBox="1"/>
          <p:nvPr/>
        </p:nvSpPr>
        <p:spPr>
          <a:xfrm rot="20424441">
            <a:off x="7841405" y="1518590"/>
            <a:ext cx="1248177" cy="276999"/>
          </a:xfrm>
          <a:prstGeom prst="rect">
            <a:avLst/>
          </a:prstGeom>
          <a:noFill/>
        </p:spPr>
        <p:txBody>
          <a:bodyPr wrap="square" rtlCol="0">
            <a:spAutoFit/>
            <a:scene3d>
              <a:camera prst="orthographicFront"/>
              <a:lightRig rig="threePt" dir="t"/>
            </a:scene3d>
            <a:sp3d extrusionH="57150">
              <a:bevelT w="38100" h="38100"/>
            </a:sp3d>
          </a:bodyPr>
          <a:lstStyle/>
          <a:p>
            <a:r>
              <a:rPr lang="en-US" sz="1200" dirty="0" smtClean="0">
                <a:solidFill>
                  <a:schemeClr val="accent4">
                    <a:lumMod val="75000"/>
                  </a:schemeClr>
                </a:solidFill>
                <a:latin typeface="Aharoni" pitchFamily="2" charset="-79"/>
                <a:cs typeface="Aharoni" pitchFamily="2" charset="-79"/>
              </a:rPr>
              <a:t>education</a:t>
            </a:r>
            <a:endParaRPr lang="en-US" sz="1200" dirty="0">
              <a:solidFill>
                <a:schemeClr val="accent4">
                  <a:lumMod val="75000"/>
                </a:schemeClr>
              </a:solidFill>
              <a:latin typeface="Aharoni" pitchFamily="2" charset="-79"/>
              <a:cs typeface="Aharoni" pitchFamily="2" charset="-79"/>
            </a:endParaRPr>
          </a:p>
        </p:txBody>
      </p:sp>
      <p:sp>
        <p:nvSpPr>
          <p:cNvPr id="25" name="TextBox 24"/>
          <p:cNvSpPr txBox="1"/>
          <p:nvPr/>
        </p:nvSpPr>
        <p:spPr>
          <a:xfrm rot="20474471">
            <a:off x="7302889" y="1797506"/>
            <a:ext cx="870798"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dirty="0" smtClean="0">
                <a:solidFill>
                  <a:schemeClr val="accent4">
                    <a:lumMod val="75000"/>
                  </a:schemeClr>
                </a:solidFill>
                <a:latin typeface="Aharoni" pitchFamily="2" charset="-79"/>
                <a:cs typeface="Aharoni" pitchFamily="2" charset="-79"/>
              </a:rPr>
              <a:t>?</a:t>
            </a:r>
            <a:endParaRPr lang="en-US" sz="3200" dirty="0">
              <a:solidFill>
                <a:schemeClr val="accent4">
                  <a:lumMod val="75000"/>
                </a:schemeClr>
              </a:solidFill>
              <a:latin typeface="Aharoni" pitchFamily="2" charset="-79"/>
              <a:cs typeface="Aharoni" pitchFamily="2" charset="-79"/>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nchor="ctr"/>
          <a:lstStyle/>
          <a:p>
            <a:pPr eaLnBrk="1" hangingPunct="1"/>
            <a:r>
              <a:rPr lang="en-GB" dirty="0" smtClean="0"/>
              <a:t>Visitors &amp; Residents</a:t>
            </a:r>
            <a:endParaRPr lang="en-US" dirty="0" smtClean="0"/>
          </a:p>
        </p:txBody>
      </p:sp>
      <p:sp>
        <p:nvSpPr>
          <p:cNvPr id="4" name="TextBox 3"/>
          <p:cNvSpPr txBox="1"/>
          <p:nvPr/>
        </p:nvSpPr>
        <p:spPr>
          <a:xfrm>
            <a:off x="3505200" y="5943600"/>
            <a:ext cx="2590800" cy="260008"/>
          </a:xfrm>
          <a:prstGeom prst="rect">
            <a:avLst/>
          </a:prstGeom>
          <a:noFill/>
        </p:spPr>
        <p:txBody>
          <a:bodyPr wrap="square" rtlCol="0">
            <a:spAutoFit/>
          </a:bodyPr>
          <a:lstStyle/>
          <a:p>
            <a:pPr algn="ctr"/>
            <a:r>
              <a:rPr lang="en-US" sz="1000" dirty="0" smtClean="0">
                <a:latin typeface="+mn-lt"/>
              </a:rPr>
              <a:t>(White &amp; Connaway, 2011-2012)</a:t>
            </a:r>
            <a:endParaRPr lang="en-US" sz="1000" dirty="0">
              <a:latin typeface="+mn-lt"/>
            </a:endParaRPr>
          </a:p>
        </p:txBody>
      </p:sp>
      <p:pic>
        <p:nvPicPr>
          <p:cNvPr id="2050" name="Picture 2"/>
          <p:cNvPicPr>
            <a:picLocks noChangeAspect="1" noChangeArrowheads="1"/>
          </p:cNvPicPr>
          <p:nvPr/>
        </p:nvPicPr>
        <p:blipFill>
          <a:blip r:embed="rId3"/>
          <a:srcRect l="35714" t="28952" r="17143" b="25334"/>
          <a:stretch>
            <a:fillRect/>
          </a:stretch>
        </p:blipFill>
        <p:spPr bwMode="auto">
          <a:xfrm>
            <a:off x="762000" y="1066800"/>
            <a:ext cx="7543800"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04" y="3729589"/>
            <a:ext cx="3219792" cy="369332"/>
          </a:xfrm>
          <a:prstGeom prst="rect">
            <a:avLst/>
          </a:prstGeom>
          <a:noFill/>
        </p:spPr>
        <p:txBody>
          <a:bodyPr wrap="none" rtlCol="0">
            <a:spAutoFit/>
          </a:bodyPr>
          <a:lstStyle/>
          <a:p>
            <a:r>
              <a:rPr lang="en-GB" dirty="0" smtClean="0"/>
              <a:t>Video: </a:t>
            </a:r>
            <a:r>
              <a:rPr lang="en-GB" dirty="0" smtClean="0">
                <a:hlinkClick r:id="rId3"/>
              </a:rPr>
              <a:t>http://is.gd/vandrvideo</a:t>
            </a:r>
            <a:r>
              <a:rPr lang="en-GB" dirty="0" smtClean="0"/>
              <a:t> </a:t>
            </a:r>
            <a:endParaRPr lang="en-GB" dirty="0"/>
          </a:p>
        </p:txBody>
      </p:sp>
      <p:sp>
        <p:nvSpPr>
          <p:cNvPr id="4" name="TextBox 3"/>
          <p:cNvSpPr txBox="1"/>
          <p:nvPr/>
        </p:nvSpPr>
        <p:spPr>
          <a:xfrm>
            <a:off x="2229051" y="4306923"/>
            <a:ext cx="4685898" cy="369332"/>
          </a:xfrm>
          <a:prstGeom prst="rect">
            <a:avLst/>
          </a:prstGeom>
          <a:noFill/>
        </p:spPr>
        <p:txBody>
          <a:bodyPr wrap="none" rtlCol="0">
            <a:spAutoFit/>
          </a:bodyPr>
          <a:lstStyle/>
          <a:p>
            <a:r>
              <a:rPr lang="en-GB" dirty="0" smtClean="0"/>
              <a:t>First Monday Paper: </a:t>
            </a:r>
            <a:r>
              <a:rPr lang="en-GB" dirty="0" smtClean="0">
                <a:hlinkClick r:id="rId4"/>
              </a:rPr>
              <a:t>http://is.gd/vandrpaper</a:t>
            </a:r>
            <a:r>
              <a:rPr lang="en-GB" dirty="0" smtClean="0"/>
              <a:t> </a:t>
            </a:r>
            <a:endParaRPr lang="en-GB" dirty="0"/>
          </a:p>
        </p:txBody>
      </p:sp>
      <p:grpSp>
        <p:nvGrpSpPr>
          <p:cNvPr id="6" name="Group 5"/>
          <p:cNvGrpSpPr/>
          <p:nvPr/>
        </p:nvGrpSpPr>
        <p:grpSpPr>
          <a:xfrm>
            <a:off x="838200" y="2057400"/>
            <a:ext cx="8077200" cy="3886200"/>
            <a:chOff x="838200" y="2057400"/>
            <a:chExt cx="8077200" cy="3886200"/>
          </a:xfrm>
        </p:grpSpPr>
        <p:pic>
          <p:nvPicPr>
            <p:cNvPr id="1026" name="Picture 2"/>
            <p:cNvPicPr>
              <a:picLocks noChangeAspect="1" noChangeArrowheads="1"/>
            </p:cNvPicPr>
            <p:nvPr/>
          </p:nvPicPr>
          <p:blipFill rotWithShape="1">
            <a:blip r:embed="rId5"/>
            <a:srcRect l="34762" t="38856" r="17619" b="49627"/>
            <a:stretch/>
          </p:blipFill>
          <p:spPr bwMode="auto">
            <a:xfrm>
              <a:off x="838200" y="2057400"/>
              <a:ext cx="7620000" cy="1152000"/>
            </a:xfrm>
            <a:prstGeom prst="rect">
              <a:avLst/>
            </a:prstGeom>
            <a:noFill/>
            <a:ln w="9525">
              <a:noFill/>
              <a:miter lim="800000"/>
              <a:headEnd/>
              <a:tailEnd/>
            </a:ln>
          </p:spPr>
        </p:pic>
        <p:sp>
          <p:nvSpPr>
            <p:cNvPr id="5" name="TextBox 4"/>
            <p:cNvSpPr txBox="1"/>
            <p:nvPr/>
          </p:nvSpPr>
          <p:spPr>
            <a:xfrm>
              <a:off x="5943600" y="5697379"/>
              <a:ext cx="2971800" cy="246221"/>
            </a:xfrm>
            <a:prstGeom prst="rect">
              <a:avLst/>
            </a:prstGeom>
            <a:noFill/>
          </p:spPr>
          <p:txBody>
            <a:bodyPr wrap="square" rtlCol="0">
              <a:spAutoFit/>
            </a:bodyPr>
            <a:lstStyle/>
            <a:p>
              <a:r>
                <a:rPr lang="en-US" sz="1000" dirty="0" err="1" smtClean="0"/>
                <a:t>Connaway</a:t>
              </a:r>
              <a:r>
                <a:rPr lang="en-US" sz="1000" dirty="0" smtClean="0"/>
                <a:t> &amp; White for OCLC Research. 2012.</a:t>
              </a:r>
              <a:endParaRPr lang="en-US" sz="1000" dirty="0"/>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35591"/>
            <a:ext cx="9144000" cy="6165209"/>
            <a:chOff x="0" y="235591"/>
            <a:chExt cx="9144000" cy="6165209"/>
          </a:xfrm>
        </p:grpSpPr>
        <p:pic>
          <p:nvPicPr>
            <p:cNvPr id="21507" name="Picture 4" descr="UKU3new"/>
            <p:cNvPicPr>
              <a:picLocks noChangeAspect="1" noChangeArrowheads="1"/>
            </p:cNvPicPr>
            <p:nvPr/>
          </p:nvPicPr>
          <p:blipFill>
            <a:blip r:embed="rId3" cstate="print"/>
            <a:srcRect/>
            <a:stretch>
              <a:fillRect/>
            </a:stretch>
          </p:blipFill>
          <p:spPr bwMode="auto">
            <a:xfrm>
              <a:off x="0" y="235591"/>
              <a:ext cx="9144000" cy="6165209"/>
            </a:xfrm>
            <a:prstGeom prst="rect">
              <a:avLst/>
            </a:prstGeom>
            <a:noFill/>
            <a:ln w="9525">
              <a:noFill/>
              <a:miter lim="800000"/>
              <a:headEnd/>
              <a:tailEnd/>
            </a:ln>
          </p:spPr>
        </p:pic>
        <p:sp>
          <p:nvSpPr>
            <p:cNvPr id="3" name="TextBox 2"/>
            <p:cNvSpPr txBox="1"/>
            <p:nvPr/>
          </p:nvSpPr>
          <p:spPr>
            <a:xfrm>
              <a:off x="5791200" y="5943600"/>
              <a:ext cx="2971800" cy="246221"/>
            </a:xfrm>
            <a:prstGeom prst="rect">
              <a:avLst/>
            </a:prstGeom>
            <a:noFill/>
          </p:spPr>
          <p:txBody>
            <a:bodyPr wrap="square" rtlCol="0">
              <a:spAutoFit/>
            </a:bodyPr>
            <a:lstStyle/>
            <a:p>
              <a:r>
                <a:rPr lang="en-US" sz="1000" dirty="0" err="1" smtClean="0"/>
                <a:t>Connaway</a:t>
              </a:r>
              <a:r>
                <a:rPr lang="en-US" sz="1000" dirty="0" smtClean="0"/>
                <a:t> &amp; White for OCLC Research. 2012.</a:t>
              </a:r>
              <a:endParaRPr lang="en-US" sz="1000" dirty="0"/>
            </a:p>
          </p:txBody>
        </p:sp>
      </p:grpSp>
    </p:spTree>
    <p:extLst>
      <p:ext uri="{BB962C8B-B14F-4D97-AF65-F5344CB8AC3E}">
        <p14:creationId xmlns="" xmlns:p14="http://schemas.microsoft.com/office/powerpoint/2010/main" val="19559471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purl.org/dc/term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11376</TotalTime>
  <Words>3763</Words>
  <Application>Microsoft Office PowerPoint</Application>
  <PresentationFormat>On-screen Show (4:3)</PresentationFormat>
  <Paragraphs>478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OCLC Redesign 2011-01</vt:lpstr>
      <vt:lpstr>What Motivates Engagement with the Digital Information Environment?</vt:lpstr>
      <vt:lpstr>Then &amp; Now</vt:lpstr>
      <vt:lpstr>The Study</vt:lpstr>
      <vt:lpstr>Visitors and Residents:  What motivates engagement with the digital information environment?</vt:lpstr>
      <vt:lpstr>Why Visitors &amp; Residents Project?</vt:lpstr>
      <vt:lpstr>Research Questions</vt:lpstr>
      <vt:lpstr>Visitors &amp; Residents</vt:lpstr>
      <vt:lpstr>Slide 8</vt:lpstr>
      <vt:lpstr>Slide 9</vt:lpstr>
      <vt:lpstr>Triangulation of Data</vt:lpstr>
      <vt:lpstr>Phase I &amp; 2: Participant Demographics </vt:lpstr>
      <vt:lpstr>Codebook</vt:lpstr>
      <vt:lpstr>The Findings</vt:lpstr>
      <vt:lpstr>Convenience is King</vt:lpstr>
      <vt:lpstr>The Learning Black Market</vt:lpstr>
      <vt:lpstr>Examples of boxes</vt:lpstr>
      <vt:lpstr>Credibility across stages</vt:lpstr>
      <vt:lpstr>Agency</vt:lpstr>
      <vt:lpstr>Slide 19</vt:lpstr>
      <vt:lpstr>Slide 20</vt:lpstr>
      <vt:lpstr>Slide 21</vt:lpstr>
      <vt:lpstr>Moving Forward</vt:lpstr>
      <vt:lpstr>User-centered</vt:lpstr>
      <vt:lpstr>Slide 24</vt:lpstr>
      <vt:lpstr>Slide 25</vt:lpstr>
      <vt:lpstr>Slide 26</vt:lpstr>
      <vt:lpstr>Selected Bibliography</vt:lpstr>
      <vt:lpstr>Selected Bibliography</vt:lpstr>
      <vt:lpstr>Selected Bibliography</vt:lpstr>
      <vt:lpstr>Selected Bibliography</vt:lpstr>
      <vt:lpstr>The researchers would like to thank Alyssa Darden for her assistance in preparing this presentation and Erin Hood for her assistance in keeping the team organized, analyzing the data, and disseminating the results. </vt:lpstr>
      <vt:lpstr>Questions and Discussion</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Visitors and Residents: What motivates engagement with the digital information environment?</dc:title>
  <dc:creator>Lynn Silipigni Connaway, David White, Donna Lanclos, Alison Le Cornu</dc:creator>
  <cp:lastModifiedBy>Windows User</cp:lastModifiedBy>
  <cp:revision>699</cp:revision>
  <cp:lastPrinted>2012-01-18T22:20:44Z</cp:lastPrinted>
  <dcterms:created xsi:type="dcterms:W3CDTF">2012-03-27T16:06:48Z</dcterms:created>
  <dcterms:modified xsi:type="dcterms:W3CDTF">2014-08-03T19:20:15Z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