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4"/>
  </p:notesMasterIdLst>
  <p:handoutMasterIdLst>
    <p:handoutMasterId r:id="rId35"/>
  </p:handoutMasterIdLst>
  <p:sldIdLst>
    <p:sldId id="440" r:id="rId2"/>
    <p:sldId id="409" r:id="rId3"/>
    <p:sldId id="410" r:id="rId4"/>
    <p:sldId id="411" r:id="rId5"/>
    <p:sldId id="412" r:id="rId6"/>
    <p:sldId id="413" r:id="rId7"/>
    <p:sldId id="414" r:id="rId8"/>
    <p:sldId id="415" r:id="rId9"/>
    <p:sldId id="416" r:id="rId10"/>
    <p:sldId id="417" r:id="rId11"/>
    <p:sldId id="424" r:id="rId12"/>
    <p:sldId id="418" r:id="rId13"/>
    <p:sldId id="421" r:id="rId14"/>
    <p:sldId id="426" r:id="rId15"/>
    <p:sldId id="427" r:id="rId16"/>
    <p:sldId id="428" r:id="rId17"/>
    <p:sldId id="450" r:id="rId18"/>
    <p:sldId id="454" r:id="rId19"/>
    <p:sldId id="451" r:id="rId20"/>
    <p:sldId id="441" r:id="rId21"/>
    <p:sldId id="442" r:id="rId22"/>
    <p:sldId id="443" r:id="rId23"/>
    <p:sldId id="444" r:id="rId24"/>
    <p:sldId id="445" r:id="rId25"/>
    <p:sldId id="446" r:id="rId26"/>
    <p:sldId id="447" r:id="rId27"/>
    <p:sldId id="448" r:id="rId28"/>
    <p:sldId id="449" r:id="rId29"/>
    <p:sldId id="452" r:id="rId30"/>
    <p:sldId id="455" r:id="rId31"/>
    <p:sldId id="453" r:id="rId32"/>
    <p:sldId id="434" r:id="rId33"/>
  </p:sldIdLst>
  <p:sldSz cx="9144000" cy="6858000" type="screen4x3"/>
  <p:notesSz cx="7019925" cy="9305925"/>
  <p:defaultTextStyle>
    <a:defPPr>
      <a:defRPr lang="en-US"/>
    </a:defPPr>
    <a:lvl1pPr algn="l" rtl="0" fontAlgn="base">
      <a:lnSpc>
        <a:spcPct val="120000"/>
      </a:lnSpc>
      <a:spcBef>
        <a:spcPct val="50000"/>
      </a:spcBef>
      <a:spcAft>
        <a:spcPct val="0"/>
      </a:spcAft>
      <a:buClr>
        <a:srgbClr val="FF7600"/>
      </a:buClr>
      <a:defRPr sz="2100" b="1" kern="1200">
        <a:solidFill>
          <a:schemeClr val="tx1"/>
        </a:solidFill>
        <a:latin typeface="Trebuchet MS" pitchFamily="34" charset="0"/>
        <a:ea typeface="+mn-ea"/>
        <a:cs typeface="+mn-cs"/>
      </a:defRPr>
    </a:lvl1pPr>
    <a:lvl2pPr marL="457200" algn="l" rtl="0" fontAlgn="base">
      <a:lnSpc>
        <a:spcPct val="120000"/>
      </a:lnSpc>
      <a:spcBef>
        <a:spcPct val="50000"/>
      </a:spcBef>
      <a:spcAft>
        <a:spcPct val="0"/>
      </a:spcAft>
      <a:buClr>
        <a:srgbClr val="FF7600"/>
      </a:buClr>
      <a:defRPr sz="2100" b="1" kern="1200">
        <a:solidFill>
          <a:schemeClr val="tx1"/>
        </a:solidFill>
        <a:latin typeface="Trebuchet MS" pitchFamily="34" charset="0"/>
        <a:ea typeface="+mn-ea"/>
        <a:cs typeface="+mn-cs"/>
      </a:defRPr>
    </a:lvl2pPr>
    <a:lvl3pPr marL="914400" algn="l" rtl="0" fontAlgn="base">
      <a:lnSpc>
        <a:spcPct val="120000"/>
      </a:lnSpc>
      <a:spcBef>
        <a:spcPct val="50000"/>
      </a:spcBef>
      <a:spcAft>
        <a:spcPct val="0"/>
      </a:spcAft>
      <a:buClr>
        <a:srgbClr val="FF7600"/>
      </a:buClr>
      <a:defRPr sz="2100" b="1" kern="1200">
        <a:solidFill>
          <a:schemeClr val="tx1"/>
        </a:solidFill>
        <a:latin typeface="Trebuchet MS" pitchFamily="34" charset="0"/>
        <a:ea typeface="+mn-ea"/>
        <a:cs typeface="+mn-cs"/>
      </a:defRPr>
    </a:lvl3pPr>
    <a:lvl4pPr marL="1371600" algn="l" rtl="0" fontAlgn="base">
      <a:lnSpc>
        <a:spcPct val="120000"/>
      </a:lnSpc>
      <a:spcBef>
        <a:spcPct val="50000"/>
      </a:spcBef>
      <a:spcAft>
        <a:spcPct val="0"/>
      </a:spcAft>
      <a:buClr>
        <a:srgbClr val="FF7600"/>
      </a:buClr>
      <a:defRPr sz="2100" b="1" kern="1200">
        <a:solidFill>
          <a:schemeClr val="tx1"/>
        </a:solidFill>
        <a:latin typeface="Trebuchet MS" pitchFamily="34" charset="0"/>
        <a:ea typeface="+mn-ea"/>
        <a:cs typeface="+mn-cs"/>
      </a:defRPr>
    </a:lvl4pPr>
    <a:lvl5pPr marL="1828800" algn="l" rtl="0" fontAlgn="base">
      <a:lnSpc>
        <a:spcPct val="120000"/>
      </a:lnSpc>
      <a:spcBef>
        <a:spcPct val="50000"/>
      </a:spcBef>
      <a:spcAft>
        <a:spcPct val="0"/>
      </a:spcAft>
      <a:buClr>
        <a:srgbClr val="FF7600"/>
      </a:buClr>
      <a:defRPr sz="2100" b="1" kern="1200">
        <a:solidFill>
          <a:schemeClr val="tx1"/>
        </a:solidFill>
        <a:latin typeface="Trebuchet MS" pitchFamily="34" charset="0"/>
        <a:ea typeface="+mn-ea"/>
        <a:cs typeface="+mn-cs"/>
      </a:defRPr>
    </a:lvl5pPr>
    <a:lvl6pPr marL="2286000" algn="l" defTabSz="914400" rtl="0" eaLnBrk="1" latinLnBrk="0" hangingPunct="1">
      <a:defRPr sz="2100" b="1" kern="1200">
        <a:solidFill>
          <a:schemeClr val="tx1"/>
        </a:solidFill>
        <a:latin typeface="Trebuchet MS" pitchFamily="34" charset="0"/>
        <a:ea typeface="+mn-ea"/>
        <a:cs typeface="+mn-cs"/>
      </a:defRPr>
    </a:lvl6pPr>
    <a:lvl7pPr marL="2743200" algn="l" defTabSz="914400" rtl="0" eaLnBrk="1" latinLnBrk="0" hangingPunct="1">
      <a:defRPr sz="2100" b="1" kern="1200">
        <a:solidFill>
          <a:schemeClr val="tx1"/>
        </a:solidFill>
        <a:latin typeface="Trebuchet MS" pitchFamily="34" charset="0"/>
        <a:ea typeface="+mn-ea"/>
        <a:cs typeface="+mn-cs"/>
      </a:defRPr>
    </a:lvl7pPr>
    <a:lvl8pPr marL="3200400" algn="l" defTabSz="914400" rtl="0" eaLnBrk="1" latinLnBrk="0" hangingPunct="1">
      <a:defRPr sz="2100" b="1" kern="1200">
        <a:solidFill>
          <a:schemeClr val="tx1"/>
        </a:solidFill>
        <a:latin typeface="Trebuchet MS" pitchFamily="34" charset="0"/>
        <a:ea typeface="+mn-ea"/>
        <a:cs typeface="+mn-cs"/>
      </a:defRPr>
    </a:lvl8pPr>
    <a:lvl9pPr marL="3657600" algn="l" defTabSz="914400" rtl="0" eaLnBrk="1" latinLnBrk="0" hangingPunct="1">
      <a:defRPr sz="2100" b="1"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CCFF"/>
    <a:srgbClr val="666666"/>
    <a:srgbClr val="333333"/>
    <a:srgbClr val="FF7600"/>
    <a:srgbClr val="CCFFFF"/>
    <a:srgbClr val="409A3C"/>
    <a:srgbClr val="B2B2B2"/>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92" autoAdjust="0"/>
    <p:restoredTop sz="85996" autoAdjust="0"/>
  </p:normalViewPr>
  <p:slideViewPr>
    <p:cSldViewPr>
      <p:cViewPr varScale="1">
        <p:scale>
          <a:sx n="79" d="100"/>
          <a:sy n="79" d="100"/>
        </p:scale>
        <p:origin x="-1584" y="-216"/>
      </p:cViewPr>
      <p:guideLst>
        <p:guide orient="horz" pos="2160"/>
        <p:guide pos="2880"/>
      </p:guideLst>
    </p:cSldViewPr>
  </p:slideViewPr>
  <p:outlineViewPr>
    <p:cViewPr>
      <p:scale>
        <a:sx n="33" d="100"/>
        <a:sy n="33" d="100"/>
      </p:scale>
      <p:origin x="0" y="22506"/>
    </p:cViewPr>
  </p:outlineViewPr>
  <p:notesTextViewPr>
    <p:cViewPr>
      <p:scale>
        <a:sx n="100" d="100"/>
        <a:sy n="100" d="100"/>
      </p:scale>
      <p:origin x="0" y="0"/>
    </p:cViewPr>
  </p:notesTextViewPr>
  <p:sorterViewPr>
    <p:cViewPr>
      <p:scale>
        <a:sx n="100" d="100"/>
        <a:sy n="100" d="100"/>
      </p:scale>
      <p:origin x="0" y="5118"/>
    </p:cViewPr>
  </p:sorterViewPr>
  <p:notesViewPr>
    <p:cSldViewPr>
      <p:cViewPr varScale="1">
        <p:scale>
          <a:sx n="58" d="100"/>
          <a:sy n="58" d="100"/>
        </p:scale>
        <p:origin x="-2502" y="-90"/>
      </p:cViewPr>
      <p:guideLst>
        <p:guide orient="horz" pos="2930"/>
        <p:guide pos="2211"/>
      </p:guideLst>
    </p:cSldViewPr>
  </p:notesViewPr>
  <p:gridSpacing cx="146070638" cy="1460706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24579"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lnSpc>
                <a:spcPct val="100000"/>
              </a:lnSpc>
              <a:spcBef>
                <a:spcPct val="0"/>
              </a:spcBef>
              <a:buClrTx/>
              <a:defRPr sz="1000" b="0"/>
            </a:lvl1pPr>
          </a:lstStyle>
          <a:p>
            <a:pPr>
              <a:defRPr/>
            </a:pPr>
            <a:endParaRPr lang="en-US"/>
          </a:p>
        </p:txBody>
      </p:sp>
      <p:sp>
        <p:nvSpPr>
          <p:cNvPr id="24580"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24581"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lnSpc>
                <a:spcPct val="100000"/>
              </a:lnSpc>
              <a:spcBef>
                <a:spcPct val="0"/>
              </a:spcBef>
              <a:buClrTx/>
              <a:defRPr sz="1000" b="0"/>
            </a:lvl1pPr>
          </a:lstStyle>
          <a:p>
            <a:pPr>
              <a:defRPr/>
            </a:pPr>
            <a:fld id="{70F77715-10DB-4670-BBF8-115B02186F5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8195"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lnSpc>
                <a:spcPct val="100000"/>
              </a:lnSpc>
              <a:spcBef>
                <a:spcPct val="0"/>
              </a:spcBef>
              <a:buClrTx/>
              <a:defRPr sz="1000" b="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766888" y="733425"/>
            <a:ext cx="3486150" cy="261461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675" y="3636963"/>
            <a:ext cx="5616575" cy="4970462"/>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8199"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lnSpc>
                <a:spcPct val="100000"/>
              </a:lnSpc>
              <a:spcBef>
                <a:spcPct val="0"/>
              </a:spcBef>
              <a:buClrTx/>
              <a:defRPr sz="1000" b="0"/>
            </a:lvl1pPr>
          </a:lstStyle>
          <a:p>
            <a:pPr>
              <a:defRPr/>
            </a:pPr>
            <a:fld id="{1C0C63DE-660B-4B5C-B941-74D76988B98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944008A2-2C47-49EB-98DF-720625E0A6C9}"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xfrm>
            <a:off x="223838" y="3509963"/>
            <a:ext cx="6572250" cy="5429250"/>
          </a:xfrm>
          <a:noFill/>
          <a:ln/>
        </p:spPr>
        <p:txBody>
          <a:bodyPr/>
          <a:lstStyle/>
          <a:p>
            <a:r>
              <a:rPr lang="en-US" sz="1400" b="1" smtClean="0">
                <a:latin typeface="Arial" charset="0"/>
              </a:rPr>
              <a:t>Wong, William, Hanna Stelmaszewska, Nazlin Bhimani, Sukhbinder Barn, and Balbir Barn. 2009. User behaviour in resource discovery: Final report. DIS, p. 23. </a:t>
            </a:r>
          </a:p>
          <a:p>
            <a:r>
              <a:rPr lang="en-US" sz="1400" smtClean="0">
                <a:latin typeface="Arial" charset="0"/>
              </a:rPr>
              <a:t>Search strategies change by context, during the course of the process (Wong et al. 2009, p. 7). </a:t>
            </a:r>
          </a:p>
          <a:p>
            <a:r>
              <a:rPr lang="en-US" sz="1400" smtClean="0">
                <a:latin typeface="Arial" charset="0"/>
              </a:rPr>
              <a:t>Users found access hindered by the difficulty of using database interfaces (Wong et al. 2009, p. 7). </a:t>
            </a:r>
          </a:p>
          <a:p>
            <a:endParaRPr lang="en-US" sz="1400" smtClean="0">
              <a:latin typeface="Arial" charset="0"/>
            </a:endParaRPr>
          </a:p>
          <a:p>
            <a:r>
              <a:rPr lang="en-US" sz="1400" b="1" smtClean="0">
                <a:latin typeface="Arial" charset="0"/>
              </a:rPr>
              <a:t>Digital Information Seeker, pg. 4.</a:t>
            </a:r>
          </a:p>
          <a:p>
            <a:r>
              <a:rPr lang="en-US" sz="1400" smtClean="0">
                <a:latin typeface="Arial" charset="0"/>
              </a:rPr>
              <a:t>The realities of the online environment observed above led several studies to some common conclusions about changing user behaviours: </a:t>
            </a:r>
          </a:p>
          <a:p>
            <a:r>
              <a:rPr lang="en-US" sz="1400" smtClean="0">
                <a:latin typeface="Arial" charset="0"/>
              </a:rPr>
              <a:t>Users are beginning to desire enhanced functionality in library systems. </a:t>
            </a:r>
          </a:p>
          <a:p>
            <a:r>
              <a:rPr lang="en-US" sz="1400" smtClean="0">
                <a:latin typeface="Arial" charset="0"/>
              </a:rPr>
              <a:t>They also desire enhanced content to assist them in evaluating resources. </a:t>
            </a:r>
          </a:p>
          <a:p>
            <a:endParaRPr lang="en-US" sz="1400" smtClean="0">
              <a:latin typeface="Arial" charset="0"/>
            </a:endParaRPr>
          </a:p>
          <a:p>
            <a:r>
              <a:rPr lang="en-US" sz="1400" b="1" smtClean="0">
                <a:latin typeface="Arial" charset="0"/>
              </a:rPr>
              <a:t>Centre for Information Behaviour and the Evaluation of Research. 2008. Information behaviour of the researcher of the future: A CIBER briefing paper. DIS, p. 15. </a:t>
            </a:r>
          </a:p>
          <a:p>
            <a:r>
              <a:rPr lang="en-US" sz="1400" smtClean="0">
                <a:latin typeface="Arial" charset="0"/>
              </a:rPr>
              <a:t>Younger people tended to spend little time, and with little effectiveness in evaluating search results. They preferred natural-language searching and trusted Google to understand them. Many do not find library resources intuitive (CIBER 2008, p. 12).</a:t>
            </a:r>
          </a:p>
        </p:txBody>
      </p:sp>
      <p:sp>
        <p:nvSpPr>
          <p:cNvPr id="83972" name="Slide Number Placeholder 3"/>
          <p:cNvSpPr>
            <a:spLocks noGrp="1"/>
          </p:cNvSpPr>
          <p:nvPr>
            <p:ph type="sldNum" sz="quarter" idx="5"/>
          </p:nvPr>
        </p:nvSpPr>
        <p:spPr>
          <a:noFill/>
        </p:spPr>
        <p:txBody>
          <a:bodyPr/>
          <a:lstStyle/>
          <a:p>
            <a:fld id="{D045FD3D-F5AF-4F33-BFB1-08C6853C02D4}"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b="1" smtClean="0">
                <a:latin typeface="Arial" charset="0"/>
              </a:rPr>
              <a:t>Hampton-Reeves, Stuart, Claire Mashiter, Jonathan Westaway, Peter Lumsden, Helen Day, Helen Hewerston, and Anna Hart. 2009. Students’ use of research content in teaching and learning: A report of the Joint Information Systems Council (JISC). DIS, p. 22. </a:t>
            </a:r>
          </a:p>
          <a:p>
            <a:endParaRPr lang="en-US" smtClean="0">
              <a:latin typeface="Arial" charset="0"/>
            </a:endParaRPr>
          </a:p>
          <a:p>
            <a:r>
              <a:rPr lang="en-US" smtClean="0">
                <a:latin typeface="Arial" charset="0"/>
              </a:rPr>
              <a:t>In situations of formal research for these students, this leads them to the library catalogue first and to use it more (32%, n=137, N=428; Hampton-Reeves et al. 2009, p. 24). However, the researchers stated, “it is very clear that Google has emerged as a real force in the accessing and discovery of research content which is rivalling university library catalogues” (Hampton-Reeves et al. 2009, p. 30). </a:t>
            </a:r>
          </a:p>
          <a:p>
            <a:endParaRPr lang="en-US" smtClean="0">
              <a:latin typeface="Arial" charset="0"/>
            </a:endParaRPr>
          </a:p>
          <a:p>
            <a:endParaRPr lang="en-US" smtClean="0">
              <a:latin typeface="Arial" charset="0"/>
            </a:endParaRPr>
          </a:p>
          <a:p>
            <a:endParaRPr lang="en-US" smtClean="0">
              <a:latin typeface="Arial" charset="0"/>
            </a:endParaRPr>
          </a:p>
        </p:txBody>
      </p:sp>
      <p:sp>
        <p:nvSpPr>
          <p:cNvPr id="84996" name="Slide Number Placeholder 3"/>
          <p:cNvSpPr>
            <a:spLocks noGrp="1"/>
          </p:cNvSpPr>
          <p:nvPr>
            <p:ph type="sldNum" sz="quarter" idx="5"/>
          </p:nvPr>
        </p:nvSpPr>
        <p:spPr>
          <a:noFill/>
        </p:spPr>
        <p:txBody>
          <a:bodyPr/>
          <a:lstStyle/>
          <a:p>
            <a:fld id="{4ECA4477-14AA-48CA-9E65-E0E359518072}"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223838" y="3367088"/>
            <a:ext cx="6572250" cy="5715000"/>
          </a:xfrm>
          <a:noFill/>
          <a:ln/>
        </p:spPr>
        <p:txBody>
          <a:bodyPr/>
          <a:lstStyle/>
          <a:p>
            <a:r>
              <a:rPr lang="en-US" sz="1000" b="1" dirty="0" smtClean="0">
                <a:latin typeface="Arial" charset="0"/>
                <a:cs typeface="Arial" charset="0"/>
              </a:rPr>
              <a:t>Sense-making the information confluences: Phases 1-4 and Final Report. DIS, p. 9. </a:t>
            </a:r>
          </a:p>
          <a:p>
            <a:r>
              <a:rPr lang="en-US" sz="1000" dirty="0" smtClean="0">
                <a:latin typeface="Arial" charset="0"/>
                <a:cs typeface="Arial" charset="0"/>
              </a:rPr>
              <a:t>Faculty response in a focus group interview, “I do use Google, but …[I also] use two different library homepages” (</a:t>
            </a:r>
            <a:r>
              <a:rPr lang="en-US" sz="1000" dirty="0" err="1" smtClean="0">
                <a:latin typeface="Arial" charset="0"/>
                <a:cs typeface="Arial" charset="0"/>
              </a:rPr>
              <a:t>Connaway</a:t>
            </a:r>
            <a:r>
              <a:rPr lang="en-US" sz="1000" dirty="0" smtClean="0">
                <a:latin typeface="Arial" charset="0"/>
                <a:cs typeface="Arial" charset="0"/>
              </a:rPr>
              <a:t>, </a:t>
            </a:r>
            <a:r>
              <a:rPr lang="en-US" sz="1000" dirty="0" err="1" smtClean="0">
                <a:latin typeface="Arial" charset="0"/>
                <a:cs typeface="Arial" charset="0"/>
              </a:rPr>
              <a:t>Prabha</a:t>
            </a:r>
            <a:r>
              <a:rPr lang="en-US" sz="1000" dirty="0" smtClean="0">
                <a:latin typeface="Arial" charset="0"/>
                <a:cs typeface="Arial" charset="0"/>
              </a:rPr>
              <a:t>, and Dickey 2006, p. 12).</a:t>
            </a:r>
          </a:p>
          <a:p>
            <a:endParaRPr lang="en-US" sz="1000" dirty="0" smtClean="0">
              <a:latin typeface="Arial" charset="0"/>
              <a:cs typeface="Arial" charset="0"/>
            </a:endParaRPr>
          </a:p>
          <a:p>
            <a:r>
              <a:rPr lang="en-US" sz="1000" dirty="0" smtClean="0">
                <a:latin typeface="Arial" charset="0"/>
                <a:cs typeface="Arial" charset="0"/>
              </a:rPr>
              <a:t>The participants acknowledged the value of databases and other online sources to both academic and personal information needs. </a:t>
            </a:r>
          </a:p>
          <a:p>
            <a:r>
              <a:rPr lang="en-US" sz="1000" dirty="0" smtClean="0">
                <a:latin typeface="Arial" charset="0"/>
                <a:cs typeface="Arial" charset="0"/>
              </a:rPr>
              <a:t>Some users did not understand what resources were actually available in libraries nor could they distinguish between databases held by a library and sources merely available online (</a:t>
            </a:r>
            <a:r>
              <a:rPr lang="en-US" sz="1000" dirty="0" err="1" smtClean="0">
                <a:latin typeface="Arial" charset="0"/>
                <a:cs typeface="Arial" charset="0"/>
              </a:rPr>
              <a:t>Connaway</a:t>
            </a:r>
            <a:r>
              <a:rPr lang="en-US" sz="1000" dirty="0" smtClean="0">
                <a:latin typeface="Arial" charset="0"/>
                <a:cs typeface="Arial" charset="0"/>
              </a:rPr>
              <a:t>, </a:t>
            </a:r>
            <a:r>
              <a:rPr lang="en-US" sz="1000" dirty="0" err="1" smtClean="0">
                <a:latin typeface="Arial" charset="0"/>
                <a:cs typeface="Arial" charset="0"/>
              </a:rPr>
              <a:t>Prabha</a:t>
            </a:r>
            <a:r>
              <a:rPr lang="en-US" sz="1000" dirty="0" smtClean="0">
                <a:latin typeface="Arial" charset="0"/>
                <a:cs typeface="Arial" charset="0"/>
              </a:rPr>
              <a:t>, and Dickey 2006, p. 13-14).</a:t>
            </a:r>
          </a:p>
          <a:p>
            <a:endParaRPr lang="en-US" sz="1000" dirty="0" smtClean="0">
              <a:latin typeface="Arial" charset="0"/>
              <a:cs typeface="Arial" charset="0"/>
            </a:endParaRPr>
          </a:p>
          <a:p>
            <a:pPr eaLnBrk="1" hangingPunct="1"/>
            <a:r>
              <a:rPr lang="en-US" sz="1000" dirty="0" smtClean="0">
                <a:latin typeface="Arial" charset="0"/>
                <a:cs typeface="Arial" charset="0"/>
              </a:rPr>
              <a:t>Library OPACs difficult to use </a:t>
            </a:r>
          </a:p>
          <a:p>
            <a:pPr eaLnBrk="1" hangingPunct="1"/>
            <a:r>
              <a:rPr lang="en-US" sz="1000" i="1" dirty="0" smtClean="0">
                <a:latin typeface="Arial" charset="0"/>
                <a:cs typeface="Arial" charset="0"/>
              </a:rPr>
              <a:t>“I wish the results page would list a short blurb (one line) about the book similar to the way Google shows you a tiny bit about what a site link is about.” (</a:t>
            </a:r>
            <a:r>
              <a:rPr lang="en-US" sz="1000" dirty="0" smtClean="0">
                <a:latin typeface="Arial" charset="0"/>
                <a:cs typeface="Arial" charset="0"/>
              </a:rPr>
              <a:t>Calhoun, Karen, et al. 2009. </a:t>
            </a:r>
            <a:r>
              <a:rPr lang="en-US" sz="1000" i="1" dirty="0" smtClean="0">
                <a:latin typeface="Arial" charset="0"/>
                <a:cs typeface="Arial" charset="0"/>
              </a:rPr>
              <a:t>Online catalogs: What users and librarians want: An OCLC report</a:t>
            </a:r>
            <a:r>
              <a:rPr lang="en-US" sz="1000" dirty="0" smtClean="0">
                <a:latin typeface="Arial" charset="0"/>
                <a:cs typeface="Arial" charset="0"/>
              </a:rPr>
              <a:t>. Dublin, Ohio: OCLC, </a:t>
            </a:r>
            <a:r>
              <a:rPr lang="en-US" sz="1000" i="1" dirty="0" smtClean="0">
                <a:latin typeface="Arial" charset="0"/>
                <a:cs typeface="Arial" charset="0"/>
              </a:rPr>
              <a:t>p. 17</a:t>
            </a:r>
          </a:p>
          <a:p>
            <a:pPr eaLnBrk="1" hangingPunct="1"/>
            <a:endParaRPr lang="en-US" sz="1100" i="1" dirty="0" smtClean="0">
              <a:latin typeface="Arial" charset="0"/>
              <a:cs typeface="Arial" charset="0"/>
            </a:endParaRPr>
          </a:p>
          <a:p>
            <a:r>
              <a:rPr lang="en-US" sz="1100" dirty="0" smtClean="0">
                <a:latin typeface="Arial" charset="0"/>
              </a:rPr>
              <a:t>One survey respondent suggested, “I wish the results page would list a short blurb (one line) about the book similar to the way Google shows you a tiny bit about what a site link is about” (Calhoun et al. 2009, p. 17).</a:t>
            </a:r>
          </a:p>
          <a:p>
            <a:endParaRPr lang="en-US" sz="1100" dirty="0" smtClean="0">
              <a:latin typeface="Arial" charset="0"/>
            </a:endParaRPr>
          </a:p>
          <a:p>
            <a:r>
              <a:rPr lang="en-US" sz="1100" b="1" dirty="0" smtClean="0"/>
              <a:t>Sense-making the information confluence: Phases 1-4 and Final Report. DIS, p. 9.</a:t>
            </a:r>
            <a:endParaRPr lang="en-US" sz="1100" dirty="0" smtClean="0"/>
          </a:p>
          <a:p>
            <a:r>
              <a:rPr lang="en-US" sz="1100" dirty="0" smtClean="0">
                <a:latin typeface="Arial" charset="0"/>
              </a:rPr>
              <a:t>Participants also stated that library OPACs are difficult to use; this belief is held by all types of participants (</a:t>
            </a:r>
            <a:r>
              <a:rPr lang="en-US" sz="1100" dirty="0" err="1" smtClean="0">
                <a:latin typeface="Arial" charset="0"/>
              </a:rPr>
              <a:t>Connaway</a:t>
            </a:r>
            <a:r>
              <a:rPr lang="en-US" sz="1100" dirty="0" smtClean="0">
                <a:latin typeface="Arial" charset="0"/>
              </a:rPr>
              <a:t>, </a:t>
            </a:r>
            <a:r>
              <a:rPr lang="en-US" sz="1100" dirty="0" err="1" smtClean="0">
                <a:latin typeface="Arial" charset="0"/>
              </a:rPr>
              <a:t>Prabha</a:t>
            </a:r>
            <a:r>
              <a:rPr lang="en-US" sz="1100" dirty="0" smtClean="0">
                <a:latin typeface="Arial" charset="0"/>
              </a:rPr>
              <a:t>, and Dickey 2006, p. 11-14). </a:t>
            </a:r>
          </a:p>
          <a:p>
            <a:endParaRPr lang="en-US" sz="1100" dirty="0" smtClean="0"/>
          </a:p>
          <a:p>
            <a:r>
              <a:rPr lang="en-US" sz="1100" dirty="0" smtClean="0">
                <a:latin typeface="Arial" charset="0"/>
              </a:rPr>
              <a:t>Participants also discussed enhancements and changes to the library’s electronic resources and suggestions to “make the library catalog more like search engines” (</a:t>
            </a:r>
            <a:r>
              <a:rPr lang="en-US" sz="1100" dirty="0" err="1" smtClean="0">
                <a:latin typeface="Arial" charset="0"/>
              </a:rPr>
              <a:t>Connaway</a:t>
            </a:r>
            <a:r>
              <a:rPr lang="en-US" sz="1100" dirty="0" smtClean="0">
                <a:latin typeface="Arial" charset="0"/>
              </a:rPr>
              <a:t>, </a:t>
            </a:r>
            <a:r>
              <a:rPr lang="en-US" sz="1100" dirty="0" err="1" smtClean="0">
                <a:latin typeface="Arial" charset="0"/>
              </a:rPr>
              <a:t>Prabha</a:t>
            </a:r>
            <a:r>
              <a:rPr lang="en-US" sz="1100" dirty="0" smtClean="0">
                <a:latin typeface="Arial" charset="0"/>
              </a:rPr>
              <a:t>, and Dickey 2006, p. 16). These include Selective Dissemination of Information (SDI) [although the participants did not use this term, this is the service they described], 24/7 reference, and expanded online sources, including all print and other physical materials available online (</a:t>
            </a:r>
            <a:r>
              <a:rPr lang="en-US" sz="1100" dirty="0" err="1" smtClean="0">
                <a:latin typeface="Arial" charset="0"/>
              </a:rPr>
              <a:t>Connaway</a:t>
            </a:r>
            <a:r>
              <a:rPr lang="en-US" sz="1100" dirty="0" smtClean="0">
                <a:latin typeface="Arial" charset="0"/>
              </a:rPr>
              <a:t>, </a:t>
            </a:r>
            <a:r>
              <a:rPr lang="en-US" sz="1100" dirty="0" err="1" smtClean="0">
                <a:latin typeface="Arial" charset="0"/>
              </a:rPr>
              <a:t>Prabha</a:t>
            </a:r>
            <a:r>
              <a:rPr lang="en-US" sz="1100" dirty="0" smtClean="0">
                <a:latin typeface="Arial" charset="0"/>
              </a:rPr>
              <a:t>, and Dickey 2006, p. 16-17). </a:t>
            </a:r>
          </a:p>
          <a:p>
            <a:pPr eaLnBrk="1" hangingPunct="1"/>
            <a:endParaRPr lang="en-US" sz="1100" i="1" dirty="0" smtClean="0">
              <a:latin typeface="Arial" charset="0"/>
              <a:cs typeface="Arial" charset="0"/>
            </a:endParaRPr>
          </a:p>
          <a:p>
            <a:pPr eaLnBrk="1" hangingPunct="1"/>
            <a:endParaRPr lang="en-US" sz="1400" i="1" dirty="0" smtClean="0">
              <a:latin typeface="Arial" charset="0"/>
              <a:cs typeface="Arial" charset="0"/>
            </a:endParaRPr>
          </a:p>
          <a:p>
            <a:endParaRPr lang="en-US" dirty="0" smtClean="0">
              <a:latin typeface="Arial" charset="0"/>
            </a:endParaRPr>
          </a:p>
          <a:p>
            <a:endParaRPr lang="en-US" dirty="0" smtClean="0">
              <a:latin typeface="Arial" charset="0"/>
            </a:endParaRPr>
          </a:p>
          <a:p>
            <a:endParaRPr lang="en-US" dirty="0" smtClean="0">
              <a:latin typeface="Arial" charset="0"/>
            </a:endParaRPr>
          </a:p>
        </p:txBody>
      </p:sp>
      <p:sp>
        <p:nvSpPr>
          <p:cNvPr id="86020" name="Slide Number Placeholder 3"/>
          <p:cNvSpPr>
            <a:spLocks noGrp="1"/>
          </p:cNvSpPr>
          <p:nvPr>
            <p:ph type="sldNum" sz="quarter" idx="5"/>
          </p:nvPr>
        </p:nvSpPr>
        <p:spPr>
          <a:noFill/>
        </p:spPr>
        <p:txBody>
          <a:bodyPr/>
          <a:lstStyle/>
          <a:p>
            <a:fld id="{51CFC7CE-097B-4EC7-9F8D-B7347B4FDEFD}"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xfrm>
            <a:off x="223838" y="3652838"/>
            <a:ext cx="6572250" cy="5429250"/>
          </a:xfrm>
          <a:noFill/>
          <a:ln/>
        </p:spPr>
        <p:txBody>
          <a:bodyPr/>
          <a:lstStyle/>
          <a:p>
            <a:r>
              <a:rPr lang="en-US" sz="1600" b="1" smtClean="0">
                <a:latin typeface="Arial" charset="0"/>
              </a:rPr>
              <a:t>Research Information Network. 2006. Researchers and discovery services: Behaviour, perceptions and needs. London: Research Information Network. DIS, p. 11.</a:t>
            </a:r>
            <a:endParaRPr lang="en-US" sz="1600" smtClean="0">
              <a:latin typeface="Arial" charset="0"/>
            </a:endParaRPr>
          </a:p>
          <a:p>
            <a:r>
              <a:rPr lang="en-US" sz="1600" smtClean="0">
                <a:latin typeface="Arial" charset="0"/>
              </a:rPr>
              <a:t>“Increasingly, the boundary between resources themselves and discovery services is a permeable one” (Research Information Network 2006, p. 5). There is a need for a seamless process from discovery-to-delivery (D2D). </a:t>
            </a:r>
          </a:p>
          <a:p>
            <a:endParaRPr lang="en-US" sz="1600" smtClean="0">
              <a:latin typeface="Arial" charset="0"/>
            </a:endParaRPr>
          </a:p>
          <a:p>
            <a:r>
              <a:rPr lang="en-US" sz="1600" smtClean="0">
                <a:latin typeface="Arial" charset="0"/>
              </a:rPr>
              <a:t>Some disciplinary differences exist in the researchers’ satisfaction with D2D services. Researchers in the sciences are most satisfied. Arts and Humanities researchers indicated serious problems in unavailable content, irrelevant information in result lists, and in the discovery of non-English content (Research Information Network 2006, p. 75).</a:t>
            </a:r>
            <a:endParaRPr lang="en-US" sz="1600" smtClean="0">
              <a:latin typeface="Arial" charset="0"/>
              <a:cs typeface="Arial" charset="0"/>
            </a:endParaRPr>
          </a:p>
          <a:p>
            <a:endParaRPr lang="en-US" sz="1600" smtClean="0">
              <a:latin typeface="Arial" charset="0"/>
              <a:cs typeface="Arial" charset="0"/>
            </a:endParaRPr>
          </a:p>
          <a:p>
            <a:r>
              <a:rPr lang="en-US" sz="1600" smtClean="0">
                <a:latin typeface="Arial" charset="0"/>
              </a:rPr>
              <a:t>Other specific gaps in D2D provision included foreign language materials (especially for social sciences and Arts and Humanities researchers; Research Information Network 2006, p. 75), chapters in multiauthor collections, short journal back files, and lack of specialist search engines (Research Information Network 2006, p. 67).</a:t>
            </a:r>
            <a:endParaRPr lang="en-US" smtClean="0">
              <a:latin typeface="Arial" charset="0"/>
              <a:cs typeface="Arial" charset="0"/>
            </a:endParaRPr>
          </a:p>
          <a:p>
            <a:endParaRPr lang="en-US" smtClean="0">
              <a:latin typeface="Arial" charset="0"/>
            </a:endParaRPr>
          </a:p>
        </p:txBody>
      </p:sp>
      <p:sp>
        <p:nvSpPr>
          <p:cNvPr id="87044" name="Slide Number Placeholder 3"/>
          <p:cNvSpPr>
            <a:spLocks noGrp="1"/>
          </p:cNvSpPr>
          <p:nvPr>
            <p:ph type="sldNum" sz="quarter" idx="5"/>
          </p:nvPr>
        </p:nvSpPr>
        <p:spPr>
          <a:noFill/>
        </p:spPr>
        <p:txBody>
          <a:bodyPr/>
          <a:lstStyle/>
          <a:p>
            <a:fld id="{80F7656C-67F0-4A92-B81F-33DFE9148787}"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ln/>
        </p:spPr>
        <p:txBody>
          <a:bodyPr/>
          <a:lstStyle/>
          <a:p>
            <a:pPr lvl="1">
              <a:defRPr/>
            </a:pPr>
            <a:endParaRPr lang="en-US" sz="1400" dirty="0" smtClean="0">
              <a:latin typeface="Arial" charset="0"/>
            </a:endParaRPr>
          </a:p>
          <a:p>
            <a:pPr marL="0" lvl="1">
              <a:defRPr/>
            </a:pPr>
            <a:r>
              <a:rPr lang="en-US" sz="1400" b="1" dirty="0" smtClean="0">
                <a:latin typeface="Arial" charset="0"/>
              </a:rPr>
              <a:t>Calhoun, Karen, et al. 2009. Online catalogs: What users and librarians want: An OCLC report. Dublin, Ohio: OCLC. DIS, p. 18.</a:t>
            </a:r>
          </a:p>
          <a:p>
            <a:pPr>
              <a:defRPr/>
            </a:pPr>
            <a:r>
              <a:rPr lang="en-US" sz="1400" dirty="0" smtClean="0">
                <a:latin typeface="Arial" charset="0"/>
              </a:rPr>
              <a:t>“Important differences exist between the catalog data quality priorities of end users and those who work in libraries.” Fifty-two percent of the librarians indicated that the most desired data enhancement was to “Merge duplicate records” (Calhoun et al. 2009, p. 25). This enhancement might improve users’ searching tasks and their retrieved results. However, users necessarily would not understand the implications of duplicate records on searching and retrieval; therefore, they probably would not mention this.</a:t>
            </a:r>
          </a:p>
        </p:txBody>
      </p:sp>
      <p:sp>
        <p:nvSpPr>
          <p:cNvPr id="88068" name="Slide Number Placeholder 3"/>
          <p:cNvSpPr>
            <a:spLocks noGrp="1"/>
          </p:cNvSpPr>
          <p:nvPr>
            <p:ph type="sldNum" sz="quarter" idx="5"/>
          </p:nvPr>
        </p:nvSpPr>
        <p:spPr>
          <a:noFill/>
        </p:spPr>
        <p:txBody>
          <a:bodyPr/>
          <a:lstStyle/>
          <a:p>
            <a:fld id="{66841F4C-28DF-481F-8A8E-C2AA41841E8F}"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b="1" smtClean="0">
                <a:latin typeface="Arial" charset="0"/>
              </a:rPr>
              <a:t>Digital Information Seeker, pg. 4-5.</a:t>
            </a:r>
          </a:p>
          <a:p>
            <a:r>
              <a:rPr lang="en-US" smtClean="0">
                <a:latin typeface="Arial" charset="0"/>
              </a:rPr>
              <a:t>In a few cases, the above findings from the studies under review offered evidence that runs counter to popular perceptions of the current information scene. </a:t>
            </a:r>
          </a:p>
          <a:p>
            <a:pPr>
              <a:buFontTx/>
              <a:buChar char="•"/>
            </a:pPr>
            <a:r>
              <a:rPr lang="en-US" smtClean="0">
                <a:latin typeface="Arial" charset="0"/>
              </a:rPr>
              <a:t>Many popular media claims about the “Google generation” may not be supported by all the evidence. </a:t>
            </a:r>
          </a:p>
          <a:p>
            <a:pPr>
              <a:buFontTx/>
              <a:buChar char="•"/>
            </a:pPr>
            <a:r>
              <a:rPr lang="en-US" smtClean="0">
                <a:latin typeface="Arial" charset="0"/>
              </a:rPr>
              <a:t>In choosing among search engines, some evidence indicates that speed may not be the most important evaluative factor. </a:t>
            </a:r>
          </a:p>
          <a:p>
            <a:pPr>
              <a:buFontTx/>
              <a:buChar char="•"/>
            </a:pPr>
            <a:r>
              <a:rPr lang="en-US" smtClean="0">
                <a:latin typeface="Arial" charset="0"/>
              </a:rPr>
              <a:t>The studies that addressed library OPACs provide little support for the advanced search options which are still popular in these systems. </a:t>
            </a:r>
          </a:p>
          <a:p>
            <a:endParaRPr lang="en-US" smtClean="0">
              <a:latin typeface="Arial" charset="0"/>
            </a:endParaRPr>
          </a:p>
        </p:txBody>
      </p:sp>
      <p:sp>
        <p:nvSpPr>
          <p:cNvPr id="89092" name="Slide Number Placeholder 3"/>
          <p:cNvSpPr>
            <a:spLocks noGrp="1"/>
          </p:cNvSpPr>
          <p:nvPr>
            <p:ph type="sldNum" sz="quarter" idx="5"/>
          </p:nvPr>
        </p:nvSpPr>
        <p:spPr>
          <a:noFill/>
        </p:spPr>
        <p:txBody>
          <a:bodyPr/>
          <a:lstStyle/>
          <a:p>
            <a:fld id="{0757601F-2491-4942-BDCA-5495909B8745}"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latin typeface="Arial" charset="0"/>
            </a:endParaRPr>
          </a:p>
          <a:p>
            <a:endParaRPr lang="en-US" smtClean="0">
              <a:latin typeface="Arial" charset="0"/>
            </a:endParaRPr>
          </a:p>
        </p:txBody>
      </p:sp>
      <p:sp>
        <p:nvSpPr>
          <p:cNvPr id="90116" name="Slide Number Placeholder 3"/>
          <p:cNvSpPr>
            <a:spLocks noGrp="1"/>
          </p:cNvSpPr>
          <p:nvPr>
            <p:ph type="sldNum" sz="quarter" idx="5"/>
          </p:nvPr>
        </p:nvSpPr>
        <p:spPr>
          <a:noFill/>
        </p:spPr>
        <p:txBody>
          <a:bodyPr/>
          <a:lstStyle/>
          <a:p>
            <a:fld id="{9E5E78AA-FC74-4C87-9DB9-479EFD1FFD50}"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371728" y="3636963"/>
            <a:ext cx="6276467" cy="4970462"/>
          </a:xfrm>
          <a:noFill/>
          <a:ln/>
        </p:spPr>
        <p:txBody>
          <a:bodyPr/>
          <a:lstStyle/>
          <a:p>
            <a:r>
              <a:rPr lang="en-US" sz="1400" i="1" dirty="0" smtClean="0">
                <a:latin typeface="Arial" pitchFamily="34" charset="0"/>
                <a:cs typeface="Arial" pitchFamily="34" charset="0"/>
              </a:rPr>
              <a:t>“Digital </a:t>
            </a:r>
            <a:r>
              <a:rPr lang="en-US" sz="1400" i="1" dirty="0" err="1" smtClean="0">
                <a:latin typeface="Arial" pitchFamily="34" charset="0"/>
                <a:cs typeface="Arial" pitchFamily="34" charset="0"/>
              </a:rPr>
              <a:t>literacies</a:t>
            </a:r>
            <a:r>
              <a:rPr lang="en-US" sz="1400" i="1" dirty="0" smtClean="0">
                <a:latin typeface="Arial" pitchFamily="34" charset="0"/>
                <a:cs typeface="Arial" pitchFamily="34" charset="0"/>
              </a:rPr>
              <a:t> and information </a:t>
            </a:r>
            <a:r>
              <a:rPr lang="en-US" sz="1400" i="1" dirty="0" err="1" smtClean="0">
                <a:latin typeface="Arial" pitchFamily="34" charset="0"/>
                <a:cs typeface="Arial" pitchFamily="34" charset="0"/>
              </a:rPr>
              <a:t>literacies</a:t>
            </a:r>
            <a:r>
              <a:rPr lang="en-US" sz="1400" i="1" dirty="0" smtClean="0">
                <a:latin typeface="Arial" pitchFamily="34" charset="0"/>
                <a:cs typeface="Arial" pitchFamily="34" charset="0"/>
              </a:rPr>
              <a:t> do not go hand in hand” (ibid, p. 20).</a:t>
            </a:r>
          </a:p>
          <a:p>
            <a:endParaRPr lang="en-US" sz="1400" i="1" dirty="0" smtClean="0">
              <a:latin typeface="Arial" pitchFamily="34" charset="0"/>
              <a:cs typeface="Arial" pitchFamily="34" charset="0"/>
            </a:endParaRPr>
          </a:p>
          <a:p>
            <a:r>
              <a:rPr lang="en-US" sz="1400" b="1" dirty="0" smtClean="0">
                <a:latin typeface="Arial" pitchFamily="34" charset="0"/>
                <a:cs typeface="Arial" pitchFamily="34" charset="0"/>
              </a:rPr>
              <a:t>Centre for Information </a:t>
            </a:r>
            <a:r>
              <a:rPr lang="en-US" sz="1400" b="1" dirty="0" err="1" smtClean="0">
                <a:latin typeface="Arial" pitchFamily="34" charset="0"/>
                <a:cs typeface="Arial" pitchFamily="34" charset="0"/>
              </a:rPr>
              <a:t>Behaviour</a:t>
            </a:r>
            <a:r>
              <a:rPr lang="en-US" sz="1400" b="1" dirty="0" smtClean="0">
                <a:latin typeface="Arial" pitchFamily="34" charset="0"/>
                <a:cs typeface="Arial" pitchFamily="34" charset="0"/>
              </a:rPr>
              <a:t> and the Evaluation of Research. 2008. </a:t>
            </a:r>
            <a:r>
              <a:rPr lang="en-US" sz="1400" b="1" i="1" dirty="0" smtClean="0">
                <a:latin typeface="Arial" pitchFamily="34" charset="0"/>
                <a:cs typeface="Arial" pitchFamily="34" charset="0"/>
              </a:rPr>
              <a:t>Information</a:t>
            </a:r>
          </a:p>
          <a:p>
            <a:r>
              <a:rPr lang="en-US" sz="1400" b="1" i="1" dirty="0" err="1" smtClean="0">
                <a:latin typeface="Arial" pitchFamily="34" charset="0"/>
                <a:cs typeface="Arial" pitchFamily="34" charset="0"/>
              </a:rPr>
              <a:t>behaviour</a:t>
            </a:r>
            <a:r>
              <a:rPr lang="en-US" sz="1400" b="1" i="1" dirty="0" smtClean="0">
                <a:latin typeface="Arial" pitchFamily="34" charset="0"/>
                <a:cs typeface="Arial" pitchFamily="34" charset="0"/>
              </a:rPr>
              <a:t> of the researcher of the future: A CIBER briefing paper. London: CIBER.</a:t>
            </a:r>
          </a:p>
        </p:txBody>
      </p:sp>
      <p:sp>
        <p:nvSpPr>
          <p:cNvPr id="36868" name="Slide Number Placeholder 3"/>
          <p:cNvSpPr>
            <a:spLocks noGrp="1"/>
          </p:cNvSpPr>
          <p:nvPr>
            <p:ph type="sldNum" sz="quarter" idx="5"/>
          </p:nvPr>
        </p:nvSpPr>
        <p:spPr>
          <a:noFill/>
        </p:spPr>
        <p:txBody>
          <a:bodyPr/>
          <a:lstStyle/>
          <a:p>
            <a:fld id="{FDE16FE5-0F82-4E35-A4FD-54FD98EEB7C2}"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0C63DE-660B-4B5C-B941-74D76988B98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0C63DE-660B-4B5C-B941-74D76988B983}"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xfrm>
            <a:off x="223838" y="3509963"/>
            <a:ext cx="6572250" cy="5795962"/>
          </a:xfrm>
          <a:ln/>
        </p:spPr>
        <p:txBody>
          <a:bodyPr/>
          <a:lstStyle/>
          <a:p>
            <a:pPr>
              <a:defRPr/>
            </a:pPr>
            <a:r>
              <a:rPr lang="en-US" sz="750" dirty="0" smtClean="0">
                <a:latin typeface="Arial" pitchFamily="34" charset="0"/>
                <a:cs typeface="Arial" pitchFamily="34" charset="0"/>
              </a:rPr>
              <a:t>Joint Information Systems Committee. </a:t>
            </a:r>
          </a:p>
          <a:p>
            <a:pPr>
              <a:defRPr/>
            </a:pPr>
            <a:endParaRPr lang="en-US" sz="750" dirty="0" smtClean="0">
              <a:latin typeface="Arial" pitchFamily="34" charset="0"/>
              <a:cs typeface="Arial" pitchFamily="34" charset="0"/>
            </a:endParaRPr>
          </a:p>
          <a:p>
            <a:pPr>
              <a:defRPr/>
            </a:pPr>
            <a:r>
              <a:rPr lang="en-US" sz="750" dirty="0" smtClean="0">
                <a:latin typeface="Arial" pitchFamily="34" charset="0"/>
                <a:cs typeface="Arial" pitchFamily="34" charset="0"/>
              </a:rPr>
              <a:t>De Rosa, Cathy. 2005. </a:t>
            </a:r>
            <a:r>
              <a:rPr lang="en-US" sz="750" i="1" dirty="0" smtClean="0">
                <a:latin typeface="Arial" pitchFamily="34" charset="0"/>
                <a:cs typeface="Arial" pitchFamily="34" charset="0"/>
              </a:rPr>
              <a:t>Perceptions of libraries and information resources: A report to the OCLC membership. Dublin, Ohio: OCLC Online Computer Library Center.</a:t>
            </a:r>
          </a:p>
          <a:p>
            <a:pPr>
              <a:defRPr/>
            </a:pPr>
            <a:endParaRPr lang="en-US" sz="750" i="1" dirty="0" smtClean="0">
              <a:latin typeface="Arial" pitchFamily="34" charset="0"/>
              <a:cs typeface="Arial" pitchFamily="34" charset="0"/>
            </a:endParaRPr>
          </a:p>
          <a:p>
            <a:pPr>
              <a:defRPr/>
            </a:pPr>
            <a:r>
              <a:rPr lang="en-US" sz="750" dirty="0" smtClean="0">
                <a:latin typeface="Arial" pitchFamily="34" charset="0"/>
                <a:cs typeface="Arial" pitchFamily="34" charset="0"/>
              </a:rPr>
              <a:t>De Rosa, Cathy. 2006. </a:t>
            </a:r>
            <a:r>
              <a:rPr lang="en-US" sz="750" i="1" dirty="0" smtClean="0">
                <a:latin typeface="Arial" pitchFamily="34" charset="0"/>
                <a:cs typeface="Arial" pitchFamily="34" charset="0"/>
              </a:rPr>
              <a:t>College students' perceptions of libraries and information resources: A report to the OCLC membership. </a:t>
            </a:r>
            <a:r>
              <a:rPr lang="en-US" sz="750" dirty="0" smtClean="0">
                <a:latin typeface="Arial" pitchFamily="34" charset="0"/>
                <a:cs typeface="Arial" pitchFamily="34" charset="0"/>
              </a:rPr>
              <a:t>Dublin, Ohio: OCLC Online Computer Library Center.</a:t>
            </a:r>
          </a:p>
          <a:p>
            <a:pPr>
              <a:defRPr/>
            </a:pPr>
            <a:endParaRPr lang="en-US" sz="750" dirty="0" smtClean="0">
              <a:latin typeface="Arial" pitchFamily="34" charset="0"/>
              <a:cs typeface="Arial" pitchFamily="34" charset="0"/>
            </a:endParaRPr>
          </a:p>
          <a:p>
            <a:pPr>
              <a:defRPr/>
            </a:pPr>
            <a:r>
              <a:rPr lang="en-US" sz="750" dirty="0" err="1" smtClean="0">
                <a:latin typeface="Arial" pitchFamily="34" charset="0"/>
                <a:cs typeface="Arial" pitchFamily="34" charset="0"/>
              </a:rPr>
              <a:t>Dervin</a:t>
            </a:r>
            <a:r>
              <a:rPr lang="en-US" sz="750" dirty="0" smtClean="0">
                <a:latin typeface="Arial" pitchFamily="34" charset="0"/>
                <a:cs typeface="Arial" pitchFamily="34" charset="0"/>
              </a:rPr>
              <a:t>, Brenda, </a:t>
            </a:r>
            <a:r>
              <a:rPr lang="en-US" sz="750" dirty="0" err="1" smtClean="0">
                <a:latin typeface="Arial" pitchFamily="34" charset="0"/>
                <a:cs typeface="Arial" pitchFamily="34" charset="0"/>
              </a:rPr>
              <a:t>CarrieLynn</a:t>
            </a:r>
            <a:r>
              <a:rPr lang="en-US" sz="750" dirty="0" smtClean="0">
                <a:latin typeface="Arial" pitchFamily="34" charset="0"/>
                <a:cs typeface="Arial" pitchFamily="34" charset="0"/>
              </a:rPr>
              <a:t> D. </a:t>
            </a:r>
            <a:r>
              <a:rPr lang="en-US" sz="750" dirty="0" err="1" smtClean="0">
                <a:latin typeface="Arial" pitchFamily="34" charset="0"/>
                <a:cs typeface="Arial" pitchFamily="34" charset="0"/>
              </a:rPr>
              <a:t>Reinhard</a:t>
            </a:r>
            <a:r>
              <a:rPr lang="en-US" sz="750" dirty="0" smtClean="0">
                <a:latin typeface="Arial" pitchFamily="34" charset="0"/>
                <a:cs typeface="Arial" pitchFamily="34" charset="0"/>
              </a:rPr>
              <a:t>, Zack Y. Kerr, Mei Song, and </a:t>
            </a:r>
            <a:r>
              <a:rPr lang="en-US" sz="750" dirty="0" err="1" smtClean="0">
                <a:latin typeface="Arial" pitchFamily="34" charset="0"/>
                <a:cs typeface="Arial" pitchFamily="34" charset="0"/>
              </a:rPr>
              <a:t>Fei</a:t>
            </a:r>
            <a:r>
              <a:rPr lang="en-US" sz="750" dirty="0" smtClean="0">
                <a:latin typeface="Arial" pitchFamily="34" charset="0"/>
                <a:cs typeface="Arial" pitchFamily="34" charset="0"/>
              </a:rPr>
              <a:t> C. </a:t>
            </a:r>
            <a:r>
              <a:rPr lang="en-US" sz="750" dirty="0" err="1" smtClean="0">
                <a:latin typeface="Arial" pitchFamily="34" charset="0"/>
                <a:cs typeface="Arial" pitchFamily="34" charset="0"/>
              </a:rPr>
              <a:t>Shen</a:t>
            </a:r>
            <a:r>
              <a:rPr lang="en-US" sz="750" dirty="0" smtClean="0">
                <a:latin typeface="Arial" pitchFamily="34" charset="0"/>
                <a:cs typeface="Arial" pitchFamily="34" charset="0"/>
              </a:rPr>
              <a:t>, eds. 2006. </a:t>
            </a:r>
            <a:r>
              <a:rPr lang="en-US" sz="750" i="1" dirty="0" smtClean="0">
                <a:latin typeface="Arial" pitchFamily="34" charset="0"/>
                <a:cs typeface="Arial" pitchFamily="34" charset="0"/>
              </a:rPr>
              <a:t>Sense-making the information confluence: The whys and </a:t>
            </a:r>
            <a:r>
              <a:rPr lang="en-US" sz="750" i="1" dirty="0" err="1" smtClean="0">
                <a:latin typeface="Arial" pitchFamily="34" charset="0"/>
                <a:cs typeface="Arial" pitchFamily="34" charset="0"/>
              </a:rPr>
              <a:t>hows</a:t>
            </a:r>
            <a:r>
              <a:rPr lang="en-US" sz="750" i="1" dirty="0" smtClean="0">
                <a:latin typeface="Arial" pitchFamily="34" charset="0"/>
                <a:cs typeface="Arial" pitchFamily="34" charset="0"/>
              </a:rPr>
              <a:t> of college and university user </a:t>
            </a:r>
            <a:r>
              <a:rPr lang="en-US" sz="750" i="1" dirty="0" err="1" smtClean="0">
                <a:latin typeface="Arial" pitchFamily="34" charset="0"/>
                <a:cs typeface="Arial" pitchFamily="34" charset="0"/>
              </a:rPr>
              <a:t>satisficing</a:t>
            </a:r>
            <a:r>
              <a:rPr lang="en-US" sz="750" i="1" dirty="0" smtClean="0">
                <a:latin typeface="Arial" pitchFamily="34" charset="0"/>
                <a:cs typeface="Arial" pitchFamily="34" charset="0"/>
              </a:rPr>
              <a:t> of information needs. Phase II: Sense-making online survey and phone interview study. </a:t>
            </a:r>
            <a:r>
              <a:rPr lang="en-US" sz="750" dirty="0" smtClean="0">
                <a:latin typeface="Arial" pitchFamily="34" charset="0"/>
                <a:cs typeface="Arial" pitchFamily="34" charset="0"/>
              </a:rPr>
              <a:t>Report on National Leadership Grant LG-02-03-0062-03 to Institute of Museum and Library Services, Washington, D.C. Columbus, Ohio: School of</a:t>
            </a:r>
          </a:p>
          <a:p>
            <a:pPr>
              <a:defRPr/>
            </a:pPr>
            <a:r>
              <a:rPr lang="en-US" sz="750" dirty="0" smtClean="0">
                <a:latin typeface="Arial" pitchFamily="34" charset="0"/>
                <a:cs typeface="Arial" pitchFamily="34" charset="0"/>
              </a:rPr>
              <a:t>Communication, Ohio State University. </a:t>
            </a:r>
          </a:p>
          <a:p>
            <a:pPr>
              <a:defRPr/>
            </a:pPr>
            <a:r>
              <a:rPr lang="en-US" sz="750" dirty="0" smtClean="0">
                <a:latin typeface="Arial" pitchFamily="34" charset="0"/>
                <a:cs typeface="Arial" pitchFamily="34" charset="0"/>
              </a:rPr>
              <a:t>Connaway, Lynn Silipigni, Chandra </a:t>
            </a:r>
            <a:r>
              <a:rPr lang="en-US" sz="750" dirty="0" err="1" smtClean="0">
                <a:latin typeface="Arial" pitchFamily="34" charset="0"/>
                <a:cs typeface="Arial" pitchFamily="34" charset="0"/>
              </a:rPr>
              <a:t>Prabha</a:t>
            </a:r>
            <a:r>
              <a:rPr lang="en-US" sz="750" dirty="0" smtClean="0">
                <a:latin typeface="Arial" pitchFamily="34" charset="0"/>
                <a:cs typeface="Arial" pitchFamily="34" charset="0"/>
              </a:rPr>
              <a:t>, and Timothy J. Dickey. 2006. </a:t>
            </a:r>
            <a:r>
              <a:rPr lang="en-US" sz="750" i="1" dirty="0" smtClean="0">
                <a:latin typeface="Arial" pitchFamily="34" charset="0"/>
                <a:cs typeface="Arial" pitchFamily="34" charset="0"/>
              </a:rPr>
              <a:t>Sense-making the information confluence: The whys and </a:t>
            </a:r>
            <a:r>
              <a:rPr lang="en-US" sz="750" i="1" dirty="0" err="1" smtClean="0">
                <a:latin typeface="Arial" pitchFamily="34" charset="0"/>
                <a:cs typeface="Arial" pitchFamily="34" charset="0"/>
              </a:rPr>
              <a:t>hows</a:t>
            </a:r>
            <a:r>
              <a:rPr lang="en-US" sz="750" i="1" dirty="0" smtClean="0">
                <a:latin typeface="Arial" pitchFamily="34" charset="0"/>
                <a:cs typeface="Arial" pitchFamily="34" charset="0"/>
              </a:rPr>
              <a:t> of college and university user </a:t>
            </a:r>
            <a:r>
              <a:rPr lang="en-US" sz="750" i="1" dirty="0" err="1" smtClean="0">
                <a:latin typeface="Arial" pitchFamily="34" charset="0"/>
                <a:cs typeface="Arial" pitchFamily="34" charset="0"/>
              </a:rPr>
              <a:t>satisficing</a:t>
            </a:r>
            <a:r>
              <a:rPr lang="en-US" sz="750" i="1" dirty="0" smtClean="0">
                <a:latin typeface="Arial" pitchFamily="34" charset="0"/>
                <a:cs typeface="Arial" pitchFamily="34" charset="0"/>
              </a:rPr>
              <a:t> of information needs. Phase III: Focus group interview study. </a:t>
            </a:r>
            <a:r>
              <a:rPr lang="en-US" sz="750" dirty="0" smtClean="0">
                <a:latin typeface="Arial" pitchFamily="34" charset="0"/>
                <a:cs typeface="Arial" pitchFamily="34" charset="0"/>
              </a:rPr>
              <a:t>Report on National Leadership Grant LG-02-03-0062-03, to Institute of Museum and Library Services, Washington, D.C. Columbus, Ohio: School of Communication, The Ohio State University.</a:t>
            </a:r>
          </a:p>
          <a:p>
            <a:pPr>
              <a:defRPr/>
            </a:pPr>
            <a:r>
              <a:rPr lang="en-US" sz="750" dirty="0" err="1" smtClean="0">
                <a:latin typeface="Arial" pitchFamily="34" charset="0"/>
                <a:cs typeface="Arial" pitchFamily="34" charset="0"/>
              </a:rPr>
              <a:t>Prabha</a:t>
            </a:r>
            <a:r>
              <a:rPr lang="en-US" sz="750" dirty="0" smtClean="0">
                <a:latin typeface="Arial" pitchFamily="34" charset="0"/>
                <a:cs typeface="Arial" pitchFamily="34" charset="0"/>
              </a:rPr>
              <a:t>, Chandra, Lynn Silipigni Connaway, and Timothy J. Dickey. 2006. </a:t>
            </a:r>
            <a:r>
              <a:rPr lang="en-US" sz="750" i="1" dirty="0" smtClean="0">
                <a:latin typeface="Arial" pitchFamily="34" charset="0"/>
                <a:cs typeface="Arial" pitchFamily="34" charset="0"/>
              </a:rPr>
              <a:t>Sense-making the information confluence: The whys and </a:t>
            </a:r>
            <a:r>
              <a:rPr lang="en-US" sz="750" i="1" dirty="0" err="1" smtClean="0">
                <a:latin typeface="Arial" pitchFamily="34" charset="0"/>
                <a:cs typeface="Arial" pitchFamily="34" charset="0"/>
              </a:rPr>
              <a:t>hows</a:t>
            </a:r>
            <a:r>
              <a:rPr lang="en-US" sz="750" i="1" dirty="0" smtClean="0">
                <a:latin typeface="Arial" pitchFamily="34" charset="0"/>
                <a:cs typeface="Arial" pitchFamily="34" charset="0"/>
              </a:rPr>
              <a:t> of college and university user </a:t>
            </a:r>
            <a:r>
              <a:rPr lang="en-US" sz="750" i="1" dirty="0" err="1" smtClean="0">
                <a:latin typeface="Arial" pitchFamily="34" charset="0"/>
                <a:cs typeface="Arial" pitchFamily="34" charset="0"/>
              </a:rPr>
              <a:t>satisficing</a:t>
            </a:r>
            <a:r>
              <a:rPr lang="en-US" sz="750" i="1" dirty="0" smtClean="0">
                <a:latin typeface="Arial" pitchFamily="34" charset="0"/>
                <a:cs typeface="Arial" pitchFamily="34" charset="0"/>
              </a:rPr>
              <a:t> of information needs. Phase IV: Semi-structured interview study. </a:t>
            </a:r>
            <a:r>
              <a:rPr lang="en-US" sz="750" dirty="0" smtClean="0">
                <a:latin typeface="Arial" pitchFamily="34" charset="0"/>
                <a:cs typeface="Arial" pitchFamily="34" charset="0"/>
              </a:rPr>
              <a:t>Report on National Leadership Grant LG-02-03-0062-03, to Institute of Museum and Library Services, Washington, D.C. Columbus, Ohio: School of Communication, The Ohio State University.</a:t>
            </a:r>
          </a:p>
          <a:p>
            <a:pPr>
              <a:defRPr/>
            </a:pPr>
            <a:endParaRPr lang="en-US" sz="750" dirty="0" smtClean="0">
              <a:latin typeface="Arial" pitchFamily="34" charset="0"/>
              <a:cs typeface="Arial" pitchFamily="34" charset="0"/>
            </a:endParaRPr>
          </a:p>
          <a:p>
            <a:pPr>
              <a:defRPr/>
            </a:pPr>
            <a:r>
              <a:rPr lang="en-US" sz="750" dirty="0" smtClean="0">
                <a:latin typeface="Arial" pitchFamily="34" charset="0"/>
                <a:cs typeface="Arial" pitchFamily="34" charset="0"/>
              </a:rPr>
              <a:t>Research Information Network. 2006. </a:t>
            </a:r>
            <a:r>
              <a:rPr lang="en-US" sz="750" i="1" dirty="0" smtClean="0">
                <a:latin typeface="Arial" pitchFamily="34" charset="0"/>
                <a:cs typeface="Arial" pitchFamily="34" charset="0"/>
              </a:rPr>
              <a:t>Researchers and discovery services: </a:t>
            </a:r>
            <a:r>
              <a:rPr lang="en-US" sz="750" i="1" dirty="0" err="1" smtClean="0">
                <a:latin typeface="Arial" pitchFamily="34" charset="0"/>
                <a:cs typeface="Arial" pitchFamily="34" charset="0"/>
              </a:rPr>
              <a:t>Behaviour</a:t>
            </a:r>
            <a:r>
              <a:rPr lang="en-US" sz="750" i="1" dirty="0" smtClean="0">
                <a:latin typeface="Arial" pitchFamily="34" charset="0"/>
                <a:cs typeface="Arial" pitchFamily="34" charset="0"/>
              </a:rPr>
              <a:t>, perceptions and needs. </a:t>
            </a:r>
            <a:r>
              <a:rPr lang="en-US" sz="750" dirty="0" smtClean="0">
                <a:latin typeface="Arial" pitchFamily="34" charset="0"/>
                <a:cs typeface="Arial" pitchFamily="34" charset="0"/>
              </a:rPr>
              <a:t>London: Research Information Network.</a:t>
            </a:r>
          </a:p>
          <a:p>
            <a:pPr>
              <a:defRPr/>
            </a:pPr>
            <a:endParaRPr lang="en-US" sz="750" dirty="0" smtClean="0">
              <a:latin typeface="Arial" pitchFamily="34" charset="0"/>
              <a:cs typeface="Arial" pitchFamily="34" charset="0"/>
            </a:endParaRPr>
          </a:p>
          <a:p>
            <a:pPr>
              <a:defRPr/>
            </a:pPr>
            <a:r>
              <a:rPr lang="en-US" sz="750" dirty="0" smtClean="0">
                <a:latin typeface="Arial" pitchFamily="34" charset="0"/>
                <a:cs typeface="Arial" pitchFamily="34" charset="0"/>
              </a:rPr>
              <a:t>Consortium of University Research Libraries, and Research Information Network. 2007. </a:t>
            </a:r>
            <a:r>
              <a:rPr lang="en-US" sz="750" i="1" dirty="0" smtClean="0">
                <a:latin typeface="Arial" pitchFamily="34" charset="0"/>
                <a:cs typeface="Arial" pitchFamily="34" charset="0"/>
              </a:rPr>
              <a:t>Researchers' use of academic libraries and their services: A report. </a:t>
            </a:r>
            <a:r>
              <a:rPr lang="en-US" sz="750" dirty="0" smtClean="0">
                <a:latin typeface="Arial" pitchFamily="34" charset="0"/>
                <a:cs typeface="Arial" pitchFamily="34" charset="0"/>
              </a:rPr>
              <a:t>London: Research Information Network and Consortium of University Research Libraries (CURL).</a:t>
            </a:r>
          </a:p>
          <a:p>
            <a:pPr>
              <a:defRPr/>
            </a:pPr>
            <a:endParaRPr lang="en-US" sz="750" dirty="0" smtClean="0">
              <a:latin typeface="Arial" pitchFamily="34" charset="0"/>
              <a:cs typeface="Arial" pitchFamily="34" charset="0"/>
            </a:endParaRPr>
          </a:p>
          <a:p>
            <a:pPr>
              <a:defRPr/>
            </a:pPr>
            <a:r>
              <a:rPr lang="en-US" sz="750" dirty="0" smtClean="0">
                <a:latin typeface="Arial" pitchFamily="34" charset="0"/>
                <a:cs typeface="Arial" pitchFamily="34" charset="0"/>
              </a:rPr>
              <a:t>Centre for Information </a:t>
            </a:r>
            <a:r>
              <a:rPr lang="en-US" sz="750" dirty="0" err="1" smtClean="0">
                <a:latin typeface="Arial" pitchFamily="34" charset="0"/>
                <a:cs typeface="Arial" pitchFamily="34" charset="0"/>
              </a:rPr>
              <a:t>Behaviour</a:t>
            </a:r>
            <a:r>
              <a:rPr lang="en-US" sz="750" dirty="0" smtClean="0">
                <a:latin typeface="Arial" pitchFamily="34" charset="0"/>
                <a:cs typeface="Arial" pitchFamily="34" charset="0"/>
              </a:rPr>
              <a:t> and the Evaluation of Research. 2008. </a:t>
            </a:r>
            <a:r>
              <a:rPr lang="en-US" sz="750" i="1" dirty="0" smtClean="0">
                <a:latin typeface="Arial" pitchFamily="34" charset="0"/>
                <a:cs typeface="Arial" pitchFamily="34" charset="0"/>
              </a:rPr>
              <a:t>Information </a:t>
            </a:r>
            <a:r>
              <a:rPr lang="en-US" sz="750" i="1" dirty="0" err="1" smtClean="0">
                <a:latin typeface="Arial" pitchFamily="34" charset="0"/>
                <a:cs typeface="Arial" pitchFamily="34" charset="0"/>
              </a:rPr>
              <a:t>behaviour</a:t>
            </a:r>
            <a:r>
              <a:rPr lang="en-US" sz="750" i="1" dirty="0" smtClean="0">
                <a:latin typeface="Arial" pitchFamily="34" charset="0"/>
                <a:cs typeface="Arial" pitchFamily="34" charset="0"/>
              </a:rPr>
              <a:t> of the researcher of the future: A CIBER briefing paper. </a:t>
            </a:r>
            <a:r>
              <a:rPr lang="en-US" sz="750" dirty="0" smtClean="0">
                <a:latin typeface="Arial" pitchFamily="34" charset="0"/>
                <a:cs typeface="Arial" pitchFamily="34" charset="0"/>
              </a:rPr>
              <a:t>London: CIBER.</a:t>
            </a:r>
          </a:p>
          <a:p>
            <a:pPr>
              <a:defRPr/>
            </a:pPr>
            <a:endParaRPr lang="en-US" sz="750" dirty="0" smtClean="0">
              <a:latin typeface="Arial" pitchFamily="34" charset="0"/>
              <a:cs typeface="Arial" pitchFamily="34" charset="0"/>
            </a:endParaRPr>
          </a:p>
          <a:p>
            <a:pPr>
              <a:defRPr/>
            </a:pPr>
            <a:r>
              <a:rPr lang="en-US" sz="750" dirty="0" smtClean="0">
                <a:latin typeface="Arial" pitchFamily="34" charset="0"/>
                <a:cs typeface="Arial" pitchFamily="34" charset="0"/>
              </a:rPr>
              <a:t>Radford, Marie L., and Lynn Silipigni Connaway. 2008. </a:t>
            </a:r>
            <a:r>
              <a:rPr lang="en-US" sz="750" i="1" dirty="0" smtClean="0">
                <a:latin typeface="Arial" pitchFamily="34" charset="0"/>
                <a:cs typeface="Arial" pitchFamily="34" charset="0"/>
              </a:rPr>
              <a:t>Seeking synchronicity: Evaluating virtual reference services from user, non-user, and librarian perspectives: IMLS final performance report. </a:t>
            </a:r>
            <a:r>
              <a:rPr lang="en-US" sz="750" dirty="0" smtClean="0">
                <a:latin typeface="Arial" pitchFamily="34" charset="0"/>
                <a:cs typeface="Arial" pitchFamily="34" charset="0"/>
              </a:rPr>
              <a:t>Report on Grant LG-06-05-0109-05, to Institute of Museum and Library Services, Washington, D.C. Dublin, Ohio: OCLC Online Computer Library Center.</a:t>
            </a:r>
          </a:p>
          <a:p>
            <a:pPr>
              <a:defRPr/>
            </a:pPr>
            <a:endParaRPr lang="en-US" sz="750" dirty="0" smtClean="0">
              <a:latin typeface="Arial" pitchFamily="34" charset="0"/>
              <a:cs typeface="Arial" pitchFamily="34" charset="0"/>
            </a:endParaRPr>
          </a:p>
          <a:p>
            <a:pPr>
              <a:defRPr/>
            </a:pPr>
            <a:r>
              <a:rPr lang="en-US" sz="750" dirty="0" smtClean="0">
                <a:latin typeface="Arial" pitchFamily="34" charset="0"/>
                <a:cs typeface="Arial" pitchFamily="34" charset="0"/>
              </a:rPr>
              <a:t>Calhoun, Karen, et al. 2009. </a:t>
            </a:r>
            <a:r>
              <a:rPr lang="en-US" sz="750" i="1" dirty="0" smtClean="0">
                <a:latin typeface="Arial" pitchFamily="34" charset="0"/>
                <a:cs typeface="Arial" pitchFamily="34" charset="0"/>
              </a:rPr>
              <a:t>Online catalogs: What users and librarians want: An OCLC report. </a:t>
            </a:r>
            <a:r>
              <a:rPr lang="en-US" sz="750" dirty="0" smtClean="0">
                <a:latin typeface="Arial" pitchFamily="34" charset="0"/>
                <a:cs typeface="Arial" pitchFamily="34" charset="0"/>
              </a:rPr>
              <a:t>Dublin, Ohio: OCLC</a:t>
            </a:r>
            <a:r>
              <a:rPr lang="en-US" sz="750" i="1" dirty="0" smtClean="0">
                <a:latin typeface="Arial" pitchFamily="34" charset="0"/>
                <a:cs typeface="Arial" pitchFamily="34" charset="0"/>
              </a:rPr>
              <a:t>.</a:t>
            </a:r>
          </a:p>
          <a:p>
            <a:pPr>
              <a:defRPr/>
            </a:pPr>
            <a:endParaRPr lang="en-US" sz="750" i="1" dirty="0" smtClean="0">
              <a:latin typeface="Arial" pitchFamily="34" charset="0"/>
              <a:cs typeface="Arial" pitchFamily="34" charset="0"/>
            </a:endParaRPr>
          </a:p>
          <a:p>
            <a:pPr>
              <a:defRPr/>
            </a:pPr>
            <a:r>
              <a:rPr lang="en-US" sz="750" dirty="0" smtClean="0">
                <a:latin typeface="Arial" pitchFamily="34" charset="0"/>
                <a:cs typeface="Arial" pitchFamily="34" charset="0"/>
              </a:rPr>
              <a:t>Research Information Network. 2009. </a:t>
            </a:r>
            <a:r>
              <a:rPr lang="en-US" sz="750" i="1" dirty="0" smtClean="0">
                <a:latin typeface="Arial" pitchFamily="34" charset="0"/>
                <a:cs typeface="Arial" pitchFamily="34" charset="0"/>
              </a:rPr>
              <a:t>E-journals: Their use, value and impact. </a:t>
            </a:r>
            <a:r>
              <a:rPr lang="en-US" sz="750" dirty="0" smtClean="0">
                <a:latin typeface="Arial" pitchFamily="34" charset="0"/>
                <a:cs typeface="Arial" pitchFamily="34" charset="0"/>
              </a:rPr>
              <a:t>London: Research Information Network.</a:t>
            </a:r>
          </a:p>
          <a:p>
            <a:pPr>
              <a:defRPr/>
            </a:pPr>
            <a:endParaRPr lang="en-US" sz="750" dirty="0" smtClean="0">
              <a:latin typeface="Arial" pitchFamily="34" charset="0"/>
              <a:cs typeface="Arial" pitchFamily="34" charset="0"/>
            </a:endParaRPr>
          </a:p>
          <a:p>
            <a:pPr>
              <a:defRPr/>
            </a:pPr>
            <a:r>
              <a:rPr lang="en-US" sz="750" dirty="0" smtClean="0">
                <a:latin typeface="Arial" pitchFamily="34" charset="0"/>
                <a:cs typeface="Arial" pitchFamily="34" charset="0"/>
              </a:rPr>
              <a:t>JISC and UCL. 2009. </a:t>
            </a:r>
            <a:r>
              <a:rPr lang="en-US" sz="750" i="1" dirty="0" smtClean="0">
                <a:latin typeface="Arial" pitchFamily="34" charset="0"/>
                <a:cs typeface="Arial" pitchFamily="34" charset="0"/>
              </a:rPr>
              <a:t>JISC national e-books observatory project: Key findings and recommendations: Final report.</a:t>
            </a:r>
          </a:p>
          <a:p>
            <a:pPr>
              <a:defRPr/>
            </a:pPr>
            <a:endParaRPr lang="en-US" sz="750" i="1" dirty="0" smtClean="0">
              <a:latin typeface="Arial" pitchFamily="34" charset="0"/>
              <a:cs typeface="Arial" pitchFamily="34" charset="0"/>
            </a:endParaRPr>
          </a:p>
          <a:p>
            <a:pPr>
              <a:defRPr/>
            </a:pPr>
            <a:r>
              <a:rPr lang="en-US" sz="750" dirty="0" smtClean="0">
                <a:latin typeface="Arial" pitchFamily="34" charset="0"/>
                <a:cs typeface="Arial" pitchFamily="34" charset="0"/>
              </a:rPr>
              <a:t>Hampton-Reeves, Stuart, Claire </a:t>
            </a:r>
            <a:r>
              <a:rPr lang="en-US" sz="750" dirty="0" err="1" smtClean="0">
                <a:latin typeface="Arial" pitchFamily="34" charset="0"/>
                <a:cs typeface="Arial" pitchFamily="34" charset="0"/>
              </a:rPr>
              <a:t>Mashiter</a:t>
            </a:r>
            <a:r>
              <a:rPr lang="en-US" sz="750" dirty="0" smtClean="0">
                <a:latin typeface="Arial" pitchFamily="34" charset="0"/>
                <a:cs typeface="Arial" pitchFamily="34" charset="0"/>
              </a:rPr>
              <a:t>, Jonathan </a:t>
            </a:r>
            <a:r>
              <a:rPr lang="en-US" sz="750" dirty="0" err="1" smtClean="0">
                <a:latin typeface="Arial" pitchFamily="34" charset="0"/>
                <a:cs typeface="Arial" pitchFamily="34" charset="0"/>
              </a:rPr>
              <a:t>Westaway</a:t>
            </a:r>
            <a:r>
              <a:rPr lang="en-US" sz="750" dirty="0" smtClean="0">
                <a:latin typeface="Arial" pitchFamily="34" charset="0"/>
                <a:cs typeface="Arial" pitchFamily="34" charset="0"/>
              </a:rPr>
              <a:t>, Peter </a:t>
            </a:r>
            <a:r>
              <a:rPr lang="en-US" sz="750" dirty="0" err="1" smtClean="0">
                <a:latin typeface="Arial" pitchFamily="34" charset="0"/>
                <a:cs typeface="Arial" pitchFamily="34" charset="0"/>
              </a:rPr>
              <a:t>Lumsden</a:t>
            </a:r>
            <a:r>
              <a:rPr lang="en-US" sz="750" dirty="0" smtClean="0">
                <a:latin typeface="Arial" pitchFamily="34" charset="0"/>
                <a:cs typeface="Arial" pitchFamily="34" charset="0"/>
              </a:rPr>
              <a:t>, Helen Day, Helen </a:t>
            </a:r>
            <a:r>
              <a:rPr lang="en-US" sz="750" dirty="0" err="1" smtClean="0">
                <a:latin typeface="Arial" pitchFamily="34" charset="0"/>
                <a:cs typeface="Arial" pitchFamily="34" charset="0"/>
              </a:rPr>
              <a:t>Hewerston</a:t>
            </a:r>
            <a:r>
              <a:rPr lang="en-US" sz="750" dirty="0" smtClean="0">
                <a:latin typeface="Arial" pitchFamily="34" charset="0"/>
                <a:cs typeface="Arial" pitchFamily="34" charset="0"/>
              </a:rPr>
              <a:t>, and Anna Hart. 2009. </a:t>
            </a:r>
            <a:r>
              <a:rPr lang="en-US" sz="750" i="1" dirty="0" smtClean="0">
                <a:latin typeface="Arial" pitchFamily="34" charset="0"/>
                <a:cs typeface="Arial" pitchFamily="34" charset="0"/>
              </a:rPr>
              <a:t>Students’ use of research content in teaching and learning: A report of the Joint Information Systems Council (JISC).</a:t>
            </a:r>
          </a:p>
          <a:p>
            <a:pPr>
              <a:defRPr/>
            </a:pPr>
            <a:endParaRPr lang="en-US" sz="750" i="1" dirty="0" smtClean="0">
              <a:latin typeface="Arial" pitchFamily="34" charset="0"/>
              <a:cs typeface="Arial" pitchFamily="34" charset="0"/>
            </a:endParaRPr>
          </a:p>
          <a:p>
            <a:pPr>
              <a:defRPr/>
            </a:pPr>
            <a:r>
              <a:rPr lang="en-US" sz="750" dirty="0" smtClean="0">
                <a:latin typeface="Arial" pitchFamily="34" charset="0"/>
                <a:cs typeface="Arial" pitchFamily="34" charset="0"/>
              </a:rPr>
              <a:t>Wong, William, Hanna </a:t>
            </a:r>
            <a:r>
              <a:rPr lang="en-US" sz="750" dirty="0" err="1" smtClean="0">
                <a:latin typeface="Arial" pitchFamily="34" charset="0"/>
                <a:cs typeface="Arial" pitchFamily="34" charset="0"/>
              </a:rPr>
              <a:t>Stelmaszewska</a:t>
            </a:r>
            <a:r>
              <a:rPr lang="en-US" sz="750" dirty="0" smtClean="0">
                <a:latin typeface="Arial" pitchFamily="34" charset="0"/>
                <a:cs typeface="Arial" pitchFamily="34" charset="0"/>
              </a:rPr>
              <a:t>, </a:t>
            </a:r>
            <a:r>
              <a:rPr lang="en-US" sz="750" dirty="0" err="1" smtClean="0">
                <a:latin typeface="Arial" pitchFamily="34" charset="0"/>
                <a:cs typeface="Arial" pitchFamily="34" charset="0"/>
              </a:rPr>
              <a:t>Nazlin</a:t>
            </a:r>
            <a:r>
              <a:rPr lang="en-US" sz="750" dirty="0" smtClean="0">
                <a:latin typeface="Arial" pitchFamily="34" charset="0"/>
                <a:cs typeface="Arial" pitchFamily="34" charset="0"/>
              </a:rPr>
              <a:t> </a:t>
            </a:r>
            <a:r>
              <a:rPr lang="en-US" sz="750" dirty="0" err="1" smtClean="0">
                <a:latin typeface="Arial" pitchFamily="34" charset="0"/>
                <a:cs typeface="Arial" pitchFamily="34" charset="0"/>
              </a:rPr>
              <a:t>Bhimani</a:t>
            </a:r>
            <a:r>
              <a:rPr lang="en-US" sz="750" dirty="0" smtClean="0">
                <a:latin typeface="Arial" pitchFamily="34" charset="0"/>
                <a:cs typeface="Arial" pitchFamily="34" charset="0"/>
              </a:rPr>
              <a:t>, </a:t>
            </a:r>
            <a:r>
              <a:rPr lang="en-US" sz="750" dirty="0" err="1" smtClean="0">
                <a:latin typeface="Arial" pitchFamily="34" charset="0"/>
                <a:cs typeface="Arial" pitchFamily="34" charset="0"/>
              </a:rPr>
              <a:t>Sukhbinder</a:t>
            </a:r>
            <a:r>
              <a:rPr lang="en-US" sz="750" dirty="0" smtClean="0">
                <a:latin typeface="Arial" pitchFamily="34" charset="0"/>
                <a:cs typeface="Arial" pitchFamily="34" charset="0"/>
              </a:rPr>
              <a:t> Barn, and </a:t>
            </a:r>
            <a:r>
              <a:rPr lang="en-US" sz="750" dirty="0" err="1" smtClean="0">
                <a:latin typeface="Arial" pitchFamily="34" charset="0"/>
                <a:cs typeface="Arial" pitchFamily="34" charset="0"/>
              </a:rPr>
              <a:t>Balbir</a:t>
            </a:r>
            <a:r>
              <a:rPr lang="en-US" sz="750" dirty="0" smtClean="0">
                <a:latin typeface="Arial" pitchFamily="34" charset="0"/>
                <a:cs typeface="Arial" pitchFamily="34" charset="0"/>
              </a:rPr>
              <a:t> Barn. 2009. </a:t>
            </a:r>
            <a:r>
              <a:rPr lang="en-US" sz="750" i="1" dirty="0" smtClean="0">
                <a:latin typeface="Arial" pitchFamily="34" charset="0"/>
                <a:cs typeface="Arial" pitchFamily="34" charset="0"/>
              </a:rPr>
              <a:t>User </a:t>
            </a:r>
            <a:r>
              <a:rPr lang="en-US" sz="750" i="1" dirty="0" err="1" smtClean="0">
                <a:latin typeface="Arial" pitchFamily="34" charset="0"/>
                <a:cs typeface="Arial" pitchFamily="34" charset="0"/>
              </a:rPr>
              <a:t>behaviour</a:t>
            </a:r>
            <a:r>
              <a:rPr lang="en-US" sz="750" i="1" dirty="0" smtClean="0">
                <a:latin typeface="Arial" pitchFamily="34" charset="0"/>
                <a:cs typeface="Arial" pitchFamily="34" charset="0"/>
              </a:rPr>
              <a:t> in resource discovery: Final report.</a:t>
            </a:r>
          </a:p>
          <a:p>
            <a:pPr>
              <a:defRPr/>
            </a:pPr>
            <a:endParaRPr lang="en-US" i="1" dirty="0" smtClean="0"/>
          </a:p>
          <a:p>
            <a:pPr>
              <a:defRPr/>
            </a:pPr>
            <a:endParaRPr lang="en-US" dirty="0" smtClean="0">
              <a:latin typeface="Arial" charset="0"/>
            </a:endParaRPr>
          </a:p>
        </p:txBody>
      </p:sp>
      <p:sp>
        <p:nvSpPr>
          <p:cNvPr id="75780" name="Slide Number Placeholder 3"/>
          <p:cNvSpPr>
            <a:spLocks noGrp="1"/>
          </p:cNvSpPr>
          <p:nvPr>
            <p:ph type="sldNum" sz="quarter" idx="5"/>
          </p:nvPr>
        </p:nvSpPr>
        <p:spPr>
          <a:noFill/>
        </p:spPr>
        <p:txBody>
          <a:bodyPr/>
          <a:lstStyle/>
          <a:p>
            <a:fld id="{1953E4A2-4B42-467E-A0AB-404110ED0587}"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22E94F1-D7FE-462B-B45D-A245C7131865}" type="slidenum">
              <a:rPr lang="en-US" smtClean="0"/>
              <a:pPr/>
              <a:t>20</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GB" smtClean="0"/>
          </a:p>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89D4256-2631-4641-A19F-0FE958FCA448}" type="slidenum">
              <a:rPr lang="en-US" smtClean="0"/>
              <a:pPr/>
              <a:t>21</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BF30EB8-4B94-41E8-938A-2D1D657C6AE7}" type="slidenum">
              <a:rPr lang="en-US" smtClean="0"/>
              <a:pPr/>
              <a:t>22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GB" smtClean="0"/>
          </a:p>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8037D3F-E72F-4F16-8C78-3BBD5E6BA24F}" type="slidenum">
              <a:rPr lang="en-US" smtClean="0"/>
              <a:pPr/>
              <a:t>23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371729" y="3636963"/>
            <a:ext cx="5946522" cy="5438056"/>
          </a:xfrm>
          <a:noFill/>
          <a:ln/>
        </p:spPr>
        <p:txBody>
          <a:bodyPr/>
          <a:lstStyle/>
          <a:p>
            <a:r>
              <a:rPr lang="en-GB" sz="1400" dirty="0" smtClean="0">
                <a:latin typeface="Arial" pitchFamily="34" charset="0"/>
                <a:cs typeface="Arial" pitchFamily="34" charset="0"/>
              </a:rPr>
              <a:t>“I just type it into Google and see what comes-up…” (</a:t>
            </a:r>
            <a:r>
              <a:rPr lang="en-GB" sz="1400" i="1" dirty="0" smtClean="0">
                <a:latin typeface="Arial" pitchFamily="34" charset="0"/>
                <a:cs typeface="Arial" pitchFamily="34" charset="0"/>
              </a:rPr>
              <a:t>UKS2 00:16:21</a:t>
            </a:r>
            <a:r>
              <a:rPr lang="en-GB" sz="1400" dirty="0" smtClean="0">
                <a:latin typeface="Arial" pitchFamily="34" charset="0"/>
                <a:cs typeface="Arial" pitchFamily="34" charset="0"/>
              </a:rPr>
              <a:t>)</a:t>
            </a:r>
            <a:endParaRPr lang="en-US" sz="1400" dirty="0" smtClean="0">
              <a:latin typeface="Arial" pitchFamily="34" charset="0"/>
              <a:cs typeface="Arial" pitchFamily="34" charset="0"/>
            </a:endParaRPr>
          </a:p>
          <a:p>
            <a:r>
              <a:rPr lang="en-GB" sz="1400" dirty="0" smtClean="0">
                <a:latin typeface="Arial" pitchFamily="34" charset="0"/>
                <a:cs typeface="Arial" pitchFamily="34" charset="0"/>
              </a:rPr>
              <a:t> </a:t>
            </a:r>
            <a:endParaRPr lang="en-US" sz="1400" dirty="0" smtClean="0">
              <a:latin typeface="Arial" pitchFamily="34" charset="0"/>
              <a:cs typeface="Arial" pitchFamily="34" charset="0"/>
            </a:endParaRPr>
          </a:p>
          <a:p>
            <a:r>
              <a:rPr lang="en-GB" sz="1400" dirty="0" smtClean="0">
                <a:latin typeface="Arial" pitchFamily="34" charset="0"/>
                <a:cs typeface="Arial" pitchFamily="34" charset="0"/>
              </a:rPr>
              <a:t>“I simply just type it into Google and just see what comes up” (</a:t>
            </a:r>
            <a:r>
              <a:rPr lang="en-GB" sz="1400" i="1" dirty="0" smtClean="0">
                <a:latin typeface="Arial" pitchFamily="34" charset="0"/>
                <a:cs typeface="Arial" pitchFamily="34" charset="0"/>
              </a:rPr>
              <a:t>UK4 00:13:36</a:t>
            </a:r>
            <a:r>
              <a:rPr lang="en-GB" sz="1400" dirty="0" smtClean="0">
                <a:latin typeface="Arial" pitchFamily="34" charset="0"/>
                <a:cs typeface="Arial" pitchFamily="34" charset="0"/>
              </a:rPr>
              <a:t>)</a:t>
            </a:r>
          </a:p>
          <a:p>
            <a:endParaRPr lang="en-GB" sz="1400" dirty="0" smtClean="0">
              <a:latin typeface="Arial" pitchFamily="34" charset="0"/>
              <a:cs typeface="Arial" pitchFamily="34" charset="0"/>
            </a:endParaRPr>
          </a:p>
          <a:p>
            <a:r>
              <a:rPr lang="en-US" sz="1400" dirty="0" smtClean="0">
                <a:latin typeface="Arial" pitchFamily="34" charset="0"/>
                <a:cs typeface="Arial" pitchFamily="34" charset="0"/>
              </a:rPr>
              <a:t>I always stick with the first thing that comes up on Google because I think that’s the most popular site which means that’s the most correct. (</a:t>
            </a:r>
            <a:r>
              <a:rPr lang="en-US" sz="1400" i="1" dirty="0" smtClean="0">
                <a:latin typeface="Arial" pitchFamily="34" charset="0"/>
                <a:cs typeface="Arial" pitchFamily="34" charset="0"/>
              </a:rPr>
              <a:t>USS1 0:21:57</a:t>
            </a:r>
            <a:r>
              <a:rPr lang="en-US" sz="1400" dirty="0" smtClean="0">
                <a:latin typeface="Arial" pitchFamily="34" charset="0"/>
                <a:cs typeface="Arial" pitchFamily="34" charset="0"/>
              </a:rPr>
              <a:t>)</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“I knew that the internet wouldn’t give me a wrong answer.”  (</a:t>
            </a:r>
            <a:r>
              <a:rPr lang="en-GB" sz="1400" i="1" dirty="0" smtClean="0">
                <a:latin typeface="Arial" pitchFamily="34" charset="0"/>
                <a:cs typeface="Arial" pitchFamily="34" charset="0"/>
              </a:rPr>
              <a:t>UKS4  00:24:10</a:t>
            </a:r>
            <a:r>
              <a:rPr lang="en-GB" sz="1400" dirty="0" smtClean="0">
                <a:latin typeface="Arial" pitchFamily="34" charset="0"/>
                <a:cs typeface="Arial" pitchFamily="34" charset="0"/>
              </a:rPr>
              <a:t>)</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“That’s the only problem, just knowing what information to use and why.” (</a:t>
            </a:r>
            <a:r>
              <a:rPr lang="en-GB" sz="1400" i="1" dirty="0" smtClean="0">
                <a:latin typeface="Arial" pitchFamily="34" charset="0"/>
                <a:cs typeface="Arial" pitchFamily="34" charset="0"/>
              </a:rPr>
              <a:t>UKS1 00:24:05</a:t>
            </a:r>
            <a:r>
              <a:rPr lang="en-GB" sz="1400" dirty="0" smtClean="0">
                <a:latin typeface="Arial" pitchFamily="34" charset="0"/>
                <a:cs typeface="Arial" pitchFamily="34" charset="0"/>
              </a:rPr>
              <a:t>)</a:t>
            </a:r>
            <a:endParaRPr lang="en-US" sz="1400" dirty="0" smtClean="0">
              <a:latin typeface="Arial" pitchFamily="34" charset="0"/>
              <a:cs typeface="Arial" pitchFamily="34" charset="0"/>
            </a:endParaRPr>
          </a:p>
          <a:p>
            <a:r>
              <a:rPr lang="en-GB" sz="1400" dirty="0" smtClean="0">
                <a:latin typeface="Arial" pitchFamily="34" charset="0"/>
                <a:cs typeface="Arial" pitchFamily="34" charset="0"/>
              </a:rPr>
              <a:t> </a:t>
            </a:r>
            <a:endParaRPr lang="en-US" sz="1400" dirty="0" smtClean="0">
              <a:latin typeface="Arial" pitchFamily="34" charset="0"/>
              <a:cs typeface="Arial" pitchFamily="34" charset="0"/>
            </a:endParaRPr>
          </a:p>
          <a:p>
            <a:r>
              <a:rPr lang="en-GB" sz="1400" dirty="0" smtClean="0">
                <a:latin typeface="Arial" pitchFamily="34" charset="0"/>
                <a:cs typeface="Arial" pitchFamily="34" charset="0"/>
              </a:rPr>
              <a:t>“Perfect thing, I think it would be that all the useful, accurate, reliable information would like glow a different colour or something so I could tell without wasting my time going through all of them.” (</a:t>
            </a:r>
            <a:r>
              <a:rPr lang="en-GB" sz="1400" i="1" dirty="0" smtClean="0">
                <a:latin typeface="Arial" pitchFamily="34" charset="0"/>
                <a:cs typeface="Arial" pitchFamily="34" charset="0"/>
              </a:rPr>
              <a:t>UKS2 00:37:09</a:t>
            </a:r>
            <a:r>
              <a:rPr lang="en-GB" sz="1400" dirty="0" smtClean="0">
                <a:latin typeface="Arial" pitchFamily="34" charset="0"/>
                <a:cs typeface="Arial" pitchFamily="34" charset="0"/>
              </a:rPr>
              <a:t>)</a:t>
            </a:r>
            <a:endParaRPr lang="en-US" sz="1400" dirty="0" smtClean="0">
              <a:latin typeface="Arial" pitchFamily="34" charset="0"/>
              <a:cs typeface="Arial" pitchFamily="34" charset="0"/>
            </a:endParaRPr>
          </a:p>
          <a:p>
            <a:pPr eaLnBrk="1" hangingPunct="1"/>
            <a:endParaRPr lang="en-GB"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73BB85E-CA1D-431D-B1AA-C64C47279AAA}" type="slidenum">
              <a:rPr lang="en-US" smtClean="0"/>
              <a:pPr/>
              <a:t>24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0C63DE-660B-4B5C-B941-74D76988B983}"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0744FE8-0DDC-4ACF-9DFA-CCEB02434DE5}" type="slidenum">
              <a:rPr lang="en-US" smtClean="0"/>
              <a:pPr/>
              <a:t>26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GB" smtClean="0"/>
              <a:t>Screenagers in focus group interviews in 2008 said that “email is for old people.”</a:t>
            </a:r>
          </a:p>
          <a:p>
            <a:pPr eaLnBrk="1" hangingPunct="1"/>
            <a:endParaRPr lang="en-GB" smtClean="0"/>
          </a:p>
          <a:p>
            <a:pPr eaLnBrk="1" hangingPunct="1"/>
            <a:r>
              <a:rPr lang="en-GB" smtClean="0"/>
              <a:t>In interviews with last year secondary school/first year university students we are told that email is for “formal communication.”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B6E26DC-507F-453E-B1D3-24DF8D5EB709}" type="slidenum">
              <a:rPr lang="en-US" smtClean="0"/>
              <a:pPr/>
              <a:t>27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GB" smtClean="0"/>
              <a:t>“…he was the only one who received it and the teacher told him to pass it on. And he sent a message to everyone in the calls on Facebook, so that helped.” (</a:t>
            </a:r>
            <a:r>
              <a:rPr lang="en-GB" i="1" smtClean="0"/>
              <a:t>UKS1 00:12:22</a:t>
            </a:r>
            <a:r>
              <a:rPr lang="en-GB" smtClean="0"/>
              <a:t>)</a:t>
            </a:r>
            <a:endParaRPr lang="en-US" smtClean="0"/>
          </a:p>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5740741-E27D-4099-954E-0029C968BD8D}" type="slidenum">
              <a:rPr lang="en-US" smtClean="0"/>
              <a:pPr/>
              <a:t>28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sz="1400" i="1" smtClean="0"/>
              <a:t>Interviewer</a:t>
            </a:r>
            <a:r>
              <a:rPr lang="en-US" sz="1400" smtClean="0"/>
              <a:t>: ‘Do they actually fail you?’ </a:t>
            </a:r>
          </a:p>
          <a:p>
            <a:r>
              <a:rPr lang="en-US" sz="1400" smtClean="0"/>
              <a:t>‘They don’t fail you but you get ridiculed in front of everyone for sourcing Wikipedia.’  (</a:t>
            </a:r>
            <a:r>
              <a:rPr lang="en-US" sz="1400" i="1" smtClean="0"/>
              <a:t>USS3</a:t>
            </a:r>
            <a:r>
              <a:rPr lang="en-US" sz="1400" smtClean="0"/>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a:p>
            <a:endParaRPr lang="en-US" smtClean="0"/>
          </a:p>
          <a:p>
            <a:endParaRPr lang="en-US" smtClean="0"/>
          </a:p>
        </p:txBody>
      </p:sp>
      <p:sp>
        <p:nvSpPr>
          <p:cNvPr id="37892" name="Slide Number Placeholder 3"/>
          <p:cNvSpPr>
            <a:spLocks noGrp="1"/>
          </p:cNvSpPr>
          <p:nvPr>
            <p:ph type="sldNum" sz="quarter" idx="5"/>
          </p:nvPr>
        </p:nvSpPr>
        <p:spPr>
          <a:noFill/>
        </p:spPr>
        <p:txBody>
          <a:bodyPr/>
          <a:lstStyle/>
          <a:p>
            <a:fld id="{15F64AB5-76F2-4FA6-93D5-709D133CE702}"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765300" y="733425"/>
            <a:ext cx="3486150" cy="2614613"/>
          </a:xfrm>
          <a:ln/>
        </p:spPr>
      </p:sp>
      <p:sp>
        <p:nvSpPr>
          <p:cNvPr id="76803" name="Notes Placeholder 2"/>
          <p:cNvSpPr>
            <a:spLocks noGrp="1"/>
          </p:cNvSpPr>
          <p:nvPr>
            <p:ph type="body" idx="1"/>
          </p:nvPr>
        </p:nvSpPr>
        <p:spPr>
          <a:xfrm>
            <a:off x="223838" y="3509963"/>
            <a:ext cx="6572250" cy="5795962"/>
          </a:xfrm>
          <a:noFill/>
          <a:ln/>
        </p:spPr>
        <p:txBody>
          <a:bodyPr/>
          <a:lstStyle/>
          <a:p>
            <a:pPr eaLnBrk="1" hangingPunct="1"/>
            <a:r>
              <a:rPr lang="en-US" sz="1200" smtClean="0">
                <a:latin typeface="Arial" charset="0"/>
                <a:cs typeface="Arial" charset="0"/>
              </a:rPr>
              <a:t>Researchers particularly appreciate desktop access to scholarly content, from e-journals to VRS (DIS, p. 33).</a:t>
            </a:r>
          </a:p>
          <a:p>
            <a:pPr eaLnBrk="1" hangingPunct="1"/>
            <a:endParaRPr lang="en-US" sz="1200" smtClean="0">
              <a:latin typeface="Arial" charset="0"/>
            </a:endParaRPr>
          </a:p>
          <a:p>
            <a:r>
              <a:rPr lang="en-US" sz="1200" b="1" smtClean="0">
                <a:latin typeface="Arial" charset="0"/>
              </a:rPr>
              <a:t>Researchers and discovery services, 2006 </a:t>
            </a:r>
          </a:p>
          <a:p>
            <a:pPr>
              <a:buFontTx/>
              <a:buChar char="•"/>
            </a:pPr>
            <a:r>
              <a:rPr lang="en-US" sz="1200" smtClean="0">
                <a:latin typeface="Arial" charset="0"/>
              </a:rPr>
              <a:t>Valuation of the convenience of desktop access</a:t>
            </a:r>
          </a:p>
          <a:p>
            <a:endParaRPr lang="en-US" sz="1200" smtClean="0">
              <a:latin typeface="Arial" charset="0"/>
            </a:endParaRPr>
          </a:p>
          <a:p>
            <a:r>
              <a:rPr lang="en-US" sz="1200" b="1" smtClean="0">
                <a:latin typeface="Arial" charset="0"/>
              </a:rPr>
              <a:t>Researchers' use of academic libraries, 2007</a:t>
            </a:r>
          </a:p>
          <a:p>
            <a:pPr>
              <a:buFontTx/>
              <a:buChar char="•"/>
            </a:pPr>
            <a:r>
              <a:rPr lang="en-US" sz="1200" smtClean="0">
                <a:latin typeface="Arial" charset="0"/>
              </a:rPr>
              <a:t>Immediate access from desktop computer is taken for granted</a:t>
            </a:r>
          </a:p>
          <a:p>
            <a:endParaRPr lang="en-US" sz="1200" smtClean="0">
              <a:latin typeface="Arial" charset="0"/>
            </a:endParaRPr>
          </a:p>
          <a:p>
            <a:r>
              <a:rPr lang="en-US" sz="1200" b="1" smtClean="0">
                <a:latin typeface="Arial" charset="0"/>
              </a:rPr>
              <a:t>Seeking synchronicity, 2008 </a:t>
            </a:r>
          </a:p>
          <a:p>
            <a:pPr>
              <a:buFontTx/>
              <a:buChar char="•"/>
            </a:pPr>
            <a:r>
              <a:rPr lang="en-US" sz="1200" smtClean="0">
                <a:latin typeface="Arial" charset="0"/>
              </a:rPr>
              <a:t>VRS' convenience is from home computer</a:t>
            </a:r>
          </a:p>
          <a:p>
            <a:endParaRPr lang="en-US" sz="1200" smtClean="0">
              <a:latin typeface="Arial" charset="0"/>
            </a:endParaRPr>
          </a:p>
          <a:p>
            <a:r>
              <a:rPr lang="en-US" sz="1200" b="1" smtClean="0">
                <a:latin typeface="Arial" charset="0"/>
              </a:rPr>
              <a:t>Students' use of research content, 2009 </a:t>
            </a:r>
          </a:p>
          <a:p>
            <a:pPr>
              <a:buFontTx/>
              <a:buChar char="•"/>
            </a:pPr>
            <a:r>
              <a:rPr lang="en-US" sz="1200" smtClean="0">
                <a:latin typeface="Arial" charset="0"/>
              </a:rPr>
              <a:t>Home computer is main way they gain access</a:t>
            </a:r>
          </a:p>
          <a:p>
            <a:pPr>
              <a:buFontTx/>
              <a:buChar char="•"/>
            </a:pPr>
            <a:endParaRPr lang="en-US" sz="1200" smtClean="0">
              <a:latin typeface="Arial" charset="0"/>
            </a:endParaRPr>
          </a:p>
          <a:p>
            <a:r>
              <a:rPr lang="en-US" sz="1200" b="1" smtClean="0">
                <a:latin typeface="Arial" charset="0"/>
              </a:rPr>
              <a:t>Consortium of University Research Libraries, and Research Information Network. 2007. Researchers' use of academic libraries and their services: A report. London: Research Information Network and Consortium of University Research Libraries (CURL).</a:t>
            </a:r>
          </a:p>
          <a:p>
            <a:r>
              <a:rPr lang="en-US" sz="1200" smtClean="0">
                <a:latin typeface="Arial" charset="0"/>
              </a:rPr>
              <a:t>“The majority of researchers in all disciplines have adapted readily to the widespread availability of digital content, accessible directly from their desktops” (Consortium of University Research Libraries, and Research Information Network 2007, p. 23).</a:t>
            </a:r>
          </a:p>
        </p:txBody>
      </p:sp>
      <p:sp>
        <p:nvSpPr>
          <p:cNvPr id="76804" name="Slide Number Placeholder 3"/>
          <p:cNvSpPr>
            <a:spLocks noGrp="1"/>
          </p:cNvSpPr>
          <p:nvPr>
            <p:ph type="sldNum" sz="quarter" idx="5"/>
          </p:nvPr>
        </p:nvSpPr>
        <p:spPr>
          <a:noFill/>
        </p:spPr>
        <p:txBody>
          <a:bodyPr/>
          <a:lstStyle/>
          <a:p>
            <a:fld id="{5EBCBCC2-A97B-4C34-86BC-35A2A9213B0A}"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0C63DE-660B-4B5C-B941-74D76988B983}"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B8394B2-1EC0-4A2C-9F4D-5CA781B1509A}" type="slidenum">
              <a:rPr lang="en-US" smtClean="0"/>
              <a:pPr/>
              <a:t>32</a:t>
            </a:fld>
            <a:endParaRPr lang="en-US" smtClean="0"/>
          </a:p>
        </p:txBody>
      </p:sp>
      <p:sp>
        <p:nvSpPr>
          <p:cNvPr id="95235" name="Rectangle 7"/>
          <p:cNvSpPr txBox="1">
            <a:spLocks noGrp="1" noChangeArrowheads="1"/>
          </p:cNvSpPr>
          <p:nvPr/>
        </p:nvSpPr>
        <p:spPr bwMode="auto">
          <a:xfrm>
            <a:off x="3975100" y="8839200"/>
            <a:ext cx="3043238" cy="465138"/>
          </a:xfrm>
          <a:prstGeom prst="rect">
            <a:avLst/>
          </a:prstGeom>
          <a:noFill/>
          <a:ln w="9525">
            <a:noFill/>
            <a:miter lim="800000"/>
            <a:headEnd/>
            <a:tailEnd/>
          </a:ln>
        </p:spPr>
        <p:txBody>
          <a:bodyPr lIns="93279" tIns="46640" rIns="93279" bIns="46640" anchor="b"/>
          <a:lstStyle/>
          <a:p>
            <a:pPr algn="r"/>
            <a:fld id="{BA8A05CF-C068-43BF-A86C-641993B4CCEF}" type="slidenum">
              <a:rPr lang="en-US" sz="1200">
                <a:latin typeface="Arial" charset="0"/>
              </a:rPr>
              <a:pPr algn="r"/>
              <a:t>32</a:t>
            </a:fld>
            <a:endParaRPr lang="en-US" sz="1200">
              <a:latin typeface="Arial" charset="0"/>
            </a:endParaRPr>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xfrm>
            <a:off x="223838" y="3636963"/>
            <a:ext cx="6572250" cy="5445125"/>
          </a:xfrm>
          <a:noFill/>
          <a:ln/>
        </p:spPr>
        <p:txBody>
          <a:bodyPr/>
          <a:lstStyle/>
          <a:p>
            <a:r>
              <a:rPr lang="en-US" sz="1600" smtClean="0">
                <a:latin typeface="Arial" charset="0"/>
              </a:rPr>
              <a:t>User behaviours in this electronic environment tend toward quick views of a few pages, and “bouncing” between resources. This seems to contradict the notion of the hard-core researcher but supports the need for more user behaviour research addressing situation and context. DIS, p. 34.</a:t>
            </a:r>
          </a:p>
          <a:p>
            <a:endParaRPr lang="en-US" sz="1600" smtClean="0">
              <a:latin typeface="Arial" charset="0"/>
            </a:endParaRPr>
          </a:p>
          <a:p>
            <a:r>
              <a:rPr lang="en-US" sz="1600" b="1" smtClean="0">
                <a:latin typeface="Arial" charset="0"/>
              </a:rPr>
              <a:t>Seeking Synchronicity, 2008</a:t>
            </a:r>
          </a:p>
          <a:p>
            <a:pPr>
              <a:buFontTx/>
              <a:buChar char="•"/>
            </a:pPr>
            <a:r>
              <a:rPr lang="en-US" sz="1600" smtClean="0">
                <a:latin typeface="Arial" charset="0"/>
              </a:rPr>
              <a:t>Convenience often dictates choices between physical  and virtual library</a:t>
            </a:r>
          </a:p>
          <a:p>
            <a:endParaRPr lang="en-US" sz="1600" smtClean="0">
              <a:latin typeface="Arial" charset="0"/>
            </a:endParaRPr>
          </a:p>
          <a:p>
            <a:r>
              <a:rPr lang="en-US" sz="1600" b="1" smtClean="0">
                <a:latin typeface="Arial" charset="0"/>
              </a:rPr>
              <a:t>Researcher of the future, 2008</a:t>
            </a:r>
          </a:p>
          <a:p>
            <a:pPr>
              <a:buFontTx/>
              <a:buChar char="•"/>
            </a:pPr>
            <a:r>
              <a:rPr lang="en-US" sz="1600" smtClean="0">
                <a:latin typeface="Arial" charset="0"/>
              </a:rPr>
              <a:t>Very little time using content, “squirreling” of downloads by academic users</a:t>
            </a:r>
          </a:p>
          <a:p>
            <a:pPr>
              <a:buFontTx/>
              <a:buChar char="•"/>
            </a:pPr>
            <a:r>
              <a:rPr lang="en-US" sz="1600" smtClean="0">
                <a:latin typeface="Arial" charset="0"/>
              </a:rPr>
              <a:t>All users preferring quick chunks of information</a:t>
            </a:r>
          </a:p>
          <a:p>
            <a:endParaRPr lang="en-US" sz="1600" smtClean="0">
              <a:latin typeface="Arial" charset="0"/>
            </a:endParaRPr>
          </a:p>
          <a:p>
            <a:r>
              <a:rPr lang="en-US" sz="1600" b="1" smtClean="0">
                <a:latin typeface="Arial" charset="0"/>
              </a:rPr>
              <a:t>E-journals, 2009</a:t>
            </a:r>
          </a:p>
          <a:p>
            <a:pPr>
              <a:buFontTx/>
              <a:buChar char="•"/>
            </a:pPr>
            <a:r>
              <a:rPr lang="en-US" sz="1600" smtClean="0">
                <a:latin typeface="Arial" charset="0"/>
              </a:rPr>
              <a:t>Users are visiting only a few minutes</a:t>
            </a:r>
          </a:p>
          <a:p>
            <a:pPr>
              <a:buFontTx/>
              <a:buChar char="•"/>
            </a:pPr>
            <a:r>
              <a:rPr lang="en-US" sz="1600" smtClean="0">
                <a:latin typeface="Arial" charset="0"/>
              </a:rPr>
              <a:t>User behaviours vary but demonstrate shorter sessions, using basic search, and viewing fewer pages</a:t>
            </a:r>
          </a:p>
        </p:txBody>
      </p:sp>
      <p:sp>
        <p:nvSpPr>
          <p:cNvPr id="77828" name="Slide Number Placeholder 3"/>
          <p:cNvSpPr>
            <a:spLocks noGrp="1"/>
          </p:cNvSpPr>
          <p:nvPr>
            <p:ph type="sldNum" sz="quarter" idx="5"/>
          </p:nvPr>
        </p:nvSpPr>
        <p:spPr>
          <a:noFill/>
        </p:spPr>
        <p:txBody>
          <a:bodyPr/>
          <a:lstStyle/>
          <a:p>
            <a:fld id="{2BB4CC6B-585B-4CCF-B9CC-010E138011C8}"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xfrm>
            <a:off x="223838" y="3636963"/>
            <a:ext cx="6572250" cy="5445125"/>
          </a:xfrm>
          <a:noFill/>
          <a:ln/>
        </p:spPr>
        <p:txBody>
          <a:bodyPr/>
          <a:lstStyle/>
          <a:p>
            <a:r>
              <a:rPr lang="en-US" b="1" smtClean="0">
                <a:latin typeface="Arial" charset="0"/>
              </a:rPr>
              <a:t>Calhoun, Karen, et al. 2009. Online catalogs: What users and librarians want: An OCLC report. Dublin, Ohio: OCLC. DIS, p. 18.</a:t>
            </a:r>
            <a:endParaRPr lang="en-US" smtClean="0">
              <a:latin typeface="Arial" charset="0"/>
            </a:endParaRPr>
          </a:p>
          <a:p>
            <a:r>
              <a:rPr lang="en-US" smtClean="0">
                <a:latin typeface="Arial" charset="0"/>
              </a:rPr>
              <a:t>“Make it as easy as a Google Book Search,” one survey respondent requested when discussing the catalog. (Calhoun et al. 2009, p. 14)</a:t>
            </a:r>
          </a:p>
          <a:p>
            <a:endParaRPr lang="en-US" b="1" smtClean="0">
              <a:latin typeface="Arial" charset="0"/>
            </a:endParaRPr>
          </a:p>
          <a:p>
            <a:r>
              <a:rPr lang="en-US" b="1" smtClean="0">
                <a:latin typeface="Arial" charset="0"/>
              </a:rPr>
              <a:t>JISC national e-books, 2009 </a:t>
            </a:r>
          </a:p>
          <a:p>
            <a:pPr>
              <a:buFontTx/>
              <a:buChar char="•"/>
            </a:pPr>
            <a:r>
              <a:rPr lang="en-US" smtClean="0">
                <a:latin typeface="Arial" charset="0"/>
              </a:rPr>
              <a:t>Users tend to use e-books quickly, viewing only a few pages</a:t>
            </a:r>
          </a:p>
          <a:p>
            <a:endParaRPr lang="en-US" b="1" smtClean="0">
              <a:latin typeface="Arial" charset="0"/>
            </a:endParaRPr>
          </a:p>
          <a:p>
            <a:r>
              <a:rPr lang="en-US" b="1" smtClean="0">
                <a:latin typeface="Arial" charset="0"/>
              </a:rPr>
              <a:t>User behaviour in resource discovery, 2009</a:t>
            </a:r>
          </a:p>
          <a:p>
            <a:pPr>
              <a:buFontTx/>
              <a:buChar char="•"/>
            </a:pPr>
            <a:r>
              <a:rPr lang="en-US" smtClean="0">
                <a:latin typeface="Arial" charset="0"/>
              </a:rPr>
              <a:t>Users make short visits, with simple searching of Google-like interfaces; power browsing for snippets of information</a:t>
            </a:r>
          </a:p>
          <a:p>
            <a:endParaRPr lang="en-US" smtClean="0">
              <a:latin typeface="Arial" charset="0"/>
            </a:endParaRPr>
          </a:p>
          <a:p>
            <a:r>
              <a:rPr lang="en-US" smtClean="0">
                <a:latin typeface="Arial" charset="0"/>
              </a:rPr>
              <a:t>Researchers also value human resources such as colleagues, peers, family, friends, and teachers in their information seeking. DIS, p. 39.</a:t>
            </a:r>
          </a:p>
        </p:txBody>
      </p:sp>
      <p:sp>
        <p:nvSpPr>
          <p:cNvPr id="78852" name="Slide Number Placeholder 3"/>
          <p:cNvSpPr>
            <a:spLocks noGrp="1"/>
          </p:cNvSpPr>
          <p:nvPr>
            <p:ph type="sldNum" sz="quarter" idx="5"/>
          </p:nvPr>
        </p:nvSpPr>
        <p:spPr>
          <a:noFill/>
        </p:spPr>
        <p:txBody>
          <a:bodyPr/>
          <a:lstStyle/>
          <a:p>
            <a:fld id="{94313645-1B5A-4147-8F2D-8B154EF37171}"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xfrm>
            <a:off x="223838" y="3652838"/>
            <a:ext cx="6572250" cy="5272087"/>
          </a:xfrm>
          <a:noFill/>
          <a:ln/>
        </p:spPr>
        <p:txBody>
          <a:bodyPr/>
          <a:lstStyle/>
          <a:p>
            <a:r>
              <a:rPr lang="en-US" sz="1400" b="1" smtClean="0">
                <a:latin typeface="Arial" charset="0"/>
              </a:rPr>
              <a:t>Digital Information Seeker, pg. 4.</a:t>
            </a:r>
          </a:p>
          <a:p>
            <a:r>
              <a:rPr lang="en-US" sz="1400" smtClean="0">
                <a:latin typeface="Arial" charset="0"/>
              </a:rPr>
              <a:t>In addition, some common findings regarding content and resources arise: </a:t>
            </a:r>
          </a:p>
          <a:p>
            <a:r>
              <a:rPr lang="en-US" sz="1400" smtClean="0">
                <a:latin typeface="Arial" charset="0"/>
              </a:rPr>
              <a:t>More digital content of all kinds and formats is almost uniformly seen as better. </a:t>
            </a:r>
          </a:p>
          <a:p>
            <a:r>
              <a:rPr lang="en-US" sz="1400" smtClean="0">
                <a:latin typeface="Arial" charset="0"/>
              </a:rPr>
              <a:t>People still tend to think of libraries as collections of books. </a:t>
            </a:r>
          </a:p>
          <a:p>
            <a:r>
              <a:rPr lang="en-US" sz="1400" smtClean="0">
                <a:latin typeface="Arial" charset="0"/>
              </a:rPr>
              <a:t>Despite this, researchers also value human resources in their information-seeking. </a:t>
            </a:r>
          </a:p>
          <a:p>
            <a:r>
              <a:rPr lang="en-US" sz="1400" b="1" smtClean="0">
                <a:latin typeface="Arial" charset="0"/>
              </a:rPr>
              <a:t>Sense-making  the information confluence: Phases 1-4 and Final Report. DIS, p. 9.</a:t>
            </a:r>
          </a:p>
          <a:p>
            <a:r>
              <a:rPr lang="en-US" sz="1400" smtClean="0">
                <a:latin typeface="Arial" charset="0"/>
              </a:rPr>
              <a:t>Participants also discussed enhancements and changes to the library’s electronic resources (Connaway, Prabha, and Dickey 2006, p. 16).  These include Selective Dissemination of Information (SDI) [although the participants did not use this term, this is the service they described], 24/7 reference, and expanded online sources, including all print and other physical materials available online (Connaway, Prabha, and Dickey 2006, p. 16-17).</a:t>
            </a:r>
          </a:p>
          <a:p>
            <a:endParaRPr lang="en-US" sz="1400" smtClean="0">
              <a:latin typeface="Arial" charset="0"/>
            </a:endParaRPr>
          </a:p>
          <a:p>
            <a:r>
              <a:rPr lang="en-US" sz="1400" b="1" smtClean="0">
                <a:latin typeface="Arial" charset="0"/>
              </a:rPr>
              <a:t>College students’ perceptions, 2006</a:t>
            </a:r>
          </a:p>
          <a:p>
            <a:pPr>
              <a:buFontTx/>
              <a:buChar char="•"/>
            </a:pPr>
            <a:r>
              <a:rPr lang="en-US" sz="1400" smtClean="0">
                <a:latin typeface="Arial" charset="0"/>
              </a:rPr>
              <a:t>Students trust library, but are visiting less since they began using Internet</a:t>
            </a:r>
          </a:p>
        </p:txBody>
      </p:sp>
      <p:sp>
        <p:nvSpPr>
          <p:cNvPr id="79876" name="Slide Number Placeholder 3"/>
          <p:cNvSpPr>
            <a:spLocks noGrp="1"/>
          </p:cNvSpPr>
          <p:nvPr>
            <p:ph type="sldNum" sz="quarter" idx="5"/>
          </p:nvPr>
        </p:nvSpPr>
        <p:spPr>
          <a:noFill/>
        </p:spPr>
        <p:txBody>
          <a:bodyPr/>
          <a:lstStyle/>
          <a:p>
            <a:fld id="{46515310-1AF5-4578-9C80-92F5F357F0AA}"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xfrm>
            <a:off x="223838" y="3509963"/>
            <a:ext cx="6572250" cy="5572125"/>
          </a:xfrm>
          <a:noFill/>
          <a:ln/>
        </p:spPr>
        <p:txBody>
          <a:bodyPr/>
          <a:lstStyle/>
          <a:p>
            <a:r>
              <a:rPr lang="en-US" smtClean="0">
                <a:latin typeface="Arial" charset="0"/>
              </a:rPr>
              <a:t> </a:t>
            </a:r>
            <a:r>
              <a:rPr lang="en-US" sz="1400" b="1" smtClean="0">
                <a:latin typeface="Arial" charset="0"/>
              </a:rPr>
              <a:t>Connaway, Lynn Silipigni. 2007. “Mountains, valleys, and pathways: Serials users’ needs and steps to meet them. Part I:  Identifying Serials Users’ Needs: Preliminary Analysis of Focus Group Interviews and Semi-structured Observations at Colleges and Universities.” Serials Librarian 52(1/2): 223-236. </a:t>
            </a:r>
          </a:p>
          <a:p>
            <a:endParaRPr lang="en-US" sz="1400" smtClean="0">
              <a:latin typeface="Arial" charset="0"/>
            </a:endParaRPr>
          </a:p>
          <a:p>
            <a:r>
              <a:rPr lang="en-US" sz="1400" smtClean="0">
                <a:latin typeface="Arial" charset="0"/>
              </a:rPr>
              <a:t>However, these respondents also offer frequent criticisms of traditional library services. (p. 3-4). </a:t>
            </a:r>
          </a:p>
          <a:p>
            <a:endParaRPr lang="en-US" sz="1400" smtClean="0">
              <a:latin typeface="Arial" charset="0"/>
            </a:endParaRPr>
          </a:p>
          <a:p>
            <a:r>
              <a:rPr lang="en-US" sz="1400" smtClean="0">
                <a:latin typeface="Arial" charset="0"/>
              </a:rPr>
              <a:t>In this situation, both undergraduate and graduate students offer a high concentration of responses in three categories: positive comments on the ease of the web as an information source, some positive commentary on library resources (though their use of library resources were very frequently through electronic intervention), and criticism of the physical library. …However, the faculty provide a variety of data which uniquely praise the virtues of the physical library collection, and which consider credibility, authority, and trustworthiness as criteria for judging an information source. (p.5). </a:t>
            </a:r>
          </a:p>
          <a:p>
            <a:endParaRPr lang="en-US" sz="1400" smtClean="0">
              <a:latin typeface="Arial" charset="0"/>
            </a:endParaRPr>
          </a:p>
          <a:p>
            <a:r>
              <a:rPr lang="en-US" sz="1400" smtClean="0">
                <a:latin typeface="Arial" charset="0"/>
              </a:rPr>
              <a:t>However, the respondents do not perceive these databases as “library sources” and express frustration with their inability to locate or access full-text copies of journals and books. They suggest the library provide recommender and discovery services like those available through Amazon. (p. 10). </a:t>
            </a:r>
          </a:p>
          <a:p>
            <a:endParaRPr lang="en-US" smtClean="0">
              <a:latin typeface="Arial" charset="0"/>
            </a:endParaRPr>
          </a:p>
          <a:p>
            <a:endParaRPr lang="en-US" smtClean="0">
              <a:latin typeface="Arial" charset="0"/>
            </a:endParaRPr>
          </a:p>
          <a:p>
            <a:endParaRPr lang="en-US" smtClean="0">
              <a:latin typeface="Arial" charset="0"/>
            </a:endParaRPr>
          </a:p>
          <a:p>
            <a:endParaRPr lang="en-US" smtClean="0">
              <a:latin typeface="Arial" charset="0"/>
            </a:endParaRPr>
          </a:p>
        </p:txBody>
      </p:sp>
      <p:sp>
        <p:nvSpPr>
          <p:cNvPr id="80900" name="Slide Number Placeholder 3"/>
          <p:cNvSpPr>
            <a:spLocks noGrp="1"/>
          </p:cNvSpPr>
          <p:nvPr>
            <p:ph type="sldNum" sz="quarter" idx="5"/>
          </p:nvPr>
        </p:nvSpPr>
        <p:spPr>
          <a:noFill/>
        </p:spPr>
        <p:txBody>
          <a:bodyPr/>
          <a:lstStyle/>
          <a:p>
            <a:fld id="{39EDE71A-4120-4EB3-8E92-877E0BB79DA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xfrm>
            <a:off x="304800" y="4421188"/>
            <a:ext cx="6410325" cy="4187825"/>
          </a:xfrm>
          <a:noFill/>
          <a:ln/>
        </p:spPr>
        <p:txBody>
          <a:bodyPr/>
          <a:lstStyle/>
          <a:p>
            <a:r>
              <a:rPr lang="en-US" b="1" smtClean="0">
                <a:latin typeface="Arial" charset="0"/>
              </a:rPr>
              <a:t>Wong, William, Hanna Stelmaszewska, Nazlin Bhimani, Sukhbinder Barn, and Balbir Barn. 2009. User behaviour in resource discovery: Final report. DIS, p. 23. </a:t>
            </a:r>
          </a:p>
          <a:p>
            <a:r>
              <a:rPr lang="en-US" smtClean="0">
                <a:latin typeface="Arial" charset="0"/>
              </a:rPr>
              <a:t> Information literacy skills are generally lacking; they have not necessarily kept pace with digital literacy (Wong et al. 2009, p. 6). </a:t>
            </a:r>
          </a:p>
          <a:p>
            <a:endParaRPr lang="en-US" smtClean="0">
              <a:latin typeface="Arial" charset="0"/>
            </a:endParaRPr>
          </a:p>
          <a:p>
            <a:r>
              <a:rPr lang="en-US" b="1" smtClean="0">
                <a:latin typeface="Arial" charset="0"/>
              </a:rPr>
              <a:t>Research Information Network . Researchers and discovery services. DIS, p. 11.  </a:t>
            </a:r>
          </a:p>
          <a:p>
            <a:r>
              <a:rPr lang="en-US" smtClean="0">
                <a:latin typeface="Arial" charset="0"/>
              </a:rPr>
              <a:t>Most researchers are self-taught in the use of discovery services with 62% of the researchers reporting they had no formal training (ibid, p. 64). However, they are relatively confident in their own skills (Research Information Network 2006, p. 9). </a:t>
            </a:r>
          </a:p>
          <a:p>
            <a:endParaRPr lang="en-US" smtClean="0">
              <a:latin typeface="Arial" charset="0"/>
            </a:endParaRPr>
          </a:p>
          <a:p>
            <a:r>
              <a:rPr lang="en-US" smtClean="0">
                <a:latin typeface="Arial" charset="0"/>
              </a:rPr>
              <a:t> </a:t>
            </a:r>
          </a:p>
          <a:p>
            <a:r>
              <a:rPr lang="en-US" smtClean="0">
                <a:latin typeface="Arial" charset="0"/>
              </a:rPr>
              <a:t> </a:t>
            </a:r>
          </a:p>
          <a:p>
            <a:endParaRPr lang="en-US" smtClean="0">
              <a:latin typeface="Arial" charset="0"/>
            </a:endParaRPr>
          </a:p>
        </p:txBody>
      </p:sp>
      <p:sp>
        <p:nvSpPr>
          <p:cNvPr id="81924" name="Slide Number Placeholder 3"/>
          <p:cNvSpPr>
            <a:spLocks noGrp="1"/>
          </p:cNvSpPr>
          <p:nvPr>
            <p:ph type="sldNum" sz="quarter" idx="5"/>
          </p:nvPr>
        </p:nvSpPr>
        <p:spPr>
          <a:noFill/>
        </p:spPr>
        <p:txBody>
          <a:bodyPr/>
          <a:lstStyle/>
          <a:p>
            <a:fld id="{A18C0FF9-65DE-42E4-858E-0337F2AF127E}"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765300" y="733425"/>
            <a:ext cx="3486150" cy="2614613"/>
          </a:xfrm>
          <a:ln/>
        </p:spPr>
      </p:sp>
      <p:sp>
        <p:nvSpPr>
          <p:cNvPr id="82947" name="Notes Placeholder 2"/>
          <p:cNvSpPr>
            <a:spLocks noGrp="1"/>
          </p:cNvSpPr>
          <p:nvPr>
            <p:ph type="body" idx="1"/>
          </p:nvPr>
        </p:nvSpPr>
        <p:spPr>
          <a:xfrm>
            <a:off x="152400" y="3721100"/>
            <a:ext cx="6562725" cy="5429250"/>
          </a:xfrm>
          <a:noFill/>
          <a:ln/>
        </p:spPr>
        <p:txBody>
          <a:bodyPr/>
          <a:lstStyle/>
          <a:p>
            <a:pPr eaLnBrk="1" hangingPunct="1"/>
            <a:r>
              <a:rPr lang="en-US" sz="1000" dirty="0" smtClean="0">
                <a:latin typeface="Arial" charset="0"/>
                <a:cs typeface="Arial" charset="0"/>
              </a:rPr>
              <a:t>Even more evidence exists for the increasing centrality of Google and other search engines in researchers’ </a:t>
            </a:r>
            <a:r>
              <a:rPr lang="en-US" sz="1000" dirty="0" err="1" smtClean="0">
                <a:latin typeface="Arial" charset="0"/>
                <a:cs typeface="Arial" charset="0"/>
              </a:rPr>
              <a:t>behaviours</a:t>
            </a:r>
            <a:r>
              <a:rPr lang="en-US" sz="1000" dirty="0" smtClean="0">
                <a:latin typeface="Arial" charset="0"/>
                <a:cs typeface="Arial" charset="0"/>
              </a:rPr>
              <a:t>. DIS, p. 27.</a:t>
            </a:r>
          </a:p>
          <a:p>
            <a:endParaRPr lang="en-US" sz="1000" b="1" dirty="0" smtClean="0">
              <a:latin typeface="Arial" charset="0"/>
              <a:cs typeface="Arial" charset="0"/>
            </a:endParaRPr>
          </a:p>
          <a:p>
            <a:r>
              <a:rPr lang="en-US" sz="1000" b="1" dirty="0" smtClean="0">
                <a:latin typeface="Arial" charset="0"/>
                <a:cs typeface="Arial" charset="0"/>
              </a:rPr>
              <a:t>Perceptions of libraries, 2005</a:t>
            </a:r>
          </a:p>
          <a:p>
            <a:pPr>
              <a:buFontTx/>
              <a:buChar char="•"/>
            </a:pPr>
            <a:r>
              <a:rPr lang="en-US" sz="1000" dirty="0" smtClean="0">
                <a:latin typeface="Arial" charset="0"/>
              </a:rPr>
              <a:t>Search engines dominant place to begin</a:t>
            </a:r>
          </a:p>
          <a:p>
            <a:pPr>
              <a:buFontTx/>
              <a:buChar char="•"/>
            </a:pPr>
            <a:r>
              <a:rPr lang="en-US" sz="1000" dirty="0" smtClean="0">
                <a:latin typeface="Arial" charset="0"/>
              </a:rPr>
              <a:t>Search engine as lifestyle fit</a:t>
            </a:r>
          </a:p>
          <a:p>
            <a:pPr>
              <a:buFontTx/>
              <a:buChar char="•"/>
            </a:pPr>
            <a:r>
              <a:rPr lang="en-US" sz="1000" dirty="0" smtClean="0">
                <a:latin typeface="Arial" charset="0"/>
              </a:rPr>
              <a:t>Search engines are preferred over libraries</a:t>
            </a:r>
          </a:p>
          <a:p>
            <a:endParaRPr lang="en-US" sz="1000" b="1" dirty="0" smtClean="0">
              <a:latin typeface="Arial" charset="0"/>
              <a:cs typeface="Arial" charset="0"/>
            </a:endParaRPr>
          </a:p>
          <a:p>
            <a:r>
              <a:rPr lang="en-US" sz="1000" b="1" dirty="0" smtClean="0">
                <a:latin typeface="Arial" charset="0"/>
                <a:cs typeface="Arial" charset="0"/>
              </a:rPr>
              <a:t>College students’ perceptions, 2006</a:t>
            </a:r>
          </a:p>
          <a:p>
            <a:pPr>
              <a:buFontTx/>
              <a:buChar char="•"/>
            </a:pPr>
            <a:r>
              <a:rPr lang="en-US" sz="1000" dirty="0" smtClean="0">
                <a:latin typeface="Arial" charset="0"/>
              </a:rPr>
              <a:t>Search engines overwhelming first choice for an information search</a:t>
            </a:r>
          </a:p>
          <a:p>
            <a:pPr>
              <a:buFontTx/>
              <a:buChar char="•"/>
            </a:pPr>
            <a:r>
              <a:rPr lang="en-US" sz="1000" dirty="0" smtClean="0">
                <a:latin typeface="Arial" charset="0"/>
              </a:rPr>
              <a:t>94% lifestyle fit</a:t>
            </a:r>
          </a:p>
          <a:p>
            <a:endParaRPr lang="en-US" sz="1000" b="1" dirty="0" smtClean="0">
              <a:latin typeface="Arial" charset="0"/>
            </a:endParaRPr>
          </a:p>
          <a:p>
            <a:r>
              <a:rPr lang="en-US" sz="1000" b="1" dirty="0" smtClean="0">
                <a:latin typeface="Arial" charset="0"/>
              </a:rPr>
              <a:t>Researcher of the future, 2008</a:t>
            </a:r>
          </a:p>
          <a:p>
            <a:pPr>
              <a:buFontTx/>
              <a:buChar char="•"/>
            </a:pPr>
            <a:r>
              <a:rPr lang="en-US" sz="1000" dirty="0" smtClean="0">
                <a:latin typeface="Arial" charset="0"/>
              </a:rPr>
              <a:t>Prefer natural language  searching and trust Google to understand them</a:t>
            </a:r>
          </a:p>
          <a:p>
            <a:endParaRPr lang="en-US" sz="1000" dirty="0" smtClean="0">
              <a:latin typeface="Arial" charset="0"/>
              <a:cs typeface="Arial" charset="0"/>
            </a:endParaRPr>
          </a:p>
          <a:p>
            <a:r>
              <a:rPr lang="en-US" sz="1000" b="1" dirty="0" err="1" smtClean="0">
                <a:latin typeface="Arial" charset="0"/>
              </a:rPr>
              <a:t>Connaway</a:t>
            </a:r>
            <a:r>
              <a:rPr lang="en-US" sz="1000" b="1" dirty="0" smtClean="0">
                <a:latin typeface="Arial" charset="0"/>
              </a:rPr>
              <a:t>, Lynn </a:t>
            </a:r>
            <a:r>
              <a:rPr lang="en-US" sz="1000" b="1" dirty="0" err="1" smtClean="0">
                <a:latin typeface="Arial" charset="0"/>
              </a:rPr>
              <a:t>Silipigni</a:t>
            </a:r>
            <a:r>
              <a:rPr lang="en-US" sz="1000" b="1" dirty="0" smtClean="0">
                <a:latin typeface="Arial" charset="0"/>
              </a:rPr>
              <a:t>. 2007. “Mountains, valleys, and pathways: Serials users’ needs and steps to meet them. Part I:  Identifying Serials Users’ Needs: Preliminary Analysis of Focus Group Interviews and Semi-structured Observations at Colleges and Universities.” Serials Librarian 52(1/2): 223-236. </a:t>
            </a:r>
          </a:p>
          <a:p>
            <a:r>
              <a:rPr lang="en-US" sz="1000" dirty="0" smtClean="0">
                <a:latin typeface="Arial" charset="0"/>
              </a:rPr>
              <a:t>The focus group interview data indicate a heavy reliance upon Google and other web browsers and sources. (p. 3-4). </a:t>
            </a:r>
          </a:p>
          <a:p>
            <a:r>
              <a:rPr lang="en-US" sz="1000" dirty="0" smtClean="0">
                <a:latin typeface="Arial" charset="0"/>
              </a:rPr>
              <a:t>Graduate students also rank Google as the first source for quick searches. (p. 3-4).</a:t>
            </a:r>
          </a:p>
          <a:p>
            <a:r>
              <a:rPr lang="en-US" sz="1000" dirty="0" smtClean="0">
                <a:latin typeface="Arial" charset="0"/>
              </a:rPr>
              <a:t>The preliminary analysis of the focus group interviews and semi-structured observations suggests that college and university information seekers use Google and other web sources and browsers for quick searches and to familiarize themselves with subjects. (p.11).</a:t>
            </a:r>
          </a:p>
          <a:p>
            <a:r>
              <a:rPr lang="en-US" sz="1000" dirty="0" smtClean="0">
                <a:latin typeface="Arial" charset="0"/>
              </a:rPr>
              <a:t>In this situation, both undergraduate and graduate students offer a high concentration of responses in three categories: positive comments on the ease of the web as an information source,…(p.5).</a:t>
            </a:r>
          </a:p>
        </p:txBody>
      </p:sp>
      <p:sp>
        <p:nvSpPr>
          <p:cNvPr id="82948" name="Slide Number Placeholder 3"/>
          <p:cNvSpPr>
            <a:spLocks noGrp="1"/>
          </p:cNvSpPr>
          <p:nvPr>
            <p:ph type="sldNum" sz="quarter" idx="5"/>
          </p:nvPr>
        </p:nvSpPr>
        <p:spPr>
          <a:noFill/>
        </p:spPr>
        <p:txBody>
          <a:bodyPr/>
          <a:lstStyle/>
          <a:p>
            <a:fld id="{FB569FA9-855D-450B-A033-3455C9BD51BE}"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6"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7"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grpSp>
        <p:nvGrpSpPr>
          <p:cNvPr id="9" name="Group 9"/>
          <p:cNvGrpSpPr>
            <a:grpSpLocks/>
          </p:cNvGrpSpPr>
          <p:nvPr/>
        </p:nvGrpSpPr>
        <p:grpSpPr bwMode="auto">
          <a:xfrm>
            <a:off x="0" y="0"/>
            <a:ext cx="9144000" cy="6858000"/>
            <a:chOff x="0" y="0"/>
            <a:chExt cx="5760" cy="4320"/>
          </a:xfrm>
        </p:grpSpPr>
        <p:pic>
          <p:nvPicPr>
            <p:cNvPr id="10" name="Picture 10"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1" name="Picture 11"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2" name="Picture 12"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3" name="Picture 13"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pic>
        <p:nvPicPr>
          <p:cNvPr id="14" name="Picture 15" descr="logo white small"/>
          <p:cNvPicPr>
            <a:picLocks noChangeAspect="1" noChangeArrowheads="1"/>
          </p:cNvPicPr>
          <p:nvPr userDrawn="1"/>
        </p:nvPicPr>
        <p:blipFill>
          <a:blip r:embed="rId6" cstate="print"/>
          <a:srcRect/>
          <a:stretch>
            <a:fillRect/>
          </a:stretch>
        </p:blipFill>
        <p:spPr bwMode="auto">
          <a:xfrm>
            <a:off x="7686675" y="344488"/>
            <a:ext cx="996950" cy="374650"/>
          </a:xfrm>
          <a:prstGeom prst="rect">
            <a:avLst/>
          </a:prstGeom>
          <a:noFill/>
          <a:ln w="9525">
            <a:noFill/>
            <a:miter lim="800000"/>
            <a:headEnd/>
            <a:tailEnd/>
          </a:ln>
        </p:spPr>
      </p:pic>
      <p:sp>
        <p:nvSpPr>
          <p:cNvPr id="113670" name="Rectangle 6"/>
          <p:cNvSpPr>
            <a:spLocks noGrp="1" noChangeArrowheads="1"/>
          </p:cNvSpPr>
          <p:nvPr>
            <p:ph type="ctrTitle"/>
          </p:nvPr>
        </p:nvSpPr>
        <p:spPr>
          <a:xfrm>
            <a:off x="3573463" y="862013"/>
            <a:ext cx="4808537" cy="1751012"/>
          </a:xfrm>
        </p:spPr>
        <p:txBody>
          <a:bodyPr lIns="0" rIns="0" anchor="b"/>
          <a:lstStyle>
            <a:lvl1pPr>
              <a:defRPr sz="3000"/>
            </a:lvl1pPr>
          </a:lstStyle>
          <a:p>
            <a:r>
              <a:rPr lang="en-US"/>
              <a:t>Click to edit Master title style</a:t>
            </a:r>
          </a:p>
        </p:txBody>
      </p:sp>
      <p:sp>
        <p:nvSpPr>
          <p:cNvPr id="113671" name="Rectangle 7"/>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grpSp>
        <p:nvGrpSpPr>
          <p:cNvPr id="19" name="Group 18"/>
          <p:cNvGrpSpPr/>
          <p:nvPr userDrawn="1"/>
        </p:nvGrpSpPr>
        <p:grpSpPr>
          <a:xfrm>
            <a:off x="6143625" y="6139293"/>
            <a:ext cx="2714625" cy="575831"/>
            <a:chOff x="5638800" y="6172200"/>
            <a:chExt cx="3429000" cy="670559"/>
          </a:xfrm>
        </p:grpSpPr>
        <p:sp>
          <p:nvSpPr>
            <p:cNvPr id="20" name="Rectangle 19"/>
            <p:cNvSpPr/>
            <p:nvPr/>
          </p:nvSpPr>
          <p:spPr>
            <a:xfrm>
              <a:off x="5638800" y="6172200"/>
              <a:ext cx="3429000" cy="67055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21" name="Picture 1"/>
            <p:cNvPicPr>
              <a:picLocks noChangeAspect="1" noChangeArrowheads="1"/>
            </p:cNvPicPr>
            <p:nvPr/>
          </p:nvPicPr>
          <p:blipFill>
            <a:blip r:embed="rId7" cstate="print"/>
            <a:srcRect/>
            <a:stretch>
              <a:fillRect/>
            </a:stretch>
          </p:blipFill>
          <p:spPr bwMode="auto">
            <a:xfrm>
              <a:off x="6324600" y="6324600"/>
              <a:ext cx="762000" cy="405066"/>
            </a:xfrm>
            <a:prstGeom prst="rect">
              <a:avLst/>
            </a:prstGeom>
            <a:solidFill>
              <a:schemeClr val="bg1"/>
            </a:solidFill>
            <a:ln w="9525">
              <a:noFill/>
              <a:miter lim="800000"/>
              <a:headEnd/>
              <a:tailEnd/>
            </a:ln>
          </p:spPr>
        </p:pic>
        <p:pic>
          <p:nvPicPr>
            <p:cNvPr id="22" name="Picture 15" descr="Rutgers"/>
            <p:cNvPicPr>
              <a:picLocks noChangeAspect="1" noChangeArrowheads="1"/>
            </p:cNvPicPr>
            <p:nvPr/>
          </p:nvPicPr>
          <p:blipFill>
            <a:blip r:embed="rId8" cstate="print"/>
            <a:srcRect/>
            <a:stretch>
              <a:fillRect/>
            </a:stretch>
          </p:blipFill>
          <p:spPr bwMode="auto">
            <a:xfrm>
              <a:off x="7467600" y="6263640"/>
              <a:ext cx="1143000" cy="458414"/>
            </a:xfrm>
            <a:prstGeom prst="rect">
              <a:avLst/>
            </a:prstGeom>
            <a:solidFill>
              <a:schemeClr val="bg1"/>
            </a:solid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720725" y="1936750"/>
            <a:ext cx="7702550" cy="4202113"/>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20725"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112643" name="Rectangle 3"/>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5" descr="logo white small"/>
          <p:cNvPicPr>
            <a:picLocks noChangeAspect="1" noChangeArrowheads="1"/>
          </p:cNvPicPr>
          <p:nvPr/>
        </p:nvPicPr>
        <p:blipFill>
          <a:blip r:embed="rId15" cstate="print"/>
          <a:srcRect/>
          <a:stretch>
            <a:fillRect/>
          </a:stretch>
        </p:blipFill>
        <p:spPr bwMode="auto">
          <a:xfrm>
            <a:off x="7686675" y="628650"/>
            <a:ext cx="996950" cy="374650"/>
          </a:xfrm>
          <a:prstGeom prst="rect">
            <a:avLst/>
          </a:prstGeom>
          <a:noFill/>
          <a:ln w="9525">
            <a:noFill/>
            <a:miter lim="800000"/>
            <a:headEnd/>
            <a:tailEnd/>
          </a:ln>
        </p:spPr>
      </p:pic>
      <p:grpSp>
        <p:nvGrpSpPr>
          <p:cNvPr id="2054" name="Group 6"/>
          <p:cNvGrpSpPr>
            <a:grpSpLocks/>
          </p:cNvGrpSpPr>
          <p:nvPr/>
        </p:nvGrpSpPr>
        <p:grpSpPr bwMode="auto">
          <a:xfrm>
            <a:off x="0" y="0"/>
            <a:ext cx="9144000" cy="6858000"/>
            <a:chOff x="0" y="0"/>
            <a:chExt cx="5760" cy="4320"/>
          </a:xfrm>
        </p:grpSpPr>
        <p:pic>
          <p:nvPicPr>
            <p:cNvPr id="2055" name="Picture 7" descr="lite border top"/>
            <p:cNvPicPr>
              <a:picLocks noChangeAspect="1" noChangeArrowheads="1"/>
            </p:cNvPicPr>
            <p:nvPr userDrawn="1"/>
          </p:nvPicPr>
          <p:blipFill>
            <a:blip r:embed="rId16" cstate="print"/>
            <a:srcRect/>
            <a:stretch>
              <a:fillRect/>
            </a:stretch>
          </p:blipFill>
          <p:spPr bwMode="auto">
            <a:xfrm>
              <a:off x="0" y="0"/>
              <a:ext cx="5760" cy="90"/>
            </a:xfrm>
            <a:prstGeom prst="rect">
              <a:avLst/>
            </a:prstGeom>
            <a:noFill/>
            <a:ln w="9525">
              <a:noFill/>
              <a:miter lim="800000"/>
              <a:headEnd/>
              <a:tailEnd/>
            </a:ln>
          </p:spPr>
        </p:pic>
        <p:pic>
          <p:nvPicPr>
            <p:cNvPr id="2056" name="Picture 8" descr="lite border bottom"/>
            <p:cNvPicPr>
              <a:picLocks noChangeAspect="1" noChangeArrowheads="1"/>
            </p:cNvPicPr>
            <p:nvPr userDrawn="1"/>
          </p:nvPicPr>
          <p:blipFill>
            <a:blip r:embed="rId17" cstate="print"/>
            <a:srcRect/>
            <a:stretch>
              <a:fillRect/>
            </a:stretch>
          </p:blipFill>
          <p:spPr bwMode="auto">
            <a:xfrm>
              <a:off x="0" y="4230"/>
              <a:ext cx="5760" cy="90"/>
            </a:xfrm>
            <a:prstGeom prst="rect">
              <a:avLst/>
            </a:prstGeom>
            <a:noFill/>
            <a:ln w="9525">
              <a:noFill/>
              <a:miter lim="800000"/>
              <a:headEnd/>
              <a:tailEnd/>
            </a:ln>
          </p:spPr>
        </p:pic>
        <p:pic>
          <p:nvPicPr>
            <p:cNvPr id="2057" name="Picture 9" descr="lite border left"/>
            <p:cNvPicPr>
              <a:picLocks noChangeAspect="1" noChangeArrowheads="1"/>
            </p:cNvPicPr>
            <p:nvPr userDrawn="1"/>
          </p:nvPicPr>
          <p:blipFill>
            <a:blip r:embed="rId18" cstate="print"/>
            <a:srcRect/>
            <a:stretch>
              <a:fillRect/>
            </a:stretch>
          </p:blipFill>
          <p:spPr bwMode="auto">
            <a:xfrm>
              <a:off x="0" y="0"/>
              <a:ext cx="281" cy="4320"/>
            </a:xfrm>
            <a:prstGeom prst="rect">
              <a:avLst/>
            </a:prstGeom>
            <a:noFill/>
            <a:ln w="9525">
              <a:noFill/>
              <a:miter lim="800000"/>
              <a:headEnd/>
              <a:tailEnd/>
            </a:ln>
          </p:spPr>
        </p:pic>
        <p:pic>
          <p:nvPicPr>
            <p:cNvPr id="2058" name="Picture 10" descr="lite border right"/>
            <p:cNvPicPr>
              <a:picLocks noChangeAspect="1" noChangeArrowheads="1"/>
            </p:cNvPicPr>
            <p:nvPr userDrawn="1"/>
          </p:nvPicPr>
          <p:blipFill>
            <a:blip r:embed="rId19" cstate="print"/>
            <a:srcRect/>
            <a:stretch>
              <a:fillRect/>
            </a:stretch>
          </p:blipFill>
          <p:spPr bwMode="auto">
            <a:xfrm>
              <a:off x="5479" y="0"/>
              <a:ext cx="281" cy="4320"/>
            </a:xfrm>
            <a:prstGeom prst="rect">
              <a:avLst/>
            </a:prstGeom>
            <a:noFill/>
            <a:ln w="9525">
              <a:noFill/>
              <a:miter lim="800000"/>
              <a:headEnd/>
              <a:tailEnd/>
            </a:ln>
          </p:spPr>
        </p:pic>
      </p:grpSp>
      <p:grpSp>
        <p:nvGrpSpPr>
          <p:cNvPr id="11" name="Group 10"/>
          <p:cNvGrpSpPr/>
          <p:nvPr userDrawn="1"/>
        </p:nvGrpSpPr>
        <p:grpSpPr>
          <a:xfrm>
            <a:off x="6143624" y="6139293"/>
            <a:ext cx="2714625" cy="575831"/>
            <a:chOff x="5638800" y="6172200"/>
            <a:chExt cx="3429000" cy="670559"/>
          </a:xfrm>
        </p:grpSpPr>
        <p:sp>
          <p:nvSpPr>
            <p:cNvPr id="12" name="Rectangle 11"/>
            <p:cNvSpPr/>
            <p:nvPr/>
          </p:nvSpPr>
          <p:spPr>
            <a:xfrm>
              <a:off x="5638800" y="6172200"/>
              <a:ext cx="3429000" cy="67055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3" name="Picture 1"/>
            <p:cNvPicPr>
              <a:picLocks noChangeAspect="1" noChangeArrowheads="1"/>
            </p:cNvPicPr>
            <p:nvPr/>
          </p:nvPicPr>
          <p:blipFill>
            <a:blip r:embed="rId20" cstate="print"/>
            <a:srcRect/>
            <a:stretch>
              <a:fillRect/>
            </a:stretch>
          </p:blipFill>
          <p:spPr bwMode="auto">
            <a:xfrm>
              <a:off x="6324600" y="6324600"/>
              <a:ext cx="762000" cy="405066"/>
            </a:xfrm>
            <a:prstGeom prst="rect">
              <a:avLst/>
            </a:prstGeom>
            <a:solidFill>
              <a:schemeClr val="bg1"/>
            </a:solidFill>
            <a:ln w="9525">
              <a:noFill/>
              <a:miter lim="800000"/>
              <a:headEnd/>
              <a:tailEnd/>
            </a:ln>
          </p:spPr>
        </p:pic>
        <p:pic>
          <p:nvPicPr>
            <p:cNvPr id="14" name="Picture 15" descr="Rutgers"/>
            <p:cNvPicPr>
              <a:picLocks noChangeAspect="1" noChangeArrowheads="1"/>
            </p:cNvPicPr>
            <p:nvPr/>
          </p:nvPicPr>
          <p:blipFill>
            <a:blip r:embed="rId21" cstate="print"/>
            <a:srcRect/>
            <a:stretch>
              <a:fillRect/>
            </a:stretch>
          </p:blipFill>
          <p:spPr bwMode="auto">
            <a:xfrm>
              <a:off x="7467600" y="6263640"/>
              <a:ext cx="1143000" cy="458414"/>
            </a:xfrm>
            <a:prstGeom prst="rect">
              <a:avLst/>
            </a:prstGeom>
            <a:solidFill>
              <a:schemeClr val="bg1"/>
            </a:solid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19"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Lst>
  <p:txStyles>
    <p:titleStyle>
      <a:lvl1pPr algn="l" rtl="0" eaLnBrk="0" fontAlgn="base" hangingPunct="0">
        <a:spcBef>
          <a:spcPct val="0"/>
        </a:spcBef>
        <a:spcAft>
          <a:spcPct val="0"/>
        </a:spcAft>
        <a:defRPr sz="2500" b="1">
          <a:solidFill>
            <a:schemeClr val="tx2"/>
          </a:solidFill>
          <a:latin typeface="+mj-lt"/>
          <a:ea typeface="+mj-ea"/>
          <a:cs typeface="+mj-cs"/>
        </a:defRPr>
      </a:lvl1pPr>
      <a:lvl2pPr algn="l" rtl="0" eaLnBrk="0" fontAlgn="base" hangingPunct="0">
        <a:spcBef>
          <a:spcPct val="0"/>
        </a:spcBef>
        <a:spcAft>
          <a:spcPct val="0"/>
        </a:spcAft>
        <a:defRPr sz="2500" b="1">
          <a:solidFill>
            <a:schemeClr val="tx2"/>
          </a:solidFill>
          <a:latin typeface="Trebuchet MS" pitchFamily="34" charset="0"/>
        </a:defRPr>
      </a:lvl2pPr>
      <a:lvl3pPr algn="l" rtl="0" eaLnBrk="0" fontAlgn="base" hangingPunct="0">
        <a:spcBef>
          <a:spcPct val="0"/>
        </a:spcBef>
        <a:spcAft>
          <a:spcPct val="0"/>
        </a:spcAft>
        <a:defRPr sz="2500" b="1">
          <a:solidFill>
            <a:schemeClr val="tx2"/>
          </a:solidFill>
          <a:latin typeface="Trebuchet MS" pitchFamily="34" charset="0"/>
        </a:defRPr>
      </a:lvl3pPr>
      <a:lvl4pPr algn="l" rtl="0" eaLnBrk="0" fontAlgn="base" hangingPunct="0">
        <a:spcBef>
          <a:spcPct val="0"/>
        </a:spcBef>
        <a:spcAft>
          <a:spcPct val="0"/>
        </a:spcAft>
        <a:defRPr sz="2500" b="1">
          <a:solidFill>
            <a:schemeClr val="tx2"/>
          </a:solidFill>
          <a:latin typeface="Trebuchet MS" pitchFamily="34" charset="0"/>
        </a:defRPr>
      </a:lvl4pPr>
      <a:lvl5pPr algn="l" rtl="0" eaLnBrk="0" fontAlgn="base" hangingPunct="0">
        <a:spcBef>
          <a:spcPct val="0"/>
        </a:spcBef>
        <a:spcAft>
          <a:spcPct val="0"/>
        </a:spcAft>
        <a:defRPr sz="2500" b="1">
          <a:solidFill>
            <a:schemeClr val="tx2"/>
          </a:solidFill>
          <a:latin typeface="Trebuchet MS" pitchFamily="34" charset="0"/>
        </a:defRPr>
      </a:lvl5pPr>
      <a:lvl6pPr marL="457200" algn="l" rtl="0" fontAlgn="base">
        <a:spcBef>
          <a:spcPct val="0"/>
        </a:spcBef>
        <a:spcAft>
          <a:spcPct val="0"/>
        </a:spcAft>
        <a:defRPr sz="2500" b="1">
          <a:solidFill>
            <a:schemeClr val="tx2"/>
          </a:solidFill>
          <a:latin typeface="Trebuchet MS" pitchFamily="34" charset="0"/>
        </a:defRPr>
      </a:lvl6pPr>
      <a:lvl7pPr marL="914400" algn="l" rtl="0" fontAlgn="base">
        <a:spcBef>
          <a:spcPct val="0"/>
        </a:spcBef>
        <a:spcAft>
          <a:spcPct val="0"/>
        </a:spcAft>
        <a:defRPr sz="2500" b="1">
          <a:solidFill>
            <a:schemeClr val="tx2"/>
          </a:solidFill>
          <a:latin typeface="Trebuchet MS" pitchFamily="34" charset="0"/>
        </a:defRPr>
      </a:lvl7pPr>
      <a:lvl8pPr marL="1371600" algn="l" rtl="0" fontAlgn="base">
        <a:spcBef>
          <a:spcPct val="0"/>
        </a:spcBef>
        <a:spcAft>
          <a:spcPct val="0"/>
        </a:spcAft>
        <a:defRPr sz="2500" b="1">
          <a:solidFill>
            <a:schemeClr val="tx2"/>
          </a:solidFill>
          <a:latin typeface="Trebuchet MS" pitchFamily="34" charset="0"/>
        </a:defRPr>
      </a:lvl8pPr>
      <a:lvl9pPr marL="1828800" algn="l" rtl="0" fontAlgn="base">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rgbClr val="FF7600"/>
        </a:buCl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hyperlink" Target="http://es.wikipedia.org/" TargetMode="External"/><Relationship Id="rId13" Type="http://schemas.openxmlformats.org/officeDocument/2006/relationships/hyperlink" Target="http://pl.wikipedia.org/" TargetMode="External"/><Relationship Id="rId3" Type="http://schemas.openxmlformats.org/officeDocument/2006/relationships/image" Target="../media/image38.png"/><Relationship Id="rId7" Type="http://schemas.openxmlformats.org/officeDocument/2006/relationships/hyperlink" Target="http://de.wikipedia.org/" TargetMode="External"/><Relationship Id="rId12" Type="http://schemas.openxmlformats.org/officeDocument/2006/relationships/hyperlink" Target="http://pt.wikipedia.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ja.wikipedia.org/" TargetMode="External"/><Relationship Id="rId11" Type="http://schemas.openxmlformats.org/officeDocument/2006/relationships/hyperlink" Target="http://it.wikipedia.org/" TargetMode="External"/><Relationship Id="rId5" Type="http://schemas.openxmlformats.org/officeDocument/2006/relationships/hyperlink" Target="http://en.wikipedia.org/" TargetMode="External"/><Relationship Id="rId15" Type="http://schemas.openxmlformats.org/officeDocument/2006/relationships/image" Target="../media/image28.png"/><Relationship Id="rId10" Type="http://schemas.openxmlformats.org/officeDocument/2006/relationships/hyperlink" Target="http://ru.wikipedia.org/" TargetMode="External"/><Relationship Id="rId4" Type="http://schemas.openxmlformats.org/officeDocument/2006/relationships/image" Target="../media/image39.png"/><Relationship Id="rId9" Type="http://schemas.openxmlformats.org/officeDocument/2006/relationships/hyperlink" Target="http://fr.wikipedia.org/" TargetMode="External"/><Relationship Id="rId14" Type="http://schemas.openxmlformats.org/officeDocument/2006/relationships/hyperlink" Target="http://nl.wikipedia.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www.oclc.org/research/activities/vand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flickr.com/photos/peternijenhuis/199686509/"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connawal@oclc.org"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178" y="718707"/>
            <a:ext cx="7845585" cy="1569117"/>
          </a:xfrm>
        </p:spPr>
        <p:txBody>
          <a:bodyPr/>
          <a:lstStyle/>
          <a:p>
            <a:pPr algn="ctr"/>
            <a:r>
              <a:rPr lang="en-GB" sz="2800" dirty="0" smtClean="0">
                <a:cs typeface="Arial" pitchFamily="34" charset="0"/>
              </a:rPr>
              <a:t>“I knew that the internet wouldn’t give me a wrong answer.” </a:t>
            </a:r>
            <a:br>
              <a:rPr lang="en-GB" sz="2800" dirty="0" smtClean="0">
                <a:cs typeface="Arial" pitchFamily="34" charset="0"/>
              </a:rPr>
            </a:br>
            <a:r>
              <a:rPr lang="en-GB" sz="2800" dirty="0" smtClean="0">
                <a:cs typeface="Arial" pitchFamily="34" charset="0"/>
              </a:rPr>
              <a:t>Identifying </a:t>
            </a:r>
            <a:r>
              <a:rPr lang="en-US" sz="2800" dirty="0" smtClean="0"/>
              <a:t>Changing Information </a:t>
            </a:r>
            <a:r>
              <a:rPr lang="en-US" sz="2800" dirty="0" err="1" smtClean="0"/>
              <a:t>Behaviours</a:t>
            </a:r>
            <a:endParaRPr lang="en-US" sz="2800" dirty="0"/>
          </a:p>
        </p:txBody>
      </p:sp>
      <p:sp>
        <p:nvSpPr>
          <p:cNvPr id="4099" name="Subtitle 2"/>
          <p:cNvSpPr>
            <a:spLocks noGrp="1"/>
          </p:cNvSpPr>
          <p:nvPr>
            <p:ph type="subTitle" idx="1"/>
          </p:nvPr>
        </p:nvSpPr>
        <p:spPr>
          <a:xfrm>
            <a:off x="4572000" y="3714750"/>
            <a:ext cx="4198938" cy="1219200"/>
          </a:xfrm>
        </p:spPr>
        <p:txBody>
          <a:bodyPr/>
          <a:lstStyle/>
          <a:p>
            <a:pPr lvl="1" algn="r">
              <a:lnSpc>
                <a:spcPct val="100000"/>
              </a:lnSpc>
              <a:buFontTx/>
              <a:buNone/>
            </a:pPr>
            <a:r>
              <a:rPr lang="en-US" sz="2000" smtClean="0">
                <a:ea typeface="ＭＳ Ｐゴシック" pitchFamily="-109" charset="-128"/>
              </a:rPr>
              <a:t>Dr. Lynn Silipigni Connaway</a:t>
            </a:r>
          </a:p>
          <a:p>
            <a:pPr lvl="1" algn="r">
              <a:lnSpc>
                <a:spcPct val="100000"/>
              </a:lnSpc>
              <a:spcBef>
                <a:spcPct val="0"/>
              </a:spcBef>
              <a:buFontTx/>
              <a:buNone/>
            </a:pPr>
            <a:r>
              <a:rPr lang="en-US" sz="1800" smtClean="0">
                <a:ea typeface="ＭＳ Ｐゴシック" pitchFamily="-109" charset="-128"/>
              </a:rPr>
              <a:t>Senior Research Scientist</a:t>
            </a:r>
          </a:p>
          <a:p>
            <a:pPr lvl="1" algn="r">
              <a:lnSpc>
                <a:spcPct val="100000"/>
              </a:lnSpc>
              <a:spcBef>
                <a:spcPct val="0"/>
              </a:spcBef>
              <a:buFontTx/>
              <a:buNone/>
            </a:pPr>
            <a:r>
              <a:rPr lang="en-US" sz="1800" smtClean="0">
                <a:ea typeface="ＭＳ Ｐゴシック" pitchFamily="-109" charset="-128"/>
              </a:rPr>
              <a:t>OCLC Research</a:t>
            </a:r>
          </a:p>
        </p:txBody>
      </p:sp>
      <p:sp>
        <p:nvSpPr>
          <p:cNvPr id="4100" name="TextBox 3"/>
          <p:cNvSpPr txBox="1">
            <a:spLocks noChangeArrowheads="1"/>
          </p:cNvSpPr>
          <p:nvPr/>
        </p:nvSpPr>
        <p:spPr bwMode="auto">
          <a:xfrm>
            <a:off x="428624" y="5568705"/>
            <a:ext cx="4143375" cy="923330"/>
          </a:xfrm>
          <a:prstGeom prst="rect">
            <a:avLst/>
          </a:prstGeom>
          <a:noFill/>
          <a:ln w="9525">
            <a:noFill/>
            <a:miter lim="800000"/>
            <a:headEnd/>
            <a:tailEnd/>
          </a:ln>
        </p:spPr>
        <p:txBody>
          <a:bodyPr wrap="square">
            <a:spAutoFit/>
          </a:bodyPr>
          <a:lstStyle/>
          <a:p>
            <a:pPr>
              <a:lnSpc>
                <a:spcPct val="100000"/>
              </a:lnSpc>
              <a:spcBef>
                <a:spcPct val="0"/>
              </a:spcBef>
            </a:pPr>
            <a:r>
              <a:rPr lang="en-US" sz="1800" dirty="0" smtClean="0"/>
              <a:t>EDINA</a:t>
            </a:r>
          </a:p>
          <a:p>
            <a:pPr>
              <a:lnSpc>
                <a:spcPct val="100000"/>
              </a:lnSpc>
              <a:spcBef>
                <a:spcPct val="0"/>
              </a:spcBef>
            </a:pPr>
            <a:r>
              <a:rPr lang="en-US" sz="1800" dirty="0" smtClean="0"/>
              <a:t>3 June 2011</a:t>
            </a:r>
            <a:endParaRPr lang="en-US" sz="1800" dirty="0"/>
          </a:p>
          <a:p>
            <a:pPr>
              <a:lnSpc>
                <a:spcPct val="100000"/>
              </a:lnSpc>
              <a:spcBef>
                <a:spcPct val="0"/>
              </a:spcBef>
            </a:pPr>
            <a:r>
              <a:rPr lang="en-US" sz="1800" dirty="0" smtClean="0"/>
              <a:t>Edinburgh, UK</a:t>
            </a:r>
            <a:endParaRPr lang="en-US" sz="1800" dirty="0"/>
          </a:p>
        </p:txBody>
      </p:sp>
      <p:pic>
        <p:nvPicPr>
          <p:cNvPr id="4101" name="Picture 10" descr="\\oclc\data\OCLCResearch\Dublin\Home\hoode\My Documents\My Pictures\Microsoft Clip Organizer\00387467.jpg"/>
          <p:cNvPicPr>
            <a:picLocks noChangeAspect="1" noChangeArrowheads="1"/>
          </p:cNvPicPr>
          <p:nvPr/>
        </p:nvPicPr>
        <p:blipFill>
          <a:blip r:embed="rId3" cstate="print"/>
          <a:srcRect/>
          <a:stretch>
            <a:fillRect/>
          </a:stretch>
        </p:blipFill>
        <p:spPr bwMode="auto">
          <a:xfrm>
            <a:off x="2000250" y="3143250"/>
            <a:ext cx="1489075" cy="2085975"/>
          </a:xfrm>
          <a:prstGeom prst="rect">
            <a:avLst/>
          </a:prstGeom>
          <a:noFill/>
          <a:ln w="9525">
            <a:noFill/>
            <a:miter lim="800000"/>
            <a:headEnd/>
            <a:tailEnd/>
          </a:ln>
        </p:spPr>
      </p:pic>
      <p:pic>
        <p:nvPicPr>
          <p:cNvPr id="4102" name="Picture 11" descr="\\oclc\data\OCLCResearch\Dublin\Home\hoode\My Documents\My Pictures\Microsoft Clip Organizer\00387494.jpg"/>
          <p:cNvPicPr>
            <a:picLocks noChangeAspect="1" noChangeArrowheads="1"/>
          </p:cNvPicPr>
          <p:nvPr/>
        </p:nvPicPr>
        <p:blipFill>
          <a:blip r:embed="rId4" cstate="print"/>
          <a:srcRect/>
          <a:stretch>
            <a:fillRect/>
          </a:stretch>
        </p:blipFill>
        <p:spPr bwMode="auto">
          <a:xfrm>
            <a:off x="571500" y="2971800"/>
            <a:ext cx="1549400" cy="2171700"/>
          </a:xfrm>
          <a:prstGeom prst="rect">
            <a:avLst/>
          </a:prstGeom>
          <a:noFill/>
          <a:ln w="9525">
            <a:noFill/>
            <a:miter lim="800000"/>
            <a:headEnd/>
            <a:tailEnd/>
          </a:ln>
        </p:spPr>
      </p:pic>
      <p:pic>
        <p:nvPicPr>
          <p:cNvPr id="4103" name="Picture 9" descr="\\oclc\data\OCLCResearch\Dublin\Home\hoode\My Documents\My Pictures\Microsoft Clip Organizer\00387570.jpg"/>
          <p:cNvPicPr>
            <a:picLocks noChangeAspect="1" noChangeArrowheads="1"/>
          </p:cNvPicPr>
          <p:nvPr/>
        </p:nvPicPr>
        <p:blipFill>
          <a:blip r:embed="rId5" cstate="print"/>
          <a:srcRect/>
          <a:stretch>
            <a:fillRect/>
          </a:stretch>
        </p:blipFill>
        <p:spPr bwMode="auto">
          <a:xfrm>
            <a:off x="3286125" y="3000375"/>
            <a:ext cx="1489075" cy="208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en-US" sz="2800" dirty="0" smtClean="0"/>
              <a:t>Common Findings:</a:t>
            </a:r>
            <a:br>
              <a:rPr lang="en-US" sz="2800" dirty="0" smtClean="0"/>
            </a:br>
            <a:r>
              <a:rPr lang="en-US" sz="2800" dirty="0" smtClean="0"/>
              <a:t>The Search</a:t>
            </a:r>
          </a:p>
        </p:txBody>
      </p:sp>
      <p:sp>
        <p:nvSpPr>
          <p:cNvPr id="36867" name="Content Placeholder 2"/>
          <p:cNvSpPr>
            <a:spLocks noGrp="1"/>
          </p:cNvSpPr>
          <p:nvPr>
            <p:ph idx="1"/>
          </p:nvPr>
        </p:nvSpPr>
        <p:spPr>
          <a:xfrm>
            <a:off x="457200" y="1676400"/>
            <a:ext cx="7702550" cy="4202113"/>
          </a:xfrm>
        </p:spPr>
        <p:txBody>
          <a:bodyPr/>
          <a:lstStyle/>
          <a:p>
            <a:pPr eaLnBrk="1" hangingPunct="1">
              <a:buFontTx/>
              <a:buChar char="•"/>
            </a:pPr>
            <a:r>
              <a:rPr lang="en-US" sz="2400" smtClean="0"/>
              <a:t>Search strategies differ by context </a:t>
            </a:r>
          </a:p>
          <a:p>
            <a:pPr eaLnBrk="1" hangingPunct="1">
              <a:buFontTx/>
              <a:buChar char="•"/>
            </a:pPr>
            <a:r>
              <a:rPr lang="en-US" sz="2400" smtClean="0"/>
              <a:t>Database interfaces hinder access</a:t>
            </a:r>
          </a:p>
          <a:p>
            <a:pPr eaLnBrk="1" hangingPunct="1">
              <a:buFontTx/>
              <a:buChar char="•"/>
            </a:pPr>
            <a:r>
              <a:rPr lang="en-US" sz="2400" smtClean="0"/>
              <a:t>Desire enhanced functionality &amp; content to evaluate resources</a:t>
            </a:r>
          </a:p>
          <a:p>
            <a:pPr eaLnBrk="1" hangingPunct="1">
              <a:buFontTx/>
              <a:buChar char="•"/>
            </a:pPr>
            <a:r>
              <a:rPr lang="en-US" sz="2400" smtClean="0"/>
              <a:t>Prefer natural language</a:t>
            </a:r>
          </a:p>
          <a:p>
            <a:pPr eaLnBrk="1" hangingPunct="1">
              <a:buFontTx/>
              <a:buChar char="•"/>
            </a:pPr>
            <a:endParaRPr lang="en-US" sz="2800" smtClean="0"/>
          </a:p>
          <a:p>
            <a:pPr eaLnBrk="1" hangingPunct="1">
              <a:buFontTx/>
              <a:buChar char="•"/>
            </a:pPr>
            <a:endParaRPr lang="en-US" sz="2800" smtClean="0"/>
          </a:p>
          <a:p>
            <a:pPr eaLnBrk="1" hangingPunct="1">
              <a:buFontTx/>
              <a:buChar char="•"/>
            </a:pPr>
            <a:endParaRPr lang="en-US" sz="2800" smtClean="0"/>
          </a:p>
        </p:txBody>
      </p:sp>
      <p:pic>
        <p:nvPicPr>
          <p:cNvPr id="4098" name="Picture 2" descr="C:\Users\hoode\AppData\Local\Temp\MP900430970.JPG"/>
          <p:cNvPicPr>
            <a:picLocks noChangeAspect="1" noChangeArrowheads="1"/>
          </p:cNvPicPr>
          <p:nvPr/>
        </p:nvPicPr>
        <p:blipFill>
          <a:blip r:embed="rId3" cstate="print"/>
          <a:srcRect/>
          <a:stretch>
            <a:fillRect/>
          </a:stretch>
        </p:blipFill>
        <p:spPr bwMode="auto">
          <a:xfrm>
            <a:off x="4572000" y="3429000"/>
            <a:ext cx="4067027" cy="271029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en-US" sz="2800" dirty="0" smtClean="0"/>
              <a:t>Common Findings:</a:t>
            </a:r>
            <a:br>
              <a:rPr lang="en-US" sz="2800" dirty="0" smtClean="0"/>
            </a:br>
            <a:r>
              <a:rPr lang="en-US" sz="2800" dirty="0" smtClean="0"/>
              <a:t>The Catalog</a:t>
            </a:r>
          </a:p>
        </p:txBody>
      </p:sp>
      <p:sp>
        <p:nvSpPr>
          <p:cNvPr id="37891" name="Content Placeholder 2"/>
          <p:cNvSpPr>
            <a:spLocks noGrp="1"/>
          </p:cNvSpPr>
          <p:nvPr>
            <p:ph idx="1"/>
          </p:nvPr>
        </p:nvSpPr>
        <p:spPr>
          <a:xfrm>
            <a:off x="603250" y="1828800"/>
            <a:ext cx="7702550" cy="1828800"/>
          </a:xfrm>
        </p:spPr>
        <p:txBody>
          <a:bodyPr/>
          <a:lstStyle/>
          <a:p>
            <a:pPr eaLnBrk="1" hangingPunct="1"/>
            <a:r>
              <a:rPr lang="en-US" sz="2400" i="1" smtClean="0"/>
              <a:t>“It is very clear that Google has emerged as a real force in the accessing and discovery of research content which is rivalling university library catalogues.”</a:t>
            </a:r>
            <a:endParaRPr lang="en-US" sz="2400" i="1" smtClean="0">
              <a:solidFill>
                <a:srgbClr val="FF0000"/>
              </a:solidFill>
            </a:endParaRPr>
          </a:p>
          <a:p>
            <a:pPr eaLnBrk="1" hangingPunct="1"/>
            <a:endParaRPr lang="en-US" sz="2400" smtClean="0"/>
          </a:p>
        </p:txBody>
      </p:sp>
      <p:sp>
        <p:nvSpPr>
          <p:cNvPr id="5" name="TextBox 4"/>
          <p:cNvSpPr txBox="1"/>
          <p:nvPr/>
        </p:nvSpPr>
        <p:spPr>
          <a:xfrm>
            <a:off x="3858765" y="3581400"/>
            <a:ext cx="4599434" cy="1200329"/>
          </a:xfrm>
          <a:prstGeom prst="rect">
            <a:avLst/>
          </a:prstGeom>
          <a:noFill/>
        </p:spPr>
        <p:txBody>
          <a:bodyPr wrap="square">
            <a:spAutoFit/>
          </a:bodyPr>
          <a:lstStyle/>
          <a:p>
            <a:pPr algn="r">
              <a:defRPr/>
            </a:pPr>
            <a:r>
              <a:rPr lang="en-US" sz="1200" dirty="0">
                <a:latin typeface="+mj-lt"/>
              </a:rPr>
              <a:t>(Hampton-Reeves, Stuart, Claire </a:t>
            </a:r>
            <a:r>
              <a:rPr lang="en-US" sz="1200" dirty="0" err="1">
                <a:latin typeface="+mj-lt"/>
              </a:rPr>
              <a:t>Mashiter</a:t>
            </a:r>
            <a:r>
              <a:rPr lang="en-US" sz="1200" dirty="0">
                <a:latin typeface="+mj-lt"/>
              </a:rPr>
              <a:t>, Jonathan </a:t>
            </a:r>
            <a:r>
              <a:rPr lang="en-US" sz="1200" dirty="0" err="1">
                <a:latin typeface="+mj-lt"/>
              </a:rPr>
              <a:t>Westaway</a:t>
            </a:r>
            <a:r>
              <a:rPr lang="en-US" sz="1200" dirty="0">
                <a:latin typeface="+mj-lt"/>
              </a:rPr>
              <a:t>, Peter </a:t>
            </a:r>
            <a:r>
              <a:rPr lang="en-US" sz="1200" dirty="0" err="1">
                <a:latin typeface="+mj-lt"/>
              </a:rPr>
              <a:t>Lumsden</a:t>
            </a:r>
            <a:r>
              <a:rPr lang="en-US" sz="1200" dirty="0">
                <a:latin typeface="+mj-lt"/>
              </a:rPr>
              <a:t>, Helen Day, Helen </a:t>
            </a:r>
            <a:r>
              <a:rPr lang="en-US" sz="1200" dirty="0" err="1">
                <a:latin typeface="+mj-lt"/>
              </a:rPr>
              <a:t>Hewerston</a:t>
            </a:r>
            <a:r>
              <a:rPr lang="en-US" sz="1200" dirty="0">
                <a:latin typeface="+mj-lt"/>
              </a:rPr>
              <a:t>, and Anna Hart. 2009</a:t>
            </a:r>
            <a:r>
              <a:rPr lang="en-US" sz="1200" i="1" dirty="0">
                <a:latin typeface="+mj-lt"/>
              </a:rPr>
              <a:t>. Students’ use of research content in teaching and learning: A report of the Joint Information Systems Council (JISC), </a:t>
            </a:r>
            <a:r>
              <a:rPr lang="en-US" sz="1200" dirty="0">
                <a:latin typeface="+mj-lt"/>
              </a:rPr>
              <a:t>p. 30)</a:t>
            </a:r>
          </a:p>
        </p:txBody>
      </p:sp>
      <p:pic>
        <p:nvPicPr>
          <p:cNvPr id="6146" name="Picture 2" descr="C:\Users\hoode\AppData\Local\Temp\MP900402892.JPG"/>
          <p:cNvPicPr>
            <a:picLocks noChangeAspect="1" noChangeArrowheads="1"/>
          </p:cNvPicPr>
          <p:nvPr/>
        </p:nvPicPr>
        <p:blipFill>
          <a:blip r:embed="rId3" cstate="print"/>
          <a:srcRect t="17607" r="7562"/>
          <a:stretch>
            <a:fillRect/>
          </a:stretch>
        </p:blipFill>
        <p:spPr bwMode="auto">
          <a:xfrm>
            <a:off x="365667" y="3999588"/>
            <a:ext cx="3635745" cy="243047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defRPr/>
            </a:pPr>
            <a:r>
              <a:rPr lang="en-US" sz="2800" dirty="0" smtClean="0"/>
              <a:t>Common Findings:</a:t>
            </a:r>
            <a:br>
              <a:rPr lang="en-US" sz="2800" dirty="0" smtClean="0"/>
            </a:br>
            <a:r>
              <a:rPr lang="en-US" sz="2800" dirty="0" smtClean="0"/>
              <a:t>The Catalog</a:t>
            </a:r>
          </a:p>
        </p:txBody>
      </p:sp>
      <p:sp>
        <p:nvSpPr>
          <p:cNvPr id="38915" name="Content Placeholder 2"/>
          <p:cNvSpPr>
            <a:spLocks noGrp="1"/>
          </p:cNvSpPr>
          <p:nvPr>
            <p:ph idx="1"/>
          </p:nvPr>
        </p:nvSpPr>
        <p:spPr>
          <a:xfrm>
            <a:off x="457200" y="1752600"/>
            <a:ext cx="5105400" cy="4343400"/>
          </a:xfrm>
        </p:spPr>
        <p:txBody>
          <a:bodyPr/>
          <a:lstStyle/>
          <a:p>
            <a:pPr eaLnBrk="1" hangingPunct="1">
              <a:buFontTx/>
              <a:buChar char="•"/>
            </a:pPr>
            <a:r>
              <a:rPr lang="en-US" sz="2400" smtClean="0"/>
              <a:t>Value databases &amp; other online sources</a:t>
            </a:r>
          </a:p>
          <a:p>
            <a:pPr eaLnBrk="1" hangingPunct="1">
              <a:buFontTx/>
              <a:buChar char="•"/>
            </a:pPr>
            <a:r>
              <a:rPr lang="en-US" sz="2400" smtClean="0"/>
              <a:t>Do not understand what resources available in libraries</a:t>
            </a:r>
          </a:p>
          <a:p>
            <a:pPr eaLnBrk="1" hangingPunct="1">
              <a:buFontTx/>
              <a:buChar char="•"/>
            </a:pPr>
            <a:r>
              <a:rPr lang="en-US" sz="2400" smtClean="0"/>
              <a:t>Cannot distinguish between databases held by a library &amp; other online sources </a:t>
            </a:r>
          </a:p>
          <a:p>
            <a:pPr eaLnBrk="1" hangingPunct="1">
              <a:buFontTx/>
              <a:buChar char="•"/>
            </a:pPr>
            <a:r>
              <a:rPr lang="en-US" sz="2400" smtClean="0"/>
              <a:t>Library OPACs difficult to use </a:t>
            </a:r>
          </a:p>
          <a:p>
            <a:pPr eaLnBrk="1" hangingPunct="1">
              <a:buFontTx/>
              <a:buChar char="•"/>
            </a:pPr>
            <a:endParaRPr lang="en-US" sz="2400" smtClean="0"/>
          </a:p>
        </p:txBody>
      </p:sp>
      <p:pic>
        <p:nvPicPr>
          <p:cNvPr id="38916" name="Picture 5" descr="\\oclc\data\OCLCResearch\Dublin\Home\hoode\My Documents\My Pictures\Microsoft Clip Organizer\00401828.jpg"/>
          <p:cNvPicPr>
            <a:picLocks noChangeAspect="1" noChangeArrowheads="1"/>
          </p:cNvPicPr>
          <p:nvPr/>
        </p:nvPicPr>
        <p:blipFill>
          <a:blip r:embed="rId3" cstate="print"/>
          <a:srcRect/>
          <a:stretch>
            <a:fillRect/>
          </a:stretch>
        </p:blipFill>
        <p:spPr bwMode="auto">
          <a:xfrm>
            <a:off x="5867400" y="1752600"/>
            <a:ext cx="28448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defRPr/>
            </a:pPr>
            <a:r>
              <a:rPr lang="en-US" sz="2800" dirty="0" smtClean="0"/>
              <a:t>Common Findings:</a:t>
            </a:r>
            <a:br>
              <a:rPr lang="en-US" sz="2800" dirty="0" smtClean="0"/>
            </a:br>
            <a:r>
              <a:rPr lang="en-US" sz="2800" dirty="0" smtClean="0"/>
              <a:t>The Catalog</a:t>
            </a:r>
          </a:p>
        </p:txBody>
      </p:sp>
      <p:sp>
        <p:nvSpPr>
          <p:cNvPr id="39939" name="Content Placeholder 2"/>
          <p:cNvSpPr>
            <a:spLocks noGrp="1"/>
          </p:cNvSpPr>
          <p:nvPr>
            <p:ph idx="1"/>
          </p:nvPr>
        </p:nvSpPr>
        <p:spPr>
          <a:xfrm>
            <a:off x="533400" y="1600200"/>
            <a:ext cx="7702550" cy="4648200"/>
          </a:xfrm>
        </p:spPr>
        <p:txBody>
          <a:bodyPr/>
          <a:lstStyle/>
          <a:p>
            <a:pPr eaLnBrk="1" hangingPunct="1">
              <a:lnSpc>
                <a:spcPct val="100000"/>
              </a:lnSpc>
            </a:pPr>
            <a:r>
              <a:rPr lang="en-US" sz="2400" smtClean="0">
                <a:cs typeface="Arial" charset="0"/>
              </a:rPr>
              <a:t>Search behaviors vary by discipline</a:t>
            </a:r>
          </a:p>
          <a:p>
            <a:pPr eaLnBrk="1" hangingPunct="1">
              <a:lnSpc>
                <a:spcPct val="100000"/>
              </a:lnSpc>
            </a:pPr>
            <a:r>
              <a:rPr lang="en-US" sz="2400" smtClean="0"/>
              <a:t>Desire seamless process from D2D</a:t>
            </a:r>
          </a:p>
          <a:p>
            <a:pPr lvl="1" eaLnBrk="1" hangingPunct="1">
              <a:lnSpc>
                <a:spcPct val="100000"/>
              </a:lnSpc>
            </a:pPr>
            <a:r>
              <a:rPr lang="en-US" sz="2400" smtClean="0">
                <a:cs typeface="Arial" charset="0"/>
              </a:rPr>
              <a:t>Sciences most satisfied</a:t>
            </a:r>
          </a:p>
          <a:p>
            <a:pPr lvl="1" eaLnBrk="1" hangingPunct="1">
              <a:lnSpc>
                <a:spcPct val="100000"/>
              </a:lnSpc>
            </a:pPr>
            <a:r>
              <a:rPr lang="en-US" sz="2400" smtClean="0">
                <a:cs typeface="Arial" charset="0"/>
              </a:rPr>
              <a:t>Social Sciences &amp; Arts &amp; Humanities have serious gaps</a:t>
            </a:r>
          </a:p>
          <a:p>
            <a:pPr lvl="2" eaLnBrk="1" hangingPunct="1">
              <a:lnSpc>
                <a:spcPct val="100000"/>
              </a:lnSpc>
            </a:pPr>
            <a:r>
              <a:rPr lang="en-US" sz="2400" smtClean="0">
                <a:cs typeface="Arial" charset="0"/>
              </a:rPr>
              <a:t>Foreign language materials</a:t>
            </a:r>
          </a:p>
          <a:p>
            <a:pPr lvl="2" eaLnBrk="1" hangingPunct="1">
              <a:lnSpc>
                <a:spcPct val="100000"/>
              </a:lnSpc>
            </a:pPr>
            <a:r>
              <a:rPr lang="en-US" sz="2400" smtClean="0">
                <a:cs typeface="Arial" charset="0"/>
              </a:rPr>
              <a:t>Multi-author collections</a:t>
            </a:r>
          </a:p>
          <a:p>
            <a:pPr lvl="2" eaLnBrk="1" hangingPunct="1">
              <a:lnSpc>
                <a:spcPct val="100000"/>
              </a:lnSpc>
            </a:pPr>
            <a:r>
              <a:rPr lang="en-US" sz="2400" smtClean="0">
                <a:cs typeface="Arial" charset="0"/>
              </a:rPr>
              <a:t>Journal back files</a:t>
            </a:r>
          </a:p>
          <a:p>
            <a:pPr lvl="2" eaLnBrk="1" hangingPunct="1">
              <a:lnSpc>
                <a:spcPct val="100000"/>
              </a:lnSpc>
            </a:pPr>
            <a:r>
              <a:rPr lang="en-US" sz="2400" smtClean="0">
                <a:cs typeface="Arial" charset="0"/>
              </a:rPr>
              <a:t>Lack of specialist search engines</a:t>
            </a:r>
          </a:p>
          <a:p>
            <a:pPr eaLnBrk="1" hangingPunct="1">
              <a:lnSpc>
                <a:spcPct val="100000"/>
              </a:lnSpc>
            </a:pPr>
            <a:endParaRPr lang="en-US" sz="2400" smtClean="0">
              <a:cs typeface="Arial" charset="0"/>
            </a:endParaRPr>
          </a:p>
          <a:p>
            <a:pPr eaLnBrk="1" hangingPunct="1">
              <a:lnSpc>
                <a:spcPct val="100000"/>
              </a:lnSpc>
            </a:pPr>
            <a:endParaRPr lang="en-US" sz="1600" smtClean="0">
              <a:latin typeface="Arial" charset="0"/>
              <a:cs typeface="Arial" charset="0"/>
            </a:endParaRPr>
          </a:p>
          <a:p>
            <a:pPr eaLnBrk="1" hangingPunct="1">
              <a:lnSpc>
                <a:spcPct val="100000"/>
              </a:lnSpc>
              <a:buFont typeface="Wingdings" pitchFamily="2" charset="2"/>
              <a:buNone/>
            </a:pPr>
            <a:endParaRPr lang="en-US" sz="1600" smtClean="0"/>
          </a:p>
        </p:txBody>
      </p:sp>
      <p:pic>
        <p:nvPicPr>
          <p:cNvPr id="39940" name="Picture 4" descr="\\oclc\data\OCLCResearch\Dublin\Home\hoode\My Documents\My Pictures\Microsoft Clip Organizer\j0396012.jpg"/>
          <p:cNvPicPr>
            <a:picLocks noChangeAspect="1" noChangeArrowheads="1"/>
          </p:cNvPicPr>
          <p:nvPr/>
        </p:nvPicPr>
        <p:blipFill>
          <a:blip r:embed="rId3" cstate="print"/>
          <a:srcRect/>
          <a:stretch>
            <a:fillRect/>
          </a:stretch>
        </p:blipFill>
        <p:spPr bwMode="auto">
          <a:xfrm>
            <a:off x="6049963" y="3810000"/>
            <a:ext cx="26924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990600"/>
          </a:xfrm>
        </p:spPr>
        <p:txBody>
          <a:bodyPr>
            <a:noAutofit/>
          </a:bodyPr>
          <a:lstStyle/>
          <a:p>
            <a:pPr eaLnBrk="1" hangingPunct="1">
              <a:defRPr/>
            </a:pPr>
            <a:r>
              <a:rPr lang="en-US" sz="2800" dirty="0" smtClean="0"/>
              <a:t>Common Findings:</a:t>
            </a:r>
            <a:br>
              <a:rPr lang="en-US" sz="2800" dirty="0" smtClean="0"/>
            </a:br>
            <a:r>
              <a:rPr lang="en-US" sz="2800" dirty="0" smtClean="0"/>
              <a:t>Metadata</a:t>
            </a:r>
            <a:endParaRPr lang="en-US" sz="2800" dirty="0"/>
          </a:p>
        </p:txBody>
      </p:sp>
      <p:sp>
        <p:nvSpPr>
          <p:cNvPr id="64515" name="Content Placeholder 2"/>
          <p:cNvSpPr>
            <a:spLocks noGrp="1"/>
          </p:cNvSpPr>
          <p:nvPr>
            <p:ph idx="1"/>
          </p:nvPr>
        </p:nvSpPr>
        <p:spPr>
          <a:xfrm>
            <a:off x="762000" y="1676400"/>
            <a:ext cx="7702550" cy="2466975"/>
          </a:xfrm>
        </p:spPr>
        <p:txBody>
          <a:bodyPr/>
          <a:lstStyle/>
          <a:p>
            <a:pPr eaLnBrk="1" hangingPunct="1">
              <a:buFont typeface="Arial" pitchFamily="34" charset="0"/>
              <a:buChar char="•"/>
              <a:defRPr/>
            </a:pPr>
            <a:r>
              <a:rPr lang="en-US" sz="2400" dirty="0" smtClean="0">
                <a:latin typeface="+mj-lt"/>
                <a:cs typeface="Arial" charset="0"/>
              </a:rPr>
              <a:t>Inadequately cataloged resources result in underuse</a:t>
            </a:r>
          </a:p>
          <a:p>
            <a:pPr eaLnBrk="1" hangingPunct="1">
              <a:buFont typeface="Arial" pitchFamily="34" charset="0"/>
              <a:buChar char="•"/>
              <a:defRPr/>
            </a:pPr>
            <a:r>
              <a:rPr lang="en-US" sz="2400" dirty="0" smtClean="0">
                <a:latin typeface="+mj-lt"/>
                <a:cs typeface="Arial" charset="0"/>
              </a:rPr>
              <a:t>Library ownership of sources essential data element</a:t>
            </a:r>
          </a:p>
          <a:p>
            <a:pPr eaLnBrk="1" hangingPunct="1">
              <a:buFont typeface="Arial" pitchFamily="34" charset="0"/>
              <a:buChar char="•"/>
              <a:defRPr/>
            </a:pPr>
            <a:r>
              <a:rPr lang="en-US" sz="2400" dirty="0" smtClean="0">
                <a:latin typeface="+mj-lt"/>
                <a:cs typeface="Arial" charset="0"/>
              </a:rPr>
              <a:t>Differences exist between the catalog data quality priorities of users &amp; librarians</a:t>
            </a:r>
          </a:p>
        </p:txBody>
      </p:sp>
      <p:pic>
        <p:nvPicPr>
          <p:cNvPr id="40964" name="Picture 2" descr="http://www.sxc.hu/pic/l/m/mm/mmagallan/247564_2041.jpg"/>
          <p:cNvPicPr>
            <a:picLocks noChangeAspect="1" noChangeArrowheads="1"/>
          </p:cNvPicPr>
          <p:nvPr/>
        </p:nvPicPr>
        <p:blipFill>
          <a:blip r:embed="rId3" cstate="print"/>
          <a:srcRect/>
          <a:stretch>
            <a:fillRect/>
          </a:stretch>
        </p:blipFill>
        <p:spPr bwMode="auto">
          <a:xfrm>
            <a:off x="2374900" y="4286250"/>
            <a:ext cx="3911600"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en-US" sz="2800" dirty="0" smtClean="0"/>
              <a:t>Contradictory Findings</a:t>
            </a:r>
          </a:p>
        </p:txBody>
      </p:sp>
      <p:sp>
        <p:nvSpPr>
          <p:cNvPr id="41987" name="Content Placeholder 2"/>
          <p:cNvSpPr>
            <a:spLocks noGrp="1"/>
          </p:cNvSpPr>
          <p:nvPr>
            <p:ph idx="1"/>
          </p:nvPr>
        </p:nvSpPr>
        <p:spPr>
          <a:xfrm>
            <a:off x="533400" y="1905000"/>
            <a:ext cx="7889875" cy="4202113"/>
          </a:xfrm>
        </p:spPr>
        <p:txBody>
          <a:bodyPr/>
          <a:lstStyle/>
          <a:p>
            <a:pPr eaLnBrk="1" hangingPunct="1">
              <a:buFontTx/>
              <a:buChar char="•"/>
            </a:pPr>
            <a:r>
              <a:rPr lang="en-US" sz="2400" smtClean="0"/>
              <a:t>“Google generation”</a:t>
            </a:r>
          </a:p>
          <a:p>
            <a:pPr eaLnBrk="1" hangingPunct="1">
              <a:buFontTx/>
              <a:buChar char="•"/>
            </a:pPr>
            <a:r>
              <a:rPr lang="en-US" sz="2400" smtClean="0"/>
              <a:t>Search engine speed</a:t>
            </a:r>
          </a:p>
          <a:p>
            <a:pPr eaLnBrk="1" hangingPunct="1">
              <a:buFontTx/>
              <a:buChar char="•"/>
            </a:pPr>
            <a:r>
              <a:rPr lang="en-US" sz="2400" smtClean="0"/>
              <a:t>Support for library OPAC advanced search options &amp; social features</a:t>
            </a:r>
          </a:p>
        </p:txBody>
      </p:sp>
      <p:pic>
        <p:nvPicPr>
          <p:cNvPr id="41988" name="Picture 4" descr="\\oclc\data\OCLCResearch\Dublin\Home\hoode\My Documents\My Pictures\Microsoft Clip Organizer\CG154.jpg"/>
          <p:cNvPicPr>
            <a:picLocks noChangeAspect="1" noChangeArrowheads="1"/>
          </p:cNvPicPr>
          <p:nvPr/>
        </p:nvPicPr>
        <p:blipFill>
          <a:blip r:embed="rId3" cstate="print"/>
          <a:srcRect/>
          <a:stretch>
            <a:fillRect/>
          </a:stretch>
        </p:blipFill>
        <p:spPr bwMode="auto">
          <a:xfrm>
            <a:off x="4144059" y="3714294"/>
            <a:ext cx="3686175" cy="2455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defRPr/>
            </a:pPr>
            <a:r>
              <a:rPr lang="en-US" sz="2800" dirty="0" smtClean="0"/>
              <a:t>Conclusions</a:t>
            </a:r>
          </a:p>
        </p:txBody>
      </p:sp>
      <p:sp>
        <p:nvSpPr>
          <p:cNvPr id="43011" name="Content Placeholder 4"/>
          <p:cNvSpPr>
            <a:spLocks noGrp="1"/>
          </p:cNvSpPr>
          <p:nvPr>
            <p:ph idx="1"/>
          </p:nvPr>
        </p:nvSpPr>
        <p:spPr>
          <a:xfrm>
            <a:off x="304800" y="1600200"/>
            <a:ext cx="5638800" cy="4876800"/>
          </a:xfrm>
        </p:spPr>
        <p:txBody>
          <a:bodyPr/>
          <a:lstStyle/>
          <a:p>
            <a:pPr eaLnBrk="1" hangingPunct="1">
              <a:buFontTx/>
              <a:buChar char="•"/>
            </a:pPr>
            <a:r>
              <a:rPr lang="en-US" sz="2000" dirty="0" smtClean="0"/>
              <a:t>Simple searches &amp; power browsing </a:t>
            </a:r>
          </a:p>
          <a:p>
            <a:pPr eaLnBrk="1" hangingPunct="1">
              <a:buFontTx/>
              <a:buChar char="•"/>
            </a:pPr>
            <a:r>
              <a:rPr lang="en-US" sz="2000" dirty="0" smtClean="0">
                <a:cs typeface="Arial" charset="0"/>
              </a:rPr>
              <a:t>“Squirreling” of downloads</a:t>
            </a:r>
            <a:r>
              <a:rPr lang="en-US" sz="2000" dirty="0" smtClean="0"/>
              <a:t> </a:t>
            </a:r>
          </a:p>
          <a:p>
            <a:pPr eaLnBrk="1" hangingPunct="1">
              <a:buFontTx/>
              <a:buChar char="•"/>
            </a:pPr>
            <a:r>
              <a:rPr lang="en-US" sz="2000" dirty="0" smtClean="0"/>
              <a:t>Natural language</a:t>
            </a:r>
          </a:p>
          <a:p>
            <a:pPr eaLnBrk="1" hangingPunct="1">
              <a:buFontTx/>
              <a:buChar char="•"/>
            </a:pPr>
            <a:r>
              <a:rPr lang="en-US" sz="2000" dirty="0" smtClean="0"/>
              <a:t>Convenience very important</a:t>
            </a:r>
          </a:p>
          <a:p>
            <a:pPr eaLnBrk="1" hangingPunct="1">
              <a:buFontTx/>
              <a:buChar char="•"/>
            </a:pPr>
            <a:r>
              <a:rPr lang="en-US" sz="2000" dirty="0" smtClean="0"/>
              <a:t>Human resources valued</a:t>
            </a:r>
          </a:p>
          <a:p>
            <a:pPr eaLnBrk="1" hangingPunct="1">
              <a:buFontTx/>
              <a:buChar char="•"/>
            </a:pPr>
            <a:r>
              <a:rPr lang="en-US" sz="2000" dirty="0" smtClean="0"/>
              <a:t>D2D of full-text digital content desired</a:t>
            </a:r>
          </a:p>
          <a:p>
            <a:pPr eaLnBrk="1" hangingPunct="1">
              <a:buFontTx/>
              <a:buChar char="•"/>
            </a:pPr>
            <a:r>
              <a:rPr lang="en-US" sz="2000" dirty="0" smtClean="0"/>
              <a:t>Transparency of ranking results</a:t>
            </a:r>
          </a:p>
          <a:p>
            <a:pPr eaLnBrk="1" hangingPunct="1">
              <a:buFontTx/>
              <a:buChar char="•"/>
            </a:pPr>
            <a:r>
              <a:rPr lang="en-US" sz="2000" dirty="0" smtClean="0"/>
              <a:t>Evaluative information included in catalog</a:t>
            </a:r>
          </a:p>
          <a:p>
            <a:pPr eaLnBrk="1" hangingPunct="1">
              <a:buFontTx/>
              <a:buChar char="•"/>
            </a:pPr>
            <a:r>
              <a:rPr lang="en-US" sz="2000" dirty="0" smtClean="0"/>
              <a:t>More robust metadata</a:t>
            </a:r>
          </a:p>
          <a:p>
            <a:pPr eaLnBrk="1" hangingPunct="1">
              <a:buFontTx/>
              <a:buChar char="•"/>
            </a:pPr>
            <a:endParaRPr lang="en-US" sz="2000" dirty="0" smtClean="0"/>
          </a:p>
          <a:p>
            <a:pPr eaLnBrk="1" hangingPunct="1">
              <a:buFontTx/>
              <a:buChar char="•"/>
            </a:pPr>
            <a:endParaRPr lang="en-US" sz="2000" dirty="0" smtClean="0">
              <a:solidFill>
                <a:srgbClr val="FF0000"/>
              </a:solidFill>
            </a:endParaRPr>
          </a:p>
          <a:p>
            <a:pPr eaLnBrk="1" hangingPunct="1">
              <a:buFontTx/>
              <a:buChar char="•"/>
            </a:pPr>
            <a:endParaRPr lang="en-US" sz="2000" dirty="0" smtClean="0"/>
          </a:p>
        </p:txBody>
      </p:sp>
      <p:pic>
        <p:nvPicPr>
          <p:cNvPr id="1026" name="Picture 2" descr="C:\Users\hoode\AppData\Local\Temp\MP910220981.JPG"/>
          <p:cNvPicPr>
            <a:picLocks noChangeAspect="1" noChangeArrowheads="1"/>
          </p:cNvPicPr>
          <p:nvPr/>
        </p:nvPicPr>
        <p:blipFill>
          <a:blip r:embed="rId3" cstate="print"/>
          <a:srcRect l="8552" t="5708" r="5928"/>
          <a:stretch>
            <a:fillRect/>
          </a:stretch>
        </p:blipFill>
        <p:spPr bwMode="auto">
          <a:xfrm>
            <a:off x="5998470" y="1574589"/>
            <a:ext cx="2766588" cy="45701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35237" y="1717236"/>
            <a:ext cx="5601367" cy="2372629"/>
          </a:xfrm>
        </p:spPr>
        <p:txBody>
          <a:bodyPr/>
          <a:lstStyle/>
          <a:p>
            <a:pPr eaLnBrk="1" hangingPunct="1"/>
            <a:r>
              <a:rPr lang="en-US" sz="2400" dirty="0" smtClean="0"/>
              <a:t>Information literacy skills lacking</a:t>
            </a:r>
          </a:p>
          <a:p>
            <a:pPr eaLnBrk="1" hangingPunct="1"/>
            <a:r>
              <a:rPr lang="en-US" sz="2400" dirty="0" smtClean="0"/>
              <a:t>Information literacy not kept pace with digital literacy</a:t>
            </a:r>
          </a:p>
          <a:p>
            <a:pPr eaLnBrk="1" hangingPunct="1"/>
            <a:r>
              <a:rPr lang="en-US" sz="2400" dirty="0" smtClean="0"/>
              <a:t>Researchers self-taught &amp;  confident</a:t>
            </a:r>
            <a:endParaRPr lang="en-US" sz="2800" dirty="0" smtClean="0"/>
          </a:p>
        </p:txBody>
      </p:sp>
      <p:pic>
        <p:nvPicPr>
          <p:cNvPr id="17415" name="Picture 9" descr="j0427825"/>
          <p:cNvPicPr>
            <a:picLocks noChangeAspect="1" noChangeArrowheads="1"/>
          </p:cNvPicPr>
          <p:nvPr/>
        </p:nvPicPr>
        <p:blipFill>
          <a:blip r:embed="rId3" cstate="print"/>
          <a:srcRect/>
          <a:stretch>
            <a:fillRect/>
          </a:stretch>
        </p:blipFill>
        <p:spPr bwMode="auto">
          <a:xfrm>
            <a:off x="1148472" y="4284882"/>
            <a:ext cx="2563968" cy="2301647"/>
          </a:xfrm>
          <a:prstGeom prst="rect">
            <a:avLst/>
          </a:prstGeom>
          <a:noFill/>
          <a:ln w="9525">
            <a:noFill/>
            <a:miter lim="800000"/>
            <a:headEnd/>
            <a:tailEnd/>
          </a:ln>
        </p:spPr>
      </p:pic>
      <p:pic>
        <p:nvPicPr>
          <p:cNvPr id="17416" name="Picture 7" descr="36668817"/>
          <p:cNvPicPr>
            <a:picLocks noChangeAspect="1" noChangeArrowheads="1"/>
          </p:cNvPicPr>
          <p:nvPr/>
        </p:nvPicPr>
        <p:blipFill>
          <a:blip r:embed="rId4" cstate="print"/>
          <a:srcRect/>
          <a:stretch>
            <a:fillRect/>
          </a:stretch>
        </p:blipFill>
        <p:spPr bwMode="auto">
          <a:xfrm>
            <a:off x="6141117" y="1859772"/>
            <a:ext cx="2325231" cy="3488752"/>
          </a:xfrm>
          <a:prstGeom prst="rect">
            <a:avLst/>
          </a:prstGeom>
          <a:noFill/>
          <a:ln w="9525">
            <a:noFill/>
            <a:miter lim="800000"/>
            <a:headEnd/>
            <a:tailEnd/>
          </a:ln>
        </p:spPr>
      </p:pic>
      <p:pic>
        <p:nvPicPr>
          <p:cNvPr id="9" name="Picture 18" descr="ox_brand"/>
          <p:cNvPicPr>
            <a:picLocks noChangeAspect="1" noChangeArrowheads="1"/>
          </p:cNvPicPr>
          <p:nvPr/>
        </p:nvPicPr>
        <p:blipFill>
          <a:blip r:embed="rId5" cstate="print"/>
          <a:srcRect/>
          <a:stretch>
            <a:fillRect/>
          </a:stretch>
        </p:blipFill>
        <p:spPr bwMode="auto">
          <a:xfrm>
            <a:off x="5998470" y="6139293"/>
            <a:ext cx="570588" cy="569190"/>
          </a:xfrm>
          <a:prstGeom prst="rect">
            <a:avLst/>
          </a:prstGeom>
          <a:noFill/>
          <a:ln w="9525">
            <a:noFill/>
            <a:miter lim="800000"/>
            <a:headEnd/>
            <a:tailEnd/>
          </a:ln>
        </p:spPr>
      </p:pic>
      <p:sp>
        <p:nvSpPr>
          <p:cNvPr id="11" name="Title 10"/>
          <p:cNvSpPr>
            <a:spLocks noGrp="1"/>
          </p:cNvSpPr>
          <p:nvPr>
            <p:ph type="title"/>
          </p:nvPr>
        </p:nvSpPr>
        <p:spPr/>
        <p:txBody>
          <a:bodyPr/>
          <a:lstStyle/>
          <a:p>
            <a:r>
              <a:rPr lang="en-US" sz="2800" dirty="0" smtClean="0"/>
              <a:t>Conclusions</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237" y="1717236"/>
            <a:ext cx="4279410" cy="4849998"/>
          </a:xfrm>
        </p:spPr>
        <p:txBody>
          <a:bodyPr/>
          <a:lstStyle/>
          <a:p>
            <a:pPr eaLnBrk="1" hangingPunct="1">
              <a:lnSpc>
                <a:spcPct val="100000"/>
              </a:lnSpc>
            </a:pPr>
            <a:r>
              <a:rPr lang="en-US" sz="2400" dirty="0" smtClean="0"/>
              <a:t>Build on &amp; integrate search engine features</a:t>
            </a:r>
          </a:p>
          <a:p>
            <a:pPr eaLnBrk="1" hangingPunct="1">
              <a:lnSpc>
                <a:spcPct val="100000"/>
              </a:lnSpc>
            </a:pPr>
            <a:r>
              <a:rPr lang="en-US" sz="2400" dirty="0" smtClean="0"/>
              <a:t>Market services</a:t>
            </a:r>
          </a:p>
          <a:p>
            <a:pPr eaLnBrk="1" hangingPunct="1">
              <a:lnSpc>
                <a:spcPct val="100000"/>
              </a:lnSpc>
            </a:pPr>
            <a:r>
              <a:rPr lang="en-US" sz="2400" dirty="0" smtClean="0"/>
              <a:t>Provide search help at time of need</a:t>
            </a:r>
          </a:p>
          <a:p>
            <a:pPr lvl="1" eaLnBrk="1" hangingPunct="1">
              <a:lnSpc>
                <a:spcPct val="100000"/>
              </a:lnSpc>
            </a:pPr>
            <a:r>
              <a:rPr lang="en-US" sz="2000" dirty="0" smtClean="0"/>
              <a:t>Chat &amp; IM help during search</a:t>
            </a:r>
          </a:p>
          <a:p>
            <a:pPr eaLnBrk="1" hangingPunct="1">
              <a:lnSpc>
                <a:spcPct val="100000"/>
              </a:lnSpc>
            </a:pPr>
            <a:r>
              <a:rPr lang="en-US" sz="2400" dirty="0" smtClean="0"/>
              <a:t>Adopt user-centered development approach</a:t>
            </a:r>
          </a:p>
          <a:p>
            <a:pPr lvl="1" eaLnBrk="1" hangingPunct="1">
              <a:lnSpc>
                <a:spcPct val="100000"/>
              </a:lnSpc>
              <a:buFont typeface="Arial" pitchFamily="34" charset="0"/>
              <a:buChar char="•"/>
            </a:pPr>
            <a:r>
              <a:rPr lang="en-US" sz="2000" dirty="0" smtClean="0"/>
              <a:t>Longitudinal data</a:t>
            </a:r>
          </a:p>
          <a:p>
            <a:pPr lvl="1" eaLnBrk="1" hangingPunct="1">
              <a:lnSpc>
                <a:spcPct val="100000"/>
              </a:lnSpc>
              <a:buFont typeface="Arial" pitchFamily="34" charset="0"/>
              <a:buChar char="•"/>
            </a:pPr>
            <a:r>
              <a:rPr lang="en-US" sz="2000" dirty="0" smtClean="0"/>
              <a:t>Talk to and listen to users</a:t>
            </a:r>
            <a:r>
              <a:rPr lang="en-US" sz="2200" dirty="0" smtClean="0"/>
              <a:t>		</a:t>
            </a:r>
          </a:p>
          <a:p>
            <a:endParaRPr lang="en-US" dirty="0"/>
          </a:p>
        </p:txBody>
      </p:sp>
      <p:pic>
        <p:nvPicPr>
          <p:cNvPr id="7" name="Picture 5"/>
          <p:cNvPicPr>
            <a:picLocks noChangeAspect="1" noChangeArrowheads="1"/>
          </p:cNvPicPr>
          <p:nvPr/>
        </p:nvPicPr>
        <p:blipFill>
          <a:blip r:embed="rId3" cstate="print"/>
          <a:srcRect/>
          <a:stretch>
            <a:fillRect/>
          </a:stretch>
        </p:blipFill>
        <p:spPr bwMode="auto">
          <a:xfrm>
            <a:off x="4857294" y="2715765"/>
            <a:ext cx="3747834" cy="2810876"/>
          </a:xfrm>
          <a:prstGeom prst="rect">
            <a:avLst/>
          </a:prstGeom>
          <a:noFill/>
          <a:ln w="9525">
            <a:solidFill>
              <a:schemeClr val="bg1">
                <a:lumMod val="85000"/>
              </a:schemeClr>
            </a:solidFill>
            <a:miter lim="800000"/>
            <a:headEnd/>
            <a:tailEnd/>
          </a:ln>
        </p:spPr>
      </p:pic>
      <p:sp>
        <p:nvSpPr>
          <p:cNvPr id="8" name="Title 7"/>
          <p:cNvSpPr>
            <a:spLocks noGrp="1"/>
          </p:cNvSpPr>
          <p:nvPr>
            <p:ph type="title"/>
          </p:nvPr>
        </p:nvSpPr>
        <p:spPr/>
        <p:txBody>
          <a:bodyPr/>
          <a:lstStyle/>
          <a:p>
            <a:r>
              <a:rPr lang="en-US" sz="2800" dirty="0" smtClean="0"/>
              <a:t>Implications</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539750" y="1717236"/>
            <a:ext cx="8604250" cy="3851469"/>
          </a:xfrm>
        </p:spPr>
        <p:txBody>
          <a:bodyPr/>
          <a:lstStyle/>
          <a:p>
            <a:pPr eaLnBrk="1" hangingPunct="1"/>
            <a:r>
              <a:rPr lang="en-US" sz="2000" dirty="0" smtClean="0"/>
              <a:t>“If we build it, they will come.” </a:t>
            </a:r>
            <a:r>
              <a:rPr lang="en-US" sz="2000" b="1" dirty="0" smtClean="0">
                <a:solidFill>
                  <a:srgbClr val="FF0000"/>
                </a:solidFill>
              </a:rPr>
              <a:t>NOT</a:t>
            </a:r>
          </a:p>
          <a:p>
            <a:pPr eaLnBrk="1" hangingPunct="1"/>
            <a:r>
              <a:rPr lang="en-US" sz="2000" dirty="0" smtClean="0"/>
              <a:t>Shifting changes in engagement with information environment</a:t>
            </a:r>
          </a:p>
          <a:p>
            <a:pPr lvl="1" eaLnBrk="1" hangingPunct="1"/>
            <a:r>
              <a:rPr lang="en-US" dirty="0" smtClean="0"/>
              <a:t>Effect of larger cultural changes influenced by Web?</a:t>
            </a:r>
          </a:p>
          <a:p>
            <a:pPr lvl="1" eaLnBrk="1" hangingPunct="1"/>
            <a:r>
              <a:rPr lang="en-US" dirty="0" smtClean="0"/>
              <a:t>New attitudes towards education?</a:t>
            </a:r>
          </a:p>
          <a:p>
            <a:pPr eaLnBrk="1" hangingPunct="1"/>
            <a:r>
              <a:rPr lang="en-US" sz="2000" dirty="0" smtClean="0"/>
              <a:t>Gap in user </a:t>
            </a:r>
            <a:r>
              <a:rPr lang="en-US" sz="2000" dirty="0" err="1" smtClean="0"/>
              <a:t>behaviour</a:t>
            </a:r>
            <a:r>
              <a:rPr lang="en-US" sz="2000" dirty="0" smtClean="0"/>
              <a:t> studies – need for longitudinal studies</a:t>
            </a:r>
          </a:p>
          <a:p>
            <a:pPr eaLnBrk="1" hangingPunct="1"/>
            <a:r>
              <a:rPr lang="en-US" sz="2000" dirty="0" smtClean="0"/>
              <a:t>Understanding of motivations for using and expectations of technologies &amp; spaces in information environment</a:t>
            </a:r>
          </a:p>
          <a:p>
            <a:pPr eaLnBrk="1" hangingPunct="1"/>
            <a:r>
              <a:rPr lang="en-US" sz="2000" dirty="0" smtClean="0"/>
              <a:t>Inform projects &amp; service design to improve engagement &amp; uptake</a:t>
            </a:r>
            <a:endParaRPr lang="en-US" dirty="0" smtClean="0"/>
          </a:p>
          <a:p>
            <a:pPr eaLnBrk="1" hangingPunct="1"/>
            <a:endParaRPr lang="en-US" dirty="0" smtClean="0"/>
          </a:p>
          <a:p>
            <a:pPr eaLnBrk="1" hangingPunct="1"/>
            <a:endParaRPr lang="en-US" dirty="0" smtClean="0"/>
          </a:p>
        </p:txBody>
      </p:sp>
      <p:sp>
        <p:nvSpPr>
          <p:cNvPr id="18439" name="Rectangle 6"/>
          <p:cNvSpPr>
            <a:spLocks noChangeArrowheads="1"/>
          </p:cNvSpPr>
          <p:nvPr/>
        </p:nvSpPr>
        <p:spPr bwMode="auto">
          <a:xfrm>
            <a:off x="3288177" y="5426058"/>
            <a:ext cx="5563233" cy="424732"/>
          </a:xfrm>
          <a:prstGeom prst="rect">
            <a:avLst/>
          </a:prstGeom>
          <a:noFill/>
          <a:ln w="9525">
            <a:noFill/>
            <a:miter lim="800000"/>
            <a:headEnd/>
            <a:tailEnd/>
          </a:ln>
        </p:spPr>
        <p:txBody>
          <a:bodyPr wrap="square">
            <a:spAutoFit/>
          </a:bodyPr>
          <a:lstStyle/>
          <a:p>
            <a:pPr algn="r"/>
            <a:r>
              <a:rPr lang="en-US" sz="1800" u="sng" dirty="0">
                <a:hlinkClick r:id="rId3"/>
              </a:rPr>
              <a:t>http://www.oclc.org/research/activities/vandr/</a:t>
            </a:r>
            <a:endParaRPr lang="en-US" sz="1800" dirty="0"/>
          </a:p>
        </p:txBody>
      </p:sp>
      <p:pic>
        <p:nvPicPr>
          <p:cNvPr id="9" name="Picture 18" descr="ox_brand"/>
          <p:cNvPicPr>
            <a:picLocks noChangeAspect="1" noChangeArrowheads="1"/>
          </p:cNvPicPr>
          <p:nvPr/>
        </p:nvPicPr>
        <p:blipFill>
          <a:blip r:embed="rId4" cstate="print"/>
          <a:srcRect/>
          <a:stretch>
            <a:fillRect/>
          </a:stretch>
        </p:blipFill>
        <p:spPr bwMode="auto">
          <a:xfrm>
            <a:off x="5998470" y="6139293"/>
            <a:ext cx="570588" cy="569190"/>
          </a:xfrm>
          <a:prstGeom prst="rect">
            <a:avLst/>
          </a:prstGeom>
          <a:noFill/>
          <a:ln w="9525">
            <a:noFill/>
            <a:miter lim="800000"/>
            <a:headEnd/>
            <a:tailEnd/>
          </a:ln>
        </p:spPr>
      </p:pic>
      <p:sp>
        <p:nvSpPr>
          <p:cNvPr id="10" name="Title 9"/>
          <p:cNvSpPr>
            <a:spLocks noGrp="1"/>
          </p:cNvSpPr>
          <p:nvPr>
            <p:ph type="title"/>
          </p:nvPr>
        </p:nvSpPr>
        <p:spPr/>
        <p:txBody>
          <a:bodyPr/>
          <a:lstStyle/>
          <a:p>
            <a:r>
              <a:rPr lang="en-US" sz="2800" dirty="0" smtClean="0"/>
              <a:t>Why Visitors and Residents Project?</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2875" y="142875"/>
            <a:ext cx="8137525" cy="1284288"/>
          </a:xfrm>
        </p:spPr>
        <p:txBody>
          <a:bodyPr/>
          <a:lstStyle/>
          <a:p>
            <a:pPr eaLnBrk="1" hangingPunct="1">
              <a:defRPr/>
            </a:pPr>
            <a:r>
              <a:rPr lang="en-US" sz="2800" dirty="0" smtClean="0"/>
              <a:t>Towards a Profile of the Researcher of Today: </a:t>
            </a:r>
            <a:br>
              <a:rPr lang="en-US" sz="2800" dirty="0" smtClean="0"/>
            </a:br>
            <a:r>
              <a:rPr lang="en-US" sz="2800" dirty="0" smtClean="0"/>
              <a:t>What Can We Learn from JISC Projects?</a:t>
            </a:r>
          </a:p>
        </p:txBody>
      </p:sp>
      <p:sp>
        <p:nvSpPr>
          <p:cNvPr id="28675" name="Content Placeholder 2"/>
          <p:cNvSpPr>
            <a:spLocks noGrp="1"/>
          </p:cNvSpPr>
          <p:nvPr>
            <p:ph idx="1"/>
          </p:nvPr>
        </p:nvSpPr>
        <p:spPr>
          <a:xfrm>
            <a:off x="455613" y="1828800"/>
            <a:ext cx="5402262" cy="4314825"/>
          </a:xfrm>
        </p:spPr>
        <p:txBody>
          <a:bodyPr/>
          <a:lstStyle/>
          <a:p>
            <a:pPr eaLnBrk="1" hangingPunct="1"/>
            <a:r>
              <a:rPr lang="en-US" sz="1800" smtClean="0"/>
              <a:t>Digital Information Seekers: </a:t>
            </a:r>
            <a:br>
              <a:rPr lang="en-US" sz="1800" smtClean="0"/>
            </a:br>
            <a:r>
              <a:rPr lang="en-US" sz="1800" smtClean="0"/>
              <a:t>Report of findings from selected OCLC, JISC &amp; RIN User Behaviour Projec</a:t>
            </a:r>
          </a:p>
          <a:p>
            <a:pPr eaLnBrk="1" hangingPunct="1"/>
            <a:r>
              <a:rPr lang="en-US" sz="1600" smtClean="0"/>
              <a:t>Funded by JISC</a:t>
            </a:r>
          </a:p>
          <a:p>
            <a:pPr eaLnBrk="1" hangingPunct="1"/>
            <a:r>
              <a:rPr lang="en-US" sz="1600" smtClean="0"/>
              <a:t>Analysis of 12 user behaviour studies</a:t>
            </a:r>
          </a:p>
          <a:p>
            <a:pPr lvl="1" eaLnBrk="1" hangingPunct="1"/>
            <a:r>
              <a:rPr lang="en-US" sz="1400" smtClean="0"/>
              <a:t>Conducted in US and UK</a:t>
            </a:r>
          </a:p>
          <a:p>
            <a:pPr lvl="1" eaLnBrk="1" hangingPunct="1"/>
            <a:r>
              <a:rPr lang="en-US" sz="1400" smtClean="0"/>
              <a:t>Published within last 5 years</a:t>
            </a:r>
          </a:p>
          <a:p>
            <a:pPr lvl="1" eaLnBrk="1" hangingPunct="1"/>
            <a:r>
              <a:rPr lang="en-US" sz="1400" smtClean="0"/>
              <a:t>Synthesis</a:t>
            </a:r>
          </a:p>
          <a:p>
            <a:pPr lvl="2" eaLnBrk="1" hangingPunct="1"/>
            <a:r>
              <a:rPr lang="en-US" sz="1400" smtClean="0"/>
              <a:t>Better understand user information-seeking behaviour</a:t>
            </a:r>
          </a:p>
          <a:p>
            <a:pPr lvl="2" eaLnBrk="1" hangingPunct="1"/>
            <a:r>
              <a:rPr lang="en-US" sz="1400" smtClean="0"/>
              <a:t>Identify issues for development of user-focused services and systems</a:t>
            </a:r>
          </a:p>
        </p:txBody>
      </p:sp>
      <p:pic>
        <p:nvPicPr>
          <p:cNvPr id="28676" name="Picture 7" descr="\\oclc\data\OCLCResearch\Dublin\Home\hoode\My Documents\My Pictures\Microsoft Clip Organizer\00443455.jpg"/>
          <p:cNvPicPr>
            <a:picLocks noChangeAspect="1" noChangeArrowheads="1"/>
          </p:cNvPicPr>
          <p:nvPr/>
        </p:nvPicPr>
        <p:blipFill>
          <a:blip r:embed="rId3" cstate="print"/>
          <a:srcRect/>
          <a:stretch>
            <a:fillRect/>
          </a:stretch>
        </p:blipFill>
        <p:spPr bwMode="auto">
          <a:xfrm>
            <a:off x="6000750" y="2714625"/>
            <a:ext cx="28225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292590" y="433413"/>
            <a:ext cx="8604250" cy="584200"/>
          </a:xfrm>
          <a:prstGeom prst="rect">
            <a:avLst/>
          </a:prstGeom>
          <a:noFill/>
          <a:ln w="9525">
            <a:noFill/>
            <a:miter lim="800000"/>
            <a:headEnd/>
            <a:tailEnd/>
          </a:ln>
        </p:spPr>
        <p:txBody>
          <a:bodyPr>
            <a:spAutoFit/>
          </a:bodyPr>
          <a:lstStyle/>
          <a:p>
            <a:r>
              <a:rPr lang="en-GB" sz="2800" b="1" dirty="0" smtClean="0">
                <a:solidFill>
                  <a:schemeClr val="bg1"/>
                </a:solidFill>
              </a:rPr>
              <a:t>Digital Natives and Digital Immigrants</a:t>
            </a:r>
            <a:endParaRPr lang="en-GB" sz="2800" b="1" dirty="0">
              <a:solidFill>
                <a:schemeClr val="bg1"/>
              </a:solidFill>
            </a:endParaRPr>
          </a:p>
        </p:txBody>
      </p:sp>
      <p:pic>
        <p:nvPicPr>
          <p:cNvPr id="4102" name="Picture 9" descr="\\oclc\data\OCLCResearch\Dublin\Home\connawal\My Documents\Dropbox\Library Photos\Auckland Uni Library\DSC05701.JPG"/>
          <p:cNvPicPr>
            <a:picLocks noChangeAspect="1" noChangeArrowheads="1"/>
          </p:cNvPicPr>
          <p:nvPr/>
        </p:nvPicPr>
        <p:blipFill>
          <a:blip r:embed="rId3" cstate="print"/>
          <a:srcRect/>
          <a:stretch>
            <a:fillRect/>
          </a:stretch>
        </p:blipFill>
        <p:spPr bwMode="auto">
          <a:xfrm>
            <a:off x="1861707" y="1859883"/>
            <a:ext cx="5343344" cy="4007508"/>
          </a:xfrm>
          <a:prstGeom prst="rect">
            <a:avLst/>
          </a:prstGeom>
          <a:noFill/>
          <a:ln w="9525">
            <a:noFill/>
            <a:miter lim="800000"/>
            <a:headEnd/>
            <a:tailEnd/>
          </a:ln>
        </p:spPr>
      </p:pic>
      <p:pic>
        <p:nvPicPr>
          <p:cNvPr id="8" name="Picture 18" descr="ox_brand"/>
          <p:cNvPicPr>
            <a:picLocks noChangeAspect="1" noChangeArrowheads="1"/>
          </p:cNvPicPr>
          <p:nvPr/>
        </p:nvPicPr>
        <p:blipFill>
          <a:blip r:embed="rId4" cstate="print"/>
          <a:srcRect/>
          <a:stretch>
            <a:fillRect/>
          </a:stretch>
        </p:blipFill>
        <p:spPr bwMode="auto">
          <a:xfrm>
            <a:off x="5998470" y="6139293"/>
            <a:ext cx="570588" cy="569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577884" y="2858412"/>
            <a:ext cx="4681537" cy="1311275"/>
          </a:xfrm>
          <a:prstGeom prst="rect">
            <a:avLst/>
          </a:prstGeom>
          <a:noFill/>
          <a:ln w="9525">
            <a:noFill/>
            <a:miter lim="800000"/>
            <a:headEnd/>
            <a:tailEnd/>
          </a:ln>
        </p:spPr>
        <p:txBody>
          <a:bodyPr>
            <a:spAutoFit/>
          </a:bodyPr>
          <a:lstStyle/>
          <a:p>
            <a:r>
              <a:rPr lang="en-GB" sz="4000" b="1" dirty="0"/>
              <a:t>Old people just don’t get this stuff</a:t>
            </a:r>
          </a:p>
        </p:txBody>
      </p:sp>
      <p:pic>
        <p:nvPicPr>
          <p:cNvPr id="5126" name="Picture 7" descr="\\oclc\data\OCLCResearch\Dublin\Home\hoode\My Documents\My Pictures\Microsoft Clip Organizer\00443455.jpg"/>
          <p:cNvPicPr>
            <a:picLocks noChangeAspect="1" noChangeArrowheads="1"/>
          </p:cNvPicPr>
          <p:nvPr/>
        </p:nvPicPr>
        <p:blipFill>
          <a:blip r:embed="rId3" cstate="print"/>
          <a:srcRect/>
          <a:stretch>
            <a:fillRect/>
          </a:stretch>
        </p:blipFill>
        <p:spPr bwMode="auto">
          <a:xfrm>
            <a:off x="5855823" y="2002530"/>
            <a:ext cx="2822575" cy="3429000"/>
          </a:xfrm>
          <a:prstGeom prst="rect">
            <a:avLst/>
          </a:prstGeom>
          <a:noFill/>
          <a:ln w="9525">
            <a:noFill/>
            <a:miter lim="800000"/>
            <a:headEnd/>
            <a:tailEnd/>
          </a:ln>
        </p:spPr>
      </p:pic>
      <p:pic>
        <p:nvPicPr>
          <p:cNvPr id="9" name="Picture 18" descr="ox_brand"/>
          <p:cNvPicPr>
            <a:picLocks noChangeAspect="1" noChangeArrowheads="1"/>
          </p:cNvPicPr>
          <p:nvPr/>
        </p:nvPicPr>
        <p:blipFill>
          <a:blip r:embed="rId4" cstate="print"/>
          <a:srcRect/>
          <a:stretch>
            <a:fillRect/>
          </a:stretch>
        </p:blipFill>
        <p:spPr bwMode="auto">
          <a:xfrm>
            <a:off x="5998470" y="6139293"/>
            <a:ext cx="570588" cy="569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du-stages"/>
          <p:cNvPicPr>
            <a:picLocks noChangeAspect="1" noChangeArrowheads="1"/>
          </p:cNvPicPr>
          <p:nvPr/>
        </p:nvPicPr>
        <p:blipFill>
          <a:blip r:embed="rId3" cstate="print"/>
          <a:srcRect/>
          <a:stretch>
            <a:fillRect/>
          </a:stretch>
        </p:blipFill>
        <p:spPr bwMode="auto">
          <a:xfrm>
            <a:off x="1861707" y="1574589"/>
            <a:ext cx="5659260" cy="4564704"/>
          </a:xfrm>
          <a:prstGeom prst="rect">
            <a:avLst/>
          </a:prstGeom>
          <a:noFill/>
          <a:ln w="9525">
            <a:noFill/>
            <a:miter lim="800000"/>
            <a:headEnd/>
            <a:tailEnd/>
          </a:ln>
        </p:spPr>
      </p:pic>
      <p:sp>
        <p:nvSpPr>
          <p:cNvPr id="10243" name="Text Box 3"/>
          <p:cNvSpPr txBox="1">
            <a:spLocks noChangeArrowheads="1"/>
          </p:cNvSpPr>
          <p:nvPr/>
        </p:nvSpPr>
        <p:spPr bwMode="auto">
          <a:xfrm>
            <a:off x="577884" y="433413"/>
            <a:ext cx="4907049" cy="562590"/>
          </a:xfrm>
          <a:prstGeom prst="rect">
            <a:avLst/>
          </a:prstGeom>
          <a:noFill/>
          <a:ln w="9525">
            <a:noFill/>
            <a:miter lim="800000"/>
            <a:headEnd/>
            <a:tailEnd/>
          </a:ln>
        </p:spPr>
        <p:txBody>
          <a:bodyPr wrap="none">
            <a:spAutoFit/>
          </a:bodyPr>
          <a:lstStyle/>
          <a:p>
            <a:r>
              <a:rPr lang="en-GB" sz="2800" b="1" dirty="0">
                <a:solidFill>
                  <a:schemeClr val="bg1"/>
                </a:solidFill>
              </a:rPr>
              <a:t>Visitors and Residents Study</a:t>
            </a:r>
          </a:p>
        </p:txBody>
      </p:sp>
      <p:pic>
        <p:nvPicPr>
          <p:cNvPr id="4" name="Picture 18" descr="ox_brand"/>
          <p:cNvPicPr>
            <a:picLocks noChangeAspect="1" noChangeArrowheads="1"/>
          </p:cNvPicPr>
          <p:nvPr/>
        </p:nvPicPr>
        <p:blipFill>
          <a:blip r:embed="rId4" cstate="print"/>
          <a:srcRect/>
          <a:stretch>
            <a:fillRect/>
          </a:stretch>
        </p:blipFill>
        <p:spPr bwMode="auto">
          <a:xfrm>
            <a:off x="5998470" y="6139293"/>
            <a:ext cx="570588" cy="569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planA"/>
          <p:cNvPicPr>
            <a:picLocks noChangeAspect="1" noChangeArrowheads="1"/>
          </p:cNvPicPr>
          <p:nvPr/>
        </p:nvPicPr>
        <p:blipFill>
          <a:blip r:embed="rId3" cstate="print"/>
          <a:srcRect/>
          <a:stretch>
            <a:fillRect/>
          </a:stretch>
        </p:blipFill>
        <p:spPr bwMode="auto">
          <a:xfrm>
            <a:off x="149943" y="1859883"/>
            <a:ext cx="8748713" cy="4171950"/>
          </a:xfrm>
          <a:prstGeom prst="rect">
            <a:avLst/>
          </a:prstGeom>
          <a:noFill/>
          <a:ln w="9525">
            <a:noFill/>
            <a:miter lim="800000"/>
            <a:headEnd/>
            <a:tailEnd/>
          </a:ln>
        </p:spPr>
      </p:pic>
      <p:pic>
        <p:nvPicPr>
          <p:cNvPr id="6" name="Picture 18" descr="ox_brand"/>
          <p:cNvPicPr>
            <a:picLocks noChangeAspect="1" noChangeArrowheads="1"/>
          </p:cNvPicPr>
          <p:nvPr/>
        </p:nvPicPr>
        <p:blipFill>
          <a:blip r:embed="rId4" cstate="print"/>
          <a:srcRect/>
          <a:stretch>
            <a:fillRect/>
          </a:stretch>
        </p:blipFill>
        <p:spPr bwMode="auto">
          <a:xfrm>
            <a:off x="5998470" y="6139293"/>
            <a:ext cx="570588" cy="569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5" descr="\\oclc\data\OCLCResearch\Dublin\Home\connawal\My Documents\Dropbox\Library Photos\Auckland Uni Library\DSC05717.JPG"/>
          <p:cNvPicPr>
            <a:picLocks noChangeAspect="1" noChangeArrowheads="1"/>
          </p:cNvPicPr>
          <p:nvPr/>
        </p:nvPicPr>
        <p:blipFill>
          <a:blip r:embed="rId3" cstate="print"/>
          <a:srcRect/>
          <a:stretch>
            <a:fillRect/>
          </a:stretch>
        </p:blipFill>
        <p:spPr bwMode="auto">
          <a:xfrm>
            <a:off x="1433766" y="3143706"/>
            <a:ext cx="3947420" cy="2960565"/>
          </a:xfrm>
          <a:prstGeom prst="rect">
            <a:avLst/>
          </a:prstGeom>
          <a:noFill/>
          <a:ln w="9525">
            <a:noFill/>
            <a:miter lim="800000"/>
            <a:headEnd/>
            <a:tailEnd/>
          </a:ln>
        </p:spPr>
      </p:pic>
      <p:pic>
        <p:nvPicPr>
          <p:cNvPr id="7" name="Picture 18" descr="ox_brand"/>
          <p:cNvPicPr>
            <a:picLocks noChangeAspect="1" noChangeArrowheads="1"/>
          </p:cNvPicPr>
          <p:nvPr/>
        </p:nvPicPr>
        <p:blipFill>
          <a:blip r:embed="rId4" cstate="print"/>
          <a:srcRect/>
          <a:stretch>
            <a:fillRect/>
          </a:stretch>
        </p:blipFill>
        <p:spPr bwMode="auto">
          <a:xfrm>
            <a:off x="5998470" y="6139293"/>
            <a:ext cx="570588" cy="569190"/>
          </a:xfrm>
          <a:prstGeom prst="rect">
            <a:avLst/>
          </a:prstGeom>
          <a:noFill/>
          <a:ln w="9525">
            <a:noFill/>
            <a:miter lim="800000"/>
            <a:headEnd/>
            <a:tailEnd/>
          </a:ln>
        </p:spPr>
      </p:pic>
      <p:sp>
        <p:nvSpPr>
          <p:cNvPr id="9" name="Rectangle 8"/>
          <p:cNvSpPr/>
          <p:nvPr/>
        </p:nvSpPr>
        <p:spPr>
          <a:xfrm>
            <a:off x="577884" y="1574591"/>
            <a:ext cx="6847056" cy="1331390"/>
          </a:xfrm>
          <a:prstGeom prst="rect">
            <a:avLst/>
          </a:prstGeom>
        </p:spPr>
        <p:txBody>
          <a:bodyPr wrap="square">
            <a:spAutoFit/>
          </a:bodyPr>
          <a:lstStyle/>
          <a:p>
            <a:pPr>
              <a:spcBef>
                <a:spcPts val="0"/>
              </a:spcBef>
            </a:pPr>
            <a:r>
              <a:rPr lang="en-GB" sz="2400" dirty="0" smtClean="0"/>
              <a:t>“…our generation isn’t technology orientated. I think it’s always a stereotype.” </a:t>
            </a:r>
          </a:p>
          <a:p>
            <a:pPr>
              <a:spcBef>
                <a:spcPts val="0"/>
              </a:spcBef>
            </a:pPr>
            <a:r>
              <a:rPr lang="en-GB" i="1" dirty="0" smtClean="0"/>
              <a:t>	</a:t>
            </a:r>
            <a:r>
              <a:rPr lang="en-GB" sz="1800" i="1" dirty="0" smtClean="0"/>
              <a:t>(Participant UKS4)</a:t>
            </a:r>
            <a:endParaRPr lang="en-GB"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92590" y="1574589"/>
            <a:ext cx="8701467" cy="3566175"/>
          </a:xfrm>
        </p:spPr>
        <p:txBody>
          <a:bodyPr/>
          <a:lstStyle/>
          <a:p>
            <a:pPr eaLnBrk="1" hangingPunct="1">
              <a:spcBef>
                <a:spcPts val="0"/>
              </a:spcBef>
              <a:buFont typeface="Wingdings" pitchFamily="2" charset="2"/>
              <a:buNone/>
            </a:pPr>
            <a:r>
              <a:rPr lang="en-US" sz="2000" dirty="0" smtClean="0"/>
              <a:t>  “I think that lots of like companies and people away from my generation think that we rely and we’re obsessed with gadgets and gizmos and everybody has to buy the newest </a:t>
            </a:r>
            <a:r>
              <a:rPr lang="en-US" sz="2000" dirty="0" err="1" smtClean="0"/>
              <a:t>iPhone</a:t>
            </a:r>
            <a:r>
              <a:rPr lang="en-US" sz="2000" dirty="0" smtClean="0"/>
              <a:t> and </a:t>
            </a:r>
            <a:r>
              <a:rPr lang="en-US" sz="2000" dirty="0" err="1" smtClean="0"/>
              <a:t>iPad</a:t>
            </a:r>
            <a:r>
              <a:rPr lang="en-US" sz="2000" dirty="0" smtClean="0"/>
              <a:t> and newest  everything. At the end of the day, as a student, are you really know is that is what the internet is for. How you get to it – it doesn’t matter if you don’t own a computer and you have to come to the library to use it. Um…like it’s available to you and you don’t care like how you get it.”</a:t>
            </a:r>
          </a:p>
          <a:p>
            <a:pPr eaLnBrk="1" hangingPunct="1">
              <a:spcBef>
                <a:spcPts val="0"/>
              </a:spcBef>
              <a:buFont typeface="Wingdings" pitchFamily="2" charset="2"/>
              <a:buNone/>
            </a:pPr>
            <a:r>
              <a:rPr lang="en-US" dirty="0" smtClean="0"/>
              <a:t>		</a:t>
            </a:r>
            <a:r>
              <a:rPr lang="en-US" sz="1800" dirty="0" smtClean="0"/>
              <a:t>(WorldCat.org Focus Group Interview UKU4th year Participant)</a:t>
            </a:r>
            <a:endParaRPr lang="en-US" dirty="0" smtClean="0"/>
          </a:p>
        </p:txBody>
      </p:sp>
      <p:pic>
        <p:nvPicPr>
          <p:cNvPr id="13318" name="Picture 2" descr="\\oclc\data\OCLCResearch\Dublin\Home\connawal\My Documents\Dropbox\Library Photos\Auckland Uni Library\DSC05707.JPG"/>
          <p:cNvPicPr>
            <a:picLocks noChangeAspect="1" noChangeArrowheads="1"/>
          </p:cNvPicPr>
          <p:nvPr/>
        </p:nvPicPr>
        <p:blipFill>
          <a:blip r:embed="rId3" cstate="print"/>
          <a:srcRect/>
          <a:stretch>
            <a:fillRect/>
          </a:stretch>
        </p:blipFill>
        <p:spPr bwMode="auto">
          <a:xfrm>
            <a:off x="435237" y="4998117"/>
            <a:ext cx="2139705" cy="1604778"/>
          </a:xfrm>
          <a:prstGeom prst="rect">
            <a:avLst/>
          </a:prstGeom>
          <a:noFill/>
          <a:ln w="9525">
            <a:noFill/>
            <a:miter lim="800000"/>
            <a:headEnd/>
            <a:tailEnd/>
          </a:ln>
        </p:spPr>
      </p:pic>
      <p:pic>
        <p:nvPicPr>
          <p:cNvPr id="7" name="Picture 18" descr="ox_brand"/>
          <p:cNvPicPr>
            <a:picLocks noChangeAspect="1" noChangeArrowheads="1"/>
          </p:cNvPicPr>
          <p:nvPr/>
        </p:nvPicPr>
        <p:blipFill>
          <a:blip r:embed="rId4" cstate="print"/>
          <a:srcRect/>
          <a:stretch>
            <a:fillRect/>
          </a:stretch>
        </p:blipFill>
        <p:spPr bwMode="auto">
          <a:xfrm>
            <a:off x="5998470" y="6139293"/>
            <a:ext cx="570588" cy="56919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4" descr="\\oclc\data\OCLCResearch\Dublin\Home\hoode\My Documents\My Pictures\Microsoft Clip Organizer\j0401805.jpg"/>
          <p:cNvPicPr>
            <a:picLocks noChangeAspect="1" noChangeArrowheads="1"/>
          </p:cNvPicPr>
          <p:nvPr/>
        </p:nvPicPr>
        <p:blipFill>
          <a:blip r:embed="rId3" cstate="print"/>
          <a:srcRect/>
          <a:stretch>
            <a:fillRect/>
          </a:stretch>
        </p:blipFill>
        <p:spPr bwMode="auto">
          <a:xfrm>
            <a:off x="1005825" y="2002530"/>
            <a:ext cx="2435227" cy="3650777"/>
          </a:xfrm>
          <a:prstGeom prst="rect">
            <a:avLst/>
          </a:prstGeom>
          <a:noFill/>
          <a:ln w="9525">
            <a:noFill/>
            <a:miter lim="800000"/>
            <a:headEnd/>
            <a:tailEnd/>
          </a:ln>
        </p:spPr>
      </p:pic>
      <p:pic>
        <p:nvPicPr>
          <p:cNvPr id="14343" name="Picture 2" descr="C:\Documents and Settings\disbrowk\Local Settings\Temporary Internet Files\Content.IE5\BBUX87AN\MPj04464630000[1].jpg"/>
          <p:cNvPicPr>
            <a:picLocks noGrp="1" noChangeAspect="1" noChangeArrowheads="1"/>
          </p:cNvPicPr>
          <p:nvPr>
            <p:ph sz="half" idx="4294967295"/>
          </p:nvPr>
        </p:nvPicPr>
        <p:blipFill>
          <a:blip r:embed="rId4" cstate="print"/>
          <a:srcRect/>
          <a:stretch>
            <a:fillRect/>
          </a:stretch>
        </p:blipFill>
        <p:spPr>
          <a:xfrm>
            <a:off x="5427882" y="2002530"/>
            <a:ext cx="2387215" cy="3583198"/>
          </a:xfrm>
        </p:spPr>
      </p:pic>
      <p:sp>
        <p:nvSpPr>
          <p:cNvPr id="14344" name="Rectangle 7"/>
          <p:cNvSpPr>
            <a:spLocks noChangeArrowheads="1"/>
          </p:cNvSpPr>
          <p:nvPr/>
        </p:nvSpPr>
        <p:spPr bwMode="auto">
          <a:xfrm>
            <a:off x="4001412" y="3143706"/>
            <a:ext cx="713235" cy="978729"/>
          </a:xfrm>
          <a:prstGeom prst="rect">
            <a:avLst/>
          </a:prstGeom>
          <a:noFill/>
          <a:ln w="9525">
            <a:noFill/>
            <a:miter lim="800000"/>
            <a:headEnd/>
            <a:tailEnd/>
          </a:ln>
        </p:spPr>
        <p:txBody>
          <a:bodyPr wrap="square">
            <a:spAutoFit/>
          </a:bodyPr>
          <a:lstStyle/>
          <a:p>
            <a:pPr algn="ctr"/>
            <a:r>
              <a:rPr lang="en-GB" sz="4800" dirty="0"/>
              <a:t>=</a:t>
            </a:r>
          </a:p>
        </p:txBody>
      </p:sp>
      <p:pic>
        <p:nvPicPr>
          <p:cNvPr id="9" name="Picture 18" descr="ox_brand"/>
          <p:cNvPicPr>
            <a:picLocks noChangeAspect="1" noChangeArrowheads="1"/>
          </p:cNvPicPr>
          <p:nvPr/>
        </p:nvPicPr>
        <p:blipFill>
          <a:blip r:embed="rId5" cstate="print"/>
          <a:srcRect/>
          <a:stretch>
            <a:fillRect/>
          </a:stretch>
        </p:blipFill>
        <p:spPr bwMode="auto">
          <a:xfrm>
            <a:off x="5998470" y="6139293"/>
            <a:ext cx="570588" cy="569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5" descr="\\oclc\data\OCLCResearch\Dublin\Home\connawal\My Documents\Dropbox\Library Photos\Auckland Uni Library\DSC05704.JPG"/>
          <p:cNvPicPr>
            <a:picLocks noChangeAspect="1" noChangeArrowheads="1"/>
          </p:cNvPicPr>
          <p:nvPr/>
        </p:nvPicPr>
        <p:blipFill>
          <a:blip r:embed="rId3" cstate="print"/>
          <a:srcRect/>
          <a:stretch>
            <a:fillRect/>
          </a:stretch>
        </p:blipFill>
        <p:spPr bwMode="auto">
          <a:xfrm>
            <a:off x="720531" y="3143706"/>
            <a:ext cx="4229083" cy="3171455"/>
          </a:xfrm>
          <a:prstGeom prst="rect">
            <a:avLst/>
          </a:prstGeom>
          <a:noFill/>
          <a:ln w="9525">
            <a:noFill/>
            <a:miter lim="800000"/>
            <a:headEnd/>
            <a:tailEnd/>
          </a:ln>
        </p:spPr>
      </p:pic>
      <p:pic>
        <p:nvPicPr>
          <p:cNvPr id="7" name="Picture 18" descr="ox_brand"/>
          <p:cNvPicPr>
            <a:picLocks noChangeAspect="1" noChangeArrowheads="1"/>
          </p:cNvPicPr>
          <p:nvPr/>
        </p:nvPicPr>
        <p:blipFill>
          <a:blip r:embed="rId4" cstate="print"/>
          <a:srcRect/>
          <a:stretch>
            <a:fillRect/>
          </a:stretch>
        </p:blipFill>
        <p:spPr bwMode="auto">
          <a:xfrm>
            <a:off x="5998470" y="6139293"/>
            <a:ext cx="570588" cy="569190"/>
          </a:xfrm>
          <a:prstGeom prst="rect">
            <a:avLst/>
          </a:prstGeom>
          <a:noFill/>
          <a:ln w="9525">
            <a:noFill/>
            <a:miter lim="800000"/>
            <a:headEnd/>
            <a:tailEnd/>
          </a:ln>
        </p:spPr>
      </p:pic>
      <p:sp>
        <p:nvSpPr>
          <p:cNvPr id="8" name="Rectangle 7"/>
          <p:cNvSpPr/>
          <p:nvPr/>
        </p:nvSpPr>
        <p:spPr>
          <a:xfrm>
            <a:off x="1291119" y="1574589"/>
            <a:ext cx="6419115" cy="1079655"/>
          </a:xfrm>
          <a:prstGeom prst="rect">
            <a:avLst/>
          </a:prstGeom>
        </p:spPr>
        <p:txBody>
          <a:bodyPr wrap="square">
            <a:spAutoFit/>
          </a:bodyPr>
          <a:lstStyle/>
          <a:p>
            <a:pPr algn="ctr"/>
            <a:r>
              <a:rPr lang="en-GB" sz="2800" dirty="0" err="1" smtClean="0"/>
              <a:t>Facebook</a:t>
            </a:r>
            <a:r>
              <a:rPr lang="en-GB" sz="2800" dirty="0" smtClean="0"/>
              <a:t> is for administration &amp; social communication</a:t>
            </a:r>
            <a:endParaRPr lang="en-GB" sz="24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2"/>
          <p:cNvSpPr txBox="1">
            <a:spLocks noChangeArrowheads="1"/>
          </p:cNvSpPr>
          <p:nvPr/>
        </p:nvSpPr>
        <p:spPr bwMode="auto">
          <a:xfrm>
            <a:off x="539750" y="404813"/>
            <a:ext cx="8064500" cy="562590"/>
          </a:xfrm>
          <a:prstGeom prst="rect">
            <a:avLst/>
          </a:prstGeom>
          <a:noFill/>
          <a:ln w="9525">
            <a:noFill/>
            <a:miter lim="800000"/>
            <a:headEnd/>
            <a:tailEnd/>
          </a:ln>
        </p:spPr>
        <p:txBody>
          <a:bodyPr>
            <a:spAutoFit/>
          </a:bodyPr>
          <a:lstStyle/>
          <a:p>
            <a:r>
              <a:rPr lang="en-GB" sz="2800" b="1" dirty="0">
                <a:solidFill>
                  <a:schemeClr val="bg1"/>
                </a:solidFill>
              </a:rPr>
              <a:t>Don’t mention Wikipedia!</a:t>
            </a:r>
            <a:endParaRPr lang="en-GB" sz="2800" b="1" i="1" dirty="0">
              <a:solidFill>
                <a:schemeClr val="bg1"/>
              </a:solidFill>
            </a:endParaRPr>
          </a:p>
        </p:txBody>
      </p:sp>
      <p:pic>
        <p:nvPicPr>
          <p:cNvPr id="16390" name="Picture 74" descr="Wikipedia"/>
          <p:cNvPicPr>
            <a:picLocks noChangeAspect="1" noChangeArrowheads="1"/>
          </p:cNvPicPr>
          <p:nvPr/>
        </p:nvPicPr>
        <p:blipFill>
          <a:blip r:embed="rId3" cstate="print"/>
          <a:srcRect/>
          <a:stretch>
            <a:fillRect/>
          </a:stretch>
        </p:blipFill>
        <p:spPr bwMode="auto">
          <a:xfrm>
            <a:off x="3708400" y="1557338"/>
            <a:ext cx="1654175" cy="285750"/>
          </a:xfrm>
          <a:prstGeom prst="rect">
            <a:avLst/>
          </a:prstGeom>
          <a:noFill/>
          <a:ln w="9525">
            <a:noFill/>
            <a:miter lim="800000"/>
            <a:headEnd/>
            <a:tailEnd/>
          </a:ln>
        </p:spPr>
      </p:pic>
      <p:pic>
        <p:nvPicPr>
          <p:cNvPr id="16391" name="Picture 75" descr="Wikipedia"/>
          <p:cNvPicPr>
            <a:picLocks noChangeAspect="1" noChangeArrowheads="1"/>
          </p:cNvPicPr>
          <p:nvPr/>
        </p:nvPicPr>
        <p:blipFill>
          <a:blip r:embed="rId4" cstate="print"/>
          <a:srcRect/>
          <a:stretch>
            <a:fillRect/>
          </a:stretch>
        </p:blipFill>
        <p:spPr bwMode="auto">
          <a:xfrm>
            <a:off x="3635375" y="2276475"/>
            <a:ext cx="1901825" cy="1900238"/>
          </a:xfrm>
          <a:prstGeom prst="rect">
            <a:avLst/>
          </a:prstGeom>
          <a:noFill/>
          <a:ln w="9525">
            <a:noFill/>
            <a:miter lim="800000"/>
            <a:headEnd/>
            <a:tailEnd/>
          </a:ln>
        </p:spPr>
      </p:pic>
      <p:sp>
        <p:nvSpPr>
          <p:cNvPr id="16392" name="Rectangle 73"/>
          <p:cNvSpPr>
            <a:spLocks noChangeArrowheads="1"/>
          </p:cNvSpPr>
          <p:nvPr/>
        </p:nvSpPr>
        <p:spPr bwMode="auto">
          <a:xfrm>
            <a:off x="2051050" y="2133600"/>
            <a:ext cx="1944688" cy="646113"/>
          </a:xfrm>
          <a:prstGeom prst="rect">
            <a:avLst/>
          </a:prstGeom>
          <a:noFill/>
          <a:ln w="9525">
            <a:noFill/>
            <a:miter lim="800000"/>
            <a:headEnd/>
            <a:tailEnd/>
          </a:ln>
        </p:spPr>
        <p:txBody>
          <a:bodyPr anchor="ctr">
            <a:spAutoFit/>
          </a:bodyPr>
          <a:lstStyle/>
          <a:p>
            <a:pPr algn="ctr" fontAlgn="ctr"/>
            <a:r>
              <a:rPr lang="en-US" sz="1200" b="1">
                <a:solidFill>
                  <a:srgbClr val="0000FF"/>
                </a:solidFill>
                <a:latin typeface="Calibri" pitchFamily="34" charset="0"/>
                <a:cs typeface="Times New Roman" pitchFamily="18" charset="0"/>
                <a:hlinkClick r:id="rId5" tooltip="English — Wikipedia — The Free Encyclopedia"/>
              </a:rPr>
              <a:t>English</a:t>
            </a:r>
            <a:r>
              <a:rPr lang="en-US" sz="1200">
                <a:solidFill>
                  <a:srgbClr val="0000FF"/>
                </a:solidFill>
                <a:latin typeface="Calibri" pitchFamily="34" charset="0"/>
                <a:cs typeface="Times New Roman" pitchFamily="18" charset="0"/>
                <a:hlinkClick r:id="rId5" tooltip="English — Wikipedia — The Free Encyclopedia"/>
              </a:rPr>
              <a:t/>
            </a:r>
            <a:br>
              <a:rPr lang="en-US" sz="1200">
                <a:solidFill>
                  <a:srgbClr val="0000FF"/>
                </a:solidFill>
                <a:latin typeface="Calibri" pitchFamily="34" charset="0"/>
                <a:cs typeface="Times New Roman" pitchFamily="18" charset="0"/>
                <a:hlinkClick r:id="rId5" tooltip="English — Wikipedia — The Free Encyclopedia"/>
              </a:rPr>
            </a:br>
            <a:r>
              <a:rPr lang="en-US" sz="1200" i="1">
                <a:solidFill>
                  <a:srgbClr val="0000FF"/>
                </a:solidFill>
                <a:latin typeface="Calibri" pitchFamily="34" charset="0"/>
                <a:cs typeface="Times New Roman" pitchFamily="18" charset="0"/>
                <a:hlinkClick r:id="rId5" tooltip="English — Wikipedia — The Free Encyclopedia"/>
              </a:rPr>
              <a:t>The Free Encyclopedia</a:t>
            </a:r>
            <a:r>
              <a:rPr lang="en-US" sz="1200">
                <a:solidFill>
                  <a:srgbClr val="0000FF"/>
                </a:solidFill>
                <a:latin typeface="Calibri" pitchFamily="34" charset="0"/>
                <a:cs typeface="Times New Roman" pitchFamily="18" charset="0"/>
                <a:hlinkClick r:id="rId5" tooltip="English — Wikipedia — The Free Encyclopedia"/>
              </a:rPr>
              <a:t/>
            </a:r>
            <a:br>
              <a:rPr lang="en-US" sz="1200">
                <a:solidFill>
                  <a:srgbClr val="0000FF"/>
                </a:solidFill>
                <a:latin typeface="Calibri" pitchFamily="34" charset="0"/>
                <a:cs typeface="Times New Roman" pitchFamily="18" charset="0"/>
                <a:hlinkClick r:id="rId5" tooltip="English — Wikipedia — The Free Encyclopedia"/>
              </a:rPr>
            </a:br>
            <a:r>
              <a:rPr lang="en-US" sz="1200">
                <a:solidFill>
                  <a:srgbClr val="0000FF"/>
                </a:solidFill>
                <a:latin typeface="Calibri" pitchFamily="34" charset="0"/>
                <a:cs typeface="Times New Roman" pitchFamily="18" charset="0"/>
                <a:hlinkClick r:id="rId5" tooltip="English — Wikipedia — The Free Encyclopedia"/>
              </a:rPr>
              <a:t>3 642 000+ articles</a:t>
            </a:r>
            <a:r>
              <a:rPr lang="en-US" sz="1200">
                <a:latin typeface="Calibri" pitchFamily="34" charset="0"/>
                <a:cs typeface="Times New Roman" pitchFamily="18" charset="0"/>
              </a:rPr>
              <a:t> </a:t>
            </a:r>
            <a:endParaRPr lang="en-US"/>
          </a:p>
        </p:txBody>
      </p:sp>
      <p:sp>
        <p:nvSpPr>
          <p:cNvPr id="16393" name="Rectangle 74"/>
          <p:cNvSpPr>
            <a:spLocks noChangeArrowheads="1"/>
          </p:cNvSpPr>
          <p:nvPr/>
        </p:nvSpPr>
        <p:spPr bwMode="auto">
          <a:xfrm>
            <a:off x="5148263" y="2133600"/>
            <a:ext cx="1871662" cy="646113"/>
          </a:xfrm>
          <a:prstGeom prst="rect">
            <a:avLst/>
          </a:prstGeom>
          <a:noFill/>
          <a:ln w="9525">
            <a:noFill/>
            <a:miter lim="800000"/>
            <a:headEnd/>
            <a:tailEnd/>
          </a:ln>
        </p:spPr>
        <p:txBody>
          <a:bodyPr anchor="ctr">
            <a:spAutoFit/>
          </a:bodyPr>
          <a:lstStyle/>
          <a:p>
            <a:pPr algn="ctr" fontAlgn="ctr"/>
            <a:r>
              <a:rPr lang="ja-JP" altLang="en-US" sz="1200" b="1">
                <a:solidFill>
                  <a:srgbClr val="0000FF"/>
                </a:solidFill>
                <a:latin typeface="Calibri" pitchFamily="34" charset="0"/>
                <a:ea typeface="MS Mincho" pitchFamily="49" charset="-128"/>
                <a:hlinkClick r:id="rId6" tooltip="Nihongo — Wikipedia — フリー百科事典"/>
              </a:rPr>
              <a:t>日本語</a:t>
            </a:r>
            <a:r>
              <a:rPr lang="ja-JP" altLang="en-US" sz="1200">
                <a:solidFill>
                  <a:srgbClr val="0000FF"/>
                </a:solidFill>
                <a:latin typeface="Calibri" pitchFamily="34" charset="0"/>
                <a:cs typeface="Times New Roman" pitchFamily="18" charset="0"/>
                <a:hlinkClick r:id="rId6" tooltip="Nihongo — Wikipedia — フリー百科事典"/>
              </a:rPr>
              <a:t/>
            </a:r>
            <a:br>
              <a:rPr lang="ja-JP" altLang="en-US" sz="1200">
                <a:solidFill>
                  <a:srgbClr val="0000FF"/>
                </a:solidFill>
                <a:latin typeface="Calibri" pitchFamily="34" charset="0"/>
                <a:cs typeface="Times New Roman" pitchFamily="18" charset="0"/>
                <a:hlinkClick r:id="rId6" tooltip="Nihongo — Wikipedia — フリー百科事典"/>
              </a:rPr>
            </a:br>
            <a:r>
              <a:rPr lang="ja-JP" altLang="en-US" sz="1200" i="1">
                <a:solidFill>
                  <a:srgbClr val="0000FF"/>
                </a:solidFill>
                <a:latin typeface="Calibri" pitchFamily="34" charset="0"/>
                <a:ea typeface="MS Mincho" pitchFamily="49" charset="-128"/>
                <a:hlinkClick r:id="rId6" tooltip="Nihongo — Wikipedia — フリー百科事典"/>
              </a:rPr>
              <a:t>フリー百科事典</a:t>
            </a:r>
            <a:r>
              <a:rPr lang="ja-JP" altLang="en-US" sz="1200">
                <a:solidFill>
                  <a:srgbClr val="0000FF"/>
                </a:solidFill>
                <a:latin typeface="Calibri" pitchFamily="34" charset="0"/>
                <a:cs typeface="Times New Roman" pitchFamily="18" charset="0"/>
                <a:hlinkClick r:id="rId6" tooltip="Nihongo — Wikipedia — フリー百科事典"/>
              </a:rPr>
              <a:t/>
            </a:r>
            <a:br>
              <a:rPr lang="ja-JP" altLang="en-US" sz="1200">
                <a:solidFill>
                  <a:srgbClr val="0000FF"/>
                </a:solidFill>
                <a:latin typeface="Calibri" pitchFamily="34" charset="0"/>
                <a:cs typeface="Times New Roman" pitchFamily="18" charset="0"/>
                <a:hlinkClick r:id="rId6" tooltip="Nihongo — Wikipedia — フリー百科事典"/>
              </a:rPr>
            </a:br>
            <a:r>
              <a:rPr lang="en-US" altLang="ja-JP" sz="1200">
                <a:solidFill>
                  <a:srgbClr val="0000FF"/>
                </a:solidFill>
                <a:latin typeface="Calibri" pitchFamily="34" charset="0"/>
                <a:cs typeface="Times New Roman" pitchFamily="18" charset="0"/>
                <a:hlinkClick r:id="rId6" tooltip="Nihongo — Wikipedia — フリー百科事典"/>
              </a:rPr>
              <a:t>750 000+ </a:t>
            </a:r>
            <a:r>
              <a:rPr lang="ja-JP" altLang="en-US" sz="1200">
                <a:solidFill>
                  <a:srgbClr val="0000FF"/>
                </a:solidFill>
                <a:latin typeface="Calibri" pitchFamily="34" charset="0"/>
                <a:ea typeface="MS Mincho" pitchFamily="49" charset="-128"/>
                <a:hlinkClick r:id="rId6" tooltip="Nihongo — Wikipedia — フリー百科事典"/>
              </a:rPr>
              <a:t>記事</a:t>
            </a:r>
            <a:r>
              <a:rPr lang="ja-JP" altLang="en-US" sz="1200">
                <a:latin typeface="Calibri" pitchFamily="34" charset="0"/>
                <a:cs typeface="Times New Roman" pitchFamily="18" charset="0"/>
              </a:rPr>
              <a:t> </a:t>
            </a:r>
            <a:endParaRPr lang="ja-JP" altLang="en-US"/>
          </a:p>
        </p:txBody>
      </p:sp>
      <p:sp>
        <p:nvSpPr>
          <p:cNvPr id="16394" name="Rectangle 75"/>
          <p:cNvSpPr>
            <a:spLocks noChangeArrowheads="1"/>
          </p:cNvSpPr>
          <p:nvPr/>
        </p:nvSpPr>
        <p:spPr bwMode="auto">
          <a:xfrm>
            <a:off x="1979613" y="2852738"/>
            <a:ext cx="1655762" cy="646112"/>
          </a:xfrm>
          <a:prstGeom prst="rect">
            <a:avLst/>
          </a:prstGeom>
          <a:noFill/>
          <a:ln w="9525">
            <a:noFill/>
            <a:miter lim="800000"/>
            <a:headEnd/>
            <a:tailEnd/>
          </a:ln>
        </p:spPr>
        <p:txBody>
          <a:bodyPr anchor="ctr">
            <a:spAutoFit/>
          </a:bodyPr>
          <a:lstStyle/>
          <a:p>
            <a:pPr algn="ctr" fontAlgn="ctr"/>
            <a:r>
              <a:rPr lang="de-DE" sz="1200" b="1">
                <a:solidFill>
                  <a:srgbClr val="0000FF"/>
                </a:solidFill>
                <a:latin typeface="Calibri" pitchFamily="34" charset="0"/>
                <a:cs typeface="Times New Roman" pitchFamily="18" charset="0"/>
                <a:hlinkClick r:id="rId7" tooltip="Deutsch — Wikipedia — Die freie Enzyklopädie"/>
              </a:rPr>
              <a:t>Deutsch</a:t>
            </a:r>
            <a:r>
              <a:rPr lang="de-DE" sz="1200">
                <a:solidFill>
                  <a:srgbClr val="0000FF"/>
                </a:solidFill>
                <a:latin typeface="Calibri" pitchFamily="34" charset="0"/>
                <a:cs typeface="Times New Roman" pitchFamily="18" charset="0"/>
                <a:hlinkClick r:id="rId7" tooltip="Deutsch — Wikipedia — Die freie Enzyklopädie"/>
              </a:rPr>
              <a:t/>
            </a:r>
            <a:br>
              <a:rPr lang="de-DE" sz="1200">
                <a:solidFill>
                  <a:srgbClr val="0000FF"/>
                </a:solidFill>
                <a:latin typeface="Calibri" pitchFamily="34" charset="0"/>
                <a:cs typeface="Times New Roman" pitchFamily="18" charset="0"/>
                <a:hlinkClick r:id="rId7" tooltip="Deutsch — Wikipedia — Die freie Enzyklopädie"/>
              </a:rPr>
            </a:br>
            <a:r>
              <a:rPr lang="de-DE" sz="1200" i="1">
                <a:solidFill>
                  <a:srgbClr val="0000FF"/>
                </a:solidFill>
                <a:latin typeface="Calibri" pitchFamily="34" charset="0"/>
                <a:cs typeface="Times New Roman" pitchFamily="18" charset="0"/>
                <a:hlinkClick r:id="rId7" tooltip="Deutsch — Wikipedia — Die freie Enzyklopädie"/>
              </a:rPr>
              <a:t>Die freie Enzyklopädie</a:t>
            </a:r>
            <a:r>
              <a:rPr lang="de-DE" sz="1200">
                <a:solidFill>
                  <a:srgbClr val="0000FF"/>
                </a:solidFill>
                <a:latin typeface="Calibri" pitchFamily="34" charset="0"/>
                <a:cs typeface="Times New Roman" pitchFamily="18" charset="0"/>
                <a:hlinkClick r:id="rId7" tooltip="Deutsch — Wikipedia — Die freie Enzyklopädie"/>
              </a:rPr>
              <a:t/>
            </a:r>
            <a:br>
              <a:rPr lang="de-DE" sz="1200">
                <a:solidFill>
                  <a:srgbClr val="0000FF"/>
                </a:solidFill>
                <a:latin typeface="Calibri" pitchFamily="34" charset="0"/>
                <a:cs typeface="Times New Roman" pitchFamily="18" charset="0"/>
                <a:hlinkClick r:id="rId7" tooltip="Deutsch — Wikipedia — Die freie Enzyklopädie"/>
              </a:rPr>
            </a:br>
            <a:r>
              <a:rPr lang="de-DE" sz="1200">
                <a:solidFill>
                  <a:srgbClr val="0000FF"/>
                </a:solidFill>
                <a:latin typeface="Calibri" pitchFamily="34" charset="0"/>
                <a:cs typeface="Times New Roman" pitchFamily="18" charset="0"/>
                <a:hlinkClick r:id="rId7" tooltip="Deutsch — Wikipedia — Die freie Enzyklopädie"/>
              </a:rPr>
              <a:t>1 233 000+ Artikel</a:t>
            </a:r>
            <a:r>
              <a:rPr lang="de-DE" sz="1200">
                <a:latin typeface="Calibri" pitchFamily="34" charset="0"/>
                <a:cs typeface="Times New Roman" pitchFamily="18" charset="0"/>
              </a:rPr>
              <a:t> </a:t>
            </a:r>
            <a:endParaRPr lang="de-DE"/>
          </a:p>
        </p:txBody>
      </p:sp>
      <p:sp>
        <p:nvSpPr>
          <p:cNvPr id="16395" name="Rectangle 76"/>
          <p:cNvSpPr>
            <a:spLocks noChangeArrowheads="1"/>
          </p:cNvSpPr>
          <p:nvPr/>
        </p:nvSpPr>
        <p:spPr bwMode="auto">
          <a:xfrm>
            <a:off x="5364163" y="2852738"/>
            <a:ext cx="1728787" cy="646112"/>
          </a:xfrm>
          <a:prstGeom prst="rect">
            <a:avLst/>
          </a:prstGeom>
          <a:noFill/>
          <a:ln w="9525">
            <a:noFill/>
            <a:miter lim="800000"/>
            <a:headEnd/>
            <a:tailEnd/>
          </a:ln>
        </p:spPr>
        <p:txBody>
          <a:bodyPr anchor="ctr">
            <a:spAutoFit/>
          </a:bodyPr>
          <a:lstStyle/>
          <a:p>
            <a:pPr algn="ctr" fontAlgn="ctr"/>
            <a:r>
              <a:rPr lang="es-ES" sz="1200" b="1">
                <a:solidFill>
                  <a:srgbClr val="0000FF"/>
                </a:solidFill>
                <a:latin typeface="Calibri" pitchFamily="34" charset="0"/>
                <a:cs typeface="Times New Roman" pitchFamily="18" charset="0"/>
                <a:hlinkClick r:id="rId8" tooltip="Español — Wikipedia — La enciclopedia libre"/>
              </a:rPr>
              <a:t>Español</a:t>
            </a:r>
            <a:r>
              <a:rPr lang="es-ES" sz="1200">
                <a:solidFill>
                  <a:srgbClr val="0000FF"/>
                </a:solidFill>
                <a:latin typeface="Calibri" pitchFamily="34" charset="0"/>
                <a:cs typeface="Times New Roman" pitchFamily="18" charset="0"/>
                <a:hlinkClick r:id="rId8" tooltip="Español — Wikipedia — La enciclopedia libre"/>
              </a:rPr>
              <a:t/>
            </a:r>
            <a:br>
              <a:rPr lang="es-ES" sz="1200">
                <a:solidFill>
                  <a:srgbClr val="0000FF"/>
                </a:solidFill>
                <a:latin typeface="Calibri" pitchFamily="34" charset="0"/>
                <a:cs typeface="Times New Roman" pitchFamily="18" charset="0"/>
                <a:hlinkClick r:id="rId8" tooltip="Español — Wikipedia — La enciclopedia libre"/>
              </a:rPr>
            </a:br>
            <a:r>
              <a:rPr lang="es-ES" sz="1200" i="1">
                <a:solidFill>
                  <a:srgbClr val="0000FF"/>
                </a:solidFill>
                <a:latin typeface="Calibri" pitchFamily="34" charset="0"/>
                <a:cs typeface="Times New Roman" pitchFamily="18" charset="0"/>
                <a:hlinkClick r:id="rId8" tooltip="Español — Wikipedia — La enciclopedia libre"/>
              </a:rPr>
              <a:t>La enciclopedia libre</a:t>
            </a:r>
            <a:r>
              <a:rPr lang="es-ES" sz="1200">
                <a:solidFill>
                  <a:srgbClr val="0000FF"/>
                </a:solidFill>
                <a:latin typeface="Calibri" pitchFamily="34" charset="0"/>
                <a:cs typeface="Times New Roman" pitchFamily="18" charset="0"/>
                <a:hlinkClick r:id="rId8" tooltip="Español — Wikipedia — La enciclopedia libre"/>
              </a:rPr>
              <a:t/>
            </a:r>
            <a:br>
              <a:rPr lang="es-ES" sz="1200">
                <a:solidFill>
                  <a:srgbClr val="0000FF"/>
                </a:solidFill>
                <a:latin typeface="Calibri" pitchFamily="34" charset="0"/>
                <a:cs typeface="Times New Roman" pitchFamily="18" charset="0"/>
                <a:hlinkClick r:id="rId8" tooltip="Español — Wikipedia — La enciclopedia libre"/>
              </a:rPr>
            </a:br>
            <a:r>
              <a:rPr lang="es-ES" sz="1200">
                <a:solidFill>
                  <a:srgbClr val="0000FF"/>
                </a:solidFill>
                <a:latin typeface="Calibri" pitchFamily="34" charset="0"/>
                <a:cs typeface="Times New Roman" pitchFamily="18" charset="0"/>
                <a:hlinkClick r:id="rId8" tooltip="Español — Wikipedia — La enciclopedia libre"/>
              </a:rPr>
              <a:t>761 000+ artículos</a:t>
            </a:r>
            <a:r>
              <a:rPr lang="es-ES" sz="1200">
                <a:latin typeface="Calibri" pitchFamily="34" charset="0"/>
                <a:cs typeface="Times New Roman" pitchFamily="18" charset="0"/>
              </a:rPr>
              <a:t> </a:t>
            </a:r>
            <a:endParaRPr lang="es-ES"/>
          </a:p>
        </p:txBody>
      </p:sp>
      <p:sp>
        <p:nvSpPr>
          <p:cNvPr id="16396" name="Rectangle 77"/>
          <p:cNvSpPr>
            <a:spLocks noChangeArrowheads="1"/>
          </p:cNvSpPr>
          <p:nvPr/>
        </p:nvSpPr>
        <p:spPr bwMode="auto">
          <a:xfrm>
            <a:off x="2195513" y="3573463"/>
            <a:ext cx="1512887" cy="646112"/>
          </a:xfrm>
          <a:prstGeom prst="rect">
            <a:avLst/>
          </a:prstGeom>
          <a:noFill/>
          <a:ln w="9525">
            <a:noFill/>
            <a:miter lim="800000"/>
            <a:headEnd/>
            <a:tailEnd/>
          </a:ln>
        </p:spPr>
        <p:txBody>
          <a:bodyPr anchor="ctr">
            <a:spAutoFit/>
          </a:bodyPr>
          <a:lstStyle/>
          <a:p>
            <a:pPr algn="ctr" fontAlgn="ctr"/>
            <a:r>
              <a:rPr lang="fr-FR" sz="1200" b="1">
                <a:solidFill>
                  <a:srgbClr val="0000FF"/>
                </a:solidFill>
                <a:latin typeface="Calibri" pitchFamily="34" charset="0"/>
                <a:cs typeface="Times New Roman" pitchFamily="18" charset="0"/>
                <a:hlinkClick r:id="rId9" tooltip="Français — Wikipedia — L’encyclopédie libre"/>
              </a:rPr>
              <a:t>Français</a:t>
            </a:r>
            <a:r>
              <a:rPr lang="fr-FR" sz="1200">
                <a:solidFill>
                  <a:srgbClr val="0000FF"/>
                </a:solidFill>
                <a:latin typeface="Calibri" pitchFamily="34" charset="0"/>
                <a:cs typeface="Times New Roman" pitchFamily="18" charset="0"/>
                <a:hlinkClick r:id="rId9" tooltip="Français — Wikipedia — L’encyclopédie libre"/>
              </a:rPr>
              <a:t/>
            </a:r>
            <a:br>
              <a:rPr lang="fr-FR" sz="1200">
                <a:solidFill>
                  <a:srgbClr val="0000FF"/>
                </a:solidFill>
                <a:latin typeface="Calibri" pitchFamily="34" charset="0"/>
                <a:cs typeface="Times New Roman" pitchFamily="18" charset="0"/>
                <a:hlinkClick r:id="rId9" tooltip="Français — Wikipedia — L’encyclopédie libre"/>
              </a:rPr>
            </a:br>
            <a:r>
              <a:rPr lang="fr-FR" sz="1200" i="1">
                <a:solidFill>
                  <a:srgbClr val="0000FF"/>
                </a:solidFill>
                <a:latin typeface="Calibri" pitchFamily="34" charset="0"/>
                <a:cs typeface="Times New Roman" pitchFamily="18" charset="0"/>
                <a:hlinkClick r:id="rId9" tooltip="Français — Wikipedia — L’encyclopédie libre"/>
              </a:rPr>
              <a:t>L’encyclopédie libre</a:t>
            </a:r>
            <a:r>
              <a:rPr lang="fr-FR" sz="1200">
                <a:solidFill>
                  <a:srgbClr val="0000FF"/>
                </a:solidFill>
                <a:latin typeface="Calibri" pitchFamily="34" charset="0"/>
                <a:cs typeface="Times New Roman" pitchFamily="18" charset="0"/>
                <a:hlinkClick r:id="rId9" tooltip="Français — Wikipedia — L’encyclopédie libre"/>
              </a:rPr>
              <a:t/>
            </a:r>
            <a:br>
              <a:rPr lang="fr-FR" sz="1200">
                <a:solidFill>
                  <a:srgbClr val="0000FF"/>
                </a:solidFill>
                <a:latin typeface="Calibri" pitchFamily="34" charset="0"/>
                <a:cs typeface="Times New Roman" pitchFamily="18" charset="0"/>
                <a:hlinkClick r:id="rId9" tooltip="Français — Wikipedia — L’encyclopédie libre"/>
              </a:rPr>
            </a:br>
            <a:r>
              <a:rPr lang="fr-FR" sz="1200">
                <a:solidFill>
                  <a:srgbClr val="0000FF"/>
                </a:solidFill>
                <a:latin typeface="Calibri" pitchFamily="34" charset="0"/>
                <a:cs typeface="Times New Roman" pitchFamily="18" charset="0"/>
                <a:hlinkClick r:id="rId9" tooltip="Français — Wikipedia — L’encyclopédie libre"/>
              </a:rPr>
              <a:t>1 106 000+ articles</a:t>
            </a:r>
            <a:r>
              <a:rPr lang="fr-FR" sz="1200">
                <a:latin typeface="Calibri" pitchFamily="34" charset="0"/>
                <a:cs typeface="Times New Roman" pitchFamily="18" charset="0"/>
              </a:rPr>
              <a:t> </a:t>
            </a:r>
            <a:endParaRPr lang="fr-FR"/>
          </a:p>
        </p:txBody>
      </p:sp>
      <p:sp>
        <p:nvSpPr>
          <p:cNvPr id="16397" name="Rectangle 78"/>
          <p:cNvSpPr>
            <a:spLocks noChangeArrowheads="1"/>
          </p:cNvSpPr>
          <p:nvPr/>
        </p:nvSpPr>
        <p:spPr bwMode="auto">
          <a:xfrm>
            <a:off x="5364163" y="3573463"/>
            <a:ext cx="2087562" cy="646112"/>
          </a:xfrm>
          <a:prstGeom prst="rect">
            <a:avLst/>
          </a:prstGeom>
          <a:noFill/>
          <a:ln w="9525">
            <a:noFill/>
            <a:miter lim="800000"/>
            <a:headEnd/>
            <a:tailEnd/>
          </a:ln>
        </p:spPr>
        <p:txBody>
          <a:bodyPr anchor="ctr">
            <a:spAutoFit/>
          </a:bodyPr>
          <a:lstStyle/>
          <a:p>
            <a:pPr algn="ctr" fontAlgn="ctr"/>
            <a:r>
              <a:rPr lang="ru-RU" sz="1200" b="1">
                <a:solidFill>
                  <a:srgbClr val="0000FF"/>
                </a:solidFill>
                <a:latin typeface="Calibri" pitchFamily="34" charset="0"/>
                <a:cs typeface="Times New Roman" pitchFamily="18" charset="0"/>
                <a:hlinkClick r:id="rId10" tooltip="Russkiy — Wikipedia — Свободная энциклопедия"/>
              </a:rPr>
              <a:t>Русский</a:t>
            </a:r>
            <a:r>
              <a:rPr lang="ru-RU" sz="1200">
                <a:solidFill>
                  <a:srgbClr val="0000FF"/>
                </a:solidFill>
                <a:latin typeface="Calibri" pitchFamily="34" charset="0"/>
                <a:cs typeface="Times New Roman" pitchFamily="18" charset="0"/>
                <a:hlinkClick r:id="rId10" tooltip="Russkiy — Wikipedia — Свободная энциклопедия"/>
              </a:rPr>
              <a:t/>
            </a:r>
            <a:br>
              <a:rPr lang="ru-RU" sz="1200">
                <a:solidFill>
                  <a:srgbClr val="0000FF"/>
                </a:solidFill>
                <a:latin typeface="Calibri" pitchFamily="34" charset="0"/>
                <a:cs typeface="Times New Roman" pitchFamily="18" charset="0"/>
                <a:hlinkClick r:id="rId10" tooltip="Russkiy — Wikipedia — Свободная энциклопедия"/>
              </a:rPr>
            </a:br>
            <a:r>
              <a:rPr lang="ru-RU" sz="1200" i="1">
                <a:solidFill>
                  <a:srgbClr val="0000FF"/>
                </a:solidFill>
                <a:latin typeface="Calibri" pitchFamily="34" charset="0"/>
                <a:cs typeface="Times New Roman" pitchFamily="18" charset="0"/>
                <a:hlinkClick r:id="rId10" tooltip="Russkiy — Wikipedia — Свободная энциклопедия"/>
              </a:rPr>
              <a:t>Свободная энциклопедия</a:t>
            </a:r>
            <a:r>
              <a:rPr lang="ru-RU" sz="1200">
                <a:solidFill>
                  <a:srgbClr val="0000FF"/>
                </a:solidFill>
                <a:latin typeface="Calibri" pitchFamily="34" charset="0"/>
                <a:cs typeface="Times New Roman" pitchFamily="18" charset="0"/>
                <a:hlinkClick r:id="rId10" tooltip="Russkiy — Wikipedia — Свободная энциклопедия"/>
              </a:rPr>
              <a:t/>
            </a:r>
            <a:br>
              <a:rPr lang="ru-RU" sz="1200">
                <a:solidFill>
                  <a:srgbClr val="0000FF"/>
                </a:solidFill>
                <a:latin typeface="Calibri" pitchFamily="34" charset="0"/>
                <a:cs typeface="Times New Roman" pitchFamily="18" charset="0"/>
                <a:hlinkClick r:id="rId10" tooltip="Russkiy — Wikipedia — Свободная энциклопедия"/>
              </a:rPr>
            </a:br>
            <a:r>
              <a:rPr lang="ru-RU" sz="1200">
                <a:solidFill>
                  <a:srgbClr val="0000FF"/>
                </a:solidFill>
                <a:latin typeface="Calibri" pitchFamily="34" charset="0"/>
                <a:cs typeface="Times New Roman" pitchFamily="18" charset="0"/>
                <a:hlinkClick r:id="rId10" tooltip="Russkiy — Wikipedia — Свободная энциклопедия"/>
              </a:rPr>
              <a:t>714 000+ статей</a:t>
            </a:r>
            <a:r>
              <a:rPr lang="ru-RU" sz="1200">
                <a:latin typeface="Calibri" pitchFamily="34" charset="0"/>
                <a:cs typeface="Times New Roman" pitchFamily="18" charset="0"/>
              </a:rPr>
              <a:t> </a:t>
            </a:r>
            <a:endParaRPr lang="ru-RU"/>
          </a:p>
        </p:txBody>
      </p:sp>
      <p:sp>
        <p:nvSpPr>
          <p:cNvPr id="16398" name="Rectangle 79"/>
          <p:cNvSpPr>
            <a:spLocks noChangeArrowheads="1"/>
          </p:cNvSpPr>
          <p:nvPr/>
        </p:nvSpPr>
        <p:spPr bwMode="auto">
          <a:xfrm>
            <a:off x="2700338" y="4365625"/>
            <a:ext cx="1584325" cy="646113"/>
          </a:xfrm>
          <a:prstGeom prst="rect">
            <a:avLst/>
          </a:prstGeom>
          <a:noFill/>
          <a:ln w="9525">
            <a:noFill/>
            <a:miter lim="800000"/>
            <a:headEnd/>
            <a:tailEnd/>
          </a:ln>
        </p:spPr>
        <p:txBody>
          <a:bodyPr anchor="ctr">
            <a:spAutoFit/>
          </a:bodyPr>
          <a:lstStyle/>
          <a:p>
            <a:pPr algn="ctr" fontAlgn="ctr"/>
            <a:r>
              <a:rPr lang="it-IT" sz="1200" b="1">
                <a:solidFill>
                  <a:srgbClr val="0000FF"/>
                </a:solidFill>
                <a:latin typeface="Calibri" pitchFamily="34" charset="0"/>
                <a:cs typeface="Times New Roman" pitchFamily="18" charset="0"/>
                <a:hlinkClick r:id="rId11" tooltip="Italiano — Wikipedia — L’enciclopedia libera"/>
              </a:rPr>
              <a:t>Italiano</a:t>
            </a:r>
            <a:r>
              <a:rPr lang="it-IT" sz="1200">
                <a:solidFill>
                  <a:srgbClr val="0000FF"/>
                </a:solidFill>
                <a:latin typeface="Calibri" pitchFamily="34" charset="0"/>
                <a:cs typeface="Times New Roman" pitchFamily="18" charset="0"/>
                <a:hlinkClick r:id="rId11" tooltip="Italiano — Wikipedia — L’enciclopedia libera"/>
              </a:rPr>
              <a:t/>
            </a:r>
            <a:br>
              <a:rPr lang="it-IT" sz="1200">
                <a:solidFill>
                  <a:srgbClr val="0000FF"/>
                </a:solidFill>
                <a:latin typeface="Calibri" pitchFamily="34" charset="0"/>
                <a:cs typeface="Times New Roman" pitchFamily="18" charset="0"/>
                <a:hlinkClick r:id="rId11" tooltip="Italiano — Wikipedia — L’enciclopedia libera"/>
              </a:rPr>
            </a:br>
            <a:r>
              <a:rPr lang="it-IT" sz="1200" i="1">
                <a:solidFill>
                  <a:srgbClr val="0000FF"/>
                </a:solidFill>
                <a:latin typeface="Calibri" pitchFamily="34" charset="0"/>
                <a:cs typeface="Times New Roman" pitchFamily="18" charset="0"/>
                <a:hlinkClick r:id="rId11" tooltip="Italiano — Wikipedia — L’enciclopedia libera"/>
              </a:rPr>
              <a:t>L’enciclopedia libera</a:t>
            </a:r>
            <a:r>
              <a:rPr lang="it-IT" sz="1200">
                <a:solidFill>
                  <a:srgbClr val="0000FF"/>
                </a:solidFill>
                <a:latin typeface="Calibri" pitchFamily="34" charset="0"/>
                <a:cs typeface="Times New Roman" pitchFamily="18" charset="0"/>
                <a:hlinkClick r:id="rId11" tooltip="Italiano — Wikipedia — L’enciclopedia libera"/>
              </a:rPr>
              <a:t/>
            </a:r>
            <a:br>
              <a:rPr lang="it-IT" sz="1200">
                <a:solidFill>
                  <a:srgbClr val="0000FF"/>
                </a:solidFill>
                <a:latin typeface="Calibri" pitchFamily="34" charset="0"/>
                <a:cs typeface="Times New Roman" pitchFamily="18" charset="0"/>
                <a:hlinkClick r:id="rId11" tooltip="Italiano — Wikipedia — L’enciclopedia libera"/>
              </a:rPr>
            </a:br>
            <a:r>
              <a:rPr lang="it-IT" sz="1200">
                <a:solidFill>
                  <a:srgbClr val="0000FF"/>
                </a:solidFill>
                <a:latin typeface="Calibri" pitchFamily="34" charset="0"/>
                <a:cs typeface="Times New Roman" pitchFamily="18" charset="0"/>
                <a:hlinkClick r:id="rId11" tooltip="Italiano — Wikipedia — L’enciclopedia libera"/>
              </a:rPr>
              <a:t>803 000+ voci</a:t>
            </a:r>
            <a:r>
              <a:rPr lang="it-IT" sz="1200">
                <a:latin typeface="Calibri" pitchFamily="34" charset="0"/>
                <a:cs typeface="Times New Roman" pitchFamily="18" charset="0"/>
              </a:rPr>
              <a:t> </a:t>
            </a:r>
            <a:endParaRPr lang="it-IT"/>
          </a:p>
        </p:txBody>
      </p:sp>
      <p:sp>
        <p:nvSpPr>
          <p:cNvPr id="16399" name="Rectangle 80"/>
          <p:cNvSpPr>
            <a:spLocks noChangeArrowheads="1"/>
          </p:cNvSpPr>
          <p:nvPr/>
        </p:nvSpPr>
        <p:spPr bwMode="auto">
          <a:xfrm>
            <a:off x="4859338" y="4292600"/>
            <a:ext cx="1836737" cy="646113"/>
          </a:xfrm>
          <a:prstGeom prst="rect">
            <a:avLst/>
          </a:prstGeom>
          <a:noFill/>
          <a:ln w="9525">
            <a:noFill/>
            <a:miter lim="800000"/>
            <a:headEnd/>
            <a:tailEnd/>
          </a:ln>
        </p:spPr>
        <p:txBody>
          <a:bodyPr anchor="ctr">
            <a:spAutoFit/>
          </a:bodyPr>
          <a:lstStyle/>
          <a:p>
            <a:pPr algn="ctr" fontAlgn="ctr"/>
            <a:r>
              <a:rPr lang="pt-PT" sz="1200" b="1">
                <a:solidFill>
                  <a:srgbClr val="0000FF"/>
                </a:solidFill>
                <a:latin typeface="Calibri" pitchFamily="34" charset="0"/>
                <a:cs typeface="Times New Roman" pitchFamily="18" charset="0"/>
                <a:hlinkClick r:id="rId12" tooltip="Português — Wikipedia — A enciclopédia livre"/>
              </a:rPr>
              <a:t>Português</a:t>
            </a:r>
            <a:r>
              <a:rPr lang="pt-PT" sz="1200">
                <a:solidFill>
                  <a:srgbClr val="0000FF"/>
                </a:solidFill>
                <a:latin typeface="Calibri" pitchFamily="34" charset="0"/>
                <a:cs typeface="Times New Roman" pitchFamily="18" charset="0"/>
                <a:hlinkClick r:id="rId12" tooltip="Português — Wikipedia — A enciclopédia livre"/>
              </a:rPr>
              <a:t/>
            </a:r>
            <a:br>
              <a:rPr lang="pt-PT" sz="1200">
                <a:solidFill>
                  <a:srgbClr val="0000FF"/>
                </a:solidFill>
                <a:latin typeface="Calibri" pitchFamily="34" charset="0"/>
                <a:cs typeface="Times New Roman" pitchFamily="18" charset="0"/>
                <a:hlinkClick r:id="rId12" tooltip="Português — Wikipedia — A enciclopédia livre"/>
              </a:rPr>
            </a:br>
            <a:r>
              <a:rPr lang="pt-PT" sz="1200" i="1">
                <a:solidFill>
                  <a:srgbClr val="0000FF"/>
                </a:solidFill>
                <a:latin typeface="Calibri" pitchFamily="34" charset="0"/>
                <a:cs typeface="Times New Roman" pitchFamily="18" charset="0"/>
                <a:hlinkClick r:id="rId12" tooltip="Português — Wikipedia — A enciclopédia livre"/>
              </a:rPr>
              <a:t>A enciclopédia livre</a:t>
            </a:r>
            <a:r>
              <a:rPr lang="pt-PT" sz="1200">
                <a:solidFill>
                  <a:srgbClr val="0000FF"/>
                </a:solidFill>
                <a:latin typeface="Calibri" pitchFamily="34" charset="0"/>
                <a:cs typeface="Times New Roman" pitchFamily="18" charset="0"/>
                <a:hlinkClick r:id="rId12" tooltip="Português — Wikipedia — A enciclopédia livre"/>
              </a:rPr>
              <a:t/>
            </a:r>
            <a:br>
              <a:rPr lang="pt-PT" sz="1200">
                <a:solidFill>
                  <a:srgbClr val="0000FF"/>
                </a:solidFill>
                <a:latin typeface="Calibri" pitchFamily="34" charset="0"/>
                <a:cs typeface="Times New Roman" pitchFamily="18" charset="0"/>
                <a:hlinkClick r:id="rId12" tooltip="Português — Wikipedia — A enciclopédia livre"/>
              </a:rPr>
            </a:br>
            <a:r>
              <a:rPr lang="pt-PT" sz="1200">
                <a:solidFill>
                  <a:srgbClr val="0000FF"/>
                </a:solidFill>
                <a:latin typeface="Calibri" pitchFamily="34" charset="0"/>
                <a:cs typeface="Times New Roman" pitchFamily="18" charset="0"/>
                <a:hlinkClick r:id="rId12" tooltip="Português — Wikipedia — A enciclopédia livre"/>
              </a:rPr>
              <a:t>685 000+ artigos</a:t>
            </a:r>
            <a:r>
              <a:rPr lang="pt-PT" sz="1200">
                <a:latin typeface="Calibri" pitchFamily="34" charset="0"/>
                <a:cs typeface="Times New Roman" pitchFamily="18" charset="0"/>
              </a:rPr>
              <a:t> </a:t>
            </a:r>
            <a:endParaRPr lang="pt-PT"/>
          </a:p>
        </p:txBody>
      </p:sp>
      <p:sp>
        <p:nvSpPr>
          <p:cNvPr id="16400" name="Rectangle 81"/>
          <p:cNvSpPr>
            <a:spLocks noChangeArrowheads="1"/>
          </p:cNvSpPr>
          <p:nvPr/>
        </p:nvSpPr>
        <p:spPr bwMode="auto">
          <a:xfrm>
            <a:off x="3348038" y="5013325"/>
            <a:ext cx="1474787" cy="646113"/>
          </a:xfrm>
          <a:prstGeom prst="rect">
            <a:avLst/>
          </a:prstGeom>
          <a:noFill/>
          <a:ln w="9525">
            <a:noFill/>
            <a:miter lim="800000"/>
            <a:headEnd/>
            <a:tailEnd/>
          </a:ln>
        </p:spPr>
        <p:txBody>
          <a:bodyPr anchor="ctr">
            <a:spAutoFit/>
          </a:bodyPr>
          <a:lstStyle/>
          <a:p>
            <a:pPr algn="ctr" fontAlgn="ctr"/>
            <a:r>
              <a:rPr lang="pl-PL" sz="1200" b="1">
                <a:solidFill>
                  <a:srgbClr val="0000FF"/>
                </a:solidFill>
                <a:latin typeface="Calibri" pitchFamily="34" charset="0"/>
                <a:cs typeface="Times New Roman" pitchFamily="18" charset="0"/>
                <a:hlinkClick r:id="rId13" tooltip="Polski — Wikipedia — Wolna encyklopedia"/>
              </a:rPr>
              <a:t>Polski</a:t>
            </a:r>
            <a:r>
              <a:rPr lang="pl-PL" sz="1200">
                <a:solidFill>
                  <a:srgbClr val="0000FF"/>
                </a:solidFill>
                <a:latin typeface="Calibri" pitchFamily="34" charset="0"/>
                <a:cs typeface="Times New Roman" pitchFamily="18" charset="0"/>
                <a:hlinkClick r:id="rId13" tooltip="Polski — Wikipedia — Wolna encyklopedia"/>
              </a:rPr>
              <a:t/>
            </a:r>
            <a:br>
              <a:rPr lang="pl-PL" sz="1200">
                <a:solidFill>
                  <a:srgbClr val="0000FF"/>
                </a:solidFill>
                <a:latin typeface="Calibri" pitchFamily="34" charset="0"/>
                <a:cs typeface="Times New Roman" pitchFamily="18" charset="0"/>
                <a:hlinkClick r:id="rId13" tooltip="Polski — Wikipedia — Wolna encyklopedia"/>
              </a:rPr>
            </a:br>
            <a:r>
              <a:rPr lang="pl-PL" sz="1200" i="1">
                <a:solidFill>
                  <a:srgbClr val="0000FF"/>
                </a:solidFill>
                <a:latin typeface="Calibri" pitchFamily="34" charset="0"/>
                <a:cs typeface="Times New Roman" pitchFamily="18" charset="0"/>
                <a:hlinkClick r:id="rId13" tooltip="Polski — Wikipedia — Wolna encyklopedia"/>
              </a:rPr>
              <a:t>Wolna encyklopedia</a:t>
            </a:r>
            <a:r>
              <a:rPr lang="pl-PL" sz="1200">
                <a:solidFill>
                  <a:srgbClr val="0000FF"/>
                </a:solidFill>
                <a:latin typeface="Calibri" pitchFamily="34" charset="0"/>
                <a:cs typeface="Times New Roman" pitchFamily="18" charset="0"/>
                <a:hlinkClick r:id="rId13" tooltip="Polski — Wikipedia — Wolna encyklopedia"/>
              </a:rPr>
              <a:t/>
            </a:r>
            <a:br>
              <a:rPr lang="pl-PL" sz="1200">
                <a:solidFill>
                  <a:srgbClr val="0000FF"/>
                </a:solidFill>
                <a:latin typeface="Calibri" pitchFamily="34" charset="0"/>
                <a:cs typeface="Times New Roman" pitchFamily="18" charset="0"/>
                <a:hlinkClick r:id="rId13" tooltip="Polski — Wikipedia — Wolna encyklopedia"/>
              </a:rPr>
            </a:br>
            <a:r>
              <a:rPr lang="pl-PL" sz="1200">
                <a:solidFill>
                  <a:srgbClr val="0000FF"/>
                </a:solidFill>
                <a:latin typeface="Calibri" pitchFamily="34" charset="0"/>
                <a:cs typeface="Times New Roman" pitchFamily="18" charset="0"/>
                <a:hlinkClick r:id="rId13" tooltip="Polski — Wikipedia — Wolna encyklopedia"/>
              </a:rPr>
              <a:t>802 000+ haseł</a:t>
            </a:r>
            <a:r>
              <a:rPr lang="pl-PL" sz="1200">
                <a:latin typeface="Calibri" pitchFamily="34" charset="0"/>
                <a:cs typeface="Times New Roman" pitchFamily="18" charset="0"/>
              </a:rPr>
              <a:t> </a:t>
            </a:r>
            <a:endParaRPr lang="pl-PL"/>
          </a:p>
        </p:txBody>
      </p:sp>
      <p:sp>
        <p:nvSpPr>
          <p:cNvPr id="16401" name="Rectangle 82"/>
          <p:cNvSpPr>
            <a:spLocks noChangeArrowheads="1"/>
          </p:cNvSpPr>
          <p:nvPr/>
        </p:nvSpPr>
        <p:spPr bwMode="auto">
          <a:xfrm>
            <a:off x="5003800" y="5013325"/>
            <a:ext cx="1692275" cy="646113"/>
          </a:xfrm>
          <a:prstGeom prst="rect">
            <a:avLst/>
          </a:prstGeom>
          <a:noFill/>
          <a:ln w="9525">
            <a:noFill/>
            <a:miter lim="800000"/>
            <a:headEnd/>
            <a:tailEnd/>
          </a:ln>
        </p:spPr>
        <p:txBody>
          <a:bodyPr anchor="ctr">
            <a:spAutoFit/>
          </a:bodyPr>
          <a:lstStyle/>
          <a:p>
            <a:pPr algn="ctr" fontAlgn="ctr"/>
            <a:r>
              <a:rPr lang="nl-NL" sz="1200" b="1">
                <a:solidFill>
                  <a:srgbClr val="0000FF"/>
                </a:solidFill>
                <a:latin typeface="Calibri" pitchFamily="34" charset="0"/>
                <a:cs typeface="Times New Roman" pitchFamily="18" charset="0"/>
                <a:hlinkClick r:id="rId14" tooltip="Nederlands — Wikipedia — De vrije encyclopedie"/>
              </a:rPr>
              <a:t>Nederlands</a:t>
            </a:r>
            <a:r>
              <a:rPr lang="nl-NL" sz="1200">
                <a:solidFill>
                  <a:srgbClr val="0000FF"/>
                </a:solidFill>
                <a:latin typeface="Calibri" pitchFamily="34" charset="0"/>
                <a:cs typeface="Times New Roman" pitchFamily="18" charset="0"/>
                <a:hlinkClick r:id="rId14" tooltip="Nederlands — Wikipedia — De vrije encyclopedie"/>
              </a:rPr>
              <a:t/>
            </a:r>
            <a:br>
              <a:rPr lang="nl-NL" sz="1200">
                <a:solidFill>
                  <a:srgbClr val="0000FF"/>
                </a:solidFill>
                <a:latin typeface="Calibri" pitchFamily="34" charset="0"/>
                <a:cs typeface="Times New Roman" pitchFamily="18" charset="0"/>
                <a:hlinkClick r:id="rId14" tooltip="Nederlands — Wikipedia — De vrije encyclopedie"/>
              </a:rPr>
            </a:br>
            <a:r>
              <a:rPr lang="nl-NL" sz="1200" i="1">
                <a:solidFill>
                  <a:srgbClr val="0000FF"/>
                </a:solidFill>
                <a:latin typeface="Calibri" pitchFamily="34" charset="0"/>
                <a:cs typeface="Times New Roman" pitchFamily="18" charset="0"/>
                <a:hlinkClick r:id="rId14" tooltip="Nederlands — Wikipedia — De vrije encyclopedie"/>
              </a:rPr>
              <a:t>De vrije encyclopedie</a:t>
            </a:r>
            <a:r>
              <a:rPr lang="nl-NL" sz="1200">
                <a:solidFill>
                  <a:srgbClr val="0000FF"/>
                </a:solidFill>
                <a:latin typeface="Calibri" pitchFamily="34" charset="0"/>
                <a:cs typeface="Times New Roman" pitchFamily="18" charset="0"/>
                <a:hlinkClick r:id="rId14" tooltip="Nederlands — Wikipedia — De vrije encyclopedie"/>
              </a:rPr>
              <a:t/>
            </a:r>
            <a:br>
              <a:rPr lang="nl-NL" sz="1200">
                <a:solidFill>
                  <a:srgbClr val="0000FF"/>
                </a:solidFill>
                <a:latin typeface="Calibri" pitchFamily="34" charset="0"/>
                <a:cs typeface="Times New Roman" pitchFamily="18" charset="0"/>
                <a:hlinkClick r:id="rId14" tooltip="Nederlands — Wikipedia — De vrije encyclopedie"/>
              </a:rPr>
            </a:br>
            <a:r>
              <a:rPr lang="nl-NL" sz="1200">
                <a:solidFill>
                  <a:srgbClr val="0000FF"/>
                </a:solidFill>
                <a:latin typeface="Calibri" pitchFamily="34" charset="0"/>
                <a:cs typeface="Times New Roman" pitchFamily="18" charset="0"/>
                <a:hlinkClick r:id="rId14" tooltip="Nederlands — Wikipedia — De vrije encyclopedie"/>
              </a:rPr>
              <a:t>688 000+ artikelen</a:t>
            </a:r>
            <a:r>
              <a:rPr lang="nl-NL" sz="1200">
                <a:latin typeface="Calibri" pitchFamily="34" charset="0"/>
                <a:cs typeface="Times New Roman" pitchFamily="18" charset="0"/>
              </a:rPr>
              <a:t> </a:t>
            </a:r>
            <a:endParaRPr lang="nl-NL"/>
          </a:p>
        </p:txBody>
      </p:sp>
      <p:pic>
        <p:nvPicPr>
          <p:cNvPr id="18" name="Picture 18" descr="ox_brand"/>
          <p:cNvPicPr>
            <a:picLocks noChangeAspect="1" noChangeArrowheads="1"/>
          </p:cNvPicPr>
          <p:nvPr/>
        </p:nvPicPr>
        <p:blipFill>
          <a:blip r:embed="rId15" cstate="print"/>
          <a:srcRect/>
          <a:stretch>
            <a:fillRect/>
          </a:stretch>
        </p:blipFill>
        <p:spPr bwMode="auto">
          <a:xfrm>
            <a:off x="5998470" y="6139293"/>
            <a:ext cx="570588" cy="569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2800" b="1" dirty="0" smtClean="0"/>
              <a:t>Notes</a:t>
            </a:r>
          </a:p>
        </p:txBody>
      </p:sp>
      <p:sp>
        <p:nvSpPr>
          <p:cNvPr id="19459" name="Content Placeholder 2"/>
          <p:cNvSpPr>
            <a:spLocks noGrp="1"/>
          </p:cNvSpPr>
          <p:nvPr>
            <p:ph idx="1"/>
          </p:nvPr>
        </p:nvSpPr>
        <p:spPr>
          <a:xfrm>
            <a:off x="292590" y="1289295"/>
            <a:ext cx="8569325" cy="4826000"/>
          </a:xfrm>
        </p:spPr>
        <p:txBody>
          <a:bodyPr/>
          <a:lstStyle/>
          <a:p>
            <a:endParaRPr lang="en-US" dirty="0" smtClean="0"/>
          </a:p>
          <a:p>
            <a:pPr>
              <a:spcBef>
                <a:spcPts val="0"/>
              </a:spcBef>
            </a:pPr>
            <a:r>
              <a:rPr lang="en-US" sz="2000" dirty="0" smtClean="0"/>
              <a:t>Connaway, Lynn Silipigni, and Timothy J. Dickey. </a:t>
            </a:r>
            <a:r>
              <a:rPr lang="en-US" sz="2000" i="1" dirty="0" smtClean="0"/>
              <a:t>The Digital Information Seeker: Report of the Findings from Selected OCLC, RIN, and JISC User </a:t>
            </a:r>
            <a:r>
              <a:rPr lang="en-US" sz="2000" i="1" dirty="0" err="1" smtClean="0"/>
              <a:t>Behaviour</a:t>
            </a:r>
            <a:r>
              <a:rPr lang="en-US" sz="2000" i="1" dirty="0" smtClean="0"/>
              <a:t> Projects.</a:t>
            </a:r>
            <a:r>
              <a:rPr lang="en-US" sz="2000" dirty="0" smtClean="0"/>
              <a:t> 2010.  Funded by JISC and OCLC.</a:t>
            </a:r>
          </a:p>
          <a:p>
            <a:pPr>
              <a:spcBef>
                <a:spcPts val="0"/>
              </a:spcBef>
            </a:pPr>
            <a:r>
              <a:rPr lang="en-US" sz="2000" dirty="0" smtClean="0">
                <a:hlinkClick r:id="rId3"/>
              </a:rPr>
              <a:t>http://www.jisc.ac.uk/media/documents/publications/reports/2010/digitalinformationseekerreport.pdf</a:t>
            </a:r>
            <a:r>
              <a:rPr lang="en-US" sz="2000" dirty="0" smtClean="0"/>
              <a:t>.</a:t>
            </a:r>
          </a:p>
          <a:p>
            <a:endParaRPr lang="en-US" sz="2000" dirty="0" smtClean="0"/>
          </a:p>
          <a:p>
            <a:r>
              <a:rPr lang="en-US" sz="2000" dirty="0" smtClean="0"/>
              <a:t>White, David , and Lynn Silipigni Connaway. </a:t>
            </a:r>
            <a:r>
              <a:rPr lang="en-US" sz="2000" i="1" dirty="0" smtClean="0"/>
              <a:t>Visitors and Residents: What Motivates Engagement with the Digital Information Environment</a:t>
            </a:r>
            <a:r>
              <a:rPr lang="en-US" sz="2000" dirty="0" smtClean="0"/>
              <a:t>. 2011. Funded by JISC, OCLC, and Oxford University. </a:t>
            </a:r>
            <a:r>
              <a:rPr lang="en-US" sz="2000" u="sng" dirty="0" smtClean="0">
                <a:hlinkClick r:id="rId4"/>
              </a:rPr>
              <a:t>http://www.oclc.org/research/activities/vandr/</a:t>
            </a:r>
            <a:r>
              <a:rPr lang="en-US" sz="2000" u="sng" dirty="0" smtClean="0"/>
              <a:t>.</a:t>
            </a:r>
            <a:endParaRPr lang="en-US" sz="2000" dirty="0" smtClean="0"/>
          </a:p>
          <a:p>
            <a:r>
              <a:rPr lang="en-US" sz="2000" dirty="0" smtClean="0"/>
              <a:t> </a:t>
            </a:r>
          </a:p>
          <a:p>
            <a:endParaRPr lang="en-US" sz="2000" dirty="0" smtClean="0"/>
          </a:p>
          <a:p>
            <a:endParaRPr lang="en-US" dirty="0" smtClean="0"/>
          </a:p>
          <a:p>
            <a:endParaRPr lang="en-GB" dirty="0" smtClean="0"/>
          </a:p>
        </p:txBody>
      </p:sp>
      <p:pic>
        <p:nvPicPr>
          <p:cNvPr id="7" name="Picture 18" descr="ox_brand"/>
          <p:cNvPicPr>
            <a:picLocks noChangeAspect="1" noChangeArrowheads="1"/>
          </p:cNvPicPr>
          <p:nvPr/>
        </p:nvPicPr>
        <p:blipFill>
          <a:blip r:embed="rId5" cstate="print"/>
          <a:srcRect/>
          <a:stretch>
            <a:fillRect/>
          </a:stretch>
        </p:blipFill>
        <p:spPr bwMode="auto">
          <a:xfrm>
            <a:off x="5998470" y="6139293"/>
            <a:ext cx="570588" cy="56919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sxc.hu/pic/l/a/ar/arinas74/1208422_89744071.jpg"/>
          <p:cNvPicPr>
            <a:picLocks noChangeAspect="1" noChangeArrowheads="1"/>
          </p:cNvPicPr>
          <p:nvPr/>
        </p:nvPicPr>
        <p:blipFill>
          <a:blip r:embed="rId3" cstate="print"/>
          <a:srcRect/>
          <a:stretch>
            <a:fillRect/>
          </a:stretch>
        </p:blipFill>
        <p:spPr bwMode="auto">
          <a:xfrm>
            <a:off x="3124200" y="4479925"/>
            <a:ext cx="3149600" cy="2092325"/>
          </a:xfrm>
          <a:prstGeom prst="rect">
            <a:avLst/>
          </a:prstGeom>
          <a:noFill/>
          <a:ln w="9525">
            <a:noFill/>
            <a:miter lim="800000"/>
            <a:headEnd/>
            <a:tailEnd/>
          </a:ln>
        </p:spPr>
      </p:pic>
      <p:sp>
        <p:nvSpPr>
          <p:cNvPr id="6" name="Rectangle 5"/>
          <p:cNvSpPr/>
          <p:nvPr/>
        </p:nvSpPr>
        <p:spPr>
          <a:xfrm>
            <a:off x="457200" y="1600200"/>
            <a:ext cx="8229600" cy="1816100"/>
          </a:xfrm>
          <a:prstGeom prst="rect">
            <a:avLst/>
          </a:prstGeom>
        </p:spPr>
        <p:txBody>
          <a:bodyPr>
            <a:spAutoFit/>
          </a:bodyPr>
          <a:lstStyle/>
          <a:p>
            <a:pPr>
              <a:defRPr/>
            </a:pPr>
            <a:r>
              <a:rPr lang="en-US" sz="2400" i="1" dirty="0">
                <a:latin typeface="+mn-lt"/>
                <a:cs typeface="Arial" pitchFamily="34" charset="0"/>
              </a:rPr>
              <a:t>“The majority of researchers in all disciplines have adapted readily to the widespread availability of digital content, accessible directly from their desktops.”</a:t>
            </a:r>
            <a:endParaRPr lang="en-US" sz="2400" dirty="0">
              <a:latin typeface="+mj-lt"/>
              <a:cs typeface="Arial" pitchFamily="34" charset="0"/>
            </a:endParaRPr>
          </a:p>
        </p:txBody>
      </p:sp>
      <p:sp>
        <p:nvSpPr>
          <p:cNvPr id="29700" name="TextBox 4"/>
          <p:cNvSpPr txBox="1">
            <a:spLocks noChangeArrowheads="1"/>
          </p:cNvSpPr>
          <p:nvPr/>
        </p:nvSpPr>
        <p:spPr bwMode="auto">
          <a:xfrm>
            <a:off x="685800" y="3548063"/>
            <a:ext cx="8001000" cy="738187"/>
          </a:xfrm>
          <a:prstGeom prst="rect">
            <a:avLst/>
          </a:prstGeom>
          <a:noFill/>
          <a:ln w="9525">
            <a:noFill/>
            <a:miter lim="800000"/>
            <a:headEnd/>
            <a:tailEnd/>
          </a:ln>
        </p:spPr>
        <p:txBody>
          <a:bodyPr>
            <a:spAutoFit/>
          </a:bodyPr>
          <a:lstStyle/>
          <a:p>
            <a:pPr algn="r"/>
            <a:r>
              <a:rPr lang="en-US" sz="1200">
                <a:cs typeface="Arial" charset="0"/>
              </a:rPr>
              <a:t>(</a:t>
            </a:r>
            <a:r>
              <a:rPr lang="en-US" sz="1200"/>
              <a:t>Consortium of University Research Libraries, and Research Information Network. 2007. </a:t>
            </a:r>
            <a:r>
              <a:rPr lang="en-US" sz="1200" i="1"/>
              <a:t>Researchers' use of academic libraries and their services: A report. </a:t>
            </a:r>
            <a:r>
              <a:rPr lang="en-US" sz="1200"/>
              <a:t>London: Research Information Network and Consortium of University Research Libraries (CURL), </a:t>
            </a:r>
            <a:r>
              <a:rPr lang="en-US" sz="1200">
                <a:cs typeface="Arial" charset="0"/>
              </a:rPr>
              <a:t>p. 23)</a:t>
            </a:r>
            <a:endParaRPr lang="en-US" sz="1200"/>
          </a:p>
        </p:txBody>
      </p:sp>
      <p:sp>
        <p:nvSpPr>
          <p:cNvPr id="7" name="Title 1"/>
          <p:cNvSpPr txBox="1">
            <a:spLocks/>
          </p:cNvSpPr>
          <p:nvPr/>
        </p:nvSpPr>
        <p:spPr bwMode="auto">
          <a:xfrm>
            <a:off x="434975" y="147638"/>
            <a:ext cx="6989763" cy="1284287"/>
          </a:xfrm>
          <a:prstGeom prst="rect">
            <a:avLst/>
          </a:prstGeom>
          <a:noFill/>
          <a:ln w="9525">
            <a:noFill/>
            <a:miter lim="800000"/>
            <a:headEnd/>
            <a:tailEnd/>
          </a:ln>
          <a:effectLst>
            <a:outerShdw dist="35921" dir="2700000" algn="ctr" rotWithShape="0">
              <a:srgbClr val="144A6F"/>
            </a:outerShdw>
          </a:effectLst>
        </p:spPr>
        <p:txBody>
          <a:bodyPr anchor="ctr"/>
          <a:lstStyle/>
          <a:p>
            <a:pPr>
              <a:defRPr/>
            </a:pPr>
            <a:r>
              <a:rPr lang="en-US" sz="2800" kern="0" dirty="0">
                <a:solidFill>
                  <a:srgbClr val="FFFFFF"/>
                </a:solidFill>
                <a:latin typeface="Trebuchet MS"/>
                <a:ea typeface="ＭＳ Ｐゴシック" pitchFamily="-112" charset="-128"/>
                <a:cs typeface="+mj-cs"/>
              </a:rPr>
              <a:t>Common Findings:</a:t>
            </a:r>
            <a:br>
              <a:rPr lang="en-US" sz="2800" kern="0" dirty="0">
                <a:solidFill>
                  <a:srgbClr val="FFFFFF"/>
                </a:solidFill>
                <a:latin typeface="Trebuchet MS"/>
                <a:ea typeface="ＭＳ Ｐゴシック" pitchFamily="-112" charset="-128"/>
                <a:cs typeface="+mj-cs"/>
              </a:rPr>
            </a:br>
            <a:r>
              <a:rPr lang="en-US" sz="2800" kern="0" dirty="0">
                <a:solidFill>
                  <a:srgbClr val="FFFFFF"/>
                </a:solidFill>
                <a:latin typeface="Trebuchet MS"/>
                <a:ea typeface="ＭＳ Ｐゴシック" pitchFamily="-112" charset="-128"/>
                <a:cs typeface="+mj-cs"/>
              </a:rPr>
              <a:t>User Behaviors</a:t>
            </a:r>
            <a:endParaRPr lang="en-US" sz="2800" kern="0" dirty="0">
              <a:solidFill>
                <a:schemeClr val="bg1"/>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Credit</a:t>
            </a:r>
            <a:endParaRPr lang="en-US" dirty="0"/>
          </a:p>
        </p:txBody>
      </p:sp>
      <p:sp>
        <p:nvSpPr>
          <p:cNvPr id="3" name="Content Placeholder 2"/>
          <p:cNvSpPr>
            <a:spLocks noGrp="1"/>
          </p:cNvSpPr>
          <p:nvPr>
            <p:ph idx="1"/>
          </p:nvPr>
        </p:nvSpPr>
        <p:spPr/>
        <p:txBody>
          <a:bodyPr/>
          <a:lstStyle/>
          <a:p>
            <a:r>
              <a:rPr lang="en-US" sz="2400" kern="1200" dirty="0" smtClean="0">
                <a:latin typeface="Trebuchet MS" pitchFamily="34" charset="0"/>
              </a:rPr>
              <a:t>Slide 18: Conclusions: </a:t>
            </a:r>
            <a:r>
              <a:rPr lang="en-US" sz="2400" dirty="0" smtClean="0"/>
              <a:t>C Peter </a:t>
            </a:r>
            <a:r>
              <a:rPr lang="en-US" sz="2400" dirty="0" err="1" smtClean="0"/>
              <a:t>Nijenhuis</a:t>
            </a:r>
            <a:r>
              <a:rPr lang="en-US" sz="2400" dirty="0" smtClean="0"/>
              <a:t>: </a:t>
            </a:r>
            <a:r>
              <a:rPr lang="en-US" sz="2400" dirty="0" smtClean="0">
                <a:hlinkClick r:id="rId2"/>
              </a:rPr>
              <a:t>http://www.flickr.com/photos/peternijenhuis/199686509/</a:t>
            </a:r>
            <a:endParaRPr lang="en-US" sz="2400"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684212" y="2133600"/>
            <a:ext cx="7881903" cy="2436576"/>
          </a:xfrm>
        </p:spPr>
        <p:txBody>
          <a:bodyPr/>
          <a:lstStyle/>
          <a:p>
            <a:pPr>
              <a:buFont typeface="Wingdings" pitchFamily="2" charset="2"/>
              <a:buNone/>
            </a:pPr>
            <a:r>
              <a:rPr lang="en-US" sz="2400" dirty="0" smtClean="0"/>
              <a:t>The researchers would like to thank Alison LeCornu for her assistance in keeping the Visitors and Residents team organized, scheduling and conducting interviews, analyzing the data, and disseminating the results.</a:t>
            </a:r>
          </a:p>
        </p:txBody>
      </p:sp>
      <p:pic>
        <p:nvPicPr>
          <p:cNvPr id="6" name="Picture 18" descr="ox_brand"/>
          <p:cNvPicPr>
            <a:picLocks noChangeAspect="1" noChangeArrowheads="1"/>
          </p:cNvPicPr>
          <p:nvPr/>
        </p:nvPicPr>
        <p:blipFill>
          <a:blip r:embed="rId3" cstate="print"/>
          <a:srcRect/>
          <a:stretch>
            <a:fillRect/>
          </a:stretch>
        </p:blipFill>
        <p:spPr bwMode="auto">
          <a:xfrm>
            <a:off x="5998470" y="6139293"/>
            <a:ext cx="570588" cy="56919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838200" y="1066800"/>
            <a:ext cx="7239000" cy="989013"/>
          </a:xfrm>
        </p:spPr>
        <p:txBody>
          <a:bodyPr/>
          <a:lstStyle/>
          <a:p>
            <a:pPr algn="ctr" eaLnBrk="1" hangingPunct="1">
              <a:defRPr/>
            </a:pPr>
            <a:r>
              <a:rPr lang="en-US" sz="4800" dirty="0" smtClean="0"/>
              <a:t>Questions &amp; Comments</a:t>
            </a:r>
          </a:p>
        </p:txBody>
      </p:sp>
      <p:sp>
        <p:nvSpPr>
          <p:cNvPr id="48131" name="Rectangle 3"/>
          <p:cNvSpPr>
            <a:spLocks noGrp="1" noChangeArrowheads="1"/>
          </p:cNvSpPr>
          <p:nvPr>
            <p:ph type="subTitle" idx="1"/>
          </p:nvPr>
        </p:nvSpPr>
        <p:spPr>
          <a:xfrm>
            <a:off x="5486400" y="4724400"/>
            <a:ext cx="3276600" cy="1219200"/>
          </a:xfrm>
        </p:spPr>
        <p:txBody>
          <a:bodyPr/>
          <a:lstStyle/>
          <a:p>
            <a:pPr algn="r" eaLnBrk="1" hangingPunct="1"/>
            <a:r>
              <a:rPr lang="en-US" smtClean="0"/>
              <a:t>Lynn Silipigni Connaway</a:t>
            </a:r>
          </a:p>
          <a:p>
            <a:pPr algn="r" eaLnBrk="1" hangingPunct="1"/>
            <a:r>
              <a:rPr lang="en-US" smtClean="0">
                <a:hlinkClick r:id="rId3"/>
              </a:rPr>
              <a:t>connawal@oclc.org</a:t>
            </a:r>
            <a:endParaRPr lang="en-US" smtClean="0"/>
          </a:p>
          <a:p>
            <a:pPr algn="r" eaLnBrk="1" hangingPunct="1"/>
            <a:endParaRPr lang="en-US" smtClean="0"/>
          </a:p>
          <a:p>
            <a:pPr algn="r" eaLnBrk="1" hangingPunct="1"/>
            <a:endParaRPr lang="en-US" smtClean="0">
              <a:solidFill>
                <a:srgbClr val="C00000"/>
              </a:solidFill>
            </a:endParaRPr>
          </a:p>
        </p:txBody>
      </p:sp>
      <p:pic>
        <p:nvPicPr>
          <p:cNvPr id="48132" name="Picture 6" descr="\\oclc\data\OCLCResearch\Dublin\Home\hoode\My Documents\My Pictures\Microsoft Clip Organizer\00431512.png"/>
          <p:cNvPicPr>
            <a:picLocks noChangeAspect="1" noChangeArrowheads="1"/>
          </p:cNvPicPr>
          <p:nvPr/>
        </p:nvPicPr>
        <p:blipFill>
          <a:blip r:embed="rId4" cstate="print"/>
          <a:srcRect/>
          <a:stretch>
            <a:fillRect/>
          </a:stretch>
        </p:blipFill>
        <p:spPr bwMode="auto">
          <a:xfrm>
            <a:off x="3673475" y="2935288"/>
            <a:ext cx="1965325" cy="1965325"/>
          </a:xfrm>
          <a:prstGeom prst="rect">
            <a:avLst/>
          </a:prstGeom>
          <a:noFill/>
          <a:ln w="9525">
            <a:noFill/>
            <a:miter lim="800000"/>
            <a:headEnd/>
            <a:tailEnd/>
          </a:ln>
        </p:spPr>
      </p:pic>
      <p:pic>
        <p:nvPicPr>
          <p:cNvPr id="5" name="Picture 18" descr="ox_brand"/>
          <p:cNvPicPr>
            <a:picLocks noChangeAspect="1" noChangeArrowheads="1"/>
          </p:cNvPicPr>
          <p:nvPr/>
        </p:nvPicPr>
        <p:blipFill>
          <a:blip r:embed="rId5" cstate="print"/>
          <a:srcRect/>
          <a:stretch>
            <a:fillRect/>
          </a:stretch>
        </p:blipFill>
        <p:spPr bwMode="auto">
          <a:xfrm>
            <a:off x="5998470" y="6139293"/>
            <a:ext cx="570588" cy="569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lnSpc>
                <a:spcPct val="120000"/>
              </a:lnSpc>
              <a:spcBef>
                <a:spcPct val="50000"/>
              </a:spcBef>
              <a:defRPr/>
            </a:pPr>
            <a:r>
              <a:rPr lang="en-US" sz="2800" dirty="0" smtClean="0">
                <a:solidFill>
                  <a:srgbClr val="FFFFFF"/>
                </a:solidFill>
                <a:ea typeface="ＭＳ Ｐゴシック" pitchFamily="-112" charset="-128"/>
                <a:cs typeface="+mn-cs"/>
              </a:rPr>
              <a:t>Common Findings:</a:t>
            </a:r>
            <a:br>
              <a:rPr lang="en-US" sz="2800" dirty="0" smtClean="0">
                <a:solidFill>
                  <a:srgbClr val="FFFFFF"/>
                </a:solidFill>
                <a:ea typeface="ＭＳ Ｐゴシック" pitchFamily="-112" charset="-128"/>
                <a:cs typeface="+mn-cs"/>
              </a:rPr>
            </a:br>
            <a:r>
              <a:rPr lang="en-US" sz="2800" dirty="0" smtClean="0">
                <a:solidFill>
                  <a:srgbClr val="FFFFFF"/>
                </a:solidFill>
                <a:ea typeface="ＭＳ Ｐゴシック" pitchFamily="-112" charset="-128"/>
                <a:cs typeface="+mn-cs"/>
              </a:rPr>
              <a:t>User Behaviors</a:t>
            </a:r>
            <a:endParaRPr lang="en-US" sz="2800" dirty="0">
              <a:solidFill>
                <a:srgbClr val="FFFFFF"/>
              </a:solidFill>
              <a:ea typeface="+mn-ea"/>
              <a:cs typeface="+mn-cs"/>
            </a:endParaRPr>
          </a:p>
        </p:txBody>
      </p:sp>
      <p:sp>
        <p:nvSpPr>
          <p:cNvPr id="30723" name="Content Placeholder 2"/>
          <p:cNvSpPr>
            <a:spLocks noGrp="1"/>
          </p:cNvSpPr>
          <p:nvPr>
            <p:ph idx="1"/>
          </p:nvPr>
        </p:nvSpPr>
        <p:spPr>
          <a:xfrm>
            <a:off x="457200" y="1676400"/>
            <a:ext cx="4953000" cy="4800600"/>
          </a:xfrm>
        </p:spPr>
        <p:txBody>
          <a:bodyPr/>
          <a:lstStyle/>
          <a:p>
            <a:pPr eaLnBrk="1" hangingPunct="1">
              <a:buFontTx/>
              <a:buChar char="•"/>
            </a:pPr>
            <a:r>
              <a:rPr lang="en-US" sz="2400" smtClean="0">
                <a:solidFill>
                  <a:srgbClr val="FF6600"/>
                </a:solidFill>
                <a:cs typeface="Arial" charset="0"/>
              </a:rPr>
              <a:t>Convenience</a:t>
            </a:r>
            <a:r>
              <a:rPr lang="en-US" sz="2400" smtClean="0">
                <a:solidFill>
                  <a:srgbClr val="FF9933"/>
                </a:solidFill>
                <a:cs typeface="Arial" charset="0"/>
              </a:rPr>
              <a:t> </a:t>
            </a:r>
            <a:r>
              <a:rPr lang="en-US" sz="2400" smtClean="0">
                <a:cs typeface="Arial" charset="0"/>
              </a:rPr>
              <a:t>dictates choice between physical &amp; virtual library</a:t>
            </a:r>
          </a:p>
          <a:p>
            <a:pPr eaLnBrk="1" hangingPunct="1">
              <a:buFontTx/>
              <a:buChar char="•"/>
            </a:pPr>
            <a:r>
              <a:rPr lang="en-US" sz="2400" smtClean="0">
                <a:cs typeface="Arial" charset="0"/>
              </a:rPr>
              <a:t>Very little time using content</a:t>
            </a:r>
          </a:p>
          <a:p>
            <a:pPr eaLnBrk="1" hangingPunct="1">
              <a:buFontTx/>
              <a:buChar char="•"/>
            </a:pPr>
            <a:r>
              <a:rPr lang="en-US" sz="2400" smtClean="0">
                <a:cs typeface="Arial" charset="0"/>
              </a:rPr>
              <a:t>“Squirreling” of downloads</a:t>
            </a:r>
          </a:p>
          <a:p>
            <a:pPr eaLnBrk="1" hangingPunct="1">
              <a:buFontTx/>
              <a:buChar char="•"/>
            </a:pPr>
            <a:r>
              <a:rPr lang="en-US" sz="2400" smtClean="0">
                <a:cs typeface="Arial" charset="0"/>
              </a:rPr>
              <a:t>Prefer quick chunks of information</a:t>
            </a:r>
          </a:p>
          <a:p>
            <a:pPr eaLnBrk="1" hangingPunct="1">
              <a:buFontTx/>
              <a:buChar char="•"/>
            </a:pPr>
            <a:r>
              <a:rPr lang="en-US" sz="2400" smtClean="0">
                <a:cs typeface="Arial" charset="0"/>
              </a:rPr>
              <a:t>Visit only a few minutes</a:t>
            </a:r>
          </a:p>
          <a:p>
            <a:pPr eaLnBrk="1" hangingPunct="1">
              <a:buFontTx/>
              <a:buChar char="•"/>
            </a:pPr>
            <a:r>
              <a:rPr lang="en-US" sz="2400" smtClean="0">
                <a:cs typeface="Arial" charset="0"/>
              </a:rPr>
              <a:t>Use basic search</a:t>
            </a:r>
          </a:p>
        </p:txBody>
      </p:sp>
      <p:pic>
        <p:nvPicPr>
          <p:cNvPr id="3074" name="Picture 2" descr="C:\Users\hoode\AppData\Local\Temp\MP900405468.JPG"/>
          <p:cNvPicPr>
            <a:picLocks noChangeAspect="1" noChangeArrowheads="1"/>
          </p:cNvPicPr>
          <p:nvPr/>
        </p:nvPicPr>
        <p:blipFill>
          <a:blip r:embed="rId3" cstate="print"/>
          <a:srcRect/>
          <a:stretch>
            <a:fillRect/>
          </a:stretch>
        </p:blipFill>
        <p:spPr bwMode="auto">
          <a:xfrm>
            <a:off x="5056999" y="2430471"/>
            <a:ext cx="3794411" cy="271029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304800" y="1905000"/>
            <a:ext cx="4724400" cy="4191000"/>
          </a:xfrm>
        </p:spPr>
        <p:txBody>
          <a:bodyPr/>
          <a:lstStyle/>
          <a:p>
            <a:pPr eaLnBrk="1" hangingPunct="1">
              <a:buFontTx/>
              <a:buChar char="•"/>
            </a:pPr>
            <a:r>
              <a:rPr lang="en-US" sz="2400" dirty="0" smtClean="0">
                <a:cs typeface="Arial" charset="0"/>
              </a:rPr>
              <a:t>Use snippets from e-books</a:t>
            </a:r>
          </a:p>
          <a:p>
            <a:pPr eaLnBrk="1" hangingPunct="1">
              <a:buFontTx/>
              <a:buChar char="•"/>
            </a:pPr>
            <a:r>
              <a:rPr lang="en-US" sz="2400" dirty="0" smtClean="0">
                <a:cs typeface="Arial" charset="0"/>
              </a:rPr>
              <a:t>View only a few pages</a:t>
            </a:r>
          </a:p>
          <a:p>
            <a:pPr eaLnBrk="1" hangingPunct="1">
              <a:buFontTx/>
              <a:buChar char="•"/>
            </a:pPr>
            <a:r>
              <a:rPr lang="en-US" sz="2400" dirty="0" smtClean="0">
                <a:cs typeface="Arial" charset="0"/>
              </a:rPr>
              <a:t>Short visits</a:t>
            </a:r>
          </a:p>
          <a:p>
            <a:pPr eaLnBrk="1" hangingPunct="1">
              <a:buFontTx/>
              <a:buChar char="•"/>
            </a:pPr>
            <a:r>
              <a:rPr lang="en-US" sz="2400" dirty="0" smtClean="0">
                <a:cs typeface="Arial" charset="0"/>
              </a:rPr>
              <a:t>Simple searching of Google-like interfaces</a:t>
            </a:r>
          </a:p>
          <a:p>
            <a:pPr eaLnBrk="1" hangingPunct="1">
              <a:buFontTx/>
              <a:buChar char="•"/>
            </a:pPr>
            <a:r>
              <a:rPr lang="en-US" sz="2400" dirty="0" smtClean="0">
                <a:cs typeface="Arial" charset="0"/>
              </a:rPr>
              <a:t>Power browsing</a:t>
            </a:r>
          </a:p>
          <a:p>
            <a:pPr eaLnBrk="1" hangingPunct="1">
              <a:buFontTx/>
              <a:buChar char="•"/>
            </a:pPr>
            <a:r>
              <a:rPr lang="en-US" sz="2400" dirty="0" smtClean="0"/>
              <a:t>Value human resources</a:t>
            </a:r>
          </a:p>
          <a:p>
            <a:pPr eaLnBrk="1" hangingPunct="1">
              <a:buFontTx/>
              <a:buChar char="•"/>
            </a:pPr>
            <a:endParaRPr lang="en-US" sz="2400" dirty="0" smtClean="0">
              <a:latin typeface="Arial" charset="0"/>
              <a:cs typeface="Arial" charset="0"/>
            </a:endParaRPr>
          </a:p>
        </p:txBody>
      </p:sp>
      <p:sp>
        <p:nvSpPr>
          <p:cNvPr id="5" name="Title 1"/>
          <p:cNvSpPr txBox="1">
            <a:spLocks/>
          </p:cNvSpPr>
          <p:nvPr/>
        </p:nvSpPr>
        <p:spPr bwMode="auto">
          <a:xfrm>
            <a:off x="434975" y="147638"/>
            <a:ext cx="6989763" cy="1284287"/>
          </a:xfrm>
          <a:prstGeom prst="rect">
            <a:avLst/>
          </a:prstGeom>
          <a:noFill/>
          <a:ln w="9525">
            <a:noFill/>
            <a:miter lim="800000"/>
            <a:headEnd/>
            <a:tailEnd/>
          </a:ln>
          <a:effectLst>
            <a:outerShdw dist="35921" dir="2700000" algn="ctr" rotWithShape="0">
              <a:srgbClr val="144A6F"/>
            </a:outerShdw>
          </a:effectLst>
        </p:spPr>
        <p:txBody>
          <a:bodyPr anchor="ctr"/>
          <a:lstStyle/>
          <a:p>
            <a:pPr>
              <a:defRPr/>
            </a:pPr>
            <a:r>
              <a:rPr lang="en-US" sz="2800" kern="0" dirty="0">
                <a:solidFill>
                  <a:srgbClr val="FFFFFF"/>
                </a:solidFill>
                <a:latin typeface="Trebuchet MS"/>
                <a:ea typeface="ＭＳ Ｐゴシック" pitchFamily="-112" charset="-128"/>
                <a:cs typeface="+mj-cs"/>
              </a:rPr>
              <a:t>Common Findings:</a:t>
            </a:r>
            <a:br>
              <a:rPr lang="en-US" sz="2800" kern="0" dirty="0">
                <a:solidFill>
                  <a:srgbClr val="FFFFFF"/>
                </a:solidFill>
                <a:latin typeface="Trebuchet MS"/>
                <a:ea typeface="ＭＳ Ｐゴシック" pitchFamily="-112" charset="-128"/>
                <a:cs typeface="+mj-cs"/>
              </a:rPr>
            </a:br>
            <a:r>
              <a:rPr lang="en-US" sz="2800" kern="0" dirty="0">
                <a:solidFill>
                  <a:srgbClr val="FFFFFF"/>
                </a:solidFill>
                <a:latin typeface="Trebuchet MS"/>
                <a:ea typeface="ＭＳ Ｐゴシック" pitchFamily="-112" charset="-128"/>
                <a:cs typeface="+mj-cs"/>
              </a:rPr>
              <a:t>User Behaviors</a:t>
            </a:r>
            <a:endParaRPr lang="en-US" sz="2800" kern="0" dirty="0">
              <a:solidFill>
                <a:schemeClr val="bg1"/>
              </a:solidFill>
              <a:latin typeface="+mj-lt"/>
              <a:ea typeface="+mj-ea"/>
              <a:cs typeface="+mj-cs"/>
            </a:endParaRPr>
          </a:p>
        </p:txBody>
      </p:sp>
      <p:sp>
        <p:nvSpPr>
          <p:cNvPr id="37890" name="AutoShape 2" descr="https://dl-web.dropbox.com/get/Library%20Photos/Auckland%20Uni%20Library/DSC05721.JPG?w=86888194"/>
          <p:cNvSpPr>
            <a:spLocks noChangeAspect="1" noChangeArrowheads="1"/>
          </p:cNvSpPr>
          <p:nvPr/>
        </p:nvSpPr>
        <p:spPr bwMode="auto">
          <a:xfrm>
            <a:off x="155575" y="-3436938"/>
            <a:ext cx="9563100" cy="717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2" name="AutoShape 4" descr="https://dl-web.dropbox.com/get/Library%20Photos/Auckland%20Uni%20Library/DSC05721.JPG?w=86888194"/>
          <p:cNvSpPr>
            <a:spLocks noChangeAspect="1" noChangeArrowheads="1"/>
          </p:cNvSpPr>
          <p:nvPr/>
        </p:nvSpPr>
        <p:spPr bwMode="auto">
          <a:xfrm>
            <a:off x="155575" y="-3436938"/>
            <a:ext cx="9563100" cy="717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4" name="AutoShape 6" descr="https://dl-web.dropbox.com/get/Library%20Photos/Auckland%20Uni%20Library/DSC05721.JPG?w=86888194"/>
          <p:cNvSpPr>
            <a:spLocks noChangeAspect="1" noChangeArrowheads="1"/>
          </p:cNvSpPr>
          <p:nvPr/>
        </p:nvSpPr>
        <p:spPr bwMode="auto">
          <a:xfrm>
            <a:off x="155575" y="-3436938"/>
            <a:ext cx="9563100" cy="717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5" name="Picture 7" descr="C:\Users\hoode\Desktop\DSC05721.JPG"/>
          <p:cNvPicPr>
            <a:picLocks noChangeAspect="1" noChangeArrowheads="1"/>
          </p:cNvPicPr>
          <p:nvPr/>
        </p:nvPicPr>
        <p:blipFill>
          <a:blip r:embed="rId3" cstate="print"/>
          <a:srcRect l="31383" t="6657" r="42941" b="40088"/>
          <a:stretch>
            <a:fillRect/>
          </a:stretch>
        </p:blipFill>
        <p:spPr bwMode="auto">
          <a:xfrm>
            <a:off x="5998470" y="1717235"/>
            <a:ext cx="2710294" cy="421601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US" sz="2800" dirty="0" smtClean="0">
                <a:solidFill>
                  <a:srgbClr val="FFFFFF"/>
                </a:solidFill>
                <a:ea typeface="ＭＳ Ｐゴシック" pitchFamily="-112" charset="-128"/>
              </a:rPr>
              <a:t>Common Findings:</a:t>
            </a:r>
            <a:br>
              <a:rPr lang="en-US" sz="2800" dirty="0" smtClean="0">
                <a:solidFill>
                  <a:srgbClr val="FFFFFF"/>
                </a:solidFill>
                <a:ea typeface="ＭＳ Ｐゴシック" pitchFamily="-112" charset="-128"/>
              </a:rPr>
            </a:br>
            <a:r>
              <a:rPr lang="en-US" sz="2800" dirty="0" smtClean="0">
                <a:solidFill>
                  <a:srgbClr val="FFFFFF"/>
                </a:solidFill>
                <a:ea typeface="ＭＳ Ｐゴシック" pitchFamily="-112" charset="-128"/>
              </a:rPr>
              <a:t>The Library</a:t>
            </a:r>
            <a:endParaRPr lang="en-US" sz="2800" dirty="0" smtClean="0"/>
          </a:p>
        </p:txBody>
      </p:sp>
      <p:sp>
        <p:nvSpPr>
          <p:cNvPr id="32771" name="Content Placeholder 2"/>
          <p:cNvSpPr>
            <a:spLocks noGrp="1"/>
          </p:cNvSpPr>
          <p:nvPr>
            <p:ph idx="1"/>
          </p:nvPr>
        </p:nvSpPr>
        <p:spPr>
          <a:xfrm>
            <a:off x="381000" y="1752600"/>
            <a:ext cx="6324600" cy="4495800"/>
          </a:xfrm>
        </p:spPr>
        <p:txBody>
          <a:bodyPr/>
          <a:lstStyle/>
          <a:p>
            <a:pPr eaLnBrk="1" hangingPunct="1">
              <a:buFont typeface="Arial" pitchFamily="34" charset="0"/>
              <a:buChar char="•"/>
              <a:defRPr/>
            </a:pPr>
            <a:r>
              <a:rPr lang="en-US" sz="2400" dirty="0" smtClean="0"/>
              <a:t>= Collections of books</a:t>
            </a:r>
          </a:p>
          <a:p>
            <a:pPr eaLnBrk="1" hangingPunct="1">
              <a:buFont typeface="Arial" pitchFamily="34" charset="0"/>
              <a:buChar char="•"/>
              <a:defRPr/>
            </a:pPr>
            <a:r>
              <a:rPr lang="en-US" sz="2400" kern="1200" dirty="0" smtClean="0"/>
              <a:t>Desire Selective Dissemination of Information (SDI)</a:t>
            </a:r>
          </a:p>
          <a:p>
            <a:pPr eaLnBrk="1" hangingPunct="1">
              <a:buFont typeface="Arial" pitchFamily="34" charset="0"/>
              <a:buChar char="•"/>
              <a:defRPr/>
            </a:pPr>
            <a:r>
              <a:rPr lang="en-US" sz="2400" dirty="0" smtClean="0"/>
              <a:t>More digital content = Better</a:t>
            </a:r>
          </a:p>
          <a:p>
            <a:pPr eaLnBrk="1" hangingPunct="1">
              <a:buFont typeface="Arial" pitchFamily="34" charset="0"/>
              <a:buChar char="•"/>
              <a:defRPr/>
            </a:pPr>
            <a:r>
              <a:rPr lang="en-US" sz="2400" dirty="0" smtClean="0"/>
              <a:t>Use for research</a:t>
            </a:r>
          </a:p>
          <a:p>
            <a:pPr eaLnBrk="1" hangingPunct="1">
              <a:buFont typeface="Arial" pitchFamily="34" charset="0"/>
              <a:buChar char="•"/>
              <a:defRPr/>
            </a:pPr>
            <a:r>
              <a:rPr lang="en-US" sz="2400" dirty="0" smtClean="0">
                <a:cs typeface="Arial" pitchFamily="34" charset="0"/>
              </a:rPr>
              <a:t>Use less since Internet available</a:t>
            </a:r>
          </a:p>
          <a:p>
            <a:pPr eaLnBrk="1" hangingPunct="1">
              <a:buFont typeface="Arial" pitchFamily="34" charset="0"/>
              <a:buChar char="•"/>
              <a:defRPr/>
            </a:pPr>
            <a:endParaRPr lang="en-US" sz="2800" dirty="0" smtClean="0"/>
          </a:p>
        </p:txBody>
      </p:sp>
      <p:pic>
        <p:nvPicPr>
          <p:cNvPr id="32772" name="Picture 5" descr="\\oclc\data\OCLCResearch\Dublin\Home\hoode\My Documents\My Pictures\Microsoft Clip Organizer\j0439527.jpg"/>
          <p:cNvPicPr>
            <a:picLocks noChangeAspect="1" noChangeArrowheads="1"/>
          </p:cNvPicPr>
          <p:nvPr/>
        </p:nvPicPr>
        <p:blipFill>
          <a:blip r:embed="rId3" cstate="print"/>
          <a:srcRect/>
          <a:stretch>
            <a:fillRect/>
          </a:stretch>
        </p:blipFill>
        <p:spPr bwMode="auto">
          <a:xfrm>
            <a:off x="7010400" y="1600200"/>
            <a:ext cx="1736725" cy="4364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dirty="0" smtClean="0"/>
              <a:t>Common Findings:</a:t>
            </a:r>
            <a:br>
              <a:rPr lang="en-US" sz="2800" dirty="0" smtClean="0"/>
            </a:br>
            <a:r>
              <a:rPr lang="en-US" sz="2800" dirty="0" smtClean="0"/>
              <a:t>The Library</a:t>
            </a:r>
            <a:endParaRPr lang="en-US" sz="2800" dirty="0"/>
          </a:p>
        </p:txBody>
      </p:sp>
      <p:sp>
        <p:nvSpPr>
          <p:cNvPr id="33795" name="Content Placeholder 2"/>
          <p:cNvSpPr>
            <a:spLocks noGrp="1"/>
          </p:cNvSpPr>
          <p:nvPr>
            <p:ph idx="1"/>
          </p:nvPr>
        </p:nvSpPr>
        <p:spPr>
          <a:xfrm>
            <a:off x="533400" y="1676400"/>
            <a:ext cx="4800600" cy="4800600"/>
          </a:xfrm>
        </p:spPr>
        <p:txBody>
          <a:bodyPr/>
          <a:lstStyle/>
          <a:p>
            <a:pPr eaLnBrk="1" hangingPunct="1"/>
            <a:r>
              <a:rPr lang="en-US" sz="2400" smtClean="0"/>
              <a:t>Criticize physical library &amp; traditional services</a:t>
            </a:r>
          </a:p>
          <a:p>
            <a:pPr lvl="1" eaLnBrk="1" hangingPunct="1"/>
            <a:r>
              <a:rPr lang="en-US" sz="2400" smtClean="0"/>
              <a:t>Faculty praise physical collection</a:t>
            </a:r>
          </a:p>
          <a:p>
            <a:pPr eaLnBrk="1" hangingPunct="1"/>
            <a:r>
              <a:rPr lang="en-US" sz="2400" smtClean="0"/>
              <a:t>Electronic databases not perceived as library sources</a:t>
            </a:r>
          </a:p>
          <a:p>
            <a:pPr lvl="1" eaLnBrk="1" hangingPunct="1"/>
            <a:r>
              <a:rPr lang="en-US" sz="2400" smtClean="0"/>
              <a:t>Frustration with locating and accessing full-text copies</a:t>
            </a:r>
          </a:p>
          <a:p>
            <a:pPr eaLnBrk="1" hangingPunct="1"/>
            <a:endParaRPr lang="en-US" smtClean="0"/>
          </a:p>
        </p:txBody>
      </p:sp>
      <p:pic>
        <p:nvPicPr>
          <p:cNvPr id="33796" name="Picture 3" descr="\\oclc\data\OCLCResearch\Dublin\Home\hoode\My Documents\My Pictures\Microsoft Clip Organizer\j0439414.jpg"/>
          <p:cNvPicPr>
            <a:picLocks noChangeAspect="1" noChangeArrowheads="1"/>
          </p:cNvPicPr>
          <p:nvPr/>
        </p:nvPicPr>
        <p:blipFill>
          <a:blip r:embed="rId3" cstate="print"/>
          <a:srcRect/>
          <a:stretch>
            <a:fillRect/>
          </a:stretch>
        </p:blipFill>
        <p:spPr bwMode="auto">
          <a:xfrm>
            <a:off x="5486400" y="1822450"/>
            <a:ext cx="3276600" cy="427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sz="2800" dirty="0" smtClean="0"/>
              <a:t>Common Findings:</a:t>
            </a:r>
            <a:br>
              <a:rPr lang="en-US" sz="2800" dirty="0" smtClean="0"/>
            </a:br>
            <a:r>
              <a:rPr lang="en-US" sz="2800" dirty="0" smtClean="0"/>
              <a:t>User Literacy Skills</a:t>
            </a:r>
          </a:p>
        </p:txBody>
      </p:sp>
      <p:sp>
        <p:nvSpPr>
          <p:cNvPr id="34819" name="Content Placeholder 2"/>
          <p:cNvSpPr>
            <a:spLocks noGrp="1"/>
          </p:cNvSpPr>
          <p:nvPr>
            <p:ph idx="1"/>
          </p:nvPr>
        </p:nvSpPr>
        <p:spPr>
          <a:xfrm>
            <a:off x="381000" y="2219325"/>
            <a:ext cx="4476750" cy="3352800"/>
          </a:xfrm>
        </p:spPr>
        <p:txBody>
          <a:bodyPr/>
          <a:lstStyle/>
          <a:p>
            <a:pPr eaLnBrk="1" hangingPunct="1"/>
            <a:r>
              <a:rPr lang="en-US" sz="2400" smtClean="0"/>
              <a:t>Information literacy skills</a:t>
            </a:r>
          </a:p>
          <a:p>
            <a:pPr lvl="1" eaLnBrk="1" hangingPunct="1"/>
            <a:r>
              <a:rPr lang="en-US" sz="2400" smtClean="0"/>
              <a:t>Lacking</a:t>
            </a:r>
          </a:p>
          <a:p>
            <a:pPr lvl="1" eaLnBrk="1" hangingPunct="1"/>
            <a:r>
              <a:rPr lang="en-US" sz="2400" smtClean="0"/>
              <a:t>Not kept pace with digital literacy</a:t>
            </a:r>
          </a:p>
          <a:p>
            <a:pPr eaLnBrk="1" hangingPunct="1"/>
            <a:r>
              <a:rPr lang="en-US" sz="2400" smtClean="0"/>
              <a:t>Researchers self-taught &amp;  confident</a:t>
            </a:r>
          </a:p>
          <a:p>
            <a:pPr eaLnBrk="1" hangingPunct="1"/>
            <a:endParaRPr lang="en-US" sz="2600" smtClean="0"/>
          </a:p>
          <a:p>
            <a:pPr eaLnBrk="1" hangingPunct="1"/>
            <a:endParaRPr lang="en-US" smtClean="0"/>
          </a:p>
          <a:p>
            <a:pPr eaLnBrk="1" hangingPunct="1"/>
            <a:endParaRPr lang="en-US" smtClean="0"/>
          </a:p>
        </p:txBody>
      </p:sp>
      <p:pic>
        <p:nvPicPr>
          <p:cNvPr id="34820" name="Picture 7" descr="http://www.sxc.hu/pic/l/d/dm/dmpop/1234386_19544571.jpg"/>
          <p:cNvPicPr>
            <a:picLocks noChangeAspect="1" noChangeArrowheads="1"/>
          </p:cNvPicPr>
          <p:nvPr/>
        </p:nvPicPr>
        <p:blipFill>
          <a:blip r:embed="rId3" cstate="print"/>
          <a:srcRect/>
          <a:stretch>
            <a:fillRect/>
          </a:stretch>
        </p:blipFill>
        <p:spPr bwMode="auto">
          <a:xfrm>
            <a:off x="5029200" y="2514600"/>
            <a:ext cx="3686175"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990600"/>
          </a:xfrm>
        </p:spPr>
        <p:txBody>
          <a:bodyPr>
            <a:noAutofit/>
          </a:bodyPr>
          <a:lstStyle/>
          <a:p>
            <a:pPr eaLnBrk="1" hangingPunct="1">
              <a:defRPr/>
            </a:pPr>
            <a:r>
              <a:rPr lang="en-US" sz="2800" dirty="0" smtClean="0"/>
              <a:t>Common Findings:</a:t>
            </a:r>
            <a:br>
              <a:rPr lang="en-US" sz="2800" dirty="0" smtClean="0"/>
            </a:br>
            <a:r>
              <a:rPr lang="en-US" sz="2800" dirty="0" smtClean="0"/>
              <a:t>The Web</a:t>
            </a:r>
            <a:endParaRPr lang="en-US" sz="2800" dirty="0"/>
          </a:p>
        </p:txBody>
      </p:sp>
      <p:sp>
        <p:nvSpPr>
          <p:cNvPr id="35843" name="Content Placeholder 2"/>
          <p:cNvSpPr>
            <a:spLocks noGrp="1"/>
          </p:cNvSpPr>
          <p:nvPr>
            <p:ph idx="1"/>
          </p:nvPr>
        </p:nvSpPr>
        <p:spPr>
          <a:xfrm>
            <a:off x="571500" y="1781175"/>
            <a:ext cx="5715000" cy="4648200"/>
          </a:xfrm>
        </p:spPr>
        <p:txBody>
          <a:bodyPr/>
          <a:lstStyle/>
          <a:p>
            <a:pPr eaLnBrk="1" hangingPunct="1"/>
            <a:r>
              <a:rPr lang="en-US" sz="2400" smtClean="0">
                <a:cs typeface="Arial" charset="0"/>
              </a:rPr>
              <a:t>Search engine first choice</a:t>
            </a:r>
          </a:p>
          <a:p>
            <a:pPr lvl="1" eaLnBrk="1" hangingPunct="1"/>
            <a:r>
              <a:rPr lang="en-US" sz="2400" smtClean="0">
                <a:cs typeface="Arial" charset="0"/>
              </a:rPr>
              <a:t>Starting point </a:t>
            </a:r>
          </a:p>
          <a:p>
            <a:pPr lvl="1" eaLnBrk="1" hangingPunct="1"/>
            <a:r>
              <a:rPr lang="en-US" sz="2400" smtClean="0">
                <a:cs typeface="Arial" charset="0"/>
              </a:rPr>
              <a:t>Easy and convenient to use</a:t>
            </a:r>
          </a:p>
          <a:p>
            <a:pPr lvl="1" eaLnBrk="1" hangingPunct="1"/>
            <a:r>
              <a:rPr lang="en-US" sz="2400" smtClean="0"/>
              <a:t>Quick searches to become familiar with subjects</a:t>
            </a:r>
            <a:endParaRPr lang="en-US" sz="2400" smtClean="0">
              <a:cs typeface="Arial" charset="0"/>
            </a:endParaRPr>
          </a:p>
          <a:p>
            <a:pPr eaLnBrk="1" hangingPunct="1"/>
            <a:r>
              <a:rPr lang="en-US" sz="2400" smtClean="0">
                <a:cs typeface="Arial" charset="0"/>
              </a:rPr>
              <a:t>Rate search engines better lifestyle fit than libraries</a:t>
            </a:r>
          </a:p>
          <a:p>
            <a:pPr eaLnBrk="1" hangingPunct="1"/>
            <a:r>
              <a:rPr lang="en-US" sz="2400" smtClean="0">
                <a:cs typeface="Arial" charset="0"/>
              </a:rPr>
              <a:t>Trust Google to understand</a:t>
            </a:r>
          </a:p>
          <a:p>
            <a:pPr lvl="1" eaLnBrk="1" hangingPunct="1"/>
            <a:endParaRPr lang="en-US" sz="1100" smtClean="0">
              <a:latin typeface="Arial" charset="0"/>
              <a:cs typeface="Arial" charset="0"/>
            </a:endParaRPr>
          </a:p>
          <a:p>
            <a:pPr eaLnBrk="1" hangingPunct="1"/>
            <a:endParaRPr lang="en-US" smtClean="0"/>
          </a:p>
        </p:txBody>
      </p:sp>
      <p:pic>
        <p:nvPicPr>
          <p:cNvPr id="5" name="Picture 2" descr="C:\Users\hoode\AppData\Local\Temp\MP900444382.JPG"/>
          <p:cNvPicPr>
            <a:picLocks noChangeAspect="1" noChangeArrowheads="1"/>
          </p:cNvPicPr>
          <p:nvPr/>
        </p:nvPicPr>
        <p:blipFill>
          <a:blip r:embed="rId3" cstate="print"/>
          <a:srcRect/>
          <a:stretch>
            <a:fillRect/>
          </a:stretch>
        </p:blipFill>
        <p:spPr bwMode="auto">
          <a:xfrm>
            <a:off x="5804329" y="1574590"/>
            <a:ext cx="3000889" cy="1997058"/>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clc_light_blu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8125" marR="0" indent="-225425" algn="l" defTabSz="914400" rtl="0" eaLnBrk="1" fontAlgn="base" latinLnBrk="0" hangingPunct="1">
          <a:lnSpc>
            <a:spcPct val="120000"/>
          </a:lnSpc>
          <a:spcBef>
            <a:spcPct val="50000"/>
          </a:spcBef>
          <a:spcAft>
            <a:spcPct val="0"/>
          </a:spcAft>
          <a:buClr>
            <a:srgbClr val="FF7600"/>
          </a:buClr>
          <a:buSzTx/>
          <a:buFontTx/>
          <a:buNone/>
          <a:tabLst/>
          <a:defRPr kumimoji="0" lang="en-US" sz="2100" b="1"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8125" marR="0" indent="-225425" algn="l" defTabSz="914400" rtl="0" eaLnBrk="1" fontAlgn="base" latinLnBrk="0" hangingPunct="1">
          <a:lnSpc>
            <a:spcPct val="120000"/>
          </a:lnSpc>
          <a:spcBef>
            <a:spcPct val="50000"/>
          </a:spcBef>
          <a:spcAft>
            <a:spcPct val="0"/>
          </a:spcAft>
          <a:buClr>
            <a:srgbClr val="FF7600"/>
          </a:buClr>
          <a:buSzTx/>
          <a:buFontTx/>
          <a:buNone/>
          <a:tabLst/>
          <a:defRPr kumimoji="0" lang="en-US" sz="2100" b="1"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5701</TotalTime>
  <Words>3881</Words>
  <Application>Microsoft Office PowerPoint</Application>
  <PresentationFormat>On-screen Show (4:3)</PresentationFormat>
  <Paragraphs>368</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oclc_light_blue</vt:lpstr>
      <vt:lpstr>“I knew that the internet wouldn’t give me a wrong answer.”  Identifying Changing Information Behaviours</vt:lpstr>
      <vt:lpstr>Towards a Profile of the Researcher of Today:  What Can We Learn from JISC Projects?</vt:lpstr>
      <vt:lpstr>Slide 3</vt:lpstr>
      <vt:lpstr>Common Findings: User Behaviors</vt:lpstr>
      <vt:lpstr>Slide 5</vt:lpstr>
      <vt:lpstr>Common Findings: The Library</vt:lpstr>
      <vt:lpstr>Common Findings: The Library</vt:lpstr>
      <vt:lpstr>Common Findings: User Literacy Skills</vt:lpstr>
      <vt:lpstr>Common Findings: The Web</vt:lpstr>
      <vt:lpstr>Common Findings: The Search</vt:lpstr>
      <vt:lpstr>Common Findings: The Catalog</vt:lpstr>
      <vt:lpstr>Common Findings: The Catalog</vt:lpstr>
      <vt:lpstr>Common Findings: The Catalog</vt:lpstr>
      <vt:lpstr>Common Findings: Metadata</vt:lpstr>
      <vt:lpstr>Contradictory Findings</vt:lpstr>
      <vt:lpstr>Conclusions</vt:lpstr>
      <vt:lpstr>Conclusions</vt:lpstr>
      <vt:lpstr>Implications</vt:lpstr>
      <vt:lpstr>Why Visitors and Residents Project?</vt:lpstr>
      <vt:lpstr>Slide 20</vt:lpstr>
      <vt:lpstr>Slide 21</vt:lpstr>
      <vt:lpstr>Slide 22</vt:lpstr>
      <vt:lpstr>Slide 23</vt:lpstr>
      <vt:lpstr>Slide 24</vt:lpstr>
      <vt:lpstr>Slide 25</vt:lpstr>
      <vt:lpstr>Slide 26</vt:lpstr>
      <vt:lpstr>Slide 27</vt:lpstr>
      <vt:lpstr>Slide 28</vt:lpstr>
      <vt:lpstr>Notes</vt:lpstr>
      <vt:lpstr>Image Credit</vt:lpstr>
      <vt:lpstr>Slide 31</vt:lpstr>
      <vt:lpstr>Questions &amp; Comments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knew the Internet wouldn’t give me a wrong answer.” Identifying changing information behaviours.</dc:title>
  <dc:creator>Lynn Silipigni Connaway</dc:creator>
  <cp:lastModifiedBy>Windows User</cp:lastModifiedBy>
  <cp:revision>395</cp:revision>
  <dcterms:created xsi:type="dcterms:W3CDTF">2007-12-27T15:12:10Z</dcterms:created>
  <dcterms:modified xsi:type="dcterms:W3CDTF">2014-08-03T19:19:36Z</dcterms:modified>
</cp:coreProperties>
</file>