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handoutMasterIdLst>
    <p:handoutMasterId r:id="rId33"/>
  </p:handoutMasterIdLst>
  <p:sldIdLst>
    <p:sldId id="265" r:id="rId2"/>
    <p:sldId id="351" r:id="rId3"/>
    <p:sldId id="377" r:id="rId4"/>
    <p:sldId id="378" r:id="rId5"/>
    <p:sldId id="352" r:id="rId6"/>
    <p:sldId id="371" r:id="rId7"/>
    <p:sldId id="353" r:id="rId8"/>
    <p:sldId id="374" r:id="rId9"/>
    <p:sldId id="354" r:id="rId10"/>
    <p:sldId id="281" r:id="rId11"/>
    <p:sldId id="355" r:id="rId12"/>
    <p:sldId id="373" r:id="rId13"/>
    <p:sldId id="363" r:id="rId14"/>
    <p:sldId id="367" r:id="rId15"/>
    <p:sldId id="364" r:id="rId16"/>
    <p:sldId id="356" r:id="rId17"/>
    <p:sldId id="283" r:id="rId18"/>
    <p:sldId id="289" r:id="rId19"/>
    <p:sldId id="296" r:id="rId20"/>
    <p:sldId id="322" r:id="rId21"/>
    <p:sldId id="304" r:id="rId22"/>
    <p:sldId id="323" r:id="rId23"/>
    <p:sldId id="375" r:id="rId24"/>
    <p:sldId id="372" r:id="rId25"/>
    <p:sldId id="376" r:id="rId26"/>
    <p:sldId id="369" r:id="rId27"/>
    <p:sldId id="338" r:id="rId28"/>
    <p:sldId id="340" r:id="rId29"/>
    <p:sldId id="380" r:id="rId30"/>
    <p:sldId id="379" r:id="rId31"/>
  </p:sldIdLst>
  <p:sldSz cx="9144000" cy="5143500" type="screen16x9"/>
  <p:notesSz cx="7019925" cy="9305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92" userDrawn="1">
          <p15:clr>
            <a:srgbClr val="A4A3A4"/>
          </p15:clr>
        </p15:guide>
        <p15:guide id="2" pos="50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87D83"/>
    <a:srgbClr val="DE6126"/>
    <a:srgbClr val="5E6262"/>
    <a:srgbClr val="171D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0"/>
    <p:restoredTop sz="65983"/>
  </p:normalViewPr>
  <p:slideViewPr>
    <p:cSldViewPr snapToGrid="0">
      <p:cViewPr varScale="1">
        <p:scale>
          <a:sx n="96" d="100"/>
          <a:sy n="96" d="100"/>
        </p:scale>
        <p:origin x="624" y="54"/>
      </p:cViewPr>
      <p:guideLst>
        <p:guide orient="horz" pos="1692"/>
        <p:guide pos="504"/>
      </p:guideLst>
    </p:cSldViewPr>
  </p:slideViewPr>
  <p:notesTextViewPr>
    <p:cViewPr>
      <p:scale>
        <a:sx n="1" d="1"/>
        <a:sy n="1" d="1"/>
      </p:scale>
      <p:origin x="0" y="0"/>
    </p:cViewPr>
  </p:notesTextViewPr>
  <p:notesViewPr>
    <p:cSldViewPr snapToGrid="0">
      <p:cViewPr>
        <p:scale>
          <a:sx n="90" d="100"/>
          <a:sy n="90" d="100"/>
        </p:scale>
        <p:origin x="2076" y="-28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vkitzie\Downloads\acrl-visualizations-011117.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a:solidFill>
                  <a:schemeClr val="tx1"/>
                </a:solidFill>
                <a:latin typeface="Arial" charset="0"/>
                <a:ea typeface="Arial" charset="0"/>
                <a:cs typeface="Arial" charset="0"/>
              </a:rPr>
              <a:t>Percentage difference between themes</a:t>
            </a:r>
            <a:r>
              <a:rPr lang="en-US" sz="1400" b="1" baseline="0">
                <a:solidFill>
                  <a:schemeClr val="tx1"/>
                </a:solidFill>
                <a:latin typeface="Arial" charset="0"/>
                <a:ea typeface="Arial" charset="0"/>
                <a:cs typeface="Arial" charset="0"/>
              </a:rPr>
              <a:t> by literature type</a:t>
            </a:r>
            <a:endParaRPr lang="en-US" sz="1400" b="1">
              <a:solidFill>
                <a:schemeClr val="tx1"/>
              </a:solidFill>
              <a:latin typeface="Arial" charset="0"/>
              <a:ea typeface="Arial" charset="0"/>
              <a:cs typeface="Arial"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'Thematic Coding'!$EM$2</c:f>
              <c:strCache>
                <c:ptCount val="1"/>
                <c:pt idx="0">
                  <c:v>LIS (% of 284)</c:v>
                </c:pt>
              </c:strCache>
            </c:strRef>
          </c:tx>
          <c:spPr>
            <a:solidFill>
              <a:schemeClr val="accent1"/>
            </a:solidFill>
            <a:ln>
              <a:noFill/>
            </a:ln>
            <a:effectLst/>
          </c:spPr>
          <c:invertIfNegative val="0"/>
          <c:cat>
            <c:strRef>
              <c:f>'Thematic Coding'!$EL$3:$EL$15</c:f>
              <c:strCache>
                <c:ptCount val="13"/>
                <c:pt idx="0">
                  <c:v>Accreditation</c:v>
                </c:pt>
                <c:pt idx="1">
                  <c:v>Inclusivity/Diversity</c:v>
                </c:pt>
                <c:pt idx="2">
                  <c:v>Communication</c:v>
                </c:pt>
                <c:pt idx="3">
                  <c:v>Provision of tech</c:v>
                </c:pt>
                <c:pt idx="4">
                  <c:v>Space</c:v>
                </c:pt>
                <c:pt idx="5">
                  <c:v>Research support</c:v>
                </c:pt>
                <c:pt idx="6">
                  <c:v>Learning in college</c:v>
                </c:pt>
                <c:pt idx="7">
                  <c:v>Teaching support</c:v>
                </c:pt>
                <c:pt idx="8">
                  <c:v>Institutional planning</c:v>
                </c:pt>
                <c:pt idx="9">
                  <c:v>Collaboration</c:v>
                </c:pt>
                <c:pt idx="10">
                  <c:v>Collection</c:v>
                </c:pt>
                <c:pt idx="11">
                  <c:v>Success in college</c:v>
                </c:pt>
                <c:pt idx="12">
                  <c:v>Service</c:v>
                </c:pt>
              </c:strCache>
            </c:strRef>
          </c:cat>
          <c:val>
            <c:numRef>
              <c:f>'Thematic Coding'!$EM$3:$EM$15</c:f>
              <c:numCache>
                <c:formatCode>0%</c:formatCode>
                <c:ptCount val="13"/>
                <c:pt idx="0">
                  <c:v>0.11619718309859201</c:v>
                </c:pt>
                <c:pt idx="1">
                  <c:v>0.140845070422535</c:v>
                </c:pt>
                <c:pt idx="2">
                  <c:v>0.26760563380281699</c:v>
                </c:pt>
                <c:pt idx="3">
                  <c:v>0.21126760563380301</c:v>
                </c:pt>
                <c:pt idx="4">
                  <c:v>0.37323943661971798</c:v>
                </c:pt>
                <c:pt idx="5">
                  <c:v>0.51760563380281699</c:v>
                </c:pt>
                <c:pt idx="6">
                  <c:v>0.53169014084507005</c:v>
                </c:pt>
                <c:pt idx="7">
                  <c:v>0.29577464788732399</c:v>
                </c:pt>
                <c:pt idx="8">
                  <c:v>0.35563380281690099</c:v>
                </c:pt>
                <c:pt idx="9">
                  <c:v>0.39436619718309801</c:v>
                </c:pt>
                <c:pt idx="10">
                  <c:v>0.46478873239436602</c:v>
                </c:pt>
                <c:pt idx="11">
                  <c:v>0.29577464788732399</c:v>
                </c:pt>
                <c:pt idx="12">
                  <c:v>0.65845070422535201</c:v>
                </c:pt>
              </c:numCache>
            </c:numRef>
          </c:val>
          <c:extLst>
            <c:ext xmlns:c16="http://schemas.microsoft.com/office/drawing/2014/chart" uri="{C3380CC4-5D6E-409C-BE32-E72D297353CC}">
              <c16:uniqueId val="{00000000-FF78-42BD-AA7F-01B7FEDD5081}"/>
            </c:ext>
          </c:extLst>
        </c:ser>
        <c:ser>
          <c:idx val="1"/>
          <c:order val="1"/>
          <c:tx>
            <c:strRef>
              <c:f>'Thematic Coding'!$EN$2</c:f>
              <c:strCache>
                <c:ptCount val="1"/>
                <c:pt idx="0">
                  <c:v>Higher ed. (% of 18)</c:v>
                </c:pt>
              </c:strCache>
            </c:strRef>
          </c:tx>
          <c:spPr>
            <a:solidFill>
              <a:schemeClr val="accent3"/>
            </a:solidFill>
            <a:ln>
              <a:noFill/>
            </a:ln>
            <a:effectLst/>
          </c:spPr>
          <c:invertIfNegative val="0"/>
          <c:cat>
            <c:strRef>
              <c:f>'Thematic Coding'!$EL$3:$EL$15</c:f>
              <c:strCache>
                <c:ptCount val="13"/>
                <c:pt idx="0">
                  <c:v>Accreditation</c:v>
                </c:pt>
                <c:pt idx="1">
                  <c:v>Inclusivity/Diversity</c:v>
                </c:pt>
                <c:pt idx="2">
                  <c:v>Communication</c:v>
                </c:pt>
                <c:pt idx="3">
                  <c:v>Provision of tech</c:v>
                </c:pt>
                <c:pt idx="4">
                  <c:v>Space</c:v>
                </c:pt>
                <c:pt idx="5">
                  <c:v>Research support</c:v>
                </c:pt>
                <c:pt idx="6">
                  <c:v>Learning in college</c:v>
                </c:pt>
                <c:pt idx="7">
                  <c:v>Teaching support</c:v>
                </c:pt>
                <c:pt idx="8">
                  <c:v>Institutional planning</c:v>
                </c:pt>
                <c:pt idx="9">
                  <c:v>Collaboration</c:v>
                </c:pt>
                <c:pt idx="10">
                  <c:v>Collection</c:v>
                </c:pt>
                <c:pt idx="11">
                  <c:v>Success in college</c:v>
                </c:pt>
                <c:pt idx="12">
                  <c:v>Service</c:v>
                </c:pt>
              </c:strCache>
            </c:strRef>
          </c:cat>
          <c:val>
            <c:numRef>
              <c:f>'Thematic Coding'!$EN$3:$EN$15</c:f>
              <c:numCache>
                <c:formatCode>0%</c:formatCode>
                <c:ptCount val="13"/>
                <c:pt idx="0">
                  <c:v>0</c:v>
                </c:pt>
                <c:pt idx="1">
                  <c:v>0.22222222222222199</c:v>
                </c:pt>
                <c:pt idx="2">
                  <c:v>0</c:v>
                </c:pt>
                <c:pt idx="3">
                  <c:v>0.22222222222222199</c:v>
                </c:pt>
                <c:pt idx="4">
                  <c:v>0.22222222222222199</c:v>
                </c:pt>
                <c:pt idx="5">
                  <c:v>0.27777777777777801</c:v>
                </c:pt>
                <c:pt idx="6">
                  <c:v>0.44444444444444398</c:v>
                </c:pt>
                <c:pt idx="7">
                  <c:v>0.33333333333333298</c:v>
                </c:pt>
                <c:pt idx="8">
                  <c:v>0.27777777777777801</c:v>
                </c:pt>
                <c:pt idx="9">
                  <c:v>0.33333333333333298</c:v>
                </c:pt>
                <c:pt idx="10">
                  <c:v>0.22222222222222199</c:v>
                </c:pt>
                <c:pt idx="11">
                  <c:v>0.55555555555555602</c:v>
                </c:pt>
                <c:pt idx="12">
                  <c:v>0.22222222222222199</c:v>
                </c:pt>
              </c:numCache>
            </c:numRef>
          </c:val>
          <c:extLst>
            <c:ext xmlns:c16="http://schemas.microsoft.com/office/drawing/2014/chart" uri="{C3380CC4-5D6E-409C-BE32-E72D297353CC}">
              <c16:uniqueId val="{00000001-FF78-42BD-AA7F-01B7FEDD5081}"/>
            </c:ext>
          </c:extLst>
        </c:ser>
        <c:ser>
          <c:idx val="2"/>
          <c:order val="2"/>
          <c:tx>
            <c:strRef>
              <c:f>'Thematic Coding'!$EO$2</c:f>
              <c:strCache>
                <c:ptCount val="1"/>
                <c:pt idx="0">
                  <c:v>Higher ed. and LIS (% of 52)</c:v>
                </c:pt>
              </c:strCache>
            </c:strRef>
          </c:tx>
          <c:spPr>
            <a:solidFill>
              <a:schemeClr val="accent5"/>
            </a:solidFill>
            <a:ln>
              <a:noFill/>
            </a:ln>
            <a:effectLst/>
          </c:spPr>
          <c:invertIfNegative val="0"/>
          <c:cat>
            <c:strRef>
              <c:f>'Thematic Coding'!$EL$3:$EL$15</c:f>
              <c:strCache>
                <c:ptCount val="13"/>
                <c:pt idx="0">
                  <c:v>Accreditation</c:v>
                </c:pt>
                <c:pt idx="1">
                  <c:v>Inclusivity/Diversity</c:v>
                </c:pt>
                <c:pt idx="2">
                  <c:v>Communication</c:v>
                </c:pt>
                <c:pt idx="3">
                  <c:v>Provision of tech</c:v>
                </c:pt>
                <c:pt idx="4">
                  <c:v>Space</c:v>
                </c:pt>
                <c:pt idx="5">
                  <c:v>Research support</c:v>
                </c:pt>
                <c:pt idx="6">
                  <c:v>Learning in college</c:v>
                </c:pt>
                <c:pt idx="7">
                  <c:v>Teaching support</c:v>
                </c:pt>
                <c:pt idx="8">
                  <c:v>Institutional planning</c:v>
                </c:pt>
                <c:pt idx="9">
                  <c:v>Collaboration</c:v>
                </c:pt>
                <c:pt idx="10">
                  <c:v>Collection</c:v>
                </c:pt>
                <c:pt idx="11">
                  <c:v>Success in college</c:v>
                </c:pt>
                <c:pt idx="12">
                  <c:v>Service</c:v>
                </c:pt>
              </c:strCache>
            </c:strRef>
          </c:cat>
          <c:val>
            <c:numRef>
              <c:f>'Thematic Coding'!$EO$3:$EO$15</c:f>
              <c:numCache>
                <c:formatCode>0%</c:formatCode>
                <c:ptCount val="13"/>
                <c:pt idx="0">
                  <c:v>0.134615384615385</c:v>
                </c:pt>
                <c:pt idx="1">
                  <c:v>0.17307692307692299</c:v>
                </c:pt>
                <c:pt idx="2">
                  <c:v>0.269230769230769</c:v>
                </c:pt>
                <c:pt idx="3">
                  <c:v>0.32692307692307698</c:v>
                </c:pt>
                <c:pt idx="4">
                  <c:v>0.42307692307692302</c:v>
                </c:pt>
                <c:pt idx="5">
                  <c:v>0.44230769230769201</c:v>
                </c:pt>
                <c:pt idx="6">
                  <c:v>0.46153846153846201</c:v>
                </c:pt>
                <c:pt idx="7">
                  <c:v>0.480769230769231</c:v>
                </c:pt>
                <c:pt idx="8">
                  <c:v>0.480769230769231</c:v>
                </c:pt>
                <c:pt idx="9">
                  <c:v>0.480769230769231</c:v>
                </c:pt>
                <c:pt idx="10">
                  <c:v>0.480769230769231</c:v>
                </c:pt>
                <c:pt idx="11">
                  <c:v>0.61538461538461497</c:v>
                </c:pt>
                <c:pt idx="12">
                  <c:v>0.88461538461538503</c:v>
                </c:pt>
              </c:numCache>
            </c:numRef>
          </c:val>
          <c:extLst>
            <c:ext xmlns:c16="http://schemas.microsoft.com/office/drawing/2014/chart" uri="{C3380CC4-5D6E-409C-BE32-E72D297353CC}">
              <c16:uniqueId val="{00000002-FF78-42BD-AA7F-01B7FEDD5081}"/>
            </c:ext>
          </c:extLst>
        </c:ser>
        <c:dLbls>
          <c:showLegendKey val="0"/>
          <c:showVal val="0"/>
          <c:showCatName val="0"/>
          <c:showSerName val="0"/>
          <c:showPercent val="0"/>
          <c:showBubbleSize val="0"/>
        </c:dLbls>
        <c:gapWidth val="182"/>
        <c:axId val="-869178960"/>
        <c:axId val="-869176640"/>
      </c:barChart>
      <c:catAx>
        <c:axId val="-8691789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charset="0"/>
                <a:ea typeface="Arial" charset="0"/>
                <a:cs typeface="Arial" charset="0"/>
              </a:defRPr>
            </a:pPr>
            <a:endParaRPr lang="en-US"/>
          </a:p>
        </c:txPr>
        <c:crossAx val="-869176640"/>
        <c:crosses val="autoZero"/>
        <c:auto val="1"/>
        <c:lblAlgn val="ctr"/>
        <c:lblOffset val="100"/>
        <c:noMultiLvlLbl val="0"/>
      </c:catAx>
      <c:valAx>
        <c:axId val="-86917664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charset="0"/>
                <a:ea typeface="Arial" charset="0"/>
                <a:cs typeface="Arial" charset="0"/>
              </a:defRPr>
            </a:pPr>
            <a:endParaRPr lang="en-US"/>
          </a:p>
        </c:txPr>
        <c:crossAx val="-8691789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charset="0"/>
              <a:ea typeface="Arial" charset="0"/>
              <a:cs typeface="Arial"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77934D-D520-4053-9A20-2C54DBDAAF34}" type="doc">
      <dgm:prSet loTypeId="urn:microsoft.com/office/officeart/2005/8/layout/cycle8" loCatId="cycle" qsTypeId="urn:microsoft.com/office/officeart/2005/8/quickstyle/simple1" qsCatId="simple" csTypeId="urn:microsoft.com/office/officeart/2005/8/colors/accent1_2" csCatId="accent1" phldr="1"/>
      <dgm:spPr/>
    </dgm:pt>
    <dgm:pt modelId="{04D7F0E2-2001-4CAA-993B-BEA0BD470B02}">
      <dgm:prSet phldrT="[Text]" custT="1"/>
      <dgm:spPr/>
      <dgm:t>
        <a:bodyPr/>
        <a:lstStyle/>
        <a:p>
          <a:r>
            <a:rPr lang="en-US" sz="1800">
              <a:latin typeface="Arial" panose="020B0604020202020204" pitchFamily="34" charset="0"/>
              <a:cs typeface="Arial" panose="020B0604020202020204" pitchFamily="34" charset="0"/>
            </a:rPr>
            <a:t>Individual Interviews with Provosts</a:t>
          </a:r>
        </a:p>
      </dgm:t>
    </dgm:pt>
    <dgm:pt modelId="{5C928EF3-90C2-4753-B070-60443167C4E4}" type="parTrans" cxnId="{B199D29B-E395-4F3F-9725-F28AB2F2F3EC}">
      <dgm:prSet/>
      <dgm:spPr/>
      <dgm:t>
        <a:bodyPr/>
        <a:lstStyle/>
        <a:p>
          <a:endParaRPr lang="en-US"/>
        </a:p>
      </dgm:t>
    </dgm:pt>
    <dgm:pt modelId="{FAB0F24E-70CB-45BD-BEDF-4498558A14C0}" type="sibTrans" cxnId="{B199D29B-E395-4F3F-9725-F28AB2F2F3EC}">
      <dgm:prSet/>
      <dgm:spPr/>
      <dgm:t>
        <a:bodyPr/>
        <a:lstStyle/>
        <a:p>
          <a:endParaRPr lang="en-US"/>
        </a:p>
      </dgm:t>
    </dgm:pt>
    <dgm:pt modelId="{8F3C09B1-1DC8-43BC-9BB9-7DE2F26C89C5}">
      <dgm:prSet phldrT="[Text]" custT="1"/>
      <dgm:spPr/>
      <dgm:t>
        <a:bodyPr/>
        <a:lstStyle/>
        <a:p>
          <a:r>
            <a:rPr lang="en-US" sz="1800">
              <a:latin typeface="Arial" panose="020B0604020202020204" pitchFamily="34" charset="0"/>
              <a:cs typeface="Arial" panose="020B0604020202020204" pitchFamily="34" charset="0"/>
            </a:rPr>
            <a:t>Selected Literature</a:t>
          </a:r>
        </a:p>
      </dgm:t>
    </dgm:pt>
    <dgm:pt modelId="{F51357EC-9B96-414A-8142-6787F6CE21A6}" type="parTrans" cxnId="{930F7A42-E287-4517-BE52-C84481181073}">
      <dgm:prSet/>
      <dgm:spPr/>
      <dgm:t>
        <a:bodyPr/>
        <a:lstStyle/>
        <a:p>
          <a:endParaRPr lang="en-US"/>
        </a:p>
      </dgm:t>
    </dgm:pt>
    <dgm:pt modelId="{76FCE04A-B292-4E2A-BBD9-889CBB6FE80B}" type="sibTrans" cxnId="{930F7A42-E287-4517-BE52-C84481181073}">
      <dgm:prSet/>
      <dgm:spPr/>
      <dgm:t>
        <a:bodyPr/>
        <a:lstStyle/>
        <a:p>
          <a:endParaRPr lang="en-US"/>
        </a:p>
      </dgm:t>
    </dgm:pt>
    <dgm:pt modelId="{A089EEC0-3EFB-48B0-8D4B-C15BB9AC9DAE}">
      <dgm:prSet phldrT="[Text]" custT="1"/>
      <dgm:spPr/>
      <dgm:t>
        <a:bodyPr/>
        <a:lstStyle/>
        <a:p>
          <a:pPr algn="ctr"/>
          <a:r>
            <a:rPr lang="en-US" sz="1400">
              <a:latin typeface="Arial" panose="020B0604020202020204" pitchFamily="34" charset="0"/>
              <a:cs typeface="Arial" panose="020B0604020202020204" pitchFamily="34" charset="0"/>
            </a:rPr>
            <a:t>Focus Group Interview &amp;  Feedback from Advisory Group</a:t>
          </a:r>
        </a:p>
      </dgm:t>
    </dgm:pt>
    <dgm:pt modelId="{B09054D2-8667-4CF5-A0F2-95183C256BA7}" type="sibTrans" cxnId="{86BA4E3D-CF2A-470D-9678-81E908B60FA0}">
      <dgm:prSet/>
      <dgm:spPr/>
      <dgm:t>
        <a:bodyPr/>
        <a:lstStyle/>
        <a:p>
          <a:endParaRPr lang="en-US"/>
        </a:p>
      </dgm:t>
    </dgm:pt>
    <dgm:pt modelId="{B378B854-1459-4395-A5DF-D09D486AB56C}" type="parTrans" cxnId="{86BA4E3D-CF2A-470D-9678-81E908B60FA0}">
      <dgm:prSet/>
      <dgm:spPr/>
      <dgm:t>
        <a:bodyPr/>
        <a:lstStyle/>
        <a:p>
          <a:endParaRPr lang="en-US"/>
        </a:p>
      </dgm:t>
    </dgm:pt>
    <dgm:pt modelId="{8E27B47C-135E-4841-A1F1-1868EABBAD8E}" type="pres">
      <dgm:prSet presAssocID="{5977934D-D520-4053-9A20-2C54DBDAAF34}" presName="compositeShape" presStyleCnt="0">
        <dgm:presLayoutVars>
          <dgm:chMax val="7"/>
          <dgm:dir/>
          <dgm:resizeHandles val="exact"/>
        </dgm:presLayoutVars>
      </dgm:prSet>
      <dgm:spPr/>
    </dgm:pt>
    <dgm:pt modelId="{FAFB8CE7-F900-40CE-B462-CABD27D56D63}" type="pres">
      <dgm:prSet presAssocID="{5977934D-D520-4053-9A20-2C54DBDAAF34}" presName="wedge1" presStyleLbl="node1" presStyleIdx="0" presStyleCnt="3" custScaleX="121000" custScaleY="121000"/>
      <dgm:spPr/>
    </dgm:pt>
    <dgm:pt modelId="{F1986FB3-EE69-41E7-950F-B384FB5CF483}" type="pres">
      <dgm:prSet presAssocID="{5977934D-D520-4053-9A20-2C54DBDAAF34}" presName="dummy1a" presStyleCnt="0"/>
      <dgm:spPr/>
    </dgm:pt>
    <dgm:pt modelId="{8FCF574E-9118-41E8-9812-CECCE1011A48}" type="pres">
      <dgm:prSet presAssocID="{5977934D-D520-4053-9A20-2C54DBDAAF34}" presName="dummy1b" presStyleCnt="0"/>
      <dgm:spPr/>
    </dgm:pt>
    <dgm:pt modelId="{3060AE12-10CC-472A-8EA2-8BEB3A5DB0A8}" type="pres">
      <dgm:prSet presAssocID="{5977934D-D520-4053-9A20-2C54DBDAAF34}" presName="wedge1Tx" presStyleLbl="node1" presStyleIdx="0" presStyleCnt="3">
        <dgm:presLayoutVars>
          <dgm:chMax val="0"/>
          <dgm:chPref val="0"/>
          <dgm:bulletEnabled val="1"/>
        </dgm:presLayoutVars>
      </dgm:prSet>
      <dgm:spPr/>
    </dgm:pt>
    <dgm:pt modelId="{EE3EDD50-9796-4387-A98C-D44DD96E82D3}" type="pres">
      <dgm:prSet presAssocID="{5977934D-D520-4053-9A20-2C54DBDAAF34}" presName="wedge2" presStyleLbl="node1" presStyleIdx="1" presStyleCnt="3" custScaleX="121000" custScaleY="121000"/>
      <dgm:spPr/>
    </dgm:pt>
    <dgm:pt modelId="{4443E44E-32E2-48F6-8043-7A964F95C1B5}" type="pres">
      <dgm:prSet presAssocID="{5977934D-D520-4053-9A20-2C54DBDAAF34}" presName="dummy2a" presStyleCnt="0"/>
      <dgm:spPr/>
    </dgm:pt>
    <dgm:pt modelId="{00E48F1A-FECC-4BC0-8549-3D0D722CD614}" type="pres">
      <dgm:prSet presAssocID="{5977934D-D520-4053-9A20-2C54DBDAAF34}" presName="dummy2b" presStyleCnt="0"/>
      <dgm:spPr/>
    </dgm:pt>
    <dgm:pt modelId="{E2901142-D2E9-4BEA-AE86-FB48FEF20C67}" type="pres">
      <dgm:prSet presAssocID="{5977934D-D520-4053-9A20-2C54DBDAAF34}" presName="wedge2Tx" presStyleLbl="node1" presStyleIdx="1" presStyleCnt="3">
        <dgm:presLayoutVars>
          <dgm:chMax val="0"/>
          <dgm:chPref val="0"/>
          <dgm:bulletEnabled val="1"/>
        </dgm:presLayoutVars>
      </dgm:prSet>
      <dgm:spPr/>
    </dgm:pt>
    <dgm:pt modelId="{45B0B261-0838-499E-912F-D02AA76F1A0E}" type="pres">
      <dgm:prSet presAssocID="{5977934D-D520-4053-9A20-2C54DBDAAF34}" presName="wedge3" presStyleLbl="node1" presStyleIdx="2" presStyleCnt="3" custScaleX="126948" custScaleY="122587"/>
      <dgm:spPr/>
    </dgm:pt>
    <dgm:pt modelId="{585736D8-951F-4BD2-9F32-55930FF8A662}" type="pres">
      <dgm:prSet presAssocID="{5977934D-D520-4053-9A20-2C54DBDAAF34}" presName="dummy3a" presStyleCnt="0"/>
      <dgm:spPr/>
    </dgm:pt>
    <dgm:pt modelId="{643F4283-D55D-4E93-937C-192354C238E5}" type="pres">
      <dgm:prSet presAssocID="{5977934D-D520-4053-9A20-2C54DBDAAF34}" presName="dummy3b" presStyleCnt="0"/>
      <dgm:spPr/>
    </dgm:pt>
    <dgm:pt modelId="{2471FD35-F702-482C-91BC-063707E6EFD8}" type="pres">
      <dgm:prSet presAssocID="{5977934D-D520-4053-9A20-2C54DBDAAF34}" presName="wedge3Tx" presStyleLbl="node1" presStyleIdx="2" presStyleCnt="3">
        <dgm:presLayoutVars>
          <dgm:chMax val="0"/>
          <dgm:chPref val="0"/>
          <dgm:bulletEnabled val="1"/>
        </dgm:presLayoutVars>
      </dgm:prSet>
      <dgm:spPr/>
    </dgm:pt>
    <dgm:pt modelId="{3DEFC297-BF37-4939-BB0D-9DF545AC8BFF}" type="pres">
      <dgm:prSet presAssocID="{B09054D2-8667-4CF5-A0F2-95183C256BA7}" presName="arrowWedge1" presStyleLbl="fgSibTrans2D1" presStyleIdx="0" presStyleCnt="3" custScaleX="121000" custScaleY="121000"/>
      <dgm:spPr/>
    </dgm:pt>
    <dgm:pt modelId="{4713C6B7-06E5-41AF-AD6A-743C6504EDD3}" type="pres">
      <dgm:prSet presAssocID="{FAB0F24E-70CB-45BD-BEDF-4498558A14C0}" presName="arrowWedge2" presStyleLbl="fgSibTrans2D1" presStyleIdx="1" presStyleCnt="3" custScaleX="121000" custScaleY="121000"/>
      <dgm:spPr/>
    </dgm:pt>
    <dgm:pt modelId="{592B14E0-2244-4C4A-8311-82CF55A8A3AE}" type="pres">
      <dgm:prSet presAssocID="{76FCE04A-B292-4E2A-BBD9-889CBB6FE80B}" presName="arrowWedge3" presStyleLbl="fgSibTrans2D1" presStyleIdx="2" presStyleCnt="3" custScaleX="121000" custScaleY="121000"/>
      <dgm:spPr/>
    </dgm:pt>
  </dgm:ptLst>
  <dgm:cxnLst>
    <dgm:cxn modelId="{8186C119-BFBF-CE45-B1FA-D05E073E91FA}" type="presOf" srcId="{A089EEC0-3EFB-48B0-8D4B-C15BB9AC9DAE}" destId="{3060AE12-10CC-472A-8EA2-8BEB3A5DB0A8}" srcOrd="1" destOrd="0" presId="urn:microsoft.com/office/officeart/2005/8/layout/cycle8"/>
    <dgm:cxn modelId="{64F6B132-7912-B945-A39C-A5979AFA9AC7}" type="presOf" srcId="{5977934D-D520-4053-9A20-2C54DBDAAF34}" destId="{8E27B47C-135E-4841-A1F1-1868EABBAD8E}" srcOrd="0" destOrd="0" presId="urn:microsoft.com/office/officeart/2005/8/layout/cycle8"/>
    <dgm:cxn modelId="{86BA4E3D-CF2A-470D-9678-81E908B60FA0}" srcId="{5977934D-D520-4053-9A20-2C54DBDAAF34}" destId="{A089EEC0-3EFB-48B0-8D4B-C15BB9AC9DAE}" srcOrd="0" destOrd="0" parTransId="{B378B854-1459-4395-A5DF-D09D486AB56C}" sibTransId="{B09054D2-8667-4CF5-A0F2-95183C256BA7}"/>
    <dgm:cxn modelId="{930F7A42-E287-4517-BE52-C84481181073}" srcId="{5977934D-D520-4053-9A20-2C54DBDAAF34}" destId="{8F3C09B1-1DC8-43BC-9BB9-7DE2F26C89C5}" srcOrd="2" destOrd="0" parTransId="{F51357EC-9B96-414A-8142-6787F6CE21A6}" sibTransId="{76FCE04A-B292-4E2A-BBD9-889CBB6FE80B}"/>
    <dgm:cxn modelId="{87BAE167-7F60-F243-848F-A059098B8402}" type="presOf" srcId="{A089EEC0-3EFB-48B0-8D4B-C15BB9AC9DAE}" destId="{FAFB8CE7-F900-40CE-B462-CABD27D56D63}" srcOrd="0" destOrd="0" presId="urn:microsoft.com/office/officeart/2005/8/layout/cycle8"/>
    <dgm:cxn modelId="{B199D29B-E395-4F3F-9725-F28AB2F2F3EC}" srcId="{5977934D-D520-4053-9A20-2C54DBDAAF34}" destId="{04D7F0E2-2001-4CAA-993B-BEA0BD470B02}" srcOrd="1" destOrd="0" parTransId="{5C928EF3-90C2-4753-B070-60443167C4E4}" sibTransId="{FAB0F24E-70CB-45BD-BEDF-4498558A14C0}"/>
    <dgm:cxn modelId="{98D5ABB2-BD5C-DF47-8E3F-E36E5466092A}" type="presOf" srcId="{04D7F0E2-2001-4CAA-993B-BEA0BD470B02}" destId="{E2901142-D2E9-4BEA-AE86-FB48FEF20C67}" srcOrd="1" destOrd="0" presId="urn:microsoft.com/office/officeart/2005/8/layout/cycle8"/>
    <dgm:cxn modelId="{FE2A75B6-46E2-9C4E-8B2E-4C7753FB2131}" type="presOf" srcId="{8F3C09B1-1DC8-43BC-9BB9-7DE2F26C89C5}" destId="{2471FD35-F702-482C-91BC-063707E6EFD8}" srcOrd="1" destOrd="0" presId="urn:microsoft.com/office/officeart/2005/8/layout/cycle8"/>
    <dgm:cxn modelId="{339B63C3-12A6-D64E-B928-7B0999102FD4}" type="presOf" srcId="{04D7F0E2-2001-4CAA-993B-BEA0BD470B02}" destId="{EE3EDD50-9796-4387-A98C-D44DD96E82D3}" srcOrd="0" destOrd="0" presId="urn:microsoft.com/office/officeart/2005/8/layout/cycle8"/>
    <dgm:cxn modelId="{153FDFD8-F241-504B-8614-25CD104A7980}" type="presOf" srcId="{8F3C09B1-1DC8-43BC-9BB9-7DE2F26C89C5}" destId="{45B0B261-0838-499E-912F-D02AA76F1A0E}" srcOrd="0" destOrd="0" presId="urn:microsoft.com/office/officeart/2005/8/layout/cycle8"/>
    <dgm:cxn modelId="{BB5DFE9C-DD86-D243-B845-C32329E4E767}" type="presParOf" srcId="{8E27B47C-135E-4841-A1F1-1868EABBAD8E}" destId="{FAFB8CE7-F900-40CE-B462-CABD27D56D63}" srcOrd="0" destOrd="0" presId="urn:microsoft.com/office/officeart/2005/8/layout/cycle8"/>
    <dgm:cxn modelId="{2A0A416F-DF99-974D-B1C5-925CF271A4B5}" type="presParOf" srcId="{8E27B47C-135E-4841-A1F1-1868EABBAD8E}" destId="{F1986FB3-EE69-41E7-950F-B384FB5CF483}" srcOrd="1" destOrd="0" presId="urn:microsoft.com/office/officeart/2005/8/layout/cycle8"/>
    <dgm:cxn modelId="{9A56ACF7-78CB-B447-9FAD-98B603BD41AC}" type="presParOf" srcId="{8E27B47C-135E-4841-A1F1-1868EABBAD8E}" destId="{8FCF574E-9118-41E8-9812-CECCE1011A48}" srcOrd="2" destOrd="0" presId="urn:microsoft.com/office/officeart/2005/8/layout/cycle8"/>
    <dgm:cxn modelId="{087A072C-C1CB-3942-ACF5-B5DBCB2C2171}" type="presParOf" srcId="{8E27B47C-135E-4841-A1F1-1868EABBAD8E}" destId="{3060AE12-10CC-472A-8EA2-8BEB3A5DB0A8}" srcOrd="3" destOrd="0" presId="urn:microsoft.com/office/officeart/2005/8/layout/cycle8"/>
    <dgm:cxn modelId="{C073AE88-05D3-1747-AC38-9E6E6EBBB1C5}" type="presParOf" srcId="{8E27B47C-135E-4841-A1F1-1868EABBAD8E}" destId="{EE3EDD50-9796-4387-A98C-D44DD96E82D3}" srcOrd="4" destOrd="0" presId="urn:microsoft.com/office/officeart/2005/8/layout/cycle8"/>
    <dgm:cxn modelId="{D0DAD128-7193-244C-8D1E-C0B9A6463E8F}" type="presParOf" srcId="{8E27B47C-135E-4841-A1F1-1868EABBAD8E}" destId="{4443E44E-32E2-48F6-8043-7A964F95C1B5}" srcOrd="5" destOrd="0" presId="urn:microsoft.com/office/officeart/2005/8/layout/cycle8"/>
    <dgm:cxn modelId="{D5D4AB54-77E5-434C-B7ED-20581404CF74}" type="presParOf" srcId="{8E27B47C-135E-4841-A1F1-1868EABBAD8E}" destId="{00E48F1A-FECC-4BC0-8549-3D0D722CD614}" srcOrd="6" destOrd="0" presId="urn:microsoft.com/office/officeart/2005/8/layout/cycle8"/>
    <dgm:cxn modelId="{6A4E7326-C88A-3E48-BD56-22FFA0F40DFD}" type="presParOf" srcId="{8E27B47C-135E-4841-A1F1-1868EABBAD8E}" destId="{E2901142-D2E9-4BEA-AE86-FB48FEF20C67}" srcOrd="7" destOrd="0" presId="urn:microsoft.com/office/officeart/2005/8/layout/cycle8"/>
    <dgm:cxn modelId="{0C9F4192-A657-ED46-9442-49C7FF19DCDA}" type="presParOf" srcId="{8E27B47C-135E-4841-A1F1-1868EABBAD8E}" destId="{45B0B261-0838-499E-912F-D02AA76F1A0E}" srcOrd="8" destOrd="0" presId="urn:microsoft.com/office/officeart/2005/8/layout/cycle8"/>
    <dgm:cxn modelId="{F66C5EE8-B180-F549-BEB8-329943504F69}" type="presParOf" srcId="{8E27B47C-135E-4841-A1F1-1868EABBAD8E}" destId="{585736D8-951F-4BD2-9F32-55930FF8A662}" srcOrd="9" destOrd="0" presId="urn:microsoft.com/office/officeart/2005/8/layout/cycle8"/>
    <dgm:cxn modelId="{1FC746BF-37A9-6B46-8FA3-258C68B54B8D}" type="presParOf" srcId="{8E27B47C-135E-4841-A1F1-1868EABBAD8E}" destId="{643F4283-D55D-4E93-937C-192354C238E5}" srcOrd="10" destOrd="0" presId="urn:microsoft.com/office/officeart/2005/8/layout/cycle8"/>
    <dgm:cxn modelId="{16F667F9-F1F2-BF47-8BFB-9A73D506437C}" type="presParOf" srcId="{8E27B47C-135E-4841-A1F1-1868EABBAD8E}" destId="{2471FD35-F702-482C-91BC-063707E6EFD8}" srcOrd="11" destOrd="0" presId="urn:microsoft.com/office/officeart/2005/8/layout/cycle8"/>
    <dgm:cxn modelId="{D24177DA-68E0-B948-BE93-7C9FB7570360}" type="presParOf" srcId="{8E27B47C-135E-4841-A1F1-1868EABBAD8E}" destId="{3DEFC297-BF37-4939-BB0D-9DF545AC8BFF}" srcOrd="12" destOrd="0" presId="urn:microsoft.com/office/officeart/2005/8/layout/cycle8"/>
    <dgm:cxn modelId="{F130584E-0B99-9545-B6FA-0CD25BCC92BD}" type="presParOf" srcId="{8E27B47C-135E-4841-A1F1-1868EABBAD8E}" destId="{4713C6B7-06E5-41AF-AD6A-743C6504EDD3}" srcOrd="13" destOrd="0" presId="urn:microsoft.com/office/officeart/2005/8/layout/cycle8"/>
    <dgm:cxn modelId="{4F9F2675-D013-6846-8470-2F2A9E1964E7}" type="presParOf" srcId="{8E27B47C-135E-4841-A1F1-1868EABBAD8E}" destId="{592B14E0-2244-4C4A-8311-82CF55A8A3AE}"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FB8CE7-F900-40CE-B462-CABD27D56D63}">
      <dsp:nvSpPr>
        <dsp:cNvPr id="0" name=""/>
        <dsp:cNvSpPr/>
      </dsp:nvSpPr>
      <dsp:spPr>
        <a:xfrm>
          <a:off x="1501076" y="-65822"/>
          <a:ext cx="3367448" cy="3367448"/>
        </a:xfrm>
        <a:prstGeom prst="pie">
          <a:avLst>
            <a:gd name="adj1" fmla="val 16200000"/>
            <a:gd name="adj2" fmla="val 18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panose="020B0604020202020204" pitchFamily="34" charset="0"/>
              <a:cs typeface="Arial" panose="020B0604020202020204" pitchFamily="34" charset="0"/>
            </a:rPr>
            <a:t>Focus Group Interview &amp;  Feedback from Advisory Group</a:t>
          </a:r>
        </a:p>
      </dsp:txBody>
      <dsp:txXfrm>
        <a:off x="3275801" y="647755"/>
        <a:ext cx="1202660" cy="1002216"/>
      </dsp:txXfrm>
    </dsp:sp>
    <dsp:sp modelId="{EE3EDD50-9796-4387-A98C-D44DD96E82D3}">
      <dsp:nvSpPr>
        <dsp:cNvPr id="0" name=""/>
        <dsp:cNvSpPr/>
      </dsp:nvSpPr>
      <dsp:spPr>
        <a:xfrm>
          <a:off x="1443759" y="33570"/>
          <a:ext cx="3367448" cy="3367448"/>
        </a:xfrm>
        <a:prstGeom prst="pie">
          <a:avLst>
            <a:gd name="adj1" fmla="val 1800000"/>
            <a:gd name="adj2" fmla="val 90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Individual Interviews with Provosts</a:t>
          </a:r>
        </a:p>
      </dsp:txBody>
      <dsp:txXfrm>
        <a:off x="2245532" y="2218403"/>
        <a:ext cx="1803990" cy="881950"/>
      </dsp:txXfrm>
    </dsp:sp>
    <dsp:sp modelId="{45B0B261-0838-499E-912F-D02AA76F1A0E}">
      <dsp:nvSpPr>
        <dsp:cNvPr id="0" name=""/>
        <dsp:cNvSpPr/>
      </dsp:nvSpPr>
      <dsp:spPr>
        <a:xfrm>
          <a:off x="1303675" y="-87905"/>
          <a:ext cx="3532981" cy="3411614"/>
        </a:xfrm>
        <a:prstGeom prst="pie">
          <a:avLst>
            <a:gd name="adj1" fmla="val 90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pitchFamily="34" charset="0"/>
              <a:cs typeface="Arial" panose="020B0604020202020204" pitchFamily="34" charset="0"/>
            </a:rPr>
            <a:t>Selected Literature</a:t>
          </a:r>
        </a:p>
      </dsp:txBody>
      <dsp:txXfrm>
        <a:off x="1712912" y="635031"/>
        <a:ext cx="1261779" cy="1015361"/>
      </dsp:txXfrm>
    </dsp:sp>
    <dsp:sp modelId="{3DEFC297-BF37-4939-BB0D-9DF545AC8BFF}">
      <dsp:nvSpPr>
        <dsp:cNvPr id="0" name=""/>
        <dsp:cNvSpPr/>
      </dsp:nvSpPr>
      <dsp:spPr>
        <a:xfrm>
          <a:off x="1288271" y="-278857"/>
          <a:ext cx="3784370" cy="3784370"/>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713C6B7-06E5-41AF-AD6A-743C6504EDD3}">
      <dsp:nvSpPr>
        <dsp:cNvPr id="0" name=""/>
        <dsp:cNvSpPr/>
      </dsp:nvSpPr>
      <dsp:spPr>
        <a:xfrm>
          <a:off x="1230724" y="-179640"/>
          <a:ext cx="3784370" cy="3784370"/>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92B14E0-2244-4C4A-8311-82CF55A8A3AE}">
      <dsp:nvSpPr>
        <dsp:cNvPr id="0" name=""/>
        <dsp:cNvSpPr/>
      </dsp:nvSpPr>
      <dsp:spPr>
        <a:xfrm>
          <a:off x="1171593" y="-279267"/>
          <a:ext cx="3784370" cy="3784370"/>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sz="quarter" idx="1"/>
          </p:nvPr>
        </p:nvSpPr>
        <p:spPr>
          <a:xfrm>
            <a:off x="3976333" y="0"/>
            <a:ext cx="3041968" cy="465296"/>
          </a:xfrm>
          <a:prstGeom prst="rect">
            <a:avLst/>
          </a:prstGeom>
        </p:spPr>
        <p:txBody>
          <a:bodyPr vert="horz" lIns="93287" tIns="46644" rIns="93287" bIns="46644" rtlCol="0"/>
          <a:lstStyle>
            <a:lvl1pPr algn="r">
              <a:defRPr sz="1200"/>
            </a:lvl1pPr>
          </a:lstStyle>
          <a:p>
            <a:fld id="{1EA7726C-ACAE-124E-B040-09E55DEF4DA0}" type="datetimeFigureOut">
              <a:rPr lang="en-US" smtClean="0"/>
              <a:t>2/15/2018</a:t>
            </a:fld>
            <a:endParaRPr lang="en-US"/>
          </a:p>
        </p:txBody>
      </p:sp>
      <p:sp>
        <p:nvSpPr>
          <p:cNvPr id="4" name="Footer Placeholder 3"/>
          <p:cNvSpPr>
            <a:spLocks noGrp="1"/>
          </p:cNvSpPr>
          <p:nvPr>
            <p:ph type="ftr" sz="quarter" idx="2"/>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a:p>
        </p:txBody>
      </p:sp>
      <p:sp>
        <p:nvSpPr>
          <p:cNvPr id="5" name="Slide Number Placeholder 4"/>
          <p:cNvSpPr>
            <a:spLocks noGrp="1"/>
          </p:cNvSpPr>
          <p:nvPr>
            <p:ph type="sldNum" sz="quarter" idx="3"/>
          </p:nvPr>
        </p:nvSpPr>
        <p:spPr>
          <a:xfrm>
            <a:off x="3976333" y="8839014"/>
            <a:ext cx="3041968" cy="465296"/>
          </a:xfrm>
          <a:prstGeom prst="rect">
            <a:avLst/>
          </a:prstGeom>
        </p:spPr>
        <p:txBody>
          <a:bodyPr vert="horz" lIns="93287" tIns="46644" rIns="93287" bIns="46644" rtlCol="0" anchor="b"/>
          <a:lstStyle>
            <a:lvl1pPr algn="r">
              <a:defRPr sz="1200"/>
            </a:lvl1pPr>
          </a:lstStyle>
          <a:p>
            <a:fld id="{681C18C3-2E63-8349-A502-4ACA2BEDD3E4}" type="slidenum">
              <a:rPr lang="en-US" smtClean="0"/>
              <a:t>‹#›</a:t>
            </a:fld>
            <a:endParaRPr lang="en-US"/>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7451"/>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3976739" y="0"/>
            <a:ext cx="3041968" cy="467451"/>
          </a:xfrm>
          <a:prstGeom prst="rect">
            <a:avLst/>
          </a:prstGeom>
        </p:spPr>
        <p:txBody>
          <a:bodyPr vert="horz" lIns="93287" tIns="46644" rIns="93287" bIns="46644" rtlCol="0"/>
          <a:lstStyle>
            <a:lvl1pPr algn="r">
              <a:defRPr sz="1200"/>
            </a:lvl1pPr>
          </a:lstStyle>
          <a:p>
            <a:fld id="{425A2FED-D181-B140-88CD-24EDDA56626D}" type="datetimeFigureOut">
              <a:rPr lang="en-US" smtClean="0"/>
              <a:t>2/15/2018</a:t>
            </a:fld>
            <a:endParaRPr lang="en-US"/>
          </a:p>
        </p:txBody>
      </p:sp>
      <p:sp>
        <p:nvSpPr>
          <p:cNvPr id="4" name="Slide Image Placeholder 3"/>
          <p:cNvSpPr>
            <a:spLocks noGrp="1" noRot="1" noChangeAspect="1"/>
          </p:cNvSpPr>
          <p:nvPr>
            <p:ph type="sldImg" idx="2"/>
          </p:nvPr>
        </p:nvSpPr>
        <p:spPr>
          <a:xfrm>
            <a:off x="719138" y="1163638"/>
            <a:ext cx="5581650" cy="3140075"/>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701993" y="4478479"/>
            <a:ext cx="5615940" cy="3664207"/>
          </a:xfrm>
          <a:prstGeom prst="rect">
            <a:avLst/>
          </a:prstGeom>
        </p:spPr>
        <p:txBody>
          <a:bodyPr vert="horz" lIns="93287" tIns="46644" rIns="93287" bIns="466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8476"/>
            <a:ext cx="3041968" cy="467450"/>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3976739" y="8838476"/>
            <a:ext cx="3041968" cy="467450"/>
          </a:xfrm>
          <a:prstGeom prst="rect">
            <a:avLst/>
          </a:prstGeom>
        </p:spPr>
        <p:txBody>
          <a:bodyPr vert="horz" lIns="93287" tIns="46644" rIns="93287" bIns="46644" rtlCol="0" anchor="b"/>
          <a:lstStyle>
            <a:lvl1pPr algn="r">
              <a:defRPr sz="1200"/>
            </a:lvl1pPr>
          </a:lstStyle>
          <a:p>
            <a:fld id="{A035E6FC-CCC7-F34C-83D9-78C7523946F2}"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ala.org/acrl/sites/ala.org.acrl/files/content/issues/value/val_report.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1</a:t>
            </a:fld>
            <a:endParaRPr lang="en-US"/>
          </a:p>
        </p:txBody>
      </p:sp>
    </p:spTree>
    <p:extLst>
      <p:ext uri="{BB962C8B-B14F-4D97-AF65-F5344CB8AC3E}">
        <p14:creationId xmlns:p14="http://schemas.microsoft.com/office/powerpoint/2010/main" val="964592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23963" y="309563"/>
            <a:ext cx="4857750" cy="2732087"/>
          </a:xfrm>
        </p:spPr>
      </p:sp>
      <p:sp>
        <p:nvSpPr>
          <p:cNvPr id="3" name="Notes Placeholder 2"/>
          <p:cNvSpPr>
            <a:spLocks noGrp="1"/>
          </p:cNvSpPr>
          <p:nvPr>
            <p:ph type="body" idx="1"/>
          </p:nvPr>
        </p:nvSpPr>
        <p:spPr>
          <a:xfrm>
            <a:off x="147332" y="3180682"/>
            <a:ext cx="6586209" cy="6028017"/>
          </a:xfrm>
        </p:spPr>
        <p:txBody>
          <a:bodyPr/>
          <a:lstStyle/>
          <a:p>
            <a:pPr marL="174913" indent="-174913" defTabSz="932871">
              <a:buFont typeface="Arial" charset="0"/>
              <a:buChar char="•"/>
              <a:defRPr/>
            </a:pPr>
            <a:r>
              <a:rPr lang="en-US" dirty="0">
                <a:latin typeface="Arial" panose="020B0604020202020204" pitchFamily="34" charset="0"/>
                <a:cs typeface="Arial" panose="020B0604020202020204" pitchFamily="34" charset="0"/>
              </a:rPr>
              <a:t>The team compared the differences in proportion of themes discussed in documents from the higher education literature versus the LIS literature. </a:t>
            </a:r>
          </a:p>
          <a:p>
            <a:pPr marL="641349" lvl="1" indent="-174913" defTabSz="932871">
              <a:buFont typeface="Arial" charset="0"/>
              <a:buChar char="•"/>
              <a:defRPr/>
            </a:pPr>
            <a:r>
              <a:rPr lang="en-US" dirty="0">
                <a:latin typeface="Arial" panose="020B0604020202020204" pitchFamily="34" charset="0"/>
                <a:cs typeface="Arial" panose="020B0604020202020204" pitchFamily="34" charset="0"/>
              </a:rPr>
              <a:t>Search terms used for the database searches included the word “Library” and its derivatives. </a:t>
            </a:r>
          </a:p>
          <a:p>
            <a:pPr marL="641349" lvl="1" indent="-174913" defTabSz="932871">
              <a:buFont typeface="Arial" charset="0"/>
              <a:buChar char="•"/>
              <a:defRPr/>
            </a:pPr>
            <a:r>
              <a:rPr lang="en-US" dirty="0">
                <a:latin typeface="Arial" panose="020B0604020202020204" pitchFamily="34" charset="0"/>
                <a:cs typeface="Arial" panose="020B0604020202020204" pitchFamily="34" charset="0"/>
              </a:rPr>
              <a:t>For this reason, this comparison is only able to inform of differences in the proportion of themes between what is being said about student learning outcomes </a:t>
            </a:r>
            <a:r>
              <a:rPr lang="en-US" b="1" dirty="0">
                <a:latin typeface="Arial" panose="020B0604020202020204" pitchFamily="34" charset="0"/>
                <a:cs typeface="Arial" panose="020B0604020202020204" pitchFamily="34" charset="0"/>
              </a:rPr>
              <a:t>as related to libraries within the higher education literature versus the LIS literature, not student learning outcomes in general. </a:t>
            </a:r>
          </a:p>
          <a:p>
            <a:pPr marL="1107784" lvl="2" indent="-174913" defTabSz="932871">
              <a:buFont typeface="Arial" charset="0"/>
              <a:buChar char="•"/>
              <a:defRPr/>
            </a:pPr>
            <a:r>
              <a:rPr lang="en-US" b="0" dirty="0">
                <a:latin typeface="Arial" panose="020B0604020202020204" pitchFamily="34" charset="0"/>
                <a:cs typeface="Arial" panose="020B0604020202020204" pitchFamily="34" charset="0"/>
              </a:rPr>
              <a:t>We are going to conduct</a:t>
            </a:r>
            <a:r>
              <a:rPr lang="en-US" b="0" baseline="0" dirty="0">
                <a:latin typeface="Arial" panose="020B0604020202020204" pitchFamily="34" charset="0"/>
                <a:cs typeface="Arial" panose="020B0604020202020204" pitchFamily="34" charset="0"/>
              </a:rPr>
              <a:t> a search more broadly to identify trends in higher education related to outcomes that advance the mission and goals of the university, including student outcomes</a:t>
            </a:r>
          </a:p>
          <a:p>
            <a:pPr marL="1574220" lvl="3" indent="-174913" defTabSz="932871">
              <a:buFont typeface="Arial" charset="0"/>
              <a:buChar char="•"/>
              <a:defRPr/>
            </a:pPr>
            <a:r>
              <a:rPr lang="en-US" b="0" baseline="0" dirty="0">
                <a:latin typeface="Arial" panose="020B0604020202020204" pitchFamily="34" charset="0"/>
                <a:cs typeface="Arial" panose="020B0604020202020204" pitchFamily="34" charset="0"/>
              </a:rPr>
              <a:t>Results of this literature review will be contained in the final version of the report</a:t>
            </a:r>
            <a:endParaRPr lang="en-US" b="0" dirty="0">
              <a:latin typeface="Arial" panose="020B0604020202020204" pitchFamily="34" charset="0"/>
              <a:cs typeface="Arial" panose="020B0604020202020204" pitchFamily="34" charset="0"/>
            </a:endParaRPr>
          </a:p>
          <a:p>
            <a:pPr marL="174913" indent="-174913" defTabSz="932871">
              <a:buFont typeface="Arial" charset="0"/>
              <a:buChar char="•"/>
              <a:defRPr/>
            </a:pPr>
            <a:r>
              <a:rPr lang="en-US" dirty="0">
                <a:latin typeface="Arial" panose="020B0604020202020204" pitchFamily="34" charset="0"/>
                <a:cs typeface="Arial" panose="020B0604020202020204" pitchFamily="34" charset="0"/>
              </a:rPr>
              <a:t>Documents labeled as higher education literature were those retrieved from higher education databases that were not indexed by LIS databases and reports from </a:t>
            </a:r>
            <a:r>
              <a:rPr lang="en-US" dirty="0" err="1">
                <a:latin typeface="Arial" panose="020B0604020202020204" pitchFamily="34" charset="0"/>
                <a:cs typeface="Arial" panose="020B0604020202020204" pitchFamily="34" charset="0"/>
              </a:rPr>
              <a:t>Ithaka</a:t>
            </a:r>
            <a:r>
              <a:rPr lang="en-US" dirty="0">
                <a:latin typeface="Arial" panose="020B0604020202020204" pitchFamily="34" charset="0"/>
                <a:cs typeface="Arial" panose="020B0604020202020204" pitchFamily="34" charset="0"/>
              </a:rPr>
              <a:t> S+R. </a:t>
            </a:r>
            <a:r>
              <a:rPr lang="en-US" b="1" dirty="0">
                <a:latin typeface="Arial" panose="020B0604020202020204" pitchFamily="34" charset="0"/>
                <a:cs typeface="Arial" panose="020B0604020202020204" pitchFamily="34" charset="0"/>
              </a:rPr>
              <a:t>Therefore</a:t>
            </a:r>
            <a:r>
              <a:rPr lang="en-US" b="1" baseline="0"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a total of 354 documents of the total 535 documents (66%) were reviewed when making this comparison given that the team retrieved documents for review that were not indexed by databases (e.g., </a:t>
            </a:r>
            <a:r>
              <a:rPr lang="en-US" b="1" dirty="0" err="1">
                <a:latin typeface="Arial" panose="020B0604020202020204" pitchFamily="34" charset="0"/>
                <a:cs typeface="Arial" panose="020B0604020202020204" pitchFamily="34" charset="0"/>
              </a:rPr>
              <a:t>AiA</a:t>
            </a:r>
            <a:r>
              <a:rPr lang="en-US" b="1" dirty="0">
                <a:latin typeface="Arial" panose="020B0604020202020204" pitchFamily="34" charset="0"/>
                <a:cs typeface="Arial" panose="020B0604020202020204" pitchFamily="34" charset="0"/>
              </a:rPr>
              <a:t> studies)</a:t>
            </a:r>
            <a:r>
              <a:rPr lang="en-US" dirty="0">
                <a:latin typeface="Arial" panose="020B0604020202020204" pitchFamily="34" charset="0"/>
                <a:cs typeface="Arial" panose="020B0604020202020204" pitchFamily="34" charset="0"/>
              </a:rPr>
              <a:t>.</a:t>
            </a:r>
            <a:r>
              <a:rPr lang="en-US" dirty="0">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There were:</a:t>
            </a:r>
          </a:p>
          <a:p>
            <a:pPr marL="641349" lvl="1" indent="-174913" defTabSz="932871">
              <a:buFont typeface="Arial" charset="0"/>
              <a:buChar char="•"/>
              <a:defRPr/>
            </a:pPr>
            <a:r>
              <a:rPr lang="en-US" dirty="0">
                <a:latin typeface="Arial" panose="020B0604020202020204" pitchFamily="34" charset="0"/>
                <a:cs typeface="Arial" panose="020B0604020202020204" pitchFamily="34" charset="0"/>
              </a:rPr>
              <a:t>n=18 documents designated as higher education literature (about 5% of the total documents)</a:t>
            </a:r>
          </a:p>
          <a:p>
            <a:pPr marL="641349" lvl="1" indent="-174913" defTabSz="932871">
              <a:buFont typeface="Arial" charset="0"/>
              <a:buChar char="•"/>
              <a:defRPr/>
            </a:pPr>
            <a:r>
              <a:rPr lang="en-US" dirty="0">
                <a:latin typeface="Arial" panose="020B0604020202020204" pitchFamily="34" charset="0"/>
                <a:cs typeface="Arial" panose="020B0604020202020204" pitchFamily="34" charset="0"/>
              </a:rPr>
              <a:t>n=52 documents (15%) designated as both higher education and LIS literature since they were indexed by both databases</a:t>
            </a:r>
          </a:p>
          <a:p>
            <a:pPr marL="641349" lvl="1" indent="-174913" defTabSz="932871">
              <a:buFont typeface="Arial" charset="0"/>
              <a:buChar char="•"/>
              <a:defRPr/>
            </a:pPr>
            <a:r>
              <a:rPr lang="en-US" dirty="0">
                <a:latin typeface="Arial" panose="020B0604020202020204" pitchFamily="34" charset="0"/>
                <a:cs typeface="Arial" panose="020B0604020202020204" pitchFamily="34" charset="0"/>
              </a:rPr>
              <a:t>n=284</a:t>
            </a:r>
            <a:r>
              <a:rPr lang="en-US" baseline="0" dirty="0">
                <a:latin typeface="Arial" panose="020B0604020202020204" pitchFamily="34" charset="0"/>
                <a:cs typeface="Arial" panose="020B0604020202020204" pitchFamily="34" charset="0"/>
              </a:rPr>
              <a:t> documents (</a:t>
            </a:r>
            <a:r>
              <a:rPr lang="en-US" dirty="0">
                <a:latin typeface="Arial" panose="020B0604020202020204" pitchFamily="34" charset="0"/>
                <a:cs typeface="Arial" panose="020B0604020202020204" pitchFamily="34" charset="0"/>
              </a:rPr>
              <a:t>80%) were from LIS literature. </a:t>
            </a:r>
          </a:p>
          <a:p>
            <a:pPr marL="174913" indent="-174913" defTabSz="932871">
              <a:buFont typeface="Arial" charset="0"/>
              <a:buChar char="•"/>
              <a:defRPr/>
            </a:pPr>
            <a:r>
              <a:rPr lang="en-US" dirty="0">
                <a:latin typeface="Arial" panose="020B0604020202020204" pitchFamily="34" charset="0"/>
                <a:cs typeface="Arial" panose="020B0604020202020204" pitchFamily="34" charset="0"/>
              </a:rPr>
              <a:t>This figure illustrates the percent difference between thematic code by whether a document is from the higher education literature, LIS literature, or higher education and LIS literature. </a:t>
            </a:r>
          </a:p>
          <a:p>
            <a:pPr marL="174913" indent="-174913" defTabSz="932871">
              <a:buFont typeface="Arial" charset="0"/>
              <a:buChar char="•"/>
              <a:defRPr/>
            </a:pPr>
            <a:r>
              <a:rPr lang="en-US" dirty="0">
                <a:latin typeface="Arial" panose="020B0604020202020204" pitchFamily="34" charset="0"/>
                <a:cs typeface="Arial" panose="020B0604020202020204" pitchFamily="34" charset="0"/>
              </a:rPr>
              <a:t>Which themes</a:t>
            </a:r>
            <a:r>
              <a:rPr lang="en-US" baseline="0" dirty="0">
                <a:latin typeface="Arial" panose="020B0604020202020204" pitchFamily="34" charset="0"/>
                <a:cs typeface="Arial" panose="020B0604020202020204" pitchFamily="34" charset="0"/>
              </a:rPr>
              <a:t> vary most by the proportion of documents to which they are applied?</a:t>
            </a:r>
          </a:p>
          <a:p>
            <a:pPr marL="641349" lvl="1" indent="-174913" defTabSz="932871">
              <a:buFont typeface="Arial" charset="0"/>
              <a:buChar char="•"/>
              <a:defRPr/>
            </a:pPr>
            <a:r>
              <a:rPr lang="en-US" dirty="0">
                <a:latin typeface="Arial" panose="020B0604020202020204" pitchFamily="34" charset="0"/>
                <a:cs typeface="Arial" panose="020B0604020202020204" pitchFamily="34" charset="0"/>
              </a:rPr>
              <a:t>LIS literature and higher ed. and LIS literature combined discuss </a:t>
            </a:r>
            <a:r>
              <a:rPr lang="en-US" b="1" dirty="0">
                <a:latin typeface="Arial" panose="020B0604020202020204" pitchFamily="34" charset="0"/>
                <a:cs typeface="Arial" panose="020B0604020202020204" pitchFamily="34" charset="0"/>
              </a:rPr>
              <a:t>service </a:t>
            </a:r>
            <a:r>
              <a:rPr lang="en-US" b="0" dirty="0">
                <a:latin typeface="Arial" panose="020B0604020202020204" pitchFamily="34" charset="0"/>
                <a:cs typeface="Arial" panose="020B0604020202020204" pitchFamily="34" charset="0"/>
              </a:rPr>
              <a:t>more than higher education literature</a:t>
            </a:r>
          </a:p>
          <a:p>
            <a:pPr marL="641349" lvl="1" indent="-174913" defTabSz="932871">
              <a:buFont typeface="Arial" charset="0"/>
              <a:buChar char="•"/>
              <a:defRPr/>
            </a:pPr>
            <a:r>
              <a:rPr lang="en-US" b="0" dirty="0">
                <a:latin typeface="Arial" panose="020B0604020202020204" pitchFamily="34" charset="0"/>
                <a:cs typeface="Arial" panose="020B0604020202020204" pitchFamily="34" charset="0"/>
              </a:rPr>
              <a:t>LIS literature discusses </a:t>
            </a:r>
            <a:r>
              <a:rPr lang="en-US" b="1" dirty="0">
                <a:latin typeface="Arial" panose="020B0604020202020204" pitchFamily="34" charset="0"/>
                <a:cs typeface="Arial" panose="020B0604020202020204" pitchFamily="34" charset="0"/>
              </a:rPr>
              <a:t>service</a:t>
            </a:r>
            <a:r>
              <a:rPr lang="en-US" b="0" dirty="0">
                <a:latin typeface="Arial" panose="020B0604020202020204" pitchFamily="34" charset="0"/>
                <a:cs typeface="Arial" panose="020B0604020202020204" pitchFamily="34" charset="0"/>
              </a:rPr>
              <a:t> and </a:t>
            </a:r>
            <a:r>
              <a:rPr lang="en-US" b="1" dirty="0">
                <a:latin typeface="Arial" panose="020B0604020202020204" pitchFamily="34" charset="0"/>
                <a:cs typeface="Arial" panose="020B0604020202020204" pitchFamily="34" charset="0"/>
              </a:rPr>
              <a:t>success</a:t>
            </a:r>
            <a:r>
              <a:rPr lang="en-US" b="0" dirty="0">
                <a:latin typeface="Arial" panose="020B0604020202020204" pitchFamily="34" charset="0"/>
                <a:cs typeface="Arial" panose="020B0604020202020204" pitchFamily="34" charset="0"/>
              </a:rPr>
              <a:t> in college more than in higher education and LIS literature</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8393017-9BFC-405D-BCDD-0003CF6922FF}" type="slidenum">
              <a:rPr lang="en-US" smtClean="0"/>
              <a:pPr/>
              <a:t>10</a:t>
            </a:fld>
            <a:endParaRPr lang="en-US"/>
          </a:p>
        </p:txBody>
      </p:sp>
    </p:spTree>
    <p:extLst>
      <p:ext uri="{BB962C8B-B14F-4D97-AF65-F5344CB8AC3E}">
        <p14:creationId xmlns:p14="http://schemas.microsoft.com/office/powerpoint/2010/main" val="714822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327025"/>
            <a:ext cx="4949825" cy="2784475"/>
          </a:xfrm>
        </p:spPr>
      </p:sp>
      <p:sp>
        <p:nvSpPr>
          <p:cNvPr id="3" name="Notes Placeholder 2"/>
          <p:cNvSpPr>
            <a:spLocks noGrp="1"/>
          </p:cNvSpPr>
          <p:nvPr>
            <p:ph type="body" idx="1"/>
          </p:nvPr>
        </p:nvSpPr>
        <p:spPr>
          <a:xfrm>
            <a:off x="163772" y="3325100"/>
            <a:ext cx="6701051" cy="5737013"/>
          </a:xfrm>
        </p:spPr>
        <p:txBody>
          <a:bodyPr/>
          <a:lstStyle/>
          <a:p>
            <a:r>
              <a:rPr lang="en-US" sz="1400" dirty="0">
                <a:latin typeface="Arial" panose="020B0604020202020204" pitchFamily="34" charset="0"/>
                <a:cs typeface="Arial" panose="020B0604020202020204" pitchFamily="34" charset="0"/>
              </a:rPr>
              <a:t>Image: http://bit.ly/2mpfvoQ by </a:t>
            </a:r>
            <a:r>
              <a:rPr lang="en-US" sz="1400" dirty="0" err="1">
                <a:latin typeface="Arial" panose="020B0604020202020204" pitchFamily="34" charset="0"/>
                <a:cs typeface="Arial" panose="020B0604020202020204" pitchFamily="34" charset="0"/>
              </a:rPr>
              <a:t>urbanfeel</a:t>
            </a:r>
            <a:r>
              <a:rPr lang="en-US" sz="1400" dirty="0">
                <a:latin typeface="Arial" panose="020B0604020202020204" pitchFamily="34" charset="0"/>
                <a:cs typeface="Arial" panose="020B0604020202020204" pitchFamily="34" charset="0"/>
              </a:rPr>
              <a:t> / CC BY-ND 2.0</a:t>
            </a:r>
          </a:p>
          <a:p>
            <a:endParaRPr lang="en-US" sz="1400" b="0" i="0" kern="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ea typeface="Arial" charset="0"/>
                <a:cs typeface="Arial" panose="020B0604020202020204" pitchFamily="34" charset="0"/>
              </a:rPr>
              <a:t>“There's one other thing I was uh, when I was sitting here thinking about every, a lot of what's come out is that we're not islands, not that we ever were, but I think part of our success in reaching to students and faculty is the way we collaborate with others….one thing I will say is I think it needs to be sort of multi-level communication from the provost to those relationships you have with other units like the centers for teaching and learning to the academic units to the individual relationships that, that librarians and staff have with faculty and students. You know, all of those levels reinforce each other, and any alone doesn't quite work as well.” </a:t>
            </a:r>
            <a:r>
              <a:rPr lang="en-US" sz="1400" i="1" dirty="0">
                <a:latin typeface="Arial" panose="020B0604020202020204" pitchFamily="34" charset="0"/>
                <a:ea typeface="Arial" charset="0"/>
                <a:cs typeface="Arial" panose="020B0604020202020204" pitchFamily="34" charset="0"/>
              </a:rPr>
              <a:t>(Advisory Group Member LM03, Research University, Secular, Public)</a:t>
            </a:r>
          </a:p>
          <a:p>
            <a:endParaRPr lang="en-US" sz="1400" b="0" i="0" kern="1200" dirty="0">
              <a:solidFill>
                <a:schemeClr val="tx1"/>
              </a:solidFill>
              <a:effectLst/>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Making connections is not as simple as having a conversation with one specific group or implementing the same strategies to make connections across various ones. </a:t>
            </a:r>
          </a:p>
          <a:p>
            <a:pPr defTabSz="932871">
              <a:defRPr/>
            </a:pPr>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Outreach</a:t>
            </a:r>
            <a:r>
              <a:rPr lang="en-US" sz="1400" baseline="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beyond the library necessary for its success relates to recognizing and adapting to the unique “eco-system” of relationships within the specific </a:t>
            </a:r>
            <a:r>
              <a:rPr lang="en-US" sz="1400" i="1" dirty="0">
                <a:latin typeface="Arial" panose="020B0604020202020204" pitchFamily="34" charset="0"/>
                <a:cs typeface="Arial" panose="020B0604020202020204" pitchFamily="34" charset="0"/>
              </a:rPr>
              <a:t>institution (Advisory Group Member LM14, Research University, Secular, Public).</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Establishing multi-level communication requires collaboration. Librarians must have the ability to recognize how the multiple stakeholders within their specific university ecosystem interrelate and leverage their relationships to attain “shared goals,” rather than just library-oriented ones </a:t>
            </a:r>
            <a:r>
              <a:rPr lang="en-US" sz="1400" i="1" dirty="0">
                <a:latin typeface="Arial" panose="020B0604020202020204" pitchFamily="34" charset="0"/>
                <a:cs typeface="Arial" panose="020B0604020202020204" pitchFamily="34" charset="0"/>
              </a:rPr>
              <a:t>(Advisory Group Member LM07, Research University,</a:t>
            </a:r>
            <a:r>
              <a:rPr lang="en-US" sz="1400" i="1" baseline="0" dirty="0">
                <a:latin typeface="Arial" panose="020B0604020202020204" pitchFamily="34" charset="0"/>
                <a:cs typeface="Arial" panose="020B0604020202020204" pitchFamily="34" charset="0"/>
              </a:rPr>
              <a:t> Secular, Public</a:t>
            </a:r>
            <a:r>
              <a:rPr lang="en-US" sz="1400" i="1" dirty="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11</a:t>
            </a:fld>
            <a:endParaRPr lang="en-US"/>
          </a:p>
        </p:txBody>
      </p:sp>
    </p:spTree>
    <p:extLst>
      <p:ext uri="{BB962C8B-B14F-4D97-AF65-F5344CB8AC3E}">
        <p14:creationId xmlns:p14="http://schemas.microsoft.com/office/powerpoint/2010/main" val="762864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719139" y="4083496"/>
            <a:ext cx="5581650" cy="4059190"/>
          </a:xfrm>
        </p:spPr>
        <p:txBody>
          <a:bodyPr/>
          <a:lstStyle/>
          <a:p>
            <a:r>
              <a:rPr lang="en-US" sz="1400" dirty="0">
                <a:latin typeface="Arial" panose="020B0604020202020204" pitchFamily="34" charset="0"/>
                <a:cs typeface="Arial" panose="020B0604020202020204" pitchFamily="34" charset="0"/>
              </a:rPr>
              <a:t>Image: http://bit.ly/2m9i39Y by </a:t>
            </a:r>
            <a:r>
              <a:rPr lang="en-US" sz="1400" dirty="0" err="1">
                <a:latin typeface="Arial" panose="020B0604020202020204" pitchFamily="34" charset="0"/>
                <a:cs typeface="Arial" panose="020B0604020202020204" pitchFamily="34" charset="0"/>
              </a:rPr>
              <a:t>stnorbert</a:t>
            </a:r>
            <a:r>
              <a:rPr lang="en-US" sz="1400" dirty="0">
                <a:latin typeface="Arial" panose="020B0604020202020204" pitchFamily="34" charset="0"/>
                <a:cs typeface="Arial" panose="020B0604020202020204" pitchFamily="34" charset="0"/>
              </a:rPr>
              <a:t> / CC BY-NC-ND 2.0</a:t>
            </a:r>
          </a:p>
          <a:p>
            <a:endParaRPr lang="en-US" sz="1400" b="0" dirty="0">
              <a:latin typeface="Arial" panose="020B0604020202020204" pitchFamily="34" charset="0"/>
              <a:cs typeface="Arial" panose="020B0604020202020204" pitchFamily="34" charset="0"/>
            </a:endParaRPr>
          </a:p>
          <a:p>
            <a:pPr marL="0" indent="0">
              <a:buNone/>
            </a:pPr>
            <a:r>
              <a:rPr lang="en-US" sz="1400" b="0" dirty="0">
                <a:latin typeface="Arial" panose="020B0604020202020204" pitchFamily="34" charset="0"/>
                <a:cs typeface="Arial" panose="020B0604020202020204" pitchFamily="34" charset="0"/>
              </a:rPr>
              <a:t>“[Librarians] have to be able to sell to the deans that this is something valuable that the deans want to be a part of, and the deans are going to be impacted by their faculty feeling like that this is a worthy thing because if we use money for one thing, we can’t use if for something else. I think customer service…becomes really important in this kind of environment. </a:t>
            </a:r>
          </a:p>
          <a:p>
            <a:pPr marL="0" indent="0">
              <a:buNone/>
            </a:pPr>
            <a:r>
              <a:rPr lang="en-US" sz="1400" b="0" i="1" dirty="0">
                <a:latin typeface="Arial" panose="020B0604020202020204" pitchFamily="34" charset="0"/>
                <a:cs typeface="Arial" panose="020B0604020202020204" pitchFamily="34" charset="0"/>
              </a:rPr>
              <a:t>(Provost Interviewee PP07, Research University, Secular, Public) </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12</a:t>
            </a:fld>
            <a:endParaRPr lang="en-US"/>
          </a:p>
        </p:txBody>
      </p:sp>
    </p:spTree>
    <p:extLst>
      <p:ext uri="{BB962C8B-B14F-4D97-AF65-F5344CB8AC3E}">
        <p14:creationId xmlns:p14="http://schemas.microsoft.com/office/powerpoint/2010/main" val="1002916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525463"/>
            <a:ext cx="5581650" cy="3140075"/>
          </a:xfrm>
        </p:spPr>
      </p:sp>
      <p:sp>
        <p:nvSpPr>
          <p:cNvPr id="3" name="Notes Placeholder 2"/>
          <p:cNvSpPr>
            <a:spLocks noGrp="1"/>
          </p:cNvSpPr>
          <p:nvPr>
            <p:ph type="body" idx="1"/>
          </p:nvPr>
        </p:nvSpPr>
        <p:spPr>
          <a:xfrm>
            <a:off x="627321" y="3972381"/>
            <a:ext cx="5673467" cy="4866095"/>
          </a:xfrm>
        </p:spPr>
        <p:txBody>
          <a:bodyPr/>
          <a:lstStyle/>
          <a:p>
            <a:r>
              <a:rPr lang="en-US" sz="1400" dirty="0">
                <a:latin typeface="Arial" panose="020B0604020202020204" pitchFamily="34" charset="0"/>
                <a:cs typeface="Arial" panose="020B0604020202020204" pitchFamily="34" charset="0"/>
              </a:rPr>
              <a:t>Image: http://bit.ly/2m3H2uS by Raul Pacheco-Vega / CC BY-NC-ND 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“For so long [librarians] have had a role of support rather than integration into work. Much more of a partnership rather than support as needed, so it’s proactive in its orientation rather than reactive. The way many of our faculty and students research now, it’s less about going to a physical space but accessing information in their offices. Trying to imagine a new way where it’s not just a service model, but it’s actually an integration and partnership model, I think that that is one of the challenges of changing the paradigm.” </a:t>
            </a:r>
            <a:r>
              <a:rPr lang="en-US" sz="1400" i="1" dirty="0">
                <a:latin typeface="Arial" panose="020B0604020202020204" pitchFamily="34" charset="0"/>
                <a:cs typeface="Arial" panose="020B0604020202020204" pitchFamily="34" charset="0"/>
              </a:rPr>
              <a:t>(Provost Interviewee PP13, Research University, Non-Secular, Private) </a:t>
            </a:r>
          </a:p>
          <a:p>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Provosts suggest the importance of collaborating with faculty and students, such as introducing a liaison program. As conveyed by one provost, it is very important for libraries to “establish themselves as a critical link or a critical piece” early on by having “intentional interventions” (e.g., in orientations, by going to classes or convincing instructors to bring classes to the libraries, online or on campus) (Provost Interviewee PP05). The goal of the library should be to go beyond its role as “a service body” and instead be integrated into the lives of its potential users (Provost Interviewee PP13). </a:t>
            </a:r>
          </a:p>
        </p:txBody>
      </p:sp>
      <p:sp>
        <p:nvSpPr>
          <p:cNvPr id="4" name="Slide Number Placeholder 3"/>
          <p:cNvSpPr>
            <a:spLocks noGrp="1"/>
          </p:cNvSpPr>
          <p:nvPr>
            <p:ph type="sldNum" sz="quarter" idx="10"/>
          </p:nvPr>
        </p:nvSpPr>
        <p:spPr/>
        <p:txBody>
          <a:bodyPr/>
          <a:lstStyle/>
          <a:p>
            <a:fld id="{A035E6FC-CCC7-F34C-83D9-78C7523946F2}" type="slidenum">
              <a:rPr lang="en-US" smtClean="0"/>
              <a:t>13</a:t>
            </a:fld>
            <a:endParaRPr lang="en-US"/>
          </a:p>
        </p:txBody>
      </p:sp>
    </p:spTree>
    <p:extLst>
      <p:ext uri="{BB962C8B-B14F-4D97-AF65-F5344CB8AC3E}">
        <p14:creationId xmlns:p14="http://schemas.microsoft.com/office/powerpoint/2010/main" val="426261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42963" y="495300"/>
            <a:ext cx="5584825" cy="3141663"/>
          </a:xfrm>
        </p:spPr>
      </p:sp>
      <p:sp>
        <p:nvSpPr>
          <p:cNvPr id="3" name="Notes Placeholder 2"/>
          <p:cNvSpPr>
            <a:spLocks noGrp="1"/>
          </p:cNvSpPr>
          <p:nvPr>
            <p:ph type="body" idx="1"/>
          </p:nvPr>
        </p:nvSpPr>
        <p:spPr>
          <a:xfrm>
            <a:off x="552893" y="3791818"/>
            <a:ext cx="5874895" cy="5046658"/>
          </a:xfrm>
        </p:spPr>
        <p:txBody>
          <a:bodyPr/>
          <a:lstStyle/>
          <a:p>
            <a:pPr defTabSz="932871">
              <a:defRPr/>
            </a:pPr>
            <a:r>
              <a:rPr lang="en-US" sz="1400" dirty="0">
                <a:latin typeface="Arial" panose="020B0604020202020204" pitchFamily="34" charset="0"/>
                <a:cs typeface="Arial" panose="020B0604020202020204" pitchFamily="34" charset="0"/>
              </a:rPr>
              <a:t>Image: http://bit.ly/2mHdL6q by Rob </a:t>
            </a:r>
            <a:r>
              <a:rPr lang="en-US" sz="1400" dirty="0" err="1">
                <a:latin typeface="Arial" panose="020B0604020202020204" pitchFamily="34" charset="0"/>
                <a:cs typeface="Arial" panose="020B0604020202020204" pitchFamily="34" charset="0"/>
              </a:rPr>
              <a:t>Pongsajapan</a:t>
            </a:r>
            <a:r>
              <a:rPr lang="en-US" sz="1400" dirty="0">
                <a:latin typeface="Arial" panose="020B0604020202020204" pitchFamily="34" charset="0"/>
                <a:cs typeface="Arial" panose="020B0604020202020204" pitchFamily="34" charset="0"/>
              </a:rPr>
              <a:t> / CC BY 2.0</a:t>
            </a:r>
          </a:p>
          <a:p>
            <a:pPr defTabSz="932871">
              <a:defRPr/>
            </a:pPr>
            <a:endParaRPr lang="en-US" sz="1400" dirty="0">
              <a:latin typeface="Arial" panose="020B0604020202020204" pitchFamily="34" charset="0"/>
              <a:cs typeface="Arial" panose="020B0604020202020204" pitchFamily="34" charset="0"/>
            </a:endParaRPr>
          </a:p>
          <a:p>
            <a:pPr marL="0" marR="0" lvl="0" indent="0" algn="l" defTabSz="932871"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“To truly be able to look at, and be able to tell those stories, and to come up with those snippets of information that will resonate with other leaders, we have to be willing to do types of data collection that libraries have shied away from in the past. That involves tracking user behavior in a way that we've seen in a couple of the different studies that have looked at retention. There are ways of extrapolating and growing that out a little bit more so that we are dealing with large datasets, and we could...We could still keep it anonymous when we look at it in aggregate, right? I think that we have to be able to be willing to have conversations on campus about tracking user behavior in ways that libraries just haven't done.” </a:t>
            </a:r>
            <a:r>
              <a:rPr lang="en-US" sz="1400" i="1" dirty="0">
                <a:latin typeface="Arial" panose="020B0604020202020204" pitchFamily="34" charset="0"/>
                <a:cs typeface="Arial" panose="020B0604020202020204" pitchFamily="34" charset="0"/>
              </a:rPr>
              <a:t>(Advisory Group Member LM14, Research University, Secular, Public)</a:t>
            </a:r>
          </a:p>
          <a:p>
            <a:pPr defTabSz="932871">
              <a:defRPr/>
            </a:pPr>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Privacy only was mentioned once, but is an important area of exploration. This topic is particularly fraught in the areas of assessment and academic libraries since there is a lack of established best practices and standards addressing the methods and contexts that may threaten the privacy of students.</a:t>
            </a:r>
            <a:r>
              <a:rPr lang="en-US" sz="1400" baseline="300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For this reason, privacy, when broadly defined, can be viewed by librarians in some instances as less of an ethics issue and more of an impediment, as articulated by the following participant [read quote].</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14</a:t>
            </a:fld>
            <a:endParaRPr lang="en-US"/>
          </a:p>
        </p:txBody>
      </p:sp>
    </p:spTree>
    <p:extLst>
      <p:ext uri="{BB962C8B-B14F-4D97-AF65-F5344CB8AC3E}">
        <p14:creationId xmlns:p14="http://schemas.microsoft.com/office/powerpoint/2010/main" val="5300281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pPr/>
              <a:t>15</a:t>
            </a:fld>
            <a:endParaRPr lang="en-US"/>
          </a:p>
        </p:txBody>
      </p:sp>
    </p:spTree>
    <p:extLst>
      <p:ext uri="{BB962C8B-B14F-4D97-AF65-F5344CB8AC3E}">
        <p14:creationId xmlns:p14="http://schemas.microsoft.com/office/powerpoint/2010/main" val="1017888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511175"/>
            <a:ext cx="5581650" cy="3140075"/>
          </a:xfrm>
        </p:spPr>
      </p:sp>
      <p:sp>
        <p:nvSpPr>
          <p:cNvPr id="3" name="Notes Placeholder 2"/>
          <p:cNvSpPr>
            <a:spLocks noGrp="1"/>
          </p:cNvSpPr>
          <p:nvPr>
            <p:ph type="body" idx="1"/>
          </p:nvPr>
        </p:nvSpPr>
        <p:spPr>
          <a:xfrm>
            <a:off x="719139" y="3903261"/>
            <a:ext cx="5581650" cy="3864412"/>
          </a:xfrm>
        </p:spPr>
        <p:txBody>
          <a:bodyPr/>
          <a:lstStyle/>
          <a:p>
            <a:r>
              <a:rPr lang="en-US" sz="1400" dirty="0">
                <a:latin typeface="Arial" panose="020B0604020202020204" pitchFamily="34" charset="0"/>
                <a:cs typeface="Arial" panose="020B0604020202020204" pitchFamily="34" charset="0"/>
              </a:rPr>
              <a:t>Image: https://www.flickr.com/photos/mxmstryo/3507201141/ by </a:t>
            </a:r>
            <a:r>
              <a:rPr lang="en-US" sz="1400" dirty="0" err="1">
                <a:latin typeface="Arial" panose="020B0604020202020204" pitchFamily="34" charset="0"/>
                <a:cs typeface="Arial" panose="020B0604020202020204" pitchFamily="34" charset="0"/>
              </a:rPr>
              <a:t>mxmstryo</a:t>
            </a:r>
            <a:r>
              <a:rPr lang="en-US" sz="1400" dirty="0">
                <a:latin typeface="Arial" panose="020B0604020202020204" pitchFamily="34" charset="0"/>
                <a:cs typeface="Arial" panose="020B0604020202020204" pitchFamily="34" charset="0"/>
              </a:rPr>
              <a:t> / CC BY 2.0 </a:t>
            </a:r>
          </a:p>
          <a:p>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“If I’m understanding you correctly, the whole kind of conversation around fake news is this really important example of how important it is in our daily life and civic health in order to bring critical skills to bear on understanding information and being able to critically evaluate the source of that.” (Advisory Member LM03, Research University, Secular, Private)</a:t>
            </a: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16</a:t>
            </a:fld>
            <a:endParaRPr lang="en-US"/>
          </a:p>
        </p:txBody>
      </p:sp>
    </p:spTree>
    <p:extLst>
      <p:ext uri="{BB962C8B-B14F-4D97-AF65-F5344CB8AC3E}">
        <p14:creationId xmlns:p14="http://schemas.microsoft.com/office/powerpoint/2010/main" val="1450377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5975" y="441325"/>
            <a:ext cx="5583238" cy="3140075"/>
          </a:xfrm>
        </p:spPr>
      </p:sp>
      <p:sp>
        <p:nvSpPr>
          <p:cNvPr id="3" name="Notes Placeholder 2"/>
          <p:cNvSpPr>
            <a:spLocks noGrp="1"/>
          </p:cNvSpPr>
          <p:nvPr>
            <p:ph type="body" idx="1"/>
          </p:nvPr>
        </p:nvSpPr>
        <p:spPr>
          <a:xfrm>
            <a:off x="815976" y="3889044"/>
            <a:ext cx="5583238" cy="4253642"/>
          </a:xfrm>
        </p:spPr>
        <p:txBody>
          <a:bodyPr/>
          <a:lstStyle/>
          <a:p>
            <a:r>
              <a:rPr lang="en-US" sz="1400" dirty="0">
                <a:latin typeface="Arial" panose="020B0604020202020204" pitchFamily="34" charset="0"/>
                <a:cs typeface="Arial" panose="020B0604020202020204" pitchFamily="34" charset="0"/>
              </a:rPr>
              <a:t>Image: http://bit.ly/2lSj7wz by James F Clay / CC BY-NC 2.0</a:t>
            </a:r>
          </a:p>
          <a:p>
            <a:endParaRPr lang="en-US" sz="14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“I see that [libraries] play a role as a partner, facilitating both learning and doing in new and different ways, both helping all of us to embrace information in critical and yet meaningful ways.” </a:t>
            </a:r>
            <a:r>
              <a:rPr lang="en-US" sz="1400" b="0" i="1" dirty="0">
                <a:latin typeface="Arial" panose="020B0604020202020204" pitchFamily="34" charset="0"/>
                <a:cs typeface="Arial" panose="020B0604020202020204" pitchFamily="34" charset="0"/>
              </a:rPr>
              <a:t>(Provost Interviewee PP03, Research University, Secular, Private)</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17</a:t>
            </a:fld>
            <a:endParaRPr lang="en-US"/>
          </a:p>
        </p:txBody>
      </p:sp>
    </p:spTree>
    <p:extLst>
      <p:ext uri="{BB962C8B-B14F-4D97-AF65-F5344CB8AC3E}">
        <p14:creationId xmlns:p14="http://schemas.microsoft.com/office/powerpoint/2010/main" val="1927028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719137" y="3930712"/>
            <a:ext cx="5581651" cy="4211974"/>
          </a:xfrm>
        </p:spPr>
        <p:txBody>
          <a:bodyPr/>
          <a:lstStyle/>
          <a:p>
            <a:r>
              <a:rPr lang="en-US" sz="1400" dirty="0">
                <a:latin typeface="Arial" panose="020B0604020202020204" pitchFamily="34" charset="0"/>
                <a:cs typeface="Arial" panose="020B0604020202020204" pitchFamily="34" charset="0"/>
              </a:rPr>
              <a:t>Image: http://bit.ly/2l80QhO by Fellowship of the Rich / CC BY-NC-ND 2.0 </a:t>
            </a:r>
          </a:p>
          <a:p>
            <a:endParaRPr lang="en-US" sz="14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“It is the place where the whole community comes together to, acquire and use information in intelligent and responsible ways. The library is incredibly well-positioned to support these interdisciplinary efforts, it is incredibly well-positioned to help the institution be nimble. The challenge that the library faces is being able to do that and not, falling into the trap of defending current practice or defending the library per se.” </a:t>
            </a:r>
            <a:r>
              <a:rPr lang="en-US" sz="1400" b="0" i="1" dirty="0">
                <a:latin typeface="Arial" panose="020B0604020202020204" pitchFamily="34" charset="0"/>
                <a:cs typeface="Arial" panose="020B0604020202020204" pitchFamily="34" charset="0"/>
              </a:rPr>
              <a:t>(Provost Interviewee PP01, College, Secular, Private)</a:t>
            </a:r>
          </a:p>
          <a:p>
            <a:endParaRPr lang="en-US" sz="14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18</a:t>
            </a:fld>
            <a:endParaRPr lang="en-US"/>
          </a:p>
        </p:txBody>
      </p:sp>
    </p:spTree>
    <p:extLst>
      <p:ext uri="{BB962C8B-B14F-4D97-AF65-F5344CB8AC3E}">
        <p14:creationId xmlns:p14="http://schemas.microsoft.com/office/powerpoint/2010/main" val="14227473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719139" y="4125165"/>
            <a:ext cx="5581650" cy="4017522"/>
          </a:xfrm>
        </p:spPr>
        <p:txBody>
          <a:bodyPr/>
          <a:lstStyle/>
          <a:p>
            <a:pPr defTabSz="932871">
              <a:defRPr/>
            </a:pPr>
            <a:r>
              <a:rPr lang="en-US" sz="1400" dirty="0">
                <a:latin typeface="Arial" panose="020B0604020202020204" pitchFamily="34" charset="0"/>
                <a:cs typeface="Arial" panose="020B0604020202020204" pitchFamily="34" charset="0"/>
              </a:rPr>
              <a:t>Image: http://bit.ly/2lQ0XwV by David </a:t>
            </a:r>
            <a:r>
              <a:rPr lang="en-US" sz="1400" dirty="0" err="1">
                <a:latin typeface="Arial" panose="020B0604020202020204" pitchFamily="34" charset="0"/>
                <a:cs typeface="Arial" panose="020B0604020202020204" pitchFamily="34" charset="0"/>
              </a:rPr>
              <a:t>Lebech</a:t>
            </a:r>
            <a:r>
              <a:rPr lang="en-US" sz="1400" dirty="0">
                <a:latin typeface="Arial" panose="020B0604020202020204" pitchFamily="34" charset="0"/>
                <a:cs typeface="Arial" panose="020B0604020202020204" pitchFamily="34" charset="0"/>
              </a:rPr>
              <a:t> / CC BY-NC 2.0</a:t>
            </a:r>
          </a:p>
          <a:p>
            <a:pPr defTabSz="932871">
              <a:defRPr/>
            </a:pPr>
            <a:endParaRPr lang="en-US" sz="1400" b="1" dirty="0">
              <a:latin typeface="Arial" panose="020B0604020202020204" pitchFamily="34" charset="0"/>
              <a:cs typeface="Arial" panose="020B0604020202020204" pitchFamily="34" charset="0"/>
            </a:endParaRPr>
          </a:p>
          <a:p>
            <a:pPr marL="0" marR="0" lvl="0" indent="0" algn="l" defTabSz="932871"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“My biggest concern is that the students aren't coming together. The library can be that place, that nexus where students can come to study together. Yes, everything's posted online and they know they can do this alone, but there's a hunger within our undergraduate student population to actually socialize. The library has always been that crossroads for campuses. It could serve in this capacity, pulling students together.” </a:t>
            </a:r>
            <a:r>
              <a:rPr lang="en-US" sz="1400" i="1" dirty="0">
                <a:latin typeface="Arial" panose="020B0604020202020204" pitchFamily="34" charset="0"/>
                <a:cs typeface="Arial" panose="020B0604020202020204" pitchFamily="34" charset="0"/>
              </a:rPr>
              <a:t>(Provost Interviewee PP04, Research University, Secular, Public)</a:t>
            </a:r>
          </a:p>
          <a:p>
            <a:pPr defTabSz="932871">
              <a:defRPr/>
            </a:pPr>
            <a:endParaRPr lang="en-US" sz="14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19</a:t>
            </a:fld>
            <a:endParaRPr lang="en-US"/>
          </a:p>
        </p:txBody>
      </p:sp>
    </p:spTree>
    <p:extLst>
      <p:ext uri="{BB962C8B-B14F-4D97-AF65-F5344CB8AC3E}">
        <p14:creationId xmlns:p14="http://schemas.microsoft.com/office/powerpoint/2010/main" val="1071020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pPr/>
              <a:t>2</a:t>
            </a:fld>
            <a:endParaRPr lang="en-US"/>
          </a:p>
        </p:txBody>
      </p:sp>
    </p:spTree>
    <p:extLst>
      <p:ext uri="{BB962C8B-B14F-4D97-AF65-F5344CB8AC3E}">
        <p14:creationId xmlns:p14="http://schemas.microsoft.com/office/powerpoint/2010/main" val="7585203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701993" y="4180722"/>
            <a:ext cx="5615940" cy="3961964"/>
          </a:xfrm>
        </p:spPr>
        <p:txBody>
          <a:bodyPr/>
          <a:lstStyle/>
          <a:p>
            <a:r>
              <a:rPr lang="en-US" sz="1400" dirty="0">
                <a:latin typeface="Arial" panose="020B0604020202020204" pitchFamily="34" charset="0"/>
                <a:cs typeface="Arial" panose="020B0604020202020204" pitchFamily="34" charset="0"/>
              </a:rPr>
              <a:t>Image: https://www.flickr.com/photos/kimmanleyort/2130314519/ by </a:t>
            </a:r>
            <a:r>
              <a:rPr lang="en-US" sz="1400" dirty="0" err="1">
                <a:latin typeface="Arial" panose="020B0604020202020204" pitchFamily="34" charset="0"/>
                <a:cs typeface="Arial" panose="020B0604020202020204" pitchFamily="34" charset="0"/>
              </a:rPr>
              <a:t>KimManleyOrt</a:t>
            </a:r>
            <a:r>
              <a:rPr lang="en-US" sz="1400" dirty="0">
                <a:latin typeface="Arial" panose="020B0604020202020204" pitchFamily="34" charset="0"/>
                <a:cs typeface="Arial" panose="020B0604020202020204" pitchFamily="34" charset="0"/>
              </a:rPr>
              <a:t> / CC BY-NC-ND 2.0</a:t>
            </a:r>
          </a:p>
          <a:p>
            <a:endParaRPr lang="en-US" sz="1400" dirty="0">
              <a:latin typeface="Arial" panose="020B0604020202020204" pitchFamily="34" charset="0"/>
              <a:cs typeface="Arial" panose="020B0604020202020204" pitchFamily="34" charset="0"/>
            </a:endParaRPr>
          </a:p>
          <a:p>
            <a:pPr marL="0" indent="0">
              <a:buNone/>
            </a:pPr>
            <a:r>
              <a:rPr lang="en-US" sz="1400" b="0" dirty="0">
                <a:latin typeface="Arial" panose="020B0604020202020204" pitchFamily="34" charset="0"/>
                <a:ea typeface="Arial" charset="0"/>
                <a:cs typeface="Arial" panose="020B0604020202020204" pitchFamily="34" charset="0"/>
              </a:rPr>
              <a:t>“I think information literacy is very important. What information, is trustworthy? What information is not? How do you delve into a subject </a:t>
            </a:r>
            <a:r>
              <a:rPr lang="en-US" sz="1400" b="0" i="1" dirty="0">
                <a:latin typeface="Arial" panose="020B0604020202020204" pitchFamily="34" charset="0"/>
                <a:ea typeface="Arial" charset="0"/>
                <a:cs typeface="Arial" panose="020B0604020202020204" pitchFamily="34" charset="0"/>
              </a:rPr>
              <a:t>University, Secular, Public)</a:t>
            </a:r>
          </a:p>
          <a:p>
            <a:r>
              <a:rPr lang="en-US" sz="1400" dirty="0">
                <a:latin typeface="Arial" panose="020B0604020202020204" pitchFamily="34" charset="0"/>
                <a:ea typeface="Arial" charset="0"/>
                <a:cs typeface="Arial" panose="020B0604020202020204" pitchFamily="34" charset="0"/>
              </a:rPr>
              <a:t>and really understand what the facts are? How do you think about different resources? I think that is going to be really important for libraries. I think it is going be something that is important for everybody, from scientists to humanists.”</a:t>
            </a:r>
          </a:p>
          <a:p>
            <a:r>
              <a:rPr lang="en-US" sz="1400" i="1" dirty="0">
                <a:latin typeface="Arial" panose="020B0604020202020204" pitchFamily="34" charset="0"/>
                <a:ea typeface="Arial" charset="0"/>
                <a:cs typeface="Arial" panose="020B0604020202020204" pitchFamily="34" charset="0"/>
              </a:rPr>
              <a:t>(Provost Interviewee PP06, Research </a:t>
            </a:r>
            <a:endParaRPr lang="en-US" sz="14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20</a:t>
            </a:fld>
            <a:endParaRPr lang="en-US"/>
          </a:p>
        </p:txBody>
      </p:sp>
    </p:spTree>
    <p:extLst>
      <p:ext uri="{BB962C8B-B14F-4D97-AF65-F5344CB8AC3E}">
        <p14:creationId xmlns:p14="http://schemas.microsoft.com/office/powerpoint/2010/main" val="3280831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7700" y="579438"/>
            <a:ext cx="5713413" cy="3213100"/>
          </a:xfrm>
        </p:spPr>
      </p:sp>
      <p:sp>
        <p:nvSpPr>
          <p:cNvPr id="3" name="Notes Placeholder 2"/>
          <p:cNvSpPr>
            <a:spLocks noGrp="1"/>
          </p:cNvSpPr>
          <p:nvPr>
            <p:ph type="body" idx="1"/>
          </p:nvPr>
        </p:nvSpPr>
        <p:spPr>
          <a:xfrm>
            <a:off x="632119" y="4139054"/>
            <a:ext cx="5615940" cy="3798055"/>
          </a:xfrm>
        </p:spPr>
        <p:txBody>
          <a:bodyPr/>
          <a:lstStyle/>
          <a:p>
            <a:pPr defTabSz="932871">
              <a:defRPr/>
            </a:pPr>
            <a:r>
              <a:rPr lang="en-US" sz="1400" dirty="0">
                <a:latin typeface="Arial" panose="020B0604020202020204" pitchFamily="34" charset="0"/>
                <a:cs typeface="Arial" panose="020B0604020202020204" pitchFamily="34" charset="0"/>
              </a:rPr>
              <a:t>Image: https://www.flickr.com/photos/ubarchives/4663516752/ by </a:t>
            </a:r>
            <a:r>
              <a:rPr lang="en-US" sz="1400" dirty="0" err="1">
                <a:latin typeface="Arial" panose="020B0604020202020204" pitchFamily="34" charset="0"/>
                <a:cs typeface="Arial" panose="020B0604020202020204" pitchFamily="34" charset="0"/>
              </a:rPr>
              <a:t>ubarchives</a:t>
            </a:r>
            <a:r>
              <a:rPr lang="en-US" sz="1400" dirty="0">
                <a:latin typeface="Arial" panose="020B0604020202020204" pitchFamily="34" charset="0"/>
                <a:cs typeface="Arial" panose="020B0604020202020204" pitchFamily="34" charset="0"/>
              </a:rPr>
              <a:t> / CC BY-NC-ND 2.0</a:t>
            </a:r>
          </a:p>
          <a:p>
            <a:pPr defTabSz="932871">
              <a:defRPr/>
            </a:pPr>
            <a:endParaRPr lang="en-US" sz="1400" dirty="0">
              <a:latin typeface="Arial" panose="020B0604020202020204" pitchFamily="34" charset="0"/>
              <a:cs typeface="Arial" panose="020B0604020202020204" pitchFamily="34" charset="0"/>
            </a:endParaRPr>
          </a:p>
          <a:p>
            <a:pPr marL="0" indent="0">
              <a:buNone/>
            </a:pPr>
            <a:r>
              <a:rPr lang="en-US" sz="1400" b="0" dirty="0">
                <a:latin typeface="Arial" charset="0"/>
                <a:ea typeface="Arial" charset="0"/>
                <a:cs typeface="Arial" charset="0"/>
              </a:rPr>
              <a:t>“I do not think the learning stops after [students graduate]. How do we set our students up for success? How do they reach the outcomes that we want for them? How do we have them thinking about, and in particular for libraries, how do they think about that down the road as, using public libraries and the resources we have there as well?”</a:t>
            </a:r>
          </a:p>
          <a:p>
            <a:pPr marL="0" indent="0">
              <a:buNone/>
            </a:pPr>
            <a:r>
              <a:rPr lang="en-US" sz="1400" b="0" i="1" dirty="0">
                <a:latin typeface="Arial" charset="0"/>
                <a:ea typeface="Arial" charset="0"/>
                <a:cs typeface="Arial" charset="0"/>
              </a:rPr>
              <a:t>(Provost Interviewee PP06, Research University, Secular, Public)</a:t>
            </a:r>
          </a:p>
          <a:p>
            <a:pPr marL="0" indent="0">
              <a:buNone/>
            </a:pPr>
            <a:endParaRPr lang="en-US" sz="1400" b="0" dirty="0">
              <a:latin typeface="Arial" charset="0"/>
              <a:ea typeface="Arial" charset="0"/>
              <a:cs typeface="Arial" charset="0"/>
            </a:endParaRPr>
          </a:p>
          <a:p>
            <a:endParaRPr lang="en-US" sz="14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6E2F7A5-D324-4A20-AC23-BFBDBC942490}" type="slidenum">
              <a:rPr lang="en-US" smtClean="0"/>
              <a:pPr/>
              <a:t>21</a:t>
            </a:fld>
            <a:endParaRPr lang="en-US"/>
          </a:p>
        </p:txBody>
      </p:sp>
    </p:spTree>
    <p:extLst>
      <p:ext uri="{BB962C8B-B14F-4D97-AF65-F5344CB8AC3E}">
        <p14:creationId xmlns:p14="http://schemas.microsoft.com/office/powerpoint/2010/main" val="20187426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5825" y="641350"/>
            <a:ext cx="5583238" cy="3140075"/>
          </a:xfrm>
        </p:spPr>
      </p:sp>
      <p:sp>
        <p:nvSpPr>
          <p:cNvPr id="3" name="Notes Placeholder 2"/>
          <p:cNvSpPr>
            <a:spLocks noGrp="1"/>
          </p:cNvSpPr>
          <p:nvPr>
            <p:ph type="body" idx="1"/>
          </p:nvPr>
        </p:nvSpPr>
        <p:spPr>
          <a:xfrm>
            <a:off x="701993" y="4027939"/>
            <a:ext cx="5615940" cy="4114747"/>
          </a:xfrm>
        </p:spPr>
        <p:txBody>
          <a:bodyPr/>
          <a:lstStyle/>
          <a:p>
            <a:pPr defTabSz="932871">
              <a:defRPr/>
            </a:pPr>
            <a:r>
              <a:rPr lang="en-US" sz="1400" dirty="0">
                <a:latin typeface="Arial" panose="020B0604020202020204" pitchFamily="34" charset="0"/>
                <a:cs typeface="Arial" panose="020B0604020202020204" pitchFamily="34" charset="0"/>
              </a:rPr>
              <a:t>Image: https://www.flickr.com/photos/pagedooley/3887095398/ by Kevin Dooley / CC BY 2.0</a:t>
            </a:r>
          </a:p>
          <a:p>
            <a:pPr defTabSz="932871">
              <a:defRPr/>
            </a:pPr>
            <a:endParaRPr lang="en-US" sz="1400" dirty="0">
              <a:latin typeface="Arial" panose="020B0604020202020204" pitchFamily="34" charset="0"/>
              <a:cs typeface="Arial" panose="020B0604020202020204" pitchFamily="34" charset="0"/>
            </a:endParaRPr>
          </a:p>
          <a:p>
            <a:pPr marL="0" indent="0">
              <a:buNone/>
            </a:pPr>
            <a:r>
              <a:rPr lang="en-US" sz="1400" b="0" dirty="0">
                <a:latin typeface="Arial" panose="020B0604020202020204" pitchFamily="34" charset="0"/>
                <a:cs typeface="Arial" panose="020B0604020202020204" pitchFamily="34" charset="0"/>
              </a:rPr>
              <a:t>“We should be helping people learn how to think, learn how to be skeptical, learn how to use critical thinking skills, learn how to be self-reflective. I think because those things are so much harder to assess and to demonstrate we have not done as good a job telling that story.”</a:t>
            </a:r>
          </a:p>
          <a:p>
            <a:pPr marL="0" indent="0">
              <a:buNone/>
            </a:pPr>
            <a:r>
              <a:rPr lang="en-US" sz="1400" b="0" dirty="0">
                <a:latin typeface="Arial" panose="020B0604020202020204" pitchFamily="34" charset="0"/>
                <a:cs typeface="Arial" panose="020B0604020202020204" pitchFamily="34" charset="0"/>
              </a:rPr>
              <a:t> </a:t>
            </a:r>
            <a:r>
              <a:rPr lang="en-US" sz="1400" b="0" i="1" dirty="0">
                <a:latin typeface="Arial" panose="020B0604020202020204" pitchFamily="34" charset="0"/>
                <a:ea typeface="Arial" charset="0"/>
                <a:cs typeface="Arial" panose="020B0604020202020204" pitchFamily="34" charset="0"/>
              </a:rPr>
              <a:t>(Provost Interviewee PP10, College, Non-secular, Private)</a:t>
            </a:r>
          </a:p>
          <a:p>
            <a:pPr marL="0" indent="0">
              <a:buNone/>
            </a:pPr>
            <a:endParaRPr lang="en-US" sz="1400" b="0" dirty="0">
              <a:latin typeface="Arial" panose="020B0604020202020204" pitchFamily="34" charset="0"/>
              <a:cs typeface="Arial" panose="020B0604020202020204" pitchFamily="34" charset="0"/>
            </a:endParaRPr>
          </a:p>
          <a:p>
            <a:pPr defTabSz="932871">
              <a:defRPr/>
            </a:pPr>
            <a:endParaRPr lang="en-US" sz="14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22</a:t>
            </a:fld>
            <a:endParaRPr lang="en-US"/>
          </a:p>
        </p:txBody>
      </p:sp>
    </p:spTree>
    <p:extLst>
      <p:ext uri="{BB962C8B-B14F-4D97-AF65-F5344CB8AC3E}">
        <p14:creationId xmlns:p14="http://schemas.microsoft.com/office/powerpoint/2010/main" val="9712525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pPr/>
              <a:t>23</a:t>
            </a:fld>
            <a:endParaRPr lang="en-US"/>
          </a:p>
        </p:txBody>
      </p:sp>
    </p:spTree>
    <p:extLst>
      <p:ext uri="{BB962C8B-B14F-4D97-AF65-F5344CB8AC3E}">
        <p14:creationId xmlns:p14="http://schemas.microsoft.com/office/powerpoint/2010/main" val="12095367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538163"/>
            <a:ext cx="5581650" cy="3140075"/>
          </a:xfrm>
        </p:spPr>
      </p:sp>
      <p:sp>
        <p:nvSpPr>
          <p:cNvPr id="3" name="Notes Placeholder 2"/>
          <p:cNvSpPr>
            <a:spLocks noGrp="1"/>
          </p:cNvSpPr>
          <p:nvPr>
            <p:ph type="body" idx="1"/>
          </p:nvPr>
        </p:nvSpPr>
        <p:spPr>
          <a:xfrm>
            <a:off x="574158" y="4034017"/>
            <a:ext cx="5816009" cy="3664207"/>
          </a:xfrm>
        </p:spPr>
        <p:txBody>
          <a:bodyPr/>
          <a:lstStyle/>
          <a:p>
            <a:pPr defTabSz="932871">
              <a:defRPr/>
            </a:pPr>
            <a:r>
              <a:rPr lang="en-US" sz="1400" dirty="0">
                <a:latin typeface="Arial" panose="020B0604020202020204" pitchFamily="34" charset="0"/>
                <a:cs typeface="Arial" panose="020B0604020202020204" pitchFamily="34" charset="0"/>
              </a:rPr>
              <a:t>Image: http://bit.ly/2l8fAwO by </a:t>
            </a:r>
            <a:r>
              <a:rPr lang="en-US" sz="1400" dirty="0" err="1">
                <a:latin typeface="Arial" panose="020B0604020202020204" pitchFamily="34" charset="0"/>
                <a:cs typeface="Arial" panose="020B0604020202020204" pitchFamily="34" charset="0"/>
              </a:rPr>
              <a:t>Napafloma-Photographe</a:t>
            </a:r>
            <a:r>
              <a:rPr lang="en-US" sz="1400" dirty="0">
                <a:latin typeface="Arial" panose="020B0604020202020204" pitchFamily="34" charset="0"/>
                <a:cs typeface="Arial" panose="020B0604020202020204" pitchFamily="34" charset="0"/>
              </a:rPr>
              <a:t> / CC BY-NC-ND 2.0</a:t>
            </a:r>
          </a:p>
          <a:p>
            <a:pPr defTabSz="932871">
              <a:defRPr/>
            </a:pPr>
            <a:endParaRPr lang="en-US" sz="1400" b="0" dirty="0">
              <a:latin typeface="Arial" panose="020B0604020202020204" pitchFamily="34" charset="0"/>
              <a:cs typeface="Arial" panose="020B0604020202020204" pitchFamily="34" charset="0"/>
            </a:endParaRPr>
          </a:p>
          <a:p>
            <a:pPr defTabSz="932871">
              <a:defRPr/>
            </a:pPr>
            <a:r>
              <a:rPr lang="en-US" sz="1400" b="0" dirty="0">
                <a:latin typeface="Arial" panose="020B0604020202020204" pitchFamily="34" charset="0"/>
                <a:cs typeface="Arial" panose="020B0604020202020204" pitchFamily="34" charset="0"/>
              </a:rPr>
              <a:t>Recommendations</a:t>
            </a:r>
          </a:p>
          <a:p>
            <a:pPr marL="285750" indent="-285750">
              <a:buFont typeface="Arial" charset="0"/>
              <a:buChar char="•"/>
            </a:pPr>
            <a:r>
              <a:rPr lang="en-US" sz="1400" b="0" dirty="0">
                <a:latin typeface="Arial" panose="020B0604020202020204" pitchFamily="34" charset="0"/>
                <a:cs typeface="Arial" panose="020B0604020202020204" pitchFamily="34" charset="0"/>
              </a:rPr>
              <a:t>Importance of customer service </a:t>
            </a:r>
          </a:p>
          <a:p>
            <a:pPr marL="285750" indent="-285750">
              <a:buFont typeface="Arial" charset="0"/>
              <a:buChar char="•"/>
            </a:pPr>
            <a:r>
              <a:rPr lang="en-US" sz="1400" b="0" dirty="0">
                <a:latin typeface="Arial" panose="020B0604020202020204" pitchFamily="34" charset="0"/>
                <a:cs typeface="Arial" panose="020B0604020202020204" pitchFamily="34" charset="0"/>
              </a:rPr>
              <a:t>Use more direct terminology, such as programs and events, to describe activities</a:t>
            </a:r>
          </a:p>
          <a:p>
            <a:pPr marL="285750" indent="-285750">
              <a:buFont typeface="Arial" charset="0"/>
              <a:buChar char="•"/>
            </a:pPr>
            <a:r>
              <a:rPr lang="en-US" sz="1400" b="0" dirty="0">
                <a:latin typeface="Arial" panose="020B0604020202020204" pitchFamily="34" charset="0"/>
                <a:cs typeface="Arial" panose="020B0604020202020204" pitchFamily="34" charset="0"/>
              </a:rPr>
              <a:t>Use similar terminology as others within the academic institution</a:t>
            </a:r>
          </a:p>
          <a:p>
            <a:pPr marL="285750" indent="-285750">
              <a:buFont typeface="Arial" charset="0"/>
              <a:buChar char="•"/>
            </a:pPr>
            <a:r>
              <a:rPr lang="en-US" sz="1400" b="0" dirty="0">
                <a:latin typeface="Arial" panose="020B0604020202020204" pitchFamily="34" charset="0"/>
                <a:cs typeface="Arial" panose="020B0604020202020204" pitchFamily="34" charset="0"/>
              </a:rPr>
              <a:t>Determine terminology used by provosts and adopt this terminology in subsequent communications </a:t>
            </a:r>
          </a:p>
          <a:p>
            <a:pPr marL="742950" lvl="1" indent="-285750">
              <a:buFont typeface="Arial" charset="0"/>
              <a:buChar char="•"/>
            </a:pPr>
            <a:r>
              <a:rPr lang="en-US" sz="1400" b="0" dirty="0">
                <a:latin typeface="Arial" panose="020B0604020202020204" pitchFamily="34" charset="0"/>
                <a:cs typeface="Arial" panose="020B0604020202020204" pitchFamily="34" charset="0"/>
              </a:rPr>
              <a:t>Become familiar with the higher education publications that these provosts and similar administrators read </a:t>
            </a:r>
          </a:p>
          <a:p>
            <a:pPr marL="742950" lvl="1" indent="-285750">
              <a:buFont typeface="Arial" charset="0"/>
              <a:buChar char="•"/>
            </a:pPr>
            <a:r>
              <a:rPr lang="en-US" sz="1400" b="0" dirty="0">
                <a:latin typeface="Arial" panose="020B0604020202020204" pitchFamily="34" charset="0"/>
                <a:cs typeface="Arial" panose="020B0604020202020204" pitchFamily="34" charset="0"/>
              </a:rPr>
              <a:t>Consider</a:t>
            </a:r>
            <a:r>
              <a:rPr lang="en-US" sz="1400" b="0" i="1" dirty="0">
                <a:latin typeface="Arial" panose="020B0604020202020204" pitchFamily="34" charset="0"/>
                <a:cs typeface="Arial" panose="020B0604020202020204" pitchFamily="34" charset="0"/>
              </a:rPr>
              <a:t> </a:t>
            </a:r>
            <a:r>
              <a:rPr lang="en-US" sz="1400" b="0" dirty="0">
                <a:latin typeface="Arial" panose="020B0604020202020204" pitchFamily="34" charset="0"/>
                <a:cs typeface="Arial" panose="020B0604020202020204" pitchFamily="34" charset="0"/>
              </a:rPr>
              <a:t>publishing in higher education publications since they provide a direct line of communication to these provosts and similar administrators (Advisory Group Member LM14).</a:t>
            </a:r>
            <a:r>
              <a:rPr lang="en-US" sz="1400" b="0" i="1" dirty="0">
                <a:latin typeface="Arial" panose="020B0604020202020204" pitchFamily="34" charset="0"/>
                <a:cs typeface="Arial" panose="020B0604020202020204" pitchFamily="34" charset="0"/>
              </a:rPr>
              <a:t> </a:t>
            </a:r>
            <a:endParaRPr lang="en-US" sz="1400" b="0" dirty="0">
              <a:latin typeface="Arial" panose="020B0604020202020204" pitchFamily="34" charset="0"/>
              <a:cs typeface="Arial" panose="020B0604020202020204" pitchFamily="34" charset="0"/>
            </a:endParaRPr>
          </a:p>
          <a:p>
            <a:pPr defTabSz="932871">
              <a:defRPr/>
            </a:pPr>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24</a:t>
            </a:fld>
            <a:endParaRPr lang="en-US"/>
          </a:p>
        </p:txBody>
      </p:sp>
    </p:spTree>
    <p:extLst>
      <p:ext uri="{BB962C8B-B14F-4D97-AF65-F5344CB8AC3E}">
        <p14:creationId xmlns:p14="http://schemas.microsoft.com/office/powerpoint/2010/main" val="16693176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pPr/>
              <a:t>25</a:t>
            </a:fld>
            <a:endParaRPr lang="en-US"/>
          </a:p>
        </p:txBody>
      </p:sp>
    </p:spTree>
    <p:extLst>
      <p:ext uri="{BB962C8B-B14F-4D97-AF65-F5344CB8AC3E}">
        <p14:creationId xmlns:p14="http://schemas.microsoft.com/office/powerpoint/2010/main" val="41044874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31938" y="401638"/>
            <a:ext cx="4113212" cy="2312987"/>
          </a:xfrm>
        </p:spPr>
      </p:sp>
      <p:sp>
        <p:nvSpPr>
          <p:cNvPr id="3" name="Notes Placeholder 2"/>
          <p:cNvSpPr>
            <a:spLocks noGrp="1"/>
          </p:cNvSpPr>
          <p:nvPr>
            <p:ph type="body" idx="1"/>
          </p:nvPr>
        </p:nvSpPr>
        <p:spPr>
          <a:xfrm>
            <a:off x="218364" y="2988861"/>
            <a:ext cx="6619164" cy="5911254"/>
          </a:xfrm>
        </p:spPr>
        <p:txBody>
          <a:bodyPr/>
          <a:lstStyle/>
          <a:p>
            <a:pPr marL="0" indent="0">
              <a:buNone/>
            </a:pPr>
            <a:r>
              <a:rPr lang="en-US" sz="1400" dirty="0">
                <a:latin typeface="Arial" panose="020B0604020202020204" pitchFamily="34" charset="0"/>
                <a:cs typeface="Arial" panose="020B0604020202020204" pitchFamily="34" charset="0"/>
              </a:rPr>
              <a:t>“I think each of us would have some example of our shared strategic initiatives around enhancing students' success. And promoting innovation and teaching and learning. What's underlying all of this is that all of us see our work as directly tied to the mission of the university. And it is what makes academic libraries unique in some ways, but also so successful. Academic libraries are those directly connected to the mission of their unique institution.” </a:t>
            </a:r>
            <a:r>
              <a:rPr lang="en-US" sz="1400" i="1" dirty="0">
                <a:latin typeface="Arial" panose="020B0604020202020204" pitchFamily="34" charset="0"/>
                <a:cs typeface="Arial" panose="020B0604020202020204" pitchFamily="34" charset="0"/>
              </a:rPr>
              <a:t>(Advisory Group Member LM13, Research University, Non-Secular, Private)</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On first pass, it may be surprising that the focus group interview participants did not discuss student learning (4%, n=12) and success (2%, n=6), compared to how often these themes are mentioned in the literature (learning, 58%, n=308; success, 41%, n=218). However, as explained by the quote on this slide [read quote].</a:t>
            </a:r>
          </a:p>
          <a:p>
            <a:endParaRPr lang="en-US" sz="1400" dirty="0">
              <a:latin typeface="Arial" panose="020B0604020202020204" pitchFamily="34" charset="0"/>
              <a:cs typeface="Arial" panose="020B0604020202020204" pitchFamily="34" charset="0"/>
            </a:endParaRPr>
          </a:p>
          <a:p>
            <a:pPr defTabSz="932871">
              <a:defRPr/>
            </a:pPr>
            <a:r>
              <a:rPr lang="en-US" sz="1400" dirty="0">
                <a:latin typeface="Arial" panose="020B0604020202020204" pitchFamily="34" charset="0"/>
                <a:cs typeface="Arial" panose="020B0604020202020204" pitchFamily="34" charset="0"/>
              </a:rPr>
              <a:t>As perceived by this participant, the library’s role in enhancing student learning and success is perceived by librarians to be inherent to the mission of the academic library. This participant felt that solely being concerned with fulfilling library-oriented goals would detract from the effect they would be able to have at the university level. This observation may be explained by the fact that the participants are administrators in their academic libraries, therefore their focus is to be strategic and targeted on high-level library goals. It also likely accounts for why themes that implied making connections and establishing relationships outside of the library--collaboration and communication--were among those most frequently discussed (communication, 20%, n=54; collaboration, 17%, n=46). </a:t>
            </a:r>
          </a:p>
        </p:txBody>
      </p:sp>
      <p:sp>
        <p:nvSpPr>
          <p:cNvPr id="4" name="Slide Number Placeholder 3"/>
          <p:cNvSpPr>
            <a:spLocks noGrp="1"/>
          </p:cNvSpPr>
          <p:nvPr>
            <p:ph type="sldNum" sz="quarter" idx="10"/>
          </p:nvPr>
        </p:nvSpPr>
        <p:spPr/>
        <p:txBody>
          <a:bodyPr/>
          <a:lstStyle/>
          <a:p>
            <a:fld id="{A035E6FC-CCC7-F34C-83D9-78C7523946F2}" type="slidenum">
              <a:rPr lang="en-US" smtClean="0"/>
              <a:t>26</a:t>
            </a:fld>
            <a:endParaRPr lang="en-US"/>
          </a:p>
        </p:txBody>
      </p:sp>
    </p:spTree>
    <p:extLst>
      <p:ext uri="{BB962C8B-B14F-4D97-AF65-F5344CB8AC3E}">
        <p14:creationId xmlns:p14="http://schemas.microsoft.com/office/powerpoint/2010/main" val="12083586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Image: http://bit.ly/2tJcMX3 by </a:t>
            </a:r>
            <a:r>
              <a:rPr lang="en-US" sz="1400" dirty="0" err="1">
                <a:latin typeface="Arial" panose="020B0604020202020204" pitchFamily="34" charset="0"/>
                <a:cs typeface="Arial" panose="020B0604020202020204" pitchFamily="34" charset="0"/>
              </a:rPr>
              <a:t>DWinton</a:t>
            </a:r>
            <a:r>
              <a:rPr lang="en-US" sz="1400" dirty="0">
                <a:latin typeface="Arial" panose="020B0604020202020204" pitchFamily="34" charset="0"/>
                <a:cs typeface="Arial" panose="020B0604020202020204" pitchFamily="34" charset="0"/>
              </a:rPr>
              <a:t> / CC BY-NC 2.0</a:t>
            </a:r>
          </a:p>
        </p:txBody>
      </p:sp>
      <p:sp>
        <p:nvSpPr>
          <p:cNvPr id="4" name="Slide Number Placeholder 3"/>
          <p:cNvSpPr>
            <a:spLocks noGrp="1"/>
          </p:cNvSpPr>
          <p:nvPr>
            <p:ph type="sldNum" sz="quarter" idx="10"/>
          </p:nvPr>
        </p:nvSpPr>
        <p:spPr/>
        <p:txBody>
          <a:bodyPr/>
          <a:lstStyle/>
          <a:p>
            <a:fld id="{A035E6FC-CCC7-F34C-83D9-78C7523946F2}" type="slidenum">
              <a:rPr lang="en-US" smtClean="0"/>
              <a:t>27</a:t>
            </a:fld>
            <a:endParaRPr lang="en-US"/>
          </a:p>
        </p:txBody>
      </p:sp>
    </p:spTree>
    <p:extLst>
      <p:ext uri="{BB962C8B-B14F-4D97-AF65-F5344CB8AC3E}">
        <p14:creationId xmlns:p14="http://schemas.microsoft.com/office/powerpoint/2010/main" val="29897926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28</a:t>
            </a:fld>
            <a:endParaRPr lang="en-US"/>
          </a:p>
        </p:txBody>
      </p:sp>
    </p:spTree>
    <p:extLst>
      <p:ext uri="{BB962C8B-B14F-4D97-AF65-F5344CB8AC3E}">
        <p14:creationId xmlns:p14="http://schemas.microsoft.com/office/powerpoint/2010/main" val="2649136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sz="1400" dirty="0">
                <a:latin typeface="Arial" panose="020B0604020202020204" pitchFamily="34" charset="0"/>
                <a:cs typeface="Arial" panose="020B0604020202020204" pitchFamily="34" charset="0"/>
              </a:rPr>
              <a:t>Image: https://www.flickr.com/photos/dylanlucaspayne/6075284122 by </a:t>
            </a:r>
            <a:r>
              <a:rPr lang="en-US" sz="1400" dirty="0" err="1">
                <a:latin typeface="Arial" panose="020B0604020202020204" pitchFamily="34" charset="0"/>
                <a:cs typeface="Arial" panose="020B0604020202020204" pitchFamily="34" charset="0"/>
              </a:rPr>
              <a:t>Dylan_Payne</a:t>
            </a:r>
            <a:r>
              <a:rPr lang="en-US" sz="1400" dirty="0">
                <a:latin typeface="Arial" panose="020B0604020202020204" pitchFamily="34" charset="0"/>
                <a:cs typeface="Arial" panose="020B0604020202020204" pitchFamily="34" charset="0"/>
              </a:rPr>
              <a:t> / CC BY 2.0</a:t>
            </a:r>
          </a:p>
          <a:p>
            <a:pPr>
              <a:lnSpc>
                <a:spcPct val="90000"/>
              </a:lnSpc>
            </a:pPr>
            <a:endParaRPr lang="en-US" sz="1400" dirty="0">
              <a:latin typeface="Arial" panose="020B0604020202020204" pitchFamily="34" charset="0"/>
              <a:cs typeface="Arial" panose="020B0604020202020204" pitchFamily="34" charset="0"/>
            </a:endParaRPr>
          </a:p>
          <a:p>
            <a:pPr eaLnBrk="1" hangingPunct="1">
              <a:lnSpc>
                <a:spcPct val="90000"/>
              </a:lnSpc>
            </a:pPr>
            <a:r>
              <a:rPr lang="en-US" sz="1400" dirty="0">
                <a:latin typeface="Arial" panose="020B0604020202020204" pitchFamily="34" charset="0"/>
                <a:cs typeface="Arial" panose="020B0604020202020204" pitchFamily="34" charset="0"/>
              </a:rPr>
              <a:t>Traditional stats don’t describe performance</a:t>
            </a:r>
          </a:p>
          <a:p>
            <a:pPr eaLnBrk="1" hangingPunct="1">
              <a:lnSpc>
                <a:spcPct val="90000"/>
              </a:lnSpc>
            </a:pPr>
            <a:r>
              <a:rPr lang="en-US" sz="1400" dirty="0">
                <a:latin typeface="Arial" panose="020B0604020202020204" pitchFamily="34" charset="0"/>
                <a:cs typeface="Arial" panose="020B0604020202020204" pitchFamily="34" charset="0"/>
              </a:rPr>
              <a:t>Training in assessment has not kept pace with needs.</a:t>
            </a:r>
          </a:p>
          <a:p>
            <a:pPr eaLnBrk="1" hangingPunct="1">
              <a:lnSpc>
                <a:spcPct val="90000"/>
              </a:lnSpc>
            </a:pPr>
            <a:r>
              <a:rPr lang="en-US" sz="1400" dirty="0">
                <a:latin typeface="Arial" panose="020B0604020202020204" pitchFamily="34" charset="0"/>
                <a:cs typeface="Arial" panose="020B0604020202020204" pitchFamily="34" charset="0"/>
              </a:rPr>
              <a:t>Big time, effort, planning &amp; $$ investment in formal evaluation.</a:t>
            </a:r>
          </a:p>
          <a:p>
            <a:pPr eaLnBrk="1" hangingPunct="1">
              <a:lnSpc>
                <a:spcPct val="90000"/>
              </a:lnSpc>
            </a:pPr>
            <a:r>
              <a:rPr lang="en-US" sz="1400" dirty="0">
                <a:latin typeface="Arial" panose="020B0604020202020204" pitchFamily="34" charset="0"/>
                <a:cs typeface="Arial" panose="020B0604020202020204" pitchFamily="34" charset="0"/>
              </a:rPr>
              <a:t>Support &amp; buy in from all.</a:t>
            </a:r>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3</a:t>
            </a:fld>
            <a:endParaRPr lang="en-US" dirty="0"/>
          </a:p>
        </p:txBody>
      </p:sp>
    </p:spTree>
    <p:extLst>
      <p:ext uri="{BB962C8B-B14F-4D97-AF65-F5344CB8AC3E}">
        <p14:creationId xmlns:p14="http://schemas.microsoft.com/office/powerpoint/2010/main" val="2933267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Image: https://www.flickr.com/photos/smithser/3870653508/ by Brian Smithson / CC BY 2.0</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Association of College and Research Libraries. Value of Academic Libraries: A Comprehensive Research Review and Report. Researched by Megan </a:t>
            </a:r>
            <a:r>
              <a:rPr lang="en-US" sz="1400" dirty="0" err="1">
                <a:latin typeface="Arial" panose="020B0604020202020204" pitchFamily="34" charset="0"/>
                <a:cs typeface="Arial" panose="020B0604020202020204" pitchFamily="34" charset="0"/>
              </a:rPr>
              <a:t>Oakleaf</a:t>
            </a:r>
            <a:r>
              <a:rPr lang="en-US" sz="1400" dirty="0">
                <a:latin typeface="Arial" panose="020B0604020202020204" pitchFamily="34" charset="0"/>
                <a:cs typeface="Arial" panose="020B0604020202020204" pitchFamily="34" charset="0"/>
              </a:rPr>
              <a:t>. Chicago: Association of College and Research Libraries, 2010.</a:t>
            </a:r>
          </a:p>
          <a:p>
            <a:endParaRPr lang="en-US" sz="1400" dirty="0">
              <a:latin typeface="Arial" panose="020B0604020202020204" pitchFamily="34" charset="0"/>
              <a:cs typeface="Arial" panose="020B0604020202020204" pitchFamily="34" charset="0"/>
            </a:endParaRPr>
          </a:p>
          <a:p>
            <a:r>
              <a:rPr lang="en-US" sz="1400" b="0" dirty="0">
                <a:latin typeface="Arial" panose="020B0604020202020204" pitchFamily="34" charset="0"/>
                <a:cs typeface="Arial" panose="020B0604020202020204" pitchFamily="34" charset="0"/>
              </a:rPr>
              <a:t>University officials &amp; funders demand accountability</a:t>
            </a:r>
          </a:p>
          <a:p>
            <a:pPr eaLnBrk="1" hangingPunct="1"/>
            <a:r>
              <a:rPr lang="en-US" sz="1400" b="0" dirty="0">
                <a:latin typeface="Arial" panose="020B0604020202020204" pitchFamily="34" charset="0"/>
                <a:cs typeface="Arial" panose="020B0604020202020204" pitchFamily="34" charset="0"/>
              </a:rPr>
              <a:t>Survival in lean budget times</a:t>
            </a:r>
          </a:p>
        </p:txBody>
      </p:sp>
      <p:sp>
        <p:nvSpPr>
          <p:cNvPr id="4" name="Slide Number Placeholder 3"/>
          <p:cNvSpPr>
            <a:spLocks noGrp="1"/>
          </p:cNvSpPr>
          <p:nvPr>
            <p:ph type="sldNum" sz="quarter" idx="10"/>
          </p:nvPr>
        </p:nvSpPr>
        <p:spPr/>
        <p:txBody>
          <a:bodyPr/>
          <a:lstStyle/>
          <a:p>
            <a:fld id="{AE921901-2D7D-404F-83CF-0310337D82A5}" type="slidenum">
              <a:rPr lang="en-US" smtClean="0"/>
              <a:pPr/>
              <a:t>4</a:t>
            </a:fld>
            <a:endParaRPr lang="en-US" dirty="0"/>
          </a:p>
        </p:txBody>
      </p:sp>
    </p:spTree>
    <p:extLst>
      <p:ext uri="{BB962C8B-B14F-4D97-AF65-F5344CB8AC3E}">
        <p14:creationId xmlns:p14="http://schemas.microsoft.com/office/powerpoint/2010/main" val="3636230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95300"/>
            <a:ext cx="5581650" cy="3140075"/>
          </a:xfrm>
        </p:spPr>
      </p:sp>
      <p:sp>
        <p:nvSpPr>
          <p:cNvPr id="3" name="Notes Placeholder 2"/>
          <p:cNvSpPr>
            <a:spLocks noGrp="1"/>
          </p:cNvSpPr>
          <p:nvPr>
            <p:ph type="body" idx="1"/>
          </p:nvPr>
        </p:nvSpPr>
        <p:spPr>
          <a:xfrm>
            <a:off x="272955" y="3889613"/>
            <a:ext cx="6428096" cy="4380930"/>
          </a:xfrm>
        </p:spPr>
        <p:txBody>
          <a:bodyPr/>
          <a:lstStyle/>
          <a:p>
            <a:r>
              <a:rPr lang="en-US" sz="1400" dirty="0">
                <a:latin typeface="Arial" charset="0"/>
                <a:ea typeface="Arial" charset="0"/>
                <a:cs typeface="Arial" charset="0"/>
              </a:rPr>
              <a:t>Image: http://bit.ly/2rmy9jl by Amy </a:t>
            </a:r>
            <a:r>
              <a:rPr lang="en-US" sz="1400" dirty="0" err="1">
                <a:latin typeface="Arial" charset="0"/>
                <a:ea typeface="Arial" charset="0"/>
                <a:cs typeface="Arial" charset="0"/>
              </a:rPr>
              <a:t>Aletheia</a:t>
            </a:r>
            <a:r>
              <a:rPr lang="en-US" sz="1400" dirty="0">
                <a:latin typeface="Arial" charset="0"/>
                <a:ea typeface="Arial" charset="0"/>
                <a:cs typeface="Arial" charset="0"/>
              </a:rPr>
              <a:t> Cahill / CC BY-SA 2.0</a:t>
            </a:r>
          </a:p>
          <a:p>
            <a:endParaRPr lang="en-US" sz="1400" dirty="0">
              <a:latin typeface="Arial" charset="0"/>
              <a:ea typeface="Arial" charset="0"/>
              <a:cs typeface="Arial" charset="0"/>
            </a:endParaRPr>
          </a:p>
          <a:p>
            <a:pPr marL="291522" indent="-291522">
              <a:buFont typeface="Arial" charset="0"/>
              <a:buChar char="•"/>
            </a:pPr>
            <a:r>
              <a:rPr lang="en-US" sz="1400" dirty="0">
                <a:latin typeface="Arial" charset="0"/>
                <a:ea typeface="Arial" charset="0"/>
                <a:cs typeface="Arial" charset="0"/>
              </a:rPr>
              <a:t>This project relates to ACRL’s Plan for Excellence. </a:t>
            </a:r>
          </a:p>
          <a:p>
            <a:pPr marL="757958" lvl="1" indent="-291522">
              <a:buFont typeface="Arial" charset="0"/>
              <a:buChar char="•"/>
            </a:pPr>
            <a:r>
              <a:rPr lang="en-US" sz="1400" dirty="0">
                <a:latin typeface="Arial" charset="0"/>
                <a:ea typeface="Arial" charset="0"/>
                <a:cs typeface="Arial" charset="0"/>
              </a:rPr>
              <a:t>A major goal for this plan is to help academic libraries demonstrate their value to their parent institutions through their impact on institutional outcomes.</a:t>
            </a:r>
          </a:p>
          <a:p>
            <a:pPr marL="1224393" lvl="2" indent="-291522">
              <a:buFont typeface="Arial" charset="0"/>
              <a:buChar char="•"/>
            </a:pPr>
            <a:r>
              <a:rPr lang="en-US" sz="1400" dirty="0">
                <a:latin typeface="Arial" charset="0"/>
                <a:ea typeface="Arial" charset="0"/>
                <a:cs typeface="Arial" charset="0"/>
              </a:rPr>
              <a:t>A major institutional outcome is to promote student learning and success.</a:t>
            </a:r>
          </a:p>
          <a:p>
            <a:pPr marL="291522" indent="-291522">
              <a:buFont typeface="Arial" charset="0"/>
              <a:buChar char="•"/>
            </a:pPr>
            <a:r>
              <a:rPr lang="en-US" sz="1400" dirty="0">
                <a:latin typeface="Arial" charset="0"/>
                <a:ea typeface="Arial" charset="0"/>
                <a:cs typeface="Arial" charset="0"/>
              </a:rPr>
              <a:t>With decreasing support, the competition for resources becomes more intense and the need for demonstrating value becomes more critical. </a:t>
            </a:r>
          </a:p>
          <a:p>
            <a:endParaRPr lang="en-US" sz="1400" dirty="0">
              <a:latin typeface="Arial" charset="0"/>
              <a:ea typeface="Arial" charset="0"/>
              <a:cs typeface="Arial" charset="0"/>
            </a:endParaRPr>
          </a:p>
          <a:p>
            <a:r>
              <a:rPr lang="en-US" sz="1400" dirty="0">
                <a:latin typeface="Arial" charset="0"/>
                <a:ea typeface="Arial" charset="0"/>
                <a:cs typeface="Arial" charset="0"/>
              </a:rPr>
              <a:t>Association of College and Research Libraries. (2010). </a:t>
            </a:r>
            <a:r>
              <a:rPr lang="en-US" sz="1400" i="1" dirty="0">
                <a:latin typeface="Arial" charset="0"/>
                <a:ea typeface="Arial" charset="0"/>
                <a:cs typeface="Arial" charset="0"/>
              </a:rPr>
              <a:t>Value of Academic Libraries: A Comprehensive Research Review and Report,</a:t>
            </a:r>
            <a:r>
              <a:rPr lang="en-US" sz="1400" dirty="0">
                <a:latin typeface="Arial" charset="0"/>
                <a:ea typeface="Arial" charset="0"/>
                <a:cs typeface="Arial" charset="0"/>
              </a:rPr>
              <a:t> researched by Megan </a:t>
            </a:r>
            <a:r>
              <a:rPr lang="en-US" sz="1400" dirty="0" err="1">
                <a:latin typeface="Arial" charset="0"/>
                <a:ea typeface="Arial" charset="0"/>
                <a:cs typeface="Arial" charset="0"/>
              </a:rPr>
              <a:t>Oakleaf</a:t>
            </a:r>
            <a:r>
              <a:rPr lang="en-US" sz="1400" dirty="0">
                <a:latin typeface="Arial" charset="0"/>
                <a:ea typeface="Arial" charset="0"/>
                <a:cs typeface="Arial" charset="0"/>
              </a:rPr>
              <a:t>. Chicago, IL: Association of College and Research Libraries. Retrieved from: </a:t>
            </a:r>
            <a:r>
              <a:rPr lang="en-US" sz="1400" u="sng" dirty="0">
                <a:latin typeface="Arial" charset="0"/>
                <a:ea typeface="Arial" charset="0"/>
                <a:cs typeface="Arial" charset="0"/>
                <a:hlinkClick r:id="rId3"/>
              </a:rPr>
              <a:t>http://www.ala.org/acrl/sites/ala.org.acrl/files/content/issues/value/val_report.pdf</a:t>
            </a:r>
            <a:endParaRPr lang="en-US" sz="1400" dirty="0">
              <a:latin typeface="Arial" charset="0"/>
              <a:ea typeface="Arial" charset="0"/>
              <a:cs typeface="Arial" charset="0"/>
            </a:endParaRPr>
          </a:p>
          <a:p>
            <a:pPr marL="291522" indent="-291522">
              <a:buFont typeface="Arial" charset="0"/>
              <a:buChar char="•"/>
            </a:pPr>
            <a:endParaRPr lang="en-US" sz="1400" dirty="0">
              <a:latin typeface="Arial" charset="0"/>
              <a:ea typeface="Arial" charset="0"/>
              <a:cs typeface="Arial" charset="0"/>
            </a:endParaRPr>
          </a:p>
          <a:p>
            <a:endParaRPr lang="en-US" sz="1400"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pPr/>
              <a:t>5</a:t>
            </a:fld>
            <a:endParaRPr lang="en-US"/>
          </a:p>
        </p:txBody>
      </p:sp>
    </p:spTree>
    <p:extLst>
      <p:ext uri="{BB962C8B-B14F-4D97-AF65-F5344CB8AC3E}">
        <p14:creationId xmlns:p14="http://schemas.microsoft.com/office/powerpoint/2010/main" val="610788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641350"/>
            <a:ext cx="5581650" cy="3140075"/>
          </a:xfrm>
        </p:spPr>
      </p:sp>
      <p:sp>
        <p:nvSpPr>
          <p:cNvPr id="3" name="Notes Placeholder 2"/>
          <p:cNvSpPr>
            <a:spLocks noGrp="1"/>
          </p:cNvSpPr>
          <p:nvPr>
            <p:ph type="body" idx="1"/>
          </p:nvPr>
        </p:nvSpPr>
        <p:spPr>
          <a:xfrm>
            <a:off x="829340" y="4125165"/>
            <a:ext cx="5369441" cy="4017522"/>
          </a:xfrm>
        </p:spPr>
        <p:txBody>
          <a:bodyPr/>
          <a:lstStyle/>
          <a:p>
            <a:pPr defTabSz="932871">
              <a:defRPr/>
            </a:pPr>
            <a:r>
              <a:rPr lang="en-US" sz="1400" dirty="0">
                <a:latin typeface="Arial" panose="020B0604020202020204" pitchFamily="34" charset="0"/>
                <a:cs typeface="Arial" panose="020B0604020202020204" pitchFamily="34" charset="0"/>
              </a:rPr>
              <a:t>Image: http://bit.ly/2lQ0XwV by David </a:t>
            </a:r>
            <a:r>
              <a:rPr lang="en-US" sz="1400" dirty="0" err="1">
                <a:latin typeface="Arial" panose="020B0604020202020204" pitchFamily="34" charset="0"/>
                <a:cs typeface="Arial" panose="020B0604020202020204" pitchFamily="34" charset="0"/>
              </a:rPr>
              <a:t>Lebech</a:t>
            </a:r>
            <a:r>
              <a:rPr lang="en-US" sz="1400" dirty="0">
                <a:latin typeface="Arial" panose="020B0604020202020204" pitchFamily="34" charset="0"/>
                <a:cs typeface="Arial" panose="020B0604020202020204" pitchFamily="34" charset="0"/>
              </a:rPr>
              <a:t> / CC BY-NC 2.0</a:t>
            </a:r>
          </a:p>
        </p:txBody>
      </p:sp>
      <p:sp>
        <p:nvSpPr>
          <p:cNvPr id="4" name="Slide Number Placeholder 3"/>
          <p:cNvSpPr>
            <a:spLocks noGrp="1"/>
          </p:cNvSpPr>
          <p:nvPr>
            <p:ph type="sldNum" sz="quarter" idx="10"/>
          </p:nvPr>
        </p:nvSpPr>
        <p:spPr/>
        <p:txBody>
          <a:bodyPr/>
          <a:lstStyle/>
          <a:p>
            <a:fld id="{A035E6FC-CCC7-F34C-83D9-78C7523946F2}" type="slidenum">
              <a:rPr lang="en-US" smtClean="0"/>
              <a:t>6</a:t>
            </a:fld>
            <a:endParaRPr lang="en-US"/>
          </a:p>
        </p:txBody>
      </p:sp>
    </p:spTree>
    <p:extLst>
      <p:ext uri="{BB962C8B-B14F-4D97-AF65-F5344CB8AC3E}">
        <p14:creationId xmlns:p14="http://schemas.microsoft.com/office/powerpoint/2010/main" val="415607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25" y="533400"/>
            <a:ext cx="5724525" cy="3219450"/>
          </a:xfrm>
        </p:spPr>
      </p:sp>
      <p:sp>
        <p:nvSpPr>
          <p:cNvPr id="3" name="Notes Placeholder 2"/>
          <p:cNvSpPr>
            <a:spLocks noGrp="1"/>
          </p:cNvSpPr>
          <p:nvPr>
            <p:ph type="body" idx="1"/>
          </p:nvPr>
        </p:nvSpPr>
        <p:spPr>
          <a:xfrm>
            <a:off x="239504" y="3982784"/>
            <a:ext cx="6609937" cy="5092710"/>
          </a:xfrm>
        </p:spPr>
        <p:txBody>
          <a:bodyPr/>
          <a:lstStyle/>
          <a:p>
            <a:pPr defTabSz="932871">
              <a:defRPr/>
            </a:pPr>
            <a:r>
              <a:rPr lang="en-US" sz="1400" dirty="0">
                <a:latin typeface="Arial" panose="020B0604020202020204" pitchFamily="34" charset="0"/>
                <a:cs typeface="Arial" panose="020B0604020202020204" pitchFamily="34" charset="0"/>
              </a:rPr>
              <a:t>This slide depicts three data sources:</a:t>
            </a:r>
          </a:p>
          <a:p>
            <a:pPr marL="233218" indent="-233218" defTabSz="932871">
              <a:buFont typeface="+mj-lt"/>
              <a:buAutoNum type="arabicPeriod"/>
              <a:defRPr/>
            </a:pPr>
            <a:r>
              <a:rPr lang="en-US" sz="1400" dirty="0">
                <a:latin typeface="Arial" panose="020B0604020202020204" pitchFamily="34" charset="0"/>
                <a:cs typeface="Arial" panose="020B0604020202020204" pitchFamily="34" charset="0"/>
              </a:rPr>
              <a:t>Selected literature on student learning and success that met the following criteria:</a:t>
            </a:r>
          </a:p>
          <a:p>
            <a:pPr marL="690418" lvl="1" indent="-233218" defTabSz="932871">
              <a:buFont typeface="+mj-lt"/>
              <a:buAutoNum type="arabicPeriod"/>
              <a:defRPr/>
            </a:pPr>
            <a:r>
              <a:rPr lang="en-US" sz="1200" kern="1200" dirty="0">
                <a:solidFill>
                  <a:schemeClr val="tx1"/>
                </a:solidFill>
                <a:effectLst/>
                <a:latin typeface="+mn-lt"/>
                <a:ea typeface="+mn-ea"/>
                <a:cs typeface="+mn-cs"/>
              </a:rPr>
              <a:t>Indexed by LIS and/or higher education databases or identified by the project team or ACRL (e.g., ACRL </a:t>
            </a:r>
            <a:r>
              <a:rPr lang="en-US" sz="1200" i="1" kern="1200" dirty="0">
                <a:solidFill>
                  <a:schemeClr val="tx1"/>
                </a:solidFill>
                <a:effectLst/>
                <a:latin typeface="+mn-lt"/>
                <a:ea typeface="+mn-ea"/>
                <a:cs typeface="+mn-cs"/>
              </a:rPr>
              <a:t>Assessment in Action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AiA</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studies, </a:t>
            </a:r>
            <a:r>
              <a:rPr lang="en-US" sz="1200" kern="1200" dirty="0" err="1">
                <a:solidFill>
                  <a:schemeClr val="tx1"/>
                </a:solidFill>
                <a:effectLst/>
                <a:latin typeface="+mn-lt"/>
                <a:ea typeface="+mn-ea"/>
                <a:cs typeface="+mn-cs"/>
              </a:rPr>
              <a:t>Ithaka</a:t>
            </a:r>
            <a:r>
              <a:rPr lang="en-US" sz="1200" kern="1200" dirty="0">
                <a:solidFill>
                  <a:schemeClr val="tx1"/>
                </a:solidFill>
                <a:effectLst/>
                <a:latin typeface="+mn-lt"/>
                <a:ea typeface="+mn-ea"/>
                <a:cs typeface="+mn-cs"/>
              </a:rPr>
              <a:t> S+R surveys, </a:t>
            </a:r>
          </a:p>
          <a:p>
            <a:pPr marL="690418" lvl="1" indent="-233218" defTabSz="932871">
              <a:buFont typeface="+mj-lt"/>
              <a:buAutoNum type="arabicPeriod"/>
              <a:defRPr/>
            </a:pPr>
            <a:r>
              <a:rPr lang="en-US" sz="1200" kern="1200" dirty="0">
                <a:solidFill>
                  <a:schemeClr val="tx1"/>
                </a:solidFill>
                <a:effectLst/>
                <a:latin typeface="+mn-lt"/>
                <a:ea typeface="+mn-ea"/>
                <a:cs typeface="+mn-cs"/>
              </a:rPr>
              <a:t>Published between 2010-2016</a:t>
            </a:r>
          </a:p>
          <a:p>
            <a:pPr marL="690418" lvl="1" indent="-233218" defTabSz="932871">
              <a:buFont typeface="+mj-lt"/>
              <a:buAutoNum type="arabicPeriod"/>
              <a:defRPr/>
            </a:pPr>
            <a:r>
              <a:rPr lang="en-US" sz="1200" kern="1200" dirty="0">
                <a:solidFill>
                  <a:schemeClr val="tx1"/>
                </a:solidFill>
                <a:effectLst/>
                <a:latin typeface="+mn-lt"/>
                <a:ea typeface="+mn-ea"/>
                <a:cs typeface="+mn-cs"/>
              </a:rPr>
              <a:t>Contained themes identified in the 2010 </a:t>
            </a:r>
            <a:r>
              <a:rPr lang="en-US" sz="1200" i="1" kern="1200" dirty="0">
                <a:solidFill>
                  <a:schemeClr val="tx1"/>
                </a:solidFill>
                <a:effectLst/>
                <a:latin typeface="+mn-lt"/>
                <a:ea typeface="+mn-ea"/>
                <a:cs typeface="+mn-cs"/>
              </a:rPr>
              <a:t>Value of Academic Libraries (VAL) Report</a:t>
            </a:r>
            <a:endParaRPr lang="en-US" sz="1200" i="0" kern="1200" dirty="0">
              <a:solidFill>
                <a:schemeClr val="tx1"/>
              </a:solidFill>
              <a:effectLst/>
              <a:latin typeface="+mn-lt"/>
              <a:ea typeface="+mn-ea"/>
              <a:cs typeface="+mn-cs"/>
            </a:endParaRPr>
          </a:p>
          <a:p>
            <a:pPr marL="690418" lvl="1" indent="-233218" defTabSz="932871">
              <a:buFont typeface="+mj-lt"/>
              <a:buAutoNum type="arabicPeriod"/>
              <a:defRPr/>
            </a:pPr>
            <a:r>
              <a:rPr lang="en-US" sz="1200" i="0"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ublished in the US, except for studies outside the US deemed relevant by the project team</a:t>
            </a:r>
            <a:r>
              <a:rPr lang="en-US" sz="1400" dirty="0">
                <a:effectLst/>
              </a:rPr>
              <a:t> </a:t>
            </a:r>
            <a:endParaRPr lang="en-US" sz="1400" dirty="0">
              <a:latin typeface="Arial" panose="020B0604020202020204" pitchFamily="34" charset="0"/>
              <a:cs typeface="Arial" panose="020B0604020202020204" pitchFamily="34" charset="0"/>
            </a:endParaRPr>
          </a:p>
          <a:p>
            <a:pPr marL="233218" indent="-233218" defTabSz="932871">
              <a:buFont typeface="+mj-lt"/>
              <a:buAutoNum type="arabicPeriod"/>
              <a:defRPr/>
            </a:pPr>
            <a:r>
              <a:rPr lang="en-US" sz="1400" dirty="0">
                <a:latin typeface="Arial" panose="020B0604020202020204" pitchFamily="34" charset="0"/>
                <a:cs typeface="Arial" panose="020B0604020202020204" pitchFamily="34" charset="0"/>
              </a:rPr>
              <a:t>Focus group with Advisory Group Members</a:t>
            </a:r>
          </a:p>
          <a:p>
            <a:pPr marL="699653" lvl="1" indent="-233218" defTabSz="932871">
              <a:buFont typeface="+mj-lt"/>
              <a:buAutoNum type="arabicPeriod"/>
              <a:defRPr/>
            </a:pPr>
            <a:r>
              <a:rPr lang="en-US" sz="1400" dirty="0">
                <a:latin typeface="Arial" panose="020B0604020202020204" pitchFamily="34" charset="0"/>
                <a:cs typeface="Arial" panose="020B0604020202020204" pitchFamily="34" charset="0"/>
              </a:rPr>
              <a:t>Consist of </a:t>
            </a:r>
            <a:r>
              <a:rPr lang="en-US" sz="1200" b="0" i="0" kern="1200" dirty="0">
                <a:solidFill>
                  <a:schemeClr val="tx1"/>
                </a:solidFill>
                <a:effectLst/>
                <a:latin typeface="+mn-lt"/>
                <a:ea typeface="+mn-ea"/>
                <a:cs typeface="+mn-cs"/>
              </a:rPr>
              <a:t>academic library administrators from different regions within the US and from different types of institutions – community colleges, 4-year colleges, and research institutions, public, private, secular, non-secular</a:t>
            </a:r>
          </a:p>
          <a:p>
            <a:pPr marL="699653" lvl="1" indent="-233218" defTabSz="932871">
              <a:buFont typeface="+mj-lt"/>
              <a:buAutoNum type="arabicPeriod"/>
              <a:defRPr/>
            </a:pPr>
            <a:r>
              <a:rPr lang="en-US" sz="1400" dirty="0">
                <a:latin typeface="Arial" panose="020B0604020202020204" pitchFamily="34" charset="0"/>
                <a:cs typeface="Arial" panose="020B0604020202020204" pitchFamily="34" charset="0"/>
              </a:rPr>
              <a:t>Members provide us feedback throughout the process and put us in touch with provosts or similarly high level academic administrators in their institutions</a:t>
            </a:r>
          </a:p>
          <a:p>
            <a:pPr marL="699653" lvl="1" indent="-233218" defTabSz="932871">
              <a:buFont typeface="+mj-lt"/>
              <a:buAutoNum type="arabicPeriod"/>
              <a:defRPr/>
            </a:pPr>
            <a:r>
              <a:rPr lang="en-US" sz="1400" dirty="0">
                <a:latin typeface="Arial" panose="020B0604020202020204" pitchFamily="34" charset="0"/>
                <a:cs typeface="Arial" panose="020B0604020202020204" pitchFamily="34" charset="0"/>
              </a:rPr>
              <a:t>Feedback includes</a:t>
            </a:r>
            <a:r>
              <a:rPr lang="en-US" sz="1400" baseline="0" dirty="0">
                <a:latin typeface="Arial" panose="020B0604020202020204" pitchFamily="34" charset="0"/>
                <a:cs typeface="Arial" panose="020B0604020202020204" pitchFamily="34" charset="0"/>
              </a:rPr>
              <a:t> a brainstorming session on priority areas and research questions at ALA Midwinter</a:t>
            </a:r>
            <a:endParaRPr lang="en-US" sz="1400" dirty="0">
              <a:latin typeface="Arial" panose="020B0604020202020204" pitchFamily="34" charset="0"/>
              <a:cs typeface="Arial" panose="020B0604020202020204" pitchFamily="34" charset="0"/>
            </a:endParaRPr>
          </a:p>
          <a:p>
            <a:pPr marL="233218" indent="-233218" defTabSz="932871">
              <a:buFont typeface="+mj-lt"/>
              <a:buAutoNum type="arabicPeriod"/>
              <a:defRPr/>
            </a:pPr>
            <a:r>
              <a:rPr lang="en-US" sz="1400" dirty="0">
                <a:latin typeface="Arial" panose="020B0604020202020204" pitchFamily="34" charset="0"/>
                <a:cs typeface="Arial" panose="020B0604020202020204" pitchFamily="34" charset="0"/>
              </a:rPr>
              <a:t>Individual, semi-structured interviews with provosts from each Advisory Group member’s institution</a:t>
            </a:r>
          </a:p>
          <a:p>
            <a:pPr marL="233218" indent="-233218" defTabSz="932871">
              <a:buFont typeface="+mj-lt"/>
              <a:buAutoNum type="arabicPeriod"/>
              <a:defRPr/>
            </a:pPr>
            <a:endParaRPr lang="en-US" sz="1400" dirty="0">
              <a:latin typeface="Arial" panose="020B0604020202020204" pitchFamily="34" charset="0"/>
              <a:cs typeface="Arial" panose="020B0604020202020204" pitchFamily="34" charset="0"/>
            </a:endParaRPr>
          </a:p>
          <a:p>
            <a:pPr marL="174913" indent="-174913" defTabSz="932871">
              <a:buFont typeface="Arial" charset="0"/>
              <a:buChar char="•"/>
              <a:defRPr/>
            </a:pPr>
            <a:r>
              <a:rPr lang="en-US" sz="1400" dirty="0">
                <a:latin typeface="Arial" panose="020B0604020202020204" pitchFamily="34" charset="0"/>
                <a:cs typeface="Arial" panose="020B0604020202020204" pitchFamily="34" charset="0"/>
              </a:rPr>
              <a:t>Process of data collection is iterative, with findings from each source informing the other</a:t>
            </a:r>
          </a:p>
          <a:p>
            <a:pPr marL="641349" lvl="1" indent="-174913" defTabSz="932871">
              <a:buFont typeface="Arial" charset="0"/>
              <a:buChar char="•"/>
              <a:defRPr/>
            </a:pPr>
            <a:r>
              <a:rPr lang="en-US" sz="1400" dirty="0">
                <a:latin typeface="Arial" panose="020B0604020202020204" pitchFamily="34" charset="0"/>
                <a:cs typeface="Arial" panose="020B0604020202020204" pitchFamily="34" charset="0"/>
              </a:rPr>
              <a:t>E.g., focus group and provost interview protocol was based on the themes that we identified in the initial database searches</a:t>
            </a:r>
          </a:p>
        </p:txBody>
      </p:sp>
      <p:sp>
        <p:nvSpPr>
          <p:cNvPr id="4" name="Slide Number Placeholder 3"/>
          <p:cNvSpPr>
            <a:spLocks noGrp="1"/>
          </p:cNvSpPr>
          <p:nvPr>
            <p:ph type="sldNum" sz="quarter" idx="10"/>
          </p:nvPr>
        </p:nvSpPr>
        <p:spPr/>
        <p:txBody>
          <a:bodyPr/>
          <a:lstStyle/>
          <a:p>
            <a:fld id="{C6E2F7A5-D324-4A20-AC23-BFBDBC942490}" type="slidenum">
              <a:rPr lang="en-US" smtClean="0"/>
              <a:pPr/>
              <a:t>7</a:t>
            </a:fld>
            <a:endParaRPr lang="en-US"/>
          </a:p>
        </p:txBody>
      </p:sp>
    </p:spTree>
    <p:extLst>
      <p:ext uri="{BB962C8B-B14F-4D97-AF65-F5344CB8AC3E}">
        <p14:creationId xmlns:p14="http://schemas.microsoft.com/office/powerpoint/2010/main" val="1550423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368300"/>
            <a:ext cx="4592637" cy="2582863"/>
          </a:xfrm>
        </p:spPr>
      </p:sp>
      <p:sp>
        <p:nvSpPr>
          <p:cNvPr id="3" name="Notes Placeholder 2"/>
          <p:cNvSpPr>
            <a:spLocks noGrp="1"/>
          </p:cNvSpPr>
          <p:nvPr>
            <p:ph type="body" idx="1"/>
          </p:nvPr>
        </p:nvSpPr>
        <p:spPr>
          <a:xfrm>
            <a:off x="136208" y="3264019"/>
            <a:ext cx="6663690" cy="5741758"/>
          </a:xfrm>
        </p:spPr>
        <p:txBody>
          <a:bodyPr/>
          <a:lstStyle/>
          <a:p>
            <a:r>
              <a:rPr lang="en-US" sz="1000" dirty="0">
                <a:latin typeface="Arial" panose="020B0604020202020204" pitchFamily="34" charset="0"/>
                <a:ea typeface="Arial" charset="0"/>
                <a:cs typeface="Arial" panose="020B0604020202020204" pitchFamily="34" charset="0"/>
              </a:rPr>
              <a:t>Image: http://bit.ly/2sm9zPc by Steven Wolf / CC BY-NC 2.0</a:t>
            </a:r>
          </a:p>
          <a:p>
            <a:endParaRPr lang="en-US" sz="1000" dirty="0">
              <a:latin typeface="Arial" panose="020B0604020202020204" pitchFamily="34" charset="0"/>
              <a:ea typeface="Arial" charset="0"/>
              <a:cs typeface="Arial" panose="020B0604020202020204" pitchFamily="34" charset="0"/>
            </a:endParaRPr>
          </a:p>
          <a:p>
            <a:pPr marL="0" indent="0">
              <a:buFont typeface="+mj-lt"/>
              <a:buNone/>
            </a:pPr>
            <a:r>
              <a:rPr lang="en-US" sz="1000" b="0" dirty="0">
                <a:latin typeface="Arial" panose="020B0604020202020204" pitchFamily="34" charset="0"/>
                <a:ea typeface="Arial" charset="0"/>
                <a:cs typeface="Arial" panose="020B0604020202020204" pitchFamily="34" charset="0"/>
              </a:rPr>
              <a:t>Analysis</a:t>
            </a:r>
            <a:r>
              <a:rPr lang="en-US" sz="1000" b="0" baseline="0" dirty="0">
                <a:latin typeface="Arial" panose="020B0604020202020204" pitchFamily="34" charset="0"/>
                <a:ea typeface="Arial" charset="0"/>
                <a:cs typeface="Arial" panose="020B0604020202020204" pitchFamily="34" charset="0"/>
              </a:rPr>
              <a:t> of all three data sources informed the identification of six priority areas for future research. </a:t>
            </a:r>
          </a:p>
          <a:p>
            <a:pPr marL="285750" indent="-285750">
              <a:buFont typeface="Arial" charset="0"/>
              <a:buChar char="•"/>
            </a:pPr>
            <a:endParaRPr lang="en-US" sz="1000" b="0" baseline="0" dirty="0">
              <a:latin typeface="Arial" panose="020B0604020202020204" pitchFamily="34" charset="0"/>
              <a:ea typeface="Arial" charset="0"/>
              <a:cs typeface="Arial" panose="020B0604020202020204" pitchFamily="34" charset="0"/>
            </a:endParaRPr>
          </a:p>
          <a:p>
            <a:pPr marL="285750" marR="0" lvl="1"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000" b="0" baseline="0" dirty="0">
                <a:latin typeface="Arial" panose="020B0604020202020204" pitchFamily="34" charset="0"/>
                <a:ea typeface="Arial" charset="0"/>
                <a:cs typeface="Arial" panose="020B0604020202020204" pitchFamily="34" charset="0"/>
              </a:rPr>
              <a:t>Communication: </a:t>
            </a:r>
            <a:r>
              <a:rPr lang="en-US" sz="1000" b="0" dirty="0">
                <a:latin typeface="Arial" panose="020B0604020202020204" pitchFamily="34" charset="0"/>
                <a:ea typeface="Arial" charset="0"/>
                <a:cs typeface="Arial" panose="020B0604020202020204" pitchFamily="34" charset="0"/>
              </a:rPr>
              <a:t>Communicate with those outside of library &amp; at different levels within the institution</a:t>
            </a:r>
          </a:p>
          <a:p>
            <a:pPr marL="285750" marR="0" lvl="1" indent="-285750" algn="l" defTabSz="914400" rtl="0" eaLnBrk="1" fontAlgn="auto" latinLnBrk="0" hangingPunct="1">
              <a:lnSpc>
                <a:spcPct val="100000"/>
              </a:lnSpc>
              <a:spcBef>
                <a:spcPts val="0"/>
              </a:spcBef>
              <a:spcAft>
                <a:spcPts val="0"/>
              </a:spcAft>
              <a:buClrTx/>
              <a:buSzTx/>
              <a:buFont typeface="Arial" charset="0"/>
              <a:buChar char="•"/>
              <a:tabLst/>
              <a:defRPr/>
            </a:pPr>
            <a:endParaRPr lang="en-US" sz="1000" b="0" dirty="0">
              <a:latin typeface="Arial" panose="020B0604020202020204" pitchFamily="34" charset="0"/>
              <a:ea typeface="Arial" charset="0"/>
              <a:cs typeface="Arial" panose="020B0604020202020204" pitchFamily="34" charset="0"/>
            </a:endParaRPr>
          </a:p>
          <a:p>
            <a:pPr marL="285750" marR="0" lvl="1"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000" b="0" dirty="0">
                <a:latin typeface="Arial" panose="020B0604020202020204" pitchFamily="34" charset="0"/>
                <a:ea typeface="Arial" charset="0"/>
                <a:cs typeface="Arial" panose="020B0604020202020204" pitchFamily="34" charset="0"/>
              </a:rPr>
              <a:t>Collaboration: Understand different types &amp; levels of collaboration &amp; consider reviewing literature from related fields to see what is said about libraries &amp; common ground  </a:t>
            </a:r>
          </a:p>
          <a:p>
            <a:pPr marL="285750" marR="0" lvl="1" indent="-285750" algn="l" defTabSz="914400" rtl="0" eaLnBrk="1" fontAlgn="auto" latinLnBrk="0" hangingPunct="1">
              <a:lnSpc>
                <a:spcPct val="100000"/>
              </a:lnSpc>
              <a:spcBef>
                <a:spcPts val="0"/>
              </a:spcBef>
              <a:spcAft>
                <a:spcPts val="0"/>
              </a:spcAft>
              <a:buClrTx/>
              <a:buSzTx/>
              <a:buFont typeface="Arial" charset="0"/>
              <a:buChar char="•"/>
              <a:tabLst/>
              <a:defRPr/>
            </a:pPr>
            <a:endParaRPr lang="en-US" sz="1000" b="0" dirty="0">
              <a:latin typeface="Arial" panose="020B0604020202020204" pitchFamily="34" charset="0"/>
              <a:ea typeface="Arial" charset="0"/>
              <a:cs typeface="Arial" panose="020B0604020202020204" pitchFamily="34" charset="0"/>
            </a:endParaRPr>
          </a:p>
          <a:p>
            <a:pPr marL="285750" marR="0" lvl="1"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000" b="0" dirty="0">
                <a:latin typeface="Arial" panose="020B0604020202020204" pitchFamily="34" charset="0"/>
                <a:ea typeface="Arial" charset="0"/>
                <a:cs typeface="Arial" panose="020B0604020202020204" pitchFamily="34" charset="0"/>
              </a:rPr>
              <a:t>Mission strategy &amp; alignment: Go outside of library to collect data &amp; seek possible collaborators for common issues;</a:t>
            </a:r>
            <a:r>
              <a:rPr lang="en-US" sz="1000" b="0" baseline="0" dirty="0">
                <a:latin typeface="Arial" panose="020B0604020202020204" pitchFamily="34" charset="0"/>
                <a:ea typeface="Arial" charset="0"/>
                <a:cs typeface="Arial" panose="020B0604020202020204" pitchFamily="34" charset="0"/>
              </a:rPr>
              <a:t> </a:t>
            </a:r>
            <a:r>
              <a:rPr lang="en-US" sz="1000" b="0" dirty="0">
                <a:latin typeface="Arial" panose="020B0604020202020204" pitchFamily="34" charset="0"/>
                <a:ea typeface="Arial" charset="0"/>
                <a:cs typeface="Arial" panose="020B0604020202020204" pitchFamily="34" charset="0"/>
              </a:rPr>
              <a:t>Inform students, faculty,  &amp; administrators of how the academic library contributes to the institutional mission and goals. </a:t>
            </a:r>
          </a:p>
          <a:p>
            <a:pPr marL="285750" marR="0" lvl="1" indent="-285750" algn="l" defTabSz="914400" rtl="0" eaLnBrk="1" fontAlgn="auto" latinLnBrk="0" hangingPunct="1">
              <a:lnSpc>
                <a:spcPct val="100000"/>
              </a:lnSpc>
              <a:spcBef>
                <a:spcPts val="0"/>
              </a:spcBef>
              <a:spcAft>
                <a:spcPts val="0"/>
              </a:spcAft>
              <a:buClrTx/>
              <a:buSzTx/>
              <a:buFont typeface="Arial" charset="0"/>
              <a:buChar char="•"/>
              <a:tabLst/>
              <a:defRPr/>
            </a:pPr>
            <a:endParaRPr lang="en-US" sz="1000" b="0" dirty="0">
              <a:latin typeface="Arial" panose="020B0604020202020204" pitchFamily="34" charset="0"/>
              <a:ea typeface="Arial" charset="0"/>
              <a:cs typeface="Arial" panose="020B0604020202020204" pitchFamily="34" charset="0"/>
            </a:endParaRPr>
          </a:p>
          <a:p>
            <a:pPr marL="285750" marR="0" lvl="1"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000" b="0" dirty="0">
                <a:latin typeface="Arial" panose="020B0604020202020204" pitchFamily="34" charset="0"/>
                <a:ea typeface="Arial" charset="0"/>
                <a:cs typeface="Arial" panose="020B0604020202020204" pitchFamily="34" charset="0"/>
              </a:rPr>
              <a:t>Teaching &amp; learning: Engage with faculty &amp; students for librarian inclusion in developing academic &amp; everyday life support services for students;</a:t>
            </a:r>
            <a:r>
              <a:rPr lang="en-US" sz="1000" b="0" baseline="0" dirty="0">
                <a:latin typeface="Arial" panose="020B0604020202020204" pitchFamily="34" charset="0"/>
                <a:ea typeface="Arial" charset="0"/>
                <a:cs typeface="Arial" panose="020B0604020202020204" pitchFamily="34" charset="0"/>
              </a:rPr>
              <a:t> </a:t>
            </a:r>
            <a:r>
              <a:rPr lang="en-US" sz="1000" b="0" dirty="0">
                <a:latin typeface="Arial" panose="020B0604020202020204" pitchFamily="34" charset="0"/>
                <a:ea typeface="Arial" charset="0"/>
                <a:cs typeface="Arial" panose="020B0604020202020204" pitchFamily="34" charset="0"/>
              </a:rPr>
              <a:t>Develop educated &amp; informed citizens</a:t>
            </a:r>
          </a:p>
          <a:p>
            <a:pPr marL="285750" marR="0" lvl="1" indent="-285750" algn="l" defTabSz="914400" rtl="0" eaLnBrk="1" fontAlgn="auto" latinLnBrk="0" hangingPunct="1">
              <a:lnSpc>
                <a:spcPct val="100000"/>
              </a:lnSpc>
              <a:spcBef>
                <a:spcPts val="0"/>
              </a:spcBef>
              <a:spcAft>
                <a:spcPts val="0"/>
              </a:spcAft>
              <a:buClrTx/>
              <a:buSzTx/>
              <a:buFont typeface="Arial" charset="0"/>
              <a:buChar char="•"/>
              <a:tabLst/>
              <a:defRPr/>
            </a:pPr>
            <a:endParaRPr lang="en-US" sz="1000" b="0" dirty="0">
              <a:latin typeface="Arial" panose="020B0604020202020204" pitchFamily="34" charset="0"/>
              <a:ea typeface="Arial" charset="0"/>
              <a:cs typeface="Arial" panose="020B0604020202020204" pitchFamily="34" charset="0"/>
            </a:endParaRPr>
          </a:p>
          <a:p>
            <a:pPr marL="285750" marR="0" lvl="1"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000" b="0" dirty="0">
                <a:latin typeface="Arial" panose="020B0604020202020204" pitchFamily="34" charset="0"/>
                <a:ea typeface="Arial" charset="0"/>
                <a:cs typeface="Arial" panose="020B0604020202020204" pitchFamily="34" charset="0"/>
              </a:rPr>
              <a:t>Student success: Identify quantifiable student attainment indicators;</a:t>
            </a:r>
            <a:r>
              <a:rPr lang="en-US" sz="1000" b="0" baseline="0" dirty="0">
                <a:latin typeface="Arial" panose="020B0604020202020204" pitchFamily="34" charset="0"/>
                <a:ea typeface="Arial" charset="0"/>
                <a:cs typeface="Arial" panose="020B0604020202020204" pitchFamily="34" charset="0"/>
              </a:rPr>
              <a:t> Work with academic services and faculty</a:t>
            </a:r>
          </a:p>
          <a:p>
            <a:pPr marL="285750" marR="0" lvl="1" indent="-285750" algn="l" defTabSz="914400" rtl="0" eaLnBrk="1" fontAlgn="auto" latinLnBrk="0" hangingPunct="1">
              <a:lnSpc>
                <a:spcPct val="100000"/>
              </a:lnSpc>
              <a:spcBef>
                <a:spcPts val="0"/>
              </a:spcBef>
              <a:spcAft>
                <a:spcPts val="0"/>
              </a:spcAft>
              <a:buClrTx/>
              <a:buSzTx/>
              <a:buFont typeface="Arial" charset="0"/>
              <a:buChar char="•"/>
              <a:tabLst/>
              <a:defRPr/>
            </a:pPr>
            <a:endParaRPr lang="en-US" sz="1000" b="0" baseline="0" dirty="0">
              <a:latin typeface="Arial" panose="020B0604020202020204" pitchFamily="34" charset="0"/>
              <a:ea typeface="Arial" charset="0"/>
              <a:cs typeface="Arial" panose="020B0604020202020204" pitchFamily="34" charset="0"/>
            </a:endParaRPr>
          </a:p>
          <a:p>
            <a:pPr marL="285750" marR="0" lvl="1" indent="-285750" algn="l" defTabSz="914400" rtl="0" eaLnBrk="1" fontAlgn="auto" latinLnBrk="0" hangingPunct="1">
              <a:lnSpc>
                <a:spcPct val="100000"/>
              </a:lnSpc>
              <a:spcBef>
                <a:spcPts val="0"/>
              </a:spcBef>
              <a:spcAft>
                <a:spcPts val="0"/>
              </a:spcAft>
              <a:buClrTx/>
              <a:buSzTx/>
              <a:buFont typeface="Arial" charset="0"/>
              <a:buChar char="•"/>
              <a:tabLst/>
              <a:defRPr/>
            </a:pPr>
            <a:r>
              <a:rPr lang="en-US" sz="1000" b="0" baseline="0" dirty="0">
                <a:latin typeface="Arial" panose="020B0604020202020204" pitchFamily="34" charset="0"/>
                <a:ea typeface="Arial" charset="0"/>
                <a:cs typeface="Arial" panose="020B0604020202020204" pitchFamily="34" charset="0"/>
              </a:rPr>
              <a:t>Learning analytics: Measure, collect, analyze &amp; report “data about learners and their contexts, for purposes of understanding and optimizing learning and the environments in which it occurs.” ; Include library data with institutionally collected data to predict student success</a:t>
            </a:r>
          </a:p>
          <a:p>
            <a:pPr marL="0" marR="0" lvl="1" indent="0" algn="l" defTabSz="914400" rtl="0" eaLnBrk="1" fontAlgn="auto" latinLnBrk="0" hangingPunct="1">
              <a:lnSpc>
                <a:spcPct val="100000"/>
              </a:lnSpc>
              <a:spcBef>
                <a:spcPts val="0"/>
              </a:spcBef>
              <a:spcAft>
                <a:spcPts val="0"/>
              </a:spcAft>
              <a:buClrTx/>
              <a:buSzTx/>
              <a:buFont typeface="+mj-lt"/>
              <a:buNone/>
              <a:tabLst/>
              <a:defRPr/>
            </a:pPr>
            <a:endParaRPr lang="en-US" sz="1000" b="0" baseline="0" dirty="0">
              <a:latin typeface="Arial" panose="020B0604020202020204" pitchFamily="34" charset="0"/>
              <a:ea typeface="Arial" charset="0"/>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Tx/>
              <a:buFont typeface="+mj-lt"/>
              <a:buNone/>
              <a:tabLst/>
              <a:defRPr/>
            </a:pPr>
            <a:r>
              <a:rPr lang="en-US" sz="1000" kern="1200" dirty="0">
                <a:latin typeface="Arial" panose="020B0604020202020204" pitchFamily="34" charset="0"/>
                <a:ea typeface="Arial" charset="0"/>
                <a:cs typeface="Arial" panose="020B0604020202020204" pitchFamily="34" charset="0"/>
              </a:rPr>
              <a:t>Brown-</a:t>
            </a:r>
            <a:r>
              <a:rPr lang="en-US" sz="1000" kern="1200" dirty="0" err="1">
                <a:latin typeface="Arial" panose="020B0604020202020204" pitchFamily="34" charset="0"/>
                <a:ea typeface="Arial" charset="0"/>
                <a:cs typeface="Arial" panose="020B0604020202020204" pitchFamily="34" charset="0"/>
              </a:rPr>
              <a:t>Sica</a:t>
            </a:r>
            <a:r>
              <a:rPr lang="en-US" sz="1000" kern="1200" dirty="0">
                <a:latin typeface="Arial" panose="020B0604020202020204" pitchFamily="34" charset="0"/>
                <a:ea typeface="Arial" charset="0"/>
                <a:cs typeface="Arial" panose="020B0604020202020204" pitchFamily="34" charset="0"/>
              </a:rPr>
              <a:t>, Margaret. “Using Academic Courses to Generate Data for Use in Evidence Based Library Planning.” </a:t>
            </a:r>
            <a:r>
              <a:rPr lang="en-US" sz="1000" i="1" kern="1200" dirty="0">
                <a:latin typeface="Arial" panose="020B0604020202020204" pitchFamily="34" charset="0"/>
                <a:ea typeface="Arial" charset="0"/>
                <a:cs typeface="Arial" panose="020B0604020202020204" pitchFamily="34" charset="0"/>
              </a:rPr>
              <a:t>Journal of Academic Librarianship</a:t>
            </a:r>
            <a:r>
              <a:rPr lang="en-US" sz="1000" kern="1200" dirty="0">
                <a:latin typeface="Arial" panose="020B0604020202020204" pitchFamily="34" charset="0"/>
                <a:ea typeface="Arial" charset="0"/>
                <a:cs typeface="Arial" panose="020B0604020202020204" pitchFamily="34" charset="0"/>
              </a:rPr>
              <a:t> 39, no. 3 (2013): 275–87. doi:10.1016/j.acalib.2013.01.001.</a:t>
            </a:r>
          </a:p>
          <a:p>
            <a:pPr marL="0" marR="0" lvl="1" indent="0" algn="l" defTabSz="914400" rtl="0" eaLnBrk="1" fontAlgn="auto" latinLnBrk="0" hangingPunct="1">
              <a:lnSpc>
                <a:spcPct val="100000"/>
              </a:lnSpc>
              <a:spcBef>
                <a:spcPts val="0"/>
              </a:spcBef>
              <a:spcAft>
                <a:spcPts val="0"/>
              </a:spcAft>
              <a:buClrTx/>
              <a:buSzTx/>
              <a:buFont typeface="+mj-lt"/>
              <a:buNone/>
              <a:tabLst/>
              <a:defRPr/>
            </a:pPr>
            <a:endParaRPr lang="en-US" sz="1000" kern="1200" dirty="0">
              <a:latin typeface="Arial" panose="020B0604020202020204" pitchFamily="34" charset="0"/>
              <a:ea typeface="Arial" charset="0"/>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Tx/>
              <a:buFont typeface="+mj-lt"/>
              <a:buNone/>
              <a:tabLst/>
              <a:defRPr/>
            </a:pPr>
            <a:r>
              <a:rPr lang="en-US" sz="1000" dirty="0" err="1">
                <a:latin typeface="Arial" panose="020B0604020202020204" pitchFamily="34" charset="0"/>
                <a:ea typeface="Arial" charset="0"/>
                <a:cs typeface="Arial" panose="020B0604020202020204" pitchFamily="34" charset="0"/>
              </a:rPr>
              <a:t>Fister</a:t>
            </a:r>
            <a:r>
              <a:rPr lang="en-US" sz="1000" dirty="0">
                <a:latin typeface="Arial" panose="020B0604020202020204" pitchFamily="34" charset="0"/>
                <a:ea typeface="Arial" charset="0"/>
                <a:cs typeface="Arial" panose="020B0604020202020204" pitchFamily="34" charset="0"/>
              </a:rPr>
              <a:t>, Barbara. “Critical Assets: Academic Libraries, A View from the Administration Building.” </a:t>
            </a:r>
            <a:r>
              <a:rPr lang="en-US" sz="1000" i="1" dirty="0">
                <a:latin typeface="Arial" panose="020B0604020202020204" pitchFamily="34" charset="0"/>
                <a:ea typeface="Arial" charset="0"/>
                <a:cs typeface="Arial" panose="020B0604020202020204" pitchFamily="34" charset="0"/>
              </a:rPr>
              <a:t>Library Journal</a:t>
            </a:r>
            <a:r>
              <a:rPr lang="en-US" sz="1000" dirty="0">
                <a:latin typeface="Arial" panose="020B0604020202020204" pitchFamily="34" charset="0"/>
                <a:ea typeface="Arial" charset="0"/>
                <a:cs typeface="Arial" panose="020B0604020202020204" pitchFamily="34" charset="0"/>
              </a:rPr>
              <a:t> 135, no. 8 (2010): 24–27.</a:t>
            </a:r>
            <a:endParaRPr lang="en-US" sz="1000" kern="1200" dirty="0">
              <a:latin typeface="Arial" panose="020B0604020202020204" pitchFamily="34" charset="0"/>
              <a:ea typeface="Arial" charset="0"/>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Tx/>
              <a:buFont typeface="+mj-lt"/>
              <a:buNone/>
              <a:tabLst/>
              <a:defRPr/>
            </a:pPr>
            <a:endParaRPr lang="en-US" sz="1000" kern="1200" dirty="0">
              <a:latin typeface="Arial" panose="020B0604020202020204" pitchFamily="34" charset="0"/>
              <a:ea typeface="Arial" charset="0"/>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Tx/>
              <a:buFont typeface="+mj-lt"/>
              <a:buNone/>
              <a:tabLst/>
              <a:defRPr/>
            </a:pPr>
            <a:r>
              <a:rPr lang="en-US" sz="1000" dirty="0">
                <a:latin typeface="Arial" panose="020B0604020202020204" pitchFamily="34" charset="0"/>
                <a:ea typeface="Arial" charset="0"/>
                <a:cs typeface="Arial" panose="020B0604020202020204" pitchFamily="34" charset="0"/>
              </a:rPr>
              <a:t>Hess, Amanda Nichols. “Equipping Academic Librarians to Integrate the Framework into Instructional Practices: A Theoretical Application.” </a:t>
            </a:r>
            <a:r>
              <a:rPr lang="en-US" sz="1000" i="1" dirty="0">
                <a:latin typeface="Arial" panose="020B0604020202020204" pitchFamily="34" charset="0"/>
                <a:ea typeface="Arial" charset="0"/>
                <a:cs typeface="Arial" panose="020B0604020202020204" pitchFamily="34" charset="0"/>
              </a:rPr>
              <a:t>Journal of Academic Librarianship</a:t>
            </a:r>
            <a:r>
              <a:rPr lang="en-US" sz="1000" dirty="0">
                <a:latin typeface="Arial" panose="020B0604020202020204" pitchFamily="34" charset="0"/>
                <a:ea typeface="Arial" charset="0"/>
                <a:cs typeface="Arial" panose="020B0604020202020204" pitchFamily="34" charset="0"/>
              </a:rPr>
              <a:t> 41, no. 6 (2015): 771–76. doi:10.1016/j.acalib.2015.08.017.</a:t>
            </a:r>
            <a:endParaRPr lang="en-US" sz="1000" kern="1200" dirty="0">
              <a:latin typeface="Arial" panose="020B0604020202020204" pitchFamily="34" charset="0"/>
              <a:ea typeface="Arial" charset="0"/>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Tx/>
              <a:buFont typeface="+mj-lt"/>
              <a:buNone/>
              <a:tabLst/>
              <a:defRPr/>
            </a:pPr>
            <a:endParaRPr lang="en-US" sz="1000" b="0" baseline="0" dirty="0">
              <a:latin typeface="Arial" panose="020B0604020202020204" pitchFamily="34" charset="0"/>
              <a:ea typeface="Arial" charset="0"/>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Tx/>
              <a:buFont typeface="+mj-lt"/>
              <a:buNone/>
              <a:tabLst/>
              <a:defRPr/>
            </a:pPr>
            <a:r>
              <a:rPr lang="en-US" sz="1000" dirty="0" err="1">
                <a:latin typeface="Arial" panose="020B0604020202020204" pitchFamily="34" charset="0"/>
                <a:ea typeface="Arial" charset="0"/>
                <a:cs typeface="Arial" panose="020B0604020202020204" pitchFamily="34" charset="0"/>
              </a:rPr>
              <a:t>Jantti</a:t>
            </a:r>
            <a:r>
              <a:rPr lang="en-US" sz="1000" dirty="0">
                <a:latin typeface="Arial" panose="020B0604020202020204" pitchFamily="34" charset="0"/>
                <a:ea typeface="Arial" charset="0"/>
                <a:cs typeface="Arial" panose="020B0604020202020204" pitchFamily="34" charset="0"/>
              </a:rPr>
              <a:t>, M. and Heath, J. (2016). What role for libraries in learning analytics? </a:t>
            </a:r>
            <a:r>
              <a:rPr lang="en-US" sz="1000" i="1" dirty="0">
                <a:latin typeface="Arial" panose="020B0604020202020204" pitchFamily="34" charset="0"/>
                <a:ea typeface="Arial" charset="0"/>
                <a:cs typeface="Arial" panose="020B0604020202020204" pitchFamily="34" charset="0"/>
              </a:rPr>
              <a:t>Performance Measurement and Metrics</a:t>
            </a:r>
            <a:r>
              <a:rPr lang="en-US" sz="1000" dirty="0">
                <a:latin typeface="Arial" panose="020B0604020202020204" pitchFamily="34" charset="0"/>
                <a:ea typeface="Arial" charset="0"/>
                <a:cs typeface="Arial" panose="020B0604020202020204" pitchFamily="34" charset="0"/>
              </a:rPr>
              <a:t> </a:t>
            </a:r>
            <a:r>
              <a:rPr lang="en-US" sz="1000" i="1" dirty="0">
                <a:latin typeface="Arial" panose="020B0604020202020204" pitchFamily="34" charset="0"/>
                <a:ea typeface="Arial" charset="0"/>
                <a:cs typeface="Arial" panose="020B0604020202020204" pitchFamily="34" charset="0"/>
              </a:rPr>
              <a:t>17</a:t>
            </a:r>
            <a:r>
              <a:rPr lang="en-US" sz="1000" dirty="0">
                <a:latin typeface="Arial" panose="020B0604020202020204" pitchFamily="34" charset="0"/>
                <a:ea typeface="Arial" charset="0"/>
                <a:cs typeface="Arial" panose="020B0604020202020204" pitchFamily="34" charset="0"/>
              </a:rPr>
              <a:t>(2), 203-210.</a:t>
            </a:r>
          </a:p>
          <a:p>
            <a:pPr marL="0" marR="0" lvl="1" indent="0" algn="l" defTabSz="914400" rtl="0" eaLnBrk="1" fontAlgn="auto" latinLnBrk="0" hangingPunct="1">
              <a:lnSpc>
                <a:spcPct val="100000"/>
              </a:lnSpc>
              <a:spcBef>
                <a:spcPts val="0"/>
              </a:spcBef>
              <a:spcAft>
                <a:spcPts val="0"/>
              </a:spcAft>
              <a:buClrTx/>
              <a:buSzTx/>
              <a:buFont typeface="+mj-lt"/>
              <a:buNone/>
              <a:tabLst/>
              <a:defRPr/>
            </a:pPr>
            <a:endParaRPr lang="en-US" sz="1000" b="0" baseline="0" dirty="0">
              <a:latin typeface="Arial" panose="020B0604020202020204" pitchFamily="34" charset="0"/>
              <a:ea typeface="Arial" charset="0"/>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Tx/>
              <a:buFont typeface="+mj-lt"/>
              <a:buNone/>
              <a:tabLst/>
              <a:defRPr/>
            </a:pPr>
            <a:r>
              <a:rPr lang="en-US" sz="1000" dirty="0">
                <a:latin typeface="Arial" panose="020B0604020202020204" pitchFamily="34" charset="0"/>
                <a:ea typeface="Arial" charset="0"/>
                <a:cs typeface="Arial" panose="020B0604020202020204" pitchFamily="34" charset="0"/>
              </a:rPr>
              <a:t>Lombard, E. (2012). The role of the academic library in college choice. </a:t>
            </a:r>
            <a:r>
              <a:rPr lang="en-US" sz="1000" i="1" dirty="0">
                <a:latin typeface="Arial" panose="020B0604020202020204" pitchFamily="34" charset="0"/>
                <a:ea typeface="Arial" charset="0"/>
                <a:cs typeface="Arial" panose="020B0604020202020204" pitchFamily="34" charset="0"/>
              </a:rPr>
              <a:t>Journal of Academic Librarianship</a:t>
            </a:r>
            <a:r>
              <a:rPr lang="en-US" sz="1000" dirty="0">
                <a:latin typeface="Arial" panose="020B0604020202020204" pitchFamily="34" charset="0"/>
                <a:ea typeface="Arial" charset="0"/>
                <a:cs typeface="Arial" panose="020B0604020202020204" pitchFamily="34" charset="0"/>
              </a:rPr>
              <a:t> 38(4), 237–41.</a:t>
            </a:r>
            <a:endParaRPr lang="en-US" sz="1000" kern="1200" dirty="0">
              <a:latin typeface="Arial" panose="020B0604020202020204" pitchFamily="34" charset="0"/>
              <a:ea typeface="Arial" charset="0"/>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Tx/>
              <a:buFont typeface="+mj-lt"/>
              <a:buNone/>
              <a:tabLst/>
              <a:defRPr/>
            </a:pPr>
            <a:endParaRPr lang="en-US" sz="1000" b="0" dirty="0">
              <a:latin typeface="Arial" panose="020B0604020202020204" pitchFamily="34" charset="0"/>
              <a:ea typeface="Arial"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pPr/>
              <a:t>8</a:t>
            </a:fld>
            <a:endParaRPr lang="en-US"/>
          </a:p>
        </p:txBody>
      </p:sp>
    </p:spTree>
    <p:extLst>
      <p:ext uri="{BB962C8B-B14F-4D97-AF65-F5344CB8AC3E}">
        <p14:creationId xmlns:p14="http://schemas.microsoft.com/office/powerpoint/2010/main" val="223863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pPr/>
              <a:t>9</a:t>
            </a:fld>
            <a:endParaRPr lang="en-US"/>
          </a:p>
        </p:txBody>
      </p:sp>
    </p:spTree>
    <p:extLst>
      <p:ext uri="{BB962C8B-B14F-4D97-AF65-F5344CB8AC3E}">
        <p14:creationId xmlns:p14="http://schemas.microsoft.com/office/powerpoint/2010/main" val="3866098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tiff"/><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jpeg"/><Relationship Id="rId5" Type="http://schemas.microsoft.com/office/2007/relationships/hdphoto" Target="../media/hdphoto1.wdp"/><Relationship Id="rId4" Type="http://schemas.openxmlformats.org/officeDocument/2006/relationships/image" Target="../media/image7.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63889" y="2"/>
            <a:ext cx="5980110" cy="1060063"/>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6" name="Text Placeholder 35"/>
          <p:cNvSpPr>
            <a:spLocks noGrp="1"/>
          </p:cNvSpPr>
          <p:nvPr>
            <p:ph type="body" sz="quarter" idx="12" hasCustomPrompt="1"/>
          </p:nvPr>
        </p:nvSpPr>
        <p:spPr>
          <a:xfrm>
            <a:off x="2" y="1329876"/>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548640" tIns="274320" rIns="457200" bIns="365760">
            <a:normAutofit/>
          </a:bodyPr>
          <a:lstStyle>
            <a:lvl1pPr marL="0" indent="0" algn="l">
              <a:spcBef>
                <a:spcPts val="0"/>
              </a:spcBef>
              <a:buNone/>
              <a:defRPr sz="4400" b="1" baseline="0">
                <a:ln w="0" cmpd="sng">
                  <a:noFill/>
                </a:ln>
                <a:solidFill>
                  <a:schemeClr val="accent2"/>
                </a:solidFill>
              </a:defRPr>
            </a:lvl1pPr>
          </a:lstStyle>
          <a:p>
            <a:pPr lvl="0"/>
            <a:r>
              <a:rPr lang="en-US"/>
              <a:t>Place title here</a:t>
            </a:r>
          </a:p>
        </p:txBody>
      </p:sp>
      <p:sp>
        <p:nvSpPr>
          <p:cNvPr id="3" name="Text Placeholder 2"/>
          <p:cNvSpPr>
            <a:spLocks noGrp="1"/>
          </p:cNvSpPr>
          <p:nvPr>
            <p:ph type="body" sz="quarter" idx="17" hasCustomPrompt="1"/>
          </p:nvPr>
        </p:nvSpPr>
        <p:spPr>
          <a:xfrm>
            <a:off x="728694" y="3206972"/>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a:t>Speaker Name</a:t>
            </a:r>
          </a:p>
        </p:txBody>
      </p:sp>
      <p:sp>
        <p:nvSpPr>
          <p:cNvPr id="17" name="Text Placeholder 2"/>
          <p:cNvSpPr>
            <a:spLocks noGrp="1"/>
          </p:cNvSpPr>
          <p:nvPr>
            <p:ph type="body" sz="quarter" idx="18" hasCustomPrompt="1"/>
          </p:nvPr>
        </p:nvSpPr>
        <p:spPr>
          <a:xfrm>
            <a:off x="728695" y="3613838"/>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a:t>Speaker Title</a:t>
            </a:r>
          </a:p>
        </p:txBody>
      </p:sp>
      <p:sp>
        <p:nvSpPr>
          <p:cNvPr id="15" name="Rectangle 14"/>
          <p:cNvSpPr/>
          <p:nvPr userDrawn="1"/>
        </p:nvSpPr>
        <p:spPr>
          <a:xfrm>
            <a:off x="3136900" y="0"/>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grpSp>
        <p:nvGrpSpPr>
          <p:cNvPr id="13" name="Group 12"/>
          <p:cNvGrpSpPr/>
          <p:nvPr userDrawn="1"/>
        </p:nvGrpSpPr>
        <p:grpSpPr>
          <a:xfrm>
            <a:off x="0" y="4639262"/>
            <a:ext cx="9144000" cy="523220"/>
            <a:chOff x="0" y="4639262"/>
            <a:chExt cx="9144000" cy="523220"/>
          </a:xfrm>
        </p:grpSpPr>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8"/>
            <p:cNvPicPr>
              <a:picLocks noChangeAspect="1"/>
            </p:cNvPicPr>
            <p:nvPr userDrawn="1"/>
          </p:nvPicPr>
          <p:blipFill rotWithShape="1">
            <a:blip r:embed="rId4" cstate="print">
              <a:biLevel thresh="25000"/>
              <a:extLst>
                <a:ext uri="{28A0092B-C50C-407E-A947-70E740481C1C}">
                  <a14:useLocalDpi xmlns:a14="http://schemas.microsoft.com/office/drawing/2010/main"/>
                </a:ext>
              </a:extLst>
            </a:blip>
            <a:srcRect/>
            <a:stretch/>
          </p:blipFill>
          <p:spPr>
            <a:xfrm>
              <a:off x="6834248" y="4770249"/>
              <a:ext cx="1329030" cy="312708"/>
            </a:xfrm>
            <a:prstGeom prst="rect">
              <a:avLst/>
            </a:prstGeom>
          </p:spPr>
        </p:pic>
        <p:sp>
          <p:nvSpPr>
            <p:cNvPr id="20" name="Rectangle 19"/>
            <p:cNvSpPr/>
            <p:nvPr userDrawn="1"/>
          </p:nvSpPr>
          <p:spPr>
            <a:xfrm>
              <a:off x="0" y="4639262"/>
              <a:ext cx="9144000"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chemeClr val="bg1"/>
                  </a:solidFill>
                  <a:effectLst/>
                  <a:uLnTx/>
                  <a:uFillTx/>
                  <a:latin typeface="Myriad Pro" pitchFamily="34" charset="0"/>
                </a:rPr>
                <a:t>Value</a:t>
              </a:r>
              <a:br>
                <a:rPr kumimoji="0" lang="en-US" sz="1800" b="1" i="0" u="none" strike="noStrike" kern="0" cap="none" spc="0" normalizeH="0" baseline="0" noProof="0" dirty="0">
                  <a:ln>
                    <a:noFill/>
                  </a:ln>
                  <a:solidFill>
                    <a:schemeClr val="bg1"/>
                  </a:solidFill>
                  <a:effectLst/>
                  <a:uLnTx/>
                  <a:uFillTx/>
                  <a:latin typeface="Myriad Pro" pitchFamily="34" charset="0"/>
                </a:rPr>
              </a:br>
              <a:r>
                <a:rPr kumimoji="0" lang="en-US" sz="900" b="1" i="0" u="none" strike="noStrike" kern="0" cap="none" spc="0" normalizeH="0" baseline="0" noProof="0" dirty="0">
                  <a:ln>
                    <a:noFill/>
                  </a:ln>
                  <a:solidFill>
                    <a:schemeClr val="bg1"/>
                  </a:solidFill>
                  <a:effectLst/>
                  <a:uLnTx/>
                  <a:uFillTx/>
                  <a:latin typeface="Myriad Pro" pitchFamily="34" charset="0"/>
                </a:rPr>
                <a:t>of Academic Libraries</a:t>
              </a:r>
            </a:p>
          </p:txBody>
        </p:sp>
      </p:grpSp>
      <p:pic>
        <p:nvPicPr>
          <p:cNvPr id="18" name="Picture 17">
            <a:extLst>
              <a:ext uri="{FF2B5EF4-FFF2-40B4-BE49-F238E27FC236}">
                <a16:creationId xmlns:a16="http://schemas.microsoft.com/office/drawing/2014/main" id="{0FF09599-4F71-41BF-861E-EA17CAF83090}"/>
              </a:ext>
            </a:extLst>
          </p:cNvPr>
          <p:cNvPicPr>
            <a:picLocks noChangeAspect="1"/>
          </p:cNvPicPr>
          <p:nvPr userDrawn="1"/>
        </p:nvPicPr>
        <p:blipFill>
          <a:blip r:embed="rId5"/>
          <a:stretch>
            <a:fillRect/>
          </a:stretch>
        </p:blipFill>
        <p:spPr>
          <a:xfrm>
            <a:off x="7268692" y="3961878"/>
            <a:ext cx="1764016" cy="616885"/>
          </a:xfrm>
          <a:prstGeom prst="rect">
            <a:avLst/>
          </a:prstGeom>
        </p:spPr>
      </p:pic>
    </p:spTree>
    <p:extLst>
      <p:ext uri="{BB962C8B-B14F-4D97-AF65-F5344CB8AC3E}">
        <p14:creationId xmlns:p14="http://schemas.microsoft.com/office/powerpoint/2010/main" val="301652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4686300"/>
          </a:xfrm>
          <a:prstGeom prst="rect">
            <a:avLst/>
          </a:prstGeom>
        </p:spPr>
        <p:txBody>
          <a:bodyPr/>
          <a:lstStyle/>
          <a:p>
            <a:endParaRPr lang="en-US"/>
          </a:p>
        </p:txBody>
      </p:sp>
      <p:sp>
        <p:nvSpPr>
          <p:cNvPr id="5" name="Text Placeholder 4"/>
          <p:cNvSpPr>
            <a:spLocks noGrp="1"/>
          </p:cNvSpPr>
          <p:nvPr>
            <p:ph type="body" sz="quarter" idx="11"/>
          </p:nvPr>
        </p:nvSpPr>
        <p:spPr>
          <a:xfrm>
            <a:off x="0" y="0"/>
            <a:ext cx="5675326" cy="3971925"/>
          </a:xfrm>
          <a:prstGeom prst="rect">
            <a:avLst/>
          </a:prstGeom>
          <a:solidFill>
            <a:schemeClr val="tx1">
              <a:alpha val="60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p:cNvGrpSpPr/>
          <p:nvPr userDrawn="1"/>
        </p:nvGrpSpPr>
        <p:grpSpPr>
          <a:xfrm>
            <a:off x="0" y="4639262"/>
            <a:ext cx="9144000" cy="523220"/>
            <a:chOff x="0" y="4639262"/>
            <a:chExt cx="9144000" cy="523220"/>
          </a:xfrm>
        </p:grpSpPr>
        <p:pic>
          <p:nvPicPr>
            <p:cNvPr id="10" name="Picture 9"/>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6834248" y="4770249"/>
              <a:ext cx="1329030" cy="312708"/>
            </a:xfrm>
            <a:prstGeom prst="rect">
              <a:avLst/>
            </a:prstGeom>
          </p:spPr>
        </p:pic>
        <p:sp>
          <p:nvSpPr>
            <p:cNvPr id="11" name="Rectangle 10"/>
            <p:cNvSpPr/>
            <p:nvPr userDrawn="1"/>
          </p:nvSpPr>
          <p:spPr>
            <a:xfrm>
              <a:off x="0" y="4639262"/>
              <a:ext cx="9144000"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a:ln>
                    <a:noFill/>
                  </a:ln>
                  <a:solidFill>
                    <a:schemeClr val="bg1"/>
                  </a:solidFill>
                  <a:effectLst/>
                  <a:uLnTx/>
                  <a:uFillTx/>
                  <a:latin typeface="Myriad Pro" pitchFamily="34" charset="0"/>
                </a:rPr>
                <a:t>Value</a:t>
              </a:r>
              <a:br>
                <a:rPr kumimoji="0" lang="en-US" sz="1800" b="1" i="0" u="none" strike="noStrike" kern="0" cap="none" spc="0" normalizeH="0" baseline="0" noProof="0">
                  <a:ln>
                    <a:noFill/>
                  </a:ln>
                  <a:solidFill>
                    <a:schemeClr val="bg1"/>
                  </a:solidFill>
                  <a:effectLst/>
                  <a:uLnTx/>
                  <a:uFillTx/>
                  <a:latin typeface="Myriad Pro" pitchFamily="34" charset="0"/>
                </a:rPr>
              </a:br>
              <a:r>
                <a:rPr kumimoji="0" lang="en-US" sz="900" b="1" i="0" u="none" strike="noStrike" kern="0" cap="none" spc="0" normalizeH="0" baseline="0" noProof="0">
                  <a:ln>
                    <a:noFill/>
                  </a:ln>
                  <a:solidFill>
                    <a:schemeClr val="bg1"/>
                  </a:solidFill>
                  <a:effectLst/>
                  <a:uLnTx/>
                  <a:uFillTx/>
                  <a:latin typeface="Myriad Pro" pitchFamily="34" charset="0"/>
                </a:rPr>
                <a:t>of Academic Libraries</a:t>
              </a:r>
            </a:p>
          </p:txBody>
        </p:sp>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 name="Picture Placeholder 2"/>
          <p:cNvSpPr>
            <a:spLocks noGrp="1"/>
          </p:cNvSpPr>
          <p:nvPr>
            <p:ph type="pic" sz="quarter" idx="10"/>
          </p:nvPr>
        </p:nvSpPr>
        <p:spPr>
          <a:xfrm>
            <a:off x="0" y="0"/>
            <a:ext cx="9144000" cy="4686300"/>
          </a:xfrm>
          <a:prstGeom prst="rect">
            <a:avLst/>
          </a:prstGeom>
        </p:spPr>
        <p:txBody>
          <a:bodyPr/>
          <a:lstStyle/>
          <a:p>
            <a:endParaRPr lang="en-US"/>
          </a:p>
        </p:txBody>
      </p:sp>
      <p:sp>
        <p:nvSpPr>
          <p:cNvPr id="5" name="Text Placeholder 4"/>
          <p:cNvSpPr>
            <a:spLocks noGrp="1"/>
          </p:cNvSpPr>
          <p:nvPr>
            <p:ph type="body" sz="quarter" idx="11"/>
          </p:nvPr>
        </p:nvSpPr>
        <p:spPr>
          <a:xfrm>
            <a:off x="1" y="532209"/>
            <a:ext cx="8043862" cy="1207294"/>
          </a:xfrm>
          <a:prstGeom prst="rect">
            <a:avLst/>
          </a:prstGeom>
          <a:solidFill>
            <a:schemeClr val="tx1">
              <a:alpha val="60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p:cNvGrpSpPr/>
          <p:nvPr userDrawn="1"/>
        </p:nvGrpSpPr>
        <p:grpSpPr>
          <a:xfrm>
            <a:off x="0" y="4639262"/>
            <a:ext cx="9144000" cy="523220"/>
            <a:chOff x="0" y="4639262"/>
            <a:chExt cx="9144000" cy="52322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6834248" y="4770249"/>
              <a:ext cx="1329030" cy="312708"/>
            </a:xfrm>
            <a:prstGeom prst="rect">
              <a:avLst/>
            </a:prstGeom>
          </p:spPr>
        </p:pic>
        <p:sp>
          <p:nvSpPr>
            <p:cNvPr id="11" name="Rectangle 10"/>
            <p:cNvSpPr/>
            <p:nvPr userDrawn="1"/>
          </p:nvSpPr>
          <p:spPr>
            <a:xfrm>
              <a:off x="0" y="4639262"/>
              <a:ext cx="9144000"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a:ln>
                    <a:noFill/>
                  </a:ln>
                  <a:solidFill>
                    <a:schemeClr val="bg1"/>
                  </a:solidFill>
                  <a:effectLst/>
                  <a:uLnTx/>
                  <a:uFillTx/>
                  <a:latin typeface="Myriad Pro" pitchFamily="34" charset="0"/>
                </a:rPr>
                <a:t>Value</a:t>
              </a:r>
              <a:br>
                <a:rPr kumimoji="0" lang="en-US" sz="1800" b="1" i="0" u="none" strike="noStrike" kern="0" cap="none" spc="0" normalizeH="0" baseline="0" noProof="0">
                  <a:ln>
                    <a:noFill/>
                  </a:ln>
                  <a:solidFill>
                    <a:schemeClr val="bg1"/>
                  </a:solidFill>
                  <a:effectLst/>
                  <a:uLnTx/>
                  <a:uFillTx/>
                  <a:latin typeface="Myriad Pro" pitchFamily="34" charset="0"/>
                </a:rPr>
              </a:br>
              <a:r>
                <a:rPr kumimoji="0" lang="en-US" sz="900" b="1" i="0" u="none" strike="noStrike" kern="0" cap="none" spc="0" normalizeH="0" baseline="0" noProof="0">
                  <a:ln>
                    <a:noFill/>
                  </a:ln>
                  <a:solidFill>
                    <a:schemeClr val="bg1"/>
                  </a:solidFill>
                  <a:effectLst/>
                  <a:uLnTx/>
                  <a:uFillTx/>
                  <a:latin typeface="Myriad Pro" pitchFamily="34" charset="0"/>
                </a:rPr>
                <a:t>of Academic Libraries</a:t>
              </a:r>
            </a:p>
          </p:txBody>
        </p:sp>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 name="Picture Placeholder 2"/>
          <p:cNvSpPr>
            <a:spLocks noGrp="1"/>
          </p:cNvSpPr>
          <p:nvPr>
            <p:ph type="pic" sz="quarter" idx="10"/>
          </p:nvPr>
        </p:nvSpPr>
        <p:spPr>
          <a:xfrm>
            <a:off x="0" y="0"/>
            <a:ext cx="9144000" cy="4686300"/>
          </a:xfrm>
          <a:prstGeom prst="rect">
            <a:avLst/>
          </a:prstGeom>
        </p:spPr>
        <p:txBody>
          <a:bodyPr/>
          <a:lstStyle/>
          <a:p>
            <a:endParaRPr lang="en-US"/>
          </a:p>
        </p:txBody>
      </p:sp>
      <p:sp>
        <p:nvSpPr>
          <p:cNvPr id="5" name="Text Placeholder 4"/>
          <p:cNvSpPr>
            <a:spLocks noGrp="1"/>
          </p:cNvSpPr>
          <p:nvPr>
            <p:ph type="body" sz="quarter" idx="11"/>
          </p:nvPr>
        </p:nvSpPr>
        <p:spPr>
          <a:xfrm>
            <a:off x="1104900" y="2940831"/>
            <a:ext cx="8043862" cy="1207294"/>
          </a:xfrm>
          <a:prstGeom prst="rect">
            <a:avLst/>
          </a:prstGeom>
          <a:solidFill>
            <a:schemeClr val="tx1">
              <a:alpha val="60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p:cNvGrpSpPr/>
          <p:nvPr userDrawn="1"/>
        </p:nvGrpSpPr>
        <p:grpSpPr>
          <a:xfrm>
            <a:off x="0" y="4639262"/>
            <a:ext cx="9144000" cy="523220"/>
            <a:chOff x="0" y="4639262"/>
            <a:chExt cx="9144000" cy="52322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6834248" y="4770249"/>
              <a:ext cx="1329030" cy="312708"/>
            </a:xfrm>
            <a:prstGeom prst="rect">
              <a:avLst/>
            </a:prstGeom>
          </p:spPr>
        </p:pic>
        <p:sp>
          <p:nvSpPr>
            <p:cNvPr id="11" name="Rectangle 10"/>
            <p:cNvSpPr/>
            <p:nvPr userDrawn="1"/>
          </p:nvSpPr>
          <p:spPr>
            <a:xfrm>
              <a:off x="0" y="4639262"/>
              <a:ext cx="9144000"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a:ln>
                    <a:noFill/>
                  </a:ln>
                  <a:solidFill>
                    <a:schemeClr val="bg1"/>
                  </a:solidFill>
                  <a:effectLst/>
                  <a:uLnTx/>
                  <a:uFillTx/>
                  <a:latin typeface="Myriad Pro" pitchFamily="34" charset="0"/>
                </a:rPr>
                <a:t>Value</a:t>
              </a:r>
              <a:br>
                <a:rPr kumimoji="0" lang="en-US" sz="1800" b="1" i="0" u="none" strike="noStrike" kern="0" cap="none" spc="0" normalizeH="0" baseline="0" noProof="0">
                  <a:ln>
                    <a:noFill/>
                  </a:ln>
                  <a:solidFill>
                    <a:schemeClr val="bg1"/>
                  </a:solidFill>
                  <a:effectLst/>
                  <a:uLnTx/>
                  <a:uFillTx/>
                  <a:latin typeface="Myriad Pro" pitchFamily="34" charset="0"/>
                </a:rPr>
              </a:br>
              <a:r>
                <a:rPr kumimoji="0" lang="en-US" sz="900" b="1" i="0" u="none" strike="noStrike" kern="0" cap="none" spc="0" normalizeH="0" baseline="0" noProof="0">
                  <a:ln>
                    <a:noFill/>
                  </a:ln>
                  <a:solidFill>
                    <a:schemeClr val="bg1"/>
                  </a:solidFill>
                  <a:effectLst/>
                  <a:uLnTx/>
                  <a:uFillTx/>
                  <a:latin typeface="Myriad Pro" pitchFamily="34" charset="0"/>
                </a:rPr>
                <a:t>of Academic Libraries</a:t>
              </a:r>
            </a:p>
          </p:txBody>
        </p:sp>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 name="Picture Placeholder 2"/>
          <p:cNvSpPr>
            <a:spLocks noGrp="1"/>
          </p:cNvSpPr>
          <p:nvPr>
            <p:ph type="pic" sz="quarter" idx="10"/>
          </p:nvPr>
        </p:nvSpPr>
        <p:spPr>
          <a:xfrm>
            <a:off x="0" y="0"/>
            <a:ext cx="9144000" cy="4686300"/>
          </a:xfrm>
          <a:prstGeom prst="rect">
            <a:avLst/>
          </a:prstGeom>
        </p:spPr>
        <p:txBody>
          <a:bodyPr/>
          <a:lstStyle/>
          <a:p>
            <a:endParaRPr lang="en-US"/>
          </a:p>
        </p:txBody>
      </p:sp>
      <p:grpSp>
        <p:nvGrpSpPr>
          <p:cNvPr id="8" name="Group 7"/>
          <p:cNvGrpSpPr/>
          <p:nvPr userDrawn="1"/>
        </p:nvGrpSpPr>
        <p:grpSpPr>
          <a:xfrm>
            <a:off x="0" y="4639262"/>
            <a:ext cx="9144000" cy="523220"/>
            <a:chOff x="0" y="4639262"/>
            <a:chExt cx="9144000" cy="52322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6834248" y="4770249"/>
              <a:ext cx="1329030" cy="312708"/>
            </a:xfrm>
            <a:prstGeom prst="rect">
              <a:avLst/>
            </a:prstGeom>
          </p:spPr>
        </p:pic>
        <p:sp>
          <p:nvSpPr>
            <p:cNvPr id="11" name="Rectangle 10"/>
            <p:cNvSpPr/>
            <p:nvPr userDrawn="1"/>
          </p:nvSpPr>
          <p:spPr>
            <a:xfrm>
              <a:off x="0" y="4639262"/>
              <a:ext cx="9144000"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a:ln>
                    <a:noFill/>
                  </a:ln>
                  <a:solidFill>
                    <a:schemeClr val="bg1"/>
                  </a:solidFill>
                  <a:effectLst/>
                  <a:uLnTx/>
                  <a:uFillTx/>
                  <a:latin typeface="Myriad Pro" pitchFamily="34" charset="0"/>
                </a:rPr>
                <a:t>Value</a:t>
              </a:r>
              <a:br>
                <a:rPr kumimoji="0" lang="en-US" sz="1800" b="1" i="0" u="none" strike="noStrike" kern="0" cap="none" spc="0" normalizeH="0" baseline="0" noProof="0">
                  <a:ln>
                    <a:noFill/>
                  </a:ln>
                  <a:solidFill>
                    <a:schemeClr val="bg1"/>
                  </a:solidFill>
                  <a:effectLst/>
                  <a:uLnTx/>
                  <a:uFillTx/>
                  <a:latin typeface="Myriad Pro" pitchFamily="34" charset="0"/>
                </a:rPr>
              </a:br>
              <a:r>
                <a:rPr kumimoji="0" lang="en-US" sz="900" b="1" i="0" u="none" strike="noStrike" kern="0" cap="none" spc="0" normalizeH="0" baseline="0" noProof="0">
                  <a:ln>
                    <a:noFill/>
                  </a:ln>
                  <a:solidFill>
                    <a:schemeClr val="bg1"/>
                  </a:solidFill>
                  <a:effectLst/>
                  <a:uLnTx/>
                  <a:uFillTx/>
                  <a:latin typeface="Myriad Pro" pitchFamily="34" charset="0"/>
                </a:rPr>
                <a:t>of Academic Libraries</a:t>
              </a:r>
            </a:p>
          </p:txBody>
        </p:sp>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5825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a:t>Drag and drop photo here</a:t>
            </a:r>
          </a:p>
        </p:txBody>
      </p:sp>
      <p:sp>
        <p:nvSpPr>
          <p:cNvPr id="15" name="Text Placeholder 14"/>
          <p:cNvSpPr>
            <a:spLocks noGrp="1"/>
          </p:cNvSpPr>
          <p:nvPr>
            <p:ph type="body" sz="quarter" idx="13" hasCustomPrompt="1"/>
          </p:nvPr>
        </p:nvSpPr>
        <p:spPr>
          <a:xfrm>
            <a:off x="7583491"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16" name="Text Placeholder 14"/>
          <p:cNvSpPr>
            <a:spLocks noGrp="1"/>
          </p:cNvSpPr>
          <p:nvPr>
            <p:ph type="body" sz="quarter" idx="14" hasCustomPrompt="1"/>
          </p:nvPr>
        </p:nvSpPr>
        <p:spPr>
          <a:xfrm>
            <a:off x="8016878"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a:t> </a:t>
            </a:r>
          </a:p>
          <a:p>
            <a:pPr lvl="0"/>
            <a:r>
              <a:rPr lang="en-US"/>
              <a:t> </a:t>
            </a:r>
          </a:p>
          <a:p>
            <a:pPr lvl="0"/>
            <a:r>
              <a:rPr lang="en-US"/>
              <a:t> </a:t>
            </a:r>
          </a:p>
          <a:p>
            <a:pPr lvl="0"/>
            <a:r>
              <a:rPr lang="en-US"/>
              <a:t> </a:t>
            </a:r>
          </a:p>
          <a:p>
            <a:pPr lvl="0"/>
            <a:r>
              <a:rPr lang="en-US"/>
              <a:t> </a:t>
            </a:r>
          </a:p>
        </p:txBody>
      </p:sp>
      <p:sp>
        <p:nvSpPr>
          <p:cNvPr id="11" name="Text Placeholder 10"/>
          <p:cNvSpPr>
            <a:spLocks noGrp="1"/>
          </p:cNvSpPr>
          <p:nvPr>
            <p:ph type="body" sz="quarter" idx="11" hasCustomPrompt="1"/>
          </p:nvPr>
        </p:nvSpPr>
        <p:spPr>
          <a:xfrm>
            <a:off x="-14111" y="3748282"/>
            <a:ext cx="6153150" cy="715580"/>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a:t>Persons Name</a:t>
            </a:r>
          </a:p>
        </p:txBody>
      </p:sp>
      <p:sp>
        <p:nvSpPr>
          <p:cNvPr id="12" name="Text Placeholder 10"/>
          <p:cNvSpPr>
            <a:spLocks noGrp="1"/>
          </p:cNvSpPr>
          <p:nvPr>
            <p:ph type="body" sz="quarter" idx="12" hasCustomPrompt="1"/>
          </p:nvPr>
        </p:nvSpPr>
        <p:spPr>
          <a:xfrm>
            <a:off x="534917" y="4085464"/>
            <a:ext cx="5610225" cy="264319"/>
          </a:xfrm>
          <a:prstGeom prst="rect">
            <a:avLst/>
          </a:prstGeom>
        </p:spPr>
        <p:txBody>
          <a:bodyPr vert="horz"/>
          <a:lstStyle>
            <a:lvl1pPr marL="0" indent="0">
              <a:buNone/>
              <a:defRPr sz="1800" b="0" baseline="0">
                <a:solidFill>
                  <a:schemeClr val="tx1"/>
                </a:solidFill>
              </a:defRPr>
            </a:lvl1pPr>
          </a:lstStyle>
          <a:p>
            <a:pPr lvl="0"/>
            <a:r>
              <a:rPr lang="en-US"/>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9236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236192"/>
                </a:solidFill>
              </a:defRPr>
            </a:lvl1pPr>
          </a:lstStyle>
          <a:p>
            <a:pPr lvl="0"/>
            <a:r>
              <a:rPr lang="en-US"/>
              <a:t>Closing Message</a:t>
            </a: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a:t>Speaker Contact</a:t>
            </a:r>
          </a:p>
        </p:txBody>
      </p:sp>
      <p:pic>
        <p:nvPicPr>
          <p:cNvPr id="11" name="Picture 10" descr="ppt-because-pattern.psd"/>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546829" y="1"/>
            <a:ext cx="4597172" cy="4081669"/>
          </a:xfrm>
          <a:prstGeom prst="rect">
            <a:avLst/>
          </a:prstGeom>
        </p:spPr>
      </p:pic>
      <p:sp>
        <p:nvSpPr>
          <p:cNvPr id="9" name="Rectangle 8"/>
          <p:cNvSpPr/>
          <p:nvPr userDrawn="1"/>
        </p:nvSpPr>
        <p:spPr>
          <a:xfrm rot="10800000">
            <a:off x="11338" y="3929400"/>
            <a:ext cx="9144000" cy="179785"/>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pic>
        <p:nvPicPr>
          <p:cNvPr id="12" name="Picture 9"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377453" y="4379980"/>
            <a:ext cx="1498090" cy="4880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4"/>
          <p:cNvPicPr>
            <a:picLocks noChangeAspect="1"/>
          </p:cNvPicPr>
          <p:nvPr userDrawn="1"/>
        </p:nvPicPr>
        <p:blipFill rotWithShape="1">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a:ext>
            </a:extLst>
          </a:blip>
          <a:srcRect t="1" b="5032"/>
          <a:stretch/>
        </p:blipFill>
        <p:spPr>
          <a:xfrm>
            <a:off x="240428" y="4456549"/>
            <a:ext cx="625385" cy="300450"/>
          </a:xfrm>
          <a:prstGeom prst="rect">
            <a:avLst/>
          </a:prstGeom>
        </p:spPr>
      </p:pic>
      <p:pic>
        <p:nvPicPr>
          <p:cNvPr id="2" name="Picture 1"/>
          <p:cNvPicPr>
            <a:picLocks noChangeAspect="1"/>
          </p:cNvPicPr>
          <p:nvPr userDrawn="1"/>
        </p:nvPicPr>
        <p:blipFill>
          <a:blip r:embed="rId6" cstate="print">
            <a:alphaModFix/>
            <a:extLst>
              <a:ext uri="{28A0092B-C50C-407E-A947-70E740481C1C}">
                <a14:useLocalDpi xmlns:a14="http://schemas.microsoft.com/office/drawing/2010/main"/>
              </a:ext>
            </a:extLst>
          </a:blip>
          <a:stretch>
            <a:fillRect/>
          </a:stretch>
        </p:blipFill>
        <p:spPr>
          <a:xfrm>
            <a:off x="226140" y="4475990"/>
            <a:ext cx="608901" cy="324648"/>
          </a:xfrm>
          <a:prstGeom prst="rect">
            <a:avLst/>
          </a:prstGeom>
        </p:spPr>
      </p:pic>
    </p:spTree>
    <p:extLst>
      <p:ext uri="{BB962C8B-B14F-4D97-AF65-F5344CB8AC3E}">
        <p14:creationId xmlns:p14="http://schemas.microsoft.com/office/powerpoint/2010/main" val="214148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477189" y="3649322"/>
            <a:ext cx="607721"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0" name="TextBox 8"/>
          <p:cNvSpPr txBox="1">
            <a:spLocks noChangeArrowheads="1"/>
          </p:cNvSpPr>
          <p:nvPr userDrawn="1"/>
        </p:nvSpPr>
        <p:spPr bwMode="auto">
          <a:xfrm>
            <a:off x="5924930" y="3722858"/>
            <a:ext cx="42227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600">
                <a:solidFill>
                  <a:schemeClr val="bg1"/>
                </a:solidFill>
              </a:rPr>
              <a:t>SM</a:t>
            </a:r>
          </a:p>
        </p:txBody>
      </p:sp>
      <p:sp>
        <p:nvSpPr>
          <p:cNvPr id="11" name="Rectangle 10"/>
          <p:cNvSpPr/>
          <p:nvPr userDrawn="1"/>
        </p:nvSpPr>
        <p:spPr>
          <a:xfrm>
            <a:off x="0" y="3491511"/>
            <a:ext cx="635000" cy="607721"/>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8"/>
          <p:cNvSpPr>
            <a:spLocks noGrp="1"/>
          </p:cNvSpPr>
          <p:nvPr>
            <p:ph type="body" sz="quarter" idx="10" hasCustomPrompt="1"/>
          </p:nvPr>
        </p:nvSpPr>
        <p:spPr>
          <a:xfrm>
            <a:off x="731839" y="725439"/>
            <a:ext cx="4177899" cy="1492716"/>
          </a:xfrm>
          <a:prstGeom prst="rect">
            <a:avLst/>
          </a:prstGeom>
          <a:ln w="101600" cmpd="sng">
            <a:solidFill>
              <a:srgbClr val="236192"/>
            </a:solidFill>
            <a:miter lim="800000"/>
          </a:ln>
        </p:spPr>
        <p:txBody>
          <a:bodyPr vert="horz" wrap="none" lIns="548640" tIns="274320" rIns="457200" bIns="365760">
            <a:spAutoFit/>
          </a:bodyPr>
          <a:lstStyle>
            <a:lvl1pPr marL="0" indent="0" algn="l">
              <a:spcBef>
                <a:spcPts val="0"/>
              </a:spcBef>
              <a:buNone/>
              <a:defRPr sz="5500" b="1" baseline="0">
                <a:ln w="0" cmpd="sng">
                  <a:noFill/>
                </a:ln>
                <a:solidFill>
                  <a:srgbClr val="236192"/>
                </a:solidFill>
              </a:defRPr>
            </a:lvl1pPr>
          </a:lstStyle>
          <a:p>
            <a:pPr lvl="0"/>
            <a:r>
              <a:rPr lang="en-US"/>
              <a:t>Text Here</a:t>
            </a:r>
          </a:p>
        </p:txBody>
      </p:sp>
      <p:sp>
        <p:nvSpPr>
          <p:cNvPr id="13" name="Text Placeholder 20"/>
          <p:cNvSpPr>
            <a:spLocks noGrp="1"/>
          </p:cNvSpPr>
          <p:nvPr>
            <p:ph type="body" sz="quarter" idx="11" hasCustomPrompt="1"/>
          </p:nvPr>
        </p:nvSpPr>
        <p:spPr>
          <a:xfrm>
            <a:off x="698251" y="2291526"/>
            <a:ext cx="3887788" cy="304289"/>
          </a:xfrm>
          <a:prstGeom prst="rect">
            <a:avLst/>
          </a:prstGeom>
        </p:spPr>
        <p:txBody>
          <a:bodyPr vert="horz">
            <a:normAutofit/>
          </a:bodyPr>
          <a:lstStyle>
            <a:lvl1pPr marL="0" indent="0">
              <a:buNone/>
              <a:defRPr sz="1800" b="1" baseline="0">
                <a:solidFill>
                  <a:srgbClr val="000000"/>
                </a:solidFill>
              </a:defRPr>
            </a:lvl1pPr>
          </a:lstStyle>
          <a:p>
            <a:pPr lvl="0"/>
            <a:r>
              <a:rPr lang="en-US"/>
              <a:t>Speaker Name</a:t>
            </a:r>
          </a:p>
        </p:txBody>
      </p:sp>
      <p:sp>
        <p:nvSpPr>
          <p:cNvPr id="14" name="Text Placeholder 20"/>
          <p:cNvSpPr>
            <a:spLocks noGrp="1"/>
          </p:cNvSpPr>
          <p:nvPr>
            <p:ph type="body" sz="quarter" idx="12" hasCustomPrompt="1"/>
          </p:nvPr>
        </p:nvSpPr>
        <p:spPr>
          <a:xfrm>
            <a:off x="698064" y="2582111"/>
            <a:ext cx="3887788" cy="269270"/>
          </a:xfrm>
          <a:prstGeom prst="rect">
            <a:avLst/>
          </a:prstGeom>
        </p:spPr>
        <p:txBody>
          <a:bodyPr vert="horz">
            <a:normAutofit/>
          </a:bodyPr>
          <a:lstStyle>
            <a:lvl1pPr marL="0" indent="0">
              <a:buNone/>
              <a:defRPr sz="1400" b="0" baseline="0">
                <a:solidFill>
                  <a:srgbClr val="000000"/>
                </a:solidFill>
              </a:defRPr>
            </a:lvl1pPr>
          </a:lstStyle>
          <a:p>
            <a:pPr lvl="0"/>
            <a:r>
              <a:rPr lang="en-US"/>
              <a:t>Speaker Title</a:t>
            </a:r>
          </a:p>
        </p:txBody>
      </p:sp>
      <p:sp>
        <p:nvSpPr>
          <p:cNvPr id="15" name="Text Placeholder 20"/>
          <p:cNvSpPr>
            <a:spLocks noGrp="1"/>
          </p:cNvSpPr>
          <p:nvPr>
            <p:ph type="body" sz="quarter" idx="13" hasCustomPrompt="1"/>
          </p:nvPr>
        </p:nvSpPr>
        <p:spPr>
          <a:xfrm>
            <a:off x="698064" y="2851383"/>
            <a:ext cx="3887788" cy="229121"/>
          </a:xfrm>
          <a:prstGeom prst="rect">
            <a:avLst/>
          </a:prstGeom>
        </p:spPr>
        <p:txBody>
          <a:bodyPr vert="horz">
            <a:normAutofit/>
          </a:bodyPr>
          <a:lstStyle>
            <a:lvl1pPr marL="0" indent="0">
              <a:buNone/>
              <a:defRPr sz="1400" b="1" baseline="0">
                <a:solidFill>
                  <a:schemeClr val="accent2"/>
                </a:solidFill>
              </a:defRPr>
            </a:lvl1pPr>
          </a:lstStyle>
          <a:p>
            <a:pPr lvl="0"/>
            <a:r>
              <a:rPr lang="en-US"/>
              <a:t>Speaker Contact</a:t>
            </a:r>
          </a:p>
        </p:txBody>
      </p:sp>
      <p:sp>
        <p:nvSpPr>
          <p:cNvPr id="18" name="Text Placeholder 16"/>
          <p:cNvSpPr>
            <a:spLocks noGrp="1"/>
          </p:cNvSpPr>
          <p:nvPr>
            <p:ph type="body" sz="quarter" idx="14" hasCustomPrompt="1"/>
          </p:nvPr>
        </p:nvSpPr>
        <p:spPr>
          <a:xfrm>
            <a:off x="1" y="206426"/>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a:t>Event Title</a:t>
            </a:r>
          </a:p>
        </p:txBody>
      </p:sp>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18633" y="3491511"/>
            <a:ext cx="8216894" cy="607721"/>
          </a:xfrm>
          <a:prstGeom prst="rect">
            <a:avLst/>
          </a:prstGeom>
        </p:spPr>
      </p:pic>
      <p:pic>
        <p:nvPicPr>
          <p:cNvPr id="20" name="Picture 9"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377453" y="4379980"/>
            <a:ext cx="1498090" cy="4880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p:cNvPicPr>
            <a:picLocks noChangeAspect="1"/>
          </p:cNvPicPr>
          <p:nvPr userDrawn="1"/>
        </p:nvPicPr>
        <p:blipFill>
          <a:blip r:embed="rId4" cstate="print">
            <a:alphaModFix/>
            <a:extLst>
              <a:ext uri="{28A0092B-C50C-407E-A947-70E740481C1C}">
                <a14:useLocalDpi xmlns:a14="http://schemas.microsoft.com/office/drawing/2010/main"/>
              </a:ext>
            </a:extLst>
          </a:blip>
          <a:stretch>
            <a:fillRect/>
          </a:stretch>
        </p:blipFill>
        <p:spPr>
          <a:xfrm>
            <a:off x="226140" y="4475990"/>
            <a:ext cx="608901" cy="324648"/>
          </a:xfrm>
          <a:prstGeom prst="rect">
            <a:avLst/>
          </a:prstGeom>
        </p:spPr>
      </p:pic>
    </p:spTree>
    <p:extLst>
      <p:ext uri="{BB962C8B-B14F-4D97-AF65-F5344CB8AC3E}">
        <p14:creationId xmlns:p14="http://schemas.microsoft.com/office/powerpoint/2010/main" val="162194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98446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323708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59074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524273" y="1112635"/>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1171098"/>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181022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588363"/>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882651" y="590742"/>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8" name="Picture Placeholder 8"/>
          <p:cNvSpPr>
            <a:spLocks noGrp="1"/>
          </p:cNvSpPr>
          <p:nvPr>
            <p:ph type="pic" sz="quarter" idx="16"/>
          </p:nvPr>
        </p:nvSpPr>
        <p:spPr>
          <a:xfrm>
            <a:off x="882651" y="2873892"/>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11" name="Rectangle 10"/>
          <p:cNvSpPr/>
          <p:nvPr userDrawn="1"/>
        </p:nvSpPr>
        <p:spPr>
          <a:xfrm rot="5400000">
            <a:off x="-524273" y="3395784"/>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2"/>
          <p:cNvSpPr>
            <a:spLocks noGrp="1"/>
          </p:cNvSpPr>
          <p:nvPr>
            <p:ph type="body" sz="quarter" idx="17" hasCustomPrompt="1"/>
          </p:nvPr>
        </p:nvSpPr>
        <p:spPr>
          <a:xfrm>
            <a:off x="3416308" y="3454247"/>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409337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2871512"/>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6" name="Text Placeholder 14"/>
          <p:cNvSpPr>
            <a:spLocks noGrp="1"/>
          </p:cNvSpPr>
          <p:nvPr>
            <p:ph type="body" sz="quarter" idx="19" hasCustomPrompt="1"/>
          </p:nvPr>
        </p:nvSpPr>
        <p:spPr>
          <a:xfrm>
            <a:off x="882651" y="2873891"/>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90733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831061"/>
            <a:ext cx="8174038" cy="692497"/>
          </a:xfrm>
          <a:prstGeom prst="rect">
            <a:avLst/>
          </a:prstGeom>
          <a:ln w="28575" cmpd="sng">
            <a:solidFill>
              <a:srgbClr val="FFFFFF"/>
            </a:solidFill>
          </a:ln>
        </p:spPr>
        <p:txBody>
          <a:bodyPr vert="horz" lIns="274320" tIns="45720" rIns="274320" bIns="9144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5"/>
            <a:ext cx="265112" cy="4505325"/>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a:t>     </a:t>
            </a:r>
          </a:p>
        </p:txBody>
      </p:sp>
      <p:grpSp>
        <p:nvGrpSpPr>
          <p:cNvPr id="8" name="Group 7"/>
          <p:cNvGrpSpPr/>
          <p:nvPr userDrawn="1"/>
        </p:nvGrpSpPr>
        <p:grpSpPr>
          <a:xfrm>
            <a:off x="0" y="4639262"/>
            <a:ext cx="9144000" cy="523220"/>
            <a:chOff x="0" y="4639262"/>
            <a:chExt cx="9144000" cy="52322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6834248" y="4770249"/>
              <a:ext cx="1329030" cy="312708"/>
            </a:xfrm>
            <a:prstGeom prst="rect">
              <a:avLst/>
            </a:prstGeom>
          </p:spPr>
        </p:pic>
        <p:sp>
          <p:nvSpPr>
            <p:cNvPr id="13" name="Rectangle 12"/>
            <p:cNvSpPr/>
            <p:nvPr userDrawn="1"/>
          </p:nvSpPr>
          <p:spPr>
            <a:xfrm>
              <a:off x="0" y="4639262"/>
              <a:ext cx="9144000"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a:ln>
                    <a:noFill/>
                  </a:ln>
                  <a:solidFill>
                    <a:schemeClr val="bg1"/>
                  </a:solidFill>
                  <a:effectLst/>
                  <a:uLnTx/>
                  <a:uFillTx/>
                  <a:latin typeface="Myriad Pro" pitchFamily="34" charset="0"/>
                </a:rPr>
                <a:t>Value</a:t>
              </a:r>
              <a:br>
                <a:rPr kumimoji="0" lang="en-US" sz="1800" b="1" i="0" u="none" strike="noStrike" kern="0" cap="none" spc="0" normalizeH="0" baseline="0" noProof="0">
                  <a:ln>
                    <a:noFill/>
                  </a:ln>
                  <a:solidFill>
                    <a:schemeClr val="bg1"/>
                  </a:solidFill>
                  <a:effectLst/>
                  <a:uLnTx/>
                  <a:uFillTx/>
                  <a:latin typeface="Myriad Pro" pitchFamily="34" charset="0"/>
                </a:rPr>
              </a:br>
              <a:r>
                <a:rPr kumimoji="0" lang="en-US" sz="900" b="1" i="0" u="none" strike="noStrike" kern="0" cap="none" spc="0" normalizeH="0" baseline="0" noProof="0">
                  <a:ln>
                    <a:noFill/>
                  </a:ln>
                  <a:solidFill>
                    <a:schemeClr val="bg1"/>
                  </a:solidFill>
                  <a:effectLst/>
                  <a:uLnTx/>
                  <a:uFillTx/>
                  <a:latin typeface="Myriad Pro" pitchFamily="34" charset="0"/>
                </a:rPr>
                <a:t>of Academic Libraries</a:t>
              </a:r>
            </a:p>
          </p:txBody>
        </p:sp>
      </p:grpSp>
    </p:spTree>
    <p:extLst>
      <p:ext uri="{BB962C8B-B14F-4D97-AF65-F5344CB8AC3E}">
        <p14:creationId xmlns:p14="http://schemas.microsoft.com/office/powerpoint/2010/main" val="132397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sp>
        <p:nvSpPr>
          <p:cNvPr id="3" name="Text Placeholder 2"/>
          <p:cNvSpPr>
            <a:spLocks noGrp="1"/>
          </p:cNvSpPr>
          <p:nvPr>
            <p:ph type="body" sz="quarter" idx="14"/>
          </p:nvPr>
        </p:nvSpPr>
        <p:spPr>
          <a:xfrm>
            <a:off x="341313" y="1030288"/>
            <a:ext cx="8439150" cy="3317875"/>
          </a:xfrm>
          <a:prstGeom prst="rect">
            <a:avLst/>
          </a:prstGeom>
        </p:spPr>
        <p:txBody>
          <a:bodyPr vert="horz"/>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 name="Group 8"/>
          <p:cNvGrpSpPr/>
          <p:nvPr userDrawn="1"/>
        </p:nvGrpSpPr>
        <p:grpSpPr>
          <a:xfrm>
            <a:off x="0" y="4639262"/>
            <a:ext cx="9144000" cy="523220"/>
            <a:chOff x="0" y="4639262"/>
            <a:chExt cx="9144000" cy="52322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6834248" y="4770249"/>
              <a:ext cx="1329030" cy="312708"/>
            </a:xfrm>
            <a:prstGeom prst="rect">
              <a:avLst/>
            </a:prstGeom>
          </p:spPr>
        </p:pic>
        <p:sp>
          <p:nvSpPr>
            <p:cNvPr id="12" name="Rectangle 11"/>
            <p:cNvSpPr/>
            <p:nvPr userDrawn="1"/>
          </p:nvSpPr>
          <p:spPr>
            <a:xfrm>
              <a:off x="0" y="4639262"/>
              <a:ext cx="9144000"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a:ln>
                    <a:noFill/>
                  </a:ln>
                  <a:solidFill>
                    <a:schemeClr val="bg1"/>
                  </a:solidFill>
                  <a:effectLst/>
                  <a:uLnTx/>
                  <a:uFillTx/>
                  <a:latin typeface="Myriad Pro" pitchFamily="34" charset="0"/>
                </a:rPr>
                <a:t>Value</a:t>
              </a:r>
              <a:br>
                <a:rPr kumimoji="0" lang="en-US" sz="1800" b="1" i="0" u="none" strike="noStrike" kern="0" cap="none" spc="0" normalizeH="0" baseline="0" noProof="0">
                  <a:ln>
                    <a:noFill/>
                  </a:ln>
                  <a:solidFill>
                    <a:schemeClr val="bg1"/>
                  </a:solidFill>
                  <a:effectLst/>
                  <a:uLnTx/>
                  <a:uFillTx/>
                  <a:latin typeface="Myriad Pro" pitchFamily="34" charset="0"/>
                </a:rPr>
              </a:br>
              <a:r>
                <a:rPr kumimoji="0" lang="en-US" sz="900" b="1" i="0" u="none" strike="noStrike" kern="0" cap="none" spc="0" normalizeH="0" baseline="0" noProof="0">
                  <a:ln>
                    <a:noFill/>
                  </a:ln>
                  <a:solidFill>
                    <a:schemeClr val="bg1"/>
                  </a:solidFill>
                  <a:effectLst/>
                  <a:uLnTx/>
                  <a:uFillTx/>
                  <a:latin typeface="Myriad Pro" pitchFamily="34" charset="0"/>
                </a:rPr>
                <a:t>of Academic Libraries</a:t>
              </a:r>
            </a:p>
          </p:txBody>
        </p:sp>
      </p:grpSp>
    </p:spTree>
    <p:extLst>
      <p:ext uri="{BB962C8B-B14F-4D97-AF65-F5344CB8AC3E}">
        <p14:creationId xmlns:p14="http://schemas.microsoft.com/office/powerpoint/2010/main" val="167207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grpSp>
        <p:nvGrpSpPr>
          <p:cNvPr id="7" name="Group 6"/>
          <p:cNvGrpSpPr/>
          <p:nvPr userDrawn="1"/>
        </p:nvGrpSpPr>
        <p:grpSpPr>
          <a:xfrm>
            <a:off x="0" y="4639262"/>
            <a:ext cx="9144000" cy="523220"/>
            <a:chOff x="0" y="4639262"/>
            <a:chExt cx="9144000" cy="52322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6834248" y="4770249"/>
              <a:ext cx="1329030" cy="312708"/>
            </a:xfrm>
            <a:prstGeom prst="rect">
              <a:avLst/>
            </a:prstGeom>
          </p:spPr>
        </p:pic>
        <p:sp>
          <p:nvSpPr>
            <p:cNvPr id="11" name="Rectangle 10"/>
            <p:cNvSpPr/>
            <p:nvPr userDrawn="1"/>
          </p:nvSpPr>
          <p:spPr>
            <a:xfrm>
              <a:off x="0" y="4639262"/>
              <a:ext cx="9144000"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a:ln>
                    <a:noFill/>
                  </a:ln>
                  <a:solidFill>
                    <a:schemeClr val="bg1"/>
                  </a:solidFill>
                  <a:effectLst/>
                  <a:uLnTx/>
                  <a:uFillTx/>
                  <a:latin typeface="Myriad Pro" pitchFamily="34" charset="0"/>
                </a:rPr>
                <a:t>Value</a:t>
              </a:r>
              <a:br>
                <a:rPr kumimoji="0" lang="en-US" sz="1800" b="1" i="0" u="none" strike="noStrike" kern="0" cap="none" spc="0" normalizeH="0" baseline="0" noProof="0">
                  <a:ln>
                    <a:noFill/>
                  </a:ln>
                  <a:solidFill>
                    <a:schemeClr val="bg1"/>
                  </a:solidFill>
                  <a:effectLst/>
                  <a:uLnTx/>
                  <a:uFillTx/>
                  <a:latin typeface="Myriad Pro" pitchFamily="34" charset="0"/>
                </a:rPr>
              </a:br>
              <a:r>
                <a:rPr kumimoji="0" lang="en-US" sz="900" b="1" i="0" u="none" strike="noStrike" kern="0" cap="none" spc="0" normalizeH="0" baseline="0" noProof="0">
                  <a:ln>
                    <a:noFill/>
                  </a:ln>
                  <a:solidFill>
                    <a:schemeClr val="bg1"/>
                  </a:solidFill>
                  <a:effectLst/>
                  <a:uLnTx/>
                  <a:uFillTx/>
                  <a:latin typeface="Myriad Pro" pitchFamily="34" charset="0"/>
                </a:rPr>
                <a:t>of Academic Libraries</a:t>
              </a:r>
            </a:p>
          </p:txBody>
        </p:sp>
      </p:grpSp>
    </p:spTree>
    <p:extLst>
      <p:ext uri="{BB962C8B-B14F-4D97-AF65-F5344CB8AC3E}">
        <p14:creationId xmlns:p14="http://schemas.microsoft.com/office/powerpoint/2010/main" val="137845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 name="Picture Placeholder 2"/>
          <p:cNvSpPr>
            <a:spLocks noGrp="1"/>
          </p:cNvSpPr>
          <p:nvPr>
            <p:ph type="pic" sz="quarter" idx="10"/>
          </p:nvPr>
        </p:nvSpPr>
        <p:spPr>
          <a:xfrm>
            <a:off x="0" y="0"/>
            <a:ext cx="9144000" cy="4686300"/>
          </a:xfrm>
          <a:prstGeom prst="rect">
            <a:avLst/>
          </a:prstGeom>
        </p:spPr>
        <p:txBody>
          <a:bodyPr/>
          <a:lstStyle/>
          <a:p>
            <a:endParaRPr lang="en-US"/>
          </a:p>
        </p:txBody>
      </p:sp>
      <p:sp>
        <p:nvSpPr>
          <p:cNvPr id="5" name="Text Placeholder 4"/>
          <p:cNvSpPr>
            <a:spLocks noGrp="1"/>
          </p:cNvSpPr>
          <p:nvPr>
            <p:ph type="body" sz="quarter" idx="11"/>
          </p:nvPr>
        </p:nvSpPr>
        <p:spPr>
          <a:xfrm>
            <a:off x="0" y="0"/>
            <a:ext cx="3751263" cy="3971925"/>
          </a:xfrm>
          <a:prstGeom prst="rect">
            <a:avLst/>
          </a:prstGeom>
          <a:solidFill>
            <a:schemeClr val="tx1">
              <a:alpha val="60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p:cNvGrpSpPr/>
          <p:nvPr userDrawn="1"/>
        </p:nvGrpSpPr>
        <p:grpSpPr>
          <a:xfrm>
            <a:off x="0" y="4639262"/>
            <a:ext cx="9144000" cy="523220"/>
            <a:chOff x="0" y="4639262"/>
            <a:chExt cx="9144000" cy="52322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6834248" y="4770249"/>
              <a:ext cx="1329030" cy="312708"/>
            </a:xfrm>
            <a:prstGeom prst="rect">
              <a:avLst/>
            </a:prstGeom>
          </p:spPr>
        </p:pic>
        <p:sp>
          <p:nvSpPr>
            <p:cNvPr id="7" name="Rectangle 6"/>
            <p:cNvSpPr/>
            <p:nvPr userDrawn="1"/>
          </p:nvSpPr>
          <p:spPr>
            <a:xfrm>
              <a:off x="0" y="4639262"/>
              <a:ext cx="9144000"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a:ln>
                    <a:noFill/>
                  </a:ln>
                  <a:solidFill>
                    <a:schemeClr val="bg1"/>
                  </a:solidFill>
                  <a:effectLst/>
                  <a:uLnTx/>
                  <a:uFillTx/>
                  <a:latin typeface="Myriad Pro" pitchFamily="34" charset="0"/>
                </a:rPr>
                <a:t>Value</a:t>
              </a:r>
              <a:br>
                <a:rPr kumimoji="0" lang="en-US" sz="1800" b="1" i="0" u="none" strike="noStrike" kern="0" cap="none" spc="0" normalizeH="0" baseline="0" noProof="0">
                  <a:ln>
                    <a:noFill/>
                  </a:ln>
                  <a:solidFill>
                    <a:schemeClr val="bg1"/>
                  </a:solidFill>
                  <a:effectLst/>
                  <a:uLnTx/>
                  <a:uFillTx/>
                  <a:latin typeface="Myriad Pro" pitchFamily="34" charset="0"/>
                </a:rPr>
              </a:br>
              <a:r>
                <a:rPr kumimoji="0" lang="en-US" sz="900" b="1" i="0" u="none" strike="noStrike" kern="0" cap="none" spc="0" normalizeH="0" baseline="0" noProof="0">
                  <a:ln>
                    <a:noFill/>
                  </a:ln>
                  <a:solidFill>
                    <a:schemeClr val="bg1"/>
                  </a:solidFill>
                  <a:effectLst/>
                  <a:uLnTx/>
                  <a:uFillTx/>
                  <a:latin typeface="Myriad Pro" pitchFamily="34" charset="0"/>
                </a:rPr>
                <a:t>of Academic Libraries</a:t>
              </a:r>
            </a:p>
          </p:txBody>
        </p:sp>
      </p:grpSp>
    </p:spTree>
    <p:extLst>
      <p:ext uri="{BB962C8B-B14F-4D97-AF65-F5344CB8AC3E}">
        <p14:creationId xmlns:p14="http://schemas.microsoft.com/office/powerpoint/2010/main" val="303459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4686300"/>
          </a:xfrm>
          <a:prstGeom prst="rect">
            <a:avLst/>
          </a:prstGeom>
        </p:spPr>
        <p:txBody>
          <a:bodyPr/>
          <a:lstStyle/>
          <a:p>
            <a:endParaRPr lang="en-US"/>
          </a:p>
        </p:txBody>
      </p:sp>
      <p:sp>
        <p:nvSpPr>
          <p:cNvPr id="5" name="Text Placeholder 4"/>
          <p:cNvSpPr>
            <a:spLocks noGrp="1"/>
          </p:cNvSpPr>
          <p:nvPr>
            <p:ph type="body" sz="quarter" idx="11"/>
          </p:nvPr>
        </p:nvSpPr>
        <p:spPr>
          <a:xfrm>
            <a:off x="5392737" y="0"/>
            <a:ext cx="3751263" cy="3971925"/>
          </a:xfrm>
          <a:prstGeom prst="rect">
            <a:avLst/>
          </a:prstGeom>
          <a:solidFill>
            <a:schemeClr val="tx1">
              <a:alpha val="60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p:cNvGrpSpPr/>
          <p:nvPr userDrawn="1"/>
        </p:nvGrpSpPr>
        <p:grpSpPr>
          <a:xfrm>
            <a:off x="0" y="4639262"/>
            <a:ext cx="9144000" cy="523220"/>
            <a:chOff x="0" y="4639262"/>
            <a:chExt cx="9144000" cy="523220"/>
          </a:xfrm>
        </p:grpSpPr>
        <p:pic>
          <p:nvPicPr>
            <p:cNvPr id="10" name="Picture 9"/>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6834248" y="4770249"/>
              <a:ext cx="1329030" cy="312708"/>
            </a:xfrm>
            <a:prstGeom prst="rect">
              <a:avLst/>
            </a:prstGeom>
          </p:spPr>
        </p:pic>
        <p:sp>
          <p:nvSpPr>
            <p:cNvPr id="11" name="Rectangle 10"/>
            <p:cNvSpPr/>
            <p:nvPr userDrawn="1"/>
          </p:nvSpPr>
          <p:spPr>
            <a:xfrm>
              <a:off x="0" y="4639262"/>
              <a:ext cx="9144000"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a:ln>
                    <a:noFill/>
                  </a:ln>
                  <a:solidFill>
                    <a:schemeClr val="bg1"/>
                  </a:solidFill>
                  <a:effectLst/>
                  <a:uLnTx/>
                  <a:uFillTx/>
                  <a:latin typeface="Myriad Pro" pitchFamily="34" charset="0"/>
                </a:rPr>
                <a:t>Value</a:t>
              </a:r>
              <a:br>
                <a:rPr kumimoji="0" lang="en-US" sz="1800" b="1" i="0" u="none" strike="noStrike" kern="0" cap="none" spc="0" normalizeH="0" baseline="0" noProof="0">
                  <a:ln>
                    <a:noFill/>
                  </a:ln>
                  <a:solidFill>
                    <a:schemeClr val="bg1"/>
                  </a:solidFill>
                  <a:effectLst/>
                  <a:uLnTx/>
                  <a:uFillTx/>
                  <a:latin typeface="Myriad Pro" pitchFamily="34" charset="0"/>
                </a:rPr>
              </a:br>
              <a:r>
                <a:rPr kumimoji="0" lang="en-US" sz="900" b="1" i="0" u="none" strike="noStrike" kern="0" cap="none" spc="0" normalizeH="0" baseline="0" noProof="0">
                  <a:ln>
                    <a:noFill/>
                  </a:ln>
                  <a:solidFill>
                    <a:schemeClr val="bg1"/>
                  </a:solidFill>
                  <a:effectLst/>
                  <a:uLnTx/>
                  <a:uFillTx/>
                  <a:latin typeface="Myriad Pro" pitchFamily="34" charset="0"/>
                </a:rPr>
                <a:t>of Academic Libraries</a:t>
              </a:r>
            </a:p>
          </p:txBody>
        </p:sp>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icture Placeholder 2"/>
          <p:cNvSpPr>
            <a:spLocks noGrp="1"/>
          </p:cNvSpPr>
          <p:nvPr>
            <p:ph type="pic" sz="quarter" idx="10"/>
          </p:nvPr>
        </p:nvSpPr>
        <p:spPr>
          <a:xfrm>
            <a:off x="0" y="0"/>
            <a:ext cx="9144000" cy="4686300"/>
          </a:xfrm>
          <a:prstGeom prst="rect">
            <a:avLst/>
          </a:prstGeom>
        </p:spPr>
        <p:txBody>
          <a:bodyPr/>
          <a:lstStyle/>
          <a:p>
            <a:endParaRPr lang="en-US"/>
          </a:p>
        </p:txBody>
      </p:sp>
      <p:sp>
        <p:nvSpPr>
          <p:cNvPr id="5" name="Text Placeholder 4"/>
          <p:cNvSpPr>
            <a:spLocks noGrp="1"/>
          </p:cNvSpPr>
          <p:nvPr>
            <p:ph type="body" sz="quarter" idx="11"/>
          </p:nvPr>
        </p:nvSpPr>
        <p:spPr>
          <a:xfrm>
            <a:off x="3468675" y="0"/>
            <a:ext cx="5675326" cy="3971925"/>
          </a:xfrm>
          <a:prstGeom prst="rect">
            <a:avLst/>
          </a:prstGeom>
          <a:solidFill>
            <a:schemeClr val="tx1">
              <a:alpha val="60000"/>
            </a:schemeClr>
          </a:solid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p:cNvGrpSpPr/>
          <p:nvPr userDrawn="1"/>
        </p:nvGrpSpPr>
        <p:grpSpPr>
          <a:xfrm>
            <a:off x="0" y="4639262"/>
            <a:ext cx="9144000" cy="523220"/>
            <a:chOff x="0" y="4639262"/>
            <a:chExt cx="9144000" cy="523220"/>
          </a:xfrm>
        </p:grpSpPr>
        <p:pic>
          <p:nvPicPr>
            <p:cNvPr id="10" name="Picture 9"/>
            <p:cNvPicPr>
              <a:picLocks noChangeAspect="1"/>
            </p:cNvPicPr>
            <p:nvPr userDrawn="1"/>
          </p:nvPicPr>
          <p:blipFill rotWithShape="1">
            <a:blip r:embed="rId3" cstate="print">
              <a:biLevel thresh="25000"/>
              <a:extLst>
                <a:ext uri="{28A0092B-C50C-407E-A947-70E740481C1C}">
                  <a14:useLocalDpi xmlns:a14="http://schemas.microsoft.com/office/drawing/2010/main"/>
                </a:ext>
              </a:extLst>
            </a:blip>
            <a:srcRect/>
            <a:stretch/>
          </p:blipFill>
          <p:spPr>
            <a:xfrm>
              <a:off x="6834248" y="4770249"/>
              <a:ext cx="1329030" cy="312708"/>
            </a:xfrm>
            <a:prstGeom prst="rect">
              <a:avLst/>
            </a:prstGeom>
          </p:spPr>
        </p:pic>
        <p:sp>
          <p:nvSpPr>
            <p:cNvPr id="11" name="Rectangle 10"/>
            <p:cNvSpPr/>
            <p:nvPr userDrawn="1"/>
          </p:nvSpPr>
          <p:spPr>
            <a:xfrm>
              <a:off x="0" y="4639262"/>
              <a:ext cx="9144000" cy="52322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a:ln>
                    <a:noFill/>
                  </a:ln>
                  <a:solidFill>
                    <a:schemeClr val="bg1"/>
                  </a:solidFill>
                  <a:effectLst/>
                  <a:uLnTx/>
                  <a:uFillTx/>
                  <a:latin typeface="Myriad Pro" pitchFamily="34" charset="0"/>
                </a:rPr>
                <a:t>Value</a:t>
              </a:r>
              <a:br>
                <a:rPr kumimoji="0" lang="en-US" sz="1800" b="1" i="0" u="none" strike="noStrike" kern="0" cap="none" spc="0" normalizeH="0" baseline="0" noProof="0">
                  <a:ln>
                    <a:noFill/>
                  </a:ln>
                  <a:solidFill>
                    <a:schemeClr val="bg1"/>
                  </a:solidFill>
                  <a:effectLst/>
                  <a:uLnTx/>
                  <a:uFillTx/>
                  <a:latin typeface="Myriad Pro" pitchFamily="34" charset="0"/>
                </a:rPr>
              </a:br>
              <a:r>
                <a:rPr kumimoji="0" lang="en-US" sz="900" b="1" i="0" u="none" strike="noStrike" kern="0" cap="none" spc="0" normalizeH="0" baseline="0" noProof="0">
                  <a:ln>
                    <a:noFill/>
                  </a:ln>
                  <a:solidFill>
                    <a:schemeClr val="bg1"/>
                  </a:solidFill>
                  <a:effectLst/>
                  <a:uLnTx/>
                  <a:uFillTx/>
                  <a:latin typeface="Myriad Pro" pitchFamily="34" charset="0"/>
                </a:rPr>
                <a:t>of Academic Libraries</a:t>
              </a:r>
            </a:p>
          </p:txBody>
        </p:sp>
      </p:gr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395708"/>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60" r:id="rId3"/>
    <p:sldLayoutId id="2147483655" r:id="rId4"/>
    <p:sldLayoutId id="2147483653" r:id="rId5"/>
    <p:sldLayoutId id="2147483661" r:id="rId6"/>
    <p:sldLayoutId id="2147483654" r:id="rId7"/>
    <p:sldLayoutId id="2147483662" r:id="rId8"/>
    <p:sldLayoutId id="2147483666" r:id="rId9"/>
    <p:sldLayoutId id="2147483667" r:id="rId10"/>
    <p:sldLayoutId id="2147483663" r:id="rId11"/>
    <p:sldLayoutId id="2147483664" r:id="rId12"/>
    <p:sldLayoutId id="2147483668" r:id="rId13"/>
    <p:sldLayoutId id="2147483658" r:id="rId14"/>
    <p:sldLayoutId id="2147483657" r:id="rId15"/>
    <p:sldLayoutId id="2147483656" r:id="rId16"/>
    <p:sldLayoutId id="2147483659" r:id="rId17"/>
    <p:sldLayoutId id="2147483669"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hyperlink" Target="http://www.ala.org/acrl/sites/ala.org.acrl/files/content/issues/value/val_report.pdf" TargetMode="External"/><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99928" y="2033863"/>
            <a:ext cx="8866909" cy="1291227"/>
          </a:xfrm>
        </p:spPr>
        <p:txBody>
          <a:bodyPr>
            <a:noAutofit/>
          </a:bodyPr>
          <a:lstStyle/>
          <a:p>
            <a:r>
              <a:rPr lang="en-US" sz="2400" dirty="0"/>
              <a:t>Communicating Library Impact Beyond Library Walls: A Collaborative Effort</a:t>
            </a:r>
          </a:p>
        </p:txBody>
      </p:sp>
      <p:sp>
        <p:nvSpPr>
          <p:cNvPr id="4" name="Text Placeholder 3"/>
          <p:cNvSpPr>
            <a:spLocks noGrp="1"/>
          </p:cNvSpPr>
          <p:nvPr>
            <p:ph type="body" sz="quarter" idx="17"/>
          </p:nvPr>
        </p:nvSpPr>
        <p:spPr>
          <a:xfrm>
            <a:off x="779469" y="3635925"/>
            <a:ext cx="3753913" cy="400110"/>
          </a:xfrm>
        </p:spPr>
        <p:txBody>
          <a:bodyPr/>
          <a:lstStyle/>
          <a:p>
            <a:r>
              <a:rPr lang="en-US" dirty="0"/>
              <a:t>Lynn Silipigni Connaway, PhD</a:t>
            </a:r>
          </a:p>
        </p:txBody>
      </p:sp>
      <p:sp>
        <p:nvSpPr>
          <p:cNvPr id="5" name="Text Placeholder 4"/>
          <p:cNvSpPr>
            <a:spLocks noGrp="1"/>
          </p:cNvSpPr>
          <p:nvPr>
            <p:ph type="body" sz="quarter" idx="18"/>
          </p:nvPr>
        </p:nvSpPr>
        <p:spPr>
          <a:xfrm>
            <a:off x="779469" y="4039093"/>
            <a:ext cx="6124433" cy="621709"/>
          </a:xfrm>
        </p:spPr>
        <p:txBody>
          <a:bodyPr/>
          <a:lstStyle/>
          <a:p>
            <a:r>
              <a:rPr lang="en-US" dirty="0"/>
              <a:t>Senior Research Scientist &amp; Director of User Research, OCLC</a:t>
            </a:r>
          </a:p>
          <a:p>
            <a:r>
              <a:rPr lang="en-US" dirty="0"/>
              <a:t>@</a:t>
            </a:r>
            <a:r>
              <a:rPr lang="en-US" dirty="0" err="1"/>
              <a:t>LynnConnaway</a:t>
            </a:r>
            <a:endParaRPr lang="en-US" dirty="0"/>
          </a:p>
        </p:txBody>
      </p:sp>
      <p:sp>
        <p:nvSpPr>
          <p:cNvPr id="10" name="Text Placeholder 9">
            <a:extLst>
              <a:ext uri="{FF2B5EF4-FFF2-40B4-BE49-F238E27FC236}">
                <a16:creationId xmlns:a16="http://schemas.microsoft.com/office/drawing/2014/main" id="{9C932382-CF9E-48E8-AB48-923E53B38028}"/>
              </a:ext>
            </a:extLst>
          </p:cNvPr>
          <p:cNvSpPr>
            <a:spLocks noGrp="1"/>
          </p:cNvSpPr>
          <p:nvPr>
            <p:ph type="body" sz="quarter" idx="12"/>
          </p:nvPr>
        </p:nvSpPr>
        <p:spPr>
          <a:xfrm>
            <a:off x="0" y="1472781"/>
            <a:ext cx="3612079" cy="569387"/>
          </a:xfrm>
        </p:spPr>
        <p:txBody>
          <a:bodyPr/>
          <a:lstStyle/>
          <a:p>
            <a:r>
              <a:rPr lang="en-US" dirty="0">
                <a:solidFill>
                  <a:prstClr val="white"/>
                </a:solidFill>
                <a:cs typeface="Arial" charset="0"/>
              </a:rPr>
              <a:t>IFLA </a:t>
            </a:r>
            <a:r>
              <a:rPr lang="en-US" dirty="0" err="1">
                <a:solidFill>
                  <a:prstClr val="white"/>
                </a:solidFill>
                <a:cs typeface="Arial" charset="0"/>
              </a:rPr>
              <a:t>Wrocław</a:t>
            </a:r>
            <a:r>
              <a:rPr lang="en-US" dirty="0">
                <a:solidFill>
                  <a:prstClr val="white"/>
                </a:solidFill>
                <a:cs typeface="Arial" charset="0"/>
              </a:rPr>
              <a:t> • 23 August 2017</a:t>
            </a:r>
          </a:p>
        </p:txBody>
      </p:sp>
    </p:spTree>
    <p:extLst>
      <p:ext uri="{BB962C8B-B14F-4D97-AF65-F5344CB8AC3E}">
        <p14:creationId xmlns:p14="http://schemas.microsoft.com/office/powerpoint/2010/main" val="602409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00000000-0008-0000-0200-000007000000}"/>
              </a:ext>
            </a:extLst>
          </p:cNvPr>
          <p:cNvGraphicFramePr>
            <a:graphicFrameLocks/>
          </p:cNvGraphicFramePr>
          <p:nvPr>
            <p:extLst>
              <p:ext uri="{D42A27DB-BD31-4B8C-83A1-F6EECF244321}">
                <p14:modId xmlns:p14="http://schemas.microsoft.com/office/powerpoint/2010/main" val="1388584309"/>
              </p:ext>
            </p:extLst>
          </p:nvPr>
        </p:nvGraphicFramePr>
        <p:xfrm>
          <a:off x="182880" y="184150"/>
          <a:ext cx="8727440" cy="43776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32020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4" name="Text Placeholder 3"/>
          <p:cNvSpPr>
            <a:spLocks noGrp="1"/>
          </p:cNvSpPr>
          <p:nvPr>
            <p:ph type="body" sz="quarter" idx="11"/>
          </p:nvPr>
        </p:nvSpPr>
        <p:spPr>
          <a:xfrm>
            <a:off x="-1" y="952501"/>
            <a:ext cx="6963509" cy="2425400"/>
          </a:xfrm>
        </p:spPr>
        <p:txBody>
          <a:bodyPr/>
          <a:lstStyle/>
          <a:p>
            <a:pPr marL="0" indent="0">
              <a:buNone/>
            </a:pPr>
            <a:r>
              <a:rPr lang="en-US" sz="2000" b="1" dirty="0">
                <a:latin typeface="Arial" charset="0"/>
                <a:ea typeface="Arial" charset="0"/>
                <a:cs typeface="Arial" charset="0"/>
              </a:rPr>
              <a:t>Communication</a:t>
            </a:r>
          </a:p>
          <a:p>
            <a:pPr marL="0" indent="0">
              <a:buNone/>
            </a:pPr>
            <a:r>
              <a:rPr lang="en-US" sz="2000" b="1" dirty="0">
                <a:latin typeface="Arial" charset="0"/>
                <a:ea typeface="Arial" charset="0"/>
                <a:cs typeface="Arial" charset="0"/>
              </a:rPr>
              <a:t>“….it needs to be sort of multi-level communication from the provost to those relationships you have with other units like the centers for teaching and learning to the academic units to the individual relationships that, that librarians and staff have with faculty and students.”</a:t>
            </a:r>
          </a:p>
          <a:p>
            <a:pPr marL="0" indent="0">
              <a:buNone/>
            </a:pPr>
            <a:r>
              <a:rPr lang="en-US" sz="2000" b="1" dirty="0">
                <a:latin typeface="Arial" charset="0"/>
                <a:ea typeface="Arial" charset="0"/>
                <a:cs typeface="Arial" charset="0"/>
              </a:rPr>
              <a:t> </a:t>
            </a:r>
            <a:r>
              <a:rPr lang="en-US" sz="1600" b="1" i="1" dirty="0">
                <a:latin typeface="Arial" charset="0"/>
                <a:ea typeface="Arial" charset="0"/>
                <a:cs typeface="Arial" charset="0"/>
              </a:rPr>
              <a:t>(Advisory Group Member LM03, Research University, Secular, Public)</a:t>
            </a:r>
          </a:p>
          <a:p>
            <a:pPr marL="0" indent="0">
              <a:buNone/>
            </a:pPr>
            <a:endParaRPr lang="en-US" sz="1600" dirty="0"/>
          </a:p>
        </p:txBody>
      </p:sp>
    </p:spTree>
    <p:extLst>
      <p:ext uri="{BB962C8B-B14F-4D97-AF65-F5344CB8AC3E}">
        <p14:creationId xmlns:p14="http://schemas.microsoft.com/office/powerpoint/2010/main" val="1355718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1"/>
          </p:nvPr>
        </p:nvSpPr>
        <p:spPr>
          <a:xfrm>
            <a:off x="2212463" y="1654996"/>
            <a:ext cx="6931537" cy="3031304"/>
          </a:xfrm>
        </p:spPr>
        <p:txBody>
          <a:bodyPr/>
          <a:lstStyle/>
          <a:p>
            <a:pPr marL="0" indent="0">
              <a:buNone/>
            </a:pPr>
            <a:r>
              <a:rPr lang="en-US" sz="2000" b="1" dirty="0"/>
              <a:t>Communication</a:t>
            </a:r>
          </a:p>
          <a:p>
            <a:pPr marL="0" indent="0">
              <a:buNone/>
            </a:pPr>
            <a:r>
              <a:rPr lang="en-US" sz="2000" b="1" dirty="0"/>
              <a:t>“[Librarians] have to be able to sell to the deans that this is something valuable that the deans want to be a part of, and the deans are going to be impacted by their faculty feeling like that this is a worthy thing because if we use money for one thing, we can’t use if for something else. I think customer service…becomes really important in this kind of environment. </a:t>
            </a:r>
          </a:p>
          <a:p>
            <a:pPr marL="0" indent="0">
              <a:buNone/>
            </a:pPr>
            <a:r>
              <a:rPr lang="en-US" sz="1600" b="1" i="1" dirty="0"/>
              <a:t>(Provost Interviewee PP07, Research University, Secular, Public) </a:t>
            </a:r>
          </a:p>
        </p:txBody>
      </p:sp>
    </p:spTree>
    <p:extLst>
      <p:ext uri="{BB962C8B-B14F-4D97-AF65-F5344CB8AC3E}">
        <p14:creationId xmlns:p14="http://schemas.microsoft.com/office/powerpoint/2010/main" val="1495900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4" name="Text Placeholder 3"/>
          <p:cNvSpPr>
            <a:spLocks noGrp="1"/>
          </p:cNvSpPr>
          <p:nvPr>
            <p:ph type="body" sz="quarter" idx="11"/>
          </p:nvPr>
        </p:nvSpPr>
        <p:spPr>
          <a:xfrm>
            <a:off x="0" y="0"/>
            <a:ext cx="7072213" cy="2078182"/>
          </a:xfrm>
        </p:spPr>
        <p:txBody>
          <a:bodyPr/>
          <a:lstStyle/>
          <a:p>
            <a:pPr marL="0" indent="0">
              <a:buNone/>
            </a:pPr>
            <a:r>
              <a:rPr lang="en-US" sz="2000" b="1" dirty="0"/>
              <a:t>Service </a:t>
            </a:r>
          </a:p>
          <a:p>
            <a:pPr marL="0" indent="0">
              <a:buNone/>
            </a:pPr>
            <a:r>
              <a:rPr lang="en-US" sz="2000" b="1" dirty="0"/>
              <a:t>“The way many of our faculty and students research now, it’s less about going to a physical space but accessing information in their offices.…I think that that is one of the challenges of changing the paradigm.” </a:t>
            </a:r>
          </a:p>
          <a:p>
            <a:pPr marL="0" indent="0">
              <a:buNone/>
            </a:pPr>
            <a:r>
              <a:rPr lang="en-US" sz="1600" b="1" i="1" dirty="0"/>
              <a:t>(Provost Interviewee PP13, Research University, Non-Secular, Private) </a:t>
            </a:r>
          </a:p>
          <a:p>
            <a:pPr marL="0" indent="0">
              <a:buNone/>
            </a:pPr>
            <a:endParaRPr lang="en-US" dirty="0"/>
          </a:p>
        </p:txBody>
      </p:sp>
    </p:spTree>
    <p:extLst>
      <p:ext uri="{BB962C8B-B14F-4D97-AF65-F5344CB8AC3E}">
        <p14:creationId xmlns:p14="http://schemas.microsoft.com/office/powerpoint/2010/main" val="1707458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1"/>
          </p:nvPr>
        </p:nvSpPr>
        <p:spPr>
          <a:xfrm>
            <a:off x="1291670" y="2646485"/>
            <a:ext cx="7852330" cy="2039815"/>
          </a:xfrm>
        </p:spPr>
        <p:txBody>
          <a:bodyPr/>
          <a:lstStyle/>
          <a:p>
            <a:pPr marL="0" indent="0">
              <a:buNone/>
            </a:pPr>
            <a:r>
              <a:rPr lang="en-US" sz="2000" b="1" dirty="0"/>
              <a:t>Privacy </a:t>
            </a:r>
          </a:p>
          <a:p>
            <a:pPr marL="0" indent="0">
              <a:buNone/>
            </a:pPr>
            <a:r>
              <a:rPr lang="en-US" sz="2000" b="1" dirty="0"/>
              <a:t>“…we have to be willing to do types of data collection that libraries have shied away from in the past.…I think that we have to be able to be willing to have conversations on campus about tracking user behavior in ways that libraries just haven't done.” </a:t>
            </a:r>
            <a:r>
              <a:rPr lang="en-US" sz="1600" b="1" i="1" dirty="0"/>
              <a:t>(Advisory Group Member LM14, Research University, Secular, Public)</a:t>
            </a:r>
          </a:p>
          <a:p>
            <a:pPr marL="0" indent="0">
              <a:buNone/>
            </a:pPr>
            <a:endParaRPr lang="en-US" sz="1400" dirty="0"/>
          </a:p>
        </p:txBody>
      </p:sp>
    </p:spTree>
    <p:extLst>
      <p:ext uri="{BB962C8B-B14F-4D97-AF65-F5344CB8AC3E}">
        <p14:creationId xmlns:p14="http://schemas.microsoft.com/office/powerpoint/2010/main" val="236922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5259" y="831061"/>
            <a:ext cx="8174038" cy="692497"/>
          </a:xfrm>
        </p:spPr>
        <p:txBody>
          <a:bodyPr/>
          <a:lstStyle/>
          <a:p>
            <a:r>
              <a:rPr lang="en-US" dirty="0"/>
              <a:t>FINDINGS: INFORMED CITIZENRY</a:t>
            </a:r>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427159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0" y="0"/>
            <a:ext cx="9144000" cy="4722125"/>
          </a:xfrm>
          <a:prstGeom prst="rect">
            <a:avLst/>
          </a:prstGeom>
        </p:spPr>
      </p:pic>
      <p:sp>
        <p:nvSpPr>
          <p:cNvPr id="3" name="Text Placeholder 2"/>
          <p:cNvSpPr>
            <a:spLocks noGrp="1"/>
          </p:cNvSpPr>
          <p:nvPr>
            <p:ph type="body" sz="quarter" idx="11"/>
          </p:nvPr>
        </p:nvSpPr>
        <p:spPr>
          <a:xfrm>
            <a:off x="0" y="1321354"/>
            <a:ext cx="6375222" cy="2355430"/>
          </a:xfrm>
        </p:spPr>
        <p:txBody>
          <a:bodyPr/>
          <a:lstStyle/>
          <a:p>
            <a:pPr marL="0" indent="0">
              <a:buNone/>
            </a:pPr>
            <a:r>
              <a:rPr lang="en-US" sz="2000" b="1" dirty="0"/>
              <a:t>“…the whole kind of conversation around fake news is this really important example of how important it is in our daily life and civic health in order to bring critical skills to bear on understanding information and being able to critically evaluate the source of that.”</a:t>
            </a:r>
          </a:p>
          <a:p>
            <a:pPr marL="0" indent="0">
              <a:buNone/>
            </a:pPr>
            <a:r>
              <a:rPr lang="en-US" sz="2000" b="1" dirty="0"/>
              <a:t> </a:t>
            </a:r>
            <a:r>
              <a:rPr lang="en-US" sz="1600" b="1" i="1" dirty="0"/>
              <a:t>(Advisory Member LM03, Research University, Secular, Private)</a:t>
            </a:r>
          </a:p>
        </p:txBody>
      </p:sp>
    </p:spTree>
    <p:extLst>
      <p:ext uri="{BB962C8B-B14F-4D97-AF65-F5344CB8AC3E}">
        <p14:creationId xmlns:p14="http://schemas.microsoft.com/office/powerpoint/2010/main" val="982917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4" name="Text Placeholder 3"/>
          <p:cNvSpPr>
            <a:spLocks noGrp="1"/>
          </p:cNvSpPr>
          <p:nvPr>
            <p:ph type="body" sz="quarter" idx="11"/>
          </p:nvPr>
        </p:nvSpPr>
        <p:spPr>
          <a:xfrm>
            <a:off x="4066392" y="0"/>
            <a:ext cx="5077610" cy="2485016"/>
          </a:xfrm>
        </p:spPr>
        <p:txBody>
          <a:bodyPr/>
          <a:lstStyle/>
          <a:p>
            <a:pPr marL="0" indent="0">
              <a:buNone/>
            </a:pPr>
            <a:r>
              <a:rPr lang="en-US" sz="2000" b="1" dirty="0"/>
              <a:t>“I see that [libraries] play a role as a partner, facilitating both learning and doing in new and different ways, both helping all of us to embrace information in critical and yet meaningful ways.” </a:t>
            </a:r>
            <a:r>
              <a:rPr lang="en-US" sz="2000" b="1" i="1" dirty="0"/>
              <a:t>(Provost Interviewee PP03, Research University, Secular, Private)</a:t>
            </a:r>
            <a:endParaRPr lang="en-US" sz="2000" i="1" dirty="0"/>
          </a:p>
        </p:txBody>
      </p:sp>
    </p:spTree>
    <p:extLst>
      <p:ext uri="{BB962C8B-B14F-4D97-AF65-F5344CB8AC3E}">
        <p14:creationId xmlns:p14="http://schemas.microsoft.com/office/powerpoint/2010/main" val="8245071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1"/>
          </p:nvPr>
        </p:nvSpPr>
        <p:spPr>
          <a:xfrm>
            <a:off x="3259568" y="0"/>
            <a:ext cx="5884434" cy="3205779"/>
          </a:xfrm>
        </p:spPr>
        <p:txBody>
          <a:bodyPr/>
          <a:lstStyle/>
          <a:p>
            <a:pPr marL="0" indent="0">
              <a:buNone/>
            </a:pPr>
            <a:r>
              <a:rPr lang="en-US" sz="1800" b="1" dirty="0"/>
              <a:t>“It is the place where the whole community comes together to, acquire and use information in intelligent and responsible ways. The library is incredibly well-positioned to support these interdisciplinary efforts, it is incredibly well-positioned to help the institution be nimble. The challenge that the library faces is being able to do that and not, falling into the trap of defending current practice or defending the library per se.” </a:t>
            </a:r>
            <a:r>
              <a:rPr lang="en-US" sz="1800" b="1" i="1" dirty="0"/>
              <a:t>(Provost Interviewee PP01, College, Secular, Private)</a:t>
            </a:r>
          </a:p>
        </p:txBody>
      </p:sp>
    </p:spTree>
    <p:extLst>
      <p:ext uri="{BB962C8B-B14F-4D97-AF65-F5344CB8AC3E}">
        <p14:creationId xmlns:p14="http://schemas.microsoft.com/office/powerpoint/2010/main" val="858720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1"/>
          </p:nvPr>
        </p:nvSpPr>
        <p:spPr>
          <a:xfrm>
            <a:off x="0" y="837124"/>
            <a:ext cx="6550581" cy="1766227"/>
          </a:xfrm>
        </p:spPr>
        <p:txBody>
          <a:bodyPr/>
          <a:lstStyle/>
          <a:p>
            <a:pPr marL="0" indent="0">
              <a:buNone/>
            </a:pPr>
            <a:r>
              <a:rPr lang="en-US" sz="2000" b="1" dirty="0"/>
              <a:t>“In some sense, I also want a community that is really deeply engaged with the world. From the perspective of the library, I cannot think of a place that's better positioned to be able to navigate this.”</a:t>
            </a:r>
          </a:p>
          <a:p>
            <a:pPr marL="0" indent="0">
              <a:buNone/>
            </a:pPr>
            <a:r>
              <a:rPr lang="en-US" sz="2000" b="1" i="1" dirty="0"/>
              <a:t>(Provost Interviewee PP01, College, Secular, Private)</a:t>
            </a:r>
          </a:p>
          <a:p>
            <a:pPr marL="0" indent="0">
              <a:buNone/>
            </a:pPr>
            <a:endParaRPr lang="en-US" sz="2000" dirty="0"/>
          </a:p>
        </p:txBody>
      </p:sp>
    </p:spTree>
    <p:extLst>
      <p:ext uri="{BB962C8B-B14F-4D97-AF65-F5344CB8AC3E}">
        <p14:creationId xmlns:p14="http://schemas.microsoft.com/office/powerpoint/2010/main" val="1777516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INTRODUCTION</a:t>
            </a:r>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716213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prstGeom prst="rect">
            <a:avLst/>
          </a:prstGeom>
        </p:spPr>
      </p:pic>
      <p:sp>
        <p:nvSpPr>
          <p:cNvPr id="7" name="Content Placeholder 5"/>
          <p:cNvSpPr txBox="1">
            <a:spLocks/>
          </p:cNvSpPr>
          <p:nvPr/>
        </p:nvSpPr>
        <p:spPr>
          <a:xfrm>
            <a:off x="2806701" y="470234"/>
            <a:ext cx="6337300" cy="3617672"/>
          </a:xfrm>
          <a:prstGeom prst="rect">
            <a:avLst/>
          </a:prstGeom>
          <a:solidFill>
            <a:schemeClr val="tx1">
              <a:alpha val="8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a:solidFill>
                  <a:schemeClr val="bg1"/>
                </a:solidFill>
                <a:latin typeface="Arial" charset="0"/>
                <a:ea typeface="Arial" charset="0"/>
                <a:cs typeface="Arial" charset="0"/>
              </a:rPr>
              <a:t>“I think information literacy is very important. What information, is trustworthy? What information is not? How do you delve into a subject and really understand what the facts are? How do you think about different resources? I think that is going to be really important for libraries. I think it is going be something that is important for everybody, from scientists to humanists.”</a:t>
            </a:r>
          </a:p>
          <a:p>
            <a:pPr marL="0" indent="0">
              <a:buNone/>
            </a:pPr>
            <a:r>
              <a:rPr lang="en-US" sz="2000" b="1" i="1" dirty="0">
                <a:solidFill>
                  <a:schemeClr val="bg1"/>
                </a:solidFill>
                <a:latin typeface="Arial" charset="0"/>
                <a:ea typeface="Arial" charset="0"/>
                <a:cs typeface="Arial" charset="0"/>
              </a:rPr>
              <a:t>(Provost Interviewee PP06, Research University, Secular, Public)</a:t>
            </a:r>
          </a:p>
        </p:txBody>
      </p:sp>
    </p:spTree>
    <p:extLst>
      <p:ext uri="{BB962C8B-B14F-4D97-AF65-F5344CB8AC3E}">
        <p14:creationId xmlns:p14="http://schemas.microsoft.com/office/powerpoint/2010/main" val="672594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prstGeom prst="rect">
            <a:avLst/>
          </a:prstGeom>
        </p:spPr>
      </p:pic>
      <p:sp>
        <p:nvSpPr>
          <p:cNvPr id="13" name="Content Placeholder 5"/>
          <p:cNvSpPr txBox="1">
            <a:spLocks/>
          </p:cNvSpPr>
          <p:nvPr/>
        </p:nvSpPr>
        <p:spPr>
          <a:xfrm>
            <a:off x="-1" y="1169409"/>
            <a:ext cx="6422315" cy="3004557"/>
          </a:xfrm>
          <a:prstGeom prst="rect">
            <a:avLst/>
          </a:prstGeom>
          <a:solidFill>
            <a:srgbClr val="000000">
              <a:alpha val="80000"/>
            </a:srgb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a:solidFill>
                  <a:schemeClr val="bg1"/>
                </a:solidFill>
                <a:latin typeface="Arial" charset="0"/>
                <a:ea typeface="Arial" charset="0"/>
                <a:cs typeface="Arial" charset="0"/>
              </a:rPr>
              <a:t>“I do not think the learning stops after [students graduate]. How do we set our students up for success? How do they reach the outcomes that we want for them? How do we have them thinking about, and in particular for libraries, how do they think about that down the road as, using public libraries and the resources we have there as well?”</a:t>
            </a:r>
          </a:p>
          <a:p>
            <a:pPr marL="0" indent="0">
              <a:buNone/>
            </a:pPr>
            <a:r>
              <a:rPr lang="en-US" sz="2000" b="1" i="1" dirty="0">
                <a:solidFill>
                  <a:schemeClr val="bg1"/>
                </a:solidFill>
                <a:latin typeface="Arial" charset="0"/>
                <a:ea typeface="Arial" charset="0"/>
                <a:cs typeface="Arial" charset="0"/>
              </a:rPr>
              <a:t>(Provost Interviewee PP06, Research University, Secular, Public)</a:t>
            </a:r>
          </a:p>
          <a:p>
            <a:pPr marL="0" indent="0">
              <a:buNone/>
            </a:pPr>
            <a:endParaRPr lang="en-US" sz="2000" b="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665562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prstGeom prst="rect">
            <a:avLst/>
          </a:prstGeom>
        </p:spPr>
      </p:pic>
      <p:sp>
        <p:nvSpPr>
          <p:cNvPr id="5" name="Content Placeholder 5"/>
          <p:cNvSpPr txBox="1">
            <a:spLocks/>
          </p:cNvSpPr>
          <p:nvPr/>
        </p:nvSpPr>
        <p:spPr>
          <a:xfrm>
            <a:off x="3474720" y="856736"/>
            <a:ext cx="5669279" cy="2929956"/>
          </a:xfrm>
          <a:prstGeom prst="rect">
            <a:avLst/>
          </a:prstGeom>
          <a:solidFill>
            <a:schemeClr val="tx1">
              <a:alpha val="6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a:solidFill>
                  <a:schemeClr val="bg1"/>
                </a:solidFill>
                <a:latin typeface="Arial" panose="020B0604020202020204" pitchFamily="34" charset="0"/>
                <a:cs typeface="Arial" panose="020B0604020202020204" pitchFamily="34" charset="0"/>
              </a:rPr>
              <a:t>“</a:t>
            </a:r>
            <a:r>
              <a:rPr lang="en-US" sz="2000" b="1" dirty="0">
                <a:solidFill>
                  <a:schemeClr val="bg1"/>
                </a:solidFill>
              </a:rPr>
              <a:t>We should be helping people learn how to think, learn how to be skeptical, learn how to use critical thinking skills, learn how to be self-reflective. I think because those things are so much harder to assess and to demonstrate we have not done as good a job telling that story.”</a:t>
            </a:r>
          </a:p>
          <a:p>
            <a:pPr marL="0" indent="0">
              <a:buNone/>
            </a:pPr>
            <a:r>
              <a:rPr lang="en-US" sz="2000" b="1" dirty="0">
                <a:solidFill>
                  <a:schemeClr val="bg1"/>
                </a:solidFill>
              </a:rPr>
              <a:t> </a:t>
            </a:r>
            <a:r>
              <a:rPr lang="en-US" sz="2000" b="1" i="1" dirty="0">
                <a:solidFill>
                  <a:schemeClr val="bg1"/>
                </a:solidFill>
                <a:latin typeface="Arial" charset="0"/>
                <a:ea typeface="Arial" charset="0"/>
                <a:cs typeface="Arial" charset="0"/>
              </a:rPr>
              <a:t>(Provost Interviewee PP10, College, Non-secular, Private)</a:t>
            </a:r>
          </a:p>
          <a:p>
            <a:pPr marL="0" indent="0">
              <a:buNone/>
            </a:pPr>
            <a:endParaRPr lang="en-US"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35711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5259" y="831061"/>
            <a:ext cx="8174038" cy="692497"/>
          </a:xfrm>
        </p:spPr>
        <p:txBody>
          <a:bodyPr/>
          <a:lstStyle/>
          <a:p>
            <a:r>
              <a:rPr lang="en-US" dirty="0"/>
              <a:t>RECOMMENDATIONS</a:t>
            </a:r>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102011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4" name="Text Placeholder 3"/>
          <p:cNvSpPr>
            <a:spLocks noGrp="1"/>
          </p:cNvSpPr>
          <p:nvPr>
            <p:ph type="body" sz="quarter" idx="11"/>
          </p:nvPr>
        </p:nvSpPr>
        <p:spPr>
          <a:xfrm>
            <a:off x="-1" y="0"/>
            <a:ext cx="7161735" cy="4686300"/>
          </a:xfrm>
        </p:spPr>
        <p:txBody>
          <a:bodyPr/>
          <a:lstStyle/>
          <a:p>
            <a:pPr marL="0" indent="0">
              <a:buNone/>
            </a:pPr>
            <a:r>
              <a:rPr lang="en-US" sz="2400" b="1" dirty="0"/>
              <a:t>Recommendations</a:t>
            </a:r>
          </a:p>
          <a:p>
            <a:endParaRPr lang="en-US" sz="1800" b="1" dirty="0"/>
          </a:p>
          <a:p>
            <a:r>
              <a:rPr lang="en-US" sz="1800" b="1" dirty="0"/>
              <a:t>Importance of customer service </a:t>
            </a:r>
          </a:p>
          <a:p>
            <a:r>
              <a:rPr lang="en-US" sz="1800" b="1" dirty="0"/>
              <a:t>Use more direct terminology, such as programs, events, &amp; impact to describe activities</a:t>
            </a:r>
          </a:p>
          <a:p>
            <a:r>
              <a:rPr lang="en-US" sz="1800" b="1" dirty="0"/>
              <a:t>Use similar terminology as stakeholders &amp; others within the institution</a:t>
            </a:r>
          </a:p>
          <a:p>
            <a:r>
              <a:rPr lang="en-US" sz="1800" b="1" dirty="0"/>
              <a:t>Identify &amp; adopt terminology used by administrators &amp; stakeholders when communicating</a:t>
            </a:r>
          </a:p>
          <a:p>
            <a:pPr lvl="1"/>
            <a:r>
              <a:rPr lang="en-US" sz="1800" b="1" dirty="0"/>
              <a:t>Become familiar with the publications that administrators read </a:t>
            </a:r>
          </a:p>
          <a:p>
            <a:pPr lvl="1"/>
            <a:r>
              <a:rPr lang="en-US" sz="1800" b="1" dirty="0"/>
              <a:t>Consider</a:t>
            </a:r>
            <a:r>
              <a:rPr lang="en-US" sz="1800" b="1" i="1" dirty="0"/>
              <a:t> </a:t>
            </a:r>
            <a:r>
              <a:rPr lang="en-US" sz="1800" b="1" dirty="0"/>
              <a:t>publishing in higher education, public policy, government, &amp; other publications </a:t>
            </a:r>
          </a:p>
          <a:p>
            <a:pPr lvl="2"/>
            <a:r>
              <a:rPr lang="en-US" sz="1600" b="1" dirty="0"/>
              <a:t>Will provide a direct line of communication to provosts &amp; other administrators (Advisory Group Member LM14).</a:t>
            </a:r>
            <a:r>
              <a:rPr lang="en-US" sz="1600" b="1" i="1" dirty="0"/>
              <a:t> </a:t>
            </a:r>
            <a:endParaRPr lang="en-US" sz="1600" b="1" dirty="0"/>
          </a:p>
          <a:p>
            <a:pPr marL="0" indent="0">
              <a:buNone/>
            </a:pPr>
            <a:endParaRPr lang="en-US" sz="1600" dirty="0"/>
          </a:p>
          <a:p>
            <a:pPr marL="0" indent="0">
              <a:buNone/>
            </a:pPr>
            <a:endParaRPr lang="en-US" sz="1600" b="1" dirty="0"/>
          </a:p>
        </p:txBody>
      </p:sp>
    </p:spTree>
    <p:extLst>
      <p:ext uri="{BB962C8B-B14F-4D97-AF65-F5344CB8AC3E}">
        <p14:creationId xmlns:p14="http://schemas.microsoft.com/office/powerpoint/2010/main" val="230474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5259" y="831061"/>
            <a:ext cx="8174038" cy="692497"/>
          </a:xfrm>
        </p:spPr>
        <p:txBody>
          <a:bodyPr/>
          <a:lstStyle/>
          <a:p>
            <a:r>
              <a:rPr lang="en-US" dirty="0"/>
              <a:t>DISCUSSION &amp; QUESTIONS</a:t>
            </a:r>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735655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71757" y="237042"/>
            <a:ext cx="8220364" cy="4280293"/>
          </a:xfrm>
        </p:spPr>
        <p:txBody>
          <a:bodyPr/>
          <a:lstStyle/>
          <a:p>
            <a:pPr>
              <a:buFont typeface="+mj-lt"/>
              <a:buAutoNum type="arabicPeriod"/>
            </a:pPr>
            <a:r>
              <a:rPr lang="en-US" sz="2000" b="1" dirty="0"/>
              <a:t>How can library administrators &amp; staff more effectively communicate their contributions to the institution’s mission &amp; goals to institutional stakeholders (e.g., administrators) &amp; the broader community (constituents, including both library users &amp; potential users; other community, government, &amp; academic departments or divisions)?</a:t>
            </a:r>
          </a:p>
          <a:p>
            <a:pPr>
              <a:buFont typeface="+mj-lt"/>
              <a:buAutoNum type="arabicPeriod"/>
            </a:pPr>
            <a:r>
              <a:rPr lang="en-US" sz="2000" b="1" dirty="0"/>
              <a:t>How can academic, public, national, &amp; school librarians work together to create, offer, &amp; assess informal &amp; formal learning opportunities for developing an informed citizenry?</a:t>
            </a:r>
          </a:p>
          <a:p>
            <a:pPr>
              <a:buFont typeface="+mj-lt"/>
              <a:buAutoNum type="arabicPeriod"/>
            </a:pPr>
            <a:r>
              <a:rPr lang="en-US" sz="2000" b="1" dirty="0"/>
              <a:t>How can the impact of the library on the development of an informed citizenry be communicated to stakeholders (e.g., institution’s administration)?</a:t>
            </a:r>
          </a:p>
          <a:p>
            <a:pPr marL="0" indent="0">
              <a:buNone/>
            </a:pPr>
            <a:endParaRPr lang="en-US" sz="1800" b="1" dirty="0"/>
          </a:p>
        </p:txBody>
      </p:sp>
    </p:spTree>
    <p:extLst>
      <p:ext uri="{BB962C8B-B14F-4D97-AF65-F5344CB8AC3E}">
        <p14:creationId xmlns:p14="http://schemas.microsoft.com/office/powerpoint/2010/main" val="1963434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7159" b="17159"/>
          <a:stretch>
            <a:fillRect/>
          </a:stretch>
        </p:blipFill>
        <p:spPr/>
      </p:pic>
      <p:sp>
        <p:nvSpPr>
          <p:cNvPr id="4" name="Content Placeholder 2"/>
          <p:cNvSpPr txBox="1">
            <a:spLocks/>
          </p:cNvSpPr>
          <p:nvPr/>
        </p:nvSpPr>
        <p:spPr>
          <a:xfrm>
            <a:off x="1491095" y="521160"/>
            <a:ext cx="6161809" cy="3643980"/>
          </a:xfrm>
          <a:prstGeom prst="rect">
            <a:avLst/>
          </a:prstGeom>
          <a:solidFill>
            <a:schemeClr val="tx1">
              <a:alpha val="6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800" b="1" dirty="0">
                <a:solidFill>
                  <a:schemeClr val="bg1"/>
                </a:solidFill>
                <a:latin typeface="Arial" panose="020B0604020202020204" pitchFamily="34" charset="0"/>
                <a:cs typeface="Arial" panose="020B0604020202020204" pitchFamily="34" charset="0"/>
              </a:rPr>
              <a:t>I thank the following people for their contributions to this project:</a:t>
            </a:r>
          </a:p>
          <a:p>
            <a:pPr marL="0" indent="0" algn="ctr">
              <a:buFont typeface="Arial"/>
              <a:buNone/>
            </a:pPr>
            <a:r>
              <a:rPr lang="en-US" sz="1800" b="1" dirty="0">
                <a:solidFill>
                  <a:schemeClr val="bg1"/>
                </a:solidFill>
                <a:latin typeface="Arial" panose="020B0604020202020204" pitchFamily="34" charset="0"/>
                <a:cs typeface="Arial" panose="020B0604020202020204" pitchFamily="34" charset="0"/>
              </a:rPr>
              <a:t>Vanessa Kitzie, Rutgers University</a:t>
            </a:r>
          </a:p>
          <a:p>
            <a:pPr marL="0" indent="0" algn="ctr">
              <a:buFont typeface="Arial"/>
              <a:buNone/>
            </a:pPr>
            <a:r>
              <a:rPr lang="en-US" sz="1800" b="1" dirty="0">
                <a:solidFill>
                  <a:schemeClr val="bg1"/>
                </a:solidFill>
                <a:latin typeface="Arial" panose="020B0604020202020204" pitchFamily="34" charset="0"/>
                <a:cs typeface="Arial" panose="020B0604020202020204" pitchFamily="34" charset="0"/>
              </a:rPr>
              <a:t>Stephanie Mikitish, Rutgers University</a:t>
            </a:r>
          </a:p>
          <a:p>
            <a:pPr marL="0" indent="0" algn="ctr">
              <a:buFont typeface="Arial"/>
              <a:buNone/>
            </a:pPr>
            <a:r>
              <a:rPr lang="en-US" sz="1800" b="1" dirty="0">
                <a:solidFill>
                  <a:schemeClr val="bg1"/>
                </a:solidFill>
                <a:latin typeface="Arial" panose="020B0604020202020204" pitchFamily="34" charset="0"/>
                <a:cs typeface="Arial" panose="020B0604020202020204" pitchFamily="34" charset="0"/>
              </a:rPr>
              <a:t>William Harvey, OCLC</a:t>
            </a:r>
          </a:p>
          <a:p>
            <a:pPr marL="0" indent="0" algn="ctr">
              <a:buFont typeface="Arial"/>
              <a:buNone/>
            </a:pPr>
            <a:r>
              <a:rPr lang="en-US" sz="1800" b="1" dirty="0">
                <a:solidFill>
                  <a:schemeClr val="bg1"/>
                </a:solidFill>
                <a:latin typeface="Arial" panose="020B0604020202020204" pitchFamily="34" charset="0"/>
                <a:cs typeface="Arial" panose="020B0604020202020204" pitchFamily="34" charset="0"/>
              </a:rPr>
              <a:t>Erin M. Hood, OCLC </a:t>
            </a:r>
          </a:p>
          <a:p>
            <a:pPr marL="0" indent="0" algn="ctr">
              <a:buFont typeface="Arial"/>
              <a:buNone/>
            </a:pPr>
            <a:r>
              <a:rPr lang="en-US" sz="1800" b="1" dirty="0">
                <a:solidFill>
                  <a:schemeClr val="bg1"/>
                </a:solidFill>
                <a:latin typeface="Arial" panose="020B0604020202020204" pitchFamily="34" charset="0"/>
                <a:cs typeface="Arial" panose="020B0604020202020204" pitchFamily="34" charset="0"/>
              </a:rPr>
              <a:t>Brittany Brannon, OCLC </a:t>
            </a:r>
          </a:p>
          <a:p>
            <a:pPr marL="0" indent="0" algn="ctr">
              <a:buFont typeface="Arial"/>
              <a:buNone/>
            </a:pPr>
            <a:r>
              <a:rPr lang="en-US" sz="1800" b="1" dirty="0">
                <a:solidFill>
                  <a:schemeClr val="bg1"/>
                </a:solidFill>
                <a:latin typeface="Arial" panose="020B0604020202020204" pitchFamily="34" charset="0"/>
                <a:cs typeface="Arial" panose="020B0604020202020204" pitchFamily="34" charset="0"/>
              </a:rPr>
              <a:t>Marie L. Radford, Rutgers University </a:t>
            </a:r>
          </a:p>
          <a:p>
            <a:pPr marL="0" indent="0" algn="ctr">
              <a:buFont typeface="Arial"/>
              <a:buNone/>
            </a:pPr>
            <a:r>
              <a:rPr lang="en-US" sz="1800" b="1" dirty="0">
                <a:solidFill>
                  <a:schemeClr val="bg1"/>
                </a:solidFill>
                <a:latin typeface="Arial" panose="020B0604020202020204" pitchFamily="34" charset="0"/>
                <a:cs typeface="Arial" panose="020B0604020202020204" pitchFamily="34" charset="0"/>
              </a:rPr>
              <a:t>ACRL Board</a:t>
            </a:r>
          </a:p>
          <a:p>
            <a:pPr marL="0" indent="0" algn="ctr">
              <a:buFont typeface="Arial"/>
              <a:buNone/>
            </a:pPr>
            <a:r>
              <a:rPr lang="en-US" sz="1800" b="1" dirty="0">
                <a:solidFill>
                  <a:schemeClr val="bg1"/>
                </a:solidFill>
                <a:latin typeface="Arial" panose="020B0604020202020204" pitchFamily="34" charset="0"/>
                <a:cs typeface="Arial" panose="020B0604020202020204" pitchFamily="34" charset="0"/>
              </a:rPr>
              <a:t>ACRL VAL Committee</a:t>
            </a:r>
          </a:p>
          <a:p>
            <a:pPr marL="0" indent="0" algn="ctr">
              <a:buFont typeface="Arial"/>
              <a:buNone/>
            </a:pPr>
            <a:r>
              <a:rPr lang="en-US" sz="1800" b="1" dirty="0">
                <a:solidFill>
                  <a:schemeClr val="bg1"/>
                </a:solidFill>
                <a:latin typeface="Arial" panose="020B0604020202020204" pitchFamily="34" charset="0"/>
                <a:cs typeface="Arial" panose="020B0604020202020204" pitchFamily="34" charset="0"/>
              </a:rPr>
              <a:t>Advisory Group Members</a:t>
            </a:r>
          </a:p>
        </p:txBody>
      </p:sp>
    </p:spTree>
    <p:extLst>
      <p:ext uri="{BB962C8B-B14F-4D97-AF65-F5344CB8AC3E}">
        <p14:creationId xmlns:p14="http://schemas.microsoft.com/office/powerpoint/2010/main" val="18668413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a:t>References</a:t>
            </a:r>
          </a:p>
        </p:txBody>
      </p:sp>
      <p:sp>
        <p:nvSpPr>
          <p:cNvPr id="4" name="Text Placeholder 3"/>
          <p:cNvSpPr>
            <a:spLocks noGrp="1"/>
          </p:cNvSpPr>
          <p:nvPr>
            <p:ph type="body" sz="quarter" idx="14"/>
          </p:nvPr>
        </p:nvSpPr>
        <p:spPr>
          <a:xfrm>
            <a:off x="341313" y="1030288"/>
            <a:ext cx="8439150" cy="3559467"/>
          </a:xfrm>
        </p:spPr>
        <p:txBody>
          <a:bodyPr vert="horz" anchor="t"/>
          <a:lstStyle/>
          <a:p>
            <a:pPr marL="0" lvl="1" indent="0">
              <a:buNone/>
            </a:pPr>
            <a:r>
              <a:rPr lang="en-US" sz="2000" b="1" dirty="0">
                <a:latin typeface="Arial" charset="0"/>
                <a:ea typeface="Arial" charset="0"/>
                <a:cs typeface="Arial" charset="0"/>
              </a:rPr>
              <a:t>Association of College and Research Libraries. 2017. </a:t>
            </a:r>
            <a:r>
              <a:rPr lang="en-US" sz="2000" b="1" i="1" dirty="0">
                <a:latin typeface="Arial" charset="0"/>
                <a:ea typeface="Arial" charset="0"/>
                <a:cs typeface="Arial" charset="0"/>
              </a:rPr>
              <a:t>Academic Library Impact: Improving Practice and Essential Areas to Research</a:t>
            </a:r>
            <a:r>
              <a:rPr lang="en-US" sz="2000" b="1" dirty="0">
                <a:latin typeface="Arial" charset="0"/>
                <a:ea typeface="Arial" charset="0"/>
                <a:cs typeface="Arial" charset="0"/>
              </a:rPr>
              <a:t>, researched by Lynn </a:t>
            </a:r>
            <a:r>
              <a:rPr lang="en-US" sz="2000" b="1" dirty="0" err="1">
                <a:latin typeface="Arial" charset="0"/>
                <a:ea typeface="Arial" charset="0"/>
                <a:cs typeface="Arial" charset="0"/>
              </a:rPr>
              <a:t>Silipigni</a:t>
            </a:r>
            <a:r>
              <a:rPr lang="en-US" sz="2000" b="1" dirty="0">
                <a:latin typeface="Arial" charset="0"/>
                <a:ea typeface="Arial" charset="0"/>
                <a:cs typeface="Arial" charset="0"/>
              </a:rPr>
              <a:t> </a:t>
            </a:r>
            <a:r>
              <a:rPr lang="en-US" sz="2000" b="1" dirty="0" err="1">
                <a:latin typeface="Arial" charset="0"/>
                <a:ea typeface="Arial" charset="0"/>
                <a:cs typeface="Arial" charset="0"/>
              </a:rPr>
              <a:t>Connaway</a:t>
            </a:r>
            <a:r>
              <a:rPr lang="en-US" sz="2000" b="1" dirty="0">
                <a:latin typeface="Arial" charset="0"/>
                <a:ea typeface="Arial" charset="0"/>
                <a:cs typeface="Arial" charset="0"/>
              </a:rPr>
              <a:t>, William Harvey, Vanessa Kitzie, and Stephanie </a:t>
            </a:r>
            <a:r>
              <a:rPr lang="en-US" sz="2000" b="1" dirty="0" err="1">
                <a:latin typeface="Arial" charset="0"/>
                <a:ea typeface="Arial" charset="0"/>
                <a:cs typeface="Arial" charset="0"/>
              </a:rPr>
              <a:t>Mikitish</a:t>
            </a:r>
            <a:r>
              <a:rPr lang="en-US" sz="2000" b="1" dirty="0">
                <a:latin typeface="Arial" charset="0"/>
                <a:ea typeface="Arial" charset="0"/>
                <a:cs typeface="Arial" charset="0"/>
              </a:rPr>
              <a:t>. </a:t>
            </a:r>
          </a:p>
          <a:p>
            <a:pPr marL="0" indent="0">
              <a:buNone/>
            </a:pPr>
            <a:endParaRPr lang="en-US" sz="2000" b="1" dirty="0">
              <a:latin typeface="Arial" panose="020B0604020202020204" pitchFamily="34" charset="0"/>
              <a:cs typeface="Arial" panose="020B0604020202020204" pitchFamily="34" charset="0"/>
            </a:endParaRPr>
          </a:p>
          <a:p>
            <a:pPr marL="0" indent="0">
              <a:buNone/>
            </a:pPr>
            <a:r>
              <a:rPr lang="en-US" sz="2000" b="1" dirty="0">
                <a:latin typeface="Arial" panose="020B0604020202020204" pitchFamily="34" charset="0"/>
                <a:cs typeface="Arial" panose="020B0604020202020204" pitchFamily="34" charset="0"/>
              </a:rPr>
              <a:t>Association of College and Research Libraries. 2010. </a:t>
            </a:r>
            <a:r>
              <a:rPr lang="en-US" sz="2000" b="1" i="1" dirty="0">
                <a:latin typeface="Arial" panose="020B0604020202020204" pitchFamily="34" charset="0"/>
                <a:cs typeface="Arial" panose="020B0604020202020204" pitchFamily="34" charset="0"/>
              </a:rPr>
              <a:t>Value of Academic Libraries: A Comprehensive Research Review and Report,</a:t>
            </a:r>
            <a:r>
              <a:rPr lang="en-US" sz="2000" b="1" dirty="0">
                <a:latin typeface="Arial" panose="020B0604020202020204" pitchFamily="34" charset="0"/>
                <a:cs typeface="Arial" panose="020B0604020202020204" pitchFamily="34" charset="0"/>
              </a:rPr>
              <a:t> researched by Megan </a:t>
            </a:r>
            <a:r>
              <a:rPr lang="en-US" sz="2000" b="1" dirty="0" err="1">
                <a:latin typeface="Arial" panose="020B0604020202020204" pitchFamily="34" charset="0"/>
                <a:cs typeface="Arial" panose="020B0604020202020204" pitchFamily="34" charset="0"/>
              </a:rPr>
              <a:t>Oakleaf</a:t>
            </a:r>
            <a:r>
              <a:rPr lang="en-US" sz="2000" b="1" dirty="0">
                <a:latin typeface="Arial" panose="020B0604020202020204" pitchFamily="34" charset="0"/>
                <a:cs typeface="Arial" panose="020B0604020202020204" pitchFamily="34" charset="0"/>
              </a:rPr>
              <a:t>. Chicago: Association of College and Research Libraries. Retrieved from: </a:t>
            </a:r>
            <a:r>
              <a:rPr lang="en-US" sz="2000" b="1" u="sng" dirty="0">
                <a:latin typeface="Arial" panose="020B0604020202020204" pitchFamily="34" charset="0"/>
                <a:cs typeface="Arial" panose="020B0604020202020204" pitchFamily="34" charset="0"/>
                <a:hlinkClick r:id="rId3"/>
              </a:rPr>
              <a:t>http://www.ala.org/acrl/sites/ala.org.acrl/files/content/issues/value/val_report.pdf</a:t>
            </a:r>
            <a:r>
              <a:rPr lang="en-US" sz="2000" b="1" u="sng" dirty="0">
                <a:latin typeface="Arial" panose="020B0604020202020204" pitchFamily="34" charset="0"/>
                <a:cs typeface="Arial" panose="020B0604020202020204" pitchFamily="34" charset="0"/>
              </a:rPr>
              <a:t>.</a:t>
            </a:r>
            <a:endParaRPr lang="en-US" sz="2000" b="1" u="sng" dirty="0">
              <a:latin typeface="Arial"/>
              <a:cs typeface="Arial" panose="020B0604020202020204" pitchFamily="34" charset="0"/>
            </a:endParaRPr>
          </a:p>
          <a:p>
            <a:pPr marL="0" indent="0">
              <a:buNone/>
            </a:pPr>
            <a:endParaRPr lang="en-US" sz="2000" b="1"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66828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AE90E7-53B3-413A-8114-010A2B48ADCD}"/>
              </a:ext>
            </a:extLst>
          </p:cNvPr>
          <p:cNvSpPr>
            <a:spLocks noGrp="1"/>
          </p:cNvSpPr>
          <p:nvPr>
            <p:ph type="body" sz="quarter" idx="13"/>
          </p:nvPr>
        </p:nvSpPr>
        <p:spPr/>
        <p:txBody>
          <a:bodyPr/>
          <a:lstStyle/>
          <a:p>
            <a:r>
              <a:rPr lang="en-US" dirty="0"/>
              <a:t>Image Attributions</a:t>
            </a:r>
          </a:p>
        </p:txBody>
      </p:sp>
      <p:sp>
        <p:nvSpPr>
          <p:cNvPr id="3" name="Text Placeholder 2">
            <a:extLst>
              <a:ext uri="{FF2B5EF4-FFF2-40B4-BE49-F238E27FC236}">
                <a16:creationId xmlns:a16="http://schemas.microsoft.com/office/drawing/2014/main" id="{AAE8FD44-E101-440D-8E1F-F187420ED98D}"/>
              </a:ext>
            </a:extLst>
          </p:cNvPr>
          <p:cNvSpPr>
            <a:spLocks noGrp="1"/>
          </p:cNvSpPr>
          <p:nvPr>
            <p:ph type="body" sz="quarter" idx="14"/>
          </p:nvPr>
        </p:nvSpPr>
        <p:spPr/>
        <p:txBody>
          <a:bodyPr/>
          <a:lstStyle/>
          <a:p>
            <a:pPr marL="457200" indent="-457200">
              <a:buNone/>
            </a:pPr>
            <a:r>
              <a:rPr lang="en-US" sz="1400" b="1" dirty="0"/>
              <a:t>Slide 3: Image: https://www.flickr.com/photos/dylanlucaspayne/6075284122 by </a:t>
            </a:r>
            <a:r>
              <a:rPr lang="en-US" sz="1400" b="1" dirty="0" err="1"/>
              <a:t>Dylan_Payne</a:t>
            </a:r>
            <a:r>
              <a:rPr lang="en-US" sz="1400" b="1" dirty="0"/>
              <a:t> / CC BY 2.0</a:t>
            </a:r>
          </a:p>
          <a:p>
            <a:pPr marL="457200" indent="-457200">
              <a:buNone/>
            </a:pPr>
            <a:r>
              <a:rPr lang="en-US" sz="1400" b="1" dirty="0"/>
              <a:t>Slide 4: Image: https://www.flickr.com/photos/smithser/3870653508/ by Brian Smithson / CC BY 2.0</a:t>
            </a:r>
          </a:p>
          <a:p>
            <a:pPr marL="457200" indent="-457200">
              <a:buNone/>
            </a:pPr>
            <a:r>
              <a:rPr lang="en-US" sz="1400" b="1" dirty="0"/>
              <a:t>Slide 5: Image: http://bit.ly/2rmy9jl by Amy </a:t>
            </a:r>
            <a:r>
              <a:rPr lang="en-US" sz="1400" b="1" dirty="0" err="1"/>
              <a:t>Aletheia</a:t>
            </a:r>
            <a:r>
              <a:rPr lang="en-US" sz="1400" b="1" dirty="0"/>
              <a:t> Cahill / CC BY-SA 2.0</a:t>
            </a:r>
          </a:p>
          <a:p>
            <a:pPr marL="457200" indent="-457200">
              <a:buNone/>
            </a:pPr>
            <a:r>
              <a:rPr lang="en-US" sz="1400" b="1" dirty="0"/>
              <a:t>Slide 6: Image: http://bit.ly/2lQ0XwV by David </a:t>
            </a:r>
            <a:r>
              <a:rPr lang="en-US" sz="1400" b="1" dirty="0" err="1"/>
              <a:t>Lebech</a:t>
            </a:r>
            <a:r>
              <a:rPr lang="en-US" sz="1400" b="1" dirty="0"/>
              <a:t> / CC BY-NC 2.0</a:t>
            </a:r>
          </a:p>
          <a:p>
            <a:pPr marL="457200" indent="-457200">
              <a:buNone/>
            </a:pPr>
            <a:r>
              <a:rPr lang="en-US" sz="1400" b="1" dirty="0"/>
              <a:t>Slide 8: Image: http://bit.ly/2sm9zPc by Steven Wolf / CC BY-NC 2.0</a:t>
            </a:r>
          </a:p>
          <a:p>
            <a:pPr marL="457200" indent="-457200">
              <a:buNone/>
            </a:pPr>
            <a:r>
              <a:rPr lang="en-US" sz="1400" b="1" dirty="0"/>
              <a:t>Slide 11: Image: http://bit.ly/2mpfvoQ by </a:t>
            </a:r>
            <a:r>
              <a:rPr lang="en-US" sz="1400" b="1" dirty="0" err="1"/>
              <a:t>urbanfeel</a:t>
            </a:r>
            <a:r>
              <a:rPr lang="en-US" sz="1400" b="1" dirty="0"/>
              <a:t> / CC BY-ND 2.0</a:t>
            </a:r>
          </a:p>
          <a:p>
            <a:pPr marL="457200" indent="-457200">
              <a:buNone/>
            </a:pPr>
            <a:r>
              <a:rPr lang="en-US" sz="1400" b="1" dirty="0"/>
              <a:t>Slide 12: Image: http://bit.ly/2m9i39Y by </a:t>
            </a:r>
            <a:r>
              <a:rPr lang="en-US" sz="1400" b="1" dirty="0" err="1"/>
              <a:t>stnorbert</a:t>
            </a:r>
            <a:r>
              <a:rPr lang="en-US" sz="1400" b="1" dirty="0"/>
              <a:t> / CC BY-NC-ND 2.0</a:t>
            </a:r>
          </a:p>
          <a:p>
            <a:pPr marL="457200" indent="-457200">
              <a:buNone/>
            </a:pPr>
            <a:r>
              <a:rPr lang="en-US" sz="1400" b="1" dirty="0"/>
              <a:t>Slide 13: Image: http://bit.ly/2m3H2uS by Raul Pacheco-Vega / CC BY-NC-ND 2.0</a:t>
            </a:r>
          </a:p>
          <a:p>
            <a:pPr marL="457200" indent="-457200">
              <a:buNone/>
            </a:pPr>
            <a:r>
              <a:rPr lang="en-US" sz="1400" b="1" dirty="0"/>
              <a:t>Slide 14: Image: http://bit.ly/2mHdL6q by Rob </a:t>
            </a:r>
            <a:r>
              <a:rPr lang="en-US" sz="1400" b="1" dirty="0" err="1"/>
              <a:t>Pongsajapan</a:t>
            </a:r>
            <a:r>
              <a:rPr lang="en-US" sz="1400" b="1" dirty="0"/>
              <a:t> / CC BY 2.0</a:t>
            </a:r>
          </a:p>
          <a:p>
            <a:pPr marL="0" indent="0">
              <a:buNone/>
            </a:pPr>
            <a:endParaRPr lang="en-US" sz="1400" b="1" dirty="0"/>
          </a:p>
        </p:txBody>
      </p:sp>
    </p:spTree>
    <p:extLst>
      <p:ext uri="{BB962C8B-B14F-4D97-AF65-F5344CB8AC3E}">
        <p14:creationId xmlns:p14="http://schemas.microsoft.com/office/powerpoint/2010/main" val="4240582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54C5A3-63F9-46C1-B19C-952097019A44}"/>
              </a:ext>
            </a:extLst>
          </p:cNvPr>
          <p:cNvPicPr>
            <a:picLocks noChangeAspect="1"/>
          </p:cNvPicPr>
          <p:nvPr/>
        </p:nvPicPr>
        <p:blipFill rotWithShape="1">
          <a:blip r:embed="rId3">
            <a:extLst>
              <a:ext uri="{28A0092B-C50C-407E-A947-70E740481C1C}">
                <a14:useLocalDpi xmlns:a14="http://schemas.microsoft.com/office/drawing/2010/main" val="0"/>
              </a:ext>
            </a:extLst>
          </a:blip>
          <a:srcRect t="8396" b="15171"/>
          <a:stretch/>
        </p:blipFill>
        <p:spPr>
          <a:xfrm>
            <a:off x="1" y="0"/>
            <a:ext cx="9143999" cy="4714875"/>
          </a:xfrm>
          <a:prstGeom prst="rect">
            <a:avLst/>
          </a:prstGeom>
        </p:spPr>
      </p:pic>
      <p:sp>
        <p:nvSpPr>
          <p:cNvPr id="4" name="Rectangle 3">
            <a:extLst>
              <a:ext uri="{FF2B5EF4-FFF2-40B4-BE49-F238E27FC236}">
                <a16:creationId xmlns:a16="http://schemas.microsoft.com/office/drawing/2014/main" id="{EAA4CE7B-8CBD-453D-8794-3A694FD23E5F}"/>
              </a:ext>
            </a:extLst>
          </p:cNvPr>
          <p:cNvSpPr/>
          <p:nvPr/>
        </p:nvSpPr>
        <p:spPr>
          <a:xfrm>
            <a:off x="0" y="1146568"/>
            <a:ext cx="5334000" cy="3154710"/>
          </a:xfrm>
          <a:prstGeom prst="rect">
            <a:avLst/>
          </a:prstGeom>
          <a:solidFill>
            <a:schemeClr val="tx1">
              <a:alpha val="65000"/>
            </a:schemeClr>
          </a:solidFill>
        </p:spPr>
        <p:txBody>
          <a:bodyPr wrap="square">
            <a:spAutoFit/>
          </a:bodyPr>
          <a:lstStyle/>
          <a:p>
            <a:pPr marL="342900" indent="-342900">
              <a:spcBef>
                <a:spcPts val="225"/>
              </a:spcBef>
              <a:buFont typeface="Arial" panose="020B0604020202020204" pitchFamily="34" charset="0"/>
              <a:buChar char="•"/>
            </a:pPr>
            <a:r>
              <a:rPr lang="en-US" sz="2100" b="1" dirty="0">
                <a:solidFill>
                  <a:schemeClr val="bg1"/>
                </a:solidFill>
              </a:rPr>
              <a:t>Answers questions:</a:t>
            </a:r>
          </a:p>
          <a:p>
            <a:pPr marL="685800" lvl="1" indent="-342900">
              <a:spcBef>
                <a:spcPts val="225"/>
              </a:spcBef>
              <a:buFont typeface="Arial" panose="020B0604020202020204" pitchFamily="34" charset="0"/>
              <a:buChar char="•"/>
            </a:pPr>
            <a:r>
              <a:rPr lang="en-US" sz="2100" b="1" dirty="0">
                <a:solidFill>
                  <a:schemeClr val="bg1"/>
                </a:solidFill>
              </a:rPr>
              <a:t>What do users/stakeholders want &amp; need?</a:t>
            </a:r>
          </a:p>
          <a:p>
            <a:pPr marL="685800" lvl="1" indent="-342900">
              <a:spcBef>
                <a:spcPts val="225"/>
              </a:spcBef>
              <a:buFont typeface="Arial" panose="020B0604020202020204" pitchFamily="34" charset="0"/>
              <a:buChar char="•"/>
            </a:pPr>
            <a:r>
              <a:rPr lang="en-US" sz="2100" b="1" dirty="0">
                <a:solidFill>
                  <a:schemeClr val="bg1"/>
                </a:solidFill>
              </a:rPr>
              <a:t>How can services/programs better meet needs?</a:t>
            </a:r>
          </a:p>
          <a:p>
            <a:pPr marL="685800" lvl="1" indent="-342900">
              <a:spcBef>
                <a:spcPts val="225"/>
              </a:spcBef>
              <a:buFont typeface="Arial" panose="020B0604020202020204" pitchFamily="34" charset="0"/>
              <a:buChar char="•"/>
            </a:pPr>
            <a:r>
              <a:rPr lang="en-US" sz="2100" b="1" dirty="0">
                <a:solidFill>
                  <a:schemeClr val="bg1"/>
                </a:solidFill>
              </a:rPr>
              <a:t>Is what we do working?</a:t>
            </a:r>
          </a:p>
          <a:p>
            <a:pPr marL="685800" lvl="1" indent="-342900">
              <a:spcBef>
                <a:spcPts val="225"/>
              </a:spcBef>
              <a:buFont typeface="Arial" panose="020B0604020202020204" pitchFamily="34" charset="0"/>
              <a:buChar char="•"/>
            </a:pPr>
            <a:r>
              <a:rPr lang="en-US" sz="2100" b="1" dirty="0">
                <a:solidFill>
                  <a:schemeClr val="bg1"/>
                </a:solidFill>
              </a:rPr>
              <a:t>Could we do better?</a:t>
            </a:r>
          </a:p>
          <a:p>
            <a:pPr marL="685800" lvl="1" indent="-342900">
              <a:spcBef>
                <a:spcPts val="225"/>
              </a:spcBef>
              <a:buFont typeface="Arial" panose="020B0604020202020204" pitchFamily="34" charset="0"/>
              <a:buChar char="•"/>
            </a:pPr>
            <a:r>
              <a:rPr lang="en-US" sz="2100" b="1" dirty="0">
                <a:solidFill>
                  <a:schemeClr val="bg1"/>
                </a:solidFill>
              </a:rPr>
              <a:t>What are problem areas?</a:t>
            </a:r>
          </a:p>
          <a:p>
            <a:pPr marL="342900" indent="-342900">
              <a:spcBef>
                <a:spcPts val="225"/>
              </a:spcBef>
              <a:buFont typeface="Arial" panose="020B0604020202020204" pitchFamily="34" charset="0"/>
              <a:buChar char="•"/>
            </a:pPr>
            <a:r>
              <a:rPr lang="en-US" sz="2100" b="1" dirty="0">
                <a:solidFill>
                  <a:schemeClr val="bg1"/>
                </a:solidFill>
              </a:rPr>
              <a:t>Traditional stats don’t tell whole story</a:t>
            </a:r>
          </a:p>
        </p:txBody>
      </p:sp>
      <p:sp>
        <p:nvSpPr>
          <p:cNvPr id="5" name="Rectangle 4">
            <a:extLst>
              <a:ext uri="{FF2B5EF4-FFF2-40B4-BE49-F238E27FC236}">
                <a16:creationId xmlns:a16="http://schemas.microsoft.com/office/drawing/2014/main" id="{AD605D0C-1138-4B30-8DBE-EE8B984377DD}"/>
              </a:ext>
            </a:extLst>
          </p:cNvPr>
          <p:cNvSpPr/>
          <p:nvPr/>
        </p:nvSpPr>
        <p:spPr>
          <a:xfrm>
            <a:off x="-1" y="178058"/>
            <a:ext cx="3831771" cy="554913"/>
          </a:xfrm>
          <a:prstGeom prst="rect">
            <a:avLst/>
          </a:prstGeom>
          <a:solidFill>
            <a:schemeClr val="tx1">
              <a:alpha val="65000"/>
            </a:schemeClr>
          </a:solidFill>
        </p:spPr>
        <p:txBody>
          <a:bodyPr wrap="square">
            <a:spAutoFit/>
          </a:bodyPr>
          <a:lstStyle/>
          <a:p>
            <a:r>
              <a:rPr lang="en-US" sz="3000" b="1" dirty="0">
                <a:solidFill>
                  <a:schemeClr val="bg1"/>
                </a:solidFill>
              </a:rPr>
              <a:t>Why Assessment?</a:t>
            </a:r>
          </a:p>
        </p:txBody>
      </p:sp>
    </p:spTree>
    <p:extLst>
      <p:ext uri="{BB962C8B-B14F-4D97-AF65-F5344CB8AC3E}">
        <p14:creationId xmlns:p14="http://schemas.microsoft.com/office/powerpoint/2010/main" val="190098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AE90E7-53B3-413A-8114-010A2B48ADCD}"/>
              </a:ext>
            </a:extLst>
          </p:cNvPr>
          <p:cNvSpPr>
            <a:spLocks noGrp="1"/>
          </p:cNvSpPr>
          <p:nvPr>
            <p:ph type="body" sz="quarter" idx="13"/>
          </p:nvPr>
        </p:nvSpPr>
        <p:spPr/>
        <p:txBody>
          <a:bodyPr/>
          <a:lstStyle/>
          <a:p>
            <a:r>
              <a:rPr lang="en-US" dirty="0"/>
              <a:t>Image Attributions</a:t>
            </a:r>
          </a:p>
        </p:txBody>
      </p:sp>
      <p:sp>
        <p:nvSpPr>
          <p:cNvPr id="3" name="Text Placeholder 2">
            <a:extLst>
              <a:ext uri="{FF2B5EF4-FFF2-40B4-BE49-F238E27FC236}">
                <a16:creationId xmlns:a16="http://schemas.microsoft.com/office/drawing/2014/main" id="{AAE8FD44-E101-440D-8E1F-F187420ED98D}"/>
              </a:ext>
            </a:extLst>
          </p:cNvPr>
          <p:cNvSpPr>
            <a:spLocks noGrp="1"/>
          </p:cNvSpPr>
          <p:nvPr>
            <p:ph type="body" sz="quarter" idx="14"/>
          </p:nvPr>
        </p:nvSpPr>
        <p:spPr/>
        <p:txBody>
          <a:bodyPr/>
          <a:lstStyle/>
          <a:p>
            <a:pPr marL="457200" indent="-457200">
              <a:buNone/>
            </a:pPr>
            <a:r>
              <a:rPr lang="en-US" sz="1400" b="1" dirty="0"/>
              <a:t>Slide 16: Image: https://www.flickr.com/photos/mxmstryo/3507201141/ by </a:t>
            </a:r>
            <a:r>
              <a:rPr lang="en-US" sz="1400" b="1" dirty="0" err="1"/>
              <a:t>mxmstryo</a:t>
            </a:r>
            <a:r>
              <a:rPr lang="en-US" sz="1400" b="1" dirty="0"/>
              <a:t> / CC BY 2.0 </a:t>
            </a:r>
          </a:p>
          <a:p>
            <a:pPr marL="457200" indent="-457200">
              <a:buNone/>
            </a:pPr>
            <a:r>
              <a:rPr lang="en-US" sz="1400" b="1" dirty="0"/>
              <a:t>Slide 17: Image: http://bit.ly/2lSj7wz by James F Clay / CC BY-NC 2.0</a:t>
            </a:r>
          </a:p>
          <a:p>
            <a:pPr marL="457200" indent="-457200">
              <a:buNone/>
            </a:pPr>
            <a:r>
              <a:rPr lang="en-US" sz="1400" b="1" dirty="0"/>
              <a:t>Slide 18: Image: http://bit.ly/2l80QhO by Fellowship of the Rich / CC BY-NC-ND 2.0 </a:t>
            </a:r>
          </a:p>
          <a:p>
            <a:pPr marL="457200" indent="-457200">
              <a:buNone/>
            </a:pPr>
            <a:r>
              <a:rPr lang="en-US" sz="1400" b="1" dirty="0"/>
              <a:t>Slide 19: Image: http://bit.ly/2lQ0XwV by David </a:t>
            </a:r>
            <a:r>
              <a:rPr lang="en-US" sz="1400" b="1" dirty="0" err="1"/>
              <a:t>Lebech</a:t>
            </a:r>
            <a:r>
              <a:rPr lang="en-US" sz="1400" b="1" dirty="0"/>
              <a:t> / CC BY-NC 2.0</a:t>
            </a:r>
          </a:p>
          <a:p>
            <a:pPr marL="457200" indent="-457200">
              <a:buNone/>
            </a:pPr>
            <a:r>
              <a:rPr lang="en-US" sz="1400" b="1" dirty="0"/>
              <a:t>Slide 20: Image: https://www.flickr.com/photos/kimmanleyort/2130314519/ by </a:t>
            </a:r>
            <a:r>
              <a:rPr lang="en-US" sz="1400" b="1" dirty="0" err="1"/>
              <a:t>KimManleyOrt</a:t>
            </a:r>
            <a:r>
              <a:rPr lang="en-US" sz="1400" b="1" dirty="0"/>
              <a:t> / CC BY-NC-ND 2.0</a:t>
            </a:r>
          </a:p>
          <a:p>
            <a:pPr marL="457200" indent="-457200">
              <a:buNone/>
            </a:pPr>
            <a:r>
              <a:rPr lang="en-US" sz="1400" b="1" dirty="0"/>
              <a:t>Slide 21: Image: https://www.flickr.com/photos/ubarchives/4663516752/ by </a:t>
            </a:r>
            <a:r>
              <a:rPr lang="en-US" sz="1400" b="1" dirty="0" err="1"/>
              <a:t>ubarchives</a:t>
            </a:r>
            <a:r>
              <a:rPr lang="en-US" sz="1400" b="1" dirty="0"/>
              <a:t> / CC BY-NC-ND 2.0</a:t>
            </a:r>
          </a:p>
          <a:p>
            <a:pPr marL="457200" indent="-457200">
              <a:buNone/>
            </a:pPr>
            <a:r>
              <a:rPr lang="en-US" sz="1400" b="1" dirty="0"/>
              <a:t>Slide 22: Image: https://www.flickr.com/photos/pagedooley/3887095398/ by Kevin Dooley / CC BY 2.0</a:t>
            </a:r>
          </a:p>
          <a:p>
            <a:pPr marL="457200" indent="-457200">
              <a:buNone/>
            </a:pPr>
            <a:r>
              <a:rPr lang="en-US" sz="1400" b="1" dirty="0"/>
              <a:t>Slide 24: Image: http://bit.ly/2l8fAwO by </a:t>
            </a:r>
            <a:r>
              <a:rPr lang="en-US" sz="1400" b="1" dirty="0" err="1"/>
              <a:t>Napafloma-Photographe</a:t>
            </a:r>
            <a:r>
              <a:rPr lang="en-US" sz="1400" b="1" dirty="0"/>
              <a:t> / CC BY-NC-ND 2.0</a:t>
            </a:r>
          </a:p>
          <a:p>
            <a:pPr marL="457200" indent="-457200">
              <a:buNone/>
            </a:pPr>
            <a:r>
              <a:rPr lang="en-US" sz="1400" b="1" dirty="0"/>
              <a:t>Slide 27: Image: http://bit.ly/2tJcMX3 by </a:t>
            </a:r>
            <a:r>
              <a:rPr lang="en-US" sz="1400" b="1" dirty="0" err="1"/>
              <a:t>DWinton</a:t>
            </a:r>
            <a:r>
              <a:rPr lang="en-US" sz="1400" b="1" dirty="0"/>
              <a:t> / CC BY-NC 2.0</a:t>
            </a:r>
          </a:p>
          <a:p>
            <a:pPr marL="457200" indent="-457200"/>
            <a:endParaRPr lang="en-US" sz="1400" b="1" dirty="0"/>
          </a:p>
        </p:txBody>
      </p:sp>
    </p:spTree>
    <p:extLst>
      <p:ext uri="{BB962C8B-B14F-4D97-AF65-F5344CB8AC3E}">
        <p14:creationId xmlns:p14="http://schemas.microsoft.com/office/powerpoint/2010/main" val="2955693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46F93E-233C-48D3-A356-EE31963DACCC}"/>
              </a:ext>
            </a:extLst>
          </p:cNvPr>
          <p:cNvPicPr>
            <a:picLocks noChangeAspect="1"/>
          </p:cNvPicPr>
          <p:nvPr/>
        </p:nvPicPr>
        <p:blipFill>
          <a:blip r:embed="rId3"/>
          <a:stretch>
            <a:fillRect/>
          </a:stretch>
        </p:blipFill>
        <p:spPr>
          <a:xfrm>
            <a:off x="0" y="1"/>
            <a:ext cx="9144000" cy="4736591"/>
          </a:xfrm>
          <a:prstGeom prst="rect">
            <a:avLst/>
          </a:prstGeom>
        </p:spPr>
      </p:pic>
      <p:sp>
        <p:nvSpPr>
          <p:cNvPr id="7170" name="Slide Number Placeholder 5"/>
          <p:cNvSpPr>
            <a:spLocks noGrp="1"/>
          </p:cNvSpPr>
          <p:nvPr>
            <p:ph type="sldNum" sz="quarter" idx="4294967295"/>
          </p:nvPr>
        </p:nvSpPr>
        <p:spPr>
          <a:xfrm>
            <a:off x="8715375" y="4800600"/>
            <a:ext cx="428625" cy="220266"/>
          </a:xfrm>
          <a:noFill/>
        </p:spPr>
        <p:txBody>
          <a:bodyPr/>
          <a:lstStyle>
            <a:lvl1pPr eaLnBrk="0" hangingPunct="0">
              <a:defRPr sz="1800">
                <a:solidFill>
                  <a:schemeClr val="tx1"/>
                </a:solidFill>
                <a:latin typeface="Tahoma" pitchFamily="34" charset="0"/>
              </a:defRPr>
            </a:lvl1pPr>
            <a:lvl2pPr marL="557213" indent="-214313" eaLnBrk="0" hangingPunct="0">
              <a:defRPr sz="1800">
                <a:solidFill>
                  <a:schemeClr val="tx1"/>
                </a:solidFill>
                <a:latin typeface="Tahoma" pitchFamily="34" charset="0"/>
              </a:defRPr>
            </a:lvl2pPr>
            <a:lvl3pPr marL="857250" indent="-171450" eaLnBrk="0" hangingPunct="0">
              <a:defRPr sz="1800">
                <a:solidFill>
                  <a:schemeClr val="tx1"/>
                </a:solidFill>
                <a:latin typeface="Tahoma" pitchFamily="34" charset="0"/>
              </a:defRPr>
            </a:lvl3pPr>
            <a:lvl4pPr marL="1200150" indent="-171450" eaLnBrk="0" hangingPunct="0">
              <a:defRPr sz="1800">
                <a:solidFill>
                  <a:schemeClr val="tx1"/>
                </a:solidFill>
                <a:latin typeface="Tahoma" pitchFamily="34" charset="0"/>
              </a:defRPr>
            </a:lvl4pPr>
            <a:lvl5pPr marL="1543050" indent="-171450" eaLnBrk="0" hangingPunct="0">
              <a:defRPr sz="1800">
                <a:solidFill>
                  <a:schemeClr val="tx1"/>
                </a:solidFill>
                <a:latin typeface="Tahoma" pitchFamily="34" charset="0"/>
              </a:defRPr>
            </a:lvl5pPr>
            <a:lvl6pPr marL="1885950" indent="-171450" eaLnBrk="0" fontAlgn="base" hangingPunct="0">
              <a:spcBef>
                <a:spcPct val="0"/>
              </a:spcBef>
              <a:spcAft>
                <a:spcPct val="0"/>
              </a:spcAft>
              <a:defRPr sz="1800">
                <a:solidFill>
                  <a:schemeClr val="tx1"/>
                </a:solidFill>
                <a:latin typeface="Tahoma" pitchFamily="34" charset="0"/>
              </a:defRPr>
            </a:lvl6pPr>
            <a:lvl7pPr marL="2228850" indent="-171450" eaLnBrk="0" fontAlgn="base" hangingPunct="0">
              <a:spcBef>
                <a:spcPct val="0"/>
              </a:spcBef>
              <a:spcAft>
                <a:spcPct val="0"/>
              </a:spcAft>
              <a:defRPr sz="1800">
                <a:solidFill>
                  <a:schemeClr val="tx1"/>
                </a:solidFill>
                <a:latin typeface="Tahoma" pitchFamily="34" charset="0"/>
              </a:defRPr>
            </a:lvl7pPr>
            <a:lvl8pPr marL="2571750" indent="-171450" eaLnBrk="0" fontAlgn="base" hangingPunct="0">
              <a:spcBef>
                <a:spcPct val="0"/>
              </a:spcBef>
              <a:spcAft>
                <a:spcPct val="0"/>
              </a:spcAft>
              <a:defRPr sz="1800">
                <a:solidFill>
                  <a:schemeClr val="tx1"/>
                </a:solidFill>
                <a:latin typeface="Tahoma" pitchFamily="34" charset="0"/>
              </a:defRPr>
            </a:lvl8pPr>
            <a:lvl9pPr marL="2914650" indent="-171450" eaLnBrk="0" fontAlgn="base" hangingPunct="0">
              <a:spcBef>
                <a:spcPct val="0"/>
              </a:spcBef>
              <a:spcAft>
                <a:spcPct val="0"/>
              </a:spcAft>
              <a:defRPr sz="1800">
                <a:solidFill>
                  <a:schemeClr val="tx1"/>
                </a:solidFill>
                <a:latin typeface="Tahoma" pitchFamily="34" charset="0"/>
              </a:defRPr>
            </a:lvl9pPr>
          </a:lstStyle>
          <a:p>
            <a:pPr eaLnBrk="1" hangingPunct="1"/>
            <a:fld id="{83A77D92-842A-48C3-9144-45A7759F9524}" type="slidenum">
              <a:rPr lang="en-US" sz="1050"/>
              <a:pPr eaLnBrk="1" hangingPunct="1"/>
              <a:t>4</a:t>
            </a:fld>
            <a:endParaRPr lang="en-US" sz="1050"/>
          </a:p>
        </p:txBody>
      </p:sp>
      <p:sp>
        <p:nvSpPr>
          <p:cNvPr id="2" name="Rectangle 1">
            <a:extLst>
              <a:ext uri="{FF2B5EF4-FFF2-40B4-BE49-F238E27FC236}">
                <a16:creationId xmlns:a16="http://schemas.microsoft.com/office/drawing/2014/main" id="{94C7869B-9E99-4512-9238-46A95406D385}"/>
              </a:ext>
            </a:extLst>
          </p:cNvPr>
          <p:cNvSpPr/>
          <p:nvPr/>
        </p:nvSpPr>
        <p:spPr>
          <a:xfrm>
            <a:off x="1" y="329416"/>
            <a:ext cx="5238359" cy="553998"/>
          </a:xfrm>
          <a:prstGeom prst="rect">
            <a:avLst/>
          </a:prstGeom>
          <a:solidFill>
            <a:schemeClr val="tx1">
              <a:alpha val="65000"/>
            </a:schemeClr>
          </a:solidFill>
        </p:spPr>
        <p:txBody>
          <a:bodyPr wrap="square">
            <a:spAutoFit/>
          </a:bodyPr>
          <a:lstStyle/>
          <a:p>
            <a:r>
              <a:rPr lang="en-US" sz="3000" b="1" dirty="0">
                <a:solidFill>
                  <a:schemeClr val="bg1"/>
                </a:solidFill>
              </a:rPr>
              <a:t>Importance of Assessment</a:t>
            </a:r>
            <a:r>
              <a:rPr lang="en-US" sz="3000" dirty="0">
                <a:solidFill>
                  <a:schemeClr val="bg1"/>
                </a:solidFill>
              </a:rPr>
              <a:t> </a:t>
            </a:r>
          </a:p>
        </p:txBody>
      </p:sp>
      <p:sp>
        <p:nvSpPr>
          <p:cNvPr id="4" name="TextBox 3">
            <a:extLst>
              <a:ext uri="{FF2B5EF4-FFF2-40B4-BE49-F238E27FC236}">
                <a16:creationId xmlns:a16="http://schemas.microsoft.com/office/drawing/2014/main" id="{303BD506-5865-4059-B2D6-A0BC1608EEE7}"/>
              </a:ext>
            </a:extLst>
          </p:cNvPr>
          <p:cNvSpPr txBox="1"/>
          <p:nvPr/>
        </p:nvSpPr>
        <p:spPr>
          <a:xfrm>
            <a:off x="1868805" y="1521958"/>
            <a:ext cx="5406390" cy="2576090"/>
          </a:xfrm>
          <a:prstGeom prst="rect">
            <a:avLst/>
          </a:prstGeom>
          <a:solidFill>
            <a:schemeClr val="tx1">
              <a:alpha val="65000"/>
            </a:schemeClr>
          </a:solidFill>
        </p:spPr>
        <p:txBody>
          <a:bodyPr wrap="square" rtlCol="0">
            <a:spAutoFit/>
          </a:bodyPr>
          <a:lstStyle/>
          <a:p>
            <a:pPr defTabSz="457189">
              <a:spcBef>
                <a:spcPct val="20000"/>
              </a:spcBef>
            </a:pPr>
            <a:r>
              <a:rPr lang="en-US" sz="2400" b="1" dirty="0">
                <a:solidFill>
                  <a:prstClr val="white"/>
                </a:solidFill>
              </a:rPr>
              <a:t>“Librarians are increasingly called upon to document and articulate the value of academic and research libraries and their contribution to institutional mission and goals.” </a:t>
            </a:r>
          </a:p>
          <a:p>
            <a:pPr marL="342892" indent="-342892" defTabSz="457189">
              <a:spcBef>
                <a:spcPct val="20000"/>
              </a:spcBef>
            </a:pPr>
            <a:endParaRPr lang="en-US" sz="2100" b="1" dirty="0">
              <a:solidFill>
                <a:prstClr val="white"/>
              </a:solidFill>
            </a:endParaRPr>
          </a:p>
          <a:p>
            <a:pPr marL="342892" indent="-342892" algn="r" defTabSz="457189">
              <a:spcBef>
                <a:spcPct val="20000"/>
              </a:spcBef>
            </a:pPr>
            <a:r>
              <a:rPr lang="en-US" sz="1350" b="1" dirty="0">
                <a:solidFill>
                  <a:prstClr val="white"/>
                </a:solidFill>
              </a:rPr>
              <a:t>(ACRL Value of Academic Libraries, 2010, p. 6)</a:t>
            </a:r>
          </a:p>
        </p:txBody>
      </p:sp>
    </p:spTree>
    <p:extLst>
      <p:ext uri="{BB962C8B-B14F-4D97-AF65-F5344CB8AC3E}">
        <p14:creationId xmlns:p14="http://schemas.microsoft.com/office/powerpoint/2010/main" val="1157996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2217" b="19698"/>
          <a:stretch/>
        </p:blipFill>
        <p:spPr>
          <a:xfrm>
            <a:off x="0" y="12699"/>
            <a:ext cx="9144000" cy="4669277"/>
          </a:xfrm>
          <a:prstGeom prst="rect">
            <a:avLst/>
          </a:prstGeom>
        </p:spPr>
      </p:pic>
      <p:sp>
        <p:nvSpPr>
          <p:cNvPr id="7" name="Content Placeholder 5"/>
          <p:cNvSpPr txBox="1">
            <a:spLocks/>
          </p:cNvSpPr>
          <p:nvPr/>
        </p:nvSpPr>
        <p:spPr>
          <a:xfrm>
            <a:off x="0" y="1158787"/>
            <a:ext cx="4245429" cy="2816313"/>
          </a:xfrm>
          <a:prstGeom prst="rect">
            <a:avLst/>
          </a:prstGeom>
          <a:solidFill>
            <a:schemeClr val="tx1">
              <a:alpha val="6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1" dirty="0">
                <a:solidFill>
                  <a:schemeClr val="bg1"/>
                </a:solidFill>
                <a:latin typeface="Arial" charset="0"/>
                <a:ea typeface="Arial" charset="0"/>
                <a:cs typeface="Arial" charset="0"/>
              </a:rPr>
              <a:t>ACRL Goal-area committee</a:t>
            </a:r>
          </a:p>
          <a:p>
            <a:pPr lvl="1"/>
            <a:r>
              <a:rPr lang="en-US" sz="2000" dirty="0">
                <a:solidFill>
                  <a:schemeClr val="bg1"/>
                </a:solidFill>
                <a:latin typeface="Arial" charset="0"/>
                <a:ea typeface="Arial" charset="0"/>
                <a:cs typeface="Arial" charset="0"/>
              </a:rPr>
              <a:t>Part of Plan for Excellence</a:t>
            </a:r>
          </a:p>
          <a:p>
            <a:r>
              <a:rPr lang="en-US" sz="2000" b="1" dirty="0">
                <a:solidFill>
                  <a:schemeClr val="bg1"/>
                </a:solidFill>
                <a:latin typeface="Arial" charset="0"/>
                <a:ea typeface="Arial" charset="0"/>
                <a:cs typeface="Arial" charset="0"/>
              </a:rPr>
              <a:t>Goal: </a:t>
            </a:r>
            <a:r>
              <a:rPr lang="en-US" sz="2000" dirty="0">
                <a:solidFill>
                  <a:schemeClr val="bg1"/>
                </a:solidFill>
                <a:latin typeface="Arial" charset="0"/>
                <a:ea typeface="Arial" charset="0"/>
                <a:cs typeface="Arial" charset="0"/>
              </a:rPr>
              <a:t>Academic libraries demonstrate alignment with &amp;  impact on institutional outcomes</a:t>
            </a:r>
          </a:p>
          <a:p>
            <a:pPr lvl="1"/>
            <a:r>
              <a:rPr lang="en-US" sz="2000" dirty="0">
                <a:solidFill>
                  <a:schemeClr val="bg1"/>
                </a:solidFill>
                <a:latin typeface="Arial" charset="0"/>
                <a:ea typeface="Arial" charset="0"/>
                <a:cs typeface="Arial" charset="0"/>
              </a:rPr>
              <a:t>Promote impact &amp; value of libraries to higher ed. community</a:t>
            </a:r>
          </a:p>
        </p:txBody>
      </p:sp>
      <p:sp>
        <p:nvSpPr>
          <p:cNvPr id="8" name="Title 4"/>
          <p:cNvSpPr txBox="1">
            <a:spLocks/>
          </p:cNvSpPr>
          <p:nvPr/>
        </p:nvSpPr>
        <p:spPr>
          <a:xfrm>
            <a:off x="-2" y="248689"/>
            <a:ext cx="4356102" cy="391391"/>
          </a:xfrm>
          <a:prstGeom prst="rect">
            <a:avLst/>
          </a:prstGeom>
          <a:solidFill>
            <a:schemeClr val="tx1">
              <a:alpha val="6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chemeClr val="bg1"/>
                </a:solidFill>
                <a:latin typeface="Arial" panose="020B0604020202020204" pitchFamily="34" charset="0"/>
                <a:cs typeface="Arial" panose="020B0604020202020204" pitchFamily="34" charset="0"/>
              </a:rPr>
              <a:t>The Value of Academic Libraries</a:t>
            </a:r>
          </a:p>
        </p:txBody>
      </p:sp>
    </p:spTree>
    <p:extLst>
      <p:ext uri="{BB962C8B-B14F-4D97-AF65-F5344CB8AC3E}">
        <p14:creationId xmlns:p14="http://schemas.microsoft.com/office/powerpoint/2010/main" val="988745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3" name="Text Placeholder 2"/>
          <p:cNvSpPr>
            <a:spLocks noGrp="1"/>
          </p:cNvSpPr>
          <p:nvPr>
            <p:ph type="body" sz="quarter" idx="11"/>
          </p:nvPr>
        </p:nvSpPr>
        <p:spPr>
          <a:xfrm>
            <a:off x="0" y="837124"/>
            <a:ext cx="8109527" cy="2220112"/>
          </a:xfrm>
        </p:spPr>
        <p:txBody>
          <a:bodyPr/>
          <a:lstStyle/>
          <a:p>
            <a:pPr marL="0" indent="0">
              <a:buNone/>
            </a:pPr>
            <a:r>
              <a:rPr lang="en-US" sz="2000" b="1" dirty="0"/>
              <a:t>Action-oriented Research Agenda</a:t>
            </a:r>
          </a:p>
          <a:p>
            <a:pPr marL="0" lvl="1" indent="0" defTabSz="914400">
              <a:spcBef>
                <a:spcPts val="0"/>
              </a:spcBef>
              <a:buNone/>
              <a:defRPr/>
            </a:pPr>
            <a:endParaRPr lang="en-US" sz="1600" dirty="0">
              <a:latin typeface="Arial" charset="0"/>
              <a:ea typeface="Arial" charset="0"/>
              <a:cs typeface="Arial" charset="0"/>
            </a:endParaRPr>
          </a:p>
          <a:p>
            <a:pPr marL="0" lvl="1" indent="0" defTabSz="914400">
              <a:spcBef>
                <a:spcPts val="0"/>
              </a:spcBef>
              <a:buNone/>
              <a:defRPr/>
            </a:pPr>
            <a:r>
              <a:rPr lang="en-US" sz="1600" dirty="0">
                <a:latin typeface="Arial" charset="0"/>
                <a:ea typeface="Arial" charset="0"/>
                <a:cs typeface="Arial" charset="0"/>
              </a:rPr>
              <a:t>Association of College and Research Libraries. 2017. </a:t>
            </a:r>
            <a:r>
              <a:rPr lang="en-US" sz="1600" i="1" dirty="0">
                <a:latin typeface="Arial" charset="0"/>
                <a:ea typeface="Arial" charset="0"/>
                <a:cs typeface="Arial" charset="0"/>
              </a:rPr>
              <a:t>Academic Library Impact: Improving Practice and Essential Areas to Research</a:t>
            </a:r>
            <a:r>
              <a:rPr lang="en-US" sz="1600" dirty="0">
                <a:latin typeface="Arial" charset="0"/>
                <a:ea typeface="Arial" charset="0"/>
                <a:cs typeface="Arial" charset="0"/>
              </a:rPr>
              <a:t>, researched by Lynn </a:t>
            </a:r>
            <a:r>
              <a:rPr lang="en-US" sz="1600" dirty="0" err="1">
                <a:latin typeface="Arial" charset="0"/>
                <a:ea typeface="Arial" charset="0"/>
                <a:cs typeface="Arial" charset="0"/>
              </a:rPr>
              <a:t>Silipigni</a:t>
            </a:r>
            <a:r>
              <a:rPr lang="en-US" sz="1600" dirty="0">
                <a:latin typeface="Arial" charset="0"/>
                <a:ea typeface="Arial" charset="0"/>
                <a:cs typeface="Arial" charset="0"/>
              </a:rPr>
              <a:t> </a:t>
            </a:r>
            <a:r>
              <a:rPr lang="en-US" sz="1600" dirty="0" err="1">
                <a:latin typeface="Arial" charset="0"/>
                <a:ea typeface="Arial" charset="0"/>
                <a:cs typeface="Arial" charset="0"/>
              </a:rPr>
              <a:t>Connaway</a:t>
            </a:r>
            <a:r>
              <a:rPr lang="en-US" sz="1600" dirty="0">
                <a:latin typeface="Arial" charset="0"/>
                <a:ea typeface="Arial" charset="0"/>
                <a:cs typeface="Arial" charset="0"/>
              </a:rPr>
              <a:t>, William Harvey, Vanessa Kitzie, and Stephanie </a:t>
            </a:r>
            <a:r>
              <a:rPr lang="en-US" sz="1600" dirty="0" err="1">
                <a:latin typeface="Arial" charset="0"/>
                <a:ea typeface="Arial" charset="0"/>
                <a:cs typeface="Arial" charset="0"/>
              </a:rPr>
              <a:t>Mikitish</a:t>
            </a:r>
            <a:r>
              <a:rPr lang="en-US" sz="1600" dirty="0">
                <a:latin typeface="Arial" charset="0"/>
                <a:ea typeface="Arial" charset="0"/>
                <a:cs typeface="Arial" charset="0"/>
              </a:rPr>
              <a:t>. </a:t>
            </a:r>
          </a:p>
          <a:p>
            <a:pPr marL="0" lvl="1" indent="0" defTabSz="914400">
              <a:spcBef>
                <a:spcPts val="0"/>
              </a:spcBef>
              <a:buNone/>
              <a:defRPr/>
            </a:pPr>
            <a:endParaRPr lang="en-US" sz="1600" i="1" dirty="0">
              <a:latin typeface="Arial" charset="0"/>
              <a:ea typeface="Arial" charset="0"/>
              <a:cs typeface="Arial" charset="0"/>
            </a:endParaRPr>
          </a:p>
          <a:p>
            <a:pPr marL="0" lvl="1" indent="0" defTabSz="914400">
              <a:spcBef>
                <a:spcPts val="0"/>
              </a:spcBef>
              <a:buNone/>
              <a:defRPr/>
            </a:pPr>
            <a:r>
              <a:rPr lang="en-US" sz="1600" dirty="0">
                <a:latin typeface="Arial" charset="0"/>
                <a:ea typeface="Arial" charset="0"/>
                <a:cs typeface="Arial" charset="0"/>
              </a:rPr>
              <a:t>Project page: </a:t>
            </a:r>
            <a:r>
              <a:rPr lang="en-US" sz="1600" u="sng" dirty="0">
                <a:latin typeface="Arial" charset="0"/>
                <a:ea typeface="Arial" charset="0"/>
                <a:cs typeface="Arial" charset="0"/>
              </a:rPr>
              <a:t>http://</a:t>
            </a:r>
            <a:r>
              <a:rPr lang="en-US" sz="1600" u="sng" dirty="0" err="1">
                <a:latin typeface="Arial" charset="0"/>
                <a:ea typeface="Arial" charset="0"/>
                <a:cs typeface="Arial" charset="0"/>
              </a:rPr>
              <a:t>www.oclc.org</a:t>
            </a:r>
            <a:r>
              <a:rPr lang="en-US" sz="1600" u="sng" dirty="0">
                <a:latin typeface="Arial" charset="0"/>
                <a:ea typeface="Arial" charset="0"/>
                <a:cs typeface="Arial" charset="0"/>
              </a:rPr>
              <a:t>/research/themes/user-studies/</a:t>
            </a:r>
            <a:r>
              <a:rPr lang="en-US" sz="1600" u="sng" dirty="0" err="1">
                <a:latin typeface="Arial" charset="0"/>
                <a:ea typeface="Arial" charset="0"/>
                <a:cs typeface="Arial" charset="0"/>
              </a:rPr>
              <a:t>acrl-agenda.html</a:t>
            </a:r>
            <a:r>
              <a:rPr lang="en-US" sz="1600" u="sng" dirty="0">
                <a:latin typeface="Arial" charset="0"/>
                <a:ea typeface="Arial" charset="0"/>
                <a:cs typeface="Arial" charset="0"/>
              </a:rPr>
              <a:t> </a:t>
            </a:r>
            <a:r>
              <a:rPr lang="en-US" sz="1600" i="1" u="sng" dirty="0">
                <a:latin typeface="Arial" charset="0"/>
                <a:ea typeface="Arial" charset="0"/>
                <a:cs typeface="Arial" charset="0"/>
              </a:rPr>
              <a:t> </a:t>
            </a:r>
          </a:p>
        </p:txBody>
      </p:sp>
    </p:spTree>
    <p:extLst>
      <p:ext uri="{BB962C8B-B14F-4D97-AF65-F5344CB8AC3E}">
        <p14:creationId xmlns:p14="http://schemas.microsoft.com/office/powerpoint/2010/main" val="12477297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a:latin typeface="Arial" panose="020B0604020202020204" pitchFamily="34" charset="0"/>
                <a:cs typeface="Arial" panose="020B0604020202020204" pitchFamily="34" charset="0"/>
              </a:rPr>
              <a:t>Data Collection</a:t>
            </a:r>
            <a:endParaRPr lang="en-US"/>
          </a:p>
        </p:txBody>
      </p:sp>
      <p:graphicFrame>
        <p:nvGraphicFramePr>
          <p:cNvPr id="5" name="Content Placeholder 4"/>
          <p:cNvGraphicFramePr>
            <a:graphicFrameLocks noGrp="1"/>
          </p:cNvGraphicFramePr>
          <p:nvPr>
            <p:ph idx="4294967295"/>
            <p:extLst/>
          </p:nvPr>
        </p:nvGraphicFramePr>
        <p:xfrm>
          <a:off x="3618020" y="981075"/>
          <a:ext cx="6172200" cy="33131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457200" y="1137920"/>
            <a:ext cx="4185920" cy="2215991"/>
          </a:xfrm>
          <a:prstGeom prst="rect">
            <a:avLst/>
          </a:prstGeom>
          <a:noFill/>
        </p:spPr>
        <p:txBody>
          <a:bodyPr wrap="square" rtlCol="0">
            <a:spAutoFit/>
          </a:bodyPr>
          <a:lstStyle/>
          <a:p>
            <a:pPr marL="285750" indent="-285750">
              <a:buFont typeface="Arial" charset="0"/>
              <a:buChar char="•"/>
            </a:pPr>
            <a:r>
              <a:rPr lang="en-US" sz="2400"/>
              <a:t>Three data sources</a:t>
            </a:r>
          </a:p>
          <a:p>
            <a:pPr marL="285750" indent="-285750">
              <a:buFont typeface="Arial" charset="0"/>
              <a:buChar char="•"/>
            </a:pPr>
            <a:r>
              <a:rPr lang="en-US" sz="2400"/>
              <a:t>Iterative process</a:t>
            </a:r>
          </a:p>
          <a:p>
            <a:pPr marL="742950" lvl="1" indent="-285750">
              <a:buFont typeface="Arial" charset="0"/>
              <a:buChar char="•"/>
            </a:pPr>
            <a:r>
              <a:rPr lang="en-US" sz="2400"/>
              <a:t>Advisory group</a:t>
            </a:r>
          </a:p>
          <a:p>
            <a:pPr marL="742950" lvl="1" indent="-285750">
              <a:buFont typeface="Arial" charset="0"/>
              <a:buChar char="•"/>
            </a:pPr>
            <a:r>
              <a:rPr lang="en-US" sz="2400"/>
              <a:t>Literature review</a:t>
            </a:r>
          </a:p>
          <a:p>
            <a:pPr marL="742950" lvl="1" indent="-285750">
              <a:buFont typeface="Arial" charset="0"/>
              <a:buChar char="•"/>
            </a:pPr>
            <a:r>
              <a:rPr lang="en-US" sz="2400"/>
              <a:t>Provost interviews</a:t>
            </a:r>
          </a:p>
          <a:p>
            <a:endParaRPr lang="en-US"/>
          </a:p>
        </p:txBody>
      </p:sp>
    </p:spTree>
    <p:extLst>
      <p:ext uri="{BB962C8B-B14F-4D97-AF65-F5344CB8AC3E}">
        <p14:creationId xmlns:p14="http://schemas.microsoft.com/office/powerpoint/2010/main" val="544789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1581" b="11581"/>
          <a:stretch>
            <a:fillRect/>
          </a:stretch>
        </p:blipFill>
        <p:spPr/>
      </p:pic>
      <p:sp>
        <p:nvSpPr>
          <p:cNvPr id="4" name="Title 4"/>
          <p:cNvSpPr txBox="1">
            <a:spLocks/>
          </p:cNvSpPr>
          <p:nvPr/>
        </p:nvSpPr>
        <p:spPr>
          <a:xfrm>
            <a:off x="-2" y="248689"/>
            <a:ext cx="2026921" cy="391391"/>
          </a:xfrm>
          <a:prstGeom prst="rect">
            <a:avLst/>
          </a:prstGeom>
          <a:solidFill>
            <a:schemeClr val="tx1">
              <a:alpha val="60000"/>
            </a:schemeClr>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b="1" dirty="0">
                <a:solidFill>
                  <a:schemeClr val="bg1"/>
                </a:solidFill>
                <a:latin typeface="Arial" panose="020B0604020202020204" pitchFamily="34" charset="0"/>
                <a:cs typeface="Arial" panose="020B0604020202020204" pitchFamily="34" charset="0"/>
              </a:rPr>
              <a:t>Priority Areas</a:t>
            </a:r>
          </a:p>
        </p:txBody>
      </p:sp>
      <p:sp>
        <p:nvSpPr>
          <p:cNvPr id="5" name="Content Placeholder 5"/>
          <p:cNvSpPr txBox="1">
            <a:spLocks/>
          </p:cNvSpPr>
          <p:nvPr/>
        </p:nvSpPr>
        <p:spPr>
          <a:xfrm>
            <a:off x="0" y="1287829"/>
            <a:ext cx="4441371" cy="2487337"/>
          </a:xfrm>
          <a:prstGeom prst="rect">
            <a:avLst/>
          </a:prstGeom>
          <a:solidFill>
            <a:schemeClr val="tx1">
              <a:alpha val="60000"/>
            </a:schemeClr>
          </a:solidFill>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mj-lt"/>
              <a:buAutoNum type="arabicPeriod"/>
            </a:pPr>
            <a:r>
              <a:rPr lang="en-US" sz="2000" b="1" dirty="0">
                <a:solidFill>
                  <a:schemeClr val="bg1"/>
                </a:solidFill>
                <a:cs typeface="Arial" panose="020B0604020202020204" pitchFamily="34" charset="0"/>
              </a:rPr>
              <a:t>Communication</a:t>
            </a:r>
          </a:p>
          <a:p>
            <a:pPr marL="457200" indent="-457200">
              <a:buFont typeface="+mj-lt"/>
              <a:buAutoNum type="arabicPeriod"/>
            </a:pPr>
            <a:r>
              <a:rPr lang="en-US" sz="2000" b="1" dirty="0">
                <a:solidFill>
                  <a:schemeClr val="bg1"/>
                </a:solidFill>
                <a:cs typeface="Arial" panose="020B0604020202020204" pitchFamily="34" charset="0"/>
              </a:rPr>
              <a:t>Mission strategy &amp; alignment</a:t>
            </a:r>
          </a:p>
          <a:p>
            <a:pPr marL="457200" indent="-457200">
              <a:buFont typeface="+mj-lt"/>
              <a:buAutoNum type="arabicPeriod"/>
            </a:pPr>
            <a:r>
              <a:rPr lang="en-US" sz="2000" b="1" dirty="0">
                <a:solidFill>
                  <a:schemeClr val="bg1"/>
                </a:solidFill>
                <a:cs typeface="Arial" panose="020B0604020202020204" pitchFamily="34" charset="0"/>
              </a:rPr>
              <a:t>Learning analytics</a:t>
            </a:r>
          </a:p>
          <a:p>
            <a:pPr marL="457200" indent="-457200">
              <a:buFont typeface="+mj-lt"/>
              <a:buAutoNum type="arabicPeriod"/>
            </a:pPr>
            <a:r>
              <a:rPr lang="en-US" sz="2000" b="1" dirty="0">
                <a:solidFill>
                  <a:schemeClr val="bg1"/>
                </a:solidFill>
                <a:cs typeface="Arial" panose="020B0604020202020204" pitchFamily="34" charset="0"/>
              </a:rPr>
              <a:t>Student success</a:t>
            </a:r>
          </a:p>
          <a:p>
            <a:pPr marL="457200" indent="-457200">
              <a:buFont typeface="+mj-lt"/>
              <a:buAutoNum type="arabicPeriod"/>
            </a:pPr>
            <a:r>
              <a:rPr lang="en-US" sz="2000" b="1" dirty="0">
                <a:solidFill>
                  <a:schemeClr val="bg1"/>
                </a:solidFill>
                <a:cs typeface="Arial" panose="020B0604020202020204" pitchFamily="34" charset="0"/>
              </a:rPr>
              <a:t>Teaching &amp; learning</a:t>
            </a:r>
          </a:p>
          <a:p>
            <a:pPr marL="457200" indent="-457200">
              <a:buFont typeface="+mj-lt"/>
              <a:buAutoNum type="arabicPeriod"/>
            </a:pPr>
            <a:r>
              <a:rPr lang="en-US" sz="2000" b="1" dirty="0">
                <a:solidFill>
                  <a:schemeClr val="bg1"/>
                </a:solidFill>
                <a:cs typeface="Arial" panose="020B0604020202020204" pitchFamily="34" charset="0"/>
              </a:rPr>
              <a:t>Collaboration</a:t>
            </a:r>
          </a:p>
          <a:p>
            <a:pPr marL="457200" indent="-457200">
              <a:buFont typeface="+mj-lt"/>
              <a:buAutoNum type="arabicPeriod"/>
            </a:pPr>
            <a:endParaRPr lang="en-US" sz="2000" b="1" dirty="0">
              <a:solidFill>
                <a:schemeClr val="bg1"/>
              </a:solidFill>
              <a:cs typeface="Arial" panose="020B0604020202020204" pitchFamily="34" charset="0"/>
            </a:endParaRPr>
          </a:p>
        </p:txBody>
      </p:sp>
    </p:spTree>
    <p:extLst>
      <p:ext uri="{BB962C8B-B14F-4D97-AF65-F5344CB8AC3E}">
        <p14:creationId xmlns:p14="http://schemas.microsoft.com/office/powerpoint/2010/main" val="11359053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5259" y="831061"/>
            <a:ext cx="8174038" cy="692497"/>
          </a:xfrm>
        </p:spPr>
        <p:txBody>
          <a:bodyPr/>
          <a:lstStyle/>
          <a:p>
            <a:r>
              <a:rPr lang="en-US" dirty="0"/>
              <a:t>FINDINGS: TERMINOLOGY</a:t>
            </a:r>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331291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Master_Slides_V2">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515</TotalTime>
  <Words>4637</Words>
  <Application>Microsoft Office PowerPoint</Application>
  <PresentationFormat>On-screen Show (16:9)</PresentationFormat>
  <Paragraphs>282</Paragraphs>
  <Slides>30</Slides>
  <Notes>28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ＭＳ Ｐゴシック</vt:lpstr>
      <vt:lpstr>Arial</vt:lpstr>
      <vt:lpstr>Calibri</vt:lpstr>
      <vt:lpstr>Myriad Pro</vt:lpstr>
      <vt:lpstr>Tahoma</vt:lpstr>
      <vt:lpstr>Wingdings</vt:lpstr>
      <vt:lpstr>Master_Slides_V2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Connaway,Lynn</dc:creator>
  <cp:lastModifiedBy>Hood,Erin</cp:lastModifiedBy>
  <cp:revision>34</cp:revision>
  <cp:lastPrinted>2017-03-05T00:27:25Z</cp:lastPrinted>
  <dcterms:modified xsi:type="dcterms:W3CDTF">2018-02-15T16:04:44Z</dcterms:modified>
</cp:coreProperties>
</file>