
<file path=[Content_Types].xml><?xml version="1.0" encoding="utf-8"?>
<Types xmlns="http://schemas.openxmlformats.org/package/2006/content-types">
  <Override PartName="/ppt/slides/slide29.xml" ContentType="application/vnd.openxmlformats-officedocument.presentationml.slide+xml"/>
  <Override PartName="/ppt/slides/slide47.xml" ContentType="application/vnd.openxmlformats-officedocument.presentationml.slide+xml"/>
  <Override PartName="/ppt/notesSlides/notesSlide2.xml" ContentType="application/vnd.openxmlformats-officedocument.presentationml.notesSlide+xml"/>
  <Override PartName="/ppt/slides/slide4.xml" ContentType="application/vnd.openxmlformats-officedocument.presentationml.slide+xml"/>
  <Override PartName="/ppt/slides/slide18.xml" ContentType="application/vnd.openxmlformats-officedocument.presentationml.slide+xml"/>
  <Override PartName="/ppt/slides/slide36.xml" ContentType="application/vnd.openxmlformats-officedocument.presentationml.slide+xml"/>
  <Override PartName="/ppt/slideLayouts/slideLayout6.xml" ContentType="application/vnd.openxmlformats-officedocument.presentationml.slideLayout+xml"/>
  <Override PartName="/ppt/slideLayouts/slideLayout17.xml" ContentType="application/vnd.openxmlformats-officedocument.presentationml.slideLayout+xml"/>
  <Override PartName="/ppt/notesSlides/notesSlide38.xml" ContentType="application/vnd.openxmlformats-officedocument.presentationml.notesSlide+xml"/>
  <Override PartName="/ppt/slides/slide25.xml" ContentType="application/vnd.openxmlformats-officedocument.presentationml.slide+xml"/>
  <Override PartName="/ppt/slides/slide43.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notesSlides/notesSlide27.xml" ContentType="application/vnd.openxmlformats-officedocument.presentationml.notesSlide+xml"/>
  <Override PartName="/ppt/notesSlides/notesSlide45.xml" ContentType="application/vnd.openxmlformats-officedocument.presentationml.notesSlide+xml"/>
  <Default Extension="xml" ContentType="application/xml"/>
  <Override PartName="/ppt/slides/slide14.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Default Extension="fntdata" ContentType="application/x-fontdata"/>
  <Override PartName="/ppt/slideLayouts/slideLayout13.xml" ContentType="application/vnd.openxmlformats-officedocument.presentationml.slideLayout+xml"/>
  <Override PartName="/ppt/notesSlides/notesSlide16.xml" ContentType="application/vnd.openxmlformats-officedocument.presentationml.notesSlide+xml"/>
  <Override PartName="/ppt/notesSlides/notesSlide34.xml" ContentType="application/vnd.openxmlformats-officedocument.presentationml.notesSlide+xml"/>
  <Override PartName="/ppt/slides/slide10.xml" ContentType="application/vnd.openxmlformats-officedocument.presentationml.slide+xml"/>
  <Override PartName="/ppt/slides/slide21.xml" ContentType="application/vnd.openxmlformats-officedocument.presentationml.slide+xml"/>
  <Override PartName="/ppt/tableStyles.xml" ContentType="application/vnd.openxmlformats-officedocument.presentationml.tableStyles+xml"/>
  <Override PartName="/ppt/notesSlides/notesSlide23.xml" ContentType="application/vnd.openxmlformats-officedocument.presentationml.notesSlide+xml"/>
  <Override PartName="/ppt/notesSlides/notesSlide41.xml" ContentType="application/vnd.openxmlformats-officedocument.presentationml.notesSlide+xml"/>
  <Override PartName="/ppt/notesSlides/notesSlide12.xml" ContentType="application/vnd.openxmlformats-officedocument.presentationml.notesSlide+xml"/>
  <Override PartName="/ppt/notesSlides/notesSlide30.xml" ContentType="application/vnd.openxmlformats-officedocument.presentationml.notesSlide+xml"/>
  <Override PartName="/ppt/notesSlides/notesSlide7.xml" ContentType="application/vnd.openxmlformats-officedocument.presentationml.notesSlide+xml"/>
  <Override PartName="/ppt/slides/slide7.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ppt/notesSlides/notesSlide5.xml" ContentType="application/vnd.openxmlformats-officedocument.presentationml.notesSlide+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s/slide39.xml" ContentType="application/vnd.openxmlformats-officedocument.presentationml.slide+xml"/>
  <Override PartName="/ppt/slides/slide48.xml" ContentType="application/vnd.openxmlformats-officedocument.presentationml.slide+xml"/>
  <Override PartName="/ppt/slideLayouts/slideLayout7.xml" ContentType="application/vnd.openxmlformats-officedocument.presentationml.slideLayout+xml"/>
  <Default Extension="png" ContentType="image/png"/>
  <Override PartName="/ppt/notesSlides/notesSlide1.xml" ContentType="application/vnd.openxmlformats-officedocument.presentationml.notesSlide+xml"/>
  <Override PartName="/ppt/notesSlides/notesSlide3.xml" ContentType="application/vnd.openxmlformats-officedocument.presentationml.notesSlide+xml"/>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slides/slide37.xml" ContentType="application/vnd.openxmlformats-officedocument.presentationml.slide+xml"/>
  <Override PartName="/ppt/slides/slide46.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notesSlides/notesSlide19.xml" ContentType="application/vnd.openxmlformats-officedocument.presentationml.notesSlide+xml"/>
  <Override PartName="/ppt/notesSlides/notesSlide39.xml" ContentType="application/vnd.openxmlformats-officedocument.presentationml.notesSlide+xml"/>
  <Override PartName="/ppt/notesSlides/notesSlide48.xml" ContentType="application/vnd.openxmlformats-officedocument.presentationml.notesSlide+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s/slide33.xml" ContentType="application/vnd.openxmlformats-officedocument.presentationml.slide+xml"/>
  <Override PartName="/ppt/slides/slide35.xml" ContentType="application/vnd.openxmlformats-officedocument.presentationml.slide+xml"/>
  <Override PartName="/ppt/slides/slide44.xml" ContentType="application/vnd.openxmlformats-officedocument.presentationml.slide+xml"/>
  <Override PartName="/ppt/slideLayouts/slideLayout3.xml" ContentType="application/vnd.openxmlformats-officedocument.presentationml.slideLayout+xml"/>
  <Override PartName="/ppt/slideLayouts/slideLayout16.xml" ContentType="application/vnd.openxmlformats-officedocument.presentationml.slideLayout+xml"/>
  <Default Extension="jpeg" ContentType="image/jpeg"/>
  <Override PartName="/ppt/notesSlides/notesSlide17.xml" ContentType="application/vnd.openxmlformats-officedocument.presentationml.notesSlide+xml"/>
  <Override PartName="/ppt/notesSlides/notesSlide28.xml" ContentType="application/vnd.openxmlformats-officedocument.presentationml.notesSlide+xml"/>
  <Override PartName="/ppt/notesSlides/notesSlide37.xml" ContentType="application/vnd.openxmlformats-officedocument.presentationml.notesSlide+xml"/>
  <Override PartName="/ppt/notesSlides/notesSlide46.xml" ContentType="application/vnd.openxmlformats-officedocument.presentationml.notesSlide+xml"/>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s/slide31.xml" ContentType="application/vnd.openxmlformats-officedocument.presentationml.slide+xml"/>
  <Override PartName="/ppt/slides/slide42.xml" ContentType="application/vnd.openxmlformats-officedocument.presentationml.slide+xml"/>
  <Override PartName="/ppt/slideLayouts/slideLayout1.xml" ContentType="application/vnd.openxmlformats-officedocument.presentationml.slideLayout+xml"/>
  <Override PartName="/ppt/slideLayouts/slideLayout14.xml" ContentType="application/vnd.openxmlformats-officedocument.presentationml.slideLayout+xml"/>
  <Override PartName="/ppt/notesSlides/notesSlide15.xml" ContentType="application/vnd.openxmlformats-officedocument.presentationml.notesSlide+xml"/>
  <Override PartName="/ppt/notesSlides/notesSlide24.xml" ContentType="application/vnd.openxmlformats-officedocument.presentationml.notesSlide+xml"/>
  <Override PartName="/ppt/notesSlides/notesSlide26.xml" ContentType="application/vnd.openxmlformats-officedocument.presentationml.notesSlide+xml"/>
  <Override PartName="/ppt/notesSlides/notesSlide35.xml" ContentType="application/vnd.openxmlformats-officedocument.presentationml.notesSlide+xml"/>
  <Override PartName="/ppt/notesSlides/notesSlide44.xml" ContentType="application/vnd.openxmlformats-officedocument.presentationml.notesSlide+xml"/>
  <Override PartName="/docProps/app.xml" ContentType="application/vnd.openxmlformats-officedocument.extended-properties+xml"/>
  <Override PartName="/ppt/slides/slide11.xml" ContentType="application/vnd.openxmlformats-officedocument.presentationml.slide+xml"/>
  <Override PartName="/ppt/slides/slide20.xml" ContentType="application/vnd.openxmlformats-officedocument.presentationml.slide+xml"/>
  <Override PartName="/ppt/slides/slide40.xml" ContentType="application/vnd.openxmlformats-officedocument.presentationml.slide+xml"/>
  <Override PartName="/ppt/slideLayouts/slideLayout12.xml" ContentType="application/vnd.openxmlformats-officedocument.presentationml.slideLayout+xml"/>
  <Override PartName="/ppt/notesSlides/notesSlide13.xml" ContentType="application/vnd.openxmlformats-officedocument.presentationml.notesSlide+xml"/>
  <Override PartName="/ppt/notesSlides/notesSlide22.xml" ContentType="application/vnd.openxmlformats-officedocument.presentationml.notesSlide+xml"/>
  <Override PartName="/ppt/notesSlides/notesSlide33.xml" ContentType="application/vnd.openxmlformats-officedocument.presentationml.notesSlide+xml"/>
  <Override PartName="/ppt/notesSlides/notesSlide42.xml" ContentType="application/vnd.openxmlformats-officedocument.presentationml.notesSlide+xml"/>
  <Default Extension="wdp" ContentType="image/vnd.ms-photo"/>
  <Override PartName="/ppt/slideLayouts/slideLayout10.xml" ContentType="application/vnd.openxmlformats-officedocument.presentationml.slideLayout+xml"/>
  <Override PartName="/ppt/notesSlides/notesSlide8.xml" ContentType="application/vnd.openxmlformats-officedocument.presentationml.notesSlide+xml"/>
  <Override PartName="/ppt/notesSlides/notesSlide11.xml" ContentType="application/vnd.openxmlformats-officedocument.presentationml.notesSlide+xml"/>
  <Override PartName="/ppt/notesSlides/notesSlide20.xml" ContentType="application/vnd.openxmlformats-officedocument.presentationml.notesSlide+xml"/>
  <Override PartName="/ppt/notesSlides/notesSlide31.xml" ContentType="application/vnd.openxmlformats-officedocument.presentationml.notesSlide+xml"/>
  <Override PartName="/ppt/notesSlides/notesSlide40.xml" ContentType="application/vnd.openxmlformats-officedocument.presentationml.notesSlide+xml"/>
  <Override PartName="/ppt/notesSlides/notesSlide6.xml" ContentType="application/vnd.openxmlformats-officedocument.presentationml.notesSlide+xml"/>
  <Override PartName="/ppt/slides/slide8.xml" ContentType="application/vnd.openxmlformats-officedocument.presentationml.slide+xml"/>
  <Override PartName="/ppt/handoutMasters/handoutMaster1.xml" ContentType="application/vnd.openxmlformats-officedocument.presentationml.handoutMaster+xml"/>
  <Override PartName="/ppt/notesSlides/notesSlide4.xml" ContentType="application/vnd.openxmlformats-officedocument.presentationml.notesSlide+xml"/>
  <Override PartName="/docProps/core.xml" ContentType="application/vnd.openxmlformats-package.core-properties+xml"/>
  <Override PartName="/ppt/slides/slide6.xml" ContentType="application/vnd.openxmlformats-officedocument.presentationml.slide+xml"/>
  <Override PartName="/ppt/slides/slide38.xml" ContentType="application/vnd.openxmlformats-officedocument.presentationml.slide+xml"/>
  <Override PartName="/ppt/slideLayouts/slideLayout8.xml" ContentType="application/vnd.openxmlformats-officedocument.presentationml.slideLayout+xml"/>
  <Override PartName="/ppt/slideLayouts/slideLayout19.xml" ContentType="application/vnd.openxmlformats-officedocument.presentationml.slideLayout+xml"/>
  <Override PartName="/ppt/slideMasters/slideMaster1.xml" ContentType="application/vnd.openxmlformats-officedocument.presentationml.slideMaster+xml"/>
  <Override PartName="/ppt/slides/slide27.xml" ContentType="application/vnd.openxmlformats-officedocument.presentationml.slide+xml"/>
  <Override PartName="/ppt/slides/slide45.xml" ContentType="application/vnd.openxmlformats-officedocument.presentationml.slide+xml"/>
  <Override PartName="/ppt/slideLayouts/slideLayout4.xml" ContentType="application/vnd.openxmlformats-officedocument.presentationml.slideLayout+xml"/>
  <Override PartName="/ppt/theme/theme3.xml" ContentType="application/vnd.openxmlformats-officedocument.theme+xml"/>
  <Override PartName="/ppt/notesSlides/notesSlide29.xml" ContentType="application/vnd.openxmlformats-officedocument.presentationml.notesSlide+xml"/>
  <Override PartName="/ppt/notesSlides/notesSlide47.xml" ContentType="application/vnd.openxmlformats-officedocument.presentationml.notesSlide+xml"/>
  <Override PartName="/ppt/slides/slide2.xml" ContentType="application/vnd.openxmlformats-officedocument.presentationml.slide+xml"/>
  <Override PartName="/ppt/slides/slide16.xml" ContentType="application/vnd.openxmlformats-officedocument.presentationml.slide+xml"/>
  <Override PartName="/ppt/slides/slide34.xml" ContentType="application/vnd.openxmlformats-officedocument.presentationml.slide+xml"/>
  <Override PartName="/ppt/slideLayouts/slideLayout15.xml" ContentType="application/vnd.openxmlformats-officedocument.presentationml.slideLayout+xml"/>
  <Override PartName="/ppt/notesSlides/notesSlide18.xml" ContentType="application/vnd.openxmlformats-officedocument.presentationml.notesSlide+xml"/>
  <Override PartName="/ppt/notesSlides/notesSlide36.xml" ContentType="application/vnd.openxmlformats-officedocument.presentationml.notesSlide+xml"/>
  <Default Extension="rels" ContentType="application/vnd.openxmlformats-package.relationships+xml"/>
  <Override PartName="/ppt/slides/slide23.xml" ContentType="application/vnd.openxmlformats-officedocument.presentationml.slide+xml"/>
  <Override PartName="/ppt/slides/slide41.xml" ContentType="application/vnd.openxmlformats-officedocument.presentationml.slide+xml"/>
  <Override PartName="/ppt/notesSlides/notesSlide25.xml" ContentType="application/vnd.openxmlformats-officedocument.presentationml.notesSlide+xml"/>
  <Override PartName="/ppt/notesSlides/notesSlide43.xml" ContentType="application/vnd.openxmlformats-officedocument.presentationml.notesSlide+xml"/>
  <Override PartName="/ppt/slides/slide12.xml" ContentType="application/vnd.openxmlformats-officedocument.presentationml.slide+xml"/>
  <Override PartName="/ppt/slides/slide30.xml" ContentType="application/vnd.openxmlformats-officedocument.presentationml.slide+xml"/>
  <Override PartName="/ppt/slideLayouts/slideLayout11.xml" ContentType="application/vnd.openxmlformats-officedocument.presentationml.slideLayout+xml"/>
  <Override PartName="/ppt/notesSlides/notesSlide14.xml" ContentType="application/vnd.openxmlformats-officedocument.presentationml.notesSlide+xml"/>
  <Override PartName="/ppt/notesSlides/notesSlide32.xml" ContentType="application/vnd.openxmlformats-officedocument.presentationml.notesSlide+xml"/>
  <Override PartName="/ppt/commentAuthors.xml" ContentType="application/vnd.openxmlformats-officedocument.presentationml.commentAuthors+xml"/>
  <Override PartName="/ppt/notesSlides/notesSlide9.xml" ContentType="application/vnd.openxmlformats-officedocument.presentationml.notesSlide+xml"/>
  <Override PartName="/ppt/notesSlides/notesSlide21.xml" ContentType="application/vnd.openxmlformats-officedocument.presentationml.notesSlide+xml"/>
  <Override PartName="/ppt/notesSlides/notesSlide10.xml" ContentType="application/vnd.openxmlformats-officedocument.presentationml.notesSlide+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p:sldMasterIdLst>
    <p:sldMasterId id="2147483648" r:id="rId1"/>
  </p:sldMasterIdLst>
  <p:notesMasterIdLst>
    <p:notesMasterId r:id="rId50"/>
  </p:notesMasterIdLst>
  <p:handoutMasterIdLst>
    <p:handoutMasterId r:id="rId51"/>
  </p:handoutMasterIdLst>
  <p:sldIdLst>
    <p:sldId id="261" r:id="rId2"/>
    <p:sldId id="266" r:id="rId3"/>
    <p:sldId id="267" r:id="rId4"/>
    <p:sldId id="342" r:id="rId5"/>
    <p:sldId id="273" r:id="rId6"/>
    <p:sldId id="343" r:id="rId7"/>
    <p:sldId id="274" r:id="rId8"/>
    <p:sldId id="289" r:id="rId9"/>
    <p:sldId id="349" r:id="rId10"/>
    <p:sldId id="294" r:id="rId11"/>
    <p:sldId id="295" r:id="rId12"/>
    <p:sldId id="320" r:id="rId13"/>
    <p:sldId id="314" r:id="rId14"/>
    <p:sldId id="269" r:id="rId15"/>
    <p:sldId id="302" r:id="rId16"/>
    <p:sldId id="336" r:id="rId17"/>
    <p:sldId id="296" r:id="rId18"/>
    <p:sldId id="300" r:id="rId19"/>
    <p:sldId id="315" r:id="rId20"/>
    <p:sldId id="270" r:id="rId21"/>
    <p:sldId id="348" r:id="rId22"/>
    <p:sldId id="310" r:id="rId23"/>
    <p:sldId id="322" r:id="rId24"/>
    <p:sldId id="316" r:id="rId25"/>
    <p:sldId id="271" r:id="rId26"/>
    <p:sldId id="337" r:id="rId27"/>
    <p:sldId id="338" r:id="rId28"/>
    <p:sldId id="339" r:id="rId29"/>
    <p:sldId id="323" r:id="rId30"/>
    <p:sldId id="324" r:id="rId31"/>
    <p:sldId id="317" r:id="rId32"/>
    <p:sldId id="272" r:id="rId33"/>
    <p:sldId id="313" r:id="rId34"/>
    <p:sldId id="325" r:id="rId35"/>
    <p:sldId id="347" r:id="rId36"/>
    <p:sldId id="318" r:id="rId37"/>
    <p:sldId id="346" r:id="rId38"/>
    <p:sldId id="329" r:id="rId39"/>
    <p:sldId id="345" r:id="rId40"/>
    <p:sldId id="293" r:id="rId41"/>
    <p:sldId id="330" r:id="rId42"/>
    <p:sldId id="331" r:id="rId43"/>
    <p:sldId id="332" r:id="rId44"/>
    <p:sldId id="333" r:id="rId45"/>
    <p:sldId id="334" r:id="rId46"/>
    <p:sldId id="335" r:id="rId47"/>
    <p:sldId id="350" r:id="rId48"/>
    <p:sldId id="257" r:id="rId49"/>
  </p:sldIdLst>
  <p:sldSz cx="9144000" cy="6858000" type="screen4x3"/>
  <p:notesSz cx="6858000" cy="9144000"/>
  <p:embeddedFontLst>
    <p:embeddedFont>
      <p:font typeface="Open Sans Semibold" charset="0"/>
      <p:bold r:id="rId52"/>
      <p:boldItalic r:id="rId53"/>
    </p:embeddedFont>
    <p:embeddedFont>
      <p:font typeface="Open Sans" charset="0"/>
      <p:regular r:id="rId54"/>
      <p:bold r:id="rId55"/>
      <p:italic r:id="rId56"/>
      <p:boldItalic r:id="rId57"/>
    </p:embeddedFont>
    <p:embeddedFont>
      <p:font typeface="Miriam" pitchFamily="34" charset="-79"/>
      <p:regular r:id="rId58"/>
    </p:embeddedFont>
    <p:embeddedFont>
      <p:font typeface="Calibri Light" pitchFamily="34" charset="0"/>
      <p:regular r:id="rId59"/>
      <p:italic r:id="rId60"/>
    </p:embeddedFont>
    <p:embeddedFont>
      <p:font typeface="Calibri" pitchFamily="34" charset="0"/>
      <p:regular r:id="rId61"/>
      <p:bold r:id="rId62"/>
      <p:italic r:id="rId63"/>
      <p:boldItalic r:id="rId64"/>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Ixchel Faniel" initials="IMF" lastIdx="17" clrIdx="0"/>
  <p:cmAuthor id="1" name="test" initials="t" lastIdx="7" clrIdx="1"/>
  <p:cmAuthor id="2" name="Carrie Vass" initials="c" lastIdx="1" clrIdx="2"/>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xmlns="">
          <a:srgbClr val="FF0000"/>
        </p14:laserClr>
      </p:ext>
      <p:ext uri="{2FDB2607-1784-4EEB-B798-7EB5836EED8A}">
        <p14:showMediaCtrls xmlns:p14="http://schemas.microsoft.com/office/powerpoint/2010/main" xmlns="" val="1"/>
      </p:ext>
    </p:extLst>
  </p:showPr>
  <p:clrMru>
    <a:srgbClr val="404040"/>
    <a:srgbClr val="646464"/>
  </p:clrMru>
  <p:extLst>
    <p:ext uri="{E76CE94A-603C-4142-B9EB-6D1370010A27}">
      <p14:discardImageEditData xmlns:p14="http://schemas.microsoft.com/office/powerpoint/2010/main" xmlns="" val="0"/>
    </p:ext>
    <p:ext uri="{D31A062A-798A-4329-ABDD-BBA856620510}">
      <p14:defaultImageDpi xmlns:p14="http://schemas.microsoft.com/office/powerpoint/2010/main" xmlns=""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9779" autoAdjust="0"/>
    <p:restoredTop sz="76232" autoAdjust="0"/>
  </p:normalViewPr>
  <p:slideViewPr>
    <p:cSldViewPr>
      <p:cViewPr>
        <p:scale>
          <a:sx n="87" d="100"/>
          <a:sy n="87" d="100"/>
        </p:scale>
        <p:origin x="-2292" y="-120"/>
      </p:cViewPr>
      <p:guideLst>
        <p:guide orient="horz" pos="2160"/>
        <p:guide pos="2880"/>
      </p:guideLst>
    </p:cSldViewPr>
  </p:slideViewPr>
  <p:notesTextViewPr>
    <p:cViewPr>
      <p:scale>
        <a:sx n="100" d="100"/>
        <a:sy n="100" d="100"/>
      </p:scale>
      <p:origin x="0" y="0"/>
    </p:cViewPr>
  </p:notesTextViewPr>
  <p:sorterViewPr>
    <p:cViewPr>
      <p:scale>
        <a:sx n="100" d="100"/>
        <a:sy n="100" d="100"/>
      </p:scale>
      <p:origin x="0" y="9828"/>
    </p:cViewPr>
  </p:sorterViewPr>
  <p:notesViewPr>
    <p:cSldViewPr>
      <p:cViewPr>
        <p:scale>
          <a:sx n="70" d="100"/>
          <a:sy n="70" d="100"/>
        </p:scale>
        <p:origin x="-2784" y="-252"/>
      </p:cViewPr>
      <p:guideLst>
        <p:guide orient="horz" pos="2880"/>
        <p:guide pos="2160"/>
      </p:guideLst>
    </p:cSldViewPr>
  </p:notesViewPr>
  <p:gridSpacing cx="78028800" cy="780288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notesMaster" Target="notesMasters/notesMaster1.xml"/><Relationship Id="rId55" Type="http://schemas.openxmlformats.org/officeDocument/2006/relationships/font" Target="fonts/font4.fntdata"/><Relationship Id="rId63" Type="http://schemas.openxmlformats.org/officeDocument/2006/relationships/font" Target="fonts/font12.fntdata"/><Relationship Id="rId68" Type="http://schemas.openxmlformats.org/officeDocument/2006/relationships/theme" Target="theme/theme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font" Target="fonts/font2.fntdata"/><Relationship Id="rId58" Type="http://schemas.openxmlformats.org/officeDocument/2006/relationships/font" Target="fonts/font7.fntdata"/><Relationship Id="rId66"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font" Target="fonts/font6.fntdata"/><Relationship Id="rId61" Type="http://schemas.openxmlformats.org/officeDocument/2006/relationships/font" Target="fonts/font10.fntdata"/><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font" Target="fonts/font1.fntdata"/><Relationship Id="rId60" Type="http://schemas.openxmlformats.org/officeDocument/2006/relationships/font" Target="fonts/font9.fntdata"/><Relationship Id="rId65" Type="http://schemas.openxmlformats.org/officeDocument/2006/relationships/commentAuthors" Target="commentAuthor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font" Target="fonts/font5.fntdata"/><Relationship Id="rId64" Type="http://schemas.openxmlformats.org/officeDocument/2006/relationships/font" Target="fonts/font13.fntdata"/><Relationship Id="rId69" Type="http://schemas.openxmlformats.org/officeDocument/2006/relationships/tableStyles" Target="tableStyles.xml"/><Relationship Id="rId8" Type="http://schemas.openxmlformats.org/officeDocument/2006/relationships/slide" Target="slides/slide7.xml"/><Relationship Id="rId51" Type="http://schemas.openxmlformats.org/officeDocument/2006/relationships/handoutMaster" Target="handoutMasters/handoutMaster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font" Target="fonts/font8.fntdata"/><Relationship Id="rId67" Type="http://schemas.openxmlformats.org/officeDocument/2006/relationships/viewProps" Target="viewProp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font" Target="fonts/font3.fntdata"/><Relationship Id="rId62" Type="http://schemas.openxmlformats.org/officeDocument/2006/relationships/font" Target="fonts/font11.fntdata"/></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00588CA0-556C-48FF-86E2-FF35850D4988}" type="datetimeFigureOut">
              <a:rPr lang="en-US" smtClean="0"/>
              <a:pPr/>
              <a:t>7/24/2014</a:t>
            </a:fld>
            <a:endParaRPr lang="en-US"/>
          </a:p>
        </p:txBody>
      </p:sp>
      <p:sp>
        <p:nvSpPr>
          <p:cNvPr id="4" name="Footer Placeholder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F6D6B667-2232-4724-A11E-410F123D3A13}" type="slidenum">
              <a:rPr lang="en-US" smtClean="0"/>
              <a:pPr/>
              <a:t>‹#›</a:t>
            </a:fld>
            <a:endParaRPr lang="en-US"/>
          </a:p>
        </p:txBody>
      </p:sp>
    </p:spTree>
    <p:extLst>
      <p:ext uri="{BB962C8B-B14F-4D97-AF65-F5344CB8AC3E}">
        <p14:creationId xmlns:p14="http://schemas.microsoft.com/office/powerpoint/2010/main" xmlns="" val="171133096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0348C6BD-D8CF-43CE-9A0D-DA4E77A4F016}" type="datetimeFigureOut">
              <a:rPr lang="en-US" smtClean="0"/>
              <a:pPr/>
              <a:t>7/24/2014</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931E8577-7E78-41DF-96AC-A776B0057BBB}" type="slidenum">
              <a:rPr lang="en-US" smtClean="0"/>
              <a:pPr/>
              <a:t>‹#›</a:t>
            </a:fld>
            <a:endParaRPr lang="en-US"/>
          </a:p>
        </p:txBody>
      </p:sp>
    </p:spTree>
    <p:extLst>
      <p:ext uri="{BB962C8B-B14F-4D97-AF65-F5344CB8AC3E}">
        <p14:creationId xmlns:p14="http://schemas.microsoft.com/office/powerpoint/2010/main" xmlns="" val="287247203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www.heinzmarketing.com/assets/80-20-rule-time-management-stop-wasting-time.jpg" TargetMode="External"/><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931E8577-7E78-41DF-96AC-A776B0057BBB}" type="slidenum">
              <a:rPr lang="en-US" smtClean="0"/>
              <a:pPr/>
              <a:t>1</a:t>
            </a:fld>
            <a:endParaRPr 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752600" y="228600"/>
            <a:ext cx="3251200" cy="2438400"/>
          </a:xfrm>
        </p:spPr>
      </p:sp>
      <p:sp>
        <p:nvSpPr>
          <p:cNvPr id="3" name="Notes Placeholder 2"/>
          <p:cNvSpPr>
            <a:spLocks noGrp="1"/>
          </p:cNvSpPr>
          <p:nvPr>
            <p:ph type="body" idx="1"/>
          </p:nvPr>
        </p:nvSpPr>
        <p:spPr>
          <a:xfrm>
            <a:off x="1" y="2743200"/>
            <a:ext cx="6857999" cy="6400800"/>
          </a:xfrm>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1" i="0" dirty="0" smtClean="0">
                <a:latin typeface="Arial" panose="020B0604020202020204" pitchFamily="34" charset="0"/>
                <a:cs typeface="Arial" panose="020B0604020202020204" pitchFamily="34" charset="0"/>
              </a:rPr>
              <a:t>LYNN</a:t>
            </a:r>
          </a:p>
          <a:p>
            <a:pPr marL="0" marR="0" indent="0" algn="l" defTabSz="914400" rtl="0" eaLnBrk="1" fontAlgn="auto" latinLnBrk="0" hangingPunct="1">
              <a:lnSpc>
                <a:spcPct val="100000"/>
              </a:lnSpc>
              <a:spcBef>
                <a:spcPts val="0"/>
              </a:spcBef>
              <a:spcAft>
                <a:spcPts val="0"/>
              </a:spcAft>
              <a:buClrTx/>
              <a:buSzTx/>
              <a:buFontTx/>
              <a:buNone/>
              <a:tabLst/>
              <a:defRPr/>
            </a:pPr>
            <a:r>
              <a:rPr lang="en-US" i="0" dirty="0" smtClean="0">
                <a:latin typeface="Arial" panose="020B0604020202020204" pitchFamily="34" charset="0"/>
                <a:cs typeface="Arial" panose="020B0604020202020204" pitchFamily="34" charset="0"/>
              </a:rPr>
              <a:t>Image: </a:t>
            </a:r>
            <a:r>
              <a:rPr lang="en-US" i="0" baseline="0" dirty="0" smtClean="0">
                <a:latin typeface="Arial" panose="020B0604020202020204" pitchFamily="34" charset="0"/>
                <a:cs typeface="Arial" panose="020B0604020202020204" pitchFamily="34" charset="0"/>
              </a:rPr>
              <a:t>http://static.itpro.co.uk/sites/itpro/files/styles/gallery_wide/public/images/dir_228/it_photo_114382.jpg?itok=in3ueR-U</a:t>
            </a:r>
            <a:endParaRPr lang="en-US" b="0" i="0" u="none" strike="noStrike" kern="1200" baseline="0" dirty="0" smtClean="0">
              <a:solidFill>
                <a:schemeClr val="tx1"/>
              </a:solidFill>
              <a:latin typeface="Arial" panose="020B0604020202020204" pitchFamily="34" charset="0"/>
              <a:cs typeface="Arial" panose="020B0604020202020204" pitchFamily="34" charset="0"/>
            </a:endParaRPr>
          </a:p>
          <a:p>
            <a:pPr marL="0" marR="0" indent="0" algn="l" defTabSz="914400" rtl="0" eaLnBrk="1" fontAlgn="auto" latinLnBrk="0" hangingPunct="1">
              <a:lnSpc>
                <a:spcPct val="100000"/>
              </a:lnSpc>
              <a:spcBef>
                <a:spcPts val="0"/>
              </a:spcBef>
              <a:spcAft>
                <a:spcPts val="0"/>
              </a:spcAft>
              <a:buClrTx/>
              <a:buSzTx/>
              <a:buFontTx/>
              <a:buNone/>
              <a:tabLst/>
              <a:defRPr/>
            </a:pPr>
            <a:endParaRPr lang="en-US" b="0" i="0" u="none" strike="noStrike" kern="1200" baseline="0" dirty="0" smtClean="0">
              <a:solidFill>
                <a:schemeClr val="tx1"/>
              </a:solidFill>
              <a:latin typeface="Arial" panose="020B0604020202020204" pitchFamily="34" charset="0"/>
              <a:cs typeface="Arial" panose="020B0604020202020204" pitchFamily="34" charset="0"/>
            </a:endParaRPr>
          </a:p>
          <a:p>
            <a:pPr marL="171450" indent="-171450">
              <a:buFont typeface="Arial" panose="020B0604020202020204" pitchFamily="34" charset="0"/>
              <a:buChar char="•"/>
            </a:pPr>
            <a:r>
              <a:rPr lang="en-US" b="0" i="0" u="none" strike="noStrike" kern="1200" baseline="0" dirty="0" smtClean="0">
                <a:solidFill>
                  <a:schemeClr val="tx1"/>
                </a:solidFill>
                <a:latin typeface="Arial" panose="020B0604020202020204" pitchFamily="34" charset="0"/>
                <a:cs typeface="Arial" panose="020B0604020202020204" pitchFamily="34" charset="0"/>
              </a:rPr>
              <a:t>A reordering of the laws will help Librarians keep topmost in mind the way digital &amp; Web revolutions have transformed the balance in relationships with the academic community, resources and services (</a:t>
            </a:r>
            <a:r>
              <a:rPr lang="en-US" b="0" i="0" u="none" strike="noStrike" kern="1200" baseline="0" dirty="0" err="1" smtClean="0">
                <a:solidFill>
                  <a:schemeClr val="tx1"/>
                </a:solidFill>
                <a:latin typeface="Arial" panose="020B0604020202020204" pitchFamily="34" charset="0"/>
                <a:cs typeface="Arial" panose="020B0604020202020204" pitchFamily="34" charset="0"/>
              </a:rPr>
              <a:t>Connaway</a:t>
            </a:r>
            <a:r>
              <a:rPr lang="en-US" b="0" i="0" u="none" strike="noStrike" kern="1200" baseline="0" dirty="0" smtClean="0">
                <a:solidFill>
                  <a:schemeClr val="tx1"/>
                </a:solidFill>
                <a:latin typeface="Arial" panose="020B0604020202020204" pitchFamily="34" charset="0"/>
                <a:cs typeface="Arial" panose="020B0604020202020204" pitchFamily="34" charset="0"/>
              </a:rPr>
              <a:t> and </a:t>
            </a:r>
            <a:r>
              <a:rPr lang="en-US" b="0" i="0" u="none" strike="noStrike" kern="1200" baseline="0" dirty="0" err="1" smtClean="0">
                <a:solidFill>
                  <a:schemeClr val="tx1"/>
                </a:solidFill>
                <a:latin typeface="Arial" panose="020B0604020202020204" pitchFamily="34" charset="0"/>
                <a:cs typeface="Arial" panose="020B0604020202020204" pitchFamily="34" charset="0"/>
              </a:rPr>
              <a:t>Faniel</a:t>
            </a:r>
            <a:r>
              <a:rPr lang="en-US" b="0" i="0" u="none" strike="noStrike" kern="1200" baseline="0" dirty="0" smtClean="0">
                <a:solidFill>
                  <a:schemeClr val="tx1"/>
                </a:solidFill>
                <a:latin typeface="Arial" panose="020B0604020202020204" pitchFamily="34" charset="0"/>
                <a:cs typeface="Arial" panose="020B0604020202020204" pitchFamily="34" charset="0"/>
              </a:rPr>
              <a:t> 2014, 5). </a:t>
            </a:r>
          </a:p>
          <a:p>
            <a:pPr marL="171450" indent="-171450">
              <a:buFont typeface="Arial" panose="020B0604020202020204" pitchFamily="34" charset="0"/>
              <a:buChar char="•"/>
            </a:pPr>
            <a:r>
              <a:rPr lang="en-US" b="0" i="0" u="none" strike="noStrike" kern="1200" baseline="0" dirty="0" smtClean="0">
                <a:solidFill>
                  <a:schemeClr val="tx1"/>
                </a:solidFill>
                <a:latin typeface="Arial" panose="020B0604020202020204" pitchFamily="34" charset="0"/>
                <a:cs typeface="Arial" panose="020B0604020202020204" pitchFamily="34" charset="0"/>
              </a:rPr>
              <a:t>Applying laws to current environment show starkly the difference between the time of Dewey and </a:t>
            </a:r>
            <a:r>
              <a:rPr lang="en-US" b="0" i="0" u="none" strike="noStrike" kern="1200" baseline="0" dirty="0" err="1" smtClean="0">
                <a:solidFill>
                  <a:schemeClr val="tx1"/>
                </a:solidFill>
                <a:latin typeface="Arial" panose="020B0604020202020204" pitchFamily="34" charset="0"/>
                <a:cs typeface="Arial" panose="020B0604020202020204" pitchFamily="34" charset="0"/>
              </a:rPr>
              <a:t>Ranganathan</a:t>
            </a:r>
            <a:r>
              <a:rPr lang="en-US" b="0" i="0" u="none" strike="noStrike" kern="1200" baseline="0" dirty="0" smtClean="0">
                <a:solidFill>
                  <a:schemeClr val="tx1"/>
                </a:solidFill>
                <a:latin typeface="Arial" panose="020B0604020202020204" pitchFamily="34" charset="0"/>
                <a:cs typeface="Arial" panose="020B0604020202020204" pitchFamily="34" charset="0"/>
              </a:rPr>
              <a:t> &amp; the information environment today (</a:t>
            </a:r>
            <a:r>
              <a:rPr lang="en-US" b="0" i="0" u="none" strike="noStrike" kern="1200" baseline="0" dirty="0" err="1" smtClean="0">
                <a:solidFill>
                  <a:schemeClr val="tx1"/>
                </a:solidFill>
                <a:latin typeface="Arial" panose="020B0604020202020204" pitchFamily="34" charset="0"/>
                <a:cs typeface="Arial" panose="020B0604020202020204" pitchFamily="34" charset="0"/>
              </a:rPr>
              <a:t>Connaway</a:t>
            </a:r>
            <a:r>
              <a:rPr lang="en-US" b="0" i="0" u="none" strike="noStrike" kern="1200" baseline="0" dirty="0" smtClean="0">
                <a:solidFill>
                  <a:schemeClr val="tx1"/>
                </a:solidFill>
                <a:latin typeface="Arial" panose="020B0604020202020204" pitchFamily="34" charset="0"/>
                <a:cs typeface="Arial" panose="020B0604020202020204" pitchFamily="34" charset="0"/>
              </a:rPr>
              <a:t> and </a:t>
            </a:r>
            <a:r>
              <a:rPr lang="en-US" b="0" i="0" u="none" strike="noStrike" kern="1200" baseline="0" dirty="0" err="1" smtClean="0">
                <a:solidFill>
                  <a:schemeClr val="tx1"/>
                </a:solidFill>
                <a:latin typeface="Arial" panose="020B0604020202020204" pitchFamily="34" charset="0"/>
                <a:cs typeface="Arial" panose="020B0604020202020204" pitchFamily="34" charset="0"/>
              </a:rPr>
              <a:t>Faniel</a:t>
            </a:r>
            <a:r>
              <a:rPr lang="en-US" b="0" i="0" u="none" strike="noStrike" kern="1200" baseline="0" dirty="0" smtClean="0">
                <a:solidFill>
                  <a:schemeClr val="tx1"/>
                </a:solidFill>
                <a:latin typeface="Arial" panose="020B0604020202020204" pitchFamily="34" charset="0"/>
                <a:cs typeface="Arial" panose="020B0604020202020204" pitchFamily="34" charset="0"/>
              </a:rPr>
              <a:t> 2014, 4).</a:t>
            </a:r>
          </a:p>
          <a:p>
            <a:pPr marL="171450" indent="-171450">
              <a:buFont typeface="Arial" panose="020B0604020202020204" pitchFamily="34" charset="0"/>
              <a:buChar char="•"/>
            </a:pPr>
            <a:r>
              <a:rPr lang="en-US" b="0" i="0" u="none" strike="noStrike" kern="1200" baseline="0" dirty="0" smtClean="0">
                <a:solidFill>
                  <a:schemeClr val="tx1"/>
                </a:solidFill>
                <a:latin typeface="Arial" panose="020B0604020202020204" pitchFamily="34" charset="0"/>
                <a:cs typeface="Arial" panose="020B0604020202020204" pitchFamily="34" charset="0"/>
              </a:rPr>
              <a:t>Books used to be guarded by librarians using local methods for storing/retrieving materials (Dempsey 2012). </a:t>
            </a:r>
          </a:p>
          <a:p>
            <a:pPr marL="171450" indent="-171450">
              <a:buFont typeface="Arial" panose="020B0604020202020204" pitchFamily="34" charset="0"/>
              <a:buChar char="•"/>
            </a:pPr>
            <a:r>
              <a:rPr lang="en-US" b="0" i="0" u="none" strike="noStrike" kern="1200" baseline="0" dirty="0" smtClean="0">
                <a:solidFill>
                  <a:schemeClr val="tx1"/>
                </a:solidFill>
                <a:latin typeface="Arial" panose="020B0604020202020204" pitchFamily="34" charset="0"/>
                <a:cs typeface="Arial" panose="020B0604020202020204" pitchFamily="34" charset="0"/>
              </a:rPr>
              <a:t>Content has increased</a:t>
            </a:r>
            <a:r>
              <a:rPr lang="en-US" b="0" i="0" u="none" strike="noStrike" kern="1200" baseline="0" dirty="0" smtClean="0">
                <a:solidFill>
                  <a:schemeClr val="tx1"/>
                </a:solidFill>
                <a:latin typeface="Arial" panose="020B0604020202020204" pitchFamily="34" charset="0"/>
                <a:cs typeface="Arial" panose="020B0604020202020204" pitchFamily="34" charset="0"/>
                <a:sym typeface="Wingdings" panose="05000000000000000000" pitchFamily="2" charset="2"/>
              </a:rPr>
              <a:t> librarians now facilitate content for individuals to discover, access and share</a:t>
            </a:r>
            <a:r>
              <a:rPr lang="en-US" b="0" i="0" u="none" strike="noStrike" kern="1200" baseline="0" dirty="0" smtClean="0">
                <a:solidFill>
                  <a:schemeClr val="tx1"/>
                </a:solidFill>
                <a:latin typeface="Arial" panose="020B0604020202020204" pitchFamily="34" charset="0"/>
                <a:cs typeface="Arial" panose="020B0604020202020204" pitchFamily="34" charset="0"/>
              </a:rPr>
              <a:t> (Dempsey 2012). </a:t>
            </a:r>
          </a:p>
          <a:p>
            <a:pPr marL="171450" indent="-171450">
              <a:buFont typeface="Arial" panose="020B0604020202020204" pitchFamily="34" charset="0"/>
              <a:buChar char="•"/>
            </a:pPr>
            <a:r>
              <a:rPr lang="en-US" b="0" i="0" u="none" strike="noStrike" kern="1200" baseline="0" dirty="0" smtClean="0">
                <a:solidFill>
                  <a:schemeClr val="tx1"/>
                </a:solidFill>
                <a:latin typeface="Arial" panose="020B0604020202020204" pitchFamily="34" charset="0"/>
                <a:cs typeface="Arial" panose="020B0604020202020204" pitchFamily="34" charset="0"/>
              </a:rPr>
              <a:t>Librarians must move beyond their doors in order to bring world’s content back to community &amp; make the content created in the academic community available to the world (</a:t>
            </a:r>
            <a:r>
              <a:rPr lang="en-US" b="0" i="0" u="none" strike="noStrike" kern="1200" baseline="0" dirty="0" err="1" smtClean="0">
                <a:solidFill>
                  <a:schemeClr val="tx1"/>
                </a:solidFill>
                <a:latin typeface="Arial" panose="020B0604020202020204" pitchFamily="34" charset="0"/>
                <a:cs typeface="Arial" panose="020B0604020202020204" pitchFamily="34" charset="0"/>
              </a:rPr>
              <a:t>Connaway</a:t>
            </a:r>
            <a:r>
              <a:rPr lang="en-US" b="0" i="0" u="none" strike="noStrike" kern="1200" baseline="0" dirty="0" smtClean="0">
                <a:solidFill>
                  <a:schemeClr val="tx1"/>
                </a:solidFill>
                <a:latin typeface="Arial" panose="020B0604020202020204" pitchFamily="34" charset="0"/>
                <a:cs typeface="Arial" panose="020B0604020202020204" pitchFamily="34" charset="0"/>
              </a:rPr>
              <a:t> and </a:t>
            </a:r>
            <a:r>
              <a:rPr lang="en-US" b="0" i="0" u="none" strike="noStrike" kern="1200" baseline="0" dirty="0" err="1" smtClean="0">
                <a:solidFill>
                  <a:schemeClr val="tx1"/>
                </a:solidFill>
                <a:latin typeface="Arial" panose="020B0604020202020204" pitchFamily="34" charset="0"/>
                <a:cs typeface="Arial" panose="020B0604020202020204" pitchFamily="34" charset="0"/>
              </a:rPr>
              <a:t>Faniel</a:t>
            </a:r>
            <a:r>
              <a:rPr lang="en-US" b="0" i="0" u="none" strike="noStrike" kern="1200" baseline="0" dirty="0" smtClean="0">
                <a:solidFill>
                  <a:schemeClr val="tx1"/>
                </a:solidFill>
                <a:latin typeface="Arial" panose="020B0604020202020204" pitchFamily="34" charset="0"/>
                <a:cs typeface="Arial" panose="020B0604020202020204" pitchFamily="34" charset="0"/>
              </a:rPr>
              <a:t> 2014, 4). </a:t>
            </a:r>
          </a:p>
          <a:p>
            <a:pPr marL="171450" indent="-171450">
              <a:buFont typeface="Arial" panose="020B0604020202020204" pitchFamily="34" charset="0"/>
              <a:buChar char="•"/>
            </a:pPr>
            <a:r>
              <a:rPr lang="en-US" b="0" i="0" u="none" strike="noStrike" kern="1200" baseline="0" dirty="0" smtClean="0">
                <a:solidFill>
                  <a:schemeClr val="tx1"/>
                </a:solidFill>
                <a:latin typeface="Arial" panose="020B0604020202020204" pitchFamily="34" charset="0"/>
                <a:cs typeface="Arial" panose="020B0604020202020204" pitchFamily="34" charset="0"/>
              </a:rPr>
              <a:t>Increasing move to expand the places in which librarianship occurs &amp; the tools librarians use to help those they serve achieve their goals (</a:t>
            </a:r>
            <a:r>
              <a:rPr lang="en-US" b="0" i="0" u="none" strike="noStrike" kern="1200" baseline="0" dirty="0" err="1" smtClean="0">
                <a:solidFill>
                  <a:schemeClr val="tx1"/>
                </a:solidFill>
                <a:latin typeface="Arial" panose="020B0604020202020204" pitchFamily="34" charset="0"/>
                <a:cs typeface="Arial" panose="020B0604020202020204" pitchFamily="34" charset="0"/>
              </a:rPr>
              <a:t>Connaway</a:t>
            </a:r>
            <a:r>
              <a:rPr lang="en-US" b="0" i="0" u="none" strike="noStrike" kern="1200" baseline="0" dirty="0" smtClean="0">
                <a:solidFill>
                  <a:schemeClr val="tx1"/>
                </a:solidFill>
                <a:latin typeface="Arial" panose="020B0604020202020204" pitchFamily="34" charset="0"/>
                <a:cs typeface="Arial" panose="020B0604020202020204" pitchFamily="34" charset="0"/>
              </a:rPr>
              <a:t> and </a:t>
            </a:r>
            <a:r>
              <a:rPr lang="en-US" b="0" i="0" u="none" strike="noStrike" kern="1200" baseline="0" dirty="0" err="1" smtClean="0">
                <a:solidFill>
                  <a:schemeClr val="tx1"/>
                </a:solidFill>
                <a:latin typeface="Arial" panose="020B0604020202020204" pitchFamily="34" charset="0"/>
                <a:cs typeface="Arial" panose="020B0604020202020204" pitchFamily="34" charset="0"/>
              </a:rPr>
              <a:t>Faniel</a:t>
            </a:r>
            <a:r>
              <a:rPr lang="en-US" b="0" i="0" u="none" strike="noStrike" kern="1200" baseline="0" dirty="0" smtClean="0">
                <a:solidFill>
                  <a:schemeClr val="tx1"/>
                </a:solidFill>
                <a:latin typeface="Arial" panose="020B0604020202020204" pitchFamily="34" charset="0"/>
                <a:cs typeface="Arial" panose="020B0604020202020204" pitchFamily="34" charset="0"/>
              </a:rPr>
              <a:t> 2014, 5). </a:t>
            </a:r>
          </a:p>
          <a:p>
            <a:pPr marL="171450" indent="-171450">
              <a:buFont typeface="Arial" panose="020B0604020202020204" pitchFamily="34" charset="0"/>
              <a:buChar char="•"/>
            </a:pPr>
            <a:endParaRPr lang="en-US" b="0" i="0" u="none" strike="noStrike" kern="1200" baseline="0" dirty="0" smtClean="0">
              <a:solidFill>
                <a:schemeClr val="tx1"/>
              </a:solidFill>
              <a:latin typeface="Arial" panose="020B0604020202020204" pitchFamily="34" charset="0"/>
              <a:cs typeface="Arial" panose="020B0604020202020204" pitchFamily="34" charset="0"/>
            </a:endParaRPr>
          </a:p>
          <a:p>
            <a:pPr marL="0" marR="0" indent="0" algn="l" defTabSz="914400" rtl="0" eaLnBrk="1" fontAlgn="auto" latinLnBrk="0" hangingPunct="1">
              <a:lnSpc>
                <a:spcPct val="100000"/>
              </a:lnSpc>
              <a:spcBef>
                <a:spcPts val="0"/>
              </a:spcBef>
              <a:spcAft>
                <a:spcPts val="0"/>
              </a:spcAft>
              <a:buClrTx/>
              <a:buSzTx/>
              <a:buFont typeface="Arial" pitchFamily="34" charset="0"/>
              <a:buNone/>
              <a:tabLst/>
              <a:defRPr/>
            </a:pPr>
            <a:r>
              <a:rPr lang="en-US" dirty="0" smtClean="0">
                <a:latin typeface="Arial" pitchFamily="34" charset="0"/>
                <a:cs typeface="Arial" pitchFamily="34" charset="0"/>
              </a:rPr>
              <a:t>“We have moved from an era of content scarcity to one of incredible abundance and diversity, which is being contributed to by a multitude of channels and contributors. These differences are at the center of what has changed the interpretations of the five laws” (</a:t>
            </a:r>
            <a:r>
              <a:rPr lang="en-US" dirty="0" err="1" smtClean="0">
                <a:latin typeface="Arial" pitchFamily="34" charset="0"/>
                <a:cs typeface="Arial" pitchFamily="34" charset="0"/>
              </a:rPr>
              <a:t>Connaway</a:t>
            </a:r>
            <a:r>
              <a:rPr lang="en-US" dirty="0" smtClean="0">
                <a:latin typeface="Arial" pitchFamily="34" charset="0"/>
                <a:cs typeface="Arial" pitchFamily="34" charset="0"/>
              </a:rPr>
              <a:t> and </a:t>
            </a:r>
            <a:r>
              <a:rPr lang="en-US" dirty="0" err="1" smtClean="0">
                <a:latin typeface="Arial" pitchFamily="34" charset="0"/>
                <a:cs typeface="Arial" pitchFamily="34" charset="0"/>
              </a:rPr>
              <a:t>Faniel</a:t>
            </a:r>
            <a:r>
              <a:rPr lang="en-US" dirty="0" smtClean="0">
                <a:latin typeface="Arial" pitchFamily="34" charset="0"/>
                <a:cs typeface="Arial" pitchFamily="34" charset="0"/>
              </a:rPr>
              <a:t> 2014, 4). </a:t>
            </a:r>
            <a:endParaRPr lang="en-US" b="0" i="0" u="none" strike="noStrike" kern="1200" baseline="0" dirty="0" smtClean="0">
              <a:solidFill>
                <a:schemeClr val="tx1"/>
              </a:solidFill>
              <a:latin typeface="Arial" panose="020B0604020202020204" pitchFamily="34" charset="0"/>
              <a:cs typeface="Arial" panose="020B0604020202020204" pitchFamily="34" charset="0"/>
            </a:endParaRPr>
          </a:p>
          <a:p>
            <a:endParaRPr lang="en-US" b="0" i="0" u="none" strike="noStrike" kern="1200" baseline="0" dirty="0" smtClean="0">
              <a:solidFill>
                <a:schemeClr val="tx1"/>
              </a:solidFill>
              <a:latin typeface="Arial" panose="020B0604020202020204" pitchFamily="34" charset="0"/>
              <a:cs typeface="Arial" panose="020B0604020202020204" pitchFamily="34" charset="0"/>
            </a:endParaRPr>
          </a:p>
          <a:p>
            <a:pPr marL="0" lvl="0" indent="0">
              <a:spcBef>
                <a:spcPts val="0"/>
              </a:spcBef>
              <a:buNone/>
            </a:pPr>
            <a:r>
              <a:rPr lang="en-US" dirty="0" smtClean="0">
                <a:solidFill>
                  <a:prstClr val="black"/>
                </a:solidFill>
                <a:latin typeface="Arial" panose="020B0604020202020204" pitchFamily="34" charset="0"/>
                <a:ea typeface="+mn-ea"/>
                <a:cs typeface="Arial" panose="020B0604020202020204" pitchFamily="34" charset="0"/>
              </a:rPr>
              <a:t>Connaway, Lynn Silipigni, and </a:t>
            </a:r>
            <a:r>
              <a:rPr lang="en-US" dirty="0" err="1" smtClean="0">
                <a:solidFill>
                  <a:prstClr val="black"/>
                </a:solidFill>
                <a:latin typeface="Arial" panose="020B0604020202020204" pitchFamily="34" charset="0"/>
                <a:ea typeface="+mn-ea"/>
                <a:cs typeface="Arial" panose="020B0604020202020204" pitchFamily="34" charset="0"/>
              </a:rPr>
              <a:t>Ixchel</a:t>
            </a:r>
            <a:r>
              <a:rPr lang="en-US" dirty="0" smtClean="0">
                <a:solidFill>
                  <a:prstClr val="black"/>
                </a:solidFill>
                <a:latin typeface="Arial" panose="020B0604020202020204" pitchFamily="34" charset="0"/>
                <a:ea typeface="+mn-ea"/>
                <a:cs typeface="Arial" panose="020B0604020202020204" pitchFamily="34" charset="0"/>
              </a:rPr>
              <a:t> M. </a:t>
            </a:r>
            <a:r>
              <a:rPr lang="en-US" dirty="0" err="1" smtClean="0">
                <a:solidFill>
                  <a:prstClr val="black"/>
                </a:solidFill>
                <a:latin typeface="Arial" panose="020B0604020202020204" pitchFamily="34" charset="0"/>
                <a:ea typeface="+mn-ea"/>
                <a:cs typeface="Arial" panose="020B0604020202020204" pitchFamily="34" charset="0"/>
              </a:rPr>
              <a:t>Faniel</a:t>
            </a:r>
            <a:r>
              <a:rPr lang="en-US" dirty="0" smtClean="0">
                <a:solidFill>
                  <a:prstClr val="black"/>
                </a:solidFill>
                <a:latin typeface="Arial" panose="020B0604020202020204" pitchFamily="34" charset="0"/>
                <a:ea typeface="+mn-ea"/>
                <a:cs typeface="Arial" panose="020B0604020202020204" pitchFamily="34" charset="0"/>
              </a:rPr>
              <a:t>. 2014. </a:t>
            </a:r>
            <a:r>
              <a:rPr lang="en-US" i="1" dirty="0" smtClean="0">
                <a:solidFill>
                  <a:prstClr val="black"/>
                </a:solidFill>
                <a:latin typeface="Arial" panose="020B0604020202020204" pitchFamily="34" charset="0"/>
                <a:ea typeface="+mn-ea"/>
                <a:cs typeface="Arial" panose="020B0604020202020204" pitchFamily="34" charset="0"/>
              </a:rPr>
              <a:t>Reordering </a:t>
            </a:r>
            <a:r>
              <a:rPr lang="en-US" i="1" dirty="0" err="1" smtClean="0">
                <a:solidFill>
                  <a:prstClr val="black"/>
                </a:solidFill>
                <a:latin typeface="Arial" panose="020B0604020202020204" pitchFamily="34" charset="0"/>
                <a:ea typeface="+mn-ea"/>
                <a:cs typeface="Arial" panose="020B0604020202020204" pitchFamily="34" charset="0"/>
              </a:rPr>
              <a:t>Ranganathan</a:t>
            </a:r>
            <a:r>
              <a:rPr lang="en-US" i="1" dirty="0" smtClean="0">
                <a:solidFill>
                  <a:prstClr val="black"/>
                </a:solidFill>
                <a:latin typeface="Arial" panose="020B0604020202020204" pitchFamily="34" charset="0"/>
                <a:ea typeface="+mn-ea"/>
                <a:cs typeface="Arial" panose="020B0604020202020204" pitchFamily="34" charset="0"/>
              </a:rPr>
              <a:t>: Shifting user behaviors, shifting priorities</a:t>
            </a:r>
            <a:r>
              <a:rPr lang="en-US" dirty="0" smtClean="0">
                <a:solidFill>
                  <a:prstClr val="black"/>
                </a:solidFill>
                <a:latin typeface="Arial" panose="020B0604020202020204" pitchFamily="34" charset="0"/>
                <a:ea typeface="+mn-ea"/>
                <a:cs typeface="Arial" panose="020B0604020202020204" pitchFamily="34" charset="0"/>
              </a:rPr>
              <a:t>. Dublin, OH: OCLC Research. http://www.oclc.org/content/dam/research/publications/library/2014/oclcresearch-reordering-ranganathan-2014.pdf.</a:t>
            </a:r>
          </a:p>
          <a:p>
            <a:endParaRPr lang="en-US" b="0" i="0" u="none" strike="noStrike" kern="1200" baseline="0" dirty="0" smtClean="0">
              <a:solidFill>
                <a:schemeClr val="tx1"/>
              </a:solidFill>
              <a:latin typeface="Arial" panose="020B0604020202020204" pitchFamily="34" charset="0"/>
              <a:cs typeface="Arial" panose="020B0604020202020204" pitchFamily="34" charset="0"/>
            </a:endParaRPr>
          </a:p>
          <a:p>
            <a:r>
              <a:rPr lang="en-US" b="0" i="0" u="none" strike="noStrike" kern="1200" baseline="0" dirty="0" smtClean="0">
                <a:solidFill>
                  <a:schemeClr val="tx1"/>
                </a:solidFill>
                <a:latin typeface="Arial" panose="020B0604020202020204" pitchFamily="34" charset="0"/>
                <a:cs typeface="Arial" panose="020B0604020202020204" pitchFamily="34" charset="0"/>
              </a:rPr>
              <a:t>Dempsey, </a:t>
            </a:r>
            <a:r>
              <a:rPr lang="en-US" b="0" i="0" u="none" strike="noStrike" kern="1200" baseline="0" dirty="0" err="1" smtClean="0">
                <a:solidFill>
                  <a:schemeClr val="tx1"/>
                </a:solidFill>
                <a:latin typeface="Arial" panose="020B0604020202020204" pitchFamily="34" charset="0"/>
                <a:cs typeface="Arial" panose="020B0604020202020204" pitchFamily="34" charset="0"/>
              </a:rPr>
              <a:t>Lorcan</a:t>
            </a:r>
            <a:r>
              <a:rPr lang="en-US" b="0" i="0" u="none" strike="noStrike" kern="1200" baseline="0" dirty="0" smtClean="0">
                <a:solidFill>
                  <a:schemeClr val="tx1"/>
                </a:solidFill>
                <a:latin typeface="Arial" panose="020B0604020202020204" pitchFamily="34" charset="0"/>
                <a:cs typeface="Arial" panose="020B0604020202020204" pitchFamily="34" charset="0"/>
              </a:rPr>
              <a:t>. 2012. </a:t>
            </a:r>
            <a:r>
              <a:rPr lang="en-US" b="0" i="1" u="none" strike="noStrike" kern="1200" baseline="0" dirty="0" smtClean="0">
                <a:solidFill>
                  <a:schemeClr val="tx1"/>
                </a:solidFill>
                <a:latin typeface="Arial" panose="020B0604020202020204" pitchFamily="34" charset="0"/>
                <a:cs typeface="Arial" panose="020B0604020202020204" pitchFamily="34" charset="0"/>
              </a:rPr>
              <a:t>Thirteen ways of looking at libraries, discovery, and the catalog: Scale, workflow, attention. </a:t>
            </a:r>
            <a:r>
              <a:rPr lang="en-US" b="0" i="0" u="none" strike="noStrike" kern="1200" baseline="0" dirty="0" smtClean="0">
                <a:solidFill>
                  <a:schemeClr val="tx1"/>
                </a:solidFill>
                <a:latin typeface="Arial" panose="020B0604020202020204" pitchFamily="34" charset="0"/>
                <a:cs typeface="Arial" panose="020B0604020202020204" pitchFamily="34" charset="0"/>
              </a:rPr>
              <a:t>EDUCAUSE Review Online (December 10, 2012), http://www.educause.edu/ero/article/thirteen-ways-looking-libraries-discovery-and-catalog-scale-workflow-attention.</a:t>
            </a:r>
          </a:p>
          <a:p>
            <a:pPr marL="0" marR="0" indent="0" algn="l" defTabSz="9144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10"/>
          </p:nvPr>
        </p:nvSpPr>
        <p:spPr/>
        <p:txBody>
          <a:bodyPr/>
          <a:lstStyle/>
          <a:p>
            <a:fld id="{6F896307-7DAF-5642-9DCB-6041360F1C6E}" type="slidenum">
              <a:rPr lang="en-US" smtClean="0"/>
              <a:pPr/>
              <a:t>2</a:t>
            </a:fld>
            <a:endParaRPr 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152400" y="4343400"/>
            <a:ext cx="6400800" cy="4114800"/>
          </a:xfrm>
        </p:spPr>
        <p:txBody>
          <a:bodyPr>
            <a:noAutofit/>
          </a:bodyPr>
          <a:lstStyle/>
          <a:p>
            <a:pPr marR="0" algn="l" defTabSz="914400" rtl="0" eaLnBrk="1" fontAlgn="auto" latinLnBrk="0" hangingPunct="1">
              <a:lnSpc>
                <a:spcPct val="100000"/>
              </a:lnSpc>
              <a:spcBef>
                <a:spcPts val="0"/>
              </a:spcBef>
              <a:spcAft>
                <a:spcPts val="0"/>
              </a:spcAft>
              <a:buClrTx/>
              <a:buSzTx/>
              <a:buFontTx/>
              <a:buNone/>
              <a:tabLst/>
              <a:defRPr/>
            </a:pPr>
            <a:r>
              <a:rPr lang="en-US" sz="1400" b="1" i="0" dirty="0" smtClean="0">
                <a:latin typeface="Arial" panose="020B0604020202020204" pitchFamily="34" charset="0"/>
                <a:cs typeface="Arial" panose="020B0604020202020204" pitchFamily="34" charset="0"/>
              </a:rPr>
              <a:t>LYNN</a:t>
            </a:r>
          </a:p>
          <a:p>
            <a:pPr marR="0" algn="l" defTabSz="914400" rtl="0" eaLnBrk="1" fontAlgn="auto" latinLnBrk="0" hangingPunct="1">
              <a:lnSpc>
                <a:spcPct val="100000"/>
              </a:lnSpc>
              <a:spcBef>
                <a:spcPts val="0"/>
              </a:spcBef>
              <a:spcAft>
                <a:spcPts val="0"/>
              </a:spcAft>
              <a:buClrTx/>
              <a:buSzTx/>
              <a:buFontTx/>
              <a:buNone/>
              <a:tabLst/>
              <a:defRPr/>
            </a:pPr>
            <a:r>
              <a:rPr lang="en-US" sz="1400" i="0" dirty="0" smtClean="0">
                <a:latin typeface="Arial" panose="020B0604020202020204" pitchFamily="34" charset="0"/>
                <a:cs typeface="Arial" panose="020B0604020202020204" pitchFamily="34" charset="0"/>
              </a:rPr>
              <a:t>Image: Connaway and </a:t>
            </a:r>
            <a:r>
              <a:rPr lang="en-US" sz="1400" i="0" dirty="0" err="1" smtClean="0">
                <a:latin typeface="Arial" panose="020B0604020202020204" pitchFamily="34" charset="0"/>
                <a:cs typeface="Arial" panose="020B0604020202020204" pitchFamily="34" charset="0"/>
              </a:rPr>
              <a:t>Faniel</a:t>
            </a:r>
            <a:r>
              <a:rPr lang="en-US" sz="1400" i="0" baseline="0" dirty="0" smtClean="0">
                <a:latin typeface="Arial" panose="020B0604020202020204" pitchFamily="34" charset="0"/>
                <a:cs typeface="Arial" panose="020B0604020202020204" pitchFamily="34" charset="0"/>
              </a:rPr>
              <a:t> 2014, 105</a:t>
            </a:r>
          </a:p>
          <a:p>
            <a:pPr marR="0" algn="l" defTabSz="914400" rtl="0" eaLnBrk="1" fontAlgn="auto" latinLnBrk="0" hangingPunct="1">
              <a:lnSpc>
                <a:spcPct val="100000"/>
              </a:lnSpc>
              <a:spcBef>
                <a:spcPts val="0"/>
              </a:spcBef>
              <a:spcAft>
                <a:spcPts val="0"/>
              </a:spcAft>
              <a:buClrTx/>
              <a:buSzTx/>
              <a:buFontTx/>
              <a:buNone/>
              <a:tabLst/>
              <a:defRPr/>
            </a:pPr>
            <a:endParaRPr lang="en-US" sz="1400" i="0" baseline="0" dirty="0" smtClean="0">
              <a:latin typeface="Arial" panose="020B0604020202020204" pitchFamily="34" charset="0"/>
              <a:cs typeface="Arial" panose="020B0604020202020204" pitchFamily="34" charset="0"/>
            </a:endParaRPr>
          </a:p>
          <a:p>
            <a:pPr marL="231775" indent="-231775">
              <a:buFont typeface="Arial" panose="020B0604020202020204" pitchFamily="34" charset="0"/>
              <a:buChar char="•"/>
            </a:pPr>
            <a:r>
              <a:rPr lang="en-US" sz="1400" b="0" dirty="0" smtClean="0">
                <a:solidFill>
                  <a:schemeClr val="tx1"/>
                </a:solidFill>
                <a:latin typeface="Arial" panose="020B0604020202020204" pitchFamily="34" charset="0"/>
                <a:cs typeface="Arial" panose="020B0604020202020204" pitchFamily="34" charset="0"/>
              </a:rPr>
              <a:t>Laws of nature have not changed, even though the nature itself has.</a:t>
            </a:r>
            <a:r>
              <a:rPr lang="en-US" sz="1400" b="0" baseline="0" dirty="0" smtClean="0">
                <a:solidFill>
                  <a:schemeClr val="tx1"/>
                </a:solidFill>
                <a:latin typeface="Arial" panose="020B0604020202020204" pitchFamily="34" charset="0"/>
                <a:cs typeface="Arial" panose="020B0604020202020204" pitchFamily="34" charset="0"/>
              </a:rPr>
              <a:t> </a:t>
            </a:r>
          </a:p>
          <a:p>
            <a:pPr marL="682625" lvl="1" indent="-225425">
              <a:buFont typeface="Arial" panose="020B0604020202020204" pitchFamily="34" charset="0"/>
              <a:buChar char="•"/>
            </a:pPr>
            <a:r>
              <a:rPr lang="en-US" sz="1400" b="0" dirty="0" smtClean="0">
                <a:solidFill>
                  <a:schemeClr val="tx1"/>
                </a:solidFill>
                <a:latin typeface="Arial" panose="020B0604020202020204" pitchFamily="34" charset="0"/>
                <a:cs typeface="Arial" panose="020B0604020202020204" pitchFamily="34" charset="0"/>
              </a:rPr>
              <a:t>New media</a:t>
            </a:r>
          </a:p>
          <a:p>
            <a:pPr marL="231775" indent="-231775">
              <a:buFont typeface="Arial" panose="020B0604020202020204" pitchFamily="34" charset="0"/>
              <a:buChar char="•"/>
            </a:pPr>
            <a:r>
              <a:rPr lang="en-US" sz="1400" b="0" dirty="0" smtClean="0">
                <a:solidFill>
                  <a:schemeClr val="tx1"/>
                </a:solidFill>
                <a:latin typeface="Arial" panose="020B0604020202020204" pitchFamily="34" charset="0"/>
                <a:cs typeface="Arial" panose="020B0604020202020204" pitchFamily="34" charset="0"/>
              </a:rPr>
              <a:t>“Books” stand-in for any and all media used and circulated in a library</a:t>
            </a:r>
          </a:p>
          <a:p>
            <a:pPr marL="231775" indent="-231775">
              <a:buFont typeface="Arial" panose="020B0604020202020204" pitchFamily="34" charset="0"/>
              <a:buChar char="•"/>
            </a:pPr>
            <a:r>
              <a:rPr lang="en-US" sz="1400" b="0" dirty="0" smtClean="0">
                <a:solidFill>
                  <a:schemeClr val="tx1"/>
                </a:solidFill>
                <a:latin typeface="Arial" panose="020B0604020202020204" pitchFamily="34" charset="0"/>
                <a:cs typeface="Arial" panose="020B0604020202020204" pitchFamily="34" charset="0"/>
              </a:rPr>
              <a:t>“Books are for use” is too powerful a statement to warrant much improvement</a:t>
            </a:r>
          </a:p>
          <a:p>
            <a:pPr>
              <a:buAutoNum type="arabicPeriod"/>
            </a:pPr>
            <a:endParaRPr lang="en-US" sz="1400" dirty="0" smtClean="0">
              <a:latin typeface="Arial" pitchFamily="34" charset="0"/>
              <a:cs typeface="Arial" pitchFamily="34" charset="0"/>
            </a:endParaRPr>
          </a:p>
          <a:p>
            <a:pPr marL="0" lvl="0" indent="0">
              <a:spcBef>
                <a:spcPts val="0"/>
              </a:spcBef>
              <a:buNone/>
            </a:pPr>
            <a:r>
              <a:rPr lang="en-US" sz="1400" dirty="0" smtClean="0">
                <a:solidFill>
                  <a:prstClr val="black"/>
                </a:solidFill>
                <a:latin typeface="Arial" panose="020B0604020202020204" pitchFamily="34" charset="0"/>
                <a:ea typeface="+mn-ea"/>
                <a:cs typeface="Arial" panose="020B0604020202020204" pitchFamily="34" charset="0"/>
              </a:rPr>
              <a:t>Connaway, Lynn Silipigni, and </a:t>
            </a:r>
            <a:r>
              <a:rPr lang="en-US" sz="1400" dirty="0" err="1" smtClean="0">
                <a:solidFill>
                  <a:prstClr val="black"/>
                </a:solidFill>
                <a:latin typeface="Arial" panose="020B0604020202020204" pitchFamily="34" charset="0"/>
                <a:ea typeface="+mn-ea"/>
                <a:cs typeface="Arial" panose="020B0604020202020204" pitchFamily="34" charset="0"/>
              </a:rPr>
              <a:t>Ixchel</a:t>
            </a:r>
            <a:r>
              <a:rPr lang="en-US" sz="1400" dirty="0" smtClean="0">
                <a:solidFill>
                  <a:prstClr val="black"/>
                </a:solidFill>
                <a:latin typeface="Arial" panose="020B0604020202020204" pitchFamily="34" charset="0"/>
                <a:ea typeface="+mn-ea"/>
                <a:cs typeface="Arial" panose="020B0604020202020204" pitchFamily="34" charset="0"/>
              </a:rPr>
              <a:t> M. </a:t>
            </a:r>
            <a:r>
              <a:rPr lang="en-US" sz="1400" dirty="0" err="1" smtClean="0">
                <a:solidFill>
                  <a:prstClr val="black"/>
                </a:solidFill>
                <a:latin typeface="Arial" panose="020B0604020202020204" pitchFamily="34" charset="0"/>
                <a:ea typeface="+mn-ea"/>
                <a:cs typeface="Arial" panose="020B0604020202020204" pitchFamily="34" charset="0"/>
              </a:rPr>
              <a:t>Faniel</a:t>
            </a:r>
            <a:r>
              <a:rPr lang="en-US" sz="1400" dirty="0" smtClean="0">
                <a:solidFill>
                  <a:prstClr val="black"/>
                </a:solidFill>
                <a:latin typeface="Arial" panose="020B0604020202020204" pitchFamily="34" charset="0"/>
                <a:ea typeface="+mn-ea"/>
                <a:cs typeface="Arial" panose="020B0604020202020204" pitchFamily="34" charset="0"/>
              </a:rPr>
              <a:t>. 2014. </a:t>
            </a:r>
            <a:r>
              <a:rPr lang="en-US" sz="1400" i="1" dirty="0" smtClean="0">
                <a:solidFill>
                  <a:prstClr val="black"/>
                </a:solidFill>
                <a:latin typeface="Arial" panose="020B0604020202020204" pitchFamily="34" charset="0"/>
                <a:ea typeface="+mn-ea"/>
                <a:cs typeface="Arial" panose="020B0604020202020204" pitchFamily="34" charset="0"/>
              </a:rPr>
              <a:t>Reordering </a:t>
            </a:r>
            <a:r>
              <a:rPr lang="en-US" sz="1400" i="1" dirty="0" err="1" smtClean="0">
                <a:solidFill>
                  <a:prstClr val="black"/>
                </a:solidFill>
                <a:latin typeface="Arial" panose="020B0604020202020204" pitchFamily="34" charset="0"/>
                <a:ea typeface="+mn-ea"/>
                <a:cs typeface="Arial" panose="020B0604020202020204" pitchFamily="34" charset="0"/>
              </a:rPr>
              <a:t>Ranganathan</a:t>
            </a:r>
            <a:r>
              <a:rPr lang="en-US" sz="1400" i="1" dirty="0" smtClean="0">
                <a:solidFill>
                  <a:prstClr val="black"/>
                </a:solidFill>
                <a:latin typeface="Arial" panose="020B0604020202020204" pitchFamily="34" charset="0"/>
                <a:ea typeface="+mn-ea"/>
                <a:cs typeface="Arial" panose="020B0604020202020204" pitchFamily="34" charset="0"/>
              </a:rPr>
              <a:t>: Shifting user behaviors, shifting priorities</a:t>
            </a:r>
            <a:r>
              <a:rPr lang="en-US" sz="1400" dirty="0" smtClean="0">
                <a:solidFill>
                  <a:prstClr val="black"/>
                </a:solidFill>
                <a:latin typeface="Arial" panose="020B0604020202020204" pitchFamily="34" charset="0"/>
                <a:ea typeface="+mn-ea"/>
                <a:cs typeface="Arial" panose="020B0604020202020204" pitchFamily="34" charset="0"/>
              </a:rPr>
              <a:t>. Dublin, OH: OCLC Research. http://www.oclc.org/content/dam/research/publications/library/2014/oclcresearch-reordering-ranganathan-2014.pdf.</a:t>
            </a:r>
          </a:p>
          <a:p>
            <a:pPr marR="0" algn="l" defTabSz="914400" rtl="0" eaLnBrk="1" fontAlgn="auto" latinLnBrk="0" hangingPunct="1">
              <a:lnSpc>
                <a:spcPct val="100000"/>
              </a:lnSpc>
              <a:spcBef>
                <a:spcPts val="0"/>
              </a:spcBef>
              <a:spcAft>
                <a:spcPts val="0"/>
              </a:spcAft>
              <a:buClrTx/>
              <a:buSzTx/>
              <a:buFontTx/>
              <a:buNone/>
              <a:tabLst/>
              <a:defRPr/>
            </a:pPr>
            <a:endParaRPr lang="en-US" sz="1400" i="0" dirty="0" smtClean="0">
              <a:latin typeface="Arial" panose="020B0604020202020204" pitchFamily="34" charset="0"/>
              <a:cs typeface="Arial" panose="020B0604020202020204" pitchFamily="34" charset="0"/>
            </a:endParaRPr>
          </a:p>
          <a:p>
            <a:pPr marR="0" algn="l" defTabSz="914400" rtl="0" eaLnBrk="1" fontAlgn="auto" latinLnBrk="0" hangingPunct="1">
              <a:lnSpc>
                <a:spcPct val="100000"/>
              </a:lnSpc>
              <a:spcBef>
                <a:spcPts val="0"/>
              </a:spcBef>
              <a:spcAft>
                <a:spcPts val="0"/>
              </a:spcAft>
              <a:buClrTx/>
              <a:buSzTx/>
              <a:buFontTx/>
              <a:buNone/>
              <a:tabLst/>
              <a:defRPr/>
            </a:pPr>
            <a:r>
              <a:rPr lang="en-US" sz="1400" i="0" dirty="0" err="1" smtClean="0">
                <a:latin typeface="Arial" panose="020B0604020202020204" pitchFamily="34" charset="0"/>
                <a:cs typeface="Arial" panose="020B0604020202020204" pitchFamily="34" charset="0"/>
              </a:rPr>
              <a:t>Ranganathan</a:t>
            </a:r>
            <a:r>
              <a:rPr lang="en-US" sz="1400" i="0" dirty="0" smtClean="0">
                <a:latin typeface="Arial" panose="020B0604020202020204" pitchFamily="34" charset="0"/>
                <a:cs typeface="Arial" panose="020B0604020202020204" pitchFamily="34" charset="0"/>
              </a:rPr>
              <a:t>, </a:t>
            </a:r>
            <a:r>
              <a:rPr lang="en-US" sz="1400" i="0" dirty="0" err="1" smtClean="0">
                <a:latin typeface="Arial" panose="020B0604020202020204" pitchFamily="34" charset="0"/>
                <a:cs typeface="Arial" panose="020B0604020202020204" pitchFamily="34" charset="0"/>
              </a:rPr>
              <a:t>Shiyali</a:t>
            </a:r>
            <a:r>
              <a:rPr lang="en-US" sz="1400" i="0" dirty="0" smtClean="0">
                <a:latin typeface="Arial" panose="020B0604020202020204" pitchFamily="34" charset="0"/>
                <a:cs typeface="Arial" panose="020B0604020202020204" pitchFamily="34" charset="0"/>
              </a:rPr>
              <a:t> </a:t>
            </a:r>
            <a:r>
              <a:rPr lang="en-US" sz="1400" i="0" dirty="0" err="1" smtClean="0">
                <a:latin typeface="Arial" panose="020B0604020202020204" pitchFamily="34" charset="0"/>
                <a:cs typeface="Arial" panose="020B0604020202020204" pitchFamily="34" charset="0"/>
              </a:rPr>
              <a:t>Ramamrita</a:t>
            </a:r>
            <a:r>
              <a:rPr lang="en-US" sz="1400" i="0" dirty="0" smtClean="0">
                <a:latin typeface="Arial" panose="020B0604020202020204" pitchFamily="34" charset="0"/>
                <a:cs typeface="Arial" panose="020B0604020202020204" pitchFamily="34" charset="0"/>
              </a:rPr>
              <a:t>. 1931. </a:t>
            </a:r>
            <a:r>
              <a:rPr lang="en-US" sz="1400" i="1" dirty="0" smtClean="0">
                <a:latin typeface="Arial" panose="020B0604020202020204" pitchFamily="34" charset="0"/>
                <a:cs typeface="Arial" panose="020B0604020202020204" pitchFamily="34" charset="0"/>
              </a:rPr>
              <a:t>The five laws of library science. </a:t>
            </a:r>
            <a:r>
              <a:rPr lang="en-US" sz="1400" i="0" dirty="0" smtClean="0">
                <a:latin typeface="Arial" panose="020B0604020202020204" pitchFamily="34" charset="0"/>
                <a:cs typeface="Arial" panose="020B0604020202020204" pitchFamily="34" charset="0"/>
              </a:rPr>
              <a:t>London: Edward </a:t>
            </a:r>
            <a:r>
              <a:rPr lang="en-US" sz="1400" i="0" dirty="0" err="1" smtClean="0">
                <a:latin typeface="Arial" panose="020B0604020202020204" pitchFamily="34" charset="0"/>
                <a:cs typeface="Arial" panose="020B0604020202020204" pitchFamily="34" charset="0"/>
              </a:rPr>
              <a:t>Goldston</a:t>
            </a:r>
            <a:r>
              <a:rPr lang="en-US" sz="1400" i="0" dirty="0" smtClean="0">
                <a:latin typeface="Arial" panose="020B0604020202020204" pitchFamily="34" charset="0"/>
                <a:cs typeface="Arial" panose="020B0604020202020204" pitchFamily="34" charset="0"/>
              </a:rPr>
              <a:t>, Ltd.</a:t>
            </a:r>
            <a:r>
              <a:rPr lang="en-US" sz="1400" i="0" baseline="0" dirty="0" smtClean="0">
                <a:latin typeface="Arial" panose="020B0604020202020204" pitchFamily="34" charset="0"/>
                <a:cs typeface="Arial" panose="020B0604020202020204" pitchFamily="34" charset="0"/>
              </a:rPr>
              <a:t> </a:t>
            </a:r>
            <a:endParaRPr lang="en-US" sz="1400" i="0" dirty="0" smtClean="0">
              <a:latin typeface="Arial" panose="020B0604020202020204" pitchFamily="34" charset="0"/>
              <a:cs typeface="Arial" panose="020B0604020202020204" pitchFamily="34" charset="0"/>
            </a:endParaRPr>
          </a:p>
          <a:p>
            <a:endParaRPr lang="en-US" sz="1400" dirty="0"/>
          </a:p>
        </p:txBody>
      </p:sp>
      <p:sp>
        <p:nvSpPr>
          <p:cNvPr id="4" name="Slide Number Placeholder 3"/>
          <p:cNvSpPr>
            <a:spLocks noGrp="1"/>
          </p:cNvSpPr>
          <p:nvPr>
            <p:ph type="sldNum" sz="quarter" idx="10"/>
          </p:nvPr>
        </p:nvSpPr>
        <p:spPr/>
        <p:txBody>
          <a:bodyPr/>
          <a:lstStyle/>
          <a:p>
            <a:fld id="{6F896307-7DAF-5642-9DCB-6041360F1C6E}" type="slidenum">
              <a:rPr lang="en-US" smtClean="0"/>
              <a:pPr/>
              <a:t>3</a:t>
            </a:fld>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0" y="4343400"/>
            <a:ext cx="6858000" cy="4572000"/>
          </a:xfrm>
        </p:spPr>
        <p:txBody>
          <a:bodyPr>
            <a:noAutofit/>
          </a:bodyPr>
          <a:lstStyle/>
          <a:p>
            <a:r>
              <a:rPr lang="en-US" sz="1400" b="1" i="0" u="none" strike="noStrike" kern="1200" baseline="0" dirty="0" smtClean="0">
                <a:solidFill>
                  <a:schemeClr val="tx1"/>
                </a:solidFill>
                <a:latin typeface="Arial" panose="020B0604020202020204" pitchFamily="34" charset="0"/>
                <a:ea typeface="+mn-ea"/>
                <a:cs typeface="Arial" panose="020B0604020202020204" pitchFamily="34" charset="0"/>
              </a:rPr>
              <a:t>LYNN</a:t>
            </a:r>
          </a:p>
          <a:p>
            <a:r>
              <a:rPr lang="en-US" sz="1400" b="0" i="0" u="none" strike="noStrike" kern="1200" baseline="0" dirty="0" smtClean="0">
                <a:solidFill>
                  <a:schemeClr val="tx1"/>
                </a:solidFill>
                <a:latin typeface="Arial" panose="020B0604020202020204" pitchFamily="34" charset="0"/>
                <a:ea typeface="+mn-ea"/>
                <a:cs typeface="Arial" panose="020B0604020202020204" pitchFamily="34" charset="0"/>
              </a:rPr>
              <a:t>Image: http://3.bp.blogspot.com/9hA5e5m20cc/TsZIjS848I/AAAAAAAAFf0/0_VZwrrY7p0/s1600/DSC06549%2BB%2526W%2Bcrop%2Bb.jpg</a:t>
            </a:r>
          </a:p>
          <a:p>
            <a:endParaRPr lang="en-US" sz="1400" b="0" i="0" u="none" strike="noStrike" kern="1200" baseline="0" dirty="0" smtClean="0">
              <a:solidFill>
                <a:schemeClr val="tx1"/>
              </a:solidFill>
              <a:latin typeface="Arial" panose="020B0604020202020204" pitchFamily="34" charset="0"/>
              <a:ea typeface="+mn-ea"/>
              <a:cs typeface="Arial" panose="020B0604020202020204" pitchFamily="34" charset="0"/>
            </a:endParaRPr>
          </a:p>
          <a:p>
            <a:pPr marL="171450" indent="-171450">
              <a:buFont typeface="Arial" panose="020B0604020202020204" pitchFamily="34" charset="0"/>
              <a:buChar char="•"/>
            </a:pPr>
            <a:r>
              <a:rPr lang="en-US" sz="1400" b="0" i="0" u="none" strike="noStrike" kern="1200" baseline="0" dirty="0" smtClean="0">
                <a:solidFill>
                  <a:schemeClr val="tx1"/>
                </a:solidFill>
                <a:latin typeface="Arial" panose="020B0604020202020204" pitchFamily="34" charset="0"/>
                <a:ea typeface="+mn-ea"/>
                <a:cs typeface="Arial" panose="020B0604020202020204" pitchFamily="34" charset="0"/>
              </a:rPr>
              <a:t>We want to consider today’s information environment, how libraries &amp; Librarians are contributing to it &amp; what can be done to enlarge their footprints (107). </a:t>
            </a:r>
          </a:p>
          <a:p>
            <a:pPr marL="171450" indent="-171450">
              <a:buFont typeface="Arial" panose="020B0604020202020204" pitchFamily="34" charset="0"/>
              <a:buChar char="•"/>
            </a:pPr>
            <a:r>
              <a:rPr lang="en-US" sz="1400" b="0" i="0" u="none" strike="noStrike" kern="1200" baseline="0" dirty="0" smtClean="0">
                <a:solidFill>
                  <a:schemeClr val="tx1"/>
                </a:solidFill>
                <a:latin typeface="Arial" panose="020B0604020202020204" pitchFamily="34" charset="0"/>
                <a:ea typeface="+mn-ea"/>
                <a:cs typeface="Arial" panose="020B0604020202020204" pitchFamily="34" charset="0"/>
              </a:rPr>
              <a:t>We greatly esteem </a:t>
            </a:r>
            <a:r>
              <a:rPr lang="en-US" sz="1400" b="0" i="0" u="none" strike="noStrike" kern="1200" baseline="0" dirty="0" err="1" smtClean="0">
                <a:solidFill>
                  <a:schemeClr val="tx1"/>
                </a:solidFill>
                <a:latin typeface="Arial" panose="020B0604020202020204" pitchFamily="34" charset="0"/>
                <a:ea typeface="+mn-ea"/>
                <a:cs typeface="Arial" panose="020B0604020202020204" pitchFamily="34" charset="0"/>
              </a:rPr>
              <a:t>Ranganathan’s</a:t>
            </a:r>
            <a:r>
              <a:rPr lang="en-US" sz="1400" b="0" i="0" u="none" strike="noStrike" kern="1200" baseline="0" dirty="0" smtClean="0">
                <a:solidFill>
                  <a:schemeClr val="tx1"/>
                </a:solidFill>
                <a:latin typeface="Arial" panose="020B0604020202020204" pitchFamily="34" charset="0"/>
                <a:ea typeface="+mn-ea"/>
                <a:cs typeface="Arial" panose="020B0604020202020204" pitchFamily="34" charset="0"/>
              </a:rPr>
              <a:t> work &amp; laws (108). </a:t>
            </a:r>
          </a:p>
          <a:p>
            <a:pPr marL="171450" indent="-171450">
              <a:buFont typeface="Arial" panose="020B0604020202020204" pitchFamily="34" charset="0"/>
              <a:buChar char="•"/>
            </a:pPr>
            <a:r>
              <a:rPr lang="en-US" sz="1400" b="0" i="0" u="none" strike="noStrike" kern="1200" baseline="0" dirty="0" smtClean="0">
                <a:solidFill>
                  <a:schemeClr val="tx1"/>
                </a:solidFill>
                <a:latin typeface="Arial" panose="020B0604020202020204" pitchFamily="34" charset="0"/>
                <a:ea typeface="+mn-ea"/>
                <a:cs typeface="Arial" panose="020B0604020202020204" pitchFamily="34" charset="0"/>
              </a:rPr>
              <a:t>In all probability, others will continue to use his laws in this way for another hundred years &amp; our particular thoughts at this point in time will become helpful (hopefully) footnotes. </a:t>
            </a:r>
          </a:p>
          <a:p>
            <a:pPr marL="171450" indent="-171450">
              <a:buFont typeface="Arial" panose="020B0604020202020204" pitchFamily="34" charset="0"/>
              <a:buChar char="•"/>
            </a:pPr>
            <a:r>
              <a:rPr lang="en-US" sz="1400" b="0" i="0" u="none" strike="noStrike" kern="1200" baseline="0" dirty="0" smtClean="0">
                <a:solidFill>
                  <a:schemeClr val="tx1"/>
                </a:solidFill>
                <a:latin typeface="Arial" panose="020B0604020202020204" pitchFamily="34" charset="0"/>
                <a:ea typeface="+mn-ea"/>
                <a:cs typeface="Arial" panose="020B0604020202020204" pitchFamily="34" charset="0"/>
              </a:rPr>
              <a:t>“Because, in the words of the Cheshire Cat, it helps to know “where you want to get to” as you proceed through unfamiliar or changing terrain” (108). </a:t>
            </a:r>
          </a:p>
          <a:p>
            <a:pPr marL="171450" indent="-171450">
              <a:buFont typeface="Arial" panose="020B0604020202020204" pitchFamily="34" charset="0"/>
              <a:buChar char="•"/>
            </a:pPr>
            <a:r>
              <a:rPr lang="en-US" sz="1400" b="0" i="0" u="none" strike="noStrike" kern="1200" baseline="0" dirty="0" smtClean="0">
                <a:solidFill>
                  <a:schemeClr val="tx1"/>
                </a:solidFill>
                <a:latin typeface="Arial" panose="020B0604020202020204" pitchFamily="34" charset="0"/>
                <a:ea typeface="+mn-ea"/>
                <a:cs typeface="Arial" panose="020B0604020202020204" pitchFamily="34" charset="0"/>
              </a:rPr>
              <a:t>For us, these laws will continue to serve as a sign post (108). </a:t>
            </a:r>
            <a:br>
              <a:rPr lang="en-US" sz="1400" b="0" i="0" u="none" strike="noStrike" kern="1200" baseline="0" dirty="0" smtClean="0">
                <a:solidFill>
                  <a:schemeClr val="tx1"/>
                </a:solidFill>
                <a:latin typeface="Arial" panose="020B0604020202020204" pitchFamily="34" charset="0"/>
                <a:ea typeface="+mn-ea"/>
                <a:cs typeface="Arial" panose="020B0604020202020204" pitchFamily="34" charset="0"/>
              </a:rPr>
            </a:br>
            <a:endParaRPr lang="en-US" sz="1400" b="0" i="0" u="none" strike="noStrike" kern="1200" baseline="0" dirty="0" smtClean="0">
              <a:solidFill>
                <a:schemeClr val="tx1"/>
              </a:solidFill>
              <a:latin typeface="Arial" panose="020B0604020202020204" pitchFamily="34" charset="0"/>
              <a:ea typeface="+mn-ea"/>
              <a:cs typeface="Arial" panose="020B0604020202020204" pitchFamily="34" charset="0"/>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US" sz="1400" dirty="0" err="1" smtClean="0">
                <a:solidFill>
                  <a:prstClr val="black"/>
                </a:solidFill>
                <a:latin typeface="Arial" panose="020B0604020202020204" pitchFamily="34" charset="0"/>
                <a:cs typeface="Arial" panose="020B0604020202020204" pitchFamily="34" charset="0"/>
              </a:rPr>
              <a:t>Connaway</a:t>
            </a:r>
            <a:r>
              <a:rPr lang="en-US" sz="1400" dirty="0" smtClean="0">
                <a:solidFill>
                  <a:prstClr val="black"/>
                </a:solidFill>
                <a:latin typeface="Arial" panose="020B0604020202020204" pitchFamily="34" charset="0"/>
                <a:cs typeface="Arial" panose="020B0604020202020204" pitchFamily="34" charset="0"/>
              </a:rPr>
              <a:t>, Lynn </a:t>
            </a:r>
            <a:r>
              <a:rPr lang="en-US" sz="1400" dirty="0" err="1" smtClean="0">
                <a:solidFill>
                  <a:prstClr val="black"/>
                </a:solidFill>
                <a:latin typeface="Arial" panose="020B0604020202020204" pitchFamily="34" charset="0"/>
                <a:cs typeface="Arial" panose="020B0604020202020204" pitchFamily="34" charset="0"/>
              </a:rPr>
              <a:t>Silipigni</a:t>
            </a:r>
            <a:r>
              <a:rPr lang="en-US" sz="1400" dirty="0" smtClean="0">
                <a:solidFill>
                  <a:prstClr val="black"/>
                </a:solidFill>
                <a:latin typeface="Arial" panose="020B0604020202020204" pitchFamily="34" charset="0"/>
                <a:cs typeface="Arial" panose="020B0604020202020204" pitchFamily="34" charset="0"/>
              </a:rPr>
              <a:t>, and </a:t>
            </a:r>
            <a:r>
              <a:rPr lang="en-US" sz="1400" dirty="0" err="1" smtClean="0">
                <a:solidFill>
                  <a:prstClr val="black"/>
                </a:solidFill>
                <a:latin typeface="Arial" panose="020B0604020202020204" pitchFamily="34" charset="0"/>
                <a:cs typeface="Arial" panose="020B0604020202020204" pitchFamily="34" charset="0"/>
              </a:rPr>
              <a:t>Ixchel</a:t>
            </a:r>
            <a:r>
              <a:rPr lang="en-US" sz="1400" dirty="0" smtClean="0">
                <a:solidFill>
                  <a:prstClr val="black"/>
                </a:solidFill>
                <a:latin typeface="Arial" panose="020B0604020202020204" pitchFamily="34" charset="0"/>
                <a:cs typeface="Arial" panose="020B0604020202020204" pitchFamily="34" charset="0"/>
              </a:rPr>
              <a:t> M. </a:t>
            </a:r>
            <a:r>
              <a:rPr lang="en-US" sz="1400" dirty="0" err="1" smtClean="0">
                <a:solidFill>
                  <a:prstClr val="black"/>
                </a:solidFill>
                <a:latin typeface="Arial" panose="020B0604020202020204" pitchFamily="34" charset="0"/>
                <a:cs typeface="Arial" panose="020B0604020202020204" pitchFamily="34" charset="0"/>
              </a:rPr>
              <a:t>Faniel</a:t>
            </a:r>
            <a:r>
              <a:rPr lang="en-US" sz="1400" dirty="0" smtClean="0">
                <a:solidFill>
                  <a:prstClr val="black"/>
                </a:solidFill>
                <a:latin typeface="Arial" panose="020B0604020202020204" pitchFamily="34" charset="0"/>
                <a:cs typeface="Arial" panose="020B0604020202020204" pitchFamily="34" charset="0"/>
              </a:rPr>
              <a:t>. 2014. </a:t>
            </a:r>
            <a:r>
              <a:rPr lang="en-US" sz="1400" i="1" dirty="0" smtClean="0">
                <a:solidFill>
                  <a:prstClr val="black"/>
                </a:solidFill>
                <a:latin typeface="Arial" panose="020B0604020202020204" pitchFamily="34" charset="0"/>
                <a:cs typeface="Arial" panose="020B0604020202020204" pitchFamily="34" charset="0"/>
              </a:rPr>
              <a:t>Reordering </a:t>
            </a:r>
            <a:r>
              <a:rPr lang="en-US" sz="1400" i="1" dirty="0" err="1" smtClean="0">
                <a:solidFill>
                  <a:prstClr val="black"/>
                </a:solidFill>
                <a:latin typeface="Arial" panose="020B0604020202020204" pitchFamily="34" charset="0"/>
                <a:cs typeface="Arial" panose="020B0604020202020204" pitchFamily="34" charset="0"/>
              </a:rPr>
              <a:t>Ranganathan</a:t>
            </a:r>
            <a:r>
              <a:rPr lang="en-US" sz="1400" i="1" dirty="0" smtClean="0">
                <a:solidFill>
                  <a:prstClr val="black"/>
                </a:solidFill>
                <a:latin typeface="Arial" panose="020B0604020202020204" pitchFamily="34" charset="0"/>
                <a:cs typeface="Arial" panose="020B0604020202020204" pitchFamily="34" charset="0"/>
              </a:rPr>
              <a:t>: Shifting user behaviors, shifting priorities</a:t>
            </a:r>
            <a:r>
              <a:rPr lang="en-US" sz="1400" dirty="0" smtClean="0">
                <a:solidFill>
                  <a:prstClr val="black"/>
                </a:solidFill>
                <a:latin typeface="Arial" panose="020B0604020202020204" pitchFamily="34" charset="0"/>
                <a:cs typeface="Arial" panose="020B0604020202020204" pitchFamily="34" charset="0"/>
              </a:rPr>
              <a:t>. Dublin, OH: OCLC Research. http://www.oclc.org/content/dam/research/publications/library/2014/oclcresearch-reordering-ranganathan-2014.pdf.</a:t>
            </a:r>
          </a:p>
          <a:p>
            <a:pPr marL="0" indent="0">
              <a:buFont typeface="Arial" panose="020B0604020202020204" pitchFamily="34" charset="0"/>
              <a:buNone/>
            </a:pPr>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4</a:t>
            </a:fld>
            <a:endParaRPr lang="en-US"/>
          </a:p>
        </p:txBody>
      </p:sp>
    </p:spTree>
    <p:extLst>
      <p:ext uri="{BB962C8B-B14F-4D97-AF65-F5344CB8AC3E}">
        <p14:creationId xmlns:p14="http://schemas.microsoft.com/office/powerpoint/2010/main" xmlns="" val="231689587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sz="1200" kern="1200" dirty="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fld id="{AE921901-2D7D-404F-83CF-0310337D82A5}" type="slidenum">
              <a:rPr lang="en-US" smtClean="0"/>
              <a:pPr/>
              <a:t>5</a:t>
            </a:fld>
            <a:endParaRPr lang="en-US" dirty="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304800"/>
            <a:ext cx="4572000" cy="3429000"/>
          </a:xfrm>
        </p:spPr>
      </p:sp>
      <p:sp>
        <p:nvSpPr>
          <p:cNvPr id="3" name="Notes Placeholder 2"/>
          <p:cNvSpPr>
            <a:spLocks noGrp="1"/>
          </p:cNvSpPr>
          <p:nvPr>
            <p:ph type="body" idx="1"/>
          </p:nvPr>
        </p:nvSpPr>
        <p:spPr>
          <a:xfrm>
            <a:off x="62089" y="4038600"/>
            <a:ext cx="6781800" cy="4876800"/>
          </a:xfrm>
        </p:spPr>
        <p:txBody>
          <a:bodyPr/>
          <a:lstStyle/>
          <a:p>
            <a:r>
              <a:rPr lang="en-US" sz="1200" b="1" dirty="0" smtClean="0">
                <a:latin typeface="Arial" panose="020B0604020202020204" pitchFamily="34" charset="0"/>
                <a:cs typeface="Arial" panose="020B0604020202020204" pitchFamily="34" charset="0"/>
              </a:rPr>
              <a:t>LYNN</a:t>
            </a:r>
          </a:p>
          <a:p>
            <a:r>
              <a:rPr lang="en-US" sz="1200" dirty="0" smtClean="0">
                <a:latin typeface="Arial" panose="020B0604020202020204" pitchFamily="34" charset="0"/>
                <a:cs typeface="Arial" panose="020B0604020202020204" pitchFamily="34" charset="0"/>
              </a:rPr>
              <a:t>Image:</a:t>
            </a:r>
            <a:r>
              <a:rPr lang="en-US" sz="1200" baseline="0" dirty="0" smtClean="0">
                <a:latin typeface="Arial" panose="020B0604020202020204" pitchFamily="34" charset="0"/>
                <a:cs typeface="Arial" panose="020B0604020202020204" pitchFamily="34" charset="0"/>
              </a:rPr>
              <a:t> </a:t>
            </a:r>
            <a:r>
              <a:rPr lang="en-US" sz="1200" dirty="0" smtClean="0">
                <a:latin typeface="Arial" panose="020B0604020202020204" pitchFamily="34" charset="0"/>
                <a:cs typeface="Arial" panose="020B0604020202020204" pitchFamily="34" charset="0"/>
              </a:rPr>
              <a:t>http://www.ivillage.ca/sites/default/files/imagecache/node_photo_gallery_single_view/iStock_000017998458Small.jpg</a:t>
            </a:r>
          </a:p>
          <a:p>
            <a:endParaRPr lang="en-US" sz="1200" dirty="0" smtClean="0">
              <a:latin typeface="Arial" panose="020B0604020202020204" pitchFamily="34" charset="0"/>
              <a:cs typeface="Arial" panose="020B0604020202020204" pitchFamily="34" charset="0"/>
            </a:endParaRPr>
          </a:p>
          <a:p>
            <a:pPr marL="0" marR="0" indent="0" algn="l" defTabSz="914400" rtl="0" eaLnBrk="1" fontAlgn="auto" latinLnBrk="0" hangingPunct="1">
              <a:lnSpc>
                <a:spcPct val="100000"/>
              </a:lnSpc>
              <a:spcBef>
                <a:spcPts val="0"/>
              </a:spcBef>
              <a:spcAft>
                <a:spcPts val="0"/>
              </a:spcAft>
              <a:buClrTx/>
              <a:buSzTx/>
              <a:buFont typeface="Arial" pitchFamily="34" charset="0"/>
              <a:buChar char="•"/>
              <a:tabLst/>
              <a:defRPr/>
            </a:pPr>
            <a:r>
              <a:rPr lang="en-US" sz="1200" b="0" kern="1200" baseline="0" dirty="0" smtClean="0">
                <a:solidFill>
                  <a:schemeClr val="tx1"/>
                </a:solidFill>
                <a:latin typeface="Arial" pitchFamily="34" charset="0"/>
                <a:cs typeface="Arial" pitchFamily="34" charset="0"/>
              </a:rPr>
              <a:t>  Save time of the reader, previously #4, is now more important (#1) (8, 107)</a:t>
            </a:r>
          </a:p>
          <a:p>
            <a:pPr marL="0" marR="0" indent="0" algn="l" defTabSz="914400" rtl="0" eaLnBrk="1" fontAlgn="auto" latinLnBrk="0" hangingPunct="1">
              <a:lnSpc>
                <a:spcPct val="100000"/>
              </a:lnSpc>
              <a:spcBef>
                <a:spcPts val="0"/>
              </a:spcBef>
              <a:spcAft>
                <a:spcPts val="0"/>
              </a:spcAft>
              <a:buClrTx/>
              <a:buSzTx/>
              <a:buFont typeface="Arial" pitchFamily="34" charset="0"/>
              <a:buChar char="•"/>
              <a:tabLst/>
              <a:defRPr/>
            </a:pPr>
            <a:r>
              <a:rPr lang="en-US" sz="1200" b="0" kern="1200" baseline="0" dirty="0" smtClean="0">
                <a:solidFill>
                  <a:schemeClr val="tx1"/>
                </a:solidFill>
                <a:latin typeface="Arial" pitchFamily="34" charset="0"/>
                <a:cs typeface="Arial" pitchFamily="34" charset="0"/>
              </a:rPr>
              <a:t>  Scarcity of time and attention (lack of time not content) (8)</a:t>
            </a:r>
          </a:p>
          <a:p>
            <a:pPr marL="0" marR="0" indent="0" algn="l" defTabSz="914400" rtl="0" eaLnBrk="1" fontAlgn="auto" latinLnBrk="0" hangingPunct="1">
              <a:lnSpc>
                <a:spcPct val="100000"/>
              </a:lnSpc>
              <a:spcBef>
                <a:spcPts val="0"/>
              </a:spcBef>
              <a:spcAft>
                <a:spcPts val="0"/>
              </a:spcAft>
              <a:buClrTx/>
              <a:buSzTx/>
              <a:buFont typeface="Arial" pitchFamily="34" charset="0"/>
              <a:buChar char="•"/>
              <a:tabLst/>
              <a:defRPr/>
            </a:pPr>
            <a:r>
              <a:rPr lang="en-US" sz="1200" b="0" kern="1200" baseline="0" dirty="0" smtClean="0">
                <a:solidFill>
                  <a:schemeClr val="tx1"/>
                </a:solidFill>
                <a:latin typeface="Arial" pitchFamily="34" charset="0"/>
                <a:cs typeface="Arial" pitchFamily="34" charset="0"/>
              </a:rPr>
              <a:t>  Multitude of information service providers (8)</a:t>
            </a:r>
          </a:p>
          <a:p>
            <a:pPr marL="0" marR="0" indent="0" algn="l" defTabSz="914400" rtl="0" eaLnBrk="1" fontAlgn="auto" latinLnBrk="0" hangingPunct="1">
              <a:lnSpc>
                <a:spcPct val="100000"/>
              </a:lnSpc>
              <a:spcBef>
                <a:spcPts val="0"/>
              </a:spcBef>
              <a:spcAft>
                <a:spcPts val="0"/>
              </a:spcAft>
              <a:buClrTx/>
              <a:buSzTx/>
              <a:buFont typeface="Arial" pitchFamily="34" charset="0"/>
              <a:buChar char="•"/>
              <a:tabLst/>
              <a:defRPr/>
            </a:pPr>
            <a:r>
              <a:rPr lang="en-US" sz="1200" b="0" kern="1200" baseline="0" dirty="0" smtClean="0">
                <a:solidFill>
                  <a:schemeClr val="tx1"/>
                </a:solidFill>
                <a:latin typeface="Arial" pitchFamily="34" charset="0"/>
                <a:cs typeface="Arial" pitchFamily="34" charset="0"/>
              </a:rPr>
              <a:t>  A lens through which we interpret other laws (8)</a:t>
            </a:r>
          </a:p>
          <a:p>
            <a:pPr marL="0" marR="0" indent="0" algn="l" defTabSz="914400" rtl="0" eaLnBrk="1" fontAlgn="auto" latinLnBrk="0" hangingPunct="1">
              <a:lnSpc>
                <a:spcPct val="100000"/>
              </a:lnSpc>
              <a:spcBef>
                <a:spcPts val="0"/>
              </a:spcBef>
              <a:spcAft>
                <a:spcPts val="0"/>
              </a:spcAft>
              <a:buClrTx/>
              <a:buSzTx/>
              <a:buFont typeface="Arial" pitchFamily="34" charset="0"/>
              <a:buChar char="•"/>
              <a:tabLst/>
              <a:defRPr/>
            </a:pPr>
            <a:r>
              <a:rPr lang="en-US" sz="1200" b="0" kern="1200" baseline="0" dirty="0" smtClean="0">
                <a:solidFill>
                  <a:schemeClr val="tx1"/>
                </a:solidFill>
                <a:latin typeface="Arial" pitchFamily="34" charset="0"/>
                <a:cs typeface="Arial" pitchFamily="34" charset="0"/>
              </a:rPr>
              <a:t>  Convenience as a primary factor in getting &amp; choosing information (107) </a:t>
            </a:r>
            <a:endParaRPr lang="en-US" sz="1200" b="0" i="0" u="none" strike="noStrike" kern="1200" baseline="0" dirty="0" smtClean="0">
              <a:solidFill>
                <a:schemeClr val="tx1"/>
              </a:solidFill>
              <a:latin typeface="Arial" panose="020B0604020202020204" pitchFamily="34" charset="0"/>
              <a:ea typeface="+mn-ea"/>
              <a:cs typeface="Arial" panose="020B0604020202020204" pitchFamily="34" charset="0"/>
            </a:endParaRPr>
          </a:p>
          <a:p>
            <a:pPr marL="171450" indent="-171450">
              <a:buFont typeface="Arial" panose="020B0604020202020204" pitchFamily="34" charset="0"/>
              <a:buChar char="•"/>
            </a:pPr>
            <a:r>
              <a:rPr lang="en-US" sz="1200" b="0" i="0" u="none" strike="noStrike" kern="1200" baseline="0" dirty="0" smtClean="0">
                <a:solidFill>
                  <a:schemeClr val="tx1"/>
                </a:solidFill>
                <a:latin typeface="Arial" panose="020B0604020202020204" pitchFamily="34" charset="0"/>
                <a:ea typeface="+mn-ea"/>
                <a:cs typeface="Arial" panose="020B0604020202020204" pitchFamily="34" charset="0"/>
              </a:rPr>
              <a:t>Librarians need to consider how to save users more time, in more places &amp; in ways that are convenient and familiar to them (105).</a:t>
            </a:r>
          </a:p>
          <a:p>
            <a:pPr marL="171450" indent="-171450">
              <a:buFont typeface="Arial" panose="020B0604020202020204" pitchFamily="34" charset="0"/>
              <a:buChar char="•"/>
            </a:pPr>
            <a:r>
              <a:rPr lang="en-US" sz="1200" b="0" i="0" u="none" strike="noStrike" kern="1200" baseline="0" dirty="0" smtClean="0">
                <a:solidFill>
                  <a:schemeClr val="tx1"/>
                </a:solidFill>
                <a:latin typeface="Arial" panose="020B0604020202020204" pitchFamily="34" charset="0"/>
                <a:ea typeface="+mn-ea"/>
                <a:cs typeface="Arial" panose="020B0604020202020204" pitchFamily="34" charset="0"/>
              </a:rPr>
              <a:t>Convenience is a moving target (105). </a:t>
            </a:r>
          </a:p>
          <a:p>
            <a:pPr marL="171450" indent="-171450">
              <a:buFont typeface="Arial" panose="020B0604020202020204" pitchFamily="34" charset="0"/>
              <a:buChar char="•"/>
            </a:pPr>
            <a:r>
              <a:rPr lang="en-US" sz="1200" b="0" i="0" u="none" strike="noStrike" kern="1200" baseline="0" dirty="0" smtClean="0">
                <a:solidFill>
                  <a:schemeClr val="tx1"/>
                </a:solidFill>
                <a:latin typeface="Arial" panose="020B0604020202020204" pitchFamily="34" charset="0"/>
                <a:ea typeface="+mn-ea"/>
                <a:cs typeface="Arial" panose="020B0604020202020204" pitchFamily="34" charset="0"/>
              </a:rPr>
              <a:t>Convenience is dependent on the situation individuals find themselves in when they need information &amp; on the context of the specific situation (105). </a:t>
            </a:r>
          </a:p>
          <a:p>
            <a:pPr marL="171450" indent="-171450">
              <a:buFont typeface="Arial" panose="020B0604020202020204" pitchFamily="34" charset="0"/>
              <a:buChar char="•"/>
            </a:pPr>
            <a:r>
              <a:rPr lang="en-US" sz="1200" b="0" i="0" u="none" strike="noStrike" kern="1200" baseline="0" dirty="0" smtClean="0">
                <a:solidFill>
                  <a:schemeClr val="tx1"/>
                </a:solidFill>
                <a:latin typeface="+mn-lt"/>
                <a:ea typeface="+mn-ea"/>
                <a:cs typeface="+mn-cs"/>
              </a:rPr>
              <a:t>No value in saving the time of the reader if the content needed cannot be found &amp; accessed (106). </a:t>
            </a:r>
          </a:p>
          <a:p>
            <a:pPr marL="171450" indent="-171450">
              <a:buFont typeface="Arial" panose="020B0604020202020204" pitchFamily="34" charset="0"/>
              <a:buChar char="•"/>
            </a:pPr>
            <a:r>
              <a:rPr lang="en-US" sz="1200" b="0" i="0" u="none" strike="noStrike" kern="1200" baseline="0" dirty="0" smtClean="0">
                <a:solidFill>
                  <a:schemeClr val="tx1"/>
                </a:solidFill>
                <a:latin typeface="+mn-lt"/>
                <a:ea typeface="+mn-ea"/>
                <a:cs typeface="+mn-cs"/>
              </a:rPr>
              <a:t>One size fits none (106). </a:t>
            </a:r>
          </a:p>
          <a:p>
            <a:pPr marL="171450" indent="-171450">
              <a:buFont typeface="Arial" panose="020B0604020202020204" pitchFamily="34" charset="0"/>
              <a:buChar char="•"/>
            </a:pPr>
            <a:endParaRPr lang="en-US" sz="1200" b="0" i="0" u="none" strike="noStrike" kern="1200" baseline="0" dirty="0" smtClean="0">
              <a:solidFill>
                <a:schemeClr val="tx1"/>
              </a:solidFill>
              <a:latin typeface="Arial" panose="020B0604020202020204" pitchFamily="34" charset="0"/>
              <a:ea typeface="+mn-ea"/>
              <a:cs typeface="Arial" panose="020B0604020202020204" pitchFamily="34" charset="0"/>
            </a:endParaRPr>
          </a:p>
          <a:p>
            <a:pPr marL="0" indent="0">
              <a:buFont typeface="Arial" panose="020B0604020202020204" pitchFamily="34" charset="0"/>
              <a:buNone/>
            </a:pPr>
            <a:r>
              <a:rPr lang="en-US" sz="1200" dirty="0" err="1" smtClean="0">
                <a:solidFill>
                  <a:prstClr val="black"/>
                </a:solidFill>
                <a:latin typeface="Arial" pitchFamily="34" charset="0"/>
                <a:ea typeface="+mn-ea"/>
                <a:cs typeface="Arial" pitchFamily="34" charset="0"/>
              </a:rPr>
              <a:t>Connaway</a:t>
            </a:r>
            <a:r>
              <a:rPr lang="en-US" sz="1200" dirty="0" smtClean="0">
                <a:solidFill>
                  <a:prstClr val="black"/>
                </a:solidFill>
                <a:latin typeface="Arial" pitchFamily="34" charset="0"/>
                <a:ea typeface="+mn-ea"/>
                <a:cs typeface="Arial" pitchFamily="34" charset="0"/>
              </a:rPr>
              <a:t>, Lynn </a:t>
            </a:r>
            <a:r>
              <a:rPr lang="en-US" sz="1200" dirty="0" err="1" smtClean="0">
                <a:solidFill>
                  <a:prstClr val="black"/>
                </a:solidFill>
                <a:latin typeface="Arial" pitchFamily="34" charset="0"/>
                <a:ea typeface="+mn-ea"/>
                <a:cs typeface="Arial" pitchFamily="34" charset="0"/>
              </a:rPr>
              <a:t>Silipigni</a:t>
            </a:r>
            <a:r>
              <a:rPr lang="en-US" sz="1200" dirty="0" smtClean="0">
                <a:solidFill>
                  <a:prstClr val="black"/>
                </a:solidFill>
                <a:latin typeface="Arial" pitchFamily="34" charset="0"/>
                <a:ea typeface="+mn-ea"/>
                <a:cs typeface="Arial" pitchFamily="34" charset="0"/>
              </a:rPr>
              <a:t>, Timothy J. Dickey, and Marie L. Radford. 2011. “If it is too inconvenient I’m not going after it:” Convenience as a critical factor in information-seeking behaviors. </a:t>
            </a:r>
            <a:r>
              <a:rPr lang="en-US" sz="1200" i="1" dirty="0" smtClean="0">
                <a:solidFill>
                  <a:prstClr val="black"/>
                </a:solidFill>
                <a:latin typeface="Arial" pitchFamily="34" charset="0"/>
                <a:ea typeface="+mn-ea"/>
                <a:cs typeface="Arial" pitchFamily="34" charset="0"/>
              </a:rPr>
              <a:t>Library &amp; Information Science Research </a:t>
            </a:r>
            <a:r>
              <a:rPr lang="en-US" sz="1200" dirty="0" smtClean="0">
                <a:solidFill>
                  <a:prstClr val="black"/>
                </a:solidFill>
                <a:latin typeface="Arial" pitchFamily="34" charset="0"/>
                <a:ea typeface="+mn-ea"/>
                <a:cs typeface="Arial" pitchFamily="34" charset="0"/>
              </a:rPr>
              <a:t>33, no. 3: 179-90. </a:t>
            </a:r>
          </a:p>
          <a:p>
            <a:pPr marL="0" indent="0">
              <a:buFont typeface="Arial" panose="020B0604020202020204" pitchFamily="34" charset="0"/>
              <a:buNone/>
            </a:pPr>
            <a:endParaRPr lang="en-US" sz="1200" b="0" i="0" u="none" strike="noStrike" kern="1200" baseline="0" dirty="0" smtClean="0">
              <a:solidFill>
                <a:schemeClr val="tx1"/>
              </a:solidFill>
              <a:latin typeface="Arial" panose="020B0604020202020204" pitchFamily="34" charset="0"/>
              <a:ea typeface="+mn-ea"/>
              <a:cs typeface="Arial" panose="020B0604020202020204" pitchFamily="34" charset="0"/>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US" sz="1200" dirty="0" err="1" smtClean="0">
                <a:solidFill>
                  <a:prstClr val="black"/>
                </a:solidFill>
                <a:latin typeface="Arial" panose="020B0604020202020204" pitchFamily="34" charset="0"/>
                <a:cs typeface="Arial" panose="020B0604020202020204" pitchFamily="34" charset="0"/>
              </a:rPr>
              <a:t>Connaway</a:t>
            </a:r>
            <a:r>
              <a:rPr lang="en-US" sz="1200" dirty="0" smtClean="0">
                <a:solidFill>
                  <a:prstClr val="black"/>
                </a:solidFill>
                <a:latin typeface="Arial" panose="020B0604020202020204" pitchFamily="34" charset="0"/>
                <a:cs typeface="Arial" panose="020B0604020202020204" pitchFamily="34" charset="0"/>
              </a:rPr>
              <a:t>, Lynn </a:t>
            </a:r>
            <a:r>
              <a:rPr lang="en-US" sz="1200" dirty="0" err="1" smtClean="0">
                <a:solidFill>
                  <a:prstClr val="black"/>
                </a:solidFill>
                <a:latin typeface="Arial" panose="020B0604020202020204" pitchFamily="34" charset="0"/>
                <a:cs typeface="Arial" panose="020B0604020202020204" pitchFamily="34" charset="0"/>
              </a:rPr>
              <a:t>Silipigni</a:t>
            </a:r>
            <a:r>
              <a:rPr lang="en-US" sz="1200" dirty="0" smtClean="0">
                <a:solidFill>
                  <a:prstClr val="black"/>
                </a:solidFill>
                <a:latin typeface="Arial" panose="020B0604020202020204" pitchFamily="34" charset="0"/>
                <a:cs typeface="Arial" panose="020B0604020202020204" pitchFamily="34" charset="0"/>
              </a:rPr>
              <a:t>, and </a:t>
            </a:r>
            <a:r>
              <a:rPr lang="en-US" sz="1200" dirty="0" err="1" smtClean="0">
                <a:solidFill>
                  <a:prstClr val="black"/>
                </a:solidFill>
                <a:latin typeface="Arial" panose="020B0604020202020204" pitchFamily="34" charset="0"/>
                <a:cs typeface="Arial" panose="020B0604020202020204" pitchFamily="34" charset="0"/>
              </a:rPr>
              <a:t>Ixchel</a:t>
            </a:r>
            <a:r>
              <a:rPr lang="en-US" sz="1200" dirty="0" smtClean="0">
                <a:solidFill>
                  <a:prstClr val="black"/>
                </a:solidFill>
                <a:latin typeface="Arial" panose="020B0604020202020204" pitchFamily="34" charset="0"/>
                <a:cs typeface="Arial" panose="020B0604020202020204" pitchFamily="34" charset="0"/>
              </a:rPr>
              <a:t> M. </a:t>
            </a:r>
            <a:r>
              <a:rPr lang="en-US" sz="1200" dirty="0" err="1" smtClean="0">
                <a:solidFill>
                  <a:prstClr val="black"/>
                </a:solidFill>
                <a:latin typeface="Arial" panose="020B0604020202020204" pitchFamily="34" charset="0"/>
                <a:cs typeface="Arial" panose="020B0604020202020204" pitchFamily="34" charset="0"/>
              </a:rPr>
              <a:t>Faniel</a:t>
            </a:r>
            <a:r>
              <a:rPr lang="en-US" sz="1200" dirty="0" smtClean="0">
                <a:solidFill>
                  <a:prstClr val="black"/>
                </a:solidFill>
                <a:latin typeface="Arial" panose="020B0604020202020204" pitchFamily="34" charset="0"/>
                <a:cs typeface="Arial" panose="020B0604020202020204" pitchFamily="34" charset="0"/>
              </a:rPr>
              <a:t>. 2014. </a:t>
            </a:r>
            <a:r>
              <a:rPr lang="en-US" sz="1200" i="1" dirty="0" smtClean="0">
                <a:solidFill>
                  <a:prstClr val="black"/>
                </a:solidFill>
                <a:latin typeface="Arial" panose="020B0604020202020204" pitchFamily="34" charset="0"/>
                <a:cs typeface="Arial" panose="020B0604020202020204" pitchFamily="34" charset="0"/>
              </a:rPr>
              <a:t>Reordering </a:t>
            </a:r>
            <a:r>
              <a:rPr lang="en-US" sz="1200" i="1" dirty="0" err="1" smtClean="0">
                <a:solidFill>
                  <a:prstClr val="black"/>
                </a:solidFill>
                <a:latin typeface="Arial" panose="020B0604020202020204" pitchFamily="34" charset="0"/>
                <a:cs typeface="Arial" panose="020B0604020202020204" pitchFamily="34" charset="0"/>
              </a:rPr>
              <a:t>Ranganathan</a:t>
            </a:r>
            <a:r>
              <a:rPr lang="en-US" sz="1200" i="1" dirty="0" smtClean="0">
                <a:solidFill>
                  <a:prstClr val="black"/>
                </a:solidFill>
                <a:latin typeface="Arial" panose="020B0604020202020204" pitchFamily="34" charset="0"/>
                <a:cs typeface="Arial" panose="020B0604020202020204" pitchFamily="34" charset="0"/>
              </a:rPr>
              <a:t>: Shifting user behaviors, shifting priorities</a:t>
            </a:r>
            <a:r>
              <a:rPr lang="en-US" sz="1200" dirty="0" smtClean="0">
                <a:solidFill>
                  <a:prstClr val="black"/>
                </a:solidFill>
                <a:latin typeface="Arial" panose="020B0604020202020204" pitchFamily="34" charset="0"/>
                <a:cs typeface="Arial" panose="020B0604020202020204" pitchFamily="34" charset="0"/>
              </a:rPr>
              <a:t>. Dublin, OH: OCLC Research. http://www.oclc.org/content/dam/research/publications/library/2014/oclcresearch-reordering-ranganathan-2014.pdf.</a:t>
            </a:r>
          </a:p>
          <a:p>
            <a:pPr marL="0" indent="0">
              <a:buFont typeface="Arial" panose="020B0604020202020204" pitchFamily="34" charset="0"/>
              <a:buNone/>
            </a:pPr>
            <a:endParaRPr lang="en-US" sz="1200" b="0" i="0" u="none" strike="noStrike" kern="1200" baseline="0" dirty="0" smtClean="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6</a:t>
            </a:fld>
            <a:endParaRPr lang="en-US"/>
          </a:p>
        </p:txBody>
      </p:sp>
    </p:spTree>
    <p:extLst>
      <p:ext uri="{BB962C8B-B14F-4D97-AF65-F5344CB8AC3E}">
        <p14:creationId xmlns:p14="http://schemas.microsoft.com/office/powerpoint/2010/main" xmlns="" val="338767590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304800" y="4343400"/>
            <a:ext cx="6324600" cy="4114800"/>
          </a:xfrm>
        </p:spPr>
        <p:txBody>
          <a:bodyPr>
            <a:noAutofit/>
          </a:bodyPr>
          <a:lstStyle/>
          <a:p>
            <a:r>
              <a:rPr lang="en-US" sz="1400" b="1" i="0" dirty="0" smtClean="0">
                <a:latin typeface="Arial" pitchFamily="34" charset="0"/>
                <a:cs typeface="Arial" pitchFamily="34" charset="0"/>
              </a:rPr>
              <a:t>LYNN</a:t>
            </a:r>
          </a:p>
          <a:p>
            <a:r>
              <a:rPr lang="en-US" sz="1400" i="0" dirty="0" smtClean="0">
                <a:latin typeface="Arial" pitchFamily="34" charset="0"/>
                <a:cs typeface="Arial" pitchFamily="34" charset="0"/>
              </a:rPr>
              <a:t>Image: </a:t>
            </a:r>
            <a:r>
              <a:rPr lang="en-US" sz="1400" baseline="0" dirty="0" smtClean="0">
                <a:latin typeface="Arial" pitchFamily="34" charset="0"/>
                <a:cs typeface="Arial" pitchFamily="34" charset="0"/>
              </a:rPr>
              <a:t>http://i2.cdn.turner.com/cnn/dam/assets/131126191411-strahov-abbey-library-horizontal-large-gallery.jpg</a:t>
            </a:r>
          </a:p>
          <a:p>
            <a:endParaRPr lang="en-US" sz="1400" baseline="0" dirty="0" smtClean="0">
              <a:latin typeface="Arial" pitchFamily="34" charset="0"/>
              <a:cs typeface="Arial"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dirty="0" err="1" smtClean="0">
                <a:solidFill>
                  <a:prstClr val="black"/>
                </a:solidFill>
                <a:latin typeface="Arial" pitchFamily="34" charset="0"/>
                <a:cs typeface="Arial" pitchFamily="34" charset="0"/>
              </a:rPr>
              <a:t>Ranganathan</a:t>
            </a:r>
            <a:r>
              <a:rPr lang="en-US" sz="1400" dirty="0" smtClean="0">
                <a:solidFill>
                  <a:prstClr val="black"/>
                </a:solidFill>
                <a:latin typeface="Arial" pitchFamily="34" charset="0"/>
                <a:cs typeface="Arial" pitchFamily="34" charset="0"/>
              </a:rPr>
              <a:t>, </a:t>
            </a:r>
            <a:r>
              <a:rPr lang="en-US" sz="1400" dirty="0" err="1" smtClean="0">
                <a:solidFill>
                  <a:prstClr val="black"/>
                </a:solidFill>
                <a:latin typeface="Arial" pitchFamily="34" charset="0"/>
                <a:cs typeface="Arial" pitchFamily="34" charset="0"/>
              </a:rPr>
              <a:t>Shiyali</a:t>
            </a:r>
            <a:r>
              <a:rPr lang="en-US" sz="1400" dirty="0" smtClean="0">
                <a:solidFill>
                  <a:prstClr val="black"/>
                </a:solidFill>
                <a:latin typeface="Arial" pitchFamily="34" charset="0"/>
                <a:cs typeface="Arial" pitchFamily="34" charset="0"/>
              </a:rPr>
              <a:t> </a:t>
            </a:r>
            <a:r>
              <a:rPr lang="en-US" sz="1400" dirty="0" err="1" smtClean="0">
                <a:solidFill>
                  <a:prstClr val="black"/>
                </a:solidFill>
                <a:latin typeface="Arial" pitchFamily="34" charset="0"/>
                <a:cs typeface="Arial" pitchFamily="34" charset="0"/>
              </a:rPr>
              <a:t>Ramamrita</a:t>
            </a:r>
            <a:r>
              <a:rPr lang="en-US" sz="1400" dirty="0" smtClean="0">
                <a:solidFill>
                  <a:prstClr val="black"/>
                </a:solidFill>
                <a:latin typeface="Arial" pitchFamily="34" charset="0"/>
                <a:cs typeface="Arial" pitchFamily="34" charset="0"/>
              </a:rPr>
              <a:t>. 1931. </a:t>
            </a:r>
            <a:r>
              <a:rPr lang="en-US" sz="1400" i="1" dirty="0" smtClean="0">
                <a:solidFill>
                  <a:prstClr val="black"/>
                </a:solidFill>
                <a:latin typeface="Arial" pitchFamily="34" charset="0"/>
                <a:cs typeface="Arial" pitchFamily="34" charset="0"/>
              </a:rPr>
              <a:t>The five laws of library science</a:t>
            </a:r>
            <a:r>
              <a:rPr lang="en-US" sz="1400" dirty="0" smtClean="0">
                <a:solidFill>
                  <a:prstClr val="black"/>
                </a:solidFill>
                <a:latin typeface="Arial" pitchFamily="34" charset="0"/>
                <a:cs typeface="Arial" pitchFamily="34" charset="0"/>
              </a:rPr>
              <a:t>. London: Edward </a:t>
            </a:r>
            <a:r>
              <a:rPr lang="en-US" sz="1400" dirty="0" err="1" smtClean="0">
                <a:solidFill>
                  <a:prstClr val="black"/>
                </a:solidFill>
                <a:latin typeface="Arial" pitchFamily="34" charset="0"/>
                <a:cs typeface="Arial" pitchFamily="34" charset="0"/>
              </a:rPr>
              <a:t>Goldston</a:t>
            </a:r>
            <a:r>
              <a:rPr lang="en-US" sz="1400" dirty="0" smtClean="0">
                <a:solidFill>
                  <a:prstClr val="black"/>
                </a:solidFill>
                <a:latin typeface="Arial" pitchFamily="34" charset="0"/>
                <a:cs typeface="Arial" pitchFamily="34" charset="0"/>
              </a:rPr>
              <a:t>, Ltd. </a:t>
            </a:r>
          </a:p>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AE921901-2D7D-404F-83CF-0310337D82A5}" type="slidenum">
              <a:rPr lang="en-US" smtClean="0"/>
              <a:pPr/>
              <a:t>7</a:t>
            </a:fld>
            <a:endParaRPr lang="en-US" dirty="0"/>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752600" y="0"/>
            <a:ext cx="2895600" cy="2171700"/>
          </a:xfrm>
        </p:spPr>
      </p:sp>
      <p:sp>
        <p:nvSpPr>
          <p:cNvPr id="3" name="Notes Placeholder 2"/>
          <p:cNvSpPr>
            <a:spLocks noGrp="1"/>
          </p:cNvSpPr>
          <p:nvPr>
            <p:ph type="body" idx="1"/>
          </p:nvPr>
        </p:nvSpPr>
        <p:spPr>
          <a:xfrm>
            <a:off x="0" y="2514600"/>
            <a:ext cx="6858000" cy="6096000"/>
          </a:xfrm>
        </p:spPr>
        <p:txBody>
          <a:bodyPr>
            <a:noAutofit/>
          </a:bodyPr>
          <a:lstStyle/>
          <a:p>
            <a:r>
              <a:rPr lang="en-US" b="1" i="0" dirty="0" smtClean="0">
                <a:latin typeface="Arial" pitchFamily="34" charset="0"/>
                <a:cs typeface="Arial" pitchFamily="34" charset="0"/>
              </a:rPr>
              <a:t>LYNN</a:t>
            </a:r>
          </a:p>
          <a:p>
            <a:r>
              <a:rPr lang="en-US" i="0" dirty="0" smtClean="0">
                <a:latin typeface="Arial" pitchFamily="34" charset="0"/>
                <a:cs typeface="Arial" pitchFamily="34" charset="0"/>
              </a:rPr>
              <a:t>Image: </a:t>
            </a:r>
            <a:r>
              <a:rPr lang="en-US" dirty="0" smtClean="0">
                <a:latin typeface="Arial" pitchFamily="34" charset="0"/>
                <a:cs typeface="Arial" pitchFamily="34" charset="0"/>
                <a:hlinkClick r:id="rId3"/>
              </a:rPr>
              <a:t>http://www.heinzmarketing.com/assets/80-20-rule-time-management-stop-wasting-time.jpg</a:t>
            </a:r>
            <a:endParaRPr lang="en-US" dirty="0" smtClean="0">
              <a:latin typeface="Arial" pitchFamily="34" charset="0"/>
              <a:cs typeface="Arial" pitchFamily="34" charset="0"/>
            </a:endParaRPr>
          </a:p>
          <a:p>
            <a:endParaRPr lang="en-US" kern="1200" baseline="0" dirty="0" smtClean="0">
              <a:solidFill>
                <a:schemeClr val="tx1"/>
              </a:solidFill>
              <a:latin typeface="Arial" pitchFamily="34" charset="0"/>
              <a:cs typeface="Arial" pitchFamily="34" charset="0"/>
            </a:endParaRPr>
          </a:p>
          <a:p>
            <a:pPr>
              <a:buFont typeface="Arial" pitchFamily="34" charset="0"/>
              <a:buChar char="•"/>
            </a:pPr>
            <a:r>
              <a:rPr lang="en-US" kern="1200" baseline="0" dirty="0" smtClean="0">
                <a:solidFill>
                  <a:schemeClr val="tx1"/>
                </a:solidFill>
                <a:latin typeface="Arial" pitchFamily="34" charset="0"/>
                <a:cs typeface="Arial" pitchFamily="34" charset="0"/>
              </a:rPr>
              <a:t>Today, people are inundated with information that they have to review and evaluate to make choices (</a:t>
            </a:r>
            <a:r>
              <a:rPr lang="en-US" kern="1200" baseline="0" dirty="0" err="1" smtClean="0">
                <a:solidFill>
                  <a:schemeClr val="tx1"/>
                </a:solidFill>
                <a:latin typeface="Arial" pitchFamily="34" charset="0"/>
                <a:cs typeface="Arial" pitchFamily="34" charset="0"/>
              </a:rPr>
              <a:t>Connaway</a:t>
            </a:r>
            <a:r>
              <a:rPr lang="en-US" kern="1200" baseline="0" dirty="0" smtClean="0">
                <a:solidFill>
                  <a:schemeClr val="tx1"/>
                </a:solidFill>
                <a:latin typeface="Arial" pitchFamily="34" charset="0"/>
                <a:cs typeface="Arial" pitchFamily="34" charset="0"/>
              </a:rPr>
              <a:t>, Dickey, and Radford 2011) (9)</a:t>
            </a:r>
          </a:p>
          <a:p>
            <a:pPr>
              <a:buFont typeface="Arial" pitchFamily="34" charset="0"/>
              <a:buChar char="•"/>
            </a:pPr>
            <a:r>
              <a:rPr lang="en-US" kern="1200" baseline="0" dirty="0" smtClean="0">
                <a:solidFill>
                  <a:schemeClr val="tx1"/>
                </a:solidFill>
                <a:latin typeface="Arial" pitchFamily="34" charset="0"/>
                <a:cs typeface="Arial" pitchFamily="34" charset="0"/>
              </a:rPr>
              <a:t>Librarians adjusting their systems and services for scholars now required to provide better management/accurate metadata (Connaway and Dickey 2010b) (10)</a:t>
            </a:r>
          </a:p>
          <a:p>
            <a:pPr>
              <a:buFont typeface="Arial" pitchFamily="34" charset="0"/>
              <a:buChar char="•"/>
            </a:pPr>
            <a:r>
              <a:rPr lang="en-US" kern="1200" baseline="0" dirty="0" smtClean="0">
                <a:solidFill>
                  <a:schemeClr val="tx1"/>
                </a:solidFill>
                <a:latin typeface="Arial" pitchFamily="34" charset="0"/>
                <a:cs typeface="Arial" pitchFamily="34" charset="0"/>
              </a:rPr>
              <a:t>Operating within time constraints is an issue under these circumstances (Connaway and Dickey 2010b) (10)</a:t>
            </a:r>
          </a:p>
          <a:p>
            <a:pPr>
              <a:buFont typeface="Arial" pitchFamily="34" charset="0"/>
              <a:buChar char="•"/>
            </a:pPr>
            <a:r>
              <a:rPr lang="en-US" kern="1200" baseline="0" dirty="0" smtClean="0">
                <a:solidFill>
                  <a:schemeClr val="tx1"/>
                </a:solidFill>
                <a:latin typeface="Arial" pitchFamily="34" charset="0"/>
                <a:cs typeface="Arial" pitchFamily="34" charset="0"/>
              </a:rPr>
              <a:t>Earthquake engineering researchers delay contributing data to a central repository because uploading and documenting the data were time- and labor-intensive processes </a:t>
            </a:r>
          </a:p>
          <a:p>
            <a:r>
              <a:rPr lang="en-US" kern="1200" baseline="0" dirty="0" smtClean="0">
                <a:solidFill>
                  <a:schemeClr val="tx1"/>
                </a:solidFill>
                <a:latin typeface="Arial" pitchFamily="34" charset="0"/>
                <a:cs typeface="Arial" pitchFamily="34" charset="0"/>
              </a:rPr>
              <a:t>(</a:t>
            </a:r>
            <a:r>
              <a:rPr lang="en-US" kern="1200" baseline="0" dirty="0" err="1" smtClean="0">
                <a:solidFill>
                  <a:schemeClr val="tx1"/>
                </a:solidFill>
                <a:latin typeface="Arial" pitchFamily="34" charset="0"/>
                <a:cs typeface="Arial" pitchFamily="34" charset="0"/>
              </a:rPr>
              <a:t>Faniel</a:t>
            </a:r>
            <a:r>
              <a:rPr lang="en-US" kern="1200" baseline="0" dirty="0" smtClean="0">
                <a:solidFill>
                  <a:schemeClr val="tx1"/>
                </a:solidFill>
                <a:latin typeface="Arial" pitchFamily="34" charset="0"/>
                <a:cs typeface="Arial" pitchFamily="34" charset="0"/>
              </a:rPr>
              <a:t> 2009) (10)</a:t>
            </a:r>
          </a:p>
          <a:p>
            <a:pPr>
              <a:buFont typeface="Arial" pitchFamily="34" charset="0"/>
              <a:buChar char="•"/>
            </a:pPr>
            <a:r>
              <a:rPr lang="en-US" kern="1200" baseline="0" dirty="0" smtClean="0">
                <a:solidFill>
                  <a:schemeClr val="tx1"/>
                </a:solidFill>
                <a:latin typeface="Arial" pitchFamily="34" charset="0"/>
                <a:cs typeface="Arial" pitchFamily="34" charset="0"/>
              </a:rPr>
              <a:t> “</a:t>
            </a:r>
            <a:r>
              <a:rPr lang="en-US" kern="1200" baseline="0" dirty="0" err="1" smtClean="0">
                <a:solidFill>
                  <a:schemeClr val="tx1"/>
                </a:solidFill>
                <a:latin typeface="Arial" pitchFamily="34" charset="0"/>
                <a:cs typeface="Arial" pitchFamily="34" charset="0"/>
              </a:rPr>
              <a:t>Millennials</a:t>
            </a:r>
            <a:r>
              <a:rPr lang="en-US" kern="1200" baseline="0" dirty="0" smtClean="0">
                <a:solidFill>
                  <a:schemeClr val="tx1"/>
                </a:solidFill>
                <a:latin typeface="Arial" pitchFamily="34" charset="0"/>
                <a:cs typeface="Arial" pitchFamily="34" charset="0"/>
              </a:rPr>
              <a:t>, by their own admission, have no tolerance for delays” (Sweeney 2006, 3) (9)</a:t>
            </a:r>
          </a:p>
          <a:p>
            <a:pPr>
              <a:buFont typeface="Arial" pitchFamily="34" charset="0"/>
              <a:buChar char="•"/>
            </a:pPr>
            <a:r>
              <a:rPr lang="en-US" kern="1200" baseline="0" dirty="0" smtClean="0">
                <a:solidFill>
                  <a:schemeClr val="tx1"/>
                </a:solidFill>
                <a:latin typeface="Arial" pitchFamily="34" charset="0"/>
                <a:cs typeface="Arial" pitchFamily="34" charset="0"/>
              </a:rPr>
              <a:t> They respond quickly to communications from others and expect the same in return (</a:t>
            </a:r>
            <a:r>
              <a:rPr lang="en-US" kern="1200" baseline="0" dirty="0" err="1" smtClean="0">
                <a:solidFill>
                  <a:schemeClr val="tx1"/>
                </a:solidFill>
                <a:latin typeface="Arial" pitchFamily="34" charset="0"/>
                <a:cs typeface="Arial" pitchFamily="34" charset="0"/>
              </a:rPr>
              <a:t>Oblinger</a:t>
            </a:r>
            <a:r>
              <a:rPr lang="en-US" kern="1200" baseline="0" dirty="0" smtClean="0">
                <a:solidFill>
                  <a:schemeClr val="tx1"/>
                </a:solidFill>
                <a:latin typeface="Arial" pitchFamily="34" charset="0"/>
                <a:cs typeface="Arial" pitchFamily="34" charset="0"/>
              </a:rPr>
              <a:t> and </a:t>
            </a:r>
            <a:r>
              <a:rPr lang="en-US" kern="1200" baseline="0" dirty="0" err="1" smtClean="0">
                <a:solidFill>
                  <a:schemeClr val="tx1"/>
                </a:solidFill>
                <a:latin typeface="Arial" pitchFamily="34" charset="0"/>
                <a:cs typeface="Arial" pitchFamily="34" charset="0"/>
              </a:rPr>
              <a:t>Oblinger</a:t>
            </a:r>
            <a:r>
              <a:rPr lang="en-US" kern="1200" baseline="0" dirty="0" smtClean="0">
                <a:solidFill>
                  <a:schemeClr val="tx1"/>
                </a:solidFill>
                <a:latin typeface="Arial" pitchFamily="34" charset="0"/>
                <a:cs typeface="Arial" pitchFamily="34" charset="0"/>
              </a:rPr>
              <a:t> 2005), especially from their information sources (</a:t>
            </a:r>
            <a:r>
              <a:rPr lang="en-US" kern="1200" baseline="0" dirty="0" err="1" smtClean="0">
                <a:solidFill>
                  <a:schemeClr val="tx1"/>
                </a:solidFill>
                <a:latin typeface="Arial" pitchFamily="34" charset="0"/>
                <a:cs typeface="Arial" pitchFamily="34" charset="0"/>
              </a:rPr>
              <a:t>Connaway</a:t>
            </a:r>
            <a:r>
              <a:rPr lang="en-US" kern="1200" baseline="0" dirty="0" smtClean="0">
                <a:solidFill>
                  <a:schemeClr val="tx1"/>
                </a:solidFill>
                <a:latin typeface="Arial" pitchFamily="34" charset="0"/>
                <a:cs typeface="Arial" pitchFamily="34" charset="0"/>
              </a:rPr>
              <a:t> 2008; </a:t>
            </a:r>
            <a:r>
              <a:rPr lang="en-US" kern="1200" baseline="0" dirty="0" err="1" smtClean="0">
                <a:solidFill>
                  <a:schemeClr val="tx1"/>
                </a:solidFill>
                <a:latin typeface="Arial" pitchFamily="34" charset="0"/>
                <a:cs typeface="Arial" pitchFamily="34" charset="0"/>
              </a:rPr>
              <a:t>Connaway</a:t>
            </a:r>
            <a:r>
              <a:rPr lang="en-US" kern="1200" baseline="0" dirty="0" smtClean="0">
                <a:solidFill>
                  <a:schemeClr val="tx1"/>
                </a:solidFill>
                <a:latin typeface="Arial" pitchFamily="34" charset="0"/>
                <a:cs typeface="Arial" pitchFamily="34" charset="0"/>
              </a:rPr>
              <a:t> and Radford 2007; </a:t>
            </a:r>
            <a:r>
              <a:rPr lang="en-US" kern="1200" baseline="0" dirty="0" err="1" smtClean="0">
                <a:solidFill>
                  <a:schemeClr val="tx1"/>
                </a:solidFill>
                <a:latin typeface="Arial" pitchFamily="34" charset="0"/>
                <a:cs typeface="Arial" pitchFamily="34" charset="0"/>
              </a:rPr>
              <a:t>Connaway</a:t>
            </a:r>
            <a:r>
              <a:rPr lang="en-US" kern="1200" baseline="0" dirty="0" smtClean="0">
                <a:solidFill>
                  <a:schemeClr val="tx1"/>
                </a:solidFill>
                <a:latin typeface="Arial" pitchFamily="34" charset="0"/>
                <a:cs typeface="Arial" pitchFamily="34" charset="0"/>
              </a:rPr>
              <a:t> and Radford 2011; </a:t>
            </a:r>
            <a:r>
              <a:rPr lang="en-US" kern="1200" baseline="0" dirty="0" err="1" smtClean="0">
                <a:solidFill>
                  <a:schemeClr val="tx1"/>
                </a:solidFill>
                <a:latin typeface="Arial" pitchFamily="34" charset="0"/>
                <a:cs typeface="Arial" pitchFamily="34" charset="0"/>
              </a:rPr>
              <a:t>Connaway</a:t>
            </a:r>
            <a:r>
              <a:rPr lang="en-US" kern="1200" baseline="0" dirty="0" smtClean="0">
                <a:solidFill>
                  <a:schemeClr val="tx1"/>
                </a:solidFill>
                <a:latin typeface="Arial" pitchFamily="34" charset="0"/>
                <a:cs typeface="Arial" pitchFamily="34" charset="0"/>
              </a:rPr>
              <a:t>, Radford, Dickey, Williams, and Confer 2008; Van </a:t>
            </a:r>
            <a:r>
              <a:rPr lang="en-US" kern="1200" baseline="0" dirty="0" err="1" smtClean="0">
                <a:solidFill>
                  <a:schemeClr val="tx1"/>
                </a:solidFill>
                <a:latin typeface="Arial" pitchFamily="34" charset="0"/>
                <a:cs typeface="Arial" pitchFamily="34" charset="0"/>
              </a:rPr>
              <a:t>Scoyoc</a:t>
            </a:r>
            <a:r>
              <a:rPr lang="en-US" kern="1200" baseline="0" dirty="0" smtClean="0">
                <a:solidFill>
                  <a:schemeClr val="tx1"/>
                </a:solidFill>
                <a:latin typeface="Arial" pitchFamily="34" charset="0"/>
                <a:cs typeface="Arial" pitchFamily="34" charset="0"/>
              </a:rPr>
              <a:t> and Cason 2006) (9)</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smtClean="0">
              <a:solidFill>
                <a:prstClr val="black"/>
              </a:solidFill>
              <a:latin typeface="Arial" pitchFamily="34" charset="0"/>
              <a:cs typeface="Arial" pitchFamily="34" charset="0"/>
            </a:endParaRPr>
          </a:p>
          <a:p>
            <a:r>
              <a:rPr lang="en-US" kern="1200" baseline="0" dirty="0" err="1" smtClean="0">
                <a:solidFill>
                  <a:schemeClr val="tx1"/>
                </a:solidFill>
                <a:latin typeface="Arial" pitchFamily="34" charset="0"/>
                <a:cs typeface="Arial" pitchFamily="34" charset="0"/>
              </a:rPr>
              <a:t>Connaway</a:t>
            </a:r>
            <a:r>
              <a:rPr lang="en-US" kern="1200" baseline="0" dirty="0" smtClean="0">
                <a:solidFill>
                  <a:schemeClr val="tx1"/>
                </a:solidFill>
                <a:latin typeface="Arial" pitchFamily="34" charset="0"/>
                <a:cs typeface="Arial" pitchFamily="34" charset="0"/>
              </a:rPr>
              <a:t>, Lynn </a:t>
            </a:r>
            <a:r>
              <a:rPr lang="en-US" kern="1200" baseline="0" dirty="0" err="1" smtClean="0">
                <a:solidFill>
                  <a:schemeClr val="tx1"/>
                </a:solidFill>
                <a:latin typeface="Arial" pitchFamily="34" charset="0"/>
                <a:cs typeface="Arial" pitchFamily="34" charset="0"/>
              </a:rPr>
              <a:t>Silipigni</a:t>
            </a:r>
            <a:r>
              <a:rPr lang="en-US" kern="1200" baseline="0" dirty="0" smtClean="0">
                <a:solidFill>
                  <a:schemeClr val="tx1"/>
                </a:solidFill>
                <a:latin typeface="Arial" pitchFamily="34" charset="0"/>
                <a:cs typeface="Arial" pitchFamily="34" charset="0"/>
              </a:rPr>
              <a:t>. 2008. Make room for the </a:t>
            </a:r>
            <a:r>
              <a:rPr lang="en-US" kern="1200" baseline="0" dirty="0" err="1" smtClean="0">
                <a:solidFill>
                  <a:schemeClr val="tx1"/>
                </a:solidFill>
                <a:latin typeface="Arial" pitchFamily="34" charset="0"/>
                <a:cs typeface="Arial" pitchFamily="34" charset="0"/>
              </a:rPr>
              <a:t>Millennials</a:t>
            </a:r>
            <a:r>
              <a:rPr lang="en-US" kern="1200" baseline="0" dirty="0" smtClean="0">
                <a:solidFill>
                  <a:schemeClr val="tx1"/>
                </a:solidFill>
                <a:latin typeface="Arial" pitchFamily="34" charset="0"/>
                <a:cs typeface="Arial" pitchFamily="34" charset="0"/>
              </a:rPr>
              <a:t>. </a:t>
            </a:r>
            <a:r>
              <a:rPr lang="en-US" i="1" kern="1200" baseline="0" dirty="0" err="1" smtClean="0">
                <a:solidFill>
                  <a:schemeClr val="tx1"/>
                </a:solidFill>
                <a:latin typeface="Arial" pitchFamily="34" charset="0"/>
                <a:cs typeface="Arial" pitchFamily="34" charset="0"/>
              </a:rPr>
              <a:t>NextSpace</a:t>
            </a:r>
            <a:r>
              <a:rPr lang="en-US" kern="1200" baseline="0" dirty="0" smtClean="0">
                <a:solidFill>
                  <a:schemeClr val="tx1"/>
                </a:solidFill>
                <a:latin typeface="Arial" pitchFamily="34" charset="0"/>
                <a:cs typeface="Arial" pitchFamily="34" charset="0"/>
              </a:rPr>
              <a:t> 10: 18-19. http://www.oclc.org/nextspace/010/research.htm.</a:t>
            </a:r>
          </a:p>
          <a:p>
            <a:endParaRPr lang="en-US" kern="1200" baseline="0" dirty="0" smtClean="0">
              <a:solidFill>
                <a:schemeClr val="tx1"/>
              </a:solidFill>
              <a:latin typeface="Arial" pitchFamily="34" charset="0"/>
              <a:cs typeface="Arial" pitchFamily="34" charset="0"/>
            </a:endParaRPr>
          </a:p>
          <a:p>
            <a:r>
              <a:rPr lang="en-US" kern="1200" baseline="0" dirty="0" err="1" smtClean="0">
                <a:solidFill>
                  <a:schemeClr val="tx1"/>
                </a:solidFill>
                <a:latin typeface="Arial" pitchFamily="34" charset="0"/>
                <a:cs typeface="Arial" pitchFamily="34" charset="0"/>
              </a:rPr>
              <a:t>Connaway</a:t>
            </a:r>
            <a:r>
              <a:rPr lang="en-US" kern="1200" baseline="0" dirty="0" smtClean="0">
                <a:solidFill>
                  <a:schemeClr val="tx1"/>
                </a:solidFill>
                <a:latin typeface="Arial" pitchFamily="34" charset="0"/>
                <a:cs typeface="Arial" pitchFamily="34" charset="0"/>
              </a:rPr>
              <a:t>, Lynn </a:t>
            </a:r>
            <a:r>
              <a:rPr lang="en-US" kern="1200" baseline="0" dirty="0" err="1" smtClean="0">
                <a:solidFill>
                  <a:schemeClr val="tx1"/>
                </a:solidFill>
                <a:latin typeface="Arial" pitchFamily="34" charset="0"/>
                <a:cs typeface="Arial" pitchFamily="34" charset="0"/>
              </a:rPr>
              <a:t>Silipigni</a:t>
            </a:r>
            <a:r>
              <a:rPr lang="en-US" kern="1200" baseline="0" dirty="0" smtClean="0">
                <a:solidFill>
                  <a:schemeClr val="tx1"/>
                </a:solidFill>
                <a:latin typeface="Arial" pitchFamily="34" charset="0"/>
                <a:cs typeface="Arial" pitchFamily="34" charset="0"/>
              </a:rPr>
              <a:t>, Timothy J. Dickey, and Marie L. Radford. 2011. “If it is too inconvenient I’m not going after it:” Convenience as a critical factor in information-seeking behaviors. </a:t>
            </a:r>
            <a:r>
              <a:rPr lang="en-US" i="1" kern="1200" baseline="0" dirty="0" smtClean="0">
                <a:solidFill>
                  <a:schemeClr val="tx1"/>
                </a:solidFill>
                <a:latin typeface="Arial" pitchFamily="34" charset="0"/>
                <a:cs typeface="Arial" pitchFamily="34" charset="0"/>
              </a:rPr>
              <a:t>Library &amp; Information Science Research </a:t>
            </a:r>
            <a:r>
              <a:rPr lang="en-US" kern="1200" baseline="0" dirty="0" smtClean="0">
                <a:solidFill>
                  <a:schemeClr val="tx1"/>
                </a:solidFill>
                <a:latin typeface="Arial" pitchFamily="34" charset="0"/>
                <a:cs typeface="Arial" pitchFamily="34" charset="0"/>
              </a:rPr>
              <a:t>33, no. 3: 179-90. http://www.oclc.org/content/dam/research/publications/library/2011/connaway-lisr.pdf.</a:t>
            </a:r>
          </a:p>
          <a:p>
            <a:endParaRPr lang="en-US" kern="1200" baseline="0" dirty="0" smtClean="0">
              <a:solidFill>
                <a:schemeClr val="tx1"/>
              </a:solidFill>
              <a:latin typeface="Arial" pitchFamily="34" charset="0"/>
              <a:cs typeface="Arial" pitchFamily="34" charset="0"/>
            </a:endParaRPr>
          </a:p>
          <a:p>
            <a:r>
              <a:rPr lang="en-US" kern="1200" baseline="0" dirty="0" err="1" smtClean="0">
                <a:solidFill>
                  <a:schemeClr val="tx1"/>
                </a:solidFill>
                <a:latin typeface="Arial" pitchFamily="34" charset="0"/>
                <a:cs typeface="Arial" pitchFamily="34" charset="0"/>
              </a:rPr>
              <a:t>Connaway</a:t>
            </a:r>
            <a:r>
              <a:rPr lang="en-US" kern="1200" baseline="0" dirty="0" smtClean="0">
                <a:solidFill>
                  <a:schemeClr val="tx1"/>
                </a:solidFill>
                <a:latin typeface="Arial" pitchFamily="34" charset="0"/>
                <a:cs typeface="Arial" pitchFamily="34" charset="0"/>
              </a:rPr>
              <a:t>, Lynn </a:t>
            </a:r>
            <a:r>
              <a:rPr lang="en-US" kern="1200" baseline="0" dirty="0" err="1" smtClean="0">
                <a:solidFill>
                  <a:schemeClr val="tx1"/>
                </a:solidFill>
                <a:latin typeface="Arial" pitchFamily="34" charset="0"/>
                <a:cs typeface="Arial" pitchFamily="34" charset="0"/>
              </a:rPr>
              <a:t>Silipigni</a:t>
            </a:r>
            <a:r>
              <a:rPr lang="en-US" kern="1200" baseline="0" dirty="0" smtClean="0">
                <a:solidFill>
                  <a:schemeClr val="tx1"/>
                </a:solidFill>
                <a:latin typeface="Arial" pitchFamily="34" charset="0"/>
                <a:cs typeface="Arial" pitchFamily="34" charset="0"/>
              </a:rPr>
              <a:t>, and Marie L. Radford. 2007. Service sea change: Clicking with </a:t>
            </a:r>
            <a:r>
              <a:rPr lang="en-US" kern="1200" baseline="0" dirty="0" err="1" smtClean="0">
                <a:solidFill>
                  <a:schemeClr val="tx1"/>
                </a:solidFill>
                <a:latin typeface="Arial" pitchFamily="34" charset="0"/>
                <a:cs typeface="Arial" pitchFamily="34" charset="0"/>
              </a:rPr>
              <a:t>screenagers</a:t>
            </a:r>
            <a:r>
              <a:rPr lang="en-US" kern="1200" baseline="0" dirty="0" smtClean="0">
                <a:solidFill>
                  <a:schemeClr val="tx1"/>
                </a:solidFill>
                <a:latin typeface="Arial" pitchFamily="34" charset="0"/>
                <a:cs typeface="Arial" pitchFamily="34" charset="0"/>
              </a:rPr>
              <a:t> through virtual reference. </a:t>
            </a:r>
            <a:r>
              <a:rPr lang="en-US" i="1" kern="1200" baseline="0" dirty="0" smtClean="0">
                <a:solidFill>
                  <a:schemeClr val="tx1"/>
                </a:solidFill>
                <a:latin typeface="Arial" pitchFamily="34" charset="0"/>
                <a:cs typeface="Arial" pitchFamily="34" charset="0"/>
              </a:rPr>
              <a:t>In Sailing into the future: Charting our destiny: </a:t>
            </a:r>
            <a:r>
              <a:rPr lang="en-US" i="1" kern="1200" baseline="0" dirty="0" err="1" smtClean="0">
                <a:solidFill>
                  <a:schemeClr val="tx1"/>
                </a:solidFill>
                <a:latin typeface="Arial" pitchFamily="34" charset="0"/>
                <a:cs typeface="Arial" pitchFamily="34" charset="0"/>
              </a:rPr>
              <a:t>Proceedingsof</a:t>
            </a:r>
            <a:r>
              <a:rPr lang="en-US" i="1" kern="1200" baseline="0" dirty="0" smtClean="0">
                <a:solidFill>
                  <a:schemeClr val="tx1"/>
                </a:solidFill>
                <a:latin typeface="Arial" pitchFamily="34" charset="0"/>
                <a:cs typeface="Arial" pitchFamily="34" charset="0"/>
              </a:rPr>
              <a:t> the Thirteenth National Conference of the Association of College and Research Libraries, March 29-April 1, 2007, Baltimore, Maryland</a:t>
            </a:r>
            <a:r>
              <a:rPr lang="en-US" kern="1200" baseline="0" dirty="0" smtClean="0">
                <a:solidFill>
                  <a:schemeClr val="tx1"/>
                </a:solidFill>
                <a:latin typeface="Arial" pitchFamily="34" charset="0"/>
                <a:cs typeface="Arial" pitchFamily="34" charset="0"/>
              </a:rPr>
              <a:t>, edited by Hugh A. Thompson. Chicago: Association of College and Research Libraries. http://www.oclc.org/research/publications/archive/2007/connaway-acrl.pdf.</a:t>
            </a:r>
          </a:p>
        </p:txBody>
      </p:sp>
      <p:sp>
        <p:nvSpPr>
          <p:cNvPr id="4" name="Slide Number Placeholder 3"/>
          <p:cNvSpPr>
            <a:spLocks noGrp="1"/>
          </p:cNvSpPr>
          <p:nvPr>
            <p:ph type="sldNum" sz="quarter" idx="10"/>
          </p:nvPr>
        </p:nvSpPr>
        <p:spPr/>
        <p:txBody>
          <a:bodyPr/>
          <a:lstStyle/>
          <a:p>
            <a:fld id="{931E8577-7E78-41DF-96AC-A776B0057BBB}" type="slidenum">
              <a:rPr lang="en-US" smtClean="0"/>
              <a:pPr/>
              <a:t>8</a:t>
            </a:fld>
            <a:endParaRPr lang="en-US"/>
          </a:p>
        </p:txBody>
      </p:sp>
    </p:spTree>
    <p:extLst>
      <p:ext uri="{BB962C8B-B14F-4D97-AF65-F5344CB8AC3E}">
        <p14:creationId xmlns:p14="http://schemas.microsoft.com/office/powerpoint/2010/main" xmlns="" val="97377717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590800" y="228600"/>
            <a:ext cx="1447800" cy="1085850"/>
          </a:xfrm>
        </p:spPr>
      </p:sp>
      <p:sp>
        <p:nvSpPr>
          <p:cNvPr id="3" name="Notes Placeholder 2"/>
          <p:cNvSpPr>
            <a:spLocks noGrp="1"/>
          </p:cNvSpPr>
          <p:nvPr>
            <p:ph type="body" idx="1"/>
          </p:nvPr>
        </p:nvSpPr>
        <p:spPr>
          <a:xfrm>
            <a:off x="304800" y="2057400"/>
            <a:ext cx="6248400" cy="6400800"/>
          </a:xfrm>
        </p:spPr>
        <p:txBody>
          <a:bodyPr>
            <a:noAutofit/>
          </a:bodyPr>
          <a:lstStyle/>
          <a:p>
            <a:r>
              <a:rPr lang="en-US" sz="1400" kern="1200" baseline="0" dirty="0" err="1" smtClean="0">
                <a:solidFill>
                  <a:schemeClr val="tx1"/>
                </a:solidFill>
                <a:latin typeface="Arial" pitchFamily="34" charset="0"/>
                <a:cs typeface="Arial" pitchFamily="34" charset="0"/>
              </a:rPr>
              <a:t>Connaway</a:t>
            </a:r>
            <a:r>
              <a:rPr lang="en-US" sz="1400" kern="1200" baseline="0" dirty="0" smtClean="0">
                <a:solidFill>
                  <a:schemeClr val="tx1"/>
                </a:solidFill>
                <a:latin typeface="Arial" pitchFamily="34" charset="0"/>
                <a:cs typeface="Arial" pitchFamily="34" charset="0"/>
              </a:rPr>
              <a:t>, Lynn </a:t>
            </a:r>
            <a:r>
              <a:rPr lang="en-US" sz="1400" kern="1200" baseline="0" dirty="0" err="1" smtClean="0">
                <a:solidFill>
                  <a:schemeClr val="tx1"/>
                </a:solidFill>
                <a:latin typeface="Arial" pitchFamily="34" charset="0"/>
                <a:cs typeface="Arial" pitchFamily="34" charset="0"/>
              </a:rPr>
              <a:t>Silipigni</a:t>
            </a:r>
            <a:r>
              <a:rPr lang="en-US" sz="1400" kern="1200" baseline="0" dirty="0" smtClean="0">
                <a:solidFill>
                  <a:schemeClr val="tx1"/>
                </a:solidFill>
                <a:latin typeface="Arial" pitchFamily="34" charset="0"/>
                <a:cs typeface="Arial" pitchFamily="34" charset="0"/>
              </a:rPr>
              <a:t>, and Marie L. Radford. 2011. </a:t>
            </a:r>
            <a:r>
              <a:rPr lang="en-US" sz="1400" i="1" kern="1200" baseline="0" dirty="0" smtClean="0">
                <a:solidFill>
                  <a:schemeClr val="tx1"/>
                </a:solidFill>
                <a:latin typeface="Arial" pitchFamily="34" charset="0"/>
                <a:cs typeface="Arial" pitchFamily="34" charset="0"/>
              </a:rPr>
              <a:t>Seeking synchronicity: Revelations and recommendations for virtual reference</a:t>
            </a:r>
            <a:r>
              <a:rPr lang="en-US" sz="1400" kern="1200" baseline="0" dirty="0" smtClean="0">
                <a:solidFill>
                  <a:schemeClr val="tx1"/>
                </a:solidFill>
                <a:latin typeface="Arial" pitchFamily="34" charset="0"/>
                <a:cs typeface="Arial" pitchFamily="34" charset="0"/>
              </a:rPr>
              <a:t>. Dublin, OH: OCLC Research. http://www.oclc.org/reports/synchronicity/full.pdf.</a:t>
            </a:r>
          </a:p>
          <a:p>
            <a:endParaRPr lang="en-US" sz="1400" kern="1200" baseline="0" dirty="0" smtClean="0">
              <a:solidFill>
                <a:schemeClr val="tx1"/>
              </a:solidFill>
              <a:latin typeface="Arial" pitchFamily="34" charset="0"/>
              <a:cs typeface="Arial" pitchFamily="34" charset="0"/>
            </a:endParaRPr>
          </a:p>
          <a:p>
            <a:r>
              <a:rPr lang="en-US" sz="1400" kern="1200" baseline="0" dirty="0" err="1" smtClean="0">
                <a:solidFill>
                  <a:schemeClr val="tx1"/>
                </a:solidFill>
                <a:latin typeface="Arial" pitchFamily="34" charset="0"/>
                <a:cs typeface="Arial" pitchFamily="34" charset="0"/>
              </a:rPr>
              <a:t>Connaway</a:t>
            </a:r>
            <a:r>
              <a:rPr lang="en-US" sz="1400" kern="1200" baseline="0" dirty="0" smtClean="0">
                <a:solidFill>
                  <a:schemeClr val="tx1"/>
                </a:solidFill>
                <a:latin typeface="Arial" pitchFamily="34" charset="0"/>
                <a:cs typeface="Arial" pitchFamily="34" charset="0"/>
              </a:rPr>
              <a:t>, Lynn </a:t>
            </a:r>
            <a:r>
              <a:rPr lang="en-US" sz="1400" kern="1200" baseline="0" dirty="0" err="1" smtClean="0">
                <a:solidFill>
                  <a:schemeClr val="tx1"/>
                </a:solidFill>
                <a:latin typeface="Arial" pitchFamily="34" charset="0"/>
                <a:cs typeface="Arial" pitchFamily="34" charset="0"/>
              </a:rPr>
              <a:t>Silipigni</a:t>
            </a:r>
            <a:r>
              <a:rPr lang="en-US" sz="1400" kern="1200" baseline="0" dirty="0" smtClean="0">
                <a:solidFill>
                  <a:schemeClr val="tx1"/>
                </a:solidFill>
                <a:latin typeface="Arial" pitchFamily="34" charset="0"/>
                <a:cs typeface="Arial" pitchFamily="34" charset="0"/>
              </a:rPr>
              <a:t>, Marie L. Radford, Timothy J. Dickey, Jocelyn De Angelis Williams, and Patrick Confer. 2008. Sense-making and synchronicity: Information-seeking behaviors </a:t>
            </a:r>
            <a:r>
              <a:rPr lang="en-US" sz="1400" kern="1200" baseline="0" dirty="0" err="1" smtClean="0">
                <a:solidFill>
                  <a:schemeClr val="tx1"/>
                </a:solidFill>
                <a:latin typeface="Arial" pitchFamily="34" charset="0"/>
                <a:cs typeface="Arial" pitchFamily="34" charset="0"/>
              </a:rPr>
              <a:t>ofMillennials</a:t>
            </a:r>
            <a:r>
              <a:rPr lang="en-US" sz="1400" kern="1200" baseline="0" dirty="0" smtClean="0">
                <a:solidFill>
                  <a:schemeClr val="tx1"/>
                </a:solidFill>
                <a:latin typeface="Arial" pitchFamily="34" charset="0"/>
                <a:cs typeface="Arial" pitchFamily="34" charset="0"/>
              </a:rPr>
              <a:t> and Baby Boomers. </a:t>
            </a:r>
            <a:r>
              <a:rPr lang="en-US" sz="1400" i="1" kern="1200" baseline="0" dirty="0" err="1" smtClean="0">
                <a:solidFill>
                  <a:schemeClr val="tx1"/>
                </a:solidFill>
                <a:latin typeface="Arial" pitchFamily="34" charset="0"/>
                <a:cs typeface="Arial" pitchFamily="34" charset="0"/>
              </a:rPr>
              <a:t>Libri</a:t>
            </a:r>
            <a:r>
              <a:rPr lang="en-US" sz="1400" kern="1200" baseline="0" dirty="0" smtClean="0">
                <a:solidFill>
                  <a:schemeClr val="tx1"/>
                </a:solidFill>
                <a:latin typeface="Arial" pitchFamily="34" charset="0"/>
                <a:cs typeface="Arial" pitchFamily="34" charset="0"/>
              </a:rPr>
              <a:t> 58, no. 2: 123-35. http://www.oclc.org/resources/research/publications/library/2008/connaway-libri.pdf.</a:t>
            </a:r>
          </a:p>
          <a:p>
            <a:endParaRPr lang="en-US" sz="1400" kern="1200" baseline="0" dirty="0" smtClean="0">
              <a:solidFill>
                <a:schemeClr val="tx1"/>
              </a:solidFill>
              <a:latin typeface="Arial" pitchFamily="34" charset="0"/>
              <a:cs typeface="Arial" pitchFamily="34" charset="0"/>
            </a:endParaRPr>
          </a:p>
          <a:p>
            <a:r>
              <a:rPr lang="en-US" sz="1400" kern="1200" baseline="0" dirty="0" err="1" smtClean="0">
                <a:solidFill>
                  <a:schemeClr val="tx1"/>
                </a:solidFill>
                <a:latin typeface="Arial" pitchFamily="34" charset="0"/>
                <a:cs typeface="Arial" pitchFamily="34" charset="0"/>
              </a:rPr>
              <a:t>Oblinger</a:t>
            </a:r>
            <a:r>
              <a:rPr lang="en-US" sz="1400" kern="1200" baseline="0" dirty="0" smtClean="0">
                <a:solidFill>
                  <a:schemeClr val="tx1"/>
                </a:solidFill>
                <a:latin typeface="Arial" pitchFamily="34" charset="0"/>
                <a:cs typeface="Arial" pitchFamily="34" charset="0"/>
              </a:rPr>
              <a:t>, Diana G., and James L. </a:t>
            </a:r>
            <a:r>
              <a:rPr lang="en-US" sz="1400" kern="1200" baseline="0" dirty="0" err="1" smtClean="0">
                <a:solidFill>
                  <a:schemeClr val="tx1"/>
                </a:solidFill>
                <a:latin typeface="Arial" pitchFamily="34" charset="0"/>
                <a:cs typeface="Arial" pitchFamily="34" charset="0"/>
              </a:rPr>
              <a:t>Oblinger</a:t>
            </a:r>
            <a:r>
              <a:rPr lang="en-US" sz="1400" kern="1200" baseline="0" dirty="0" smtClean="0">
                <a:solidFill>
                  <a:schemeClr val="tx1"/>
                </a:solidFill>
                <a:latin typeface="Arial" pitchFamily="34" charset="0"/>
                <a:cs typeface="Arial" pitchFamily="34" charset="0"/>
              </a:rPr>
              <a:t>, eds. 2005. Educating the net generation. Boulder: EDUCAUSE. http://www.educause.edu/content.asp?PAGE_ID=5989&amp;bhcp=1.</a:t>
            </a:r>
          </a:p>
          <a:p>
            <a:endParaRPr lang="en-US" sz="1400" kern="1200" baseline="0" dirty="0" smtClean="0">
              <a:solidFill>
                <a:schemeClr val="tx1"/>
              </a:solidFill>
              <a:latin typeface="Arial" pitchFamily="34" charset="0"/>
              <a:cs typeface="Arial" pitchFamily="34" charset="0"/>
            </a:endParaRPr>
          </a:p>
          <a:p>
            <a:r>
              <a:rPr lang="en-US" sz="1400" kern="1200" baseline="0" dirty="0" smtClean="0">
                <a:solidFill>
                  <a:schemeClr val="tx1"/>
                </a:solidFill>
                <a:latin typeface="Arial" pitchFamily="34" charset="0"/>
                <a:cs typeface="Arial" pitchFamily="34" charset="0"/>
              </a:rPr>
              <a:t>Sweeney, Richard. 2006. Millennial behaviors &amp; demographics. http://certi.mst.edu/media/administrative/certi/documents/Article-Millennial-Behaviors.pdf.</a:t>
            </a:r>
          </a:p>
          <a:p>
            <a:endParaRPr lang="en-US" sz="1400" kern="1200" baseline="0" dirty="0" smtClean="0">
              <a:solidFill>
                <a:schemeClr val="tx1"/>
              </a:solidFill>
              <a:latin typeface="Arial" pitchFamily="34" charset="0"/>
              <a:cs typeface="Arial" pitchFamily="34" charset="0"/>
            </a:endParaRPr>
          </a:p>
          <a:p>
            <a:r>
              <a:rPr lang="en-US" sz="1400" kern="1200" baseline="0" dirty="0" smtClean="0">
                <a:solidFill>
                  <a:schemeClr val="tx1"/>
                </a:solidFill>
                <a:latin typeface="Arial" pitchFamily="34" charset="0"/>
                <a:cs typeface="Arial" pitchFamily="34" charset="0"/>
              </a:rPr>
              <a:t>Van </a:t>
            </a:r>
            <a:r>
              <a:rPr lang="en-US" sz="1400" kern="1200" baseline="0" dirty="0" err="1" smtClean="0">
                <a:solidFill>
                  <a:schemeClr val="tx1"/>
                </a:solidFill>
                <a:latin typeface="Arial" pitchFamily="34" charset="0"/>
                <a:cs typeface="Arial" pitchFamily="34" charset="0"/>
              </a:rPr>
              <a:t>Scoyoc</a:t>
            </a:r>
            <a:r>
              <a:rPr lang="en-US" sz="1400" kern="1200" baseline="0" dirty="0" smtClean="0">
                <a:solidFill>
                  <a:schemeClr val="tx1"/>
                </a:solidFill>
                <a:latin typeface="Arial" pitchFamily="34" charset="0"/>
                <a:cs typeface="Arial" pitchFamily="34" charset="0"/>
              </a:rPr>
              <a:t>, Anna M., and Caroline Cason. 2006. The electronic academic library: Undergraduate research behavior in a library without books. </a:t>
            </a:r>
            <a:r>
              <a:rPr lang="en-US" sz="1400" i="1" kern="1200" baseline="0" dirty="0" smtClean="0">
                <a:solidFill>
                  <a:schemeClr val="tx1"/>
                </a:solidFill>
                <a:latin typeface="Arial" pitchFamily="34" charset="0"/>
                <a:cs typeface="Arial" pitchFamily="34" charset="0"/>
              </a:rPr>
              <a:t>portal: Libraries and the Academy </a:t>
            </a:r>
            <a:r>
              <a:rPr lang="en-US" sz="1400" kern="1200" baseline="0" dirty="0" smtClean="0">
                <a:solidFill>
                  <a:schemeClr val="tx1"/>
                </a:solidFill>
                <a:latin typeface="Arial" pitchFamily="34" charset="0"/>
                <a:cs typeface="Arial" pitchFamily="34" charset="0"/>
              </a:rPr>
              <a:t>6, no. 1: 47-58.</a:t>
            </a:r>
          </a:p>
          <a:p>
            <a:endParaRPr lang="en-US" sz="1400" kern="1200" baseline="0" dirty="0" smtClean="0">
              <a:solidFill>
                <a:schemeClr val="tx1"/>
              </a:solidFill>
              <a:latin typeface="Arial" pitchFamily="34" charset="0"/>
              <a:cs typeface="Arial"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dirty="0" err="1" smtClean="0">
                <a:solidFill>
                  <a:prstClr val="black"/>
                </a:solidFill>
                <a:latin typeface="Arial" pitchFamily="34" charset="0"/>
                <a:cs typeface="Arial" pitchFamily="34" charset="0"/>
              </a:rPr>
              <a:t>Connaway</a:t>
            </a:r>
            <a:r>
              <a:rPr lang="en-US" sz="1400" dirty="0" smtClean="0">
                <a:solidFill>
                  <a:prstClr val="black"/>
                </a:solidFill>
                <a:latin typeface="Arial" pitchFamily="34" charset="0"/>
                <a:cs typeface="Arial" pitchFamily="34" charset="0"/>
              </a:rPr>
              <a:t>, Lynn </a:t>
            </a:r>
            <a:r>
              <a:rPr lang="en-US" sz="1400" dirty="0" err="1" smtClean="0">
                <a:solidFill>
                  <a:prstClr val="black"/>
                </a:solidFill>
                <a:latin typeface="Arial" pitchFamily="34" charset="0"/>
                <a:cs typeface="Arial" pitchFamily="34" charset="0"/>
              </a:rPr>
              <a:t>Silipigni</a:t>
            </a:r>
            <a:r>
              <a:rPr lang="en-US" sz="1400" dirty="0" smtClean="0">
                <a:solidFill>
                  <a:prstClr val="black"/>
                </a:solidFill>
                <a:latin typeface="Arial" pitchFamily="34" charset="0"/>
                <a:cs typeface="Arial" pitchFamily="34" charset="0"/>
              </a:rPr>
              <a:t>, and </a:t>
            </a:r>
            <a:r>
              <a:rPr lang="en-US" sz="1400" dirty="0" err="1" smtClean="0">
                <a:solidFill>
                  <a:prstClr val="black"/>
                </a:solidFill>
                <a:latin typeface="Arial" pitchFamily="34" charset="0"/>
                <a:cs typeface="Arial" pitchFamily="34" charset="0"/>
              </a:rPr>
              <a:t>Ixchel</a:t>
            </a:r>
            <a:r>
              <a:rPr lang="en-US" sz="1400" dirty="0" smtClean="0">
                <a:solidFill>
                  <a:prstClr val="black"/>
                </a:solidFill>
                <a:latin typeface="Arial" pitchFamily="34" charset="0"/>
                <a:cs typeface="Arial" pitchFamily="34" charset="0"/>
              </a:rPr>
              <a:t> M. </a:t>
            </a:r>
            <a:r>
              <a:rPr lang="en-US" sz="1400" dirty="0" err="1" smtClean="0">
                <a:solidFill>
                  <a:prstClr val="black"/>
                </a:solidFill>
                <a:latin typeface="Arial" pitchFamily="34" charset="0"/>
                <a:cs typeface="Arial" pitchFamily="34" charset="0"/>
              </a:rPr>
              <a:t>Faniel</a:t>
            </a:r>
            <a:r>
              <a:rPr lang="en-US" sz="1400" dirty="0" smtClean="0">
                <a:solidFill>
                  <a:prstClr val="black"/>
                </a:solidFill>
                <a:latin typeface="Arial" pitchFamily="34" charset="0"/>
                <a:cs typeface="Arial" pitchFamily="34" charset="0"/>
              </a:rPr>
              <a:t>. 2014. </a:t>
            </a:r>
            <a:r>
              <a:rPr lang="en-US" sz="1400" i="1" dirty="0" smtClean="0">
                <a:solidFill>
                  <a:prstClr val="black"/>
                </a:solidFill>
                <a:latin typeface="Arial" pitchFamily="34" charset="0"/>
                <a:cs typeface="Arial" pitchFamily="34" charset="0"/>
              </a:rPr>
              <a:t>Reordering </a:t>
            </a:r>
            <a:r>
              <a:rPr lang="en-US" sz="1400" i="1" dirty="0" err="1" smtClean="0">
                <a:solidFill>
                  <a:prstClr val="black"/>
                </a:solidFill>
                <a:latin typeface="Arial" pitchFamily="34" charset="0"/>
                <a:cs typeface="Arial" pitchFamily="34" charset="0"/>
              </a:rPr>
              <a:t>Ranganathan</a:t>
            </a:r>
            <a:r>
              <a:rPr lang="en-US" sz="1400" i="1" dirty="0" smtClean="0">
                <a:solidFill>
                  <a:prstClr val="black"/>
                </a:solidFill>
                <a:latin typeface="Arial" pitchFamily="34" charset="0"/>
                <a:cs typeface="Arial" pitchFamily="34" charset="0"/>
              </a:rPr>
              <a:t>: Shifting user behaviors, shifting priorities</a:t>
            </a:r>
            <a:r>
              <a:rPr lang="en-US" sz="1400" dirty="0" smtClean="0">
                <a:solidFill>
                  <a:prstClr val="black"/>
                </a:solidFill>
                <a:latin typeface="Arial" pitchFamily="34" charset="0"/>
                <a:cs typeface="Arial" pitchFamily="34" charset="0"/>
              </a:rPr>
              <a:t>. Dublin, OH: OCLC Research. http://www.oclc.org/content/dam/research/publications/library/2014/oclcresearch-reordering-ranganathan-2014.pdf</a:t>
            </a:r>
            <a:endParaRPr lang="en-US" sz="1400" dirty="0" smtClean="0">
              <a:latin typeface="Arial" pitchFamily="34" charset="0"/>
              <a:cs typeface="Arial" pitchFamily="34" charset="0"/>
            </a:endParaRPr>
          </a:p>
          <a:p>
            <a:endParaRPr lang="en-US"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9</a:t>
            </a:fld>
            <a:endParaRPr lang="en-US"/>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09800" y="304800"/>
            <a:ext cx="2641600" cy="1981200"/>
          </a:xfrm>
        </p:spPr>
      </p:sp>
      <p:sp>
        <p:nvSpPr>
          <p:cNvPr id="3" name="Notes Placeholder 2"/>
          <p:cNvSpPr>
            <a:spLocks noGrp="1"/>
          </p:cNvSpPr>
          <p:nvPr>
            <p:ph type="body" idx="1"/>
          </p:nvPr>
        </p:nvSpPr>
        <p:spPr>
          <a:xfrm>
            <a:off x="0" y="2362200"/>
            <a:ext cx="6858000" cy="6781800"/>
          </a:xfrm>
        </p:spPr>
        <p:txBody>
          <a:bodyPr>
            <a:noAutofit/>
          </a:bodyPr>
          <a:lstStyle/>
          <a:p>
            <a:r>
              <a:rPr lang="en-US" sz="1050" b="1" i="0" dirty="0" smtClean="0">
                <a:latin typeface="Arial" pitchFamily="34" charset="0"/>
                <a:cs typeface="Arial" pitchFamily="34" charset="0"/>
              </a:rPr>
              <a:t>LYNN</a:t>
            </a:r>
          </a:p>
          <a:p>
            <a:r>
              <a:rPr lang="en-US" sz="1050" i="0" dirty="0" smtClean="0">
                <a:latin typeface="Arial" pitchFamily="34" charset="0"/>
                <a:cs typeface="Arial" pitchFamily="34" charset="0"/>
              </a:rPr>
              <a:t>Image: </a:t>
            </a:r>
            <a:r>
              <a:rPr lang="en-US" sz="1050" dirty="0" smtClean="0">
                <a:latin typeface="Arial" pitchFamily="34" charset="0"/>
                <a:cs typeface="Arial" pitchFamily="34" charset="0"/>
              </a:rPr>
              <a:t>http://4.bp.blogspot.com/_BH2kjgaUbHU/TLNV0dB4ZnI/AAAAAAAAAEk/Udp5b2eIlPI/s1600/Convenience-store-neon-open-sign.jpg</a:t>
            </a:r>
          </a:p>
          <a:p>
            <a:endParaRPr lang="en-US" sz="1050" dirty="0" smtClean="0">
              <a:latin typeface="Arial" pitchFamily="34" charset="0"/>
              <a:cs typeface="Arial" pitchFamily="34" charset="0"/>
            </a:endParaRPr>
          </a:p>
          <a:p>
            <a:pPr>
              <a:buFont typeface="Arial" pitchFamily="34" charset="0"/>
              <a:buChar char="•"/>
            </a:pPr>
            <a:r>
              <a:rPr lang="en-US" sz="1050" kern="1200" baseline="0" dirty="0" smtClean="0">
                <a:solidFill>
                  <a:schemeClr val="tx1"/>
                </a:solidFill>
                <a:latin typeface="Arial" pitchFamily="34" charset="0"/>
                <a:cs typeface="Arial" pitchFamily="34" charset="0"/>
              </a:rPr>
              <a:t>People frustrated with libraries, avoid in-person visits because of limited hours, long travel distances, time needed (Connaway 2013b; Connaway, Lanclos, and Hood 2013b; Connaway, Lanclos et al. 2013; </a:t>
            </a:r>
            <a:r>
              <a:rPr lang="en-US" sz="1050" kern="1200" baseline="0" dirty="0" err="1" smtClean="0">
                <a:solidFill>
                  <a:schemeClr val="tx1"/>
                </a:solidFill>
                <a:latin typeface="Arial" pitchFamily="34" charset="0"/>
                <a:cs typeface="Arial" pitchFamily="34" charset="0"/>
              </a:rPr>
              <a:t>Pullinger</a:t>
            </a:r>
            <a:r>
              <a:rPr lang="en-US" sz="1050" kern="1200" baseline="0" dirty="0" smtClean="0">
                <a:solidFill>
                  <a:schemeClr val="tx1"/>
                </a:solidFill>
                <a:latin typeface="Arial" pitchFamily="34" charset="0"/>
                <a:cs typeface="Arial" pitchFamily="34" charset="0"/>
              </a:rPr>
              <a:t> 1999) (11-12)</a:t>
            </a:r>
          </a:p>
          <a:p>
            <a:pPr>
              <a:buFont typeface="Arial" pitchFamily="34" charset="0"/>
              <a:buChar char="•"/>
            </a:pPr>
            <a:r>
              <a:rPr lang="en-US" sz="1050" kern="1200" baseline="0" dirty="0" smtClean="0">
                <a:solidFill>
                  <a:schemeClr val="tx1"/>
                </a:solidFill>
                <a:latin typeface="Arial" pitchFamily="34" charset="0"/>
                <a:cs typeface="Arial" pitchFamily="34" charset="0"/>
              </a:rPr>
              <a:t>Search engines are preferred: faster, more convenient—easier to use, cost-effective and reliable (i.e., always available) (De Rosa 2005) (12)</a:t>
            </a:r>
          </a:p>
          <a:p>
            <a:pPr lvl="0"/>
            <a:endParaRPr lang="en-US" sz="1050" dirty="0" smtClean="0">
              <a:latin typeface="Arial" pitchFamily="34" charset="0"/>
              <a:cs typeface="Arial" pitchFamily="34" charset="0"/>
            </a:endParaRPr>
          </a:p>
          <a:p>
            <a:pPr lvl="0"/>
            <a:r>
              <a:rPr lang="en-US" sz="1050" dirty="0" smtClean="0">
                <a:latin typeface="Arial" pitchFamily="34" charset="0"/>
                <a:cs typeface="Arial" pitchFamily="34" charset="0"/>
              </a:rPr>
              <a:t>Convenience: (1) fitness or suitability for performing an action or fulfilling a requirement; and (2) something (as an appliance, device, service) conducive to comfort or ease .(Merriam-Webster.com)</a:t>
            </a:r>
            <a:endParaRPr lang="en-US" sz="1050" b="1" dirty="0" smtClean="0">
              <a:solidFill>
                <a:schemeClr val="bg1"/>
              </a:solidFill>
              <a:effectLst>
                <a:outerShdw blurRad="38100" dist="38100" dir="2700000" algn="tl">
                  <a:srgbClr val="000000">
                    <a:alpha val="43137"/>
                  </a:srgbClr>
                </a:outerShdw>
              </a:effectLst>
              <a:latin typeface="Arial" pitchFamily="34" charset="0"/>
              <a:cs typeface="Arial" pitchFamily="34" charset="0"/>
            </a:endParaRPr>
          </a:p>
          <a:p>
            <a:pPr lvl="0"/>
            <a:endParaRPr lang="en-US" sz="1050" b="1" kern="1200" baseline="0" dirty="0" smtClean="0">
              <a:solidFill>
                <a:schemeClr val="bg1"/>
              </a:solidFill>
              <a:effectLst>
                <a:outerShdw blurRad="38100" dist="38100" dir="2700000" algn="tl">
                  <a:srgbClr val="000000">
                    <a:alpha val="43137"/>
                  </a:srgbClr>
                </a:outerShdw>
              </a:effectLst>
              <a:latin typeface="Arial" pitchFamily="34" charset="0"/>
              <a:cs typeface="Arial" pitchFamily="34" charset="0"/>
            </a:endParaRPr>
          </a:p>
          <a:p>
            <a:pPr lvl="0"/>
            <a:r>
              <a:rPr lang="en-US" sz="1050" kern="1200" baseline="0" dirty="0" err="1" smtClean="0">
                <a:solidFill>
                  <a:schemeClr val="tx1"/>
                </a:solidFill>
                <a:latin typeface="Arial" pitchFamily="34" charset="0"/>
                <a:cs typeface="Arial" pitchFamily="34" charset="0"/>
              </a:rPr>
              <a:t>Connaway</a:t>
            </a:r>
            <a:r>
              <a:rPr lang="en-US" sz="1050" kern="1200" baseline="0" dirty="0" smtClean="0">
                <a:solidFill>
                  <a:schemeClr val="tx1"/>
                </a:solidFill>
                <a:latin typeface="Arial" pitchFamily="34" charset="0"/>
                <a:cs typeface="Arial" pitchFamily="34" charset="0"/>
              </a:rPr>
              <a:t>, Lynn Silipigni. 2013b. Why the internet is more attractive than the library. </a:t>
            </a:r>
            <a:r>
              <a:rPr lang="en-US" sz="1050" i="1" kern="1200" baseline="0" dirty="0" smtClean="0">
                <a:solidFill>
                  <a:schemeClr val="tx1"/>
                </a:solidFill>
                <a:latin typeface="Arial" pitchFamily="34" charset="0"/>
                <a:cs typeface="Arial" pitchFamily="34" charset="0"/>
              </a:rPr>
              <a:t>The Serials Librarian </a:t>
            </a:r>
            <a:r>
              <a:rPr lang="en-US" sz="1050" kern="1200" baseline="0" dirty="0" smtClean="0">
                <a:solidFill>
                  <a:schemeClr val="tx1"/>
                </a:solidFill>
                <a:latin typeface="Arial" pitchFamily="34" charset="0"/>
                <a:cs typeface="Arial" pitchFamily="34" charset="0"/>
              </a:rPr>
              <a:t>64, no. 1-4: 41-56.</a:t>
            </a:r>
          </a:p>
          <a:p>
            <a:endParaRPr lang="en-US" sz="1050" kern="1200" baseline="0" dirty="0" smtClean="0">
              <a:solidFill>
                <a:schemeClr val="tx1"/>
              </a:solidFill>
              <a:latin typeface="Arial" pitchFamily="34" charset="0"/>
              <a:cs typeface="Arial" pitchFamily="34" charset="0"/>
            </a:endParaRPr>
          </a:p>
          <a:p>
            <a:r>
              <a:rPr lang="en-US" sz="1050" kern="1200" baseline="0" dirty="0" smtClean="0">
                <a:solidFill>
                  <a:schemeClr val="tx1"/>
                </a:solidFill>
                <a:latin typeface="Arial" pitchFamily="34" charset="0"/>
                <a:cs typeface="Arial" pitchFamily="34" charset="0"/>
              </a:rPr>
              <a:t>Connaway, Lynn Silipigni, Donna Lanclos, and Erin M. Hood. 2013b. “I find Google a lot easier than going to the library website.” Imagine ways to innovate and inspire students to use the academic library. </a:t>
            </a:r>
            <a:r>
              <a:rPr lang="en-US" sz="1050" i="1" kern="1200" baseline="0" dirty="0" smtClean="0">
                <a:solidFill>
                  <a:schemeClr val="tx1"/>
                </a:solidFill>
                <a:latin typeface="Arial" pitchFamily="34" charset="0"/>
                <a:cs typeface="Arial" pitchFamily="34" charset="0"/>
              </a:rPr>
              <a:t>Proceedings of the Association of College &amp; Research Libraries (ACRL) 2013 conference, April 10-13, 2013, Indianapolis, IN</a:t>
            </a:r>
            <a:r>
              <a:rPr lang="en-US" sz="1050" kern="1200" baseline="0" dirty="0" smtClean="0">
                <a:solidFill>
                  <a:schemeClr val="tx1"/>
                </a:solidFill>
                <a:latin typeface="Arial" pitchFamily="34" charset="0"/>
                <a:cs typeface="Arial" pitchFamily="34" charset="0"/>
              </a:rPr>
              <a:t>. Chicago: Association of College &amp; Research Libraries. http://www.ala.org/acrl/sites/ala.org.acrl/files/content/conferences/confsandpreconfs/2013/papers/Connaway_Google.pdf.</a:t>
            </a:r>
          </a:p>
          <a:p>
            <a:endParaRPr lang="en-US" sz="1050" kern="1200" baseline="0" dirty="0" smtClean="0">
              <a:solidFill>
                <a:schemeClr val="tx1"/>
              </a:solidFill>
              <a:latin typeface="Arial" pitchFamily="34" charset="0"/>
              <a:cs typeface="Arial" pitchFamily="34" charset="0"/>
            </a:endParaRPr>
          </a:p>
          <a:p>
            <a:r>
              <a:rPr lang="en-US" sz="1050" kern="1200" baseline="0" dirty="0" smtClean="0">
                <a:solidFill>
                  <a:schemeClr val="tx1"/>
                </a:solidFill>
                <a:latin typeface="Arial" pitchFamily="34" charset="0"/>
                <a:cs typeface="Arial" pitchFamily="34" charset="0"/>
              </a:rPr>
              <a:t>Connaway, Lynn Silipigni, Donna Lanclos, David White, Alison Le Cornu, and Erin M. Hood. 2013. User-centered decision making: A new model for developing academic library services and systems. </a:t>
            </a:r>
            <a:r>
              <a:rPr lang="en-US" sz="1050" i="1" kern="1200" baseline="0" dirty="0" smtClean="0">
                <a:solidFill>
                  <a:schemeClr val="tx1"/>
                </a:solidFill>
                <a:latin typeface="Arial" pitchFamily="34" charset="0"/>
                <a:cs typeface="Arial" pitchFamily="34" charset="0"/>
              </a:rPr>
              <a:t>IFLA Journal </a:t>
            </a:r>
            <a:r>
              <a:rPr lang="en-US" sz="1050" kern="1200" baseline="0" dirty="0" smtClean="0">
                <a:solidFill>
                  <a:schemeClr val="tx1"/>
                </a:solidFill>
                <a:latin typeface="Arial" pitchFamily="34" charset="0"/>
                <a:cs typeface="Arial" pitchFamily="34" charset="0"/>
              </a:rPr>
              <a:t>39, no. 1: 30-36.</a:t>
            </a:r>
          </a:p>
          <a:p>
            <a:endParaRPr lang="en-US" sz="1050" dirty="0" smtClean="0">
              <a:latin typeface="Arial" pitchFamily="34" charset="0"/>
              <a:cs typeface="Arial" pitchFamily="34" charset="0"/>
            </a:endParaRPr>
          </a:p>
          <a:p>
            <a:r>
              <a:rPr lang="en-US" sz="1050" dirty="0" smtClean="0">
                <a:latin typeface="Arial" pitchFamily="34" charset="0"/>
                <a:cs typeface="Arial" pitchFamily="34" charset="0"/>
              </a:rPr>
              <a:t>Merriam-Webster.com. Convenience. Accessed December 12, http://www.merriam-webster.com/dictionary/convenience.</a:t>
            </a:r>
            <a:endParaRPr lang="en-US" sz="1050" kern="1200" baseline="0" dirty="0" smtClean="0">
              <a:solidFill>
                <a:schemeClr val="tx1"/>
              </a:solidFill>
              <a:latin typeface="Arial" pitchFamily="34" charset="0"/>
              <a:cs typeface="Arial" pitchFamily="34" charset="0"/>
            </a:endParaRPr>
          </a:p>
          <a:p>
            <a:endParaRPr lang="en-US" sz="1050" dirty="0" smtClean="0">
              <a:latin typeface="Arial" pitchFamily="34" charset="0"/>
              <a:cs typeface="Arial" pitchFamily="34" charset="0"/>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050" dirty="0" smtClean="0">
                <a:solidFill>
                  <a:schemeClr val="tx1"/>
                </a:solidFill>
                <a:latin typeface="Arial" panose="020B0604020202020204" pitchFamily="34" charset="0"/>
                <a:cs typeface="Arial" panose="020B0604020202020204" pitchFamily="34" charset="0"/>
              </a:rPr>
              <a:t>De Rosa, Cathy, Joanne Cantrell, Diane </a:t>
            </a:r>
            <a:r>
              <a:rPr lang="en-US" sz="1050" dirty="0" err="1" smtClean="0">
                <a:solidFill>
                  <a:schemeClr val="tx1"/>
                </a:solidFill>
                <a:latin typeface="Arial" panose="020B0604020202020204" pitchFamily="34" charset="0"/>
                <a:cs typeface="Arial" panose="020B0604020202020204" pitchFamily="34" charset="0"/>
              </a:rPr>
              <a:t>Cellentani</a:t>
            </a:r>
            <a:r>
              <a:rPr lang="en-US" sz="1050" dirty="0" smtClean="0">
                <a:solidFill>
                  <a:schemeClr val="tx1"/>
                </a:solidFill>
                <a:latin typeface="Arial" panose="020B0604020202020204" pitchFamily="34" charset="0"/>
                <a:cs typeface="Arial" panose="020B0604020202020204" pitchFamily="34" charset="0"/>
              </a:rPr>
              <a:t>, Janet Hawk, Lillie Jenkins, and </a:t>
            </a:r>
            <a:r>
              <a:rPr lang="en-US" sz="1050" dirty="0" err="1" smtClean="0">
                <a:solidFill>
                  <a:schemeClr val="tx1"/>
                </a:solidFill>
                <a:latin typeface="Arial" panose="020B0604020202020204" pitchFamily="34" charset="0"/>
                <a:cs typeface="Arial" panose="020B0604020202020204" pitchFamily="34" charset="0"/>
              </a:rPr>
              <a:t>Alane</a:t>
            </a:r>
            <a:r>
              <a:rPr lang="en-US" sz="1050" dirty="0" smtClean="0">
                <a:solidFill>
                  <a:schemeClr val="tx1"/>
                </a:solidFill>
                <a:latin typeface="Arial" panose="020B0604020202020204" pitchFamily="34" charset="0"/>
                <a:cs typeface="Arial" panose="020B0604020202020204" pitchFamily="34" charset="0"/>
              </a:rPr>
              <a:t> Wilson. 2005. </a:t>
            </a:r>
            <a:r>
              <a:rPr lang="en-US" sz="1050" i="1" dirty="0" smtClean="0">
                <a:solidFill>
                  <a:schemeClr val="tx1"/>
                </a:solidFill>
                <a:latin typeface="Arial" pitchFamily="34" charset="0"/>
                <a:cs typeface="Arial" pitchFamily="34" charset="0"/>
              </a:rPr>
              <a:t>Perceptions of libraries and information resources: A report to the OCLC Membership</a:t>
            </a:r>
            <a:r>
              <a:rPr lang="en-US" sz="1050" dirty="0" smtClean="0">
                <a:solidFill>
                  <a:schemeClr val="tx1"/>
                </a:solidFill>
                <a:latin typeface="Arial" pitchFamily="34" charset="0"/>
                <a:cs typeface="Arial" pitchFamily="34" charset="0"/>
              </a:rPr>
              <a:t>. Dublin, OH: OCLC Online Computer Library Center.</a:t>
            </a:r>
          </a:p>
          <a:p>
            <a:endParaRPr lang="en-US" sz="1050" dirty="0" smtClean="0">
              <a:latin typeface="Arial" pitchFamily="34" charset="0"/>
              <a:cs typeface="Arial" pitchFamily="34" charset="0"/>
            </a:endParaRPr>
          </a:p>
          <a:p>
            <a:r>
              <a:rPr lang="en-US" sz="1050" kern="1200" baseline="0" dirty="0" err="1" smtClean="0">
                <a:solidFill>
                  <a:schemeClr val="tx1"/>
                </a:solidFill>
                <a:latin typeface="Arial" pitchFamily="34" charset="0"/>
                <a:cs typeface="Arial" pitchFamily="34" charset="0"/>
              </a:rPr>
              <a:t>Pullinger</a:t>
            </a:r>
            <a:r>
              <a:rPr lang="en-US" sz="1050" kern="1200" baseline="0" dirty="0" smtClean="0">
                <a:solidFill>
                  <a:schemeClr val="tx1"/>
                </a:solidFill>
                <a:latin typeface="Arial" pitchFamily="34" charset="0"/>
                <a:cs typeface="Arial" pitchFamily="34" charset="0"/>
              </a:rPr>
              <a:t>, David. 1999. Academics and the new information environment: The impact of local factors on use of electronic journals. </a:t>
            </a:r>
            <a:r>
              <a:rPr lang="en-US" sz="1050" i="1" kern="1200" baseline="0" dirty="0" smtClean="0">
                <a:solidFill>
                  <a:schemeClr val="tx1"/>
                </a:solidFill>
                <a:latin typeface="Arial" pitchFamily="34" charset="0"/>
                <a:cs typeface="Arial" pitchFamily="34" charset="0"/>
              </a:rPr>
              <a:t>Journal of Information Science </a:t>
            </a:r>
            <a:r>
              <a:rPr lang="en-US" sz="1050" kern="1200" baseline="0" dirty="0" smtClean="0">
                <a:solidFill>
                  <a:schemeClr val="tx1"/>
                </a:solidFill>
                <a:latin typeface="Arial" pitchFamily="34" charset="0"/>
                <a:cs typeface="Arial" pitchFamily="34" charset="0"/>
              </a:rPr>
              <a:t>25, no. 2: 164-72.</a:t>
            </a:r>
          </a:p>
          <a:p>
            <a:endParaRPr lang="en-US" sz="1050" kern="1200" baseline="0" dirty="0" smtClean="0">
              <a:solidFill>
                <a:schemeClr val="tx1"/>
              </a:solidFill>
              <a:latin typeface="Arial" pitchFamily="34" charset="0"/>
              <a:cs typeface="Arial"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050" dirty="0" smtClean="0">
                <a:solidFill>
                  <a:prstClr val="black"/>
                </a:solidFill>
                <a:latin typeface="Arial" pitchFamily="34" charset="0"/>
                <a:cs typeface="Arial" pitchFamily="34" charset="0"/>
              </a:rPr>
              <a:t>Connaway, Lynn Silipigni, and </a:t>
            </a:r>
            <a:r>
              <a:rPr lang="en-US" sz="1050" dirty="0" err="1" smtClean="0">
                <a:solidFill>
                  <a:prstClr val="black"/>
                </a:solidFill>
                <a:latin typeface="Arial" pitchFamily="34" charset="0"/>
                <a:cs typeface="Arial" pitchFamily="34" charset="0"/>
              </a:rPr>
              <a:t>Ixchel</a:t>
            </a:r>
            <a:r>
              <a:rPr lang="en-US" sz="1050" dirty="0" smtClean="0">
                <a:solidFill>
                  <a:prstClr val="black"/>
                </a:solidFill>
                <a:latin typeface="Arial" pitchFamily="34" charset="0"/>
                <a:cs typeface="Arial" pitchFamily="34" charset="0"/>
              </a:rPr>
              <a:t> M. </a:t>
            </a:r>
            <a:r>
              <a:rPr lang="en-US" sz="1050" dirty="0" err="1" smtClean="0">
                <a:solidFill>
                  <a:prstClr val="black"/>
                </a:solidFill>
                <a:latin typeface="Arial" pitchFamily="34" charset="0"/>
                <a:cs typeface="Arial" pitchFamily="34" charset="0"/>
              </a:rPr>
              <a:t>Faniel</a:t>
            </a:r>
            <a:r>
              <a:rPr lang="en-US" sz="1050" dirty="0" smtClean="0">
                <a:solidFill>
                  <a:prstClr val="black"/>
                </a:solidFill>
                <a:latin typeface="Arial" pitchFamily="34" charset="0"/>
                <a:cs typeface="Arial" pitchFamily="34" charset="0"/>
              </a:rPr>
              <a:t>. 2014. </a:t>
            </a:r>
            <a:r>
              <a:rPr lang="en-US" sz="1050" i="1" dirty="0" smtClean="0">
                <a:solidFill>
                  <a:prstClr val="black"/>
                </a:solidFill>
                <a:latin typeface="Arial" pitchFamily="34" charset="0"/>
                <a:cs typeface="Arial" pitchFamily="34" charset="0"/>
              </a:rPr>
              <a:t>Reordering </a:t>
            </a:r>
            <a:r>
              <a:rPr lang="en-US" sz="1050" i="1" dirty="0" err="1" smtClean="0">
                <a:solidFill>
                  <a:prstClr val="black"/>
                </a:solidFill>
                <a:latin typeface="Arial" pitchFamily="34" charset="0"/>
                <a:cs typeface="Arial" pitchFamily="34" charset="0"/>
              </a:rPr>
              <a:t>Ranganathan</a:t>
            </a:r>
            <a:r>
              <a:rPr lang="en-US" sz="1050" i="1" dirty="0" smtClean="0">
                <a:solidFill>
                  <a:prstClr val="black"/>
                </a:solidFill>
                <a:latin typeface="Arial" pitchFamily="34" charset="0"/>
                <a:cs typeface="Arial" pitchFamily="34" charset="0"/>
              </a:rPr>
              <a:t>: Shifting user behaviors, shifting priorities</a:t>
            </a:r>
            <a:r>
              <a:rPr lang="en-US" sz="1050" dirty="0" smtClean="0">
                <a:solidFill>
                  <a:prstClr val="black"/>
                </a:solidFill>
                <a:latin typeface="Arial" pitchFamily="34" charset="0"/>
                <a:cs typeface="Arial" pitchFamily="34" charset="0"/>
              </a:rPr>
              <a:t>. Dublin, OH: OCLC Research. http://www.oclc.org/content/dam/research/publications/library/2014/oclcresearch-reordering-ranganathan-2014.pdf.</a:t>
            </a:r>
          </a:p>
          <a:p>
            <a:endParaRPr lang="en-US" sz="105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10</a:t>
            </a:fld>
            <a:endParaRPr lang="en-US"/>
          </a:p>
        </p:txBody>
      </p:sp>
    </p:spTree>
    <p:extLst>
      <p:ext uri="{BB962C8B-B14F-4D97-AF65-F5344CB8AC3E}">
        <p14:creationId xmlns:p14="http://schemas.microsoft.com/office/powerpoint/2010/main" xmlns="" val="406728659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09800" y="0"/>
            <a:ext cx="2641600" cy="1981200"/>
          </a:xfrm>
        </p:spPr>
      </p:sp>
      <p:sp>
        <p:nvSpPr>
          <p:cNvPr id="3" name="Notes Placeholder 2"/>
          <p:cNvSpPr>
            <a:spLocks noGrp="1"/>
          </p:cNvSpPr>
          <p:nvPr>
            <p:ph type="body" idx="1"/>
          </p:nvPr>
        </p:nvSpPr>
        <p:spPr>
          <a:xfrm>
            <a:off x="0" y="2133600"/>
            <a:ext cx="6858000" cy="6705600"/>
          </a:xfrm>
        </p:spPr>
        <p:txBody>
          <a:bodyPr>
            <a:noAutofit/>
          </a:bodyPr>
          <a:lstStyle/>
          <a:p>
            <a:pPr>
              <a:buFont typeface="Arial" pitchFamily="34" charset="0"/>
              <a:buNone/>
            </a:pPr>
            <a:r>
              <a:rPr lang="en-US" sz="1200" b="1" kern="1200" baseline="0" dirty="0" smtClean="0">
                <a:solidFill>
                  <a:schemeClr val="tx1"/>
                </a:solidFill>
                <a:latin typeface="Arial" pitchFamily="34" charset="0"/>
                <a:cs typeface="Arial" pitchFamily="34" charset="0"/>
              </a:rPr>
              <a:t>LYNN</a:t>
            </a:r>
          </a:p>
          <a:p>
            <a:pPr>
              <a:buFont typeface="Arial" pitchFamily="34" charset="0"/>
              <a:buNone/>
            </a:pPr>
            <a:r>
              <a:rPr lang="en-US" sz="1200" kern="1200" baseline="0" dirty="0" smtClean="0">
                <a:solidFill>
                  <a:schemeClr val="tx1"/>
                </a:solidFill>
                <a:latin typeface="Arial" pitchFamily="34" charset="0"/>
                <a:cs typeface="Arial" pitchFamily="34" charset="0"/>
              </a:rPr>
              <a:t>Image: Amazon</a:t>
            </a:r>
          </a:p>
          <a:p>
            <a:pPr>
              <a:buFont typeface="Arial" pitchFamily="34" charset="0"/>
              <a:buChar char="•"/>
            </a:pPr>
            <a:endParaRPr lang="en-US" sz="1200" kern="1200" baseline="0" dirty="0" smtClean="0">
              <a:solidFill>
                <a:schemeClr val="tx1"/>
              </a:solidFill>
              <a:latin typeface="Arial" pitchFamily="34" charset="0"/>
              <a:cs typeface="Arial" pitchFamily="34" charset="0"/>
            </a:endParaRPr>
          </a:p>
          <a:p>
            <a:pPr>
              <a:buFont typeface="Arial" pitchFamily="34" charset="0"/>
              <a:buChar char="•"/>
            </a:pPr>
            <a:r>
              <a:rPr lang="en-US" sz="1200" kern="1200" baseline="0" dirty="0" smtClean="0">
                <a:solidFill>
                  <a:schemeClr val="tx1"/>
                </a:solidFill>
                <a:latin typeface="Arial" pitchFamily="34" charset="0"/>
                <a:cs typeface="Arial" pitchFamily="34" charset="0"/>
              </a:rPr>
              <a:t> Web searching has driven higher expectations for online library catalogs</a:t>
            </a:r>
          </a:p>
          <a:p>
            <a:pPr>
              <a:buFont typeface="Arial" pitchFamily="34" charset="0"/>
              <a:buChar char="•"/>
            </a:pPr>
            <a:r>
              <a:rPr lang="en-US" sz="1200" kern="1200" baseline="0" dirty="0" smtClean="0">
                <a:solidFill>
                  <a:schemeClr val="tx1"/>
                </a:solidFill>
                <a:latin typeface="Arial" pitchFamily="34" charset="0"/>
                <a:cs typeface="Arial" pitchFamily="34" charset="0"/>
              </a:rPr>
              <a:t> People want to find information quickly and conveniently </a:t>
            </a:r>
          </a:p>
          <a:p>
            <a:pPr>
              <a:buFont typeface="Arial" pitchFamily="34" charset="0"/>
              <a:buChar char="•"/>
            </a:pPr>
            <a:r>
              <a:rPr lang="en-US" sz="1200" kern="1200" baseline="0" dirty="0" smtClean="0">
                <a:solidFill>
                  <a:schemeClr val="tx1"/>
                </a:solidFill>
                <a:latin typeface="Arial" pitchFamily="34" charset="0"/>
                <a:cs typeface="Arial" pitchFamily="34" charset="0"/>
              </a:rPr>
              <a:t> and they expect the interface to be familiar to them (search results rated, reviewed and ranked by relevancy) </a:t>
            </a:r>
          </a:p>
          <a:p>
            <a:r>
              <a:rPr lang="en-US" sz="1200" kern="1200" baseline="0" dirty="0" smtClean="0">
                <a:solidFill>
                  <a:schemeClr val="tx1"/>
                </a:solidFill>
                <a:latin typeface="Arial" pitchFamily="34" charset="0"/>
                <a:cs typeface="Arial" pitchFamily="34" charset="0"/>
              </a:rPr>
              <a:t>(Calhoun et al. 2009; Connaway 2013b; Connaway, Dickey, and Radford 2011; Connaway, Lanclos, and Hood 2013b; Connaway, Lanclos et al. 2013; Connaway and Radford 2011; Connaway, White et al. 2013; Dempsey 2012) (13)</a:t>
            </a:r>
          </a:p>
          <a:p>
            <a:endParaRPr lang="en-US" sz="1200" kern="1200" baseline="0" dirty="0" smtClean="0">
              <a:solidFill>
                <a:schemeClr val="tx1"/>
              </a:solidFill>
              <a:latin typeface="Arial" pitchFamily="34" charset="0"/>
              <a:cs typeface="Arial" pitchFamily="34" charset="0"/>
            </a:endParaRPr>
          </a:p>
          <a:p>
            <a:r>
              <a:rPr lang="en-US" sz="1200" kern="1200" baseline="0" dirty="0" smtClean="0">
                <a:solidFill>
                  <a:schemeClr val="tx1"/>
                </a:solidFill>
                <a:latin typeface="Arial" pitchFamily="34" charset="0"/>
                <a:cs typeface="Arial" pitchFamily="34" charset="0"/>
              </a:rPr>
              <a:t>Calhoun, Karen, Joanne Cantrell, Peggy Gallagher, and Janet Hawk. 2009. </a:t>
            </a:r>
            <a:r>
              <a:rPr lang="en-US" sz="1200" i="1" kern="1200" baseline="0" dirty="0" smtClean="0">
                <a:solidFill>
                  <a:schemeClr val="tx1"/>
                </a:solidFill>
                <a:latin typeface="Arial" pitchFamily="34" charset="0"/>
                <a:cs typeface="Arial" pitchFamily="34" charset="0"/>
              </a:rPr>
              <a:t>Online catalogs: What users and librarians want: An OCLC report. </a:t>
            </a:r>
            <a:r>
              <a:rPr lang="en-US" sz="1200" kern="1200" baseline="0" dirty="0" smtClean="0">
                <a:solidFill>
                  <a:schemeClr val="tx1"/>
                </a:solidFill>
                <a:latin typeface="Arial" pitchFamily="34" charset="0"/>
                <a:cs typeface="Arial" pitchFamily="34" charset="0"/>
              </a:rPr>
              <a:t>Dublin, OH: OCLC. </a:t>
            </a:r>
          </a:p>
          <a:p>
            <a:endParaRPr lang="en-US" sz="1200" kern="1200" baseline="0" dirty="0" smtClean="0">
              <a:solidFill>
                <a:schemeClr val="tx1"/>
              </a:solidFill>
              <a:latin typeface="Arial" pitchFamily="34" charset="0"/>
              <a:cs typeface="Arial" pitchFamily="34" charset="0"/>
            </a:endParaRPr>
          </a:p>
          <a:p>
            <a:r>
              <a:rPr lang="en-US" sz="1200" kern="1200" baseline="0" dirty="0" smtClean="0">
                <a:solidFill>
                  <a:schemeClr val="tx1"/>
                </a:solidFill>
                <a:latin typeface="Arial" pitchFamily="34" charset="0"/>
                <a:cs typeface="Arial" pitchFamily="34" charset="0"/>
              </a:rPr>
              <a:t>Connaway, Lynn Silipigni. 2013b. Why the internet is more attractive than the library. </a:t>
            </a:r>
            <a:r>
              <a:rPr lang="en-US" sz="1200" i="1" kern="1200" baseline="0" dirty="0" smtClean="0">
                <a:solidFill>
                  <a:schemeClr val="tx1"/>
                </a:solidFill>
                <a:latin typeface="Arial" pitchFamily="34" charset="0"/>
                <a:cs typeface="Arial" pitchFamily="34" charset="0"/>
              </a:rPr>
              <a:t>The Serials Librarian </a:t>
            </a:r>
            <a:r>
              <a:rPr lang="en-US" sz="1200" kern="1200" baseline="0" dirty="0" smtClean="0">
                <a:solidFill>
                  <a:schemeClr val="tx1"/>
                </a:solidFill>
                <a:latin typeface="Arial" pitchFamily="34" charset="0"/>
                <a:cs typeface="Arial" pitchFamily="34" charset="0"/>
              </a:rPr>
              <a:t>64, no. 1-4: 41-56.</a:t>
            </a:r>
          </a:p>
          <a:p>
            <a:endParaRPr lang="en-US" sz="1200" kern="1200" baseline="0" dirty="0" smtClean="0">
              <a:solidFill>
                <a:schemeClr val="tx1"/>
              </a:solidFill>
              <a:latin typeface="Arial" pitchFamily="34" charset="0"/>
              <a:cs typeface="Arial" pitchFamily="34" charset="0"/>
            </a:endParaRPr>
          </a:p>
          <a:p>
            <a:r>
              <a:rPr lang="en-US" sz="1200" kern="1200" baseline="0" dirty="0" smtClean="0">
                <a:solidFill>
                  <a:schemeClr val="tx1"/>
                </a:solidFill>
                <a:latin typeface="Arial" pitchFamily="34" charset="0"/>
                <a:cs typeface="Arial" pitchFamily="34" charset="0"/>
              </a:rPr>
              <a:t>Connaway, Lynn Silipigni, Timothy J. Dickey, and Marie L. Radford. 2011. “If it is too inconvenient I’m not going after it:” Convenience as a critical factor in information-seeking behaviors. </a:t>
            </a:r>
            <a:r>
              <a:rPr lang="en-US" sz="1200" i="1" kern="1200" baseline="0" dirty="0" smtClean="0">
                <a:solidFill>
                  <a:schemeClr val="tx1"/>
                </a:solidFill>
                <a:latin typeface="Arial" pitchFamily="34" charset="0"/>
                <a:cs typeface="Arial" pitchFamily="34" charset="0"/>
              </a:rPr>
              <a:t>Library &amp; Information Science Research </a:t>
            </a:r>
            <a:r>
              <a:rPr lang="en-US" sz="1200" kern="1200" baseline="0" dirty="0" smtClean="0">
                <a:solidFill>
                  <a:schemeClr val="tx1"/>
                </a:solidFill>
                <a:latin typeface="Arial" pitchFamily="34" charset="0"/>
                <a:cs typeface="Arial" pitchFamily="34" charset="0"/>
              </a:rPr>
              <a:t>33, no. 3: 179-90. http://www.oclc.org/content/dam/research/publications/library/2011/connaway-lisr.pdf.</a:t>
            </a:r>
          </a:p>
          <a:p>
            <a:endParaRPr lang="en-US" sz="1200" kern="1200" baseline="0" dirty="0" smtClean="0">
              <a:solidFill>
                <a:schemeClr val="tx1"/>
              </a:solidFill>
              <a:latin typeface="Arial" pitchFamily="34" charset="0"/>
              <a:cs typeface="Arial" pitchFamily="34" charset="0"/>
            </a:endParaRPr>
          </a:p>
          <a:p>
            <a:r>
              <a:rPr lang="en-US" sz="1200" kern="1200" baseline="0" dirty="0" smtClean="0">
                <a:solidFill>
                  <a:schemeClr val="tx1"/>
                </a:solidFill>
                <a:latin typeface="Arial" pitchFamily="34" charset="0"/>
                <a:cs typeface="Arial" pitchFamily="34" charset="0"/>
              </a:rPr>
              <a:t>Connaway, Lynn Silipigni, Donna Lanclos, and Erin M. Hood. 2013b. “I find Google a lot easier than going to the library website.” Imagine ways to innovate and inspire students to use the academic library. </a:t>
            </a:r>
            <a:r>
              <a:rPr lang="en-US" sz="1200" i="1" kern="1200" baseline="0" dirty="0" smtClean="0">
                <a:solidFill>
                  <a:schemeClr val="tx1"/>
                </a:solidFill>
                <a:latin typeface="Arial" pitchFamily="34" charset="0"/>
                <a:cs typeface="Arial" pitchFamily="34" charset="0"/>
              </a:rPr>
              <a:t>Proceedings of the Association of College &amp; Research Libraries (ACRL) 2013 conference, April 10-13, 2013, Indianapolis, IN. </a:t>
            </a:r>
            <a:r>
              <a:rPr lang="en-US" sz="1200" kern="1200" baseline="0" dirty="0" smtClean="0">
                <a:solidFill>
                  <a:schemeClr val="tx1"/>
                </a:solidFill>
                <a:latin typeface="Arial" pitchFamily="34" charset="0"/>
                <a:cs typeface="Arial" pitchFamily="34" charset="0"/>
              </a:rPr>
              <a:t>Chicago: Association of College &amp; Research Libraries. http://www.ala.org/acrl/sites/ala.org.acrl/files/content/conferences/confsandpreconfs/2013/papers/Connaway_Google.pdf.</a:t>
            </a:r>
          </a:p>
          <a:p>
            <a:endParaRPr lang="en-US" sz="1200" kern="1200" baseline="0" dirty="0" smtClean="0">
              <a:solidFill>
                <a:schemeClr val="tx1"/>
              </a:solidFill>
              <a:latin typeface="Arial" pitchFamily="34" charset="0"/>
              <a:cs typeface="Arial" pitchFamily="34" charset="0"/>
            </a:endParaRPr>
          </a:p>
          <a:p>
            <a:r>
              <a:rPr lang="en-US" sz="1200" kern="1200" baseline="0" dirty="0" smtClean="0">
                <a:solidFill>
                  <a:schemeClr val="tx1"/>
                </a:solidFill>
                <a:latin typeface="Arial" pitchFamily="34" charset="0"/>
                <a:cs typeface="Arial" pitchFamily="34" charset="0"/>
              </a:rPr>
              <a:t>Connaway, Lynn Silipigni, Donna Lanclos, David White, Alison Le Cornu, and Erin M. Hood. 2013. User-centered decision making: A new model for developing academic library services and</a:t>
            </a:r>
          </a:p>
          <a:p>
            <a:r>
              <a:rPr lang="en-US" sz="1200" kern="1200" baseline="0" dirty="0" smtClean="0">
                <a:solidFill>
                  <a:schemeClr val="tx1"/>
                </a:solidFill>
                <a:latin typeface="Arial" pitchFamily="34" charset="0"/>
                <a:cs typeface="Arial" pitchFamily="34" charset="0"/>
              </a:rPr>
              <a:t>systems. </a:t>
            </a:r>
            <a:r>
              <a:rPr lang="en-US" sz="1200" i="1" kern="1200" baseline="0" dirty="0" smtClean="0">
                <a:solidFill>
                  <a:schemeClr val="tx1"/>
                </a:solidFill>
                <a:latin typeface="Arial" pitchFamily="34" charset="0"/>
                <a:cs typeface="Arial" pitchFamily="34" charset="0"/>
              </a:rPr>
              <a:t>IFLA Journal </a:t>
            </a:r>
            <a:r>
              <a:rPr lang="en-US" sz="1200" kern="1200" baseline="0" dirty="0" smtClean="0">
                <a:solidFill>
                  <a:schemeClr val="tx1"/>
                </a:solidFill>
                <a:latin typeface="Arial" pitchFamily="34" charset="0"/>
                <a:cs typeface="Arial" pitchFamily="34" charset="0"/>
              </a:rPr>
              <a:t>39, no. 1: 30-36.</a:t>
            </a:r>
          </a:p>
          <a:p>
            <a:endParaRPr lang="en-US" sz="1200" kern="1200" baseline="0" dirty="0" smtClean="0">
              <a:solidFill>
                <a:schemeClr val="tx1"/>
              </a:solidFill>
              <a:latin typeface="Arial" pitchFamily="34" charset="0"/>
              <a:cs typeface="Arial" pitchFamily="34" charset="0"/>
            </a:endParaRPr>
          </a:p>
          <a:p>
            <a:r>
              <a:rPr lang="en-US" sz="1200" kern="1200" baseline="0" dirty="0" smtClean="0">
                <a:solidFill>
                  <a:schemeClr val="tx1"/>
                </a:solidFill>
                <a:latin typeface="Arial" pitchFamily="34" charset="0"/>
                <a:cs typeface="Arial" pitchFamily="34" charset="0"/>
              </a:rPr>
              <a:t>Connaway, Lynn Silipigni, and Marie L. Radford. 2011. </a:t>
            </a:r>
            <a:r>
              <a:rPr lang="en-US" sz="1200" i="1" kern="1200" baseline="0" dirty="0" smtClean="0">
                <a:solidFill>
                  <a:schemeClr val="tx1"/>
                </a:solidFill>
                <a:latin typeface="Arial" pitchFamily="34" charset="0"/>
                <a:cs typeface="Arial" pitchFamily="34" charset="0"/>
              </a:rPr>
              <a:t>Seeking synchronicity: Revelations and recommendations for virtual reference. </a:t>
            </a:r>
            <a:r>
              <a:rPr lang="en-US" sz="1200" kern="1200" baseline="0" dirty="0" smtClean="0">
                <a:solidFill>
                  <a:schemeClr val="tx1"/>
                </a:solidFill>
                <a:latin typeface="Arial" pitchFamily="34" charset="0"/>
                <a:cs typeface="Arial" pitchFamily="34" charset="0"/>
              </a:rPr>
              <a:t>Dublin, OH: OCLC Research. http://www.oclc.org/reports/synchronicity/full.pdf.</a:t>
            </a:r>
          </a:p>
        </p:txBody>
      </p:sp>
      <p:sp>
        <p:nvSpPr>
          <p:cNvPr id="4" name="Slide Number Placeholder 3"/>
          <p:cNvSpPr>
            <a:spLocks noGrp="1"/>
          </p:cNvSpPr>
          <p:nvPr>
            <p:ph type="sldNum" sz="quarter" idx="10"/>
          </p:nvPr>
        </p:nvSpPr>
        <p:spPr/>
        <p:txBody>
          <a:bodyPr/>
          <a:lstStyle/>
          <a:p>
            <a:fld id="{931E8577-7E78-41DF-96AC-A776B0057BBB}" type="slidenum">
              <a:rPr lang="en-US" smtClean="0"/>
              <a:pPr/>
              <a:t>11</a:t>
            </a:fld>
            <a:endParaRPr lang="en-US"/>
          </a:p>
        </p:txBody>
      </p:sp>
    </p:spTree>
    <p:extLst>
      <p:ext uri="{BB962C8B-B14F-4D97-AF65-F5344CB8AC3E}">
        <p14:creationId xmlns:p14="http://schemas.microsoft.com/office/powerpoint/2010/main" xmlns="" val="246606899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0" y="4343400"/>
            <a:ext cx="6858000" cy="4114800"/>
          </a:xfrm>
        </p:spPr>
        <p:txBody>
          <a:bodyPr>
            <a:noAutofit/>
          </a:bodyPr>
          <a:lstStyle/>
          <a:p>
            <a:r>
              <a:rPr lang="en-US" sz="1400" dirty="0" smtClean="0">
                <a:latin typeface="Arial" pitchFamily="34" charset="0"/>
                <a:cs typeface="Arial" pitchFamily="34" charset="0"/>
              </a:rPr>
              <a:t>Connaway, Lynn Silipigni, David White, Donna Lanclos, and Alison Le Cornu. 2013. Visitors and Residents: What motivates engagement with the digital information environment? </a:t>
            </a:r>
            <a:r>
              <a:rPr lang="en-US" sz="1400" i="1" dirty="0" smtClean="0">
                <a:latin typeface="Arial" pitchFamily="34" charset="0"/>
                <a:cs typeface="Arial" pitchFamily="34" charset="0"/>
              </a:rPr>
              <a:t>Information</a:t>
            </a:r>
          </a:p>
          <a:p>
            <a:r>
              <a:rPr lang="en-US" sz="1400" i="1" dirty="0" smtClean="0">
                <a:latin typeface="Arial" pitchFamily="34" charset="0"/>
                <a:cs typeface="Arial" pitchFamily="34" charset="0"/>
              </a:rPr>
              <a:t>Research</a:t>
            </a:r>
            <a:r>
              <a:rPr lang="en-US" sz="1400" dirty="0" smtClean="0">
                <a:latin typeface="Arial" pitchFamily="34" charset="0"/>
                <a:cs typeface="Arial" pitchFamily="34" charset="0"/>
              </a:rPr>
              <a:t> 18, no. 1, http://informationr.net/ir/18-1/infres181.html.</a:t>
            </a:r>
          </a:p>
          <a:p>
            <a:endParaRPr lang="en-US" sz="1400" dirty="0" smtClean="0">
              <a:latin typeface="Arial" pitchFamily="34" charset="0"/>
              <a:cs typeface="Arial" pitchFamily="34" charset="0"/>
            </a:endParaRPr>
          </a:p>
          <a:p>
            <a:r>
              <a:rPr lang="en-US" sz="1400" dirty="0" smtClean="0">
                <a:latin typeface="Arial" pitchFamily="34" charset="0"/>
                <a:cs typeface="Arial" pitchFamily="34" charset="0"/>
              </a:rPr>
              <a:t>Dempsey, </a:t>
            </a:r>
            <a:r>
              <a:rPr lang="en-US" sz="1400" dirty="0" err="1" smtClean="0">
                <a:latin typeface="Arial" pitchFamily="34" charset="0"/>
                <a:cs typeface="Arial" pitchFamily="34" charset="0"/>
              </a:rPr>
              <a:t>Lorcan</a:t>
            </a:r>
            <a:r>
              <a:rPr lang="en-US" sz="1400" dirty="0" smtClean="0">
                <a:latin typeface="Arial" pitchFamily="34" charset="0"/>
                <a:cs typeface="Arial" pitchFamily="34" charset="0"/>
              </a:rPr>
              <a:t>. 2012. Thirteen ways of looking at libraries, discovery, and the catalog: Scale, workflow, attention. </a:t>
            </a:r>
            <a:r>
              <a:rPr lang="en-US" sz="1400" i="1" dirty="0" smtClean="0">
                <a:latin typeface="Arial" pitchFamily="34" charset="0"/>
                <a:cs typeface="Arial" pitchFamily="34" charset="0"/>
              </a:rPr>
              <a:t>EDUCAUSE Review Online </a:t>
            </a:r>
            <a:r>
              <a:rPr lang="en-US" sz="1400" dirty="0" smtClean="0">
                <a:latin typeface="Arial" pitchFamily="34" charset="0"/>
                <a:cs typeface="Arial" pitchFamily="34" charset="0"/>
              </a:rPr>
              <a:t>(December 10), http://www.educause.edu/ero/</a:t>
            </a:r>
          </a:p>
          <a:p>
            <a:r>
              <a:rPr lang="en-US" sz="1400" dirty="0" smtClean="0">
                <a:latin typeface="Arial" pitchFamily="34" charset="0"/>
                <a:cs typeface="Arial" pitchFamily="34" charset="0"/>
              </a:rPr>
              <a:t>article/thirteen-ways-looking-libraries-discovery-and-catalog-scale-workflow-attention. </a:t>
            </a:r>
          </a:p>
          <a:p>
            <a:endParaRPr lang="en-US" sz="1400" dirty="0" smtClean="0">
              <a:latin typeface="Arial" pitchFamily="34" charset="0"/>
              <a:cs typeface="Arial" pitchFamily="34" charset="0"/>
            </a:endParaRPr>
          </a:p>
          <a:p>
            <a:r>
              <a:rPr lang="en-US" sz="1400" dirty="0" smtClean="0">
                <a:solidFill>
                  <a:prstClr val="black"/>
                </a:solidFill>
                <a:latin typeface="Arial" pitchFamily="34" charset="0"/>
                <a:cs typeface="Arial" pitchFamily="34" charset="0"/>
              </a:rPr>
              <a:t>Connaway, Lynn Silipigni, and </a:t>
            </a:r>
            <a:r>
              <a:rPr lang="en-US" sz="1400" dirty="0" err="1" smtClean="0">
                <a:solidFill>
                  <a:prstClr val="black"/>
                </a:solidFill>
                <a:latin typeface="Arial" pitchFamily="34" charset="0"/>
                <a:cs typeface="Arial" pitchFamily="34" charset="0"/>
              </a:rPr>
              <a:t>Ixchel</a:t>
            </a:r>
            <a:r>
              <a:rPr lang="en-US" sz="1400" dirty="0" smtClean="0">
                <a:solidFill>
                  <a:prstClr val="black"/>
                </a:solidFill>
                <a:latin typeface="Arial" pitchFamily="34" charset="0"/>
                <a:cs typeface="Arial" pitchFamily="34" charset="0"/>
              </a:rPr>
              <a:t> M. </a:t>
            </a:r>
            <a:r>
              <a:rPr lang="en-US" sz="1400" dirty="0" err="1" smtClean="0">
                <a:solidFill>
                  <a:prstClr val="black"/>
                </a:solidFill>
                <a:latin typeface="Arial" pitchFamily="34" charset="0"/>
                <a:cs typeface="Arial" pitchFamily="34" charset="0"/>
              </a:rPr>
              <a:t>Faniel</a:t>
            </a:r>
            <a:r>
              <a:rPr lang="en-US" sz="1400" dirty="0" smtClean="0">
                <a:solidFill>
                  <a:prstClr val="black"/>
                </a:solidFill>
                <a:latin typeface="Arial" pitchFamily="34" charset="0"/>
                <a:cs typeface="Arial" pitchFamily="34" charset="0"/>
              </a:rPr>
              <a:t>. 2014. </a:t>
            </a:r>
            <a:r>
              <a:rPr lang="en-US" sz="1400" i="1" dirty="0" smtClean="0">
                <a:solidFill>
                  <a:prstClr val="black"/>
                </a:solidFill>
                <a:latin typeface="Arial" pitchFamily="34" charset="0"/>
                <a:cs typeface="Arial" pitchFamily="34" charset="0"/>
              </a:rPr>
              <a:t>Reordering </a:t>
            </a:r>
            <a:r>
              <a:rPr lang="en-US" sz="1400" i="1" dirty="0" err="1" smtClean="0">
                <a:solidFill>
                  <a:prstClr val="black"/>
                </a:solidFill>
                <a:latin typeface="Arial" pitchFamily="34" charset="0"/>
                <a:cs typeface="Arial" pitchFamily="34" charset="0"/>
              </a:rPr>
              <a:t>Ranganathan</a:t>
            </a:r>
            <a:r>
              <a:rPr lang="en-US" sz="1400" i="1" dirty="0" smtClean="0">
                <a:solidFill>
                  <a:prstClr val="black"/>
                </a:solidFill>
                <a:latin typeface="Arial" pitchFamily="34" charset="0"/>
                <a:cs typeface="Arial" pitchFamily="34" charset="0"/>
              </a:rPr>
              <a:t>: Shifting user behaviors, shifting priorities</a:t>
            </a:r>
            <a:r>
              <a:rPr lang="en-US" sz="1400" dirty="0" smtClean="0">
                <a:solidFill>
                  <a:prstClr val="black"/>
                </a:solidFill>
                <a:latin typeface="Arial" pitchFamily="34" charset="0"/>
                <a:cs typeface="Arial" pitchFamily="34" charset="0"/>
              </a:rPr>
              <a:t>. Dublin, OH: OCLC Research. http://www.oclc.org/content/dam/research/publications/library/2014/oclcresearch-reordering-ranganathan-2014.pdf.</a:t>
            </a:r>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12</a:t>
            </a:fld>
            <a:endParaRPr 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133600" y="0"/>
            <a:ext cx="2641600" cy="1981200"/>
          </a:xfrm>
        </p:spPr>
      </p:sp>
      <p:sp>
        <p:nvSpPr>
          <p:cNvPr id="3" name="Notes Placeholder 2"/>
          <p:cNvSpPr>
            <a:spLocks noGrp="1"/>
          </p:cNvSpPr>
          <p:nvPr>
            <p:ph type="body" idx="1"/>
          </p:nvPr>
        </p:nvSpPr>
        <p:spPr>
          <a:xfrm>
            <a:off x="0" y="2362200"/>
            <a:ext cx="6858000" cy="6477000"/>
          </a:xfrm>
        </p:spPr>
        <p:txBody>
          <a:bodyPr>
            <a:noAutofit/>
          </a:bodyPr>
          <a:lstStyle/>
          <a:p>
            <a:r>
              <a:rPr lang="en-US" sz="1300" b="1" i="0" kern="1200" baseline="0" dirty="0" smtClean="0">
                <a:solidFill>
                  <a:schemeClr val="tx1"/>
                </a:solidFill>
                <a:latin typeface="Arial" pitchFamily="34" charset="0"/>
                <a:cs typeface="Arial" pitchFamily="34" charset="0"/>
              </a:rPr>
              <a:t>LYNN</a:t>
            </a:r>
          </a:p>
          <a:p>
            <a:r>
              <a:rPr lang="en-US" sz="1300" i="0" kern="1200" baseline="0" dirty="0" smtClean="0">
                <a:solidFill>
                  <a:schemeClr val="tx1"/>
                </a:solidFill>
                <a:latin typeface="Arial" pitchFamily="34" charset="0"/>
                <a:cs typeface="Arial" pitchFamily="34" charset="0"/>
              </a:rPr>
              <a:t>Image: http://asisnj.com/wp-content/uploads/2012/08/HiRes.jpg</a:t>
            </a:r>
            <a:endParaRPr lang="en-US" sz="1300" kern="1200" baseline="0" dirty="0" smtClean="0">
              <a:solidFill>
                <a:schemeClr val="tx1"/>
              </a:solidFill>
              <a:latin typeface="Arial" pitchFamily="34" charset="0"/>
              <a:cs typeface="Arial" pitchFamily="34" charset="0"/>
            </a:endParaRPr>
          </a:p>
          <a:p>
            <a:endParaRPr lang="en-US" sz="1300" kern="1200" baseline="0" dirty="0" smtClean="0">
              <a:solidFill>
                <a:schemeClr val="tx1"/>
              </a:solidFill>
              <a:latin typeface="Arial" pitchFamily="34" charset="0"/>
              <a:cs typeface="Arial" pitchFamily="34" charset="0"/>
            </a:endParaRPr>
          </a:p>
          <a:p>
            <a:r>
              <a:rPr lang="en-US" sz="1300" kern="1200" baseline="0" dirty="0" smtClean="0">
                <a:solidFill>
                  <a:schemeClr val="tx1"/>
                </a:solidFill>
                <a:latin typeface="Arial" pitchFamily="34" charset="0"/>
                <a:cs typeface="Arial" pitchFamily="34" charset="0"/>
              </a:rPr>
              <a:t>Inform users: Specifically, we recommend that librarians reexamine their systems and services in the context of how they do the following:</a:t>
            </a:r>
          </a:p>
          <a:p>
            <a:r>
              <a:rPr lang="en-US" sz="1300" kern="1200" baseline="0" dirty="0" smtClean="0">
                <a:solidFill>
                  <a:schemeClr val="tx1"/>
                </a:solidFill>
                <a:latin typeface="Arial" pitchFamily="34" charset="0"/>
                <a:cs typeface="Arial" pitchFamily="34" charset="0"/>
              </a:rPr>
              <a:t>• Market and promote library services;</a:t>
            </a:r>
          </a:p>
          <a:p>
            <a:pPr>
              <a:buFont typeface="Arial" pitchFamily="34" charset="0"/>
              <a:buChar char="•"/>
            </a:pPr>
            <a:r>
              <a:rPr lang="en-US" sz="1300" kern="1200" baseline="0" dirty="0" smtClean="0">
                <a:solidFill>
                  <a:schemeClr val="tx1"/>
                </a:solidFill>
                <a:latin typeface="Arial" pitchFamily="34" charset="0"/>
                <a:cs typeface="Arial" pitchFamily="34" charset="0"/>
              </a:rPr>
              <a:t> Provide a broad range of tools;</a:t>
            </a:r>
          </a:p>
          <a:p>
            <a:r>
              <a:rPr lang="en-US" sz="1300" kern="1200" baseline="0" dirty="0" smtClean="0">
                <a:solidFill>
                  <a:schemeClr val="tx1"/>
                </a:solidFill>
                <a:latin typeface="Arial" pitchFamily="34" charset="0"/>
                <a:cs typeface="Arial" pitchFamily="34" charset="0"/>
              </a:rPr>
              <a:t>• Remove the barriers between discovering and accessing information (16-17)</a:t>
            </a:r>
          </a:p>
          <a:p>
            <a:endParaRPr lang="en-US" sz="1300" kern="1200" baseline="0" dirty="0" smtClean="0">
              <a:solidFill>
                <a:schemeClr val="tx1"/>
              </a:solidFill>
              <a:latin typeface="Arial" pitchFamily="34" charset="0"/>
              <a:cs typeface="Arial" pitchFamily="34" charset="0"/>
            </a:endParaRPr>
          </a:p>
          <a:p>
            <a:r>
              <a:rPr lang="en-US" sz="1300" kern="1200" baseline="0" dirty="0" smtClean="0">
                <a:solidFill>
                  <a:schemeClr val="tx1"/>
                </a:solidFill>
                <a:latin typeface="Arial" pitchFamily="34" charset="0"/>
                <a:cs typeface="Arial" pitchFamily="34" charset="0"/>
              </a:rPr>
              <a:t>Be seamless: Consider walking through the library’s workflow from the perspective of a user trying to accomplish a particular task. How often do you leave one interface and go to another? Every time that happens, individuals have to reevaluate their surroundings, which often equates to a direct loss of time or, at least, a poorly perceived experience. Seamlessness is not just about doing something efficiently (17)</a:t>
            </a:r>
          </a:p>
          <a:p>
            <a:endParaRPr lang="en-US" sz="1300" kern="1200" baseline="0" dirty="0" smtClean="0">
              <a:solidFill>
                <a:schemeClr val="tx1"/>
              </a:solidFill>
              <a:latin typeface="Arial" pitchFamily="34" charset="0"/>
              <a:cs typeface="Arial" pitchFamily="34" charset="0"/>
            </a:endParaRPr>
          </a:p>
          <a:p>
            <a:r>
              <a:rPr lang="en-US" sz="1300" kern="1200" baseline="0" dirty="0" smtClean="0">
                <a:solidFill>
                  <a:schemeClr val="tx1"/>
                </a:solidFill>
                <a:latin typeface="Arial" pitchFamily="34" charset="0"/>
                <a:cs typeface="Arial" pitchFamily="34" charset="0"/>
              </a:rPr>
              <a:t>Be proactive: Librarians must sense and respond to challenges across user communities (18) </a:t>
            </a:r>
          </a:p>
          <a:p>
            <a:r>
              <a:rPr lang="en-US" sz="1300" kern="1200" baseline="0" dirty="0" smtClean="0">
                <a:solidFill>
                  <a:schemeClr val="tx1"/>
                </a:solidFill>
                <a:latin typeface="Arial" pitchFamily="34" charset="0"/>
                <a:cs typeface="Arial" pitchFamily="34" charset="0"/>
              </a:rPr>
              <a:t>Be bold, be inventive and take risks (18)</a:t>
            </a:r>
          </a:p>
          <a:p>
            <a:endParaRPr lang="en-US" sz="1300" dirty="0" smtClean="0">
              <a:latin typeface="Arial" pitchFamily="34" charset="0"/>
              <a:cs typeface="Arial" pitchFamily="34" charset="0"/>
            </a:endParaRPr>
          </a:p>
          <a:p>
            <a:r>
              <a:rPr lang="en-US" sz="1300" dirty="0" smtClean="0">
                <a:latin typeface="Arial" pitchFamily="34" charset="0"/>
                <a:cs typeface="Arial" pitchFamily="34" charset="0"/>
              </a:rPr>
              <a:t>Look upstream: </a:t>
            </a:r>
            <a:r>
              <a:rPr lang="en-US" sz="1300" kern="1200" baseline="0" dirty="0" smtClean="0">
                <a:solidFill>
                  <a:schemeClr val="tx1"/>
                </a:solidFill>
                <a:latin typeface="Arial" pitchFamily="34" charset="0"/>
                <a:cs typeface="Arial" pitchFamily="34" charset="0"/>
              </a:rPr>
              <a:t>Looking upstream is about more than proactively considering user communities’ current needs. It’s seeing those needs in a much larger context and thinking broadly within the information profession and other professions related to it (18)</a:t>
            </a:r>
          </a:p>
          <a:p>
            <a:r>
              <a:rPr lang="en-US" sz="1300" kern="1200" baseline="0" dirty="0" smtClean="0">
                <a:solidFill>
                  <a:schemeClr val="tx1"/>
                </a:solidFill>
                <a:latin typeface="Arial" pitchFamily="34" charset="0"/>
                <a:cs typeface="Arial" pitchFamily="34" charset="0"/>
              </a:rPr>
              <a:t>If users are early adopters of a service, librarians should think about how to meet them there with library resources sooner rather than later (18)</a:t>
            </a:r>
          </a:p>
          <a:p>
            <a:endParaRPr lang="en-US" sz="1300" dirty="0" smtClean="0">
              <a:latin typeface="Arial" pitchFamily="34" charset="0"/>
              <a:cs typeface="Arial" pitchFamily="34" charset="0"/>
            </a:endParaRPr>
          </a:p>
          <a:p>
            <a:pPr>
              <a:defRPr/>
            </a:pPr>
            <a:r>
              <a:rPr lang="en-US" sz="1300" dirty="0" smtClean="0">
                <a:solidFill>
                  <a:prstClr val="black"/>
                </a:solidFill>
                <a:latin typeface="Arial" pitchFamily="34" charset="0"/>
                <a:cs typeface="Arial" pitchFamily="34" charset="0"/>
              </a:rPr>
              <a:t>Connaway, Lynn Silipigni, and </a:t>
            </a:r>
            <a:r>
              <a:rPr lang="en-US" sz="1300" dirty="0" err="1" smtClean="0">
                <a:solidFill>
                  <a:prstClr val="black"/>
                </a:solidFill>
                <a:latin typeface="Arial" pitchFamily="34" charset="0"/>
                <a:cs typeface="Arial" pitchFamily="34" charset="0"/>
              </a:rPr>
              <a:t>Ixchel</a:t>
            </a:r>
            <a:r>
              <a:rPr lang="en-US" sz="1300" dirty="0" smtClean="0">
                <a:solidFill>
                  <a:prstClr val="black"/>
                </a:solidFill>
                <a:latin typeface="Arial" pitchFamily="34" charset="0"/>
                <a:cs typeface="Arial" pitchFamily="34" charset="0"/>
              </a:rPr>
              <a:t> M. </a:t>
            </a:r>
            <a:r>
              <a:rPr lang="en-US" sz="1300" dirty="0" err="1" smtClean="0">
                <a:solidFill>
                  <a:prstClr val="black"/>
                </a:solidFill>
                <a:latin typeface="Arial" pitchFamily="34" charset="0"/>
                <a:cs typeface="Arial" pitchFamily="34" charset="0"/>
              </a:rPr>
              <a:t>Faniel</a:t>
            </a:r>
            <a:r>
              <a:rPr lang="en-US" sz="1300" dirty="0" smtClean="0">
                <a:solidFill>
                  <a:prstClr val="black"/>
                </a:solidFill>
                <a:latin typeface="Arial" pitchFamily="34" charset="0"/>
                <a:cs typeface="Arial" pitchFamily="34" charset="0"/>
              </a:rPr>
              <a:t>. 2014. </a:t>
            </a:r>
            <a:r>
              <a:rPr lang="en-US" sz="1300" i="1" dirty="0" smtClean="0">
                <a:solidFill>
                  <a:prstClr val="black"/>
                </a:solidFill>
                <a:latin typeface="Arial" pitchFamily="34" charset="0"/>
                <a:cs typeface="Arial" pitchFamily="34" charset="0"/>
              </a:rPr>
              <a:t>Reordering </a:t>
            </a:r>
            <a:r>
              <a:rPr lang="en-US" sz="1300" i="1" dirty="0" err="1" smtClean="0">
                <a:solidFill>
                  <a:prstClr val="black"/>
                </a:solidFill>
                <a:latin typeface="Arial" pitchFamily="34" charset="0"/>
                <a:cs typeface="Arial" pitchFamily="34" charset="0"/>
              </a:rPr>
              <a:t>Ranganathan</a:t>
            </a:r>
            <a:r>
              <a:rPr lang="en-US" sz="1300" i="1" dirty="0" smtClean="0">
                <a:solidFill>
                  <a:prstClr val="black"/>
                </a:solidFill>
                <a:latin typeface="Arial" pitchFamily="34" charset="0"/>
                <a:cs typeface="Arial" pitchFamily="34" charset="0"/>
              </a:rPr>
              <a:t>: Shifting user behaviors, shifting priorities</a:t>
            </a:r>
            <a:r>
              <a:rPr lang="en-US" sz="1300" dirty="0" smtClean="0">
                <a:solidFill>
                  <a:prstClr val="black"/>
                </a:solidFill>
                <a:latin typeface="Arial" pitchFamily="34" charset="0"/>
                <a:cs typeface="Arial" pitchFamily="34" charset="0"/>
              </a:rPr>
              <a:t>. Dublin, OH: OCLC Research. http://www.oclc.org/content/dam/research/publications/library/2014/oclcresearch-reordering-ranganathan-2014.pdf.</a:t>
            </a:r>
          </a:p>
          <a:p>
            <a:pPr>
              <a:defRPr/>
            </a:pPr>
            <a:endParaRPr lang="en-US" sz="1300" dirty="0" smtClean="0">
              <a:solidFill>
                <a:prstClr val="black"/>
              </a:solidFill>
              <a:latin typeface="Arial" pitchFamily="34" charset="0"/>
              <a:cs typeface="Arial" pitchFamily="34" charset="0"/>
            </a:endParaRPr>
          </a:p>
          <a:p>
            <a:pPr>
              <a:defRPr/>
            </a:pPr>
            <a:r>
              <a:rPr lang="en-US" sz="1300" dirty="0" err="1" smtClean="0">
                <a:solidFill>
                  <a:prstClr val="black"/>
                </a:solidFill>
                <a:latin typeface="Arial" pitchFamily="34" charset="0"/>
                <a:cs typeface="Arial" pitchFamily="34" charset="0"/>
              </a:rPr>
              <a:t>Noruzi</a:t>
            </a:r>
            <a:r>
              <a:rPr lang="en-US" sz="1300" dirty="0" smtClean="0">
                <a:solidFill>
                  <a:prstClr val="black"/>
                </a:solidFill>
                <a:latin typeface="Arial" pitchFamily="34" charset="0"/>
                <a:cs typeface="Arial" pitchFamily="34" charset="0"/>
              </a:rPr>
              <a:t>, </a:t>
            </a:r>
            <a:r>
              <a:rPr lang="en-US" sz="1300" dirty="0" err="1" smtClean="0">
                <a:solidFill>
                  <a:prstClr val="black"/>
                </a:solidFill>
                <a:latin typeface="Arial" pitchFamily="34" charset="0"/>
                <a:cs typeface="Arial" pitchFamily="34" charset="0"/>
              </a:rPr>
              <a:t>Alireza</a:t>
            </a:r>
            <a:r>
              <a:rPr lang="en-US" sz="1300" dirty="0" smtClean="0">
                <a:solidFill>
                  <a:prstClr val="black"/>
                </a:solidFill>
                <a:latin typeface="Arial" pitchFamily="34" charset="0"/>
                <a:cs typeface="Arial" pitchFamily="34" charset="0"/>
              </a:rPr>
              <a:t>. 2004. Application of </a:t>
            </a:r>
            <a:r>
              <a:rPr lang="en-US" sz="1300" dirty="0" err="1" smtClean="0">
                <a:solidFill>
                  <a:prstClr val="black"/>
                </a:solidFill>
                <a:latin typeface="Arial" pitchFamily="34" charset="0"/>
                <a:cs typeface="Arial" pitchFamily="34" charset="0"/>
              </a:rPr>
              <a:t>Ranganathan’s</a:t>
            </a:r>
            <a:r>
              <a:rPr lang="en-US" sz="1300" dirty="0" smtClean="0">
                <a:solidFill>
                  <a:prstClr val="black"/>
                </a:solidFill>
                <a:latin typeface="Arial" pitchFamily="34" charset="0"/>
                <a:cs typeface="Arial" pitchFamily="34" charset="0"/>
              </a:rPr>
              <a:t> Laws to the web. </a:t>
            </a:r>
            <a:r>
              <a:rPr lang="en-US" sz="1300" i="1" dirty="0" err="1" smtClean="0">
                <a:solidFill>
                  <a:prstClr val="black"/>
                </a:solidFill>
                <a:latin typeface="Arial" pitchFamily="34" charset="0"/>
                <a:cs typeface="Arial" pitchFamily="34" charset="0"/>
              </a:rPr>
              <a:t>Webology</a:t>
            </a:r>
            <a:r>
              <a:rPr lang="en-US" sz="1300" i="1" dirty="0" smtClean="0">
                <a:solidFill>
                  <a:prstClr val="black"/>
                </a:solidFill>
                <a:latin typeface="Arial" pitchFamily="34" charset="0"/>
                <a:cs typeface="Arial" pitchFamily="34" charset="0"/>
              </a:rPr>
              <a:t> </a:t>
            </a:r>
            <a:r>
              <a:rPr lang="en-US" sz="1300" dirty="0" smtClean="0">
                <a:solidFill>
                  <a:prstClr val="black"/>
                </a:solidFill>
                <a:latin typeface="Arial" pitchFamily="34" charset="0"/>
                <a:cs typeface="Arial" pitchFamily="34" charset="0"/>
              </a:rPr>
              <a:t>1, no. 2, http://www.webology.org</a:t>
            </a:r>
            <a:r>
              <a:rPr lang="en-US" sz="1300" baseline="0" dirty="0" smtClean="0">
                <a:solidFill>
                  <a:prstClr val="black"/>
                </a:solidFill>
                <a:latin typeface="Arial" pitchFamily="34" charset="0"/>
                <a:cs typeface="Arial" pitchFamily="34" charset="0"/>
              </a:rPr>
              <a:t>/2004/v1n2/a8.html. </a:t>
            </a:r>
            <a:endParaRPr lang="en-US" sz="1300" dirty="0" smtClean="0">
              <a:latin typeface="Arial" pitchFamily="34" charset="0"/>
              <a:cs typeface="Arial" pitchFamily="34" charset="0"/>
            </a:endParaRPr>
          </a:p>
          <a:p>
            <a:endParaRPr lang="en-US" sz="13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13</a:t>
            </a:fld>
            <a:endParaRPr 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057400" y="152400"/>
            <a:ext cx="2743200" cy="2057400"/>
          </a:xfrm>
        </p:spPr>
      </p:sp>
      <p:sp>
        <p:nvSpPr>
          <p:cNvPr id="3" name="Notes Placeholder 2"/>
          <p:cNvSpPr>
            <a:spLocks noGrp="1"/>
          </p:cNvSpPr>
          <p:nvPr>
            <p:ph type="body" idx="1"/>
          </p:nvPr>
        </p:nvSpPr>
        <p:spPr>
          <a:xfrm>
            <a:off x="228600" y="2438400"/>
            <a:ext cx="6477000" cy="6019800"/>
          </a:xfrm>
        </p:spPr>
        <p:txBody>
          <a:bodyPr>
            <a:noAutofit/>
          </a:bodyPr>
          <a:lstStyle/>
          <a:p>
            <a:pPr marR="0" algn="l" defTabSz="914400" rtl="0" eaLnBrk="1" fontAlgn="auto" latinLnBrk="0" hangingPunct="1">
              <a:lnSpc>
                <a:spcPct val="100000"/>
              </a:lnSpc>
              <a:spcBef>
                <a:spcPts val="0"/>
              </a:spcBef>
              <a:spcAft>
                <a:spcPts val="0"/>
              </a:spcAft>
              <a:buClrTx/>
              <a:buSzTx/>
              <a:buFontTx/>
              <a:buNone/>
              <a:tabLst/>
              <a:defRPr/>
            </a:pPr>
            <a:r>
              <a:rPr lang="en-US" sz="1400" b="1" i="0" dirty="0" smtClean="0">
                <a:latin typeface="Arial" pitchFamily="34" charset="0"/>
                <a:cs typeface="Arial" pitchFamily="34" charset="0"/>
              </a:rPr>
              <a:t>LYNN</a:t>
            </a:r>
          </a:p>
          <a:p>
            <a:pPr marR="0" algn="l" defTabSz="914400" rtl="0" eaLnBrk="1" fontAlgn="auto" latinLnBrk="0" hangingPunct="1">
              <a:lnSpc>
                <a:spcPct val="100000"/>
              </a:lnSpc>
              <a:spcBef>
                <a:spcPts val="0"/>
              </a:spcBef>
              <a:spcAft>
                <a:spcPts val="0"/>
              </a:spcAft>
              <a:buClrTx/>
              <a:buSzTx/>
              <a:buFontTx/>
              <a:buNone/>
              <a:tabLst/>
              <a:defRPr/>
            </a:pPr>
            <a:r>
              <a:rPr lang="en-US" sz="1400" i="0" dirty="0" smtClean="0">
                <a:latin typeface="Arial" pitchFamily="34" charset="0"/>
                <a:cs typeface="Arial" pitchFamily="34" charset="0"/>
              </a:rPr>
              <a:t>Image: </a:t>
            </a:r>
            <a:r>
              <a:rPr lang="en-US" sz="1400" baseline="0" dirty="0" smtClean="0">
                <a:latin typeface="Arial" pitchFamily="34" charset="0"/>
                <a:cs typeface="Arial" pitchFamily="34" charset="0"/>
              </a:rPr>
              <a:t>http://www.loxahatcheegroves.org/images/image/world-connect-people-community-international.jpg</a:t>
            </a:r>
          </a:p>
          <a:p>
            <a:pPr marR="0" algn="l" defTabSz="914400" rtl="0" eaLnBrk="1" fontAlgn="auto" latinLnBrk="0" hangingPunct="1">
              <a:lnSpc>
                <a:spcPct val="100000"/>
              </a:lnSpc>
              <a:spcBef>
                <a:spcPts val="0"/>
              </a:spcBef>
              <a:spcAft>
                <a:spcPts val="0"/>
              </a:spcAft>
              <a:buClrTx/>
              <a:buSzTx/>
              <a:buFontTx/>
              <a:buNone/>
              <a:tabLst/>
              <a:defRPr/>
            </a:pPr>
            <a:endParaRPr lang="en-US" sz="1400" baseline="0" dirty="0" smtClean="0">
              <a:latin typeface="Arial" pitchFamily="34" charset="0"/>
              <a:cs typeface="Arial" pitchFamily="34" charset="0"/>
            </a:endParaRPr>
          </a:p>
          <a:p>
            <a:pPr marR="0" algn="l" defTabSz="914400" rtl="0" eaLnBrk="1" fontAlgn="auto" latinLnBrk="0" hangingPunct="1">
              <a:lnSpc>
                <a:spcPct val="100000"/>
              </a:lnSpc>
              <a:spcBef>
                <a:spcPts val="0"/>
              </a:spcBef>
              <a:spcAft>
                <a:spcPts val="0"/>
              </a:spcAft>
              <a:buClrTx/>
              <a:buSzTx/>
              <a:buFont typeface="Arial" pitchFamily="34" charset="0"/>
              <a:buChar char="•"/>
              <a:tabLst/>
              <a:defRPr/>
            </a:pPr>
            <a:r>
              <a:rPr lang="en-US" sz="1400" b="0" baseline="0" dirty="0" smtClean="0">
                <a:latin typeface="Arial" pitchFamily="34" charset="0"/>
                <a:cs typeface="Arial" pitchFamily="34" charset="0"/>
              </a:rPr>
              <a:t>#2 </a:t>
            </a:r>
            <a:r>
              <a:rPr lang="en-US" sz="1400" b="0" kern="1200" baseline="0" dirty="0" smtClean="0">
                <a:solidFill>
                  <a:schemeClr val="tx1"/>
                </a:solidFill>
                <a:latin typeface="Arial" pitchFamily="34" charset="0"/>
                <a:cs typeface="Arial" pitchFamily="34" charset="0"/>
              </a:rPr>
              <a:t>Know your community and its needs, previously #2 Every person his or her book (86)</a:t>
            </a:r>
            <a:endParaRPr lang="en-US" sz="1400" b="0" baseline="0" dirty="0" smtClean="0">
              <a:latin typeface="Arial" pitchFamily="34" charset="0"/>
              <a:cs typeface="Arial" pitchFamily="34" charset="0"/>
            </a:endParaRPr>
          </a:p>
          <a:p>
            <a:pPr marR="0" algn="l" defTabSz="914400" rtl="0" eaLnBrk="1" fontAlgn="auto" latinLnBrk="0" hangingPunct="1">
              <a:lnSpc>
                <a:spcPct val="100000"/>
              </a:lnSpc>
              <a:spcBef>
                <a:spcPts val="0"/>
              </a:spcBef>
              <a:spcAft>
                <a:spcPts val="0"/>
              </a:spcAft>
              <a:buClrTx/>
              <a:buSzTx/>
              <a:buFont typeface="Arial" pitchFamily="34" charset="0"/>
              <a:buChar char="•"/>
              <a:tabLst/>
              <a:defRPr/>
            </a:pPr>
            <a:r>
              <a:rPr lang="en-US" sz="1400" baseline="0" dirty="0" smtClean="0">
                <a:latin typeface="Arial" pitchFamily="34" charset="0"/>
                <a:cs typeface="Arial" pitchFamily="34" charset="0"/>
              </a:rPr>
              <a:t>Connecting every user with the precise content they need is of paramount importance in distinguishing libraries from other information service providers in the digital environment (86)</a:t>
            </a:r>
          </a:p>
          <a:p>
            <a:pPr marR="0" algn="l" defTabSz="914400" rtl="0" eaLnBrk="1" fontAlgn="auto" latinLnBrk="0" hangingPunct="1">
              <a:lnSpc>
                <a:spcPct val="100000"/>
              </a:lnSpc>
              <a:spcBef>
                <a:spcPts val="0"/>
              </a:spcBef>
              <a:spcAft>
                <a:spcPts val="0"/>
              </a:spcAft>
              <a:buClrTx/>
              <a:buSzTx/>
              <a:buFont typeface="Arial" pitchFamily="34" charset="0"/>
              <a:buChar char="•"/>
              <a:tabLst/>
              <a:defRPr/>
            </a:pPr>
            <a:r>
              <a:rPr lang="en-US" sz="1400" baseline="0" dirty="0" smtClean="0">
                <a:latin typeface="Arial" pitchFamily="34" charset="0"/>
                <a:cs typeface="Arial" pitchFamily="34" charset="0"/>
              </a:rPr>
              <a:t>There is no value in saving the time of the reader if we cannot pinpoint the information they need &amp; information cannot be found or accessed (86)</a:t>
            </a:r>
          </a:p>
          <a:p>
            <a:pPr marR="0" algn="l" defTabSz="914400" rtl="0" eaLnBrk="1" fontAlgn="auto" latinLnBrk="0" hangingPunct="1">
              <a:lnSpc>
                <a:spcPct val="100000"/>
              </a:lnSpc>
              <a:spcBef>
                <a:spcPts val="0"/>
              </a:spcBef>
              <a:spcAft>
                <a:spcPts val="0"/>
              </a:spcAft>
              <a:buClrTx/>
              <a:buSzTx/>
              <a:buFont typeface="Arial" pitchFamily="34" charset="0"/>
              <a:buChar char="•"/>
              <a:tabLst/>
              <a:defRPr/>
            </a:pPr>
            <a:r>
              <a:rPr lang="en-US" sz="1400" baseline="0" dirty="0" smtClean="0">
                <a:latin typeface="Arial" pitchFamily="34" charset="0"/>
                <a:cs typeface="Arial" pitchFamily="34" charset="0"/>
              </a:rPr>
              <a:t>World has been transformed by Web </a:t>
            </a:r>
            <a:r>
              <a:rPr lang="en-US" sz="1400" baseline="0" dirty="0" smtClean="0">
                <a:latin typeface="Arial" pitchFamily="34" charset="0"/>
                <a:cs typeface="Arial" pitchFamily="34" charset="0"/>
                <a:sym typeface="Wingdings" pitchFamily="2" charset="2"/>
              </a:rPr>
              <a:t> necessary for librarians to change the way materials and programs are developed and delivered (107)</a:t>
            </a:r>
          </a:p>
          <a:p>
            <a:pPr marR="0" algn="l" defTabSz="914400" rtl="0" eaLnBrk="1" fontAlgn="auto" latinLnBrk="0" hangingPunct="1">
              <a:lnSpc>
                <a:spcPct val="100000"/>
              </a:lnSpc>
              <a:spcBef>
                <a:spcPts val="0"/>
              </a:spcBef>
              <a:spcAft>
                <a:spcPts val="0"/>
              </a:spcAft>
              <a:buClrTx/>
              <a:buSzTx/>
              <a:buFont typeface="Arial" pitchFamily="34" charset="0"/>
              <a:buChar char="•"/>
              <a:tabLst/>
              <a:defRPr/>
            </a:pPr>
            <a:r>
              <a:rPr lang="en-US" sz="1400" kern="1200" baseline="0" dirty="0" smtClean="0">
                <a:solidFill>
                  <a:schemeClr val="tx1"/>
                </a:solidFill>
                <a:latin typeface="Arial" pitchFamily="34" charset="0"/>
                <a:cs typeface="Arial" pitchFamily="34" charset="0"/>
              </a:rPr>
              <a:t>Librarians are redefining the communities they serve around e-content and a wide range of needs and demographics (107)</a:t>
            </a:r>
          </a:p>
          <a:p>
            <a:pPr marR="0" algn="l" defTabSz="914400" rtl="0" eaLnBrk="1" fontAlgn="auto" latinLnBrk="0" hangingPunct="1">
              <a:lnSpc>
                <a:spcPct val="100000"/>
              </a:lnSpc>
              <a:spcBef>
                <a:spcPts val="0"/>
              </a:spcBef>
              <a:spcAft>
                <a:spcPts val="0"/>
              </a:spcAft>
              <a:buClrTx/>
              <a:buSzTx/>
              <a:buFont typeface="Arial" pitchFamily="34" charset="0"/>
              <a:buChar char="•"/>
              <a:tabLst/>
              <a:defRPr/>
            </a:pPr>
            <a:r>
              <a:rPr lang="en-US" sz="1400" kern="1200" baseline="0" dirty="0" smtClean="0">
                <a:solidFill>
                  <a:schemeClr val="tx1"/>
                </a:solidFill>
                <a:latin typeface="Arial" pitchFamily="34" charset="0"/>
                <a:cs typeface="Arial" pitchFamily="34" charset="0"/>
              </a:rPr>
              <a:t>Difficult balance between personalized and generalized service, which is why it is imperative to constantly collect, analyze and discuss data to help librarians know their communities and their needs (108)</a:t>
            </a:r>
            <a:endParaRPr lang="en-US" sz="1400" baseline="0" dirty="0" smtClean="0">
              <a:latin typeface="Arial" pitchFamily="34" charset="0"/>
              <a:cs typeface="Arial" pitchFamily="34" charset="0"/>
            </a:endParaRPr>
          </a:p>
          <a:p>
            <a:endParaRPr lang="en-US" sz="1400" dirty="0" smtClean="0">
              <a:latin typeface="Arial" pitchFamily="34" charset="0"/>
              <a:cs typeface="Arial" pitchFamily="34" charset="0"/>
            </a:endParaRPr>
          </a:p>
          <a:p>
            <a:pPr marL="0" lvl="0" indent="0">
              <a:spcBef>
                <a:spcPts val="0"/>
              </a:spcBef>
              <a:buNone/>
            </a:pPr>
            <a:r>
              <a:rPr lang="en-US" sz="1400" dirty="0" smtClean="0">
                <a:solidFill>
                  <a:prstClr val="black"/>
                </a:solidFill>
                <a:latin typeface="Arial" pitchFamily="34" charset="0"/>
                <a:cs typeface="Arial" pitchFamily="34" charset="0"/>
              </a:rPr>
              <a:t>Connaway, Lynn Silipigni, and </a:t>
            </a:r>
            <a:r>
              <a:rPr lang="en-US" sz="1400" dirty="0" err="1" smtClean="0">
                <a:solidFill>
                  <a:prstClr val="black"/>
                </a:solidFill>
                <a:latin typeface="Arial" pitchFamily="34" charset="0"/>
                <a:cs typeface="Arial" pitchFamily="34" charset="0"/>
              </a:rPr>
              <a:t>Ixchel</a:t>
            </a:r>
            <a:r>
              <a:rPr lang="en-US" sz="1400" dirty="0" smtClean="0">
                <a:solidFill>
                  <a:prstClr val="black"/>
                </a:solidFill>
                <a:latin typeface="Arial" pitchFamily="34" charset="0"/>
                <a:cs typeface="Arial" pitchFamily="34" charset="0"/>
              </a:rPr>
              <a:t> M. </a:t>
            </a:r>
            <a:r>
              <a:rPr lang="en-US" sz="1400" dirty="0" err="1" smtClean="0">
                <a:solidFill>
                  <a:prstClr val="black"/>
                </a:solidFill>
                <a:latin typeface="Arial" pitchFamily="34" charset="0"/>
                <a:cs typeface="Arial" pitchFamily="34" charset="0"/>
              </a:rPr>
              <a:t>Faniel</a:t>
            </a:r>
            <a:r>
              <a:rPr lang="en-US" sz="1400" dirty="0" smtClean="0">
                <a:solidFill>
                  <a:prstClr val="black"/>
                </a:solidFill>
                <a:latin typeface="Arial" pitchFamily="34" charset="0"/>
                <a:cs typeface="Arial" pitchFamily="34" charset="0"/>
              </a:rPr>
              <a:t>. 2014. </a:t>
            </a:r>
            <a:r>
              <a:rPr lang="en-US" sz="1400" i="1" dirty="0" smtClean="0">
                <a:solidFill>
                  <a:prstClr val="black"/>
                </a:solidFill>
                <a:latin typeface="Arial" pitchFamily="34" charset="0"/>
                <a:cs typeface="Arial" pitchFamily="34" charset="0"/>
              </a:rPr>
              <a:t>Reordering </a:t>
            </a:r>
            <a:r>
              <a:rPr lang="en-US" sz="1400" i="1" dirty="0" err="1" smtClean="0">
                <a:solidFill>
                  <a:prstClr val="black"/>
                </a:solidFill>
                <a:latin typeface="Arial" pitchFamily="34" charset="0"/>
                <a:cs typeface="Arial" pitchFamily="34" charset="0"/>
              </a:rPr>
              <a:t>Ranganathan</a:t>
            </a:r>
            <a:r>
              <a:rPr lang="en-US" sz="1400" i="1" dirty="0" smtClean="0">
                <a:solidFill>
                  <a:prstClr val="black"/>
                </a:solidFill>
                <a:latin typeface="Arial" pitchFamily="34" charset="0"/>
                <a:cs typeface="Arial" pitchFamily="34" charset="0"/>
              </a:rPr>
              <a:t>: Shifting user behaviors, shifting priorities</a:t>
            </a:r>
            <a:r>
              <a:rPr lang="en-US" sz="1400" dirty="0" smtClean="0">
                <a:solidFill>
                  <a:prstClr val="black"/>
                </a:solidFill>
                <a:latin typeface="Arial" pitchFamily="34" charset="0"/>
                <a:cs typeface="Arial" pitchFamily="34" charset="0"/>
              </a:rPr>
              <a:t>. Dublin, OH: OCLC Research. http://www.oclc.org/content/dam/research/publications/library/2014/oclcresearch-reordering-ranganathan-2014.pdf.</a:t>
            </a:r>
          </a:p>
          <a:p>
            <a:pPr marR="0" algn="l" defTabSz="914400" rtl="0" eaLnBrk="1" fontAlgn="auto" latinLnBrk="0" hangingPunct="1">
              <a:lnSpc>
                <a:spcPct val="100000"/>
              </a:lnSpc>
              <a:spcBef>
                <a:spcPts val="0"/>
              </a:spcBef>
              <a:spcAft>
                <a:spcPts val="0"/>
              </a:spcAft>
              <a:buClrTx/>
              <a:buSzTx/>
              <a:buFontTx/>
              <a:buNone/>
              <a:tabLst/>
              <a:defRPr/>
            </a:pPr>
            <a:endParaRPr lang="en-US" sz="1400" i="0" dirty="0" smtClean="0">
              <a:latin typeface="Arial" pitchFamily="34" charset="0"/>
              <a:cs typeface="Arial" pitchFamily="34" charset="0"/>
            </a:endParaRPr>
          </a:p>
          <a:p>
            <a:pPr marR="0" algn="l" defTabSz="914400" rtl="0" eaLnBrk="1" fontAlgn="auto" latinLnBrk="0" hangingPunct="1">
              <a:lnSpc>
                <a:spcPct val="100000"/>
              </a:lnSpc>
              <a:spcBef>
                <a:spcPts val="0"/>
              </a:spcBef>
              <a:spcAft>
                <a:spcPts val="0"/>
              </a:spcAft>
              <a:buClrTx/>
              <a:buSzTx/>
              <a:buFontTx/>
              <a:buNone/>
              <a:tabLst/>
              <a:defRPr/>
            </a:pPr>
            <a:r>
              <a:rPr lang="en-US" sz="1400" i="0" dirty="0" err="1" smtClean="0">
                <a:latin typeface="Arial" pitchFamily="34" charset="0"/>
                <a:cs typeface="Arial" pitchFamily="34" charset="0"/>
              </a:rPr>
              <a:t>Ranganathan</a:t>
            </a:r>
            <a:r>
              <a:rPr lang="en-US" sz="1400" i="0" dirty="0" smtClean="0">
                <a:latin typeface="Arial" pitchFamily="34" charset="0"/>
                <a:cs typeface="Arial" pitchFamily="34" charset="0"/>
              </a:rPr>
              <a:t>, </a:t>
            </a:r>
            <a:r>
              <a:rPr lang="en-US" sz="1400" i="0" dirty="0" err="1" smtClean="0">
                <a:latin typeface="Arial" pitchFamily="34" charset="0"/>
                <a:cs typeface="Arial" pitchFamily="34" charset="0"/>
              </a:rPr>
              <a:t>Shiyali</a:t>
            </a:r>
            <a:r>
              <a:rPr lang="en-US" sz="1400" i="0" dirty="0" smtClean="0">
                <a:latin typeface="Arial" pitchFamily="34" charset="0"/>
                <a:cs typeface="Arial" pitchFamily="34" charset="0"/>
              </a:rPr>
              <a:t> </a:t>
            </a:r>
            <a:r>
              <a:rPr lang="en-US" sz="1400" i="0" dirty="0" err="1" smtClean="0">
                <a:latin typeface="Arial" pitchFamily="34" charset="0"/>
                <a:cs typeface="Arial" pitchFamily="34" charset="0"/>
              </a:rPr>
              <a:t>Ramamrita</a:t>
            </a:r>
            <a:r>
              <a:rPr lang="en-US" sz="1400" i="0" dirty="0" smtClean="0">
                <a:latin typeface="Arial" pitchFamily="34" charset="0"/>
                <a:cs typeface="Arial" pitchFamily="34" charset="0"/>
              </a:rPr>
              <a:t>. 1931. </a:t>
            </a:r>
            <a:r>
              <a:rPr lang="en-US" sz="1400" i="1" dirty="0" smtClean="0">
                <a:latin typeface="Arial" pitchFamily="34" charset="0"/>
                <a:cs typeface="Arial" pitchFamily="34" charset="0"/>
              </a:rPr>
              <a:t>The five laws of library science. </a:t>
            </a:r>
            <a:r>
              <a:rPr lang="en-US" sz="1400" i="0" dirty="0" smtClean="0">
                <a:latin typeface="Arial" pitchFamily="34" charset="0"/>
                <a:cs typeface="Arial" pitchFamily="34" charset="0"/>
              </a:rPr>
              <a:t>London: Edward </a:t>
            </a:r>
            <a:r>
              <a:rPr lang="en-US" sz="1400" i="0" dirty="0" err="1" smtClean="0">
                <a:latin typeface="Arial" pitchFamily="34" charset="0"/>
                <a:cs typeface="Arial" pitchFamily="34" charset="0"/>
              </a:rPr>
              <a:t>Goldston</a:t>
            </a:r>
            <a:r>
              <a:rPr lang="en-US" sz="1400" i="0" dirty="0" smtClean="0">
                <a:latin typeface="Arial" pitchFamily="34" charset="0"/>
                <a:cs typeface="Arial" pitchFamily="34" charset="0"/>
              </a:rPr>
              <a:t>, Ltd.</a:t>
            </a:r>
            <a:r>
              <a:rPr lang="en-US" sz="1400" i="0" baseline="0" dirty="0" smtClean="0">
                <a:latin typeface="Arial" pitchFamily="34" charset="0"/>
                <a:cs typeface="Arial" pitchFamily="34" charset="0"/>
              </a:rPr>
              <a:t> </a:t>
            </a:r>
            <a:endParaRPr lang="en-US" sz="1400" i="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6F896307-7DAF-5642-9DCB-6041360F1C6E}" type="slidenum">
              <a:rPr lang="en-US" smtClean="0"/>
              <a:pPr/>
              <a:t>14</a:t>
            </a:fld>
            <a:endParaRPr lang="en-US"/>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09800" y="0"/>
            <a:ext cx="2336800" cy="1752600"/>
          </a:xfrm>
        </p:spPr>
      </p:sp>
      <p:sp>
        <p:nvSpPr>
          <p:cNvPr id="3" name="Notes Placeholder 2"/>
          <p:cNvSpPr>
            <a:spLocks noGrp="1"/>
          </p:cNvSpPr>
          <p:nvPr>
            <p:ph type="body" idx="1"/>
          </p:nvPr>
        </p:nvSpPr>
        <p:spPr>
          <a:xfrm>
            <a:off x="0" y="1752600"/>
            <a:ext cx="6858000" cy="7391400"/>
          </a:xfrm>
        </p:spPr>
        <p:txBody>
          <a:bodyPr>
            <a:noAutofit/>
          </a:bodyPr>
          <a:lstStyle/>
          <a:p>
            <a:r>
              <a:rPr lang="en-US" sz="1100" b="1" i="0" dirty="0" smtClean="0">
                <a:latin typeface="Arial" pitchFamily="34" charset="0"/>
                <a:cs typeface="Arial" pitchFamily="34" charset="0"/>
              </a:rPr>
              <a:t>LYNN</a:t>
            </a:r>
          </a:p>
          <a:p>
            <a:r>
              <a:rPr lang="en-US" sz="1100" i="0" dirty="0" smtClean="0">
                <a:latin typeface="Arial" pitchFamily="34" charset="0"/>
                <a:cs typeface="Arial" pitchFamily="34" charset="0"/>
              </a:rPr>
              <a:t>Image: </a:t>
            </a:r>
            <a:r>
              <a:rPr lang="en-US" sz="1100" i="0" dirty="0" err="1" smtClean="0">
                <a:latin typeface="Arial" pitchFamily="34" charset="0"/>
                <a:cs typeface="Arial" pitchFamily="34" charset="0"/>
              </a:rPr>
              <a:t>Ilco</a:t>
            </a:r>
            <a:endParaRPr lang="en-US" sz="1100" i="0" dirty="0" smtClean="0">
              <a:latin typeface="Arial" pitchFamily="34" charset="0"/>
              <a:cs typeface="Arial" pitchFamily="34" charset="0"/>
            </a:endParaRPr>
          </a:p>
          <a:p>
            <a:endParaRPr lang="en-US" sz="1100" i="0" dirty="0" smtClean="0">
              <a:latin typeface="Arial" pitchFamily="34" charset="0"/>
              <a:cs typeface="Arial" pitchFamily="34" charset="0"/>
            </a:endParaRPr>
          </a:p>
          <a:p>
            <a:r>
              <a:rPr lang="en-US" sz="1100" b="1" i="0" dirty="0" smtClean="0">
                <a:latin typeface="Arial" pitchFamily="34" charset="0"/>
                <a:cs typeface="Arial" pitchFamily="34" charset="0"/>
              </a:rPr>
              <a:t>The Rise of e-Content</a:t>
            </a:r>
          </a:p>
          <a:p>
            <a:pPr>
              <a:buFont typeface="Arial" pitchFamily="34" charset="0"/>
              <a:buChar char="•"/>
            </a:pPr>
            <a:r>
              <a:rPr lang="en-US" sz="1100" b="0" i="0" baseline="0" dirty="0" smtClean="0">
                <a:latin typeface="Arial" pitchFamily="34" charset="0"/>
                <a:cs typeface="Arial" pitchFamily="34" charset="0"/>
              </a:rPr>
              <a:t>Second law demands librarians “eliminate obstacles that prevent users from making effective use of electronic resources” (</a:t>
            </a:r>
            <a:r>
              <a:rPr lang="en-US" sz="1100" b="0" i="0" baseline="0" dirty="0" err="1" smtClean="0">
                <a:latin typeface="Arial" pitchFamily="34" charset="0"/>
                <a:cs typeface="Arial" pitchFamily="34" charset="0"/>
              </a:rPr>
              <a:t>Cloonan</a:t>
            </a:r>
            <a:r>
              <a:rPr lang="en-US" sz="1100" b="0" i="0" baseline="0" dirty="0" smtClean="0">
                <a:latin typeface="Arial" pitchFamily="34" charset="0"/>
                <a:cs typeface="Arial" pitchFamily="34" charset="0"/>
              </a:rPr>
              <a:t> and Dove 2005, 59). </a:t>
            </a:r>
          </a:p>
          <a:p>
            <a:pPr>
              <a:buFont typeface="Arial" pitchFamily="34" charset="0"/>
              <a:buChar char="•"/>
            </a:pPr>
            <a:r>
              <a:rPr lang="en-US" sz="1100" b="0" i="0" baseline="0" dirty="0" smtClean="0">
                <a:latin typeface="Arial" pitchFamily="34" charset="0"/>
                <a:cs typeface="Arial" pitchFamily="34" charset="0"/>
              </a:rPr>
              <a:t>User information behaviors &amp; habits are putting more importance on e-content, e-books, and socially-created content than on print resources (28). </a:t>
            </a:r>
            <a:endParaRPr lang="en-US" sz="1100" b="1" i="0" dirty="0" smtClean="0">
              <a:latin typeface="Arial" pitchFamily="34" charset="0"/>
              <a:cs typeface="Arial" pitchFamily="34" charset="0"/>
            </a:endParaRPr>
          </a:p>
          <a:p>
            <a:pPr>
              <a:buFont typeface="Arial" pitchFamily="34" charset="0"/>
              <a:buChar char="•"/>
            </a:pPr>
            <a:r>
              <a:rPr lang="en-US" sz="1100" b="0" i="0" baseline="0" dirty="0" smtClean="0">
                <a:latin typeface="Arial" pitchFamily="34" charset="0"/>
                <a:cs typeface="Arial" pitchFamily="34" charset="0"/>
              </a:rPr>
              <a:t>Licensed e-content now is the largest collection expenditure for most academic libraries (27). </a:t>
            </a:r>
          </a:p>
          <a:p>
            <a:pPr>
              <a:buFont typeface="Arial" pitchFamily="34" charset="0"/>
              <a:buChar char="•"/>
            </a:pPr>
            <a:r>
              <a:rPr lang="en-US" sz="1100" b="0" i="0" baseline="0" dirty="0" smtClean="0">
                <a:latin typeface="Arial" pitchFamily="34" charset="0"/>
                <a:cs typeface="Arial" pitchFamily="34" charset="0"/>
              </a:rPr>
              <a:t>Locally produced e-content is getting more attention and resources as print collections are moving into a shared environment for management &amp; preservation (27). </a:t>
            </a:r>
          </a:p>
          <a:p>
            <a:pPr>
              <a:buFont typeface="Arial" pitchFamily="34" charset="0"/>
              <a:buChar char="•"/>
            </a:pPr>
            <a:r>
              <a:rPr lang="en-US" sz="1100" b="0" i="0" baseline="0" dirty="0" smtClean="0">
                <a:latin typeface="Arial" pitchFamily="34" charset="0"/>
                <a:cs typeface="Arial" pitchFamily="34" charset="0"/>
              </a:rPr>
              <a:t>Special collections &amp; research data given increased priority &amp; demand increased resourcing (27). </a:t>
            </a:r>
          </a:p>
          <a:p>
            <a:pPr>
              <a:buFont typeface="Arial" pitchFamily="34" charset="0"/>
              <a:buChar char="•"/>
            </a:pPr>
            <a:r>
              <a:rPr lang="en-US" sz="1100" b="0" i="0" baseline="0" dirty="0" smtClean="0">
                <a:latin typeface="Arial" pitchFamily="34" charset="0"/>
                <a:cs typeface="Arial" pitchFamily="34" charset="0"/>
              </a:rPr>
              <a:t>Limited resources &amp; alternative information providers becoming seemingly faster &amp; more effective (27). </a:t>
            </a:r>
          </a:p>
          <a:p>
            <a:pPr>
              <a:buFont typeface="Arial" pitchFamily="34" charset="0"/>
              <a:buChar char="•"/>
            </a:pPr>
            <a:r>
              <a:rPr lang="en-US" sz="1100" b="0" i="0" baseline="0" dirty="0" smtClean="0">
                <a:latin typeface="Arial" pitchFamily="34" charset="0"/>
                <a:cs typeface="Arial" pitchFamily="34" charset="0"/>
              </a:rPr>
              <a:t>Universities not first or second choice among academic communities &amp; fell behind open access materials (</a:t>
            </a:r>
            <a:r>
              <a:rPr lang="en-US" sz="1100" b="0" i="0" baseline="0" dirty="0" err="1" smtClean="0">
                <a:latin typeface="Arial" pitchFamily="34" charset="0"/>
                <a:cs typeface="Arial" pitchFamily="34" charset="0"/>
              </a:rPr>
              <a:t>Beetham</a:t>
            </a:r>
            <a:r>
              <a:rPr lang="en-US" sz="1100" b="0" i="0" baseline="0" dirty="0" smtClean="0">
                <a:latin typeface="Arial" pitchFamily="34" charset="0"/>
                <a:cs typeface="Arial" pitchFamily="34" charset="0"/>
              </a:rPr>
              <a:t>, McGill, and Littlejohn 2009; Centre for Information </a:t>
            </a:r>
            <a:r>
              <a:rPr lang="en-US" sz="1100" b="0" i="0" baseline="0" dirty="0" err="1" smtClean="0">
                <a:latin typeface="Arial" pitchFamily="34" charset="0"/>
                <a:cs typeface="Arial" pitchFamily="34" charset="0"/>
              </a:rPr>
              <a:t>Behaviour</a:t>
            </a:r>
            <a:r>
              <a:rPr lang="en-US" sz="1100" b="0" i="0" baseline="0" dirty="0" smtClean="0">
                <a:latin typeface="Arial" pitchFamily="34" charset="0"/>
                <a:cs typeface="Arial" pitchFamily="34" charset="0"/>
              </a:rPr>
              <a:t> and the Evaluation of the Research 2008; </a:t>
            </a:r>
            <a:r>
              <a:rPr lang="en-US" sz="1100" b="0" i="0" baseline="0" dirty="0" err="1" smtClean="0">
                <a:latin typeface="Arial" pitchFamily="34" charset="0"/>
                <a:cs typeface="Arial" pitchFamily="34" charset="0"/>
              </a:rPr>
              <a:t>Connaway</a:t>
            </a:r>
            <a:r>
              <a:rPr lang="en-US" sz="1100" b="0" i="0" baseline="0" dirty="0" smtClean="0">
                <a:latin typeface="Arial" pitchFamily="34" charset="0"/>
                <a:cs typeface="Arial" pitchFamily="34" charset="0"/>
              </a:rPr>
              <a:t> and Dickey 2010; Warwick et al. 2008). </a:t>
            </a:r>
          </a:p>
          <a:p>
            <a:pPr lvl="1">
              <a:buFont typeface="Arial" pitchFamily="34" charset="0"/>
              <a:buChar char="•"/>
            </a:pPr>
            <a:r>
              <a:rPr lang="en-US" sz="1100" b="0" i="0" baseline="0" dirty="0" smtClean="0">
                <a:latin typeface="Arial" pitchFamily="34" charset="0"/>
                <a:cs typeface="Arial" pitchFamily="34" charset="0"/>
              </a:rPr>
              <a:t>90% of respondents described search engine as “perfect” or “good” fit for their lifestyle (</a:t>
            </a:r>
            <a:r>
              <a:rPr lang="en-US" sz="1100" b="0" i="0" baseline="0" dirty="0" err="1" smtClean="0">
                <a:latin typeface="Arial" pitchFamily="34" charset="0"/>
                <a:cs typeface="Arial" pitchFamily="34" charset="0"/>
              </a:rPr>
              <a:t>DeRosa</a:t>
            </a:r>
            <a:r>
              <a:rPr lang="en-US" sz="1100" b="0" i="0" baseline="0" dirty="0" smtClean="0">
                <a:latin typeface="Arial" pitchFamily="34" charset="0"/>
                <a:cs typeface="Arial" pitchFamily="34" charset="0"/>
              </a:rPr>
              <a:t> et al. 2005, 3-27-28). </a:t>
            </a:r>
          </a:p>
          <a:p>
            <a:pPr lvl="1">
              <a:buFont typeface="Arial" pitchFamily="34" charset="0"/>
              <a:buChar char="•"/>
            </a:pPr>
            <a:r>
              <a:rPr lang="en-US" sz="1100" b="0" i="0" baseline="0" dirty="0" smtClean="0">
                <a:latin typeface="Arial" pitchFamily="34" charset="0"/>
                <a:cs typeface="Arial" pitchFamily="34" charset="0"/>
              </a:rPr>
              <a:t>49% did so for library and fewer still for online library (</a:t>
            </a:r>
            <a:r>
              <a:rPr lang="en-US" sz="1100" b="0" i="0" baseline="0" dirty="0" err="1" smtClean="0">
                <a:latin typeface="Arial" pitchFamily="34" charset="0"/>
                <a:cs typeface="Arial" pitchFamily="34" charset="0"/>
              </a:rPr>
              <a:t>DeRosa</a:t>
            </a:r>
            <a:r>
              <a:rPr lang="en-US" sz="1100" b="0" i="0" baseline="0" dirty="0" smtClean="0">
                <a:latin typeface="Arial" pitchFamily="34" charset="0"/>
                <a:cs typeface="Arial" pitchFamily="34" charset="0"/>
              </a:rPr>
              <a:t> et al. 2005, 3-27-28). </a:t>
            </a:r>
            <a:endParaRPr lang="en-US" sz="1100" baseline="0" dirty="0" smtClean="0">
              <a:latin typeface="Arial" pitchFamily="34" charset="0"/>
              <a:cs typeface="Arial" pitchFamily="34" charset="0"/>
            </a:endParaRPr>
          </a:p>
          <a:p>
            <a:endParaRPr lang="en-US" sz="1100" dirty="0" smtClean="0">
              <a:latin typeface="Arial" pitchFamily="34" charset="0"/>
              <a:cs typeface="Arial" pitchFamily="34" charset="0"/>
            </a:endParaRPr>
          </a:p>
          <a:p>
            <a:pPr>
              <a:defRPr/>
            </a:pPr>
            <a:r>
              <a:rPr lang="en-US" sz="1100" dirty="0" err="1" smtClean="0">
                <a:solidFill>
                  <a:prstClr val="black"/>
                </a:solidFill>
                <a:latin typeface="Arial" pitchFamily="34" charset="0"/>
                <a:cs typeface="Arial" pitchFamily="34" charset="0"/>
              </a:rPr>
              <a:t>Beetham</a:t>
            </a:r>
            <a:r>
              <a:rPr lang="en-US" sz="1100" dirty="0" smtClean="0">
                <a:solidFill>
                  <a:prstClr val="black"/>
                </a:solidFill>
                <a:latin typeface="Arial" pitchFamily="34" charset="0"/>
                <a:cs typeface="Arial" pitchFamily="34" charset="0"/>
              </a:rPr>
              <a:t>, Helen, Lou McGill,</a:t>
            </a:r>
            <a:r>
              <a:rPr lang="en-US" sz="1100" baseline="0" dirty="0" smtClean="0">
                <a:solidFill>
                  <a:prstClr val="black"/>
                </a:solidFill>
                <a:latin typeface="Arial" pitchFamily="34" charset="0"/>
                <a:cs typeface="Arial" pitchFamily="34" charset="0"/>
              </a:rPr>
              <a:t> and Allison Littlejohn. 2009. Thriving in the 21</a:t>
            </a:r>
            <a:r>
              <a:rPr lang="en-US" sz="1100" baseline="30000" dirty="0" smtClean="0">
                <a:solidFill>
                  <a:prstClr val="black"/>
                </a:solidFill>
                <a:latin typeface="Arial" pitchFamily="34" charset="0"/>
                <a:cs typeface="Arial" pitchFamily="34" charset="0"/>
              </a:rPr>
              <a:t>st</a:t>
            </a:r>
            <a:r>
              <a:rPr lang="en-US" sz="1100" baseline="0" dirty="0" smtClean="0">
                <a:solidFill>
                  <a:prstClr val="black"/>
                </a:solidFill>
                <a:latin typeface="Arial" pitchFamily="34" charset="0"/>
                <a:cs typeface="Arial" pitchFamily="34" charset="0"/>
              </a:rPr>
              <a:t> century: Learning </a:t>
            </a:r>
            <a:r>
              <a:rPr lang="en-US" sz="1100" baseline="0" dirty="0" err="1" smtClean="0">
                <a:solidFill>
                  <a:prstClr val="black"/>
                </a:solidFill>
                <a:latin typeface="Arial" pitchFamily="34" charset="0"/>
                <a:cs typeface="Arial" pitchFamily="34" charset="0"/>
              </a:rPr>
              <a:t>Literacies</a:t>
            </a:r>
            <a:r>
              <a:rPr lang="en-US" sz="1100" baseline="0" dirty="0" smtClean="0">
                <a:solidFill>
                  <a:prstClr val="black"/>
                </a:solidFill>
                <a:latin typeface="Arial" pitchFamily="34" charset="0"/>
                <a:cs typeface="Arial" pitchFamily="34" charset="0"/>
              </a:rPr>
              <a:t> for the Digital Age (</a:t>
            </a:r>
            <a:r>
              <a:rPr lang="en-US" sz="1100" baseline="0" dirty="0" err="1" smtClean="0">
                <a:solidFill>
                  <a:prstClr val="black"/>
                </a:solidFill>
                <a:latin typeface="Arial" pitchFamily="34" charset="0"/>
                <a:cs typeface="Arial" pitchFamily="34" charset="0"/>
              </a:rPr>
              <a:t>LLiDA</a:t>
            </a:r>
            <a:r>
              <a:rPr lang="en-US" sz="1100" baseline="0" dirty="0" smtClean="0">
                <a:solidFill>
                  <a:prstClr val="black"/>
                </a:solidFill>
                <a:latin typeface="Arial" pitchFamily="34" charset="0"/>
                <a:cs typeface="Arial" pitchFamily="34" charset="0"/>
              </a:rPr>
              <a:t> Project). Glasgow: The Caledonian Academy, Glasgow Caledonian University. http://www.academy.gcal.ac.uk/llida/LLiDAReportJune2009.pdf. </a:t>
            </a:r>
            <a:endParaRPr lang="en-US" sz="1100" dirty="0" smtClean="0">
              <a:solidFill>
                <a:prstClr val="black"/>
              </a:solidFill>
              <a:latin typeface="Arial" pitchFamily="34" charset="0"/>
              <a:cs typeface="Arial" pitchFamily="34" charset="0"/>
            </a:endParaRPr>
          </a:p>
          <a:p>
            <a:pPr>
              <a:defRPr/>
            </a:pPr>
            <a:endParaRPr lang="en-US" sz="1100" dirty="0" smtClean="0">
              <a:solidFill>
                <a:prstClr val="black"/>
              </a:solidFill>
              <a:latin typeface="Arial" pitchFamily="34" charset="0"/>
              <a:cs typeface="Arial" pitchFamily="34" charset="0"/>
            </a:endParaRPr>
          </a:p>
          <a:p>
            <a:pPr>
              <a:defRPr/>
            </a:pPr>
            <a:r>
              <a:rPr lang="en-US" sz="1100" dirty="0" err="1" smtClean="0">
                <a:solidFill>
                  <a:prstClr val="black"/>
                </a:solidFill>
                <a:latin typeface="Arial" pitchFamily="34" charset="0"/>
                <a:cs typeface="Arial" pitchFamily="34" charset="0"/>
              </a:rPr>
              <a:t>Cloonan</a:t>
            </a:r>
            <a:r>
              <a:rPr lang="en-US" sz="1100" dirty="0" smtClean="0">
                <a:solidFill>
                  <a:prstClr val="black"/>
                </a:solidFill>
                <a:latin typeface="Arial" pitchFamily="34" charset="0"/>
                <a:cs typeface="Arial" pitchFamily="34" charset="0"/>
              </a:rPr>
              <a:t>,</a:t>
            </a:r>
            <a:r>
              <a:rPr lang="en-US" sz="1100" baseline="0" dirty="0" smtClean="0">
                <a:solidFill>
                  <a:prstClr val="black"/>
                </a:solidFill>
                <a:latin typeface="Arial" pitchFamily="34" charset="0"/>
                <a:cs typeface="Arial" pitchFamily="34" charset="0"/>
              </a:rPr>
              <a:t> Michele V., and John G. Dove. 2005. </a:t>
            </a:r>
            <a:r>
              <a:rPr lang="en-US" sz="1100" baseline="0" dirty="0" err="1" smtClean="0">
                <a:solidFill>
                  <a:prstClr val="black"/>
                </a:solidFill>
                <a:latin typeface="Arial" pitchFamily="34" charset="0"/>
                <a:cs typeface="Arial" pitchFamily="34" charset="0"/>
              </a:rPr>
              <a:t>Ranganathan</a:t>
            </a:r>
            <a:r>
              <a:rPr lang="en-US" sz="1100" baseline="0" dirty="0" smtClean="0">
                <a:solidFill>
                  <a:prstClr val="black"/>
                </a:solidFill>
                <a:latin typeface="Arial" pitchFamily="34" charset="0"/>
                <a:cs typeface="Arial" pitchFamily="34" charset="0"/>
              </a:rPr>
              <a:t> online: Do digital libraries violate the Third law? </a:t>
            </a:r>
            <a:r>
              <a:rPr lang="en-US" sz="1100" i="1" baseline="0" dirty="0" smtClean="0">
                <a:solidFill>
                  <a:prstClr val="black"/>
                </a:solidFill>
                <a:latin typeface="Arial" pitchFamily="34" charset="0"/>
                <a:cs typeface="Arial" pitchFamily="34" charset="0"/>
              </a:rPr>
              <a:t>Library Journal </a:t>
            </a:r>
            <a:r>
              <a:rPr lang="en-US" sz="1100" baseline="0" dirty="0" smtClean="0">
                <a:solidFill>
                  <a:prstClr val="black"/>
                </a:solidFill>
                <a:latin typeface="Arial" pitchFamily="34" charset="0"/>
                <a:cs typeface="Arial" pitchFamily="34" charset="0"/>
              </a:rPr>
              <a:t>130, no. 6:58-60. </a:t>
            </a:r>
            <a:endParaRPr lang="en-US" sz="1100" dirty="0" smtClean="0">
              <a:solidFill>
                <a:prstClr val="black"/>
              </a:solidFill>
              <a:latin typeface="Arial" pitchFamily="34" charset="0"/>
              <a:cs typeface="Arial" pitchFamily="34" charset="0"/>
            </a:endParaRPr>
          </a:p>
          <a:p>
            <a:pPr>
              <a:defRPr/>
            </a:pPr>
            <a:endParaRPr lang="en-US" sz="1100" dirty="0" smtClean="0">
              <a:solidFill>
                <a:prstClr val="black"/>
              </a:solidFill>
              <a:latin typeface="Arial" pitchFamily="34" charset="0"/>
              <a:cs typeface="Arial" pitchFamily="34" charset="0"/>
            </a:endParaRPr>
          </a:p>
          <a:p>
            <a:pPr>
              <a:defRPr/>
            </a:pPr>
            <a:r>
              <a:rPr lang="en-US" sz="1100" dirty="0" err="1" smtClean="0">
                <a:solidFill>
                  <a:prstClr val="black"/>
                </a:solidFill>
                <a:latin typeface="Arial" pitchFamily="34" charset="0"/>
                <a:ea typeface="+mn-ea"/>
                <a:cs typeface="Arial" pitchFamily="34" charset="0"/>
              </a:rPr>
              <a:t>Connaway</a:t>
            </a:r>
            <a:r>
              <a:rPr lang="en-US" sz="1100" dirty="0" smtClean="0">
                <a:solidFill>
                  <a:prstClr val="black"/>
                </a:solidFill>
                <a:latin typeface="Arial" pitchFamily="34" charset="0"/>
                <a:ea typeface="+mn-ea"/>
                <a:cs typeface="Arial" pitchFamily="34" charset="0"/>
              </a:rPr>
              <a:t>, Lynn </a:t>
            </a:r>
            <a:r>
              <a:rPr lang="en-US" sz="1100" dirty="0" err="1" smtClean="0">
                <a:solidFill>
                  <a:prstClr val="black"/>
                </a:solidFill>
                <a:latin typeface="Arial" pitchFamily="34" charset="0"/>
                <a:ea typeface="+mn-ea"/>
                <a:cs typeface="Arial" pitchFamily="34" charset="0"/>
              </a:rPr>
              <a:t>Silipigni</a:t>
            </a:r>
            <a:r>
              <a:rPr lang="en-US" sz="1100" dirty="0" smtClean="0">
                <a:solidFill>
                  <a:prstClr val="black"/>
                </a:solidFill>
                <a:latin typeface="Arial" pitchFamily="34" charset="0"/>
                <a:ea typeface="+mn-ea"/>
                <a:cs typeface="Arial" pitchFamily="34" charset="0"/>
              </a:rPr>
              <a:t>, and Timothy J. Dickey. 2010. </a:t>
            </a:r>
            <a:r>
              <a:rPr lang="en-US" sz="1100" i="1" dirty="0" smtClean="0">
                <a:solidFill>
                  <a:prstClr val="black"/>
                </a:solidFill>
                <a:latin typeface="Arial" pitchFamily="34" charset="0"/>
                <a:ea typeface="+mn-ea"/>
                <a:cs typeface="Arial" pitchFamily="34" charset="0"/>
              </a:rPr>
              <a:t>The digital information seeker: Report of findings from selected OCLC, RIN, and JISC user behavior projects</a:t>
            </a:r>
            <a:r>
              <a:rPr lang="en-US" sz="1100" dirty="0" smtClean="0">
                <a:solidFill>
                  <a:prstClr val="black"/>
                </a:solidFill>
                <a:latin typeface="Arial" pitchFamily="34" charset="0"/>
                <a:ea typeface="+mn-ea"/>
                <a:cs typeface="Arial" pitchFamily="34" charset="0"/>
              </a:rPr>
              <a:t>. </a:t>
            </a:r>
            <a:r>
              <a:rPr lang="en-US" sz="1100" dirty="0" err="1" smtClean="0">
                <a:solidFill>
                  <a:prstClr val="black"/>
                </a:solidFill>
                <a:latin typeface="Arial" pitchFamily="34" charset="0"/>
                <a:ea typeface="+mn-ea"/>
                <a:cs typeface="Arial" pitchFamily="34" charset="0"/>
              </a:rPr>
              <a:t>n.p</a:t>
            </a:r>
            <a:r>
              <a:rPr lang="en-US" sz="1100" dirty="0" smtClean="0">
                <a:solidFill>
                  <a:prstClr val="black"/>
                </a:solidFill>
                <a:latin typeface="Arial" pitchFamily="34" charset="0"/>
                <a:ea typeface="+mn-ea"/>
                <a:cs typeface="Arial" pitchFamily="34" charset="0"/>
              </a:rPr>
              <a:t>.: Higher Education Funding Council for England (HEFCE). </a:t>
            </a:r>
          </a:p>
          <a:p>
            <a:pPr>
              <a:defRPr/>
            </a:pPr>
            <a:endParaRPr lang="en-US" sz="1100" dirty="0" smtClean="0">
              <a:solidFill>
                <a:prstClr val="black"/>
              </a:solidFill>
              <a:latin typeface="Arial" pitchFamily="34" charset="0"/>
              <a:cs typeface="Arial" pitchFamily="34" charset="0"/>
            </a:endParaRPr>
          </a:p>
          <a:p>
            <a:pPr>
              <a:defRPr/>
            </a:pPr>
            <a:r>
              <a:rPr lang="en-US" sz="1100" dirty="0" err="1" smtClean="0">
                <a:solidFill>
                  <a:prstClr val="black"/>
                </a:solidFill>
                <a:latin typeface="Arial" pitchFamily="34" charset="0"/>
                <a:cs typeface="Arial" pitchFamily="34" charset="0"/>
              </a:rPr>
              <a:t>Connaway</a:t>
            </a:r>
            <a:r>
              <a:rPr lang="en-US" sz="1100" dirty="0" smtClean="0">
                <a:solidFill>
                  <a:prstClr val="black"/>
                </a:solidFill>
                <a:latin typeface="Arial" pitchFamily="34" charset="0"/>
                <a:cs typeface="Arial" pitchFamily="34" charset="0"/>
              </a:rPr>
              <a:t>, Lynn </a:t>
            </a:r>
            <a:r>
              <a:rPr lang="en-US" sz="1100" dirty="0" err="1" smtClean="0">
                <a:solidFill>
                  <a:prstClr val="black"/>
                </a:solidFill>
                <a:latin typeface="Arial" pitchFamily="34" charset="0"/>
                <a:cs typeface="Arial" pitchFamily="34" charset="0"/>
              </a:rPr>
              <a:t>Silipigni</a:t>
            </a:r>
            <a:r>
              <a:rPr lang="en-US" sz="1100" dirty="0" smtClean="0">
                <a:solidFill>
                  <a:prstClr val="black"/>
                </a:solidFill>
                <a:latin typeface="Arial" pitchFamily="34" charset="0"/>
                <a:cs typeface="Arial" pitchFamily="34" charset="0"/>
              </a:rPr>
              <a:t>, and </a:t>
            </a:r>
            <a:r>
              <a:rPr lang="en-US" sz="1100" dirty="0" err="1" smtClean="0">
                <a:solidFill>
                  <a:prstClr val="black"/>
                </a:solidFill>
                <a:latin typeface="Arial" pitchFamily="34" charset="0"/>
                <a:cs typeface="Arial" pitchFamily="34" charset="0"/>
              </a:rPr>
              <a:t>Ixchel</a:t>
            </a:r>
            <a:r>
              <a:rPr lang="en-US" sz="1100" dirty="0" smtClean="0">
                <a:solidFill>
                  <a:prstClr val="black"/>
                </a:solidFill>
                <a:latin typeface="Arial" pitchFamily="34" charset="0"/>
                <a:cs typeface="Arial" pitchFamily="34" charset="0"/>
              </a:rPr>
              <a:t> M. </a:t>
            </a:r>
            <a:r>
              <a:rPr lang="en-US" sz="1100" dirty="0" err="1" smtClean="0">
                <a:solidFill>
                  <a:prstClr val="black"/>
                </a:solidFill>
                <a:latin typeface="Arial" pitchFamily="34" charset="0"/>
                <a:cs typeface="Arial" pitchFamily="34" charset="0"/>
              </a:rPr>
              <a:t>Faniel</a:t>
            </a:r>
            <a:r>
              <a:rPr lang="en-US" sz="1100" dirty="0" smtClean="0">
                <a:solidFill>
                  <a:prstClr val="black"/>
                </a:solidFill>
                <a:latin typeface="Arial" pitchFamily="34" charset="0"/>
                <a:cs typeface="Arial" pitchFamily="34" charset="0"/>
              </a:rPr>
              <a:t>. 2014. </a:t>
            </a:r>
            <a:r>
              <a:rPr lang="en-US" sz="1100" i="1" dirty="0" smtClean="0">
                <a:solidFill>
                  <a:prstClr val="black"/>
                </a:solidFill>
                <a:latin typeface="Arial" pitchFamily="34" charset="0"/>
                <a:cs typeface="Arial" pitchFamily="34" charset="0"/>
              </a:rPr>
              <a:t>Reordering </a:t>
            </a:r>
            <a:r>
              <a:rPr lang="en-US" sz="1100" i="1" dirty="0" err="1" smtClean="0">
                <a:solidFill>
                  <a:prstClr val="black"/>
                </a:solidFill>
                <a:latin typeface="Arial" pitchFamily="34" charset="0"/>
                <a:cs typeface="Arial" pitchFamily="34" charset="0"/>
              </a:rPr>
              <a:t>Ranganathan</a:t>
            </a:r>
            <a:r>
              <a:rPr lang="en-US" sz="1100" i="1" dirty="0" smtClean="0">
                <a:solidFill>
                  <a:prstClr val="black"/>
                </a:solidFill>
                <a:latin typeface="Arial" pitchFamily="34" charset="0"/>
                <a:cs typeface="Arial" pitchFamily="34" charset="0"/>
              </a:rPr>
              <a:t>: Shifting user behaviors, shifting priorities</a:t>
            </a:r>
            <a:r>
              <a:rPr lang="en-US" sz="1100" dirty="0" smtClean="0">
                <a:solidFill>
                  <a:prstClr val="black"/>
                </a:solidFill>
                <a:latin typeface="Arial" pitchFamily="34" charset="0"/>
                <a:cs typeface="Arial" pitchFamily="34" charset="0"/>
              </a:rPr>
              <a:t>. Dublin, OH: OCLC Research. http://www.oclc.org/content/dam/research/publications/library/2014/oclcresearch-reordering-ranganathan-2014.pdf.</a:t>
            </a:r>
          </a:p>
          <a:p>
            <a:pPr>
              <a:defRPr/>
            </a:pPr>
            <a:endParaRPr lang="en-US" sz="1100" dirty="0" smtClean="0">
              <a:solidFill>
                <a:prstClr val="black"/>
              </a:solidFill>
              <a:latin typeface="Arial" pitchFamily="34" charset="0"/>
              <a:cs typeface="Arial" pitchFamily="34" charset="0"/>
            </a:endParaRPr>
          </a:p>
          <a:p>
            <a:pPr>
              <a:defRPr/>
            </a:pPr>
            <a:r>
              <a:rPr lang="en-US" sz="1100" dirty="0" err="1" smtClean="0">
                <a:solidFill>
                  <a:prstClr val="black"/>
                </a:solidFill>
                <a:latin typeface="Arial" pitchFamily="34" charset="0"/>
                <a:cs typeface="Arial" pitchFamily="34" charset="0"/>
              </a:rPr>
              <a:t>DeRosa</a:t>
            </a:r>
            <a:r>
              <a:rPr lang="en-US" sz="1100" dirty="0" smtClean="0">
                <a:solidFill>
                  <a:prstClr val="black"/>
                </a:solidFill>
                <a:latin typeface="Arial" pitchFamily="34" charset="0"/>
                <a:cs typeface="Arial" pitchFamily="34" charset="0"/>
              </a:rPr>
              <a:t>, Cathy, Joanne Cantrell,</a:t>
            </a:r>
            <a:r>
              <a:rPr lang="en-US" sz="1100" baseline="0" dirty="0" smtClean="0">
                <a:solidFill>
                  <a:prstClr val="black"/>
                </a:solidFill>
                <a:latin typeface="Arial" pitchFamily="34" charset="0"/>
                <a:cs typeface="Arial" pitchFamily="34" charset="0"/>
              </a:rPr>
              <a:t> Diane </a:t>
            </a:r>
            <a:r>
              <a:rPr lang="en-US" sz="1100" baseline="0" dirty="0" err="1" smtClean="0">
                <a:solidFill>
                  <a:prstClr val="black"/>
                </a:solidFill>
                <a:latin typeface="Arial" pitchFamily="34" charset="0"/>
                <a:cs typeface="Arial" pitchFamily="34" charset="0"/>
              </a:rPr>
              <a:t>Cellentani</a:t>
            </a:r>
            <a:r>
              <a:rPr lang="en-US" sz="1100" baseline="0" dirty="0" smtClean="0">
                <a:solidFill>
                  <a:prstClr val="black"/>
                </a:solidFill>
                <a:latin typeface="Arial" pitchFamily="34" charset="0"/>
                <a:cs typeface="Arial" pitchFamily="34" charset="0"/>
              </a:rPr>
              <a:t>, Janet Hawk, Lillie Jenkins, and </a:t>
            </a:r>
            <a:r>
              <a:rPr lang="en-US" sz="1100" baseline="0" dirty="0" err="1" smtClean="0">
                <a:solidFill>
                  <a:prstClr val="black"/>
                </a:solidFill>
                <a:latin typeface="Arial" pitchFamily="34" charset="0"/>
                <a:cs typeface="Arial" pitchFamily="34" charset="0"/>
              </a:rPr>
              <a:t>Alane</a:t>
            </a:r>
            <a:r>
              <a:rPr lang="en-US" sz="1100" baseline="0" dirty="0" smtClean="0">
                <a:solidFill>
                  <a:prstClr val="black"/>
                </a:solidFill>
                <a:latin typeface="Arial" pitchFamily="34" charset="0"/>
                <a:cs typeface="Arial" pitchFamily="34" charset="0"/>
              </a:rPr>
              <a:t> Wilson. 2005. Perceptions of libraries and information resources: A report to the OCLC Membership. Dublin, OH: OCLC Research. http://www.oclc.org/content/dam/research/publications/library/2013/2013-08.pdf. </a:t>
            </a:r>
            <a:endParaRPr lang="en-US" sz="1100" dirty="0" smtClean="0">
              <a:latin typeface="Arial" pitchFamily="34" charset="0"/>
              <a:cs typeface="Arial" pitchFamily="34" charset="0"/>
            </a:endParaRPr>
          </a:p>
          <a:p>
            <a:endParaRPr lang="en-US" sz="1100" dirty="0" smtClean="0">
              <a:latin typeface="Arial" pitchFamily="34" charset="0"/>
              <a:cs typeface="Arial" pitchFamily="34" charset="0"/>
            </a:endParaRPr>
          </a:p>
          <a:p>
            <a:r>
              <a:rPr lang="en-US" sz="1100" dirty="0" smtClean="0">
                <a:latin typeface="Arial" pitchFamily="34" charset="0"/>
                <a:cs typeface="Arial" pitchFamily="34" charset="0"/>
              </a:rPr>
              <a:t>Warwick,</a:t>
            </a:r>
            <a:r>
              <a:rPr lang="en-US" sz="1100" baseline="0" dirty="0" smtClean="0">
                <a:latin typeface="Arial" pitchFamily="34" charset="0"/>
                <a:cs typeface="Arial" pitchFamily="34" charset="0"/>
              </a:rPr>
              <a:t> Claire, Isabel Galina, Melissa </a:t>
            </a:r>
            <a:r>
              <a:rPr lang="en-US" sz="1100" baseline="0" dirty="0" err="1" smtClean="0">
                <a:latin typeface="Arial" pitchFamily="34" charset="0"/>
                <a:cs typeface="Arial" pitchFamily="34" charset="0"/>
              </a:rPr>
              <a:t>Terras</a:t>
            </a:r>
            <a:r>
              <a:rPr lang="en-US" sz="1100" baseline="0" dirty="0" smtClean="0">
                <a:latin typeface="Arial" pitchFamily="34" charset="0"/>
                <a:cs typeface="Arial" pitchFamily="34" charset="0"/>
              </a:rPr>
              <a:t>, Paul Huntington, and </a:t>
            </a:r>
            <a:r>
              <a:rPr lang="en-US" sz="1100" baseline="0" dirty="0" err="1" smtClean="0">
                <a:latin typeface="Arial" pitchFamily="34" charset="0"/>
                <a:cs typeface="Arial" pitchFamily="34" charset="0"/>
              </a:rPr>
              <a:t>Nikoleta</a:t>
            </a:r>
            <a:r>
              <a:rPr lang="en-US" sz="1100" baseline="0" dirty="0" smtClean="0">
                <a:latin typeface="Arial" pitchFamily="34" charset="0"/>
                <a:cs typeface="Arial" pitchFamily="34" charset="0"/>
              </a:rPr>
              <a:t> </a:t>
            </a:r>
            <a:r>
              <a:rPr lang="en-US" sz="1100" baseline="0" dirty="0" err="1" smtClean="0">
                <a:latin typeface="Arial" pitchFamily="34" charset="0"/>
                <a:cs typeface="Arial" pitchFamily="34" charset="0"/>
              </a:rPr>
              <a:t>Pappa</a:t>
            </a:r>
            <a:r>
              <a:rPr lang="en-US" sz="1100" baseline="0" dirty="0" smtClean="0">
                <a:latin typeface="Arial" pitchFamily="34" charset="0"/>
                <a:cs typeface="Arial" pitchFamily="34" charset="0"/>
              </a:rPr>
              <a:t>. 2008. The Master Builders: LAIRAH research on good practice in the construction of digital humanities projects. Literacy and Linguistic Computing 23, no. 3: 383-96. http://discovery.ucl.ac.uk/13810</a:t>
            </a:r>
            <a:r>
              <a:rPr lang="en-US" baseline="0" dirty="0" smtClean="0">
                <a:latin typeface="Arial" pitchFamily="34" charset="0"/>
                <a:cs typeface="Arial" pitchFamily="34" charset="0"/>
              </a:rPr>
              <a:t>/. </a:t>
            </a:r>
            <a:endParaRPr lang="en-US" dirty="0" smtClean="0">
              <a:latin typeface="Arial" pitchFamily="34" charset="0"/>
              <a:cs typeface="Arial" pitchFamily="34" charset="0"/>
            </a:endParaRPr>
          </a:p>
          <a:p>
            <a:endParaRPr lang="en-US" dirty="0" smtClean="0">
              <a:latin typeface="Arial" pitchFamily="34" charset="0"/>
              <a:cs typeface="Arial" pitchFamily="34" charset="0"/>
            </a:endParaRPr>
          </a:p>
          <a:p>
            <a:endParaRPr lang="en-US" kern="1200" baseline="0" dirty="0" smtClean="0">
              <a:solidFill>
                <a:schemeClr val="tx1"/>
              </a:solidFill>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15</a:t>
            </a:fld>
            <a:endParaRPr 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981200" y="914400"/>
            <a:ext cx="2641600" cy="1981200"/>
          </a:xfrm>
        </p:spPr>
      </p:sp>
      <p:sp>
        <p:nvSpPr>
          <p:cNvPr id="3" name="Notes Placeholder 2"/>
          <p:cNvSpPr>
            <a:spLocks noGrp="1"/>
          </p:cNvSpPr>
          <p:nvPr>
            <p:ph type="body" idx="1"/>
          </p:nvPr>
        </p:nvSpPr>
        <p:spPr>
          <a:xfrm>
            <a:off x="152400" y="2895600"/>
            <a:ext cx="6477000" cy="5562600"/>
          </a:xfrm>
        </p:spPr>
        <p:txBody>
          <a:bodyPr>
            <a:noAutofit/>
          </a:bodyPr>
          <a:lstStyle/>
          <a:p>
            <a:r>
              <a:rPr lang="en-US" sz="1400" b="1" dirty="0" smtClean="0">
                <a:latin typeface="Arial" pitchFamily="34" charset="0"/>
                <a:cs typeface="Arial" pitchFamily="34" charset="0"/>
              </a:rPr>
              <a:t>LYNN</a:t>
            </a:r>
          </a:p>
          <a:p>
            <a:r>
              <a:rPr lang="en-US" sz="1400" b="0" dirty="0" smtClean="0">
                <a:latin typeface="Arial" pitchFamily="34" charset="0"/>
                <a:cs typeface="Arial" pitchFamily="34" charset="0"/>
              </a:rPr>
              <a:t>Image: http://www.greenbookblog.org/wp-content/uploads/2013/08/Martin-Dec-2010.jpg</a:t>
            </a:r>
          </a:p>
          <a:p>
            <a:endParaRPr lang="en-US" sz="1400" b="1" dirty="0" smtClean="0">
              <a:latin typeface="Arial" pitchFamily="34" charset="0"/>
              <a:cs typeface="Arial" pitchFamily="34" charset="0"/>
            </a:endParaRPr>
          </a:p>
          <a:p>
            <a:r>
              <a:rPr lang="en-US" sz="1400" b="1" i="0" u="none" strike="noStrike" kern="1200" baseline="0" dirty="0" smtClean="0">
                <a:solidFill>
                  <a:schemeClr val="tx1"/>
                </a:solidFill>
                <a:latin typeface="Arial" pitchFamily="34" charset="0"/>
                <a:cs typeface="Arial" pitchFamily="34" charset="0"/>
              </a:rPr>
              <a:t>Research Data Services</a:t>
            </a:r>
          </a:p>
          <a:p>
            <a:pPr>
              <a:buFont typeface="Arial" pitchFamily="34" charset="0"/>
              <a:buChar char="•"/>
            </a:pPr>
            <a:r>
              <a:rPr lang="en-US" sz="1400" baseline="0" dirty="0" smtClean="0">
                <a:latin typeface="Arial" pitchFamily="34" charset="0"/>
                <a:cs typeface="Arial" pitchFamily="34" charset="0"/>
              </a:rPr>
              <a:t> L</a:t>
            </a:r>
            <a:r>
              <a:rPr lang="en-US" sz="1400" dirty="0" smtClean="0">
                <a:latin typeface="Arial" pitchFamily="34" charset="0"/>
                <a:cs typeface="Arial" pitchFamily="34" charset="0"/>
              </a:rPr>
              <a:t>ibrarians have been championing the effort, more than other</a:t>
            </a:r>
            <a:r>
              <a:rPr lang="en-US" sz="1400" baseline="0" dirty="0" smtClean="0">
                <a:latin typeface="Arial" pitchFamily="34" charset="0"/>
                <a:cs typeface="Arial" pitchFamily="34" charset="0"/>
              </a:rPr>
              <a:t> units on campus </a:t>
            </a:r>
            <a:r>
              <a:rPr lang="en-US" sz="1400" dirty="0" smtClean="0">
                <a:latin typeface="Arial" pitchFamily="34" charset="0"/>
                <a:cs typeface="Arial" pitchFamily="34" charset="0"/>
              </a:rPr>
              <a:t>(</a:t>
            </a:r>
            <a:r>
              <a:rPr lang="en-US" sz="1400" dirty="0" err="1" smtClean="0">
                <a:latin typeface="Arial" pitchFamily="34" charset="0"/>
                <a:cs typeface="Arial" pitchFamily="34" charset="0"/>
              </a:rPr>
              <a:t>Faniel</a:t>
            </a:r>
            <a:r>
              <a:rPr lang="en-US" sz="1400" dirty="0" smtClean="0">
                <a:latin typeface="Arial" pitchFamily="34" charset="0"/>
                <a:cs typeface="Arial" pitchFamily="34" charset="0"/>
              </a:rPr>
              <a:t>, </a:t>
            </a:r>
            <a:r>
              <a:rPr lang="en-US" sz="1400" dirty="0" err="1" smtClean="0">
                <a:latin typeface="Arial" pitchFamily="34" charset="0"/>
                <a:cs typeface="Arial" pitchFamily="34" charset="0"/>
              </a:rPr>
              <a:t>Connaway</a:t>
            </a:r>
            <a:r>
              <a:rPr lang="en-US" sz="1400" dirty="0" smtClean="0">
                <a:latin typeface="Arial" pitchFamily="34" charset="0"/>
                <a:cs typeface="Arial" pitchFamily="34" charset="0"/>
              </a:rPr>
              <a:t>, and Parson 2014) (29) </a:t>
            </a:r>
          </a:p>
          <a:p>
            <a:pPr>
              <a:buFont typeface="Arial" pitchFamily="34" charset="0"/>
              <a:buChar char="•"/>
            </a:pPr>
            <a:r>
              <a:rPr lang="en-US" sz="1400" dirty="0" smtClean="0">
                <a:latin typeface="Arial" pitchFamily="34" charset="0"/>
                <a:cs typeface="Arial" pitchFamily="34" charset="0"/>
              </a:rPr>
              <a:t> Librarian-led efforts may be partly attributed to the benefits librarians anticipate gaining for themselves as well as the library (</a:t>
            </a:r>
            <a:r>
              <a:rPr lang="en-US" sz="1400" dirty="0" err="1" smtClean="0">
                <a:latin typeface="Arial" pitchFamily="34" charset="0"/>
                <a:cs typeface="Arial" pitchFamily="34" charset="0"/>
              </a:rPr>
              <a:t>Faniel</a:t>
            </a:r>
            <a:r>
              <a:rPr lang="en-US" sz="1400" dirty="0" smtClean="0">
                <a:latin typeface="Arial" pitchFamily="34" charset="0"/>
                <a:cs typeface="Arial" pitchFamily="34" charset="0"/>
              </a:rPr>
              <a:t>, </a:t>
            </a:r>
            <a:r>
              <a:rPr lang="en-US" sz="1400" dirty="0" err="1" smtClean="0">
                <a:latin typeface="Arial" pitchFamily="34" charset="0"/>
                <a:cs typeface="Arial" pitchFamily="34" charset="0"/>
              </a:rPr>
              <a:t>Connaway</a:t>
            </a:r>
            <a:r>
              <a:rPr lang="en-US" sz="1400" dirty="0" smtClean="0">
                <a:latin typeface="Arial" pitchFamily="34" charset="0"/>
                <a:cs typeface="Arial" pitchFamily="34" charset="0"/>
              </a:rPr>
              <a:t>, and Parson 2014)</a:t>
            </a:r>
            <a:r>
              <a:rPr lang="en-US" sz="1400" baseline="0" dirty="0" smtClean="0">
                <a:latin typeface="Arial" pitchFamily="34" charset="0"/>
                <a:cs typeface="Arial" pitchFamily="34" charset="0"/>
              </a:rPr>
              <a:t> (29)</a:t>
            </a:r>
            <a:endParaRPr lang="en-US" sz="1400" dirty="0" smtClean="0">
              <a:latin typeface="Arial" pitchFamily="34" charset="0"/>
              <a:cs typeface="Arial" pitchFamily="34" charset="0"/>
            </a:endParaRPr>
          </a:p>
          <a:p>
            <a:pPr>
              <a:buFont typeface="Arial" pitchFamily="34" charset="0"/>
              <a:buChar char="•"/>
            </a:pPr>
            <a:r>
              <a:rPr lang="en-US" sz="1400" dirty="0" smtClean="0">
                <a:latin typeface="Arial" pitchFamily="34" charset="0"/>
                <a:cs typeface="Arial" pitchFamily="34" charset="0"/>
              </a:rPr>
              <a:t> Big opportunities:</a:t>
            </a:r>
          </a:p>
          <a:p>
            <a:pPr lvl="1">
              <a:buFont typeface="Arial" pitchFamily="34" charset="0"/>
              <a:buChar char="•"/>
            </a:pPr>
            <a:r>
              <a:rPr lang="en-US" sz="1400" dirty="0" smtClean="0">
                <a:latin typeface="Arial" pitchFamily="34" charset="0"/>
                <a:cs typeface="Arial" pitchFamily="34" charset="0"/>
              </a:rPr>
              <a:t> developing more personal relationships with the researchers</a:t>
            </a:r>
          </a:p>
          <a:p>
            <a:pPr lvl="1">
              <a:buFont typeface="Arial" pitchFamily="34" charset="0"/>
              <a:buChar char="•"/>
            </a:pPr>
            <a:r>
              <a:rPr lang="en-US" sz="1400" dirty="0" smtClean="0">
                <a:latin typeface="Arial" pitchFamily="34" charset="0"/>
                <a:cs typeface="Arial" pitchFamily="34" charset="0"/>
              </a:rPr>
              <a:t> learning more about current research in their subject areas</a:t>
            </a:r>
          </a:p>
          <a:p>
            <a:pPr lvl="1">
              <a:buFont typeface="Arial" pitchFamily="34" charset="0"/>
              <a:buChar char="•"/>
            </a:pPr>
            <a:r>
              <a:rPr lang="en-US" sz="1400" dirty="0" smtClean="0">
                <a:latin typeface="Arial" pitchFamily="34" charset="0"/>
                <a:cs typeface="Arial" pitchFamily="34" charset="0"/>
              </a:rPr>
              <a:t> providing research data services to faculty &amp;</a:t>
            </a:r>
            <a:r>
              <a:rPr lang="en-US" sz="1400" baseline="0" dirty="0" smtClean="0">
                <a:latin typeface="Arial" pitchFamily="34" charset="0"/>
                <a:cs typeface="Arial" pitchFamily="34" charset="0"/>
              </a:rPr>
              <a:t> </a:t>
            </a:r>
            <a:r>
              <a:rPr lang="en-US" sz="1400" dirty="0" smtClean="0">
                <a:latin typeface="Arial" pitchFamily="34" charset="0"/>
                <a:cs typeface="Arial" pitchFamily="34" charset="0"/>
              </a:rPr>
              <a:t>students will help improve service in other aspects of their jobs (instruction &amp; collection development)</a:t>
            </a:r>
          </a:p>
          <a:p>
            <a:pPr lvl="1">
              <a:buFont typeface="Arial" pitchFamily="34" charset="0"/>
              <a:buChar char="•"/>
            </a:pPr>
            <a:r>
              <a:rPr lang="en-US" sz="1400" dirty="0" smtClean="0">
                <a:latin typeface="Arial" pitchFamily="34" charset="0"/>
                <a:cs typeface="Arial" pitchFamily="34" charset="0"/>
              </a:rPr>
              <a:t> Fun,</a:t>
            </a:r>
            <a:r>
              <a:rPr lang="en-US" sz="1400" baseline="0" dirty="0" smtClean="0">
                <a:latin typeface="Arial" pitchFamily="34" charset="0"/>
                <a:cs typeface="Arial" pitchFamily="34" charset="0"/>
              </a:rPr>
              <a:t> interesting &amp; rewarding</a:t>
            </a:r>
          </a:p>
          <a:p>
            <a:pPr lvl="1">
              <a:buFont typeface="Arial" pitchFamily="34" charset="0"/>
              <a:buChar char="•"/>
            </a:pPr>
            <a:r>
              <a:rPr lang="en-US" sz="1400" baseline="0" dirty="0" smtClean="0">
                <a:latin typeface="Arial" pitchFamily="34" charset="0"/>
                <a:cs typeface="Arial" pitchFamily="34" charset="0"/>
              </a:rPr>
              <a:t> Increase revenue (</a:t>
            </a:r>
            <a:r>
              <a:rPr lang="en-US" sz="1400" baseline="0" dirty="0" err="1" smtClean="0">
                <a:latin typeface="Arial" pitchFamily="34" charset="0"/>
                <a:cs typeface="Arial" pitchFamily="34" charset="0"/>
              </a:rPr>
              <a:t>Connaway</a:t>
            </a:r>
            <a:r>
              <a:rPr lang="en-US" sz="1400" baseline="0" dirty="0" smtClean="0">
                <a:latin typeface="Arial" pitchFamily="34" charset="0"/>
                <a:cs typeface="Arial" pitchFamily="34" charset="0"/>
              </a:rPr>
              <a:t> and </a:t>
            </a:r>
            <a:r>
              <a:rPr lang="en-US" sz="1400" baseline="0" dirty="0" err="1" smtClean="0">
                <a:latin typeface="Arial" pitchFamily="34" charset="0"/>
                <a:cs typeface="Arial" pitchFamily="34" charset="0"/>
              </a:rPr>
              <a:t>Faniel</a:t>
            </a:r>
            <a:r>
              <a:rPr lang="en-US" sz="1400" baseline="0" dirty="0" smtClean="0">
                <a:latin typeface="Arial" pitchFamily="34" charset="0"/>
                <a:cs typeface="Arial" pitchFamily="34" charset="0"/>
              </a:rPr>
              <a:t> 2014) (29)</a:t>
            </a:r>
          </a:p>
          <a:p>
            <a:endParaRPr lang="en-US" sz="1400" b="1" dirty="0" smtClean="0">
              <a:latin typeface="Arial" pitchFamily="34" charset="0"/>
              <a:cs typeface="Arial" pitchFamily="34" charset="0"/>
            </a:endParaRPr>
          </a:p>
          <a:p>
            <a:r>
              <a:rPr lang="en-US" sz="1400" dirty="0" err="1" smtClean="0">
                <a:latin typeface="Arial" pitchFamily="34" charset="0"/>
                <a:cs typeface="Arial" pitchFamily="34" charset="0"/>
              </a:rPr>
              <a:t>Faniel</a:t>
            </a:r>
            <a:r>
              <a:rPr lang="en-US" sz="1400" dirty="0" smtClean="0">
                <a:latin typeface="Arial" pitchFamily="34" charset="0"/>
                <a:cs typeface="Arial" pitchFamily="34" charset="0"/>
              </a:rPr>
              <a:t>, </a:t>
            </a:r>
            <a:r>
              <a:rPr lang="en-US" sz="1400" dirty="0" err="1" smtClean="0">
                <a:latin typeface="Arial" pitchFamily="34" charset="0"/>
                <a:cs typeface="Arial" pitchFamily="34" charset="0"/>
              </a:rPr>
              <a:t>Ixchel</a:t>
            </a:r>
            <a:r>
              <a:rPr lang="en-US" sz="1400" dirty="0" smtClean="0">
                <a:latin typeface="Arial" pitchFamily="34" charset="0"/>
                <a:cs typeface="Arial" pitchFamily="34" charset="0"/>
              </a:rPr>
              <a:t>, Lynn </a:t>
            </a:r>
            <a:r>
              <a:rPr lang="en-US" sz="1400" dirty="0" err="1" smtClean="0">
                <a:latin typeface="Arial" pitchFamily="34" charset="0"/>
                <a:cs typeface="Arial" pitchFamily="34" charset="0"/>
              </a:rPr>
              <a:t>Silipigni</a:t>
            </a:r>
            <a:r>
              <a:rPr lang="en-US" sz="1400" dirty="0" smtClean="0">
                <a:latin typeface="Arial" pitchFamily="34" charset="0"/>
                <a:cs typeface="Arial" pitchFamily="34" charset="0"/>
              </a:rPr>
              <a:t> </a:t>
            </a:r>
            <a:r>
              <a:rPr lang="en-US" sz="1400" dirty="0" err="1" smtClean="0">
                <a:latin typeface="Arial" pitchFamily="34" charset="0"/>
                <a:cs typeface="Arial" pitchFamily="34" charset="0"/>
              </a:rPr>
              <a:t>Connaway</a:t>
            </a:r>
            <a:r>
              <a:rPr lang="en-US" sz="1400" dirty="0" smtClean="0">
                <a:latin typeface="Arial" pitchFamily="34" charset="0"/>
                <a:cs typeface="Arial" pitchFamily="34" charset="0"/>
              </a:rPr>
              <a:t>, and Kendra Parson. 2014. 20th Annual Reference Research Forum. Presented at ALA Annual Conference &amp; Exhibition, June 26-July 1, in Las Vegas, NV.</a:t>
            </a:r>
          </a:p>
          <a:p>
            <a:endParaRPr lang="en-US" sz="1400" dirty="0" smtClean="0">
              <a:latin typeface="Arial" pitchFamily="34" charset="0"/>
              <a:cs typeface="Arial" pitchFamily="34" charset="0"/>
            </a:endParaRPr>
          </a:p>
          <a:p>
            <a:r>
              <a:rPr lang="en-US" sz="1400" dirty="0" err="1" smtClean="0">
                <a:solidFill>
                  <a:prstClr val="black"/>
                </a:solidFill>
                <a:latin typeface="Arial" pitchFamily="34" charset="0"/>
                <a:cs typeface="Arial" pitchFamily="34" charset="0"/>
              </a:rPr>
              <a:t>Connaway</a:t>
            </a:r>
            <a:r>
              <a:rPr lang="en-US" sz="1400" dirty="0" smtClean="0">
                <a:solidFill>
                  <a:prstClr val="black"/>
                </a:solidFill>
                <a:latin typeface="Arial" pitchFamily="34" charset="0"/>
                <a:cs typeface="Arial" pitchFamily="34" charset="0"/>
              </a:rPr>
              <a:t>, Lynn </a:t>
            </a:r>
            <a:r>
              <a:rPr lang="en-US" sz="1400" dirty="0" err="1" smtClean="0">
                <a:solidFill>
                  <a:prstClr val="black"/>
                </a:solidFill>
                <a:latin typeface="Arial" pitchFamily="34" charset="0"/>
                <a:cs typeface="Arial" pitchFamily="34" charset="0"/>
              </a:rPr>
              <a:t>Silipigni</a:t>
            </a:r>
            <a:r>
              <a:rPr lang="en-US" sz="1400" dirty="0" smtClean="0">
                <a:solidFill>
                  <a:prstClr val="black"/>
                </a:solidFill>
                <a:latin typeface="Arial" pitchFamily="34" charset="0"/>
                <a:cs typeface="Arial" pitchFamily="34" charset="0"/>
              </a:rPr>
              <a:t>, and </a:t>
            </a:r>
            <a:r>
              <a:rPr lang="en-US" sz="1400" dirty="0" err="1" smtClean="0">
                <a:solidFill>
                  <a:prstClr val="black"/>
                </a:solidFill>
                <a:latin typeface="Arial" pitchFamily="34" charset="0"/>
                <a:cs typeface="Arial" pitchFamily="34" charset="0"/>
              </a:rPr>
              <a:t>Ixchel</a:t>
            </a:r>
            <a:r>
              <a:rPr lang="en-US" sz="1400" dirty="0" smtClean="0">
                <a:solidFill>
                  <a:prstClr val="black"/>
                </a:solidFill>
                <a:latin typeface="Arial" pitchFamily="34" charset="0"/>
                <a:cs typeface="Arial" pitchFamily="34" charset="0"/>
              </a:rPr>
              <a:t> M. </a:t>
            </a:r>
            <a:r>
              <a:rPr lang="en-US" sz="1400" dirty="0" err="1" smtClean="0">
                <a:solidFill>
                  <a:prstClr val="black"/>
                </a:solidFill>
                <a:latin typeface="Arial" pitchFamily="34" charset="0"/>
                <a:cs typeface="Arial" pitchFamily="34" charset="0"/>
              </a:rPr>
              <a:t>Faniel</a:t>
            </a:r>
            <a:r>
              <a:rPr lang="en-US" sz="1400" dirty="0" smtClean="0">
                <a:solidFill>
                  <a:prstClr val="black"/>
                </a:solidFill>
                <a:latin typeface="Arial" pitchFamily="34" charset="0"/>
                <a:cs typeface="Arial" pitchFamily="34" charset="0"/>
              </a:rPr>
              <a:t>. 2014. </a:t>
            </a:r>
            <a:r>
              <a:rPr lang="en-US" sz="1400" i="1" dirty="0" smtClean="0">
                <a:solidFill>
                  <a:prstClr val="black"/>
                </a:solidFill>
                <a:latin typeface="Arial" pitchFamily="34" charset="0"/>
                <a:cs typeface="Arial" pitchFamily="34" charset="0"/>
              </a:rPr>
              <a:t>Reordering </a:t>
            </a:r>
            <a:r>
              <a:rPr lang="en-US" sz="1400" i="1" dirty="0" err="1" smtClean="0">
                <a:solidFill>
                  <a:prstClr val="black"/>
                </a:solidFill>
                <a:latin typeface="Arial" pitchFamily="34" charset="0"/>
                <a:cs typeface="Arial" pitchFamily="34" charset="0"/>
              </a:rPr>
              <a:t>Ranganathan</a:t>
            </a:r>
            <a:r>
              <a:rPr lang="en-US" sz="1400" i="1" dirty="0" smtClean="0">
                <a:solidFill>
                  <a:prstClr val="black"/>
                </a:solidFill>
                <a:latin typeface="Arial" pitchFamily="34" charset="0"/>
                <a:cs typeface="Arial" pitchFamily="34" charset="0"/>
              </a:rPr>
              <a:t>: Shifting user behaviors, shifting priorities</a:t>
            </a:r>
            <a:r>
              <a:rPr lang="en-US" sz="1400" dirty="0" smtClean="0">
                <a:solidFill>
                  <a:prstClr val="black"/>
                </a:solidFill>
                <a:latin typeface="Arial" pitchFamily="34" charset="0"/>
                <a:cs typeface="Arial" pitchFamily="34" charset="0"/>
              </a:rPr>
              <a:t>. Dublin, OH: OCLC Research. http://www.oclc.org/content/dam/research/publications/library/2014/oclcresearch-reordering-ranganathan-2014.pdf.</a:t>
            </a:r>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b="1"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16</a:t>
            </a:fld>
            <a:endParaRPr 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09800" y="152400"/>
            <a:ext cx="2540000" cy="1905000"/>
          </a:xfrm>
        </p:spPr>
      </p:sp>
      <p:sp>
        <p:nvSpPr>
          <p:cNvPr id="3" name="Notes Placeholder 2"/>
          <p:cNvSpPr>
            <a:spLocks noGrp="1"/>
          </p:cNvSpPr>
          <p:nvPr>
            <p:ph type="body" idx="1"/>
          </p:nvPr>
        </p:nvSpPr>
        <p:spPr>
          <a:xfrm>
            <a:off x="0" y="2209800"/>
            <a:ext cx="6858000" cy="6629400"/>
          </a:xfrm>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400" b="1" i="0" dirty="0" smtClean="0">
                <a:latin typeface="Arial" pitchFamily="34" charset="0"/>
                <a:cs typeface="Arial" pitchFamily="34" charset="0"/>
              </a:rPr>
              <a:t>LYNN</a:t>
            </a:r>
          </a:p>
          <a:p>
            <a:r>
              <a:rPr lang="en-US" sz="1400" i="0" dirty="0" err="1" smtClean="0">
                <a:latin typeface="Arial" pitchFamily="34" charset="0"/>
                <a:cs typeface="Arial" pitchFamily="34" charset="0"/>
              </a:rPr>
              <a:t>Image:http</a:t>
            </a:r>
            <a:r>
              <a:rPr lang="en-US" sz="1400" i="0" dirty="0" smtClean="0">
                <a:latin typeface="Arial" pitchFamily="34" charset="0"/>
                <a:cs typeface="Arial" pitchFamily="34" charset="0"/>
              </a:rPr>
              <a:t>://</a:t>
            </a:r>
            <a:r>
              <a:rPr lang="en-US" sz="1400" i="0" dirty="0" err="1" smtClean="0">
                <a:latin typeface="Arial" pitchFamily="34" charset="0"/>
                <a:cs typeface="Arial" pitchFamily="34" charset="0"/>
              </a:rPr>
              <a:t>www.actionforageing.com</a:t>
            </a:r>
            <a:r>
              <a:rPr lang="en-US" sz="1400" i="0" dirty="0" smtClean="0">
                <a:latin typeface="Arial" pitchFamily="34" charset="0"/>
                <a:cs typeface="Arial" pitchFamily="34" charset="0"/>
              </a:rPr>
              <a:t>/</a:t>
            </a:r>
            <a:r>
              <a:rPr lang="en-US" sz="1400" i="0" dirty="0" err="1" smtClean="0">
                <a:latin typeface="Arial" pitchFamily="34" charset="0"/>
                <a:cs typeface="Arial" pitchFamily="34" charset="0"/>
              </a:rPr>
              <a:t>wp</a:t>
            </a:r>
            <a:r>
              <a:rPr lang="en-US" sz="1400" i="0" dirty="0" smtClean="0">
                <a:latin typeface="Arial" pitchFamily="34" charset="0"/>
                <a:cs typeface="Arial" pitchFamily="34" charset="0"/>
              </a:rPr>
              <a:t>-content/uploads/2011/11/Family-multi-gen-</a:t>
            </a:r>
            <a:r>
              <a:rPr lang="en-US" sz="1400" i="0" dirty="0" err="1" smtClean="0">
                <a:latin typeface="Arial" pitchFamily="34" charset="0"/>
                <a:cs typeface="Arial" pitchFamily="34" charset="0"/>
              </a:rPr>
              <a:t>ethnic.jpg</a:t>
            </a:r>
            <a:endParaRPr lang="en-US" sz="1400" b="0" i="0" dirty="0" smtClean="0">
              <a:latin typeface="Arial" pitchFamily="34" charset="0"/>
              <a:cs typeface="Arial" pitchFamily="34" charset="0"/>
            </a:endParaRPr>
          </a:p>
          <a:p>
            <a:pPr marL="0" marR="0" indent="0" algn="l" defTabSz="914400" rtl="0" eaLnBrk="1" fontAlgn="auto" latinLnBrk="0" hangingPunct="1">
              <a:lnSpc>
                <a:spcPct val="100000"/>
              </a:lnSpc>
              <a:spcBef>
                <a:spcPts val="0"/>
              </a:spcBef>
              <a:spcAft>
                <a:spcPts val="0"/>
              </a:spcAft>
              <a:buClrTx/>
              <a:buSzTx/>
              <a:buFontTx/>
              <a:buNone/>
              <a:tabLst/>
              <a:defRPr/>
            </a:pPr>
            <a:endParaRPr lang="en-US" sz="1400" b="0" i="0" u="none" strike="noStrike" kern="1200" baseline="0" dirty="0" smtClean="0">
              <a:solidFill>
                <a:schemeClr val="tx1"/>
              </a:solidFill>
              <a:latin typeface="Arial" pitchFamily="34" charset="0"/>
              <a:cs typeface="Arial" pitchFamily="34" charset="0"/>
            </a:endParaRPr>
          </a:p>
          <a:p>
            <a:pPr marL="0" marR="0" indent="0" algn="l" defTabSz="914400" rtl="0" eaLnBrk="1" fontAlgn="auto" latinLnBrk="0" hangingPunct="1">
              <a:lnSpc>
                <a:spcPct val="100000"/>
              </a:lnSpc>
              <a:spcBef>
                <a:spcPts val="0"/>
              </a:spcBef>
              <a:spcAft>
                <a:spcPts val="0"/>
              </a:spcAft>
              <a:buClrTx/>
              <a:buSzTx/>
              <a:buFont typeface="Arial" pitchFamily="34" charset="0"/>
              <a:buChar char="•"/>
              <a:tabLst/>
              <a:defRPr/>
            </a:pPr>
            <a:r>
              <a:rPr lang="en-US" sz="1400" b="0" i="0" u="none" strike="noStrike" kern="1200" baseline="0" dirty="0" smtClean="0">
                <a:solidFill>
                  <a:schemeClr val="tx1"/>
                </a:solidFill>
                <a:latin typeface="Arial" pitchFamily="34" charset="0"/>
                <a:cs typeface="Arial" pitchFamily="34" charset="0"/>
              </a:rPr>
              <a:t>Research indicates that people are more familiar with search engines than with libraries </a:t>
            </a:r>
            <a:r>
              <a:rPr lang="en-US" sz="1400" dirty="0" smtClean="0">
                <a:latin typeface="Arial" pitchFamily="34" charset="0"/>
                <a:cs typeface="Arial" pitchFamily="34" charset="0"/>
              </a:rPr>
              <a:t>(Connaway Lanclos, and Hood 2013a, 2013b; De Rosa et al. 2005) (30)</a:t>
            </a:r>
          </a:p>
          <a:p>
            <a:pPr lvl="1">
              <a:buFont typeface="Arial" pitchFamily="34" charset="0"/>
              <a:buChar char="•"/>
            </a:pPr>
            <a:r>
              <a:rPr lang="en-US" sz="1400" dirty="0" smtClean="0">
                <a:latin typeface="Arial" pitchFamily="34" charset="0"/>
                <a:cs typeface="Arial" pitchFamily="34" charset="0"/>
              </a:rPr>
              <a:t>36% of the survey respondents reported being “extremely familiar” with search engines</a:t>
            </a:r>
          </a:p>
          <a:p>
            <a:pPr lvl="1">
              <a:buFont typeface="Arial" pitchFamily="34" charset="0"/>
              <a:buChar char="•"/>
            </a:pPr>
            <a:r>
              <a:rPr lang="en-US" sz="1400" dirty="0" smtClean="0">
                <a:latin typeface="Arial" pitchFamily="34" charset="0"/>
                <a:cs typeface="Arial" pitchFamily="34" charset="0"/>
              </a:rPr>
              <a:t>26% reported being “very familiar” with libraries</a:t>
            </a:r>
          </a:p>
          <a:p>
            <a:pPr lvl="1">
              <a:buFont typeface="Arial" pitchFamily="34" charset="0"/>
              <a:buChar char="•"/>
            </a:pPr>
            <a:r>
              <a:rPr lang="en-US" sz="1400" dirty="0" smtClean="0">
                <a:latin typeface="Arial" pitchFamily="34" charset="0"/>
                <a:cs typeface="Arial" pitchFamily="34" charset="0"/>
              </a:rPr>
              <a:t>20% percent reported they “have never heard of” online libraries (De Rosa et al. 2005, 1-8) (30)</a:t>
            </a:r>
            <a:endParaRPr lang="en-US" sz="1400" baseline="0" dirty="0" smtClean="0">
              <a:latin typeface="Arial" pitchFamily="34" charset="0"/>
              <a:cs typeface="Arial" pitchFamily="34" charset="0"/>
            </a:endParaRPr>
          </a:p>
          <a:p>
            <a:pPr>
              <a:buFont typeface="Arial" pitchFamily="34" charset="0"/>
              <a:buChar char="•"/>
            </a:pPr>
            <a:r>
              <a:rPr lang="en-US" sz="1400" b="0" dirty="0" smtClean="0">
                <a:latin typeface="Arial" pitchFamily="34" charset="0"/>
                <a:cs typeface="Arial" pitchFamily="34" charset="0"/>
              </a:rPr>
              <a:t>Search engines (Google, Bing and Yahoo)</a:t>
            </a:r>
            <a:r>
              <a:rPr lang="en-US" sz="1400" b="0" baseline="0" dirty="0" smtClean="0">
                <a:latin typeface="Arial" pitchFamily="34" charset="0"/>
                <a:cs typeface="Arial" pitchFamily="34" charset="0"/>
              </a:rPr>
              <a:t> </a:t>
            </a:r>
            <a:r>
              <a:rPr lang="en-US" sz="1400" b="0" dirty="0" smtClean="0">
                <a:latin typeface="Arial" pitchFamily="34" charset="0"/>
                <a:cs typeface="Arial" pitchFamily="34" charset="0"/>
              </a:rPr>
              <a:t>are major discovery tools for all online audiences (</a:t>
            </a:r>
            <a:r>
              <a:rPr lang="en-US" sz="1400" b="0" dirty="0" err="1" smtClean="0">
                <a:latin typeface="Arial" pitchFamily="34" charset="0"/>
                <a:cs typeface="Arial" pitchFamily="34" charset="0"/>
              </a:rPr>
              <a:t>Jisc</a:t>
            </a:r>
            <a:r>
              <a:rPr lang="en-US" sz="1400" b="0" dirty="0" smtClean="0">
                <a:latin typeface="Arial" pitchFamily="34" charset="0"/>
                <a:cs typeface="Arial" pitchFamily="34" charset="0"/>
              </a:rPr>
              <a:t> </a:t>
            </a:r>
            <a:r>
              <a:rPr lang="en-US" sz="1400" b="0" dirty="0" err="1" smtClean="0">
                <a:latin typeface="Arial" pitchFamily="34" charset="0"/>
                <a:cs typeface="Arial" pitchFamily="34" charset="0"/>
              </a:rPr>
              <a:t>quickguide</a:t>
            </a:r>
            <a:r>
              <a:rPr lang="en-US" sz="1400" b="0" baseline="0" dirty="0" smtClean="0">
                <a:latin typeface="Arial" pitchFamily="34" charset="0"/>
                <a:cs typeface="Arial" pitchFamily="34" charset="0"/>
              </a:rPr>
              <a:t> 2014) (30-31)</a:t>
            </a:r>
            <a:endParaRPr lang="en-US" sz="1400" b="0" dirty="0" smtClean="0">
              <a:latin typeface="Arial" pitchFamily="34" charset="0"/>
              <a:cs typeface="Arial" pitchFamily="34" charset="0"/>
            </a:endParaRPr>
          </a:p>
          <a:p>
            <a:pPr>
              <a:buFont typeface="Arial" pitchFamily="34" charset="0"/>
              <a:buChar char="•"/>
            </a:pPr>
            <a:r>
              <a:rPr lang="en-US" sz="1400" b="0" dirty="0" smtClean="0">
                <a:latin typeface="Arial" pitchFamily="34" charset="0"/>
                <a:cs typeface="Arial" pitchFamily="34" charset="0"/>
              </a:rPr>
              <a:t>Google as the main starting point for a wide range of users (</a:t>
            </a:r>
            <a:r>
              <a:rPr lang="en-US" sz="1400" b="0" dirty="0" err="1" smtClean="0">
                <a:latin typeface="Arial" pitchFamily="34" charset="0"/>
                <a:cs typeface="Arial" pitchFamily="34" charset="0"/>
              </a:rPr>
              <a:t>Jisc</a:t>
            </a:r>
            <a:r>
              <a:rPr lang="en-US" sz="1400" b="0" dirty="0" smtClean="0">
                <a:latin typeface="Arial" pitchFamily="34" charset="0"/>
                <a:cs typeface="Arial" pitchFamily="34" charset="0"/>
              </a:rPr>
              <a:t> </a:t>
            </a:r>
            <a:r>
              <a:rPr lang="en-US" sz="1400" b="0" dirty="0" err="1" smtClean="0">
                <a:latin typeface="Arial" pitchFamily="34" charset="0"/>
                <a:cs typeface="Arial" pitchFamily="34" charset="0"/>
              </a:rPr>
              <a:t>quickguide</a:t>
            </a:r>
            <a:r>
              <a:rPr lang="en-US" sz="1400" b="0" dirty="0" smtClean="0">
                <a:latin typeface="Arial" pitchFamily="34" charset="0"/>
                <a:cs typeface="Arial" pitchFamily="34" charset="0"/>
              </a:rPr>
              <a:t> 2014)</a:t>
            </a:r>
            <a:r>
              <a:rPr lang="en-US" sz="1400" b="0" baseline="0" dirty="0" smtClean="0">
                <a:latin typeface="Arial" pitchFamily="34" charset="0"/>
                <a:cs typeface="Arial" pitchFamily="34" charset="0"/>
              </a:rPr>
              <a:t> (30-31)</a:t>
            </a:r>
            <a:endParaRPr lang="en-US" sz="1400" b="0" dirty="0" smtClean="0">
              <a:latin typeface="Arial" pitchFamily="34" charset="0"/>
              <a:cs typeface="Arial" pitchFamily="34" charset="0"/>
            </a:endParaRPr>
          </a:p>
          <a:p>
            <a:pPr>
              <a:buFont typeface="Arial" pitchFamily="34" charset="0"/>
              <a:buNone/>
            </a:pPr>
            <a:endParaRPr lang="en-US" sz="1400" b="0" dirty="0" smtClean="0">
              <a:latin typeface="Arial" pitchFamily="34" charset="0"/>
              <a:cs typeface="Arial" pitchFamily="34" charset="0"/>
            </a:endParaRPr>
          </a:p>
          <a:p>
            <a:pPr>
              <a:buFont typeface="Arial" pitchFamily="34" charset="0"/>
              <a:buChar char="•"/>
            </a:pPr>
            <a:r>
              <a:rPr lang="en-US" sz="1400" dirty="0" smtClean="0">
                <a:latin typeface="Arial" pitchFamily="34" charset="0"/>
                <a:cs typeface="Arial" pitchFamily="34" charset="0"/>
              </a:rPr>
              <a:t> Research indicates generational differences with VRS (</a:t>
            </a:r>
            <a:r>
              <a:rPr lang="en-US" sz="1400" dirty="0" err="1" smtClean="0">
                <a:latin typeface="Arial" pitchFamily="34" charset="0"/>
                <a:cs typeface="Arial" pitchFamily="34" charset="0"/>
              </a:rPr>
              <a:t>Connaway</a:t>
            </a:r>
            <a:r>
              <a:rPr lang="en-US" sz="1400" baseline="0" dirty="0" smtClean="0">
                <a:latin typeface="Arial" pitchFamily="34" charset="0"/>
                <a:cs typeface="Arial" pitchFamily="34" charset="0"/>
              </a:rPr>
              <a:t> et al. 2008) (31)</a:t>
            </a:r>
            <a:endParaRPr lang="en-US" sz="1400" dirty="0" smtClean="0">
              <a:latin typeface="Arial" pitchFamily="34" charset="0"/>
              <a:cs typeface="Arial" pitchFamily="34" charset="0"/>
            </a:endParaRPr>
          </a:p>
          <a:p>
            <a:pPr lvl="1">
              <a:buFont typeface="Arial" pitchFamily="34" charset="0"/>
              <a:buChar char="•"/>
            </a:pPr>
            <a:r>
              <a:rPr lang="en-US" sz="1400" dirty="0" smtClean="0">
                <a:latin typeface="Arial" pitchFamily="34" charset="0"/>
                <a:cs typeface="Arial" pitchFamily="34" charset="0"/>
              </a:rPr>
              <a:t> Baby Boomers</a:t>
            </a:r>
            <a:r>
              <a:rPr lang="en-US" sz="1400" baseline="0" dirty="0" smtClean="0">
                <a:latin typeface="Arial" pitchFamily="34" charset="0"/>
                <a:cs typeface="Arial" pitchFamily="34" charset="0"/>
              </a:rPr>
              <a:t> tend to have technical problems with VRS</a:t>
            </a:r>
            <a:endParaRPr lang="en-US" sz="1400" dirty="0" smtClean="0">
              <a:latin typeface="Arial" pitchFamily="34" charset="0"/>
              <a:cs typeface="Arial" pitchFamily="34" charset="0"/>
            </a:endParaRPr>
          </a:p>
          <a:p>
            <a:pPr lvl="1">
              <a:buFont typeface="Arial" pitchFamily="34" charset="0"/>
              <a:buChar char="•"/>
            </a:pPr>
            <a:r>
              <a:rPr lang="en-US" sz="1400" dirty="0" smtClean="0">
                <a:latin typeface="Arial" pitchFamily="34" charset="0"/>
                <a:cs typeface="Arial" pitchFamily="34" charset="0"/>
              </a:rPr>
              <a:t> </a:t>
            </a:r>
            <a:r>
              <a:rPr lang="en-US" sz="1400" dirty="0" err="1" smtClean="0">
                <a:latin typeface="Arial" pitchFamily="34" charset="0"/>
                <a:cs typeface="Arial" pitchFamily="34" charset="0"/>
              </a:rPr>
              <a:t>Millennials</a:t>
            </a:r>
            <a:r>
              <a:rPr lang="en-US" sz="1400" baseline="0" dirty="0" smtClean="0">
                <a:latin typeface="Arial" pitchFamily="34" charset="0"/>
                <a:cs typeface="Arial" pitchFamily="34" charset="0"/>
              </a:rPr>
              <a:t> </a:t>
            </a:r>
            <a:r>
              <a:rPr lang="en-US" sz="1400" dirty="0" smtClean="0">
                <a:latin typeface="Arial" pitchFamily="34" charset="0"/>
                <a:cs typeface="Arial" pitchFamily="34" charset="0"/>
              </a:rPr>
              <a:t>need more reassurance and want instant answers</a:t>
            </a:r>
          </a:p>
          <a:p>
            <a:pPr lvl="1">
              <a:buFont typeface="Arial" pitchFamily="34" charset="0"/>
              <a:buChar char="•"/>
            </a:pPr>
            <a:r>
              <a:rPr lang="en-US" sz="1400" dirty="0" smtClean="0">
                <a:latin typeface="Arial" pitchFamily="34" charset="0"/>
                <a:cs typeface="Arial" pitchFamily="34" charset="0"/>
              </a:rPr>
              <a:t> Boomers are more forgiving than </a:t>
            </a:r>
            <a:r>
              <a:rPr lang="en-US" sz="1400" dirty="0" err="1" smtClean="0">
                <a:latin typeface="Arial" pitchFamily="34" charset="0"/>
                <a:cs typeface="Arial" pitchFamily="34" charset="0"/>
              </a:rPr>
              <a:t>Millennials</a:t>
            </a:r>
            <a:r>
              <a:rPr lang="en-US" sz="1400" dirty="0" smtClean="0">
                <a:latin typeface="Arial" pitchFamily="34" charset="0"/>
                <a:cs typeface="Arial" pitchFamily="34" charset="0"/>
              </a:rPr>
              <a:t> when more effort is needed to get information</a:t>
            </a:r>
          </a:p>
          <a:p>
            <a:pPr lvl="1">
              <a:buFont typeface="Arial" pitchFamily="34" charset="0"/>
              <a:buChar char="•"/>
            </a:pPr>
            <a:r>
              <a:rPr lang="en-US" sz="1400" dirty="0" smtClean="0">
                <a:latin typeface="Arial" pitchFamily="34" charset="0"/>
                <a:cs typeface="Arial" pitchFamily="34" charset="0"/>
              </a:rPr>
              <a:t> When asked</a:t>
            </a:r>
            <a:r>
              <a:rPr lang="en-US" sz="1400" baseline="0" dirty="0" smtClean="0">
                <a:latin typeface="Arial" pitchFamily="34" charset="0"/>
                <a:cs typeface="Arial" pitchFamily="34" charset="0"/>
              </a:rPr>
              <a:t> both</a:t>
            </a:r>
            <a:r>
              <a:rPr lang="en-US" sz="1400" dirty="0" smtClean="0">
                <a:latin typeface="Arial" pitchFamily="34" charset="0"/>
                <a:cs typeface="Arial" pitchFamily="34" charset="0"/>
              </a:rPr>
              <a:t> why haven’t tried VRS, unfamiliarity tops the list (Did not know it existed) </a:t>
            </a:r>
          </a:p>
          <a:p>
            <a:pPr lvl="1">
              <a:buFont typeface="Arial" pitchFamily="34" charset="0"/>
              <a:buChar char="•"/>
            </a:pPr>
            <a:r>
              <a:rPr lang="en-US" sz="1400" dirty="0" smtClean="0">
                <a:latin typeface="Arial" pitchFamily="34" charset="0"/>
                <a:cs typeface="Arial" pitchFamily="34" charset="0"/>
              </a:rPr>
              <a:t> </a:t>
            </a:r>
            <a:r>
              <a:rPr lang="en-US" sz="1400" dirty="0" err="1" smtClean="0">
                <a:latin typeface="Arial" pitchFamily="34" charset="0"/>
                <a:cs typeface="Arial" pitchFamily="34" charset="0"/>
              </a:rPr>
              <a:t>Screenagers</a:t>
            </a:r>
            <a:r>
              <a:rPr lang="en-US" sz="1400" baseline="0" dirty="0" smtClean="0">
                <a:latin typeface="Arial" pitchFamily="34" charset="0"/>
                <a:cs typeface="Arial" pitchFamily="34" charset="0"/>
              </a:rPr>
              <a:t> have different </a:t>
            </a:r>
            <a:r>
              <a:rPr lang="en-US" sz="1400" dirty="0" smtClean="0">
                <a:latin typeface="Arial" pitchFamily="34" charset="0"/>
                <a:cs typeface="Arial" pitchFamily="34" charset="0"/>
              </a:rPr>
              <a:t>communication and information behaviors in the chat reference.</a:t>
            </a:r>
          </a:p>
          <a:p>
            <a:pPr lvl="1">
              <a:buFont typeface="Arial" pitchFamily="34" charset="0"/>
              <a:buChar char="•"/>
            </a:pPr>
            <a:r>
              <a:rPr lang="en-US" sz="1400" baseline="0" dirty="0" smtClean="0">
                <a:latin typeface="Arial" pitchFamily="34" charset="0"/>
                <a:cs typeface="Arial" pitchFamily="34" charset="0"/>
              </a:rPr>
              <a:t> </a:t>
            </a:r>
            <a:r>
              <a:rPr lang="en-US" sz="1400" baseline="0" dirty="0" err="1" smtClean="0">
                <a:latin typeface="Arial" pitchFamily="34" charset="0"/>
                <a:cs typeface="Arial" pitchFamily="34" charset="0"/>
              </a:rPr>
              <a:t>Screenagers</a:t>
            </a:r>
            <a:r>
              <a:rPr lang="en-US" sz="1400" baseline="0" dirty="0" smtClean="0">
                <a:latin typeface="Arial" pitchFamily="34" charset="0"/>
                <a:cs typeface="Arial" pitchFamily="34" charset="0"/>
              </a:rPr>
              <a:t> apprehensive about who they are corresponding with </a:t>
            </a:r>
            <a:r>
              <a:rPr lang="en-US" sz="1400" dirty="0" smtClean="0">
                <a:latin typeface="Arial" pitchFamily="34" charset="0"/>
                <a:cs typeface="Arial" pitchFamily="34" charset="0"/>
              </a:rPr>
              <a:t>(</a:t>
            </a:r>
            <a:r>
              <a:rPr lang="en-US" sz="1400" dirty="0" err="1" smtClean="0">
                <a:latin typeface="Arial" pitchFamily="34" charset="0"/>
                <a:cs typeface="Arial" pitchFamily="34" charset="0"/>
              </a:rPr>
              <a:t>Connaway</a:t>
            </a:r>
            <a:r>
              <a:rPr lang="en-US" sz="1400" dirty="0" smtClean="0">
                <a:latin typeface="Arial" pitchFamily="34" charset="0"/>
                <a:cs typeface="Arial" pitchFamily="34" charset="0"/>
              </a:rPr>
              <a:t> et al. 2008) (31) </a:t>
            </a:r>
          </a:p>
          <a:p>
            <a:pPr>
              <a:buFont typeface="Arial" pitchFamily="34" charset="0"/>
              <a:buChar char="•"/>
            </a:pPr>
            <a:r>
              <a:rPr lang="en-US" sz="1400" dirty="0" smtClean="0">
                <a:latin typeface="Arial" pitchFamily="34" charset="0"/>
                <a:cs typeface="Arial" pitchFamily="34" charset="0"/>
              </a:rPr>
              <a:t>Graduate students willing to wait for good content, but not necessarily willing to spend the time learning to fish for themselves</a:t>
            </a:r>
            <a:r>
              <a:rPr lang="en-US" sz="1400" baseline="0" dirty="0" smtClean="0">
                <a:latin typeface="Arial" pitchFamily="34" charset="0"/>
                <a:cs typeface="Arial" pitchFamily="34" charset="0"/>
              </a:rPr>
              <a:t> (Calhoun et al. 2009; </a:t>
            </a:r>
            <a:r>
              <a:rPr lang="en-US" sz="1400" baseline="0" dirty="0" err="1" smtClean="0">
                <a:latin typeface="Arial" pitchFamily="34" charset="0"/>
                <a:cs typeface="Arial" pitchFamily="34" charset="0"/>
              </a:rPr>
              <a:t>Connaway</a:t>
            </a:r>
            <a:r>
              <a:rPr lang="en-US" sz="1400" baseline="0" dirty="0" smtClean="0">
                <a:latin typeface="Arial" pitchFamily="34" charset="0"/>
                <a:cs typeface="Arial" pitchFamily="34" charset="0"/>
              </a:rPr>
              <a:t> and Radford 2011; </a:t>
            </a:r>
            <a:r>
              <a:rPr lang="en-US" sz="1400" baseline="0" dirty="0" err="1" smtClean="0">
                <a:latin typeface="Arial" pitchFamily="34" charset="0"/>
                <a:cs typeface="Arial" pitchFamily="34" charset="0"/>
              </a:rPr>
              <a:t>Connaway</a:t>
            </a:r>
            <a:r>
              <a:rPr lang="en-US" sz="1400" baseline="0" dirty="0" smtClean="0">
                <a:latin typeface="Arial" pitchFamily="34" charset="0"/>
                <a:cs typeface="Arial" pitchFamily="34" charset="0"/>
              </a:rPr>
              <a:t> and </a:t>
            </a:r>
            <a:r>
              <a:rPr lang="en-US" sz="1400" baseline="0" dirty="0" err="1" smtClean="0">
                <a:latin typeface="Arial" pitchFamily="34" charset="0"/>
                <a:cs typeface="Arial" pitchFamily="34" charset="0"/>
              </a:rPr>
              <a:t>Wakeling</a:t>
            </a:r>
            <a:r>
              <a:rPr lang="en-US" sz="1400" baseline="0" dirty="0" smtClean="0">
                <a:latin typeface="Arial" pitchFamily="34" charset="0"/>
                <a:cs typeface="Arial" pitchFamily="34" charset="0"/>
              </a:rPr>
              <a:t> 2012)  (32)</a:t>
            </a:r>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17</a:t>
            </a:fld>
            <a:endParaRPr lang="en-US"/>
          </a:p>
        </p:txBody>
      </p:sp>
    </p:spTree>
    <p:extLst>
      <p:ext uri="{BB962C8B-B14F-4D97-AF65-F5344CB8AC3E}">
        <p14:creationId xmlns:p14="http://schemas.microsoft.com/office/powerpoint/2010/main" xmlns="" val="256963371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057400" y="152400"/>
            <a:ext cx="2590800" cy="1943100"/>
          </a:xfrm>
        </p:spPr>
      </p:sp>
      <p:sp>
        <p:nvSpPr>
          <p:cNvPr id="3" name="Notes Placeholder 2"/>
          <p:cNvSpPr>
            <a:spLocks noGrp="1"/>
          </p:cNvSpPr>
          <p:nvPr>
            <p:ph type="body" idx="1"/>
          </p:nvPr>
        </p:nvSpPr>
        <p:spPr>
          <a:xfrm>
            <a:off x="0" y="2209800"/>
            <a:ext cx="6858000" cy="6705600"/>
          </a:xfrm>
        </p:spPr>
        <p:txBody>
          <a:bodyPr>
            <a:noAutofit/>
          </a:bodyPr>
          <a:lstStyle/>
          <a:p>
            <a:endParaRPr lang="en-US" sz="1100" b="1" i="0" dirty="0" smtClean="0">
              <a:latin typeface="Arial" pitchFamily="34" charset="0"/>
              <a:cs typeface="Arial" pitchFamily="34" charset="0"/>
            </a:endParaRPr>
          </a:p>
          <a:p>
            <a:r>
              <a:rPr lang="en-US" sz="1100" dirty="0" smtClean="0">
                <a:latin typeface="Arial" pitchFamily="34" charset="0"/>
                <a:cs typeface="Arial" pitchFamily="34" charset="0"/>
              </a:rPr>
              <a:t>Calhoun, Karen, Joanne Cantrell, Peggy Gallagher, and Janet Hawk. 2009. </a:t>
            </a:r>
            <a:r>
              <a:rPr lang="en-US" sz="1100" i="1" dirty="0" smtClean="0">
                <a:latin typeface="Arial" pitchFamily="34" charset="0"/>
                <a:cs typeface="Arial" pitchFamily="34" charset="0"/>
              </a:rPr>
              <a:t>Online catalogs: What users and librarians want: An OCLC report. </a:t>
            </a:r>
            <a:r>
              <a:rPr lang="en-US" sz="1100" dirty="0" smtClean="0">
                <a:latin typeface="Arial" pitchFamily="34" charset="0"/>
                <a:cs typeface="Arial" pitchFamily="34" charset="0"/>
              </a:rPr>
              <a:t>Dublin, OH: OCLC.</a:t>
            </a:r>
          </a:p>
          <a:p>
            <a:pPr>
              <a:buFont typeface="Arial" pitchFamily="34" charset="0"/>
              <a:buNone/>
            </a:pPr>
            <a:endParaRPr lang="en-US" sz="1100" baseline="0" dirty="0" smtClean="0">
              <a:latin typeface="Arial" pitchFamily="34" charset="0"/>
              <a:cs typeface="Arial" pitchFamily="34" charset="0"/>
            </a:endParaRPr>
          </a:p>
          <a:p>
            <a:r>
              <a:rPr lang="en-US" sz="1100" dirty="0" err="1" smtClean="0">
                <a:latin typeface="Arial" pitchFamily="34" charset="0"/>
                <a:cs typeface="Arial" pitchFamily="34" charset="0"/>
              </a:rPr>
              <a:t>Connaway</a:t>
            </a:r>
            <a:r>
              <a:rPr lang="en-US" sz="1100" dirty="0" smtClean="0">
                <a:latin typeface="Arial" pitchFamily="34" charset="0"/>
                <a:cs typeface="Arial" pitchFamily="34" charset="0"/>
              </a:rPr>
              <a:t>, Lynn </a:t>
            </a:r>
            <a:r>
              <a:rPr lang="en-US" sz="1100" dirty="0" err="1" smtClean="0">
                <a:latin typeface="Arial" pitchFamily="34" charset="0"/>
                <a:cs typeface="Arial" pitchFamily="34" charset="0"/>
              </a:rPr>
              <a:t>Silipigni</a:t>
            </a:r>
            <a:r>
              <a:rPr lang="en-US" sz="1100" dirty="0" smtClean="0">
                <a:latin typeface="Arial" pitchFamily="34" charset="0"/>
                <a:cs typeface="Arial" pitchFamily="34" charset="0"/>
              </a:rPr>
              <a:t>, Donna Lanclos, and Erin M. Hood. 2013a. “I always stick with the first thing that comes up on Google…” Where people go for information, what they use, and why. </a:t>
            </a:r>
            <a:r>
              <a:rPr lang="en-US" sz="1100" i="1" dirty="0" smtClean="0">
                <a:latin typeface="Arial" pitchFamily="34" charset="0"/>
                <a:cs typeface="Arial" pitchFamily="34" charset="0"/>
              </a:rPr>
              <a:t>EDUCAUSE Review Online </a:t>
            </a:r>
            <a:r>
              <a:rPr lang="en-US" sz="1100" dirty="0" smtClean="0">
                <a:latin typeface="Arial" pitchFamily="34" charset="0"/>
                <a:cs typeface="Arial" pitchFamily="34" charset="0"/>
              </a:rPr>
              <a:t>(December 6), http://www.educause.edu/ero/article/i-always-stick-first-thing-comes-google-where-people-go-information-what-they-use-and-why.</a:t>
            </a:r>
          </a:p>
          <a:p>
            <a:pPr>
              <a:buFont typeface="Arial" pitchFamily="34" charset="0"/>
              <a:buNone/>
            </a:pPr>
            <a:endParaRPr lang="en-US" sz="1100" dirty="0" smtClean="0">
              <a:latin typeface="Arial" pitchFamily="34" charset="0"/>
              <a:cs typeface="Arial" pitchFamily="34" charset="0"/>
            </a:endParaRPr>
          </a:p>
          <a:p>
            <a:r>
              <a:rPr lang="en-US" sz="1100" dirty="0" err="1" smtClean="0">
                <a:latin typeface="Arial" pitchFamily="34" charset="0"/>
                <a:cs typeface="Arial" pitchFamily="34" charset="0"/>
              </a:rPr>
              <a:t>Connaway</a:t>
            </a:r>
            <a:r>
              <a:rPr lang="en-US" sz="1100" dirty="0" smtClean="0">
                <a:latin typeface="Arial" pitchFamily="34" charset="0"/>
                <a:cs typeface="Arial" pitchFamily="34" charset="0"/>
              </a:rPr>
              <a:t>, Lynn </a:t>
            </a:r>
            <a:r>
              <a:rPr lang="en-US" sz="1100" dirty="0" err="1" smtClean="0">
                <a:latin typeface="Arial" pitchFamily="34" charset="0"/>
                <a:cs typeface="Arial" pitchFamily="34" charset="0"/>
              </a:rPr>
              <a:t>Silipigni</a:t>
            </a:r>
            <a:r>
              <a:rPr lang="en-US" sz="1100" dirty="0" smtClean="0">
                <a:latin typeface="Arial" pitchFamily="34" charset="0"/>
                <a:cs typeface="Arial" pitchFamily="34" charset="0"/>
              </a:rPr>
              <a:t>, Donna Lanclos, and Erin M. Hood. 2013b. “I find Google a lot easier than going to the library website.” Imagine ways to innovate and inspire students to use the academic library. </a:t>
            </a:r>
            <a:r>
              <a:rPr lang="en-US" sz="1100" i="1" dirty="0" smtClean="0">
                <a:latin typeface="Arial" pitchFamily="34" charset="0"/>
                <a:cs typeface="Arial" pitchFamily="34" charset="0"/>
              </a:rPr>
              <a:t>Proceedings of the Association of College &amp; Research Libraries (ACRL) 2013 conference, April 10-13, 2013, Indianapolis, IN. </a:t>
            </a:r>
            <a:r>
              <a:rPr lang="en-US" sz="1100" dirty="0" smtClean="0">
                <a:latin typeface="Arial" pitchFamily="34" charset="0"/>
                <a:cs typeface="Arial" pitchFamily="34" charset="0"/>
              </a:rPr>
              <a:t>Chicago: Association of College &amp; Research Libraries. http://www.ala.org/acrl/sites/ala.org.acrl/files/content/conferences/confsandpreconfs/2013/papers/Connaway_Google.pdf.</a:t>
            </a:r>
          </a:p>
          <a:p>
            <a:pPr>
              <a:buFont typeface="Arial" pitchFamily="34" charset="0"/>
              <a:buNone/>
            </a:pPr>
            <a:endParaRPr lang="en-US" sz="1100" baseline="0" dirty="0" smtClean="0">
              <a:latin typeface="Arial" pitchFamily="34" charset="0"/>
              <a:cs typeface="Arial" pitchFamily="34" charset="0"/>
            </a:endParaRPr>
          </a:p>
          <a:p>
            <a:r>
              <a:rPr lang="en-US" sz="1100" kern="1200" baseline="0" dirty="0" err="1" smtClean="0">
                <a:solidFill>
                  <a:schemeClr val="tx1"/>
                </a:solidFill>
                <a:latin typeface="Arial" pitchFamily="34" charset="0"/>
                <a:cs typeface="Arial" pitchFamily="34" charset="0"/>
              </a:rPr>
              <a:t>Connaway</a:t>
            </a:r>
            <a:r>
              <a:rPr lang="en-US" sz="1100" kern="1200" baseline="0" dirty="0" smtClean="0">
                <a:solidFill>
                  <a:schemeClr val="tx1"/>
                </a:solidFill>
                <a:latin typeface="Arial" pitchFamily="34" charset="0"/>
                <a:cs typeface="Arial" pitchFamily="34" charset="0"/>
              </a:rPr>
              <a:t>, Lynn Silipigni, and Marie L. Radford. 2011. </a:t>
            </a:r>
            <a:r>
              <a:rPr lang="en-US" sz="1100" i="1" kern="1200" baseline="0" dirty="0" smtClean="0">
                <a:solidFill>
                  <a:schemeClr val="tx1"/>
                </a:solidFill>
                <a:latin typeface="Arial" pitchFamily="34" charset="0"/>
                <a:cs typeface="Arial" pitchFamily="34" charset="0"/>
              </a:rPr>
              <a:t>Seeking synchronicity: Revelations and recommendations for virtual reference</a:t>
            </a:r>
            <a:r>
              <a:rPr lang="en-US" sz="1100" kern="1200" baseline="0" dirty="0" smtClean="0">
                <a:solidFill>
                  <a:schemeClr val="tx1"/>
                </a:solidFill>
                <a:latin typeface="Arial" pitchFamily="34" charset="0"/>
                <a:cs typeface="Arial" pitchFamily="34" charset="0"/>
              </a:rPr>
              <a:t>. Dublin, OH: OCLC Research. http://www.oclc.org/reports/synchronicity/full.pdf.</a:t>
            </a:r>
          </a:p>
          <a:p>
            <a:endParaRPr lang="en-US" sz="1100" baseline="0" dirty="0" smtClean="0">
              <a:latin typeface="Arial" pitchFamily="34" charset="0"/>
              <a:cs typeface="Arial" pitchFamily="34" charset="0"/>
            </a:endParaRPr>
          </a:p>
          <a:p>
            <a:r>
              <a:rPr lang="en-US" sz="1100" kern="1200" baseline="0" dirty="0" smtClean="0">
                <a:solidFill>
                  <a:schemeClr val="tx1"/>
                </a:solidFill>
                <a:latin typeface="Arial" pitchFamily="34" charset="0"/>
                <a:cs typeface="Arial" pitchFamily="34" charset="0"/>
              </a:rPr>
              <a:t>Connaway, Lynn Silipigni, Marie L. Radford, Timothy J. Dickey, Jocelyn De Angelis Williams, and Patrick Confer. 2008. Sense-making and synchronicity: Information-seeking behaviors of</a:t>
            </a:r>
          </a:p>
          <a:p>
            <a:r>
              <a:rPr lang="en-US" sz="1100" kern="1200" baseline="0" dirty="0" err="1" smtClean="0">
                <a:solidFill>
                  <a:schemeClr val="tx1"/>
                </a:solidFill>
                <a:latin typeface="Arial" pitchFamily="34" charset="0"/>
                <a:cs typeface="Arial" pitchFamily="34" charset="0"/>
              </a:rPr>
              <a:t>Millennials</a:t>
            </a:r>
            <a:r>
              <a:rPr lang="en-US" sz="1100" kern="1200" baseline="0" dirty="0" smtClean="0">
                <a:solidFill>
                  <a:schemeClr val="tx1"/>
                </a:solidFill>
                <a:latin typeface="Arial" pitchFamily="34" charset="0"/>
                <a:cs typeface="Arial" pitchFamily="34" charset="0"/>
              </a:rPr>
              <a:t> and Baby Boomers. </a:t>
            </a:r>
            <a:r>
              <a:rPr lang="en-US" sz="1100" i="1" kern="1200" baseline="0" dirty="0" err="1" smtClean="0">
                <a:solidFill>
                  <a:schemeClr val="tx1"/>
                </a:solidFill>
                <a:latin typeface="Arial" pitchFamily="34" charset="0"/>
                <a:cs typeface="Arial" pitchFamily="34" charset="0"/>
              </a:rPr>
              <a:t>Libri</a:t>
            </a:r>
            <a:r>
              <a:rPr lang="en-US" sz="1100" kern="1200" baseline="0" dirty="0" smtClean="0">
                <a:solidFill>
                  <a:schemeClr val="tx1"/>
                </a:solidFill>
                <a:latin typeface="Arial" pitchFamily="34" charset="0"/>
                <a:cs typeface="Arial" pitchFamily="34" charset="0"/>
              </a:rPr>
              <a:t> 58, no. 2: 123-35. http://www.oclc.org/resources/research/publications/library/2008/connaway-libri.pdf.</a:t>
            </a:r>
          </a:p>
          <a:p>
            <a:endParaRPr lang="en-US" sz="1100" kern="1200" baseline="0" dirty="0" smtClean="0">
              <a:solidFill>
                <a:schemeClr val="tx1"/>
              </a:solidFill>
              <a:latin typeface="Arial" pitchFamily="34" charset="0"/>
              <a:cs typeface="Arial" pitchFamily="34" charset="0"/>
            </a:endParaRPr>
          </a:p>
          <a:p>
            <a:r>
              <a:rPr lang="en-US" sz="1100" kern="1200" baseline="0" dirty="0" smtClean="0">
                <a:solidFill>
                  <a:schemeClr val="tx1"/>
                </a:solidFill>
                <a:latin typeface="Arial" pitchFamily="34" charset="0"/>
                <a:cs typeface="Arial" pitchFamily="34" charset="0"/>
              </a:rPr>
              <a:t>Connaway, Lynn Silipigni, and Simon Wakeling. 2012. </a:t>
            </a:r>
            <a:r>
              <a:rPr lang="en-US" sz="1100" i="1" kern="1200" baseline="0" dirty="0" smtClean="0">
                <a:solidFill>
                  <a:schemeClr val="tx1"/>
                </a:solidFill>
                <a:latin typeface="Arial" pitchFamily="34" charset="0"/>
                <a:cs typeface="Arial" pitchFamily="34" charset="0"/>
              </a:rPr>
              <a:t>To use or not to use WorldCat.org: An international perspective from different user groups</a:t>
            </a:r>
            <a:r>
              <a:rPr lang="en-US" sz="1100" kern="1200" baseline="0" dirty="0" smtClean="0">
                <a:solidFill>
                  <a:schemeClr val="tx1"/>
                </a:solidFill>
                <a:latin typeface="Arial" pitchFamily="34" charset="0"/>
                <a:cs typeface="Arial" pitchFamily="34" charset="0"/>
              </a:rPr>
              <a:t>. Unpublished report, April 26.</a:t>
            </a:r>
          </a:p>
          <a:p>
            <a:endParaRPr lang="en-US" sz="1100" dirty="0" smtClean="0">
              <a:latin typeface="Arial" pitchFamily="34" charset="0"/>
              <a:cs typeface="Arial" pitchFamily="34" charset="0"/>
            </a:endParaRPr>
          </a:p>
          <a:p>
            <a:r>
              <a:rPr lang="en-US" sz="1100" dirty="0" smtClean="0">
                <a:latin typeface="Arial" pitchFamily="34" charset="0"/>
                <a:cs typeface="Arial" pitchFamily="34" charset="0"/>
              </a:rPr>
              <a:t>De Rosa, Cathy, Joanne Cantrell, Diane </a:t>
            </a:r>
            <a:r>
              <a:rPr lang="en-US" sz="1100" dirty="0" err="1" smtClean="0">
                <a:latin typeface="Arial" pitchFamily="34" charset="0"/>
                <a:cs typeface="Arial" pitchFamily="34" charset="0"/>
              </a:rPr>
              <a:t>Cellentani</a:t>
            </a:r>
            <a:r>
              <a:rPr lang="en-US" sz="1100" dirty="0" smtClean="0">
                <a:latin typeface="Arial" pitchFamily="34" charset="0"/>
                <a:cs typeface="Arial" pitchFamily="34" charset="0"/>
              </a:rPr>
              <a:t>, Janet Hawk, Lillie Jenkins, and </a:t>
            </a:r>
            <a:r>
              <a:rPr lang="en-US" sz="1100" dirty="0" err="1" smtClean="0">
                <a:latin typeface="Arial" pitchFamily="34" charset="0"/>
                <a:cs typeface="Arial" pitchFamily="34" charset="0"/>
              </a:rPr>
              <a:t>Alane</a:t>
            </a:r>
            <a:r>
              <a:rPr lang="en-US" sz="1100" dirty="0" smtClean="0">
                <a:latin typeface="Arial" pitchFamily="34" charset="0"/>
                <a:cs typeface="Arial" pitchFamily="34" charset="0"/>
              </a:rPr>
              <a:t> Wilson. 2005. Perceptions of libraries and information resources: A report to the OCLC Membership. Dublin, OH: OCLC Online Computer Library Center.</a:t>
            </a:r>
          </a:p>
          <a:p>
            <a:endParaRPr lang="en-US" sz="1100" dirty="0" smtClean="0">
              <a:latin typeface="Arial" pitchFamily="34" charset="0"/>
              <a:cs typeface="Arial" pitchFamily="34" charset="0"/>
            </a:endParaRPr>
          </a:p>
          <a:p>
            <a:r>
              <a:rPr lang="en-US" sz="1100" dirty="0" err="1" smtClean="0">
                <a:latin typeface="Arial" pitchFamily="34" charset="0"/>
                <a:cs typeface="Arial" pitchFamily="34" charset="0"/>
              </a:rPr>
              <a:t>Jisc</a:t>
            </a:r>
            <a:r>
              <a:rPr lang="en-US" sz="1100" dirty="0" smtClean="0">
                <a:latin typeface="Arial" pitchFamily="34" charset="0"/>
                <a:cs typeface="Arial" pitchFamily="34" charset="0"/>
              </a:rPr>
              <a:t>. 2014. Make your digital resources easier to discover. </a:t>
            </a:r>
            <a:r>
              <a:rPr lang="en-US" sz="1100" dirty="0" err="1" smtClean="0">
                <a:latin typeface="Arial" pitchFamily="34" charset="0"/>
                <a:cs typeface="Arial" pitchFamily="34" charset="0"/>
              </a:rPr>
              <a:t>Quickguide</a:t>
            </a:r>
            <a:r>
              <a:rPr lang="en-US" sz="1100" dirty="0" smtClean="0">
                <a:latin typeface="Arial" pitchFamily="34" charset="0"/>
                <a:cs typeface="Arial" pitchFamily="34" charset="0"/>
              </a:rPr>
              <a:t>. http://www.jisc.ac.uk/guides/make-your-digital-resources-easier-to-discover.</a:t>
            </a:r>
          </a:p>
          <a:p>
            <a:endParaRPr lang="en-US" sz="1100" dirty="0" smtClean="0">
              <a:latin typeface="Arial" pitchFamily="34" charset="0"/>
              <a:cs typeface="Arial" pitchFamily="34" charset="0"/>
            </a:endParaRPr>
          </a:p>
          <a:p>
            <a:r>
              <a:rPr lang="en-US" sz="1100" dirty="0" err="1" smtClean="0">
                <a:solidFill>
                  <a:prstClr val="black"/>
                </a:solidFill>
                <a:latin typeface="Arial" pitchFamily="34" charset="0"/>
                <a:cs typeface="Arial" pitchFamily="34" charset="0"/>
              </a:rPr>
              <a:t>Connaway</a:t>
            </a:r>
            <a:r>
              <a:rPr lang="en-US" sz="1100" dirty="0" smtClean="0">
                <a:solidFill>
                  <a:prstClr val="black"/>
                </a:solidFill>
                <a:latin typeface="Arial" pitchFamily="34" charset="0"/>
                <a:cs typeface="Arial" pitchFamily="34" charset="0"/>
              </a:rPr>
              <a:t>, Lynn </a:t>
            </a:r>
            <a:r>
              <a:rPr lang="en-US" sz="1100" dirty="0" err="1" smtClean="0">
                <a:solidFill>
                  <a:prstClr val="black"/>
                </a:solidFill>
                <a:latin typeface="Arial" pitchFamily="34" charset="0"/>
                <a:cs typeface="Arial" pitchFamily="34" charset="0"/>
              </a:rPr>
              <a:t>Silipigni</a:t>
            </a:r>
            <a:r>
              <a:rPr lang="en-US" sz="1100" dirty="0" smtClean="0">
                <a:solidFill>
                  <a:prstClr val="black"/>
                </a:solidFill>
                <a:latin typeface="Arial" pitchFamily="34" charset="0"/>
                <a:cs typeface="Arial" pitchFamily="34" charset="0"/>
              </a:rPr>
              <a:t>, and </a:t>
            </a:r>
            <a:r>
              <a:rPr lang="en-US" sz="1100" dirty="0" err="1" smtClean="0">
                <a:solidFill>
                  <a:prstClr val="black"/>
                </a:solidFill>
                <a:latin typeface="Arial" pitchFamily="34" charset="0"/>
                <a:cs typeface="Arial" pitchFamily="34" charset="0"/>
              </a:rPr>
              <a:t>Ixchel</a:t>
            </a:r>
            <a:r>
              <a:rPr lang="en-US" sz="1100" dirty="0" smtClean="0">
                <a:solidFill>
                  <a:prstClr val="black"/>
                </a:solidFill>
                <a:latin typeface="Arial" pitchFamily="34" charset="0"/>
                <a:cs typeface="Arial" pitchFamily="34" charset="0"/>
              </a:rPr>
              <a:t> M. </a:t>
            </a:r>
            <a:r>
              <a:rPr lang="en-US" sz="1100" dirty="0" err="1" smtClean="0">
                <a:solidFill>
                  <a:prstClr val="black"/>
                </a:solidFill>
                <a:latin typeface="Arial" pitchFamily="34" charset="0"/>
                <a:cs typeface="Arial" pitchFamily="34" charset="0"/>
              </a:rPr>
              <a:t>Faniel</a:t>
            </a:r>
            <a:r>
              <a:rPr lang="en-US" sz="1100" dirty="0" smtClean="0">
                <a:solidFill>
                  <a:prstClr val="black"/>
                </a:solidFill>
                <a:latin typeface="Arial" pitchFamily="34" charset="0"/>
                <a:cs typeface="Arial" pitchFamily="34" charset="0"/>
              </a:rPr>
              <a:t>. 2014. </a:t>
            </a:r>
            <a:r>
              <a:rPr lang="en-US" sz="1100" i="1" dirty="0" smtClean="0">
                <a:solidFill>
                  <a:prstClr val="black"/>
                </a:solidFill>
                <a:latin typeface="Arial" pitchFamily="34" charset="0"/>
                <a:cs typeface="Arial" pitchFamily="34" charset="0"/>
              </a:rPr>
              <a:t>Reordering </a:t>
            </a:r>
            <a:r>
              <a:rPr lang="en-US" sz="1100" i="1" dirty="0" err="1" smtClean="0">
                <a:solidFill>
                  <a:prstClr val="black"/>
                </a:solidFill>
                <a:latin typeface="Arial" pitchFamily="34" charset="0"/>
                <a:cs typeface="Arial" pitchFamily="34" charset="0"/>
              </a:rPr>
              <a:t>Ranganathan</a:t>
            </a:r>
            <a:r>
              <a:rPr lang="en-US" sz="1100" i="1" dirty="0" smtClean="0">
                <a:solidFill>
                  <a:prstClr val="black"/>
                </a:solidFill>
                <a:latin typeface="Arial" pitchFamily="34" charset="0"/>
                <a:cs typeface="Arial" pitchFamily="34" charset="0"/>
              </a:rPr>
              <a:t>: Shifting user behaviors, shifting priorities</a:t>
            </a:r>
            <a:r>
              <a:rPr lang="en-US" sz="1100" dirty="0" smtClean="0">
                <a:solidFill>
                  <a:prstClr val="black"/>
                </a:solidFill>
                <a:latin typeface="Arial" pitchFamily="34" charset="0"/>
                <a:cs typeface="Arial" pitchFamily="34" charset="0"/>
              </a:rPr>
              <a:t>. Dublin, OH: OCLC Research. http://www.oclc.org/content/dam/research/publications/library/2014/oclcresearch-reordering-ranganathan-2014.pdf.</a:t>
            </a:r>
          </a:p>
          <a:p>
            <a:endParaRPr lang="en-US" sz="11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18</a:t>
            </a:fld>
            <a:endParaRPr lang="en-US"/>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057400" y="0"/>
            <a:ext cx="2641600" cy="1981200"/>
          </a:xfrm>
        </p:spPr>
      </p:sp>
      <p:sp>
        <p:nvSpPr>
          <p:cNvPr id="3" name="Notes Placeholder 2"/>
          <p:cNvSpPr>
            <a:spLocks noGrp="1"/>
          </p:cNvSpPr>
          <p:nvPr>
            <p:ph type="body" idx="1"/>
          </p:nvPr>
        </p:nvSpPr>
        <p:spPr>
          <a:xfrm>
            <a:off x="0" y="1981200"/>
            <a:ext cx="6858000" cy="6934200"/>
          </a:xfrm>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050" b="1" i="0" dirty="0" smtClean="0">
                <a:latin typeface="Arial" pitchFamily="34" charset="0"/>
                <a:cs typeface="Arial" pitchFamily="34" charset="0"/>
              </a:rPr>
              <a:t>LYNN</a:t>
            </a:r>
          </a:p>
          <a:p>
            <a:pPr marL="0" marR="0" indent="0" algn="l" defTabSz="914400" rtl="0" eaLnBrk="1" fontAlgn="auto" latinLnBrk="0" hangingPunct="1">
              <a:lnSpc>
                <a:spcPct val="100000"/>
              </a:lnSpc>
              <a:spcBef>
                <a:spcPts val="0"/>
              </a:spcBef>
              <a:spcAft>
                <a:spcPts val="0"/>
              </a:spcAft>
              <a:buClrTx/>
              <a:buSzTx/>
              <a:buFontTx/>
              <a:buNone/>
              <a:tabLst/>
              <a:defRPr/>
            </a:pPr>
            <a:r>
              <a:rPr lang="en-US" sz="1050" i="0" dirty="0" smtClean="0">
                <a:latin typeface="Arial" pitchFamily="34" charset="0"/>
                <a:cs typeface="Arial" pitchFamily="34" charset="0"/>
              </a:rPr>
              <a:t>Image: http://blog.whiterockmedia.com/Portals/229323/images/different-approaches-to-media-resized-600.jpg</a:t>
            </a:r>
            <a:endParaRPr lang="en-US" sz="1050" dirty="0" smtClean="0">
              <a:latin typeface="Arial" pitchFamily="34" charset="0"/>
              <a:cs typeface="Arial" pitchFamily="34" charset="0"/>
            </a:endParaRPr>
          </a:p>
          <a:p>
            <a:pPr marL="0" marR="0" indent="0" algn="l" defTabSz="914400" rtl="0" eaLnBrk="1" fontAlgn="auto" latinLnBrk="0" hangingPunct="1">
              <a:lnSpc>
                <a:spcPct val="100000"/>
              </a:lnSpc>
              <a:spcBef>
                <a:spcPts val="0"/>
              </a:spcBef>
              <a:spcAft>
                <a:spcPts val="0"/>
              </a:spcAft>
              <a:buClrTx/>
              <a:buSzTx/>
              <a:buFontTx/>
              <a:buNone/>
              <a:tabLst/>
              <a:defRPr/>
            </a:pPr>
            <a:endParaRPr lang="en-US" sz="1050" i="0" dirty="0" smtClean="0">
              <a:latin typeface="Arial" pitchFamily="34" charset="0"/>
              <a:cs typeface="Arial" pitchFamily="34" charset="0"/>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050" i="0" dirty="0" smtClean="0">
                <a:latin typeface="Arial" pitchFamily="34" charset="0"/>
                <a:cs typeface="Arial" pitchFamily="34" charset="0"/>
              </a:rPr>
              <a:t>“There</a:t>
            </a:r>
            <a:r>
              <a:rPr lang="en-US" sz="1050" i="0" baseline="0" dirty="0" smtClean="0">
                <a:latin typeface="Arial" pitchFamily="34" charset="0"/>
                <a:cs typeface="Arial" pitchFamily="34" charset="0"/>
              </a:rPr>
              <a:t> are many different groups in the research community and each has different cultures, approaches, and methods…Not all disciplines share the same language, concepts or ideals. The culture of the disciplines dictates how and what information is shared, stored, reported, etc.” (</a:t>
            </a:r>
            <a:r>
              <a:rPr lang="en-US" sz="1050" i="0" baseline="0" dirty="0" err="1" smtClean="0">
                <a:latin typeface="Arial" pitchFamily="34" charset="0"/>
                <a:cs typeface="Arial" pitchFamily="34" charset="0"/>
              </a:rPr>
              <a:t>Connaway</a:t>
            </a:r>
            <a:r>
              <a:rPr lang="en-US" sz="1050" i="0" baseline="0" dirty="0" smtClean="0">
                <a:latin typeface="Arial" pitchFamily="34" charset="0"/>
                <a:cs typeface="Arial" pitchFamily="34" charset="0"/>
              </a:rPr>
              <a:t> and Dickey 2010, 4). </a:t>
            </a:r>
            <a:endParaRPr lang="en-US" sz="1050" i="0" dirty="0" smtClean="0">
              <a:latin typeface="Arial" pitchFamily="34" charset="0"/>
              <a:cs typeface="Arial" pitchFamily="34" charset="0"/>
            </a:endParaRPr>
          </a:p>
          <a:p>
            <a:pPr marL="0" marR="0" indent="0" algn="l" defTabSz="914400" rtl="0" eaLnBrk="1" fontAlgn="auto" latinLnBrk="0" hangingPunct="1">
              <a:lnSpc>
                <a:spcPct val="100000"/>
              </a:lnSpc>
              <a:spcBef>
                <a:spcPts val="0"/>
              </a:spcBef>
              <a:spcAft>
                <a:spcPts val="0"/>
              </a:spcAft>
              <a:buClrTx/>
              <a:buSzTx/>
              <a:buFontTx/>
              <a:buNone/>
              <a:tabLst/>
              <a:defRPr/>
            </a:pPr>
            <a:endParaRPr lang="en-US" sz="1050" i="0" dirty="0" smtClean="0">
              <a:latin typeface="Arial" pitchFamily="34" charset="0"/>
              <a:cs typeface="Arial" pitchFamily="34" charset="0"/>
            </a:endParaRPr>
          </a:p>
          <a:p>
            <a:pPr>
              <a:buNone/>
            </a:pPr>
            <a:r>
              <a:rPr lang="en-US" sz="1050" b="1" dirty="0" smtClean="0">
                <a:solidFill>
                  <a:schemeClr val="tx1"/>
                </a:solidFill>
              </a:rPr>
              <a:t>Getting to know the community</a:t>
            </a:r>
          </a:p>
          <a:p>
            <a:pPr>
              <a:buFont typeface="Arial" pitchFamily="34" charset="0"/>
              <a:buChar char="•"/>
            </a:pPr>
            <a:r>
              <a:rPr lang="en-US" sz="1050" b="0" dirty="0" smtClean="0">
                <a:latin typeface="Arial" pitchFamily="34" charset="0"/>
                <a:cs typeface="Arial" pitchFamily="34" charset="0"/>
              </a:rPr>
              <a:t> Perform</a:t>
            </a:r>
            <a:r>
              <a:rPr lang="en-US" sz="1050" b="0" baseline="0" dirty="0" smtClean="0">
                <a:latin typeface="Arial" pitchFamily="34" charset="0"/>
                <a:cs typeface="Arial" pitchFamily="34" charset="0"/>
              </a:rPr>
              <a:t> traditional outreach</a:t>
            </a:r>
          </a:p>
          <a:p>
            <a:pPr>
              <a:buFont typeface="Arial" pitchFamily="34" charset="0"/>
              <a:buChar char="•"/>
            </a:pPr>
            <a:r>
              <a:rPr lang="en-US" sz="1050" dirty="0" smtClean="0">
                <a:latin typeface="Arial" pitchFamily="34" charset="0"/>
                <a:cs typeface="Arial" pitchFamily="34" charset="0"/>
              </a:rPr>
              <a:t> Traditional outreach allows librarians to keep</a:t>
            </a:r>
            <a:r>
              <a:rPr lang="en-US" sz="1050" baseline="0" dirty="0" smtClean="0">
                <a:latin typeface="Arial" pitchFamily="34" charset="0"/>
                <a:cs typeface="Arial" pitchFamily="34" charset="0"/>
              </a:rPr>
              <a:t> pulse on </a:t>
            </a:r>
            <a:r>
              <a:rPr lang="en-US" sz="1050" dirty="0" smtClean="0">
                <a:latin typeface="Arial" pitchFamily="34" charset="0"/>
                <a:cs typeface="Arial" pitchFamily="34" charset="0"/>
              </a:rPr>
              <a:t>what’s happening monthly</a:t>
            </a:r>
            <a:r>
              <a:rPr lang="en-US" sz="1050" baseline="0" dirty="0" smtClean="0">
                <a:latin typeface="Arial" pitchFamily="34" charset="0"/>
                <a:cs typeface="Arial" pitchFamily="34" charset="0"/>
              </a:rPr>
              <a:t> (or each semester) </a:t>
            </a:r>
            <a:r>
              <a:rPr lang="en-US" sz="1050" dirty="0" smtClean="0">
                <a:latin typeface="Arial" pitchFamily="34" charset="0"/>
                <a:cs typeface="Arial" pitchFamily="34" charset="0"/>
              </a:rPr>
              <a:t>through workshop instruction, consultation and reference </a:t>
            </a:r>
          </a:p>
          <a:p>
            <a:r>
              <a:rPr lang="en-US" sz="1050" dirty="0" smtClean="0">
                <a:latin typeface="Arial" pitchFamily="34" charset="0"/>
                <a:cs typeface="Arial" pitchFamily="34" charset="0"/>
              </a:rPr>
              <a:t>activities. </a:t>
            </a:r>
          </a:p>
          <a:p>
            <a:pPr>
              <a:buFont typeface="Arial" pitchFamily="34" charset="0"/>
              <a:buChar char="•"/>
            </a:pPr>
            <a:r>
              <a:rPr lang="en-US" sz="1050" dirty="0" smtClean="0">
                <a:latin typeface="Arial" pitchFamily="34" charset="0"/>
                <a:cs typeface="Arial" pitchFamily="34" charset="0"/>
              </a:rPr>
              <a:t> By gathering data about a community through the questions people ask or advice they seek, librarians develop knowledge.</a:t>
            </a:r>
          </a:p>
          <a:p>
            <a:pPr>
              <a:buFont typeface="Arial" pitchFamily="34" charset="0"/>
              <a:buChar char="•"/>
            </a:pPr>
            <a:r>
              <a:rPr lang="en-US" sz="1050" dirty="0" smtClean="0">
                <a:latin typeface="Arial" pitchFamily="34" charset="0"/>
                <a:cs typeface="Arial" pitchFamily="34" charset="0"/>
              </a:rPr>
              <a:t> Knowledge</a:t>
            </a:r>
            <a:r>
              <a:rPr lang="en-US" sz="1050" baseline="0" dirty="0" smtClean="0">
                <a:latin typeface="Arial" pitchFamily="34" charset="0"/>
                <a:cs typeface="Arial" pitchFamily="34" charset="0"/>
              </a:rPr>
              <a:t> </a:t>
            </a:r>
            <a:r>
              <a:rPr lang="en-US" sz="1050" dirty="0" smtClean="0">
                <a:latin typeface="Arial" pitchFamily="34" charset="0"/>
                <a:cs typeface="Arial" pitchFamily="34" charset="0"/>
              </a:rPr>
              <a:t>can</a:t>
            </a:r>
            <a:r>
              <a:rPr lang="en-US" sz="1050" baseline="0" dirty="0" smtClean="0">
                <a:latin typeface="Arial" pitchFamily="34" charset="0"/>
                <a:cs typeface="Arial" pitchFamily="34" charset="0"/>
              </a:rPr>
              <a:t> </a:t>
            </a:r>
            <a:r>
              <a:rPr lang="en-US" sz="1050" dirty="0" smtClean="0">
                <a:latin typeface="Arial" pitchFamily="34" charset="0"/>
                <a:cs typeface="Arial" pitchFamily="34" charset="0"/>
              </a:rPr>
              <a:t>be used to inform instruction &amp;</a:t>
            </a:r>
            <a:r>
              <a:rPr lang="en-US" sz="1050" baseline="0" dirty="0" smtClean="0">
                <a:latin typeface="Arial" pitchFamily="34" charset="0"/>
                <a:cs typeface="Arial" pitchFamily="34" charset="0"/>
              </a:rPr>
              <a:t> </a:t>
            </a:r>
            <a:r>
              <a:rPr lang="en-US" sz="1050" dirty="0" smtClean="0">
                <a:latin typeface="Arial" pitchFamily="34" charset="0"/>
                <a:cs typeface="Arial" pitchFamily="34" charset="0"/>
              </a:rPr>
              <a:t>collection activities and to spot possible trends</a:t>
            </a:r>
            <a:r>
              <a:rPr lang="en-US" sz="1050" baseline="0" dirty="0" smtClean="0">
                <a:latin typeface="Arial" pitchFamily="34" charset="0"/>
                <a:cs typeface="Arial" pitchFamily="34" charset="0"/>
              </a:rPr>
              <a:t> (34). </a:t>
            </a:r>
            <a:endParaRPr lang="en-US" sz="1050" dirty="0" smtClean="0">
              <a:latin typeface="Arial" pitchFamily="34" charset="0"/>
              <a:cs typeface="Arial" pitchFamily="34" charset="0"/>
            </a:endParaRPr>
          </a:p>
          <a:p>
            <a:endParaRPr lang="en-US" sz="1050" dirty="0" smtClean="0">
              <a:latin typeface="Arial" pitchFamily="34" charset="0"/>
              <a:cs typeface="Arial" pitchFamily="34" charset="0"/>
            </a:endParaRPr>
          </a:p>
          <a:p>
            <a:r>
              <a:rPr lang="en-US" sz="1050" b="1" dirty="0" smtClean="0">
                <a:latin typeface="Arial" pitchFamily="34" charset="0"/>
                <a:cs typeface="Arial" pitchFamily="34" charset="0"/>
              </a:rPr>
              <a:t>Conduct User Studies </a:t>
            </a:r>
          </a:p>
          <a:p>
            <a:pPr>
              <a:buFont typeface="Arial" pitchFamily="34" charset="0"/>
              <a:buChar char="•"/>
            </a:pPr>
            <a:r>
              <a:rPr lang="en-US" sz="1050" dirty="0" smtClean="0">
                <a:latin typeface="Arial" pitchFamily="34" charset="0"/>
                <a:cs typeface="Arial" pitchFamily="34" charset="0"/>
              </a:rPr>
              <a:t> A</a:t>
            </a:r>
            <a:r>
              <a:rPr lang="en-US" sz="1050" baseline="0" dirty="0" smtClean="0">
                <a:latin typeface="Arial" pitchFamily="34" charset="0"/>
                <a:cs typeface="Arial" pitchFamily="34" charset="0"/>
              </a:rPr>
              <a:t> m</a:t>
            </a:r>
            <a:r>
              <a:rPr lang="en-US" sz="1050" dirty="0" smtClean="0">
                <a:latin typeface="Arial" pitchFamily="34" charset="0"/>
                <a:cs typeface="Arial" pitchFamily="34" charset="0"/>
              </a:rPr>
              <a:t>eans to take a systematic approach to getting answers to a particular question or problem. </a:t>
            </a:r>
          </a:p>
          <a:p>
            <a:pPr>
              <a:buFont typeface="Arial" pitchFamily="34" charset="0"/>
              <a:buChar char="•"/>
            </a:pPr>
            <a:r>
              <a:rPr lang="en-US" sz="1050" dirty="0" smtClean="0">
                <a:latin typeface="Arial" pitchFamily="34" charset="0"/>
                <a:cs typeface="Arial" pitchFamily="34" charset="0"/>
              </a:rPr>
              <a:t> How is a service being used at a library? Etc.</a:t>
            </a:r>
            <a:r>
              <a:rPr lang="en-US" sz="1050" baseline="0" dirty="0" smtClean="0">
                <a:latin typeface="Arial" pitchFamily="34" charset="0"/>
                <a:cs typeface="Arial" pitchFamily="34" charset="0"/>
              </a:rPr>
              <a:t> </a:t>
            </a:r>
            <a:endParaRPr lang="en-US" sz="1050" dirty="0" smtClean="0">
              <a:latin typeface="Arial" pitchFamily="34" charset="0"/>
              <a:cs typeface="Arial" pitchFamily="34" charset="0"/>
            </a:endParaRPr>
          </a:p>
          <a:p>
            <a:pPr>
              <a:buFont typeface="Arial" pitchFamily="34" charset="0"/>
              <a:buChar char="•"/>
            </a:pPr>
            <a:r>
              <a:rPr lang="en-US" sz="1050" dirty="0" smtClean="0">
                <a:latin typeface="Arial" pitchFamily="34" charset="0"/>
                <a:cs typeface="Arial" pitchFamily="34" charset="0"/>
              </a:rPr>
              <a:t> In taking a systematic approach to getting answers to a question, librarians’ decisions about whether to launch, redesign or stop offering a particular service are better informed</a:t>
            </a:r>
            <a:r>
              <a:rPr lang="en-US" sz="1050" baseline="0" dirty="0" smtClean="0">
                <a:latin typeface="Arial" pitchFamily="34" charset="0"/>
                <a:cs typeface="Arial" pitchFamily="34" charset="0"/>
              </a:rPr>
              <a:t> &amp; </a:t>
            </a:r>
            <a:r>
              <a:rPr lang="en-US" sz="1050" dirty="0" smtClean="0">
                <a:latin typeface="Arial" pitchFamily="34" charset="0"/>
                <a:cs typeface="Arial" pitchFamily="34" charset="0"/>
              </a:rPr>
              <a:t>generalizable to the campus community</a:t>
            </a:r>
            <a:r>
              <a:rPr lang="en-US" sz="1050" baseline="0" dirty="0" smtClean="0">
                <a:latin typeface="Arial" pitchFamily="34" charset="0"/>
                <a:cs typeface="Arial" pitchFamily="34" charset="0"/>
              </a:rPr>
              <a:t> (34). </a:t>
            </a:r>
            <a:endParaRPr lang="en-US" sz="1050" dirty="0" smtClean="0">
              <a:latin typeface="Arial" pitchFamily="34" charset="0"/>
              <a:cs typeface="Arial" pitchFamily="34" charset="0"/>
            </a:endParaRPr>
          </a:p>
          <a:p>
            <a:endParaRPr lang="en-US" sz="1050" dirty="0" smtClean="0">
              <a:latin typeface="Arial" pitchFamily="34" charset="0"/>
              <a:cs typeface="Arial" pitchFamily="34" charset="0"/>
            </a:endParaRPr>
          </a:p>
          <a:p>
            <a:r>
              <a:rPr lang="en-US" sz="1050" b="1" dirty="0" smtClean="0">
                <a:latin typeface="Arial" pitchFamily="34" charset="0"/>
                <a:cs typeface="Arial" pitchFamily="34" charset="0"/>
              </a:rPr>
              <a:t>Develop Collaborative</a:t>
            </a:r>
            <a:r>
              <a:rPr lang="en-US" sz="1050" b="1" baseline="0" dirty="0" smtClean="0">
                <a:latin typeface="Arial" pitchFamily="34" charset="0"/>
                <a:cs typeface="Arial" pitchFamily="34" charset="0"/>
              </a:rPr>
              <a:t> Work Relationships with Users</a:t>
            </a:r>
          </a:p>
          <a:p>
            <a:pPr>
              <a:buFont typeface="Arial" pitchFamily="34" charset="0"/>
              <a:buChar char="•"/>
            </a:pPr>
            <a:r>
              <a:rPr lang="en-US" sz="1050" dirty="0" smtClean="0">
                <a:latin typeface="Arial" pitchFamily="34" charset="0"/>
                <a:cs typeface="Arial" pitchFamily="34" charset="0"/>
              </a:rPr>
              <a:t> Referred</a:t>
            </a:r>
            <a:r>
              <a:rPr lang="en-US" sz="1050" baseline="0" dirty="0" smtClean="0">
                <a:latin typeface="Arial" pitchFamily="34" charset="0"/>
                <a:cs typeface="Arial" pitchFamily="34" charset="0"/>
              </a:rPr>
              <a:t> to as e</a:t>
            </a:r>
            <a:r>
              <a:rPr lang="en-US" sz="1050" dirty="0" smtClean="0">
                <a:latin typeface="Arial" pitchFamily="34" charset="0"/>
                <a:cs typeface="Arial" pitchFamily="34" charset="0"/>
              </a:rPr>
              <a:t>mbedded librarianship. </a:t>
            </a:r>
          </a:p>
          <a:p>
            <a:pPr>
              <a:buFont typeface="Arial" pitchFamily="34" charset="0"/>
              <a:buChar char="•"/>
            </a:pPr>
            <a:r>
              <a:rPr lang="en-US" sz="1050" dirty="0" smtClean="0">
                <a:latin typeface="Arial" pitchFamily="34" charset="0"/>
                <a:cs typeface="Arial" pitchFamily="34" charset="0"/>
              </a:rPr>
              <a:t> By developing a deep, shared understanding of user needs, librarians can offer customized contributions. </a:t>
            </a:r>
          </a:p>
          <a:p>
            <a:pPr>
              <a:buFont typeface="Arial" pitchFamily="34" charset="0"/>
              <a:buChar char="•"/>
            </a:pPr>
            <a:r>
              <a:rPr lang="en-US" sz="1050" dirty="0" smtClean="0">
                <a:latin typeface="Arial" pitchFamily="34" charset="0"/>
                <a:cs typeface="Arial" pitchFamily="34" charset="0"/>
              </a:rPr>
              <a:t> Having offices within the academic departments &amp;</a:t>
            </a:r>
            <a:r>
              <a:rPr lang="en-US" sz="1050" baseline="0" dirty="0" smtClean="0">
                <a:latin typeface="Arial" pitchFamily="34" charset="0"/>
                <a:cs typeface="Arial" pitchFamily="34" charset="0"/>
              </a:rPr>
              <a:t> </a:t>
            </a:r>
            <a:r>
              <a:rPr lang="en-US" sz="1050" dirty="0" smtClean="0">
                <a:latin typeface="Arial" pitchFamily="34" charset="0"/>
                <a:cs typeface="Arial" pitchFamily="34" charset="0"/>
              </a:rPr>
              <a:t>being active members of research &amp;</a:t>
            </a:r>
            <a:r>
              <a:rPr lang="en-US" sz="1050" baseline="0" dirty="0" smtClean="0">
                <a:latin typeface="Arial" pitchFamily="34" charset="0"/>
                <a:cs typeface="Arial" pitchFamily="34" charset="0"/>
              </a:rPr>
              <a:t> </a:t>
            </a:r>
            <a:r>
              <a:rPr lang="en-US" sz="1050" dirty="0" smtClean="0">
                <a:latin typeface="Arial" pitchFamily="34" charset="0"/>
                <a:cs typeface="Arial" pitchFamily="34" charset="0"/>
              </a:rPr>
              <a:t>teaching teams. </a:t>
            </a:r>
          </a:p>
          <a:p>
            <a:pPr>
              <a:buFont typeface="Arial" pitchFamily="34" charset="0"/>
              <a:buChar char="•"/>
            </a:pPr>
            <a:r>
              <a:rPr lang="en-US" sz="1050" dirty="0" smtClean="0">
                <a:latin typeface="Arial" pitchFamily="34" charset="0"/>
                <a:cs typeface="Arial" pitchFamily="34" charset="0"/>
              </a:rPr>
              <a:t> Even though the librarian’s contributions may be highly sought &amp;</a:t>
            </a:r>
            <a:r>
              <a:rPr lang="en-US" sz="1050" baseline="0" dirty="0" smtClean="0">
                <a:latin typeface="Arial" pitchFamily="34" charset="0"/>
                <a:cs typeface="Arial" pitchFamily="34" charset="0"/>
              </a:rPr>
              <a:t> </a:t>
            </a:r>
            <a:r>
              <a:rPr lang="en-US" sz="1050" dirty="0" smtClean="0">
                <a:latin typeface="Arial" pitchFamily="34" charset="0"/>
                <a:cs typeface="Arial" pitchFamily="34" charset="0"/>
              </a:rPr>
              <a:t>valued by the collaborator, the contributions may not be readily generalizable to everyone on campus</a:t>
            </a:r>
            <a:r>
              <a:rPr lang="en-US" sz="1050" baseline="0" dirty="0" smtClean="0">
                <a:latin typeface="Arial" pitchFamily="34" charset="0"/>
                <a:cs typeface="Arial" pitchFamily="34" charset="0"/>
              </a:rPr>
              <a:t> (34). </a:t>
            </a:r>
            <a:endParaRPr lang="en-US" sz="1050" dirty="0" smtClean="0">
              <a:latin typeface="Arial" pitchFamily="34" charset="0"/>
              <a:cs typeface="Arial" pitchFamily="34" charset="0"/>
            </a:endParaRPr>
          </a:p>
          <a:p>
            <a:endParaRPr lang="en-US" sz="1050" dirty="0" smtClean="0">
              <a:latin typeface="Arial" pitchFamily="34" charset="0"/>
              <a:cs typeface="Arial" pitchFamily="34" charset="0"/>
            </a:endParaRPr>
          </a:p>
          <a:p>
            <a:r>
              <a:rPr lang="en-US" sz="1050" b="1" dirty="0" smtClean="0">
                <a:latin typeface="Arial" pitchFamily="34" charset="0"/>
                <a:cs typeface="Arial" pitchFamily="34" charset="0"/>
              </a:rPr>
              <a:t>Run Analytics</a:t>
            </a:r>
          </a:p>
          <a:p>
            <a:pPr>
              <a:buFont typeface="Arial" pitchFamily="34" charset="0"/>
              <a:buChar char="•"/>
            </a:pPr>
            <a:r>
              <a:rPr lang="en-US" sz="1050" dirty="0" smtClean="0">
                <a:latin typeface="Arial" pitchFamily="34" charset="0"/>
                <a:cs typeface="Arial" pitchFamily="34" charset="0"/>
              </a:rPr>
              <a:t> Analytics is an application of Big Data.</a:t>
            </a:r>
          </a:p>
          <a:p>
            <a:pPr>
              <a:buFont typeface="Arial" pitchFamily="34" charset="0"/>
              <a:buChar char="•"/>
            </a:pPr>
            <a:r>
              <a:rPr lang="en-US" sz="1050" dirty="0" smtClean="0">
                <a:latin typeface="Arial" pitchFamily="34" charset="0"/>
                <a:cs typeface="Arial" pitchFamily="34" charset="0"/>
              </a:rPr>
              <a:t> Library service offerings &amp;</a:t>
            </a:r>
            <a:r>
              <a:rPr lang="en-US" sz="1050" baseline="0" dirty="0" smtClean="0">
                <a:latin typeface="Arial" pitchFamily="34" charset="0"/>
                <a:cs typeface="Arial" pitchFamily="34" charset="0"/>
              </a:rPr>
              <a:t> </a:t>
            </a:r>
            <a:r>
              <a:rPr lang="en-US" sz="1050" dirty="0" smtClean="0">
                <a:latin typeface="Arial" pitchFamily="34" charset="0"/>
                <a:cs typeface="Arial" pitchFamily="34" charset="0"/>
              </a:rPr>
              <a:t>delivery increasingly will be informed by analytics.</a:t>
            </a:r>
          </a:p>
          <a:p>
            <a:pPr>
              <a:buFont typeface="Arial" pitchFamily="34" charset="0"/>
              <a:buChar char="•"/>
            </a:pPr>
            <a:r>
              <a:rPr lang="en-US" sz="1050" dirty="0" smtClean="0">
                <a:latin typeface="Arial" pitchFamily="34" charset="0"/>
                <a:cs typeface="Arial" pitchFamily="34" charset="0"/>
              </a:rPr>
              <a:t> Librarians increasingly will need to partner with institutional staff and external organizations to excel</a:t>
            </a:r>
            <a:r>
              <a:rPr lang="en-US" sz="1050" baseline="0" dirty="0" smtClean="0">
                <a:latin typeface="Arial" pitchFamily="34" charset="0"/>
                <a:cs typeface="Arial" pitchFamily="34" charset="0"/>
              </a:rPr>
              <a:t> at this activity (34). </a:t>
            </a:r>
          </a:p>
          <a:p>
            <a:pPr>
              <a:buFont typeface="Arial" pitchFamily="34" charset="0"/>
              <a:buChar char="•"/>
            </a:pPr>
            <a:endParaRPr lang="en-US" sz="1050" baseline="0" dirty="0" smtClean="0">
              <a:latin typeface="Arial" pitchFamily="34" charset="0"/>
              <a:cs typeface="Arial" pitchFamily="34" charset="0"/>
            </a:endParaRPr>
          </a:p>
          <a:p>
            <a:pPr marL="0" marR="0" indent="0" algn="l" defTabSz="914400" rtl="0" eaLnBrk="1" fontAlgn="auto" latinLnBrk="0" hangingPunct="1">
              <a:lnSpc>
                <a:spcPct val="100000"/>
              </a:lnSpc>
              <a:spcBef>
                <a:spcPts val="0"/>
              </a:spcBef>
              <a:spcAft>
                <a:spcPts val="0"/>
              </a:spcAft>
              <a:buClrTx/>
              <a:buSzTx/>
              <a:buFont typeface="Arial" pitchFamily="34" charset="0"/>
              <a:buNone/>
              <a:tabLst/>
              <a:defRPr/>
            </a:pPr>
            <a:r>
              <a:rPr lang="en-US" sz="1050" dirty="0" err="1" smtClean="0">
                <a:solidFill>
                  <a:prstClr val="black"/>
                </a:solidFill>
                <a:latin typeface="Arial" pitchFamily="34" charset="0"/>
                <a:cs typeface="Arial" pitchFamily="34" charset="0"/>
              </a:rPr>
              <a:t>Connaway</a:t>
            </a:r>
            <a:r>
              <a:rPr lang="en-US" sz="1050" dirty="0" smtClean="0">
                <a:solidFill>
                  <a:prstClr val="black"/>
                </a:solidFill>
                <a:latin typeface="Arial" pitchFamily="34" charset="0"/>
                <a:cs typeface="Arial" pitchFamily="34" charset="0"/>
              </a:rPr>
              <a:t>, Lynn </a:t>
            </a:r>
            <a:r>
              <a:rPr lang="en-US" sz="1050" dirty="0" err="1" smtClean="0">
                <a:solidFill>
                  <a:prstClr val="black"/>
                </a:solidFill>
                <a:latin typeface="Arial" pitchFamily="34" charset="0"/>
                <a:cs typeface="Arial" pitchFamily="34" charset="0"/>
              </a:rPr>
              <a:t>Silipigni</a:t>
            </a:r>
            <a:r>
              <a:rPr lang="en-US" sz="1050" dirty="0" smtClean="0">
                <a:solidFill>
                  <a:prstClr val="black"/>
                </a:solidFill>
                <a:latin typeface="Arial" pitchFamily="34" charset="0"/>
                <a:cs typeface="Arial" pitchFamily="34" charset="0"/>
              </a:rPr>
              <a:t>, and </a:t>
            </a:r>
            <a:r>
              <a:rPr lang="en-US" sz="1050" dirty="0" err="1" smtClean="0">
                <a:solidFill>
                  <a:prstClr val="black"/>
                </a:solidFill>
                <a:latin typeface="Arial" pitchFamily="34" charset="0"/>
                <a:cs typeface="Arial" pitchFamily="34" charset="0"/>
              </a:rPr>
              <a:t>Ixchel</a:t>
            </a:r>
            <a:r>
              <a:rPr lang="en-US" sz="1050" dirty="0" smtClean="0">
                <a:solidFill>
                  <a:prstClr val="black"/>
                </a:solidFill>
                <a:latin typeface="Arial" pitchFamily="34" charset="0"/>
                <a:cs typeface="Arial" pitchFamily="34" charset="0"/>
              </a:rPr>
              <a:t> M. </a:t>
            </a:r>
            <a:r>
              <a:rPr lang="en-US" sz="1050" dirty="0" err="1" smtClean="0">
                <a:solidFill>
                  <a:prstClr val="black"/>
                </a:solidFill>
                <a:latin typeface="Arial" pitchFamily="34" charset="0"/>
                <a:cs typeface="Arial" pitchFamily="34" charset="0"/>
              </a:rPr>
              <a:t>Faniel</a:t>
            </a:r>
            <a:r>
              <a:rPr lang="en-US" sz="1050" dirty="0" smtClean="0">
                <a:solidFill>
                  <a:prstClr val="black"/>
                </a:solidFill>
                <a:latin typeface="Arial" pitchFamily="34" charset="0"/>
                <a:cs typeface="Arial" pitchFamily="34" charset="0"/>
              </a:rPr>
              <a:t>. 2014. </a:t>
            </a:r>
            <a:r>
              <a:rPr lang="en-US" sz="1050" i="1" dirty="0" smtClean="0">
                <a:solidFill>
                  <a:prstClr val="black"/>
                </a:solidFill>
                <a:latin typeface="Arial" pitchFamily="34" charset="0"/>
                <a:cs typeface="Arial" pitchFamily="34" charset="0"/>
              </a:rPr>
              <a:t>Reordering </a:t>
            </a:r>
            <a:r>
              <a:rPr lang="en-US" sz="1050" i="1" dirty="0" err="1" smtClean="0">
                <a:solidFill>
                  <a:prstClr val="black"/>
                </a:solidFill>
                <a:latin typeface="Arial" pitchFamily="34" charset="0"/>
                <a:cs typeface="Arial" pitchFamily="34" charset="0"/>
              </a:rPr>
              <a:t>Ranganathan</a:t>
            </a:r>
            <a:r>
              <a:rPr lang="en-US" sz="1050" i="1" dirty="0" smtClean="0">
                <a:solidFill>
                  <a:prstClr val="black"/>
                </a:solidFill>
                <a:latin typeface="Arial" pitchFamily="34" charset="0"/>
                <a:cs typeface="Arial" pitchFamily="34" charset="0"/>
              </a:rPr>
              <a:t>: Shifting user behaviors, shifting priorities</a:t>
            </a:r>
            <a:r>
              <a:rPr lang="en-US" sz="1050" dirty="0" smtClean="0">
                <a:solidFill>
                  <a:prstClr val="black"/>
                </a:solidFill>
                <a:latin typeface="Arial" pitchFamily="34" charset="0"/>
                <a:cs typeface="Arial" pitchFamily="34" charset="0"/>
              </a:rPr>
              <a:t>. Dublin, OH: OCLC Research. http://www.oclc.org/content/dam/research/publications/library/2014/oclcresearch-reordering-ranganathan-2014.pdf.</a:t>
            </a:r>
          </a:p>
          <a:p>
            <a:pPr marL="0" marR="0" indent="0" algn="l" defTabSz="914400" rtl="0" eaLnBrk="1" fontAlgn="auto" latinLnBrk="0" hangingPunct="1">
              <a:lnSpc>
                <a:spcPct val="100000"/>
              </a:lnSpc>
              <a:spcBef>
                <a:spcPts val="0"/>
              </a:spcBef>
              <a:spcAft>
                <a:spcPts val="0"/>
              </a:spcAft>
              <a:buClrTx/>
              <a:buSzTx/>
              <a:buFont typeface="Arial" pitchFamily="34" charset="0"/>
              <a:buNone/>
              <a:tabLst/>
              <a:defRPr/>
            </a:pPr>
            <a:endParaRPr lang="en-US" sz="1050" kern="1200" baseline="0" dirty="0" smtClean="0">
              <a:solidFill>
                <a:prstClr val="black"/>
              </a:solidFill>
              <a:latin typeface="Arial" pitchFamily="34" charset="0"/>
              <a:cs typeface="Arial" pitchFamily="34" charset="0"/>
            </a:endParaRPr>
          </a:p>
          <a:p>
            <a:pPr marL="0" marR="0" indent="0" algn="l" defTabSz="914400" rtl="0" eaLnBrk="1" fontAlgn="auto" latinLnBrk="0" hangingPunct="1">
              <a:lnSpc>
                <a:spcPct val="100000"/>
              </a:lnSpc>
              <a:spcBef>
                <a:spcPts val="0"/>
              </a:spcBef>
              <a:spcAft>
                <a:spcPts val="0"/>
              </a:spcAft>
              <a:buClrTx/>
              <a:buSzTx/>
              <a:buFont typeface="Arial" pitchFamily="34" charset="0"/>
              <a:buNone/>
              <a:tabLst/>
              <a:defRPr/>
            </a:pPr>
            <a:r>
              <a:rPr lang="en-US" sz="1050" dirty="0" err="1" smtClean="0">
                <a:solidFill>
                  <a:prstClr val="black"/>
                </a:solidFill>
                <a:latin typeface="Arial" pitchFamily="34" charset="0"/>
                <a:ea typeface="+mn-ea"/>
                <a:cs typeface="Arial" pitchFamily="34" charset="0"/>
              </a:rPr>
              <a:t>Connaway</a:t>
            </a:r>
            <a:r>
              <a:rPr lang="en-US" sz="1050" dirty="0" smtClean="0">
                <a:solidFill>
                  <a:prstClr val="black"/>
                </a:solidFill>
                <a:latin typeface="Arial" pitchFamily="34" charset="0"/>
                <a:ea typeface="+mn-ea"/>
                <a:cs typeface="Arial" pitchFamily="34" charset="0"/>
              </a:rPr>
              <a:t>, Lynn </a:t>
            </a:r>
            <a:r>
              <a:rPr lang="en-US" sz="1050" dirty="0" err="1" smtClean="0">
                <a:solidFill>
                  <a:prstClr val="black"/>
                </a:solidFill>
                <a:latin typeface="Arial" pitchFamily="34" charset="0"/>
                <a:ea typeface="+mn-ea"/>
                <a:cs typeface="Arial" pitchFamily="34" charset="0"/>
              </a:rPr>
              <a:t>Silipigni</a:t>
            </a:r>
            <a:r>
              <a:rPr lang="en-US" sz="1050" dirty="0" smtClean="0">
                <a:solidFill>
                  <a:prstClr val="black"/>
                </a:solidFill>
                <a:latin typeface="Arial" pitchFamily="34" charset="0"/>
                <a:ea typeface="+mn-ea"/>
                <a:cs typeface="Arial" pitchFamily="34" charset="0"/>
              </a:rPr>
              <a:t>, and Timothy J. Dickey. 2010. </a:t>
            </a:r>
            <a:r>
              <a:rPr lang="en-US" sz="1050" i="1" dirty="0" smtClean="0">
                <a:solidFill>
                  <a:prstClr val="black"/>
                </a:solidFill>
                <a:latin typeface="Arial" pitchFamily="34" charset="0"/>
                <a:ea typeface="+mn-ea"/>
                <a:cs typeface="Arial" pitchFamily="34" charset="0"/>
              </a:rPr>
              <a:t>The digital information seeker: Report of findings from selected OCLC, RIN, and JISC user behavior projects</a:t>
            </a:r>
            <a:r>
              <a:rPr lang="en-US" sz="1050" dirty="0" smtClean="0">
                <a:solidFill>
                  <a:prstClr val="black"/>
                </a:solidFill>
                <a:latin typeface="Arial" pitchFamily="34" charset="0"/>
                <a:ea typeface="+mn-ea"/>
                <a:cs typeface="Arial" pitchFamily="34" charset="0"/>
              </a:rPr>
              <a:t>. </a:t>
            </a:r>
            <a:r>
              <a:rPr lang="en-US" sz="1050" dirty="0" err="1" smtClean="0">
                <a:solidFill>
                  <a:prstClr val="black"/>
                </a:solidFill>
                <a:latin typeface="Arial" pitchFamily="34" charset="0"/>
                <a:ea typeface="+mn-ea"/>
                <a:cs typeface="Arial" pitchFamily="34" charset="0"/>
              </a:rPr>
              <a:t>n.p</a:t>
            </a:r>
            <a:r>
              <a:rPr lang="en-US" sz="1050" dirty="0" smtClean="0">
                <a:solidFill>
                  <a:prstClr val="black"/>
                </a:solidFill>
                <a:latin typeface="Arial" pitchFamily="34" charset="0"/>
                <a:ea typeface="+mn-ea"/>
                <a:cs typeface="Arial" pitchFamily="34" charset="0"/>
              </a:rPr>
              <a:t>.: Higher Education Funding Council for England (HEFCE). </a:t>
            </a:r>
            <a:endParaRPr lang="en-US" sz="1050" kern="1200" baseline="0" dirty="0" smtClean="0">
              <a:solidFill>
                <a:schemeClr val="tx1"/>
              </a:solidFill>
              <a:latin typeface="Arial" pitchFamily="34" charset="0"/>
              <a:cs typeface="Arial" pitchFamily="34" charset="0"/>
            </a:endParaRPr>
          </a:p>
          <a:p>
            <a:pPr>
              <a:buFont typeface="Arial" pitchFamily="34" charset="0"/>
              <a:buNone/>
            </a:pPr>
            <a:endParaRPr lang="en-US" dirty="0" smtClean="0">
              <a:latin typeface="Arial" pitchFamily="34" charset="0"/>
              <a:cs typeface="Arial" pitchFamily="34" charset="0"/>
            </a:endParaRPr>
          </a:p>
          <a:p>
            <a:endParaRPr lang="en-US"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19</a:t>
            </a:fld>
            <a:endParaRPr 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828800" y="152400"/>
            <a:ext cx="3454400" cy="2590800"/>
          </a:xfrm>
        </p:spPr>
      </p:sp>
      <p:sp>
        <p:nvSpPr>
          <p:cNvPr id="3" name="Notes Placeholder 2"/>
          <p:cNvSpPr>
            <a:spLocks noGrp="1"/>
          </p:cNvSpPr>
          <p:nvPr>
            <p:ph type="body" idx="1"/>
          </p:nvPr>
        </p:nvSpPr>
        <p:spPr>
          <a:xfrm>
            <a:off x="0" y="2971801"/>
            <a:ext cx="6858000" cy="5998028"/>
          </a:xfrm>
        </p:spPr>
        <p:txBody>
          <a:bodyPr>
            <a:noAutofit/>
          </a:bodyPr>
          <a:lstStyle/>
          <a:p>
            <a:r>
              <a:rPr lang="en-US" sz="1400" b="1" i="0" dirty="0" smtClean="0">
                <a:latin typeface="Arial" panose="020B0604020202020204" pitchFamily="34" charset="0"/>
                <a:cs typeface="Arial" panose="020B0604020202020204" pitchFamily="34" charset="0"/>
              </a:rPr>
              <a:t>IXCHEL</a:t>
            </a:r>
          </a:p>
          <a:p>
            <a:r>
              <a:rPr lang="en-US" sz="1400" i="0" dirty="0" smtClean="0">
                <a:latin typeface="Arial" panose="020B0604020202020204" pitchFamily="34" charset="0"/>
                <a:cs typeface="Arial" panose="020B0604020202020204" pitchFamily="34" charset="0"/>
              </a:rPr>
              <a:t>Image: </a:t>
            </a:r>
            <a:r>
              <a:rPr lang="en-US" sz="1400" i="0" baseline="0" dirty="0" smtClean="0">
                <a:latin typeface="Arial" pitchFamily="34" charset="0"/>
                <a:cs typeface="Arial" pitchFamily="34" charset="0"/>
              </a:rPr>
              <a:t>https://flic.kr/p/k976Ka</a:t>
            </a:r>
            <a:endParaRPr lang="en-US" sz="1400" i="0" dirty="0" smtClean="0">
              <a:latin typeface="Arial" pitchFamily="34" charset="0"/>
              <a:cs typeface="Arial" pitchFamily="34" charset="0"/>
            </a:endParaRPr>
          </a:p>
          <a:p>
            <a:endParaRPr lang="en-US" sz="1400" dirty="0" smtClean="0">
              <a:latin typeface="Arial" pitchFamily="34" charset="0"/>
              <a:cs typeface="Arial" pitchFamily="34" charset="0"/>
            </a:endParaRPr>
          </a:p>
          <a:p>
            <a:pPr>
              <a:buFont typeface="Arial" pitchFamily="34" charset="0"/>
              <a:buChar char="•"/>
            </a:pPr>
            <a:r>
              <a:rPr lang="en-US" sz="1400" b="0" dirty="0" smtClean="0">
                <a:latin typeface="Arial" pitchFamily="34" charset="0"/>
                <a:cs typeface="Arial" pitchFamily="34" charset="0"/>
              </a:rPr>
              <a:t> #3</a:t>
            </a:r>
            <a:r>
              <a:rPr lang="en-US" sz="1400" b="0" baseline="0" dirty="0" smtClean="0">
                <a:latin typeface="Arial" pitchFamily="34" charset="0"/>
                <a:cs typeface="Arial" pitchFamily="34" charset="0"/>
              </a:rPr>
              <a:t> </a:t>
            </a:r>
            <a:r>
              <a:rPr lang="en-US" sz="1400" b="0" kern="1200" baseline="0" dirty="0" smtClean="0">
                <a:solidFill>
                  <a:schemeClr val="tx1"/>
                </a:solidFill>
                <a:latin typeface="Arial" pitchFamily="34" charset="0"/>
                <a:cs typeface="Arial" pitchFamily="34" charset="0"/>
              </a:rPr>
              <a:t>Develop the physical and technical infrastructure needed to deliver physical and digital materials, Previously #1 Books are for use</a:t>
            </a:r>
          </a:p>
          <a:p>
            <a:pPr>
              <a:buFont typeface="Arial" pitchFamily="34" charset="0"/>
              <a:buChar char="•"/>
            </a:pPr>
            <a:r>
              <a:rPr lang="en-US" sz="1400" b="0" dirty="0" smtClean="0">
                <a:latin typeface="Arial" pitchFamily="34" charset="0"/>
                <a:cs typeface="Arial" pitchFamily="34" charset="0"/>
              </a:rPr>
              <a:t> Libraries</a:t>
            </a:r>
            <a:r>
              <a:rPr lang="en-US" sz="1400" b="0" baseline="0" dirty="0" smtClean="0">
                <a:latin typeface="Arial" pitchFamily="34" charset="0"/>
                <a:cs typeface="Arial" pitchFamily="34" charset="0"/>
              </a:rPr>
              <a:t> are customer focused (44)</a:t>
            </a:r>
          </a:p>
          <a:p>
            <a:pPr>
              <a:buFont typeface="Arial" pitchFamily="34" charset="0"/>
              <a:buChar char="•"/>
            </a:pPr>
            <a:r>
              <a:rPr lang="en-US" sz="1400" b="0" baseline="0" dirty="0" smtClean="0">
                <a:latin typeface="Arial" pitchFamily="34" charset="0"/>
                <a:cs typeface="Arial" pitchFamily="34" charset="0"/>
              </a:rPr>
              <a:t> Offer a wider range of content, systems and services (44) </a:t>
            </a:r>
          </a:p>
          <a:p>
            <a:pPr>
              <a:buFont typeface="Arial" pitchFamily="34" charset="0"/>
              <a:buChar char="•"/>
            </a:pPr>
            <a:r>
              <a:rPr lang="en-US" sz="1400" b="0" baseline="0" dirty="0" smtClean="0">
                <a:latin typeface="Arial" pitchFamily="34" charset="0"/>
                <a:cs typeface="Arial" pitchFamily="34" charset="0"/>
              </a:rPr>
              <a:t> </a:t>
            </a:r>
            <a:r>
              <a:rPr lang="en-US" sz="1400" b="0" baseline="0" dirty="0" err="1" smtClean="0">
                <a:latin typeface="Arial" pitchFamily="34" charset="0"/>
                <a:cs typeface="Arial" pitchFamily="34" charset="0"/>
              </a:rPr>
              <a:t>Ranganathan’s</a:t>
            </a:r>
            <a:r>
              <a:rPr lang="en-US" sz="1400" b="0" baseline="0" dirty="0" smtClean="0">
                <a:latin typeface="Arial" pitchFamily="34" charset="0"/>
                <a:cs typeface="Arial" pitchFamily="34" charset="0"/>
              </a:rPr>
              <a:t> day = books &amp; book lending (44) </a:t>
            </a:r>
          </a:p>
          <a:p>
            <a:pPr>
              <a:buFont typeface="Arial" pitchFamily="34" charset="0"/>
              <a:buChar char="•"/>
            </a:pPr>
            <a:r>
              <a:rPr lang="en-US" sz="1400" b="0" baseline="0" dirty="0" smtClean="0">
                <a:latin typeface="Arial" pitchFamily="34" charset="0"/>
                <a:cs typeface="Arial" pitchFamily="34" charset="0"/>
              </a:rPr>
              <a:t> “Books are for use” &amp; “every book its reader” are interconnected &amp; build on each other (108)</a:t>
            </a:r>
          </a:p>
          <a:p>
            <a:pPr>
              <a:buFont typeface="Arial" pitchFamily="34" charset="0"/>
              <a:buChar char="•"/>
            </a:pPr>
            <a:r>
              <a:rPr lang="en-US" sz="1400" b="0" baseline="0" dirty="0" smtClean="0">
                <a:latin typeface="Arial" pitchFamily="34" charset="0"/>
                <a:cs typeface="Arial" pitchFamily="34" charset="0"/>
              </a:rPr>
              <a:t> “Books are for use” pertains to ongoing evaluation &amp; assessment of library’s physical and technical infrastructure in relation to users behaviors &amp; needs (108)</a:t>
            </a:r>
          </a:p>
          <a:p>
            <a:pPr>
              <a:buFont typeface="Arial" pitchFamily="34" charset="0"/>
              <a:buChar char="•"/>
            </a:pPr>
            <a:r>
              <a:rPr lang="en-US" sz="1400" b="0" baseline="0" dirty="0" smtClean="0">
                <a:latin typeface="Arial" pitchFamily="34" charset="0"/>
                <a:cs typeface="Arial" pitchFamily="34" charset="0"/>
              </a:rPr>
              <a:t> Looking beyond content to infrastructure (access point to content) (108)</a:t>
            </a:r>
          </a:p>
          <a:p>
            <a:pPr>
              <a:buFont typeface="Arial" pitchFamily="34" charset="0"/>
              <a:buChar char="•"/>
            </a:pPr>
            <a:r>
              <a:rPr lang="en-US" sz="1400" b="0" kern="1200" baseline="0" dirty="0" smtClean="0">
                <a:solidFill>
                  <a:schemeClr val="tx1"/>
                </a:solidFill>
                <a:latin typeface="Arial" pitchFamily="34" charset="0"/>
                <a:cs typeface="Arial" pitchFamily="34" charset="0"/>
              </a:rPr>
              <a:t> Providing </a:t>
            </a:r>
            <a:r>
              <a:rPr lang="en-US" sz="1400" kern="1200" baseline="0" dirty="0" smtClean="0">
                <a:solidFill>
                  <a:schemeClr val="tx1"/>
                </a:solidFill>
                <a:latin typeface="Arial" pitchFamily="34" charset="0"/>
                <a:cs typeface="Arial" pitchFamily="34" charset="0"/>
              </a:rPr>
              <a:t>content people want depends upon the reliability and integrity of the library’s systems that make it discoverable and accessible (Connaway and </a:t>
            </a:r>
            <a:r>
              <a:rPr lang="en-US" sz="1400" kern="1200" baseline="0" dirty="0" err="1" smtClean="0">
                <a:solidFill>
                  <a:schemeClr val="tx1"/>
                </a:solidFill>
                <a:latin typeface="Arial" pitchFamily="34" charset="0"/>
                <a:cs typeface="Arial" pitchFamily="34" charset="0"/>
              </a:rPr>
              <a:t>Faniel</a:t>
            </a:r>
            <a:r>
              <a:rPr lang="en-US" sz="1400" kern="1200" baseline="0" dirty="0" smtClean="0">
                <a:solidFill>
                  <a:schemeClr val="tx1"/>
                </a:solidFill>
                <a:latin typeface="Arial" pitchFamily="34" charset="0"/>
                <a:cs typeface="Arial" pitchFamily="34" charset="0"/>
              </a:rPr>
              <a:t> 2014, 108)</a:t>
            </a:r>
            <a:endParaRPr lang="en-US" sz="1400" baseline="0" dirty="0" smtClean="0">
              <a:latin typeface="Arial" pitchFamily="34" charset="0"/>
              <a:cs typeface="Arial" pitchFamily="34" charset="0"/>
            </a:endParaRPr>
          </a:p>
          <a:p>
            <a:endParaRPr lang="en-US" sz="1400" dirty="0" smtClean="0">
              <a:latin typeface="Arial" pitchFamily="34" charset="0"/>
              <a:cs typeface="Arial" pitchFamily="34" charset="0"/>
            </a:endParaRPr>
          </a:p>
          <a:p>
            <a:pPr marL="0" lvl="0" indent="0">
              <a:spcBef>
                <a:spcPts val="0"/>
              </a:spcBef>
              <a:buNone/>
            </a:pPr>
            <a:r>
              <a:rPr lang="en-US" sz="1400" dirty="0" smtClean="0">
                <a:solidFill>
                  <a:prstClr val="black"/>
                </a:solidFill>
                <a:latin typeface="Arial" panose="020B0604020202020204" pitchFamily="34" charset="0"/>
                <a:ea typeface="+mn-ea"/>
                <a:cs typeface="Arial" panose="020B0604020202020204" pitchFamily="34" charset="0"/>
              </a:rPr>
              <a:t>Connaway, Lynn Silipigni, and </a:t>
            </a:r>
            <a:r>
              <a:rPr lang="en-US" sz="1400" dirty="0" err="1" smtClean="0">
                <a:solidFill>
                  <a:prstClr val="black"/>
                </a:solidFill>
                <a:latin typeface="Arial" panose="020B0604020202020204" pitchFamily="34" charset="0"/>
                <a:ea typeface="+mn-ea"/>
                <a:cs typeface="Arial" panose="020B0604020202020204" pitchFamily="34" charset="0"/>
              </a:rPr>
              <a:t>Ixchel</a:t>
            </a:r>
            <a:r>
              <a:rPr lang="en-US" sz="1400" dirty="0" smtClean="0">
                <a:solidFill>
                  <a:prstClr val="black"/>
                </a:solidFill>
                <a:latin typeface="Arial" panose="020B0604020202020204" pitchFamily="34" charset="0"/>
                <a:ea typeface="+mn-ea"/>
                <a:cs typeface="Arial" panose="020B0604020202020204" pitchFamily="34" charset="0"/>
              </a:rPr>
              <a:t> M. </a:t>
            </a:r>
            <a:r>
              <a:rPr lang="en-US" sz="1400" dirty="0" err="1" smtClean="0">
                <a:solidFill>
                  <a:prstClr val="black"/>
                </a:solidFill>
                <a:latin typeface="Arial" panose="020B0604020202020204" pitchFamily="34" charset="0"/>
                <a:ea typeface="+mn-ea"/>
                <a:cs typeface="Arial" panose="020B0604020202020204" pitchFamily="34" charset="0"/>
              </a:rPr>
              <a:t>Faniel</a:t>
            </a:r>
            <a:r>
              <a:rPr lang="en-US" sz="1400" dirty="0" smtClean="0">
                <a:solidFill>
                  <a:prstClr val="black"/>
                </a:solidFill>
                <a:latin typeface="Arial" panose="020B0604020202020204" pitchFamily="34" charset="0"/>
                <a:ea typeface="+mn-ea"/>
                <a:cs typeface="Arial" panose="020B0604020202020204" pitchFamily="34" charset="0"/>
              </a:rPr>
              <a:t>. 2014. </a:t>
            </a:r>
            <a:r>
              <a:rPr lang="en-US" sz="1400" i="1" dirty="0" smtClean="0">
                <a:solidFill>
                  <a:prstClr val="black"/>
                </a:solidFill>
                <a:latin typeface="Arial" panose="020B0604020202020204" pitchFamily="34" charset="0"/>
                <a:ea typeface="+mn-ea"/>
                <a:cs typeface="Arial" panose="020B0604020202020204" pitchFamily="34" charset="0"/>
              </a:rPr>
              <a:t>Reordering </a:t>
            </a:r>
            <a:r>
              <a:rPr lang="en-US" sz="1400" i="1" dirty="0" err="1" smtClean="0">
                <a:solidFill>
                  <a:prstClr val="black"/>
                </a:solidFill>
                <a:latin typeface="Arial" panose="020B0604020202020204" pitchFamily="34" charset="0"/>
                <a:ea typeface="+mn-ea"/>
                <a:cs typeface="Arial" panose="020B0604020202020204" pitchFamily="34" charset="0"/>
              </a:rPr>
              <a:t>Ranganathan</a:t>
            </a:r>
            <a:r>
              <a:rPr lang="en-US" sz="1400" i="1" dirty="0" smtClean="0">
                <a:solidFill>
                  <a:prstClr val="black"/>
                </a:solidFill>
                <a:latin typeface="Arial" panose="020B0604020202020204" pitchFamily="34" charset="0"/>
                <a:ea typeface="+mn-ea"/>
                <a:cs typeface="Arial" panose="020B0604020202020204" pitchFamily="34" charset="0"/>
              </a:rPr>
              <a:t>: Shifting user behaviors, shifting priorities</a:t>
            </a:r>
            <a:r>
              <a:rPr lang="en-US" sz="1400" dirty="0" smtClean="0">
                <a:solidFill>
                  <a:prstClr val="black"/>
                </a:solidFill>
                <a:latin typeface="Arial" panose="020B0604020202020204" pitchFamily="34" charset="0"/>
                <a:ea typeface="+mn-ea"/>
                <a:cs typeface="Arial" panose="020B0604020202020204" pitchFamily="34" charset="0"/>
              </a:rPr>
              <a:t>. Dublin, OH: OCLC Research. http://www.oclc.org/content/dam/research/publications/library/2014/oclcresearch-reordering-ranganathan-2014.pdf.</a:t>
            </a:r>
          </a:p>
          <a:p>
            <a:pPr marR="0" algn="l" defTabSz="914400" rtl="0" eaLnBrk="1" fontAlgn="auto" latinLnBrk="0" hangingPunct="1">
              <a:lnSpc>
                <a:spcPct val="100000"/>
              </a:lnSpc>
              <a:spcBef>
                <a:spcPts val="0"/>
              </a:spcBef>
              <a:spcAft>
                <a:spcPts val="0"/>
              </a:spcAft>
              <a:buClrTx/>
              <a:buSzTx/>
              <a:buFontTx/>
              <a:buNone/>
              <a:tabLst/>
              <a:defRPr/>
            </a:pPr>
            <a:endParaRPr lang="en-US" sz="1400" i="0" dirty="0" smtClean="0">
              <a:latin typeface="Arial" pitchFamily="34" charset="0"/>
              <a:cs typeface="Arial" pitchFamily="34" charset="0"/>
            </a:endParaRPr>
          </a:p>
          <a:p>
            <a:pPr marR="0" algn="l" defTabSz="914400" rtl="0" eaLnBrk="1" fontAlgn="auto" latinLnBrk="0" hangingPunct="1">
              <a:lnSpc>
                <a:spcPct val="100000"/>
              </a:lnSpc>
              <a:spcBef>
                <a:spcPts val="0"/>
              </a:spcBef>
              <a:spcAft>
                <a:spcPts val="0"/>
              </a:spcAft>
              <a:buClrTx/>
              <a:buSzTx/>
              <a:buFontTx/>
              <a:buNone/>
              <a:tabLst/>
              <a:defRPr/>
            </a:pPr>
            <a:r>
              <a:rPr lang="en-US" sz="1400" i="0" dirty="0" err="1" smtClean="0">
                <a:latin typeface="Arial" pitchFamily="34" charset="0"/>
                <a:cs typeface="Arial" pitchFamily="34" charset="0"/>
              </a:rPr>
              <a:t>Ranganathan</a:t>
            </a:r>
            <a:r>
              <a:rPr lang="en-US" sz="1400" i="0" dirty="0" smtClean="0">
                <a:latin typeface="Arial" pitchFamily="34" charset="0"/>
                <a:cs typeface="Arial" pitchFamily="34" charset="0"/>
              </a:rPr>
              <a:t>, </a:t>
            </a:r>
            <a:r>
              <a:rPr lang="en-US" sz="1400" i="0" dirty="0" err="1" smtClean="0">
                <a:latin typeface="Arial" pitchFamily="34" charset="0"/>
                <a:cs typeface="Arial" pitchFamily="34" charset="0"/>
              </a:rPr>
              <a:t>Shiyali</a:t>
            </a:r>
            <a:r>
              <a:rPr lang="en-US" sz="1400" i="0" dirty="0" smtClean="0">
                <a:latin typeface="Arial" pitchFamily="34" charset="0"/>
                <a:cs typeface="Arial" pitchFamily="34" charset="0"/>
              </a:rPr>
              <a:t> </a:t>
            </a:r>
            <a:r>
              <a:rPr lang="en-US" sz="1400" i="0" dirty="0" err="1" smtClean="0">
                <a:latin typeface="Arial" pitchFamily="34" charset="0"/>
                <a:cs typeface="Arial" pitchFamily="34" charset="0"/>
              </a:rPr>
              <a:t>Ramamrita</a:t>
            </a:r>
            <a:r>
              <a:rPr lang="en-US" sz="1400" i="0" dirty="0" smtClean="0">
                <a:latin typeface="Arial" pitchFamily="34" charset="0"/>
                <a:cs typeface="Arial" pitchFamily="34" charset="0"/>
              </a:rPr>
              <a:t>. 1931. </a:t>
            </a:r>
            <a:r>
              <a:rPr lang="en-US" sz="1400" i="1" dirty="0" smtClean="0">
                <a:latin typeface="Arial" pitchFamily="34" charset="0"/>
                <a:cs typeface="Arial" pitchFamily="34" charset="0"/>
              </a:rPr>
              <a:t>The five laws of library science. </a:t>
            </a:r>
            <a:r>
              <a:rPr lang="en-US" sz="1400" i="0" dirty="0" smtClean="0">
                <a:latin typeface="Arial" pitchFamily="34" charset="0"/>
                <a:cs typeface="Arial" pitchFamily="34" charset="0"/>
              </a:rPr>
              <a:t>London: Edward </a:t>
            </a:r>
            <a:r>
              <a:rPr lang="en-US" sz="1400" i="0" dirty="0" err="1" smtClean="0">
                <a:latin typeface="Arial" pitchFamily="34" charset="0"/>
                <a:cs typeface="Arial" pitchFamily="34" charset="0"/>
              </a:rPr>
              <a:t>Goldston</a:t>
            </a:r>
            <a:r>
              <a:rPr lang="en-US" sz="1400" i="0" dirty="0" smtClean="0">
                <a:latin typeface="Arial" pitchFamily="34" charset="0"/>
                <a:cs typeface="Arial" pitchFamily="34" charset="0"/>
              </a:rPr>
              <a:t>, Ltd.</a:t>
            </a:r>
            <a:r>
              <a:rPr lang="en-US" sz="1400" i="0" baseline="0" dirty="0" smtClean="0">
                <a:latin typeface="Arial" pitchFamily="34" charset="0"/>
                <a:cs typeface="Arial" pitchFamily="34" charset="0"/>
              </a:rPr>
              <a:t> </a:t>
            </a:r>
            <a:endParaRPr lang="en-US" sz="1400" i="0" dirty="0" smtClean="0">
              <a:latin typeface="Arial" pitchFamily="34" charset="0"/>
              <a:cs typeface="Arial" pitchFamily="34" charset="0"/>
            </a:endParaRPr>
          </a:p>
          <a:p>
            <a:endParaRPr lang="en-US" sz="1400" dirty="0"/>
          </a:p>
        </p:txBody>
      </p:sp>
      <p:sp>
        <p:nvSpPr>
          <p:cNvPr id="4" name="Slide Number Placeholder 3"/>
          <p:cNvSpPr>
            <a:spLocks noGrp="1"/>
          </p:cNvSpPr>
          <p:nvPr>
            <p:ph type="sldNum" sz="quarter" idx="10"/>
          </p:nvPr>
        </p:nvSpPr>
        <p:spPr/>
        <p:txBody>
          <a:bodyPr/>
          <a:lstStyle/>
          <a:p>
            <a:fld id="{6F896307-7DAF-5642-9DCB-6041360F1C6E}" type="slidenum">
              <a:rPr lang="en-US" smtClean="0"/>
              <a:pPr/>
              <a:t>20</a:t>
            </a:fld>
            <a:endParaRPr lang="en-US"/>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0" y="4343400"/>
            <a:ext cx="6858000" cy="4114800"/>
          </a:xfrm>
        </p:spPr>
        <p:txBody>
          <a:bodyPr>
            <a:noAutofit/>
          </a:bodyPr>
          <a:lstStyle/>
          <a:p>
            <a:r>
              <a:rPr lang="en-US" sz="1400" b="1" dirty="0" smtClean="0">
                <a:latin typeface="Arial" pitchFamily="34" charset="0"/>
                <a:cs typeface="Arial" pitchFamily="34" charset="0"/>
              </a:rPr>
              <a:t>IXCHEL</a:t>
            </a:r>
          </a:p>
          <a:p>
            <a:r>
              <a:rPr lang="en-US" sz="1400" dirty="0" smtClean="0">
                <a:latin typeface="Arial" pitchFamily="34" charset="0"/>
                <a:cs typeface="Arial" pitchFamily="34" charset="0"/>
              </a:rPr>
              <a:t>Image:</a:t>
            </a:r>
            <a:r>
              <a:rPr lang="en-US" sz="1400" baseline="0" dirty="0" smtClean="0">
                <a:latin typeface="Arial" pitchFamily="34" charset="0"/>
                <a:cs typeface="Arial" pitchFamily="34" charset="0"/>
              </a:rPr>
              <a:t> http://www.wired.com/images_blogs/business/2013/02/20130207-KINDLE-OLD-BOOKS-031edit.jpg</a:t>
            </a:r>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r>
              <a:rPr lang="en-US" sz="1400" dirty="0" smtClean="0">
                <a:latin typeface="Arial" pitchFamily="34" charset="0"/>
                <a:cs typeface="Arial" pitchFamily="34" charset="0"/>
              </a:rPr>
              <a:t>“People are really, really wedded to the idea that…we’re, I mean, still about books. I mean,</a:t>
            </a:r>
            <a:r>
              <a:rPr lang="en-US" sz="1400" baseline="0" dirty="0" smtClean="0">
                <a:latin typeface="Arial" pitchFamily="34" charset="0"/>
                <a:cs typeface="Arial" pitchFamily="34" charset="0"/>
              </a:rPr>
              <a:t> sure, online journals, but for some reason, it doesn’t occur to them that information comes in different packages. It doesn’t have to be a book. Hey, we have scrolls too, all different kinds of things. So, now, it’s [data in] a spreadsheet or whatever.” (Program Director: Science, Engineering, Social Science and Business, Female, E-Research and Data: Opportunities for Library Engagement). (</a:t>
            </a:r>
            <a:r>
              <a:rPr lang="en-US" sz="1400" baseline="0" dirty="0" err="1" smtClean="0">
                <a:latin typeface="Arial" pitchFamily="34" charset="0"/>
                <a:cs typeface="Arial" pitchFamily="34" charset="0"/>
              </a:rPr>
              <a:t>Connaway</a:t>
            </a:r>
            <a:r>
              <a:rPr lang="en-US" sz="1400" baseline="0" dirty="0" smtClean="0">
                <a:latin typeface="Arial" pitchFamily="34" charset="0"/>
                <a:cs typeface="Arial" pitchFamily="34" charset="0"/>
              </a:rPr>
              <a:t> and </a:t>
            </a:r>
            <a:r>
              <a:rPr lang="en-US" sz="1400" baseline="0" dirty="0" err="1" smtClean="0">
                <a:latin typeface="Arial" pitchFamily="34" charset="0"/>
                <a:cs typeface="Arial" pitchFamily="34" charset="0"/>
              </a:rPr>
              <a:t>Faniel</a:t>
            </a:r>
            <a:r>
              <a:rPr lang="en-US" sz="1400" baseline="0" dirty="0" smtClean="0">
                <a:latin typeface="Arial" pitchFamily="34" charset="0"/>
                <a:cs typeface="Arial" pitchFamily="34" charset="0"/>
              </a:rPr>
              <a:t> 2014, 46) </a:t>
            </a:r>
          </a:p>
          <a:p>
            <a:endParaRPr lang="en-US" sz="1400" baseline="0" dirty="0" smtClean="0">
              <a:latin typeface="Arial" pitchFamily="34" charset="0"/>
              <a:cs typeface="Arial"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dirty="0" err="1" smtClean="0">
                <a:solidFill>
                  <a:prstClr val="black"/>
                </a:solidFill>
                <a:latin typeface="Arial" pitchFamily="34" charset="0"/>
                <a:cs typeface="Arial" pitchFamily="34" charset="0"/>
              </a:rPr>
              <a:t>Connaway</a:t>
            </a:r>
            <a:r>
              <a:rPr lang="en-US" sz="1400" dirty="0" smtClean="0">
                <a:solidFill>
                  <a:prstClr val="black"/>
                </a:solidFill>
                <a:latin typeface="Arial" pitchFamily="34" charset="0"/>
                <a:cs typeface="Arial" pitchFamily="34" charset="0"/>
              </a:rPr>
              <a:t>, Lynn </a:t>
            </a:r>
            <a:r>
              <a:rPr lang="en-US" sz="1400" dirty="0" err="1" smtClean="0">
                <a:solidFill>
                  <a:prstClr val="black"/>
                </a:solidFill>
                <a:latin typeface="Arial" pitchFamily="34" charset="0"/>
                <a:cs typeface="Arial" pitchFamily="34" charset="0"/>
              </a:rPr>
              <a:t>Silipigni</a:t>
            </a:r>
            <a:r>
              <a:rPr lang="en-US" sz="1400" dirty="0" smtClean="0">
                <a:solidFill>
                  <a:prstClr val="black"/>
                </a:solidFill>
                <a:latin typeface="Arial" pitchFamily="34" charset="0"/>
                <a:cs typeface="Arial" pitchFamily="34" charset="0"/>
              </a:rPr>
              <a:t>, and </a:t>
            </a:r>
            <a:r>
              <a:rPr lang="en-US" sz="1400" dirty="0" err="1" smtClean="0">
                <a:solidFill>
                  <a:prstClr val="black"/>
                </a:solidFill>
                <a:latin typeface="Arial" pitchFamily="34" charset="0"/>
                <a:cs typeface="Arial" pitchFamily="34" charset="0"/>
              </a:rPr>
              <a:t>Ixchel</a:t>
            </a:r>
            <a:r>
              <a:rPr lang="en-US" sz="1400" dirty="0" smtClean="0">
                <a:solidFill>
                  <a:prstClr val="black"/>
                </a:solidFill>
                <a:latin typeface="Arial" pitchFamily="34" charset="0"/>
                <a:cs typeface="Arial" pitchFamily="34" charset="0"/>
              </a:rPr>
              <a:t> M. </a:t>
            </a:r>
            <a:r>
              <a:rPr lang="en-US" sz="1400" dirty="0" err="1" smtClean="0">
                <a:solidFill>
                  <a:prstClr val="black"/>
                </a:solidFill>
                <a:latin typeface="Arial" pitchFamily="34" charset="0"/>
                <a:cs typeface="Arial" pitchFamily="34" charset="0"/>
              </a:rPr>
              <a:t>Faniel</a:t>
            </a:r>
            <a:r>
              <a:rPr lang="en-US" sz="1400" dirty="0" smtClean="0">
                <a:solidFill>
                  <a:prstClr val="black"/>
                </a:solidFill>
                <a:latin typeface="Arial" pitchFamily="34" charset="0"/>
                <a:cs typeface="Arial" pitchFamily="34" charset="0"/>
              </a:rPr>
              <a:t>. 2014. </a:t>
            </a:r>
            <a:r>
              <a:rPr lang="en-US" sz="1400" i="1" dirty="0" smtClean="0">
                <a:solidFill>
                  <a:prstClr val="black"/>
                </a:solidFill>
                <a:latin typeface="Arial" pitchFamily="34" charset="0"/>
                <a:cs typeface="Arial" pitchFamily="34" charset="0"/>
              </a:rPr>
              <a:t>Reordering </a:t>
            </a:r>
            <a:r>
              <a:rPr lang="en-US" sz="1400" i="1" dirty="0" err="1" smtClean="0">
                <a:solidFill>
                  <a:prstClr val="black"/>
                </a:solidFill>
                <a:latin typeface="Arial" pitchFamily="34" charset="0"/>
                <a:cs typeface="Arial" pitchFamily="34" charset="0"/>
              </a:rPr>
              <a:t>Ranganathan</a:t>
            </a:r>
            <a:r>
              <a:rPr lang="en-US" sz="1400" i="1" dirty="0" smtClean="0">
                <a:solidFill>
                  <a:prstClr val="black"/>
                </a:solidFill>
                <a:latin typeface="Arial" pitchFamily="34" charset="0"/>
                <a:cs typeface="Arial" pitchFamily="34" charset="0"/>
              </a:rPr>
              <a:t>: Shifting user behaviors, shifting priorities</a:t>
            </a:r>
            <a:r>
              <a:rPr lang="en-US" sz="1400" dirty="0" smtClean="0">
                <a:solidFill>
                  <a:prstClr val="black"/>
                </a:solidFill>
                <a:latin typeface="Arial" pitchFamily="34" charset="0"/>
                <a:cs typeface="Arial" pitchFamily="34" charset="0"/>
              </a:rPr>
              <a:t>. Dublin, OH: OCLC Research. http://www.oclc.org/content/dam/research/publications/library/2014/oclcresearch-reordering-ranganathan-2014.pdf.</a:t>
            </a:r>
          </a:p>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21</a:t>
            </a:fld>
            <a:endParaRPr lang="en-US"/>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133600" y="152400"/>
            <a:ext cx="2844800" cy="2133600"/>
          </a:xfrm>
        </p:spPr>
      </p:sp>
      <p:sp>
        <p:nvSpPr>
          <p:cNvPr id="3" name="Notes Placeholder 2"/>
          <p:cNvSpPr>
            <a:spLocks noGrp="1"/>
          </p:cNvSpPr>
          <p:nvPr>
            <p:ph type="body" idx="1"/>
          </p:nvPr>
        </p:nvSpPr>
        <p:spPr>
          <a:xfrm>
            <a:off x="0" y="2438400"/>
            <a:ext cx="6858000" cy="6400800"/>
          </a:xfrm>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1" dirty="0" smtClean="0"/>
              <a:t>IXCHEL</a:t>
            </a:r>
            <a:endParaRPr lang="en-US" sz="1200" i="0" dirty="0" smtClean="0">
              <a:latin typeface="Arial" pitchFamily="34" charset="0"/>
              <a:cs typeface="Arial" pitchFamily="34" charset="0"/>
            </a:endParaRPr>
          </a:p>
          <a:p>
            <a:r>
              <a:rPr lang="en-US" sz="1200" i="0" dirty="0" smtClean="0">
                <a:latin typeface="Arial" pitchFamily="34" charset="0"/>
                <a:cs typeface="Arial" pitchFamily="34" charset="0"/>
              </a:rPr>
              <a:t>Image: Microsoft Clip Art</a:t>
            </a:r>
          </a:p>
          <a:p>
            <a:endParaRPr lang="en-US" dirty="0" smtClean="0">
              <a:latin typeface="Arial" pitchFamily="34" charset="0"/>
              <a:cs typeface="Arial" pitchFamily="34" charset="0"/>
            </a:endParaRPr>
          </a:p>
          <a:p>
            <a:pPr>
              <a:buFont typeface="Arial" pitchFamily="34" charset="0"/>
              <a:buChar char="•"/>
            </a:pPr>
            <a:r>
              <a:rPr lang="en-US" dirty="0" smtClean="0">
                <a:latin typeface="Arial" pitchFamily="34" charset="0"/>
                <a:cs typeface="Arial" pitchFamily="34" charset="0"/>
              </a:rPr>
              <a:t> </a:t>
            </a:r>
            <a:r>
              <a:rPr lang="en-US" dirty="0" err="1" smtClean="0">
                <a:latin typeface="Arial" pitchFamily="34" charset="0"/>
                <a:cs typeface="Arial" pitchFamily="34" charset="0"/>
              </a:rPr>
              <a:t>Ranganathan</a:t>
            </a:r>
            <a:r>
              <a:rPr lang="en-US" dirty="0" smtClean="0">
                <a:latin typeface="Arial" pitchFamily="34" charset="0"/>
                <a:cs typeface="Arial" pitchFamily="34" charset="0"/>
              </a:rPr>
              <a:t> stressed improvements such as library location, hours of operation, space, furniture &amp;</a:t>
            </a:r>
            <a:r>
              <a:rPr lang="en-US" baseline="0" dirty="0" smtClean="0">
                <a:latin typeface="Arial" pitchFamily="34" charset="0"/>
                <a:cs typeface="Arial" pitchFamily="34" charset="0"/>
              </a:rPr>
              <a:t> </a:t>
            </a:r>
            <a:r>
              <a:rPr lang="en-US" dirty="0" smtClean="0">
                <a:latin typeface="Arial" pitchFamily="34" charset="0"/>
                <a:cs typeface="Arial" pitchFamily="34" charset="0"/>
              </a:rPr>
              <a:t>staff education &amp;</a:t>
            </a:r>
            <a:r>
              <a:rPr lang="en-US" baseline="0" dirty="0" smtClean="0">
                <a:latin typeface="Arial" pitchFamily="34" charset="0"/>
                <a:cs typeface="Arial" pitchFamily="34" charset="0"/>
              </a:rPr>
              <a:t> </a:t>
            </a:r>
            <a:r>
              <a:rPr lang="en-US" dirty="0" smtClean="0">
                <a:latin typeface="Arial" pitchFamily="34" charset="0"/>
                <a:cs typeface="Arial" pitchFamily="34" charset="0"/>
              </a:rPr>
              <a:t>training</a:t>
            </a:r>
            <a:r>
              <a:rPr lang="en-US" baseline="0" dirty="0" smtClean="0">
                <a:latin typeface="Arial" pitchFamily="34" charset="0"/>
                <a:cs typeface="Arial" pitchFamily="34" charset="0"/>
              </a:rPr>
              <a:t> as </a:t>
            </a:r>
            <a:r>
              <a:rPr lang="en-US" dirty="0" smtClean="0">
                <a:latin typeface="Arial" pitchFamily="34" charset="0"/>
                <a:cs typeface="Arial" pitchFamily="34" charset="0"/>
              </a:rPr>
              <a:t>he</a:t>
            </a:r>
            <a:r>
              <a:rPr lang="en-US" baseline="0" dirty="0" smtClean="0">
                <a:latin typeface="Arial" pitchFamily="34" charset="0"/>
                <a:cs typeface="Arial" pitchFamily="34" charset="0"/>
              </a:rPr>
              <a:t> believed they would improve access (48)</a:t>
            </a:r>
            <a:endParaRPr lang="en-US" dirty="0" smtClean="0">
              <a:latin typeface="Arial" pitchFamily="34" charset="0"/>
              <a:cs typeface="Arial" pitchFamily="34" charset="0"/>
            </a:endParaRPr>
          </a:p>
          <a:p>
            <a:pPr>
              <a:buFont typeface="Arial" pitchFamily="34" charset="0"/>
              <a:buChar char="•"/>
            </a:pPr>
            <a:r>
              <a:rPr lang="en-US" dirty="0" smtClean="0">
                <a:latin typeface="Arial" pitchFamily="34" charset="0"/>
                <a:cs typeface="Arial" pitchFamily="34" charset="0"/>
              </a:rPr>
              <a:t> Librarians also must actively manage users’ social engagement with experts &amp;</a:t>
            </a:r>
            <a:r>
              <a:rPr lang="en-US" baseline="0" dirty="0" smtClean="0">
                <a:latin typeface="Arial" pitchFamily="34" charset="0"/>
                <a:cs typeface="Arial" pitchFamily="34" charset="0"/>
              </a:rPr>
              <a:t> </a:t>
            </a:r>
            <a:r>
              <a:rPr lang="en-US" dirty="0" smtClean="0">
                <a:latin typeface="Arial" pitchFamily="34" charset="0"/>
                <a:cs typeface="Arial" pitchFamily="34" charset="0"/>
              </a:rPr>
              <a:t>peers in virtual environments as well as </a:t>
            </a:r>
            <a:r>
              <a:rPr lang="en-US" dirty="0" err="1" smtClean="0">
                <a:latin typeface="Arial" pitchFamily="34" charset="0"/>
                <a:cs typeface="Arial" pitchFamily="34" charset="0"/>
              </a:rPr>
              <a:t>FtF</a:t>
            </a:r>
            <a:r>
              <a:rPr lang="en-US" baseline="0" dirty="0" smtClean="0">
                <a:latin typeface="Arial" pitchFamily="34" charset="0"/>
                <a:cs typeface="Arial" pitchFamily="34" charset="0"/>
              </a:rPr>
              <a:t> (48)</a:t>
            </a:r>
            <a:endParaRPr lang="en-US" dirty="0" smtClean="0">
              <a:latin typeface="Arial" pitchFamily="34" charset="0"/>
              <a:cs typeface="Arial" pitchFamily="34" charset="0"/>
            </a:endParaRPr>
          </a:p>
          <a:p>
            <a:pPr>
              <a:buFont typeface="Arial" pitchFamily="34" charset="0"/>
              <a:buChar char="•"/>
            </a:pPr>
            <a:r>
              <a:rPr lang="en-US" dirty="0" smtClean="0">
                <a:latin typeface="Arial" pitchFamily="34" charset="0"/>
                <a:cs typeface="Arial" pitchFamily="34" charset="0"/>
              </a:rPr>
              <a:t> Information commons at the University of Southern California &amp; the University of Iowa in the 1990s were early attempts to provide technology-enabled spaces where students could collaborate and seek help from</a:t>
            </a:r>
            <a:r>
              <a:rPr lang="en-US" baseline="0" dirty="0" smtClean="0">
                <a:latin typeface="Arial" pitchFamily="34" charset="0"/>
                <a:cs typeface="Arial" pitchFamily="34" charset="0"/>
              </a:rPr>
              <a:t> </a:t>
            </a:r>
            <a:r>
              <a:rPr lang="en-US" dirty="0" smtClean="0">
                <a:latin typeface="Arial" pitchFamily="34" charset="0"/>
                <a:cs typeface="Arial" pitchFamily="34" charset="0"/>
              </a:rPr>
              <a:t>library and computer services staff (Lippincott 2010)</a:t>
            </a:r>
            <a:r>
              <a:rPr lang="en-US" baseline="0" dirty="0" smtClean="0">
                <a:latin typeface="Arial" pitchFamily="34" charset="0"/>
                <a:cs typeface="Arial" pitchFamily="34" charset="0"/>
              </a:rPr>
              <a:t> (48)</a:t>
            </a:r>
            <a:endParaRPr lang="en-US" dirty="0" smtClean="0">
              <a:latin typeface="Arial" pitchFamily="34" charset="0"/>
              <a:cs typeface="Arial" pitchFamily="34" charset="0"/>
            </a:endParaRPr>
          </a:p>
          <a:p>
            <a:pPr>
              <a:buFont typeface="Arial" pitchFamily="34" charset="0"/>
              <a:buChar char="•"/>
            </a:pPr>
            <a:r>
              <a:rPr lang="en-US" dirty="0" smtClean="0">
                <a:latin typeface="Arial" pitchFamily="34" charset="0"/>
                <a:cs typeface="Arial" pitchFamily="34" charset="0"/>
              </a:rPr>
              <a:t> No one size</a:t>
            </a:r>
            <a:r>
              <a:rPr lang="en-US" baseline="0" dirty="0" smtClean="0">
                <a:latin typeface="Arial" pitchFamily="34" charset="0"/>
                <a:cs typeface="Arial" pitchFamily="34" charset="0"/>
              </a:rPr>
              <a:t> fits all approach (48)</a:t>
            </a:r>
          </a:p>
          <a:p>
            <a:pPr>
              <a:buFont typeface="Arial" pitchFamily="34" charset="0"/>
              <a:buChar char="•"/>
            </a:pPr>
            <a:r>
              <a:rPr lang="en-US" dirty="0" smtClean="0">
                <a:latin typeface="Arial" pitchFamily="34" charset="0"/>
                <a:cs typeface="Arial" pitchFamily="34" charset="0"/>
              </a:rPr>
              <a:t> Recent reconfigurations of space have emphasized flexibility in the face of changing and, at times, competing user needs (</a:t>
            </a:r>
            <a:r>
              <a:rPr lang="en-US" dirty="0" err="1" smtClean="0">
                <a:latin typeface="Arial" pitchFamily="34" charset="0"/>
                <a:cs typeface="Arial" pitchFamily="34" charset="0"/>
              </a:rPr>
              <a:t>Pierard</a:t>
            </a:r>
            <a:r>
              <a:rPr lang="en-US" dirty="0" smtClean="0">
                <a:latin typeface="Arial" pitchFamily="34" charset="0"/>
                <a:cs typeface="Arial" pitchFamily="34" charset="0"/>
              </a:rPr>
              <a:t> and Lee 2011; Sadler 2012)</a:t>
            </a:r>
            <a:r>
              <a:rPr lang="en-US" baseline="0" dirty="0" smtClean="0">
                <a:latin typeface="Arial" pitchFamily="34" charset="0"/>
                <a:cs typeface="Arial" pitchFamily="34" charset="0"/>
              </a:rPr>
              <a:t> (48)</a:t>
            </a:r>
            <a:endParaRPr lang="en-US" dirty="0" smtClean="0">
              <a:latin typeface="Arial" pitchFamily="34" charset="0"/>
              <a:cs typeface="Arial" pitchFamily="34" charset="0"/>
            </a:endParaRPr>
          </a:p>
          <a:p>
            <a:pPr>
              <a:buFont typeface="Arial" pitchFamily="34" charset="0"/>
              <a:buChar char="•"/>
            </a:pPr>
            <a:r>
              <a:rPr lang="en-US" dirty="0" smtClean="0">
                <a:latin typeface="Arial" pitchFamily="34" charset="0"/>
                <a:cs typeface="Arial" pitchFamily="34" charset="0"/>
              </a:rPr>
              <a:t>11-day</a:t>
            </a:r>
            <a:r>
              <a:rPr lang="en-US" baseline="0" dirty="0" smtClean="0">
                <a:latin typeface="Arial" pitchFamily="34" charset="0"/>
                <a:cs typeface="Arial" pitchFamily="34" charset="0"/>
              </a:rPr>
              <a:t> final exam period at </a:t>
            </a:r>
            <a:r>
              <a:rPr lang="en-US" dirty="0" smtClean="0">
                <a:latin typeface="Arial" pitchFamily="34" charset="0"/>
                <a:cs typeface="Arial" pitchFamily="34" charset="0"/>
              </a:rPr>
              <a:t>University of North Carolina at Charlotte  (</a:t>
            </a:r>
            <a:r>
              <a:rPr lang="en-US" dirty="0" err="1" smtClean="0">
                <a:latin typeface="Arial" pitchFamily="34" charset="0"/>
                <a:cs typeface="Arial" pitchFamily="34" charset="0"/>
              </a:rPr>
              <a:t>Hiebert</a:t>
            </a:r>
            <a:r>
              <a:rPr lang="en-US" dirty="0" smtClean="0">
                <a:latin typeface="Arial" pitchFamily="34" charset="0"/>
                <a:cs typeface="Arial" pitchFamily="34" charset="0"/>
              </a:rPr>
              <a:t> and </a:t>
            </a:r>
            <a:r>
              <a:rPr lang="en-US" dirty="0" err="1" smtClean="0">
                <a:latin typeface="Arial" pitchFamily="34" charset="0"/>
                <a:cs typeface="Arial" pitchFamily="34" charset="0"/>
              </a:rPr>
              <a:t>Theriault</a:t>
            </a:r>
            <a:r>
              <a:rPr lang="en-US" dirty="0" smtClean="0">
                <a:latin typeface="Arial" pitchFamily="34" charset="0"/>
                <a:cs typeface="Arial" pitchFamily="34" charset="0"/>
              </a:rPr>
              <a:t> 2012, 540).</a:t>
            </a:r>
            <a:r>
              <a:rPr lang="en-US" baseline="0" dirty="0" smtClean="0">
                <a:latin typeface="Arial" pitchFamily="34" charset="0"/>
                <a:cs typeface="Arial" pitchFamily="34" charset="0"/>
              </a:rPr>
              <a:t> BLAST:  </a:t>
            </a:r>
            <a:endParaRPr lang="en-US" dirty="0" smtClean="0">
              <a:latin typeface="Arial" pitchFamily="34" charset="0"/>
              <a:cs typeface="Arial" pitchFamily="34" charset="0"/>
            </a:endParaRPr>
          </a:p>
          <a:p>
            <a:r>
              <a:rPr lang="en-US" dirty="0" smtClean="0">
                <a:latin typeface="Arial" pitchFamily="34" charset="0"/>
                <a:cs typeface="Arial" pitchFamily="34" charset="0"/>
              </a:rPr>
              <a:t>	Bouncing ball activities, such as ping-pong and indoor sponge basketball;</a:t>
            </a:r>
          </a:p>
          <a:p>
            <a:r>
              <a:rPr lang="en-US" dirty="0" smtClean="0">
                <a:latin typeface="Arial" pitchFamily="34" charset="0"/>
                <a:cs typeface="Arial" pitchFamily="34" charset="0"/>
              </a:rPr>
              <a:t>	Lounging opportunities in comfortable seating and low tables; </a:t>
            </a:r>
          </a:p>
          <a:p>
            <a:r>
              <a:rPr lang="en-US" dirty="0" smtClean="0">
                <a:latin typeface="Arial" pitchFamily="34" charset="0"/>
                <a:cs typeface="Arial" pitchFamily="34" charset="0"/>
              </a:rPr>
              <a:t>	Art activities with coloring books, Play-</a:t>
            </a:r>
            <a:r>
              <a:rPr lang="en-US" dirty="0" err="1" smtClean="0">
                <a:latin typeface="Arial" pitchFamily="34" charset="0"/>
                <a:cs typeface="Arial" pitchFamily="34" charset="0"/>
              </a:rPr>
              <a:t>Doh</a:t>
            </a:r>
            <a:r>
              <a:rPr lang="en-US" dirty="0" smtClean="0">
                <a:latin typeface="Arial" pitchFamily="34" charset="0"/>
                <a:cs typeface="Arial" pitchFamily="34" charset="0"/>
              </a:rPr>
              <a:t>® and puzzles </a:t>
            </a:r>
          </a:p>
          <a:p>
            <a:r>
              <a:rPr lang="en-US" dirty="0" smtClean="0">
                <a:latin typeface="Arial" pitchFamily="34" charset="0"/>
                <a:cs typeface="Arial" pitchFamily="34" charset="0"/>
              </a:rPr>
              <a:t>	Sleep time, including disposable pillows; and </a:t>
            </a:r>
          </a:p>
          <a:p>
            <a:r>
              <a:rPr lang="en-US" dirty="0" smtClean="0">
                <a:latin typeface="Arial" pitchFamily="34" charset="0"/>
                <a:cs typeface="Arial" pitchFamily="34" charset="0"/>
              </a:rPr>
              <a:t>	Touch with therapy dogs to cuddle and pet (48-49)</a:t>
            </a:r>
          </a:p>
          <a:p>
            <a:pPr>
              <a:buFont typeface="Arial" pitchFamily="34" charset="0"/>
              <a:buChar char="•"/>
            </a:pPr>
            <a:r>
              <a:rPr lang="en-US" dirty="0" smtClean="0">
                <a:latin typeface="Arial" pitchFamily="34" charset="0"/>
                <a:cs typeface="Arial" pitchFamily="34" charset="0"/>
              </a:rPr>
              <a:t> </a:t>
            </a:r>
            <a:r>
              <a:rPr lang="en-US" dirty="0" err="1" smtClean="0">
                <a:latin typeface="Arial" pitchFamily="34" charset="0"/>
                <a:cs typeface="Arial" pitchFamily="34" charset="0"/>
              </a:rPr>
              <a:t>Makerspaces</a:t>
            </a:r>
            <a:r>
              <a:rPr lang="en-US" dirty="0" smtClean="0">
                <a:latin typeface="Arial" pitchFamily="34" charset="0"/>
                <a:cs typeface="Arial" pitchFamily="34" charset="0"/>
              </a:rPr>
              <a:t> are</a:t>
            </a:r>
            <a:r>
              <a:rPr lang="en-US" baseline="0" dirty="0" smtClean="0">
                <a:latin typeface="Arial" pitchFamily="34" charset="0"/>
                <a:cs typeface="Arial" pitchFamily="34" charset="0"/>
              </a:rPr>
              <a:t> </a:t>
            </a:r>
            <a:r>
              <a:rPr lang="en-US" dirty="0" smtClean="0">
                <a:latin typeface="Arial" pitchFamily="34" charset="0"/>
                <a:cs typeface="Arial" pitchFamily="34" charset="0"/>
              </a:rPr>
              <a:t>places where students can access specialist equipment to build, create and craft</a:t>
            </a:r>
            <a:r>
              <a:rPr lang="en-US" baseline="0" dirty="0" smtClean="0">
                <a:latin typeface="Arial" pitchFamily="34" charset="0"/>
                <a:cs typeface="Arial" pitchFamily="34" charset="0"/>
              </a:rPr>
              <a:t> (49)</a:t>
            </a:r>
            <a:endParaRPr lang="en-US" dirty="0" smtClean="0">
              <a:latin typeface="Arial" pitchFamily="34" charset="0"/>
              <a:cs typeface="Arial" pitchFamily="34" charset="0"/>
            </a:endParaRPr>
          </a:p>
          <a:p>
            <a:pPr>
              <a:buFont typeface="Arial" pitchFamily="34" charset="0"/>
              <a:buChar char="•"/>
            </a:pPr>
            <a:r>
              <a:rPr lang="en-US" dirty="0" smtClean="0">
                <a:latin typeface="Arial" pitchFamily="34" charset="0"/>
                <a:cs typeface="Arial" pitchFamily="34" charset="0"/>
              </a:rPr>
              <a:t> By providing physical space and tools, people can share resources and knowledge while engaging in hands-on experimentation (Fisher 2012)</a:t>
            </a:r>
            <a:r>
              <a:rPr lang="en-US" baseline="0" dirty="0" smtClean="0">
                <a:latin typeface="Arial" pitchFamily="34" charset="0"/>
                <a:cs typeface="Arial" pitchFamily="34" charset="0"/>
              </a:rPr>
              <a:t> (49)</a:t>
            </a:r>
          </a:p>
          <a:p>
            <a:pPr>
              <a:buFont typeface="Arial" pitchFamily="34" charset="0"/>
              <a:buChar char="•"/>
            </a:pPr>
            <a:r>
              <a:rPr lang="en-US" baseline="0" dirty="0" smtClean="0">
                <a:latin typeface="Arial" pitchFamily="34" charset="0"/>
                <a:cs typeface="Arial" pitchFamily="34" charset="0"/>
              </a:rPr>
              <a:t> Trust plays a role in the extent to which data are shared and </a:t>
            </a:r>
            <a:r>
              <a:rPr lang="en-US" baseline="0" dirty="0" err="1" smtClean="0">
                <a:latin typeface="Arial" pitchFamily="34" charset="0"/>
                <a:cs typeface="Arial" pitchFamily="34" charset="0"/>
              </a:rPr>
              <a:t>resued</a:t>
            </a:r>
            <a:r>
              <a:rPr lang="en-US" baseline="0" dirty="0" smtClean="0">
                <a:latin typeface="Arial" pitchFamily="34" charset="0"/>
                <a:cs typeface="Arial" pitchFamily="34" charset="0"/>
              </a:rPr>
              <a:t> </a:t>
            </a:r>
            <a:r>
              <a:rPr lang="en-US" sz="1200" kern="1200" baseline="0" dirty="0" smtClean="0">
                <a:solidFill>
                  <a:schemeClr val="tx1"/>
                </a:solidFill>
                <a:latin typeface="Arial" pitchFamily="34" charset="0"/>
                <a:cs typeface="Arial" pitchFamily="34" charset="0"/>
              </a:rPr>
              <a:t>(Van House 2002; </a:t>
            </a:r>
            <a:r>
              <a:rPr lang="en-US" sz="1200" kern="1200" baseline="0" dirty="0" err="1" smtClean="0">
                <a:solidFill>
                  <a:schemeClr val="tx1"/>
                </a:solidFill>
                <a:latin typeface="Arial" pitchFamily="34" charset="0"/>
                <a:cs typeface="Arial" pitchFamily="34" charset="0"/>
              </a:rPr>
              <a:t>Yakel</a:t>
            </a:r>
            <a:r>
              <a:rPr lang="en-US" sz="1200" kern="1200" baseline="0" dirty="0" smtClean="0">
                <a:solidFill>
                  <a:schemeClr val="tx1"/>
                </a:solidFill>
                <a:latin typeface="Arial" pitchFamily="34" charset="0"/>
                <a:cs typeface="Arial" pitchFamily="34" charset="0"/>
              </a:rPr>
              <a:t> et al., “Trust in Digital Repositories,” 2013; Yoon 2013) (50)</a:t>
            </a:r>
          </a:p>
          <a:p>
            <a:pPr>
              <a:buFont typeface="Arial" pitchFamily="34" charset="0"/>
              <a:buChar char="•"/>
            </a:pPr>
            <a:endParaRPr lang="en-US" sz="1200" kern="1200" baseline="0" dirty="0" smtClean="0">
              <a:solidFill>
                <a:schemeClr val="tx1"/>
              </a:solidFill>
              <a:latin typeface="Arial" pitchFamily="34" charset="0"/>
              <a:cs typeface="Arial"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err="1" smtClean="0">
                <a:solidFill>
                  <a:prstClr val="black"/>
                </a:solidFill>
                <a:latin typeface="Arial" panose="020B0604020202020204" pitchFamily="34" charset="0"/>
                <a:ea typeface="+mn-ea"/>
                <a:cs typeface="Arial" panose="020B0604020202020204" pitchFamily="34" charset="0"/>
              </a:rPr>
              <a:t>Connaway</a:t>
            </a:r>
            <a:r>
              <a:rPr lang="en-US" sz="1200" dirty="0" smtClean="0">
                <a:solidFill>
                  <a:prstClr val="black"/>
                </a:solidFill>
                <a:latin typeface="Arial" panose="020B0604020202020204" pitchFamily="34" charset="0"/>
                <a:ea typeface="+mn-ea"/>
                <a:cs typeface="Arial" panose="020B0604020202020204" pitchFamily="34" charset="0"/>
              </a:rPr>
              <a:t>, Lynn </a:t>
            </a:r>
            <a:r>
              <a:rPr lang="en-US" sz="1200" dirty="0" err="1" smtClean="0">
                <a:solidFill>
                  <a:prstClr val="black"/>
                </a:solidFill>
                <a:latin typeface="Arial" panose="020B0604020202020204" pitchFamily="34" charset="0"/>
                <a:ea typeface="+mn-ea"/>
                <a:cs typeface="Arial" panose="020B0604020202020204" pitchFamily="34" charset="0"/>
              </a:rPr>
              <a:t>Silipigni</a:t>
            </a:r>
            <a:r>
              <a:rPr lang="en-US" sz="1200" dirty="0" smtClean="0">
                <a:solidFill>
                  <a:prstClr val="black"/>
                </a:solidFill>
                <a:latin typeface="Arial" panose="020B0604020202020204" pitchFamily="34" charset="0"/>
                <a:ea typeface="+mn-ea"/>
                <a:cs typeface="Arial" panose="020B0604020202020204" pitchFamily="34" charset="0"/>
              </a:rPr>
              <a:t>, and </a:t>
            </a:r>
            <a:r>
              <a:rPr lang="en-US" sz="1200" dirty="0" err="1" smtClean="0">
                <a:solidFill>
                  <a:prstClr val="black"/>
                </a:solidFill>
                <a:latin typeface="Arial" panose="020B0604020202020204" pitchFamily="34" charset="0"/>
                <a:ea typeface="+mn-ea"/>
                <a:cs typeface="Arial" panose="020B0604020202020204" pitchFamily="34" charset="0"/>
              </a:rPr>
              <a:t>Ixchel</a:t>
            </a:r>
            <a:r>
              <a:rPr lang="en-US" sz="1200" dirty="0" smtClean="0">
                <a:solidFill>
                  <a:prstClr val="black"/>
                </a:solidFill>
                <a:latin typeface="Arial" panose="020B0604020202020204" pitchFamily="34" charset="0"/>
                <a:ea typeface="+mn-ea"/>
                <a:cs typeface="Arial" panose="020B0604020202020204" pitchFamily="34" charset="0"/>
              </a:rPr>
              <a:t> M. </a:t>
            </a:r>
            <a:r>
              <a:rPr lang="en-US" sz="1200" dirty="0" err="1" smtClean="0">
                <a:solidFill>
                  <a:prstClr val="black"/>
                </a:solidFill>
                <a:latin typeface="Arial" panose="020B0604020202020204" pitchFamily="34" charset="0"/>
                <a:ea typeface="+mn-ea"/>
                <a:cs typeface="Arial" panose="020B0604020202020204" pitchFamily="34" charset="0"/>
              </a:rPr>
              <a:t>Faniel</a:t>
            </a:r>
            <a:r>
              <a:rPr lang="en-US" sz="1200" dirty="0" smtClean="0">
                <a:solidFill>
                  <a:prstClr val="black"/>
                </a:solidFill>
                <a:latin typeface="Arial" panose="020B0604020202020204" pitchFamily="34" charset="0"/>
                <a:ea typeface="+mn-ea"/>
                <a:cs typeface="Arial" panose="020B0604020202020204" pitchFamily="34" charset="0"/>
              </a:rPr>
              <a:t>. 2014. </a:t>
            </a:r>
            <a:r>
              <a:rPr lang="en-US" sz="1200" i="1" dirty="0" smtClean="0">
                <a:solidFill>
                  <a:prstClr val="black"/>
                </a:solidFill>
                <a:latin typeface="Arial" panose="020B0604020202020204" pitchFamily="34" charset="0"/>
                <a:ea typeface="+mn-ea"/>
                <a:cs typeface="Arial" panose="020B0604020202020204" pitchFamily="34" charset="0"/>
              </a:rPr>
              <a:t>Reordering </a:t>
            </a:r>
            <a:r>
              <a:rPr lang="en-US" sz="1200" i="1" dirty="0" err="1" smtClean="0">
                <a:solidFill>
                  <a:prstClr val="black"/>
                </a:solidFill>
                <a:latin typeface="Arial" panose="020B0604020202020204" pitchFamily="34" charset="0"/>
                <a:ea typeface="+mn-ea"/>
                <a:cs typeface="Arial" panose="020B0604020202020204" pitchFamily="34" charset="0"/>
              </a:rPr>
              <a:t>Ranganathan</a:t>
            </a:r>
            <a:r>
              <a:rPr lang="en-US" sz="1200" i="1" dirty="0" smtClean="0">
                <a:solidFill>
                  <a:prstClr val="black"/>
                </a:solidFill>
                <a:latin typeface="Arial" panose="020B0604020202020204" pitchFamily="34" charset="0"/>
                <a:ea typeface="+mn-ea"/>
                <a:cs typeface="Arial" panose="020B0604020202020204" pitchFamily="34" charset="0"/>
              </a:rPr>
              <a:t>: Shifting user behaviors, shifting priorities</a:t>
            </a:r>
            <a:r>
              <a:rPr lang="en-US" sz="1200" dirty="0" smtClean="0">
                <a:solidFill>
                  <a:prstClr val="black"/>
                </a:solidFill>
                <a:latin typeface="Arial" panose="020B0604020202020204" pitchFamily="34" charset="0"/>
                <a:ea typeface="+mn-ea"/>
                <a:cs typeface="Arial" panose="020B0604020202020204" pitchFamily="34" charset="0"/>
              </a:rPr>
              <a:t>. Dublin, OH: OCLC Research. http://www.oclc.org/content/dam/research/publications/library/2014/oclcresearch-reordering-ranganathan-2014.pdf.</a:t>
            </a:r>
          </a:p>
          <a:p>
            <a:endParaRPr lang="en-US" sz="1200" kern="1200" baseline="0" dirty="0" smtClean="0">
              <a:solidFill>
                <a:schemeClr val="tx1"/>
              </a:solidFill>
              <a:latin typeface="Arial" pitchFamily="34" charset="0"/>
              <a:cs typeface="Arial" pitchFamily="34" charset="0"/>
            </a:endParaRPr>
          </a:p>
          <a:p>
            <a:endParaRPr lang="en-US" dirty="0" smtClean="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22</a:t>
            </a:fld>
            <a:endParaRPr lang="en-US"/>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09800" y="228600"/>
            <a:ext cx="2235200" cy="1676400"/>
          </a:xfrm>
        </p:spPr>
      </p:sp>
      <p:sp>
        <p:nvSpPr>
          <p:cNvPr id="3" name="Notes Placeholder 2"/>
          <p:cNvSpPr>
            <a:spLocks noGrp="1"/>
          </p:cNvSpPr>
          <p:nvPr>
            <p:ph type="body" idx="1"/>
          </p:nvPr>
        </p:nvSpPr>
        <p:spPr>
          <a:xfrm>
            <a:off x="0" y="2286000"/>
            <a:ext cx="6858000" cy="6172200"/>
          </a:xfrm>
        </p:spPr>
        <p:txBody>
          <a:bodyPr>
            <a:noAutofit/>
          </a:bodyPr>
          <a:lstStyle/>
          <a:p>
            <a:r>
              <a:rPr lang="en-US" dirty="0" smtClean="0">
                <a:latin typeface="Arial" pitchFamily="34" charset="0"/>
                <a:cs typeface="Arial" pitchFamily="34" charset="0"/>
              </a:rPr>
              <a:t>Fisher, Erin. 2012. </a:t>
            </a:r>
            <a:r>
              <a:rPr lang="en-US" dirty="0" err="1" smtClean="0">
                <a:latin typeface="Arial" pitchFamily="34" charset="0"/>
                <a:cs typeface="Arial" pitchFamily="34" charset="0"/>
              </a:rPr>
              <a:t>Makerspaces</a:t>
            </a:r>
            <a:r>
              <a:rPr lang="en-US" dirty="0" smtClean="0">
                <a:latin typeface="Arial" pitchFamily="34" charset="0"/>
                <a:cs typeface="Arial" pitchFamily="34" charset="0"/>
              </a:rPr>
              <a:t> move into academic libraries. </a:t>
            </a:r>
            <a:r>
              <a:rPr lang="en-US" i="1" dirty="0" smtClean="0">
                <a:latin typeface="Arial" pitchFamily="34" charset="0"/>
                <a:cs typeface="Arial" pitchFamily="34" charset="0"/>
              </a:rPr>
              <a:t>ACRL </a:t>
            </a:r>
            <a:r>
              <a:rPr lang="en-US" i="1" dirty="0" err="1" smtClean="0">
                <a:latin typeface="Arial" pitchFamily="34" charset="0"/>
                <a:cs typeface="Arial" pitchFamily="34" charset="0"/>
              </a:rPr>
              <a:t>TechConnect</a:t>
            </a:r>
            <a:r>
              <a:rPr lang="en-US" i="1" dirty="0" smtClean="0">
                <a:latin typeface="Arial" pitchFamily="34" charset="0"/>
                <a:cs typeface="Arial" pitchFamily="34" charset="0"/>
              </a:rPr>
              <a:t> </a:t>
            </a:r>
            <a:r>
              <a:rPr lang="en-US" dirty="0" smtClean="0">
                <a:latin typeface="Arial" pitchFamily="34" charset="0"/>
                <a:cs typeface="Arial" pitchFamily="34" charset="0"/>
              </a:rPr>
              <a:t>(November 28), http://acrl.ala.org/techconnect/?p=2340.</a:t>
            </a:r>
          </a:p>
          <a:p>
            <a:endParaRPr lang="en-US" dirty="0" smtClean="0">
              <a:latin typeface="Arial" pitchFamily="34" charset="0"/>
              <a:cs typeface="Arial" pitchFamily="34" charset="0"/>
            </a:endParaRPr>
          </a:p>
          <a:p>
            <a:r>
              <a:rPr lang="en-US" dirty="0" err="1" smtClean="0">
                <a:latin typeface="Arial" pitchFamily="34" charset="0"/>
                <a:cs typeface="Arial" pitchFamily="34" charset="0"/>
              </a:rPr>
              <a:t>Hiebert</a:t>
            </a:r>
            <a:r>
              <a:rPr lang="en-US" dirty="0" smtClean="0">
                <a:latin typeface="Arial" pitchFamily="34" charset="0"/>
                <a:cs typeface="Arial" pitchFamily="34" charset="0"/>
              </a:rPr>
              <a:t>, Jean, and Shelly </a:t>
            </a:r>
            <a:r>
              <a:rPr lang="en-US" dirty="0" err="1" smtClean="0">
                <a:latin typeface="Arial" pitchFamily="34" charset="0"/>
                <a:cs typeface="Arial" pitchFamily="34" charset="0"/>
              </a:rPr>
              <a:t>Theriault</a:t>
            </a:r>
            <a:r>
              <a:rPr lang="en-US" dirty="0" smtClean="0">
                <a:latin typeface="Arial" pitchFamily="34" charset="0"/>
                <a:cs typeface="Arial" pitchFamily="34" charset="0"/>
              </a:rPr>
              <a:t>. 2012. </a:t>
            </a:r>
            <a:r>
              <a:rPr lang="en-US" dirty="0" err="1" smtClean="0">
                <a:latin typeface="Arial" pitchFamily="34" charset="0"/>
                <a:cs typeface="Arial" pitchFamily="34" charset="0"/>
              </a:rPr>
              <a:t>BLASTing</a:t>
            </a:r>
            <a:r>
              <a:rPr lang="en-US" dirty="0" smtClean="0">
                <a:latin typeface="Arial" pitchFamily="34" charset="0"/>
                <a:cs typeface="Arial" pitchFamily="34" charset="0"/>
              </a:rPr>
              <a:t> the zombies! Creative ideas to fight finals fatigue. </a:t>
            </a:r>
            <a:r>
              <a:rPr lang="en-US" i="1" dirty="0" smtClean="0">
                <a:latin typeface="Arial" pitchFamily="34" charset="0"/>
                <a:cs typeface="Arial" pitchFamily="34" charset="0"/>
              </a:rPr>
              <a:t>College &amp; Research Libraries News </a:t>
            </a:r>
            <a:r>
              <a:rPr lang="en-US" dirty="0" smtClean="0">
                <a:latin typeface="Arial" pitchFamily="34" charset="0"/>
                <a:cs typeface="Arial" pitchFamily="34" charset="0"/>
              </a:rPr>
              <a:t>73, no. 9: 540-69.</a:t>
            </a:r>
          </a:p>
          <a:p>
            <a:endParaRPr lang="en-US" dirty="0" smtClean="0">
              <a:latin typeface="Arial" pitchFamily="34" charset="0"/>
              <a:cs typeface="Arial" pitchFamily="34" charset="0"/>
            </a:endParaRPr>
          </a:p>
          <a:p>
            <a:r>
              <a:rPr lang="en-US" dirty="0" smtClean="0">
                <a:latin typeface="Arial" pitchFamily="34" charset="0"/>
                <a:cs typeface="Arial" pitchFamily="34" charset="0"/>
              </a:rPr>
              <a:t>Lippincott, Joan K. 2010. A mobile future for academic libraries. </a:t>
            </a:r>
            <a:r>
              <a:rPr lang="en-US" i="1" dirty="0" smtClean="0">
                <a:latin typeface="Arial" pitchFamily="34" charset="0"/>
                <a:cs typeface="Arial" pitchFamily="34" charset="0"/>
              </a:rPr>
              <a:t>Reference Services Review </a:t>
            </a:r>
            <a:r>
              <a:rPr lang="en-US" dirty="0" smtClean="0">
                <a:latin typeface="Arial" pitchFamily="34" charset="0"/>
                <a:cs typeface="Arial" pitchFamily="34" charset="0"/>
              </a:rPr>
              <a:t>38, no. 2: 205-213.</a:t>
            </a:r>
          </a:p>
          <a:p>
            <a:endParaRPr lang="en-US" dirty="0" smtClean="0">
              <a:latin typeface="Arial" pitchFamily="34" charset="0"/>
              <a:cs typeface="Arial" pitchFamily="34" charset="0"/>
            </a:endParaRPr>
          </a:p>
          <a:p>
            <a:r>
              <a:rPr lang="en-US" dirty="0" err="1" smtClean="0">
                <a:latin typeface="Arial" pitchFamily="34" charset="0"/>
                <a:cs typeface="Arial" pitchFamily="34" charset="0"/>
              </a:rPr>
              <a:t>Pierard</a:t>
            </a:r>
            <a:r>
              <a:rPr lang="en-US" dirty="0" smtClean="0">
                <a:latin typeface="Arial" pitchFamily="34" charset="0"/>
                <a:cs typeface="Arial" pitchFamily="34" charset="0"/>
              </a:rPr>
              <a:t>, Cindy, and </a:t>
            </a:r>
            <a:r>
              <a:rPr lang="en-US" dirty="0" err="1" smtClean="0">
                <a:latin typeface="Arial" pitchFamily="34" charset="0"/>
                <a:cs typeface="Arial" pitchFamily="34" charset="0"/>
              </a:rPr>
              <a:t>Norice</a:t>
            </a:r>
            <a:r>
              <a:rPr lang="en-US" dirty="0" smtClean="0">
                <a:latin typeface="Arial" pitchFamily="34" charset="0"/>
                <a:cs typeface="Arial" pitchFamily="34" charset="0"/>
              </a:rPr>
              <a:t> Lee. 2011. Studying space: Improving space planning with user studies. </a:t>
            </a:r>
            <a:r>
              <a:rPr lang="en-US" i="1" dirty="0" smtClean="0">
                <a:latin typeface="Arial" pitchFamily="34" charset="0"/>
                <a:cs typeface="Arial" pitchFamily="34" charset="0"/>
              </a:rPr>
              <a:t>Journal of Access Services </a:t>
            </a:r>
            <a:r>
              <a:rPr lang="en-US" dirty="0" smtClean="0">
                <a:latin typeface="Arial" pitchFamily="34" charset="0"/>
                <a:cs typeface="Arial" pitchFamily="34" charset="0"/>
              </a:rPr>
              <a:t>8: 190-207. </a:t>
            </a:r>
            <a:r>
              <a:rPr lang="en-US" dirty="0" err="1" smtClean="0">
                <a:latin typeface="Arial" pitchFamily="34" charset="0"/>
                <a:cs typeface="Arial" pitchFamily="34" charset="0"/>
              </a:rPr>
              <a:t>Doi</a:t>
            </a:r>
            <a:r>
              <a:rPr lang="en-US" dirty="0" smtClean="0">
                <a:latin typeface="Arial" pitchFamily="34" charset="0"/>
                <a:cs typeface="Arial" pitchFamily="34" charset="0"/>
              </a:rPr>
              <a:t>: 10.1080/15367967.2011.602258.</a:t>
            </a:r>
          </a:p>
          <a:p>
            <a:endParaRPr lang="en-US" dirty="0" smtClean="0">
              <a:latin typeface="Arial" pitchFamily="34" charset="0"/>
              <a:cs typeface="Arial" pitchFamily="34" charset="0"/>
            </a:endParaRPr>
          </a:p>
          <a:p>
            <a:r>
              <a:rPr lang="en-US" dirty="0" smtClean="0">
                <a:latin typeface="Arial" pitchFamily="34" charset="0"/>
                <a:cs typeface="Arial" pitchFamily="34" charset="0"/>
              </a:rPr>
              <a:t>Sadler, Shawna. 2012. Session 3: Exploiting space as a distinctive asset. Presented at Libraries rebound: Embracing mission, maximizing impact, June 5-6, in Philadelphia, PA. https://www.</a:t>
            </a:r>
          </a:p>
          <a:p>
            <a:r>
              <a:rPr lang="en-US" dirty="0" smtClean="0">
                <a:latin typeface="Arial" pitchFamily="34" charset="0"/>
                <a:cs typeface="Arial" pitchFamily="34" charset="0"/>
              </a:rPr>
              <a:t>youtube.com/</a:t>
            </a:r>
            <a:r>
              <a:rPr lang="en-US" dirty="0" err="1" smtClean="0">
                <a:latin typeface="Arial" pitchFamily="34" charset="0"/>
                <a:cs typeface="Arial" pitchFamily="34" charset="0"/>
              </a:rPr>
              <a:t>watch?v</a:t>
            </a:r>
            <a:r>
              <a:rPr lang="en-US" dirty="0" smtClean="0">
                <a:latin typeface="Arial" pitchFamily="34" charset="0"/>
                <a:cs typeface="Arial" pitchFamily="34" charset="0"/>
              </a:rPr>
              <a:t>=AmEtdVPro54&amp;feature=</a:t>
            </a:r>
            <a:r>
              <a:rPr lang="en-US" dirty="0" err="1" smtClean="0">
                <a:latin typeface="Arial" pitchFamily="34" charset="0"/>
                <a:cs typeface="Arial" pitchFamily="34" charset="0"/>
              </a:rPr>
              <a:t>youtu.be</a:t>
            </a:r>
            <a:r>
              <a:rPr lang="en-US" dirty="0" smtClean="0">
                <a:latin typeface="Arial" pitchFamily="34" charset="0"/>
                <a:cs typeface="Arial" pitchFamily="34" charset="0"/>
              </a:rPr>
              <a:t>.</a:t>
            </a:r>
          </a:p>
          <a:p>
            <a:endParaRPr lang="en-US" dirty="0" smtClean="0">
              <a:latin typeface="Arial" pitchFamily="34" charset="0"/>
              <a:cs typeface="Arial" pitchFamily="34" charset="0"/>
            </a:endParaRPr>
          </a:p>
          <a:p>
            <a:r>
              <a:rPr lang="en-US" dirty="0" smtClean="0">
                <a:latin typeface="Arial" pitchFamily="34" charset="0"/>
                <a:cs typeface="Arial" pitchFamily="34" charset="0"/>
              </a:rPr>
              <a:t>Van House, Nancy. 2002. Digital libraries and practices of trust: Networked biodiversity information. </a:t>
            </a:r>
            <a:r>
              <a:rPr lang="en-US" i="1" dirty="0" smtClean="0">
                <a:latin typeface="Arial" pitchFamily="34" charset="0"/>
                <a:cs typeface="Arial" pitchFamily="34" charset="0"/>
              </a:rPr>
              <a:t>Social Epistemology: A Journal of Knowledge, Culture and Policy </a:t>
            </a:r>
            <a:r>
              <a:rPr lang="en-US" dirty="0" smtClean="0">
                <a:latin typeface="Arial" pitchFamily="34" charset="0"/>
                <a:cs typeface="Arial" pitchFamily="34" charset="0"/>
              </a:rPr>
              <a:t>16, no. 1: 99. </a:t>
            </a:r>
            <a:r>
              <a:rPr lang="en-US" dirty="0" err="1" smtClean="0">
                <a:latin typeface="Arial" pitchFamily="34" charset="0"/>
                <a:cs typeface="Arial" pitchFamily="34" charset="0"/>
              </a:rPr>
              <a:t>Doi</a:t>
            </a:r>
            <a:r>
              <a:rPr lang="en-US" dirty="0" smtClean="0">
                <a:latin typeface="Arial" pitchFamily="34" charset="0"/>
                <a:cs typeface="Arial" pitchFamily="34" charset="0"/>
              </a:rPr>
              <a:t>:</a:t>
            </a:r>
          </a:p>
          <a:p>
            <a:r>
              <a:rPr lang="en-US" dirty="0" smtClean="0">
                <a:latin typeface="Arial" pitchFamily="34" charset="0"/>
                <a:cs typeface="Arial" pitchFamily="34" charset="0"/>
              </a:rPr>
              <a:t>10.1080/02691720210132833.</a:t>
            </a:r>
          </a:p>
          <a:p>
            <a:endParaRPr lang="en-US" dirty="0" smtClean="0">
              <a:latin typeface="Arial" pitchFamily="34" charset="0"/>
              <a:cs typeface="Arial" pitchFamily="34" charset="0"/>
            </a:endParaRPr>
          </a:p>
          <a:p>
            <a:r>
              <a:rPr lang="en-US" dirty="0" err="1" smtClean="0">
                <a:latin typeface="Arial" pitchFamily="34" charset="0"/>
                <a:cs typeface="Arial" pitchFamily="34" charset="0"/>
              </a:rPr>
              <a:t>Yakel</a:t>
            </a:r>
            <a:r>
              <a:rPr lang="en-US" dirty="0" smtClean="0">
                <a:latin typeface="Arial" pitchFamily="34" charset="0"/>
                <a:cs typeface="Arial" pitchFamily="34" charset="0"/>
              </a:rPr>
              <a:t>, Elizabeth, </a:t>
            </a:r>
            <a:r>
              <a:rPr lang="en-US" dirty="0" err="1" smtClean="0">
                <a:latin typeface="Arial" pitchFamily="34" charset="0"/>
                <a:cs typeface="Arial" pitchFamily="34" charset="0"/>
              </a:rPr>
              <a:t>Ixchel</a:t>
            </a:r>
            <a:r>
              <a:rPr lang="en-US" dirty="0" smtClean="0">
                <a:latin typeface="Arial" pitchFamily="34" charset="0"/>
                <a:cs typeface="Arial" pitchFamily="34" charset="0"/>
              </a:rPr>
              <a:t> </a:t>
            </a:r>
            <a:r>
              <a:rPr lang="en-US" dirty="0" err="1" smtClean="0">
                <a:latin typeface="Arial" pitchFamily="34" charset="0"/>
                <a:cs typeface="Arial" pitchFamily="34" charset="0"/>
              </a:rPr>
              <a:t>Faniel</a:t>
            </a:r>
            <a:r>
              <a:rPr lang="en-US" dirty="0" smtClean="0">
                <a:latin typeface="Arial" pitchFamily="34" charset="0"/>
                <a:cs typeface="Arial" pitchFamily="34" charset="0"/>
              </a:rPr>
              <a:t>, Adam </a:t>
            </a:r>
            <a:r>
              <a:rPr lang="en-US" dirty="0" err="1" smtClean="0">
                <a:latin typeface="Arial" pitchFamily="34" charset="0"/>
                <a:cs typeface="Arial" pitchFamily="34" charset="0"/>
              </a:rPr>
              <a:t>Kriesberg</a:t>
            </a:r>
            <a:r>
              <a:rPr lang="en-US" dirty="0" smtClean="0">
                <a:latin typeface="Arial" pitchFamily="34" charset="0"/>
                <a:cs typeface="Arial" pitchFamily="34" charset="0"/>
              </a:rPr>
              <a:t>, and </a:t>
            </a:r>
            <a:r>
              <a:rPr lang="en-US" dirty="0" err="1" smtClean="0">
                <a:latin typeface="Arial" pitchFamily="34" charset="0"/>
                <a:cs typeface="Arial" pitchFamily="34" charset="0"/>
              </a:rPr>
              <a:t>Ayoung</a:t>
            </a:r>
            <a:r>
              <a:rPr lang="en-US" dirty="0" smtClean="0">
                <a:latin typeface="Arial" pitchFamily="34" charset="0"/>
                <a:cs typeface="Arial" pitchFamily="34" charset="0"/>
              </a:rPr>
              <a:t> Yoon. 2013. Trust in digital repositories. </a:t>
            </a:r>
            <a:r>
              <a:rPr lang="en-US" i="1" dirty="0" smtClean="0">
                <a:latin typeface="Arial" pitchFamily="34" charset="0"/>
                <a:cs typeface="Arial" pitchFamily="34" charset="0"/>
              </a:rPr>
              <a:t>The International Journal of Digital </a:t>
            </a:r>
            <a:r>
              <a:rPr lang="en-US" i="1" dirty="0" err="1" smtClean="0">
                <a:latin typeface="Arial" pitchFamily="34" charset="0"/>
                <a:cs typeface="Arial" pitchFamily="34" charset="0"/>
              </a:rPr>
              <a:t>Curation</a:t>
            </a:r>
            <a:r>
              <a:rPr lang="en-US" i="1" dirty="0" smtClean="0">
                <a:latin typeface="Arial" pitchFamily="34" charset="0"/>
                <a:cs typeface="Arial" pitchFamily="34" charset="0"/>
              </a:rPr>
              <a:t> </a:t>
            </a:r>
            <a:r>
              <a:rPr lang="en-US" dirty="0" smtClean="0">
                <a:latin typeface="Arial" pitchFamily="34" charset="0"/>
                <a:cs typeface="Arial" pitchFamily="34" charset="0"/>
              </a:rPr>
              <a:t>8, no. 1, http://www.ijdc.net/index.php/</a:t>
            </a:r>
          </a:p>
          <a:p>
            <a:r>
              <a:rPr lang="en-US" dirty="0" err="1" smtClean="0">
                <a:latin typeface="Arial" pitchFamily="34" charset="0"/>
                <a:cs typeface="Arial" pitchFamily="34" charset="0"/>
              </a:rPr>
              <a:t>ijdc</a:t>
            </a:r>
            <a:r>
              <a:rPr lang="en-US" dirty="0" smtClean="0">
                <a:latin typeface="Arial" pitchFamily="34" charset="0"/>
                <a:cs typeface="Arial" pitchFamily="34" charset="0"/>
              </a:rPr>
              <a:t>/article/view/8.1.143/303.</a:t>
            </a:r>
          </a:p>
          <a:p>
            <a:endParaRPr lang="en-US" dirty="0" smtClean="0">
              <a:latin typeface="Arial" pitchFamily="34" charset="0"/>
              <a:cs typeface="Arial" pitchFamily="34" charset="0"/>
            </a:endParaRPr>
          </a:p>
          <a:p>
            <a:r>
              <a:rPr lang="en-US" dirty="0" smtClean="0">
                <a:latin typeface="Arial" pitchFamily="34" charset="0"/>
                <a:cs typeface="Arial" pitchFamily="34" charset="0"/>
              </a:rPr>
              <a:t>Yoon, </a:t>
            </a:r>
            <a:r>
              <a:rPr lang="en-US" dirty="0" err="1" smtClean="0">
                <a:latin typeface="Arial" pitchFamily="34" charset="0"/>
                <a:cs typeface="Arial" pitchFamily="34" charset="0"/>
              </a:rPr>
              <a:t>Ayoung</a:t>
            </a:r>
            <a:r>
              <a:rPr lang="en-US" dirty="0" smtClean="0">
                <a:latin typeface="Arial" pitchFamily="34" charset="0"/>
                <a:cs typeface="Arial" pitchFamily="34" charset="0"/>
              </a:rPr>
              <a:t>. 2013. End users’ trust in data repositories: Definition and influences on trust development. </a:t>
            </a:r>
            <a:r>
              <a:rPr lang="en-US" i="1" dirty="0" smtClean="0">
                <a:latin typeface="Arial" pitchFamily="34" charset="0"/>
                <a:cs typeface="Arial" pitchFamily="34" charset="0"/>
              </a:rPr>
              <a:t>Archival Science </a:t>
            </a:r>
            <a:r>
              <a:rPr lang="en-US" dirty="0" smtClean="0">
                <a:latin typeface="Arial" pitchFamily="34" charset="0"/>
                <a:cs typeface="Arial" pitchFamily="34" charset="0"/>
              </a:rPr>
              <a:t>14, no. 1: 17-34. </a:t>
            </a:r>
            <a:r>
              <a:rPr lang="en-US" dirty="0" err="1" smtClean="0">
                <a:latin typeface="Arial" pitchFamily="34" charset="0"/>
                <a:cs typeface="Arial" pitchFamily="34" charset="0"/>
              </a:rPr>
              <a:t>Doi</a:t>
            </a:r>
            <a:r>
              <a:rPr lang="en-US" dirty="0" smtClean="0">
                <a:latin typeface="Arial" pitchFamily="34" charset="0"/>
                <a:cs typeface="Arial" pitchFamily="34" charset="0"/>
              </a:rPr>
              <a:t>: 10.1007/s10502-013-9207-8.</a:t>
            </a:r>
          </a:p>
          <a:p>
            <a:endParaRPr lang="en-US" dirty="0" smtClean="0">
              <a:latin typeface="Arial" pitchFamily="34" charset="0"/>
              <a:cs typeface="Arial" pitchFamily="34" charset="0"/>
            </a:endParaRPr>
          </a:p>
          <a:p>
            <a:pPr>
              <a:defRPr/>
            </a:pPr>
            <a:r>
              <a:rPr lang="en-US" dirty="0" smtClean="0">
                <a:solidFill>
                  <a:prstClr val="black"/>
                </a:solidFill>
                <a:latin typeface="Arial" pitchFamily="34" charset="0"/>
                <a:cs typeface="Arial" pitchFamily="34" charset="0"/>
              </a:rPr>
              <a:t>Connaway, Lynn Silipigni, and </a:t>
            </a:r>
            <a:r>
              <a:rPr lang="en-US" dirty="0" err="1" smtClean="0">
                <a:solidFill>
                  <a:prstClr val="black"/>
                </a:solidFill>
                <a:latin typeface="Arial" pitchFamily="34" charset="0"/>
                <a:cs typeface="Arial" pitchFamily="34" charset="0"/>
              </a:rPr>
              <a:t>Ixchel</a:t>
            </a:r>
            <a:r>
              <a:rPr lang="en-US" dirty="0" smtClean="0">
                <a:solidFill>
                  <a:prstClr val="black"/>
                </a:solidFill>
                <a:latin typeface="Arial" pitchFamily="34" charset="0"/>
                <a:cs typeface="Arial" pitchFamily="34" charset="0"/>
              </a:rPr>
              <a:t> M. </a:t>
            </a:r>
            <a:r>
              <a:rPr lang="en-US" dirty="0" err="1" smtClean="0">
                <a:solidFill>
                  <a:prstClr val="black"/>
                </a:solidFill>
                <a:latin typeface="Arial" pitchFamily="34" charset="0"/>
                <a:cs typeface="Arial" pitchFamily="34" charset="0"/>
              </a:rPr>
              <a:t>Faniel</a:t>
            </a:r>
            <a:r>
              <a:rPr lang="en-US" dirty="0" smtClean="0">
                <a:solidFill>
                  <a:prstClr val="black"/>
                </a:solidFill>
                <a:latin typeface="Arial" pitchFamily="34" charset="0"/>
                <a:cs typeface="Arial" pitchFamily="34" charset="0"/>
              </a:rPr>
              <a:t>. 2014. </a:t>
            </a:r>
            <a:r>
              <a:rPr lang="en-US" i="1" dirty="0" smtClean="0">
                <a:solidFill>
                  <a:prstClr val="black"/>
                </a:solidFill>
                <a:latin typeface="Arial" pitchFamily="34" charset="0"/>
                <a:cs typeface="Arial" pitchFamily="34" charset="0"/>
              </a:rPr>
              <a:t>Reordering </a:t>
            </a:r>
            <a:r>
              <a:rPr lang="en-US" i="1" dirty="0" err="1" smtClean="0">
                <a:solidFill>
                  <a:prstClr val="black"/>
                </a:solidFill>
                <a:latin typeface="Arial" pitchFamily="34" charset="0"/>
                <a:cs typeface="Arial" pitchFamily="34" charset="0"/>
              </a:rPr>
              <a:t>Ranganathan</a:t>
            </a:r>
            <a:r>
              <a:rPr lang="en-US" i="1" dirty="0" smtClean="0">
                <a:solidFill>
                  <a:prstClr val="black"/>
                </a:solidFill>
                <a:latin typeface="Arial" pitchFamily="34" charset="0"/>
                <a:cs typeface="Arial" pitchFamily="34" charset="0"/>
              </a:rPr>
              <a:t>: Shifting user behaviors, shifting priorities</a:t>
            </a:r>
            <a:r>
              <a:rPr lang="en-US" dirty="0" smtClean="0">
                <a:solidFill>
                  <a:prstClr val="black"/>
                </a:solidFill>
                <a:latin typeface="Arial" pitchFamily="34" charset="0"/>
                <a:cs typeface="Arial" pitchFamily="34" charset="0"/>
              </a:rPr>
              <a:t>. Dublin, OH: OCLC Research. http://www.oclc.org/content/dam/research/publications/library/2014/oclcresearch-reordering-ranganathan-2014.pdf.</a:t>
            </a:r>
            <a:endParaRPr lang="en-US"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23</a:t>
            </a:fld>
            <a:endParaRPr lang="en-US"/>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362200" y="0"/>
            <a:ext cx="2032000" cy="1524000"/>
          </a:xfrm>
        </p:spPr>
      </p:sp>
      <p:sp>
        <p:nvSpPr>
          <p:cNvPr id="3" name="Notes Placeholder 2"/>
          <p:cNvSpPr>
            <a:spLocks noGrp="1"/>
          </p:cNvSpPr>
          <p:nvPr>
            <p:ph type="body" idx="1"/>
          </p:nvPr>
        </p:nvSpPr>
        <p:spPr>
          <a:xfrm>
            <a:off x="0" y="1371600"/>
            <a:ext cx="6858000" cy="7772400"/>
          </a:xfrm>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050" b="1" dirty="0" smtClean="0"/>
              <a:t>IXCHEL</a:t>
            </a:r>
            <a:endParaRPr lang="en-US" sz="1050" dirty="0" smtClean="0">
              <a:latin typeface="Arial" pitchFamily="34" charset="0"/>
              <a:cs typeface="Arial" pitchFamily="34" charset="0"/>
            </a:endParaRPr>
          </a:p>
          <a:p>
            <a:r>
              <a:rPr lang="en-US" sz="1050" dirty="0" err="1" smtClean="0">
                <a:latin typeface="Arial" pitchFamily="34" charset="0"/>
                <a:cs typeface="Arial" pitchFamily="34" charset="0"/>
              </a:rPr>
              <a:t>Image:http</a:t>
            </a:r>
            <a:r>
              <a:rPr lang="en-US" sz="1050" dirty="0" smtClean="0">
                <a:latin typeface="Arial" pitchFamily="34" charset="0"/>
                <a:cs typeface="Arial" pitchFamily="34" charset="0"/>
              </a:rPr>
              <a:t>://</a:t>
            </a:r>
            <a:r>
              <a:rPr lang="en-US" sz="1050" dirty="0" err="1" smtClean="0">
                <a:latin typeface="Arial" pitchFamily="34" charset="0"/>
                <a:cs typeface="Arial" pitchFamily="34" charset="0"/>
              </a:rPr>
              <a:t>static.dezeen.com</a:t>
            </a:r>
            <a:r>
              <a:rPr lang="en-US" sz="1050" dirty="0" smtClean="0">
                <a:latin typeface="Arial" pitchFamily="34" charset="0"/>
                <a:cs typeface="Arial" pitchFamily="34" charset="0"/>
              </a:rPr>
              <a:t>/uploads/2011/04/dezeen_Central-Institute-of-Technology-by-Lyons-02.jpg</a:t>
            </a:r>
          </a:p>
          <a:p>
            <a:r>
              <a:rPr lang="en-US" sz="1050" b="1" i="0" dirty="0" smtClean="0">
                <a:latin typeface="Arial" pitchFamily="34" charset="0"/>
                <a:cs typeface="Arial" pitchFamily="34" charset="0"/>
              </a:rPr>
              <a:t>Provide</a:t>
            </a:r>
            <a:r>
              <a:rPr lang="en-US" sz="1050" b="1" i="0" baseline="0" dirty="0" smtClean="0">
                <a:latin typeface="Arial" pitchFamily="34" charset="0"/>
                <a:cs typeface="Arial" pitchFamily="34" charset="0"/>
              </a:rPr>
              <a:t> a Warm Transfer </a:t>
            </a:r>
          </a:p>
          <a:p>
            <a:pPr>
              <a:buFont typeface="Arial" pitchFamily="34" charset="0"/>
              <a:buChar char="•"/>
            </a:pPr>
            <a:r>
              <a:rPr lang="en-US" sz="1050" b="0" i="0" dirty="0" smtClean="0">
                <a:latin typeface="Arial" pitchFamily="34" charset="0"/>
                <a:cs typeface="Arial" pitchFamily="34" charset="0"/>
              </a:rPr>
              <a:t> Working </a:t>
            </a:r>
            <a:r>
              <a:rPr lang="en-US" sz="1050" b="0" i="0" dirty="0" err="1" smtClean="0">
                <a:latin typeface="Arial" pitchFamily="34" charset="0"/>
                <a:cs typeface="Arial" pitchFamily="34" charset="0"/>
              </a:rPr>
              <a:t>FtF</a:t>
            </a:r>
            <a:r>
              <a:rPr lang="en-US" sz="1050" b="0" i="0" dirty="0" smtClean="0">
                <a:latin typeface="Arial" pitchFamily="34" charset="0"/>
                <a:cs typeface="Arial" pitchFamily="34" charset="0"/>
              </a:rPr>
              <a:t> with individuals, library staff can increase trust on a personal level &amp;</a:t>
            </a:r>
            <a:r>
              <a:rPr lang="en-US" sz="1050" b="0" i="0" baseline="0" dirty="0" smtClean="0">
                <a:latin typeface="Arial" pitchFamily="34" charset="0"/>
                <a:cs typeface="Arial" pitchFamily="34" charset="0"/>
              </a:rPr>
              <a:t> ensure positive future visits </a:t>
            </a:r>
            <a:r>
              <a:rPr lang="en-US" sz="1050" b="0" i="0" dirty="0" smtClean="0">
                <a:latin typeface="Arial" pitchFamily="34" charset="0"/>
                <a:cs typeface="Arial" pitchFamily="34" charset="0"/>
              </a:rPr>
              <a:t>(Connaway and Radford 2011). </a:t>
            </a:r>
          </a:p>
          <a:p>
            <a:pPr>
              <a:buFont typeface="Arial" pitchFamily="34" charset="0"/>
              <a:buChar char="•"/>
            </a:pPr>
            <a:r>
              <a:rPr lang="en-US" sz="1050" b="0" i="0" dirty="0" smtClean="0">
                <a:latin typeface="Arial" pitchFamily="34" charset="0"/>
                <a:cs typeface="Arial" pitchFamily="34" charset="0"/>
              </a:rPr>
              <a:t> Demonstrate online systems and services during in-person</a:t>
            </a:r>
            <a:r>
              <a:rPr lang="en-US" sz="1050" b="0" i="0" baseline="0" dirty="0" smtClean="0">
                <a:latin typeface="Arial" pitchFamily="34" charset="0"/>
                <a:cs typeface="Arial" pitchFamily="34" charset="0"/>
              </a:rPr>
              <a:t> </a:t>
            </a:r>
            <a:r>
              <a:rPr lang="en-US" sz="1050" b="0" i="0" dirty="0" smtClean="0">
                <a:latin typeface="Arial" pitchFamily="34" charset="0"/>
                <a:cs typeface="Arial" pitchFamily="34" charset="0"/>
              </a:rPr>
              <a:t>encounters</a:t>
            </a:r>
            <a:r>
              <a:rPr lang="en-US" sz="1050" b="0" i="0" baseline="0" dirty="0" smtClean="0">
                <a:latin typeface="Arial" pitchFamily="34" charset="0"/>
                <a:cs typeface="Arial" pitchFamily="34" charset="0"/>
              </a:rPr>
              <a:t> </a:t>
            </a:r>
            <a:r>
              <a:rPr lang="en-US" sz="1050" b="0" i="0" dirty="0" smtClean="0">
                <a:latin typeface="Arial" pitchFamily="34" charset="0"/>
                <a:cs typeface="Arial" pitchFamily="34" charset="0"/>
              </a:rPr>
              <a:t>(Connaway and Radford 2011)</a:t>
            </a:r>
            <a:r>
              <a:rPr lang="en-US" sz="1050" b="0" i="0" baseline="0" dirty="0" smtClean="0">
                <a:latin typeface="Arial" pitchFamily="34" charset="0"/>
                <a:cs typeface="Arial" pitchFamily="34" charset="0"/>
              </a:rPr>
              <a:t> (51). </a:t>
            </a:r>
            <a:endParaRPr lang="en-US" sz="1050" b="0" i="0" dirty="0" smtClean="0">
              <a:latin typeface="Arial" pitchFamily="34" charset="0"/>
              <a:cs typeface="Arial" pitchFamily="34" charset="0"/>
            </a:endParaRPr>
          </a:p>
          <a:p>
            <a:pPr>
              <a:buFont typeface="Arial" pitchFamily="34" charset="0"/>
              <a:buChar char="•"/>
            </a:pPr>
            <a:endParaRPr lang="en-US" sz="1050" b="0" i="0" dirty="0" smtClean="0">
              <a:latin typeface="Arial" pitchFamily="34" charset="0"/>
              <a:cs typeface="Arial" pitchFamily="34" charset="0"/>
            </a:endParaRPr>
          </a:p>
          <a:p>
            <a:pPr>
              <a:buFont typeface="Arial" pitchFamily="34" charset="0"/>
              <a:buNone/>
            </a:pPr>
            <a:r>
              <a:rPr lang="en-US" sz="1050" b="1" i="0" dirty="0" smtClean="0">
                <a:latin typeface="Arial" pitchFamily="34" charset="0"/>
                <a:cs typeface="Arial" pitchFamily="34" charset="0"/>
              </a:rPr>
              <a:t>Understand and Internalize User’s Interests</a:t>
            </a:r>
          </a:p>
          <a:p>
            <a:pPr>
              <a:buFont typeface="Arial" pitchFamily="34" charset="0"/>
              <a:buChar char="•"/>
            </a:pPr>
            <a:r>
              <a:rPr lang="en-US" sz="1050" b="0" i="0" dirty="0" smtClean="0">
                <a:latin typeface="Arial" pitchFamily="34" charset="0"/>
                <a:cs typeface="Arial" pitchFamily="34" charset="0"/>
              </a:rPr>
              <a:t> Changes to the technical infrastructure should be negotiated on an ongoing basis</a:t>
            </a:r>
            <a:r>
              <a:rPr lang="en-US" sz="1050" b="0" i="0" baseline="0" dirty="0" smtClean="0">
                <a:latin typeface="Arial" pitchFamily="34" charset="0"/>
                <a:cs typeface="Arial" pitchFamily="34" charset="0"/>
              </a:rPr>
              <a:t> (</a:t>
            </a:r>
            <a:r>
              <a:rPr lang="en-US" sz="1050" b="0" i="0" baseline="0" dirty="0" err="1" smtClean="0">
                <a:latin typeface="Arial" pitchFamily="34" charset="0"/>
                <a:cs typeface="Arial" pitchFamily="34" charset="0"/>
              </a:rPr>
              <a:t>Faniel</a:t>
            </a:r>
            <a:r>
              <a:rPr lang="en-US" sz="1050" b="0" i="0" baseline="0" dirty="0" smtClean="0">
                <a:latin typeface="Arial" pitchFamily="34" charset="0"/>
                <a:cs typeface="Arial" pitchFamily="34" charset="0"/>
              </a:rPr>
              <a:t> 2009). </a:t>
            </a:r>
          </a:p>
          <a:p>
            <a:pPr>
              <a:buFont typeface="Arial" pitchFamily="34" charset="0"/>
              <a:buChar char="•"/>
            </a:pPr>
            <a:r>
              <a:rPr lang="en-US" sz="1050" b="0" i="0" baseline="0" dirty="0" smtClean="0">
                <a:latin typeface="Arial" pitchFamily="34" charset="0"/>
                <a:cs typeface="Arial" pitchFamily="34" charset="0"/>
              </a:rPr>
              <a:t> C</a:t>
            </a:r>
            <a:r>
              <a:rPr lang="en-US" sz="1050" b="0" i="0" dirty="0" smtClean="0">
                <a:latin typeface="Arial" pitchFamily="34" charset="0"/>
                <a:cs typeface="Arial" pitchFamily="34" charset="0"/>
              </a:rPr>
              <a:t>hallenges should be recognized &amp;</a:t>
            </a:r>
            <a:r>
              <a:rPr lang="en-US" sz="1050" b="0" i="0" baseline="0" dirty="0" smtClean="0">
                <a:latin typeface="Arial" pitchFamily="34" charset="0"/>
                <a:cs typeface="Arial" pitchFamily="34" charset="0"/>
              </a:rPr>
              <a:t> </a:t>
            </a:r>
            <a:r>
              <a:rPr lang="en-US" sz="1050" b="0" i="0" dirty="0" smtClean="0">
                <a:latin typeface="Arial" pitchFamily="34" charset="0"/>
                <a:cs typeface="Arial" pitchFamily="34" charset="0"/>
              </a:rPr>
              <a:t>reconciled during a process that is more inclusive of the users who the changes affect</a:t>
            </a:r>
            <a:r>
              <a:rPr lang="en-US" sz="1050" b="0" i="0" baseline="0" dirty="0" smtClean="0">
                <a:latin typeface="Arial" pitchFamily="34" charset="0"/>
                <a:cs typeface="Arial" pitchFamily="34" charset="0"/>
              </a:rPr>
              <a:t> (</a:t>
            </a:r>
            <a:r>
              <a:rPr lang="en-US" sz="1050" b="0" i="0" baseline="0" dirty="0" err="1" smtClean="0">
                <a:latin typeface="Arial" pitchFamily="34" charset="0"/>
                <a:cs typeface="Arial" pitchFamily="34" charset="0"/>
              </a:rPr>
              <a:t>Faniel</a:t>
            </a:r>
            <a:r>
              <a:rPr lang="en-US" sz="1050" b="0" i="0" baseline="0" dirty="0" smtClean="0">
                <a:latin typeface="Arial" pitchFamily="34" charset="0"/>
                <a:cs typeface="Arial" pitchFamily="34" charset="0"/>
              </a:rPr>
              <a:t> 2009). </a:t>
            </a:r>
          </a:p>
          <a:p>
            <a:pPr>
              <a:buFont typeface="Arial" pitchFamily="34" charset="0"/>
              <a:buChar char="•"/>
            </a:pPr>
            <a:r>
              <a:rPr lang="en-US" sz="1050" b="0" i="0" baseline="0" dirty="0" smtClean="0">
                <a:latin typeface="Arial" pitchFamily="34" charset="0"/>
                <a:cs typeface="Arial" pitchFamily="34" charset="0"/>
              </a:rPr>
              <a:t> Installing pop-up chat services on library websites &amp; in online catalogs when users are idle or their search retrieves no sources (Connaway and Radford 2011) (51). </a:t>
            </a:r>
          </a:p>
          <a:p>
            <a:pPr>
              <a:buFont typeface="Arial" pitchFamily="34" charset="0"/>
              <a:buNone/>
            </a:pPr>
            <a:endParaRPr lang="en-US" sz="1050" b="0" i="0" baseline="0" dirty="0" smtClean="0">
              <a:latin typeface="Arial" pitchFamily="34" charset="0"/>
              <a:cs typeface="Arial" pitchFamily="34" charset="0"/>
            </a:endParaRPr>
          </a:p>
          <a:p>
            <a:pPr>
              <a:buFont typeface="Arial" pitchFamily="34" charset="0"/>
              <a:buNone/>
            </a:pPr>
            <a:r>
              <a:rPr lang="en-US" sz="1050" b="1" i="0" baseline="0" dirty="0" smtClean="0">
                <a:latin typeface="Arial" pitchFamily="34" charset="0"/>
                <a:cs typeface="Arial" pitchFamily="34" charset="0"/>
              </a:rPr>
              <a:t>Demonstrate Library Value </a:t>
            </a:r>
          </a:p>
          <a:p>
            <a:pPr>
              <a:buFont typeface="Arial" pitchFamily="34" charset="0"/>
              <a:buChar char="•"/>
            </a:pPr>
            <a:r>
              <a:rPr lang="en-US" sz="1050" b="0" i="0" baseline="0" dirty="0" smtClean="0">
                <a:latin typeface="Arial" pitchFamily="34" charset="0"/>
                <a:cs typeface="Arial" pitchFamily="34" charset="0"/>
              </a:rPr>
              <a:t> Video introductions on the library website or YouTube, linked to the library website, which provides faces and names to connect </a:t>
            </a:r>
            <a:r>
              <a:rPr lang="en-US" sz="1050" b="0" i="0" baseline="0" dirty="0" err="1" smtClean="0">
                <a:latin typeface="Arial" pitchFamily="34" charset="0"/>
                <a:cs typeface="Arial" pitchFamily="34" charset="0"/>
              </a:rPr>
              <a:t>FtF</a:t>
            </a:r>
            <a:r>
              <a:rPr lang="en-US" sz="1050" b="0" i="0" baseline="0" dirty="0" smtClean="0">
                <a:latin typeface="Arial" pitchFamily="34" charset="0"/>
                <a:cs typeface="Arial" pitchFamily="34" charset="0"/>
              </a:rPr>
              <a:t> or virtually (Lippincott and </a:t>
            </a:r>
            <a:r>
              <a:rPr lang="en-US" sz="1050" b="0" i="0" baseline="0" dirty="0" err="1" smtClean="0">
                <a:latin typeface="Arial" pitchFamily="34" charset="0"/>
                <a:cs typeface="Arial" pitchFamily="34" charset="0"/>
              </a:rPr>
              <a:t>Duckett</a:t>
            </a:r>
            <a:r>
              <a:rPr lang="en-US" sz="1050" b="0" i="0" baseline="0" dirty="0" smtClean="0">
                <a:latin typeface="Arial" pitchFamily="34" charset="0"/>
                <a:cs typeface="Arial" pitchFamily="34" charset="0"/>
              </a:rPr>
              <a:t> 2013). </a:t>
            </a:r>
          </a:p>
          <a:p>
            <a:pPr>
              <a:buFont typeface="Arial" pitchFamily="34" charset="0"/>
              <a:buChar char="•"/>
            </a:pPr>
            <a:r>
              <a:rPr lang="en-US" sz="1050" b="0" i="0" baseline="0" dirty="0" smtClean="0">
                <a:latin typeface="Arial" pitchFamily="34" charset="0"/>
                <a:cs typeface="Arial" pitchFamily="34" charset="0"/>
              </a:rPr>
              <a:t> Provide video instruction on how to improve discovery &amp; access through the open Web and how to review search results and determine relevant and authoritative sources (54). </a:t>
            </a:r>
          </a:p>
          <a:p>
            <a:pPr>
              <a:buFont typeface="Arial" pitchFamily="34" charset="0"/>
              <a:buChar char="•"/>
            </a:pPr>
            <a:endParaRPr lang="en-US" sz="1050" b="0" i="0" baseline="0" dirty="0" smtClean="0">
              <a:latin typeface="Arial" pitchFamily="34" charset="0"/>
              <a:cs typeface="Arial" pitchFamily="34" charset="0"/>
            </a:endParaRPr>
          </a:p>
          <a:p>
            <a:pPr>
              <a:buFont typeface="Arial" pitchFamily="34" charset="0"/>
              <a:buNone/>
            </a:pPr>
            <a:r>
              <a:rPr lang="en-US" sz="1050" b="1" i="0" baseline="0" dirty="0" smtClean="0">
                <a:latin typeface="Arial" pitchFamily="34" charset="0"/>
                <a:cs typeface="Arial" pitchFamily="34" charset="0"/>
              </a:rPr>
              <a:t>Toot Your Own Horn </a:t>
            </a:r>
          </a:p>
          <a:p>
            <a:pPr>
              <a:buFont typeface="Arial" pitchFamily="34" charset="0"/>
              <a:buChar char="•"/>
            </a:pPr>
            <a:r>
              <a:rPr lang="en-US" sz="1050" b="0" i="0" baseline="0" dirty="0" smtClean="0">
                <a:latin typeface="Arial" pitchFamily="34" charset="0"/>
                <a:cs typeface="Arial" pitchFamily="34" charset="0"/>
              </a:rPr>
              <a:t> Value librarians create made more visible so that librarians’ expertise is identified &amp; internalized (Dempsey 2012). </a:t>
            </a:r>
          </a:p>
          <a:p>
            <a:pPr>
              <a:buFont typeface="Arial" pitchFamily="34" charset="0"/>
              <a:buChar char="•"/>
            </a:pPr>
            <a:r>
              <a:rPr lang="en-US" sz="1050" b="0" i="0" baseline="0" dirty="0" smtClean="0">
                <a:latin typeface="Arial" pitchFamily="34" charset="0"/>
                <a:cs typeface="Arial" pitchFamily="34" charset="0"/>
              </a:rPr>
              <a:t> As librarians engage with the academic community, they can articulate their expertise &amp; new library services. </a:t>
            </a:r>
          </a:p>
          <a:p>
            <a:pPr>
              <a:buFont typeface="Arial" pitchFamily="34" charset="0"/>
              <a:buChar char="•"/>
            </a:pPr>
            <a:r>
              <a:rPr lang="en-US" sz="1050" b="0" i="0" baseline="0" dirty="0" smtClean="0">
                <a:latin typeface="Arial" pitchFamily="34" charset="0"/>
                <a:cs typeface="Arial" pitchFamily="34" charset="0"/>
              </a:rPr>
              <a:t> Study of faculty behavior provided a tremendous opportunity for library outreach by meeting people where they work &amp; socializing while delivering &amp; promoting existing library services (Peters and Dryden 2011) (54). </a:t>
            </a:r>
          </a:p>
          <a:p>
            <a:pPr>
              <a:buFont typeface="Arial" pitchFamily="34" charset="0"/>
              <a:buChar char="•"/>
            </a:pPr>
            <a:endParaRPr lang="en-US" sz="1050" b="1" i="0" dirty="0" smtClean="0">
              <a:latin typeface="Arial" pitchFamily="34" charset="0"/>
              <a:cs typeface="Arial" pitchFamily="34" charset="0"/>
            </a:endParaRPr>
          </a:p>
          <a:p>
            <a:pPr>
              <a:buFont typeface="Arial" pitchFamily="34" charset="0"/>
              <a:buNone/>
            </a:pPr>
            <a:r>
              <a:rPr lang="en-US" sz="1050" b="1" i="0" dirty="0" smtClean="0">
                <a:latin typeface="Arial" pitchFamily="34" charset="0"/>
                <a:cs typeface="Arial" pitchFamily="34" charset="0"/>
              </a:rPr>
              <a:t>Leverage the Power of Social Influence</a:t>
            </a:r>
          </a:p>
          <a:p>
            <a:pPr>
              <a:buFont typeface="Arial" pitchFamily="34" charset="0"/>
              <a:buChar char="•"/>
            </a:pPr>
            <a:r>
              <a:rPr lang="en-US" sz="1050" b="0" i="0" dirty="0" smtClean="0">
                <a:latin typeface="Arial" pitchFamily="34" charset="0"/>
                <a:cs typeface="Arial" pitchFamily="34" charset="0"/>
              </a:rPr>
              <a:t> Influence</a:t>
            </a:r>
            <a:r>
              <a:rPr lang="en-US" sz="1050" b="0" i="0" baseline="0" dirty="0" smtClean="0">
                <a:latin typeface="Arial" pitchFamily="34" charset="0"/>
                <a:cs typeface="Arial" pitchFamily="34" charset="0"/>
              </a:rPr>
              <a:t> of peers &amp; mentors.</a:t>
            </a:r>
          </a:p>
          <a:p>
            <a:pPr>
              <a:buFont typeface="Arial" pitchFamily="34" charset="0"/>
              <a:buChar char="•"/>
            </a:pPr>
            <a:r>
              <a:rPr lang="en-US" sz="1050" b="0" i="0" dirty="0" smtClean="0">
                <a:latin typeface="Arial" pitchFamily="34" charset="0"/>
                <a:cs typeface="Arial" pitchFamily="34" charset="0"/>
              </a:rPr>
              <a:t> Students interact with friends, fellow students, lecturers, tutors and library staff, in addition to experts and professionals when seeking information (Connaway, Lanclos, and Hood 2013; Connaway and Radford 2011; </a:t>
            </a:r>
            <a:r>
              <a:rPr lang="en-US" sz="1050" b="0" i="0" dirty="0" err="1" smtClean="0">
                <a:latin typeface="Arial" pitchFamily="34" charset="0"/>
                <a:cs typeface="Arial" pitchFamily="34" charset="0"/>
              </a:rPr>
              <a:t>Diehm</a:t>
            </a:r>
            <a:r>
              <a:rPr lang="en-US" sz="1050" b="0" i="0" dirty="0" smtClean="0">
                <a:latin typeface="Arial" pitchFamily="34" charset="0"/>
                <a:cs typeface="Arial" pitchFamily="34" charset="0"/>
              </a:rPr>
              <a:t> and Lupton 2012).</a:t>
            </a:r>
            <a:r>
              <a:rPr lang="en-US" sz="1050" b="0" i="0" baseline="0" dirty="0" smtClean="0">
                <a:latin typeface="Arial" pitchFamily="34" charset="0"/>
                <a:cs typeface="Arial" pitchFamily="34" charset="0"/>
              </a:rPr>
              <a:t> </a:t>
            </a:r>
          </a:p>
          <a:p>
            <a:pPr>
              <a:buFont typeface="Arial" pitchFamily="34" charset="0"/>
              <a:buChar char="•"/>
            </a:pPr>
            <a:r>
              <a:rPr lang="en-US" sz="1050" b="0" i="0" baseline="0" dirty="0" smtClean="0">
                <a:latin typeface="Arial" pitchFamily="34" charset="0"/>
                <a:cs typeface="Arial" pitchFamily="34" charset="0"/>
              </a:rPr>
              <a:t> Depends on context &amp; needs.</a:t>
            </a:r>
          </a:p>
          <a:p>
            <a:pPr>
              <a:buFont typeface="Arial" pitchFamily="34" charset="0"/>
              <a:buChar char="•"/>
            </a:pPr>
            <a:r>
              <a:rPr lang="en-US" sz="1050" b="0" i="0" dirty="0" smtClean="0">
                <a:latin typeface="Arial" pitchFamily="34" charset="0"/>
                <a:cs typeface="Arial" pitchFamily="34" charset="0"/>
              </a:rPr>
              <a:t> Offer content, interaction and services in multiple environments and formats. </a:t>
            </a:r>
          </a:p>
          <a:p>
            <a:pPr>
              <a:buFont typeface="Arial" pitchFamily="34" charset="0"/>
              <a:buChar char="•"/>
            </a:pPr>
            <a:r>
              <a:rPr lang="en-US" sz="1050" b="0" i="0" dirty="0" smtClean="0">
                <a:latin typeface="Arial" pitchFamily="34" charset="0"/>
                <a:cs typeface="Arial" pitchFamily="34" charset="0"/>
              </a:rPr>
              <a:t> Physical,</a:t>
            </a:r>
            <a:r>
              <a:rPr lang="en-US" sz="1050" b="0" i="0" baseline="0" dirty="0" smtClean="0">
                <a:latin typeface="Arial" pitchFamily="34" charset="0"/>
                <a:cs typeface="Arial" pitchFamily="34" charset="0"/>
              </a:rPr>
              <a:t> on campus presence &amp; virtual, social media &amp; web presence. </a:t>
            </a:r>
          </a:p>
          <a:p>
            <a:pPr>
              <a:buFont typeface="Arial" pitchFamily="34" charset="0"/>
              <a:buChar char="•"/>
            </a:pPr>
            <a:r>
              <a:rPr lang="en-US" sz="1050" b="0" i="0" dirty="0" smtClean="0">
                <a:latin typeface="Arial" pitchFamily="34" charset="0"/>
                <a:cs typeface="Arial" pitchFamily="34" charset="0"/>
              </a:rPr>
              <a:t> People who didn’t use VRS indicated that they would try it if it were recommended by a trusted librarian, colleague or friend (Connaway and Radford 2011). </a:t>
            </a:r>
          </a:p>
          <a:p>
            <a:pPr>
              <a:buFont typeface="Arial" pitchFamily="34" charset="0"/>
              <a:buChar char="•"/>
            </a:pPr>
            <a:r>
              <a:rPr lang="en-US" sz="1050" b="0" i="0" dirty="0" smtClean="0">
                <a:latin typeface="Arial" pitchFamily="34" charset="0"/>
                <a:cs typeface="Arial" pitchFamily="34" charset="0"/>
              </a:rPr>
              <a:t> A similar phenomenon is at work for those seeking data to reuse. More experienced social scientists were found to point novices to data repositories and to influence their future</a:t>
            </a:r>
            <a:r>
              <a:rPr lang="en-US" sz="1050" b="0" i="0" baseline="0" dirty="0" smtClean="0">
                <a:latin typeface="Arial" pitchFamily="34" charset="0"/>
                <a:cs typeface="Arial" pitchFamily="34" charset="0"/>
              </a:rPr>
              <a:t> </a:t>
            </a:r>
            <a:r>
              <a:rPr lang="en-US" sz="1050" b="0" i="0" dirty="0" smtClean="0">
                <a:latin typeface="Arial" pitchFamily="34" charset="0"/>
                <a:cs typeface="Arial" pitchFamily="34" charset="0"/>
              </a:rPr>
              <a:t>data sharing and reuse behavior (</a:t>
            </a:r>
            <a:r>
              <a:rPr lang="en-US" sz="1050" b="0" i="0" dirty="0" err="1" smtClean="0">
                <a:latin typeface="Arial" pitchFamily="34" charset="0"/>
                <a:cs typeface="Arial" pitchFamily="34" charset="0"/>
              </a:rPr>
              <a:t>Faniel</a:t>
            </a:r>
            <a:r>
              <a:rPr lang="en-US" sz="1050" b="0" i="0" dirty="0" smtClean="0">
                <a:latin typeface="Arial" pitchFamily="34" charset="0"/>
                <a:cs typeface="Arial" pitchFamily="34" charset="0"/>
              </a:rPr>
              <a:t>, </a:t>
            </a:r>
            <a:r>
              <a:rPr lang="en-US" sz="1050" b="0" i="0" dirty="0" err="1" smtClean="0">
                <a:latin typeface="Arial" pitchFamily="34" charset="0"/>
                <a:cs typeface="Arial" pitchFamily="34" charset="0"/>
              </a:rPr>
              <a:t>Kriesberg</a:t>
            </a:r>
            <a:r>
              <a:rPr lang="en-US" sz="1050" b="0" i="0" dirty="0" smtClean="0">
                <a:latin typeface="Arial" pitchFamily="34" charset="0"/>
                <a:cs typeface="Arial" pitchFamily="34" charset="0"/>
              </a:rPr>
              <a:t>, and </a:t>
            </a:r>
            <a:r>
              <a:rPr lang="en-US" sz="1050" b="0" i="0" dirty="0" err="1" smtClean="0">
                <a:latin typeface="Arial" pitchFamily="34" charset="0"/>
                <a:cs typeface="Arial" pitchFamily="34" charset="0"/>
              </a:rPr>
              <a:t>Yakel</a:t>
            </a:r>
            <a:r>
              <a:rPr lang="en-US" sz="1050" b="0" i="0" dirty="0" smtClean="0">
                <a:latin typeface="Arial" pitchFamily="34" charset="0"/>
                <a:cs typeface="Arial" pitchFamily="34" charset="0"/>
              </a:rPr>
              <a:t> 2012; </a:t>
            </a:r>
            <a:r>
              <a:rPr lang="en-US" sz="1050" b="0" i="0" dirty="0" err="1" smtClean="0">
                <a:latin typeface="Arial" pitchFamily="34" charset="0"/>
                <a:cs typeface="Arial" pitchFamily="34" charset="0"/>
              </a:rPr>
              <a:t>Kriesberg</a:t>
            </a:r>
            <a:r>
              <a:rPr lang="en-US" sz="1050" b="0" i="0" dirty="0" smtClean="0">
                <a:latin typeface="Arial" pitchFamily="34" charset="0"/>
                <a:cs typeface="Arial" pitchFamily="34" charset="0"/>
              </a:rPr>
              <a:t> et al. 2013)</a:t>
            </a:r>
            <a:r>
              <a:rPr lang="en-US" sz="1050" b="0" i="0" baseline="0" dirty="0" smtClean="0">
                <a:latin typeface="Arial" pitchFamily="34" charset="0"/>
                <a:cs typeface="Arial" pitchFamily="34" charset="0"/>
              </a:rPr>
              <a:t> (54). </a:t>
            </a:r>
          </a:p>
          <a:p>
            <a:pPr>
              <a:buFont typeface="Arial" pitchFamily="34" charset="0"/>
              <a:buChar char="•"/>
            </a:pPr>
            <a:endParaRPr lang="en-US" sz="1050" b="0" i="0" baseline="0" dirty="0" smtClean="0">
              <a:latin typeface="Arial" pitchFamily="34" charset="0"/>
              <a:cs typeface="Arial" pitchFamily="34" charset="0"/>
            </a:endParaRPr>
          </a:p>
          <a:p>
            <a:pPr marL="0" marR="0" lvl="0" indent="0" algn="l" defTabSz="914400" rtl="0" eaLnBrk="1" fontAlgn="auto" latinLnBrk="0" hangingPunct="1">
              <a:lnSpc>
                <a:spcPct val="100000"/>
              </a:lnSpc>
              <a:spcBef>
                <a:spcPts val="0"/>
              </a:spcBef>
              <a:spcAft>
                <a:spcPts val="0"/>
              </a:spcAft>
              <a:buClrTx/>
              <a:buSzTx/>
              <a:buFont typeface="Arial" pitchFamily="34" charset="0"/>
              <a:buNone/>
              <a:tabLst/>
              <a:defRPr/>
            </a:pPr>
            <a:r>
              <a:rPr lang="en-US" sz="1050" dirty="0" err="1" smtClean="0">
                <a:solidFill>
                  <a:prstClr val="black"/>
                </a:solidFill>
                <a:latin typeface="Arial" panose="020B0604020202020204" pitchFamily="34" charset="0"/>
                <a:ea typeface="+mn-ea"/>
                <a:cs typeface="Arial" panose="020B0604020202020204" pitchFamily="34" charset="0"/>
              </a:rPr>
              <a:t>Connaway</a:t>
            </a:r>
            <a:r>
              <a:rPr lang="en-US" sz="1050" dirty="0" smtClean="0">
                <a:solidFill>
                  <a:prstClr val="black"/>
                </a:solidFill>
                <a:latin typeface="Arial" panose="020B0604020202020204" pitchFamily="34" charset="0"/>
                <a:ea typeface="+mn-ea"/>
                <a:cs typeface="Arial" panose="020B0604020202020204" pitchFamily="34" charset="0"/>
              </a:rPr>
              <a:t>, Lynn </a:t>
            </a:r>
            <a:r>
              <a:rPr lang="en-US" sz="1050" dirty="0" err="1" smtClean="0">
                <a:solidFill>
                  <a:prstClr val="black"/>
                </a:solidFill>
                <a:latin typeface="Arial" panose="020B0604020202020204" pitchFamily="34" charset="0"/>
                <a:ea typeface="+mn-ea"/>
                <a:cs typeface="Arial" panose="020B0604020202020204" pitchFamily="34" charset="0"/>
              </a:rPr>
              <a:t>Silipigni</a:t>
            </a:r>
            <a:r>
              <a:rPr lang="en-US" sz="1050" dirty="0" smtClean="0">
                <a:solidFill>
                  <a:prstClr val="black"/>
                </a:solidFill>
                <a:latin typeface="Arial" panose="020B0604020202020204" pitchFamily="34" charset="0"/>
                <a:ea typeface="+mn-ea"/>
                <a:cs typeface="Arial" panose="020B0604020202020204" pitchFamily="34" charset="0"/>
              </a:rPr>
              <a:t>, and </a:t>
            </a:r>
            <a:r>
              <a:rPr lang="en-US" sz="1050" dirty="0" err="1" smtClean="0">
                <a:solidFill>
                  <a:prstClr val="black"/>
                </a:solidFill>
                <a:latin typeface="Arial" panose="020B0604020202020204" pitchFamily="34" charset="0"/>
                <a:ea typeface="+mn-ea"/>
                <a:cs typeface="Arial" panose="020B0604020202020204" pitchFamily="34" charset="0"/>
              </a:rPr>
              <a:t>Ixchel</a:t>
            </a:r>
            <a:r>
              <a:rPr lang="en-US" sz="1050" dirty="0" smtClean="0">
                <a:solidFill>
                  <a:prstClr val="black"/>
                </a:solidFill>
                <a:latin typeface="Arial" panose="020B0604020202020204" pitchFamily="34" charset="0"/>
                <a:ea typeface="+mn-ea"/>
                <a:cs typeface="Arial" panose="020B0604020202020204" pitchFamily="34" charset="0"/>
              </a:rPr>
              <a:t> M. </a:t>
            </a:r>
            <a:r>
              <a:rPr lang="en-US" sz="1050" dirty="0" err="1" smtClean="0">
                <a:solidFill>
                  <a:prstClr val="black"/>
                </a:solidFill>
                <a:latin typeface="Arial" panose="020B0604020202020204" pitchFamily="34" charset="0"/>
                <a:ea typeface="+mn-ea"/>
                <a:cs typeface="Arial" panose="020B0604020202020204" pitchFamily="34" charset="0"/>
              </a:rPr>
              <a:t>Faniel</a:t>
            </a:r>
            <a:r>
              <a:rPr lang="en-US" sz="1050" dirty="0" smtClean="0">
                <a:solidFill>
                  <a:prstClr val="black"/>
                </a:solidFill>
                <a:latin typeface="Arial" panose="020B0604020202020204" pitchFamily="34" charset="0"/>
                <a:ea typeface="+mn-ea"/>
                <a:cs typeface="Arial" panose="020B0604020202020204" pitchFamily="34" charset="0"/>
              </a:rPr>
              <a:t>. 2014. </a:t>
            </a:r>
            <a:r>
              <a:rPr lang="en-US" sz="1050" i="1" dirty="0" smtClean="0">
                <a:solidFill>
                  <a:prstClr val="black"/>
                </a:solidFill>
                <a:latin typeface="Arial" panose="020B0604020202020204" pitchFamily="34" charset="0"/>
                <a:ea typeface="+mn-ea"/>
                <a:cs typeface="Arial" panose="020B0604020202020204" pitchFamily="34" charset="0"/>
              </a:rPr>
              <a:t>Reordering </a:t>
            </a:r>
            <a:r>
              <a:rPr lang="en-US" sz="1050" i="1" dirty="0" err="1" smtClean="0">
                <a:solidFill>
                  <a:prstClr val="black"/>
                </a:solidFill>
                <a:latin typeface="Arial" panose="020B0604020202020204" pitchFamily="34" charset="0"/>
                <a:ea typeface="+mn-ea"/>
                <a:cs typeface="Arial" panose="020B0604020202020204" pitchFamily="34" charset="0"/>
              </a:rPr>
              <a:t>Ranganathan</a:t>
            </a:r>
            <a:r>
              <a:rPr lang="en-US" sz="1050" i="1" dirty="0" smtClean="0">
                <a:solidFill>
                  <a:prstClr val="black"/>
                </a:solidFill>
                <a:latin typeface="Arial" panose="020B0604020202020204" pitchFamily="34" charset="0"/>
                <a:ea typeface="+mn-ea"/>
                <a:cs typeface="Arial" panose="020B0604020202020204" pitchFamily="34" charset="0"/>
              </a:rPr>
              <a:t>: Shifting user behaviors, shifting priorities</a:t>
            </a:r>
            <a:r>
              <a:rPr lang="en-US" sz="1050" dirty="0" smtClean="0">
                <a:solidFill>
                  <a:prstClr val="black"/>
                </a:solidFill>
                <a:latin typeface="Arial" panose="020B0604020202020204" pitchFamily="34" charset="0"/>
                <a:ea typeface="+mn-ea"/>
                <a:cs typeface="Arial" panose="020B0604020202020204" pitchFamily="34" charset="0"/>
              </a:rPr>
              <a:t>. Dublin, OH: OCLC Research. http://www.oclc.org/content/dam/research/publications/library/2014/oclcresearch-reordering-ranganathan-2014.pdf.</a:t>
            </a:r>
            <a:endParaRPr lang="en-US" sz="1050" b="0" i="0" baseline="0" dirty="0" smtClean="0">
              <a:latin typeface="Arial" pitchFamily="34" charset="0"/>
              <a:cs typeface="Arial" pitchFamily="34" charset="0"/>
            </a:endParaRPr>
          </a:p>
          <a:p>
            <a:pPr>
              <a:buFont typeface="Arial" pitchFamily="34" charset="0"/>
              <a:buNone/>
            </a:pPr>
            <a:endParaRPr lang="en-US" sz="1050" b="0" i="0" baseline="0" dirty="0" smtClean="0">
              <a:latin typeface="Arial" pitchFamily="34" charset="0"/>
              <a:cs typeface="Arial" pitchFamily="34" charset="0"/>
            </a:endParaRPr>
          </a:p>
          <a:p>
            <a:pPr>
              <a:buFont typeface="Arial" pitchFamily="34" charset="0"/>
              <a:buNone/>
            </a:pPr>
            <a:r>
              <a:rPr lang="en-US" sz="1050" b="0" i="0" dirty="0" err="1" smtClean="0">
                <a:latin typeface="Arial" pitchFamily="34" charset="0"/>
                <a:cs typeface="Arial" pitchFamily="34" charset="0"/>
              </a:rPr>
              <a:t>Hiebert</a:t>
            </a:r>
            <a:r>
              <a:rPr lang="en-US" sz="1050" b="0" i="0" dirty="0" smtClean="0">
                <a:latin typeface="Arial" pitchFamily="34" charset="0"/>
                <a:cs typeface="Arial" pitchFamily="34" charset="0"/>
              </a:rPr>
              <a:t>,</a:t>
            </a:r>
            <a:r>
              <a:rPr lang="en-US" sz="1050" b="0" i="0" baseline="0" dirty="0" smtClean="0">
                <a:latin typeface="Arial" pitchFamily="34" charset="0"/>
                <a:cs typeface="Arial" pitchFamily="34" charset="0"/>
              </a:rPr>
              <a:t> Jean, and Shelly </a:t>
            </a:r>
            <a:r>
              <a:rPr lang="en-US" sz="1050" b="0" i="0" baseline="0" dirty="0" err="1" smtClean="0">
                <a:latin typeface="Arial" pitchFamily="34" charset="0"/>
                <a:cs typeface="Arial" pitchFamily="34" charset="0"/>
              </a:rPr>
              <a:t>Theriault</a:t>
            </a:r>
            <a:r>
              <a:rPr lang="en-US" sz="1050" b="0" i="0" baseline="0" dirty="0" smtClean="0">
                <a:latin typeface="Arial" pitchFamily="34" charset="0"/>
                <a:cs typeface="Arial" pitchFamily="34" charset="0"/>
              </a:rPr>
              <a:t>. 2012. </a:t>
            </a:r>
            <a:r>
              <a:rPr lang="en-US" sz="1050" b="0" i="0" baseline="0" dirty="0" err="1" smtClean="0">
                <a:latin typeface="Arial" pitchFamily="34" charset="0"/>
                <a:cs typeface="Arial" pitchFamily="34" charset="0"/>
              </a:rPr>
              <a:t>BLASTing</a:t>
            </a:r>
            <a:r>
              <a:rPr lang="en-US" sz="1050" b="0" i="0" baseline="0" dirty="0" smtClean="0">
                <a:latin typeface="Arial" pitchFamily="34" charset="0"/>
                <a:cs typeface="Arial" pitchFamily="34" charset="0"/>
              </a:rPr>
              <a:t> the zombies! Creative ideas to fight finals </a:t>
            </a:r>
            <a:r>
              <a:rPr lang="en-US" sz="1050" b="0" i="0" baseline="0" dirty="0" err="1" smtClean="0">
                <a:latin typeface="Arial" pitchFamily="34" charset="0"/>
                <a:cs typeface="Arial" pitchFamily="34" charset="0"/>
              </a:rPr>
              <a:t>fatique</a:t>
            </a:r>
            <a:r>
              <a:rPr lang="en-US" sz="1050" b="0" i="0" baseline="0" dirty="0" smtClean="0">
                <a:latin typeface="Arial" pitchFamily="34" charset="0"/>
                <a:cs typeface="Arial" pitchFamily="34" charset="0"/>
              </a:rPr>
              <a:t>. </a:t>
            </a:r>
            <a:r>
              <a:rPr lang="en-US" sz="1050" b="0" i="1" baseline="0" dirty="0" smtClean="0">
                <a:latin typeface="Arial" pitchFamily="34" charset="0"/>
                <a:cs typeface="Arial" pitchFamily="34" charset="0"/>
              </a:rPr>
              <a:t>College &amp; Research Libraries News </a:t>
            </a:r>
            <a:r>
              <a:rPr lang="en-US" sz="1050" b="0" i="0" baseline="0" dirty="0" smtClean="0">
                <a:latin typeface="Arial" pitchFamily="34" charset="0"/>
                <a:cs typeface="Arial" pitchFamily="34" charset="0"/>
              </a:rPr>
              <a:t>73, no. 9: 540-69. </a:t>
            </a:r>
            <a:endParaRPr lang="en-US" sz="1050" b="0" i="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24</a:t>
            </a:fld>
            <a:endParaRPr lang="en-US"/>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676400" y="228600"/>
            <a:ext cx="3759200" cy="2819400"/>
          </a:xfrm>
        </p:spPr>
      </p:sp>
      <p:sp>
        <p:nvSpPr>
          <p:cNvPr id="3" name="Notes Placeholder 2"/>
          <p:cNvSpPr>
            <a:spLocks noGrp="1"/>
          </p:cNvSpPr>
          <p:nvPr>
            <p:ph type="body" idx="1"/>
          </p:nvPr>
        </p:nvSpPr>
        <p:spPr>
          <a:xfrm>
            <a:off x="0" y="3352800"/>
            <a:ext cx="6858000" cy="5105400"/>
          </a:xfrm>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400" b="1" dirty="0" smtClean="0"/>
              <a:t>IXCHEL</a:t>
            </a:r>
            <a:endParaRPr lang="en-US" sz="1400" i="0" dirty="0" smtClean="0">
              <a:latin typeface="Arial" panose="020B0604020202020204" pitchFamily="34" charset="0"/>
              <a:cs typeface="Arial" panose="020B0604020202020204" pitchFamily="34" charset="0"/>
            </a:endParaRPr>
          </a:p>
          <a:p>
            <a:r>
              <a:rPr lang="en-US" sz="1400" i="0" dirty="0" smtClean="0">
                <a:latin typeface="Arial" panose="020B0604020202020204" pitchFamily="34" charset="0"/>
                <a:cs typeface="Arial" panose="020B0604020202020204" pitchFamily="34" charset="0"/>
              </a:rPr>
              <a:t>Image: </a:t>
            </a:r>
            <a:r>
              <a:rPr lang="en-US" sz="1400" i="0" baseline="0" dirty="0" smtClean="0">
                <a:latin typeface="Arial" pitchFamily="34" charset="0"/>
                <a:cs typeface="Arial" pitchFamily="34" charset="0"/>
              </a:rPr>
              <a:t>https://flic.kr/p/4xQYjH</a:t>
            </a:r>
            <a:endParaRPr lang="en-US" sz="1400" i="0" dirty="0" smtClean="0">
              <a:latin typeface="Arial" pitchFamily="34" charset="0"/>
              <a:cs typeface="Arial" pitchFamily="34" charset="0"/>
            </a:endParaRPr>
          </a:p>
          <a:p>
            <a:endParaRPr lang="en-US" sz="1400" dirty="0" smtClean="0">
              <a:latin typeface="Arial" pitchFamily="34" charset="0"/>
              <a:cs typeface="Arial" pitchFamily="34" charset="0"/>
            </a:endParaRPr>
          </a:p>
          <a:p>
            <a:pPr>
              <a:buFont typeface="Arial" pitchFamily="34" charset="0"/>
              <a:buChar char="•"/>
            </a:pPr>
            <a:r>
              <a:rPr lang="en-US" sz="1400" b="0" dirty="0" smtClean="0">
                <a:latin typeface="Arial" pitchFamily="34" charset="0"/>
                <a:cs typeface="Arial" pitchFamily="34" charset="0"/>
              </a:rPr>
              <a:t> #4</a:t>
            </a:r>
            <a:r>
              <a:rPr lang="en-US" sz="1400" b="0" baseline="0" dirty="0" smtClean="0">
                <a:latin typeface="Arial" pitchFamily="34" charset="0"/>
                <a:cs typeface="Arial" pitchFamily="34" charset="0"/>
              </a:rPr>
              <a:t> </a:t>
            </a:r>
            <a:r>
              <a:rPr lang="en-US" sz="1400" b="0" kern="1200" baseline="0" dirty="0" smtClean="0">
                <a:solidFill>
                  <a:schemeClr val="tx1"/>
                </a:solidFill>
                <a:latin typeface="Arial" pitchFamily="34" charset="0"/>
                <a:cs typeface="Arial" pitchFamily="34" charset="0"/>
              </a:rPr>
              <a:t>Increase the discoverability, access and use of resources within users’ existing workflows, Previously #3 Every book its reader</a:t>
            </a:r>
          </a:p>
          <a:p>
            <a:pPr>
              <a:buFont typeface="Arial" pitchFamily="34" charset="0"/>
              <a:buChar char="•"/>
            </a:pPr>
            <a:r>
              <a:rPr lang="en-US" sz="1400" b="0" kern="1200" baseline="0" dirty="0" smtClean="0">
                <a:solidFill>
                  <a:schemeClr val="tx1"/>
                </a:solidFill>
                <a:latin typeface="Arial" pitchFamily="34" charset="0"/>
                <a:cs typeface="Arial" pitchFamily="34" charset="0"/>
              </a:rPr>
              <a:t> Sometimes “every book” doesn’t mean the book itself (80)</a:t>
            </a:r>
          </a:p>
          <a:p>
            <a:pPr>
              <a:buFont typeface="Arial" pitchFamily="34" charset="0"/>
              <a:buChar char="•"/>
            </a:pPr>
            <a:r>
              <a:rPr lang="en-US" sz="1400" b="0" kern="1200" baseline="0" dirty="0" smtClean="0">
                <a:solidFill>
                  <a:schemeClr val="tx1"/>
                </a:solidFill>
                <a:latin typeface="Arial" pitchFamily="34" charset="0"/>
                <a:cs typeface="Arial" pitchFamily="34" charset="0"/>
              </a:rPr>
              <a:t> Book can mean pieces and parts of many books, or a blog, comments, videos, presentations and metadata (80)</a:t>
            </a:r>
          </a:p>
          <a:p>
            <a:pPr>
              <a:buFont typeface="Arial" pitchFamily="34" charset="0"/>
              <a:buChar char="•"/>
            </a:pPr>
            <a:r>
              <a:rPr lang="en-US" sz="1400" b="0" kern="1200" baseline="0" dirty="0" smtClean="0">
                <a:solidFill>
                  <a:schemeClr val="tx1"/>
                </a:solidFill>
                <a:latin typeface="Arial" pitchFamily="34" charset="0"/>
                <a:cs typeface="Arial" pitchFamily="34" charset="0"/>
              </a:rPr>
              <a:t> The right piece of content is always dependent on context, more so now than ever (new powerful discovery and access tools) (80)</a:t>
            </a:r>
          </a:p>
          <a:p>
            <a:pPr>
              <a:buFont typeface="Arial" pitchFamily="34" charset="0"/>
              <a:buChar char="•"/>
            </a:pPr>
            <a:r>
              <a:rPr lang="en-US" sz="1400" b="0" kern="1200" baseline="0" dirty="0" smtClean="0">
                <a:solidFill>
                  <a:schemeClr val="tx1"/>
                </a:solidFill>
                <a:latin typeface="Arial" pitchFamily="34" charset="0"/>
                <a:cs typeface="Arial" pitchFamily="34" charset="0"/>
              </a:rPr>
              <a:t> New reordering of this law is dependent on the provision of resources and systems (108)</a:t>
            </a:r>
          </a:p>
          <a:p>
            <a:pPr>
              <a:buFont typeface="Arial" pitchFamily="34" charset="0"/>
              <a:buChar char="•"/>
            </a:pPr>
            <a:r>
              <a:rPr lang="en-US" sz="1400" b="0" kern="1200" baseline="0" dirty="0" smtClean="0">
                <a:solidFill>
                  <a:schemeClr val="tx1"/>
                </a:solidFill>
                <a:latin typeface="Arial" pitchFamily="34" charset="0"/>
                <a:cs typeface="Arial" pitchFamily="34" charset="0"/>
              </a:rPr>
              <a:t> Human sources still play a huge role in users’ information activities (108)</a:t>
            </a:r>
          </a:p>
          <a:p>
            <a:pPr>
              <a:buFont typeface="Arial" pitchFamily="34" charset="0"/>
              <a:buChar char="•"/>
            </a:pPr>
            <a:r>
              <a:rPr lang="en-US" sz="1400" b="0" kern="1200" baseline="0" dirty="0" smtClean="0">
                <a:solidFill>
                  <a:schemeClr val="tx1"/>
                </a:solidFill>
                <a:latin typeface="Arial" pitchFamily="34" charset="0"/>
                <a:cs typeface="Arial" pitchFamily="34" charset="0"/>
              </a:rPr>
              <a:t> Opportunities to become part of users’ social networks &amp; put resources in context of users’ information needs (108) </a:t>
            </a:r>
          </a:p>
          <a:p>
            <a:endParaRPr lang="en-US" sz="1400" dirty="0" smtClean="0">
              <a:latin typeface="Arial" pitchFamily="34" charset="0"/>
              <a:cs typeface="Arial" pitchFamily="34" charset="0"/>
            </a:endParaRPr>
          </a:p>
          <a:p>
            <a:pPr marL="0" lvl="0" indent="0">
              <a:spcBef>
                <a:spcPts val="0"/>
              </a:spcBef>
              <a:buNone/>
            </a:pPr>
            <a:r>
              <a:rPr lang="en-US" sz="1400" dirty="0" smtClean="0">
                <a:solidFill>
                  <a:prstClr val="black"/>
                </a:solidFill>
                <a:latin typeface="Arial" panose="020B0604020202020204" pitchFamily="34" charset="0"/>
                <a:ea typeface="+mn-ea"/>
                <a:cs typeface="Arial" panose="020B0604020202020204" pitchFamily="34" charset="0"/>
              </a:rPr>
              <a:t>Connaway, Lynn Silipigni, and </a:t>
            </a:r>
            <a:r>
              <a:rPr lang="en-US" sz="1400" dirty="0" err="1" smtClean="0">
                <a:solidFill>
                  <a:prstClr val="black"/>
                </a:solidFill>
                <a:latin typeface="Arial" panose="020B0604020202020204" pitchFamily="34" charset="0"/>
                <a:ea typeface="+mn-ea"/>
                <a:cs typeface="Arial" panose="020B0604020202020204" pitchFamily="34" charset="0"/>
              </a:rPr>
              <a:t>Ixchel</a:t>
            </a:r>
            <a:r>
              <a:rPr lang="en-US" sz="1400" dirty="0" smtClean="0">
                <a:solidFill>
                  <a:prstClr val="black"/>
                </a:solidFill>
                <a:latin typeface="Arial" panose="020B0604020202020204" pitchFamily="34" charset="0"/>
                <a:ea typeface="+mn-ea"/>
                <a:cs typeface="Arial" panose="020B0604020202020204" pitchFamily="34" charset="0"/>
              </a:rPr>
              <a:t> M. </a:t>
            </a:r>
            <a:r>
              <a:rPr lang="en-US" sz="1400" dirty="0" err="1" smtClean="0">
                <a:solidFill>
                  <a:prstClr val="black"/>
                </a:solidFill>
                <a:latin typeface="Arial" panose="020B0604020202020204" pitchFamily="34" charset="0"/>
                <a:ea typeface="+mn-ea"/>
                <a:cs typeface="Arial" panose="020B0604020202020204" pitchFamily="34" charset="0"/>
              </a:rPr>
              <a:t>Faniel</a:t>
            </a:r>
            <a:r>
              <a:rPr lang="en-US" sz="1400" dirty="0" smtClean="0">
                <a:solidFill>
                  <a:prstClr val="black"/>
                </a:solidFill>
                <a:latin typeface="Arial" panose="020B0604020202020204" pitchFamily="34" charset="0"/>
                <a:ea typeface="+mn-ea"/>
                <a:cs typeface="Arial" panose="020B0604020202020204" pitchFamily="34" charset="0"/>
              </a:rPr>
              <a:t>. 2014. </a:t>
            </a:r>
            <a:r>
              <a:rPr lang="en-US" sz="1400" i="1" dirty="0" smtClean="0">
                <a:solidFill>
                  <a:prstClr val="black"/>
                </a:solidFill>
                <a:latin typeface="Arial" panose="020B0604020202020204" pitchFamily="34" charset="0"/>
                <a:ea typeface="+mn-ea"/>
                <a:cs typeface="Arial" panose="020B0604020202020204" pitchFamily="34" charset="0"/>
              </a:rPr>
              <a:t>Reordering </a:t>
            </a:r>
            <a:r>
              <a:rPr lang="en-US" sz="1400" i="1" dirty="0" err="1" smtClean="0">
                <a:solidFill>
                  <a:prstClr val="black"/>
                </a:solidFill>
                <a:latin typeface="Arial" panose="020B0604020202020204" pitchFamily="34" charset="0"/>
                <a:ea typeface="+mn-ea"/>
                <a:cs typeface="Arial" panose="020B0604020202020204" pitchFamily="34" charset="0"/>
              </a:rPr>
              <a:t>Ranganathan</a:t>
            </a:r>
            <a:r>
              <a:rPr lang="en-US" sz="1400" i="1" dirty="0" smtClean="0">
                <a:solidFill>
                  <a:prstClr val="black"/>
                </a:solidFill>
                <a:latin typeface="Arial" panose="020B0604020202020204" pitchFamily="34" charset="0"/>
                <a:ea typeface="+mn-ea"/>
                <a:cs typeface="Arial" panose="020B0604020202020204" pitchFamily="34" charset="0"/>
              </a:rPr>
              <a:t>: Shifting user behaviors, shifting priorities</a:t>
            </a:r>
            <a:r>
              <a:rPr lang="en-US" sz="1400" dirty="0" smtClean="0">
                <a:solidFill>
                  <a:prstClr val="black"/>
                </a:solidFill>
                <a:latin typeface="Arial" panose="020B0604020202020204" pitchFamily="34" charset="0"/>
                <a:ea typeface="+mn-ea"/>
                <a:cs typeface="Arial" panose="020B0604020202020204" pitchFamily="34" charset="0"/>
              </a:rPr>
              <a:t>. Dublin, OH: OCLC Research. http://www.oclc.org/content/dam/research/publications/library/2014/oclcresearch-reordering-ranganathan-2014.pdf</a:t>
            </a:r>
          </a:p>
          <a:p>
            <a:pPr marL="228600" marR="0" indent="-228600" algn="l" defTabSz="914400" rtl="0" eaLnBrk="1" fontAlgn="auto" latinLnBrk="0" hangingPunct="1">
              <a:lnSpc>
                <a:spcPct val="100000"/>
              </a:lnSpc>
              <a:spcBef>
                <a:spcPts val="0"/>
              </a:spcBef>
              <a:spcAft>
                <a:spcPts val="0"/>
              </a:spcAft>
              <a:buClrTx/>
              <a:buSzTx/>
              <a:buFontTx/>
              <a:buNone/>
              <a:tabLst/>
              <a:defRPr/>
            </a:pPr>
            <a:endParaRPr lang="en-US" sz="1400" i="0" dirty="0" smtClean="0">
              <a:latin typeface="Arial" pitchFamily="34" charset="0"/>
              <a:cs typeface="Arial" pitchFamily="34" charset="0"/>
            </a:endParaRPr>
          </a:p>
          <a:p>
            <a:pPr marR="0" algn="l" defTabSz="914400" rtl="0" eaLnBrk="1" fontAlgn="auto" latinLnBrk="0" hangingPunct="1">
              <a:lnSpc>
                <a:spcPct val="100000"/>
              </a:lnSpc>
              <a:spcBef>
                <a:spcPts val="0"/>
              </a:spcBef>
              <a:spcAft>
                <a:spcPts val="0"/>
              </a:spcAft>
              <a:buClrTx/>
              <a:buSzTx/>
              <a:buFontTx/>
              <a:buNone/>
              <a:tabLst/>
              <a:defRPr/>
            </a:pPr>
            <a:r>
              <a:rPr lang="en-US" sz="1400" i="0" dirty="0" err="1" smtClean="0">
                <a:latin typeface="Arial" pitchFamily="34" charset="0"/>
                <a:cs typeface="Arial" pitchFamily="34" charset="0"/>
              </a:rPr>
              <a:t>Ranganathan</a:t>
            </a:r>
            <a:r>
              <a:rPr lang="en-US" sz="1400" i="0" dirty="0" smtClean="0">
                <a:latin typeface="Arial" pitchFamily="34" charset="0"/>
                <a:cs typeface="Arial" pitchFamily="34" charset="0"/>
              </a:rPr>
              <a:t>, </a:t>
            </a:r>
            <a:r>
              <a:rPr lang="en-US" sz="1400" i="0" dirty="0" err="1" smtClean="0">
                <a:latin typeface="Arial" pitchFamily="34" charset="0"/>
                <a:cs typeface="Arial" pitchFamily="34" charset="0"/>
              </a:rPr>
              <a:t>Shiyali</a:t>
            </a:r>
            <a:r>
              <a:rPr lang="en-US" sz="1400" i="0" dirty="0" smtClean="0">
                <a:latin typeface="Arial" pitchFamily="34" charset="0"/>
                <a:cs typeface="Arial" pitchFamily="34" charset="0"/>
              </a:rPr>
              <a:t> </a:t>
            </a:r>
            <a:r>
              <a:rPr lang="en-US" sz="1400" i="0" dirty="0" err="1" smtClean="0">
                <a:latin typeface="Arial" pitchFamily="34" charset="0"/>
                <a:cs typeface="Arial" pitchFamily="34" charset="0"/>
              </a:rPr>
              <a:t>Ramamrita</a:t>
            </a:r>
            <a:r>
              <a:rPr lang="en-US" sz="1400" i="0" dirty="0" smtClean="0">
                <a:latin typeface="Arial" pitchFamily="34" charset="0"/>
                <a:cs typeface="Arial" pitchFamily="34" charset="0"/>
              </a:rPr>
              <a:t>. 1931. </a:t>
            </a:r>
            <a:r>
              <a:rPr lang="en-US" sz="1400" i="1" dirty="0" smtClean="0">
                <a:latin typeface="Arial" pitchFamily="34" charset="0"/>
                <a:cs typeface="Arial" pitchFamily="34" charset="0"/>
              </a:rPr>
              <a:t>The five laws of library science. </a:t>
            </a:r>
            <a:r>
              <a:rPr lang="en-US" sz="1400" i="0" dirty="0" smtClean="0">
                <a:latin typeface="Arial" pitchFamily="34" charset="0"/>
                <a:cs typeface="Arial" pitchFamily="34" charset="0"/>
              </a:rPr>
              <a:t>London: Edward </a:t>
            </a:r>
            <a:r>
              <a:rPr lang="en-US" sz="1400" i="0" dirty="0" err="1" smtClean="0">
                <a:latin typeface="Arial" pitchFamily="34" charset="0"/>
                <a:cs typeface="Arial" pitchFamily="34" charset="0"/>
              </a:rPr>
              <a:t>Goldston</a:t>
            </a:r>
            <a:r>
              <a:rPr lang="en-US" sz="1400" i="0" dirty="0" smtClean="0">
                <a:latin typeface="Arial" pitchFamily="34" charset="0"/>
                <a:cs typeface="Arial" pitchFamily="34" charset="0"/>
              </a:rPr>
              <a:t>, Ltd.</a:t>
            </a:r>
            <a:r>
              <a:rPr lang="en-US" sz="1400" i="0" baseline="0" dirty="0" smtClean="0">
                <a:latin typeface="Arial" pitchFamily="34" charset="0"/>
                <a:cs typeface="Arial" pitchFamily="34" charset="0"/>
              </a:rPr>
              <a:t> </a:t>
            </a:r>
            <a:endParaRPr lang="en-US" sz="1400" i="0" dirty="0" smtClean="0">
              <a:latin typeface="Arial" pitchFamily="34" charset="0"/>
              <a:cs typeface="Arial" pitchFamily="34" charset="0"/>
            </a:endParaRPr>
          </a:p>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6F896307-7DAF-5642-9DCB-6041360F1C6E}" type="slidenum">
              <a:rPr lang="en-US" smtClean="0"/>
              <a:pPr/>
              <a:t>25</a:t>
            </a:fld>
            <a:endParaRPr lang="en-US"/>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133600" y="381000"/>
            <a:ext cx="2946400" cy="2209800"/>
          </a:xfrm>
        </p:spPr>
      </p:sp>
      <p:sp>
        <p:nvSpPr>
          <p:cNvPr id="3" name="Notes Placeholder 2"/>
          <p:cNvSpPr>
            <a:spLocks noGrp="1"/>
          </p:cNvSpPr>
          <p:nvPr>
            <p:ph type="body" idx="1"/>
          </p:nvPr>
        </p:nvSpPr>
        <p:spPr>
          <a:xfrm>
            <a:off x="0" y="2819400"/>
            <a:ext cx="6858000" cy="6096000"/>
          </a:xfrm>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400" b="1" dirty="0" smtClean="0">
                <a:latin typeface="Arial" pitchFamily="34" charset="0"/>
                <a:cs typeface="Arial" pitchFamily="34" charset="0"/>
              </a:rPr>
              <a:t>IXCHEL</a:t>
            </a:r>
          </a:p>
          <a:p>
            <a:r>
              <a:rPr lang="en-US" sz="1400" dirty="0" smtClean="0">
                <a:latin typeface="Arial" pitchFamily="34" charset="0"/>
                <a:cs typeface="Arial" pitchFamily="34" charset="0"/>
              </a:rPr>
              <a:t>Image: http://ak8.picdn.net/shutterstock/videos/657118/preview/stock-footage-business-people-working-in-a-call-center-against-a-white-background.jpg</a:t>
            </a:r>
          </a:p>
          <a:p>
            <a:endParaRPr lang="en-US" sz="1400" dirty="0" smtClean="0">
              <a:latin typeface="Arial" pitchFamily="34" charset="0"/>
              <a:cs typeface="Arial" pitchFamily="34" charset="0"/>
            </a:endParaRPr>
          </a:p>
          <a:p>
            <a:r>
              <a:rPr lang="en-US" sz="1400" b="1" dirty="0" smtClean="0">
                <a:latin typeface="Arial" pitchFamily="34" charset="0"/>
                <a:cs typeface="Arial" pitchFamily="34" charset="0"/>
              </a:rPr>
              <a:t>User-Workflows</a:t>
            </a:r>
          </a:p>
          <a:p>
            <a:pPr>
              <a:buFont typeface="Arial" pitchFamily="34" charset="0"/>
              <a:buChar char="•"/>
            </a:pPr>
            <a:r>
              <a:rPr lang="en-US" sz="1400" dirty="0" smtClean="0">
                <a:latin typeface="Arial" pitchFamily="34" charset="0"/>
                <a:cs typeface="Arial" pitchFamily="34" charset="0"/>
              </a:rPr>
              <a:t> Tools that communities use to address their own needs have changed in recent decades (69)</a:t>
            </a:r>
          </a:p>
          <a:p>
            <a:pPr>
              <a:buFont typeface="Arial" pitchFamily="34" charset="0"/>
              <a:buChar char="•"/>
            </a:pPr>
            <a:r>
              <a:rPr lang="en-US" sz="1400" dirty="0" smtClean="0">
                <a:latin typeface="Arial" pitchFamily="34" charset="0"/>
                <a:cs typeface="Arial" pitchFamily="34" charset="0"/>
              </a:rPr>
              <a:t> Some tools are more universal—information seekers in general tend to show heavy use of Web information sources, such as Wikipedia and Google (</a:t>
            </a:r>
            <a:r>
              <a:rPr lang="en-US" sz="1400" dirty="0" err="1" smtClean="0">
                <a:latin typeface="Arial" pitchFamily="34" charset="0"/>
                <a:cs typeface="Arial" pitchFamily="34" charset="0"/>
              </a:rPr>
              <a:t>Connaway</a:t>
            </a:r>
            <a:r>
              <a:rPr lang="en-US" sz="1400" dirty="0" smtClean="0">
                <a:latin typeface="Arial" pitchFamily="34" charset="0"/>
                <a:cs typeface="Arial" pitchFamily="34" charset="0"/>
              </a:rPr>
              <a:t> and Dickey 2010; </a:t>
            </a:r>
            <a:r>
              <a:rPr lang="en-US" sz="1400" dirty="0" err="1" smtClean="0">
                <a:latin typeface="Arial" pitchFamily="34" charset="0"/>
                <a:cs typeface="Arial" pitchFamily="34" charset="0"/>
              </a:rPr>
              <a:t>Connaway</a:t>
            </a:r>
            <a:r>
              <a:rPr lang="en-US" sz="1400" dirty="0" smtClean="0">
                <a:latin typeface="Arial" pitchFamily="34" charset="0"/>
                <a:cs typeface="Arial" pitchFamily="34" charset="0"/>
              </a:rPr>
              <a:t>, </a:t>
            </a:r>
            <a:r>
              <a:rPr lang="en-US" sz="1400" dirty="0" err="1" smtClean="0">
                <a:latin typeface="Arial" pitchFamily="34" charset="0"/>
                <a:cs typeface="Arial" pitchFamily="34" charset="0"/>
              </a:rPr>
              <a:t>Prabha</a:t>
            </a:r>
            <a:r>
              <a:rPr lang="en-US" sz="1400" dirty="0" smtClean="0">
                <a:latin typeface="Arial" pitchFamily="34" charset="0"/>
                <a:cs typeface="Arial" pitchFamily="34" charset="0"/>
              </a:rPr>
              <a:t>, and Dickey 2006; Head and Eisenberg 2010; </a:t>
            </a:r>
            <a:r>
              <a:rPr lang="en-US" sz="1400" dirty="0" err="1" smtClean="0">
                <a:latin typeface="Arial" pitchFamily="34" charset="0"/>
                <a:cs typeface="Arial" pitchFamily="34" charset="0"/>
              </a:rPr>
              <a:t>Prabha</a:t>
            </a:r>
            <a:r>
              <a:rPr lang="en-US" sz="1400" dirty="0" smtClean="0">
                <a:latin typeface="Arial" pitchFamily="34" charset="0"/>
                <a:cs typeface="Arial" pitchFamily="34" charset="0"/>
              </a:rPr>
              <a:t>, </a:t>
            </a:r>
            <a:r>
              <a:rPr lang="en-US" sz="1400" dirty="0" err="1" smtClean="0">
                <a:latin typeface="Arial" pitchFamily="34" charset="0"/>
                <a:cs typeface="Arial" pitchFamily="34" charset="0"/>
              </a:rPr>
              <a:t>Connaway</a:t>
            </a:r>
            <a:r>
              <a:rPr lang="en-US" sz="1400" dirty="0" smtClean="0">
                <a:latin typeface="Arial" pitchFamily="34" charset="0"/>
                <a:cs typeface="Arial" pitchFamily="34" charset="0"/>
              </a:rPr>
              <a:t>, and Dickey 2006)  (69)</a:t>
            </a:r>
          </a:p>
          <a:p>
            <a:pPr>
              <a:buFont typeface="Arial" pitchFamily="34" charset="0"/>
              <a:buChar char="•"/>
            </a:pPr>
            <a:r>
              <a:rPr lang="en-US" sz="1400" dirty="0" smtClean="0">
                <a:latin typeface="Arial" pitchFamily="34" charset="0"/>
                <a:cs typeface="Arial" pitchFamily="34" charset="0"/>
              </a:rPr>
              <a:t> College students rate libraries significantly higher than all respondents in terms of lifestyle fit, for both online and for physical libraries (De Rosa et al. 2006) (69)</a:t>
            </a:r>
          </a:p>
          <a:p>
            <a:pPr>
              <a:buFont typeface="Arial" pitchFamily="34" charset="0"/>
              <a:buChar char="•"/>
            </a:pPr>
            <a:r>
              <a:rPr lang="en-US" sz="1400" dirty="0" smtClean="0">
                <a:latin typeface="Arial" pitchFamily="34" charset="0"/>
                <a:cs typeface="Arial" pitchFamily="34" charset="0"/>
              </a:rPr>
              <a:t> The issue is that the library’s </a:t>
            </a:r>
            <a:r>
              <a:rPr lang="en-US" sz="1400" dirty="0" err="1" smtClean="0">
                <a:latin typeface="Arial" pitchFamily="34" charset="0"/>
                <a:cs typeface="Arial" pitchFamily="34" charset="0"/>
              </a:rPr>
              <a:t>Facebook</a:t>
            </a:r>
            <a:r>
              <a:rPr lang="en-US" sz="1400" dirty="0" smtClean="0">
                <a:latin typeface="Arial" pitchFamily="34" charset="0"/>
                <a:cs typeface="Arial" pitchFamily="34" charset="0"/>
              </a:rPr>
              <a:t> pages, Twitter streams and blog posts are not part of the users’ workflow in the same way as Google or Wikipedia (</a:t>
            </a:r>
            <a:r>
              <a:rPr lang="en-US" sz="1400" dirty="0" err="1" smtClean="0">
                <a:latin typeface="Arial" pitchFamily="34" charset="0"/>
                <a:cs typeface="Arial" pitchFamily="34" charset="0"/>
              </a:rPr>
              <a:t>Connaway</a:t>
            </a:r>
            <a:r>
              <a:rPr lang="en-US" sz="1400" dirty="0" smtClean="0">
                <a:latin typeface="Arial" pitchFamily="34" charset="0"/>
                <a:cs typeface="Arial" pitchFamily="34" charset="0"/>
              </a:rPr>
              <a:t>, Lanclos, and Hood 2013a, 2013b) (71)</a:t>
            </a:r>
          </a:p>
          <a:p>
            <a:pPr>
              <a:buFont typeface="Arial" pitchFamily="34" charset="0"/>
              <a:buChar char="•"/>
            </a:pPr>
            <a:r>
              <a:rPr lang="en-US" sz="1400" dirty="0" smtClean="0">
                <a:latin typeface="Arial" pitchFamily="34" charset="0"/>
                <a:cs typeface="Arial" pitchFamily="34" charset="0"/>
              </a:rPr>
              <a:t> Several academic libraries have increased discovery of their collections by adding links to Wikipedia (Elder, </a:t>
            </a:r>
            <a:r>
              <a:rPr lang="en-US" sz="1400" dirty="0" err="1" smtClean="0">
                <a:latin typeface="Arial" pitchFamily="34" charset="0"/>
                <a:cs typeface="Arial" pitchFamily="34" charset="0"/>
              </a:rPr>
              <a:t>Westrbook</a:t>
            </a:r>
            <a:r>
              <a:rPr lang="en-US" sz="1400" dirty="0" smtClean="0">
                <a:latin typeface="Arial" pitchFamily="34" charset="0"/>
                <a:cs typeface="Arial" pitchFamily="34" charset="0"/>
              </a:rPr>
              <a:t>, and Reilly 2012; </a:t>
            </a:r>
            <a:r>
              <a:rPr lang="en-US" sz="1400" dirty="0" err="1" smtClean="0">
                <a:latin typeface="Arial" pitchFamily="34" charset="0"/>
                <a:cs typeface="Arial" pitchFamily="34" charset="0"/>
              </a:rPr>
              <a:t>Lally</a:t>
            </a:r>
            <a:r>
              <a:rPr lang="en-US" sz="1400" dirty="0" smtClean="0">
                <a:latin typeface="Arial" pitchFamily="34" charset="0"/>
                <a:cs typeface="Arial" pitchFamily="34" charset="0"/>
              </a:rPr>
              <a:t> and </a:t>
            </a:r>
            <a:r>
              <a:rPr lang="en-US" sz="1400" dirty="0" err="1" smtClean="0">
                <a:latin typeface="Arial" pitchFamily="34" charset="0"/>
                <a:cs typeface="Arial" pitchFamily="34" charset="0"/>
              </a:rPr>
              <a:t>Dunford</a:t>
            </a:r>
            <a:r>
              <a:rPr lang="en-US" sz="1400" dirty="0" smtClean="0">
                <a:latin typeface="Arial" pitchFamily="34" charset="0"/>
                <a:cs typeface="Arial" pitchFamily="34" charset="0"/>
              </a:rPr>
              <a:t> 2007; </a:t>
            </a:r>
            <a:r>
              <a:rPr lang="en-US" sz="1400" dirty="0" err="1" smtClean="0">
                <a:latin typeface="Arial" pitchFamily="34" charset="0"/>
                <a:cs typeface="Arial" pitchFamily="34" charset="0"/>
              </a:rPr>
              <a:t>Szajewski</a:t>
            </a:r>
            <a:r>
              <a:rPr lang="en-US" sz="1400" dirty="0" smtClean="0">
                <a:latin typeface="Arial" pitchFamily="34" charset="0"/>
                <a:cs typeface="Arial" pitchFamily="34" charset="0"/>
              </a:rPr>
              <a:t> 2013) (71) </a:t>
            </a:r>
          </a:p>
          <a:p>
            <a:endParaRPr lang="en-US" sz="1400" dirty="0" smtClean="0">
              <a:latin typeface="Arial" pitchFamily="34" charset="0"/>
              <a:cs typeface="Arial" pitchFamily="34" charset="0"/>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400" dirty="0" err="1" smtClean="0">
                <a:solidFill>
                  <a:prstClr val="black"/>
                </a:solidFill>
                <a:latin typeface="Arial" pitchFamily="34" charset="0"/>
                <a:cs typeface="Arial" pitchFamily="34" charset="0"/>
              </a:rPr>
              <a:t>Connaway</a:t>
            </a:r>
            <a:r>
              <a:rPr lang="en-US" sz="1400" dirty="0" smtClean="0">
                <a:solidFill>
                  <a:prstClr val="black"/>
                </a:solidFill>
                <a:latin typeface="Arial" pitchFamily="34" charset="0"/>
                <a:cs typeface="Arial" pitchFamily="34" charset="0"/>
              </a:rPr>
              <a:t>, Lynn </a:t>
            </a:r>
            <a:r>
              <a:rPr lang="en-US" sz="1400" dirty="0" err="1" smtClean="0">
                <a:solidFill>
                  <a:prstClr val="black"/>
                </a:solidFill>
                <a:latin typeface="Arial" pitchFamily="34" charset="0"/>
                <a:cs typeface="Arial" pitchFamily="34" charset="0"/>
              </a:rPr>
              <a:t>Silipigni</a:t>
            </a:r>
            <a:r>
              <a:rPr lang="en-US" sz="1400" dirty="0" smtClean="0">
                <a:solidFill>
                  <a:prstClr val="black"/>
                </a:solidFill>
                <a:latin typeface="Arial" pitchFamily="34" charset="0"/>
                <a:cs typeface="Arial" pitchFamily="34" charset="0"/>
              </a:rPr>
              <a:t>, and </a:t>
            </a:r>
            <a:r>
              <a:rPr lang="en-US" sz="1400" dirty="0" err="1" smtClean="0">
                <a:solidFill>
                  <a:prstClr val="black"/>
                </a:solidFill>
                <a:latin typeface="Arial" pitchFamily="34" charset="0"/>
                <a:cs typeface="Arial" pitchFamily="34" charset="0"/>
              </a:rPr>
              <a:t>Ixchel</a:t>
            </a:r>
            <a:r>
              <a:rPr lang="en-US" sz="1400" dirty="0" smtClean="0">
                <a:solidFill>
                  <a:prstClr val="black"/>
                </a:solidFill>
                <a:latin typeface="Arial" pitchFamily="34" charset="0"/>
                <a:cs typeface="Arial" pitchFamily="34" charset="0"/>
              </a:rPr>
              <a:t> M. </a:t>
            </a:r>
            <a:r>
              <a:rPr lang="en-US" sz="1400" dirty="0" err="1" smtClean="0">
                <a:solidFill>
                  <a:prstClr val="black"/>
                </a:solidFill>
                <a:latin typeface="Arial" pitchFamily="34" charset="0"/>
                <a:cs typeface="Arial" pitchFamily="34" charset="0"/>
              </a:rPr>
              <a:t>Faniel</a:t>
            </a:r>
            <a:r>
              <a:rPr lang="en-US" sz="1400" dirty="0" smtClean="0">
                <a:solidFill>
                  <a:prstClr val="black"/>
                </a:solidFill>
                <a:latin typeface="Arial" pitchFamily="34" charset="0"/>
                <a:cs typeface="Arial" pitchFamily="34" charset="0"/>
              </a:rPr>
              <a:t>. 2014. </a:t>
            </a:r>
            <a:r>
              <a:rPr lang="en-US" sz="1400" i="1" dirty="0" smtClean="0">
                <a:solidFill>
                  <a:prstClr val="black"/>
                </a:solidFill>
                <a:latin typeface="Arial" pitchFamily="34" charset="0"/>
                <a:cs typeface="Arial" pitchFamily="34" charset="0"/>
              </a:rPr>
              <a:t>Reordering </a:t>
            </a:r>
            <a:r>
              <a:rPr lang="en-US" sz="1400" i="1" dirty="0" err="1" smtClean="0">
                <a:solidFill>
                  <a:prstClr val="black"/>
                </a:solidFill>
                <a:latin typeface="Arial" pitchFamily="34" charset="0"/>
                <a:cs typeface="Arial" pitchFamily="34" charset="0"/>
              </a:rPr>
              <a:t>Ranganathan</a:t>
            </a:r>
            <a:r>
              <a:rPr lang="en-US" sz="1400" i="1" dirty="0" smtClean="0">
                <a:solidFill>
                  <a:prstClr val="black"/>
                </a:solidFill>
                <a:latin typeface="Arial" pitchFamily="34" charset="0"/>
                <a:cs typeface="Arial" pitchFamily="34" charset="0"/>
              </a:rPr>
              <a:t>: Shifting user behaviors, shifting priorities</a:t>
            </a:r>
            <a:r>
              <a:rPr lang="en-US" sz="1400" dirty="0" smtClean="0">
                <a:solidFill>
                  <a:prstClr val="black"/>
                </a:solidFill>
                <a:latin typeface="Arial" pitchFamily="34" charset="0"/>
                <a:cs typeface="Arial" pitchFamily="34" charset="0"/>
              </a:rPr>
              <a:t>. Dublin, OH: OCLC Research. http://www.oclc.org/content/dam/research/publications/library/2014/oclcresearch-reordering-ranganathan-2014.pdf.</a:t>
            </a:r>
            <a:endParaRPr lang="en-US" sz="1400" kern="1200" baseline="0" dirty="0" smtClean="0">
              <a:solidFill>
                <a:schemeClr val="tx1"/>
              </a:solidFill>
              <a:latin typeface="Arial" pitchFamily="34" charset="0"/>
              <a:cs typeface="Arial" pitchFamily="34" charset="0"/>
            </a:endParaRPr>
          </a:p>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26</a:t>
            </a:fld>
            <a:endParaRPr lang="en-US"/>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057400" y="304800"/>
            <a:ext cx="2819400" cy="2114550"/>
          </a:xfrm>
        </p:spPr>
      </p:sp>
      <p:sp>
        <p:nvSpPr>
          <p:cNvPr id="3" name="Notes Placeholder 2"/>
          <p:cNvSpPr>
            <a:spLocks noGrp="1"/>
          </p:cNvSpPr>
          <p:nvPr>
            <p:ph type="body" idx="1"/>
          </p:nvPr>
        </p:nvSpPr>
        <p:spPr>
          <a:xfrm>
            <a:off x="0" y="2514600"/>
            <a:ext cx="6858000" cy="5943600"/>
          </a:xfrm>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400" b="1" dirty="0" smtClean="0">
                <a:latin typeface="Arial" pitchFamily="34" charset="0"/>
                <a:cs typeface="Arial" pitchFamily="34" charset="0"/>
              </a:rPr>
              <a:t>IXCHEL</a:t>
            </a:r>
          </a:p>
          <a:p>
            <a:pPr marL="0" marR="0" indent="0" algn="l" defTabSz="914400" rtl="0" eaLnBrk="1" fontAlgn="auto" latinLnBrk="0" hangingPunct="1">
              <a:lnSpc>
                <a:spcPct val="100000"/>
              </a:lnSpc>
              <a:spcBef>
                <a:spcPts val="0"/>
              </a:spcBef>
              <a:spcAft>
                <a:spcPts val="0"/>
              </a:spcAft>
              <a:buClrTx/>
              <a:buSzTx/>
              <a:buFontTx/>
              <a:buNone/>
              <a:tabLst/>
              <a:defRPr/>
            </a:pPr>
            <a:r>
              <a:rPr lang="en-US" sz="1400" b="1" dirty="0" smtClean="0">
                <a:latin typeface="Arial" pitchFamily="34" charset="0"/>
                <a:cs typeface="Arial" pitchFamily="34" charset="0"/>
              </a:rPr>
              <a:t>Image:  By </a:t>
            </a:r>
            <a:r>
              <a:rPr lang="en-US" sz="1400" b="1" dirty="0" err="1" smtClean="0">
                <a:latin typeface="Arial" pitchFamily="34" charset="0"/>
                <a:cs typeface="Arial" pitchFamily="34" charset="0"/>
              </a:rPr>
              <a:t>SGBack</a:t>
            </a:r>
            <a:endParaRPr lang="en-US" sz="1400" b="1" dirty="0" smtClean="0">
              <a:latin typeface="Arial" pitchFamily="34" charset="0"/>
              <a:cs typeface="Arial" pitchFamily="34" charset="0"/>
            </a:endParaRPr>
          </a:p>
          <a:p>
            <a:pPr marL="0" marR="0" indent="0" algn="l" defTabSz="914400" rtl="0" eaLnBrk="1" fontAlgn="auto" latinLnBrk="0" hangingPunct="1">
              <a:lnSpc>
                <a:spcPct val="100000"/>
              </a:lnSpc>
              <a:spcBef>
                <a:spcPts val="0"/>
              </a:spcBef>
              <a:spcAft>
                <a:spcPts val="0"/>
              </a:spcAft>
              <a:buClrTx/>
              <a:buSzTx/>
              <a:buFontTx/>
              <a:buNone/>
              <a:tabLst/>
              <a:defRPr/>
            </a:pPr>
            <a:endParaRPr lang="en-US" sz="1400" b="1" dirty="0" smtClean="0">
              <a:latin typeface="Arial" pitchFamily="34" charset="0"/>
              <a:cs typeface="Arial" pitchFamily="34" charset="0"/>
            </a:endParaRPr>
          </a:p>
          <a:p>
            <a:pPr>
              <a:buFont typeface="Arial" pitchFamily="34" charset="0"/>
              <a:buNone/>
            </a:pPr>
            <a:r>
              <a:rPr lang="en-US" sz="1400" b="1" dirty="0" smtClean="0">
                <a:latin typeface="Arial" pitchFamily="34" charset="0"/>
                <a:cs typeface="Arial" pitchFamily="34" charset="0"/>
              </a:rPr>
              <a:t>Social Connections</a:t>
            </a:r>
          </a:p>
          <a:p>
            <a:pPr>
              <a:buFont typeface="Arial" pitchFamily="34" charset="0"/>
              <a:buChar char="•"/>
            </a:pPr>
            <a:r>
              <a:rPr lang="en-US" sz="1400" dirty="0" smtClean="0">
                <a:latin typeface="Arial" pitchFamily="34" charset="0"/>
                <a:cs typeface="Arial" pitchFamily="34" charset="0"/>
              </a:rPr>
              <a:t> Learning has always been social (72)</a:t>
            </a:r>
          </a:p>
          <a:p>
            <a:pPr>
              <a:buFont typeface="Arial" pitchFamily="34" charset="0"/>
              <a:buChar char="•"/>
            </a:pPr>
            <a:r>
              <a:rPr lang="en-US" sz="1400" dirty="0" smtClean="0">
                <a:latin typeface="Arial" pitchFamily="34" charset="0"/>
                <a:cs typeface="Arial" pitchFamily="34" charset="0"/>
              </a:rPr>
              <a:t> </a:t>
            </a:r>
            <a:r>
              <a:rPr lang="en-US" sz="1400" dirty="0" err="1" smtClean="0">
                <a:latin typeface="Arial" pitchFamily="34" charset="0"/>
                <a:cs typeface="Arial" pitchFamily="34" charset="0"/>
              </a:rPr>
              <a:t>Dervin</a:t>
            </a:r>
            <a:r>
              <a:rPr lang="en-US" sz="1400" dirty="0" smtClean="0">
                <a:latin typeface="Arial" pitchFamily="34" charset="0"/>
                <a:cs typeface="Arial" pitchFamily="34" charset="0"/>
              </a:rPr>
              <a:t>, </a:t>
            </a:r>
            <a:r>
              <a:rPr lang="en-US" sz="1400" dirty="0" err="1" smtClean="0">
                <a:latin typeface="Arial" pitchFamily="34" charset="0"/>
                <a:cs typeface="Arial" pitchFamily="34" charset="0"/>
              </a:rPr>
              <a:t>Reinhard</a:t>
            </a:r>
            <a:r>
              <a:rPr lang="en-US" sz="1400" dirty="0" smtClean="0">
                <a:latin typeface="Arial" pitchFamily="34" charset="0"/>
                <a:cs typeface="Arial" pitchFamily="34" charset="0"/>
              </a:rPr>
              <a:t>, Kerr, Song, and </a:t>
            </a:r>
            <a:r>
              <a:rPr lang="en-US" sz="1400" dirty="0" err="1" smtClean="0">
                <a:latin typeface="Arial" pitchFamily="34" charset="0"/>
                <a:cs typeface="Arial" pitchFamily="34" charset="0"/>
              </a:rPr>
              <a:t>Shen</a:t>
            </a:r>
            <a:r>
              <a:rPr lang="en-US" sz="1400" dirty="0" smtClean="0">
                <a:latin typeface="Arial" pitchFamily="34" charset="0"/>
                <a:cs typeface="Arial" pitchFamily="34" charset="0"/>
              </a:rPr>
              <a:t> (2006) make the case that both faculty and students tend to turn toward peers in terms of information-seeking behavior (72)</a:t>
            </a:r>
          </a:p>
          <a:p>
            <a:pPr>
              <a:buFont typeface="Arial" pitchFamily="34" charset="0"/>
              <a:buChar char="•"/>
            </a:pPr>
            <a:r>
              <a:rPr lang="en-US" sz="1400" dirty="0" smtClean="0">
                <a:latin typeface="Arial" pitchFamily="34" charset="0"/>
                <a:cs typeface="Arial" pitchFamily="34" charset="0"/>
              </a:rPr>
              <a:t> We have found the same trend in our studies of user behavior: faculty turns to co-workers and colleagues; graduate students turn to peers, instructors, and advisors; undergraduates to their friends and peers (</a:t>
            </a:r>
            <a:r>
              <a:rPr lang="en-US" sz="1400" dirty="0" err="1" smtClean="0">
                <a:latin typeface="Arial" pitchFamily="34" charset="0"/>
                <a:cs typeface="Arial" pitchFamily="34" charset="0"/>
              </a:rPr>
              <a:t>Connaway</a:t>
            </a:r>
            <a:r>
              <a:rPr lang="en-US" sz="1400" dirty="0" smtClean="0">
                <a:latin typeface="Arial" pitchFamily="34" charset="0"/>
                <a:cs typeface="Arial" pitchFamily="34" charset="0"/>
              </a:rPr>
              <a:t> and Dickey 2010; </a:t>
            </a:r>
            <a:r>
              <a:rPr lang="en-US" sz="1400" dirty="0" err="1" smtClean="0">
                <a:latin typeface="Arial" pitchFamily="34" charset="0"/>
                <a:cs typeface="Arial" pitchFamily="34" charset="0"/>
              </a:rPr>
              <a:t>Connaway</a:t>
            </a:r>
            <a:r>
              <a:rPr lang="en-US" sz="1400" dirty="0" smtClean="0">
                <a:latin typeface="Arial" pitchFamily="34" charset="0"/>
                <a:cs typeface="Arial" pitchFamily="34" charset="0"/>
              </a:rPr>
              <a:t>, </a:t>
            </a:r>
            <a:r>
              <a:rPr lang="da-DK" sz="1400" dirty="0" smtClean="0">
                <a:latin typeface="Arial" pitchFamily="34" charset="0"/>
                <a:cs typeface="Arial" pitchFamily="34" charset="0"/>
              </a:rPr>
              <a:t>Lanclos, and Hood 2013a, 2013b; Dervin et al. 2006; Faniel, Kriesberg, and Yakel 2012; Kriesberg et </a:t>
            </a:r>
            <a:r>
              <a:rPr lang="en-US" sz="1400" dirty="0" smtClean="0">
                <a:latin typeface="Arial" pitchFamily="34" charset="0"/>
                <a:cs typeface="Arial" pitchFamily="34" charset="0"/>
              </a:rPr>
              <a:t>al. 2013; </a:t>
            </a:r>
            <a:r>
              <a:rPr lang="en-US" sz="1400" dirty="0" err="1" smtClean="0">
                <a:latin typeface="Arial" pitchFamily="34" charset="0"/>
                <a:cs typeface="Arial" pitchFamily="34" charset="0"/>
              </a:rPr>
              <a:t>Yakel</a:t>
            </a:r>
            <a:r>
              <a:rPr lang="en-US" sz="1400" dirty="0" smtClean="0">
                <a:latin typeface="Arial" pitchFamily="34" charset="0"/>
                <a:cs typeface="Arial" pitchFamily="34" charset="0"/>
              </a:rPr>
              <a:t> et al., “Trust in Digital Repositories,” 2013) (72)</a:t>
            </a:r>
          </a:p>
          <a:p>
            <a:pPr>
              <a:buFont typeface="Arial" pitchFamily="34" charset="0"/>
              <a:buChar char="•"/>
            </a:pPr>
            <a:r>
              <a:rPr lang="en-US" sz="1400" dirty="0" smtClean="0">
                <a:latin typeface="Arial" pitchFamily="34" charset="0"/>
                <a:cs typeface="Arial" pitchFamily="34" charset="0"/>
              </a:rPr>
              <a:t> Seeing as convenience is known as the most significant factor in choosing among information sources, the most natural first step for information seeking is to ask the people with whom you’re already in contact (Radford and </a:t>
            </a:r>
            <a:r>
              <a:rPr lang="en-US" sz="1400" dirty="0" err="1" smtClean="0">
                <a:latin typeface="Arial" pitchFamily="34" charset="0"/>
                <a:cs typeface="Arial" pitchFamily="34" charset="0"/>
              </a:rPr>
              <a:t>Connaway</a:t>
            </a:r>
            <a:r>
              <a:rPr lang="en-US" sz="1400" dirty="0" smtClean="0">
                <a:latin typeface="Arial" pitchFamily="34" charset="0"/>
                <a:cs typeface="Arial" pitchFamily="34" charset="0"/>
              </a:rPr>
              <a:t> 2008) (72)</a:t>
            </a:r>
          </a:p>
          <a:p>
            <a:pPr>
              <a:buFont typeface="Arial" pitchFamily="34" charset="0"/>
              <a:buChar char="•"/>
            </a:pPr>
            <a:endParaRPr lang="en-US" sz="1400" dirty="0" smtClean="0">
              <a:latin typeface="Arial" pitchFamily="34" charset="0"/>
              <a:cs typeface="Arial" pitchFamily="34" charset="0"/>
            </a:endParaRPr>
          </a:p>
          <a:p>
            <a:r>
              <a:rPr lang="en-US" sz="1400" dirty="0" err="1" smtClean="0">
                <a:solidFill>
                  <a:prstClr val="black"/>
                </a:solidFill>
                <a:latin typeface="Arial" pitchFamily="34" charset="0"/>
                <a:cs typeface="Arial" pitchFamily="34" charset="0"/>
              </a:rPr>
              <a:t>Connaway</a:t>
            </a:r>
            <a:r>
              <a:rPr lang="en-US" sz="1400" dirty="0" smtClean="0">
                <a:solidFill>
                  <a:prstClr val="black"/>
                </a:solidFill>
                <a:latin typeface="Arial" pitchFamily="34" charset="0"/>
                <a:cs typeface="Arial" pitchFamily="34" charset="0"/>
              </a:rPr>
              <a:t>, Lynn </a:t>
            </a:r>
            <a:r>
              <a:rPr lang="en-US" sz="1400" dirty="0" err="1" smtClean="0">
                <a:solidFill>
                  <a:prstClr val="black"/>
                </a:solidFill>
                <a:latin typeface="Arial" pitchFamily="34" charset="0"/>
                <a:cs typeface="Arial" pitchFamily="34" charset="0"/>
              </a:rPr>
              <a:t>Silipigni</a:t>
            </a:r>
            <a:r>
              <a:rPr lang="en-US" sz="1400" dirty="0" smtClean="0">
                <a:solidFill>
                  <a:prstClr val="black"/>
                </a:solidFill>
                <a:latin typeface="Arial" pitchFamily="34" charset="0"/>
                <a:cs typeface="Arial" pitchFamily="34" charset="0"/>
              </a:rPr>
              <a:t>, and </a:t>
            </a:r>
            <a:r>
              <a:rPr lang="en-US" sz="1400" dirty="0" err="1" smtClean="0">
                <a:solidFill>
                  <a:prstClr val="black"/>
                </a:solidFill>
                <a:latin typeface="Arial" pitchFamily="34" charset="0"/>
                <a:cs typeface="Arial" pitchFamily="34" charset="0"/>
              </a:rPr>
              <a:t>Ixchel</a:t>
            </a:r>
            <a:r>
              <a:rPr lang="en-US" sz="1400" dirty="0" smtClean="0">
                <a:solidFill>
                  <a:prstClr val="black"/>
                </a:solidFill>
                <a:latin typeface="Arial" pitchFamily="34" charset="0"/>
                <a:cs typeface="Arial" pitchFamily="34" charset="0"/>
              </a:rPr>
              <a:t> M. </a:t>
            </a:r>
            <a:r>
              <a:rPr lang="en-US" sz="1400" dirty="0" err="1" smtClean="0">
                <a:solidFill>
                  <a:prstClr val="black"/>
                </a:solidFill>
                <a:latin typeface="Arial" pitchFamily="34" charset="0"/>
                <a:cs typeface="Arial" pitchFamily="34" charset="0"/>
              </a:rPr>
              <a:t>Faniel</a:t>
            </a:r>
            <a:r>
              <a:rPr lang="en-US" sz="1400" dirty="0" smtClean="0">
                <a:solidFill>
                  <a:prstClr val="black"/>
                </a:solidFill>
                <a:latin typeface="Arial" pitchFamily="34" charset="0"/>
                <a:cs typeface="Arial" pitchFamily="34" charset="0"/>
              </a:rPr>
              <a:t>. 2014. </a:t>
            </a:r>
            <a:r>
              <a:rPr lang="en-US" sz="1400" i="1" dirty="0" smtClean="0">
                <a:solidFill>
                  <a:prstClr val="black"/>
                </a:solidFill>
                <a:latin typeface="Arial" pitchFamily="34" charset="0"/>
                <a:cs typeface="Arial" pitchFamily="34" charset="0"/>
              </a:rPr>
              <a:t>Reordering </a:t>
            </a:r>
            <a:r>
              <a:rPr lang="en-US" sz="1400" i="1" dirty="0" err="1" smtClean="0">
                <a:solidFill>
                  <a:prstClr val="black"/>
                </a:solidFill>
                <a:latin typeface="Arial" pitchFamily="34" charset="0"/>
                <a:cs typeface="Arial" pitchFamily="34" charset="0"/>
              </a:rPr>
              <a:t>Ranganathan</a:t>
            </a:r>
            <a:r>
              <a:rPr lang="en-US" sz="1400" i="1" dirty="0" smtClean="0">
                <a:solidFill>
                  <a:prstClr val="black"/>
                </a:solidFill>
                <a:latin typeface="Arial" pitchFamily="34" charset="0"/>
                <a:cs typeface="Arial" pitchFamily="34" charset="0"/>
              </a:rPr>
              <a:t>: Shifting user behaviors, shifting priorities</a:t>
            </a:r>
            <a:r>
              <a:rPr lang="en-US" sz="1400" dirty="0" smtClean="0">
                <a:solidFill>
                  <a:prstClr val="black"/>
                </a:solidFill>
                <a:latin typeface="Arial" pitchFamily="34" charset="0"/>
                <a:cs typeface="Arial" pitchFamily="34" charset="0"/>
              </a:rPr>
              <a:t>. Dublin, OH: OCLC Research. http://www.oclc.org/content/dam/research/publications/library/2014/oclcresearch-reordering-ranganathan-2014.pdf.</a:t>
            </a:r>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pPr marL="0" marR="0" indent="0" algn="l" defTabSz="914400" rtl="0" eaLnBrk="1" fontAlgn="auto" latinLnBrk="0" hangingPunct="1">
              <a:lnSpc>
                <a:spcPct val="100000"/>
              </a:lnSpc>
              <a:spcBef>
                <a:spcPts val="0"/>
              </a:spcBef>
              <a:spcAft>
                <a:spcPts val="0"/>
              </a:spcAft>
              <a:buClrTx/>
              <a:buSzTx/>
              <a:buFontTx/>
              <a:buNone/>
              <a:tabLst/>
              <a:defRPr/>
            </a:pPr>
            <a:endParaRPr lang="en-US" sz="1400" b="1" dirty="0" smtClean="0">
              <a:latin typeface="Arial" pitchFamily="34" charset="0"/>
              <a:cs typeface="Arial" pitchFamily="34" charset="0"/>
            </a:endParaRPr>
          </a:p>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27</a:t>
            </a:fld>
            <a:endParaRPr lang="en-US"/>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09800" y="304800"/>
            <a:ext cx="2540000" cy="1905000"/>
          </a:xfrm>
        </p:spPr>
      </p:sp>
      <p:sp>
        <p:nvSpPr>
          <p:cNvPr id="3" name="Notes Placeholder 2"/>
          <p:cNvSpPr>
            <a:spLocks noGrp="1"/>
          </p:cNvSpPr>
          <p:nvPr>
            <p:ph type="body" idx="1"/>
          </p:nvPr>
        </p:nvSpPr>
        <p:spPr>
          <a:xfrm>
            <a:off x="0" y="2438400"/>
            <a:ext cx="6858000" cy="6019800"/>
          </a:xfrm>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400" b="1" dirty="0" smtClean="0">
                <a:latin typeface="Arial" pitchFamily="34" charset="0"/>
                <a:cs typeface="Arial" pitchFamily="34" charset="0"/>
              </a:rPr>
              <a:t>IXCHEL</a:t>
            </a:r>
          </a:p>
          <a:p>
            <a:r>
              <a:rPr lang="en-US" sz="1400" dirty="0" smtClean="0">
                <a:latin typeface="Arial" pitchFamily="34" charset="0"/>
                <a:cs typeface="Arial" pitchFamily="34" charset="0"/>
              </a:rPr>
              <a:t>Image: Google search “credible sources” </a:t>
            </a:r>
            <a:endParaRPr lang="en-US" sz="1400" baseline="0" dirty="0" smtClean="0">
              <a:latin typeface="Arial" pitchFamily="34" charset="0"/>
              <a:cs typeface="Arial" pitchFamily="34" charset="0"/>
            </a:endParaRPr>
          </a:p>
          <a:p>
            <a:endParaRPr lang="en-US" sz="1400" baseline="0" dirty="0" smtClean="0">
              <a:latin typeface="Arial" pitchFamily="34" charset="0"/>
              <a:cs typeface="Arial" pitchFamily="34" charset="0"/>
            </a:endParaRPr>
          </a:p>
          <a:p>
            <a:r>
              <a:rPr lang="en-US" sz="1400" b="1" dirty="0" smtClean="0">
                <a:latin typeface="Arial" pitchFamily="34" charset="0"/>
                <a:cs typeface="Arial" pitchFamily="34" charset="0"/>
              </a:rPr>
              <a:t>Complex Content</a:t>
            </a:r>
          </a:p>
          <a:p>
            <a:pPr>
              <a:buFont typeface="Arial" pitchFamily="34" charset="0"/>
              <a:buChar char="•"/>
            </a:pPr>
            <a:r>
              <a:rPr lang="en-US" sz="1400" dirty="0" smtClean="0">
                <a:latin typeface="Arial" pitchFamily="34" charset="0"/>
                <a:cs typeface="Arial" pitchFamily="34" charset="0"/>
              </a:rPr>
              <a:t> Important to provide the context in order for users to make decisions given a rich and complicated information environment (73)</a:t>
            </a:r>
          </a:p>
          <a:p>
            <a:pPr>
              <a:buFont typeface="Arial" pitchFamily="34" charset="0"/>
              <a:buChar char="•"/>
            </a:pPr>
            <a:r>
              <a:rPr lang="en-US" sz="1400" dirty="0" smtClean="0">
                <a:latin typeface="Arial" pitchFamily="34" charset="0"/>
                <a:cs typeface="Arial" pitchFamily="34" charset="0"/>
              </a:rPr>
              <a:t> Evidence of this in the academic community in which researchers are increasingly reusing each other’s data (Carlson and Anderson 2007; </a:t>
            </a:r>
            <a:r>
              <a:rPr lang="en-US" sz="1400" dirty="0" err="1" smtClean="0">
                <a:latin typeface="Arial" pitchFamily="34" charset="0"/>
                <a:cs typeface="Arial" pitchFamily="34" charset="0"/>
              </a:rPr>
              <a:t>Faniel</a:t>
            </a:r>
            <a:r>
              <a:rPr lang="en-US" sz="1400" dirty="0" smtClean="0">
                <a:latin typeface="Arial" pitchFamily="34" charset="0"/>
                <a:cs typeface="Arial" pitchFamily="34" charset="0"/>
              </a:rPr>
              <a:t> and Jacobsen 2010; </a:t>
            </a:r>
            <a:r>
              <a:rPr lang="en-US" sz="1400" dirty="0" err="1" smtClean="0">
                <a:latin typeface="Arial" pitchFamily="34" charset="0"/>
                <a:cs typeface="Arial" pitchFamily="34" charset="0"/>
              </a:rPr>
              <a:t>Faniel</a:t>
            </a:r>
            <a:r>
              <a:rPr lang="en-US" sz="1400" dirty="0" smtClean="0">
                <a:latin typeface="Arial" pitchFamily="34" charset="0"/>
                <a:cs typeface="Arial" pitchFamily="34" charset="0"/>
              </a:rPr>
              <a:t> et al. 2013; </a:t>
            </a:r>
            <a:r>
              <a:rPr lang="en-US" sz="1400" dirty="0" err="1" smtClean="0">
                <a:latin typeface="Arial" pitchFamily="34" charset="0"/>
                <a:cs typeface="Arial" pitchFamily="34" charset="0"/>
              </a:rPr>
              <a:t>Faniel</a:t>
            </a:r>
            <a:r>
              <a:rPr lang="en-US" sz="1400" dirty="0" smtClean="0">
                <a:latin typeface="Arial" pitchFamily="34" charset="0"/>
                <a:cs typeface="Arial" pitchFamily="34" charset="0"/>
              </a:rPr>
              <a:t>, </a:t>
            </a:r>
            <a:r>
              <a:rPr lang="en-US" sz="1400" dirty="0" err="1" smtClean="0">
                <a:latin typeface="Arial" pitchFamily="34" charset="0"/>
                <a:cs typeface="Arial" pitchFamily="34" charset="0"/>
              </a:rPr>
              <a:t>Kriesberg</a:t>
            </a:r>
            <a:r>
              <a:rPr lang="en-US" sz="1400" dirty="0" smtClean="0">
                <a:latin typeface="Arial" pitchFamily="34" charset="0"/>
                <a:cs typeface="Arial" pitchFamily="34" charset="0"/>
              </a:rPr>
              <a:t>, and </a:t>
            </a:r>
            <a:r>
              <a:rPr lang="en-US" sz="1400" dirty="0" err="1" smtClean="0">
                <a:latin typeface="Arial" pitchFamily="34" charset="0"/>
                <a:cs typeface="Arial" pitchFamily="34" charset="0"/>
              </a:rPr>
              <a:t>Yakel</a:t>
            </a:r>
            <a:r>
              <a:rPr lang="en-US" sz="1400" dirty="0" smtClean="0">
                <a:latin typeface="Arial" pitchFamily="34" charset="0"/>
                <a:cs typeface="Arial" pitchFamily="34" charset="0"/>
              </a:rPr>
              <a:t> 2012; Rolland and Lee 2013; Zimmerman 2008) (73)</a:t>
            </a:r>
          </a:p>
          <a:p>
            <a:pPr>
              <a:buFont typeface="Arial" pitchFamily="34" charset="0"/>
              <a:buChar char="•"/>
            </a:pPr>
            <a:r>
              <a:rPr lang="en-US" sz="1400" dirty="0" smtClean="0">
                <a:latin typeface="Arial" pitchFamily="34" charset="0"/>
                <a:cs typeface="Arial" pitchFamily="34" charset="0"/>
              </a:rPr>
              <a:t> Librarians, as info. professionals need to provide services that not only connect more dots but also make access to deeper, more authoritative sources of context available in ways that users can adopt into their workflows (74)</a:t>
            </a:r>
          </a:p>
          <a:p>
            <a:pPr>
              <a:buFont typeface="Arial" pitchFamily="34" charset="0"/>
              <a:buChar char="•"/>
            </a:pPr>
            <a:r>
              <a:rPr lang="en-US" sz="1400" dirty="0" smtClean="0">
                <a:latin typeface="Arial" pitchFamily="34" charset="0"/>
                <a:cs typeface="Arial" pitchFamily="34" charset="0"/>
              </a:rPr>
              <a:t> Users can’t discern whether the content that rises to the top of a search engine result is relevant and trustworthy enough to meet the needs of their circumstances (74)</a:t>
            </a:r>
          </a:p>
          <a:p>
            <a:pPr>
              <a:buFont typeface="Arial" pitchFamily="34" charset="0"/>
              <a:buChar char="•"/>
            </a:pPr>
            <a:r>
              <a:rPr lang="en-US" sz="1400" dirty="0" smtClean="0">
                <a:latin typeface="Arial" pitchFamily="34" charset="0"/>
                <a:cs typeface="Arial" pitchFamily="34" charset="0"/>
              </a:rPr>
              <a:t> Their ability to select credible materials and to help discern which content is best given a particular user’s needs is missing from the search engine equation (74)</a:t>
            </a:r>
          </a:p>
          <a:p>
            <a:endParaRPr lang="en-US" sz="1400" dirty="0" smtClean="0">
              <a:latin typeface="Arial" pitchFamily="34" charset="0"/>
              <a:cs typeface="Arial" pitchFamily="34" charset="0"/>
            </a:endParaRPr>
          </a:p>
          <a:p>
            <a:endParaRPr lang="en-US" sz="1400" baseline="0" dirty="0" smtClean="0">
              <a:latin typeface="Arial" pitchFamily="34" charset="0"/>
              <a:cs typeface="Arial" pitchFamily="34" charset="0"/>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400" dirty="0" err="1" smtClean="0">
                <a:solidFill>
                  <a:prstClr val="black"/>
                </a:solidFill>
                <a:latin typeface="Arial" pitchFamily="34" charset="0"/>
                <a:cs typeface="Arial" pitchFamily="34" charset="0"/>
              </a:rPr>
              <a:t>Connaway</a:t>
            </a:r>
            <a:r>
              <a:rPr lang="en-US" sz="1400" dirty="0" smtClean="0">
                <a:solidFill>
                  <a:prstClr val="black"/>
                </a:solidFill>
                <a:latin typeface="Arial" pitchFamily="34" charset="0"/>
                <a:cs typeface="Arial" pitchFamily="34" charset="0"/>
              </a:rPr>
              <a:t>, Lynn </a:t>
            </a:r>
            <a:r>
              <a:rPr lang="en-US" sz="1400" dirty="0" err="1" smtClean="0">
                <a:solidFill>
                  <a:prstClr val="black"/>
                </a:solidFill>
                <a:latin typeface="Arial" pitchFamily="34" charset="0"/>
                <a:cs typeface="Arial" pitchFamily="34" charset="0"/>
              </a:rPr>
              <a:t>Silipigni</a:t>
            </a:r>
            <a:r>
              <a:rPr lang="en-US" sz="1400" dirty="0" smtClean="0">
                <a:solidFill>
                  <a:prstClr val="black"/>
                </a:solidFill>
                <a:latin typeface="Arial" pitchFamily="34" charset="0"/>
                <a:cs typeface="Arial" pitchFamily="34" charset="0"/>
              </a:rPr>
              <a:t>, and </a:t>
            </a:r>
            <a:r>
              <a:rPr lang="en-US" sz="1400" dirty="0" err="1" smtClean="0">
                <a:solidFill>
                  <a:prstClr val="black"/>
                </a:solidFill>
                <a:latin typeface="Arial" pitchFamily="34" charset="0"/>
                <a:cs typeface="Arial" pitchFamily="34" charset="0"/>
              </a:rPr>
              <a:t>Ixchel</a:t>
            </a:r>
            <a:r>
              <a:rPr lang="en-US" sz="1400" dirty="0" smtClean="0">
                <a:solidFill>
                  <a:prstClr val="black"/>
                </a:solidFill>
                <a:latin typeface="Arial" pitchFamily="34" charset="0"/>
                <a:cs typeface="Arial" pitchFamily="34" charset="0"/>
              </a:rPr>
              <a:t> M. </a:t>
            </a:r>
            <a:r>
              <a:rPr lang="en-US" sz="1400" dirty="0" err="1" smtClean="0">
                <a:solidFill>
                  <a:prstClr val="black"/>
                </a:solidFill>
                <a:latin typeface="Arial" pitchFamily="34" charset="0"/>
                <a:cs typeface="Arial" pitchFamily="34" charset="0"/>
              </a:rPr>
              <a:t>Faniel</a:t>
            </a:r>
            <a:r>
              <a:rPr lang="en-US" sz="1400" dirty="0" smtClean="0">
                <a:solidFill>
                  <a:prstClr val="black"/>
                </a:solidFill>
                <a:latin typeface="Arial" pitchFamily="34" charset="0"/>
                <a:cs typeface="Arial" pitchFamily="34" charset="0"/>
              </a:rPr>
              <a:t>. 2014. </a:t>
            </a:r>
            <a:r>
              <a:rPr lang="en-US" sz="1400" i="1" dirty="0" smtClean="0">
                <a:solidFill>
                  <a:prstClr val="black"/>
                </a:solidFill>
                <a:latin typeface="Arial" pitchFamily="34" charset="0"/>
                <a:cs typeface="Arial" pitchFamily="34" charset="0"/>
              </a:rPr>
              <a:t>Reordering </a:t>
            </a:r>
            <a:r>
              <a:rPr lang="en-US" sz="1400" i="1" dirty="0" err="1" smtClean="0">
                <a:solidFill>
                  <a:prstClr val="black"/>
                </a:solidFill>
                <a:latin typeface="Arial" pitchFamily="34" charset="0"/>
                <a:cs typeface="Arial" pitchFamily="34" charset="0"/>
              </a:rPr>
              <a:t>Ranganathan</a:t>
            </a:r>
            <a:r>
              <a:rPr lang="en-US" sz="1400" i="1" dirty="0" smtClean="0">
                <a:solidFill>
                  <a:prstClr val="black"/>
                </a:solidFill>
                <a:latin typeface="Arial" pitchFamily="34" charset="0"/>
                <a:cs typeface="Arial" pitchFamily="34" charset="0"/>
              </a:rPr>
              <a:t>: Shifting user behaviors, shifting priorities</a:t>
            </a:r>
            <a:r>
              <a:rPr lang="en-US" sz="1400" dirty="0" smtClean="0">
                <a:solidFill>
                  <a:prstClr val="black"/>
                </a:solidFill>
                <a:latin typeface="Arial" pitchFamily="34" charset="0"/>
                <a:cs typeface="Arial" pitchFamily="34" charset="0"/>
              </a:rPr>
              <a:t>. Dublin, OH: OCLC Research. http://www.oclc.org/content/dam/research/publications/library/2014/oclcresearch-reordering-ranganathan-2014.pdf.</a:t>
            </a:r>
            <a:endParaRPr lang="en-US" sz="1400" kern="1200" baseline="0" dirty="0" smtClean="0">
              <a:solidFill>
                <a:schemeClr val="tx1"/>
              </a:solidFill>
              <a:latin typeface="Arial" pitchFamily="34" charset="0"/>
              <a:cs typeface="Arial" pitchFamily="34" charset="0"/>
            </a:endParaRPr>
          </a:p>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28</a:t>
            </a:fld>
            <a:endParaRPr lang="en-US"/>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895600" y="228600"/>
            <a:ext cx="711200" cy="533400"/>
          </a:xfrm>
        </p:spPr>
      </p:sp>
      <p:sp>
        <p:nvSpPr>
          <p:cNvPr id="3" name="Notes Placeholder 2"/>
          <p:cNvSpPr>
            <a:spLocks noGrp="1"/>
          </p:cNvSpPr>
          <p:nvPr>
            <p:ph type="body" idx="1"/>
          </p:nvPr>
        </p:nvSpPr>
        <p:spPr>
          <a:xfrm>
            <a:off x="0" y="838200"/>
            <a:ext cx="6858000" cy="7620000"/>
          </a:xfrm>
        </p:spPr>
        <p:txBody>
          <a:bodyPr>
            <a:noAutofit/>
          </a:bodyPr>
          <a:lstStyle/>
          <a:p>
            <a:r>
              <a:rPr lang="en-US" sz="1100" dirty="0" smtClean="0">
                <a:latin typeface="Arial" pitchFamily="34" charset="0"/>
                <a:cs typeface="Arial" pitchFamily="34" charset="0"/>
              </a:rPr>
              <a:t>Carlson, </a:t>
            </a:r>
            <a:r>
              <a:rPr lang="en-US" sz="1100" dirty="0" err="1" smtClean="0">
                <a:latin typeface="Arial" pitchFamily="34" charset="0"/>
                <a:cs typeface="Arial" pitchFamily="34" charset="0"/>
              </a:rPr>
              <a:t>Samuelle</a:t>
            </a:r>
            <a:r>
              <a:rPr lang="en-US" sz="1100" dirty="0" smtClean="0">
                <a:latin typeface="Arial" pitchFamily="34" charset="0"/>
                <a:cs typeface="Arial" pitchFamily="34" charset="0"/>
              </a:rPr>
              <a:t>, and Ben Anderson. 2007. What are data? The many kinds of data and their implications for data re-use. Journal of Computer-Mediated Communication 12, no. 2: 635–61. </a:t>
            </a:r>
            <a:r>
              <a:rPr lang="en-US" sz="1100" dirty="0" err="1" smtClean="0">
                <a:latin typeface="Arial" pitchFamily="34" charset="0"/>
                <a:cs typeface="Arial" pitchFamily="34" charset="0"/>
              </a:rPr>
              <a:t>Doi</a:t>
            </a:r>
            <a:r>
              <a:rPr lang="en-US" sz="1100" dirty="0" smtClean="0">
                <a:latin typeface="Arial" pitchFamily="34" charset="0"/>
                <a:cs typeface="Arial" pitchFamily="34" charset="0"/>
              </a:rPr>
              <a:t>: 10.1111/j.1083-6101.2007.00342.</a:t>
            </a:r>
            <a:endParaRPr lang="en-US" sz="1100" b="1" dirty="0" smtClean="0">
              <a:latin typeface="Arial" pitchFamily="34" charset="0"/>
              <a:cs typeface="Arial" pitchFamily="34" charset="0"/>
            </a:endParaRPr>
          </a:p>
          <a:p>
            <a:pPr>
              <a:buFont typeface="Arial" pitchFamily="34" charset="0"/>
              <a:buNone/>
            </a:pPr>
            <a:endParaRPr lang="en-US" sz="1100" b="1" dirty="0" smtClean="0">
              <a:latin typeface="Arial" pitchFamily="34" charset="0"/>
              <a:cs typeface="Arial" pitchFamily="34" charset="0"/>
            </a:endParaRPr>
          </a:p>
          <a:p>
            <a:r>
              <a:rPr lang="en-US" sz="1100" dirty="0" smtClean="0">
                <a:latin typeface="Arial" pitchFamily="34" charset="0"/>
                <a:cs typeface="Arial" pitchFamily="34" charset="0"/>
              </a:rPr>
              <a:t>Connaway, Lynn Silipigni, and Timothy J. Dickey. 2010. </a:t>
            </a:r>
            <a:r>
              <a:rPr lang="en-US" sz="1100" i="1" dirty="0" smtClean="0">
                <a:latin typeface="Arial" pitchFamily="34" charset="0"/>
                <a:cs typeface="Arial" pitchFamily="34" charset="0"/>
              </a:rPr>
              <a:t>The digital information seeker: Report of findings from selected OCLC, RIN, and JISC user behavior projects</a:t>
            </a:r>
            <a:r>
              <a:rPr lang="en-US" sz="1100" dirty="0" smtClean="0">
                <a:latin typeface="Arial" pitchFamily="34" charset="0"/>
                <a:cs typeface="Arial" pitchFamily="34" charset="0"/>
              </a:rPr>
              <a:t>. </a:t>
            </a:r>
            <a:r>
              <a:rPr lang="en-US" sz="1100" dirty="0" err="1" smtClean="0">
                <a:latin typeface="Arial" pitchFamily="34" charset="0"/>
                <a:cs typeface="Arial" pitchFamily="34" charset="0"/>
              </a:rPr>
              <a:t>n.p</a:t>
            </a:r>
            <a:r>
              <a:rPr lang="en-US" sz="1100" dirty="0" smtClean="0">
                <a:latin typeface="Arial" pitchFamily="34" charset="0"/>
                <a:cs typeface="Arial" pitchFamily="34" charset="0"/>
              </a:rPr>
              <a:t>.: Higher Education Funding Council for England (HEFCE). http://www.jisc.ac.uk/media/documents/publications/reports/2010/digitalinformationseekerreport.pdf.</a:t>
            </a:r>
          </a:p>
          <a:p>
            <a:endParaRPr lang="en-US" sz="1100" b="1" dirty="0" smtClean="0">
              <a:latin typeface="Arial" pitchFamily="34" charset="0"/>
              <a:cs typeface="Arial" pitchFamily="34" charset="0"/>
            </a:endParaRPr>
          </a:p>
          <a:p>
            <a:r>
              <a:rPr lang="en-US" sz="1100" dirty="0" smtClean="0">
                <a:latin typeface="Arial" pitchFamily="34" charset="0"/>
                <a:cs typeface="Arial" pitchFamily="34" charset="0"/>
              </a:rPr>
              <a:t>Connaway, Lynn Silipigni, Donna Lanclos, and Erin M. Hood. 2013a. “I always stick with the first thing that comes up on Google…” Where people go for information, what they use, and why.</a:t>
            </a:r>
          </a:p>
          <a:p>
            <a:r>
              <a:rPr lang="en-US" sz="1100" i="1" dirty="0" smtClean="0">
                <a:latin typeface="Arial" pitchFamily="34" charset="0"/>
                <a:cs typeface="Arial" pitchFamily="34" charset="0"/>
              </a:rPr>
              <a:t>EDUCAUSE Review Online </a:t>
            </a:r>
            <a:r>
              <a:rPr lang="en-US" sz="1100" dirty="0" smtClean="0">
                <a:latin typeface="Arial" pitchFamily="34" charset="0"/>
                <a:cs typeface="Arial" pitchFamily="34" charset="0"/>
              </a:rPr>
              <a:t>(December 6), http://www.educause.edu/ero/article/i-always-stick-first-thing-comes-google-where-people-go-information-what-they-use-and-why.</a:t>
            </a:r>
          </a:p>
          <a:p>
            <a:endParaRPr lang="en-US" sz="1100" dirty="0" smtClean="0">
              <a:latin typeface="Arial" pitchFamily="34" charset="0"/>
              <a:cs typeface="Arial" pitchFamily="34" charset="0"/>
            </a:endParaRPr>
          </a:p>
          <a:p>
            <a:r>
              <a:rPr lang="en-US" sz="1100" dirty="0" smtClean="0">
                <a:latin typeface="Arial" pitchFamily="34" charset="0"/>
                <a:cs typeface="Arial" pitchFamily="34" charset="0"/>
              </a:rPr>
              <a:t>Connaway, Lynn Silipigni, Donna Lanclos, and Erin M. Hood. 2013b. “I find Google a lot easier than going to the library website.” Imagine ways to innovate and inspire students to use the academic library. </a:t>
            </a:r>
            <a:r>
              <a:rPr lang="en-US" sz="1100" i="1" dirty="0" smtClean="0">
                <a:latin typeface="Arial" pitchFamily="34" charset="0"/>
                <a:cs typeface="Arial" pitchFamily="34" charset="0"/>
              </a:rPr>
              <a:t>Proceedings of the Association of College &amp; Research Libraries (ACRL) 2013 conference, April 10-13, 2013, Indianapolis, IN</a:t>
            </a:r>
            <a:r>
              <a:rPr lang="en-US" sz="1100" dirty="0" smtClean="0">
                <a:latin typeface="Arial" pitchFamily="34" charset="0"/>
                <a:cs typeface="Arial" pitchFamily="34" charset="0"/>
              </a:rPr>
              <a:t>. Chicago: Association of College &amp; Research Libraries. http://www.ala.org/acrl/sites/ala.org.acrl/files/content/conferences/confsandpreconfs/2013/papers/Connaway_Google.pdf.</a:t>
            </a:r>
            <a:endParaRPr lang="en-US" sz="1100" b="1" dirty="0" smtClean="0">
              <a:latin typeface="Arial" pitchFamily="34" charset="0"/>
              <a:cs typeface="Arial" pitchFamily="34" charset="0"/>
            </a:endParaRPr>
          </a:p>
          <a:p>
            <a:pPr>
              <a:buFont typeface="Arial" pitchFamily="34" charset="0"/>
              <a:buNone/>
            </a:pPr>
            <a:endParaRPr lang="en-US" sz="1100" b="1" dirty="0" smtClean="0">
              <a:latin typeface="Arial" pitchFamily="34" charset="0"/>
              <a:cs typeface="Arial" pitchFamily="34" charset="0"/>
            </a:endParaRPr>
          </a:p>
          <a:p>
            <a:r>
              <a:rPr lang="en-US" sz="1100" dirty="0" smtClean="0">
                <a:latin typeface="Arial" pitchFamily="34" charset="0"/>
                <a:cs typeface="Arial" pitchFamily="34" charset="0"/>
              </a:rPr>
              <a:t>Connaway, Lynn Silipigni, Chandra </a:t>
            </a:r>
            <a:r>
              <a:rPr lang="en-US" sz="1100" dirty="0" err="1" smtClean="0">
                <a:latin typeface="Arial" pitchFamily="34" charset="0"/>
                <a:cs typeface="Arial" pitchFamily="34" charset="0"/>
              </a:rPr>
              <a:t>Prabha</a:t>
            </a:r>
            <a:r>
              <a:rPr lang="en-US" sz="1100" dirty="0" smtClean="0">
                <a:latin typeface="Arial" pitchFamily="34" charset="0"/>
                <a:cs typeface="Arial" pitchFamily="34" charset="0"/>
              </a:rPr>
              <a:t>, and Timothy J. Dickey. 2006. </a:t>
            </a:r>
            <a:r>
              <a:rPr lang="en-US" sz="1100" i="1" dirty="0" smtClean="0">
                <a:latin typeface="Arial" pitchFamily="34" charset="0"/>
                <a:cs typeface="Arial" pitchFamily="34" charset="0"/>
              </a:rPr>
              <a:t>Sense-making the information confluence: The whys and </a:t>
            </a:r>
            <a:r>
              <a:rPr lang="en-US" sz="1100" i="1" dirty="0" err="1" smtClean="0">
                <a:latin typeface="Arial" pitchFamily="34" charset="0"/>
                <a:cs typeface="Arial" pitchFamily="34" charset="0"/>
              </a:rPr>
              <a:t>hows</a:t>
            </a:r>
            <a:r>
              <a:rPr lang="en-US" sz="1100" i="1" dirty="0" smtClean="0">
                <a:latin typeface="Arial" pitchFamily="34" charset="0"/>
                <a:cs typeface="Arial" pitchFamily="34" charset="0"/>
              </a:rPr>
              <a:t> of college and university user </a:t>
            </a:r>
            <a:r>
              <a:rPr lang="en-US" sz="1100" i="1" dirty="0" err="1" smtClean="0">
                <a:latin typeface="Arial" pitchFamily="34" charset="0"/>
                <a:cs typeface="Arial" pitchFamily="34" charset="0"/>
              </a:rPr>
              <a:t>satisficing</a:t>
            </a:r>
            <a:r>
              <a:rPr lang="en-US" sz="1100" i="1" dirty="0" smtClean="0">
                <a:latin typeface="Arial" pitchFamily="34" charset="0"/>
                <a:cs typeface="Arial" pitchFamily="34" charset="0"/>
              </a:rPr>
              <a:t> of information needs. Phase III: Focus group interview study</a:t>
            </a:r>
            <a:r>
              <a:rPr lang="en-US" sz="1100" dirty="0" smtClean="0">
                <a:latin typeface="Arial" pitchFamily="34" charset="0"/>
                <a:cs typeface="Arial" pitchFamily="34" charset="0"/>
              </a:rPr>
              <a:t>. Report on National Leadership Grant LG-02-03-0062-03, to Institute of Museum and Library Services, Washington, DC. Columbus, OH: School of Communication, The Ohio State University.</a:t>
            </a:r>
          </a:p>
          <a:p>
            <a:endParaRPr lang="en-US" sz="1100" b="1" dirty="0" smtClean="0">
              <a:latin typeface="Arial" pitchFamily="34" charset="0"/>
              <a:cs typeface="Arial" pitchFamily="34" charset="0"/>
            </a:endParaRPr>
          </a:p>
          <a:p>
            <a:r>
              <a:rPr lang="en-US" sz="1100" dirty="0" smtClean="0">
                <a:latin typeface="Arial" pitchFamily="34" charset="0"/>
                <a:cs typeface="Arial" pitchFamily="34" charset="0"/>
              </a:rPr>
              <a:t>De Rosa, Cathy, Joanne Cantrell, Janet Hawk, and </a:t>
            </a:r>
            <a:r>
              <a:rPr lang="en-US" sz="1100" dirty="0" err="1" smtClean="0">
                <a:latin typeface="Arial" pitchFamily="34" charset="0"/>
                <a:cs typeface="Arial" pitchFamily="34" charset="0"/>
              </a:rPr>
              <a:t>Alane</a:t>
            </a:r>
            <a:r>
              <a:rPr lang="en-US" sz="1100" dirty="0" smtClean="0">
                <a:latin typeface="Arial" pitchFamily="34" charset="0"/>
                <a:cs typeface="Arial" pitchFamily="34" charset="0"/>
              </a:rPr>
              <a:t> Wilson. 2006. </a:t>
            </a:r>
            <a:r>
              <a:rPr lang="en-US" sz="1100" i="1" dirty="0" smtClean="0">
                <a:latin typeface="Arial" pitchFamily="34" charset="0"/>
                <a:cs typeface="Arial" pitchFamily="34" charset="0"/>
              </a:rPr>
              <a:t>College students’ perceptions of libraries and information resources: A report to the OCLC Membership</a:t>
            </a:r>
            <a:r>
              <a:rPr lang="en-US" sz="1100" dirty="0" smtClean="0">
                <a:latin typeface="Arial" pitchFamily="34" charset="0"/>
                <a:cs typeface="Arial" pitchFamily="34" charset="0"/>
              </a:rPr>
              <a:t>. Dublin, OH: OCLC Online Computer Library Center.</a:t>
            </a:r>
            <a:endParaRPr lang="en-US" sz="1100" b="1" dirty="0" smtClean="0">
              <a:latin typeface="Arial" pitchFamily="34" charset="0"/>
              <a:cs typeface="Arial" pitchFamily="34" charset="0"/>
            </a:endParaRPr>
          </a:p>
          <a:p>
            <a:endParaRPr lang="en-US" sz="1100" b="1" dirty="0" smtClean="0">
              <a:latin typeface="Arial" pitchFamily="34" charset="0"/>
              <a:cs typeface="Arial" pitchFamily="34" charset="0"/>
            </a:endParaRPr>
          </a:p>
          <a:p>
            <a:r>
              <a:rPr lang="en-US" sz="1100" dirty="0" err="1" smtClean="0">
                <a:latin typeface="Arial" pitchFamily="34" charset="0"/>
                <a:cs typeface="Arial" pitchFamily="34" charset="0"/>
              </a:rPr>
              <a:t>Dervin</a:t>
            </a:r>
            <a:r>
              <a:rPr lang="en-US" sz="1100" dirty="0" smtClean="0">
                <a:latin typeface="Arial" pitchFamily="34" charset="0"/>
                <a:cs typeface="Arial" pitchFamily="34" charset="0"/>
              </a:rPr>
              <a:t>, Brenda, </a:t>
            </a:r>
            <a:r>
              <a:rPr lang="en-US" sz="1100" dirty="0" err="1" smtClean="0">
                <a:latin typeface="Arial" pitchFamily="34" charset="0"/>
                <a:cs typeface="Arial" pitchFamily="34" charset="0"/>
              </a:rPr>
              <a:t>CarrieLynn</a:t>
            </a:r>
            <a:r>
              <a:rPr lang="en-US" sz="1100" dirty="0" smtClean="0">
                <a:latin typeface="Arial" pitchFamily="34" charset="0"/>
                <a:cs typeface="Arial" pitchFamily="34" charset="0"/>
              </a:rPr>
              <a:t> D. </a:t>
            </a:r>
            <a:r>
              <a:rPr lang="en-US" sz="1100" dirty="0" err="1" smtClean="0">
                <a:latin typeface="Arial" pitchFamily="34" charset="0"/>
                <a:cs typeface="Arial" pitchFamily="34" charset="0"/>
              </a:rPr>
              <a:t>Reinhard</a:t>
            </a:r>
            <a:r>
              <a:rPr lang="en-US" sz="1100" dirty="0" smtClean="0">
                <a:latin typeface="Arial" pitchFamily="34" charset="0"/>
                <a:cs typeface="Arial" pitchFamily="34" charset="0"/>
              </a:rPr>
              <a:t>, Zack Y. Kerr, Mei Song, and </a:t>
            </a:r>
            <a:r>
              <a:rPr lang="en-US" sz="1100" dirty="0" err="1" smtClean="0">
                <a:latin typeface="Arial" pitchFamily="34" charset="0"/>
                <a:cs typeface="Arial" pitchFamily="34" charset="0"/>
              </a:rPr>
              <a:t>Fei</a:t>
            </a:r>
            <a:r>
              <a:rPr lang="en-US" sz="1100" dirty="0" smtClean="0">
                <a:latin typeface="Arial" pitchFamily="34" charset="0"/>
                <a:cs typeface="Arial" pitchFamily="34" charset="0"/>
              </a:rPr>
              <a:t> C. </a:t>
            </a:r>
            <a:r>
              <a:rPr lang="en-US" sz="1100" dirty="0" err="1" smtClean="0">
                <a:latin typeface="Arial" pitchFamily="34" charset="0"/>
                <a:cs typeface="Arial" pitchFamily="34" charset="0"/>
              </a:rPr>
              <a:t>Shen</a:t>
            </a:r>
            <a:r>
              <a:rPr lang="en-US" sz="1100" dirty="0" smtClean="0">
                <a:latin typeface="Arial" pitchFamily="34" charset="0"/>
                <a:cs typeface="Arial" pitchFamily="34" charset="0"/>
              </a:rPr>
              <a:t>. 2006. </a:t>
            </a:r>
            <a:r>
              <a:rPr lang="en-US" sz="1100" i="1" dirty="0" err="1" smtClean="0">
                <a:latin typeface="Arial" pitchFamily="34" charset="0"/>
                <a:cs typeface="Arial" pitchFamily="34" charset="0"/>
              </a:rPr>
              <a:t>Sensemaking</a:t>
            </a:r>
            <a:r>
              <a:rPr lang="en-US" sz="1100" i="1" dirty="0" smtClean="0">
                <a:latin typeface="Arial" pitchFamily="34" charset="0"/>
                <a:cs typeface="Arial" pitchFamily="34" charset="0"/>
              </a:rPr>
              <a:t> the information confluence: The whys and </a:t>
            </a:r>
            <a:r>
              <a:rPr lang="en-US" sz="1100" i="1" dirty="0" err="1" smtClean="0">
                <a:latin typeface="Arial" pitchFamily="34" charset="0"/>
                <a:cs typeface="Arial" pitchFamily="34" charset="0"/>
              </a:rPr>
              <a:t>hows</a:t>
            </a:r>
            <a:r>
              <a:rPr lang="en-US" sz="1100" i="1" dirty="0" smtClean="0">
                <a:latin typeface="Arial" pitchFamily="34" charset="0"/>
                <a:cs typeface="Arial" pitchFamily="34" charset="0"/>
              </a:rPr>
              <a:t> of college and university User </a:t>
            </a:r>
            <a:r>
              <a:rPr lang="en-US" sz="1100" i="1" dirty="0" err="1" smtClean="0">
                <a:latin typeface="Arial" pitchFamily="34" charset="0"/>
                <a:cs typeface="Arial" pitchFamily="34" charset="0"/>
              </a:rPr>
              <a:t>satisficing</a:t>
            </a:r>
            <a:endParaRPr lang="en-US" sz="1100" i="1" dirty="0" smtClean="0">
              <a:latin typeface="Arial" pitchFamily="34" charset="0"/>
              <a:cs typeface="Arial" pitchFamily="34" charset="0"/>
            </a:endParaRPr>
          </a:p>
          <a:p>
            <a:r>
              <a:rPr lang="en-US" sz="1100" i="1" dirty="0" smtClean="0">
                <a:latin typeface="Arial" pitchFamily="34" charset="0"/>
                <a:cs typeface="Arial" pitchFamily="34" charset="0"/>
              </a:rPr>
              <a:t>of information needs. Phase II: Sense-making online survey and phone interview study. </a:t>
            </a:r>
            <a:r>
              <a:rPr lang="en-US" sz="1100" dirty="0" smtClean="0">
                <a:latin typeface="Arial" pitchFamily="34" charset="0"/>
                <a:cs typeface="Arial" pitchFamily="34" charset="0"/>
              </a:rPr>
              <a:t>Report on National Leadership Grant LG-02-03-0062-03 to Institute of Museum and Library Services,</a:t>
            </a:r>
          </a:p>
          <a:p>
            <a:r>
              <a:rPr lang="en-US" sz="1100" dirty="0" smtClean="0">
                <a:latin typeface="Arial" pitchFamily="34" charset="0"/>
                <a:cs typeface="Arial" pitchFamily="34" charset="0"/>
              </a:rPr>
              <a:t>Washington, DC. Columbus, OH: School of Communication, Ohio State University.</a:t>
            </a:r>
          </a:p>
          <a:p>
            <a:endParaRPr lang="en-US" sz="1100" b="1" dirty="0" smtClean="0">
              <a:latin typeface="Arial" pitchFamily="34" charset="0"/>
              <a:cs typeface="Arial" pitchFamily="34" charset="0"/>
            </a:endParaRPr>
          </a:p>
          <a:p>
            <a:r>
              <a:rPr lang="en-US" sz="1100" dirty="0" smtClean="0">
                <a:latin typeface="Arial" pitchFamily="34" charset="0"/>
                <a:cs typeface="Arial" pitchFamily="34" charset="0"/>
              </a:rPr>
              <a:t>Elder, Danielle, R. Niccole Westbrook, and Michele Reilly. 2012. Wikipedia lover, not a hater: Harnessing Wikipedia to increase the discoverability of library resources. </a:t>
            </a:r>
            <a:r>
              <a:rPr lang="en-US" sz="1100" i="1" dirty="0" smtClean="0">
                <a:latin typeface="Arial" pitchFamily="34" charset="0"/>
                <a:cs typeface="Arial" pitchFamily="34" charset="0"/>
              </a:rPr>
              <a:t>Journal of Web</a:t>
            </a:r>
          </a:p>
          <a:p>
            <a:r>
              <a:rPr lang="en-US" sz="1100" i="1" dirty="0" smtClean="0">
                <a:latin typeface="Arial" pitchFamily="34" charset="0"/>
                <a:cs typeface="Arial" pitchFamily="34" charset="0"/>
              </a:rPr>
              <a:t>Librarianship </a:t>
            </a:r>
            <a:r>
              <a:rPr lang="en-US" sz="1100" dirty="0" smtClean="0">
                <a:latin typeface="Arial" pitchFamily="34" charset="0"/>
                <a:cs typeface="Arial" pitchFamily="34" charset="0"/>
              </a:rPr>
              <a:t>6, no. 1: 32-44. DOI:10.1080/19322909.2012.641808.</a:t>
            </a:r>
          </a:p>
          <a:p>
            <a:endParaRPr lang="en-US" sz="1100" b="1" dirty="0" smtClean="0">
              <a:latin typeface="Arial" pitchFamily="34" charset="0"/>
              <a:cs typeface="Arial" pitchFamily="34" charset="0"/>
            </a:endParaRPr>
          </a:p>
          <a:p>
            <a:r>
              <a:rPr lang="en-US" sz="1100" dirty="0" err="1" smtClean="0">
                <a:latin typeface="Arial" pitchFamily="34" charset="0"/>
                <a:cs typeface="Arial" pitchFamily="34" charset="0"/>
              </a:rPr>
              <a:t>Faniel</a:t>
            </a:r>
            <a:r>
              <a:rPr lang="en-US" sz="1100" dirty="0" smtClean="0">
                <a:latin typeface="Arial" pitchFamily="34" charset="0"/>
                <a:cs typeface="Arial" pitchFamily="34" charset="0"/>
              </a:rPr>
              <a:t>, </a:t>
            </a:r>
            <a:r>
              <a:rPr lang="en-US" sz="1100" dirty="0" err="1" smtClean="0">
                <a:latin typeface="Arial" pitchFamily="34" charset="0"/>
                <a:cs typeface="Arial" pitchFamily="34" charset="0"/>
              </a:rPr>
              <a:t>Ixchel</a:t>
            </a:r>
            <a:r>
              <a:rPr lang="en-US" sz="1100" dirty="0" smtClean="0">
                <a:latin typeface="Arial" pitchFamily="34" charset="0"/>
                <a:cs typeface="Arial" pitchFamily="34" charset="0"/>
              </a:rPr>
              <a:t> M., and </a:t>
            </a:r>
            <a:r>
              <a:rPr lang="en-US" sz="1100" dirty="0" err="1" smtClean="0">
                <a:latin typeface="Arial" pitchFamily="34" charset="0"/>
                <a:cs typeface="Arial" pitchFamily="34" charset="0"/>
              </a:rPr>
              <a:t>Trond</a:t>
            </a:r>
            <a:r>
              <a:rPr lang="en-US" sz="1100" dirty="0" smtClean="0">
                <a:latin typeface="Arial" pitchFamily="34" charset="0"/>
                <a:cs typeface="Arial" pitchFamily="34" charset="0"/>
              </a:rPr>
              <a:t> E. Jacobsen. 2010. Reusing scientific data: How earthquake engineering researchers assess the reusability of colleagues’ data. </a:t>
            </a:r>
            <a:r>
              <a:rPr lang="en-US" sz="1100" i="1" dirty="0" smtClean="0">
                <a:latin typeface="Arial" pitchFamily="34" charset="0"/>
                <a:cs typeface="Arial" pitchFamily="34" charset="0"/>
              </a:rPr>
              <a:t>Computer Supported</a:t>
            </a:r>
          </a:p>
          <a:p>
            <a:r>
              <a:rPr lang="en-US" sz="1100" i="1" dirty="0" smtClean="0">
                <a:latin typeface="Arial" pitchFamily="34" charset="0"/>
                <a:cs typeface="Arial" pitchFamily="34" charset="0"/>
              </a:rPr>
              <a:t>Cooperative Work</a:t>
            </a:r>
            <a:r>
              <a:rPr lang="en-US" sz="1100" dirty="0" smtClean="0">
                <a:latin typeface="Arial" pitchFamily="34" charset="0"/>
                <a:cs typeface="Arial" pitchFamily="34" charset="0"/>
              </a:rPr>
              <a:t> 19, no. 3-4: 355-75.</a:t>
            </a:r>
            <a:endParaRPr lang="en-US" sz="1100"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29</a:t>
            </a:fld>
            <a:endParaRPr lang="en-US"/>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048000" y="152400"/>
            <a:ext cx="609600" cy="457200"/>
          </a:xfrm>
        </p:spPr>
      </p:sp>
      <p:sp>
        <p:nvSpPr>
          <p:cNvPr id="3" name="Notes Placeholder 2"/>
          <p:cNvSpPr>
            <a:spLocks noGrp="1"/>
          </p:cNvSpPr>
          <p:nvPr>
            <p:ph type="body" idx="1"/>
          </p:nvPr>
        </p:nvSpPr>
        <p:spPr>
          <a:xfrm>
            <a:off x="0" y="685800"/>
            <a:ext cx="6858000" cy="8229600"/>
          </a:xfrm>
        </p:spPr>
        <p:txBody>
          <a:bodyPr>
            <a:noAutofit/>
          </a:bodyPr>
          <a:lstStyle/>
          <a:p>
            <a:r>
              <a:rPr lang="en-US" sz="1100" dirty="0" err="1" smtClean="0">
                <a:latin typeface="Arial" pitchFamily="34" charset="0"/>
                <a:cs typeface="Arial" pitchFamily="34" charset="0"/>
              </a:rPr>
              <a:t>Faniel</a:t>
            </a:r>
            <a:r>
              <a:rPr lang="en-US" sz="1100" dirty="0" smtClean="0">
                <a:latin typeface="Arial" pitchFamily="34" charset="0"/>
                <a:cs typeface="Arial" pitchFamily="34" charset="0"/>
              </a:rPr>
              <a:t>, </a:t>
            </a:r>
            <a:r>
              <a:rPr lang="en-US" sz="1100" dirty="0" err="1" smtClean="0">
                <a:latin typeface="Arial" pitchFamily="34" charset="0"/>
                <a:cs typeface="Arial" pitchFamily="34" charset="0"/>
              </a:rPr>
              <a:t>Ixchel</a:t>
            </a:r>
            <a:r>
              <a:rPr lang="en-US" sz="1100" dirty="0" smtClean="0">
                <a:latin typeface="Arial" pitchFamily="34" charset="0"/>
                <a:cs typeface="Arial" pitchFamily="34" charset="0"/>
              </a:rPr>
              <a:t>, Eric Kansa, Sarah </a:t>
            </a:r>
            <a:r>
              <a:rPr lang="en-US" sz="1100" dirty="0" err="1" smtClean="0">
                <a:latin typeface="Arial" pitchFamily="34" charset="0"/>
                <a:cs typeface="Arial" pitchFamily="34" charset="0"/>
              </a:rPr>
              <a:t>Whitcher</a:t>
            </a:r>
            <a:r>
              <a:rPr lang="en-US" sz="1100" dirty="0" smtClean="0">
                <a:latin typeface="Arial" pitchFamily="34" charset="0"/>
                <a:cs typeface="Arial" pitchFamily="34" charset="0"/>
              </a:rPr>
              <a:t> Kansa, </a:t>
            </a:r>
            <a:r>
              <a:rPr lang="en-US" sz="1100" dirty="0" err="1" smtClean="0">
                <a:latin typeface="Arial" pitchFamily="34" charset="0"/>
                <a:cs typeface="Arial" pitchFamily="34" charset="0"/>
              </a:rPr>
              <a:t>Julianna</a:t>
            </a:r>
            <a:r>
              <a:rPr lang="en-US" sz="1100" dirty="0" smtClean="0">
                <a:latin typeface="Arial" pitchFamily="34" charset="0"/>
                <a:cs typeface="Arial" pitchFamily="34" charset="0"/>
              </a:rPr>
              <a:t> Barrera-Gomez, and Elizabeth </a:t>
            </a:r>
            <a:r>
              <a:rPr lang="en-US" sz="1100" dirty="0" err="1" smtClean="0">
                <a:latin typeface="Arial" pitchFamily="34" charset="0"/>
                <a:cs typeface="Arial" pitchFamily="34" charset="0"/>
              </a:rPr>
              <a:t>Yakel</a:t>
            </a:r>
            <a:r>
              <a:rPr lang="en-US" sz="1100" dirty="0" smtClean="0">
                <a:latin typeface="Arial" pitchFamily="34" charset="0"/>
                <a:cs typeface="Arial" pitchFamily="34" charset="0"/>
              </a:rPr>
              <a:t>. 2013. The challenges of digging data: A study of context in archaeological data reuse. In </a:t>
            </a:r>
            <a:r>
              <a:rPr lang="en-US" sz="1100" i="1" dirty="0" smtClean="0">
                <a:latin typeface="Arial" pitchFamily="34" charset="0"/>
                <a:cs typeface="Arial" pitchFamily="34" charset="0"/>
              </a:rPr>
              <a:t>JCDL 2013 Proceedings of the 13th ACM/IEEE-CS Joint Conference on Digital Libraries</a:t>
            </a:r>
            <a:r>
              <a:rPr lang="en-US" sz="1100" dirty="0" smtClean="0">
                <a:latin typeface="Arial" pitchFamily="34" charset="0"/>
                <a:cs typeface="Arial" pitchFamily="34" charset="0"/>
              </a:rPr>
              <a:t>, 295-304. New York: ACM. http://dx.doi.org/10.1145/2467696.2467712.</a:t>
            </a:r>
            <a:endParaRPr lang="en-US" sz="1100" b="1" dirty="0" smtClean="0">
              <a:latin typeface="Arial" pitchFamily="34" charset="0"/>
              <a:cs typeface="Arial" pitchFamily="34" charset="0"/>
            </a:endParaRPr>
          </a:p>
          <a:p>
            <a:endParaRPr lang="en-US" sz="1100" b="1" dirty="0" smtClean="0">
              <a:latin typeface="Arial" pitchFamily="34" charset="0"/>
              <a:cs typeface="Arial" pitchFamily="34" charset="0"/>
            </a:endParaRPr>
          </a:p>
          <a:p>
            <a:r>
              <a:rPr lang="en-US" sz="1100" dirty="0" err="1" smtClean="0">
                <a:latin typeface="Arial" pitchFamily="34" charset="0"/>
                <a:cs typeface="Arial" pitchFamily="34" charset="0"/>
              </a:rPr>
              <a:t>Faniel</a:t>
            </a:r>
            <a:r>
              <a:rPr lang="en-US" sz="1100" dirty="0" smtClean="0">
                <a:latin typeface="Arial" pitchFamily="34" charset="0"/>
                <a:cs typeface="Arial" pitchFamily="34" charset="0"/>
              </a:rPr>
              <a:t>, </a:t>
            </a:r>
            <a:r>
              <a:rPr lang="en-US" sz="1100" dirty="0" err="1" smtClean="0">
                <a:latin typeface="Arial" pitchFamily="34" charset="0"/>
                <a:cs typeface="Arial" pitchFamily="34" charset="0"/>
              </a:rPr>
              <a:t>Ixchel</a:t>
            </a:r>
            <a:r>
              <a:rPr lang="en-US" sz="1100" dirty="0" smtClean="0">
                <a:latin typeface="Arial" pitchFamily="34" charset="0"/>
                <a:cs typeface="Arial" pitchFamily="34" charset="0"/>
              </a:rPr>
              <a:t> M., Adam </a:t>
            </a:r>
            <a:r>
              <a:rPr lang="en-US" sz="1100" dirty="0" err="1" smtClean="0">
                <a:latin typeface="Arial" pitchFamily="34" charset="0"/>
                <a:cs typeface="Arial" pitchFamily="34" charset="0"/>
              </a:rPr>
              <a:t>Kriesberg</a:t>
            </a:r>
            <a:r>
              <a:rPr lang="en-US" sz="1100" dirty="0" smtClean="0">
                <a:latin typeface="Arial" pitchFamily="34" charset="0"/>
                <a:cs typeface="Arial" pitchFamily="34" charset="0"/>
              </a:rPr>
              <a:t>, and Elizabeth </a:t>
            </a:r>
            <a:r>
              <a:rPr lang="en-US" sz="1100" dirty="0" err="1" smtClean="0">
                <a:latin typeface="Arial" pitchFamily="34" charset="0"/>
                <a:cs typeface="Arial" pitchFamily="34" charset="0"/>
              </a:rPr>
              <a:t>Yakel</a:t>
            </a:r>
            <a:r>
              <a:rPr lang="en-US" sz="1100" dirty="0" smtClean="0">
                <a:latin typeface="Arial" pitchFamily="34" charset="0"/>
                <a:cs typeface="Arial" pitchFamily="34" charset="0"/>
              </a:rPr>
              <a:t>. 2012. Data reuse and </a:t>
            </a:r>
            <a:r>
              <a:rPr lang="en-US" sz="1100" dirty="0" err="1" smtClean="0">
                <a:latin typeface="Arial" pitchFamily="34" charset="0"/>
                <a:cs typeface="Arial" pitchFamily="34" charset="0"/>
              </a:rPr>
              <a:t>sensemaking</a:t>
            </a:r>
            <a:r>
              <a:rPr lang="en-US" sz="1100" dirty="0" smtClean="0">
                <a:latin typeface="Arial" pitchFamily="34" charset="0"/>
                <a:cs typeface="Arial" pitchFamily="34" charset="0"/>
              </a:rPr>
              <a:t> among novice social scientists. Paper presented at the annual meeting of the American Society for</a:t>
            </a:r>
          </a:p>
          <a:p>
            <a:r>
              <a:rPr lang="en-US" sz="1100" dirty="0" smtClean="0">
                <a:latin typeface="Arial" pitchFamily="34" charset="0"/>
                <a:cs typeface="Arial" pitchFamily="34" charset="0"/>
              </a:rPr>
              <a:t>Information Science and Technology, October 26-31, in Baltimore, MD.</a:t>
            </a:r>
          </a:p>
          <a:p>
            <a:endParaRPr lang="en-US" sz="1100" b="1" dirty="0" smtClean="0">
              <a:latin typeface="Arial" pitchFamily="34" charset="0"/>
              <a:cs typeface="Arial" pitchFamily="34" charset="0"/>
            </a:endParaRPr>
          </a:p>
          <a:p>
            <a:r>
              <a:rPr lang="en-US" sz="1100" dirty="0" smtClean="0">
                <a:latin typeface="Arial" pitchFamily="34" charset="0"/>
                <a:cs typeface="Arial" pitchFamily="34" charset="0"/>
              </a:rPr>
              <a:t>Head, Alison J., and Michael B. Eisenberg. 2010. </a:t>
            </a:r>
            <a:r>
              <a:rPr lang="en-US" sz="1100" i="1" dirty="0" smtClean="0">
                <a:latin typeface="Arial" pitchFamily="34" charset="0"/>
                <a:cs typeface="Arial" pitchFamily="34" charset="0"/>
              </a:rPr>
              <a:t>How college students evaluate and use information in the digital age</a:t>
            </a:r>
            <a:r>
              <a:rPr lang="en-US" sz="1100" dirty="0" smtClean="0">
                <a:latin typeface="Arial" pitchFamily="34" charset="0"/>
                <a:cs typeface="Arial" pitchFamily="34" charset="0"/>
              </a:rPr>
              <a:t>. Project Information Literacy progress report. Seattle: The Information</a:t>
            </a:r>
          </a:p>
          <a:p>
            <a:r>
              <a:rPr lang="en-US" sz="1100" dirty="0" smtClean="0">
                <a:latin typeface="Arial" pitchFamily="34" charset="0"/>
                <a:cs typeface="Arial" pitchFamily="34" charset="0"/>
              </a:rPr>
              <a:t>School, University of Washington.</a:t>
            </a:r>
          </a:p>
          <a:p>
            <a:endParaRPr lang="en-US" sz="1100" dirty="0" smtClean="0">
              <a:latin typeface="Arial" pitchFamily="34" charset="0"/>
              <a:cs typeface="Arial" pitchFamily="34" charset="0"/>
            </a:endParaRPr>
          </a:p>
          <a:p>
            <a:r>
              <a:rPr lang="en-US" sz="1100" dirty="0" err="1" smtClean="0">
                <a:latin typeface="Arial" pitchFamily="34" charset="0"/>
                <a:cs typeface="Arial" pitchFamily="34" charset="0"/>
              </a:rPr>
              <a:t>Kriesberg</a:t>
            </a:r>
            <a:r>
              <a:rPr lang="en-US" sz="1100" dirty="0" smtClean="0">
                <a:latin typeface="Arial" pitchFamily="34" charset="0"/>
                <a:cs typeface="Arial" pitchFamily="34" charset="0"/>
              </a:rPr>
              <a:t>, Adam, Rebecca D. Frank, </a:t>
            </a:r>
            <a:r>
              <a:rPr lang="en-US" sz="1100" dirty="0" err="1" smtClean="0">
                <a:latin typeface="Arial" pitchFamily="34" charset="0"/>
                <a:cs typeface="Arial" pitchFamily="34" charset="0"/>
              </a:rPr>
              <a:t>Ixchel</a:t>
            </a:r>
            <a:r>
              <a:rPr lang="en-US" sz="1100" dirty="0" smtClean="0">
                <a:latin typeface="Arial" pitchFamily="34" charset="0"/>
                <a:cs typeface="Arial" pitchFamily="34" charset="0"/>
              </a:rPr>
              <a:t> M. </a:t>
            </a:r>
            <a:r>
              <a:rPr lang="en-US" sz="1100" dirty="0" err="1" smtClean="0">
                <a:latin typeface="Arial" pitchFamily="34" charset="0"/>
                <a:cs typeface="Arial" pitchFamily="34" charset="0"/>
              </a:rPr>
              <a:t>Faniel</a:t>
            </a:r>
            <a:r>
              <a:rPr lang="en-US" sz="1100" dirty="0" smtClean="0">
                <a:latin typeface="Arial" pitchFamily="34" charset="0"/>
                <a:cs typeface="Arial" pitchFamily="34" charset="0"/>
              </a:rPr>
              <a:t>, and Elizabeth </a:t>
            </a:r>
            <a:r>
              <a:rPr lang="en-US" sz="1100" dirty="0" err="1" smtClean="0">
                <a:latin typeface="Arial" pitchFamily="34" charset="0"/>
                <a:cs typeface="Arial" pitchFamily="34" charset="0"/>
              </a:rPr>
              <a:t>Yakel</a:t>
            </a:r>
            <a:r>
              <a:rPr lang="en-US" sz="1100" dirty="0" smtClean="0">
                <a:latin typeface="Arial" pitchFamily="34" charset="0"/>
                <a:cs typeface="Arial" pitchFamily="34" charset="0"/>
              </a:rPr>
              <a:t>. 2013. The role of data reuse in the apprenticeship process. </a:t>
            </a:r>
            <a:r>
              <a:rPr lang="en-US" sz="1100" i="1" dirty="0" smtClean="0">
                <a:latin typeface="Arial" pitchFamily="34" charset="0"/>
                <a:cs typeface="Arial" pitchFamily="34" charset="0"/>
              </a:rPr>
              <a:t>ASIST 2013, November 1-6, 2013, Montreal, Quebec, Canada</a:t>
            </a:r>
            <a:r>
              <a:rPr lang="en-US" sz="1100" dirty="0" smtClean="0">
                <a:latin typeface="Arial" pitchFamily="34" charset="0"/>
                <a:cs typeface="Arial" pitchFamily="34" charset="0"/>
              </a:rPr>
              <a:t>.</a:t>
            </a:r>
          </a:p>
          <a:p>
            <a:endParaRPr lang="en-US" sz="1100" dirty="0" smtClean="0">
              <a:latin typeface="Arial" pitchFamily="34" charset="0"/>
              <a:cs typeface="Arial" pitchFamily="34" charset="0"/>
            </a:endParaRPr>
          </a:p>
          <a:p>
            <a:r>
              <a:rPr lang="en-US" sz="1100" dirty="0" err="1" smtClean="0">
                <a:latin typeface="Arial" pitchFamily="34" charset="0"/>
                <a:cs typeface="Arial" pitchFamily="34" charset="0"/>
              </a:rPr>
              <a:t>Lally</a:t>
            </a:r>
            <a:r>
              <a:rPr lang="en-US" sz="1100" dirty="0" smtClean="0">
                <a:latin typeface="Arial" pitchFamily="34" charset="0"/>
                <a:cs typeface="Arial" pitchFamily="34" charset="0"/>
              </a:rPr>
              <a:t>, Ann M., and Carolyn E. </a:t>
            </a:r>
            <a:r>
              <a:rPr lang="en-US" sz="1100" dirty="0" err="1" smtClean="0">
                <a:latin typeface="Arial" pitchFamily="34" charset="0"/>
                <a:cs typeface="Arial" pitchFamily="34" charset="0"/>
              </a:rPr>
              <a:t>Dunford</a:t>
            </a:r>
            <a:r>
              <a:rPr lang="en-US" sz="1100" dirty="0" smtClean="0">
                <a:latin typeface="Arial" pitchFamily="34" charset="0"/>
                <a:cs typeface="Arial" pitchFamily="34" charset="0"/>
              </a:rPr>
              <a:t>. 2007. Using Wikipedia to extend digital collections. </a:t>
            </a:r>
            <a:r>
              <a:rPr lang="en-US" sz="1100" i="1" dirty="0" smtClean="0">
                <a:latin typeface="Arial" pitchFamily="34" charset="0"/>
                <a:cs typeface="Arial" pitchFamily="34" charset="0"/>
              </a:rPr>
              <a:t>D-Lib </a:t>
            </a:r>
            <a:r>
              <a:rPr lang="it-IT" sz="1100" i="1" dirty="0" smtClean="0">
                <a:latin typeface="Arial" pitchFamily="34" charset="0"/>
                <a:cs typeface="Arial" pitchFamily="34" charset="0"/>
              </a:rPr>
              <a:t>Magazine </a:t>
            </a:r>
            <a:r>
              <a:rPr lang="it-IT" sz="1100" dirty="0" smtClean="0">
                <a:latin typeface="Arial" pitchFamily="34" charset="0"/>
                <a:cs typeface="Arial" pitchFamily="34" charset="0"/>
              </a:rPr>
              <a:t>13, no. 5/6, http://www.dlib.org/dlib/may07/lally/05lally.html.</a:t>
            </a:r>
            <a:endParaRPr lang="en-US" sz="1100" dirty="0" smtClean="0">
              <a:latin typeface="Arial" pitchFamily="34" charset="0"/>
              <a:cs typeface="Arial" pitchFamily="34" charset="0"/>
            </a:endParaRPr>
          </a:p>
          <a:p>
            <a:endParaRPr lang="en-US" sz="1100" b="1" dirty="0" smtClean="0">
              <a:latin typeface="Arial" pitchFamily="34" charset="0"/>
              <a:cs typeface="Arial" pitchFamily="34" charset="0"/>
            </a:endParaRPr>
          </a:p>
          <a:p>
            <a:r>
              <a:rPr lang="en-US" sz="1100" dirty="0" err="1" smtClean="0">
                <a:latin typeface="Arial" pitchFamily="34" charset="0"/>
                <a:cs typeface="Arial" pitchFamily="34" charset="0"/>
              </a:rPr>
              <a:t>Prabha</a:t>
            </a:r>
            <a:r>
              <a:rPr lang="en-US" sz="1100" dirty="0" smtClean="0">
                <a:latin typeface="Arial" pitchFamily="34" charset="0"/>
                <a:cs typeface="Arial" pitchFamily="34" charset="0"/>
              </a:rPr>
              <a:t>, Chandra, Lynn Silipigni Connaway, and Timothy J. Dickey. 2006. </a:t>
            </a:r>
            <a:r>
              <a:rPr lang="en-US" sz="1100" i="1" dirty="0" smtClean="0">
                <a:latin typeface="Arial" pitchFamily="34" charset="0"/>
                <a:cs typeface="Arial" pitchFamily="34" charset="0"/>
              </a:rPr>
              <a:t>Sense-making the information confluence: The whys and </a:t>
            </a:r>
            <a:r>
              <a:rPr lang="en-US" sz="1100" i="1" dirty="0" err="1" smtClean="0">
                <a:latin typeface="Arial" pitchFamily="34" charset="0"/>
                <a:cs typeface="Arial" pitchFamily="34" charset="0"/>
              </a:rPr>
              <a:t>hows</a:t>
            </a:r>
            <a:r>
              <a:rPr lang="en-US" sz="1100" i="1" dirty="0" smtClean="0">
                <a:latin typeface="Arial" pitchFamily="34" charset="0"/>
                <a:cs typeface="Arial" pitchFamily="34" charset="0"/>
              </a:rPr>
              <a:t> of college and university user </a:t>
            </a:r>
            <a:r>
              <a:rPr lang="en-US" sz="1100" i="1" dirty="0" err="1" smtClean="0">
                <a:latin typeface="Arial" pitchFamily="34" charset="0"/>
                <a:cs typeface="Arial" pitchFamily="34" charset="0"/>
              </a:rPr>
              <a:t>satisficing</a:t>
            </a:r>
            <a:r>
              <a:rPr lang="en-US" sz="1100" i="1" dirty="0" smtClean="0">
                <a:latin typeface="Arial" pitchFamily="34" charset="0"/>
                <a:cs typeface="Arial" pitchFamily="34" charset="0"/>
              </a:rPr>
              <a:t> of information needs. Phase IV: Semi-structured interview study</a:t>
            </a:r>
            <a:r>
              <a:rPr lang="en-US" sz="1100" dirty="0" smtClean="0">
                <a:latin typeface="Arial" pitchFamily="34" charset="0"/>
                <a:cs typeface="Arial" pitchFamily="34" charset="0"/>
              </a:rPr>
              <a:t>. Report on National Leadership Grant LG-02-03-0062-03, to Institute of Museum and Library Services, Washington, DC. Columbus, OH: School of Communication, The Ohio State University.</a:t>
            </a:r>
          </a:p>
          <a:p>
            <a:endParaRPr lang="en-US" sz="1100" b="1" dirty="0" smtClean="0">
              <a:latin typeface="Arial" pitchFamily="34" charset="0"/>
              <a:cs typeface="Arial" pitchFamily="34" charset="0"/>
            </a:endParaRPr>
          </a:p>
          <a:p>
            <a:r>
              <a:rPr lang="en-US" sz="1100" dirty="0" smtClean="0">
                <a:latin typeface="Arial" pitchFamily="34" charset="0"/>
                <a:cs typeface="Arial" pitchFamily="34" charset="0"/>
              </a:rPr>
              <a:t>Radford, Marie L., and Lynn Silipigni Connaway. 2008. </a:t>
            </a:r>
            <a:r>
              <a:rPr lang="en-US" sz="1100" i="1" dirty="0" smtClean="0">
                <a:latin typeface="Arial" pitchFamily="34" charset="0"/>
                <a:cs typeface="Arial" pitchFamily="34" charset="0"/>
              </a:rPr>
              <a:t>Seeking synchronicity: Evaluating virtual reference services from user, non-user, and librarian perspectives: IMLS final performance report</a:t>
            </a:r>
            <a:r>
              <a:rPr lang="en-US" sz="1100" dirty="0" smtClean="0">
                <a:latin typeface="Arial" pitchFamily="34" charset="0"/>
                <a:cs typeface="Arial" pitchFamily="34" charset="0"/>
              </a:rPr>
              <a:t>. Report on Grant LG-06-05-0109-05, to Institute of Museum and Library Services, Washington, DC. Dublin, OH: OCLC Online Computer Library Center.</a:t>
            </a:r>
            <a:endParaRPr lang="en-US" sz="1100" b="1" dirty="0" smtClean="0">
              <a:latin typeface="Arial" pitchFamily="34" charset="0"/>
              <a:cs typeface="Arial" pitchFamily="34" charset="0"/>
            </a:endParaRPr>
          </a:p>
          <a:p>
            <a:endParaRPr lang="en-US" sz="1100" b="1" dirty="0" smtClean="0">
              <a:latin typeface="Arial" pitchFamily="34" charset="0"/>
              <a:cs typeface="Arial" pitchFamily="34" charset="0"/>
            </a:endParaRPr>
          </a:p>
          <a:p>
            <a:r>
              <a:rPr lang="en-US" sz="1100" dirty="0" smtClean="0">
                <a:latin typeface="Arial" pitchFamily="34" charset="0"/>
                <a:cs typeface="Arial" pitchFamily="34" charset="0"/>
              </a:rPr>
              <a:t>Rolland, Betsy, and Charlotte P. Lee. 2013. Beyond trust and reliability: Reusing data in collaborative cancer epidemiology research. In </a:t>
            </a:r>
            <a:r>
              <a:rPr lang="en-US" sz="1100" i="1" dirty="0" smtClean="0">
                <a:latin typeface="Arial" pitchFamily="34" charset="0"/>
                <a:cs typeface="Arial" pitchFamily="34" charset="0"/>
              </a:rPr>
              <a:t>Collaboration and sharing in scientific work</a:t>
            </a:r>
            <a:r>
              <a:rPr lang="en-US" sz="1100" dirty="0" smtClean="0">
                <a:latin typeface="Arial" pitchFamily="34" charset="0"/>
                <a:cs typeface="Arial" pitchFamily="34" charset="0"/>
              </a:rPr>
              <a:t>, 435–</a:t>
            </a:r>
          </a:p>
          <a:p>
            <a:r>
              <a:rPr lang="en-US" sz="1100" dirty="0" smtClean="0">
                <a:latin typeface="Arial" pitchFamily="34" charset="0"/>
                <a:cs typeface="Arial" pitchFamily="34" charset="0"/>
              </a:rPr>
              <a:t>44. New York: ACM.</a:t>
            </a:r>
          </a:p>
          <a:p>
            <a:endParaRPr lang="en-US" sz="1100" b="1" dirty="0" smtClean="0">
              <a:latin typeface="Arial" pitchFamily="34" charset="0"/>
              <a:cs typeface="Arial" pitchFamily="34" charset="0"/>
            </a:endParaRPr>
          </a:p>
          <a:p>
            <a:r>
              <a:rPr lang="en-US" sz="1100" dirty="0" err="1" smtClean="0">
                <a:latin typeface="Arial" pitchFamily="34" charset="0"/>
                <a:cs typeface="Arial" pitchFamily="34" charset="0"/>
              </a:rPr>
              <a:t>Szajewski</a:t>
            </a:r>
            <a:r>
              <a:rPr lang="en-US" sz="1100" dirty="0" smtClean="0">
                <a:latin typeface="Arial" pitchFamily="34" charset="0"/>
                <a:cs typeface="Arial" pitchFamily="34" charset="0"/>
              </a:rPr>
              <a:t>, Michael. 2013. Using Wikipedia to enhance the visibility of digitized archival assets. </a:t>
            </a:r>
            <a:r>
              <a:rPr lang="it-IT" sz="1100" i="1" dirty="0" smtClean="0">
                <a:latin typeface="Arial" pitchFamily="34" charset="0"/>
                <a:cs typeface="Arial" pitchFamily="34" charset="0"/>
              </a:rPr>
              <a:t>D-Lib Magazine </a:t>
            </a:r>
            <a:r>
              <a:rPr lang="it-IT" sz="1100" dirty="0" smtClean="0">
                <a:latin typeface="Arial" pitchFamily="34" charset="0"/>
                <a:cs typeface="Arial" pitchFamily="34" charset="0"/>
              </a:rPr>
              <a:t>19, no. 3/4, http://www.dlib.org/dlib/march13/szajewski/03szajewski.html.</a:t>
            </a:r>
          </a:p>
          <a:p>
            <a:endParaRPr lang="it-IT" sz="1100" b="1" dirty="0" smtClean="0">
              <a:latin typeface="Arial" pitchFamily="34" charset="0"/>
              <a:cs typeface="Arial" pitchFamily="34" charset="0"/>
            </a:endParaRPr>
          </a:p>
          <a:p>
            <a:r>
              <a:rPr lang="en-US" sz="1100" dirty="0" err="1" smtClean="0">
                <a:latin typeface="Arial" pitchFamily="34" charset="0"/>
                <a:cs typeface="Arial" pitchFamily="34" charset="0"/>
              </a:rPr>
              <a:t>Yakel</a:t>
            </a:r>
            <a:r>
              <a:rPr lang="en-US" sz="1100" dirty="0" smtClean="0">
                <a:latin typeface="Arial" pitchFamily="34" charset="0"/>
                <a:cs typeface="Arial" pitchFamily="34" charset="0"/>
              </a:rPr>
              <a:t>, Elizabeth, </a:t>
            </a:r>
            <a:r>
              <a:rPr lang="en-US" sz="1100" dirty="0" err="1" smtClean="0">
                <a:latin typeface="Arial" pitchFamily="34" charset="0"/>
                <a:cs typeface="Arial" pitchFamily="34" charset="0"/>
              </a:rPr>
              <a:t>Ixchel</a:t>
            </a:r>
            <a:r>
              <a:rPr lang="en-US" sz="1100" dirty="0" smtClean="0">
                <a:latin typeface="Arial" pitchFamily="34" charset="0"/>
                <a:cs typeface="Arial" pitchFamily="34" charset="0"/>
              </a:rPr>
              <a:t> </a:t>
            </a:r>
            <a:r>
              <a:rPr lang="en-US" sz="1100" dirty="0" err="1" smtClean="0">
                <a:latin typeface="Arial" pitchFamily="34" charset="0"/>
                <a:cs typeface="Arial" pitchFamily="34" charset="0"/>
              </a:rPr>
              <a:t>Faniel</a:t>
            </a:r>
            <a:r>
              <a:rPr lang="en-US" sz="1100" dirty="0" smtClean="0">
                <a:latin typeface="Arial" pitchFamily="34" charset="0"/>
                <a:cs typeface="Arial" pitchFamily="34" charset="0"/>
              </a:rPr>
              <a:t>, Adam </a:t>
            </a:r>
            <a:r>
              <a:rPr lang="en-US" sz="1100" dirty="0" err="1" smtClean="0">
                <a:latin typeface="Arial" pitchFamily="34" charset="0"/>
                <a:cs typeface="Arial" pitchFamily="34" charset="0"/>
              </a:rPr>
              <a:t>Kriesberg</a:t>
            </a:r>
            <a:r>
              <a:rPr lang="en-US" sz="1100" dirty="0" smtClean="0">
                <a:latin typeface="Arial" pitchFamily="34" charset="0"/>
                <a:cs typeface="Arial" pitchFamily="34" charset="0"/>
              </a:rPr>
              <a:t>, and </a:t>
            </a:r>
            <a:r>
              <a:rPr lang="en-US" sz="1100" dirty="0" err="1" smtClean="0">
                <a:latin typeface="Arial" pitchFamily="34" charset="0"/>
                <a:cs typeface="Arial" pitchFamily="34" charset="0"/>
              </a:rPr>
              <a:t>Ayoung</a:t>
            </a:r>
            <a:r>
              <a:rPr lang="en-US" sz="1100" dirty="0" smtClean="0">
                <a:latin typeface="Arial" pitchFamily="34" charset="0"/>
                <a:cs typeface="Arial" pitchFamily="34" charset="0"/>
              </a:rPr>
              <a:t> Yoon. 2013. Trust in digital repositories. </a:t>
            </a:r>
            <a:r>
              <a:rPr lang="en-US" sz="1100" i="1" dirty="0" smtClean="0">
                <a:latin typeface="Arial" pitchFamily="34" charset="0"/>
                <a:cs typeface="Arial" pitchFamily="34" charset="0"/>
              </a:rPr>
              <a:t>The International Journal of Digital </a:t>
            </a:r>
            <a:r>
              <a:rPr lang="en-US" sz="1100" i="1" dirty="0" err="1" smtClean="0">
                <a:latin typeface="Arial" pitchFamily="34" charset="0"/>
                <a:cs typeface="Arial" pitchFamily="34" charset="0"/>
              </a:rPr>
              <a:t>Curation</a:t>
            </a:r>
            <a:r>
              <a:rPr lang="en-US" sz="1100" i="1" dirty="0" smtClean="0">
                <a:latin typeface="Arial" pitchFamily="34" charset="0"/>
                <a:cs typeface="Arial" pitchFamily="34" charset="0"/>
              </a:rPr>
              <a:t> </a:t>
            </a:r>
            <a:r>
              <a:rPr lang="en-US" sz="1100" dirty="0" smtClean="0">
                <a:latin typeface="Arial" pitchFamily="34" charset="0"/>
                <a:cs typeface="Arial" pitchFamily="34" charset="0"/>
              </a:rPr>
              <a:t>8, no. 1, http://www.ijdc.net/index.php/</a:t>
            </a:r>
          </a:p>
          <a:p>
            <a:r>
              <a:rPr lang="en-US" sz="1100" dirty="0" err="1" smtClean="0">
                <a:latin typeface="Arial" pitchFamily="34" charset="0"/>
                <a:cs typeface="Arial" pitchFamily="34" charset="0"/>
              </a:rPr>
              <a:t>ijdc</a:t>
            </a:r>
            <a:r>
              <a:rPr lang="en-US" sz="1100" dirty="0" smtClean="0">
                <a:latin typeface="Arial" pitchFamily="34" charset="0"/>
                <a:cs typeface="Arial" pitchFamily="34" charset="0"/>
              </a:rPr>
              <a:t>/article/view/8.1.143/303.</a:t>
            </a:r>
          </a:p>
          <a:p>
            <a:endParaRPr lang="en-US" sz="1100" b="1" dirty="0" smtClean="0">
              <a:latin typeface="Arial" pitchFamily="34" charset="0"/>
              <a:cs typeface="Arial" pitchFamily="34" charset="0"/>
            </a:endParaRPr>
          </a:p>
          <a:p>
            <a:r>
              <a:rPr lang="en-US" sz="1100" dirty="0" smtClean="0">
                <a:latin typeface="Arial" pitchFamily="34" charset="0"/>
                <a:cs typeface="Arial" pitchFamily="34" charset="0"/>
              </a:rPr>
              <a:t>Zimmerman, Ann S. 2008. New knowledge from old data: The role of standards in the sharing and reuse of ecological data. </a:t>
            </a:r>
            <a:r>
              <a:rPr lang="en-US" sz="1100" i="1" dirty="0" smtClean="0">
                <a:latin typeface="Arial" pitchFamily="34" charset="0"/>
                <a:cs typeface="Arial" pitchFamily="34" charset="0"/>
              </a:rPr>
              <a:t>Science, Technology &amp; Human Values </a:t>
            </a:r>
            <a:r>
              <a:rPr lang="en-US" sz="1100" dirty="0" smtClean="0">
                <a:latin typeface="Arial" pitchFamily="34" charset="0"/>
                <a:cs typeface="Arial" pitchFamily="34" charset="0"/>
              </a:rPr>
              <a:t>33, no. 5: 631–52. </a:t>
            </a:r>
            <a:r>
              <a:rPr lang="en-US" sz="1100" dirty="0" err="1" smtClean="0">
                <a:latin typeface="Arial" pitchFamily="34" charset="0"/>
                <a:cs typeface="Arial" pitchFamily="34" charset="0"/>
              </a:rPr>
              <a:t>Doi</a:t>
            </a:r>
            <a:r>
              <a:rPr lang="en-US" sz="1100" dirty="0" smtClean="0">
                <a:latin typeface="Arial" pitchFamily="34" charset="0"/>
                <a:cs typeface="Arial" pitchFamily="34" charset="0"/>
              </a:rPr>
              <a:t>:</a:t>
            </a:r>
          </a:p>
          <a:p>
            <a:r>
              <a:rPr lang="en-US" sz="1100" dirty="0" smtClean="0">
                <a:latin typeface="Arial" pitchFamily="34" charset="0"/>
                <a:cs typeface="Arial" pitchFamily="34" charset="0"/>
              </a:rPr>
              <a:t>10.1177/0162243907306704.</a:t>
            </a:r>
          </a:p>
          <a:p>
            <a:endParaRPr lang="en-US" sz="1100" b="1" dirty="0" smtClean="0">
              <a:latin typeface="Arial" pitchFamily="34" charset="0"/>
              <a:cs typeface="Arial" pitchFamily="34" charset="0"/>
            </a:endParaRPr>
          </a:p>
          <a:p>
            <a:pPr>
              <a:defRPr/>
            </a:pPr>
            <a:r>
              <a:rPr lang="en-US" sz="1100" dirty="0" smtClean="0">
                <a:solidFill>
                  <a:prstClr val="black"/>
                </a:solidFill>
                <a:latin typeface="Arial" pitchFamily="34" charset="0"/>
                <a:cs typeface="Arial" pitchFamily="34" charset="0"/>
              </a:rPr>
              <a:t>Connaway, Lynn Silipigni, and </a:t>
            </a:r>
            <a:r>
              <a:rPr lang="en-US" sz="1100" dirty="0" err="1" smtClean="0">
                <a:solidFill>
                  <a:prstClr val="black"/>
                </a:solidFill>
                <a:latin typeface="Arial" pitchFamily="34" charset="0"/>
                <a:cs typeface="Arial" pitchFamily="34" charset="0"/>
              </a:rPr>
              <a:t>Ixchel</a:t>
            </a:r>
            <a:r>
              <a:rPr lang="en-US" sz="1100" dirty="0" smtClean="0">
                <a:solidFill>
                  <a:prstClr val="black"/>
                </a:solidFill>
                <a:latin typeface="Arial" pitchFamily="34" charset="0"/>
                <a:cs typeface="Arial" pitchFamily="34" charset="0"/>
              </a:rPr>
              <a:t> M. </a:t>
            </a:r>
            <a:r>
              <a:rPr lang="en-US" sz="1100" dirty="0" err="1" smtClean="0">
                <a:solidFill>
                  <a:prstClr val="black"/>
                </a:solidFill>
                <a:latin typeface="Arial" pitchFamily="34" charset="0"/>
                <a:cs typeface="Arial" pitchFamily="34" charset="0"/>
              </a:rPr>
              <a:t>Faniel</a:t>
            </a:r>
            <a:r>
              <a:rPr lang="en-US" sz="1100" dirty="0" smtClean="0">
                <a:solidFill>
                  <a:prstClr val="black"/>
                </a:solidFill>
                <a:latin typeface="Arial" pitchFamily="34" charset="0"/>
                <a:cs typeface="Arial" pitchFamily="34" charset="0"/>
              </a:rPr>
              <a:t>. 2014. </a:t>
            </a:r>
            <a:r>
              <a:rPr lang="en-US" sz="1100" i="1" dirty="0" smtClean="0">
                <a:solidFill>
                  <a:prstClr val="black"/>
                </a:solidFill>
                <a:latin typeface="Arial" pitchFamily="34" charset="0"/>
                <a:cs typeface="Arial" pitchFamily="34" charset="0"/>
              </a:rPr>
              <a:t>Reordering </a:t>
            </a:r>
            <a:r>
              <a:rPr lang="en-US" sz="1100" i="1" dirty="0" err="1" smtClean="0">
                <a:solidFill>
                  <a:prstClr val="black"/>
                </a:solidFill>
                <a:latin typeface="Arial" pitchFamily="34" charset="0"/>
                <a:cs typeface="Arial" pitchFamily="34" charset="0"/>
              </a:rPr>
              <a:t>Ranganathan</a:t>
            </a:r>
            <a:r>
              <a:rPr lang="en-US" sz="1100" i="1" dirty="0" smtClean="0">
                <a:solidFill>
                  <a:prstClr val="black"/>
                </a:solidFill>
                <a:latin typeface="Arial" pitchFamily="34" charset="0"/>
                <a:cs typeface="Arial" pitchFamily="34" charset="0"/>
              </a:rPr>
              <a:t>: Shifting user behaviors, shifting priorities</a:t>
            </a:r>
            <a:r>
              <a:rPr lang="en-US" sz="1100" dirty="0" smtClean="0">
                <a:solidFill>
                  <a:prstClr val="black"/>
                </a:solidFill>
                <a:latin typeface="Arial" pitchFamily="34" charset="0"/>
                <a:cs typeface="Arial" pitchFamily="34" charset="0"/>
              </a:rPr>
              <a:t>. Dublin, OH: OCLC Research. http://www.oclc.org/content/dam/research/publications/library/2014/oclcresearch-reordering-ranganathan-2014.pdf.</a:t>
            </a:r>
            <a:endParaRPr lang="en-US" sz="1100"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30</a:t>
            </a:fld>
            <a:endParaRPr lang="en-US"/>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09800" y="0"/>
            <a:ext cx="2438400" cy="1828800"/>
          </a:xfrm>
        </p:spPr>
      </p:sp>
      <p:sp>
        <p:nvSpPr>
          <p:cNvPr id="3" name="Notes Placeholder 2"/>
          <p:cNvSpPr>
            <a:spLocks noGrp="1"/>
          </p:cNvSpPr>
          <p:nvPr>
            <p:ph type="body" idx="1"/>
          </p:nvPr>
        </p:nvSpPr>
        <p:spPr>
          <a:xfrm>
            <a:off x="0" y="1676400"/>
            <a:ext cx="6858000" cy="7467600"/>
          </a:xfrm>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1" dirty="0" smtClean="0"/>
              <a:t>IXCHEL</a:t>
            </a:r>
            <a:endParaRPr lang="en-US" dirty="0" smtClean="0">
              <a:latin typeface="Arial" pitchFamily="34" charset="0"/>
              <a:cs typeface="Arial" pitchFamily="34" charset="0"/>
            </a:endParaRPr>
          </a:p>
          <a:p>
            <a:r>
              <a:rPr lang="en-US" dirty="0" err="1" smtClean="0">
                <a:latin typeface="Arial" pitchFamily="34" charset="0"/>
                <a:cs typeface="Arial" pitchFamily="34" charset="0"/>
              </a:rPr>
              <a:t>Image:http</a:t>
            </a:r>
            <a:r>
              <a:rPr lang="en-US" dirty="0" smtClean="0">
                <a:latin typeface="Arial" pitchFamily="34" charset="0"/>
                <a:cs typeface="Arial" pitchFamily="34" charset="0"/>
              </a:rPr>
              <a:t>://</a:t>
            </a:r>
            <a:r>
              <a:rPr lang="en-US" dirty="0" err="1" smtClean="0">
                <a:latin typeface="Arial" pitchFamily="34" charset="0"/>
                <a:cs typeface="Arial" pitchFamily="34" charset="0"/>
              </a:rPr>
              <a:t>assets.inhabitat.com</a:t>
            </a:r>
            <a:r>
              <a:rPr lang="en-US" dirty="0" smtClean="0">
                <a:latin typeface="Arial" pitchFamily="34" charset="0"/>
                <a:cs typeface="Arial" pitchFamily="34" charset="0"/>
              </a:rPr>
              <a:t>/</a:t>
            </a:r>
            <a:r>
              <a:rPr lang="en-US" dirty="0" err="1" smtClean="0">
                <a:latin typeface="Arial" pitchFamily="34" charset="0"/>
                <a:cs typeface="Arial" pitchFamily="34" charset="0"/>
              </a:rPr>
              <a:t>wp</a:t>
            </a:r>
            <a:r>
              <a:rPr lang="en-US" dirty="0" smtClean="0">
                <a:latin typeface="Arial" pitchFamily="34" charset="0"/>
                <a:cs typeface="Arial" pitchFamily="34" charset="0"/>
              </a:rPr>
              <a:t>-content/</a:t>
            </a:r>
            <a:r>
              <a:rPr lang="en-US" dirty="0" err="1" smtClean="0">
                <a:latin typeface="Arial" pitchFamily="34" charset="0"/>
                <a:cs typeface="Arial" pitchFamily="34" charset="0"/>
              </a:rPr>
              <a:t>blogs.dir</a:t>
            </a:r>
            <a:r>
              <a:rPr lang="en-US" dirty="0" smtClean="0">
                <a:latin typeface="Arial" pitchFamily="34" charset="0"/>
                <a:cs typeface="Arial" pitchFamily="34" charset="0"/>
              </a:rPr>
              <a:t>/1/files/2013/04/Snohetta-Hunt-Library-Mark-Herboth4.jpg</a:t>
            </a:r>
          </a:p>
          <a:p>
            <a:r>
              <a:rPr lang="en-US" b="1" dirty="0" smtClean="0">
                <a:latin typeface="Arial" pitchFamily="34" charset="0"/>
                <a:cs typeface="Arial" pitchFamily="34" charset="0"/>
              </a:rPr>
              <a:t>Increase Discoverability</a:t>
            </a:r>
            <a:r>
              <a:rPr lang="en-US" b="1" baseline="0" dirty="0" smtClean="0">
                <a:latin typeface="Arial" pitchFamily="34" charset="0"/>
                <a:cs typeface="Arial" pitchFamily="34" charset="0"/>
              </a:rPr>
              <a:t> through Partnerships</a:t>
            </a:r>
            <a:endParaRPr lang="en-US" dirty="0" smtClean="0">
              <a:latin typeface="Arial" pitchFamily="34" charset="0"/>
              <a:cs typeface="Arial" pitchFamily="34" charset="0"/>
            </a:endParaRPr>
          </a:p>
          <a:p>
            <a:r>
              <a:rPr lang="en-US" dirty="0" smtClean="0">
                <a:latin typeface="Arial" pitchFamily="34" charset="0"/>
                <a:cs typeface="Arial" pitchFamily="34" charset="0"/>
              </a:rPr>
              <a:t>Becoming</a:t>
            </a:r>
            <a:r>
              <a:rPr lang="en-US" baseline="0" dirty="0" smtClean="0">
                <a:latin typeface="Arial" pitchFamily="34" charset="0"/>
                <a:cs typeface="Arial" pitchFamily="34" charset="0"/>
              </a:rPr>
              <a:t> discoverable in workflows</a:t>
            </a:r>
            <a:r>
              <a:rPr lang="en-US" dirty="0" smtClean="0">
                <a:latin typeface="Arial" pitchFamily="34" charset="0"/>
                <a:cs typeface="Arial" pitchFamily="34" charset="0"/>
              </a:rPr>
              <a:t>:</a:t>
            </a:r>
          </a:p>
          <a:p>
            <a:r>
              <a:rPr lang="en-US" dirty="0" smtClean="0">
                <a:latin typeface="Arial" pitchFamily="34" charset="0"/>
                <a:cs typeface="Arial" pitchFamily="34" charset="0"/>
              </a:rPr>
              <a:t>• Working with technology companies to expose library metadata into more &amp;</a:t>
            </a:r>
            <a:r>
              <a:rPr lang="en-US" baseline="0" dirty="0" smtClean="0">
                <a:latin typeface="Arial" pitchFamily="34" charset="0"/>
                <a:cs typeface="Arial" pitchFamily="34" charset="0"/>
              </a:rPr>
              <a:t> </a:t>
            </a:r>
            <a:r>
              <a:rPr lang="en-US" dirty="0" smtClean="0">
                <a:latin typeface="Arial" pitchFamily="34" charset="0"/>
                <a:cs typeface="Arial" pitchFamily="34" charset="0"/>
              </a:rPr>
              <a:t>vastly different user workflows (77)</a:t>
            </a:r>
          </a:p>
          <a:p>
            <a:r>
              <a:rPr lang="en-US" dirty="0" smtClean="0">
                <a:latin typeface="Arial" pitchFamily="34" charset="0"/>
                <a:cs typeface="Arial" pitchFamily="34" charset="0"/>
              </a:rPr>
              <a:t>• Teaming with logistics companies to solve issues of shared print collections, such as transportation and delivery of physical materials (77)</a:t>
            </a:r>
          </a:p>
          <a:p>
            <a:r>
              <a:rPr lang="en-US" dirty="0" smtClean="0">
                <a:latin typeface="Arial" pitchFamily="34" charset="0"/>
                <a:cs typeface="Arial" pitchFamily="34" charset="0"/>
              </a:rPr>
              <a:t>• Reaching out through academic communities to the professional organizations and industries that serve and are served by them in order to understand their challenges (77)</a:t>
            </a:r>
          </a:p>
          <a:p>
            <a:r>
              <a:rPr lang="en-US" dirty="0" smtClean="0">
                <a:latin typeface="Arial" pitchFamily="34" charset="0"/>
                <a:cs typeface="Arial" pitchFamily="34" charset="0"/>
              </a:rPr>
              <a:t>• Making library data compatible with other formats, such as linked data  (77)</a:t>
            </a:r>
          </a:p>
          <a:p>
            <a:r>
              <a:rPr lang="en-US" dirty="0" smtClean="0">
                <a:latin typeface="Arial" pitchFamily="34" charset="0"/>
                <a:cs typeface="Arial" pitchFamily="34" charset="0"/>
              </a:rPr>
              <a:t>• Offering library resources—whether expertise, bandwidth, physical space or networking opportunities—to business leaders (77)</a:t>
            </a:r>
          </a:p>
          <a:p>
            <a:endParaRPr lang="en-US" dirty="0" smtClean="0">
              <a:latin typeface="Arial" pitchFamily="34" charset="0"/>
              <a:cs typeface="Arial" pitchFamily="34" charset="0"/>
            </a:endParaRPr>
          </a:p>
          <a:p>
            <a:r>
              <a:rPr lang="en-US" b="1" dirty="0" smtClean="0">
                <a:latin typeface="Arial" pitchFamily="34" charset="0"/>
                <a:cs typeface="Arial" pitchFamily="34" charset="0"/>
              </a:rPr>
              <a:t>Increase Access through Redundancy </a:t>
            </a:r>
          </a:p>
          <a:p>
            <a:pPr>
              <a:buFont typeface="Arial" pitchFamily="34" charset="0"/>
              <a:buChar char="•"/>
            </a:pPr>
            <a:r>
              <a:rPr lang="en-US" b="0" dirty="0" smtClean="0">
                <a:latin typeface="Arial" pitchFamily="34" charset="0"/>
                <a:cs typeface="Arial" pitchFamily="34" charset="0"/>
              </a:rPr>
              <a:t> Approaching materials or services:</a:t>
            </a:r>
            <a:r>
              <a:rPr lang="en-US" b="0" baseline="0" dirty="0" smtClean="0">
                <a:latin typeface="Arial" pitchFamily="34" charset="0"/>
                <a:cs typeface="Arial" pitchFamily="34" charset="0"/>
              </a:rPr>
              <a:t> “How can this be leveraged such that we can deliver it in multiple ways”? (78)</a:t>
            </a:r>
          </a:p>
          <a:p>
            <a:pPr>
              <a:buFont typeface="Arial" pitchFamily="34" charset="0"/>
              <a:buChar char="•"/>
            </a:pPr>
            <a:r>
              <a:rPr lang="en-US" b="0" dirty="0" smtClean="0">
                <a:latin typeface="Arial" pitchFamily="34" charset="0"/>
                <a:cs typeface="Arial" pitchFamily="34" charset="0"/>
              </a:rPr>
              <a:t>Librarians should link to more than pages in the online library catalog when giving reading lists,</a:t>
            </a:r>
            <a:r>
              <a:rPr lang="en-US" b="0" baseline="0" dirty="0" smtClean="0">
                <a:latin typeface="Arial" pitchFamily="34" charset="0"/>
                <a:cs typeface="Arial" pitchFamily="34" charset="0"/>
              </a:rPr>
              <a:t> open source (78)</a:t>
            </a:r>
            <a:endParaRPr lang="en-US" b="0" dirty="0" smtClean="0">
              <a:latin typeface="Arial" pitchFamily="34" charset="0"/>
              <a:cs typeface="Arial" pitchFamily="34" charset="0"/>
            </a:endParaRPr>
          </a:p>
          <a:p>
            <a:pPr marL="4763" lvl="1">
              <a:buFont typeface="Arial" pitchFamily="34" charset="0"/>
              <a:buChar char="•"/>
            </a:pPr>
            <a:r>
              <a:rPr lang="en-US" b="0" dirty="0" smtClean="0">
                <a:latin typeface="Arial" pitchFamily="34" charset="0"/>
                <a:cs typeface="Arial" pitchFamily="34" charset="0"/>
              </a:rPr>
              <a:t> Audio</a:t>
            </a:r>
            <a:r>
              <a:rPr lang="en-US" b="0" baseline="0" dirty="0" smtClean="0">
                <a:latin typeface="Arial" pitchFamily="34" charset="0"/>
                <a:cs typeface="Arial" pitchFamily="34" charset="0"/>
              </a:rPr>
              <a:t> access of books, Link to reviews written on Amazon, </a:t>
            </a:r>
            <a:r>
              <a:rPr lang="en-US" b="0" baseline="0" dirty="0" err="1" smtClean="0">
                <a:latin typeface="Arial" pitchFamily="34" charset="0"/>
                <a:cs typeface="Arial" pitchFamily="34" charset="0"/>
              </a:rPr>
              <a:t>Facebook</a:t>
            </a:r>
            <a:r>
              <a:rPr lang="en-US" b="0" baseline="0" dirty="0" smtClean="0">
                <a:latin typeface="Arial" pitchFamily="34" charset="0"/>
                <a:cs typeface="Arial" pitchFamily="34" charset="0"/>
              </a:rPr>
              <a:t> pages, Twitter accounts (78) </a:t>
            </a:r>
          </a:p>
          <a:p>
            <a:pPr>
              <a:buFont typeface="Arial" pitchFamily="34" charset="0"/>
              <a:buChar char="•"/>
            </a:pPr>
            <a:r>
              <a:rPr lang="en-US" b="0" dirty="0" smtClean="0">
                <a:latin typeface="Arial" pitchFamily="34" charset="0"/>
                <a:cs typeface="Arial" pitchFamily="34" charset="0"/>
              </a:rPr>
              <a:t> Provide</a:t>
            </a:r>
            <a:r>
              <a:rPr lang="en-US" b="0" baseline="0" dirty="0" smtClean="0">
                <a:latin typeface="Arial" pitchFamily="34" charset="0"/>
                <a:cs typeface="Arial" pitchFamily="34" charset="0"/>
              </a:rPr>
              <a:t> physical space in online environments, too (78) </a:t>
            </a:r>
            <a:endParaRPr lang="en-US" b="0" dirty="0" smtClean="0">
              <a:latin typeface="Arial" pitchFamily="34" charset="0"/>
              <a:cs typeface="Arial" pitchFamily="34" charset="0"/>
            </a:endParaRPr>
          </a:p>
          <a:p>
            <a:pPr>
              <a:buFont typeface="Arial" pitchFamily="34" charset="0"/>
              <a:buChar char="•"/>
            </a:pPr>
            <a:r>
              <a:rPr lang="en-US" b="0" dirty="0" smtClean="0">
                <a:latin typeface="Arial" pitchFamily="34" charset="0"/>
                <a:cs typeface="Arial" pitchFamily="34" charset="0"/>
              </a:rPr>
              <a:t> Online library catalog and website available on multiple platforms and tablet-and mobile-friendly (78)  </a:t>
            </a:r>
          </a:p>
          <a:p>
            <a:pPr>
              <a:buFont typeface="Arial" pitchFamily="34" charset="0"/>
              <a:buChar char="•"/>
            </a:pPr>
            <a:r>
              <a:rPr lang="en-US" b="0" dirty="0" smtClean="0">
                <a:latin typeface="Arial" pitchFamily="34" charset="0"/>
                <a:cs typeface="Arial" pitchFamily="34" charset="0"/>
              </a:rPr>
              <a:t> Librarians should let users know about alternatives to the library’s offerings; such as local book stores, subject-matter experts, </a:t>
            </a:r>
            <a:r>
              <a:rPr lang="en-US" b="0" dirty="0" err="1" smtClean="0">
                <a:latin typeface="Arial" pitchFamily="34" charset="0"/>
                <a:cs typeface="Arial" pitchFamily="34" charset="0"/>
              </a:rPr>
              <a:t>listservs</a:t>
            </a:r>
            <a:r>
              <a:rPr lang="en-US" b="0" dirty="0" smtClean="0">
                <a:latin typeface="Arial" pitchFamily="34" charset="0"/>
                <a:cs typeface="Arial" pitchFamily="34" charset="0"/>
              </a:rPr>
              <a:t>, </a:t>
            </a:r>
            <a:r>
              <a:rPr lang="en-US" b="0" dirty="0" err="1" smtClean="0">
                <a:latin typeface="Arial" pitchFamily="34" charset="0"/>
                <a:cs typeface="Arial" pitchFamily="34" charset="0"/>
              </a:rPr>
              <a:t>Facebook</a:t>
            </a:r>
            <a:r>
              <a:rPr lang="en-US" b="0" dirty="0" smtClean="0">
                <a:latin typeface="Arial" pitchFamily="34" charset="0"/>
                <a:cs typeface="Arial" pitchFamily="34" charset="0"/>
              </a:rPr>
              <a:t> groups, etc. (78) </a:t>
            </a:r>
          </a:p>
          <a:p>
            <a:pPr>
              <a:buFont typeface="Arial" pitchFamily="34" charset="0"/>
              <a:buChar char="•"/>
            </a:pPr>
            <a:endParaRPr lang="en-US" b="0" dirty="0" smtClean="0">
              <a:latin typeface="Arial" pitchFamily="34" charset="0"/>
              <a:cs typeface="Arial" pitchFamily="34" charset="0"/>
            </a:endParaRPr>
          </a:p>
          <a:p>
            <a:pPr>
              <a:buFont typeface="Arial" pitchFamily="34" charset="0"/>
              <a:buNone/>
            </a:pPr>
            <a:r>
              <a:rPr lang="en-US" b="1" baseline="0" dirty="0" smtClean="0">
                <a:latin typeface="Arial" pitchFamily="34" charset="0"/>
                <a:cs typeface="Arial" pitchFamily="34" charset="0"/>
              </a:rPr>
              <a:t>Increase Marketing through Social Networking</a:t>
            </a:r>
          </a:p>
          <a:p>
            <a:pPr>
              <a:buFont typeface="Arial" pitchFamily="34" charset="0"/>
              <a:buChar char="•"/>
            </a:pPr>
            <a:r>
              <a:rPr lang="en-US" b="0" baseline="0" dirty="0" smtClean="0">
                <a:latin typeface="Arial" pitchFamily="34" charset="0"/>
                <a:cs typeface="Arial" pitchFamily="34" charset="0"/>
              </a:rPr>
              <a:t> When advertising is well done, it works (79) </a:t>
            </a:r>
          </a:p>
          <a:p>
            <a:pPr>
              <a:buFont typeface="Arial" pitchFamily="34" charset="0"/>
              <a:buChar char="•"/>
            </a:pPr>
            <a:r>
              <a:rPr lang="en-US" b="0" baseline="0" dirty="0" smtClean="0">
                <a:latin typeface="Arial" pitchFamily="34" charset="0"/>
                <a:cs typeface="Arial" pitchFamily="34" charset="0"/>
              </a:rPr>
              <a:t> Make services as socially shareable as possible</a:t>
            </a:r>
            <a:r>
              <a:rPr lang="en-US" b="0" dirty="0" smtClean="0">
                <a:latin typeface="Arial" pitchFamily="34" charset="0"/>
                <a:cs typeface="Arial" pitchFamily="34" charset="0"/>
              </a:rPr>
              <a:t> (79)</a:t>
            </a:r>
            <a:r>
              <a:rPr lang="en-US" b="0" baseline="0" dirty="0" smtClean="0">
                <a:latin typeface="Arial" pitchFamily="34" charset="0"/>
                <a:cs typeface="Arial" pitchFamily="34" charset="0"/>
              </a:rPr>
              <a:t> </a:t>
            </a:r>
          </a:p>
          <a:p>
            <a:pPr>
              <a:buFont typeface="Arial" pitchFamily="34" charset="0"/>
              <a:buChar char="•"/>
            </a:pPr>
            <a:r>
              <a:rPr lang="en-US" b="0" baseline="0" dirty="0" smtClean="0">
                <a:latin typeface="Arial" pitchFamily="34" charset="0"/>
                <a:cs typeface="Arial" pitchFamily="34" charset="0"/>
              </a:rPr>
              <a:t> Libraries must compete with many other sources for attention (80) </a:t>
            </a:r>
          </a:p>
          <a:p>
            <a:pPr>
              <a:buFont typeface="Arial" pitchFamily="34" charset="0"/>
              <a:buChar char="•"/>
            </a:pPr>
            <a:endParaRPr lang="en-US" dirty="0" smtClean="0">
              <a:latin typeface="Arial" pitchFamily="34" charset="0"/>
              <a:cs typeface="Arial" pitchFamily="34" charset="0"/>
            </a:endParaRPr>
          </a:p>
          <a:p>
            <a:r>
              <a:rPr lang="en-US" dirty="0" smtClean="0">
                <a:solidFill>
                  <a:prstClr val="black"/>
                </a:solidFill>
                <a:latin typeface="Arial" pitchFamily="34" charset="0"/>
                <a:cs typeface="Arial" pitchFamily="34" charset="0"/>
              </a:rPr>
              <a:t>Connaway, Lynn Silipigni, and </a:t>
            </a:r>
            <a:r>
              <a:rPr lang="en-US" dirty="0" err="1" smtClean="0">
                <a:solidFill>
                  <a:prstClr val="black"/>
                </a:solidFill>
                <a:latin typeface="Arial" pitchFamily="34" charset="0"/>
                <a:cs typeface="Arial" pitchFamily="34" charset="0"/>
              </a:rPr>
              <a:t>Ixchel</a:t>
            </a:r>
            <a:r>
              <a:rPr lang="en-US" dirty="0" smtClean="0">
                <a:solidFill>
                  <a:prstClr val="black"/>
                </a:solidFill>
                <a:latin typeface="Arial" pitchFamily="34" charset="0"/>
                <a:cs typeface="Arial" pitchFamily="34" charset="0"/>
              </a:rPr>
              <a:t> M. </a:t>
            </a:r>
            <a:r>
              <a:rPr lang="en-US" dirty="0" err="1" smtClean="0">
                <a:solidFill>
                  <a:prstClr val="black"/>
                </a:solidFill>
                <a:latin typeface="Arial" pitchFamily="34" charset="0"/>
                <a:cs typeface="Arial" pitchFamily="34" charset="0"/>
              </a:rPr>
              <a:t>Faniel</a:t>
            </a:r>
            <a:r>
              <a:rPr lang="en-US" dirty="0" smtClean="0">
                <a:solidFill>
                  <a:prstClr val="black"/>
                </a:solidFill>
                <a:latin typeface="Arial" pitchFamily="34" charset="0"/>
                <a:cs typeface="Arial" pitchFamily="34" charset="0"/>
              </a:rPr>
              <a:t>. 2014. </a:t>
            </a:r>
            <a:r>
              <a:rPr lang="en-US" i="1" dirty="0" smtClean="0">
                <a:solidFill>
                  <a:prstClr val="black"/>
                </a:solidFill>
                <a:latin typeface="Arial" pitchFamily="34" charset="0"/>
                <a:cs typeface="Arial" pitchFamily="34" charset="0"/>
              </a:rPr>
              <a:t>Reordering </a:t>
            </a:r>
            <a:r>
              <a:rPr lang="en-US" i="1" dirty="0" err="1" smtClean="0">
                <a:solidFill>
                  <a:prstClr val="black"/>
                </a:solidFill>
                <a:latin typeface="Arial" pitchFamily="34" charset="0"/>
                <a:cs typeface="Arial" pitchFamily="34" charset="0"/>
              </a:rPr>
              <a:t>Ranganathan</a:t>
            </a:r>
            <a:r>
              <a:rPr lang="en-US" i="1" dirty="0" smtClean="0">
                <a:solidFill>
                  <a:prstClr val="black"/>
                </a:solidFill>
                <a:latin typeface="Arial" pitchFamily="34" charset="0"/>
                <a:cs typeface="Arial" pitchFamily="34" charset="0"/>
              </a:rPr>
              <a:t>: Shifting user behaviors, shifting priorities</a:t>
            </a:r>
            <a:r>
              <a:rPr lang="en-US" dirty="0" smtClean="0">
                <a:solidFill>
                  <a:prstClr val="black"/>
                </a:solidFill>
                <a:latin typeface="Arial" pitchFamily="34" charset="0"/>
                <a:cs typeface="Arial" pitchFamily="34" charset="0"/>
              </a:rPr>
              <a:t>. Dublin, OH: OCLC Research. http://www.oclc.org/content/dam/research/publications/library/2014/oclcresearch-reordering-ranganathan-2014.pdf.</a:t>
            </a:r>
          </a:p>
          <a:p>
            <a:endParaRPr lang="en-US" b="0" dirty="0" smtClean="0">
              <a:solidFill>
                <a:prstClr val="black"/>
              </a:solidFill>
              <a:latin typeface="Arial" pitchFamily="34" charset="0"/>
              <a:cs typeface="Arial" pitchFamily="34" charset="0"/>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i="0" dirty="0" err="1" smtClean="0">
                <a:latin typeface="Arial" pitchFamily="34" charset="0"/>
                <a:cs typeface="Arial" pitchFamily="34" charset="0"/>
              </a:rPr>
              <a:t>Ranganathan</a:t>
            </a:r>
            <a:r>
              <a:rPr lang="en-US" sz="1200" i="0" dirty="0" smtClean="0">
                <a:latin typeface="Arial" pitchFamily="34" charset="0"/>
                <a:cs typeface="Arial" pitchFamily="34" charset="0"/>
              </a:rPr>
              <a:t>, </a:t>
            </a:r>
            <a:r>
              <a:rPr lang="en-US" sz="1200" i="0" dirty="0" err="1" smtClean="0">
                <a:latin typeface="Arial" pitchFamily="34" charset="0"/>
                <a:cs typeface="Arial" pitchFamily="34" charset="0"/>
              </a:rPr>
              <a:t>Shiyali</a:t>
            </a:r>
            <a:r>
              <a:rPr lang="en-US" sz="1200" i="0" dirty="0" smtClean="0">
                <a:latin typeface="Arial" pitchFamily="34" charset="0"/>
                <a:cs typeface="Arial" pitchFamily="34" charset="0"/>
              </a:rPr>
              <a:t> </a:t>
            </a:r>
            <a:r>
              <a:rPr lang="en-US" sz="1200" i="0" dirty="0" err="1" smtClean="0">
                <a:latin typeface="Arial" pitchFamily="34" charset="0"/>
                <a:cs typeface="Arial" pitchFamily="34" charset="0"/>
              </a:rPr>
              <a:t>Ramamrita</a:t>
            </a:r>
            <a:r>
              <a:rPr lang="en-US" sz="1200" i="0" dirty="0" smtClean="0">
                <a:latin typeface="Arial" pitchFamily="34" charset="0"/>
                <a:cs typeface="Arial" pitchFamily="34" charset="0"/>
              </a:rPr>
              <a:t>. 1931. </a:t>
            </a:r>
            <a:r>
              <a:rPr lang="en-US" sz="1200" i="1" dirty="0" smtClean="0">
                <a:latin typeface="Arial" pitchFamily="34" charset="0"/>
                <a:cs typeface="Arial" pitchFamily="34" charset="0"/>
              </a:rPr>
              <a:t>The five laws of library science. </a:t>
            </a:r>
            <a:r>
              <a:rPr lang="en-US" sz="1200" i="0" dirty="0" smtClean="0">
                <a:latin typeface="Arial" pitchFamily="34" charset="0"/>
                <a:cs typeface="Arial" pitchFamily="34" charset="0"/>
              </a:rPr>
              <a:t>London: Edward </a:t>
            </a:r>
            <a:r>
              <a:rPr lang="en-US" sz="1200" i="0" dirty="0" err="1" smtClean="0">
                <a:latin typeface="Arial" pitchFamily="34" charset="0"/>
                <a:cs typeface="Arial" pitchFamily="34" charset="0"/>
              </a:rPr>
              <a:t>Goldston</a:t>
            </a:r>
            <a:r>
              <a:rPr lang="en-US" sz="1200" i="0" dirty="0" smtClean="0">
                <a:latin typeface="Arial" pitchFamily="34" charset="0"/>
                <a:cs typeface="Arial" pitchFamily="34" charset="0"/>
              </a:rPr>
              <a:t>, Ltd.</a:t>
            </a:r>
            <a:r>
              <a:rPr lang="en-US" sz="1200" i="0" baseline="0" dirty="0" smtClean="0">
                <a:latin typeface="Arial" pitchFamily="34" charset="0"/>
                <a:cs typeface="Arial" pitchFamily="34" charset="0"/>
              </a:rPr>
              <a:t> </a:t>
            </a:r>
            <a:endParaRPr lang="en-US" sz="1200" i="0" dirty="0" smtClean="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31</a:t>
            </a:fld>
            <a:endParaRPr lang="en-US" dirty="0"/>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362200" y="381000"/>
            <a:ext cx="2032000" cy="1524000"/>
          </a:xfrm>
        </p:spPr>
      </p:sp>
      <p:sp>
        <p:nvSpPr>
          <p:cNvPr id="3" name="Notes Placeholder 2"/>
          <p:cNvSpPr>
            <a:spLocks noGrp="1"/>
          </p:cNvSpPr>
          <p:nvPr>
            <p:ph type="body" idx="1"/>
          </p:nvPr>
        </p:nvSpPr>
        <p:spPr>
          <a:xfrm>
            <a:off x="0" y="2133600"/>
            <a:ext cx="6857999" cy="6847114"/>
          </a:xfrm>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400" b="1" dirty="0" smtClean="0"/>
              <a:t>IXCHEL</a:t>
            </a:r>
            <a:endParaRPr lang="en-US" sz="1400" i="0" dirty="0" smtClean="0">
              <a:latin typeface="Arial" panose="020B0604020202020204" pitchFamily="34" charset="0"/>
              <a:cs typeface="Arial" panose="020B0604020202020204" pitchFamily="34" charset="0"/>
            </a:endParaRPr>
          </a:p>
          <a:p>
            <a:r>
              <a:rPr lang="en-US" sz="1400" i="0" dirty="0" smtClean="0">
                <a:latin typeface="Arial" panose="020B0604020202020204" pitchFamily="34" charset="0"/>
                <a:cs typeface="Arial" panose="020B0604020202020204" pitchFamily="34" charset="0"/>
              </a:rPr>
              <a:t>Image: </a:t>
            </a:r>
            <a:r>
              <a:rPr lang="en-US" sz="1400" i="1" baseline="0" dirty="0" smtClean="0">
                <a:latin typeface="Arial" pitchFamily="34" charset="0"/>
                <a:cs typeface="Arial" pitchFamily="34" charset="0"/>
              </a:rPr>
              <a:t> </a:t>
            </a:r>
            <a:r>
              <a:rPr lang="en-US" sz="1400" i="0" baseline="0" dirty="0" smtClean="0">
                <a:latin typeface="Arial" pitchFamily="34" charset="0"/>
                <a:cs typeface="Arial" pitchFamily="34" charset="0"/>
              </a:rPr>
              <a:t>http://img.4plebs.org/boards/tg/image/1376/94/1376945868144.jpg</a:t>
            </a:r>
            <a:endParaRPr lang="en-US" sz="1400" i="0" dirty="0" smtClean="0">
              <a:latin typeface="Arial" pitchFamily="34" charset="0"/>
              <a:cs typeface="Arial" pitchFamily="34" charset="0"/>
            </a:endParaRPr>
          </a:p>
          <a:p>
            <a:endParaRPr lang="en-US" sz="1400" b="0" dirty="0" smtClean="0">
              <a:latin typeface="Arial" pitchFamily="34" charset="0"/>
              <a:cs typeface="Arial" pitchFamily="34" charset="0"/>
            </a:endParaRPr>
          </a:p>
          <a:p>
            <a:pPr>
              <a:buFont typeface="Arial" pitchFamily="34" charset="0"/>
              <a:buChar char="•"/>
            </a:pPr>
            <a:r>
              <a:rPr lang="en-US" sz="1400" b="0" dirty="0" smtClean="0">
                <a:latin typeface="Arial" pitchFamily="34" charset="0"/>
                <a:cs typeface="Arial" pitchFamily="34" charset="0"/>
              </a:rPr>
              <a:t> #5</a:t>
            </a:r>
            <a:r>
              <a:rPr lang="en-US" sz="1400" b="0" baseline="0" dirty="0" smtClean="0">
                <a:latin typeface="Arial" pitchFamily="34" charset="0"/>
                <a:cs typeface="Arial" pitchFamily="34" charset="0"/>
              </a:rPr>
              <a:t> </a:t>
            </a:r>
            <a:r>
              <a:rPr lang="en-US" sz="1400" b="0" kern="1200" baseline="0" dirty="0" smtClean="0">
                <a:solidFill>
                  <a:schemeClr val="tx1"/>
                </a:solidFill>
                <a:latin typeface="Arial" pitchFamily="34" charset="0"/>
                <a:cs typeface="Arial" pitchFamily="34" charset="0"/>
              </a:rPr>
              <a:t>A library is a growing organism, Previously # 5 A library is a growing organism (88)</a:t>
            </a:r>
            <a:endParaRPr lang="en-US" sz="1400" b="1" dirty="0" smtClean="0">
              <a:latin typeface="Arial" pitchFamily="34" charset="0"/>
              <a:cs typeface="Arial" pitchFamily="34" charset="0"/>
            </a:endParaRPr>
          </a:p>
          <a:p>
            <a:pPr>
              <a:buFont typeface="Arial" pitchFamily="34" charset="0"/>
              <a:buChar char="•"/>
            </a:pPr>
            <a:r>
              <a:rPr lang="en-US" sz="1400" b="0" dirty="0" smtClean="0">
                <a:latin typeface="Arial" pitchFamily="34" charset="0"/>
                <a:cs typeface="Arial" pitchFamily="34" charset="0"/>
              </a:rPr>
              <a:t> Three factors </a:t>
            </a:r>
            <a:r>
              <a:rPr lang="en-US" sz="1400" b="0" dirty="0" err="1" smtClean="0">
                <a:latin typeface="Arial" pitchFamily="34" charset="0"/>
                <a:cs typeface="Arial" pitchFamily="34" charset="0"/>
              </a:rPr>
              <a:t>Ranganathan</a:t>
            </a:r>
            <a:r>
              <a:rPr lang="en-US" sz="1400" b="0" baseline="0" dirty="0" smtClean="0">
                <a:latin typeface="Arial" pitchFamily="34" charset="0"/>
                <a:cs typeface="Arial" pitchFamily="34" charset="0"/>
              </a:rPr>
              <a:t> considered books, staff, and readers as </a:t>
            </a:r>
            <a:r>
              <a:rPr lang="en-US" sz="1400" b="1" baseline="0" dirty="0" smtClean="0">
                <a:latin typeface="Arial" pitchFamily="34" charset="0"/>
                <a:cs typeface="Arial" pitchFamily="34" charset="0"/>
              </a:rPr>
              <a:t> </a:t>
            </a:r>
            <a:r>
              <a:rPr lang="en-US" sz="1400" b="0" baseline="0" dirty="0" smtClean="0">
                <a:latin typeface="Arial" pitchFamily="34" charset="0"/>
                <a:cs typeface="Arial" pitchFamily="34" charset="0"/>
              </a:rPr>
              <a:t>major parts of library, capable of growth (88)</a:t>
            </a:r>
          </a:p>
          <a:p>
            <a:pPr>
              <a:buFont typeface="Arial" pitchFamily="34" charset="0"/>
              <a:buChar char="•"/>
            </a:pPr>
            <a:r>
              <a:rPr lang="en-US" sz="1400" b="0" baseline="0" dirty="0" smtClean="0">
                <a:latin typeface="Arial" pitchFamily="34" charset="0"/>
                <a:cs typeface="Arial" pitchFamily="34" charset="0"/>
              </a:rPr>
              <a:t> </a:t>
            </a:r>
            <a:r>
              <a:rPr lang="en-US" sz="1400" b="0" baseline="0" dirty="0" err="1" smtClean="0">
                <a:latin typeface="Arial" pitchFamily="34" charset="0"/>
                <a:cs typeface="Arial" pitchFamily="34" charset="0"/>
              </a:rPr>
              <a:t>Ranganathan</a:t>
            </a:r>
            <a:r>
              <a:rPr lang="en-US" sz="1400" b="0" baseline="0" dirty="0" smtClean="0">
                <a:latin typeface="Arial" pitchFamily="34" charset="0"/>
                <a:cs typeface="Arial" pitchFamily="34" charset="0"/>
              </a:rPr>
              <a:t>: Growth or change in one factor meant growth or change in the others (88)</a:t>
            </a:r>
          </a:p>
          <a:p>
            <a:pPr>
              <a:buFont typeface="Arial" pitchFamily="34" charset="0"/>
              <a:buChar char="•"/>
            </a:pPr>
            <a:r>
              <a:rPr lang="en-US" sz="1400" b="0" baseline="0" dirty="0" smtClean="0">
                <a:latin typeface="Arial" pitchFamily="34" charset="0"/>
                <a:cs typeface="Arial" pitchFamily="34" charset="0"/>
              </a:rPr>
              <a:t> Our interpretation of 5</a:t>
            </a:r>
            <a:r>
              <a:rPr lang="en-US" sz="1400" b="0" baseline="30000" dirty="0" smtClean="0">
                <a:latin typeface="Arial" pitchFamily="34" charset="0"/>
                <a:cs typeface="Arial" pitchFamily="34" charset="0"/>
              </a:rPr>
              <a:t>th</a:t>
            </a:r>
            <a:r>
              <a:rPr lang="en-US" sz="1400" b="0" baseline="0" dirty="0" smtClean="0">
                <a:latin typeface="Arial" pitchFamily="34" charset="0"/>
                <a:cs typeface="Arial" pitchFamily="34" charset="0"/>
              </a:rPr>
              <a:t> law does not include a rephrasing or reinterpretation, but we propose additional factor for libraries to consider: share of attention (88)</a:t>
            </a:r>
          </a:p>
          <a:p>
            <a:pPr>
              <a:buFont typeface="Arial" pitchFamily="34" charset="0"/>
              <a:buChar char="•"/>
            </a:pPr>
            <a:r>
              <a:rPr lang="en-US" sz="1400" b="0" baseline="0" dirty="0" smtClean="0">
                <a:latin typeface="Arial" pitchFamily="34" charset="0"/>
                <a:cs typeface="Arial" pitchFamily="34" charset="0"/>
              </a:rPr>
              <a:t> Evaluate relevance, visibility &amp; unique capabilities (108)</a:t>
            </a:r>
          </a:p>
          <a:p>
            <a:pPr>
              <a:buFont typeface="Arial" pitchFamily="34" charset="0"/>
              <a:buChar char="•"/>
            </a:pPr>
            <a:r>
              <a:rPr lang="en-US" sz="1400" b="0" baseline="0" dirty="0" smtClean="0">
                <a:latin typeface="Arial" pitchFamily="34" charset="0"/>
                <a:cs typeface="Arial" pitchFamily="34" charset="0"/>
              </a:rPr>
              <a:t> Essential to growth &amp; change of traditional factors—collection, staff, infrastructure and patron use (108)</a:t>
            </a:r>
          </a:p>
          <a:p>
            <a:pPr>
              <a:buFont typeface="Arial" pitchFamily="34" charset="0"/>
              <a:buChar char="•"/>
            </a:pPr>
            <a:r>
              <a:rPr lang="en-US" sz="1400" kern="1200" baseline="0" dirty="0" smtClean="0">
                <a:solidFill>
                  <a:schemeClr val="tx1"/>
                </a:solidFill>
                <a:latin typeface="Arial" pitchFamily="34" charset="0"/>
                <a:cs typeface="Arial" pitchFamily="34" charset="0"/>
              </a:rPr>
              <a:t> Not only are collections growing in size and type, but library staff is experiencing growth by retooling existing skills, hiring new people with new areas of expertise and changing users’ perceptions of librarians’ capabilities (108)</a:t>
            </a:r>
          </a:p>
          <a:p>
            <a:pPr>
              <a:buFont typeface="Arial" pitchFamily="34" charset="0"/>
              <a:buChar char="•"/>
            </a:pPr>
            <a:r>
              <a:rPr lang="en-US" sz="1400" kern="1200" baseline="0" dirty="0" smtClean="0">
                <a:solidFill>
                  <a:schemeClr val="tx1"/>
                </a:solidFill>
                <a:latin typeface="Arial" pitchFamily="34" charset="0"/>
                <a:cs typeface="Arial" pitchFamily="34" charset="0"/>
              </a:rPr>
              <a:t> Changing infrastructure &amp; patron use (108)</a:t>
            </a:r>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pPr marL="0" lvl="0" indent="0">
              <a:spcBef>
                <a:spcPts val="0"/>
              </a:spcBef>
              <a:buNone/>
            </a:pPr>
            <a:r>
              <a:rPr lang="en-US" sz="1400" dirty="0" smtClean="0">
                <a:solidFill>
                  <a:prstClr val="black"/>
                </a:solidFill>
                <a:latin typeface="Arial" panose="020B0604020202020204" pitchFamily="34" charset="0"/>
                <a:ea typeface="+mn-ea"/>
                <a:cs typeface="Arial" panose="020B0604020202020204" pitchFamily="34" charset="0"/>
              </a:rPr>
              <a:t>Connaway, Lynn Silipigni, and </a:t>
            </a:r>
            <a:r>
              <a:rPr lang="en-US" sz="1400" dirty="0" err="1" smtClean="0">
                <a:solidFill>
                  <a:prstClr val="black"/>
                </a:solidFill>
                <a:latin typeface="Arial" panose="020B0604020202020204" pitchFamily="34" charset="0"/>
                <a:ea typeface="+mn-ea"/>
                <a:cs typeface="Arial" panose="020B0604020202020204" pitchFamily="34" charset="0"/>
              </a:rPr>
              <a:t>Ixchel</a:t>
            </a:r>
            <a:r>
              <a:rPr lang="en-US" sz="1400" dirty="0" smtClean="0">
                <a:solidFill>
                  <a:prstClr val="black"/>
                </a:solidFill>
                <a:latin typeface="Arial" panose="020B0604020202020204" pitchFamily="34" charset="0"/>
                <a:ea typeface="+mn-ea"/>
                <a:cs typeface="Arial" panose="020B0604020202020204" pitchFamily="34" charset="0"/>
              </a:rPr>
              <a:t> M. </a:t>
            </a:r>
            <a:r>
              <a:rPr lang="en-US" sz="1400" dirty="0" err="1" smtClean="0">
                <a:solidFill>
                  <a:prstClr val="black"/>
                </a:solidFill>
                <a:latin typeface="Arial" panose="020B0604020202020204" pitchFamily="34" charset="0"/>
                <a:ea typeface="+mn-ea"/>
                <a:cs typeface="Arial" panose="020B0604020202020204" pitchFamily="34" charset="0"/>
              </a:rPr>
              <a:t>Faniel</a:t>
            </a:r>
            <a:r>
              <a:rPr lang="en-US" sz="1400" dirty="0" smtClean="0">
                <a:solidFill>
                  <a:prstClr val="black"/>
                </a:solidFill>
                <a:latin typeface="Arial" panose="020B0604020202020204" pitchFamily="34" charset="0"/>
                <a:ea typeface="+mn-ea"/>
                <a:cs typeface="Arial" panose="020B0604020202020204" pitchFamily="34" charset="0"/>
              </a:rPr>
              <a:t>. 2014. </a:t>
            </a:r>
            <a:r>
              <a:rPr lang="en-US" sz="1400" i="1" dirty="0" smtClean="0">
                <a:solidFill>
                  <a:prstClr val="black"/>
                </a:solidFill>
                <a:latin typeface="Arial" panose="020B0604020202020204" pitchFamily="34" charset="0"/>
                <a:ea typeface="+mn-ea"/>
                <a:cs typeface="Arial" panose="020B0604020202020204" pitchFamily="34" charset="0"/>
              </a:rPr>
              <a:t>Reordering </a:t>
            </a:r>
            <a:r>
              <a:rPr lang="en-US" sz="1400" i="1" dirty="0" err="1" smtClean="0">
                <a:solidFill>
                  <a:prstClr val="black"/>
                </a:solidFill>
                <a:latin typeface="Arial" panose="020B0604020202020204" pitchFamily="34" charset="0"/>
                <a:ea typeface="+mn-ea"/>
                <a:cs typeface="Arial" panose="020B0604020202020204" pitchFamily="34" charset="0"/>
              </a:rPr>
              <a:t>Ranganathan</a:t>
            </a:r>
            <a:r>
              <a:rPr lang="en-US" sz="1400" i="1" dirty="0" smtClean="0">
                <a:solidFill>
                  <a:prstClr val="black"/>
                </a:solidFill>
                <a:latin typeface="Arial" panose="020B0604020202020204" pitchFamily="34" charset="0"/>
                <a:ea typeface="+mn-ea"/>
                <a:cs typeface="Arial" panose="020B0604020202020204" pitchFamily="34" charset="0"/>
              </a:rPr>
              <a:t>: Shifting user behaviors, shifting priorities</a:t>
            </a:r>
            <a:r>
              <a:rPr lang="en-US" sz="1400" dirty="0" smtClean="0">
                <a:solidFill>
                  <a:prstClr val="black"/>
                </a:solidFill>
                <a:latin typeface="Arial" panose="020B0604020202020204" pitchFamily="34" charset="0"/>
                <a:ea typeface="+mn-ea"/>
                <a:cs typeface="Arial" panose="020B0604020202020204" pitchFamily="34" charset="0"/>
              </a:rPr>
              <a:t>. Dublin, OH: OCLC Research. http://www.oclc.org/content/dam/research/publications/library/2014/oclcresearch-reordering-ranganathan-2014.pdf.</a:t>
            </a:r>
          </a:p>
          <a:p>
            <a:pPr marR="0" algn="l" defTabSz="914400" rtl="0" eaLnBrk="1" fontAlgn="auto" latinLnBrk="0" hangingPunct="1">
              <a:lnSpc>
                <a:spcPct val="100000"/>
              </a:lnSpc>
              <a:spcBef>
                <a:spcPts val="0"/>
              </a:spcBef>
              <a:spcAft>
                <a:spcPts val="0"/>
              </a:spcAft>
              <a:buClrTx/>
              <a:buSzTx/>
              <a:buFontTx/>
              <a:buNone/>
              <a:tabLst/>
              <a:defRPr/>
            </a:pPr>
            <a:endParaRPr lang="en-US" sz="1400" i="0" dirty="0" smtClean="0">
              <a:latin typeface="Arial" pitchFamily="34" charset="0"/>
              <a:cs typeface="Arial" pitchFamily="34" charset="0"/>
            </a:endParaRPr>
          </a:p>
          <a:p>
            <a:pPr marR="0" algn="l" defTabSz="914400" rtl="0" eaLnBrk="1" fontAlgn="auto" latinLnBrk="0" hangingPunct="1">
              <a:lnSpc>
                <a:spcPct val="100000"/>
              </a:lnSpc>
              <a:spcBef>
                <a:spcPts val="0"/>
              </a:spcBef>
              <a:spcAft>
                <a:spcPts val="0"/>
              </a:spcAft>
              <a:buClrTx/>
              <a:buSzTx/>
              <a:buFontTx/>
              <a:buNone/>
              <a:tabLst/>
              <a:defRPr/>
            </a:pPr>
            <a:r>
              <a:rPr lang="en-US" sz="1400" i="0" dirty="0" err="1" smtClean="0">
                <a:latin typeface="Arial" pitchFamily="34" charset="0"/>
                <a:cs typeface="Arial" pitchFamily="34" charset="0"/>
              </a:rPr>
              <a:t>Ranganathan</a:t>
            </a:r>
            <a:r>
              <a:rPr lang="en-US" sz="1400" i="0" dirty="0" smtClean="0">
                <a:latin typeface="Arial" pitchFamily="34" charset="0"/>
                <a:cs typeface="Arial" pitchFamily="34" charset="0"/>
              </a:rPr>
              <a:t>, </a:t>
            </a:r>
            <a:r>
              <a:rPr lang="en-US" sz="1400" i="0" dirty="0" err="1" smtClean="0">
                <a:latin typeface="Arial" pitchFamily="34" charset="0"/>
                <a:cs typeface="Arial" pitchFamily="34" charset="0"/>
              </a:rPr>
              <a:t>Shiyali</a:t>
            </a:r>
            <a:r>
              <a:rPr lang="en-US" sz="1400" i="0" dirty="0" smtClean="0">
                <a:latin typeface="Arial" pitchFamily="34" charset="0"/>
                <a:cs typeface="Arial" pitchFamily="34" charset="0"/>
              </a:rPr>
              <a:t> </a:t>
            </a:r>
            <a:r>
              <a:rPr lang="en-US" sz="1400" i="0" dirty="0" err="1" smtClean="0">
                <a:latin typeface="Arial" pitchFamily="34" charset="0"/>
                <a:cs typeface="Arial" pitchFamily="34" charset="0"/>
              </a:rPr>
              <a:t>Ramamrita</a:t>
            </a:r>
            <a:r>
              <a:rPr lang="en-US" sz="1400" i="0" dirty="0" smtClean="0">
                <a:latin typeface="Arial" pitchFamily="34" charset="0"/>
                <a:cs typeface="Arial" pitchFamily="34" charset="0"/>
              </a:rPr>
              <a:t>. 1931. </a:t>
            </a:r>
            <a:r>
              <a:rPr lang="en-US" sz="1400" i="1" dirty="0" smtClean="0">
                <a:latin typeface="Arial" pitchFamily="34" charset="0"/>
                <a:cs typeface="Arial" pitchFamily="34" charset="0"/>
              </a:rPr>
              <a:t>The five laws of library science. </a:t>
            </a:r>
            <a:r>
              <a:rPr lang="en-US" sz="1400" i="0" dirty="0" smtClean="0">
                <a:latin typeface="Arial" pitchFamily="34" charset="0"/>
                <a:cs typeface="Arial" pitchFamily="34" charset="0"/>
              </a:rPr>
              <a:t>London: Edward </a:t>
            </a:r>
            <a:r>
              <a:rPr lang="en-US" sz="1400" i="0" dirty="0" err="1" smtClean="0">
                <a:latin typeface="Arial" pitchFamily="34" charset="0"/>
                <a:cs typeface="Arial" pitchFamily="34" charset="0"/>
              </a:rPr>
              <a:t>Goldston</a:t>
            </a:r>
            <a:r>
              <a:rPr lang="en-US" sz="1400" i="0" dirty="0" smtClean="0">
                <a:latin typeface="Arial" pitchFamily="34" charset="0"/>
                <a:cs typeface="Arial" pitchFamily="34" charset="0"/>
              </a:rPr>
              <a:t>, Ltd.</a:t>
            </a:r>
            <a:r>
              <a:rPr lang="en-US" sz="1400" i="0" baseline="0" dirty="0" smtClean="0">
                <a:latin typeface="Arial" pitchFamily="34" charset="0"/>
                <a:cs typeface="Arial" pitchFamily="34" charset="0"/>
              </a:rPr>
              <a:t> </a:t>
            </a:r>
            <a:endParaRPr lang="en-US" sz="1400" i="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a:p>
        </p:txBody>
      </p:sp>
      <p:sp>
        <p:nvSpPr>
          <p:cNvPr id="4" name="Slide Number Placeholder 3"/>
          <p:cNvSpPr>
            <a:spLocks noGrp="1"/>
          </p:cNvSpPr>
          <p:nvPr>
            <p:ph type="sldNum" sz="quarter" idx="10"/>
          </p:nvPr>
        </p:nvSpPr>
        <p:spPr/>
        <p:txBody>
          <a:bodyPr/>
          <a:lstStyle/>
          <a:p>
            <a:fld id="{6F896307-7DAF-5642-9DCB-6041360F1C6E}" type="slidenum">
              <a:rPr lang="en-US" smtClean="0"/>
              <a:pPr/>
              <a:t>32</a:t>
            </a:fld>
            <a:endParaRPr lang="en-US"/>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86000" y="152400"/>
            <a:ext cx="1981200" cy="1485900"/>
          </a:xfrm>
        </p:spPr>
      </p:sp>
      <p:sp>
        <p:nvSpPr>
          <p:cNvPr id="3" name="Notes Placeholder 2"/>
          <p:cNvSpPr>
            <a:spLocks noGrp="1"/>
          </p:cNvSpPr>
          <p:nvPr>
            <p:ph type="body" idx="1"/>
          </p:nvPr>
        </p:nvSpPr>
        <p:spPr>
          <a:xfrm>
            <a:off x="0" y="1524000"/>
            <a:ext cx="6858000" cy="7620000"/>
          </a:xfrm>
        </p:spPr>
        <p:txBody>
          <a:bodyPr>
            <a:noAutofit/>
          </a:bodyPr>
          <a:lstStyle/>
          <a:p>
            <a:r>
              <a:rPr lang="en-US" sz="1200" b="1" i="0" dirty="0" smtClean="0">
                <a:latin typeface="Arial" pitchFamily="34" charset="0"/>
                <a:cs typeface="Arial" pitchFamily="34" charset="0"/>
              </a:rPr>
              <a:t>IXCHEL</a:t>
            </a:r>
          </a:p>
          <a:p>
            <a:r>
              <a:rPr lang="en-US" sz="1200" i="0" dirty="0" smtClean="0">
                <a:latin typeface="Arial" pitchFamily="34" charset="0"/>
                <a:cs typeface="Arial" pitchFamily="34" charset="0"/>
              </a:rPr>
              <a:t>Image: </a:t>
            </a:r>
            <a:r>
              <a:rPr lang="en-US" sz="1200" b="0" i="0" kern="1200" baseline="0" dirty="0" smtClean="0">
                <a:solidFill>
                  <a:schemeClr val="tx1"/>
                </a:solidFill>
                <a:latin typeface="Arial" pitchFamily="34" charset="0"/>
                <a:cs typeface="Arial" pitchFamily="34" charset="0"/>
              </a:rPr>
              <a:t>http://ginanapolitan.files.wordpress.com/2012/05/img_1381.jpg</a:t>
            </a:r>
          </a:p>
          <a:p>
            <a:r>
              <a:rPr lang="en-US" sz="1200" b="1" kern="1200" baseline="0" dirty="0" smtClean="0">
                <a:solidFill>
                  <a:schemeClr val="tx1"/>
                </a:solidFill>
                <a:latin typeface="Arial" pitchFamily="34" charset="0"/>
                <a:cs typeface="Arial" pitchFamily="34" charset="0"/>
              </a:rPr>
              <a:t>The Collection</a:t>
            </a:r>
          </a:p>
          <a:p>
            <a:pPr>
              <a:buFont typeface="Arial" pitchFamily="34" charset="0"/>
              <a:buChar char="•"/>
            </a:pPr>
            <a:r>
              <a:rPr lang="en-US" sz="1200" kern="1200" baseline="0" dirty="0" smtClean="0">
                <a:solidFill>
                  <a:schemeClr val="tx1"/>
                </a:solidFill>
                <a:latin typeface="Arial" pitchFamily="34" charset="0"/>
                <a:cs typeface="Arial" pitchFamily="34" charset="0"/>
              </a:rPr>
              <a:t> Take the sheer number of books, articles, databases, movies, maps, etc. provided by most libraries today (89)</a:t>
            </a:r>
          </a:p>
          <a:p>
            <a:pPr>
              <a:buFont typeface="Arial" pitchFamily="34" charset="0"/>
              <a:buChar char="•"/>
            </a:pPr>
            <a:r>
              <a:rPr lang="en-US" sz="1200" kern="1200" baseline="0" dirty="0" smtClean="0">
                <a:solidFill>
                  <a:schemeClr val="tx1"/>
                </a:solidFill>
                <a:latin typeface="Arial" pitchFamily="34" charset="0"/>
                <a:cs typeface="Arial" pitchFamily="34" charset="0"/>
              </a:rPr>
              <a:t> But when compared to the Web content that is now easily accessible, we have a situation in which the growth of library materials often looks, if not irrelevant, at least tepid (89)</a:t>
            </a:r>
          </a:p>
          <a:p>
            <a:endParaRPr lang="en-US" sz="1200" kern="1200" baseline="0" dirty="0" smtClean="0">
              <a:solidFill>
                <a:schemeClr val="tx1"/>
              </a:solidFill>
              <a:latin typeface="Arial" pitchFamily="34" charset="0"/>
              <a:cs typeface="Arial" pitchFamily="34" charset="0"/>
            </a:endParaRPr>
          </a:p>
          <a:p>
            <a:r>
              <a:rPr lang="en-US" sz="1200" b="1" kern="1200" baseline="0" dirty="0" smtClean="0">
                <a:solidFill>
                  <a:schemeClr val="tx1"/>
                </a:solidFill>
                <a:latin typeface="Arial" pitchFamily="34" charset="0"/>
                <a:cs typeface="Arial" pitchFamily="34" charset="0"/>
              </a:rPr>
              <a:t>Library Staff</a:t>
            </a:r>
          </a:p>
          <a:p>
            <a:pPr>
              <a:buFont typeface="Arial" pitchFamily="34" charset="0"/>
              <a:buChar char="•"/>
            </a:pPr>
            <a:r>
              <a:rPr lang="en-US" sz="1200" kern="1200" baseline="0" dirty="0" smtClean="0">
                <a:solidFill>
                  <a:schemeClr val="tx1"/>
                </a:solidFill>
                <a:latin typeface="Arial" pitchFamily="34" charset="0"/>
                <a:cs typeface="Arial" pitchFamily="34" charset="0"/>
              </a:rPr>
              <a:t> The question is whether supply is meeting demand (90)</a:t>
            </a:r>
          </a:p>
          <a:p>
            <a:pPr>
              <a:buFont typeface="Arial" pitchFamily="34" charset="0"/>
              <a:buChar char="•"/>
            </a:pPr>
            <a:r>
              <a:rPr lang="en-US" sz="1200" kern="1200" baseline="0" dirty="0" smtClean="0">
                <a:solidFill>
                  <a:schemeClr val="tx1"/>
                </a:solidFill>
                <a:latin typeface="Arial" pitchFamily="34" charset="0"/>
                <a:cs typeface="Arial" pitchFamily="34" charset="0"/>
              </a:rPr>
              <a:t> In a survey of library directors, 52% reassigned or were planning to reassign staff to support research data services compared to 28% who hired or were planning to hire new staff (</a:t>
            </a:r>
            <a:r>
              <a:rPr lang="en-US" sz="1200" kern="1200" baseline="0" dirty="0" err="1" smtClean="0">
                <a:solidFill>
                  <a:schemeClr val="tx1"/>
                </a:solidFill>
                <a:latin typeface="Arial" pitchFamily="34" charset="0"/>
                <a:cs typeface="Arial" pitchFamily="34" charset="0"/>
              </a:rPr>
              <a:t>Tenopir</a:t>
            </a:r>
            <a:r>
              <a:rPr lang="en-US" sz="1200" kern="1200" baseline="0" dirty="0" smtClean="0">
                <a:solidFill>
                  <a:schemeClr val="tx1"/>
                </a:solidFill>
                <a:latin typeface="Arial" pitchFamily="34" charset="0"/>
                <a:cs typeface="Arial" pitchFamily="34" charset="0"/>
              </a:rPr>
              <a:t>, Birch, and Allard 2012) (90) </a:t>
            </a:r>
          </a:p>
          <a:p>
            <a:pPr>
              <a:buFont typeface="Arial" pitchFamily="34" charset="0"/>
              <a:buChar char="•"/>
            </a:pPr>
            <a:r>
              <a:rPr lang="en-US" sz="1200" kern="1200" baseline="0" dirty="0" smtClean="0">
                <a:solidFill>
                  <a:schemeClr val="tx1"/>
                </a:solidFill>
                <a:latin typeface="Arial" pitchFamily="34" charset="0"/>
                <a:cs typeface="Arial" pitchFamily="34" charset="0"/>
              </a:rPr>
              <a:t> The latter are likely relying on new library and information science graduates of data </a:t>
            </a:r>
            <a:r>
              <a:rPr lang="en-US" sz="1200" kern="1200" baseline="0" dirty="0" err="1" smtClean="0">
                <a:solidFill>
                  <a:schemeClr val="tx1"/>
                </a:solidFill>
                <a:latin typeface="Arial" pitchFamily="34" charset="0"/>
                <a:cs typeface="Arial" pitchFamily="34" charset="0"/>
              </a:rPr>
              <a:t>curation</a:t>
            </a:r>
            <a:r>
              <a:rPr lang="en-US" sz="1200" kern="1200" baseline="0" dirty="0" smtClean="0">
                <a:solidFill>
                  <a:schemeClr val="tx1"/>
                </a:solidFill>
                <a:latin typeface="Arial" pitchFamily="34" charset="0"/>
                <a:cs typeface="Arial" pitchFamily="34" charset="0"/>
              </a:rPr>
              <a:t> programs at major universities (Harris-Pierce and Liu 2012; Palmer et al. 2013) and the two year post-doctoral fellowship program being offered by the Council on Library and Information Resources” (CLIR) (</a:t>
            </a:r>
            <a:r>
              <a:rPr lang="en-US" sz="1200" kern="1200" baseline="0" dirty="0" err="1" smtClean="0">
                <a:solidFill>
                  <a:schemeClr val="tx1"/>
                </a:solidFill>
                <a:latin typeface="Arial" pitchFamily="34" charset="0"/>
                <a:cs typeface="Arial" pitchFamily="34" charset="0"/>
              </a:rPr>
              <a:t>Keralis</a:t>
            </a:r>
            <a:r>
              <a:rPr lang="en-US" sz="1200" kern="1200" baseline="0" dirty="0" smtClean="0">
                <a:solidFill>
                  <a:schemeClr val="tx1"/>
                </a:solidFill>
                <a:latin typeface="Arial" pitchFamily="34" charset="0"/>
                <a:cs typeface="Arial" pitchFamily="34" charset="0"/>
              </a:rPr>
              <a:t> 2012) (90) </a:t>
            </a:r>
          </a:p>
          <a:p>
            <a:endParaRPr lang="en-US" sz="1200" b="0" kern="1200" baseline="0" dirty="0" smtClean="0">
              <a:solidFill>
                <a:schemeClr val="tx1"/>
              </a:solidFill>
              <a:latin typeface="Arial" pitchFamily="34" charset="0"/>
              <a:cs typeface="Arial" pitchFamily="34" charset="0"/>
            </a:endParaRPr>
          </a:p>
          <a:p>
            <a:r>
              <a:rPr lang="en-US" sz="1200" b="1" kern="1200" baseline="0" dirty="0" smtClean="0">
                <a:solidFill>
                  <a:schemeClr val="tx1"/>
                </a:solidFill>
                <a:latin typeface="Arial" pitchFamily="34" charset="0"/>
                <a:cs typeface="Arial" pitchFamily="34" charset="0"/>
              </a:rPr>
              <a:t>Infrastructure</a:t>
            </a:r>
          </a:p>
          <a:p>
            <a:pPr>
              <a:buFont typeface="Arial" pitchFamily="34" charset="0"/>
              <a:buChar char="•"/>
            </a:pPr>
            <a:r>
              <a:rPr lang="en-US" sz="1200" kern="1200" baseline="0" dirty="0" smtClean="0">
                <a:solidFill>
                  <a:schemeClr val="tx1"/>
                </a:solidFill>
                <a:latin typeface="Arial" pitchFamily="34" charset="0"/>
                <a:cs typeface="Arial" pitchFamily="34" charset="0"/>
              </a:rPr>
              <a:t> There also have been new constructions of library buildings (Millar 2013; Sadler 2012) (91)</a:t>
            </a:r>
          </a:p>
          <a:p>
            <a:pPr>
              <a:buFont typeface="Arial" pitchFamily="34" charset="0"/>
              <a:buChar char="•"/>
            </a:pPr>
            <a:r>
              <a:rPr lang="en-US" sz="1200" kern="1200" baseline="0" dirty="0" smtClean="0">
                <a:solidFill>
                  <a:schemeClr val="tx1"/>
                </a:solidFill>
                <a:latin typeface="Arial" pitchFamily="34" charset="0"/>
                <a:cs typeface="Arial" pitchFamily="34" charset="0"/>
              </a:rPr>
              <a:t> The Hunt Library at North Carolina State University, which opened in January 2013, has been referred to as “the library of the future” (Rock 2013) (91)</a:t>
            </a:r>
          </a:p>
          <a:p>
            <a:pPr>
              <a:buFont typeface="Arial" pitchFamily="34" charset="0"/>
              <a:buChar char="•"/>
            </a:pPr>
            <a:r>
              <a:rPr lang="en-US" sz="1200" kern="1200" baseline="0" dirty="0" smtClean="0">
                <a:solidFill>
                  <a:schemeClr val="tx1"/>
                </a:solidFill>
                <a:latin typeface="Arial" pitchFamily="34" charset="0"/>
                <a:cs typeface="Arial" pitchFamily="34" charset="0"/>
              </a:rPr>
              <a:t> The library’s design resulted from ongoing discussions with faculty and students. “They [the students and faculty] didn’t ask for specific things—but they asked for a building that would keep changing, keep growing, and would give them a chance to change and grow with it, to keep up with technology” (</a:t>
            </a:r>
            <a:r>
              <a:rPr lang="en-US" sz="1200" kern="1200" baseline="0" dirty="0" err="1" smtClean="0">
                <a:solidFill>
                  <a:schemeClr val="tx1"/>
                </a:solidFill>
                <a:latin typeface="Arial" pitchFamily="34" charset="0"/>
                <a:cs typeface="Arial" pitchFamily="34" charset="0"/>
              </a:rPr>
              <a:t>Huler</a:t>
            </a:r>
            <a:r>
              <a:rPr lang="en-US" sz="1200" kern="1200" baseline="0" dirty="0" smtClean="0">
                <a:solidFill>
                  <a:schemeClr val="tx1"/>
                </a:solidFill>
                <a:latin typeface="Arial" pitchFamily="34" charset="0"/>
                <a:cs typeface="Arial" pitchFamily="34" charset="0"/>
              </a:rPr>
              <a:t> 2014) (91)</a:t>
            </a:r>
          </a:p>
          <a:p>
            <a:pPr>
              <a:buFont typeface="Arial" pitchFamily="34" charset="0"/>
              <a:buChar char="•"/>
            </a:pPr>
            <a:r>
              <a:rPr lang="en-US" sz="1200" kern="1200" baseline="0" dirty="0" smtClean="0">
                <a:solidFill>
                  <a:schemeClr val="tx1"/>
                </a:solidFill>
                <a:latin typeface="Arial" pitchFamily="34" charset="0"/>
                <a:cs typeface="Arial" pitchFamily="34" charset="0"/>
              </a:rPr>
              <a:t> It demonstrates how changes in the information environment have forced librarians to rethink the role of the library and how it can become more about collaborating, learning, teaching, creating, playing, relaxing, studying and researching with the aid of physical space, people, media and technology (91) </a:t>
            </a:r>
          </a:p>
          <a:p>
            <a:endParaRPr lang="en-US" sz="1200" b="1" kern="1200" baseline="0" dirty="0" smtClean="0">
              <a:solidFill>
                <a:schemeClr val="tx1"/>
              </a:solidFill>
              <a:latin typeface="Arial" pitchFamily="34" charset="0"/>
              <a:cs typeface="Arial" pitchFamily="34" charset="0"/>
            </a:endParaRPr>
          </a:p>
          <a:p>
            <a:r>
              <a:rPr lang="en-US" sz="1200" b="1" kern="1200" baseline="0" dirty="0" smtClean="0">
                <a:solidFill>
                  <a:schemeClr val="tx1"/>
                </a:solidFill>
                <a:latin typeface="Arial" pitchFamily="34" charset="0"/>
                <a:cs typeface="Arial" pitchFamily="34" charset="0"/>
              </a:rPr>
              <a:t>Patron Use</a:t>
            </a:r>
          </a:p>
          <a:p>
            <a:pPr>
              <a:buFont typeface="Arial" pitchFamily="34" charset="0"/>
              <a:buChar char="•"/>
            </a:pPr>
            <a:r>
              <a:rPr lang="en-US" sz="1200" kern="1200" baseline="0" dirty="0" smtClean="0">
                <a:solidFill>
                  <a:schemeClr val="tx1"/>
                </a:solidFill>
                <a:latin typeface="Arial" pitchFamily="34" charset="0"/>
                <a:cs typeface="Arial" pitchFamily="34" charset="0"/>
              </a:rPr>
              <a:t> The objective is to apply the knowledge gained about users toward improvements in existing services as well as the creation of new services (91) </a:t>
            </a:r>
          </a:p>
          <a:p>
            <a:pPr>
              <a:buFont typeface="Arial" pitchFamily="34" charset="0"/>
              <a:buChar char="•"/>
            </a:pPr>
            <a:r>
              <a:rPr lang="en-US" sz="1200" kern="1200" baseline="0" dirty="0" smtClean="0">
                <a:solidFill>
                  <a:schemeClr val="tx1"/>
                </a:solidFill>
                <a:latin typeface="Arial" pitchFamily="34" charset="0"/>
                <a:cs typeface="Arial" pitchFamily="34" charset="0"/>
              </a:rPr>
              <a:t> It is imperative to know how people use the collections and infrastructure and where they need assistance and education from the library staff (91)  </a:t>
            </a:r>
          </a:p>
          <a:p>
            <a:pPr>
              <a:buFont typeface="Arial" pitchFamily="34" charset="0"/>
              <a:buChar char="•"/>
            </a:pPr>
            <a:r>
              <a:rPr lang="en-US" sz="1200" kern="1200" baseline="0" dirty="0" smtClean="0">
                <a:solidFill>
                  <a:schemeClr val="tx1"/>
                </a:solidFill>
                <a:latin typeface="Arial" pitchFamily="34" charset="0"/>
                <a:cs typeface="Arial" pitchFamily="34" charset="0"/>
              </a:rPr>
              <a:t> Growth within shifting contexts means growing whatever elements of collection, staff, infrastructure and patron use that are currently part of our users’ expectations (91) </a:t>
            </a:r>
          </a:p>
          <a:p>
            <a:pPr>
              <a:buFont typeface="Arial" pitchFamily="34" charset="0"/>
              <a:buChar char="•"/>
            </a:pPr>
            <a:r>
              <a:rPr lang="en-US" sz="1200" kern="1200" baseline="0" dirty="0" smtClean="0">
                <a:solidFill>
                  <a:schemeClr val="tx1"/>
                </a:solidFill>
                <a:latin typeface="Arial" pitchFamily="34" charset="0"/>
                <a:cs typeface="Arial" pitchFamily="34" charset="0"/>
              </a:rPr>
              <a:t> Definitions of library services will change. We need to grow the ways users can engage with whatever they value from libraries, whether papyrus rolls, </a:t>
            </a:r>
            <a:r>
              <a:rPr lang="en-US" sz="1200" kern="1200" baseline="0" dirty="0" err="1" smtClean="0">
                <a:solidFill>
                  <a:schemeClr val="tx1"/>
                </a:solidFill>
                <a:latin typeface="Arial" pitchFamily="34" charset="0"/>
                <a:cs typeface="Arial" pitchFamily="34" charset="0"/>
              </a:rPr>
              <a:t>makerspaces</a:t>
            </a:r>
            <a:r>
              <a:rPr lang="en-US" sz="1200" kern="1200" baseline="0" dirty="0" smtClean="0">
                <a:solidFill>
                  <a:schemeClr val="tx1"/>
                </a:solidFill>
                <a:latin typeface="Arial" pitchFamily="34" charset="0"/>
                <a:cs typeface="Arial" pitchFamily="34" charset="0"/>
              </a:rPr>
              <a:t> or data management instruction (91)</a:t>
            </a:r>
            <a:endParaRPr lang="en-US" b="1"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33</a:t>
            </a:fld>
            <a:endParaRPr lang="en-US"/>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057400" y="228600"/>
            <a:ext cx="2946400" cy="2209800"/>
          </a:xfrm>
        </p:spPr>
      </p:sp>
      <p:sp>
        <p:nvSpPr>
          <p:cNvPr id="3" name="Notes Placeholder 2"/>
          <p:cNvSpPr>
            <a:spLocks noGrp="1"/>
          </p:cNvSpPr>
          <p:nvPr>
            <p:ph type="body" idx="1"/>
          </p:nvPr>
        </p:nvSpPr>
        <p:spPr>
          <a:xfrm>
            <a:off x="0" y="2590800"/>
            <a:ext cx="6705600" cy="5867400"/>
          </a:xfrm>
        </p:spPr>
        <p:txBody>
          <a:bodyPr>
            <a:noAutofit/>
          </a:bodyPr>
          <a:lstStyle/>
          <a:p>
            <a:r>
              <a:rPr lang="en-US" dirty="0" err="1" smtClean="0">
                <a:latin typeface="Arial" pitchFamily="34" charset="0"/>
                <a:cs typeface="Arial" pitchFamily="34" charset="0"/>
              </a:rPr>
              <a:t>Huler</a:t>
            </a:r>
            <a:r>
              <a:rPr lang="en-US" dirty="0" smtClean="0">
                <a:latin typeface="Arial" pitchFamily="34" charset="0"/>
                <a:cs typeface="Arial" pitchFamily="34" charset="0"/>
              </a:rPr>
              <a:t>, Scott. 2014. Raleigh’s 50 foot librarian: Hunt Library. </a:t>
            </a:r>
            <a:r>
              <a:rPr lang="en-US" i="1" dirty="0" smtClean="0">
                <a:latin typeface="Arial" pitchFamily="34" charset="0"/>
                <a:cs typeface="Arial" pitchFamily="34" charset="0"/>
              </a:rPr>
              <a:t>Our State </a:t>
            </a:r>
            <a:r>
              <a:rPr lang="en-US" dirty="0" smtClean="0">
                <a:latin typeface="Arial" pitchFamily="34" charset="0"/>
                <a:cs typeface="Arial" pitchFamily="34" charset="0"/>
              </a:rPr>
              <a:t>(March), http://www.ourstate.com/hunt/.</a:t>
            </a:r>
          </a:p>
          <a:p>
            <a:endParaRPr lang="en-US" dirty="0" smtClean="0">
              <a:latin typeface="Arial" pitchFamily="34" charset="0"/>
              <a:cs typeface="Arial" pitchFamily="34" charset="0"/>
            </a:endParaRPr>
          </a:p>
          <a:p>
            <a:r>
              <a:rPr lang="en-US" dirty="0" err="1" smtClean="0">
                <a:latin typeface="Arial" pitchFamily="34" charset="0"/>
                <a:cs typeface="Arial" pitchFamily="34" charset="0"/>
              </a:rPr>
              <a:t>Keralis</a:t>
            </a:r>
            <a:r>
              <a:rPr lang="en-US" dirty="0" smtClean="0">
                <a:latin typeface="Arial" pitchFamily="34" charset="0"/>
                <a:cs typeface="Arial" pitchFamily="34" charset="0"/>
              </a:rPr>
              <a:t>, Spencer D. C. 2012. Data </a:t>
            </a:r>
            <a:r>
              <a:rPr lang="en-US" dirty="0" err="1" smtClean="0">
                <a:latin typeface="Arial" pitchFamily="34" charset="0"/>
                <a:cs typeface="Arial" pitchFamily="34" charset="0"/>
              </a:rPr>
              <a:t>curation</a:t>
            </a:r>
            <a:r>
              <a:rPr lang="en-US" dirty="0" smtClean="0">
                <a:latin typeface="Arial" pitchFamily="34" charset="0"/>
                <a:cs typeface="Arial" pitchFamily="34" charset="0"/>
              </a:rPr>
              <a:t> education: A snapshot. In </a:t>
            </a:r>
            <a:r>
              <a:rPr lang="en-US" i="1" dirty="0" smtClean="0">
                <a:latin typeface="Arial" pitchFamily="34" charset="0"/>
                <a:cs typeface="Arial" pitchFamily="34" charset="0"/>
              </a:rPr>
              <a:t>The problem of data</a:t>
            </a:r>
            <a:r>
              <a:rPr lang="en-US" dirty="0" smtClean="0">
                <a:latin typeface="Arial" pitchFamily="34" charset="0"/>
                <a:cs typeface="Arial" pitchFamily="34" charset="0"/>
              </a:rPr>
              <a:t>, by Lori </a:t>
            </a:r>
            <a:r>
              <a:rPr lang="en-US" dirty="0" err="1" smtClean="0">
                <a:latin typeface="Arial" pitchFamily="34" charset="0"/>
                <a:cs typeface="Arial" pitchFamily="34" charset="0"/>
              </a:rPr>
              <a:t>Jahnke</a:t>
            </a:r>
            <a:r>
              <a:rPr lang="en-US" dirty="0" smtClean="0">
                <a:latin typeface="Arial" pitchFamily="34" charset="0"/>
                <a:cs typeface="Arial" pitchFamily="34" charset="0"/>
              </a:rPr>
              <a:t>, Andrew Asher, and Spencer D. C. </a:t>
            </a:r>
            <a:r>
              <a:rPr lang="en-US" dirty="0" err="1" smtClean="0">
                <a:latin typeface="Arial" pitchFamily="34" charset="0"/>
                <a:cs typeface="Arial" pitchFamily="34" charset="0"/>
              </a:rPr>
              <a:t>Keralis</a:t>
            </a:r>
            <a:r>
              <a:rPr lang="en-US" dirty="0" smtClean="0">
                <a:latin typeface="Arial" pitchFamily="34" charset="0"/>
                <a:cs typeface="Arial" pitchFamily="34" charset="0"/>
              </a:rPr>
              <a:t>, 32-39. Washington, DC: Council on Library and Information Resources.</a:t>
            </a:r>
            <a:endParaRPr lang="en-US" b="1" dirty="0" smtClean="0">
              <a:latin typeface="Arial" pitchFamily="34" charset="0"/>
              <a:cs typeface="Arial" pitchFamily="34" charset="0"/>
            </a:endParaRPr>
          </a:p>
          <a:p>
            <a:pPr>
              <a:buFont typeface="Arial" pitchFamily="34" charset="0"/>
              <a:buNone/>
            </a:pPr>
            <a:endParaRPr lang="en-US" b="1" dirty="0" smtClean="0">
              <a:latin typeface="Arial" pitchFamily="34" charset="0"/>
              <a:cs typeface="Arial" pitchFamily="34" charset="0"/>
            </a:endParaRPr>
          </a:p>
          <a:p>
            <a:r>
              <a:rPr lang="en-US" dirty="0" smtClean="0">
                <a:latin typeface="Arial" pitchFamily="34" charset="0"/>
                <a:cs typeface="Arial" pitchFamily="34" charset="0"/>
              </a:rPr>
              <a:t>Millar, Erin. 2013. The university library of the future. </a:t>
            </a:r>
            <a:r>
              <a:rPr lang="en-US" i="1" dirty="0" smtClean="0">
                <a:latin typeface="Arial" pitchFamily="34" charset="0"/>
                <a:cs typeface="Arial" pitchFamily="34" charset="0"/>
              </a:rPr>
              <a:t>The Globe and Mail </a:t>
            </a:r>
            <a:r>
              <a:rPr lang="en-US" dirty="0" smtClean="0">
                <a:latin typeface="Arial" pitchFamily="34" charset="0"/>
                <a:cs typeface="Arial" pitchFamily="34" charset="0"/>
              </a:rPr>
              <a:t>(October 22), http://www.theglobeandmail.com/news/national/education/canadian-university-report/the-university-libraryof-the-future/article14980161/.</a:t>
            </a:r>
            <a:endParaRPr lang="en-US" b="1" dirty="0" smtClean="0">
              <a:latin typeface="Arial" pitchFamily="34" charset="0"/>
              <a:cs typeface="Arial" pitchFamily="34" charset="0"/>
            </a:endParaRPr>
          </a:p>
          <a:p>
            <a:endParaRPr lang="en-US" dirty="0" smtClean="0">
              <a:latin typeface="Arial" pitchFamily="34" charset="0"/>
              <a:cs typeface="Arial" pitchFamily="34" charset="0"/>
            </a:endParaRPr>
          </a:p>
          <a:p>
            <a:r>
              <a:rPr lang="en-US" dirty="0" smtClean="0">
                <a:latin typeface="Arial" pitchFamily="34" charset="0"/>
                <a:cs typeface="Arial" pitchFamily="34" charset="0"/>
              </a:rPr>
              <a:t>Rock, Margaret. 2013. The future of libraries: Short on books, long on tech. </a:t>
            </a:r>
            <a:r>
              <a:rPr lang="en-US" i="1" dirty="0" smtClean="0">
                <a:latin typeface="Arial" pitchFamily="34" charset="0"/>
                <a:cs typeface="Arial" pitchFamily="34" charset="0"/>
              </a:rPr>
              <a:t>Time</a:t>
            </a:r>
            <a:r>
              <a:rPr lang="en-US" dirty="0" smtClean="0">
                <a:latin typeface="Arial" pitchFamily="34" charset="0"/>
                <a:cs typeface="Arial" pitchFamily="34" charset="0"/>
              </a:rPr>
              <a:t> (June 25), http://techland.time.com/2013/06/25/the-future-of-libraries-short-on-books-long-on-tech/.</a:t>
            </a:r>
          </a:p>
          <a:p>
            <a:endParaRPr lang="en-US" dirty="0" smtClean="0">
              <a:latin typeface="Arial" pitchFamily="34" charset="0"/>
              <a:cs typeface="Arial" pitchFamily="34" charset="0"/>
            </a:endParaRPr>
          </a:p>
          <a:p>
            <a:r>
              <a:rPr lang="en-US" dirty="0" smtClean="0">
                <a:latin typeface="Arial" pitchFamily="34" charset="0"/>
                <a:cs typeface="Arial" pitchFamily="34" charset="0"/>
              </a:rPr>
              <a:t>Sadler, Shawna. 2012. Session 3: Exploiting space as a distinctive asset. Presented at Libraries rebound: Embracing mission, maximizing impact, June 5-6, in Philadelphia, PA. https://www.</a:t>
            </a:r>
          </a:p>
          <a:p>
            <a:r>
              <a:rPr lang="en-US" dirty="0" smtClean="0">
                <a:latin typeface="Arial" pitchFamily="34" charset="0"/>
                <a:cs typeface="Arial" pitchFamily="34" charset="0"/>
              </a:rPr>
              <a:t>youtube.com/</a:t>
            </a:r>
            <a:r>
              <a:rPr lang="en-US" dirty="0" err="1" smtClean="0">
                <a:latin typeface="Arial" pitchFamily="34" charset="0"/>
                <a:cs typeface="Arial" pitchFamily="34" charset="0"/>
              </a:rPr>
              <a:t>watch?v</a:t>
            </a:r>
            <a:r>
              <a:rPr lang="en-US" dirty="0" smtClean="0">
                <a:latin typeface="Arial" pitchFamily="34" charset="0"/>
                <a:cs typeface="Arial" pitchFamily="34" charset="0"/>
              </a:rPr>
              <a:t>=AmEtdVPro54&amp;feature=</a:t>
            </a:r>
            <a:r>
              <a:rPr lang="en-US" dirty="0" err="1" smtClean="0">
                <a:latin typeface="Arial" pitchFamily="34" charset="0"/>
                <a:cs typeface="Arial" pitchFamily="34" charset="0"/>
              </a:rPr>
              <a:t>youtu.be</a:t>
            </a:r>
            <a:r>
              <a:rPr lang="en-US" dirty="0" smtClean="0">
                <a:latin typeface="Arial" pitchFamily="34" charset="0"/>
                <a:cs typeface="Arial" pitchFamily="34" charset="0"/>
              </a:rPr>
              <a:t>. </a:t>
            </a:r>
          </a:p>
          <a:p>
            <a:endParaRPr lang="en-US" dirty="0" smtClean="0">
              <a:latin typeface="Arial" pitchFamily="34" charset="0"/>
              <a:cs typeface="Arial" pitchFamily="34" charset="0"/>
            </a:endParaRPr>
          </a:p>
          <a:p>
            <a:r>
              <a:rPr lang="en-US" dirty="0" err="1" smtClean="0">
                <a:latin typeface="Arial" pitchFamily="34" charset="0"/>
                <a:cs typeface="Arial" pitchFamily="34" charset="0"/>
              </a:rPr>
              <a:t>Tenopir</a:t>
            </a:r>
            <a:r>
              <a:rPr lang="en-US" dirty="0" smtClean="0">
                <a:latin typeface="Arial" pitchFamily="34" charset="0"/>
                <a:cs typeface="Arial" pitchFamily="34" charset="0"/>
              </a:rPr>
              <a:t>, Carol, Ben Birch, and Suzie Allard. 2012. </a:t>
            </a:r>
            <a:r>
              <a:rPr lang="en-US" i="1" dirty="0" smtClean="0">
                <a:latin typeface="Arial" pitchFamily="34" charset="0"/>
                <a:cs typeface="Arial" pitchFamily="34" charset="0"/>
              </a:rPr>
              <a:t>Academic libraries and research data services: Current practices and plans for the future. </a:t>
            </a:r>
            <a:r>
              <a:rPr lang="en-US" dirty="0" smtClean="0">
                <a:latin typeface="Arial" pitchFamily="34" charset="0"/>
                <a:cs typeface="Arial" pitchFamily="34" charset="0"/>
              </a:rPr>
              <a:t>An ACRL white paper. Chicago: Association of College and Research Libraries.</a:t>
            </a:r>
          </a:p>
          <a:p>
            <a:endParaRPr lang="en-US" b="1" dirty="0" smtClean="0">
              <a:latin typeface="Arial" pitchFamily="34" charset="0"/>
              <a:cs typeface="Arial" pitchFamily="34" charset="0"/>
            </a:endParaRPr>
          </a:p>
          <a:p>
            <a:pPr lvl="0"/>
            <a:r>
              <a:rPr lang="en-US" dirty="0" smtClean="0">
                <a:solidFill>
                  <a:prstClr val="black"/>
                </a:solidFill>
                <a:latin typeface="Arial" panose="020B0604020202020204" pitchFamily="34" charset="0"/>
                <a:cs typeface="Arial" panose="020B0604020202020204" pitchFamily="34" charset="0"/>
              </a:rPr>
              <a:t>Connaway, Lynn Silipigni, and </a:t>
            </a:r>
            <a:r>
              <a:rPr lang="en-US" dirty="0" err="1" smtClean="0">
                <a:solidFill>
                  <a:prstClr val="black"/>
                </a:solidFill>
                <a:latin typeface="Arial" panose="020B0604020202020204" pitchFamily="34" charset="0"/>
                <a:cs typeface="Arial" panose="020B0604020202020204" pitchFamily="34" charset="0"/>
              </a:rPr>
              <a:t>Ixchel</a:t>
            </a:r>
            <a:r>
              <a:rPr lang="en-US" dirty="0" smtClean="0">
                <a:solidFill>
                  <a:prstClr val="black"/>
                </a:solidFill>
                <a:latin typeface="Arial" panose="020B0604020202020204" pitchFamily="34" charset="0"/>
                <a:cs typeface="Arial" panose="020B0604020202020204" pitchFamily="34" charset="0"/>
              </a:rPr>
              <a:t> M. </a:t>
            </a:r>
            <a:r>
              <a:rPr lang="en-US" dirty="0" err="1" smtClean="0">
                <a:solidFill>
                  <a:prstClr val="black"/>
                </a:solidFill>
                <a:latin typeface="Arial" panose="020B0604020202020204" pitchFamily="34" charset="0"/>
                <a:cs typeface="Arial" panose="020B0604020202020204" pitchFamily="34" charset="0"/>
              </a:rPr>
              <a:t>Faniel</a:t>
            </a:r>
            <a:r>
              <a:rPr lang="en-US" dirty="0" smtClean="0">
                <a:solidFill>
                  <a:prstClr val="black"/>
                </a:solidFill>
                <a:latin typeface="Arial" panose="020B0604020202020204" pitchFamily="34" charset="0"/>
                <a:cs typeface="Arial" panose="020B0604020202020204" pitchFamily="34" charset="0"/>
              </a:rPr>
              <a:t>. 2014. </a:t>
            </a:r>
            <a:r>
              <a:rPr lang="en-US" i="1" dirty="0" smtClean="0">
                <a:solidFill>
                  <a:prstClr val="black"/>
                </a:solidFill>
                <a:latin typeface="Arial" panose="020B0604020202020204" pitchFamily="34" charset="0"/>
                <a:cs typeface="Arial" panose="020B0604020202020204" pitchFamily="34" charset="0"/>
              </a:rPr>
              <a:t>Reordering </a:t>
            </a:r>
            <a:r>
              <a:rPr lang="en-US" i="1" dirty="0" err="1" smtClean="0">
                <a:solidFill>
                  <a:prstClr val="black"/>
                </a:solidFill>
                <a:latin typeface="Arial" panose="020B0604020202020204" pitchFamily="34" charset="0"/>
                <a:cs typeface="Arial" panose="020B0604020202020204" pitchFamily="34" charset="0"/>
              </a:rPr>
              <a:t>Ranganathan</a:t>
            </a:r>
            <a:r>
              <a:rPr lang="en-US" i="1" dirty="0" smtClean="0">
                <a:solidFill>
                  <a:prstClr val="black"/>
                </a:solidFill>
                <a:latin typeface="Arial" panose="020B0604020202020204" pitchFamily="34" charset="0"/>
                <a:cs typeface="Arial" panose="020B0604020202020204" pitchFamily="34" charset="0"/>
              </a:rPr>
              <a:t>: Shifting user behaviors, shifting priorities</a:t>
            </a:r>
            <a:r>
              <a:rPr lang="en-US" dirty="0" smtClean="0">
                <a:solidFill>
                  <a:prstClr val="black"/>
                </a:solidFill>
                <a:latin typeface="Arial" panose="020B0604020202020204" pitchFamily="34" charset="0"/>
                <a:cs typeface="Arial" panose="020B0604020202020204" pitchFamily="34" charset="0"/>
              </a:rPr>
              <a:t>. Dublin, OH: OCLC Research. http://www.oclc.org/content/dam/research/publications/library/2014/oclcresearch-reordering-ranganathan-2014.pdf.</a:t>
            </a:r>
          </a:p>
          <a:p>
            <a:endParaRPr lang="en-US" b="1" dirty="0" smtClean="0">
              <a:latin typeface="Arial" pitchFamily="34" charset="0"/>
              <a:cs typeface="Arial" pitchFamily="34" charset="0"/>
            </a:endParaRPr>
          </a:p>
          <a:p>
            <a:endParaRPr lang="en-US"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34</a:t>
            </a:fld>
            <a:endParaRPr lang="en-US"/>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400" b="1" dirty="0" smtClean="0">
                <a:latin typeface="Arial" pitchFamily="34" charset="0"/>
                <a:cs typeface="Arial" pitchFamily="34" charset="0"/>
              </a:rPr>
              <a:t>IXCHEL</a:t>
            </a:r>
            <a:endParaRPr lang="en-US" sz="1400" dirty="0" smtClean="0">
              <a:latin typeface="Arial" pitchFamily="34" charset="0"/>
              <a:cs typeface="Arial" pitchFamily="34" charset="0"/>
            </a:endParaRPr>
          </a:p>
          <a:p>
            <a:r>
              <a:rPr lang="en-US" sz="1400" dirty="0" smtClean="0">
                <a:latin typeface="Arial" pitchFamily="34" charset="0"/>
                <a:cs typeface="Arial" pitchFamily="34" charset="0"/>
              </a:rPr>
              <a:t>Image: http://31.media.tumblr.com/115230e4c3d9e371c8b7b4f16107e219/tumblr_mhelksZv9W1qaqu9io1_1280.jpg</a:t>
            </a:r>
          </a:p>
          <a:p>
            <a:endParaRPr lang="en-US" sz="1400" dirty="0" smtClean="0">
              <a:latin typeface="Arial" pitchFamily="34" charset="0"/>
              <a:cs typeface="Arial" pitchFamily="34" charset="0"/>
            </a:endParaRPr>
          </a:p>
          <a:p>
            <a:pPr>
              <a:buFont typeface="Arial" pitchFamily="34" charset="0"/>
              <a:buChar char="•"/>
            </a:pPr>
            <a:r>
              <a:rPr lang="en-US" sz="1400" dirty="0" smtClean="0">
                <a:latin typeface="Arial" pitchFamily="34" charset="0"/>
                <a:cs typeface="Arial" pitchFamily="34" charset="0"/>
              </a:rPr>
              <a:t>Share of attention essential</a:t>
            </a:r>
            <a:r>
              <a:rPr lang="en-US" sz="1400" baseline="0" dirty="0" smtClean="0">
                <a:latin typeface="Arial" pitchFamily="34" charset="0"/>
                <a:cs typeface="Arial" pitchFamily="34" charset="0"/>
              </a:rPr>
              <a:t> to promoting growth &amp; change across all dimensions—collection, staff, infrastructure, patron use. </a:t>
            </a:r>
          </a:p>
          <a:p>
            <a:pPr>
              <a:buFont typeface="Arial" pitchFamily="34" charset="0"/>
              <a:buChar char="•"/>
            </a:pPr>
            <a:r>
              <a:rPr lang="en-US" sz="1400" baseline="0" dirty="0" smtClean="0">
                <a:latin typeface="Arial" pitchFamily="34" charset="0"/>
                <a:cs typeface="Arial" pitchFamily="34" charset="0"/>
              </a:rPr>
              <a:t>Nurture growth through: </a:t>
            </a:r>
            <a:endParaRPr lang="en-US" sz="1400" dirty="0" smtClean="0">
              <a:latin typeface="Arial" pitchFamily="34" charset="0"/>
              <a:cs typeface="Arial" pitchFamily="34" charset="0"/>
            </a:endParaRPr>
          </a:p>
          <a:p>
            <a:pPr>
              <a:buFont typeface="Arial" pitchFamily="34" charset="0"/>
              <a:buNone/>
            </a:pPr>
            <a:r>
              <a:rPr lang="en-US" sz="1400" dirty="0" smtClean="0">
                <a:latin typeface="Arial" pitchFamily="34" charset="0"/>
                <a:cs typeface="Arial" pitchFamily="34" charset="0"/>
              </a:rPr>
              <a:t>	Relevance</a:t>
            </a:r>
          </a:p>
          <a:p>
            <a:pPr>
              <a:buFont typeface="Arial" pitchFamily="34" charset="0"/>
              <a:buNone/>
            </a:pPr>
            <a:r>
              <a:rPr lang="en-US" sz="1400" dirty="0" smtClean="0">
                <a:latin typeface="Arial" pitchFamily="34" charset="0"/>
                <a:cs typeface="Arial" pitchFamily="34" charset="0"/>
              </a:rPr>
              <a:t>	Visibility</a:t>
            </a:r>
          </a:p>
          <a:p>
            <a:pPr>
              <a:buFont typeface="Arial" pitchFamily="34" charset="0"/>
              <a:buNone/>
            </a:pPr>
            <a:r>
              <a:rPr lang="en-US" sz="1400" dirty="0" smtClean="0">
                <a:latin typeface="Arial" pitchFamily="34" charset="0"/>
                <a:cs typeface="Arial" pitchFamily="34" charset="0"/>
              </a:rPr>
              <a:t>	Unique Capabilities</a:t>
            </a:r>
          </a:p>
          <a:p>
            <a:pPr>
              <a:buFont typeface="Arial" pitchFamily="34" charset="0"/>
              <a:buNone/>
            </a:pPr>
            <a:endParaRPr lang="en-US" sz="1400" dirty="0" smtClean="0">
              <a:latin typeface="Arial" pitchFamily="34" charset="0"/>
              <a:cs typeface="Arial" pitchFamily="34" charset="0"/>
            </a:endParaRPr>
          </a:p>
          <a:p>
            <a:pPr marR="0" algn="l" defTabSz="914400" rtl="0" eaLnBrk="1" fontAlgn="auto" latinLnBrk="0" hangingPunct="1">
              <a:lnSpc>
                <a:spcPct val="100000"/>
              </a:lnSpc>
              <a:spcBef>
                <a:spcPts val="0"/>
              </a:spcBef>
              <a:spcAft>
                <a:spcPts val="0"/>
              </a:spcAft>
              <a:buClrTx/>
              <a:buSzTx/>
              <a:buFontTx/>
              <a:buNone/>
              <a:tabLst/>
              <a:defRPr/>
            </a:pPr>
            <a:r>
              <a:rPr lang="en-US" sz="1400" dirty="0" smtClean="0">
                <a:latin typeface="Arial" pitchFamily="34" charset="0"/>
                <a:cs typeface="Arial" pitchFamily="34" charset="0"/>
              </a:rPr>
              <a:t> </a:t>
            </a:r>
            <a:r>
              <a:rPr lang="en-US" sz="1400" i="0" dirty="0" err="1" smtClean="0">
                <a:latin typeface="Arial" pitchFamily="34" charset="0"/>
                <a:cs typeface="Arial" pitchFamily="34" charset="0"/>
              </a:rPr>
              <a:t>Ranganathan</a:t>
            </a:r>
            <a:r>
              <a:rPr lang="en-US" sz="1400" i="0" dirty="0" smtClean="0">
                <a:latin typeface="Arial" pitchFamily="34" charset="0"/>
                <a:cs typeface="Arial" pitchFamily="34" charset="0"/>
              </a:rPr>
              <a:t>, </a:t>
            </a:r>
            <a:r>
              <a:rPr lang="en-US" sz="1400" i="0" dirty="0" err="1" smtClean="0">
                <a:latin typeface="Arial" pitchFamily="34" charset="0"/>
                <a:cs typeface="Arial" pitchFamily="34" charset="0"/>
              </a:rPr>
              <a:t>Shiyali</a:t>
            </a:r>
            <a:r>
              <a:rPr lang="en-US" sz="1400" i="0" dirty="0" smtClean="0">
                <a:latin typeface="Arial" pitchFamily="34" charset="0"/>
                <a:cs typeface="Arial" pitchFamily="34" charset="0"/>
              </a:rPr>
              <a:t> </a:t>
            </a:r>
            <a:r>
              <a:rPr lang="en-US" sz="1400" i="0" dirty="0" err="1" smtClean="0">
                <a:latin typeface="Arial" pitchFamily="34" charset="0"/>
                <a:cs typeface="Arial" pitchFamily="34" charset="0"/>
              </a:rPr>
              <a:t>Ramamrita</a:t>
            </a:r>
            <a:r>
              <a:rPr lang="en-US" sz="1400" i="0" dirty="0" smtClean="0">
                <a:latin typeface="Arial" pitchFamily="34" charset="0"/>
                <a:cs typeface="Arial" pitchFamily="34" charset="0"/>
              </a:rPr>
              <a:t>. 1931. </a:t>
            </a:r>
            <a:r>
              <a:rPr lang="en-US" sz="1400" i="1" dirty="0" smtClean="0">
                <a:latin typeface="Arial" pitchFamily="34" charset="0"/>
                <a:cs typeface="Arial" pitchFamily="34" charset="0"/>
              </a:rPr>
              <a:t>The five laws of library science. </a:t>
            </a:r>
            <a:r>
              <a:rPr lang="en-US" sz="1400" i="0" dirty="0" smtClean="0">
                <a:latin typeface="Arial" pitchFamily="34" charset="0"/>
                <a:cs typeface="Arial" pitchFamily="34" charset="0"/>
              </a:rPr>
              <a:t>London: Edward </a:t>
            </a:r>
            <a:r>
              <a:rPr lang="en-US" sz="1400" i="0" dirty="0" err="1" smtClean="0">
                <a:latin typeface="Arial" pitchFamily="34" charset="0"/>
                <a:cs typeface="Arial" pitchFamily="34" charset="0"/>
              </a:rPr>
              <a:t>Goldston</a:t>
            </a:r>
            <a:r>
              <a:rPr lang="en-US" sz="1400" i="0" dirty="0" smtClean="0">
                <a:latin typeface="Arial" pitchFamily="34" charset="0"/>
                <a:cs typeface="Arial" pitchFamily="34" charset="0"/>
              </a:rPr>
              <a:t>, Ltd.</a:t>
            </a:r>
            <a:r>
              <a:rPr lang="en-US" sz="1400" i="0" baseline="0" dirty="0" smtClean="0">
                <a:latin typeface="Arial" pitchFamily="34" charset="0"/>
                <a:cs typeface="Arial" pitchFamily="34" charset="0"/>
              </a:rPr>
              <a:t> </a:t>
            </a:r>
            <a:endParaRPr lang="en-US" sz="1400" i="0" dirty="0" smtClean="0">
              <a:latin typeface="Arial" pitchFamily="34" charset="0"/>
              <a:cs typeface="Arial" pitchFamily="34" charset="0"/>
            </a:endParaRPr>
          </a:p>
          <a:p>
            <a:endParaRPr lang="en-US" sz="1400" dirty="0" smtClean="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35</a:t>
            </a:fld>
            <a:endParaRPr lang="en-US"/>
          </a:p>
        </p:txBody>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09800" y="152400"/>
            <a:ext cx="2590800" cy="1943100"/>
          </a:xfrm>
        </p:spPr>
      </p:sp>
      <p:sp>
        <p:nvSpPr>
          <p:cNvPr id="3" name="Notes Placeholder 2"/>
          <p:cNvSpPr>
            <a:spLocks noGrp="1"/>
          </p:cNvSpPr>
          <p:nvPr>
            <p:ph type="body" idx="1"/>
          </p:nvPr>
        </p:nvSpPr>
        <p:spPr>
          <a:xfrm>
            <a:off x="0" y="2286000"/>
            <a:ext cx="6858000" cy="6172200"/>
          </a:xfrm>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400" b="1" dirty="0" smtClean="0"/>
              <a:t>IXCHEL</a:t>
            </a:r>
            <a:endParaRPr lang="en-US" sz="1400" dirty="0" smtClean="0">
              <a:latin typeface="Arial" pitchFamily="34" charset="0"/>
              <a:cs typeface="Arial" pitchFamily="34" charset="0"/>
            </a:endParaRPr>
          </a:p>
          <a:p>
            <a:r>
              <a:rPr lang="en-US" sz="1400" dirty="0" smtClean="0">
                <a:latin typeface="Arial" pitchFamily="34" charset="0"/>
                <a:cs typeface="Arial" pitchFamily="34" charset="0"/>
              </a:rPr>
              <a:t>Image: http://www.ellington-nice.com/wp-content/uploads/2012/03/SERVICE-EXCEPTION-HOTEL-ELLINGTON-NICE-%C2%A9-ThorstenSchmitt.jpg</a:t>
            </a:r>
          </a:p>
          <a:p>
            <a:endParaRPr lang="en-US" sz="1400" dirty="0" smtClean="0">
              <a:latin typeface="Arial" pitchFamily="34" charset="0"/>
              <a:cs typeface="Arial" pitchFamily="34" charset="0"/>
            </a:endParaRPr>
          </a:p>
          <a:p>
            <a:r>
              <a:rPr lang="en-US" sz="1400" b="1" dirty="0" smtClean="0">
                <a:latin typeface="Arial" pitchFamily="34" charset="0"/>
                <a:cs typeface="Arial" pitchFamily="34" charset="0"/>
              </a:rPr>
              <a:t>Relevance</a:t>
            </a:r>
          </a:p>
          <a:p>
            <a:pPr>
              <a:buFont typeface="Arial" pitchFamily="34" charset="0"/>
              <a:buChar char="•"/>
            </a:pPr>
            <a:r>
              <a:rPr lang="en-US" sz="1400" b="0" dirty="0" smtClean="0">
                <a:latin typeface="Arial" pitchFamily="34" charset="0"/>
                <a:cs typeface="Arial" pitchFamily="34" charset="0"/>
              </a:rPr>
              <a:t> Current tool use (95)</a:t>
            </a:r>
          </a:p>
          <a:p>
            <a:pPr>
              <a:buFont typeface="Arial" pitchFamily="34" charset="0"/>
              <a:buChar char="•"/>
            </a:pPr>
            <a:r>
              <a:rPr lang="en-US" sz="1400" b="0" dirty="0" smtClean="0">
                <a:latin typeface="Arial" pitchFamily="34" charset="0"/>
                <a:cs typeface="Arial" pitchFamily="34" charset="0"/>
              </a:rPr>
              <a:t> Real</a:t>
            </a:r>
            <a:r>
              <a:rPr lang="en-US" sz="1400" b="0" baseline="0" dirty="0" smtClean="0">
                <a:latin typeface="Arial" pitchFamily="34" charset="0"/>
                <a:cs typeface="Arial" pitchFamily="34" charset="0"/>
              </a:rPr>
              <a:t> world use (96) </a:t>
            </a:r>
          </a:p>
          <a:p>
            <a:endParaRPr lang="en-US" sz="1400" b="1" dirty="0" smtClean="0">
              <a:latin typeface="Arial" pitchFamily="34" charset="0"/>
              <a:cs typeface="Arial" pitchFamily="34" charset="0"/>
            </a:endParaRPr>
          </a:p>
          <a:p>
            <a:r>
              <a:rPr lang="en-US" sz="1400" b="1" dirty="0" smtClean="0">
                <a:latin typeface="Arial" pitchFamily="34" charset="0"/>
                <a:cs typeface="Arial" pitchFamily="34" charset="0"/>
              </a:rPr>
              <a:t>Visibility</a:t>
            </a:r>
          </a:p>
          <a:p>
            <a:pPr>
              <a:buFont typeface="Arial" pitchFamily="34" charset="0"/>
              <a:buChar char="•"/>
            </a:pPr>
            <a:r>
              <a:rPr lang="en-US" sz="1400" b="0" dirty="0" smtClean="0">
                <a:latin typeface="Arial" pitchFamily="34" charset="0"/>
                <a:cs typeface="Arial" pitchFamily="34" charset="0"/>
              </a:rPr>
              <a:t> Connections from their most used services (96)</a:t>
            </a:r>
          </a:p>
          <a:p>
            <a:pPr>
              <a:buFont typeface="Arial" pitchFamily="34" charset="0"/>
              <a:buChar char="•"/>
            </a:pPr>
            <a:r>
              <a:rPr lang="en-US" sz="1400" b="0" dirty="0" smtClean="0">
                <a:latin typeface="Arial" pitchFamily="34" charset="0"/>
                <a:cs typeface="Arial" pitchFamily="34" charset="0"/>
              </a:rPr>
              <a:t> Connections to their most used services (96)</a:t>
            </a:r>
          </a:p>
          <a:p>
            <a:pPr>
              <a:buFont typeface="Arial" pitchFamily="34" charset="0"/>
              <a:buChar char="•"/>
            </a:pPr>
            <a:r>
              <a:rPr lang="en-US" sz="1400" b="0" dirty="0" smtClean="0">
                <a:latin typeface="Arial" pitchFamily="34" charset="0"/>
                <a:cs typeface="Arial" pitchFamily="34" charset="0"/>
              </a:rPr>
              <a:t> Connections with other</a:t>
            </a:r>
            <a:r>
              <a:rPr lang="en-US" sz="1400" b="0" baseline="0" dirty="0" smtClean="0">
                <a:latin typeface="Arial" pitchFamily="34" charset="0"/>
                <a:cs typeface="Arial" pitchFamily="34" charset="0"/>
              </a:rPr>
              <a:t> librarians (96)</a:t>
            </a:r>
            <a:endParaRPr lang="en-US" sz="1400" b="0" dirty="0" smtClean="0">
              <a:latin typeface="Arial" pitchFamily="34" charset="0"/>
              <a:cs typeface="Arial" pitchFamily="34" charset="0"/>
            </a:endParaRPr>
          </a:p>
          <a:p>
            <a:endParaRPr lang="en-US" sz="1400" b="1" dirty="0" smtClean="0">
              <a:latin typeface="Arial" pitchFamily="34" charset="0"/>
              <a:cs typeface="Arial" pitchFamily="34" charset="0"/>
            </a:endParaRPr>
          </a:p>
          <a:p>
            <a:r>
              <a:rPr lang="en-US" sz="1400" b="1" dirty="0" smtClean="0">
                <a:latin typeface="Arial" pitchFamily="34" charset="0"/>
                <a:cs typeface="Arial" pitchFamily="34" charset="0"/>
              </a:rPr>
              <a:t>Unique Capabilities </a:t>
            </a:r>
          </a:p>
          <a:p>
            <a:pPr>
              <a:buFont typeface="Arial" pitchFamily="34" charset="0"/>
              <a:buChar char="•"/>
            </a:pPr>
            <a:r>
              <a:rPr lang="en-US" sz="1400" b="0" dirty="0" smtClean="0">
                <a:latin typeface="Arial" pitchFamily="34" charset="0"/>
                <a:cs typeface="Arial" pitchFamily="34" charset="0"/>
              </a:rPr>
              <a:t> Cross-selling</a:t>
            </a:r>
            <a:r>
              <a:rPr lang="en-US" sz="1400" b="0" baseline="0" dirty="0" smtClean="0">
                <a:latin typeface="Arial" pitchFamily="34" charset="0"/>
                <a:cs typeface="Arial" pitchFamily="34" charset="0"/>
              </a:rPr>
              <a:t> activities (97)</a:t>
            </a:r>
          </a:p>
          <a:p>
            <a:pPr>
              <a:buFont typeface="Arial" pitchFamily="34" charset="0"/>
              <a:buChar char="•"/>
            </a:pPr>
            <a:r>
              <a:rPr lang="en-US" sz="1400" b="0" baseline="0" dirty="0" smtClean="0">
                <a:latin typeface="Arial" pitchFamily="34" charset="0"/>
                <a:cs typeface="Arial" pitchFamily="34" charset="0"/>
              </a:rPr>
              <a:t> Relationships &amp; outcomes (97)</a:t>
            </a:r>
          </a:p>
          <a:p>
            <a:pPr>
              <a:buFont typeface="Arial" pitchFamily="34" charset="0"/>
              <a:buChar char="•"/>
            </a:pPr>
            <a:r>
              <a:rPr lang="en-US" sz="1400" b="0" baseline="0" dirty="0" smtClean="0">
                <a:latin typeface="Arial" pitchFamily="34" charset="0"/>
                <a:cs typeface="Arial" pitchFamily="34" charset="0"/>
              </a:rPr>
              <a:t> Physical &amp; virtual space (97)</a:t>
            </a:r>
          </a:p>
          <a:p>
            <a:pPr>
              <a:buFont typeface="Arial" pitchFamily="34" charset="0"/>
              <a:buChar char="•"/>
            </a:pPr>
            <a:r>
              <a:rPr lang="en-US" sz="1400" b="0" baseline="0" dirty="0" smtClean="0">
                <a:latin typeface="Arial" pitchFamily="34" charset="0"/>
                <a:cs typeface="Arial" pitchFamily="34" charset="0"/>
              </a:rPr>
              <a:t> Librarian expertise (97)</a:t>
            </a:r>
          </a:p>
          <a:p>
            <a:pPr>
              <a:buFont typeface="Arial" pitchFamily="34" charset="0"/>
              <a:buChar char="•"/>
            </a:pPr>
            <a:r>
              <a:rPr lang="en-US" sz="1400" b="0" baseline="0" dirty="0" smtClean="0">
                <a:latin typeface="Arial" pitchFamily="34" charset="0"/>
                <a:cs typeface="Arial" pitchFamily="34" charset="0"/>
              </a:rPr>
              <a:t> Being nice (97) </a:t>
            </a:r>
          </a:p>
          <a:p>
            <a:endParaRPr lang="en-US" sz="1400" b="1" dirty="0" smtClean="0">
              <a:latin typeface="Arial" pitchFamily="34" charset="0"/>
              <a:cs typeface="Arial" pitchFamily="34" charset="0"/>
            </a:endParaRPr>
          </a:p>
          <a:p>
            <a:pPr lvl="0"/>
            <a:r>
              <a:rPr lang="en-US" sz="1400" dirty="0" smtClean="0">
                <a:solidFill>
                  <a:prstClr val="black"/>
                </a:solidFill>
                <a:latin typeface="Arial" panose="020B0604020202020204" pitchFamily="34" charset="0"/>
                <a:cs typeface="Arial" panose="020B0604020202020204" pitchFamily="34" charset="0"/>
              </a:rPr>
              <a:t>Connaway, Lynn Silipigni, and </a:t>
            </a:r>
            <a:r>
              <a:rPr lang="en-US" sz="1400" dirty="0" err="1" smtClean="0">
                <a:solidFill>
                  <a:prstClr val="black"/>
                </a:solidFill>
                <a:latin typeface="Arial" panose="020B0604020202020204" pitchFamily="34" charset="0"/>
                <a:cs typeface="Arial" panose="020B0604020202020204" pitchFamily="34" charset="0"/>
              </a:rPr>
              <a:t>Ixchel</a:t>
            </a:r>
            <a:r>
              <a:rPr lang="en-US" sz="1400" dirty="0" smtClean="0">
                <a:solidFill>
                  <a:prstClr val="black"/>
                </a:solidFill>
                <a:latin typeface="Arial" panose="020B0604020202020204" pitchFamily="34" charset="0"/>
                <a:cs typeface="Arial" panose="020B0604020202020204" pitchFamily="34" charset="0"/>
              </a:rPr>
              <a:t> M. </a:t>
            </a:r>
            <a:r>
              <a:rPr lang="en-US" sz="1400" dirty="0" err="1" smtClean="0">
                <a:solidFill>
                  <a:prstClr val="black"/>
                </a:solidFill>
                <a:latin typeface="Arial" panose="020B0604020202020204" pitchFamily="34" charset="0"/>
                <a:cs typeface="Arial" panose="020B0604020202020204" pitchFamily="34" charset="0"/>
              </a:rPr>
              <a:t>Faniel</a:t>
            </a:r>
            <a:r>
              <a:rPr lang="en-US" sz="1400" dirty="0" smtClean="0">
                <a:solidFill>
                  <a:prstClr val="black"/>
                </a:solidFill>
                <a:latin typeface="Arial" panose="020B0604020202020204" pitchFamily="34" charset="0"/>
                <a:cs typeface="Arial" panose="020B0604020202020204" pitchFamily="34" charset="0"/>
              </a:rPr>
              <a:t>. 2014. </a:t>
            </a:r>
            <a:r>
              <a:rPr lang="en-US" sz="1400" i="1" dirty="0" smtClean="0">
                <a:solidFill>
                  <a:prstClr val="black"/>
                </a:solidFill>
                <a:latin typeface="Arial" panose="020B0604020202020204" pitchFamily="34" charset="0"/>
                <a:cs typeface="Arial" panose="020B0604020202020204" pitchFamily="34" charset="0"/>
              </a:rPr>
              <a:t>Reordering </a:t>
            </a:r>
            <a:r>
              <a:rPr lang="en-US" sz="1400" i="1" dirty="0" err="1" smtClean="0">
                <a:solidFill>
                  <a:prstClr val="black"/>
                </a:solidFill>
                <a:latin typeface="Arial" panose="020B0604020202020204" pitchFamily="34" charset="0"/>
                <a:cs typeface="Arial" panose="020B0604020202020204" pitchFamily="34" charset="0"/>
              </a:rPr>
              <a:t>Ranganathan</a:t>
            </a:r>
            <a:r>
              <a:rPr lang="en-US" sz="1400" i="1" dirty="0" smtClean="0">
                <a:solidFill>
                  <a:prstClr val="black"/>
                </a:solidFill>
                <a:latin typeface="Arial" panose="020B0604020202020204" pitchFamily="34" charset="0"/>
                <a:cs typeface="Arial" panose="020B0604020202020204" pitchFamily="34" charset="0"/>
              </a:rPr>
              <a:t>: Shifting user behaviors, shifting priorities</a:t>
            </a:r>
            <a:r>
              <a:rPr lang="en-US" sz="1400" dirty="0" smtClean="0">
                <a:solidFill>
                  <a:prstClr val="black"/>
                </a:solidFill>
                <a:latin typeface="Arial" panose="020B0604020202020204" pitchFamily="34" charset="0"/>
                <a:cs typeface="Arial" panose="020B0604020202020204" pitchFamily="34" charset="0"/>
              </a:rPr>
              <a:t>. Dublin, OH: OCLC Research. http://www.oclc.org/content/dam/research/publications/library/2014/oclcresearch-reordering-ranganathan-2014.pdf.</a:t>
            </a:r>
          </a:p>
          <a:p>
            <a:pPr lvl="0"/>
            <a:endParaRPr lang="en-US" sz="1400" dirty="0" smtClean="0">
              <a:solidFill>
                <a:prstClr val="black"/>
              </a:solidFill>
              <a:latin typeface="Arial" panose="020B0604020202020204" pitchFamily="34" charset="0"/>
              <a:cs typeface="Arial" panose="020B0604020202020204" pitchFamily="34" charset="0"/>
            </a:endParaRPr>
          </a:p>
          <a:p>
            <a:pPr lvl="0"/>
            <a:r>
              <a:rPr lang="en-US" sz="1400" dirty="0" err="1" smtClean="0">
                <a:solidFill>
                  <a:prstClr val="black"/>
                </a:solidFill>
                <a:latin typeface="Arial" panose="020B0604020202020204" pitchFamily="34" charset="0"/>
                <a:cs typeface="Arial" panose="020B0604020202020204" pitchFamily="34" charset="0"/>
              </a:rPr>
              <a:t>Glassmeyer</a:t>
            </a:r>
            <a:r>
              <a:rPr lang="en-US" sz="1400" dirty="0" smtClean="0">
                <a:solidFill>
                  <a:prstClr val="black"/>
                </a:solidFill>
                <a:latin typeface="Arial" panose="020B0604020202020204" pitchFamily="34" charset="0"/>
                <a:cs typeface="Arial" panose="020B0604020202020204" pitchFamily="34" charset="0"/>
              </a:rPr>
              <a:t>, Sarah. 2010. </a:t>
            </a:r>
            <a:r>
              <a:rPr lang="en-US" sz="1400" dirty="0" err="1" smtClean="0">
                <a:solidFill>
                  <a:prstClr val="black"/>
                </a:solidFill>
                <a:latin typeface="Arial" panose="020B0604020202020204" pitchFamily="34" charset="0"/>
                <a:cs typeface="Arial" panose="020B0604020202020204" pitchFamily="34" charset="0"/>
              </a:rPr>
              <a:t>Ranganathan</a:t>
            </a:r>
            <a:r>
              <a:rPr lang="en-US" sz="1400" dirty="0" smtClean="0">
                <a:solidFill>
                  <a:prstClr val="black"/>
                </a:solidFill>
                <a:latin typeface="Arial" panose="020B0604020202020204" pitchFamily="34" charset="0"/>
                <a:cs typeface="Arial" panose="020B0604020202020204" pitchFamily="34" charset="0"/>
              </a:rPr>
              <a:t> 2.0. </a:t>
            </a:r>
            <a:r>
              <a:rPr lang="en-US" sz="1400" i="1" dirty="0" smtClean="0">
                <a:solidFill>
                  <a:prstClr val="black"/>
                </a:solidFill>
                <a:latin typeface="Arial" panose="020B0604020202020204" pitchFamily="34" charset="0"/>
                <a:cs typeface="Arial" panose="020B0604020202020204" pitchFamily="34" charset="0"/>
              </a:rPr>
              <a:t>ALL Spectrum </a:t>
            </a:r>
            <a:r>
              <a:rPr lang="en-US" sz="1400" dirty="0" smtClean="0">
                <a:solidFill>
                  <a:prstClr val="black"/>
                </a:solidFill>
                <a:latin typeface="Arial" panose="020B0604020202020204" pitchFamily="34" charset="0"/>
                <a:cs typeface="Arial" panose="020B0604020202020204" pitchFamily="34" charset="0"/>
              </a:rPr>
              <a:t>14, no. 3:22-24.</a:t>
            </a:r>
            <a:r>
              <a:rPr lang="en-US" sz="1400" baseline="0" dirty="0" smtClean="0">
                <a:solidFill>
                  <a:prstClr val="black"/>
                </a:solidFill>
                <a:latin typeface="Arial" panose="020B0604020202020204" pitchFamily="34" charset="0"/>
                <a:cs typeface="Arial" panose="020B0604020202020204" pitchFamily="34" charset="0"/>
              </a:rPr>
              <a:t> </a:t>
            </a:r>
            <a:endParaRPr lang="en-US" sz="1400" dirty="0" smtClean="0">
              <a:solidFill>
                <a:prstClr val="black"/>
              </a:solidFill>
              <a:latin typeface="Arial" panose="020B0604020202020204" pitchFamily="34" charset="0"/>
              <a:cs typeface="Arial" panose="020B0604020202020204" pitchFamily="34" charset="0"/>
            </a:endParaRPr>
          </a:p>
          <a:p>
            <a:endParaRPr lang="en-US" sz="1400" b="1"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36</a:t>
            </a:fld>
            <a:endParaRPr lang="en-US"/>
          </a:p>
        </p:txBody>
      </p:sp>
    </p:spTree>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400" b="1" dirty="0" smtClean="0">
                <a:latin typeface="Arial" pitchFamily="34" charset="0"/>
                <a:cs typeface="Arial" pitchFamily="34" charset="0"/>
              </a:rPr>
              <a:t>IXCHEL</a:t>
            </a:r>
            <a:endParaRPr lang="en-US" sz="1400" b="0" i="0" u="none" strike="noStrike" kern="1200" baseline="0" dirty="0" smtClean="0">
              <a:solidFill>
                <a:schemeClr val="tx1"/>
              </a:solidFill>
              <a:latin typeface="Arial" pitchFamily="34" charset="0"/>
              <a:cs typeface="Arial" pitchFamily="34" charset="0"/>
            </a:endParaRPr>
          </a:p>
          <a:p>
            <a:r>
              <a:rPr lang="en-US" sz="1400" b="0" i="0" u="none" strike="noStrike" kern="1200" baseline="0" dirty="0" smtClean="0">
                <a:solidFill>
                  <a:schemeClr val="tx1"/>
                </a:solidFill>
                <a:latin typeface="Arial" pitchFamily="34" charset="0"/>
                <a:cs typeface="Arial" pitchFamily="34" charset="0"/>
              </a:rPr>
              <a:t>Image: http://calnewport.com/blog/wp-content/uploads/2007/10/einstein.jpg</a:t>
            </a:r>
          </a:p>
          <a:p>
            <a:endParaRPr lang="en-US" sz="1400" b="0" i="0" u="none" strike="noStrike" kern="1200" baseline="0" dirty="0" smtClean="0">
              <a:solidFill>
                <a:schemeClr val="tx1"/>
              </a:solidFill>
              <a:latin typeface="Arial" pitchFamily="34" charset="0"/>
              <a:cs typeface="Arial" pitchFamily="34" charset="0"/>
            </a:endParaRPr>
          </a:p>
          <a:p>
            <a:r>
              <a:rPr lang="en-US" sz="1400" b="0" i="0" u="none" strike="noStrike" kern="1200" baseline="0" dirty="0" smtClean="0">
                <a:solidFill>
                  <a:schemeClr val="tx1"/>
                </a:solidFill>
                <a:latin typeface="Arial" pitchFamily="34" charset="0"/>
                <a:cs typeface="Arial" pitchFamily="34" charset="0"/>
              </a:rPr>
              <a:t>Time is of the essence. </a:t>
            </a:r>
          </a:p>
          <a:p>
            <a:endParaRPr lang="en-US" sz="1400" b="0" i="0" u="none" strike="noStrike" kern="1200" baseline="0" dirty="0" smtClean="0">
              <a:solidFill>
                <a:schemeClr val="tx1"/>
              </a:solidFill>
              <a:latin typeface="Arial" pitchFamily="34" charset="0"/>
              <a:cs typeface="Arial" pitchFamily="34" charset="0"/>
            </a:endParaRPr>
          </a:p>
          <a:p>
            <a:r>
              <a:rPr lang="en-US" sz="1400" dirty="0" err="1" smtClean="0">
                <a:latin typeface="Arial" pitchFamily="34" charset="0"/>
                <a:cs typeface="Arial" pitchFamily="34" charset="0"/>
              </a:rPr>
              <a:t>Connaway</a:t>
            </a:r>
            <a:r>
              <a:rPr lang="en-US" sz="1400" dirty="0" smtClean="0">
                <a:latin typeface="Arial" pitchFamily="34" charset="0"/>
                <a:cs typeface="Arial" pitchFamily="34" charset="0"/>
              </a:rPr>
              <a:t>, Lynn </a:t>
            </a:r>
            <a:r>
              <a:rPr lang="en-US" sz="1400" dirty="0" err="1" smtClean="0">
                <a:latin typeface="Arial" pitchFamily="34" charset="0"/>
                <a:cs typeface="Arial" pitchFamily="34" charset="0"/>
              </a:rPr>
              <a:t>Silipigni</a:t>
            </a:r>
            <a:r>
              <a:rPr lang="en-US" sz="1400" dirty="0" smtClean="0">
                <a:latin typeface="Arial" pitchFamily="34" charset="0"/>
                <a:cs typeface="Arial" pitchFamily="34" charset="0"/>
              </a:rPr>
              <a:t>, and </a:t>
            </a:r>
            <a:r>
              <a:rPr lang="en-US" sz="1400" dirty="0" err="1" smtClean="0">
                <a:latin typeface="Arial" pitchFamily="34" charset="0"/>
                <a:cs typeface="Arial" pitchFamily="34" charset="0"/>
              </a:rPr>
              <a:t>Ixchel</a:t>
            </a:r>
            <a:r>
              <a:rPr lang="en-US" sz="1400" dirty="0" smtClean="0">
                <a:latin typeface="Arial" pitchFamily="34" charset="0"/>
                <a:cs typeface="Arial" pitchFamily="34" charset="0"/>
              </a:rPr>
              <a:t> M. </a:t>
            </a:r>
            <a:r>
              <a:rPr lang="en-US" sz="1400" dirty="0" err="1" smtClean="0">
                <a:latin typeface="Arial" pitchFamily="34" charset="0"/>
                <a:cs typeface="Arial" pitchFamily="34" charset="0"/>
              </a:rPr>
              <a:t>Faniel</a:t>
            </a:r>
            <a:r>
              <a:rPr lang="en-US" sz="1400" dirty="0" smtClean="0">
                <a:latin typeface="Arial" pitchFamily="34" charset="0"/>
                <a:cs typeface="Arial" pitchFamily="34" charset="0"/>
              </a:rPr>
              <a:t>. 2014. Reordering </a:t>
            </a:r>
            <a:r>
              <a:rPr lang="en-US" sz="1400" dirty="0" err="1" smtClean="0">
                <a:latin typeface="Arial" pitchFamily="34" charset="0"/>
                <a:cs typeface="Arial" pitchFamily="34" charset="0"/>
              </a:rPr>
              <a:t>Ranganathan</a:t>
            </a:r>
            <a:r>
              <a:rPr lang="en-US" sz="1400" dirty="0" smtClean="0">
                <a:latin typeface="Arial" pitchFamily="34" charset="0"/>
                <a:cs typeface="Arial" pitchFamily="34" charset="0"/>
              </a:rPr>
              <a:t>: Shifting User Behaviors, Shifting Priorities. Dublin, OH: OCLC Research. http://www.oclc.org/content/dam/research/publications/library/2014/oclcresearch-reordering-ranganathan-2014.pdf.</a:t>
            </a:r>
          </a:p>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37</a:t>
            </a:fld>
            <a:endParaRPr lang="en-US"/>
          </a:p>
        </p:txBody>
      </p:sp>
    </p:spTree>
    <p:extLst>
      <p:ext uri="{BB962C8B-B14F-4D97-AF65-F5344CB8AC3E}">
        <p14:creationId xmlns:p14="http://schemas.microsoft.com/office/powerpoint/2010/main" xmlns="" val="3661914248"/>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0" y="4343400"/>
            <a:ext cx="6858000" cy="4114800"/>
          </a:xfrm>
        </p:spPr>
        <p:txBody>
          <a:bodyPr>
            <a:no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400" b="1" dirty="0" smtClean="0"/>
              <a:t>IXCHEL</a:t>
            </a:r>
            <a:endParaRPr lang="en-US" sz="1400" dirty="0" smtClean="0">
              <a:latin typeface="Arial" pitchFamily="34" charset="0"/>
              <a:cs typeface="Arial" pitchFamily="34" charset="0"/>
            </a:endParaRPr>
          </a:p>
          <a:p>
            <a:r>
              <a:rPr lang="en-US" sz="1400" dirty="0" smtClean="0">
                <a:latin typeface="Arial" pitchFamily="34" charset="0"/>
                <a:cs typeface="Arial" pitchFamily="34" charset="0"/>
              </a:rPr>
              <a:t>Image: http://www.valuesbasedleader.com/wp-content/uploads/2013/04/Alice-and-Cheshire-cat.jpg</a:t>
            </a:r>
          </a:p>
          <a:p>
            <a:endParaRPr lang="en-US" sz="1400" dirty="0" smtClean="0">
              <a:latin typeface="Arial" pitchFamily="34" charset="0"/>
              <a:cs typeface="Arial" pitchFamily="34" charset="0"/>
            </a:endParaRPr>
          </a:p>
          <a:p>
            <a:r>
              <a:rPr lang="en-US" sz="1400" dirty="0" smtClean="0">
                <a:latin typeface="Arial" pitchFamily="34" charset="0"/>
                <a:cs typeface="Arial" pitchFamily="34" charset="0"/>
              </a:rPr>
              <a:t>“Because, in the words of the Cheshire Cat, it helps to know “where you want to get to” as you proceed through unfamiliar or changing terrain. For us, these laws will continue to serve as a sign post” (Connaway and </a:t>
            </a:r>
            <a:r>
              <a:rPr lang="en-US" sz="1400" dirty="0" err="1" smtClean="0">
                <a:latin typeface="Arial" pitchFamily="34" charset="0"/>
                <a:cs typeface="Arial" pitchFamily="34" charset="0"/>
              </a:rPr>
              <a:t>Fanie</a:t>
            </a:r>
            <a:r>
              <a:rPr lang="en-US" sz="1400" baseline="0" dirty="0" err="1" smtClean="0">
                <a:latin typeface="Arial" pitchFamily="34" charset="0"/>
                <a:cs typeface="Arial" pitchFamily="34" charset="0"/>
              </a:rPr>
              <a:t>l</a:t>
            </a:r>
            <a:r>
              <a:rPr lang="en-US" sz="1400" baseline="0" dirty="0" smtClean="0">
                <a:latin typeface="Arial" pitchFamily="34" charset="0"/>
                <a:cs typeface="Arial" pitchFamily="34" charset="0"/>
              </a:rPr>
              <a:t> 2014, 108). </a:t>
            </a:r>
          </a:p>
          <a:p>
            <a:endParaRPr lang="en-US" sz="1400" baseline="0" dirty="0" smtClean="0">
              <a:latin typeface="Arial" pitchFamily="34" charset="0"/>
              <a:cs typeface="Arial"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dirty="0" smtClean="0">
                <a:solidFill>
                  <a:prstClr val="black"/>
                </a:solidFill>
                <a:latin typeface="Arial" panose="020B0604020202020204" pitchFamily="34" charset="0"/>
                <a:cs typeface="Arial" panose="020B0604020202020204" pitchFamily="34" charset="0"/>
              </a:rPr>
              <a:t>Carroll, Lewis. [19--?].</a:t>
            </a:r>
            <a:r>
              <a:rPr lang="en-US" sz="1400" baseline="0" dirty="0" smtClean="0">
                <a:solidFill>
                  <a:prstClr val="black"/>
                </a:solidFill>
                <a:latin typeface="Arial" panose="020B0604020202020204" pitchFamily="34" charset="0"/>
                <a:cs typeface="Arial" panose="020B0604020202020204" pitchFamily="34" charset="0"/>
              </a:rPr>
              <a:t> </a:t>
            </a:r>
            <a:r>
              <a:rPr lang="en-US" sz="1400" i="1" baseline="0" dirty="0" smtClean="0">
                <a:solidFill>
                  <a:prstClr val="black"/>
                </a:solidFill>
                <a:latin typeface="Arial" panose="020B0604020202020204" pitchFamily="34" charset="0"/>
                <a:cs typeface="Arial" panose="020B0604020202020204" pitchFamily="34" charset="0"/>
              </a:rPr>
              <a:t>Alice’s adventures in Wonderland; and, Through the looking-glass and what Alice found there</a:t>
            </a:r>
            <a:r>
              <a:rPr lang="en-US" sz="1400" baseline="0" dirty="0" smtClean="0">
                <a:solidFill>
                  <a:prstClr val="black"/>
                </a:solidFill>
                <a:latin typeface="Arial" panose="020B0604020202020204" pitchFamily="34" charset="0"/>
                <a:cs typeface="Arial" panose="020B0604020202020204" pitchFamily="34" charset="0"/>
              </a:rPr>
              <a:t>. Illustrated by John Tenniel. New York: Hurst. http://hdl.handle.net/2027/nc01. ark:/13960/t6446qh74. </a:t>
            </a:r>
            <a:endParaRPr lang="en-US" sz="1400" baseline="0" dirty="0" smtClean="0">
              <a:latin typeface="Arial" pitchFamily="34" charset="0"/>
              <a:cs typeface="Arial" pitchFamily="34" charset="0"/>
            </a:endParaRPr>
          </a:p>
          <a:p>
            <a:endParaRPr lang="en-US" sz="1400" dirty="0" smtClean="0">
              <a:latin typeface="Arial" pitchFamily="34" charset="0"/>
              <a:cs typeface="Arial" pitchFamily="34" charset="0"/>
            </a:endParaRPr>
          </a:p>
          <a:p>
            <a:pPr lvl="0"/>
            <a:r>
              <a:rPr lang="en-US" sz="1400" dirty="0" smtClean="0">
                <a:solidFill>
                  <a:prstClr val="black"/>
                </a:solidFill>
                <a:latin typeface="Arial" panose="020B0604020202020204" pitchFamily="34" charset="0"/>
                <a:cs typeface="Arial" panose="020B0604020202020204" pitchFamily="34" charset="0"/>
              </a:rPr>
              <a:t>Connaway, Lynn Silipigni, and </a:t>
            </a:r>
            <a:r>
              <a:rPr lang="en-US" sz="1400" dirty="0" err="1" smtClean="0">
                <a:solidFill>
                  <a:prstClr val="black"/>
                </a:solidFill>
                <a:latin typeface="Arial" panose="020B0604020202020204" pitchFamily="34" charset="0"/>
                <a:cs typeface="Arial" panose="020B0604020202020204" pitchFamily="34" charset="0"/>
              </a:rPr>
              <a:t>Ixchel</a:t>
            </a:r>
            <a:r>
              <a:rPr lang="en-US" sz="1400" dirty="0" smtClean="0">
                <a:solidFill>
                  <a:prstClr val="black"/>
                </a:solidFill>
                <a:latin typeface="Arial" panose="020B0604020202020204" pitchFamily="34" charset="0"/>
                <a:cs typeface="Arial" panose="020B0604020202020204" pitchFamily="34" charset="0"/>
              </a:rPr>
              <a:t> M. </a:t>
            </a:r>
            <a:r>
              <a:rPr lang="en-US" sz="1400" dirty="0" err="1" smtClean="0">
                <a:solidFill>
                  <a:prstClr val="black"/>
                </a:solidFill>
                <a:latin typeface="Arial" panose="020B0604020202020204" pitchFamily="34" charset="0"/>
                <a:cs typeface="Arial" panose="020B0604020202020204" pitchFamily="34" charset="0"/>
              </a:rPr>
              <a:t>Faniel</a:t>
            </a:r>
            <a:r>
              <a:rPr lang="en-US" sz="1400" dirty="0" smtClean="0">
                <a:solidFill>
                  <a:prstClr val="black"/>
                </a:solidFill>
                <a:latin typeface="Arial" panose="020B0604020202020204" pitchFamily="34" charset="0"/>
                <a:cs typeface="Arial" panose="020B0604020202020204" pitchFamily="34" charset="0"/>
              </a:rPr>
              <a:t>. 2014. </a:t>
            </a:r>
            <a:r>
              <a:rPr lang="en-US" sz="1400" i="1" dirty="0" smtClean="0">
                <a:solidFill>
                  <a:prstClr val="black"/>
                </a:solidFill>
                <a:latin typeface="Arial" panose="020B0604020202020204" pitchFamily="34" charset="0"/>
                <a:cs typeface="Arial" panose="020B0604020202020204" pitchFamily="34" charset="0"/>
              </a:rPr>
              <a:t>Reordering </a:t>
            </a:r>
            <a:r>
              <a:rPr lang="en-US" sz="1400" i="1" dirty="0" err="1" smtClean="0">
                <a:solidFill>
                  <a:prstClr val="black"/>
                </a:solidFill>
                <a:latin typeface="Arial" panose="020B0604020202020204" pitchFamily="34" charset="0"/>
                <a:cs typeface="Arial" panose="020B0604020202020204" pitchFamily="34" charset="0"/>
              </a:rPr>
              <a:t>Ranganathan</a:t>
            </a:r>
            <a:r>
              <a:rPr lang="en-US" sz="1400" i="1" dirty="0" smtClean="0">
                <a:solidFill>
                  <a:prstClr val="black"/>
                </a:solidFill>
                <a:latin typeface="Arial" panose="020B0604020202020204" pitchFamily="34" charset="0"/>
                <a:cs typeface="Arial" panose="020B0604020202020204" pitchFamily="34" charset="0"/>
              </a:rPr>
              <a:t>: Shifting user behaviors, shifting priorities</a:t>
            </a:r>
            <a:r>
              <a:rPr lang="en-US" sz="1400" dirty="0" smtClean="0">
                <a:solidFill>
                  <a:prstClr val="black"/>
                </a:solidFill>
                <a:latin typeface="Arial" panose="020B0604020202020204" pitchFamily="34" charset="0"/>
                <a:cs typeface="Arial" panose="020B0604020202020204" pitchFamily="34" charset="0"/>
              </a:rPr>
              <a:t>. Dublin, OH: OCLC Research. http://www.oclc.org/content/dam/research/publications/library/2014/oclcresearch-reordering-ranganathan-2014.pdf.</a:t>
            </a:r>
          </a:p>
          <a:p>
            <a:pPr lvl="0"/>
            <a:endParaRPr lang="en-US" sz="1400" dirty="0" smtClean="0">
              <a:solidFill>
                <a:prstClr val="black"/>
              </a:solidFill>
              <a:latin typeface="Arial" panose="020B0604020202020204" pitchFamily="34" charset="0"/>
              <a:cs typeface="Arial" panose="020B0604020202020204" pitchFamily="34" charset="0"/>
            </a:endParaRPr>
          </a:p>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31E8577-7E78-41DF-96AC-A776B0057BBB}" type="slidenum">
              <a:rPr lang="en-US" smtClean="0"/>
              <a:pPr/>
              <a:t>38</a:t>
            </a:fld>
            <a:endParaRPr lang="en-US"/>
          </a:p>
        </p:txBody>
      </p:sp>
    </p:spTree>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6F896307-7DAF-5642-9DCB-6041360F1C6E}" type="slidenum">
              <a:rPr lang="en-US" smtClean="0"/>
              <a:pPr/>
              <a:t>39</a:t>
            </a:fld>
            <a:endParaRPr lang="en-US"/>
          </a:p>
        </p:txBody>
      </p:sp>
    </p:spTree>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931E8577-7E78-41DF-96AC-A776B0057BBB}" type="slidenum">
              <a:rPr lang="en-US" smtClean="0"/>
              <a:pPr/>
              <a:t>40</a:t>
            </a:fld>
            <a:endParaRPr lang="en-US"/>
          </a:p>
        </p:txBody>
      </p:sp>
    </p:spTree>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931E8577-7E78-41DF-96AC-A776B0057BBB}" type="slidenum">
              <a:rPr lang="en-US" smtClean="0"/>
              <a:pPr/>
              <a:t>41</a:t>
            </a:fld>
            <a:endParaRPr lang="en-US"/>
          </a:p>
        </p:txBody>
      </p:sp>
    </p:spTree>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931E8577-7E78-41DF-96AC-A776B0057BBB}" type="slidenum">
              <a:rPr lang="en-US" smtClean="0"/>
              <a:pPr/>
              <a:t>42</a:t>
            </a:fld>
            <a:endParaRPr lang="en-US"/>
          </a:p>
        </p:txBody>
      </p:sp>
    </p:spTree>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931E8577-7E78-41DF-96AC-A776B0057BBB}" type="slidenum">
              <a:rPr lang="en-US" smtClean="0"/>
              <a:pPr/>
              <a:t>43</a:t>
            </a:fld>
            <a:endParaRPr lang="en-US"/>
          </a:p>
        </p:txBody>
      </p:sp>
    </p:spTree>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931E8577-7E78-41DF-96AC-A776B0057BBB}" type="slidenum">
              <a:rPr lang="en-US" smtClean="0"/>
              <a:pPr/>
              <a:t>44</a:t>
            </a:fld>
            <a:endParaRPr lang="en-US"/>
          </a:p>
        </p:txBody>
      </p:sp>
    </p:spTree>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931E8577-7E78-41DF-96AC-A776B0057BBB}" type="slidenum">
              <a:rPr lang="en-US" smtClean="0"/>
              <a:pPr/>
              <a:t>45</a:t>
            </a:fld>
            <a:endParaRPr lang="en-US"/>
          </a:p>
        </p:txBody>
      </p:sp>
    </p:spTree>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931E8577-7E78-41DF-96AC-A776B0057BBB}" type="slidenum">
              <a:rPr lang="en-US" smtClean="0"/>
              <a:pPr/>
              <a:t>46</a:t>
            </a:fld>
            <a:endParaRPr lang="en-US"/>
          </a:p>
        </p:txBody>
      </p:sp>
    </p:spTree>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931E8577-7E78-41DF-96AC-A776B0057BBB}" type="slidenum">
              <a:rPr lang="en-US" smtClean="0"/>
              <a:pPr/>
              <a:t>47</a:t>
            </a:fld>
            <a:endParaRPr lang="en-US"/>
          </a:p>
        </p:txBody>
      </p:sp>
    </p:spTree>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931E8577-7E78-41DF-96AC-A776B0057BBB}" type="slidenum">
              <a:rPr lang="en-US" smtClean="0"/>
              <a:pPr/>
              <a:t>48</a:t>
            </a:fld>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Master" Target="../slideMasters/slideMaster1.xml"/><Relationship Id="rId4" Type="http://schemas.openxmlformats.org/officeDocument/2006/relationships/hyperlink" Target="http://creativecommons.org/licenses/by/3.0/" TargetMode="Externa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6.png"/><Relationship Id="rId1" Type="http://schemas.openxmlformats.org/officeDocument/2006/relationships/slideMaster" Target="../slideMasters/slideMaster1.xml"/><Relationship Id="rId4" Type="http://schemas.openxmlformats.org/officeDocument/2006/relationships/hyperlink" Target="http://creativecommons.org/licenses/by/3.0/" TargetMode="External"/></Relationships>
</file>

<file path=ppt/slideLayouts/_rels/slideLayout16.xml.rels><?xml version="1.0" encoding="UTF-8" standalone="yes"?>
<Relationships xmlns="http://schemas.openxmlformats.org/package/2006/relationships"><Relationship Id="rId3" Type="http://schemas.openxmlformats.org/officeDocument/2006/relationships/hyperlink" Target="http://creativecommons.org/licenses/by/3.0/" TargetMode="External"/><Relationship Id="rId2" Type="http://schemas.openxmlformats.org/officeDocument/2006/relationships/image" Target="../media/image6.png"/><Relationship Id="rId1" Type="http://schemas.openxmlformats.org/officeDocument/2006/relationships/slideMaster" Target="../slideMasters/slideMaster1.xml"/><Relationship Id="rId4" Type="http://schemas.openxmlformats.org/officeDocument/2006/relationships/image" Target="../media/image2.png"/></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3" Type="http://schemas.openxmlformats.org/officeDocument/2006/relationships/hyperlink" Target="http://creativecommons.org/licenses/by/3.0/" TargetMode="External"/><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3" name="Subtitle 2"/>
          <p:cNvSpPr>
            <a:spLocks noGrp="1"/>
          </p:cNvSpPr>
          <p:nvPr>
            <p:ph type="subTitle" idx="1" hasCustomPrompt="1"/>
          </p:nvPr>
        </p:nvSpPr>
        <p:spPr>
          <a:xfrm>
            <a:off x="914400" y="3657600"/>
            <a:ext cx="7772400" cy="457200"/>
          </a:xfrm>
          <a:ln>
            <a:noFill/>
          </a:ln>
        </p:spPr>
        <p:txBody>
          <a:bodyPr>
            <a:normAutofit/>
          </a:bodyPr>
          <a:lstStyle>
            <a:lvl1pPr marL="0" indent="0" algn="l">
              <a:buNone/>
              <a:defRPr sz="2000">
                <a:solidFill>
                  <a:srgbClr val="646464"/>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 – One Line</a:t>
            </a:r>
            <a:endParaRPr lang="en-US" dirty="0"/>
          </a:p>
        </p:txBody>
      </p:sp>
      <p:pic>
        <p:nvPicPr>
          <p:cNvPr id="7" name="Picture 2"/>
          <p:cNvPicPr>
            <a:picLocks noChangeAspect="1" noChangeArrowheads="1"/>
          </p:cNvPicPr>
          <p:nvPr userDrawn="1"/>
        </p:nvPicPr>
        <p:blipFill>
          <a:blip r:embed="rId2" cstate="print"/>
          <a:srcRect/>
          <a:stretch>
            <a:fillRect/>
          </a:stretch>
        </p:blipFill>
        <p:spPr bwMode="auto">
          <a:xfrm>
            <a:off x="805456" y="533400"/>
            <a:ext cx="1632944" cy="1752600"/>
          </a:xfrm>
          <a:prstGeom prst="rect">
            <a:avLst/>
          </a:prstGeom>
          <a:noFill/>
          <a:ln w="9525">
            <a:noFill/>
            <a:miter lim="800000"/>
            <a:headEnd/>
            <a:tailEnd/>
          </a:ln>
          <a:effectLst/>
        </p:spPr>
      </p:pic>
      <p:sp>
        <p:nvSpPr>
          <p:cNvPr id="16" name="Text Placeholder 15"/>
          <p:cNvSpPr>
            <a:spLocks noGrp="1"/>
          </p:cNvSpPr>
          <p:nvPr>
            <p:ph type="body" sz="quarter" idx="13" hasCustomPrompt="1"/>
          </p:nvPr>
        </p:nvSpPr>
        <p:spPr>
          <a:xfrm>
            <a:off x="914400" y="4419600"/>
            <a:ext cx="4343400" cy="381000"/>
          </a:xfrm>
          <a:ln>
            <a:noFill/>
          </a:ln>
        </p:spPr>
        <p:txBody>
          <a:bodyPr>
            <a:normAutofit/>
          </a:bodyPr>
          <a:lstStyle>
            <a:lvl1pPr>
              <a:buNone/>
              <a:defRPr sz="1800" baseline="0"/>
            </a:lvl1pPr>
          </a:lstStyle>
          <a:p>
            <a:pPr lvl="0"/>
            <a:r>
              <a:rPr lang="en-US" dirty="0" smtClean="0"/>
              <a:t>First Name Last Name</a:t>
            </a:r>
          </a:p>
        </p:txBody>
      </p:sp>
      <p:sp>
        <p:nvSpPr>
          <p:cNvPr id="22" name="Text Placeholder 15"/>
          <p:cNvSpPr>
            <a:spLocks noGrp="1"/>
          </p:cNvSpPr>
          <p:nvPr>
            <p:ph type="body" sz="quarter" idx="15" hasCustomPrompt="1"/>
          </p:nvPr>
        </p:nvSpPr>
        <p:spPr>
          <a:xfrm>
            <a:off x="914400" y="4800600"/>
            <a:ext cx="4343400" cy="381000"/>
          </a:xfrm>
          <a:ln>
            <a:noFill/>
          </a:ln>
        </p:spPr>
        <p:txBody>
          <a:bodyPr>
            <a:normAutofit/>
          </a:bodyPr>
          <a:lstStyle>
            <a:lvl1pPr>
              <a:buNone/>
              <a:defRPr sz="1800" baseline="0"/>
            </a:lvl1pPr>
          </a:lstStyle>
          <a:p>
            <a:pPr lvl="0"/>
            <a:r>
              <a:rPr lang="en-US" dirty="0" smtClean="0"/>
              <a:t>Job Title, OCLC Research</a:t>
            </a:r>
            <a:endParaRPr lang="en-US" dirty="0"/>
          </a:p>
        </p:txBody>
      </p:sp>
      <p:sp>
        <p:nvSpPr>
          <p:cNvPr id="25" name="Text Placeholder 15"/>
          <p:cNvSpPr>
            <a:spLocks noGrp="1"/>
          </p:cNvSpPr>
          <p:nvPr>
            <p:ph type="body" sz="quarter" idx="17" hasCustomPrompt="1"/>
          </p:nvPr>
        </p:nvSpPr>
        <p:spPr>
          <a:xfrm>
            <a:off x="914400" y="5410200"/>
            <a:ext cx="4343400" cy="304800"/>
          </a:xfrm>
          <a:ln>
            <a:noFill/>
          </a:ln>
        </p:spPr>
        <p:txBody>
          <a:bodyPr>
            <a:normAutofit/>
          </a:bodyPr>
          <a:lstStyle>
            <a:lvl1pPr>
              <a:buNone/>
              <a:defRPr sz="1200" baseline="0"/>
            </a:lvl1pPr>
          </a:lstStyle>
          <a:p>
            <a:pPr lvl="0"/>
            <a:r>
              <a:rPr lang="en-US" dirty="0" smtClean="0"/>
              <a:t>Date</a:t>
            </a:r>
            <a:endParaRPr lang="en-US" dirty="0"/>
          </a:p>
        </p:txBody>
      </p:sp>
      <p:sp>
        <p:nvSpPr>
          <p:cNvPr id="26" name="Text Placeholder 15"/>
          <p:cNvSpPr>
            <a:spLocks noGrp="1"/>
          </p:cNvSpPr>
          <p:nvPr>
            <p:ph type="body" sz="quarter" idx="18" hasCustomPrompt="1"/>
          </p:nvPr>
        </p:nvSpPr>
        <p:spPr>
          <a:xfrm>
            <a:off x="914400" y="5715000"/>
            <a:ext cx="4343400" cy="304800"/>
          </a:xfrm>
          <a:ln>
            <a:noFill/>
          </a:ln>
        </p:spPr>
        <p:txBody>
          <a:bodyPr>
            <a:normAutofit/>
          </a:bodyPr>
          <a:lstStyle>
            <a:lvl1pPr>
              <a:buNone/>
              <a:defRPr sz="1200" baseline="0"/>
            </a:lvl1pPr>
          </a:lstStyle>
          <a:p>
            <a:pPr lvl="0"/>
            <a:r>
              <a:rPr lang="en-US" dirty="0" smtClean="0"/>
              <a:t>Conference Title</a:t>
            </a:r>
            <a:endParaRPr lang="en-US" dirty="0"/>
          </a:p>
        </p:txBody>
      </p:sp>
      <p:sp>
        <p:nvSpPr>
          <p:cNvPr id="27" name="Text Placeholder 15"/>
          <p:cNvSpPr>
            <a:spLocks noGrp="1"/>
          </p:cNvSpPr>
          <p:nvPr>
            <p:ph type="body" sz="quarter" idx="19" hasCustomPrompt="1"/>
          </p:nvPr>
        </p:nvSpPr>
        <p:spPr>
          <a:xfrm>
            <a:off x="914400" y="6019800"/>
            <a:ext cx="4343400" cy="304800"/>
          </a:xfrm>
          <a:ln>
            <a:noFill/>
          </a:ln>
        </p:spPr>
        <p:txBody>
          <a:bodyPr>
            <a:normAutofit/>
          </a:bodyPr>
          <a:lstStyle>
            <a:lvl1pPr>
              <a:buNone/>
              <a:defRPr sz="1200" baseline="0"/>
            </a:lvl1pPr>
          </a:lstStyle>
          <a:p>
            <a:pPr lvl="0"/>
            <a:r>
              <a:rPr lang="en-US" dirty="0" smtClean="0"/>
              <a:t>#</a:t>
            </a:r>
            <a:r>
              <a:rPr lang="en-US" dirty="0" err="1" smtClean="0"/>
              <a:t>hashtag</a:t>
            </a:r>
            <a:endParaRPr lang="en-US" dirty="0"/>
          </a:p>
        </p:txBody>
      </p:sp>
      <p:sp>
        <p:nvSpPr>
          <p:cNvPr id="28" name="Title 27"/>
          <p:cNvSpPr>
            <a:spLocks noGrp="1"/>
          </p:cNvSpPr>
          <p:nvPr>
            <p:ph type="title" hasCustomPrompt="1"/>
          </p:nvPr>
        </p:nvSpPr>
        <p:spPr>
          <a:xfrm>
            <a:off x="914400" y="2514600"/>
            <a:ext cx="7772400" cy="1143000"/>
          </a:xfrm>
        </p:spPr>
        <p:txBody>
          <a:bodyPr/>
          <a:lstStyle>
            <a:lvl1pPr>
              <a:defRPr/>
            </a:lvl1pPr>
          </a:lstStyle>
          <a:p>
            <a:r>
              <a:rPr lang="en-US" dirty="0" smtClean="0"/>
              <a:t>Click to edit Master title style</a:t>
            </a:r>
            <a:br>
              <a:rPr lang="en-US" dirty="0" smtClean="0"/>
            </a:br>
            <a:r>
              <a:rPr lang="en-US" dirty="0" smtClean="0"/>
              <a:t>Up to two lines</a:t>
            </a:r>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2_Title Slide">
    <p:spTree>
      <p:nvGrpSpPr>
        <p:cNvPr id="1" name=""/>
        <p:cNvGrpSpPr/>
        <p:nvPr/>
      </p:nvGrpSpPr>
      <p:grpSpPr>
        <a:xfrm>
          <a:off x="0" y="0"/>
          <a:ext cx="0" cy="0"/>
          <a:chOff x="0" y="0"/>
          <a:chExt cx="0" cy="0"/>
        </a:xfrm>
      </p:grpSpPr>
      <p:sp>
        <p:nvSpPr>
          <p:cNvPr id="3" name="Subtitle 2"/>
          <p:cNvSpPr>
            <a:spLocks noGrp="1"/>
          </p:cNvSpPr>
          <p:nvPr>
            <p:ph type="subTitle" idx="1" hasCustomPrompt="1"/>
          </p:nvPr>
        </p:nvSpPr>
        <p:spPr>
          <a:xfrm>
            <a:off x="914400" y="3657600"/>
            <a:ext cx="7772400" cy="457200"/>
          </a:xfrm>
          <a:ln>
            <a:noFill/>
          </a:ln>
        </p:spPr>
        <p:txBody>
          <a:bodyPr>
            <a:normAutofit/>
          </a:bodyPr>
          <a:lstStyle>
            <a:lvl1pPr marL="0" indent="0" algn="l">
              <a:buNone/>
              <a:defRPr sz="2000">
                <a:solidFill>
                  <a:srgbClr val="646464"/>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 – One Line</a:t>
            </a:r>
            <a:endParaRPr lang="en-US" dirty="0"/>
          </a:p>
        </p:txBody>
      </p:sp>
      <p:sp>
        <p:nvSpPr>
          <p:cNvPr id="16" name="Text Placeholder 15"/>
          <p:cNvSpPr>
            <a:spLocks noGrp="1"/>
          </p:cNvSpPr>
          <p:nvPr>
            <p:ph type="body" sz="quarter" idx="13" hasCustomPrompt="1"/>
          </p:nvPr>
        </p:nvSpPr>
        <p:spPr>
          <a:xfrm>
            <a:off x="914400" y="4419600"/>
            <a:ext cx="4343400" cy="381000"/>
          </a:xfrm>
          <a:ln>
            <a:noFill/>
          </a:ln>
        </p:spPr>
        <p:txBody>
          <a:bodyPr>
            <a:normAutofit/>
          </a:bodyPr>
          <a:lstStyle>
            <a:lvl1pPr>
              <a:buNone/>
              <a:defRPr sz="1800" baseline="0"/>
            </a:lvl1pPr>
          </a:lstStyle>
          <a:p>
            <a:pPr lvl="0"/>
            <a:r>
              <a:rPr lang="en-US" dirty="0" smtClean="0"/>
              <a:t>First Name Last Name</a:t>
            </a:r>
          </a:p>
        </p:txBody>
      </p:sp>
      <p:sp>
        <p:nvSpPr>
          <p:cNvPr id="22" name="Text Placeholder 15"/>
          <p:cNvSpPr>
            <a:spLocks noGrp="1"/>
          </p:cNvSpPr>
          <p:nvPr>
            <p:ph type="body" sz="quarter" idx="15" hasCustomPrompt="1"/>
          </p:nvPr>
        </p:nvSpPr>
        <p:spPr>
          <a:xfrm>
            <a:off x="914400" y="4800600"/>
            <a:ext cx="4343400" cy="381000"/>
          </a:xfrm>
          <a:ln>
            <a:noFill/>
          </a:ln>
        </p:spPr>
        <p:txBody>
          <a:bodyPr>
            <a:normAutofit/>
          </a:bodyPr>
          <a:lstStyle>
            <a:lvl1pPr>
              <a:buNone/>
              <a:defRPr sz="1800" baseline="0"/>
            </a:lvl1pPr>
          </a:lstStyle>
          <a:p>
            <a:pPr lvl="0"/>
            <a:r>
              <a:rPr lang="en-US" dirty="0" smtClean="0"/>
              <a:t>Job Title, OCLC Research</a:t>
            </a:r>
            <a:endParaRPr lang="en-US" dirty="0"/>
          </a:p>
        </p:txBody>
      </p:sp>
      <p:sp>
        <p:nvSpPr>
          <p:cNvPr id="25" name="Text Placeholder 15"/>
          <p:cNvSpPr>
            <a:spLocks noGrp="1"/>
          </p:cNvSpPr>
          <p:nvPr>
            <p:ph type="body" sz="quarter" idx="17" hasCustomPrompt="1"/>
          </p:nvPr>
        </p:nvSpPr>
        <p:spPr>
          <a:xfrm>
            <a:off x="914400" y="5410200"/>
            <a:ext cx="4343400" cy="304800"/>
          </a:xfrm>
          <a:ln>
            <a:noFill/>
          </a:ln>
        </p:spPr>
        <p:txBody>
          <a:bodyPr>
            <a:normAutofit/>
          </a:bodyPr>
          <a:lstStyle>
            <a:lvl1pPr>
              <a:buNone/>
              <a:defRPr sz="1200" baseline="0"/>
            </a:lvl1pPr>
          </a:lstStyle>
          <a:p>
            <a:pPr lvl="0"/>
            <a:r>
              <a:rPr lang="en-US" dirty="0" smtClean="0"/>
              <a:t>Date</a:t>
            </a:r>
            <a:endParaRPr lang="en-US" dirty="0"/>
          </a:p>
        </p:txBody>
      </p:sp>
      <p:sp>
        <p:nvSpPr>
          <p:cNvPr id="26" name="Text Placeholder 15"/>
          <p:cNvSpPr>
            <a:spLocks noGrp="1"/>
          </p:cNvSpPr>
          <p:nvPr>
            <p:ph type="body" sz="quarter" idx="18" hasCustomPrompt="1"/>
          </p:nvPr>
        </p:nvSpPr>
        <p:spPr>
          <a:xfrm>
            <a:off x="914400" y="5715000"/>
            <a:ext cx="4343400" cy="304800"/>
          </a:xfrm>
          <a:ln>
            <a:noFill/>
          </a:ln>
        </p:spPr>
        <p:txBody>
          <a:bodyPr>
            <a:normAutofit/>
          </a:bodyPr>
          <a:lstStyle>
            <a:lvl1pPr>
              <a:buNone/>
              <a:defRPr sz="1200" baseline="0"/>
            </a:lvl1pPr>
          </a:lstStyle>
          <a:p>
            <a:pPr lvl="0"/>
            <a:r>
              <a:rPr lang="en-US" dirty="0" smtClean="0"/>
              <a:t>Conference Title</a:t>
            </a:r>
            <a:endParaRPr lang="en-US" dirty="0"/>
          </a:p>
        </p:txBody>
      </p:sp>
      <p:sp>
        <p:nvSpPr>
          <p:cNvPr id="27" name="Text Placeholder 15"/>
          <p:cNvSpPr>
            <a:spLocks noGrp="1"/>
          </p:cNvSpPr>
          <p:nvPr>
            <p:ph type="body" sz="quarter" idx="19" hasCustomPrompt="1"/>
          </p:nvPr>
        </p:nvSpPr>
        <p:spPr>
          <a:xfrm>
            <a:off x="914400" y="6019800"/>
            <a:ext cx="4343400" cy="304800"/>
          </a:xfrm>
          <a:ln>
            <a:noFill/>
          </a:ln>
        </p:spPr>
        <p:txBody>
          <a:bodyPr>
            <a:normAutofit/>
          </a:bodyPr>
          <a:lstStyle>
            <a:lvl1pPr>
              <a:buNone/>
              <a:defRPr sz="1200" baseline="0"/>
            </a:lvl1pPr>
          </a:lstStyle>
          <a:p>
            <a:pPr lvl="0"/>
            <a:r>
              <a:rPr lang="en-US" dirty="0" smtClean="0"/>
              <a:t>#</a:t>
            </a:r>
            <a:r>
              <a:rPr lang="en-US" dirty="0" err="1" smtClean="0"/>
              <a:t>hashtag</a:t>
            </a:r>
            <a:endParaRPr lang="en-US" dirty="0"/>
          </a:p>
        </p:txBody>
      </p:sp>
      <p:sp>
        <p:nvSpPr>
          <p:cNvPr id="28" name="Title 27"/>
          <p:cNvSpPr>
            <a:spLocks noGrp="1"/>
          </p:cNvSpPr>
          <p:nvPr>
            <p:ph type="title" hasCustomPrompt="1"/>
          </p:nvPr>
        </p:nvSpPr>
        <p:spPr>
          <a:xfrm>
            <a:off x="914400" y="2514600"/>
            <a:ext cx="7772400" cy="1143000"/>
          </a:xfrm>
        </p:spPr>
        <p:txBody>
          <a:bodyPr/>
          <a:lstStyle>
            <a:lvl1pPr>
              <a:defRPr/>
            </a:lvl1pPr>
          </a:lstStyle>
          <a:p>
            <a:r>
              <a:rPr lang="en-US" dirty="0" smtClean="0"/>
              <a:t>Click to edit Master title style</a:t>
            </a:r>
            <a:br>
              <a:rPr lang="en-US" dirty="0" smtClean="0"/>
            </a:br>
            <a:r>
              <a:rPr lang="en-US" dirty="0" smtClean="0"/>
              <a:t>Up to two lines</a:t>
            </a:r>
            <a:endParaRPr lang="en-US" dirty="0"/>
          </a:p>
        </p:txBody>
      </p:sp>
      <p:pic>
        <p:nvPicPr>
          <p:cNvPr id="10" name="Picture 9"/>
          <p:cNvPicPr>
            <a:picLocks noChangeAspect="1"/>
          </p:cNvPicPr>
          <p:nvPr userDrawn="1"/>
        </p:nvPicPr>
        <p:blipFill>
          <a:blip r:embed="rId2" cstate="print">
            <a:extLst>
              <a:ext uri="{28A0092B-C50C-407E-A947-70E740481C1C}">
                <a14:useLocalDpi xmlns:a14="http://schemas.microsoft.com/office/drawing/2010/main" xmlns="" val="0"/>
              </a:ext>
            </a:extLst>
          </a:blip>
          <a:stretch>
            <a:fillRect/>
          </a:stretch>
        </p:blipFill>
        <p:spPr>
          <a:xfrm>
            <a:off x="998913" y="720694"/>
            <a:ext cx="1250116" cy="1370866"/>
          </a:xfrm>
          <a:prstGeom prst="rect">
            <a:avLst/>
          </a:prstGeom>
        </p:spPr>
      </p:pic>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Blank Page ">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lvl1pPr>
              <a:defRPr>
                <a:latin typeface="+mj-lt"/>
              </a:defRPr>
            </a:lvl1pPr>
          </a:lstStyle>
          <a:p>
            <a:fld id="{6B3AA010-7757-41E0-A212-D41514C97AA5}" type="slidenum">
              <a:rPr lang="en-US" smtClean="0"/>
              <a:pPr/>
              <a:t>‹#›</a:t>
            </a:fld>
            <a:endParaRPr lang="en-US"/>
          </a:p>
        </p:txBody>
      </p:sp>
      <p:pic>
        <p:nvPicPr>
          <p:cNvPr id="5" name="Picture 4"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2_Blank Page ">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lvl1pPr>
              <a:defRPr>
                <a:latin typeface="+mj-lt"/>
              </a:defRPr>
            </a:lvl1pPr>
          </a:lstStyle>
          <a:p>
            <a:fld id="{6B3AA010-7757-41E0-A212-D41514C97AA5}" type="slidenum">
              <a:rPr lang="en-US" smtClean="0"/>
              <a:pPr/>
              <a:t>‹#›</a:t>
            </a:fld>
            <a:endParaRPr lang="en-US" dirty="0"/>
          </a:p>
        </p:txBody>
      </p:sp>
      <p:pic>
        <p:nvPicPr>
          <p:cNvPr id="6" name="Picture 5"/>
          <p:cNvPicPr>
            <a:picLocks noChangeAspect="1"/>
          </p:cNvPicPr>
          <p:nvPr userDrawn="1"/>
        </p:nvPicPr>
        <p:blipFill>
          <a:blip r:embed="rId2" cstate="print">
            <a:extLst>
              <a:ext uri="{28A0092B-C50C-407E-A947-70E740481C1C}">
                <a14:useLocalDpi xmlns:a14="http://schemas.microsoft.com/office/drawing/2010/main" xmlns="" val="0"/>
              </a:ext>
            </a:extLst>
          </a:blip>
          <a:stretch>
            <a:fillRect/>
          </a:stretch>
        </p:blipFill>
        <p:spPr>
          <a:xfrm>
            <a:off x="453190" y="6359064"/>
            <a:ext cx="1680410" cy="347102"/>
          </a:xfrm>
          <a:prstGeom prst="rect">
            <a:avLst/>
          </a:prstGeom>
        </p:spPr>
      </p:pic>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Only" preserve="1">
  <p:cSld name="Blank with Titl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a:lvl1pPr>
          </a:lstStyle>
          <a:p>
            <a:r>
              <a:rPr lang="en-US" smtClean="0"/>
              <a:t>Click to edit Master title style</a:t>
            </a:r>
            <a:endParaRPr lang="en-US" dirty="0"/>
          </a:p>
        </p:txBody>
      </p:sp>
      <p:sp>
        <p:nvSpPr>
          <p:cNvPr id="5" name="Slide Number Placeholder 4"/>
          <p:cNvSpPr>
            <a:spLocks noGrp="1"/>
          </p:cNvSpPr>
          <p:nvPr>
            <p:ph type="sldNum" sz="quarter" idx="12"/>
          </p:nvPr>
        </p:nvSpPr>
        <p:spPr/>
        <p:txBody>
          <a:bodyPr/>
          <a:lstStyle/>
          <a:p>
            <a:fld id="{6B3AA010-7757-41E0-A212-D41514C97AA5}" type="slidenum">
              <a:rPr lang="en-US" smtClean="0"/>
              <a:pPr/>
              <a:t>‹#›</a:t>
            </a:fld>
            <a:endParaRPr lang="en-US"/>
          </a:p>
        </p:txBody>
      </p:sp>
      <p:pic>
        <p:nvPicPr>
          <p:cNvPr id="6" name="Picture 5"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2_Blank with Titl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a:lvl1pPr>
          </a:lstStyle>
          <a:p>
            <a:r>
              <a:rPr lang="en-US" smtClean="0"/>
              <a:t>Click to edit Master title style</a:t>
            </a:r>
            <a:endParaRPr lang="en-US" dirty="0"/>
          </a:p>
        </p:txBody>
      </p:sp>
      <p:sp>
        <p:nvSpPr>
          <p:cNvPr id="5" name="Slide Number Placeholder 4"/>
          <p:cNvSpPr>
            <a:spLocks noGrp="1"/>
          </p:cNvSpPr>
          <p:nvPr>
            <p:ph type="sldNum" sz="quarter" idx="12"/>
          </p:nvPr>
        </p:nvSpPr>
        <p:spPr/>
        <p:txBody>
          <a:bodyPr/>
          <a:lstStyle/>
          <a:p>
            <a:fld id="{6B3AA010-7757-41E0-A212-D41514C97AA5}" type="slidenum">
              <a:rPr lang="en-US" smtClean="0"/>
              <a:pPr/>
              <a:t>‹#›</a:t>
            </a:fld>
            <a:endParaRPr lang="en-US"/>
          </a:p>
        </p:txBody>
      </p:sp>
      <p:pic>
        <p:nvPicPr>
          <p:cNvPr id="6" name="Picture 5"/>
          <p:cNvPicPr>
            <a:picLocks noChangeAspect="1"/>
          </p:cNvPicPr>
          <p:nvPr userDrawn="1"/>
        </p:nvPicPr>
        <p:blipFill>
          <a:blip r:embed="rId2" cstate="print">
            <a:extLst>
              <a:ext uri="{28A0092B-C50C-407E-A947-70E740481C1C}">
                <a14:useLocalDpi xmlns:a14="http://schemas.microsoft.com/office/drawing/2010/main" xmlns="" val="0"/>
              </a:ext>
            </a:extLst>
          </a:blip>
          <a:stretch>
            <a:fillRect/>
          </a:stretch>
        </p:blipFill>
        <p:spPr>
          <a:xfrm>
            <a:off x="453190" y="6359064"/>
            <a:ext cx="1680410" cy="347102"/>
          </a:xfrm>
          <a:prstGeom prst="rect">
            <a:avLst/>
          </a:prstGeom>
        </p:spPr>
      </p:pic>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Segue Dark">
    <p:bg>
      <p:bgPr>
        <a:solidFill>
          <a:srgbClr val="646464"/>
        </a:solidFill>
        <a:effectLst/>
      </p:bgPr>
    </p:bg>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914400" y="2514600"/>
            <a:ext cx="7467600" cy="1143000"/>
          </a:xfrm>
        </p:spPr>
        <p:txBody>
          <a:bodyPr/>
          <a:lstStyle>
            <a:lvl1pPr>
              <a:defRPr>
                <a:solidFill>
                  <a:schemeClr val="bg1">
                    <a:lumMod val="85000"/>
                  </a:schemeClr>
                </a:solidFill>
              </a:defRPr>
            </a:lvl1pPr>
          </a:lstStyle>
          <a:p>
            <a:r>
              <a:rPr lang="en-US" dirty="0" smtClean="0"/>
              <a:t>Segue Slide Dark – Add Title</a:t>
            </a:r>
            <a:endParaRPr lang="en-US" dirty="0"/>
          </a:p>
        </p:txBody>
      </p:sp>
      <p:sp>
        <p:nvSpPr>
          <p:cNvPr id="3" name="Slide Number Placeholder 2"/>
          <p:cNvSpPr>
            <a:spLocks noGrp="1"/>
          </p:cNvSpPr>
          <p:nvPr>
            <p:ph type="sldNum" sz="quarter" idx="10"/>
          </p:nvPr>
        </p:nvSpPr>
        <p:spPr/>
        <p:txBody>
          <a:bodyPr/>
          <a:lstStyle>
            <a:lvl1pPr>
              <a:defRPr>
                <a:solidFill>
                  <a:schemeClr val="bg1">
                    <a:lumMod val="85000"/>
                  </a:schemeClr>
                </a:solidFill>
              </a:defRPr>
            </a:lvl1pPr>
          </a:lstStyle>
          <a:p>
            <a:fld id="{6B3AA010-7757-41E0-A212-D41514C97AA5}" type="slidenum">
              <a:rPr lang="en-US" smtClean="0"/>
              <a:pPr/>
              <a:t>‹#›</a:t>
            </a:fld>
            <a:endParaRPr lang="en-US"/>
          </a:p>
        </p:txBody>
      </p:sp>
      <p:pic>
        <p:nvPicPr>
          <p:cNvPr id="5" name="Picture 4" descr="OCLC-R-white-square.png"/>
          <p:cNvPicPr>
            <a:picLocks noChangeAspect="1"/>
          </p:cNvPicPr>
          <p:nvPr userDrawn="1"/>
        </p:nvPicPr>
        <p:blipFill>
          <a:blip r:embed="rId2" cstate="print"/>
          <a:stretch>
            <a:fillRect/>
          </a:stretch>
        </p:blipFill>
        <p:spPr>
          <a:xfrm>
            <a:off x="990600" y="762000"/>
            <a:ext cx="1219200" cy="1408670"/>
          </a:xfrm>
          <a:prstGeom prst="rect">
            <a:avLst/>
          </a:prstGeom>
        </p:spPr>
      </p:pic>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Seque White">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914400" y="2514600"/>
            <a:ext cx="7543800" cy="1143000"/>
          </a:xfrm>
        </p:spPr>
        <p:txBody>
          <a:bodyPr/>
          <a:lstStyle>
            <a:lvl1pPr>
              <a:defRPr baseline="0"/>
            </a:lvl1pPr>
          </a:lstStyle>
          <a:p>
            <a:r>
              <a:rPr lang="en-US" dirty="0" smtClean="0"/>
              <a:t>Segue Slide – White- Add Title</a:t>
            </a:r>
            <a:endParaRPr lang="en-US" dirty="0"/>
          </a:p>
        </p:txBody>
      </p:sp>
      <p:sp>
        <p:nvSpPr>
          <p:cNvPr id="3" name="Slide Number Placeholder 2"/>
          <p:cNvSpPr>
            <a:spLocks noGrp="1"/>
          </p:cNvSpPr>
          <p:nvPr>
            <p:ph type="sldNum" sz="quarter" idx="10"/>
          </p:nvPr>
        </p:nvSpPr>
        <p:spPr/>
        <p:txBody>
          <a:bodyPr/>
          <a:lstStyle/>
          <a:p>
            <a:fld id="{6B3AA010-7757-41E0-A212-D41514C97AA5}" type="slidenum">
              <a:rPr lang="en-US" smtClean="0"/>
              <a:pPr/>
              <a:t>‹#›</a:t>
            </a:fld>
            <a:endParaRPr lang="en-US"/>
          </a:p>
        </p:txBody>
      </p:sp>
      <p:pic>
        <p:nvPicPr>
          <p:cNvPr id="4" name="Picture 2"/>
          <p:cNvPicPr>
            <a:picLocks noChangeAspect="1" noChangeArrowheads="1"/>
          </p:cNvPicPr>
          <p:nvPr userDrawn="1"/>
        </p:nvPicPr>
        <p:blipFill>
          <a:blip r:embed="rId2" cstate="print"/>
          <a:srcRect/>
          <a:stretch>
            <a:fillRect/>
          </a:stretch>
        </p:blipFill>
        <p:spPr bwMode="auto">
          <a:xfrm>
            <a:off x="805456" y="533400"/>
            <a:ext cx="1632944" cy="1752600"/>
          </a:xfrm>
          <a:prstGeom prst="rect">
            <a:avLst/>
          </a:prstGeom>
          <a:noFill/>
          <a:ln w="9525">
            <a:noFill/>
            <a:miter lim="800000"/>
            <a:headEnd/>
            <a:tailEnd/>
          </a:ln>
          <a:effectLst/>
        </p:spPr>
      </p:pic>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Blank with Content Box">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04800"/>
            <a:ext cx="8229600" cy="5821363"/>
          </a:xfrm>
          <a:ln>
            <a:noFill/>
          </a:ln>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pic>
        <p:nvPicPr>
          <p:cNvPr id="7" name="Picture 6"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a:ln>
            <a:noFill/>
          </a:ln>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pic>
        <p:nvPicPr>
          <p:cNvPr id="7" name="Picture 6"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obj" preserve="1">
  <p:cSld name="2_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a:ln>
            <a:noFill/>
          </a:ln>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pic>
        <p:nvPicPr>
          <p:cNvPr id="7" name="Picture 6"/>
          <p:cNvPicPr>
            <a:picLocks noChangeAspect="1"/>
          </p:cNvPicPr>
          <p:nvPr userDrawn="1"/>
        </p:nvPicPr>
        <p:blipFill>
          <a:blip r:embed="rId2" cstate="print">
            <a:extLst>
              <a:ext uri="{28A0092B-C50C-407E-A947-70E740481C1C}">
                <a14:useLocalDpi xmlns:a14="http://schemas.microsoft.com/office/drawing/2010/main" xmlns="" val="0"/>
              </a:ext>
            </a:extLst>
          </a:blip>
          <a:stretch>
            <a:fillRect/>
          </a:stretch>
        </p:blipFill>
        <p:spPr>
          <a:xfrm>
            <a:off x="453190" y="6359064"/>
            <a:ext cx="1680410" cy="347102"/>
          </a:xfrm>
          <a:prstGeom prst="rect">
            <a:avLst/>
          </a:prstGeom>
        </p:spPr>
      </p:pic>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457200" y="1600200"/>
            <a:ext cx="4038600" cy="4525963"/>
          </a:xfrm>
          <a:ln>
            <a:noFill/>
          </a:ln>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600200"/>
            <a:ext cx="4038600" cy="4525963"/>
          </a:xfrm>
          <a:ln>
            <a:noFill/>
          </a:ln>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Slide Number Placeholder 6"/>
          <p:cNvSpPr>
            <a:spLocks noGrp="1"/>
          </p:cNvSpPr>
          <p:nvPr>
            <p:ph type="sldNum" sz="quarter" idx="12"/>
          </p:nvPr>
        </p:nvSpPr>
        <p:spPr/>
        <p:txBody>
          <a:bodyPr/>
          <a:lstStyle/>
          <a:p>
            <a:fld id="{6B3AA010-7757-41E0-A212-D41514C97AA5}" type="slidenum">
              <a:rPr lang="en-US" smtClean="0"/>
              <a:pPr/>
              <a:t>‹#›</a:t>
            </a:fld>
            <a:endParaRPr lang="en-US"/>
          </a:p>
        </p:txBody>
      </p:sp>
      <p:pic>
        <p:nvPicPr>
          <p:cNvPr id="8" name="Picture 7"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woObj" preserve="1">
  <p:cSld name="1_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457200" y="1600200"/>
            <a:ext cx="4038600" cy="4525963"/>
          </a:xfrm>
          <a:ln>
            <a:noFill/>
          </a:ln>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600200"/>
            <a:ext cx="4038600" cy="4525963"/>
          </a:xfrm>
          <a:ln>
            <a:noFill/>
          </a:ln>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Slide Number Placeholder 6"/>
          <p:cNvSpPr>
            <a:spLocks noGrp="1"/>
          </p:cNvSpPr>
          <p:nvPr>
            <p:ph type="sldNum" sz="quarter" idx="12"/>
          </p:nvPr>
        </p:nvSpPr>
        <p:spPr/>
        <p:txBody>
          <a:bodyPr/>
          <a:lstStyle/>
          <a:p>
            <a:fld id="{6B3AA010-7757-41E0-A212-D41514C97AA5}" type="slidenum">
              <a:rPr lang="en-US" smtClean="0"/>
              <a:pPr/>
              <a:t>‹#›</a:t>
            </a:fld>
            <a:endParaRPr lang="en-US"/>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xmlns="" val="0"/>
              </a:ext>
            </a:extLst>
          </a:blip>
          <a:stretch>
            <a:fillRect/>
          </a:stretch>
        </p:blipFill>
        <p:spPr>
          <a:xfrm>
            <a:off x="453190" y="6359064"/>
            <a:ext cx="1680410" cy="347102"/>
          </a:xfrm>
          <a:prstGeom prst="rect">
            <a:avLst/>
          </a:prstGeom>
        </p:spPr>
      </p:pic>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hank You- Dark">
    <p:bg>
      <p:bgPr>
        <a:solidFill>
          <a:srgbClr val="646464"/>
        </a:solidFill>
        <a:effectLst/>
      </p:bgPr>
    </p:bg>
    <p:spTree>
      <p:nvGrpSpPr>
        <p:cNvPr id="1" name=""/>
        <p:cNvGrpSpPr/>
        <p:nvPr/>
      </p:nvGrpSpPr>
      <p:grpSpPr>
        <a:xfrm>
          <a:off x="0" y="0"/>
          <a:ext cx="0" cy="0"/>
          <a:chOff x="0" y="0"/>
          <a:chExt cx="0" cy="0"/>
        </a:xfrm>
      </p:grpSpPr>
      <p:pic>
        <p:nvPicPr>
          <p:cNvPr id="6" name="Picture 5" descr="OCLC-R-white-square.png"/>
          <p:cNvPicPr>
            <a:picLocks noChangeAspect="1"/>
          </p:cNvPicPr>
          <p:nvPr userDrawn="1"/>
        </p:nvPicPr>
        <p:blipFill>
          <a:blip r:embed="rId2" cstate="print"/>
          <a:stretch>
            <a:fillRect/>
          </a:stretch>
        </p:blipFill>
        <p:spPr>
          <a:xfrm>
            <a:off x="990600" y="762000"/>
            <a:ext cx="1219200" cy="1408670"/>
          </a:xfrm>
          <a:prstGeom prst="rect">
            <a:avLst/>
          </a:prstGeom>
        </p:spPr>
      </p:pic>
      <p:pic>
        <p:nvPicPr>
          <p:cNvPr id="13" name="Picture 1" descr="image003"/>
          <p:cNvPicPr>
            <a:picLocks noChangeAspect="1" noChangeArrowheads="1"/>
          </p:cNvPicPr>
          <p:nvPr userDrawn="1"/>
        </p:nvPicPr>
        <p:blipFill>
          <a:blip r:embed="rId3" cstate="print"/>
          <a:srcRect/>
          <a:stretch>
            <a:fillRect/>
          </a:stretch>
        </p:blipFill>
        <p:spPr bwMode="auto">
          <a:xfrm>
            <a:off x="7239000" y="6324600"/>
            <a:ext cx="1310640" cy="457200"/>
          </a:xfrm>
          <a:prstGeom prst="rect">
            <a:avLst/>
          </a:prstGeom>
          <a:noFill/>
          <a:ln w="9525">
            <a:noFill/>
            <a:miter lim="800000"/>
            <a:headEnd/>
            <a:tailEnd/>
          </a:ln>
        </p:spPr>
      </p:pic>
      <p:sp>
        <p:nvSpPr>
          <p:cNvPr id="14" name="TextBox 13"/>
          <p:cNvSpPr txBox="1"/>
          <p:nvPr userDrawn="1"/>
        </p:nvSpPr>
        <p:spPr>
          <a:xfrm>
            <a:off x="914400" y="6349425"/>
            <a:ext cx="6019800" cy="46166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800" kern="1200" dirty="0" smtClean="0">
                <a:solidFill>
                  <a:schemeClr val="tx1"/>
                </a:solidFill>
                <a:latin typeface="Open Sans" pitchFamily="34" charset="0"/>
                <a:ea typeface="Open Sans" pitchFamily="34" charset="0"/>
                <a:cs typeface="Open Sans" pitchFamily="34" charset="0"/>
              </a:rPr>
              <a:t>©2014 OCLC.</a:t>
            </a:r>
            <a:r>
              <a:rPr lang="en-US" sz="800" kern="1200" baseline="0" dirty="0" smtClean="0">
                <a:solidFill>
                  <a:schemeClr val="tx1"/>
                </a:solidFill>
                <a:latin typeface="Open Sans" pitchFamily="34" charset="0"/>
                <a:ea typeface="Open Sans" pitchFamily="34" charset="0"/>
                <a:cs typeface="Open Sans" pitchFamily="34" charset="0"/>
              </a:rPr>
              <a:t> </a:t>
            </a:r>
            <a:r>
              <a:rPr lang="en-US" sz="800" dirty="0" smtClean="0">
                <a:solidFill>
                  <a:schemeClr val="tx1"/>
                </a:solidFill>
                <a:latin typeface="Open Sans" pitchFamily="34" charset="0"/>
                <a:ea typeface="Open Sans" pitchFamily="34" charset="0"/>
                <a:cs typeface="Open Sans" pitchFamily="34" charset="0"/>
              </a:rPr>
              <a:t>This work is licensed</a:t>
            </a:r>
            <a:r>
              <a:rPr lang="en-US" sz="800" baseline="0" dirty="0" smtClean="0">
                <a:solidFill>
                  <a:schemeClr val="tx1"/>
                </a:solidFill>
                <a:latin typeface="Open Sans" pitchFamily="34" charset="0"/>
                <a:ea typeface="Open Sans" pitchFamily="34" charset="0"/>
                <a:cs typeface="Open Sans" pitchFamily="34" charset="0"/>
              </a:rPr>
              <a:t> under a Creative Commons Attribution 3.0 </a:t>
            </a:r>
            <a:r>
              <a:rPr lang="en-US" sz="800" baseline="0" dirty="0" err="1" smtClean="0">
                <a:solidFill>
                  <a:schemeClr val="tx1"/>
                </a:solidFill>
                <a:latin typeface="Open Sans" pitchFamily="34" charset="0"/>
                <a:ea typeface="Open Sans" pitchFamily="34" charset="0"/>
                <a:cs typeface="Open Sans" pitchFamily="34" charset="0"/>
              </a:rPr>
              <a:t>Unported</a:t>
            </a:r>
            <a:r>
              <a:rPr lang="en-US" sz="800" baseline="0" dirty="0" smtClean="0">
                <a:solidFill>
                  <a:schemeClr val="tx1"/>
                </a:solidFill>
                <a:latin typeface="Open Sans" pitchFamily="34" charset="0"/>
                <a:ea typeface="Open Sans" pitchFamily="34" charset="0"/>
                <a:cs typeface="Open Sans" pitchFamily="34" charset="0"/>
              </a:rPr>
              <a:t> License. </a:t>
            </a:r>
            <a:r>
              <a:rPr lang="en-US" sz="800" kern="1200" dirty="0" smtClean="0">
                <a:solidFill>
                  <a:schemeClr val="tx1"/>
                </a:solidFill>
                <a:latin typeface="Open Sans" charset="0"/>
                <a:ea typeface="Open Sans" charset="0"/>
                <a:cs typeface="Open Sans" charset="0"/>
              </a:rPr>
              <a:t>Suggested attribution: “This work uses content from [presentation title] © OCLC, used under a Creative Commons Attribution license:  </a:t>
            </a:r>
            <a:r>
              <a:rPr lang="en-US" sz="800" u="sng" kern="1200" dirty="0" smtClean="0">
                <a:solidFill>
                  <a:schemeClr val="tx1"/>
                </a:solidFill>
                <a:latin typeface="Open Sans" charset="0"/>
                <a:ea typeface="Open Sans" charset="0"/>
                <a:cs typeface="Open Sans" charset="0"/>
                <a:hlinkClick r:id="rId4"/>
              </a:rPr>
              <a:t>http</a:t>
            </a:r>
            <a:r>
              <a:rPr lang="en-US" sz="800" u="sng" kern="1200" dirty="0" smtClean="0">
                <a:solidFill>
                  <a:schemeClr val="bg1"/>
                </a:solidFill>
                <a:latin typeface="Open Sans" charset="0"/>
                <a:ea typeface="Open Sans" charset="0"/>
                <a:cs typeface="Open Sans" charset="0"/>
                <a:hlinkClick r:id="rId4"/>
              </a:rPr>
              <a:t>://</a:t>
            </a:r>
            <a:r>
              <a:rPr lang="en-US" sz="800" u="sng" kern="1200" dirty="0" smtClean="0">
                <a:solidFill>
                  <a:schemeClr val="tx1"/>
                </a:solidFill>
                <a:latin typeface="Open Sans" charset="0"/>
                <a:ea typeface="Open Sans" charset="0"/>
                <a:cs typeface="Open Sans" charset="0"/>
                <a:hlinkClick r:id="rId4"/>
              </a:rPr>
              <a:t>creativecommons.org/licenses/by/3.0/</a:t>
            </a:r>
            <a:r>
              <a:rPr lang="en-US" sz="800" kern="1200" dirty="0" smtClean="0">
                <a:solidFill>
                  <a:schemeClr val="tx1"/>
                </a:solidFill>
                <a:latin typeface="Open Sans" charset="0"/>
                <a:ea typeface="Open Sans" charset="0"/>
                <a:cs typeface="Open Sans" charset="0"/>
                <a:hlinkClick r:id="rId4"/>
              </a:rPr>
              <a:t>” </a:t>
            </a:r>
            <a:endParaRPr lang="en-US" sz="800" dirty="0" smtClean="0">
              <a:solidFill>
                <a:schemeClr val="tx1"/>
              </a:solidFill>
              <a:latin typeface="Open Sans" pitchFamily="34" charset="0"/>
              <a:ea typeface="Open Sans" pitchFamily="34" charset="0"/>
              <a:cs typeface="Open Sans" pitchFamily="34" charset="0"/>
            </a:endParaRPr>
          </a:p>
        </p:txBody>
      </p:sp>
      <p:sp>
        <p:nvSpPr>
          <p:cNvPr id="22" name="TextBox 21"/>
          <p:cNvSpPr txBox="1"/>
          <p:nvPr userDrawn="1"/>
        </p:nvSpPr>
        <p:spPr>
          <a:xfrm>
            <a:off x="914400" y="2590800"/>
            <a:ext cx="5486400" cy="830997"/>
          </a:xfrm>
          <a:prstGeom prst="rect">
            <a:avLst/>
          </a:prstGeom>
          <a:noFill/>
        </p:spPr>
        <p:txBody>
          <a:bodyPr wrap="square" rtlCol="0">
            <a:spAutoFit/>
          </a:bodyPr>
          <a:lstStyle/>
          <a:p>
            <a:r>
              <a:rPr lang="en-US" sz="4800" b="1" i="0" dirty="0" smtClean="0">
                <a:solidFill>
                  <a:schemeClr val="bg1">
                    <a:lumMod val="85000"/>
                  </a:schemeClr>
                </a:solidFill>
                <a:latin typeface="+mj-lt"/>
                <a:ea typeface="Open Sans Semibold" pitchFamily="34" charset="0"/>
                <a:cs typeface="Open Sans Semibold" pitchFamily="34" charset="0"/>
              </a:rPr>
              <a:t>Thank You!</a:t>
            </a:r>
            <a:endParaRPr lang="en-US" sz="4800" b="1" i="0" dirty="0">
              <a:solidFill>
                <a:schemeClr val="bg1">
                  <a:lumMod val="85000"/>
                </a:schemeClr>
              </a:solidFill>
              <a:latin typeface="+mj-lt"/>
              <a:ea typeface="Open Sans Semibold" pitchFamily="34" charset="0"/>
              <a:cs typeface="Open Sans Semibold" pitchFamily="34" charset="0"/>
            </a:endParaRPr>
          </a:p>
        </p:txBody>
      </p:sp>
      <p:sp>
        <p:nvSpPr>
          <p:cNvPr id="24" name="Text Placeholder 23"/>
          <p:cNvSpPr>
            <a:spLocks noGrp="1"/>
          </p:cNvSpPr>
          <p:nvPr>
            <p:ph type="body" sz="quarter" idx="12" hasCustomPrompt="1"/>
          </p:nvPr>
        </p:nvSpPr>
        <p:spPr>
          <a:xfrm>
            <a:off x="990600" y="3505200"/>
            <a:ext cx="5410200" cy="2438400"/>
          </a:xfrm>
          <a:ln>
            <a:noFill/>
          </a:ln>
        </p:spPr>
        <p:txBody>
          <a:bodyPr>
            <a:normAutofit/>
          </a:bodyPr>
          <a:lstStyle>
            <a:lvl1pPr>
              <a:buNone/>
              <a:defRPr sz="1400" baseline="0">
                <a:solidFill>
                  <a:schemeClr val="bg1">
                    <a:lumMod val="85000"/>
                  </a:schemeClr>
                </a:solidFill>
              </a:defRPr>
            </a:lvl1pPr>
          </a:lstStyle>
          <a:p>
            <a:pPr lvl="0"/>
            <a:r>
              <a:rPr lang="en-US" dirty="0" smtClean="0">
                <a:solidFill>
                  <a:schemeClr val="bg1">
                    <a:lumMod val="85000"/>
                  </a:schemeClr>
                </a:solidFill>
              </a:rPr>
              <a:t>Parting slide contact info; name, twitter, email, etc… </a:t>
            </a:r>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hank You White">
    <p:spTree>
      <p:nvGrpSpPr>
        <p:cNvPr id="1" name=""/>
        <p:cNvGrpSpPr/>
        <p:nvPr/>
      </p:nvGrpSpPr>
      <p:grpSpPr>
        <a:xfrm>
          <a:off x="0" y="0"/>
          <a:ext cx="0" cy="0"/>
          <a:chOff x="0" y="0"/>
          <a:chExt cx="0" cy="0"/>
        </a:xfrm>
      </p:grpSpPr>
      <p:pic>
        <p:nvPicPr>
          <p:cNvPr id="5" name="Picture 1" descr="image003"/>
          <p:cNvPicPr>
            <a:picLocks noChangeAspect="1" noChangeArrowheads="1"/>
          </p:cNvPicPr>
          <p:nvPr userDrawn="1"/>
        </p:nvPicPr>
        <p:blipFill>
          <a:blip r:embed="rId2" cstate="print"/>
          <a:srcRect/>
          <a:stretch>
            <a:fillRect/>
          </a:stretch>
        </p:blipFill>
        <p:spPr bwMode="auto">
          <a:xfrm>
            <a:off x="7239000" y="6324600"/>
            <a:ext cx="1310640" cy="457200"/>
          </a:xfrm>
          <a:prstGeom prst="rect">
            <a:avLst/>
          </a:prstGeom>
          <a:noFill/>
          <a:ln w="9525">
            <a:noFill/>
            <a:miter lim="800000"/>
            <a:headEnd/>
            <a:tailEnd/>
          </a:ln>
        </p:spPr>
      </p:pic>
      <p:sp>
        <p:nvSpPr>
          <p:cNvPr id="7" name="TextBox 6"/>
          <p:cNvSpPr txBox="1"/>
          <p:nvPr userDrawn="1"/>
        </p:nvSpPr>
        <p:spPr>
          <a:xfrm>
            <a:off x="914400" y="2590800"/>
            <a:ext cx="5334000" cy="830997"/>
          </a:xfrm>
          <a:prstGeom prst="rect">
            <a:avLst/>
          </a:prstGeom>
          <a:noFill/>
          <a:ln>
            <a:noFill/>
          </a:ln>
        </p:spPr>
        <p:txBody>
          <a:bodyPr wrap="square" rtlCol="0">
            <a:spAutoFit/>
          </a:bodyPr>
          <a:lstStyle/>
          <a:p>
            <a:r>
              <a:rPr lang="en-US" sz="4800" b="1" i="0" dirty="0" smtClean="0">
                <a:solidFill>
                  <a:srgbClr val="646464"/>
                </a:solidFill>
                <a:latin typeface="+mj-lt"/>
                <a:ea typeface="Open Sans Semibold" pitchFamily="34" charset="0"/>
                <a:cs typeface="Open Sans Semibold" pitchFamily="34" charset="0"/>
              </a:rPr>
              <a:t>Questions?</a:t>
            </a:r>
            <a:endParaRPr lang="en-US" sz="4800" b="1" i="0" dirty="0">
              <a:solidFill>
                <a:srgbClr val="646464"/>
              </a:solidFill>
              <a:latin typeface="+mj-lt"/>
              <a:ea typeface="Open Sans Semibold" pitchFamily="34" charset="0"/>
              <a:cs typeface="Open Sans Semibold" pitchFamily="34" charset="0"/>
            </a:endParaRPr>
          </a:p>
        </p:txBody>
      </p:sp>
      <p:pic>
        <p:nvPicPr>
          <p:cNvPr id="9" name="Picture 2"/>
          <p:cNvPicPr>
            <a:picLocks noChangeAspect="1" noChangeArrowheads="1"/>
          </p:cNvPicPr>
          <p:nvPr userDrawn="1"/>
        </p:nvPicPr>
        <p:blipFill>
          <a:blip r:embed="rId3" cstate="print"/>
          <a:srcRect/>
          <a:stretch>
            <a:fillRect/>
          </a:stretch>
        </p:blipFill>
        <p:spPr bwMode="auto">
          <a:xfrm>
            <a:off x="805456" y="533400"/>
            <a:ext cx="1632944" cy="1752600"/>
          </a:xfrm>
          <a:prstGeom prst="rect">
            <a:avLst/>
          </a:prstGeom>
          <a:noFill/>
          <a:ln w="9525">
            <a:noFill/>
            <a:miter lim="800000"/>
            <a:headEnd/>
            <a:tailEnd/>
          </a:ln>
          <a:effectLst/>
        </p:spPr>
      </p:pic>
      <p:sp>
        <p:nvSpPr>
          <p:cNvPr id="11" name="Text Placeholder 10"/>
          <p:cNvSpPr>
            <a:spLocks noGrp="1"/>
          </p:cNvSpPr>
          <p:nvPr>
            <p:ph type="body" sz="quarter" idx="11" hasCustomPrompt="1"/>
          </p:nvPr>
        </p:nvSpPr>
        <p:spPr>
          <a:xfrm>
            <a:off x="914400" y="3429000"/>
            <a:ext cx="5334000" cy="1981200"/>
          </a:xfrm>
          <a:ln>
            <a:noFill/>
          </a:ln>
        </p:spPr>
        <p:txBody>
          <a:bodyPr>
            <a:normAutofit/>
          </a:bodyPr>
          <a:lstStyle>
            <a:lvl1pPr>
              <a:buNone/>
              <a:defRPr sz="1400" baseline="0"/>
            </a:lvl1pPr>
          </a:lstStyle>
          <a:p>
            <a:pPr lvl="0"/>
            <a:r>
              <a:rPr lang="en-US" dirty="0" smtClean="0"/>
              <a:t>Name, Email, Twitter, other closing contact info here…. </a:t>
            </a:r>
            <a:endParaRPr lang="en-US" dirty="0"/>
          </a:p>
        </p:txBody>
      </p:sp>
      <p:sp>
        <p:nvSpPr>
          <p:cNvPr id="10" name="TextBox 9"/>
          <p:cNvSpPr txBox="1"/>
          <p:nvPr userDrawn="1"/>
        </p:nvSpPr>
        <p:spPr>
          <a:xfrm>
            <a:off x="914400" y="6349425"/>
            <a:ext cx="6019800" cy="46166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800" kern="1200" dirty="0" smtClean="0">
                <a:solidFill>
                  <a:schemeClr val="tx1"/>
                </a:solidFill>
                <a:latin typeface="Open Sans" pitchFamily="34" charset="0"/>
                <a:ea typeface="Open Sans" pitchFamily="34" charset="0"/>
                <a:cs typeface="Open Sans" pitchFamily="34" charset="0"/>
              </a:rPr>
              <a:t>©2014 OCLC.</a:t>
            </a:r>
            <a:r>
              <a:rPr lang="en-US" sz="800" kern="1200" baseline="0" dirty="0" smtClean="0">
                <a:solidFill>
                  <a:schemeClr val="tx1"/>
                </a:solidFill>
                <a:latin typeface="Open Sans" pitchFamily="34" charset="0"/>
                <a:ea typeface="Open Sans" pitchFamily="34" charset="0"/>
                <a:cs typeface="Open Sans" pitchFamily="34" charset="0"/>
              </a:rPr>
              <a:t> </a:t>
            </a:r>
            <a:r>
              <a:rPr lang="en-US" sz="800" dirty="0" smtClean="0">
                <a:solidFill>
                  <a:schemeClr val="tx1"/>
                </a:solidFill>
                <a:latin typeface="Open Sans" pitchFamily="34" charset="0"/>
                <a:ea typeface="Open Sans" pitchFamily="34" charset="0"/>
                <a:cs typeface="Open Sans" pitchFamily="34" charset="0"/>
              </a:rPr>
              <a:t>This work is licensed</a:t>
            </a:r>
            <a:r>
              <a:rPr lang="en-US" sz="800" baseline="0" dirty="0" smtClean="0">
                <a:solidFill>
                  <a:schemeClr val="tx1"/>
                </a:solidFill>
                <a:latin typeface="Open Sans" pitchFamily="34" charset="0"/>
                <a:ea typeface="Open Sans" pitchFamily="34" charset="0"/>
                <a:cs typeface="Open Sans" pitchFamily="34" charset="0"/>
              </a:rPr>
              <a:t> under a Creative Commons Attribution 3.0 </a:t>
            </a:r>
            <a:r>
              <a:rPr lang="en-US" sz="800" baseline="0" dirty="0" err="1" smtClean="0">
                <a:solidFill>
                  <a:schemeClr val="tx1"/>
                </a:solidFill>
                <a:latin typeface="Open Sans" pitchFamily="34" charset="0"/>
                <a:ea typeface="Open Sans" pitchFamily="34" charset="0"/>
                <a:cs typeface="Open Sans" pitchFamily="34" charset="0"/>
              </a:rPr>
              <a:t>Unported</a:t>
            </a:r>
            <a:r>
              <a:rPr lang="en-US" sz="800" baseline="0" dirty="0" smtClean="0">
                <a:solidFill>
                  <a:schemeClr val="tx1"/>
                </a:solidFill>
                <a:latin typeface="Open Sans" pitchFamily="34" charset="0"/>
                <a:ea typeface="Open Sans" pitchFamily="34" charset="0"/>
                <a:cs typeface="Open Sans" pitchFamily="34" charset="0"/>
              </a:rPr>
              <a:t> License. </a:t>
            </a:r>
            <a:r>
              <a:rPr lang="en-US" sz="800" kern="1200" dirty="0" smtClean="0">
                <a:solidFill>
                  <a:schemeClr val="tx1"/>
                </a:solidFill>
                <a:latin typeface="Open Sans" charset="0"/>
                <a:ea typeface="Open Sans" charset="0"/>
                <a:cs typeface="Open Sans" charset="0"/>
              </a:rPr>
              <a:t>Suggested attribution: “This work uses content </a:t>
            </a:r>
            <a:r>
              <a:rPr lang="en-US" sz="800" kern="1200" baseline="0" dirty="0" smtClean="0">
                <a:solidFill>
                  <a:schemeClr val="tx1"/>
                </a:solidFill>
                <a:latin typeface="Open Sans" pitchFamily="34" charset="0"/>
                <a:ea typeface="Open Sans" pitchFamily="34" charset="0"/>
                <a:cs typeface="Open Sans" pitchFamily="34" charset="0"/>
              </a:rPr>
              <a:t>from “Reordering </a:t>
            </a:r>
            <a:r>
              <a:rPr lang="en-US" sz="800" kern="1200" baseline="0" dirty="0" err="1" smtClean="0">
                <a:solidFill>
                  <a:schemeClr val="tx1"/>
                </a:solidFill>
                <a:latin typeface="Open Sans" pitchFamily="34" charset="0"/>
                <a:ea typeface="Open Sans" pitchFamily="34" charset="0"/>
                <a:cs typeface="Open Sans" pitchFamily="34" charset="0"/>
              </a:rPr>
              <a:t>Ranganathan</a:t>
            </a:r>
            <a:r>
              <a:rPr lang="en-US" sz="800" kern="1200" baseline="0" dirty="0" smtClean="0">
                <a:solidFill>
                  <a:schemeClr val="tx1"/>
                </a:solidFill>
                <a:latin typeface="Open Sans" pitchFamily="34" charset="0"/>
                <a:ea typeface="Open Sans" pitchFamily="34" charset="0"/>
                <a:cs typeface="Open Sans" pitchFamily="34" charset="0"/>
              </a:rPr>
              <a:t>:  Shifting User Behaviors, Shifting Priorities”  © OCLC</a:t>
            </a:r>
            <a:r>
              <a:rPr lang="en-US" sz="800" kern="1200" dirty="0" smtClean="0">
                <a:solidFill>
                  <a:schemeClr val="tx1"/>
                </a:solidFill>
                <a:latin typeface="Open Sans" charset="0"/>
                <a:ea typeface="Open Sans" charset="0"/>
                <a:cs typeface="Open Sans" charset="0"/>
              </a:rPr>
              <a:t>, used under a Creative Commons Attribution license:  </a:t>
            </a:r>
            <a:r>
              <a:rPr lang="en-US" sz="800" u="sng" kern="1200" dirty="0" smtClean="0">
                <a:solidFill>
                  <a:schemeClr val="tx1"/>
                </a:solidFill>
                <a:latin typeface="Open Sans" charset="0"/>
                <a:ea typeface="Open Sans" charset="0"/>
                <a:cs typeface="Open Sans" charset="0"/>
                <a:hlinkClick r:id="rId4"/>
              </a:rPr>
              <a:t>http</a:t>
            </a:r>
            <a:r>
              <a:rPr lang="en-US" sz="800" u="sng" kern="1200" dirty="0" smtClean="0">
                <a:solidFill>
                  <a:schemeClr val="bg1"/>
                </a:solidFill>
                <a:latin typeface="Open Sans" charset="0"/>
                <a:ea typeface="Open Sans" charset="0"/>
                <a:cs typeface="Open Sans" charset="0"/>
                <a:hlinkClick r:id="rId4"/>
              </a:rPr>
              <a:t>://</a:t>
            </a:r>
            <a:r>
              <a:rPr lang="en-US" sz="800" u="sng" kern="1200" dirty="0" smtClean="0">
                <a:solidFill>
                  <a:schemeClr val="tx1"/>
                </a:solidFill>
                <a:latin typeface="Open Sans" charset="0"/>
                <a:ea typeface="Open Sans" charset="0"/>
                <a:cs typeface="Open Sans" charset="0"/>
                <a:hlinkClick r:id="rId4"/>
              </a:rPr>
              <a:t>creativecommons.org/licenses/by/3.0/</a:t>
            </a:r>
            <a:r>
              <a:rPr lang="en-US" sz="800" kern="1200" dirty="0" smtClean="0">
                <a:solidFill>
                  <a:schemeClr val="tx1"/>
                </a:solidFill>
                <a:latin typeface="Open Sans" charset="0"/>
                <a:ea typeface="Open Sans" charset="0"/>
                <a:cs typeface="Open Sans" charset="0"/>
                <a:hlinkClick r:id="rId4"/>
              </a:rPr>
              <a:t>” </a:t>
            </a:r>
            <a:endParaRPr lang="en-US" sz="800" dirty="0" smtClean="0">
              <a:solidFill>
                <a:schemeClr val="tx1"/>
              </a:solidFill>
              <a:latin typeface="Open Sans" pitchFamily="34" charset="0"/>
              <a:ea typeface="Open Sans" pitchFamily="34" charset="0"/>
              <a:cs typeface="Open Sans" pitchFamily="34" charset="0"/>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1_Thank You White">
    <p:spTree>
      <p:nvGrpSpPr>
        <p:cNvPr id="1" name=""/>
        <p:cNvGrpSpPr/>
        <p:nvPr/>
      </p:nvGrpSpPr>
      <p:grpSpPr>
        <a:xfrm>
          <a:off x="0" y="0"/>
          <a:ext cx="0" cy="0"/>
          <a:chOff x="0" y="0"/>
          <a:chExt cx="0" cy="0"/>
        </a:xfrm>
      </p:grpSpPr>
      <p:pic>
        <p:nvPicPr>
          <p:cNvPr id="5" name="Picture 1" descr="image003"/>
          <p:cNvPicPr>
            <a:picLocks noChangeAspect="1" noChangeArrowheads="1"/>
          </p:cNvPicPr>
          <p:nvPr userDrawn="1"/>
        </p:nvPicPr>
        <p:blipFill>
          <a:blip r:embed="rId2" cstate="print"/>
          <a:srcRect/>
          <a:stretch>
            <a:fillRect/>
          </a:stretch>
        </p:blipFill>
        <p:spPr bwMode="auto">
          <a:xfrm>
            <a:off x="7239000" y="6324600"/>
            <a:ext cx="1310640" cy="457200"/>
          </a:xfrm>
          <a:prstGeom prst="rect">
            <a:avLst/>
          </a:prstGeom>
          <a:noFill/>
          <a:ln w="9525">
            <a:noFill/>
            <a:miter lim="800000"/>
            <a:headEnd/>
            <a:tailEnd/>
          </a:ln>
        </p:spPr>
      </p:pic>
      <p:sp>
        <p:nvSpPr>
          <p:cNvPr id="7" name="TextBox 6"/>
          <p:cNvSpPr txBox="1"/>
          <p:nvPr userDrawn="1"/>
        </p:nvSpPr>
        <p:spPr>
          <a:xfrm>
            <a:off x="914400" y="2590800"/>
            <a:ext cx="5334000" cy="830997"/>
          </a:xfrm>
          <a:prstGeom prst="rect">
            <a:avLst/>
          </a:prstGeom>
          <a:noFill/>
          <a:ln>
            <a:noFill/>
          </a:ln>
        </p:spPr>
        <p:txBody>
          <a:bodyPr wrap="square" rtlCol="0">
            <a:spAutoFit/>
          </a:bodyPr>
          <a:lstStyle/>
          <a:p>
            <a:r>
              <a:rPr lang="en-US" sz="4800" b="1" i="0" dirty="0" smtClean="0">
                <a:solidFill>
                  <a:srgbClr val="646464"/>
                </a:solidFill>
                <a:latin typeface="+mj-lt"/>
                <a:ea typeface="Open Sans Semibold" pitchFamily="34" charset="0"/>
                <a:cs typeface="Open Sans Semibold" pitchFamily="34" charset="0"/>
              </a:rPr>
              <a:t>Thank You!</a:t>
            </a:r>
            <a:endParaRPr lang="en-US" sz="4800" b="1" i="0" dirty="0">
              <a:solidFill>
                <a:srgbClr val="646464"/>
              </a:solidFill>
              <a:latin typeface="+mj-lt"/>
              <a:ea typeface="Open Sans Semibold" pitchFamily="34" charset="0"/>
              <a:cs typeface="Open Sans Semibold" pitchFamily="34" charset="0"/>
            </a:endParaRPr>
          </a:p>
        </p:txBody>
      </p:sp>
      <p:sp>
        <p:nvSpPr>
          <p:cNvPr id="11" name="Text Placeholder 10"/>
          <p:cNvSpPr>
            <a:spLocks noGrp="1"/>
          </p:cNvSpPr>
          <p:nvPr>
            <p:ph type="body" sz="quarter" idx="11" hasCustomPrompt="1"/>
          </p:nvPr>
        </p:nvSpPr>
        <p:spPr>
          <a:xfrm>
            <a:off x="914400" y="3429000"/>
            <a:ext cx="5334000" cy="1981200"/>
          </a:xfrm>
          <a:ln>
            <a:noFill/>
          </a:ln>
        </p:spPr>
        <p:txBody>
          <a:bodyPr>
            <a:normAutofit/>
          </a:bodyPr>
          <a:lstStyle>
            <a:lvl1pPr>
              <a:buNone/>
              <a:defRPr sz="1400" baseline="0"/>
            </a:lvl1pPr>
          </a:lstStyle>
          <a:p>
            <a:pPr lvl="0"/>
            <a:r>
              <a:rPr lang="en-US" dirty="0" smtClean="0"/>
              <a:t>Name, Email, Twitter, other closing contact info here…. </a:t>
            </a:r>
            <a:endParaRPr lang="en-US" dirty="0"/>
          </a:p>
        </p:txBody>
      </p:sp>
      <p:sp>
        <p:nvSpPr>
          <p:cNvPr id="10" name="TextBox 9"/>
          <p:cNvSpPr txBox="1"/>
          <p:nvPr userDrawn="1"/>
        </p:nvSpPr>
        <p:spPr>
          <a:xfrm>
            <a:off x="914400" y="6349425"/>
            <a:ext cx="6019800" cy="46166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800" kern="1200" dirty="0" smtClean="0">
                <a:solidFill>
                  <a:schemeClr val="tx1"/>
                </a:solidFill>
                <a:latin typeface="Open Sans" pitchFamily="34" charset="0"/>
                <a:ea typeface="Open Sans" pitchFamily="34" charset="0"/>
                <a:cs typeface="Open Sans" pitchFamily="34" charset="0"/>
              </a:rPr>
              <a:t>©2014 OCLC.</a:t>
            </a:r>
            <a:r>
              <a:rPr lang="en-US" sz="800" kern="1200" baseline="0" dirty="0" smtClean="0">
                <a:solidFill>
                  <a:schemeClr val="tx1"/>
                </a:solidFill>
                <a:latin typeface="Open Sans" pitchFamily="34" charset="0"/>
                <a:ea typeface="Open Sans" pitchFamily="34" charset="0"/>
                <a:cs typeface="Open Sans" pitchFamily="34" charset="0"/>
              </a:rPr>
              <a:t> </a:t>
            </a:r>
            <a:r>
              <a:rPr lang="en-US" sz="800" dirty="0" smtClean="0">
                <a:solidFill>
                  <a:schemeClr val="tx1"/>
                </a:solidFill>
                <a:latin typeface="Open Sans" pitchFamily="34" charset="0"/>
                <a:ea typeface="Open Sans" pitchFamily="34" charset="0"/>
                <a:cs typeface="Open Sans" pitchFamily="34" charset="0"/>
              </a:rPr>
              <a:t>This work is licensed</a:t>
            </a:r>
            <a:r>
              <a:rPr lang="en-US" sz="800" baseline="0" dirty="0" smtClean="0">
                <a:solidFill>
                  <a:schemeClr val="tx1"/>
                </a:solidFill>
                <a:latin typeface="Open Sans" pitchFamily="34" charset="0"/>
                <a:ea typeface="Open Sans" pitchFamily="34" charset="0"/>
                <a:cs typeface="Open Sans" pitchFamily="34" charset="0"/>
              </a:rPr>
              <a:t> under a Creative Commons Attribution 3.0 </a:t>
            </a:r>
            <a:r>
              <a:rPr lang="en-US" sz="800" baseline="0" dirty="0" err="1" smtClean="0">
                <a:solidFill>
                  <a:schemeClr val="tx1"/>
                </a:solidFill>
                <a:latin typeface="Open Sans" pitchFamily="34" charset="0"/>
                <a:ea typeface="Open Sans" pitchFamily="34" charset="0"/>
                <a:cs typeface="Open Sans" pitchFamily="34" charset="0"/>
              </a:rPr>
              <a:t>Unported</a:t>
            </a:r>
            <a:r>
              <a:rPr lang="en-US" sz="800" baseline="0" dirty="0" smtClean="0">
                <a:solidFill>
                  <a:schemeClr val="tx1"/>
                </a:solidFill>
                <a:latin typeface="Open Sans" pitchFamily="34" charset="0"/>
                <a:ea typeface="Open Sans" pitchFamily="34" charset="0"/>
                <a:cs typeface="Open Sans" pitchFamily="34" charset="0"/>
              </a:rPr>
              <a:t> License. </a:t>
            </a:r>
            <a:r>
              <a:rPr lang="en-US" sz="800" kern="1200" dirty="0" smtClean="0">
                <a:solidFill>
                  <a:schemeClr val="tx1"/>
                </a:solidFill>
                <a:latin typeface="Open Sans" charset="0"/>
                <a:ea typeface="Open Sans" charset="0"/>
                <a:cs typeface="Open Sans" charset="0"/>
              </a:rPr>
              <a:t>Suggested attribution: “This work uses content from [presentation title] © OCLC, used under a Creative Commons Attribution license:  </a:t>
            </a:r>
            <a:r>
              <a:rPr lang="en-US" sz="800" u="sng" kern="1200" dirty="0" smtClean="0">
                <a:solidFill>
                  <a:schemeClr val="tx1"/>
                </a:solidFill>
                <a:latin typeface="Open Sans" charset="0"/>
                <a:ea typeface="Open Sans" charset="0"/>
                <a:cs typeface="Open Sans" charset="0"/>
                <a:hlinkClick r:id="rId3"/>
              </a:rPr>
              <a:t>http</a:t>
            </a:r>
            <a:r>
              <a:rPr lang="en-US" sz="800" u="sng" kern="1200" dirty="0" smtClean="0">
                <a:solidFill>
                  <a:schemeClr val="bg1"/>
                </a:solidFill>
                <a:latin typeface="Open Sans" charset="0"/>
                <a:ea typeface="Open Sans" charset="0"/>
                <a:cs typeface="Open Sans" charset="0"/>
                <a:hlinkClick r:id="rId3"/>
              </a:rPr>
              <a:t>://</a:t>
            </a:r>
            <a:r>
              <a:rPr lang="en-US" sz="800" u="sng" kern="1200" dirty="0" smtClean="0">
                <a:solidFill>
                  <a:schemeClr val="tx1"/>
                </a:solidFill>
                <a:latin typeface="Open Sans" charset="0"/>
                <a:ea typeface="Open Sans" charset="0"/>
                <a:cs typeface="Open Sans" charset="0"/>
                <a:hlinkClick r:id="rId3"/>
              </a:rPr>
              <a:t>creativecommons.org/licenses/by/3.0/</a:t>
            </a:r>
            <a:r>
              <a:rPr lang="en-US" sz="800" kern="1200" dirty="0" smtClean="0">
                <a:solidFill>
                  <a:schemeClr val="tx1"/>
                </a:solidFill>
                <a:latin typeface="Open Sans" charset="0"/>
                <a:ea typeface="Open Sans" charset="0"/>
                <a:cs typeface="Open Sans" charset="0"/>
                <a:hlinkClick r:id="rId3"/>
              </a:rPr>
              <a:t>” </a:t>
            </a:r>
            <a:endParaRPr lang="en-US" sz="800" dirty="0" smtClean="0">
              <a:solidFill>
                <a:schemeClr val="tx1"/>
              </a:solidFill>
              <a:latin typeface="Open Sans" pitchFamily="34" charset="0"/>
              <a:ea typeface="Open Sans" pitchFamily="34" charset="0"/>
              <a:cs typeface="Open Sans" pitchFamily="34" charset="0"/>
            </a:endParaRPr>
          </a:p>
        </p:txBody>
      </p:sp>
      <p:pic>
        <p:nvPicPr>
          <p:cNvPr id="9" name="Picture 8"/>
          <p:cNvPicPr>
            <a:picLocks noChangeAspect="1"/>
          </p:cNvPicPr>
          <p:nvPr userDrawn="1"/>
        </p:nvPicPr>
        <p:blipFill>
          <a:blip r:embed="rId4" cstate="print">
            <a:extLst>
              <a:ext uri="{28A0092B-C50C-407E-A947-70E740481C1C}">
                <a14:useLocalDpi xmlns:a14="http://schemas.microsoft.com/office/drawing/2010/main" xmlns="" val="0"/>
              </a:ext>
            </a:extLst>
          </a:blip>
          <a:stretch>
            <a:fillRect/>
          </a:stretch>
        </p:blipFill>
        <p:spPr>
          <a:xfrm>
            <a:off x="998913" y="720694"/>
            <a:ext cx="1250116" cy="1370866"/>
          </a:xfrm>
          <a:prstGeom prst="rect">
            <a:avLst/>
          </a:prstGeom>
        </p:spPr>
      </p:pic>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2" name="Title 1"/>
          <p:cNvSpPr>
            <a:spLocks noGrp="1"/>
          </p:cNvSpPr>
          <p:nvPr>
            <p:ph type="title"/>
          </p:nvPr>
        </p:nvSpPr>
        <p:spPr/>
        <p:txBody>
          <a:bodyPr/>
          <a:lstStyle/>
          <a:p>
            <a:r>
              <a:rPr lang="en-US" smtClean="0"/>
              <a:t>Click to edit Master title style</a:t>
            </a:r>
            <a:endParaRPr lang="en-US"/>
          </a:p>
        </p:txBody>
      </p:sp>
    </p:spTree>
    <p:extLst>
      <p:ext uri="{BB962C8B-B14F-4D97-AF65-F5344CB8AC3E}">
        <p14:creationId xmlns:p14="http://schemas.microsoft.com/office/powerpoint/2010/main" xmlns="" val="1597145942"/>
      </p:ext>
    </p:extLst>
  </p:cSld>
  <p:clrMapOvr>
    <a:masterClrMapping/>
  </p:clrMapOvr>
  <mc:AlternateContent xmlns:mc="http://schemas.openxmlformats.org/markup-compatibility/2006">
    <mc:Choice xmlns:p14="http://schemas.microsoft.com/office/powerpoint/2010/main" xmlns="" Requires="p14">
      <p:transition spd="med" p14:dur="700">
        <p:fade/>
      </p:transition>
    </mc:Choice>
    <mc:Fallback>
      <p:transition spd="med">
        <p:fade/>
      </p:transition>
    </mc:Fallback>
  </mc:AlternateContent>
  <p:timing>
    <p:tnLst>
      <p:par>
        <p:cTn id="1" dur="indefinite" restart="never" nodeType="tmRoot"/>
      </p:par>
    </p:tnLst>
  </p:timing>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CC BY">
    <p:spTree>
      <p:nvGrpSpPr>
        <p:cNvPr id="1" name=""/>
        <p:cNvGrpSpPr/>
        <p:nvPr/>
      </p:nvGrpSpPr>
      <p:grpSpPr>
        <a:xfrm>
          <a:off x="0" y="0"/>
          <a:ext cx="0" cy="0"/>
          <a:chOff x="0" y="0"/>
          <a:chExt cx="0" cy="0"/>
        </a:xfrm>
      </p:grpSpPr>
      <p:pic>
        <p:nvPicPr>
          <p:cNvPr id="7" name="Picture 1" descr="image003"/>
          <p:cNvPicPr>
            <a:picLocks noChangeAspect="1" noChangeArrowheads="1"/>
          </p:cNvPicPr>
          <p:nvPr userDrawn="1"/>
        </p:nvPicPr>
        <p:blipFill>
          <a:blip r:embed="rId2" cstate="print"/>
          <a:srcRect/>
          <a:stretch>
            <a:fillRect/>
          </a:stretch>
        </p:blipFill>
        <p:spPr bwMode="auto">
          <a:xfrm>
            <a:off x="7376160" y="6324600"/>
            <a:ext cx="1310640" cy="457200"/>
          </a:xfrm>
          <a:prstGeom prst="rect">
            <a:avLst/>
          </a:prstGeom>
          <a:noFill/>
          <a:ln w="9525">
            <a:noFill/>
            <a:miter lim="800000"/>
            <a:headEnd/>
            <a:tailEnd/>
          </a:ln>
        </p:spPr>
      </p:pic>
      <p:sp>
        <p:nvSpPr>
          <p:cNvPr id="4" name="TextBox 3"/>
          <p:cNvSpPr txBox="1"/>
          <p:nvPr userDrawn="1"/>
        </p:nvSpPr>
        <p:spPr>
          <a:xfrm>
            <a:off x="2667000" y="6349425"/>
            <a:ext cx="4648200" cy="46166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800" kern="1200" dirty="0" smtClean="0">
                <a:solidFill>
                  <a:schemeClr val="tx1"/>
                </a:solidFill>
                <a:latin typeface="+mj-lt"/>
                <a:ea typeface="Open Sans" pitchFamily="34" charset="0"/>
                <a:cs typeface="Open Sans" pitchFamily="34" charset="0"/>
              </a:rPr>
              <a:t>©2013 OCLC.</a:t>
            </a:r>
            <a:r>
              <a:rPr lang="en-US" sz="800" kern="1200" baseline="0" dirty="0" smtClean="0">
                <a:solidFill>
                  <a:schemeClr val="tx1"/>
                </a:solidFill>
                <a:latin typeface="+mj-lt"/>
                <a:ea typeface="Open Sans" pitchFamily="34" charset="0"/>
                <a:cs typeface="Open Sans" pitchFamily="34" charset="0"/>
              </a:rPr>
              <a:t> </a:t>
            </a:r>
            <a:r>
              <a:rPr lang="en-US" sz="800" dirty="0" smtClean="0">
                <a:solidFill>
                  <a:schemeClr val="tx1"/>
                </a:solidFill>
                <a:latin typeface="+mj-lt"/>
                <a:ea typeface="Open Sans" pitchFamily="34" charset="0"/>
                <a:cs typeface="Open Sans" pitchFamily="34" charset="0"/>
              </a:rPr>
              <a:t>This work is licensed</a:t>
            </a:r>
            <a:r>
              <a:rPr lang="en-US" sz="800" baseline="0" dirty="0" smtClean="0">
                <a:solidFill>
                  <a:schemeClr val="tx1"/>
                </a:solidFill>
                <a:latin typeface="+mj-lt"/>
                <a:ea typeface="Open Sans" pitchFamily="34" charset="0"/>
                <a:cs typeface="Open Sans" pitchFamily="34" charset="0"/>
              </a:rPr>
              <a:t> under a Creative Commons Attribution 3.0 Unported License. </a:t>
            </a:r>
            <a:r>
              <a:rPr lang="en-US" sz="800" kern="1200" dirty="0" smtClean="0">
                <a:solidFill>
                  <a:schemeClr val="tx1"/>
                </a:solidFill>
                <a:latin typeface="+mj-lt"/>
                <a:ea typeface="Open Sans" charset="0"/>
                <a:cs typeface="Open Sans" charset="0"/>
              </a:rPr>
              <a:t>Suggested attribution: “This work uses content from [presentation title] © OCLC, used under a Creative Commons Attribution license:  </a:t>
            </a:r>
            <a:r>
              <a:rPr lang="en-US" sz="800" u="sng" kern="1200" dirty="0" smtClean="0">
                <a:solidFill>
                  <a:schemeClr val="tx1"/>
                </a:solidFill>
                <a:latin typeface="+mj-lt"/>
                <a:ea typeface="Open Sans" charset="0"/>
                <a:cs typeface="Open Sans" charset="0"/>
                <a:hlinkClick r:id="rId3"/>
              </a:rPr>
              <a:t>http</a:t>
            </a:r>
            <a:r>
              <a:rPr lang="en-US" sz="800" u="sng" kern="1200" dirty="0" smtClean="0">
                <a:solidFill>
                  <a:schemeClr val="bg1"/>
                </a:solidFill>
                <a:latin typeface="+mj-lt"/>
                <a:ea typeface="Open Sans" charset="0"/>
                <a:cs typeface="Open Sans" charset="0"/>
                <a:hlinkClick r:id="rId3"/>
              </a:rPr>
              <a:t>://</a:t>
            </a:r>
            <a:r>
              <a:rPr lang="en-US" sz="800" u="sng" kern="1200" dirty="0" smtClean="0">
                <a:solidFill>
                  <a:schemeClr val="tx1"/>
                </a:solidFill>
                <a:latin typeface="+mj-lt"/>
                <a:ea typeface="Open Sans" charset="0"/>
                <a:cs typeface="Open Sans" charset="0"/>
                <a:hlinkClick r:id="rId3"/>
              </a:rPr>
              <a:t>creativecommons.org/licenses/by/3.0/</a:t>
            </a:r>
            <a:r>
              <a:rPr lang="en-US" sz="800" kern="1200" dirty="0" smtClean="0">
                <a:solidFill>
                  <a:schemeClr val="tx1"/>
                </a:solidFill>
                <a:latin typeface="+mj-lt"/>
                <a:ea typeface="Open Sans" charset="0"/>
                <a:cs typeface="Open Sans" charset="0"/>
                <a:hlinkClick r:id="rId3"/>
              </a:rPr>
              <a:t>” </a:t>
            </a:r>
            <a:endParaRPr lang="en-US" sz="800" dirty="0" smtClean="0">
              <a:solidFill>
                <a:schemeClr val="tx1"/>
              </a:solidFill>
              <a:latin typeface="+mj-lt"/>
              <a:ea typeface="Open Sans" pitchFamily="34" charset="0"/>
              <a:cs typeface="Open Sans" pitchFamily="34" charset="0"/>
            </a:endParaRPr>
          </a:p>
        </p:txBody>
      </p:sp>
    </p:spTree>
    <p:extLst>
      <p:ext uri="{BB962C8B-B14F-4D97-AF65-F5344CB8AC3E}">
        <p14:creationId xmlns:p14="http://schemas.microsoft.com/office/powerpoint/2010/main" xmlns="" val="106542939"/>
      </p:ext>
    </p:extLst>
  </p:cSld>
  <p:clrMapOvr>
    <a:masterClrMapping/>
  </p:clrMapOvr>
  <p:transition>
    <p:fade/>
  </p:transition>
  <p:timing>
    <p:tnLst>
      <p:par>
        <p:cTn id="1" dur="indefinite" restart="never" nodeType="tmRoot"/>
      </p:par>
    </p:tnLst>
  </p:timing>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457200" y="6356350"/>
            <a:ext cx="2133600" cy="365125"/>
          </a:xfrm>
          <a:prstGeom prst="rect">
            <a:avLst/>
          </a:prstGeom>
        </p:spPr>
        <p:txBody>
          <a:bodyPr/>
          <a:lstStyle/>
          <a:p>
            <a:fld id="{18607DDD-4138-4A90-97C2-D97788BA77F6}" type="datetimeFigureOut">
              <a:rPr lang="en-US" smtClean="0"/>
              <a:pPr/>
              <a:t>7/24/2014</a:t>
            </a:fld>
            <a:endParaRPr lang="en-US"/>
          </a:p>
        </p:txBody>
      </p:sp>
      <p:sp>
        <p:nvSpPr>
          <p:cNvPr id="3" name="Footer Placeholder 2"/>
          <p:cNvSpPr>
            <a:spLocks noGrp="1"/>
          </p:cNvSpPr>
          <p:nvPr>
            <p:ph type="ftr" sz="quarter" idx="11"/>
          </p:nvPr>
        </p:nvSpPr>
        <p:spPr>
          <a:xfrm>
            <a:off x="3124200" y="6356350"/>
            <a:ext cx="2895600" cy="365125"/>
          </a:xfrm>
          <a:prstGeom prst="rect">
            <a:avLst/>
          </a:prstGeom>
        </p:spPr>
        <p:txBody>
          <a:bodyPr/>
          <a:lstStyle/>
          <a:p>
            <a:endParaRPr lang="en-US"/>
          </a:p>
        </p:txBody>
      </p:sp>
      <p:sp>
        <p:nvSpPr>
          <p:cNvPr id="4" name="Slide Number Placeholder 3"/>
          <p:cNvSpPr>
            <a:spLocks noGrp="1"/>
          </p:cNvSpPr>
          <p:nvPr>
            <p:ph type="sldNum" sz="quarter" idx="12"/>
          </p:nvPr>
        </p:nvSpPr>
        <p:spPr/>
        <p:txBody>
          <a:bodyPr/>
          <a:lstStyle/>
          <a:p>
            <a:fld id="{3598B869-0E13-463E-8CE7-BCEA9EC829B1}" type="slidenum">
              <a:rPr lang="en-US" smtClean="0"/>
              <a:pPr/>
              <a:t>‹#›</a:t>
            </a:fld>
            <a:endParaRPr lang="en-US"/>
          </a:p>
        </p:txBody>
      </p:sp>
    </p:spTree>
    <p:extLst>
      <p:ext uri="{BB962C8B-B14F-4D97-AF65-F5344CB8AC3E}">
        <p14:creationId xmlns:p14="http://schemas.microsoft.com/office/powerpoint/2010/main" xmlns="" val="157218891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457200" y="1600200"/>
            <a:ext cx="8229600" cy="4525963"/>
          </a:xfrm>
          <a:prstGeom prst="rect">
            <a:avLst/>
          </a:prstGeom>
          <a:ln>
            <a:noFill/>
          </a:ln>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000">
                <a:solidFill>
                  <a:srgbClr val="646464"/>
                </a:solidFill>
                <a:latin typeface="+mj-lt"/>
                <a:ea typeface="Open Sans" pitchFamily="34" charset="0"/>
                <a:cs typeface="Open Sans" pitchFamily="34" charset="0"/>
              </a:defRPr>
            </a:lvl1pPr>
          </a:lstStyle>
          <a:p>
            <a:fld id="{6B3AA010-7757-41E0-A212-D41514C97AA5}" type="slidenum">
              <a:rPr lang="en-US" smtClean="0"/>
              <a:pPr/>
              <a:t>‹#›</a:t>
            </a:fld>
            <a:endParaRPr lang="en-US" dirty="0"/>
          </a:p>
        </p:txBody>
      </p:sp>
    </p:spTree>
  </p:cSld>
  <p:clrMap bg1="lt1" tx1="dk1" bg2="lt2" tx2="dk2" accent1="accent1" accent2="accent2" accent3="accent3" accent4="accent4" accent5="accent5" accent6="accent6" hlink="hlink" folHlink="folHlink"/>
  <p:sldLayoutIdLst>
    <p:sldLayoutId id="2147483649" r:id="rId1"/>
    <p:sldLayoutId id="2147483667" r:id="rId2"/>
    <p:sldLayoutId id="2147483655" r:id="rId3"/>
    <p:sldLayoutId id="2147483668" r:id="rId4"/>
    <p:sldLayoutId id="2147483654" r:id="rId5"/>
    <p:sldLayoutId id="2147483669" r:id="rId6"/>
    <p:sldLayoutId id="2147483656" r:id="rId7"/>
    <p:sldLayoutId id="2147483658" r:id="rId8"/>
    <p:sldLayoutId id="2147483650" r:id="rId9"/>
    <p:sldLayoutId id="2147483659" r:id="rId10"/>
    <p:sldLayoutId id="2147483670" r:id="rId11"/>
    <p:sldLayoutId id="2147483652" r:id="rId12"/>
    <p:sldLayoutId id="2147483671" r:id="rId13"/>
    <p:sldLayoutId id="2147483657" r:id="rId14"/>
    <p:sldLayoutId id="2147483660" r:id="rId15"/>
    <p:sldLayoutId id="2147483666" r:id="rId16"/>
    <p:sldLayoutId id="2147483673" r:id="rId17"/>
    <p:sldLayoutId id="2147483674" r:id="rId18"/>
    <p:sldLayoutId id="2147483675" r:id="rId19"/>
  </p:sldLayoutIdLst>
  <p:hf hdr="0" ftr="0" dt="0"/>
  <p:txStyles>
    <p:titleStyle>
      <a:lvl1pPr algn="l" defTabSz="914400" rtl="0" eaLnBrk="1" latinLnBrk="0" hangingPunct="1">
        <a:spcBef>
          <a:spcPct val="0"/>
        </a:spcBef>
        <a:buNone/>
        <a:defRPr sz="4000" b="1" i="0" kern="1200">
          <a:solidFill>
            <a:schemeClr val="tx1"/>
          </a:solidFill>
          <a:latin typeface="Arial"/>
          <a:ea typeface="Open Sans Semibold" pitchFamily="34" charset="0"/>
          <a:cs typeface="Arial"/>
        </a:defRPr>
      </a:lvl1pPr>
    </p:titleStyle>
    <p:bodyStyle>
      <a:lvl1pPr marL="342900" indent="-342900" algn="l" defTabSz="914400" rtl="0" eaLnBrk="1" latinLnBrk="0" hangingPunct="1">
        <a:spcBef>
          <a:spcPct val="20000"/>
        </a:spcBef>
        <a:buFont typeface="Arial" pitchFamily="34" charset="0"/>
        <a:buChar char="•"/>
        <a:defRPr sz="2800" kern="1200">
          <a:solidFill>
            <a:srgbClr val="646464"/>
          </a:solidFill>
          <a:latin typeface="+mj-lt"/>
          <a:ea typeface="Open Sans" pitchFamily="34" charset="0"/>
          <a:cs typeface="Open Sans" pitchFamily="34" charset="0"/>
        </a:defRPr>
      </a:lvl1pPr>
      <a:lvl2pPr marL="742950" indent="-285750" algn="l" defTabSz="914400" rtl="0" eaLnBrk="1" latinLnBrk="0" hangingPunct="1">
        <a:spcBef>
          <a:spcPct val="20000"/>
        </a:spcBef>
        <a:buFont typeface="Arial" pitchFamily="34" charset="0"/>
        <a:buChar char="–"/>
        <a:defRPr sz="2400" kern="1200">
          <a:solidFill>
            <a:srgbClr val="646464"/>
          </a:solidFill>
          <a:latin typeface="+mj-lt"/>
          <a:ea typeface="Open Sans" pitchFamily="34" charset="0"/>
          <a:cs typeface="Open Sans" pitchFamily="34" charset="0"/>
        </a:defRPr>
      </a:lvl2pPr>
      <a:lvl3pPr marL="1143000" indent="-228600" algn="l" defTabSz="914400" rtl="0" eaLnBrk="1" latinLnBrk="0" hangingPunct="1">
        <a:spcBef>
          <a:spcPct val="20000"/>
        </a:spcBef>
        <a:buFont typeface="Arial" pitchFamily="34" charset="0"/>
        <a:buChar char="•"/>
        <a:defRPr sz="2000" kern="1200">
          <a:solidFill>
            <a:srgbClr val="646464"/>
          </a:solidFill>
          <a:latin typeface="+mj-lt"/>
          <a:ea typeface="Open Sans" pitchFamily="34" charset="0"/>
          <a:cs typeface="Open Sans" pitchFamily="34" charset="0"/>
        </a:defRPr>
      </a:lvl3pPr>
      <a:lvl4pPr marL="16002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4pPr>
      <a:lvl5pPr marL="20574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8.png"/></Relationships>
</file>

<file path=ppt/slides/_rels/slide2.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2.xml"/><Relationship Id="rId1" Type="http://schemas.openxmlformats.org/officeDocument/2006/relationships/slideLayout" Target="../slideLayouts/slideLayout17.xml"/></Relationships>
</file>

<file path=ppt/slides/_rels/slide3.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4.xml"/><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8.xml"/></Relationships>
</file>

<file path=ppt/slides/_rels/slide6.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6.xml"/><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7.xml"/><Relationship Id="rId1" Type="http://schemas.openxmlformats.org/officeDocument/2006/relationships/slideLayout" Target="../slideLayouts/slideLayout19.xml"/><Relationship Id="rId4" Type="http://schemas.microsoft.com/office/2007/relationships/hdphoto" Target="../media/hdphoto1.wdp"/></Relationships>
</file>

<file path=ppt/slides/_rels/slide8.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8.xml"/><Relationship Id="rId1" Type="http://schemas.openxmlformats.org/officeDocument/2006/relationships/slideLayout" Target="../slideLayouts/slideLayout1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12.xml"/></Relationships>
</file>

<file path=ppt/slides/_rels/slide10.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10.xml"/><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1.xml"/><Relationship Id="rId1" Type="http://schemas.openxmlformats.org/officeDocument/2006/relationships/slideLayout" Target="../slideLayouts/slideLayout1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2.xml"/></Relationships>
</file>

<file path=ppt/slides/_rels/slide13.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13.xml"/><Relationship Id="rId1" Type="http://schemas.openxmlformats.org/officeDocument/2006/relationships/slideLayout" Target="../slideLayouts/slideLayout12.xml"/></Relationships>
</file>

<file path=ppt/slides/_rels/slide14.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14.xml"/><Relationship Id="rId1" Type="http://schemas.openxmlformats.org/officeDocument/2006/relationships/slideLayout" Target="../slideLayouts/slideLayout12.xml"/></Relationships>
</file>

<file path=ppt/slides/_rels/slide15.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15.xml"/><Relationship Id="rId1" Type="http://schemas.openxmlformats.org/officeDocument/2006/relationships/slideLayout" Target="../slideLayouts/slideLayout10.xml"/></Relationships>
</file>

<file path=ppt/slides/_rels/slide16.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16.xml"/><Relationship Id="rId1" Type="http://schemas.openxmlformats.org/officeDocument/2006/relationships/slideLayout" Target="../slideLayouts/slideLayout10.xml"/></Relationships>
</file>

<file path=ppt/slides/_rels/slide17.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17.xml"/><Relationship Id="rId1" Type="http://schemas.openxmlformats.org/officeDocument/2006/relationships/slideLayout" Target="../slideLayouts/slideLayout1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2.xml"/></Relationships>
</file>

<file path=ppt/slides/_rels/slide19.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9.xml"/><Relationship Id="rId1" Type="http://schemas.openxmlformats.org/officeDocument/2006/relationships/slideLayout" Target="../slideLayouts/slideLayout12.xml"/></Relationships>
</file>

<file path=ppt/slides/_rels/slide20.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notesSlide" Target="../notesSlides/notesSlide20.xml"/><Relationship Id="rId1" Type="http://schemas.openxmlformats.org/officeDocument/2006/relationships/slideLayout" Target="../slideLayouts/slideLayout12.xml"/></Relationships>
</file>

<file path=ppt/slides/_rels/slide21.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notesSlide" Target="../notesSlides/notesSlide21.xml"/><Relationship Id="rId1" Type="http://schemas.openxmlformats.org/officeDocument/2006/relationships/slideLayout" Target="../slideLayouts/slideLayout12.xml"/></Relationships>
</file>

<file path=ppt/slides/_rels/slide22.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22.xml"/><Relationship Id="rId1" Type="http://schemas.openxmlformats.org/officeDocument/2006/relationships/slideLayout" Target="../slideLayouts/slideLayout1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12.xml"/></Relationships>
</file>

<file path=ppt/slides/_rels/slide24.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notesSlide" Target="../notesSlides/notesSlide24.xml"/><Relationship Id="rId1" Type="http://schemas.openxmlformats.org/officeDocument/2006/relationships/slideLayout" Target="../slideLayouts/slideLayout12.xml"/></Relationships>
</file>

<file path=ppt/slides/_rels/slide25.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25.xml"/><Relationship Id="rId1" Type="http://schemas.openxmlformats.org/officeDocument/2006/relationships/slideLayout" Target="../slideLayouts/slideLayout12.xml"/></Relationships>
</file>

<file path=ppt/slides/_rels/slide26.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26.xml"/><Relationship Id="rId1" Type="http://schemas.openxmlformats.org/officeDocument/2006/relationships/slideLayout" Target="../slideLayouts/slideLayout12.xml"/></Relationships>
</file>

<file path=ppt/slides/_rels/slide27.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notesSlide" Target="../notesSlides/notesSlide27.xml"/><Relationship Id="rId1" Type="http://schemas.openxmlformats.org/officeDocument/2006/relationships/slideLayout" Target="../slideLayouts/slideLayout12.xml"/></Relationships>
</file>

<file path=ppt/slides/_rels/slide28.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28.xml"/><Relationship Id="rId1" Type="http://schemas.openxmlformats.org/officeDocument/2006/relationships/slideLayout" Target="../slideLayouts/slideLayout1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1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12.xml"/></Relationships>
</file>

<file path=ppt/slides/_rels/slide31.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31.xml"/><Relationship Id="rId1" Type="http://schemas.openxmlformats.org/officeDocument/2006/relationships/slideLayout" Target="../slideLayouts/slideLayout12.xml"/></Relationships>
</file>

<file path=ppt/slides/_rels/slide32.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notesSlide" Target="../notesSlides/notesSlide32.xml"/><Relationship Id="rId1" Type="http://schemas.openxmlformats.org/officeDocument/2006/relationships/slideLayout" Target="../slideLayouts/slideLayout12.xml"/></Relationships>
</file>

<file path=ppt/slides/_rels/slide33.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33.xml"/><Relationship Id="rId1" Type="http://schemas.openxmlformats.org/officeDocument/2006/relationships/slideLayout" Target="../slideLayouts/slideLayout11.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34.xml"/><Relationship Id="rId1" Type="http://schemas.openxmlformats.org/officeDocument/2006/relationships/slideLayout" Target="../slideLayouts/slideLayout11.xml"/></Relationships>
</file>

<file path=ppt/slides/_rels/slide35.xml.rels><?xml version="1.0" encoding="UTF-8" standalone="yes"?>
<Relationships xmlns="http://schemas.openxmlformats.org/package/2006/relationships"><Relationship Id="rId3" Type="http://schemas.openxmlformats.org/officeDocument/2006/relationships/image" Target="../media/image34.jpeg"/><Relationship Id="rId2" Type="http://schemas.openxmlformats.org/officeDocument/2006/relationships/notesSlide" Target="../notesSlides/notesSlide35.xml"/><Relationship Id="rId1" Type="http://schemas.openxmlformats.org/officeDocument/2006/relationships/slideLayout" Target="../slideLayouts/slideLayout11.xml"/></Relationships>
</file>

<file path=ppt/slides/_rels/slide36.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notesSlide" Target="../notesSlides/notesSlide36.xml"/><Relationship Id="rId1" Type="http://schemas.openxmlformats.org/officeDocument/2006/relationships/slideLayout" Target="../slideLayouts/slideLayout12.xml"/></Relationships>
</file>

<file path=ppt/slides/_rels/slide37.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notesSlide" Target="../notesSlides/notesSlide37.xml"/><Relationship Id="rId1" Type="http://schemas.openxmlformats.org/officeDocument/2006/relationships/slideLayout" Target="../slideLayouts/slideLayout10.xml"/><Relationship Id="rId4" Type="http://schemas.microsoft.com/office/2007/relationships/hdphoto" Target="../media/hdphoto2.wdp"/></Relationships>
</file>

<file path=ppt/slides/_rels/slide38.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38.xml"/><Relationship Id="rId1" Type="http://schemas.openxmlformats.org/officeDocument/2006/relationships/slideLayout" Target="../slideLayouts/slideLayout12.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12.xm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40.xml"/><Relationship Id="rId1" Type="http://schemas.openxmlformats.org/officeDocument/2006/relationships/slideLayout" Target="../slideLayouts/slideLayout12.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12.xml"/></Relationships>
</file>

<file path=ppt/slides/_rels/slide42.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10.xml"/></Relationships>
</file>

<file path=ppt/slides/_rels/slide43.xml.rels><?xml version="1.0" encoding="UTF-8" standalone="yes"?>
<Relationships xmlns="http://schemas.openxmlformats.org/package/2006/relationships"><Relationship Id="rId2" Type="http://schemas.openxmlformats.org/officeDocument/2006/relationships/notesSlide" Target="../notesSlides/notesSlide43.xml"/><Relationship Id="rId1" Type="http://schemas.openxmlformats.org/officeDocument/2006/relationships/slideLayout" Target="../slideLayouts/slideLayout10.xml"/></Relationships>
</file>

<file path=ppt/slides/_rels/slide44.xml.rels><?xml version="1.0" encoding="UTF-8" standalone="yes"?>
<Relationships xmlns="http://schemas.openxmlformats.org/package/2006/relationships"><Relationship Id="rId3" Type="http://schemas.openxmlformats.org/officeDocument/2006/relationships/hyperlink" Target="http://acrl.ala.org/techconnect/?p=2340" TargetMode="External"/><Relationship Id="rId2" Type="http://schemas.openxmlformats.org/officeDocument/2006/relationships/notesSlide" Target="../notesSlides/notesSlide44.xml"/><Relationship Id="rId1" Type="http://schemas.openxmlformats.org/officeDocument/2006/relationships/slideLayout" Target="../slideLayouts/slideLayout10.xml"/></Relationships>
</file>

<file path=ppt/slides/_rels/slide45.xml.rels><?xml version="1.0" encoding="UTF-8" standalone="yes"?>
<Relationships xmlns="http://schemas.openxmlformats.org/package/2006/relationships"><Relationship Id="rId3" Type="http://schemas.openxmlformats.org/officeDocument/2006/relationships/hyperlink" Target="http://www.theglobeandmail.com/news/national/education/canadian-university-report/the-university-libraryof-the-future/article14980161/" TargetMode="External"/><Relationship Id="rId2" Type="http://schemas.openxmlformats.org/officeDocument/2006/relationships/notesSlide" Target="../notesSlides/notesSlide45.xml"/><Relationship Id="rId1" Type="http://schemas.openxmlformats.org/officeDocument/2006/relationships/slideLayout" Target="../slideLayouts/slideLayout10.xml"/></Relationships>
</file>

<file path=ppt/slides/_rels/slide46.xml.rels><?xml version="1.0" encoding="UTF-8" standalone="yes"?>
<Relationships xmlns="http://schemas.openxmlformats.org/package/2006/relationships"><Relationship Id="rId2" Type="http://schemas.openxmlformats.org/officeDocument/2006/relationships/notesSlide" Target="../notesSlides/notesSlide46.xml"/><Relationship Id="rId1" Type="http://schemas.openxmlformats.org/officeDocument/2006/relationships/slideLayout" Target="../slideLayouts/slideLayout10.xml"/></Relationships>
</file>

<file path=ppt/slides/_rels/slide47.xml.rels><?xml version="1.0" encoding="UTF-8" standalone="yes"?>
<Relationships xmlns="http://schemas.openxmlformats.org/package/2006/relationships"><Relationship Id="rId2" Type="http://schemas.openxmlformats.org/officeDocument/2006/relationships/notesSlide" Target="../notesSlides/notesSlide47.xml"/><Relationship Id="rId1" Type="http://schemas.openxmlformats.org/officeDocument/2006/relationships/slideLayout" Target="../slideLayouts/slideLayout10.xml"/></Relationships>
</file>

<file path=ppt/slides/_rels/slide48.xml.rels><?xml version="1.0" encoding="UTF-8" standalone="yes"?>
<Relationships xmlns="http://schemas.openxmlformats.org/package/2006/relationships"><Relationship Id="rId2" Type="http://schemas.openxmlformats.org/officeDocument/2006/relationships/notesSlide" Target="../notesSlides/notesSlide48.xml"/><Relationship Id="rId1" Type="http://schemas.openxmlformats.org/officeDocument/2006/relationships/slideLayout" Target="../slideLayouts/slideLayout15.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itle 8"/>
          <p:cNvSpPr>
            <a:spLocks noGrp="1"/>
          </p:cNvSpPr>
          <p:nvPr>
            <p:ph type="title"/>
          </p:nvPr>
        </p:nvSpPr>
        <p:spPr>
          <a:xfrm>
            <a:off x="914400" y="2133600"/>
            <a:ext cx="7772400" cy="1524000"/>
          </a:xfrm>
        </p:spPr>
        <p:txBody>
          <a:bodyPr>
            <a:normAutofit/>
          </a:bodyPr>
          <a:lstStyle/>
          <a:p>
            <a:pPr algn="ctr"/>
            <a:r>
              <a:rPr lang="en-US" sz="2800" dirty="0"/>
              <a:t>Reordering </a:t>
            </a:r>
            <a:r>
              <a:rPr lang="en-US" sz="2800" dirty="0" err="1"/>
              <a:t>Ranganathan</a:t>
            </a:r>
            <a:r>
              <a:rPr lang="en-US" sz="2800" dirty="0"/>
              <a:t>: </a:t>
            </a:r>
            <a:r>
              <a:rPr lang="en-US" sz="2800" dirty="0" smtClean="0"/>
              <a:t/>
            </a:r>
            <a:br>
              <a:rPr lang="en-US" sz="2800" dirty="0" smtClean="0"/>
            </a:br>
            <a:r>
              <a:rPr lang="en-US" sz="2800" dirty="0" smtClean="0"/>
              <a:t>Shifting </a:t>
            </a:r>
            <a:r>
              <a:rPr lang="en-US" sz="2800" dirty="0"/>
              <a:t>User Behaviors, </a:t>
            </a:r>
            <a:r>
              <a:rPr lang="en-US" sz="2800" dirty="0" smtClean="0"/>
              <a:t>Shifting Priorities</a:t>
            </a:r>
            <a:endParaRPr lang="en-US" sz="2800" dirty="0"/>
          </a:p>
        </p:txBody>
      </p:sp>
      <p:sp>
        <p:nvSpPr>
          <p:cNvPr id="18" name="Text Placeholder 7"/>
          <p:cNvSpPr txBox="1">
            <a:spLocks/>
          </p:cNvSpPr>
          <p:nvPr/>
        </p:nvSpPr>
        <p:spPr>
          <a:xfrm>
            <a:off x="685800" y="245651"/>
            <a:ext cx="8153400" cy="744949"/>
          </a:xfrm>
          <a:prstGeom prst="rect">
            <a:avLst/>
          </a:prstGeom>
        </p:spPr>
        <p:txBody>
          <a:bodyPr vert="horz" lIns="91440" tIns="45720" rIns="91440" bIns="45720" rtlCol="0">
            <a:noAutofit/>
          </a:bodyPr>
          <a:lstStyle>
            <a:lvl1pPr marL="0" indent="0" algn="r" defTabSz="914400" rtl="0" eaLnBrk="1" latinLnBrk="0" hangingPunct="1">
              <a:spcBef>
                <a:spcPts val="1200"/>
              </a:spcBef>
              <a:buFont typeface="Arial" pitchFamily="34" charset="0"/>
              <a:buNone/>
              <a:defRPr sz="1400" kern="1200" baseline="0">
                <a:solidFill>
                  <a:srgbClr val="FFFFFF"/>
                </a:solidFill>
                <a:latin typeface="Open Sans" pitchFamily="34" charset="0"/>
                <a:ea typeface="Open Sans" pitchFamily="34" charset="0"/>
                <a:cs typeface="Open Sans" pitchFamily="34" charset="0"/>
              </a:defRPr>
            </a:lvl1pPr>
            <a:lvl2pPr marL="742950" indent="-285750" algn="l" defTabSz="914400" rtl="0" eaLnBrk="1" latinLnBrk="0" hangingPunct="1">
              <a:spcBef>
                <a:spcPct val="20000"/>
              </a:spcBef>
              <a:buFont typeface="Arial" pitchFamily="34" charset="0"/>
              <a:buChar char="–"/>
              <a:defRPr sz="2400" kern="1200">
                <a:solidFill>
                  <a:srgbClr val="646464"/>
                </a:solidFill>
                <a:latin typeface="Open Sans" pitchFamily="34" charset="0"/>
                <a:ea typeface="Open Sans" pitchFamily="34" charset="0"/>
                <a:cs typeface="Open Sans" pitchFamily="34" charset="0"/>
              </a:defRPr>
            </a:lvl2pPr>
            <a:lvl3pPr marL="1143000" indent="-228600" algn="l" defTabSz="914400" rtl="0" eaLnBrk="1" latinLnBrk="0" hangingPunct="1">
              <a:spcBef>
                <a:spcPct val="20000"/>
              </a:spcBef>
              <a:buFont typeface="Arial" pitchFamily="34" charset="0"/>
              <a:buChar char="•"/>
              <a:defRPr sz="2000" kern="1200">
                <a:solidFill>
                  <a:srgbClr val="646464"/>
                </a:solidFill>
                <a:latin typeface="Open Sans" pitchFamily="34" charset="0"/>
                <a:ea typeface="Open Sans" pitchFamily="34" charset="0"/>
                <a:cs typeface="Open Sans" pitchFamily="34" charset="0"/>
              </a:defRPr>
            </a:lvl3pPr>
            <a:lvl4pPr marL="1600200" indent="-228600" algn="l" defTabSz="914400" rtl="0" eaLnBrk="1" latinLnBrk="0" hangingPunct="1">
              <a:spcBef>
                <a:spcPct val="20000"/>
              </a:spcBef>
              <a:buFont typeface="Arial" pitchFamily="34" charset="0"/>
              <a:buChar char="–"/>
              <a:defRPr sz="1800" kern="1200">
                <a:solidFill>
                  <a:srgbClr val="646464"/>
                </a:solidFill>
                <a:latin typeface="Open Sans" pitchFamily="34" charset="0"/>
                <a:ea typeface="Open Sans" pitchFamily="34" charset="0"/>
                <a:cs typeface="Open Sans" pitchFamily="34" charset="0"/>
              </a:defRPr>
            </a:lvl4pPr>
            <a:lvl5pPr marL="2057400" indent="-228600" algn="l" defTabSz="914400" rtl="0" eaLnBrk="1" latinLnBrk="0" hangingPunct="1">
              <a:spcBef>
                <a:spcPct val="20000"/>
              </a:spcBef>
              <a:buFont typeface="Arial" pitchFamily="34" charset="0"/>
              <a:buChar char="»"/>
              <a:defRPr sz="1800" kern="1200">
                <a:solidFill>
                  <a:srgbClr val="646464"/>
                </a:solidFill>
                <a:latin typeface="Open Sans" pitchFamily="34" charset="0"/>
                <a:ea typeface="Open Sans" pitchFamily="34" charset="0"/>
                <a:cs typeface="Open Sans"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1200"/>
              </a:spcBef>
              <a:spcAft>
                <a:spcPts val="0"/>
              </a:spcAft>
              <a:buClrTx/>
              <a:buSzTx/>
              <a:buFont typeface="Arial" pitchFamily="34" charset="0"/>
              <a:buNone/>
              <a:tabLst/>
              <a:defRPr/>
            </a:pPr>
            <a:r>
              <a:rPr kumimoji="0" lang="en-US" sz="1400" b="0" i="0" u="none" strike="noStrike" kern="1200" cap="none" spc="0" normalizeH="0" baseline="0" noProof="0" dirty="0" smtClean="0">
                <a:ln>
                  <a:noFill/>
                </a:ln>
                <a:solidFill>
                  <a:schemeClr val="tx1"/>
                </a:solidFill>
                <a:effectLst/>
                <a:uLnTx/>
                <a:uFillTx/>
                <a:latin typeface="+mj-lt"/>
                <a:cs typeface="Miriam" panose="020B0502050101010101" pitchFamily="34" charset="-79"/>
              </a:rPr>
              <a:t> 8 July</a:t>
            </a:r>
            <a:r>
              <a:rPr kumimoji="0" lang="en-US" sz="1400" b="0" i="0" u="none" strike="noStrike" kern="1200" cap="none" spc="0" normalizeH="0" noProof="0" dirty="0" smtClean="0">
                <a:ln>
                  <a:noFill/>
                </a:ln>
                <a:solidFill>
                  <a:schemeClr val="tx1"/>
                </a:solidFill>
                <a:effectLst/>
                <a:uLnTx/>
                <a:uFillTx/>
                <a:latin typeface="+mj-lt"/>
                <a:cs typeface="Miriam" panose="020B0502050101010101" pitchFamily="34" charset="-79"/>
              </a:rPr>
              <a:t> </a:t>
            </a:r>
            <a:r>
              <a:rPr kumimoji="0" lang="en-US" sz="1400" b="0" i="0" u="none" strike="noStrike" kern="1200" cap="none" spc="0" normalizeH="0" baseline="0" noProof="0" dirty="0" smtClean="0">
                <a:ln>
                  <a:noFill/>
                </a:ln>
                <a:solidFill>
                  <a:schemeClr val="tx1"/>
                </a:solidFill>
                <a:effectLst/>
                <a:uLnTx/>
                <a:uFillTx/>
                <a:latin typeface="+mj-lt"/>
                <a:cs typeface="Miriam" panose="020B0502050101010101" pitchFamily="34" charset="-79"/>
              </a:rPr>
              <a:t>2014</a:t>
            </a:r>
          </a:p>
          <a:p>
            <a:pPr marL="0" marR="0" lvl="0" indent="0" algn="r" defTabSz="914400" rtl="0" eaLnBrk="1" fontAlgn="auto" latinLnBrk="0" hangingPunct="1">
              <a:lnSpc>
                <a:spcPct val="100000"/>
              </a:lnSpc>
              <a:spcBef>
                <a:spcPts val="1200"/>
              </a:spcBef>
              <a:spcAft>
                <a:spcPts val="0"/>
              </a:spcAft>
              <a:buClrTx/>
              <a:buSzTx/>
              <a:buFont typeface="Arial" pitchFamily="34" charset="0"/>
              <a:buNone/>
              <a:tabLst/>
              <a:defRPr/>
            </a:pPr>
            <a:r>
              <a:rPr kumimoji="0" lang="en-US" sz="1400" b="0" i="0" u="none" strike="noStrike" kern="1200" cap="none" spc="0" normalizeH="0" baseline="0" noProof="0" dirty="0" smtClean="0">
                <a:ln>
                  <a:noFill/>
                </a:ln>
                <a:solidFill>
                  <a:schemeClr val="tx1"/>
                </a:solidFill>
                <a:effectLst/>
                <a:uLnTx/>
                <a:uFillTx/>
                <a:latin typeface="+mj-lt"/>
                <a:cs typeface="Miriam" panose="020B0502050101010101" pitchFamily="34" charset="-79"/>
              </a:rPr>
              <a:t>OCLC </a:t>
            </a:r>
            <a:r>
              <a:rPr lang="en-US" dirty="0" smtClean="0">
                <a:solidFill>
                  <a:schemeClr val="tx1"/>
                </a:solidFill>
                <a:latin typeface="+mj-lt"/>
                <a:cs typeface="Miriam" panose="020B0502050101010101" pitchFamily="34" charset="-79"/>
              </a:rPr>
              <a:t>Research </a:t>
            </a:r>
            <a:r>
              <a:rPr kumimoji="0" lang="en-US" sz="1400" b="0" i="0" u="none" strike="noStrike" kern="1200" cap="none" spc="0" normalizeH="0" baseline="0" noProof="0" dirty="0" smtClean="0">
                <a:ln>
                  <a:noFill/>
                </a:ln>
                <a:solidFill>
                  <a:schemeClr val="tx1"/>
                </a:solidFill>
                <a:effectLst/>
                <a:uLnTx/>
                <a:uFillTx/>
                <a:latin typeface="+mj-lt"/>
                <a:cs typeface="Miriam" panose="020B0502050101010101" pitchFamily="34" charset="-79"/>
              </a:rPr>
              <a:t>Webinar</a:t>
            </a:r>
            <a:r>
              <a:rPr kumimoji="0" lang="en-US" sz="1400" b="0" i="0" u="none" strike="noStrike" kern="1200" cap="none" spc="0" normalizeH="0" baseline="0" noProof="0" dirty="0" smtClean="0">
                <a:ln>
                  <a:noFill/>
                </a:ln>
                <a:solidFill>
                  <a:srgbClr val="FFFFFF"/>
                </a:solidFill>
                <a:effectLst/>
                <a:uLnTx/>
                <a:uFillTx/>
                <a:latin typeface="Open Sans" pitchFamily="34" charset="0"/>
                <a:cs typeface="Open Sans" pitchFamily="34" charset="0"/>
              </a:rPr>
              <a:t/>
            </a:r>
            <a:br>
              <a:rPr kumimoji="0" lang="en-US" sz="1400" b="0" i="0" u="none" strike="noStrike" kern="1200" cap="none" spc="0" normalizeH="0" baseline="0" noProof="0" dirty="0" smtClean="0">
                <a:ln>
                  <a:noFill/>
                </a:ln>
                <a:solidFill>
                  <a:srgbClr val="FFFFFF"/>
                </a:solidFill>
                <a:effectLst/>
                <a:uLnTx/>
                <a:uFillTx/>
                <a:latin typeface="Open Sans" pitchFamily="34" charset="0"/>
                <a:cs typeface="Open Sans" pitchFamily="34" charset="0"/>
              </a:rPr>
            </a:br>
            <a:endParaRPr kumimoji="0" lang="en-US" sz="1400" b="0" i="0" u="none" strike="noStrike" kern="1200" cap="none" spc="0" normalizeH="0" baseline="0" noProof="0" dirty="0" smtClean="0">
              <a:ln>
                <a:noFill/>
              </a:ln>
              <a:solidFill>
                <a:srgbClr val="FFFFFF"/>
              </a:solidFill>
              <a:effectLst/>
              <a:uLnTx/>
              <a:uFillTx/>
              <a:latin typeface="Open Sans" pitchFamily="34" charset="0"/>
              <a:cs typeface="Open Sans" pitchFamily="34" charset="0"/>
            </a:endParaRPr>
          </a:p>
          <a:p>
            <a:pPr marL="0" marR="0" lvl="0" indent="0" algn="r" defTabSz="914400" rtl="0" eaLnBrk="1" fontAlgn="auto" latinLnBrk="0" hangingPunct="1">
              <a:lnSpc>
                <a:spcPct val="100000"/>
              </a:lnSpc>
              <a:spcBef>
                <a:spcPts val="1200"/>
              </a:spcBef>
              <a:spcAft>
                <a:spcPts val="0"/>
              </a:spcAft>
              <a:buClrTx/>
              <a:buSzTx/>
              <a:buFont typeface="Arial" pitchFamily="34" charset="0"/>
              <a:buNone/>
              <a:tabLst/>
              <a:defRPr/>
            </a:pPr>
            <a:endParaRPr kumimoji="0" lang="en-US" sz="1400" b="0" i="0" u="none" strike="noStrike" kern="1200" cap="none" spc="0" normalizeH="0" baseline="0" noProof="0" dirty="0">
              <a:ln>
                <a:noFill/>
              </a:ln>
              <a:solidFill>
                <a:srgbClr val="FFFFFF"/>
              </a:solidFill>
              <a:effectLst/>
              <a:uLnTx/>
              <a:uFillTx/>
              <a:latin typeface="Open Sans" pitchFamily="34" charset="0"/>
              <a:cs typeface="Open Sans" pitchFamily="34" charset="0"/>
            </a:endParaRPr>
          </a:p>
        </p:txBody>
      </p:sp>
      <p:sp>
        <p:nvSpPr>
          <p:cNvPr id="19" name="Text Placeholder 5"/>
          <p:cNvSpPr txBox="1">
            <a:spLocks/>
          </p:cNvSpPr>
          <p:nvPr/>
        </p:nvSpPr>
        <p:spPr>
          <a:xfrm>
            <a:off x="685800" y="4256725"/>
            <a:ext cx="3693697" cy="457200"/>
          </a:xfrm>
          <a:prstGeom prst="rect">
            <a:avLst/>
          </a:prstGeom>
          <a:ln>
            <a:noFill/>
          </a:ln>
        </p:spPr>
        <p:txBody>
          <a:bodyPr vert="horz" lIns="91440" tIns="45720" rIns="91440" bIns="45720" rtlCol="0">
            <a:normAutofit/>
          </a:bodyPr>
          <a:lstStyle>
            <a:lvl1pPr marL="342900" indent="-342900" algn="l" defTabSz="914400" rtl="0" eaLnBrk="1" latinLnBrk="0" hangingPunct="1">
              <a:spcBef>
                <a:spcPct val="20000"/>
              </a:spcBef>
              <a:buFont typeface="Arial" pitchFamily="34" charset="0"/>
              <a:buNone/>
              <a:defRPr sz="1800" kern="1200" baseline="0">
                <a:solidFill>
                  <a:srgbClr val="646464"/>
                </a:solidFill>
                <a:latin typeface="+mj-lt"/>
                <a:ea typeface="Open Sans" pitchFamily="34" charset="0"/>
                <a:cs typeface="Open Sans" pitchFamily="34" charset="0"/>
              </a:defRPr>
            </a:lvl1pPr>
            <a:lvl2pPr marL="742950" indent="-285750" algn="l" defTabSz="914400" rtl="0" eaLnBrk="1" latinLnBrk="0" hangingPunct="1">
              <a:spcBef>
                <a:spcPct val="20000"/>
              </a:spcBef>
              <a:buFont typeface="Arial" pitchFamily="34" charset="0"/>
              <a:buChar char="–"/>
              <a:defRPr sz="2400" kern="1200">
                <a:solidFill>
                  <a:srgbClr val="646464"/>
                </a:solidFill>
                <a:latin typeface="+mj-lt"/>
                <a:ea typeface="Open Sans" pitchFamily="34" charset="0"/>
                <a:cs typeface="Open Sans" pitchFamily="34" charset="0"/>
              </a:defRPr>
            </a:lvl2pPr>
            <a:lvl3pPr marL="1143000" indent="-228600" algn="l" defTabSz="914400" rtl="0" eaLnBrk="1" latinLnBrk="0" hangingPunct="1">
              <a:spcBef>
                <a:spcPct val="20000"/>
              </a:spcBef>
              <a:buFont typeface="Arial" pitchFamily="34" charset="0"/>
              <a:buChar char="•"/>
              <a:defRPr sz="2000" kern="1200">
                <a:solidFill>
                  <a:srgbClr val="646464"/>
                </a:solidFill>
                <a:latin typeface="+mj-lt"/>
                <a:ea typeface="Open Sans" pitchFamily="34" charset="0"/>
                <a:cs typeface="Open Sans" pitchFamily="34" charset="0"/>
              </a:defRPr>
            </a:lvl3pPr>
            <a:lvl4pPr marL="16002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4pPr>
            <a:lvl5pPr marL="20574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r>
              <a:rPr lang="en-US" dirty="0" smtClean="0">
                <a:solidFill>
                  <a:schemeClr val="tx1">
                    <a:lumMod val="75000"/>
                    <a:lumOff val="25000"/>
                  </a:schemeClr>
                </a:solidFill>
              </a:rPr>
              <a:t>Lynn </a:t>
            </a:r>
            <a:r>
              <a:rPr lang="en-US" dirty="0" err="1" smtClean="0">
                <a:solidFill>
                  <a:schemeClr val="tx1">
                    <a:lumMod val="75000"/>
                    <a:lumOff val="25000"/>
                  </a:schemeClr>
                </a:solidFill>
              </a:rPr>
              <a:t>Silipigni</a:t>
            </a:r>
            <a:r>
              <a:rPr lang="en-US" dirty="0" smtClean="0">
                <a:solidFill>
                  <a:schemeClr val="tx1">
                    <a:lumMod val="75000"/>
                    <a:lumOff val="25000"/>
                  </a:schemeClr>
                </a:solidFill>
              </a:rPr>
              <a:t> </a:t>
            </a:r>
            <a:r>
              <a:rPr lang="en-US" dirty="0" err="1" smtClean="0">
                <a:solidFill>
                  <a:schemeClr val="tx1">
                    <a:lumMod val="75000"/>
                    <a:lumOff val="25000"/>
                  </a:schemeClr>
                </a:solidFill>
              </a:rPr>
              <a:t>Connaway</a:t>
            </a:r>
            <a:r>
              <a:rPr lang="en-US" dirty="0" smtClean="0">
                <a:solidFill>
                  <a:schemeClr val="tx1">
                    <a:lumMod val="75000"/>
                    <a:lumOff val="25000"/>
                  </a:schemeClr>
                </a:solidFill>
              </a:rPr>
              <a:t>, Ph.D.</a:t>
            </a:r>
            <a:endParaRPr lang="en-US" dirty="0">
              <a:solidFill>
                <a:schemeClr val="tx1">
                  <a:lumMod val="75000"/>
                  <a:lumOff val="25000"/>
                </a:schemeClr>
              </a:solidFill>
            </a:endParaRPr>
          </a:p>
        </p:txBody>
      </p:sp>
      <p:sp>
        <p:nvSpPr>
          <p:cNvPr id="20" name="Text Placeholder 5"/>
          <p:cNvSpPr txBox="1">
            <a:spLocks/>
          </p:cNvSpPr>
          <p:nvPr/>
        </p:nvSpPr>
        <p:spPr>
          <a:xfrm>
            <a:off x="4764503" y="4256724"/>
            <a:ext cx="3693697" cy="457200"/>
          </a:xfrm>
          <a:prstGeom prst="rect">
            <a:avLst/>
          </a:prstGeom>
        </p:spPr>
        <p:txBody>
          <a:bodyPr vert="horz" lIns="91440" tIns="45720" rIns="91440" bIns="45720" rtlCol="0">
            <a:normAutofit/>
          </a:bodyPr>
          <a:lstStyle/>
          <a:p>
            <a:pPr marL="0" marR="0" lvl="0" indent="0" algn="l" defTabSz="457200" rtl="0" eaLnBrk="1" fontAlgn="auto" latinLnBrk="0" hangingPunct="1">
              <a:lnSpc>
                <a:spcPct val="110000"/>
              </a:lnSpc>
              <a:spcBef>
                <a:spcPts val="1200"/>
              </a:spcBef>
              <a:spcAft>
                <a:spcPts val="0"/>
              </a:spcAft>
              <a:buClrTx/>
              <a:buSzTx/>
              <a:buFont typeface="Arial"/>
              <a:buNone/>
              <a:tabLst/>
              <a:defRPr/>
            </a:pPr>
            <a:r>
              <a:rPr kumimoji="0" lang="en-US" b="0" i="0" u="none" strike="noStrike" kern="1200" cap="none" spc="0" normalizeH="0" baseline="0" noProof="0" dirty="0" smtClean="0">
                <a:ln>
                  <a:noFill/>
                </a:ln>
                <a:solidFill>
                  <a:schemeClr val="tx1">
                    <a:lumMod val="75000"/>
                    <a:lumOff val="25000"/>
                  </a:schemeClr>
                </a:solidFill>
                <a:effectLst/>
                <a:uLnTx/>
                <a:uFillTx/>
                <a:latin typeface="Arial"/>
                <a:ea typeface="+mn-ea"/>
                <a:cs typeface="Arial"/>
              </a:rPr>
              <a:t>Ixchel M. Faniel, Ph.D.</a:t>
            </a:r>
            <a:endParaRPr kumimoji="0" lang="en-US" b="0" i="0" u="none" strike="noStrike" kern="1200" cap="none" spc="0" normalizeH="0" baseline="0" noProof="0" dirty="0">
              <a:ln>
                <a:noFill/>
              </a:ln>
              <a:solidFill>
                <a:schemeClr val="tx1">
                  <a:lumMod val="75000"/>
                  <a:lumOff val="25000"/>
                </a:schemeClr>
              </a:solidFill>
              <a:effectLst/>
              <a:uLnTx/>
              <a:uFillTx/>
              <a:latin typeface="Arial"/>
              <a:ea typeface="+mn-ea"/>
              <a:cs typeface="Arial"/>
            </a:endParaRPr>
          </a:p>
        </p:txBody>
      </p:sp>
      <p:sp>
        <p:nvSpPr>
          <p:cNvPr id="21" name="Text Placeholder 17"/>
          <p:cNvSpPr>
            <a:spLocks noGrp="1"/>
          </p:cNvSpPr>
          <p:nvPr>
            <p:ph type="body" sz="quarter" idx="15"/>
          </p:nvPr>
        </p:nvSpPr>
        <p:spPr>
          <a:xfrm>
            <a:off x="685800" y="4713925"/>
            <a:ext cx="3693697" cy="1305875"/>
          </a:xfrm>
        </p:spPr>
        <p:txBody>
          <a:bodyPr>
            <a:normAutofit/>
          </a:bodyPr>
          <a:lstStyle/>
          <a:p>
            <a:pPr>
              <a:spcBef>
                <a:spcPts val="0"/>
              </a:spcBef>
            </a:pPr>
            <a:r>
              <a:rPr lang="en-US" sz="1600" dirty="0" smtClean="0">
                <a:solidFill>
                  <a:schemeClr val="tx1">
                    <a:lumMod val="75000"/>
                    <a:lumOff val="25000"/>
                  </a:schemeClr>
                </a:solidFill>
              </a:rPr>
              <a:t>Senior Research Scientist</a:t>
            </a:r>
          </a:p>
          <a:p>
            <a:pPr>
              <a:spcBef>
                <a:spcPts val="0"/>
              </a:spcBef>
            </a:pPr>
            <a:r>
              <a:rPr lang="en-US" sz="1600" dirty="0" smtClean="0">
                <a:solidFill>
                  <a:schemeClr val="tx1">
                    <a:lumMod val="75000"/>
                    <a:lumOff val="25000"/>
                  </a:schemeClr>
                </a:solidFill>
              </a:rPr>
              <a:t>OCLC Research</a:t>
            </a:r>
          </a:p>
          <a:p>
            <a:pPr>
              <a:spcBef>
                <a:spcPts val="0"/>
              </a:spcBef>
            </a:pPr>
            <a:r>
              <a:rPr lang="en-US" sz="1600" dirty="0" smtClean="0">
                <a:solidFill>
                  <a:schemeClr val="tx1">
                    <a:lumMod val="75000"/>
                    <a:lumOff val="25000"/>
                  </a:schemeClr>
                </a:solidFill>
              </a:rPr>
              <a:t>connawal@oclc.org</a:t>
            </a:r>
          </a:p>
          <a:p>
            <a:pPr>
              <a:spcBef>
                <a:spcPts val="0"/>
              </a:spcBef>
            </a:pPr>
            <a:r>
              <a:rPr lang="en-US" sz="1600" dirty="0" smtClean="0">
                <a:solidFill>
                  <a:schemeClr val="tx1">
                    <a:lumMod val="75000"/>
                    <a:lumOff val="25000"/>
                  </a:schemeClr>
                </a:solidFill>
              </a:rPr>
              <a:t>@LynnConnaway</a:t>
            </a:r>
          </a:p>
        </p:txBody>
      </p:sp>
      <p:sp>
        <p:nvSpPr>
          <p:cNvPr id="22" name="Text Placeholder 17"/>
          <p:cNvSpPr txBox="1">
            <a:spLocks/>
          </p:cNvSpPr>
          <p:nvPr/>
        </p:nvSpPr>
        <p:spPr>
          <a:xfrm>
            <a:off x="4764503" y="4724400"/>
            <a:ext cx="3693697" cy="1305875"/>
          </a:xfrm>
          <a:prstGeom prst="rect">
            <a:avLst/>
          </a:prstGeom>
        </p:spPr>
        <p:txBody>
          <a:bodyPr vert="horz" lIns="91440" tIns="45720" rIns="91440" bIns="45720" rtlCol="0">
            <a:normAutofit/>
          </a:bodyPr>
          <a:lstStyle/>
          <a:p>
            <a:pPr marL="0" marR="0" lvl="0" indent="0" algn="l" defTabSz="457200" rtl="0" eaLnBrk="1" fontAlgn="auto" latinLnBrk="0" hangingPunct="1">
              <a:lnSpc>
                <a:spcPct val="110000"/>
              </a:lnSpc>
              <a:spcBef>
                <a:spcPts val="0"/>
              </a:spcBef>
              <a:spcAft>
                <a:spcPts val="0"/>
              </a:spcAft>
              <a:buClrTx/>
              <a:buSzTx/>
              <a:buFont typeface="Arial"/>
              <a:buNone/>
              <a:tabLst/>
              <a:defRPr/>
            </a:pPr>
            <a:r>
              <a:rPr lang="en-US" sz="1600" noProof="0" dirty="0" smtClean="0">
                <a:solidFill>
                  <a:schemeClr val="tx1">
                    <a:lumMod val="75000"/>
                    <a:lumOff val="25000"/>
                  </a:schemeClr>
                </a:solidFill>
                <a:latin typeface="Arial"/>
                <a:cs typeface="Arial"/>
              </a:rPr>
              <a:t>Associate</a:t>
            </a:r>
            <a:r>
              <a:rPr kumimoji="0" lang="en-US" sz="1600" b="0" i="0" u="none" strike="noStrike" kern="1200" cap="none" spc="0" normalizeH="0" baseline="0" noProof="0" dirty="0" smtClean="0">
                <a:ln>
                  <a:noFill/>
                </a:ln>
                <a:solidFill>
                  <a:schemeClr val="tx1">
                    <a:lumMod val="75000"/>
                    <a:lumOff val="25000"/>
                  </a:schemeClr>
                </a:solidFill>
                <a:effectLst/>
                <a:uLnTx/>
                <a:uFillTx/>
                <a:latin typeface="Arial"/>
                <a:cs typeface="Arial"/>
              </a:rPr>
              <a:t> Research Scientist</a:t>
            </a:r>
            <a:br>
              <a:rPr kumimoji="0" lang="en-US" sz="1600" b="0" i="0" u="none" strike="noStrike" kern="1200" cap="none" spc="0" normalizeH="0" baseline="0" noProof="0" dirty="0" smtClean="0">
                <a:ln>
                  <a:noFill/>
                </a:ln>
                <a:solidFill>
                  <a:schemeClr val="tx1">
                    <a:lumMod val="75000"/>
                    <a:lumOff val="25000"/>
                  </a:schemeClr>
                </a:solidFill>
                <a:effectLst/>
                <a:uLnTx/>
                <a:uFillTx/>
                <a:latin typeface="Arial"/>
                <a:cs typeface="Arial"/>
              </a:rPr>
            </a:br>
            <a:r>
              <a:rPr kumimoji="0" lang="en-US" sz="1600" b="0" i="0" u="none" strike="noStrike" kern="1200" cap="none" spc="0" normalizeH="0" baseline="0" noProof="0" dirty="0" smtClean="0">
                <a:ln>
                  <a:noFill/>
                </a:ln>
                <a:solidFill>
                  <a:schemeClr val="tx1">
                    <a:lumMod val="75000"/>
                    <a:lumOff val="25000"/>
                  </a:schemeClr>
                </a:solidFill>
                <a:effectLst/>
                <a:uLnTx/>
                <a:uFillTx/>
                <a:latin typeface="Arial"/>
                <a:cs typeface="Arial"/>
              </a:rPr>
              <a:t>OCLC Research</a:t>
            </a:r>
          </a:p>
          <a:p>
            <a:pPr marL="0" marR="0" lvl="0" indent="0" algn="l" defTabSz="457200" rtl="0" eaLnBrk="1" fontAlgn="auto" latinLnBrk="0" hangingPunct="1">
              <a:lnSpc>
                <a:spcPct val="110000"/>
              </a:lnSpc>
              <a:spcBef>
                <a:spcPts val="0"/>
              </a:spcBef>
              <a:spcAft>
                <a:spcPts val="0"/>
              </a:spcAft>
              <a:buClrTx/>
              <a:buSzTx/>
              <a:buFont typeface="Arial"/>
              <a:buNone/>
              <a:tabLst/>
              <a:defRPr/>
            </a:pPr>
            <a:r>
              <a:rPr lang="en-US" sz="1600" dirty="0" smtClean="0">
                <a:solidFill>
                  <a:schemeClr val="tx1">
                    <a:lumMod val="75000"/>
                    <a:lumOff val="25000"/>
                  </a:schemeClr>
                </a:solidFill>
                <a:latin typeface="Arial"/>
                <a:cs typeface="Arial"/>
              </a:rPr>
              <a:t>fanieli@</a:t>
            </a:r>
            <a:r>
              <a:rPr kumimoji="0" lang="en-US" sz="1600" b="0" i="0" u="none" strike="noStrike" kern="1200" cap="none" spc="0" normalizeH="0" baseline="0" noProof="0" dirty="0" smtClean="0">
                <a:ln>
                  <a:noFill/>
                </a:ln>
                <a:solidFill>
                  <a:schemeClr val="tx1">
                    <a:lumMod val="75000"/>
                    <a:lumOff val="25000"/>
                  </a:schemeClr>
                </a:solidFill>
                <a:effectLst/>
                <a:uLnTx/>
                <a:uFillTx/>
                <a:latin typeface="Arial"/>
                <a:cs typeface="Arial"/>
              </a:rPr>
              <a:t>oclc.org</a:t>
            </a:r>
          </a:p>
        </p:txBody>
      </p:sp>
      <p:pic>
        <p:nvPicPr>
          <p:cNvPr id="23" name="Picture 9"/>
          <p:cNvPicPr>
            <a:picLocks noChangeAspect="1" noChangeArrowheads="1"/>
          </p:cNvPicPr>
          <p:nvPr/>
        </p:nvPicPr>
        <p:blipFill>
          <a:blip r:embed="rId3" cstate="print"/>
          <a:srcRect l="19900" t="9929" r="17021" b="34752"/>
          <a:stretch>
            <a:fillRect/>
          </a:stretch>
        </p:blipFill>
        <p:spPr bwMode="auto">
          <a:xfrm>
            <a:off x="3204172" y="4835567"/>
            <a:ext cx="908194" cy="1194708"/>
          </a:xfrm>
          <a:prstGeom prst="rect">
            <a:avLst/>
          </a:prstGeom>
          <a:noFill/>
          <a:ln w="9525">
            <a:noFill/>
            <a:miter lim="800000"/>
            <a:headEnd/>
            <a:tailEnd/>
          </a:ln>
          <a:effectLst/>
        </p:spPr>
      </p:pic>
      <p:pic>
        <p:nvPicPr>
          <p:cNvPr id="24" name="Picture 6" descr="Ixchel Faniel, Ph.D."/>
          <p:cNvPicPr>
            <a:picLocks noChangeAspect="1" noChangeArrowheads="1"/>
          </p:cNvPicPr>
          <p:nvPr/>
        </p:nvPicPr>
        <p:blipFill>
          <a:blip r:embed="rId4" cstate="print"/>
          <a:srcRect/>
          <a:stretch>
            <a:fillRect/>
          </a:stretch>
        </p:blipFill>
        <p:spPr bwMode="auto">
          <a:xfrm>
            <a:off x="7592840" y="4835567"/>
            <a:ext cx="921900" cy="1218226"/>
          </a:xfrm>
          <a:prstGeom prst="rect">
            <a:avLst/>
          </a:prstGeom>
          <a:noFill/>
        </p:spPr>
      </p:pic>
      <p:sp>
        <p:nvSpPr>
          <p:cNvPr id="10" name="TextBox 9"/>
          <p:cNvSpPr txBox="1"/>
          <p:nvPr/>
        </p:nvSpPr>
        <p:spPr>
          <a:xfrm>
            <a:off x="2743200" y="3475624"/>
            <a:ext cx="3429000" cy="523220"/>
          </a:xfrm>
          <a:prstGeom prst="rect">
            <a:avLst/>
          </a:prstGeom>
          <a:noFill/>
        </p:spPr>
        <p:txBody>
          <a:bodyPr wrap="square" rtlCol="0">
            <a:spAutoFit/>
          </a:bodyPr>
          <a:lstStyle/>
          <a:p>
            <a:pPr algn="ctr"/>
            <a:r>
              <a:rPr lang="en-US" sz="2800" b="1" dirty="0" smtClean="0">
                <a:latin typeface="+mj-lt"/>
              </a:rPr>
              <a:t>#</a:t>
            </a:r>
            <a:r>
              <a:rPr lang="en-US" sz="2800" b="1" dirty="0" err="1" smtClean="0">
                <a:latin typeface="+mj-lt"/>
              </a:rPr>
              <a:t>rrreport</a:t>
            </a:r>
            <a:endParaRPr lang="en-US" sz="2800" b="1" dirty="0">
              <a:latin typeface="+mj-lt"/>
            </a:endParaRP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2" descr="http://static.itpro.co.uk/sites/itpro/files/styles/gallery_wide/public/images/dir_228/it_photo_114382.jpg?itok=in3ueR-U"/>
          <p:cNvPicPr>
            <a:picLocks noChangeAspect="1" noChangeArrowheads="1"/>
          </p:cNvPicPr>
          <p:nvPr/>
        </p:nvPicPr>
        <p:blipFill>
          <a:blip r:embed="rId3" cstate="print"/>
          <a:srcRect/>
          <a:stretch>
            <a:fillRect/>
          </a:stretch>
        </p:blipFill>
        <p:spPr bwMode="auto">
          <a:xfrm>
            <a:off x="0" y="-1"/>
            <a:ext cx="9184358" cy="6858001"/>
          </a:xfrm>
          <a:prstGeom prst="rect">
            <a:avLst/>
          </a:prstGeom>
          <a:noFill/>
        </p:spPr>
      </p:pic>
      <p:sp>
        <p:nvSpPr>
          <p:cNvPr id="6" name="Rectangle 5"/>
          <p:cNvSpPr/>
          <p:nvPr/>
        </p:nvSpPr>
        <p:spPr>
          <a:xfrm>
            <a:off x="290946" y="318655"/>
            <a:ext cx="5763491" cy="2062103"/>
          </a:xfrm>
          <a:prstGeom prst="rect">
            <a:avLst/>
          </a:prstGeom>
        </p:spPr>
        <p:txBody>
          <a:bodyPr wrap="square">
            <a:noAutofit/>
          </a:bodyPr>
          <a:lstStyle/>
          <a:p>
            <a:r>
              <a:rPr lang="en-US" sz="3200" b="1" dirty="0" smtClean="0">
                <a:solidFill>
                  <a:schemeClr val="bg1"/>
                </a:solidFill>
                <a:effectLst>
                  <a:outerShdw blurRad="38100" dist="38100" dir="2700000" algn="tl">
                    <a:srgbClr val="000000">
                      <a:alpha val="43137"/>
                    </a:srgbClr>
                  </a:outerShdw>
                </a:effectLst>
                <a:latin typeface="+mj-lt"/>
              </a:rPr>
              <a:t>Moved from an era of content scarcity to one of incredible abundance and diversity </a:t>
            </a:r>
            <a:endParaRPr lang="en-US" sz="3200" b="1" dirty="0">
              <a:solidFill>
                <a:schemeClr val="bg1"/>
              </a:solidFill>
              <a:effectLst>
                <a:outerShdw blurRad="38100" dist="38100" dir="2700000" algn="tl">
                  <a:srgbClr val="000000">
                    <a:alpha val="43137"/>
                  </a:srgbClr>
                </a:outerShdw>
              </a:effectLst>
              <a:latin typeface="+mj-lt"/>
            </a:endParaRPr>
          </a:p>
        </p:txBody>
      </p:sp>
      <p:sp>
        <p:nvSpPr>
          <p:cNvPr id="7" name="Rectangle 6"/>
          <p:cNvSpPr/>
          <p:nvPr/>
        </p:nvSpPr>
        <p:spPr>
          <a:xfrm>
            <a:off x="6385112" y="6400800"/>
            <a:ext cx="2776722" cy="307777"/>
          </a:xfrm>
          <a:prstGeom prst="rect">
            <a:avLst/>
          </a:prstGeom>
        </p:spPr>
        <p:txBody>
          <a:bodyPr wrap="none">
            <a:spAutoFit/>
          </a:bodyPr>
          <a:lstStyle/>
          <a:p>
            <a:r>
              <a:rPr lang="en-US" sz="1400" b="1" dirty="0">
                <a:solidFill>
                  <a:schemeClr val="bg1"/>
                </a:solidFill>
                <a:effectLst>
                  <a:outerShdw blurRad="38100" dist="38100" dir="2700000" algn="tl">
                    <a:srgbClr val="000000">
                      <a:alpha val="43137"/>
                    </a:srgbClr>
                  </a:outerShdw>
                </a:effectLst>
                <a:latin typeface="+mj-lt"/>
                <a:cs typeface="Arial" panose="020B0604020202020204" pitchFamily="34" charset="0"/>
              </a:rPr>
              <a:t>(</a:t>
            </a:r>
            <a:r>
              <a:rPr lang="en-US" sz="1400" b="1" dirty="0" err="1">
                <a:solidFill>
                  <a:schemeClr val="bg1"/>
                </a:solidFill>
                <a:effectLst>
                  <a:outerShdw blurRad="38100" dist="38100" dir="2700000" algn="tl">
                    <a:srgbClr val="000000">
                      <a:alpha val="43137"/>
                    </a:srgbClr>
                  </a:outerShdw>
                </a:effectLst>
                <a:latin typeface="+mj-lt"/>
                <a:cs typeface="Arial" panose="020B0604020202020204" pitchFamily="34" charset="0"/>
              </a:rPr>
              <a:t>Connaway</a:t>
            </a:r>
            <a:r>
              <a:rPr lang="en-US" sz="1400" b="1" dirty="0">
                <a:solidFill>
                  <a:schemeClr val="bg1"/>
                </a:solidFill>
                <a:effectLst>
                  <a:outerShdw blurRad="38100" dist="38100" dir="2700000" algn="tl">
                    <a:srgbClr val="000000">
                      <a:alpha val="43137"/>
                    </a:srgbClr>
                  </a:outerShdw>
                </a:effectLst>
                <a:latin typeface="+mj-lt"/>
                <a:cs typeface="Arial" panose="020B0604020202020204" pitchFamily="34" charset="0"/>
              </a:rPr>
              <a:t> and Faniel </a:t>
            </a:r>
            <a:r>
              <a:rPr lang="en-US" sz="1400" b="1" dirty="0" smtClean="0">
                <a:solidFill>
                  <a:schemeClr val="bg1"/>
                </a:solidFill>
                <a:effectLst>
                  <a:outerShdw blurRad="38100" dist="38100" dir="2700000" algn="tl">
                    <a:srgbClr val="000000">
                      <a:alpha val="43137"/>
                    </a:srgbClr>
                  </a:outerShdw>
                </a:effectLst>
                <a:latin typeface="+mj-lt"/>
                <a:cs typeface="Arial" panose="020B0604020202020204" pitchFamily="34" charset="0"/>
              </a:rPr>
              <a:t>2014, 4)</a:t>
            </a:r>
            <a:endParaRPr lang="en-US" sz="1400" b="1" dirty="0">
              <a:solidFill>
                <a:schemeClr val="bg1"/>
              </a:solidFill>
              <a:effectLst>
                <a:outerShdw blurRad="38100" dist="38100" dir="2700000" algn="tl">
                  <a:srgbClr val="000000">
                    <a:alpha val="43137"/>
                  </a:srgbClr>
                </a:outerShdw>
              </a:effectLst>
              <a:latin typeface="+mj-lt"/>
              <a:cs typeface="Arial" panose="020B0604020202020204" pitchFamily="34" charset="0"/>
            </a:endParaRPr>
          </a:p>
        </p:txBody>
      </p:sp>
    </p:spTree>
    <p:extLst>
      <p:ext uri="{BB962C8B-B14F-4D97-AF65-F5344CB8AC3E}">
        <p14:creationId xmlns:p14="http://schemas.microsoft.com/office/powerpoint/2010/main" xmlns="" val="1434082990"/>
      </p:ext>
    </p:extLst>
  </p:cSld>
  <p:clrMapOvr>
    <a:masterClrMapping/>
  </p:clrMapOvr>
  <p:transition spd="med"/>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199" y="274638"/>
            <a:ext cx="8516463" cy="1143000"/>
          </a:xfrm>
          <a:ln>
            <a:noFill/>
          </a:ln>
        </p:spPr>
        <p:txBody>
          <a:bodyPr>
            <a:noAutofit/>
          </a:bodyPr>
          <a:lstStyle/>
          <a:p>
            <a:r>
              <a:rPr lang="en-US" dirty="0" smtClean="0"/>
              <a:t>Our Interpretation and Reordering</a:t>
            </a:r>
            <a:endParaRPr lang="en-US" dirty="0"/>
          </a:p>
        </p:txBody>
      </p:sp>
      <p:pic>
        <p:nvPicPr>
          <p:cNvPr id="5" name="Picture 2"/>
          <p:cNvPicPr>
            <a:picLocks noChangeAspect="1" noChangeArrowheads="1"/>
          </p:cNvPicPr>
          <p:nvPr/>
        </p:nvPicPr>
        <p:blipFill>
          <a:blip r:embed="rId3" cstate="print"/>
          <a:srcRect l="12357" t="31683" r="26394" b="19208"/>
          <a:stretch>
            <a:fillRect/>
          </a:stretch>
        </p:blipFill>
        <p:spPr bwMode="auto">
          <a:xfrm>
            <a:off x="152400" y="1219200"/>
            <a:ext cx="8881946" cy="4830532"/>
          </a:xfrm>
          <a:prstGeom prst="rect">
            <a:avLst/>
          </a:prstGeom>
          <a:noFill/>
          <a:ln w="9525">
            <a:noFill/>
            <a:miter lim="800000"/>
            <a:headEnd/>
            <a:tailEnd/>
          </a:ln>
        </p:spPr>
      </p:pic>
    </p:spTree>
    <p:extLst>
      <p:ext uri="{BB962C8B-B14F-4D97-AF65-F5344CB8AC3E}">
        <p14:creationId xmlns:p14="http://schemas.microsoft.com/office/powerpoint/2010/main" xmlns="" val="3118575245"/>
      </p:ext>
    </p:extLst>
  </p:cSld>
  <p:clrMapOvr>
    <a:masterClrMapping/>
  </p:clrMapOvr>
  <p:transition spd="med"/>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Rationale for Report</a:t>
            </a:r>
            <a:endParaRPr lang="en-US" dirty="0"/>
          </a:p>
        </p:txBody>
      </p:sp>
      <p:sp>
        <p:nvSpPr>
          <p:cNvPr id="4" name="Content Placeholder 3"/>
          <p:cNvSpPr>
            <a:spLocks noGrp="1"/>
          </p:cNvSpPr>
          <p:nvPr>
            <p:ph sz="half" idx="2"/>
          </p:nvPr>
        </p:nvSpPr>
        <p:spPr>
          <a:xfrm>
            <a:off x="381000" y="2286000"/>
            <a:ext cx="4038600" cy="2819400"/>
          </a:xfrm>
        </p:spPr>
        <p:txBody>
          <a:bodyPr/>
          <a:lstStyle/>
          <a:p>
            <a:r>
              <a:rPr lang="en-US" b="1" dirty="0" smtClean="0">
                <a:solidFill>
                  <a:schemeClr val="tx1"/>
                </a:solidFill>
              </a:rPr>
              <a:t>Reflect the laws, not supplant them</a:t>
            </a:r>
          </a:p>
          <a:p>
            <a:r>
              <a:rPr lang="en-US" b="1" dirty="0" smtClean="0">
                <a:solidFill>
                  <a:schemeClr val="tx1"/>
                </a:solidFill>
              </a:rPr>
              <a:t>Laws as a framework for our user-behavior &amp; synthesis activity</a:t>
            </a:r>
            <a:endParaRPr lang="en-US" b="1" dirty="0">
              <a:solidFill>
                <a:schemeClr val="tx1"/>
              </a:solidFill>
            </a:endParaRPr>
          </a:p>
        </p:txBody>
      </p:sp>
      <p:pic>
        <p:nvPicPr>
          <p:cNvPr id="2050" name="Picture 2" descr="http://3.bp.blogspot.com/-9hA5e5m20cc/TsZI-jS848I/AAAAAAAAFf0/0_VZwrrY7p0/s1600/DSC06549%2BB%2526W%2Bcrop%2Bb.jpg"/>
          <p:cNvPicPr>
            <a:picLocks noChangeAspect="1" noChangeArrowheads="1"/>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4800600" y="2209800"/>
            <a:ext cx="4343400" cy="2937566"/>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3619208316"/>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graphicFrame>
        <p:nvGraphicFramePr>
          <p:cNvPr id="6" name="Chart Placeholder 5"/>
          <p:cNvGraphicFramePr>
            <a:graphicFrameLocks noGrp="1"/>
          </p:cNvGraphicFramePr>
          <p:nvPr>
            <p:ph type="chart" sz="quarter" idx="4294967295"/>
            <p:extLst>
              <p:ext uri="{D42A27DB-BD31-4B8C-83A1-F6EECF244321}">
                <p14:modId xmlns:p14="http://schemas.microsoft.com/office/powerpoint/2010/main" xmlns="" val="854655115"/>
              </p:ext>
            </p:extLst>
          </p:nvPr>
        </p:nvGraphicFramePr>
        <p:xfrm>
          <a:off x="0" y="0"/>
          <a:ext cx="9144000" cy="6858000"/>
        </p:xfrm>
        <a:graphic>
          <a:graphicData uri="http://schemas.openxmlformats.org/drawingml/2006/table">
            <a:tbl>
              <a:tblPr firstRow="1" firstCol="1" bandRow="1">
                <a:tableStyleId>{F5AB1C69-6EDB-4FF4-983F-18BD219EF322}</a:tableStyleId>
              </a:tblPr>
              <a:tblGrid>
                <a:gridCol w="1828800"/>
                <a:gridCol w="2033752"/>
                <a:gridCol w="1623848"/>
                <a:gridCol w="1828800"/>
                <a:gridCol w="1828800"/>
              </a:tblGrid>
              <a:tr h="1043931">
                <a:tc>
                  <a:txBody>
                    <a:bodyPr/>
                    <a:lstStyle/>
                    <a:p>
                      <a:endParaRPr lang="en-US" b="1" dirty="0">
                        <a:latin typeface="+mj-lt"/>
                      </a:endParaRPr>
                    </a:p>
                  </a:txBody>
                  <a:tcPr/>
                </a:tc>
                <a:tc>
                  <a:txBody>
                    <a:bodyPr/>
                    <a:lstStyle/>
                    <a:p>
                      <a:r>
                        <a:rPr lang="en-US" b="1" dirty="0" smtClean="0">
                          <a:latin typeface="+mj-lt"/>
                        </a:rPr>
                        <a:t>Ranganathan’s</a:t>
                      </a:r>
                      <a:r>
                        <a:rPr lang="en-US" b="1" baseline="0" dirty="0" smtClean="0">
                          <a:latin typeface="+mj-lt"/>
                        </a:rPr>
                        <a:t> Original Conception</a:t>
                      </a:r>
                      <a:endParaRPr lang="en-US" b="1" dirty="0">
                        <a:latin typeface="+mj-lt"/>
                      </a:endParaRPr>
                    </a:p>
                  </a:txBody>
                  <a:tcPr/>
                </a:tc>
                <a:tc gridSpan="3">
                  <a:txBody>
                    <a:bodyPr/>
                    <a:lstStyle/>
                    <a:p>
                      <a:r>
                        <a:rPr lang="en-US" b="1" dirty="0" smtClean="0">
                          <a:latin typeface="+mj-lt"/>
                        </a:rPr>
                        <a:t>New Conception in the Current Environment</a:t>
                      </a:r>
                      <a:endParaRPr lang="en-US" b="1" dirty="0">
                        <a:latin typeface="+mj-lt"/>
                      </a:endParaRPr>
                    </a:p>
                  </a:txBody>
                  <a:tcPr/>
                </a:tc>
                <a:tc hMerge="1">
                  <a:txBody>
                    <a:bodyPr/>
                    <a:lstStyle/>
                    <a:p>
                      <a:endParaRPr lang="en-US" dirty="0"/>
                    </a:p>
                  </a:txBody>
                  <a:tcPr/>
                </a:tc>
                <a:tc hMerge="1">
                  <a:txBody>
                    <a:bodyPr/>
                    <a:lstStyle/>
                    <a:p>
                      <a:endParaRPr lang="en-US" dirty="0"/>
                    </a:p>
                  </a:txBody>
                  <a:tcPr/>
                </a:tc>
              </a:tr>
              <a:tr h="927855">
                <a:tc>
                  <a:txBody>
                    <a:bodyPr/>
                    <a:lstStyle/>
                    <a:p>
                      <a:r>
                        <a:rPr lang="en-US" b="1" dirty="0" smtClean="0">
                          <a:latin typeface="+mj-lt"/>
                        </a:rPr>
                        <a:t>First Law</a:t>
                      </a:r>
                      <a:endParaRPr lang="en-US" b="1" dirty="0">
                        <a:latin typeface="+mj-lt"/>
                      </a:endParaRPr>
                    </a:p>
                  </a:txBody>
                  <a:tcPr anchor="ctr"/>
                </a:tc>
                <a:tc>
                  <a:txBody>
                    <a:bodyPr/>
                    <a:lstStyle/>
                    <a:p>
                      <a:r>
                        <a:rPr lang="en-US" b="1" dirty="0" smtClean="0">
                          <a:latin typeface="+mj-lt"/>
                        </a:rPr>
                        <a:t>Books are for use.</a:t>
                      </a:r>
                      <a:endParaRPr lang="en-US" b="1" dirty="0">
                        <a:latin typeface="+mj-lt"/>
                      </a:endParaRPr>
                    </a:p>
                  </a:txBody>
                  <a:tcPr anchor="ctr"/>
                </a:tc>
                <a:tc>
                  <a:txBody>
                    <a:bodyPr/>
                    <a:lstStyle/>
                    <a:p>
                      <a:r>
                        <a:rPr lang="en-US" b="1" dirty="0" smtClean="0">
                          <a:latin typeface="+mj-lt"/>
                        </a:rPr>
                        <a:t>E-books are for reading.</a:t>
                      </a:r>
                      <a:endParaRPr lang="en-US" b="1" dirty="0">
                        <a:latin typeface="+mj-lt"/>
                      </a:endParaRPr>
                    </a:p>
                  </a:txBody>
                  <a:tcPr anchor="ctr"/>
                </a:tc>
                <a:tc>
                  <a:txBody>
                    <a:bodyPr/>
                    <a:lstStyle/>
                    <a:p>
                      <a:r>
                        <a:rPr lang="en-US" b="1" dirty="0" smtClean="0">
                          <a:latin typeface="+mj-lt"/>
                        </a:rPr>
                        <a:t>Netflix is for watching.</a:t>
                      </a:r>
                      <a:endParaRPr lang="en-US" b="1" dirty="0">
                        <a:latin typeface="+mj-lt"/>
                      </a:endParaRPr>
                    </a:p>
                  </a:txBody>
                  <a:tcPr anchor="ctr"/>
                </a:tc>
                <a:tc>
                  <a:txBody>
                    <a:bodyPr/>
                    <a:lstStyle/>
                    <a:p>
                      <a:r>
                        <a:rPr lang="en-US" b="1" dirty="0" smtClean="0">
                          <a:latin typeface="+mj-lt"/>
                        </a:rPr>
                        <a:t>Blackboard is for studying.</a:t>
                      </a:r>
                      <a:endParaRPr lang="en-US" b="1" dirty="0">
                        <a:latin typeface="+mj-lt"/>
                      </a:endParaRPr>
                    </a:p>
                  </a:txBody>
                  <a:tcPr anchor="ctr"/>
                </a:tc>
              </a:tr>
              <a:tr h="1319453">
                <a:tc>
                  <a:txBody>
                    <a:bodyPr/>
                    <a:lstStyle/>
                    <a:p>
                      <a:r>
                        <a:rPr lang="en-US" b="1" dirty="0" smtClean="0">
                          <a:latin typeface="+mj-lt"/>
                        </a:rPr>
                        <a:t>Second Law</a:t>
                      </a:r>
                      <a:endParaRPr lang="en-US" b="1" dirty="0">
                        <a:latin typeface="+mj-lt"/>
                      </a:endParaRPr>
                    </a:p>
                  </a:txBody>
                  <a:tcPr anchor="ctr"/>
                </a:tc>
                <a:tc>
                  <a:txBody>
                    <a:bodyPr/>
                    <a:lstStyle/>
                    <a:p>
                      <a:r>
                        <a:rPr lang="en-US" b="1" dirty="0" smtClean="0">
                          <a:latin typeface="+mj-lt"/>
                        </a:rPr>
                        <a:t>Every person his or her book.</a:t>
                      </a:r>
                      <a:endParaRPr lang="en-US" b="1" dirty="0">
                        <a:latin typeface="+mj-lt"/>
                      </a:endParaRPr>
                    </a:p>
                  </a:txBody>
                  <a:tcPr anchor="ctr"/>
                </a:tc>
                <a:tc>
                  <a:txBody>
                    <a:bodyPr/>
                    <a:lstStyle/>
                    <a:p>
                      <a:r>
                        <a:rPr lang="en-US" b="1" dirty="0" smtClean="0">
                          <a:latin typeface="+mj-lt"/>
                        </a:rPr>
                        <a:t>Every listener</a:t>
                      </a:r>
                      <a:r>
                        <a:rPr lang="en-US" b="1" baseline="0" dirty="0" smtClean="0">
                          <a:latin typeface="+mj-lt"/>
                        </a:rPr>
                        <a:t> her iTunes.</a:t>
                      </a:r>
                      <a:endParaRPr lang="en-US" b="1" dirty="0">
                        <a:latin typeface="+mj-lt"/>
                      </a:endParaRPr>
                    </a:p>
                  </a:txBody>
                  <a:tcPr anchor="ctr"/>
                </a:tc>
                <a:tc>
                  <a:txBody>
                    <a:bodyPr/>
                    <a:lstStyle/>
                    <a:p>
                      <a:r>
                        <a:rPr lang="en-US" b="1" dirty="0" smtClean="0">
                          <a:latin typeface="+mj-lt"/>
                        </a:rPr>
                        <a:t>Every artist his Photoshop.</a:t>
                      </a:r>
                      <a:endParaRPr lang="en-US" b="1" dirty="0">
                        <a:latin typeface="+mj-lt"/>
                      </a:endParaRPr>
                    </a:p>
                  </a:txBody>
                  <a:tcPr anchor="ctr"/>
                </a:tc>
                <a:tc>
                  <a:txBody>
                    <a:bodyPr/>
                    <a:lstStyle/>
                    <a:p>
                      <a:r>
                        <a:rPr lang="en-US" b="1" dirty="0" smtClean="0">
                          <a:latin typeface="+mj-lt"/>
                        </a:rPr>
                        <a:t>Every student her EasyBib.</a:t>
                      </a:r>
                      <a:endParaRPr lang="en-US" b="1" dirty="0">
                        <a:latin typeface="+mj-lt"/>
                      </a:endParaRPr>
                    </a:p>
                  </a:txBody>
                  <a:tcPr anchor="ctr"/>
                </a:tc>
              </a:tr>
              <a:tr h="1319453">
                <a:tc>
                  <a:txBody>
                    <a:bodyPr/>
                    <a:lstStyle/>
                    <a:p>
                      <a:r>
                        <a:rPr lang="en-US" b="1" dirty="0" smtClean="0">
                          <a:latin typeface="+mj-lt"/>
                        </a:rPr>
                        <a:t>Third Law</a:t>
                      </a:r>
                      <a:endParaRPr lang="en-US" b="1" dirty="0">
                        <a:latin typeface="+mj-lt"/>
                      </a:endParaRPr>
                    </a:p>
                  </a:txBody>
                  <a:tcPr anchor="ctr"/>
                </a:tc>
                <a:tc>
                  <a:txBody>
                    <a:bodyPr/>
                    <a:lstStyle/>
                    <a:p>
                      <a:r>
                        <a:rPr lang="en-US" b="1" dirty="0" smtClean="0">
                          <a:latin typeface="+mj-lt"/>
                        </a:rPr>
                        <a:t>Every book its reader.</a:t>
                      </a:r>
                      <a:endParaRPr lang="en-US" b="1" dirty="0">
                        <a:latin typeface="+mj-lt"/>
                      </a:endParaRPr>
                    </a:p>
                  </a:txBody>
                  <a:tcPr anchor="ctr"/>
                </a:tc>
                <a:tc>
                  <a:txBody>
                    <a:bodyPr/>
                    <a:lstStyle/>
                    <a:p>
                      <a:r>
                        <a:rPr lang="en-US" b="1" dirty="0" smtClean="0">
                          <a:latin typeface="+mj-lt"/>
                        </a:rPr>
                        <a:t>Every blog</a:t>
                      </a:r>
                      <a:r>
                        <a:rPr lang="en-US" b="1" baseline="0" dirty="0" smtClean="0">
                          <a:latin typeface="+mj-lt"/>
                        </a:rPr>
                        <a:t> its reader.</a:t>
                      </a:r>
                      <a:endParaRPr lang="en-US" b="1" dirty="0">
                        <a:latin typeface="+mj-lt"/>
                      </a:endParaRPr>
                    </a:p>
                  </a:txBody>
                  <a:tcPr anchor="ctr"/>
                </a:tc>
                <a:tc>
                  <a:txBody>
                    <a:bodyPr/>
                    <a:lstStyle/>
                    <a:p>
                      <a:r>
                        <a:rPr lang="en-US" b="1" dirty="0" smtClean="0">
                          <a:latin typeface="+mj-lt"/>
                        </a:rPr>
                        <a:t>Every Google Map its traveler.</a:t>
                      </a:r>
                      <a:endParaRPr lang="en-US" b="1" dirty="0">
                        <a:latin typeface="+mj-lt"/>
                      </a:endParaRPr>
                    </a:p>
                  </a:txBody>
                  <a:tcPr anchor="ctr"/>
                </a:tc>
                <a:tc>
                  <a:txBody>
                    <a:bodyPr/>
                    <a:lstStyle/>
                    <a:p>
                      <a:r>
                        <a:rPr lang="en-US" b="1" dirty="0" smtClean="0">
                          <a:latin typeface="+mj-lt"/>
                        </a:rPr>
                        <a:t>Every digital repository its</a:t>
                      </a:r>
                      <a:r>
                        <a:rPr lang="en-US" b="1" baseline="0" dirty="0" smtClean="0">
                          <a:latin typeface="+mj-lt"/>
                        </a:rPr>
                        <a:t> researcher. </a:t>
                      </a:r>
                      <a:endParaRPr lang="en-US" b="1" dirty="0">
                        <a:latin typeface="+mj-lt"/>
                      </a:endParaRPr>
                    </a:p>
                  </a:txBody>
                  <a:tcPr anchor="ctr"/>
                </a:tc>
              </a:tr>
              <a:tr h="1319453">
                <a:tc>
                  <a:txBody>
                    <a:bodyPr/>
                    <a:lstStyle/>
                    <a:p>
                      <a:r>
                        <a:rPr lang="en-US" b="1" dirty="0" smtClean="0">
                          <a:latin typeface="+mj-lt"/>
                        </a:rPr>
                        <a:t>Fourth Law</a:t>
                      </a:r>
                      <a:endParaRPr lang="en-US" b="1" dirty="0">
                        <a:latin typeface="+mj-lt"/>
                      </a:endParaRPr>
                    </a:p>
                  </a:txBody>
                  <a:tcPr anchor="ctr"/>
                </a:tc>
                <a:tc>
                  <a:txBody>
                    <a:bodyPr/>
                    <a:lstStyle/>
                    <a:p>
                      <a:r>
                        <a:rPr lang="en-US" b="1" dirty="0" smtClean="0">
                          <a:latin typeface="+mj-lt"/>
                        </a:rPr>
                        <a:t>Save</a:t>
                      </a:r>
                      <a:r>
                        <a:rPr lang="en-US" b="1" baseline="0" dirty="0" smtClean="0">
                          <a:latin typeface="+mj-lt"/>
                        </a:rPr>
                        <a:t> the time of the reader.</a:t>
                      </a:r>
                      <a:endParaRPr lang="en-US" b="1" dirty="0">
                        <a:latin typeface="+mj-lt"/>
                      </a:endParaRPr>
                    </a:p>
                  </a:txBody>
                  <a:tcPr anchor="ctr"/>
                </a:tc>
                <a:tc>
                  <a:txBody>
                    <a:bodyPr/>
                    <a:lstStyle/>
                    <a:p>
                      <a:r>
                        <a:rPr lang="en-US" b="1" dirty="0" smtClean="0">
                          <a:latin typeface="+mj-lt"/>
                        </a:rPr>
                        <a:t>Save the time of the listener.</a:t>
                      </a:r>
                      <a:endParaRPr lang="en-US" b="1" dirty="0">
                        <a:latin typeface="+mj-lt"/>
                      </a:endParaRPr>
                    </a:p>
                  </a:txBody>
                  <a:tcPr anchor="ctr"/>
                </a:tc>
                <a:tc>
                  <a:txBody>
                    <a:bodyPr/>
                    <a:lstStyle/>
                    <a:p>
                      <a:r>
                        <a:rPr lang="en-US" b="1" dirty="0" smtClean="0">
                          <a:latin typeface="+mj-lt"/>
                        </a:rPr>
                        <a:t>Save the time of</a:t>
                      </a:r>
                      <a:r>
                        <a:rPr lang="en-US" b="1" baseline="0" dirty="0" smtClean="0">
                          <a:latin typeface="+mj-lt"/>
                        </a:rPr>
                        <a:t> the traveler.</a:t>
                      </a:r>
                      <a:endParaRPr lang="en-US" b="1" dirty="0">
                        <a:latin typeface="+mj-lt"/>
                      </a:endParaRPr>
                    </a:p>
                  </a:txBody>
                  <a:tcPr anchor="ctr"/>
                </a:tc>
                <a:tc>
                  <a:txBody>
                    <a:bodyPr/>
                    <a:lstStyle/>
                    <a:p>
                      <a:r>
                        <a:rPr lang="en-US" b="1" dirty="0" smtClean="0">
                          <a:latin typeface="+mj-lt"/>
                        </a:rPr>
                        <a:t>Save the time of the researcher.</a:t>
                      </a:r>
                      <a:endParaRPr lang="en-US" b="1" dirty="0">
                        <a:latin typeface="+mj-lt"/>
                      </a:endParaRPr>
                    </a:p>
                  </a:txBody>
                  <a:tcPr anchor="ctr"/>
                </a:tc>
              </a:tr>
              <a:tr h="927855">
                <a:tc>
                  <a:txBody>
                    <a:bodyPr/>
                    <a:lstStyle/>
                    <a:p>
                      <a:r>
                        <a:rPr lang="en-US" b="1" dirty="0" smtClean="0">
                          <a:latin typeface="+mj-lt"/>
                        </a:rPr>
                        <a:t>Fifth Law</a:t>
                      </a:r>
                      <a:endParaRPr lang="en-US" b="1" dirty="0">
                        <a:latin typeface="+mj-lt"/>
                      </a:endParaRPr>
                    </a:p>
                  </a:txBody>
                  <a:tcPr anchor="ctr"/>
                </a:tc>
                <a:tc gridSpan="4">
                  <a:txBody>
                    <a:bodyPr/>
                    <a:lstStyle/>
                    <a:p>
                      <a:pPr algn="ctr"/>
                      <a:r>
                        <a:rPr lang="en-US" b="1" dirty="0" smtClean="0">
                          <a:latin typeface="+mj-lt"/>
                        </a:rPr>
                        <a:t>A library is a growing organism. </a:t>
                      </a:r>
                      <a:endParaRPr lang="en-US" b="1" dirty="0">
                        <a:latin typeface="+mj-lt"/>
                      </a:endParaRPr>
                    </a:p>
                  </a:txBody>
                  <a:tcPr anchor="ctr"/>
                </a:tc>
                <a:tc hMerge="1">
                  <a:txBody>
                    <a:bodyPr/>
                    <a:lstStyle/>
                    <a:p>
                      <a:endParaRPr lang="en-US" dirty="0"/>
                    </a:p>
                  </a:txBody>
                  <a:tcPr/>
                </a:tc>
                <a:tc hMerge="1">
                  <a:txBody>
                    <a:bodyPr/>
                    <a:lstStyle/>
                    <a:p>
                      <a:endParaRPr lang="en-US" dirty="0"/>
                    </a:p>
                  </a:txBody>
                  <a:tcPr/>
                </a:tc>
                <a:tc hMerge="1">
                  <a:txBody>
                    <a:bodyPr/>
                    <a:lstStyle/>
                    <a:p>
                      <a:endParaRPr lang="en-US" dirty="0"/>
                    </a:p>
                  </a:txBody>
                  <a:tcPr/>
                </a:tc>
              </a:tr>
            </a:tbl>
          </a:graphicData>
        </a:graphic>
      </p:graphicFrame>
    </p:spTree>
    <p:extLst>
      <p:ext uri="{BB962C8B-B14F-4D97-AF65-F5344CB8AC3E}">
        <p14:creationId xmlns:p14="http://schemas.microsoft.com/office/powerpoint/2010/main" xmlns="" val="4143136098"/>
      </p:ext>
    </p:extLst>
  </p:cSld>
  <p:clrMapOvr>
    <a:masterClrMapping/>
  </p:clrMapOvr>
  <mc:AlternateContent xmlns:mc="http://schemas.openxmlformats.org/markup-compatibility/2006">
    <mc:Choice xmlns:p14="http://schemas.microsoft.com/office/powerpoint/2010/main" xmlns="" Requires="p14">
      <p:transition p14:dur="0"/>
    </mc:Choice>
    <mc:Fallback>
      <p:transition/>
    </mc:Fallback>
  </mc:AlternateContent>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http://www.ivillage.ca/sites/default/files/imagecache/node_photo_gallery_single_view/iStock_000017998458Small.jpg"/>
          <p:cNvPicPr>
            <a:picLocks noChangeAspect="1" noChangeArrowheads="1"/>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0" y="0"/>
            <a:ext cx="9126344" cy="6894384"/>
          </a:xfrm>
          <a:prstGeom prst="rect">
            <a:avLst/>
          </a:prstGeom>
          <a:noFill/>
          <a:extLst>
            <a:ext uri="{909E8E84-426E-40DD-AFC4-6F175D3DCCD1}">
              <a14:hiddenFill xmlns:a14="http://schemas.microsoft.com/office/drawing/2010/main" xmlns="">
                <a:solidFill>
                  <a:srgbClr val="FFFFFF"/>
                </a:solidFill>
              </a14:hiddenFill>
            </a:ext>
          </a:extLst>
        </p:spPr>
      </p:pic>
      <p:sp>
        <p:nvSpPr>
          <p:cNvPr id="2" name="Title 1"/>
          <p:cNvSpPr>
            <a:spLocks noGrp="1"/>
          </p:cNvSpPr>
          <p:nvPr>
            <p:ph type="title"/>
          </p:nvPr>
        </p:nvSpPr>
        <p:spPr>
          <a:xfrm>
            <a:off x="0" y="228600"/>
            <a:ext cx="9144000" cy="1143000"/>
          </a:xfrm>
        </p:spPr>
        <p:txBody>
          <a:bodyPr>
            <a:normAutofit/>
          </a:bodyPr>
          <a:lstStyle/>
          <a:p>
            <a:pPr algn="ctr"/>
            <a:r>
              <a:rPr lang="en-US" sz="3600" dirty="0" smtClean="0"/>
              <a:t>Save the Time of the Reader</a:t>
            </a:r>
            <a:endParaRPr lang="en-US" sz="3600" dirty="0"/>
          </a:p>
        </p:txBody>
      </p:sp>
      <p:sp>
        <p:nvSpPr>
          <p:cNvPr id="4" name="Rectangle 3"/>
          <p:cNvSpPr/>
          <p:nvPr/>
        </p:nvSpPr>
        <p:spPr>
          <a:xfrm>
            <a:off x="228600" y="381000"/>
            <a:ext cx="8610600" cy="1089529"/>
          </a:xfrm>
          <a:prstGeom prst="rect">
            <a:avLst/>
          </a:prstGeom>
        </p:spPr>
        <p:txBody>
          <a:bodyPr wrap="square">
            <a:spAutoFit/>
          </a:bodyPr>
          <a:lstStyle/>
          <a:p>
            <a:pPr lvl="0" algn="ctr" defTabSz="457200">
              <a:lnSpc>
                <a:spcPct val="90000"/>
              </a:lnSpc>
              <a:spcBef>
                <a:spcPct val="0"/>
              </a:spcBef>
              <a:defRPr/>
            </a:pPr>
            <a:r>
              <a:rPr lang="en-US" sz="3600" b="1" dirty="0" smtClean="0">
                <a:latin typeface="+mj-lt"/>
                <a:cs typeface="Calibri Light"/>
              </a:rPr>
              <a:t>Embed library systems and services into users’ existing workflows</a:t>
            </a:r>
            <a:endParaRPr lang="en-US" sz="3600" b="1" dirty="0">
              <a:latin typeface="+mj-lt"/>
              <a:cs typeface="Calibri Light"/>
            </a:endParaRPr>
          </a:p>
        </p:txBody>
      </p:sp>
    </p:spTree>
    <p:extLst>
      <p:ext uri="{BB962C8B-B14F-4D97-AF65-F5344CB8AC3E}">
        <p14:creationId xmlns:p14="http://schemas.microsoft.com/office/powerpoint/2010/main" xmlns="" val="3021383545"/>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0" presetClass="exit" presetSubtype="0" fill="hold" grpId="0" nodeType="clickEffect">
                                  <p:stCondLst>
                                    <p:cond delay="0"/>
                                  </p:stCondLst>
                                  <p:childTnLst>
                                    <p:animEffect transition="out" filter="wedge">
                                      <p:cBhvr>
                                        <p:cTn id="6" dur="2000"/>
                                        <p:tgtEl>
                                          <p:spTgt spid="2"/>
                                        </p:tgtEl>
                                      </p:cBhvr>
                                    </p:animEffect>
                                    <p:set>
                                      <p:cBhvr>
                                        <p:cTn id="7" dur="1" fill="hold">
                                          <p:stCondLst>
                                            <p:cond delay="1999"/>
                                          </p:stCondLst>
                                        </p:cTn>
                                        <p:tgtEl>
                                          <p:spTgt spid="2"/>
                                        </p:tgtEl>
                                        <p:attrNameLst>
                                          <p:attrName>style.visibility</p:attrName>
                                        </p:attrNameLst>
                                      </p:cBhvr>
                                      <p:to>
                                        <p:strVal val="hidden"/>
                                      </p:to>
                                    </p:set>
                                  </p:childTnLst>
                                </p:cTn>
                              </p:par>
                            </p:childTnLst>
                          </p:cTn>
                        </p:par>
                        <p:par>
                          <p:cTn id="8" fill="hold">
                            <p:stCondLst>
                              <p:cond delay="2000"/>
                            </p:stCondLst>
                            <p:childTnLst>
                              <p:par>
                                <p:cTn id="9" presetID="12" presetClass="entr" presetSubtype="4" fill="hold" grpId="0" nodeType="afterEffect">
                                  <p:stCondLst>
                                    <p:cond delay="0"/>
                                  </p:stCondLst>
                                  <p:childTnLst>
                                    <p:set>
                                      <p:cBhvr>
                                        <p:cTn id="10" dur="1" fill="hold">
                                          <p:stCondLst>
                                            <p:cond delay="0"/>
                                          </p:stCondLst>
                                        </p:cTn>
                                        <p:tgtEl>
                                          <p:spTgt spid="4"/>
                                        </p:tgtEl>
                                        <p:attrNameLst>
                                          <p:attrName>style.visibility</p:attrName>
                                        </p:attrNameLst>
                                      </p:cBhvr>
                                      <p:to>
                                        <p:strVal val="visible"/>
                                      </p:to>
                                    </p:set>
                                    <p:animEffect transition="in" filter="slide(fromBottom)">
                                      <p:cBhvr>
                                        <p:cTn id="11" dur="20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4"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http://i2.cdn.turner.com/cnn/dam/assets/131126191411-strahov-abbey-library-horizontal-large-gallery.jpg"/>
          <p:cNvPicPr>
            <a:picLocks noChangeAspect="1" noChangeArrowheads="1"/>
          </p:cNvPicPr>
          <p:nvPr/>
        </p:nvPicPr>
        <p:blipFill rotWithShape="1">
          <a:blip r:embed="rId3" cstate="print">
            <a:lum bright="-20000" contrast="-30000"/>
            <a:extLst>
              <a:ext uri="{BEBA8EAE-BF5A-486C-A8C5-ECC9F3942E4B}">
                <a14:imgProps xmlns:a14="http://schemas.microsoft.com/office/drawing/2010/main" xmlns="">
                  <a14:imgLayer r:embed="rId4">
                    <a14:imgEffect>
                      <a14:brightnessContrast bright="-17000"/>
                    </a14:imgEffect>
                  </a14:imgLayer>
                </a14:imgProps>
              </a:ext>
              <a:ext uri="{28A0092B-C50C-407E-A947-70E740481C1C}">
                <a14:useLocalDpi xmlns:a14="http://schemas.microsoft.com/office/drawing/2010/main" xmlns="" val="0"/>
              </a:ext>
            </a:extLst>
          </a:blip>
          <a:srcRect l="-66" r="24122"/>
          <a:stretch/>
        </p:blipFill>
        <p:spPr bwMode="auto">
          <a:xfrm>
            <a:off x="-83820" y="0"/>
            <a:ext cx="9235440" cy="6858000"/>
          </a:xfrm>
          <a:prstGeom prst="rect">
            <a:avLst/>
          </a:prstGeom>
          <a:noFill/>
          <a:extLst>
            <a:ext uri="{909E8E84-426E-40DD-AFC4-6F175D3DCCD1}">
              <a14:hiddenFill xmlns:a14="http://schemas.microsoft.com/office/drawing/2010/main" xmlns="">
                <a:solidFill>
                  <a:srgbClr val="FFFFFF"/>
                </a:solidFill>
              </a14:hiddenFill>
            </a:ext>
          </a:extLst>
        </p:spPr>
      </p:pic>
      <p:sp>
        <p:nvSpPr>
          <p:cNvPr id="4" name="Text Placeholder 4"/>
          <p:cNvSpPr txBox="1">
            <a:spLocks/>
          </p:cNvSpPr>
          <p:nvPr/>
        </p:nvSpPr>
        <p:spPr>
          <a:xfrm>
            <a:off x="685800" y="1371600"/>
            <a:ext cx="7696200" cy="4495800"/>
          </a:xfrm>
          <a:prstGeom prst="rect">
            <a:avLst/>
          </a:prstGeom>
        </p:spPr>
        <p:txBody>
          <a:bodyPr/>
          <a:lstStyle/>
          <a:p>
            <a:pPr marL="233363" marR="0" lvl="0" indent="-233363" algn="l" defTabSz="457200" rtl="0" eaLnBrk="1" fontAlgn="auto" latinLnBrk="0" hangingPunct="1">
              <a:lnSpc>
                <a:spcPct val="110000"/>
              </a:lnSpc>
              <a:spcBef>
                <a:spcPts val="900"/>
              </a:spcBef>
              <a:spcAft>
                <a:spcPts val="0"/>
              </a:spcAft>
              <a:buClrTx/>
              <a:buSzTx/>
              <a:tabLst/>
              <a:defRPr/>
            </a:pPr>
            <a:endParaRPr kumimoji="0" lang="en-US" sz="2400" b="0" i="1" u="none" strike="noStrike" kern="1200" cap="none" spc="0" normalizeH="0" baseline="0" noProof="0" dirty="0" smtClean="0">
              <a:ln>
                <a:noFill/>
              </a:ln>
              <a:solidFill>
                <a:schemeClr val="accent1"/>
              </a:solidFill>
              <a:effectLst/>
              <a:uLnTx/>
              <a:uFillTx/>
              <a:latin typeface="Arial"/>
              <a:ea typeface="+mn-ea"/>
              <a:cs typeface="Arial"/>
            </a:endParaRPr>
          </a:p>
          <a:p>
            <a:pPr marL="233363" marR="0" lvl="0" indent="-233363" algn="ctr" defTabSz="457200" rtl="0" eaLnBrk="1" fontAlgn="auto" latinLnBrk="0" hangingPunct="1">
              <a:lnSpc>
                <a:spcPct val="110000"/>
              </a:lnSpc>
              <a:spcBef>
                <a:spcPts val="900"/>
              </a:spcBef>
              <a:spcAft>
                <a:spcPts val="0"/>
              </a:spcAft>
              <a:buClrTx/>
              <a:buSzTx/>
              <a:tabLst/>
              <a:defRPr/>
            </a:pPr>
            <a:r>
              <a:rPr kumimoji="0" lang="en-US" sz="2800" b="1" i="1" u="none" strike="noStrike" kern="1200" cap="none" spc="0" normalizeH="0" baseline="0" noProof="0" dirty="0" smtClean="0">
                <a:ln>
                  <a:noFill/>
                </a:ln>
                <a:solidFill>
                  <a:schemeClr val="bg1"/>
                </a:solidFill>
                <a:effectLst>
                  <a:outerShdw blurRad="38100" dist="38100" dir="2700000" algn="tl">
                    <a:srgbClr val="000000">
                      <a:alpha val="43137"/>
                    </a:srgbClr>
                  </a:outerShdw>
                </a:effectLst>
                <a:uLnTx/>
                <a:uFillTx/>
                <a:latin typeface="Arial"/>
                <a:ea typeface="+mn-ea"/>
                <a:cs typeface="Arial"/>
              </a:rPr>
              <a:t>“Perhaps the most convenient method of studying the consequences of this law will be to follow the reader from the moment he enters the library to the moment he leaves it</a:t>
            </a:r>
            <a:r>
              <a:rPr lang="en-US" sz="2800" b="1" i="1" dirty="0" smtClean="0">
                <a:solidFill>
                  <a:schemeClr val="bg1"/>
                </a:solidFill>
                <a:effectLst>
                  <a:outerShdw blurRad="38100" dist="38100" dir="2700000" algn="tl">
                    <a:srgbClr val="000000">
                      <a:alpha val="43137"/>
                    </a:srgbClr>
                  </a:outerShdw>
                </a:effectLst>
                <a:latin typeface="Arial"/>
                <a:cs typeface="Arial"/>
              </a:rPr>
              <a:t>…</a:t>
            </a:r>
            <a:r>
              <a:rPr kumimoji="0" lang="en-US" sz="2800" b="1" i="1" u="none" strike="noStrike" kern="1200" cap="none" spc="0" normalizeH="0" baseline="0" noProof="0" dirty="0" smtClean="0">
                <a:ln>
                  <a:noFill/>
                </a:ln>
                <a:solidFill>
                  <a:schemeClr val="bg1"/>
                </a:solidFill>
                <a:effectLst>
                  <a:outerShdw blurRad="38100" dist="38100" dir="2700000" algn="tl">
                    <a:srgbClr val="000000">
                      <a:alpha val="43137"/>
                    </a:srgbClr>
                  </a:outerShdw>
                </a:effectLst>
                <a:uLnTx/>
                <a:uFillTx/>
                <a:latin typeface="Arial"/>
                <a:ea typeface="+mn-ea"/>
                <a:cs typeface="Arial"/>
              </a:rPr>
              <a:t>” </a:t>
            </a:r>
          </a:p>
          <a:p>
            <a:pPr marL="233363" marR="0" lvl="0" indent="-233363" algn="r" defTabSz="457200" rtl="0" eaLnBrk="1" fontAlgn="auto" latinLnBrk="0" hangingPunct="1">
              <a:lnSpc>
                <a:spcPct val="110000"/>
              </a:lnSpc>
              <a:spcBef>
                <a:spcPts val="900"/>
              </a:spcBef>
              <a:spcAft>
                <a:spcPts val="0"/>
              </a:spcAft>
              <a:buClrTx/>
              <a:buSzTx/>
              <a:tabLst/>
              <a:defRPr/>
            </a:pPr>
            <a:r>
              <a:rPr kumimoji="0" lang="en-US" sz="2400" b="1" u="none" strike="noStrike" kern="1200" cap="none" spc="0" normalizeH="0" baseline="0" noProof="0" dirty="0" smtClean="0">
                <a:ln>
                  <a:noFill/>
                </a:ln>
                <a:solidFill>
                  <a:schemeClr val="bg1"/>
                </a:solidFill>
                <a:effectLst>
                  <a:outerShdw blurRad="38100" dist="38100" dir="2700000" algn="tl">
                    <a:srgbClr val="000000">
                      <a:alpha val="43137"/>
                    </a:srgbClr>
                  </a:outerShdw>
                </a:effectLst>
                <a:uLnTx/>
                <a:uFillTx/>
                <a:latin typeface="Arial"/>
                <a:ea typeface="+mn-ea"/>
                <a:cs typeface="Arial"/>
              </a:rPr>
              <a:t>(Ranganathan 1931, 337)</a:t>
            </a:r>
            <a:endParaRPr kumimoji="0" lang="en-US" sz="2400" b="1" u="none" strike="noStrike" kern="1200" cap="none" spc="0" normalizeH="0" baseline="0" noProof="0" dirty="0">
              <a:ln>
                <a:noFill/>
              </a:ln>
              <a:solidFill>
                <a:schemeClr val="bg1"/>
              </a:solidFill>
              <a:effectLst>
                <a:outerShdw blurRad="38100" dist="38100" dir="2700000" algn="tl">
                  <a:srgbClr val="000000">
                    <a:alpha val="43137"/>
                  </a:srgbClr>
                </a:outerShdw>
              </a:effectLst>
              <a:uLnTx/>
              <a:uFillTx/>
              <a:latin typeface="Arial"/>
              <a:ea typeface="+mn-ea"/>
              <a:cs typeface="Arial"/>
            </a:endParaRPr>
          </a:p>
        </p:txBody>
      </p:sp>
    </p:spTree>
    <p:extLst>
      <p:ext uri="{BB962C8B-B14F-4D97-AF65-F5344CB8AC3E}">
        <p14:creationId xmlns:p14="http://schemas.microsoft.com/office/powerpoint/2010/main" xmlns="" val="3786915588"/>
      </p:ext>
    </p:extLst>
  </p:cSld>
  <p:clrMapOvr>
    <a:masterClrMapping/>
  </p:clrMapOvr>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dirty="0" smtClean="0"/>
              <a:t>Time as Time</a:t>
            </a:r>
            <a:endParaRPr lang="en-US" dirty="0"/>
          </a:p>
        </p:txBody>
      </p:sp>
      <p:sp>
        <p:nvSpPr>
          <p:cNvPr id="7" name="Content Placeholder 1"/>
          <p:cNvSpPr txBox="1">
            <a:spLocks noGrp="1"/>
          </p:cNvSpPr>
          <p:nvPr>
            <p:ph sz="half" idx="1"/>
          </p:nvPr>
        </p:nvSpPr>
        <p:spPr>
          <a:xfrm>
            <a:off x="381000" y="2133600"/>
            <a:ext cx="3657600" cy="3916363"/>
          </a:xfrm>
          <a:prstGeom prst="rect">
            <a:avLst/>
          </a:prstGeom>
        </p:spPr>
        <p:txBody>
          <a:bodyPr vert="horz" lIns="91440" tIns="45720" rIns="91440" bIns="45720" rtlCol="0">
            <a:noAutofit/>
          </a:bodyPr>
          <a:lstStyle/>
          <a:p>
            <a:pPr marL="392113" indent="-392113">
              <a:lnSpc>
                <a:spcPct val="110000"/>
              </a:lnSpc>
              <a:spcBef>
                <a:spcPts val="900"/>
              </a:spcBef>
              <a:buFont typeface="Arial"/>
              <a:buChar char="•"/>
              <a:defRPr/>
            </a:pPr>
            <a:r>
              <a:rPr lang="en-US" sz="3200" b="1" dirty="0" smtClean="0">
                <a:solidFill>
                  <a:schemeClr val="tx1"/>
                </a:solidFill>
                <a:latin typeface="Arial" pitchFamily="34" charset="0"/>
                <a:cs typeface="Arial" pitchFamily="34" charset="0"/>
              </a:rPr>
              <a:t>Constraints</a:t>
            </a:r>
          </a:p>
          <a:p>
            <a:r>
              <a:rPr lang="en-US" sz="3200" b="1" dirty="0" smtClean="0">
                <a:solidFill>
                  <a:schemeClr val="tx1"/>
                </a:solidFill>
                <a:latin typeface="Arial" pitchFamily="34" charset="0"/>
                <a:cs typeface="Arial" pitchFamily="34" charset="0"/>
              </a:rPr>
              <a:t>Overwhelmed </a:t>
            </a:r>
            <a:r>
              <a:rPr lang="en-US" sz="3200" b="1" dirty="0">
                <a:solidFill>
                  <a:schemeClr val="tx1"/>
                </a:solidFill>
                <a:latin typeface="Arial" pitchFamily="34" charset="0"/>
                <a:cs typeface="Arial" pitchFamily="34" charset="0"/>
              </a:rPr>
              <a:t>by information</a:t>
            </a:r>
          </a:p>
          <a:p>
            <a:r>
              <a:rPr lang="en-US" sz="3200" b="1" dirty="0">
                <a:solidFill>
                  <a:schemeClr val="tx1"/>
                </a:solidFill>
                <a:latin typeface="Arial" pitchFamily="34" charset="0"/>
                <a:cs typeface="Arial" pitchFamily="34" charset="0"/>
              </a:rPr>
              <a:t>No tolerance for delays</a:t>
            </a:r>
          </a:p>
          <a:p>
            <a:pPr marL="233363" marR="0" lvl="0" indent="-233363" algn="l" defTabSz="457200" rtl="0" eaLnBrk="1" fontAlgn="auto" latinLnBrk="0" hangingPunct="1">
              <a:lnSpc>
                <a:spcPct val="110000"/>
              </a:lnSpc>
              <a:spcBef>
                <a:spcPts val="900"/>
              </a:spcBef>
              <a:spcAft>
                <a:spcPts val="0"/>
              </a:spcAft>
              <a:buClrTx/>
              <a:buSzTx/>
              <a:buFont typeface="Arial"/>
              <a:buChar char="•"/>
              <a:tabLst/>
              <a:defRPr/>
            </a:pPr>
            <a:endParaRPr lang="en-US" sz="3200" b="1" dirty="0" smtClean="0">
              <a:solidFill>
                <a:schemeClr val="tx1"/>
              </a:solidFill>
              <a:latin typeface="Arial" pitchFamily="34" charset="0"/>
              <a:cs typeface="Arial" pitchFamily="34" charset="0"/>
            </a:endParaRPr>
          </a:p>
          <a:p>
            <a:pPr marL="233363" marR="0" lvl="0" indent="-233363" algn="l" defTabSz="457200" rtl="0" eaLnBrk="1" fontAlgn="auto" latinLnBrk="0" hangingPunct="1">
              <a:lnSpc>
                <a:spcPct val="110000"/>
              </a:lnSpc>
              <a:spcBef>
                <a:spcPts val="900"/>
              </a:spcBef>
              <a:spcAft>
                <a:spcPts val="0"/>
              </a:spcAft>
              <a:buClrTx/>
              <a:buSzTx/>
              <a:buFont typeface="Arial"/>
              <a:buChar char="•"/>
              <a:tabLst/>
              <a:defRPr/>
            </a:pPr>
            <a:endParaRPr lang="en-US" sz="2800" dirty="0" smtClean="0">
              <a:latin typeface="Arial"/>
              <a:cs typeface="Arial"/>
            </a:endParaRPr>
          </a:p>
          <a:p>
            <a:pPr marL="233363" marR="0" lvl="0" indent="-233363" algn="l" defTabSz="457200" rtl="0" eaLnBrk="1" fontAlgn="auto" latinLnBrk="0" hangingPunct="1">
              <a:lnSpc>
                <a:spcPct val="110000"/>
              </a:lnSpc>
              <a:spcBef>
                <a:spcPts val="900"/>
              </a:spcBef>
              <a:spcAft>
                <a:spcPts val="0"/>
              </a:spcAft>
              <a:buClrTx/>
              <a:buSzTx/>
              <a:buFont typeface="Arial"/>
              <a:buChar char="•"/>
              <a:tabLst/>
              <a:defRPr/>
            </a:pPr>
            <a:endParaRPr kumimoji="0" lang="en-US" sz="2800" b="0" i="0" u="none" strike="noStrike" kern="1200" cap="none" spc="0" normalizeH="0" baseline="0" noProof="0" dirty="0" smtClean="0">
              <a:ln>
                <a:noFill/>
              </a:ln>
              <a:solidFill>
                <a:schemeClr val="tx1"/>
              </a:solidFill>
              <a:effectLst/>
              <a:uLnTx/>
              <a:uFillTx/>
              <a:latin typeface="Arial"/>
              <a:ea typeface="+mn-ea"/>
              <a:cs typeface="Arial"/>
            </a:endParaRPr>
          </a:p>
        </p:txBody>
      </p:sp>
      <p:pic>
        <p:nvPicPr>
          <p:cNvPr id="5122" name="Picture 2" descr="http://www.heinzmarketing.com/assets/80-20-rule-time-management-stop-wasting-time.jpg"/>
          <p:cNvPicPr>
            <a:picLocks noChangeAspect="1" noChangeArrowheads="1"/>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4120376" y="1905000"/>
            <a:ext cx="5029200" cy="3215391"/>
          </a:xfrm>
          <a:prstGeom prst="rect">
            <a:avLst/>
          </a:prstGeom>
          <a:noFill/>
          <a:extLst>
            <a:ext uri="{909E8E84-426E-40DD-AFC4-6F175D3DCCD1}">
              <a14:hiddenFill xmlns:a14="http://schemas.microsoft.com/office/drawing/2010/main" xmlns="">
                <a:solidFill>
                  <a:srgbClr val="FFFFFF"/>
                </a:solidFill>
              </a14:hiddenFill>
            </a:ext>
          </a:extLst>
        </p:spPr>
      </p:pic>
      <p:sp>
        <p:nvSpPr>
          <p:cNvPr id="6" name="Rectangle 5"/>
          <p:cNvSpPr/>
          <p:nvPr/>
        </p:nvSpPr>
        <p:spPr>
          <a:xfrm>
            <a:off x="6172200" y="6248400"/>
            <a:ext cx="2577950" cy="307777"/>
          </a:xfrm>
          <a:prstGeom prst="rect">
            <a:avLst/>
          </a:prstGeom>
        </p:spPr>
        <p:txBody>
          <a:bodyPr wrap="none">
            <a:spAutoFit/>
          </a:bodyPr>
          <a:lstStyle/>
          <a:p>
            <a:r>
              <a:rPr lang="en-US" sz="1400" b="1" dirty="0" smtClean="0">
                <a:latin typeface="Arial" pitchFamily="34" charset="0"/>
                <a:cs typeface="Arial" pitchFamily="34" charset="0"/>
              </a:rPr>
              <a:t>(Connaway and </a:t>
            </a:r>
            <a:r>
              <a:rPr lang="en-US" sz="1400" b="1" dirty="0" err="1" smtClean="0">
                <a:latin typeface="Arial" pitchFamily="34" charset="0"/>
                <a:cs typeface="Arial" pitchFamily="34" charset="0"/>
              </a:rPr>
              <a:t>Faniel</a:t>
            </a:r>
            <a:r>
              <a:rPr lang="en-US" sz="1400" b="1" dirty="0" smtClean="0">
                <a:latin typeface="Arial" pitchFamily="34" charset="0"/>
                <a:cs typeface="Arial" pitchFamily="34" charset="0"/>
              </a:rPr>
              <a:t> 2014)</a:t>
            </a:r>
            <a:endParaRPr lang="en-US" sz="1400" b="1" dirty="0">
              <a:latin typeface="Arial" pitchFamily="34" charset="0"/>
              <a:cs typeface="Arial" pitchFamily="34" charset="0"/>
            </a:endParaRPr>
          </a:p>
        </p:txBody>
      </p:sp>
    </p:spTree>
    <p:extLst>
      <p:ext uri="{BB962C8B-B14F-4D97-AF65-F5344CB8AC3E}">
        <p14:creationId xmlns:p14="http://schemas.microsoft.com/office/powerpoint/2010/main" xmlns="" val="1997342139"/>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sz="half" idx="1"/>
          </p:nvPr>
        </p:nvSpPr>
        <p:spPr/>
        <p:txBody>
          <a:bodyPr/>
          <a:lstStyle/>
          <a:p>
            <a:endParaRPr lang="en-US"/>
          </a:p>
        </p:txBody>
      </p:sp>
      <p:sp>
        <p:nvSpPr>
          <p:cNvPr id="4" name="Content Placeholder 3"/>
          <p:cNvSpPr>
            <a:spLocks noGrp="1"/>
          </p:cNvSpPr>
          <p:nvPr>
            <p:ph sz="half" idx="2"/>
          </p:nvPr>
        </p:nvSpPr>
        <p:spPr/>
        <p:txBody>
          <a:bodyPr/>
          <a:lstStyle/>
          <a:p>
            <a:endParaRPr lang="en-US"/>
          </a:p>
        </p:txBody>
      </p:sp>
      <p:sp>
        <p:nvSpPr>
          <p:cNvPr id="5" name="Slide Number Placeholder 4"/>
          <p:cNvSpPr>
            <a:spLocks noGrp="1"/>
          </p:cNvSpPr>
          <p:nvPr>
            <p:ph type="sldNum" sz="quarter" idx="12"/>
          </p:nvPr>
        </p:nvSpPr>
        <p:spPr/>
        <p:txBody>
          <a:bodyPr/>
          <a:lstStyle/>
          <a:p>
            <a:fld id="{6B3AA010-7757-41E0-A212-D41514C97AA5}" type="slidenum">
              <a:rPr lang="en-US" smtClean="0"/>
              <a:pPr/>
              <a:t>9</a:t>
            </a:fld>
            <a:endParaRPr lang="en-US"/>
          </a:p>
        </p:txBody>
      </p:sp>
    </p:spTree>
  </p:cSld>
  <p:clrMapOvr>
    <a:masterClrMapping/>
  </p:clrMapOvr>
  <p:transition/>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dirty="0" smtClean="0"/>
              <a:t>Time as Convenience</a:t>
            </a:r>
            <a:endParaRPr lang="en-US" dirty="0"/>
          </a:p>
        </p:txBody>
      </p:sp>
      <p:sp>
        <p:nvSpPr>
          <p:cNvPr id="6" name="Text Placeholder 4"/>
          <p:cNvSpPr>
            <a:spLocks noGrp="1"/>
          </p:cNvSpPr>
          <p:nvPr>
            <p:ph sz="half" idx="1"/>
          </p:nvPr>
        </p:nvSpPr>
        <p:spPr/>
        <p:txBody>
          <a:bodyPr>
            <a:noAutofit/>
          </a:bodyPr>
          <a:lstStyle/>
          <a:p>
            <a:pPr marL="0" indent="0">
              <a:buNone/>
            </a:pPr>
            <a:r>
              <a:rPr lang="en-US" sz="2800" b="1" dirty="0" smtClean="0">
                <a:solidFill>
                  <a:schemeClr val="tx1"/>
                </a:solidFill>
                <a:latin typeface="Arial" pitchFamily="34" charset="0"/>
                <a:cs typeface="Arial" pitchFamily="34" charset="0"/>
              </a:rPr>
              <a:t>Libraries</a:t>
            </a:r>
          </a:p>
          <a:p>
            <a:pPr>
              <a:buClr>
                <a:schemeClr val="accent2"/>
              </a:buClr>
              <a:buFont typeface="Wingdings" pitchFamily="2" charset="2"/>
              <a:buChar char="ü"/>
            </a:pPr>
            <a:r>
              <a:rPr lang="en-US" sz="2800" b="1" dirty="0" smtClean="0">
                <a:solidFill>
                  <a:schemeClr val="tx1"/>
                </a:solidFill>
                <a:latin typeface="Arial" pitchFamily="34" charset="0"/>
                <a:cs typeface="Arial" pitchFamily="34" charset="0"/>
              </a:rPr>
              <a:t>Limited hours</a:t>
            </a:r>
          </a:p>
          <a:p>
            <a:pPr>
              <a:buClr>
                <a:schemeClr val="accent2"/>
              </a:buClr>
              <a:buFont typeface="Wingdings" pitchFamily="2" charset="2"/>
              <a:buChar char="ü"/>
            </a:pPr>
            <a:r>
              <a:rPr lang="en-US" sz="2800" b="1" dirty="0" smtClean="0">
                <a:solidFill>
                  <a:schemeClr val="tx1"/>
                </a:solidFill>
                <a:latin typeface="Arial" pitchFamily="34" charset="0"/>
                <a:cs typeface="Arial" pitchFamily="34" charset="0"/>
              </a:rPr>
              <a:t>Long travel distances</a:t>
            </a:r>
          </a:p>
          <a:p>
            <a:pPr>
              <a:buClr>
                <a:schemeClr val="accent2"/>
              </a:buClr>
              <a:buFont typeface="Wingdings" pitchFamily="2" charset="2"/>
              <a:buChar char="ü"/>
            </a:pPr>
            <a:r>
              <a:rPr lang="en-US" sz="2800" b="1" dirty="0" smtClean="0">
                <a:solidFill>
                  <a:schemeClr val="tx1"/>
                </a:solidFill>
                <a:latin typeface="Arial" pitchFamily="34" charset="0"/>
                <a:cs typeface="Arial" pitchFamily="34" charset="0"/>
              </a:rPr>
              <a:t>Time intensive</a:t>
            </a:r>
            <a:endParaRPr lang="en-US" sz="2800" b="1" dirty="0">
              <a:solidFill>
                <a:schemeClr val="tx1"/>
              </a:solidFill>
              <a:latin typeface="Arial" pitchFamily="34" charset="0"/>
              <a:cs typeface="Arial" pitchFamily="34" charset="0"/>
            </a:endParaRPr>
          </a:p>
        </p:txBody>
      </p:sp>
      <p:sp>
        <p:nvSpPr>
          <p:cNvPr id="7" name="Content Placeholder 3"/>
          <p:cNvSpPr>
            <a:spLocks noGrp="1"/>
          </p:cNvSpPr>
          <p:nvPr>
            <p:ph idx="1"/>
          </p:nvPr>
        </p:nvSpPr>
        <p:spPr>
          <a:xfrm>
            <a:off x="4800600" y="1600200"/>
            <a:ext cx="4114800" cy="5153025"/>
          </a:xfrm>
        </p:spPr>
        <p:txBody>
          <a:bodyPr>
            <a:noAutofit/>
          </a:bodyPr>
          <a:lstStyle/>
          <a:p>
            <a:pPr>
              <a:buNone/>
            </a:pPr>
            <a:r>
              <a:rPr lang="en-US" sz="2800" b="1" dirty="0" smtClean="0">
                <a:solidFill>
                  <a:schemeClr val="tx1"/>
                </a:solidFill>
                <a:latin typeface="Arial" pitchFamily="34" charset="0"/>
                <a:cs typeface="Arial" pitchFamily="34" charset="0"/>
              </a:rPr>
              <a:t>Search Engines</a:t>
            </a:r>
          </a:p>
          <a:p>
            <a:pPr>
              <a:buClr>
                <a:schemeClr val="accent3"/>
              </a:buClr>
              <a:buFont typeface="Wingdings" pitchFamily="2" charset="2"/>
              <a:buChar char="ü"/>
            </a:pPr>
            <a:r>
              <a:rPr lang="en-US" sz="2800" b="1" dirty="0" smtClean="0">
                <a:solidFill>
                  <a:schemeClr val="tx1"/>
                </a:solidFill>
                <a:latin typeface="Arial" pitchFamily="34" charset="0"/>
                <a:cs typeface="Arial" pitchFamily="34" charset="0"/>
              </a:rPr>
              <a:t>Fast &amp; easy</a:t>
            </a:r>
          </a:p>
          <a:p>
            <a:pPr>
              <a:buClr>
                <a:schemeClr val="accent3"/>
              </a:buClr>
              <a:buFont typeface="Wingdings" pitchFamily="2" charset="2"/>
              <a:buChar char="ü"/>
            </a:pPr>
            <a:r>
              <a:rPr lang="en-US" sz="2800" b="1" dirty="0" smtClean="0">
                <a:solidFill>
                  <a:schemeClr val="tx1"/>
                </a:solidFill>
                <a:latin typeface="Arial" pitchFamily="34" charset="0"/>
                <a:cs typeface="Arial" pitchFamily="34" charset="0"/>
              </a:rPr>
              <a:t>Cost-effective</a:t>
            </a:r>
          </a:p>
          <a:p>
            <a:pPr>
              <a:buClr>
                <a:schemeClr val="accent3"/>
              </a:buClr>
              <a:buFont typeface="Wingdings" pitchFamily="2" charset="2"/>
              <a:buChar char="ü"/>
            </a:pPr>
            <a:r>
              <a:rPr lang="en-US" sz="2800" b="1" dirty="0" smtClean="0">
                <a:solidFill>
                  <a:schemeClr val="tx1"/>
                </a:solidFill>
                <a:latin typeface="Arial" pitchFamily="34" charset="0"/>
                <a:cs typeface="Arial" pitchFamily="34" charset="0"/>
              </a:rPr>
              <a:t>Available</a:t>
            </a:r>
          </a:p>
          <a:p>
            <a:pPr>
              <a:buNone/>
            </a:pPr>
            <a:endParaRPr lang="en-US" dirty="0"/>
          </a:p>
        </p:txBody>
      </p:sp>
      <p:pic>
        <p:nvPicPr>
          <p:cNvPr id="7170" name="Picture 2" descr="http://4.bp.blogspot.com/_BH2kjgaUbHU/TLNV0dB4ZnI/AAAAAAAAAEk/Udp5b2eIlPI/s1600/Convenience-store-neon-open-sign.jpg"/>
          <p:cNvPicPr>
            <a:picLocks noChangeAspect="1" noChangeArrowheads="1"/>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2362200" y="4191000"/>
            <a:ext cx="3092605" cy="2086267"/>
          </a:xfrm>
          <a:prstGeom prst="rect">
            <a:avLst/>
          </a:prstGeom>
          <a:noFill/>
          <a:extLst>
            <a:ext uri="{909E8E84-426E-40DD-AFC4-6F175D3DCCD1}">
              <a14:hiddenFill xmlns:a14="http://schemas.microsoft.com/office/drawing/2010/main" xmlns="">
                <a:solidFill>
                  <a:srgbClr val="FFFFFF"/>
                </a:solidFill>
              </a14:hiddenFill>
            </a:ext>
          </a:extLst>
        </p:spPr>
      </p:pic>
      <p:sp>
        <p:nvSpPr>
          <p:cNvPr id="9" name="Rectangle 8"/>
          <p:cNvSpPr/>
          <p:nvPr/>
        </p:nvSpPr>
        <p:spPr>
          <a:xfrm>
            <a:off x="6172200" y="6248400"/>
            <a:ext cx="2577950" cy="307777"/>
          </a:xfrm>
          <a:prstGeom prst="rect">
            <a:avLst/>
          </a:prstGeom>
        </p:spPr>
        <p:txBody>
          <a:bodyPr wrap="none">
            <a:spAutoFit/>
          </a:bodyPr>
          <a:lstStyle/>
          <a:p>
            <a:r>
              <a:rPr lang="en-US" sz="1400" b="1" dirty="0" smtClean="0">
                <a:latin typeface="Arial" pitchFamily="34" charset="0"/>
                <a:cs typeface="Arial" pitchFamily="34" charset="0"/>
              </a:rPr>
              <a:t>(Connaway and </a:t>
            </a:r>
            <a:r>
              <a:rPr lang="en-US" sz="1400" b="1" dirty="0" err="1" smtClean="0">
                <a:latin typeface="Arial" pitchFamily="34" charset="0"/>
                <a:cs typeface="Arial" pitchFamily="34" charset="0"/>
              </a:rPr>
              <a:t>Faniel</a:t>
            </a:r>
            <a:r>
              <a:rPr lang="en-US" sz="1400" b="1" dirty="0" smtClean="0">
                <a:latin typeface="Arial" pitchFamily="34" charset="0"/>
                <a:cs typeface="Arial" pitchFamily="34" charset="0"/>
              </a:rPr>
              <a:t> 2014)</a:t>
            </a:r>
            <a:endParaRPr lang="en-US" sz="1400" b="1" dirty="0">
              <a:latin typeface="Arial" pitchFamily="34" charset="0"/>
              <a:cs typeface="Arial" pitchFamily="34" charset="0"/>
            </a:endParaRPr>
          </a:p>
        </p:txBody>
      </p:sp>
    </p:spTree>
    <p:extLst>
      <p:ext uri="{BB962C8B-B14F-4D97-AF65-F5344CB8AC3E}">
        <p14:creationId xmlns:p14="http://schemas.microsoft.com/office/powerpoint/2010/main" xmlns="" val="1586417387"/>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dirty="0" smtClean="0"/>
              <a:t>Time as User Experience</a:t>
            </a:r>
            <a:endParaRPr lang="en-US" dirty="0"/>
          </a:p>
        </p:txBody>
      </p:sp>
      <p:sp>
        <p:nvSpPr>
          <p:cNvPr id="3" name="Content Placeholder 2"/>
          <p:cNvSpPr>
            <a:spLocks noGrp="1"/>
          </p:cNvSpPr>
          <p:nvPr>
            <p:ph sz="half" idx="1"/>
          </p:nvPr>
        </p:nvSpPr>
        <p:spPr>
          <a:xfrm>
            <a:off x="304800" y="1600200"/>
            <a:ext cx="4038600" cy="4525963"/>
          </a:xfrm>
        </p:spPr>
        <p:txBody>
          <a:bodyPr>
            <a:noAutofit/>
          </a:bodyPr>
          <a:lstStyle/>
          <a:p>
            <a:pPr>
              <a:buNone/>
            </a:pPr>
            <a:r>
              <a:rPr lang="en-US" sz="2800" b="1" dirty="0">
                <a:solidFill>
                  <a:schemeClr val="tx1"/>
                </a:solidFill>
                <a:latin typeface="Arial" pitchFamily="34" charset="0"/>
                <a:cs typeface="Arial" pitchFamily="34" charset="0"/>
              </a:rPr>
              <a:t>Discovery</a:t>
            </a:r>
          </a:p>
          <a:p>
            <a:r>
              <a:rPr lang="en-US" sz="2800" b="1" dirty="0">
                <a:solidFill>
                  <a:schemeClr val="tx1"/>
                </a:solidFill>
                <a:latin typeface="Arial" pitchFamily="34" charset="0"/>
                <a:cs typeface="Arial" pitchFamily="34" charset="0"/>
              </a:rPr>
              <a:t>Quick </a:t>
            </a:r>
            <a:r>
              <a:rPr lang="en-US" sz="2800" b="1" dirty="0" smtClean="0">
                <a:solidFill>
                  <a:schemeClr val="tx1"/>
                </a:solidFill>
                <a:latin typeface="Arial" pitchFamily="34" charset="0"/>
                <a:cs typeface="Arial" pitchFamily="34" charset="0"/>
              </a:rPr>
              <a:t>&amp; convenient</a:t>
            </a:r>
            <a:endParaRPr lang="en-US" sz="2800" b="1" dirty="0">
              <a:solidFill>
                <a:schemeClr val="tx1"/>
              </a:solidFill>
              <a:latin typeface="Arial" pitchFamily="34" charset="0"/>
              <a:cs typeface="Arial" pitchFamily="34" charset="0"/>
            </a:endParaRPr>
          </a:p>
          <a:p>
            <a:r>
              <a:rPr lang="en-US" sz="2800" b="1" dirty="0">
                <a:solidFill>
                  <a:schemeClr val="tx1"/>
                </a:solidFill>
                <a:latin typeface="Arial" pitchFamily="34" charset="0"/>
                <a:cs typeface="Arial" pitchFamily="34" charset="0"/>
              </a:rPr>
              <a:t>Familiar</a:t>
            </a:r>
          </a:p>
          <a:p>
            <a:r>
              <a:rPr lang="en-US" sz="2800" b="1" dirty="0">
                <a:solidFill>
                  <a:schemeClr val="tx1"/>
                </a:solidFill>
                <a:latin typeface="Arial" pitchFamily="34" charset="0"/>
                <a:cs typeface="Arial" pitchFamily="34" charset="0"/>
              </a:rPr>
              <a:t>Rated, reviewed, </a:t>
            </a:r>
            <a:r>
              <a:rPr lang="en-US" sz="2800" b="1" dirty="0" smtClean="0">
                <a:solidFill>
                  <a:schemeClr val="tx1"/>
                </a:solidFill>
                <a:latin typeface="Arial" pitchFamily="34" charset="0"/>
                <a:cs typeface="Arial" pitchFamily="34" charset="0"/>
              </a:rPr>
              <a:t>&amp; ranked </a:t>
            </a:r>
            <a:r>
              <a:rPr lang="en-US" sz="2800" b="1" dirty="0">
                <a:solidFill>
                  <a:schemeClr val="tx1"/>
                </a:solidFill>
                <a:latin typeface="Arial" pitchFamily="34" charset="0"/>
                <a:cs typeface="Arial" pitchFamily="34" charset="0"/>
              </a:rPr>
              <a:t>by </a:t>
            </a:r>
            <a:r>
              <a:rPr lang="en-US" sz="2800" b="1" dirty="0" smtClean="0">
                <a:solidFill>
                  <a:schemeClr val="tx1"/>
                </a:solidFill>
                <a:latin typeface="Arial" pitchFamily="34" charset="0"/>
                <a:cs typeface="Arial" pitchFamily="34" charset="0"/>
              </a:rPr>
              <a:t>relevancy</a:t>
            </a:r>
            <a:endParaRPr lang="en-US" sz="2800" b="1" dirty="0">
              <a:solidFill>
                <a:schemeClr val="tx1"/>
              </a:solidFill>
              <a:latin typeface="Arial" pitchFamily="34" charset="0"/>
              <a:cs typeface="Arial" pitchFamily="34" charset="0"/>
            </a:endParaRPr>
          </a:p>
        </p:txBody>
      </p:sp>
      <p:pic>
        <p:nvPicPr>
          <p:cNvPr id="6" name="Picture 2"/>
          <p:cNvPicPr>
            <a:picLocks noChangeAspect="1" noChangeArrowheads="1"/>
          </p:cNvPicPr>
          <p:nvPr/>
        </p:nvPicPr>
        <p:blipFill>
          <a:blip r:embed="rId3" cstate="print"/>
          <a:srcRect l="11960" t="8814" r="46844" b="25080"/>
          <a:stretch>
            <a:fillRect/>
          </a:stretch>
        </p:blipFill>
        <p:spPr bwMode="auto">
          <a:xfrm>
            <a:off x="4419600" y="1447800"/>
            <a:ext cx="4724400" cy="4572000"/>
          </a:xfrm>
          <a:prstGeom prst="rect">
            <a:avLst/>
          </a:prstGeom>
          <a:noFill/>
          <a:ln w="9525">
            <a:noFill/>
            <a:miter lim="800000"/>
            <a:headEnd/>
            <a:tailEnd/>
          </a:ln>
        </p:spPr>
      </p:pic>
      <p:sp>
        <p:nvSpPr>
          <p:cNvPr id="8" name="Rectangle 7"/>
          <p:cNvSpPr/>
          <p:nvPr/>
        </p:nvSpPr>
        <p:spPr>
          <a:xfrm>
            <a:off x="6172200" y="6248400"/>
            <a:ext cx="2577950" cy="307777"/>
          </a:xfrm>
          <a:prstGeom prst="rect">
            <a:avLst/>
          </a:prstGeom>
        </p:spPr>
        <p:txBody>
          <a:bodyPr wrap="none">
            <a:spAutoFit/>
          </a:bodyPr>
          <a:lstStyle/>
          <a:p>
            <a:r>
              <a:rPr lang="en-US" sz="1400" b="1" dirty="0" smtClean="0">
                <a:latin typeface="Arial" pitchFamily="34" charset="0"/>
                <a:cs typeface="Arial" pitchFamily="34" charset="0"/>
              </a:rPr>
              <a:t>(Connaway and </a:t>
            </a:r>
            <a:r>
              <a:rPr lang="en-US" sz="1400" b="1" dirty="0" err="1" smtClean="0">
                <a:latin typeface="Arial" pitchFamily="34" charset="0"/>
                <a:cs typeface="Arial" pitchFamily="34" charset="0"/>
              </a:rPr>
              <a:t>Faniel</a:t>
            </a:r>
            <a:r>
              <a:rPr lang="en-US" sz="1400" b="1" dirty="0" smtClean="0">
                <a:latin typeface="Arial" pitchFamily="34" charset="0"/>
                <a:cs typeface="Arial" pitchFamily="34" charset="0"/>
              </a:rPr>
              <a:t> 2014)</a:t>
            </a:r>
            <a:endParaRPr lang="en-US" sz="1400" b="1" dirty="0">
              <a:latin typeface="Arial" pitchFamily="34" charset="0"/>
              <a:cs typeface="Arial" pitchFamily="34" charset="0"/>
            </a:endParaRPr>
          </a:p>
        </p:txBody>
      </p:sp>
    </p:spTree>
    <p:extLst>
      <p:ext uri="{BB962C8B-B14F-4D97-AF65-F5344CB8AC3E}">
        <p14:creationId xmlns:p14="http://schemas.microsoft.com/office/powerpoint/2010/main" xmlns="" val="2190372207"/>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sz="half" idx="1"/>
          </p:nvPr>
        </p:nvSpPr>
        <p:spPr/>
        <p:txBody>
          <a:bodyPr/>
          <a:lstStyle/>
          <a:p>
            <a:endParaRPr lang="en-US"/>
          </a:p>
        </p:txBody>
      </p:sp>
      <p:sp>
        <p:nvSpPr>
          <p:cNvPr id="4" name="Content Placeholder 3"/>
          <p:cNvSpPr>
            <a:spLocks noGrp="1"/>
          </p:cNvSpPr>
          <p:nvPr>
            <p:ph sz="half" idx="2"/>
          </p:nvPr>
        </p:nvSpPr>
        <p:spPr/>
        <p:txBody>
          <a:bodyPr/>
          <a:lstStyle/>
          <a:p>
            <a:endParaRPr lang="en-US"/>
          </a:p>
        </p:txBody>
      </p:sp>
      <p:sp>
        <p:nvSpPr>
          <p:cNvPr id="5" name="Slide Number Placeholder 4"/>
          <p:cNvSpPr>
            <a:spLocks noGrp="1"/>
          </p:cNvSpPr>
          <p:nvPr>
            <p:ph type="sldNum" sz="quarter" idx="12"/>
          </p:nvPr>
        </p:nvSpPr>
        <p:spPr/>
        <p:txBody>
          <a:bodyPr/>
          <a:lstStyle/>
          <a:p>
            <a:fld id="{6B3AA010-7757-41E0-A212-D41514C97AA5}" type="slidenum">
              <a:rPr lang="en-US" smtClean="0"/>
              <a:pPr/>
              <a:t>12</a:t>
            </a:fld>
            <a:endParaRPr lang="en-US"/>
          </a:p>
        </p:txBody>
      </p:sp>
    </p:spTree>
  </p:cSld>
  <p:clrMapOvr>
    <a:masterClrMapping/>
  </p:clrMapOvr>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8610" name="Picture 2" descr="http://asisnj.com/wp-content/uploads/2012/08/HiRes.jpg"/>
          <p:cNvPicPr>
            <a:picLocks noChangeAspect="1" noChangeArrowheads="1"/>
          </p:cNvPicPr>
          <p:nvPr/>
        </p:nvPicPr>
        <p:blipFill>
          <a:blip r:embed="rId3" cstate="print">
            <a:lum bright="-24000"/>
          </a:blip>
          <a:srcRect r="4480"/>
          <a:stretch>
            <a:fillRect/>
          </a:stretch>
        </p:blipFill>
        <p:spPr bwMode="auto">
          <a:xfrm>
            <a:off x="-1" y="0"/>
            <a:ext cx="9144001" cy="6858039"/>
          </a:xfrm>
          <a:prstGeom prst="rect">
            <a:avLst/>
          </a:prstGeom>
          <a:noFill/>
        </p:spPr>
      </p:pic>
      <p:sp>
        <p:nvSpPr>
          <p:cNvPr id="7" name="Content Placeholder 6"/>
          <p:cNvSpPr>
            <a:spLocks noGrp="1"/>
          </p:cNvSpPr>
          <p:nvPr>
            <p:ph sz="half" idx="1"/>
          </p:nvPr>
        </p:nvSpPr>
        <p:spPr>
          <a:xfrm>
            <a:off x="609600" y="3810000"/>
            <a:ext cx="7315200" cy="2133600"/>
          </a:xfrm>
        </p:spPr>
        <p:txBody>
          <a:bodyPr>
            <a:noAutofit/>
          </a:bodyPr>
          <a:lstStyle/>
          <a:p>
            <a:pPr indent="0">
              <a:buNone/>
            </a:pPr>
            <a:r>
              <a:rPr lang="en-US" sz="2800" b="1" i="1" dirty="0" smtClean="0">
                <a:solidFill>
                  <a:schemeClr val="bg1"/>
                </a:solidFill>
                <a:effectLst>
                  <a:outerShdw blurRad="38100" dist="38100" dir="2700000" algn="tl">
                    <a:srgbClr val="000000">
                      <a:alpha val="43137"/>
                    </a:srgbClr>
                  </a:outerShdw>
                </a:effectLst>
              </a:rPr>
              <a:t>“A webmaster should think about users and how to attract them, develop for them, cater to them, if s/he wants to satisfy the Web community.”</a:t>
            </a:r>
          </a:p>
          <a:p>
            <a:pPr indent="0">
              <a:buNone/>
            </a:pPr>
            <a:endParaRPr lang="en-US" sz="2800" b="1" dirty="0" smtClean="0">
              <a:solidFill>
                <a:schemeClr val="bg1"/>
              </a:solidFill>
              <a:effectLst>
                <a:outerShdw blurRad="38100" dist="38100" dir="2700000" algn="tl">
                  <a:srgbClr val="000000">
                    <a:alpha val="43137"/>
                  </a:srgbClr>
                </a:outerShdw>
              </a:effectLst>
            </a:endParaRPr>
          </a:p>
          <a:p>
            <a:pPr indent="0" algn="r">
              <a:buNone/>
            </a:pPr>
            <a:r>
              <a:rPr lang="en-US" sz="2800" b="1" dirty="0" smtClean="0">
                <a:solidFill>
                  <a:schemeClr val="bg1"/>
                </a:solidFill>
                <a:effectLst>
                  <a:outerShdw blurRad="38100" dist="38100" dir="2700000" algn="tl">
                    <a:srgbClr val="000000">
                      <a:alpha val="43137"/>
                    </a:srgbClr>
                  </a:outerShdw>
                </a:effectLst>
              </a:rPr>
              <a:t>(</a:t>
            </a:r>
            <a:r>
              <a:rPr lang="en-US" sz="2800" b="1" dirty="0" err="1" smtClean="0">
                <a:solidFill>
                  <a:schemeClr val="bg1"/>
                </a:solidFill>
                <a:effectLst>
                  <a:outerShdw blurRad="38100" dist="38100" dir="2700000" algn="tl">
                    <a:srgbClr val="000000">
                      <a:alpha val="43137"/>
                    </a:srgbClr>
                  </a:outerShdw>
                </a:effectLst>
              </a:rPr>
              <a:t>Noruzi</a:t>
            </a:r>
            <a:r>
              <a:rPr lang="en-US" sz="2800" b="1" dirty="0" smtClean="0">
                <a:solidFill>
                  <a:schemeClr val="bg1"/>
                </a:solidFill>
                <a:effectLst>
                  <a:outerShdw blurRad="38100" dist="38100" dir="2700000" algn="tl">
                    <a:srgbClr val="000000">
                      <a:alpha val="43137"/>
                    </a:srgbClr>
                  </a:outerShdw>
                </a:effectLst>
              </a:rPr>
              <a:t> 2004) </a:t>
            </a:r>
            <a:endParaRPr lang="en-US" sz="2800" b="1" dirty="0">
              <a:solidFill>
                <a:schemeClr val="bg1"/>
              </a:solidFill>
              <a:effectLst>
                <a:outerShdw blurRad="38100" dist="38100" dir="2700000" algn="tl">
                  <a:srgbClr val="000000">
                    <a:alpha val="43137"/>
                  </a:srgbClr>
                </a:outerShdw>
              </a:effectLst>
            </a:endParaRPr>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556" name="Picture 4" descr="http://www.loxahatcheegroves.org/images/image/world-connect-people-community-international.jpg"/>
          <p:cNvPicPr>
            <a:picLocks noChangeAspect="1" noChangeArrowheads="1"/>
          </p:cNvPicPr>
          <p:nvPr/>
        </p:nvPicPr>
        <p:blipFill>
          <a:blip r:embed="rId3" cstate="print">
            <a:lum bright="-22000"/>
          </a:blip>
          <a:srcRect r="11659"/>
          <a:stretch>
            <a:fillRect/>
          </a:stretch>
        </p:blipFill>
        <p:spPr bwMode="auto">
          <a:xfrm>
            <a:off x="-44" y="0"/>
            <a:ext cx="9206442" cy="6858000"/>
          </a:xfrm>
          <a:prstGeom prst="rect">
            <a:avLst/>
          </a:prstGeom>
          <a:noFill/>
        </p:spPr>
      </p:pic>
      <p:sp>
        <p:nvSpPr>
          <p:cNvPr id="3" name="Content Placeholder 2"/>
          <p:cNvSpPr>
            <a:spLocks noGrp="1"/>
          </p:cNvSpPr>
          <p:nvPr>
            <p:ph sz="half" idx="1"/>
          </p:nvPr>
        </p:nvSpPr>
        <p:spPr>
          <a:xfrm>
            <a:off x="0" y="1295400"/>
            <a:ext cx="3657600" cy="4525963"/>
          </a:xfrm>
        </p:spPr>
        <p:txBody>
          <a:bodyPr>
            <a:noAutofit/>
          </a:bodyPr>
          <a:lstStyle/>
          <a:p>
            <a:pPr indent="0">
              <a:buNone/>
            </a:pPr>
            <a:r>
              <a:rPr lang="en-US" sz="4000" b="1" dirty="0" smtClean="0">
                <a:solidFill>
                  <a:schemeClr val="bg1"/>
                </a:solidFill>
                <a:effectLst>
                  <a:outerShdw blurRad="38100" dist="38100" dir="2700000" algn="tl">
                    <a:srgbClr val="000000">
                      <a:alpha val="43137"/>
                    </a:srgbClr>
                  </a:outerShdw>
                </a:effectLst>
              </a:rPr>
              <a:t>Know your community </a:t>
            </a:r>
            <a:br>
              <a:rPr lang="en-US" sz="4000" b="1" dirty="0" smtClean="0">
                <a:solidFill>
                  <a:schemeClr val="bg1"/>
                </a:solidFill>
                <a:effectLst>
                  <a:outerShdw blurRad="38100" dist="38100" dir="2700000" algn="tl">
                    <a:srgbClr val="000000">
                      <a:alpha val="43137"/>
                    </a:srgbClr>
                  </a:outerShdw>
                </a:effectLst>
              </a:rPr>
            </a:br>
            <a:r>
              <a:rPr lang="en-US" sz="4000" b="1" dirty="0" smtClean="0">
                <a:solidFill>
                  <a:schemeClr val="bg1"/>
                </a:solidFill>
                <a:effectLst>
                  <a:outerShdw blurRad="38100" dist="38100" dir="2700000" algn="tl">
                    <a:srgbClr val="000000">
                      <a:alpha val="43137"/>
                    </a:srgbClr>
                  </a:outerShdw>
                </a:effectLst>
              </a:rPr>
              <a:t>and its needs</a:t>
            </a:r>
            <a:endParaRPr lang="en-US" sz="4000" b="1" dirty="0">
              <a:effectLst>
                <a:outerShdw blurRad="38100" dist="38100" dir="2700000" algn="tl">
                  <a:srgbClr val="000000">
                    <a:alpha val="43137"/>
                  </a:srgbClr>
                </a:outerShdw>
              </a:effectLst>
            </a:endParaRPr>
          </a:p>
        </p:txBody>
      </p:sp>
      <p:sp>
        <p:nvSpPr>
          <p:cNvPr id="6" name="Rectangle 5"/>
          <p:cNvSpPr/>
          <p:nvPr/>
        </p:nvSpPr>
        <p:spPr>
          <a:xfrm>
            <a:off x="304800" y="6069687"/>
            <a:ext cx="2876108" cy="307777"/>
          </a:xfrm>
          <a:prstGeom prst="rect">
            <a:avLst/>
          </a:prstGeom>
        </p:spPr>
        <p:txBody>
          <a:bodyPr wrap="none">
            <a:spAutoFit/>
          </a:bodyPr>
          <a:lstStyle/>
          <a:p>
            <a:r>
              <a:rPr lang="en-US" sz="1400" b="1" dirty="0">
                <a:solidFill>
                  <a:schemeClr val="bg1"/>
                </a:solidFill>
                <a:latin typeface="+mj-lt"/>
                <a:cs typeface="Arial" panose="020B0604020202020204" pitchFamily="34" charset="0"/>
              </a:rPr>
              <a:t>(Connaway and </a:t>
            </a:r>
            <a:r>
              <a:rPr lang="en-US" sz="1400" b="1" dirty="0" err="1">
                <a:solidFill>
                  <a:schemeClr val="bg1"/>
                </a:solidFill>
                <a:latin typeface="+mj-lt"/>
                <a:cs typeface="Arial" panose="020B0604020202020204" pitchFamily="34" charset="0"/>
              </a:rPr>
              <a:t>Faniel</a:t>
            </a:r>
            <a:r>
              <a:rPr lang="en-US" sz="1400" b="1" dirty="0">
                <a:solidFill>
                  <a:schemeClr val="bg1"/>
                </a:solidFill>
                <a:latin typeface="+mj-lt"/>
                <a:cs typeface="Arial" panose="020B0604020202020204" pitchFamily="34" charset="0"/>
              </a:rPr>
              <a:t> </a:t>
            </a:r>
            <a:r>
              <a:rPr lang="en-US" sz="1400" b="1" dirty="0" smtClean="0">
                <a:solidFill>
                  <a:schemeClr val="bg1"/>
                </a:solidFill>
                <a:latin typeface="+mj-lt"/>
                <a:cs typeface="Arial" panose="020B0604020202020204" pitchFamily="34" charset="0"/>
              </a:rPr>
              <a:t>2014, 32)</a:t>
            </a:r>
            <a:endParaRPr lang="en-US" sz="1400" b="1" dirty="0">
              <a:solidFill>
                <a:schemeClr val="bg1"/>
              </a:solidFill>
              <a:latin typeface="+mj-lt"/>
              <a:cs typeface="Arial" panose="020B0604020202020204" pitchFamily="34" charset="0"/>
            </a:endParaRPr>
          </a:p>
        </p:txBody>
      </p:sp>
      <p:sp>
        <p:nvSpPr>
          <p:cNvPr id="5" name="Content Placeholder 2"/>
          <p:cNvSpPr>
            <a:spLocks noGrp="1"/>
          </p:cNvSpPr>
          <p:nvPr>
            <p:ph sz="half" idx="1"/>
          </p:nvPr>
        </p:nvSpPr>
        <p:spPr>
          <a:xfrm>
            <a:off x="0" y="1295400"/>
            <a:ext cx="3657600" cy="3048000"/>
          </a:xfrm>
        </p:spPr>
        <p:txBody>
          <a:bodyPr>
            <a:noAutofit/>
          </a:bodyPr>
          <a:lstStyle/>
          <a:p>
            <a:pPr indent="0">
              <a:buNone/>
            </a:pPr>
            <a:r>
              <a:rPr lang="en-US" sz="4000" b="1" dirty="0" smtClean="0">
                <a:solidFill>
                  <a:schemeClr val="bg1"/>
                </a:solidFill>
                <a:effectLst>
                  <a:outerShdw blurRad="38100" dist="38100" dir="2700000" algn="tl">
                    <a:srgbClr val="000000">
                      <a:alpha val="43137"/>
                    </a:srgbClr>
                  </a:outerShdw>
                </a:effectLst>
              </a:rPr>
              <a:t>Every person his or her book</a:t>
            </a:r>
            <a:endParaRPr lang="en-US" sz="4000" b="1" dirty="0">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xmlns="" val="3534603072"/>
      </p:ext>
    </p:extLst>
  </p:cSld>
  <p:clrMapOvr>
    <a:masterClrMapping/>
  </p:clrMapOvr>
  <p:transition spd="med"/>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xit" presetSubtype="16" fill="hold" grpId="0" nodeType="clickEffect">
                                  <p:stCondLst>
                                    <p:cond delay="0"/>
                                  </p:stCondLst>
                                  <p:childTnLst>
                                    <p:animEffect transition="out" filter="circle(in)">
                                      <p:cBhvr>
                                        <p:cTn id="6" dur="2000"/>
                                        <p:tgtEl>
                                          <p:spTgt spid="5">
                                            <p:txEl>
                                              <p:pRg st="0" end="0"/>
                                            </p:txEl>
                                          </p:spTgt>
                                        </p:tgtEl>
                                      </p:cBhvr>
                                    </p:animEffect>
                                    <p:set>
                                      <p:cBhvr>
                                        <p:cTn id="7" dur="1" fill="hold">
                                          <p:stCondLst>
                                            <p:cond delay="1999"/>
                                          </p:stCondLst>
                                        </p:cTn>
                                        <p:tgtEl>
                                          <p:spTgt spid="5">
                                            <p:txEl>
                                              <p:pRg st="0" end="0"/>
                                            </p:txEl>
                                          </p:spTgt>
                                        </p:tgtEl>
                                        <p:attrNameLst>
                                          <p:attrName>style.visibility</p:attrName>
                                        </p:attrNameLst>
                                      </p:cBhvr>
                                      <p:to>
                                        <p:strVal val="hidden"/>
                                      </p:to>
                                    </p:set>
                                  </p:childTnLst>
                                </p:cTn>
                              </p:par>
                            </p:childTnLst>
                          </p:cTn>
                        </p:par>
                        <p:par>
                          <p:cTn id="8" fill="hold">
                            <p:stCondLst>
                              <p:cond delay="2000"/>
                            </p:stCondLst>
                            <p:childTnLst>
                              <p:par>
                                <p:cTn id="9" presetID="3" presetClass="entr" presetSubtype="10" fill="hold" grpId="0" nodeType="after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animEffect transition="in" filter="blinds(horizontal)">
                                      <p:cBhvr>
                                        <p:cTn id="11" dur="500"/>
                                        <p:tgtEl>
                                          <p:spTgt spid="3">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5" grpId="0" build="p"/>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6400800" y="6248400"/>
            <a:ext cx="2577950" cy="307777"/>
          </a:xfrm>
          <a:prstGeom prst="rect">
            <a:avLst/>
          </a:prstGeom>
        </p:spPr>
        <p:txBody>
          <a:bodyPr wrap="none">
            <a:spAutoFit/>
          </a:bodyPr>
          <a:lstStyle/>
          <a:p>
            <a:r>
              <a:rPr lang="en-US" sz="1400" b="1" dirty="0" smtClean="0">
                <a:latin typeface="Arial" pitchFamily="34" charset="0"/>
                <a:cs typeface="Arial" pitchFamily="34" charset="0"/>
              </a:rPr>
              <a:t>(Connaway and </a:t>
            </a:r>
            <a:r>
              <a:rPr lang="en-US" sz="1400" b="1" dirty="0" err="1" smtClean="0">
                <a:latin typeface="Arial" pitchFamily="34" charset="0"/>
                <a:cs typeface="Arial" pitchFamily="34" charset="0"/>
              </a:rPr>
              <a:t>Faniel</a:t>
            </a:r>
            <a:r>
              <a:rPr lang="en-US" sz="1400" b="1" dirty="0" smtClean="0">
                <a:latin typeface="Arial" pitchFamily="34" charset="0"/>
                <a:cs typeface="Arial" pitchFamily="34" charset="0"/>
              </a:rPr>
              <a:t> 2014)</a:t>
            </a:r>
            <a:endParaRPr lang="en-US" sz="1400" b="1" dirty="0">
              <a:latin typeface="Arial" pitchFamily="34" charset="0"/>
              <a:cs typeface="Arial" pitchFamily="34" charset="0"/>
            </a:endParaRPr>
          </a:p>
        </p:txBody>
      </p:sp>
      <p:sp>
        <p:nvSpPr>
          <p:cNvPr id="8" name="Title 7"/>
          <p:cNvSpPr>
            <a:spLocks noGrp="1"/>
          </p:cNvSpPr>
          <p:nvPr>
            <p:ph type="title"/>
          </p:nvPr>
        </p:nvSpPr>
        <p:spPr/>
        <p:txBody>
          <a:bodyPr>
            <a:noAutofit/>
          </a:bodyPr>
          <a:lstStyle/>
          <a:p>
            <a:r>
              <a:rPr lang="en-US" dirty="0" smtClean="0"/>
              <a:t>The Rise of e-Content</a:t>
            </a:r>
            <a:endParaRPr lang="en-US" dirty="0"/>
          </a:p>
        </p:txBody>
      </p:sp>
      <p:sp>
        <p:nvSpPr>
          <p:cNvPr id="9" name="Content Placeholder 8"/>
          <p:cNvSpPr>
            <a:spLocks noGrp="1"/>
          </p:cNvSpPr>
          <p:nvPr>
            <p:ph idx="1"/>
          </p:nvPr>
        </p:nvSpPr>
        <p:spPr>
          <a:xfrm>
            <a:off x="304800" y="1752600"/>
            <a:ext cx="4724400" cy="3763963"/>
          </a:xfrm>
        </p:spPr>
        <p:txBody>
          <a:bodyPr>
            <a:noAutofit/>
          </a:bodyPr>
          <a:lstStyle/>
          <a:p>
            <a:pPr>
              <a:buNone/>
            </a:pPr>
            <a:r>
              <a:rPr lang="en-US" b="1" dirty="0" smtClean="0">
                <a:solidFill>
                  <a:schemeClr val="tx1"/>
                </a:solidFill>
              </a:rPr>
              <a:t>Challenges</a:t>
            </a:r>
          </a:p>
          <a:p>
            <a:r>
              <a:rPr lang="en-US" b="1" dirty="0" smtClean="0">
                <a:solidFill>
                  <a:schemeClr val="tx1"/>
                </a:solidFill>
              </a:rPr>
              <a:t>Integration</a:t>
            </a:r>
          </a:p>
          <a:p>
            <a:r>
              <a:rPr lang="en-US" b="1" dirty="0" smtClean="0">
                <a:solidFill>
                  <a:schemeClr val="tx1"/>
                </a:solidFill>
              </a:rPr>
              <a:t>Access &amp; discoverability </a:t>
            </a:r>
          </a:p>
          <a:p>
            <a:r>
              <a:rPr lang="en-US" b="1" dirty="0" smtClean="0">
                <a:solidFill>
                  <a:schemeClr val="tx1"/>
                </a:solidFill>
              </a:rPr>
              <a:t>Limited resources</a:t>
            </a:r>
          </a:p>
          <a:p>
            <a:r>
              <a:rPr lang="en-US" b="1" dirty="0" smtClean="0">
                <a:solidFill>
                  <a:schemeClr val="tx1"/>
                </a:solidFill>
              </a:rPr>
              <a:t>Alternative information providers</a:t>
            </a:r>
          </a:p>
        </p:txBody>
      </p:sp>
      <p:pic>
        <p:nvPicPr>
          <p:cNvPr id="73730" name="Picture 2" descr="http://www.freeimages.com/pic/l/i/il/ilco/1063662_91825195.jpg"/>
          <p:cNvPicPr>
            <a:picLocks noChangeAspect="1" noChangeArrowheads="1"/>
          </p:cNvPicPr>
          <p:nvPr/>
        </p:nvPicPr>
        <p:blipFill>
          <a:blip r:embed="rId3" cstate="print"/>
          <a:srcRect l="31461"/>
          <a:stretch>
            <a:fillRect/>
          </a:stretch>
        </p:blipFill>
        <p:spPr bwMode="auto">
          <a:xfrm>
            <a:off x="4953000" y="1323942"/>
            <a:ext cx="4191000" cy="4817778"/>
          </a:xfrm>
          <a:prstGeom prst="rect">
            <a:avLst/>
          </a:prstGeom>
          <a:noFill/>
        </p:spPr>
      </p:pic>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6562" name="Picture 2" descr="http://www.greenbookblog.org/wp-content/uploads/2013/08/Martin-Dec-2010.jpg"/>
          <p:cNvPicPr>
            <a:picLocks noChangeAspect="1" noChangeArrowheads="1"/>
          </p:cNvPicPr>
          <p:nvPr/>
        </p:nvPicPr>
        <p:blipFill>
          <a:blip r:embed="rId3" cstate="print"/>
          <a:srcRect/>
          <a:stretch>
            <a:fillRect/>
          </a:stretch>
        </p:blipFill>
        <p:spPr bwMode="auto">
          <a:xfrm>
            <a:off x="-187176" y="0"/>
            <a:ext cx="9331176" cy="6899976"/>
          </a:xfrm>
          <a:prstGeom prst="rect">
            <a:avLst/>
          </a:prstGeom>
          <a:noFill/>
        </p:spPr>
      </p:pic>
      <p:sp>
        <p:nvSpPr>
          <p:cNvPr id="2" name="Title 1"/>
          <p:cNvSpPr>
            <a:spLocks noGrp="1"/>
          </p:cNvSpPr>
          <p:nvPr>
            <p:ph type="title"/>
          </p:nvPr>
        </p:nvSpPr>
        <p:spPr>
          <a:xfrm>
            <a:off x="152400" y="4953000"/>
            <a:ext cx="8763000" cy="1295400"/>
          </a:xfrm>
        </p:spPr>
        <p:txBody>
          <a:bodyPr>
            <a:normAutofit fontScale="90000"/>
          </a:bodyPr>
          <a:lstStyle/>
          <a:p>
            <a:pPr algn="ctr"/>
            <a:r>
              <a:rPr lang="en-US" dirty="0" smtClean="0">
                <a:effectLst>
                  <a:outerShdw blurRad="38100" dist="38100" dir="2700000" algn="tl">
                    <a:srgbClr val="000000">
                      <a:alpha val="43137"/>
                    </a:srgbClr>
                  </a:outerShdw>
                </a:effectLst>
              </a:rPr>
              <a:t>Research Data as an Example </a:t>
            </a:r>
            <a:br>
              <a:rPr lang="en-US" dirty="0" smtClean="0">
                <a:effectLst>
                  <a:outerShdw blurRad="38100" dist="38100" dir="2700000" algn="tl">
                    <a:srgbClr val="000000">
                      <a:alpha val="43137"/>
                    </a:srgbClr>
                  </a:outerShdw>
                </a:effectLst>
              </a:rPr>
            </a:br>
            <a:r>
              <a:rPr lang="en-US" dirty="0" smtClean="0">
                <a:effectLst>
                  <a:outerShdw blurRad="38100" dist="38100" dir="2700000" algn="tl">
                    <a:srgbClr val="000000">
                      <a:alpha val="43137"/>
                    </a:srgbClr>
                  </a:outerShdw>
                </a:effectLst>
              </a:rPr>
              <a:t>of e-Content</a:t>
            </a:r>
            <a:endParaRPr lang="en-US" dirty="0">
              <a:effectLst>
                <a:outerShdw blurRad="38100" dist="38100" dir="2700000" algn="tl">
                  <a:srgbClr val="000000">
                    <a:alpha val="43137"/>
                  </a:srgbClr>
                </a:outerShdw>
              </a:effectLst>
            </a:endParaRPr>
          </a:p>
        </p:txBody>
      </p:sp>
      <p:sp>
        <p:nvSpPr>
          <p:cNvPr id="7" name="Rectangle 6"/>
          <p:cNvSpPr/>
          <p:nvPr/>
        </p:nvSpPr>
        <p:spPr>
          <a:xfrm>
            <a:off x="6324600" y="6324600"/>
            <a:ext cx="2577950" cy="307777"/>
          </a:xfrm>
          <a:prstGeom prst="rect">
            <a:avLst/>
          </a:prstGeom>
        </p:spPr>
        <p:txBody>
          <a:bodyPr wrap="none">
            <a:spAutoFit/>
          </a:bodyPr>
          <a:lstStyle/>
          <a:p>
            <a:r>
              <a:rPr lang="en-US" sz="1400" b="1" dirty="0" smtClean="0">
                <a:latin typeface="Arial" pitchFamily="34" charset="0"/>
                <a:cs typeface="Arial" pitchFamily="34" charset="0"/>
              </a:rPr>
              <a:t>(Connaway and </a:t>
            </a:r>
            <a:r>
              <a:rPr lang="en-US" sz="1400" b="1" dirty="0" err="1" smtClean="0">
                <a:latin typeface="Arial" pitchFamily="34" charset="0"/>
                <a:cs typeface="Arial" pitchFamily="34" charset="0"/>
              </a:rPr>
              <a:t>Faniel</a:t>
            </a:r>
            <a:r>
              <a:rPr lang="en-US" sz="1400" b="1" dirty="0" smtClean="0">
                <a:latin typeface="Arial" pitchFamily="34" charset="0"/>
                <a:cs typeface="Arial" pitchFamily="34" charset="0"/>
              </a:rPr>
              <a:t> 2014)</a:t>
            </a:r>
            <a:endParaRPr lang="en-US" sz="1400" b="1" dirty="0">
              <a:latin typeface="Arial" pitchFamily="34" charset="0"/>
              <a:cs typeface="Arial" pitchFamily="34" charset="0"/>
            </a:endParaRPr>
          </a:p>
        </p:txBody>
      </p:sp>
    </p:spTree>
    <p:extLst>
      <p:ext uri="{BB962C8B-B14F-4D97-AF65-F5344CB8AC3E}">
        <p14:creationId xmlns:p14="http://schemas.microsoft.com/office/powerpoint/2010/main" xmlns="" val="3212868664"/>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4516" name="Picture 4" descr="http://www.actionforageing.com/wp-content/uploads/2011/11/Family-multi-gen-ethnic.jpg"/>
          <p:cNvPicPr>
            <a:picLocks noChangeAspect="1" noChangeArrowheads="1"/>
          </p:cNvPicPr>
          <p:nvPr/>
        </p:nvPicPr>
        <p:blipFill>
          <a:blip r:embed="rId3" cstate="print"/>
          <a:srcRect/>
          <a:stretch>
            <a:fillRect/>
          </a:stretch>
        </p:blipFill>
        <p:spPr bwMode="auto">
          <a:xfrm>
            <a:off x="457200" y="589246"/>
            <a:ext cx="7924800" cy="6268754"/>
          </a:xfrm>
          <a:prstGeom prst="rect">
            <a:avLst/>
          </a:prstGeom>
          <a:noFill/>
        </p:spPr>
      </p:pic>
      <p:sp>
        <p:nvSpPr>
          <p:cNvPr id="2" name="Title 1"/>
          <p:cNvSpPr>
            <a:spLocks noGrp="1"/>
          </p:cNvSpPr>
          <p:nvPr>
            <p:ph type="title"/>
          </p:nvPr>
        </p:nvSpPr>
        <p:spPr>
          <a:xfrm>
            <a:off x="0" y="228600"/>
            <a:ext cx="9144000" cy="1143000"/>
          </a:xfrm>
        </p:spPr>
        <p:txBody>
          <a:bodyPr>
            <a:noAutofit/>
          </a:bodyPr>
          <a:lstStyle/>
          <a:p>
            <a:pPr algn="ctr"/>
            <a:r>
              <a:rPr lang="en-US" dirty="0" smtClean="0"/>
              <a:t>The Changing Landscape of Information-Seeking</a:t>
            </a:r>
            <a:endParaRPr lang="en-US" dirty="0"/>
          </a:p>
        </p:txBody>
      </p:sp>
      <p:sp>
        <p:nvSpPr>
          <p:cNvPr id="6" name="Rectangle 5"/>
          <p:cNvSpPr/>
          <p:nvPr/>
        </p:nvSpPr>
        <p:spPr>
          <a:xfrm>
            <a:off x="6566050" y="6324600"/>
            <a:ext cx="2577950" cy="307777"/>
          </a:xfrm>
          <a:prstGeom prst="rect">
            <a:avLst/>
          </a:prstGeom>
        </p:spPr>
        <p:txBody>
          <a:bodyPr wrap="none">
            <a:spAutoFit/>
          </a:bodyPr>
          <a:lstStyle/>
          <a:p>
            <a:r>
              <a:rPr lang="en-US" sz="1400" b="1" dirty="0" smtClean="0">
                <a:latin typeface="Arial" pitchFamily="34" charset="0"/>
                <a:cs typeface="Arial" pitchFamily="34" charset="0"/>
              </a:rPr>
              <a:t>(Connaway and </a:t>
            </a:r>
            <a:r>
              <a:rPr lang="en-US" sz="1400" b="1" dirty="0" err="1" smtClean="0">
                <a:latin typeface="Arial" pitchFamily="34" charset="0"/>
                <a:cs typeface="Arial" pitchFamily="34" charset="0"/>
              </a:rPr>
              <a:t>Faniel</a:t>
            </a:r>
            <a:r>
              <a:rPr lang="en-US" sz="1400" b="1" dirty="0" smtClean="0">
                <a:latin typeface="Arial" pitchFamily="34" charset="0"/>
                <a:cs typeface="Arial" pitchFamily="34" charset="0"/>
              </a:rPr>
              <a:t> 2014)</a:t>
            </a:r>
            <a:endParaRPr lang="en-US" sz="1400" b="1" dirty="0">
              <a:latin typeface="Arial" pitchFamily="34" charset="0"/>
              <a:cs typeface="Arial" pitchFamily="34" charset="0"/>
            </a:endParaRPr>
          </a:p>
        </p:txBody>
      </p:sp>
    </p:spTree>
    <p:extLst>
      <p:ext uri="{BB962C8B-B14F-4D97-AF65-F5344CB8AC3E}">
        <p14:creationId xmlns:p14="http://schemas.microsoft.com/office/powerpoint/2010/main" xmlns="" val="3515162464"/>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endParaRPr lang="en-US" dirty="0"/>
          </a:p>
        </p:txBody>
      </p:sp>
      <p:sp>
        <p:nvSpPr>
          <p:cNvPr id="6" name="Content Placeholder 5"/>
          <p:cNvSpPr>
            <a:spLocks noGrp="1"/>
          </p:cNvSpPr>
          <p:nvPr>
            <p:ph sz="half" idx="1"/>
          </p:nvPr>
        </p:nvSpPr>
        <p:spPr/>
        <p:txBody>
          <a:bodyPr/>
          <a:lstStyle/>
          <a:p>
            <a:endParaRPr lang="en-US"/>
          </a:p>
        </p:txBody>
      </p:sp>
    </p:spTree>
  </p:cSld>
  <p:clrMapOvr>
    <a:masterClrMapping/>
  </p:clrMapOvr>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5300" name="Picture 4" descr="http://blog.whiterockmedia.com/Portals/229323/images/different-approaches-to-media-resized-600.jpg"/>
          <p:cNvPicPr>
            <a:picLocks noChangeAspect="1" noChangeArrowheads="1"/>
          </p:cNvPicPr>
          <p:nvPr/>
        </p:nvPicPr>
        <p:blipFill>
          <a:blip r:embed="rId3" cstate="print"/>
          <a:srcRect/>
          <a:stretch>
            <a:fillRect/>
          </a:stretch>
        </p:blipFill>
        <p:spPr bwMode="auto">
          <a:xfrm>
            <a:off x="1676400" y="2290324"/>
            <a:ext cx="5791200" cy="3897323"/>
          </a:xfrm>
          <a:prstGeom prst="rect">
            <a:avLst/>
          </a:prstGeom>
          <a:noFill/>
        </p:spPr>
      </p:pic>
      <p:sp>
        <p:nvSpPr>
          <p:cNvPr id="3" name="Content Placeholder 2"/>
          <p:cNvSpPr>
            <a:spLocks noGrp="1"/>
          </p:cNvSpPr>
          <p:nvPr>
            <p:ph sz="half" idx="1"/>
          </p:nvPr>
        </p:nvSpPr>
        <p:spPr>
          <a:xfrm>
            <a:off x="381000" y="533400"/>
            <a:ext cx="8382000" cy="2514599"/>
          </a:xfrm>
        </p:spPr>
        <p:txBody>
          <a:bodyPr>
            <a:noAutofit/>
          </a:bodyPr>
          <a:lstStyle/>
          <a:p>
            <a:pPr indent="0">
              <a:buNone/>
            </a:pPr>
            <a:r>
              <a:rPr lang="en-US" sz="2800" b="1" i="1" dirty="0" smtClean="0">
                <a:solidFill>
                  <a:schemeClr val="tx1"/>
                </a:solidFill>
              </a:rPr>
              <a:t>“There are many different groups in the research community…not all disciplines share the same language, concept, or ideals.” </a:t>
            </a:r>
          </a:p>
          <a:p>
            <a:pPr indent="0">
              <a:buNone/>
            </a:pPr>
            <a:endParaRPr lang="en-US" sz="2800" b="1" dirty="0" smtClean="0">
              <a:solidFill>
                <a:schemeClr val="tx1"/>
              </a:solidFill>
            </a:endParaRPr>
          </a:p>
          <a:p>
            <a:pPr indent="0" algn="r">
              <a:buNone/>
            </a:pPr>
            <a:r>
              <a:rPr lang="en-US" sz="2800" b="1" dirty="0" smtClean="0">
                <a:solidFill>
                  <a:schemeClr val="tx1"/>
                </a:solidFill>
              </a:rPr>
              <a:t>(</a:t>
            </a:r>
            <a:r>
              <a:rPr lang="en-US" sz="2800" b="1" dirty="0" err="1" smtClean="0">
                <a:solidFill>
                  <a:schemeClr val="tx1"/>
                </a:solidFill>
              </a:rPr>
              <a:t>Connaway</a:t>
            </a:r>
            <a:r>
              <a:rPr lang="en-US" sz="2800" b="1" dirty="0" smtClean="0">
                <a:solidFill>
                  <a:schemeClr val="tx1"/>
                </a:solidFill>
              </a:rPr>
              <a:t> and Dickey 2010, 4)</a:t>
            </a:r>
            <a:endParaRPr lang="en-US" sz="2800" b="1" dirty="0">
              <a:solidFill>
                <a:schemeClr val="tx1"/>
              </a:solidFill>
            </a:endParaRPr>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505" name="Picture 1" descr="C:\Users\vassc\Downloads\12562500555_7e8735c532_z.jpg"/>
          <p:cNvPicPr>
            <a:picLocks noChangeAspect="1" noChangeArrowheads="1"/>
          </p:cNvPicPr>
          <p:nvPr/>
        </p:nvPicPr>
        <p:blipFill>
          <a:blip r:embed="rId3" cstate="print"/>
          <a:srcRect r="15750"/>
          <a:stretch>
            <a:fillRect/>
          </a:stretch>
        </p:blipFill>
        <p:spPr bwMode="auto">
          <a:xfrm>
            <a:off x="-100584" y="0"/>
            <a:ext cx="9244584" cy="6858000"/>
          </a:xfrm>
          <a:prstGeom prst="rect">
            <a:avLst/>
          </a:prstGeom>
          <a:noFill/>
        </p:spPr>
      </p:pic>
      <p:sp>
        <p:nvSpPr>
          <p:cNvPr id="7" name="Title 1"/>
          <p:cNvSpPr>
            <a:spLocks noGrp="1"/>
          </p:cNvSpPr>
          <p:nvPr>
            <p:ph type="title"/>
          </p:nvPr>
        </p:nvSpPr>
        <p:spPr>
          <a:xfrm>
            <a:off x="381000" y="1295400"/>
            <a:ext cx="5562600" cy="4419600"/>
          </a:xfrm>
          <a:ln>
            <a:noFill/>
          </a:ln>
        </p:spPr>
        <p:txBody>
          <a:bodyPr>
            <a:noAutofit/>
          </a:bodyPr>
          <a:lstStyle/>
          <a:p>
            <a:r>
              <a:rPr lang="en-US" b="1" dirty="0" smtClean="0">
                <a:solidFill>
                  <a:schemeClr val="bg2"/>
                </a:solidFill>
                <a:effectLst>
                  <a:outerShdw blurRad="38100" dist="38100" dir="2700000" algn="tl">
                    <a:srgbClr val="000000">
                      <a:alpha val="43137"/>
                    </a:srgbClr>
                  </a:outerShdw>
                </a:effectLst>
              </a:rPr>
              <a:t>Develop the physical and technical infrastructure to deliver materials </a:t>
            </a:r>
            <a:endParaRPr lang="en-US" b="1" dirty="0">
              <a:solidFill>
                <a:schemeClr val="bg2"/>
              </a:solidFill>
              <a:effectLst>
                <a:outerShdw blurRad="38100" dist="38100" dir="2700000" algn="tl">
                  <a:srgbClr val="000000">
                    <a:alpha val="43137"/>
                  </a:srgbClr>
                </a:outerShdw>
              </a:effectLst>
            </a:endParaRPr>
          </a:p>
        </p:txBody>
      </p:sp>
      <p:sp>
        <p:nvSpPr>
          <p:cNvPr id="8" name="Rectangle 7"/>
          <p:cNvSpPr/>
          <p:nvPr/>
        </p:nvSpPr>
        <p:spPr>
          <a:xfrm>
            <a:off x="457200" y="6126163"/>
            <a:ext cx="2876108" cy="307777"/>
          </a:xfrm>
          <a:prstGeom prst="rect">
            <a:avLst/>
          </a:prstGeom>
        </p:spPr>
        <p:txBody>
          <a:bodyPr wrap="none">
            <a:spAutoFit/>
          </a:bodyPr>
          <a:lstStyle/>
          <a:p>
            <a:r>
              <a:rPr lang="en-US" sz="1400" b="1" dirty="0">
                <a:solidFill>
                  <a:schemeClr val="bg1"/>
                </a:solidFill>
                <a:latin typeface="+mj-lt"/>
                <a:cs typeface="Arial" panose="020B0604020202020204" pitchFamily="34" charset="0"/>
              </a:rPr>
              <a:t>(Connaway and </a:t>
            </a:r>
            <a:r>
              <a:rPr lang="en-US" sz="1400" b="1" dirty="0" err="1">
                <a:solidFill>
                  <a:schemeClr val="bg1"/>
                </a:solidFill>
                <a:latin typeface="+mj-lt"/>
                <a:cs typeface="Arial" panose="020B0604020202020204" pitchFamily="34" charset="0"/>
              </a:rPr>
              <a:t>Faniel</a:t>
            </a:r>
            <a:r>
              <a:rPr lang="en-US" sz="1400" b="1" dirty="0">
                <a:solidFill>
                  <a:schemeClr val="bg1"/>
                </a:solidFill>
                <a:latin typeface="+mj-lt"/>
                <a:cs typeface="Arial" panose="020B0604020202020204" pitchFamily="34" charset="0"/>
              </a:rPr>
              <a:t> </a:t>
            </a:r>
            <a:r>
              <a:rPr lang="en-US" sz="1400" b="1" dirty="0" smtClean="0">
                <a:solidFill>
                  <a:schemeClr val="bg1"/>
                </a:solidFill>
                <a:latin typeface="+mj-lt"/>
                <a:cs typeface="Arial" panose="020B0604020202020204" pitchFamily="34" charset="0"/>
              </a:rPr>
              <a:t>2014, 51)</a:t>
            </a:r>
            <a:endParaRPr lang="en-US" sz="1400" b="1" dirty="0">
              <a:solidFill>
                <a:schemeClr val="bg1"/>
              </a:solidFill>
              <a:latin typeface="+mj-lt"/>
              <a:cs typeface="Arial" panose="020B0604020202020204" pitchFamily="34" charset="0"/>
            </a:endParaRPr>
          </a:p>
        </p:txBody>
      </p:sp>
      <p:sp>
        <p:nvSpPr>
          <p:cNvPr id="5" name="Title 1"/>
          <p:cNvSpPr txBox="1">
            <a:spLocks/>
          </p:cNvSpPr>
          <p:nvPr/>
        </p:nvSpPr>
        <p:spPr>
          <a:xfrm>
            <a:off x="304800" y="1981200"/>
            <a:ext cx="5562600" cy="2438400"/>
          </a:xfrm>
          <a:prstGeom prst="rect">
            <a:avLst/>
          </a:prstGeom>
          <a:ln>
            <a:noFill/>
          </a:ln>
        </p:spPr>
        <p:txBody>
          <a:bodyPr vert="horz" lIns="91440" tIns="45720" rIns="91440" bIns="45720" rtlCol="0" anchor="ctr">
            <a:noAutofit/>
          </a:body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US" sz="4000" b="1" i="0" u="none" strike="noStrike" kern="1200" cap="none" spc="0" normalizeH="0" baseline="0" noProof="0" dirty="0" smtClean="0">
                <a:ln>
                  <a:noFill/>
                </a:ln>
                <a:solidFill>
                  <a:schemeClr val="bg2"/>
                </a:solidFill>
                <a:effectLst>
                  <a:outerShdw blurRad="38100" dist="38100" dir="2700000" algn="tl">
                    <a:srgbClr val="000000">
                      <a:alpha val="43137"/>
                    </a:srgbClr>
                  </a:outerShdw>
                </a:effectLst>
                <a:uLnTx/>
                <a:uFillTx/>
                <a:latin typeface="Arial"/>
                <a:ea typeface="Open Sans Semibold" pitchFamily="34" charset="0"/>
                <a:cs typeface="Arial"/>
              </a:rPr>
              <a:t>Books are for use</a:t>
            </a:r>
            <a:endParaRPr kumimoji="0" lang="en-US" sz="4000" b="1" i="0" u="none" strike="noStrike" kern="1200" cap="none" spc="0" normalizeH="0" baseline="0" noProof="0" dirty="0">
              <a:ln>
                <a:noFill/>
              </a:ln>
              <a:solidFill>
                <a:schemeClr val="bg2"/>
              </a:solidFill>
              <a:effectLst>
                <a:outerShdw blurRad="38100" dist="38100" dir="2700000" algn="tl">
                  <a:srgbClr val="000000">
                    <a:alpha val="43137"/>
                  </a:srgbClr>
                </a:outerShdw>
              </a:effectLst>
              <a:uLnTx/>
              <a:uFillTx/>
              <a:latin typeface="Arial"/>
              <a:ea typeface="Open Sans Semibold" pitchFamily="34" charset="0"/>
              <a:cs typeface="Arial"/>
            </a:endParaRPr>
          </a:p>
        </p:txBody>
      </p:sp>
    </p:spTree>
    <p:extLst>
      <p:ext uri="{BB962C8B-B14F-4D97-AF65-F5344CB8AC3E}">
        <p14:creationId xmlns:p14="http://schemas.microsoft.com/office/powerpoint/2010/main" xmlns="" val="2182940488"/>
      </p:ext>
    </p:extLst>
  </p:cSld>
  <p:clrMapOvr>
    <a:masterClrMapping/>
  </p:clrMapOvr>
  <p:transition spd="med"/>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xit" presetSubtype="10" fill="hold" grpId="0" nodeType="clickEffect">
                                  <p:stCondLst>
                                    <p:cond delay="0"/>
                                  </p:stCondLst>
                                  <p:childTnLst>
                                    <p:animEffect transition="out" filter="randombar(horizontal)">
                                      <p:cBhvr>
                                        <p:cTn id="6" dur="1000"/>
                                        <p:tgtEl>
                                          <p:spTgt spid="5"/>
                                        </p:tgtEl>
                                      </p:cBhvr>
                                    </p:animEffect>
                                    <p:set>
                                      <p:cBhvr>
                                        <p:cTn id="7" dur="1" fill="hold">
                                          <p:stCondLst>
                                            <p:cond delay="999"/>
                                          </p:stCondLst>
                                        </p:cTn>
                                        <p:tgtEl>
                                          <p:spTgt spid="5"/>
                                        </p:tgtEl>
                                        <p:attrNameLst>
                                          <p:attrName>style.visibility</p:attrName>
                                        </p:attrNameLst>
                                      </p:cBhvr>
                                      <p:to>
                                        <p:strVal val="hidden"/>
                                      </p:to>
                                    </p:set>
                                  </p:childTnLst>
                                </p:cTn>
                              </p:par>
                            </p:childTnLst>
                          </p:cTn>
                        </p:par>
                        <p:par>
                          <p:cTn id="8" fill="hold">
                            <p:stCondLst>
                              <p:cond delay="1000"/>
                            </p:stCondLst>
                            <p:childTnLst>
                              <p:par>
                                <p:cTn id="9" presetID="13" presetClass="entr" presetSubtype="16" fill="hold" grpId="0" nodeType="afterEffect">
                                  <p:stCondLst>
                                    <p:cond delay="0"/>
                                  </p:stCondLst>
                                  <p:childTnLst>
                                    <p:set>
                                      <p:cBhvr>
                                        <p:cTn id="10" dur="1" fill="hold">
                                          <p:stCondLst>
                                            <p:cond delay="0"/>
                                          </p:stCondLst>
                                        </p:cTn>
                                        <p:tgtEl>
                                          <p:spTgt spid="7"/>
                                        </p:tgtEl>
                                        <p:attrNameLst>
                                          <p:attrName>style.visibility</p:attrName>
                                        </p:attrNameLst>
                                      </p:cBhvr>
                                      <p:to>
                                        <p:strVal val="visible"/>
                                      </p:to>
                                    </p:set>
                                    <p:animEffect transition="in" filter="plus(in)">
                                      <p:cBhvr>
                                        <p:cTn id="11" dur="20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5"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2882" name="Picture 2" descr="http://www.wired.com/images_blogs/business/2013/02/20130207-KINDLE-OLD-BOOKS-031edit.jpg"/>
          <p:cNvPicPr>
            <a:picLocks noChangeAspect="1" noChangeArrowheads="1"/>
          </p:cNvPicPr>
          <p:nvPr/>
        </p:nvPicPr>
        <p:blipFill>
          <a:blip r:embed="rId3" cstate="print">
            <a:lum bright="-30000" contrast="-30000"/>
          </a:blip>
          <a:srcRect r="11136"/>
          <a:stretch>
            <a:fillRect/>
          </a:stretch>
        </p:blipFill>
        <p:spPr bwMode="auto">
          <a:xfrm>
            <a:off x="0" y="0"/>
            <a:ext cx="9139617" cy="6858015"/>
          </a:xfrm>
          <a:prstGeom prst="rect">
            <a:avLst/>
          </a:prstGeom>
          <a:noFill/>
        </p:spPr>
      </p:pic>
      <p:sp>
        <p:nvSpPr>
          <p:cNvPr id="3" name="Content Placeholder 2"/>
          <p:cNvSpPr>
            <a:spLocks noGrp="1"/>
          </p:cNvSpPr>
          <p:nvPr>
            <p:ph sz="half" idx="1"/>
          </p:nvPr>
        </p:nvSpPr>
        <p:spPr>
          <a:xfrm>
            <a:off x="228600" y="609600"/>
            <a:ext cx="8305800" cy="4572000"/>
          </a:xfrm>
        </p:spPr>
        <p:txBody>
          <a:bodyPr>
            <a:noAutofit/>
          </a:bodyPr>
          <a:lstStyle/>
          <a:p>
            <a:pPr indent="0">
              <a:buNone/>
            </a:pPr>
            <a:r>
              <a:rPr lang="en-US" sz="2800" b="1" i="1" dirty="0" smtClean="0">
                <a:solidFill>
                  <a:schemeClr val="bg1"/>
                </a:solidFill>
              </a:rPr>
              <a:t>“People are really, really wedded to the idea that…we’re…still about books…it doesn’t occur to them that information comes in different packages.” </a:t>
            </a:r>
          </a:p>
          <a:p>
            <a:pPr indent="0">
              <a:buNone/>
            </a:pPr>
            <a:endParaRPr lang="en-US" sz="2800" b="1" dirty="0" smtClean="0">
              <a:solidFill>
                <a:schemeClr val="bg1"/>
              </a:solidFill>
            </a:endParaRPr>
          </a:p>
          <a:p>
            <a:pPr indent="0" algn="r">
              <a:buNone/>
            </a:pPr>
            <a:r>
              <a:rPr lang="en-US" sz="2800" b="1" dirty="0" smtClean="0">
                <a:solidFill>
                  <a:schemeClr val="bg1"/>
                </a:solidFill>
              </a:rPr>
              <a:t>(Program Director: Science, Engineering, Social Science and Business, Female, E-Research and Data: Opportunities for Library Engagement)</a:t>
            </a:r>
          </a:p>
          <a:p>
            <a:pPr indent="0">
              <a:buNone/>
            </a:pPr>
            <a:endParaRPr lang="en-US" sz="2800" b="1" dirty="0">
              <a:solidFill>
                <a:schemeClr val="bg1"/>
              </a:solidFill>
            </a:endParaRPr>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dirty="0" smtClean="0"/>
              <a:t>Access &amp; Engagement</a:t>
            </a:r>
            <a:endParaRPr lang="en-US" dirty="0"/>
          </a:p>
        </p:txBody>
      </p:sp>
      <p:sp>
        <p:nvSpPr>
          <p:cNvPr id="8" name="Content Placeholder 2"/>
          <p:cNvSpPr>
            <a:spLocks noGrp="1"/>
          </p:cNvSpPr>
          <p:nvPr>
            <p:ph sz="half" idx="1"/>
          </p:nvPr>
        </p:nvSpPr>
        <p:spPr>
          <a:xfrm>
            <a:off x="457200" y="1600200"/>
            <a:ext cx="3810000" cy="4525963"/>
          </a:xfrm>
        </p:spPr>
        <p:txBody>
          <a:bodyPr>
            <a:noAutofit/>
          </a:bodyPr>
          <a:lstStyle/>
          <a:p>
            <a:r>
              <a:rPr lang="en-US" sz="2800" b="1" dirty="0" smtClean="0">
                <a:solidFill>
                  <a:schemeClr val="tx1"/>
                </a:solidFill>
              </a:rPr>
              <a:t>Design space for change</a:t>
            </a:r>
          </a:p>
          <a:p>
            <a:r>
              <a:rPr lang="en-US" sz="2800" b="1" dirty="0">
                <a:solidFill>
                  <a:schemeClr val="tx1"/>
                </a:solidFill>
              </a:rPr>
              <a:t>Stacks are out, people are in</a:t>
            </a:r>
          </a:p>
          <a:p>
            <a:r>
              <a:rPr lang="en-US" sz="2800" b="1" dirty="0" smtClean="0">
                <a:solidFill>
                  <a:schemeClr val="tx1"/>
                </a:solidFill>
              </a:rPr>
              <a:t>Break the mold</a:t>
            </a:r>
          </a:p>
          <a:p>
            <a:r>
              <a:rPr lang="en-US" sz="2800" b="1" dirty="0" smtClean="0">
                <a:solidFill>
                  <a:schemeClr val="tx1"/>
                </a:solidFill>
              </a:rPr>
              <a:t>Change user perceptions</a:t>
            </a:r>
          </a:p>
        </p:txBody>
      </p:sp>
      <p:sp>
        <p:nvSpPr>
          <p:cNvPr id="5" name="Rectangle 4"/>
          <p:cNvSpPr/>
          <p:nvPr/>
        </p:nvSpPr>
        <p:spPr>
          <a:xfrm>
            <a:off x="6400800" y="6248400"/>
            <a:ext cx="2577950" cy="307777"/>
          </a:xfrm>
          <a:prstGeom prst="rect">
            <a:avLst/>
          </a:prstGeom>
        </p:spPr>
        <p:txBody>
          <a:bodyPr wrap="none">
            <a:spAutoFit/>
          </a:bodyPr>
          <a:lstStyle/>
          <a:p>
            <a:r>
              <a:rPr lang="en-US" sz="1400" b="1" dirty="0" smtClean="0">
                <a:latin typeface="Arial" pitchFamily="34" charset="0"/>
                <a:cs typeface="Arial" pitchFamily="34" charset="0"/>
              </a:rPr>
              <a:t>(Connaway and </a:t>
            </a:r>
            <a:r>
              <a:rPr lang="en-US" sz="1400" b="1" dirty="0" err="1" smtClean="0">
                <a:latin typeface="Arial" pitchFamily="34" charset="0"/>
                <a:cs typeface="Arial" pitchFamily="34" charset="0"/>
              </a:rPr>
              <a:t>Faniel</a:t>
            </a:r>
            <a:r>
              <a:rPr lang="en-US" sz="1400" b="1" dirty="0" smtClean="0">
                <a:latin typeface="Arial" pitchFamily="34" charset="0"/>
                <a:cs typeface="Arial" pitchFamily="34" charset="0"/>
              </a:rPr>
              <a:t> 2014)</a:t>
            </a:r>
            <a:endParaRPr lang="en-US" sz="1400" b="1" dirty="0">
              <a:latin typeface="Arial" pitchFamily="34" charset="0"/>
              <a:cs typeface="Arial" pitchFamily="34" charset="0"/>
            </a:endParaRPr>
          </a:p>
        </p:txBody>
      </p:sp>
      <p:pic>
        <p:nvPicPr>
          <p:cNvPr id="57345" name="Picture 1" descr="C:\Users\hoode\Downloads\MP900411828.JPG"/>
          <p:cNvPicPr>
            <a:picLocks noChangeAspect="1" noChangeArrowheads="1"/>
          </p:cNvPicPr>
          <p:nvPr/>
        </p:nvPicPr>
        <p:blipFill>
          <a:blip r:embed="rId3" cstate="print"/>
          <a:srcRect/>
          <a:stretch>
            <a:fillRect/>
          </a:stretch>
        </p:blipFill>
        <p:spPr bwMode="auto">
          <a:xfrm>
            <a:off x="3951833" y="1295400"/>
            <a:ext cx="5192167" cy="4419600"/>
          </a:xfrm>
          <a:prstGeom prst="rect">
            <a:avLst/>
          </a:prstGeom>
          <a:noFill/>
        </p:spPr>
      </p:pic>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sz="half" idx="1"/>
          </p:nvPr>
        </p:nvSpPr>
        <p:spPr/>
        <p:txBody>
          <a:bodyPr/>
          <a:lstStyle/>
          <a:p>
            <a:endParaRPr lang="en-US"/>
          </a:p>
        </p:txBody>
      </p:sp>
      <p:sp>
        <p:nvSpPr>
          <p:cNvPr id="4" name="Content Placeholder 3"/>
          <p:cNvSpPr>
            <a:spLocks noGrp="1"/>
          </p:cNvSpPr>
          <p:nvPr>
            <p:ph sz="half" idx="2"/>
          </p:nvPr>
        </p:nvSpPr>
        <p:spPr/>
        <p:txBody>
          <a:bodyPr/>
          <a:lstStyle/>
          <a:p>
            <a:endParaRPr lang="en-US"/>
          </a:p>
        </p:txBody>
      </p:sp>
      <p:sp>
        <p:nvSpPr>
          <p:cNvPr id="5" name="Slide Number Placeholder 4"/>
          <p:cNvSpPr>
            <a:spLocks noGrp="1"/>
          </p:cNvSpPr>
          <p:nvPr>
            <p:ph type="sldNum" sz="quarter" idx="12"/>
          </p:nvPr>
        </p:nvSpPr>
        <p:spPr/>
        <p:txBody>
          <a:bodyPr/>
          <a:lstStyle/>
          <a:p>
            <a:fld id="{6B3AA010-7757-41E0-A212-D41514C97AA5}" type="slidenum">
              <a:rPr lang="en-US" smtClean="0"/>
              <a:pPr/>
              <a:t>23</a:t>
            </a:fld>
            <a:endParaRPr lang="en-US"/>
          </a:p>
        </p:txBody>
      </p:sp>
    </p:spTree>
  </p:cSld>
  <p:clrMapOvr>
    <a:masterClrMapping/>
  </p:clrMapOvr>
  <p:transition/>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7106" name="Picture 2" descr="http://static.dezeen.com/uploads/2011/04/dezeen_Central-Institute-of-Technology-by-Lyons-02.jpg"/>
          <p:cNvPicPr>
            <a:picLocks noChangeAspect="1" noChangeArrowheads="1"/>
          </p:cNvPicPr>
          <p:nvPr/>
        </p:nvPicPr>
        <p:blipFill>
          <a:blip r:embed="rId3" cstate="print">
            <a:lum bright="-19000" contrast="-40000"/>
          </a:blip>
          <a:srcRect t="5260"/>
          <a:stretch>
            <a:fillRect/>
          </a:stretch>
        </p:blipFill>
        <p:spPr bwMode="auto">
          <a:xfrm>
            <a:off x="1" y="0"/>
            <a:ext cx="9281552" cy="6857999"/>
          </a:xfrm>
          <a:prstGeom prst="rect">
            <a:avLst/>
          </a:prstGeom>
          <a:noFill/>
        </p:spPr>
      </p:pic>
      <p:sp>
        <p:nvSpPr>
          <p:cNvPr id="6" name="Content Placeholder 5"/>
          <p:cNvSpPr>
            <a:spLocks noGrp="1"/>
          </p:cNvSpPr>
          <p:nvPr>
            <p:ph sz="half" idx="1"/>
          </p:nvPr>
        </p:nvSpPr>
        <p:spPr>
          <a:xfrm>
            <a:off x="304800" y="609600"/>
            <a:ext cx="8458200" cy="3810000"/>
          </a:xfrm>
        </p:spPr>
        <p:txBody>
          <a:bodyPr>
            <a:noAutofit/>
          </a:bodyPr>
          <a:lstStyle/>
          <a:p>
            <a:pPr indent="0">
              <a:buNone/>
            </a:pPr>
            <a:r>
              <a:rPr lang="en-US" sz="2800" i="1" dirty="0" smtClean="0"/>
              <a:t> </a:t>
            </a:r>
            <a:r>
              <a:rPr lang="en-US" sz="2800" b="1" i="1" dirty="0" smtClean="0">
                <a:solidFill>
                  <a:schemeClr val="bg1"/>
                </a:solidFill>
                <a:effectLst>
                  <a:outerShdw blurRad="38100" dist="38100" dir="2700000" algn="tl">
                    <a:srgbClr val="000000">
                      <a:alpha val="43137"/>
                    </a:srgbClr>
                  </a:outerShdw>
                </a:effectLst>
              </a:rPr>
              <a:t>“The message must be clear: the library is genuinely invested in student success and offers the personnel, spaces, technology, and services to achieve it.”</a:t>
            </a:r>
          </a:p>
          <a:p>
            <a:pPr indent="0">
              <a:buNone/>
            </a:pPr>
            <a:endParaRPr lang="en-US" sz="2800" b="1" dirty="0" smtClean="0">
              <a:solidFill>
                <a:schemeClr val="bg1"/>
              </a:solidFill>
              <a:effectLst>
                <a:outerShdw blurRad="38100" dist="38100" dir="2700000" algn="tl">
                  <a:srgbClr val="000000">
                    <a:alpha val="43137"/>
                  </a:srgbClr>
                </a:outerShdw>
              </a:effectLst>
            </a:endParaRPr>
          </a:p>
          <a:p>
            <a:pPr indent="0" algn="r">
              <a:buNone/>
            </a:pPr>
            <a:r>
              <a:rPr lang="en-US" sz="2800" b="1" dirty="0" smtClean="0">
                <a:solidFill>
                  <a:schemeClr val="bg1"/>
                </a:solidFill>
              </a:rPr>
              <a:t>(</a:t>
            </a:r>
            <a:r>
              <a:rPr lang="en-US" sz="2800" b="1" dirty="0" err="1" smtClean="0">
                <a:solidFill>
                  <a:schemeClr val="bg1"/>
                </a:solidFill>
              </a:rPr>
              <a:t>Hiebert</a:t>
            </a:r>
            <a:r>
              <a:rPr lang="en-US" sz="2800" b="1" dirty="0" smtClean="0">
                <a:solidFill>
                  <a:schemeClr val="bg1"/>
                </a:solidFill>
              </a:rPr>
              <a:t> and </a:t>
            </a:r>
            <a:r>
              <a:rPr lang="en-US" sz="2800" b="1" dirty="0" err="1" smtClean="0">
                <a:solidFill>
                  <a:schemeClr val="bg1"/>
                </a:solidFill>
              </a:rPr>
              <a:t>Theriault</a:t>
            </a:r>
            <a:r>
              <a:rPr lang="en-US" sz="2800" b="1" dirty="0" smtClean="0">
                <a:solidFill>
                  <a:schemeClr val="bg1"/>
                </a:solidFill>
              </a:rPr>
              <a:t> 2012, 546)</a:t>
            </a:r>
          </a:p>
          <a:p>
            <a:pPr indent="0">
              <a:buNone/>
            </a:pPr>
            <a:endParaRPr lang="en-US" sz="2800" b="1" dirty="0" smtClean="0">
              <a:solidFill>
                <a:schemeClr val="bg1"/>
              </a:solidFill>
              <a:effectLst>
                <a:outerShdw blurRad="38100" dist="38100" dir="2700000" algn="tl">
                  <a:srgbClr val="000000">
                    <a:alpha val="43137"/>
                  </a:srgbClr>
                </a:outerShdw>
              </a:effectLst>
            </a:endParaRPr>
          </a:p>
          <a:p>
            <a:endParaRPr lang="en-US" dirty="0"/>
          </a:p>
        </p:txBody>
      </p:sp>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C:\Users\vassc\Downloads\2329436525_feb769cfe0_z.jpg"/>
          <p:cNvPicPr>
            <a:picLocks noChangeAspect="1" noChangeArrowheads="1"/>
          </p:cNvPicPr>
          <p:nvPr/>
        </p:nvPicPr>
        <p:blipFill>
          <a:blip r:embed="rId3" cstate="print"/>
          <a:srcRect/>
          <a:stretch>
            <a:fillRect/>
          </a:stretch>
        </p:blipFill>
        <p:spPr bwMode="auto">
          <a:xfrm>
            <a:off x="-579549" y="0"/>
            <a:ext cx="10303098" cy="6858000"/>
          </a:xfrm>
          <a:prstGeom prst="rect">
            <a:avLst/>
          </a:prstGeom>
          <a:noFill/>
        </p:spPr>
      </p:pic>
      <p:sp>
        <p:nvSpPr>
          <p:cNvPr id="7" name="Title 1"/>
          <p:cNvSpPr txBox="1">
            <a:spLocks/>
          </p:cNvSpPr>
          <p:nvPr/>
        </p:nvSpPr>
        <p:spPr>
          <a:xfrm>
            <a:off x="-76200" y="4191001"/>
            <a:ext cx="8839200" cy="1935162"/>
          </a:xfrm>
          <a:prstGeom prst="rect">
            <a:avLst/>
          </a:prstGeom>
          <a:ln w="12700" cap="rnd" cmpd="sng">
            <a:noFill/>
            <a:prstDash val="solid"/>
          </a:ln>
        </p:spPr>
        <p:txBody>
          <a:bodyPr vert="horz" wrap="square" lIns="457200" tIns="365760" rIns="457200" bIns="320040" rtlCol="0" anchor="t" anchorCtr="1">
            <a:noAutofit/>
          </a:bodyPr>
          <a:lstStyle/>
          <a:p>
            <a:pPr marL="0" marR="0" lvl="0" indent="0" defTabSz="457200" rtl="0" eaLnBrk="1" fontAlgn="auto" latinLnBrk="0" hangingPunct="1">
              <a:lnSpc>
                <a:spcPct val="90000"/>
              </a:lnSpc>
              <a:spcBef>
                <a:spcPct val="0"/>
              </a:spcBef>
              <a:spcAft>
                <a:spcPts val="0"/>
              </a:spcAft>
              <a:buClrTx/>
              <a:buSzTx/>
              <a:buFontTx/>
              <a:buNone/>
              <a:tabLst/>
              <a:defRPr/>
            </a:pPr>
            <a:r>
              <a:rPr kumimoji="0" lang="en-US" sz="4000" b="1" i="0" u="none" strike="noStrike" kern="1200" cap="none" spc="0" normalizeH="0" baseline="0" noProof="0" dirty="0" smtClean="0">
                <a:ln>
                  <a:noFill/>
                </a:ln>
                <a:solidFill>
                  <a:schemeClr val="bg2"/>
                </a:solidFill>
                <a:effectLst>
                  <a:outerShdw blurRad="38100" dist="38100" dir="2700000" algn="tl">
                    <a:srgbClr val="000000">
                      <a:alpha val="43137"/>
                    </a:srgbClr>
                  </a:outerShdw>
                </a:effectLst>
                <a:uLnTx/>
                <a:uFillTx/>
                <a:latin typeface="+mj-lt"/>
                <a:ea typeface="+mj-ea"/>
                <a:cs typeface="Calibri Light"/>
              </a:rPr>
              <a:t>Increase the discoverability, access and use of resources within users’ existing workflows</a:t>
            </a:r>
            <a:endParaRPr kumimoji="0" lang="en-US" sz="4000" b="1" i="0" u="none" strike="noStrike" kern="1200" cap="none" spc="0" normalizeH="0" baseline="0" noProof="0" dirty="0">
              <a:ln>
                <a:noFill/>
              </a:ln>
              <a:solidFill>
                <a:schemeClr val="bg2"/>
              </a:solidFill>
              <a:effectLst>
                <a:outerShdw blurRad="38100" dist="38100" dir="2700000" algn="tl">
                  <a:srgbClr val="000000">
                    <a:alpha val="43137"/>
                  </a:srgbClr>
                </a:outerShdw>
              </a:effectLst>
              <a:uLnTx/>
              <a:uFillTx/>
              <a:latin typeface="+mj-lt"/>
              <a:ea typeface="+mj-ea"/>
              <a:cs typeface="Calibri Light"/>
            </a:endParaRPr>
          </a:p>
        </p:txBody>
      </p:sp>
      <p:sp>
        <p:nvSpPr>
          <p:cNvPr id="8" name="Rectangle 7"/>
          <p:cNvSpPr/>
          <p:nvPr/>
        </p:nvSpPr>
        <p:spPr>
          <a:xfrm>
            <a:off x="6267892" y="6248400"/>
            <a:ext cx="2876108" cy="307777"/>
          </a:xfrm>
          <a:prstGeom prst="rect">
            <a:avLst/>
          </a:prstGeom>
        </p:spPr>
        <p:txBody>
          <a:bodyPr wrap="none">
            <a:spAutoFit/>
          </a:bodyPr>
          <a:lstStyle/>
          <a:p>
            <a:r>
              <a:rPr lang="en-US" sz="1400" b="1" dirty="0" smtClean="0">
                <a:solidFill>
                  <a:schemeClr val="bg1"/>
                </a:solidFill>
                <a:latin typeface="+mj-lt"/>
                <a:cs typeface="Arial" panose="020B0604020202020204" pitchFamily="34" charset="0"/>
              </a:rPr>
              <a:t>(Connaway and </a:t>
            </a:r>
            <a:r>
              <a:rPr lang="en-US" sz="1400" b="1" dirty="0" err="1" smtClean="0">
                <a:solidFill>
                  <a:schemeClr val="bg1"/>
                </a:solidFill>
                <a:latin typeface="+mj-lt"/>
                <a:cs typeface="Arial" panose="020B0604020202020204" pitchFamily="34" charset="0"/>
              </a:rPr>
              <a:t>Faniel</a:t>
            </a:r>
            <a:r>
              <a:rPr lang="en-US" sz="1400" b="1" dirty="0" smtClean="0">
                <a:solidFill>
                  <a:schemeClr val="bg1"/>
                </a:solidFill>
                <a:latin typeface="+mj-lt"/>
                <a:cs typeface="Arial" panose="020B0604020202020204" pitchFamily="34" charset="0"/>
              </a:rPr>
              <a:t> 2014, 74)</a:t>
            </a:r>
            <a:endParaRPr lang="en-US" sz="1400" b="1" dirty="0">
              <a:solidFill>
                <a:schemeClr val="bg1"/>
              </a:solidFill>
              <a:latin typeface="+mj-lt"/>
              <a:cs typeface="Arial" panose="020B0604020202020204" pitchFamily="34" charset="0"/>
            </a:endParaRPr>
          </a:p>
        </p:txBody>
      </p:sp>
      <p:sp>
        <p:nvSpPr>
          <p:cNvPr id="5" name="Title 1"/>
          <p:cNvSpPr txBox="1">
            <a:spLocks/>
          </p:cNvSpPr>
          <p:nvPr/>
        </p:nvSpPr>
        <p:spPr>
          <a:xfrm>
            <a:off x="0" y="4572000"/>
            <a:ext cx="8839200" cy="1143000"/>
          </a:xfrm>
          <a:prstGeom prst="rect">
            <a:avLst/>
          </a:prstGeom>
          <a:ln w="12700" cap="rnd" cmpd="sng">
            <a:noFill/>
            <a:prstDash val="solid"/>
          </a:ln>
        </p:spPr>
        <p:txBody>
          <a:bodyPr vert="horz" wrap="square" lIns="457200" tIns="365760" rIns="457200" bIns="320040" rtlCol="0" anchor="t" anchorCtr="1">
            <a:noAutofit/>
          </a:bodyPr>
          <a:lstStyle/>
          <a:p>
            <a:pPr marL="0" marR="0" lvl="0" indent="0" defTabSz="457200" rtl="0" eaLnBrk="1" fontAlgn="auto" latinLnBrk="0" hangingPunct="1">
              <a:lnSpc>
                <a:spcPct val="90000"/>
              </a:lnSpc>
              <a:spcBef>
                <a:spcPct val="0"/>
              </a:spcBef>
              <a:spcAft>
                <a:spcPts val="0"/>
              </a:spcAft>
              <a:buClrTx/>
              <a:buSzTx/>
              <a:buFontTx/>
              <a:buNone/>
              <a:tabLst/>
              <a:defRPr/>
            </a:pPr>
            <a:r>
              <a:rPr lang="en-US" sz="4000" b="1" noProof="0" dirty="0" smtClean="0">
                <a:solidFill>
                  <a:schemeClr val="bg2"/>
                </a:solidFill>
                <a:effectLst>
                  <a:outerShdw blurRad="38100" dist="38100" dir="2700000" algn="tl">
                    <a:srgbClr val="000000">
                      <a:alpha val="43137"/>
                    </a:srgbClr>
                  </a:outerShdw>
                </a:effectLst>
                <a:latin typeface="+mj-lt"/>
                <a:ea typeface="+mj-ea"/>
                <a:cs typeface="Calibri Light"/>
              </a:rPr>
              <a:t>Every book its reader</a:t>
            </a:r>
            <a:endParaRPr kumimoji="0" lang="en-US" sz="4000" b="1" i="0" u="none" strike="noStrike" kern="1200" cap="none" spc="0" normalizeH="0" baseline="0" noProof="0" dirty="0">
              <a:ln>
                <a:noFill/>
              </a:ln>
              <a:solidFill>
                <a:schemeClr val="bg2"/>
              </a:solidFill>
              <a:effectLst>
                <a:outerShdw blurRad="38100" dist="38100" dir="2700000" algn="tl">
                  <a:srgbClr val="000000">
                    <a:alpha val="43137"/>
                  </a:srgbClr>
                </a:outerShdw>
              </a:effectLst>
              <a:uLnTx/>
              <a:uFillTx/>
              <a:latin typeface="+mj-lt"/>
              <a:ea typeface="+mj-ea"/>
              <a:cs typeface="Calibri Light"/>
            </a:endParaRPr>
          </a:p>
        </p:txBody>
      </p:sp>
    </p:spTree>
    <p:extLst>
      <p:ext uri="{BB962C8B-B14F-4D97-AF65-F5344CB8AC3E}">
        <p14:creationId xmlns:p14="http://schemas.microsoft.com/office/powerpoint/2010/main" xmlns="" val="1908979287"/>
      </p:ext>
    </p:extLst>
  </p:cSld>
  <p:clrMapOvr>
    <a:masterClrMapping/>
  </p:clrMapOvr>
  <p:transition spd="med"/>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0" presetClass="exit" presetSubtype="0" fill="hold" grpId="0" nodeType="clickEffect">
                                  <p:stCondLst>
                                    <p:cond delay="0"/>
                                  </p:stCondLst>
                                  <p:childTnLst>
                                    <p:animEffect transition="out" filter="wedge">
                                      <p:cBhvr>
                                        <p:cTn id="6" dur="1000"/>
                                        <p:tgtEl>
                                          <p:spTgt spid="5"/>
                                        </p:tgtEl>
                                      </p:cBhvr>
                                    </p:animEffect>
                                    <p:set>
                                      <p:cBhvr>
                                        <p:cTn id="7" dur="1" fill="hold">
                                          <p:stCondLst>
                                            <p:cond delay="999"/>
                                          </p:stCondLst>
                                        </p:cTn>
                                        <p:tgtEl>
                                          <p:spTgt spid="5"/>
                                        </p:tgtEl>
                                        <p:attrNameLst>
                                          <p:attrName>style.visibility</p:attrName>
                                        </p:attrNameLst>
                                      </p:cBhvr>
                                      <p:to>
                                        <p:strVal val="hidden"/>
                                      </p:to>
                                    </p:set>
                                  </p:childTnLst>
                                </p:cTn>
                              </p:par>
                            </p:childTnLst>
                          </p:cTn>
                        </p:par>
                        <p:par>
                          <p:cTn id="8" fill="hold">
                            <p:stCondLst>
                              <p:cond delay="1000"/>
                            </p:stCondLst>
                            <p:childTnLst>
                              <p:par>
                                <p:cTn id="9" presetID="13" presetClass="entr" presetSubtype="16" fill="hold" grpId="0" nodeType="afterEffect">
                                  <p:stCondLst>
                                    <p:cond delay="0"/>
                                  </p:stCondLst>
                                  <p:childTnLst>
                                    <p:set>
                                      <p:cBhvr>
                                        <p:cTn id="10" dur="1" fill="hold">
                                          <p:stCondLst>
                                            <p:cond delay="0"/>
                                          </p:stCondLst>
                                        </p:cTn>
                                        <p:tgtEl>
                                          <p:spTgt spid="7"/>
                                        </p:tgtEl>
                                        <p:attrNameLst>
                                          <p:attrName>style.visibility</p:attrName>
                                        </p:attrNameLst>
                                      </p:cBhvr>
                                      <p:to>
                                        <p:strVal val="visible"/>
                                      </p:to>
                                    </p:set>
                                    <p:animEffect transition="in" filter="plus(in)">
                                      <p:cBhvr>
                                        <p:cTn id="11" dur="20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5" grpId="0"/>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6082" name="Picture 2" descr="http://ak8.picdn.net/shutterstock/videos/657118/preview/stock-footage-business-people-working-in-a-call-center-against-a-white-background.jpg"/>
          <p:cNvPicPr>
            <a:picLocks noChangeAspect="1" noChangeArrowheads="1"/>
          </p:cNvPicPr>
          <p:nvPr/>
        </p:nvPicPr>
        <p:blipFill>
          <a:blip r:embed="rId3" cstate="print"/>
          <a:srcRect/>
          <a:stretch>
            <a:fillRect/>
          </a:stretch>
        </p:blipFill>
        <p:spPr bwMode="auto">
          <a:xfrm>
            <a:off x="2895600" y="2209800"/>
            <a:ext cx="6248400" cy="3530346"/>
          </a:xfrm>
          <a:prstGeom prst="rect">
            <a:avLst/>
          </a:prstGeom>
          <a:noFill/>
        </p:spPr>
      </p:pic>
      <p:sp>
        <p:nvSpPr>
          <p:cNvPr id="12" name="Title 11"/>
          <p:cNvSpPr>
            <a:spLocks noGrp="1"/>
          </p:cNvSpPr>
          <p:nvPr>
            <p:ph type="title"/>
          </p:nvPr>
        </p:nvSpPr>
        <p:spPr/>
        <p:txBody>
          <a:bodyPr/>
          <a:lstStyle/>
          <a:p>
            <a:r>
              <a:rPr lang="en-US" dirty="0" smtClean="0"/>
              <a:t>Connecting “Every Book”</a:t>
            </a:r>
            <a:endParaRPr lang="en-US" dirty="0"/>
          </a:p>
        </p:txBody>
      </p:sp>
      <p:sp>
        <p:nvSpPr>
          <p:cNvPr id="7" name="Content Placeholder 2"/>
          <p:cNvSpPr>
            <a:spLocks noGrp="1"/>
          </p:cNvSpPr>
          <p:nvPr>
            <p:ph sz="half" idx="1"/>
          </p:nvPr>
        </p:nvSpPr>
        <p:spPr/>
        <p:txBody>
          <a:bodyPr>
            <a:normAutofit/>
          </a:bodyPr>
          <a:lstStyle/>
          <a:p>
            <a:endParaRPr lang="en-US" sz="2800" b="1" dirty="0" smtClean="0">
              <a:solidFill>
                <a:schemeClr val="tx1"/>
              </a:solidFill>
            </a:endParaRPr>
          </a:p>
          <a:p>
            <a:r>
              <a:rPr lang="en-US" sz="2800" b="1" dirty="0" smtClean="0">
                <a:solidFill>
                  <a:schemeClr val="tx1"/>
                </a:solidFill>
              </a:rPr>
              <a:t>Understanding the flow &amp; workflow</a:t>
            </a:r>
            <a:endParaRPr lang="en-US" sz="2800" b="1" dirty="0">
              <a:solidFill>
                <a:schemeClr val="tx1"/>
              </a:solidFill>
            </a:endParaRPr>
          </a:p>
        </p:txBody>
      </p:sp>
      <p:sp>
        <p:nvSpPr>
          <p:cNvPr id="11" name="Rectangle 10"/>
          <p:cNvSpPr/>
          <p:nvPr/>
        </p:nvSpPr>
        <p:spPr>
          <a:xfrm>
            <a:off x="6400800" y="6400800"/>
            <a:ext cx="2577950" cy="307777"/>
          </a:xfrm>
          <a:prstGeom prst="rect">
            <a:avLst/>
          </a:prstGeom>
        </p:spPr>
        <p:txBody>
          <a:bodyPr wrap="none">
            <a:spAutoFit/>
          </a:bodyPr>
          <a:lstStyle/>
          <a:p>
            <a:r>
              <a:rPr lang="en-US" sz="1400" b="1" dirty="0" smtClean="0">
                <a:latin typeface="Arial" pitchFamily="34" charset="0"/>
                <a:cs typeface="Arial" pitchFamily="34" charset="0"/>
              </a:rPr>
              <a:t>(Connaway and </a:t>
            </a:r>
            <a:r>
              <a:rPr lang="en-US" sz="1400" b="1" dirty="0" err="1" smtClean="0">
                <a:latin typeface="Arial" pitchFamily="34" charset="0"/>
                <a:cs typeface="Arial" pitchFamily="34" charset="0"/>
              </a:rPr>
              <a:t>Faniel</a:t>
            </a:r>
            <a:r>
              <a:rPr lang="en-US" sz="1400" b="1" dirty="0" smtClean="0">
                <a:latin typeface="Arial" pitchFamily="34" charset="0"/>
                <a:cs typeface="Arial" pitchFamily="34" charset="0"/>
              </a:rPr>
              <a:t> 2014)</a:t>
            </a:r>
            <a:endParaRPr lang="en-US" sz="1400" b="1" dirty="0">
              <a:latin typeface="Arial" pitchFamily="34" charset="0"/>
              <a:cs typeface="Arial" pitchFamily="34" charset="0"/>
            </a:endParaRPr>
          </a:p>
        </p:txBody>
      </p:sp>
    </p:spTree>
    <p:extLst>
      <p:ext uri="{BB962C8B-B14F-4D97-AF65-F5344CB8AC3E}">
        <p14:creationId xmlns:p14="http://schemas.microsoft.com/office/powerpoint/2010/main" xmlns="" val="2061762737"/>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itle 8"/>
          <p:cNvSpPr>
            <a:spLocks noGrp="1"/>
          </p:cNvSpPr>
          <p:nvPr>
            <p:ph type="title"/>
          </p:nvPr>
        </p:nvSpPr>
        <p:spPr/>
        <p:txBody>
          <a:bodyPr/>
          <a:lstStyle/>
          <a:p>
            <a:r>
              <a:rPr lang="en-US" dirty="0" smtClean="0"/>
              <a:t>Connecting “Every Book”</a:t>
            </a:r>
            <a:endParaRPr lang="en-US" dirty="0"/>
          </a:p>
        </p:txBody>
      </p:sp>
      <p:sp>
        <p:nvSpPr>
          <p:cNvPr id="3" name="Content Placeholder 2"/>
          <p:cNvSpPr>
            <a:spLocks noGrp="1"/>
          </p:cNvSpPr>
          <p:nvPr>
            <p:ph sz="half" idx="1"/>
          </p:nvPr>
        </p:nvSpPr>
        <p:spPr/>
        <p:txBody>
          <a:bodyPr>
            <a:normAutofit/>
          </a:bodyPr>
          <a:lstStyle/>
          <a:p>
            <a:endParaRPr lang="en-US" sz="2800" b="1" dirty="0" smtClean="0">
              <a:solidFill>
                <a:schemeClr val="tx1"/>
              </a:solidFill>
            </a:endParaRPr>
          </a:p>
          <a:p>
            <a:endParaRPr lang="en-US" sz="2800" b="1" dirty="0" smtClean="0">
              <a:solidFill>
                <a:schemeClr val="tx1"/>
              </a:solidFill>
            </a:endParaRPr>
          </a:p>
          <a:p>
            <a:r>
              <a:rPr lang="en-US" sz="2800" b="1" dirty="0" smtClean="0">
                <a:solidFill>
                  <a:schemeClr val="tx1"/>
                </a:solidFill>
              </a:rPr>
              <a:t>Acknowledging the role of online social interaction</a:t>
            </a:r>
            <a:endParaRPr lang="en-US" sz="2800" b="1" dirty="0">
              <a:solidFill>
                <a:schemeClr val="tx1"/>
              </a:solidFill>
            </a:endParaRPr>
          </a:p>
        </p:txBody>
      </p:sp>
      <p:pic>
        <p:nvPicPr>
          <p:cNvPr id="43010" name="Picture 2" descr="http://www.freeimages.com/pic/l/s/sq/sqback/1260786_62055744.jpg"/>
          <p:cNvPicPr>
            <a:picLocks noChangeAspect="1" noChangeArrowheads="1"/>
          </p:cNvPicPr>
          <p:nvPr/>
        </p:nvPicPr>
        <p:blipFill>
          <a:blip r:embed="rId3" cstate="print"/>
          <a:srcRect r="26061"/>
          <a:stretch>
            <a:fillRect/>
          </a:stretch>
        </p:blipFill>
        <p:spPr bwMode="auto">
          <a:xfrm>
            <a:off x="4495800" y="1600200"/>
            <a:ext cx="4648200" cy="4191000"/>
          </a:xfrm>
          <a:prstGeom prst="rect">
            <a:avLst/>
          </a:prstGeom>
          <a:noFill/>
        </p:spPr>
      </p:pic>
      <p:sp>
        <p:nvSpPr>
          <p:cNvPr id="8" name="Rectangle 7"/>
          <p:cNvSpPr/>
          <p:nvPr/>
        </p:nvSpPr>
        <p:spPr>
          <a:xfrm>
            <a:off x="6172200" y="6172200"/>
            <a:ext cx="2577950" cy="307777"/>
          </a:xfrm>
          <a:prstGeom prst="rect">
            <a:avLst/>
          </a:prstGeom>
        </p:spPr>
        <p:txBody>
          <a:bodyPr wrap="none">
            <a:spAutoFit/>
          </a:bodyPr>
          <a:lstStyle/>
          <a:p>
            <a:r>
              <a:rPr lang="en-US" sz="1400" b="1" dirty="0" smtClean="0">
                <a:latin typeface="Arial" pitchFamily="34" charset="0"/>
                <a:cs typeface="Arial" pitchFamily="34" charset="0"/>
              </a:rPr>
              <a:t>(Connaway and </a:t>
            </a:r>
            <a:r>
              <a:rPr lang="en-US" sz="1400" b="1" dirty="0" err="1" smtClean="0">
                <a:latin typeface="Arial" pitchFamily="34" charset="0"/>
                <a:cs typeface="Arial" pitchFamily="34" charset="0"/>
              </a:rPr>
              <a:t>Faniel</a:t>
            </a:r>
            <a:r>
              <a:rPr lang="en-US" sz="1400" b="1" dirty="0" smtClean="0">
                <a:latin typeface="Arial" pitchFamily="34" charset="0"/>
                <a:cs typeface="Arial" pitchFamily="34" charset="0"/>
              </a:rPr>
              <a:t> 2014)</a:t>
            </a:r>
            <a:endParaRPr lang="en-US" sz="1400" b="1" dirty="0">
              <a:latin typeface="Arial" pitchFamily="34" charset="0"/>
              <a:cs typeface="Arial" pitchFamily="34" charset="0"/>
            </a:endParaRPr>
          </a:p>
        </p:txBody>
      </p:sp>
    </p:spTree>
    <p:extLst>
      <p:ext uri="{BB962C8B-B14F-4D97-AF65-F5344CB8AC3E}">
        <p14:creationId xmlns:p14="http://schemas.microsoft.com/office/powerpoint/2010/main" xmlns="" val="30217352"/>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1986" name="Picture 2" descr="C:\Users\vassc\Desktop\Capture.PNG"/>
          <p:cNvPicPr>
            <a:picLocks noChangeAspect="1" noChangeArrowheads="1"/>
          </p:cNvPicPr>
          <p:nvPr/>
        </p:nvPicPr>
        <p:blipFill>
          <a:blip r:embed="rId3" cstate="print"/>
          <a:srcRect l="1226" t="17710" r="18388"/>
          <a:stretch>
            <a:fillRect/>
          </a:stretch>
        </p:blipFill>
        <p:spPr bwMode="auto">
          <a:xfrm>
            <a:off x="3389618" y="1600200"/>
            <a:ext cx="5754382" cy="4077731"/>
          </a:xfrm>
          <a:prstGeom prst="rect">
            <a:avLst/>
          </a:prstGeom>
          <a:noFill/>
        </p:spPr>
      </p:pic>
      <p:sp>
        <p:nvSpPr>
          <p:cNvPr id="9" name="Title 8"/>
          <p:cNvSpPr>
            <a:spLocks noGrp="1"/>
          </p:cNvSpPr>
          <p:nvPr>
            <p:ph type="title"/>
          </p:nvPr>
        </p:nvSpPr>
        <p:spPr/>
        <p:txBody>
          <a:bodyPr/>
          <a:lstStyle/>
          <a:p>
            <a:r>
              <a:rPr lang="en-US" dirty="0" smtClean="0"/>
              <a:t>Connecting “Every Book”</a:t>
            </a:r>
            <a:endParaRPr lang="en-US" dirty="0"/>
          </a:p>
        </p:txBody>
      </p:sp>
      <p:sp>
        <p:nvSpPr>
          <p:cNvPr id="3" name="Content Placeholder 2"/>
          <p:cNvSpPr>
            <a:spLocks noGrp="1"/>
          </p:cNvSpPr>
          <p:nvPr>
            <p:ph sz="half" idx="1"/>
          </p:nvPr>
        </p:nvSpPr>
        <p:spPr>
          <a:xfrm>
            <a:off x="457200" y="1752600"/>
            <a:ext cx="3352800" cy="4525963"/>
          </a:xfrm>
        </p:spPr>
        <p:txBody>
          <a:bodyPr>
            <a:normAutofit/>
          </a:bodyPr>
          <a:lstStyle/>
          <a:p>
            <a:endParaRPr lang="en-US" sz="2800" b="1" dirty="0" smtClean="0">
              <a:solidFill>
                <a:schemeClr val="tx1"/>
              </a:solidFill>
            </a:endParaRPr>
          </a:p>
          <a:p>
            <a:r>
              <a:rPr lang="en-US" sz="2800" b="1" dirty="0" smtClean="0">
                <a:solidFill>
                  <a:schemeClr val="tx1"/>
                </a:solidFill>
              </a:rPr>
              <a:t>Paying more attention to context</a:t>
            </a:r>
            <a:endParaRPr lang="en-US" sz="2800" b="1" dirty="0">
              <a:solidFill>
                <a:schemeClr val="tx1"/>
              </a:solidFill>
            </a:endParaRPr>
          </a:p>
        </p:txBody>
      </p:sp>
      <p:sp>
        <p:nvSpPr>
          <p:cNvPr id="8" name="Rectangle 7"/>
          <p:cNvSpPr/>
          <p:nvPr/>
        </p:nvSpPr>
        <p:spPr>
          <a:xfrm>
            <a:off x="2514600" y="6397823"/>
            <a:ext cx="2577950" cy="307777"/>
          </a:xfrm>
          <a:prstGeom prst="rect">
            <a:avLst/>
          </a:prstGeom>
        </p:spPr>
        <p:txBody>
          <a:bodyPr wrap="none">
            <a:spAutoFit/>
          </a:bodyPr>
          <a:lstStyle/>
          <a:p>
            <a:r>
              <a:rPr lang="en-US" sz="1400" b="1" dirty="0" smtClean="0">
                <a:latin typeface="Arial" pitchFamily="34" charset="0"/>
                <a:cs typeface="Arial" pitchFamily="34" charset="0"/>
              </a:rPr>
              <a:t>(Connaway and </a:t>
            </a:r>
            <a:r>
              <a:rPr lang="en-US" sz="1400" b="1" dirty="0" err="1" smtClean="0">
                <a:latin typeface="Arial" pitchFamily="34" charset="0"/>
                <a:cs typeface="Arial" pitchFamily="34" charset="0"/>
              </a:rPr>
              <a:t>Faniel</a:t>
            </a:r>
            <a:r>
              <a:rPr lang="en-US" sz="1400" b="1" dirty="0" smtClean="0">
                <a:latin typeface="Arial" pitchFamily="34" charset="0"/>
                <a:cs typeface="Arial" pitchFamily="34" charset="0"/>
              </a:rPr>
              <a:t> 2014)</a:t>
            </a:r>
            <a:endParaRPr lang="en-US" sz="1400" b="1" dirty="0">
              <a:latin typeface="Arial" pitchFamily="34" charset="0"/>
              <a:cs typeface="Arial" pitchFamily="34" charset="0"/>
            </a:endParaRPr>
          </a:p>
        </p:txBody>
      </p:sp>
    </p:spTree>
    <p:extLst>
      <p:ext uri="{BB962C8B-B14F-4D97-AF65-F5344CB8AC3E}">
        <p14:creationId xmlns:p14="http://schemas.microsoft.com/office/powerpoint/2010/main" xmlns="" val="952650896"/>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sz="half" idx="1"/>
          </p:nvPr>
        </p:nvSpPr>
        <p:spPr/>
        <p:txBody>
          <a:bodyPr/>
          <a:lstStyle/>
          <a:p>
            <a:endParaRPr lang="en-US"/>
          </a:p>
        </p:txBody>
      </p:sp>
      <p:sp>
        <p:nvSpPr>
          <p:cNvPr id="4" name="Content Placeholder 3"/>
          <p:cNvSpPr>
            <a:spLocks noGrp="1"/>
          </p:cNvSpPr>
          <p:nvPr>
            <p:ph sz="half" idx="2"/>
          </p:nvPr>
        </p:nvSpPr>
        <p:spPr/>
        <p:txBody>
          <a:bodyPr/>
          <a:lstStyle/>
          <a:p>
            <a:endParaRPr lang="en-US"/>
          </a:p>
        </p:txBody>
      </p:sp>
      <p:sp>
        <p:nvSpPr>
          <p:cNvPr id="5" name="Slide Number Placeholder 4"/>
          <p:cNvSpPr>
            <a:spLocks noGrp="1"/>
          </p:cNvSpPr>
          <p:nvPr>
            <p:ph type="sldNum" sz="quarter" idx="12"/>
          </p:nvPr>
        </p:nvSpPr>
        <p:spPr/>
        <p:txBody>
          <a:bodyPr/>
          <a:lstStyle/>
          <a:p>
            <a:fld id="{6B3AA010-7757-41E0-A212-D41514C97AA5}" type="slidenum">
              <a:rPr lang="en-US" smtClean="0"/>
              <a:pPr/>
              <a:t>29</a:t>
            </a:fld>
            <a:endParaRPr lang="en-US"/>
          </a:p>
        </p:txBody>
      </p:sp>
    </p:spTree>
  </p:cSld>
  <p:clrMapOvr>
    <a:masterClrMapping/>
  </p:clrMapOvr>
  <p:transition/>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sz="half" idx="1"/>
          </p:nvPr>
        </p:nvSpPr>
        <p:spPr/>
        <p:txBody>
          <a:bodyPr/>
          <a:lstStyle/>
          <a:p>
            <a:endParaRPr lang="en-US"/>
          </a:p>
        </p:txBody>
      </p:sp>
      <p:sp>
        <p:nvSpPr>
          <p:cNvPr id="4" name="Content Placeholder 3"/>
          <p:cNvSpPr>
            <a:spLocks noGrp="1"/>
          </p:cNvSpPr>
          <p:nvPr>
            <p:ph sz="half" idx="2"/>
          </p:nvPr>
        </p:nvSpPr>
        <p:spPr/>
        <p:txBody>
          <a:bodyPr/>
          <a:lstStyle/>
          <a:p>
            <a:endParaRPr lang="en-US"/>
          </a:p>
        </p:txBody>
      </p:sp>
      <p:sp>
        <p:nvSpPr>
          <p:cNvPr id="5" name="Slide Number Placeholder 4"/>
          <p:cNvSpPr>
            <a:spLocks noGrp="1"/>
          </p:cNvSpPr>
          <p:nvPr>
            <p:ph type="sldNum" sz="quarter" idx="12"/>
          </p:nvPr>
        </p:nvSpPr>
        <p:spPr/>
        <p:txBody>
          <a:bodyPr/>
          <a:lstStyle/>
          <a:p>
            <a:fld id="{6B3AA010-7757-41E0-A212-D41514C97AA5}" type="slidenum">
              <a:rPr lang="en-US" smtClean="0"/>
              <a:pPr/>
              <a:t>30</a:t>
            </a:fld>
            <a:endParaRPr lang="en-US"/>
          </a:p>
        </p:txBody>
      </p:sp>
    </p:spTree>
  </p:cSld>
  <p:clrMapOvr>
    <a:masterClrMapping/>
  </p:clrMapOvr>
  <p:transition/>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1746" name="Picture 2" descr="http://assets.inhabitat.com/wp-content/blogs.dir/1/files/2013/04/Snohetta-Hunt-Library-Mark-Herboth4.jpg"/>
          <p:cNvPicPr>
            <a:picLocks noChangeAspect="1" noChangeArrowheads="1"/>
          </p:cNvPicPr>
          <p:nvPr/>
        </p:nvPicPr>
        <p:blipFill>
          <a:blip r:embed="rId3" cstate="print">
            <a:lum bright="-30000" contrast="-20000"/>
          </a:blip>
          <a:srcRect r="16813"/>
          <a:stretch>
            <a:fillRect/>
          </a:stretch>
        </p:blipFill>
        <p:spPr bwMode="auto">
          <a:xfrm>
            <a:off x="1" y="0"/>
            <a:ext cx="9167825" cy="6858000"/>
          </a:xfrm>
          <a:prstGeom prst="rect">
            <a:avLst/>
          </a:prstGeom>
          <a:noFill/>
        </p:spPr>
      </p:pic>
      <p:sp>
        <p:nvSpPr>
          <p:cNvPr id="9" name="Rectangle 8"/>
          <p:cNvSpPr/>
          <p:nvPr/>
        </p:nvSpPr>
        <p:spPr>
          <a:xfrm>
            <a:off x="609600" y="304800"/>
            <a:ext cx="7848600" cy="4462760"/>
          </a:xfrm>
          <a:prstGeom prst="rect">
            <a:avLst/>
          </a:prstGeom>
        </p:spPr>
        <p:txBody>
          <a:bodyPr wrap="square">
            <a:spAutoFit/>
          </a:bodyPr>
          <a:lstStyle/>
          <a:p>
            <a:r>
              <a:rPr lang="en-US" sz="2800" b="1" dirty="0" smtClean="0">
                <a:latin typeface="+mj-lt"/>
              </a:rPr>
              <a:t> </a:t>
            </a:r>
          </a:p>
          <a:p>
            <a:r>
              <a:rPr lang="en-US" sz="3200" b="1" i="1" dirty="0" smtClean="0">
                <a:solidFill>
                  <a:schemeClr val="bg1"/>
                </a:solidFill>
                <a:latin typeface="+mj-lt"/>
              </a:rPr>
              <a:t>“Surprise is continually expressed when the public discover the width of [the library’s] service and the catholicity of its interests. ‘I didn’t know that you had…’”</a:t>
            </a:r>
          </a:p>
          <a:p>
            <a:endParaRPr lang="en-US" sz="3200" b="1" dirty="0" smtClean="0">
              <a:solidFill>
                <a:schemeClr val="bg1"/>
              </a:solidFill>
              <a:latin typeface="+mj-lt"/>
            </a:endParaRPr>
          </a:p>
          <a:p>
            <a:pPr algn="r"/>
            <a:r>
              <a:rPr lang="en-US" sz="3200" b="1" dirty="0" smtClean="0">
                <a:solidFill>
                  <a:schemeClr val="bg1"/>
                </a:solidFill>
                <a:latin typeface="+mj-lt"/>
              </a:rPr>
              <a:t>(</a:t>
            </a:r>
            <a:r>
              <a:rPr lang="en-US" sz="3200" b="1" dirty="0" err="1" smtClean="0">
                <a:solidFill>
                  <a:schemeClr val="bg1"/>
                </a:solidFill>
                <a:latin typeface="+mj-lt"/>
              </a:rPr>
              <a:t>Ranganathan</a:t>
            </a:r>
            <a:r>
              <a:rPr lang="en-US" sz="3200" b="1" dirty="0" smtClean="0">
                <a:solidFill>
                  <a:schemeClr val="bg1"/>
                </a:solidFill>
                <a:latin typeface="+mj-lt"/>
              </a:rPr>
              <a:t> 1931, 315-16)</a:t>
            </a:r>
            <a:endParaRPr lang="en-US" sz="3200" b="1" dirty="0" smtClean="0">
              <a:solidFill>
                <a:schemeClr val="bg1"/>
              </a:solidFill>
              <a:latin typeface="+mj-lt"/>
              <a:cs typeface="Arial" pitchFamily="34" charset="0"/>
            </a:endParaRPr>
          </a:p>
          <a:p>
            <a:endParaRPr lang="en-US" sz="3200" b="1" dirty="0">
              <a:solidFill>
                <a:schemeClr val="bg1"/>
              </a:solidFill>
              <a:latin typeface="+mj-lt"/>
            </a:endParaRPr>
          </a:p>
        </p:txBody>
      </p:sp>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2770" name="Picture 2" descr="http://img.4plebs.org/boards/tg/image/1376/94/1376945868144.jpg"/>
          <p:cNvPicPr>
            <a:picLocks noChangeAspect="1" noChangeArrowheads="1"/>
          </p:cNvPicPr>
          <p:nvPr/>
        </p:nvPicPr>
        <p:blipFill>
          <a:blip r:embed="rId3" cstate="print"/>
          <a:srcRect r="1733" b="6575"/>
          <a:stretch>
            <a:fillRect/>
          </a:stretch>
        </p:blipFill>
        <p:spPr bwMode="auto">
          <a:xfrm>
            <a:off x="-28" y="-31"/>
            <a:ext cx="9210287" cy="6922833"/>
          </a:xfrm>
          <a:prstGeom prst="rect">
            <a:avLst/>
          </a:prstGeom>
          <a:noFill/>
        </p:spPr>
      </p:pic>
      <p:sp>
        <p:nvSpPr>
          <p:cNvPr id="7" name="Title 1"/>
          <p:cNvSpPr>
            <a:spLocks noGrp="1"/>
          </p:cNvSpPr>
          <p:nvPr>
            <p:ph type="title"/>
          </p:nvPr>
        </p:nvSpPr>
        <p:spPr>
          <a:xfrm>
            <a:off x="152400" y="5295900"/>
            <a:ext cx="8534400" cy="1143000"/>
          </a:xfrm>
          <a:ln>
            <a:noFill/>
          </a:ln>
        </p:spPr>
        <p:txBody>
          <a:bodyPr>
            <a:noAutofit/>
          </a:bodyPr>
          <a:lstStyle/>
          <a:p>
            <a:pPr algn="ctr"/>
            <a:r>
              <a:rPr lang="en-US" b="1" dirty="0" smtClean="0">
                <a:solidFill>
                  <a:schemeClr val="bg2"/>
                </a:solidFill>
                <a:effectLst>
                  <a:outerShdw blurRad="38100" dist="38100" dir="2700000" algn="tl">
                    <a:srgbClr val="000000">
                      <a:alpha val="43137"/>
                    </a:srgbClr>
                  </a:outerShdw>
                </a:effectLst>
              </a:rPr>
              <a:t>A library is a growing organism</a:t>
            </a:r>
            <a:endParaRPr lang="en-US" b="1" dirty="0">
              <a:solidFill>
                <a:schemeClr val="bg2"/>
              </a:solidFill>
              <a:effectLst>
                <a:outerShdw blurRad="38100" dist="38100" dir="2700000" algn="tl">
                  <a:srgbClr val="000000">
                    <a:alpha val="43137"/>
                  </a:srgbClr>
                </a:outerShdw>
              </a:effectLst>
            </a:endParaRPr>
          </a:p>
        </p:txBody>
      </p:sp>
      <p:sp>
        <p:nvSpPr>
          <p:cNvPr id="8" name="Rectangle 7"/>
          <p:cNvSpPr/>
          <p:nvPr/>
        </p:nvSpPr>
        <p:spPr>
          <a:xfrm>
            <a:off x="6267892" y="6447817"/>
            <a:ext cx="2876108" cy="307777"/>
          </a:xfrm>
          <a:prstGeom prst="rect">
            <a:avLst/>
          </a:prstGeom>
        </p:spPr>
        <p:txBody>
          <a:bodyPr wrap="none">
            <a:spAutoFit/>
          </a:bodyPr>
          <a:lstStyle/>
          <a:p>
            <a:r>
              <a:rPr lang="en-US" sz="1400" b="1" dirty="0">
                <a:solidFill>
                  <a:schemeClr val="bg1"/>
                </a:solidFill>
                <a:latin typeface="+mj-lt"/>
                <a:cs typeface="Arial" panose="020B0604020202020204" pitchFamily="34" charset="0"/>
              </a:rPr>
              <a:t>(Connaway and </a:t>
            </a:r>
            <a:r>
              <a:rPr lang="en-US" sz="1400" b="1" dirty="0" err="1">
                <a:solidFill>
                  <a:schemeClr val="bg1"/>
                </a:solidFill>
                <a:latin typeface="+mj-lt"/>
                <a:cs typeface="Arial" panose="020B0604020202020204" pitchFamily="34" charset="0"/>
              </a:rPr>
              <a:t>Faniel</a:t>
            </a:r>
            <a:r>
              <a:rPr lang="en-US" sz="1400" b="1" dirty="0">
                <a:solidFill>
                  <a:schemeClr val="bg1"/>
                </a:solidFill>
                <a:latin typeface="+mj-lt"/>
                <a:cs typeface="Arial" panose="020B0604020202020204" pitchFamily="34" charset="0"/>
              </a:rPr>
              <a:t> </a:t>
            </a:r>
            <a:r>
              <a:rPr lang="en-US" sz="1400" b="1" dirty="0" smtClean="0">
                <a:solidFill>
                  <a:schemeClr val="bg1"/>
                </a:solidFill>
                <a:latin typeface="+mj-lt"/>
                <a:cs typeface="Arial" panose="020B0604020202020204" pitchFamily="34" charset="0"/>
              </a:rPr>
              <a:t>2014, 92)</a:t>
            </a:r>
            <a:endParaRPr lang="en-US" sz="1400" b="1" dirty="0">
              <a:solidFill>
                <a:schemeClr val="bg1"/>
              </a:solidFill>
              <a:latin typeface="+mj-lt"/>
              <a:cs typeface="Arial" panose="020B0604020202020204" pitchFamily="34" charset="0"/>
            </a:endParaRPr>
          </a:p>
        </p:txBody>
      </p:sp>
    </p:spTree>
    <p:extLst>
      <p:ext uri="{BB962C8B-B14F-4D97-AF65-F5344CB8AC3E}">
        <p14:creationId xmlns:p14="http://schemas.microsoft.com/office/powerpoint/2010/main" xmlns="" val="698492521"/>
      </p:ext>
    </p:extLst>
  </p:cSld>
  <p:clrMapOvr>
    <a:masterClrMapping/>
  </p:clrMapOvr>
  <p:transition spd="med"/>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6" presetClass="emph" presetSubtype="0" fill="hold" grpId="0" nodeType="clickEffect">
                                  <p:stCondLst>
                                    <p:cond delay="0"/>
                                  </p:stCondLst>
                                  <p:childTnLst>
                                    <p:animEffect transition="out" filter="fade">
                                      <p:cBhvr>
                                        <p:cTn id="6" dur="500" tmFilter="0, 0; .2, .5; .8, .5; 1, 0"/>
                                        <p:tgtEl>
                                          <p:spTgt spid="7"/>
                                        </p:tgtEl>
                                      </p:cBhvr>
                                    </p:animEffect>
                                    <p:animScale>
                                      <p:cBhvr>
                                        <p:cTn id="7" dur="250" autoRev="1" fill="hold"/>
                                        <p:tgtEl>
                                          <p:spTgt spid="7"/>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7522" name="Picture 2" descr="http://ginanapolitan.files.wordpress.com/2012/05/img_1381.jpg"/>
          <p:cNvPicPr>
            <a:picLocks noChangeAspect="1" noChangeArrowheads="1"/>
          </p:cNvPicPr>
          <p:nvPr/>
        </p:nvPicPr>
        <p:blipFill>
          <a:blip r:embed="rId3" cstate="print"/>
          <a:srcRect t="192" r="11282" b="192"/>
          <a:stretch>
            <a:fillRect/>
          </a:stretch>
        </p:blipFill>
        <p:spPr bwMode="auto">
          <a:xfrm>
            <a:off x="4156104" y="1981200"/>
            <a:ext cx="4987896" cy="3733800"/>
          </a:xfrm>
          <a:prstGeom prst="rect">
            <a:avLst/>
          </a:prstGeom>
          <a:noFill/>
        </p:spPr>
      </p:pic>
      <p:sp>
        <p:nvSpPr>
          <p:cNvPr id="4" name="Title 3"/>
          <p:cNvSpPr>
            <a:spLocks noGrp="1"/>
          </p:cNvSpPr>
          <p:nvPr>
            <p:ph type="title"/>
          </p:nvPr>
        </p:nvSpPr>
        <p:spPr/>
        <p:txBody>
          <a:bodyPr>
            <a:noAutofit/>
          </a:bodyPr>
          <a:lstStyle/>
          <a:p>
            <a:r>
              <a:rPr lang="en-US" dirty="0" smtClean="0"/>
              <a:t>Traditional Growth Measures</a:t>
            </a:r>
            <a:endParaRPr lang="en-US" dirty="0"/>
          </a:p>
        </p:txBody>
      </p:sp>
      <p:sp>
        <p:nvSpPr>
          <p:cNvPr id="3" name="Content Placeholder 2"/>
          <p:cNvSpPr>
            <a:spLocks noGrp="1"/>
          </p:cNvSpPr>
          <p:nvPr>
            <p:ph idx="1"/>
          </p:nvPr>
        </p:nvSpPr>
        <p:spPr>
          <a:xfrm>
            <a:off x="457200" y="1600200"/>
            <a:ext cx="3505200" cy="4525963"/>
          </a:xfrm>
        </p:spPr>
        <p:txBody>
          <a:bodyPr>
            <a:noAutofit/>
          </a:bodyPr>
          <a:lstStyle/>
          <a:p>
            <a:pPr>
              <a:spcBef>
                <a:spcPts val="600"/>
              </a:spcBef>
            </a:pPr>
            <a:endParaRPr lang="en-US" sz="2800" b="1" dirty="0" smtClean="0">
              <a:solidFill>
                <a:schemeClr val="tx1"/>
              </a:solidFill>
            </a:endParaRPr>
          </a:p>
          <a:p>
            <a:pPr>
              <a:spcBef>
                <a:spcPts val="600"/>
              </a:spcBef>
            </a:pPr>
            <a:r>
              <a:rPr lang="en-US" sz="2800" b="1" dirty="0" smtClean="0">
                <a:solidFill>
                  <a:schemeClr val="tx1"/>
                </a:solidFill>
              </a:rPr>
              <a:t>Collection</a:t>
            </a:r>
          </a:p>
          <a:p>
            <a:pPr>
              <a:spcBef>
                <a:spcPts val="600"/>
              </a:spcBef>
            </a:pPr>
            <a:r>
              <a:rPr lang="en-US" sz="2800" b="1" dirty="0" smtClean="0">
                <a:solidFill>
                  <a:schemeClr val="tx1"/>
                </a:solidFill>
              </a:rPr>
              <a:t>Library staff</a:t>
            </a:r>
          </a:p>
          <a:p>
            <a:pPr>
              <a:spcBef>
                <a:spcPts val="600"/>
              </a:spcBef>
            </a:pPr>
            <a:r>
              <a:rPr lang="en-US" sz="2800" b="1" dirty="0" smtClean="0">
                <a:solidFill>
                  <a:schemeClr val="tx1"/>
                </a:solidFill>
              </a:rPr>
              <a:t>Infrastructure</a:t>
            </a:r>
          </a:p>
          <a:p>
            <a:pPr>
              <a:spcBef>
                <a:spcPts val="600"/>
              </a:spcBef>
            </a:pPr>
            <a:r>
              <a:rPr lang="en-US" b="1" dirty="0" smtClean="0">
                <a:solidFill>
                  <a:schemeClr val="tx1"/>
                </a:solidFill>
              </a:rPr>
              <a:t>U</a:t>
            </a:r>
            <a:r>
              <a:rPr lang="en-US" sz="2800" b="1" dirty="0" smtClean="0">
                <a:solidFill>
                  <a:schemeClr val="tx1"/>
                </a:solidFill>
              </a:rPr>
              <a:t>se</a:t>
            </a:r>
            <a:endParaRPr lang="en-US" sz="2800" b="1" dirty="0">
              <a:solidFill>
                <a:schemeClr val="tx1"/>
              </a:solidFill>
            </a:endParaRPr>
          </a:p>
        </p:txBody>
      </p:sp>
      <p:sp>
        <p:nvSpPr>
          <p:cNvPr id="5" name="Rectangle 4"/>
          <p:cNvSpPr/>
          <p:nvPr/>
        </p:nvSpPr>
        <p:spPr>
          <a:xfrm>
            <a:off x="6400800" y="6248400"/>
            <a:ext cx="2577950" cy="307777"/>
          </a:xfrm>
          <a:prstGeom prst="rect">
            <a:avLst/>
          </a:prstGeom>
        </p:spPr>
        <p:txBody>
          <a:bodyPr wrap="none">
            <a:spAutoFit/>
          </a:bodyPr>
          <a:lstStyle/>
          <a:p>
            <a:r>
              <a:rPr lang="en-US" sz="1400" b="1" dirty="0" smtClean="0">
                <a:latin typeface="Arial" pitchFamily="34" charset="0"/>
                <a:cs typeface="Arial" pitchFamily="34" charset="0"/>
              </a:rPr>
              <a:t>(Connaway and </a:t>
            </a:r>
            <a:r>
              <a:rPr lang="en-US" sz="1400" b="1" dirty="0" err="1" smtClean="0">
                <a:latin typeface="Arial" pitchFamily="34" charset="0"/>
                <a:cs typeface="Arial" pitchFamily="34" charset="0"/>
              </a:rPr>
              <a:t>Faniel</a:t>
            </a:r>
            <a:r>
              <a:rPr lang="en-US" sz="1400" b="1" dirty="0" smtClean="0">
                <a:latin typeface="Arial" pitchFamily="34" charset="0"/>
                <a:cs typeface="Arial" pitchFamily="34" charset="0"/>
              </a:rPr>
              <a:t> 2014)</a:t>
            </a:r>
            <a:endParaRPr lang="en-US" sz="1400" b="1" dirty="0">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endParaRPr lang="en-US"/>
          </a:p>
        </p:txBody>
      </p:sp>
      <p:sp>
        <p:nvSpPr>
          <p:cNvPr id="4" name="Slide Number Placeholder 3"/>
          <p:cNvSpPr>
            <a:spLocks noGrp="1"/>
          </p:cNvSpPr>
          <p:nvPr>
            <p:ph type="sldNum" sz="quarter" idx="12"/>
          </p:nvPr>
        </p:nvSpPr>
        <p:spPr/>
        <p:txBody>
          <a:bodyPr/>
          <a:lstStyle/>
          <a:p>
            <a:fld id="{6B3AA010-7757-41E0-A212-D41514C97AA5}" type="slidenum">
              <a:rPr lang="en-US" smtClean="0"/>
              <a:pPr/>
              <a:t>34</a:t>
            </a:fld>
            <a:endParaRPr lang="en-US"/>
          </a:p>
        </p:txBody>
      </p:sp>
    </p:spTree>
  </p:cSld>
  <p:clrMapOvr>
    <a:masterClrMapping/>
  </p:clrMapOvr>
  <p:transition/>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5714" name="Picture 2" descr="http://31.media.tumblr.com/115230e4c3d9e371c8b7b4f16107e219/tumblr_mhelksZv9W1qaqu9io1_1280.jpg"/>
          <p:cNvPicPr>
            <a:picLocks noChangeAspect="1" noChangeArrowheads="1"/>
          </p:cNvPicPr>
          <p:nvPr/>
        </p:nvPicPr>
        <p:blipFill>
          <a:blip r:embed="rId3" cstate="print">
            <a:lum bright="-20000"/>
          </a:blip>
          <a:srcRect l="11368" r="21474"/>
          <a:stretch>
            <a:fillRect/>
          </a:stretch>
        </p:blipFill>
        <p:spPr bwMode="auto">
          <a:xfrm>
            <a:off x="0" y="0"/>
            <a:ext cx="9198319" cy="6858000"/>
          </a:xfrm>
          <a:prstGeom prst="rect">
            <a:avLst/>
          </a:prstGeom>
          <a:noFill/>
        </p:spPr>
      </p:pic>
      <p:sp>
        <p:nvSpPr>
          <p:cNvPr id="3" name="Content Placeholder 2"/>
          <p:cNvSpPr>
            <a:spLocks noGrp="1"/>
          </p:cNvSpPr>
          <p:nvPr>
            <p:ph idx="1"/>
          </p:nvPr>
        </p:nvSpPr>
        <p:spPr>
          <a:xfrm>
            <a:off x="457200" y="990600"/>
            <a:ext cx="8229600" cy="2362200"/>
          </a:xfrm>
        </p:spPr>
        <p:txBody>
          <a:bodyPr>
            <a:noAutofit/>
          </a:bodyPr>
          <a:lstStyle/>
          <a:p>
            <a:pPr indent="0">
              <a:buNone/>
            </a:pPr>
            <a:r>
              <a:rPr lang="en-US" b="1" i="1" dirty="0" smtClean="0">
                <a:solidFill>
                  <a:schemeClr val="bg1"/>
                </a:solidFill>
                <a:effectLst>
                  <a:outerShdw blurRad="38100" dist="38100" dir="2700000" algn="tl">
                    <a:srgbClr val="000000">
                      <a:alpha val="43137"/>
                    </a:srgbClr>
                  </a:outerShdw>
                </a:effectLst>
                <a:latin typeface="Arial" pitchFamily="34" charset="0"/>
                <a:cs typeface="Arial" pitchFamily="34" charset="0"/>
              </a:rPr>
              <a:t>“We propose another major area of a library that is capable of growth: share of attention.”</a:t>
            </a:r>
          </a:p>
          <a:p>
            <a:pPr indent="0">
              <a:buNone/>
            </a:pPr>
            <a:endParaRPr lang="en-US" b="1" dirty="0" smtClean="0">
              <a:solidFill>
                <a:schemeClr val="bg1"/>
              </a:solidFill>
              <a:effectLst>
                <a:outerShdw blurRad="38100" dist="38100" dir="2700000" algn="tl">
                  <a:srgbClr val="000000">
                    <a:alpha val="43137"/>
                  </a:srgbClr>
                </a:outerShdw>
              </a:effectLst>
              <a:latin typeface="Arial" pitchFamily="34" charset="0"/>
              <a:cs typeface="Arial" pitchFamily="34" charset="0"/>
            </a:endParaRPr>
          </a:p>
          <a:p>
            <a:pPr indent="0" algn="r">
              <a:buNone/>
            </a:pPr>
            <a:r>
              <a:rPr lang="en-US" b="1" dirty="0" smtClean="0">
                <a:solidFill>
                  <a:schemeClr val="bg1"/>
                </a:solidFill>
                <a:effectLst>
                  <a:outerShdw blurRad="38100" dist="38100" dir="2700000" algn="tl">
                    <a:srgbClr val="000000">
                      <a:alpha val="43137"/>
                    </a:srgbClr>
                  </a:outerShdw>
                </a:effectLst>
                <a:latin typeface="Arial" pitchFamily="34" charset="0"/>
                <a:cs typeface="Arial" pitchFamily="34" charset="0"/>
              </a:rPr>
              <a:t>(</a:t>
            </a:r>
            <a:r>
              <a:rPr lang="en-US" b="1" dirty="0" err="1" smtClean="0">
                <a:solidFill>
                  <a:schemeClr val="bg1"/>
                </a:solidFill>
                <a:effectLst>
                  <a:outerShdw blurRad="38100" dist="38100" dir="2700000" algn="tl">
                    <a:srgbClr val="000000">
                      <a:alpha val="43137"/>
                    </a:srgbClr>
                  </a:outerShdw>
                </a:effectLst>
                <a:latin typeface="Arial" pitchFamily="34" charset="0"/>
                <a:cs typeface="Arial" pitchFamily="34" charset="0"/>
              </a:rPr>
              <a:t>Connaway</a:t>
            </a:r>
            <a:r>
              <a:rPr lang="en-US" b="1" dirty="0" smtClean="0">
                <a:solidFill>
                  <a:schemeClr val="bg1"/>
                </a:solidFill>
                <a:effectLst>
                  <a:outerShdw blurRad="38100" dist="38100" dir="2700000" algn="tl">
                    <a:srgbClr val="000000">
                      <a:alpha val="43137"/>
                    </a:srgbClr>
                  </a:outerShdw>
                </a:effectLst>
                <a:latin typeface="Arial" pitchFamily="34" charset="0"/>
                <a:cs typeface="Arial" pitchFamily="34" charset="0"/>
              </a:rPr>
              <a:t> and </a:t>
            </a:r>
            <a:r>
              <a:rPr lang="en-US" b="1" dirty="0" err="1" smtClean="0">
                <a:solidFill>
                  <a:schemeClr val="bg1"/>
                </a:solidFill>
                <a:effectLst>
                  <a:outerShdw blurRad="38100" dist="38100" dir="2700000" algn="tl">
                    <a:srgbClr val="000000">
                      <a:alpha val="43137"/>
                    </a:srgbClr>
                  </a:outerShdw>
                </a:effectLst>
                <a:latin typeface="Arial" pitchFamily="34" charset="0"/>
                <a:cs typeface="Arial" pitchFamily="34" charset="0"/>
              </a:rPr>
              <a:t>Faniel</a:t>
            </a:r>
            <a:r>
              <a:rPr lang="en-US" b="1" dirty="0" smtClean="0">
                <a:solidFill>
                  <a:schemeClr val="bg1"/>
                </a:solidFill>
                <a:effectLst>
                  <a:outerShdw blurRad="38100" dist="38100" dir="2700000" algn="tl">
                    <a:srgbClr val="000000">
                      <a:alpha val="43137"/>
                    </a:srgbClr>
                  </a:outerShdw>
                </a:effectLst>
                <a:latin typeface="Arial" pitchFamily="34" charset="0"/>
                <a:cs typeface="Arial" pitchFamily="34" charset="0"/>
              </a:rPr>
              <a:t> 2014, 92)</a:t>
            </a:r>
          </a:p>
          <a:p>
            <a:pPr indent="0">
              <a:buNone/>
            </a:pPr>
            <a:r>
              <a:rPr lang="en-US" b="1" dirty="0" smtClean="0">
                <a:solidFill>
                  <a:schemeClr val="bg1"/>
                </a:solidFill>
                <a:effectLst>
                  <a:outerShdw blurRad="38100" dist="38100" dir="2700000" algn="tl">
                    <a:srgbClr val="000000">
                      <a:alpha val="43137"/>
                    </a:srgbClr>
                  </a:outerShdw>
                </a:effectLst>
                <a:latin typeface="Arial" pitchFamily="34" charset="0"/>
                <a:cs typeface="Arial" pitchFamily="34" charset="0"/>
              </a:rPr>
              <a:t> </a:t>
            </a:r>
            <a:endParaRPr lang="en-US" b="1" dirty="0">
              <a:solidFill>
                <a:schemeClr val="bg1"/>
              </a:solidFill>
              <a:effectLst>
                <a:outerShdw blurRad="38100" dist="38100" dir="2700000" algn="tl">
                  <a:srgbClr val="000000">
                    <a:alpha val="43137"/>
                  </a:srgbClr>
                </a:outerShdw>
              </a:effectLst>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506" name="Picture 2" descr="http://www.ellington-nice.com/wp-content/uploads/2012/03/SERVICE-EXCEPTION-HOTEL-ELLINGTON-NICE-%C2%A9-ThorstenSchmitt.jpg"/>
          <p:cNvPicPr>
            <a:picLocks noChangeAspect="1" noChangeArrowheads="1"/>
          </p:cNvPicPr>
          <p:nvPr/>
        </p:nvPicPr>
        <p:blipFill>
          <a:blip r:embed="rId3" cstate="print"/>
          <a:srcRect r="39789" b="8514"/>
          <a:stretch>
            <a:fillRect/>
          </a:stretch>
        </p:blipFill>
        <p:spPr bwMode="auto">
          <a:xfrm>
            <a:off x="0" y="0"/>
            <a:ext cx="9162120" cy="6858000"/>
          </a:xfrm>
          <a:prstGeom prst="rect">
            <a:avLst/>
          </a:prstGeom>
          <a:noFill/>
        </p:spPr>
      </p:pic>
      <p:sp>
        <p:nvSpPr>
          <p:cNvPr id="6" name="Content Placeholder 5"/>
          <p:cNvSpPr>
            <a:spLocks noGrp="1"/>
          </p:cNvSpPr>
          <p:nvPr>
            <p:ph sz="half" idx="1"/>
          </p:nvPr>
        </p:nvSpPr>
        <p:spPr>
          <a:xfrm>
            <a:off x="0" y="2514600"/>
            <a:ext cx="6858000" cy="3886200"/>
          </a:xfrm>
        </p:spPr>
        <p:txBody>
          <a:bodyPr>
            <a:noAutofit/>
          </a:bodyPr>
          <a:lstStyle/>
          <a:p>
            <a:pPr indent="0">
              <a:buNone/>
            </a:pPr>
            <a:r>
              <a:rPr lang="en-US" sz="2800" b="1" dirty="0" smtClean="0">
                <a:solidFill>
                  <a:schemeClr val="tx1"/>
                </a:solidFill>
              </a:rPr>
              <a:t> </a:t>
            </a:r>
            <a:r>
              <a:rPr lang="en-US" sz="2800" b="1" i="1" dirty="0" smtClean="0">
                <a:solidFill>
                  <a:schemeClr val="tx1"/>
                </a:solidFill>
              </a:rPr>
              <a:t>“…change is a constant, and we need to learn to deal with it.  No matter what type of library you’re in or what you do in it, it’s important to remember that you are in a service industry.”</a:t>
            </a:r>
          </a:p>
          <a:p>
            <a:pPr indent="0" algn="r">
              <a:buNone/>
            </a:pPr>
            <a:r>
              <a:rPr lang="en-US" sz="2800" b="1" dirty="0" smtClean="0">
                <a:solidFill>
                  <a:schemeClr val="tx1"/>
                </a:solidFill>
              </a:rPr>
              <a:t>(</a:t>
            </a:r>
            <a:r>
              <a:rPr lang="en-US" sz="2800" b="1" dirty="0" err="1" smtClean="0">
                <a:solidFill>
                  <a:schemeClr val="tx1"/>
                </a:solidFill>
              </a:rPr>
              <a:t>Glassmeyer</a:t>
            </a:r>
            <a:r>
              <a:rPr lang="en-US" sz="2800" b="1" dirty="0" smtClean="0">
                <a:solidFill>
                  <a:schemeClr val="tx1"/>
                </a:solidFill>
              </a:rPr>
              <a:t> 2010, 24)</a:t>
            </a:r>
            <a:endParaRPr lang="en-US" sz="2800" b="1" dirty="0" smtClean="0">
              <a:solidFill>
                <a:schemeClr val="tx1"/>
              </a:solidFill>
              <a:cs typeface="Arial" pitchFamily="34" charset="0"/>
            </a:endParaRPr>
          </a:p>
          <a:p>
            <a:pPr indent="0">
              <a:buNone/>
            </a:pPr>
            <a:endParaRPr lang="en-US" sz="2800" b="1" dirty="0" smtClean="0">
              <a:solidFill>
                <a:schemeClr val="tx1"/>
              </a:solidFill>
            </a:endParaRPr>
          </a:p>
          <a:p>
            <a:pPr indent="0">
              <a:buNone/>
            </a:pPr>
            <a:endParaRPr lang="en-US" sz="2800" b="1" dirty="0" smtClean="0">
              <a:solidFill>
                <a:schemeClr val="tx1"/>
              </a:solidFill>
            </a:endParaRPr>
          </a:p>
          <a:p>
            <a:pPr indent="0">
              <a:buNone/>
            </a:pPr>
            <a:endParaRPr lang="en-US" sz="2800" b="1" dirty="0" smtClean="0">
              <a:solidFill>
                <a:schemeClr val="tx1"/>
              </a:solidFill>
            </a:endParaRPr>
          </a:p>
          <a:p>
            <a:endParaRPr lang="en-US" dirty="0">
              <a:solidFill>
                <a:schemeClr val="tx1"/>
              </a:solidFill>
            </a:endParaRPr>
          </a:p>
        </p:txBody>
      </p:sp>
    </p:spTree>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chemeClr val="bg1"/>
                </a:solidFill>
              </a:rPr>
              <a:t>Time is of the Essence</a:t>
            </a:r>
            <a:endParaRPr lang="en-US" dirty="0">
              <a:solidFill>
                <a:schemeClr val="bg1"/>
              </a:solidFill>
            </a:endParaRPr>
          </a:p>
        </p:txBody>
      </p:sp>
      <p:pic>
        <p:nvPicPr>
          <p:cNvPr id="4098" name="Picture 2" descr="http://calnewport.com/blog/wp-content/uploads/2007/10/einstein.jpg"/>
          <p:cNvPicPr>
            <a:picLocks noChangeAspect="1" noChangeArrowheads="1"/>
          </p:cNvPicPr>
          <p:nvPr/>
        </p:nvPicPr>
        <p:blipFill rotWithShape="1">
          <a:blip r:embed="rId3" cstate="print">
            <a:extLst>
              <a:ext uri="{BEBA8EAE-BF5A-486C-A8C5-ECC9F3942E4B}">
                <a14:imgProps xmlns:a14="http://schemas.microsoft.com/office/drawing/2010/main" xmlns="">
                  <a14:imgLayer r:embed="rId4">
                    <a14:imgEffect>
                      <a14:brightnessContrast bright="-47000" contrast="-8000"/>
                    </a14:imgEffect>
                  </a14:imgLayer>
                </a14:imgProps>
              </a:ext>
              <a:ext uri="{28A0092B-C50C-407E-A947-70E740481C1C}">
                <a14:useLocalDpi xmlns:a14="http://schemas.microsoft.com/office/drawing/2010/main" xmlns="" val="0"/>
              </a:ext>
            </a:extLst>
          </a:blip>
          <a:srcRect l="-40" t="7186" r="1" b="-5934"/>
          <a:stretch/>
        </p:blipFill>
        <p:spPr bwMode="auto">
          <a:xfrm>
            <a:off x="0" y="0"/>
            <a:ext cx="9144000" cy="7315200"/>
          </a:xfrm>
          <a:prstGeom prst="rect">
            <a:avLst/>
          </a:prstGeom>
          <a:noFill/>
          <a:extLst>
            <a:ext uri="{909E8E84-426E-40DD-AFC4-6F175D3DCCD1}">
              <a14:hiddenFill xmlns:a14="http://schemas.microsoft.com/office/drawing/2010/main" xmlns="">
                <a:solidFill>
                  <a:srgbClr val="FFFFFF"/>
                </a:solidFill>
              </a14:hiddenFill>
            </a:ext>
          </a:extLst>
        </p:spPr>
      </p:pic>
      <p:sp>
        <p:nvSpPr>
          <p:cNvPr id="3" name="Content Placeholder 2"/>
          <p:cNvSpPr>
            <a:spLocks noGrp="1"/>
          </p:cNvSpPr>
          <p:nvPr>
            <p:ph idx="1"/>
          </p:nvPr>
        </p:nvSpPr>
        <p:spPr>
          <a:xfrm>
            <a:off x="457200" y="1600201"/>
            <a:ext cx="6629400" cy="2514600"/>
          </a:xfrm>
        </p:spPr>
        <p:txBody>
          <a:bodyPr/>
          <a:lstStyle/>
          <a:p>
            <a:endParaRPr lang="en-US" dirty="0" smtClean="0"/>
          </a:p>
          <a:p>
            <a:endParaRPr lang="en-US" dirty="0"/>
          </a:p>
        </p:txBody>
      </p:sp>
      <p:sp>
        <p:nvSpPr>
          <p:cNvPr id="4" name="Slide Number Placeholder 3"/>
          <p:cNvSpPr>
            <a:spLocks noGrp="1"/>
          </p:cNvSpPr>
          <p:nvPr>
            <p:ph type="sldNum" sz="quarter" idx="12"/>
          </p:nvPr>
        </p:nvSpPr>
        <p:spPr/>
        <p:txBody>
          <a:bodyPr/>
          <a:lstStyle/>
          <a:p>
            <a:fld id="{6B3AA010-7757-41E0-A212-D41514C97AA5}" type="slidenum">
              <a:rPr lang="en-US" smtClean="0"/>
              <a:pPr/>
              <a:t>37</a:t>
            </a:fld>
            <a:endParaRPr lang="en-US"/>
          </a:p>
        </p:txBody>
      </p:sp>
      <p:sp>
        <p:nvSpPr>
          <p:cNvPr id="5" name="Rectangle 4"/>
          <p:cNvSpPr/>
          <p:nvPr/>
        </p:nvSpPr>
        <p:spPr>
          <a:xfrm>
            <a:off x="1219200" y="4191000"/>
            <a:ext cx="7380514" cy="2246769"/>
          </a:xfrm>
          <a:prstGeom prst="rect">
            <a:avLst/>
          </a:prstGeom>
        </p:spPr>
        <p:txBody>
          <a:bodyPr wrap="square">
            <a:spAutoFit/>
          </a:bodyPr>
          <a:lstStyle/>
          <a:p>
            <a:r>
              <a:rPr lang="en-US" sz="2800" b="1" i="1" dirty="0">
                <a:solidFill>
                  <a:schemeClr val="bg1"/>
                </a:solidFill>
                <a:latin typeface="Arial" pitchFamily="34" charset="0"/>
                <a:cs typeface="Arial" pitchFamily="34" charset="0"/>
              </a:rPr>
              <a:t>“A new type of thinking is essential if mankind is to survive and move </a:t>
            </a:r>
            <a:r>
              <a:rPr lang="en-US" sz="2800" b="1" i="1" dirty="0" smtClean="0">
                <a:solidFill>
                  <a:schemeClr val="bg1"/>
                </a:solidFill>
                <a:latin typeface="Arial" pitchFamily="34" charset="0"/>
                <a:cs typeface="Arial" pitchFamily="34" charset="0"/>
              </a:rPr>
              <a:t>toward higher levels.”</a:t>
            </a:r>
          </a:p>
          <a:p>
            <a:endParaRPr lang="en-US" sz="2800" b="1" dirty="0" smtClean="0">
              <a:solidFill>
                <a:schemeClr val="bg1"/>
              </a:solidFill>
              <a:latin typeface="Arial" pitchFamily="34" charset="0"/>
              <a:cs typeface="Arial" pitchFamily="34" charset="0"/>
            </a:endParaRPr>
          </a:p>
          <a:p>
            <a:pPr algn="r"/>
            <a:r>
              <a:rPr lang="en-US" sz="2800" b="1" dirty="0" smtClean="0">
                <a:solidFill>
                  <a:schemeClr val="bg1"/>
                </a:solidFill>
                <a:latin typeface="Arial" pitchFamily="34" charset="0"/>
                <a:cs typeface="Arial" pitchFamily="34" charset="0"/>
              </a:rPr>
              <a:t>(Einstein 1946)</a:t>
            </a:r>
            <a:endParaRPr lang="en-US" sz="2800" b="1" i="1" dirty="0">
              <a:solidFill>
                <a:schemeClr val="bg1"/>
              </a:solidFill>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xmlns="" val="1427079386"/>
      </p:ext>
    </p:extLst>
  </p:cSld>
  <p:clrMapOvr>
    <a:masterClrMapping/>
  </p:clrMapOvr>
  <p:transition/>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412" name="Picture 4" descr="http://www.valuesbasedleader.com/wp-content/uploads/2013/04/Alice-and-Cheshire-cat.jpg"/>
          <p:cNvPicPr>
            <a:picLocks noChangeAspect="1" noChangeArrowheads="1"/>
          </p:cNvPicPr>
          <p:nvPr/>
        </p:nvPicPr>
        <p:blipFill>
          <a:blip r:embed="rId3" cstate="print"/>
          <a:srcRect r="7273"/>
          <a:stretch>
            <a:fillRect/>
          </a:stretch>
        </p:blipFill>
        <p:spPr bwMode="auto">
          <a:xfrm>
            <a:off x="0" y="0"/>
            <a:ext cx="9207578" cy="6858000"/>
          </a:xfrm>
          <a:prstGeom prst="rect">
            <a:avLst/>
          </a:prstGeom>
          <a:noFill/>
        </p:spPr>
      </p:pic>
      <p:sp>
        <p:nvSpPr>
          <p:cNvPr id="3" name="Content Placeholder 2"/>
          <p:cNvSpPr>
            <a:spLocks noGrp="1"/>
          </p:cNvSpPr>
          <p:nvPr>
            <p:ph sz="half" idx="1"/>
          </p:nvPr>
        </p:nvSpPr>
        <p:spPr>
          <a:xfrm>
            <a:off x="-76200" y="533400"/>
            <a:ext cx="6477000" cy="5029200"/>
          </a:xfrm>
        </p:spPr>
        <p:txBody>
          <a:bodyPr>
            <a:noAutofit/>
          </a:bodyPr>
          <a:lstStyle/>
          <a:p>
            <a:pPr indent="0">
              <a:buNone/>
            </a:pPr>
            <a:r>
              <a:rPr lang="en-US" sz="2800" b="1" i="1" dirty="0" smtClean="0">
                <a:solidFill>
                  <a:schemeClr val="bg1"/>
                </a:solidFill>
              </a:rPr>
              <a:t>“‘…would you tell me, please, which way  I ought to walk from here?’</a:t>
            </a:r>
          </a:p>
          <a:p>
            <a:pPr>
              <a:buNone/>
            </a:pPr>
            <a:endParaRPr lang="en-US" sz="2800" b="1" i="1" dirty="0" smtClean="0">
              <a:solidFill>
                <a:schemeClr val="bg1"/>
              </a:solidFill>
            </a:endParaRPr>
          </a:p>
          <a:p>
            <a:pPr indent="0">
              <a:buNone/>
            </a:pPr>
            <a:r>
              <a:rPr lang="en-US" sz="2800" b="1" i="1" dirty="0" smtClean="0">
                <a:solidFill>
                  <a:schemeClr val="bg1"/>
                </a:solidFill>
              </a:rPr>
              <a:t>‘That depends a good deal on where you want to get to,’ said the Cat.</a:t>
            </a:r>
          </a:p>
          <a:p>
            <a:pPr indent="0">
              <a:buNone/>
            </a:pPr>
            <a:endParaRPr lang="en-US" sz="2800" b="1" i="1" dirty="0" smtClean="0">
              <a:solidFill>
                <a:schemeClr val="bg1"/>
              </a:solidFill>
            </a:endParaRPr>
          </a:p>
          <a:p>
            <a:pPr indent="0">
              <a:buNone/>
            </a:pPr>
            <a:r>
              <a:rPr lang="en-US" sz="2800" b="1" i="1" dirty="0" smtClean="0">
                <a:solidFill>
                  <a:schemeClr val="bg1"/>
                </a:solidFill>
              </a:rPr>
              <a:t>‘I don’t much care </a:t>
            </a:r>
            <a:r>
              <a:rPr lang="en-US" sz="2800" b="1" i="1" smtClean="0">
                <a:solidFill>
                  <a:schemeClr val="bg1"/>
                </a:solidFill>
              </a:rPr>
              <a:t>where—’ </a:t>
            </a:r>
            <a:r>
              <a:rPr lang="en-US" sz="2800" b="1" i="1" dirty="0" smtClean="0">
                <a:solidFill>
                  <a:schemeClr val="bg1"/>
                </a:solidFill>
              </a:rPr>
              <a:t>said </a:t>
            </a:r>
            <a:r>
              <a:rPr lang="en-US" sz="2800" b="1" i="1" smtClean="0">
                <a:solidFill>
                  <a:schemeClr val="bg1"/>
                </a:solidFill>
              </a:rPr>
              <a:t>Alice.”</a:t>
            </a:r>
            <a:endParaRPr lang="en-US" sz="2800" b="1" i="1" dirty="0" smtClean="0">
              <a:solidFill>
                <a:schemeClr val="bg1"/>
              </a:solidFill>
            </a:endParaRPr>
          </a:p>
          <a:p>
            <a:pPr indent="0">
              <a:buNone/>
            </a:pPr>
            <a:endParaRPr lang="en-US" sz="2800" b="1" i="1" dirty="0" smtClean="0">
              <a:solidFill>
                <a:schemeClr val="bg1"/>
              </a:solidFill>
            </a:endParaRPr>
          </a:p>
          <a:p>
            <a:pPr indent="0">
              <a:buNone/>
            </a:pPr>
            <a:endParaRPr lang="en-US" sz="2800" b="1" dirty="0" smtClean="0">
              <a:solidFill>
                <a:schemeClr val="bg1"/>
              </a:solidFill>
            </a:endParaRPr>
          </a:p>
          <a:p>
            <a:pPr lvl="0" indent="0">
              <a:buNone/>
            </a:pPr>
            <a:r>
              <a:rPr lang="en-US" sz="2800" b="1" dirty="0" smtClean="0">
                <a:solidFill>
                  <a:schemeClr val="bg1"/>
                </a:solidFill>
                <a:latin typeface="Arial" panose="020B0604020202020204" pitchFamily="34" charset="0"/>
                <a:cs typeface="Arial" panose="020B0604020202020204" pitchFamily="34" charset="0"/>
              </a:rPr>
              <a:t>(Carroll [19--?], 66)</a:t>
            </a:r>
          </a:p>
          <a:p>
            <a:pPr indent="0">
              <a:buNone/>
            </a:pPr>
            <a:endParaRPr lang="en-US" sz="2800" b="1" i="1" dirty="0">
              <a:solidFill>
                <a:schemeClr val="bg1"/>
              </a:solidFill>
            </a:endParaRPr>
          </a:p>
        </p:txBody>
      </p:sp>
    </p:spTree>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ln>
            <a:noFill/>
          </a:ln>
        </p:spPr>
        <p:txBody>
          <a:bodyPr/>
          <a:lstStyle/>
          <a:p>
            <a:r>
              <a:rPr lang="en-US" dirty="0" smtClean="0"/>
              <a:t>Acknowledgements</a:t>
            </a:r>
            <a:endParaRPr lang="en-US" dirty="0"/>
          </a:p>
        </p:txBody>
      </p:sp>
      <p:sp>
        <p:nvSpPr>
          <p:cNvPr id="3" name="Content Placeholder 2"/>
          <p:cNvSpPr>
            <a:spLocks noGrp="1"/>
          </p:cNvSpPr>
          <p:nvPr>
            <p:ph sz="half" idx="1"/>
          </p:nvPr>
        </p:nvSpPr>
        <p:spPr>
          <a:xfrm>
            <a:off x="755151" y="1456361"/>
            <a:ext cx="7762125" cy="4525963"/>
          </a:xfrm>
        </p:spPr>
        <p:txBody>
          <a:bodyPr/>
          <a:lstStyle/>
          <a:p>
            <a:pPr marL="3175" indent="0">
              <a:buNone/>
            </a:pPr>
            <a:r>
              <a:rPr lang="en-US" dirty="0" smtClean="0">
                <a:solidFill>
                  <a:schemeClr val="tx1"/>
                </a:solidFill>
              </a:rPr>
              <a:t>Without the help of Andy Havens, Brad </a:t>
            </a:r>
            <a:r>
              <a:rPr lang="en-US" dirty="0" err="1" smtClean="0">
                <a:solidFill>
                  <a:schemeClr val="tx1"/>
                </a:solidFill>
              </a:rPr>
              <a:t>Gauder</a:t>
            </a:r>
            <a:r>
              <a:rPr lang="en-US" dirty="0" smtClean="0">
                <a:solidFill>
                  <a:schemeClr val="tx1"/>
                </a:solidFill>
              </a:rPr>
              <a:t> and Tom Storey for their insightful contributions and valuable feedback; Julianna Barrera-Gomez, Alyssa Darden, Erin M. Hood and Carrie Vass for their dedicated research support; Tam </a:t>
            </a:r>
            <a:r>
              <a:rPr lang="en-US" dirty="0" err="1" smtClean="0">
                <a:solidFill>
                  <a:schemeClr val="tx1"/>
                </a:solidFill>
              </a:rPr>
              <a:t>Dalrymple</a:t>
            </a:r>
            <a:r>
              <a:rPr lang="en-US" dirty="0" smtClean="0">
                <a:solidFill>
                  <a:schemeClr val="tx1"/>
                </a:solidFill>
              </a:rPr>
              <a:t>, Larry Olszewski and Jennifer </a:t>
            </a:r>
            <a:r>
              <a:rPr lang="en-US" dirty="0" err="1" smtClean="0">
                <a:solidFill>
                  <a:schemeClr val="tx1"/>
                </a:solidFill>
              </a:rPr>
              <a:t>Smither</a:t>
            </a:r>
            <a:r>
              <a:rPr lang="en-US" dirty="0" smtClean="0">
                <a:solidFill>
                  <a:schemeClr val="tx1"/>
                </a:solidFill>
              </a:rPr>
              <a:t> for their thoughtful comments; and Renee Page for her talented design and layout expertise, it would have been difficult to make this report a reality. </a:t>
            </a:r>
            <a:endParaRPr lang="en-US" dirty="0">
              <a:solidFill>
                <a:schemeClr val="tx1"/>
              </a:solidFill>
            </a:endParaRPr>
          </a:p>
        </p:txBody>
      </p:sp>
    </p:spTree>
    <p:extLst>
      <p:ext uri="{BB962C8B-B14F-4D97-AF65-F5344CB8AC3E}">
        <p14:creationId xmlns:p14="http://schemas.microsoft.com/office/powerpoint/2010/main" xmlns="" val="267221148"/>
      </p:ext>
    </p:extLst>
  </p:cSld>
  <p:clrMapOvr>
    <a:masterClrMapping/>
  </p:clrMapOvr>
  <p:transition spd="med"/>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563562"/>
          </a:xfrm>
        </p:spPr>
        <p:txBody>
          <a:bodyPr>
            <a:noAutofit/>
          </a:bodyPr>
          <a:lstStyle/>
          <a:p>
            <a:r>
              <a:rPr lang="en-US" dirty="0" smtClean="0"/>
              <a:t>Funding</a:t>
            </a:r>
            <a:endParaRPr lang="en-US" dirty="0"/>
          </a:p>
        </p:txBody>
      </p:sp>
      <p:sp>
        <p:nvSpPr>
          <p:cNvPr id="3" name="Content Placeholder 2"/>
          <p:cNvSpPr>
            <a:spLocks noGrp="1"/>
          </p:cNvSpPr>
          <p:nvPr>
            <p:ph sz="half" idx="1"/>
          </p:nvPr>
        </p:nvSpPr>
        <p:spPr>
          <a:xfrm>
            <a:off x="228600" y="1066800"/>
            <a:ext cx="8686800" cy="5257800"/>
          </a:xfrm>
        </p:spPr>
        <p:txBody>
          <a:bodyPr>
            <a:noAutofit/>
          </a:bodyPr>
          <a:lstStyle/>
          <a:p>
            <a:pPr>
              <a:buNone/>
            </a:pPr>
            <a:r>
              <a:rPr lang="en-US" sz="1600" i="1" dirty="0" smtClean="0">
                <a:solidFill>
                  <a:schemeClr val="tx1"/>
                </a:solidFill>
              </a:rPr>
              <a:t>A </a:t>
            </a:r>
            <a:r>
              <a:rPr lang="en-US" sz="1600" i="1" dirty="0" err="1" smtClean="0">
                <a:solidFill>
                  <a:schemeClr val="tx1"/>
                </a:solidFill>
              </a:rPr>
              <a:t>Cyberinfrastructure</a:t>
            </a:r>
            <a:r>
              <a:rPr lang="en-US" sz="1600" i="1" dirty="0" smtClean="0">
                <a:solidFill>
                  <a:schemeClr val="tx1"/>
                </a:solidFill>
              </a:rPr>
              <a:t> Evaluation of the George E. Brown, Jr. Network for Earthquake Engineering Simulation (NEES), </a:t>
            </a:r>
            <a:r>
              <a:rPr lang="en-US" sz="1600" dirty="0" smtClean="0">
                <a:solidFill>
                  <a:schemeClr val="tx1"/>
                </a:solidFill>
              </a:rPr>
              <a:t>funded by the National Science Foundation (CMMI-0714116)</a:t>
            </a:r>
          </a:p>
          <a:p>
            <a:pPr>
              <a:buNone/>
            </a:pPr>
            <a:r>
              <a:rPr lang="en-US" sz="1600" i="1" dirty="0" smtClean="0">
                <a:solidFill>
                  <a:schemeClr val="tx1"/>
                </a:solidFill>
              </a:rPr>
              <a:t>The Cyber Synergy: Seeking Sustainability through Collaboration between Virtual Reference and Social Q&amp;A Sites</a:t>
            </a:r>
            <a:r>
              <a:rPr lang="en-US" sz="1600" dirty="0" smtClean="0">
                <a:solidFill>
                  <a:schemeClr val="tx1"/>
                </a:solidFill>
              </a:rPr>
              <a:t>, funded by the Institution of Museum and Library Services (LG-06-11-0342-11) in collaboration with OCLC Research, and Rutgers, The State University of New Jersey</a:t>
            </a:r>
          </a:p>
          <a:p>
            <a:pPr>
              <a:buNone/>
            </a:pPr>
            <a:r>
              <a:rPr lang="en-US" sz="1600" dirty="0" smtClean="0">
                <a:solidFill>
                  <a:schemeClr val="tx1"/>
                </a:solidFill>
              </a:rPr>
              <a:t> </a:t>
            </a:r>
            <a:r>
              <a:rPr lang="en-US" sz="1600" i="1" dirty="0" smtClean="0">
                <a:solidFill>
                  <a:schemeClr val="tx1"/>
                </a:solidFill>
              </a:rPr>
              <a:t>The Digital Information Seeker Report, </a:t>
            </a:r>
            <a:r>
              <a:rPr lang="en-US" sz="1600" dirty="0" smtClean="0">
                <a:solidFill>
                  <a:schemeClr val="tx1"/>
                </a:solidFill>
              </a:rPr>
              <a:t>jointly sponsored by </a:t>
            </a:r>
            <a:r>
              <a:rPr lang="en-US" sz="1600" dirty="0" err="1" smtClean="0">
                <a:solidFill>
                  <a:schemeClr val="tx1"/>
                </a:solidFill>
              </a:rPr>
              <a:t>Jisc</a:t>
            </a:r>
            <a:r>
              <a:rPr lang="en-US" sz="1600" dirty="0" smtClean="0">
                <a:solidFill>
                  <a:schemeClr val="tx1"/>
                </a:solidFill>
              </a:rPr>
              <a:t> and OCLC Research</a:t>
            </a:r>
          </a:p>
          <a:p>
            <a:pPr>
              <a:buNone/>
            </a:pPr>
            <a:r>
              <a:rPr lang="en-US" sz="1600" i="1" dirty="0" smtClean="0">
                <a:solidFill>
                  <a:schemeClr val="tx1"/>
                </a:solidFill>
              </a:rPr>
              <a:t>The Digital Visitors and Residents: What Motivates Engagement with the Digital Information Environment? </a:t>
            </a:r>
            <a:r>
              <a:rPr lang="en-US" sz="1600" dirty="0" smtClean="0">
                <a:solidFill>
                  <a:schemeClr val="tx1"/>
                </a:solidFill>
              </a:rPr>
              <a:t>project, funded by </a:t>
            </a:r>
            <a:r>
              <a:rPr lang="en-US" sz="1600" dirty="0" err="1" smtClean="0">
                <a:solidFill>
                  <a:schemeClr val="tx1"/>
                </a:solidFill>
              </a:rPr>
              <a:t>Jisc</a:t>
            </a:r>
            <a:r>
              <a:rPr lang="en-US" sz="1600" dirty="0" smtClean="0">
                <a:solidFill>
                  <a:schemeClr val="tx1"/>
                </a:solidFill>
              </a:rPr>
              <a:t> in collaboration with the University of Oxford, OCLC Research, and the University of North Carolina</a:t>
            </a:r>
          </a:p>
          <a:p>
            <a:pPr>
              <a:buNone/>
            </a:pPr>
            <a:r>
              <a:rPr lang="en-US" sz="1600" dirty="0" smtClean="0">
                <a:solidFill>
                  <a:schemeClr val="tx1"/>
                </a:solidFill>
              </a:rPr>
              <a:t> </a:t>
            </a:r>
            <a:r>
              <a:rPr lang="en-US" sz="1600" i="1" dirty="0" smtClean="0">
                <a:solidFill>
                  <a:schemeClr val="tx1"/>
                </a:solidFill>
              </a:rPr>
              <a:t>The Dissemination Information Packages for Information Reuse (DIPIR) </a:t>
            </a:r>
            <a:r>
              <a:rPr lang="en-US" sz="1600" dirty="0" smtClean="0">
                <a:solidFill>
                  <a:schemeClr val="tx1"/>
                </a:solidFill>
              </a:rPr>
              <a:t>project, funded by the Institute for Museum and Library Services (LG-06-10-0140-10) in collaboration with the University of Michigan</a:t>
            </a:r>
          </a:p>
          <a:p>
            <a:pPr>
              <a:buNone/>
            </a:pPr>
            <a:r>
              <a:rPr lang="en-US" sz="1600" i="1" dirty="0" smtClean="0">
                <a:solidFill>
                  <a:schemeClr val="tx1"/>
                </a:solidFill>
              </a:rPr>
              <a:t>The Seeking Synchronicity: Evaluating Virtual Reference Services from User, Non-user and Librarian Perspectives, </a:t>
            </a:r>
            <a:r>
              <a:rPr lang="en-US" sz="1600" dirty="0" smtClean="0">
                <a:solidFill>
                  <a:schemeClr val="tx1"/>
                </a:solidFill>
              </a:rPr>
              <a:t>funded by the Institution of Museum and Library Services (LG-06-05-0109-05) in collaboration with OCLC Research, and Rutgers, The State University of New Jersey</a:t>
            </a:r>
          </a:p>
          <a:p>
            <a:pPr>
              <a:buNone/>
            </a:pPr>
            <a:r>
              <a:rPr lang="en-US" sz="1600" i="1" dirty="0" smtClean="0">
                <a:solidFill>
                  <a:schemeClr val="tx1"/>
                </a:solidFill>
              </a:rPr>
              <a:t>The Virtual Research Environment (VRE) Study</a:t>
            </a:r>
            <a:r>
              <a:rPr lang="en-US" sz="1600" dirty="0" smtClean="0">
                <a:solidFill>
                  <a:schemeClr val="tx1"/>
                </a:solidFill>
              </a:rPr>
              <a:t>, which was a collaborative project between </a:t>
            </a:r>
            <a:r>
              <a:rPr lang="en-US" sz="1600" dirty="0" err="1" smtClean="0">
                <a:solidFill>
                  <a:schemeClr val="tx1"/>
                </a:solidFill>
              </a:rPr>
              <a:t>Jisc</a:t>
            </a:r>
            <a:r>
              <a:rPr lang="en-US" sz="1600" dirty="0" smtClean="0">
                <a:solidFill>
                  <a:schemeClr val="tx1"/>
                </a:solidFill>
              </a:rPr>
              <a:t> and OCLC Research</a:t>
            </a:r>
          </a:p>
          <a:p>
            <a:pPr>
              <a:buNone/>
            </a:pPr>
            <a:endParaRPr lang="en-US" sz="1600" dirty="0">
              <a:solidFill>
                <a:schemeClr val="tx1"/>
              </a:solidFill>
            </a:endParaRPr>
          </a:p>
        </p:txBody>
      </p:sp>
    </p:spTree>
    <p:extLst>
      <p:ext uri="{BB962C8B-B14F-4D97-AF65-F5344CB8AC3E}">
        <p14:creationId xmlns:p14="http://schemas.microsoft.com/office/powerpoint/2010/main" xmlns="" val="1112000024"/>
      </p:ext>
    </p:extLst>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457200" y="0"/>
            <a:ext cx="8229600" cy="685800"/>
          </a:xfrm>
        </p:spPr>
        <p:txBody>
          <a:bodyPr>
            <a:noAutofit/>
          </a:bodyPr>
          <a:lstStyle/>
          <a:p>
            <a:r>
              <a:rPr lang="en-US" dirty="0" smtClean="0"/>
              <a:t>References</a:t>
            </a:r>
            <a:endParaRPr lang="en-US" dirty="0"/>
          </a:p>
        </p:txBody>
      </p:sp>
      <p:sp>
        <p:nvSpPr>
          <p:cNvPr id="6" name="Content Placeholder 5"/>
          <p:cNvSpPr>
            <a:spLocks noGrp="1"/>
          </p:cNvSpPr>
          <p:nvPr>
            <p:ph sz="half" idx="1"/>
          </p:nvPr>
        </p:nvSpPr>
        <p:spPr>
          <a:xfrm>
            <a:off x="304800" y="914400"/>
            <a:ext cx="8686800" cy="5410200"/>
          </a:xfrm>
        </p:spPr>
        <p:txBody>
          <a:bodyPr>
            <a:noAutofit/>
          </a:bodyPr>
          <a:lstStyle/>
          <a:p>
            <a:pPr marL="463550" indent="-463550">
              <a:spcBef>
                <a:spcPts val="0"/>
              </a:spcBef>
              <a:buNone/>
            </a:pPr>
            <a:r>
              <a:rPr lang="en-US" sz="1400" dirty="0" err="1" smtClean="0">
                <a:solidFill>
                  <a:prstClr val="black"/>
                </a:solidFill>
                <a:latin typeface="Arial" pitchFamily="34" charset="0"/>
                <a:cs typeface="Arial" pitchFamily="34" charset="0"/>
              </a:rPr>
              <a:t>Beetham</a:t>
            </a:r>
            <a:r>
              <a:rPr lang="en-US" sz="1400" dirty="0" smtClean="0">
                <a:solidFill>
                  <a:prstClr val="black"/>
                </a:solidFill>
                <a:latin typeface="Arial" pitchFamily="34" charset="0"/>
                <a:cs typeface="Arial" pitchFamily="34" charset="0"/>
              </a:rPr>
              <a:t>, Helen, Lou McGill, and Allison Littlejohn. 2009. Thriving in the 21</a:t>
            </a:r>
            <a:r>
              <a:rPr lang="en-US" sz="1400" baseline="30000" dirty="0" smtClean="0">
                <a:solidFill>
                  <a:prstClr val="black"/>
                </a:solidFill>
                <a:latin typeface="Arial" pitchFamily="34" charset="0"/>
                <a:cs typeface="Arial" pitchFamily="34" charset="0"/>
              </a:rPr>
              <a:t>st</a:t>
            </a:r>
            <a:r>
              <a:rPr lang="en-US" sz="1400" dirty="0" smtClean="0">
                <a:solidFill>
                  <a:prstClr val="black"/>
                </a:solidFill>
                <a:latin typeface="Arial" pitchFamily="34" charset="0"/>
                <a:cs typeface="Arial" pitchFamily="34" charset="0"/>
              </a:rPr>
              <a:t> century: Learning </a:t>
            </a:r>
            <a:r>
              <a:rPr lang="en-US" sz="1400" dirty="0" err="1" smtClean="0">
                <a:solidFill>
                  <a:prstClr val="black"/>
                </a:solidFill>
                <a:latin typeface="Arial" pitchFamily="34" charset="0"/>
                <a:cs typeface="Arial" pitchFamily="34" charset="0"/>
              </a:rPr>
              <a:t>Literacies</a:t>
            </a:r>
            <a:r>
              <a:rPr lang="en-US" sz="1400" dirty="0" smtClean="0">
                <a:solidFill>
                  <a:prstClr val="black"/>
                </a:solidFill>
                <a:latin typeface="Arial" pitchFamily="34" charset="0"/>
                <a:cs typeface="Arial" pitchFamily="34" charset="0"/>
              </a:rPr>
              <a:t> for the Digital Age (</a:t>
            </a:r>
            <a:r>
              <a:rPr lang="en-US" sz="1400" dirty="0" err="1" smtClean="0">
                <a:solidFill>
                  <a:prstClr val="black"/>
                </a:solidFill>
                <a:latin typeface="Arial" pitchFamily="34" charset="0"/>
                <a:cs typeface="Arial" pitchFamily="34" charset="0"/>
              </a:rPr>
              <a:t>LLiDA</a:t>
            </a:r>
            <a:r>
              <a:rPr lang="en-US" sz="1400" dirty="0" smtClean="0">
                <a:solidFill>
                  <a:prstClr val="black"/>
                </a:solidFill>
                <a:latin typeface="Arial" pitchFamily="34" charset="0"/>
                <a:cs typeface="Arial" pitchFamily="34" charset="0"/>
              </a:rPr>
              <a:t> Project). Glasgow: The Caledonian Academy, Glasgow Caledonian University. http://www.academy.gcal.ac.uk/llida/LLiDAReportJune2009.pdf.</a:t>
            </a:r>
            <a:endParaRPr lang="en-US" sz="1400" dirty="0" smtClean="0">
              <a:solidFill>
                <a:schemeClr val="tx1"/>
              </a:solidFill>
              <a:latin typeface="Arial" pitchFamily="34" charset="0"/>
              <a:cs typeface="Arial" pitchFamily="34" charset="0"/>
            </a:endParaRPr>
          </a:p>
          <a:p>
            <a:pPr marL="463550" indent="-463550">
              <a:spcBef>
                <a:spcPts val="0"/>
              </a:spcBef>
              <a:buNone/>
            </a:pPr>
            <a:r>
              <a:rPr lang="en-US" sz="1400" dirty="0" smtClean="0">
                <a:solidFill>
                  <a:schemeClr val="tx1"/>
                </a:solidFill>
                <a:latin typeface="Arial" pitchFamily="34" charset="0"/>
                <a:cs typeface="Arial" pitchFamily="34" charset="0"/>
              </a:rPr>
              <a:t>Calhoun, Karen, Joanne Cantrell, Peggy Gallagher, and Janet Hawk. 2009. </a:t>
            </a:r>
            <a:r>
              <a:rPr lang="en-US" sz="1400" i="1" dirty="0" smtClean="0">
                <a:solidFill>
                  <a:schemeClr val="tx1"/>
                </a:solidFill>
                <a:latin typeface="Arial" pitchFamily="34" charset="0"/>
                <a:cs typeface="Arial" pitchFamily="34" charset="0"/>
              </a:rPr>
              <a:t>Online catalogs: What users and librarians want: An OCLC report. </a:t>
            </a:r>
            <a:r>
              <a:rPr lang="en-US" sz="1400" dirty="0" smtClean="0">
                <a:solidFill>
                  <a:schemeClr val="tx1"/>
                </a:solidFill>
                <a:latin typeface="Arial" pitchFamily="34" charset="0"/>
                <a:cs typeface="Arial" pitchFamily="34" charset="0"/>
              </a:rPr>
              <a:t>Dublin, OH: OCLC. </a:t>
            </a:r>
          </a:p>
          <a:p>
            <a:pPr marL="463550" lvl="0" indent="-463550">
              <a:spcBef>
                <a:spcPts val="0"/>
              </a:spcBef>
              <a:buNone/>
            </a:pPr>
            <a:r>
              <a:rPr lang="en-US" sz="1400" dirty="0" smtClean="0">
                <a:solidFill>
                  <a:prstClr val="black"/>
                </a:solidFill>
                <a:latin typeface="Arial" pitchFamily="34" charset="0"/>
                <a:ea typeface="+mn-ea"/>
                <a:cs typeface="Arial" pitchFamily="34" charset="0"/>
              </a:rPr>
              <a:t>Carlson, </a:t>
            </a:r>
            <a:r>
              <a:rPr lang="en-US" sz="1400" dirty="0" err="1" smtClean="0">
                <a:solidFill>
                  <a:prstClr val="black"/>
                </a:solidFill>
                <a:latin typeface="Arial" pitchFamily="34" charset="0"/>
                <a:ea typeface="+mn-ea"/>
                <a:cs typeface="Arial" pitchFamily="34" charset="0"/>
              </a:rPr>
              <a:t>Samuelle</a:t>
            </a:r>
            <a:r>
              <a:rPr lang="en-US" sz="1400" dirty="0" smtClean="0">
                <a:solidFill>
                  <a:prstClr val="black"/>
                </a:solidFill>
                <a:latin typeface="Arial" pitchFamily="34" charset="0"/>
                <a:ea typeface="+mn-ea"/>
                <a:cs typeface="Arial" pitchFamily="34" charset="0"/>
              </a:rPr>
              <a:t>, and Ben Anderson. 2007. What are data? The many kinds of data and their implications for data re-use. Journal of Computer-Mediated Communication 12, no. 2: 635–61. </a:t>
            </a:r>
            <a:r>
              <a:rPr lang="en-US" sz="1400" dirty="0" err="1" smtClean="0">
                <a:solidFill>
                  <a:prstClr val="black"/>
                </a:solidFill>
                <a:latin typeface="Arial" pitchFamily="34" charset="0"/>
                <a:ea typeface="+mn-ea"/>
                <a:cs typeface="Arial" pitchFamily="34" charset="0"/>
              </a:rPr>
              <a:t>Doi</a:t>
            </a:r>
            <a:r>
              <a:rPr lang="en-US" sz="1400" dirty="0" smtClean="0">
                <a:solidFill>
                  <a:prstClr val="black"/>
                </a:solidFill>
                <a:latin typeface="Arial" pitchFamily="34" charset="0"/>
                <a:ea typeface="+mn-ea"/>
                <a:cs typeface="Arial" pitchFamily="34" charset="0"/>
              </a:rPr>
              <a:t>: 10.1111/j.1083-6101.2007.00342.</a:t>
            </a:r>
          </a:p>
          <a:p>
            <a:pPr marL="463550" indent="-463550">
              <a:spcBef>
                <a:spcPts val="0"/>
              </a:spcBef>
              <a:buNone/>
            </a:pPr>
            <a:r>
              <a:rPr lang="en-US" sz="1400" dirty="0" smtClean="0">
                <a:solidFill>
                  <a:prstClr val="black"/>
                </a:solidFill>
                <a:latin typeface="Arial" panose="020B0604020202020204" pitchFamily="34" charset="0"/>
                <a:cs typeface="Arial" panose="020B0604020202020204" pitchFamily="34" charset="0"/>
              </a:rPr>
              <a:t>Carroll, Lewis. [19--?]. </a:t>
            </a:r>
            <a:r>
              <a:rPr lang="en-US" sz="1400" i="1" dirty="0" smtClean="0">
                <a:solidFill>
                  <a:prstClr val="black"/>
                </a:solidFill>
                <a:latin typeface="Arial" panose="020B0604020202020204" pitchFamily="34" charset="0"/>
                <a:cs typeface="Arial" panose="020B0604020202020204" pitchFamily="34" charset="0"/>
              </a:rPr>
              <a:t>Alice’s adventures in Wonderland; and, Through the looking-glass and what Alice found there</a:t>
            </a:r>
            <a:r>
              <a:rPr lang="en-US" sz="1400" dirty="0" smtClean="0">
                <a:solidFill>
                  <a:prstClr val="black"/>
                </a:solidFill>
                <a:latin typeface="Arial" panose="020B0604020202020204" pitchFamily="34" charset="0"/>
                <a:cs typeface="Arial" panose="020B0604020202020204" pitchFamily="34" charset="0"/>
              </a:rPr>
              <a:t>. Illustrated by John Tenniel. New York: Hurst. http://hdl.handle.net/2027/nc01. ark:/13960/t6446qh74. </a:t>
            </a:r>
          </a:p>
          <a:p>
            <a:pPr marL="463550" indent="-463550">
              <a:spcBef>
                <a:spcPts val="0"/>
              </a:spcBef>
              <a:buNone/>
            </a:pPr>
            <a:r>
              <a:rPr lang="en-US" sz="1400" dirty="0" err="1" smtClean="0">
                <a:solidFill>
                  <a:prstClr val="black"/>
                </a:solidFill>
                <a:latin typeface="Arial" panose="020B0604020202020204" pitchFamily="34" charset="0"/>
                <a:cs typeface="Arial" panose="020B0604020202020204" pitchFamily="34" charset="0"/>
              </a:rPr>
              <a:t>Cloonan</a:t>
            </a:r>
            <a:r>
              <a:rPr lang="en-US" sz="1400" dirty="0" smtClean="0">
                <a:solidFill>
                  <a:prstClr val="black"/>
                </a:solidFill>
                <a:latin typeface="Arial" panose="020B0604020202020204" pitchFamily="34" charset="0"/>
                <a:cs typeface="Arial" panose="020B0604020202020204" pitchFamily="34" charset="0"/>
              </a:rPr>
              <a:t>, Michele V., and John G. Dove. 2005. </a:t>
            </a:r>
            <a:r>
              <a:rPr lang="en-US" sz="1400" dirty="0" err="1" smtClean="0">
                <a:solidFill>
                  <a:prstClr val="black"/>
                </a:solidFill>
                <a:latin typeface="Arial" panose="020B0604020202020204" pitchFamily="34" charset="0"/>
                <a:cs typeface="Arial" panose="020B0604020202020204" pitchFamily="34" charset="0"/>
              </a:rPr>
              <a:t>Ranganathan</a:t>
            </a:r>
            <a:r>
              <a:rPr lang="en-US" sz="1400" dirty="0" smtClean="0">
                <a:solidFill>
                  <a:prstClr val="black"/>
                </a:solidFill>
                <a:latin typeface="Arial" panose="020B0604020202020204" pitchFamily="34" charset="0"/>
                <a:cs typeface="Arial" panose="020B0604020202020204" pitchFamily="34" charset="0"/>
              </a:rPr>
              <a:t> online: Do digital libraries violate the Third law? </a:t>
            </a:r>
            <a:r>
              <a:rPr lang="en-US" sz="1400" i="1" dirty="0" smtClean="0">
                <a:solidFill>
                  <a:prstClr val="black"/>
                </a:solidFill>
                <a:latin typeface="Arial" pitchFamily="34" charset="0"/>
                <a:cs typeface="Arial" pitchFamily="34" charset="0"/>
              </a:rPr>
              <a:t>Library Journal </a:t>
            </a:r>
            <a:r>
              <a:rPr lang="en-US" sz="1400" dirty="0" smtClean="0">
                <a:solidFill>
                  <a:prstClr val="black"/>
                </a:solidFill>
                <a:latin typeface="Arial" pitchFamily="34" charset="0"/>
                <a:cs typeface="Arial" pitchFamily="34" charset="0"/>
              </a:rPr>
              <a:t>130, no. 6:58-60. </a:t>
            </a:r>
            <a:endParaRPr lang="en-US" sz="1400" b="1" dirty="0" smtClean="0">
              <a:solidFill>
                <a:prstClr val="black"/>
              </a:solidFill>
              <a:latin typeface="Arial" pitchFamily="34" charset="0"/>
              <a:ea typeface="+mn-ea"/>
              <a:cs typeface="Arial" pitchFamily="34" charset="0"/>
            </a:endParaRPr>
          </a:p>
          <a:p>
            <a:pPr marL="463550" lvl="0" indent="-463550">
              <a:spcBef>
                <a:spcPts val="0"/>
              </a:spcBef>
              <a:buNone/>
            </a:pPr>
            <a:r>
              <a:rPr lang="en-US" sz="1400" dirty="0" smtClean="0">
                <a:solidFill>
                  <a:prstClr val="black"/>
                </a:solidFill>
                <a:latin typeface="Arial" pitchFamily="34" charset="0"/>
                <a:ea typeface="+mn-ea"/>
                <a:cs typeface="Arial" pitchFamily="34" charset="0"/>
              </a:rPr>
              <a:t>Connaway, Lynn Silipigni. 2008. Make room for the </a:t>
            </a:r>
            <a:r>
              <a:rPr lang="en-US" sz="1400" dirty="0" err="1" smtClean="0">
                <a:solidFill>
                  <a:prstClr val="black"/>
                </a:solidFill>
                <a:latin typeface="Arial" pitchFamily="34" charset="0"/>
                <a:ea typeface="+mn-ea"/>
                <a:cs typeface="Arial" pitchFamily="34" charset="0"/>
              </a:rPr>
              <a:t>Millennials</a:t>
            </a:r>
            <a:r>
              <a:rPr lang="en-US" sz="1400" dirty="0" smtClean="0">
                <a:solidFill>
                  <a:prstClr val="black"/>
                </a:solidFill>
                <a:latin typeface="Arial" pitchFamily="34" charset="0"/>
                <a:ea typeface="+mn-ea"/>
                <a:cs typeface="Arial" pitchFamily="34" charset="0"/>
              </a:rPr>
              <a:t>. </a:t>
            </a:r>
            <a:r>
              <a:rPr lang="en-US" sz="1400" i="1" dirty="0" err="1" smtClean="0">
                <a:solidFill>
                  <a:prstClr val="black"/>
                </a:solidFill>
                <a:latin typeface="Arial" pitchFamily="34" charset="0"/>
                <a:ea typeface="+mn-ea"/>
                <a:cs typeface="Arial" pitchFamily="34" charset="0"/>
              </a:rPr>
              <a:t>NextSpace</a:t>
            </a:r>
            <a:r>
              <a:rPr lang="en-US" sz="1400" dirty="0" smtClean="0">
                <a:solidFill>
                  <a:prstClr val="black"/>
                </a:solidFill>
                <a:latin typeface="Arial" pitchFamily="34" charset="0"/>
                <a:ea typeface="+mn-ea"/>
                <a:cs typeface="Arial" pitchFamily="34" charset="0"/>
              </a:rPr>
              <a:t> 10: 18-19. http://www.oclc.org/nextspace/010/research.htm.</a:t>
            </a:r>
          </a:p>
          <a:p>
            <a:pPr marL="463550" indent="-463550">
              <a:spcBef>
                <a:spcPts val="0"/>
              </a:spcBef>
              <a:buNone/>
            </a:pPr>
            <a:r>
              <a:rPr lang="en-US" sz="1400" dirty="0" smtClean="0">
                <a:solidFill>
                  <a:schemeClr val="tx1"/>
                </a:solidFill>
                <a:latin typeface="Arial" pitchFamily="34" charset="0"/>
                <a:cs typeface="Arial" pitchFamily="34" charset="0"/>
              </a:rPr>
              <a:t>Connaway, Lynn Silipigni. 2013b. Why the internet is more attractive than the library. </a:t>
            </a:r>
            <a:r>
              <a:rPr lang="en-US" sz="1400" i="1" dirty="0" smtClean="0">
                <a:solidFill>
                  <a:schemeClr val="tx1"/>
                </a:solidFill>
                <a:latin typeface="Arial" pitchFamily="34" charset="0"/>
                <a:cs typeface="Arial" pitchFamily="34" charset="0"/>
              </a:rPr>
              <a:t>The Serials Librarian </a:t>
            </a:r>
            <a:r>
              <a:rPr lang="en-US" sz="1400" dirty="0" smtClean="0">
                <a:solidFill>
                  <a:schemeClr val="tx1"/>
                </a:solidFill>
                <a:latin typeface="Arial" pitchFamily="34" charset="0"/>
                <a:cs typeface="Arial" pitchFamily="34" charset="0"/>
              </a:rPr>
              <a:t>64, no. 1-4: 41-56.</a:t>
            </a:r>
          </a:p>
          <a:p>
            <a:pPr marL="463550" lvl="0" indent="-463550">
              <a:spcBef>
                <a:spcPts val="0"/>
              </a:spcBef>
              <a:buNone/>
            </a:pPr>
            <a:r>
              <a:rPr lang="en-US" sz="1400" dirty="0" smtClean="0">
                <a:solidFill>
                  <a:prstClr val="black"/>
                </a:solidFill>
                <a:latin typeface="Arial" pitchFamily="34" charset="0"/>
                <a:ea typeface="+mn-ea"/>
                <a:cs typeface="Arial" pitchFamily="34" charset="0"/>
              </a:rPr>
              <a:t>Connaway, Lynn Silipigni, and Timothy J. Dickey. 2010. </a:t>
            </a:r>
            <a:r>
              <a:rPr lang="en-US" sz="1400" i="1" dirty="0" smtClean="0">
                <a:solidFill>
                  <a:prstClr val="black"/>
                </a:solidFill>
                <a:latin typeface="Arial" pitchFamily="34" charset="0"/>
                <a:ea typeface="+mn-ea"/>
                <a:cs typeface="Arial" pitchFamily="34" charset="0"/>
              </a:rPr>
              <a:t>The digital information seeker: Report of findings from selected OCLC, RIN, and JISC user behavior projects</a:t>
            </a:r>
            <a:r>
              <a:rPr lang="en-US" sz="1400" dirty="0" smtClean="0">
                <a:solidFill>
                  <a:prstClr val="black"/>
                </a:solidFill>
                <a:latin typeface="Arial" pitchFamily="34" charset="0"/>
                <a:ea typeface="+mn-ea"/>
                <a:cs typeface="Arial" pitchFamily="34" charset="0"/>
              </a:rPr>
              <a:t>. </a:t>
            </a:r>
            <a:r>
              <a:rPr lang="en-US" sz="1400" dirty="0" err="1" smtClean="0">
                <a:solidFill>
                  <a:prstClr val="black"/>
                </a:solidFill>
                <a:latin typeface="Arial" pitchFamily="34" charset="0"/>
                <a:ea typeface="+mn-ea"/>
                <a:cs typeface="Arial" pitchFamily="34" charset="0"/>
              </a:rPr>
              <a:t>n.p</a:t>
            </a:r>
            <a:r>
              <a:rPr lang="en-US" sz="1400" dirty="0" smtClean="0">
                <a:solidFill>
                  <a:prstClr val="black"/>
                </a:solidFill>
                <a:latin typeface="Arial" pitchFamily="34" charset="0"/>
                <a:ea typeface="+mn-ea"/>
                <a:cs typeface="Arial" pitchFamily="34" charset="0"/>
              </a:rPr>
              <a:t>.: Higher Education Funding Council for England (HEFCE). http://www.jisc.ac.uk/media/documents/publications/reports/2010/digitalinformationseekerreport.pdf.</a:t>
            </a:r>
          </a:p>
          <a:p>
            <a:pPr marL="463550" lvl="0" indent="-463550">
              <a:spcBef>
                <a:spcPts val="0"/>
              </a:spcBef>
              <a:buNone/>
            </a:pPr>
            <a:r>
              <a:rPr lang="en-US" sz="1400" dirty="0" smtClean="0">
                <a:solidFill>
                  <a:prstClr val="black"/>
                </a:solidFill>
                <a:latin typeface="Arial" pitchFamily="34" charset="0"/>
                <a:ea typeface="+mn-ea"/>
                <a:cs typeface="Arial" pitchFamily="34" charset="0"/>
              </a:rPr>
              <a:t>Connaway, Lynn Silipigni, Timothy J. Dickey, and Marie L. Radford. 2011. “If it is too inconvenient I’m not going after it:” Convenience as a critical factor in information-seeking behaviors. </a:t>
            </a:r>
            <a:r>
              <a:rPr lang="en-US" sz="1400" i="1" dirty="0" smtClean="0">
                <a:solidFill>
                  <a:prstClr val="black"/>
                </a:solidFill>
                <a:latin typeface="Arial" pitchFamily="34" charset="0"/>
                <a:ea typeface="+mn-ea"/>
                <a:cs typeface="Arial" pitchFamily="34" charset="0"/>
              </a:rPr>
              <a:t>Library &amp; Information Science Research </a:t>
            </a:r>
            <a:r>
              <a:rPr lang="en-US" sz="1400" dirty="0" smtClean="0">
                <a:solidFill>
                  <a:prstClr val="black"/>
                </a:solidFill>
                <a:latin typeface="Arial" pitchFamily="34" charset="0"/>
                <a:ea typeface="+mn-ea"/>
                <a:cs typeface="Arial" pitchFamily="34" charset="0"/>
              </a:rPr>
              <a:t>33, no. 3: 179-90. http://www.oclc.org/content/dam/research/publications/library/2011/connaway-lisr.pdf.</a:t>
            </a:r>
          </a:p>
          <a:p>
            <a:pPr marL="463550" lvl="0" indent="-463550">
              <a:spcBef>
                <a:spcPts val="0"/>
              </a:spcBef>
              <a:buNone/>
            </a:pPr>
            <a:r>
              <a:rPr lang="en-US" sz="1400" dirty="0" smtClean="0">
                <a:solidFill>
                  <a:prstClr val="black"/>
                </a:solidFill>
                <a:latin typeface="Arial" panose="020B0604020202020204" pitchFamily="34" charset="0"/>
                <a:cs typeface="Arial" panose="020B0604020202020204" pitchFamily="34" charset="0"/>
              </a:rPr>
              <a:t>.</a:t>
            </a:r>
          </a:p>
        </p:txBody>
      </p:sp>
    </p:spTree>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a:xfrm>
            <a:off x="457200" y="152400"/>
            <a:ext cx="8229600" cy="533400"/>
          </a:xfrm>
        </p:spPr>
        <p:txBody>
          <a:bodyPr>
            <a:noAutofit/>
          </a:bodyPr>
          <a:lstStyle/>
          <a:p>
            <a:r>
              <a:rPr lang="en-US" dirty="0" smtClean="0"/>
              <a:t>References</a:t>
            </a:r>
            <a:endParaRPr lang="en-US" dirty="0"/>
          </a:p>
        </p:txBody>
      </p:sp>
      <p:sp>
        <p:nvSpPr>
          <p:cNvPr id="7" name="Content Placeholder 6"/>
          <p:cNvSpPr>
            <a:spLocks noGrp="1"/>
          </p:cNvSpPr>
          <p:nvPr>
            <p:ph idx="1"/>
          </p:nvPr>
        </p:nvSpPr>
        <p:spPr>
          <a:xfrm>
            <a:off x="228600" y="838200"/>
            <a:ext cx="8763000" cy="5562600"/>
          </a:xfrm>
        </p:spPr>
        <p:txBody>
          <a:bodyPr>
            <a:noAutofit/>
          </a:bodyPr>
          <a:lstStyle/>
          <a:p>
            <a:pPr marL="463550" indent="-463550">
              <a:spcBef>
                <a:spcPts val="0"/>
              </a:spcBef>
              <a:buNone/>
            </a:pPr>
            <a:r>
              <a:rPr lang="en-US" sz="1400" dirty="0" err="1" smtClean="0">
                <a:solidFill>
                  <a:prstClr val="black"/>
                </a:solidFill>
                <a:latin typeface="Arial" panose="020B0604020202020204" pitchFamily="34" charset="0"/>
                <a:cs typeface="Arial" panose="020B0604020202020204" pitchFamily="34" charset="0"/>
              </a:rPr>
              <a:t>Connaway</a:t>
            </a:r>
            <a:r>
              <a:rPr lang="en-US" sz="1400" dirty="0" smtClean="0">
                <a:solidFill>
                  <a:prstClr val="black"/>
                </a:solidFill>
                <a:latin typeface="Arial" panose="020B0604020202020204" pitchFamily="34" charset="0"/>
                <a:cs typeface="Arial" panose="020B0604020202020204" pitchFamily="34" charset="0"/>
              </a:rPr>
              <a:t>, Lynn </a:t>
            </a:r>
            <a:r>
              <a:rPr lang="en-US" sz="1400" dirty="0" err="1" smtClean="0">
                <a:solidFill>
                  <a:prstClr val="black"/>
                </a:solidFill>
                <a:latin typeface="Arial" panose="020B0604020202020204" pitchFamily="34" charset="0"/>
                <a:cs typeface="Arial" panose="020B0604020202020204" pitchFamily="34" charset="0"/>
              </a:rPr>
              <a:t>Silipigni</a:t>
            </a:r>
            <a:r>
              <a:rPr lang="en-US" sz="1400" dirty="0" smtClean="0">
                <a:solidFill>
                  <a:prstClr val="black"/>
                </a:solidFill>
                <a:latin typeface="Arial" panose="020B0604020202020204" pitchFamily="34" charset="0"/>
                <a:cs typeface="Arial" panose="020B0604020202020204" pitchFamily="34" charset="0"/>
              </a:rPr>
              <a:t>, and </a:t>
            </a:r>
            <a:r>
              <a:rPr lang="en-US" sz="1400" dirty="0" err="1" smtClean="0">
                <a:solidFill>
                  <a:prstClr val="black"/>
                </a:solidFill>
                <a:latin typeface="Arial" panose="020B0604020202020204" pitchFamily="34" charset="0"/>
                <a:cs typeface="Arial" panose="020B0604020202020204" pitchFamily="34" charset="0"/>
              </a:rPr>
              <a:t>Ixchel</a:t>
            </a:r>
            <a:r>
              <a:rPr lang="en-US" sz="1400" dirty="0" smtClean="0">
                <a:solidFill>
                  <a:prstClr val="black"/>
                </a:solidFill>
                <a:latin typeface="Arial" panose="020B0604020202020204" pitchFamily="34" charset="0"/>
                <a:cs typeface="Arial" panose="020B0604020202020204" pitchFamily="34" charset="0"/>
              </a:rPr>
              <a:t> M. </a:t>
            </a:r>
            <a:r>
              <a:rPr lang="en-US" sz="1400" dirty="0" err="1" smtClean="0">
                <a:solidFill>
                  <a:prstClr val="black"/>
                </a:solidFill>
                <a:latin typeface="Arial" panose="020B0604020202020204" pitchFamily="34" charset="0"/>
                <a:cs typeface="Arial" panose="020B0604020202020204" pitchFamily="34" charset="0"/>
              </a:rPr>
              <a:t>Faniel</a:t>
            </a:r>
            <a:r>
              <a:rPr lang="en-US" sz="1400" dirty="0" smtClean="0">
                <a:solidFill>
                  <a:prstClr val="black"/>
                </a:solidFill>
                <a:latin typeface="Arial" panose="020B0604020202020204" pitchFamily="34" charset="0"/>
                <a:cs typeface="Arial" panose="020B0604020202020204" pitchFamily="34" charset="0"/>
              </a:rPr>
              <a:t>. 2014. </a:t>
            </a:r>
            <a:r>
              <a:rPr lang="en-US" sz="1400" i="1" dirty="0" smtClean="0">
                <a:solidFill>
                  <a:prstClr val="black"/>
                </a:solidFill>
                <a:latin typeface="Arial" panose="020B0604020202020204" pitchFamily="34" charset="0"/>
                <a:cs typeface="Arial" panose="020B0604020202020204" pitchFamily="34" charset="0"/>
              </a:rPr>
              <a:t>Reordering </a:t>
            </a:r>
            <a:r>
              <a:rPr lang="en-US" sz="1400" i="1" dirty="0" err="1" smtClean="0">
                <a:solidFill>
                  <a:prstClr val="black"/>
                </a:solidFill>
                <a:latin typeface="Arial" panose="020B0604020202020204" pitchFamily="34" charset="0"/>
                <a:cs typeface="Arial" panose="020B0604020202020204" pitchFamily="34" charset="0"/>
              </a:rPr>
              <a:t>Ranganathan</a:t>
            </a:r>
            <a:r>
              <a:rPr lang="en-US" sz="1400" i="1" dirty="0" smtClean="0">
                <a:solidFill>
                  <a:prstClr val="black"/>
                </a:solidFill>
                <a:latin typeface="Arial" panose="020B0604020202020204" pitchFamily="34" charset="0"/>
                <a:cs typeface="Arial" panose="020B0604020202020204" pitchFamily="34" charset="0"/>
              </a:rPr>
              <a:t>: Shifting user behaviors, shifting priorities</a:t>
            </a:r>
            <a:r>
              <a:rPr lang="en-US" sz="1400" dirty="0" smtClean="0">
                <a:solidFill>
                  <a:prstClr val="black"/>
                </a:solidFill>
                <a:latin typeface="Arial" panose="020B0604020202020204" pitchFamily="34" charset="0"/>
                <a:cs typeface="Arial" panose="020B0604020202020204" pitchFamily="34" charset="0"/>
              </a:rPr>
              <a:t>. Dublin, OH: OCLC Research. http://www.oclc.org/content/dam/research/publications/library/2014/oclcresearch-reordering-ranganathan-2014.pdf</a:t>
            </a:r>
          </a:p>
          <a:p>
            <a:pPr marL="463550" indent="-463550">
              <a:spcBef>
                <a:spcPts val="0"/>
              </a:spcBef>
              <a:buNone/>
            </a:pPr>
            <a:r>
              <a:rPr lang="en-US" sz="1400" dirty="0" err="1" smtClean="0">
                <a:solidFill>
                  <a:prstClr val="black"/>
                </a:solidFill>
                <a:latin typeface="Arial" pitchFamily="34" charset="0"/>
                <a:cs typeface="Arial" pitchFamily="34" charset="0"/>
              </a:rPr>
              <a:t>Connaway</a:t>
            </a:r>
            <a:r>
              <a:rPr lang="en-US" sz="1400" dirty="0" smtClean="0">
                <a:solidFill>
                  <a:prstClr val="black"/>
                </a:solidFill>
                <a:latin typeface="Arial" pitchFamily="34" charset="0"/>
                <a:cs typeface="Arial" pitchFamily="34" charset="0"/>
              </a:rPr>
              <a:t>, Lynn </a:t>
            </a:r>
            <a:r>
              <a:rPr lang="en-US" sz="1400" dirty="0" err="1" smtClean="0">
                <a:solidFill>
                  <a:prstClr val="black"/>
                </a:solidFill>
                <a:latin typeface="Arial" pitchFamily="34" charset="0"/>
                <a:cs typeface="Arial" pitchFamily="34" charset="0"/>
              </a:rPr>
              <a:t>Silipigni</a:t>
            </a:r>
            <a:r>
              <a:rPr lang="en-US" sz="1400" dirty="0" smtClean="0">
                <a:solidFill>
                  <a:prstClr val="black"/>
                </a:solidFill>
                <a:latin typeface="Arial" pitchFamily="34" charset="0"/>
                <a:cs typeface="Arial" pitchFamily="34" charset="0"/>
              </a:rPr>
              <a:t>, Donna Lanclos, and Erin M. Hood. 2013a. “I always stick with the first thing that comes up on Google…” Where people go for information, what they use, and why. </a:t>
            </a:r>
            <a:r>
              <a:rPr lang="en-US" sz="1400" i="1" dirty="0" smtClean="0">
                <a:solidFill>
                  <a:prstClr val="black"/>
                </a:solidFill>
                <a:latin typeface="Arial" pitchFamily="34" charset="0"/>
                <a:cs typeface="Arial" pitchFamily="34" charset="0"/>
              </a:rPr>
              <a:t>EDUCAUSE Review Online </a:t>
            </a:r>
            <a:r>
              <a:rPr lang="en-US" sz="1400" dirty="0" smtClean="0">
                <a:solidFill>
                  <a:prstClr val="black"/>
                </a:solidFill>
                <a:latin typeface="Arial" pitchFamily="34" charset="0"/>
                <a:cs typeface="Arial" pitchFamily="34" charset="0"/>
              </a:rPr>
              <a:t>(December 6), http://www.educause.edu/ero/article/i-always-stick-first-thing-comes-google-where-people-go-information-what-they-use-and-why.</a:t>
            </a:r>
          </a:p>
          <a:p>
            <a:pPr marL="463550" lvl="0" indent="-463550">
              <a:spcBef>
                <a:spcPts val="0"/>
              </a:spcBef>
              <a:buNone/>
            </a:pPr>
            <a:r>
              <a:rPr lang="en-US" sz="1400" dirty="0" err="1" smtClean="0">
                <a:solidFill>
                  <a:prstClr val="black"/>
                </a:solidFill>
                <a:latin typeface="Arial" pitchFamily="34" charset="0"/>
                <a:cs typeface="Arial" pitchFamily="34" charset="0"/>
              </a:rPr>
              <a:t>Connaway</a:t>
            </a:r>
            <a:r>
              <a:rPr lang="en-US" sz="1400" dirty="0" smtClean="0">
                <a:solidFill>
                  <a:prstClr val="black"/>
                </a:solidFill>
                <a:latin typeface="Arial" pitchFamily="34" charset="0"/>
                <a:cs typeface="Arial" pitchFamily="34" charset="0"/>
              </a:rPr>
              <a:t>, Lynn Silipigni, Donna Lanclos, and Erin M. Hood. 2013b. “I find Google a lot easier than going to the library website.” Imagine ways to innovate and inspire students to use the academic library. </a:t>
            </a:r>
            <a:r>
              <a:rPr lang="en-US" sz="1400" i="1" dirty="0" smtClean="0">
                <a:solidFill>
                  <a:prstClr val="black"/>
                </a:solidFill>
                <a:latin typeface="Arial" pitchFamily="34" charset="0"/>
                <a:cs typeface="Arial" pitchFamily="34" charset="0"/>
              </a:rPr>
              <a:t>Proceedings of the Association of College &amp; Research Libraries (ACRL) 2013 conference, April 10-13, 2013, Indianapolis, IN</a:t>
            </a:r>
            <a:r>
              <a:rPr lang="en-US" sz="1400" dirty="0" smtClean="0">
                <a:solidFill>
                  <a:prstClr val="black"/>
                </a:solidFill>
                <a:latin typeface="Arial" pitchFamily="34" charset="0"/>
                <a:cs typeface="Arial" pitchFamily="34" charset="0"/>
              </a:rPr>
              <a:t>. Chicago: Association of College &amp; Research Libraries. http://www.ala.org/acrl/sites/ala.org.acrl/files/content/conferences/confsandpreconfs/2013/papers/Connaway_Google.pdf.</a:t>
            </a:r>
          </a:p>
          <a:p>
            <a:pPr marL="463550" lvl="0" indent="-463550">
              <a:spcBef>
                <a:spcPts val="0"/>
              </a:spcBef>
              <a:buNone/>
            </a:pPr>
            <a:r>
              <a:rPr lang="en-US" sz="1400" dirty="0" smtClean="0">
                <a:solidFill>
                  <a:prstClr val="black"/>
                </a:solidFill>
                <a:latin typeface="Arial" pitchFamily="34" charset="0"/>
                <a:cs typeface="Arial" pitchFamily="34" charset="0"/>
              </a:rPr>
              <a:t>Connaway, Lynn Silipigni, Donna Lanclos, David White, Alison Le Cornu, and Erin M. Hood. 2013. User-centered decision making: A new model for developing academic library services and systems. </a:t>
            </a:r>
            <a:r>
              <a:rPr lang="en-US" sz="1400" i="1" dirty="0" smtClean="0">
                <a:solidFill>
                  <a:prstClr val="black"/>
                </a:solidFill>
                <a:latin typeface="Arial" pitchFamily="34" charset="0"/>
                <a:cs typeface="Arial" pitchFamily="34" charset="0"/>
              </a:rPr>
              <a:t>IFLA Journal </a:t>
            </a:r>
            <a:r>
              <a:rPr lang="en-US" sz="1400" dirty="0" smtClean="0">
                <a:solidFill>
                  <a:prstClr val="black"/>
                </a:solidFill>
                <a:latin typeface="Arial" pitchFamily="34" charset="0"/>
                <a:cs typeface="Arial" pitchFamily="34" charset="0"/>
              </a:rPr>
              <a:t>39, no. 1: 30-36.</a:t>
            </a:r>
          </a:p>
          <a:p>
            <a:pPr marL="463550" lvl="0" indent="-463550">
              <a:spcBef>
                <a:spcPts val="0"/>
              </a:spcBef>
              <a:buNone/>
            </a:pPr>
            <a:r>
              <a:rPr lang="en-US" sz="1400" dirty="0" smtClean="0">
                <a:solidFill>
                  <a:schemeClr val="tx1"/>
                </a:solidFill>
                <a:latin typeface="Arial" pitchFamily="34" charset="0"/>
                <a:ea typeface="+mn-ea"/>
                <a:cs typeface="Arial" pitchFamily="34" charset="0"/>
              </a:rPr>
              <a:t>Connaway, Lynn Silipigni, Chandra </a:t>
            </a:r>
            <a:r>
              <a:rPr lang="en-US" sz="1400" dirty="0" err="1" smtClean="0">
                <a:solidFill>
                  <a:schemeClr val="tx1"/>
                </a:solidFill>
                <a:latin typeface="Arial" pitchFamily="34" charset="0"/>
                <a:ea typeface="+mn-ea"/>
                <a:cs typeface="Arial" pitchFamily="34" charset="0"/>
              </a:rPr>
              <a:t>Prabha</a:t>
            </a:r>
            <a:r>
              <a:rPr lang="en-US" sz="1400" dirty="0" smtClean="0">
                <a:solidFill>
                  <a:schemeClr val="tx1"/>
                </a:solidFill>
                <a:latin typeface="Arial" pitchFamily="34" charset="0"/>
                <a:ea typeface="+mn-ea"/>
                <a:cs typeface="Arial" pitchFamily="34" charset="0"/>
              </a:rPr>
              <a:t>, and Timothy J. Dickey. 2006. </a:t>
            </a:r>
            <a:r>
              <a:rPr lang="en-US" sz="1400" i="1" dirty="0" smtClean="0">
                <a:solidFill>
                  <a:schemeClr val="tx1"/>
                </a:solidFill>
                <a:latin typeface="Arial" pitchFamily="34" charset="0"/>
                <a:ea typeface="+mn-ea"/>
                <a:cs typeface="Arial" pitchFamily="34" charset="0"/>
              </a:rPr>
              <a:t>Sense-making the information confluence: The whys and </a:t>
            </a:r>
            <a:r>
              <a:rPr lang="en-US" sz="1400" i="1" dirty="0" err="1" smtClean="0">
                <a:solidFill>
                  <a:schemeClr val="tx1"/>
                </a:solidFill>
                <a:latin typeface="Arial" pitchFamily="34" charset="0"/>
                <a:ea typeface="+mn-ea"/>
                <a:cs typeface="Arial" pitchFamily="34" charset="0"/>
              </a:rPr>
              <a:t>hows</a:t>
            </a:r>
            <a:r>
              <a:rPr lang="en-US" sz="1400" i="1" dirty="0" smtClean="0">
                <a:solidFill>
                  <a:schemeClr val="tx1"/>
                </a:solidFill>
                <a:latin typeface="Arial" pitchFamily="34" charset="0"/>
                <a:ea typeface="+mn-ea"/>
                <a:cs typeface="Arial" pitchFamily="34" charset="0"/>
              </a:rPr>
              <a:t> of college and university user </a:t>
            </a:r>
            <a:r>
              <a:rPr lang="en-US" sz="1400" i="1" dirty="0" err="1" smtClean="0">
                <a:solidFill>
                  <a:schemeClr val="tx1"/>
                </a:solidFill>
                <a:latin typeface="Arial" pitchFamily="34" charset="0"/>
                <a:ea typeface="+mn-ea"/>
                <a:cs typeface="Arial" pitchFamily="34" charset="0"/>
              </a:rPr>
              <a:t>satisficing</a:t>
            </a:r>
            <a:r>
              <a:rPr lang="en-US" sz="1400" i="1" dirty="0" smtClean="0">
                <a:solidFill>
                  <a:schemeClr val="tx1"/>
                </a:solidFill>
                <a:latin typeface="Arial" pitchFamily="34" charset="0"/>
                <a:ea typeface="+mn-ea"/>
                <a:cs typeface="Arial" pitchFamily="34" charset="0"/>
              </a:rPr>
              <a:t> of information needs. Phase III: Focus group interview study</a:t>
            </a:r>
            <a:r>
              <a:rPr lang="en-US" sz="1400" dirty="0" smtClean="0">
                <a:solidFill>
                  <a:schemeClr val="tx1"/>
                </a:solidFill>
                <a:latin typeface="Arial" pitchFamily="34" charset="0"/>
                <a:ea typeface="+mn-ea"/>
                <a:cs typeface="Arial" pitchFamily="34" charset="0"/>
              </a:rPr>
              <a:t>. Report on National Leadership Grant LG-02-03-0062-03, to Institute of Museum and Library Services, Washington, DC. Columbus, OH: School of Communication, The Ohio State University.</a:t>
            </a:r>
          </a:p>
          <a:p>
            <a:pPr marL="463550" indent="-463550">
              <a:spcBef>
                <a:spcPts val="0"/>
              </a:spcBef>
              <a:buNone/>
            </a:pPr>
            <a:r>
              <a:rPr lang="en-US" sz="1400" dirty="0" smtClean="0">
                <a:solidFill>
                  <a:schemeClr val="tx1"/>
                </a:solidFill>
                <a:latin typeface="Arial" pitchFamily="34" charset="0"/>
                <a:cs typeface="Arial" pitchFamily="34" charset="0"/>
              </a:rPr>
              <a:t>.</a:t>
            </a:r>
          </a:p>
          <a:p>
            <a:pPr marL="463550" lvl="0" indent="-463550">
              <a:buNone/>
            </a:pPr>
            <a:endParaRPr lang="en-US" sz="1400" dirty="0" smtClean="0">
              <a:solidFill>
                <a:prstClr val="black"/>
              </a:solidFill>
              <a:latin typeface="Arial" panose="020B0604020202020204" pitchFamily="34" charset="0"/>
              <a:cs typeface="Arial" panose="020B0604020202020204" pitchFamily="34" charset="0"/>
            </a:endParaRPr>
          </a:p>
          <a:p>
            <a:pPr marL="463550" indent="-463550">
              <a:buNone/>
            </a:pPr>
            <a:endParaRPr lang="en-US" sz="1400" dirty="0"/>
          </a:p>
        </p:txBody>
      </p:sp>
    </p:spTree>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457200" y="0"/>
            <a:ext cx="8229600" cy="685800"/>
          </a:xfrm>
        </p:spPr>
        <p:txBody>
          <a:bodyPr>
            <a:noAutofit/>
          </a:bodyPr>
          <a:lstStyle/>
          <a:p>
            <a:r>
              <a:rPr lang="en-US" dirty="0" smtClean="0"/>
              <a:t>References</a:t>
            </a:r>
            <a:endParaRPr lang="en-US" dirty="0"/>
          </a:p>
        </p:txBody>
      </p:sp>
      <p:sp>
        <p:nvSpPr>
          <p:cNvPr id="6" name="Content Placeholder 5"/>
          <p:cNvSpPr>
            <a:spLocks noGrp="1"/>
          </p:cNvSpPr>
          <p:nvPr>
            <p:ph idx="1"/>
          </p:nvPr>
        </p:nvSpPr>
        <p:spPr>
          <a:xfrm>
            <a:off x="228600" y="762000"/>
            <a:ext cx="8915400" cy="5867400"/>
          </a:xfrm>
        </p:spPr>
        <p:txBody>
          <a:bodyPr>
            <a:noAutofit/>
          </a:bodyPr>
          <a:lstStyle/>
          <a:p>
            <a:pPr marL="463550" lvl="0" indent="-463550">
              <a:spcBef>
                <a:spcPts val="0"/>
              </a:spcBef>
              <a:buNone/>
            </a:pPr>
            <a:r>
              <a:rPr lang="en-US" sz="1400" dirty="0" err="1" smtClean="0">
                <a:solidFill>
                  <a:schemeClr val="tx1"/>
                </a:solidFill>
                <a:latin typeface="Arial" panose="020B0604020202020204" pitchFamily="34" charset="0"/>
                <a:cs typeface="Arial" panose="020B0604020202020204" pitchFamily="34" charset="0"/>
              </a:rPr>
              <a:t>Connaway</a:t>
            </a:r>
            <a:r>
              <a:rPr lang="en-US" sz="1400" dirty="0" smtClean="0">
                <a:solidFill>
                  <a:schemeClr val="tx1"/>
                </a:solidFill>
                <a:latin typeface="Arial" panose="020B0604020202020204" pitchFamily="34" charset="0"/>
                <a:cs typeface="Arial" panose="020B0604020202020204" pitchFamily="34" charset="0"/>
              </a:rPr>
              <a:t>, Lynn </a:t>
            </a:r>
            <a:r>
              <a:rPr lang="en-US" sz="1400" dirty="0" err="1" smtClean="0">
                <a:solidFill>
                  <a:schemeClr val="tx1"/>
                </a:solidFill>
                <a:latin typeface="Arial" panose="020B0604020202020204" pitchFamily="34" charset="0"/>
                <a:cs typeface="Arial" panose="020B0604020202020204" pitchFamily="34" charset="0"/>
              </a:rPr>
              <a:t>Silipigni</a:t>
            </a:r>
            <a:r>
              <a:rPr lang="en-US" sz="1400" dirty="0" smtClean="0">
                <a:solidFill>
                  <a:schemeClr val="tx1"/>
                </a:solidFill>
                <a:latin typeface="Arial" panose="020B0604020202020204" pitchFamily="34" charset="0"/>
                <a:cs typeface="Arial" panose="020B0604020202020204" pitchFamily="34" charset="0"/>
              </a:rPr>
              <a:t>, and Marie L. Radford. 2007. Service sea change: Clicking with </a:t>
            </a:r>
            <a:r>
              <a:rPr lang="en-US" sz="1400" dirty="0" err="1" smtClean="0">
                <a:solidFill>
                  <a:schemeClr val="tx1"/>
                </a:solidFill>
                <a:latin typeface="Arial" panose="020B0604020202020204" pitchFamily="34" charset="0"/>
                <a:cs typeface="Arial" panose="020B0604020202020204" pitchFamily="34" charset="0"/>
              </a:rPr>
              <a:t>screenagers</a:t>
            </a:r>
            <a:r>
              <a:rPr lang="en-US" sz="1400" dirty="0" smtClean="0">
                <a:solidFill>
                  <a:schemeClr val="tx1"/>
                </a:solidFill>
                <a:latin typeface="Arial" panose="020B0604020202020204" pitchFamily="34" charset="0"/>
                <a:cs typeface="Arial" panose="020B0604020202020204" pitchFamily="34" charset="0"/>
              </a:rPr>
              <a:t> through virtual reference. </a:t>
            </a:r>
            <a:r>
              <a:rPr lang="en-US" sz="1400" i="1" dirty="0" smtClean="0">
                <a:solidFill>
                  <a:schemeClr val="tx1"/>
                </a:solidFill>
                <a:latin typeface="Arial" pitchFamily="34" charset="0"/>
                <a:cs typeface="Arial" pitchFamily="34" charset="0"/>
              </a:rPr>
              <a:t>In Sailing into the future: Charting our destiny: Proceedings of the Thirteenth National Conference of the Association of College and Research Libraries, March 29-April 1, 2007, Baltimore, Maryland</a:t>
            </a:r>
            <a:r>
              <a:rPr lang="en-US" sz="1400" dirty="0" smtClean="0">
                <a:solidFill>
                  <a:schemeClr val="tx1"/>
                </a:solidFill>
                <a:latin typeface="Arial" pitchFamily="34" charset="0"/>
                <a:cs typeface="Arial" pitchFamily="34" charset="0"/>
              </a:rPr>
              <a:t>, edited by Hugh A. Thompson. Chicago: Association of College and Research Libraries. http://www.oclc.org/research/publications/archive/2007/connaway-acrl.pdf</a:t>
            </a:r>
            <a:endParaRPr lang="en-US" sz="1400" dirty="0" smtClean="0">
              <a:solidFill>
                <a:prstClr val="black"/>
              </a:solidFill>
              <a:latin typeface="Arial" pitchFamily="34" charset="0"/>
              <a:cs typeface="Arial" pitchFamily="34" charset="0"/>
            </a:endParaRPr>
          </a:p>
          <a:p>
            <a:pPr marL="463550" lvl="0" indent="-463550">
              <a:spcBef>
                <a:spcPts val="0"/>
              </a:spcBef>
              <a:buNone/>
            </a:pPr>
            <a:r>
              <a:rPr lang="en-US" sz="1400" dirty="0" err="1" smtClean="0">
                <a:solidFill>
                  <a:prstClr val="black"/>
                </a:solidFill>
                <a:latin typeface="Arial" pitchFamily="34" charset="0"/>
                <a:cs typeface="Arial" pitchFamily="34" charset="0"/>
              </a:rPr>
              <a:t>Connaway</a:t>
            </a:r>
            <a:r>
              <a:rPr lang="en-US" sz="1400" dirty="0" smtClean="0">
                <a:solidFill>
                  <a:prstClr val="black"/>
                </a:solidFill>
                <a:latin typeface="Arial" pitchFamily="34" charset="0"/>
                <a:cs typeface="Arial" pitchFamily="34" charset="0"/>
              </a:rPr>
              <a:t>, Lynn </a:t>
            </a:r>
            <a:r>
              <a:rPr lang="en-US" sz="1400" dirty="0" err="1" smtClean="0">
                <a:solidFill>
                  <a:prstClr val="black"/>
                </a:solidFill>
                <a:latin typeface="Arial" pitchFamily="34" charset="0"/>
                <a:cs typeface="Arial" pitchFamily="34" charset="0"/>
              </a:rPr>
              <a:t>Silipigni</a:t>
            </a:r>
            <a:r>
              <a:rPr lang="en-US" sz="1400" dirty="0" smtClean="0">
                <a:solidFill>
                  <a:prstClr val="black"/>
                </a:solidFill>
                <a:latin typeface="Arial" pitchFamily="34" charset="0"/>
                <a:cs typeface="Arial" pitchFamily="34" charset="0"/>
              </a:rPr>
              <a:t>, and Marie L. Radford. 2011. </a:t>
            </a:r>
            <a:r>
              <a:rPr lang="en-US" sz="1400" i="1" dirty="0" smtClean="0">
                <a:solidFill>
                  <a:prstClr val="black"/>
                </a:solidFill>
                <a:latin typeface="Arial" pitchFamily="34" charset="0"/>
                <a:cs typeface="Arial" pitchFamily="34" charset="0"/>
              </a:rPr>
              <a:t>Seeking synchronicity: Revelations and recommendations for virtual reference</a:t>
            </a:r>
            <a:r>
              <a:rPr lang="en-US" sz="1400" dirty="0" smtClean="0">
                <a:solidFill>
                  <a:prstClr val="black"/>
                </a:solidFill>
                <a:latin typeface="Arial" pitchFamily="34" charset="0"/>
                <a:cs typeface="Arial" pitchFamily="34" charset="0"/>
              </a:rPr>
              <a:t>. Dublin, OH: OCLC Research. http://www.oclc.org/reports/synchronicity/full.pdf.</a:t>
            </a:r>
          </a:p>
          <a:p>
            <a:pPr marL="463550" lvl="0" indent="-463550">
              <a:spcBef>
                <a:spcPts val="0"/>
              </a:spcBef>
              <a:buNone/>
            </a:pPr>
            <a:r>
              <a:rPr lang="en-US" sz="1400" dirty="0" err="1" smtClean="0">
                <a:solidFill>
                  <a:prstClr val="black"/>
                </a:solidFill>
                <a:latin typeface="Arial" pitchFamily="34" charset="0"/>
                <a:cs typeface="Arial" pitchFamily="34" charset="0"/>
              </a:rPr>
              <a:t>Connaway</a:t>
            </a:r>
            <a:r>
              <a:rPr lang="en-US" sz="1400" dirty="0" smtClean="0">
                <a:solidFill>
                  <a:prstClr val="black"/>
                </a:solidFill>
                <a:latin typeface="Arial" pitchFamily="34" charset="0"/>
                <a:cs typeface="Arial" pitchFamily="34" charset="0"/>
              </a:rPr>
              <a:t>, Lynn </a:t>
            </a:r>
            <a:r>
              <a:rPr lang="en-US" sz="1400" dirty="0" err="1" smtClean="0">
                <a:solidFill>
                  <a:prstClr val="black"/>
                </a:solidFill>
                <a:latin typeface="Arial" pitchFamily="34" charset="0"/>
                <a:cs typeface="Arial" pitchFamily="34" charset="0"/>
              </a:rPr>
              <a:t>Silipigni</a:t>
            </a:r>
            <a:r>
              <a:rPr lang="en-US" sz="1400" dirty="0" smtClean="0">
                <a:solidFill>
                  <a:prstClr val="black"/>
                </a:solidFill>
                <a:latin typeface="Arial" pitchFamily="34" charset="0"/>
                <a:cs typeface="Arial" pitchFamily="34" charset="0"/>
              </a:rPr>
              <a:t>, Marie L. Radford, Timothy J. Dickey, Jocelyn De Angelis Williams, and Patrick Confer. 2008. Sense-making and synchronicity: Information-seeking behaviors of </a:t>
            </a:r>
            <a:r>
              <a:rPr lang="en-US" sz="1400" dirty="0" err="1" smtClean="0">
                <a:solidFill>
                  <a:prstClr val="black"/>
                </a:solidFill>
                <a:latin typeface="Arial" pitchFamily="34" charset="0"/>
                <a:cs typeface="Arial" pitchFamily="34" charset="0"/>
              </a:rPr>
              <a:t>Millennials</a:t>
            </a:r>
            <a:r>
              <a:rPr lang="en-US" sz="1400" dirty="0" smtClean="0">
                <a:solidFill>
                  <a:prstClr val="black"/>
                </a:solidFill>
                <a:latin typeface="Arial" pitchFamily="34" charset="0"/>
                <a:cs typeface="Arial" pitchFamily="34" charset="0"/>
              </a:rPr>
              <a:t> and Baby Boomers. </a:t>
            </a:r>
            <a:r>
              <a:rPr lang="en-US" sz="1400" i="1" dirty="0" err="1" smtClean="0">
                <a:solidFill>
                  <a:prstClr val="black"/>
                </a:solidFill>
                <a:latin typeface="Arial" pitchFamily="34" charset="0"/>
                <a:cs typeface="Arial" pitchFamily="34" charset="0"/>
              </a:rPr>
              <a:t>Libri</a:t>
            </a:r>
            <a:r>
              <a:rPr lang="en-US" sz="1400" dirty="0" smtClean="0">
                <a:solidFill>
                  <a:prstClr val="black"/>
                </a:solidFill>
                <a:latin typeface="Arial" pitchFamily="34" charset="0"/>
                <a:cs typeface="Arial" pitchFamily="34" charset="0"/>
              </a:rPr>
              <a:t> 58, no. 2: 123-35. http://www.oclc.org/resources/research/publications/library/2008/connaway-libri.pdf.</a:t>
            </a:r>
          </a:p>
          <a:p>
            <a:pPr marL="463550" lvl="0" indent="-463550">
              <a:spcBef>
                <a:spcPts val="0"/>
              </a:spcBef>
              <a:buNone/>
            </a:pPr>
            <a:r>
              <a:rPr lang="en-US" sz="1400" dirty="0" err="1" smtClean="0">
                <a:solidFill>
                  <a:prstClr val="black"/>
                </a:solidFill>
                <a:latin typeface="Arial" pitchFamily="34" charset="0"/>
                <a:cs typeface="Arial" pitchFamily="34" charset="0"/>
              </a:rPr>
              <a:t>Connaway</a:t>
            </a:r>
            <a:r>
              <a:rPr lang="en-US" sz="1400" dirty="0" smtClean="0">
                <a:solidFill>
                  <a:prstClr val="black"/>
                </a:solidFill>
                <a:latin typeface="Arial" pitchFamily="34" charset="0"/>
                <a:cs typeface="Arial" pitchFamily="34" charset="0"/>
              </a:rPr>
              <a:t>, Lynn Silipigni, and Simon Wakeling. 2012. </a:t>
            </a:r>
            <a:r>
              <a:rPr lang="en-US" sz="1400" i="1" dirty="0" smtClean="0">
                <a:solidFill>
                  <a:prstClr val="black"/>
                </a:solidFill>
                <a:latin typeface="Arial" pitchFamily="34" charset="0"/>
                <a:cs typeface="Arial" pitchFamily="34" charset="0"/>
              </a:rPr>
              <a:t>To use or not to use WorldCat.org: An international perspective from different user groups</a:t>
            </a:r>
            <a:r>
              <a:rPr lang="en-US" sz="1400" dirty="0" smtClean="0">
                <a:solidFill>
                  <a:prstClr val="black"/>
                </a:solidFill>
                <a:latin typeface="Arial" pitchFamily="34" charset="0"/>
                <a:cs typeface="Arial" pitchFamily="34" charset="0"/>
              </a:rPr>
              <a:t>. Unpublished report, April 26.</a:t>
            </a:r>
          </a:p>
          <a:p>
            <a:pPr marL="463550" lvl="0" indent="-463550">
              <a:spcBef>
                <a:spcPts val="0"/>
              </a:spcBef>
              <a:buNone/>
            </a:pPr>
            <a:r>
              <a:rPr lang="en-US" sz="1400" dirty="0" smtClean="0">
                <a:solidFill>
                  <a:prstClr val="black"/>
                </a:solidFill>
                <a:latin typeface="Arial" pitchFamily="34" charset="0"/>
                <a:cs typeface="Arial" pitchFamily="34" charset="0"/>
              </a:rPr>
              <a:t>Connaway, Lynn Silipigni, David White, Donna Lanclos, and Alison Le Cornu. 2013. Visitors and Residents: What motivates engagement with the digital information environment? </a:t>
            </a:r>
            <a:r>
              <a:rPr lang="en-US" sz="1400" i="1" dirty="0" smtClean="0">
                <a:solidFill>
                  <a:prstClr val="black"/>
                </a:solidFill>
                <a:latin typeface="Arial" pitchFamily="34" charset="0"/>
                <a:cs typeface="Arial" pitchFamily="34" charset="0"/>
              </a:rPr>
              <a:t>Information Research</a:t>
            </a:r>
            <a:r>
              <a:rPr lang="en-US" sz="1400" dirty="0" smtClean="0">
                <a:solidFill>
                  <a:prstClr val="black"/>
                </a:solidFill>
                <a:latin typeface="Arial" pitchFamily="34" charset="0"/>
                <a:cs typeface="Arial" pitchFamily="34" charset="0"/>
              </a:rPr>
              <a:t> 18, no. 1, http://informationr.net/ir/18-1/infres181.html.</a:t>
            </a:r>
          </a:p>
          <a:p>
            <a:pPr marL="463550" indent="-463550">
              <a:spcBef>
                <a:spcPts val="0"/>
              </a:spcBef>
              <a:buNone/>
            </a:pPr>
            <a:r>
              <a:rPr lang="en-US" sz="1400" dirty="0" smtClean="0">
                <a:solidFill>
                  <a:schemeClr val="tx1"/>
                </a:solidFill>
                <a:latin typeface="Arial" pitchFamily="34" charset="0"/>
                <a:cs typeface="Arial" pitchFamily="34" charset="0"/>
              </a:rPr>
              <a:t>Dempsey, </a:t>
            </a:r>
            <a:r>
              <a:rPr lang="en-US" sz="1400" dirty="0" err="1" smtClean="0">
                <a:solidFill>
                  <a:schemeClr val="tx1"/>
                </a:solidFill>
                <a:latin typeface="Arial" pitchFamily="34" charset="0"/>
                <a:cs typeface="Arial" pitchFamily="34" charset="0"/>
              </a:rPr>
              <a:t>Lorcan</a:t>
            </a:r>
            <a:r>
              <a:rPr lang="en-US" sz="1400" dirty="0" smtClean="0">
                <a:solidFill>
                  <a:schemeClr val="tx1"/>
                </a:solidFill>
                <a:latin typeface="Arial" pitchFamily="34" charset="0"/>
                <a:cs typeface="Arial" pitchFamily="34" charset="0"/>
              </a:rPr>
              <a:t>. 2012. Thirteen ways of looking at libraries, discovery, and the catalog: Scale, workflow, attention. </a:t>
            </a:r>
            <a:r>
              <a:rPr lang="en-US" sz="1400" i="1" dirty="0" smtClean="0">
                <a:solidFill>
                  <a:schemeClr val="tx1"/>
                </a:solidFill>
                <a:latin typeface="Arial" panose="020B0604020202020204" pitchFamily="34" charset="0"/>
                <a:cs typeface="Arial" panose="020B0604020202020204" pitchFamily="34" charset="0"/>
              </a:rPr>
              <a:t>EDUCAUSE Review Online </a:t>
            </a:r>
            <a:r>
              <a:rPr lang="en-US" sz="1400" dirty="0" smtClean="0">
                <a:solidFill>
                  <a:schemeClr val="tx1"/>
                </a:solidFill>
                <a:latin typeface="Arial" panose="020B0604020202020204" pitchFamily="34" charset="0"/>
                <a:cs typeface="Arial" panose="020B0604020202020204" pitchFamily="34" charset="0"/>
              </a:rPr>
              <a:t>(December 10, 2012), http://www.educause.edu/ero/article/thirteen-ways-looking-libraries-discovery-and-catalog-scale-workflow-attention.</a:t>
            </a:r>
          </a:p>
          <a:p>
            <a:pPr marL="463550" indent="-463550">
              <a:spcBef>
                <a:spcPts val="0"/>
              </a:spcBef>
              <a:buNone/>
            </a:pPr>
            <a:r>
              <a:rPr lang="en-US" sz="1400" dirty="0" smtClean="0">
                <a:solidFill>
                  <a:schemeClr val="tx1"/>
                </a:solidFill>
                <a:latin typeface="Arial" panose="020B0604020202020204" pitchFamily="34" charset="0"/>
                <a:cs typeface="Arial" panose="020B0604020202020204" pitchFamily="34" charset="0"/>
              </a:rPr>
              <a:t>De Rosa, Cathy, Joanne Cantrell, Diane </a:t>
            </a:r>
            <a:r>
              <a:rPr lang="en-US" sz="1400" dirty="0" err="1" smtClean="0">
                <a:solidFill>
                  <a:schemeClr val="tx1"/>
                </a:solidFill>
                <a:latin typeface="Arial" panose="020B0604020202020204" pitchFamily="34" charset="0"/>
                <a:cs typeface="Arial" panose="020B0604020202020204" pitchFamily="34" charset="0"/>
              </a:rPr>
              <a:t>Cellentani</a:t>
            </a:r>
            <a:r>
              <a:rPr lang="en-US" sz="1400" dirty="0" smtClean="0">
                <a:solidFill>
                  <a:schemeClr val="tx1"/>
                </a:solidFill>
                <a:latin typeface="Arial" panose="020B0604020202020204" pitchFamily="34" charset="0"/>
                <a:cs typeface="Arial" panose="020B0604020202020204" pitchFamily="34" charset="0"/>
              </a:rPr>
              <a:t>, Janet Hawk, Lillie Jenkins, and </a:t>
            </a:r>
            <a:r>
              <a:rPr lang="en-US" sz="1400" dirty="0" err="1" smtClean="0">
                <a:solidFill>
                  <a:schemeClr val="tx1"/>
                </a:solidFill>
                <a:latin typeface="Arial" panose="020B0604020202020204" pitchFamily="34" charset="0"/>
                <a:cs typeface="Arial" panose="020B0604020202020204" pitchFamily="34" charset="0"/>
              </a:rPr>
              <a:t>Alane</a:t>
            </a:r>
            <a:r>
              <a:rPr lang="en-US" sz="1400" dirty="0" smtClean="0">
                <a:solidFill>
                  <a:schemeClr val="tx1"/>
                </a:solidFill>
                <a:latin typeface="Arial" panose="020B0604020202020204" pitchFamily="34" charset="0"/>
                <a:cs typeface="Arial" panose="020B0604020202020204" pitchFamily="34" charset="0"/>
              </a:rPr>
              <a:t> Wilson. 2005. </a:t>
            </a:r>
            <a:r>
              <a:rPr lang="en-US" sz="1400" i="1" dirty="0" smtClean="0">
                <a:solidFill>
                  <a:schemeClr val="tx1"/>
                </a:solidFill>
                <a:latin typeface="Arial" pitchFamily="34" charset="0"/>
                <a:cs typeface="Arial" pitchFamily="34" charset="0"/>
              </a:rPr>
              <a:t>Perceptions of libraries and information resources: A report to the OCLC Membership</a:t>
            </a:r>
            <a:r>
              <a:rPr lang="en-US" sz="1400" dirty="0" smtClean="0">
                <a:solidFill>
                  <a:schemeClr val="tx1"/>
                </a:solidFill>
                <a:latin typeface="Arial" pitchFamily="34" charset="0"/>
                <a:cs typeface="Arial" pitchFamily="34" charset="0"/>
              </a:rPr>
              <a:t>. Dublin, OH: OCLC Online Computer Library Center.</a:t>
            </a:r>
          </a:p>
          <a:p>
            <a:pPr marL="463550" lvl="0" indent="-463550">
              <a:spcBef>
                <a:spcPts val="0"/>
              </a:spcBef>
              <a:buNone/>
            </a:pPr>
            <a:endParaRPr lang="en-US" dirty="0"/>
          </a:p>
        </p:txBody>
      </p:sp>
    </p:spTree>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609600"/>
          </a:xfrm>
        </p:spPr>
        <p:txBody>
          <a:bodyPr>
            <a:noAutofit/>
          </a:bodyPr>
          <a:lstStyle/>
          <a:p>
            <a:r>
              <a:rPr lang="en-US" dirty="0" smtClean="0"/>
              <a:t>References</a:t>
            </a:r>
            <a:endParaRPr lang="en-US" dirty="0"/>
          </a:p>
        </p:txBody>
      </p:sp>
      <p:sp>
        <p:nvSpPr>
          <p:cNvPr id="3" name="Content Placeholder 2"/>
          <p:cNvSpPr>
            <a:spLocks noGrp="1"/>
          </p:cNvSpPr>
          <p:nvPr>
            <p:ph idx="1"/>
          </p:nvPr>
        </p:nvSpPr>
        <p:spPr>
          <a:xfrm>
            <a:off x="304800" y="762000"/>
            <a:ext cx="8610600" cy="5638800"/>
          </a:xfrm>
        </p:spPr>
        <p:txBody>
          <a:bodyPr>
            <a:noAutofit/>
          </a:bodyPr>
          <a:lstStyle/>
          <a:p>
            <a:pPr marL="463550" indent="-463550">
              <a:spcBef>
                <a:spcPts val="0"/>
              </a:spcBef>
              <a:buNone/>
            </a:pPr>
            <a:r>
              <a:rPr lang="en-US" sz="1400" dirty="0" smtClean="0">
                <a:solidFill>
                  <a:schemeClr val="tx1"/>
                </a:solidFill>
                <a:latin typeface="Arial" pitchFamily="34" charset="0"/>
                <a:cs typeface="Arial" pitchFamily="34" charset="0"/>
              </a:rPr>
              <a:t>De Rosa, Cathy, Joanne Cantrell, Janet Hawk, and </a:t>
            </a:r>
            <a:r>
              <a:rPr lang="en-US" sz="1400" dirty="0" err="1" smtClean="0">
                <a:solidFill>
                  <a:schemeClr val="tx1"/>
                </a:solidFill>
                <a:latin typeface="Arial" pitchFamily="34" charset="0"/>
                <a:cs typeface="Arial" pitchFamily="34" charset="0"/>
              </a:rPr>
              <a:t>Alane</a:t>
            </a:r>
            <a:r>
              <a:rPr lang="en-US" sz="1400" dirty="0" smtClean="0">
                <a:solidFill>
                  <a:schemeClr val="tx1"/>
                </a:solidFill>
                <a:latin typeface="Arial" pitchFamily="34" charset="0"/>
                <a:cs typeface="Arial" pitchFamily="34" charset="0"/>
              </a:rPr>
              <a:t> Wilson. 2006. </a:t>
            </a:r>
            <a:r>
              <a:rPr lang="en-US" sz="1400" i="1" dirty="0" smtClean="0">
                <a:solidFill>
                  <a:schemeClr val="tx1"/>
                </a:solidFill>
                <a:latin typeface="Arial" pitchFamily="34" charset="0"/>
                <a:cs typeface="Arial" pitchFamily="34" charset="0"/>
              </a:rPr>
              <a:t>College students’ perceptions of libraries and information resources: A report to the OCLC Membership</a:t>
            </a:r>
            <a:r>
              <a:rPr lang="en-US" sz="1400" dirty="0" smtClean="0">
                <a:solidFill>
                  <a:schemeClr val="tx1"/>
                </a:solidFill>
                <a:latin typeface="Arial" pitchFamily="34" charset="0"/>
                <a:cs typeface="Arial" pitchFamily="34" charset="0"/>
              </a:rPr>
              <a:t>. Dublin, OH: OCLC Online Computer Library Center.</a:t>
            </a:r>
            <a:endParaRPr lang="en-US" sz="1400" dirty="0" smtClean="0">
              <a:solidFill>
                <a:prstClr val="black"/>
              </a:solidFill>
              <a:latin typeface="Arial" pitchFamily="34" charset="0"/>
              <a:cs typeface="Arial" pitchFamily="34" charset="0"/>
            </a:endParaRPr>
          </a:p>
          <a:p>
            <a:pPr marL="463550" lvl="0" indent="-463550">
              <a:spcBef>
                <a:spcPts val="0"/>
              </a:spcBef>
              <a:buNone/>
            </a:pPr>
            <a:r>
              <a:rPr lang="en-US" sz="1400" dirty="0" err="1" smtClean="0">
                <a:solidFill>
                  <a:prstClr val="black"/>
                </a:solidFill>
                <a:latin typeface="Arial" pitchFamily="34" charset="0"/>
                <a:cs typeface="Arial" pitchFamily="34" charset="0"/>
              </a:rPr>
              <a:t>Dervin</a:t>
            </a:r>
            <a:r>
              <a:rPr lang="en-US" sz="1400" dirty="0" smtClean="0">
                <a:solidFill>
                  <a:prstClr val="black"/>
                </a:solidFill>
                <a:latin typeface="Arial" pitchFamily="34" charset="0"/>
                <a:cs typeface="Arial" pitchFamily="34" charset="0"/>
              </a:rPr>
              <a:t>, Brenda, </a:t>
            </a:r>
            <a:r>
              <a:rPr lang="en-US" sz="1400" dirty="0" err="1" smtClean="0">
                <a:solidFill>
                  <a:prstClr val="black"/>
                </a:solidFill>
                <a:latin typeface="Arial" pitchFamily="34" charset="0"/>
                <a:cs typeface="Arial" pitchFamily="34" charset="0"/>
              </a:rPr>
              <a:t>CarrieLynn</a:t>
            </a:r>
            <a:r>
              <a:rPr lang="en-US" sz="1400" dirty="0" smtClean="0">
                <a:solidFill>
                  <a:prstClr val="black"/>
                </a:solidFill>
                <a:latin typeface="Arial" pitchFamily="34" charset="0"/>
                <a:cs typeface="Arial" pitchFamily="34" charset="0"/>
              </a:rPr>
              <a:t> D. </a:t>
            </a:r>
            <a:r>
              <a:rPr lang="en-US" sz="1400" dirty="0" err="1" smtClean="0">
                <a:solidFill>
                  <a:prstClr val="black"/>
                </a:solidFill>
                <a:latin typeface="Arial" pitchFamily="34" charset="0"/>
                <a:cs typeface="Arial" pitchFamily="34" charset="0"/>
              </a:rPr>
              <a:t>Reinhard</a:t>
            </a:r>
            <a:r>
              <a:rPr lang="en-US" sz="1400" dirty="0" smtClean="0">
                <a:solidFill>
                  <a:prstClr val="black"/>
                </a:solidFill>
                <a:latin typeface="Arial" pitchFamily="34" charset="0"/>
                <a:cs typeface="Arial" pitchFamily="34" charset="0"/>
              </a:rPr>
              <a:t>, Zack Y. Kerr, Mei Song, and </a:t>
            </a:r>
            <a:r>
              <a:rPr lang="en-US" sz="1400" dirty="0" err="1" smtClean="0">
                <a:solidFill>
                  <a:prstClr val="black"/>
                </a:solidFill>
                <a:latin typeface="Arial" pitchFamily="34" charset="0"/>
                <a:cs typeface="Arial" pitchFamily="34" charset="0"/>
              </a:rPr>
              <a:t>Fei</a:t>
            </a:r>
            <a:r>
              <a:rPr lang="en-US" sz="1400" dirty="0" smtClean="0">
                <a:solidFill>
                  <a:prstClr val="black"/>
                </a:solidFill>
                <a:latin typeface="Arial" pitchFamily="34" charset="0"/>
                <a:cs typeface="Arial" pitchFamily="34" charset="0"/>
              </a:rPr>
              <a:t> C. </a:t>
            </a:r>
            <a:r>
              <a:rPr lang="en-US" sz="1400" dirty="0" err="1" smtClean="0">
                <a:solidFill>
                  <a:prstClr val="black"/>
                </a:solidFill>
                <a:latin typeface="Arial" pitchFamily="34" charset="0"/>
                <a:cs typeface="Arial" pitchFamily="34" charset="0"/>
              </a:rPr>
              <a:t>Shen</a:t>
            </a:r>
            <a:r>
              <a:rPr lang="en-US" sz="1400" dirty="0" smtClean="0">
                <a:solidFill>
                  <a:prstClr val="black"/>
                </a:solidFill>
                <a:latin typeface="Arial" pitchFamily="34" charset="0"/>
                <a:cs typeface="Arial" pitchFamily="34" charset="0"/>
              </a:rPr>
              <a:t>. 2006. </a:t>
            </a:r>
            <a:r>
              <a:rPr lang="en-US" sz="1400" i="1" dirty="0" err="1" smtClean="0">
                <a:solidFill>
                  <a:prstClr val="black"/>
                </a:solidFill>
                <a:latin typeface="Arial" pitchFamily="34" charset="0"/>
                <a:cs typeface="Arial" pitchFamily="34" charset="0"/>
              </a:rPr>
              <a:t>Sensemaking</a:t>
            </a:r>
            <a:r>
              <a:rPr lang="en-US" sz="1400" i="1" dirty="0" smtClean="0">
                <a:solidFill>
                  <a:prstClr val="black"/>
                </a:solidFill>
                <a:latin typeface="Arial" pitchFamily="34" charset="0"/>
                <a:cs typeface="Arial" pitchFamily="34" charset="0"/>
              </a:rPr>
              <a:t> the information confluence: The whys and </a:t>
            </a:r>
            <a:r>
              <a:rPr lang="en-US" sz="1400" i="1" dirty="0" err="1" smtClean="0">
                <a:solidFill>
                  <a:prstClr val="black"/>
                </a:solidFill>
                <a:latin typeface="Arial" pitchFamily="34" charset="0"/>
                <a:cs typeface="Arial" pitchFamily="34" charset="0"/>
              </a:rPr>
              <a:t>hows</a:t>
            </a:r>
            <a:r>
              <a:rPr lang="en-US" sz="1400" i="1" dirty="0" smtClean="0">
                <a:solidFill>
                  <a:prstClr val="black"/>
                </a:solidFill>
                <a:latin typeface="Arial" pitchFamily="34" charset="0"/>
                <a:cs typeface="Arial" pitchFamily="34" charset="0"/>
              </a:rPr>
              <a:t> of college and university User </a:t>
            </a:r>
            <a:r>
              <a:rPr lang="en-US" sz="1400" i="1" dirty="0" err="1" smtClean="0">
                <a:solidFill>
                  <a:prstClr val="black"/>
                </a:solidFill>
                <a:latin typeface="Arial" pitchFamily="34" charset="0"/>
                <a:cs typeface="Arial" pitchFamily="34" charset="0"/>
              </a:rPr>
              <a:t>satisficing</a:t>
            </a:r>
            <a:r>
              <a:rPr lang="en-US" sz="1400" i="1" dirty="0" smtClean="0">
                <a:solidFill>
                  <a:prstClr val="black"/>
                </a:solidFill>
                <a:latin typeface="Arial" pitchFamily="34" charset="0"/>
                <a:cs typeface="Arial" pitchFamily="34" charset="0"/>
              </a:rPr>
              <a:t> of information needs. Phase II: Sense-making online survey and phone interview study. </a:t>
            </a:r>
            <a:r>
              <a:rPr lang="en-US" sz="1400" dirty="0" smtClean="0">
                <a:solidFill>
                  <a:prstClr val="black"/>
                </a:solidFill>
                <a:latin typeface="Arial" pitchFamily="34" charset="0"/>
                <a:cs typeface="Arial" pitchFamily="34" charset="0"/>
              </a:rPr>
              <a:t>Report on National Leadership Grant LG-02-03-0062-03 to Institute of Museum and Library Services, Washington, DC. Columbus, OH: School of Communication, Ohio State University.</a:t>
            </a:r>
          </a:p>
          <a:p>
            <a:pPr marL="463550" lvl="0" indent="-463550">
              <a:spcBef>
                <a:spcPts val="0"/>
              </a:spcBef>
              <a:buNone/>
            </a:pPr>
            <a:r>
              <a:rPr lang="en-US" sz="1400" dirty="0" smtClean="0">
                <a:solidFill>
                  <a:prstClr val="black"/>
                </a:solidFill>
                <a:latin typeface="Arial" pitchFamily="34" charset="0"/>
                <a:cs typeface="Arial" pitchFamily="34" charset="0"/>
              </a:rPr>
              <a:t>Elder, Danielle, R. Niccole Westbrook, and Michele Reilly. 2012. Wikipedia lover, not a hater: Harnessing Wikipedia to increase the discoverability of library resources. </a:t>
            </a:r>
            <a:r>
              <a:rPr lang="en-US" sz="1400" i="1" dirty="0" smtClean="0">
                <a:solidFill>
                  <a:prstClr val="black"/>
                </a:solidFill>
                <a:latin typeface="Arial" pitchFamily="34" charset="0"/>
                <a:cs typeface="Arial" pitchFamily="34" charset="0"/>
              </a:rPr>
              <a:t>Journal of Web Librarianship </a:t>
            </a:r>
            <a:r>
              <a:rPr lang="en-US" sz="1400" dirty="0" smtClean="0">
                <a:solidFill>
                  <a:prstClr val="black"/>
                </a:solidFill>
                <a:latin typeface="Arial" pitchFamily="34" charset="0"/>
                <a:cs typeface="Arial" pitchFamily="34" charset="0"/>
              </a:rPr>
              <a:t>6, no. 1: 32-44. DOI:10.1080/19322909.2012.641808.</a:t>
            </a:r>
            <a:endParaRPr lang="en-US" sz="1400" dirty="0" smtClean="0">
              <a:solidFill>
                <a:schemeClr val="tx1"/>
              </a:solidFill>
              <a:latin typeface="Arial" pitchFamily="34" charset="0"/>
              <a:cs typeface="Arial" pitchFamily="34" charset="0"/>
            </a:endParaRPr>
          </a:p>
          <a:p>
            <a:pPr marL="463550" indent="-463550">
              <a:spcBef>
                <a:spcPts val="0"/>
              </a:spcBef>
              <a:buNone/>
            </a:pPr>
            <a:r>
              <a:rPr lang="en-US" sz="1400" dirty="0" err="1" smtClean="0">
                <a:solidFill>
                  <a:schemeClr val="tx1"/>
                </a:solidFill>
                <a:latin typeface="Arial" pitchFamily="34" charset="0"/>
                <a:cs typeface="Arial" pitchFamily="34" charset="0"/>
              </a:rPr>
              <a:t>Faniel</a:t>
            </a:r>
            <a:r>
              <a:rPr lang="en-US" sz="1400" dirty="0" smtClean="0">
                <a:solidFill>
                  <a:schemeClr val="tx1"/>
                </a:solidFill>
                <a:latin typeface="Arial" pitchFamily="34" charset="0"/>
                <a:cs typeface="Arial" pitchFamily="34" charset="0"/>
              </a:rPr>
              <a:t>, </a:t>
            </a:r>
            <a:r>
              <a:rPr lang="en-US" sz="1400" dirty="0" err="1" smtClean="0">
                <a:solidFill>
                  <a:schemeClr val="tx1"/>
                </a:solidFill>
                <a:latin typeface="Arial" pitchFamily="34" charset="0"/>
                <a:cs typeface="Arial" pitchFamily="34" charset="0"/>
              </a:rPr>
              <a:t>Ixchel</a:t>
            </a:r>
            <a:r>
              <a:rPr lang="en-US" sz="1400" dirty="0" smtClean="0">
                <a:solidFill>
                  <a:schemeClr val="tx1"/>
                </a:solidFill>
                <a:latin typeface="Arial" pitchFamily="34" charset="0"/>
                <a:cs typeface="Arial" pitchFamily="34" charset="0"/>
              </a:rPr>
              <a:t>, Lynn </a:t>
            </a:r>
            <a:r>
              <a:rPr lang="en-US" sz="1400" dirty="0" err="1" smtClean="0">
                <a:solidFill>
                  <a:schemeClr val="tx1"/>
                </a:solidFill>
                <a:latin typeface="Arial" pitchFamily="34" charset="0"/>
                <a:cs typeface="Arial" pitchFamily="34" charset="0"/>
              </a:rPr>
              <a:t>Silipigni</a:t>
            </a:r>
            <a:r>
              <a:rPr lang="en-US" sz="1400" dirty="0" smtClean="0">
                <a:solidFill>
                  <a:schemeClr val="tx1"/>
                </a:solidFill>
                <a:latin typeface="Arial" pitchFamily="34" charset="0"/>
                <a:cs typeface="Arial" pitchFamily="34" charset="0"/>
              </a:rPr>
              <a:t> </a:t>
            </a:r>
            <a:r>
              <a:rPr lang="en-US" sz="1400" dirty="0" err="1" smtClean="0">
                <a:solidFill>
                  <a:schemeClr val="tx1"/>
                </a:solidFill>
                <a:latin typeface="Arial" pitchFamily="34" charset="0"/>
                <a:cs typeface="Arial" pitchFamily="34" charset="0"/>
              </a:rPr>
              <a:t>Connaway</a:t>
            </a:r>
            <a:r>
              <a:rPr lang="en-US" sz="1400" dirty="0" smtClean="0">
                <a:solidFill>
                  <a:schemeClr val="tx1"/>
                </a:solidFill>
                <a:latin typeface="Arial" pitchFamily="34" charset="0"/>
                <a:cs typeface="Arial" pitchFamily="34" charset="0"/>
              </a:rPr>
              <a:t>, and Kendra Parson. 2014. 20th Annual Reference Research Forum. Presented at ALA Annual Conference &amp; Exhibition, June 26-July 1, in Las Vegas, NV.</a:t>
            </a:r>
          </a:p>
          <a:p>
            <a:pPr marL="463550" lvl="0" indent="-463550">
              <a:spcBef>
                <a:spcPts val="0"/>
              </a:spcBef>
              <a:buNone/>
            </a:pPr>
            <a:r>
              <a:rPr lang="en-US" sz="1400" dirty="0" err="1" smtClean="0">
                <a:solidFill>
                  <a:prstClr val="black"/>
                </a:solidFill>
                <a:latin typeface="Arial" pitchFamily="34" charset="0"/>
                <a:cs typeface="Arial" pitchFamily="34" charset="0"/>
              </a:rPr>
              <a:t>Faniel</a:t>
            </a:r>
            <a:r>
              <a:rPr lang="en-US" sz="1400" dirty="0" smtClean="0">
                <a:solidFill>
                  <a:prstClr val="black"/>
                </a:solidFill>
                <a:latin typeface="Arial" pitchFamily="34" charset="0"/>
                <a:cs typeface="Arial" pitchFamily="34" charset="0"/>
              </a:rPr>
              <a:t>, </a:t>
            </a:r>
            <a:r>
              <a:rPr lang="en-US" sz="1400" dirty="0" err="1" smtClean="0">
                <a:solidFill>
                  <a:prstClr val="black"/>
                </a:solidFill>
                <a:latin typeface="Arial" pitchFamily="34" charset="0"/>
                <a:cs typeface="Arial" pitchFamily="34" charset="0"/>
              </a:rPr>
              <a:t>Ixchel</a:t>
            </a:r>
            <a:r>
              <a:rPr lang="en-US" sz="1400" dirty="0" smtClean="0">
                <a:solidFill>
                  <a:prstClr val="black"/>
                </a:solidFill>
                <a:latin typeface="Arial" pitchFamily="34" charset="0"/>
                <a:cs typeface="Arial" pitchFamily="34" charset="0"/>
              </a:rPr>
              <a:t> M., and </a:t>
            </a:r>
            <a:r>
              <a:rPr lang="en-US" sz="1400" dirty="0" err="1" smtClean="0">
                <a:solidFill>
                  <a:prstClr val="black"/>
                </a:solidFill>
                <a:latin typeface="Arial" pitchFamily="34" charset="0"/>
                <a:cs typeface="Arial" pitchFamily="34" charset="0"/>
              </a:rPr>
              <a:t>Trond</a:t>
            </a:r>
            <a:r>
              <a:rPr lang="en-US" sz="1400" dirty="0" smtClean="0">
                <a:solidFill>
                  <a:prstClr val="black"/>
                </a:solidFill>
                <a:latin typeface="Arial" pitchFamily="34" charset="0"/>
                <a:cs typeface="Arial" pitchFamily="34" charset="0"/>
              </a:rPr>
              <a:t> E. Jacobsen. 2010. Reusing scientific data: How earthquake engineering researchers assess the reusability of colleagues’ data. </a:t>
            </a:r>
            <a:r>
              <a:rPr lang="en-US" sz="1400" i="1" dirty="0" smtClean="0">
                <a:solidFill>
                  <a:prstClr val="black"/>
                </a:solidFill>
                <a:latin typeface="Arial" pitchFamily="34" charset="0"/>
                <a:cs typeface="Arial" pitchFamily="34" charset="0"/>
              </a:rPr>
              <a:t>Computer Supported Cooperative Work</a:t>
            </a:r>
            <a:r>
              <a:rPr lang="en-US" sz="1400" dirty="0" smtClean="0">
                <a:solidFill>
                  <a:prstClr val="black"/>
                </a:solidFill>
                <a:latin typeface="Arial" pitchFamily="34" charset="0"/>
                <a:cs typeface="Arial" pitchFamily="34" charset="0"/>
              </a:rPr>
              <a:t> 19, no. 3-4: 355-75.</a:t>
            </a:r>
          </a:p>
          <a:p>
            <a:pPr marL="463550" lvl="0" indent="-463550">
              <a:spcBef>
                <a:spcPts val="0"/>
              </a:spcBef>
              <a:buNone/>
            </a:pPr>
            <a:r>
              <a:rPr lang="en-US" sz="1400" dirty="0" err="1" smtClean="0">
                <a:solidFill>
                  <a:prstClr val="black"/>
                </a:solidFill>
                <a:latin typeface="Arial" pitchFamily="34" charset="0"/>
                <a:cs typeface="Arial" pitchFamily="34" charset="0"/>
              </a:rPr>
              <a:t>Faniel</a:t>
            </a:r>
            <a:r>
              <a:rPr lang="en-US" sz="1400" dirty="0" smtClean="0">
                <a:solidFill>
                  <a:prstClr val="black"/>
                </a:solidFill>
                <a:latin typeface="Arial" pitchFamily="34" charset="0"/>
                <a:cs typeface="Arial" pitchFamily="34" charset="0"/>
              </a:rPr>
              <a:t>, </a:t>
            </a:r>
            <a:r>
              <a:rPr lang="en-US" sz="1400" dirty="0" err="1" smtClean="0">
                <a:solidFill>
                  <a:prstClr val="black"/>
                </a:solidFill>
                <a:latin typeface="Arial" pitchFamily="34" charset="0"/>
                <a:cs typeface="Arial" pitchFamily="34" charset="0"/>
              </a:rPr>
              <a:t>Ixchel</a:t>
            </a:r>
            <a:r>
              <a:rPr lang="en-US" sz="1400" dirty="0" smtClean="0">
                <a:solidFill>
                  <a:prstClr val="black"/>
                </a:solidFill>
                <a:latin typeface="Arial" pitchFamily="34" charset="0"/>
                <a:cs typeface="Arial" pitchFamily="34" charset="0"/>
              </a:rPr>
              <a:t>, Eric Kansa, Sarah </a:t>
            </a:r>
            <a:r>
              <a:rPr lang="en-US" sz="1400" dirty="0" err="1" smtClean="0">
                <a:solidFill>
                  <a:prstClr val="black"/>
                </a:solidFill>
                <a:latin typeface="Arial" pitchFamily="34" charset="0"/>
                <a:cs typeface="Arial" pitchFamily="34" charset="0"/>
              </a:rPr>
              <a:t>Whitcher</a:t>
            </a:r>
            <a:r>
              <a:rPr lang="en-US" sz="1400" dirty="0" smtClean="0">
                <a:solidFill>
                  <a:prstClr val="black"/>
                </a:solidFill>
                <a:latin typeface="Arial" pitchFamily="34" charset="0"/>
                <a:cs typeface="Arial" pitchFamily="34" charset="0"/>
              </a:rPr>
              <a:t> Kansa, </a:t>
            </a:r>
            <a:r>
              <a:rPr lang="en-US" sz="1400" dirty="0" err="1" smtClean="0">
                <a:solidFill>
                  <a:prstClr val="black"/>
                </a:solidFill>
                <a:latin typeface="Arial" pitchFamily="34" charset="0"/>
                <a:cs typeface="Arial" pitchFamily="34" charset="0"/>
              </a:rPr>
              <a:t>Julianna</a:t>
            </a:r>
            <a:r>
              <a:rPr lang="en-US" sz="1400" dirty="0" smtClean="0">
                <a:solidFill>
                  <a:prstClr val="black"/>
                </a:solidFill>
                <a:latin typeface="Arial" pitchFamily="34" charset="0"/>
                <a:cs typeface="Arial" pitchFamily="34" charset="0"/>
              </a:rPr>
              <a:t> Barrera-Gomez, and Elizabeth </a:t>
            </a:r>
            <a:r>
              <a:rPr lang="en-US" sz="1400" dirty="0" err="1" smtClean="0">
                <a:solidFill>
                  <a:prstClr val="black"/>
                </a:solidFill>
                <a:latin typeface="Arial" pitchFamily="34" charset="0"/>
                <a:cs typeface="Arial" pitchFamily="34" charset="0"/>
              </a:rPr>
              <a:t>Yakel</a:t>
            </a:r>
            <a:r>
              <a:rPr lang="en-US" sz="1400" dirty="0" smtClean="0">
                <a:solidFill>
                  <a:prstClr val="black"/>
                </a:solidFill>
                <a:latin typeface="Arial" pitchFamily="34" charset="0"/>
                <a:cs typeface="Arial" pitchFamily="34" charset="0"/>
              </a:rPr>
              <a:t>. 2013. The challenges of digging data: A study of context in archaeological data reuse. In </a:t>
            </a:r>
            <a:r>
              <a:rPr lang="en-US" sz="1400" i="1" dirty="0" smtClean="0">
                <a:solidFill>
                  <a:prstClr val="black"/>
                </a:solidFill>
                <a:latin typeface="Arial" pitchFamily="34" charset="0"/>
                <a:cs typeface="Arial" pitchFamily="34" charset="0"/>
              </a:rPr>
              <a:t>JCDL 2013 Proceedings of the 13th ACM/IEEE-CS Joint Conference on Digital Libraries</a:t>
            </a:r>
            <a:r>
              <a:rPr lang="en-US" sz="1400" dirty="0" smtClean="0">
                <a:solidFill>
                  <a:prstClr val="black"/>
                </a:solidFill>
                <a:latin typeface="Arial" pitchFamily="34" charset="0"/>
                <a:cs typeface="Arial" pitchFamily="34" charset="0"/>
              </a:rPr>
              <a:t>, 295-304. New York: ACM. http://dx.doi.org/10.1145/2467696.2467712.</a:t>
            </a:r>
          </a:p>
          <a:p>
            <a:pPr marL="463550" lvl="0" indent="-463550">
              <a:spcBef>
                <a:spcPts val="0"/>
              </a:spcBef>
              <a:buNone/>
            </a:pPr>
            <a:r>
              <a:rPr lang="en-US" sz="1400" dirty="0" err="1" smtClean="0">
                <a:solidFill>
                  <a:prstClr val="black"/>
                </a:solidFill>
                <a:latin typeface="Arial" pitchFamily="34" charset="0"/>
                <a:cs typeface="Arial" pitchFamily="34" charset="0"/>
              </a:rPr>
              <a:t>Faniel</a:t>
            </a:r>
            <a:r>
              <a:rPr lang="en-US" sz="1400" dirty="0" smtClean="0">
                <a:solidFill>
                  <a:prstClr val="black"/>
                </a:solidFill>
                <a:latin typeface="Arial" pitchFamily="34" charset="0"/>
                <a:cs typeface="Arial" pitchFamily="34" charset="0"/>
              </a:rPr>
              <a:t>, </a:t>
            </a:r>
            <a:r>
              <a:rPr lang="en-US" sz="1400" dirty="0" err="1" smtClean="0">
                <a:solidFill>
                  <a:prstClr val="black"/>
                </a:solidFill>
                <a:latin typeface="Arial" pitchFamily="34" charset="0"/>
                <a:cs typeface="Arial" pitchFamily="34" charset="0"/>
              </a:rPr>
              <a:t>Ixchel</a:t>
            </a:r>
            <a:r>
              <a:rPr lang="en-US" sz="1400" dirty="0" smtClean="0">
                <a:solidFill>
                  <a:prstClr val="black"/>
                </a:solidFill>
                <a:latin typeface="Arial" pitchFamily="34" charset="0"/>
                <a:cs typeface="Arial" pitchFamily="34" charset="0"/>
              </a:rPr>
              <a:t> M., Adam </a:t>
            </a:r>
            <a:r>
              <a:rPr lang="en-US" sz="1400" dirty="0" err="1" smtClean="0">
                <a:solidFill>
                  <a:prstClr val="black"/>
                </a:solidFill>
                <a:latin typeface="Arial" pitchFamily="34" charset="0"/>
                <a:cs typeface="Arial" pitchFamily="34" charset="0"/>
              </a:rPr>
              <a:t>Kriesberg</a:t>
            </a:r>
            <a:r>
              <a:rPr lang="en-US" sz="1400" dirty="0" smtClean="0">
                <a:solidFill>
                  <a:prstClr val="black"/>
                </a:solidFill>
                <a:latin typeface="Arial" pitchFamily="34" charset="0"/>
                <a:cs typeface="Arial" pitchFamily="34" charset="0"/>
              </a:rPr>
              <a:t>, and Elizabeth </a:t>
            </a:r>
            <a:r>
              <a:rPr lang="en-US" sz="1400" dirty="0" err="1" smtClean="0">
                <a:solidFill>
                  <a:prstClr val="black"/>
                </a:solidFill>
                <a:latin typeface="Arial" pitchFamily="34" charset="0"/>
                <a:cs typeface="Arial" pitchFamily="34" charset="0"/>
              </a:rPr>
              <a:t>Yakel</a:t>
            </a:r>
            <a:r>
              <a:rPr lang="en-US" sz="1400" dirty="0" smtClean="0">
                <a:solidFill>
                  <a:prstClr val="black"/>
                </a:solidFill>
                <a:latin typeface="Arial" pitchFamily="34" charset="0"/>
                <a:cs typeface="Arial" pitchFamily="34" charset="0"/>
              </a:rPr>
              <a:t>. 2012. Data reuse and </a:t>
            </a:r>
            <a:r>
              <a:rPr lang="en-US" sz="1400" dirty="0" err="1" smtClean="0">
                <a:solidFill>
                  <a:prstClr val="black"/>
                </a:solidFill>
                <a:latin typeface="Arial" pitchFamily="34" charset="0"/>
                <a:cs typeface="Arial" pitchFamily="34" charset="0"/>
              </a:rPr>
              <a:t>sensemaking</a:t>
            </a:r>
            <a:r>
              <a:rPr lang="en-US" sz="1400" dirty="0" smtClean="0">
                <a:solidFill>
                  <a:prstClr val="black"/>
                </a:solidFill>
                <a:latin typeface="Arial" pitchFamily="34" charset="0"/>
                <a:cs typeface="Arial" pitchFamily="34" charset="0"/>
              </a:rPr>
              <a:t> among novice social scientists. Paper presented at the annual meeting of the American Society for Information Science and Technology, October 26-31, in Baltimore, MD.</a:t>
            </a:r>
          </a:p>
          <a:p>
            <a:pPr marL="463550" lvl="0" indent="-463550">
              <a:spcBef>
                <a:spcPts val="0"/>
              </a:spcBef>
              <a:buNone/>
            </a:pPr>
            <a:r>
              <a:rPr lang="en-US" sz="1400" dirty="0" smtClean="0">
                <a:solidFill>
                  <a:prstClr val="black"/>
                </a:solidFill>
                <a:latin typeface="Arial" pitchFamily="34" charset="0"/>
                <a:cs typeface="Arial" pitchFamily="34" charset="0"/>
              </a:rPr>
              <a:t>Fisher, Erin. 2012. </a:t>
            </a:r>
            <a:r>
              <a:rPr lang="en-US" sz="1400" dirty="0" err="1" smtClean="0">
                <a:solidFill>
                  <a:prstClr val="black"/>
                </a:solidFill>
                <a:latin typeface="Arial" pitchFamily="34" charset="0"/>
                <a:cs typeface="Arial" pitchFamily="34" charset="0"/>
              </a:rPr>
              <a:t>Makerspaces</a:t>
            </a:r>
            <a:r>
              <a:rPr lang="en-US" sz="1400" dirty="0" smtClean="0">
                <a:solidFill>
                  <a:prstClr val="black"/>
                </a:solidFill>
                <a:latin typeface="Arial" pitchFamily="34" charset="0"/>
                <a:cs typeface="Arial" pitchFamily="34" charset="0"/>
              </a:rPr>
              <a:t> move into academic libraries. </a:t>
            </a:r>
            <a:r>
              <a:rPr lang="en-US" sz="1400" i="1" dirty="0" smtClean="0">
                <a:solidFill>
                  <a:prstClr val="black"/>
                </a:solidFill>
                <a:latin typeface="Arial" pitchFamily="34" charset="0"/>
                <a:cs typeface="Arial" pitchFamily="34" charset="0"/>
              </a:rPr>
              <a:t>ACRL </a:t>
            </a:r>
            <a:r>
              <a:rPr lang="en-US" sz="1400" i="1" dirty="0" err="1" smtClean="0">
                <a:solidFill>
                  <a:prstClr val="black"/>
                </a:solidFill>
                <a:latin typeface="Arial" pitchFamily="34" charset="0"/>
                <a:cs typeface="Arial" pitchFamily="34" charset="0"/>
              </a:rPr>
              <a:t>TechConnect</a:t>
            </a:r>
            <a:r>
              <a:rPr lang="en-US" sz="1400" i="1" dirty="0" smtClean="0">
                <a:solidFill>
                  <a:prstClr val="black"/>
                </a:solidFill>
                <a:latin typeface="Arial" pitchFamily="34" charset="0"/>
                <a:cs typeface="Arial" pitchFamily="34" charset="0"/>
              </a:rPr>
              <a:t> </a:t>
            </a:r>
            <a:r>
              <a:rPr lang="en-US" sz="1400" dirty="0" smtClean="0">
                <a:solidFill>
                  <a:prstClr val="black"/>
                </a:solidFill>
                <a:latin typeface="Arial" pitchFamily="34" charset="0"/>
                <a:cs typeface="Arial" pitchFamily="34" charset="0"/>
              </a:rPr>
              <a:t>(November 28), </a:t>
            </a:r>
            <a:r>
              <a:rPr lang="en-US" sz="1400" dirty="0" smtClean="0">
                <a:solidFill>
                  <a:prstClr val="black"/>
                </a:solidFill>
                <a:latin typeface="Arial" pitchFamily="34" charset="0"/>
                <a:cs typeface="Arial" pitchFamily="34" charset="0"/>
                <a:hlinkClick r:id="rId3"/>
              </a:rPr>
              <a:t>http://acrl.ala.org/techconnect/?p=2340</a:t>
            </a:r>
            <a:r>
              <a:rPr lang="en-US" sz="1400" dirty="0" smtClean="0">
                <a:solidFill>
                  <a:prstClr val="black"/>
                </a:solidFill>
                <a:latin typeface="Arial" pitchFamily="34" charset="0"/>
                <a:cs typeface="Arial" pitchFamily="34" charset="0"/>
              </a:rPr>
              <a:t>.</a:t>
            </a:r>
          </a:p>
          <a:p>
            <a:pPr marL="463550" indent="-463550">
              <a:spcBef>
                <a:spcPts val="0"/>
              </a:spcBef>
              <a:buNone/>
            </a:pPr>
            <a:endParaRPr lang="en-US" sz="1400" dirty="0" smtClean="0">
              <a:solidFill>
                <a:prstClr val="black"/>
              </a:solidFill>
              <a:latin typeface="Arial" pitchFamily="34" charset="0"/>
              <a:ea typeface="+mn-ea"/>
              <a:cs typeface="Arial" pitchFamily="34" charset="0"/>
            </a:endParaRPr>
          </a:p>
        </p:txBody>
      </p:sp>
    </p:spTree>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609600"/>
          </a:xfrm>
        </p:spPr>
        <p:txBody>
          <a:bodyPr>
            <a:noAutofit/>
          </a:bodyPr>
          <a:lstStyle/>
          <a:p>
            <a:r>
              <a:rPr lang="en-US" dirty="0" smtClean="0"/>
              <a:t>References</a:t>
            </a:r>
            <a:endParaRPr lang="en-US" dirty="0"/>
          </a:p>
        </p:txBody>
      </p:sp>
      <p:sp>
        <p:nvSpPr>
          <p:cNvPr id="3" name="Content Placeholder 2"/>
          <p:cNvSpPr>
            <a:spLocks noGrp="1"/>
          </p:cNvSpPr>
          <p:nvPr>
            <p:ph idx="1"/>
          </p:nvPr>
        </p:nvSpPr>
        <p:spPr>
          <a:xfrm>
            <a:off x="304800" y="838200"/>
            <a:ext cx="8534400" cy="5562600"/>
          </a:xfrm>
        </p:spPr>
        <p:txBody>
          <a:bodyPr>
            <a:noAutofit/>
          </a:bodyPr>
          <a:lstStyle/>
          <a:p>
            <a:pPr marL="463550" indent="-463550">
              <a:spcBef>
                <a:spcPts val="0"/>
              </a:spcBef>
              <a:buNone/>
            </a:pPr>
            <a:r>
              <a:rPr lang="en-US" sz="1400" dirty="0" err="1" smtClean="0">
                <a:solidFill>
                  <a:prstClr val="black"/>
                </a:solidFill>
                <a:latin typeface="Arial" pitchFamily="34" charset="0"/>
                <a:cs typeface="Arial" pitchFamily="34" charset="0"/>
              </a:rPr>
              <a:t>Glassmeyer</a:t>
            </a:r>
            <a:r>
              <a:rPr lang="en-US" sz="1400" dirty="0" smtClean="0">
                <a:solidFill>
                  <a:prstClr val="black"/>
                </a:solidFill>
                <a:latin typeface="Arial" pitchFamily="34" charset="0"/>
                <a:cs typeface="Arial" pitchFamily="34" charset="0"/>
              </a:rPr>
              <a:t>, Sarah. 2010. </a:t>
            </a:r>
            <a:r>
              <a:rPr lang="en-US" sz="1400" dirty="0" err="1" smtClean="0">
                <a:solidFill>
                  <a:prstClr val="black"/>
                </a:solidFill>
                <a:latin typeface="Arial" pitchFamily="34" charset="0"/>
                <a:cs typeface="Arial" pitchFamily="34" charset="0"/>
              </a:rPr>
              <a:t>Ranganathan</a:t>
            </a:r>
            <a:r>
              <a:rPr lang="en-US" sz="1400" dirty="0" smtClean="0">
                <a:solidFill>
                  <a:prstClr val="black"/>
                </a:solidFill>
                <a:latin typeface="Arial" pitchFamily="34" charset="0"/>
                <a:cs typeface="Arial" pitchFamily="34" charset="0"/>
              </a:rPr>
              <a:t> 2.0. </a:t>
            </a:r>
            <a:r>
              <a:rPr lang="en-US" sz="1400" i="1" dirty="0" smtClean="0">
                <a:solidFill>
                  <a:prstClr val="black"/>
                </a:solidFill>
                <a:latin typeface="Arial" panose="020B0604020202020204" pitchFamily="34" charset="0"/>
                <a:cs typeface="Arial" panose="020B0604020202020204" pitchFamily="34" charset="0"/>
              </a:rPr>
              <a:t>ALL Spectrum </a:t>
            </a:r>
            <a:r>
              <a:rPr lang="en-US" sz="1400" dirty="0" smtClean="0">
                <a:solidFill>
                  <a:prstClr val="black"/>
                </a:solidFill>
                <a:latin typeface="Arial" panose="020B0604020202020204" pitchFamily="34" charset="0"/>
                <a:cs typeface="Arial" panose="020B0604020202020204" pitchFamily="34" charset="0"/>
              </a:rPr>
              <a:t>14, no. 3:22-24. </a:t>
            </a:r>
          </a:p>
          <a:p>
            <a:pPr marL="463550" lvl="0" indent="-463550">
              <a:spcBef>
                <a:spcPts val="0"/>
              </a:spcBef>
              <a:buNone/>
            </a:pPr>
            <a:r>
              <a:rPr lang="en-US" sz="1400" dirty="0" smtClean="0">
                <a:solidFill>
                  <a:prstClr val="black"/>
                </a:solidFill>
                <a:latin typeface="Arial" panose="020B0604020202020204" pitchFamily="34" charset="0"/>
                <a:cs typeface="Arial" panose="020B0604020202020204" pitchFamily="34" charset="0"/>
              </a:rPr>
              <a:t>Head, Alison J., and Michael B. Eisenberg. 2010. </a:t>
            </a:r>
            <a:r>
              <a:rPr lang="en-US" sz="1400" i="1" dirty="0" smtClean="0">
                <a:solidFill>
                  <a:prstClr val="black"/>
                </a:solidFill>
                <a:latin typeface="Arial" pitchFamily="34" charset="0"/>
                <a:cs typeface="Arial" pitchFamily="34" charset="0"/>
              </a:rPr>
              <a:t>How college students evaluate and use information in the digital age</a:t>
            </a:r>
            <a:r>
              <a:rPr lang="en-US" sz="1400" dirty="0" smtClean="0">
                <a:solidFill>
                  <a:prstClr val="black"/>
                </a:solidFill>
                <a:latin typeface="Arial" pitchFamily="34" charset="0"/>
                <a:cs typeface="Arial" pitchFamily="34" charset="0"/>
              </a:rPr>
              <a:t>. Project Information Literacy progress report. Seattle: The Information School, University of Washington</a:t>
            </a:r>
          </a:p>
          <a:p>
            <a:pPr marL="463550" lvl="0" indent="-463550">
              <a:spcBef>
                <a:spcPts val="0"/>
              </a:spcBef>
              <a:buNone/>
            </a:pPr>
            <a:r>
              <a:rPr lang="en-US" sz="1400" dirty="0" err="1" smtClean="0">
                <a:solidFill>
                  <a:prstClr val="black"/>
                </a:solidFill>
                <a:latin typeface="Arial" pitchFamily="34" charset="0"/>
                <a:cs typeface="Arial" pitchFamily="34" charset="0"/>
              </a:rPr>
              <a:t>Hiebert</a:t>
            </a:r>
            <a:r>
              <a:rPr lang="en-US" sz="1400" dirty="0" smtClean="0">
                <a:solidFill>
                  <a:prstClr val="black"/>
                </a:solidFill>
                <a:latin typeface="Arial" pitchFamily="34" charset="0"/>
                <a:cs typeface="Arial" pitchFamily="34" charset="0"/>
              </a:rPr>
              <a:t>, Jean, and Shelly </a:t>
            </a:r>
            <a:r>
              <a:rPr lang="en-US" sz="1400" dirty="0" err="1" smtClean="0">
                <a:solidFill>
                  <a:prstClr val="black"/>
                </a:solidFill>
                <a:latin typeface="Arial" pitchFamily="34" charset="0"/>
                <a:cs typeface="Arial" pitchFamily="34" charset="0"/>
              </a:rPr>
              <a:t>Theriault</a:t>
            </a:r>
            <a:r>
              <a:rPr lang="en-US" sz="1400" dirty="0" smtClean="0">
                <a:solidFill>
                  <a:prstClr val="black"/>
                </a:solidFill>
                <a:latin typeface="Arial" pitchFamily="34" charset="0"/>
                <a:cs typeface="Arial" pitchFamily="34" charset="0"/>
              </a:rPr>
              <a:t>. 2012. </a:t>
            </a:r>
            <a:r>
              <a:rPr lang="en-US" sz="1400" dirty="0" err="1" smtClean="0">
                <a:solidFill>
                  <a:prstClr val="black"/>
                </a:solidFill>
                <a:latin typeface="Arial" pitchFamily="34" charset="0"/>
                <a:cs typeface="Arial" pitchFamily="34" charset="0"/>
              </a:rPr>
              <a:t>BLASTing</a:t>
            </a:r>
            <a:r>
              <a:rPr lang="en-US" sz="1400" dirty="0" smtClean="0">
                <a:solidFill>
                  <a:prstClr val="black"/>
                </a:solidFill>
                <a:latin typeface="Arial" pitchFamily="34" charset="0"/>
                <a:cs typeface="Arial" pitchFamily="34" charset="0"/>
              </a:rPr>
              <a:t> the zombies! Creative ideas to fight finals fatigue. </a:t>
            </a:r>
            <a:r>
              <a:rPr lang="en-US" sz="1400" i="1" dirty="0" smtClean="0">
                <a:solidFill>
                  <a:prstClr val="black"/>
                </a:solidFill>
                <a:latin typeface="Arial" pitchFamily="34" charset="0"/>
                <a:cs typeface="Arial" pitchFamily="34" charset="0"/>
              </a:rPr>
              <a:t>College &amp; Research Libraries News </a:t>
            </a:r>
            <a:r>
              <a:rPr lang="en-US" sz="1400" dirty="0" smtClean="0">
                <a:solidFill>
                  <a:prstClr val="black"/>
                </a:solidFill>
                <a:latin typeface="Arial" pitchFamily="34" charset="0"/>
                <a:cs typeface="Arial" pitchFamily="34" charset="0"/>
              </a:rPr>
              <a:t>73, no. 9: 540-69.</a:t>
            </a:r>
          </a:p>
          <a:p>
            <a:pPr marL="463550" lvl="0" indent="-463550">
              <a:spcBef>
                <a:spcPts val="0"/>
              </a:spcBef>
              <a:buNone/>
            </a:pPr>
            <a:r>
              <a:rPr lang="en-US" sz="1400" dirty="0" err="1" smtClean="0">
                <a:solidFill>
                  <a:prstClr val="black"/>
                </a:solidFill>
                <a:latin typeface="Arial" pitchFamily="34" charset="0"/>
                <a:cs typeface="Arial" pitchFamily="34" charset="0"/>
              </a:rPr>
              <a:t>Huler</a:t>
            </a:r>
            <a:r>
              <a:rPr lang="en-US" sz="1400" dirty="0" smtClean="0">
                <a:solidFill>
                  <a:prstClr val="black"/>
                </a:solidFill>
                <a:latin typeface="Arial" pitchFamily="34" charset="0"/>
                <a:cs typeface="Arial" pitchFamily="34" charset="0"/>
              </a:rPr>
              <a:t>, Scott. 2014. Raleigh’s 50 foot librarian: Hunt Library. </a:t>
            </a:r>
            <a:r>
              <a:rPr lang="en-US" sz="1400" i="1" dirty="0" smtClean="0">
                <a:solidFill>
                  <a:prstClr val="black"/>
                </a:solidFill>
                <a:latin typeface="Arial" pitchFamily="34" charset="0"/>
                <a:cs typeface="Arial" pitchFamily="34" charset="0"/>
              </a:rPr>
              <a:t>Our State </a:t>
            </a:r>
            <a:r>
              <a:rPr lang="en-US" sz="1400" dirty="0" smtClean="0">
                <a:solidFill>
                  <a:prstClr val="black"/>
                </a:solidFill>
                <a:latin typeface="Arial" pitchFamily="34" charset="0"/>
                <a:cs typeface="Arial" pitchFamily="34" charset="0"/>
              </a:rPr>
              <a:t>(March), http://www.ourstate.com/hunt/.</a:t>
            </a:r>
          </a:p>
          <a:p>
            <a:pPr marL="463550" lvl="0" indent="-463550">
              <a:spcBef>
                <a:spcPts val="0"/>
              </a:spcBef>
              <a:buNone/>
            </a:pPr>
            <a:r>
              <a:rPr lang="en-US" sz="1400" dirty="0" err="1" smtClean="0">
                <a:solidFill>
                  <a:prstClr val="black"/>
                </a:solidFill>
                <a:latin typeface="Arial" pitchFamily="34" charset="0"/>
                <a:cs typeface="Arial" pitchFamily="34" charset="0"/>
              </a:rPr>
              <a:t>Jisc</a:t>
            </a:r>
            <a:r>
              <a:rPr lang="en-US" sz="1400" dirty="0" smtClean="0">
                <a:solidFill>
                  <a:prstClr val="black"/>
                </a:solidFill>
                <a:latin typeface="Arial" pitchFamily="34" charset="0"/>
                <a:cs typeface="Arial" pitchFamily="34" charset="0"/>
              </a:rPr>
              <a:t>. 2014. Make your digital resources easier to discover. </a:t>
            </a:r>
            <a:r>
              <a:rPr lang="en-US" sz="1400" dirty="0" err="1" smtClean="0">
                <a:solidFill>
                  <a:prstClr val="black"/>
                </a:solidFill>
                <a:latin typeface="Arial" pitchFamily="34" charset="0"/>
                <a:cs typeface="Arial" pitchFamily="34" charset="0"/>
              </a:rPr>
              <a:t>Quickguide</a:t>
            </a:r>
            <a:r>
              <a:rPr lang="en-US" sz="1400" dirty="0" smtClean="0">
                <a:solidFill>
                  <a:prstClr val="black"/>
                </a:solidFill>
                <a:latin typeface="Arial" pitchFamily="34" charset="0"/>
                <a:cs typeface="Arial" pitchFamily="34" charset="0"/>
              </a:rPr>
              <a:t>. http://www.jisc.ac.uk/guides/make-your-digital-resources-easier-to-discover.</a:t>
            </a:r>
          </a:p>
          <a:p>
            <a:pPr marL="463550" lvl="0" indent="-463550">
              <a:spcBef>
                <a:spcPts val="0"/>
              </a:spcBef>
              <a:buNone/>
            </a:pPr>
            <a:r>
              <a:rPr lang="en-US" sz="1400" dirty="0" err="1" smtClean="0">
                <a:solidFill>
                  <a:prstClr val="black"/>
                </a:solidFill>
                <a:latin typeface="Arial" pitchFamily="34" charset="0"/>
                <a:cs typeface="Arial" pitchFamily="34" charset="0"/>
              </a:rPr>
              <a:t>Keralis</a:t>
            </a:r>
            <a:r>
              <a:rPr lang="en-US" sz="1400" dirty="0" smtClean="0">
                <a:solidFill>
                  <a:prstClr val="black"/>
                </a:solidFill>
                <a:latin typeface="Arial" pitchFamily="34" charset="0"/>
                <a:cs typeface="Arial" pitchFamily="34" charset="0"/>
              </a:rPr>
              <a:t>, Spencer D. C. 2012. Data </a:t>
            </a:r>
            <a:r>
              <a:rPr lang="en-US" sz="1400" dirty="0" err="1" smtClean="0">
                <a:solidFill>
                  <a:prstClr val="black"/>
                </a:solidFill>
                <a:latin typeface="Arial" pitchFamily="34" charset="0"/>
                <a:cs typeface="Arial" pitchFamily="34" charset="0"/>
              </a:rPr>
              <a:t>curation</a:t>
            </a:r>
            <a:r>
              <a:rPr lang="en-US" sz="1400" dirty="0" smtClean="0">
                <a:solidFill>
                  <a:prstClr val="black"/>
                </a:solidFill>
                <a:latin typeface="Arial" pitchFamily="34" charset="0"/>
                <a:cs typeface="Arial" pitchFamily="34" charset="0"/>
              </a:rPr>
              <a:t> education: A snapshot. In </a:t>
            </a:r>
            <a:r>
              <a:rPr lang="en-US" sz="1400" i="1" dirty="0" smtClean="0">
                <a:solidFill>
                  <a:prstClr val="black"/>
                </a:solidFill>
                <a:latin typeface="Arial" pitchFamily="34" charset="0"/>
                <a:cs typeface="Arial" pitchFamily="34" charset="0"/>
              </a:rPr>
              <a:t>The problem of data</a:t>
            </a:r>
            <a:r>
              <a:rPr lang="en-US" sz="1400" dirty="0" smtClean="0">
                <a:solidFill>
                  <a:prstClr val="black"/>
                </a:solidFill>
                <a:latin typeface="Arial" pitchFamily="34" charset="0"/>
                <a:cs typeface="Arial" pitchFamily="34" charset="0"/>
              </a:rPr>
              <a:t>, by Lori </a:t>
            </a:r>
            <a:r>
              <a:rPr lang="en-US" sz="1400" dirty="0" err="1" smtClean="0">
                <a:solidFill>
                  <a:prstClr val="black"/>
                </a:solidFill>
                <a:latin typeface="Arial" pitchFamily="34" charset="0"/>
                <a:cs typeface="Arial" pitchFamily="34" charset="0"/>
              </a:rPr>
              <a:t>Jahnke</a:t>
            </a:r>
            <a:r>
              <a:rPr lang="en-US" sz="1400" dirty="0" smtClean="0">
                <a:solidFill>
                  <a:prstClr val="black"/>
                </a:solidFill>
                <a:latin typeface="Arial" pitchFamily="34" charset="0"/>
                <a:cs typeface="Arial" pitchFamily="34" charset="0"/>
              </a:rPr>
              <a:t>, Andrew Asher, and Spencer D. C. </a:t>
            </a:r>
            <a:r>
              <a:rPr lang="en-US" sz="1400" dirty="0" err="1" smtClean="0">
                <a:solidFill>
                  <a:prstClr val="black"/>
                </a:solidFill>
                <a:latin typeface="Arial" pitchFamily="34" charset="0"/>
                <a:cs typeface="Arial" pitchFamily="34" charset="0"/>
              </a:rPr>
              <a:t>Keralis</a:t>
            </a:r>
            <a:r>
              <a:rPr lang="en-US" sz="1400" dirty="0" smtClean="0">
                <a:solidFill>
                  <a:prstClr val="black"/>
                </a:solidFill>
                <a:latin typeface="Arial" pitchFamily="34" charset="0"/>
                <a:cs typeface="Arial" pitchFamily="34" charset="0"/>
              </a:rPr>
              <a:t>, 32-39. Washington, DC: Council on Library and Information Resources.</a:t>
            </a:r>
          </a:p>
          <a:p>
            <a:pPr marL="463550" lvl="0" indent="-463550">
              <a:spcBef>
                <a:spcPts val="0"/>
              </a:spcBef>
              <a:buNone/>
            </a:pPr>
            <a:r>
              <a:rPr lang="en-US" sz="1400" dirty="0" err="1" smtClean="0">
                <a:solidFill>
                  <a:prstClr val="black"/>
                </a:solidFill>
                <a:latin typeface="Arial" pitchFamily="34" charset="0"/>
                <a:cs typeface="Arial" pitchFamily="34" charset="0"/>
              </a:rPr>
              <a:t>Kriesberg</a:t>
            </a:r>
            <a:r>
              <a:rPr lang="en-US" sz="1400" dirty="0" smtClean="0">
                <a:solidFill>
                  <a:prstClr val="black"/>
                </a:solidFill>
                <a:latin typeface="Arial" pitchFamily="34" charset="0"/>
                <a:cs typeface="Arial" pitchFamily="34" charset="0"/>
              </a:rPr>
              <a:t>, Adam, Rebecca D. Frank, </a:t>
            </a:r>
            <a:r>
              <a:rPr lang="en-US" sz="1400" dirty="0" err="1" smtClean="0">
                <a:solidFill>
                  <a:prstClr val="black"/>
                </a:solidFill>
                <a:latin typeface="Arial" pitchFamily="34" charset="0"/>
                <a:cs typeface="Arial" pitchFamily="34" charset="0"/>
              </a:rPr>
              <a:t>Ixchel</a:t>
            </a:r>
            <a:r>
              <a:rPr lang="en-US" sz="1400" dirty="0" smtClean="0">
                <a:solidFill>
                  <a:prstClr val="black"/>
                </a:solidFill>
                <a:latin typeface="Arial" pitchFamily="34" charset="0"/>
                <a:cs typeface="Arial" pitchFamily="34" charset="0"/>
              </a:rPr>
              <a:t> M. </a:t>
            </a:r>
            <a:r>
              <a:rPr lang="en-US" sz="1400" dirty="0" err="1" smtClean="0">
                <a:solidFill>
                  <a:prstClr val="black"/>
                </a:solidFill>
                <a:latin typeface="Arial" pitchFamily="34" charset="0"/>
                <a:cs typeface="Arial" pitchFamily="34" charset="0"/>
              </a:rPr>
              <a:t>Faniel</a:t>
            </a:r>
            <a:r>
              <a:rPr lang="en-US" sz="1400" dirty="0" smtClean="0">
                <a:solidFill>
                  <a:prstClr val="black"/>
                </a:solidFill>
                <a:latin typeface="Arial" pitchFamily="34" charset="0"/>
                <a:cs typeface="Arial" pitchFamily="34" charset="0"/>
              </a:rPr>
              <a:t>, and Elizabeth </a:t>
            </a:r>
            <a:r>
              <a:rPr lang="en-US" sz="1400" dirty="0" err="1" smtClean="0">
                <a:solidFill>
                  <a:prstClr val="black"/>
                </a:solidFill>
                <a:latin typeface="Arial" pitchFamily="34" charset="0"/>
                <a:cs typeface="Arial" pitchFamily="34" charset="0"/>
              </a:rPr>
              <a:t>Yakel</a:t>
            </a:r>
            <a:r>
              <a:rPr lang="en-US" sz="1400" dirty="0" smtClean="0">
                <a:solidFill>
                  <a:prstClr val="black"/>
                </a:solidFill>
                <a:latin typeface="Arial" pitchFamily="34" charset="0"/>
                <a:cs typeface="Arial" pitchFamily="34" charset="0"/>
              </a:rPr>
              <a:t>. 2013. The role of data reuse in the apprenticeship process. </a:t>
            </a:r>
            <a:r>
              <a:rPr lang="en-US" sz="1400" i="1" dirty="0" smtClean="0">
                <a:solidFill>
                  <a:prstClr val="black"/>
                </a:solidFill>
                <a:latin typeface="Arial" pitchFamily="34" charset="0"/>
                <a:cs typeface="Arial" pitchFamily="34" charset="0"/>
              </a:rPr>
              <a:t>ASIST 2013, November 1-6, 2013, Montreal, Quebec, Canada</a:t>
            </a:r>
            <a:r>
              <a:rPr lang="en-US" sz="1400" dirty="0" smtClean="0">
                <a:solidFill>
                  <a:prstClr val="black"/>
                </a:solidFill>
                <a:latin typeface="Arial" pitchFamily="34" charset="0"/>
                <a:cs typeface="Arial" pitchFamily="34" charset="0"/>
              </a:rPr>
              <a:t>.</a:t>
            </a:r>
          </a:p>
          <a:p>
            <a:pPr marL="463550" lvl="0" indent="-463550">
              <a:spcBef>
                <a:spcPts val="0"/>
              </a:spcBef>
              <a:buNone/>
            </a:pPr>
            <a:r>
              <a:rPr lang="en-US" sz="1400" dirty="0" err="1" smtClean="0">
                <a:solidFill>
                  <a:prstClr val="black"/>
                </a:solidFill>
                <a:latin typeface="Arial" pitchFamily="34" charset="0"/>
                <a:cs typeface="Arial" pitchFamily="34" charset="0"/>
              </a:rPr>
              <a:t>Lally</a:t>
            </a:r>
            <a:r>
              <a:rPr lang="en-US" sz="1400" dirty="0" smtClean="0">
                <a:solidFill>
                  <a:prstClr val="black"/>
                </a:solidFill>
                <a:latin typeface="Arial" pitchFamily="34" charset="0"/>
                <a:cs typeface="Arial" pitchFamily="34" charset="0"/>
              </a:rPr>
              <a:t>, Ann M., and Carolyn E. </a:t>
            </a:r>
            <a:r>
              <a:rPr lang="en-US" sz="1400" dirty="0" err="1" smtClean="0">
                <a:solidFill>
                  <a:prstClr val="black"/>
                </a:solidFill>
                <a:latin typeface="Arial" pitchFamily="34" charset="0"/>
                <a:cs typeface="Arial" pitchFamily="34" charset="0"/>
              </a:rPr>
              <a:t>Dunford</a:t>
            </a:r>
            <a:r>
              <a:rPr lang="en-US" sz="1400" dirty="0" smtClean="0">
                <a:solidFill>
                  <a:prstClr val="black"/>
                </a:solidFill>
                <a:latin typeface="Arial" pitchFamily="34" charset="0"/>
                <a:cs typeface="Arial" pitchFamily="34" charset="0"/>
              </a:rPr>
              <a:t>. 2007. Using Wikipedia to extend digital collections. </a:t>
            </a:r>
            <a:r>
              <a:rPr lang="en-US" sz="1400" i="1" dirty="0" smtClean="0">
                <a:solidFill>
                  <a:prstClr val="black"/>
                </a:solidFill>
                <a:latin typeface="Arial" pitchFamily="34" charset="0"/>
                <a:cs typeface="Arial" pitchFamily="34" charset="0"/>
              </a:rPr>
              <a:t>D-Lib </a:t>
            </a:r>
            <a:r>
              <a:rPr lang="it-IT" sz="1400" i="1" dirty="0" smtClean="0">
                <a:solidFill>
                  <a:prstClr val="black"/>
                </a:solidFill>
                <a:latin typeface="Arial" pitchFamily="34" charset="0"/>
                <a:cs typeface="Arial" pitchFamily="34" charset="0"/>
              </a:rPr>
              <a:t>Magazine </a:t>
            </a:r>
            <a:r>
              <a:rPr lang="it-IT" sz="1400" dirty="0" smtClean="0">
                <a:solidFill>
                  <a:prstClr val="black"/>
                </a:solidFill>
                <a:latin typeface="Arial" pitchFamily="34" charset="0"/>
                <a:cs typeface="Arial" pitchFamily="34" charset="0"/>
              </a:rPr>
              <a:t>13, no. 5/6, http://www.dlib.org/dlib/may07/lally/05lally.html.</a:t>
            </a:r>
            <a:endParaRPr lang="en-US" sz="1400" dirty="0" smtClean="0"/>
          </a:p>
          <a:p>
            <a:pPr marL="463550" lvl="0" indent="-463550">
              <a:spcBef>
                <a:spcPts val="0"/>
              </a:spcBef>
              <a:buNone/>
            </a:pPr>
            <a:r>
              <a:rPr lang="en-US" sz="1400" dirty="0" smtClean="0">
                <a:solidFill>
                  <a:schemeClr val="tx1"/>
                </a:solidFill>
                <a:latin typeface="Arial" pitchFamily="34" charset="0"/>
                <a:cs typeface="Arial" pitchFamily="34" charset="0"/>
              </a:rPr>
              <a:t>Lippincott, Joan K. 2010. A mobile future for academic libraries. </a:t>
            </a:r>
            <a:r>
              <a:rPr lang="en-US" sz="1400" i="1" dirty="0" smtClean="0">
                <a:solidFill>
                  <a:schemeClr val="tx1"/>
                </a:solidFill>
                <a:latin typeface="Arial" pitchFamily="34" charset="0"/>
                <a:cs typeface="Arial" pitchFamily="34" charset="0"/>
              </a:rPr>
              <a:t>Reference Services Review </a:t>
            </a:r>
            <a:r>
              <a:rPr lang="en-US" sz="1400" dirty="0" smtClean="0">
                <a:solidFill>
                  <a:schemeClr val="tx1"/>
                </a:solidFill>
                <a:latin typeface="Arial" pitchFamily="34" charset="0"/>
                <a:cs typeface="Arial" pitchFamily="34" charset="0"/>
              </a:rPr>
              <a:t>38, no. 2: 205-213.</a:t>
            </a:r>
          </a:p>
          <a:p>
            <a:pPr marL="463550" indent="-463550">
              <a:spcBef>
                <a:spcPts val="0"/>
              </a:spcBef>
              <a:buNone/>
            </a:pPr>
            <a:r>
              <a:rPr lang="en-US" sz="1400" dirty="0" smtClean="0">
                <a:solidFill>
                  <a:prstClr val="black"/>
                </a:solidFill>
                <a:latin typeface="Arial" pitchFamily="34" charset="0"/>
                <a:cs typeface="Arial" pitchFamily="34" charset="0"/>
              </a:rPr>
              <a:t>Merriam-Webster.com. Convenience. Accessed December 12, http://www.merriam-webster.com/dictionary/convenience.</a:t>
            </a:r>
          </a:p>
          <a:p>
            <a:pPr marL="463550" lvl="0" indent="-463550">
              <a:spcBef>
                <a:spcPts val="0"/>
              </a:spcBef>
              <a:buNone/>
            </a:pPr>
            <a:r>
              <a:rPr lang="en-US" sz="1400" dirty="0" smtClean="0">
                <a:solidFill>
                  <a:prstClr val="black"/>
                </a:solidFill>
                <a:latin typeface="Arial" pitchFamily="34" charset="0"/>
                <a:ea typeface="+mn-ea"/>
                <a:cs typeface="Arial" pitchFamily="34" charset="0"/>
              </a:rPr>
              <a:t>Millar, Erin. 2013. The university library of the future. </a:t>
            </a:r>
            <a:r>
              <a:rPr lang="en-US" sz="1400" i="1" dirty="0" smtClean="0">
                <a:solidFill>
                  <a:prstClr val="black"/>
                </a:solidFill>
                <a:latin typeface="Arial" pitchFamily="34" charset="0"/>
                <a:ea typeface="+mn-ea"/>
                <a:cs typeface="Arial" pitchFamily="34" charset="0"/>
              </a:rPr>
              <a:t>The Globe and Mail </a:t>
            </a:r>
            <a:r>
              <a:rPr lang="en-US" sz="1400" dirty="0" smtClean="0">
                <a:solidFill>
                  <a:prstClr val="black"/>
                </a:solidFill>
                <a:latin typeface="Arial" pitchFamily="34" charset="0"/>
                <a:ea typeface="+mn-ea"/>
                <a:cs typeface="Arial" pitchFamily="34" charset="0"/>
              </a:rPr>
              <a:t>(October 22), </a:t>
            </a:r>
            <a:r>
              <a:rPr lang="en-US" sz="1400" dirty="0" smtClean="0">
                <a:solidFill>
                  <a:prstClr val="black"/>
                </a:solidFill>
                <a:latin typeface="Arial" pitchFamily="34" charset="0"/>
                <a:ea typeface="+mn-ea"/>
                <a:cs typeface="Arial" pitchFamily="34" charset="0"/>
                <a:hlinkClick r:id="rId3"/>
              </a:rPr>
              <a:t>http://www.theglobeandmail.com/news/national/education/canadian-university-report/the-university-libraryof-the-future/article14980161/</a:t>
            </a:r>
            <a:r>
              <a:rPr lang="en-US" sz="1400" dirty="0" smtClean="0">
                <a:solidFill>
                  <a:prstClr val="black"/>
                </a:solidFill>
                <a:latin typeface="Arial" pitchFamily="34" charset="0"/>
                <a:ea typeface="+mn-ea"/>
                <a:cs typeface="Arial" pitchFamily="34" charset="0"/>
              </a:rPr>
              <a:t>.</a:t>
            </a:r>
          </a:p>
          <a:p>
            <a:pPr marL="463550" lvl="0" indent="-463550">
              <a:spcBef>
                <a:spcPts val="0"/>
              </a:spcBef>
              <a:buNone/>
            </a:pPr>
            <a:endParaRPr lang="en-US" dirty="0"/>
          </a:p>
        </p:txBody>
      </p:sp>
    </p:spTree>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609600"/>
          </a:xfrm>
        </p:spPr>
        <p:txBody>
          <a:bodyPr>
            <a:noAutofit/>
          </a:bodyPr>
          <a:lstStyle/>
          <a:p>
            <a:r>
              <a:rPr lang="en-US" dirty="0" smtClean="0"/>
              <a:t>References</a:t>
            </a:r>
            <a:endParaRPr lang="en-US" dirty="0"/>
          </a:p>
        </p:txBody>
      </p:sp>
      <p:sp>
        <p:nvSpPr>
          <p:cNvPr id="3" name="Content Placeholder 2"/>
          <p:cNvSpPr>
            <a:spLocks noGrp="1"/>
          </p:cNvSpPr>
          <p:nvPr>
            <p:ph idx="1"/>
          </p:nvPr>
        </p:nvSpPr>
        <p:spPr>
          <a:xfrm>
            <a:off x="304800" y="914400"/>
            <a:ext cx="8686800" cy="5211763"/>
          </a:xfrm>
        </p:spPr>
        <p:txBody>
          <a:bodyPr>
            <a:noAutofit/>
          </a:bodyPr>
          <a:lstStyle/>
          <a:p>
            <a:pPr marL="463550" indent="-463550">
              <a:spcBef>
                <a:spcPts val="0"/>
              </a:spcBef>
              <a:buNone/>
            </a:pPr>
            <a:r>
              <a:rPr lang="en-US" sz="1400" dirty="0" err="1" smtClean="0">
                <a:solidFill>
                  <a:prstClr val="black"/>
                </a:solidFill>
                <a:latin typeface="Arial" pitchFamily="34" charset="0"/>
                <a:cs typeface="Arial" pitchFamily="34" charset="0"/>
              </a:rPr>
              <a:t>Noruzi</a:t>
            </a:r>
            <a:r>
              <a:rPr lang="en-US" sz="1400" dirty="0" smtClean="0">
                <a:solidFill>
                  <a:prstClr val="black"/>
                </a:solidFill>
                <a:latin typeface="Arial" pitchFamily="34" charset="0"/>
                <a:cs typeface="Arial" pitchFamily="34" charset="0"/>
              </a:rPr>
              <a:t>, </a:t>
            </a:r>
            <a:r>
              <a:rPr lang="en-US" sz="1400" dirty="0" err="1" smtClean="0">
                <a:solidFill>
                  <a:prstClr val="black"/>
                </a:solidFill>
                <a:latin typeface="Arial" pitchFamily="34" charset="0"/>
                <a:cs typeface="Arial" pitchFamily="34" charset="0"/>
              </a:rPr>
              <a:t>Alireza</a:t>
            </a:r>
            <a:r>
              <a:rPr lang="en-US" sz="1400" dirty="0" smtClean="0">
                <a:solidFill>
                  <a:prstClr val="black"/>
                </a:solidFill>
                <a:latin typeface="Arial" pitchFamily="34" charset="0"/>
                <a:cs typeface="Arial" pitchFamily="34" charset="0"/>
              </a:rPr>
              <a:t>. 2004. Application of </a:t>
            </a:r>
            <a:r>
              <a:rPr lang="en-US" sz="1400" dirty="0" err="1" smtClean="0">
                <a:solidFill>
                  <a:prstClr val="black"/>
                </a:solidFill>
                <a:latin typeface="Arial" pitchFamily="34" charset="0"/>
                <a:cs typeface="Arial" pitchFamily="34" charset="0"/>
              </a:rPr>
              <a:t>Ranganathan’s</a:t>
            </a:r>
            <a:r>
              <a:rPr lang="en-US" sz="1400" dirty="0" smtClean="0">
                <a:solidFill>
                  <a:prstClr val="black"/>
                </a:solidFill>
                <a:latin typeface="Arial" pitchFamily="34" charset="0"/>
                <a:cs typeface="Arial" pitchFamily="34" charset="0"/>
              </a:rPr>
              <a:t> Laws to the web. </a:t>
            </a:r>
            <a:r>
              <a:rPr lang="en-US" sz="1400" i="1" dirty="0" err="1" smtClean="0">
                <a:solidFill>
                  <a:prstClr val="black"/>
                </a:solidFill>
                <a:latin typeface="Arial" pitchFamily="34" charset="0"/>
                <a:cs typeface="Arial" pitchFamily="34" charset="0"/>
              </a:rPr>
              <a:t>Webology</a:t>
            </a:r>
            <a:r>
              <a:rPr lang="en-US" sz="1400" i="1" dirty="0" smtClean="0">
                <a:solidFill>
                  <a:prstClr val="black"/>
                </a:solidFill>
                <a:latin typeface="Arial" pitchFamily="34" charset="0"/>
                <a:cs typeface="Arial" pitchFamily="34" charset="0"/>
              </a:rPr>
              <a:t> </a:t>
            </a:r>
            <a:r>
              <a:rPr lang="en-US" sz="1400" dirty="0" smtClean="0">
                <a:solidFill>
                  <a:prstClr val="black"/>
                </a:solidFill>
                <a:latin typeface="Arial" pitchFamily="34" charset="0"/>
                <a:cs typeface="Arial" pitchFamily="34" charset="0"/>
              </a:rPr>
              <a:t>1, no. 2, http://www.webology.org/2004/v1n2/a8.html. </a:t>
            </a:r>
            <a:endParaRPr lang="en-US" sz="1400" b="1" dirty="0" smtClean="0">
              <a:solidFill>
                <a:prstClr val="black"/>
              </a:solidFill>
              <a:latin typeface="Arial" pitchFamily="34" charset="0"/>
              <a:cs typeface="Arial" pitchFamily="34" charset="0"/>
            </a:endParaRPr>
          </a:p>
          <a:p>
            <a:pPr marL="463550" lvl="0" indent="-463550">
              <a:spcBef>
                <a:spcPts val="0"/>
              </a:spcBef>
              <a:buNone/>
            </a:pPr>
            <a:r>
              <a:rPr lang="en-US" sz="1400" dirty="0" err="1" smtClean="0">
                <a:solidFill>
                  <a:prstClr val="black"/>
                </a:solidFill>
                <a:latin typeface="Arial" pitchFamily="34" charset="0"/>
                <a:cs typeface="Arial" pitchFamily="34" charset="0"/>
              </a:rPr>
              <a:t>Oblinger</a:t>
            </a:r>
            <a:r>
              <a:rPr lang="en-US" sz="1400" dirty="0" smtClean="0">
                <a:solidFill>
                  <a:prstClr val="black"/>
                </a:solidFill>
                <a:latin typeface="Arial" pitchFamily="34" charset="0"/>
                <a:cs typeface="Arial" pitchFamily="34" charset="0"/>
              </a:rPr>
              <a:t>, Diana G., and James L. </a:t>
            </a:r>
            <a:r>
              <a:rPr lang="en-US" sz="1400" dirty="0" err="1" smtClean="0">
                <a:solidFill>
                  <a:prstClr val="black"/>
                </a:solidFill>
                <a:latin typeface="Arial" pitchFamily="34" charset="0"/>
                <a:cs typeface="Arial" pitchFamily="34" charset="0"/>
              </a:rPr>
              <a:t>Oblinger</a:t>
            </a:r>
            <a:r>
              <a:rPr lang="en-US" sz="1400" dirty="0" smtClean="0">
                <a:solidFill>
                  <a:prstClr val="black"/>
                </a:solidFill>
                <a:latin typeface="Arial" pitchFamily="34" charset="0"/>
                <a:cs typeface="Arial" pitchFamily="34" charset="0"/>
              </a:rPr>
              <a:t>, eds. 2005. </a:t>
            </a:r>
            <a:r>
              <a:rPr lang="en-US" sz="1400" i="1" dirty="0" smtClean="0">
                <a:solidFill>
                  <a:prstClr val="black"/>
                </a:solidFill>
                <a:latin typeface="Arial" pitchFamily="34" charset="0"/>
                <a:cs typeface="Arial" pitchFamily="34" charset="0"/>
              </a:rPr>
              <a:t>Educating the net generation</a:t>
            </a:r>
            <a:r>
              <a:rPr lang="en-US" sz="1400" dirty="0" smtClean="0">
                <a:solidFill>
                  <a:prstClr val="black"/>
                </a:solidFill>
                <a:latin typeface="Arial" pitchFamily="34" charset="0"/>
                <a:cs typeface="Arial" pitchFamily="34" charset="0"/>
              </a:rPr>
              <a:t>. Boulder: EDUCAUSE. http://www.educause.edu/content.asp?PAGE_ID=5989&amp;bhcp=1.</a:t>
            </a:r>
          </a:p>
          <a:p>
            <a:pPr marL="463550" lvl="0" indent="-463550">
              <a:spcBef>
                <a:spcPts val="0"/>
              </a:spcBef>
              <a:buNone/>
            </a:pPr>
            <a:r>
              <a:rPr lang="en-US" sz="1400" dirty="0" err="1" smtClean="0">
                <a:solidFill>
                  <a:prstClr val="black"/>
                </a:solidFill>
                <a:latin typeface="Arial" pitchFamily="34" charset="0"/>
                <a:cs typeface="Arial" pitchFamily="34" charset="0"/>
              </a:rPr>
              <a:t>Pierard</a:t>
            </a:r>
            <a:r>
              <a:rPr lang="en-US" sz="1400" dirty="0" smtClean="0">
                <a:solidFill>
                  <a:prstClr val="black"/>
                </a:solidFill>
                <a:latin typeface="Arial" pitchFamily="34" charset="0"/>
                <a:cs typeface="Arial" pitchFamily="34" charset="0"/>
              </a:rPr>
              <a:t>, Cindy, and </a:t>
            </a:r>
            <a:r>
              <a:rPr lang="en-US" sz="1400" dirty="0" err="1" smtClean="0">
                <a:solidFill>
                  <a:prstClr val="black"/>
                </a:solidFill>
                <a:latin typeface="Arial" pitchFamily="34" charset="0"/>
                <a:cs typeface="Arial" pitchFamily="34" charset="0"/>
              </a:rPr>
              <a:t>Norice</a:t>
            </a:r>
            <a:r>
              <a:rPr lang="en-US" sz="1400" dirty="0" smtClean="0">
                <a:solidFill>
                  <a:prstClr val="black"/>
                </a:solidFill>
                <a:latin typeface="Arial" pitchFamily="34" charset="0"/>
                <a:cs typeface="Arial" pitchFamily="34" charset="0"/>
              </a:rPr>
              <a:t> Lee. 2011. Studying space: Improving space planning with user studies. </a:t>
            </a:r>
            <a:r>
              <a:rPr lang="en-US" sz="1400" i="1" dirty="0" smtClean="0">
                <a:solidFill>
                  <a:prstClr val="black"/>
                </a:solidFill>
                <a:latin typeface="Arial" pitchFamily="34" charset="0"/>
                <a:cs typeface="Arial" pitchFamily="34" charset="0"/>
              </a:rPr>
              <a:t>Journal of Access Services </a:t>
            </a:r>
            <a:r>
              <a:rPr lang="en-US" sz="1400" dirty="0" smtClean="0">
                <a:solidFill>
                  <a:prstClr val="black"/>
                </a:solidFill>
                <a:latin typeface="Arial" pitchFamily="34" charset="0"/>
                <a:cs typeface="Arial" pitchFamily="34" charset="0"/>
              </a:rPr>
              <a:t>8: 190-207. </a:t>
            </a:r>
            <a:r>
              <a:rPr lang="en-US" sz="1400" dirty="0" err="1" smtClean="0">
                <a:solidFill>
                  <a:prstClr val="black"/>
                </a:solidFill>
                <a:latin typeface="Arial" pitchFamily="34" charset="0"/>
                <a:cs typeface="Arial" pitchFamily="34" charset="0"/>
              </a:rPr>
              <a:t>Doi</a:t>
            </a:r>
            <a:r>
              <a:rPr lang="en-US" sz="1400" dirty="0" smtClean="0">
                <a:solidFill>
                  <a:prstClr val="black"/>
                </a:solidFill>
                <a:latin typeface="Arial" pitchFamily="34" charset="0"/>
                <a:cs typeface="Arial" pitchFamily="34" charset="0"/>
              </a:rPr>
              <a:t>: 10.1080/15367967.2011.602258.</a:t>
            </a:r>
            <a:endParaRPr lang="en-US" sz="1400" dirty="0" smtClean="0">
              <a:solidFill>
                <a:schemeClr val="tx1"/>
              </a:solidFill>
              <a:latin typeface="Arial" pitchFamily="34" charset="0"/>
              <a:cs typeface="Arial" pitchFamily="34" charset="0"/>
            </a:endParaRPr>
          </a:p>
          <a:p>
            <a:pPr marL="403225" lvl="0" indent="-403225">
              <a:spcBef>
                <a:spcPts val="0"/>
              </a:spcBef>
              <a:buNone/>
            </a:pPr>
            <a:r>
              <a:rPr lang="en-US" sz="1400" dirty="0" err="1" smtClean="0">
                <a:solidFill>
                  <a:prstClr val="black"/>
                </a:solidFill>
                <a:latin typeface="Arial" pitchFamily="34" charset="0"/>
                <a:cs typeface="Arial" pitchFamily="34" charset="0"/>
              </a:rPr>
              <a:t>Prabha</a:t>
            </a:r>
            <a:r>
              <a:rPr lang="en-US" sz="1400" dirty="0" smtClean="0">
                <a:solidFill>
                  <a:prstClr val="black"/>
                </a:solidFill>
                <a:latin typeface="Arial" pitchFamily="34" charset="0"/>
                <a:cs typeface="Arial" pitchFamily="34" charset="0"/>
              </a:rPr>
              <a:t>, Chandra, Lynn </a:t>
            </a:r>
            <a:r>
              <a:rPr lang="en-US" sz="1400" dirty="0" err="1" smtClean="0">
                <a:solidFill>
                  <a:prstClr val="black"/>
                </a:solidFill>
                <a:latin typeface="Arial" pitchFamily="34" charset="0"/>
                <a:cs typeface="Arial" pitchFamily="34" charset="0"/>
              </a:rPr>
              <a:t>Silipigni</a:t>
            </a:r>
            <a:r>
              <a:rPr lang="en-US" sz="1400" dirty="0" smtClean="0">
                <a:solidFill>
                  <a:prstClr val="black"/>
                </a:solidFill>
                <a:latin typeface="Arial" pitchFamily="34" charset="0"/>
                <a:cs typeface="Arial" pitchFamily="34" charset="0"/>
              </a:rPr>
              <a:t> </a:t>
            </a:r>
            <a:r>
              <a:rPr lang="en-US" sz="1400" dirty="0" err="1" smtClean="0">
                <a:solidFill>
                  <a:prstClr val="black"/>
                </a:solidFill>
                <a:latin typeface="Arial" pitchFamily="34" charset="0"/>
                <a:cs typeface="Arial" pitchFamily="34" charset="0"/>
              </a:rPr>
              <a:t>Connaway</a:t>
            </a:r>
            <a:r>
              <a:rPr lang="en-US" sz="1400" dirty="0" smtClean="0">
                <a:solidFill>
                  <a:prstClr val="black"/>
                </a:solidFill>
                <a:latin typeface="Arial" pitchFamily="34" charset="0"/>
                <a:cs typeface="Arial" pitchFamily="34" charset="0"/>
              </a:rPr>
              <a:t>, and Timothy J. Dickey. 2006. </a:t>
            </a:r>
            <a:r>
              <a:rPr lang="en-US" sz="1400" i="1" dirty="0" smtClean="0">
                <a:solidFill>
                  <a:prstClr val="black"/>
                </a:solidFill>
                <a:latin typeface="Arial" pitchFamily="34" charset="0"/>
                <a:cs typeface="Arial" pitchFamily="34" charset="0"/>
              </a:rPr>
              <a:t>Sense-making the information confluence: The whys and </a:t>
            </a:r>
            <a:r>
              <a:rPr lang="en-US" sz="1400" i="1" dirty="0" err="1" smtClean="0">
                <a:solidFill>
                  <a:prstClr val="black"/>
                </a:solidFill>
                <a:latin typeface="Arial" pitchFamily="34" charset="0"/>
                <a:cs typeface="Arial" pitchFamily="34" charset="0"/>
              </a:rPr>
              <a:t>hows</a:t>
            </a:r>
            <a:r>
              <a:rPr lang="en-US" sz="1400" i="1" dirty="0" smtClean="0">
                <a:solidFill>
                  <a:prstClr val="black"/>
                </a:solidFill>
                <a:latin typeface="Arial" pitchFamily="34" charset="0"/>
                <a:cs typeface="Arial" pitchFamily="34" charset="0"/>
              </a:rPr>
              <a:t> of college and university user </a:t>
            </a:r>
            <a:r>
              <a:rPr lang="en-US" sz="1400" i="1" dirty="0" err="1" smtClean="0">
                <a:solidFill>
                  <a:prstClr val="black"/>
                </a:solidFill>
                <a:latin typeface="Arial" pitchFamily="34" charset="0"/>
                <a:cs typeface="Arial" pitchFamily="34" charset="0"/>
              </a:rPr>
              <a:t>satisficing</a:t>
            </a:r>
            <a:r>
              <a:rPr lang="en-US" sz="1400" i="1" dirty="0" smtClean="0">
                <a:solidFill>
                  <a:prstClr val="black"/>
                </a:solidFill>
                <a:latin typeface="Arial" pitchFamily="34" charset="0"/>
                <a:cs typeface="Arial" pitchFamily="34" charset="0"/>
              </a:rPr>
              <a:t> of information needs. Phase IV: Semi-structured interview study</a:t>
            </a:r>
            <a:r>
              <a:rPr lang="en-US" sz="1400" dirty="0" smtClean="0">
                <a:solidFill>
                  <a:prstClr val="black"/>
                </a:solidFill>
                <a:latin typeface="Arial" pitchFamily="34" charset="0"/>
                <a:cs typeface="Arial" pitchFamily="34" charset="0"/>
              </a:rPr>
              <a:t>. Report on National Leadership Grant LG-02-03-0062-03, to Institute of Museum and Library Services, Washington, DC. Columbus, OH: School of Communication, The Ohio State University.</a:t>
            </a:r>
          </a:p>
          <a:p>
            <a:pPr marL="463550" lvl="0" indent="-463550">
              <a:spcBef>
                <a:spcPts val="0"/>
              </a:spcBef>
              <a:buNone/>
            </a:pPr>
            <a:r>
              <a:rPr lang="en-US" sz="1400" dirty="0" err="1" smtClean="0">
                <a:solidFill>
                  <a:prstClr val="black"/>
                </a:solidFill>
                <a:latin typeface="Arial" pitchFamily="34" charset="0"/>
                <a:cs typeface="Arial" pitchFamily="34" charset="0"/>
              </a:rPr>
              <a:t>Pullinger</a:t>
            </a:r>
            <a:r>
              <a:rPr lang="en-US" sz="1400" dirty="0" smtClean="0">
                <a:solidFill>
                  <a:prstClr val="black"/>
                </a:solidFill>
                <a:latin typeface="Arial" pitchFamily="34" charset="0"/>
                <a:cs typeface="Arial" pitchFamily="34" charset="0"/>
              </a:rPr>
              <a:t>, David. 1999. Academics and the new information environment: The impact of local factors on use of electronic journals. </a:t>
            </a:r>
            <a:r>
              <a:rPr lang="en-US" sz="1400" i="1" dirty="0" smtClean="0">
                <a:solidFill>
                  <a:prstClr val="black"/>
                </a:solidFill>
                <a:latin typeface="Arial" pitchFamily="34" charset="0"/>
                <a:cs typeface="Arial" pitchFamily="34" charset="0"/>
              </a:rPr>
              <a:t>Journal of Information Science </a:t>
            </a:r>
            <a:r>
              <a:rPr lang="en-US" sz="1400" dirty="0" smtClean="0">
                <a:solidFill>
                  <a:prstClr val="black"/>
                </a:solidFill>
                <a:latin typeface="Arial" pitchFamily="34" charset="0"/>
                <a:cs typeface="Arial" pitchFamily="34" charset="0"/>
              </a:rPr>
              <a:t>25, no. 2: 164-72.</a:t>
            </a:r>
          </a:p>
          <a:p>
            <a:pPr marL="463550" lvl="0" indent="-463550">
              <a:spcBef>
                <a:spcPts val="0"/>
              </a:spcBef>
              <a:buNone/>
            </a:pPr>
            <a:r>
              <a:rPr lang="en-US" sz="1400" dirty="0" smtClean="0">
                <a:solidFill>
                  <a:prstClr val="black"/>
                </a:solidFill>
                <a:latin typeface="Arial" pitchFamily="34" charset="0"/>
                <a:cs typeface="Arial" pitchFamily="34" charset="0"/>
              </a:rPr>
              <a:t>Radford, Marie L., and Lynn </a:t>
            </a:r>
            <a:r>
              <a:rPr lang="en-US" sz="1400" dirty="0" err="1" smtClean="0">
                <a:solidFill>
                  <a:prstClr val="black"/>
                </a:solidFill>
                <a:latin typeface="Arial" pitchFamily="34" charset="0"/>
                <a:cs typeface="Arial" pitchFamily="34" charset="0"/>
              </a:rPr>
              <a:t>Silipigni</a:t>
            </a:r>
            <a:r>
              <a:rPr lang="en-US" sz="1400" dirty="0" smtClean="0">
                <a:solidFill>
                  <a:prstClr val="black"/>
                </a:solidFill>
                <a:latin typeface="Arial" pitchFamily="34" charset="0"/>
                <a:cs typeface="Arial" pitchFamily="34" charset="0"/>
              </a:rPr>
              <a:t> </a:t>
            </a:r>
            <a:r>
              <a:rPr lang="en-US" sz="1400" dirty="0" err="1" smtClean="0">
                <a:solidFill>
                  <a:prstClr val="black"/>
                </a:solidFill>
                <a:latin typeface="Arial" pitchFamily="34" charset="0"/>
                <a:cs typeface="Arial" pitchFamily="34" charset="0"/>
              </a:rPr>
              <a:t>Connaway</a:t>
            </a:r>
            <a:r>
              <a:rPr lang="en-US" sz="1400" dirty="0" smtClean="0">
                <a:solidFill>
                  <a:prstClr val="black"/>
                </a:solidFill>
                <a:latin typeface="Arial" pitchFamily="34" charset="0"/>
                <a:cs typeface="Arial" pitchFamily="34" charset="0"/>
              </a:rPr>
              <a:t>. 2008. </a:t>
            </a:r>
            <a:r>
              <a:rPr lang="en-US" sz="1400" i="1" dirty="0" smtClean="0">
                <a:solidFill>
                  <a:prstClr val="black"/>
                </a:solidFill>
                <a:latin typeface="Arial" pitchFamily="34" charset="0"/>
                <a:cs typeface="Arial" pitchFamily="34" charset="0"/>
              </a:rPr>
              <a:t>Seeking synchronicity: Evaluating virtual reference services from user, non-user, and librarian perspectives: IMLS final performance report</a:t>
            </a:r>
            <a:r>
              <a:rPr lang="en-US" sz="1400" dirty="0" smtClean="0">
                <a:solidFill>
                  <a:prstClr val="black"/>
                </a:solidFill>
                <a:latin typeface="Arial" pitchFamily="34" charset="0"/>
                <a:cs typeface="Arial" pitchFamily="34" charset="0"/>
              </a:rPr>
              <a:t>. Report on Grant LG-06-05-0109-05, to Institute of Museum and Library Services, Washington, DC. Dublin, OH: OCLC Online Computer Library Center.</a:t>
            </a:r>
          </a:p>
          <a:p>
            <a:pPr marL="463550" lvl="0" indent="-463550">
              <a:spcBef>
                <a:spcPts val="0"/>
              </a:spcBef>
              <a:buNone/>
            </a:pPr>
            <a:r>
              <a:rPr lang="en-US" sz="1400" dirty="0" err="1" smtClean="0">
                <a:solidFill>
                  <a:prstClr val="black"/>
                </a:solidFill>
                <a:latin typeface="Arial" pitchFamily="34" charset="0"/>
                <a:cs typeface="Arial" pitchFamily="34" charset="0"/>
              </a:rPr>
              <a:t>Ranganathan</a:t>
            </a:r>
            <a:r>
              <a:rPr lang="en-US" sz="1400" dirty="0" smtClean="0">
                <a:solidFill>
                  <a:prstClr val="black"/>
                </a:solidFill>
                <a:latin typeface="Arial" pitchFamily="34" charset="0"/>
                <a:cs typeface="Arial" pitchFamily="34" charset="0"/>
              </a:rPr>
              <a:t>, </a:t>
            </a:r>
            <a:r>
              <a:rPr lang="en-US" sz="1400" dirty="0" err="1" smtClean="0">
                <a:solidFill>
                  <a:prstClr val="black"/>
                </a:solidFill>
                <a:latin typeface="Arial" pitchFamily="34" charset="0"/>
                <a:cs typeface="Arial" pitchFamily="34" charset="0"/>
              </a:rPr>
              <a:t>Shiyali</a:t>
            </a:r>
            <a:r>
              <a:rPr lang="en-US" sz="1400" dirty="0" smtClean="0">
                <a:solidFill>
                  <a:prstClr val="black"/>
                </a:solidFill>
                <a:latin typeface="Arial" pitchFamily="34" charset="0"/>
                <a:cs typeface="Arial" pitchFamily="34" charset="0"/>
              </a:rPr>
              <a:t> </a:t>
            </a:r>
            <a:r>
              <a:rPr lang="en-US" sz="1400" dirty="0" err="1" smtClean="0">
                <a:solidFill>
                  <a:prstClr val="black"/>
                </a:solidFill>
                <a:latin typeface="Arial" pitchFamily="34" charset="0"/>
                <a:cs typeface="Arial" pitchFamily="34" charset="0"/>
              </a:rPr>
              <a:t>Ramamrita</a:t>
            </a:r>
            <a:r>
              <a:rPr lang="en-US" sz="1400" dirty="0" smtClean="0">
                <a:solidFill>
                  <a:prstClr val="black"/>
                </a:solidFill>
                <a:latin typeface="Arial" pitchFamily="34" charset="0"/>
                <a:cs typeface="Arial" pitchFamily="34" charset="0"/>
              </a:rPr>
              <a:t>. 1931. </a:t>
            </a:r>
            <a:r>
              <a:rPr lang="en-US" sz="1400" i="1" dirty="0" smtClean="0">
                <a:solidFill>
                  <a:prstClr val="black"/>
                </a:solidFill>
                <a:latin typeface="Arial" pitchFamily="34" charset="0"/>
                <a:cs typeface="Arial" pitchFamily="34" charset="0"/>
              </a:rPr>
              <a:t>The five laws of library science. </a:t>
            </a:r>
            <a:r>
              <a:rPr lang="en-US" sz="1400" dirty="0" smtClean="0">
                <a:solidFill>
                  <a:prstClr val="black"/>
                </a:solidFill>
                <a:latin typeface="Arial" pitchFamily="34" charset="0"/>
                <a:cs typeface="Arial" pitchFamily="34" charset="0"/>
              </a:rPr>
              <a:t>London: Edward </a:t>
            </a:r>
            <a:r>
              <a:rPr lang="en-US" sz="1400" dirty="0" err="1" smtClean="0">
                <a:solidFill>
                  <a:prstClr val="black"/>
                </a:solidFill>
                <a:latin typeface="Arial" pitchFamily="34" charset="0"/>
                <a:cs typeface="Arial" pitchFamily="34" charset="0"/>
              </a:rPr>
              <a:t>Goldston</a:t>
            </a:r>
            <a:r>
              <a:rPr lang="en-US" sz="1400" dirty="0" smtClean="0">
                <a:solidFill>
                  <a:prstClr val="black"/>
                </a:solidFill>
                <a:latin typeface="Arial" pitchFamily="34" charset="0"/>
                <a:cs typeface="Arial" pitchFamily="34" charset="0"/>
              </a:rPr>
              <a:t>, Ltd. </a:t>
            </a:r>
          </a:p>
          <a:p>
            <a:pPr marL="463550" lvl="0" indent="-463550">
              <a:spcBef>
                <a:spcPts val="0"/>
              </a:spcBef>
              <a:buNone/>
            </a:pPr>
            <a:r>
              <a:rPr lang="en-US" sz="1400" dirty="0" smtClean="0">
                <a:solidFill>
                  <a:prstClr val="black"/>
                </a:solidFill>
                <a:latin typeface="Arial" pitchFamily="34" charset="0"/>
                <a:cs typeface="Arial" pitchFamily="34" charset="0"/>
              </a:rPr>
              <a:t>Rock, Margaret. 2013. The future of libraries: Short on books, long on tech. </a:t>
            </a:r>
            <a:r>
              <a:rPr lang="en-US" sz="1400" i="1" dirty="0" smtClean="0">
                <a:solidFill>
                  <a:prstClr val="black"/>
                </a:solidFill>
                <a:latin typeface="Arial" pitchFamily="34" charset="0"/>
                <a:cs typeface="Arial" pitchFamily="34" charset="0"/>
              </a:rPr>
              <a:t>Time</a:t>
            </a:r>
            <a:r>
              <a:rPr lang="en-US" sz="1400" dirty="0" smtClean="0">
                <a:solidFill>
                  <a:prstClr val="black"/>
                </a:solidFill>
                <a:latin typeface="Arial" pitchFamily="34" charset="0"/>
                <a:cs typeface="Arial" pitchFamily="34" charset="0"/>
              </a:rPr>
              <a:t> (June 25), http://techland.time.com/2013/06/25/the-future-of-libraries-short-on-books-long-on-tech/.</a:t>
            </a:r>
          </a:p>
          <a:p>
            <a:pPr marL="463550" lvl="0" indent="-463550">
              <a:spcBef>
                <a:spcPts val="0"/>
              </a:spcBef>
              <a:buNone/>
            </a:pPr>
            <a:r>
              <a:rPr lang="en-US" sz="1400" dirty="0" smtClean="0">
                <a:solidFill>
                  <a:prstClr val="black"/>
                </a:solidFill>
                <a:latin typeface="Arial" pitchFamily="34" charset="0"/>
                <a:cs typeface="Arial" pitchFamily="34" charset="0"/>
              </a:rPr>
              <a:t>Rolland, Betsy, and Charlotte P. Lee. 2013. Beyond trust and reliability: Reusing data in collaborative cancer epidemiology research. In </a:t>
            </a:r>
            <a:r>
              <a:rPr lang="en-US" sz="1400" i="1" dirty="0" smtClean="0">
                <a:solidFill>
                  <a:prstClr val="black"/>
                </a:solidFill>
                <a:latin typeface="Arial" pitchFamily="34" charset="0"/>
                <a:cs typeface="Arial" pitchFamily="34" charset="0"/>
              </a:rPr>
              <a:t>Collaboration and sharing in scientific work</a:t>
            </a:r>
            <a:r>
              <a:rPr lang="en-US" sz="1400" dirty="0" smtClean="0">
                <a:solidFill>
                  <a:prstClr val="black"/>
                </a:solidFill>
                <a:latin typeface="Arial" pitchFamily="34" charset="0"/>
                <a:cs typeface="Arial" pitchFamily="34" charset="0"/>
              </a:rPr>
              <a:t>, 435–44. New York: ACM.</a:t>
            </a:r>
          </a:p>
          <a:p>
            <a:pPr marL="463550" lvl="0" indent="-463550">
              <a:spcBef>
                <a:spcPts val="0"/>
              </a:spcBef>
              <a:buNone/>
            </a:pPr>
            <a:r>
              <a:rPr lang="en-US" sz="1400" dirty="0" smtClean="0">
                <a:solidFill>
                  <a:prstClr val="black"/>
                </a:solidFill>
                <a:latin typeface="Arial" pitchFamily="34" charset="0"/>
                <a:cs typeface="Arial" pitchFamily="34" charset="0"/>
              </a:rPr>
              <a:t>Sadler, Shawna. 2012. Session 3: Exploiting space as a distinctive asset. Presented at Libraries rebound: Embracing mission, maximizing impact, June 5-6, in Philadelphia, PA. https://www.youtube.com/watch?v=AmEtdVPro54&amp;feature=youtu.be.</a:t>
            </a:r>
          </a:p>
          <a:p>
            <a:pPr marL="463550" lvl="0" indent="-463550">
              <a:spcBef>
                <a:spcPts val="0"/>
              </a:spcBef>
              <a:buNone/>
            </a:pPr>
            <a:endParaRPr lang="en-US" sz="1400" dirty="0" smtClean="0">
              <a:solidFill>
                <a:prstClr val="black"/>
              </a:solidFill>
              <a:latin typeface="Arial" pitchFamily="34" charset="0"/>
              <a:cs typeface="Arial" pitchFamily="34" charset="0"/>
            </a:endParaRPr>
          </a:p>
          <a:p>
            <a:pPr>
              <a:buNone/>
            </a:pPr>
            <a:endParaRPr lang="en-US" dirty="0"/>
          </a:p>
        </p:txBody>
      </p:sp>
    </p:spTree>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715962"/>
          </a:xfrm>
        </p:spPr>
        <p:txBody>
          <a:bodyPr/>
          <a:lstStyle/>
          <a:p>
            <a:r>
              <a:rPr lang="en-US" dirty="0" smtClean="0"/>
              <a:t>References</a:t>
            </a:r>
            <a:endParaRPr lang="en-US" dirty="0"/>
          </a:p>
        </p:txBody>
      </p:sp>
      <p:sp>
        <p:nvSpPr>
          <p:cNvPr id="3" name="Content Placeholder 2"/>
          <p:cNvSpPr>
            <a:spLocks noGrp="1"/>
          </p:cNvSpPr>
          <p:nvPr>
            <p:ph idx="1"/>
          </p:nvPr>
        </p:nvSpPr>
        <p:spPr>
          <a:xfrm>
            <a:off x="457200" y="1143000"/>
            <a:ext cx="8229600" cy="4983163"/>
          </a:xfrm>
        </p:spPr>
        <p:txBody>
          <a:bodyPr>
            <a:noAutofit/>
          </a:bodyPr>
          <a:lstStyle/>
          <a:p>
            <a:pPr marL="463550" indent="-463550">
              <a:spcBef>
                <a:spcPts val="0"/>
              </a:spcBef>
              <a:buNone/>
            </a:pPr>
            <a:r>
              <a:rPr lang="en-US" sz="1400" dirty="0" smtClean="0">
                <a:solidFill>
                  <a:prstClr val="black"/>
                </a:solidFill>
                <a:latin typeface="Arial" pitchFamily="34" charset="0"/>
                <a:cs typeface="Arial" pitchFamily="34" charset="0"/>
              </a:rPr>
              <a:t>Sweeney, Richard. 2006. Millennial behaviors &amp; demographics. http://certi.mst.edu/media/administrative/certi/documents/Article-Millennial-Behaviors.pdf.</a:t>
            </a:r>
          </a:p>
          <a:p>
            <a:pPr marL="463550" lvl="0" indent="-463550">
              <a:spcBef>
                <a:spcPts val="0"/>
              </a:spcBef>
              <a:buNone/>
            </a:pPr>
            <a:r>
              <a:rPr lang="en-US" sz="1400" dirty="0" err="1" smtClean="0">
                <a:solidFill>
                  <a:prstClr val="black"/>
                </a:solidFill>
                <a:latin typeface="Arial" pitchFamily="34" charset="0"/>
                <a:cs typeface="Arial" pitchFamily="34" charset="0"/>
              </a:rPr>
              <a:t>Szajewski</a:t>
            </a:r>
            <a:r>
              <a:rPr lang="en-US" sz="1400" dirty="0" smtClean="0">
                <a:solidFill>
                  <a:prstClr val="black"/>
                </a:solidFill>
                <a:latin typeface="Arial" pitchFamily="34" charset="0"/>
                <a:cs typeface="Arial" pitchFamily="34" charset="0"/>
              </a:rPr>
              <a:t>, Michael. 2013. Using Wikipedia to enhance the visibility of digitized archival assets. </a:t>
            </a:r>
            <a:r>
              <a:rPr lang="it-IT" sz="1400" i="1" dirty="0" smtClean="0">
                <a:solidFill>
                  <a:prstClr val="black"/>
                </a:solidFill>
                <a:latin typeface="Arial" pitchFamily="34" charset="0"/>
                <a:cs typeface="Arial" pitchFamily="34" charset="0"/>
              </a:rPr>
              <a:t>D-Lib Magazine </a:t>
            </a:r>
            <a:r>
              <a:rPr lang="it-IT" sz="1400" dirty="0" smtClean="0">
                <a:solidFill>
                  <a:prstClr val="black"/>
                </a:solidFill>
                <a:latin typeface="Arial" pitchFamily="34" charset="0"/>
                <a:cs typeface="Arial" pitchFamily="34" charset="0"/>
              </a:rPr>
              <a:t>19, no. 3/4, http://www.dlib.org/dlib/march13/szajewski/03szajewski.html.</a:t>
            </a:r>
          </a:p>
          <a:p>
            <a:pPr marL="463550" lvl="0" indent="-463550">
              <a:spcBef>
                <a:spcPts val="0"/>
              </a:spcBef>
              <a:buNone/>
            </a:pPr>
            <a:r>
              <a:rPr lang="en-US" sz="1400" dirty="0" err="1" smtClean="0">
                <a:solidFill>
                  <a:prstClr val="black"/>
                </a:solidFill>
                <a:latin typeface="Arial" pitchFamily="34" charset="0"/>
                <a:cs typeface="Arial" pitchFamily="34" charset="0"/>
              </a:rPr>
              <a:t>Tenopir</a:t>
            </a:r>
            <a:r>
              <a:rPr lang="en-US" sz="1400" dirty="0" smtClean="0">
                <a:solidFill>
                  <a:prstClr val="black"/>
                </a:solidFill>
                <a:latin typeface="Arial" pitchFamily="34" charset="0"/>
                <a:cs typeface="Arial" pitchFamily="34" charset="0"/>
              </a:rPr>
              <a:t>, Carol, Ben Birch, and Suzie Allard. 2012. </a:t>
            </a:r>
            <a:r>
              <a:rPr lang="en-US" sz="1400" i="1" dirty="0" smtClean="0">
                <a:solidFill>
                  <a:prstClr val="black"/>
                </a:solidFill>
                <a:latin typeface="Arial" pitchFamily="34" charset="0"/>
                <a:cs typeface="Arial" pitchFamily="34" charset="0"/>
              </a:rPr>
              <a:t>Academic libraries and research data services: Current practices and plans for the future. </a:t>
            </a:r>
            <a:r>
              <a:rPr lang="en-US" sz="1400" dirty="0" smtClean="0">
                <a:solidFill>
                  <a:prstClr val="black"/>
                </a:solidFill>
                <a:latin typeface="Arial" pitchFamily="34" charset="0"/>
                <a:cs typeface="Arial" pitchFamily="34" charset="0"/>
              </a:rPr>
              <a:t>An ACRL white paper. Chicago: Association of College and Research Libraries.</a:t>
            </a:r>
          </a:p>
          <a:p>
            <a:pPr marL="463550" lvl="0" indent="-463550">
              <a:spcBef>
                <a:spcPts val="0"/>
              </a:spcBef>
              <a:buNone/>
            </a:pPr>
            <a:r>
              <a:rPr lang="en-US" sz="1400" dirty="0" smtClean="0">
                <a:solidFill>
                  <a:prstClr val="black"/>
                </a:solidFill>
                <a:latin typeface="Arial" pitchFamily="34" charset="0"/>
                <a:cs typeface="Arial" pitchFamily="34" charset="0"/>
              </a:rPr>
              <a:t>Van House, Nancy. 2002. Digital libraries and practices of trust: Networked biodiversity information. </a:t>
            </a:r>
            <a:r>
              <a:rPr lang="en-US" sz="1400" i="1" dirty="0" smtClean="0">
                <a:solidFill>
                  <a:prstClr val="black"/>
                </a:solidFill>
                <a:latin typeface="Arial" pitchFamily="34" charset="0"/>
                <a:cs typeface="Arial" pitchFamily="34" charset="0"/>
              </a:rPr>
              <a:t>Social Epistemology: A Journal of Knowledge, Culture and Policy </a:t>
            </a:r>
            <a:r>
              <a:rPr lang="en-US" sz="1400" dirty="0" smtClean="0">
                <a:solidFill>
                  <a:prstClr val="black"/>
                </a:solidFill>
                <a:latin typeface="Arial" pitchFamily="34" charset="0"/>
                <a:cs typeface="Arial" pitchFamily="34" charset="0"/>
              </a:rPr>
              <a:t>16, no. 1: 99. </a:t>
            </a:r>
            <a:r>
              <a:rPr lang="en-US" sz="1400" dirty="0" err="1" smtClean="0">
                <a:solidFill>
                  <a:prstClr val="black"/>
                </a:solidFill>
                <a:latin typeface="Arial" pitchFamily="34" charset="0"/>
                <a:cs typeface="Arial" pitchFamily="34" charset="0"/>
              </a:rPr>
              <a:t>Doi</a:t>
            </a:r>
            <a:r>
              <a:rPr lang="en-US" sz="1400" dirty="0" smtClean="0">
                <a:solidFill>
                  <a:prstClr val="black"/>
                </a:solidFill>
                <a:latin typeface="Arial" pitchFamily="34" charset="0"/>
                <a:cs typeface="Arial" pitchFamily="34" charset="0"/>
              </a:rPr>
              <a:t>: 10.1080/02691720210132833.</a:t>
            </a:r>
          </a:p>
          <a:p>
            <a:pPr marL="463550" lvl="0" indent="-463550">
              <a:spcBef>
                <a:spcPts val="0"/>
              </a:spcBef>
              <a:buNone/>
            </a:pPr>
            <a:r>
              <a:rPr lang="en-US" sz="1400" dirty="0" smtClean="0">
                <a:solidFill>
                  <a:prstClr val="black"/>
                </a:solidFill>
                <a:latin typeface="Arial" pitchFamily="34" charset="0"/>
                <a:cs typeface="Arial" pitchFamily="34" charset="0"/>
              </a:rPr>
              <a:t>Van </a:t>
            </a:r>
            <a:r>
              <a:rPr lang="en-US" sz="1400" dirty="0" err="1" smtClean="0">
                <a:solidFill>
                  <a:prstClr val="black"/>
                </a:solidFill>
                <a:latin typeface="Arial" pitchFamily="34" charset="0"/>
                <a:cs typeface="Arial" pitchFamily="34" charset="0"/>
              </a:rPr>
              <a:t>Scoyoc</a:t>
            </a:r>
            <a:r>
              <a:rPr lang="en-US" sz="1400" dirty="0" smtClean="0">
                <a:solidFill>
                  <a:prstClr val="black"/>
                </a:solidFill>
                <a:latin typeface="Arial" pitchFamily="34" charset="0"/>
                <a:cs typeface="Arial" pitchFamily="34" charset="0"/>
              </a:rPr>
              <a:t>, Anna M., and Caroline Cason. 2006. The electronic academic library: Undergraduate research behavior in a library without books. </a:t>
            </a:r>
            <a:r>
              <a:rPr lang="en-US" sz="1400" i="1" dirty="0" smtClean="0">
                <a:solidFill>
                  <a:prstClr val="black"/>
                </a:solidFill>
                <a:latin typeface="Arial" pitchFamily="34" charset="0"/>
                <a:cs typeface="Arial" pitchFamily="34" charset="0"/>
              </a:rPr>
              <a:t>portal: Libraries and the Academy </a:t>
            </a:r>
            <a:r>
              <a:rPr lang="en-US" sz="1400" dirty="0" smtClean="0">
                <a:solidFill>
                  <a:prstClr val="black"/>
                </a:solidFill>
                <a:latin typeface="Arial" pitchFamily="34" charset="0"/>
                <a:cs typeface="Arial" pitchFamily="34" charset="0"/>
              </a:rPr>
              <a:t>6, no. 1: 47-58.</a:t>
            </a:r>
          </a:p>
          <a:p>
            <a:pPr marL="463550" indent="-463550">
              <a:spcBef>
                <a:spcPts val="0"/>
              </a:spcBef>
              <a:buNone/>
            </a:pPr>
            <a:r>
              <a:rPr lang="en-US" sz="1400" dirty="0" smtClean="0">
                <a:solidFill>
                  <a:schemeClr val="tx1"/>
                </a:solidFill>
                <a:latin typeface="Arial" pitchFamily="34" charset="0"/>
                <a:cs typeface="Arial" pitchFamily="34" charset="0"/>
              </a:rPr>
              <a:t>Warwick, Claire, Isabel Galina, Melissa </a:t>
            </a:r>
            <a:r>
              <a:rPr lang="en-US" sz="1400" dirty="0" err="1" smtClean="0">
                <a:solidFill>
                  <a:schemeClr val="tx1"/>
                </a:solidFill>
                <a:latin typeface="Arial" pitchFamily="34" charset="0"/>
                <a:cs typeface="Arial" pitchFamily="34" charset="0"/>
              </a:rPr>
              <a:t>Terras</a:t>
            </a:r>
            <a:r>
              <a:rPr lang="en-US" sz="1400" dirty="0" smtClean="0">
                <a:solidFill>
                  <a:schemeClr val="tx1"/>
                </a:solidFill>
                <a:latin typeface="Arial" pitchFamily="34" charset="0"/>
                <a:cs typeface="Arial" pitchFamily="34" charset="0"/>
              </a:rPr>
              <a:t>, Paul Huntington, and </a:t>
            </a:r>
            <a:r>
              <a:rPr lang="en-US" sz="1400" dirty="0" err="1" smtClean="0">
                <a:solidFill>
                  <a:schemeClr val="tx1"/>
                </a:solidFill>
                <a:latin typeface="Arial" pitchFamily="34" charset="0"/>
                <a:cs typeface="Arial" pitchFamily="34" charset="0"/>
              </a:rPr>
              <a:t>Nikoleta</a:t>
            </a:r>
            <a:r>
              <a:rPr lang="en-US" sz="1400" dirty="0" smtClean="0">
                <a:solidFill>
                  <a:schemeClr val="tx1"/>
                </a:solidFill>
                <a:latin typeface="Arial" pitchFamily="34" charset="0"/>
                <a:cs typeface="Arial" pitchFamily="34" charset="0"/>
              </a:rPr>
              <a:t> </a:t>
            </a:r>
            <a:r>
              <a:rPr lang="en-US" sz="1400" dirty="0" err="1" smtClean="0">
                <a:solidFill>
                  <a:schemeClr val="tx1"/>
                </a:solidFill>
                <a:latin typeface="Arial" pitchFamily="34" charset="0"/>
                <a:cs typeface="Arial" pitchFamily="34" charset="0"/>
              </a:rPr>
              <a:t>Pappa</a:t>
            </a:r>
            <a:r>
              <a:rPr lang="en-US" sz="1400" dirty="0" smtClean="0">
                <a:solidFill>
                  <a:schemeClr val="tx1"/>
                </a:solidFill>
                <a:latin typeface="Arial" pitchFamily="34" charset="0"/>
                <a:cs typeface="Arial" pitchFamily="34" charset="0"/>
              </a:rPr>
              <a:t>. 2008. The Master Builders: LAIRAH research on good practice in the construction of digital humanities projects. Literacy and Linguistic Computing 23, no. 3: 383-96. http://discovery.ucl.ac.uk/13810</a:t>
            </a:r>
            <a:r>
              <a:rPr lang="en-US" sz="1400" dirty="0" smtClean="0">
                <a:latin typeface="Arial" pitchFamily="34" charset="0"/>
                <a:cs typeface="Arial" pitchFamily="34" charset="0"/>
              </a:rPr>
              <a:t>/. </a:t>
            </a:r>
            <a:endParaRPr lang="en-US" sz="1400" dirty="0" smtClean="0">
              <a:solidFill>
                <a:prstClr val="black"/>
              </a:solidFill>
              <a:latin typeface="Arial" pitchFamily="34" charset="0"/>
              <a:cs typeface="Arial" pitchFamily="34" charset="0"/>
            </a:endParaRPr>
          </a:p>
          <a:p>
            <a:pPr marL="463550" lvl="0" indent="-463550">
              <a:spcBef>
                <a:spcPts val="0"/>
              </a:spcBef>
              <a:buNone/>
            </a:pPr>
            <a:r>
              <a:rPr lang="en-US" sz="1400" dirty="0" err="1" smtClean="0">
                <a:solidFill>
                  <a:prstClr val="black"/>
                </a:solidFill>
                <a:latin typeface="Arial" pitchFamily="34" charset="0"/>
                <a:cs typeface="Arial" pitchFamily="34" charset="0"/>
              </a:rPr>
              <a:t>Yakel</a:t>
            </a:r>
            <a:r>
              <a:rPr lang="en-US" sz="1400" dirty="0" smtClean="0">
                <a:solidFill>
                  <a:prstClr val="black"/>
                </a:solidFill>
                <a:latin typeface="Arial" pitchFamily="34" charset="0"/>
                <a:cs typeface="Arial" pitchFamily="34" charset="0"/>
              </a:rPr>
              <a:t>, Elizabeth, </a:t>
            </a:r>
            <a:r>
              <a:rPr lang="en-US" sz="1400" dirty="0" err="1" smtClean="0">
                <a:solidFill>
                  <a:prstClr val="black"/>
                </a:solidFill>
                <a:latin typeface="Arial" pitchFamily="34" charset="0"/>
                <a:cs typeface="Arial" pitchFamily="34" charset="0"/>
              </a:rPr>
              <a:t>Ixchel</a:t>
            </a:r>
            <a:r>
              <a:rPr lang="en-US" sz="1400" dirty="0" smtClean="0">
                <a:solidFill>
                  <a:prstClr val="black"/>
                </a:solidFill>
                <a:latin typeface="Arial" pitchFamily="34" charset="0"/>
                <a:cs typeface="Arial" pitchFamily="34" charset="0"/>
              </a:rPr>
              <a:t> </a:t>
            </a:r>
            <a:r>
              <a:rPr lang="en-US" sz="1400" dirty="0" err="1" smtClean="0">
                <a:solidFill>
                  <a:prstClr val="black"/>
                </a:solidFill>
                <a:latin typeface="Arial" pitchFamily="34" charset="0"/>
                <a:cs typeface="Arial" pitchFamily="34" charset="0"/>
              </a:rPr>
              <a:t>Faniel</a:t>
            </a:r>
            <a:r>
              <a:rPr lang="en-US" sz="1400" dirty="0" smtClean="0">
                <a:solidFill>
                  <a:prstClr val="black"/>
                </a:solidFill>
                <a:latin typeface="Arial" pitchFamily="34" charset="0"/>
                <a:cs typeface="Arial" pitchFamily="34" charset="0"/>
              </a:rPr>
              <a:t>, Adam </a:t>
            </a:r>
            <a:r>
              <a:rPr lang="en-US" sz="1400" dirty="0" err="1" smtClean="0">
                <a:solidFill>
                  <a:prstClr val="black"/>
                </a:solidFill>
                <a:latin typeface="Arial" pitchFamily="34" charset="0"/>
                <a:cs typeface="Arial" pitchFamily="34" charset="0"/>
              </a:rPr>
              <a:t>Kriesberg</a:t>
            </a:r>
            <a:r>
              <a:rPr lang="en-US" sz="1400" dirty="0" smtClean="0">
                <a:solidFill>
                  <a:prstClr val="black"/>
                </a:solidFill>
                <a:latin typeface="Arial" pitchFamily="34" charset="0"/>
                <a:cs typeface="Arial" pitchFamily="34" charset="0"/>
              </a:rPr>
              <a:t>, and </a:t>
            </a:r>
            <a:r>
              <a:rPr lang="en-US" sz="1400" dirty="0" err="1" smtClean="0">
                <a:solidFill>
                  <a:prstClr val="black"/>
                </a:solidFill>
                <a:latin typeface="Arial" pitchFamily="34" charset="0"/>
                <a:cs typeface="Arial" pitchFamily="34" charset="0"/>
              </a:rPr>
              <a:t>Ayoung</a:t>
            </a:r>
            <a:r>
              <a:rPr lang="en-US" sz="1400" dirty="0" smtClean="0">
                <a:solidFill>
                  <a:prstClr val="black"/>
                </a:solidFill>
                <a:latin typeface="Arial" pitchFamily="34" charset="0"/>
                <a:cs typeface="Arial" pitchFamily="34" charset="0"/>
              </a:rPr>
              <a:t> Yoon. 2013. Trust in digital repositories. </a:t>
            </a:r>
            <a:r>
              <a:rPr lang="en-US" sz="1400" i="1" dirty="0" smtClean="0">
                <a:solidFill>
                  <a:prstClr val="black"/>
                </a:solidFill>
                <a:latin typeface="Arial" pitchFamily="34" charset="0"/>
                <a:cs typeface="Arial" pitchFamily="34" charset="0"/>
              </a:rPr>
              <a:t>The International Journal of Digital </a:t>
            </a:r>
            <a:r>
              <a:rPr lang="en-US" sz="1400" i="1" dirty="0" err="1" smtClean="0">
                <a:solidFill>
                  <a:prstClr val="black"/>
                </a:solidFill>
                <a:latin typeface="Arial" pitchFamily="34" charset="0"/>
                <a:cs typeface="Arial" pitchFamily="34" charset="0"/>
              </a:rPr>
              <a:t>Curation</a:t>
            </a:r>
            <a:r>
              <a:rPr lang="en-US" sz="1400" i="1" dirty="0" smtClean="0">
                <a:solidFill>
                  <a:prstClr val="black"/>
                </a:solidFill>
                <a:latin typeface="Arial" pitchFamily="34" charset="0"/>
                <a:cs typeface="Arial" pitchFamily="34" charset="0"/>
              </a:rPr>
              <a:t> </a:t>
            </a:r>
            <a:r>
              <a:rPr lang="en-US" sz="1400" dirty="0" smtClean="0">
                <a:solidFill>
                  <a:prstClr val="black"/>
                </a:solidFill>
                <a:latin typeface="Arial" pitchFamily="34" charset="0"/>
                <a:cs typeface="Arial" pitchFamily="34" charset="0"/>
              </a:rPr>
              <a:t>8, no. 1, http://www.ijdc.net/index.php/ijdc/article/view/8.1.143/303.</a:t>
            </a:r>
          </a:p>
          <a:p>
            <a:pPr marL="463550" lvl="0" indent="-463550">
              <a:spcBef>
                <a:spcPts val="0"/>
              </a:spcBef>
              <a:buNone/>
            </a:pPr>
            <a:r>
              <a:rPr lang="en-US" sz="1400" dirty="0" smtClean="0">
                <a:solidFill>
                  <a:prstClr val="black"/>
                </a:solidFill>
                <a:latin typeface="Arial" pitchFamily="34" charset="0"/>
                <a:cs typeface="Arial" pitchFamily="34" charset="0"/>
              </a:rPr>
              <a:t>Yoon, </a:t>
            </a:r>
            <a:r>
              <a:rPr lang="en-US" sz="1400" dirty="0" err="1" smtClean="0">
                <a:solidFill>
                  <a:prstClr val="black"/>
                </a:solidFill>
                <a:latin typeface="Arial" pitchFamily="34" charset="0"/>
                <a:cs typeface="Arial" pitchFamily="34" charset="0"/>
              </a:rPr>
              <a:t>Ayoung</a:t>
            </a:r>
            <a:r>
              <a:rPr lang="en-US" sz="1400" dirty="0" smtClean="0">
                <a:solidFill>
                  <a:prstClr val="black"/>
                </a:solidFill>
                <a:latin typeface="Arial" pitchFamily="34" charset="0"/>
                <a:cs typeface="Arial" pitchFamily="34" charset="0"/>
              </a:rPr>
              <a:t>. 2013. End users’ trust in data repositories: Definition and influences on trust development. </a:t>
            </a:r>
            <a:r>
              <a:rPr lang="en-US" sz="1400" i="1" dirty="0" smtClean="0">
                <a:solidFill>
                  <a:prstClr val="black"/>
                </a:solidFill>
                <a:latin typeface="Arial" pitchFamily="34" charset="0"/>
                <a:cs typeface="Arial" pitchFamily="34" charset="0"/>
              </a:rPr>
              <a:t>Archival Science </a:t>
            </a:r>
            <a:r>
              <a:rPr lang="en-US" sz="1400" dirty="0" smtClean="0">
                <a:solidFill>
                  <a:prstClr val="black"/>
                </a:solidFill>
                <a:latin typeface="Arial" pitchFamily="34" charset="0"/>
                <a:cs typeface="Arial" pitchFamily="34" charset="0"/>
              </a:rPr>
              <a:t>14, no. 1: 17-34. </a:t>
            </a:r>
            <a:r>
              <a:rPr lang="en-US" sz="1400" dirty="0" err="1" smtClean="0">
                <a:solidFill>
                  <a:prstClr val="black"/>
                </a:solidFill>
                <a:latin typeface="Arial" pitchFamily="34" charset="0"/>
                <a:cs typeface="Arial" pitchFamily="34" charset="0"/>
              </a:rPr>
              <a:t>Doi</a:t>
            </a:r>
            <a:r>
              <a:rPr lang="en-US" sz="1400" dirty="0" smtClean="0">
                <a:solidFill>
                  <a:prstClr val="black"/>
                </a:solidFill>
                <a:latin typeface="Arial" pitchFamily="34" charset="0"/>
                <a:cs typeface="Arial" pitchFamily="34" charset="0"/>
              </a:rPr>
              <a:t>: 10.1007/s10502-013-9207-8.</a:t>
            </a:r>
          </a:p>
          <a:p>
            <a:pPr marL="463550" lvl="0" indent="-463550">
              <a:spcBef>
                <a:spcPts val="0"/>
              </a:spcBef>
              <a:buNone/>
            </a:pPr>
            <a:r>
              <a:rPr lang="en-US" sz="1400" dirty="0" smtClean="0">
                <a:solidFill>
                  <a:prstClr val="black"/>
                </a:solidFill>
                <a:latin typeface="Arial" pitchFamily="34" charset="0"/>
                <a:cs typeface="Arial" pitchFamily="34" charset="0"/>
              </a:rPr>
              <a:t>Zimmerman, Ann S. 2008. New knowledge from old data: The role of standards in the sharing and reuse of ecological data. </a:t>
            </a:r>
            <a:r>
              <a:rPr lang="en-US" sz="1400" i="1" dirty="0" smtClean="0">
                <a:solidFill>
                  <a:prstClr val="black"/>
                </a:solidFill>
                <a:latin typeface="Arial" pitchFamily="34" charset="0"/>
                <a:cs typeface="Arial" pitchFamily="34" charset="0"/>
              </a:rPr>
              <a:t>Science, Technology &amp; Human Values </a:t>
            </a:r>
            <a:r>
              <a:rPr lang="en-US" sz="1400" dirty="0" smtClean="0">
                <a:solidFill>
                  <a:prstClr val="black"/>
                </a:solidFill>
                <a:latin typeface="Arial" pitchFamily="34" charset="0"/>
                <a:cs typeface="Arial" pitchFamily="34" charset="0"/>
              </a:rPr>
              <a:t>33, no. 5: 631–52. </a:t>
            </a:r>
            <a:r>
              <a:rPr lang="en-US" sz="1400" dirty="0" err="1" smtClean="0">
                <a:solidFill>
                  <a:prstClr val="black"/>
                </a:solidFill>
                <a:latin typeface="Arial" pitchFamily="34" charset="0"/>
                <a:cs typeface="Arial" pitchFamily="34" charset="0"/>
              </a:rPr>
              <a:t>Doi</a:t>
            </a:r>
            <a:r>
              <a:rPr lang="en-US" sz="1400" dirty="0" smtClean="0">
                <a:solidFill>
                  <a:prstClr val="black"/>
                </a:solidFill>
                <a:latin typeface="Arial" pitchFamily="34" charset="0"/>
                <a:cs typeface="Arial" pitchFamily="34" charset="0"/>
              </a:rPr>
              <a:t>: 10.1177/0162243907306704.</a:t>
            </a:r>
          </a:p>
          <a:p>
            <a:pPr>
              <a:buNone/>
            </a:pPr>
            <a:endParaRPr lang="en-US" sz="1400" dirty="0"/>
          </a:p>
        </p:txBody>
      </p:sp>
    </p:spTree>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sz="quarter" idx="11"/>
          </p:nvPr>
        </p:nvSpPr>
        <p:spPr>
          <a:xfrm>
            <a:off x="914400" y="3429000"/>
            <a:ext cx="5334000" cy="2362200"/>
          </a:xfrm>
        </p:spPr>
        <p:txBody>
          <a:bodyPr/>
          <a:lstStyle/>
          <a:p>
            <a:r>
              <a:rPr lang="en-US" dirty="0" smtClean="0">
                <a:solidFill>
                  <a:schemeClr val="tx1"/>
                </a:solidFill>
              </a:rPr>
              <a:t>Lynn Silipigni Connaway, Ph.D. </a:t>
            </a:r>
          </a:p>
          <a:p>
            <a:r>
              <a:rPr lang="en-US" dirty="0" smtClean="0">
                <a:solidFill>
                  <a:schemeClr val="tx1"/>
                </a:solidFill>
              </a:rPr>
              <a:t>Senior Research Scientist</a:t>
            </a:r>
          </a:p>
          <a:p>
            <a:r>
              <a:rPr lang="en-US" dirty="0" smtClean="0">
                <a:solidFill>
                  <a:schemeClr val="tx1"/>
                </a:solidFill>
              </a:rPr>
              <a:t>connawal@oclc.org </a:t>
            </a:r>
          </a:p>
          <a:p>
            <a:r>
              <a:rPr lang="en-US" dirty="0" smtClean="0">
                <a:solidFill>
                  <a:schemeClr val="tx1"/>
                </a:solidFill>
              </a:rPr>
              <a:t>@</a:t>
            </a:r>
            <a:r>
              <a:rPr lang="en-US" dirty="0" err="1" smtClean="0">
                <a:solidFill>
                  <a:schemeClr val="tx1"/>
                </a:solidFill>
              </a:rPr>
              <a:t>LynnConnaway</a:t>
            </a:r>
            <a:endParaRPr lang="en-US" dirty="0" smtClean="0">
              <a:solidFill>
                <a:schemeClr val="tx1"/>
              </a:solidFill>
            </a:endParaRPr>
          </a:p>
          <a:p>
            <a:endParaRPr lang="en-US" dirty="0" smtClean="0"/>
          </a:p>
          <a:p>
            <a:r>
              <a:rPr lang="en-US" dirty="0" err="1" smtClean="0">
                <a:solidFill>
                  <a:schemeClr val="tx1"/>
                </a:solidFill>
              </a:rPr>
              <a:t>Ixchel</a:t>
            </a:r>
            <a:r>
              <a:rPr lang="en-US" dirty="0" smtClean="0">
                <a:solidFill>
                  <a:schemeClr val="tx1"/>
                </a:solidFill>
              </a:rPr>
              <a:t> M. </a:t>
            </a:r>
            <a:r>
              <a:rPr lang="en-US" dirty="0" err="1" smtClean="0">
                <a:solidFill>
                  <a:schemeClr val="tx1"/>
                </a:solidFill>
              </a:rPr>
              <a:t>Faniel</a:t>
            </a:r>
            <a:r>
              <a:rPr lang="en-US" dirty="0" smtClean="0">
                <a:solidFill>
                  <a:schemeClr val="tx1"/>
                </a:solidFill>
              </a:rPr>
              <a:t>, Ph.D. </a:t>
            </a:r>
          </a:p>
          <a:p>
            <a:r>
              <a:rPr lang="en-US" dirty="0" smtClean="0">
                <a:solidFill>
                  <a:schemeClr val="tx1"/>
                </a:solidFill>
              </a:rPr>
              <a:t>Associate Research Scientist </a:t>
            </a:r>
          </a:p>
          <a:p>
            <a:r>
              <a:rPr lang="en-US" dirty="0" smtClean="0">
                <a:solidFill>
                  <a:schemeClr val="tx1"/>
                </a:solidFill>
              </a:rPr>
              <a:t>fanieli@oclc.org</a:t>
            </a:r>
          </a:p>
          <a:p>
            <a:endParaRPr lang="en-US" dirty="0" smtClean="0"/>
          </a:p>
          <a:p>
            <a:endParaRPr lang="en-US" dirty="0"/>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OCLC-Research-Template-2014">
  <a:themeElements>
    <a:clrScheme name="Hyperlink">
      <a:dk1>
        <a:sysClr val="windowText" lastClr="000000"/>
      </a:dk1>
      <a:lt1>
        <a:srgbClr val="FFFFFF"/>
      </a:lt1>
      <a:dk2>
        <a:srgbClr val="455560"/>
      </a:dk2>
      <a:lt2>
        <a:srgbClr val="FFFFFF"/>
      </a:lt2>
      <a:accent1>
        <a:srgbClr val="2178B5"/>
      </a:accent1>
      <a:accent2>
        <a:srgbClr val="C52127"/>
      </a:accent2>
      <a:accent3>
        <a:srgbClr val="409A3C"/>
      </a:accent3>
      <a:accent4>
        <a:srgbClr val="5F4894"/>
      </a:accent4>
      <a:accent5>
        <a:srgbClr val="A9316F"/>
      </a:accent5>
      <a:accent6>
        <a:srgbClr val="FF7600"/>
      </a:accent6>
      <a:hlink>
        <a:srgbClr val="000000"/>
      </a:hlink>
      <a:folHlink>
        <a:srgbClr val="FFFFFF"/>
      </a:folHlink>
    </a:clrScheme>
    <a:fontScheme name="Office Classic">
      <a:majorFont>
        <a:latin typeface="Arial"/>
        <a:ea typeface=""/>
        <a:cs typeface=""/>
        <a:font script="Jpan" typeface="ＭＳ Ｐゴシック"/>
        <a:font script="Hang" typeface="돋움"/>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Times New Roman"/>
        <a:ea typeface=""/>
        <a:cs typeface=""/>
        <a:font script="Jpan" typeface="ＭＳ Ｐ明朝"/>
        <a:font script="Hang" typeface="바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txDef>
      <a:spPr>
        <a:noFill/>
      </a:spPr>
      <a:bodyPr wrap="square" rtlCol="0">
        <a:spAutoFit/>
      </a:bodyPr>
      <a:lstStyle>
        <a:defPPr>
          <a:defRPr dirty="0"/>
        </a:defPPr>
      </a:lstStyle>
    </a:tx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OCLC-Research-Template-2014</Template>
  <TotalTime>7076</TotalTime>
  <Words>12976</Words>
  <Application>Microsoft Office PowerPoint</Application>
  <PresentationFormat>On-screen Show (4:3)</PresentationFormat>
  <Paragraphs>879</Paragraphs>
  <Slides>48</Slides>
  <Notes>48</Notes>
  <HiddenSlides>8</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48</vt:i4>
      </vt:variant>
    </vt:vector>
  </HeadingPairs>
  <TitlesOfParts>
    <vt:vector size="57" baseType="lpstr">
      <vt:lpstr>Arial</vt:lpstr>
      <vt:lpstr>Open Sans Semibold</vt:lpstr>
      <vt:lpstr>Open Sans</vt:lpstr>
      <vt:lpstr>Miriam</vt:lpstr>
      <vt:lpstr>Calibri Light</vt:lpstr>
      <vt:lpstr>Wingdings</vt:lpstr>
      <vt:lpstr>Calibri</vt:lpstr>
      <vt:lpstr>Times New Roman</vt:lpstr>
      <vt:lpstr>OCLC-Research-Template-2014</vt:lpstr>
      <vt:lpstr>Reordering Ranganathan:  Shifting User Behaviors, Shifting Priorities</vt:lpstr>
      <vt:lpstr>Slide 2</vt:lpstr>
      <vt:lpstr>Our Interpretation and Reordering</vt:lpstr>
      <vt:lpstr>Rationale for Report</vt:lpstr>
      <vt:lpstr>Slide 5</vt:lpstr>
      <vt:lpstr>Save the Time of the Reader</vt:lpstr>
      <vt:lpstr>Slide 7</vt:lpstr>
      <vt:lpstr>Time as Time</vt:lpstr>
      <vt:lpstr>Slide 9</vt:lpstr>
      <vt:lpstr>Time as Convenience</vt:lpstr>
      <vt:lpstr>Time as User Experience</vt:lpstr>
      <vt:lpstr>Slide 12</vt:lpstr>
      <vt:lpstr>Slide 13</vt:lpstr>
      <vt:lpstr>Slide 14</vt:lpstr>
      <vt:lpstr>The Rise of e-Content</vt:lpstr>
      <vt:lpstr>Research Data as an Example  of e-Content</vt:lpstr>
      <vt:lpstr>The Changing Landscape of Information-Seeking</vt:lpstr>
      <vt:lpstr>Slide 18</vt:lpstr>
      <vt:lpstr>Slide 19</vt:lpstr>
      <vt:lpstr>Develop the physical and technical infrastructure to deliver materials </vt:lpstr>
      <vt:lpstr>Slide 21</vt:lpstr>
      <vt:lpstr>Access &amp; Engagement</vt:lpstr>
      <vt:lpstr>Slide 23</vt:lpstr>
      <vt:lpstr>Slide 24</vt:lpstr>
      <vt:lpstr>Slide 25</vt:lpstr>
      <vt:lpstr>Connecting “Every Book”</vt:lpstr>
      <vt:lpstr>Connecting “Every Book”</vt:lpstr>
      <vt:lpstr>Connecting “Every Book”</vt:lpstr>
      <vt:lpstr>Slide 29</vt:lpstr>
      <vt:lpstr>Slide 30</vt:lpstr>
      <vt:lpstr>Slide 31</vt:lpstr>
      <vt:lpstr>A library is a growing organism</vt:lpstr>
      <vt:lpstr>Traditional Growth Measures</vt:lpstr>
      <vt:lpstr>Slide 34</vt:lpstr>
      <vt:lpstr>Slide 35</vt:lpstr>
      <vt:lpstr>Slide 36</vt:lpstr>
      <vt:lpstr>Time is of the Essence</vt:lpstr>
      <vt:lpstr>Slide 38</vt:lpstr>
      <vt:lpstr>Acknowledgements</vt:lpstr>
      <vt:lpstr>Funding</vt:lpstr>
      <vt:lpstr>References</vt:lpstr>
      <vt:lpstr>References</vt:lpstr>
      <vt:lpstr>References</vt:lpstr>
      <vt:lpstr>References</vt:lpstr>
      <vt:lpstr>References</vt:lpstr>
      <vt:lpstr>References</vt:lpstr>
      <vt:lpstr>References</vt:lpstr>
      <vt:lpstr>Slide 48</vt:lpstr>
    </vt:vector>
  </TitlesOfParts>
  <Company>UNC Charlotte</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Reordering Ranganathan: Shifting User Behaviors, Shifting Priorities</dc:title>
  <dc:creator>Lynn Silipigni Connaway, Ixchel M. Faniel</dc:creator>
  <cp:keywords>libraries, user experience, e-content, research data, user behavior, discoverability</cp:keywords>
  <cp:lastModifiedBy>Windows User</cp:lastModifiedBy>
  <cp:revision>143</cp:revision>
  <dcterms:created xsi:type="dcterms:W3CDTF">2014-06-24T17:06:45Z</dcterms:created>
  <dcterms:modified xsi:type="dcterms:W3CDTF">2014-07-24T15:26:09Z</dcterms:modified>
</cp:coreProperties>
</file>