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  <p:sldMasterId id="2147483738" r:id="rId2"/>
    <p:sldMasterId id="2147483763" r:id="rId3"/>
    <p:sldMasterId id="2147483769" r:id="rId4"/>
    <p:sldMasterId id="2147483775" r:id="rId5"/>
    <p:sldMasterId id="2147483662" r:id="rId6"/>
    <p:sldMasterId id="2147483746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8" r:id="rId9"/>
    <p:sldId id="261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Carl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5560"/>
    <a:srgbClr val="C4161C"/>
    <a:srgbClr val="2178B5"/>
    <a:srgbClr val="144363"/>
    <a:srgbClr val="164D72"/>
    <a:srgbClr val="18547D"/>
    <a:srgbClr val="0E2B3F"/>
    <a:srgbClr val="112F43"/>
    <a:srgbClr val="14364D"/>
    <a:srgbClr val="0C1F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80000" autoAdjust="0"/>
  </p:normalViewPr>
  <p:slideViewPr>
    <p:cSldViewPr snapToGrid="0" snapToObjects="1">
      <p:cViewPr>
        <p:scale>
          <a:sx n="60" d="100"/>
          <a:sy n="60" d="100"/>
        </p:scale>
        <p:origin x="-333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3330" y="10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AC7A-5073-6D4E-BFCB-18D2E718F4BD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059FF-A96D-944B-8115-47E1146D3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75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3EFB5-7455-3C48-9E46-49127EBCEC2F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6307-7DAF-5642-9DCB-6041360F1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70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Connaway, Lynn Silipigni, and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Ixchel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Faniel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2014.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Reordering </a:t>
            </a:r>
            <a:r>
              <a:rPr lang="en-US" sz="12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Ranganathan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Shifting User Behaviors, Shifting Priorities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Dublin, OH: OCLC Research. http://www.oclc.org/content/dam/research/publications/library/2014/oclcresearch-reordering-ranganathan-2014.pdf.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5057" y="4332513"/>
            <a:ext cx="6509657" cy="4550229"/>
          </a:xfrm>
        </p:spPr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120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http://photos.pcpro.co.uk/images/front_picture_library_PC_Pro/dir_370/it_photo_185113_52.gif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1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Connaway and </a:t>
            </a:r>
            <a:r>
              <a:rPr lang="en-US" sz="12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Faniel</a:t>
            </a:r>
            <a:r>
              <a:rPr lang="en-US" sz="120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2014, 2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Image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n-US" sz="1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Connaway and </a:t>
            </a:r>
            <a:r>
              <a:rPr lang="en-US" sz="12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Faniel</a:t>
            </a:r>
            <a:r>
              <a:rPr lang="en-US" sz="120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2014, 105</a:t>
            </a:r>
            <a:endParaRPr lang="en-US" sz="1200" i="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Image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https://www.collaborativedrug.com/wp-content/uploads/2013/07/clock_in_a_vise.jpg</a:t>
            </a:r>
            <a:endParaRPr lang="en-US" i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http://www.flickr.com/photos/cjsmithphotography/7081787019/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2143" y="4343399"/>
            <a:ext cx="6379028" cy="4626429"/>
          </a:xfrm>
        </p:spPr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Image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from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http://www.flickr.com/photos/paolomargari/786017449/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Image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http://www.flickr.com/photos/heywayne/4167403158/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8343" y="4343400"/>
            <a:ext cx="6313713" cy="4637314"/>
          </a:xfrm>
        </p:spPr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Image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from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http://www.flickr.com/photos/ionushi/380747945/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61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279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68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63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08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80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314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75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39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776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9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07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304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75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39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776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9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304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05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58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361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969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554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293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2" name="Picture 11" descr="OCLC-RESEARCH_H_M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8865" y="5651119"/>
            <a:ext cx="2763732" cy="9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41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4" name="Picture 13" descr="explore-title.ps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93"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13" name="Picture 12" descr="OCLC-RESEARCH_H_M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8865" y="5651119"/>
            <a:ext cx="2763732" cy="9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51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Magn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4" name="Picture 13" descr="explore-title.ps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93"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2" name="Picture 1" descr="blue-magnify-background_v4.psd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93"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11" name="Picture 10" descr="OCLC-RESEARCH_H_MB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98865" y="5651119"/>
            <a:ext cx="2763732" cy="9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61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209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9A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89877"/>
            <a:ext cx="7772400" cy="748923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>
            <a:sp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Sub-section title goes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37530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 goes here</a:t>
            </a:r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9352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874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2875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844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89877"/>
            <a:ext cx="7772400" cy="748923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>
            <a:sp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Sub-section title goes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37530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 goes here</a:t>
            </a:r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829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73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2880" y="0"/>
            <a:ext cx="2062480" cy="6872124"/>
          </a:xfrm>
          <a:prstGeom prst="rect">
            <a:avLst/>
          </a:prstGeom>
        </p:spPr>
      </p:pic>
      <p:pic>
        <p:nvPicPr>
          <p:cNvPr id="5" name="Picture 4" descr="teacher-duo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653276" cy="687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06552" y="0"/>
            <a:ext cx="1653276" cy="6872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3418524"/>
            <a:ext cx="9144000" cy="1508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7620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 Light"/>
                <a:cs typeface="Calibri Light"/>
              </a:rPr>
              <a:t>Explore. Share. Magnify.</a:t>
            </a:r>
            <a:endParaRPr lang="en-US" sz="40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74640" y="482150"/>
            <a:ext cx="3179763" cy="461665"/>
          </a:xfrm>
          <a:prstGeom prst="rect">
            <a:avLst/>
          </a:prstGeom>
        </p:spPr>
        <p:txBody>
          <a:bodyPr vert="horz" anchor="b" anchorCtr="0">
            <a:spAutoFit/>
          </a:bodyPr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74640" y="888734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74640" y="1625875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E-mail Address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374640" y="1995207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@Twitter</a:t>
            </a:r>
            <a:endParaRPr lang="en-US" dirty="0"/>
          </a:p>
        </p:txBody>
      </p:sp>
      <p:pic>
        <p:nvPicPr>
          <p:cNvPr id="19" name="Picture 18" descr="OCLC-RESEARCH_H_MB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49239" y="5518592"/>
            <a:ext cx="2372355" cy="7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56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75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29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82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1902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66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9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3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4" r:id="rId4"/>
    <p:sldLayoutId id="2147483745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78B5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1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78B5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4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78B5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4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78B5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7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483740"/>
          </a:xfrm>
          <a:prstGeom prst="rect">
            <a:avLst/>
          </a:prstGeom>
          <a:gradFill flip="none" rotWithShape="1">
            <a:gsLst>
              <a:gs pos="3000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125943" y="-94465"/>
            <a:ext cx="9393262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OCLC-RESEARCH_H_RV_MD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7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71" r:id="rId3"/>
    <p:sldLayoutId id="2147483721" r:id="rId4"/>
    <p:sldLayoutId id="2147483669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FFFFFF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20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90" r:id="rId2"/>
    <p:sldLayoutId id="2147483791" r:id="rId3"/>
    <p:sldLayoutId id="2147483755" r:id="rId4"/>
    <p:sldLayoutId id="2147483756" r:id="rId5"/>
    <p:sldLayoutId id="2147483754" r:id="rId6"/>
    <p:sldLayoutId id="2147483782" r:id="rId7"/>
    <p:sldLayoutId id="2147483783" r:id="rId8"/>
    <p:sldLayoutId id="2147483748" r:id="rId9"/>
    <p:sldLayoutId id="2147483753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nawal@ocl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content/dam/research/publications/library/2014/oclcresearch-reordering-ranganathan-2014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ducause.edu/ero/article/thirteen-ways-looking-libraries-discovery-and-catalog-scale-workflow-atten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7929" y="326885"/>
            <a:ext cx="6216071" cy="885465"/>
          </a:xfrm>
        </p:spPr>
        <p:txBody>
          <a:bodyPr/>
          <a:lstStyle/>
          <a:p>
            <a:pPr algn="r"/>
            <a:r>
              <a:rPr lang="en-US" dirty="0" smtClean="0"/>
              <a:t>ALA Annual 2014</a:t>
            </a:r>
          </a:p>
          <a:p>
            <a:pPr algn="r"/>
            <a:r>
              <a:rPr lang="en-US" dirty="0" smtClean="0"/>
              <a:t>Las Vegas, NV </a:t>
            </a:r>
          </a:p>
          <a:p>
            <a:pPr algn="r"/>
            <a:r>
              <a:rPr lang="en-US" dirty="0" smtClean="0"/>
              <a:t>June 30,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00363" y="4035310"/>
            <a:ext cx="3361892" cy="351288"/>
          </a:xfrm>
        </p:spPr>
        <p:txBody>
          <a:bodyPr/>
          <a:lstStyle/>
          <a:p>
            <a:r>
              <a:rPr lang="en-US" dirty="0" smtClean="0"/>
              <a:t>Lynn </a:t>
            </a:r>
            <a:r>
              <a:rPr lang="en-US" dirty="0" err="1" smtClean="0"/>
              <a:t>Silipigni</a:t>
            </a:r>
            <a:r>
              <a:rPr lang="en-US" dirty="0" smtClean="0"/>
              <a:t> </a:t>
            </a:r>
            <a:r>
              <a:rPr lang="en-US" dirty="0" err="1" smtClean="0"/>
              <a:t>Connaway</a:t>
            </a:r>
            <a:r>
              <a:rPr lang="en-US" dirty="0" smtClean="0"/>
              <a:t>, Ph.D.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00363" y="927100"/>
            <a:ext cx="6243637" cy="3108325"/>
          </a:xfrm>
        </p:spPr>
        <p:txBody>
          <a:bodyPr/>
          <a:lstStyle/>
          <a:p>
            <a:r>
              <a:rPr lang="en-US" dirty="0" smtClean="0"/>
              <a:t>Reordering </a:t>
            </a:r>
            <a:r>
              <a:rPr lang="en-US" dirty="0" err="1" smtClean="0"/>
              <a:t>Ranganathan</a:t>
            </a:r>
            <a:r>
              <a:rPr lang="en-US" dirty="0" smtClean="0"/>
              <a:t>:</a:t>
            </a:r>
          </a:p>
          <a:p>
            <a:r>
              <a:rPr lang="en-US" sz="3200" dirty="0" smtClean="0"/>
              <a:t>Shifting User Behaviors, Shifting Priorities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00363" y="4386262"/>
            <a:ext cx="2281237" cy="1446501"/>
          </a:xfrm>
        </p:spPr>
        <p:txBody>
          <a:bodyPr/>
          <a:lstStyle/>
          <a:p>
            <a:r>
              <a:rPr lang="en-US" dirty="0" smtClean="0"/>
              <a:t>Senior Research Scientist</a:t>
            </a:r>
          </a:p>
          <a:p>
            <a:r>
              <a:rPr lang="en-US" dirty="0" smtClean="0"/>
              <a:t>OCLC Research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hlinkClick r:id="rId3"/>
              </a:rPr>
              <a:t>connawal@oclc.org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@</a:t>
            </a:r>
            <a:r>
              <a:rPr lang="en-US" dirty="0" err="1" smtClean="0"/>
              <a:t>LynnConnaway</a:t>
            </a:r>
            <a:endParaRPr lang="en-US" dirty="0" smtClean="0"/>
          </a:p>
          <a:p>
            <a:pPr lvl="0">
              <a:spcBef>
                <a:spcPts val="0"/>
              </a:spcBef>
            </a:pPr>
            <a:endParaRPr lang="en-US" dirty="0" smtClean="0"/>
          </a:p>
          <a:p>
            <a:pPr lvl="0">
              <a:spcBef>
                <a:spcPts val="0"/>
              </a:spcBef>
            </a:pPr>
            <a:endParaRPr lang="en-US" b="1" dirty="0" smtClean="0">
              <a:solidFill>
                <a:prstClr val="black"/>
              </a:solidFill>
              <a:latin typeface="Arial"/>
              <a:cs typeface="+mn-cs"/>
            </a:endParaRPr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62255" y="4035425"/>
            <a:ext cx="2655311" cy="35128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err="1" smtClean="0">
                <a:latin typeface="Calibri Light"/>
                <a:cs typeface="Calibri Light"/>
              </a:rPr>
              <a:t>Ixchel</a:t>
            </a:r>
            <a:r>
              <a:rPr lang="en-US" sz="2000" dirty="0" smtClean="0">
                <a:latin typeface="Calibri Light"/>
                <a:cs typeface="Calibri Light"/>
              </a:rPr>
              <a:t> M. </a:t>
            </a:r>
            <a:r>
              <a:rPr lang="en-US" sz="2000" dirty="0" err="1" smtClean="0">
                <a:latin typeface="Calibri Light"/>
                <a:cs typeface="Calibri Light"/>
              </a:rPr>
              <a:t>Faniel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 Ph.D.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262255" y="4386713"/>
            <a:ext cx="2281237" cy="1446501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 Light"/>
                <a:cs typeface="Calibri Light"/>
              </a:rPr>
              <a:t>Associate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Research Scientist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OCLC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Calibri Light"/>
                <a:cs typeface="Calibri Light"/>
                <a:hlinkClick r:id="rId3"/>
              </a:rPr>
              <a:t>fanieli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3"/>
              </a:rPr>
              <a:t>@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3"/>
              </a:rPr>
              <a:t>oclc.org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464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85018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Connaway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, Lynn </a:t>
            </a:r>
            <a:r>
              <a:rPr lang="en-US" sz="1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Silipigni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, and </a:t>
            </a:r>
            <a:r>
              <a:rPr lang="en-US" sz="1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Ixchel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M. </a:t>
            </a:r>
            <a:r>
              <a:rPr lang="en-US" sz="1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Faniel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. 2014. </a:t>
            </a:r>
            <a:r>
              <a:rPr lang="en-US" sz="18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Reordering </a:t>
            </a:r>
            <a:r>
              <a:rPr lang="en-US" sz="1800" i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Ranganathan</a:t>
            </a:r>
            <a:r>
              <a:rPr lang="en-US" sz="18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: Shifting user </a:t>
            </a:r>
            <a:r>
              <a:rPr lang="en-US" sz="1800" i="1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en-US" sz="18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ehaviors, shifting </a:t>
            </a:r>
            <a:r>
              <a:rPr lang="en-US" sz="1800" i="1" dirty="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en-US" sz="18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riorities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. Dublin, OH: OCLC Research. 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http://www.oclc.org/content/dam/research/publications/library/2014/oclcresearch-reordering-ranganathan-2014.pdf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cs typeface="Arial" panose="020B0604020202020204" pitchFamily="34" charset="0"/>
              </a:rPr>
              <a:t>Dempsey, </a:t>
            </a:r>
            <a:r>
              <a:rPr lang="en-US" sz="1800" dirty="0" err="1" smtClean="0">
                <a:cs typeface="Arial" panose="020B0604020202020204" pitchFamily="34" charset="0"/>
              </a:rPr>
              <a:t>Lorcan</a:t>
            </a:r>
            <a:r>
              <a:rPr lang="en-US" sz="1800" dirty="0" smtClean="0">
                <a:cs typeface="Arial" panose="020B0604020202020204" pitchFamily="34" charset="0"/>
              </a:rPr>
              <a:t>. 2012. </a:t>
            </a:r>
            <a:r>
              <a:rPr lang="en-US" sz="1800" i="1" dirty="0" smtClean="0">
                <a:cs typeface="Arial" panose="020B0604020202020204" pitchFamily="34" charset="0"/>
              </a:rPr>
              <a:t>Thirteen ways of looking at libraries, discovery, and the catalog: Scale, workflow, attention. </a:t>
            </a:r>
            <a:r>
              <a:rPr lang="en-US" sz="1800" dirty="0" smtClean="0">
                <a:cs typeface="Arial" panose="020B0604020202020204" pitchFamily="34" charset="0"/>
              </a:rPr>
              <a:t>EDUCAUSE Review Online (December 10, 2012), </a:t>
            </a:r>
            <a:r>
              <a:rPr lang="en-US" sz="1800" dirty="0" smtClean="0">
                <a:cs typeface="Arial" panose="020B0604020202020204" pitchFamily="34" charset="0"/>
                <a:hlinkClick r:id="rId4"/>
              </a:rPr>
              <a:t>http://www.educause.edu/ero/article/thirteen-ways-looking-libraries-discovery-and-catalog-scale-workflow-attention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Ranganathan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Shiyali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Ramamrita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. 1931. </a:t>
            </a:r>
            <a:r>
              <a:rPr lang="en-US" sz="18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The five laws of library science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. London: Edward </a:t>
            </a:r>
            <a:r>
              <a:rPr lang="en-US" sz="1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Goldston</a:t>
            </a:r>
            <a:r>
              <a:rPr lang="en-US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, Ltd.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151" y="1456361"/>
            <a:ext cx="7762125" cy="4525963"/>
          </a:xfrm>
        </p:spPr>
        <p:txBody>
          <a:bodyPr/>
          <a:lstStyle/>
          <a:p>
            <a:pPr marL="3175" indent="0">
              <a:buNone/>
            </a:pPr>
            <a:r>
              <a:rPr lang="en-US" dirty="0" smtClean="0"/>
              <a:t>Without the help of Andy Havens, Brad </a:t>
            </a:r>
            <a:r>
              <a:rPr lang="en-US" dirty="0" err="1" smtClean="0"/>
              <a:t>Gauder</a:t>
            </a:r>
            <a:r>
              <a:rPr lang="en-US" dirty="0" smtClean="0"/>
              <a:t> and Tom Storey for their insightful contributions and valuable feedback; Julianna Barrera-Gomez, Alyssa Darden, Erin M. Hood and Carrie Vass for their dedicated research support; Tam </a:t>
            </a:r>
            <a:r>
              <a:rPr lang="en-US" dirty="0" err="1" smtClean="0"/>
              <a:t>Dalrymple</a:t>
            </a:r>
            <a:r>
              <a:rPr lang="en-US" dirty="0" smtClean="0"/>
              <a:t>, Larry Olszewski and Jennifer </a:t>
            </a:r>
            <a:r>
              <a:rPr lang="en-US" dirty="0" err="1" smtClean="0"/>
              <a:t>Smither</a:t>
            </a:r>
            <a:r>
              <a:rPr lang="en-US" dirty="0" smtClean="0"/>
              <a:t> for their thoughtful comments; and Renee Page for her talented design and layout expertise, it would have been difficult to make this report a reality.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255" y="1218715"/>
            <a:ext cx="8700654" cy="4525963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A </a:t>
            </a:r>
            <a:r>
              <a:rPr lang="en-US" sz="1600" i="1" dirty="0" err="1" smtClean="0"/>
              <a:t>Cyberinfrastructure</a:t>
            </a:r>
            <a:r>
              <a:rPr lang="en-US" sz="1600" i="1" dirty="0" smtClean="0"/>
              <a:t> Evaluation of the George E. Brown, Jr. Network for Earthquake Engineering Simulation (NEES), </a:t>
            </a:r>
            <a:r>
              <a:rPr lang="en-US" sz="1600" dirty="0" smtClean="0"/>
              <a:t>funded by the National Science Foundation (CMMI-0714116)</a:t>
            </a:r>
          </a:p>
          <a:p>
            <a:pPr>
              <a:buNone/>
            </a:pPr>
            <a:r>
              <a:rPr lang="en-US" sz="1600" i="1" dirty="0" smtClean="0"/>
              <a:t>The Cyber Synergy: Seeking Sustainability through Collaboration between Virtual Reference and Social Q&amp;A Sites</a:t>
            </a:r>
            <a:r>
              <a:rPr lang="en-US" sz="1600" dirty="0" smtClean="0"/>
              <a:t>, funded by the Institution of Museum and Library Services (LG-06-11-0342-11) in collaboration with OCLC Research, and Rutgers, The State University of New Jersey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i="1" dirty="0" smtClean="0"/>
              <a:t>The Digital Information Seeker Report, </a:t>
            </a:r>
            <a:r>
              <a:rPr lang="en-US" sz="1600" dirty="0" smtClean="0"/>
              <a:t>jointly sponsored by </a:t>
            </a:r>
            <a:r>
              <a:rPr lang="en-US" sz="1600" dirty="0" err="1" smtClean="0"/>
              <a:t>Jisc</a:t>
            </a:r>
            <a:r>
              <a:rPr lang="en-US" sz="1600" dirty="0" smtClean="0"/>
              <a:t> and OCLC Research</a:t>
            </a:r>
          </a:p>
          <a:p>
            <a:pPr>
              <a:buNone/>
            </a:pPr>
            <a:r>
              <a:rPr lang="en-US" sz="1600" i="1" dirty="0" smtClean="0"/>
              <a:t>The Digital Visitors and Residents: What Motivates Engagement with the Digital Information Environment? </a:t>
            </a:r>
            <a:r>
              <a:rPr lang="en-US" sz="1600" dirty="0" smtClean="0"/>
              <a:t>project, funded by </a:t>
            </a:r>
            <a:r>
              <a:rPr lang="en-US" sz="1600" dirty="0" err="1" smtClean="0"/>
              <a:t>Jisc</a:t>
            </a:r>
            <a:r>
              <a:rPr lang="en-US" sz="1600" dirty="0" smtClean="0"/>
              <a:t> in collaboration with the University of Oxford, OCLC Research, and the University of North Carolina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i="1" dirty="0" smtClean="0"/>
              <a:t>The Dissemination Information Packages for Information Reuse (DIPIR) </a:t>
            </a:r>
            <a:r>
              <a:rPr lang="en-US" sz="1600" dirty="0" smtClean="0"/>
              <a:t>project, funded by the Institute for Museum and Library Services (LG-06-10-0140-10) in collaboration with the University of Michigan</a:t>
            </a:r>
          </a:p>
          <a:p>
            <a:pPr>
              <a:buNone/>
            </a:pPr>
            <a:r>
              <a:rPr lang="en-US" sz="1600" i="1" dirty="0" smtClean="0"/>
              <a:t>The Seeking Synchronicity: Evaluating Virtual Reference Services from User, Non-user and Librarian Perspectives, </a:t>
            </a:r>
            <a:r>
              <a:rPr lang="en-US" sz="1600" dirty="0" smtClean="0"/>
              <a:t>funded by the Institution of Museum and Library Services (LG-06-05-0109-05) in collaboration with OCLC Research, and Rutgers, The State University of New Jersey</a:t>
            </a:r>
          </a:p>
          <a:p>
            <a:pPr>
              <a:buNone/>
            </a:pPr>
            <a:r>
              <a:rPr lang="en-US" sz="1600" i="1" dirty="0" smtClean="0"/>
              <a:t>The Virtual Research Environment (VRE) Study</a:t>
            </a:r>
            <a:r>
              <a:rPr lang="en-US" sz="1600" dirty="0" smtClean="0"/>
              <a:t>, which was a collaborative project between </a:t>
            </a:r>
            <a:r>
              <a:rPr lang="en-US" sz="1600" dirty="0" err="1" smtClean="0"/>
              <a:t>Jisc</a:t>
            </a:r>
            <a:r>
              <a:rPr lang="en-US" sz="1600" dirty="0" smtClean="0"/>
              <a:t> and OCLC Research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0764" y="112818"/>
            <a:ext cx="4073236" cy="830997"/>
          </a:xfrm>
        </p:spPr>
        <p:txBody>
          <a:bodyPr/>
          <a:lstStyle/>
          <a:p>
            <a:r>
              <a:rPr lang="en-US" dirty="0" smtClean="0"/>
              <a:t>Lynn </a:t>
            </a:r>
            <a:r>
              <a:rPr lang="en-US" dirty="0" err="1" smtClean="0"/>
              <a:t>Silipigni</a:t>
            </a:r>
            <a:r>
              <a:rPr lang="en-US" dirty="0" smtClean="0"/>
              <a:t> </a:t>
            </a:r>
            <a:r>
              <a:rPr lang="en-US" dirty="0" err="1" smtClean="0"/>
              <a:t>Connaway</a:t>
            </a:r>
            <a:r>
              <a:rPr lang="en-US" dirty="0" smtClean="0"/>
              <a:t>, Ph.D.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70764" y="888734"/>
            <a:ext cx="3179763" cy="1034129"/>
          </a:xfrm>
        </p:spPr>
        <p:txBody>
          <a:bodyPr/>
          <a:lstStyle/>
          <a:p>
            <a:r>
              <a:rPr lang="en-US" dirty="0" smtClean="0"/>
              <a:t> Senior Research Scientist</a:t>
            </a:r>
          </a:p>
          <a:p>
            <a:r>
              <a:rPr lang="en-US" dirty="0" smtClean="0"/>
              <a:t> connawal@oclc.org 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LynnConnaway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0764" y="2179582"/>
            <a:ext cx="4073236" cy="461665"/>
          </a:xfrm>
        </p:spPr>
        <p:txBody>
          <a:bodyPr/>
          <a:lstStyle/>
          <a:p>
            <a:r>
              <a:rPr lang="en-US" dirty="0" err="1" smtClean="0"/>
              <a:t>Ixchel</a:t>
            </a:r>
            <a:r>
              <a:rPr lang="en-US" dirty="0" smtClean="0"/>
              <a:t> M. </a:t>
            </a:r>
            <a:r>
              <a:rPr lang="en-US" dirty="0" err="1" smtClean="0"/>
              <a:t>Faniel</a:t>
            </a:r>
            <a:r>
              <a:rPr lang="en-US" dirty="0" smtClean="0"/>
              <a:t>, Ph.D. 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70764" y="2641247"/>
            <a:ext cx="3179763" cy="701731"/>
          </a:xfrm>
        </p:spPr>
        <p:txBody>
          <a:bodyPr/>
          <a:lstStyle/>
          <a:p>
            <a:r>
              <a:rPr lang="en-US" dirty="0" smtClean="0"/>
              <a:t> Associate Research Scientist </a:t>
            </a:r>
          </a:p>
          <a:p>
            <a:r>
              <a:rPr lang="en-US" dirty="0" smtClean="0"/>
              <a:t> fanieli@oclc.org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427" y="5042667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Reordering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Ranganathan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Shifting User Behaviors, Shifting Priorities Webinar with Lynn Silipigni Connaway and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Ixchel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Faniel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Tuesday, 8 July 11am-12pm EDT</a:t>
            </a:r>
          </a:p>
          <a:p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hotos.pcpro.co.uk/images/front_picture_library_PC_Pro/dir_370/it_photo_185113_52.gif"/>
          <p:cNvPicPr>
            <a:picLocks noChangeAspect="1" noChangeArrowheads="1"/>
          </p:cNvPicPr>
          <p:nvPr/>
        </p:nvPicPr>
        <p:blipFill>
          <a:blip r:embed="rId3">
            <a:lum bright="-7000"/>
          </a:blip>
          <a:srcRect/>
          <a:stretch>
            <a:fillRect/>
          </a:stretch>
        </p:blipFill>
        <p:spPr bwMode="auto">
          <a:xfrm>
            <a:off x="0" y="0"/>
            <a:ext cx="9144000" cy="68670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0946" y="318655"/>
            <a:ext cx="5763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Moved from an era of content scarcity to one of incredible abundance and diversity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9345" y="6400800"/>
            <a:ext cx="2452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Connaway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and Faniel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2014, 4)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vassc\Desktop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48" y="0"/>
            <a:ext cx="9382767" cy="1313180"/>
          </a:xfrm>
          <a:ln>
            <a:noFill/>
          </a:ln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Ranganathan’s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Original Laws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C:\Users\cvass\Desktop\Cap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782" y="1521227"/>
            <a:ext cx="8326582" cy="48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vassc\Desktop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Interpretation and Reordering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2357" t="31683" r="26394" b="19208"/>
          <a:stretch>
            <a:fillRect/>
          </a:stretch>
        </p:blipFill>
        <p:spPr bwMode="auto">
          <a:xfrm>
            <a:off x="228600" y="1143000"/>
            <a:ext cx="8742844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s://www.collaborativedrug.com/wp-content/uploads/2013/07/clock_in_a_vise.jpg"/>
          <p:cNvPicPr>
            <a:picLocks noChangeAspect="1" noChangeArrowheads="1"/>
          </p:cNvPicPr>
          <p:nvPr/>
        </p:nvPicPr>
        <p:blipFill>
          <a:blip r:embed="rId3"/>
          <a:srcRect r="26290" b="16566"/>
          <a:stretch>
            <a:fillRect/>
          </a:stretch>
        </p:blipFill>
        <p:spPr bwMode="auto">
          <a:xfrm>
            <a:off x="0" y="0"/>
            <a:ext cx="9144000" cy="685798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15448" y="69272"/>
            <a:ext cx="4239491" cy="3602183"/>
          </a:xfrm>
          <a:prstGeom prst="rect">
            <a:avLst/>
          </a:prstGeom>
          <a:ln w="12700" cap="rnd" cmpd="sng">
            <a:noFill/>
            <a:prstDash val="solid"/>
          </a:ln>
        </p:spPr>
        <p:txBody>
          <a:bodyPr vert="horz" wrap="square" lIns="457200" tIns="365760" rIns="457200" bIns="320040" rtlCol="0" anchor="t" anchorCtr="1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 Light"/>
              </a:rPr>
              <a:t>Embed library systems and services into users’ existing workflows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528" y="6317673"/>
            <a:ext cx="2543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(Connaway and </a:t>
            </a:r>
            <a:r>
              <a:rPr lang="en-US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Faniel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2014, 15)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ode\Downloads\large_7081787019.jpg"/>
          <p:cNvPicPr>
            <a:picLocks noChangeAspect="1" noChangeArrowheads="1"/>
          </p:cNvPicPr>
          <p:nvPr/>
        </p:nvPicPr>
        <p:blipFill>
          <a:blip r:embed="rId3" cstate="print"/>
          <a:srcRect l="2416" t="28674" r="227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038600" cy="4525963"/>
          </a:xfrm>
        </p:spPr>
        <p:txBody>
          <a:bodyPr/>
          <a:lstStyle/>
          <a:p>
            <a:pPr indent="0"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community 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its needs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069687"/>
            <a:ext cx="2543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(Connaway and </a:t>
            </a:r>
            <a:r>
              <a:rPr lang="en-US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Faniel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2014, 32)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hoode\Downloads\large_786017449.jpg"/>
          <p:cNvPicPr>
            <a:picLocks noChangeAspect="1" noChangeArrowheads="1"/>
          </p:cNvPicPr>
          <p:nvPr/>
        </p:nvPicPr>
        <p:blipFill>
          <a:blip r:embed="rId3" cstate="print"/>
          <a:srcRect l="50000" t="12765" b="42834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2" descr="C:\Users\hoode\Downloads\large_78601744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 t="12765" r="50000" b="42834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6200" y="817418"/>
            <a:ext cx="4343400" cy="5745162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the physical and technical infrastructure to deliver materials 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126163"/>
            <a:ext cx="2543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(Connaway and </a:t>
            </a:r>
            <a:r>
              <a:rPr lang="en-US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Faniel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2014, 51)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hoode\Downloads\large_4167403158.jpg"/>
          <p:cNvPicPr>
            <a:picLocks noChangeAspect="1" noChangeArrowheads="1"/>
          </p:cNvPicPr>
          <p:nvPr/>
        </p:nvPicPr>
        <p:blipFill>
          <a:blip r:embed="rId3" cstate="print"/>
          <a:srcRect b="44444"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</p:spPr>
      </p:pic>
      <p:pic>
        <p:nvPicPr>
          <p:cNvPr id="6" name="Picture 3" descr="C:\Users\hoode\Downloads\large_416740315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55556" b="11111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32509" y="4191001"/>
            <a:ext cx="8839200" cy="1935162"/>
          </a:xfrm>
          <a:prstGeom prst="rect">
            <a:avLst/>
          </a:prstGeom>
          <a:ln w="12700" cap="rnd" cmpd="sng">
            <a:noFill/>
            <a:prstDash val="solid"/>
          </a:ln>
        </p:spPr>
        <p:txBody>
          <a:bodyPr vert="horz" wrap="square" lIns="457200" tIns="365760" rIns="457200" bIns="320040" rtlCol="0" anchor="t" anchorCtr="1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 Light"/>
              </a:rPr>
              <a:t>Increase the discoverability, access and use of resources within users’ existing workflows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8170" y="6550223"/>
            <a:ext cx="2543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(Connaway and </a:t>
            </a:r>
            <a:r>
              <a:rPr lang="en-US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Faniel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2014, 74)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oode\Downloads\large_380747945.jpg"/>
          <p:cNvPicPr>
            <a:picLocks noChangeAspect="1" noChangeArrowheads="1"/>
          </p:cNvPicPr>
          <p:nvPr/>
        </p:nvPicPr>
        <p:blipFill>
          <a:blip r:embed="rId3" cstate="print"/>
          <a:srcRect t="50000" b="10625"/>
          <a:stretch>
            <a:fillRect/>
          </a:stretch>
        </p:blipFill>
        <p:spPr bwMode="auto">
          <a:xfrm>
            <a:off x="0" y="-1"/>
            <a:ext cx="9144000" cy="5112327"/>
          </a:xfrm>
          <a:prstGeom prst="rect">
            <a:avLst/>
          </a:prstGeom>
          <a:noFill/>
        </p:spPr>
      </p:pic>
      <p:pic>
        <p:nvPicPr>
          <p:cNvPr id="6" name="Picture 3" descr="C:\Users\hoode\Downloads\large_380747945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88750"/>
          <a:stretch>
            <a:fillRect/>
          </a:stretch>
        </p:blipFill>
        <p:spPr bwMode="auto">
          <a:xfrm>
            <a:off x="0" y="5112327"/>
            <a:ext cx="9144000" cy="1745673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5344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library is a growing organism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6472" y="6438900"/>
            <a:ext cx="2543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(Connaway and </a:t>
            </a:r>
            <a:r>
              <a:rPr lang="en-US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Faniel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2014, 92)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tern Top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ll Pattern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ttern Bottom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ttern Left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attern Right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ark Blue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itle and Sections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693</Words>
  <Application>Microsoft Office PowerPoint</Application>
  <PresentationFormat>On-screen Show (4:3)</PresentationFormat>
  <Paragraphs>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Pattern Top</vt:lpstr>
      <vt:lpstr>Full Pattern</vt:lpstr>
      <vt:lpstr>Pattern Bottom</vt:lpstr>
      <vt:lpstr>Pattern Left</vt:lpstr>
      <vt:lpstr>Pattern Right</vt:lpstr>
      <vt:lpstr>Dark Blue</vt:lpstr>
      <vt:lpstr>Title and Sections</vt:lpstr>
      <vt:lpstr>Slide 1</vt:lpstr>
      <vt:lpstr>Slide 2</vt:lpstr>
      <vt:lpstr>Ranganathan’s Original Laws</vt:lpstr>
      <vt:lpstr>Our Interpretation and Reordering</vt:lpstr>
      <vt:lpstr>Slide 5</vt:lpstr>
      <vt:lpstr>Slide 6</vt:lpstr>
      <vt:lpstr>Develop the physical and technical infrastructure to deliver materials </vt:lpstr>
      <vt:lpstr>Slide 8</vt:lpstr>
      <vt:lpstr>A library is a growing organism</vt:lpstr>
      <vt:lpstr>References</vt:lpstr>
      <vt:lpstr>Acknowledgements</vt:lpstr>
      <vt:lpstr>Funding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Reordering Ranganathan: Shifting behaviors, shifting priorities.</dc:title>
  <dc:creator>Lynn Silipigni Connaway, Ixchel M. Faniel</dc:creator>
  <cp:lastModifiedBy>Windows User</cp:lastModifiedBy>
  <cp:revision>315</cp:revision>
  <cp:lastPrinted>2014-01-22T16:19:00Z</cp:lastPrinted>
  <dcterms:created xsi:type="dcterms:W3CDTF">2013-09-04T15:54:59Z</dcterms:created>
  <dcterms:modified xsi:type="dcterms:W3CDTF">2014-08-19T12:18:53Z</dcterms:modified>
</cp:coreProperties>
</file>