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 id="2147483711" r:id="rId4"/>
    <p:sldMasterId id="2147483722" r:id="rId5"/>
  </p:sldMasterIdLst>
  <p:notesMasterIdLst>
    <p:notesMasterId r:id="rId57"/>
  </p:notesMasterIdLst>
  <p:handoutMasterIdLst>
    <p:handoutMasterId r:id="rId58"/>
  </p:handoutMasterIdLst>
  <p:sldIdLst>
    <p:sldId id="256" r:id="rId6"/>
    <p:sldId id="395" r:id="rId7"/>
    <p:sldId id="396" r:id="rId8"/>
    <p:sldId id="397" r:id="rId9"/>
    <p:sldId id="339" r:id="rId10"/>
    <p:sldId id="387" r:id="rId11"/>
    <p:sldId id="388" r:id="rId12"/>
    <p:sldId id="389" r:id="rId13"/>
    <p:sldId id="390" r:id="rId14"/>
    <p:sldId id="391" r:id="rId15"/>
    <p:sldId id="392" r:id="rId16"/>
    <p:sldId id="386" r:id="rId17"/>
    <p:sldId id="314" r:id="rId18"/>
    <p:sldId id="355" r:id="rId19"/>
    <p:sldId id="315" r:id="rId20"/>
    <p:sldId id="357" r:id="rId21"/>
    <p:sldId id="358" r:id="rId22"/>
    <p:sldId id="354" r:id="rId23"/>
    <p:sldId id="317" r:id="rId24"/>
    <p:sldId id="318" r:id="rId25"/>
    <p:sldId id="360" r:id="rId26"/>
    <p:sldId id="361" r:id="rId27"/>
    <p:sldId id="319" r:id="rId28"/>
    <p:sldId id="362" r:id="rId29"/>
    <p:sldId id="363" r:id="rId30"/>
    <p:sldId id="364" r:id="rId31"/>
    <p:sldId id="365" r:id="rId32"/>
    <p:sldId id="366" r:id="rId33"/>
    <p:sldId id="368" r:id="rId34"/>
    <p:sldId id="324" r:id="rId35"/>
    <p:sldId id="384" r:id="rId36"/>
    <p:sldId id="325" r:id="rId37"/>
    <p:sldId id="369" r:id="rId38"/>
    <p:sldId id="370" r:id="rId39"/>
    <p:sldId id="371" r:id="rId40"/>
    <p:sldId id="372" r:id="rId41"/>
    <p:sldId id="373" r:id="rId42"/>
    <p:sldId id="374" r:id="rId43"/>
    <p:sldId id="375" r:id="rId44"/>
    <p:sldId id="376" r:id="rId45"/>
    <p:sldId id="348" r:id="rId46"/>
    <p:sldId id="311" r:id="rId47"/>
    <p:sldId id="393" r:id="rId48"/>
    <p:sldId id="333" r:id="rId49"/>
    <p:sldId id="336" r:id="rId50"/>
    <p:sldId id="337" r:id="rId51"/>
    <p:sldId id="308" r:id="rId52"/>
    <p:sldId id="385" r:id="rId53"/>
    <p:sldId id="394" r:id="rId54"/>
    <p:sldId id="345" r:id="rId55"/>
    <p:sldId id="346" r:id="rId56"/>
  </p:sldIdLst>
  <p:sldSz cx="9144000" cy="6858000" type="screen4x3"/>
  <p:notesSz cx="7010400" cy="9296400"/>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away" initials="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7600"/>
    <a:srgbClr val="144A6F"/>
    <a:srgbClr val="000000"/>
    <a:srgbClr val="666666"/>
    <a:srgbClr val="333333"/>
    <a:srgbClr val="CCFFFF"/>
    <a:srgbClr val="409A3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9" autoAdjust="0"/>
    <p:restoredTop sz="89580" autoAdjust="0"/>
  </p:normalViewPr>
  <p:slideViewPr>
    <p:cSldViewPr>
      <p:cViewPr varScale="1">
        <p:scale>
          <a:sx n="83" d="100"/>
          <a:sy n="83" d="100"/>
        </p:scale>
        <p:origin x="-1566" y="-222"/>
      </p:cViewPr>
      <p:guideLst>
        <p:guide orient="horz" pos="2160"/>
        <p:guide pos="2880"/>
      </p:guideLst>
    </p:cSldViewPr>
  </p:slideViewPr>
  <p:notesTextViewPr>
    <p:cViewPr>
      <p:scale>
        <a:sx n="50" d="100"/>
        <a:sy n="50" d="100"/>
      </p:scale>
      <p:origin x="0" y="0"/>
    </p:cViewPr>
  </p:notesTextViewPr>
  <p:sorterViewPr>
    <p:cViewPr>
      <p:scale>
        <a:sx n="66" d="100"/>
        <a:sy n="66" d="100"/>
      </p:scale>
      <p:origin x="0" y="0"/>
    </p:cViewPr>
  </p:sorterViewPr>
  <p:notesViewPr>
    <p:cSldViewPr>
      <p:cViewPr>
        <p:scale>
          <a:sx n="100" d="100"/>
          <a:sy n="100" d="100"/>
        </p:scale>
        <p:origin x="-816" y="118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5"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23556"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7"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lnSpc>
                <a:spcPct val="100000"/>
              </a:lnSpc>
              <a:spcBef>
                <a:spcPct val="0"/>
              </a:spcBef>
              <a:defRPr sz="1000" b="0">
                <a:solidFill>
                  <a:schemeClr val="tx1"/>
                </a:solidFill>
              </a:defRPr>
            </a:lvl1pPr>
          </a:lstStyle>
          <a:p>
            <a:fld id="{B61CA732-4937-46A3-9ACB-E5570B5084B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8196" name="Rectangle 4"/>
          <p:cNvSpPr>
            <a:spLocks noGrp="1" noRot="1" noChangeAspect="1" noChangeArrowheads="1" noTextEdit="1"/>
          </p:cNvSpPr>
          <p:nvPr>
            <p:ph type="sldImg" idx="2"/>
          </p:nvPr>
        </p:nvSpPr>
        <p:spPr bwMode="auto">
          <a:xfrm>
            <a:off x="1762125" y="733425"/>
            <a:ext cx="3482975" cy="261143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1040" y="3633021"/>
            <a:ext cx="5608320" cy="4966149"/>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lnSpc>
                <a:spcPct val="100000"/>
              </a:lnSpc>
              <a:spcBef>
                <a:spcPct val="0"/>
              </a:spcBef>
              <a:defRPr sz="1000" b="0">
                <a:solidFill>
                  <a:schemeClr val="tx1"/>
                </a:solidFill>
              </a:defRPr>
            </a:lvl1pPr>
          </a:lstStyle>
          <a:p>
            <a:fld id="{98E9A4DE-94CC-4C1A-8AC6-6F98ED6A557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Trebuchet MS" pitchFamily="34" charset="0"/>
        <a:ea typeface="+mn-ea"/>
        <a:cs typeface="+mn-cs"/>
      </a:defRPr>
    </a:lvl1pPr>
    <a:lvl2pPr marL="457200" algn="l" rtl="0" fontAlgn="base">
      <a:spcBef>
        <a:spcPct val="30000"/>
      </a:spcBef>
      <a:spcAft>
        <a:spcPct val="0"/>
      </a:spcAft>
      <a:defRPr kern="1200">
        <a:solidFill>
          <a:schemeClr val="tx1"/>
        </a:solidFill>
        <a:latin typeface="Trebuchet MS" pitchFamily="34" charset="0"/>
        <a:ea typeface="+mn-ea"/>
        <a:cs typeface="+mn-cs"/>
      </a:defRPr>
    </a:lvl2pPr>
    <a:lvl3pPr marL="914400" algn="l" rtl="0" fontAlgn="base">
      <a:spcBef>
        <a:spcPct val="30000"/>
      </a:spcBef>
      <a:spcAft>
        <a:spcPct val="0"/>
      </a:spcAft>
      <a:defRPr kern="1200">
        <a:solidFill>
          <a:schemeClr val="tx1"/>
        </a:solidFill>
        <a:latin typeface="Trebuchet MS" pitchFamily="34" charset="0"/>
        <a:ea typeface="+mn-ea"/>
        <a:cs typeface="+mn-cs"/>
      </a:defRPr>
    </a:lvl3pPr>
    <a:lvl4pPr marL="1371600" algn="l" rtl="0" fontAlgn="base">
      <a:spcBef>
        <a:spcPct val="30000"/>
      </a:spcBef>
      <a:spcAft>
        <a:spcPct val="0"/>
      </a:spcAft>
      <a:defRPr kern="1200">
        <a:solidFill>
          <a:schemeClr val="tx1"/>
        </a:solidFill>
        <a:latin typeface="Trebuchet MS" pitchFamily="34" charset="0"/>
        <a:ea typeface="+mn-ea"/>
        <a:cs typeface="+mn-cs"/>
      </a:defRPr>
    </a:lvl4pPr>
    <a:lvl5pPr marL="1828800" algn="l" rtl="0" fontAlgn="base">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b="1" smtClean="0">
                <a:latin typeface="Arial" charset="0"/>
              </a:rPr>
              <a:t>Research Information Network. 2006. Researchers and discovery services: Behaviour, perceptions and needs. London: Research Information Network. DIS, p. 11.</a:t>
            </a:r>
            <a:endParaRPr lang="en-US" sz="1400" smtClean="0">
              <a:latin typeface="Arial" charset="0"/>
            </a:endParaRPr>
          </a:p>
          <a:p>
            <a:r>
              <a:rPr lang="en-US" sz="1400" smtClean="0">
                <a:latin typeface="Arial" charset="0"/>
              </a:rPr>
              <a:t>Fifty-nine percent of the researchers identified “refining down from a large list of results” as their most common search strategy (Research Information Network 2006, p. 59). This leads to a key problem of irrelevant results and the fear of missing significant items (see quotes from survey respondents; Research Information Network 2006, p.60). </a:t>
            </a:r>
          </a:p>
          <a:p>
            <a:endParaRPr lang="en-US" sz="1400" smtClean="0">
              <a:latin typeface="Arial" charset="0"/>
            </a:endParaRPr>
          </a:p>
          <a:p>
            <a:r>
              <a:rPr lang="en-US" sz="1400" smtClean="0">
                <a:latin typeface="Arial" charset="0"/>
              </a:rPr>
              <a:t>Researchers want access to more digital content. (Research Information Network 2006, p. 11).</a:t>
            </a:r>
          </a:p>
          <a:p>
            <a:endParaRPr lang="en-US" sz="1400" smtClean="0">
              <a:latin typeface="Arial" charset="0"/>
            </a:endParaRPr>
          </a:p>
          <a:p>
            <a:endParaRPr lang="en-US" sz="1400" smtClean="0">
              <a:latin typeface="Arial" charset="0"/>
            </a:endParaRPr>
          </a:p>
          <a:p>
            <a:endParaRPr lang="en-US" sz="1800" smtClean="0">
              <a:latin typeface="Arial" charset="0"/>
            </a:endParaRPr>
          </a:p>
          <a:p>
            <a:r>
              <a:rPr lang="en-US" smtClean="0">
                <a:latin typeface="Arial" charset="0"/>
              </a:rPr>
              <a:t> </a:t>
            </a:r>
            <a:endParaRPr lang="en-US" sz="1800" smtClean="0">
              <a:latin typeface="Arial" charset="0"/>
            </a:endParaRPr>
          </a:p>
        </p:txBody>
      </p:sp>
      <p:sp>
        <p:nvSpPr>
          <p:cNvPr id="75780" name="Slide Number Placeholder 3"/>
          <p:cNvSpPr>
            <a:spLocks noGrp="1"/>
          </p:cNvSpPr>
          <p:nvPr>
            <p:ph type="sldNum" sz="quarter" idx="5"/>
          </p:nvPr>
        </p:nvSpPr>
        <p:spPr>
          <a:noFill/>
        </p:spPr>
        <p:txBody>
          <a:bodyPr/>
          <a:lstStyle/>
          <a:p>
            <a:fld id="{43F80B0F-4301-4D50-AEE9-F41938CF2F1C}"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xfrm>
            <a:off x="457200" y="3810001"/>
            <a:ext cx="6172200" cy="5257800"/>
          </a:xfrm>
          <a:ln/>
        </p:spPr>
        <p:txBody>
          <a:bodyPr/>
          <a:lstStyle/>
          <a:p>
            <a:pPr>
              <a:defRPr/>
            </a:pPr>
            <a:r>
              <a:rPr lang="en-US" b="1" dirty="0" smtClean="0"/>
              <a:t>De Rosa, Cathy. 2005. Perceptions of libraries and information resources: A report to the </a:t>
            </a:r>
            <a:r>
              <a:rPr lang="en-US" sz="1000" b="1" dirty="0" smtClean="0"/>
              <a:t>OCLC membership. Dublin, Ohio: OCLC Online Computer Library Center. DIS, p. 6.</a:t>
            </a:r>
          </a:p>
          <a:p>
            <a:pPr>
              <a:defRPr/>
            </a:pPr>
            <a:r>
              <a:rPr lang="en-US" dirty="0" smtClean="0">
                <a:latin typeface="Arial" charset="0"/>
              </a:rPr>
              <a:t>“Make a way to search through all the databases with one search engine, instead of having to search each database individually,” stated a 21-year-old from the United States (De Rosa 2005, p. 1-19).</a:t>
            </a:r>
          </a:p>
          <a:p>
            <a:pPr lvl="1">
              <a:defRPr/>
            </a:pPr>
            <a:endParaRPr lang="en-US" dirty="0" smtClean="0">
              <a:latin typeface="Arial" charset="0"/>
            </a:endParaRPr>
          </a:p>
          <a:p>
            <a:pPr marL="0" lvl="1">
              <a:defRPr/>
            </a:pPr>
            <a:r>
              <a:rPr lang="en-US" b="1" dirty="0" smtClean="0">
                <a:latin typeface="Arial" charset="0"/>
              </a:rPr>
              <a:t>Calhoun, Karen, et al. 2009. Online catalogs: What users and librarians want: An OCLC report. Dublin, Ohio: OCLC. DIS, p. 18.</a:t>
            </a:r>
          </a:p>
          <a:p>
            <a:pPr>
              <a:defRPr/>
            </a:pPr>
            <a:r>
              <a:rPr lang="en-US" dirty="0" smtClean="0">
                <a:latin typeface="Arial" charset="0"/>
              </a:rPr>
              <a:t>End users who participated in the focus group interviews indicated that they wanted the retrieved results to be obviously relevant and suggested that catalogs “use weighting in the search algorithm” (Calhoun et al. 2009, p. 14). They also suggested the catalog contain helps to the user for navigation within the catalog and evaluation of sources.</a:t>
            </a:r>
          </a:p>
          <a:p>
            <a:pPr>
              <a:defRPr/>
            </a:pPr>
            <a:endParaRPr lang="en-US" dirty="0" smtClean="0">
              <a:latin typeface="Arial" charset="0"/>
            </a:endParaRPr>
          </a:p>
          <a:p>
            <a:pPr>
              <a:defRPr/>
            </a:pPr>
            <a:r>
              <a:rPr lang="en-US" dirty="0" smtClean="0">
                <a:latin typeface="Arial" charset="0"/>
              </a:rPr>
              <a:t>“End users rely on and expect enhanced content.” Thirty-two percent of survey respondents’ preferred more subject information and 18% indicated a preference for summaries, abstracts, and tables of content (Calhoun et al. 2009, p. 13).</a:t>
            </a:r>
          </a:p>
          <a:p>
            <a:pPr>
              <a:defRPr/>
            </a:pPr>
            <a:endParaRPr lang="en-US" dirty="0" smtClean="0">
              <a:latin typeface="Arial" charset="0"/>
            </a:endParaRPr>
          </a:p>
          <a:p>
            <a:pPr>
              <a:defRPr/>
            </a:pPr>
            <a:r>
              <a:rPr lang="en-US" dirty="0" smtClean="0">
                <a:latin typeface="Arial" charset="0"/>
              </a:rPr>
              <a:t>“An advanced search option and facets help end users refine searches, navigate, browse and manage large result sets” (Calhoun et al. 2009, p. 15-16).</a:t>
            </a:r>
          </a:p>
          <a:p>
            <a:pPr>
              <a:defRPr/>
            </a:pPr>
            <a:endParaRPr lang="en-US" dirty="0" smtClean="0">
              <a:latin typeface="Arial" charset="0"/>
            </a:endParaRPr>
          </a:p>
          <a:p>
            <a:pPr>
              <a:defRPr/>
            </a:pPr>
            <a:r>
              <a:rPr lang="en-US" dirty="0" smtClean="0">
                <a:latin typeface="Arial" charset="0"/>
              </a:rPr>
              <a:t>“The focus group interview participants offered a mixed reaction to social features” in the catalog (Calhoun et al. 2009, p. 18-19).</a:t>
            </a:r>
          </a:p>
          <a:p>
            <a:pPr>
              <a:defRPr/>
            </a:pPr>
            <a:endParaRPr lang="en-US" dirty="0" smtClean="0">
              <a:latin typeface="Arial" charset="0"/>
            </a:endParaRPr>
          </a:p>
        </p:txBody>
      </p:sp>
      <p:sp>
        <p:nvSpPr>
          <p:cNvPr id="76804" name="Slide Number Placeholder 3"/>
          <p:cNvSpPr>
            <a:spLocks noGrp="1"/>
          </p:cNvSpPr>
          <p:nvPr>
            <p:ph type="sldNum" sz="quarter" idx="5"/>
          </p:nvPr>
        </p:nvSpPr>
        <p:spPr>
          <a:noFill/>
        </p:spPr>
        <p:txBody>
          <a:bodyPr/>
          <a:lstStyle/>
          <a:p>
            <a:fld id="{3A517B7A-AC09-486F-86E8-E82113D4E94F}"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b="1" dirty="0" smtClean="0">
                <a:latin typeface="Arial" charset="0"/>
              </a:rPr>
              <a:t>Hampton-Reeves, Stuart, Claire </a:t>
            </a:r>
            <a:r>
              <a:rPr lang="en-US" b="1" dirty="0" err="1" smtClean="0">
                <a:latin typeface="Arial" charset="0"/>
              </a:rPr>
              <a:t>Mashiter</a:t>
            </a:r>
            <a:r>
              <a:rPr lang="en-US" b="1" dirty="0" smtClean="0">
                <a:latin typeface="Arial" charset="0"/>
              </a:rPr>
              <a:t>, Jonathan </a:t>
            </a:r>
            <a:r>
              <a:rPr lang="en-US" b="1" dirty="0" err="1" smtClean="0">
                <a:latin typeface="Arial" charset="0"/>
              </a:rPr>
              <a:t>Westaway</a:t>
            </a:r>
            <a:r>
              <a:rPr lang="en-US" b="1" dirty="0" smtClean="0">
                <a:latin typeface="Arial" charset="0"/>
              </a:rPr>
              <a:t>, Peter </a:t>
            </a:r>
            <a:r>
              <a:rPr lang="en-US" b="1" dirty="0" err="1" smtClean="0">
                <a:latin typeface="Arial" charset="0"/>
              </a:rPr>
              <a:t>Lumsden</a:t>
            </a:r>
            <a:r>
              <a:rPr lang="en-US" b="1" dirty="0" smtClean="0">
                <a:latin typeface="Arial" charset="0"/>
              </a:rPr>
              <a:t>, Helen Day, Helen </a:t>
            </a:r>
            <a:r>
              <a:rPr lang="en-US" b="1" dirty="0" err="1" smtClean="0">
                <a:latin typeface="Arial" charset="0"/>
              </a:rPr>
              <a:t>Hewerston</a:t>
            </a:r>
            <a:r>
              <a:rPr lang="en-US" b="1" dirty="0" smtClean="0">
                <a:latin typeface="Arial" charset="0"/>
              </a:rPr>
              <a:t>, and Anna Hart. 2009. Students’ use of research content in teaching and learning: A report of the Joint Information Systems Council (JISC). DIS, p. 22. </a:t>
            </a:r>
          </a:p>
          <a:p>
            <a:endParaRPr lang="en-US" dirty="0" smtClean="0">
              <a:latin typeface="Arial" charset="0"/>
            </a:endParaRPr>
          </a:p>
          <a:p>
            <a:r>
              <a:rPr lang="en-US" dirty="0" smtClean="0">
                <a:latin typeface="Arial" charset="0"/>
              </a:rPr>
              <a:t>In situations of formal research for these students, this leads them to the library catalogue first and to use it more (32%, n=137, N=428; Hampton-Reeves et al. 2009, p. 24). However, the researchers stated, “it is very clear that Google has emerged as a real force in the accessing and discovery of research content which is </a:t>
            </a:r>
            <a:r>
              <a:rPr lang="en-US" dirty="0" err="1" smtClean="0">
                <a:latin typeface="Arial" charset="0"/>
              </a:rPr>
              <a:t>rivalling</a:t>
            </a:r>
            <a:r>
              <a:rPr lang="en-US" dirty="0" smtClean="0">
                <a:latin typeface="Arial" charset="0"/>
              </a:rPr>
              <a:t> university library catalogues” (Hampton-Reeves et al. 2009, p. 30). </a:t>
            </a:r>
          </a:p>
          <a:p>
            <a:endParaRPr lang="en-US" dirty="0" smtClean="0">
              <a:latin typeface="Arial" charset="0"/>
            </a:endParaRPr>
          </a:p>
          <a:p>
            <a:endParaRPr lang="en-US" dirty="0" smtClean="0">
              <a:latin typeface="Arial" charset="0"/>
            </a:endParaRPr>
          </a:p>
          <a:p>
            <a:endParaRPr lang="en-US" dirty="0" smtClean="0">
              <a:latin typeface="Arial" charset="0"/>
            </a:endParaRPr>
          </a:p>
        </p:txBody>
      </p:sp>
      <p:sp>
        <p:nvSpPr>
          <p:cNvPr id="77828" name="Slide Number Placeholder 3"/>
          <p:cNvSpPr>
            <a:spLocks noGrp="1"/>
          </p:cNvSpPr>
          <p:nvPr>
            <p:ph type="sldNum" sz="quarter" idx="5"/>
          </p:nvPr>
        </p:nvSpPr>
        <p:spPr>
          <a:noFill/>
        </p:spPr>
        <p:txBody>
          <a:bodyPr/>
          <a:lstStyle/>
          <a:p>
            <a:fld id="{C3ED0232-77D4-4AE5-B66E-45A820B1A76E}"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152400" y="3718560"/>
            <a:ext cx="6553199" cy="5422901"/>
          </a:xfrm>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Even more evidence exists for the increasing centrality of Google and other search engines in researchers’ </a:t>
            </a:r>
            <a:r>
              <a:rPr lang="en-US" sz="1200" dirty="0" err="1" smtClean="0">
                <a:latin typeface="Arial" pitchFamily="34" charset="0"/>
                <a:cs typeface="Arial" pitchFamily="34" charset="0"/>
              </a:rPr>
              <a:t>behaviours</a:t>
            </a:r>
            <a:endParaRPr lang="en-US" sz="1200" dirty="0" smtClean="0">
              <a:latin typeface="Arial" pitchFamily="34" charset="0"/>
              <a:cs typeface="Arial" pitchFamily="34" charset="0"/>
            </a:endParaRP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Perceptions of libraries, 2005</a:t>
            </a:r>
          </a:p>
          <a:p>
            <a:pPr>
              <a:buFont typeface="Arial" pitchFamily="34" charset="0"/>
              <a:buChar char="•"/>
            </a:pPr>
            <a:r>
              <a:rPr lang="en-US" sz="1200" dirty="0" smtClean="0">
                <a:latin typeface="Arial" pitchFamily="34" charset="0"/>
                <a:cs typeface="Arial" pitchFamily="34" charset="0"/>
              </a:rPr>
              <a:t>Search engines dominant place to begin</a:t>
            </a:r>
          </a:p>
          <a:p>
            <a:pPr>
              <a:buFont typeface="Arial" pitchFamily="34" charset="0"/>
              <a:buChar char="•"/>
            </a:pPr>
            <a:r>
              <a:rPr lang="en-US" sz="1200" dirty="0" smtClean="0">
                <a:latin typeface="Arial" pitchFamily="34" charset="0"/>
                <a:cs typeface="Arial" pitchFamily="34" charset="0"/>
              </a:rPr>
              <a:t>Search engine as lifestyle fit</a:t>
            </a:r>
          </a:p>
          <a:p>
            <a:pPr>
              <a:buFont typeface="Arial" pitchFamily="34" charset="0"/>
              <a:buChar char="•"/>
            </a:pPr>
            <a:r>
              <a:rPr lang="en-US" sz="1200" dirty="0" smtClean="0">
                <a:latin typeface="Arial" pitchFamily="34" charset="0"/>
                <a:cs typeface="Arial" pitchFamily="34" charset="0"/>
              </a:rPr>
              <a:t>Search engines are preferred over libraries</a:t>
            </a: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College students’ perceptions, 2006</a:t>
            </a:r>
          </a:p>
          <a:p>
            <a:pPr>
              <a:buFont typeface="Arial" pitchFamily="34" charset="0"/>
              <a:buChar char="•"/>
            </a:pPr>
            <a:r>
              <a:rPr lang="en-US" sz="1200" dirty="0" smtClean="0">
                <a:latin typeface="Arial" pitchFamily="34" charset="0"/>
                <a:cs typeface="Arial" pitchFamily="34" charset="0"/>
              </a:rPr>
              <a:t>Search engines overwhelming first choice for an information search</a:t>
            </a:r>
          </a:p>
          <a:p>
            <a:pPr>
              <a:buFont typeface="Arial" pitchFamily="34" charset="0"/>
              <a:buChar char="•"/>
            </a:pPr>
            <a:r>
              <a:rPr lang="en-US" sz="1200" dirty="0" smtClean="0">
                <a:latin typeface="Arial" pitchFamily="34" charset="0"/>
                <a:cs typeface="Arial" pitchFamily="34" charset="0"/>
              </a:rPr>
              <a:t>94% lifestyle fit</a:t>
            </a: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Sense-making, 2006</a:t>
            </a:r>
          </a:p>
          <a:p>
            <a:r>
              <a:rPr lang="en-US" sz="1200" dirty="0" smtClean="0">
                <a:latin typeface="Arial" pitchFamily="34" charset="0"/>
                <a:cs typeface="Arial" pitchFamily="34" charset="0"/>
              </a:rPr>
              <a:t>Heavy reliance on Google and other web information sources</a:t>
            </a: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E-Journals, 2009</a:t>
            </a:r>
            <a:endParaRPr lang="en-US" sz="1200" dirty="0" smtClean="0">
              <a:latin typeface="Arial" pitchFamily="34" charset="0"/>
              <a:cs typeface="Arial" pitchFamily="34" charset="0"/>
            </a:endParaRPr>
          </a:p>
          <a:p>
            <a:r>
              <a:rPr lang="en-US" sz="1200" dirty="0" err="1" smtClean="0">
                <a:latin typeface="Arial" pitchFamily="34" charset="0"/>
                <a:cs typeface="Arial" pitchFamily="34" charset="0"/>
              </a:rPr>
              <a:t>Behaviours</a:t>
            </a:r>
            <a:r>
              <a:rPr lang="en-US" sz="1200" dirty="0" smtClean="0">
                <a:latin typeface="Arial" pitchFamily="34" charset="0"/>
                <a:cs typeface="Arial" pitchFamily="34" charset="0"/>
              </a:rPr>
              <a:t> vary by discipline</a:t>
            </a:r>
          </a:p>
          <a:p>
            <a:pPr lvl="1"/>
            <a:r>
              <a:rPr lang="en-US" sz="1200" dirty="0" smtClean="0">
                <a:latin typeface="Arial" pitchFamily="34" charset="0"/>
                <a:cs typeface="Arial" pitchFamily="34" charset="0"/>
              </a:rPr>
              <a:t>Historians more likely to use Google &amp; publisher platform search tools than life sciences</a:t>
            </a:r>
          </a:p>
          <a:p>
            <a:pPr lvl="1"/>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Perceptions of libraries, 2010</a:t>
            </a:r>
            <a:r>
              <a:rPr lang="en-US" sz="1200" dirty="0" smtClean="0">
                <a:latin typeface="Arial" pitchFamily="34" charset="0"/>
                <a:cs typeface="Arial" pitchFamily="34" charset="0"/>
              </a:rPr>
              <a:t>, p.12</a:t>
            </a:r>
            <a:endParaRPr lang="en-US" sz="1200" b="1" dirty="0" smtClean="0">
              <a:latin typeface="Arial" pitchFamily="34" charset="0"/>
              <a:cs typeface="Arial" pitchFamily="34" charset="0"/>
            </a:endParaRPr>
          </a:p>
          <a:p>
            <a:pPr>
              <a:buFont typeface="Arial" pitchFamily="34" charset="0"/>
              <a:buChar char="•"/>
            </a:pPr>
            <a:r>
              <a:rPr lang="en-US" sz="1200" dirty="0" err="1" smtClean="0">
                <a:latin typeface="Arial" pitchFamily="34" charset="0"/>
                <a:cs typeface="Arial" pitchFamily="34" charset="0"/>
              </a:rPr>
              <a:t>Facebook</a:t>
            </a:r>
            <a:r>
              <a:rPr lang="en-US" sz="1200" dirty="0" smtClean="0">
                <a:latin typeface="Arial" pitchFamily="34" charset="0"/>
                <a:cs typeface="Arial" pitchFamily="34" charset="0"/>
              </a:rPr>
              <a:t> surpassed Google as the most-visited site in the US in March 2010</a:t>
            </a:r>
          </a:p>
          <a:p>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3633021"/>
            <a:ext cx="6004560" cy="4966149"/>
          </a:xfrm>
        </p:spPr>
        <p:txBody>
          <a:bodyPr>
            <a:normAutofit/>
          </a:bodyPr>
          <a:lstStyle/>
          <a:p>
            <a:r>
              <a:rPr lang="en-US" sz="1200" b="1" dirty="0" smtClean="0">
                <a:latin typeface="Arial" pitchFamily="34" charset="0"/>
                <a:cs typeface="Arial" pitchFamily="34" charset="0"/>
              </a:rPr>
              <a:t>A 71-year old from the United States, stated, “…also, the internet as now put all the </a:t>
            </a:r>
            <a:r>
              <a:rPr lang="en-US" sz="1200" b="1" dirty="0" err="1" smtClean="0">
                <a:latin typeface="Arial" pitchFamily="34" charset="0"/>
                <a:cs typeface="Arial" pitchFamily="34" charset="0"/>
              </a:rPr>
              <a:t>librarys</a:t>
            </a:r>
            <a:r>
              <a:rPr lang="en-US" sz="1200" b="1" dirty="0" smtClean="0">
                <a:latin typeface="Arial" pitchFamily="34" charset="0"/>
                <a:cs typeface="Arial" pitchFamily="34" charset="0"/>
              </a:rPr>
              <a:t> of the world [at] your fingertips.”  (De Rosa 2005, p. 1-13)</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Researchers and discovery services, 2006</a:t>
            </a:r>
          </a:p>
          <a:p>
            <a:pPr>
              <a:buFont typeface="Arial" pitchFamily="34" charset="0"/>
              <a:buChar char="•"/>
            </a:pPr>
            <a:r>
              <a:rPr lang="en-US" sz="1200" dirty="0" smtClean="0">
                <a:latin typeface="Arial" pitchFamily="34" charset="0"/>
                <a:cs typeface="Arial" pitchFamily="34" charset="0"/>
              </a:rPr>
              <a:t>Common tools include general search engines, specialist search engines</a:t>
            </a:r>
          </a:p>
          <a:p>
            <a:pPr>
              <a:buFont typeface="Arial" pitchFamily="34" charset="0"/>
              <a:buChar char="•"/>
            </a:pPr>
            <a:r>
              <a:rPr lang="en-US" sz="1200" dirty="0" smtClean="0">
                <a:latin typeface="Arial" pitchFamily="34" charset="0"/>
                <a:cs typeface="Arial" pitchFamily="34" charset="0"/>
              </a:rPr>
              <a:t>Google is often used for relatively simple tasks in conjunction with other sources</a:t>
            </a:r>
            <a:endParaRPr lang="en-US" sz="1200" b="1" dirty="0" smtClean="0">
              <a:latin typeface="Arial" pitchFamily="34" charset="0"/>
              <a:cs typeface="Arial" pitchFamily="34" charset="0"/>
            </a:endParaRP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Researcher of the future, 2008</a:t>
            </a:r>
          </a:p>
          <a:p>
            <a:pPr>
              <a:buFont typeface="Arial" pitchFamily="34" charset="0"/>
              <a:buChar char="•"/>
            </a:pPr>
            <a:r>
              <a:rPr lang="en-US" sz="1200" dirty="0" smtClean="0">
                <a:latin typeface="Arial" pitchFamily="34" charset="0"/>
                <a:cs typeface="Arial" pitchFamily="34" charset="0"/>
              </a:rPr>
              <a:t>Majority of BL visits were from search engine</a:t>
            </a:r>
          </a:p>
          <a:p>
            <a:pPr>
              <a:buFont typeface="Arial" pitchFamily="34" charset="0"/>
              <a:buChar char="•"/>
            </a:pPr>
            <a:r>
              <a:rPr lang="en-US" sz="1200" dirty="0" smtClean="0">
                <a:latin typeface="Arial" pitchFamily="34" charset="0"/>
                <a:cs typeface="Arial" pitchFamily="34" charset="0"/>
              </a:rPr>
              <a:t>Prefer natural-language searching and trust Google to understand them</a:t>
            </a:r>
          </a:p>
          <a:p>
            <a:pPr>
              <a:buFont typeface="Arial" pitchFamily="34" charset="0"/>
              <a:buChar char="•"/>
            </a:pPr>
            <a:r>
              <a:rPr lang="en-US" sz="1200" dirty="0" smtClean="0">
                <a:latin typeface="Arial" pitchFamily="34" charset="0"/>
                <a:cs typeface="Arial" pitchFamily="34" charset="0"/>
              </a:rPr>
              <a:t>40% of school-age visits to the BL visits were via an image search</a:t>
            </a:r>
          </a:p>
          <a:p>
            <a:pPr>
              <a:buFont typeface="Arial" pitchFamily="34" charset="0"/>
              <a:buChar char="•"/>
            </a:pP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Perceptions of libraries, 2010</a:t>
            </a:r>
            <a:r>
              <a:rPr lang="en-US" sz="1200" dirty="0" smtClean="0">
                <a:latin typeface="Arial" pitchFamily="34" charset="0"/>
                <a:cs typeface="Arial" pitchFamily="34" charset="0"/>
              </a:rPr>
              <a:t>, 40</a:t>
            </a:r>
            <a:endParaRPr lang="en-US" sz="1200" b="1" dirty="0" smtClean="0">
              <a:latin typeface="Arial" pitchFamily="34" charset="0"/>
              <a:cs typeface="Arial" pitchFamily="34" charset="0"/>
            </a:endParaRPr>
          </a:p>
          <a:p>
            <a:pPr>
              <a:buFont typeface="Arial" pitchFamily="34" charset="0"/>
              <a:buChar char="•"/>
            </a:pPr>
            <a:r>
              <a:rPr lang="en-US" sz="1200" dirty="0" smtClean="0">
                <a:latin typeface="Arial" pitchFamily="34" charset="0"/>
                <a:cs typeface="Arial" pitchFamily="34" charset="0"/>
              </a:rPr>
              <a:t> Americans consider search engines to be more convenient, faster, more reliable, and easier-to-use than libraries</a:t>
            </a:r>
          </a:p>
          <a:p>
            <a:pPr>
              <a:buFont typeface="Arial" pitchFamily="34" charset="0"/>
              <a:buChar char="•"/>
            </a:pPr>
            <a:r>
              <a:rPr lang="en-US" sz="1200" dirty="0" smtClean="0">
                <a:latin typeface="Arial" pitchFamily="34" charset="0"/>
                <a:cs typeface="Arial" pitchFamily="34" charset="0"/>
              </a:rPr>
              <a:t>Americans consider libraries to be more trustworthy and more accurate</a:t>
            </a:r>
          </a:p>
          <a:p>
            <a:pPr lvl="1">
              <a:buFont typeface="Arial" pitchFamily="34" charset="0"/>
              <a:buChar char="•"/>
            </a:pPr>
            <a:r>
              <a:rPr lang="en-US" sz="1200" dirty="0" smtClean="0">
                <a:latin typeface="Arial" pitchFamily="34" charset="0"/>
                <a:cs typeface="Arial" pitchFamily="34" charset="0"/>
              </a:rPr>
              <a:t>Not so when asked about the </a:t>
            </a:r>
            <a:r>
              <a:rPr lang="en-US" sz="1200" b="1" dirty="0" smtClean="0">
                <a:latin typeface="Arial" pitchFamily="34" charset="0"/>
                <a:cs typeface="Arial" pitchFamily="34" charset="0"/>
              </a:rPr>
              <a:t>information</a:t>
            </a:r>
            <a:r>
              <a:rPr lang="en-US" sz="1200" dirty="0" smtClean="0">
                <a:latin typeface="Arial" pitchFamily="34" charset="0"/>
                <a:cs typeface="Arial" pitchFamily="34" charset="0"/>
              </a:rPr>
              <a:t> provided by search engines</a:t>
            </a:r>
          </a:p>
          <a:p>
            <a:pPr lvl="2">
              <a:buFont typeface="Arial" pitchFamily="34" charset="0"/>
              <a:buChar char="•"/>
            </a:pPr>
            <a:r>
              <a:rPr lang="en-US" sz="1200" dirty="0" smtClean="0">
                <a:latin typeface="Arial" pitchFamily="34" charset="0"/>
                <a:cs typeface="Arial" pitchFamily="34" charset="0"/>
              </a:rPr>
              <a:t>69% believe </a:t>
            </a:r>
            <a:r>
              <a:rPr lang="en-US" sz="1200" b="1" dirty="0" smtClean="0">
                <a:latin typeface="Arial" pitchFamily="34" charset="0"/>
                <a:cs typeface="Arial" pitchFamily="34" charset="0"/>
              </a:rPr>
              <a:t>information</a:t>
            </a:r>
            <a:r>
              <a:rPr lang="en-US" sz="1200" dirty="0" smtClean="0">
                <a:latin typeface="Arial" pitchFamily="34" charset="0"/>
                <a:cs typeface="Arial" pitchFamily="34" charset="0"/>
              </a:rPr>
              <a:t> found using search engines is just as trustworthy as they would find from their library</a:t>
            </a:r>
          </a:p>
          <a:p>
            <a:pPr>
              <a:buFont typeface="Arial" pitchFamily="34" charset="0"/>
              <a:buChar char="•"/>
            </a:pPr>
            <a:endParaRPr lang="en-US" sz="1200" dirty="0" smtClean="0">
              <a:latin typeface="Arial" pitchFamily="34" charset="0"/>
              <a:cs typeface="Arial" pitchFamily="34" charset="0"/>
            </a:endParaRPr>
          </a:p>
          <a:p>
            <a:pPr>
              <a:buFont typeface="Arial" pitchFamily="34" charset="0"/>
              <a:buChar char="•"/>
            </a:pPr>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pPr>
              <a:buFont typeface="Arial" pitchFamily="34" charset="0"/>
              <a:buChar char="•"/>
            </a:pPr>
            <a:endParaRPr lang="en-US" sz="1200" dirty="0" smtClean="0">
              <a:latin typeface="Arial" pitchFamily="34" charset="0"/>
              <a:cs typeface="Arial" pitchFamily="34" charset="0"/>
            </a:endParaRPr>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304800" y="3657600"/>
            <a:ext cx="6400800" cy="4966149"/>
          </a:xfrm>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A graduate student focus group interview participant, “Google, I don’t have to know, I go to one spot.” (</a:t>
            </a: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Prabha</a:t>
            </a:r>
            <a:r>
              <a:rPr lang="en-US" sz="1400" dirty="0" smtClean="0">
                <a:latin typeface="Arial" pitchFamily="34" charset="0"/>
                <a:cs typeface="Arial" pitchFamily="34" charset="0"/>
              </a:rPr>
              <a:t>, and Dickey, p. 11)</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Google is often used to locate and access e-journal content, and other library resources, both by students and by professional researchers.</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Sense-making, 2006</a:t>
            </a:r>
          </a:p>
          <a:p>
            <a:pPr>
              <a:buFont typeface="Arial" pitchFamily="34" charset="0"/>
              <a:buChar char="•"/>
            </a:pPr>
            <a:r>
              <a:rPr lang="en-US" sz="1400" dirty="0" smtClean="0">
                <a:latin typeface="Arial" pitchFamily="34" charset="0"/>
                <a:cs typeface="Arial" pitchFamily="34" charset="0"/>
              </a:rPr>
              <a:t>Some evidence for use of Google in this way</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E-journals, 2009</a:t>
            </a:r>
          </a:p>
          <a:p>
            <a:pPr>
              <a:buFont typeface="Arial" pitchFamily="34" charset="0"/>
              <a:buChar char="•"/>
            </a:pPr>
            <a:r>
              <a:rPr lang="en-US" sz="1400" dirty="0" smtClean="0">
                <a:latin typeface="Arial" pitchFamily="34" charset="0"/>
                <a:cs typeface="Arial" pitchFamily="34" charset="0"/>
              </a:rPr>
              <a:t>Users are tending to ignore publishers’ platforms</a:t>
            </a:r>
          </a:p>
          <a:p>
            <a:pPr>
              <a:buFont typeface="Arial" pitchFamily="34" charset="0"/>
              <a:buChar char="•"/>
            </a:pPr>
            <a:r>
              <a:rPr lang="en-US" sz="1400" dirty="0" smtClean="0">
                <a:latin typeface="Arial" pitchFamily="34" charset="0"/>
                <a:cs typeface="Arial" pitchFamily="34" charset="0"/>
              </a:rPr>
              <a:t>A third of the traffic to this content now is via Google</a:t>
            </a:r>
          </a:p>
          <a:p>
            <a:endParaRPr lang="en-US" sz="2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3657600"/>
            <a:ext cx="6553200" cy="5334000"/>
          </a:xfrm>
        </p:spPr>
        <p:txBody>
          <a:bodyPr>
            <a:normAutofit/>
          </a:bodyPr>
          <a:lstStyle/>
          <a:p>
            <a:r>
              <a:rPr lang="en-US" sz="1400" dirty="0" smtClean="0">
                <a:latin typeface="Arial" pitchFamily="34" charset="0"/>
                <a:cs typeface="Arial" pitchFamily="34" charset="0"/>
              </a:rPr>
              <a:t>A life science researcher with 5-10 years experience stated, “The most irritating thing is to eventually find the right paper and then find you need to have a subscription to read it.” (Research Information Network, p. 71)</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The entire Discovery-to-Delivery process needs to be supported by information systems, including increased access to resources; a large number of studies identified particular problems with platforms, and noted that the boundary between discovery and actual access to resources is increasingly permeable.</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Researchers and discovery services, 2006</a:t>
            </a:r>
          </a:p>
          <a:p>
            <a:pPr>
              <a:buFont typeface="Arial" pitchFamily="34" charset="0"/>
              <a:buChar char="•"/>
            </a:pPr>
            <a:r>
              <a:rPr lang="en-US" sz="1400" dirty="0" smtClean="0">
                <a:latin typeface="Arial" pitchFamily="34" charset="0"/>
                <a:cs typeface="Arial" pitchFamily="34" charset="0"/>
              </a:rPr>
              <a:t>Boundary between resources and discovery services is permeable</a:t>
            </a:r>
          </a:p>
          <a:p>
            <a:pPr>
              <a:buFont typeface="Arial" pitchFamily="34" charset="0"/>
              <a:buChar char="•"/>
            </a:pPr>
            <a:r>
              <a:rPr lang="en-US" sz="1400" dirty="0" smtClean="0">
                <a:latin typeface="Arial" pitchFamily="34" charset="0"/>
                <a:cs typeface="Arial" pitchFamily="34" charset="0"/>
              </a:rPr>
              <a:t>General satisfaction with the availability of discovery services</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Online catalogs, 2009</a:t>
            </a:r>
          </a:p>
          <a:p>
            <a:r>
              <a:rPr lang="en-US" sz="1400" dirty="0" smtClean="0">
                <a:latin typeface="Arial" pitchFamily="34" charset="0"/>
                <a:cs typeface="Arial" pitchFamily="34" charset="0"/>
              </a:rPr>
              <a:t>User’s experience of delivery is as important, if not more important, than discovery experience</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3633021"/>
            <a:ext cx="6324600" cy="5282379"/>
          </a:xfrm>
        </p:spPr>
        <p:txBody>
          <a:bodyPr>
            <a:normAutofit/>
          </a:bodyPr>
          <a:lstStyle/>
          <a:p>
            <a:r>
              <a:rPr lang="en-US" sz="1400" b="1" dirty="0" smtClean="0">
                <a:latin typeface="Arial" pitchFamily="34" charset="0"/>
                <a:cs typeface="Arial" pitchFamily="34" charset="0"/>
              </a:rPr>
              <a:t>“I don’t always know which is the most appropriate [database].” (Wong et al., p. 63)</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JISC national e-books, 2009</a:t>
            </a:r>
          </a:p>
          <a:p>
            <a:pPr>
              <a:buFont typeface="Arial" pitchFamily="34" charset="0"/>
              <a:buChar char="•"/>
            </a:pPr>
            <a:r>
              <a:rPr lang="en-US" sz="1400" dirty="0" smtClean="0">
                <a:latin typeface="Arial" pitchFamily="34" charset="0"/>
                <a:cs typeface="Arial" pitchFamily="34" charset="0"/>
              </a:rPr>
              <a:t>Users do tend to be confused by a variety of platforms for discovery and delivery</a:t>
            </a:r>
          </a:p>
          <a:p>
            <a:pPr>
              <a:buFont typeface="Arial" pitchFamily="34" charset="0"/>
              <a:buChar char="•"/>
            </a:pPr>
            <a:r>
              <a:rPr lang="en-US" sz="1400" dirty="0" smtClean="0">
                <a:latin typeface="Arial" pitchFamily="34" charset="0"/>
                <a:cs typeface="Arial" pitchFamily="34" charset="0"/>
              </a:rPr>
              <a:t>Level of student complaints about print resources being unavailable is dropping</a:t>
            </a:r>
          </a:p>
          <a:p>
            <a:pPr>
              <a:buFont typeface="Arial" pitchFamily="34" charset="0"/>
              <a:buChar char="•"/>
            </a:pPr>
            <a:r>
              <a:rPr lang="en-US" sz="1400" dirty="0" smtClean="0">
                <a:latin typeface="Arial" pitchFamily="34" charset="0"/>
                <a:cs typeface="Arial" pitchFamily="34" charset="0"/>
              </a:rPr>
              <a:t>E-book use varies by discipline</a:t>
            </a:r>
          </a:p>
          <a:p>
            <a:pPr lvl="1">
              <a:buFont typeface="Arial" pitchFamily="34" charset="0"/>
              <a:buChar char="•"/>
            </a:pPr>
            <a:r>
              <a:rPr lang="en-US" sz="1400" dirty="0" smtClean="0">
                <a:latin typeface="Arial" pitchFamily="34" charset="0"/>
                <a:cs typeface="Arial" pitchFamily="34" charset="0"/>
              </a:rPr>
              <a:t>Higher use in business than engineering</a:t>
            </a:r>
          </a:p>
          <a:p>
            <a:pPr>
              <a:buFont typeface="Arial" pitchFamily="34" charset="0"/>
              <a:buChar char="•"/>
            </a:pPr>
            <a:endParaRPr lang="en-US" sz="1400" dirty="0" smtClean="0">
              <a:latin typeface="Arial" pitchFamily="34" charset="0"/>
              <a:cs typeface="Arial" pitchFamily="34" charset="0"/>
            </a:endParaRPr>
          </a:p>
          <a:p>
            <a:pPr>
              <a:buFont typeface="Arial" pitchFamily="34" charset="0"/>
              <a:buChar char="•"/>
            </a:pPr>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Students’ use of research content, 2009</a:t>
            </a:r>
          </a:p>
          <a:p>
            <a:pPr>
              <a:buFont typeface="Arial" pitchFamily="34" charset="0"/>
              <a:buChar char="•"/>
            </a:pPr>
            <a:r>
              <a:rPr lang="en-US" sz="1400" dirty="0" smtClean="0">
                <a:latin typeface="Arial" pitchFamily="34" charset="0"/>
                <a:cs typeface="Arial" pitchFamily="34" charset="0"/>
              </a:rPr>
              <a:t>Accessibility is seen as a secondary (but still important) criterion </a:t>
            </a:r>
          </a:p>
          <a:p>
            <a:pPr>
              <a:buFont typeface="Arial" pitchFamily="34" charset="0"/>
              <a:buChar char="•"/>
            </a:pPr>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User </a:t>
            </a:r>
            <a:r>
              <a:rPr lang="en-US" sz="1400" b="1" dirty="0" err="1" smtClean="0">
                <a:latin typeface="Arial" pitchFamily="34" charset="0"/>
                <a:cs typeface="Arial" pitchFamily="34" charset="0"/>
              </a:rPr>
              <a:t>behaviour</a:t>
            </a:r>
            <a:r>
              <a:rPr lang="en-US" sz="1400" b="1" dirty="0" smtClean="0">
                <a:latin typeface="Arial" pitchFamily="34" charset="0"/>
                <a:cs typeface="Arial" pitchFamily="34" charset="0"/>
              </a:rPr>
              <a:t> in resource discovery, 2009</a:t>
            </a:r>
          </a:p>
          <a:p>
            <a:pPr>
              <a:buFont typeface="Arial" pitchFamily="34" charset="0"/>
              <a:buChar char="•"/>
            </a:pPr>
            <a:r>
              <a:rPr lang="en-US" sz="1400" dirty="0" smtClean="0">
                <a:latin typeface="Arial" pitchFamily="34" charset="0"/>
                <a:cs typeface="Arial" pitchFamily="34" charset="0"/>
              </a:rPr>
              <a:t>Users are finding access hindered by the difficulty of using database interfaces</a:t>
            </a:r>
          </a:p>
          <a:p>
            <a:pPr>
              <a:buFont typeface="Arial" pitchFamily="34" charset="0"/>
              <a:buChar char="•"/>
            </a:pPr>
            <a:r>
              <a:rPr lang="en-US" sz="1400" dirty="0" smtClean="0">
                <a:latin typeface="Arial" pitchFamily="34" charset="0"/>
                <a:cs typeface="Arial" pitchFamily="34" charset="0"/>
              </a:rPr>
              <a:t>Access is a problem, both for e-books and for moving from e-books to locating print volumes</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3633021"/>
            <a:ext cx="6324600" cy="5434779"/>
          </a:xfrm>
        </p:spPr>
        <p:txBody>
          <a:bodyPr>
            <a:normAutofit/>
          </a:bodyPr>
          <a:lstStyle/>
          <a:p>
            <a:r>
              <a:rPr lang="en-US" sz="1400" dirty="0" smtClean="0">
                <a:latin typeface="Arial" pitchFamily="34" charset="0"/>
                <a:cs typeface="Arial" pitchFamily="34" charset="0"/>
              </a:rPr>
              <a:t>The evidence suggests the increasing importance of e-journals to researchers.</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Researchers and discovery services, 2006</a:t>
            </a:r>
          </a:p>
          <a:p>
            <a:pPr>
              <a:buFont typeface="Arial" pitchFamily="34" charset="0"/>
              <a:buChar char="•"/>
            </a:pPr>
            <a:r>
              <a:rPr lang="en-US" sz="1400" dirty="0" smtClean="0">
                <a:latin typeface="Arial" pitchFamily="34" charset="0"/>
                <a:cs typeface="Arial" pitchFamily="34" charset="0"/>
              </a:rPr>
              <a:t>Journal articles central type of resources</a:t>
            </a:r>
          </a:p>
          <a:p>
            <a:pPr>
              <a:buFont typeface="Arial" pitchFamily="34" charset="0"/>
              <a:buChar char="•"/>
            </a:pPr>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Researchers use of academic libraries, 2007</a:t>
            </a:r>
          </a:p>
          <a:p>
            <a:pPr>
              <a:buFont typeface="Arial" pitchFamily="34" charset="0"/>
              <a:buChar char="•"/>
            </a:pPr>
            <a:r>
              <a:rPr lang="en-US" sz="1400" dirty="0" smtClean="0">
                <a:latin typeface="Arial" pitchFamily="34" charset="0"/>
                <a:cs typeface="Arial" pitchFamily="34" charset="0"/>
              </a:rPr>
              <a:t>Researchers place a very high value on electronic journals</a:t>
            </a:r>
          </a:p>
          <a:p>
            <a:pPr>
              <a:buFont typeface="Arial" pitchFamily="34" charset="0"/>
              <a:buChar char="•"/>
            </a:pPr>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E-journals, 2009</a:t>
            </a:r>
          </a:p>
          <a:p>
            <a:pPr>
              <a:buFont typeface="Arial" pitchFamily="34" charset="0"/>
              <a:buChar char="•"/>
            </a:pPr>
            <a:r>
              <a:rPr lang="en-US" sz="1400" dirty="0" smtClean="0">
                <a:latin typeface="Arial" pitchFamily="34" charset="0"/>
                <a:cs typeface="Arial" pitchFamily="34" charset="0"/>
              </a:rPr>
              <a:t>E-journals are a powerful part of academic libraries</a:t>
            </a:r>
          </a:p>
          <a:p>
            <a:pPr>
              <a:buFont typeface="Arial" pitchFamily="34" charset="0"/>
              <a:buChar char="•"/>
            </a:pPr>
            <a:r>
              <a:rPr lang="en-US" sz="1400" dirty="0" smtClean="0">
                <a:latin typeface="Arial" pitchFamily="34" charset="0"/>
                <a:cs typeface="Arial" pitchFamily="34" charset="0"/>
              </a:rPr>
              <a:t>Article downloads have nearly doubled </a:t>
            </a:r>
          </a:p>
          <a:p>
            <a:pPr>
              <a:buFont typeface="Arial" pitchFamily="34" charset="0"/>
              <a:buChar char="•"/>
            </a:pPr>
            <a:r>
              <a:rPr lang="en-US" sz="1400" dirty="0" smtClean="0">
                <a:latin typeface="Arial" pitchFamily="34" charset="0"/>
                <a:cs typeface="Arial" pitchFamily="34" charset="0"/>
              </a:rPr>
              <a:t>ROI considered very good for e-journals</a:t>
            </a:r>
          </a:p>
          <a:p>
            <a:pPr>
              <a:buFont typeface="Arial" pitchFamily="34" charset="0"/>
              <a:buChar char="•"/>
            </a:pPr>
            <a:r>
              <a:rPr lang="en-US" sz="1400" dirty="0" smtClean="0">
                <a:latin typeface="Arial" pitchFamily="34" charset="0"/>
                <a:cs typeface="Arial" pitchFamily="34" charset="0"/>
              </a:rPr>
              <a:t>User downloads 47 articles a year</a:t>
            </a:r>
          </a:p>
          <a:p>
            <a:pPr>
              <a:buFont typeface="Arial" pitchFamily="34" charset="0"/>
              <a:buChar char="•"/>
            </a:pPr>
            <a:r>
              <a:rPr lang="en-US" sz="1400" dirty="0" smtClean="0">
                <a:latin typeface="Arial" pitchFamily="34" charset="0"/>
                <a:cs typeface="Arial" pitchFamily="34" charset="0"/>
              </a:rPr>
              <a:t>Strongly correlated with papers published, number of PhD awards, research grants, contracts income</a:t>
            </a:r>
          </a:p>
          <a:p>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152400" y="3633021"/>
            <a:ext cx="6477000" cy="5510979"/>
          </a:xfrm>
        </p:spPr>
        <p:txBody>
          <a:bodyPr>
            <a:normAutofit/>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400" dirty="0" smtClean="0">
                <a:latin typeface="Arial" pitchFamily="34" charset="0"/>
                <a:cs typeface="Arial" pitchFamily="34" charset="0"/>
              </a:rPr>
              <a:t>Life sciences researcher with 10-20 years experience stated, “The main problem is access to free journal articles once I have discovered they exist.  Our library does not subscribe (electronically or in print) to all the journals I consult.”  (Research Information Network, p. 11)</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4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400" dirty="0" smtClean="0">
                <a:latin typeface="Arial" pitchFamily="34" charset="0"/>
                <a:cs typeface="Arial" pitchFamily="34" charset="0"/>
              </a:rPr>
              <a:t>One area of special concern arose: journal </a:t>
            </a:r>
            <a:r>
              <a:rPr lang="en-US" sz="1400" dirty="0" err="1" smtClean="0">
                <a:latin typeface="Arial" pitchFamily="34" charset="0"/>
                <a:cs typeface="Arial" pitchFamily="34" charset="0"/>
              </a:rPr>
              <a:t>backfiles</a:t>
            </a:r>
            <a:r>
              <a:rPr lang="en-US" sz="1400" dirty="0" smtClean="0">
                <a:latin typeface="Arial" pitchFamily="34" charset="0"/>
                <a:cs typeface="Arial" pitchFamily="34" charset="0"/>
              </a:rPr>
              <a:t> are particularly and routinely problematic in terms of access.</a:t>
            </a:r>
          </a:p>
          <a:p>
            <a:pPr>
              <a:buFont typeface="Arial" pitchFamily="34" charset="0"/>
              <a:buNone/>
            </a:pPr>
            <a:endParaRPr lang="en-US" sz="1400" baseline="0" dirty="0" smtClean="0">
              <a:latin typeface="Arial" pitchFamily="34" charset="0"/>
              <a:cs typeface="Arial" pitchFamily="34" charset="0"/>
            </a:endParaRPr>
          </a:p>
          <a:p>
            <a:pPr>
              <a:buFont typeface="Arial" pitchFamily="34" charset="0"/>
              <a:buNone/>
            </a:pPr>
            <a:r>
              <a:rPr lang="en-US" sz="1400" b="1" dirty="0" smtClean="0">
                <a:latin typeface="Arial" pitchFamily="34" charset="0"/>
                <a:cs typeface="Arial" pitchFamily="34" charset="0"/>
              </a:rPr>
              <a:t>Researchers and discovery services, 2006</a:t>
            </a:r>
          </a:p>
          <a:p>
            <a:pPr>
              <a:buFont typeface="Arial" pitchFamily="34" charset="0"/>
              <a:buChar char="•"/>
            </a:pPr>
            <a:r>
              <a:rPr lang="en-US" sz="1400" dirty="0" smtClean="0">
                <a:latin typeface="Arial" pitchFamily="34" charset="0"/>
                <a:cs typeface="Arial" pitchFamily="34" charset="0"/>
              </a:rPr>
              <a:t>Problems arise when it comes to accessing identified materials</a:t>
            </a:r>
          </a:p>
          <a:p>
            <a:pPr>
              <a:buFont typeface="Arial" pitchFamily="34" charset="0"/>
              <a:buChar char="•"/>
            </a:pPr>
            <a:r>
              <a:rPr lang="en-US" sz="1400" dirty="0" smtClean="0">
                <a:latin typeface="Arial" pitchFamily="34" charset="0"/>
                <a:cs typeface="Arial" pitchFamily="34" charset="0"/>
              </a:rPr>
              <a:t>Gaps in access included journal </a:t>
            </a:r>
            <a:r>
              <a:rPr lang="en-US" sz="1400" dirty="0" err="1" smtClean="0">
                <a:latin typeface="Arial" pitchFamily="34" charset="0"/>
                <a:cs typeface="Arial" pitchFamily="34" charset="0"/>
              </a:rPr>
              <a:t>backfiles</a:t>
            </a:r>
            <a:endParaRPr lang="en-US" sz="1400" dirty="0" smtClean="0">
              <a:latin typeface="Arial" pitchFamily="34" charset="0"/>
              <a:cs typeface="Arial" pitchFamily="34" charset="0"/>
            </a:endParaRPr>
          </a:p>
          <a:p>
            <a:pPr>
              <a:buFont typeface="Arial" pitchFamily="34" charset="0"/>
              <a:buChar char="•"/>
            </a:pPr>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User </a:t>
            </a:r>
            <a:r>
              <a:rPr lang="en-US" sz="1400" b="1" dirty="0" err="1" smtClean="0">
                <a:latin typeface="Arial" pitchFamily="34" charset="0"/>
                <a:cs typeface="Arial" pitchFamily="34" charset="0"/>
              </a:rPr>
              <a:t>behaviour</a:t>
            </a:r>
            <a:r>
              <a:rPr lang="en-US" sz="1400" b="1" dirty="0" smtClean="0">
                <a:latin typeface="Arial" pitchFamily="34" charset="0"/>
                <a:cs typeface="Arial" pitchFamily="34" charset="0"/>
              </a:rPr>
              <a:t> in resource discovery, 2009</a:t>
            </a:r>
          </a:p>
          <a:p>
            <a:pPr>
              <a:buFont typeface="Arial" pitchFamily="34" charset="0"/>
              <a:buChar char="•"/>
            </a:pPr>
            <a:r>
              <a:rPr lang="en-US" sz="1400" dirty="0" smtClean="0">
                <a:latin typeface="Arial" pitchFamily="34" charset="0"/>
                <a:cs typeface="Arial" pitchFamily="34" charset="0"/>
              </a:rPr>
              <a:t>Journal </a:t>
            </a:r>
            <a:r>
              <a:rPr lang="en-US" sz="1400" dirty="0" err="1" smtClean="0">
                <a:latin typeface="Arial" pitchFamily="34" charset="0"/>
                <a:cs typeface="Arial" pitchFamily="34" charset="0"/>
              </a:rPr>
              <a:t>backfiles</a:t>
            </a:r>
            <a:r>
              <a:rPr lang="en-US" sz="1400" dirty="0" smtClean="0">
                <a:latin typeface="Arial" pitchFamily="34" charset="0"/>
                <a:cs typeface="Arial" pitchFamily="34" charset="0"/>
              </a:rPr>
              <a:t> are a frustration in terms of access</a:t>
            </a:r>
          </a:p>
        </p:txBody>
      </p:sp>
      <p:sp>
        <p:nvSpPr>
          <p:cNvPr id="4" name="Slide Number Placeholder 3"/>
          <p:cNvSpPr>
            <a:spLocks noGrp="1"/>
          </p:cNvSpPr>
          <p:nvPr>
            <p:ph type="sldNum" sz="quarter" idx="10"/>
          </p:nvPr>
        </p:nvSpPr>
        <p:spPr/>
        <p:txBody>
          <a:bodyPr/>
          <a:lstStyle/>
          <a:p>
            <a:fld id="{98E9A4DE-94CC-4C1A-8AC6-6F98ED6A557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8B9AC78-358B-45C8-8F78-90F3349FE30F}" type="slidenum">
              <a:rPr lang="en-US">
                <a:latin typeface="Arial" pitchFamily="34" charset="0"/>
              </a:rPr>
              <a:pPr/>
              <a:t>2</a:t>
            </a:fld>
            <a:endParaRPr lang="en-US">
              <a:latin typeface="Arial" pitchFamily="34" charset="0"/>
            </a:endParaRPr>
          </a:p>
        </p:txBody>
      </p:sp>
      <p:sp>
        <p:nvSpPr>
          <p:cNvPr id="112643"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84C50575-FE45-499E-9619-11A094D63C1A}" type="slidenum">
              <a:rPr lang="en-US" sz="1200">
                <a:solidFill>
                  <a:schemeClr val="tx1"/>
                </a:solidFill>
                <a:latin typeface="Arial" pitchFamily="34" charset="0"/>
              </a:rPr>
              <a:pPr algn="r"/>
              <a:t>2</a:t>
            </a:fld>
            <a:endParaRPr lang="en-US" sz="1200" dirty="0">
              <a:solidFill>
                <a:schemeClr val="tx1"/>
              </a:solidFill>
              <a:latin typeface="Arial" pitchFamily="34" charset="0"/>
            </a:endParaRPr>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lIns="93172" tIns="46587" rIns="93172" bIns="46587"/>
          <a:lstStyle/>
          <a:p>
            <a:pPr eaLnBrk="1" hangingPunct="1"/>
            <a:r>
              <a:rPr lang="en-US" b="1" dirty="0" smtClean="0">
                <a:latin typeface="Arial" pitchFamily="34" charset="0"/>
              </a:rPr>
              <a:t>Libraries vying for information seekers’ attention in today’s increasingly crowded digital environment</a:t>
            </a:r>
          </a:p>
          <a:p>
            <a:pPr eaLnBrk="1" hangingPunct="1">
              <a:buFontTx/>
              <a:buChar char="•"/>
            </a:pPr>
            <a:endParaRPr lang="en-US" b="1" dirty="0" smtClean="0">
              <a:latin typeface="Arial" pitchFamily="34" charset="0"/>
            </a:endParaRPr>
          </a:p>
          <a:p>
            <a:pPr eaLnBrk="1" hangingPunct="1"/>
            <a:r>
              <a:rPr lang="en-US" b="1" dirty="0" smtClean="0">
                <a:latin typeface="Arial" pitchFamily="34" charset="0"/>
              </a:rPr>
              <a:t>To remain viable, today’s librarians must re-engineer to accommodate users’ workflows and habits.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228600" y="3633021"/>
            <a:ext cx="6080760" cy="5510979"/>
          </a:xfrm>
        </p:spPr>
        <p:txBody>
          <a:bodyPr>
            <a:noAutofit/>
          </a:bodyPr>
          <a:lstStyle/>
          <a:p>
            <a:pPr>
              <a:buFont typeface="Arial" pitchFamily="34" charset="0"/>
              <a:buNone/>
            </a:pPr>
            <a:r>
              <a:rPr lang="en-US" sz="1400" dirty="0" smtClean="0">
                <a:latin typeface="Arial" pitchFamily="34" charset="0"/>
                <a:cs typeface="Arial" pitchFamily="34" charset="0"/>
              </a:rPr>
              <a:t>It is clear that regardless of age or experience, academic discipline, or context of the information need, speed and convenience are important to users are factors when selecting discovery tools and resources.</a:t>
            </a:r>
          </a:p>
          <a:p>
            <a:pPr>
              <a:buFont typeface="Arial" pitchFamily="34" charset="0"/>
              <a:buNone/>
            </a:pPr>
            <a:endParaRPr lang="en-US" sz="1400" dirty="0" smtClean="0">
              <a:latin typeface="Arial" pitchFamily="34" charset="0"/>
              <a:cs typeface="Arial" pitchFamily="34" charset="0"/>
            </a:endParaRPr>
          </a:p>
          <a:p>
            <a:pPr>
              <a:buFont typeface="Arial" pitchFamily="34" charset="0"/>
              <a:buNone/>
            </a:pPr>
            <a:r>
              <a:rPr lang="en-US" sz="1400" b="1" dirty="0" smtClean="0">
                <a:latin typeface="Arial" pitchFamily="34" charset="0"/>
                <a:cs typeface="Arial" pitchFamily="34" charset="0"/>
              </a:rPr>
              <a:t>Perceptions of libraries, 2005</a:t>
            </a:r>
          </a:p>
          <a:p>
            <a:pPr>
              <a:buFont typeface="Arial" pitchFamily="34" charset="0"/>
              <a:buChar char="•"/>
            </a:pPr>
            <a:r>
              <a:rPr lang="en-US" sz="1400" dirty="0" smtClean="0"/>
              <a:t>Search engines preferred over libraries for speed, convenience</a:t>
            </a:r>
          </a:p>
          <a:p>
            <a:pPr>
              <a:buFont typeface="Arial" pitchFamily="34" charset="0"/>
              <a:buChar char="•"/>
            </a:pPr>
            <a:r>
              <a:rPr lang="en-US" sz="1400" dirty="0" smtClean="0"/>
              <a:t>Key criteria in choices include fast</a:t>
            </a:r>
            <a:endParaRPr lang="en-US" sz="1400" dirty="0" smtClean="0">
              <a:latin typeface="Arial" pitchFamily="34" charset="0"/>
              <a:cs typeface="Arial" pitchFamily="34" charset="0"/>
            </a:endParaRPr>
          </a:p>
          <a:p>
            <a:pPr>
              <a:buFont typeface="Arial" pitchFamily="34" charset="0"/>
              <a:buNone/>
            </a:pPr>
            <a:endParaRPr lang="en-US" sz="1400" dirty="0" smtClean="0">
              <a:latin typeface="Arial" pitchFamily="34" charset="0"/>
              <a:cs typeface="Arial" pitchFamily="34" charset="0"/>
            </a:endParaRPr>
          </a:p>
          <a:p>
            <a:pPr>
              <a:buFont typeface="Arial" pitchFamily="34" charset="0"/>
              <a:buNone/>
            </a:pPr>
            <a:r>
              <a:rPr lang="en-US" sz="1400" b="1" dirty="0" smtClean="0">
                <a:latin typeface="Arial" pitchFamily="34" charset="0"/>
                <a:cs typeface="Arial" pitchFamily="34" charset="0"/>
              </a:rPr>
              <a:t>Sense-making, 2006</a:t>
            </a:r>
          </a:p>
          <a:p>
            <a:pPr>
              <a:buFont typeface="Arial" pitchFamily="34" charset="0"/>
              <a:buChar char="•"/>
            </a:pPr>
            <a:r>
              <a:rPr lang="en-US" sz="1400" dirty="0" smtClean="0">
                <a:latin typeface="Arial" pitchFamily="34" charset="0"/>
                <a:cs typeface="Arial" pitchFamily="34" charset="0"/>
              </a:rPr>
              <a:t>User value convenience</a:t>
            </a:r>
          </a:p>
          <a:p>
            <a:pPr>
              <a:buFont typeface="Arial" pitchFamily="34" charset="0"/>
              <a:buNone/>
            </a:pP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33021"/>
            <a:ext cx="6553200" cy="5358579"/>
          </a:xfrm>
        </p:spPr>
        <p:txBody>
          <a:bodyPr>
            <a:normAutofit/>
          </a:bodyPr>
          <a:lstStyle/>
          <a:p>
            <a:pPr>
              <a:buFont typeface="Arial" pitchFamily="34" charset="0"/>
              <a:buNone/>
            </a:pPr>
            <a:r>
              <a:rPr lang="en-US" sz="1400" b="1" dirty="0" smtClean="0">
                <a:latin typeface="Arial" pitchFamily="34" charset="0"/>
                <a:cs typeface="Arial" pitchFamily="34" charset="0"/>
              </a:rPr>
              <a:t>“Looking and reading an entire book takes too long when the specific information can be gained online in a matter of minutes,” stated a 38-year-old from the United States (De Rosa 2005, p. 3-14).</a:t>
            </a:r>
          </a:p>
          <a:p>
            <a:pPr>
              <a:buFont typeface="Arial" pitchFamily="34" charset="0"/>
              <a:buNone/>
            </a:pPr>
            <a:endParaRPr lang="en-US" sz="1400" b="1" dirty="0" smtClean="0">
              <a:latin typeface="Arial" pitchFamily="34" charset="0"/>
              <a:cs typeface="Arial" pitchFamily="34" charset="0"/>
            </a:endParaRPr>
          </a:p>
          <a:p>
            <a:pPr>
              <a:buFont typeface="Arial" pitchFamily="34" charset="0"/>
              <a:buNone/>
            </a:pPr>
            <a:r>
              <a:rPr lang="en-US" sz="1400" b="1" dirty="0" smtClean="0">
                <a:latin typeface="Arial" pitchFamily="34" charset="0"/>
                <a:cs typeface="Arial" pitchFamily="34" charset="0"/>
              </a:rPr>
              <a:t>Researchers’ use of academic libraries, 2007</a:t>
            </a:r>
          </a:p>
          <a:p>
            <a:pPr>
              <a:buFont typeface="Arial" pitchFamily="34" charset="0"/>
              <a:buChar char="•"/>
            </a:pPr>
            <a:r>
              <a:rPr lang="en-US" sz="1400" dirty="0" smtClean="0">
                <a:latin typeface="Arial" pitchFamily="34" charset="0"/>
                <a:cs typeface="Arial" pitchFamily="34" charset="0"/>
              </a:rPr>
              <a:t>Convenience is a major factor</a:t>
            </a:r>
          </a:p>
          <a:p>
            <a:pPr>
              <a:buFont typeface="Arial" pitchFamily="34" charset="0"/>
              <a:buChar char="•"/>
            </a:pPr>
            <a:r>
              <a:rPr lang="en-US" sz="1400" dirty="0" smtClean="0">
                <a:latin typeface="Arial" pitchFamily="34" charset="0"/>
                <a:cs typeface="Arial" pitchFamily="34" charset="0"/>
              </a:rPr>
              <a:t>Users expect not to spend much time locating the actual item</a:t>
            </a:r>
          </a:p>
          <a:p>
            <a:endParaRPr lang="en-US" sz="1400" dirty="0" smtClean="0">
              <a:latin typeface="Arial" pitchFamily="34" charset="0"/>
              <a:cs typeface="Arial" pitchFamily="34" charset="0"/>
            </a:endParaRPr>
          </a:p>
          <a:p>
            <a:pPr>
              <a:buFont typeface="Arial" pitchFamily="34" charset="0"/>
              <a:buNone/>
            </a:pPr>
            <a:r>
              <a:rPr lang="en-US" sz="1400" b="1" dirty="0" smtClean="0">
                <a:latin typeface="Arial" pitchFamily="34" charset="0"/>
                <a:cs typeface="Arial" pitchFamily="34" charset="0"/>
              </a:rPr>
              <a:t>Researcher of the future, 2008</a:t>
            </a:r>
          </a:p>
          <a:p>
            <a:pPr>
              <a:buFont typeface="Arial" pitchFamily="34" charset="0"/>
              <a:buChar char="•"/>
            </a:pPr>
            <a:r>
              <a:rPr lang="en-US" sz="1400" dirty="0" smtClean="0">
                <a:latin typeface="Arial" pitchFamily="34" charset="0"/>
                <a:cs typeface="Arial" pitchFamily="34" charset="0"/>
              </a:rPr>
              <a:t>Preferences for immediate answer may not be unique to their generation</a:t>
            </a:r>
          </a:p>
          <a:p>
            <a:pPr>
              <a:buFont typeface="Arial" pitchFamily="34" charset="0"/>
              <a:buChar char="•"/>
            </a:pPr>
            <a:r>
              <a:rPr lang="en-US" sz="1400" dirty="0" smtClean="0">
                <a:latin typeface="Arial" pitchFamily="34" charset="0"/>
                <a:cs typeface="Arial" pitchFamily="34" charset="0"/>
              </a:rPr>
              <a:t>Users demand 24/7 access, instant gratification, and “the answer”</a:t>
            </a:r>
          </a:p>
          <a:p>
            <a:endParaRPr lang="en-US" sz="14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33021"/>
            <a:ext cx="6477000" cy="5510979"/>
          </a:xfrm>
        </p:spPr>
        <p:txBody>
          <a:bodyPr>
            <a:normAutofit/>
          </a:bodyPr>
          <a:lstStyle/>
          <a:p>
            <a:pPr>
              <a:buFont typeface="Arial" pitchFamily="34" charset="0"/>
              <a:buNone/>
            </a:pPr>
            <a:r>
              <a:rPr lang="en-US" sz="1400" b="1" dirty="0" smtClean="0">
                <a:latin typeface="Arial" pitchFamily="34" charset="0"/>
                <a:cs typeface="Arial" pitchFamily="34" charset="0"/>
              </a:rPr>
              <a:t>“E-books are now part of the academic mainstream.” (JISC and UCL, p. 5)</a:t>
            </a:r>
          </a:p>
          <a:p>
            <a:pPr>
              <a:buFont typeface="Arial" pitchFamily="34" charset="0"/>
              <a:buNone/>
            </a:pPr>
            <a:endParaRPr lang="en-US" sz="1400" b="1" dirty="0" smtClean="0">
              <a:latin typeface="Arial" pitchFamily="34" charset="0"/>
              <a:cs typeface="Arial" pitchFamily="34" charset="0"/>
            </a:endParaRPr>
          </a:p>
          <a:p>
            <a:pPr>
              <a:buFont typeface="Arial" pitchFamily="34" charset="0"/>
              <a:buNone/>
            </a:pPr>
            <a:r>
              <a:rPr lang="en-US" sz="1400" b="1" dirty="0" smtClean="0">
                <a:latin typeface="Arial" pitchFamily="34" charset="0"/>
                <a:cs typeface="Arial" pitchFamily="34" charset="0"/>
              </a:rPr>
              <a:t>21-year old from the United States explained, “My schedule rarely fits their [libraries] schedule.” (De Rosa, p. 3-29)</a:t>
            </a:r>
          </a:p>
          <a:p>
            <a:pPr>
              <a:buFont typeface="Arial" pitchFamily="34" charset="0"/>
              <a:buNone/>
            </a:pPr>
            <a:r>
              <a:rPr lang="en-US" sz="1400" b="1" dirty="0" smtClean="0">
                <a:latin typeface="Arial" pitchFamily="34" charset="0"/>
                <a:cs typeface="Arial" pitchFamily="34" charset="0"/>
              </a:rPr>
              <a:t>Seeking synchronicity, 2008</a:t>
            </a:r>
          </a:p>
          <a:p>
            <a:pPr>
              <a:buFont typeface="Arial" pitchFamily="34" charset="0"/>
              <a:buChar char="•"/>
            </a:pPr>
            <a:r>
              <a:rPr lang="en-US" sz="1400" dirty="0" smtClean="0">
                <a:latin typeface="Arial" pitchFamily="34" charset="0"/>
                <a:cs typeface="Arial" pitchFamily="34" charset="0"/>
              </a:rPr>
              <a:t>Convenience is the most important factor for choosing virtual reference services</a:t>
            </a:r>
          </a:p>
          <a:p>
            <a:pPr>
              <a:buFont typeface="Arial" pitchFamily="34" charset="0"/>
              <a:buNone/>
            </a:pPr>
            <a:endParaRPr lang="en-US" sz="1400" b="1" dirty="0" smtClean="0">
              <a:latin typeface="Arial" pitchFamily="34" charset="0"/>
              <a:cs typeface="Arial" pitchFamily="34" charset="0"/>
            </a:endParaRPr>
          </a:p>
          <a:p>
            <a:pPr>
              <a:buFont typeface="Arial" pitchFamily="34" charset="0"/>
              <a:buNone/>
            </a:pPr>
            <a:r>
              <a:rPr lang="en-US" sz="1400" b="1" dirty="0" smtClean="0">
                <a:latin typeface="Arial" pitchFamily="34" charset="0"/>
                <a:cs typeface="Arial" pitchFamily="34" charset="0"/>
              </a:rPr>
              <a:t>JISC national e-books, 2009</a:t>
            </a:r>
          </a:p>
          <a:p>
            <a:pPr>
              <a:buFont typeface="Arial" pitchFamily="34" charset="0"/>
              <a:buChar char="•"/>
            </a:pPr>
            <a:r>
              <a:rPr lang="en-US" sz="1400" dirty="0" smtClean="0">
                <a:latin typeface="Arial" pitchFamily="34" charset="0"/>
                <a:cs typeface="Arial" pitchFamily="34" charset="0"/>
              </a:rPr>
              <a:t>Convenience is a major factor in e-book usage</a:t>
            </a:r>
          </a:p>
          <a:p>
            <a:endParaRPr lang="en-US" sz="1400" dirty="0" smtClean="0">
              <a:latin typeface="Arial" pitchFamily="34" charset="0"/>
              <a:cs typeface="Arial" pitchFamily="34" charset="0"/>
            </a:endParaRPr>
          </a:p>
          <a:p>
            <a:pPr>
              <a:buFont typeface="Arial" pitchFamily="34" charset="0"/>
              <a:buNone/>
            </a:pPr>
            <a:r>
              <a:rPr lang="en-US" sz="1400" b="1" dirty="0" smtClean="0">
                <a:latin typeface="Arial" pitchFamily="34" charset="0"/>
                <a:cs typeface="Arial" pitchFamily="34" charset="0"/>
              </a:rPr>
              <a:t>Researcher of the future, 2008</a:t>
            </a:r>
          </a:p>
          <a:p>
            <a:pPr>
              <a:buFont typeface="Arial" pitchFamily="34" charset="0"/>
              <a:buChar char="•"/>
            </a:pPr>
            <a:r>
              <a:rPr lang="en-US" sz="1400" dirty="0" smtClean="0">
                <a:latin typeface="Arial" pitchFamily="34" charset="0"/>
                <a:cs typeface="Arial" pitchFamily="34" charset="0"/>
              </a:rPr>
              <a:t>Preferences for immediate answer may not be unique to their generation</a:t>
            </a:r>
          </a:p>
          <a:p>
            <a:pPr>
              <a:buFont typeface="Arial" pitchFamily="34" charset="0"/>
              <a:buChar char="•"/>
            </a:pPr>
            <a:r>
              <a:rPr lang="en-US" sz="1400" dirty="0" smtClean="0">
                <a:latin typeface="Arial" pitchFamily="34" charset="0"/>
                <a:cs typeface="Arial" pitchFamily="34" charset="0"/>
              </a:rPr>
              <a:t>Users demand 24/7 access, instant gratification, and “the answer”</a:t>
            </a:r>
          </a:p>
          <a:p>
            <a:endParaRPr lang="en-US" sz="2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228600" y="3633021"/>
            <a:ext cx="6400800" cy="5510979"/>
          </a:xfrm>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Researchers particularly appreciate desktop access to scholarly content, from e-journals to VRS</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Researchers and discovery services, 2006 </a:t>
            </a:r>
          </a:p>
          <a:p>
            <a:pPr>
              <a:buFont typeface="Arial" pitchFamily="34" charset="0"/>
              <a:buChar char="•"/>
            </a:pPr>
            <a:r>
              <a:rPr lang="en-US" sz="1400" dirty="0" smtClean="0">
                <a:latin typeface="Arial" pitchFamily="34" charset="0"/>
                <a:cs typeface="Arial" pitchFamily="34" charset="0"/>
              </a:rPr>
              <a:t>Valuation of the convenience of desktop access</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Researchers' use of academic libraries, 2007</a:t>
            </a:r>
          </a:p>
          <a:p>
            <a:pPr>
              <a:buFont typeface="Arial" pitchFamily="34" charset="0"/>
              <a:buChar char="•"/>
            </a:pPr>
            <a:r>
              <a:rPr lang="en-US" sz="1400" dirty="0" smtClean="0">
                <a:latin typeface="Arial" pitchFamily="34" charset="0"/>
                <a:cs typeface="Arial" pitchFamily="34" charset="0"/>
              </a:rPr>
              <a:t>Immediate access from desktop computer is taken for granted</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Seeking synchronicity, 2008 </a:t>
            </a:r>
          </a:p>
          <a:p>
            <a:pPr>
              <a:buFont typeface="Arial" pitchFamily="34" charset="0"/>
              <a:buChar char="•"/>
            </a:pPr>
            <a:r>
              <a:rPr lang="en-US" sz="1400" dirty="0" smtClean="0">
                <a:latin typeface="Arial" pitchFamily="34" charset="0"/>
                <a:cs typeface="Arial" pitchFamily="34" charset="0"/>
              </a:rPr>
              <a:t>VRS' convenience is from home computer</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Students' use of research content, 2009</a:t>
            </a:r>
            <a:r>
              <a:rPr lang="en-US" sz="1400" dirty="0" smtClean="0">
                <a:latin typeface="Arial" pitchFamily="34" charset="0"/>
                <a:cs typeface="Arial" pitchFamily="34" charset="0"/>
              </a:rPr>
              <a:t> </a:t>
            </a:r>
          </a:p>
          <a:p>
            <a:pPr>
              <a:buFont typeface="Arial" pitchFamily="34" charset="0"/>
              <a:buChar char="•"/>
            </a:pPr>
            <a:r>
              <a:rPr lang="en-US" sz="1400" dirty="0" smtClean="0">
                <a:latin typeface="Arial" pitchFamily="34" charset="0"/>
                <a:cs typeface="Arial" pitchFamily="34" charset="0"/>
              </a:rPr>
              <a:t>Home computer is main way they gain access</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3633021"/>
            <a:ext cx="6400800" cy="5434779"/>
          </a:xfrm>
        </p:spPr>
        <p:txBody>
          <a:bodyPr>
            <a:normAutofit/>
          </a:bodyPr>
          <a:lstStyle/>
          <a:p>
            <a:r>
              <a:rPr lang="en-US" sz="1400" dirty="0" smtClean="0">
                <a:latin typeface="Arial" pitchFamily="34" charset="0"/>
                <a:cs typeface="Arial" pitchFamily="34" charset="0"/>
              </a:rPr>
              <a:t>Users also appreciate the convenience of electronic access over the physical library, with several studies marking decreased visitation of the library.</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College students' perceptions, 2006 </a:t>
            </a:r>
          </a:p>
          <a:p>
            <a:pPr>
              <a:buFont typeface="Arial" pitchFamily="34" charset="0"/>
              <a:buChar char="•"/>
            </a:pPr>
            <a:r>
              <a:rPr lang="en-US" sz="1400" dirty="0" smtClean="0">
                <a:latin typeface="Arial" pitchFamily="34" charset="0"/>
                <a:cs typeface="Arial" pitchFamily="34" charset="0"/>
              </a:rPr>
              <a:t>Use the library less since they began using the Internet</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Researchers' use of academic libraries, 2007</a:t>
            </a:r>
          </a:p>
          <a:p>
            <a:pPr>
              <a:buFont typeface="Arial" pitchFamily="34" charset="0"/>
              <a:buChar char="•"/>
            </a:pPr>
            <a:r>
              <a:rPr lang="en-US" sz="1400" dirty="0" smtClean="0">
                <a:latin typeface="Arial" pitchFamily="34" charset="0"/>
                <a:cs typeface="Arial" pitchFamily="34" charset="0"/>
              </a:rPr>
              <a:t>Sharp fall in the number of researchers who visit their institution’s library</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Seeking synchronicity, 2008 </a:t>
            </a:r>
          </a:p>
          <a:p>
            <a:pPr>
              <a:buFont typeface="Arial" pitchFamily="34" charset="0"/>
              <a:buChar char="•"/>
            </a:pPr>
            <a:r>
              <a:rPr lang="en-US" sz="1400" dirty="0" smtClean="0">
                <a:latin typeface="Arial" pitchFamily="34" charset="0"/>
                <a:cs typeface="Arial" pitchFamily="34" charset="0"/>
              </a:rPr>
              <a:t>Convenience often dictates choices between physical and virtual library</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3581400"/>
            <a:ext cx="6172200" cy="5587179"/>
          </a:xfrm>
        </p:spPr>
        <p:txBody>
          <a:bodyPr>
            <a:normAutofit/>
          </a:bodyPr>
          <a:lstStyle/>
          <a:p>
            <a:r>
              <a:rPr lang="en-US" sz="1200" dirty="0" smtClean="0">
                <a:latin typeface="Arial" pitchFamily="34" charset="0"/>
                <a:cs typeface="Arial" pitchFamily="34" charset="0"/>
              </a:rPr>
              <a:t>User </a:t>
            </a:r>
            <a:r>
              <a:rPr lang="en-US" sz="1200" dirty="0" err="1" smtClean="0">
                <a:latin typeface="Arial" pitchFamily="34" charset="0"/>
                <a:cs typeface="Arial" pitchFamily="34" charset="0"/>
              </a:rPr>
              <a:t>behaviours</a:t>
            </a:r>
            <a:r>
              <a:rPr lang="en-US" sz="1200" dirty="0" smtClean="0">
                <a:latin typeface="Arial" pitchFamily="34" charset="0"/>
                <a:cs typeface="Arial" pitchFamily="34" charset="0"/>
              </a:rPr>
              <a:t> in this electronic environment tend toward quick views of a few pages, and “bouncing” between resources. This seems to contradict the notion of the hard-core researcher but supports the need for more user </a:t>
            </a:r>
            <a:r>
              <a:rPr lang="en-US" sz="1200" dirty="0" err="1" smtClean="0">
                <a:latin typeface="Arial" pitchFamily="34" charset="0"/>
                <a:cs typeface="Arial" pitchFamily="34" charset="0"/>
              </a:rPr>
              <a:t>behaviour</a:t>
            </a:r>
            <a:r>
              <a:rPr lang="en-US" sz="1200" dirty="0" smtClean="0">
                <a:latin typeface="Arial" pitchFamily="34" charset="0"/>
                <a:cs typeface="Arial" pitchFamily="34" charset="0"/>
              </a:rPr>
              <a:t> research addressing situation and context.</a:t>
            </a: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Researcher of the future, 2008</a:t>
            </a:r>
          </a:p>
          <a:p>
            <a:pPr>
              <a:buFont typeface="Arial" pitchFamily="34" charset="0"/>
              <a:buChar char="•"/>
            </a:pPr>
            <a:r>
              <a:rPr lang="en-US" sz="1200" dirty="0" smtClean="0">
                <a:latin typeface="Arial" pitchFamily="34" charset="0"/>
                <a:cs typeface="Arial" pitchFamily="34" charset="0"/>
              </a:rPr>
              <a:t>Very little time using content, “squirreling” of downloads by academic users</a:t>
            </a:r>
          </a:p>
          <a:p>
            <a:pPr>
              <a:buFont typeface="Arial" pitchFamily="34" charset="0"/>
              <a:buChar char="•"/>
            </a:pPr>
            <a:r>
              <a:rPr lang="en-US" sz="1200" dirty="0" smtClean="0">
                <a:latin typeface="Arial" pitchFamily="34" charset="0"/>
                <a:cs typeface="Arial" pitchFamily="34" charset="0"/>
              </a:rPr>
              <a:t>All users preferring quick chunks of information</a:t>
            </a: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E-journals, 2009</a:t>
            </a:r>
          </a:p>
          <a:p>
            <a:pPr>
              <a:buFont typeface="Arial" pitchFamily="34" charset="0"/>
              <a:buChar char="•"/>
            </a:pPr>
            <a:r>
              <a:rPr lang="en-US" sz="1200" dirty="0" smtClean="0">
                <a:latin typeface="Arial" pitchFamily="34" charset="0"/>
                <a:cs typeface="Arial" pitchFamily="34" charset="0"/>
              </a:rPr>
              <a:t>Users are visiting only a few minutes</a:t>
            </a:r>
          </a:p>
          <a:p>
            <a:pPr>
              <a:buFont typeface="Arial" pitchFamily="34" charset="0"/>
              <a:buChar char="•"/>
            </a:pPr>
            <a:r>
              <a:rPr lang="en-US" sz="1200" dirty="0" smtClean="0">
                <a:latin typeface="Arial" pitchFamily="34" charset="0"/>
                <a:cs typeface="Arial" pitchFamily="34" charset="0"/>
              </a:rPr>
              <a:t>User </a:t>
            </a:r>
            <a:r>
              <a:rPr lang="en-US" sz="1200" dirty="0" err="1" smtClean="0">
                <a:latin typeface="Arial" pitchFamily="34" charset="0"/>
                <a:cs typeface="Arial" pitchFamily="34" charset="0"/>
              </a:rPr>
              <a:t>behaviours</a:t>
            </a:r>
            <a:r>
              <a:rPr lang="en-US" sz="1200" dirty="0" smtClean="0">
                <a:latin typeface="Arial" pitchFamily="34" charset="0"/>
                <a:cs typeface="Arial" pitchFamily="34" charset="0"/>
              </a:rPr>
              <a:t> vary but demonstrate shorter sessions, using basic search, and viewing fewer pages</a:t>
            </a:r>
          </a:p>
          <a:p>
            <a:pPr>
              <a:buFont typeface="Arial" pitchFamily="34" charset="0"/>
              <a:buChar char="•"/>
            </a:pP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Perceptions of libraries, 2010</a:t>
            </a:r>
            <a:r>
              <a:rPr lang="en-US" sz="1200" dirty="0" smtClean="0">
                <a:latin typeface="Arial" pitchFamily="34" charset="0"/>
                <a:cs typeface="Arial" pitchFamily="34" charset="0"/>
              </a:rPr>
              <a:t>, p.54</a:t>
            </a:r>
            <a:endParaRPr lang="en-US" sz="1200" b="1" dirty="0" smtClean="0">
              <a:latin typeface="Arial" pitchFamily="34" charset="0"/>
              <a:cs typeface="Arial" pitchFamily="34" charset="0"/>
            </a:endParaRPr>
          </a:p>
          <a:p>
            <a:pPr>
              <a:buFont typeface="Arial" pitchFamily="34" charset="0"/>
              <a:buChar char="•"/>
            </a:pPr>
            <a:r>
              <a:rPr lang="en-US" sz="1200" dirty="0" smtClean="0">
                <a:latin typeface="Arial" pitchFamily="34" charset="0"/>
                <a:cs typeface="Arial" pitchFamily="34" charset="0"/>
              </a:rPr>
              <a:t> College students search for information</a:t>
            </a:r>
          </a:p>
          <a:p>
            <a:pPr lvl="1">
              <a:buFont typeface="Arial" pitchFamily="34" charset="0"/>
              <a:buChar char="•"/>
            </a:pPr>
            <a:r>
              <a:rPr lang="en-US" sz="1200" dirty="0" smtClean="0">
                <a:latin typeface="Arial" pitchFamily="34" charset="0"/>
                <a:cs typeface="Arial" pitchFamily="34" charset="0"/>
              </a:rPr>
              <a:t>Search engines, 83%</a:t>
            </a:r>
          </a:p>
          <a:p>
            <a:pPr lvl="1">
              <a:buFont typeface="Arial" pitchFamily="34" charset="0"/>
              <a:buChar char="•"/>
            </a:pPr>
            <a:r>
              <a:rPr lang="en-US" sz="1200" dirty="0" smtClean="0">
                <a:latin typeface="Arial" pitchFamily="34" charset="0"/>
                <a:cs typeface="Arial" pitchFamily="34" charset="0"/>
              </a:rPr>
              <a:t>Wikipedia, 7%</a:t>
            </a:r>
          </a:p>
          <a:p>
            <a:pPr lvl="1">
              <a:buFont typeface="Arial" pitchFamily="34" charset="0"/>
              <a:buChar char="•"/>
            </a:pPr>
            <a:r>
              <a:rPr lang="en-US" sz="1200" dirty="0" smtClean="0">
                <a:latin typeface="Arial" pitchFamily="34" charset="0"/>
                <a:cs typeface="Arial" pitchFamily="34" charset="0"/>
              </a:rPr>
              <a:t>Social networking site, 2%</a:t>
            </a:r>
          </a:p>
          <a:p>
            <a:pPr lvl="1">
              <a:buFont typeface="Arial" pitchFamily="34" charset="0"/>
              <a:buChar char="•"/>
            </a:pPr>
            <a:r>
              <a:rPr lang="en-US" sz="1200" dirty="0" smtClean="0">
                <a:latin typeface="Arial" pitchFamily="34" charset="0"/>
                <a:cs typeface="Arial" pitchFamily="34" charset="0"/>
              </a:rPr>
              <a:t>Email, 1%</a:t>
            </a:r>
          </a:p>
          <a:p>
            <a:pPr lvl="1">
              <a:buFont typeface="Arial" pitchFamily="34" charset="0"/>
              <a:buChar char="•"/>
            </a:pPr>
            <a:r>
              <a:rPr lang="en-US" sz="1200" dirty="0" smtClean="0">
                <a:latin typeface="Arial" pitchFamily="34" charset="0"/>
                <a:cs typeface="Arial" pitchFamily="34" charset="0"/>
              </a:rPr>
              <a:t>Online database, 1%</a:t>
            </a:r>
          </a:p>
          <a:p>
            <a:pPr lvl="1">
              <a:buFont typeface="Arial" pitchFamily="34" charset="0"/>
              <a:buChar char="•"/>
            </a:pPr>
            <a:r>
              <a:rPr lang="en-US" sz="1200" dirty="0" smtClean="0">
                <a:latin typeface="Arial" pitchFamily="34" charset="0"/>
                <a:cs typeface="Arial" pitchFamily="34" charset="0"/>
              </a:rPr>
              <a:t>Ask-an-expert site, 0%</a:t>
            </a:r>
          </a:p>
          <a:p>
            <a:pPr lvl="1">
              <a:buFont typeface="Arial" pitchFamily="34" charset="0"/>
              <a:buChar char="•"/>
            </a:pPr>
            <a:r>
              <a:rPr lang="en-US" sz="1200" dirty="0" smtClean="0">
                <a:latin typeface="Arial" pitchFamily="34" charset="0"/>
                <a:cs typeface="Arial" pitchFamily="34" charset="0"/>
              </a:rPr>
              <a:t>Library web site, 0% - libraries add value to the search process – 78%, 2010; 74%, 2005</a:t>
            </a:r>
          </a:p>
        </p:txBody>
      </p:sp>
      <p:sp>
        <p:nvSpPr>
          <p:cNvPr id="4" name="Slide Number Placeholder 3"/>
          <p:cNvSpPr>
            <a:spLocks noGrp="1"/>
          </p:cNvSpPr>
          <p:nvPr>
            <p:ph type="sldNum" sz="quarter" idx="10"/>
          </p:nvPr>
        </p:nvSpPr>
        <p:spPr/>
        <p:txBody>
          <a:bodyPr/>
          <a:lstStyle/>
          <a:p>
            <a:fld id="{98E9A4DE-94CC-4C1A-8AC6-6F98ED6A557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633021"/>
            <a:ext cx="6477000" cy="5434779"/>
          </a:xfrm>
        </p:spPr>
        <p:txBody>
          <a:bodyPr>
            <a:normAutofit/>
          </a:bodyPr>
          <a:lstStyle/>
          <a:p>
            <a:r>
              <a:rPr lang="en-US" sz="1400" b="1" dirty="0" smtClean="0">
                <a:latin typeface="Arial" pitchFamily="34" charset="0"/>
                <a:cs typeface="Arial" pitchFamily="34" charset="0"/>
              </a:rPr>
              <a:t>“Make it as easy as a Google Book Search,” one survey respondent requested when discussing the catalogue. (Calhoun et al., p. 14)</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JISC national e-books, 2009 </a:t>
            </a:r>
          </a:p>
          <a:p>
            <a:pPr>
              <a:buFont typeface="Arial" pitchFamily="34" charset="0"/>
              <a:buChar char="•"/>
            </a:pPr>
            <a:r>
              <a:rPr lang="en-US" sz="1400" dirty="0" smtClean="0">
                <a:latin typeface="Arial" pitchFamily="34" charset="0"/>
                <a:cs typeface="Arial" pitchFamily="34" charset="0"/>
              </a:rPr>
              <a:t>Users tend to use e-books quickly, viewing only a few pages</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User </a:t>
            </a:r>
            <a:r>
              <a:rPr lang="en-US" sz="1400" b="1" dirty="0" err="1" smtClean="0">
                <a:latin typeface="Arial" pitchFamily="34" charset="0"/>
                <a:cs typeface="Arial" pitchFamily="34" charset="0"/>
              </a:rPr>
              <a:t>behaviour</a:t>
            </a:r>
            <a:r>
              <a:rPr lang="en-US" sz="1400" b="1" dirty="0" smtClean="0">
                <a:latin typeface="Arial" pitchFamily="34" charset="0"/>
                <a:cs typeface="Arial" pitchFamily="34" charset="0"/>
              </a:rPr>
              <a:t> in resource discovery, 2009</a:t>
            </a:r>
          </a:p>
          <a:p>
            <a:pPr>
              <a:buFont typeface="Arial" pitchFamily="34" charset="0"/>
              <a:buChar char="•"/>
            </a:pPr>
            <a:r>
              <a:rPr lang="en-US" sz="1400" dirty="0" smtClean="0">
                <a:latin typeface="Arial" pitchFamily="34" charset="0"/>
                <a:cs typeface="Arial" pitchFamily="34" charset="0"/>
              </a:rPr>
              <a:t>Users make short visits, with simple searching of Google-like interfaces; power browsing for snippets of information</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3633021"/>
            <a:ext cx="6324600" cy="5434779"/>
          </a:xfrm>
        </p:spPr>
        <p:txBody>
          <a:bodyPr>
            <a:normAutofit/>
          </a:bodyPr>
          <a:lstStyle/>
          <a:p>
            <a:r>
              <a:rPr lang="en-US" sz="1400" dirty="0" smtClean="0">
                <a:latin typeface="Arial" pitchFamily="34" charset="0"/>
                <a:cs typeface="Arial" pitchFamily="34" charset="0"/>
              </a:rPr>
              <a:t>“Have to actually go to the library Takes a lot of time to search through all the books,” stated an 18-year-old undergraduate from the UK (De Rosa 2006, p. 2-9).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One survey respondent suggested, “I wish the results page would list a short blurb (one line) about the book similar to the way Google shows you a tiny bit about what a site link is about.” (Calhoun et al., p. 17)</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Users are beginning to desire enhanced functionality in library systems, to assist in managing large result sets.</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Sense-making, 2006 </a:t>
            </a:r>
          </a:p>
          <a:p>
            <a:pPr>
              <a:buFont typeface="Arial" pitchFamily="34" charset="0"/>
              <a:buChar char="•"/>
            </a:pPr>
            <a:r>
              <a:rPr lang="en-US" sz="1400" dirty="0" smtClean="0">
                <a:latin typeface="Arial" pitchFamily="34" charset="0"/>
                <a:cs typeface="Arial" pitchFamily="34" charset="0"/>
              </a:rPr>
              <a:t>Users re-envision library services and spaces</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Researchers and discovery services, 2006</a:t>
            </a:r>
          </a:p>
          <a:p>
            <a:pPr>
              <a:buFont typeface="Arial" pitchFamily="34" charset="0"/>
              <a:buChar char="•"/>
            </a:pPr>
            <a:r>
              <a:rPr lang="en-US" sz="1400" dirty="0" smtClean="0">
                <a:latin typeface="Arial" pitchFamily="34" charset="0"/>
                <a:cs typeface="Arial" pitchFamily="34" charset="0"/>
              </a:rPr>
              <a:t>Key problem of irrelevant results and the fear of missing items</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User </a:t>
            </a:r>
            <a:r>
              <a:rPr lang="en-US" sz="1400" b="1" dirty="0" err="1" smtClean="0">
                <a:latin typeface="Arial" pitchFamily="34" charset="0"/>
                <a:cs typeface="Arial" pitchFamily="34" charset="0"/>
              </a:rPr>
              <a:t>behaviour</a:t>
            </a:r>
            <a:r>
              <a:rPr lang="en-US" sz="1400" b="1" dirty="0" smtClean="0">
                <a:latin typeface="Arial" pitchFamily="34" charset="0"/>
                <a:cs typeface="Arial" pitchFamily="34" charset="0"/>
              </a:rPr>
              <a:t> in resource discovery, 2009</a:t>
            </a:r>
          </a:p>
          <a:p>
            <a:pPr>
              <a:buFont typeface="Arial" pitchFamily="34" charset="0"/>
              <a:buChar char="•"/>
            </a:pPr>
            <a:r>
              <a:rPr lang="en-US" sz="1400" dirty="0" smtClean="0">
                <a:latin typeface="Arial" pitchFamily="34" charset="0"/>
                <a:cs typeface="Arial" pitchFamily="34" charset="0"/>
              </a:rPr>
              <a:t>Improve usability of library and publisher systems</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Arial" pitchFamily="34" charset="0"/>
                <a:cs typeface="Arial" pitchFamily="34" charset="0"/>
              </a:rPr>
              <a:t>Online catalogs, 2009</a:t>
            </a:r>
          </a:p>
          <a:p>
            <a:pPr>
              <a:buFont typeface="Arial" pitchFamily="34" charset="0"/>
              <a:buChar char="•"/>
            </a:pPr>
            <a:r>
              <a:rPr lang="en-US" sz="1400" dirty="0" smtClean="0">
                <a:latin typeface="Arial" pitchFamily="34" charset="0"/>
                <a:cs typeface="Arial" pitchFamily="34" charset="0"/>
              </a:rPr>
              <a:t>List of libraries that own the item is essential</a:t>
            </a:r>
          </a:p>
          <a:p>
            <a:pPr>
              <a:buFont typeface="Arial" pitchFamily="34" charset="0"/>
              <a:buChar char="•"/>
            </a:pPr>
            <a:r>
              <a:rPr lang="en-US" sz="1400" dirty="0" smtClean="0">
                <a:latin typeface="Arial" pitchFamily="34" charset="0"/>
                <a:cs typeface="Arial" pitchFamily="34" charset="0"/>
              </a:rPr>
              <a:t>Search results must be obviously relevant and contain helps to the user for navigation/evaluation</a:t>
            </a:r>
          </a:p>
          <a:p>
            <a:pPr>
              <a:buFont typeface="Arial" pitchFamily="34" charset="0"/>
              <a:buChar char="•"/>
            </a:pPr>
            <a:r>
              <a:rPr lang="en-US" sz="1400" dirty="0" smtClean="0">
                <a:latin typeface="Arial" pitchFamily="34" charset="0"/>
                <a:cs typeface="Arial" pitchFamily="34" charset="0"/>
              </a:rPr>
              <a:t>Advanced search option and facets help end users refine searches and manage large results</a:t>
            </a:r>
          </a:p>
          <a:p>
            <a:pPr>
              <a:buFont typeface="Arial" pitchFamily="34" charset="0"/>
              <a:buChar char="•"/>
            </a:pPr>
            <a:r>
              <a:rPr lang="en-US" sz="1400" dirty="0" smtClean="0">
                <a:latin typeface="Arial" pitchFamily="34" charset="0"/>
                <a:cs typeface="Arial" pitchFamily="34" charset="0"/>
              </a:rPr>
              <a:t>Participants offered mixed reaction to social features</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Users also desire enhanced content to assist them in evaluating resources.</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Online catalogs, 2009 </a:t>
            </a:r>
          </a:p>
          <a:p>
            <a:pPr>
              <a:buFont typeface="Arial" pitchFamily="34" charset="0"/>
              <a:buChar char="•"/>
            </a:pPr>
            <a:r>
              <a:rPr lang="en-US" sz="1400" dirty="0" smtClean="0">
                <a:latin typeface="Arial" pitchFamily="34" charset="0"/>
                <a:cs typeface="Arial" pitchFamily="34" charset="0"/>
              </a:rPr>
              <a:t>Links to online content/full text was helpful change</a:t>
            </a:r>
          </a:p>
          <a:p>
            <a:pPr>
              <a:buFont typeface="Arial" pitchFamily="34" charset="0"/>
              <a:buChar char="•"/>
            </a:pPr>
            <a:r>
              <a:rPr lang="en-US" sz="1400" dirty="0" smtClean="0">
                <a:latin typeface="Arial" pitchFamily="34" charset="0"/>
                <a:cs typeface="Arial" pitchFamily="34" charset="0"/>
              </a:rPr>
              <a:t>End users rely on and expect enhanced content</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3899B58A-39C9-43E8-BFD1-F19020676F9F}" type="slidenum">
              <a:rPr lang="en-US">
                <a:latin typeface="Arial" pitchFamily="34" charset="0"/>
              </a:rPr>
              <a:pPr/>
              <a:t>3</a:t>
            </a:fld>
            <a:endParaRPr lang="en-US">
              <a:latin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228600" y="3633021"/>
            <a:ext cx="6553200" cy="5510979"/>
          </a:xfrm>
        </p:spPr>
        <p:txBody>
          <a:bodyPr>
            <a:normAutofit/>
          </a:bodyPr>
          <a:lstStyle/>
          <a:p>
            <a:r>
              <a:rPr lang="en-US" sz="1400" dirty="0" smtClean="0">
                <a:latin typeface="Arial" pitchFamily="34" charset="0"/>
                <a:cs typeface="Arial" pitchFamily="34" charset="0"/>
              </a:rPr>
              <a:t>Both professional researchers and younger people do seem generally confident in their own ability to use information discovery tools.</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Perceptions of libraries, 2005</a:t>
            </a:r>
          </a:p>
          <a:p>
            <a:pPr>
              <a:buFont typeface="Arial" pitchFamily="34" charset="0"/>
              <a:buChar char="•"/>
            </a:pPr>
            <a:r>
              <a:rPr lang="en-US" sz="1400" dirty="0" smtClean="0">
                <a:latin typeface="Arial" pitchFamily="34" charset="0"/>
                <a:cs typeface="Arial" pitchFamily="34" charset="0"/>
              </a:rPr>
              <a:t>Respondents are satisfied with their search; tend to trust results the same as results from libraries</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College students’ perceptions, 2006</a:t>
            </a:r>
          </a:p>
          <a:p>
            <a:pPr>
              <a:buFont typeface="Arial" pitchFamily="34" charset="0"/>
              <a:buChar char="•"/>
            </a:pPr>
            <a:r>
              <a:rPr lang="en-US" sz="1400" dirty="0" smtClean="0">
                <a:latin typeface="Arial" pitchFamily="34" charset="0"/>
                <a:cs typeface="Arial" pitchFamily="34" charset="0"/>
              </a:rPr>
              <a:t>Students are satisfied with their search</a:t>
            </a:r>
          </a:p>
          <a:p>
            <a:pPr>
              <a:buFont typeface="Arial" pitchFamily="34" charset="0"/>
              <a:buChar char="•"/>
            </a:pPr>
            <a:r>
              <a:rPr lang="en-US" sz="1400" dirty="0" smtClean="0">
                <a:latin typeface="Arial" pitchFamily="34" charset="0"/>
                <a:cs typeface="Arial" pitchFamily="34" charset="0"/>
              </a:rPr>
              <a:t>In determining quality, users judge based upon their own knowledge or common sense</a:t>
            </a:r>
          </a:p>
          <a:p>
            <a:pPr>
              <a:buFont typeface="Arial" pitchFamily="34" charset="0"/>
              <a:buChar char="•"/>
            </a:pPr>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Sense-making, 2006</a:t>
            </a:r>
          </a:p>
          <a:p>
            <a:pPr>
              <a:buFont typeface="Arial" pitchFamily="34" charset="0"/>
              <a:buChar char="•"/>
            </a:pPr>
            <a:r>
              <a:rPr lang="en-US" sz="1400" dirty="0" smtClean="0">
                <a:latin typeface="Arial" pitchFamily="34" charset="0"/>
                <a:cs typeface="Arial" pitchFamily="34" charset="0"/>
              </a:rPr>
              <a:t>Users are adept at doing searches for personal needs</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Researchers and discovery services, 2006</a:t>
            </a:r>
          </a:p>
          <a:p>
            <a:pPr>
              <a:buFont typeface="Arial" pitchFamily="34" charset="0"/>
              <a:buChar char="•"/>
            </a:pPr>
            <a:r>
              <a:rPr lang="en-US" sz="1400" dirty="0" smtClean="0">
                <a:latin typeface="Arial" pitchFamily="34" charset="0"/>
                <a:cs typeface="Arial" pitchFamily="34" charset="0"/>
              </a:rPr>
              <a:t>Researchers are self-taught but remain confident in their own skills</a:t>
            </a:r>
          </a:p>
        </p:txBody>
      </p:sp>
      <p:sp>
        <p:nvSpPr>
          <p:cNvPr id="4" name="Slide Number Placeholder 3"/>
          <p:cNvSpPr>
            <a:spLocks noGrp="1"/>
          </p:cNvSpPr>
          <p:nvPr>
            <p:ph type="sldNum" sz="quarter" idx="10"/>
          </p:nvPr>
        </p:nvSpPr>
        <p:spPr/>
        <p:txBody>
          <a:bodyPr/>
          <a:lstStyle/>
          <a:p>
            <a:fld id="{98E9A4DE-94CC-4C1A-8AC6-6F98ED6A557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Researcher of the future, 2008</a:t>
            </a:r>
          </a:p>
          <a:p>
            <a:pPr>
              <a:buFont typeface="Arial" pitchFamily="34" charset="0"/>
              <a:buChar char="•"/>
            </a:pPr>
            <a:r>
              <a:rPr lang="en-US" sz="1400" dirty="0" smtClean="0">
                <a:latin typeface="Arial" pitchFamily="34" charset="0"/>
                <a:cs typeface="Arial" pitchFamily="34" charset="0"/>
              </a:rPr>
              <a:t>Big gap between performance and self-estimates</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Seeking synchronicity, 2008</a:t>
            </a:r>
          </a:p>
          <a:p>
            <a:pPr>
              <a:buFont typeface="Arial" pitchFamily="34" charset="0"/>
              <a:buChar char="•"/>
            </a:pPr>
            <a:r>
              <a:rPr lang="en-US" sz="1400" dirty="0" smtClean="0">
                <a:latin typeface="Arial" pitchFamily="34" charset="0"/>
                <a:cs typeface="Arial" pitchFamily="34" charset="0"/>
              </a:rPr>
              <a:t>Getting an answer was cited most often for success</a:t>
            </a:r>
          </a:p>
          <a:p>
            <a:pPr>
              <a:buFont typeface="Arial" pitchFamily="34" charset="0"/>
              <a:buChar char="•"/>
            </a:pPr>
            <a:r>
              <a:rPr lang="en-US" sz="1400" dirty="0" smtClean="0">
                <a:latin typeface="Arial" pitchFamily="34" charset="0"/>
                <a:cs typeface="Arial" pitchFamily="34" charset="0"/>
              </a:rPr>
              <a:t>A mixture of relational and content facilitators contributing to perceptions of success</a:t>
            </a:r>
          </a:p>
          <a:p>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389467" y="3563621"/>
            <a:ext cx="6387253" cy="5577840"/>
          </a:xfrm>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A Social Sciences student, “Some of it [internet information] is interesting but some is waffle.” (Hampton-Reeves et al., p. 39)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Information literacy has not necessarily improved with users’ digital literacy.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Perceptions of libraries, 2005</a:t>
            </a:r>
          </a:p>
          <a:p>
            <a:r>
              <a:rPr lang="en-US" sz="1400" b="1" dirty="0" smtClean="0">
                <a:latin typeface="Arial" pitchFamily="34" charset="0"/>
                <a:cs typeface="Arial" pitchFamily="34" charset="0"/>
              </a:rPr>
              <a:t>College students' perceptions, 2006</a:t>
            </a:r>
          </a:p>
          <a:p>
            <a:pPr>
              <a:buFont typeface="Arial" pitchFamily="34" charset="0"/>
              <a:buChar char="•"/>
            </a:pPr>
            <a:r>
              <a:rPr lang="en-US" sz="1400" dirty="0" smtClean="0">
                <a:latin typeface="Arial" pitchFamily="34" charset="0"/>
                <a:cs typeface="Arial" pitchFamily="34" charset="0"/>
              </a:rPr>
              <a:t>In determining quality, users judge based upon their own knowledge or common sense, institutional reputation, cross-checking, and recommendations</a:t>
            </a:r>
          </a:p>
          <a:p>
            <a:pPr>
              <a:buFont typeface="Arial" pitchFamily="34" charset="0"/>
              <a:buChar char="•"/>
            </a:pPr>
            <a:r>
              <a:rPr lang="en-US" sz="1400" dirty="0" smtClean="0">
                <a:latin typeface="Arial" pitchFamily="34" charset="0"/>
                <a:cs typeface="Arial" pitchFamily="34" charset="0"/>
              </a:rPr>
              <a:t>Cross-checking most often involves other websites</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Sense-making, 2006 </a:t>
            </a:r>
          </a:p>
          <a:p>
            <a:pPr>
              <a:buFont typeface="Arial" pitchFamily="34" charset="0"/>
              <a:buChar char="•"/>
            </a:pPr>
            <a:r>
              <a:rPr lang="en-US" sz="1400" dirty="0" smtClean="0">
                <a:latin typeface="Arial" pitchFamily="34" charset="0"/>
                <a:cs typeface="Arial" pitchFamily="34" charset="0"/>
              </a:rPr>
              <a:t>Participants acknowledge the value of databases and other online sources</a:t>
            </a:r>
          </a:p>
          <a:p>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3633021"/>
            <a:ext cx="6400800" cy="5282379"/>
          </a:xfrm>
        </p:spPr>
        <p:txBody>
          <a:bodyPr>
            <a:normAutofit/>
          </a:bodyPr>
          <a:lstStyle/>
          <a:p>
            <a:r>
              <a:rPr lang="en-US" sz="1400" b="1" dirty="0" smtClean="0">
                <a:latin typeface="Arial" pitchFamily="34" charset="0"/>
                <a:cs typeface="Arial" pitchFamily="34" charset="0"/>
              </a:rPr>
              <a:t>“Digital </a:t>
            </a:r>
            <a:r>
              <a:rPr lang="en-US" sz="1400" b="1" dirty="0" err="1" smtClean="0">
                <a:latin typeface="Arial" pitchFamily="34" charset="0"/>
                <a:cs typeface="Arial" pitchFamily="34" charset="0"/>
              </a:rPr>
              <a:t>literacies</a:t>
            </a:r>
            <a:r>
              <a:rPr lang="en-US" sz="1400" b="1" dirty="0" smtClean="0">
                <a:latin typeface="Arial" pitchFamily="34" charset="0"/>
                <a:cs typeface="Arial" pitchFamily="34" charset="0"/>
              </a:rPr>
              <a:t> and information </a:t>
            </a:r>
            <a:r>
              <a:rPr lang="en-US" sz="1400" b="1" dirty="0" err="1" smtClean="0">
                <a:latin typeface="Arial" pitchFamily="34" charset="0"/>
                <a:cs typeface="Arial" pitchFamily="34" charset="0"/>
              </a:rPr>
              <a:t>literacies</a:t>
            </a:r>
            <a:r>
              <a:rPr lang="en-US" sz="1400" b="1" dirty="0" smtClean="0">
                <a:latin typeface="Arial" pitchFamily="34" charset="0"/>
                <a:cs typeface="Arial" pitchFamily="34" charset="0"/>
              </a:rPr>
              <a:t> do not go hand in hand.”  (CIBER, p. 20)</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Researchers and discovery services, 2006</a:t>
            </a:r>
          </a:p>
          <a:p>
            <a:pPr>
              <a:buFont typeface="Arial" pitchFamily="34" charset="0"/>
              <a:buChar char="•"/>
            </a:pPr>
            <a:r>
              <a:rPr lang="en-US" sz="1400" dirty="0" smtClean="0">
                <a:latin typeface="Arial" pitchFamily="34" charset="0"/>
                <a:cs typeface="Arial" pitchFamily="34" charset="0"/>
              </a:rPr>
              <a:t>Most common search strategy is refining down from a large list of results</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Researchers' use of academic libraries, 2007 </a:t>
            </a:r>
          </a:p>
          <a:p>
            <a:pPr>
              <a:buFont typeface="Arial" pitchFamily="34" charset="0"/>
              <a:buChar char="•"/>
            </a:pPr>
            <a:r>
              <a:rPr lang="en-US" sz="1400" dirty="0" smtClean="0">
                <a:latin typeface="Arial" pitchFamily="34" charset="0"/>
                <a:cs typeface="Arial" pitchFamily="34" charset="0"/>
              </a:rPr>
              <a:t>Researchers’ awareness of OA issues is low</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Researcher of the future, 2008</a:t>
            </a:r>
          </a:p>
          <a:p>
            <a:pPr>
              <a:buFont typeface="Arial" pitchFamily="34" charset="0"/>
              <a:buChar char="•"/>
            </a:pPr>
            <a:r>
              <a:rPr lang="en-US" sz="1400" dirty="0" smtClean="0">
                <a:latin typeface="Arial" pitchFamily="34" charset="0"/>
                <a:cs typeface="Arial" pitchFamily="34" charset="0"/>
              </a:rPr>
              <a:t>They are not expert searchers</a:t>
            </a:r>
          </a:p>
          <a:p>
            <a:pPr>
              <a:buFont typeface="Arial" pitchFamily="34" charset="0"/>
              <a:buChar char="•"/>
            </a:pPr>
            <a:r>
              <a:rPr lang="en-US" sz="1400" dirty="0" smtClean="0">
                <a:latin typeface="Arial" pitchFamily="34" charset="0"/>
                <a:cs typeface="Arial" pitchFamily="34" charset="0"/>
              </a:rPr>
              <a:t>Tend to spend little time, little effectiveness in evaluating search results; prefer natural-language searching and trust Google; do not find library resources intuitive</a:t>
            </a:r>
          </a:p>
          <a:p>
            <a:pPr>
              <a:buFont typeface="Arial" pitchFamily="34" charset="0"/>
              <a:buChar char="•"/>
            </a:pPr>
            <a:r>
              <a:rPr lang="en-US" sz="1400" dirty="0" smtClean="0">
                <a:latin typeface="Arial" pitchFamily="34" charset="0"/>
                <a:cs typeface="Arial" pitchFamily="34" charset="0"/>
              </a:rPr>
              <a:t>Teachers not passing literacy on to the pupils</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3633021"/>
            <a:ext cx="6400800" cy="5282379"/>
          </a:xfrm>
        </p:spPr>
        <p:txBody>
          <a:bodyPr>
            <a:normAutofit/>
          </a:bodyPr>
          <a:lstStyle/>
          <a:p>
            <a:r>
              <a:rPr lang="en-US" sz="1400" b="1" dirty="0" smtClean="0">
                <a:latin typeface="Arial" pitchFamily="34" charset="0"/>
                <a:cs typeface="Arial" pitchFamily="34" charset="0"/>
              </a:rPr>
              <a:t>Student said, “You can’t trust everything on the internet, anyone can publish something.” (Hampton-Reeves et al., p. 39)</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Students’ use of research content, 2009</a:t>
            </a:r>
          </a:p>
          <a:p>
            <a:pPr>
              <a:buFont typeface="Arial" pitchFamily="34" charset="0"/>
              <a:buChar char="•"/>
            </a:pPr>
            <a:r>
              <a:rPr lang="en-US" sz="1400" dirty="0" smtClean="0">
                <a:latin typeface="Arial" pitchFamily="34" charset="0"/>
                <a:cs typeface="Arial" pitchFamily="34" charset="0"/>
              </a:rPr>
              <a:t>Users assess content based on its relevance to their assignment</a:t>
            </a:r>
          </a:p>
          <a:p>
            <a:pPr>
              <a:buFont typeface="Arial" pitchFamily="34" charset="0"/>
              <a:buChar char="•"/>
            </a:pPr>
            <a:r>
              <a:rPr lang="en-US" sz="1400" dirty="0" smtClean="0">
                <a:latin typeface="Arial" pitchFamily="34" charset="0"/>
                <a:cs typeface="Arial" pitchFamily="34" charset="0"/>
              </a:rPr>
              <a:t>Students are aware of difference between formal research and basic internet content</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User </a:t>
            </a:r>
            <a:r>
              <a:rPr lang="en-US" sz="1400" b="1" dirty="0" err="1" smtClean="0">
                <a:latin typeface="Arial" pitchFamily="34" charset="0"/>
                <a:cs typeface="Arial" pitchFamily="34" charset="0"/>
              </a:rPr>
              <a:t>behaviour</a:t>
            </a:r>
            <a:r>
              <a:rPr lang="en-US" sz="1400" b="1" dirty="0" smtClean="0">
                <a:latin typeface="Arial" pitchFamily="34" charset="0"/>
                <a:cs typeface="Arial" pitchFamily="34" charset="0"/>
              </a:rPr>
              <a:t> in resource discovery, 2009</a:t>
            </a:r>
          </a:p>
          <a:p>
            <a:pPr>
              <a:buFont typeface="Arial" pitchFamily="34" charset="0"/>
              <a:buChar char="•"/>
            </a:pPr>
            <a:r>
              <a:rPr lang="en-US" sz="1400" dirty="0" smtClean="0">
                <a:latin typeface="Arial" pitchFamily="34" charset="0"/>
                <a:cs typeface="Arial" pitchFamily="34" charset="0"/>
              </a:rPr>
              <a:t>Information literacy skills are lacking; they have not kept pace with digital literacy</a:t>
            </a:r>
          </a:p>
          <a:p>
            <a:pPr>
              <a:buFont typeface="Arial" pitchFamily="34" charset="0"/>
              <a:buChar char="•"/>
            </a:pPr>
            <a:r>
              <a:rPr lang="en-US" sz="1400" dirty="0" smtClean="0">
                <a:latin typeface="Arial" pitchFamily="34" charset="0"/>
                <a:cs typeface="Arial" pitchFamily="34" charset="0"/>
              </a:rPr>
              <a:t>When level of information literacy and domain knowledge increases, increased use of quality resources</a:t>
            </a:r>
          </a:p>
          <a:p>
            <a:endParaRPr lang="en-US" sz="14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3633021"/>
            <a:ext cx="6324600" cy="5206179"/>
          </a:xfrm>
        </p:spPr>
        <p:txBody>
          <a:bodyPr>
            <a:normAutofit/>
          </a:bodyPr>
          <a:lstStyle/>
          <a:p>
            <a:r>
              <a:rPr lang="en-US" sz="1400" dirty="0" smtClean="0">
                <a:latin typeface="Arial" pitchFamily="34" charset="0"/>
                <a:cs typeface="Arial" pitchFamily="34" charset="0"/>
              </a:rPr>
              <a:t>One important finding related to this is that high-quality metadata is becoming even more important for discovery of appropriate resources.</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Perceptions of libraries, 2005</a:t>
            </a:r>
          </a:p>
          <a:p>
            <a:pPr>
              <a:buFont typeface="Arial" pitchFamily="34" charset="0"/>
              <a:buChar char="•"/>
            </a:pPr>
            <a:r>
              <a:rPr lang="en-US" sz="1400" dirty="0" smtClean="0">
                <a:latin typeface="Arial" pitchFamily="34" charset="0"/>
                <a:cs typeface="Arial" pitchFamily="34" charset="0"/>
              </a:rPr>
              <a:t>Quality of information a determinant of satisfactory information search</a:t>
            </a:r>
          </a:p>
          <a:p>
            <a:pPr>
              <a:buFont typeface="Arial" pitchFamily="34" charset="0"/>
              <a:buChar char="•"/>
            </a:pPr>
            <a:r>
              <a:rPr lang="en-US" sz="1400" dirty="0" smtClean="0">
                <a:latin typeface="Arial" pitchFamily="34" charset="0"/>
                <a:cs typeface="Arial" pitchFamily="34" charset="0"/>
              </a:rPr>
              <a:t>Other key criteria determining satisfaction include “worthwhile” information</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Researchers' use of academic libraries, 2007</a:t>
            </a:r>
          </a:p>
          <a:p>
            <a:pPr>
              <a:buFont typeface="Arial" pitchFamily="34" charset="0"/>
              <a:buChar char="•"/>
            </a:pPr>
            <a:r>
              <a:rPr lang="en-US" sz="1400" dirty="0" smtClean="0">
                <a:latin typeface="Arial" pitchFamily="34" charset="0"/>
                <a:cs typeface="Arial" pitchFamily="34" charset="0"/>
              </a:rPr>
              <a:t>Need to provide good metadata</a:t>
            </a:r>
          </a:p>
          <a:p>
            <a:pPr>
              <a:buFont typeface="Arial" pitchFamily="34" charset="0"/>
              <a:buChar char="•"/>
            </a:pPr>
            <a:r>
              <a:rPr lang="en-US" sz="1400" dirty="0" smtClean="0">
                <a:latin typeface="Arial" pitchFamily="34" charset="0"/>
                <a:cs typeface="Arial" pitchFamily="34" charset="0"/>
              </a:rPr>
              <a:t>Many resources under-used because inadequately catalogued</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Arial" pitchFamily="34" charset="0"/>
                <a:cs typeface="Arial" pitchFamily="34" charset="0"/>
              </a:rPr>
              <a:t>Online catalogs, 2009</a:t>
            </a:r>
          </a:p>
          <a:p>
            <a:pPr>
              <a:buFont typeface="Arial" pitchFamily="34" charset="0"/>
              <a:buChar char="•"/>
            </a:pPr>
            <a:r>
              <a:rPr lang="en-US" sz="1400" dirty="0" smtClean="0">
                <a:latin typeface="Arial" pitchFamily="34" charset="0"/>
                <a:cs typeface="Arial" pitchFamily="34" charset="0"/>
              </a:rPr>
              <a:t>List of libraries that own the item is essential data element</a:t>
            </a:r>
          </a:p>
          <a:p>
            <a:pPr>
              <a:buFont typeface="Arial" pitchFamily="34" charset="0"/>
              <a:buChar char="•"/>
            </a:pPr>
            <a:r>
              <a:rPr lang="en-US" sz="1400" dirty="0" smtClean="0">
                <a:latin typeface="Arial" pitchFamily="34" charset="0"/>
                <a:cs typeface="Arial" pitchFamily="34" charset="0"/>
              </a:rPr>
              <a:t>Differences exist between the catalogue data quality priorities of users and librarians</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In several studies, more digital content of all kinds and formats is almost uniformly seen as better.</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Sense-making, 2006 </a:t>
            </a:r>
          </a:p>
          <a:p>
            <a:pPr>
              <a:buFont typeface="Arial" pitchFamily="34" charset="0"/>
              <a:buChar char="•"/>
            </a:pPr>
            <a:r>
              <a:rPr lang="en-US" sz="1400" dirty="0" smtClean="0">
                <a:latin typeface="Arial" pitchFamily="34" charset="0"/>
                <a:cs typeface="Arial" pitchFamily="34" charset="0"/>
              </a:rPr>
              <a:t>Desire more digitized sources, including digitization of older literature, sheet music, art images</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Researchers' use of academic libraries, 2007</a:t>
            </a:r>
          </a:p>
          <a:p>
            <a:pPr>
              <a:buFont typeface="Arial" pitchFamily="34" charset="0"/>
              <a:buChar char="•"/>
            </a:pPr>
            <a:r>
              <a:rPr lang="en-US" sz="1400" dirty="0" smtClean="0">
                <a:latin typeface="Arial" pitchFamily="34" charset="0"/>
                <a:cs typeface="Arial" pitchFamily="34" charset="0"/>
              </a:rPr>
              <a:t>Respondents would prefer to have everything available in digital form</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JISC national e-books, 2009 </a:t>
            </a:r>
          </a:p>
          <a:p>
            <a:pPr>
              <a:buFont typeface="Arial" pitchFamily="34" charset="0"/>
              <a:buChar char="•"/>
            </a:pPr>
            <a:r>
              <a:rPr lang="en-US" sz="1400" dirty="0" smtClean="0">
                <a:latin typeface="Arial" pitchFamily="34" charset="0"/>
                <a:cs typeface="Arial" pitchFamily="34" charset="0"/>
              </a:rPr>
              <a:t>Libraries are a key player in the market for e-books</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3633021"/>
            <a:ext cx="6004560" cy="4966149"/>
          </a:xfrm>
        </p:spPr>
        <p:txBody>
          <a:bodyPr>
            <a:normAutofit/>
          </a:bodyPr>
          <a:lstStyle/>
          <a:p>
            <a:r>
              <a:rPr lang="en-US" sz="1200" dirty="0" smtClean="0">
                <a:latin typeface="Arial" pitchFamily="34" charset="0"/>
                <a:cs typeface="Arial" pitchFamily="34" charset="0"/>
              </a:rPr>
              <a:t>A 41-year-old Canadian respondent said, “Books, books, books, rows and rows of books, stacks of books, tables filled with books, people holding books, people checking out books.  Libraries are all about books.” (De Rosa 2005, p. 3-31)</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People still tend to think of libraries as collections of books; this is evident in several OCLC-sponsored studies of larger populations. They do not think of libraries as providing electronic resources.</a:t>
            </a: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Perceptions of libraries, 2005 </a:t>
            </a:r>
          </a:p>
          <a:p>
            <a:pPr>
              <a:buFont typeface="Arial" pitchFamily="34" charset="0"/>
              <a:buChar char="•"/>
            </a:pPr>
            <a:r>
              <a:rPr lang="en-US" sz="1200" dirty="0" smtClean="0">
                <a:latin typeface="Arial" pitchFamily="34" charset="0"/>
                <a:cs typeface="Arial" pitchFamily="34" charset="0"/>
              </a:rPr>
              <a:t>Libraries viewed as being about books</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College students' perceptions, 2006 </a:t>
            </a:r>
          </a:p>
          <a:p>
            <a:pPr>
              <a:buFont typeface="Arial" pitchFamily="34" charset="0"/>
              <a:buChar char="•"/>
            </a:pPr>
            <a:r>
              <a:rPr lang="en-US" sz="1200" dirty="0" smtClean="0">
                <a:latin typeface="Arial" pitchFamily="34" charset="0"/>
                <a:cs typeface="Arial" pitchFamily="34" charset="0"/>
              </a:rPr>
              <a:t>Most common activity in the physical library is do homework/study</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Sense-making, 2006 </a:t>
            </a:r>
          </a:p>
          <a:p>
            <a:pPr>
              <a:buFont typeface="Arial" pitchFamily="34" charset="0"/>
              <a:buChar char="•"/>
            </a:pPr>
            <a:r>
              <a:rPr lang="en-US" sz="1200" dirty="0" smtClean="0">
                <a:latin typeface="Arial" pitchFamily="34" charset="0"/>
                <a:cs typeface="Arial" pitchFamily="34" charset="0"/>
              </a:rPr>
              <a:t>Users value traditional browsing, praise library as space for information</a:t>
            </a:r>
          </a:p>
          <a:p>
            <a:pPr>
              <a:buFont typeface="Arial" pitchFamily="34" charset="0"/>
              <a:buChar char="•"/>
            </a:pP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Perceptions of libraries, 2010</a:t>
            </a:r>
          </a:p>
          <a:p>
            <a:pPr>
              <a:buFont typeface="Arial" pitchFamily="34" charset="0"/>
              <a:buChar char="•"/>
            </a:pPr>
            <a:r>
              <a:rPr lang="en-US" sz="1200" dirty="0" smtClean="0">
                <a:latin typeface="Arial" pitchFamily="34" charset="0"/>
                <a:cs typeface="Arial" pitchFamily="34" charset="0"/>
              </a:rPr>
              <a:t> Even stronger than in 2005 69% said books in 2005 compared to 75% in 2010</a:t>
            </a:r>
          </a:p>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Arial" pitchFamily="34" charset="0"/>
                <a:cs typeface="Arial" pitchFamily="34" charset="0"/>
              </a:rPr>
              <a:t>Researchers' use of academic libraries, 2007</a:t>
            </a:r>
          </a:p>
          <a:p>
            <a:pPr>
              <a:buFont typeface="Arial" pitchFamily="34" charset="0"/>
              <a:buChar char="•"/>
            </a:pPr>
            <a:r>
              <a:rPr lang="en-US" sz="1400" dirty="0" smtClean="0">
                <a:latin typeface="Arial" pitchFamily="34" charset="0"/>
                <a:cs typeface="Arial" pitchFamily="34" charset="0"/>
              </a:rPr>
              <a:t>Researchers retain a sense of the importance of the library</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Seeking synchronicity, 2008 </a:t>
            </a:r>
          </a:p>
          <a:p>
            <a:pPr>
              <a:buFont typeface="Arial" pitchFamily="34" charset="0"/>
              <a:buChar char="•"/>
            </a:pPr>
            <a:r>
              <a:rPr lang="en-US" sz="1400" dirty="0" smtClean="0">
                <a:latin typeface="Arial" pitchFamily="34" charset="0"/>
                <a:cs typeface="Arial" pitchFamily="34" charset="0"/>
              </a:rPr>
              <a:t>Those who visit the library continue to experience satisfaction</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Perceptions of libraries, 2010</a:t>
            </a:r>
            <a:r>
              <a:rPr lang="en-US" sz="1400" dirty="0" smtClean="0">
                <a:latin typeface="Arial" pitchFamily="34" charset="0"/>
                <a:cs typeface="Arial" pitchFamily="34" charset="0"/>
              </a:rPr>
              <a:t>, p.54</a:t>
            </a:r>
            <a:endParaRPr lang="en-US" sz="1400" b="1"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 College students </a:t>
            </a:r>
          </a:p>
          <a:p>
            <a:pPr lvl="1">
              <a:buFont typeface="Arial" pitchFamily="34" charset="0"/>
              <a:buChar char="•"/>
            </a:pPr>
            <a:r>
              <a:rPr lang="en-US" sz="1400" dirty="0" smtClean="0">
                <a:latin typeface="Arial" pitchFamily="34" charset="0"/>
                <a:cs typeface="Arial" pitchFamily="34" charset="0"/>
              </a:rPr>
              <a:t>32% believe library’s value has increased for them personally during the recession, p 58</a:t>
            </a:r>
          </a:p>
          <a:p>
            <a:pPr lvl="1">
              <a:buFont typeface="Arial" pitchFamily="34" charset="0"/>
              <a:buChar char="•"/>
            </a:pPr>
            <a:r>
              <a:rPr lang="en-US" sz="1400" dirty="0" smtClean="0">
                <a:latin typeface="Arial" pitchFamily="34" charset="0"/>
                <a:cs typeface="Arial" pitchFamily="34" charset="0"/>
              </a:rPr>
              <a:t>31% believe library’s value has increased for their community during the recession, p.58</a:t>
            </a:r>
          </a:p>
        </p:txBody>
      </p:sp>
      <p:sp>
        <p:nvSpPr>
          <p:cNvPr id="4" name="Slide Number Placeholder 3"/>
          <p:cNvSpPr>
            <a:spLocks noGrp="1"/>
          </p:cNvSpPr>
          <p:nvPr>
            <p:ph type="sldNum" sz="quarter" idx="10"/>
          </p:nvPr>
        </p:nvSpPr>
        <p:spPr/>
        <p:txBody>
          <a:bodyPr/>
          <a:lstStyle/>
          <a:p>
            <a:fld id="{98E9A4DE-94CC-4C1A-8AC6-6F98ED6A557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0793ECC-E07B-4A91-AF29-C1F1BBF01331}" type="slidenum">
              <a:rPr lang="en-US">
                <a:latin typeface="Arial" pitchFamily="34" charset="0"/>
              </a:rPr>
              <a:pPr/>
              <a:t>4</a:t>
            </a:fld>
            <a:endParaRPr lang="en-US">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dirty="0" smtClean="0">
                <a:latin typeface="Arial" pitchFamily="34" charset="0"/>
              </a:rPr>
              <a:t>Smartphone usage in the US has increased 1,050% since 2005</a:t>
            </a:r>
          </a:p>
          <a:p>
            <a:pPr eaLnBrk="1" hangingPunct="1"/>
            <a:endParaRPr lang="en-US" dirty="0" smtClean="0">
              <a:latin typeface="Arial" pitchFamily="34" charset="0"/>
            </a:endParaRPr>
          </a:p>
          <a:p>
            <a:pPr eaLnBrk="1" hangingPunct="1"/>
            <a:r>
              <a:rPr lang="en-US" dirty="0" smtClean="0">
                <a:latin typeface="Arial" pitchFamily="34" charset="0"/>
              </a:rPr>
              <a:t>Twitter has experienced a 1,100% increase in US visitors since 2007</a:t>
            </a:r>
          </a:p>
          <a:p>
            <a:pPr eaLnBrk="1" hangingPunct="1"/>
            <a:endParaRPr lang="en-US" dirty="0" smtClean="0">
              <a:latin typeface="Arial" pitchFamily="34" charset="0"/>
            </a:endParaRPr>
          </a:p>
          <a:p>
            <a:pPr eaLnBrk="1" hangingPunct="1"/>
            <a:r>
              <a:rPr lang="en-US" sz="1200" dirty="0" smtClean="0">
                <a:latin typeface="Arial" pitchFamily="34" charset="0"/>
              </a:rPr>
              <a:t>	Perceptions of Libraries, 2010, p.12</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In addition, several studies indicated that despite the increasing prominence of digital research and electronic resources, researchers also value human resources such as colleagues, peers, family, friends, and teachers, in their information-seeking.</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Researchers and discovery services, 2006 </a:t>
            </a:r>
          </a:p>
          <a:p>
            <a:pPr>
              <a:buFont typeface="Arial" pitchFamily="34" charset="0"/>
              <a:buChar char="•"/>
            </a:pPr>
            <a:r>
              <a:rPr lang="en-US" sz="1400" dirty="0" smtClean="0">
                <a:latin typeface="Arial" pitchFamily="34" charset="0"/>
                <a:cs typeface="Arial" pitchFamily="34" charset="0"/>
              </a:rPr>
              <a:t>Colleagues and peers are an important resource</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Sense-making, 2006 </a:t>
            </a:r>
          </a:p>
          <a:p>
            <a:pPr>
              <a:buFont typeface="Arial" pitchFamily="34" charset="0"/>
              <a:buChar char="•"/>
            </a:pPr>
            <a:r>
              <a:rPr lang="en-US" sz="1400" dirty="0" smtClean="0">
                <a:latin typeface="Arial" pitchFamily="34" charset="0"/>
                <a:cs typeface="Arial" pitchFamily="34" charset="0"/>
              </a:rPr>
              <a:t>Human resources (family, friends, colleagues, teachers) very common</a:t>
            </a:r>
          </a:p>
          <a:p>
            <a:endParaRPr lang="en-US" sz="1200" b="1" dirty="0" smtClean="0"/>
          </a:p>
        </p:txBody>
      </p:sp>
      <p:sp>
        <p:nvSpPr>
          <p:cNvPr id="4" name="Slide Number Placeholder 3"/>
          <p:cNvSpPr>
            <a:spLocks noGrp="1"/>
          </p:cNvSpPr>
          <p:nvPr>
            <p:ph type="sldNum" sz="quarter" idx="10"/>
          </p:nvPr>
        </p:nvSpPr>
        <p:spPr/>
        <p:txBody>
          <a:bodyPr/>
          <a:lstStyle/>
          <a:p>
            <a:fld id="{98E9A4DE-94CC-4C1A-8AC6-6F98ED6A557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3633021"/>
            <a:ext cx="5943600" cy="5358579"/>
          </a:xfrm>
        </p:spPr>
        <p:txBody>
          <a:bodyPr>
            <a:normAutofit/>
          </a:bodyPr>
          <a:lstStyle/>
          <a:p>
            <a:r>
              <a:rPr lang="en-US" sz="1400" dirty="0" smtClean="0">
                <a:latin typeface="Arial" pitchFamily="34" charset="0"/>
                <a:cs typeface="Arial" pitchFamily="34" charset="0"/>
              </a:rPr>
              <a:t>In a few cases, the above findings from the studies under review</a:t>
            </a:r>
            <a:r>
              <a:rPr lang="en-US" sz="1400" baseline="0" dirty="0" smtClean="0">
                <a:latin typeface="Arial" pitchFamily="34" charset="0"/>
                <a:cs typeface="Arial" pitchFamily="34" charset="0"/>
              </a:rPr>
              <a:t> offered evidence that runs counter to popular</a:t>
            </a:r>
            <a:r>
              <a:rPr lang="en-US" sz="1400" dirty="0" smtClean="0">
                <a:latin typeface="Arial" pitchFamily="34" charset="0"/>
                <a:cs typeface="Arial" pitchFamily="34" charset="0"/>
              </a:rPr>
              <a:t> perceptions of the current information scene.</a:t>
            </a:r>
          </a:p>
          <a:p>
            <a:endParaRPr lang="en-US" sz="14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Many popular media claims about the “Google generation” may not be supported by all the evidence.</a:t>
            </a:r>
          </a:p>
          <a:p>
            <a:endParaRPr lang="en-US" sz="14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In choosing among search engines, some evidence indicates that speed may not be the most important evaluative factor.</a:t>
            </a:r>
          </a:p>
          <a:p>
            <a:pPr>
              <a:buFont typeface="Arial" pitchFamily="34" charset="0"/>
              <a:buChar char="•"/>
            </a:pPr>
            <a:endParaRPr lang="en-US" sz="14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The studies that addressed library OPACs provide little support for the advanced search options which are still popular in these systems.</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304800" y="3633021"/>
            <a:ext cx="6324600" cy="5358579"/>
          </a:xfrm>
        </p:spPr>
        <p:txBody>
          <a:bodyPr>
            <a:normAutofit/>
          </a:bodyPr>
          <a:lstStyle/>
          <a:p>
            <a:r>
              <a:rPr lang="en-US" sz="1400" b="1" dirty="0" smtClean="0">
                <a:latin typeface="Arial" pitchFamily="34" charset="0"/>
                <a:cs typeface="Arial" pitchFamily="34" charset="0"/>
              </a:rPr>
              <a:t>Implication: Different Constituencies</a:t>
            </a:r>
          </a:p>
          <a:p>
            <a:r>
              <a:rPr lang="en-US" sz="1400" dirty="0" smtClean="0">
                <a:latin typeface="Arial" pitchFamily="34" charset="0"/>
                <a:cs typeface="Arial" pitchFamily="34" charset="0"/>
              </a:rPr>
              <a:t>The library serves many constituencies, with different needs and </a:t>
            </a:r>
            <a:r>
              <a:rPr lang="en-US" sz="1400" dirty="0" err="1" smtClean="0">
                <a:latin typeface="Arial" pitchFamily="34" charset="0"/>
                <a:cs typeface="Arial" pitchFamily="34" charset="0"/>
              </a:rPr>
              <a:t>behaviours</a:t>
            </a:r>
            <a:r>
              <a:rPr lang="en-US" sz="1400" dirty="0" smtClean="0">
                <a:latin typeface="Arial" pitchFamily="34" charset="0"/>
                <a:cs typeface="Arial" pitchFamily="34" charset="0"/>
              </a:rPr>
              <a:t>.</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Researchers and discovery services, 2006</a:t>
            </a:r>
          </a:p>
          <a:p>
            <a:pPr>
              <a:buFont typeface="Arial" pitchFamily="34" charset="0"/>
              <a:buChar char="•"/>
            </a:pPr>
            <a:r>
              <a:rPr lang="en-US" sz="1400" dirty="0" smtClean="0">
                <a:latin typeface="Arial" pitchFamily="34" charset="0"/>
                <a:cs typeface="Arial" pitchFamily="34" charset="0"/>
              </a:rPr>
              <a:t>Some disciplinary differences exist</a:t>
            </a:r>
          </a:p>
          <a:p>
            <a:pPr>
              <a:buFont typeface="Arial" pitchFamily="34" charset="0"/>
              <a:buChar char="•"/>
            </a:pPr>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E-journals, 2009</a:t>
            </a:r>
          </a:p>
          <a:p>
            <a:pPr>
              <a:buFont typeface="Arial" pitchFamily="34" charset="0"/>
              <a:buChar char="•"/>
            </a:pPr>
            <a:r>
              <a:rPr lang="en-US" sz="1400" dirty="0" err="1" smtClean="0">
                <a:latin typeface="Arial" pitchFamily="34" charset="0"/>
                <a:cs typeface="Arial" pitchFamily="34" charset="0"/>
              </a:rPr>
              <a:t>Behaviours</a:t>
            </a:r>
            <a:r>
              <a:rPr lang="en-US" sz="1400" dirty="0" smtClean="0">
                <a:latin typeface="Arial" pitchFamily="34" charset="0"/>
                <a:cs typeface="Arial" pitchFamily="34" charset="0"/>
              </a:rPr>
              <a:t> vary by discipline</a:t>
            </a:r>
          </a:p>
          <a:p>
            <a:pPr>
              <a:buFont typeface="Arial" pitchFamily="34" charset="0"/>
              <a:buChar char="•"/>
            </a:pPr>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JISC national e-books, 2009</a:t>
            </a:r>
          </a:p>
          <a:p>
            <a:pPr>
              <a:buFont typeface="Arial" pitchFamily="34" charset="0"/>
              <a:buChar char="•"/>
            </a:pPr>
            <a:r>
              <a:rPr lang="en-US" sz="1400" dirty="0" smtClean="0">
                <a:latin typeface="Arial" pitchFamily="34" charset="0"/>
                <a:cs typeface="Arial" pitchFamily="34" charset="0"/>
              </a:rPr>
              <a:t>Students’ use varied by discipline</a:t>
            </a:r>
          </a:p>
          <a:p>
            <a:pPr>
              <a:buFont typeface="Arial" pitchFamily="34" charset="0"/>
              <a:buChar char="•"/>
            </a:pPr>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Students’ use of research content, 2009</a:t>
            </a:r>
          </a:p>
          <a:p>
            <a:pPr>
              <a:buFont typeface="Arial" pitchFamily="34" charset="0"/>
              <a:buChar char="•"/>
            </a:pPr>
            <a:r>
              <a:rPr lang="en-US" sz="1400" dirty="0" smtClean="0">
                <a:latin typeface="Arial" pitchFamily="34" charset="0"/>
                <a:cs typeface="Arial" pitchFamily="34" charset="0"/>
              </a:rPr>
              <a:t>Students need “more guidance and clarity on how to find research content and on how to assess its worth as well as its relevance.”</a:t>
            </a:r>
          </a:p>
          <a:p>
            <a:pPr>
              <a:buFont typeface="Arial" pitchFamily="34" charset="0"/>
              <a:buChar char="•"/>
            </a:pPr>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User </a:t>
            </a:r>
            <a:r>
              <a:rPr lang="en-US" sz="1400" b="1" dirty="0" err="1" smtClean="0">
                <a:latin typeface="Arial" pitchFamily="34" charset="0"/>
                <a:cs typeface="Arial" pitchFamily="34" charset="0"/>
              </a:rPr>
              <a:t>behaviour</a:t>
            </a:r>
            <a:r>
              <a:rPr lang="en-US" sz="1400" b="1" dirty="0" smtClean="0">
                <a:latin typeface="Arial" pitchFamily="34" charset="0"/>
                <a:cs typeface="Arial" pitchFamily="34" charset="0"/>
              </a:rPr>
              <a:t> in resource discovery, 2009</a:t>
            </a:r>
          </a:p>
          <a:p>
            <a:pPr>
              <a:buFont typeface="Arial" pitchFamily="34" charset="0"/>
              <a:buChar char="•"/>
            </a:pPr>
            <a:r>
              <a:rPr lang="en-US" sz="1400" dirty="0" smtClean="0">
                <a:latin typeface="Arial" pitchFamily="34" charset="0"/>
                <a:cs typeface="Arial" pitchFamily="34" charset="0"/>
              </a:rPr>
              <a:t>Increase information literacy instruction for users</a:t>
            </a:r>
          </a:p>
        </p:txBody>
      </p:sp>
      <p:sp>
        <p:nvSpPr>
          <p:cNvPr id="4" name="Slide Number Placeholder 3"/>
          <p:cNvSpPr>
            <a:spLocks noGrp="1"/>
          </p:cNvSpPr>
          <p:nvPr>
            <p:ph type="sldNum" sz="quarter" idx="10"/>
          </p:nvPr>
        </p:nvSpPr>
        <p:spPr/>
        <p:txBody>
          <a:bodyPr/>
          <a:lstStyle/>
          <a:p>
            <a:fld id="{98E9A4DE-94CC-4C1A-8AC6-6F98ED6A557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sz="1400" dirty="0" smtClean="0">
                <a:latin typeface="Arial" charset="0"/>
              </a:rPr>
              <a:t>Library systems need to look and function more like search engines, e.g., Google and Yahoo, and services, e.g., Amazon.com since these are familiar to users who are comfortable and confident in using them.</a:t>
            </a:r>
          </a:p>
          <a:p>
            <a:endParaRPr lang="en-US" dirty="0" smtClean="0">
              <a:latin typeface="Arial" charset="0"/>
            </a:endParaRPr>
          </a:p>
        </p:txBody>
      </p:sp>
      <p:sp>
        <p:nvSpPr>
          <p:cNvPr id="89092" name="Slide Number Placeholder 3"/>
          <p:cNvSpPr>
            <a:spLocks noGrp="1"/>
          </p:cNvSpPr>
          <p:nvPr>
            <p:ph type="sldNum" sz="quarter" idx="5"/>
          </p:nvPr>
        </p:nvSpPr>
        <p:spPr>
          <a:noFill/>
        </p:spPr>
        <p:txBody>
          <a:bodyPr/>
          <a:lstStyle/>
          <a:p>
            <a:fld id="{D156E118-AB12-47E2-8A8C-A7D82682DE54}"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533401" y="3633021"/>
            <a:ext cx="5943600" cy="5508439"/>
          </a:xfrm>
        </p:spPr>
        <p:txBody>
          <a:bodyPr>
            <a:no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400" b="1" dirty="0" smtClean="0">
                <a:latin typeface="Arial" pitchFamily="34" charset="0"/>
                <a:cs typeface="Arial" pitchFamily="34" charset="0"/>
              </a:rPr>
              <a:t>“Get more copies of current and classic bestsellers, then sell off the books to reduce inventory when they are no longer in as high demand.”  (De Rosa 2005, p. 4-7)</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400" b="1" dirty="0" smtClean="0">
              <a:latin typeface="Arial" pitchFamily="34" charset="0"/>
              <a:cs typeface="Arial" pitchFamily="34" charset="0"/>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400" b="1" dirty="0" smtClean="0">
                <a:latin typeface="Arial" pitchFamily="34" charset="0"/>
                <a:cs typeface="Arial" pitchFamily="34" charset="0"/>
              </a:rPr>
              <a:t>Implication: Variety of Resources</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Librarians must increasingly consider a greater variety of digital formats and content. </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Perceptions of libraries, 2005</a:t>
            </a:r>
          </a:p>
          <a:p>
            <a:pPr>
              <a:buFont typeface="Arial" pitchFamily="34" charset="0"/>
              <a:buChar char="•"/>
            </a:pPr>
            <a:r>
              <a:rPr lang="en-US" sz="1400" dirty="0" smtClean="0">
                <a:latin typeface="Arial" pitchFamily="34" charset="0"/>
                <a:cs typeface="Arial" pitchFamily="34" charset="0"/>
              </a:rPr>
              <a:t>Libraries can offer different formats and content</a:t>
            </a:r>
          </a:p>
          <a:p>
            <a:pPr>
              <a:buFont typeface="Arial" pitchFamily="34" charset="0"/>
              <a:buChar char="•"/>
            </a:pPr>
            <a:r>
              <a:rPr lang="en-US" sz="1400" dirty="0" smtClean="0">
                <a:latin typeface="Arial" pitchFamily="34" charset="0"/>
                <a:cs typeface="Arial" pitchFamily="34" charset="0"/>
              </a:rPr>
              <a:t>Libraries advised to increase their collections</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Sense-making, 2006</a:t>
            </a:r>
          </a:p>
          <a:p>
            <a:pPr>
              <a:buFont typeface="Arial" pitchFamily="34" charset="0"/>
              <a:buChar char="•"/>
            </a:pPr>
            <a:r>
              <a:rPr lang="en-US" sz="1400" dirty="0" smtClean="0">
                <a:latin typeface="Arial" pitchFamily="34" charset="0"/>
                <a:cs typeface="Arial" pitchFamily="34" charset="0"/>
              </a:rPr>
              <a:t>Users speak of enhancements and changes to electronic resources</a:t>
            </a:r>
          </a:p>
          <a:p>
            <a:pPr>
              <a:buFont typeface="Arial" pitchFamily="34" charset="0"/>
              <a:buChar char="•"/>
            </a:pPr>
            <a:r>
              <a:rPr lang="en-US" sz="1400" dirty="0" smtClean="0">
                <a:latin typeface="Arial" pitchFamily="34" charset="0"/>
                <a:cs typeface="Arial" pitchFamily="34" charset="0"/>
              </a:rPr>
              <a:t>Users blamed the lack of sources</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Researchers' use of academic libraries, 2007</a:t>
            </a:r>
          </a:p>
          <a:p>
            <a:pPr>
              <a:buFont typeface="Arial" pitchFamily="34" charset="0"/>
              <a:buChar char="•"/>
            </a:pPr>
            <a:r>
              <a:rPr lang="en-US" sz="1400" dirty="0" smtClean="0">
                <a:latin typeface="Arial" pitchFamily="34" charset="0"/>
                <a:cs typeface="Arial" pitchFamily="34" charset="0"/>
              </a:rPr>
              <a:t>Growth in VREs and digital research must be met by librarians</a:t>
            </a:r>
          </a:p>
        </p:txBody>
      </p:sp>
      <p:sp>
        <p:nvSpPr>
          <p:cNvPr id="4" name="Slide Number Placeholder 3"/>
          <p:cNvSpPr>
            <a:spLocks noGrp="1"/>
          </p:cNvSpPr>
          <p:nvPr>
            <p:ph type="sldNum" sz="quarter" idx="10"/>
          </p:nvPr>
        </p:nvSpPr>
        <p:spPr/>
        <p:txBody>
          <a:bodyPr/>
          <a:lstStyle/>
          <a:p>
            <a:fld id="{98E9A4DE-94CC-4C1A-8AC6-6F98ED6A557A}"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733425"/>
            <a:ext cx="3482975" cy="2611438"/>
          </a:xfrm>
        </p:spPr>
      </p:sp>
      <p:sp>
        <p:nvSpPr>
          <p:cNvPr id="3" name="Notes Placeholder 2"/>
          <p:cNvSpPr>
            <a:spLocks noGrp="1"/>
          </p:cNvSpPr>
          <p:nvPr>
            <p:ph type="body" idx="1"/>
          </p:nvPr>
        </p:nvSpPr>
        <p:spPr>
          <a:xfrm>
            <a:off x="152400" y="3633021"/>
            <a:ext cx="6629400" cy="5434779"/>
          </a:xfrm>
        </p:spPr>
        <p:txBody>
          <a:bodyPr>
            <a:noAutofit/>
          </a:bodyPr>
          <a:lstStyle/>
          <a:p>
            <a:r>
              <a:rPr lang="en-US" sz="1400" b="1" dirty="0" smtClean="0">
                <a:latin typeface="Arial" pitchFamily="34" charset="0"/>
                <a:cs typeface="Arial" pitchFamily="34" charset="0"/>
              </a:rPr>
              <a:t>Digital Information Seekers</a:t>
            </a:r>
            <a:r>
              <a:rPr lang="en-US" sz="1400" b="1" baseline="0" dirty="0" smtClean="0">
                <a:latin typeface="Arial" pitchFamily="34" charset="0"/>
                <a:cs typeface="Arial" pitchFamily="34" charset="0"/>
              </a:rPr>
              <a:t> Briefing Paper</a:t>
            </a:r>
          </a:p>
          <a:p>
            <a:endParaRPr lang="en-US"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Library systems must do better at providing seamless access to resources such as pull text e-journals, online foreign-language materials, e-books, a variety of electronic publishers’ platforms, and virtual reference desk services.</a:t>
            </a:r>
          </a:p>
          <a:p>
            <a:endParaRPr lang="en-US"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Library catalogues need to include more direct links to resources and more online content.</a:t>
            </a:r>
          </a:p>
          <a:p>
            <a:endParaRPr lang="en-US"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Libraries should provide more digital resources of all kinds, from e-journals to </a:t>
            </a:r>
            <a:r>
              <a:rPr lang="en-US" sz="1400" baseline="0" dirty="0" err="1" smtClean="0">
                <a:latin typeface="Arial" pitchFamily="34" charset="0"/>
                <a:cs typeface="Arial" pitchFamily="34" charset="0"/>
              </a:rPr>
              <a:t>curated</a:t>
            </a:r>
            <a:r>
              <a:rPr lang="en-US" sz="1400" baseline="0" dirty="0" smtClean="0">
                <a:latin typeface="Arial" pitchFamily="34" charset="0"/>
                <a:cs typeface="Arial" pitchFamily="34" charset="0"/>
              </a:rPr>
              <a:t> data sets, as well as emerging services such as virtual research environments (VREs), open source materials, non-text-based and multimedia object, and blogs. </a:t>
            </a:r>
          </a:p>
          <a:p>
            <a:endParaRPr lang="en-US" sz="1400" baseline="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Library systems need to look and function more like search engines (</a:t>
            </a:r>
            <a:r>
              <a:rPr lang="en-US" sz="1400" dirty="0" err="1" smtClean="0">
                <a:latin typeface="Arial" pitchFamily="34" charset="0"/>
                <a:cs typeface="Arial" pitchFamily="34" charset="0"/>
              </a:rPr>
              <a:t>eg</a:t>
            </a:r>
            <a:r>
              <a:rPr lang="en-US" sz="1400" dirty="0" smtClean="0">
                <a:latin typeface="Arial" pitchFamily="34" charset="0"/>
                <a:cs typeface="Arial" pitchFamily="34" charset="0"/>
              </a:rPr>
              <a:t>., Google) and popular web services (</a:t>
            </a:r>
            <a:r>
              <a:rPr lang="en-US" sz="1400" dirty="0" err="1" smtClean="0">
                <a:latin typeface="Arial" pitchFamily="34" charset="0"/>
                <a:cs typeface="Arial" pitchFamily="34" charset="0"/>
              </a:rPr>
              <a:t>eg</a:t>
            </a:r>
            <a:r>
              <a:rPr lang="en-US" sz="1400" dirty="0" smtClean="0">
                <a:latin typeface="Arial" pitchFamily="34" charset="0"/>
                <a:cs typeface="Arial" pitchFamily="34" charset="0"/>
              </a:rPr>
              <a:t>. Amazon.com) as these familiar to users who are comfortable and confident in using them.</a:t>
            </a:r>
          </a:p>
          <a:p>
            <a:endParaRPr lang="en-US" sz="14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8E9A4DE-94CC-4C1A-8AC6-6F98ED6A557A}"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3633021"/>
            <a:ext cx="6629400" cy="4966149"/>
          </a:xfrm>
        </p:spPr>
        <p:txBody>
          <a:bodyPr>
            <a:normAutofit lnSpcReduction="10000"/>
          </a:bodyPr>
          <a:lstStyle/>
          <a:p>
            <a:r>
              <a:rPr lang="en-US" sz="1400" b="1" dirty="0" smtClean="0">
                <a:latin typeface="Arial" pitchFamily="34" charset="0"/>
                <a:cs typeface="Arial" pitchFamily="34" charset="0"/>
              </a:rPr>
              <a:t>Digital Information Seekers Briefing Paper</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Library systems must be prepared for changing user </a:t>
            </a:r>
            <a:r>
              <a:rPr lang="en-US" sz="1400" dirty="0" err="1" smtClean="0">
                <a:latin typeface="Arial" pitchFamily="34" charset="0"/>
                <a:cs typeface="Arial" pitchFamily="34" charset="0"/>
              </a:rPr>
              <a:t>behaviours</a:t>
            </a:r>
            <a:r>
              <a:rPr lang="en-US" sz="1400" dirty="0" smtClean="0">
                <a:latin typeface="Arial" pitchFamily="34" charset="0"/>
                <a:cs typeface="Arial" pitchFamily="34" charset="0"/>
              </a:rPr>
              <a:t>, which include advanced search options, demands for immediate access, and quick perusal of resources.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High-quality metadata is becoming more important for discovery of appropriate resources.</a:t>
            </a:r>
          </a:p>
          <a:p>
            <a:r>
              <a:rPr lang="en-US" sz="1400" dirty="0" smtClean="0">
                <a:latin typeface="Arial" pitchFamily="34" charset="0"/>
                <a:cs typeface="Arial" pitchFamily="34" charset="0"/>
              </a:rPr>
              <a:t>	TOCs</a:t>
            </a:r>
          </a:p>
          <a:p>
            <a:r>
              <a:rPr lang="en-US" sz="1400" dirty="0" smtClean="0">
                <a:latin typeface="Arial" pitchFamily="34" charset="0"/>
                <a:cs typeface="Arial" pitchFamily="34" charset="0"/>
              </a:rPr>
              <a:t>	Authoritative reviews</a:t>
            </a:r>
          </a:p>
          <a:p>
            <a:r>
              <a:rPr lang="en-US" sz="1400" dirty="0" smtClean="0">
                <a:latin typeface="Arial" pitchFamily="34" charset="0"/>
                <a:cs typeface="Arial" pitchFamily="34" charset="0"/>
              </a:rPr>
              <a:t>	Book Summaries</a:t>
            </a:r>
          </a:p>
          <a:p>
            <a:r>
              <a:rPr lang="en-US" sz="1400" dirty="0" smtClean="0">
                <a:latin typeface="Arial" pitchFamily="34" charset="0"/>
                <a:cs typeface="Arial" pitchFamily="34" charset="0"/>
              </a:rPr>
              <a:t>	Author videos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Librarians must now consider the implications of power browsing </a:t>
            </a:r>
            <a:r>
              <a:rPr lang="en-US" sz="1400" dirty="0" err="1" smtClean="0">
                <a:latin typeface="Arial" pitchFamily="34" charset="0"/>
                <a:cs typeface="Arial" pitchFamily="34" charset="0"/>
              </a:rPr>
              <a:t>behaviours</a:t>
            </a:r>
            <a:r>
              <a:rPr lang="en-US" sz="1400" dirty="0" smtClean="0">
                <a:latin typeface="Arial" pitchFamily="34" charset="0"/>
                <a:cs typeface="Arial" pitchFamily="34" charset="0"/>
              </a:rPr>
              <a:t>.</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Students need more guidance and clarity on how to find content and how to assess its worth as well as its relevance.</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The library must advertise its brand and its resources better to academics, researchers and students, demonstrating its value clearly and unambiguously.</a:t>
            </a:r>
          </a:p>
          <a:p>
            <a:endParaRPr lang="en-US" sz="1400" dirty="0"/>
          </a:p>
        </p:txBody>
      </p:sp>
      <p:sp>
        <p:nvSpPr>
          <p:cNvPr id="4" name="Slide Number Placeholder 3"/>
          <p:cNvSpPr>
            <a:spLocks noGrp="1"/>
          </p:cNvSpPr>
          <p:nvPr>
            <p:ph type="sldNum" sz="quarter" idx="10"/>
          </p:nvPr>
        </p:nvSpPr>
        <p:spPr/>
        <p:txBody>
          <a:bodyPr/>
          <a:lstStyle/>
          <a:p>
            <a:fld id="{98E9A4DE-94CC-4C1A-8AC6-6F98ED6A557A}"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A79786-4501-4C52-A9A2-39FF7F59C52B}" type="slidenum">
              <a:rPr lang="en-US" smtClean="0"/>
              <a:pPr fontAlgn="base">
                <a:spcBef>
                  <a:spcPct val="0"/>
                </a:spcBef>
                <a:spcAft>
                  <a:spcPct val="0"/>
                </a:spcAft>
                <a:defRPr/>
              </a:pPr>
              <a:t>47</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xfrm>
            <a:off x="228600" y="3633021"/>
            <a:ext cx="6400800" cy="4966149"/>
          </a:xfrm>
          <a:noFill/>
        </p:spPr>
        <p:txBody>
          <a:bodyPr wrap="square" numCol="1" anchor="t" anchorCtr="0" compatLnSpc="1">
            <a:prstTxWarp prst="textNoShape">
              <a:avLst/>
            </a:prstTxWarp>
          </a:bodyPr>
          <a:lstStyle/>
          <a:p>
            <a:pPr eaLnBrk="1" hangingPunct="1">
              <a:spcBef>
                <a:spcPct val="0"/>
              </a:spcBef>
            </a:pPr>
            <a:r>
              <a:rPr lang="en-US" sz="1400" dirty="0" smtClean="0">
                <a:latin typeface="Arial" pitchFamily="34" charset="0"/>
                <a:cs typeface="Arial" pitchFamily="34" charset="0"/>
              </a:rPr>
              <a:t>Vital if we are going to remain relevant in their universe.</a:t>
            </a:r>
          </a:p>
          <a:p>
            <a:pPr eaLnBrk="1" hangingPunct="1">
              <a:spcBef>
                <a:spcPct val="0"/>
              </a:spcBef>
            </a:pPr>
            <a:r>
              <a:rPr lang="en-US" sz="1400" dirty="0" smtClean="0">
                <a:latin typeface="Arial" pitchFamily="34" charset="0"/>
                <a:cs typeface="Arial" pitchFamily="34" charset="0"/>
              </a:rPr>
              <a:t>Need to ensure that we have a wide range of options – email, chat, IM, text,</a:t>
            </a:r>
            <a:r>
              <a:rPr lang="en-US" sz="1400" baseline="0" dirty="0" smtClean="0">
                <a:latin typeface="Arial" pitchFamily="34" charset="0"/>
                <a:cs typeface="Arial" pitchFamily="34" charset="0"/>
              </a:rPr>
              <a:t> </a:t>
            </a:r>
            <a:r>
              <a:rPr lang="en-US" sz="1400" baseline="0" dirty="0" err="1" smtClean="0">
                <a:latin typeface="Arial" pitchFamily="34" charset="0"/>
                <a:cs typeface="Arial" pitchFamily="34" charset="0"/>
              </a:rPr>
              <a:t>ftf</a:t>
            </a:r>
            <a:r>
              <a:rPr lang="en-US" sz="1400" baseline="0" dirty="0" smtClean="0">
                <a:latin typeface="Arial" pitchFamily="34" charset="0"/>
                <a:cs typeface="Arial" pitchFamily="34" charset="0"/>
              </a:rPr>
              <a:t>, phone, etc.</a:t>
            </a:r>
          </a:p>
          <a:p>
            <a:pPr eaLnBrk="1" hangingPunct="1">
              <a:spcBef>
                <a:spcPct val="0"/>
              </a:spcBef>
            </a:pPr>
            <a:endParaRPr lang="en-US" sz="1400" baseline="0" dirty="0" smtClean="0">
              <a:latin typeface="Arial" pitchFamily="34" charset="0"/>
              <a:cs typeface="Arial" pitchFamily="34" charset="0"/>
            </a:endParaRPr>
          </a:p>
          <a:p>
            <a:pPr eaLnBrk="1" hangingPunct="1">
              <a:spcBef>
                <a:spcPct val="0"/>
              </a:spcBef>
            </a:pPr>
            <a:r>
              <a:rPr lang="en-US" sz="1400" baseline="0" dirty="0" smtClean="0">
                <a:latin typeface="Arial" pitchFamily="34" charset="0"/>
                <a:cs typeface="Arial" pitchFamily="34" charset="0"/>
              </a:rPr>
              <a:t>Dwell on positive – what we CAN do rather than what we CAN’T do</a:t>
            </a:r>
            <a:endParaRPr lang="en-US" sz="1400" dirty="0" smtClean="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228600" y="3633021"/>
            <a:ext cx="6477000" cy="5510979"/>
          </a:xfrm>
        </p:spPr>
        <p:txBody>
          <a:bodyPr>
            <a:normAutofit fontScale="92500" lnSpcReduction="10000"/>
          </a:bodyPr>
          <a:lstStyle/>
          <a:p>
            <a:pPr>
              <a:defRPr/>
            </a:pPr>
            <a:r>
              <a:rPr lang="en-US" sz="1600" b="1" dirty="0" smtClean="0">
                <a:latin typeface="Arial" pitchFamily="34" charset="0"/>
                <a:cs typeface="Arial" pitchFamily="34" charset="0"/>
              </a:rPr>
              <a:t>Digital Information Seeker, pg. 52.</a:t>
            </a:r>
          </a:p>
          <a:p>
            <a:pPr>
              <a:defRPr/>
            </a:pPr>
            <a:r>
              <a:rPr lang="en-US" sz="1600" dirty="0" smtClean="0">
                <a:latin typeface="Arial" pitchFamily="34" charset="0"/>
                <a:cs typeface="Arial" pitchFamily="34" charset="0"/>
              </a:rPr>
              <a:t>Many of the findings presented in this meta-analysis could be used as hypotheses for subsequent testing and generalization; therefore, the next logical step is to further explore and quantify these findings by conducting large, random-sample online and interview surveys. </a:t>
            </a:r>
          </a:p>
          <a:p>
            <a:pPr>
              <a:defRPr/>
            </a:pPr>
            <a:r>
              <a:rPr lang="en-US" sz="1600" dirty="0" smtClean="0">
                <a:latin typeface="Arial" pitchFamily="34" charset="0"/>
                <a:cs typeface="Arial" pitchFamily="34" charset="0"/>
              </a:rPr>
              <a:t> </a:t>
            </a:r>
          </a:p>
          <a:p>
            <a:pPr>
              <a:defRPr/>
            </a:pPr>
            <a:r>
              <a:rPr lang="en-US" sz="1600" dirty="0" smtClean="0">
                <a:latin typeface="Arial" pitchFamily="34" charset="0"/>
                <a:cs typeface="Arial" pitchFamily="34" charset="0"/>
              </a:rPr>
              <a:t>A large, random sample of specific demographic groups of information seekers should be identified in order to conduct a wide-ranging user </a:t>
            </a:r>
            <a:r>
              <a:rPr lang="en-US" sz="1600" dirty="0" err="1" smtClean="0">
                <a:latin typeface="Arial" pitchFamily="34" charset="0"/>
                <a:cs typeface="Arial" pitchFamily="34" charset="0"/>
              </a:rPr>
              <a:t>behaviour</a:t>
            </a:r>
            <a:r>
              <a:rPr lang="en-US" sz="1600" dirty="0" smtClean="0">
                <a:latin typeface="Arial" pitchFamily="34" charset="0"/>
                <a:cs typeface="Arial" pitchFamily="34" charset="0"/>
              </a:rPr>
              <a:t> study to address how people find information in different contexts and situations. It would be optimal to conduct a longitudinal study. However, the cost of such an intensive study involving a large, random sample could be prohibitive. Regardless, a study that includes a large, random sample to identify how individuals engage in both the virtual and physical worlds to get information for different situations could be conducted. Such an investigation would contribute to a better understanding of how individuals navigate in multiple information environments and could influence the design and integration of systems and services for devices and applications, as well as cloud computing. Such a study, undertaken at this pivotal moment in both library funding and explosion of information resources, could provide invaluable guidance for both libraries and the field of information science by possibly contributing to the development of a physical/virtual resource allocation model for libraries. </a:t>
            </a:r>
          </a:p>
          <a:p>
            <a:pPr>
              <a:defRPr/>
            </a:pPr>
            <a:endParaRPr lang="en-US" dirty="0"/>
          </a:p>
        </p:txBody>
      </p:sp>
      <p:sp>
        <p:nvSpPr>
          <p:cNvPr id="90116" name="Slide Number Placeholder 3"/>
          <p:cNvSpPr>
            <a:spLocks noGrp="1"/>
          </p:cNvSpPr>
          <p:nvPr>
            <p:ph type="sldNum" sz="quarter" idx="5"/>
          </p:nvPr>
        </p:nvSpPr>
        <p:spPr>
          <a:noFill/>
        </p:spPr>
        <p:txBody>
          <a:bodyPr/>
          <a:lstStyle/>
          <a:p>
            <a:fld id="{20BD663C-33A1-4ACA-A8F3-FD3F4B26D545}"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latin typeface="Arial" charset="0"/>
            </a:endParaRPr>
          </a:p>
        </p:txBody>
      </p:sp>
      <p:sp>
        <p:nvSpPr>
          <p:cNvPr id="92164" name="Slide Number Placeholder 3"/>
          <p:cNvSpPr>
            <a:spLocks noGrp="1"/>
          </p:cNvSpPr>
          <p:nvPr>
            <p:ph type="sldNum" sz="quarter" idx="5"/>
          </p:nvPr>
        </p:nvSpPr>
        <p:spPr>
          <a:noFill/>
        </p:spPr>
        <p:txBody>
          <a:bodyPr/>
          <a:lstStyle/>
          <a:p>
            <a:fld id="{0B249981-0B22-4648-98CD-B793DBE98921}"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E9A4DE-94CC-4C1A-8AC6-6F98ED6A557A}"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E9A4DE-94CC-4C1A-8AC6-6F98ED6A557A}"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E9A4DE-94CC-4C1A-8AC6-6F98ED6A557A}"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b="1" smtClean="0">
                <a:latin typeface="Arial" charset="0"/>
              </a:rPr>
              <a:t>Sense-making the information confluences: Phases 1-4 and Final Report. DIS, p. 9. </a:t>
            </a:r>
          </a:p>
          <a:p>
            <a:r>
              <a:rPr lang="en-US" smtClean="0">
                <a:latin typeface="Arial" charset="0"/>
              </a:rPr>
              <a:t>Faculty response in a focus group interview, “I do use Google, but …[I also] use two different library homepages” (Connaway, Prabha, and Dickey 2006, p. 12).</a:t>
            </a:r>
          </a:p>
          <a:p>
            <a:endParaRPr lang="en-US" smtClean="0">
              <a:latin typeface="Arial" charset="0"/>
            </a:endParaRPr>
          </a:p>
          <a:p>
            <a:r>
              <a:rPr lang="en-US" smtClean="0">
                <a:latin typeface="Arial" charset="0"/>
              </a:rPr>
              <a:t>The participants acknowledged the value of databases and other online sources to both academic and personal information needs. </a:t>
            </a:r>
          </a:p>
          <a:p>
            <a:r>
              <a:rPr lang="en-US" smtClean="0">
                <a:latin typeface="Arial" charset="0"/>
              </a:rPr>
              <a:t>Some users did not understand what resources were actually available in libraries nor could they distinguish between databases held by a library and sources merely available online (Connaway, Prabha, and Dickey 2006, p. 13-14).</a:t>
            </a:r>
          </a:p>
          <a:p>
            <a:endParaRPr lang="en-US" smtClean="0">
              <a:latin typeface="Arial" charset="0"/>
            </a:endParaRPr>
          </a:p>
          <a:p>
            <a:endParaRPr lang="en-US" sz="1800" smtClean="0">
              <a:latin typeface="Arial" charset="0"/>
            </a:endParaRPr>
          </a:p>
        </p:txBody>
      </p:sp>
      <p:sp>
        <p:nvSpPr>
          <p:cNvPr id="71684" name="Slide Number Placeholder 3"/>
          <p:cNvSpPr>
            <a:spLocks noGrp="1"/>
          </p:cNvSpPr>
          <p:nvPr>
            <p:ph type="sldNum" sz="quarter" idx="5"/>
          </p:nvPr>
        </p:nvSpPr>
        <p:spPr>
          <a:noFill/>
        </p:spPr>
        <p:txBody>
          <a:bodyPr/>
          <a:lstStyle/>
          <a:p>
            <a:fld id="{C83950F5-8942-4A7C-8F43-8A0F1AD629E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304800" y="3633021"/>
            <a:ext cx="6400800" cy="4966149"/>
          </a:xfrm>
        </p:spPr>
        <p:txBody>
          <a:bodyPr>
            <a:normAutofit fontScale="77500" lnSpcReduction="20000"/>
          </a:bodyPr>
          <a:lstStyle/>
          <a:p>
            <a:pPr>
              <a:defRPr/>
            </a:pPr>
            <a:r>
              <a:rPr lang="en-US" b="1" dirty="0" smtClean="0">
                <a:latin typeface="Arial" pitchFamily="34" charset="0"/>
                <a:cs typeface="Arial" pitchFamily="34" charset="0"/>
              </a:rPr>
              <a:t>Calhoun, Karen, et al. 2009. Online catalogs: What users and librarians want: An OCLC report. Dublin, Ohio: OCLC. DIS, p. 18.</a:t>
            </a:r>
          </a:p>
          <a:p>
            <a:pPr>
              <a:defRPr/>
            </a:pPr>
            <a:r>
              <a:rPr lang="en-US" dirty="0" smtClean="0">
                <a:latin typeface="Arial" pitchFamily="34" charset="0"/>
                <a:cs typeface="Arial" pitchFamily="34" charset="0"/>
              </a:rPr>
              <a:t>“Make it as easy as a Google Book Search,” one survey respondent requested when discussing the catalog (Calhoun et al. 2009, p. 14).</a:t>
            </a:r>
          </a:p>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One survey respondent suggested, “I wish the results page would list a short blurb (one line) about the book similar to the way Google shows you a tiny bit about what a site link is about” (Calhoun et al. 2009, p. 17).</a:t>
            </a:r>
          </a:p>
          <a:p>
            <a:pPr>
              <a:defRPr/>
            </a:pPr>
            <a:endParaRPr lang="en-US" dirty="0" smtClean="0">
              <a:latin typeface="Arial" pitchFamily="34" charset="0"/>
              <a:cs typeface="Arial" pitchFamily="34" charset="0"/>
            </a:endParaRPr>
          </a:p>
          <a:p>
            <a:pPr>
              <a:defRPr/>
            </a:pPr>
            <a:endParaRPr lang="en-US" dirty="0" smtClean="0">
              <a:latin typeface="Arial" pitchFamily="34" charset="0"/>
              <a:cs typeface="Arial" pitchFamily="34" charset="0"/>
            </a:endParaRPr>
          </a:p>
          <a:p>
            <a:pPr>
              <a:defRPr/>
            </a:pPr>
            <a:r>
              <a:rPr lang="en-US" b="1" dirty="0" smtClean="0">
                <a:latin typeface="Arial" pitchFamily="34" charset="0"/>
                <a:cs typeface="Arial" pitchFamily="34" charset="0"/>
              </a:rPr>
              <a:t>Sense-making the information confluence: Phases 1-4 and Final Report. DIS, p. 9.</a:t>
            </a: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Participants also stated that library OPACs are difficult to use; this belief is held by all types of participants (</a:t>
            </a:r>
            <a:r>
              <a:rPr lang="en-US" dirty="0" err="1" smtClean="0">
                <a:latin typeface="Arial" pitchFamily="34" charset="0"/>
                <a:cs typeface="Arial" pitchFamily="34" charset="0"/>
              </a:rPr>
              <a:t>Connaway</a:t>
            </a:r>
            <a:r>
              <a:rPr lang="en-US" dirty="0" smtClean="0">
                <a:latin typeface="Arial" pitchFamily="34" charset="0"/>
                <a:cs typeface="Arial" pitchFamily="34" charset="0"/>
              </a:rPr>
              <a:t>, </a:t>
            </a:r>
            <a:r>
              <a:rPr lang="en-US" dirty="0" err="1" smtClean="0">
                <a:latin typeface="Arial" pitchFamily="34" charset="0"/>
                <a:cs typeface="Arial" pitchFamily="34" charset="0"/>
              </a:rPr>
              <a:t>Prabha</a:t>
            </a:r>
            <a:r>
              <a:rPr lang="en-US" dirty="0" smtClean="0">
                <a:latin typeface="Arial" pitchFamily="34" charset="0"/>
                <a:cs typeface="Arial" pitchFamily="34" charset="0"/>
              </a:rPr>
              <a:t>, and Dickey 2006, p. 11-14). </a:t>
            </a:r>
          </a:p>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Participants also discussed enhancements and changes to the library’s electronic resources and suggestions to “make the library catalog more like search engines” (</a:t>
            </a:r>
            <a:r>
              <a:rPr lang="en-US" dirty="0" err="1" smtClean="0">
                <a:latin typeface="Arial" pitchFamily="34" charset="0"/>
                <a:cs typeface="Arial" pitchFamily="34" charset="0"/>
              </a:rPr>
              <a:t>Connaway</a:t>
            </a:r>
            <a:r>
              <a:rPr lang="en-US" dirty="0" smtClean="0">
                <a:latin typeface="Arial" pitchFamily="34" charset="0"/>
                <a:cs typeface="Arial" pitchFamily="34" charset="0"/>
              </a:rPr>
              <a:t>, </a:t>
            </a:r>
            <a:r>
              <a:rPr lang="en-US" dirty="0" err="1" smtClean="0">
                <a:latin typeface="Arial" pitchFamily="34" charset="0"/>
                <a:cs typeface="Arial" pitchFamily="34" charset="0"/>
              </a:rPr>
              <a:t>Prabha</a:t>
            </a:r>
            <a:r>
              <a:rPr lang="en-US" dirty="0" smtClean="0">
                <a:latin typeface="Arial" pitchFamily="34" charset="0"/>
                <a:cs typeface="Arial" pitchFamily="34" charset="0"/>
              </a:rPr>
              <a:t>, and Dickey 2006, p. 16). These include Selective Dissemination of Information (SDI) [although the participants did not use this term, this is the service they described], 24/7 reference, and expanded online sources, including all print and other physical materials available online (</a:t>
            </a:r>
            <a:r>
              <a:rPr lang="en-US" dirty="0" err="1" smtClean="0">
                <a:latin typeface="Arial" pitchFamily="34" charset="0"/>
                <a:cs typeface="Arial" pitchFamily="34" charset="0"/>
              </a:rPr>
              <a:t>Connaway</a:t>
            </a:r>
            <a:r>
              <a:rPr lang="en-US" dirty="0" smtClean="0">
                <a:latin typeface="Arial" pitchFamily="34" charset="0"/>
                <a:cs typeface="Arial" pitchFamily="34" charset="0"/>
              </a:rPr>
              <a:t>, </a:t>
            </a:r>
            <a:r>
              <a:rPr lang="en-US" dirty="0" err="1" smtClean="0">
                <a:latin typeface="Arial" pitchFamily="34" charset="0"/>
                <a:cs typeface="Arial" pitchFamily="34" charset="0"/>
              </a:rPr>
              <a:t>Prabha</a:t>
            </a:r>
            <a:r>
              <a:rPr lang="en-US" dirty="0" smtClean="0">
                <a:latin typeface="Arial" pitchFamily="34" charset="0"/>
                <a:cs typeface="Arial" pitchFamily="34" charset="0"/>
              </a:rPr>
              <a:t>, and Dickey 2006, p. 16-17). </a:t>
            </a:r>
          </a:p>
          <a:p>
            <a:pPr>
              <a:defRPr/>
            </a:pPr>
            <a:endParaRPr lang="en-US" dirty="0" smtClean="0">
              <a:latin typeface="Arial" pitchFamily="34" charset="0"/>
              <a:cs typeface="Arial" pitchFamily="34" charset="0"/>
            </a:endParaRPr>
          </a:p>
          <a:p>
            <a:pPr>
              <a:defRPr/>
            </a:pPr>
            <a:endParaRPr lang="en-US" dirty="0">
              <a:latin typeface="Arial" pitchFamily="34" charset="0"/>
              <a:cs typeface="Arial" pitchFamily="34" charset="0"/>
            </a:endParaRPr>
          </a:p>
        </p:txBody>
      </p:sp>
      <p:sp>
        <p:nvSpPr>
          <p:cNvPr id="72708" name="Slide Number Placeholder 3"/>
          <p:cNvSpPr>
            <a:spLocks noGrp="1"/>
          </p:cNvSpPr>
          <p:nvPr>
            <p:ph type="sldNum" sz="quarter" idx="5"/>
          </p:nvPr>
        </p:nvSpPr>
        <p:spPr>
          <a:noFill/>
        </p:spPr>
        <p:txBody>
          <a:bodyPr/>
          <a:lstStyle/>
          <a:p>
            <a:fld id="{454FB844-EF76-48F9-92E9-EDDD688BF390}"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457200" y="3810001"/>
            <a:ext cx="6248400" cy="5257800"/>
          </a:xfrm>
        </p:spPr>
        <p:txBody>
          <a:bodyPr>
            <a:normAutofit fontScale="70000" lnSpcReduction="20000"/>
          </a:bodyPr>
          <a:lstStyle/>
          <a:p>
            <a:pPr marL="0" lvl="1">
              <a:defRPr/>
            </a:pPr>
            <a:r>
              <a:rPr lang="en-US" sz="2000" b="1" dirty="0" smtClean="0">
                <a:latin typeface="Arial" pitchFamily="34" charset="0"/>
                <a:cs typeface="Arial" pitchFamily="34" charset="0"/>
              </a:rPr>
              <a:t>Calhoun, Karen, et al. 2009. Online catalogs: What users and librarians want: An OCLC report. Dublin, Ohio: OCLC. DIS, p. 18.</a:t>
            </a:r>
          </a:p>
          <a:p>
            <a:pPr>
              <a:defRPr/>
            </a:pPr>
            <a:r>
              <a:rPr lang="en-US" sz="2000" dirty="0" smtClean="0">
                <a:latin typeface="Arial" pitchFamily="34" charset="0"/>
                <a:cs typeface="Arial" pitchFamily="34" charset="0"/>
              </a:rPr>
              <a:t> “The end user’s experience of the delivery of wanted items is as important, if not more important, than his or her discovery experience” (Calhoun et al. 2009, p. v). </a:t>
            </a:r>
          </a:p>
          <a:p>
            <a:pPr>
              <a:defRPr/>
            </a:pPr>
            <a:r>
              <a:rPr lang="en-US" sz="2000" dirty="0" smtClean="0">
                <a:latin typeface="Arial" pitchFamily="34" charset="0"/>
                <a:cs typeface="Arial" pitchFamily="34" charset="0"/>
              </a:rPr>
              <a:t> </a:t>
            </a:r>
          </a:p>
          <a:p>
            <a:pPr>
              <a:defRPr/>
            </a:pPr>
            <a:r>
              <a:rPr lang="en-US" sz="2000" dirty="0" smtClean="0">
                <a:latin typeface="Arial" pitchFamily="34" charset="0"/>
                <a:cs typeface="Arial" pitchFamily="34" charset="0"/>
              </a:rPr>
              <a:t>Fifty-five percent of survey respondents stated they would immediately try to obtain a copy of the item based on information they discover, 30% would “Request the item from a library,” 21% would “Visit a library listed here,” and 4% would “Purchase the item;” (Calhoun et al. 2009, p. 20). </a:t>
            </a:r>
          </a:p>
          <a:p>
            <a:pPr>
              <a:defRPr/>
            </a:pPr>
            <a:r>
              <a:rPr lang="en-US" sz="2000" dirty="0" smtClean="0">
                <a:latin typeface="Arial" pitchFamily="34" charset="0"/>
                <a:cs typeface="Arial" pitchFamily="34" charset="0"/>
              </a:rPr>
              <a:t> </a:t>
            </a:r>
          </a:p>
          <a:p>
            <a:pPr>
              <a:defRPr/>
            </a:pPr>
            <a:r>
              <a:rPr lang="en-US" sz="2000" dirty="0" smtClean="0">
                <a:latin typeface="Arial" pitchFamily="34" charset="0"/>
                <a:cs typeface="Arial" pitchFamily="34" charset="0"/>
              </a:rPr>
              <a:t>Twenty-four percent of the respondents indicated that a “list of libraries that own the item” is the most essential data element for them while 14% cited “the ability to see what is immediately available” as essential to them (Calhoun et al. 2009, p. 12). </a:t>
            </a:r>
          </a:p>
          <a:p>
            <a:pPr>
              <a:defRPr/>
            </a:pPr>
            <a:r>
              <a:rPr lang="en-US" sz="2000" dirty="0" smtClean="0">
                <a:latin typeface="Arial" pitchFamily="34" charset="0"/>
                <a:cs typeface="Arial" pitchFamily="34" charset="0"/>
              </a:rPr>
              <a:t> </a:t>
            </a:r>
          </a:p>
          <a:p>
            <a:pPr>
              <a:defRPr/>
            </a:pPr>
            <a:r>
              <a:rPr lang="en-US" sz="2000" dirty="0" smtClean="0">
                <a:latin typeface="Arial" pitchFamily="34" charset="0"/>
                <a:cs typeface="Arial" pitchFamily="34" charset="0"/>
              </a:rPr>
              <a:t>Thirty-six percent of survey respondents believed that “more links to online content/full text” was the “most helpful” change to identify a needed item in the catalog (ibid, p. 13). However, this enhancement was in the bottom third of librarians’ desired changes (Calhoun et al. 2009, p. 44).</a:t>
            </a:r>
          </a:p>
          <a:p>
            <a:pPr>
              <a:defRPr/>
            </a:pPr>
            <a:r>
              <a:rPr lang="en-US" sz="2000" dirty="0" smtClean="0">
                <a:latin typeface="Arial" pitchFamily="34" charset="0"/>
                <a:cs typeface="Arial" pitchFamily="34" charset="0"/>
              </a:rPr>
              <a:t> </a:t>
            </a:r>
          </a:p>
          <a:p>
            <a:pPr>
              <a:defRPr/>
            </a:pPr>
            <a:endParaRPr lang="en-US" dirty="0">
              <a:latin typeface="Arial" pitchFamily="34" charset="0"/>
              <a:cs typeface="Arial" pitchFamily="34" charset="0"/>
            </a:endParaRPr>
          </a:p>
        </p:txBody>
      </p:sp>
      <p:sp>
        <p:nvSpPr>
          <p:cNvPr id="73732" name="Slide Number Placeholder 3"/>
          <p:cNvSpPr>
            <a:spLocks noGrp="1"/>
          </p:cNvSpPr>
          <p:nvPr>
            <p:ph type="sldNum" sz="quarter" idx="5"/>
          </p:nvPr>
        </p:nvSpPr>
        <p:spPr>
          <a:noFill/>
        </p:spPr>
        <p:txBody>
          <a:bodyPr/>
          <a:lstStyle/>
          <a:p>
            <a:fld id="{86A2D3B1-EFF4-438E-9B0A-BB49B5813EB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xfrm>
            <a:off x="381000" y="3962400"/>
            <a:ext cx="6019800" cy="4183063"/>
          </a:xfrm>
          <a:noFill/>
          <a:ln/>
        </p:spPr>
        <p:txBody>
          <a:bodyPr/>
          <a:lstStyle/>
          <a:p>
            <a:r>
              <a:rPr lang="en-US" sz="1400" b="1" dirty="0" smtClean="0">
                <a:latin typeface="Arial" charset="0"/>
              </a:rPr>
              <a:t>Research Information Network. 2006. Researchers and discovery services: </a:t>
            </a:r>
            <a:r>
              <a:rPr lang="en-US" sz="1400" b="1" dirty="0" err="1" smtClean="0">
                <a:latin typeface="Arial" charset="0"/>
              </a:rPr>
              <a:t>Behaviour</a:t>
            </a:r>
            <a:r>
              <a:rPr lang="en-US" sz="1400" b="1" dirty="0" smtClean="0">
                <a:latin typeface="Arial" charset="0"/>
              </a:rPr>
              <a:t>, perceptions and needs. London: Research Information Network. DIS, p. 11.</a:t>
            </a:r>
            <a:endParaRPr lang="en-US" sz="1400" dirty="0" smtClean="0">
              <a:latin typeface="Arial" charset="0"/>
            </a:endParaRPr>
          </a:p>
          <a:p>
            <a:r>
              <a:rPr lang="en-US" sz="1400" dirty="0" smtClean="0">
                <a:latin typeface="Arial" charset="0"/>
              </a:rPr>
              <a:t>“Increasingly, the boundary between resources themselves and discovery services is a permeable one” (Research Information Network 2006, p. 5). There is a need for a seamless process from discovery-to-delivery (D2D). </a:t>
            </a:r>
          </a:p>
          <a:p>
            <a:endParaRPr lang="en-US" sz="1400" dirty="0" smtClean="0">
              <a:latin typeface="Arial" charset="0"/>
            </a:endParaRPr>
          </a:p>
          <a:p>
            <a:r>
              <a:rPr lang="en-US" sz="1400" dirty="0" smtClean="0">
                <a:latin typeface="Arial" charset="0"/>
              </a:rPr>
              <a:t>Some disciplinary differences exist in the researchers’ satisfaction with D2D services. Researchers in the sciences are most satisfied. Arts and Humanities researchers indicated serious problems in unavailable content, irrelevant information in result lists, and in the discovery of non-English content (Research Information Network 2006, p. 75).</a:t>
            </a:r>
            <a:endParaRPr lang="en-US" sz="1400" dirty="0" smtClean="0">
              <a:latin typeface="Arial" charset="0"/>
              <a:cs typeface="Arial" charset="0"/>
            </a:endParaRPr>
          </a:p>
          <a:p>
            <a:endParaRPr lang="en-US" sz="1400" dirty="0" smtClean="0">
              <a:latin typeface="Arial" charset="0"/>
              <a:cs typeface="Arial" charset="0"/>
            </a:endParaRPr>
          </a:p>
          <a:p>
            <a:r>
              <a:rPr lang="en-US" sz="1400" dirty="0" smtClean="0">
                <a:latin typeface="Arial" charset="0"/>
              </a:rPr>
              <a:t>Other specific gaps in D2D provision included foreign language materials (especially for social sciences and Arts and Humanities researchers; Research Information Network 2006, p. 75), chapters in </a:t>
            </a:r>
            <a:r>
              <a:rPr lang="en-US" sz="1400" dirty="0" err="1" smtClean="0">
                <a:latin typeface="Arial" charset="0"/>
              </a:rPr>
              <a:t>multiauthor</a:t>
            </a:r>
            <a:r>
              <a:rPr lang="en-US" sz="1400" dirty="0" smtClean="0">
                <a:latin typeface="Arial" charset="0"/>
              </a:rPr>
              <a:t> collections, short journal back files, and lack of specialist search engines (Research Information Network 2006, p. 67).</a:t>
            </a:r>
            <a:endParaRPr lang="en-US" sz="1400" dirty="0" smtClean="0">
              <a:latin typeface="Arial" charset="0"/>
              <a:cs typeface="Arial" charset="0"/>
            </a:endParaRPr>
          </a:p>
          <a:p>
            <a:endParaRPr lang="en-US" dirty="0" smtClean="0">
              <a:latin typeface="Arial" charset="0"/>
            </a:endParaRPr>
          </a:p>
        </p:txBody>
      </p:sp>
      <p:sp>
        <p:nvSpPr>
          <p:cNvPr id="74756" name="Slide Number Placeholder 3"/>
          <p:cNvSpPr>
            <a:spLocks noGrp="1"/>
          </p:cNvSpPr>
          <p:nvPr>
            <p:ph type="sldNum" sz="quarter" idx="5"/>
          </p:nvPr>
        </p:nvSpPr>
        <p:spPr>
          <a:noFill/>
        </p:spPr>
        <p:txBody>
          <a:bodyPr/>
          <a:lstStyle/>
          <a:p>
            <a:fld id="{07E2034D-5660-4DA4-BED9-5FC565DB716C}"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5.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15.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53" name="Rectangle 9"/>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6158"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lvl1pPr>
          </a:lstStyle>
          <a:p>
            <a:r>
              <a:rPr lang="en-US" smtClean="0"/>
              <a:t>Click to edit Master title style</a:t>
            </a:r>
            <a:endParaRPr lang="en-US"/>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smtClean="0"/>
              <a:t>Click to edit Master subtitle style</a:t>
            </a:r>
            <a:endParaRPr lang="en-US"/>
          </a:p>
        </p:txBody>
      </p:sp>
      <p:pic>
        <p:nvPicPr>
          <p:cNvPr id="6157" name="Picture 13"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6165"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533400" y="1289050"/>
            <a:ext cx="1854200" cy="1854200"/>
          </a:xfrm>
          <a:prstGeom prst="ellipse">
            <a:avLst/>
          </a:prstGeom>
          <a:solidFill>
            <a:srgbClr val="409A3C"/>
          </a:solidFill>
          <a:ln w="88900">
            <a:solidFill>
              <a:srgbClr val="FFFFFF"/>
            </a:solidFill>
            <a:round/>
            <a:headEnd/>
            <a:tailEnd/>
          </a:ln>
          <a:effectLst/>
        </p:spPr>
        <p:txBody>
          <a:bodyPr wrap="none" anchor="ctr"/>
          <a:lstStyle/>
          <a:p>
            <a:pPr algn="ctr"/>
            <a:endParaRPr lang="en-US">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720725" y="1936750"/>
            <a:ext cx="3775075" cy="42021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useBgFill="1">
        <p:nvSpPr>
          <p:cNvPr id="5" name="Title 4"/>
          <p:cNvSpPr>
            <a:spLocks noGrp="1"/>
          </p:cNvSpPr>
          <p:nvPr>
            <p:ph type="title"/>
          </p:nvPr>
        </p:nvSpPr>
        <p:spPr>
          <a:xfrm>
            <a:off x="228600" y="152400"/>
            <a:ext cx="8686800" cy="1284287"/>
          </a:xfrm>
        </p:spPr>
        <p:txBody>
          <a:bodyPr/>
          <a:lstStyle/>
          <a:p>
            <a:r>
              <a:rPr lang="en-US" smtClean="0"/>
              <a:t>Click to edit Master 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73463" y="3354388"/>
            <a:ext cx="2020887"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46750" y="3354388"/>
            <a:ext cx="2022475"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858838"/>
            <a:ext cx="1201737"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3463" y="858838"/>
            <a:ext cx="3454400"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675" y="3354388"/>
            <a:ext cx="3917950"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3354388"/>
            <a:ext cx="3919538" cy="1928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858838"/>
            <a:ext cx="1997075" cy="4424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4675" y="858838"/>
            <a:ext cx="5840413" cy="442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p:nvPicPr>
        <p:blipFill>
          <a:blip r:embed="rId6" cstate="print"/>
          <a:stretch>
            <a:fillRect/>
          </a:stretch>
        </p:blipFill>
        <p:spPr>
          <a:xfrm>
            <a:off x="937487" y="1377308"/>
            <a:ext cx="1588950" cy="1608812"/>
          </a:xfrm>
          <a:prstGeom prst="rect">
            <a:avLst/>
          </a:prstGeom>
        </p:spPr>
      </p:pic>
      <p:grpSp>
        <p:nvGrpSpPr>
          <p:cNvPr id="16" name="Group 15"/>
          <p:cNvGrpSpPr/>
          <p:nvPr userDrawn="1"/>
        </p:nvGrpSpPr>
        <p:grpSpPr>
          <a:xfrm>
            <a:off x="5486400" y="5943600"/>
            <a:ext cx="3429000" cy="685800"/>
            <a:chOff x="5638800" y="6172200"/>
            <a:chExt cx="3429000" cy="670559"/>
          </a:xfrm>
        </p:grpSpPr>
        <p:sp>
          <p:nvSpPr>
            <p:cNvPr id="18" name="Rectangle 17"/>
            <p:cNvSpPr/>
            <p:nvPr/>
          </p:nvSpPr>
          <p:spPr>
            <a:xfrm>
              <a:off x="5638800" y="6172200"/>
              <a:ext cx="3429000" cy="67055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9" name="Picture 1"/>
            <p:cNvPicPr>
              <a:picLocks noChangeAspect="1" noChangeArrowheads="1"/>
            </p:cNvPicPr>
            <p:nvPr/>
          </p:nvPicPr>
          <p:blipFill>
            <a:blip r:embed="rId7" cstate="print"/>
            <a:srcRect/>
            <a:stretch>
              <a:fillRect/>
            </a:stretch>
          </p:blipFill>
          <p:spPr bwMode="auto">
            <a:xfrm>
              <a:off x="6324600" y="6324600"/>
              <a:ext cx="762000" cy="405066"/>
            </a:xfrm>
            <a:prstGeom prst="rect">
              <a:avLst/>
            </a:prstGeom>
            <a:solidFill>
              <a:schemeClr val="bg1"/>
            </a:solidFill>
            <a:ln w="9525">
              <a:noFill/>
              <a:miter lim="800000"/>
              <a:headEnd/>
              <a:tailEnd/>
            </a:ln>
          </p:spPr>
        </p:pic>
        <p:pic>
          <p:nvPicPr>
            <p:cNvPr id="20" name="Picture 15" descr="Rutgers"/>
            <p:cNvPicPr>
              <a:picLocks noChangeAspect="1" noChangeArrowheads="1"/>
            </p:cNvPicPr>
            <p:nvPr/>
          </p:nvPicPr>
          <p:blipFill>
            <a:blip r:embed="rId8" cstate="print"/>
            <a:srcRect/>
            <a:stretch>
              <a:fillRect/>
            </a:stretch>
          </p:blipFill>
          <p:spPr bwMode="auto">
            <a:xfrm>
              <a:off x="7467600" y="6263640"/>
              <a:ext cx="1143000" cy="458414"/>
            </a:xfrm>
            <a:prstGeom prst="rect">
              <a:avLst/>
            </a:prstGeom>
            <a:solidFill>
              <a:schemeClr val="bg1"/>
            </a:solidFill>
            <a:ln w="9525">
              <a:noFill/>
              <a:miter lim="800000"/>
              <a:headEnd/>
              <a:tailEnd/>
            </a:ln>
          </p:spPr>
        </p:pic>
      </p:gr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p:cNvGrpSpPr/>
          <p:nvPr userDrawn="1"/>
        </p:nvGrpSpPr>
        <p:grpSpPr>
          <a:xfrm>
            <a:off x="5715000" y="6187441"/>
            <a:ext cx="3429000" cy="670559"/>
            <a:chOff x="5638800" y="6172200"/>
            <a:chExt cx="3429000" cy="670559"/>
          </a:xfrm>
        </p:grpSpPr>
        <p:sp>
          <p:nvSpPr>
            <p:cNvPr id="3" name="Rectangle 2"/>
            <p:cNvSpPr/>
            <p:nvPr/>
          </p:nvSpPr>
          <p:spPr>
            <a:xfrm>
              <a:off x="5638800" y="6172200"/>
              <a:ext cx="3429000" cy="67055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 name="Picture 1"/>
            <p:cNvPicPr>
              <a:picLocks noChangeAspect="1" noChangeArrowheads="1"/>
            </p:cNvPicPr>
            <p:nvPr/>
          </p:nvPicPr>
          <p:blipFill>
            <a:blip r:embed="rId2" cstate="print"/>
            <a:srcRect/>
            <a:stretch>
              <a:fillRect/>
            </a:stretch>
          </p:blipFill>
          <p:spPr bwMode="auto">
            <a:xfrm>
              <a:off x="6324600" y="6324600"/>
              <a:ext cx="762000" cy="405066"/>
            </a:xfrm>
            <a:prstGeom prst="rect">
              <a:avLst/>
            </a:prstGeom>
            <a:solidFill>
              <a:schemeClr val="bg1"/>
            </a:solidFill>
            <a:ln w="9525">
              <a:noFill/>
              <a:miter lim="800000"/>
              <a:headEnd/>
              <a:tailEnd/>
            </a:ln>
          </p:spPr>
        </p:pic>
        <p:pic>
          <p:nvPicPr>
            <p:cNvPr id="5" name="Picture 15" descr="Rutgers"/>
            <p:cNvPicPr>
              <a:picLocks noChangeAspect="1" noChangeArrowheads="1"/>
            </p:cNvPicPr>
            <p:nvPr/>
          </p:nvPicPr>
          <p:blipFill>
            <a:blip r:embed="rId3" cstate="print"/>
            <a:srcRect/>
            <a:stretch>
              <a:fillRect/>
            </a:stretch>
          </p:blipFill>
          <p:spPr bwMode="auto">
            <a:xfrm>
              <a:off x="7467600" y="6263640"/>
              <a:ext cx="1143000" cy="458414"/>
            </a:xfrm>
            <a:prstGeom prst="rect">
              <a:avLst/>
            </a:prstGeom>
            <a:solidFill>
              <a:schemeClr val="bg1"/>
            </a:solidFill>
            <a:ln w="9525">
              <a:noFill/>
              <a:miter lim="800000"/>
              <a:headEnd/>
              <a:tailEnd/>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609600" y="6248206"/>
            <a:ext cx="5421083" cy="365125"/>
          </a:xfrm>
          <a:prstGeom prst="rect">
            <a:avLst/>
          </a:prstGeom>
        </p:spPr>
        <p:txBody>
          <a:bodyPr/>
          <a:lstStyle/>
          <a:p>
            <a:pPr>
              <a:defRPr/>
            </a:pPr>
            <a:endParaRPr lang="en-US"/>
          </a:p>
        </p:txBody>
      </p:sp>
      <p:sp>
        <p:nvSpPr>
          <p:cNvPr id="5" name="Rectangle 4"/>
          <p:cNvSpPr/>
          <p:nvPr userDrawn="1"/>
        </p:nvSpPr>
        <p:spPr bwMode="auto">
          <a:xfrm>
            <a:off x="6934200" y="6096000"/>
            <a:ext cx="838200" cy="762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tx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20" name="Picture 19"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5"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6"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7"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8"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9"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1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9.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5.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20725" y="1936750"/>
            <a:ext cx="7702550" cy="42021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10" descr="logo white small"/>
          <p:cNvPicPr>
            <a:picLocks noChangeAspect="1" noChangeArrowheads="1"/>
          </p:cNvPicPr>
          <p:nvPr/>
        </p:nvPicPr>
        <p:blipFill>
          <a:blip r:embed="rId14" cstate="print"/>
          <a:srcRect/>
          <a:stretch>
            <a:fillRect/>
          </a:stretch>
        </p:blipFill>
        <p:spPr bwMode="auto">
          <a:xfrm>
            <a:off x="7686675" y="628650"/>
            <a:ext cx="996950" cy="374650"/>
          </a:xfrm>
          <a:prstGeom prst="rect">
            <a:avLst/>
          </a:prstGeom>
          <a:noFill/>
          <a:ln w="9525">
            <a:noFill/>
            <a:miter lim="800000"/>
            <a:headEnd/>
            <a:tailEnd/>
          </a:ln>
        </p:spPr>
      </p:pic>
      <p:grpSp>
        <p:nvGrpSpPr>
          <p:cNvPr id="1039" name="Group 15"/>
          <p:cNvGrpSpPr>
            <a:grpSpLocks/>
          </p:cNvGrpSpPr>
          <p:nvPr/>
        </p:nvGrpSpPr>
        <p:grpSpPr bwMode="auto">
          <a:xfrm>
            <a:off x="0" y="0"/>
            <a:ext cx="9144000" cy="6858000"/>
            <a:chOff x="0" y="0"/>
            <a:chExt cx="5760" cy="4320"/>
          </a:xfrm>
        </p:grpSpPr>
        <p:pic>
          <p:nvPicPr>
            <p:cNvPr id="1035" name="Picture 11" descr="lite border top"/>
            <p:cNvPicPr>
              <a:picLocks noChangeAspect="1" noChangeArrowheads="1"/>
            </p:cNvPicPr>
            <p:nvPr userDrawn="1"/>
          </p:nvPicPr>
          <p:blipFill>
            <a:blip r:embed="rId15" cstate="print"/>
            <a:srcRect/>
            <a:stretch>
              <a:fillRect/>
            </a:stretch>
          </p:blipFill>
          <p:spPr bwMode="auto">
            <a:xfrm>
              <a:off x="0" y="0"/>
              <a:ext cx="5760" cy="90"/>
            </a:xfrm>
            <a:prstGeom prst="rect">
              <a:avLst/>
            </a:prstGeom>
            <a:noFill/>
          </p:spPr>
        </p:pic>
        <p:pic>
          <p:nvPicPr>
            <p:cNvPr id="1036" name="Picture 12" descr="lite border bottom"/>
            <p:cNvPicPr>
              <a:picLocks noChangeAspect="1" noChangeArrowheads="1"/>
            </p:cNvPicPr>
            <p:nvPr userDrawn="1"/>
          </p:nvPicPr>
          <p:blipFill>
            <a:blip r:embed="rId16" cstate="print"/>
            <a:srcRect/>
            <a:stretch>
              <a:fillRect/>
            </a:stretch>
          </p:blipFill>
          <p:spPr bwMode="auto">
            <a:xfrm>
              <a:off x="0" y="4230"/>
              <a:ext cx="5760" cy="90"/>
            </a:xfrm>
            <a:prstGeom prst="rect">
              <a:avLst/>
            </a:prstGeom>
            <a:noFill/>
          </p:spPr>
        </p:pic>
        <p:pic>
          <p:nvPicPr>
            <p:cNvPr id="1037" name="Picture 13" descr="lite border left"/>
            <p:cNvPicPr>
              <a:picLocks noChangeAspect="1" noChangeArrowheads="1"/>
            </p:cNvPicPr>
            <p:nvPr userDrawn="1"/>
          </p:nvPicPr>
          <p:blipFill>
            <a:blip r:embed="rId17" cstate="print"/>
            <a:srcRect/>
            <a:stretch>
              <a:fillRect/>
            </a:stretch>
          </p:blipFill>
          <p:spPr bwMode="auto">
            <a:xfrm>
              <a:off x="0" y="0"/>
              <a:ext cx="281" cy="4320"/>
            </a:xfrm>
            <a:prstGeom prst="rect">
              <a:avLst/>
            </a:prstGeom>
            <a:noFill/>
          </p:spPr>
        </p:pic>
        <p:pic>
          <p:nvPicPr>
            <p:cNvPr id="1038" name="Picture 14" descr="lite border right"/>
            <p:cNvPicPr>
              <a:picLocks noChangeAspect="1" noChangeArrowheads="1"/>
            </p:cNvPicPr>
            <p:nvPr userDrawn="1"/>
          </p:nvPicPr>
          <p:blipFill>
            <a:blip r:embed="rId18" cstate="print"/>
            <a:srcRect/>
            <a:stretch>
              <a:fillRect/>
            </a:stretch>
          </p:blipFill>
          <p:spPr bwMode="auto">
            <a:xfrm>
              <a:off x="5479" y="0"/>
              <a:ext cx="281" cy="4320"/>
            </a:xfrm>
            <a:prstGeom prst="rect">
              <a:avLst/>
            </a:prstGeom>
            <a:noFill/>
          </p:spPr>
        </p:pic>
      </p:gr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Lst>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20000"/>
        </a:lnSpc>
        <a:spcBef>
          <a:spcPct val="50000"/>
        </a:spcBef>
        <a:spcAft>
          <a:spcPct val="0"/>
        </a:spcAft>
        <a:buClr>
          <a:srgbClr val="FF7600"/>
        </a:buClr>
        <a:defRPr sz="2100" b="1">
          <a:solidFill>
            <a:schemeClr val="tx1"/>
          </a:solidFill>
          <a:latin typeface="+mn-lt"/>
          <a:ea typeface="+mn-ea"/>
          <a:cs typeface="+mn-cs"/>
        </a:defRPr>
      </a:lvl1pPr>
      <a:lvl2pPr marL="692150" indent="-222250" algn="l" rtl="0" eaLnBrk="1" fontAlgn="base" hangingPunct="1">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1" fontAlgn="base" hangingPunct="1">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1" fontAlgn="base" hangingPunct="1">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9" name="Rectangle 19"/>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25620" name="Oval 20"/>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25621" name="Oval 21"/>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25622" name="Oval 22"/>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pic>
        <p:nvPicPr>
          <p:cNvPr id="25623" name="Picture 23"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25624" name="Group 24"/>
          <p:cNvGrpSpPr>
            <a:grpSpLocks/>
          </p:cNvGrpSpPr>
          <p:nvPr/>
        </p:nvGrpSpPr>
        <p:grpSpPr bwMode="auto">
          <a:xfrm>
            <a:off x="0" y="0"/>
            <a:ext cx="9144000" cy="6858000"/>
            <a:chOff x="0" y="0"/>
            <a:chExt cx="5760" cy="4320"/>
          </a:xfrm>
        </p:grpSpPr>
        <p:pic>
          <p:nvPicPr>
            <p:cNvPr id="25625" name="Picture 25"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p:spPr>
        </p:pic>
        <p:pic>
          <p:nvPicPr>
            <p:cNvPr id="25626" name="Picture 26"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p:spPr>
        </p:pic>
        <p:pic>
          <p:nvPicPr>
            <p:cNvPr id="25627" name="Picture 27"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p:spPr>
        </p:pic>
        <p:pic>
          <p:nvPicPr>
            <p:cNvPr id="25628" name="Picture 28"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p:spPr>
        </p:pic>
      </p:grpSp>
      <p:grpSp>
        <p:nvGrpSpPr>
          <p:cNvPr id="25614" name="Group 14"/>
          <p:cNvGrpSpPr>
            <a:grpSpLocks/>
          </p:cNvGrpSpPr>
          <p:nvPr/>
        </p:nvGrpSpPr>
        <p:grpSpPr bwMode="auto">
          <a:xfrm>
            <a:off x="0" y="0"/>
            <a:ext cx="3838575" cy="4833938"/>
            <a:chOff x="0" y="0"/>
            <a:chExt cx="2418" cy="3045"/>
          </a:xfrm>
        </p:grpSpPr>
        <p:pic>
          <p:nvPicPr>
            <p:cNvPr id="25615" name="Picture 15" descr="connection photo collage dark"/>
            <p:cNvPicPr>
              <a:picLocks noChangeAspect="1" noChangeArrowheads="1"/>
            </p:cNvPicPr>
            <p:nvPr/>
          </p:nvPicPr>
          <p:blipFill>
            <a:blip r:embed="rId18" cstate="print"/>
            <a:srcRect/>
            <a:stretch>
              <a:fillRect/>
            </a:stretch>
          </p:blipFill>
          <p:spPr bwMode="auto">
            <a:xfrm>
              <a:off x="0" y="0"/>
              <a:ext cx="2418" cy="3045"/>
            </a:xfrm>
            <a:prstGeom prst="rect">
              <a:avLst/>
            </a:prstGeom>
            <a:noFill/>
          </p:spPr>
        </p:pic>
        <p:sp>
          <p:nvSpPr>
            <p:cNvPr id="25616" name="Text Box 16"/>
            <p:cNvSpPr txBox="1">
              <a:spLocks noChangeArrowheads="1"/>
            </p:cNvSpPr>
            <p:nvPr/>
          </p:nvSpPr>
          <p:spPr bwMode="auto">
            <a:xfrm>
              <a:off x="1036" y="1335"/>
              <a:ext cx="629" cy="422"/>
            </a:xfrm>
            <a:prstGeom prst="rect">
              <a:avLst/>
            </a:prstGeom>
            <a:noFill/>
            <a:ln w="9525">
              <a:noFill/>
              <a:miter lim="800000"/>
              <a:headEnd/>
              <a:tailEnd/>
            </a:ln>
            <a:effectLst/>
          </p:spPr>
          <p:txBody>
            <a:bodyPr>
              <a:spAutoFit/>
            </a:bodyPr>
            <a:lstStyle/>
            <a:p>
              <a:pPr algn="ctr">
                <a:lnSpc>
                  <a:spcPct val="100000"/>
                </a:lnSpc>
                <a:spcBef>
                  <a:spcPct val="0"/>
                </a:spcBef>
              </a:pPr>
              <a:r>
                <a:rPr lang="en-US" sz="1000">
                  <a:solidFill>
                    <a:srgbClr val="FFFFFF"/>
                  </a:solidFill>
                </a:rPr>
                <a:t>EVERY</a:t>
              </a:r>
            </a:p>
            <a:p>
              <a:pPr algn="ctr">
                <a:lnSpc>
                  <a:spcPct val="100000"/>
                </a:lnSpc>
                <a:spcBef>
                  <a:spcPct val="0"/>
                </a:spcBef>
              </a:pPr>
              <a:r>
                <a:rPr lang="en-US" sz="1000">
                  <a:solidFill>
                    <a:srgbClr val="FFFFFF"/>
                  </a:solidFill>
                </a:rPr>
                <a:t>CONNECTION</a:t>
              </a:r>
            </a:p>
            <a:p>
              <a:pPr algn="ctr">
                <a:lnSpc>
                  <a:spcPct val="100000"/>
                </a:lnSpc>
                <a:spcBef>
                  <a:spcPct val="0"/>
                </a:spcBef>
              </a:pPr>
              <a:r>
                <a:rPr lang="en-US" sz="900">
                  <a:solidFill>
                    <a:srgbClr val="FFFFFF"/>
                  </a:solidFill>
                </a:rPr>
                <a:t>has a </a:t>
              </a:r>
            </a:p>
            <a:p>
              <a:pPr algn="ctr">
                <a:lnSpc>
                  <a:spcPct val="100000"/>
                </a:lnSpc>
                <a:spcBef>
                  <a:spcPct val="0"/>
                </a:spcBef>
              </a:pPr>
              <a:r>
                <a:rPr lang="en-US" sz="900">
                  <a:solidFill>
                    <a:srgbClr val="FFFFFF"/>
                  </a:solidFill>
                </a:rPr>
                <a:t>starting point.</a:t>
              </a:r>
            </a:p>
          </p:txBody>
        </p:sp>
      </p:grpSp>
      <p:sp>
        <p:nvSpPr>
          <p:cNvPr id="25617" name="Rectangle 17"/>
          <p:cNvSpPr>
            <a:spLocks noGrp="1" noChangeArrowheads="1"/>
          </p:cNvSpPr>
          <p:nvPr>
            <p:ph type="title"/>
          </p:nvPr>
        </p:nvSpPr>
        <p:spPr bwMode="auto">
          <a:xfrm>
            <a:off x="3573463" y="858838"/>
            <a:ext cx="4808537" cy="1755775"/>
          </a:xfrm>
          <a:prstGeom prst="rect">
            <a:avLst/>
          </a:prstGeom>
          <a:noFill/>
          <a:ln w="9525">
            <a:noFill/>
            <a:miter lim="800000"/>
            <a:headEnd/>
            <a:tailEnd/>
          </a:ln>
          <a:effectLst>
            <a:outerShdw dist="35921" dir="2700000" algn="ctr" rotWithShape="0">
              <a:schemeClr val="bg2"/>
            </a:outerShdw>
          </a:effectLst>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25618" name="Rectangle 18"/>
          <p:cNvSpPr>
            <a:spLocks noGrp="1" noChangeArrowheads="1"/>
          </p:cNvSpPr>
          <p:nvPr>
            <p:ph type="body" idx="1"/>
          </p:nvPr>
        </p:nvSpPr>
        <p:spPr bwMode="auto">
          <a:xfrm>
            <a:off x="3573463" y="3354388"/>
            <a:ext cx="4195762" cy="192881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en-US" smtClean="0"/>
              <a:t>Subtitle here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Trebuchet MS" pitchFamily="34" charset="0"/>
        </a:defRPr>
      </a:lvl2pPr>
      <a:lvl3pPr algn="l" rtl="0" fontAlgn="base">
        <a:spcBef>
          <a:spcPct val="0"/>
        </a:spcBef>
        <a:spcAft>
          <a:spcPct val="0"/>
        </a:spcAft>
        <a:defRPr sz="3000" b="1">
          <a:solidFill>
            <a:schemeClr val="tx2"/>
          </a:solidFill>
          <a:latin typeface="Trebuchet MS" pitchFamily="34" charset="0"/>
        </a:defRPr>
      </a:lvl3pPr>
      <a:lvl4pPr algn="l" rtl="0" fontAlgn="base">
        <a:spcBef>
          <a:spcPct val="0"/>
        </a:spcBef>
        <a:spcAft>
          <a:spcPct val="0"/>
        </a:spcAft>
        <a:defRPr sz="3000" b="1">
          <a:solidFill>
            <a:schemeClr val="tx2"/>
          </a:solidFill>
          <a:latin typeface="Trebuchet MS" pitchFamily="34" charset="0"/>
        </a:defRPr>
      </a:lvl4pPr>
      <a:lvl5pPr algn="l" rtl="0" fontAlgn="base">
        <a:spcBef>
          <a:spcPct val="0"/>
        </a:spcBef>
        <a:spcAft>
          <a:spcPct val="0"/>
        </a:spcAft>
        <a:defRPr sz="3000" b="1">
          <a:solidFill>
            <a:schemeClr val="tx2"/>
          </a:solidFill>
          <a:latin typeface="Trebuchet MS" pitchFamily="34" charset="0"/>
        </a:defRPr>
      </a:lvl5pPr>
      <a:lvl6pPr marL="457200" algn="l" rtl="0" fontAlgn="base">
        <a:spcBef>
          <a:spcPct val="0"/>
        </a:spcBef>
        <a:spcAft>
          <a:spcPct val="0"/>
        </a:spcAft>
        <a:defRPr sz="3000" b="1">
          <a:solidFill>
            <a:schemeClr val="tx2"/>
          </a:solidFill>
          <a:latin typeface="Trebuchet MS" pitchFamily="34" charset="0"/>
        </a:defRPr>
      </a:lvl6pPr>
      <a:lvl7pPr marL="914400" algn="l" rtl="0" fontAlgn="base">
        <a:spcBef>
          <a:spcPct val="0"/>
        </a:spcBef>
        <a:spcAft>
          <a:spcPct val="0"/>
        </a:spcAft>
        <a:defRPr sz="3000" b="1">
          <a:solidFill>
            <a:schemeClr val="tx2"/>
          </a:solidFill>
          <a:latin typeface="Trebuchet MS" pitchFamily="34" charset="0"/>
        </a:defRPr>
      </a:lvl7pPr>
      <a:lvl8pPr marL="1371600" algn="l" rtl="0" fontAlgn="base">
        <a:spcBef>
          <a:spcPct val="0"/>
        </a:spcBef>
        <a:spcAft>
          <a:spcPct val="0"/>
        </a:spcAft>
        <a:defRPr sz="3000" b="1">
          <a:solidFill>
            <a:schemeClr val="tx2"/>
          </a:solidFill>
          <a:latin typeface="Trebuchet MS" pitchFamily="34" charset="0"/>
        </a:defRPr>
      </a:lvl8pPr>
      <a:lvl9pPr marL="1828800" algn="l" rtl="0" fontAlgn="base">
        <a:spcBef>
          <a:spcPct val="0"/>
        </a:spcBef>
        <a:spcAft>
          <a:spcPct val="0"/>
        </a:spcAft>
        <a:defRPr sz="3000" b="1">
          <a:solidFill>
            <a:schemeClr val="tx2"/>
          </a:solidFill>
          <a:latin typeface="Trebuchet MS" pitchFamily="34" charset="0"/>
        </a:defRPr>
      </a:lvl9pPr>
    </p:titleStyle>
    <p:bodyStyle>
      <a:lvl1pPr marL="342900" indent="-342900" algn="l" rtl="0" fontAlgn="base">
        <a:lnSpc>
          <a:spcPct val="120000"/>
        </a:lnSpc>
        <a:spcBef>
          <a:spcPct val="0"/>
        </a:spcBef>
        <a:spcAft>
          <a:spcPct val="0"/>
        </a:spcAft>
        <a:defRPr sz="2100" b="1">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Arial" charset="0"/>
        </a:defRPr>
      </a:lvl2pPr>
      <a:lvl3pPr marL="1143000" indent="-228600" algn="l" rtl="0" fontAlgn="base">
        <a:spcBef>
          <a:spcPct val="20000"/>
        </a:spcBef>
        <a:spcAft>
          <a:spcPct val="0"/>
        </a:spcAft>
        <a:defRPr sz="2400">
          <a:solidFill>
            <a:schemeClr val="tx1"/>
          </a:solidFill>
          <a:latin typeface="Arial" charset="0"/>
        </a:defRPr>
      </a:lvl3pPr>
      <a:lvl4pPr marL="1600200" indent="-228600" algn="l" rtl="0" fontAlgn="base">
        <a:spcBef>
          <a:spcPct val="20000"/>
        </a:spcBef>
        <a:spcAft>
          <a:spcPct val="0"/>
        </a:spcAft>
        <a:defRPr sz="2000">
          <a:solidFill>
            <a:schemeClr val="tx1"/>
          </a:solidFill>
          <a:latin typeface="Arial" charset="0"/>
        </a:defRPr>
      </a:lvl4pPr>
      <a:lvl5pPr marL="2057400" indent="-228600" algn="l" rtl="0" fontAlgn="base">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40" name="Rectangle 16"/>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26641" name="Oval 17"/>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26642" name="Oval 18"/>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26643" name="Oval 19"/>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pic>
        <p:nvPicPr>
          <p:cNvPr id="26644" name="Picture 20" descr="logo with tag"/>
          <p:cNvPicPr>
            <a:picLocks noChangeAspect="1" noChangeArrowheads="1"/>
          </p:cNvPicPr>
          <p:nvPr/>
        </p:nvPicPr>
        <p:blipFill>
          <a:blip r:embed="rId13" cstate="print"/>
          <a:srcRect/>
          <a:stretch>
            <a:fillRect/>
          </a:stretch>
        </p:blipFill>
        <p:spPr bwMode="auto">
          <a:xfrm>
            <a:off x="3244850" y="5570538"/>
            <a:ext cx="3138488" cy="854075"/>
          </a:xfrm>
          <a:prstGeom prst="rect">
            <a:avLst/>
          </a:prstGeom>
          <a:noFill/>
          <a:ln w="9525">
            <a:noFill/>
            <a:miter lim="800000"/>
            <a:headEnd/>
            <a:tailEnd/>
          </a:ln>
        </p:spPr>
      </p:pic>
      <p:grpSp>
        <p:nvGrpSpPr>
          <p:cNvPr id="26645" name="Group 21"/>
          <p:cNvGrpSpPr>
            <a:grpSpLocks/>
          </p:cNvGrpSpPr>
          <p:nvPr/>
        </p:nvGrpSpPr>
        <p:grpSpPr bwMode="auto">
          <a:xfrm>
            <a:off x="0" y="0"/>
            <a:ext cx="9144000" cy="6858000"/>
            <a:chOff x="0" y="0"/>
            <a:chExt cx="5760" cy="4320"/>
          </a:xfrm>
        </p:grpSpPr>
        <p:pic>
          <p:nvPicPr>
            <p:cNvPr id="26646" name="Picture 22"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p:spPr>
        </p:pic>
        <p:pic>
          <p:nvPicPr>
            <p:cNvPr id="26647" name="Picture 23"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p:spPr>
        </p:pic>
        <p:pic>
          <p:nvPicPr>
            <p:cNvPr id="26648" name="Picture 24"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p:spPr>
        </p:pic>
        <p:pic>
          <p:nvPicPr>
            <p:cNvPr id="26649" name="Picture 25"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p:spPr>
        </p:pic>
      </p:grpSp>
      <p:sp>
        <p:nvSpPr>
          <p:cNvPr id="26638" name="Rectangle 14"/>
          <p:cNvSpPr>
            <a:spLocks noGrp="1" noChangeArrowheads="1"/>
          </p:cNvSpPr>
          <p:nvPr>
            <p:ph type="title"/>
          </p:nvPr>
        </p:nvSpPr>
        <p:spPr bwMode="auto">
          <a:xfrm>
            <a:off x="574675" y="858838"/>
            <a:ext cx="7989888" cy="1755775"/>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b" anchorCtr="1" compatLnSpc="1">
            <a:prstTxWarp prst="textNoShape">
              <a:avLst/>
            </a:prstTxWarp>
          </a:bodyPr>
          <a:lstStyle/>
          <a:p>
            <a:pPr lvl="0"/>
            <a:r>
              <a:rPr lang="en-US" smtClean="0"/>
              <a:t>Section Break</a:t>
            </a:r>
          </a:p>
        </p:txBody>
      </p:sp>
      <p:sp>
        <p:nvSpPr>
          <p:cNvPr id="26639" name="Rectangle 15"/>
          <p:cNvSpPr>
            <a:spLocks noGrp="1" noChangeArrowheads="1"/>
          </p:cNvSpPr>
          <p:nvPr>
            <p:ph type="body" idx="1"/>
          </p:nvPr>
        </p:nvSpPr>
        <p:spPr bwMode="auto">
          <a:xfrm>
            <a:off x="574675" y="3354388"/>
            <a:ext cx="7989888" cy="1928812"/>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3000" b="1">
          <a:solidFill>
            <a:schemeClr val="tx2"/>
          </a:solidFill>
          <a:latin typeface="+mj-lt"/>
          <a:ea typeface="+mj-ea"/>
          <a:cs typeface="+mj-cs"/>
        </a:defRPr>
      </a:lvl1pPr>
      <a:lvl2pPr algn="ctr" rtl="0" fontAlgn="base">
        <a:spcBef>
          <a:spcPct val="0"/>
        </a:spcBef>
        <a:spcAft>
          <a:spcPct val="0"/>
        </a:spcAft>
        <a:defRPr sz="3000" b="1">
          <a:solidFill>
            <a:schemeClr val="tx2"/>
          </a:solidFill>
          <a:latin typeface="Trebuchet MS" pitchFamily="34" charset="0"/>
        </a:defRPr>
      </a:lvl2pPr>
      <a:lvl3pPr algn="ctr" rtl="0" fontAlgn="base">
        <a:spcBef>
          <a:spcPct val="0"/>
        </a:spcBef>
        <a:spcAft>
          <a:spcPct val="0"/>
        </a:spcAft>
        <a:defRPr sz="3000" b="1">
          <a:solidFill>
            <a:schemeClr val="tx2"/>
          </a:solidFill>
          <a:latin typeface="Trebuchet MS" pitchFamily="34" charset="0"/>
        </a:defRPr>
      </a:lvl3pPr>
      <a:lvl4pPr algn="ctr" rtl="0" fontAlgn="base">
        <a:spcBef>
          <a:spcPct val="0"/>
        </a:spcBef>
        <a:spcAft>
          <a:spcPct val="0"/>
        </a:spcAft>
        <a:defRPr sz="3000" b="1">
          <a:solidFill>
            <a:schemeClr val="tx2"/>
          </a:solidFill>
          <a:latin typeface="Trebuchet MS" pitchFamily="34" charset="0"/>
        </a:defRPr>
      </a:lvl4pPr>
      <a:lvl5pPr algn="ctr" rtl="0" fontAlgn="base">
        <a:spcBef>
          <a:spcPct val="0"/>
        </a:spcBef>
        <a:spcAft>
          <a:spcPct val="0"/>
        </a:spcAft>
        <a:defRPr sz="3000" b="1">
          <a:solidFill>
            <a:schemeClr val="tx2"/>
          </a:solidFill>
          <a:latin typeface="Trebuchet MS" pitchFamily="34" charset="0"/>
        </a:defRPr>
      </a:lvl5pPr>
      <a:lvl6pPr marL="457200" algn="ctr" rtl="0" fontAlgn="base">
        <a:spcBef>
          <a:spcPct val="0"/>
        </a:spcBef>
        <a:spcAft>
          <a:spcPct val="0"/>
        </a:spcAft>
        <a:defRPr sz="3000" b="1">
          <a:solidFill>
            <a:schemeClr val="tx2"/>
          </a:solidFill>
          <a:latin typeface="Trebuchet MS" pitchFamily="34" charset="0"/>
        </a:defRPr>
      </a:lvl6pPr>
      <a:lvl7pPr marL="914400" algn="ctr" rtl="0" fontAlgn="base">
        <a:spcBef>
          <a:spcPct val="0"/>
        </a:spcBef>
        <a:spcAft>
          <a:spcPct val="0"/>
        </a:spcAft>
        <a:defRPr sz="3000" b="1">
          <a:solidFill>
            <a:schemeClr val="tx2"/>
          </a:solidFill>
          <a:latin typeface="Trebuchet MS" pitchFamily="34" charset="0"/>
        </a:defRPr>
      </a:lvl7pPr>
      <a:lvl8pPr marL="1371600" algn="ctr" rtl="0" fontAlgn="base">
        <a:spcBef>
          <a:spcPct val="0"/>
        </a:spcBef>
        <a:spcAft>
          <a:spcPct val="0"/>
        </a:spcAft>
        <a:defRPr sz="3000" b="1">
          <a:solidFill>
            <a:schemeClr val="tx2"/>
          </a:solidFill>
          <a:latin typeface="Trebuchet MS" pitchFamily="34" charset="0"/>
        </a:defRPr>
      </a:lvl8pPr>
      <a:lvl9pPr marL="1828800" algn="ctr" rtl="0" fontAlgn="base">
        <a:spcBef>
          <a:spcPct val="0"/>
        </a:spcBef>
        <a:spcAft>
          <a:spcPct val="0"/>
        </a:spcAft>
        <a:defRPr sz="3000" b="1">
          <a:solidFill>
            <a:schemeClr val="tx2"/>
          </a:solidFill>
          <a:latin typeface="Trebuchet MS" pitchFamily="34" charset="0"/>
        </a:defRPr>
      </a:lvl9pPr>
    </p:titleStyle>
    <p:bodyStyle>
      <a:lvl1pPr marL="342900" indent="-342900" algn="ctr" rtl="0" fontAlgn="base">
        <a:lnSpc>
          <a:spcPct val="120000"/>
        </a:lnSpc>
        <a:spcBef>
          <a:spcPct val="0"/>
        </a:spcBef>
        <a:spcAft>
          <a:spcPct val="0"/>
        </a:spcAft>
        <a:defRPr sz="2100" b="1">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defRPr sz="24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Box 11"/>
          <p:cNvSpPr txBox="1"/>
          <p:nvPr/>
        </p:nvSpPr>
        <p:spPr>
          <a:xfrm>
            <a:off x="76200" y="6429813"/>
            <a:ext cx="5562600" cy="361061"/>
          </a:xfrm>
          <a:prstGeom prst="rect">
            <a:avLst/>
          </a:prstGeom>
          <a:noFill/>
        </p:spPr>
        <p:txBody>
          <a:bodyPr wrap="square" rtlCol="0">
            <a:spAutoFit/>
          </a:bodyPr>
          <a:lstStyle/>
          <a:p>
            <a:pPr marL="0" marR="0" indent="0" algn="l" defTabSz="914400" rtl="0" eaLnBrk="1" fontAlgn="base" latinLnBrk="0" hangingPunct="1">
              <a:lnSpc>
                <a:spcPct val="120000"/>
              </a:lnSpc>
              <a:spcBef>
                <a:spcPct val="50000"/>
              </a:spcBef>
              <a:spcAft>
                <a:spcPct val="0"/>
              </a:spcAft>
              <a:buClrTx/>
              <a:buSzTx/>
              <a:buFontTx/>
              <a:buNone/>
              <a:tabLst/>
              <a:defRPr/>
            </a:pPr>
            <a:r>
              <a:rPr lang="en-US" sz="1600" b="1" i="1" kern="1200" dirty="0" smtClean="0">
                <a:solidFill>
                  <a:srgbClr val="FFFFFF"/>
                </a:solidFill>
                <a:latin typeface="Trebuchet MS" pitchFamily="34" charset="0"/>
                <a:ea typeface="+mn-ea"/>
                <a:cs typeface="+mn-cs"/>
              </a:rPr>
              <a:t>Changing User Patterns for Information Discovery</a:t>
            </a:r>
            <a:endParaRPr lang="en-US" sz="1600" i="1" dirty="0">
              <a:solidFill>
                <a:srgbClr val="FFFFFF"/>
              </a:solidFill>
            </a:endParaRPr>
          </a:p>
        </p:txBody>
      </p:sp>
      <p:sp>
        <p:nvSpPr>
          <p:cNvPr id="7" name="TextBox 6"/>
          <p:cNvSpPr txBox="1"/>
          <p:nvPr/>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bg1"/>
                </a:solidFill>
              </a:rPr>
              <a:pPr algn="r"/>
              <a:t>‹#›</a:t>
            </a:fld>
            <a:endParaRPr lang="en-US" sz="1400" dirty="0">
              <a:solidFill>
                <a:schemeClr val="bg1"/>
              </a:solidFill>
            </a:endParaRPr>
          </a:p>
        </p:txBody>
      </p:sp>
      <p:grpSp>
        <p:nvGrpSpPr>
          <p:cNvPr id="8" name="Group 7"/>
          <p:cNvGrpSpPr/>
          <p:nvPr userDrawn="1"/>
        </p:nvGrpSpPr>
        <p:grpSpPr>
          <a:xfrm>
            <a:off x="5715000" y="6187441"/>
            <a:ext cx="3429000" cy="670559"/>
            <a:chOff x="4391891" y="5836920"/>
            <a:chExt cx="4675909" cy="983485"/>
          </a:xfrm>
        </p:grpSpPr>
        <p:sp>
          <p:nvSpPr>
            <p:cNvPr id="9" name="Rectangle 8"/>
            <p:cNvSpPr/>
            <p:nvPr/>
          </p:nvSpPr>
          <p:spPr>
            <a:xfrm>
              <a:off x="4391891" y="5836920"/>
              <a:ext cx="4675909" cy="983485"/>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0" name="Picture 1"/>
            <p:cNvPicPr>
              <a:picLocks noChangeAspect="1" noChangeArrowheads="1"/>
            </p:cNvPicPr>
            <p:nvPr/>
          </p:nvPicPr>
          <p:blipFill>
            <a:blip r:embed="rId14" cstate="print"/>
            <a:srcRect/>
            <a:stretch>
              <a:fillRect/>
            </a:stretch>
          </p:blipFill>
          <p:spPr bwMode="auto">
            <a:xfrm>
              <a:off x="6324600" y="6324600"/>
              <a:ext cx="762000" cy="405066"/>
            </a:xfrm>
            <a:prstGeom prst="rect">
              <a:avLst/>
            </a:prstGeom>
            <a:solidFill>
              <a:schemeClr val="bg1"/>
            </a:solidFill>
            <a:ln w="9525">
              <a:noFill/>
              <a:miter lim="800000"/>
              <a:headEnd/>
              <a:tailEnd/>
            </a:ln>
          </p:spPr>
        </p:pic>
        <p:pic>
          <p:nvPicPr>
            <p:cNvPr id="11" name="Picture 15" descr="Rutgers"/>
            <p:cNvPicPr>
              <a:picLocks noChangeAspect="1" noChangeArrowheads="1"/>
            </p:cNvPicPr>
            <p:nvPr/>
          </p:nvPicPr>
          <p:blipFill>
            <a:blip r:embed="rId15" cstate="print"/>
            <a:srcRect/>
            <a:stretch>
              <a:fillRect/>
            </a:stretch>
          </p:blipFill>
          <p:spPr bwMode="auto">
            <a:xfrm>
              <a:off x="7467600" y="6263640"/>
              <a:ext cx="1143000" cy="458414"/>
            </a:xfrm>
            <a:prstGeom prst="rect">
              <a:avLst/>
            </a:prstGeom>
            <a:solidFill>
              <a:schemeClr val="bg1"/>
            </a:solid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698" r:id="rId11"/>
    <p:sldLayoutId id="2147483733" r:id="rId12"/>
  </p:sldLayoutIdLst>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Box 11"/>
          <p:cNvSpPr txBox="1"/>
          <p:nvPr/>
        </p:nvSpPr>
        <p:spPr>
          <a:xfrm>
            <a:off x="76200" y="6429813"/>
            <a:ext cx="5181600" cy="327462"/>
          </a:xfrm>
          <a:prstGeom prst="rect">
            <a:avLst/>
          </a:prstGeom>
          <a:noFill/>
        </p:spPr>
        <p:txBody>
          <a:bodyPr wrap="square" rtlCol="0">
            <a:spAutoFit/>
          </a:bodyPr>
          <a:lstStyle/>
          <a:p>
            <a:pPr algn="l"/>
            <a:r>
              <a:rPr lang="en-US" sz="1400" dirty="0" smtClean="0">
                <a:solidFill>
                  <a:schemeClr val="tx1"/>
                </a:solidFill>
              </a:rPr>
              <a:t>Presentation name</a:t>
            </a:r>
            <a:endParaRPr lang="en-US" sz="1400" dirty="0">
              <a:solidFill>
                <a:schemeClr val="tx1"/>
              </a:solidFill>
            </a:endParaRPr>
          </a:p>
        </p:txBody>
      </p:sp>
      <p:sp>
        <p:nvSpPr>
          <p:cNvPr id="7" name="TextBox 6"/>
          <p:cNvSpPr txBox="1"/>
          <p:nvPr/>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tx1"/>
                </a:solidFill>
              </a:rPr>
              <a:pPr algn="r"/>
              <a:t>‹#›</a:t>
            </a:fld>
            <a:endParaRPr lang="en-US" sz="1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hf hdr="0" ftr="0" dt="0"/>
  <p:txStyles>
    <p:titleStyle>
      <a:lvl1pPr algn="l" rtl="0" eaLnBrk="1" fontAlgn="base" hangingPunct="1">
        <a:spcBef>
          <a:spcPct val="0"/>
        </a:spcBef>
        <a:spcAft>
          <a:spcPct val="0"/>
        </a:spcAft>
        <a:defRPr sz="3200" b="1">
          <a:solidFill>
            <a:srgbClr val="FF7600"/>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FF7600"/>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FF7600"/>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FF7600"/>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FF7600"/>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20.jpeg"/></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2.xml"/><Relationship Id="rId1" Type="http://schemas.openxmlformats.org/officeDocument/2006/relationships/slideLayout" Target="../slideLayouts/slideLayout36.xml"/><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6.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7.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9.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notesSlide" Target="../notesSlides/notesSlide50.xml"/><Relationship Id="rId1" Type="http://schemas.openxmlformats.org/officeDocument/2006/relationships/slideLayout" Target="../slideLayouts/slideLayout36.xml"/><Relationship Id="rId4" Type="http://schemas.openxmlformats.org/officeDocument/2006/relationships/hyperlink" Target="http://www.jisc.ac.uk/publications/reports/2010/digitalinformationseekers.aspx"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1.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subTitle" idx="1"/>
          </p:nvPr>
        </p:nvSpPr>
        <p:spPr>
          <a:xfrm>
            <a:off x="2133600" y="1295400"/>
            <a:ext cx="6705600" cy="1752600"/>
          </a:xfrm>
        </p:spPr>
        <p:txBody>
          <a:bodyPr>
            <a:normAutofit/>
          </a:bodyPr>
          <a:lstStyle/>
          <a:p>
            <a:pPr algn="r">
              <a:lnSpc>
                <a:spcPct val="110000"/>
              </a:lnSpc>
            </a:pPr>
            <a:r>
              <a:rPr lang="en-US" sz="2200" b="1" dirty="0" smtClean="0">
                <a:solidFill>
                  <a:schemeClr val="bg1"/>
                </a:solidFill>
              </a:rPr>
              <a:t>Lynn </a:t>
            </a:r>
            <a:r>
              <a:rPr lang="en-US" sz="2200" b="1" dirty="0" err="1" smtClean="0">
                <a:solidFill>
                  <a:schemeClr val="bg1"/>
                </a:solidFill>
              </a:rPr>
              <a:t>Silipigni</a:t>
            </a:r>
            <a:r>
              <a:rPr lang="en-US" sz="2200" b="1" dirty="0" smtClean="0">
                <a:solidFill>
                  <a:schemeClr val="bg1"/>
                </a:solidFill>
              </a:rPr>
              <a:t> Connaway, Ph.D.</a:t>
            </a:r>
          </a:p>
          <a:p>
            <a:pPr algn="r">
              <a:lnSpc>
                <a:spcPct val="110000"/>
              </a:lnSpc>
            </a:pPr>
            <a:r>
              <a:rPr lang="en-US" sz="2000" dirty="0" smtClean="0">
                <a:solidFill>
                  <a:schemeClr val="bg1"/>
                </a:solidFill>
              </a:rPr>
              <a:t>Senior Research Scientist </a:t>
            </a:r>
          </a:p>
          <a:p>
            <a:pPr algn="r">
              <a:lnSpc>
                <a:spcPct val="110000"/>
              </a:lnSpc>
            </a:pPr>
            <a:r>
              <a:rPr lang="en-US" sz="2000" dirty="0" smtClean="0">
                <a:solidFill>
                  <a:schemeClr val="bg1"/>
                </a:solidFill>
              </a:rPr>
              <a:t>OCLC Research</a:t>
            </a:r>
          </a:p>
        </p:txBody>
      </p:sp>
      <p:sp>
        <p:nvSpPr>
          <p:cNvPr id="6" name="TextBox 5"/>
          <p:cNvSpPr txBox="1"/>
          <p:nvPr/>
        </p:nvSpPr>
        <p:spPr>
          <a:xfrm>
            <a:off x="0" y="381000"/>
            <a:ext cx="8763000" cy="562590"/>
          </a:xfrm>
          <a:prstGeom prst="rect">
            <a:avLst/>
          </a:prstGeom>
          <a:noFill/>
        </p:spPr>
        <p:txBody>
          <a:bodyPr wrap="square" rtlCol="0">
            <a:spAutoFit/>
          </a:bodyPr>
          <a:lstStyle/>
          <a:p>
            <a:pPr algn="r"/>
            <a:r>
              <a:rPr lang="en-US" sz="2800" i="1" dirty="0" smtClean="0">
                <a:solidFill>
                  <a:schemeClr val="bg1"/>
                </a:solidFill>
                <a:latin typeface="+mj-lt"/>
                <a:cs typeface="Arial" pitchFamily="34" charset="0"/>
              </a:rPr>
              <a:t>Changing User Patterns for Information Discovery</a:t>
            </a:r>
            <a:endParaRPr lang="en-US" sz="2800" i="1" dirty="0">
              <a:solidFill>
                <a:schemeClr val="bg1"/>
              </a:solidFill>
              <a:latin typeface="+mj-lt"/>
              <a:cs typeface="Arial" pitchFamily="34" charset="0"/>
            </a:endParaRPr>
          </a:p>
        </p:txBody>
      </p:sp>
      <p:pic>
        <p:nvPicPr>
          <p:cNvPr id="1026" name="Picture 2" descr="\\oclc\data\OCLCResearch\Dublin\Home\hoode\My Documents\My Pictures\Microsoft Clip Organizer\CGA7.jpg"/>
          <p:cNvPicPr>
            <a:picLocks noChangeAspect="1" noChangeArrowheads="1"/>
          </p:cNvPicPr>
          <p:nvPr/>
        </p:nvPicPr>
        <p:blipFill>
          <a:blip r:embed="rId3" cstate="print"/>
          <a:srcRect/>
          <a:stretch>
            <a:fillRect/>
          </a:stretch>
        </p:blipFill>
        <p:spPr bwMode="auto">
          <a:xfrm>
            <a:off x="5257799" y="3048000"/>
            <a:ext cx="3505201" cy="2574131"/>
          </a:xfrm>
          <a:prstGeom prst="rect">
            <a:avLst/>
          </a:prstGeom>
          <a:noFill/>
        </p:spPr>
      </p:pic>
      <p:sp>
        <p:nvSpPr>
          <p:cNvPr id="5" name="TextBox 4"/>
          <p:cNvSpPr txBox="1"/>
          <p:nvPr/>
        </p:nvSpPr>
        <p:spPr>
          <a:xfrm>
            <a:off x="381000" y="3581400"/>
            <a:ext cx="4572000" cy="1089529"/>
          </a:xfrm>
          <a:prstGeom prst="rect">
            <a:avLst/>
          </a:prstGeom>
          <a:noFill/>
        </p:spPr>
        <p:txBody>
          <a:bodyPr wrap="square" rtlCol="0">
            <a:spAutoFit/>
          </a:bodyPr>
          <a:lstStyle/>
          <a:p>
            <a:pPr>
              <a:spcBef>
                <a:spcPts val="0"/>
              </a:spcBef>
            </a:pPr>
            <a:r>
              <a:rPr lang="en-US" sz="1800" dirty="0" smtClean="0">
                <a:solidFill>
                  <a:schemeClr val="tx1"/>
                </a:solidFill>
              </a:rPr>
              <a:t>Te </a:t>
            </a:r>
            <a:r>
              <a:rPr lang="en-US" sz="1800" dirty="0" err="1" smtClean="0">
                <a:solidFill>
                  <a:schemeClr val="tx1"/>
                </a:solidFill>
              </a:rPr>
              <a:t>Puna</a:t>
            </a:r>
            <a:r>
              <a:rPr lang="en-US" sz="1800" dirty="0" smtClean="0">
                <a:solidFill>
                  <a:schemeClr val="tx1"/>
                </a:solidFill>
              </a:rPr>
              <a:t> Libraries Forum</a:t>
            </a:r>
          </a:p>
          <a:p>
            <a:pPr>
              <a:spcBef>
                <a:spcPts val="0"/>
              </a:spcBef>
            </a:pPr>
            <a:r>
              <a:rPr lang="en-US" sz="1800" dirty="0" smtClean="0">
                <a:solidFill>
                  <a:schemeClr val="tx1"/>
                </a:solidFill>
              </a:rPr>
              <a:t>1 April 2011</a:t>
            </a:r>
          </a:p>
          <a:p>
            <a:pPr>
              <a:spcBef>
                <a:spcPts val="0"/>
              </a:spcBef>
            </a:pPr>
            <a:r>
              <a:rPr lang="en-US" sz="1800" dirty="0" smtClean="0">
                <a:solidFill>
                  <a:schemeClr val="tx1"/>
                </a:solidFill>
              </a:rPr>
              <a:t>Wellington, New Zealand</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defRPr/>
            </a:pPr>
            <a:r>
              <a:rPr lang="en-US" sz="3400" dirty="0" smtClean="0"/>
              <a:t>Common Findings:</a:t>
            </a:r>
            <a:br>
              <a:rPr lang="en-US" sz="3400" dirty="0" smtClean="0"/>
            </a:br>
            <a:r>
              <a:rPr lang="en-US" sz="3200" dirty="0" smtClean="0"/>
              <a:t>The Catalogue</a:t>
            </a:r>
            <a:endParaRPr lang="en-US" sz="3400" dirty="0" smtClean="0"/>
          </a:p>
        </p:txBody>
      </p:sp>
      <p:sp>
        <p:nvSpPr>
          <p:cNvPr id="43011" name="Content Placeholder 2"/>
          <p:cNvSpPr>
            <a:spLocks noGrp="1"/>
          </p:cNvSpPr>
          <p:nvPr>
            <p:ph idx="1"/>
          </p:nvPr>
        </p:nvSpPr>
        <p:spPr>
          <a:xfrm>
            <a:off x="720725" y="1752600"/>
            <a:ext cx="7702550" cy="4202113"/>
          </a:xfrm>
        </p:spPr>
        <p:txBody>
          <a:bodyPr/>
          <a:lstStyle/>
          <a:p>
            <a:pPr eaLnBrk="1" hangingPunct="1"/>
            <a:r>
              <a:rPr lang="en-US" sz="2400" dirty="0" smtClean="0"/>
              <a:t>“Refine down” from large result lists</a:t>
            </a:r>
          </a:p>
          <a:p>
            <a:pPr eaLnBrk="1" hangingPunct="1"/>
            <a:r>
              <a:rPr lang="en-US" sz="2400" dirty="0" smtClean="0"/>
              <a:t>More full-text digital content</a:t>
            </a:r>
          </a:p>
          <a:p>
            <a:pPr eaLnBrk="1" hangingPunct="1"/>
            <a:endParaRPr lang="en-US" sz="2800" dirty="0" smtClean="0"/>
          </a:p>
          <a:p>
            <a:pPr eaLnBrk="1" hangingPunct="1">
              <a:buFontTx/>
              <a:buNone/>
            </a:pPr>
            <a:endParaRPr lang="en-US" sz="2800" dirty="0" smtClean="0"/>
          </a:p>
          <a:p>
            <a:pPr eaLnBrk="1" hangingPunct="1">
              <a:buFontTx/>
              <a:buNone/>
            </a:pPr>
            <a:endParaRPr lang="en-US" sz="2800" dirty="0" smtClean="0"/>
          </a:p>
          <a:p>
            <a:pPr eaLnBrk="1" hangingPunct="1">
              <a:buFont typeface="Wingdings" pitchFamily="2" charset="2"/>
              <a:buNone/>
            </a:pPr>
            <a:endParaRPr lang="en-US" sz="2800" dirty="0" smtClean="0"/>
          </a:p>
          <a:p>
            <a:pPr eaLnBrk="1" hangingPunct="1">
              <a:buFontTx/>
              <a:buNone/>
            </a:pPr>
            <a:endParaRPr lang="en-US" sz="2800" dirty="0" smtClean="0"/>
          </a:p>
        </p:txBody>
      </p:sp>
      <p:pic>
        <p:nvPicPr>
          <p:cNvPr id="43012" name="Picture 4" descr="\\oclc\data\OCLCResearch\Dublin\Home\hoode\My Documents\My Pictures\Microsoft Clip Organizer\j0423134.jpg"/>
          <p:cNvPicPr>
            <a:picLocks noChangeAspect="1" noChangeArrowheads="1"/>
          </p:cNvPicPr>
          <p:nvPr/>
        </p:nvPicPr>
        <p:blipFill>
          <a:blip r:embed="rId3" cstate="print"/>
          <a:srcRect/>
          <a:stretch>
            <a:fillRect/>
          </a:stretch>
        </p:blipFill>
        <p:spPr bwMode="auto">
          <a:xfrm>
            <a:off x="2743200" y="3236913"/>
            <a:ext cx="4294188" cy="285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defRPr/>
            </a:pPr>
            <a:r>
              <a:rPr lang="en-US" sz="3400" dirty="0" smtClean="0"/>
              <a:t>Common Findings:</a:t>
            </a:r>
            <a:br>
              <a:rPr lang="en-US" sz="3400" dirty="0" smtClean="0"/>
            </a:br>
            <a:r>
              <a:rPr lang="en-US" sz="3200" dirty="0" smtClean="0"/>
              <a:t>The Catalogue</a:t>
            </a:r>
          </a:p>
        </p:txBody>
      </p:sp>
      <p:sp>
        <p:nvSpPr>
          <p:cNvPr id="44035" name="Content Placeholder 2"/>
          <p:cNvSpPr>
            <a:spLocks noGrp="1"/>
          </p:cNvSpPr>
          <p:nvPr>
            <p:ph idx="1"/>
          </p:nvPr>
        </p:nvSpPr>
        <p:spPr>
          <a:xfrm>
            <a:off x="381000" y="1524000"/>
            <a:ext cx="8610600" cy="2057400"/>
          </a:xfrm>
        </p:spPr>
        <p:txBody>
          <a:bodyPr/>
          <a:lstStyle/>
          <a:p>
            <a:pPr marL="347472" eaLnBrk="1" hangingPunct="1">
              <a:lnSpc>
                <a:spcPct val="100000"/>
              </a:lnSpc>
              <a:spcBef>
                <a:spcPts val="576"/>
              </a:spcBef>
            </a:pPr>
            <a:r>
              <a:rPr lang="en-US" sz="2400" dirty="0" smtClean="0"/>
              <a:t>Make results obviously relevant </a:t>
            </a:r>
          </a:p>
          <a:p>
            <a:pPr marL="347472" eaLnBrk="1" hangingPunct="1">
              <a:lnSpc>
                <a:spcPct val="100000"/>
              </a:lnSpc>
              <a:spcBef>
                <a:spcPts val="576"/>
              </a:spcBef>
              <a:spcAft>
                <a:spcPts val="0"/>
              </a:spcAft>
            </a:pPr>
            <a:r>
              <a:rPr lang="en-US" sz="2400" dirty="0" smtClean="0"/>
              <a:t>Catalog should contain helps for navigation &amp; evaluation of sources</a:t>
            </a:r>
          </a:p>
          <a:p>
            <a:pPr marL="347472" eaLnBrk="1" hangingPunct="1">
              <a:lnSpc>
                <a:spcPct val="100000"/>
              </a:lnSpc>
              <a:spcBef>
                <a:spcPts val="576"/>
              </a:spcBef>
            </a:pPr>
            <a:r>
              <a:rPr lang="en-US" sz="2400" dirty="0" smtClean="0"/>
              <a:t>“Use weighting in the search algorithm.”</a:t>
            </a:r>
          </a:p>
          <a:p>
            <a:pPr eaLnBrk="1" hangingPunct="1"/>
            <a:endParaRPr lang="en-US" sz="2400" dirty="0" smtClean="0"/>
          </a:p>
        </p:txBody>
      </p:sp>
      <p:pic>
        <p:nvPicPr>
          <p:cNvPr id="44036" name="Picture 4" descr="\\oclc\data\OCLCResearch\Dublin\Home\hoode\My Documents\My Pictures\Microsoft Clip Organizer\j0401810.jpg"/>
          <p:cNvPicPr>
            <a:picLocks noChangeAspect="1" noChangeArrowheads="1"/>
          </p:cNvPicPr>
          <p:nvPr/>
        </p:nvPicPr>
        <p:blipFill>
          <a:blip r:embed="rId3" cstate="print"/>
          <a:srcRect/>
          <a:stretch>
            <a:fillRect/>
          </a:stretch>
        </p:blipFill>
        <p:spPr bwMode="auto">
          <a:xfrm>
            <a:off x="5334000" y="4038600"/>
            <a:ext cx="3275013" cy="2182813"/>
          </a:xfrm>
          <a:prstGeom prst="rect">
            <a:avLst/>
          </a:prstGeom>
          <a:noFill/>
          <a:ln w="9525">
            <a:noFill/>
            <a:miter lim="800000"/>
            <a:headEnd/>
            <a:tailEnd/>
          </a:ln>
        </p:spPr>
      </p:pic>
      <p:sp>
        <p:nvSpPr>
          <p:cNvPr id="5" name="Content Placeholder 2"/>
          <p:cNvSpPr txBox="1">
            <a:spLocks/>
          </p:cNvSpPr>
          <p:nvPr/>
        </p:nvSpPr>
        <p:spPr bwMode="white">
          <a:xfrm>
            <a:off x="381000" y="4038600"/>
            <a:ext cx="5029200" cy="2362200"/>
          </a:xfrm>
          <a:prstGeom prst="rect">
            <a:avLst/>
          </a:prstGeom>
          <a:noFill/>
          <a:ln w="9525">
            <a:noFill/>
            <a:miter lim="800000"/>
            <a:headEnd/>
            <a:tailEnd/>
          </a:ln>
        </p:spPr>
        <p:txBody>
          <a:bodyPr/>
          <a:lstStyle/>
          <a:p>
            <a:pPr marL="342900" indent="-342900">
              <a:spcBef>
                <a:spcPct val="20000"/>
              </a:spcBef>
              <a:buClr>
                <a:srgbClr val="FF6600"/>
              </a:buClr>
              <a:buSzPct val="100000"/>
              <a:buFont typeface="Arial" pitchFamily="34" charset="0"/>
              <a:buChar char="•"/>
              <a:defRPr/>
            </a:pPr>
            <a:r>
              <a:rPr kumimoji="1" lang="en-US" sz="2400" b="0" kern="0" dirty="0">
                <a:solidFill>
                  <a:schemeClr val="tx1"/>
                </a:solidFill>
                <a:latin typeface="+mn-lt"/>
                <a:ea typeface="+mn-ea"/>
              </a:rPr>
              <a:t>Expect enhanced content</a:t>
            </a:r>
          </a:p>
          <a:p>
            <a:pPr marL="342900" indent="-342900">
              <a:spcBef>
                <a:spcPct val="20000"/>
              </a:spcBef>
              <a:buClr>
                <a:srgbClr val="FF6600"/>
              </a:buClr>
              <a:buSzPct val="100000"/>
              <a:buFont typeface="Arial" pitchFamily="34" charset="0"/>
              <a:buChar char="•"/>
              <a:defRPr/>
            </a:pPr>
            <a:r>
              <a:rPr kumimoji="1" lang="en-US" sz="2400" b="0" kern="0" dirty="0">
                <a:solidFill>
                  <a:schemeClr val="tx1"/>
                </a:solidFill>
                <a:latin typeface="+mn-lt"/>
                <a:ea typeface="+mn-ea"/>
              </a:rPr>
              <a:t>Provide advanced search option &amp; facets</a:t>
            </a:r>
          </a:p>
          <a:p>
            <a:pPr marL="342900" indent="-342900">
              <a:spcBef>
                <a:spcPct val="20000"/>
              </a:spcBef>
              <a:buClr>
                <a:srgbClr val="FF6600"/>
              </a:buClr>
              <a:buSzPct val="100000"/>
              <a:buFont typeface="Arial" pitchFamily="34" charset="0"/>
              <a:buChar char="•"/>
              <a:defRPr/>
            </a:pPr>
            <a:r>
              <a:rPr kumimoji="1" lang="en-US" sz="2400" b="0" kern="0" dirty="0">
                <a:solidFill>
                  <a:schemeClr val="tx1"/>
                </a:solidFill>
                <a:latin typeface="+mn-lt"/>
                <a:ea typeface="+mn-ea"/>
              </a:rPr>
              <a:t>Mixed reaction of social features</a:t>
            </a:r>
          </a:p>
        </p:txBody>
      </p:sp>
      <p:sp>
        <p:nvSpPr>
          <p:cNvPr id="6" name="TextBox 5"/>
          <p:cNvSpPr txBox="1"/>
          <p:nvPr/>
        </p:nvSpPr>
        <p:spPr>
          <a:xfrm>
            <a:off x="2895600" y="3352800"/>
            <a:ext cx="5638800" cy="523875"/>
          </a:xfrm>
          <a:prstGeom prst="rect">
            <a:avLst/>
          </a:prstGeom>
          <a:noFill/>
        </p:spPr>
        <p:txBody>
          <a:bodyPr>
            <a:spAutoFit/>
          </a:bodyPr>
          <a:lstStyle/>
          <a:p>
            <a:pPr algn="r">
              <a:defRPr/>
            </a:pPr>
            <a:r>
              <a:rPr lang="en-US" sz="1400" dirty="0">
                <a:solidFill>
                  <a:schemeClr val="tx1"/>
                </a:solidFill>
                <a:latin typeface="+mj-lt"/>
              </a:rPr>
              <a:t>(Calhoun, Karen, et al. 2009</a:t>
            </a:r>
            <a:r>
              <a:rPr lang="en-US" sz="1400" i="1" dirty="0">
                <a:solidFill>
                  <a:schemeClr val="tx1"/>
                </a:solidFill>
                <a:latin typeface="+mj-lt"/>
              </a:rPr>
              <a:t>. Online catalogs: What users and librarians want: An OCLC report. </a:t>
            </a:r>
            <a:r>
              <a:rPr lang="en-US" sz="1400" dirty="0">
                <a:solidFill>
                  <a:schemeClr val="tx1"/>
                </a:solidFill>
                <a:latin typeface="+mj-lt"/>
              </a:rPr>
              <a:t>Dublin, Ohio: OCLC, p. 14)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en-US" sz="3400" dirty="0" smtClean="0"/>
              <a:t>Common Findings:</a:t>
            </a:r>
            <a:br>
              <a:rPr lang="en-US" sz="3400" dirty="0" smtClean="0"/>
            </a:br>
            <a:r>
              <a:rPr lang="en-US" sz="3200" dirty="0" smtClean="0"/>
              <a:t>The Catalogue</a:t>
            </a:r>
          </a:p>
        </p:txBody>
      </p:sp>
      <p:sp>
        <p:nvSpPr>
          <p:cNvPr id="45059" name="Content Placeholder 2"/>
          <p:cNvSpPr>
            <a:spLocks noGrp="1"/>
          </p:cNvSpPr>
          <p:nvPr>
            <p:ph idx="1"/>
          </p:nvPr>
        </p:nvSpPr>
        <p:spPr>
          <a:xfrm>
            <a:off x="603250" y="1828800"/>
            <a:ext cx="7702550" cy="1828800"/>
          </a:xfrm>
        </p:spPr>
        <p:txBody>
          <a:bodyPr/>
          <a:lstStyle/>
          <a:p>
            <a:pPr eaLnBrk="1" hangingPunct="1">
              <a:buFontTx/>
              <a:buNone/>
            </a:pPr>
            <a:r>
              <a:rPr lang="en-US" sz="2400" i="1" smtClean="0"/>
              <a:t>“It is very clear that Google has emerged as a real force in the accessing and discovery of research content which is rivalling university library catalogues.”</a:t>
            </a:r>
            <a:endParaRPr lang="en-US" sz="2400" i="1" smtClean="0">
              <a:solidFill>
                <a:srgbClr val="FF0000"/>
              </a:solidFill>
            </a:endParaRPr>
          </a:p>
          <a:p>
            <a:pPr eaLnBrk="1" hangingPunct="1">
              <a:buFontTx/>
              <a:buNone/>
            </a:pPr>
            <a:endParaRPr lang="en-US" sz="2400" smtClean="0"/>
          </a:p>
        </p:txBody>
      </p:sp>
      <p:pic>
        <p:nvPicPr>
          <p:cNvPr id="45060" name="Picture 4" descr="\\oclc\data\OCLCResearch\Dublin\Home\hoode\My Documents\My Pictures\Microsoft Clip Organizer\j0396029.jpg"/>
          <p:cNvPicPr>
            <a:picLocks noChangeAspect="1" noChangeArrowheads="1"/>
          </p:cNvPicPr>
          <p:nvPr/>
        </p:nvPicPr>
        <p:blipFill>
          <a:blip r:embed="rId3" cstate="print"/>
          <a:srcRect/>
          <a:stretch>
            <a:fillRect/>
          </a:stretch>
        </p:blipFill>
        <p:spPr bwMode="auto">
          <a:xfrm>
            <a:off x="455613" y="4343400"/>
            <a:ext cx="2897187" cy="1924050"/>
          </a:xfrm>
          <a:prstGeom prst="rect">
            <a:avLst/>
          </a:prstGeom>
          <a:noFill/>
          <a:ln w="9525">
            <a:noFill/>
            <a:miter lim="800000"/>
            <a:headEnd/>
            <a:tailEnd/>
          </a:ln>
        </p:spPr>
      </p:pic>
      <p:sp>
        <p:nvSpPr>
          <p:cNvPr id="5" name="TextBox 4"/>
          <p:cNvSpPr txBox="1"/>
          <p:nvPr/>
        </p:nvSpPr>
        <p:spPr>
          <a:xfrm>
            <a:off x="3276600" y="3581400"/>
            <a:ext cx="5181600" cy="1169988"/>
          </a:xfrm>
          <a:prstGeom prst="rect">
            <a:avLst/>
          </a:prstGeom>
          <a:noFill/>
        </p:spPr>
        <p:txBody>
          <a:bodyPr>
            <a:spAutoFit/>
          </a:bodyPr>
          <a:lstStyle/>
          <a:p>
            <a:pPr algn="r">
              <a:defRPr/>
            </a:pPr>
            <a:r>
              <a:rPr lang="en-US" sz="1400" dirty="0">
                <a:solidFill>
                  <a:schemeClr val="tx1"/>
                </a:solidFill>
                <a:latin typeface="+mj-lt"/>
              </a:rPr>
              <a:t>(Hampton-Reeves, Stuart, Claire </a:t>
            </a:r>
            <a:r>
              <a:rPr lang="en-US" sz="1400" dirty="0" err="1">
                <a:solidFill>
                  <a:schemeClr val="tx1"/>
                </a:solidFill>
                <a:latin typeface="+mj-lt"/>
              </a:rPr>
              <a:t>Mashiter</a:t>
            </a:r>
            <a:r>
              <a:rPr lang="en-US" sz="1400" dirty="0">
                <a:solidFill>
                  <a:schemeClr val="tx1"/>
                </a:solidFill>
                <a:latin typeface="+mj-lt"/>
              </a:rPr>
              <a:t>, Jonathan </a:t>
            </a:r>
            <a:r>
              <a:rPr lang="en-US" sz="1400" dirty="0" err="1">
                <a:solidFill>
                  <a:schemeClr val="tx1"/>
                </a:solidFill>
                <a:latin typeface="+mj-lt"/>
              </a:rPr>
              <a:t>Westaway</a:t>
            </a:r>
            <a:r>
              <a:rPr lang="en-US" sz="1400" dirty="0">
                <a:solidFill>
                  <a:schemeClr val="tx1"/>
                </a:solidFill>
                <a:latin typeface="+mj-lt"/>
              </a:rPr>
              <a:t>, Peter </a:t>
            </a:r>
            <a:r>
              <a:rPr lang="en-US" sz="1400" dirty="0" err="1">
                <a:solidFill>
                  <a:schemeClr val="tx1"/>
                </a:solidFill>
                <a:latin typeface="+mj-lt"/>
              </a:rPr>
              <a:t>Lumsden</a:t>
            </a:r>
            <a:r>
              <a:rPr lang="en-US" sz="1400" dirty="0">
                <a:solidFill>
                  <a:schemeClr val="tx1"/>
                </a:solidFill>
                <a:latin typeface="+mj-lt"/>
              </a:rPr>
              <a:t>, Helen Day, Helen </a:t>
            </a:r>
            <a:r>
              <a:rPr lang="en-US" sz="1400" dirty="0" err="1">
                <a:solidFill>
                  <a:schemeClr val="tx1"/>
                </a:solidFill>
                <a:latin typeface="+mj-lt"/>
              </a:rPr>
              <a:t>Hewerston</a:t>
            </a:r>
            <a:r>
              <a:rPr lang="en-US" sz="1400" dirty="0">
                <a:solidFill>
                  <a:schemeClr val="tx1"/>
                </a:solidFill>
                <a:latin typeface="+mj-lt"/>
              </a:rPr>
              <a:t>, and Anna Hart. 2009</a:t>
            </a:r>
            <a:r>
              <a:rPr lang="en-US" sz="1400" i="1" dirty="0">
                <a:solidFill>
                  <a:schemeClr val="tx1"/>
                </a:solidFill>
                <a:latin typeface="+mj-lt"/>
              </a:rPr>
              <a:t>. Students’ use of research content in teaching and learning: A report of the Joint Information Systems Council (JISC), </a:t>
            </a:r>
            <a:r>
              <a:rPr lang="en-US" sz="1400" dirty="0">
                <a:solidFill>
                  <a:schemeClr val="tx1"/>
                </a:solidFill>
                <a:latin typeface="+mj-lt"/>
              </a:rPr>
              <a:t>p. 30)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pPr algn="l"/>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Google</a:t>
            </a:r>
            <a:endParaRPr lang="en-US" sz="3200" b="1" dirty="0"/>
          </a:p>
        </p:txBody>
      </p:sp>
      <p:sp>
        <p:nvSpPr>
          <p:cNvPr id="3" name="Content Placeholder 2"/>
          <p:cNvSpPr>
            <a:spLocks noGrp="1"/>
          </p:cNvSpPr>
          <p:nvPr>
            <p:ph idx="1"/>
          </p:nvPr>
        </p:nvSpPr>
        <p:spPr>
          <a:xfrm>
            <a:off x="304800" y="1524000"/>
            <a:ext cx="5715000" cy="4648200"/>
          </a:xfrm>
        </p:spPr>
        <p:txBody>
          <a:bodyPr>
            <a:noAutofit/>
          </a:bodyPr>
          <a:lstStyle/>
          <a:p>
            <a:r>
              <a:rPr lang="en-US" sz="2300" dirty="0" smtClean="0">
                <a:cs typeface="Arial" pitchFamily="34" charset="0"/>
              </a:rPr>
              <a:t>Search engines</a:t>
            </a:r>
            <a:r>
              <a:rPr lang="en-US" sz="2000" dirty="0" smtClean="0">
                <a:cs typeface="Arial" pitchFamily="34" charset="0"/>
              </a:rPr>
              <a:t> </a:t>
            </a:r>
          </a:p>
          <a:p>
            <a:pPr lvl="1"/>
            <a:r>
              <a:rPr lang="en-US" sz="2100" dirty="0" smtClean="0">
                <a:cs typeface="Arial" pitchFamily="34" charset="0"/>
              </a:rPr>
              <a:t>Dominant place to begin</a:t>
            </a:r>
          </a:p>
          <a:p>
            <a:pPr lvl="1"/>
            <a:r>
              <a:rPr lang="en-US" sz="2100" dirty="0" smtClean="0">
                <a:cs typeface="Arial" pitchFamily="34" charset="0"/>
              </a:rPr>
              <a:t>Preferred over libraries</a:t>
            </a:r>
          </a:p>
          <a:p>
            <a:endParaRPr lang="en-US" sz="2300" dirty="0" smtClean="0">
              <a:cs typeface="Arial" pitchFamily="34" charset="0"/>
            </a:endParaRPr>
          </a:p>
          <a:p>
            <a:r>
              <a:rPr lang="en-US" sz="2300" dirty="0" smtClean="0">
                <a:cs typeface="Arial" pitchFamily="34" charset="0"/>
              </a:rPr>
              <a:t>Search engines first choice</a:t>
            </a:r>
          </a:p>
          <a:p>
            <a:endParaRPr lang="en-US" sz="2300" dirty="0" smtClean="0">
              <a:cs typeface="Arial" pitchFamily="34" charset="0"/>
            </a:endParaRPr>
          </a:p>
          <a:p>
            <a:r>
              <a:rPr lang="en-US" sz="2300" dirty="0" smtClean="0">
                <a:cs typeface="Arial" pitchFamily="34" charset="0"/>
              </a:rPr>
              <a:t>Rate search engines better lifestyle fit than libraries</a:t>
            </a:r>
          </a:p>
          <a:p>
            <a:endParaRPr lang="en-US" sz="2300" dirty="0" smtClean="0">
              <a:cs typeface="Arial" pitchFamily="34" charset="0"/>
            </a:endParaRPr>
          </a:p>
          <a:p>
            <a:r>
              <a:rPr lang="en-US" sz="2300" dirty="0" smtClean="0">
                <a:cs typeface="Arial" pitchFamily="34" charset="0"/>
              </a:rPr>
              <a:t>Heavy reliance on Google &amp; other web sources</a:t>
            </a:r>
          </a:p>
          <a:p>
            <a:pPr lvl="1">
              <a:buFont typeface="Arial" pitchFamily="34" charset="0"/>
              <a:buChar char="•"/>
            </a:pPr>
            <a:endParaRPr lang="en-US" sz="1100" dirty="0" smtClean="0">
              <a:cs typeface="Arial" pitchFamily="34" charset="0"/>
            </a:endParaRPr>
          </a:p>
          <a:p>
            <a:pPr>
              <a:buNone/>
            </a:pPr>
            <a:endParaRPr lang="en-US" dirty="0"/>
          </a:p>
        </p:txBody>
      </p:sp>
      <p:pic>
        <p:nvPicPr>
          <p:cNvPr id="4" name="Picture 2" descr="\\oclc\data\OCLCResearch\Dublin\Home\hoode\My Documents\My Pictures\Microsoft Clip Organizer\j0309219.jpg"/>
          <p:cNvPicPr>
            <a:picLocks noChangeAspect="1" noChangeArrowheads="1"/>
          </p:cNvPicPr>
          <p:nvPr/>
        </p:nvPicPr>
        <p:blipFill>
          <a:blip r:embed="rId3" cstate="print"/>
          <a:srcRect/>
          <a:stretch>
            <a:fillRect/>
          </a:stretch>
        </p:blipFill>
        <p:spPr bwMode="auto">
          <a:xfrm>
            <a:off x="5486400" y="1524000"/>
            <a:ext cx="3429000" cy="2303859"/>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Google, cont.</a:t>
            </a:r>
            <a:endParaRPr lang="en-US" sz="3200" b="1" dirty="0">
              <a:latin typeface="Trebuchet MS" pitchFamily="34" charset="0"/>
            </a:endParaRPr>
          </a:p>
        </p:txBody>
      </p:sp>
      <p:sp>
        <p:nvSpPr>
          <p:cNvPr id="3" name="Content Placeholder 2"/>
          <p:cNvSpPr>
            <a:spLocks noGrp="1"/>
          </p:cNvSpPr>
          <p:nvPr>
            <p:ph idx="1"/>
          </p:nvPr>
        </p:nvSpPr>
        <p:spPr>
          <a:xfrm>
            <a:off x="304800" y="1676400"/>
            <a:ext cx="5334000" cy="4114800"/>
          </a:xfrm>
        </p:spPr>
        <p:txBody>
          <a:bodyPr>
            <a:noAutofit/>
          </a:bodyPr>
          <a:lstStyle/>
          <a:p>
            <a:endParaRPr lang="en-US" sz="1600" dirty="0" smtClean="0">
              <a:latin typeface="Arial" pitchFamily="34" charset="0"/>
              <a:cs typeface="Arial" pitchFamily="34" charset="0"/>
            </a:endParaRPr>
          </a:p>
          <a:p>
            <a:r>
              <a:rPr lang="en-US" sz="2300" dirty="0" smtClean="0">
                <a:cs typeface="Arial" pitchFamily="34" charset="0"/>
              </a:rPr>
              <a:t>Simple tasks with other sources</a:t>
            </a:r>
          </a:p>
          <a:p>
            <a:endParaRPr lang="en-US" sz="1600" dirty="0" smtClean="0">
              <a:cs typeface="Arial" pitchFamily="34" charset="0"/>
            </a:endParaRPr>
          </a:p>
          <a:p>
            <a:r>
              <a:rPr lang="en-US" sz="2300" dirty="0" smtClean="0">
                <a:cs typeface="Arial" pitchFamily="34" charset="0"/>
              </a:rPr>
              <a:t>Majority British Library visits from search engines</a:t>
            </a:r>
          </a:p>
          <a:p>
            <a:pPr lvl="1"/>
            <a:r>
              <a:rPr lang="en-US" sz="2000" dirty="0" smtClean="0">
                <a:cs typeface="Arial" pitchFamily="34" charset="0"/>
              </a:rPr>
              <a:t>40% school-age visits via image search</a:t>
            </a:r>
          </a:p>
          <a:p>
            <a:endParaRPr lang="en-US" sz="1600" dirty="0" smtClean="0">
              <a:cs typeface="Arial" pitchFamily="34" charset="0"/>
            </a:endParaRPr>
          </a:p>
          <a:p>
            <a:r>
              <a:rPr lang="en-US" sz="2300" dirty="0" smtClean="0">
                <a:cs typeface="Arial" pitchFamily="34" charset="0"/>
              </a:rPr>
              <a:t>Prefer natural-language searching</a:t>
            </a:r>
          </a:p>
          <a:p>
            <a:endParaRPr lang="en-US" sz="1600" dirty="0" smtClean="0">
              <a:cs typeface="Arial" pitchFamily="34" charset="0"/>
            </a:endParaRPr>
          </a:p>
          <a:p>
            <a:r>
              <a:rPr lang="en-US" sz="2300" dirty="0" smtClean="0">
                <a:cs typeface="Arial" pitchFamily="34" charset="0"/>
              </a:rPr>
              <a:t>Trust Google to understand</a:t>
            </a:r>
          </a:p>
        </p:txBody>
      </p:sp>
      <p:pic>
        <p:nvPicPr>
          <p:cNvPr id="75778" name="Picture 2" descr="http://www.sxc.hu/pic/l/c/ca/camden/680234_64699688.jpg"/>
          <p:cNvPicPr>
            <a:picLocks noChangeAspect="1" noChangeArrowheads="1"/>
          </p:cNvPicPr>
          <p:nvPr/>
        </p:nvPicPr>
        <p:blipFill>
          <a:blip r:embed="rId3" cstate="print"/>
          <a:srcRect/>
          <a:stretch>
            <a:fillRect/>
          </a:stretch>
        </p:blipFill>
        <p:spPr bwMode="auto">
          <a:xfrm>
            <a:off x="5905500" y="1905000"/>
            <a:ext cx="3086100" cy="4114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265238"/>
          </a:xfrm>
        </p:spPr>
        <p:txBody>
          <a:bodyPr>
            <a:noAutofit/>
          </a:bodyPr>
          <a:lstStyle/>
          <a:p>
            <a:pPr algn="l"/>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Locate and Access E-Journals Via Google</a:t>
            </a:r>
            <a:endParaRPr lang="en-US" sz="3200" b="1" dirty="0"/>
          </a:p>
        </p:txBody>
      </p:sp>
      <p:sp>
        <p:nvSpPr>
          <p:cNvPr id="3" name="Content Placeholder 2"/>
          <p:cNvSpPr>
            <a:spLocks noGrp="1"/>
          </p:cNvSpPr>
          <p:nvPr>
            <p:ph idx="1"/>
          </p:nvPr>
        </p:nvSpPr>
        <p:spPr>
          <a:xfrm>
            <a:off x="457200" y="2133600"/>
            <a:ext cx="4340352" cy="3124200"/>
          </a:xfrm>
        </p:spPr>
        <p:txBody>
          <a:bodyPr>
            <a:noAutofit/>
          </a:bodyPr>
          <a:lstStyle/>
          <a:p>
            <a:r>
              <a:rPr lang="en-US" sz="2300" dirty="0" smtClean="0">
                <a:cs typeface="Arial" pitchFamily="34" charset="0"/>
              </a:rPr>
              <a:t>Ignore publishers’ platforms</a:t>
            </a:r>
          </a:p>
          <a:p>
            <a:endParaRPr lang="en-US" sz="2300" dirty="0" smtClean="0">
              <a:cs typeface="Arial" pitchFamily="34" charset="0"/>
            </a:endParaRPr>
          </a:p>
          <a:p>
            <a:r>
              <a:rPr lang="en-US" sz="2300" dirty="0" smtClean="0">
                <a:cs typeface="Arial" pitchFamily="34" charset="0"/>
              </a:rPr>
              <a:t>1/3 traffic via Google</a:t>
            </a:r>
          </a:p>
          <a:p>
            <a:pPr>
              <a:buNone/>
            </a:pPr>
            <a:endParaRPr lang="en-US" dirty="0"/>
          </a:p>
        </p:txBody>
      </p:sp>
      <p:pic>
        <p:nvPicPr>
          <p:cNvPr id="74760" name="Picture 8" descr="http://www.sxc.hu/pic/l/q/qo/qoqo/514642_11885908.jpg"/>
          <p:cNvPicPr>
            <a:picLocks noChangeAspect="1" noChangeArrowheads="1"/>
          </p:cNvPicPr>
          <p:nvPr/>
        </p:nvPicPr>
        <p:blipFill>
          <a:blip r:embed="rId3" cstate="print"/>
          <a:srcRect/>
          <a:stretch>
            <a:fillRect/>
          </a:stretch>
        </p:blipFill>
        <p:spPr bwMode="auto">
          <a:xfrm>
            <a:off x="5257800" y="2209800"/>
            <a:ext cx="3657600" cy="274320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Discovery to Delivery</a:t>
            </a:r>
            <a:endParaRPr lang="en-US" sz="3200" b="1" dirty="0">
              <a:latin typeface="Trebuchet MS" pitchFamily="34" charset="0"/>
            </a:endParaRPr>
          </a:p>
        </p:txBody>
      </p:sp>
      <p:sp>
        <p:nvSpPr>
          <p:cNvPr id="3" name="Content Placeholder 2"/>
          <p:cNvSpPr>
            <a:spLocks noGrp="1"/>
          </p:cNvSpPr>
          <p:nvPr>
            <p:ph idx="1"/>
          </p:nvPr>
        </p:nvSpPr>
        <p:spPr>
          <a:xfrm>
            <a:off x="454152" y="1752600"/>
            <a:ext cx="8385048" cy="2362200"/>
          </a:xfrm>
        </p:spPr>
        <p:txBody>
          <a:bodyPr>
            <a:noAutofit/>
          </a:bodyPr>
          <a:lstStyle/>
          <a:p>
            <a:pPr>
              <a:spcBef>
                <a:spcPts val="576"/>
              </a:spcBef>
              <a:spcAft>
                <a:spcPts val="0"/>
              </a:spcAft>
            </a:pPr>
            <a:r>
              <a:rPr lang="en-US" sz="2300" dirty="0" smtClean="0">
                <a:latin typeface="Trebuchet MS" pitchFamily="34" charset="0"/>
                <a:cs typeface="Arial" pitchFamily="34" charset="0"/>
              </a:rPr>
              <a:t>Permeable boundary between resources &amp; discovery services </a:t>
            </a:r>
          </a:p>
          <a:p>
            <a:pPr>
              <a:spcBef>
                <a:spcPts val="576"/>
              </a:spcBef>
              <a:spcAft>
                <a:spcPts val="0"/>
              </a:spcAft>
            </a:pPr>
            <a:r>
              <a:rPr lang="en-US" sz="2300" dirty="0" smtClean="0">
                <a:latin typeface="Trebuchet MS" pitchFamily="34" charset="0"/>
                <a:cs typeface="Arial" pitchFamily="34" charset="0"/>
              </a:rPr>
              <a:t>Satisfaction with availability of discovery services</a:t>
            </a:r>
          </a:p>
          <a:p>
            <a:pPr>
              <a:spcBef>
                <a:spcPts val="600"/>
              </a:spcBef>
              <a:spcAft>
                <a:spcPts val="0"/>
              </a:spcAft>
            </a:pPr>
            <a:r>
              <a:rPr lang="en-US" sz="2300" dirty="0" smtClean="0">
                <a:latin typeface="Trebuchet MS" pitchFamily="34" charset="0"/>
                <a:cs typeface="Arial" pitchFamily="34" charset="0"/>
              </a:rPr>
              <a:t>Delivery as important as discovery</a:t>
            </a:r>
          </a:p>
          <a:p>
            <a:endParaRPr lang="en-US" sz="2300" dirty="0" smtClean="0">
              <a:latin typeface="Arial" pitchFamily="34" charset="0"/>
              <a:cs typeface="Arial" pitchFamily="34" charset="0"/>
            </a:endParaRPr>
          </a:p>
          <a:p>
            <a:pPr lvl="1"/>
            <a:endParaRPr lang="en-US" sz="2000" dirty="0" smtClean="0"/>
          </a:p>
        </p:txBody>
      </p:sp>
      <p:pic>
        <p:nvPicPr>
          <p:cNvPr id="72706" name="Picture 2" descr="http://www.sxc.hu/pic/l/m/ma/martynrice/1185659_42409949.jpg"/>
          <p:cNvPicPr>
            <a:picLocks noChangeAspect="1" noChangeArrowheads="1"/>
          </p:cNvPicPr>
          <p:nvPr/>
        </p:nvPicPr>
        <p:blipFill>
          <a:blip r:embed="rId3" cstate="print"/>
          <a:srcRect/>
          <a:stretch>
            <a:fillRect/>
          </a:stretch>
        </p:blipFill>
        <p:spPr bwMode="auto">
          <a:xfrm>
            <a:off x="1371600" y="4343400"/>
            <a:ext cx="5867400" cy="155313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Discovery to Delivery, cont.</a:t>
            </a:r>
            <a:endParaRPr lang="en-US" sz="3200" b="1" dirty="0">
              <a:latin typeface="Trebuchet MS" pitchFamily="34" charset="0"/>
            </a:endParaRPr>
          </a:p>
        </p:txBody>
      </p:sp>
      <p:sp>
        <p:nvSpPr>
          <p:cNvPr id="3" name="Content Placeholder 2"/>
          <p:cNvSpPr>
            <a:spLocks noGrp="1"/>
          </p:cNvSpPr>
          <p:nvPr>
            <p:ph idx="1"/>
          </p:nvPr>
        </p:nvSpPr>
        <p:spPr>
          <a:xfrm>
            <a:off x="228600" y="1828800"/>
            <a:ext cx="5257800" cy="4038600"/>
          </a:xfrm>
        </p:spPr>
        <p:txBody>
          <a:bodyPr>
            <a:noAutofit/>
          </a:bodyPr>
          <a:lstStyle/>
          <a:p>
            <a:r>
              <a:rPr lang="en-US" sz="2300" dirty="0" smtClean="0">
                <a:cs typeface="Arial" pitchFamily="34" charset="0"/>
              </a:rPr>
              <a:t>Confused by variety of platforms</a:t>
            </a:r>
          </a:p>
          <a:p>
            <a:endParaRPr lang="en-US" sz="2300" dirty="0" smtClean="0">
              <a:cs typeface="Arial" pitchFamily="34" charset="0"/>
            </a:endParaRPr>
          </a:p>
          <a:p>
            <a:r>
              <a:rPr lang="en-US" sz="2300" dirty="0" smtClean="0">
                <a:cs typeface="Arial" pitchFamily="34" charset="0"/>
              </a:rPr>
              <a:t>Student complaints about unavailable print resources decreasing</a:t>
            </a:r>
          </a:p>
          <a:p>
            <a:endParaRPr lang="en-US" sz="2300" dirty="0" smtClean="0">
              <a:cs typeface="Arial" pitchFamily="34" charset="0"/>
            </a:endParaRPr>
          </a:p>
          <a:p>
            <a:r>
              <a:rPr lang="en-US" sz="2300" dirty="0" smtClean="0">
                <a:cs typeface="Arial" pitchFamily="34" charset="0"/>
              </a:rPr>
              <a:t>Database interfaces difficult</a:t>
            </a:r>
          </a:p>
          <a:p>
            <a:endParaRPr lang="en-US" sz="2300" dirty="0" smtClean="0">
              <a:cs typeface="Arial" pitchFamily="34" charset="0"/>
            </a:endParaRPr>
          </a:p>
          <a:p>
            <a:r>
              <a:rPr lang="en-US" sz="2300" dirty="0" smtClean="0">
                <a:cs typeface="Arial" pitchFamily="34" charset="0"/>
              </a:rPr>
              <a:t>E-book access a problem</a:t>
            </a:r>
          </a:p>
          <a:p>
            <a:pPr lvl="1"/>
            <a:endParaRPr lang="en-US" sz="2000" dirty="0">
              <a:latin typeface="Arial" pitchFamily="34" charset="0"/>
              <a:cs typeface="Arial" pitchFamily="34" charset="0"/>
            </a:endParaRPr>
          </a:p>
        </p:txBody>
      </p:sp>
      <p:pic>
        <p:nvPicPr>
          <p:cNvPr id="5" name="Picture 3" descr="\\oclc\data\OCLCResearch\Dublin\Home\hoode\My Documents\My Pictures\Microsoft Clip Organizer\j0443253.jpg"/>
          <p:cNvPicPr>
            <a:picLocks noChangeAspect="1" noChangeArrowheads="1"/>
          </p:cNvPicPr>
          <p:nvPr/>
        </p:nvPicPr>
        <p:blipFill>
          <a:blip r:embed="rId3" cstate="print"/>
          <a:srcRect/>
          <a:stretch>
            <a:fillRect/>
          </a:stretch>
        </p:blipFill>
        <p:spPr bwMode="auto">
          <a:xfrm>
            <a:off x="5791200" y="2209800"/>
            <a:ext cx="3201074" cy="3581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E-Journals</a:t>
            </a:r>
            <a:endParaRPr lang="en-US" sz="3200" b="1" dirty="0">
              <a:latin typeface="Trebuchet MS" pitchFamily="34" charset="0"/>
            </a:endParaRPr>
          </a:p>
        </p:txBody>
      </p:sp>
      <p:sp>
        <p:nvSpPr>
          <p:cNvPr id="3" name="Content Placeholder 2"/>
          <p:cNvSpPr>
            <a:spLocks noGrp="1"/>
          </p:cNvSpPr>
          <p:nvPr>
            <p:ph idx="1"/>
          </p:nvPr>
        </p:nvSpPr>
        <p:spPr>
          <a:xfrm>
            <a:off x="381000" y="1600200"/>
            <a:ext cx="6019800" cy="4648200"/>
          </a:xfrm>
        </p:spPr>
        <p:txBody>
          <a:bodyPr>
            <a:noAutofit/>
          </a:bodyPr>
          <a:lstStyle/>
          <a:p>
            <a:r>
              <a:rPr lang="en-US" sz="2300" dirty="0" smtClean="0">
                <a:cs typeface="Arial" pitchFamily="34" charset="0"/>
              </a:rPr>
              <a:t>Journal articles central type of resource</a:t>
            </a:r>
          </a:p>
          <a:p>
            <a:r>
              <a:rPr lang="en-US" sz="2300" dirty="0" smtClean="0">
                <a:cs typeface="Arial" pitchFamily="34" charset="0"/>
              </a:rPr>
              <a:t>High value placed on e-journals</a:t>
            </a:r>
          </a:p>
          <a:p>
            <a:r>
              <a:rPr lang="en-US" sz="2300" dirty="0" smtClean="0">
                <a:cs typeface="Arial" pitchFamily="34" charset="0"/>
              </a:rPr>
              <a:t>Powerful part of academic libraries</a:t>
            </a:r>
          </a:p>
          <a:p>
            <a:r>
              <a:rPr lang="en-US" sz="2300" dirty="0" smtClean="0">
                <a:cs typeface="Arial" pitchFamily="34" charset="0"/>
              </a:rPr>
              <a:t>Article downloads have doubled</a:t>
            </a:r>
          </a:p>
          <a:p>
            <a:r>
              <a:rPr lang="en-US" sz="2300" dirty="0" smtClean="0">
                <a:cs typeface="Arial" pitchFamily="34" charset="0"/>
              </a:rPr>
              <a:t>ROI considered very good for e-journals</a:t>
            </a:r>
          </a:p>
          <a:p>
            <a:r>
              <a:rPr lang="en-US" sz="2300" dirty="0" smtClean="0">
                <a:cs typeface="Arial" pitchFamily="34" charset="0"/>
              </a:rPr>
              <a:t>E-journal use strongly correlated with </a:t>
            </a:r>
          </a:p>
          <a:p>
            <a:pPr lvl="1"/>
            <a:r>
              <a:rPr lang="en-US" sz="2100" dirty="0" smtClean="0">
                <a:cs typeface="Arial" pitchFamily="34" charset="0"/>
              </a:rPr>
              <a:t>Publications</a:t>
            </a:r>
          </a:p>
          <a:p>
            <a:pPr lvl="1"/>
            <a:r>
              <a:rPr lang="en-US" sz="2100" dirty="0" smtClean="0">
                <a:cs typeface="Arial" pitchFamily="34" charset="0"/>
              </a:rPr>
              <a:t>PhDs awarded</a:t>
            </a:r>
          </a:p>
          <a:p>
            <a:pPr lvl="1"/>
            <a:r>
              <a:rPr lang="en-US" sz="2100" dirty="0" smtClean="0">
                <a:cs typeface="Arial" pitchFamily="34" charset="0"/>
              </a:rPr>
              <a:t>Grants</a:t>
            </a:r>
          </a:p>
          <a:p>
            <a:pPr lvl="1"/>
            <a:r>
              <a:rPr lang="en-US" sz="2100" dirty="0" smtClean="0">
                <a:cs typeface="Arial" pitchFamily="34" charset="0"/>
              </a:rPr>
              <a:t>Contracts </a:t>
            </a:r>
            <a:endParaRPr lang="en-US" sz="2100" dirty="0">
              <a:cs typeface="Arial" pitchFamily="34" charset="0"/>
            </a:endParaRPr>
          </a:p>
        </p:txBody>
      </p:sp>
      <p:pic>
        <p:nvPicPr>
          <p:cNvPr id="78850" name="Picture 2" descr="http://www.sxc.hu/pic/l/l/lu/lusi/1110330_57736617.jpg"/>
          <p:cNvPicPr>
            <a:picLocks noChangeAspect="1" noChangeArrowheads="1"/>
          </p:cNvPicPr>
          <p:nvPr/>
        </p:nvPicPr>
        <p:blipFill>
          <a:blip r:embed="rId3" cstate="print"/>
          <a:srcRect/>
          <a:stretch>
            <a:fillRect/>
          </a:stretch>
        </p:blipFill>
        <p:spPr bwMode="auto">
          <a:xfrm>
            <a:off x="6324600" y="2514600"/>
            <a:ext cx="2667000" cy="20002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sxc.hu/pic/l/g/go/govicinity/230845_1894.jpg"/>
          <p:cNvPicPr>
            <a:picLocks noChangeAspect="1" noChangeArrowheads="1"/>
          </p:cNvPicPr>
          <p:nvPr/>
        </p:nvPicPr>
        <p:blipFill>
          <a:blip r:embed="rId3" cstate="print"/>
          <a:srcRect/>
          <a:stretch>
            <a:fillRect/>
          </a:stretch>
        </p:blipFill>
        <p:spPr bwMode="auto">
          <a:xfrm>
            <a:off x="609600" y="4114800"/>
            <a:ext cx="5791200" cy="1932709"/>
          </a:xfrm>
          <a:prstGeom prst="rect">
            <a:avLst/>
          </a:prstGeom>
          <a:noFill/>
        </p:spPr>
      </p:pic>
      <p:sp>
        <p:nvSpPr>
          <p:cNvPr id="2" name="Title 1"/>
          <p:cNvSpPr>
            <a:spLocks noGrp="1"/>
          </p:cNvSpPr>
          <p:nvPr>
            <p:ph type="title"/>
          </p:nvPr>
        </p:nvSpPr>
        <p:spPr>
          <a:xfrm>
            <a:off x="612648" y="152400"/>
            <a:ext cx="8153400" cy="990600"/>
          </a:xfrm>
        </p:spPr>
        <p:txBody>
          <a:bodyPr>
            <a:noAutofit/>
          </a:bodyPr>
          <a:lstStyle/>
          <a:p>
            <a:pPr algn="l"/>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Journal Access</a:t>
            </a:r>
            <a:endParaRPr lang="en-US" sz="3200" b="1" dirty="0"/>
          </a:p>
        </p:txBody>
      </p:sp>
      <p:sp>
        <p:nvSpPr>
          <p:cNvPr id="3" name="Content Placeholder 2"/>
          <p:cNvSpPr>
            <a:spLocks noGrp="1"/>
          </p:cNvSpPr>
          <p:nvPr>
            <p:ph idx="1"/>
          </p:nvPr>
        </p:nvSpPr>
        <p:spPr>
          <a:xfrm>
            <a:off x="381000" y="1600200"/>
            <a:ext cx="8153400" cy="2514600"/>
          </a:xfrm>
        </p:spPr>
        <p:txBody>
          <a:bodyPr>
            <a:noAutofit/>
          </a:bodyPr>
          <a:lstStyle/>
          <a:p>
            <a:pPr>
              <a:buNone/>
            </a:pPr>
            <a:r>
              <a:rPr lang="en-US" sz="2800" i="1" dirty="0" smtClean="0"/>
              <a:t>“The main problem is access to free journal articles once I have discovered they exist.  Our library does not subscribe (electronically or in print) to all the journals I consult.”  </a:t>
            </a:r>
            <a:r>
              <a:rPr lang="en-US" sz="1600" i="1" dirty="0" smtClean="0"/>
              <a:t>(Research Information Network, p. 11)</a:t>
            </a:r>
            <a:endParaRPr lang="en-US" sz="1600" i="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chor="ctr"/>
          <a:lstStyle/>
          <a:p>
            <a:pPr eaLnBrk="1" hangingPunct="1"/>
            <a:r>
              <a:rPr lang="en-US" sz="3500" dirty="0" smtClean="0"/>
              <a:t>Libraries Today</a:t>
            </a:r>
          </a:p>
        </p:txBody>
      </p:sp>
      <p:sp>
        <p:nvSpPr>
          <p:cNvPr id="14339" name="Rectangle 3"/>
          <p:cNvSpPr>
            <a:spLocks noGrp="1" noChangeArrowheads="1"/>
          </p:cNvSpPr>
          <p:nvPr>
            <p:ph type="body" idx="4294967295"/>
          </p:nvPr>
        </p:nvSpPr>
        <p:spPr>
          <a:xfrm>
            <a:off x="720725" y="1676400"/>
            <a:ext cx="3851275" cy="4202113"/>
          </a:xfrm>
        </p:spPr>
        <p:txBody>
          <a:bodyPr lIns="0" tIns="0" rIns="0" bIns="0"/>
          <a:lstStyle/>
          <a:p>
            <a:pPr marL="238125" indent="-225425" eaLnBrk="1" hangingPunct="1"/>
            <a:endParaRPr lang="en-US" dirty="0" smtClean="0"/>
          </a:p>
          <a:p>
            <a:pPr marL="238125" indent="-225425" eaLnBrk="1" hangingPunct="1"/>
            <a:r>
              <a:rPr lang="en-US" sz="3000" dirty="0" smtClean="0">
                <a:latin typeface="Trebuchet MS" pitchFamily="34" charset="0"/>
              </a:rPr>
              <a:t>Vying for information seekers’ attention</a:t>
            </a:r>
          </a:p>
          <a:p>
            <a:pPr marL="238125" indent="-225425" eaLnBrk="1" hangingPunct="1"/>
            <a:endParaRPr lang="en-US" sz="3000" dirty="0" smtClean="0">
              <a:latin typeface="Trebuchet MS" pitchFamily="34" charset="0"/>
            </a:endParaRPr>
          </a:p>
          <a:p>
            <a:pPr marL="238125" indent="-225425" eaLnBrk="1" hangingPunct="1"/>
            <a:r>
              <a:rPr lang="en-US" sz="3000" dirty="0" smtClean="0">
                <a:latin typeface="Trebuchet MS" pitchFamily="34" charset="0"/>
              </a:rPr>
              <a:t>Must re-engineer to accommodate users’ workflows and habits</a:t>
            </a:r>
          </a:p>
        </p:txBody>
      </p:sp>
      <p:pic>
        <p:nvPicPr>
          <p:cNvPr id="14340" name="Picture 5" descr="j0433145"/>
          <p:cNvPicPr>
            <a:picLocks noChangeAspect="1" noChangeArrowheads="1"/>
          </p:cNvPicPr>
          <p:nvPr/>
        </p:nvPicPr>
        <p:blipFill>
          <a:blip r:embed="rId3" cstate="print"/>
          <a:srcRect/>
          <a:stretch>
            <a:fillRect/>
          </a:stretch>
        </p:blipFill>
        <p:spPr bwMode="auto">
          <a:xfrm>
            <a:off x="5029200" y="1905000"/>
            <a:ext cx="3657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pPr algn="l"/>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Speed and Convenience</a:t>
            </a:r>
            <a:endParaRPr lang="en-US" sz="3200" b="1" dirty="0"/>
          </a:p>
        </p:txBody>
      </p:sp>
      <p:sp>
        <p:nvSpPr>
          <p:cNvPr id="3" name="Content Placeholder 2"/>
          <p:cNvSpPr>
            <a:spLocks noGrp="1"/>
          </p:cNvSpPr>
          <p:nvPr>
            <p:ph idx="1"/>
          </p:nvPr>
        </p:nvSpPr>
        <p:spPr>
          <a:xfrm>
            <a:off x="381000" y="1828800"/>
            <a:ext cx="7391400" cy="4114800"/>
          </a:xfrm>
        </p:spPr>
        <p:txBody>
          <a:bodyPr>
            <a:normAutofit lnSpcReduction="10000"/>
          </a:bodyPr>
          <a:lstStyle/>
          <a:p>
            <a:r>
              <a:rPr lang="en-US" sz="2400" dirty="0" smtClean="0">
                <a:cs typeface="Arial" pitchFamily="34" charset="0"/>
              </a:rPr>
              <a:t>Search engines preferred over libraries for speed, convenience</a:t>
            </a:r>
          </a:p>
          <a:p>
            <a:endParaRPr lang="en-US" sz="2400" dirty="0" smtClean="0">
              <a:cs typeface="Arial" pitchFamily="34" charset="0"/>
            </a:endParaRPr>
          </a:p>
          <a:p>
            <a:r>
              <a:rPr lang="en-US" sz="2400" dirty="0" smtClean="0">
                <a:cs typeface="Arial" pitchFamily="34" charset="0"/>
              </a:rPr>
              <a:t>Fast is key criteria in choices</a:t>
            </a:r>
          </a:p>
          <a:p>
            <a:endParaRPr lang="en-US" sz="2400" dirty="0" smtClean="0">
              <a:cs typeface="Arial" pitchFamily="34" charset="0"/>
            </a:endParaRPr>
          </a:p>
          <a:p>
            <a:r>
              <a:rPr lang="en-US" sz="2400" dirty="0" smtClean="0">
                <a:cs typeface="Arial" pitchFamily="34" charset="0"/>
              </a:rPr>
              <a:t>Value convenience</a:t>
            </a:r>
          </a:p>
          <a:p>
            <a:endParaRPr lang="en-US" dirty="0" smtClean="0">
              <a:cs typeface="Arial" pitchFamily="34" charset="0"/>
            </a:endParaRPr>
          </a:p>
          <a:p>
            <a:r>
              <a:rPr lang="en-US" dirty="0" smtClean="0">
                <a:cs typeface="Arial" pitchFamily="34" charset="0"/>
              </a:rPr>
              <a:t>Once taught to use database, </a:t>
            </a:r>
          </a:p>
          <a:p>
            <a:pPr>
              <a:buNone/>
            </a:pPr>
            <a:r>
              <a:rPr lang="en-US" dirty="0" smtClean="0">
                <a:cs typeface="Arial" pitchFamily="34" charset="0"/>
              </a:rPr>
              <a:t>   always use</a:t>
            </a:r>
          </a:p>
          <a:p>
            <a:pPr>
              <a:buNone/>
            </a:pPr>
            <a:r>
              <a:rPr lang="en-US" dirty="0" smtClean="0">
                <a:cs typeface="Arial" pitchFamily="34" charset="0"/>
              </a:rPr>
              <a:t>		– Familiar &amp; convenient</a:t>
            </a:r>
          </a:p>
          <a:p>
            <a:endParaRPr lang="en-US" sz="2400" dirty="0"/>
          </a:p>
        </p:txBody>
      </p:sp>
      <p:pic>
        <p:nvPicPr>
          <p:cNvPr id="67586" name="Picture 2" descr="http://www.sxc.hu/pic/l/f/fl/flaivoloka/1160562_32750485.jpg"/>
          <p:cNvPicPr>
            <a:picLocks noChangeAspect="1" noChangeArrowheads="1"/>
          </p:cNvPicPr>
          <p:nvPr/>
        </p:nvPicPr>
        <p:blipFill>
          <a:blip r:embed="rId3" cstate="print"/>
          <a:srcRect/>
          <a:stretch>
            <a:fillRect/>
          </a:stretch>
        </p:blipFill>
        <p:spPr bwMode="auto">
          <a:xfrm>
            <a:off x="4953000" y="2819400"/>
            <a:ext cx="3886200" cy="291465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Speed and Convenience, cont.</a:t>
            </a:r>
            <a:endParaRPr lang="en-US" sz="3200" b="1" dirty="0">
              <a:latin typeface="Trebuchet MS" pitchFamily="34" charset="0"/>
            </a:endParaRPr>
          </a:p>
        </p:txBody>
      </p:sp>
      <p:sp>
        <p:nvSpPr>
          <p:cNvPr id="3" name="Content Placeholder 2"/>
          <p:cNvSpPr>
            <a:spLocks noGrp="1"/>
          </p:cNvSpPr>
          <p:nvPr>
            <p:ph idx="1"/>
          </p:nvPr>
        </p:nvSpPr>
        <p:spPr>
          <a:xfrm>
            <a:off x="381000" y="2133600"/>
            <a:ext cx="4568952" cy="2971800"/>
          </a:xfrm>
        </p:spPr>
        <p:txBody>
          <a:bodyPr>
            <a:noAutofit/>
          </a:bodyPr>
          <a:lstStyle/>
          <a:p>
            <a:r>
              <a:rPr lang="en-US" sz="2300" dirty="0" smtClean="0">
                <a:cs typeface="Arial" pitchFamily="34" charset="0"/>
              </a:rPr>
              <a:t>Convenience</a:t>
            </a:r>
          </a:p>
          <a:p>
            <a:endParaRPr lang="en-US" sz="2300" dirty="0" smtClean="0">
              <a:cs typeface="Arial" pitchFamily="34" charset="0"/>
            </a:endParaRPr>
          </a:p>
          <a:p>
            <a:r>
              <a:rPr lang="en-US" sz="2300" dirty="0" smtClean="0">
                <a:cs typeface="Arial" pitchFamily="34" charset="0"/>
              </a:rPr>
              <a:t>Little time to locate item</a:t>
            </a:r>
          </a:p>
          <a:p>
            <a:endParaRPr lang="en-US" sz="2300" dirty="0" smtClean="0">
              <a:cs typeface="Arial" pitchFamily="34" charset="0"/>
            </a:endParaRPr>
          </a:p>
          <a:p>
            <a:r>
              <a:rPr lang="en-US" sz="2300" dirty="0" smtClean="0">
                <a:cs typeface="Arial" pitchFamily="34" charset="0"/>
              </a:rPr>
              <a:t>Immediate answer preference not unique to their generation</a:t>
            </a:r>
          </a:p>
        </p:txBody>
      </p:sp>
      <p:pic>
        <p:nvPicPr>
          <p:cNvPr id="65538" name="Picture 2" descr="http://www.sxc.hu/pic/l/l/lo/lockstockb/1097247_40642128.jpg"/>
          <p:cNvPicPr>
            <a:picLocks noChangeAspect="1" noChangeArrowheads="1"/>
          </p:cNvPicPr>
          <p:nvPr/>
        </p:nvPicPr>
        <p:blipFill>
          <a:blip r:embed="rId3" cstate="print"/>
          <a:srcRect/>
          <a:stretch>
            <a:fillRect/>
          </a:stretch>
        </p:blipFill>
        <p:spPr bwMode="auto">
          <a:xfrm>
            <a:off x="4914900" y="2301168"/>
            <a:ext cx="4076700" cy="280423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Speed and Convenience, cont.</a:t>
            </a:r>
            <a:endParaRPr lang="en-US" sz="3200" b="1" dirty="0">
              <a:latin typeface="Trebuchet MS" pitchFamily="34" charset="0"/>
            </a:endParaRPr>
          </a:p>
        </p:txBody>
      </p:sp>
      <p:sp>
        <p:nvSpPr>
          <p:cNvPr id="3" name="Content Placeholder 2"/>
          <p:cNvSpPr>
            <a:spLocks noGrp="1"/>
          </p:cNvSpPr>
          <p:nvPr>
            <p:ph idx="1"/>
          </p:nvPr>
        </p:nvSpPr>
        <p:spPr>
          <a:xfrm>
            <a:off x="536448" y="1828800"/>
            <a:ext cx="4264152" cy="3962400"/>
          </a:xfrm>
        </p:spPr>
        <p:txBody>
          <a:bodyPr>
            <a:noAutofit/>
          </a:bodyPr>
          <a:lstStyle/>
          <a:p>
            <a:r>
              <a:rPr lang="en-US" sz="2300" dirty="0" smtClean="0">
                <a:cs typeface="Arial" pitchFamily="34" charset="0"/>
              </a:rPr>
              <a:t>Users demand </a:t>
            </a:r>
          </a:p>
          <a:p>
            <a:pPr lvl="1"/>
            <a:r>
              <a:rPr lang="en-US" sz="2100" dirty="0" smtClean="0">
                <a:cs typeface="Arial" pitchFamily="34" charset="0"/>
              </a:rPr>
              <a:t>24/7 access </a:t>
            </a:r>
          </a:p>
          <a:p>
            <a:pPr lvl="1"/>
            <a:r>
              <a:rPr lang="en-US" sz="2100" dirty="0" smtClean="0">
                <a:cs typeface="Arial" pitchFamily="34" charset="0"/>
              </a:rPr>
              <a:t>Instant gratification </a:t>
            </a:r>
          </a:p>
          <a:p>
            <a:pPr lvl="1"/>
            <a:r>
              <a:rPr lang="en-US" sz="2100" dirty="0" smtClean="0">
                <a:cs typeface="Arial" pitchFamily="34" charset="0"/>
              </a:rPr>
              <a:t>“The answer”</a:t>
            </a:r>
          </a:p>
          <a:p>
            <a:endParaRPr lang="en-US" sz="2300" dirty="0" smtClean="0">
              <a:cs typeface="Arial" pitchFamily="34" charset="0"/>
            </a:endParaRPr>
          </a:p>
          <a:p>
            <a:r>
              <a:rPr lang="en-US" sz="2300" dirty="0" smtClean="0">
                <a:cs typeface="Arial" pitchFamily="34" charset="0"/>
              </a:rPr>
              <a:t>Convenience major factor for choosing VRS and e-books</a:t>
            </a:r>
          </a:p>
        </p:txBody>
      </p:sp>
      <p:pic>
        <p:nvPicPr>
          <p:cNvPr id="64514" name="Picture 2" descr="http://www.sxc.hu/pic/l/l/le/leocub/1185958_74052169.jpg"/>
          <p:cNvPicPr>
            <a:picLocks noChangeAspect="1" noChangeArrowheads="1"/>
          </p:cNvPicPr>
          <p:nvPr/>
        </p:nvPicPr>
        <p:blipFill>
          <a:blip r:embed="rId3" cstate="print"/>
          <a:srcRect/>
          <a:stretch>
            <a:fillRect/>
          </a:stretch>
        </p:blipFill>
        <p:spPr bwMode="auto">
          <a:xfrm>
            <a:off x="5325033" y="2286000"/>
            <a:ext cx="3590367" cy="3200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pPr algn="l"/>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Desktop Access</a:t>
            </a:r>
            <a:endParaRPr lang="en-US" sz="3200" b="1" dirty="0"/>
          </a:p>
        </p:txBody>
      </p:sp>
      <p:pic>
        <p:nvPicPr>
          <p:cNvPr id="63490" name="Picture 2" descr="http://www.sxc.hu/pic/l/a/ar/arinas74/1208422_89744071.jpg"/>
          <p:cNvPicPr>
            <a:picLocks noChangeAspect="1" noChangeArrowheads="1"/>
          </p:cNvPicPr>
          <p:nvPr/>
        </p:nvPicPr>
        <p:blipFill>
          <a:blip r:embed="rId3" cstate="print"/>
          <a:srcRect/>
          <a:stretch>
            <a:fillRect/>
          </a:stretch>
        </p:blipFill>
        <p:spPr bwMode="auto">
          <a:xfrm>
            <a:off x="3124200" y="3886200"/>
            <a:ext cx="3149279" cy="2091685"/>
          </a:xfrm>
          <a:prstGeom prst="rect">
            <a:avLst/>
          </a:prstGeom>
          <a:noFill/>
        </p:spPr>
      </p:pic>
      <p:sp>
        <p:nvSpPr>
          <p:cNvPr id="6" name="Rectangle 5"/>
          <p:cNvSpPr/>
          <p:nvPr/>
        </p:nvSpPr>
        <p:spPr>
          <a:xfrm>
            <a:off x="381000" y="1828800"/>
            <a:ext cx="8534400" cy="1421928"/>
          </a:xfrm>
          <a:prstGeom prst="rect">
            <a:avLst/>
          </a:prstGeom>
        </p:spPr>
        <p:txBody>
          <a:bodyPr wrap="square">
            <a:spAutoFit/>
          </a:bodyPr>
          <a:lstStyle/>
          <a:p>
            <a:r>
              <a:rPr lang="en-US" b="0" i="1" dirty="0" smtClean="0">
                <a:solidFill>
                  <a:schemeClr val="tx1"/>
                </a:solidFill>
                <a:latin typeface="+mn-lt"/>
                <a:cs typeface="Arial" pitchFamily="34" charset="0"/>
              </a:rPr>
              <a:t>“The majority of researchers in all disciplines have adapted readily to the widespread availability of digital content, accessible directly from their desktops.” </a:t>
            </a:r>
            <a:r>
              <a:rPr lang="en-US" sz="1600" b="0" i="1" dirty="0" smtClean="0">
                <a:solidFill>
                  <a:schemeClr val="tx1"/>
                </a:solidFill>
                <a:latin typeface="+mn-lt"/>
                <a:cs typeface="Arial" pitchFamily="34" charset="0"/>
              </a:rPr>
              <a:t>(CURL, p. 23)</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Convenience</a:t>
            </a:r>
            <a:endParaRPr lang="en-US" sz="3200" b="1" dirty="0">
              <a:latin typeface="Trebuchet MS" pitchFamily="34" charset="0"/>
            </a:endParaRPr>
          </a:p>
        </p:txBody>
      </p:sp>
      <p:sp>
        <p:nvSpPr>
          <p:cNvPr id="3" name="Content Placeholder 2"/>
          <p:cNvSpPr>
            <a:spLocks noGrp="1"/>
          </p:cNvSpPr>
          <p:nvPr>
            <p:ph idx="1"/>
          </p:nvPr>
        </p:nvSpPr>
        <p:spPr>
          <a:xfrm>
            <a:off x="381000" y="1600200"/>
            <a:ext cx="4797552" cy="4191000"/>
          </a:xfrm>
        </p:spPr>
        <p:txBody>
          <a:bodyPr>
            <a:noAutofit/>
          </a:bodyPr>
          <a:lstStyle/>
          <a:p>
            <a:r>
              <a:rPr lang="en-US" sz="2300" dirty="0" smtClean="0">
                <a:cs typeface="Arial" pitchFamily="34" charset="0"/>
              </a:rPr>
              <a:t>Use library less since began using Internet</a:t>
            </a:r>
          </a:p>
          <a:p>
            <a:endParaRPr lang="en-US" sz="2300" dirty="0" smtClean="0">
              <a:cs typeface="Arial" pitchFamily="34" charset="0"/>
            </a:endParaRPr>
          </a:p>
          <a:p>
            <a:r>
              <a:rPr lang="en-US" sz="2300" dirty="0" smtClean="0">
                <a:cs typeface="Arial" pitchFamily="34" charset="0"/>
              </a:rPr>
              <a:t>Sharp fall in institution’s library visitation</a:t>
            </a:r>
          </a:p>
          <a:p>
            <a:endParaRPr lang="en-US" sz="2300" dirty="0" smtClean="0">
              <a:cs typeface="Arial" pitchFamily="34" charset="0"/>
            </a:endParaRPr>
          </a:p>
          <a:p>
            <a:r>
              <a:rPr lang="en-US" sz="2300" dirty="0" smtClean="0">
                <a:cs typeface="Arial" pitchFamily="34" charset="0"/>
              </a:rPr>
              <a:t>Convenience dictates choice between physical and virtual library</a:t>
            </a:r>
            <a:endParaRPr lang="en-US" sz="2300" dirty="0">
              <a:cs typeface="Arial" pitchFamily="34" charset="0"/>
            </a:endParaRPr>
          </a:p>
        </p:txBody>
      </p:sp>
      <p:pic>
        <p:nvPicPr>
          <p:cNvPr id="61443" name="Picture 3" descr="\\oclc\data\OCLCResearch\Dublin\Home\hoode\My Documents\My Pictures\Microsoft Clip Organizer\j0439414.jpg"/>
          <p:cNvPicPr>
            <a:picLocks noChangeAspect="1" noChangeArrowheads="1"/>
          </p:cNvPicPr>
          <p:nvPr/>
        </p:nvPicPr>
        <p:blipFill>
          <a:blip r:embed="rId3" cstate="print"/>
          <a:srcRect/>
          <a:stretch>
            <a:fillRect/>
          </a:stretch>
        </p:blipFill>
        <p:spPr bwMode="auto">
          <a:xfrm>
            <a:off x="5638800" y="1822450"/>
            <a:ext cx="3276600" cy="42735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User </a:t>
            </a:r>
            <a:r>
              <a:rPr lang="en-US" sz="3200" b="1" dirty="0" err="1" smtClean="0">
                <a:latin typeface="Trebuchet MS" pitchFamily="34" charset="0"/>
              </a:rPr>
              <a:t>Behaviours</a:t>
            </a:r>
            <a:endParaRPr lang="en-US" sz="3200" b="1" dirty="0">
              <a:latin typeface="Trebuchet MS" pitchFamily="34" charset="0"/>
            </a:endParaRPr>
          </a:p>
        </p:txBody>
      </p:sp>
      <p:sp>
        <p:nvSpPr>
          <p:cNvPr id="3" name="Content Placeholder 2"/>
          <p:cNvSpPr>
            <a:spLocks noGrp="1"/>
          </p:cNvSpPr>
          <p:nvPr>
            <p:ph idx="1"/>
          </p:nvPr>
        </p:nvSpPr>
        <p:spPr>
          <a:xfrm>
            <a:off x="533400" y="1676400"/>
            <a:ext cx="4648200" cy="4267200"/>
          </a:xfrm>
        </p:spPr>
        <p:txBody>
          <a:bodyPr>
            <a:noAutofit/>
          </a:bodyPr>
          <a:lstStyle/>
          <a:p>
            <a:r>
              <a:rPr lang="en-US" sz="2000" dirty="0" smtClean="0">
                <a:cs typeface="Arial" pitchFamily="34" charset="0"/>
              </a:rPr>
              <a:t>Begin with search engines</a:t>
            </a:r>
          </a:p>
          <a:p>
            <a:endParaRPr lang="en-US" sz="2000" dirty="0" smtClean="0">
              <a:cs typeface="Arial" pitchFamily="34" charset="0"/>
            </a:endParaRPr>
          </a:p>
          <a:p>
            <a:r>
              <a:rPr lang="en-US" sz="2000" dirty="0" smtClean="0">
                <a:cs typeface="Arial" pitchFamily="34" charset="0"/>
              </a:rPr>
              <a:t>Very little time using content</a:t>
            </a:r>
          </a:p>
          <a:p>
            <a:endParaRPr lang="en-US" sz="2000" dirty="0" smtClean="0">
              <a:cs typeface="Arial" pitchFamily="34" charset="0"/>
            </a:endParaRPr>
          </a:p>
          <a:p>
            <a:r>
              <a:rPr lang="en-US" sz="2000" dirty="0" smtClean="0">
                <a:cs typeface="Arial" pitchFamily="34" charset="0"/>
              </a:rPr>
              <a:t>“Squirreling” of downloads</a:t>
            </a:r>
          </a:p>
          <a:p>
            <a:endParaRPr lang="en-US" sz="2000" dirty="0" smtClean="0">
              <a:cs typeface="Arial" pitchFamily="34" charset="0"/>
            </a:endParaRPr>
          </a:p>
          <a:p>
            <a:r>
              <a:rPr lang="en-US" sz="2000" dirty="0" smtClean="0">
                <a:cs typeface="Arial" pitchFamily="34" charset="0"/>
              </a:rPr>
              <a:t>Prefer quick chunks of information</a:t>
            </a:r>
          </a:p>
          <a:p>
            <a:endParaRPr lang="en-US" sz="2000" dirty="0" smtClean="0">
              <a:cs typeface="Arial" pitchFamily="34" charset="0"/>
            </a:endParaRPr>
          </a:p>
          <a:p>
            <a:r>
              <a:rPr lang="en-US" sz="2000" dirty="0" smtClean="0">
                <a:cs typeface="Arial" pitchFamily="34" charset="0"/>
              </a:rPr>
              <a:t>Visit only a few minutes</a:t>
            </a:r>
          </a:p>
          <a:p>
            <a:endParaRPr lang="en-US" sz="2000" dirty="0" smtClean="0">
              <a:cs typeface="Arial" pitchFamily="34" charset="0"/>
            </a:endParaRPr>
          </a:p>
          <a:p>
            <a:r>
              <a:rPr lang="en-US" sz="2000" dirty="0" smtClean="0">
                <a:cs typeface="Arial" pitchFamily="34" charset="0"/>
              </a:rPr>
              <a:t>Use basic search</a:t>
            </a:r>
          </a:p>
        </p:txBody>
      </p:sp>
      <p:pic>
        <p:nvPicPr>
          <p:cNvPr id="60418" name="Picture 2" descr="http://www.sxc.hu/pic/l/j/je/jeem/700125_41467030.jpg"/>
          <p:cNvPicPr>
            <a:picLocks noChangeAspect="1" noChangeArrowheads="1"/>
          </p:cNvPicPr>
          <p:nvPr/>
        </p:nvPicPr>
        <p:blipFill>
          <a:blip r:embed="rId3" cstate="print"/>
          <a:srcRect/>
          <a:stretch>
            <a:fillRect/>
          </a:stretch>
        </p:blipFill>
        <p:spPr bwMode="auto">
          <a:xfrm>
            <a:off x="5029200" y="2599944"/>
            <a:ext cx="3850936" cy="273405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User </a:t>
            </a:r>
            <a:r>
              <a:rPr lang="en-US" sz="3200" b="1" dirty="0" err="1" smtClean="0">
                <a:latin typeface="Trebuchet MS" pitchFamily="34" charset="0"/>
              </a:rPr>
              <a:t>Behaviours</a:t>
            </a:r>
            <a:r>
              <a:rPr lang="en-US" sz="3200" b="1" dirty="0" smtClean="0">
                <a:latin typeface="Trebuchet MS" pitchFamily="34" charset="0"/>
              </a:rPr>
              <a:t>, cont. </a:t>
            </a:r>
            <a:endParaRPr lang="en-US" sz="3200" b="1" dirty="0">
              <a:latin typeface="Trebuchet MS" pitchFamily="34" charset="0"/>
            </a:endParaRPr>
          </a:p>
        </p:txBody>
      </p:sp>
      <p:sp>
        <p:nvSpPr>
          <p:cNvPr id="3" name="Content Placeholder 2"/>
          <p:cNvSpPr>
            <a:spLocks noGrp="1"/>
          </p:cNvSpPr>
          <p:nvPr>
            <p:ph idx="1"/>
          </p:nvPr>
        </p:nvSpPr>
        <p:spPr>
          <a:xfrm>
            <a:off x="304800" y="1524000"/>
            <a:ext cx="4724400" cy="4495800"/>
          </a:xfrm>
        </p:spPr>
        <p:txBody>
          <a:bodyPr>
            <a:noAutofit/>
          </a:bodyPr>
          <a:lstStyle/>
          <a:p>
            <a:r>
              <a:rPr lang="en-US" sz="2300" dirty="0" smtClean="0">
                <a:cs typeface="Arial" pitchFamily="34" charset="0"/>
              </a:rPr>
              <a:t>Use snippets from e-books</a:t>
            </a:r>
          </a:p>
          <a:p>
            <a:endParaRPr lang="en-US" sz="2300" dirty="0" smtClean="0">
              <a:cs typeface="Arial" pitchFamily="34" charset="0"/>
            </a:endParaRPr>
          </a:p>
          <a:p>
            <a:r>
              <a:rPr lang="en-US" sz="2300" dirty="0" smtClean="0">
                <a:cs typeface="Arial" pitchFamily="34" charset="0"/>
              </a:rPr>
              <a:t>View only a few pages</a:t>
            </a:r>
          </a:p>
          <a:p>
            <a:endParaRPr lang="en-US" sz="2300" dirty="0" smtClean="0">
              <a:cs typeface="Arial" pitchFamily="34" charset="0"/>
            </a:endParaRPr>
          </a:p>
          <a:p>
            <a:r>
              <a:rPr lang="en-US" sz="2300" dirty="0" smtClean="0">
                <a:cs typeface="Arial" pitchFamily="34" charset="0"/>
              </a:rPr>
              <a:t>Short visits</a:t>
            </a:r>
          </a:p>
          <a:p>
            <a:endParaRPr lang="en-US" sz="2300" dirty="0" smtClean="0">
              <a:cs typeface="Arial" pitchFamily="34" charset="0"/>
            </a:endParaRPr>
          </a:p>
          <a:p>
            <a:r>
              <a:rPr lang="en-US" sz="2300" dirty="0" smtClean="0">
                <a:cs typeface="Arial" pitchFamily="34" charset="0"/>
              </a:rPr>
              <a:t>Simple searching of Google-like interfaces</a:t>
            </a:r>
          </a:p>
          <a:p>
            <a:endParaRPr lang="en-US" sz="2300" dirty="0" smtClean="0">
              <a:cs typeface="Arial" pitchFamily="34" charset="0"/>
            </a:endParaRPr>
          </a:p>
          <a:p>
            <a:r>
              <a:rPr lang="en-US" sz="2300" dirty="0" smtClean="0">
                <a:cs typeface="Arial" pitchFamily="34" charset="0"/>
              </a:rPr>
              <a:t>Power browsing</a:t>
            </a:r>
            <a:endParaRPr lang="en-US" sz="2300" dirty="0">
              <a:cs typeface="Arial" pitchFamily="34" charset="0"/>
            </a:endParaRPr>
          </a:p>
        </p:txBody>
      </p:sp>
      <p:pic>
        <p:nvPicPr>
          <p:cNvPr id="4" name="Picture 2" descr="http://www.sxc.hu/pic/l/b/bu/buzzt79/257964_1672.jpg"/>
          <p:cNvPicPr>
            <a:picLocks noChangeAspect="1" noChangeArrowheads="1"/>
          </p:cNvPicPr>
          <p:nvPr/>
        </p:nvPicPr>
        <p:blipFill>
          <a:blip r:embed="rId3" cstate="print"/>
          <a:srcRect/>
          <a:stretch>
            <a:fillRect/>
          </a:stretch>
        </p:blipFill>
        <p:spPr bwMode="auto">
          <a:xfrm>
            <a:off x="5334000" y="2590800"/>
            <a:ext cx="3657600" cy="2743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Enhanced Functionality</a:t>
            </a:r>
            <a:endParaRPr lang="en-US" sz="3200" b="1" dirty="0">
              <a:latin typeface="Trebuchet MS" pitchFamily="34" charset="0"/>
            </a:endParaRPr>
          </a:p>
        </p:txBody>
      </p:sp>
      <p:sp>
        <p:nvSpPr>
          <p:cNvPr id="3" name="Content Placeholder 2"/>
          <p:cNvSpPr>
            <a:spLocks noGrp="1"/>
          </p:cNvSpPr>
          <p:nvPr>
            <p:ph idx="1"/>
          </p:nvPr>
        </p:nvSpPr>
        <p:spPr>
          <a:xfrm>
            <a:off x="304800" y="1905000"/>
            <a:ext cx="4953000" cy="3810000"/>
          </a:xfrm>
        </p:spPr>
        <p:txBody>
          <a:bodyPr>
            <a:noAutofit/>
          </a:bodyPr>
          <a:lstStyle/>
          <a:p>
            <a:r>
              <a:rPr lang="en-US" sz="2300" dirty="0" smtClean="0">
                <a:cs typeface="Arial" pitchFamily="34" charset="0"/>
              </a:rPr>
              <a:t>Re-envisioning library services and spaces</a:t>
            </a:r>
          </a:p>
          <a:p>
            <a:endParaRPr lang="en-US" sz="2300" dirty="0" smtClean="0">
              <a:cs typeface="Arial" pitchFamily="34" charset="0"/>
            </a:endParaRPr>
          </a:p>
          <a:p>
            <a:r>
              <a:rPr lang="en-US" sz="2300" dirty="0" smtClean="0">
                <a:cs typeface="Arial" pitchFamily="34" charset="0"/>
              </a:rPr>
              <a:t>Irrelevant results </a:t>
            </a:r>
          </a:p>
          <a:p>
            <a:endParaRPr lang="en-US" sz="2300" dirty="0" smtClean="0">
              <a:cs typeface="Arial" pitchFamily="34" charset="0"/>
            </a:endParaRPr>
          </a:p>
          <a:p>
            <a:r>
              <a:rPr lang="en-US" sz="2300" dirty="0" smtClean="0">
                <a:cs typeface="Arial" pitchFamily="34" charset="0"/>
              </a:rPr>
              <a:t>Fear of missing items</a:t>
            </a:r>
          </a:p>
          <a:p>
            <a:endParaRPr lang="en-US" sz="2300" dirty="0" smtClean="0">
              <a:cs typeface="Arial" pitchFamily="34" charset="0"/>
            </a:endParaRPr>
          </a:p>
          <a:p>
            <a:r>
              <a:rPr lang="en-US" sz="2300" dirty="0" smtClean="0">
                <a:cs typeface="Arial" pitchFamily="34" charset="0"/>
              </a:rPr>
              <a:t>Improve usability</a:t>
            </a:r>
          </a:p>
          <a:p>
            <a:pPr lvl="1"/>
            <a:endParaRPr lang="en-US" sz="2000" dirty="0" smtClean="0">
              <a:latin typeface="Arial" pitchFamily="34" charset="0"/>
              <a:cs typeface="Arial" pitchFamily="34" charset="0"/>
            </a:endParaRPr>
          </a:p>
          <a:p>
            <a:pPr>
              <a:buNone/>
            </a:pPr>
            <a:endParaRPr lang="en-US" dirty="0" smtClean="0"/>
          </a:p>
        </p:txBody>
      </p:sp>
      <p:pic>
        <p:nvPicPr>
          <p:cNvPr id="4" name="Picture 2" descr="http://www.sxc.hu/pic/l/k/ka/kalilo/641179_11673610.jpg"/>
          <p:cNvPicPr>
            <a:picLocks noChangeAspect="1" noChangeArrowheads="1"/>
          </p:cNvPicPr>
          <p:nvPr/>
        </p:nvPicPr>
        <p:blipFill>
          <a:blip r:embed="rId3" cstate="print"/>
          <a:srcRect/>
          <a:stretch>
            <a:fillRect/>
          </a:stretch>
        </p:blipFill>
        <p:spPr bwMode="auto">
          <a:xfrm>
            <a:off x="5486400" y="2381044"/>
            <a:ext cx="3430845" cy="287675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Enhanced Functionality, cont.	</a:t>
            </a:r>
            <a:endParaRPr lang="en-US" sz="3200" b="1" dirty="0">
              <a:latin typeface="Trebuchet MS" pitchFamily="34" charset="0"/>
            </a:endParaRPr>
          </a:p>
        </p:txBody>
      </p:sp>
      <p:sp>
        <p:nvSpPr>
          <p:cNvPr id="3" name="Content Placeholder 2"/>
          <p:cNvSpPr>
            <a:spLocks noGrp="1"/>
          </p:cNvSpPr>
          <p:nvPr>
            <p:ph idx="1"/>
          </p:nvPr>
        </p:nvSpPr>
        <p:spPr>
          <a:xfrm>
            <a:off x="381000" y="1676400"/>
            <a:ext cx="4114800" cy="4038600"/>
          </a:xfrm>
        </p:spPr>
        <p:txBody>
          <a:bodyPr>
            <a:noAutofit/>
          </a:bodyPr>
          <a:lstStyle/>
          <a:p>
            <a:r>
              <a:rPr lang="en-US" sz="2300" dirty="0" smtClean="0">
                <a:cs typeface="Arial" pitchFamily="34" charset="0"/>
              </a:rPr>
              <a:t>Search results </a:t>
            </a:r>
          </a:p>
          <a:p>
            <a:pPr lvl="1"/>
            <a:r>
              <a:rPr lang="en-US" sz="2000" dirty="0" smtClean="0">
                <a:cs typeface="Arial" pitchFamily="34" charset="0"/>
              </a:rPr>
              <a:t>Must be obviously relevant </a:t>
            </a:r>
          </a:p>
          <a:p>
            <a:pPr lvl="1"/>
            <a:r>
              <a:rPr lang="en-US" sz="2000" dirty="0" smtClean="0">
                <a:cs typeface="Arial" pitchFamily="34" charset="0"/>
              </a:rPr>
              <a:t>Must contain helps</a:t>
            </a:r>
          </a:p>
          <a:p>
            <a:endParaRPr lang="en-US" sz="2300" dirty="0" smtClean="0">
              <a:cs typeface="Arial" pitchFamily="34" charset="0"/>
            </a:endParaRPr>
          </a:p>
          <a:p>
            <a:r>
              <a:rPr lang="en-US" sz="2300" dirty="0" smtClean="0">
                <a:cs typeface="Arial" pitchFamily="34" charset="0"/>
              </a:rPr>
              <a:t>Advanced search options help refine searches and manage large results</a:t>
            </a:r>
          </a:p>
          <a:p>
            <a:endParaRPr lang="en-US" sz="2300" dirty="0" smtClean="0">
              <a:cs typeface="Arial" pitchFamily="34" charset="0"/>
            </a:endParaRPr>
          </a:p>
          <a:p>
            <a:r>
              <a:rPr lang="en-US" sz="2300" dirty="0" smtClean="0">
                <a:cs typeface="Arial" pitchFamily="34" charset="0"/>
              </a:rPr>
              <a:t>Mixed reaction to social features</a:t>
            </a:r>
            <a:endParaRPr lang="en-US" sz="2300" dirty="0">
              <a:cs typeface="Arial" pitchFamily="34" charset="0"/>
            </a:endParaRPr>
          </a:p>
        </p:txBody>
      </p:sp>
      <p:pic>
        <p:nvPicPr>
          <p:cNvPr id="56322" name="Picture 2" descr="http://www.sxc.hu/pic/l/s/so/sobocinski/274865_8489.jpg"/>
          <p:cNvPicPr>
            <a:picLocks noChangeAspect="1" noChangeArrowheads="1"/>
          </p:cNvPicPr>
          <p:nvPr/>
        </p:nvPicPr>
        <p:blipFill>
          <a:blip r:embed="rId3" cstate="print"/>
          <a:srcRect/>
          <a:stretch>
            <a:fillRect/>
          </a:stretch>
        </p:blipFill>
        <p:spPr bwMode="auto">
          <a:xfrm>
            <a:off x="4724400" y="2133600"/>
            <a:ext cx="4227443" cy="30384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Enhanced Content</a:t>
            </a:r>
            <a:endParaRPr lang="en-US" sz="3200" b="1" dirty="0">
              <a:latin typeface="Trebuchet MS" pitchFamily="34" charset="0"/>
            </a:endParaRPr>
          </a:p>
        </p:txBody>
      </p:sp>
      <p:sp>
        <p:nvSpPr>
          <p:cNvPr id="3" name="Content Placeholder 2"/>
          <p:cNvSpPr>
            <a:spLocks noGrp="1"/>
          </p:cNvSpPr>
          <p:nvPr>
            <p:ph idx="1"/>
          </p:nvPr>
        </p:nvSpPr>
        <p:spPr>
          <a:xfrm>
            <a:off x="434977" y="1557336"/>
            <a:ext cx="7702551" cy="1871664"/>
          </a:xfrm>
        </p:spPr>
        <p:txBody>
          <a:bodyPr>
            <a:noAutofit/>
          </a:bodyPr>
          <a:lstStyle/>
          <a:p>
            <a:r>
              <a:rPr lang="en-US" sz="2700" dirty="0" smtClean="0">
                <a:cs typeface="Arial" pitchFamily="34" charset="0"/>
              </a:rPr>
              <a:t>Links to online content/full text helpful </a:t>
            </a:r>
          </a:p>
          <a:p>
            <a:endParaRPr lang="en-US" sz="2700" dirty="0" smtClean="0">
              <a:cs typeface="Arial" pitchFamily="34" charset="0"/>
            </a:endParaRPr>
          </a:p>
          <a:p>
            <a:r>
              <a:rPr lang="en-US" sz="2700" dirty="0" smtClean="0">
                <a:cs typeface="Arial" pitchFamily="34" charset="0"/>
              </a:rPr>
              <a:t>Rely on and expect enhanced content</a:t>
            </a:r>
            <a:endParaRPr lang="en-US" sz="2700" dirty="0">
              <a:cs typeface="Arial" pitchFamily="34" charset="0"/>
            </a:endParaRPr>
          </a:p>
        </p:txBody>
      </p:sp>
      <p:pic>
        <p:nvPicPr>
          <p:cNvPr id="55298" name="Picture 2" descr="\\oclc\data\OCLCResearch\Dublin\Home\hoode\My Documents\My Pictures\Microsoft Clip Organizer\j0439273.jpg"/>
          <p:cNvPicPr>
            <a:picLocks noChangeAspect="1" noChangeArrowheads="1"/>
          </p:cNvPicPr>
          <p:nvPr/>
        </p:nvPicPr>
        <p:blipFill>
          <a:blip r:embed="rId3" cstate="print"/>
          <a:srcRect/>
          <a:stretch>
            <a:fillRect/>
          </a:stretch>
        </p:blipFill>
        <p:spPr bwMode="auto">
          <a:xfrm>
            <a:off x="2667000" y="3429000"/>
            <a:ext cx="3710257" cy="278453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276600" y="4038600"/>
            <a:ext cx="5638800" cy="1163395"/>
          </a:xfrm>
          <a:prstGeom prst="rect">
            <a:avLst/>
          </a:prstGeom>
          <a:noFill/>
          <a:ln w="9525">
            <a:noFill/>
            <a:miter lim="800000"/>
            <a:headEnd/>
            <a:tailEnd/>
          </a:ln>
        </p:spPr>
        <p:txBody>
          <a:bodyPr wrap="square">
            <a:spAutoFit/>
          </a:bodyPr>
          <a:lstStyle/>
          <a:p>
            <a:pPr>
              <a:buFontTx/>
              <a:buChar char="•"/>
            </a:pPr>
            <a:r>
              <a:rPr lang="en-US" sz="2400" b="1" dirty="0">
                <a:solidFill>
                  <a:schemeClr val="folHlink"/>
                </a:solidFill>
                <a:latin typeface="Trebuchet MS" pitchFamily="34" charset="0"/>
                <a:cs typeface="Arial" pitchFamily="34" charset="0"/>
              </a:rPr>
              <a:t>Get into the flow</a:t>
            </a:r>
          </a:p>
          <a:p>
            <a:pPr>
              <a:buFontTx/>
              <a:buChar char="•"/>
            </a:pPr>
            <a:r>
              <a:rPr lang="en-US" sz="2400" b="1" dirty="0">
                <a:solidFill>
                  <a:schemeClr val="folHlink"/>
                </a:solidFill>
                <a:latin typeface="Trebuchet MS" pitchFamily="34" charset="0"/>
                <a:cs typeface="Arial" pitchFamily="34" charset="0"/>
              </a:rPr>
              <a:t>Disclose into other environments</a:t>
            </a:r>
          </a:p>
        </p:txBody>
      </p:sp>
      <p:sp>
        <p:nvSpPr>
          <p:cNvPr id="15363" name="Text Box 3"/>
          <p:cNvSpPr txBox="1">
            <a:spLocks noChangeArrowheads="1"/>
          </p:cNvSpPr>
          <p:nvPr/>
        </p:nvSpPr>
        <p:spPr bwMode="auto">
          <a:xfrm>
            <a:off x="381000" y="1295400"/>
            <a:ext cx="8534400" cy="2489015"/>
          </a:xfrm>
          <a:prstGeom prst="rect">
            <a:avLst/>
          </a:prstGeom>
          <a:noFill/>
          <a:ln w="9525">
            <a:noFill/>
            <a:miter lim="800000"/>
            <a:headEnd/>
            <a:tailEnd/>
          </a:ln>
        </p:spPr>
        <p:txBody>
          <a:bodyPr>
            <a:spAutoFit/>
          </a:bodyPr>
          <a:lstStyle/>
          <a:p>
            <a:r>
              <a:rPr lang="en-US" sz="3000" b="1" dirty="0">
                <a:solidFill>
                  <a:schemeClr val="tx2"/>
                </a:solidFill>
                <a:latin typeface="Trebuchet MS" pitchFamily="34" charset="0"/>
              </a:rPr>
              <a:t>Then</a:t>
            </a:r>
            <a:r>
              <a:rPr lang="en-US" sz="3000" b="1" dirty="0">
                <a:solidFill>
                  <a:schemeClr val="hlink"/>
                </a:solidFill>
                <a:latin typeface="Trebuchet MS" pitchFamily="34" charset="0"/>
              </a:rPr>
              <a:t>: The user built workflow around the </a:t>
            </a:r>
            <a:r>
              <a:rPr lang="en-US" sz="3000" b="1" dirty="0" smtClean="0">
                <a:solidFill>
                  <a:schemeClr val="hlink"/>
                </a:solidFill>
                <a:latin typeface="Trebuchet MS" pitchFamily="34" charset="0"/>
              </a:rPr>
              <a:t>			library</a:t>
            </a:r>
            <a:endParaRPr lang="en-US" sz="3000" b="1" dirty="0">
              <a:solidFill>
                <a:schemeClr val="hlink"/>
              </a:solidFill>
              <a:latin typeface="Trebuchet MS" pitchFamily="34" charset="0"/>
            </a:endParaRPr>
          </a:p>
          <a:p>
            <a:r>
              <a:rPr lang="en-US" sz="3000" b="1" dirty="0" smtClean="0">
                <a:solidFill>
                  <a:schemeClr val="tx2"/>
                </a:solidFill>
                <a:latin typeface="Trebuchet MS" pitchFamily="34" charset="0"/>
              </a:rPr>
              <a:t>Now</a:t>
            </a:r>
            <a:r>
              <a:rPr lang="en-US" sz="3000" b="1" dirty="0">
                <a:solidFill>
                  <a:schemeClr val="hlink"/>
                </a:solidFill>
                <a:latin typeface="Trebuchet MS" pitchFamily="34" charset="0"/>
              </a:rPr>
              <a:t>: The library must build its services </a:t>
            </a:r>
            <a:r>
              <a:rPr lang="en-US" sz="3000" b="1" dirty="0" smtClean="0">
                <a:solidFill>
                  <a:schemeClr val="hlink"/>
                </a:solidFill>
                <a:latin typeface="Trebuchet MS" pitchFamily="34" charset="0"/>
              </a:rPr>
              <a:t>				around </a:t>
            </a:r>
            <a:r>
              <a:rPr lang="en-US" sz="3000" b="1" dirty="0">
                <a:solidFill>
                  <a:schemeClr val="hlink"/>
                </a:solidFill>
                <a:latin typeface="Trebuchet MS" pitchFamily="34" charset="0"/>
              </a:rPr>
              <a:t>user workflow</a:t>
            </a:r>
          </a:p>
        </p:txBody>
      </p:sp>
      <p:sp>
        <p:nvSpPr>
          <p:cNvPr id="15364" name="Rectangle 4"/>
          <p:cNvSpPr>
            <a:spLocks noGrp="1" noChangeArrowheads="1"/>
          </p:cNvSpPr>
          <p:nvPr>
            <p:ph type="title"/>
          </p:nvPr>
        </p:nvSpPr>
        <p:spPr>
          <a:xfrm>
            <a:off x="457200" y="457200"/>
            <a:ext cx="8231188" cy="915988"/>
          </a:xfrm>
        </p:spPr>
        <p:txBody>
          <a:bodyPr/>
          <a:lstStyle/>
          <a:p>
            <a:pPr eaLnBrk="1" hangingPunct="1"/>
            <a:r>
              <a:rPr lang="en-US" sz="3500" dirty="0" smtClean="0"/>
              <a:t>Why Not Libraries?</a:t>
            </a:r>
          </a:p>
        </p:txBody>
      </p:sp>
      <p:pic>
        <p:nvPicPr>
          <p:cNvPr id="5" name="Picture 4" descr="35315334"/>
          <p:cNvPicPr>
            <a:picLocks noChangeAspect="1" noChangeArrowheads="1"/>
          </p:cNvPicPr>
          <p:nvPr/>
        </p:nvPicPr>
        <p:blipFill>
          <a:blip r:embed="rId3" cstate="print"/>
          <a:srcRect/>
          <a:stretch>
            <a:fillRect/>
          </a:stretch>
        </p:blipFill>
        <p:spPr bwMode="auto">
          <a:xfrm>
            <a:off x="304800" y="3810000"/>
            <a:ext cx="2743200" cy="242479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User Confidence</a:t>
            </a:r>
            <a:endParaRPr lang="en-US" sz="3200" b="1" dirty="0">
              <a:latin typeface="Trebuchet MS" pitchFamily="34" charset="0"/>
            </a:endParaRPr>
          </a:p>
        </p:txBody>
      </p:sp>
      <p:sp>
        <p:nvSpPr>
          <p:cNvPr id="3" name="Content Placeholder 2"/>
          <p:cNvSpPr>
            <a:spLocks noGrp="1"/>
          </p:cNvSpPr>
          <p:nvPr>
            <p:ph idx="1"/>
          </p:nvPr>
        </p:nvSpPr>
        <p:spPr>
          <a:xfrm>
            <a:off x="381001" y="1676400"/>
            <a:ext cx="4495799" cy="4419600"/>
          </a:xfrm>
        </p:spPr>
        <p:txBody>
          <a:bodyPr>
            <a:noAutofit/>
          </a:bodyPr>
          <a:lstStyle/>
          <a:p>
            <a:r>
              <a:rPr lang="en-US" sz="2400" dirty="0" smtClean="0">
                <a:cs typeface="Arial" pitchFamily="34" charset="0"/>
              </a:rPr>
              <a:t>Satisfied with their search</a:t>
            </a:r>
          </a:p>
          <a:p>
            <a:pPr>
              <a:buFont typeface="Wingdings" pitchFamily="2" charset="2"/>
              <a:buChar char="q"/>
            </a:pPr>
            <a:endParaRPr lang="en-US" sz="2400" dirty="0" smtClean="0">
              <a:cs typeface="Arial" pitchFamily="34" charset="0"/>
            </a:endParaRPr>
          </a:p>
          <a:p>
            <a:r>
              <a:rPr lang="en-US" sz="2400" dirty="0" smtClean="0">
                <a:cs typeface="Arial" pitchFamily="34" charset="0"/>
              </a:rPr>
              <a:t>Trust results the same as results from libraries</a:t>
            </a:r>
          </a:p>
          <a:p>
            <a:pPr marL="0">
              <a:buFont typeface="Wingdings" pitchFamily="2" charset="2"/>
              <a:buChar char="q"/>
            </a:pPr>
            <a:endParaRPr lang="en-US" sz="2400" dirty="0" smtClean="0">
              <a:cs typeface="Arial" pitchFamily="34" charset="0"/>
            </a:endParaRPr>
          </a:p>
          <a:p>
            <a:r>
              <a:rPr lang="en-US" sz="2400" dirty="0" smtClean="0">
                <a:cs typeface="Arial" pitchFamily="34" charset="0"/>
              </a:rPr>
              <a:t>Adept at doing searches for personal needs</a:t>
            </a:r>
          </a:p>
          <a:p>
            <a:endParaRPr lang="en-US" sz="2400" dirty="0" smtClean="0">
              <a:cs typeface="Arial" pitchFamily="34" charset="0"/>
            </a:endParaRPr>
          </a:p>
          <a:p>
            <a:r>
              <a:rPr lang="en-US" sz="2400" dirty="0" smtClean="0">
                <a:cs typeface="Arial" pitchFamily="34" charset="0"/>
              </a:rPr>
              <a:t>Self-taught but confident</a:t>
            </a:r>
          </a:p>
          <a:p>
            <a:pPr>
              <a:buNone/>
            </a:pPr>
            <a:endParaRPr lang="en-US" sz="2400" dirty="0" smtClean="0">
              <a:latin typeface="Arial" pitchFamily="34" charset="0"/>
              <a:cs typeface="Arial" pitchFamily="34" charset="0"/>
            </a:endParaRPr>
          </a:p>
          <a:p>
            <a:pPr>
              <a:buNone/>
            </a:pPr>
            <a:endParaRPr lang="en-US" sz="2400" dirty="0">
              <a:latin typeface="Arial" pitchFamily="34" charset="0"/>
              <a:cs typeface="Arial" pitchFamily="34" charset="0"/>
            </a:endParaRPr>
          </a:p>
        </p:txBody>
      </p:sp>
      <p:pic>
        <p:nvPicPr>
          <p:cNvPr id="32770" name="Picture 2" descr="\\oclc\data\OCLCResearch\Dublin\Home\hoode\My Documents\My Pictures\Microsoft Clip Organizer\j0448159.jpg"/>
          <p:cNvPicPr>
            <a:picLocks noChangeAspect="1" noChangeArrowheads="1"/>
          </p:cNvPicPr>
          <p:nvPr/>
        </p:nvPicPr>
        <p:blipFill>
          <a:blip r:embed="rId3" cstate="print"/>
          <a:srcRect/>
          <a:stretch>
            <a:fillRect/>
          </a:stretch>
        </p:blipFill>
        <p:spPr bwMode="auto">
          <a:xfrm>
            <a:off x="5105400" y="2514600"/>
            <a:ext cx="3886200" cy="258675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User Confidence, cont.</a:t>
            </a:r>
            <a:endParaRPr lang="en-US" sz="3200" dirty="0"/>
          </a:p>
        </p:txBody>
      </p:sp>
      <p:sp>
        <p:nvSpPr>
          <p:cNvPr id="3" name="Content Placeholder 2"/>
          <p:cNvSpPr>
            <a:spLocks noGrp="1"/>
          </p:cNvSpPr>
          <p:nvPr>
            <p:ph idx="1"/>
          </p:nvPr>
        </p:nvSpPr>
        <p:spPr>
          <a:xfrm>
            <a:off x="381000" y="1676400"/>
            <a:ext cx="4648200" cy="3962400"/>
          </a:xfrm>
        </p:spPr>
        <p:txBody>
          <a:bodyPr>
            <a:noAutofit/>
          </a:bodyPr>
          <a:lstStyle/>
          <a:p>
            <a:r>
              <a:rPr lang="en-US" sz="2500" dirty="0" smtClean="0">
                <a:cs typeface="Arial" pitchFamily="34" charset="0"/>
              </a:rPr>
              <a:t>Big gap between performance and self-estimates</a:t>
            </a:r>
          </a:p>
          <a:p>
            <a:endParaRPr lang="en-US" sz="2500" dirty="0" smtClean="0">
              <a:cs typeface="Arial" pitchFamily="34" charset="0"/>
            </a:endParaRPr>
          </a:p>
          <a:p>
            <a:r>
              <a:rPr lang="en-US" sz="2500" dirty="0" smtClean="0">
                <a:cs typeface="Arial" pitchFamily="34" charset="0"/>
              </a:rPr>
              <a:t>Virtual Reference Services</a:t>
            </a:r>
          </a:p>
          <a:p>
            <a:pPr lvl="1"/>
            <a:r>
              <a:rPr lang="en-US" sz="2200" dirty="0" smtClean="0">
                <a:cs typeface="Arial" pitchFamily="34" charset="0"/>
              </a:rPr>
              <a:t>Getting answer was cited most often for success</a:t>
            </a:r>
          </a:p>
          <a:p>
            <a:pPr lvl="1"/>
            <a:r>
              <a:rPr lang="en-US" sz="2200" dirty="0" smtClean="0">
                <a:cs typeface="Arial" pitchFamily="34" charset="0"/>
              </a:rPr>
              <a:t>Relational and content facilitators contributing to perceptions of success</a:t>
            </a:r>
            <a:endParaRPr lang="en-US" sz="2200" dirty="0">
              <a:cs typeface="Arial" pitchFamily="34" charset="0"/>
            </a:endParaRPr>
          </a:p>
        </p:txBody>
      </p:sp>
      <p:pic>
        <p:nvPicPr>
          <p:cNvPr id="4" name="Picture 1" descr="\\oclc\data\OCLCResearch\Dublin\Home\hoode\My Documents\My Pictures\Microsoft Clip Organizer\j0444136.jpg"/>
          <p:cNvPicPr>
            <a:picLocks noChangeAspect="1" noChangeArrowheads="1"/>
          </p:cNvPicPr>
          <p:nvPr/>
        </p:nvPicPr>
        <p:blipFill>
          <a:blip r:embed="rId3" cstate="print"/>
          <a:srcRect/>
          <a:stretch>
            <a:fillRect/>
          </a:stretch>
        </p:blipFill>
        <p:spPr bwMode="auto">
          <a:xfrm>
            <a:off x="5257800" y="2514600"/>
            <a:ext cx="3519698" cy="29718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pPr algn="l"/>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Information Literacy</a:t>
            </a:r>
            <a:endParaRPr lang="en-US" sz="3200" b="1" dirty="0"/>
          </a:p>
        </p:txBody>
      </p:sp>
      <p:sp>
        <p:nvSpPr>
          <p:cNvPr id="4" name="Content Placeholder 3"/>
          <p:cNvSpPr>
            <a:spLocks noGrp="1"/>
          </p:cNvSpPr>
          <p:nvPr>
            <p:ph idx="1"/>
          </p:nvPr>
        </p:nvSpPr>
        <p:spPr>
          <a:xfrm>
            <a:off x="533400" y="1981200"/>
            <a:ext cx="5257800" cy="3352800"/>
          </a:xfrm>
        </p:spPr>
        <p:txBody>
          <a:bodyPr>
            <a:noAutofit/>
          </a:bodyPr>
          <a:lstStyle/>
          <a:p>
            <a:r>
              <a:rPr lang="en-US" sz="2300" dirty="0" smtClean="0">
                <a:cs typeface="Arial" pitchFamily="34" charset="0"/>
              </a:rPr>
              <a:t>Estimate quality based on </a:t>
            </a:r>
          </a:p>
          <a:p>
            <a:pPr lvl="1"/>
            <a:r>
              <a:rPr lang="en-US" sz="2100" dirty="0" smtClean="0">
                <a:cs typeface="Arial" pitchFamily="34" charset="0"/>
              </a:rPr>
              <a:t>Own knowledge </a:t>
            </a:r>
          </a:p>
          <a:p>
            <a:pPr lvl="1"/>
            <a:r>
              <a:rPr lang="en-US" sz="2100" dirty="0" smtClean="0">
                <a:cs typeface="Arial" pitchFamily="34" charset="0"/>
              </a:rPr>
              <a:t>Common sense</a:t>
            </a:r>
          </a:p>
          <a:p>
            <a:pPr lvl="1"/>
            <a:r>
              <a:rPr lang="en-US" sz="2100" dirty="0" smtClean="0">
                <a:cs typeface="Arial" pitchFamily="34" charset="0"/>
              </a:rPr>
              <a:t>Institutional reputation </a:t>
            </a:r>
          </a:p>
          <a:p>
            <a:pPr lvl="1"/>
            <a:r>
              <a:rPr lang="en-US" sz="2100" dirty="0" smtClean="0">
                <a:cs typeface="Arial" pitchFamily="34" charset="0"/>
              </a:rPr>
              <a:t>Cross-checking with other websites</a:t>
            </a:r>
          </a:p>
          <a:p>
            <a:endParaRPr lang="en-US" sz="2300" dirty="0" smtClean="0">
              <a:cs typeface="Arial" pitchFamily="34" charset="0"/>
            </a:endParaRPr>
          </a:p>
          <a:p>
            <a:r>
              <a:rPr lang="en-US" sz="2300" dirty="0" smtClean="0">
                <a:cs typeface="Arial" pitchFamily="34" charset="0"/>
              </a:rPr>
              <a:t>Acknowledge value of databases and other online sources</a:t>
            </a:r>
          </a:p>
        </p:txBody>
      </p:sp>
      <p:pic>
        <p:nvPicPr>
          <p:cNvPr id="2050" name="Picture 2" descr="\\oclc\data\OCLCResearch\Dublin\Home\hoode\My Documents\My Pictures\Microsoft Clip Organizer\j0442237.jpg"/>
          <p:cNvPicPr>
            <a:picLocks noChangeAspect="1" noChangeArrowheads="1"/>
          </p:cNvPicPr>
          <p:nvPr/>
        </p:nvPicPr>
        <p:blipFill>
          <a:blip r:embed="rId3" cstate="print"/>
          <a:srcRect/>
          <a:stretch>
            <a:fillRect/>
          </a:stretch>
        </p:blipFill>
        <p:spPr bwMode="auto">
          <a:xfrm>
            <a:off x="5847081" y="1524000"/>
            <a:ext cx="3068319" cy="4038600"/>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Information Literacy, cont.</a:t>
            </a:r>
            <a:endParaRPr lang="en-US" sz="3200" b="1" dirty="0">
              <a:latin typeface="Trebuchet MS" pitchFamily="34" charset="0"/>
            </a:endParaRPr>
          </a:p>
        </p:txBody>
      </p:sp>
      <p:sp>
        <p:nvSpPr>
          <p:cNvPr id="3" name="Content Placeholder 2"/>
          <p:cNvSpPr>
            <a:spLocks noGrp="1"/>
          </p:cNvSpPr>
          <p:nvPr>
            <p:ph idx="1"/>
          </p:nvPr>
        </p:nvSpPr>
        <p:spPr>
          <a:xfrm>
            <a:off x="304800" y="1676400"/>
            <a:ext cx="5638800" cy="4495800"/>
          </a:xfrm>
        </p:spPr>
        <p:txBody>
          <a:bodyPr>
            <a:noAutofit/>
          </a:bodyPr>
          <a:lstStyle/>
          <a:p>
            <a:r>
              <a:rPr lang="en-US" sz="2000" dirty="0" smtClean="0">
                <a:cs typeface="Arial" pitchFamily="34" charset="0"/>
              </a:rPr>
              <a:t>Refine large result list</a:t>
            </a:r>
          </a:p>
          <a:p>
            <a:endParaRPr lang="en-US" sz="2000" dirty="0" smtClean="0">
              <a:cs typeface="Arial" pitchFamily="34" charset="0"/>
            </a:endParaRPr>
          </a:p>
          <a:p>
            <a:r>
              <a:rPr lang="en-US" sz="2000" dirty="0" smtClean="0">
                <a:cs typeface="Arial" pitchFamily="34" charset="0"/>
              </a:rPr>
              <a:t>Low awareness of OA issues</a:t>
            </a:r>
          </a:p>
          <a:p>
            <a:endParaRPr lang="en-US" sz="2000" dirty="0" smtClean="0">
              <a:cs typeface="Arial" pitchFamily="34" charset="0"/>
            </a:endParaRPr>
          </a:p>
          <a:p>
            <a:r>
              <a:rPr lang="en-US" sz="2000" dirty="0" smtClean="0">
                <a:cs typeface="Arial" pitchFamily="34" charset="0"/>
              </a:rPr>
              <a:t>Not expert searchers</a:t>
            </a:r>
          </a:p>
          <a:p>
            <a:endParaRPr lang="en-US" sz="2000" dirty="0" smtClean="0">
              <a:cs typeface="Arial" pitchFamily="34" charset="0"/>
            </a:endParaRPr>
          </a:p>
          <a:p>
            <a:r>
              <a:rPr lang="en-US" sz="2000" dirty="0" smtClean="0">
                <a:cs typeface="Arial" pitchFamily="34" charset="0"/>
              </a:rPr>
              <a:t>Spend little time evaluating search results</a:t>
            </a:r>
          </a:p>
          <a:p>
            <a:endParaRPr lang="en-US" sz="2000" dirty="0" smtClean="0">
              <a:cs typeface="Arial" pitchFamily="34" charset="0"/>
            </a:endParaRPr>
          </a:p>
          <a:p>
            <a:r>
              <a:rPr lang="en-US" sz="2000" dirty="0" smtClean="0">
                <a:cs typeface="Arial" pitchFamily="34" charset="0"/>
              </a:rPr>
              <a:t>Do not find library resources intuitive</a:t>
            </a:r>
          </a:p>
          <a:p>
            <a:endParaRPr lang="en-US" sz="2000" dirty="0" smtClean="0">
              <a:cs typeface="Arial" pitchFamily="34" charset="0"/>
            </a:endParaRPr>
          </a:p>
          <a:p>
            <a:r>
              <a:rPr lang="en-US" sz="2000" dirty="0" smtClean="0">
                <a:cs typeface="Arial" pitchFamily="34" charset="0"/>
              </a:rPr>
              <a:t>Teachers not passing literacy skills  to pupils</a:t>
            </a:r>
          </a:p>
        </p:txBody>
      </p:sp>
      <p:pic>
        <p:nvPicPr>
          <p:cNvPr id="3075" name="Picture 3" descr="\\oclc\data\OCLCResearch\Dublin\Home\hoode\My Documents\My Pictures\Microsoft Clip Organizer\j0289338.jpg"/>
          <p:cNvPicPr>
            <a:picLocks noChangeAspect="1" noChangeArrowheads="1"/>
          </p:cNvPicPr>
          <p:nvPr/>
        </p:nvPicPr>
        <p:blipFill>
          <a:blip r:embed="rId3" cstate="print"/>
          <a:srcRect l="12891" r="30859"/>
          <a:stretch>
            <a:fillRect/>
          </a:stretch>
        </p:blipFill>
        <p:spPr bwMode="auto">
          <a:xfrm>
            <a:off x="6192343" y="2057400"/>
            <a:ext cx="2799257" cy="3276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Information Literacy, cont.</a:t>
            </a:r>
            <a:endParaRPr lang="en-US" sz="3200" b="1" dirty="0">
              <a:latin typeface="Trebuchet MS" pitchFamily="34" charset="0"/>
            </a:endParaRPr>
          </a:p>
        </p:txBody>
      </p:sp>
      <p:sp>
        <p:nvSpPr>
          <p:cNvPr id="3" name="Content Placeholder 2"/>
          <p:cNvSpPr>
            <a:spLocks noGrp="1"/>
          </p:cNvSpPr>
          <p:nvPr>
            <p:ph idx="1"/>
          </p:nvPr>
        </p:nvSpPr>
        <p:spPr>
          <a:xfrm>
            <a:off x="228600" y="1447800"/>
            <a:ext cx="5178552" cy="4572000"/>
          </a:xfrm>
        </p:spPr>
        <p:txBody>
          <a:bodyPr>
            <a:noAutofit/>
          </a:bodyPr>
          <a:lstStyle/>
          <a:p>
            <a:r>
              <a:rPr lang="en-US" sz="2300" dirty="0" smtClean="0">
                <a:cs typeface="Arial" pitchFamily="34" charset="0"/>
              </a:rPr>
              <a:t>Assess content based on relevance to assignment</a:t>
            </a:r>
          </a:p>
          <a:p>
            <a:endParaRPr lang="en-US" sz="1600" dirty="0" smtClean="0">
              <a:cs typeface="Arial" pitchFamily="34" charset="0"/>
            </a:endParaRPr>
          </a:p>
          <a:p>
            <a:r>
              <a:rPr lang="en-US" sz="2300" dirty="0" smtClean="0">
                <a:cs typeface="Arial" pitchFamily="34" charset="0"/>
              </a:rPr>
              <a:t>Aware of difference between formal research &amp; basic internet content</a:t>
            </a:r>
          </a:p>
          <a:p>
            <a:endParaRPr lang="en-US" sz="1600" dirty="0" smtClean="0">
              <a:cs typeface="Arial" pitchFamily="34" charset="0"/>
            </a:endParaRPr>
          </a:p>
          <a:p>
            <a:r>
              <a:rPr lang="en-US" sz="2300" dirty="0" smtClean="0">
                <a:cs typeface="Arial" pitchFamily="34" charset="0"/>
              </a:rPr>
              <a:t>Lack information literacy skills</a:t>
            </a:r>
          </a:p>
          <a:p>
            <a:pPr lvl="1"/>
            <a:r>
              <a:rPr lang="en-US" sz="2000" dirty="0" smtClean="0">
                <a:cs typeface="Arial" pitchFamily="34" charset="0"/>
              </a:rPr>
              <a:t>Not kept pace with digital literacy</a:t>
            </a:r>
          </a:p>
          <a:p>
            <a:endParaRPr lang="en-US" sz="1600" dirty="0" smtClean="0">
              <a:cs typeface="Arial" pitchFamily="34" charset="0"/>
            </a:endParaRPr>
          </a:p>
          <a:p>
            <a:r>
              <a:rPr lang="en-US" sz="2300" dirty="0" smtClean="0">
                <a:cs typeface="Arial" pitchFamily="34" charset="0"/>
              </a:rPr>
              <a:t>Increased use of quality resources with higher level information literacy &amp; domain knowledge</a:t>
            </a:r>
            <a:endParaRPr lang="en-US" sz="2300" dirty="0">
              <a:cs typeface="Arial" pitchFamily="34" charset="0"/>
            </a:endParaRPr>
          </a:p>
        </p:txBody>
      </p:sp>
      <p:pic>
        <p:nvPicPr>
          <p:cNvPr id="4" name="Picture 3" descr="\\oclc\data\OCLCResearch\Dublin\Home\hoode\My Documents\My Pictures\Microsoft Clip Organizer\j0442704.jpg"/>
          <p:cNvPicPr>
            <a:picLocks noChangeAspect="1" noChangeArrowheads="1"/>
          </p:cNvPicPr>
          <p:nvPr/>
        </p:nvPicPr>
        <p:blipFill>
          <a:blip r:embed="rId3" cstate="print"/>
          <a:srcRect/>
          <a:stretch>
            <a:fillRect/>
          </a:stretch>
        </p:blipFill>
        <p:spPr bwMode="auto">
          <a:xfrm>
            <a:off x="5696156" y="2514600"/>
            <a:ext cx="3295444" cy="2667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Metadata</a:t>
            </a:r>
            <a:endParaRPr lang="en-US" sz="3200" b="1" dirty="0">
              <a:latin typeface="Trebuchet MS" pitchFamily="34" charset="0"/>
            </a:endParaRPr>
          </a:p>
        </p:txBody>
      </p:sp>
      <p:sp>
        <p:nvSpPr>
          <p:cNvPr id="3" name="Content Placeholder 2"/>
          <p:cNvSpPr>
            <a:spLocks noGrp="1"/>
          </p:cNvSpPr>
          <p:nvPr>
            <p:ph idx="1"/>
          </p:nvPr>
        </p:nvSpPr>
        <p:spPr>
          <a:xfrm>
            <a:off x="381000" y="1752600"/>
            <a:ext cx="5181600" cy="4495800"/>
          </a:xfrm>
        </p:spPr>
        <p:txBody>
          <a:bodyPr>
            <a:noAutofit/>
          </a:bodyPr>
          <a:lstStyle/>
          <a:p>
            <a:r>
              <a:rPr lang="en-US" sz="2300" dirty="0" smtClean="0">
                <a:cs typeface="Arial" pitchFamily="34" charset="0"/>
              </a:rPr>
              <a:t>Satisfactory information search</a:t>
            </a:r>
          </a:p>
          <a:p>
            <a:pPr lvl="1"/>
            <a:r>
              <a:rPr lang="en-US" sz="1800" dirty="0" smtClean="0">
                <a:cs typeface="Arial" pitchFamily="34" charset="0"/>
              </a:rPr>
              <a:t>Quality of information</a:t>
            </a:r>
          </a:p>
          <a:p>
            <a:pPr lvl="1"/>
            <a:r>
              <a:rPr lang="en-US" sz="1800" dirty="0" smtClean="0">
                <a:cs typeface="Arial" pitchFamily="34" charset="0"/>
              </a:rPr>
              <a:t>“Worthwhile” information</a:t>
            </a:r>
          </a:p>
          <a:p>
            <a:endParaRPr lang="en-US" sz="2300" dirty="0" smtClean="0">
              <a:cs typeface="Arial" pitchFamily="34" charset="0"/>
            </a:endParaRPr>
          </a:p>
          <a:p>
            <a:r>
              <a:rPr lang="en-US" sz="2300" dirty="0" smtClean="0">
                <a:cs typeface="Arial" pitchFamily="34" charset="0"/>
              </a:rPr>
              <a:t>Quality metadata essential for discovery</a:t>
            </a:r>
          </a:p>
          <a:p>
            <a:endParaRPr lang="en-US" sz="2300" dirty="0" smtClean="0">
              <a:cs typeface="Arial" pitchFamily="34" charset="0"/>
            </a:endParaRPr>
          </a:p>
          <a:p>
            <a:r>
              <a:rPr lang="en-US" sz="2300" dirty="0" smtClean="0">
                <a:cs typeface="Arial" pitchFamily="34" charset="0"/>
              </a:rPr>
              <a:t>Inadequately catalogued resources result in underuse</a:t>
            </a:r>
            <a:endParaRPr lang="en-US" sz="2300" dirty="0">
              <a:cs typeface="Arial" pitchFamily="34" charset="0"/>
            </a:endParaRPr>
          </a:p>
        </p:txBody>
      </p:sp>
      <p:pic>
        <p:nvPicPr>
          <p:cNvPr id="49154" name="Picture 2" descr="http://www.sxc.hu/pic/l/v/vx/vxdigital/49683_8437.jpg"/>
          <p:cNvPicPr>
            <a:picLocks noChangeAspect="1" noChangeArrowheads="1"/>
          </p:cNvPicPr>
          <p:nvPr/>
        </p:nvPicPr>
        <p:blipFill>
          <a:blip r:embed="rId3" cstate="print"/>
          <a:srcRect/>
          <a:stretch>
            <a:fillRect/>
          </a:stretch>
        </p:blipFill>
        <p:spPr bwMode="auto">
          <a:xfrm>
            <a:off x="6019800" y="1981200"/>
            <a:ext cx="2971800" cy="4064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Metadata, cont.</a:t>
            </a:r>
            <a:endParaRPr lang="en-US" sz="3200" b="1" dirty="0">
              <a:latin typeface="Trebuchet MS" pitchFamily="34" charset="0"/>
            </a:endParaRPr>
          </a:p>
        </p:txBody>
      </p:sp>
      <p:sp>
        <p:nvSpPr>
          <p:cNvPr id="3" name="Content Placeholder 2"/>
          <p:cNvSpPr>
            <a:spLocks noGrp="1"/>
          </p:cNvSpPr>
          <p:nvPr>
            <p:ph idx="1"/>
          </p:nvPr>
        </p:nvSpPr>
        <p:spPr/>
        <p:txBody>
          <a:bodyPr>
            <a:noAutofit/>
          </a:bodyPr>
          <a:lstStyle/>
          <a:p>
            <a:r>
              <a:rPr lang="en-US" sz="2500" dirty="0" smtClean="0">
                <a:cs typeface="Arial" pitchFamily="34" charset="0"/>
              </a:rPr>
              <a:t>Library ownership of sources essential data element</a:t>
            </a:r>
          </a:p>
          <a:p>
            <a:endParaRPr lang="en-US" sz="2500" dirty="0" smtClean="0">
              <a:cs typeface="Arial" pitchFamily="34" charset="0"/>
            </a:endParaRPr>
          </a:p>
          <a:p>
            <a:r>
              <a:rPr lang="en-US" sz="2500" dirty="0" smtClean="0">
                <a:cs typeface="Arial" pitchFamily="34" charset="0"/>
              </a:rPr>
              <a:t>Differences exist between the catalogue data quality priorities of users and librarians</a:t>
            </a:r>
            <a:endParaRPr lang="en-US" sz="2500" dirty="0">
              <a:cs typeface="Arial" pitchFamily="34" charset="0"/>
            </a:endParaRPr>
          </a:p>
        </p:txBody>
      </p:sp>
      <p:pic>
        <p:nvPicPr>
          <p:cNvPr id="47106" name="Picture 2" descr="http://www.sxc.hu/pic/l/m/mm/mmagallan/247564_2041.jpg"/>
          <p:cNvPicPr>
            <a:picLocks noChangeAspect="1" noChangeArrowheads="1"/>
          </p:cNvPicPr>
          <p:nvPr/>
        </p:nvPicPr>
        <p:blipFill>
          <a:blip r:embed="rId3" cstate="print"/>
          <a:srcRect t="20779"/>
          <a:stretch>
            <a:fillRect/>
          </a:stretch>
        </p:blipFill>
        <p:spPr bwMode="auto">
          <a:xfrm>
            <a:off x="4089401" y="3962400"/>
            <a:ext cx="3911599" cy="23241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a:t>
            </a:r>
            <a:br>
              <a:rPr lang="en-US" sz="3200" b="1" dirty="0" smtClean="0">
                <a:latin typeface="Trebuchet MS" pitchFamily="34" charset="0"/>
              </a:rPr>
            </a:br>
            <a:r>
              <a:rPr lang="en-US" sz="3200" b="1" dirty="0" smtClean="0">
                <a:latin typeface="Trebuchet MS" pitchFamily="34" charset="0"/>
              </a:rPr>
              <a:t>Digital Content</a:t>
            </a:r>
            <a:endParaRPr lang="en-US" sz="3200" b="1" dirty="0">
              <a:latin typeface="Trebuchet MS" pitchFamily="34" charset="0"/>
            </a:endParaRPr>
          </a:p>
        </p:txBody>
      </p:sp>
      <p:sp>
        <p:nvSpPr>
          <p:cNvPr id="3" name="Content Placeholder 2"/>
          <p:cNvSpPr>
            <a:spLocks noGrp="1"/>
          </p:cNvSpPr>
          <p:nvPr>
            <p:ph idx="1"/>
          </p:nvPr>
        </p:nvSpPr>
        <p:spPr>
          <a:xfrm>
            <a:off x="381000" y="1981200"/>
            <a:ext cx="4645152" cy="4191000"/>
          </a:xfrm>
        </p:spPr>
        <p:txBody>
          <a:bodyPr>
            <a:noAutofit/>
          </a:bodyPr>
          <a:lstStyle/>
          <a:p>
            <a:r>
              <a:rPr lang="en-US" sz="2300" dirty="0" smtClean="0">
                <a:cs typeface="Arial" pitchFamily="34" charset="0"/>
              </a:rPr>
              <a:t>Desire more digitized sources, including older literature, sheet music, art images</a:t>
            </a:r>
          </a:p>
          <a:p>
            <a:endParaRPr lang="en-US" sz="2300" dirty="0" smtClean="0">
              <a:cs typeface="Arial" pitchFamily="34" charset="0"/>
            </a:endParaRPr>
          </a:p>
          <a:p>
            <a:r>
              <a:rPr lang="en-US" sz="2300" dirty="0" smtClean="0">
                <a:cs typeface="Arial" pitchFamily="34" charset="0"/>
              </a:rPr>
              <a:t>Prefer to have everything available in digital form</a:t>
            </a:r>
          </a:p>
          <a:p>
            <a:endParaRPr lang="en-US" sz="2300" dirty="0" smtClean="0">
              <a:cs typeface="Arial" pitchFamily="34" charset="0"/>
            </a:endParaRPr>
          </a:p>
          <a:p>
            <a:r>
              <a:rPr lang="en-US" sz="2300" dirty="0" smtClean="0">
                <a:cs typeface="Arial" pitchFamily="34" charset="0"/>
              </a:rPr>
              <a:t>Libraries key player in e-book market</a:t>
            </a:r>
            <a:endParaRPr lang="en-US" sz="2300" dirty="0">
              <a:cs typeface="Arial" pitchFamily="34" charset="0"/>
            </a:endParaRPr>
          </a:p>
        </p:txBody>
      </p:sp>
      <p:pic>
        <p:nvPicPr>
          <p:cNvPr id="43010" name="Picture 2" descr="http://www.sxc.hu/pic/l/y/ye/yejunkim/1021419_57648127.jpg"/>
          <p:cNvPicPr>
            <a:picLocks noChangeAspect="1" noChangeArrowheads="1"/>
          </p:cNvPicPr>
          <p:nvPr/>
        </p:nvPicPr>
        <p:blipFill>
          <a:blip r:embed="rId3" cstate="print"/>
          <a:srcRect/>
          <a:stretch>
            <a:fillRect/>
          </a:stretch>
        </p:blipFill>
        <p:spPr bwMode="auto">
          <a:xfrm>
            <a:off x="5357008" y="2057400"/>
            <a:ext cx="3635408" cy="3810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a:t>
            </a:r>
            <a:br>
              <a:rPr lang="en-US" sz="3200" b="1" dirty="0" smtClean="0">
                <a:latin typeface="Trebuchet MS" pitchFamily="34" charset="0"/>
              </a:rPr>
            </a:br>
            <a:r>
              <a:rPr lang="en-US" sz="3200" b="1" dirty="0" smtClean="0">
                <a:latin typeface="Trebuchet MS" pitchFamily="34" charset="0"/>
              </a:rPr>
              <a:t>Library as Place	</a:t>
            </a:r>
            <a:endParaRPr lang="en-US" sz="3200" b="1" dirty="0">
              <a:latin typeface="Trebuchet MS" pitchFamily="34" charset="0"/>
            </a:endParaRPr>
          </a:p>
        </p:txBody>
      </p:sp>
      <p:sp>
        <p:nvSpPr>
          <p:cNvPr id="3" name="Content Placeholder 2"/>
          <p:cNvSpPr>
            <a:spLocks noGrp="1"/>
          </p:cNvSpPr>
          <p:nvPr>
            <p:ph idx="1"/>
          </p:nvPr>
        </p:nvSpPr>
        <p:spPr>
          <a:xfrm>
            <a:off x="533400" y="1600200"/>
            <a:ext cx="5181600" cy="4343400"/>
          </a:xfrm>
        </p:spPr>
        <p:txBody>
          <a:bodyPr>
            <a:noAutofit/>
          </a:bodyPr>
          <a:lstStyle/>
          <a:p>
            <a:r>
              <a:rPr lang="en-US" sz="2500" dirty="0" smtClean="0">
                <a:cs typeface="Arial" pitchFamily="34" charset="0"/>
              </a:rPr>
              <a:t>Libraries = Books</a:t>
            </a:r>
          </a:p>
          <a:p>
            <a:endParaRPr lang="en-US" sz="2500" dirty="0" smtClean="0">
              <a:cs typeface="Arial" pitchFamily="34" charset="0"/>
            </a:endParaRPr>
          </a:p>
          <a:p>
            <a:r>
              <a:rPr lang="en-US" sz="2500" dirty="0" smtClean="0">
                <a:cs typeface="Arial" pitchFamily="34" charset="0"/>
              </a:rPr>
              <a:t>Value library as space </a:t>
            </a:r>
          </a:p>
          <a:p>
            <a:pPr lvl="1"/>
            <a:r>
              <a:rPr lang="en-US" sz="2300" dirty="0" smtClean="0">
                <a:cs typeface="Arial" pitchFamily="34" charset="0"/>
              </a:rPr>
              <a:t>Browsing</a:t>
            </a:r>
          </a:p>
          <a:p>
            <a:pPr lvl="1"/>
            <a:r>
              <a:rPr lang="en-US" sz="2300" dirty="0" smtClean="0">
                <a:cs typeface="Arial" pitchFamily="34" charset="0"/>
              </a:rPr>
              <a:t>Physical space</a:t>
            </a:r>
          </a:p>
          <a:p>
            <a:endParaRPr lang="en-US" sz="2500" dirty="0" smtClean="0">
              <a:cs typeface="Arial" pitchFamily="34" charset="0"/>
            </a:endParaRPr>
          </a:p>
          <a:p>
            <a:r>
              <a:rPr lang="en-US" sz="2500" dirty="0" smtClean="0">
                <a:cs typeface="Arial" pitchFamily="34" charset="0"/>
              </a:rPr>
              <a:t>Homework/study most common library activity</a:t>
            </a:r>
          </a:p>
          <a:p>
            <a:pPr lvl="1"/>
            <a:r>
              <a:rPr lang="en-US" sz="2300" dirty="0" smtClean="0">
                <a:cs typeface="Arial" pitchFamily="34" charset="0"/>
              </a:rPr>
              <a:t>Group interaction</a:t>
            </a:r>
          </a:p>
          <a:p>
            <a:pPr lvl="1"/>
            <a:r>
              <a:rPr lang="en-US" sz="2300" dirty="0" smtClean="0">
                <a:cs typeface="Arial" pitchFamily="34" charset="0"/>
              </a:rPr>
              <a:t>Quiet space</a:t>
            </a:r>
          </a:p>
          <a:p>
            <a:endParaRPr lang="en-US" sz="2500" dirty="0" smtClean="0">
              <a:latin typeface="Arial" pitchFamily="34" charset="0"/>
              <a:cs typeface="Arial" pitchFamily="34" charset="0"/>
            </a:endParaRPr>
          </a:p>
        </p:txBody>
      </p:sp>
      <p:pic>
        <p:nvPicPr>
          <p:cNvPr id="4" name="Picture 2" descr="http://www.sxc.hu/pic/l/d/dr/dreegez/437783_66076200.jpg"/>
          <p:cNvPicPr>
            <a:picLocks noChangeAspect="1" noChangeArrowheads="1"/>
          </p:cNvPicPr>
          <p:nvPr/>
        </p:nvPicPr>
        <p:blipFill>
          <a:blip r:embed="rId3" cstate="print"/>
          <a:srcRect/>
          <a:stretch>
            <a:fillRect/>
          </a:stretch>
        </p:blipFill>
        <p:spPr bwMode="auto">
          <a:xfrm>
            <a:off x="6038585" y="1795085"/>
            <a:ext cx="2953015" cy="422471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Library as Place, cont.</a:t>
            </a:r>
            <a:endParaRPr lang="en-US" sz="3200" b="1" dirty="0">
              <a:latin typeface="Trebuchet MS" pitchFamily="34" charset="0"/>
            </a:endParaRPr>
          </a:p>
        </p:txBody>
      </p:sp>
      <p:sp>
        <p:nvSpPr>
          <p:cNvPr id="3" name="Content Placeholder 2"/>
          <p:cNvSpPr>
            <a:spLocks noGrp="1"/>
          </p:cNvSpPr>
          <p:nvPr>
            <p:ph idx="1"/>
          </p:nvPr>
        </p:nvSpPr>
        <p:spPr>
          <a:xfrm>
            <a:off x="457200" y="2362200"/>
            <a:ext cx="4111752" cy="2133600"/>
          </a:xfrm>
        </p:spPr>
        <p:txBody>
          <a:bodyPr>
            <a:noAutofit/>
          </a:bodyPr>
          <a:lstStyle/>
          <a:p>
            <a:r>
              <a:rPr lang="en-US" sz="2500" dirty="0" smtClean="0">
                <a:cs typeface="Arial" pitchFamily="34" charset="0"/>
              </a:rPr>
              <a:t>Researchers stress importance of library</a:t>
            </a:r>
          </a:p>
          <a:p>
            <a:endParaRPr lang="en-US" sz="2500" dirty="0" smtClean="0">
              <a:cs typeface="Arial" pitchFamily="34" charset="0"/>
            </a:endParaRPr>
          </a:p>
          <a:p>
            <a:r>
              <a:rPr lang="en-US" sz="2500" dirty="0" smtClean="0">
                <a:cs typeface="Arial" pitchFamily="34" charset="0"/>
              </a:rPr>
              <a:t>Satisfied when visit library</a:t>
            </a:r>
            <a:endParaRPr lang="en-US" sz="2500" dirty="0">
              <a:cs typeface="Arial" pitchFamily="34" charset="0"/>
            </a:endParaRPr>
          </a:p>
        </p:txBody>
      </p:sp>
      <p:pic>
        <p:nvPicPr>
          <p:cNvPr id="40961" name="Picture 1" descr="\\oclc\data\OCLCResearch\Dublin\Home\hoode\My Documents\My Pictures\Microsoft Clip Organizer\CGEE.jpg"/>
          <p:cNvPicPr>
            <a:picLocks noChangeAspect="1" noChangeArrowheads="1"/>
          </p:cNvPicPr>
          <p:nvPr/>
        </p:nvPicPr>
        <p:blipFill>
          <a:blip r:embed="rId3" cstate="print"/>
          <a:srcRect/>
          <a:stretch>
            <a:fillRect/>
          </a:stretch>
        </p:blipFill>
        <p:spPr bwMode="auto">
          <a:xfrm>
            <a:off x="4800600" y="1822450"/>
            <a:ext cx="4114800" cy="42735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810000" y="4191000"/>
            <a:ext cx="4013200" cy="457200"/>
          </a:xfrm>
          <a:prstGeom prst="rect">
            <a:avLst/>
          </a:prstGeom>
          <a:noFill/>
          <a:ln w="9525">
            <a:noFill/>
            <a:miter lim="800000"/>
            <a:headEnd/>
            <a:tailEnd/>
          </a:ln>
        </p:spPr>
        <p:txBody>
          <a:bodyPr wrap="none">
            <a:spAutoFit/>
          </a:bodyPr>
          <a:lstStyle/>
          <a:p>
            <a:pPr>
              <a:buFontTx/>
              <a:buChar char="•"/>
            </a:pPr>
            <a:r>
              <a:rPr lang="en-US" sz="2400" b="1" dirty="0">
                <a:solidFill>
                  <a:schemeClr val="folHlink"/>
                </a:solidFill>
                <a:latin typeface="Trebuchet MS" pitchFamily="34" charset="0"/>
                <a:cs typeface="Arial" pitchFamily="34" charset="0"/>
              </a:rPr>
              <a:t>Competition for attention</a:t>
            </a:r>
          </a:p>
        </p:txBody>
      </p:sp>
      <p:sp>
        <p:nvSpPr>
          <p:cNvPr id="16387" name="Text Box 3"/>
          <p:cNvSpPr txBox="1">
            <a:spLocks noChangeArrowheads="1"/>
          </p:cNvSpPr>
          <p:nvPr/>
        </p:nvSpPr>
        <p:spPr bwMode="auto">
          <a:xfrm>
            <a:off x="609600" y="1447800"/>
            <a:ext cx="8534400" cy="2215991"/>
          </a:xfrm>
          <a:prstGeom prst="rect">
            <a:avLst/>
          </a:prstGeom>
          <a:noFill/>
          <a:ln w="9525">
            <a:noFill/>
            <a:miter lim="800000"/>
            <a:headEnd/>
            <a:tailEnd/>
          </a:ln>
        </p:spPr>
        <p:txBody>
          <a:bodyPr wrap="square">
            <a:spAutoFit/>
          </a:bodyPr>
          <a:lstStyle/>
          <a:p>
            <a:r>
              <a:rPr lang="en-US" sz="3000" b="1" dirty="0">
                <a:solidFill>
                  <a:schemeClr val="tx2"/>
                </a:solidFill>
                <a:latin typeface="Trebuchet MS" pitchFamily="34" charset="0"/>
              </a:rPr>
              <a:t>Then</a:t>
            </a:r>
            <a:r>
              <a:rPr lang="en-US" sz="3000" b="1" dirty="0">
                <a:solidFill>
                  <a:schemeClr val="hlink"/>
                </a:solidFill>
                <a:latin typeface="Trebuchet MS" pitchFamily="34" charset="0"/>
              </a:rPr>
              <a:t>: Resources scarce, attention abundant</a:t>
            </a:r>
          </a:p>
          <a:p>
            <a:endParaRPr lang="en-US" sz="3000" b="1" dirty="0" smtClean="0">
              <a:solidFill>
                <a:schemeClr val="tx2"/>
              </a:solidFill>
              <a:latin typeface="Trebuchet MS" pitchFamily="34" charset="0"/>
            </a:endParaRPr>
          </a:p>
          <a:p>
            <a:r>
              <a:rPr lang="en-US" sz="3000" b="1" dirty="0" smtClean="0">
                <a:solidFill>
                  <a:schemeClr val="tx2"/>
                </a:solidFill>
                <a:latin typeface="Trebuchet MS" pitchFamily="34" charset="0"/>
              </a:rPr>
              <a:t>Now</a:t>
            </a:r>
            <a:r>
              <a:rPr lang="en-US" sz="3000" b="1" dirty="0">
                <a:solidFill>
                  <a:schemeClr val="hlink"/>
                </a:solidFill>
                <a:latin typeface="Trebuchet MS" pitchFamily="34" charset="0"/>
              </a:rPr>
              <a:t>: Attention scarce, resources abundant</a:t>
            </a:r>
          </a:p>
        </p:txBody>
      </p:sp>
      <p:sp>
        <p:nvSpPr>
          <p:cNvPr id="16388" name="Rectangle 4"/>
          <p:cNvSpPr>
            <a:spLocks noGrp="1" noChangeArrowheads="1"/>
          </p:cNvSpPr>
          <p:nvPr>
            <p:ph type="title"/>
          </p:nvPr>
        </p:nvSpPr>
        <p:spPr>
          <a:xfrm>
            <a:off x="457200" y="533400"/>
            <a:ext cx="8231188" cy="915988"/>
          </a:xfrm>
        </p:spPr>
        <p:txBody>
          <a:bodyPr/>
          <a:lstStyle/>
          <a:p>
            <a:pPr eaLnBrk="1" hangingPunct="1"/>
            <a:r>
              <a:rPr lang="en-US" sz="3500" smtClean="0"/>
              <a:t>Why Not Libraries?</a:t>
            </a:r>
          </a:p>
        </p:txBody>
      </p:sp>
      <p:pic>
        <p:nvPicPr>
          <p:cNvPr id="5" name="Picture 6" descr="860599_16925388"/>
          <p:cNvPicPr>
            <a:picLocks noChangeAspect="1" noChangeArrowheads="1"/>
          </p:cNvPicPr>
          <p:nvPr/>
        </p:nvPicPr>
        <p:blipFill>
          <a:blip r:embed="rId3" cstate="print"/>
          <a:srcRect l="19511" r="14635"/>
          <a:stretch>
            <a:fillRect/>
          </a:stretch>
        </p:blipFill>
        <p:spPr bwMode="auto">
          <a:xfrm>
            <a:off x="1828800" y="4343400"/>
            <a:ext cx="1739053" cy="1981200"/>
          </a:xfrm>
          <a:prstGeom prst="rect">
            <a:avLst/>
          </a:prstGeom>
          <a:noFill/>
        </p:spPr>
      </p:pic>
      <p:pic>
        <p:nvPicPr>
          <p:cNvPr id="6" name="Picture 5" descr="36668817"/>
          <p:cNvPicPr>
            <a:picLocks noChangeAspect="1" noChangeArrowheads="1"/>
          </p:cNvPicPr>
          <p:nvPr/>
        </p:nvPicPr>
        <p:blipFill>
          <a:blip r:embed="rId4" cstate="print"/>
          <a:srcRect/>
          <a:stretch>
            <a:fillRect/>
          </a:stretch>
        </p:blipFill>
        <p:spPr bwMode="auto">
          <a:xfrm>
            <a:off x="304800" y="4191000"/>
            <a:ext cx="1428750" cy="214553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Autofit/>
          </a:bodyPr>
          <a:lstStyle/>
          <a:p>
            <a:r>
              <a:rPr lang="en-US" sz="3200" b="1" dirty="0" smtClean="0">
                <a:latin typeface="Trebuchet MS" pitchFamily="34" charset="0"/>
              </a:rPr>
              <a:t>Common Findings:</a:t>
            </a:r>
            <a:br>
              <a:rPr lang="en-US" sz="3200" b="1" dirty="0" smtClean="0">
                <a:latin typeface="Trebuchet MS" pitchFamily="34" charset="0"/>
              </a:rPr>
            </a:br>
            <a:r>
              <a:rPr lang="en-US" sz="3200" b="1" dirty="0" smtClean="0">
                <a:latin typeface="Trebuchet MS" pitchFamily="34" charset="0"/>
              </a:rPr>
              <a:t>Human Resources</a:t>
            </a:r>
            <a:endParaRPr lang="en-US" sz="3200" b="1" dirty="0">
              <a:latin typeface="Trebuchet MS" pitchFamily="34" charset="0"/>
            </a:endParaRPr>
          </a:p>
        </p:txBody>
      </p:sp>
      <p:sp>
        <p:nvSpPr>
          <p:cNvPr id="3" name="Content Placeholder 2"/>
          <p:cNvSpPr>
            <a:spLocks noGrp="1"/>
          </p:cNvSpPr>
          <p:nvPr>
            <p:ph idx="1"/>
          </p:nvPr>
        </p:nvSpPr>
        <p:spPr>
          <a:xfrm>
            <a:off x="381000" y="1905000"/>
            <a:ext cx="4492752" cy="2743200"/>
          </a:xfrm>
        </p:spPr>
        <p:txBody>
          <a:bodyPr>
            <a:normAutofit/>
          </a:bodyPr>
          <a:lstStyle/>
          <a:p>
            <a:r>
              <a:rPr lang="en-US" sz="2500" dirty="0" smtClean="0">
                <a:cs typeface="Arial" pitchFamily="34" charset="0"/>
              </a:rPr>
              <a:t>Human resources important</a:t>
            </a:r>
          </a:p>
          <a:p>
            <a:pPr lvl="1"/>
            <a:r>
              <a:rPr lang="en-US" sz="2300" dirty="0" smtClean="0">
                <a:cs typeface="Arial" pitchFamily="34" charset="0"/>
              </a:rPr>
              <a:t>Family</a:t>
            </a:r>
          </a:p>
          <a:p>
            <a:pPr lvl="1"/>
            <a:r>
              <a:rPr lang="en-US" sz="2300" dirty="0" smtClean="0">
                <a:cs typeface="Arial" pitchFamily="34" charset="0"/>
              </a:rPr>
              <a:t>Friends </a:t>
            </a:r>
          </a:p>
          <a:p>
            <a:pPr lvl="1"/>
            <a:r>
              <a:rPr lang="en-US" sz="2300" dirty="0" smtClean="0">
                <a:cs typeface="Arial" pitchFamily="34" charset="0"/>
              </a:rPr>
              <a:t>Colleagues</a:t>
            </a:r>
          </a:p>
          <a:p>
            <a:pPr lvl="1"/>
            <a:r>
              <a:rPr lang="en-US" sz="2300" dirty="0" smtClean="0">
                <a:cs typeface="Arial" pitchFamily="34" charset="0"/>
              </a:rPr>
              <a:t>Teachers/Professors </a:t>
            </a:r>
          </a:p>
        </p:txBody>
      </p:sp>
      <p:pic>
        <p:nvPicPr>
          <p:cNvPr id="39937" name="Picture 1" descr="\\oclc\data\OCLCResearch\Dublin\Home\hoode\My Documents\My Pictures\Microsoft Clip Organizer\j0439500.jpg"/>
          <p:cNvPicPr>
            <a:picLocks noChangeAspect="1" noChangeArrowheads="1"/>
          </p:cNvPicPr>
          <p:nvPr/>
        </p:nvPicPr>
        <p:blipFill>
          <a:blip r:embed="rId3" cstate="print"/>
          <a:srcRect/>
          <a:stretch>
            <a:fillRect/>
          </a:stretch>
        </p:blipFill>
        <p:spPr bwMode="auto">
          <a:xfrm>
            <a:off x="5118276" y="2286000"/>
            <a:ext cx="3873324" cy="277434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l"/>
            <a:r>
              <a:rPr lang="en-US" sz="3200" b="1" dirty="0" smtClean="0">
                <a:latin typeface="Trebuchet MS" pitchFamily="34" charset="0"/>
              </a:rPr>
              <a:t>Common Preconceptions Exposed</a:t>
            </a:r>
            <a:endParaRPr lang="en-US" sz="3200" dirty="0"/>
          </a:p>
        </p:txBody>
      </p:sp>
      <p:sp>
        <p:nvSpPr>
          <p:cNvPr id="3" name="Content Placeholder 2"/>
          <p:cNvSpPr>
            <a:spLocks noGrp="1"/>
          </p:cNvSpPr>
          <p:nvPr>
            <p:ph idx="1"/>
          </p:nvPr>
        </p:nvSpPr>
        <p:spPr>
          <a:xfrm>
            <a:off x="457200" y="1676400"/>
            <a:ext cx="4800600" cy="3687763"/>
          </a:xfrm>
        </p:spPr>
        <p:txBody>
          <a:bodyPr>
            <a:noAutofit/>
          </a:bodyPr>
          <a:lstStyle/>
          <a:p>
            <a:r>
              <a:rPr lang="en-US" sz="2400" dirty="0" smtClean="0">
                <a:cs typeface="Arial" pitchFamily="34" charset="0"/>
              </a:rPr>
              <a:t>Media claims about “Google generation” may not be supported</a:t>
            </a:r>
          </a:p>
          <a:p>
            <a:endParaRPr lang="en-US" sz="2400" dirty="0" smtClean="0"/>
          </a:p>
          <a:p>
            <a:r>
              <a:rPr lang="en-US" sz="2400" dirty="0" smtClean="0">
                <a:cs typeface="Arial" pitchFamily="34" charset="0"/>
              </a:rPr>
              <a:t>Speed may not be the most important factor</a:t>
            </a:r>
          </a:p>
          <a:p>
            <a:endParaRPr lang="en-US" sz="2400" dirty="0" smtClean="0"/>
          </a:p>
          <a:p>
            <a:r>
              <a:rPr lang="en-US" sz="2400" dirty="0" smtClean="0">
                <a:cs typeface="Arial" pitchFamily="34" charset="0"/>
              </a:rPr>
              <a:t>Little support for advanced search options in OPACs</a:t>
            </a:r>
            <a:endParaRPr lang="en-US" sz="2400" dirty="0">
              <a:cs typeface="Arial" pitchFamily="34" charset="0"/>
            </a:endParaRPr>
          </a:p>
        </p:txBody>
      </p:sp>
      <p:pic>
        <p:nvPicPr>
          <p:cNvPr id="91140" name="Picture 4" descr="http://www.sxc.hu/pic/l/c/cj/cjluc/1153286_52807560.jpg"/>
          <p:cNvPicPr>
            <a:picLocks noChangeAspect="1" noChangeArrowheads="1"/>
          </p:cNvPicPr>
          <p:nvPr/>
        </p:nvPicPr>
        <p:blipFill>
          <a:blip r:embed="rId3" cstate="print"/>
          <a:srcRect/>
          <a:stretch>
            <a:fillRect/>
          </a:stretch>
        </p:blipFill>
        <p:spPr bwMode="auto">
          <a:xfrm>
            <a:off x="5867400" y="1447800"/>
            <a:ext cx="2971800" cy="42926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3513"/>
            <a:ext cx="7391400" cy="1284287"/>
          </a:xfrm>
        </p:spPr>
        <p:txBody>
          <a:bodyPr/>
          <a:lstStyle/>
          <a:p>
            <a:pPr algn="l"/>
            <a:r>
              <a:rPr lang="en-US" sz="3200" b="1" dirty="0" smtClean="0">
                <a:latin typeface="Trebuchet MS" pitchFamily="34" charset="0"/>
              </a:rPr>
              <a:t>Implications for Librarians</a:t>
            </a:r>
            <a:endParaRPr lang="en-US" sz="3200" b="1" dirty="0">
              <a:latin typeface="Trebuchet MS" pitchFamily="34" charset="0"/>
            </a:endParaRPr>
          </a:p>
        </p:txBody>
      </p:sp>
      <p:sp>
        <p:nvSpPr>
          <p:cNvPr id="3" name="Content Placeholder 2"/>
          <p:cNvSpPr>
            <a:spLocks noGrp="1"/>
          </p:cNvSpPr>
          <p:nvPr>
            <p:ph idx="1"/>
          </p:nvPr>
        </p:nvSpPr>
        <p:spPr>
          <a:xfrm>
            <a:off x="762000" y="1295400"/>
            <a:ext cx="5527675" cy="1111250"/>
          </a:xfrm>
        </p:spPr>
        <p:txBody>
          <a:bodyPr/>
          <a:lstStyle/>
          <a:p>
            <a:pPr>
              <a:buNone/>
            </a:pPr>
            <a:r>
              <a:rPr lang="en-US" sz="2400" dirty="0" smtClean="0">
                <a:cs typeface="Arial" pitchFamily="34" charset="0"/>
              </a:rPr>
              <a:t>Different constituencies = </a:t>
            </a:r>
          </a:p>
          <a:p>
            <a:pPr lvl="1">
              <a:buNone/>
            </a:pPr>
            <a:r>
              <a:rPr lang="en-US" sz="2400" dirty="0" smtClean="0">
                <a:cs typeface="Arial" pitchFamily="34" charset="0"/>
              </a:rPr>
              <a:t>Different needs and behaviors</a:t>
            </a:r>
          </a:p>
          <a:p>
            <a:endParaRPr lang="en-US" dirty="0"/>
          </a:p>
        </p:txBody>
      </p:sp>
      <p:pic>
        <p:nvPicPr>
          <p:cNvPr id="8" name="Picture 1" descr="\\oclc\data\OCLCResearch\Dublin\Home\hoode\My Documents\My Pictures\Microsoft Clip Organizer\j0406791.jpg"/>
          <p:cNvPicPr>
            <a:picLocks noChangeAspect="1" noChangeArrowheads="1"/>
          </p:cNvPicPr>
          <p:nvPr/>
        </p:nvPicPr>
        <p:blipFill>
          <a:blip r:embed="rId3" cstate="print"/>
          <a:srcRect/>
          <a:stretch>
            <a:fillRect/>
          </a:stretch>
        </p:blipFill>
        <p:spPr bwMode="auto">
          <a:xfrm>
            <a:off x="990600" y="3124200"/>
            <a:ext cx="4573861" cy="3048000"/>
          </a:xfrm>
          <a:prstGeom prst="rect">
            <a:avLst/>
          </a:prstGeom>
          <a:noFill/>
        </p:spPr>
      </p:pic>
      <p:pic>
        <p:nvPicPr>
          <p:cNvPr id="18437" name="Picture 5" descr="\\oclc\data\OCLCResearch\Dublin\Home\hoode\My Documents\My Pictures\Microsoft Clip Organizer\j0442230.jpg"/>
          <p:cNvPicPr>
            <a:picLocks noChangeAspect="1" noChangeArrowheads="1"/>
          </p:cNvPicPr>
          <p:nvPr/>
        </p:nvPicPr>
        <p:blipFill>
          <a:blip r:embed="rId4" cstate="print"/>
          <a:srcRect/>
          <a:stretch>
            <a:fillRect/>
          </a:stretch>
        </p:blipFill>
        <p:spPr bwMode="auto">
          <a:xfrm>
            <a:off x="6299200" y="2209800"/>
            <a:ext cx="2495550" cy="374332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t>Implications for Library Systems</a:t>
            </a:r>
            <a:endParaRPr lang="en-US" sz="3200" dirty="0"/>
          </a:p>
        </p:txBody>
      </p:sp>
      <p:sp>
        <p:nvSpPr>
          <p:cNvPr id="56323" name="Content Placeholder 2"/>
          <p:cNvSpPr>
            <a:spLocks noGrp="1"/>
          </p:cNvSpPr>
          <p:nvPr>
            <p:ph idx="1"/>
          </p:nvPr>
        </p:nvSpPr>
        <p:spPr>
          <a:xfrm>
            <a:off x="457200" y="1295400"/>
            <a:ext cx="4537075" cy="4235450"/>
          </a:xfrm>
        </p:spPr>
        <p:txBody>
          <a:bodyPr/>
          <a:lstStyle/>
          <a:p>
            <a:pPr eaLnBrk="1" hangingPunct="1">
              <a:lnSpc>
                <a:spcPct val="100000"/>
              </a:lnSpc>
            </a:pPr>
            <a:r>
              <a:rPr lang="en-US" sz="2400" dirty="0" smtClean="0">
                <a:cs typeface="Arial" pitchFamily="34" charset="0"/>
              </a:rPr>
              <a:t>Build on &amp; integrate search engine features</a:t>
            </a:r>
          </a:p>
          <a:p>
            <a:pPr eaLnBrk="1" hangingPunct="1">
              <a:lnSpc>
                <a:spcPct val="100000"/>
              </a:lnSpc>
            </a:pPr>
            <a:r>
              <a:rPr lang="en-US" sz="2400" dirty="0" smtClean="0">
                <a:cs typeface="Arial" pitchFamily="34" charset="0"/>
              </a:rPr>
              <a:t>Provide search help at time of need</a:t>
            </a:r>
          </a:p>
          <a:p>
            <a:pPr lvl="1" eaLnBrk="1" hangingPunct="1">
              <a:lnSpc>
                <a:spcPct val="100000"/>
              </a:lnSpc>
            </a:pPr>
            <a:r>
              <a:rPr lang="en-US" sz="2400" dirty="0" smtClean="0">
                <a:cs typeface="Arial" pitchFamily="34" charset="0"/>
              </a:rPr>
              <a:t>Chat &amp; IM help during search</a:t>
            </a:r>
          </a:p>
          <a:p>
            <a:pPr eaLnBrk="1" hangingPunct="1">
              <a:lnSpc>
                <a:spcPct val="100000"/>
              </a:lnSpc>
            </a:pPr>
            <a:r>
              <a:rPr lang="en-US" sz="2400" dirty="0" smtClean="0">
                <a:cs typeface="Arial" pitchFamily="34" charset="0"/>
              </a:rPr>
              <a:t>Adopt user-centered development approach</a:t>
            </a:r>
          </a:p>
          <a:p>
            <a:pPr lvl="1"/>
            <a:r>
              <a:rPr lang="en-US" dirty="0" err="1" smtClean="0">
                <a:cs typeface="Arial" pitchFamily="34" charset="0"/>
              </a:rPr>
              <a:t>Smartphones</a:t>
            </a:r>
            <a:endParaRPr lang="en-US" sz="1900" dirty="0" smtClean="0">
              <a:cs typeface="Arial" pitchFamily="34" charset="0"/>
            </a:endParaRPr>
          </a:p>
          <a:p>
            <a:pPr lvl="1" eaLnBrk="1" hangingPunct="1">
              <a:lnSpc>
                <a:spcPct val="100000"/>
              </a:lnSpc>
              <a:buFontTx/>
              <a:buNone/>
            </a:pPr>
            <a:endParaRPr lang="en-US" sz="2400" dirty="0" smtClean="0"/>
          </a:p>
        </p:txBody>
      </p:sp>
      <p:pic>
        <p:nvPicPr>
          <p:cNvPr id="56324" name="Picture 6" descr="\\oclc\data\OCLCResearch\Dublin\Home\hoode\My Documents\My Pictures\Microsoft Clip Organizer\j0428592.jpg"/>
          <p:cNvPicPr>
            <a:picLocks noChangeAspect="1" noChangeArrowheads="1"/>
          </p:cNvPicPr>
          <p:nvPr/>
        </p:nvPicPr>
        <p:blipFill>
          <a:blip r:embed="rId3" cstate="print"/>
          <a:srcRect/>
          <a:stretch>
            <a:fillRect/>
          </a:stretch>
        </p:blipFill>
        <p:spPr bwMode="auto">
          <a:xfrm>
            <a:off x="4572000" y="2895600"/>
            <a:ext cx="4287838"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rebuchet MS" pitchFamily="34" charset="0"/>
              </a:rPr>
              <a:t>How Can Librarians Meet User Needs?</a:t>
            </a:r>
            <a:endParaRPr lang="en-US" sz="3200" dirty="0"/>
          </a:p>
        </p:txBody>
      </p:sp>
      <p:sp>
        <p:nvSpPr>
          <p:cNvPr id="3" name="Content Placeholder 2"/>
          <p:cNvSpPr>
            <a:spLocks noGrp="1"/>
          </p:cNvSpPr>
          <p:nvPr>
            <p:ph idx="1"/>
          </p:nvPr>
        </p:nvSpPr>
        <p:spPr>
          <a:xfrm>
            <a:off x="457200" y="1295400"/>
            <a:ext cx="5635752" cy="4495800"/>
          </a:xfrm>
        </p:spPr>
        <p:txBody>
          <a:bodyPr>
            <a:noAutofit/>
          </a:bodyPr>
          <a:lstStyle/>
          <a:p>
            <a:r>
              <a:rPr lang="en-US" dirty="0" smtClean="0">
                <a:cs typeface="Arial" pitchFamily="34" charset="0"/>
              </a:rPr>
              <a:t>Offer different formats and content</a:t>
            </a:r>
          </a:p>
          <a:p>
            <a:endParaRPr lang="en-US" sz="2300" dirty="0" smtClean="0">
              <a:cs typeface="Arial" pitchFamily="34" charset="0"/>
            </a:endParaRPr>
          </a:p>
          <a:p>
            <a:r>
              <a:rPr lang="en-US" dirty="0" smtClean="0">
                <a:cs typeface="Arial" pitchFamily="34" charset="0"/>
              </a:rPr>
              <a:t>Increase digital collections</a:t>
            </a:r>
          </a:p>
          <a:p>
            <a:pPr lvl="1"/>
            <a:r>
              <a:rPr lang="en-US" sz="2200" dirty="0" smtClean="0">
                <a:cs typeface="Arial" pitchFamily="34" charset="0"/>
              </a:rPr>
              <a:t>Build e-journal collections - good investment</a:t>
            </a:r>
          </a:p>
          <a:p>
            <a:pPr lvl="1"/>
            <a:r>
              <a:rPr lang="en-US" sz="2200" dirty="0" smtClean="0">
                <a:cs typeface="Arial" pitchFamily="34" charset="0"/>
              </a:rPr>
              <a:t>Provide more e-book content</a:t>
            </a:r>
          </a:p>
          <a:p>
            <a:endParaRPr lang="en-US" sz="2300" dirty="0" smtClean="0">
              <a:cs typeface="Arial" pitchFamily="34" charset="0"/>
            </a:endParaRPr>
          </a:p>
          <a:p>
            <a:r>
              <a:rPr lang="en-US" dirty="0" smtClean="0">
                <a:cs typeface="Arial" pitchFamily="34" charset="0"/>
              </a:rPr>
              <a:t>Enhance electronic resources</a:t>
            </a:r>
          </a:p>
          <a:p>
            <a:endParaRPr lang="en-US" dirty="0" smtClean="0">
              <a:cs typeface="Arial" pitchFamily="34" charset="0"/>
            </a:endParaRPr>
          </a:p>
          <a:p>
            <a:r>
              <a:rPr lang="en-US" dirty="0" smtClean="0">
                <a:cs typeface="Arial" pitchFamily="34" charset="0"/>
              </a:rPr>
              <a:t>Build virtual research and learning environments</a:t>
            </a:r>
          </a:p>
        </p:txBody>
      </p:sp>
      <p:pic>
        <p:nvPicPr>
          <p:cNvPr id="4098" name="Picture 2" descr="C:\Users\connawal\Pictures\Auckland 032011-032311\Auckland Uni Library\DSC05719.JPG"/>
          <p:cNvPicPr>
            <a:picLocks noChangeAspect="1" noChangeArrowheads="1"/>
          </p:cNvPicPr>
          <p:nvPr/>
        </p:nvPicPr>
        <p:blipFill>
          <a:blip r:embed="rId3" cstate="print"/>
          <a:srcRect/>
          <a:stretch>
            <a:fillRect/>
          </a:stretch>
        </p:blipFill>
        <p:spPr bwMode="auto">
          <a:xfrm>
            <a:off x="5410200" y="2209800"/>
            <a:ext cx="3733800" cy="2800350"/>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2"/>
            <a:ext cx="7620000" cy="1265238"/>
          </a:xfrm>
        </p:spPr>
        <p:txBody>
          <a:bodyPr/>
          <a:lstStyle/>
          <a:p>
            <a:pPr algn="l"/>
            <a:r>
              <a:rPr lang="en-US" sz="3200" b="1" dirty="0" smtClean="0">
                <a:latin typeface="Trebuchet MS" pitchFamily="34" charset="0"/>
              </a:rPr>
              <a:t>How Can Librarians Meet User Needs?</a:t>
            </a:r>
            <a:endParaRPr lang="en-US" sz="3200" b="1" dirty="0">
              <a:latin typeface="Trebuchet MS" pitchFamily="34" charset="0"/>
            </a:endParaRPr>
          </a:p>
        </p:txBody>
      </p:sp>
      <p:sp>
        <p:nvSpPr>
          <p:cNvPr id="3" name="Content Placeholder 2"/>
          <p:cNvSpPr>
            <a:spLocks noGrp="1"/>
          </p:cNvSpPr>
          <p:nvPr>
            <p:ph idx="1"/>
          </p:nvPr>
        </p:nvSpPr>
        <p:spPr>
          <a:xfrm>
            <a:off x="304800" y="838200"/>
            <a:ext cx="5832475" cy="5226051"/>
          </a:xfrm>
        </p:spPr>
        <p:txBody>
          <a:bodyPr>
            <a:noAutofit/>
          </a:bodyPr>
          <a:lstStyle/>
          <a:p>
            <a:r>
              <a:rPr lang="en-US" dirty="0" smtClean="0">
                <a:cs typeface="Arial" pitchFamily="34" charset="0"/>
              </a:rPr>
              <a:t>Improve access to </a:t>
            </a:r>
          </a:p>
          <a:p>
            <a:pPr lvl="1"/>
            <a:r>
              <a:rPr lang="en-US" sz="2200" dirty="0" smtClean="0">
                <a:cs typeface="Arial" pitchFamily="34" charset="0"/>
              </a:rPr>
              <a:t>Open source materials</a:t>
            </a:r>
          </a:p>
          <a:p>
            <a:pPr lvl="1"/>
            <a:r>
              <a:rPr lang="en-US" sz="2200" dirty="0" smtClean="0">
                <a:cs typeface="Arial" pitchFamily="34" charset="0"/>
              </a:rPr>
              <a:t>Journal </a:t>
            </a:r>
            <a:r>
              <a:rPr lang="en-US" sz="2200" dirty="0" err="1" smtClean="0">
                <a:cs typeface="Arial" pitchFamily="34" charset="0"/>
              </a:rPr>
              <a:t>backfiles</a:t>
            </a:r>
            <a:endParaRPr lang="en-US" sz="2200" dirty="0" smtClean="0">
              <a:cs typeface="Arial" pitchFamily="34" charset="0"/>
            </a:endParaRPr>
          </a:p>
          <a:p>
            <a:pPr lvl="1"/>
            <a:r>
              <a:rPr lang="en-US" sz="2200" dirty="0" smtClean="0">
                <a:cs typeface="Arial" pitchFamily="34" charset="0"/>
              </a:rPr>
              <a:t>Repositories</a:t>
            </a:r>
          </a:p>
          <a:p>
            <a:endParaRPr lang="en-US" dirty="0" smtClean="0">
              <a:cs typeface="Arial" pitchFamily="34" charset="0"/>
            </a:endParaRPr>
          </a:p>
          <a:p>
            <a:r>
              <a:rPr lang="en-US" sz="2400" dirty="0" smtClean="0">
                <a:cs typeface="Arial" pitchFamily="34" charset="0"/>
              </a:rPr>
              <a:t>Provide seamless access to resources</a:t>
            </a:r>
          </a:p>
          <a:p>
            <a:endParaRPr lang="en-US" sz="2400" dirty="0" smtClean="0">
              <a:cs typeface="Arial" pitchFamily="34" charset="0"/>
            </a:endParaRPr>
          </a:p>
          <a:p>
            <a:r>
              <a:rPr lang="en-US" sz="2400" dirty="0" smtClean="0">
                <a:cs typeface="Arial" pitchFamily="34" charset="0"/>
              </a:rPr>
              <a:t>More direct links </a:t>
            </a:r>
          </a:p>
          <a:p>
            <a:endParaRPr lang="en-US" dirty="0" smtClean="0"/>
          </a:p>
          <a:p>
            <a:r>
              <a:rPr lang="en-US" sz="2400" dirty="0" smtClean="0">
                <a:cs typeface="Arial" pitchFamily="34" charset="0"/>
              </a:rPr>
              <a:t>Look/function like search engines/popular web services</a:t>
            </a:r>
          </a:p>
          <a:p>
            <a:pPr lvl="1"/>
            <a:r>
              <a:rPr lang="en-US" sz="2200" dirty="0" smtClean="0">
                <a:cs typeface="Arial" pitchFamily="34" charset="0"/>
              </a:rPr>
              <a:t>One stop searching – mash up</a:t>
            </a:r>
          </a:p>
          <a:p>
            <a:endParaRPr lang="en-US" dirty="0" smtClean="0"/>
          </a:p>
          <a:p>
            <a:endParaRPr lang="en-US" dirty="0"/>
          </a:p>
        </p:txBody>
      </p:sp>
      <p:pic>
        <p:nvPicPr>
          <p:cNvPr id="1026" name="Picture 2" descr="C:\Users\connawal\Pictures\Auckland 032011-032311\Auckland Uni Library\DSC05724.JPG"/>
          <p:cNvPicPr>
            <a:picLocks noChangeAspect="1" noChangeArrowheads="1"/>
          </p:cNvPicPr>
          <p:nvPr/>
        </p:nvPicPr>
        <p:blipFill>
          <a:blip r:embed="rId3" cstate="print"/>
          <a:srcRect/>
          <a:stretch>
            <a:fillRect/>
          </a:stretch>
        </p:blipFill>
        <p:spPr bwMode="auto">
          <a:xfrm>
            <a:off x="4953000" y="3352800"/>
            <a:ext cx="3962400" cy="29718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610600" cy="1265238"/>
          </a:xfrm>
        </p:spPr>
        <p:txBody>
          <a:bodyPr/>
          <a:lstStyle/>
          <a:p>
            <a:pPr algn="l"/>
            <a:r>
              <a:rPr lang="en-US" sz="3200" b="1" dirty="0" smtClean="0">
                <a:latin typeface="Trebuchet MS" pitchFamily="34" charset="0"/>
              </a:rPr>
              <a:t>How Can Librarians Meet User Needs?</a:t>
            </a:r>
            <a:endParaRPr lang="en-US" sz="3200" dirty="0"/>
          </a:p>
        </p:txBody>
      </p:sp>
      <p:sp>
        <p:nvSpPr>
          <p:cNvPr id="3" name="Content Placeholder 2"/>
          <p:cNvSpPr>
            <a:spLocks noGrp="1"/>
          </p:cNvSpPr>
          <p:nvPr>
            <p:ph idx="1"/>
          </p:nvPr>
        </p:nvSpPr>
        <p:spPr>
          <a:xfrm>
            <a:off x="304800" y="838200"/>
            <a:ext cx="4800600" cy="5334000"/>
          </a:xfrm>
        </p:spPr>
        <p:txBody>
          <a:bodyPr>
            <a:noAutofit/>
          </a:bodyPr>
          <a:lstStyle/>
          <a:p>
            <a:r>
              <a:rPr lang="en-US" sz="2400" dirty="0" smtClean="0">
                <a:cs typeface="Arial" pitchFamily="34" charset="0"/>
              </a:rPr>
              <a:t>Adapt to changing user </a:t>
            </a:r>
            <a:r>
              <a:rPr lang="en-US" sz="2400" dirty="0" err="1" smtClean="0">
                <a:cs typeface="Arial" pitchFamily="34" charset="0"/>
              </a:rPr>
              <a:t>behaviours</a:t>
            </a:r>
            <a:endParaRPr lang="en-US" sz="2400" dirty="0" smtClean="0">
              <a:cs typeface="Arial" pitchFamily="34" charset="0"/>
            </a:endParaRPr>
          </a:p>
          <a:p>
            <a:pPr lvl="1"/>
            <a:r>
              <a:rPr lang="en-US" sz="1900" dirty="0" smtClean="0">
                <a:cs typeface="Arial" pitchFamily="34" charset="0"/>
              </a:rPr>
              <a:t>Allow users to contribute to catalog</a:t>
            </a:r>
          </a:p>
          <a:p>
            <a:endParaRPr lang="en-US" sz="2400" dirty="0" smtClean="0">
              <a:cs typeface="Arial" pitchFamily="34" charset="0"/>
            </a:endParaRPr>
          </a:p>
          <a:p>
            <a:r>
              <a:rPr lang="en-US" sz="2400" dirty="0" smtClean="0">
                <a:cs typeface="Arial" pitchFamily="34" charset="0"/>
              </a:rPr>
              <a:t>Provide high-quality metadata</a:t>
            </a:r>
          </a:p>
          <a:p>
            <a:pPr lvl="1"/>
            <a:r>
              <a:rPr lang="en-US" sz="1900" dirty="0" smtClean="0">
                <a:cs typeface="Arial" pitchFamily="34" charset="0"/>
              </a:rPr>
              <a:t>Accurate data</a:t>
            </a:r>
          </a:p>
          <a:p>
            <a:endParaRPr lang="en-US" sz="2400" dirty="0" smtClean="0">
              <a:cs typeface="Arial" pitchFamily="34" charset="0"/>
            </a:endParaRPr>
          </a:p>
          <a:p>
            <a:r>
              <a:rPr lang="en-US" sz="2400" dirty="0" smtClean="0">
                <a:cs typeface="Arial" pitchFamily="34" charset="0"/>
              </a:rPr>
              <a:t>Enable power browsing</a:t>
            </a:r>
          </a:p>
          <a:p>
            <a:endParaRPr lang="en-US" sz="2400" dirty="0" smtClean="0">
              <a:cs typeface="Arial" pitchFamily="34" charset="0"/>
            </a:endParaRPr>
          </a:p>
          <a:p>
            <a:r>
              <a:rPr lang="en-US" sz="2400" dirty="0" smtClean="0">
                <a:cs typeface="Arial" pitchFamily="34" charset="0"/>
              </a:rPr>
              <a:t>Offer guidance &amp; clarity for researchers</a:t>
            </a:r>
          </a:p>
          <a:p>
            <a:endParaRPr lang="en-US" sz="2400" dirty="0" smtClean="0">
              <a:cs typeface="Arial" pitchFamily="34" charset="0"/>
            </a:endParaRPr>
          </a:p>
          <a:p>
            <a:r>
              <a:rPr lang="en-US" sz="2400" dirty="0" smtClean="0">
                <a:cs typeface="Arial" pitchFamily="34" charset="0"/>
              </a:rPr>
              <a:t>Advertise library brand</a:t>
            </a:r>
          </a:p>
          <a:p>
            <a:pPr>
              <a:buFont typeface="Wingdings" pitchFamily="2" charset="2"/>
              <a:buChar char="q"/>
            </a:pPr>
            <a:endParaRPr lang="en-US" sz="2400" dirty="0" smtClean="0">
              <a:latin typeface="Arial" pitchFamily="34" charset="0"/>
              <a:cs typeface="Arial" pitchFamily="34" charset="0"/>
            </a:endParaRPr>
          </a:p>
          <a:p>
            <a:pPr>
              <a:buFont typeface="Arial" pitchFamily="34" charset="0"/>
              <a:buChar char="•"/>
            </a:pPr>
            <a:endParaRPr lang="en-US" sz="2000" dirty="0" smtClean="0"/>
          </a:p>
          <a:p>
            <a:endParaRPr lang="en-US" dirty="0"/>
          </a:p>
        </p:txBody>
      </p:sp>
      <p:pic>
        <p:nvPicPr>
          <p:cNvPr id="2050" name="Picture 2" descr="C:\Users\connawal\Pictures\Auckland 032011-032311\Auckland Uni Library\DSC05721.JPG"/>
          <p:cNvPicPr>
            <a:picLocks noChangeAspect="1" noChangeArrowheads="1"/>
          </p:cNvPicPr>
          <p:nvPr/>
        </p:nvPicPr>
        <p:blipFill>
          <a:blip r:embed="rId3" cstate="print"/>
          <a:srcRect/>
          <a:stretch>
            <a:fillRect/>
          </a:stretch>
        </p:blipFill>
        <p:spPr bwMode="auto">
          <a:xfrm>
            <a:off x="4724400" y="2971800"/>
            <a:ext cx="4267200" cy="32004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163513"/>
            <a:ext cx="7162800" cy="1284287"/>
          </a:xfrm>
        </p:spPr>
        <p:txBody>
          <a:bodyPr>
            <a:noAutofit/>
          </a:bodyPr>
          <a:lstStyle/>
          <a:p>
            <a:pPr algn="l"/>
            <a:r>
              <a:rPr lang="en-US" sz="3200" b="1" dirty="0" smtClean="0">
                <a:latin typeface="Trebuchet MS" pitchFamily="34" charset="0"/>
              </a:rPr>
              <a:t>What Can Librarians Do to</a:t>
            </a:r>
            <a:br>
              <a:rPr lang="en-US" sz="3200" b="1" dirty="0" smtClean="0">
                <a:latin typeface="Trebuchet MS" pitchFamily="34" charset="0"/>
              </a:rPr>
            </a:br>
            <a:r>
              <a:rPr lang="en-US" sz="3200" b="1" dirty="0" smtClean="0">
                <a:latin typeface="Trebuchet MS" pitchFamily="34" charset="0"/>
              </a:rPr>
              <a:t>Encourage Use of Library Services?</a:t>
            </a:r>
          </a:p>
        </p:txBody>
      </p:sp>
      <p:sp>
        <p:nvSpPr>
          <p:cNvPr id="49155" name="Rectangle 3"/>
          <p:cNvSpPr>
            <a:spLocks noGrp="1" noChangeArrowheads="1"/>
          </p:cNvSpPr>
          <p:nvPr>
            <p:ph idx="1"/>
          </p:nvPr>
        </p:nvSpPr>
        <p:spPr>
          <a:xfrm>
            <a:off x="228600" y="1905000"/>
            <a:ext cx="4876800" cy="3886200"/>
          </a:xfrm>
        </p:spPr>
        <p:txBody>
          <a:bodyPr>
            <a:normAutofit/>
          </a:bodyPr>
          <a:lstStyle/>
          <a:p>
            <a:pPr eaLnBrk="1" hangingPunct="1"/>
            <a:endParaRPr lang="en-US" sz="2400" b="1" dirty="0" smtClean="0">
              <a:latin typeface="Arial" pitchFamily="34" charset="0"/>
              <a:cs typeface="Arial" pitchFamily="34" charset="0"/>
            </a:endParaRPr>
          </a:p>
          <a:p>
            <a:pPr eaLnBrk="1" hangingPunct="1"/>
            <a:r>
              <a:rPr lang="en-US" sz="2400" dirty="0" smtClean="0">
                <a:cs typeface="Arial" pitchFamily="34" charset="0"/>
              </a:rPr>
              <a:t>Emphasize personal service</a:t>
            </a:r>
          </a:p>
          <a:p>
            <a:pPr lvl="1">
              <a:buFont typeface="Arial" pitchFamily="34" charset="0"/>
              <a:buChar char="•"/>
            </a:pPr>
            <a:r>
              <a:rPr lang="en-US" sz="2200" dirty="0" smtClean="0">
                <a:cs typeface="Arial" pitchFamily="34" charset="0"/>
              </a:rPr>
              <a:t>Build positive relationships </a:t>
            </a:r>
            <a:r>
              <a:rPr lang="en-US" sz="2200" dirty="0" err="1" smtClean="0">
                <a:cs typeface="Arial" pitchFamily="34" charset="0"/>
              </a:rPr>
              <a:t>FtF</a:t>
            </a:r>
            <a:r>
              <a:rPr lang="en-US" sz="2200" dirty="0" smtClean="0">
                <a:cs typeface="Arial" pitchFamily="34" charset="0"/>
              </a:rPr>
              <a:t>, phone, or online</a:t>
            </a:r>
          </a:p>
          <a:p>
            <a:pPr lvl="1">
              <a:buFont typeface="Arial" pitchFamily="34" charset="0"/>
              <a:buChar char="•"/>
            </a:pPr>
            <a:r>
              <a:rPr lang="en-US" sz="2200" dirty="0" smtClean="0">
                <a:cs typeface="Arial" pitchFamily="34" charset="0"/>
              </a:rPr>
              <a:t>Become more e-consumer-friendly</a:t>
            </a:r>
          </a:p>
        </p:txBody>
      </p:sp>
      <p:pic>
        <p:nvPicPr>
          <p:cNvPr id="49156" name="Picture 5" descr="j0439429"/>
          <p:cNvPicPr>
            <a:picLocks noChangeAspect="1" noChangeArrowheads="1"/>
          </p:cNvPicPr>
          <p:nvPr/>
        </p:nvPicPr>
        <p:blipFill>
          <a:blip r:embed="rId3" cstate="print"/>
          <a:srcRect/>
          <a:stretch>
            <a:fillRect/>
          </a:stretch>
        </p:blipFill>
        <p:spPr bwMode="auto">
          <a:xfrm>
            <a:off x="4572000" y="3326792"/>
            <a:ext cx="4188280" cy="2808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defRPr/>
            </a:pPr>
            <a:r>
              <a:rPr lang="en-US" sz="3600" dirty="0" smtClean="0"/>
              <a:t>Future Research</a:t>
            </a:r>
          </a:p>
        </p:txBody>
      </p:sp>
      <p:sp>
        <p:nvSpPr>
          <p:cNvPr id="57347" name="Content Placeholder 4"/>
          <p:cNvSpPr>
            <a:spLocks noGrp="1"/>
          </p:cNvSpPr>
          <p:nvPr>
            <p:ph idx="1"/>
          </p:nvPr>
        </p:nvSpPr>
        <p:spPr>
          <a:xfrm>
            <a:off x="304800" y="1295400"/>
            <a:ext cx="5410200" cy="4648200"/>
          </a:xfrm>
        </p:spPr>
        <p:txBody>
          <a:bodyPr/>
          <a:lstStyle/>
          <a:p>
            <a:pPr eaLnBrk="1" hangingPunct="1">
              <a:lnSpc>
                <a:spcPct val="100000"/>
              </a:lnSpc>
            </a:pPr>
            <a:r>
              <a:rPr lang="en-US" sz="2200" dirty="0" smtClean="0">
                <a:cs typeface="Arial" pitchFamily="34" charset="0"/>
              </a:rPr>
              <a:t>Development of a physical/virtual resource allocation model</a:t>
            </a:r>
          </a:p>
          <a:p>
            <a:pPr lvl="1" eaLnBrk="1" hangingPunct="1">
              <a:lnSpc>
                <a:spcPct val="100000"/>
              </a:lnSpc>
            </a:pPr>
            <a:r>
              <a:rPr lang="en-US" sz="2000" dirty="0" smtClean="0">
                <a:cs typeface="Arial" pitchFamily="34" charset="0"/>
              </a:rPr>
              <a:t>Roles of social networking, mobile technology, &amp; texting</a:t>
            </a:r>
          </a:p>
          <a:p>
            <a:pPr eaLnBrk="1" hangingPunct="1">
              <a:lnSpc>
                <a:spcPct val="100000"/>
              </a:lnSpc>
            </a:pPr>
            <a:r>
              <a:rPr lang="en-US" sz="2200" dirty="0" smtClean="0">
                <a:cs typeface="Arial" pitchFamily="34" charset="0"/>
              </a:rPr>
              <a:t>Longitudinal user behavior study</a:t>
            </a:r>
          </a:p>
          <a:p>
            <a:pPr lvl="1" eaLnBrk="1" hangingPunct="1">
              <a:lnSpc>
                <a:spcPct val="100000"/>
              </a:lnSpc>
            </a:pPr>
            <a:r>
              <a:rPr lang="en-US" sz="2000" dirty="0" smtClean="0">
                <a:cs typeface="Arial" pitchFamily="34" charset="0"/>
              </a:rPr>
              <a:t>How individuals </a:t>
            </a:r>
          </a:p>
          <a:p>
            <a:pPr lvl="2"/>
            <a:r>
              <a:rPr lang="en-US" sz="1800" dirty="0" smtClean="0">
                <a:cs typeface="Arial" pitchFamily="34" charset="0"/>
              </a:rPr>
              <a:t>engage in both virtual and physical worlds</a:t>
            </a:r>
          </a:p>
          <a:p>
            <a:pPr lvl="2"/>
            <a:r>
              <a:rPr lang="en-US" sz="1800" dirty="0" smtClean="0">
                <a:cs typeface="Arial" pitchFamily="34" charset="0"/>
              </a:rPr>
              <a:t>navigate in multiple information environments</a:t>
            </a:r>
          </a:p>
          <a:p>
            <a:pPr lvl="2"/>
            <a:r>
              <a:rPr lang="en-US" sz="1800" dirty="0" smtClean="0">
                <a:cs typeface="Arial" pitchFamily="34" charset="0"/>
              </a:rPr>
              <a:t>adopt and use information technology</a:t>
            </a:r>
          </a:p>
          <a:p>
            <a:pPr lvl="1" eaLnBrk="1" hangingPunct="1">
              <a:lnSpc>
                <a:spcPct val="100000"/>
              </a:lnSpc>
            </a:pPr>
            <a:r>
              <a:rPr lang="en-US" sz="2000" dirty="0" smtClean="0">
                <a:cs typeface="Arial" pitchFamily="34" charset="0"/>
              </a:rPr>
              <a:t>Why people make their information choices</a:t>
            </a:r>
          </a:p>
          <a:p>
            <a:pPr lvl="1" eaLnBrk="1" hangingPunct="1">
              <a:lnSpc>
                <a:spcPct val="100000"/>
              </a:lnSpc>
            </a:pPr>
            <a:endParaRPr lang="en-US" sz="2000" dirty="0" smtClean="0">
              <a:latin typeface="Arial" pitchFamily="34" charset="0"/>
              <a:cs typeface="Arial" pitchFamily="34" charset="0"/>
            </a:endParaRPr>
          </a:p>
        </p:txBody>
      </p:sp>
      <p:pic>
        <p:nvPicPr>
          <p:cNvPr id="3074" name="Picture 2" descr="C:\Users\connawal\Pictures\Auckland 032011-032311\Auckland Uni Library\DSC05709.JPG"/>
          <p:cNvPicPr>
            <a:picLocks noChangeAspect="1" noChangeArrowheads="1"/>
          </p:cNvPicPr>
          <p:nvPr/>
        </p:nvPicPr>
        <p:blipFill>
          <a:blip r:embed="rId3" cstate="print"/>
          <a:srcRect/>
          <a:stretch>
            <a:fillRect/>
          </a:stretch>
        </p:blipFill>
        <p:spPr bwMode="auto">
          <a:xfrm>
            <a:off x="5080000" y="1600200"/>
            <a:ext cx="4064000" cy="3048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228600" y="1219200"/>
            <a:ext cx="5791200" cy="4857750"/>
          </a:xfrm>
        </p:spPr>
        <p:txBody>
          <a:bodyPr/>
          <a:lstStyle/>
          <a:p>
            <a:pPr>
              <a:buNone/>
            </a:pPr>
            <a:r>
              <a:rPr lang="en-US" sz="2400" i="1" dirty="0" smtClean="0">
                <a:cs typeface="Arial" pitchFamily="34" charset="0"/>
              </a:rPr>
              <a:t>“Who has the most scientific knowledge of large-scale organization, collection, and access to information? Librarians! A librarian can take a book, put it somewhere, and then guarantee to find it again.” </a:t>
            </a:r>
          </a:p>
          <a:p>
            <a:pPr>
              <a:buNone/>
            </a:pPr>
            <a:endParaRPr lang="en-US" sz="2400" i="1" dirty="0" smtClean="0">
              <a:cs typeface="Arial" pitchFamily="34" charset="0"/>
            </a:endParaRPr>
          </a:p>
          <a:p>
            <a:pPr>
              <a:buNone/>
            </a:pPr>
            <a:r>
              <a:rPr lang="en-US" sz="1400" dirty="0" smtClean="0">
                <a:cs typeface="Arial" pitchFamily="34" charset="0"/>
              </a:rPr>
              <a:t>Peter </a:t>
            </a:r>
            <a:r>
              <a:rPr lang="en-US" sz="1400" dirty="0" err="1" smtClean="0">
                <a:cs typeface="Arial" pitchFamily="34" charset="0"/>
              </a:rPr>
              <a:t>Bol</a:t>
            </a:r>
            <a:r>
              <a:rPr lang="en-US" sz="1400" dirty="0" smtClean="0">
                <a:cs typeface="Arial" pitchFamily="34" charset="0"/>
              </a:rPr>
              <a:t>, </a:t>
            </a:r>
            <a:r>
              <a:rPr lang="en-US" sz="1400" dirty="0" err="1" smtClean="0">
                <a:cs typeface="Arial" pitchFamily="34" charset="0"/>
              </a:rPr>
              <a:t>Carswell</a:t>
            </a:r>
            <a:r>
              <a:rPr lang="en-US" sz="1400" dirty="0" smtClean="0">
                <a:cs typeface="Arial" pitchFamily="34" charset="0"/>
              </a:rPr>
              <a:t> Professor of East Asian Languages &amp; Civilization</a:t>
            </a:r>
            <a:endParaRPr lang="en-US" sz="2800" dirty="0" smtClean="0">
              <a:cs typeface="Arial" pitchFamily="34" charset="0"/>
            </a:endParaRPr>
          </a:p>
          <a:p>
            <a:endParaRPr lang="en-US" sz="1400" dirty="0" smtClean="0">
              <a:cs typeface="Arial" pitchFamily="34" charset="0"/>
            </a:endParaRPr>
          </a:p>
          <a:p>
            <a:pPr algn="r">
              <a:buNone/>
            </a:pPr>
            <a:r>
              <a:rPr lang="en-US" sz="1200" b="0" dirty="0" smtClean="0">
                <a:cs typeface="Arial" pitchFamily="34" charset="0"/>
              </a:rPr>
              <a:t>(Shaw, Jonathan. 2010. Gutenberg: Harvard’s libraries deal with disruptive change. </a:t>
            </a:r>
            <a:r>
              <a:rPr lang="en-US" sz="1200" b="0" i="1" dirty="0" smtClean="0">
                <a:cs typeface="Arial" pitchFamily="34" charset="0"/>
              </a:rPr>
              <a:t>Harvard Magazine</a:t>
            </a:r>
            <a:r>
              <a:rPr lang="en-US" sz="1200" b="0" dirty="0" smtClean="0">
                <a:cs typeface="Arial" pitchFamily="34" charset="0"/>
              </a:rPr>
              <a:t>, May-June,  p. 36.)</a:t>
            </a:r>
          </a:p>
          <a:p>
            <a:endParaRPr lang="en-US" sz="2800" dirty="0" smtClean="0"/>
          </a:p>
          <a:p>
            <a:endParaRPr lang="en-US" sz="2800" dirty="0" smtClean="0"/>
          </a:p>
        </p:txBody>
      </p:sp>
      <p:pic>
        <p:nvPicPr>
          <p:cNvPr id="45059" name="Picture 4" descr="\\oclc\data\OCLCResearch\Dublin\Home\hoode\My Documents\My Pictures\Microsoft Clip Organizer\00396125.jpg"/>
          <p:cNvPicPr>
            <a:picLocks noChangeAspect="1" noChangeArrowheads="1"/>
          </p:cNvPicPr>
          <p:nvPr/>
        </p:nvPicPr>
        <p:blipFill>
          <a:blip r:embed="rId3" cstate="print"/>
          <a:srcRect/>
          <a:stretch>
            <a:fillRect/>
          </a:stretch>
        </p:blipFill>
        <p:spPr bwMode="auto">
          <a:xfrm>
            <a:off x="6438900" y="2286000"/>
            <a:ext cx="22764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153400" cy="1066800"/>
          </a:xfrm>
        </p:spPr>
        <p:txBody>
          <a:bodyPr>
            <a:normAutofit fontScale="90000"/>
          </a:bodyPr>
          <a:lstStyle/>
          <a:p>
            <a:pPr algn="l"/>
            <a:r>
              <a:rPr lang="en-US" sz="2800" b="1" dirty="0" smtClean="0">
                <a:latin typeface="Trebuchet MS" pitchFamily="34" charset="0"/>
              </a:rPr>
              <a:t>The Digital Information Seeker: </a:t>
            </a:r>
            <a:br>
              <a:rPr lang="en-US" sz="2800" b="1" dirty="0" smtClean="0">
                <a:latin typeface="Trebuchet MS" pitchFamily="34" charset="0"/>
              </a:rPr>
            </a:br>
            <a:r>
              <a:rPr lang="en-US" sz="2800" b="1" dirty="0" smtClean="0">
                <a:latin typeface="Trebuchet MS" pitchFamily="34" charset="0"/>
              </a:rPr>
              <a:t>Report of findings from selected OCLC, RIN and JISC User </a:t>
            </a:r>
            <a:r>
              <a:rPr lang="en-US" sz="2800" b="1" dirty="0" err="1" smtClean="0">
                <a:latin typeface="Trebuchet MS" pitchFamily="34" charset="0"/>
              </a:rPr>
              <a:t>Behaviour</a:t>
            </a:r>
            <a:r>
              <a:rPr lang="en-US" sz="2800" b="1" dirty="0" smtClean="0">
                <a:latin typeface="Trebuchet MS" pitchFamily="34" charset="0"/>
              </a:rPr>
              <a:t> Projects</a:t>
            </a:r>
            <a:endParaRPr lang="en-US" sz="2800" b="1" dirty="0">
              <a:latin typeface="Trebuchet MS" pitchFamily="34" charset="0"/>
            </a:endParaRPr>
          </a:p>
        </p:txBody>
      </p:sp>
      <p:sp>
        <p:nvSpPr>
          <p:cNvPr id="3" name="Content Placeholder 2"/>
          <p:cNvSpPr>
            <a:spLocks noGrp="1"/>
          </p:cNvSpPr>
          <p:nvPr>
            <p:ph idx="1"/>
          </p:nvPr>
        </p:nvSpPr>
        <p:spPr>
          <a:xfrm>
            <a:off x="457200" y="1752600"/>
            <a:ext cx="5178552" cy="4495800"/>
          </a:xfrm>
        </p:spPr>
        <p:txBody>
          <a:bodyPr>
            <a:noAutofit/>
          </a:bodyPr>
          <a:lstStyle/>
          <a:p>
            <a:r>
              <a:rPr lang="en-US" sz="2400" dirty="0" smtClean="0">
                <a:cs typeface="Arial" pitchFamily="34" charset="0"/>
              </a:rPr>
              <a:t>Funded by JISC</a:t>
            </a:r>
          </a:p>
          <a:p>
            <a:r>
              <a:rPr lang="en-US" sz="2400" dirty="0" smtClean="0">
                <a:cs typeface="Arial" pitchFamily="34" charset="0"/>
              </a:rPr>
              <a:t>Analysis of 12 user </a:t>
            </a:r>
            <a:r>
              <a:rPr lang="en-US" sz="2400" dirty="0" err="1" smtClean="0">
                <a:cs typeface="Arial" pitchFamily="34" charset="0"/>
              </a:rPr>
              <a:t>behaviour</a:t>
            </a:r>
            <a:r>
              <a:rPr lang="en-US" sz="2400" dirty="0" smtClean="0">
                <a:cs typeface="Arial" pitchFamily="34" charset="0"/>
              </a:rPr>
              <a:t> studies</a:t>
            </a:r>
          </a:p>
          <a:p>
            <a:pPr lvl="1"/>
            <a:r>
              <a:rPr lang="en-US" sz="2000" dirty="0" smtClean="0">
                <a:cs typeface="Arial" pitchFamily="34" charset="0"/>
              </a:rPr>
              <a:t>Conducted in US and UK</a:t>
            </a:r>
          </a:p>
          <a:p>
            <a:pPr lvl="1"/>
            <a:r>
              <a:rPr lang="en-US" sz="2000" dirty="0" smtClean="0">
                <a:cs typeface="Arial" pitchFamily="34" charset="0"/>
              </a:rPr>
              <a:t>Published within last 5 years</a:t>
            </a:r>
          </a:p>
          <a:p>
            <a:pPr lvl="1"/>
            <a:r>
              <a:rPr lang="en-US" sz="2000" dirty="0" smtClean="0">
                <a:cs typeface="Arial" pitchFamily="34" charset="0"/>
              </a:rPr>
              <a:t>Synthesis</a:t>
            </a:r>
          </a:p>
          <a:p>
            <a:pPr lvl="2"/>
            <a:r>
              <a:rPr lang="en-US" sz="1800" dirty="0" smtClean="0">
                <a:cs typeface="Arial" pitchFamily="34" charset="0"/>
              </a:rPr>
              <a:t>Better understand user information-seeking </a:t>
            </a:r>
            <a:r>
              <a:rPr lang="en-US" sz="1800" dirty="0" err="1" smtClean="0">
                <a:cs typeface="Arial" pitchFamily="34" charset="0"/>
              </a:rPr>
              <a:t>behaviour</a:t>
            </a:r>
            <a:endParaRPr lang="en-US" sz="1800" dirty="0" smtClean="0">
              <a:cs typeface="Arial" pitchFamily="34" charset="0"/>
            </a:endParaRPr>
          </a:p>
          <a:p>
            <a:pPr lvl="2"/>
            <a:r>
              <a:rPr lang="en-US" sz="1800" dirty="0" smtClean="0">
                <a:cs typeface="Arial" pitchFamily="34" charset="0"/>
              </a:rPr>
              <a:t>Identify issues for development of user-focused services and systems</a:t>
            </a:r>
          </a:p>
          <a:p>
            <a:pPr lvl="2"/>
            <a:endParaRPr lang="en-US" b="1" dirty="0" smtClean="0"/>
          </a:p>
          <a:p>
            <a:pPr lvl="1"/>
            <a:endParaRPr lang="en-US" b="1" dirty="0" smtClean="0"/>
          </a:p>
          <a:p>
            <a:pPr lvl="1"/>
            <a:endParaRPr lang="en-US" b="1" dirty="0"/>
          </a:p>
        </p:txBody>
      </p:sp>
      <p:pic>
        <p:nvPicPr>
          <p:cNvPr id="4" name="Picture 5" descr="C:\Documents and Settings\mradford\Local Settings\Temporary Internet Files\Content.IE5\ATUNA1IJ\MPj04101420000[1].jpg"/>
          <p:cNvPicPr>
            <a:picLocks noChangeAspect="1" noChangeArrowheads="1"/>
          </p:cNvPicPr>
          <p:nvPr/>
        </p:nvPicPr>
        <p:blipFill>
          <a:blip r:embed="rId3" cstate="print"/>
          <a:srcRect/>
          <a:stretch>
            <a:fillRect/>
          </a:stretch>
        </p:blipFill>
        <p:spPr bwMode="auto">
          <a:xfrm>
            <a:off x="6324600" y="1939464"/>
            <a:ext cx="2612232" cy="392793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04800"/>
            <a:ext cx="8153400" cy="990600"/>
          </a:xfrm>
        </p:spPr>
        <p:txBody>
          <a:bodyPr>
            <a:normAutofit/>
          </a:bodyPr>
          <a:lstStyle/>
          <a:p>
            <a:pPr algn="l"/>
            <a:r>
              <a:rPr lang="en-US" sz="3200" b="1" dirty="0" smtClean="0">
                <a:latin typeface="Trebuchet MS" pitchFamily="34" charset="0"/>
              </a:rPr>
              <a:t>End Notes</a:t>
            </a:r>
            <a:endParaRPr lang="en-US" sz="3200" dirty="0"/>
          </a:p>
        </p:txBody>
      </p:sp>
      <p:sp>
        <p:nvSpPr>
          <p:cNvPr id="3" name="Content Placeholder 2"/>
          <p:cNvSpPr>
            <a:spLocks noGrp="1"/>
          </p:cNvSpPr>
          <p:nvPr>
            <p:ph idx="1"/>
          </p:nvPr>
        </p:nvSpPr>
        <p:spPr>
          <a:xfrm>
            <a:off x="457200" y="1219200"/>
            <a:ext cx="8229600" cy="4724400"/>
          </a:xfrm>
        </p:spPr>
        <p:txBody>
          <a:bodyPr>
            <a:normAutofit/>
          </a:bodyPr>
          <a:lstStyle/>
          <a:p>
            <a:pPr>
              <a:buNone/>
            </a:pPr>
            <a:r>
              <a:rPr lang="en-US" dirty="0" err="1" smtClean="0"/>
              <a:t>Connaway</a:t>
            </a:r>
            <a:r>
              <a:rPr lang="en-US" dirty="0" smtClean="0"/>
              <a:t>, L.S., &amp; Dickey, T.J. (2010). Towards a profile of the researcher of today: The digital information seeker: Report of findings from selected OCLC, RIN, and JISC user behavior projects. [Available: </a:t>
            </a:r>
            <a:r>
              <a:rPr lang="en-US" u="sng" dirty="0" smtClean="0">
                <a:hlinkClick r:id="rId3"/>
              </a:rPr>
              <a:t>http://www.jisc.ac.uk/media/documents/publications/reports/2010/digitalinformationseekerreport.pdf</a:t>
            </a:r>
            <a:r>
              <a:rPr lang="en-US" dirty="0" smtClean="0"/>
              <a:t>]</a:t>
            </a:r>
          </a:p>
          <a:p>
            <a:pPr>
              <a:buNone/>
            </a:pPr>
            <a:endParaRPr lang="en-US" dirty="0" smtClean="0"/>
          </a:p>
          <a:p>
            <a:pPr>
              <a:lnSpc>
                <a:spcPct val="80000"/>
              </a:lnSpc>
              <a:buNone/>
            </a:pPr>
            <a:r>
              <a:rPr lang="en-US" b="1" dirty="0" smtClean="0"/>
              <a:t>Funded by JISC and OCLC</a:t>
            </a:r>
          </a:p>
          <a:p>
            <a:pPr>
              <a:lnSpc>
                <a:spcPct val="80000"/>
              </a:lnSpc>
              <a:buNone/>
            </a:pPr>
            <a:endParaRPr lang="en-US" u="sng" dirty="0" smtClean="0">
              <a:solidFill>
                <a:schemeClr val="accent1"/>
              </a:solidFill>
              <a:hlinkClick r:id="rId3"/>
            </a:endParaRPr>
          </a:p>
          <a:p>
            <a:pPr>
              <a:lnSpc>
                <a:spcPct val="80000"/>
              </a:lnSpc>
              <a:buNone/>
            </a:pPr>
            <a:r>
              <a:rPr lang="en-US" dirty="0" smtClean="0"/>
              <a:t>Project Web Site URL: </a:t>
            </a:r>
          </a:p>
          <a:p>
            <a:pPr lvl="1">
              <a:lnSpc>
                <a:spcPct val="80000"/>
              </a:lnSpc>
              <a:buNone/>
            </a:pPr>
            <a:r>
              <a:rPr lang="en-US" sz="2400" u="sng" dirty="0" smtClean="0">
                <a:hlinkClick r:id="rId4"/>
              </a:rPr>
              <a:t>http://www.jisc.ac.uk/publications/reports/2010/digitalinformationseekers.aspx</a:t>
            </a:r>
            <a:r>
              <a:rPr lang="en-US" sz="2400" dirty="0" smtClean="0"/>
              <a:t>  </a:t>
            </a:r>
          </a:p>
          <a:p>
            <a:pPr lvl="1">
              <a:lnSpc>
                <a:spcPct val="80000"/>
              </a:lnSpc>
              <a:buNone/>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smtClean="0">
                <a:latin typeface="Trebuchet MS" pitchFamily="34" charset="0"/>
              </a:rPr>
              <a:t>Questions &amp; Discussion</a:t>
            </a:r>
            <a:endParaRPr lang="en-US" sz="3200" b="1" dirty="0">
              <a:latin typeface="Trebuchet MS" pitchFamily="34" charset="0"/>
            </a:endParaRPr>
          </a:p>
        </p:txBody>
      </p:sp>
      <p:sp>
        <p:nvSpPr>
          <p:cNvPr id="3" name="Content Placeholder 2"/>
          <p:cNvSpPr>
            <a:spLocks noGrp="1"/>
          </p:cNvSpPr>
          <p:nvPr>
            <p:ph idx="1"/>
          </p:nvPr>
        </p:nvSpPr>
        <p:spPr>
          <a:xfrm>
            <a:off x="609600" y="838200"/>
            <a:ext cx="8328023" cy="1066800"/>
          </a:xfrm>
        </p:spPr>
        <p:txBody>
          <a:bodyPr/>
          <a:lstStyle/>
          <a:p>
            <a:pPr algn="r">
              <a:buNone/>
            </a:pPr>
            <a:r>
              <a:rPr lang="en-US" sz="2800" dirty="0" err="1" smtClean="0"/>
              <a:t>Dr.Lynn</a:t>
            </a:r>
            <a:r>
              <a:rPr lang="en-US" sz="2800" dirty="0" smtClean="0"/>
              <a:t> Silipigni Connaway</a:t>
            </a:r>
          </a:p>
          <a:p>
            <a:pPr algn="r">
              <a:buNone/>
            </a:pPr>
            <a:r>
              <a:rPr lang="en-US" sz="2400" dirty="0" smtClean="0"/>
              <a:t>connawal@oclc.org</a:t>
            </a:r>
          </a:p>
          <a:p>
            <a:pPr algn="r">
              <a:buNone/>
            </a:pPr>
            <a:endParaRPr lang="en-US" sz="2800" dirty="0"/>
          </a:p>
        </p:txBody>
      </p:sp>
      <p:pic>
        <p:nvPicPr>
          <p:cNvPr id="5122" name="Picture 2" descr="C:\Users\connawal\Pictures\Auckland 032011-032311\Auckland Uni Library\DSC05718.JPG"/>
          <p:cNvPicPr>
            <a:picLocks noChangeAspect="1" noChangeArrowheads="1"/>
          </p:cNvPicPr>
          <p:nvPr/>
        </p:nvPicPr>
        <p:blipFill>
          <a:blip r:embed="rId3" cstate="print"/>
          <a:srcRect/>
          <a:stretch>
            <a:fillRect/>
          </a:stretch>
        </p:blipFill>
        <p:spPr bwMode="auto">
          <a:xfrm>
            <a:off x="304800" y="1981200"/>
            <a:ext cx="5791200" cy="4343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defRPr/>
            </a:pPr>
            <a:r>
              <a:rPr lang="en-US" sz="3400" dirty="0" smtClean="0"/>
              <a:t>Common Findings:</a:t>
            </a:r>
            <a:r>
              <a:rPr lang="en-US" sz="3600" dirty="0" smtClean="0"/>
              <a:t/>
            </a:r>
            <a:br>
              <a:rPr lang="en-US" sz="3600" dirty="0" smtClean="0"/>
            </a:br>
            <a:r>
              <a:rPr lang="en-US" sz="3200" dirty="0" smtClean="0"/>
              <a:t>The Catalogue</a:t>
            </a:r>
          </a:p>
        </p:txBody>
      </p:sp>
      <p:sp>
        <p:nvSpPr>
          <p:cNvPr id="38915" name="Content Placeholder 2"/>
          <p:cNvSpPr>
            <a:spLocks noGrp="1"/>
          </p:cNvSpPr>
          <p:nvPr>
            <p:ph idx="1"/>
          </p:nvPr>
        </p:nvSpPr>
        <p:spPr>
          <a:xfrm>
            <a:off x="457200" y="1752600"/>
            <a:ext cx="5105400" cy="4343400"/>
          </a:xfrm>
        </p:spPr>
        <p:txBody>
          <a:bodyPr/>
          <a:lstStyle/>
          <a:p>
            <a:pPr eaLnBrk="1" hangingPunct="1"/>
            <a:r>
              <a:rPr lang="en-US" sz="2400" dirty="0" smtClean="0"/>
              <a:t>Value databases &amp; other online sources</a:t>
            </a:r>
          </a:p>
          <a:p>
            <a:pPr eaLnBrk="1" hangingPunct="1"/>
            <a:r>
              <a:rPr lang="en-US" sz="2400" dirty="0" smtClean="0"/>
              <a:t>Do not understand what resources available in libraries</a:t>
            </a:r>
          </a:p>
          <a:p>
            <a:pPr eaLnBrk="1" hangingPunct="1"/>
            <a:r>
              <a:rPr lang="en-US" sz="2400" dirty="0" smtClean="0"/>
              <a:t>Cannot distinguish between databases held by a library &amp; other online sources </a:t>
            </a:r>
          </a:p>
        </p:txBody>
      </p:sp>
      <p:pic>
        <p:nvPicPr>
          <p:cNvPr id="38916" name="Picture 5" descr="\\oclc\data\OCLCResearch\Dublin\Home\hoode\My Documents\My Pictures\Microsoft Clip Organizer\00401828.jpg"/>
          <p:cNvPicPr>
            <a:picLocks noChangeAspect="1" noChangeArrowheads="1"/>
          </p:cNvPicPr>
          <p:nvPr/>
        </p:nvPicPr>
        <p:blipFill>
          <a:blip r:embed="rId3" cstate="print"/>
          <a:srcRect/>
          <a:stretch>
            <a:fillRect/>
          </a:stretch>
        </p:blipFill>
        <p:spPr bwMode="auto">
          <a:xfrm>
            <a:off x="5867400" y="1752600"/>
            <a:ext cx="28448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defRPr/>
            </a:pPr>
            <a:r>
              <a:rPr lang="en-US" sz="3400" dirty="0" smtClean="0"/>
              <a:t>Common Findings:</a:t>
            </a:r>
            <a:r>
              <a:rPr lang="en-US" sz="4000" dirty="0" smtClean="0"/>
              <a:t/>
            </a:r>
            <a:br>
              <a:rPr lang="en-US" sz="4000" dirty="0" smtClean="0"/>
            </a:br>
            <a:r>
              <a:rPr lang="en-US" sz="3200" dirty="0" smtClean="0"/>
              <a:t>The Catalogue</a:t>
            </a:r>
          </a:p>
        </p:txBody>
      </p:sp>
      <p:sp>
        <p:nvSpPr>
          <p:cNvPr id="39939" name="Content Placeholder 2"/>
          <p:cNvSpPr>
            <a:spLocks noGrp="1"/>
          </p:cNvSpPr>
          <p:nvPr>
            <p:ph idx="1"/>
          </p:nvPr>
        </p:nvSpPr>
        <p:spPr>
          <a:xfrm>
            <a:off x="609600" y="1447800"/>
            <a:ext cx="7924800" cy="2286000"/>
          </a:xfrm>
        </p:spPr>
        <p:txBody>
          <a:bodyPr/>
          <a:lstStyle/>
          <a:p>
            <a:pPr eaLnBrk="1" hangingPunct="1">
              <a:lnSpc>
                <a:spcPct val="100000"/>
              </a:lnSpc>
              <a:buFontTx/>
              <a:buNone/>
            </a:pPr>
            <a:r>
              <a:rPr lang="en-US" sz="2400" dirty="0" smtClean="0"/>
              <a:t>Library OPACs difficult to use </a:t>
            </a:r>
          </a:p>
          <a:p>
            <a:pPr eaLnBrk="1" hangingPunct="1">
              <a:lnSpc>
                <a:spcPct val="100000"/>
              </a:lnSpc>
              <a:buFontTx/>
              <a:buNone/>
            </a:pPr>
            <a:r>
              <a:rPr lang="en-US" sz="2400" i="1" dirty="0" smtClean="0"/>
              <a:t>“I wish the results page would list a short blurb (one line) about the book similar to the way Google shows you a tiny bit about what a site link is about.”</a:t>
            </a:r>
          </a:p>
          <a:p>
            <a:pPr eaLnBrk="1" hangingPunct="1">
              <a:buFont typeface="Wingdings" pitchFamily="2" charset="2"/>
              <a:buNone/>
            </a:pPr>
            <a:endParaRPr lang="en-US" sz="2800" dirty="0" smtClean="0"/>
          </a:p>
        </p:txBody>
      </p:sp>
      <p:sp>
        <p:nvSpPr>
          <p:cNvPr id="6" name="TextBox 5"/>
          <p:cNvSpPr txBox="1"/>
          <p:nvPr/>
        </p:nvSpPr>
        <p:spPr>
          <a:xfrm>
            <a:off x="2590800" y="3124200"/>
            <a:ext cx="6019800" cy="523875"/>
          </a:xfrm>
          <a:prstGeom prst="rect">
            <a:avLst/>
          </a:prstGeom>
          <a:noFill/>
        </p:spPr>
        <p:txBody>
          <a:bodyPr>
            <a:spAutoFit/>
          </a:bodyPr>
          <a:lstStyle/>
          <a:p>
            <a:pPr algn="r">
              <a:defRPr/>
            </a:pPr>
            <a:r>
              <a:rPr lang="en-US" sz="1400" i="1" dirty="0">
                <a:solidFill>
                  <a:schemeClr val="tx1"/>
                </a:solidFill>
                <a:latin typeface="+mn-lt"/>
              </a:rPr>
              <a:t>(</a:t>
            </a:r>
            <a:r>
              <a:rPr lang="en-US" sz="1400" dirty="0">
                <a:solidFill>
                  <a:schemeClr val="tx1"/>
                </a:solidFill>
                <a:latin typeface="+mn-lt"/>
              </a:rPr>
              <a:t>Calhoun, Karen, et al. 2009. </a:t>
            </a:r>
            <a:r>
              <a:rPr lang="en-US" sz="1400" i="1" dirty="0">
                <a:solidFill>
                  <a:schemeClr val="tx1"/>
                </a:solidFill>
                <a:latin typeface="+mn-lt"/>
              </a:rPr>
              <a:t>Online catalogs: What users and librarians want: An OCLC report</a:t>
            </a:r>
            <a:r>
              <a:rPr lang="en-US" sz="1400" dirty="0">
                <a:solidFill>
                  <a:schemeClr val="tx1"/>
                </a:solidFill>
                <a:latin typeface="+mn-lt"/>
              </a:rPr>
              <a:t>. Dublin, Ohio: OCLC, </a:t>
            </a:r>
            <a:r>
              <a:rPr lang="en-US" sz="1400" i="1" dirty="0">
                <a:solidFill>
                  <a:schemeClr val="tx1"/>
                </a:solidFill>
                <a:latin typeface="+mn-lt"/>
              </a:rPr>
              <a:t>p. 17)</a:t>
            </a:r>
            <a:endParaRPr lang="en-US" sz="1400" dirty="0">
              <a:solidFill>
                <a:schemeClr val="tx1"/>
              </a:solidFill>
              <a:latin typeface="+mn-lt"/>
            </a:endParaRPr>
          </a:p>
        </p:txBody>
      </p:sp>
      <p:sp>
        <p:nvSpPr>
          <p:cNvPr id="39941" name="TextBox 7"/>
          <p:cNvSpPr txBox="1">
            <a:spLocks noChangeArrowheads="1"/>
          </p:cNvSpPr>
          <p:nvPr/>
        </p:nvSpPr>
        <p:spPr bwMode="auto">
          <a:xfrm>
            <a:off x="533400" y="3962400"/>
            <a:ext cx="7620000" cy="830263"/>
          </a:xfrm>
          <a:prstGeom prst="rect">
            <a:avLst/>
          </a:prstGeom>
          <a:noFill/>
          <a:ln w="9525">
            <a:noFill/>
            <a:miter lim="800000"/>
            <a:headEnd/>
            <a:tailEnd/>
          </a:ln>
        </p:spPr>
        <p:txBody>
          <a:bodyPr>
            <a:spAutoFit/>
          </a:bodyPr>
          <a:lstStyle/>
          <a:p>
            <a:pPr marL="0" lvl="1"/>
            <a:r>
              <a:rPr lang="en-US" sz="2400" b="1" i="1" dirty="0">
                <a:solidFill>
                  <a:schemeClr val="tx1"/>
                </a:solidFill>
                <a:latin typeface="Trebuchet MS" pitchFamily="34" charset="0"/>
              </a:rPr>
              <a:t>“Make the library catalog more like search engines.”</a:t>
            </a:r>
            <a:endParaRPr lang="en-US" sz="2400" b="1" dirty="0">
              <a:solidFill>
                <a:schemeClr val="tx1"/>
              </a:solidFill>
              <a:latin typeface="Trebuchet MS" pitchFamily="34" charset="0"/>
            </a:endParaRPr>
          </a:p>
        </p:txBody>
      </p:sp>
      <p:sp>
        <p:nvSpPr>
          <p:cNvPr id="9" name="TextBox 8"/>
          <p:cNvSpPr txBox="1"/>
          <p:nvPr/>
        </p:nvSpPr>
        <p:spPr>
          <a:xfrm>
            <a:off x="838200" y="4953000"/>
            <a:ext cx="7848600" cy="1384995"/>
          </a:xfrm>
          <a:prstGeom prst="rect">
            <a:avLst/>
          </a:prstGeom>
          <a:noFill/>
        </p:spPr>
        <p:txBody>
          <a:bodyPr wrap="square">
            <a:spAutoFit/>
          </a:bodyPr>
          <a:lstStyle/>
          <a:p>
            <a:pPr algn="r">
              <a:defRPr/>
            </a:pPr>
            <a:r>
              <a:rPr lang="en-US" sz="1400" dirty="0">
                <a:solidFill>
                  <a:schemeClr val="tx1"/>
                </a:solidFill>
                <a:latin typeface="+mn-lt"/>
              </a:rPr>
              <a:t>(</a:t>
            </a:r>
            <a:r>
              <a:rPr lang="en-US" sz="1400" b="1" dirty="0" err="1">
                <a:solidFill>
                  <a:schemeClr val="tx1"/>
                </a:solidFill>
                <a:latin typeface="+mn-lt"/>
              </a:rPr>
              <a:t>Connaway</a:t>
            </a:r>
            <a:r>
              <a:rPr lang="en-US" sz="1400" b="1" dirty="0">
                <a:solidFill>
                  <a:schemeClr val="tx1"/>
                </a:solidFill>
                <a:latin typeface="+mn-lt"/>
              </a:rPr>
              <a:t>, Lynn </a:t>
            </a:r>
            <a:r>
              <a:rPr lang="en-US" sz="1400" b="1" dirty="0" err="1">
                <a:solidFill>
                  <a:schemeClr val="tx1"/>
                </a:solidFill>
                <a:latin typeface="+mn-lt"/>
              </a:rPr>
              <a:t>Silipigni</a:t>
            </a:r>
            <a:r>
              <a:rPr lang="en-US" sz="1400" b="1" dirty="0">
                <a:solidFill>
                  <a:schemeClr val="tx1"/>
                </a:solidFill>
                <a:latin typeface="+mn-lt"/>
              </a:rPr>
              <a:t>, Chandra </a:t>
            </a:r>
            <a:r>
              <a:rPr lang="en-US" sz="1400" b="1" dirty="0" err="1">
                <a:solidFill>
                  <a:schemeClr val="tx1"/>
                </a:solidFill>
                <a:latin typeface="+mn-lt"/>
              </a:rPr>
              <a:t>Prabha</a:t>
            </a:r>
            <a:r>
              <a:rPr lang="en-US" sz="1400" b="1" dirty="0">
                <a:solidFill>
                  <a:schemeClr val="tx1"/>
                </a:solidFill>
                <a:latin typeface="+mn-lt"/>
              </a:rPr>
              <a:t>, and Timothy J. Dickey. 2006</a:t>
            </a:r>
            <a:r>
              <a:rPr lang="en-US" sz="1400" b="1" i="1" dirty="0">
                <a:solidFill>
                  <a:schemeClr val="tx1"/>
                </a:solidFill>
                <a:latin typeface="+mn-lt"/>
              </a:rPr>
              <a:t>. Sense-making the information confluence: The whys and </a:t>
            </a:r>
            <a:r>
              <a:rPr lang="en-US" sz="1400" b="1" i="1" dirty="0" err="1">
                <a:solidFill>
                  <a:schemeClr val="tx1"/>
                </a:solidFill>
                <a:latin typeface="+mn-lt"/>
              </a:rPr>
              <a:t>hows</a:t>
            </a:r>
            <a:r>
              <a:rPr lang="en-US" sz="1400" b="1" i="1" dirty="0">
                <a:solidFill>
                  <a:schemeClr val="tx1"/>
                </a:solidFill>
                <a:latin typeface="+mn-lt"/>
              </a:rPr>
              <a:t> of college and university user </a:t>
            </a:r>
            <a:r>
              <a:rPr lang="en-US" sz="1400" b="1" i="1" dirty="0" err="1">
                <a:solidFill>
                  <a:schemeClr val="tx1"/>
                </a:solidFill>
                <a:latin typeface="+mn-lt"/>
              </a:rPr>
              <a:t>satisficing</a:t>
            </a:r>
            <a:r>
              <a:rPr lang="en-US" sz="1400" b="1" i="1" dirty="0">
                <a:solidFill>
                  <a:schemeClr val="tx1"/>
                </a:solidFill>
                <a:latin typeface="+mn-lt"/>
              </a:rPr>
              <a:t> of information needs. Phase III: Focus group interview study. </a:t>
            </a:r>
            <a:r>
              <a:rPr lang="en-US" sz="1400" b="1" dirty="0">
                <a:solidFill>
                  <a:schemeClr val="tx1"/>
                </a:solidFill>
                <a:latin typeface="+mn-lt"/>
              </a:rPr>
              <a:t>Report on National Leadership Grant LG-02-03-0062-03, to Institute of Museum and Library Services, Washington, D.C. Columbus, Ohio: School of Communication, The Ohio State University</a:t>
            </a:r>
            <a:r>
              <a:rPr lang="en-US" sz="1400" dirty="0">
                <a:solidFill>
                  <a:schemeClr val="tx1"/>
                </a:solidFill>
                <a:latin typeface="+mn-lt"/>
              </a:rPr>
              <a:t>, p. 16)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defRPr/>
            </a:pPr>
            <a:r>
              <a:rPr lang="en-US" sz="3400" dirty="0" smtClean="0"/>
              <a:t>Common Findings:</a:t>
            </a:r>
            <a:r>
              <a:rPr lang="en-US" sz="4400" dirty="0" smtClean="0"/>
              <a:t/>
            </a:r>
            <a:br>
              <a:rPr lang="en-US" sz="4400" dirty="0" smtClean="0"/>
            </a:br>
            <a:r>
              <a:rPr lang="en-US" sz="3200" dirty="0" smtClean="0"/>
              <a:t>The Catalogue</a:t>
            </a:r>
          </a:p>
        </p:txBody>
      </p:sp>
      <p:sp>
        <p:nvSpPr>
          <p:cNvPr id="3" name="Content Placeholder 2"/>
          <p:cNvSpPr>
            <a:spLocks noGrp="1"/>
          </p:cNvSpPr>
          <p:nvPr>
            <p:ph idx="1"/>
          </p:nvPr>
        </p:nvSpPr>
        <p:spPr>
          <a:xfrm>
            <a:off x="457200" y="2209800"/>
            <a:ext cx="5029200" cy="2438400"/>
          </a:xfrm>
        </p:spPr>
        <p:txBody>
          <a:bodyPr/>
          <a:lstStyle/>
          <a:p>
            <a:pPr eaLnBrk="1" hangingPunct="1">
              <a:buFont typeface="Wingdings" pitchFamily="2" charset="2"/>
              <a:buNone/>
              <a:defRPr/>
            </a:pPr>
            <a:r>
              <a:rPr lang="en-US" sz="2400" i="1" kern="1200" dirty="0" smtClean="0">
                <a:latin typeface="+mj-lt"/>
              </a:rPr>
              <a:t>“The end user’s experience of the delivery of wanted items is as important, if not more important, than his or her discovery experience.”</a:t>
            </a:r>
            <a:endParaRPr lang="en-US" sz="2400" dirty="0">
              <a:latin typeface="+mj-lt"/>
            </a:endParaRPr>
          </a:p>
        </p:txBody>
      </p:sp>
      <p:pic>
        <p:nvPicPr>
          <p:cNvPr id="40964" name="Picture 5" descr="\\oclc\data\OCLCResearch\Dublin\Home\hoode\My Documents\My Pictures\Microsoft Clip Organizer\j0305904.jpg"/>
          <p:cNvPicPr>
            <a:picLocks noChangeAspect="1" noChangeArrowheads="1"/>
          </p:cNvPicPr>
          <p:nvPr/>
        </p:nvPicPr>
        <p:blipFill>
          <a:blip r:embed="rId3" cstate="print"/>
          <a:srcRect/>
          <a:stretch>
            <a:fillRect/>
          </a:stretch>
        </p:blipFill>
        <p:spPr bwMode="auto">
          <a:xfrm>
            <a:off x="5922963" y="2057400"/>
            <a:ext cx="2608262" cy="3657600"/>
          </a:xfrm>
          <a:prstGeom prst="rect">
            <a:avLst/>
          </a:prstGeom>
          <a:noFill/>
          <a:ln w="9525">
            <a:noFill/>
            <a:miter lim="800000"/>
            <a:headEnd/>
            <a:tailEnd/>
          </a:ln>
        </p:spPr>
      </p:pic>
      <p:sp>
        <p:nvSpPr>
          <p:cNvPr id="5" name="TextBox 4"/>
          <p:cNvSpPr txBox="1"/>
          <p:nvPr/>
        </p:nvSpPr>
        <p:spPr>
          <a:xfrm>
            <a:off x="990600" y="4876800"/>
            <a:ext cx="4572000" cy="738188"/>
          </a:xfrm>
          <a:prstGeom prst="rect">
            <a:avLst/>
          </a:prstGeom>
          <a:noFill/>
        </p:spPr>
        <p:txBody>
          <a:bodyPr>
            <a:spAutoFit/>
          </a:bodyPr>
          <a:lstStyle/>
          <a:p>
            <a:pPr algn="r">
              <a:defRPr/>
            </a:pPr>
            <a:r>
              <a:rPr lang="en-US" sz="1400" i="1" dirty="0">
                <a:solidFill>
                  <a:schemeClr val="tx1"/>
                </a:solidFill>
                <a:latin typeface="+mn-lt"/>
              </a:rPr>
              <a:t>(</a:t>
            </a:r>
            <a:r>
              <a:rPr lang="en-US" sz="1400" dirty="0">
                <a:solidFill>
                  <a:schemeClr val="tx1"/>
                </a:solidFill>
                <a:latin typeface="+mn-lt"/>
              </a:rPr>
              <a:t>Calhoun, Karen, et al. 2009</a:t>
            </a:r>
            <a:r>
              <a:rPr lang="en-US" sz="1400" i="1" dirty="0">
                <a:solidFill>
                  <a:schemeClr val="tx1"/>
                </a:solidFill>
                <a:latin typeface="+mn-lt"/>
              </a:rPr>
              <a:t>. Online catalogs: What users and librarians want: An OCLC report. </a:t>
            </a:r>
            <a:r>
              <a:rPr lang="en-US" sz="1400" dirty="0">
                <a:solidFill>
                  <a:schemeClr val="tx1"/>
                </a:solidFill>
                <a:latin typeface="+mn-lt"/>
              </a:rPr>
              <a:t>Dublin, Ohio: OCLC p. v)</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defRPr/>
            </a:pPr>
            <a:r>
              <a:rPr lang="en-US" sz="3400" dirty="0" smtClean="0"/>
              <a:t>Common Findings:</a:t>
            </a:r>
            <a:r>
              <a:rPr lang="en-US" sz="4800" dirty="0" smtClean="0"/>
              <a:t/>
            </a:r>
            <a:br>
              <a:rPr lang="en-US" sz="4800" dirty="0" smtClean="0"/>
            </a:br>
            <a:r>
              <a:rPr lang="en-US" sz="3200" dirty="0" smtClean="0"/>
              <a:t>The Catalogue</a:t>
            </a:r>
          </a:p>
        </p:txBody>
      </p:sp>
      <p:sp>
        <p:nvSpPr>
          <p:cNvPr id="41987" name="Content Placeholder 2"/>
          <p:cNvSpPr>
            <a:spLocks noGrp="1"/>
          </p:cNvSpPr>
          <p:nvPr>
            <p:ph idx="1"/>
          </p:nvPr>
        </p:nvSpPr>
        <p:spPr>
          <a:xfrm>
            <a:off x="533400" y="1600200"/>
            <a:ext cx="7702550" cy="4648200"/>
          </a:xfrm>
        </p:spPr>
        <p:txBody>
          <a:bodyPr/>
          <a:lstStyle/>
          <a:p>
            <a:pPr eaLnBrk="1" hangingPunct="1">
              <a:lnSpc>
                <a:spcPct val="100000"/>
              </a:lnSpc>
            </a:pPr>
            <a:r>
              <a:rPr lang="en-US" sz="2400" dirty="0" smtClean="0">
                <a:cs typeface="Arial" charset="0"/>
              </a:rPr>
              <a:t>Search behaviors vary by discipline</a:t>
            </a:r>
          </a:p>
          <a:p>
            <a:pPr eaLnBrk="1" hangingPunct="1">
              <a:lnSpc>
                <a:spcPct val="100000"/>
              </a:lnSpc>
            </a:pPr>
            <a:r>
              <a:rPr lang="en-US" sz="2400" dirty="0" smtClean="0"/>
              <a:t>Desire seamless process from D2D</a:t>
            </a:r>
          </a:p>
          <a:p>
            <a:pPr lvl="1" eaLnBrk="1" hangingPunct="1">
              <a:lnSpc>
                <a:spcPct val="100000"/>
              </a:lnSpc>
            </a:pPr>
            <a:r>
              <a:rPr lang="en-US" sz="2400" dirty="0" smtClean="0">
                <a:cs typeface="Arial" charset="0"/>
              </a:rPr>
              <a:t>Sciences most satisfied</a:t>
            </a:r>
          </a:p>
          <a:p>
            <a:pPr lvl="1" eaLnBrk="1" hangingPunct="1">
              <a:lnSpc>
                <a:spcPct val="100000"/>
              </a:lnSpc>
            </a:pPr>
            <a:r>
              <a:rPr lang="en-US" sz="2400" dirty="0" smtClean="0">
                <a:cs typeface="Arial" charset="0"/>
              </a:rPr>
              <a:t>Social Sciences &amp; Arts &amp; Humanities have serious gaps</a:t>
            </a:r>
          </a:p>
          <a:p>
            <a:pPr lvl="2" eaLnBrk="1" hangingPunct="1">
              <a:lnSpc>
                <a:spcPct val="100000"/>
              </a:lnSpc>
            </a:pPr>
            <a:r>
              <a:rPr lang="en-US" sz="2400" dirty="0" smtClean="0">
                <a:cs typeface="Arial" charset="0"/>
              </a:rPr>
              <a:t>Foreign language materials</a:t>
            </a:r>
          </a:p>
          <a:p>
            <a:pPr lvl="2" eaLnBrk="1" hangingPunct="1">
              <a:lnSpc>
                <a:spcPct val="100000"/>
              </a:lnSpc>
            </a:pPr>
            <a:r>
              <a:rPr lang="en-US" sz="2400" dirty="0" smtClean="0">
                <a:cs typeface="Arial" charset="0"/>
              </a:rPr>
              <a:t>Multi-author collections</a:t>
            </a:r>
          </a:p>
          <a:p>
            <a:pPr lvl="2" eaLnBrk="1" hangingPunct="1">
              <a:lnSpc>
                <a:spcPct val="100000"/>
              </a:lnSpc>
            </a:pPr>
            <a:r>
              <a:rPr lang="en-US" sz="2400" dirty="0" smtClean="0">
                <a:cs typeface="Arial" charset="0"/>
              </a:rPr>
              <a:t>Journal back files</a:t>
            </a:r>
          </a:p>
          <a:p>
            <a:pPr lvl="2" eaLnBrk="1" hangingPunct="1">
              <a:lnSpc>
                <a:spcPct val="100000"/>
              </a:lnSpc>
            </a:pPr>
            <a:r>
              <a:rPr lang="en-US" sz="2400" dirty="0" smtClean="0">
                <a:cs typeface="Arial" charset="0"/>
              </a:rPr>
              <a:t>Lack of specialist search engines</a:t>
            </a:r>
          </a:p>
          <a:p>
            <a:pPr eaLnBrk="1" hangingPunct="1">
              <a:lnSpc>
                <a:spcPct val="100000"/>
              </a:lnSpc>
            </a:pPr>
            <a:endParaRPr lang="en-US" sz="2400" dirty="0" smtClean="0">
              <a:cs typeface="Arial" charset="0"/>
            </a:endParaRPr>
          </a:p>
          <a:p>
            <a:pPr eaLnBrk="1" hangingPunct="1">
              <a:lnSpc>
                <a:spcPct val="100000"/>
              </a:lnSpc>
              <a:buFontTx/>
              <a:buNone/>
            </a:pPr>
            <a:endParaRPr lang="en-US" sz="1600" dirty="0" smtClean="0">
              <a:latin typeface="Arial" charset="0"/>
              <a:cs typeface="Arial" charset="0"/>
            </a:endParaRPr>
          </a:p>
          <a:p>
            <a:pPr eaLnBrk="1" hangingPunct="1">
              <a:lnSpc>
                <a:spcPct val="100000"/>
              </a:lnSpc>
              <a:buFont typeface="Wingdings" pitchFamily="2" charset="2"/>
              <a:buNone/>
            </a:pPr>
            <a:endParaRPr lang="en-US" sz="1600" dirty="0" smtClean="0"/>
          </a:p>
        </p:txBody>
      </p:sp>
      <p:pic>
        <p:nvPicPr>
          <p:cNvPr id="41988" name="Picture 4" descr="\\oclc\data\OCLCResearch\Dublin\Home\hoode\My Documents\My Pictures\Microsoft Clip Organizer\j0396012.jpg"/>
          <p:cNvPicPr>
            <a:picLocks noChangeAspect="1" noChangeArrowheads="1"/>
          </p:cNvPicPr>
          <p:nvPr/>
        </p:nvPicPr>
        <p:blipFill>
          <a:blip r:embed="rId3" cstate="print"/>
          <a:srcRect/>
          <a:stretch>
            <a:fillRect/>
          </a:stretch>
        </p:blipFill>
        <p:spPr bwMode="auto">
          <a:xfrm>
            <a:off x="6248400" y="3505200"/>
            <a:ext cx="26924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lc_light_blu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 Title">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Photo Titl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Photo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hoto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hoto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hoto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hoto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hoto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hoto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hoto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hoto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hoto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hoto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hoto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Break">
  <a:themeElements>
    <a:clrScheme name="">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Section Break">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Section Bre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Bre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Bre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Bre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Bre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Bre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Bre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Bre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Bre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Bre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Bre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Bre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oclc_light_blue</Template>
  <TotalTime>190</TotalTime>
  <Words>5962</Words>
  <Application>Microsoft Office PowerPoint</Application>
  <PresentationFormat>On-screen Show (4:3)</PresentationFormat>
  <Paragraphs>846</Paragraphs>
  <Slides>51</Slides>
  <Notes>51</Notes>
  <HiddenSlides>0</HiddenSlides>
  <MMClips>0</MMClips>
  <ScaleCrop>false</ScaleCrop>
  <HeadingPairs>
    <vt:vector size="4" baseType="variant">
      <vt:variant>
        <vt:lpstr>Theme</vt:lpstr>
      </vt:variant>
      <vt:variant>
        <vt:i4>5</vt:i4>
      </vt:variant>
      <vt:variant>
        <vt:lpstr>Slide Titles</vt:lpstr>
      </vt:variant>
      <vt:variant>
        <vt:i4>51</vt:i4>
      </vt:variant>
    </vt:vector>
  </HeadingPairs>
  <TitlesOfParts>
    <vt:vector size="56" baseType="lpstr">
      <vt:lpstr>oclc_light_blue</vt:lpstr>
      <vt:lpstr>Photo Title</vt:lpstr>
      <vt:lpstr>Section Break</vt:lpstr>
      <vt:lpstr>OCCL Blue "light" template</vt:lpstr>
      <vt:lpstr>OCLC orange "light" template</vt:lpstr>
      <vt:lpstr>Slide 1</vt:lpstr>
      <vt:lpstr>Libraries Today</vt:lpstr>
      <vt:lpstr>Why Not Libraries?</vt:lpstr>
      <vt:lpstr>Why Not Libraries?</vt:lpstr>
      <vt:lpstr>The Digital Information Seeker:  Report of findings from selected OCLC, RIN and JISC User Behaviour Projects</vt:lpstr>
      <vt:lpstr>Common Findings: The Catalogue</vt:lpstr>
      <vt:lpstr>Common Findings: The Catalogue</vt:lpstr>
      <vt:lpstr>Common Findings: The Catalogue</vt:lpstr>
      <vt:lpstr>Common Findings: The Catalogue</vt:lpstr>
      <vt:lpstr>Common Findings: The Catalogue</vt:lpstr>
      <vt:lpstr>Common Findings: The Catalogue</vt:lpstr>
      <vt:lpstr>Common Findings: The Catalogue</vt:lpstr>
      <vt:lpstr>Common Findings: Google</vt:lpstr>
      <vt:lpstr>Common Findings: Google, cont.</vt:lpstr>
      <vt:lpstr>Common Findings: Locate and Access E-Journals Via Google</vt:lpstr>
      <vt:lpstr>Common Findings: Discovery to Delivery</vt:lpstr>
      <vt:lpstr>Common Findings: Discovery to Delivery, cont.</vt:lpstr>
      <vt:lpstr>Common Findings: E-Journals</vt:lpstr>
      <vt:lpstr>Common Findings: Journal Access</vt:lpstr>
      <vt:lpstr>Common Findings: Speed and Convenience</vt:lpstr>
      <vt:lpstr>Common Findings: Speed and Convenience, cont.</vt:lpstr>
      <vt:lpstr>Common Findings: Speed and Convenience, cont.</vt:lpstr>
      <vt:lpstr>Common Findings: Desktop Access</vt:lpstr>
      <vt:lpstr>Common Findings: Convenience</vt:lpstr>
      <vt:lpstr>Common Findings: User Behaviours</vt:lpstr>
      <vt:lpstr>Common Findings: User Behaviours, cont. </vt:lpstr>
      <vt:lpstr>Common Findings: Enhanced Functionality</vt:lpstr>
      <vt:lpstr>Common Findings: Enhanced Functionality, cont. </vt:lpstr>
      <vt:lpstr>Common Findings: Enhanced Content</vt:lpstr>
      <vt:lpstr>Common Findings: User Confidence</vt:lpstr>
      <vt:lpstr>Common Findings: User Confidence, cont.</vt:lpstr>
      <vt:lpstr>Common Findings: Information Literacy</vt:lpstr>
      <vt:lpstr>Common Findings: Information Literacy, cont.</vt:lpstr>
      <vt:lpstr>Common Findings: Information Literacy, cont.</vt:lpstr>
      <vt:lpstr>Common Findings: Metadata</vt:lpstr>
      <vt:lpstr>Common Findings: Metadata, cont.</vt:lpstr>
      <vt:lpstr>Common Finding: Digital Content</vt:lpstr>
      <vt:lpstr>Common Finding: Library as Place </vt:lpstr>
      <vt:lpstr>Common Findings: Library as Place, cont.</vt:lpstr>
      <vt:lpstr>Common Findings: Human Resources</vt:lpstr>
      <vt:lpstr>Common Preconceptions Exposed</vt:lpstr>
      <vt:lpstr>Implications for Librarians</vt:lpstr>
      <vt:lpstr>Implications for Library Systems</vt:lpstr>
      <vt:lpstr>How Can Librarians Meet User Needs?</vt:lpstr>
      <vt:lpstr>How Can Librarians Meet User Needs?</vt:lpstr>
      <vt:lpstr>How Can Librarians Meet User Needs?</vt:lpstr>
      <vt:lpstr>What Can Librarians Do to Encourage Use of Library Services?</vt:lpstr>
      <vt:lpstr>Future Research</vt:lpstr>
      <vt:lpstr>Slide 49</vt:lpstr>
      <vt:lpstr>End Notes</vt:lpstr>
      <vt:lpstr>Questions &amp; 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User Patterns for Information Discovery</dc:title>
  <dc:creator>Lynn Silipigni Connaway</dc:creator>
  <cp:lastModifiedBy>Windows User</cp:lastModifiedBy>
  <cp:revision>617</cp:revision>
  <dcterms:created xsi:type="dcterms:W3CDTF">2010-04-08T21:56:47Z</dcterms:created>
  <dcterms:modified xsi:type="dcterms:W3CDTF">2014-08-03T19:13:45Z</dcterms:modified>
</cp:coreProperties>
</file>