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3F0"/>
          </a:solidFill>
        </a:fill>
      </a:tcStyle>
    </a:wholeTbl>
    <a:band2H>
      <a:tcTxStyle/>
      <a:tcStyle>
        <a:tcBdr/>
        <a:fill>
          <a:solidFill>
            <a:srgbClr val="E6F2F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9CBD1"/>
          </a:solidFill>
        </a:fill>
      </a:tcStyle>
    </a:wholeTbl>
    <a:band2H>
      <a:tcTxStyle/>
      <a:tcStyle>
        <a:tcBdr/>
        <a:fill>
          <a:solidFill>
            <a:srgbClr val="EDE7E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3CBD4"/>
          </a:solidFill>
        </a:fill>
      </a:tcStyle>
    </a:wholeTbl>
    <a:band2H>
      <a:tcTxStyle/>
      <a:tcStyle>
        <a:tcBdr/>
        <a:fill>
          <a:solidFill>
            <a:srgbClr val="F1E7EB"/>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049" autoAdjust="0"/>
  </p:normalViewPr>
  <p:slideViewPr>
    <p:cSldViewPr snapToGrid="0">
      <p:cViewPr>
        <p:scale>
          <a:sx n="90" d="100"/>
          <a:sy n="90" d="100"/>
        </p:scale>
        <p:origin x="1530" y="1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80" d="100"/>
          <a:sy n="80" d="100"/>
        </p:scale>
        <p:origin x="3198" y="24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1200" b="0" i="0" u="none" strike="noStrike">
                <a:solidFill>
                  <a:srgbClr val="595959"/>
                </a:solidFill>
                <a:latin typeface="Arial"/>
              </a:defRPr>
            </a:pPr>
            <a:r>
              <a:rPr lang="en-US" sz="1200" b="0" i="0" u="none" strike="noStrike">
                <a:solidFill>
                  <a:srgbClr val="595959"/>
                </a:solidFill>
                <a:latin typeface="Arial"/>
              </a:rPr>
              <a:t>Number of documents with each theme (n=535)</a:t>
            </a:r>
          </a:p>
        </c:rich>
      </c:tx>
      <c:layout>
        <c:manualLayout>
          <c:xMode val="edge"/>
          <c:yMode val="edge"/>
          <c:x val="0.309251"/>
          <c:y val="0"/>
          <c:w val="0.38149699999999998"/>
          <c:h val="7.2586700000000004E-2"/>
        </c:manualLayout>
      </c:layout>
      <c:overlay val="1"/>
      <c:spPr>
        <a:noFill/>
        <a:effectLst/>
      </c:spPr>
    </c:title>
    <c:autoTitleDeleted val="0"/>
    <c:plotArea>
      <c:layout>
        <c:manualLayout>
          <c:layoutTarget val="inner"/>
          <c:xMode val="edge"/>
          <c:yMode val="edge"/>
          <c:x val="0.155219"/>
          <c:y val="7.2586700000000004E-2"/>
          <c:w val="0.83148999999999995"/>
          <c:h val="0.87228600000000001"/>
        </c:manualLayout>
      </c:layout>
      <c:barChart>
        <c:barDir val="bar"/>
        <c:grouping val="clustered"/>
        <c:varyColors val="0"/>
        <c:ser>
          <c:idx val="0"/>
          <c:order val="0"/>
          <c:tx>
            <c:strRef>
              <c:f>Sheet1!$A$2</c:f>
              <c:strCache>
                <c:ptCount val="1"/>
                <c:pt idx="0">
                  <c:v>Series1</c:v>
                </c:pt>
              </c:strCache>
            </c:strRef>
          </c:tx>
          <c:spPr>
            <a:solidFill>
              <a:schemeClr val="accent1"/>
            </a:solidFill>
            <a:ln w="12700" cap="flat">
              <a:noFill/>
              <a:miter lim="400000"/>
            </a:ln>
            <a:effectLst/>
          </c:spPr>
          <c:invertIfNegative val="0"/>
          <c:cat>
            <c:strRef>
              <c:f>Sheet1!$B$1:$N$1</c:f>
              <c:strCache>
                <c:ptCount val="13"/>
                <c:pt idx="0">
                  <c:v>Service</c:v>
                </c:pt>
                <c:pt idx="1">
                  <c:v>Collaboration</c:v>
                </c:pt>
                <c:pt idx="2">
                  <c:v>Learning in college</c:v>
                </c:pt>
                <c:pt idx="3">
                  <c:v>Communication</c:v>
                </c:pt>
                <c:pt idx="4">
                  <c:v>Teaching support</c:v>
                </c:pt>
                <c:pt idx="5">
                  <c:v>Success in college</c:v>
                </c:pt>
                <c:pt idx="6">
                  <c:v>Research support</c:v>
                </c:pt>
                <c:pt idx="7">
                  <c:v>Collection</c:v>
                </c:pt>
                <c:pt idx="8">
                  <c:v>Institutional planning</c:v>
                </c:pt>
                <c:pt idx="9">
                  <c:v>Space</c:v>
                </c:pt>
                <c:pt idx="10">
                  <c:v>Provision of tech</c:v>
                </c:pt>
                <c:pt idx="11">
                  <c:v>Inclusivity Diversity</c:v>
                </c:pt>
                <c:pt idx="12">
                  <c:v>Accreditation</c:v>
                </c:pt>
              </c:strCache>
            </c:strRef>
          </c:cat>
          <c:val>
            <c:numRef>
              <c:f>Sheet1!$B$2:$N$2</c:f>
              <c:numCache>
                <c:formatCode>General</c:formatCode>
                <c:ptCount val="13"/>
                <c:pt idx="0">
                  <c:v>377</c:v>
                </c:pt>
                <c:pt idx="1">
                  <c:v>321</c:v>
                </c:pt>
                <c:pt idx="2">
                  <c:v>308</c:v>
                </c:pt>
                <c:pt idx="3">
                  <c:v>269</c:v>
                </c:pt>
                <c:pt idx="4">
                  <c:v>237</c:v>
                </c:pt>
                <c:pt idx="5">
                  <c:v>218</c:v>
                </c:pt>
                <c:pt idx="6">
                  <c:v>178</c:v>
                </c:pt>
                <c:pt idx="7">
                  <c:v>171</c:v>
                </c:pt>
                <c:pt idx="8">
                  <c:v>161</c:v>
                </c:pt>
                <c:pt idx="9">
                  <c:v>147</c:v>
                </c:pt>
                <c:pt idx="10">
                  <c:v>88</c:v>
                </c:pt>
                <c:pt idx="11">
                  <c:v>67</c:v>
                </c:pt>
                <c:pt idx="12">
                  <c:v>41</c:v>
                </c:pt>
              </c:numCache>
            </c:numRef>
          </c:val>
          <c:extLst>
            <c:ext xmlns:c16="http://schemas.microsoft.com/office/drawing/2014/chart" uri="{C3380CC4-5D6E-409C-BE32-E72D297353CC}">
              <c16:uniqueId val="{00000000-A9EB-47AF-8E85-31E49FD1C26F}"/>
            </c:ext>
          </c:extLst>
        </c:ser>
        <c:dLbls>
          <c:showLegendKey val="0"/>
          <c:showVal val="0"/>
          <c:showCatName val="0"/>
          <c:showSerName val="0"/>
          <c:showPercent val="0"/>
          <c:showBubbleSize val="0"/>
        </c:dLbls>
        <c:gapWidth val="182"/>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D9D9D9"/>
            </a:solidFill>
            <a:prstDash val="solid"/>
            <a:round/>
          </a:ln>
        </c:spPr>
        <c:txPr>
          <a:bodyPr rot="0"/>
          <a:lstStyle/>
          <a:p>
            <a:pPr>
              <a:defRPr sz="1000" b="0" i="0" u="none" strike="noStrike">
                <a:solidFill>
                  <a:srgbClr val="000000"/>
                </a:solidFill>
                <a:latin typeface="Arial"/>
              </a:defRPr>
            </a:pPr>
            <a:endParaRPr lang="en-US"/>
          </a:p>
        </c:txPr>
        <c:crossAx val="2094734553"/>
        <c:crosses val="autoZero"/>
        <c:auto val="1"/>
        <c:lblAlgn val="ctr"/>
        <c:lblOffset val="100"/>
        <c:noMultiLvlLbl val="1"/>
      </c:catAx>
      <c:valAx>
        <c:axId val="2094734553"/>
        <c:scaling>
          <c:orientation val="minMax"/>
        </c:scaling>
        <c:delete val="0"/>
        <c:axPos val="t"/>
        <c:majorGridlines>
          <c:spPr>
            <a:ln w="12700" cap="flat">
              <a:solidFill>
                <a:srgbClr val="D9D9D9"/>
              </a:solidFill>
              <a:prstDash val="solid"/>
              <a:round/>
            </a:ln>
          </c:spPr>
        </c:majorGridlines>
        <c:numFmt formatCode="0" sourceLinked="0"/>
        <c:majorTickMark val="none"/>
        <c:minorTickMark val="none"/>
        <c:tickLblPos val="high"/>
        <c:spPr>
          <a:ln w="12700" cap="flat">
            <a:noFill/>
            <a:prstDash val="solid"/>
            <a:round/>
          </a:ln>
        </c:spPr>
        <c:txPr>
          <a:bodyPr rot="0"/>
          <a:lstStyle/>
          <a:p>
            <a:pPr>
              <a:defRPr sz="1000" b="0" i="0" u="none" strike="noStrike">
                <a:solidFill>
                  <a:srgbClr val="000000"/>
                </a:solidFill>
                <a:latin typeface="Arial"/>
              </a:defRPr>
            </a:pPr>
            <a:endParaRPr lang="en-US"/>
          </a:p>
        </c:txPr>
        <c:crossAx val="2094734552"/>
        <c:crosses val="autoZero"/>
        <c:crossBetween val="between"/>
        <c:majorUnit val="100"/>
        <c:minorUnit val="5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1400" b="0" i="0" u="none" strike="noStrike">
                <a:solidFill>
                  <a:srgbClr val="595959"/>
                </a:solidFill>
                <a:latin typeface="Arial"/>
              </a:defRPr>
            </a:pPr>
            <a:r>
              <a:rPr lang="en-US" sz="1400" b="0" i="0" u="none" strike="noStrike">
                <a:solidFill>
                  <a:srgbClr val="595959"/>
                </a:solidFill>
                <a:latin typeface="Arial"/>
              </a:rPr>
              <a:t>Differences in proportion of codes between  theoretical and research documents</a:t>
            </a:r>
          </a:p>
        </c:rich>
      </c:tx>
      <c:layout>
        <c:manualLayout>
          <c:xMode val="edge"/>
          <c:yMode val="edge"/>
          <c:x val="0.131689"/>
          <c:y val="0"/>
          <c:w val="0.736622"/>
          <c:h val="8.7532299999999993E-2"/>
        </c:manualLayout>
      </c:layout>
      <c:overlay val="1"/>
      <c:spPr>
        <a:noFill/>
        <a:effectLst/>
      </c:spPr>
    </c:title>
    <c:autoTitleDeleted val="0"/>
    <c:plotArea>
      <c:layout>
        <c:manualLayout>
          <c:layoutTarget val="inner"/>
          <c:xMode val="edge"/>
          <c:yMode val="edge"/>
          <c:x val="0.153201"/>
          <c:y val="8.7532299999999993E-2"/>
          <c:w val="0.83121"/>
          <c:h val="0.79029799999999994"/>
        </c:manualLayout>
      </c:layout>
      <c:barChart>
        <c:barDir val="bar"/>
        <c:grouping val="clustered"/>
        <c:varyColors val="0"/>
        <c:ser>
          <c:idx val="0"/>
          <c:order val="0"/>
          <c:tx>
            <c:strRef>
              <c:f>Sheet1!$A$2</c:f>
              <c:strCache>
                <c:ptCount val="1"/>
                <c:pt idx="0">
                  <c:v>Theoretical</c:v>
                </c:pt>
              </c:strCache>
            </c:strRef>
          </c:tx>
          <c:spPr>
            <a:solidFill>
              <a:schemeClr val="accent3"/>
            </a:solidFill>
            <a:ln w="12700" cap="flat">
              <a:noFill/>
              <a:miter lim="400000"/>
            </a:ln>
            <a:effectLst/>
          </c:spPr>
          <c:invertIfNegative val="0"/>
          <c:cat>
            <c:strRef>
              <c:f>Sheet1!$B$1:$N$1</c:f>
              <c:strCache>
                <c:ptCount val="13"/>
                <c:pt idx="0">
                  <c:v>Service</c:v>
                </c:pt>
                <c:pt idx="1">
                  <c:v>Learning in college</c:v>
                </c:pt>
                <c:pt idx="2">
                  <c:v>Research support</c:v>
                </c:pt>
                <c:pt idx="3">
                  <c:v>Collection</c:v>
                </c:pt>
                <c:pt idx="4">
                  <c:v>Collaboration</c:v>
                </c:pt>
                <c:pt idx="5">
                  <c:v>Space</c:v>
                </c:pt>
                <c:pt idx="6">
                  <c:v>Institutional planning</c:v>
                </c:pt>
                <c:pt idx="7">
                  <c:v>Success in college</c:v>
                </c:pt>
                <c:pt idx="8">
                  <c:v>Communication</c:v>
                </c:pt>
                <c:pt idx="9">
                  <c:v>Teaching support</c:v>
                </c:pt>
                <c:pt idx="10">
                  <c:v>Provision of tech</c:v>
                </c:pt>
                <c:pt idx="11">
                  <c:v>Inclusivity Diversity</c:v>
                </c:pt>
                <c:pt idx="12">
                  <c:v>Accreditation</c:v>
                </c:pt>
              </c:strCache>
            </c:strRef>
          </c:cat>
          <c:val>
            <c:numRef>
              <c:f>Sheet1!$B$2:$N$2</c:f>
              <c:numCache>
                <c:formatCode>General</c:formatCode>
                <c:ptCount val="13"/>
                <c:pt idx="0">
                  <c:v>0.71686700000000003</c:v>
                </c:pt>
                <c:pt idx="1">
                  <c:v>0.54819300000000004</c:v>
                </c:pt>
                <c:pt idx="2">
                  <c:v>0.5</c:v>
                </c:pt>
                <c:pt idx="3">
                  <c:v>0.48192800000000002</c:v>
                </c:pt>
                <c:pt idx="4">
                  <c:v>0.47590399999999999</c:v>
                </c:pt>
                <c:pt idx="5">
                  <c:v>0.39759</c:v>
                </c:pt>
                <c:pt idx="6">
                  <c:v>0.53614499999999998</c:v>
                </c:pt>
                <c:pt idx="7">
                  <c:v>0.40963899999999998</c:v>
                </c:pt>
                <c:pt idx="8">
                  <c:v>0.40361399999999997</c:v>
                </c:pt>
                <c:pt idx="9">
                  <c:v>0.36144599999999999</c:v>
                </c:pt>
                <c:pt idx="10">
                  <c:v>0.27710800000000002</c:v>
                </c:pt>
                <c:pt idx="11">
                  <c:v>0.18072299999999999</c:v>
                </c:pt>
                <c:pt idx="12">
                  <c:v>0.17469899999999999</c:v>
                </c:pt>
              </c:numCache>
            </c:numRef>
          </c:val>
          <c:extLst>
            <c:ext xmlns:c16="http://schemas.microsoft.com/office/drawing/2014/chart" uri="{C3380CC4-5D6E-409C-BE32-E72D297353CC}">
              <c16:uniqueId val="{00000000-7229-445E-B54E-5E617CAE6C5A}"/>
            </c:ext>
          </c:extLst>
        </c:ser>
        <c:ser>
          <c:idx val="1"/>
          <c:order val="1"/>
          <c:tx>
            <c:strRef>
              <c:f>Sheet1!$A$3</c:f>
              <c:strCache>
                <c:ptCount val="1"/>
                <c:pt idx="0">
                  <c:v>Research</c:v>
                </c:pt>
              </c:strCache>
            </c:strRef>
          </c:tx>
          <c:spPr>
            <a:solidFill>
              <a:schemeClr val="accent1"/>
            </a:solidFill>
            <a:ln w="12700" cap="flat">
              <a:noFill/>
              <a:miter lim="400000"/>
            </a:ln>
            <a:effectLst/>
          </c:spPr>
          <c:invertIfNegative val="0"/>
          <c:cat>
            <c:strRef>
              <c:f>Sheet1!$B$1:$N$1</c:f>
              <c:strCache>
                <c:ptCount val="13"/>
                <c:pt idx="0">
                  <c:v>Service</c:v>
                </c:pt>
                <c:pt idx="1">
                  <c:v>Learning in college</c:v>
                </c:pt>
                <c:pt idx="2">
                  <c:v>Research support</c:v>
                </c:pt>
                <c:pt idx="3">
                  <c:v>Collection</c:v>
                </c:pt>
                <c:pt idx="4">
                  <c:v>Collaboration</c:v>
                </c:pt>
                <c:pt idx="5">
                  <c:v>Space</c:v>
                </c:pt>
                <c:pt idx="6">
                  <c:v>Institutional planning</c:v>
                </c:pt>
                <c:pt idx="7">
                  <c:v>Success in college</c:v>
                </c:pt>
                <c:pt idx="8">
                  <c:v>Communication</c:v>
                </c:pt>
                <c:pt idx="9">
                  <c:v>Teaching support</c:v>
                </c:pt>
                <c:pt idx="10">
                  <c:v>Provision of tech</c:v>
                </c:pt>
                <c:pt idx="11">
                  <c:v>Inclusivity Diversity</c:v>
                </c:pt>
                <c:pt idx="12">
                  <c:v>Accreditation</c:v>
                </c:pt>
              </c:strCache>
            </c:strRef>
          </c:cat>
          <c:val>
            <c:numRef>
              <c:f>Sheet1!$B$3:$N$3</c:f>
              <c:numCache>
                <c:formatCode>General</c:formatCode>
                <c:ptCount val="13"/>
                <c:pt idx="0">
                  <c:v>0.699187</c:v>
                </c:pt>
                <c:pt idx="1">
                  <c:v>0.65582700000000005</c:v>
                </c:pt>
                <c:pt idx="2">
                  <c:v>0.58807600000000004</c:v>
                </c:pt>
                <c:pt idx="3">
                  <c:v>0.54742500000000005</c:v>
                </c:pt>
                <c:pt idx="4">
                  <c:v>0.47967500000000002</c:v>
                </c:pt>
                <c:pt idx="5">
                  <c:v>0.40650399999999998</c:v>
                </c:pt>
                <c:pt idx="6">
                  <c:v>0.25745299999999999</c:v>
                </c:pt>
                <c:pt idx="7">
                  <c:v>0.246612</c:v>
                </c:pt>
                <c:pt idx="8">
                  <c:v>0.21951200000000001</c:v>
                </c:pt>
                <c:pt idx="9">
                  <c:v>0.19512199999999999</c:v>
                </c:pt>
                <c:pt idx="10">
                  <c:v>0.11382100000000001</c:v>
                </c:pt>
                <c:pt idx="11">
                  <c:v>0.100271</c:v>
                </c:pt>
                <c:pt idx="12">
                  <c:v>3.252E-2</c:v>
                </c:pt>
              </c:numCache>
            </c:numRef>
          </c:val>
          <c:extLst>
            <c:ext xmlns:c16="http://schemas.microsoft.com/office/drawing/2014/chart" uri="{C3380CC4-5D6E-409C-BE32-E72D297353CC}">
              <c16:uniqueId val="{00000001-7229-445E-B54E-5E617CAE6C5A}"/>
            </c:ext>
          </c:extLst>
        </c:ser>
        <c:dLbls>
          <c:showLegendKey val="0"/>
          <c:showVal val="0"/>
          <c:showCatName val="0"/>
          <c:showSerName val="0"/>
          <c:showPercent val="0"/>
          <c:showBubbleSize val="0"/>
        </c:dLbls>
        <c:gapWidth val="182"/>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D9D9D9"/>
            </a:solidFill>
            <a:prstDash val="solid"/>
            <a:round/>
          </a:ln>
        </c:spPr>
        <c:txPr>
          <a:bodyPr rot="0"/>
          <a:lstStyle/>
          <a:p>
            <a:pPr>
              <a:defRPr sz="1000" b="0" i="0" u="none" strike="noStrike">
                <a:solidFill>
                  <a:srgbClr val="000000"/>
                </a:solidFill>
                <a:latin typeface="Arial"/>
              </a:defRPr>
            </a:pPr>
            <a:endParaRPr lang="en-US"/>
          </a:p>
        </c:txPr>
        <c:crossAx val="2094734553"/>
        <c:crosses val="autoZero"/>
        <c:auto val="1"/>
        <c:lblAlgn val="ctr"/>
        <c:lblOffset val="100"/>
        <c:noMultiLvlLbl val="1"/>
      </c:catAx>
      <c:valAx>
        <c:axId val="2094734553"/>
        <c:scaling>
          <c:orientation val="minMax"/>
        </c:scaling>
        <c:delete val="0"/>
        <c:axPos val="t"/>
        <c:majorGridlines>
          <c:spPr>
            <a:ln w="12700" cap="flat">
              <a:solidFill>
                <a:srgbClr val="D9D9D9"/>
              </a:solidFill>
              <a:prstDash val="solid"/>
              <a:round/>
            </a:ln>
          </c:spPr>
        </c:majorGridlines>
        <c:numFmt formatCode="0%" sourceLinked="0"/>
        <c:majorTickMark val="none"/>
        <c:minorTickMark val="none"/>
        <c:tickLblPos val="high"/>
        <c:spPr>
          <a:ln w="12700" cap="flat">
            <a:noFill/>
            <a:prstDash val="solid"/>
            <a:round/>
          </a:ln>
        </c:spPr>
        <c:txPr>
          <a:bodyPr rot="0"/>
          <a:lstStyle/>
          <a:p>
            <a:pPr>
              <a:defRPr sz="1000" b="0" i="0" u="none" strike="noStrike">
                <a:solidFill>
                  <a:srgbClr val="000000"/>
                </a:solidFill>
                <a:latin typeface="Arial"/>
              </a:defRPr>
            </a:pPr>
            <a:endParaRPr lang="en-US"/>
          </a:p>
        </c:txPr>
        <c:crossAx val="2094734552"/>
        <c:crosses val="autoZero"/>
        <c:crossBetween val="between"/>
        <c:majorUnit val="0.2"/>
        <c:minorUnit val="0.1"/>
      </c:valAx>
      <c:spPr>
        <a:noFill/>
        <a:ln w="12700" cap="flat">
          <a:noFill/>
          <a:miter lim="400000"/>
        </a:ln>
        <a:effectLst/>
      </c:spPr>
    </c:plotArea>
    <c:legend>
      <c:legendPos val="b"/>
      <c:layout>
        <c:manualLayout>
          <c:xMode val="edge"/>
          <c:yMode val="edge"/>
          <c:x val="0.39555899999999999"/>
          <c:y val="0.95186300000000001"/>
          <c:w val="0.217001"/>
          <c:h val="4.8136999999999999E-2"/>
        </c:manualLayout>
      </c:layout>
      <c:overlay val="1"/>
      <c:spPr>
        <a:noFill/>
        <a:ln w="12700" cap="flat">
          <a:noFill/>
          <a:miter lim="400000"/>
        </a:ln>
        <a:effectLst/>
      </c:spPr>
      <c:txPr>
        <a:bodyPr rot="0"/>
        <a:lstStyle/>
        <a:p>
          <a:pPr>
            <a:defRPr sz="1000" b="0" i="0" u="none" strike="noStrike">
              <a:solidFill>
                <a:srgbClr val="000000"/>
              </a:solidFill>
              <a:latin typeface="Arial"/>
            </a:defRPr>
          </a:pPr>
          <a:endParaRPr lang="en-US"/>
        </a:p>
      </c:txPr>
    </c:legend>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1000" b="0" i="0" u="none" strike="noStrike">
                <a:solidFill>
                  <a:srgbClr val="000000"/>
                </a:solidFill>
                <a:latin typeface="Arial"/>
              </a:defRPr>
            </a:pPr>
            <a:r>
              <a:rPr lang="en-US" sz="1000" b="0" i="0" u="none" strike="noStrike">
                <a:solidFill>
                  <a:srgbClr val="000000"/>
                </a:solidFill>
                <a:latin typeface="Arial"/>
              </a:rPr>
              <a:t>Frequency of themes coded in focus group interviews</a:t>
            </a:r>
          </a:p>
        </c:rich>
      </c:tx>
      <c:layout>
        <c:manualLayout>
          <c:xMode val="edge"/>
          <c:yMode val="edge"/>
          <c:x val="0.322349"/>
          <c:y val="0"/>
          <c:w val="0.35530200000000001"/>
          <c:h val="6.5739900000000004E-2"/>
        </c:manualLayout>
      </c:layout>
      <c:overlay val="1"/>
      <c:spPr>
        <a:noFill/>
        <a:effectLst/>
      </c:spPr>
    </c:title>
    <c:autoTitleDeleted val="0"/>
    <c:plotArea>
      <c:layout>
        <c:manualLayout>
          <c:layoutTarget val="inner"/>
          <c:xMode val="edge"/>
          <c:yMode val="edge"/>
          <c:x val="0.154944"/>
          <c:y val="6.5739900000000004E-2"/>
          <c:w val="0.83596099999999995"/>
          <c:h val="0.87784600000000002"/>
        </c:manualLayout>
      </c:layout>
      <c:barChart>
        <c:barDir val="bar"/>
        <c:grouping val="clustered"/>
        <c:varyColors val="0"/>
        <c:ser>
          <c:idx val="0"/>
          <c:order val="0"/>
          <c:tx>
            <c:strRef>
              <c:f>Sheet1!$A$2</c:f>
              <c:strCache>
                <c:ptCount val="1"/>
                <c:pt idx="0">
                  <c:v>Series1</c:v>
                </c:pt>
              </c:strCache>
            </c:strRef>
          </c:tx>
          <c:spPr>
            <a:solidFill>
              <a:schemeClr val="accent1"/>
            </a:solidFill>
            <a:ln w="12700" cap="flat">
              <a:noFill/>
              <a:miter lim="400000"/>
            </a:ln>
            <a:effectLst/>
          </c:spPr>
          <c:invertIfNegative val="0"/>
          <c:cat>
            <c:strRef>
              <c:f>Sheet1!$B$1:$N$1</c:f>
              <c:strCache>
                <c:ptCount val="13"/>
                <c:pt idx="0">
                  <c:v>Communication</c:v>
                </c:pt>
                <c:pt idx="1">
                  <c:v>Collaboration</c:v>
                </c:pt>
                <c:pt idx="2">
                  <c:v>Service</c:v>
                </c:pt>
                <c:pt idx="3">
                  <c:v>Institutional planning</c:v>
                </c:pt>
                <c:pt idx="4">
                  <c:v>Research support</c:v>
                </c:pt>
                <c:pt idx="5">
                  <c:v>Provision of tech</c:v>
                </c:pt>
                <c:pt idx="6">
                  <c:v>Collection</c:v>
                </c:pt>
                <c:pt idx="7">
                  <c:v>Teaching support</c:v>
                </c:pt>
                <c:pt idx="8">
                  <c:v>Learning in college</c:v>
                </c:pt>
                <c:pt idx="9">
                  <c:v>Space</c:v>
                </c:pt>
                <c:pt idx="10">
                  <c:v>Success in college</c:v>
                </c:pt>
                <c:pt idx="11">
                  <c:v>Inclusivity/Diversity</c:v>
                </c:pt>
                <c:pt idx="12">
                  <c:v>Accreditation</c:v>
                </c:pt>
              </c:strCache>
            </c:strRef>
          </c:cat>
          <c:val>
            <c:numRef>
              <c:f>Sheet1!$B$2:$N$2</c:f>
              <c:numCache>
                <c:formatCode>General</c:formatCode>
                <c:ptCount val="13"/>
                <c:pt idx="0">
                  <c:v>54</c:v>
                </c:pt>
                <c:pt idx="1">
                  <c:v>46</c:v>
                </c:pt>
                <c:pt idx="2">
                  <c:v>44</c:v>
                </c:pt>
                <c:pt idx="3">
                  <c:v>31</c:v>
                </c:pt>
                <c:pt idx="4">
                  <c:v>18</c:v>
                </c:pt>
                <c:pt idx="5">
                  <c:v>18</c:v>
                </c:pt>
                <c:pt idx="6">
                  <c:v>14</c:v>
                </c:pt>
                <c:pt idx="7">
                  <c:v>13</c:v>
                </c:pt>
                <c:pt idx="8">
                  <c:v>12</c:v>
                </c:pt>
                <c:pt idx="9">
                  <c:v>11</c:v>
                </c:pt>
                <c:pt idx="10">
                  <c:v>6</c:v>
                </c:pt>
                <c:pt idx="11">
                  <c:v>6</c:v>
                </c:pt>
                <c:pt idx="12">
                  <c:v>0</c:v>
                </c:pt>
              </c:numCache>
            </c:numRef>
          </c:val>
          <c:extLst>
            <c:ext xmlns:c16="http://schemas.microsoft.com/office/drawing/2014/chart" uri="{C3380CC4-5D6E-409C-BE32-E72D297353CC}">
              <c16:uniqueId val="{00000000-A269-4B15-92E8-146134ECEBC7}"/>
            </c:ext>
          </c:extLst>
        </c:ser>
        <c:dLbls>
          <c:showLegendKey val="0"/>
          <c:showVal val="0"/>
          <c:showCatName val="0"/>
          <c:showSerName val="0"/>
          <c:showPercent val="0"/>
          <c:showBubbleSize val="0"/>
        </c:dLbls>
        <c:gapWidth val="182"/>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D9D9D9"/>
            </a:solidFill>
            <a:prstDash val="solid"/>
            <a:round/>
          </a:ln>
        </c:spPr>
        <c:txPr>
          <a:bodyPr rot="0"/>
          <a:lstStyle/>
          <a:p>
            <a:pPr>
              <a:defRPr sz="1000" b="0" i="0" u="none" strike="noStrike">
                <a:solidFill>
                  <a:srgbClr val="000000"/>
                </a:solidFill>
                <a:latin typeface="Arial"/>
              </a:defRPr>
            </a:pPr>
            <a:endParaRPr lang="en-US"/>
          </a:p>
        </c:txPr>
        <c:crossAx val="2094734553"/>
        <c:crosses val="autoZero"/>
        <c:auto val="1"/>
        <c:lblAlgn val="ctr"/>
        <c:lblOffset val="100"/>
        <c:noMultiLvlLbl val="1"/>
      </c:catAx>
      <c:valAx>
        <c:axId val="2094734553"/>
        <c:scaling>
          <c:orientation val="minMax"/>
        </c:scaling>
        <c:delete val="0"/>
        <c:axPos val="t"/>
        <c:majorGridlines>
          <c:spPr>
            <a:ln w="12700" cap="flat">
              <a:solidFill>
                <a:srgbClr val="D9D9D9"/>
              </a:solidFill>
              <a:prstDash val="solid"/>
              <a:round/>
            </a:ln>
          </c:spPr>
        </c:majorGridlines>
        <c:numFmt formatCode="0" sourceLinked="0"/>
        <c:majorTickMark val="none"/>
        <c:minorTickMark val="none"/>
        <c:tickLblPos val="high"/>
        <c:spPr>
          <a:ln w="12700" cap="flat">
            <a:noFill/>
            <a:prstDash val="solid"/>
            <a:round/>
          </a:ln>
        </c:spPr>
        <c:txPr>
          <a:bodyPr rot="0"/>
          <a:lstStyle/>
          <a:p>
            <a:pPr>
              <a:defRPr sz="1000" b="0" i="0" u="none" strike="noStrike">
                <a:solidFill>
                  <a:srgbClr val="000000"/>
                </a:solidFill>
                <a:latin typeface="Arial"/>
              </a:defRPr>
            </a:pPr>
            <a:endParaRPr lang="en-US"/>
          </a:p>
        </c:txPr>
        <c:crossAx val="2094734552"/>
        <c:crosses val="autoZero"/>
        <c:crossBetween val="between"/>
        <c:majorUnit val="15"/>
        <c:minorUnit val="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1400" b="0" i="0" u="none" strike="noStrike">
                <a:solidFill>
                  <a:srgbClr val="595959"/>
                </a:solidFill>
                <a:latin typeface="Arial"/>
              </a:defRPr>
            </a:pPr>
            <a:r>
              <a:rPr lang="en-US" sz="1400" b="0" i="0" u="none" strike="noStrike">
                <a:solidFill>
                  <a:srgbClr val="595959"/>
                </a:solidFill>
                <a:latin typeface="Arial"/>
              </a:rPr>
              <a:t>Frequency of themes coded in provost interviews</a:t>
            </a:r>
          </a:p>
        </c:rich>
      </c:tx>
      <c:layout>
        <c:manualLayout>
          <c:xMode val="edge"/>
          <c:yMode val="edge"/>
          <c:x val="0.27282200000000001"/>
          <c:y val="0"/>
          <c:w val="0.45435599999999998"/>
          <c:h val="7.7762800000000007E-2"/>
        </c:manualLayout>
      </c:layout>
      <c:overlay val="1"/>
      <c:spPr>
        <a:noFill/>
        <a:effectLst/>
      </c:spPr>
    </c:title>
    <c:autoTitleDeleted val="0"/>
    <c:plotArea>
      <c:layout>
        <c:manualLayout>
          <c:layoutTarget val="inner"/>
          <c:xMode val="edge"/>
          <c:yMode val="edge"/>
          <c:x val="0.15420300000000001"/>
          <c:y val="7.7762800000000007E-2"/>
          <c:w val="0.832592"/>
          <c:h val="0.86743999999999999"/>
        </c:manualLayout>
      </c:layout>
      <c:barChart>
        <c:barDir val="bar"/>
        <c:grouping val="clustered"/>
        <c:varyColors val="0"/>
        <c:ser>
          <c:idx val="0"/>
          <c:order val="0"/>
          <c:tx>
            <c:strRef>
              <c:f>Sheet1!$A$2</c:f>
              <c:strCache>
                <c:ptCount val="1"/>
                <c:pt idx="0">
                  <c:v>Series1</c:v>
                </c:pt>
              </c:strCache>
            </c:strRef>
          </c:tx>
          <c:spPr>
            <a:solidFill>
              <a:schemeClr val="accent1"/>
            </a:solidFill>
            <a:ln w="12700" cap="flat">
              <a:noFill/>
              <a:miter lim="400000"/>
            </a:ln>
            <a:effectLst/>
          </c:spPr>
          <c:invertIfNegative val="0"/>
          <c:cat>
            <c:strRef>
              <c:f>Sheet1!$B$1:$N$1</c:f>
              <c:strCache>
                <c:ptCount val="13"/>
                <c:pt idx="0">
                  <c:v>Communication</c:v>
                </c:pt>
                <c:pt idx="1">
                  <c:v>Institutional planning</c:v>
                </c:pt>
                <c:pt idx="2">
                  <c:v>Learning in college</c:v>
                </c:pt>
                <c:pt idx="3">
                  <c:v>Collaboration</c:v>
                </c:pt>
                <c:pt idx="4">
                  <c:v>Service</c:v>
                </c:pt>
                <c:pt idx="5">
                  <c:v>Space</c:v>
                </c:pt>
                <c:pt idx="6">
                  <c:v>Collection</c:v>
                </c:pt>
                <c:pt idx="7">
                  <c:v>Success in college</c:v>
                </c:pt>
                <c:pt idx="8">
                  <c:v>Research support</c:v>
                </c:pt>
                <c:pt idx="9">
                  <c:v>Inclusivity/Diversity</c:v>
                </c:pt>
                <c:pt idx="10">
                  <c:v>Provision of tech</c:v>
                </c:pt>
                <c:pt idx="11">
                  <c:v>Teaching support</c:v>
                </c:pt>
                <c:pt idx="12">
                  <c:v>Accreditation</c:v>
                </c:pt>
              </c:strCache>
            </c:strRef>
          </c:cat>
          <c:val>
            <c:numRef>
              <c:f>Sheet1!$B$2:$N$2</c:f>
              <c:numCache>
                <c:formatCode>General</c:formatCode>
                <c:ptCount val="13"/>
                <c:pt idx="0">
                  <c:v>199</c:v>
                </c:pt>
                <c:pt idx="1">
                  <c:v>159</c:v>
                </c:pt>
                <c:pt idx="2">
                  <c:v>129</c:v>
                </c:pt>
                <c:pt idx="3">
                  <c:v>117</c:v>
                </c:pt>
                <c:pt idx="4">
                  <c:v>112</c:v>
                </c:pt>
                <c:pt idx="5">
                  <c:v>105</c:v>
                </c:pt>
                <c:pt idx="6">
                  <c:v>63</c:v>
                </c:pt>
                <c:pt idx="7">
                  <c:v>61</c:v>
                </c:pt>
                <c:pt idx="8">
                  <c:v>57</c:v>
                </c:pt>
                <c:pt idx="9">
                  <c:v>47</c:v>
                </c:pt>
                <c:pt idx="10">
                  <c:v>44</c:v>
                </c:pt>
                <c:pt idx="11">
                  <c:v>38</c:v>
                </c:pt>
                <c:pt idx="12">
                  <c:v>18</c:v>
                </c:pt>
              </c:numCache>
            </c:numRef>
          </c:val>
          <c:extLst>
            <c:ext xmlns:c16="http://schemas.microsoft.com/office/drawing/2014/chart" uri="{C3380CC4-5D6E-409C-BE32-E72D297353CC}">
              <c16:uniqueId val="{00000000-1DC1-462D-8813-D655058D4C80}"/>
            </c:ext>
          </c:extLst>
        </c:ser>
        <c:dLbls>
          <c:showLegendKey val="0"/>
          <c:showVal val="0"/>
          <c:showCatName val="0"/>
          <c:showSerName val="0"/>
          <c:showPercent val="0"/>
          <c:showBubbleSize val="0"/>
        </c:dLbls>
        <c:gapWidth val="182"/>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D9D9D9"/>
            </a:solidFill>
            <a:prstDash val="solid"/>
            <a:round/>
          </a:ln>
        </c:spPr>
        <c:txPr>
          <a:bodyPr rot="0"/>
          <a:lstStyle/>
          <a:p>
            <a:pPr>
              <a:defRPr sz="1000" b="0" i="0" u="none" strike="noStrike">
                <a:solidFill>
                  <a:srgbClr val="000000"/>
                </a:solidFill>
                <a:latin typeface="Arial"/>
              </a:defRPr>
            </a:pPr>
            <a:endParaRPr lang="en-US"/>
          </a:p>
        </c:txPr>
        <c:crossAx val="2094734553"/>
        <c:crosses val="autoZero"/>
        <c:auto val="1"/>
        <c:lblAlgn val="ctr"/>
        <c:lblOffset val="100"/>
        <c:noMultiLvlLbl val="1"/>
      </c:catAx>
      <c:valAx>
        <c:axId val="2094734553"/>
        <c:scaling>
          <c:orientation val="minMax"/>
        </c:scaling>
        <c:delete val="0"/>
        <c:axPos val="t"/>
        <c:majorGridlines>
          <c:spPr>
            <a:ln w="12700" cap="flat">
              <a:solidFill>
                <a:srgbClr val="D9D9D9"/>
              </a:solidFill>
              <a:prstDash val="solid"/>
              <a:round/>
            </a:ln>
          </c:spPr>
        </c:majorGridlines>
        <c:numFmt formatCode="0" sourceLinked="0"/>
        <c:majorTickMark val="none"/>
        <c:minorTickMark val="none"/>
        <c:tickLblPos val="high"/>
        <c:spPr>
          <a:ln w="12700" cap="flat">
            <a:noFill/>
            <a:prstDash val="solid"/>
            <a:round/>
          </a:ln>
        </c:spPr>
        <c:txPr>
          <a:bodyPr rot="0"/>
          <a:lstStyle/>
          <a:p>
            <a:pPr>
              <a:defRPr sz="1000" b="0" i="0" u="none" strike="noStrike">
                <a:solidFill>
                  <a:srgbClr val="000000"/>
                </a:solidFill>
                <a:latin typeface="Arial"/>
              </a:defRPr>
            </a:pPr>
            <a:endParaRPr lang="en-US"/>
          </a:p>
        </c:txPr>
        <c:crossAx val="2094734552"/>
        <c:crosses val="autoZero"/>
        <c:crossBetween val="between"/>
        <c:majorUnit val="50"/>
        <c:minorUnit val="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1400" b="0" i="0" u="none" strike="noStrike">
                <a:solidFill>
                  <a:srgbClr val="595959"/>
                </a:solidFill>
                <a:latin typeface="Arial"/>
              </a:defRPr>
            </a:pPr>
            <a:r>
              <a:rPr lang="en-US" sz="1400" b="0" i="0" u="none" strike="noStrike">
                <a:solidFill>
                  <a:srgbClr val="595959"/>
                </a:solidFill>
                <a:latin typeface="Arial"/>
              </a:rPr>
              <a:t>Percentage difference between themes by literature type</a:t>
            </a:r>
          </a:p>
        </c:rich>
      </c:tx>
      <c:layout>
        <c:manualLayout>
          <c:xMode val="edge"/>
          <c:yMode val="edge"/>
          <c:x val="0.23932899999999999"/>
          <c:y val="0"/>
          <c:w val="0.52134100000000005"/>
          <c:h val="8.3971400000000002E-2"/>
        </c:manualLayout>
      </c:layout>
      <c:overlay val="1"/>
      <c:spPr>
        <a:noFill/>
        <a:effectLst/>
      </c:spPr>
    </c:title>
    <c:autoTitleDeleted val="0"/>
    <c:plotArea>
      <c:layout>
        <c:manualLayout>
          <c:layoutTarget val="inner"/>
          <c:xMode val="edge"/>
          <c:yMode val="edge"/>
          <c:x val="0.15338299999999999"/>
          <c:y val="8.3971400000000002E-2"/>
          <c:w val="0.83101000000000003"/>
          <c:h val="0.79832000000000003"/>
        </c:manualLayout>
      </c:layout>
      <c:barChart>
        <c:barDir val="bar"/>
        <c:grouping val="clustered"/>
        <c:varyColors val="0"/>
        <c:ser>
          <c:idx val="0"/>
          <c:order val="0"/>
          <c:tx>
            <c:strRef>
              <c:f>Sheet1!$A$2</c:f>
              <c:strCache>
                <c:ptCount val="1"/>
                <c:pt idx="0">
                  <c:v>Higher ed. and LIS (% of 52)</c:v>
                </c:pt>
              </c:strCache>
            </c:strRef>
          </c:tx>
          <c:spPr>
            <a:solidFill>
              <a:schemeClr val="accent5"/>
            </a:solidFill>
            <a:ln w="12700" cap="flat">
              <a:noFill/>
              <a:miter lim="400000"/>
            </a:ln>
            <a:effectLst/>
          </c:spPr>
          <c:invertIfNegative val="0"/>
          <c:cat>
            <c:strRef>
              <c:f>Sheet1!$B$1:$N$1</c:f>
              <c:strCache>
                <c:ptCount val="13"/>
                <c:pt idx="0">
                  <c:v>Service</c:v>
                </c:pt>
                <c:pt idx="1">
                  <c:v>Success in college</c:v>
                </c:pt>
                <c:pt idx="2">
                  <c:v>Collection</c:v>
                </c:pt>
                <c:pt idx="3">
                  <c:v>Collaboration</c:v>
                </c:pt>
                <c:pt idx="4">
                  <c:v>Institutional planning</c:v>
                </c:pt>
                <c:pt idx="5">
                  <c:v>Teaching support</c:v>
                </c:pt>
                <c:pt idx="6">
                  <c:v>Learning in college</c:v>
                </c:pt>
                <c:pt idx="7">
                  <c:v>Research support</c:v>
                </c:pt>
                <c:pt idx="8">
                  <c:v>Space</c:v>
                </c:pt>
                <c:pt idx="9">
                  <c:v>Provision of tech</c:v>
                </c:pt>
                <c:pt idx="10">
                  <c:v>Communication</c:v>
                </c:pt>
                <c:pt idx="11">
                  <c:v>Inclusivity/Diversity</c:v>
                </c:pt>
                <c:pt idx="12">
                  <c:v>Accreditation</c:v>
                </c:pt>
              </c:strCache>
            </c:strRef>
          </c:cat>
          <c:val>
            <c:numRef>
              <c:f>Sheet1!$B$2:$N$2</c:f>
              <c:numCache>
                <c:formatCode>General</c:formatCode>
                <c:ptCount val="13"/>
                <c:pt idx="0">
                  <c:v>0.88461500000000004</c:v>
                </c:pt>
                <c:pt idx="1">
                  <c:v>0.61538499999999996</c:v>
                </c:pt>
                <c:pt idx="2">
                  <c:v>0.480769</c:v>
                </c:pt>
                <c:pt idx="3">
                  <c:v>0.480769</c:v>
                </c:pt>
                <c:pt idx="4">
                  <c:v>0.480769</c:v>
                </c:pt>
                <c:pt idx="5">
                  <c:v>0.480769</c:v>
                </c:pt>
                <c:pt idx="6">
                  <c:v>0.461538</c:v>
                </c:pt>
                <c:pt idx="7">
                  <c:v>0.44230799999999998</c:v>
                </c:pt>
                <c:pt idx="8">
                  <c:v>0.42307699999999998</c:v>
                </c:pt>
                <c:pt idx="9">
                  <c:v>0.32692300000000002</c:v>
                </c:pt>
                <c:pt idx="10">
                  <c:v>0.269231</c:v>
                </c:pt>
                <c:pt idx="11">
                  <c:v>0.17307700000000001</c:v>
                </c:pt>
                <c:pt idx="12">
                  <c:v>0.13461500000000001</c:v>
                </c:pt>
              </c:numCache>
            </c:numRef>
          </c:val>
          <c:extLst>
            <c:ext xmlns:c16="http://schemas.microsoft.com/office/drawing/2014/chart" uri="{C3380CC4-5D6E-409C-BE32-E72D297353CC}">
              <c16:uniqueId val="{00000000-EDD9-4BCF-8DEB-7ED8F7C502F5}"/>
            </c:ext>
          </c:extLst>
        </c:ser>
        <c:ser>
          <c:idx val="1"/>
          <c:order val="1"/>
          <c:tx>
            <c:strRef>
              <c:f>Sheet1!$A$3</c:f>
              <c:strCache>
                <c:ptCount val="1"/>
                <c:pt idx="0">
                  <c:v>Higher ed. (% of 18)</c:v>
                </c:pt>
              </c:strCache>
            </c:strRef>
          </c:tx>
          <c:spPr>
            <a:solidFill>
              <a:schemeClr val="accent3"/>
            </a:solidFill>
            <a:ln w="12700" cap="flat">
              <a:noFill/>
              <a:miter lim="400000"/>
            </a:ln>
            <a:effectLst/>
          </c:spPr>
          <c:invertIfNegative val="0"/>
          <c:cat>
            <c:strRef>
              <c:f>Sheet1!$B$1:$N$1</c:f>
              <c:strCache>
                <c:ptCount val="13"/>
                <c:pt idx="0">
                  <c:v>Service</c:v>
                </c:pt>
                <c:pt idx="1">
                  <c:v>Success in college</c:v>
                </c:pt>
                <c:pt idx="2">
                  <c:v>Collection</c:v>
                </c:pt>
                <c:pt idx="3">
                  <c:v>Collaboration</c:v>
                </c:pt>
                <c:pt idx="4">
                  <c:v>Institutional planning</c:v>
                </c:pt>
                <c:pt idx="5">
                  <c:v>Teaching support</c:v>
                </c:pt>
                <c:pt idx="6">
                  <c:v>Learning in college</c:v>
                </c:pt>
                <c:pt idx="7">
                  <c:v>Research support</c:v>
                </c:pt>
                <c:pt idx="8">
                  <c:v>Space</c:v>
                </c:pt>
                <c:pt idx="9">
                  <c:v>Provision of tech</c:v>
                </c:pt>
                <c:pt idx="10">
                  <c:v>Communication</c:v>
                </c:pt>
                <c:pt idx="11">
                  <c:v>Inclusivity/Diversity</c:v>
                </c:pt>
                <c:pt idx="12">
                  <c:v>Accreditation</c:v>
                </c:pt>
              </c:strCache>
            </c:strRef>
          </c:cat>
          <c:val>
            <c:numRef>
              <c:f>Sheet1!$B$3:$N$3</c:f>
              <c:numCache>
                <c:formatCode>General</c:formatCode>
                <c:ptCount val="13"/>
                <c:pt idx="0">
                  <c:v>0.222222</c:v>
                </c:pt>
                <c:pt idx="1">
                  <c:v>0.55555600000000005</c:v>
                </c:pt>
                <c:pt idx="2">
                  <c:v>0.222222</c:v>
                </c:pt>
                <c:pt idx="3">
                  <c:v>0.33333299999999999</c:v>
                </c:pt>
                <c:pt idx="4">
                  <c:v>0.27777800000000002</c:v>
                </c:pt>
                <c:pt idx="5">
                  <c:v>0.33333299999999999</c:v>
                </c:pt>
                <c:pt idx="6">
                  <c:v>0.44444400000000001</c:v>
                </c:pt>
                <c:pt idx="7">
                  <c:v>0.27777800000000002</c:v>
                </c:pt>
                <c:pt idx="8">
                  <c:v>0.222222</c:v>
                </c:pt>
                <c:pt idx="9">
                  <c:v>0.222222</c:v>
                </c:pt>
                <c:pt idx="10">
                  <c:v>0</c:v>
                </c:pt>
                <c:pt idx="11">
                  <c:v>0.222222</c:v>
                </c:pt>
                <c:pt idx="12">
                  <c:v>0</c:v>
                </c:pt>
              </c:numCache>
            </c:numRef>
          </c:val>
          <c:extLst>
            <c:ext xmlns:c16="http://schemas.microsoft.com/office/drawing/2014/chart" uri="{C3380CC4-5D6E-409C-BE32-E72D297353CC}">
              <c16:uniqueId val="{00000001-EDD9-4BCF-8DEB-7ED8F7C502F5}"/>
            </c:ext>
          </c:extLst>
        </c:ser>
        <c:ser>
          <c:idx val="2"/>
          <c:order val="2"/>
          <c:tx>
            <c:strRef>
              <c:f>Sheet1!$A$4</c:f>
              <c:strCache>
                <c:ptCount val="1"/>
                <c:pt idx="0">
                  <c:v>LIS (% of 284)</c:v>
                </c:pt>
              </c:strCache>
            </c:strRef>
          </c:tx>
          <c:spPr>
            <a:solidFill>
              <a:schemeClr val="accent1"/>
            </a:solidFill>
            <a:ln w="12700" cap="flat">
              <a:noFill/>
              <a:miter lim="400000"/>
            </a:ln>
            <a:effectLst/>
          </c:spPr>
          <c:invertIfNegative val="0"/>
          <c:cat>
            <c:strRef>
              <c:f>Sheet1!$B$1:$N$1</c:f>
              <c:strCache>
                <c:ptCount val="13"/>
                <c:pt idx="0">
                  <c:v>Service</c:v>
                </c:pt>
                <c:pt idx="1">
                  <c:v>Success in college</c:v>
                </c:pt>
                <c:pt idx="2">
                  <c:v>Collection</c:v>
                </c:pt>
                <c:pt idx="3">
                  <c:v>Collaboration</c:v>
                </c:pt>
                <c:pt idx="4">
                  <c:v>Institutional planning</c:v>
                </c:pt>
                <c:pt idx="5">
                  <c:v>Teaching support</c:v>
                </c:pt>
                <c:pt idx="6">
                  <c:v>Learning in college</c:v>
                </c:pt>
                <c:pt idx="7">
                  <c:v>Research support</c:v>
                </c:pt>
                <c:pt idx="8">
                  <c:v>Space</c:v>
                </c:pt>
                <c:pt idx="9">
                  <c:v>Provision of tech</c:v>
                </c:pt>
                <c:pt idx="10">
                  <c:v>Communication</c:v>
                </c:pt>
                <c:pt idx="11">
                  <c:v>Inclusivity/Diversity</c:v>
                </c:pt>
                <c:pt idx="12">
                  <c:v>Accreditation</c:v>
                </c:pt>
              </c:strCache>
            </c:strRef>
          </c:cat>
          <c:val>
            <c:numRef>
              <c:f>Sheet1!$B$4:$N$4</c:f>
              <c:numCache>
                <c:formatCode>General</c:formatCode>
                <c:ptCount val="13"/>
                <c:pt idx="0">
                  <c:v>0.65845100000000001</c:v>
                </c:pt>
                <c:pt idx="1">
                  <c:v>0.29577500000000001</c:v>
                </c:pt>
                <c:pt idx="2">
                  <c:v>0.46478900000000001</c:v>
                </c:pt>
                <c:pt idx="3">
                  <c:v>0.39436599999999999</c:v>
                </c:pt>
                <c:pt idx="4">
                  <c:v>0.35563400000000001</c:v>
                </c:pt>
                <c:pt idx="5">
                  <c:v>0.29577500000000001</c:v>
                </c:pt>
                <c:pt idx="6">
                  <c:v>0.53169</c:v>
                </c:pt>
                <c:pt idx="7">
                  <c:v>0.51760600000000001</c:v>
                </c:pt>
                <c:pt idx="8">
                  <c:v>0.37323899999999999</c:v>
                </c:pt>
                <c:pt idx="9">
                  <c:v>0.21126800000000001</c:v>
                </c:pt>
                <c:pt idx="10">
                  <c:v>0.26760600000000001</c:v>
                </c:pt>
                <c:pt idx="11">
                  <c:v>0.140845</c:v>
                </c:pt>
                <c:pt idx="12">
                  <c:v>0.11619699999999999</c:v>
                </c:pt>
              </c:numCache>
            </c:numRef>
          </c:val>
          <c:extLst>
            <c:ext xmlns:c16="http://schemas.microsoft.com/office/drawing/2014/chart" uri="{C3380CC4-5D6E-409C-BE32-E72D297353CC}">
              <c16:uniqueId val="{00000002-EDD9-4BCF-8DEB-7ED8F7C502F5}"/>
            </c:ext>
          </c:extLst>
        </c:ser>
        <c:dLbls>
          <c:showLegendKey val="0"/>
          <c:showVal val="0"/>
          <c:showCatName val="0"/>
          <c:showSerName val="0"/>
          <c:showPercent val="0"/>
          <c:showBubbleSize val="0"/>
        </c:dLbls>
        <c:gapWidth val="182"/>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D9D9D9"/>
            </a:solidFill>
            <a:prstDash val="solid"/>
            <a:round/>
          </a:ln>
        </c:spPr>
        <c:txPr>
          <a:bodyPr rot="0"/>
          <a:lstStyle/>
          <a:p>
            <a:pPr>
              <a:defRPr sz="1000" b="0" i="0" u="none" strike="noStrike">
                <a:solidFill>
                  <a:srgbClr val="000000"/>
                </a:solidFill>
                <a:latin typeface="Arial"/>
              </a:defRPr>
            </a:pPr>
            <a:endParaRPr lang="en-US"/>
          </a:p>
        </c:txPr>
        <c:crossAx val="2094734553"/>
        <c:crosses val="autoZero"/>
        <c:auto val="1"/>
        <c:lblAlgn val="ctr"/>
        <c:lblOffset val="100"/>
        <c:noMultiLvlLbl val="1"/>
      </c:catAx>
      <c:valAx>
        <c:axId val="2094734553"/>
        <c:scaling>
          <c:orientation val="minMax"/>
        </c:scaling>
        <c:delete val="0"/>
        <c:axPos val="t"/>
        <c:majorGridlines>
          <c:spPr>
            <a:ln w="12700" cap="flat">
              <a:solidFill>
                <a:srgbClr val="D9D9D9"/>
              </a:solidFill>
              <a:prstDash val="solid"/>
              <a:round/>
            </a:ln>
          </c:spPr>
        </c:majorGridlines>
        <c:numFmt formatCode="0%" sourceLinked="0"/>
        <c:majorTickMark val="none"/>
        <c:minorTickMark val="none"/>
        <c:tickLblPos val="high"/>
        <c:spPr>
          <a:ln w="12700" cap="flat">
            <a:noFill/>
            <a:prstDash val="solid"/>
            <a:round/>
          </a:ln>
        </c:spPr>
        <c:txPr>
          <a:bodyPr rot="0"/>
          <a:lstStyle/>
          <a:p>
            <a:pPr>
              <a:defRPr sz="1000" b="0" i="0" u="none" strike="noStrike">
                <a:solidFill>
                  <a:srgbClr val="000000"/>
                </a:solidFill>
                <a:latin typeface="Arial"/>
              </a:defRPr>
            </a:pPr>
            <a:endParaRPr lang="en-US"/>
          </a:p>
        </c:txPr>
        <c:crossAx val="2094734552"/>
        <c:crosses val="autoZero"/>
        <c:crossBetween val="between"/>
        <c:majorUnit val="0.22500000000000001"/>
        <c:minorUnit val="0.1125"/>
      </c:valAx>
      <c:spPr>
        <a:noFill/>
        <a:ln w="12700" cap="flat">
          <a:noFill/>
          <a:miter lim="400000"/>
        </a:ln>
        <a:effectLst/>
      </c:spPr>
    </c:plotArea>
    <c:legend>
      <c:legendPos val="b"/>
      <c:layout>
        <c:manualLayout>
          <c:xMode val="edge"/>
          <c:yMode val="edge"/>
          <c:x val="0.23336999999999999"/>
          <c:y val="0.95331299999999997"/>
          <c:w val="0.54138699999999995"/>
          <c:h val="4.6687300000000001E-2"/>
        </c:manualLayout>
      </c:layout>
      <c:overlay val="1"/>
      <c:spPr>
        <a:noFill/>
        <a:ln w="12700" cap="flat">
          <a:noFill/>
          <a:miter lim="400000"/>
        </a:ln>
        <a:effectLst/>
      </c:spPr>
      <c:txPr>
        <a:bodyPr rot="0"/>
        <a:lstStyle/>
        <a:p>
          <a:pPr>
            <a:defRPr sz="1000" b="0" i="0" u="none" strike="noStrike">
              <a:solidFill>
                <a:srgbClr val="000000"/>
              </a:solidFill>
              <a:latin typeface="Arial"/>
            </a:defRPr>
          </a:pPr>
          <a:endParaRPr lang="en-US"/>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1" name="Shape 241"/>
          <p:cNvSpPr>
            <a:spLocks noGrp="1"/>
          </p:cNvSpPr>
          <p:nvPr>
            <p:ph type="body" sz="quarter" idx="1"/>
          </p:nvPr>
        </p:nvSpPr>
        <p:spPr>
          <a:xfrm>
            <a:off x="914400" y="4343400"/>
            <a:ext cx="5029200" cy="4114800"/>
          </a:xfrm>
          <a:prstGeom prst="rect">
            <a:avLst/>
          </a:prstGeom>
        </p:spPr>
        <p:txBody>
          <a:bodyPr/>
          <a:lstStyle/>
          <a:p>
            <a:endParaRPr/>
          </a:p>
        </p:txBody>
      </p:sp>
      <p:sp>
        <p:nvSpPr>
          <p:cNvPr id="2" name="Slide Number Placeholder 1">
            <a:extLst>
              <a:ext uri="{FF2B5EF4-FFF2-40B4-BE49-F238E27FC236}">
                <a16:creationId xmlns:a16="http://schemas.microsoft.com/office/drawing/2014/main" id="{281C8D77-2854-4C91-82C9-DCBA622E0948}"/>
              </a:ext>
            </a:extLst>
          </p:cNvPr>
          <p:cNvSpPr>
            <a:spLocks noGrp="1"/>
          </p:cNvSpPr>
          <p:nvPr>
            <p:ph type="sldNum" sz="quarter" idx="5"/>
          </p:nvPr>
        </p:nvSpPr>
        <p:spPr>
          <a:xfrm>
            <a:off x="3812421" y="8625053"/>
            <a:ext cx="2971800" cy="458787"/>
          </a:xfrm>
          <a:prstGeom prst="rect">
            <a:avLst/>
          </a:prstGeom>
        </p:spPr>
        <p:txBody>
          <a:bodyPr vert="horz" lIns="91440" tIns="45720" rIns="91440" bIns="45720" rtlCol="0" anchor="b"/>
          <a:lstStyle>
            <a:lvl1pPr algn="r">
              <a:defRPr sz="1200">
                <a:solidFill>
                  <a:schemeClr val="tx1"/>
                </a:solidFill>
              </a:defRPr>
            </a:lvl1pPr>
          </a:lstStyle>
          <a:p>
            <a:fld id="{D36C12C7-2F16-4540-8B49-1A8C157AC1EC}" type="slidenum">
              <a:rPr lang="en-US" smtClean="0"/>
              <a:pPr/>
              <a:t>‹#›</a:t>
            </a:fld>
            <a:endParaRPr lang="en-US" dirty="0"/>
          </a:p>
        </p:txBody>
      </p:sp>
      <p:sp>
        <p:nvSpPr>
          <p:cNvPr id="3" name="Slide Image Placeholder 2">
            <a:extLst>
              <a:ext uri="{FF2B5EF4-FFF2-40B4-BE49-F238E27FC236}">
                <a16:creationId xmlns:a16="http://schemas.microsoft.com/office/drawing/2014/main" id="{E763F7F5-A9BE-41DB-AA54-942C03B77C7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4" name="Footer Placeholder 3">
            <a:extLst>
              <a:ext uri="{FF2B5EF4-FFF2-40B4-BE49-F238E27FC236}">
                <a16:creationId xmlns:a16="http://schemas.microsoft.com/office/drawing/2014/main" id="{5595572F-A024-47BC-B47E-698A6807F86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la.org/acrl/sites/ala.org.acrl/files/content/issues/value/val_report.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1060450"/>
            <a:ext cx="4732338" cy="266223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1">
            <a:extLst>
              <a:ext uri="{FF2B5EF4-FFF2-40B4-BE49-F238E27FC236}">
                <a16:creationId xmlns:a16="http://schemas.microsoft.com/office/drawing/2014/main" id="{0A3639EA-5656-4B5D-9C4A-F67A8C2A890B}"/>
              </a:ext>
            </a:extLst>
          </p:cNvPr>
          <p:cNvSpPr>
            <a:spLocks noGrp="1"/>
          </p:cNvSpPr>
          <p:nvPr>
            <p:ph type="sldNum" sz="quarter" idx="5"/>
          </p:nvPr>
        </p:nvSpPr>
        <p:spPr>
          <a:xfrm>
            <a:off x="3812421" y="8625053"/>
            <a:ext cx="2971800" cy="458787"/>
          </a:xfrm>
          <a:prstGeom prst="rect">
            <a:avLst/>
          </a:prstGeom>
        </p:spPr>
        <p:txBody>
          <a:bodyPr vert="horz" lIns="91440" tIns="45720" rIns="91440" bIns="45720" rtlCol="0" anchor="b"/>
          <a:lstStyle>
            <a:lvl1pPr algn="r">
              <a:defRPr sz="1200">
                <a:solidFill>
                  <a:schemeClr val="tx1"/>
                </a:solidFill>
              </a:defRPr>
            </a:lvl1pPr>
          </a:lstStyle>
          <a:p>
            <a:fld id="{D36C12C7-2F16-4540-8B49-1A8C157AC1EC}" type="slidenum">
              <a:rPr lang="en-US" smtClean="0"/>
              <a:pPr/>
              <a:t>1</a:t>
            </a:fld>
            <a:endParaRPr lang="en-US" dirty="0"/>
          </a:p>
        </p:txBody>
      </p:sp>
    </p:spTree>
    <p:extLst>
      <p:ext uri="{BB962C8B-B14F-4D97-AF65-F5344CB8AC3E}">
        <p14:creationId xmlns:p14="http://schemas.microsoft.com/office/powerpoint/2010/main" val="18749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1">
            <a:extLst>
              <a:ext uri="{FF2B5EF4-FFF2-40B4-BE49-F238E27FC236}">
                <a16:creationId xmlns:a16="http://schemas.microsoft.com/office/drawing/2014/main" id="{1CE2A954-4780-494A-B92F-6D83F3D48F1D}"/>
              </a:ext>
            </a:extLst>
          </p:cNvPr>
          <p:cNvSpPr>
            <a:spLocks noGrp="1"/>
          </p:cNvSpPr>
          <p:nvPr>
            <p:ph type="sldNum" sz="quarter" idx="5"/>
          </p:nvPr>
        </p:nvSpPr>
        <p:spPr>
          <a:xfrm>
            <a:off x="3812421" y="8625053"/>
            <a:ext cx="2971800" cy="458787"/>
          </a:xfrm>
          <a:prstGeom prst="rect">
            <a:avLst/>
          </a:prstGeom>
        </p:spPr>
        <p:txBody>
          <a:bodyPr vert="horz" lIns="91440" tIns="45720" rIns="91440" bIns="45720" rtlCol="0" anchor="b"/>
          <a:lstStyle>
            <a:lvl1pPr algn="r">
              <a:defRPr sz="1200">
                <a:solidFill>
                  <a:schemeClr val="tx1"/>
                </a:solidFill>
              </a:defRPr>
            </a:lvl1pPr>
          </a:lstStyle>
          <a:p>
            <a:fld id="{D36C12C7-2F16-4540-8B49-1A8C157AC1EC}" type="slidenum">
              <a:rPr lang="en-US" smtClean="0"/>
              <a:pPr/>
              <a:t>10</a:t>
            </a:fld>
            <a:endParaRPr lang="en-US" dirty="0"/>
          </a:p>
        </p:txBody>
      </p:sp>
    </p:spTree>
    <p:extLst>
      <p:ext uri="{BB962C8B-B14F-4D97-AF65-F5344CB8AC3E}">
        <p14:creationId xmlns:p14="http://schemas.microsoft.com/office/powerpoint/2010/main" val="3710358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a:spLocks noGrp="1" noRot="1" noChangeAspect="1"/>
          </p:cNvSpPr>
          <p:nvPr>
            <p:ph type="sldImg"/>
          </p:nvPr>
        </p:nvSpPr>
        <p:spPr>
          <a:xfrm>
            <a:off x="381000" y="685800"/>
            <a:ext cx="6096000" cy="3429000"/>
          </a:xfrm>
          <a:prstGeom prst="rect">
            <a:avLst/>
          </a:prstGeom>
        </p:spPr>
        <p:txBody>
          <a:bodyPr/>
          <a:lstStyle/>
          <a:p>
            <a:endParaRPr/>
          </a:p>
        </p:txBody>
      </p:sp>
      <p:sp>
        <p:nvSpPr>
          <p:cNvPr id="323" name="Shape 323"/>
          <p:cNvSpPr>
            <a:spLocks noGrp="1"/>
          </p:cNvSpPr>
          <p:nvPr>
            <p:ph type="body" sz="quarter" idx="1"/>
          </p:nvPr>
        </p:nvSpPr>
        <p:spPr>
          <a:xfrm>
            <a:off x="381000" y="4343400"/>
            <a:ext cx="6096000" cy="4114800"/>
          </a:xfrm>
          <a:prstGeom prst="rect">
            <a:avLst/>
          </a:prstGeom>
        </p:spPr>
        <p:txBody>
          <a:bodyPr/>
          <a:lstStyle/>
          <a:p>
            <a:pPr marL="174913" indent="-174913" defTabSz="932870">
              <a:defRPr sz="1400">
                <a:latin typeface="Arial"/>
                <a:ea typeface="Arial"/>
                <a:cs typeface="Arial"/>
                <a:sym typeface="Arial"/>
              </a:defRPr>
            </a:pPr>
            <a:r>
              <a:rPr dirty="0"/>
              <a:t>Here are is the figure visualized in another way. </a:t>
            </a:r>
          </a:p>
          <a:p>
            <a:pPr marL="174913" indent="-174913" defTabSz="932870">
              <a:defRPr sz="1400">
                <a:latin typeface="Arial"/>
                <a:ea typeface="Arial"/>
                <a:cs typeface="Arial"/>
                <a:sym typeface="Arial"/>
              </a:defRPr>
            </a:pPr>
            <a:endParaRPr dirty="0"/>
          </a:p>
          <a:p>
            <a:pPr marL="174913" indent="-174913" defTabSz="932870">
              <a:defRPr sz="1400">
                <a:latin typeface="Arial"/>
                <a:ea typeface="Arial"/>
                <a:cs typeface="Arial"/>
                <a:sym typeface="Arial"/>
              </a:defRPr>
            </a:pPr>
            <a:r>
              <a:rPr dirty="0"/>
              <a:t>Themes most discussed in the selected documents are: </a:t>
            </a:r>
          </a:p>
          <a:p>
            <a:pPr marL="174913" indent="-174913" defTabSz="932870">
              <a:buSzPct val="100000"/>
              <a:buFont typeface="Arial"/>
              <a:buChar char="•"/>
              <a:defRPr sz="1400">
                <a:latin typeface="Arial"/>
                <a:ea typeface="Arial"/>
                <a:cs typeface="Arial"/>
                <a:sym typeface="Arial"/>
              </a:defRPr>
            </a:pPr>
            <a:r>
              <a:rPr dirty="0"/>
              <a:t>Service (n=377, 70%)</a:t>
            </a:r>
          </a:p>
          <a:p>
            <a:pPr marL="174913" indent="-174913" defTabSz="932870">
              <a:buSzPct val="100000"/>
              <a:buFont typeface="Arial"/>
              <a:buChar char="•"/>
              <a:defRPr sz="1400">
                <a:latin typeface="Arial"/>
                <a:ea typeface="Arial"/>
                <a:cs typeface="Arial"/>
                <a:sym typeface="Arial"/>
              </a:defRPr>
            </a:pPr>
            <a:r>
              <a:rPr dirty="0"/>
              <a:t>Collaboration (n=321, 60%)</a:t>
            </a:r>
          </a:p>
          <a:p>
            <a:pPr marL="174913" indent="-174913" defTabSz="932870">
              <a:buSzPct val="100000"/>
              <a:buFont typeface="Arial"/>
              <a:buChar char="•"/>
              <a:defRPr sz="1400">
                <a:latin typeface="Arial"/>
                <a:ea typeface="Arial"/>
                <a:cs typeface="Arial"/>
                <a:sym typeface="Arial"/>
              </a:defRPr>
            </a:pPr>
            <a:r>
              <a:rPr dirty="0"/>
              <a:t>Learning in college (n=308, 58%)</a:t>
            </a:r>
          </a:p>
          <a:p>
            <a:pPr marL="174913" indent="-174913" defTabSz="932870">
              <a:defRPr sz="1400">
                <a:latin typeface="Arial"/>
                <a:ea typeface="Arial"/>
                <a:cs typeface="Arial"/>
                <a:sym typeface="Arial"/>
              </a:defRPr>
            </a:pPr>
            <a:endParaRPr dirty="0"/>
          </a:p>
          <a:p>
            <a:pPr marL="174913" indent="-174913" defTabSz="932870">
              <a:defRPr sz="1400">
                <a:latin typeface="Arial"/>
                <a:ea typeface="Arial"/>
                <a:cs typeface="Arial"/>
                <a:sym typeface="Arial"/>
              </a:defRPr>
            </a:pPr>
            <a:r>
              <a:rPr dirty="0"/>
              <a:t>Those least discussed are: </a:t>
            </a:r>
          </a:p>
          <a:p>
            <a:pPr marL="174913" indent="-174913" defTabSz="932870">
              <a:buSzPct val="100000"/>
              <a:buFont typeface="Arial"/>
              <a:buChar char="•"/>
              <a:defRPr sz="1400">
                <a:latin typeface="Arial"/>
                <a:ea typeface="Arial"/>
                <a:cs typeface="Arial"/>
                <a:sym typeface="Arial"/>
              </a:defRPr>
            </a:pPr>
            <a:r>
              <a:rPr dirty="0"/>
              <a:t>Provision of technology (n=88, 16%)</a:t>
            </a:r>
          </a:p>
          <a:p>
            <a:pPr marL="174913" indent="-174913" defTabSz="932870">
              <a:buSzPct val="100000"/>
              <a:buFont typeface="Arial"/>
              <a:buChar char="•"/>
              <a:defRPr sz="1400">
                <a:latin typeface="Arial"/>
                <a:ea typeface="Arial"/>
                <a:cs typeface="Arial"/>
                <a:sym typeface="Arial"/>
              </a:defRPr>
            </a:pPr>
            <a:r>
              <a:rPr dirty="0"/>
              <a:t>Inclusivity/diversity (n=67, 13%)</a:t>
            </a:r>
          </a:p>
          <a:p>
            <a:pPr marL="174913" indent="-174913" defTabSz="932870">
              <a:buSzPct val="100000"/>
              <a:buFont typeface="Arial"/>
              <a:buChar char="•"/>
              <a:defRPr sz="1400">
                <a:latin typeface="Arial"/>
                <a:ea typeface="Arial"/>
                <a:cs typeface="Arial"/>
                <a:sym typeface="Arial"/>
              </a:defRPr>
            </a:pPr>
            <a:r>
              <a:rPr dirty="0"/>
              <a:t>Accreditation (n=41, 8%)</a:t>
            </a:r>
          </a:p>
          <a:p>
            <a:pPr marL="174913" indent="-174913" defTabSz="932870">
              <a:defRPr sz="1400">
                <a:latin typeface="Arial"/>
                <a:ea typeface="Arial"/>
                <a:cs typeface="Arial"/>
                <a:sym typeface="Arial"/>
              </a:defRPr>
            </a:pPr>
            <a:endParaRPr dirty="0"/>
          </a:p>
          <a:p>
            <a:pPr marL="174913" indent="-174913" defTabSz="932870">
              <a:defRPr sz="1400">
                <a:latin typeface="Arial"/>
                <a:ea typeface="Arial"/>
                <a:cs typeface="Arial"/>
                <a:sym typeface="Arial"/>
              </a:defRPr>
            </a:pPr>
            <a:endParaRPr dirty="0"/>
          </a:p>
        </p:txBody>
      </p:sp>
      <p:sp>
        <p:nvSpPr>
          <p:cNvPr id="4" name="Slide Number Placeholder 1">
            <a:extLst>
              <a:ext uri="{FF2B5EF4-FFF2-40B4-BE49-F238E27FC236}">
                <a16:creationId xmlns:a16="http://schemas.microsoft.com/office/drawing/2014/main" id="{7596A4F5-50ED-4BA2-8F58-2E4EAFF424BA}"/>
              </a:ext>
            </a:extLst>
          </p:cNvPr>
          <p:cNvSpPr>
            <a:spLocks noGrp="1"/>
          </p:cNvSpPr>
          <p:nvPr>
            <p:ph type="sldNum" sz="quarter" idx="5"/>
          </p:nvPr>
        </p:nvSpPr>
        <p:spPr>
          <a:xfrm>
            <a:off x="3812421" y="8625053"/>
            <a:ext cx="2971800" cy="458787"/>
          </a:xfrm>
          <a:prstGeom prst="rect">
            <a:avLst/>
          </a:prstGeom>
        </p:spPr>
        <p:txBody>
          <a:bodyPr vert="horz" lIns="91440" tIns="45720" rIns="91440" bIns="45720" rtlCol="0" anchor="b"/>
          <a:lstStyle>
            <a:lvl1pPr algn="r">
              <a:defRPr sz="1200">
                <a:solidFill>
                  <a:schemeClr val="tx1"/>
                </a:solidFill>
              </a:defRPr>
            </a:lvl1pPr>
          </a:lstStyle>
          <a:p>
            <a:fld id="{D36C12C7-2F16-4540-8B49-1A8C157AC1EC}"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noRot="1" noChangeAspect="1"/>
          </p:cNvSpPr>
          <p:nvPr>
            <p:ph type="sldImg"/>
          </p:nvPr>
        </p:nvSpPr>
        <p:spPr>
          <a:xfrm>
            <a:off x="381000" y="685800"/>
            <a:ext cx="6096000" cy="3429000"/>
          </a:xfrm>
          <a:prstGeom prst="rect">
            <a:avLst/>
          </a:prstGeom>
        </p:spPr>
        <p:txBody>
          <a:bodyPr/>
          <a:lstStyle/>
          <a:p>
            <a:endParaRPr/>
          </a:p>
        </p:txBody>
      </p:sp>
      <p:sp>
        <p:nvSpPr>
          <p:cNvPr id="327" name="Shape 327"/>
          <p:cNvSpPr>
            <a:spLocks noGrp="1"/>
          </p:cNvSpPr>
          <p:nvPr>
            <p:ph type="body" sz="quarter" idx="1"/>
          </p:nvPr>
        </p:nvSpPr>
        <p:spPr>
          <a:prstGeom prst="rect">
            <a:avLst/>
          </a:prstGeom>
        </p:spPr>
        <p:txBody>
          <a:bodyPr/>
          <a:lstStyle/>
          <a:p>
            <a:pPr marL="174913" indent="-174913" defTabSz="932870">
              <a:buSzPct val="100000"/>
              <a:buFont typeface="Arial"/>
              <a:buChar char="•"/>
              <a:defRPr sz="1400">
                <a:latin typeface="Arial"/>
                <a:ea typeface="Arial"/>
                <a:cs typeface="Arial"/>
                <a:sym typeface="Arial"/>
              </a:defRPr>
            </a:pPr>
            <a:r>
              <a:t>Theoretical documents have more thematic codes than research documents– approximately 7% more codes. </a:t>
            </a:r>
          </a:p>
          <a:p>
            <a:pPr marL="641348" lvl="1" indent="-174913" defTabSz="932870">
              <a:buSzPct val="100000"/>
              <a:buFont typeface="Arial"/>
              <a:buChar char="•"/>
              <a:defRPr sz="1400">
                <a:latin typeface="Arial"/>
                <a:ea typeface="Arial"/>
                <a:cs typeface="Arial"/>
                <a:sym typeface="Arial"/>
              </a:defRPr>
            </a:pPr>
            <a:r>
              <a:t>A likely explanation for this observation is that theoretical documents include genres such as literature reviews and lists, whereas research documents empirically ground a phenomenon or phenomena observed among one or two themes</a:t>
            </a:r>
          </a:p>
          <a:p>
            <a:pPr marL="174913" indent="-174913" defTabSz="932870">
              <a:buSzPct val="100000"/>
              <a:buFont typeface="Arial"/>
              <a:buChar char="•"/>
              <a:defRPr sz="1400">
                <a:latin typeface="Arial"/>
                <a:ea typeface="Arial"/>
                <a:cs typeface="Arial"/>
                <a:sym typeface="Arial"/>
              </a:defRPr>
            </a:pPr>
            <a:r>
              <a:t>The largest difference between proportion of times a code was applied between theoretical and research documents is Institutional planning discussed 28% more in theoretical documents than in research documents</a:t>
            </a:r>
          </a:p>
          <a:p>
            <a:pPr marL="641348" lvl="1" indent="-174913" defTabSz="932870">
              <a:buSzPct val="100000"/>
              <a:buFont typeface="Arial"/>
              <a:buChar char="•"/>
              <a:defRPr sz="1400">
                <a:latin typeface="Arial"/>
                <a:ea typeface="Arial"/>
                <a:cs typeface="Arial"/>
                <a:sym typeface="Arial"/>
              </a:defRPr>
            </a:pPr>
            <a:r>
              <a:t>This finding suggests that institutional planning, or assessment, is more often discussed in the context of what libraries should be focusing on, rather than what libraries actually focus on when demonstrating their value</a:t>
            </a:r>
          </a:p>
        </p:txBody>
      </p:sp>
      <p:sp>
        <p:nvSpPr>
          <p:cNvPr id="4" name="Slide Number Placeholder 1">
            <a:extLst>
              <a:ext uri="{FF2B5EF4-FFF2-40B4-BE49-F238E27FC236}">
                <a16:creationId xmlns:a16="http://schemas.microsoft.com/office/drawing/2014/main" id="{8C5510CB-1F96-48A7-AEF4-D85DB8D79718}"/>
              </a:ext>
            </a:extLst>
          </p:cNvPr>
          <p:cNvSpPr>
            <a:spLocks noGrp="1"/>
          </p:cNvSpPr>
          <p:nvPr>
            <p:ph type="sldNum" sz="quarter" idx="5"/>
          </p:nvPr>
        </p:nvSpPr>
        <p:spPr>
          <a:xfrm>
            <a:off x="3812421" y="8625053"/>
            <a:ext cx="2971800" cy="458787"/>
          </a:xfrm>
          <a:prstGeom prst="rect">
            <a:avLst/>
          </a:prstGeom>
        </p:spPr>
        <p:txBody>
          <a:bodyPr vert="horz" lIns="91440" tIns="45720" rIns="91440" bIns="45720" rtlCol="0" anchor="b"/>
          <a:lstStyle>
            <a:lvl1pPr algn="r">
              <a:defRPr sz="1200">
                <a:solidFill>
                  <a:schemeClr val="tx1"/>
                </a:solidFill>
              </a:defRPr>
            </a:lvl1pPr>
          </a:lstStyle>
          <a:p>
            <a:fld id="{D36C12C7-2F16-4540-8B49-1A8C157AC1E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noRot="1" noChangeAspect="1"/>
          </p:cNvSpPr>
          <p:nvPr>
            <p:ph type="sldImg"/>
          </p:nvPr>
        </p:nvSpPr>
        <p:spPr>
          <a:xfrm>
            <a:off x="381000" y="685800"/>
            <a:ext cx="6096000" cy="3429000"/>
          </a:xfrm>
          <a:prstGeom prst="rect">
            <a:avLst/>
          </a:prstGeom>
        </p:spPr>
        <p:txBody>
          <a:bodyPr/>
          <a:lstStyle/>
          <a:p>
            <a:endParaRPr/>
          </a:p>
        </p:txBody>
      </p:sp>
      <p:sp>
        <p:nvSpPr>
          <p:cNvPr id="331" name="Shape 331"/>
          <p:cNvSpPr>
            <a:spLocks noGrp="1"/>
          </p:cNvSpPr>
          <p:nvPr>
            <p:ph type="body" sz="quarter" idx="1"/>
          </p:nvPr>
        </p:nvSpPr>
        <p:spPr>
          <a:prstGeom prst="rect">
            <a:avLst/>
          </a:prstGeom>
        </p:spPr>
        <p:txBody>
          <a:bodyPr/>
          <a:lstStyle/>
          <a:p>
            <a:pPr marL="174913" indent="-174913">
              <a:buSzPct val="100000"/>
              <a:buFont typeface="Arial"/>
              <a:buChar char="•"/>
              <a:defRPr sz="1400">
                <a:latin typeface="Arial"/>
                <a:ea typeface="Arial"/>
                <a:cs typeface="Arial"/>
                <a:sym typeface="Arial"/>
              </a:defRPr>
            </a:pPr>
            <a:r>
              <a:t>Focus group interview participants most often discussed: </a:t>
            </a:r>
          </a:p>
          <a:p>
            <a:pPr marL="641348" lvl="1" indent="-174913">
              <a:buSzPct val="100000"/>
              <a:buFont typeface="Arial"/>
              <a:buChar char="•"/>
              <a:defRPr sz="1400">
                <a:latin typeface="Arial"/>
                <a:ea typeface="Arial"/>
                <a:cs typeface="Arial"/>
                <a:sym typeface="Arial"/>
              </a:defRPr>
            </a:pPr>
            <a:r>
              <a:t>Communication (20%, n=54)</a:t>
            </a:r>
          </a:p>
          <a:p>
            <a:pPr marL="641348" lvl="1" indent="-174913">
              <a:buSzPct val="100000"/>
              <a:buFont typeface="Arial"/>
              <a:buChar char="•"/>
              <a:defRPr sz="1400">
                <a:latin typeface="Arial"/>
                <a:ea typeface="Arial"/>
                <a:cs typeface="Arial"/>
                <a:sym typeface="Arial"/>
              </a:defRPr>
            </a:pPr>
            <a:r>
              <a:t>Collaboration (17%, n=46)</a:t>
            </a:r>
          </a:p>
          <a:p>
            <a:pPr marL="641348" lvl="1" indent="-174913">
              <a:buSzPct val="100000"/>
              <a:buFont typeface="Arial"/>
              <a:buChar char="•"/>
              <a:defRPr sz="1400">
                <a:latin typeface="Arial"/>
                <a:ea typeface="Arial"/>
                <a:cs typeface="Arial"/>
                <a:sym typeface="Arial"/>
              </a:defRPr>
            </a:pPr>
            <a:r>
              <a:t>Service (16%, n=44)</a:t>
            </a:r>
          </a:p>
          <a:p>
            <a:pPr marL="174913" indent="-174913">
              <a:buSzPct val="100000"/>
              <a:buFont typeface="Arial"/>
              <a:buChar char="•"/>
              <a:defRPr sz="1400">
                <a:latin typeface="Arial"/>
                <a:ea typeface="Arial"/>
                <a:cs typeface="Arial"/>
                <a:sym typeface="Arial"/>
              </a:defRPr>
            </a:pPr>
            <a:r>
              <a:t>They less frequently mentioned the themes of: </a:t>
            </a:r>
          </a:p>
          <a:p>
            <a:pPr marL="641348" lvl="1" indent="-174913">
              <a:buSzPct val="100000"/>
              <a:buFont typeface="Arial"/>
              <a:buChar char="•"/>
              <a:defRPr sz="1400">
                <a:latin typeface="Arial"/>
                <a:ea typeface="Arial"/>
                <a:cs typeface="Arial"/>
                <a:sym typeface="Arial"/>
              </a:defRPr>
            </a:pPr>
            <a:r>
              <a:t>Accreditation (n=0, 0%)</a:t>
            </a:r>
          </a:p>
        </p:txBody>
      </p:sp>
      <p:sp>
        <p:nvSpPr>
          <p:cNvPr id="4" name="Slide Number Placeholder 1">
            <a:extLst>
              <a:ext uri="{FF2B5EF4-FFF2-40B4-BE49-F238E27FC236}">
                <a16:creationId xmlns:a16="http://schemas.microsoft.com/office/drawing/2014/main" id="{46017EB6-BD3E-4FD3-BA3B-F55C2F07028E}"/>
              </a:ext>
            </a:extLst>
          </p:cNvPr>
          <p:cNvSpPr>
            <a:spLocks noGrp="1"/>
          </p:cNvSpPr>
          <p:nvPr>
            <p:ph type="sldNum" sz="quarter" idx="5"/>
          </p:nvPr>
        </p:nvSpPr>
        <p:spPr>
          <a:xfrm>
            <a:off x="3812421" y="8625053"/>
            <a:ext cx="2971800" cy="458787"/>
          </a:xfrm>
          <a:prstGeom prst="rect">
            <a:avLst/>
          </a:prstGeom>
        </p:spPr>
        <p:txBody>
          <a:bodyPr vert="horz" lIns="91440" tIns="45720" rIns="91440" bIns="45720" rtlCol="0" anchor="b"/>
          <a:lstStyle>
            <a:lvl1pPr algn="r">
              <a:defRPr sz="1200">
                <a:solidFill>
                  <a:schemeClr val="tx1"/>
                </a:solidFill>
              </a:defRPr>
            </a:lvl1pPr>
          </a:lstStyle>
          <a:p>
            <a:fld id="{D36C12C7-2F16-4540-8B49-1A8C157AC1EC}"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noRot="1" noChangeAspect="1"/>
          </p:cNvSpPr>
          <p:nvPr>
            <p:ph type="sldImg"/>
          </p:nvPr>
        </p:nvSpPr>
        <p:spPr>
          <a:xfrm>
            <a:off x="381000" y="685800"/>
            <a:ext cx="6096000" cy="3429000"/>
          </a:xfrm>
          <a:prstGeom prst="rect">
            <a:avLst/>
          </a:prstGeom>
        </p:spPr>
        <p:txBody>
          <a:bodyPr/>
          <a:lstStyle/>
          <a:p>
            <a:endParaRPr/>
          </a:p>
        </p:txBody>
      </p:sp>
      <p:sp>
        <p:nvSpPr>
          <p:cNvPr id="335" name="Shape 335"/>
          <p:cNvSpPr>
            <a:spLocks noGrp="1"/>
          </p:cNvSpPr>
          <p:nvPr>
            <p:ph type="body" sz="quarter" idx="1"/>
          </p:nvPr>
        </p:nvSpPr>
        <p:spPr>
          <a:prstGeom prst="rect">
            <a:avLst/>
          </a:prstGeom>
        </p:spPr>
        <p:txBody>
          <a:bodyPr/>
          <a:lstStyle/>
          <a:p>
            <a:pPr>
              <a:defRPr sz="1400">
                <a:latin typeface="Arial"/>
                <a:ea typeface="Arial"/>
                <a:cs typeface="Arial"/>
                <a:sym typeface="Arial"/>
              </a:defRPr>
            </a:pPr>
            <a:r>
              <a:t>Themes discussed most by provosts were:</a:t>
            </a:r>
          </a:p>
          <a:p>
            <a:pPr marL="174913" indent="-174913" defTabSz="932870">
              <a:buSzPct val="100000"/>
              <a:buFont typeface="Arial"/>
              <a:buChar char="•"/>
              <a:defRPr sz="1400">
                <a:latin typeface="Arial"/>
                <a:ea typeface="Arial"/>
                <a:cs typeface="Arial"/>
                <a:sym typeface="Arial"/>
              </a:defRPr>
            </a:pPr>
            <a:r>
              <a:t>Communication (17%, n=199)</a:t>
            </a:r>
          </a:p>
          <a:p>
            <a:pPr marL="174913" indent="-174913" defTabSz="932870">
              <a:buSzPct val="100000"/>
              <a:buFont typeface="Arial"/>
              <a:buChar char="•"/>
              <a:defRPr sz="1400">
                <a:latin typeface="Arial"/>
                <a:ea typeface="Arial"/>
                <a:cs typeface="Arial"/>
                <a:sym typeface="Arial"/>
              </a:defRPr>
            </a:pPr>
            <a:r>
              <a:t>Institutional planning (14%, n=159)</a:t>
            </a:r>
          </a:p>
          <a:p>
            <a:pPr marL="174913" indent="-174913" defTabSz="932870">
              <a:buSzPct val="100000"/>
              <a:buFont typeface="Arial"/>
              <a:buChar char="•"/>
              <a:defRPr sz="1400">
                <a:latin typeface="Arial"/>
                <a:ea typeface="Arial"/>
                <a:cs typeface="Arial"/>
                <a:sym typeface="Arial"/>
              </a:defRPr>
            </a:pPr>
            <a:endParaRPr/>
          </a:p>
          <a:p>
            <a:pPr defTabSz="932870">
              <a:defRPr sz="1400">
                <a:latin typeface="Arial"/>
                <a:ea typeface="Arial"/>
                <a:cs typeface="Arial"/>
                <a:sym typeface="Arial"/>
              </a:defRPr>
            </a:pPr>
            <a:r>
              <a:t>Themes not discussed frequently by provosts were:</a:t>
            </a:r>
          </a:p>
          <a:p>
            <a:pPr defTabSz="932870">
              <a:defRPr sz="1400">
                <a:latin typeface="Arial"/>
                <a:ea typeface="Arial"/>
                <a:cs typeface="Arial"/>
                <a:sym typeface="Arial"/>
              </a:defRPr>
            </a:pPr>
            <a:r>
              <a:t>Accreditation (2%, n=18)</a:t>
            </a:r>
          </a:p>
          <a:p>
            <a:pPr defTabSz="932870">
              <a:defRPr sz="1400">
                <a:latin typeface="Arial"/>
                <a:ea typeface="Arial"/>
                <a:cs typeface="Arial"/>
                <a:sym typeface="Arial"/>
              </a:defRPr>
            </a:pPr>
            <a:endParaRPr/>
          </a:p>
          <a:p>
            <a:pPr defTabSz="932870">
              <a:defRPr sz="1400">
                <a:latin typeface="Arial"/>
                <a:ea typeface="Arial"/>
                <a:cs typeface="Arial"/>
                <a:sym typeface="Arial"/>
              </a:defRPr>
            </a:pPr>
            <a:r>
              <a:t>Top themes for focus group interview with librarians were communication, collaboration, and institutional planning</a:t>
            </a:r>
          </a:p>
          <a:p>
            <a:pPr defTabSz="932870">
              <a:defRPr sz="1400">
                <a:latin typeface="Arial"/>
                <a:ea typeface="Arial"/>
                <a:cs typeface="Arial"/>
                <a:sym typeface="Arial"/>
              </a:defRPr>
            </a:pPr>
            <a:r>
              <a:t>The theme among the librarians was accreditation, and this was the least mentioned theme among the provosts</a:t>
            </a:r>
          </a:p>
        </p:txBody>
      </p:sp>
      <p:sp>
        <p:nvSpPr>
          <p:cNvPr id="4" name="Slide Number Placeholder 1">
            <a:extLst>
              <a:ext uri="{FF2B5EF4-FFF2-40B4-BE49-F238E27FC236}">
                <a16:creationId xmlns:a16="http://schemas.microsoft.com/office/drawing/2014/main" id="{AFE7D1A0-0A6E-4C42-9728-BB2BC301D7E7}"/>
              </a:ext>
            </a:extLst>
          </p:cNvPr>
          <p:cNvSpPr>
            <a:spLocks noGrp="1"/>
          </p:cNvSpPr>
          <p:nvPr>
            <p:ph type="sldNum" sz="quarter" idx="5"/>
          </p:nvPr>
        </p:nvSpPr>
        <p:spPr>
          <a:xfrm>
            <a:off x="3812421" y="8625053"/>
            <a:ext cx="2971800" cy="458787"/>
          </a:xfrm>
          <a:prstGeom prst="rect">
            <a:avLst/>
          </a:prstGeom>
        </p:spPr>
        <p:txBody>
          <a:bodyPr vert="horz" lIns="91440" tIns="45720" rIns="91440" bIns="45720" rtlCol="0" anchor="b"/>
          <a:lstStyle>
            <a:lvl1pPr algn="r">
              <a:defRPr sz="1200">
                <a:solidFill>
                  <a:schemeClr val="tx1"/>
                </a:solidFill>
              </a:defRPr>
            </a:lvl1pPr>
          </a:lstStyle>
          <a:p>
            <a:fld id="{D36C12C7-2F16-4540-8B49-1A8C157AC1EC}"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noRot="1" noChangeAspect="1"/>
          </p:cNvSpPr>
          <p:nvPr>
            <p:ph type="sldImg"/>
          </p:nvPr>
        </p:nvSpPr>
        <p:spPr>
          <a:xfrm>
            <a:off x="1158875" y="733425"/>
            <a:ext cx="4427538" cy="2490788"/>
          </a:xfrm>
          <a:prstGeom prst="rect">
            <a:avLst/>
          </a:prstGeom>
        </p:spPr>
        <p:txBody>
          <a:bodyPr/>
          <a:lstStyle/>
          <a:p>
            <a:endParaRPr/>
          </a:p>
        </p:txBody>
      </p:sp>
      <p:sp>
        <p:nvSpPr>
          <p:cNvPr id="339" name="Shape 339"/>
          <p:cNvSpPr>
            <a:spLocks noGrp="1"/>
          </p:cNvSpPr>
          <p:nvPr>
            <p:ph type="body" sz="quarter" idx="1"/>
          </p:nvPr>
        </p:nvSpPr>
        <p:spPr>
          <a:xfrm>
            <a:off x="381000" y="3501189"/>
            <a:ext cx="6096000" cy="4957011"/>
          </a:xfrm>
          <a:prstGeom prst="rect">
            <a:avLst/>
          </a:prstGeom>
        </p:spPr>
        <p:txBody>
          <a:bodyPr/>
          <a:lstStyle/>
          <a:p>
            <a:pPr marL="174912" indent="-174912" defTabSz="932870">
              <a:buSzPct val="100000"/>
              <a:buFont typeface="Arial"/>
              <a:buChar char="•"/>
              <a:defRPr>
                <a:latin typeface="Arial"/>
                <a:ea typeface="Arial"/>
                <a:cs typeface="Arial"/>
                <a:sym typeface="Arial"/>
              </a:defRPr>
            </a:pPr>
            <a:r>
              <a:rPr sz="1050" dirty="0"/>
              <a:t>The team compared the differences in proportion of themes discussed in documents from the higher education literature versus the LIS literature. </a:t>
            </a:r>
          </a:p>
          <a:p>
            <a:pPr marL="641348" lvl="1" indent="-174913" defTabSz="932870">
              <a:buSzPct val="100000"/>
              <a:buFont typeface="Arial"/>
              <a:buChar char="•"/>
              <a:defRPr>
                <a:latin typeface="Arial"/>
                <a:ea typeface="Arial"/>
                <a:cs typeface="Arial"/>
                <a:sym typeface="Arial"/>
              </a:defRPr>
            </a:pPr>
            <a:r>
              <a:rPr sz="1050" dirty="0"/>
              <a:t>Search terms used for the database searches included the word “Library” and its derivatives. </a:t>
            </a:r>
          </a:p>
          <a:p>
            <a:pPr marL="641348" lvl="1" indent="-174913" defTabSz="932870">
              <a:buSzPct val="100000"/>
              <a:buFont typeface="Arial"/>
              <a:buChar char="•"/>
              <a:defRPr>
                <a:latin typeface="Arial"/>
                <a:ea typeface="Arial"/>
                <a:cs typeface="Arial"/>
                <a:sym typeface="Arial"/>
              </a:defRPr>
            </a:pPr>
            <a:r>
              <a:rPr sz="1050" dirty="0"/>
              <a:t>For this reason, this comparison is only able to inform of differences in the proportion of themes between what is being said about student learning outcomes </a:t>
            </a:r>
            <a:r>
              <a:rPr sz="1050" b="1" dirty="0"/>
              <a:t>as related to libraries within the higher education literature versus the LIS literature, not student learning outcomes in general. </a:t>
            </a:r>
          </a:p>
          <a:p>
            <a:pPr marL="1107784" lvl="2" indent="-174912" defTabSz="932870">
              <a:buSzPct val="100000"/>
              <a:buFont typeface="Arial"/>
              <a:buChar char="•"/>
              <a:defRPr>
                <a:latin typeface="Arial"/>
                <a:ea typeface="Arial"/>
                <a:cs typeface="Arial"/>
                <a:sym typeface="Arial"/>
              </a:defRPr>
            </a:pPr>
            <a:r>
              <a:rPr sz="1050" dirty="0"/>
              <a:t>We are going to conduct a search more broadly to identify trends in higher education related to outcomes that advance the mission and goals of the university, including student outcomes</a:t>
            </a:r>
          </a:p>
          <a:p>
            <a:pPr marL="1574219" lvl="3" indent="-174912" defTabSz="932870">
              <a:buSzPct val="100000"/>
              <a:buFont typeface="Arial"/>
              <a:buChar char="•"/>
              <a:defRPr>
                <a:latin typeface="Arial"/>
                <a:ea typeface="Arial"/>
                <a:cs typeface="Arial"/>
                <a:sym typeface="Arial"/>
              </a:defRPr>
            </a:pPr>
            <a:r>
              <a:rPr sz="1050" dirty="0"/>
              <a:t>Results of this literature review will be contained in the final version of the report</a:t>
            </a:r>
          </a:p>
          <a:p>
            <a:pPr marL="174912" indent="-174912" defTabSz="932870">
              <a:buSzPct val="100000"/>
              <a:buFont typeface="Arial"/>
              <a:buChar char="•"/>
              <a:defRPr>
                <a:latin typeface="Arial"/>
                <a:ea typeface="Arial"/>
                <a:cs typeface="Arial"/>
                <a:sym typeface="Arial"/>
              </a:defRPr>
            </a:pPr>
            <a:r>
              <a:rPr sz="1050" dirty="0"/>
              <a:t>Documents labeled as higher education literature were those retrieved from higher education databases that were not indexed by LIS databases and reports from Ithaka S+R. </a:t>
            </a:r>
            <a:r>
              <a:rPr sz="1050" b="1" dirty="0"/>
              <a:t>Therefore a total of 354 documents of the total 535 documents (66%) were reviewed when making this comparison given that the team retrieved documents for review that were not indexed by databases (e.g., </a:t>
            </a:r>
            <a:r>
              <a:rPr sz="1050" b="1" dirty="0" err="1"/>
              <a:t>AiA</a:t>
            </a:r>
            <a:r>
              <a:rPr sz="1050" b="1" dirty="0"/>
              <a:t> studies)</a:t>
            </a:r>
            <a:r>
              <a:rPr sz="1050" dirty="0"/>
              <a:t>.  There were:</a:t>
            </a:r>
          </a:p>
          <a:p>
            <a:pPr marL="641348" lvl="1" indent="-174913" defTabSz="932870">
              <a:buSzPct val="100000"/>
              <a:buFont typeface="Arial"/>
              <a:buChar char="•"/>
              <a:defRPr>
                <a:latin typeface="Arial"/>
                <a:ea typeface="Arial"/>
                <a:cs typeface="Arial"/>
                <a:sym typeface="Arial"/>
              </a:defRPr>
            </a:pPr>
            <a:r>
              <a:rPr sz="1050" dirty="0"/>
              <a:t>n=18 documents designated as higher education literature (about 5% of the total documents)</a:t>
            </a:r>
          </a:p>
          <a:p>
            <a:pPr marL="641348" lvl="1" indent="-174913" defTabSz="932870">
              <a:buSzPct val="100000"/>
              <a:buFont typeface="Arial"/>
              <a:buChar char="•"/>
              <a:defRPr>
                <a:latin typeface="Arial"/>
                <a:ea typeface="Arial"/>
                <a:cs typeface="Arial"/>
                <a:sym typeface="Arial"/>
              </a:defRPr>
            </a:pPr>
            <a:r>
              <a:rPr sz="1050" dirty="0"/>
              <a:t>n=52 documents (15%) designated as both higher education and LIS literature since they were indexed by both databases</a:t>
            </a:r>
          </a:p>
          <a:p>
            <a:pPr marL="641348" lvl="1" indent="-174913" defTabSz="932870">
              <a:buSzPct val="100000"/>
              <a:buFont typeface="Arial"/>
              <a:buChar char="•"/>
              <a:defRPr>
                <a:latin typeface="Arial"/>
                <a:ea typeface="Arial"/>
                <a:cs typeface="Arial"/>
                <a:sym typeface="Arial"/>
              </a:defRPr>
            </a:pPr>
            <a:r>
              <a:rPr sz="1050" dirty="0"/>
              <a:t>n=284 documents (80%) were from LIS literature. </a:t>
            </a:r>
          </a:p>
          <a:p>
            <a:pPr marL="174912" indent="-174912" defTabSz="932870">
              <a:buSzPct val="100000"/>
              <a:buFont typeface="Arial"/>
              <a:buChar char="•"/>
              <a:defRPr>
                <a:latin typeface="Arial"/>
                <a:ea typeface="Arial"/>
                <a:cs typeface="Arial"/>
                <a:sym typeface="Arial"/>
              </a:defRPr>
            </a:pPr>
            <a:r>
              <a:rPr sz="1050" dirty="0"/>
              <a:t>This figure illustrates the percent difference between thematic code by whether a document is from the higher education literature, LIS literature, or higher education and LIS literature. </a:t>
            </a:r>
          </a:p>
          <a:p>
            <a:pPr marL="174912" indent="-174912" defTabSz="932870">
              <a:buSzPct val="100000"/>
              <a:buFont typeface="Arial"/>
              <a:buChar char="•"/>
              <a:defRPr>
                <a:latin typeface="Arial"/>
                <a:ea typeface="Arial"/>
                <a:cs typeface="Arial"/>
                <a:sym typeface="Arial"/>
              </a:defRPr>
            </a:pPr>
            <a:r>
              <a:rPr sz="1050" dirty="0"/>
              <a:t>Which themes vary most by the proportion of documents to which they are applied?</a:t>
            </a:r>
          </a:p>
          <a:p>
            <a:pPr marL="641348" lvl="1" indent="-174913" defTabSz="932870">
              <a:buSzPct val="100000"/>
              <a:buFont typeface="Arial"/>
              <a:buChar char="•"/>
              <a:defRPr>
                <a:latin typeface="Arial"/>
                <a:ea typeface="Arial"/>
                <a:cs typeface="Arial"/>
                <a:sym typeface="Arial"/>
              </a:defRPr>
            </a:pPr>
            <a:r>
              <a:rPr sz="1050" dirty="0"/>
              <a:t>LIS literature and higher ed. and LIS literature combined discuss </a:t>
            </a:r>
            <a:r>
              <a:rPr sz="1050" b="1" dirty="0"/>
              <a:t>service </a:t>
            </a:r>
            <a:r>
              <a:rPr sz="1050" dirty="0"/>
              <a:t>more than higher education literature</a:t>
            </a:r>
          </a:p>
          <a:p>
            <a:pPr marL="641348" lvl="1" indent="-174913" defTabSz="932870">
              <a:buSzPct val="100000"/>
              <a:buFont typeface="Arial"/>
              <a:buChar char="•"/>
              <a:defRPr>
                <a:latin typeface="Arial"/>
                <a:ea typeface="Arial"/>
                <a:cs typeface="Arial"/>
                <a:sym typeface="Arial"/>
              </a:defRPr>
            </a:pPr>
            <a:r>
              <a:rPr sz="1050" dirty="0"/>
              <a:t>LIS literature discusses </a:t>
            </a:r>
            <a:r>
              <a:rPr sz="1050" b="1" dirty="0"/>
              <a:t>service</a:t>
            </a:r>
            <a:r>
              <a:rPr sz="1050" dirty="0"/>
              <a:t> and </a:t>
            </a:r>
            <a:r>
              <a:rPr sz="1050" b="1" dirty="0"/>
              <a:t>success</a:t>
            </a:r>
            <a:r>
              <a:rPr sz="1050" dirty="0"/>
              <a:t> in college more than in higher education and LIS literature</a:t>
            </a:r>
          </a:p>
        </p:txBody>
      </p:sp>
      <p:sp>
        <p:nvSpPr>
          <p:cNvPr id="4" name="Slide Number Placeholder 1">
            <a:extLst>
              <a:ext uri="{FF2B5EF4-FFF2-40B4-BE49-F238E27FC236}">
                <a16:creationId xmlns:a16="http://schemas.microsoft.com/office/drawing/2014/main" id="{D66EE049-D6D9-414B-8386-8E707847303B}"/>
              </a:ext>
            </a:extLst>
          </p:cNvPr>
          <p:cNvSpPr>
            <a:spLocks noGrp="1"/>
          </p:cNvSpPr>
          <p:nvPr>
            <p:ph type="sldNum" sz="quarter" idx="5"/>
          </p:nvPr>
        </p:nvSpPr>
        <p:spPr>
          <a:xfrm>
            <a:off x="3812421" y="8625053"/>
            <a:ext cx="2971800" cy="458787"/>
          </a:xfrm>
          <a:prstGeom prst="rect">
            <a:avLst/>
          </a:prstGeom>
        </p:spPr>
        <p:txBody>
          <a:bodyPr vert="horz" lIns="91440" tIns="45720" rIns="91440" bIns="45720" rtlCol="0" anchor="b"/>
          <a:lstStyle>
            <a:lvl1pPr algn="r">
              <a:defRPr sz="1200">
                <a:solidFill>
                  <a:schemeClr val="tx1"/>
                </a:solidFill>
              </a:defRPr>
            </a:lvl1pPr>
          </a:lstStyle>
          <a:p>
            <a:fld id="{D36C12C7-2F16-4540-8B49-1A8C157AC1EC}"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noRot="1" noChangeAspect="1"/>
          </p:cNvSpPr>
          <p:nvPr>
            <p:ph type="sldImg"/>
          </p:nvPr>
        </p:nvSpPr>
        <p:spPr>
          <a:xfrm>
            <a:off x="1057275" y="601663"/>
            <a:ext cx="4770438" cy="2682875"/>
          </a:xfrm>
          <a:prstGeom prst="rect">
            <a:avLst/>
          </a:prstGeom>
        </p:spPr>
        <p:txBody>
          <a:bodyPr/>
          <a:lstStyle/>
          <a:p>
            <a:endParaRPr/>
          </a:p>
        </p:txBody>
      </p:sp>
      <p:sp>
        <p:nvSpPr>
          <p:cNvPr id="344" name="Shape 344"/>
          <p:cNvSpPr>
            <a:spLocks noGrp="1"/>
          </p:cNvSpPr>
          <p:nvPr>
            <p:ph type="body" sz="quarter" idx="1"/>
          </p:nvPr>
        </p:nvSpPr>
        <p:spPr>
          <a:xfrm>
            <a:off x="276726" y="3561347"/>
            <a:ext cx="6200274" cy="4896853"/>
          </a:xfrm>
          <a:prstGeom prst="rect">
            <a:avLst/>
          </a:prstGeom>
        </p:spPr>
        <p:txBody>
          <a:bodyPr/>
          <a:lstStyle/>
          <a:p>
            <a:pPr>
              <a:defRPr sz="1400">
                <a:latin typeface="Arial"/>
                <a:ea typeface="Arial"/>
                <a:cs typeface="Arial"/>
                <a:sym typeface="Arial"/>
              </a:defRPr>
            </a:pPr>
            <a:r>
              <a:rPr lang="en-US" sz="1100" dirty="0">
                <a:latin typeface="Arial" panose="020B0604020202020204" pitchFamily="34" charset="0"/>
                <a:cs typeface="Arial" panose="020B0604020202020204" pitchFamily="34" charset="0"/>
                <a:sym typeface="Arial"/>
              </a:rPr>
              <a:t>Image: http://bit.ly/2mpfvoQ (https://www.flickr.com/photos/30003006@N00/2439637326/) by </a:t>
            </a:r>
            <a:r>
              <a:rPr lang="en-US" sz="1100" dirty="0" err="1">
                <a:latin typeface="Arial" panose="020B0604020202020204" pitchFamily="34" charset="0"/>
                <a:cs typeface="Arial" panose="020B0604020202020204" pitchFamily="34" charset="0"/>
                <a:sym typeface="Arial"/>
              </a:rPr>
              <a:t>urbanfeel</a:t>
            </a:r>
            <a:r>
              <a:rPr lang="en-US" sz="1100" dirty="0">
                <a:latin typeface="Arial" panose="020B0604020202020204" pitchFamily="34" charset="0"/>
                <a:cs typeface="Arial" panose="020B0604020202020204" pitchFamily="34" charset="0"/>
                <a:sym typeface="Arial"/>
              </a:rPr>
              <a:t> / CC BY-ND 2.0</a:t>
            </a:r>
          </a:p>
          <a:p>
            <a:pPr>
              <a:defRPr sz="1400">
                <a:latin typeface="Arial"/>
                <a:ea typeface="Arial"/>
                <a:cs typeface="Arial"/>
                <a:sym typeface="Arial"/>
              </a:defRPr>
            </a:pPr>
            <a:endParaRPr sz="1100" dirty="0">
              <a:latin typeface="Arial" panose="020B0604020202020204" pitchFamily="34" charset="0"/>
              <a:cs typeface="Arial" panose="020B0604020202020204" pitchFamily="34" charset="0"/>
            </a:endParaRPr>
          </a:p>
          <a:p>
            <a:pPr>
              <a:defRPr sz="1400">
                <a:latin typeface="Arial"/>
                <a:ea typeface="Arial"/>
                <a:cs typeface="Arial"/>
                <a:sym typeface="Arial"/>
              </a:defRPr>
            </a:pPr>
            <a:r>
              <a:rPr sz="1100" dirty="0">
                <a:latin typeface="Arial" panose="020B0604020202020204" pitchFamily="34" charset="0"/>
                <a:cs typeface="Arial" panose="020B0604020202020204" pitchFamily="34" charset="0"/>
              </a:rPr>
              <a:t>“There's one other thing I was uh, when I was sitting here thinking about every, a lot of what's come out is that we're not islands, not that we ever were, but I think part of our success in reaching to students and faculty is the way we collaborate with others….one thing I will say is I think it needs to be sort of multi-level communication from the provost to those relationships you have with other units like the centers for teaching and learning to the academic units to the individual relationships that, that librarians and staff have with faculty and students. You know, all of those levels reinforce each other, and any alone doesn't quite work as well.” </a:t>
            </a:r>
            <a:r>
              <a:rPr sz="1100" i="1" dirty="0">
                <a:latin typeface="Arial" panose="020B0604020202020204" pitchFamily="34" charset="0"/>
                <a:cs typeface="Arial" panose="020B0604020202020204" pitchFamily="34" charset="0"/>
              </a:rPr>
              <a:t>(Advisory Group Member LM03, Research University, Secular, Public)</a:t>
            </a:r>
          </a:p>
          <a:p>
            <a:pPr>
              <a:defRPr sz="1400">
                <a:latin typeface="Arial"/>
                <a:ea typeface="Arial"/>
                <a:cs typeface="Arial"/>
                <a:sym typeface="Arial"/>
              </a:defRPr>
            </a:pPr>
            <a:endParaRPr sz="1100" i="1" dirty="0">
              <a:latin typeface="Arial" panose="020B0604020202020204" pitchFamily="34" charset="0"/>
              <a:cs typeface="Arial" panose="020B0604020202020204" pitchFamily="34" charset="0"/>
            </a:endParaRPr>
          </a:p>
          <a:p>
            <a:pPr defTabSz="932870">
              <a:defRPr sz="1400">
                <a:latin typeface="Arial"/>
                <a:ea typeface="Arial"/>
                <a:cs typeface="Arial"/>
                <a:sym typeface="Arial"/>
              </a:defRPr>
            </a:pPr>
            <a:r>
              <a:rPr sz="1100" dirty="0">
                <a:latin typeface="Arial" panose="020B0604020202020204" pitchFamily="34" charset="0"/>
                <a:cs typeface="Arial" panose="020B0604020202020204" pitchFamily="34" charset="0"/>
              </a:rPr>
              <a:t>Making connections is not as simple as having a conversation with one specific group or implementing the same strategies to make connections across various ones. </a:t>
            </a:r>
          </a:p>
          <a:p>
            <a:pPr defTabSz="932870">
              <a:defRPr sz="1400">
                <a:latin typeface="Arial"/>
                <a:ea typeface="Arial"/>
                <a:cs typeface="Arial"/>
                <a:sym typeface="Arial"/>
              </a:defRPr>
            </a:pPr>
            <a:endParaRPr sz="1100" dirty="0">
              <a:latin typeface="Arial" panose="020B0604020202020204" pitchFamily="34" charset="0"/>
              <a:cs typeface="Arial" panose="020B0604020202020204" pitchFamily="34" charset="0"/>
            </a:endParaRPr>
          </a:p>
          <a:p>
            <a:pPr defTabSz="932870">
              <a:defRPr sz="1400">
                <a:latin typeface="Arial"/>
                <a:ea typeface="Arial"/>
                <a:cs typeface="Arial"/>
                <a:sym typeface="Arial"/>
              </a:defRPr>
            </a:pPr>
            <a:r>
              <a:rPr sz="1100" dirty="0">
                <a:latin typeface="Arial" panose="020B0604020202020204" pitchFamily="34" charset="0"/>
                <a:cs typeface="Arial" panose="020B0604020202020204" pitchFamily="34" charset="0"/>
              </a:rPr>
              <a:t>Outreach beyond the library necessary for its success relates to recognizing and adapting to the unique “eco-system” of relationships within the specific </a:t>
            </a:r>
            <a:r>
              <a:rPr sz="1100" i="1" dirty="0">
                <a:latin typeface="Arial" panose="020B0604020202020204" pitchFamily="34" charset="0"/>
                <a:cs typeface="Arial" panose="020B0604020202020204" pitchFamily="34" charset="0"/>
              </a:rPr>
              <a:t>institution (Advisory Group Member LM14, Research University, Secular, Public).</a:t>
            </a:r>
          </a:p>
          <a:p>
            <a:pPr>
              <a:defRPr sz="1400">
                <a:latin typeface="Arial"/>
                <a:ea typeface="Arial"/>
                <a:cs typeface="Arial"/>
                <a:sym typeface="Arial"/>
              </a:defRPr>
            </a:pPr>
            <a:endParaRPr sz="1100" i="1" dirty="0">
              <a:latin typeface="Arial" panose="020B0604020202020204" pitchFamily="34" charset="0"/>
              <a:cs typeface="Arial" panose="020B0604020202020204" pitchFamily="34" charset="0"/>
            </a:endParaRPr>
          </a:p>
          <a:p>
            <a:pPr>
              <a:defRPr sz="1400">
                <a:latin typeface="Arial"/>
                <a:ea typeface="Arial"/>
                <a:cs typeface="Arial"/>
                <a:sym typeface="Arial"/>
              </a:defRPr>
            </a:pPr>
            <a:r>
              <a:rPr sz="1100" dirty="0">
                <a:latin typeface="Arial" panose="020B0604020202020204" pitchFamily="34" charset="0"/>
                <a:cs typeface="Arial" panose="020B0604020202020204" pitchFamily="34" charset="0"/>
              </a:rPr>
              <a:t>Establishing multi-level communication requires collaboration. Librarians must have the ability to recognize how the multiple stakeholders within their specific university ecosystem interrelate and leverage their relationships to attain “shared goals,” rather than just library-oriented ones </a:t>
            </a:r>
            <a:r>
              <a:rPr sz="1100" i="1" dirty="0">
                <a:latin typeface="Arial" panose="020B0604020202020204" pitchFamily="34" charset="0"/>
                <a:cs typeface="Arial" panose="020B0604020202020204" pitchFamily="34" charset="0"/>
              </a:rPr>
              <a:t>(Advisory Group Member LM07, Research University, Secular, Public).</a:t>
            </a:r>
          </a:p>
        </p:txBody>
      </p:sp>
      <p:sp>
        <p:nvSpPr>
          <p:cNvPr id="4" name="Slide Number Placeholder 1">
            <a:extLst>
              <a:ext uri="{FF2B5EF4-FFF2-40B4-BE49-F238E27FC236}">
                <a16:creationId xmlns:a16="http://schemas.microsoft.com/office/drawing/2014/main" id="{853D58DB-1145-4B81-A260-AFB8EBB621F0}"/>
              </a:ext>
            </a:extLst>
          </p:cNvPr>
          <p:cNvSpPr>
            <a:spLocks noGrp="1"/>
          </p:cNvSpPr>
          <p:nvPr>
            <p:ph type="sldNum" sz="quarter" idx="5"/>
          </p:nvPr>
        </p:nvSpPr>
        <p:spPr>
          <a:xfrm>
            <a:off x="3812421" y="8625053"/>
            <a:ext cx="2971800" cy="458787"/>
          </a:xfrm>
          <a:prstGeom prst="rect">
            <a:avLst/>
          </a:prstGeom>
        </p:spPr>
        <p:txBody>
          <a:bodyPr vert="horz" lIns="91440" tIns="45720" rIns="91440" bIns="45720" rtlCol="0" anchor="b"/>
          <a:lstStyle>
            <a:lvl1pPr algn="r">
              <a:defRPr sz="1200">
                <a:solidFill>
                  <a:schemeClr val="tx1"/>
                </a:solidFill>
              </a:defRPr>
            </a:lvl1pPr>
          </a:lstStyle>
          <a:p>
            <a:fld id="{D36C12C7-2F16-4540-8B49-1A8C157AC1EC}"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noRot="1" noChangeAspect="1"/>
          </p:cNvSpPr>
          <p:nvPr>
            <p:ph type="sldImg"/>
          </p:nvPr>
        </p:nvSpPr>
        <p:spPr>
          <a:xfrm>
            <a:off x="698500" y="863600"/>
            <a:ext cx="5435600" cy="3059113"/>
          </a:xfrm>
          <a:prstGeom prst="rect">
            <a:avLst/>
          </a:prstGeom>
        </p:spPr>
        <p:txBody>
          <a:bodyPr/>
          <a:lstStyle/>
          <a:p>
            <a:endParaRPr/>
          </a:p>
        </p:txBody>
      </p:sp>
      <p:sp>
        <p:nvSpPr>
          <p:cNvPr id="349" name="Shape 349"/>
          <p:cNvSpPr>
            <a:spLocks noGrp="1"/>
          </p:cNvSpPr>
          <p:nvPr>
            <p:ph type="body" sz="quarter" idx="1"/>
          </p:nvPr>
        </p:nvSpPr>
        <p:spPr>
          <a:xfrm>
            <a:off x="481263" y="4343400"/>
            <a:ext cx="5847347" cy="4114800"/>
          </a:xfrm>
          <a:prstGeom prst="rect">
            <a:avLst/>
          </a:prstGeom>
        </p:spPr>
        <p:txBody>
          <a:bodyPr/>
          <a:lstStyle/>
          <a:p>
            <a:pPr>
              <a:defRPr sz="1400">
                <a:latin typeface="Arial"/>
                <a:ea typeface="Arial"/>
                <a:cs typeface="Arial"/>
                <a:sym typeface="Arial"/>
              </a:defRPr>
            </a:pPr>
            <a:r>
              <a:rPr lang="en-US" sz="1400" dirty="0">
                <a:latin typeface="Arial" panose="020B0604020202020204" pitchFamily="34" charset="0"/>
                <a:cs typeface="Arial" panose="020B0604020202020204" pitchFamily="34" charset="0"/>
                <a:sym typeface="Arial"/>
              </a:rPr>
              <a:t>Image: http://bit.ly/2m9i39Y (https://www.flickr.com/photos/stnorbertcollege/11839410166/) by </a:t>
            </a:r>
            <a:r>
              <a:rPr lang="en-US" sz="1400" dirty="0" err="1">
                <a:latin typeface="Arial" panose="020B0604020202020204" pitchFamily="34" charset="0"/>
                <a:cs typeface="Arial" panose="020B0604020202020204" pitchFamily="34" charset="0"/>
                <a:sym typeface="Arial"/>
              </a:rPr>
              <a:t>stnorbert</a:t>
            </a:r>
            <a:r>
              <a:rPr lang="en-US" sz="1400" dirty="0">
                <a:latin typeface="Arial" panose="020B0604020202020204" pitchFamily="34" charset="0"/>
                <a:cs typeface="Arial" panose="020B0604020202020204" pitchFamily="34" charset="0"/>
                <a:sym typeface="Arial"/>
              </a:rPr>
              <a:t> / CC BY-NC-ND 2.0</a:t>
            </a:r>
          </a:p>
          <a:p>
            <a:pPr>
              <a:defRPr sz="1400">
                <a:latin typeface="Arial"/>
                <a:ea typeface="Arial"/>
                <a:cs typeface="Arial"/>
                <a:sym typeface="Arial"/>
              </a:defRPr>
            </a:pPr>
            <a:endParaRPr sz="1400" dirty="0">
              <a:latin typeface="Arial" panose="020B0604020202020204" pitchFamily="34" charset="0"/>
              <a:cs typeface="Arial" panose="020B0604020202020204" pitchFamily="34" charset="0"/>
            </a:endParaRPr>
          </a:p>
          <a:p>
            <a:pPr>
              <a:defRPr sz="1400">
                <a:latin typeface="Arial"/>
                <a:ea typeface="Arial"/>
                <a:cs typeface="Arial"/>
                <a:sym typeface="Arial"/>
              </a:defRPr>
            </a:pPr>
            <a:r>
              <a:rPr sz="1400" dirty="0">
                <a:latin typeface="Arial" panose="020B0604020202020204" pitchFamily="34" charset="0"/>
                <a:cs typeface="Arial" panose="020B0604020202020204" pitchFamily="34" charset="0"/>
              </a:rPr>
              <a:t>“[Librarians] have to be able to sell to the deans that this is something valuable that the deans want to be a part of, and the deans are going to be impacted by their faculty feeling like that this is a worthy thing because if we use money for one thing, we can’t use if for something else. I think customer service…becomes really important in this kind of environment. (Provost Interviewee PP07, Research University, Secular, Public) </a:t>
            </a:r>
          </a:p>
        </p:txBody>
      </p:sp>
      <p:sp>
        <p:nvSpPr>
          <p:cNvPr id="4" name="Slide Number Placeholder 1">
            <a:extLst>
              <a:ext uri="{FF2B5EF4-FFF2-40B4-BE49-F238E27FC236}">
                <a16:creationId xmlns:a16="http://schemas.microsoft.com/office/drawing/2014/main" id="{0CF6552C-E558-4FA5-9368-3A60900BB9EE}"/>
              </a:ext>
            </a:extLst>
          </p:cNvPr>
          <p:cNvSpPr>
            <a:spLocks noGrp="1"/>
          </p:cNvSpPr>
          <p:nvPr>
            <p:ph type="sldNum" sz="quarter" idx="5"/>
          </p:nvPr>
        </p:nvSpPr>
        <p:spPr>
          <a:xfrm>
            <a:off x="3812421" y="8625053"/>
            <a:ext cx="2971800" cy="458787"/>
          </a:xfrm>
          <a:prstGeom prst="rect">
            <a:avLst/>
          </a:prstGeom>
        </p:spPr>
        <p:txBody>
          <a:bodyPr vert="horz" lIns="91440" tIns="45720" rIns="91440" bIns="45720" rtlCol="0" anchor="b"/>
          <a:lstStyle>
            <a:lvl1pPr algn="r">
              <a:defRPr sz="1200">
                <a:solidFill>
                  <a:schemeClr val="tx1"/>
                </a:solidFill>
              </a:defRPr>
            </a:lvl1pPr>
          </a:lstStyle>
          <a:p>
            <a:fld id="{D36C12C7-2F16-4540-8B49-1A8C157AC1EC}"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353"/>
          <p:cNvSpPr>
            <a:spLocks noGrp="1" noRot="1" noChangeAspect="1"/>
          </p:cNvSpPr>
          <p:nvPr>
            <p:ph type="sldImg"/>
          </p:nvPr>
        </p:nvSpPr>
        <p:spPr>
          <a:xfrm>
            <a:off x="1054100" y="528638"/>
            <a:ext cx="4533900" cy="2551112"/>
          </a:xfrm>
          <a:prstGeom prst="rect">
            <a:avLst/>
          </a:prstGeom>
        </p:spPr>
        <p:txBody>
          <a:bodyPr/>
          <a:lstStyle/>
          <a:p>
            <a:endParaRPr/>
          </a:p>
        </p:txBody>
      </p:sp>
      <p:sp>
        <p:nvSpPr>
          <p:cNvPr id="354" name="Shape 354"/>
          <p:cNvSpPr>
            <a:spLocks noGrp="1"/>
          </p:cNvSpPr>
          <p:nvPr>
            <p:ph type="body" sz="quarter" idx="1"/>
          </p:nvPr>
        </p:nvSpPr>
        <p:spPr>
          <a:xfrm>
            <a:off x="381000" y="3525253"/>
            <a:ext cx="6096000" cy="5099800"/>
          </a:xfrm>
          <a:prstGeom prst="rect">
            <a:avLst/>
          </a:prstGeom>
        </p:spPr>
        <p:txBody>
          <a:bodyPr/>
          <a:lstStyle/>
          <a:p>
            <a:pPr>
              <a:defRPr sz="1400">
                <a:latin typeface="Arial"/>
                <a:ea typeface="Arial"/>
                <a:cs typeface="Arial"/>
                <a:sym typeface="Arial"/>
              </a:defRPr>
            </a:pPr>
            <a:r>
              <a:rPr lang="en-US" dirty="0">
                <a:sym typeface="Arial"/>
              </a:rPr>
              <a:t>Image: http://bit.ly/2m3H2uS (https://www.flickr.com/photos/rolexpv/9752688231/) by Raul Pacheco-Vega / CC BY-NC-ND 2.0</a:t>
            </a:r>
          </a:p>
          <a:p>
            <a:pPr>
              <a:defRPr sz="1400">
                <a:latin typeface="Arial"/>
                <a:ea typeface="Arial"/>
                <a:cs typeface="Arial"/>
                <a:sym typeface="Arial"/>
              </a:defRPr>
            </a:pPr>
            <a:endParaRPr dirty="0"/>
          </a:p>
          <a:p>
            <a:pPr>
              <a:defRPr sz="1400">
                <a:latin typeface="Arial"/>
                <a:ea typeface="Arial"/>
                <a:cs typeface="Arial"/>
                <a:sym typeface="Arial"/>
              </a:defRPr>
            </a:pPr>
            <a:r>
              <a:rPr dirty="0"/>
              <a:t>“For so long [librarians] have had a role of support rather than integration into work. Much more of a partnership rather than support as needed, so it’s proactive in its orientation rather than reactive. The way many of our faculty and students research now, it’s less about going to a physical space but accessing information in their offices. Trying to imagine a new way where it’s not just a service model, but it’s actually an integration and partnership model, I think that that is one of the challenges of changing the paradigm.” </a:t>
            </a:r>
            <a:r>
              <a:rPr i="1" dirty="0"/>
              <a:t>(Provost Interviewee PP13, Research University, Non-Secular, Private) </a:t>
            </a:r>
          </a:p>
          <a:p>
            <a:pPr>
              <a:defRPr sz="1400">
                <a:latin typeface="Arial"/>
                <a:ea typeface="Arial"/>
                <a:cs typeface="Arial"/>
                <a:sym typeface="Arial"/>
              </a:defRPr>
            </a:pPr>
            <a:endParaRPr i="1" dirty="0"/>
          </a:p>
          <a:p>
            <a:pPr defTabSz="932870">
              <a:defRPr sz="1400">
                <a:latin typeface="Arial"/>
                <a:ea typeface="Arial"/>
                <a:cs typeface="Arial"/>
                <a:sym typeface="Arial"/>
              </a:defRPr>
            </a:pPr>
            <a:r>
              <a:rPr dirty="0"/>
              <a:t>Provosts suggest the importance of collaborating with faculty and students, such as introducing a liaison program. As conveyed by one provost, it is very important for libraries to “establish themselves as a critical link or a critical piece” early on by having “intentional interventions” (e.g., in orientations, by going to classes or convincing instructors to bring classes to the libraries, online or on campus) (Provost Interviewee PP05). The goal of the library should be to go beyond its role as “a service body” and instead be integrated into the lives of its potential users (Provost Interviewee PP13). </a:t>
            </a:r>
          </a:p>
        </p:txBody>
      </p:sp>
      <p:sp>
        <p:nvSpPr>
          <p:cNvPr id="4" name="Slide Number Placeholder 1">
            <a:extLst>
              <a:ext uri="{FF2B5EF4-FFF2-40B4-BE49-F238E27FC236}">
                <a16:creationId xmlns:a16="http://schemas.microsoft.com/office/drawing/2014/main" id="{04F68D13-9114-4743-A524-A7314345A04A}"/>
              </a:ext>
            </a:extLst>
          </p:cNvPr>
          <p:cNvSpPr>
            <a:spLocks noGrp="1"/>
          </p:cNvSpPr>
          <p:nvPr>
            <p:ph type="sldNum" sz="quarter" idx="5"/>
          </p:nvPr>
        </p:nvSpPr>
        <p:spPr>
          <a:xfrm>
            <a:off x="3812421" y="8625053"/>
            <a:ext cx="2971800" cy="458787"/>
          </a:xfrm>
          <a:prstGeom prst="rect">
            <a:avLst/>
          </a:prstGeom>
        </p:spPr>
        <p:txBody>
          <a:bodyPr vert="horz" lIns="91440" tIns="45720" rIns="91440" bIns="45720" rtlCol="0" anchor="b"/>
          <a:lstStyle>
            <a:lvl1pPr algn="r">
              <a:defRPr sz="1200">
                <a:solidFill>
                  <a:schemeClr val="tx1"/>
                </a:solidFill>
              </a:defRPr>
            </a:lvl1pPr>
          </a:lstStyle>
          <a:p>
            <a:fld id="{D36C12C7-2F16-4540-8B49-1A8C157AC1EC}"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noRot="1" noChangeAspect="1"/>
          </p:cNvSpPr>
          <p:nvPr>
            <p:ph type="sldImg"/>
          </p:nvPr>
        </p:nvSpPr>
        <p:spPr>
          <a:xfrm>
            <a:off x="801688" y="565150"/>
            <a:ext cx="5111750" cy="2874963"/>
          </a:xfrm>
          <a:prstGeom prst="rect">
            <a:avLst/>
          </a:prstGeom>
        </p:spPr>
        <p:txBody>
          <a:bodyPr/>
          <a:lstStyle/>
          <a:p>
            <a:endParaRPr/>
          </a:p>
        </p:txBody>
      </p:sp>
      <p:sp>
        <p:nvSpPr>
          <p:cNvPr id="359" name="Shape 359"/>
          <p:cNvSpPr>
            <a:spLocks noGrp="1"/>
          </p:cNvSpPr>
          <p:nvPr>
            <p:ph type="body" sz="quarter" idx="1"/>
          </p:nvPr>
        </p:nvSpPr>
        <p:spPr>
          <a:xfrm>
            <a:off x="381000" y="3729789"/>
            <a:ext cx="6096000" cy="5017169"/>
          </a:xfrm>
          <a:prstGeom prst="rect">
            <a:avLst/>
          </a:prstGeom>
        </p:spPr>
        <p:txBody>
          <a:bodyPr/>
          <a:lstStyle/>
          <a:p>
            <a:pPr defTabSz="932870">
              <a:defRPr sz="1400">
                <a:latin typeface="Arial"/>
                <a:ea typeface="Arial"/>
                <a:cs typeface="Arial"/>
                <a:sym typeface="Arial"/>
              </a:defRPr>
            </a:pPr>
            <a:r>
              <a:rPr lang="en-US" sz="1400" dirty="0">
                <a:sym typeface="Arial"/>
              </a:rPr>
              <a:t>Image: http://bit.ly/2mHdL6q (https://www.flickr.com/photos/pong/2404940312/) by Rob </a:t>
            </a:r>
            <a:r>
              <a:rPr lang="en-US" sz="1400" dirty="0" err="1">
                <a:sym typeface="Arial"/>
              </a:rPr>
              <a:t>Pongsajapan</a:t>
            </a:r>
            <a:r>
              <a:rPr lang="en-US" sz="1400" dirty="0">
                <a:sym typeface="Arial"/>
              </a:rPr>
              <a:t> / CC BY 2.0</a:t>
            </a:r>
          </a:p>
          <a:p>
            <a:pPr defTabSz="932870">
              <a:defRPr sz="1400">
                <a:latin typeface="Arial"/>
                <a:ea typeface="Arial"/>
                <a:cs typeface="Arial"/>
                <a:sym typeface="Arial"/>
              </a:defRPr>
            </a:pPr>
            <a:endParaRPr dirty="0"/>
          </a:p>
          <a:p>
            <a:pPr defTabSz="932870">
              <a:defRPr sz="1400">
                <a:latin typeface="Arial"/>
                <a:ea typeface="Arial"/>
                <a:cs typeface="Arial"/>
                <a:sym typeface="Arial"/>
              </a:defRPr>
            </a:pPr>
            <a:r>
              <a:rPr dirty="0"/>
              <a:t>“To truly be able to look at, and be able to tell those stories, and to come up with those snippets of information that will resonate with other leaders, we have to be willing to do types of data collection that libraries have shied away from in the past. That involves tracking user behavior in a way that we've seen in a couple of the different studies that have looked at retention. There are ways of extrapolating and growing that out a little bit more so that we are dealing with large datasets, and we could...We could still keep it anonymous when we look at it in aggregate, right? I think that we have to be able to be willing to have conversations on campus about tracking user behavior in ways that libraries just haven't done.” </a:t>
            </a:r>
            <a:r>
              <a:rPr i="1" dirty="0"/>
              <a:t>(Advisory Group Member LM14, Research University, Secular, Public)</a:t>
            </a:r>
          </a:p>
          <a:p>
            <a:pPr defTabSz="932870">
              <a:defRPr sz="1400">
                <a:latin typeface="Arial"/>
                <a:ea typeface="Arial"/>
                <a:cs typeface="Arial"/>
                <a:sym typeface="Arial"/>
              </a:defRPr>
            </a:pPr>
            <a:endParaRPr i="1" dirty="0"/>
          </a:p>
          <a:p>
            <a:pPr defTabSz="932870">
              <a:defRPr sz="1400">
                <a:latin typeface="Arial"/>
                <a:ea typeface="Arial"/>
                <a:cs typeface="Arial"/>
                <a:sym typeface="Arial"/>
              </a:defRPr>
            </a:pPr>
            <a:r>
              <a:rPr dirty="0"/>
              <a:t>Privacy only was mentioned once, but is an important area of exploration. This topic is particularly fraught in the areas of assessment and academic libraries since there is a lack of established best practices and standards addressing the methods and contexts that may threaten the privacy of students.</a:t>
            </a:r>
            <a:r>
              <a:rPr baseline="30000" dirty="0"/>
              <a:t> </a:t>
            </a:r>
            <a:r>
              <a:rPr dirty="0"/>
              <a:t>For this reason, privacy, when broadly defined, can be viewed by librarians in some instances as less of an ethics issue and more of an impediment, as articulated by the following participant [read quote].</a:t>
            </a:r>
          </a:p>
        </p:txBody>
      </p:sp>
      <p:sp>
        <p:nvSpPr>
          <p:cNvPr id="4" name="Slide Number Placeholder 1">
            <a:extLst>
              <a:ext uri="{FF2B5EF4-FFF2-40B4-BE49-F238E27FC236}">
                <a16:creationId xmlns:a16="http://schemas.microsoft.com/office/drawing/2014/main" id="{2C4D65CE-651B-4D11-92F0-25C15EC16D90}"/>
              </a:ext>
            </a:extLst>
          </p:cNvPr>
          <p:cNvSpPr>
            <a:spLocks noGrp="1"/>
          </p:cNvSpPr>
          <p:nvPr>
            <p:ph type="sldNum" sz="quarter" idx="5"/>
          </p:nvPr>
        </p:nvSpPr>
        <p:spPr>
          <a:xfrm>
            <a:off x="3812421" y="8625053"/>
            <a:ext cx="2971800" cy="458787"/>
          </a:xfrm>
          <a:prstGeom prst="rect">
            <a:avLst/>
          </a:prstGeom>
        </p:spPr>
        <p:txBody>
          <a:bodyPr vert="horz" lIns="91440" tIns="45720" rIns="91440" bIns="45720" rtlCol="0" anchor="b"/>
          <a:lstStyle>
            <a:lvl1pPr algn="r">
              <a:defRPr sz="1200">
                <a:solidFill>
                  <a:schemeClr val="tx1"/>
                </a:solidFill>
              </a:defRPr>
            </a:lvl1pPr>
          </a:lstStyle>
          <a:p>
            <a:fld id="{D36C12C7-2F16-4540-8B49-1A8C157AC1EC}"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08025"/>
            <a:ext cx="5184775" cy="291623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1">
            <a:extLst>
              <a:ext uri="{FF2B5EF4-FFF2-40B4-BE49-F238E27FC236}">
                <a16:creationId xmlns:a16="http://schemas.microsoft.com/office/drawing/2014/main" id="{A1F3E723-CA76-4D16-B305-0012BB5D20FD}"/>
              </a:ext>
            </a:extLst>
          </p:cNvPr>
          <p:cNvSpPr>
            <a:spLocks noGrp="1"/>
          </p:cNvSpPr>
          <p:nvPr>
            <p:ph type="sldNum" sz="quarter" idx="5"/>
          </p:nvPr>
        </p:nvSpPr>
        <p:spPr>
          <a:xfrm>
            <a:off x="3812421" y="8625053"/>
            <a:ext cx="2971800" cy="458787"/>
          </a:xfrm>
          <a:prstGeom prst="rect">
            <a:avLst/>
          </a:prstGeom>
        </p:spPr>
        <p:txBody>
          <a:bodyPr vert="horz" lIns="91440" tIns="45720" rIns="91440" bIns="45720" rtlCol="0" anchor="b"/>
          <a:lstStyle>
            <a:lvl1pPr algn="r">
              <a:defRPr sz="1200">
                <a:solidFill>
                  <a:schemeClr val="tx1"/>
                </a:solidFill>
              </a:defRPr>
            </a:lvl1pPr>
          </a:lstStyle>
          <a:p>
            <a:fld id="{D36C12C7-2F16-4540-8B49-1A8C157AC1EC}" type="slidenum">
              <a:rPr lang="en-US" smtClean="0"/>
              <a:pPr/>
              <a:t>2</a:t>
            </a:fld>
            <a:endParaRPr lang="en-US" dirty="0"/>
          </a:p>
        </p:txBody>
      </p:sp>
    </p:spTree>
    <p:extLst>
      <p:ext uri="{BB962C8B-B14F-4D97-AF65-F5344CB8AC3E}">
        <p14:creationId xmlns:p14="http://schemas.microsoft.com/office/powerpoint/2010/main" val="2832664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Shape 363"/>
          <p:cNvSpPr>
            <a:spLocks noGrp="1" noRot="1" noChangeAspect="1"/>
          </p:cNvSpPr>
          <p:nvPr>
            <p:ph type="sldImg"/>
          </p:nvPr>
        </p:nvSpPr>
        <p:spPr>
          <a:xfrm>
            <a:off x="381000" y="685800"/>
            <a:ext cx="6096000" cy="3429000"/>
          </a:xfrm>
          <a:prstGeom prst="rect">
            <a:avLst/>
          </a:prstGeom>
        </p:spPr>
        <p:txBody>
          <a:bodyPr/>
          <a:lstStyle/>
          <a:p>
            <a:endParaRPr/>
          </a:p>
        </p:txBody>
      </p:sp>
      <p:sp>
        <p:nvSpPr>
          <p:cNvPr id="364" name="Shape 364"/>
          <p:cNvSpPr>
            <a:spLocks noGrp="1"/>
          </p:cNvSpPr>
          <p:nvPr>
            <p:ph type="body" sz="quarter" idx="1"/>
          </p:nvPr>
        </p:nvSpPr>
        <p:spPr>
          <a:xfrm>
            <a:off x="381000" y="4343400"/>
            <a:ext cx="6096000" cy="4114800"/>
          </a:xfrm>
          <a:prstGeom prst="rect">
            <a:avLst/>
          </a:prstGeom>
        </p:spPr>
        <p:txBody>
          <a:bodyPr/>
          <a:lstStyle/>
          <a:p>
            <a:pPr defTabSz="932870">
              <a:defRPr sz="1400">
                <a:latin typeface="Arial"/>
                <a:ea typeface="Arial"/>
                <a:cs typeface="Arial"/>
                <a:sym typeface="Arial"/>
              </a:defRPr>
            </a:pPr>
            <a:r>
              <a:rPr lang="en-US" sz="1400" dirty="0">
                <a:latin typeface="Arial" panose="020B0604020202020204" pitchFamily="34" charset="0"/>
                <a:cs typeface="Arial" panose="020B0604020202020204" pitchFamily="34" charset="0"/>
                <a:sym typeface="Arial"/>
              </a:rPr>
              <a:t>Image: http://bit.ly/2l8fAwO (https://www.flickr.com/photos/napafloma-pictures/16081970310/) by Patrick BAUDUIN / CC BY-NC-ND 2.0</a:t>
            </a:r>
          </a:p>
          <a:p>
            <a:pPr defTabSz="932870">
              <a:defRPr sz="1400">
                <a:latin typeface="Arial"/>
                <a:ea typeface="Arial"/>
                <a:cs typeface="Arial"/>
                <a:sym typeface="Arial"/>
              </a:defRPr>
            </a:pPr>
            <a:endParaRPr sz="1400" dirty="0">
              <a:latin typeface="Arial" panose="020B0604020202020204" pitchFamily="34" charset="0"/>
              <a:cs typeface="Arial" panose="020B0604020202020204" pitchFamily="34" charset="0"/>
            </a:endParaRPr>
          </a:p>
          <a:p>
            <a:pPr defTabSz="932870">
              <a:defRPr sz="1400">
                <a:latin typeface="Arial"/>
                <a:ea typeface="Arial"/>
                <a:cs typeface="Arial"/>
                <a:sym typeface="Arial"/>
              </a:defRPr>
            </a:pPr>
            <a:r>
              <a:rPr sz="1400" dirty="0">
                <a:latin typeface="Arial" panose="020B0604020202020204" pitchFamily="34" charset="0"/>
                <a:cs typeface="Arial" panose="020B0604020202020204" pitchFamily="34" charset="0"/>
              </a:rPr>
              <a:t>Recommendations</a:t>
            </a:r>
          </a:p>
          <a:p>
            <a:pPr marL="285750" indent="-285750">
              <a:buSzPct val="100000"/>
              <a:buFont typeface="Arial"/>
              <a:buChar char="•"/>
              <a:defRPr sz="1400">
                <a:latin typeface="Arial"/>
                <a:ea typeface="Arial"/>
                <a:cs typeface="Arial"/>
                <a:sym typeface="Arial"/>
              </a:defRPr>
            </a:pPr>
            <a:r>
              <a:rPr sz="1400" dirty="0">
                <a:latin typeface="Arial" panose="020B0604020202020204" pitchFamily="34" charset="0"/>
                <a:cs typeface="Arial" panose="020B0604020202020204" pitchFamily="34" charset="0"/>
              </a:rPr>
              <a:t>Importance of customer service </a:t>
            </a:r>
          </a:p>
          <a:p>
            <a:pPr marL="285750" indent="-285750">
              <a:buSzPct val="100000"/>
              <a:buFont typeface="Arial"/>
              <a:buChar char="•"/>
              <a:defRPr sz="1400">
                <a:latin typeface="Arial"/>
                <a:ea typeface="Arial"/>
                <a:cs typeface="Arial"/>
                <a:sym typeface="Arial"/>
              </a:defRPr>
            </a:pPr>
            <a:r>
              <a:rPr sz="1400" dirty="0">
                <a:latin typeface="Arial" panose="020B0604020202020204" pitchFamily="34" charset="0"/>
                <a:cs typeface="Arial" panose="020B0604020202020204" pitchFamily="34" charset="0"/>
              </a:rPr>
              <a:t>Use more direct terminology, such as programs and events, to describe activities</a:t>
            </a:r>
          </a:p>
          <a:p>
            <a:pPr marL="285750" indent="-285750">
              <a:buSzPct val="100000"/>
              <a:buFont typeface="Arial"/>
              <a:buChar char="•"/>
              <a:defRPr sz="1400">
                <a:latin typeface="Arial"/>
                <a:ea typeface="Arial"/>
                <a:cs typeface="Arial"/>
                <a:sym typeface="Arial"/>
              </a:defRPr>
            </a:pPr>
            <a:r>
              <a:rPr sz="1400" dirty="0">
                <a:latin typeface="Arial" panose="020B0604020202020204" pitchFamily="34" charset="0"/>
                <a:cs typeface="Arial" panose="020B0604020202020204" pitchFamily="34" charset="0"/>
              </a:rPr>
              <a:t>Use similar terminology as others within the academic institution</a:t>
            </a:r>
          </a:p>
          <a:p>
            <a:pPr marL="285750" indent="-285750">
              <a:buSzPct val="100000"/>
              <a:buFont typeface="Arial"/>
              <a:buChar char="•"/>
              <a:defRPr sz="1400">
                <a:latin typeface="Arial"/>
                <a:ea typeface="Arial"/>
                <a:cs typeface="Arial"/>
                <a:sym typeface="Arial"/>
              </a:defRPr>
            </a:pPr>
            <a:r>
              <a:rPr sz="1400" dirty="0">
                <a:latin typeface="Arial" panose="020B0604020202020204" pitchFamily="34" charset="0"/>
                <a:cs typeface="Arial" panose="020B0604020202020204" pitchFamily="34" charset="0"/>
              </a:rPr>
              <a:t>Determine terminology used by provosts and adopt this terminology in subsequent communications </a:t>
            </a:r>
          </a:p>
          <a:p>
            <a:pPr marL="742950" lvl="1" indent="-285750">
              <a:buSzPct val="100000"/>
              <a:buFont typeface="Arial"/>
              <a:buChar char="•"/>
              <a:defRPr sz="1400">
                <a:latin typeface="Arial"/>
                <a:ea typeface="Arial"/>
                <a:cs typeface="Arial"/>
                <a:sym typeface="Arial"/>
              </a:defRPr>
            </a:pPr>
            <a:r>
              <a:rPr sz="1400" dirty="0">
                <a:latin typeface="Arial" panose="020B0604020202020204" pitchFamily="34" charset="0"/>
                <a:cs typeface="Arial" panose="020B0604020202020204" pitchFamily="34" charset="0"/>
              </a:rPr>
              <a:t>Become familiar with the higher education publications that these provosts and similar administrators read </a:t>
            </a:r>
          </a:p>
          <a:p>
            <a:pPr marL="742950" lvl="1" indent="-285750">
              <a:buSzPct val="100000"/>
              <a:buFont typeface="Arial"/>
              <a:buChar char="•"/>
              <a:defRPr sz="1400">
                <a:latin typeface="Arial"/>
                <a:ea typeface="Arial"/>
                <a:cs typeface="Arial"/>
                <a:sym typeface="Arial"/>
              </a:defRPr>
            </a:pPr>
            <a:r>
              <a:rPr sz="1400" dirty="0">
                <a:latin typeface="Arial" panose="020B0604020202020204" pitchFamily="34" charset="0"/>
                <a:cs typeface="Arial" panose="020B0604020202020204" pitchFamily="34" charset="0"/>
              </a:rPr>
              <a:t>Consider</a:t>
            </a:r>
            <a:r>
              <a:rPr sz="1400" i="1"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publishing in higher education publications since they provide a direct line of communication to these provosts and similar administrators (Advisory Group Member LM14).</a:t>
            </a:r>
            <a:r>
              <a:rPr sz="1400" i="1" dirty="0">
                <a:latin typeface="Arial" panose="020B0604020202020204" pitchFamily="34" charset="0"/>
                <a:cs typeface="Arial" panose="020B0604020202020204" pitchFamily="34" charset="0"/>
              </a:rPr>
              <a:t> </a:t>
            </a:r>
          </a:p>
        </p:txBody>
      </p:sp>
      <p:sp>
        <p:nvSpPr>
          <p:cNvPr id="4" name="Slide Number Placeholder 1">
            <a:extLst>
              <a:ext uri="{FF2B5EF4-FFF2-40B4-BE49-F238E27FC236}">
                <a16:creationId xmlns:a16="http://schemas.microsoft.com/office/drawing/2014/main" id="{A21FC171-7B9B-47F0-B3DD-10B5FB51F490}"/>
              </a:ext>
            </a:extLst>
          </p:cNvPr>
          <p:cNvSpPr>
            <a:spLocks noGrp="1"/>
          </p:cNvSpPr>
          <p:nvPr>
            <p:ph type="sldNum" sz="quarter" idx="5"/>
          </p:nvPr>
        </p:nvSpPr>
        <p:spPr>
          <a:xfrm>
            <a:off x="3812421" y="8625053"/>
            <a:ext cx="2971800" cy="458787"/>
          </a:xfrm>
          <a:prstGeom prst="rect">
            <a:avLst/>
          </a:prstGeom>
        </p:spPr>
        <p:txBody>
          <a:bodyPr vert="horz" lIns="91440" tIns="45720" rIns="91440" bIns="45720" rtlCol="0" anchor="b"/>
          <a:lstStyle>
            <a:lvl1pPr algn="r">
              <a:defRPr sz="1200">
                <a:solidFill>
                  <a:schemeClr val="tx1"/>
                </a:solidFill>
              </a:defRPr>
            </a:lvl1pPr>
          </a:lstStyle>
          <a:p>
            <a:fld id="{D36C12C7-2F16-4540-8B49-1A8C157AC1EC}"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1">
            <a:extLst>
              <a:ext uri="{FF2B5EF4-FFF2-40B4-BE49-F238E27FC236}">
                <a16:creationId xmlns:a16="http://schemas.microsoft.com/office/drawing/2014/main" id="{C0860B22-9C86-4FB0-87B1-E1A5AE18835D}"/>
              </a:ext>
            </a:extLst>
          </p:cNvPr>
          <p:cNvSpPr>
            <a:spLocks noGrp="1"/>
          </p:cNvSpPr>
          <p:nvPr>
            <p:ph type="sldNum" sz="quarter" idx="5"/>
          </p:nvPr>
        </p:nvSpPr>
        <p:spPr>
          <a:xfrm>
            <a:off x="3812421" y="8625053"/>
            <a:ext cx="2971800" cy="458787"/>
          </a:xfrm>
          <a:prstGeom prst="rect">
            <a:avLst/>
          </a:prstGeom>
        </p:spPr>
        <p:txBody>
          <a:bodyPr vert="horz" lIns="91440" tIns="45720" rIns="91440" bIns="45720" rtlCol="0" anchor="b"/>
          <a:lstStyle>
            <a:lvl1pPr algn="r">
              <a:defRPr sz="1200">
                <a:solidFill>
                  <a:schemeClr val="tx1"/>
                </a:solidFill>
              </a:defRPr>
            </a:lvl1pPr>
          </a:lstStyle>
          <a:p>
            <a:fld id="{D36C12C7-2F16-4540-8B49-1A8C157AC1EC}" type="slidenum">
              <a:rPr lang="en-US" smtClean="0"/>
              <a:pPr/>
              <a:t>21</a:t>
            </a:fld>
            <a:endParaRPr lang="en-US" dirty="0"/>
          </a:p>
        </p:txBody>
      </p:sp>
    </p:spTree>
    <p:extLst>
      <p:ext uri="{BB962C8B-B14F-4D97-AF65-F5344CB8AC3E}">
        <p14:creationId xmlns:p14="http://schemas.microsoft.com/office/powerpoint/2010/main" val="350744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Shape 372"/>
          <p:cNvSpPr>
            <a:spLocks noGrp="1" noRot="1" noChangeAspect="1"/>
          </p:cNvSpPr>
          <p:nvPr>
            <p:ph type="sldImg"/>
          </p:nvPr>
        </p:nvSpPr>
        <p:spPr>
          <a:xfrm>
            <a:off x="381000" y="685800"/>
            <a:ext cx="6096000" cy="3429000"/>
          </a:xfrm>
          <a:prstGeom prst="rect">
            <a:avLst/>
          </a:prstGeom>
        </p:spPr>
        <p:txBody>
          <a:bodyPr/>
          <a:lstStyle/>
          <a:p>
            <a:endParaRPr/>
          </a:p>
        </p:txBody>
      </p:sp>
      <p:sp>
        <p:nvSpPr>
          <p:cNvPr id="373" name="Shape 373"/>
          <p:cNvSpPr>
            <a:spLocks noGrp="1"/>
          </p:cNvSpPr>
          <p:nvPr>
            <p:ph type="body" sz="quarter" idx="1"/>
          </p:nvPr>
        </p:nvSpPr>
        <p:spPr>
          <a:xfrm>
            <a:off x="637673" y="4343400"/>
            <a:ext cx="5558589" cy="4114800"/>
          </a:xfrm>
          <a:prstGeom prst="rect">
            <a:avLst/>
          </a:prstGeom>
        </p:spPr>
        <p:txBody>
          <a:bodyPr/>
          <a:lstStyle/>
          <a:p>
            <a:pPr>
              <a:defRPr sz="1400">
                <a:latin typeface="Arial"/>
                <a:ea typeface="Arial"/>
                <a:cs typeface="Arial"/>
                <a:sym typeface="Arial"/>
              </a:defRPr>
            </a:pPr>
            <a:r>
              <a:rPr lang="en-US" sz="1400" dirty="0">
                <a:sym typeface="Arial"/>
              </a:rPr>
              <a:t>Image: https://www.flickr.com/photos/mxmstryo/3507201141/ by </a:t>
            </a:r>
            <a:r>
              <a:rPr lang="en-US" sz="1400" dirty="0" err="1">
                <a:sym typeface="Arial"/>
              </a:rPr>
              <a:t>mxmstryo</a:t>
            </a:r>
            <a:r>
              <a:rPr lang="en-US" sz="1400" dirty="0">
                <a:sym typeface="Arial"/>
              </a:rPr>
              <a:t> / CC BY 2.0</a:t>
            </a:r>
          </a:p>
          <a:p>
            <a:pPr>
              <a:defRPr sz="1400">
                <a:latin typeface="Arial"/>
                <a:ea typeface="Arial"/>
                <a:cs typeface="Arial"/>
                <a:sym typeface="Arial"/>
              </a:defRPr>
            </a:pPr>
            <a:endParaRPr dirty="0"/>
          </a:p>
          <a:p>
            <a:pPr defTabSz="932870">
              <a:defRPr sz="1400">
                <a:latin typeface="Arial"/>
                <a:ea typeface="Arial"/>
                <a:cs typeface="Arial"/>
                <a:sym typeface="Arial"/>
              </a:defRPr>
            </a:pPr>
            <a:r>
              <a:rPr dirty="0"/>
              <a:t>“If I’m understanding you correctly, the whole kind of conversation around fake news is this really important example of how important it is in our daily life and civic health in order to bring critical skills to bear on understanding information and being able to critically evaluate the source of that.” (Advisory Member LM03, Research University, Secular, Private)</a:t>
            </a:r>
          </a:p>
        </p:txBody>
      </p:sp>
      <p:sp>
        <p:nvSpPr>
          <p:cNvPr id="4" name="Slide Number Placeholder 1">
            <a:extLst>
              <a:ext uri="{FF2B5EF4-FFF2-40B4-BE49-F238E27FC236}">
                <a16:creationId xmlns:a16="http://schemas.microsoft.com/office/drawing/2014/main" id="{58A98A9C-9A1B-487E-988C-335F5C06FA6D}"/>
              </a:ext>
            </a:extLst>
          </p:cNvPr>
          <p:cNvSpPr>
            <a:spLocks noGrp="1"/>
          </p:cNvSpPr>
          <p:nvPr>
            <p:ph type="sldNum" sz="quarter" idx="5"/>
          </p:nvPr>
        </p:nvSpPr>
        <p:spPr>
          <a:xfrm>
            <a:off x="3812421" y="8625053"/>
            <a:ext cx="2971800" cy="458787"/>
          </a:xfrm>
          <a:prstGeom prst="rect">
            <a:avLst/>
          </a:prstGeom>
        </p:spPr>
        <p:txBody>
          <a:bodyPr vert="horz" lIns="91440" tIns="45720" rIns="91440" bIns="45720" rtlCol="0" anchor="b"/>
          <a:lstStyle>
            <a:lvl1pPr algn="r">
              <a:defRPr sz="1200">
                <a:solidFill>
                  <a:schemeClr val="tx1"/>
                </a:solidFill>
              </a:defRPr>
            </a:lvl1pPr>
          </a:lstStyle>
          <a:p>
            <a:fld id="{D36C12C7-2F16-4540-8B49-1A8C157AC1EC}"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noRot="1" noChangeAspect="1"/>
          </p:cNvSpPr>
          <p:nvPr>
            <p:ph type="sldImg"/>
          </p:nvPr>
        </p:nvSpPr>
        <p:spPr>
          <a:xfrm>
            <a:off x="381000" y="685800"/>
            <a:ext cx="6096000" cy="3429000"/>
          </a:xfrm>
          <a:prstGeom prst="rect">
            <a:avLst/>
          </a:prstGeom>
        </p:spPr>
        <p:txBody>
          <a:bodyPr/>
          <a:lstStyle/>
          <a:p>
            <a:endParaRPr/>
          </a:p>
        </p:txBody>
      </p:sp>
      <p:sp>
        <p:nvSpPr>
          <p:cNvPr id="378" name="Shape 378"/>
          <p:cNvSpPr>
            <a:spLocks noGrp="1"/>
          </p:cNvSpPr>
          <p:nvPr>
            <p:ph type="body" sz="quarter" idx="1"/>
          </p:nvPr>
        </p:nvSpPr>
        <p:spPr>
          <a:xfrm>
            <a:off x="553453" y="4343400"/>
            <a:ext cx="5690936" cy="4114800"/>
          </a:xfrm>
          <a:prstGeom prst="rect">
            <a:avLst/>
          </a:prstGeom>
        </p:spPr>
        <p:txBody>
          <a:bodyPr/>
          <a:lstStyle/>
          <a:p>
            <a:pPr>
              <a:defRPr sz="1400">
                <a:latin typeface="Arial"/>
                <a:ea typeface="Arial"/>
                <a:cs typeface="Arial"/>
                <a:sym typeface="Arial"/>
              </a:defRPr>
            </a:pPr>
            <a:r>
              <a:rPr lang="en-US" sz="1400" dirty="0">
                <a:latin typeface="Arial" panose="020B0604020202020204" pitchFamily="34" charset="0"/>
                <a:cs typeface="Arial" panose="020B0604020202020204" pitchFamily="34" charset="0"/>
                <a:sym typeface="Arial"/>
              </a:rPr>
              <a:t>Image: http://bit.ly/2lPFoNi (https://www.flickr.com/photos/vauvau/4284175347/) by Clemens v. </a:t>
            </a:r>
            <a:r>
              <a:rPr lang="en-US" sz="1400" dirty="0" err="1">
                <a:latin typeface="Arial" panose="020B0604020202020204" pitchFamily="34" charset="0"/>
                <a:cs typeface="Arial" panose="020B0604020202020204" pitchFamily="34" charset="0"/>
                <a:sym typeface="Arial"/>
              </a:rPr>
              <a:t>Vogelsang</a:t>
            </a:r>
            <a:r>
              <a:rPr lang="en-US" sz="1400" dirty="0">
                <a:latin typeface="Arial" panose="020B0604020202020204" pitchFamily="34" charset="0"/>
                <a:cs typeface="Arial" panose="020B0604020202020204" pitchFamily="34" charset="0"/>
                <a:sym typeface="Arial"/>
              </a:rPr>
              <a:t> / CC BY 2.0</a:t>
            </a:r>
          </a:p>
          <a:p>
            <a:pPr>
              <a:defRPr sz="1400">
                <a:latin typeface="Arial"/>
                <a:ea typeface="Arial"/>
                <a:cs typeface="Arial"/>
                <a:sym typeface="Arial"/>
              </a:defRPr>
            </a:pPr>
            <a:endParaRPr sz="1400" dirty="0">
              <a:latin typeface="Arial" panose="020B0604020202020204" pitchFamily="34" charset="0"/>
              <a:cs typeface="Arial" panose="020B0604020202020204" pitchFamily="34" charset="0"/>
            </a:endParaRPr>
          </a:p>
          <a:p>
            <a:pPr>
              <a:defRPr sz="1400">
                <a:latin typeface="Arial"/>
                <a:ea typeface="Arial"/>
                <a:cs typeface="Arial"/>
                <a:sym typeface="Arial"/>
              </a:defRPr>
            </a:pPr>
            <a:r>
              <a:rPr sz="1400" dirty="0">
                <a:latin typeface="Arial" panose="020B0604020202020204" pitchFamily="34" charset="0"/>
                <a:cs typeface="Arial" panose="020B0604020202020204" pitchFamily="34" charset="0"/>
              </a:rPr>
              <a:t>“People [are] talking about the problems of educating people to be citizens more, with this election being indicative of that. This is a hard thing to confront right now because we are going to have an administration that doesn't think that's important at all.” </a:t>
            </a:r>
            <a:r>
              <a:rPr sz="1400" i="1" dirty="0">
                <a:latin typeface="Arial" panose="020B0604020202020204" pitchFamily="34" charset="0"/>
                <a:cs typeface="Arial" panose="020B0604020202020204" pitchFamily="34" charset="0"/>
              </a:rPr>
              <a:t>(Provost Interviewee PP02, Research University, Non-Secular, Private)</a:t>
            </a:r>
          </a:p>
        </p:txBody>
      </p:sp>
      <p:sp>
        <p:nvSpPr>
          <p:cNvPr id="4" name="Slide Number Placeholder 1">
            <a:extLst>
              <a:ext uri="{FF2B5EF4-FFF2-40B4-BE49-F238E27FC236}">
                <a16:creationId xmlns:a16="http://schemas.microsoft.com/office/drawing/2014/main" id="{FBF38189-1D9F-4689-B67C-504684F630D0}"/>
              </a:ext>
            </a:extLst>
          </p:cNvPr>
          <p:cNvSpPr>
            <a:spLocks noGrp="1"/>
          </p:cNvSpPr>
          <p:nvPr>
            <p:ph type="sldNum" sz="quarter" idx="5"/>
          </p:nvPr>
        </p:nvSpPr>
        <p:spPr>
          <a:xfrm>
            <a:off x="3812421" y="8625053"/>
            <a:ext cx="2971800" cy="458787"/>
          </a:xfrm>
          <a:prstGeom prst="rect">
            <a:avLst/>
          </a:prstGeom>
        </p:spPr>
        <p:txBody>
          <a:bodyPr vert="horz" lIns="91440" tIns="45720" rIns="91440" bIns="45720" rtlCol="0" anchor="b"/>
          <a:lstStyle>
            <a:lvl1pPr algn="r">
              <a:defRPr sz="1200">
                <a:solidFill>
                  <a:schemeClr val="tx1"/>
                </a:solidFill>
              </a:defRPr>
            </a:lvl1pPr>
          </a:lstStyle>
          <a:p>
            <a:fld id="{D36C12C7-2F16-4540-8B49-1A8C157AC1EC}"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hape 382"/>
          <p:cNvSpPr>
            <a:spLocks noGrp="1" noRot="1" noChangeAspect="1"/>
          </p:cNvSpPr>
          <p:nvPr>
            <p:ph type="sldImg"/>
          </p:nvPr>
        </p:nvSpPr>
        <p:spPr>
          <a:xfrm>
            <a:off x="381000" y="685800"/>
            <a:ext cx="6096000" cy="3429000"/>
          </a:xfrm>
          <a:prstGeom prst="rect">
            <a:avLst/>
          </a:prstGeom>
        </p:spPr>
        <p:txBody>
          <a:bodyPr/>
          <a:lstStyle/>
          <a:p>
            <a:endParaRPr/>
          </a:p>
        </p:txBody>
      </p:sp>
      <p:sp>
        <p:nvSpPr>
          <p:cNvPr id="383" name="Shape 383"/>
          <p:cNvSpPr>
            <a:spLocks noGrp="1"/>
          </p:cNvSpPr>
          <p:nvPr>
            <p:ph type="body" sz="quarter" idx="1"/>
          </p:nvPr>
        </p:nvSpPr>
        <p:spPr>
          <a:xfrm>
            <a:off x="673768" y="4312526"/>
            <a:ext cx="5498432" cy="4114800"/>
          </a:xfrm>
          <a:prstGeom prst="rect">
            <a:avLst/>
          </a:prstGeom>
        </p:spPr>
        <p:txBody>
          <a:bodyPr/>
          <a:lstStyle/>
          <a:p>
            <a:pPr defTabSz="932870">
              <a:defRPr sz="1400">
                <a:latin typeface="Arial"/>
                <a:ea typeface="Arial"/>
                <a:cs typeface="Arial"/>
                <a:sym typeface="Arial"/>
              </a:defRPr>
            </a:pPr>
            <a:r>
              <a:rPr lang="en-US" sz="1400" dirty="0">
                <a:sym typeface="Arial"/>
              </a:rPr>
              <a:t>Image: http://bit.ly/2lQ0XwV (https://www.flickr.com/photos/dlebech/6803716862/) by David </a:t>
            </a:r>
            <a:r>
              <a:rPr lang="en-US" sz="1400" dirty="0" err="1">
                <a:sym typeface="Arial"/>
              </a:rPr>
              <a:t>Lebech</a:t>
            </a:r>
            <a:r>
              <a:rPr lang="en-US" sz="1400" dirty="0">
                <a:sym typeface="Arial"/>
              </a:rPr>
              <a:t> / CC BY-NC 2.0</a:t>
            </a:r>
          </a:p>
          <a:p>
            <a:pPr defTabSz="932870">
              <a:defRPr sz="1400">
                <a:latin typeface="Arial"/>
                <a:ea typeface="Arial"/>
                <a:cs typeface="Arial"/>
                <a:sym typeface="Arial"/>
              </a:defRPr>
            </a:pPr>
            <a:endParaRPr dirty="0"/>
          </a:p>
          <a:p>
            <a:pPr defTabSz="932870">
              <a:defRPr sz="1400">
                <a:latin typeface="Arial"/>
                <a:ea typeface="Arial"/>
                <a:cs typeface="Arial"/>
                <a:sym typeface="Arial"/>
              </a:defRPr>
            </a:pPr>
            <a:r>
              <a:rPr dirty="0"/>
              <a:t>“My biggest concern is that the students aren't coming together. The library can be that place, that nexus where students can come to study together. Yes, everything's posted online and they know they can do this alone, but there's a hunger within our undergraduate student population to actually socialize. The library has always been that crossroads for campuses. It could serve in this capacity, pulling students together.” </a:t>
            </a:r>
            <a:r>
              <a:rPr i="1" dirty="0"/>
              <a:t>(Provost Interviewee PP04, Research University, Secular, Public)</a:t>
            </a:r>
          </a:p>
        </p:txBody>
      </p:sp>
      <p:sp>
        <p:nvSpPr>
          <p:cNvPr id="4" name="Slide Number Placeholder 1">
            <a:extLst>
              <a:ext uri="{FF2B5EF4-FFF2-40B4-BE49-F238E27FC236}">
                <a16:creationId xmlns:a16="http://schemas.microsoft.com/office/drawing/2014/main" id="{CB9F7EE0-00D3-448C-BE64-FF22D2BC2440}"/>
              </a:ext>
            </a:extLst>
          </p:cNvPr>
          <p:cNvSpPr>
            <a:spLocks noGrp="1"/>
          </p:cNvSpPr>
          <p:nvPr>
            <p:ph type="sldNum" sz="quarter" idx="5"/>
          </p:nvPr>
        </p:nvSpPr>
        <p:spPr>
          <a:xfrm>
            <a:off x="3812421" y="8625053"/>
            <a:ext cx="2971800" cy="458787"/>
          </a:xfrm>
          <a:prstGeom prst="rect">
            <a:avLst/>
          </a:prstGeom>
        </p:spPr>
        <p:txBody>
          <a:bodyPr vert="horz" lIns="91440" tIns="45720" rIns="91440" bIns="45720" rtlCol="0" anchor="b"/>
          <a:lstStyle>
            <a:lvl1pPr algn="r">
              <a:defRPr sz="1200">
                <a:solidFill>
                  <a:schemeClr val="tx1"/>
                </a:solidFill>
              </a:defRPr>
            </a:lvl1pPr>
          </a:lstStyle>
          <a:p>
            <a:fld id="{D36C12C7-2F16-4540-8B49-1A8C157AC1EC}"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a:spLocks noGrp="1" noRot="1" noChangeAspect="1"/>
          </p:cNvSpPr>
          <p:nvPr>
            <p:ph type="sldImg"/>
          </p:nvPr>
        </p:nvSpPr>
        <p:spPr>
          <a:xfrm>
            <a:off x="381000" y="685800"/>
            <a:ext cx="6096000" cy="3429000"/>
          </a:xfrm>
          <a:prstGeom prst="rect">
            <a:avLst/>
          </a:prstGeom>
        </p:spPr>
        <p:txBody>
          <a:bodyPr/>
          <a:lstStyle/>
          <a:p>
            <a:endParaRPr/>
          </a:p>
        </p:txBody>
      </p:sp>
      <p:sp>
        <p:nvSpPr>
          <p:cNvPr id="390" name="Shape 390"/>
          <p:cNvSpPr>
            <a:spLocks noGrp="1"/>
          </p:cNvSpPr>
          <p:nvPr>
            <p:ph type="body" sz="quarter" idx="1"/>
          </p:nvPr>
        </p:nvSpPr>
        <p:spPr>
          <a:prstGeom prst="rect">
            <a:avLst/>
          </a:prstGeom>
        </p:spPr>
        <p:txBody>
          <a:bodyPr/>
          <a:lstStyle/>
          <a:p>
            <a:pPr>
              <a:defRPr sz="1400">
                <a:latin typeface="Arial"/>
                <a:ea typeface="Arial"/>
                <a:cs typeface="Arial"/>
                <a:sym typeface="Arial"/>
              </a:defRPr>
            </a:pPr>
            <a:r>
              <a:rPr lang="en-US" sz="1400" dirty="0">
                <a:sym typeface="Arial"/>
              </a:rPr>
              <a:t>Image: https://www.flickr.com/photos/kimmanleyort/2130314519/ by Kim Manley Ort / CC BY-NC-ND 2.0</a:t>
            </a:r>
            <a:endParaRPr dirty="0"/>
          </a:p>
          <a:p>
            <a:pPr>
              <a:defRPr sz="1400">
                <a:solidFill>
                  <a:srgbClr val="FFFFFF"/>
                </a:solidFill>
                <a:latin typeface="Arial"/>
                <a:ea typeface="Arial"/>
                <a:cs typeface="Arial"/>
                <a:sym typeface="Arial"/>
              </a:defRPr>
            </a:pPr>
            <a:r>
              <a:rPr dirty="0"/>
              <a:t>“I think information literacy is very important. What information, is trustworthy? What information is not? How do you delve into a subject and really understand what the facts are? How do you think about different resources? I think that is going to be really important for libraries. I think it is going be something that is important for everybody, from scientists to humanists.”</a:t>
            </a:r>
          </a:p>
          <a:p>
            <a:pPr>
              <a:defRPr sz="1400" i="1">
                <a:solidFill>
                  <a:srgbClr val="FFFFFF"/>
                </a:solidFill>
                <a:latin typeface="Arial"/>
                <a:ea typeface="Arial"/>
                <a:cs typeface="Arial"/>
                <a:sym typeface="Arial"/>
              </a:defRPr>
            </a:pPr>
            <a:r>
              <a:rPr dirty="0"/>
              <a:t>(Provost Interviewee PP06, Research University, Secular, Public)</a:t>
            </a:r>
          </a:p>
        </p:txBody>
      </p:sp>
      <p:sp>
        <p:nvSpPr>
          <p:cNvPr id="4" name="Slide Number Placeholder 1">
            <a:extLst>
              <a:ext uri="{FF2B5EF4-FFF2-40B4-BE49-F238E27FC236}">
                <a16:creationId xmlns:a16="http://schemas.microsoft.com/office/drawing/2014/main" id="{E9435401-6212-4574-95BF-0DD93E8B4283}"/>
              </a:ext>
            </a:extLst>
          </p:cNvPr>
          <p:cNvSpPr>
            <a:spLocks noGrp="1"/>
          </p:cNvSpPr>
          <p:nvPr>
            <p:ph type="sldNum" sz="quarter" idx="5"/>
          </p:nvPr>
        </p:nvSpPr>
        <p:spPr>
          <a:xfrm>
            <a:off x="3812421" y="8625053"/>
            <a:ext cx="2971800" cy="458787"/>
          </a:xfrm>
          <a:prstGeom prst="rect">
            <a:avLst/>
          </a:prstGeom>
        </p:spPr>
        <p:txBody>
          <a:bodyPr vert="horz" lIns="91440" tIns="45720" rIns="91440" bIns="45720" rtlCol="0" anchor="b"/>
          <a:lstStyle>
            <a:lvl1pPr algn="r">
              <a:defRPr sz="1200">
                <a:solidFill>
                  <a:schemeClr val="tx1"/>
                </a:solidFill>
              </a:defRPr>
            </a:lvl1pPr>
          </a:lstStyle>
          <a:p>
            <a:fld id="{D36C12C7-2F16-4540-8B49-1A8C157AC1EC}"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noRot="1" noChangeAspect="1"/>
          </p:cNvSpPr>
          <p:nvPr>
            <p:ph type="sldImg"/>
          </p:nvPr>
        </p:nvSpPr>
        <p:spPr>
          <a:xfrm>
            <a:off x="381000" y="685800"/>
            <a:ext cx="6096000" cy="3429000"/>
          </a:xfrm>
          <a:prstGeom prst="rect">
            <a:avLst/>
          </a:prstGeom>
        </p:spPr>
        <p:txBody>
          <a:bodyPr/>
          <a:lstStyle/>
          <a:p>
            <a:endParaRPr/>
          </a:p>
        </p:txBody>
      </p:sp>
      <p:sp>
        <p:nvSpPr>
          <p:cNvPr id="397" name="Shape 397"/>
          <p:cNvSpPr>
            <a:spLocks noGrp="1"/>
          </p:cNvSpPr>
          <p:nvPr>
            <p:ph type="body" sz="quarter" idx="1"/>
          </p:nvPr>
        </p:nvSpPr>
        <p:spPr>
          <a:prstGeom prst="rect">
            <a:avLst/>
          </a:prstGeom>
        </p:spPr>
        <p:txBody>
          <a:bodyPr/>
          <a:lstStyle/>
          <a:p>
            <a:pPr defTabSz="932870">
              <a:defRPr sz="1400">
                <a:latin typeface="Arial"/>
                <a:ea typeface="Arial"/>
                <a:cs typeface="Arial"/>
                <a:sym typeface="Arial"/>
              </a:defRPr>
            </a:pPr>
            <a:r>
              <a:rPr lang="en-US" sz="1400" dirty="0">
                <a:sym typeface="Arial"/>
              </a:rPr>
              <a:t>Image: https://www.flickr.com/photos/ubarchives/4663516752/ by </a:t>
            </a:r>
            <a:r>
              <a:rPr lang="en-US" sz="1400" dirty="0" err="1">
                <a:sym typeface="Arial"/>
              </a:rPr>
              <a:t>ubarchives</a:t>
            </a:r>
            <a:r>
              <a:rPr lang="en-US" sz="1400" dirty="0">
                <a:sym typeface="Arial"/>
              </a:rPr>
              <a:t> / CC BY-NC-ND 2.0</a:t>
            </a:r>
            <a:endParaRPr dirty="0"/>
          </a:p>
          <a:p>
            <a:pPr>
              <a:defRPr sz="1400">
                <a:solidFill>
                  <a:srgbClr val="FFFFFF"/>
                </a:solidFill>
                <a:latin typeface="Arial"/>
                <a:ea typeface="Arial"/>
                <a:cs typeface="Arial"/>
                <a:sym typeface="Arial"/>
              </a:defRPr>
            </a:pPr>
            <a:r>
              <a:rPr dirty="0"/>
              <a:t>“I do not think the learning stops after [students graduate]. How do we set our students up for success? How do they reach the outcomes that we want for them? How do we have them thinking about, and in particular for libraries, how do they think about that down the road as, using public libraries and the resources we have there as well?”</a:t>
            </a:r>
          </a:p>
          <a:p>
            <a:pPr>
              <a:defRPr sz="1400" i="1">
                <a:solidFill>
                  <a:srgbClr val="FFFFFF"/>
                </a:solidFill>
                <a:latin typeface="Arial"/>
                <a:ea typeface="Arial"/>
                <a:cs typeface="Arial"/>
                <a:sym typeface="Arial"/>
              </a:defRPr>
            </a:pPr>
            <a:r>
              <a:rPr dirty="0"/>
              <a:t>(Provost Interviewee PP06, Research University, Secular, Public)</a:t>
            </a:r>
          </a:p>
          <a:p>
            <a:pPr>
              <a:defRPr sz="1400">
                <a:solidFill>
                  <a:srgbClr val="FFFFFF"/>
                </a:solidFill>
                <a:latin typeface="Arial"/>
                <a:ea typeface="Arial"/>
                <a:cs typeface="Arial"/>
                <a:sym typeface="Arial"/>
              </a:defRPr>
            </a:pPr>
            <a:endParaRPr dirty="0"/>
          </a:p>
        </p:txBody>
      </p:sp>
      <p:sp>
        <p:nvSpPr>
          <p:cNvPr id="4" name="Slide Number Placeholder 1">
            <a:extLst>
              <a:ext uri="{FF2B5EF4-FFF2-40B4-BE49-F238E27FC236}">
                <a16:creationId xmlns:a16="http://schemas.microsoft.com/office/drawing/2014/main" id="{EA528F0E-C0AD-4A02-BCDF-964F23A2DA01}"/>
              </a:ext>
            </a:extLst>
          </p:cNvPr>
          <p:cNvSpPr>
            <a:spLocks noGrp="1"/>
          </p:cNvSpPr>
          <p:nvPr>
            <p:ph type="sldNum" sz="quarter" idx="5"/>
          </p:nvPr>
        </p:nvSpPr>
        <p:spPr>
          <a:xfrm>
            <a:off x="3812421" y="8625053"/>
            <a:ext cx="2971800" cy="458787"/>
          </a:xfrm>
          <a:prstGeom prst="rect">
            <a:avLst/>
          </a:prstGeom>
        </p:spPr>
        <p:txBody>
          <a:bodyPr vert="horz" lIns="91440" tIns="45720" rIns="91440" bIns="45720" rtlCol="0" anchor="b"/>
          <a:lstStyle>
            <a:lvl1pPr algn="r">
              <a:defRPr sz="1200">
                <a:solidFill>
                  <a:schemeClr val="tx1"/>
                </a:solidFill>
              </a:defRPr>
            </a:lvl1pPr>
          </a:lstStyle>
          <a:p>
            <a:fld id="{D36C12C7-2F16-4540-8B49-1A8C157AC1EC}"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noRot="1" noChangeAspect="1"/>
          </p:cNvSpPr>
          <p:nvPr>
            <p:ph type="sldImg"/>
          </p:nvPr>
        </p:nvSpPr>
        <p:spPr>
          <a:xfrm>
            <a:off x="381000" y="685800"/>
            <a:ext cx="6096000" cy="3429000"/>
          </a:xfrm>
          <a:prstGeom prst="rect">
            <a:avLst/>
          </a:prstGeom>
        </p:spPr>
        <p:txBody>
          <a:bodyPr/>
          <a:lstStyle/>
          <a:p>
            <a:endParaRPr/>
          </a:p>
        </p:txBody>
      </p:sp>
      <p:sp>
        <p:nvSpPr>
          <p:cNvPr id="404" name="Shape 404"/>
          <p:cNvSpPr>
            <a:spLocks noGrp="1"/>
          </p:cNvSpPr>
          <p:nvPr>
            <p:ph type="body" sz="quarter" idx="1"/>
          </p:nvPr>
        </p:nvSpPr>
        <p:spPr>
          <a:prstGeom prst="rect">
            <a:avLst/>
          </a:prstGeom>
        </p:spPr>
        <p:txBody>
          <a:bodyPr/>
          <a:lstStyle/>
          <a:p>
            <a:pPr defTabSz="932870">
              <a:defRPr sz="1400">
                <a:latin typeface="Arial"/>
                <a:ea typeface="Arial"/>
                <a:cs typeface="Arial"/>
                <a:sym typeface="Arial"/>
              </a:defRPr>
            </a:pPr>
            <a:r>
              <a:rPr lang="en-US" sz="1400" dirty="0">
                <a:sym typeface="Arial"/>
              </a:rPr>
              <a:t>Image: https://www.flickr.com/photos/pagedooley/3887095398/ by Kevin Dooley / CC BY 2.0</a:t>
            </a:r>
            <a:endParaRPr dirty="0"/>
          </a:p>
          <a:p>
            <a:pPr>
              <a:defRPr sz="1400">
                <a:solidFill>
                  <a:srgbClr val="FFFFFF"/>
                </a:solidFill>
                <a:latin typeface="Arial"/>
                <a:ea typeface="Arial"/>
                <a:cs typeface="Arial"/>
                <a:sym typeface="Arial"/>
              </a:defRPr>
            </a:pPr>
            <a:r>
              <a:rPr dirty="0"/>
              <a:t>“We should be helping people learn how to think, learn how to be skeptical, learn how to use critical thinking skills, learn how to be self-reflective. I think because those things are so much harder to assess and to demonstrate we have not done as good a job telling that story.”</a:t>
            </a:r>
          </a:p>
          <a:p>
            <a:pPr>
              <a:defRPr sz="1400">
                <a:solidFill>
                  <a:srgbClr val="FFFFFF"/>
                </a:solidFill>
                <a:latin typeface="Arial"/>
                <a:ea typeface="Arial"/>
                <a:cs typeface="Arial"/>
                <a:sym typeface="Arial"/>
              </a:defRPr>
            </a:pPr>
            <a:r>
              <a:rPr dirty="0"/>
              <a:t> </a:t>
            </a:r>
            <a:r>
              <a:rPr i="1" dirty="0"/>
              <a:t>(Provost Interviewee PP10, College, Non-secular, Private)</a:t>
            </a:r>
          </a:p>
          <a:p>
            <a:pPr>
              <a:defRPr sz="1400">
                <a:solidFill>
                  <a:srgbClr val="FFFFFF"/>
                </a:solidFill>
                <a:latin typeface="Arial"/>
                <a:ea typeface="Arial"/>
                <a:cs typeface="Arial"/>
                <a:sym typeface="Arial"/>
              </a:defRPr>
            </a:pPr>
            <a:endParaRPr i="1" dirty="0"/>
          </a:p>
        </p:txBody>
      </p:sp>
      <p:sp>
        <p:nvSpPr>
          <p:cNvPr id="4" name="Slide Number Placeholder 1">
            <a:extLst>
              <a:ext uri="{FF2B5EF4-FFF2-40B4-BE49-F238E27FC236}">
                <a16:creationId xmlns:a16="http://schemas.microsoft.com/office/drawing/2014/main" id="{C72E5D1C-51B6-47AD-BE50-3D2E25D7790C}"/>
              </a:ext>
            </a:extLst>
          </p:cNvPr>
          <p:cNvSpPr>
            <a:spLocks noGrp="1"/>
          </p:cNvSpPr>
          <p:nvPr>
            <p:ph type="sldNum" sz="quarter" idx="5"/>
          </p:nvPr>
        </p:nvSpPr>
        <p:spPr>
          <a:xfrm>
            <a:off x="3812421" y="8625053"/>
            <a:ext cx="2971800" cy="458787"/>
          </a:xfrm>
          <a:prstGeom prst="rect">
            <a:avLst/>
          </a:prstGeom>
        </p:spPr>
        <p:txBody>
          <a:bodyPr vert="horz" lIns="91440" tIns="45720" rIns="91440" bIns="45720" rtlCol="0" anchor="b"/>
          <a:lstStyle>
            <a:lvl1pPr algn="r">
              <a:defRPr sz="1200">
                <a:solidFill>
                  <a:schemeClr val="tx1"/>
                </a:solidFill>
              </a:defRPr>
            </a:lvl1pPr>
          </a:lstStyle>
          <a:p>
            <a:fld id="{D36C12C7-2F16-4540-8B49-1A8C157AC1EC}"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Image: https://www.flickr.com/photos/noarau/5540659743/ by Thomas </a:t>
            </a:r>
            <a:r>
              <a:rPr lang="en-US" sz="1400" dirty="0" err="1">
                <a:latin typeface="Arial" panose="020B0604020202020204" pitchFamily="34" charset="0"/>
                <a:cs typeface="Arial" panose="020B0604020202020204" pitchFamily="34" charset="0"/>
              </a:rPr>
              <a:t>Rusling</a:t>
            </a:r>
            <a:r>
              <a:rPr lang="en-US" sz="1400" dirty="0">
                <a:latin typeface="Arial" panose="020B0604020202020204" pitchFamily="34" charset="0"/>
                <a:cs typeface="Arial" panose="020B0604020202020204" pitchFamily="34" charset="0"/>
              </a:rPr>
              <a:t> / CC BY-NC-ND 2.0 </a:t>
            </a:r>
          </a:p>
        </p:txBody>
      </p:sp>
      <p:sp>
        <p:nvSpPr>
          <p:cNvPr id="4" name="Slide Number Placeholder 3"/>
          <p:cNvSpPr>
            <a:spLocks noGrp="1"/>
          </p:cNvSpPr>
          <p:nvPr>
            <p:ph type="sldNum" sz="quarter" idx="10"/>
          </p:nvPr>
        </p:nvSpPr>
        <p:spPr/>
        <p:txBody>
          <a:bodyPr/>
          <a:lstStyle/>
          <a:p>
            <a:fld id="{D36C12C7-2F16-4540-8B49-1A8C157AC1EC}" type="slidenum">
              <a:rPr lang="en-US" smtClean="0"/>
              <a:pPr/>
              <a:t>28</a:t>
            </a:fld>
            <a:endParaRPr lang="en-US" dirty="0"/>
          </a:p>
        </p:txBody>
      </p:sp>
    </p:spTree>
    <p:extLst>
      <p:ext uri="{BB962C8B-B14F-4D97-AF65-F5344CB8AC3E}">
        <p14:creationId xmlns:p14="http://schemas.microsoft.com/office/powerpoint/2010/main" val="2230135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a:spLocks noGrp="1" noRot="1" noChangeAspect="1"/>
          </p:cNvSpPr>
          <p:nvPr>
            <p:ph type="sldImg"/>
          </p:nvPr>
        </p:nvSpPr>
        <p:spPr>
          <a:xfrm>
            <a:off x="381000" y="685800"/>
            <a:ext cx="6096000" cy="3429000"/>
          </a:xfrm>
          <a:prstGeom prst="rect">
            <a:avLst/>
          </a:prstGeom>
        </p:spPr>
        <p:txBody>
          <a:bodyPr/>
          <a:lstStyle/>
          <a:p>
            <a:endParaRPr/>
          </a:p>
        </p:txBody>
      </p:sp>
      <p:sp>
        <p:nvSpPr>
          <p:cNvPr id="416" name="Shape 416"/>
          <p:cNvSpPr>
            <a:spLocks noGrp="1"/>
          </p:cNvSpPr>
          <p:nvPr>
            <p:ph type="body" sz="quarter" idx="1"/>
          </p:nvPr>
        </p:nvSpPr>
        <p:spPr>
          <a:prstGeom prst="rect">
            <a:avLst/>
          </a:prstGeom>
        </p:spPr>
        <p:txBody>
          <a:bodyPr/>
          <a:lstStyle>
            <a:lvl1pPr>
              <a:defRPr sz="1400">
                <a:latin typeface="Arial"/>
                <a:ea typeface="Arial"/>
                <a:cs typeface="Arial"/>
                <a:sym typeface="Arial"/>
              </a:defRPr>
            </a:lvl1pPr>
          </a:lstStyle>
          <a:p>
            <a:r>
              <a:rPr lang="en-US" dirty="0"/>
              <a:t>Image: http://bit.ly/2staeN3 (https://www.flickr.com/photos/ficken/1813744832/) by Brandon Fick / CC BY 2.0</a:t>
            </a:r>
            <a:endParaRPr dirty="0"/>
          </a:p>
        </p:txBody>
      </p:sp>
      <p:sp>
        <p:nvSpPr>
          <p:cNvPr id="4" name="Slide Number Placeholder 1">
            <a:extLst>
              <a:ext uri="{FF2B5EF4-FFF2-40B4-BE49-F238E27FC236}">
                <a16:creationId xmlns:a16="http://schemas.microsoft.com/office/drawing/2014/main" id="{7440080E-2AB1-4044-A009-2E1D48ADE258}"/>
              </a:ext>
            </a:extLst>
          </p:cNvPr>
          <p:cNvSpPr>
            <a:spLocks noGrp="1"/>
          </p:cNvSpPr>
          <p:nvPr>
            <p:ph type="sldNum" sz="quarter" idx="5"/>
          </p:nvPr>
        </p:nvSpPr>
        <p:spPr>
          <a:xfrm>
            <a:off x="3812421" y="8625053"/>
            <a:ext cx="2971800" cy="458787"/>
          </a:xfrm>
          <a:prstGeom prst="rect">
            <a:avLst/>
          </a:prstGeom>
        </p:spPr>
        <p:txBody>
          <a:bodyPr vert="horz" lIns="91440" tIns="45720" rIns="91440" bIns="45720" rtlCol="0" anchor="b"/>
          <a:lstStyle>
            <a:lvl1pPr algn="r">
              <a:defRPr sz="1200">
                <a:solidFill>
                  <a:schemeClr val="tx1"/>
                </a:solidFill>
              </a:defRPr>
            </a:lvl1pPr>
          </a:lstStyle>
          <a:p>
            <a:fld id="{D36C12C7-2F16-4540-8B49-1A8C157AC1EC}"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p:cNvSpPr>
          <p:nvPr>
            <p:ph type="body" sz="quarter" idx="1"/>
          </p:nvPr>
        </p:nvSpPr>
        <p:spPr>
          <a:xfrm>
            <a:off x="575733" y="4199467"/>
            <a:ext cx="5881511" cy="4436533"/>
          </a:xfrm>
          <a:prstGeom prst="rect">
            <a:avLst/>
          </a:prstGeom>
        </p:spPr>
        <p:txBody>
          <a:bodyPr/>
          <a:lstStyle/>
          <a:p>
            <a:pPr>
              <a:defRPr sz="1400">
                <a:latin typeface="Arial"/>
                <a:ea typeface="Arial"/>
                <a:cs typeface="Arial"/>
                <a:sym typeface="Arial"/>
              </a:defRPr>
            </a:pPr>
            <a:r>
              <a:rPr lang="en-US" sz="1400" dirty="0">
                <a:sym typeface="Arial"/>
              </a:rPr>
              <a:t>Image: http://bit.ly/2rmy9jl (https://www.flickr.com/photos/themeowverlord/14124961621/) by Amy </a:t>
            </a:r>
            <a:r>
              <a:rPr lang="en-US" sz="1400" dirty="0" err="1">
                <a:sym typeface="Arial"/>
              </a:rPr>
              <a:t>Aletheia</a:t>
            </a:r>
            <a:r>
              <a:rPr lang="en-US" sz="1400" dirty="0">
                <a:sym typeface="Arial"/>
              </a:rPr>
              <a:t> Cahill / CC BY-SA 2.0 </a:t>
            </a:r>
          </a:p>
          <a:p>
            <a:pPr>
              <a:defRPr sz="1400">
                <a:latin typeface="Arial"/>
                <a:ea typeface="Arial"/>
                <a:cs typeface="Arial"/>
                <a:sym typeface="Arial"/>
              </a:defRPr>
            </a:pPr>
            <a:endParaRPr dirty="0"/>
          </a:p>
          <a:p>
            <a:pPr marL="291522" indent="-291522">
              <a:buSzPct val="100000"/>
              <a:buFont typeface="Arial"/>
              <a:buChar char="•"/>
              <a:defRPr sz="1400">
                <a:latin typeface="Arial"/>
                <a:ea typeface="Arial"/>
                <a:cs typeface="Arial"/>
                <a:sym typeface="Arial"/>
              </a:defRPr>
            </a:pPr>
            <a:r>
              <a:rPr dirty="0"/>
              <a:t>This project relates to ACRL’s Plan for Excellence. </a:t>
            </a:r>
          </a:p>
          <a:p>
            <a:pPr marL="757957" lvl="1" indent="-291522">
              <a:buSzPct val="100000"/>
              <a:buFont typeface="Arial"/>
              <a:buChar char="•"/>
              <a:defRPr sz="1400">
                <a:latin typeface="Arial"/>
                <a:ea typeface="Arial"/>
                <a:cs typeface="Arial"/>
                <a:sym typeface="Arial"/>
              </a:defRPr>
            </a:pPr>
            <a:r>
              <a:rPr dirty="0"/>
              <a:t>A major goal for this plan is to help academic libraries demonstrate their value to their parent institutions through their impact on institutional outcomes.</a:t>
            </a:r>
          </a:p>
          <a:p>
            <a:pPr marL="1224392" lvl="2" indent="-291522">
              <a:buSzPct val="100000"/>
              <a:buFont typeface="Arial"/>
              <a:buChar char="•"/>
              <a:defRPr sz="1400">
                <a:latin typeface="Arial"/>
                <a:ea typeface="Arial"/>
                <a:cs typeface="Arial"/>
                <a:sym typeface="Arial"/>
              </a:defRPr>
            </a:pPr>
            <a:r>
              <a:rPr dirty="0"/>
              <a:t>A major institutional outcome is to promote student learning and success.</a:t>
            </a:r>
          </a:p>
          <a:p>
            <a:pPr marL="291522" indent="-291522">
              <a:buSzPct val="100000"/>
              <a:buFont typeface="Arial"/>
              <a:buChar char="•"/>
              <a:defRPr sz="1400">
                <a:latin typeface="Arial"/>
                <a:ea typeface="Arial"/>
                <a:cs typeface="Arial"/>
                <a:sym typeface="Arial"/>
              </a:defRPr>
            </a:pPr>
            <a:r>
              <a:rPr dirty="0"/>
              <a:t>With decreasing support, the competition for resources becomes more intense and the need for demonstrating value becomes more critical. </a:t>
            </a:r>
          </a:p>
          <a:p>
            <a:pPr>
              <a:defRPr sz="1400">
                <a:latin typeface="Arial"/>
                <a:ea typeface="Arial"/>
                <a:cs typeface="Arial"/>
                <a:sym typeface="Arial"/>
              </a:defRPr>
            </a:pPr>
            <a:endParaRPr dirty="0"/>
          </a:p>
          <a:p>
            <a:pPr>
              <a:defRPr sz="1400">
                <a:latin typeface="Arial"/>
                <a:ea typeface="Arial"/>
                <a:cs typeface="Arial"/>
                <a:sym typeface="Arial"/>
              </a:defRPr>
            </a:pPr>
            <a:r>
              <a:rPr dirty="0"/>
              <a:t>Association of College and Research Libraries. (2010). </a:t>
            </a:r>
            <a:r>
              <a:rPr i="1" dirty="0"/>
              <a:t>Value of Academic Libraries: A Comprehensive Research Review and Report,</a:t>
            </a:r>
            <a:r>
              <a:rPr dirty="0"/>
              <a:t> researched by Megan Oakleaf. Chicago, IL: Association of College and Research Libraries. Retrieved from: </a:t>
            </a:r>
            <a:r>
              <a:rPr u="sng" dirty="0">
                <a:solidFill>
                  <a:srgbClr val="0000FF"/>
                </a:solidFill>
                <a:uFill>
                  <a:solidFill>
                    <a:srgbClr val="0000FF"/>
                  </a:solidFill>
                </a:uFill>
                <a:hlinkClick r:id="rId3"/>
              </a:rPr>
              <a:t>http://www.ala.org/acrl/sites/ala.org.acrl/files/content/issues/value/val_report.pdf</a:t>
            </a:r>
          </a:p>
          <a:p>
            <a:pPr marL="291522" indent="-291522">
              <a:buSzPct val="100000"/>
              <a:buFont typeface="Arial"/>
              <a:buChar char="•"/>
              <a:defRPr sz="1400">
                <a:latin typeface="Arial"/>
                <a:ea typeface="Arial"/>
                <a:cs typeface="Arial"/>
                <a:sym typeface="Arial"/>
              </a:defRPr>
            </a:pPr>
            <a:endParaRPr u="sng" dirty="0">
              <a:solidFill>
                <a:srgbClr val="0000FF"/>
              </a:solidFill>
              <a:uFill>
                <a:solidFill>
                  <a:srgbClr val="0000FF"/>
                </a:solidFill>
              </a:uFill>
              <a:hlinkClick r:id="rId3"/>
            </a:endParaRPr>
          </a:p>
        </p:txBody>
      </p:sp>
      <p:sp>
        <p:nvSpPr>
          <p:cNvPr id="261" name="Shape 261"/>
          <p:cNvSpPr>
            <a:spLocks noGrp="1" noRot="1" noChangeAspect="1"/>
          </p:cNvSpPr>
          <p:nvPr>
            <p:ph type="sldImg"/>
          </p:nvPr>
        </p:nvSpPr>
        <p:spPr>
          <a:xfrm>
            <a:off x="793750" y="1027113"/>
            <a:ext cx="5468938" cy="3076575"/>
          </a:xfrm>
          <a:prstGeom prst="rect">
            <a:avLst/>
          </a:prstGeom>
        </p:spPr>
        <p:txBody>
          <a:bodyPr/>
          <a:lstStyle/>
          <a:p>
            <a:endParaRPr/>
          </a:p>
        </p:txBody>
      </p:sp>
      <p:sp>
        <p:nvSpPr>
          <p:cNvPr id="4" name="Slide Number Placeholder 1">
            <a:extLst>
              <a:ext uri="{FF2B5EF4-FFF2-40B4-BE49-F238E27FC236}">
                <a16:creationId xmlns:a16="http://schemas.microsoft.com/office/drawing/2014/main" id="{E6437DE1-B313-4B58-9DDB-38916819C1D8}"/>
              </a:ext>
            </a:extLst>
          </p:cNvPr>
          <p:cNvSpPr>
            <a:spLocks noGrp="1"/>
          </p:cNvSpPr>
          <p:nvPr>
            <p:ph type="sldNum" sz="quarter" idx="5"/>
          </p:nvPr>
        </p:nvSpPr>
        <p:spPr>
          <a:xfrm>
            <a:off x="3812421" y="8625053"/>
            <a:ext cx="2971800" cy="458787"/>
          </a:xfrm>
          <a:prstGeom prst="rect">
            <a:avLst/>
          </a:prstGeom>
        </p:spPr>
        <p:txBody>
          <a:bodyPr vert="horz" lIns="91440" tIns="45720" rIns="91440" bIns="45720" rtlCol="0" anchor="b"/>
          <a:lstStyle>
            <a:lvl1pPr algn="r">
              <a:defRPr sz="1200">
                <a:solidFill>
                  <a:schemeClr val="tx1"/>
                </a:solidFill>
              </a:defRPr>
            </a:lvl1pPr>
          </a:lstStyle>
          <a:p>
            <a:fld id="{D36C12C7-2F16-4540-8B49-1A8C157AC1EC}"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6C12C7-2F16-4540-8B49-1A8C157AC1EC}" type="slidenum">
              <a:rPr lang="en-US" smtClean="0"/>
              <a:pPr/>
              <a:t>30</a:t>
            </a:fld>
            <a:endParaRPr lang="en-US" dirty="0"/>
          </a:p>
        </p:txBody>
      </p:sp>
    </p:spTree>
    <p:extLst>
      <p:ext uri="{BB962C8B-B14F-4D97-AF65-F5344CB8AC3E}">
        <p14:creationId xmlns:p14="http://schemas.microsoft.com/office/powerpoint/2010/main" val="4057516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a:spLocks noGrp="1" noRot="1" noChangeAspect="1"/>
          </p:cNvSpPr>
          <p:nvPr>
            <p:ph type="sldImg"/>
          </p:nvPr>
        </p:nvSpPr>
        <p:spPr>
          <a:xfrm>
            <a:off x="381000" y="685800"/>
            <a:ext cx="6096000" cy="3429000"/>
          </a:xfrm>
          <a:prstGeom prst="rect">
            <a:avLst/>
          </a:prstGeom>
        </p:spPr>
        <p:txBody>
          <a:bodyPr/>
          <a:lstStyle/>
          <a:p>
            <a:endParaRPr/>
          </a:p>
        </p:txBody>
      </p:sp>
      <p:sp>
        <p:nvSpPr>
          <p:cNvPr id="268" name="Shape 268"/>
          <p:cNvSpPr>
            <a:spLocks noGrp="1"/>
          </p:cNvSpPr>
          <p:nvPr>
            <p:ph type="body" sz="quarter" idx="1"/>
          </p:nvPr>
        </p:nvSpPr>
        <p:spPr>
          <a:xfrm>
            <a:off x="381000" y="4343400"/>
            <a:ext cx="6096000" cy="4114800"/>
          </a:xfrm>
          <a:prstGeom prst="rect">
            <a:avLst/>
          </a:prstGeom>
        </p:spPr>
        <p:txBody>
          <a:bodyPr/>
          <a:lstStyle/>
          <a:p>
            <a:pPr defTabSz="932870">
              <a:defRPr sz="1400">
                <a:latin typeface="Arial"/>
                <a:ea typeface="Arial"/>
                <a:cs typeface="Arial"/>
                <a:sym typeface="Arial"/>
              </a:defRPr>
            </a:pPr>
            <a:r>
              <a:rPr sz="1100" dirty="0">
                <a:latin typeface="Arial" panose="020B0604020202020204" pitchFamily="34" charset="0"/>
                <a:cs typeface="Arial" panose="020B0604020202020204" pitchFamily="34" charset="0"/>
              </a:rPr>
              <a:t>This slide depicts three data sources:</a:t>
            </a:r>
          </a:p>
          <a:p>
            <a:pPr marL="233218" indent="-233218" defTabSz="932870">
              <a:buSzPct val="100000"/>
              <a:buAutoNum type="arabicPeriod"/>
              <a:defRPr sz="1400">
                <a:latin typeface="Arial"/>
                <a:ea typeface="Arial"/>
                <a:cs typeface="Arial"/>
                <a:sym typeface="Arial"/>
              </a:defRPr>
            </a:pPr>
            <a:r>
              <a:rPr sz="1100" dirty="0">
                <a:latin typeface="Arial" panose="020B0604020202020204" pitchFamily="34" charset="0"/>
                <a:cs typeface="Arial" panose="020B0604020202020204" pitchFamily="34" charset="0"/>
              </a:rPr>
              <a:t>Selected literature on student learning and success that met the following criteria:</a:t>
            </a:r>
          </a:p>
          <a:p>
            <a:pPr marL="690417" lvl="1" indent="-233217" defTabSz="932870">
              <a:buSzPct val="100000"/>
              <a:buAutoNum type="arabicPeriod"/>
            </a:pPr>
            <a:r>
              <a:rPr sz="1100" dirty="0">
                <a:latin typeface="Arial" panose="020B0604020202020204" pitchFamily="34" charset="0"/>
                <a:cs typeface="Arial" panose="020B0604020202020204" pitchFamily="34" charset="0"/>
              </a:rPr>
              <a:t>Indexed by LIS and/or higher education databases or identified by the project team or ACRL (e.g., ACRL </a:t>
            </a:r>
            <a:r>
              <a:rPr sz="1100" i="1" dirty="0">
                <a:latin typeface="Arial" panose="020B0604020202020204" pitchFamily="34" charset="0"/>
                <a:cs typeface="Arial" panose="020B0604020202020204" pitchFamily="34" charset="0"/>
              </a:rPr>
              <a:t>Assessment in Action</a:t>
            </a:r>
            <a:r>
              <a:rPr sz="1100" dirty="0">
                <a:latin typeface="Arial" panose="020B0604020202020204" pitchFamily="34" charset="0"/>
                <a:cs typeface="Arial" panose="020B0604020202020204" pitchFamily="34" charset="0"/>
              </a:rPr>
              <a:t> (</a:t>
            </a:r>
            <a:r>
              <a:rPr sz="1100" dirty="0" err="1">
                <a:latin typeface="Arial" panose="020B0604020202020204" pitchFamily="34" charset="0"/>
                <a:cs typeface="Arial" panose="020B0604020202020204" pitchFamily="34" charset="0"/>
              </a:rPr>
              <a:t>AiA</a:t>
            </a:r>
            <a:r>
              <a:rPr sz="1100" dirty="0">
                <a:latin typeface="Arial" panose="020B0604020202020204" pitchFamily="34" charset="0"/>
                <a:cs typeface="Arial" panose="020B0604020202020204" pitchFamily="34" charset="0"/>
              </a:rPr>
              <a:t>)</a:t>
            </a:r>
            <a:r>
              <a:rPr sz="1100" i="1" dirty="0">
                <a:latin typeface="Arial" panose="020B0604020202020204" pitchFamily="34" charset="0"/>
                <a:cs typeface="Arial" panose="020B0604020202020204" pitchFamily="34" charset="0"/>
              </a:rPr>
              <a:t> </a:t>
            </a:r>
            <a:r>
              <a:rPr sz="1100" dirty="0">
                <a:latin typeface="Arial" panose="020B0604020202020204" pitchFamily="34" charset="0"/>
                <a:cs typeface="Arial" panose="020B0604020202020204" pitchFamily="34" charset="0"/>
              </a:rPr>
              <a:t>studies, Ithaka S+R surveys, </a:t>
            </a:r>
          </a:p>
          <a:p>
            <a:pPr marL="690417" lvl="1" indent="-233217" defTabSz="932870">
              <a:buSzPct val="100000"/>
              <a:buAutoNum type="arabicPeriod"/>
            </a:pPr>
            <a:r>
              <a:rPr sz="1100" dirty="0">
                <a:latin typeface="Arial" panose="020B0604020202020204" pitchFamily="34" charset="0"/>
                <a:cs typeface="Arial" panose="020B0604020202020204" pitchFamily="34" charset="0"/>
              </a:rPr>
              <a:t>Published between 2010-2016</a:t>
            </a:r>
          </a:p>
          <a:p>
            <a:pPr marL="690417" lvl="1" indent="-233217" defTabSz="932870">
              <a:buSzPct val="100000"/>
              <a:buAutoNum type="arabicPeriod"/>
            </a:pPr>
            <a:r>
              <a:rPr sz="1100" dirty="0">
                <a:latin typeface="Arial" panose="020B0604020202020204" pitchFamily="34" charset="0"/>
                <a:cs typeface="Arial" panose="020B0604020202020204" pitchFamily="34" charset="0"/>
              </a:rPr>
              <a:t>Contained themes identified in the 2010 </a:t>
            </a:r>
            <a:r>
              <a:rPr sz="1100" i="1" dirty="0">
                <a:latin typeface="Arial" panose="020B0604020202020204" pitchFamily="34" charset="0"/>
                <a:cs typeface="Arial" panose="020B0604020202020204" pitchFamily="34" charset="0"/>
              </a:rPr>
              <a:t>Value of Academic Libraries (VAL) Report</a:t>
            </a:r>
          </a:p>
          <a:p>
            <a:pPr marL="690417" lvl="1" indent="-233217" defTabSz="932870">
              <a:buSzPct val="100000"/>
              <a:buAutoNum type="arabicPeriod"/>
            </a:pPr>
            <a:r>
              <a:rPr sz="1100" dirty="0">
                <a:latin typeface="Arial" panose="020B0604020202020204" pitchFamily="34" charset="0"/>
                <a:cs typeface="Arial" panose="020B0604020202020204" pitchFamily="34" charset="0"/>
              </a:rPr>
              <a:t>Published in the US, except for studies outside the US deemed relevant by the project team </a:t>
            </a:r>
            <a:endParaRPr sz="1100" dirty="0">
              <a:latin typeface="Arial" panose="020B0604020202020204" pitchFamily="34" charset="0"/>
              <a:ea typeface="Arial"/>
              <a:cs typeface="Arial" panose="020B0604020202020204" pitchFamily="34" charset="0"/>
              <a:sym typeface="Arial"/>
            </a:endParaRPr>
          </a:p>
          <a:p>
            <a:pPr marL="233218" indent="-233218" defTabSz="932870">
              <a:buSzPct val="100000"/>
              <a:buAutoNum type="arabicPeriod"/>
              <a:defRPr sz="1400">
                <a:latin typeface="Arial"/>
                <a:ea typeface="Arial"/>
                <a:cs typeface="Arial"/>
                <a:sym typeface="Arial"/>
              </a:defRPr>
            </a:pPr>
            <a:r>
              <a:rPr sz="1100" dirty="0">
                <a:latin typeface="Arial" panose="020B0604020202020204" pitchFamily="34" charset="0"/>
                <a:cs typeface="Arial" panose="020B0604020202020204" pitchFamily="34" charset="0"/>
              </a:rPr>
              <a:t>Focus group with Advisory Group Members</a:t>
            </a:r>
          </a:p>
          <a:p>
            <a:pPr marL="699652" lvl="1" indent="-233217" defTabSz="932870">
              <a:buSzPct val="100000"/>
              <a:buAutoNum type="arabicPeriod"/>
              <a:defRPr sz="1400">
                <a:latin typeface="Arial"/>
                <a:ea typeface="Arial"/>
                <a:cs typeface="Arial"/>
                <a:sym typeface="Arial"/>
              </a:defRPr>
            </a:pPr>
            <a:r>
              <a:rPr sz="1100" dirty="0">
                <a:latin typeface="Arial" panose="020B0604020202020204" pitchFamily="34" charset="0"/>
                <a:cs typeface="Arial" panose="020B0604020202020204" pitchFamily="34" charset="0"/>
              </a:rPr>
              <a:t>Consist of </a:t>
            </a:r>
            <a:r>
              <a:rPr sz="1100" dirty="0">
                <a:latin typeface="Arial" panose="020B0604020202020204" pitchFamily="34" charset="0"/>
                <a:cs typeface="Arial" panose="020B0604020202020204" pitchFamily="34" charset="0"/>
                <a:sym typeface="Calibri"/>
              </a:rPr>
              <a:t>academic library administrators from different regions within the US and from different types of institutions – community colleges, 4-year colleges, and research institutions, public, private, secular, non-secular</a:t>
            </a:r>
          </a:p>
          <a:p>
            <a:pPr marL="699652" lvl="1" indent="-233217" defTabSz="932870">
              <a:buSzPct val="100000"/>
              <a:buAutoNum type="arabicPeriod"/>
              <a:defRPr sz="1400">
                <a:latin typeface="Arial"/>
                <a:ea typeface="Arial"/>
                <a:cs typeface="Arial"/>
                <a:sym typeface="Arial"/>
              </a:defRPr>
            </a:pPr>
            <a:r>
              <a:rPr sz="1100" dirty="0">
                <a:latin typeface="Arial" panose="020B0604020202020204" pitchFamily="34" charset="0"/>
                <a:cs typeface="Arial" panose="020B0604020202020204" pitchFamily="34" charset="0"/>
              </a:rPr>
              <a:t>Members provide us feedback throughout the process and put us in touch with provosts or similarly high level academic administrators in their institutions</a:t>
            </a:r>
          </a:p>
          <a:p>
            <a:pPr marL="699652" lvl="1" indent="-233217" defTabSz="932870">
              <a:buSzPct val="100000"/>
              <a:buAutoNum type="arabicPeriod"/>
              <a:defRPr sz="1400">
                <a:latin typeface="Arial"/>
                <a:ea typeface="Arial"/>
                <a:cs typeface="Arial"/>
                <a:sym typeface="Arial"/>
              </a:defRPr>
            </a:pPr>
            <a:r>
              <a:rPr sz="1100" dirty="0">
                <a:latin typeface="Arial" panose="020B0604020202020204" pitchFamily="34" charset="0"/>
                <a:cs typeface="Arial" panose="020B0604020202020204" pitchFamily="34" charset="0"/>
              </a:rPr>
              <a:t>Feedback includes a brainstorming session on priority areas and research questions at ALA Midwinter</a:t>
            </a:r>
          </a:p>
          <a:p>
            <a:pPr marL="233218" indent="-233218" defTabSz="932870">
              <a:buSzPct val="100000"/>
              <a:buAutoNum type="arabicPeriod"/>
              <a:defRPr sz="1400">
                <a:latin typeface="Arial"/>
                <a:ea typeface="Arial"/>
                <a:cs typeface="Arial"/>
                <a:sym typeface="Arial"/>
              </a:defRPr>
            </a:pPr>
            <a:r>
              <a:rPr sz="1100" dirty="0">
                <a:latin typeface="Arial" panose="020B0604020202020204" pitchFamily="34" charset="0"/>
                <a:cs typeface="Arial" panose="020B0604020202020204" pitchFamily="34" charset="0"/>
              </a:rPr>
              <a:t>Individual, semi-structured interviews with provosts from each Advisory Group member’s institution</a:t>
            </a:r>
          </a:p>
          <a:p>
            <a:pPr marL="233218" indent="-233218" defTabSz="932870">
              <a:buSzPct val="100000"/>
              <a:buAutoNum type="arabicPeriod"/>
              <a:defRPr sz="1400">
                <a:latin typeface="Arial"/>
                <a:ea typeface="Arial"/>
                <a:cs typeface="Arial"/>
                <a:sym typeface="Arial"/>
              </a:defRPr>
            </a:pPr>
            <a:endParaRPr sz="1100" dirty="0">
              <a:latin typeface="Arial" panose="020B0604020202020204" pitchFamily="34" charset="0"/>
              <a:cs typeface="Arial" panose="020B0604020202020204" pitchFamily="34" charset="0"/>
            </a:endParaRPr>
          </a:p>
          <a:p>
            <a:pPr marL="174913" indent="-174913" defTabSz="932870">
              <a:buSzPct val="100000"/>
              <a:buFont typeface="Arial"/>
              <a:buChar char="•"/>
              <a:defRPr sz="1400">
                <a:latin typeface="Arial"/>
                <a:ea typeface="Arial"/>
                <a:cs typeface="Arial"/>
                <a:sym typeface="Arial"/>
              </a:defRPr>
            </a:pPr>
            <a:r>
              <a:rPr sz="1100" dirty="0">
                <a:latin typeface="Arial" panose="020B0604020202020204" pitchFamily="34" charset="0"/>
                <a:cs typeface="Arial" panose="020B0604020202020204" pitchFamily="34" charset="0"/>
              </a:rPr>
              <a:t>Process of data collection is iterative, with findings from each source informing the other</a:t>
            </a:r>
          </a:p>
          <a:p>
            <a:pPr marL="641348" lvl="1" indent="-174913" defTabSz="932870">
              <a:buSzPct val="100000"/>
              <a:buFont typeface="Arial"/>
              <a:buChar char="•"/>
              <a:defRPr sz="1400">
                <a:latin typeface="Arial"/>
                <a:ea typeface="Arial"/>
                <a:cs typeface="Arial"/>
                <a:sym typeface="Arial"/>
              </a:defRPr>
            </a:pPr>
            <a:r>
              <a:rPr sz="1100" dirty="0">
                <a:latin typeface="Arial" panose="020B0604020202020204" pitchFamily="34" charset="0"/>
                <a:cs typeface="Arial" panose="020B0604020202020204" pitchFamily="34" charset="0"/>
              </a:rPr>
              <a:t>E.g., focus group and provost interview protocol was based on the themes that we identified in the initial database searches</a:t>
            </a:r>
          </a:p>
        </p:txBody>
      </p:sp>
      <p:sp>
        <p:nvSpPr>
          <p:cNvPr id="4" name="Slide Number Placeholder 1">
            <a:extLst>
              <a:ext uri="{FF2B5EF4-FFF2-40B4-BE49-F238E27FC236}">
                <a16:creationId xmlns:a16="http://schemas.microsoft.com/office/drawing/2014/main" id="{521D1E02-DE2E-4AF4-971B-7A9137E38B9A}"/>
              </a:ext>
            </a:extLst>
          </p:cNvPr>
          <p:cNvSpPr>
            <a:spLocks noGrp="1"/>
          </p:cNvSpPr>
          <p:nvPr>
            <p:ph type="sldNum" sz="quarter" idx="5"/>
          </p:nvPr>
        </p:nvSpPr>
        <p:spPr>
          <a:xfrm>
            <a:off x="3812421" y="8625053"/>
            <a:ext cx="2971800" cy="458787"/>
          </a:xfrm>
          <a:prstGeom prst="rect">
            <a:avLst/>
          </a:prstGeom>
        </p:spPr>
        <p:txBody>
          <a:bodyPr vert="horz" lIns="91440" tIns="45720" rIns="91440" bIns="45720" rtlCol="0" anchor="b"/>
          <a:lstStyle>
            <a:lvl1pPr algn="r">
              <a:defRPr sz="1200">
                <a:solidFill>
                  <a:schemeClr val="tx1"/>
                </a:solidFill>
              </a:defRPr>
            </a:lvl1pPr>
          </a:lstStyle>
          <a:p>
            <a:fld id="{D36C12C7-2F16-4540-8B49-1A8C157AC1E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noRot="1" noChangeAspect="1"/>
          </p:cNvSpPr>
          <p:nvPr>
            <p:ph type="sldImg"/>
          </p:nvPr>
        </p:nvSpPr>
        <p:spPr>
          <a:xfrm>
            <a:off x="381000" y="685800"/>
            <a:ext cx="6096000" cy="3429000"/>
          </a:xfrm>
          <a:prstGeom prst="rect">
            <a:avLst/>
          </a:prstGeom>
        </p:spPr>
        <p:txBody>
          <a:bodyPr/>
          <a:lstStyle/>
          <a:p>
            <a:endParaRPr/>
          </a:p>
        </p:txBody>
      </p:sp>
      <p:sp>
        <p:nvSpPr>
          <p:cNvPr id="273" name="Shape 273"/>
          <p:cNvSpPr>
            <a:spLocks noGrp="1"/>
          </p:cNvSpPr>
          <p:nvPr>
            <p:ph type="body" sz="quarter" idx="1"/>
          </p:nvPr>
        </p:nvSpPr>
        <p:spPr>
          <a:xfrm>
            <a:off x="505326" y="4343399"/>
            <a:ext cx="6124074" cy="4451685"/>
          </a:xfrm>
          <a:prstGeom prst="rect">
            <a:avLst/>
          </a:prstGeom>
        </p:spPr>
        <p:txBody>
          <a:bodyPr/>
          <a:lstStyle/>
          <a:p>
            <a:pPr defTabSz="932870">
              <a:defRPr sz="1400">
                <a:latin typeface="Arial"/>
                <a:ea typeface="Arial"/>
                <a:cs typeface="Arial"/>
                <a:sym typeface="Arial"/>
              </a:defRPr>
            </a:pPr>
            <a:r>
              <a:rPr sz="1100" dirty="0">
                <a:latin typeface="Arial" panose="020B0604020202020204" pitchFamily="34" charset="0"/>
                <a:cs typeface="Arial" panose="020B0604020202020204" pitchFamily="34" charset="0"/>
              </a:rPr>
              <a:t>This slide depicts three data sources:</a:t>
            </a:r>
          </a:p>
          <a:p>
            <a:pPr marL="233218" indent="-233218" defTabSz="932870">
              <a:buSzPct val="100000"/>
              <a:buAutoNum type="arabicPeriod"/>
              <a:defRPr sz="1400">
                <a:latin typeface="Arial"/>
                <a:ea typeface="Arial"/>
                <a:cs typeface="Arial"/>
                <a:sym typeface="Arial"/>
              </a:defRPr>
            </a:pPr>
            <a:r>
              <a:rPr sz="1100" dirty="0">
                <a:latin typeface="Arial" panose="020B0604020202020204" pitchFamily="34" charset="0"/>
                <a:cs typeface="Arial" panose="020B0604020202020204" pitchFamily="34" charset="0"/>
              </a:rPr>
              <a:t>Selected literature on student learning and success that met the following criteria:</a:t>
            </a:r>
          </a:p>
          <a:p>
            <a:pPr marL="690417" lvl="1" indent="-233217" defTabSz="932870">
              <a:buSzPct val="100000"/>
              <a:buAutoNum type="arabicPeriod"/>
            </a:pPr>
            <a:r>
              <a:rPr sz="1100" dirty="0">
                <a:latin typeface="Arial" panose="020B0604020202020204" pitchFamily="34" charset="0"/>
                <a:cs typeface="Arial" panose="020B0604020202020204" pitchFamily="34" charset="0"/>
              </a:rPr>
              <a:t>Indexed by LIS and/or higher education databases or identified by the project team or ACRL (e.g., ACRL </a:t>
            </a:r>
            <a:r>
              <a:rPr sz="1100" i="1" dirty="0">
                <a:latin typeface="Arial" panose="020B0604020202020204" pitchFamily="34" charset="0"/>
                <a:cs typeface="Arial" panose="020B0604020202020204" pitchFamily="34" charset="0"/>
              </a:rPr>
              <a:t>Assessment in Action</a:t>
            </a:r>
            <a:r>
              <a:rPr sz="1100" dirty="0">
                <a:latin typeface="Arial" panose="020B0604020202020204" pitchFamily="34" charset="0"/>
                <a:cs typeface="Arial" panose="020B0604020202020204" pitchFamily="34" charset="0"/>
              </a:rPr>
              <a:t> (</a:t>
            </a:r>
            <a:r>
              <a:rPr sz="1100" dirty="0" err="1">
                <a:latin typeface="Arial" panose="020B0604020202020204" pitchFamily="34" charset="0"/>
                <a:cs typeface="Arial" panose="020B0604020202020204" pitchFamily="34" charset="0"/>
              </a:rPr>
              <a:t>AiA</a:t>
            </a:r>
            <a:r>
              <a:rPr sz="1100" dirty="0">
                <a:latin typeface="Arial" panose="020B0604020202020204" pitchFamily="34" charset="0"/>
                <a:cs typeface="Arial" panose="020B0604020202020204" pitchFamily="34" charset="0"/>
              </a:rPr>
              <a:t>)</a:t>
            </a:r>
            <a:r>
              <a:rPr sz="1100" i="1" dirty="0">
                <a:latin typeface="Arial" panose="020B0604020202020204" pitchFamily="34" charset="0"/>
                <a:cs typeface="Arial" panose="020B0604020202020204" pitchFamily="34" charset="0"/>
              </a:rPr>
              <a:t> </a:t>
            </a:r>
            <a:r>
              <a:rPr sz="1100" dirty="0">
                <a:latin typeface="Arial" panose="020B0604020202020204" pitchFamily="34" charset="0"/>
                <a:cs typeface="Arial" panose="020B0604020202020204" pitchFamily="34" charset="0"/>
              </a:rPr>
              <a:t>studies, Ithaka S+R surveys, </a:t>
            </a:r>
          </a:p>
          <a:p>
            <a:pPr marL="690417" lvl="1" indent="-233217" defTabSz="932870">
              <a:buSzPct val="100000"/>
              <a:buAutoNum type="arabicPeriod"/>
            </a:pPr>
            <a:r>
              <a:rPr sz="1100" dirty="0">
                <a:latin typeface="Arial" panose="020B0604020202020204" pitchFamily="34" charset="0"/>
                <a:cs typeface="Arial" panose="020B0604020202020204" pitchFamily="34" charset="0"/>
              </a:rPr>
              <a:t>Published between 2010-2016</a:t>
            </a:r>
          </a:p>
          <a:p>
            <a:pPr marL="690417" lvl="1" indent="-233217" defTabSz="932870">
              <a:buSzPct val="100000"/>
              <a:buAutoNum type="arabicPeriod"/>
            </a:pPr>
            <a:r>
              <a:rPr sz="1100" dirty="0">
                <a:latin typeface="Arial" panose="020B0604020202020204" pitchFamily="34" charset="0"/>
                <a:cs typeface="Arial" panose="020B0604020202020204" pitchFamily="34" charset="0"/>
              </a:rPr>
              <a:t>Contained themes identified in the 2010 </a:t>
            </a:r>
            <a:r>
              <a:rPr sz="1100" i="1" dirty="0">
                <a:latin typeface="Arial" panose="020B0604020202020204" pitchFamily="34" charset="0"/>
                <a:cs typeface="Arial" panose="020B0604020202020204" pitchFamily="34" charset="0"/>
              </a:rPr>
              <a:t>Value of Academic Libraries (VAL) Report</a:t>
            </a:r>
          </a:p>
          <a:p>
            <a:pPr marL="690417" lvl="1" indent="-233217" defTabSz="932870">
              <a:buSzPct val="100000"/>
              <a:buAutoNum type="arabicPeriod"/>
            </a:pPr>
            <a:r>
              <a:rPr sz="1100" dirty="0">
                <a:latin typeface="Arial" panose="020B0604020202020204" pitchFamily="34" charset="0"/>
                <a:cs typeface="Arial" panose="020B0604020202020204" pitchFamily="34" charset="0"/>
              </a:rPr>
              <a:t>Published in the US, except for studies outside the US deemed relevant by the project team </a:t>
            </a:r>
            <a:endParaRPr sz="1100" dirty="0">
              <a:latin typeface="Arial" panose="020B0604020202020204" pitchFamily="34" charset="0"/>
              <a:ea typeface="Arial"/>
              <a:cs typeface="Arial" panose="020B0604020202020204" pitchFamily="34" charset="0"/>
              <a:sym typeface="Arial"/>
            </a:endParaRPr>
          </a:p>
          <a:p>
            <a:pPr marL="233218" indent="-233218" defTabSz="932870">
              <a:buSzPct val="100000"/>
              <a:buAutoNum type="arabicPeriod"/>
              <a:defRPr sz="1400">
                <a:latin typeface="Arial"/>
                <a:ea typeface="Arial"/>
                <a:cs typeface="Arial"/>
                <a:sym typeface="Arial"/>
              </a:defRPr>
            </a:pPr>
            <a:r>
              <a:rPr sz="1100" dirty="0">
                <a:latin typeface="Arial" panose="020B0604020202020204" pitchFamily="34" charset="0"/>
                <a:cs typeface="Arial" panose="020B0604020202020204" pitchFamily="34" charset="0"/>
              </a:rPr>
              <a:t>Focus group with Advisory Group Members</a:t>
            </a:r>
          </a:p>
          <a:p>
            <a:pPr marL="699652" lvl="1" indent="-233217" defTabSz="932870">
              <a:buSzPct val="100000"/>
              <a:buAutoNum type="arabicPeriod"/>
              <a:defRPr sz="1400">
                <a:latin typeface="Arial"/>
                <a:ea typeface="Arial"/>
                <a:cs typeface="Arial"/>
                <a:sym typeface="Arial"/>
              </a:defRPr>
            </a:pPr>
            <a:r>
              <a:rPr sz="1100" dirty="0">
                <a:latin typeface="Arial" panose="020B0604020202020204" pitchFamily="34" charset="0"/>
                <a:cs typeface="Arial" panose="020B0604020202020204" pitchFamily="34" charset="0"/>
              </a:rPr>
              <a:t>Consist of </a:t>
            </a:r>
            <a:r>
              <a:rPr sz="1100" dirty="0">
                <a:latin typeface="Arial" panose="020B0604020202020204" pitchFamily="34" charset="0"/>
                <a:cs typeface="Arial" panose="020B0604020202020204" pitchFamily="34" charset="0"/>
                <a:sym typeface="Calibri"/>
              </a:rPr>
              <a:t>academic library administrators from different regions within the US and from different types of institutions – community colleges, 4-year colleges, and research institutions, public, private, secular, non-secular</a:t>
            </a:r>
          </a:p>
          <a:p>
            <a:pPr marL="699652" lvl="1" indent="-233217" defTabSz="932870">
              <a:buSzPct val="100000"/>
              <a:buAutoNum type="arabicPeriod"/>
              <a:defRPr sz="1400">
                <a:latin typeface="Arial"/>
                <a:ea typeface="Arial"/>
                <a:cs typeface="Arial"/>
                <a:sym typeface="Arial"/>
              </a:defRPr>
            </a:pPr>
            <a:r>
              <a:rPr sz="1100" dirty="0">
                <a:latin typeface="Arial" panose="020B0604020202020204" pitchFamily="34" charset="0"/>
                <a:cs typeface="Arial" panose="020B0604020202020204" pitchFamily="34" charset="0"/>
              </a:rPr>
              <a:t>Members provide us feedback throughout the process and put us in touch with provosts or similarly high level academic administrators in their institutions</a:t>
            </a:r>
          </a:p>
          <a:p>
            <a:pPr marL="699652" lvl="1" indent="-233217" defTabSz="932870">
              <a:buSzPct val="100000"/>
              <a:buAutoNum type="arabicPeriod"/>
              <a:defRPr sz="1400">
                <a:latin typeface="Arial"/>
                <a:ea typeface="Arial"/>
                <a:cs typeface="Arial"/>
                <a:sym typeface="Arial"/>
              </a:defRPr>
            </a:pPr>
            <a:r>
              <a:rPr sz="1100" dirty="0">
                <a:latin typeface="Arial" panose="020B0604020202020204" pitchFamily="34" charset="0"/>
                <a:cs typeface="Arial" panose="020B0604020202020204" pitchFamily="34" charset="0"/>
              </a:rPr>
              <a:t>Feedback includes a brainstorming session on priority areas and research questions at ALA Midwinter</a:t>
            </a:r>
          </a:p>
          <a:p>
            <a:pPr marL="233218" indent="-233218" defTabSz="932870">
              <a:buSzPct val="100000"/>
              <a:buAutoNum type="arabicPeriod"/>
              <a:defRPr sz="1400">
                <a:latin typeface="Arial"/>
                <a:ea typeface="Arial"/>
                <a:cs typeface="Arial"/>
                <a:sym typeface="Arial"/>
              </a:defRPr>
            </a:pPr>
            <a:r>
              <a:rPr sz="1100" dirty="0">
                <a:latin typeface="Arial" panose="020B0604020202020204" pitchFamily="34" charset="0"/>
                <a:cs typeface="Arial" panose="020B0604020202020204" pitchFamily="34" charset="0"/>
              </a:rPr>
              <a:t>Individual, semi-structured interviews with provosts from each Advisory Group member’s institution</a:t>
            </a:r>
          </a:p>
          <a:p>
            <a:pPr marL="233218" indent="-233218" defTabSz="932870">
              <a:buSzPct val="100000"/>
              <a:buAutoNum type="arabicPeriod"/>
              <a:defRPr sz="1400">
                <a:latin typeface="Arial"/>
                <a:ea typeface="Arial"/>
                <a:cs typeface="Arial"/>
                <a:sym typeface="Arial"/>
              </a:defRPr>
            </a:pPr>
            <a:endParaRPr sz="1100" dirty="0">
              <a:latin typeface="Arial" panose="020B0604020202020204" pitchFamily="34" charset="0"/>
              <a:cs typeface="Arial" panose="020B0604020202020204" pitchFamily="34" charset="0"/>
            </a:endParaRPr>
          </a:p>
          <a:p>
            <a:pPr marL="174913" indent="-174913" defTabSz="932870">
              <a:buSzPct val="100000"/>
              <a:buFont typeface="Arial"/>
              <a:buChar char="•"/>
              <a:defRPr sz="1400">
                <a:latin typeface="Arial"/>
                <a:ea typeface="Arial"/>
                <a:cs typeface="Arial"/>
                <a:sym typeface="Arial"/>
              </a:defRPr>
            </a:pPr>
            <a:r>
              <a:rPr sz="1100" dirty="0">
                <a:latin typeface="Arial" panose="020B0604020202020204" pitchFamily="34" charset="0"/>
                <a:cs typeface="Arial" panose="020B0604020202020204" pitchFamily="34" charset="0"/>
              </a:rPr>
              <a:t>Process of data collection is iterative, with findings from each source informing the other</a:t>
            </a:r>
          </a:p>
          <a:p>
            <a:pPr marL="641348" lvl="1" indent="-174913" defTabSz="932870">
              <a:buSzPct val="100000"/>
              <a:buFont typeface="Arial"/>
              <a:buChar char="•"/>
              <a:defRPr sz="1400">
                <a:latin typeface="Arial"/>
                <a:ea typeface="Arial"/>
                <a:cs typeface="Arial"/>
                <a:sym typeface="Arial"/>
              </a:defRPr>
            </a:pPr>
            <a:r>
              <a:rPr sz="1100" dirty="0">
                <a:latin typeface="Arial" panose="020B0604020202020204" pitchFamily="34" charset="0"/>
                <a:cs typeface="Arial" panose="020B0604020202020204" pitchFamily="34" charset="0"/>
              </a:rPr>
              <a:t>E.g., focus group and provost interview protocol was based on the themes that we identified in the initial database searches</a:t>
            </a:r>
          </a:p>
        </p:txBody>
      </p:sp>
      <p:sp>
        <p:nvSpPr>
          <p:cNvPr id="4" name="Slide Number Placeholder 1">
            <a:extLst>
              <a:ext uri="{FF2B5EF4-FFF2-40B4-BE49-F238E27FC236}">
                <a16:creationId xmlns:a16="http://schemas.microsoft.com/office/drawing/2014/main" id="{A99FAD8D-739C-41C1-A27C-563AE3BDC965}"/>
              </a:ext>
            </a:extLst>
          </p:cNvPr>
          <p:cNvSpPr>
            <a:spLocks noGrp="1"/>
          </p:cNvSpPr>
          <p:nvPr>
            <p:ph type="sldNum" sz="quarter" idx="5"/>
          </p:nvPr>
        </p:nvSpPr>
        <p:spPr>
          <a:xfrm>
            <a:off x="3812421" y="8625053"/>
            <a:ext cx="2971800" cy="458787"/>
          </a:xfrm>
          <a:prstGeom prst="rect">
            <a:avLst/>
          </a:prstGeom>
        </p:spPr>
        <p:txBody>
          <a:bodyPr vert="horz" lIns="91440" tIns="45720" rIns="91440" bIns="45720" rtlCol="0" anchor="b"/>
          <a:lstStyle>
            <a:lvl1pPr algn="r">
              <a:defRPr sz="1200">
                <a:solidFill>
                  <a:schemeClr val="tx1"/>
                </a:solidFill>
              </a:defRPr>
            </a:lvl1pPr>
          </a:lstStyle>
          <a:p>
            <a:fld id="{D36C12C7-2F16-4540-8B49-1A8C157AC1E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noRot="1" noChangeAspect="1"/>
          </p:cNvSpPr>
          <p:nvPr>
            <p:ph type="sldImg"/>
          </p:nvPr>
        </p:nvSpPr>
        <p:spPr>
          <a:xfrm>
            <a:off x="381000" y="685800"/>
            <a:ext cx="6096000" cy="3429000"/>
          </a:xfrm>
          <a:prstGeom prst="rect">
            <a:avLst/>
          </a:prstGeom>
        </p:spPr>
        <p:txBody>
          <a:bodyPr/>
          <a:lstStyle/>
          <a:p>
            <a:endParaRPr/>
          </a:p>
        </p:txBody>
      </p:sp>
      <p:sp>
        <p:nvSpPr>
          <p:cNvPr id="278" name="Shape 278"/>
          <p:cNvSpPr>
            <a:spLocks noGrp="1"/>
          </p:cNvSpPr>
          <p:nvPr>
            <p:ph type="body" sz="quarter" idx="1"/>
          </p:nvPr>
        </p:nvSpPr>
        <p:spPr>
          <a:xfrm>
            <a:off x="381000" y="4343400"/>
            <a:ext cx="6260432" cy="4114800"/>
          </a:xfrm>
          <a:prstGeom prst="rect">
            <a:avLst/>
          </a:prstGeom>
        </p:spPr>
        <p:txBody>
          <a:bodyPr/>
          <a:lstStyle/>
          <a:p>
            <a:pPr defTabSz="932870">
              <a:defRPr sz="1400">
                <a:latin typeface="Arial"/>
                <a:ea typeface="Arial"/>
                <a:cs typeface="Arial"/>
                <a:sym typeface="Arial"/>
              </a:defRPr>
            </a:pPr>
            <a:r>
              <a:rPr sz="1100" dirty="0">
                <a:latin typeface="Arial" panose="020B0604020202020204" pitchFamily="34" charset="0"/>
                <a:cs typeface="Arial" panose="020B0604020202020204" pitchFamily="34" charset="0"/>
              </a:rPr>
              <a:t>This slide depicts three data sources:</a:t>
            </a:r>
          </a:p>
          <a:p>
            <a:pPr marL="233218" indent="-233218" defTabSz="932870">
              <a:buSzPct val="100000"/>
              <a:buAutoNum type="arabicPeriod"/>
              <a:defRPr sz="1400">
                <a:latin typeface="Arial"/>
                <a:ea typeface="Arial"/>
                <a:cs typeface="Arial"/>
                <a:sym typeface="Arial"/>
              </a:defRPr>
            </a:pPr>
            <a:r>
              <a:rPr sz="1100" dirty="0">
                <a:latin typeface="Arial" panose="020B0604020202020204" pitchFamily="34" charset="0"/>
                <a:cs typeface="Arial" panose="020B0604020202020204" pitchFamily="34" charset="0"/>
              </a:rPr>
              <a:t>Selected literature on student learning and success that met the following criteria:</a:t>
            </a:r>
          </a:p>
          <a:p>
            <a:pPr marL="690417" lvl="1" indent="-233217" defTabSz="932870">
              <a:buSzPct val="100000"/>
              <a:buAutoNum type="arabicPeriod"/>
            </a:pPr>
            <a:r>
              <a:rPr sz="1100" dirty="0">
                <a:latin typeface="Arial" panose="020B0604020202020204" pitchFamily="34" charset="0"/>
                <a:cs typeface="Arial" panose="020B0604020202020204" pitchFamily="34" charset="0"/>
              </a:rPr>
              <a:t>Indexed by LIS and/or higher education databases or identified by the project team or ACRL (e.g., ACRL </a:t>
            </a:r>
            <a:r>
              <a:rPr sz="1100" i="1" dirty="0">
                <a:latin typeface="Arial" panose="020B0604020202020204" pitchFamily="34" charset="0"/>
                <a:cs typeface="Arial" panose="020B0604020202020204" pitchFamily="34" charset="0"/>
              </a:rPr>
              <a:t>Assessment in Action</a:t>
            </a:r>
            <a:r>
              <a:rPr sz="1100" dirty="0">
                <a:latin typeface="Arial" panose="020B0604020202020204" pitchFamily="34" charset="0"/>
                <a:cs typeface="Arial" panose="020B0604020202020204" pitchFamily="34" charset="0"/>
              </a:rPr>
              <a:t> (</a:t>
            </a:r>
            <a:r>
              <a:rPr sz="1100" dirty="0" err="1">
                <a:latin typeface="Arial" panose="020B0604020202020204" pitchFamily="34" charset="0"/>
                <a:cs typeface="Arial" panose="020B0604020202020204" pitchFamily="34" charset="0"/>
              </a:rPr>
              <a:t>AiA</a:t>
            </a:r>
            <a:r>
              <a:rPr sz="1100" dirty="0">
                <a:latin typeface="Arial" panose="020B0604020202020204" pitchFamily="34" charset="0"/>
                <a:cs typeface="Arial" panose="020B0604020202020204" pitchFamily="34" charset="0"/>
              </a:rPr>
              <a:t>)</a:t>
            </a:r>
            <a:r>
              <a:rPr sz="1100" i="1" dirty="0">
                <a:latin typeface="Arial" panose="020B0604020202020204" pitchFamily="34" charset="0"/>
                <a:cs typeface="Arial" panose="020B0604020202020204" pitchFamily="34" charset="0"/>
              </a:rPr>
              <a:t> </a:t>
            </a:r>
            <a:r>
              <a:rPr sz="1100" dirty="0">
                <a:latin typeface="Arial" panose="020B0604020202020204" pitchFamily="34" charset="0"/>
                <a:cs typeface="Arial" panose="020B0604020202020204" pitchFamily="34" charset="0"/>
              </a:rPr>
              <a:t>studies, Ithaka S+R surveys, </a:t>
            </a:r>
          </a:p>
          <a:p>
            <a:pPr marL="690417" lvl="1" indent="-233217" defTabSz="932870">
              <a:buSzPct val="100000"/>
              <a:buAutoNum type="arabicPeriod"/>
            </a:pPr>
            <a:r>
              <a:rPr sz="1100" dirty="0">
                <a:latin typeface="Arial" panose="020B0604020202020204" pitchFamily="34" charset="0"/>
                <a:cs typeface="Arial" panose="020B0604020202020204" pitchFamily="34" charset="0"/>
              </a:rPr>
              <a:t>Published between 2010-2016</a:t>
            </a:r>
          </a:p>
          <a:p>
            <a:pPr marL="690417" lvl="1" indent="-233217" defTabSz="932870">
              <a:buSzPct val="100000"/>
              <a:buAutoNum type="arabicPeriod"/>
            </a:pPr>
            <a:r>
              <a:rPr sz="1100" dirty="0">
                <a:latin typeface="Arial" panose="020B0604020202020204" pitchFamily="34" charset="0"/>
                <a:cs typeface="Arial" panose="020B0604020202020204" pitchFamily="34" charset="0"/>
              </a:rPr>
              <a:t>Contained themes identified in the 2010 </a:t>
            </a:r>
            <a:r>
              <a:rPr sz="1100" i="1" dirty="0">
                <a:latin typeface="Arial" panose="020B0604020202020204" pitchFamily="34" charset="0"/>
                <a:cs typeface="Arial" panose="020B0604020202020204" pitchFamily="34" charset="0"/>
              </a:rPr>
              <a:t>Value of Academic Libraries (VAL) Report</a:t>
            </a:r>
          </a:p>
          <a:p>
            <a:pPr marL="690417" lvl="1" indent="-233217" defTabSz="932870">
              <a:buSzPct val="100000"/>
              <a:buAutoNum type="arabicPeriod"/>
            </a:pPr>
            <a:r>
              <a:rPr sz="1100" dirty="0">
                <a:latin typeface="Arial" panose="020B0604020202020204" pitchFamily="34" charset="0"/>
                <a:cs typeface="Arial" panose="020B0604020202020204" pitchFamily="34" charset="0"/>
              </a:rPr>
              <a:t>Published in the US, except for studies outside the US deemed relevant by the project team </a:t>
            </a:r>
            <a:endParaRPr sz="1100" dirty="0">
              <a:latin typeface="Arial" panose="020B0604020202020204" pitchFamily="34" charset="0"/>
              <a:ea typeface="Arial"/>
              <a:cs typeface="Arial" panose="020B0604020202020204" pitchFamily="34" charset="0"/>
              <a:sym typeface="Arial"/>
            </a:endParaRPr>
          </a:p>
          <a:p>
            <a:pPr marL="233218" indent="-233218" defTabSz="932870">
              <a:buSzPct val="100000"/>
              <a:buAutoNum type="arabicPeriod"/>
              <a:defRPr sz="1400">
                <a:latin typeface="Arial"/>
                <a:ea typeface="Arial"/>
                <a:cs typeface="Arial"/>
                <a:sym typeface="Arial"/>
              </a:defRPr>
            </a:pPr>
            <a:r>
              <a:rPr sz="1100" dirty="0">
                <a:latin typeface="Arial" panose="020B0604020202020204" pitchFamily="34" charset="0"/>
                <a:cs typeface="Arial" panose="020B0604020202020204" pitchFamily="34" charset="0"/>
              </a:rPr>
              <a:t>Focus group with Advisory Group Members</a:t>
            </a:r>
          </a:p>
          <a:p>
            <a:pPr marL="699652" lvl="1" indent="-233217" defTabSz="932870">
              <a:buSzPct val="100000"/>
              <a:buAutoNum type="arabicPeriod"/>
              <a:defRPr sz="1400">
                <a:latin typeface="Arial"/>
                <a:ea typeface="Arial"/>
                <a:cs typeface="Arial"/>
                <a:sym typeface="Arial"/>
              </a:defRPr>
            </a:pPr>
            <a:r>
              <a:rPr sz="1100" dirty="0">
                <a:latin typeface="Arial" panose="020B0604020202020204" pitchFamily="34" charset="0"/>
                <a:cs typeface="Arial" panose="020B0604020202020204" pitchFamily="34" charset="0"/>
              </a:rPr>
              <a:t>Consist of </a:t>
            </a:r>
            <a:r>
              <a:rPr sz="1100" dirty="0">
                <a:latin typeface="Arial" panose="020B0604020202020204" pitchFamily="34" charset="0"/>
                <a:cs typeface="Arial" panose="020B0604020202020204" pitchFamily="34" charset="0"/>
                <a:sym typeface="Calibri"/>
              </a:rPr>
              <a:t>academic library administrators from different regions within the US and from different types of institutions – community colleges, 4-year colleges, and research institutions, public, private, secular, non-secular</a:t>
            </a:r>
          </a:p>
          <a:p>
            <a:pPr marL="699652" lvl="1" indent="-233217" defTabSz="932870">
              <a:buSzPct val="100000"/>
              <a:buAutoNum type="arabicPeriod"/>
              <a:defRPr sz="1400">
                <a:latin typeface="Arial"/>
                <a:ea typeface="Arial"/>
                <a:cs typeface="Arial"/>
                <a:sym typeface="Arial"/>
              </a:defRPr>
            </a:pPr>
            <a:r>
              <a:rPr sz="1100" dirty="0">
                <a:latin typeface="Arial" panose="020B0604020202020204" pitchFamily="34" charset="0"/>
                <a:cs typeface="Arial" panose="020B0604020202020204" pitchFamily="34" charset="0"/>
              </a:rPr>
              <a:t>Members provide us feedback throughout the process and put us in touch with provosts or similarly high level academic administrators in their institutions</a:t>
            </a:r>
          </a:p>
          <a:p>
            <a:pPr marL="699652" lvl="1" indent="-233217" defTabSz="932870">
              <a:buSzPct val="100000"/>
              <a:buAutoNum type="arabicPeriod"/>
              <a:defRPr sz="1400">
                <a:latin typeface="Arial"/>
                <a:ea typeface="Arial"/>
                <a:cs typeface="Arial"/>
                <a:sym typeface="Arial"/>
              </a:defRPr>
            </a:pPr>
            <a:r>
              <a:rPr sz="1100" dirty="0">
                <a:latin typeface="Arial" panose="020B0604020202020204" pitchFamily="34" charset="0"/>
                <a:cs typeface="Arial" panose="020B0604020202020204" pitchFamily="34" charset="0"/>
              </a:rPr>
              <a:t>Feedback includes a brainstorming session on priority areas and research questions at ALA Midwinter</a:t>
            </a:r>
          </a:p>
          <a:p>
            <a:pPr marL="233218" indent="-233218" defTabSz="932870">
              <a:buSzPct val="100000"/>
              <a:buAutoNum type="arabicPeriod"/>
              <a:defRPr sz="1400">
                <a:latin typeface="Arial"/>
                <a:ea typeface="Arial"/>
                <a:cs typeface="Arial"/>
                <a:sym typeface="Arial"/>
              </a:defRPr>
            </a:pPr>
            <a:r>
              <a:rPr sz="1100" dirty="0">
                <a:latin typeface="Arial" panose="020B0604020202020204" pitchFamily="34" charset="0"/>
                <a:cs typeface="Arial" panose="020B0604020202020204" pitchFamily="34" charset="0"/>
              </a:rPr>
              <a:t>Individual, semi-structured interviews with provosts from each Advisory Group member’s institution</a:t>
            </a:r>
          </a:p>
          <a:p>
            <a:pPr marL="233218" indent="-233218" defTabSz="932870">
              <a:buSzPct val="100000"/>
              <a:buAutoNum type="arabicPeriod"/>
              <a:defRPr sz="1400">
                <a:latin typeface="Arial"/>
                <a:ea typeface="Arial"/>
                <a:cs typeface="Arial"/>
                <a:sym typeface="Arial"/>
              </a:defRPr>
            </a:pPr>
            <a:endParaRPr sz="1100" dirty="0">
              <a:latin typeface="Arial" panose="020B0604020202020204" pitchFamily="34" charset="0"/>
              <a:cs typeface="Arial" panose="020B0604020202020204" pitchFamily="34" charset="0"/>
            </a:endParaRPr>
          </a:p>
          <a:p>
            <a:pPr marL="174913" indent="-174913" defTabSz="932870">
              <a:buSzPct val="100000"/>
              <a:buFont typeface="Arial"/>
              <a:buChar char="•"/>
              <a:defRPr sz="1400">
                <a:latin typeface="Arial"/>
                <a:ea typeface="Arial"/>
                <a:cs typeface="Arial"/>
                <a:sym typeface="Arial"/>
              </a:defRPr>
            </a:pPr>
            <a:r>
              <a:rPr sz="1100" dirty="0">
                <a:latin typeface="Arial" panose="020B0604020202020204" pitchFamily="34" charset="0"/>
                <a:cs typeface="Arial" panose="020B0604020202020204" pitchFamily="34" charset="0"/>
              </a:rPr>
              <a:t>Process of data collection is iterative, with findings from each source informing the other</a:t>
            </a:r>
          </a:p>
          <a:p>
            <a:pPr marL="641348" lvl="1" indent="-174913" defTabSz="932870">
              <a:buSzPct val="100000"/>
              <a:buFont typeface="Arial"/>
              <a:buChar char="•"/>
              <a:defRPr sz="1400">
                <a:latin typeface="Arial"/>
                <a:ea typeface="Arial"/>
                <a:cs typeface="Arial"/>
                <a:sym typeface="Arial"/>
              </a:defRPr>
            </a:pPr>
            <a:r>
              <a:rPr sz="1100" dirty="0">
                <a:latin typeface="Arial" panose="020B0604020202020204" pitchFamily="34" charset="0"/>
                <a:cs typeface="Arial" panose="020B0604020202020204" pitchFamily="34" charset="0"/>
              </a:rPr>
              <a:t>E.g., focus group and provost interview protocol was based on the themes that we identified in the initial database searches</a:t>
            </a:r>
          </a:p>
        </p:txBody>
      </p:sp>
      <p:sp>
        <p:nvSpPr>
          <p:cNvPr id="4" name="Slide Number Placeholder 1">
            <a:extLst>
              <a:ext uri="{FF2B5EF4-FFF2-40B4-BE49-F238E27FC236}">
                <a16:creationId xmlns:a16="http://schemas.microsoft.com/office/drawing/2014/main" id="{4F4CDB37-CF35-437E-BE77-0A1C37553A18}"/>
              </a:ext>
            </a:extLst>
          </p:cNvPr>
          <p:cNvSpPr>
            <a:spLocks noGrp="1"/>
          </p:cNvSpPr>
          <p:nvPr>
            <p:ph type="sldNum" sz="quarter" idx="5"/>
          </p:nvPr>
        </p:nvSpPr>
        <p:spPr>
          <a:xfrm>
            <a:off x="3812421" y="8625053"/>
            <a:ext cx="2971800" cy="458787"/>
          </a:xfrm>
          <a:prstGeom prst="rect">
            <a:avLst/>
          </a:prstGeom>
        </p:spPr>
        <p:txBody>
          <a:bodyPr vert="horz" lIns="91440" tIns="45720" rIns="91440" bIns="45720" rtlCol="0" anchor="b"/>
          <a:lstStyle>
            <a:lvl1pPr algn="r">
              <a:defRPr sz="1200">
                <a:solidFill>
                  <a:schemeClr val="tx1"/>
                </a:solidFill>
              </a:defRPr>
            </a:lvl1pPr>
          </a:lstStyle>
          <a:p>
            <a:fld id="{D36C12C7-2F16-4540-8B49-1A8C157AC1E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noRot="1" noChangeAspect="1"/>
          </p:cNvSpPr>
          <p:nvPr>
            <p:ph type="sldImg"/>
          </p:nvPr>
        </p:nvSpPr>
        <p:spPr>
          <a:xfrm>
            <a:off x="381000" y="685800"/>
            <a:ext cx="6096000" cy="3429000"/>
          </a:xfrm>
          <a:prstGeom prst="rect">
            <a:avLst/>
          </a:prstGeom>
        </p:spPr>
        <p:txBody>
          <a:bodyPr/>
          <a:lstStyle/>
          <a:p>
            <a:endParaRPr/>
          </a:p>
        </p:txBody>
      </p:sp>
      <p:sp>
        <p:nvSpPr>
          <p:cNvPr id="283" name="Shape 283"/>
          <p:cNvSpPr>
            <a:spLocks noGrp="1"/>
          </p:cNvSpPr>
          <p:nvPr>
            <p:ph type="body" sz="quarter" idx="1"/>
          </p:nvPr>
        </p:nvSpPr>
        <p:spPr>
          <a:xfrm>
            <a:off x="381000" y="4431253"/>
            <a:ext cx="6095999" cy="4114800"/>
          </a:xfrm>
          <a:prstGeom prst="rect">
            <a:avLst/>
          </a:prstGeom>
        </p:spPr>
        <p:txBody>
          <a:bodyPr/>
          <a:lstStyle>
            <a:lvl1pPr defTabSz="932870">
              <a:defRPr sz="1400">
                <a:latin typeface="Arial"/>
                <a:ea typeface="Arial"/>
                <a:cs typeface="Arial"/>
                <a:sym typeface="Arial"/>
              </a:defRPr>
            </a:lvl1pPr>
          </a:lstStyle>
          <a:p>
            <a:r>
              <a:rPr lang="en-US" dirty="0"/>
              <a:t>Image: http://bit.ly/2lQ0XwV (https://www.flickr.com/photos/dlebech/6803716862/) by David </a:t>
            </a:r>
            <a:r>
              <a:rPr lang="en-US" dirty="0" err="1"/>
              <a:t>Lebech</a:t>
            </a:r>
            <a:r>
              <a:rPr lang="en-US" dirty="0"/>
              <a:t> / CC BY-NC 2.0</a:t>
            </a:r>
            <a:endParaRPr dirty="0"/>
          </a:p>
        </p:txBody>
      </p:sp>
      <p:sp>
        <p:nvSpPr>
          <p:cNvPr id="4" name="Slide Number Placeholder 1">
            <a:extLst>
              <a:ext uri="{FF2B5EF4-FFF2-40B4-BE49-F238E27FC236}">
                <a16:creationId xmlns:a16="http://schemas.microsoft.com/office/drawing/2014/main" id="{0CEDB919-17E5-40F3-B46F-2158EAF05308}"/>
              </a:ext>
            </a:extLst>
          </p:cNvPr>
          <p:cNvSpPr>
            <a:spLocks noGrp="1"/>
          </p:cNvSpPr>
          <p:nvPr>
            <p:ph type="sldNum" sz="quarter" idx="5"/>
          </p:nvPr>
        </p:nvSpPr>
        <p:spPr>
          <a:xfrm>
            <a:off x="3812421" y="8625053"/>
            <a:ext cx="2971800" cy="458787"/>
          </a:xfrm>
          <a:prstGeom prst="rect">
            <a:avLst/>
          </a:prstGeom>
        </p:spPr>
        <p:txBody>
          <a:bodyPr vert="horz" lIns="91440" tIns="45720" rIns="91440" bIns="45720" rtlCol="0" anchor="b"/>
          <a:lstStyle>
            <a:lvl1pPr algn="r">
              <a:defRPr sz="1200">
                <a:solidFill>
                  <a:schemeClr val="tx1"/>
                </a:solidFill>
              </a:defRPr>
            </a:lvl1pPr>
          </a:lstStyle>
          <a:p>
            <a:fld id="{D36C12C7-2F16-4540-8B49-1A8C157AC1E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noRot="1" noChangeAspect="1"/>
          </p:cNvSpPr>
          <p:nvPr>
            <p:ph type="sldImg"/>
          </p:nvPr>
        </p:nvSpPr>
        <p:spPr>
          <a:xfrm>
            <a:off x="381000" y="685800"/>
            <a:ext cx="6096000" cy="3429000"/>
          </a:xfrm>
          <a:prstGeom prst="rect">
            <a:avLst/>
          </a:prstGeom>
        </p:spPr>
        <p:txBody>
          <a:bodyPr/>
          <a:lstStyle/>
          <a:p>
            <a:endParaRPr/>
          </a:p>
        </p:txBody>
      </p:sp>
      <p:sp>
        <p:nvSpPr>
          <p:cNvPr id="301" name="Shape 301"/>
          <p:cNvSpPr>
            <a:spLocks noGrp="1"/>
          </p:cNvSpPr>
          <p:nvPr>
            <p:ph type="body" sz="quarter" idx="1"/>
          </p:nvPr>
        </p:nvSpPr>
        <p:spPr>
          <a:xfrm>
            <a:off x="380999" y="4343399"/>
            <a:ext cx="6096001" cy="4415589"/>
          </a:xfrm>
          <a:prstGeom prst="rect">
            <a:avLst/>
          </a:prstGeom>
        </p:spPr>
        <p:txBody>
          <a:bodyPr/>
          <a:lstStyle/>
          <a:p>
            <a:pPr defTabSz="932870">
              <a:defRPr sz="1400">
                <a:latin typeface="Arial"/>
                <a:ea typeface="Arial"/>
                <a:cs typeface="Arial"/>
                <a:sym typeface="Arial"/>
              </a:defRPr>
            </a:pPr>
            <a:r>
              <a:rPr sz="1100" dirty="0">
                <a:latin typeface="Arial" panose="020B0604020202020204" pitchFamily="34" charset="0"/>
                <a:cs typeface="Arial" panose="020B0604020202020204" pitchFamily="34" charset="0"/>
              </a:rPr>
              <a:t>This slide depicts three data sources:</a:t>
            </a:r>
          </a:p>
          <a:p>
            <a:pPr marL="233218" indent="-233218" defTabSz="932870">
              <a:buSzPct val="100000"/>
              <a:buAutoNum type="arabicPeriod"/>
              <a:defRPr sz="1400">
                <a:latin typeface="Arial"/>
                <a:ea typeface="Arial"/>
                <a:cs typeface="Arial"/>
                <a:sym typeface="Arial"/>
              </a:defRPr>
            </a:pPr>
            <a:r>
              <a:rPr sz="1100" dirty="0">
                <a:latin typeface="Arial" panose="020B0604020202020204" pitchFamily="34" charset="0"/>
                <a:cs typeface="Arial" panose="020B0604020202020204" pitchFamily="34" charset="0"/>
              </a:rPr>
              <a:t>Selected literature on student learning and success that met the following criteria:</a:t>
            </a:r>
          </a:p>
          <a:p>
            <a:pPr marL="690417" lvl="1" indent="-233217" defTabSz="932870">
              <a:buSzPct val="100000"/>
              <a:buAutoNum type="arabicPeriod"/>
            </a:pPr>
            <a:r>
              <a:rPr sz="1100" dirty="0">
                <a:latin typeface="Arial" panose="020B0604020202020204" pitchFamily="34" charset="0"/>
                <a:cs typeface="Arial" panose="020B0604020202020204" pitchFamily="34" charset="0"/>
              </a:rPr>
              <a:t>Indexed by LIS and/or higher education databases or identified by the project team or ACRL (e.g., ACRL </a:t>
            </a:r>
            <a:r>
              <a:rPr sz="1100" i="1" dirty="0">
                <a:latin typeface="Arial" panose="020B0604020202020204" pitchFamily="34" charset="0"/>
                <a:cs typeface="Arial" panose="020B0604020202020204" pitchFamily="34" charset="0"/>
              </a:rPr>
              <a:t>Assessment in Action</a:t>
            </a:r>
            <a:r>
              <a:rPr sz="1100" dirty="0">
                <a:latin typeface="Arial" panose="020B0604020202020204" pitchFamily="34" charset="0"/>
                <a:cs typeface="Arial" panose="020B0604020202020204" pitchFamily="34" charset="0"/>
              </a:rPr>
              <a:t> (</a:t>
            </a:r>
            <a:r>
              <a:rPr sz="1100" dirty="0" err="1">
                <a:latin typeface="Arial" panose="020B0604020202020204" pitchFamily="34" charset="0"/>
                <a:cs typeface="Arial" panose="020B0604020202020204" pitchFamily="34" charset="0"/>
              </a:rPr>
              <a:t>AiA</a:t>
            </a:r>
            <a:r>
              <a:rPr sz="1100" dirty="0">
                <a:latin typeface="Arial" panose="020B0604020202020204" pitchFamily="34" charset="0"/>
                <a:cs typeface="Arial" panose="020B0604020202020204" pitchFamily="34" charset="0"/>
              </a:rPr>
              <a:t>)</a:t>
            </a:r>
            <a:r>
              <a:rPr sz="1100" i="1" dirty="0">
                <a:latin typeface="Arial" panose="020B0604020202020204" pitchFamily="34" charset="0"/>
                <a:cs typeface="Arial" panose="020B0604020202020204" pitchFamily="34" charset="0"/>
              </a:rPr>
              <a:t> </a:t>
            </a:r>
            <a:r>
              <a:rPr sz="1100" dirty="0">
                <a:latin typeface="Arial" panose="020B0604020202020204" pitchFamily="34" charset="0"/>
                <a:cs typeface="Arial" panose="020B0604020202020204" pitchFamily="34" charset="0"/>
              </a:rPr>
              <a:t>studies, Ithaka S+R surveys, </a:t>
            </a:r>
          </a:p>
          <a:p>
            <a:pPr marL="690417" lvl="1" indent="-233217" defTabSz="932870">
              <a:buSzPct val="100000"/>
              <a:buAutoNum type="arabicPeriod"/>
            </a:pPr>
            <a:r>
              <a:rPr sz="1100" dirty="0">
                <a:latin typeface="Arial" panose="020B0604020202020204" pitchFamily="34" charset="0"/>
                <a:cs typeface="Arial" panose="020B0604020202020204" pitchFamily="34" charset="0"/>
              </a:rPr>
              <a:t>Published between 2010-2016</a:t>
            </a:r>
          </a:p>
          <a:p>
            <a:pPr marL="690417" lvl="1" indent="-233217" defTabSz="932870">
              <a:buSzPct val="100000"/>
              <a:buAutoNum type="arabicPeriod"/>
            </a:pPr>
            <a:r>
              <a:rPr sz="1100" dirty="0">
                <a:latin typeface="Arial" panose="020B0604020202020204" pitchFamily="34" charset="0"/>
                <a:cs typeface="Arial" panose="020B0604020202020204" pitchFamily="34" charset="0"/>
              </a:rPr>
              <a:t>Contained themes identified in the 2010 </a:t>
            </a:r>
            <a:r>
              <a:rPr sz="1100" i="1" dirty="0">
                <a:latin typeface="Arial" panose="020B0604020202020204" pitchFamily="34" charset="0"/>
                <a:cs typeface="Arial" panose="020B0604020202020204" pitchFamily="34" charset="0"/>
              </a:rPr>
              <a:t>Value of Academic Libraries (VAL) Report</a:t>
            </a:r>
          </a:p>
          <a:p>
            <a:pPr marL="690417" lvl="1" indent="-233217" defTabSz="932870">
              <a:buSzPct val="100000"/>
              <a:buAutoNum type="arabicPeriod"/>
            </a:pPr>
            <a:r>
              <a:rPr sz="1100" dirty="0">
                <a:latin typeface="Arial" panose="020B0604020202020204" pitchFamily="34" charset="0"/>
                <a:cs typeface="Arial" panose="020B0604020202020204" pitchFamily="34" charset="0"/>
              </a:rPr>
              <a:t>Published in the US, except for studies outside the US deemed relevant by the project team </a:t>
            </a:r>
            <a:endParaRPr sz="1100" dirty="0">
              <a:latin typeface="Arial" panose="020B0604020202020204" pitchFamily="34" charset="0"/>
              <a:ea typeface="Arial"/>
              <a:cs typeface="Arial" panose="020B0604020202020204" pitchFamily="34" charset="0"/>
              <a:sym typeface="Arial"/>
            </a:endParaRPr>
          </a:p>
          <a:p>
            <a:pPr marL="233218" indent="-233218" defTabSz="932870">
              <a:buSzPct val="100000"/>
              <a:buAutoNum type="arabicPeriod"/>
              <a:defRPr sz="1400">
                <a:latin typeface="Arial"/>
                <a:ea typeface="Arial"/>
                <a:cs typeface="Arial"/>
                <a:sym typeface="Arial"/>
              </a:defRPr>
            </a:pPr>
            <a:r>
              <a:rPr sz="1100" dirty="0">
                <a:latin typeface="Arial" panose="020B0604020202020204" pitchFamily="34" charset="0"/>
                <a:cs typeface="Arial" panose="020B0604020202020204" pitchFamily="34" charset="0"/>
              </a:rPr>
              <a:t>Focus group with Advisory Group Members</a:t>
            </a:r>
          </a:p>
          <a:p>
            <a:pPr marL="699652" lvl="1" indent="-233217" defTabSz="932870">
              <a:buSzPct val="100000"/>
              <a:buAutoNum type="arabicPeriod"/>
              <a:defRPr sz="1400">
                <a:latin typeface="Arial"/>
                <a:ea typeface="Arial"/>
                <a:cs typeface="Arial"/>
                <a:sym typeface="Arial"/>
              </a:defRPr>
            </a:pPr>
            <a:r>
              <a:rPr sz="1100" dirty="0">
                <a:latin typeface="Arial" panose="020B0604020202020204" pitchFamily="34" charset="0"/>
                <a:cs typeface="Arial" panose="020B0604020202020204" pitchFamily="34" charset="0"/>
              </a:rPr>
              <a:t>Consist of </a:t>
            </a:r>
            <a:r>
              <a:rPr sz="1100" dirty="0">
                <a:latin typeface="Arial" panose="020B0604020202020204" pitchFamily="34" charset="0"/>
                <a:cs typeface="Arial" panose="020B0604020202020204" pitchFamily="34" charset="0"/>
                <a:sym typeface="Calibri"/>
              </a:rPr>
              <a:t>academic library administrators from different regions within the US and from different types of institutions – community colleges, 4-year colleges, and research institutions, public, private, secular, non-secular</a:t>
            </a:r>
          </a:p>
          <a:p>
            <a:pPr marL="699652" lvl="1" indent="-233217" defTabSz="932870">
              <a:buSzPct val="100000"/>
              <a:buAutoNum type="arabicPeriod"/>
              <a:defRPr sz="1400">
                <a:latin typeface="Arial"/>
                <a:ea typeface="Arial"/>
                <a:cs typeface="Arial"/>
                <a:sym typeface="Arial"/>
              </a:defRPr>
            </a:pPr>
            <a:r>
              <a:rPr sz="1100" dirty="0">
                <a:latin typeface="Arial" panose="020B0604020202020204" pitchFamily="34" charset="0"/>
                <a:cs typeface="Arial" panose="020B0604020202020204" pitchFamily="34" charset="0"/>
              </a:rPr>
              <a:t>Members provide us feedback throughout the process and put us in touch with provosts or similarly high level academic administrators in their institutions</a:t>
            </a:r>
          </a:p>
          <a:p>
            <a:pPr marL="699652" lvl="1" indent="-233217" defTabSz="932870">
              <a:buSzPct val="100000"/>
              <a:buAutoNum type="arabicPeriod"/>
              <a:defRPr sz="1400">
                <a:latin typeface="Arial"/>
                <a:ea typeface="Arial"/>
                <a:cs typeface="Arial"/>
                <a:sym typeface="Arial"/>
              </a:defRPr>
            </a:pPr>
            <a:r>
              <a:rPr sz="1100" dirty="0">
                <a:latin typeface="Arial" panose="020B0604020202020204" pitchFamily="34" charset="0"/>
                <a:cs typeface="Arial" panose="020B0604020202020204" pitchFamily="34" charset="0"/>
              </a:rPr>
              <a:t>Feedback includes a brainstorming session on priority areas and research questions at ALA Midwinter</a:t>
            </a:r>
          </a:p>
          <a:p>
            <a:pPr marL="233218" indent="-233218" defTabSz="932870">
              <a:buSzPct val="100000"/>
              <a:buAutoNum type="arabicPeriod"/>
              <a:defRPr sz="1400">
                <a:latin typeface="Arial"/>
                <a:ea typeface="Arial"/>
                <a:cs typeface="Arial"/>
                <a:sym typeface="Arial"/>
              </a:defRPr>
            </a:pPr>
            <a:r>
              <a:rPr sz="1100" dirty="0">
                <a:latin typeface="Arial" panose="020B0604020202020204" pitchFamily="34" charset="0"/>
                <a:cs typeface="Arial" panose="020B0604020202020204" pitchFamily="34" charset="0"/>
              </a:rPr>
              <a:t>Individual, semi-structured interviews with provosts from each Advisory Group member’s institution</a:t>
            </a:r>
          </a:p>
          <a:p>
            <a:pPr marL="233218" indent="-233218" defTabSz="932870">
              <a:buSzPct val="100000"/>
              <a:buAutoNum type="arabicPeriod"/>
              <a:defRPr sz="1400">
                <a:latin typeface="Arial"/>
                <a:ea typeface="Arial"/>
                <a:cs typeface="Arial"/>
                <a:sym typeface="Arial"/>
              </a:defRPr>
            </a:pPr>
            <a:endParaRPr sz="1100" dirty="0">
              <a:latin typeface="Arial" panose="020B0604020202020204" pitchFamily="34" charset="0"/>
              <a:cs typeface="Arial" panose="020B0604020202020204" pitchFamily="34" charset="0"/>
            </a:endParaRPr>
          </a:p>
          <a:p>
            <a:pPr marL="174913" indent="-174913" defTabSz="932870">
              <a:buSzPct val="100000"/>
              <a:buFont typeface="Arial"/>
              <a:buChar char="•"/>
              <a:defRPr sz="1400">
                <a:latin typeface="Arial"/>
                <a:ea typeface="Arial"/>
                <a:cs typeface="Arial"/>
                <a:sym typeface="Arial"/>
              </a:defRPr>
            </a:pPr>
            <a:r>
              <a:rPr sz="1100" dirty="0">
                <a:latin typeface="Arial" panose="020B0604020202020204" pitchFamily="34" charset="0"/>
                <a:cs typeface="Arial" panose="020B0604020202020204" pitchFamily="34" charset="0"/>
              </a:rPr>
              <a:t>Process of data collection is iterative, with findings from each source informing the other</a:t>
            </a:r>
          </a:p>
          <a:p>
            <a:pPr marL="641348" lvl="1" indent="-174913" defTabSz="932870">
              <a:buSzPct val="100000"/>
              <a:buFont typeface="Arial"/>
              <a:buChar char="•"/>
              <a:defRPr sz="1400">
                <a:latin typeface="Arial"/>
                <a:ea typeface="Arial"/>
                <a:cs typeface="Arial"/>
                <a:sym typeface="Arial"/>
              </a:defRPr>
            </a:pPr>
            <a:r>
              <a:rPr sz="1100" dirty="0">
                <a:latin typeface="Arial" panose="020B0604020202020204" pitchFamily="34" charset="0"/>
                <a:cs typeface="Arial" panose="020B0604020202020204" pitchFamily="34" charset="0"/>
              </a:rPr>
              <a:t>E.g., focus group and provost interview protocol was based on the themes that we identified in the initial database searches</a:t>
            </a:r>
          </a:p>
        </p:txBody>
      </p:sp>
      <p:sp>
        <p:nvSpPr>
          <p:cNvPr id="4" name="Slide Number Placeholder 1">
            <a:extLst>
              <a:ext uri="{FF2B5EF4-FFF2-40B4-BE49-F238E27FC236}">
                <a16:creationId xmlns:a16="http://schemas.microsoft.com/office/drawing/2014/main" id="{C239E392-4806-4FE9-8567-DF8454128AD4}"/>
              </a:ext>
            </a:extLst>
          </p:cNvPr>
          <p:cNvSpPr>
            <a:spLocks noGrp="1"/>
          </p:cNvSpPr>
          <p:nvPr>
            <p:ph type="sldNum" sz="quarter" idx="5"/>
          </p:nvPr>
        </p:nvSpPr>
        <p:spPr>
          <a:xfrm>
            <a:off x="3812421" y="8625053"/>
            <a:ext cx="2971800" cy="458787"/>
          </a:xfrm>
          <a:prstGeom prst="rect">
            <a:avLst/>
          </a:prstGeom>
        </p:spPr>
        <p:txBody>
          <a:bodyPr vert="horz" lIns="91440" tIns="45720" rIns="91440" bIns="45720" rtlCol="0" anchor="b"/>
          <a:lstStyle>
            <a:lvl1pPr algn="r">
              <a:defRPr sz="1200">
                <a:solidFill>
                  <a:schemeClr val="tx1"/>
                </a:solidFill>
              </a:defRPr>
            </a:lvl1pPr>
          </a:lstStyle>
          <a:p>
            <a:fld id="{D36C12C7-2F16-4540-8B49-1A8C157AC1E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noRot="1" noChangeAspect="1"/>
          </p:cNvSpPr>
          <p:nvPr>
            <p:ph type="sldImg"/>
          </p:nvPr>
        </p:nvSpPr>
        <p:spPr>
          <a:xfrm>
            <a:off x="1163638" y="636588"/>
            <a:ext cx="4470400" cy="2514600"/>
          </a:xfrm>
          <a:prstGeom prst="rect">
            <a:avLst/>
          </a:prstGeom>
        </p:spPr>
        <p:txBody>
          <a:bodyPr/>
          <a:lstStyle/>
          <a:p>
            <a:endParaRPr/>
          </a:p>
        </p:txBody>
      </p:sp>
      <p:sp>
        <p:nvSpPr>
          <p:cNvPr id="311" name="Shape 311"/>
          <p:cNvSpPr>
            <a:spLocks noGrp="1"/>
          </p:cNvSpPr>
          <p:nvPr>
            <p:ph type="body" sz="quarter" idx="1"/>
          </p:nvPr>
        </p:nvSpPr>
        <p:spPr>
          <a:xfrm>
            <a:off x="288758" y="3296653"/>
            <a:ext cx="6188242" cy="5787187"/>
          </a:xfrm>
          <a:prstGeom prst="rect">
            <a:avLst/>
          </a:prstGeom>
        </p:spPr>
        <p:txBody>
          <a:bodyPr/>
          <a:lstStyle/>
          <a:p>
            <a:pPr>
              <a:defRPr sz="1400">
                <a:latin typeface="Arial"/>
                <a:ea typeface="Arial"/>
                <a:cs typeface="Arial"/>
                <a:sym typeface="Arial"/>
              </a:defRPr>
            </a:pPr>
            <a:r>
              <a:rPr sz="1050" dirty="0">
                <a:solidFill>
                  <a:schemeClr val="tx1"/>
                </a:solidFill>
                <a:latin typeface="Arial" panose="020B0604020202020204" pitchFamily="34" charset="0"/>
                <a:cs typeface="Arial" panose="020B0604020202020204" pitchFamily="34" charset="0"/>
              </a:rPr>
              <a:t>Image: </a:t>
            </a:r>
            <a:r>
              <a:rPr lang="en-US" sz="1050" dirty="0">
                <a:solidFill>
                  <a:schemeClr val="tx1"/>
                </a:solidFill>
                <a:latin typeface="Arial" panose="020B0604020202020204" pitchFamily="34" charset="0"/>
                <a:cs typeface="Arial" panose="020B0604020202020204" pitchFamily="34" charset="0"/>
              </a:rPr>
              <a:t>Image: http://bit.ly/2rOjppp (https://www.flickr.com/photos/stiwwe/6238265844/) by Steven Wolf / CC BY-NC 2.0</a:t>
            </a:r>
          </a:p>
          <a:p>
            <a:pPr>
              <a:defRPr sz="1400">
                <a:latin typeface="Arial"/>
                <a:ea typeface="Arial"/>
                <a:cs typeface="Arial"/>
                <a:sym typeface="Arial"/>
              </a:defRPr>
            </a:pPr>
            <a:endParaRPr sz="1050" dirty="0">
              <a:solidFill>
                <a:schemeClr val="tx1"/>
              </a:solidFill>
              <a:latin typeface="Arial" panose="020B0604020202020204" pitchFamily="34" charset="0"/>
              <a:cs typeface="Arial" panose="020B0604020202020204" pitchFamily="34" charset="0"/>
              <a:sym typeface="Calibri"/>
            </a:endParaRPr>
          </a:p>
          <a:p>
            <a:pPr>
              <a:defRPr sz="1400">
                <a:latin typeface="Arial"/>
                <a:ea typeface="Arial"/>
                <a:cs typeface="Arial"/>
                <a:sym typeface="Arial"/>
              </a:defRPr>
            </a:pPr>
            <a:r>
              <a:rPr sz="1050" dirty="0">
                <a:solidFill>
                  <a:schemeClr val="tx1"/>
                </a:solidFill>
                <a:latin typeface="Arial" panose="020B0604020202020204" pitchFamily="34" charset="0"/>
                <a:cs typeface="Arial" panose="020B0604020202020204" pitchFamily="34" charset="0"/>
              </a:rPr>
              <a:t>Analysis of all three data sources informed the identification of six priority areas for future research. </a:t>
            </a:r>
          </a:p>
          <a:p>
            <a:pPr marL="285750" lvl="1" indent="-285750">
              <a:buSzPct val="100000"/>
              <a:buFont typeface="Arial"/>
              <a:buChar char="•"/>
              <a:defRPr sz="1400">
                <a:latin typeface="Arial"/>
                <a:ea typeface="Arial"/>
                <a:cs typeface="Arial"/>
                <a:sym typeface="Arial"/>
              </a:defRPr>
            </a:pPr>
            <a:r>
              <a:rPr sz="1050" dirty="0">
                <a:solidFill>
                  <a:schemeClr val="tx1"/>
                </a:solidFill>
                <a:latin typeface="Arial" panose="020B0604020202020204" pitchFamily="34" charset="0"/>
                <a:cs typeface="Arial" panose="020B0604020202020204" pitchFamily="34" charset="0"/>
              </a:rPr>
              <a:t>Communication: Communicate with those outside of library &amp; at different levels within the institution</a:t>
            </a:r>
          </a:p>
          <a:p>
            <a:pPr marL="285750" lvl="1" indent="-285750">
              <a:buSzPct val="100000"/>
              <a:buFont typeface="Arial"/>
              <a:buChar char="•"/>
              <a:defRPr sz="1400">
                <a:latin typeface="Arial"/>
                <a:ea typeface="Arial"/>
                <a:cs typeface="Arial"/>
                <a:sym typeface="Arial"/>
              </a:defRPr>
            </a:pPr>
            <a:r>
              <a:rPr sz="1050" dirty="0">
                <a:solidFill>
                  <a:schemeClr val="tx1"/>
                </a:solidFill>
                <a:latin typeface="Arial" panose="020B0604020202020204" pitchFamily="34" charset="0"/>
                <a:cs typeface="Arial" panose="020B0604020202020204" pitchFamily="34" charset="0"/>
              </a:rPr>
              <a:t>Collaboration: Understand different types &amp; levels of collaboration &amp; consider reviewing literature from related fields to see what is said about libraries &amp; common ground  </a:t>
            </a:r>
          </a:p>
          <a:p>
            <a:pPr marL="285750" lvl="1" indent="-285750">
              <a:buSzPct val="100000"/>
              <a:buFont typeface="Arial"/>
              <a:buChar char="•"/>
              <a:defRPr sz="1400">
                <a:latin typeface="Arial"/>
                <a:ea typeface="Arial"/>
                <a:cs typeface="Arial"/>
                <a:sym typeface="Arial"/>
              </a:defRPr>
            </a:pPr>
            <a:r>
              <a:rPr sz="1050" dirty="0">
                <a:solidFill>
                  <a:schemeClr val="tx1"/>
                </a:solidFill>
                <a:latin typeface="Arial" panose="020B0604020202020204" pitchFamily="34" charset="0"/>
                <a:cs typeface="Arial" panose="020B0604020202020204" pitchFamily="34" charset="0"/>
              </a:rPr>
              <a:t>Mission strategy &amp; alignment: Go outside of library to collect data &amp; seek possible collaborators for common issues; Inform students, faculty,  &amp; administrators of how the academic library contributes to the institutional mission and goals. </a:t>
            </a:r>
          </a:p>
          <a:p>
            <a:pPr marL="285750" lvl="1" indent="-285750">
              <a:buSzPct val="100000"/>
              <a:buFont typeface="Arial"/>
              <a:buChar char="•"/>
              <a:defRPr sz="1400">
                <a:solidFill>
                  <a:srgbClr val="FFFFFF"/>
                </a:solidFill>
                <a:latin typeface="Arial"/>
                <a:ea typeface="Arial"/>
                <a:cs typeface="Arial"/>
                <a:sym typeface="Arial"/>
              </a:defRPr>
            </a:pPr>
            <a:r>
              <a:rPr sz="1050" dirty="0">
                <a:solidFill>
                  <a:schemeClr val="tx1"/>
                </a:solidFill>
                <a:latin typeface="Arial" panose="020B0604020202020204" pitchFamily="34" charset="0"/>
                <a:cs typeface="Arial" panose="020B0604020202020204" pitchFamily="34" charset="0"/>
              </a:rPr>
              <a:t>Teaching &amp; learning: Engage with faculty &amp; students for librarian inclusion in developing academic &amp; everyday life support services for students; Develop educated &amp; informed citizens</a:t>
            </a:r>
          </a:p>
          <a:p>
            <a:pPr marL="285750" lvl="1" indent="-285750">
              <a:buSzPct val="100000"/>
              <a:buFont typeface="Arial"/>
              <a:buChar char="•"/>
              <a:defRPr sz="1400">
                <a:latin typeface="Arial"/>
                <a:ea typeface="Arial"/>
                <a:cs typeface="Arial"/>
                <a:sym typeface="Arial"/>
              </a:defRPr>
            </a:pPr>
            <a:r>
              <a:rPr sz="1050" dirty="0">
                <a:solidFill>
                  <a:schemeClr val="tx1"/>
                </a:solidFill>
                <a:latin typeface="Arial" panose="020B0604020202020204" pitchFamily="34" charset="0"/>
                <a:cs typeface="Arial" panose="020B0604020202020204" pitchFamily="34" charset="0"/>
              </a:rPr>
              <a:t>Student success: Identify quantifiable student attainment indicators; Work with academic services and faculty</a:t>
            </a:r>
          </a:p>
          <a:p>
            <a:pPr marL="285750" lvl="1" indent="-285750">
              <a:buSzPct val="100000"/>
              <a:buFont typeface="Arial"/>
              <a:buChar char="•"/>
              <a:defRPr sz="1400">
                <a:latin typeface="Arial"/>
                <a:ea typeface="Arial"/>
                <a:cs typeface="Arial"/>
                <a:sym typeface="Arial"/>
              </a:defRPr>
            </a:pPr>
            <a:r>
              <a:rPr sz="1050" dirty="0">
                <a:solidFill>
                  <a:schemeClr val="tx1"/>
                </a:solidFill>
                <a:latin typeface="Arial" panose="020B0604020202020204" pitchFamily="34" charset="0"/>
                <a:cs typeface="Arial" panose="020B0604020202020204" pitchFamily="34" charset="0"/>
              </a:rPr>
              <a:t>Learning analytics: Measure, collect, analyze &amp; report “data about learners and their contexts, for purposes of understanding and optimizing learning and the environments in which it occurs.” ; Include library data with institutionally collected data to predict student success</a:t>
            </a:r>
          </a:p>
          <a:p>
            <a:pPr lvl="1" indent="0">
              <a:defRPr sz="1400">
                <a:latin typeface="Arial"/>
                <a:ea typeface="Arial"/>
                <a:cs typeface="Arial"/>
                <a:sym typeface="Arial"/>
              </a:defRPr>
            </a:pPr>
            <a:endParaRPr sz="1050" dirty="0">
              <a:solidFill>
                <a:schemeClr val="tx1"/>
              </a:solidFill>
              <a:latin typeface="Arial" panose="020B0604020202020204" pitchFamily="34" charset="0"/>
              <a:cs typeface="Arial" panose="020B0604020202020204" pitchFamily="34" charset="0"/>
            </a:endParaRPr>
          </a:p>
          <a:p>
            <a:pPr lvl="1" indent="0">
              <a:defRPr sz="1400">
                <a:latin typeface="Arial"/>
                <a:ea typeface="Arial"/>
                <a:cs typeface="Arial"/>
                <a:sym typeface="Arial"/>
              </a:defRPr>
            </a:pPr>
            <a:r>
              <a:rPr sz="1050" dirty="0">
                <a:solidFill>
                  <a:schemeClr val="tx1"/>
                </a:solidFill>
                <a:latin typeface="Arial" panose="020B0604020202020204" pitchFamily="34" charset="0"/>
                <a:cs typeface="Arial" panose="020B0604020202020204" pitchFamily="34" charset="0"/>
              </a:rPr>
              <a:t>Brown-</a:t>
            </a:r>
            <a:r>
              <a:rPr sz="1050" dirty="0" err="1">
                <a:solidFill>
                  <a:schemeClr val="tx1"/>
                </a:solidFill>
                <a:latin typeface="Arial" panose="020B0604020202020204" pitchFamily="34" charset="0"/>
                <a:cs typeface="Arial" panose="020B0604020202020204" pitchFamily="34" charset="0"/>
              </a:rPr>
              <a:t>Sica</a:t>
            </a:r>
            <a:r>
              <a:rPr sz="1050" dirty="0">
                <a:solidFill>
                  <a:schemeClr val="tx1"/>
                </a:solidFill>
                <a:latin typeface="Arial" panose="020B0604020202020204" pitchFamily="34" charset="0"/>
                <a:cs typeface="Arial" panose="020B0604020202020204" pitchFamily="34" charset="0"/>
              </a:rPr>
              <a:t>, Margaret. “Using Academic Courses to Generate Data for Use in Evidence Based Library Planning.” </a:t>
            </a:r>
            <a:r>
              <a:rPr sz="1050" i="1" dirty="0">
                <a:solidFill>
                  <a:schemeClr val="tx1"/>
                </a:solidFill>
                <a:latin typeface="Arial" panose="020B0604020202020204" pitchFamily="34" charset="0"/>
                <a:cs typeface="Arial" panose="020B0604020202020204" pitchFamily="34" charset="0"/>
              </a:rPr>
              <a:t>Journal of Academic Librarianship</a:t>
            </a:r>
            <a:r>
              <a:rPr sz="1050" dirty="0">
                <a:solidFill>
                  <a:schemeClr val="tx1"/>
                </a:solidFill>
                <a:latin typeface="Arial" panose="020B0604020202020204" pitchFamily="34" charset="0"/>
                <a:cs typeface="Arial" panose="020B0604020202020204" pitchFamily="34" charset="0"/>
              </a:rPr>
              <a:t> 39, no. 3 (2013): 275–87. doi:10.1016/j.acalib.2013.01.001.</a:t>
            </a:r>
          </a:p>
          <a:p>
            <a:pPr lvl="1" indent="0">
              <a:defRPr sz="1400">
                <a:latin typeface="Arial"/>
                <a:ea typeface="Arial"/>
                <a:cs typeface="Arial"/>
                <a:sym typeface="Arial"/>
              </a:defRPr>
            </a:pPr>
            <a:endParaRPr sz="1050" dirty="0">
              <a:solidFill>
                <a:schemeClr val="tx1"/>
              </a:solidFill>
              <a:latin typeface="Arial" panose="020B0604020202020204" pitchFamily="34" charset="0"/>
              <a:cs typeface="Arial" panose="020B0604020202020204" pitchFamily="34" charset="0"/>
            </a:endParaRPr>
          </a:p>
          <a:p>
            <a:pPr lvl="1" indent="0">
              <a:defRPr sz="1400">
                <a:latin typeface="Arial"/>
                <a:ea typeface="Arial"/>
                <a:cs typeface="Arial"/>
                <a:sym typeface="Arial"/>
              </a:defRPr>
            </a:pPr>
            <a:r>
              <a:rPr sz="1050" dirty="0" err="1">
                <a:solidFill>
                  <a:schemeClr val="tx1"/>
                </a:solidFill>
                <a:latin typeface="Arial" panose="020B0604020202020204" pitchFamily="34" charset="0"/>
                <a:cs typeface="Arial" panose="020B0604020202020204" pitchFamily="34" charset="0"/>
              </a:rPr>
              <a:t>Fister</a:t>
            </a:r>
            <a:r>
              <a:rPr sz="1050" dirty="0">
                <a:solidFill>
                  <a:schemeClr val="tx1"/>
                </a:solidFill>
                <a:latin typeface="Arial" panose="020B0604020202020204" pitchFamily="34" charset="0"/>
                <a:cs typeface="Arial" panose="020B0604020202020204" pitchFamily="34" charset="0"/>
              </a:rPr>
              <a:t>, Barbara. “Critical Assets: Academic Libraries, A View from the Administration Building.” </a:t>
            </a:r>
            <a:r>
              <a:rPr sz="1050" i="1" dirty="0">
                <a:solidFill>
                  <a:schemeClr val="tx1"/>
                </a:solidFill>
                <a:latin typeface="Arial" panose="020B0604020202020204" pitchFamily="34" charset="0"/>
                <a:cs typeface="Arial" panose="020B0604020202020204" pitchFamily="34" charset="0"/>
              </a:rPr>
              <a:t>Library Journal</a:t>
            </a:r>
            <a:r>
              <a:rPr sz="1050" dirty="0">
                <a:solidFill>
                  <a:schemeClr val="tx1"/>
                </a:solidFill>
                <a:latin typeface="Arial" panose="020B0604020202020204" pitchFamily="34" charset="0"/>
                <a:cs typeface="Arial" panose="020B0604020202020204" pitchFamily="34" charset="0"/>
              </a:rPr>
              <a:t> 135, no. 8 (2010): 24–27.</a:t>
            </a:r>
          </a:p>
          <a:p>
            <a:pPr lvl="1" indent="0">
              <a:defRPr sz="1400">
                <a:latin typeface="Arial"/>
                <a:ea typeface="Arial"/>
                <a:cs typeface="Arial"/>
                <a:sym typeface="Arial"/>
              </a:defRPr>
            </a:pPr>
            <a:endParaRPr sz="1050" dirty="0">
              <a:solidFill>
                <a:schemeClr val="tx1"/>
              </a:solidFill>
              <a:latin typeface="Arial" panose="020B0604020202020204" pitchFamily="34" charset="0"/>
              <a:cs typeface="Arial" panose="020B0604020202020204" pitchFamily="34" charset="0"/>
            </a:endParaRPr>
          </a:p>
          <a:p>
            <a:pPr lvl="1" indent="0">
              <a:defRPr sz="1400">
                <a:latin typeface="Arial"/>
                <a:ea typeface="Arial"/>
                <a:cs typeface="Arial"/>
                <a:sym typeface="Arial"/>
              </a:defRPr>
            </a:pPr>
            <a:r>
              <a:rPr sz="1050" dirty="0">
                <a:solidFill>
                  <a:schemeClr val="tx1"/>
                </a:solidFill>
                <a:latin typeface="Arial" panose="020B0604020202020204" pitchFamily="34" charset="0"/>
                <a:cs typeface="Arial" panose="020B0604020202020204" pitchFamily="34" charset="0"/>
              </a:rPr>
              <a:t>Hess, Amanda Nichols. “Equipping Academic Librarians to Integrate the Framework into Instructional Practices: A Theoretical Application.” </a:t>
            </a:r>
            <a:r>
              <a:rPr sz="1050" i="1" dirty="0">
                <a:solidFill>
                  <a:schemeClr val="tx1"/>
                </a:solidFill>
                <a:latin typeface="Arial" panose="020B0604020202020204" pitchFamily="34" charset="0"/>
                <a:cs typeface="Arial" panose="020B0604020202020204" pitchFamily="34" charset="0"/>
              </a:rPr>
              <a:t>Journal of Academic Librarianship</a:t>
            </a:r>
            <a:r>
              <a:rPr sz="1050" dirty="0">
                <a:solidFill>
                  <a:schemeClr val="tx1"/>
                </a:solidFill>
                <a:latin typeface="Arial" panose="020B0604020202020204" pitchFamily="34" charset="0"/>
                <a:cs typeface="Arial" panose="020B0604020202020204" pitchFamily="34" charset="0"/>
              </a:rPr>
              <a:t> 41, no. 6 (2015): 771–76. doi:10.1016/j.acalib.2015.08.017.</a:t>
            </a:r>
          </a:p>
          <a:p>
            <a:pPr lvl="1" indent="0">
              <a:defRPr sz="1400">
                <a:latin typeface="Arial"/>
                <a:ea typeface="Arial"/>
                <a:cs typeface="Arial"/>
                <a:sym typeface="Arial"/>
              </a:defRPr>
            </a:pPr>
            <a:endParaRPr sz="1050" dirty="0">
              <a:solidFill>
                <a:schemeClr val="tx1"/>
              </a:solidFill>
              <a:latin typeface="Arial" panose="020B0604020202020204" pitchFamily="34" charset="0"/>
              <a:cs typeface="Arial" panose="020B0604020202020204" pitchFamily="34" charset="0"/>
            </a:endParaRPr>
          </a:p>
          <a:p>
            <a:pPr lvl="1" indent="0">
              <a:defRPr sz="1400">
                <a:latin typeface="Arial"/>
                <a:ea typeface="Arial"/>
                <a:cs typeface="Arial"/>
                <a:sym typeface="Arial"/>
              </a:defRPr>
            </a:pPr>
            <a:r>
              <a:rPr sz="1050" dirty="0" err="1">
                <a:solidFill>
                  <a:schemeClr val="tx1"/>
                </a:solidFill>
                <a:latin typeface="Arial" panose="020B0604020202020204" pitchFamily="34" charset="0"/>
                <a:cs typeface="Arial" panose="020B0604020202020204" pitchFamily="34" charset="0"/>
              </a:rPr>
              <a:t>Jantti</a:t>
            </a:r>
            <a:r>
              <a:rPr sz="1050" dirty="0">
                <a:solidFill>
                  <a:schemeClr val="tx1"/>
                </a:solidFill>
                <a:latin typeface="Arial" panose="020B0604020202020204" pitchFamily="34" charset="0"/>
                <a:cs typeface="Arial" panose="020B0604020202020204" pitchFamily="34" charset="0"/>
              </a:rPr>
              <a:t>, M. and Heath, J. (2016). What role for libraries in learning analytics? </a:t>
            </a:r>
            <a:r>
              <a:rPr sz="1050" i="1" dirty="0">
                <a:solidFill>
                  <a:schemeClr val="tx1"/>
                </a:solidFill>
                <a:latin typeface="Arial" panose="020B0604020202020204" pitchFamily="34" charset="0"/>
                <a:cs typeface="Arial" panose="020B0604020202020204" pitchFamily="34" charset="0"/>
              </a:rPr>
              <a:t>Performance Measurement and Metrics</a:t>
            </a:r>
            <a:r>
              <a:rPr sz="1050" dirty="0">
                <a:solidFill>
                  <a:schemeClr val="tx1"/>
                </a:solidFill>
                <a:latin typeface="Arial" panose="020B0604020202020204" pitchFamily="34" charset="0"/>
                <a:cs typeface="Arial" panose="020B0604020202020204" pitchFamily="34" charset="0"/>
              </a:rPr>
              <a:t> </a:t>
            </a:r>
            <a:r>
              <a:rPr sz="1050" i="1" dirty="0">
                <a:solidFill>
                  <a:schemeClr val="tx1"/>
                </a:solidFill>
                <a:latin typeface="Arial" panose="020B0604020202020204" pitchFamily="34" charset="0"/>
                <a:cs typeface="Arial" panose="020B0604020202020204" pitchFamily="34" charset="0"/>
              </a:rPr>
              <a:t>17</a:t>
            </a:r>
            <a:r>
              <a:rPr sz="1050" dirty="0">
                <a:solidFill>
                  <a:schemeClr val="tx1"/>
                </a:solidFill>
                <a:latin typeface="Arial" panose="020B0604020202020204" pitchFamily="34" charset="0"/>
                <a:cs typeface="Arial" panose="020B0604020202020204" pitchFamily="34" charset="0"/>
              </a:rPr>
              <a:t>(2), 203-210.</a:t>
            </a:r>
          </a:p>
          <a:p>
            <a:pPr lvl="1" indent="0">
              <a:defRPr sz="1400">
                <a:latin typeface="Arial"/>
                <a:ea typeface="Arial"/>
                <a:cs typeface="Arial"/>
                <a:sym typeface="Arial"/>
              </a:defRPr>
            </a:pPr>
            <a:endParaRPr sz="1050" dirty="0">
              <a:solidFill>
                <a:schemeClr val="tx1"/>
              </a:solidFill>
              <a:latin typeface="Arial" panose="020B0604020202020204" pitchFamily="34" charset="0"/>
              <a:cs typeface="Arial" panose="020B0604020202020204" pitchFamily="34" charset="0"/>
            </a:endParaRPr>
          </a:p>
          <a:p>
            <a:pPr lvl="1" indent="0">
              <a:defRPr sz="1400">
                <a:latin typeface="Arial"/>
                <a:ea typeface="Arial"/>
                <a:cs typeface="Arial"/>
                <a:sym typeface="Arial"/>
              </a:defRPr>
            </a:pPr>
            <a:r>
              <a:rPr sz="1050" dirty="0">
                <a:solidFill>
                  <a:schemeClr val="tx1"/>
                </a:solidFill>
                <a:latin typeface="Arial" panose="020B0604020202020204" pitchFamily="34" charset="0"/>
                <a:cs typeface="Arial" panose="020B0604020202020204" pitchFamily="34" charset="0"/>
              </a:rPr>
              <a:t>Lombard, E. (2012). The role of the academic library in college choice. </a:t>
            </a:r>
            <a:r>
              <a:rPr sz="1050" i="1" dirty="0">
                <a:solidFill>
                  <a:schemeClr val="tx1"/>
                </a:solidFill>
                <a:latin typeface="Arial" panose="020B0604020202020204" pitchFamily="34" charset="0"/>
                <a:cs typeface="Arial" panose="020B0604020202020204" pitchFamily="34" charset="0"/>
              </a:rPr>
              <a:t>Journal of Academic Librarianship</a:t>
            </a:r>
            <a:r>
              <a:rPr sz="1050" dirty="0">
                <a:solidFill>
                  <a:schemeClr val="tx1"/>
                </a:solidFill>
                <a:latin typeface="Arial" panose="020B0604020202020204" pitchFamily="34" charset="0"/>
                <a:cs typeface="Arial" panose="020B0604020202020204" pitchFamily="34" charset="0"/>
              </a:rPr>
              <a:t> 38(4), 237–41.</a:t>
            </a:r>
          </a:p>
        </p:txBody>
      </p:sp>
      <p:sp>
        <p:nvSpPr>
          <p:cNvPr id="4" name="Slide Number Placeholder 1">
            <a:extLst>
              <a:ext uri="{FF2B5EF4-FFF2-40B4-BE49-F238E27FC236}">
                <a16:creationId xmlns:a16="http://schemas.microsoft.com/office/drawing/2014/main" id="{D920EC04-F286-48A4-9211-98CF0421C1A9}"/>
              </a:ext>
            </a:extLst>
          </p:cNvPr>
          <p:cNvSpPr>
            <a:spLocks noGrp="1"/>
          </p:cNvSpPr>
          <p:nvPr>
            <p:ph type="sldNum" sz="quarter" idx="5"/>
          </p:nvPr>
        </p:nvSpPr>
        <p:spPr>
          <a:xfrm>
            <a:off x="3812421" y="8625053"/>
            <a:ext cx="2971800" cy="458787"/>
          </a:xfrm>
          <a:prstGeom prst="rect">
            <a:avLst/>
          </a:prstGeom>
        </p:spPr>
        <p:txBody>
          <a:bodyPr vert="horz" lIns="91440" tIns="45720" rIns="91440" bIns="45720" rtlCol="0" anchor="b"/>
          <a:lstStyle>
            <a:lvl1pPr algn="r">
              <a:defRPr sz="1200">
                <a:solidFill>
                  <a:schemeClr val="tx1"/>
                </a:solidFill>
              </a:defRPr>
            </a:lvl1pPr>
          </a:lstStyle>
          <a:p>
            <a:fld id="{D36C12C7-2F16-4540-8B49-1A8C157AC1E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8" name="Picture 4" descr="Picture 4"/>
          <p:cNvPicPr>
            <a:picLocks noChangeAspect="1"/>
          </p:cNvPicPr>
          <p:nvPr/>
        </p:nvPicPr>
        <p:blipFill>
          <a:blip r:embed="rId2">
            <a:extLst/>
          </a:blip>
          <a:stretch>
            <a:fillRect/>
          </a:stretch>
        </p:blipFill>
        <p:spPr>
          <a:xfrm>
            <a:off x="3163889" y="2"/>
            <a:ext cx="5980111" cy="1060064"/>
          </a:xfrm>
          <a:prstGeom prst="rect">
            <a:avLst/>
          </a:prstGeom>
          <a:ln w="12700">
            <a:miter lim="400000"/>
          </a:ln>
        </p:spPr>
      </p:pic>
      <p:sp>
        <p:nvSpPr>
          <p:cNvPr id="19" name="Rectangle 21"/>
          <p:cNvSpPr/>
          <p:nvPr/>
        </p:nvSpPr>
        <p:spPr>
          <a:xfrm>
            <a:off x="0" y="4686300"/>
            <a:ext cx="2209800" cy="457200"/>
          </a:xfrm>
          <a:prstGeom prst="rect">
            <a:avLst/>
          </a:prstGeom>
          <a:solidFill>
            <a:schemeClr val="accent2"/>
          </a:solidFill>
          <a:ln w="12700">
            <a:miter lim="400000"/>
          </a:ln>
        </p:spPr>
        <p:txBody>
          <a:bodyPr lIns="45719" rIns="45719" anchor="ctr"/>
          <a:lstStyle/>
          <a:p>
            <a:pPr algn="ctr">
              <a:defRPr>
                <a:solidFill>
                  <a:srgbClr val="3D527F"/>
                </a:solidFill>
              </a:defRPr>
            </a:pPr>
            <a:endParaRPr/>
          </a:p>
        </p:txBody>
      </p:sp>
      <p:sp>
        <p:nvSpPr>
          <p:cNvPr id="20" name="Rectangle 22"/>
          <p:cNvSpPr/>
          <p:nvPr/>
        </p:nvSpPr>
        <p:spPr>
          <a:xfrm>
            <a:off x="2209800" y="4686300"/>
            <a:ext cx="1060450" cy="457200"/>
          </a:xfrm>
          <a:prstGeom prst="rect">
            <a:avLst/>
          </a:prstGeom>
          <a:solidFill>
            <a:srgbClr val="007DBA"/>
          </a:solidFill>
          <a:ln w="12700">
            <a:miter lim="400000"/>
          </a:ln>
        </p:spPr>
        <p:txBody>
          <a:bodyPr lIns="45719" rIns="45719" anchor="ctr"/>
          <a:lstStyle/>
          <a:p>
            <a:pPr algn="ctr">
              <a:defRPr>
                <a:solidFill>
                  <a:srgbClr val="3D527F"/>
                </a:solidFill>
              </a:defRPr>
            </a:pPr>
            <a:endParaRPr/>
          </a:p>
        </p:txBody>
      </p:sp>
      <p:sp>
        <p:nvSpPr>
          <p:cNvPr id="21" name="Rectangle 23"/>
          <p:cNvSpPr/>
          <p:nvPr/>
        </p:nvSpPr>
        <p:spPr>
          <a:xfrm>
            <a:off x="3270250" y="4686300"/>
            <a:ext cx="5873750" cy="457200"/>
          </a:xfrm>
          <a:prstGeom prst="rect">
            <a:avLst/>
          </a:prstGeom>
          <a:solidFill>
            <a:schemeClr val="accent1"/>
          </a:solidFill>
          <a:ln w="12700">
            <a:miter lim="400000"/>
          </a:ln>
        </p:spPr>
        <p:txBody>
          <a:bodyPr lIns="45719" rIns="45719" anchor="ctr"/>
          <a:lstStyle/>
          <a:p>
            <a:pPr algn="ctr">
              <a:defRPr>
                <a:solidFill>
                  <a:srgbClr val="3D527F"/>
                </a:solidFill>
              </a:defRPr>
            </a:pPr>
            <a:endParaRPr/>
          </a:p>
        </p:txBody>
      </p:sp>
      <p:sp>
        <p:nvSpPr>
          <p:cNvPr id="22" name="Rectangle 10"/>
          <p:cNvSpPr/>
          <p:nvPr/>
        </p:nvSpPr>
        <p:spPr>
          <a:xfrm>
            <a:off x="-2" y="1"/>
            <a:ext cx="3190876" cy="1060067"/>
          </a:xfrm>
          <a:prstGeom prst="rect">
            <a:avLst/>
          </a:prstGeom>
          <a:solidFill>
            <a:schemeClr val="accent1"/>
          </a:solidFill>
          <a:ln w="12700">
            <a:miter lim="400000"/>
          </a:ln>
        </p:spPr>
        <p:txBody>
          <a:bodyPr lIns="45719" rIns="45719" anchor="ctr"/>
          <a:lstStyle/>
          <a:p>
            <a:pPr algn="ctr">
              <a:defRPr>
                <a:solidFill>
                  <a:srgbClr val="3D527F"/>
                </a:solidFill>
              </a:defRPr>
            </a:pPr>
            <a:endParaRPr/>
          </a:p>
        </p:txBody>
      </p:sp>
      <p:sp>
        <p:nvSpPr>
          <p:cNvPr id="23" name="Body Level One…"/>
          <p:cNvSpPr>
            <a:spLocks noGrp="1"/>
          </p:cNvSpPr>
          <p:nvPr>
            <p:ph type="body" sz="quarter" idx="1"/>
          </p:nvPr>
        </p:nvSpPr>
        <p:spPr>
          <a:xfrm>
            <a:off x="2" y="1329875"/>
            <a:ext cx="3582592" cy="569388"/>
          </a:xfrm>
          <a:prstGeom prst="rect">
            <a:avLst/>
          </a:prstGeom>
          <a:solidFill>
            <a:schemeClr val="accent2"/>
          </a:solidFill>
        </p:spPr>
        <p:txBody>
          <a:bodyPr lIns="137160" tIns="137160" rIns="137160" bIns="137160">
            <a:normAutofit/>
          </a:bodyPr>
          <a:lstStyle>
            <a:lvl1pPr marL="0" indent="0">
              <a:spcBef>
                <a:spcPts val="0"/>
              </a:spcBef>
              <a:buSzTx/>
              <a:buFontTx/>
              <a:buNone/>
              <a:defRPr sz="1600">
                <a:solidFill>
                  <a:srgbClr val="FFFFFF"/>
                </a:solidFill>
              </a:defRPr>
            </a:lvl1pPr>
            <a:lvl2pPr marL="620485" indent="-163285">
              <a:spcBef>
                <a:spcPts val="0"/>
              </a:spcBef>
              <a:buFontTx/>
              <a:defRPr sz="1600">
                <a:solidFill>
                  <a:srgbClr val="FFFFFF"/>
                </a:solidFill>
              </a:defRPr>
            </a:lvl2pPr>
            <a:lvl3pPr marL="1066800" indent="-152400">
              <a:spcBef>
                <a:spcPts val="0"/>
              </a:spcBef>
              <a:buFontTx/>
              <a:defRPr sz="1600">
                <a:solidFill>
                  <a:srgbClr val="FFFFFF"/>
                </a:solidFill>
              </a:defRPr>
            </a:lvl3pPr>
            <a:lvl4pPr marL="1554480" indent="-182880">
              <a:spcBef>
                <a:spcPts val="0"/>
              </a:spcBef>
              <a:buFontTx/>
              <a:defRPr sz="1600">
                <a:solidFill>
                  <a:srgbClr val="FFFFFF"/>
                </a:solidFill>
              </a:defRPr>
            </a:lvl4pPr>
            <a:lvl5pPr marL="2011679" indent="-182879">
              <a:spcBef>
                <a:spcPts val="0"/>
              </a:spcBef>
              <a:buFontTx/>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4" name="Text Placeholder 18"/>
          <p:cNvSpPr>
            <a:spLocks noGrp="1"/>
          </p:cNvSpPr>
          <p:nvPr>
            <p:ph type="body" sz="half" idx="13"/>
          </p:nvPr>
        </p:nvSpPr>
        <p:spPr>
          <a:xfrm>
            <a:off x="779469" y="1852402"/>
            <a:ext cx="7754772" cy="1234774"/>
          </a:xfrm>
          <a:prstGeom prst="rect">
            <a:avLst/>
          </a:prstGeom>
          <a:ln w="101600">
            <a:solidFill>
              <a:schemeClr val="accent2"/>
            </a:solidFill>
            <a:miter lim="800000"/>
          </a:ln>
        </p:spPr>
        <p:txBody>
          <a:bodyPr lIns="274320" tIns="274320" rIns="274320" bIns="274320">
            <a:normAutofit/>
          </a:bodyPr>
          <a:lstStyle/>
          <a:p>
            <a:pPr marL="0" indent="0" defTabSz="429768">
              <a:spcBef>
                <a:spcPts val="0"/>
              </a:spcBef>
              <a:buSzTx/>
              <a:buFontTx/>
              <a:buNone/>
              <a:defRPr sz="4136" b="1">
                <a:solidFill>
                  <a:schemeClr val="accent2"/>
                </a:solidFill>
              </a:defRPr>
            </a:pPr>
            <a:endParaRPr/>
          </a:p>
        </p:txBody>
      </p:sp>
      <p:sp>
        <p:nvSpPr>
          <p:cNvPr id="25" name="Text Placeholder 2"/>
          <p:cNvSpPr>
            <a:spLocks noGrp="1"/>
          </p:cNvSpPr>
          <p:nvPr>
            <p:ph type="body" sz="quarter" idx="14"/>
          </p:nvPr>
        </p:nvSpPr>
        <p:spPr>
          <a:xfrm>
            <a:off x="728693" y="3206972"/>
            <a:ext cx="1860271" cy="400111"/>
          </a:xfrm>
          <a:prstGeom prst="rect">
            <a:avLst/>
          </a:prstGeom>
        </p:spPr>
        <p:txBody>
          <a:bodyPr lIns="0" tIns="0" rIns="0" bIns="0">
            <a:normAutofit/>
          </a:bodyPr>
          <a:lstStyle/>
          <a:p>
            <a:pPr marL="0" indent="0">
              <a:spcBef>
                <a:spcPts val="400"/>
              </a:spcBef>
              <a:buSzTx/>
              <a:buFontTx/>
              <a:buNone/>
              <a:defRPr sz="2000" b="1"/>
            </a:pPr>
            <a:endParaRPr/>
          </a:p>
        </p:txBody>
      </p:sp>
      <p:sp>
        <p:nvSpPr>
          <p:cNvPr id="26" name="Text Placeholder 2"/>
          <p:cNvSpPr>
            <a:spLocks noGrp="1"/>
          </p:cNvSpPr>
          <p:nvPr>
            <p:ph type="body" sz="quarter" idx="15"/>
          </p:nvPr>
        </p:nvSpPr>
        <p:spPr>
          <a:xfrm>
            <a:off x="728695" y="3613837"/>
            <a:ext cx="1364724" cy="307778"/>
          </a:xfrm>
          <a:prstGeom prst="rect">
            <a:avLst/>
          </a:prstGeom>
        </p:spPr>
        <p:txBody>
          <a:bodyPr lIns="0" tIns="0" rIns="0" bIns="0">
            <a:normAutofit/>
          </a:bodyPr>
          <a:lstStyle/>
          <a:p>
            <a:pPr marL="0" indent="0">
              <a:spcBef>
                <a:spcPts val="400"/>
              </a:spcBef>
              <a:buSzTx/>
              <a:buFontTx/>
              <a:buNone/>
              <a:defRPr sz="1700"/>
            </a:pPr>
            <a:endParaRPr/>
          </a:p>
        </p:txBody>
      </p:sp>
      <p:sp>
        <p:nvSpPr>
          <p:cNvPr id="27" name="Rectangle 14"/>
          <p:cNvSpPr/>
          <p:nvPr/>
        </p:nvSpPr>
        <p:spPr>
          <a:xfrm>
            <a:off x="3136900" y="-1"/>
            <a:ext cx="445693" cy="1060067"/>
          </a:xfrm>
          <a:prstGeom prst="rect">
            <a:avLst/>
          </a:prstGeom>
          <a:solidFill>
            <a:schemeClr val="accent1">
              <a:alpha val="63000"/>
            </a:schemeClr>
          </a:solidFill>
          <a:ln w="12700">
            <a:miter lim="400000"/>
          </a:ln>
        </p:spPr>
        <p:txBody>
          <a:bodyPr lIns="45719" rIns="45719" anchor="ctr"/>
          <a:lstStyle/>
          <a:p>
            <a:pPr algn="ctr">
              <a:defRPr>
                <a:solidFill>
                  <a:srgbClr val="3D527F"/>
                </a:solidFill>
              </a:defRPr>
            </a:pPr>
            <a:endParaRPr/>
          </a:p>
        </p:txBody>
      </p:sp>
      <p:grpSp>
        <p:nvGrpSpPr>
          <p:cNvPr id="31" name="Group 12"/>
          <p:cNvGrpSpPr/>
          <p:nvPr/>
        </p:nvGrpSpPr>
        <p:grpSpPr>
          <a:xfrm>
            <a:off x="0" y="4639262"/>
            <a:ext cx="9144000" cy="510541"/>
            <a:chOff x="0" y="0"/>
            <a:chExt cx="9144000" cy="510540"/>
          </a:xfrm>
        </p:grpSpPr>
        <p:pic>
          <p:nvPicPr>
            <p:cNvPr id="28" name="Picture 13" descr="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10054" y="177981"/>
              <a:ext cx="687171" cy="218721"/>
            </a:xfrm>
            <a:prstGeom prst="rect">
              <a:avLst/>
            </a:prstGeom>
            <a:ln w="12700" cap="flat">
              <a:noFill/>
              <a:miter lim="400000"/>
            </a:ln>
            <a:effectLst/>
          </p:spPr>
        </p:pic>
        <p:pic>
          <p:nvPicPr>
            <p:cNvPr id="29" name="Picture 18" descr="Picture 18"/>
            <p:cNvPicPr>
              <a:picLocks noChangeAspect="1"/>
            </p:cNvPicPr>
            <p:nvPr/>
          </p:nvPicPr>
          <p:blipFill>
            <a:blip r:embed="rId4">
              <a:extLst/>
            </a:blip>
            <a:stretch>
              <a:fillRect/>
            </a:stretch>
          </p:blipFill>
          <p:spPr>
            <a:xfrm>
              <a:off x="6834247" y="130987"/>
              <a:ext cx="1329031" cy="312708"/>
            </a:xfrm>
            <a:prstGeom prst="rect">
              <a:avLst/>
            </a:prstGeom>
            <a:ln w="12700" cap="flat">
              <a:noFill/>
              <a:miter lim="400000"/>
            </a:ln>
            <a:effectLst/>
          </p:spPr>
        </p:pic>
        <p:sp>
          <p:nvSpPr>
            <p:cNvPr id="30" name="Rectangle 19"/>
            <p:cNvSpPr/>
            <p:nvPr/>
          </p:nvSpPr>
          <p:spPr>
            <a:xfrm>
              <a:off x="0" y="0"/>
              <a:ext cx="9144000" cy="5105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914400">
                <a:defRPr b="1" i="1">
                  <a:solidFill>
                    <a:srgbClr val="FFFFFF"/>
                  </a:solidFill>
                  <a:latin typeface="Myriad Pro"/>
                  <a:ea typeface="Myriad Pro"/>
                  <a:cs typeface="Myriad Pro"/>
                  <a:sym typeface="Myriad Pro"/>
                </a:defRPr>
              </a:pPr>
              <a:r>
                <a:t>Value</a:t>
              </a:r>
              <a:br/>
              <a:r>
                <a:rPr sz="900" i="0"/>
                <a:t>of Academic Libraries</a:t>
              </a:r>
            </a:p>
          </p:txBody>
        </p:sp>
      </p:grpSp>
      <p:sp>
        <p:nvSpPr>
          <p:cNvPr id="3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5_Content - Bar">
    <p:spTree>
      <p:nvGrpSpPr>
        <p:cNvPr id="1" name=""/>
        <p:cNvGrpSpPr/>
        <p:nvPr/>
      </p:nvGrpSpPr>
      <p:grpSpPr>
        <a:xfrm>
          <a:off x="0" y="0"/>
          <a:ext cx="0" cy="0"/>
          <a:chOff x="0" y="0"/>
          <a:chExt cx="0" cy="0"/>
        </a:xfrm>
      </p:grpSpPr>
      <p:sp>
        <p:nvSpPr>
          <p:cNvPr id="144" name="Rectangle 17"/>
          <p:cNvSpPr/>
          <p:nvPr/>
        </p:nvSpPr>
        <p:spPr>
          <a:xfrm>
            <a:off x="0" y="4686300"/>
            <a:ext cx="2209800" cy="457200"/>
          </a:xfrm>
          <a:prstGeom prst="rect">
            <a:avLst/>
          </a:prstGeom>
          <a:solidFill>
            <a:schemeClr val="accent2"/>
          </a:solidFill>
          <a:ln w="12700">
            <a:miter lim="400000"/>
          </a:ln>
        </p:spPr>
        <p:txBody>
          <a:bodyPr lIns="45719" rIns="45719" anchor="ctr"/>
          <a:lstStyle/>
          <a:p>
            <a:pPr algn="ctr">
              <a:defRPr>
                <a:solidFill>
                  <a:srgbClr val="3D527F"/>
                </a:solidFill>
              </a:defRPr>
            </a:pPr>
            <a:endParaRPr/>
          </a:p>
        </p:txBody>
      </p:sp>
      <p:sp>
        <p:nvSpPr>
          <p:cNvPr id="145" name="Rectangle 18"/>
          <p:cNvSpPr/>
          <p:nvPr/>
        </p:nvSpPr>
        <p:spPr>
          <a:xfrm>
            <a:off x="2209800" y="4686300"/>
            <a:ext cx="1060450" cy="457200"/>
          </a:xfrm>
          <a:prstGeom prst="rect">
            <a:avLst/>
          </a:prstGeom>
          <a:solidFill>
            <a:srgbClr val="007DBA"/>
          </a:solidFill>
          <a:ln w="12700">
            <a:miter lim="400000"/>
          </a:ln>
        </p:spPr>
        <p:txBody>
          <a:bodyPr lIns="45719" rIns="45719" anchor="ctr"/>
          <a:lstStyle/>
          <a:p>
            <a:pPr algn="ctr">
              <a:defRPr>
                <a:solidFill>
                  <a:srgbClr val="3D527F"/>
                </a:solidFill>
              </a:defRPr>
            </a:pPr>
            <a:endParaRPr/>
          </a:p>
        </p:txBody>
      </p:sp>
      <p:sp>
        <p:nvSpPr>
          <p:cNvPr id="146" name="Rectangle 19"/>
          <p:cNvSpPr/>
          <p:nvPr/>
        </p:nvSpPr>
        <p:spPr>
          <a:xfrm>
            <a:off x="3270250" y="4686300"/>
            <a:ext cx="5873750" cy="457200"/>
          </a:xfrm>
          <a:prstGeom prst="rect">
            <a:avLst/>
          </a:prstGeom>
          <a:solidFill>
            <a:schemeClr val="accent1"/>
          </a:solidFill>
          <a:ln w="12700">
            <a:miter lim="400000"/>
          </a:ln>
        </p:spPr>
        <p:txBody>
          <a:bodyPr lIns="45719" rIns="45719" anchor="ctr"/>
          <a:lstStyle/>
          <a:p>
            <a:pPr algn="ctr">
              <a:defRPr>
                <a:solidFill>
                  <a:srgbClr val="3D527F"/>
                </a:solidFill>
              </a:defRPr>
            </a:pPr>
            <a:endParaRPr/>
          </a:p>
        </p:txBody>
      </p:sp>
      <p:pic>
        <p:nvPicPr>
          <p:cNvPr id="147" name="Picture 5" descr="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10054" y="4817243"/>
            <a:ext cx="687171" cy="218720"/>
          </a:xfrm>
          <a:prstGeom prst="rect">
            <a:avLst/>
          </a:prstGeom>
          <a:ln w="12700">
            <a:miter lim="400000"/>
          </a:ln>
        </p:spPr>
      </p:pic>
      <p:sp>
        <p:nvSpPr>
          <p:cNvPr id="148" name="Picture Placeholder 2"/>
          <p:cNvSpPr>
            <a:spLocks noGrp="1"/>
          </p:cNvSpPr>
          <p:nvPr>
            <p:ph type="pic" idx="13"/>
          </p:nvPr>
        </p:nvSpPr>
        <p:spPr>
          <a:xfrm>
            <a:off x="0" y="0"/>
            <a:ext cx="9144000" cy="4686300"/>
          </a:xfrm>
          <a:prstGeom prst="rect">
            <a:avLst/>
          </a:prstGeom>
        </p:spPr>
        <p:txBody>
          <a:bodyPr lIns="91439" rIns="91439"/>
          <a:lstStyle/>
          <a:p>
            <a:endParaRPr/>
          </a:p>
        </p:txBody>
      </p:sp>
      <p:sp>
        <p:nvSpPr>
          <p:cNvPr id="149" name="Body Level One…"/>
          <p:cNvSpPr>
            <a:spLocks noGrp="1"/>
          </p:cNvSpPr>
          <p:nvPr>
            <p:ph type="body" idx="1"/>
          </p:nvPr>
        </p:nvSpPr>
        <p:spPr>
          <a:xfrm>
            <a:off x="0" y="0"/>
            <a:ext cx="5675327" cy="3971925"/>
          </a:xfrm>
          <a:prstGeom prst="rect">
            <a:avLst/>
          </a:prstGeom>
          <a:solidFill>
            <a:srgbClr val="000000">
              <a:alpha val="60000"/>
            </a:srgbClr>
          </a:solidFill>
        </p:spPr>
        <p:txBody>
          <a:bodyPr>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grpSp>
        <p:nvGrpSpPr>
          <p:cNvPr id="152" name="Group 7"/>
          <p:cNvGrpSpPr/>
          <p:nvPr/>
        </p:nvGrpSpPr>
        <p:grpSpPr>
          <a:xfrm>
            <a:off x="0" y="4639262"/>
            <a:ext cx="9144000" cy="510541"/>
            <a:chOff x="0" y="0"/>
            <a:chExt cx="9144000" cy="510540"/>
          </a:xfrm>
        </p:grpSpPr>
        <p:pic>
          <p:nvPicPr>
            <p:cNvPr id="150" name="Picture 9" descr="Picture 9"/>
            <p:cNvPicPr>
              <a:picLocks noChangeAspect="1"/>
            </p:cNvPicPr>
            <p:nvPr/>
          </p:nvPicPr>
          <p:blipFill>
            <a:blip r:embed="rId3">
              <a:extLst/>
            </a:blip>
            <a:stretch>
              <a:fillRect/>
            </a:stretch>
          </p:blipFill>
          <p:spPr>
            <a:xfrm>
              <a:off x="6834247" y="130987"/>
              <a:ext cx="1329031" cy="312708"/>
            </a:xfrm>
            <a:prstGeom prst="rect">
              <a:avLst/>
            </a:prstGeom>
            <a:ln w="12700" cap="flat">
              <a:noFill/>
              <a:miter lim="400000"/>
            </a:ln>
            <a:effectLst/>
          </p:spPr>
        </p:pic>
        <p:sp>
          <p:nvSpPr>
            <p:cNvPr id="151" name="Rectangle 10"/>
            <p:cNvSpPr/>
            <p:nvPr/>
          </p:nvSpPr>
          <p:spPr>
            <a:xfrm>
              <a:off x="0" y="0"/>
              <a:ext cx="9144000" cy="5105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914400">
                <a:defRPr b="1" i="1">
                  <a:solidFill>
                    <a:srgbClr val="FFFFFF"/>
                  </a:solidFill>
                  <a:latin typeface="Myriad Pro"/>
                  <a:ea typeface="Myriad Pro"/>
                  <a:cs typeface="Myriad Pro"/>
                  <a:sym typeface="Myriad Pro"/>
                </a:defRPr>
              </a:pPr>
              <a:r>
                <a:t>Value</a:t>
              </a:r>
              <a:br/>
              <a:r>
                <a:rPr sz="900" i="0"/>
                <a:t>of Academic Libraries</a:t>
              </a:r>
            </a:p>
          </p:txBody>
        </p:sp>
      </p:grpSp>
      <p:sp>
        <p:nvSpPr>
          <p:cNvPr id="15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2_Content - Bar">
    <p:spTree>
      <p:nvGrpSpPr>
        <p:cNvPr id="1" name=""/>
        <p:cNvGrpSpPr/>
        <p:nvPr/>
      </p:nvGrpSpPr>
      <p:grpSpPr>
        <a:xfrm>
          <a:off x="0" y="0"/>
          <a:ext cx="0" cy="0"/>
          <a:chOff x="0" y="0"/>
          <a:chExt cx="0" cy="0"/>
        </a:xfrm>
      </p:grpSpPr>
      <p:sp>
        <p:nvSpPr>
          <p:cNvPr id="160" name="Picture Placeholder 2"/>
          <p:cNvSpPr>
            <a:spLocks noGrp="1"/>
          </p:cNvSpPr>
          <p:nvPr>
            <p:ph type="pic" idx="13"/>
          </p:nvPr>
        </p:nvSpPr>
        <p:spPr>
          <a:xfrm>
            <a:off x="0" y="0"/>
            <a:ext cx="9144000" cy="4686300"/>
          </a:xfrm>
          <a:prstGeom prst="rect">
            <a:avLst/>
          </a:prstGeom>
        </p:spPr>
        <p:txBody>
          <a:bodyPr lIns="91439" rIns="91439"/>
          <a:lstStyle/>
          <a:p>
            <a:endParaRPr/>
          </a:p>
        </p:txBody>
      </p:sp>
      <p:sp>
        <p:nvSpPr>
          <p:cNvPr id="161" name="Body Level One…"/>
          <p:cNvSpPr>
            <a:spLocks noGrp="1"/>
          </p:cNvSpPr>
          <p:nvPr>
            <p:ph type="body" sz="half" idx="1"/>
          </p:nvPr>
        </p:nvSpPr>
        <p:spPr>
          <a:xfrm>
            <a:off x="1" y="532208"/>
            <a:ext cx="8043862" cy="1207296"/>
          </a:xfrm>
          <a:prstGeom prst="rect">
            <a:avLst/>
          </a:prstGeom>
          <a:solidFill>
            <a:srgbClr val="000000">
              <a:alpha val="60000"/>
            </a:srgbClr>
          </a:solidFill>
        </p:spPr>
        <p:txBody>
          <a:bodyPr>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6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3_Content - Bar">
    <p:spTree>
      <p:nvGrpSpPr>
        <p:cNvPr id="1" name=""/>
        <p:cNvGrpSpPr/>
        <p:nvPr/>
      </p:nvGrpSpPr>
      <p:grpSpPr>
        <a:xfrm>
          <a:off x="0" y="0"/>
          <a:ext cx="0" cy="0"/>
          <a:chOff x="0" y="0"/>
          <a:chExt cx="0" cy="0"/>
        </a:xfrm>
      </p:grpSpPr>
      <p:sp>
        <p:nvSpPr>
          <p:cNvPr id="169" name="Picture Placeholder 2"/>
          <p:cNvSpPr>
            <a:spLocks noGrp="1"/>
          </p:cNvSpPr>
          <p:nvPr>
            <p:ph type="pic" idx="13"/>
          </p:nvPr>
        </p:nvSpPr>
        <p:spPr>
          <a:xfrm>
            <a:off x="0" y="0"/>
            <a:ext cx="9144000" cy="4686300"/>
          </a:xfrm>
          <a:prstGeom prst="rect">
            <a:avLst/>
          </a:prstGeom>
        </p:spPr>
        <p:txBody>
          <a:bodyPr lIns="91439" rIns="91439"/>
          <a:lstStyle/>
          <a:p>
            <a:endParaRPr/>
          </a:p>
        </p:txBody>
      </p:sp>
      <p:sp>
        <p:nvSpPr>
          <p:cNvPr id="170" name="Body Level One…"/>
          <p:cNvSpPr>
            <a:spLocks noGrp="1"/>
          </p:cNvSpPr>
          <p:nvPr>
            <p:ph type="body" sz="half" idx="1"/>
          </p:nvPr>
        </p:nvSpPr>
        <p:spPr>
          <a:xfrm>
            <a:off x="1104900" y="2940830"/>
            <a:ext cx="8043862" cy="1207296"/>
          </a:xfrm>
          <a:prstGeom prst="rect">
            <a:avLst/>
          </a:prstGeom>
          <a:solidFill>
            <a:srgbClr val="000000">
              <a:alpha val="60000"/>
            </a:srgbClr>
          </a:solidFill>
        </p:spPr>
        <p:txBody>
          <a:bodyPr>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7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6_Content - Bar">
    <p:spTree>
      <p:nvGrpSpPr>
        <p:cNvPr id="1" name=""/>
        <p:cNvGrpSpPr/>
        <p:nvPr/>
      </p:nvGrpSpPr>
      <p:grpSpPr>
        <a:xfrm>
          <a:off x="0" y="0"/>
          <a:ext cx="0" cy="0"/>
          <a:chOff x="0" y="0"/>
          <a:chExt cx="0" cy="0"/>
        </a:xfrm>
      </p:grpSpPr>
      <p:sp>
        <p:nvSpPr>
          <p:cNvPr id="178" name="Picture Placeholder 2"/>
          <p:cNvSpPr>
            <a:spLocks noGrp="1"/>
          </p:cNvSpPr>
          <p:nvPr>
            <p:ph type="pic" idx="13"/>
          </p:nvPr>
        </p:nvSpPr>
        <p:spPr>
          <a:xfrm>
            <a:off x="0" y="0"/>
            <a:ext cx="9144000" cy="4686300"/>
          </a:xfrm>
          <a:prstGeom prst="rect">
            <a:avLst/>
          </a:prstGeom>
        </p:spPr>
        <p:txBody>
          <a:bodyPr lIns="91439" rIns="91439"/>
          <a:lstStyle/>
          <a:p>
            <a:endParaRPr/>
          </a:p>
        </p:txBody>
      </p:sp>
      <p:sp>
        <p:nvSpPr>
          <p:cNvPr id="179"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Content- Blank">
    <p:spTree>
      <p:nvGrpSpPr>
        <p:cNvPr id="1" name=""/>
        <p:cNvGrpSpPr/>
        <p:nvPr/>
      </p:nvGrpSpPr>
      <p:grpSpPr>
        <a:xfrm>
          <a:off x="0" y="0"/>
          <a:ext cx="0" cy="0"/>
          <a:chOff x="0" y="0"/>
          <a:chExt cx="0" cy="0"/>
        </a:xfrm>
      </p:grpSpPr>
      <p:pic>
        <p:nvPicPr>
          <p:cNvPr id="186" name="Picture 26" descr="Picture 2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6924" y="4760705"/>
            <a:ext cx="723438" cy="240686"/>
          </a:xfrm>
          <a:prstGeom prst="rect">
            <a:avLst/>
          </a:prstGeom>
          <a:ln w="12700">
            <a:miter lim="400000"/>
          </a:ln>
        </p:spPr>
      </p:pic>
      <p:sp>
        <p:nvSpPr>
          <p:cNvPr id="187"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Full page image">
    <p:spTree>
      <p:nvGrpSpPr>
        <p:cNvPr id="1" name=""/>
        <p:cNvGrpSpPr/>
        <p:nvPr/>
      </p:nvGrpSpPr>
      <p:grpSpPr>
        <a:xfrm>
          <a:off x="0" y="0"/>
          <a:ext cx="0" cy="0"/>
          <a:chOff x="0" y="0"/>
          <a:chExt cx="0" cy="0"/>
        </a:xfrm>
      </p:grpSpPr>
      <p:sp>
        <p:nvSpPr>
          <p:cNvPr id="194" name="Picture Placeholder 3"/>
          <p:cNvSpPr>
            <a:spLocks noGrp="1"/>
          </p:cNvSpPr>
          <p:nvPr>
            <p:ph type="pic" idx="13"/>
          </p:nvPr>
        </p:nvSpPr>
        <p:spPr>
          <a:xfrm>
            <a:off x="0" y="-2"/>
            <a:ext cx="9144000" cy="5143501"/>
          </a:xfrm>
          <a:prstGeom prst="rect">
            <a:avLst/>
          </a:prstGeom>
        </p:spPr>
        <p:txBody>
          <a:bodyPr lIns="91439" rIns="91439"/>
          <a:lstStyle/>
          <a:p>
            <a:endParaRPr/>
          </a:p>
        </p:txBody>
      </p:sp>
      <p:sp>
        <p:nvSpPr>
          <p:cNvPr id="195" name="Body Level One…"/>
          <p:cNvSpPr>
            <a:spLocks noGrp="1"/>
          </p:cNvSpPr>
          <p:nvPr>
            <p:ph type="body" sz="quarter" idx="1"/>
          </p:nvPr>
        </p:nvSpPr>
        <p:spPr>
          <a:xfrm>
            <a:off x="7583491" y="-15480"/>
            <a:ext cx="433388" cy="5174459"/>
          </a:xfrm>
          <a:prstGeom prst="rect">
            <a:avLst/>
          </a:prstGeom>
          <a:solidFill>
            <a:schemeClr val="accent1">
              <a:alpha val="78000"/>
            </a:schemeClr>
          </a:solidFill>
        </p:spPr>
        <p:txBody>
          <a:bodyPr>
            <a:normAutofit/>
          </a:bodyPr>
          <a:lstStyle>
            <a:lvl1pPr marL="0" indent="0">
              <a:buSzTx/>
              <a:buFontTx/>
              <a:buNone/>
              <a:defRPr>
                <a:solidFill>
                  <a:schemeClr val="accent1"/>
                </a:solidFill>
              </a:defRPr>
            </a:lvl1pPr>
            <a:lvl2pPr>
              <a:buFontTx/>
              <a:defRPr>
                <a:solidFill>
                  <a:schemeClr val="accent1"/>
                </a:solidFill>
              </a:defRPr>
            </a:lvl2pPr>
            <a:lvl3pPr>
              <a:buFontTx/>
              <a:defRPr>
                <a:solidFill>
                  <a:schemeClr val="accent1"/>
                </a:solidFill>
              </a:defRPr>
            </a:lvl3pPr>
            <a:lvl4pPr>
              <a:buFontTx/>
              <a:defRPr>
                <a:solidFill>
                  <a:schemeClr val="accent1"/>
                </a:solidFill>
              </a:defRPr>
            </a:lvl4pPr>
            <a:lvl5pPr>
              <a:buFontTx/>
              <a:defRPr>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196" name="Text Placeholder 14"/>
          <p:cNvSpPr>
            <a:spLocks noGrp="1"/>
          </p:cNvSpPr>
          <p:nvPr>
            <p:ph type="body" sz="quarter" idx="14"/>
          </p:nvPr>
        </p:nvSpPr>
        <p:spPr>
          <a:xfrm>
            <a:off x="8016878" y="-15480"/>
            <a:ext cx="1127126" cy="5174459"/>
          </a:xfrm>
          <a:prstGeom prst="rect">
            <a:avLst/>
          </a:prstGeom>
          <a:solidFill>
            <a:schemeClr val="accent1"/>
          </a:solidFill>
        </p:spPr>
        <p:txBody>
          <a:bodyPr>
            <a:normAutofit/>
          </a:bodyPr>
          <a:lstStyle/>
          <a:p>
            <a:pPr marL="0" indent="0">
              <a:buSzTx/>
              <a:buFontTx/>
              <a:buNone/>
              <a:defRPr>
                <a:solidFill>
                  <a:schemeClr val="accent1"/>
                </a:solidFill>
              </a:defRPr>
            </a:pPr>
            <a:endParaRPr/>
          </a:p>
        </p:txBody>
      </p:sp>
      <p:sp>
        <p:nvSpPr>
          <p:cNvPr id="197" name="Text Placeholder 10"/>
          <p:cNvSpPr>
            <a:spLocks noGrp="1"/>
          </p:cNvSpPr>
          <p:nvPr>
            <p:ph type="body" sz="quarter" idx="15"/>
          </p:nvPr>
        </p:nvSpPr>
        <p:spPr>
          <a:xfrm>
            <a:off x="-14111" y="3748282"/>
            <a:ext cx="6153151" cy="715581"/>
          </a:xfrm>
          <a:prstGeom prst="rect">
            <a:avLst/>
          </a:prstGeom>
          <a:solidFill>
            <a:srgbClr val="FFFFFF"/>
          </a:solidFill>
        </p:spPr>
        <p:txBody>
          <a:bodyPr>
            <a:normAutofit/>
          </a:bodyPr>
          <a:lstStyle/>
          <a:p>
            <a:pPr marL="0" indent="0">
              <a:spcBef>
                <a:spcPts val="500"/>
              </a:spcBef>
              <a:buSzTx/>
              <a:buFontTx/>
              <a:buNone/>
              <a:defRPr sz="2400" b="1">
                <a:solidFill>
                  <a:schemeClr val="accent2"/>
                </a:solidFill>
              </a:defRPr>
            </a:pPr>
            <a:endParaRPr/>
          </a:p>
        </p:txBody>
      </p:sp>
      <p:sp>
        <p:nvSpPr>
          <p:cNvPr id="198" name="Text Placeholder 10"/>
          <p:cNvSpPr>
            <a:spLocks noGrp="1"/>
          </p:cNvSpPr>
          <p:nvPr>
            <p:ph type="body" sz="quarter" idx="16"/>
          </p:nvPr>
        </p:nvSpPr>
        <p:spPr>
          <a:xfrm>
            <a:off x="534917" y="4085464"/>
            <a:ext cx="5610226" cy="264320"/>
          </a:xfrm>
          <a:prstGeom prst="rect">
            <a:avLst/>
          </a:prstGeom>
        </p:spPr>
        <p:txBody>
          <a:bodyPr>
            <a:normAutofit/>
          </a:bodyPr>
          <a:lstStyle/>
          <a:p>
            <a:pPr marL="0" indent="0" defTabSz="320039">
              <a:spcBef>
                <a:spcPts val="300"/>
              </a:spcBef>
              <a:buSzTx/>
              <a:buFontTx/>
              <a:buNone/>
              <a:defRPr sz="1260"/>
            </a:pPr>
            <a:endParaRPr/>
          </a:p>
        </p:txBody>
      </p:sp>
      <p:pic>
        <p:nvPicPr>
          <p:cNvPr id="199" name="Picture 5" descr="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10054" y="4817243"/>
            <a:ext cx="687171" cy="218720"/>
          </a:xfrm>
          <a:prstGeom prst="rect">
            <a:avLst/>
          </a:prstGeom>
          <a:ln w="12700">
            <a:miter lim="400000"/>
          </a:ln>
        </p:spPr>
      </p:pic>
      <p:sp>
        <p:nvSpPr>
          <p:cNvPr id="20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Closing Slide - 1">
    <p:spTree>
      <p:nvGrpSpPr>
        <p:cNvPr id="1" name=""/>
        <p:cNvGrpSpPr/>
        <p:nvPr/>
      </p:nvGrpSpPr>
      <p:grpSpPr>
        <a:xfrm>
          <a:off x="0" y="0"/>
          <a:ext cx="0" cy="0"/>
          <a:chOff x="0" y="0"/>
          <a:chExt cx="0" cy="0"/>
        </a:xfrm>
      </p:grpSpPr>
      <p:sp>
        <p:nvSpPr>
          <p:cNvPr id="207" name="Body Level One…"/>
          <p:cNvSpPr>
            <a:spLocks noGrp="1"/>
          </p:cNvSpPr>
          <p:nvPr>
            <p:ph type="body" sz="quarter" idx="1"/>
          </p:nvPr>
        </p:nvSpPr>
        <p:spPr>
          <a:xfrm>
            <a:off x="240428" y="194731"/>
            <a:ext cx="3980966" cy="781051"/>
          </a:xfrm>
          <a:prstGeom prst="rect">
            <a:avLst/>
          </a:prstGeom>
        </p:spPr>
        <p:txBody>
          <a:bodyPr>
            <a:normAutofit/>
          </a:bodyPr>
          <a:lstStyle>
            <a:lvl1pPr marL="0" indent="0">
              <a:buSzTx/>
              <a:buFontTx/>
              <a:buNone/>
              <a:defRPr b="1">
                <a:solidFill>
                  <a:schemeClr val="accent2"/>
                </a:solidFill>
              </a:defRPr>
            </a:lvl1pPr>
            <a:lvl2pPr>
              <a:buFontTx/>
              <a:defRPr b="1">
                <a:solidFill>
                  <a:schemeClr val="accent2"/>
                </a:solidFill>
              </a:defRPr>
            </a:lvl2pPr>
            <a:lvl3pPr>
              <a:buFontTx/>
              <a:defRPr b="1">
                <a:solidFill>
                  <a:schemeClr val="accent2"/>
                </a:solidFill>
              </a:defRPr>
            </a:lvl3pPr>
            <a:lvl4pPr>
              <a:buFontTx/>
              <a:defRPr b="1">
                <a:solidFill>
                  <a:schemeClr val="accent2"/>
                </a:solidFill>
              </a:defRPr>
            </a:lvl4pPr>
            <a:lvl5pPr>
              <a:buFontTx/>
              <a:defRPr b="1">
                <a:solidFill>
                  <a:schemeClr val="accent2"/>
                </a:solidFill>
              </a:defRPr>
            </a:lvl5pPr>
          </a:lstStyle>
          <a:p>
            <a:r>
              <a:t>Body Level One</a:t>
            </a:r>
          </a:p>
          <a:p>
            <a:pPr lvl="1"/>
            <a:r>
              <a:t>Body Level Two</a:t>
            </a:r>
          </a:p>
          <a:p>
            <a:pPr lvl="2"/>
            <a:r>
              <a:t>Body Level Three</a:t>
            </a:r>
          </a:p>
          <a:p>
            <a:pPr lvl="3"/>
            <a:r>
              <a:t>Body Level Four</a:t>
            </a:r>
          </a:p>
          <a:p>
            <a:pPr lvl="4"/>
            <a:r>
              <a:t>Body Level Five</a:t>
            </a:r>
          </a:p>
        </p:txBody>
      </p:sp>
      <p:sp>
        <p:nvSpPr>
          <p:cNvPr id="208" name="Text Placeholder 20"/>
          <p:cNvSpPr>
            <a:spLocks noGrp="1"/>
          </p:cNvSpPr>
          <p:nvPr>
            <p:ph type="body" sz="quarter" idx="13"/>
          </p:nvPr>
        </p:nvSpPr>
        <p:spPr>
          <a:xfrm>
            <a:off x="240615" y="990752"/>
            <a:ext cx="3887788" cy="304291"/>
          </a:xfrm>
          <a:prstGeom prst="rect">
            <a:avLst/>
          </a:prstGeom>
        </p:spPr>
        <p:txBody>
          <a:bodyPr>
            <a:normAutofit/>
          </a:bodyPr>
          <a:lstStyle/>
          <a:p>
            <a:pPr marL="0" indent="0" defTabSz="384047">
              <a:spcBef>
                <a:spcPts val="300"/>
              </a:spcBef>
              <a:buSzTx/>
              <a:buFontTx/>
              <a:buNone/>
              <a:defRPr sz="1512" b="1"/>
            </a:pPr>
            <a:endParaRPr/>
          </a:p>
        </p:txBody>
      </p:sp>
      <p:sp>
        <p:nvSpPr>
          <p:cNvPr id="209" name="Text Placeholder 20"/>
          <p:cNvSpPr>
            <a:spLocks noGrp="1"/>
          </p:cNvSpPr>
          <p:nvPr>
            <p:ph type="body" sz="quarter" idx="14"/>
          </p:nvPr>
        </p:nvSpPr>
        <p:spPr>
          <a:xfrm>
            <a:off x="240428" y="1267826"/>
            <a:ext cx="3887788" cy="269271"/>
          </a:xfrm>
          <a:prstGeom prst="rect">
            <a:avLst/>
          </a:prstGeom>
        </p:spPr>
        <p:txBody>
          <a:bodyPr>
            <a:normAutofit/>
          </a:bodyPr>
          <a:lstStyle/>
          <a:p>
            <a:pPr marL="0" indent="0" defTabSz="411479">
              <a:spcBef>
                <a:spcPts val="300"/>
              </a:spcBef>
              <a:buSzTx/>
              <a:buFontTx/>
              <a:buNone/>
              <a:defRPr sz="1260"/>
            </a:pPr>
            <a:endParaRPr/>
          </a:p>
        </p:txBody>
      </p:sp>
      <p:sp>
        <p:nvSpPr>
          <p:cNvPr id="210" name="Text Placeholder 20"/>
          <p:cNvSpPr>
            <a:spLocks noGrp="1"/>
          </p:cNvSpPr>
          <p:nvPr>
            <p:ph type="body" sz="quarter" idx="15"/>
          </p:nvPr>
        </p:nvSpPr>
        <p:spPr>
          <a:xfrm>
            <a:off x="240428" y="1508234"/>
            <a:ext cx="3887788" cy="229122"/>
          </a:xfrm>
          <a:prstGeom prst="rect">
            <a:avLst/>
          </a:prstGeom>
        </p:spPr>
        <p:txBody>
          <a:bodyPr>
            <a:normAutofit/>
          </a:bodyPr>
          <a:lstStyle/>
          <a:p>
            <a:pPr marL="0" indent="0" defTabSz="338327">
              <a:spcBef>
                <a:spcPts val="200"/>
              </a:spcBef>
              <a:buSzTx/>
              <a:buFontTx/>
              <a:buNone/>
              <a:defRPr sz="1036" b="1">
                <a:solidFill>
                  <a:schemeClr val="accent2"/>
                </a:solidFill>
              </a:defRPr>
            </a:pPr>
            <a:endParaRPr/>
          </a:p>
        </p:txBody>
      </p:sp>
      <p:pic>
        <p:nvPicPr>
          <p:cNvPr id="211" name="Picture 10" descr="Picture 10"/>
          <p:cNvPicPr>
            <a:picLocks noChangeAspect="1"/>
          </p:cNvPicPr>
          <p:nvPr/>
        </p:nvPicPr>
        <p:blipFill>
          <a:blip r:embed="rId2">
            <a:extLst/>
          </a:blip>
          <a:stretch>
            <a:fillRect/>
          </a:stretch>
        </p:blipFill>
        <p:spPr>
          <a:xfrm>
            <a:off x="4546829" y="1"/>
            <a:ext cx="4597173" cy="4081670"/>
          </a:xfrm>
          <a:prstGeom prst="rect">
            <a:avLst/>
          </a:prstGeom>
          <a:ln w="12700">
            <a:miter lim="400000"/>
          </a:ln>
        </p:spPr>
      </p:pic>
      <p:sp>
        <p:nvSpPr>
          <p:cNvPr id="212" name="Rectangle 8"/>
          <p:cNvSpPr/>
          <p:nvPr/>
        </p:nvSpPr>
        <p:spPr>
          <a:xfrm rot="10800000">
            <a:off x="11338" y="3929400"/>
            <a:ext cx="9144001" cy="179786"/>
          </a:xfrm>
          <a:prstGeom prst="rect">
            <a:avLst/>
          </a:prstGeom>
          <a:solidFill>
            <a:schemeClr val="accent1"/>
          </a:solidFill>
          <a:ln w="12700">
            <a:miter lim="400000"/>
          </a:ln>
        </p:spPr>
        <p:txBody>
          <a:bodyPr lIns="45719" rIns="45719" anchor="ctr"/>
          <a:lstStyle/>
          <a:p>
            <a:pPr algn="ctr" defTabSz="914400">
              <a:defRPr>
                <a:solidFill>
                  <a:srgbClr val="3D527F"/>
                </a:solidFill>
                <a:latin typeface="+mn-lt"/>
                <a:ea typeface="+mn-ea"/>
                <a:cs typeface="+mn-cs"/>
                <a:sym typeface="Calibri"/>
              </a:defRPr>
            </a:pPr>
            <a:endParaRPr/>
          </a:p>
        </p:txBody>
      </p:sp>
      <p:pic>
        <p:nvPicPr>
          <p:cNvPr id="213" name="Picture 9" descr="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77452" y="4379979"/>
            <a:ext cx="1498091" cy="488094"/>
          </a:xfrm>
          <a:prstGeom prst="rect">
            <a:avLst/>
          </a:prstGeom>
          <a:ln w="12700">
            <a:miter lim="400000"/>
          </a:ln>
        </p:spPr>
      </p:pic>
      <p:pic>
        <p:nvPicPr>
          <p:cNvPr id="214" name="Picture 14" descr="Picture 14"/>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240428" y="4456548"/>
            <a:ext cx="625385" cy="300451"/>
          </a:xfrm>
          <a:prstGeom prst="rect">
            <a:avLst/>
          </a:prstGeom>
          <a:ln w="12700">
            <a:miter lim="400000"/>
          </a:ln>
        </p:spPr>
      </p:pic>
      <p:pic>
        <p:nvPicPr>
          <p:cNvPr id="215" name="Picture 1" descr="Picture 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6139" y="4475989"/>
            <a:ext cx="608903" cy="324649"/>
          </a:xfrm>
          <a:prstGeom prst="rect">
            <a:avLst/>
          </a:prstGeom>
          <a:ln w="12700">
            <a:miter lim="400000"/>
          </a:ln>
        </p:spPr>
      </p:pic>
      <p:sp>
        <p:nvSpPr>
          <p:cNvPr id="216"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losing Slide - 2">
    <p:spTree>
      <p:nvGrpSpPr>
        <p:cNvPr id="1" name=""/>
        <p:cNvGrpSpPr/>
        <p:nvPr/>
      </p:nvGrpSpPr>
      <p:grpSpPr>
        <a:xfrm>
          <a:off x="0" y="0"/>
          <a:ext cx="0" cy="0"/>
          <a:chOff x="0" y="0"/>
          <a:chExt cx="0" cy="0"/>
        </a:xfrm>
      </p:grpSpPr>
      <p:sp>
        <p:nvSpPr>
          <p:cNvPr id="223" name="Rectangle 6"/>
          <p:cNvSpPr/>
          <p:nvPr/>
        </p:nvSpPr>
        <p:spPr>
          <a:xfrm rot="16200000">
            <a:off x="477188" y="3649321"/>
            <a:ext cx="607722" cy="292101"/>
          </a:xfrm>
          <a:prstGeom prst="rect">
            <a:avLst/>
          </a:prstGeom>
          <a:solidFill>
            <a:srgbClr val="007DBA"/>
          </a:solidFill>
          <a:ln w="12700">
            <a:miter lim="400000"/>
          </a:ln>
        </p:spPr>
        <p:txBody>
          <a:bodyPr lIns="45719" rIns="45719" anchor="ctr"/>
          <a:lstStyle/>
          <a:p>
            <a:pPr algn="ctr">
              <a:defRPr>
                <a:solidFill>
                  <a:srgbClr val="3D527F"/>
                </a:solidFill>
              </a:defRPr>
            </a:pPr>
            <a:endParaRPr/>
          </a:p>
        </p:txBody>
      </p:sp>
      <p:sp>
        <p:nvSpPr>
          <p:cNvPr id="224" name="TextBox 8"/>
          <p:cNvSpPr/>
          <p:nvPr/>
        </p:nvSpPr>
        <p:spPr>
          <a:xfrm>
            <a:off x="5924929" y="3722858"/>
            <a:ext cx="422276" cy="16514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600">
                <a:solidFill>
                  <a:srgbClr val="FFFFFF"/>
                </a:solidFill>
              </a:defRPr>
            </a:lvl1pPr>
          </a:lstStyle>
          <a:p>
            <a:r>
              <a:t>SM</a:t>
            </a:r>
          </a:p>
        </p:txBody>
      </p:sp>
      <p:sp>
        <p:nvSpPr>
          <p:cNvPr id="225" name="Rectangle 10"/>
          <p:cNvSpPr/>
          <p:nvPr/>
        </p:nvSpPr>
        <p:spPr>
          <a:xfrm>
            <a:off x="0" y="3491510"/>
            <a:ext cx="635000" cy="607722"/>
          </a:xfrm>
          <a:prstGeom prst="rect">
            <a:avLst/>
          </a:prstGeom>
          <a:solidFill>
            <a:schemeClr val="accent2"/>
          </a:solidFill>
          <a:ln w="12700">
            <a:miter lim="400000"/>
          </a:ln>
        </p:spPr>
        <p:txBody>
          <a:bodyPr lIns="45719" rIns="45719" anchor="ctr"/>
          <a:lstStyle/>
          <a:p>
            <a:pPr algn="ctr">
              <a:defRPr>
                <a:solidFill>
                  <a:srgbClr val="3D527F"/>
                </a:solidFill>
              </a:defRPr>
            </a:pPr>
            <a:endParaRPr/>
          </a:p>
        </p:txBody>
      </p:sp>
      <p:sp>
        <p:nvSpPr>
          <p:cNvPr id="226" name="Body Level One…"/>
          <p:cNvSpPr>
            <a:spLocks noGrp="1"/>
          </p:cNvSpPr>
          <p:nvPr>
            <p:ph type="body" sz="quarter" idx="1"/>
          </p:nvPr>
        </p:nvSpPr>
        <p:spPr>
          <a:xfrm>
            <a:off x="731839" y="725439"/>
            <a:ext cx="4177899" cy="1492716"/>
          </a:xfrm>
          <a:prstGeom prst="rect">
            <a:avLst/>
          </a:prstGeom>
          <a:ln w="101600">
            <a:solidFill>
              <a:schemeClr val="accent2"/>
            </a:solidFill>
            <a:miter lim="800000"/>
          </a:ln>
        </p:spPr>
        <p:txBody>
          <a:bodyPr lIns="274320" tIns="274320" rIns="274320" bIns="274320">
            <a:normAutofit/>
          </a:bodyPr>
          <a:lstStyle>
            <a:lvl1pPr marL="0" indent="0">
              <a:spcBef>
                <a:spcPts val="0"/>
              </a:spcBef>
              <a:buSzTx/>
              <a:buFontTx/>
              <a:buNone/>
              <a:defRPr sz="5500" b="1">
                <a:solidFill>
                  <a:schemeClr val="accent2"/>
                </a:solidFill>
              </a:defRPr>
            </a:lvl1pPr>
            <a:lvl2pPr marL="1018494" indent="-561294">
              <a:spcBef>
                <a:spcPts val="0"/>
              </a:spcBef>
              <a:buFontTx/>
              <a:defRPr sz="5500" b="1">
                <a:solidFill>
                  <a:schemeClr val="accent2"/>
                </a:solidFill>
              </a:defRPr>
            </a:lvl2pPr>
            <a:lvl3pPr marL="1438275" indent="-523875">
              <a:spcBef>
                <a:spcPts val="0"/>
              </a:spcBef>
              <a:buFontTx/>
              <a:defRPr sz="5500" b="1">
                <a:solidFill>
                  <a:schemeClr val="accent2"/>
                </a:solidFill>
              </a:defRPr>
            </a:lvl3pPr>
            <a:lvl4pPr marL="2000250" indent="-628650">
              <a:spcBef>
                <a:spcPts val="0"/>
              </a:spcBef>
              <a:buFontTx/>
              <a:defRPr sz="5500" b="1">
                <a:solidFill>
                  <a:schemeClr val="accent2"/>
                </a:solidFill>
              </a:defRPr>
            </a:lvl4pPr>
            <a:lvl5pPr marL="2457450" indent="-628650">
              <a:spcBef>
                <a:spcPts val="0"/>
              </a:spcBef>
              <a:buFontTx/>
              <a:defRPr sz="5500" b="1">
                <a:solidFill>
                  <a:schemeClr val="accent2"/>
                </a:solidFill>
              </a:defRPr>
            </a:lvl5pPr>
          </a:lstStyle>
          <a:p>
            <a:r>
              <a:t>Body Level One</a:t>
            </a:r>
          </a:p>
          <a:p>
            <a:pPr lvl="1"/>
            <a:r>
              <a:t>Body Level Two</a:t>
            </a:r>
          </a:p>
          <a:p>
            <a:pPr lvl="2"/>
            <a:r>
              <a:t>Body Level Three</a:t>
            </a:r>
          </a:p>
          <a:p>
            <a:pPr lvl="3"/>
            <a:r>
              <a:t>Body Level Four</a:t>
            </a:r>
          </a:p>
          <a:p>
            <a:pPr lvl="4"/>
            <a:r>
              <a:t>Body Level Five</a:t>
            </a:r>
          </a:p>
        </p:txBody>
      </p:sp>
      <p:sp>
        <p:nvSpPr>
          <p:cNvPr id="227" name="Text Placeholder 20"/>
          <p:cNvSpPr>
            <a:spLocks noGrp="1"/>
          </p:cNvSpPr>
          <p:nvPr>
            <p:ph type="body" sz="quarter" idx="13"/>
          </p:nvPr>
        </p:nvSpPr>
        <p:spPr>
          <a:xfrm>
            <a:off x="698251" y="2291526"/>
            <a:ext cx="3887788" cy="304290"/>
          </a:xfrm>
          <a:prstGeom prst="rect">
            <a:avLst/>
          </a:prstGeom>
        </p:spPr>
        <p:txBody>
          <a:bodyPr>
            <a:normAutofit/>
          </a:bodyPr>
          <a:lstStyle/>
          <a:p>
            <a:pPr marL="0" indent="0" defTabSz="384047">
              <a:spcBef>
                <a:spcPts val="300"/>
              </a:spcBef>
              <a:buSzTx/>
              <a:buFontTx/>
              <a:buNone/>
              <a:defRPr sz="1512" b="1"/>
            </a:pPr>
            <a:endParaRPr/>
          </a:p>
        </p:txBody>
      </p:sp>
      <p:sp>
        <p:nvSpPr>
          <p:cNvPr id="228" name="Text Placeholder 20"/>
          <p:cNvSpPr>
            <a:spLocks noGrp="1"/>
          </p:cNvSpPr>
          <p:nvPr>
            <p:ph type="body" sz="quarter" idx="14"/>
          </p:nvPr>
        </p:nvSpPr>
        <p:spPr>
          <a:xfrm>
            <a:off x="698064" y="2582110"/>
            <a:ext cx="3887788" cy="269271"/>
          </a:xfrm>
          <a:prstGeom prst="rect">
            <a:avLst/>
          </a:prstGeom>
        </p:spPr>
        <p:txBody>
          <a:bodyPr>
            <a:normAutofit/>
          </a:bodyPr>
          <a:lstStyle/>
          <a:p>
            <a:pPr marL="0" indent="0" defTabSz="411479">
              <a:spcBef>
                <a:spcPts val="300"/>
              </a:spcBef>
              <a:buSzTx/>
              <a:buFontTx/>
              <a:buNone/>
              <a:defRPr sz="1260"/>
            </a:pPr>
            <a:endParaRPr/>
          </a:p>
        </p:txBody>
      </p:sp>
      <p:sp>
        <p:nvSpPr>
          <p:cNvPr id="229" name="Text Placeholder 20"/>
          <p:cNvSpPr>
            <a:spLocks noGrp="1"/>
          </p:cNvSpPr>
          <p:nvPr>
            <p:ph type="body" sz="quarter" idx="15"/>
          </p:nvPr>
        </p:nvSpPr>
        <p:spPr>
          <a:xfrm>
            <a:off x="698064" y="2851382"/>
            <a:ext cx="3887788" cy="229122"/>
          </a:xfrm>
          <a:prstGeom prst="rect">
            <a:avLst/>
          </a:prstGeom>
        </p:spPr>
        <p:txBody>
          <a:bodyPr>
            <a:normAutofit/>
          </a:bodyPr>
          <a:lstStyle/>
          <a:p>
            <a:pPr marL="0" indent="0" defTabSz="338327">
              <a:spcBef>
                <a:spcPts val="200"/>
              </a:spcBef>
              <a:buSzTx/>
              <a:buFontTx/>
              <a:buNone/>
              <a:defRPr sz="1036" b="1">
                <a:solidFill>
                  <a:schemeClr val="accent2"/>
                </a:solidFill>
              </a:defRPr>
            </a:pPr>
            <a:endParaRPr/>
          </a:p>
        </p:txBody>
      </p:sp>
      <p:sp>
        <p:nvSpPr>
          <p:cNvPr id="230" name="Text Placeholder 16"/>
          <p:cNvSpPr>
            <a:spLocks noGrp="1"/>
          </p:cNvSpPr>
          <p:nvPr>
            <p:ph type="body" sz="quarter" idx="16"/>
          </p:nvPr>
        </p:nvSpPr>
        <p:spPr>
          <a:xfrm>
            <a:off x="1" y="206425"/>
            <a:ext cx="3679826" cy="566310"/>
          </a:xfrm>
          <a:prstGeom prst="rect">
            <a:avLst/>
          </a:prstGeom>
          <a:solidFill>
            <a:schemeClr val="accent2"/>
          </a:solidFill>
        </p:spPr>
        <p:txBody>
          <a:bodyPr lIns="91439" tIns="91439" rIns="91439" bIns="91439">
            <a:normAutofit/>
          </a:bodyPr>
          <a:lstStyle/>
          <a:p>
            <a:pPr marL="0" indent="0">
              <a:spcBef>
                <a:spcPts val="400"/>
              </a:spcBef>
              <a:buSzTx/>
              <a:buFontTx/>
              <a:buNone/>
              <a:defRPr sz="2000">
                <a:solidFill>
                  <a:srgbClr val="FFFFFF"/>
                </a:solidFill>
              </a:defRPr>
            </a:pPr>
            <a:endParaRPr/>
          </a:p>
        </p:txBody>
      </p:sp>
      <p:pic>
        <p:nvPicPr>
          <p:cNvPr id="231" name="Picture 15" descr="Picture 15"/>
          <p:cNvPicPr>
            <a:picLocks noChangeAspect="1"/>
          </p:cNvPicPr>
          <p:nvPr/>
        </p:nvPicPr>
        <p:blipFill>
          <a:blip r:embed="rId2">
            <a:extLst/>
          </a:blip>
          <a:stretch>
            <a:fillRect/>
          </a:stretch>
        </p:blipFill>
        <p:spPr>
          <a:xfrm>
            <a:off x="918632" y="3491510"/>
            <a:ext cx="8216895" cy="607722"/>
          </a:xfrm>
          <a:prstGeom prst="rect">
            <a:avLst/>
          </a:prstGeom>
          <a:ln w="12700">
            <a:miter lim="400000"/>
          </a:ln>
        </p:spPr>
      </p:pic>
      <p:pic>
        <p:nvPicPr>
          <p:cNvPr id="232" name="Picture 9" descr="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77452" y="4379979"/>
            <a:ext cx="1498091" cy="488094"/>
          </a:xfrm>
          <a:prstGeom prst="rect">
            <a:avLst/>
          </a:prstGeom>
          <a:ln w="12700">
            <a:miter lim="400000"/>
          </a:ln>
        </p:spPr>
      </p:pic>
      <p:pic>
        <p:nvPicPr>
          <p:cNvPr id="233" name="Picture 16" descr="Picture 1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6139" y="4475989"/>
            <a:ext cx="608903" cy="324649"/>
          </a:xfrm>
          <a:prstGeom prst="rect">
            <a:avLst/>
          </a:prstGeom>
          <a:ln w="12700">
            <a:miter lim="400000"/>
          </a:ln>
        </p:spPr>
      </p:pic>
      <p:sp>
        <p:nvSpPr>
          <p:cNvPr id="234"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peaker Intro">
    <p:spTree>
      <p:nvGrpSpPr>
        <p:cNvPr id="1" name=""/>
        <p:cNvGrpSpPr/>
        <p:nvPr/>
      </p:nvGrpSpPr>
      <p:grpSpPr>
        <a:xfrm>
          <a:off x="0" y="0"/>
          <a:ext cx="0" cy="0"/>
          <a:chOff x="0" y="0"/>
          <a:chExt cx="0" cy="0"/>
        </a:xfrm>
      </p:grpSpPr>
      <p:sp>
        <p:nvSpPr>
          <p:cNvPr id="39" name="Picture Placeholder 8"/>
          <p:cNvSpPr>
            <a:spLocks noGrp="1"/>
          </p:cNvSpPr>
          <p:nvPr>
            <p:ph type="pic" sz="quarter" idx="13"/>
          </p:nvPr>
        </p:nvSpPr>
        <p:spPr>
          <a:xfrm>
            <a:off x="882650" y="1493044"/>
            <a:ext cx="2016126" cy="1928814"/>
          </a:xfrm>
          <a:prstGeom prst="rect">
            <a:avLst/>
          </a:prstGeom>
        </p:spPr>
        <p:txBody>
          <a:bodyPr lIns="91439" rIns="91439"/>
          <a:lstStyle/>
          <a:p>
            <a:endParaRPr/>
          </a:p>
        </p:txBody>
      </p:sp>
      <p:sp>
        <p:nvSpPr>
          <p:cNvPr id="40" name="Rectangle 4"/>
          <p:cNvSpPr/>
          <p:nvPr/>
        </p:nvSpPr>
        <p:spPr>
          <a:xfrm rot="5400000">
            <a:off x="-524273" y="2014935"/>
            <a:ext cx="1931195" cy="882651"/>
          </a:xfrm>
          <a:prstGeom prst="rect">
            <a:avLst/>
          </a:prstGeom>
          <a:solidFill>
            <a:schemeClr val="accent2"/>
          </a:solidFill>
          <a:ln w="12700">
            <a:miter lim="400000"/>
          </a:ln>
        </p:spPr>
        <p:txBody>
          <a:bodyPr lIns="45719" rIns="45719" anchor="ctr"/>
          <a:lstStyle/>
          <a:p>
            <a:pPr algn="ctr">
              <a:defRPr>
                <a:solidFill>
                  <a:srgbClr val="3D527F"/>
                </a:solidFill>
              </a:defRPr>
            </a:pPr>
            <a:endParaRPr/>
          </a:p>
        </p:txBody>
      </p:sp>
      <p:sp>
        <p:nvSpPr>
          <p:cNvPr id="41" name="Body Level One…"/>
          <p:cNvSpPr>
            <a:spLocks noGrp="1"/>
          </p:cNvSpPr>
          <p:nvPr>
            <p:ph type="body" sz="quarter" idx="1"/>
          </p:nvPr>
        </p:nvSpPr>
        <p:spPr>
          <a:xfrm>
            <a:off x="3416308" y="2073399"/>
            <a:ext cx="5727699" cy="639130"/>
          </a:xfrm>
          <a:prstGeom prst="rect">
            <a:avLst/>
          </a:prstGeom>
        </p:spPr>
        <p:txBody>
          <a:bodyPr>
            <a:normAutofit/>
          </a:bodyPr>
          <a:lstStyle>
            <a:lvl1pPr marL="0" indent="0">
              <a:spcBef>
                <a:spcPts val="0"/>
              </a:spcBef>
              <a:buSzTx/>
              <a:buFontTx/>
              <a:buNone/>
              <a:defRPr sz="2400">
                <a:solidFill>
                  <a:srgbClr val="262626"/>
                </a:solidFill>
              </a:defRPr>
            </a:lvl1pPr>
            <a:lvl2pPr marL="702128" indent="-244928">
              <a:spcBef>
                <a:spcPts val="0"/>
              </a:spcBef>
              <a:buFontTx/>
              <a:defRPr sz="2400">
                <a:solidFill>
                  <a:srgbClr val="262626"/>
                </a:solidFill>
              </a:defRPr>
            </a:lvl2pPr>
            <a:lvl3pPr marL="1143000" indent="-228600">
              <a:spcBef>
                <a:spcPts val="0"/>
              </a:spcBef>
              <a:buFontTx/>
              <a:defRPr sz="2400">
                <a:solidFill>
                  <a:srgbClr val="262626"/>
                </a:solidFill>
              </a:defRPr>
            </a:lvl3pPr>
            <a:lvl4pPr marL="1645920" indent="-274320">
              <a:spcBef>
                <a:spcPts val="0"/>
              </a:spcBef>
              <a:buFontTx/>
              <a:defRPr sz="2400">
                <a:solidFill>
                  <a:srgbClr val="262626"/>
                </a:solidFill>
              </a:defRPr>
            </a:lvl4pPr>
            <a:lvl5pPr marL="2103120" indent="-274320">
              <a:spcBef>
                <a:spcPts val="0"/>
              </a:spcBef>
              <a:buFontTx/>
              <a:defRPr sz="2400">
                <a:solidFill>
                  <a:srgbClr val="262626"/>
                </a:solidFill>
              </a:defRPr>
            </a:lvl5pPr>
          </a:lstStyle>
          <a:p>
            <a:r>
              <a:t>Body Level One</a:t>
            </a:r>
          </a:p>
          <a:p>
            <a:pPr lvl="1"/>
            <a:r>
              <a:t>Body Level Two</a:t>
            </a:r>
          </a:p>
          <a:p>
            <a:pPr lvl="2"/>
            <a:r>
              <a:t>Body Level Three</a:t>
            </a:r>
          </a:p>
          <a:p>
            <a:pPr lvl="3"/>
            <a:r>
              <a:t>Body Level Four</a:t>
            </a:r>
          </a:p>
          <a:p>
            <a:pPr lvl="4"/>
            <a:r>
              <a:t>Body Level Five</a:t>
            </a:r>
          </a:p>
        </p:txBody>
      </p:sp>
      <p:sp>
        <p:nvSpPr>
          <p:cNvPr id="42" name="Straight Connector 16"/>
          <p:cNvSpPr/>
          <p:nvPr/>
        </p:nvSpPr>
        <p:spPr>
          <a:xfrm>
            <a:off x="3416300" y="2712528"/>
            <a:ext cx="5727700" cy="1"/>
          </a:xfrm>
          <a:prstGeom prst="line">
            <a:avLst/>
          </a:prstGeom>
          <a:ln w="19050">
            <a:solidFill>
              <a:srgbClr val="404040"/>
            </a:solidFill>
          </a:ln>
        </p:spPr>
        <p:txBody>
          <a:bodyPr lIns="45719" rIns="45719"/>
          <a:lstStyle/>
          <a:p>
            <a:endParaRPr/>
          </a:p>
        </p:txBody>
      </p:sp>
      <p:sp>
        <p:nvSpPr>
          <p:cNvPr id="43" name="Text Placeholder 2"/>
          <p:cNvSpPr>
            <a:spLocks noGrp="1"/>
          </p:cNvSpPr>
          <p:nvPr>
            <p:ph type="body" sz="quarter" idx="14"/>
          </p:nvPr>
        </p:nvSpPr>
        <p:spPr>
          <a:xfrm>
            <a:off x="3416300" y="1490663"/>
            <a:ext cx="5727700" cy="488157"/>
          </a:xfrm>
          <a:prstGeom prst="rect">
            <a:avLst/>
          </a:prstGeom>
        </p:spPr>
        <p:txBody>
          <a:bodyPr>
            <a:normAutofit/>
          </a:bodyPr>
          <a:lstStyle/>
          <a:p>
            <a:pPr marL="0" indent="0" defTabSz="356615">
              <a:spcBef>
                <a:spcPts val="600"/>
              </a:spcBef>
              <a:buSzTx/>
              <a:buFontTx/>
              <a:buNone/>
              <a:defRPr sz="2807" b="1">
                <a:solidFill>
                  <a:schemeClr val="accent2"/>
                </a:solidFill>
              </a:defRPr>
            </a:pPr>
            <a:endParaRPr/>
          </a:p>
        </p:txBody>
      </p:sp>
      <p:sp>
        <p:nvSpPr>
          <p:cNvPr id="44" name="Text Placeholder 14"/>
          <p:cNvSpPr>
            <a:spLocks noGrp="1"/>
          </p:cNvSpPr>
          <p:nvPr>
            <p:ph type="body" sz="quarter" idx="15"/>
          </p:nvPr>
        </p:nvSpPr>
        <p:spPr>
          <a:xfrm>
            <a:off x="882650" y="1493042"/>
            <a:ext cx="161926" cy="1928816"/>
          </a:xfrm>
          <a:prstGeom prst="rect">
            <a:avLst/>
          </a:prstGeom>
          <a:solidFill>
            <a:schemeClr val="accent2">
              <a:alpha val="72000"/>
            </a:schemeClr>
          </a:solidFill>
        </p:spPr>
        <p:txBody>
          <a:bodyPr>
            <a:normAutofit/>
          </a:bodyPr>
          <a:lstStyle/>
          <a:p>
            <a:pPr marL="0" indent="0">
              <a:buSzTx/>
              <a:buFontTx/>
              <a:buNone/>
              <a:defRPr>
                <a:solidFill>
                  <a:schemeClr val="accent1"/>
                </a:solidFill>
              </a:defRPr>
            </a:pPr>
            <a:endParaRPr/>
          </a:p>
        </p:txBody>
      </p:sp>
      <p:sp>
        <p:nvSpPr>
          <p:cNvPr id="4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2_Speaker Intro">
    <p:spTree>
      <p:nvGrpSpPr>
        <p:cNvPr id="1" name=""/>
        <p:cNvGrpSpPr/>
        <p:nvPr/>
      </p:nvGrpSpPr>
      <p:grpSpPr>
        <a:xfrm>
          <a:off x="0" y="0"/>
          <a:ext cx="0" cy="0"/>
          <a:chOff x="0" y="0"/>
          <a:chExt cx="0" cy="0"/>
        </a:xfrm>
      </p:grpSpPr>
      <p:sp>
        <p:nvSpPr>
          <p:cNvPr id="52" name="Picture Placeholder 8"/>
          <p:cNvSpPr>
            <a:spLocks noGrp="1"/>
          </p:cNvSpPr>
          <p:nvPr>
            <p:ph type="pic" sz="quarter" idx="13"/>
          </p:nvPr>
        </p:nvSpPr>
        <p:spPr>
          <a:xfrm>
            <a:off x="882650" y="590743"/>
            <a:ext cx="2016126" cy="1928814"/>
          </a:xfrm>
          <a:prstGeom prst="rect">
            <a:avLst/>
          </a:prstGeom>
        </p:spPr>
        <p:txBody>
          <a:bodyPr lIns="91439" rIns="91439"/>
          <a:lstStyle/>
          <a:p>
            <a:endParaRPr/>
          </a:p>
        </p:txBody>
      </p:sp>
      <p:sp>
        <p:nvSpPr>
          <p:cNvPr id="53" name="Rectangle 4"/>
          <p:cNvSpPr/>
          <p:nvPr/>
        </p:nvSpPr>
        <p:spPr>
          <a:xfrm rot="5400000">
            <a:off x="-524273" y="1112634"/>
            <a:ext cx="1931195" cy="882651"/>
          </a:xfrm>
          <a:prstGeom prst="rect">
            <a:avLst/>
          </a:prstGeom>
          <a:solidFill>
            <a:schemeClr val="accent2"/>
          </a:solidFill>
          <a:ln w="12700">
            <a:miter lim="400000"/>
          </a:ln>
        </p:spPr>
        <p:txBody>
          <a:bodyPr lIns="45719" rIns="45719" anchor="ctr"/>
          <a:lstStyle/>
          <a:p>
            <a:pPr algn="ctr">
              <a:defRPr>
                <a:solidFill>
                  <a:srgbClr val="3D527F"/>
                </a:solidFill>
              </a:defRPr>
            </a:pPr>
            <a:endParaRPr/>
          </a:p>
        </p:txBody>
      </p:sp>
      <p:sp>
        <p:nvSpPr>
          <p:cNvPr id="54" name="Body Level One…"/>
          <p:cNvSpPr>
            <a:spLocks noGrp="1"/>
          </p:cNvSpPr>
          <p:nvPr>
            <p:ph type="body" sz="quarter" idx="1"/>
          </p:nvPr>
        </p:nvSpPr>
        <p:spPr>
          <a:xfrm>
            <a:off x="3416308" y="1171097"/>
            <a:ext cx="5727699" cy="639131"/>
          </a:xfrm>
          <a:prstGeom prst="rect">
            <a:avLst/>
          </a:prstGeom>
        </p:spPr>
        <p:txBody>
          <a:bodyPr>
            <a:normAutofit/>
          </a:bodyPr>
          <a:lstStyle>
            <a:lvl1pPr marL="0" indent="0">
              <a:spcBef>
                <a:spcPts val="0"/>
              </a:spcBef>
              <a:buSzTx/>
              <a:buFontTx/>
              <a:buNone/>
              <a:defRPr sz="2400">
                <a:solidFill>
                  <a:srgbClr val="262626"/>
                </a:solidFill>
              </a:defRPr>
            </a:lvl1pPr>
            <a:lvl2pPr marL="702128" indent="-244928">
              <a:spcBef>
                <a:spcPts val="0"/>
              </a:spcBef>
              <a:buFontTx/>
              <a:defRPr sz="2400">
                <a:solidFill>
                  <a:srgbClr val="262626"/>
                </a:solidFill>
              </a:defRPr>
            </a:lvl2pPr>
            <a:lvl3pPr marL="1143000" indent="-228600">
              <a:spcBef>
                <a:spcPts val="0"/>
              </a:spcBef>
              <a:buFontTx/>
              <a:defRPr sz="2400">
                <a:solidFill>
                  <a:srgbClr val="262626"/>
                </a:solidFill>
              </a:defRPr>
            </a:lvl3pPr>
            <a:lvl4pPr marL="1645920" indent="-274320">
              <a:spcBef>
                <a:spcPts val="0"/>
              </a:spcBef>
              <a:buFontTx/>
              <a:defRPr sz="2400">
                <a:solidFill>
                  <a:srgbClr val="262626"/>
                </a:solidFill>
              </a:defRPr>
            </a:lvl4pPr>
            <a:lvl5pPr marL="2103120" indent="-274320">
              <a:spcBef>
                <a:spcPts val="0"/>
              </a:spcBef>
              <a:buFontTx/>
              <a:defRPr sz="2400">
                <a:solidFill>
                  <a:srgbClr val="262626"/>
                </a:solidFill>
              </a:defRPr>
            </a:lvl5pPr>
          </a:lstStyle>
          <a:p>
            <a:r>
              <a:t>Body Level One</a:t>
            </a:r>
          </a:p>
          <a:p>
            <a:pPr lvl="1"/>
            <a:r>
              <a:t>Body Level Two</a:t>
            </a:r>
          </a:p>
          <a:p>
            <a:pPr lvl="2"/>
            <a:r>
              <a:t>Body Level Three</a:t>
            </a:r>
          </a:p>
          <a:p>
            <a:pPr lvl="3"/>
            <a:r>
              <a:t>Body Level Four</a:t>
            </a:r>
          </a:p>
          <a:p>
            <a:pPr lvl="4"/>
            <a:r>
              <a:t>Body Level Five</a:t>
            </a:r>
          </a:p>
        </p:txBody>
      </p:sp>
      <p:sp>
        <p:nvSpPr>
          <p:cNvPr id="55" name="Straight Connector 16"/>
          <p:cNvSpPr/>
          <p:nvPr/>
        </p:nvSpPr>
        <p:spPr>
          <a:xfrm>
            <a:off x="3416300" y="1810226"/>
            <a:ext cx="5727700" cy="1"/>
          </a:xfrm>
          <a:prstGeom prst="line">
            <a:avLst/>
          </a:prstGeom>
          <a:ln w="19050">
            <a:solidFill>
              <a:srgbClr val="404040"/>
            </a:solidFill>
          </a:ln>
        </p:spPr>
        <p:txBody>
          <a:bodyPr lIns="45719" rIns="45719"/>
          <a:lstStyle/>
          <a:p>
            <a:endParaRPr/>
          </a:p>
        </p:txBody>
      </p:sp>
      <p:sp>
        <p:nvSpPr>
          <p:cNvPr id="56" name="Text Placeholder 2"/>
          <p:cNvSpPr>
            <a:spLocks noGrp="1"/>
          </p:cNvSpPr>
          <p:nvPr>
            <p:ph type="body" sz="quarter" idx="14"/>
          </p:nvPr>
        </p:nvSpPr>
        <p:spPr>
          <a:xfrm>
            <a:off x="3416300" y="588363"/>
            <a:ext cx="5727700" cy="488157"/>
          </a:xfrm>
          <a:prstGeom prst="rect">
            <a:avLst/>
          </a:prstGeom>
        </p:spPr>
        <p:txBody>
          <a:bodyPr>
            <a:normAutofit/>
          </a:bodyPr>
          <a:lstStyle/>
          <a:p>
            <a:pPr marL="0" indent="0" defTabSz="356615">
              <a:spcBef>
                <a:spcPts val="600"/>
              </a:spcBef>
              <a:buSzTx/>
              <a:buFontTx/>
              <a:buNone/>
              <a:defRPr sz="2807" b="1">
                <a:solidFill>
                  <a:schemeClr val="accent2"/>
                </a:solidFill>
              </a:defRPr>
            </a:pPr>
            <a:endParaRPr/>
          </a:p>
        </p:txBody>
      </p:sp>
      <p:sp>
        <p:nvSpPr>
          <p:cNvPr id="57" name="Text Placeholder 14"/>
          <p:cNvSpPr>
            <a:spLocks noGrp="1"/>
          </p:cNvSpPr>
          <p:nvPr>
            <p:ph type="body" sz="quarter" idx="15"/>
          </p:nvPr>
        </p:nvSpPr>
        <p:spPr>
          <a:xfrm>
            <a:off x="882650" y="590741"/>
            <a:ext cx="161926" cy="1928815"/>
          </a:xfrm>
          <a:prstGeom prst="rect">
            <a:avLst/>
          </a:prstGeom>
          <a:solidFill>
            <a:schemeClr val="accent2">
              <a:alpha val="72000"/>
            </a:schemeClr>
          </a:solidFill>
        </p:spPr>
        <p:txBody>
          <a:bodyPr>
            <a:normAutofit/>
          </a:bodyPr>
          <a:lstStyle/>
          <a:p>
            <a:pPr marL="0" indent="0">
              <a:buSzTx/>
              <a:buFontTx/>
              <a:buNone/>
              <a:defRPr>
                <a:solidFill>
                  <a:schemeClr val="accent1"/>
                </a:solidFill>
              </a:defRPr>
            </a:pPr>
            <a:endParaRPr/>
          </a:p>
        </p:txBody>
      </p:sp>
      <p:sp>
        <p:nvSpPr>
          <p:cNvPr id="58" name="Picture Placeholder 8"/>
          <p:cNvSpPr>
            <a:spLocks noGrp="1"/>
          </p:cNvSpPr>
          <p:nvPr>
            <p:ph type="pic" sz="quarter" idx="16"/>
          </p:nvPr>
        </p:nvSpPr>
        <p:spPr>
          <a:xfrm>
            <a:off x="882650" y="2873892"/>
            <a:ext cx="2016126" cy="1928814"/>
          </a:xfrm>
          <a:prstGeom prst="rect">
            <a:avLst/>
          </a:prstGeom>
        </p:spPr>
        <p:txBody>
          <a:bodyPr lIns="91439" rIns="91439"/>
          <a:lstStyle/>
          <a:p>
            <a:endParaRPr/>
          </a:p>
        </p:txBody>
      </p:sp>
      <p:sp>
        <p:nvSpPr>
          <p:cNvPr id="59" name="Rectangle 10"/>
          <p:cNvSpPr/>
          <p:nvPr/>
        </p:nvSpPr>
        <p:spPr>
          <a:xfrm rot="5400000">
            <a:off x="-524273" y="3395783"/>
            <a:ext cx="1931195" cy="882651"/>
          </a:xfrm>
          <a:prstGeom prst="rect">
            <a:avLst/>
          </a:prstGeom>
          <a:solidFill>
            <a:schemeClr val="accent2"/>
          </a:solidFill>
          <a:ln w="12700">
            <a:miter lim="400000"/>
          </a:ln>
        </p:spPr>
        <p:txBody>
          <a:bodyPr lIns="45719" rIns="45719" anchor="ctr"/>
          <a:lstStyle/>
          <a:p>
            <a:pPr algn="ctr">
              <a:defRPr>
                <a:solidFill>
                  <a:srgbClr val="3D527F"/>
                </a:solidFill>
              </a:defRPr>
            </a:pPr>
            <a:endParaRPr/>
          </a:p>
        </p:txBody>
      </p:sp>
      <p:sp>
        <p:nvSpPr>
          <p:cNvPr id="60" name="Text Placeholder 12"/>
          <p:cNvSpPr>
            <a:spLocks noGrp="1"/>
          </p:cNvSpPr>
          <p:nvPr>
            <p:ph type="body" sz="quarter" idx="17"/>
          </p:nvPr>
        </p:nvSpPr>
        <p:spPr>
          <a:xfrm>
            <a:off x="3416308" y="3454246"/>
            <a:ext cx="5727700" cy="639130"/>
          </a:xfrm>
          <a:prstGeom prst="rect">
            <a:avLst/>
          </a:prstGeom>
        </p:spPr>
        <p:txBody>
          <a:bodyPr>
            <a:normAutofit/>
          </a:bodyPr>
          <a:lstStyle/>
          <a:p>
            <a:pPr marL="0" indent="0">
              <a:spcBef>
                <a:spcPts val="0"/>
              </a:spcBef>
              <a:buSzTx/>
              <a:buFontTx/>
              <a:buNone/>
              <a:defRPr sz="2400">
                <a:solidFill>
                  <a:srgbClr val="262626"/>
                </a:solidFill>
              </a:defRPr>
            </a:pPr>
            <a:endParaRPr/>
          </a:p>
        </p:txBody>
      </p:sp>
      <p:sp>
        <p:nvSpPr>
          <p:cNvPr id="61" name="Straight Connector 13"/>
          <p:cNvSpPr/>
          <p:nvPr/>
        </p:nvSpPr>
        <p:spPr>
          <a:xfrm>
            <a:off x="3416300" y="4093376"/>
            <a:ext cx="5727700" cy="1"/>
          </a:xfrm>
          <a:prstGeom prst="line">
            <a:avLst/>
          </a:prstGeom>
          <a:ln w="19050">
            <a:solidFill>
              <a:srgbClr val="404040"/>
            </a:solidFill>
          </a:ln>
        </p:spPr>
        <p:txBody>
          <a:bodyPr lIns="45719" rIns="45719"/>
          <a:lstStyle/>
          <a:p>
            <a:endParaRPr/>
          </a:p>
        </p:txBody>
      </p:sp>
      <p:sp>
        <p:nvSpPr>
          <p:cNvPr id="62" name="Text Placeholder 2"/>
          <p:cNvSpPr>
            <a:spLocks noGrp="1"/>
          </p:cNvSpPr>
          <p:nvPr>
            <p:ph type="body" sz="quarter" idx="18"/>
          </p:nvPr>
        </p:nvSpPr>
        <p:spPr>
          <a:xfrm>
            <a:off x="3416300" y="2871511"/>
            <a:ext cx="5727700" cy="488157"/>
          </a:xfrm>
          <a:prstGeom prst="rect">
            <a:avLst/>
          </a:prstGeom>
        </p:spPr>
        <p:txBody>
          <a:bodyPr>
            <a:normAutofit/>
          </a:bodyPr>
          <a:lstStyle/>
          <a:p>
            <a:pPr marL="0" indent="0" defTabSz="356615">
              <a:spcBef>
                <a:spcPts val="600"/>
              </a:spcBef>
              <a:buSzTx/>
              <a:buFontTx/>
              <a:buNone/>
              <a:defRPr sz="2807" b="1">
                <a:solidFill>
                  <a:schemeClr val="accent2"/>
                </a:solidFill>
              </a:defRPr>
            </a:pPr>
            <a:endParaRPr/>
          </a:p>
        </p:txBody>
      </p:sp>
      <p:sp>
        <p:nvSpPr>
          <p:cNvPr id="63" name="Text Placeholder 14"/>
          <p:cNvSpPr>
            <a:spLocks noGrp="1"/>
          </p:cNvSpPr>
          <p:nvPr>
            <p:ph type="body" sz="quarter" idx="19"/>
          </p:nvPr>
        </p:nvSpPr>
        <p:spPr>
          <a:xfrm>
            <a:off x="882650" y="2873891"/>
            <a:ext cx="161926" cy="1928815"/>
          </a:xfrm>
          <a:prstGeom prst="rect">
            <a:avLst/>
          </a:prstGeom>
          <a:solidFill>
            <a:schemeClr val="accent2">
              <a:alpha val="72000"/>
            </a:schemeClr>
          </a:solidFill>
        </p:spPr>
        <p:txBody>
          <a:bodyPr>
            <a:normAutofit/>
          </a:bodyPr>
          <a:lstStyle/>
          <a:p>
            <a:pPr marL="0" indent="0">
              <a:buSzTx/>
              <a:buFontTx/>
              <a:buNone/>
              <a:defRPr>
                <a:solidFill>
                  <a:schemeClr val="accent1"/>
                </a:solidFill>
              </a:defRPr>
            </a:pPr>
            <a:endParaRPr/>
          </a:p>
        </p:txBody>
      </p:sp>
      <p:sp>
        <p:nvSpPr>
          <p:cNvPr id="64"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New Section">
    <p:spTree>
      <p:nvGrpSpPr>
        <p:cNvPr id="1" name=""/>
        <p:cNvGrpSpPr/>
        <p:nvPr/>
      </p:nvGrpSpPr>
      <p:grpSpPr>
        <a:xfrm>
          <a:off x="0" y="0"/>
          <a:ext cx="0" cy="0"/>
          <a:chOff x="0" y="0"/>
          <a:chExt cx="0" cy="0"/>
        </a:xfrm>
      </p:grpSpPr>
      <p:sp>
        <p:nvSpPr>
          <p:cNvPr id="71" name="Rectangle 2"/>
          <p:cNvSpPr/>
          <p:nvPr/>
        </p:nvSpPr>
        <p:spPr>
          <a:xfrm>
            <a:off x="0" y="0"/>
            <a:ext cx="9144000" cy="5143500"/>
          </a:xfrm>
          <a:prstGeom prst="rect">
            <a:avLst/>
          </a:prstGeom>
          <a:solidFill>
            <a:schemeClr val="accent1"/>
          </a:solidFill>
          <a:ln>
            <a:solidFill>
              <a:srgbClr val="00ABD2"/>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72" name="Body Level One…"/>
          <p:cNvSpPr>
            <a:spLocks noGrp="1"/>
          </p:cNvSpPr>
          <p:nvPr>
            <p:ph type="body" sz="quarter" idx="1"/>
          </p:nvPr>
        </p:nvSpPr>
        <p:spPr>
          <a:xfrm>
            <a:off x="315259" y="831060"/>
            <a:ext cx="8174039" cy="692499"/>
          </a:xfrm>
          <a:prstGeom prst="rect">
            <a:avLst/>
          </a:prstGeom>
          <a:ln w="28575">
            <a:solidFill>
              <a:srgbClr val="FFFFFF"/>
            </a:solidFill>
            <a:round/>
          </a:ln>
        </p:spPr>
        <p:txBody>
          <a:bodyPr>
            <a:normAutofit/>
          </a:bodyPr>
          <a:lstStyle>
            <a:lvl1pPr marL="0" indent="0">
              <a:spcBef>
                <a:spcPts val="800"/>
              </a:spcBef>
              <a:buSzTx/>
              <a:buFontTx/>
              <a:buNone/>
              <a:defRPr sz="3600" b="1" cap="all">
                <a:solidFill>
                  <a:srgbClr val="FFFFFF"/>
                </a:solidFill>
              </a:defRPr>
            </a:lvl1pPr>
            <a:lvl2pPr marL="824592" indent="-367392">
              <a:spcBef>
                <a:spcPts val="800"/>
              </a:spcBef>
              <a:buFontTx/>
              <a:defRPr sz="3600" b="1" cap="all">
                <a:solidFill>
                  <a:srgbClr val="FFFFFF"/>
                </a:solidFill>
              </a:defRPr>
            </a:lvl2pPr>
            <a:lvl3pPr marL="1257300" indent="-342900">
              <a:spcBef>
                <a:spcPts val="800"/>
              </a:spcBef>
              <a:buFontTx/>
              <a:defRPr sz="3600" b="1" cap="all">
                <a:solidFill>
                  <a:srgbClr val="FFFFFF"/>
                </a:solidFill>
              </a:defRPr>
            </a:lvl3pPr>
            <a:lvl4pPr marL="1783079" indent="-411479">
              <a:spcBef>
                <a:spcPts val="800"/>
              </a:spcBef>
              <a:buFontTx/>
              <a:defRPr sz="3600" b="1" cap="all">
                <a:solidFill>
                  <a:srgbClr val="FFFFFF"/>
                </a:solidFill>
              </a:defRPr>
            </a:lvl4pPr>
            <a:lvl5pPr marL="2240279" indent="-411479">
              <a:spcBef>
                <a:spcPts val="800"/>
              </a:spcBef>
              <a:buFontTx/>
              <a:defRPr sz="3600" b="1" cap="all">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3" name="Text Placeholder 3"/>
          <p:cNvSpPr>
            <a:spLocks noGrp="1"/>
          </p:cNvSpPr>
          <p:nvPr>
            <p:ph type="body" sz="quarter" idx="13"/>
          </p:nvPr>
        </p:nvSpPr>
        <p:spPr>
          <a:xfrm>
            <a:off x="176212" y="638175"/>
            <a:ext cx="265113" cy="4505325"/>
          </a:xfrm>
          <a:prstGeom prst="rect">
            <a:avLst/>
          </a:prstGeom>
          <a:solidFill>
            <a:schemeClr val="accent1"/>
          </a:solidFill>
        </p:spPr>
        <p:txBody>
          <a:bodyPr>
            <a:normAutofit/>
          </a:bodyPr>
          <a:lstStyle/>
          <a:p>
            <a:pPr marL="0" indent="0">
              <a:buSzTx/>
              <a:buFontTx/>
              <a:buNone/>
            </a:pPr>
            <a:endParaRPr/>
          </a:p>
        </p:txBody>
      </p:sp>
      <p:sp>
        <p:nvSpPr>
          <p:cNvPr id="74" name="Text Placeholder 3"/>
          <p:cNvSpPr>
            <a:spLocks noGrp="1"/>
          </p:cNvSpPr>
          <p:nvPr>
            <p:ph type="body" sz="quarter" idx="14"/>
          </p:nvPr>
        </p:nvSpPr>
        <p:spPr>
          <a:xfrm>
            <a:off x="8411956" y="638176"/>
            <a:ext cx="265113" cy="4074629"/>
          </a:xfrm>
          <a:prstGeom prst="rect">
            <a:avLst/>
          </a:prstGeom>
          <a:solidFill>
            <a:schemeClr val="accent1"/>
          </a:solidFill>
        </p:spPr>
        <p:txBody>
          <a:bodyPr>
            <a:normAutofit/>
          </a:bodyPr>
          <a:lstStyle/>
          <a:p>
            <a:pPr marL="0" indent="0">
              <a:buSzTx/>
              <a:buFontTx/>
              <a:buNone/>
            </a:pPr>
            <a:endParaRPr/>
          </a:p>
        </p:txBody>
      </p:sp>
      <p:grpSp>
        <p:nvGrpSpPr>
          <p:cNvPr id="78" name="Group 7"/>
          <p:cNvGrpSpPr/>
          <p:nvPr/>
        </p:nvGrpSpPr>
        <p:grpSpPr>
          <a:xfrm>
            <a:off x="0" y="4639262"/>
            <a:ext cx="9144000" cy="510541"/>
            <a:chOff x="0" y="0"/>
            <a:chExt cx="9144000" cy="510540"/>
          </a:xfrm>
        </p:grpSpPr>
        <p:pic>
          <p:nvPicPr>
            <p:cNvPr id="75"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10054" y="177981"/>
              <a:ext cx="687171" cy="218721"/>
            </a:xfrm>
            <a:prstGeom prst="rect">
              <a:avLst/>
            </a:prstGeom>
            <a:ln w="12700" cap="flat">
              <a:noFill/>
              <a:miter lim="400000"/>
            </a:ln>
            <a:effectLst/>
          </p:spPr>
        </p:pic>
        <p:pic>
          <p:nvPicPr>
            <p:cNvPr id="76" name="Picture 9" descr="Picture 9"/>
            <p:cNvPicPr>
              <a:picLocks noChangeAspect="1"/>
            </p:cNvPicPr>
            <p:nvPr/>
          </p:nvPicPr>
          <p:blipFill>
            <a:blip r:embed="rId3">
              <a:extLst/>
            </a:blip>
            <a:stretch>
              <a:fillRect/>
            </a:stretch>
          </p:blipFill>
          <p:spPr>
            <a:xfrm>
              <a:off x="6834247" y="130987"/>
              <a:ext cx="1329031" cy="312708"/>
            </a:xfrm>
            <a:prstGeom prst="rect">
              <a:avLst/>
            </a:prstGeom>
            <a:ln w="12700" cap="flat">
              <a:noFill/>
              <a:miter lim="400000"/>
            </a:ln>
            <a:effectLst/>
          </p:spPr>
        </p:pic>
        <p:sp>
          <p:nvSpPr>
            <p:cNvPr id="77" name="Rectangle 12"/>
            <p:cNvSpPr/>
            <p:nvPr/>
          </p:nvSpPr>
          <p:spPr>
            <a:xfrm>
              <a:off x="0" y="0"/>
              <a:ext cx="9144000" cy="5105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914400">
                <a:defRPr b="1" i="1">
                  <a:solidFill>
                    <a:srgbClr val="FFFFFF"/>
                  </a:solidFill>
                  <a:latin typeface="Myriad Pro"/>
                  <a:ea typeface="Myriad Pro"/>
                  <a:cs typeface="Myriad Pro"/>
                  <a:sym typeface="Myriad Pro"/>
                </a:defRPr>
              </a:pPr>
              <a:r>
                <a:t>Value</a:t>
              </a:r>
              <a:br/>
              <a:r>
                <a:rPr sz="900" i="0"/>
                <a:t>of Academic Libraries</a:t>
              </a:r>
            </a:p>
          </p:txBody>
        </p:sp>
      </p:grpSp>
      <p:sp>
        <p:nvSpPr>
          <p:cNvPr id="79"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Bullet">
    <p:spTree>
      <p:nvGrpSpPr>
        <p:cNvPr id="1" name=""/>
        <p:cNvGrpSpPr/>
        <p:nvPr/>
      </p:nvGrpSpPr>
      <p:grpSpPr>
        <a:xfrm>
          <a:off x="0" y="0"/>
          <a:ext cx="0" cy="0"/>
          <a:chOff x="0" y="0"/>
          <a:chExt cx="0" cy="0"/>
        </a:xfrm>
      </p:grpSpPr>
      <p:sp>
        <p:nvSpPr>
          <p:cNvPr id="86" name="Body Level One…"/>
          <p:cNvSpPr>
            <a:spLocks noGrp="1"/>
          </p:cNvSpPr>
          <p:nvPr>
            <p:ph type="body" sz="quarter" idx="1"/>
          </p:nvPr>
        </p:nvSpPr>
        <p:spPr>
          <a:xfrm>
            <a:off x="340786" y="343303"/>
            <a:ext cx="8439148" cy="686444"/>
          </a:xfrm>
          <a:prstGeom prst="rect">
            <a:avLst/>
          </a:prstGeom>
        </p:spPr>
        <p:txBody>
          <a:bodyPr>
            <a:normAutofit/>
          </a:bodyPr>
          <a:lstStyle>
            <a:lvl1pPr marL="0" indent="0">
              <a:spcBef>
                <a:spcPts val="800"/>
              </a:spcBef>
              <a:buSzTx/>
              <a:buFontTx/>
              <a:buNone/>
              <a:defRPr sz="3600" b="1">
                <a:solidFill>
                  <a:srgbClr val="1F497D"/>
                </a:solidFill>
              </a:defRPr>
            </a:lvl1pPr>
            <a:lvl2pPr marL="824592" indent="-367392">
              <a:spcBef>
                <a:spcPts val="800"/>
              </a:spcBef>
              <a:buFontTx/>
              <a:defRPr sz="3600" b="1">
                <a:solidFill>
                  <a:srgbClr val="1F497D"/>
                </a:solidFill>
              </a:defRPr>
            </a:lvl2pPr>
            <a:lvl3pPr marL="1257300" indent="-342900">
              <a:spcBef>
                <a:spcPts val="800"/>
              </a:spcBef>
              <a:buFontTx/>
              <a:defRPr sz="3600" b="1">
                <a:solidFill>
                  <a:srgbClr val="1F497D"/>
                </a:solidFill>
              </a:defRPr>
            </a:lvl3pPr>
            <a:lvl4pPr marL="1783079" indent="-411479">
              <a:spcBef>
                <a:spcPts val="800"/>
              </a:spcBef>
              <a:buFontTx/>
              <a:defRPr sz="3600" b="1">
                <a:solidFill>
                  <a:srgbClr val="1F497D"/>
                </a:solidFill>
              </a:defRPr>
            </a:lvl4pPr>
            <a:lvl5pPr marL="2240279" indent="-411479">
              <a:spcBef>
                <a:spcPts val="800"/>
              </a:spcBef>
              <a:buFontTx/>
              <a:defRPr sz="3600" b="1">
                <a:solidFill>
                  <a:srgbClr val="1F497D"/>
                </a:solidFill>
              </a:defRPr>
            </a:lvl5pPr>
          </a:lstStyle>
          <a:p>
            <a:r>
              <a:t>Body Level One</a:t>
            </a:r>
          </a:p>
          <a:p>
            <a:pPr lvl="1"/>
            <a:r>
              <a:t>Body Level Two</a:t>
            </a:r>
          </a:p>
          <a:p>
            <a:pPr lvl="2"/>
            <a:r>
              <a:t>Body Level Three</a:t>
            </a:r>
          </a:p>
          <a:p>
            <a:pPr lvl="3"/>
            <a:r>
              <a:t>Body Level Four</a:t>
            </a:r>
          </a:p>
          <a:p>
            <a:pPr lvl="4"/>
            <a:r>
              <a:t>Body Level Five</a:t>
            </a:r>
          </a:p>
        </p:txBody>
      </p:sp>
      <p:sp>
        <p:nvSpPr>
          <p:cNvPr id="87" name="Text Placeholder 2"/>
          <p:cNvSpPr>
            <a:spLocks noGrp="1"/>
          </p:cNvSpPr>
          <p:nvPr>
            <p:ph type="body" idx="13"/>
          </p:nvPr>
        </p:nvSpPr>
        <p:spPr>
          <a:xfrm>
            <a:off x="341313" y="1030287"/>
            <a:ext cx="8439151" cy="3317876"/>
          </a:xfrm>
          <a:prstGeom prst="rect">
            <a:avLst/>
          </a:prstGeom>
        </p:spPr>
        <p:txBody>
          <a:bodyPr>
            <a:normAutofit/>
          </a:bodyPr>
          <a:lstStyle/>
          <a:p>
            <a:pPr>
              <a:spcBef>
                <a:spcPts val="600"/>
              </a:spcBef>
              <a:defRPr sz="2800"/>
            </a:pPr>
            <a:endParaRPr/>
          </a:p>
        </p:txBody>
      </p:sp>
      <p:sp>
        <p:nvSpPr>
          <p:cNvPr id="88"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Content- Header">
    <p:spTree>
      <p:nvGrpSpPr>
        <p:cNvPr id="1" name=""/>
        <p:cNvGrpSpPr/>
        <p:nvPr/>
      </p:nvGrpSpPr>
      <p:grpSpPr>
        <a:xfrm>
          <a:off x="0" y="0"/>
          <a:ext cx="0" cy="0"/>
          <a:chOff x="0" y="0"/>
          <a:chExt cx="0" cy="0"/>
        </a:xfrm>
      </p:grpSpPr>
      <p:sp>
        <p:nvSpPr>
          <p:cNvPr id="95" name="Body Level One…"/>
          <p:cNvSpPr>
            <a:spLocks noGrp="1"/>
          </p:cNvSpPr>
          <p:nvPr>
            <p:ph type="body" sz="quarter" idx="1"/>
          </p:nvPr>
        </p:nvSpPr>
        <p:spPr>
          <a:xfrm>
            <a:off x="340786" y="343303"/>
            <a:ext cx="8439148" cy="686444"/>
          </a:xfrm>
          <a:prstGeom prst="rect">
            <a:avLst/>
          </a:prstGeom>
        </p:spPr>
        <p:txBody>
          <a:bodyPr>
            <a:normAutofit/>
          </a:bodyPr>
          <a:lstStyle>
            <a:lvl1pPr marL="0" indent="0">
              <a:spcBef>
                <a:spcPts val="800"/>
              </a:spcBef>
              <a:buSzTx/>
              <a:buFontTx/>
              <a:buNone/>
              <a:defRPr sz="3600" b="1">
                <a:solidFill>
                  <a:srgbClr val="1F497D"/>
                </a:solidFill>
              </a:defRPr>
            </a:lvl1pPr>
            <a:lvl2pPr marL="824592" indent="-367392">
              <a:spcBef>
                <a:spcPts val="800"/>
              </a:spcBef>
              <a:buFontTx/>
              <a:defRPr sz="3600" b="1">
                <a:solidFill>
                  <a:srgbClr val="1F497D"/>
                </a:solidFill>
              </a:defRPr>
            </a:lvl2pPr>
            <a:lvl3pPr marL="1257300" indent="-342900">
              <a:spcBef>
                <a:spcPts val="800"/>
              </a:spcBef>
              <a:buFontTx/>
              <a:defRPr sz="3600" b="1">
                <a:solidFill>
                  <a:srgbClr val="1F497D"/>
                </a:solidFill>
              </a:defRPr>
            </a:lvl3pPr>
            <a:lvl4pPr marL="1783079" indent="-411479">
              <a:spcBef>
                <a:spcPts val="800"/>
              </a:spcBef>
              <a:buFontTx/>
              <a:defRPr sz="3600" b="1">
                <a:solidFill>
                  <a:srgbClr val="1F497D"/>
                </a:solidFill>
              </a:defRPr>
            </a:lvl4pPr>
            <a:lvl5pPr marL="2240279" indent="-411479">
              <a:spcBef>
                <a:spcPts val="800"/>
              </a:spcBef>
              <a:buFontTx/>
              <a:defRPr sz="3600" b="1">
                <a:solidFill>
                  <a:srgbClr val="1F497D"/>
                </a:solidFill>
              </a:defRPr>
            </a:lvl5pPr>
          </a:lstStyle>
          <a:p>
            <a:r>
              <a:t>Body Level One</a:t>
            </a:r>
          </a:p>
          <a:p>
            <a:pPr lvl="1"/>
            <a:r>
              <a:t>Body Level Two</a:t>
            </a:r>
          </a:p>
          <a:p>
            <a:pPr lvl="2"/>
            <a:r>
              <a:t>Body Level Three</a:t>
            </a:r>
          </a:p>
          <a:p>
            <a:pPr lvl="3"/>
            <a:r>
              <a:t>Body Level Four</a:t>
            </a:r>
          </a:p>
          <a:p>
            <a:pPr lvl="4"/>
            <a:r>
              <a:t>Body Level Five</a:t>
            </a:r>
          </a:p>
        </p:txBody>
      </p:sp>
      <p:sp>
        <p:nvSpPr>
          <p:cNvPr id="96"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 Bar">
    <p:spTree>
      <p:nvGrpSpPr>
        <p:cNvPr id="1" name=""/>
        <p:cNvGrpSpPr/>
        <p:nvPr/>
      </p:nvGrpSpPr>
      <p:grpSpPr>
        <a:xfrm>
          <a:off x="0" y="0"/>
          <a:ext cx="0" cy="0"/>
          <a:chOff x="0" y="0"/>
          <a:chExt cx="0" cy="0"/>
        </a:xfrm>
      </p:grpSpPr>
      <p:sp>
        <p:nvSpPr>
          <p:cNvPr id="103" name="Picture Placeholder 2"/>
          <p:cNvSpPr>
            <a:spLocks noGrp="1"/>
          </p:cNvSpPr>
          <p:nvPr>
            <p:ph type="pic" idx="13"/>
          </p:nvPr>
        </p:nvSpPr>
        <p:spPr>
          <a:xfrm>
            <a:off x="0" y="0"/>
            <a:ext cx="9144000" cy="4686300"/>
          </a:xfrm>
          <a:prstGeom prst="rect">
            <a:avLst/>
          </a:prstGeom>
        </p:spPr>
        <p:txBody>
          <a:bodyPr lIns="91439" rIns="91439"/>
          <a:lstStyle/>
          <a:p>
            <a:endParaRPr/>
          </a:p>
        </p:txBody>
      </p:sp>
      <p:sp>
        <p:nvSpPr>
          <p:cNvPr id="104" name="Body Level One…"/>
          <p:cNvSpPr>
            <a:spLocks noGrp="1"/>
          </p:cNvSpPr>
          <p:nvPr>
            <p:ph type="body" sz="half" idx="1"/>
          </p:nvPr>
        </p:nvSpPr>
        <p:spPr>
          <a:xfrm>
            <a:off x="0" y="0"/>
            <a:ext cx="3751263" cy="3971925"/>
          </a:xfrm>
          <a:prstGeom prst="rect">
            <a:avLst/>
          </a:prstGeom>
          <a:solidFill>
            <a:srgbClr val="000000">
              <a:alpha val="60000"/>
            </a:srgbClr>
          </a:solidFill>
        </p:spPr>
        <p:txBody>
          <a:bodyPr>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0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_Content - Bar">
    <p:spTree>
      <p:nvGrpSpPr>
        <p:cNvPr id="1" name=""/>
        <p:cNvGrpSpPr/>
        <p:nvPr/>
      </p:nvGrpSpPr>
      <p:grpSpPr>
        <a:xfrm>
          <a:off x="0" y="0"/>
          <a:ext cx="0" cy="0"/>
          <a:chOff x="0" y="0"/>
          <a:chExt cx="0" cy="0"/>
        </a:xfrm>
      </p:grpSpPr>
      <p:sp>
        <p:nvSpPr>
          <p:cNvPr id="112" name="Rectangle 17"/>
          <p:cNvSpPr/>
          <p:nvPr/>
        </p:nvSpPr>
        <p:spPr>
          <a:xfrm>
            <a:off x="0" y="4686300"/>
            <a:ext cx="2209800" cy="457200"/>
          </a:xfrm>
          <a:prstGeom prst="rect">
            <a:avLst/>
          </a:prstGeom>
          <a:solidFill>
            <a:schemeClr val="accent2"/>
          </a:solidFill>
          <a:ln w="12700">
            <a:miter lim="400000"/>
          </a:ln>
        </p:spPr>
        <p:txBody>
          <a:bodyPr lIns="45719" rIns="45719" anchor="ctr"/>
          <a:lstStyle/>
          <a:p>
            <a:pPr algn="ctr">
              <a:defRPr>
                <a:solidFill>
                  <a:srgbClr val="3D527F"/>
                </a:solidFill>
              </a:defRPr>
            </a:pPr>
            <a:endParaRPr/>
          </a:p>
        </p:txBody>
      </p:sp>
      <p:sp>
        <p:nvSpPr>
          <p:cNvPr id="113" name="Rectangle 18"/>
          <p:cNvSpPr/>
          <p:nvPr/>
        </p:nvSpPr>
        <p:spPr>
          <a:xfrm>
            <a:off x="2209800" y="4686300"/>
            <a:ext cx="1060450" cy="457200"/>
          </a:xfrm>
          <a:prstGeom prst="rect">
            <a:avLst/>
          </a:prstGeom>
          <a:solidFill>
            <a:srgbClr val="007DBA"/>
          </a:solidFill>
          <a:ln w="12700">
            <a:miter lim="400000"/>
          </a:ln>
        </p:spPr>
        <p:txBody>
          <a:bodyPr lIns="45719" rIns="45719" anchor="ctr"/>
          <a:lstStyle/>
          <a:p>
            <a:pPr algn="ctr">
              <a:defRPr>
                <a:solidFill>
                  <a:srgbClr val="3D527F"/>
                </a:solidFill>
              </a:defRPr>
            </a:pPr>
            <a:endParaRPr/>
          </a:p>
        </p:txBody>
      </p:sp>
      <p:sp>
        <p:nvSpPr>
          <p:cNvPr id="114" name="Rectangle 19"/>
          <p:cNvSpPr/>
          <p:nvPr/>
        </p:nvSpPr>
        <p:spPr>
          <a:xfrm>
            <a:off x="3270250" y="4686300"/>
            <a:ext cx="5873750" cy="457200"/>
          </a:xfrm>
          <a:prstGeom prst="rect">
            <a:avLst/>
          </a:prstGeom>
          <a:solidFill>
            <a:schemeClr val="accent1"/>
          </a:solidFill>
          <a:ln w="12700">
            <a:miter lim="400000"/>
          </a:ln>
        </p:spPr>
        <p:txBody>
          <a:bodyPr lIns="45719" rIns="45719" anchor="ctr"/>
          <a:lstStyle/>
          <a:p>
            <a:pPr algn="ctr">
              <a:defRPr>
                <a:solidFill>
                  <a:srgbClr val="3D527F"/>
                </a:solidFill>
              </a:defRPr>
            </a:pPr>
            <a:endParaRPr/>
          </a:p>
        </p:txBody>
      </p:sp>
      <p:pic>
        <p:nvPicPr>
          <p:cNvPr id="115" name="Picture 5" descr="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10054" y="4817243"/>
            <a:ext cx="687171" cy="218720"/>
          </a:xfrm>
          <a:prstGeom prst="rect">
            <a:avLst/>
          </a:prstGeom>
          <a:ln w="12700">
            <a:miter lim="400000"/>
          </a:ln>
        </p:spPr>
      </p:pic>
      <p:sp>
        <p:nvSpPr>
          <p:cNvPr id="116" name="Picture Placeholder 2"/>
          <p:cNvSpPr>
            <a:spLocks noGrp="1"/>
          </p:cNvSpPr>
          <p:nvPr>
            <p:ph type="pic" idx="13"/>
          </p:nvPr>
        </p:nvSpPr>
        <p:spPr>
          <a:xfrm>
            <a:off x="0" y="0"/>
            <a:ext cx="9144000" cy="4686300"/>
          </a:xfrm>
          <a:prstGeom prst="rect">
            <a:avLst/>
          </a:prstGeom>
        </p:spPr>
        <p:txBody>
          <a:bodyPr lIns="91439" rIns="91439"/>
          <a:lstStyle/>
          <a:p>
            <a:endParaRPr/>
          </a:p>
        </p:txBody>
      </p:sp>
      <p:sp>
        <p:nvSpPr>
          <p:cNvPr id="117" name="Body Level One…"/>
          <p:cNvSpPr>
            <a:spLocks noGrp="1"/>
          </p:cNvSpPr>
          <p:nvPr>
            <p:ph type="body" sz="half" idx="1"/>
          </p:nvPr>
        </p:nvSpPr>
        <p:spPr>
          <a:xfrm>
            <a:off x="5392737" y="0"/>
            <a:ext cx="3751263" cy="3971925"/>
          </a:xfrm>
          <a:prstGeom prst="rect">
            <a:avLst/>
          </a:prstGeom>
          <a:solidFill>
            <a:srgbClr val="000000">
              <a:alpha val="60000"/>
            </a:srgbClr>
          </a:solidFill>
        </p:spPr>
        <p:txBody>
          <a:bodyPr>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grpSp>
        <p:nvGrpSpPr>
          <p:cNvPr id="120" name="Group 7"/>
          <p:cNvGrpSpPr/>
          <p:nvPr/>
        </p:nvGrpSpPr>
        <p:grpSpPr>
          <a:xfrm>
            <a:off x="0" y="4639262"/>
            <a:ext cx="9144000" cy="510541"/>
            <a:chOff x="0" y="0"/>
            <a:chExt cx="9144000" cy="510540"/>
          </a:xfrm>
        </p:grpSpPr>
        <p:pic>
          <p:nvPicPr>
            <p:cNvPr id="118" name="Picture 9" descr="Picture 9"/>
            <p:cNvPicPr>
              <a:picLocks noChangeAspect="1"/>
            </p:cNvPicPr>
            <p:nvPr/>
          </p:nvPicPr>
          <p:blipFill>
            <a:blip r:embed="rId3">
              <a:extLst/>
            </a:blip>
            <a:stretch>
              <a:fillRect/>
            </a:stretch>
          </p:blipFill>
          <p:spPr>
            <a:xfrm>
              <a:off x="6834247" y="130987"/>
              <a:ext cx="1329031" cy="312708"/>
            </a:xfrm>
            <a:prstGeom prst="rect">
              <a:avLst/>
            </a:prstGeom>
            <a:ln w="12700" cap="flat">
              <a:noFill/>
              <a:miter lim="400000"/>
            </a:ln>
            <a:effectLst/>
          </p:spPr>
        </p:pic>
        <p:sp>
          <p:nvSpPr>
            <p:cNvPr id="119" name="Rectangle 10"/>
            <p:cNvSpPr/>
            <p:nvPr/>
          </p:nvSpPr>
          <p:spPr>
            <a:xfrm>
              <a:off x="0" y="0"/>
              <a:ext cx="9144000" cy="5105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914400">
                <a:defRPr b="1" i="1">
                  <a:solidFill>
                    <a:srgbClr val="FFFFFF"/>
                  </a:solidFill>
                  <a:latin typeface="Myriad Pro"/>
                  <a:ea typeface="Myriad Pro"/>
                  <a:cs typeface="Myriad Pro"/>
                  <a:sym typeface="Myriad Pro"/>
                </a:defRPr>
              </a:pPr>
              <a:r>
                <a:t>Value</a:t>
              </a:r>
              <a:br/>
              <a:r>
                <a:rPr sz="900" i="0"/>
                <a:t>of Academic Libraries</a:t>
              </a:r>
            </a:p>
          </p:txBody>
        </p:sp>
      </p:grpSp>
      <p:sp>
        <p:nvSpPr>
          <p:cNvPr id="12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4_Content - Bar">
    <p:spTree>
      <p:nvGrpSpPr>
        <p:cNvPr id="1" name=""/>
        <p:cNvGrpSpPr/>
        <p:nvPr/>
      </p:nvGrpSpPr>
      <p:grpSpPr>
        <a:xfrm>
          <a:off x="0" y="0"/>
          <a:ext cx="0" cy="0"/>
          <a:chOff x="0" y="0"/>
          <a:chExt cx="0" cy="0"/>
        </a:xfrm>
      </p:grpSpPr>
      <p:sp>
        <p:nvSpPr>
          <p:cNvPr id="128" name="Rectangle 17"/>
          <p:cNvSpPr/>
          <p:nvPr/>
        </p:nvSpPr>
        <p:spPr>
          <a:xfrm>
            <a:off x="0" y="4686300"/>
            <a:ext cx="2209800" cy="457200"/>
          </a:xfrm>
          <a:prstGeom prst="rect">
            <a:avLst/>
          </a:prstGeom>
          <a:solidFill>
            <a:schemeClr val="accent2"/>
          </a:solidFill>
          <a:ln w="12700">
            <a:miter lim="400000"/>
          </a:ln>
        </p:spPr>
        <p:txBody>
          <a:bodyPr lIns="45719" rIns="45719" anchor="ctr"/>
          <a:lstStyle/>
          <a:p>
            <a:pPr algn="ctr">
              <a:defRPr>
                <a:solidFill>
                  <a:srgbClr val="3D527F"/>
                </a:solidFill>
              </a:defRPr>
            </a:pPr>
            <a:endParaRPr/>
          </a:p>
        </p:txBody>
      </p:sp>
      <p:sp>
        <p:nvSpPr>
          <p:cNvPr id="129" name="Rectangle 18"/>
          <p:cNvSpPr/>
          <p:nvPr/>
        </p:nvSpPr>
        <p:spPr>
          <a:xfrm>
            <a:off x="2209800" y="4686300"/>
            <a:ext cx="1060450" cy="457200"/>
          </a:xfrm>
          <a:prstGeom prst="rect">
            <a:avLst/>
          </a:prstGeom>
          <a:solidFill>
            <a:srgbClr val="007DBA"/>
          </a:solidFill>
          <a:ln w="12700">
            <a:miter lim="400000"/>
          </a:ln>
        </p:spPr>
        <p:txBody>
          <a:bodyPr lIns="45719" rIns="45719" anchor="ctr"/>
          <a:lstStyle/>
          <a:p>
            <a:pPr algn="ctr">
              <a:defRPr>
                <a:solidFill>
                  <a:srgbClr val="3D527F"/>
                </a:solidFill>
              </a:defRPr>
            </a:pPr>
            <a:endParaRPr/>
          </a:p>
        </p:txBody>
      </p:sp>
      <p:sp>
        <p:nvSpPr>
          <p:cNvPr id="130" name="Rectangle 19"/>
          <p:cNvSpPr/>
          <p:nvPr/>
        </p:nvSpPr>
        <p:spPr>
          <a:xfrm>
            <a:off x="3270250" y="4686300"/>
            <a:ext cx="5873750" cy="457200"/>
          </a:xfrm>
          <a:prstGeom prst="rect">
            <a:avLst/>
          </a:prstGeom>
          <a:solidFill>
            <a:schemeClr val="accent1"/>
          </a:solidFill>
          <a:ln w="12700">
            <a:miter lim="400000"/>
          </a:ln>
        </p:spPr>
        <p:txBody>
          <a:bodyPr lIns="45719" rIns="45719" anchor="ctr"/>
          <a:lstStyle/>
          <a:p>
            <a:pPr algn="ctr">
              <a:defRPr>
                <a:solidFill>
                  <a:srgbClr val="3D527F"/>
                </a:solidFill>
              </a:defRPr>
            </a:pPr>
            <a:endParaRPr/>
          </a:p>
        </p:txBody>
      </p:sp>
      <p:pic>
        <p:nvPicPr>
          <p:cNvPr id="131" name="Picture 5" descr="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10054" y="4817243"/>
            <a:ext cx="687171" cy="218720"/>
          </a:xfrm>
          <a:prstGeom prst="rect">
            <a:avLst/>
          </a:prstGeom>
          <a:ln w="12700">
            <a:miter lim="400000"/>
          </a:ln>
        </p:spPr>
      </p:pic>
      <p:sp>
        <p:nvSpPr>
          <p:cNvPr id="132" name="Picture Placeholder 2"/>
          <p:cNvSpPr>
            <a:spLocks noGrp="1"/>
          </p:cNvSpPr>
          <p:nvPr>
            <p:ph type="pic" idx="13"/>
          </p:nvPr>
        </p:nvSpPr>
        <p:spPr>
          <a:xfrm>
            <a:off x="0" y="0"/>
            <a:ext cx="9144000" cy="4686300"/>
          </a:xfrm>
          <a:prstGeom prst="rect">
            <a:avLst/>
          </a:prstGeom>
        </p:spPr>
        <p:txBody>
          <a:bodyPr lIns="91439" rIns="91439"/>
          <a:lstStyle/>
          <a:p>
            <a:endParaRPr/>
          </a:p>
        </p:txBody>
      </p:sp>
      <p:sp>
        <p:nvSpPr>
          <p:cNvPr id="133" name="Body Level One…"/>
          <p:cNvSpPr>
            <a:spLocks noGrp="1"/>
          </p:cNvSpPr>
          <p:nvPr>
            <p:ph type="body" idx="1"/>
          </p:nvPr>
        </p:nvSpPr>
        <p:spPr>
          <a:xfrm>
            <a:off x="3468675" y="0"/>
            <a:ext cx="5675327" cy="3971925"/>
          </a:xfrm>
          <a:prstGeom prst="rect">
            <a:avLst/>
          </a:prstGeom>
          <a:solidFill>
            <a:srgbClr val="000000">
              <a:alpha val="60000"/>
            </a:srgbClr>
          </a:solidFill>
        </p:spPr>
        <p:txBody>
          <a:bodyPr>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grpSp>
        <p:nvGrpSpPr>
          <p:cNvPr id="136" name="Group 7"/>
          <p:cNvGrpSpPr/>
          <p:nvPr/>
        </p:nvGrpSpPr>
        <p:grpSpPr>
          <a:xfrm>
            <a:off x="0" y="4639262"/>
            <a:ext cx="9144000" cy="510541"/>
            <a:chOff x="0" y="0"/>
            <a:chExt cx="9144000" cy="510540"/>
          </a:xfrm>
        </p:grpSpPr>
        <p:pic>
          <p:nvPicPr>
            <p:cNvPr id="134" name="Picture 9" descr="Picture 9"/>
            <p:cNvPicPr>
              <a:picLocks noChangeAspect="1"/>
            </p:cNvPicPr>
            <p:nvPr/>
          </p:nvPicPr>
          <p:blipFill>
            <a:blip r:embed="rId3">
              <a:extLst/>
            </a:blip>
            <a:stretch>
              <a:fillRect/>
            </a:stretch>
          </p:blipFill>
          <p:spPr>
            <a:xfrm>
              <a:off x="6834247" y="130987"/>
              <a:ext cx="1329031" cy="312708"/>
            </a:xfrm>
            <a:prstGeom prst="rect">
              <a:avLst/>
            </a:prstGeom>
            <a:ln w="12700" cap="flat">
              <a:noFill/>
              <a:miter lim="400000"/>
            </a:ln>
            <a:effectLst/>
          </p:spPr>
        </p:pic>
        <p:sp>
          <p:nvSpPr>
            <p:cNvPr id="135" name="Rectangle 10"/>
            <p:cNvSpPr/>
            <p:nvPr/>
          </p:nvSpPr>
          <p:spPr>
            <a:xfrm>
              <a:off x="0" y="0"/>
              <a:ext cx="9144000" cy="5105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914400">
                <a:defRPr b="1" i="1">
                  <a:solidFill>
                    <a:srgbClr val="FFFFFF"/>
                  </a:solidFill>
                  <a:latin typeface="Myriad Pro"/>
                  <a:ea typeface="Myriad Pro"/>
                  <a:cs typeface="Myriad Pro"/>
                  <a:sym typeface="Myriad Pro"/>
                </a:defRPr>
              </a:pPr>
              <a:r>
                <a:t>Value</a:t>
              </a:r>
              <a:br/>
              <a:r>
                <a:rPr sz="900" i="0"/>
                <a:t>of Academic Libraries</a:t>
              </a:r>
            </a:p>
          </p:txBody>
        </p:sp>
      </p:grpSp>
      <p:sp>
        <p:nvSpPr>
          <p:cNvPr id="137"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7"/>
          <p:cNvSpPr/>
          <p:nvPr/>
        </p:nvSpPr>
        <p:spPr>
          <a:xfrm>
            <a:off x="0" y="4686300"/>
            <a:ext cx="2209800" cy="457200"/>
          </a:xfrm>
          <a:prstGeom prst="rect">
            <a:avLst/>
          </a:prstGeom>
          <a:solidFill>
            <a:schemeClr val="accent2"/>
          </a:solidFill>
          <a:ln w="12700">
            <a:miter lim="400000"/>
          </a:ln>
        </p:spPr>
        <p:txBody>
          <a:bodyPr lIns="45719" rIns="45719" anchor="ctr"/>
          <a:lstStyle/>
          <a:p>
            <a:pPr algn="ctr">
              <a:defRPr>
                <a:solidFill>
                  <a:srgbClr val="3D527F"/>
                </a:solidFill>
              </a:defRPr>
            </a:pPr>
            <a:endParaRPr/>
          </a:p>
        </p:txBody>
      </p:sp>
      <p:sp>
        <p:nvSpPr>
          <p:cNvPr id="3" name="Rectangle 18"/>
          <p:cNvSpPr/>
          <p:nvPr/>
        </p:nvSpPr>
        <p:spPr>
          <a:xfrm>
            <a:off x="2209800" y="4686300"/>
            <a:ext cx="1060450" cy="457200"/>
          </a:xfrm>
          <a:prstGeom prst="rect">
            <a:avLst/>
          </a:prstGeom>
          <a:solidFill>
            <a:srgbClr val="007DBA"/>
          </a:solidFill>
          <a:ln w="12700">
            <a:miter lim="400000"/>
          </a:ln>
        </p:spPr>
        <p:txBody>
          <a:bodyPr lIns="45719" rIns="45719" anchor="ctr"/>
          <a:lstStyle/>
          <a:p>
            <a:pPr algn="ctr">
              <a:defRPr>
                <a:solidFill>
                  <a:srgbClr val="3D527F"/>
                </a:solidFill>
              </a:defRPr>
            </a:pPr>
            <a:endParaRPr/>
          </a:p>
        </p:txBody>
      </p:sp>
      <p:sp>
        <p:nvSpPr>
          <p:cNvPr id="4" name="Rectangle 19"/>
          <p:cNvSpPr/>
          <p:nvPr/>
        </p:nvSpPr>
        <p:spPr>
          <a:xfrm>
            <a:off x="3270250" y="4686300"/>
            <a:ext cx="5873750" cy="457200"/>
          </a:xfrm>
          <a:prstGeom prst="rect">
            <a:avLst/>
          </a:prstGeom>
          <a:solidFill>
            <a:schemeClr val="accent1"/>
          </a:solidFill>
          <a:ln w="12700">
            <a:miter lim="400000"/>
          </a:ln>
        </p:spPr>
        <p:txBody>
          <a:bodyPr lIns="45719" rIns="45719" anchor="ctr"/>
          <a:lstStyle/>
          <a:p>
            <a:pPr algn="ctr">
              <a:defRPr>
                <a:solidFill>
                  <a:srgbClr val="3D527F"/>
                </a:solidFill>
              </a:defRPr>
            </a:pPr>
            <a:endParaRPr/>
          </a:p>
        </p:txBody>
      </p:sp>
      <p:grpSp>
        <p:nvGrpSpPr>
          <p:cNvPr id="8" name="Group 7"/>
          <p:cNvGrpSpPr/>
          <p:nvPr/>
        </p:nvGrpSpPr>
        <p:grpSpPr>
          <a:xfrm>
            <a:off x="0" y="4639262"/>
            <a:ext cx="9144000" cy="510541"/>
            <a:chOff x="0" y="0"/>
            <a:chExt cx="9144000" cy="510540"/>
          </a:xfrm>
        </p:grpSpPr>
        <p:pic>
          <p:nvPicPr>
            <p:cNvPr id="5" name="Picture 8" descr="Picture 8"/>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8310054" y="177981"/>
              <a:ext cx="687171" cy="218721"/>
            </a:xfrm>
            <a:prstGeom prst="rect">
              <a:avLst/>
            </a:prstGeom>
            <a:ln w="12700" cap="flat">
              <a:noFill/>
              <a:miter lim="400000"/>
            </a:ln>
            <a:effectLst/>
          </p:spPr>
        </p:pic>
        <p:pic>
          <p:nvPicPr>
            <p:cNvPr id="6" name="Picture 9" descr="Picture 9"/>
            <p:cNvPicPr>
              <a:picLocks noChangeAspect="1"/>
            </p:cNvPicPr>
            <p:nvPr/>
          </p:nvPicPr>
          <p:blipFill>
            <a:blip r:embed="rId20">
              <a:extLst/>
            </a:blip>
            <a:stretch>
              <a:fillRect/>
            </a:stretch>
          </p:blipFill>
          <p:spPr>
            <a:xfrm>
              <a:off x="6834247" y="130987"/>
              <a:ext cx="1329031" cy="312708"/>
            </a:xfrm>
            <a:prstGeom prst="rect">
              <a:avLst/>
            </a:prstGeom>
            <a:ln w="12700" cap="flat">
              <a:noFill/>
              <a:miter lim="400000"/>
            </a:ln>
            <a:effectLst/>
          </p:spPr>
        </p:pic>
        <p:sp>
          <p:nvSpPr>
            <p:cNvPr id="7" name="Rectangle 10"/>
            <p:cNvSpPr/>
            <p:nvPr/>
          </p:nvSpPr>
          <p:spPr>
            <a:xfrm>
              <a:off x="0" y="0"/>
              <a:ext cx="9144000" cy="5105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914400">
                <a:defRPr b="1" i="1">
                  <a:solidFill>
                    <a:srgbClr val="FFFFFF"/>
                  </a:solidFill>
                  <a:latin typeface="Myriad Pro"/>
                  <a:ea typeface="Myriad Pro"/>
                  <a:cs typeface="Myriad Pro"/>
                  <a:sym typeface="Myriad Pro"/>
                </a:defRPr>
              </a:pPr>
              <a:r>
                <a:t>Value</a:t>
              </a:r>
              <a:br/>
              <a:r>
                <a:rPr sz="900" i="0"/>
                <a:t>of Academic Libraries</a:t>
              </a:r>
            </a:p>
          </p:txBody>
        </p:sp>
      </p:grpSp>
      <p:sp>
        <p:nvSpPr>
          <p:cNvPr id="9" name="Title Text"/>
          <p:cNvSpPr>
            <a:spLocks noGrp="1"/>
          </p:cNvSpPr>
          <p:nvPr>
            <p:ph type="title"/>
          </p:nvPr>
        </p:nvSpPr>
        <p:spPr>
          <a:xfrm>
            <a:off x="457200" y="69056"/>
            <a:ext cx="8229600" cy="1131094"/>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r>
              <a:t>Title Text</a:t>
            </a:r>
          </a:p>
        </p:txBody>
      </p:sp>
      <p:sp>
        <p:nvSpPr>
          <p:cNvPr id="10" name="Body Level One…"/>
          <p:cNvSpPr>
            <a:spLocks noGrp="1"/>
          </p:cNvSpPr>
          <p:nvPr>
            <p:ph type="body" idx="1"/>
          </p:nvPr>
        </p:nvSpPr>
        <p:spPr>
          <a:xfrm>
            <a:off x="457200" y="1200150"/>
            <a:ext cx="8229600" cy="394335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11" name="Slide Number"/>
          <p:cNvSpPr>
            <a:spLocks noGrp="1"/>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www.ala.org/acrl/sites/ala.org.acrl/files/content/issues/value/val_report.pdf"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xt Placeholder 1"/>
          <p:cNvSpPr>
            <a:spLocks noGrp="1"/>
          </p:cNvSpPr>
          <p:nvPr>
            <p:ph type="body" sz="quarter" idx="1"/>
          </p:nvPr>
        </p:nvSpPr>
        <p:spPr>
          <a:xfrm>
            <a:off x="0" y="1140271"/>
            <a:ext cx="3085845" cy="815608"/>
          </a:xfrm>
          <a:prstGeom prst="rect">
            <a:avLst/>
          </a:prstGeom>
        </p:spPr>
        <p:txBody>
          <a:bodyPr/>
          <a:lstStyle/>
          <a:p>
            <a:r>
              <a:t>ACRL Leadership Council</a:t>
            </a:r>
          </a:p>
          <a:p>
            <a:r>
              <a:t>23 June 2017</a:t>
            </a:r>
          </a:p>
        </p:txBody>
      </p:sp>
      <p:sp>
        <p:nvSpPr>
          <p:cNvPr id="244" name="Text Placeholder 2"/>
          <p:cNvSpPr>
            <a:spLocks noGrp="1"/>
          </p:cNvSpPr>
          <p:nvPr>
            <p:ph type="body" idx="13"/>
          </p:nvPr>
        </p:nvSpPr>
        <p:spPr>
          <a:xfrm>
            <a:off x="109165" y="2087418"/>
            <a:ext cx="8785453" cy="1219200"/>
          </a:xfrm>
          <a:prstGeom prst="rect">
            <a:avLst/>
          </a:prstGeom>
          <a:extLst>
            <a:ext uri="{C572A759-6A51-4108-AA02-DFA0A04FC94B}">
              <ma14:wrappingTextBoxFlag xmlns="" xmlns:ma14="http://schemas.microsoft.com/office/mac/drawingml/2011/main" val="1"/>
            </a:ext>
          </a:extLst>
        </p:spPr>
        <p:txBody>
          <a:bodyPr/>
          <a:lstStyle/>
          <a:p>
            <a:pPr marL="0" indent="0" defTabSz="388620">
              <a:spcBef>
                <a:spcPts val="0"/>
              </a:spcBef>
              <a:buSzTx/>
              <a:buFontTx/>
              <a:buNone/>
              <a:defRPr sz="2040" b="1">
                <a:solidFill>
                  <a:schemeClr val="accent2"/>
                </a:solidFill>
              </a:defRPr>
            </a:pPr>
            <a:r>
              <a:t>Communicating Library Impact Beyond Library Walls: </a:t>
            </a:r>
          </a:p>
          <a:p>
            <a:pPr marL="0" indent="0" defTabSz="388620">
              <a:spcBef>
                <a:spcPts val="0"/>
              </a:spcBef>
              <a:buSzTx/>
              <a:buFontTx/>
              <a:buNone/>
              <a:defRPr sz="2040" b="1">
                <a:solidFill>
                  <a:schemeClr val="accent2"/>
                </a:solidFill>
              </a:defRPr>
            </a:pPr>
            <a:r>
              <a:t>Findings from an Action-oriented Research Agenda</a:t>
            </a:r>
          </a:p>
        </p:txBody>
      </p:sp>
      <p:sp>
        <p:nvSpPr>
          <p:cNvPr id="245" name="Text Placeholder 3"/>
          <p:cNvSpPr>
            <a:spLocks noGrp="1"/>
          </p:cNvSpPr>
          <p:nvPr>
            <p:ph type="body" idx="14"/>
          </p:nvPr>
        </p:nvSpPr>
        <p:spPr>
          <a:xfrm>
            <a:off x="703967" y="3520117"/>
            <a:ext cx="3753914" cy="400111"/>
          </a:xfrm>
          <a:prstGeom prst="rect">
            <a:avLst/>
          </a:prstGeom>
          <a:extLst>
            <a:ext uri="{C572A759-6A51-4108-AA02-DFA0A04FC94B}">
              <ma14:wrappingTextBoxFlag xmlns="" xmlns:ma14="http://schemas.microsoft.com/office/mac/drawingml/2011/main" val="1"/>
            </a:ext>
          </a:extLst>
        </p:spPr>
        <p:txBody>
          <a:bodyPr/>
          <a:lstStyle>
            <a:lvl1pPr marL="0" indent="0">
              <a:spcBef>
                <a:spcPts val="400"/>
              </a:spcBef>
              <a:buSzTx/>
              <a:buFontTx/>
              <a:buNone/>
              <a:defRPr sz="2000" b="1"/>
            </a:lvl1pPr>
          </a:lstStyle>
          <a:p>
            <a:r>
              <a:t>Lynn Silipigni Connaway, PhD</a:t>
            </a:r>
          </a:p>
        </p:txBody>
      </p:sp>
      <p:sp>
        <p:nvSpPr>
          <p:cNvPr id="246" name="Text Placeholder 4"/>
          <p:cNvSpPr>
            <a:spLocks noGrp="1"/>
          </p:cNvSpPr>
          <p:nvPr>
            <p:ph type="body" idx="15"/>
          </p:nvPr>
        </p:nvSpPr>
        <p:spPr>
          <a:xfrm>
            <a:off x="707121" y="3844451"/>
            <a:ext cx="6344045" cy="307778"/>
          </a:xfrm>
          <a:prstGeom prst="rect">
            <a:avLst/>
          </a:prstGeom>
          <a:extLst>
            <a:ext uri="{C572A759-6A51-4108-AA02-DFA0A04FC94B}">
              <ma14:wrappingTextBoxFlag xmlns="" xmlns:ma14="http://schemas.microsoft.com/office/mac/drawingml/2011/main" val="1"/>
            </a:ext>
          </a:extLst>
        </p:spPr>
        <p:txBody>
          <a:bodyPr/>
          <a:lstStyle>
            <a:lvl1pPr marL="0" indent="0">
              <a:spcBef>
                <a:spcPts val="400"/>
              </a:spcBef>
              <a:buSzTx/>
              <a:buFontTx/>
              <a:buNone/>
              <a:defRPr sz="1700"/>
            </a:lvl1pPr>
          </a:lstStyle>
          <a:p>
            <a:r>
              <a:t>Senior Research Scientist &amp; Director of User Research, OCLC</a:t>
            </a:r>
          </a:p>
        </p:txBody>
      </p:sp>
      <p:sp>
        <p:nvSpPr>
          <p:cNvPr id="247" name="Text Placeholder 3"/>
          <p:cNvSpPr/>
          <p:nvPr/>
        </p:nvSpPr>
        <p:spPr>
          <a:xfrm>
            <a:off x="703967" y="4195690"/>
            <a:ext cx="3753914" cy="40011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spcBef>
                <a:spcPts val="400"/>
              </a:spcBef>
              <a:defRPr sz="2000" b="1"/>
            </a:lvl1pPr>
          </a:lstStyle>
          <a:p>
            <a:r>
              <a:t>Alan Carbery</a:t>
            </a:r>
          </a:p>
        </p:txBody>
      </p:sp>
      <p:sp>
        <p:nvSpPr>
          <p:cNvPr id="248" name="Text Placeholder 4"/>
          <p:cNvSpPr/>
          <p:nvPr/>
        </p:nvSpPr>
        <p:spPr>
          <a:xfrm>
            <a:off x="707121" y="4422366"/>
            <a:ext cx="6344045" cy="30777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spcBef>
                <a:spcPts val="400"/>
              </a:spcBef>
              <a:defRPr sz="1700"/>
            </a:lvl1pPr>
          </a:lstStyle>
          <a:p>
            <a:r>
              <a:t>Vice-chair, Value of Academic Libraries Committee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Text Placeholder 1"/>
          <p:cNvSpPr>
            <a:spLocks noGrp="1"/>
          </p:cNvSpPr>
          <p:nvPr>
            <p:ph type="body" sz="quarter" idx="1"/>
          </p:nvPr>
        </p:nvSpPr>
        <p:spPr>
          <a:xfrm>
            <a:off x="315258" y="831060"/>
            <a:ext cx="8174040" cy="692499"/>
          </a:xfrm>
          <a:prstGeom prst="rect">
            <a:avLst/>
          </a:prstGeom>
        </p:spPr>
        <p:txBody>
          <a:bodyPr/>
          <a:lstStyle/>
          <a:p>
            <a:r>
              <a:t>FINDINGS: TERMINOLOGY</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 name="TextBox 8"/>
          <p:cNvSpPr/>
          <p:nvPr/>
        </p:nvSpPr>
        <p:spPr>
          <a:xfrm>
            <a:off x="5141257" y="2781946"/>
            <a:ext cx="1224393" cy="46703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1300" b="1">
                <a:solidFill>
                  <a:srgbClr val="FFFFFF"/>
                </a:solidFill>
              </a:defRPr>
            </a:pPr>
            <a:r>
              <a:t>Other study </a:t>
            </a:r>
          </a:p>
          <a:p>
            <a:pPr algn="ctr">
              <a:defRPr sz="1300" b="1">
                <a:solidFill>
                  <a:srgbClr val="FFFFFF"/>
                </a:solidFill>
              </a:defRPr>
            </a:pPr>
            <a:r>
              <a:t>n=153</a:t>
            </a:r>
          </a:p>
        </p:txBody>
      </p:sp>
      <p:sp>
        <p:nvSpPr>
          <p:cNvPr id="318" name="TextBox 11"/>
          <p:cNvSpPr/>
          <p:nvPr/>
        </p:nvSpPr>
        <p:spPr>
          <a:xfrm>
            <a:off x="5834617" y="3847339"/>
            <a:ext cx="1131526" cy="46703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1300" b="1">
                <a:solidFill>
                  <a:srgbClr val="FFFFFF"/>
                </a:solidFill>
              </a:defRPr>
            </a:pPr>
            <a:r>
              <a:t>Key study</a:t>
            </a:r>
          </a:p>
          <a:p>
            <a:pPr algn="ctr">
              <a:defRPr sz="1300" b="1">
                <a:solidFill>
                  <a:srgbClr val="FFFFFF"/>
                </a:solidFill>
              </a:defRPr>
            </a:pPr>
            <a:r>
              <a:t>n=38</a:t>
            </a:r>
          </a:p>
        </p:txBody>
      </p:sp>
      <p:sp>
        <p:nvSpPr>
          <p:cNvPr id="319" name="TextBox 9"/>
          <p:cNvSpPr/>
          <p:nvPr/>
        </p:nvSpPr>
        <p:spPr>
          <a:xfrm>
            <a:off x="7494462" y="2905243"/>
            <a:ext cx="1245826" cy="46703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1300" b="1"/>
            </a:pPr>
            <a:r>
              <a:t>Key thematic</a:t>
            </a:r>
          </a:p>
          <a:p>
            <a:pPr algn="ctr">
              <a:defRPr sz="1300" b="1"/>
            </a:pPr>
            <a:r>
              <a:t>n=53</a:t>
            </a:r>
          </a:p>
        </p:txBody>
      </p:sp>
      <p:sp>
        <p:nvSpPr>
          <p:cNvPr id="320" name="TextBox 10"/>
          <p:cNvSpPr/>
          <p:nvPr/>
        </p:nvSpPr>
        <p:spPr>
          <a:xfrm>
            <a:off x="7489711" y="3599317"/>
            <a:ext cx="1250577" cy="65753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1300" b="1"/>
            </a:pPr>
            <a:r>
              <a:t>Other thematic</a:t>
            </a:r>
          </a:p>
          <a:p>
            <a:pPr algn="ctr">
              <a:defRPr sz="1300" b="1"/>
            </a:pPr>
            <a:r>
              <a:t>n=113</a:t>
            </a:r>
          </a:p>
        </p:txBody>
      </p:sp>
      <p:graphicFrame>
        <p:nvGraphicFramePr>
          <p:cNvPr id="321" name="Chart 12"/>
          <p:cNvGraphicFramePr/>
          <p:nvPr/>
        </p:nvGraphicFramePr>
        <p:xfrm>
          <a:off x="234199" y="286847"/>
          <a:ext cx="8448940" cy="424815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25" name="Chart 7"/>
          <p:cNvGraphicFramePr/>
          <p:nvPr/>
        </p:nvGraphicFramePr>
        <p:xfrm>
          <a:off x="297781" y="524321"/>
          <a:ext cx="8560225" cy="380349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29" name="Chart 7"/>
          <p:cNvGraphicFramePr/>
          <p:nvPr/>
        </p:nvGraphicFramePr>
        <p:xfrm>
          <a:off x="348581" y="337662"/>
          <a:ext cx="8463950" cy="412368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33" name="Chart 7"/>
          <p:cNvGraphicFramePr/>
          <p:nvPr/>
        </p:nvGraphicFramePr>
        <p:xfrm>
          <a:off x="328261" y="251130"/>
          <a:ext cx="8504590" cy="428133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 name="Chart 8"/>
          <p:cNvGraphicFramePr/>
          <p:nvPr/>
        </p:nvGraphicFramePr>
        <p:xfrm>
          <a:off x="236821" y="377001"/>
          <a:ext cx="8550065" cy="396478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icture Placeholder 4" descr="Picture Placeholder 4"/>
          <p:cNvPicPr>
            <a:picLocks noGrp="1" noChangeAspect="1"/>
          </p:cNvPicPr>
          <p:nvPr>
            <p:ph type="pic" idx="13"/>
          </p:nvPr>
        </p:nvPicPr>
        <p:blipFill>
          <a:blip r:embed="rId3">
            <a:extLst/>
          </a:blip>
          <a:stretch>
            <a:fillRect/>
          </a:stretch>
        </p:blipFill>
        <p:spPr>
          <a:prstGeom prst="rect">
            <a:avLst/>
          </a:prstGeom>
        </p:spPr>
      </p:pic>
      <p:sp>
        <p:nvSpPr>
          <p:cNvPr id="342" name="Text Placeholder 3"/>
          <p:cNvSpPr>
            <a:spLocks noGrp="1"/>
          </p:cNvSpPr>
          <p:nvPr>
            <p:ph type="body" sz="half" idx="1"/>
          </p:nvPr>
        </p:nvSpPr>
        <p:spPr>
          <a:xfrm>
            <a:off x="-2" y="952500"/>
            <a:ext cx="6963511" cy="2425401"/>
          </a:xfrm>
          <a:prstGeom prst="rect">
            <a:avLst/>
          </a:prstGeom>
        </p:spPr>
        <p:txBody>
          <a:bodyPr/>
          <a:lstStyle/>
          <a:p>
            <a:pPr marL="0" indent="0">
              <a:spcBef>
                <a:spcPts val="400"/>
              </a:spcBef>
              <a:buSzTx/>
              <a:buNone/>
              <a:defRPr sz="2000" b="1"/>
            </a:pPr>
            <a:r>
              <a:t>Communication</a:t>
            </a:r>
          </a:p>
          <a:p>
            <a:pPr marL="0" indent="0">
              <a:spcBef>
                <a:spcPts val="400"/>
              </a:spcBef>
              <a:buSzTx/>
              <a:buNone/>
              <a:defRPr sz="2000" b="1"/>
            </a:pPr>
            <a:r>
              <a:t>“….it needs to be sort of multi-level communication from the provost to those relationships you have with other units like the centers for teaching and learning to the academic units to the individual relationships that, that librarians and staff have with faculty and students.”</a:t>
            </a:r>
          </a:p>
          <a:p>
            <a:pPr marL="0" indent="0">
              <a:spcBef>
                <a:spcPts val="400"/>
              </a:spcBef>
              <a:buSzTx/>
              <a:buNone/>
              <a:defRPr sz="2000" b="1"/>
            </a:pPr>
            <a:r>
              <a:t> </a:t>
            </a:r>
            <a:r>
              <a:rPr sz="1600" i="1"/>
              <a:t>(Advisory Group Member LM03, Research University, Secular, Public)</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 name="Picture Placeholder 4" descr="Picture Placeholder 4"/>
          <p:cNvPicPr>
            <a:picLocks noGrp="1" noChangeAspect="1"/>
          </p:cNvPicPr>
          <p:nvPr>
            <p:ph type="pic" idx="13"/>
          </p:nvPr>
        </p:nvPicPr>
        <p:blipFill>
          <a:blip r:embed="rId3">
            <a:extLst/>
          </a:blip>
          <a:stretch>
            <a:fillRect/>
          </a:stretch>
        </p:blipFill>
        <p:spPr>
          <a:prstGeom prst="rect">
            <a:avLst/>
          </a:prstGeom>
        </p:spPr>
      </p:pic>
      <p:sp>
        <p:nvSpPr>
          <p:cNvPr id="347" name="Text Placeholder 2"/>
          <p:cNvSpPr>
            <a:spLocks noGrp="1"/>
          </p:cNvSpPr>
          <p:nvPr>
            <p:ph type="body" idx="1"/>
          </p:nvPr>
        </p:nvSpPr>
        <p:spPr>
          <a:xfrm>
            <a:off x="2212462" y="1654996"/>
            <a:ext cx="6931539" cy="3031305"/>
          </a:xfrm>
          <a:prstGeom prst="rect">
            <a:avLst/>
          </a:prstGeom>
        </p:spPr>
        <p:txBody>
          <a:bodyPr/>
          <a:lstStyle/>
          <a:p>
            <a:pPr marL="0" indent="0">
              <a:spcBef>
                <a:spcPts val="400"/>
              </a:spcBef>
              <a:buSzTx/>
              <a:buNone/>
              <a:defRPr sz="2000" b="1"/>
            </a:pPr>
            <a:r>
              <a:t>Communication</a:t>
            </a:r>
          </a:p>
          <a:p>
            <a:pPr marL="0" indent="0">
              <a:spcBef>
                <a:spcPts val="400"/>
              </a:spcBef>
              <a:buSzTx/>
              <a:buNone/>
              <a:defRPr sz="2000" b="1"/>
            </a:pPr>
            <a:r>
              <a:t>“[Librarians] have to be able to sell to the deans that this is something valuable that the deans want to be a part of, and the deans are going to be impacted by their faculty feeling like that this is a worthy thing because if we use money for one thing, we can’t use if for something else. I think customer service…becomes really important in this kind of environment. </a:t>
            </a:r>
          </a:p>
          <a:p>
            <a:pPr marL="0" indent="0">
              <a:spcBef>
                <a:spcPts val="300"/>
              </a:spcBef>
              <a:buSzTx/>
              <a:buNone/>
              <a:defRPr sz="1600" b="1" i="1"/>
            </a:pPr>
            <a:r>
              <a:t>(Provost Interviewee PP07, Research University, Secular, Public)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 name="Picture Placeholder 4" descr="Picture Placeholder 4"/>
          <p:cNvPicPr>
            <a:picLocks noGrp="1" noChangeAspect="1"/>
          </p:cNvPicPr>
          <p:nvPr>
            <p:ph type="pic" idx="13"/>
          </p:nvPr>
        </p:nvPicPr>
        <p:blipFill>
          <a:blip r:embed="rId3">
            <a:extLst/>
          </a:blip>
          <a:stretch>
            <a:fillRect/>
          </a:stretch>
        </p:blipFill>
        <p:spPr>
          <a:prstGeom prst="rect">
            <a:avLst/>
          </a:prstGeom>
        </p:spPr>
      </p:pic>
      <p:sp>
        <p:nvSpPr>
          <p:cNvPr id="352" name="Text Placeholder 3"/>
          <p:cNvSpPr>
            <a:spLocks noGrp="1"/>
          </p:cNvSpPr>
          <p:nvPr>
            <p:ph type="body" sz="half" idx="1"/>
          </p:nvPr>
        </p:nvSpPr>
        <p:spPr>
          <a:xfrm>
            <a:off x="-1" y="-1"/>
            <a:ext cx="7072215" cy="2078184"/>
          </a:xfrm>
          <a:prstGeom prst="rect">
            <a:avLst/>
          </a:prstGeom>
        </p:spPr>
        <p:txBody>
          <a:bodyPr/>
          <a:lstStyle/>
          <a:p>
            <a:pPr marL="0" indent="0">
              <a:spcBef>
                <a:spcPts val="400"/>
              </a:spcBef>
              <a:buSzTx/>
              <a:buNone/>
              <a:defRPr sz="2000" b="1"/>
            </a:pPr>
            <a:r>
              <a:t>Service </a:t>
            </a:r>
          </a:p>
          <a:p>
            <a:pPr marL="0" indent="0">
              <a:spcBef>
                <a:spcPts val="400"/>
              </a:spcBef>
              <a:buSzTx/>
              <a:buNone/>
              <a:defRPr sz="2000" b="1"/>
            </a:pPr>
            <a:r>
              <a:t>“The way many of our faculty and students research now, it’s less about going to a physical space but accessing information in their offices.…I think that that is one of the challenges of changing the paradigm.” </a:t>
            </a:r>
          </a:p>
          <a:p>
            <a:pPr marL="0" indent="0">
              <a:spcBef>
                <a:spcPts val="300"/>
              </a:spcBef>
              <a:buSzTx/>
              <a:buNone/>
              <a:defRPr sz="1600" b="1" i="1"/>
            </a:pPr>
            <a:r>
              <a:t>(Provost Interviewee PP13, Research University, Non-Secular, Private)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 name="Picture Placeholder 4" descr="Picture Placeholder 4"/>
          <p:cNvPicPr>
            <a:picLocks noGrp="1" noChangeAspect="1"/>
          </p:cNvPicPr>
          <p:nvPr>
            <p:ph type="pic" idx="13"/>
          </p:nvPr>
        </p:nvPicPr>
        <p:blipFill>
          <a:blip r:embed="rId3">
            <a:extLst/>
          </a:blip>
          <a:stretch>
            <a:fillRect/>
          </a:stretch>
        </p:blipFill>
        <p:spPr>
          <a:prstGeom prst="rect">
            <a:avLst/>
          </a:prstGeom>
        </p:spPr>
      </p:pic>
      <p:sp>
        <p:nvSpPr>
          <p:cNvPr id="357" name="Text Placeholder 2"/>
          <p:cNvSpPr>
            <a:spLocks noGrp="1"/>
          </p:cNvSpPr>
          <p:nvPr>
            <p:ph type="body" sz="half" idx="1"/>
          </p:nvPr>
        </p:nvSpPr>
        <p:spPr>
          <a:xfrm>
            <a:off x="1291669" y="2646484"/>
            <a:ext cx="7852331" cy="2039816"/>
          </a:xfrm>
          <a:prstGeom prst="rect">
            <a:avLst/>
          </a:prstGeom>
        </p:spPr>
        <p:txBody>
          <a:bodyPr/>
          <a:lstStyle/>
          <a:p>
            <a:pPr marL="0" indent="0">
              <a:spcBef>
                <a:spcPts val="400"/>
              </a:spcBef>
              <a:buSzTx/>
              <a:buNone/>
              <a:defRPr sz="2000" b="1"/>
            </a:pPr>
            <a:r>
              <a:t>Privacy </a:t>
            </a:r>
          </a:p>
          <a:p>
            <a:pPr marL="0" indent="0">
              <a:spcBef>
                <a:spcPts val="400"/>
              </a:spcBef>
              <a:buSzTx/>
              <a:buNone/>
              <a:defRPr sz="2000" b="1"/>
            </a:pPr>
            <a:r>
              <a:t>“…we have to be willing to do types of data collection that libraries have shied away from in the past.…I think that we have to be able to be willing to have conversations on campus about tracking user behavior in ways that libraries just haven't done.” </a:t>
            </a:r>
            <a:r>
              <a:rPr sz="1600" i="1"/>
              <a:t>(Advisory Group Member LM14, Research University, Secular, Public)</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ext Placeholder 1"/>
          <p:cNvSpPr>
            <a:spLocks noGrp="1"/>
          </p:cNvSpPr>
          <p:nvPr>
            <p:ph type="body" sz="quarter" idx="1"/>
          </p:nvPr>
        </p:nvSpPr>
        <p:spPr>
          <a:xfrm>
            <a:off x="315258" y="761577"/>
            <a:ext cx="8174040" cy="692498"/>
          </a:xfrm>
          <a:prstGeom prst="rect">
            <a:avLst/>
          </a:prstGeom>
        </p:spPr>
        <p:txBody>
          <a:bodyPr/>
          <a:lstStyle/>
          <a:p>
            <a:r>
              <a:t>INTRODUCTION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 name="Picture Placeholder 5" descr="Picture Placeholder 5"/>
          <p:cNvPicPr>
            <a:picLocks noGrp="1" noChangeAspect="1"/>
          </p:cNvPicPr>
          <p:nvPr>
            <p:ph type="pic" idx="13"/>
          </p:nvPr>
        </p:nvPicPr>
        <p:blipFill>
          <a:blip r:embed="rId3">
            <a:extLst/>
          </a:blip>
          <a:stretch>
            <a:fillRect/>
          </a:stretch>
        </p:blipFill>
        <p:spPr>
          <a:prstGeom prst="rect">
            <a:avLst/>
          </a:prstGeom>
        </p:spPr>
      </p:pic>
      <p:sp>
        <p:nvSpPr>
          <p:cNvPr id="362" name="Text Placeholder 3"/>
          <p:cNvSpPr>
            <a:spLocks noGrp="1"/>
          </p:cNvSpPr>
          <p:nvPr>
            <p:ph type="body" idx="1"/>
          </p:nvPr>
        </p:nvSpPr>
        <p:spPr>
          <a:xfrm>
            <a:off x="-1" y="0"/>
            <a:ext cx="7161735" cy="4686300"/>
          </a:xfrm>
          <a:prstGeom prst="rect">
            <a:avLst/>
          </a:prstGeom>
        </p:spPr>
        <p:txBody>
          <a:bodyPr/>
          <a:lstStyle/>
          <a:p>
            <a:pPr marL="0" indent="0">
              <a:spcBef>
                <a:spcPts val="400"/>
              </a:spcBef>
              <a:buSzTx/>
              <a:buNone/>
              <a:defRPr sz="2000" b="1"/>
            </a:pPr>
            <a:r>
              <a:t>Recommendations</a:t>
            </a:r>
          </a:p>
          <a:p>
            <a:pPr>
              <a:spcBef>
                <a:spcPts val="400"/>
              </a:spcBef>
              <a:defRPr sz="1800" b="1"/>
            </a:pPr>
            <a:r>
              <a:t>Importance of customer service </a:t>
            </a:r>
          </a:p>
          <a:p>
            <a:pPr>
              <a:spcBef>
                <a:spcPts val="400"/>
              </a:spcBef>
              <a:defRPr sz="1800" b="1"/>
            </a:pPr>
            <a:r>
              <a:t>Use more direct terminology, such as programs and events, to describe activities</a:t>
            </a:r>
          </a:p>
          <a:p>
            <a:pPr>
              <a:spcBef>
                <a:spcPts val="400"/>
              </a:spcBef>
              <a:defRPr sz="1800" b="1"/>
            </a:pPr>
            <a:r>
              <a:t>Use similar terminology as others within the academic institution</a:t>
            </a:r>
          </a:p>
          <a:p>
            <a:pPr>
              <a:spcBef>
                <a:spcPts val="400"/>
              </a:spcBef>
              <a:defRPr sz="1800" b="1"/>
            </a:pPr>
            <a:r>
              <a:t>Determine terminology used by provosts and adopt this terminology in subsequent communications </a:t>
            </a:r>
          </a:p>
          <a:p>
            <a:pPr marL="742950" lvl="1" indent="-285750">
              <a:spcBef>
                <a:spcPts val="400"/>
              </a:spcBef>
              <a:defRPr sz="1800" b="1"/>
            </a:pPr>
            <a:r>
              <a:t>Become familiar with the higher education publications that these provosts and similar administrators read </a:t>
            </a:r>
            <a:endParaRPr sz="2800"/>
          </a:p>
          <a:p>
            <a:pPr marL="742950" lvl="1" indent="-285750">
              <a:spcBef>
                <a:spcPts val="400"/>
              </a:spcBef>
              <a:defRPr sz="1800" b="1"/>
            </a:pPr>
            <a:r>
              <a:t>Consider</a:t>
            </a:r>
            <a:r>
              <a:rPr i="1"/>
              <a:t> </a:t>
            </a:r>
            <a:r>
              <a:t>publishing in higher education publications since they provide a direct line of communication to these provosts and similar administrators (Advisory Group Member LM14).</a:t>
            </a:r>
            <a:r>
              <a:rPr i="1"/>
              <a:t>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Text Placeholder 1"/>
          <p:cNvSpPr>
            <a:spLocks noGrp="1"/>
          </p:cNvSpPr>
          <p:nvPr>
            <p:ph type="body" sz="quarter" idx="1"/>
          </p:nvPr>
        </p:nvSpPr>
        <p:spPr>
          <a:xfrm>
            <a:off x="315258" y="831060"/>
            <a:ext cx="8174040" cy="692499"/>
          </a:xfrm>
          <a:prstGeom prst="rect">
            <a:avLst/>
          </a:prstGeom>
        </p:spPr>
        <p:txBody>
          <a:bodyPr/>
          <a:lstStyle/>
          <a:p>
            <a:r>
              <a:t>FINDINGS: INFORMED CITIZENRY</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 name="Picture 3" descr="Picture 3"/>
          <p:cNvPicPr>
            <a:picLocks noChangeAspect="1"/>
          </p:cNvPicPr>
          <p:nvPr/>
        </p:nvPicPr>
        <p:blipFill>
          <a:blip r:embed="rId3">
            <a:extLst/>
          </a:blip>
          <a:stretch>
            <a:fillRect/>
          </a:stretch>
        </p:blipFill>
        <p:spPr>
          <a:xfrm>
            <a:off x="0" y="0"/>
            <a:ext cx="9144000" cy="4722125"/>
          </a:xfrm>
          <a:prstGeom prst="rect">
            <a:avLst/>
          </a:prstGeom>
          <a:ln w="12700">
            <a:miter lim="400000"/>
          </a:ln>
        </p:spPr>
      </p:pic>
      <p:sp>
        <p:nvSpPr>
          <p:cNvPr id="371" name="Text Placeholder 2"/>
          <p:cNvSpPr>
            <a:spLocks noGrp="1"/>
          </p:cNvSpPr>
          <p:nvPr>
            <p:ph type="body" sz="half" idx="1"/>
          </p:nvPr>
        </p:nvSpPr>
        <p:spPr>
          <a:xfrm>
            <a:off x="-1" y="1321354"/>
            <a:ext cx="6375224" cy="2355431"/>
          </a:xfrm>
          <a:prstGeom prst="rect">
            <a:avLst/>
          </a:prstGeom>
        </p:spPr>
        <p:txBody>
          <a:bodyPr/>
          <a:lstStyle/>
          <a:p>
            <a:pPr marL="0" indent="0">
              <a:spcBef>
                <a:spcPts val="400"/>
              </a:spcBef>
              <a:buSzTx/>
              <a:buNone/>
              <a:defRPr sz="2000" b="1"/>
            </a:pPr>
            <a:r>
              <a:t>“…the whole kind of conversation around fake news is this really important example of how important it is in our daily life and civic health in order to bring critical skills to bear on understanding information and being able to critically evaluate the source of that.”</a:t>
            </a:r>
          </a:p>
          <a:p>
            <a:pPr marL="0" indent="0">
              <a:spcBef>
                <a:spcPts val="400"/>
              </a:spcBef>
              <a:buSzTx/>
              <a:buNone/>
              <a:defRPr sz="2000" b="1"/>
            </a:pPr>
            <a:r>
              <a:t> </a:t>
            </a:r>
            <a:r>
              <a:rPr sz="1600" i="1"/>
              <a:t>(Advisory Member LM03, Research University, Secular, Private)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 name="Picture Placeholder 3" descr="Picture Placeholder 3"/>
          <p:cNvPicPr>
            <a:picLocks noGrp="1" noChangeAspect="1"/>
          </p:cNvPicPr>
          <p:nvPr>
            <p:ph type="pic" idx="13"/>
          </p:nvPr>
        </p:nvPicPr>
        <p:blipFill>
          <a:blip r:embed="rId3">
            <a:extLst/>
          </a:blip>
          <a:stretch>
            <a:fillRect/>
          </a:stretch>
        </p:blipFill>
        <p:spPr>
          <a:prstGeom prst="rect">
            <a:avLst/>
          </a:prstGeom>
        </p:spPr>
      </p:pic>
      <p:sp>
        <p:nvSpPr>
          <p:cNvPr id="376" name="Text Placeholder 2"/>
          <p:cNvSpPr>
            <a:spLocks noGrp="1"/>
          </p:cNvSpPr>
          <p:nvPr>
            <p:ph type="body" sz="half" idx="1"/>
          </p:nvPr>
        </p:nvSpPr>
        <p:spPr>
          <a:xfrm>
            <a:off x="0" y="2684051"/>
            <a:ext cx="7129761" cy="1926316"/>
          </a:xfrm>
          <a:prstGeom prst="rect">
            <a:avLst/>
          </a:prstGeom>
        </p:spPr>
        <p:txBody>
          <a:bodyPr/>
          <a:lstStyle/>
          <a:p>
            <a:pPr marL="0" indent="0">
              <a:spcBef>
                <a:spcPts val="400"/>
              </a:spcBef>
              <a:buSzTx/>
              <a:buNone/>
              <a:defRPr sz="2000" b="1"/>
            </a:pPr>
            <a:r>
              <a:t>“People [are] talking about the problems of educating people to be citizens more, with this election being indicative of that. This is a hard thing to confront right now because we are going to have an administration that doesn't think that's important at all.” </a:t>
            </a:r>
          </a:p>
          <a:p>
            <a:pPr marL="0" indent="0">
              <a:spcBef>
                <a:spcPts val="300"/>
              </a:spcBef>
              <a:buSzTx/>
              <a:buNone/>
              <a:defRPr sz="1600" b="1" i="1"/>
            </a:pPr>
            <a:r>
              <a:t>(Provost Interviewee PP02, Research University, Non-Secular, Private)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 name="Picture Placeholder 6" descr="Picture Placeholder 6"/>
          <p:cNvPicPr>
            <a:picLocks noGrp="1" noChangeAspect="1"/>
          </p:cNvPicPr>
          <p:nvPr>
            <p:ph type="pic" idx="13"/>
          </p:nvPr>
        </p:nvPicPr>
        <p:blipFill>
          <a:blip r:embed="rId3">
            <a:extLst/>
          </a:blip>
          <a:stretch>
            <a:fillRect/>
          </a:stretch>
        </p:blipFill>
        <p:spPr>
          <a:prstGeom prst="rect">
            <a:avLst/>
          </a:prstGeom>
        </p:spPr>
      </p:pic>
      <p:sp>
        <p:nvSpPr>
          <p:cNvPr id="381" name="Text Placeholder 2"/>
          <p:cNvSpPr>
            <a:spLocks noGrp="1"/>
          </p:cNvSpPr>
          <p:nvPr>
            <p:ph type="body" sz="half" idx="1"/>
          </p:nvPr>
        </p:nvSpPr>
        <p:spPr>
          <a:xfrm>
            <a:off x="0" y="837123"/>
            <a:ext cx="6550581" cy="1766229"/>
          </a:xfrm>
          <a:prstGeom prst="rect">
            <a:avLst/>
          </a:prstGeom>
        </p:spPr>
        <p:txBody>
          <a:bodyPr/>
          <a:lstStyle/>
          <a:p>
            <a:pPr marL="0" indent="0">
              <a:spcBef>
                <a:spcPts val="400"/>
              </a:spcBef>
              <a:buSzTx/>
              <a:buNone/>
              <a:defRPr sz="2000" b="1"/>
            </a:pPr>
            <a:r>
              <a:t>“In some sense, I also want a community that is really deeply engaged with the world. From the perspective of the library, I cannot think of a place that's better positioned to be able to navigate this.”</a:t>
            </a:r>
          </a:p>
          <a:p>
            <a:pPr marL="0" indent="0">
              <a:spcBef>
                <a:spcPts val="400"/>
              </a:spcBef>
              <a:buSzTx/>
              <a:buNone/>
              <a:defRPr sz="2000" b="1" i="1"/>
            </a:pPr>
            <a:r>
              <a:t>(Provost Interviewee PP01, College, Secular, Private)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 name="Picture Placeholder 4" descr="Picture Placeholder 4"/>
          <p:cNvPicPr>
            <a:picLocks noGrp="1" noChangeAspect="1"/>
          </p:cNvPicPr>
          <p:nvPr>
            <p:ph type="pic" idx="13"/>
          </p:nvPr>
        </p:nvPicPr>
        <p:blipFill>
          <a:blip r:embed="rId3">
            <a:extLst/>
          </a:blip>
          <a:stretch>
            <a:fillRect/>
          </a:stretch>
        </p:blipFill>
        <p:spPr>
          <a:prstGeom prst="rect">
            <a:avLst/>
          </a:prstGeom>
        </p:spPr>
      </p:pic>
      <p:grpSp>
        <p:nvGrpSpPr>
          <p:cNvPr id="388" name="Content Placeholder 5"/>
          <p:cNvGrpSpPr/>
          <p:nvPr/>
        </p:nvGrpSpPr>
        <p:grpSpPr>
          <a:xfrm>
            <a:off x="2806700" y="470233"/>
            <a:ext cx="6337301" cy="3617673"/>
            <a:chOff x="0" y="0"/>
            <a:chExt cx="6337300" cy="3617671"/>
          </a:xfrm>
        </p:grpSpPr>
        <p:sp>
          <p:nvSpPr>
            <p:cNvPr id="386" name="Rectangle"/>
            <p:cNvSpPr/>
            <p:nvPr/>
          </p:nvSpPr>
          <p:spPr>
            <a:xfrm>
              <a:off x="0" y="-1"/>
              <a:ext cx="6337300" cy="3617673"/>
            </a:xfrm>
            <a:prstGeom prst="rect">
              <a:avLst/>
            </a:prstGeom>
            <a:solidFill>
              <a:srgbClr val="000000">
                <a:alpha val="80000"/>
              </a:srgbClr>
            </a:solidFill>
            <a:ln w="12700" cap="flat">
              <a:noFill/>
              <a:miter lim="400000"/>
            </a:ln>
            <a:effectLst/>
          </p:spPr>
          <p:txBody>
            <a:bodyPr wrap="square" lIns="45719" tIns="45719" rIns="45719" bIns="45719" numCol="1" anchor="t">
              <a:noAutofit/>
            </a:bodyPr>
            <a:lstStyle/>
            <a:p>
              <a:pPr>
                <a:spcBef>
                  <a:spcPts val="700"/>
                </a:spcBef>
                <a:defRPr sz="3200"/>
              </a:pPr>
              <a:endParaRPr/>
            </a:p>
          </p:txBody>
        </p:sp>
        <p:sp>
          <p:nvSpPr>
            <p:cNvPr id="387" name="“I think information literacy is very important. What information, is trustworthy? What information is not? How do you delve into a subject and really understand what the facts are? How do you think about different resources? I think that is going to be really important for libraries. I think it is going be something that is important for everybody, from scientists to humanists.”…"/>
            <p:cNvSpPr/>
            <p:nvPr/>
          </p:nvSpPr>
          <p:spPr>
            <a:xfrm>
              <a:off x="0" y="-1"/>
              <a:ext cx="6337300" cy="30650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spcBef>
                  <a:spcPts val="400"/>
                </a:spcBef>
                <a:defRPr sz="2000" b="1">
                  <a:solidFill>
                    <a:srgbClr val="FFFFFF"/>
                  </a:solidFill>
                </a:defRPr>
              </a:pPr>
              <a:r>
                <a:t>“I think information literacy is very important. What information, is trustworthy? What information is not? How do you delve into a subject and really understand what the facts are? How do you think about different resources? I think that is going to be really important for libraries. I think it is going be something that is important for everybody, from scientists to humanists.”</a:t>
              </a:r>
              <a:endParaRPr sz="3200"/>
            </a:p>
            <a:p>
              <a:pPr>
                <a:spcBef>
                  <a:spcPts val="400"/>
                </a:spcBef>
                <a:defRPr sz="2000" b="1" i="1">
                  <a:solidFill>
                    <a:srgbClr val="FFFFFF"/>
                  </a:solidFill>
                </a:defRPr>
              </a:pPr>
              <a:r>
                <a:t>(Provost Interviewee PP06, Research University, Secular, Public)</a:t>
              </a:r>
            </a:p>
          </p:txBody>
        </p:sp>
      </p:gr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 name="Picture Placeholder 10" descr="Picture Placeholder 10"/>
          <p:cNvPicPr>
            <a:picLocks noGrp="1" noChangeAspect="1"/>
          </p:cNvPicPr>
          <p:nvPr>
            <p:ph type="pic" idx="13"/>
          </p:nvPr>
        </p:nvPicPr>
        <p:blipFill>
          <a:blip r:embed="rId3">
            <a:extLst/>
          </a:blip>
          <a:stretch>
            <a:fillRect/>
          </a:stretch>
        </p:blipFill>
        <p:spPr>
          <a:prstGeom prst="rect">
            <a:avLst/>
          </a:prstGeom>
        </p:spPr>
      </p:pic>
      <p:grpSp>
        <p:nvGrpSpPr>
          <p:cNvPr id="395" name="Content Placeholder 5"/>
          <p:cNvGrpSpPr/>
          <p:nvPr/>
        </p:nvGrpSpPr>
        <p:grpSpPr>
          <a:xfrm>
            <a:off x="-1" y="1169408"/>
            <a:ext cx="6422315" cy="3335442"/>
            <a:chOff x="0" y="0"/>
            <a:chExt cx="6422314" cy="3335440"/>
          </a:xfrm>
        </p:grpSpPr>
        <p:sp>
          <p:nvSpPr>
            <p:cNvPr id="393" name="Rectangle"/>
            <p:cNvSpPr/>
            <p:nvPr/>
          </p:nvSpPr>
          <p:spPr>
            <a:xfrm>
              <a:off x="0" y="0"/>
              <a:ext cx="6422315" cy="3004558"/>
            </a:xfrm>
            <a:prstGeom prst="rect">
              <a:avLst/>
            </a:prstGeom>
            <a:solidFill>
              <a:srgbClr val="000000">
                <a:alpha val="80000"/>
              </a:srgbClr>
            </a:solidFill>
            <a:ln w="12700" cap="flat">
              <a:noFill/>
              <a:miter lim="400000"/>
            </a:ln>
            <a:effectLst/>
          </p:spPr>
          <p:txBody>
            <a:bodyPr wrap="square" lIns="45719" tIns="45719" rIns="45719" bIns="45719" numCol="1" anchor="t">
              <a:noAutofit/>
            </a:bodyPr>
            <a:lstStyle/>
            <a:p>
              <a:pPr>
                <a:spcBef>
                  <a:spcPts val="700"/>
                </a:spcBef>
                <a:defRPr sz="2000" b="1">
                  <a:solidFill>
                    <a:srgbClr val="FFFFFF"/>
                  </a:solidFill>
                </a:defRPr>
              </a:pPr>
              <a:endParaRPr/>
            </a:p>
          </p:txBody>
        </p:sp>
        <p:sp>
          <p:nvSpPr>
            <p:cNvPr id="394" name="“I do not think the learning stops after [students graduate]. How do we set our students up for success? How do they reach the outcomes that we want for them? How do we have them thinking about, and in particular for libraries, how do they think about that down the road as, using public libraries and the resources we have there as well?”…"/>
            <p:cNvSpPr/>
            <p:nvPr/>
          </p:nvSpPr>
          <p:spPr>
            <a:xfrm>
              <a:off x="0" y="0"/>
              <a:ext cx="6422315" cy="33354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spcBef>
                  <a:spcPts val="400"/>
                </a:spcBef>
                <a:defRPr sz="2000" b="1">
                  <a:solidFill>
                    <a:srgbClr val="FFFFFF"/>
                  </a:solidFill>
                </a:defRPr>
              </a:pPr>
              <a:r>
                <a:t>“I do not think the learning stops after [students graduate]. How do we set our students up for success? How do they reach the outcomes that we want for them? How do we have them thinking about, and in particular for libraries, how do they think about that down the road as, using public libraries and the resources we have there as well?”</a:t>
              </a:r>
              <a:endParaRPr sz="3200"/>
            </a:p>
            <a:p>
              <a:pPr>
                <a:spcBef>
                  <a:spcPts val="400"/>
                </a:spcBef>
                <a:defRPr sz="2000" b="1" i="1">
                  <a:solidFill>
                    <a:srgbClr val="FFFFFF"/>
                  </a:solidFill>
                </a:defRPr>
              </a:pPr>
              <a:r>
                <a:t>(Provost Interviewee PP06, Research University, Secular, Public)</a:t>
              </a:r>
              <a:endParaRPr sz="3200"/>
            </a:p>
          </p:txBody>
        </p:sp>
      </p:gr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 name="Picture Placeholder 2" descr="Picture Placeholder 2"/>
          <p:cNvPicPr>
            <a:picLocks noGrp="1" noChangeAspect="1"/>
          </p:cNvPicPr>
          <p:nvPr>
            <p:ph type="pic" idx="13"/>
          </p:nvPr>
        </p:nvPicPr>
        <p:blipFill>
          <a:blip r:embed="rId3">
            <a:extLst/>
          </a:blip>
          <a:stretch>
            <a:fillRect/>
          </a:stretch>
        </p:blipFill>
        <p:spPr>
          <a:prstGeom prst="rect">
            <a:avLst/>
          </a:prstGeom>
        </p:spPr>
      </p:pic>
      <p:grpSp>
        <p:nvGrpSpPr>
          <p:cNvPr id="402" name="Content Placeholder 5"/>
          <p:cNvGrpSpPr/>
          <p:nvPr/>
        </p:nvGrpSpPr>
        <p:grpSpPr>
          <a:xfrm>
            <a:off x="3474720" y="856735"/>
            <a:ext cx="5669280" cy="3335442"/>
            <a:chOff x="0" y="0"/>
            <a:chExt cx="5669279" cy="3335440"/>
          </a:xfrm>
        </p:grpSpPr>
        <p:sp>
          <p:nvSpPr>
            <p:cNvPr id="400" name="Rectangle"/>
            <p:cNvSpPr/>
            <p:nvPr/>
          </p:nvSpPr>
          <p:spPr>
            <a:xfrm>
              <a:off x="0" y="0"/>
              <a:ext cx="5669280" cy="2929957"/>
            </a:xfrm>
            <a:prstGeom prst="rect">
              <a:avLst/>
            </a:prstGeom>
            <a:solidFill>
              <a:srgbClr val="000000">
                <a:alpha val="60000"/>
              </a:srgbClr>
            </a:solidFill>
            <a:ln w="12700" cap="flat">
              <a:noFill/>
              <a:miter lim="400000"/>
            </a:ln>
            <a:effectLst/>
          </p:spPr>
          <p:txBody>
            <a:bodyPr wrap="square" lIns="45719" tIns="45719" rIns="45719" bIns="45719" numCol="1" anchor="t">
              <a:noAutofit/>
            </a:bodyPr>
            <a:lstStyle/>
            <a:p>
              <a:pPr>
                <a:spcBef>
                  <a:spcPts val="700"/>
                </a:spcBef>
                <a:defRPr sz="2000" b="1">
                  <a:solidFill>
                    <a:srgbClr val="FFFFFF"/>
                  </a:solidFill>
                </a:defRPr>
              </a:pPr>
              <a:endParaRPr/>
            </a:p>
          </p:txBody>
        </p:sp>
        <p:sp>
          <p:nvSpPr>
            <p:cNvPr id="401" name="“We should be helping people learn how to think, learn how to be skeptical, learn how to use critical thinking skills, learn how to be self-reflective. I think because those things are so much harder to assess and to demonstrate we have not done as good a job telling that story.”…"/>
            <p:cNvSpPr/>
            <p:nvPr/>
          </p:nvSpPr>
          <p:spPr>
            <a:xfrm>
              <a:off x="0" y="0"/>
              <a:ext cx="5669280" cy="33354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spcBef>
                  <a:spcPts val="400"/>
                </a:spcBef>
                <a:defRPr sz="2000" b="1">
                  <a:solidFill>
                    <a:srgbClr val="FFFFFF"/>
                  </a:solidFill>
                </a:defRPr>
              </a:pPr>
              <a:r>
                <a:t>“We should be helping people learn how to think, learn how to be skeptical, learn how to use critical thinking skills, learn how to be self-reflective. I think because those things are so much harder to assess and to demonstrate we have not done as good a job telling that story.”</a:t>
              </a:r>
              <a:endParaRPr sz="3200"/>
            </a:p>
            <a:p>
              <a:pPr>
                <a:spcBef>
                  <a:spcPts val="400"/>
                </a:spcBef>
                <a:defRPr sz="2000" b="1">
                  <a:solidFill>
                    <a:srgbClr val="FFFFFF"/>
                  </a:solidFill>
                </a:defRPr>
              </a:pPr>
              <a:r>
                <a:t> </a:t>
              </a:r>
              <a:r>
                <a:rPr i="1"/>
                <a:t>(Provost Interviewee PP10, College, Non-secular, Private)</a:t>
              </a:r>
              <a:endParaRPr sz="3200"/>
            </a:p>
          </p:txBody>
        </p:sp>
      </p:gr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 name="Picture Placeholder 2" descr="Picture Placeholder 2"/>
          <p:cNvPicPr>
            <a:picLocks noGrp="1" noChangeAspect="1"/>
          </p:cNvPicPr>
          <p:nvPr>
            <p:ph type="pic" idx="13"/>
          </p:nvPr>
        </p:nvPicPr>
        <p:blipFill>
          <a:blip r:embed="rId3">
            <a:extLst/>
          </a:blip>
          <a:stretch>
            <a:fillRect/>
          </a:stretch>
        </p:blipFill>
        <p:spPr>
          <a:prstGeom prst="rect">
            <a:avLst/>
          </a:prstGeom>
        </p:spPr>
      </p:pic>
      <p:grpSp>
        <p:nvGrpSpPr>
          <p:cNvPr id="409" name="Title 1"/>
          <p:cNvGrpSpPr/>
          <p:nvPr/>
        </p:nvGrpSpPr>
        <p:grpSpPr>
          <a:xfrm>
            <a:off x="457200" y="205978"/>
            <a:ext cx="8229600" cy="724899"/>
            <a:chOff x="0" y="0"/>
            <a:chExt cx="8229600" cy="724897"/>
          </a:xfrm>
        </p:grpSpPr>
        <p:sp>
          <p:nvSpPr>
            <p:cNvPr id="407" name="Rectangle"/>
            <p:cNvSpPr/>
            <p:nvPr/>
          </p:nvSpPr>
          <p:spPr>
            <a:xfrm>
              <a:off x="0" y="-1"/>
              <a:ext cx="8229600" cy="724899"/>
            </a:xfrm>
            <a:prstGeom prst="rect">
              <a:avLst/>
            </a:prstGeom>
            <a:solidFill>
              <a:srgbClr val="000000">
                <a:alpha val="60000"/>
              </a:srgbClr>
            </a:solidFill>
            <a:ln w="12700" cap="flat">
              <a:noFill/>
              <a:miter lim="400000"/>
            </a:ln>
            <a:effectLst/>
          </p:spPr>
          <p:txBody>
            <a:bodyPr wrap="square" lIns="45719" tIns="45719" rIns="45719" bIns="45719" numCol="1" anchor="t">
              <a:noAutofit/>
            </a:bodyPr>
            <a:lstStyle/>
            <a:p>
              <a:pPr algn="ctr">
                <a:defRPr sz="4400"/>
              </a:pPr>
              <a:endParaRPr/>
            </a:p>
          </p:txBody>
        </p:sp>
        <p:sp>
          <p:nvSpPr>
            <p:cNvPr id="408" name="Discussion &amp; Questions"/>
            <p:cNvSpPr/>
            <p:nvPr/>
          </p:nvSpPr>
          <p:spPr>
            <a:xfrm>
              <a:off x="0" y="-1"/>
              <a:ext cx="8229600" cy="5480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200" b="1">
                  <a:solidFill>
                    <a:srgbClr val="FFFFFF"/>
                  </a:solidFill>
                </a:defRPr>
              </a:lvl1pPr>
            </a:lstStyle>
            <a:p>
              <a:r>
                <a:t>Discussion &amp; Questions</a:t>
              </a:r>
            </a:p>
          </p:txBody>
        </p:sp>
      </p:gr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 name="Picture Placeholder 5" descr="Picture Placeholder 5"/>
          <p:cNvPicPr>
            <a:picLocks noGrp="1" noChangeAspect="1"/>
          </p:cNvPicPr>
          <p:nvPr>
            <p:ph type="pic" idx="13"/>
          </p:nvPr>
        </p:nvPicPr>
        <p:blipFill>
          <a:blip r:embed="rId3" cstate="print">
            <a:extLst>
              <a:ext uri="{28A0092B-C50C-407E-A947-70E740481C1C}">
                <a14:useLocalDpi xmlns:a14="http://schemas.microsoft.com/office/drawing/2010/main"/>
              </a:ext>
            </a:extLst>
          </a:blip>
          <a:srcRect/>
          <a:stretch>
            <a:fillRect/>
          </a:stretch>
        </p:blipFill>
        <p:spPr>
          <a:xfrm>
            <a:off x="0" y="-1"/>
            <a:ext cx="9144000" cy="4686302"/>
          </a:xfrm>
          <a:prstGeom prst="rect">
            <a:avLst/>
          </a:prstGeom>
        </p:spPr>
      </p:pic>
      <p:grpSp>
        <p:nvGrpSpPr>
          <p:cNvPr id="414" name="Content Placeholder 2"/>
          <p:cNvGrpSpPr/>
          <p:nvPr/>
        </p:nvGrpSpPr>
        <p:grpSpPr>
          <a:xfrm>
            <a:off x="897947" y="641002"/>
            <a:ext cx="7348106" cy="3404295"/>
            <a:chOff x="0" y="0"/>
            <a:chExt cx="7348104" cy="3404294"/>
          </a:xfrm>
        </p:grpSpPr>
        <p:sp>
          <p:nvSpPr>
            <p:cNvPr id="412" name="Rectangle"/>
            <p:cNvSpPr/>
            <p:nvPr/>
          </p:nvSpPr>
          <p:spPr>
            <a:xfrm>
              <a:off x="0" y="0"/>
              <a:ext cx="7348105" cy="3404295"/>
            </a:xfrm>
            <a:prstGeom prst="rect">
              <a:avLst/>
            </a:prstGeom>
            <a:solidFill>
              <a:srgbClr val="000000">
                <a:alpha val="60000"/>
              </a:srgbClr>
            </a:solidFill>
            <a:ln w="12700" cap="flat">
              <a:noFill/>
              <a:miter lim="400000"/>
            </a:ln>
            <a:effectLst/>
          </p:spPr>
          <p:txBody>
            <a:bodyPr wrap="square" lIns="45719" tIns="45719" rIns="45719" bIns="45719" numCol="1" anchor="t">
              <a:noAutofit/>
            </a:bodyPr>
            <a:lstStyle/>
            <a:p>
              <a:pPr algn="ctr">
                <a:spcBef>
                  <a:spcPts val="700"/>
                </a:spcBef>
                <a:defRPr sz="3200"/>
              </a:pPr>
              <a:endParaRPr/>
            </a:p>
          </p:txBody>
        </p:sp>
        <p:sp>
          <p:nvSpPr>
            <p:cNvPr id="413" name="I thank the following people for their contributions to this project:…"/>
            <p:cNvSpPr/>
            <p:nvPr/>
          </p:nvSpPr>
          <p:spPr>
            <a:xfrm>
              <a:off x="0" y="0"/>
              <a:ext cx="7348105" cy="32447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spcBef>
                  <a:spcPts val="400"/>
                </a:spcBef>
                <a:defRPr b="1">
                  <a:solidFill>
                    <a:srgbClr val="FFFFFF"/>
                  </a:solidFill>
                </a:defRPr>
              </a:pPr>
              <a:r>
                <a:t>I thank the following people for their contributions to this project:</a:t>
              </a:r>
              <a:endParaRPr sz="3200"/>
            </a:p>
            <a:p>
              <a:pPr algn="ctr">
                <a:spcBef>
                  <a:spcPts val="400"/>
                </a:spcBef>
                <a:defRPr b="1">
                  <a:solidFill>
                    <a:srgbClr val="FFFFFF"/>
                  </a:solidFill>
                </a:defRPr>
              </a:pPr>
              <a:r>
                <a:t>Vanessa Kitzie, Rutgers University</a:t>
              </a:r>
              <a:endParaRPr sz="3200"/>
            </a:p>
            <a:p>
              <a:pPr algn="ctr">
                <a:spcBef>
                  <a:spcPts val="400"/>
                </a:spcBef>
                <a:defRPr b="1">
                  <a:solidFill>
                    <a:srgbClr val="FFFFFF"/>
                  </a:solidFill>
                </a:defRPr>
              </a:pPr>
              <a:r>
                <a:t>Stephanie Mikitish, Rutgers University</a:t>
              </a:r>
              <a:endParaRPr sz="3200"/>
            </a:p>
            <a:p>
              <a:pPr algn="ctr">
                <a:spcBef>
                  <a:spcPts val="400"/>
                </a:spcBef>
                <a:defRPr b="1">
                  <a:solidFill>
                    <a:srgbClr val="FFFFFF"/>
                  </a:solidFill>
                </a:defRPr>
              </a:pPr>
              <a:r>
                <a:t>William Harvey, OCLC</a:t>
              </a:r>
              <a:endParaRPr sz="3200"/>
            </a:p>
            <a:p>
              <a:pPr algn="ctr">
                <a:spcBef>
                  <a:spcPts val="400"/>
                </a:spcBef>
                <a:defRPr b="1">
                  <a:solidFill>
                    <a:srgbClr val="FFFFFF"/>
                  </a:solidFill>
                </a:defRPr>
              </a:pPr>
              <a:r>
                <a:t>Erin M. Hood, OCLC </a:t>
              </a:r>
              <a:endParaRPr sz="3200"/>
            </a:p>
            <a:p>
              <a:pPr algn="ctr">
                <a:spcBef>
                  <a:spcPts val="400"/>
                </a:spcBef>
                <a:defRPr b="1">
                  <a:solidFill>
                    <a:srgbClr val="FFFFFF"/>
                  </a:solidFill>
                </a:defRPr>
              </a:pPr>
              <a:r>
                <a:t>Brittany Brannon, OCLC </a:t>
              </a:r>
              <a:endParaRPr sz="3200"/>
            </a:p>
            <a:p>
              <a:pPr algn="ctr">
                <a:spcBef>
                  <a:spcPts val="400"/>
                </a:spcBef>
                <a:defRPr b="1">
                  <a:solidFill>
                    <a:srgbClr val="FFFFFF"/>
                  </a:solidFill>
                </a:defRPr>
              </a:pPr>
              <a:r>
                <a:t>Marie L. Radford, Rutgers University </a:t>
              </a:r>
              <a:endParaRPr sz="3200"/>
            </a:p>
            <a:p>
              <a:pPr algn="ctr">
                <a:spcBef>
                  <a:spcPts val="400"/>
                </a:spcBef>
                <a:defRPr b="1">
                  <a:solidFill>
                    <a:srgbClr val="FFFFFF"/>
                  </a:solidFill>
                </a:defRPr>
              </a:pPr>
              <a:r>
                <a:t>ACRL Board</a:t>
              </a:r>
              <a:endParaRPr sz="3200"/>
            </a:p>
            <a:p>
              <a:pPr algn="ctr">
                <a:spcBef>
                  <a:spcPts val="400"/>
                </a:spcBef>
                <a:defRPr b="1">
                  <a:solidFill>
                    <a:srgbClr val="FFFFFF"/>
                  </a:solidFill>
                </a:defRPr>
              </a:pPr>
              <a:r>
                <a:t>ACRL VAL Committee</a:t>
              </a:r>
              <a:endParaRPr sz="3200"/>
            </a:p>
            <a:p>
              <a:pPr algn="ctr">
                <a:spcBef>
                  <a:spcPts val="400"/>
                </a:spcBef>
                <a:defRPr b="1">
                  <a:solidFill>
                    <a:srgbClr val="FFFFFF"/>
                  </a:solidFill>
                </a:defRPr>
              </a:pPr>
              <a:r>
                <a:t>Advisory Group Members</a:t>
              </a:r>
            </a:p>
          </p:txBody>
        </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Picture 1" descr="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2699"/>
            <a:ext cx="9144000" cy="4669277"/>
          </a:xfrm>
          <a:prstGeom prst="rect">
            <a:avLst/>
          </a:prstGeom>
          <a:ln w="12700">
            <a:miter lim="400000"/>
          </a:ln>
        </p:spPr>
      </p:pic>
      <p:grpSp>
        <p:nvGrpSpPr>
          <p:cNvPr id="257" name="Content Placeholder 5"/>
          <p:cNvGrpSpPr/>
          <p:nvPr/>
        </p:nvGrpSpPr>
        <p:grpSpPr>
          <a:xfrm>
            <a:off x="0" y="1158786"/>
            <a:ext cx="4245429" cy="2816315"/>
            <a:chOff x="0" y="0"/>
            <a:chExt cx="4245428" cy="2816313"/>
          </a:xfrm>
        </p:grpSpPr>
        <p:sp>
          <p:nvSpPr>
            <p:cNvPr id="255" name="Rectangle"/>
            <p:cNvSpPr/>
            <p:nvPr/>
          </p:nvSpPr>
          <p:spPr>
            <a:xfrm>
              <a:off x="0" y="0"/>
              <a:ext cx="4245429" cy="2816313"/>
            </a:xfrm>
            <a:prstGeom prst="rect">
              <a:avLst/>
            </a:prstGeom>
            <a:solidFill>
              <a:srgbClr val="000000">
                <a:alpha val="60000"/>
              </a:srgbClr>
            </a:solidFill>
            <a:ln w="12700" cap="flat">
              <a:noFill/>
              <a:miter lim="400000"/>
            </a:ln>
            <a:effectLst/>
          </p:spPr>
          <p:txBody>
            <a:bodyPr wrap="square" lIns="45719" tIns="45719" rIns="45719" bIns="45719" numCol="1" anchor="t">
              <a:noAutofit/>
            </a:bodyPr>
            <a:lstStyle/>
            <a:p>
              <a:pPr>
                <a:spcBef>
                  <a:spcPts val="600"/>
                </a:spcBef>
                <a:defRPr sz="2800"/>
              </a:pPr>
              <a:endParaRPr/>
            </a:p>
          </p:txBody>
        </p:sp>
        <p:sp>
          <p:nvSpPr>
            <p:cNvPr id="256" name="ACRL Goal-area committee…"/>
            <p:cNvSpPr/>
            <p:nvPr/>
          </p:nvSpPr>
          <p:spPr>
            <a:xfrm>
              <a:off x="0" y="0"/>
              <a:ext cx="4245429" cy="260281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marL="342900" indent="-342900">
                <a:spcBef>
                  <a:spcPts val="400"/>
                </a:spcBef>
                <a:buSzPct val="100000"/>
                <a:buFont typeface="Arial"/>
                <a:buChar char="•"/>
                <a:defRPr sz="2000" b="1">
                  <a:solidFill>
                    <a:srgbClr val="FFFFFF"/>
                  </a:solidFill>
                </a:defRPr>
              </a:pPr>
              <a:r>
                <a:t>ACRL Goal-area committee</a:t>
              </a:r>
              <a:endParaRPr sz="3200"/>
            </a:p>
            <a:p>
              <a:pPr marL="742950" lvl="1" indent="-285750">
                <a:spcBef>
                  <a:spcPts val="400"/>
                </a:spcBef>
                <a:buSzPct val="100000"/>
                <a:buFont typeface="Arial"/>
                <a:buChar char="–"/>
                <a:defRPr sz="2000">
                  <a:solidFill>
                    <a:srgbClr val="FFFFFF"/>
                  </a:solidFill>
                </a:defRPr>
              </a:pPr>
              <a:r>
                <a:t>Part of Plan for Excellence</a:t>
              </a:r>
              <a:endParaRPr sz="2800"/>
            </a:p>
            <a:p>
              <a:pPr marL="342900" indent="-342900">
                <a:spcBef>
                  <a:spcPts val="400"/>
                </a:spcBef>
                <a:buSzPct val="100000"/>
                <a:buFont typeface="Arial"/>
                <a:buChar char="•"/>
                <a:defRPr sz="2000" b="1">
                  <a:solidFill>
                    <a:srgbClr val="FFFFFF"/>
                  </a:solidFill>
                </a:defRPr>
              </a:pPr>
              <a:r>
                <a:t>Goal: </a:t>
              </a:r>
              <a:r>
                <a:rPr b="0"/>
                <a:t>Academic libraries demonstrate alignment with and impact on institutional outcomes</a:t>
              </a:r>
              <a:endParaRPr sz="3200"/>
            </a:p>
            <a:p>
              <a:pPr marL="742950" lvl="1" indent="-285750">
                <a:spcBef>
                  <a:spcPts val="400"/>
                </a:spcBef>
                <a:buSzPct val="100000"/>
                <a:buFont typeface="Arial"/>
                <a:buChar char="–"/>
                <a:defRPr sz="2000">
                  <a:solidFill>
                    <a:srgbClr val="FFFFFF"/>
                  </a:solidFill>
                </a:defRPr>
              </a:pPr>
              <a:r>
                <a:t>Promote impact &amp; value of libraries to higher ed. community</a:t>
              </a:r>
            </a:p>
          </p:txBody>
        </p:sp>
      </p:grpSp>
      <p:grpSp>
        <p:nvGrpSpPr>
          <p:cNvPr id="260" name="Title 4"/>
          <p:cNvGrpSpPr/>
          <p:nvPr/>
        </p:nvGrpSpPr>
        <p:grpSpPr>
          <a:xfrm>
            <a:off x="-2" y="248689"/>
            <a:ext cx="4356102" cy="391392"/>
            <a:chOff x="0" y="0"/>
            <a:chExt cx="4356101" cy="391391"/>
          </a:xfrm>
        </p:grpSpPr>
        <p:sp>
          <p:nvSpPr>
            <p:cNvPr id="258" name="Rectangle"/>
            <p:cNvSpPr/>
            <p:nvPr/>
          </p:nvSpPr>
          <p:spPr>
            <a:xfrm>
              <a:off x="0" y="-1"/>
              <a:ext cx="4356102" cy="391393"/>
            </a:xfrm>
            <a:prstGeom prst="rect">
              <a:avLst/>
            </a:prstGeom>
            <a:solidFill>
              <a:srgbClr val="000000">
                <a:alpha val="60000"/>
              </a:srgbClr>
            </a:solidFill>
            <a:ln w="12700" cap="flat">
              <a:noFill/>
              <a:miter lim="400000"/>
            </a:ln>
            <a:effectLst/>
          </p:spPr>
          <p:txBody>
            <a:bodyPr wrap="square" lIns="45719" tIns="45719" rIns="45719" bIns="45719" numCol="1" anchor="t">
              <a:noAutofit/>
            </a:bodyPr>
            <a:lstStyle/>
            <a:p>
              <a:pPr>
                <a:defRPr sz="4400"/>
              </a:pPr>
              <a:endParaRPr/>
            </a:p>
          </p:txBody>
        </p:sp>
        <p:sp>
          <p:nvSpPr>
            <p:cNvPr id="259" name="The Value of Academic Libraries"/>
            <p:cNvSpPr/>
            <p:nvPr/>
          </p:nvSpPr>
          <p:spPr>
            <a:xfrm>
              <a:off x="0" y="-1"/>
              <a:ext cx="4356102" cy="3752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2000" b="1">
                  <a:solidFill>
                    <a:srgbClr val="FFFFFF"/>
                  </a:solidFill>
                </a:defRPr>
              </a:lvl1pPr>
            </a:lstStyle>
            <a:p>
              <a:r>
                <a:t>The Value of Academic Libraries</a:t>
              </a:r>
            </a:p>
          </p:txBody>
        </p:sp>
      </p:gr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Text Placeholder 2"/>
          <p:cNvSpPr>
            <a:spLocks noGrp="1"/>
          </p:cNvSpPr>
          <p:nvPr>
            <p:ph type="body" sz="quarter" idx="1"/>
          </p:nvPr>
        </p:nvSpPr>
        <p:spPr>
          <a:xfrm>
            <a:off x="340786" y="343303"/>
            <a:ext cx="8439148" cy="686444"/>
          </a:xfrm>
          <a:prstGeom prst="rect">
            <a:avLst/>
          </a:prstGeom>
        </p:spPr>
        <p:txBody>
          <a:bodyPr/>
          <a:lstStyle/>
          <a:p>
            <a:r>
              <a:t>References</a:t>
            </a:r>
          </a:p>
        </p:txBody>
      </p:sp>
      <p:sp>
        <p:nvSpPr>
          <p:cNvPr id="419" name="Text Placeholder 3"/>
          <p:cNvSpPr>
            <a:spLocks noGrp="1"/>
          </p:cNvSpPr>
          <p:nvPr>
            <p:ph type="body" idx="13"/>
          </p:nvPr>
        </p:nvSpPr>
        <p:spPr>
          <a:xfrm>
            <a:off x="341313" y="1030287"/>
            <a:ext cx="8439151" cy="3559468"/>
          </a:xfrm>
          <a:prstGeom prst="rect">
            <a:avLst/>
          </a:prstGeom>
          <a:extLst>
            <a:ext uri="{C572A759-6A51-4108-AA02-DFA0A04FC94B}">
              <ma14:wrappingTextBoxFlag xmlns="" xmlns:ma14="http://schemas.microsoft.com/office/mac/drawingml/2011/main" val="1"/>
            </a:ext>
          </a:extLst>
        </p:spPr>
        <p:txBody>
          <a:bodyPr/>
          <a:lstStyle/>
          <a:p>
            <a:pPr marL="0" indent="0">
              <a:spcBef>
                <a:spcPts val="0"/>
              </a:spcBef>
              <a:buSzTx/>
              <a:buNone/>
              <a:defRPr sz="1800" b="1"/>
            </a:pPr>
            <a:r>
              <a:t>Association of College and Research Libraries. Forthcoming. </a:t>
            </a:r>
            <a:r>
              <a:rPr i="1"/>
              <a:t>Academic Library Impact: Improving Practice and Essential Areas to Research. </a:t>
            </a:r>
            <a:r>
              <a:t>Researched by Lynn Silipigni Connaway, William Harvey, Vanessa Kitzie, and Stephanie Mikitish. Chicago: Association of College and Research Libraries. </a:t>
            </a:r>
          </a:p>
          <a:p>
            <a:pPr marL="0" indent="0">
              <a:spcBef>
                <a:spcPts val="600"/>
              </a:spcBef>
              <a:buSzTx/>
              <a:buNone/>
              <a:defRPr sz="1800" b="1"/>
            </a:pPr>
            <a:endParaRPr/>
          </a:p>
          <a:p>
            <a:pPr marL="0" indent="0">
              <a:spcBef>
                <a:spcPts val="0"/>
              </a:spcBef>
              <a:buSzTx/>
              <a:buNone/>
              <a:defRPr sz="1800" b="1"/>
            </a:pPr>
            <a:r>
              <a:t>Association of College and Research Libraries. 2010. </a:t>
            </a:r>
            <a:r>
              <a:rPr i="1"/>
              <a:t>Value of Academic Libraries: A Comprehensive Research Review and Report.</a:t>
            </a:r>
            <a:r>
              <a:t> Researched by Megan Oakleaf. Chicago: Association of College and Research Libraries. </a:t>
            </a:r>
            <a:r>
              <a:rPr u="sng">
                <a:solidFill>
                  <a:srgbClr val="0000FF"/>
                </a:solidFill>
                <a:uFill>
                  <a:solidFill>
                    <a:srgbClr val="0000FF"/>
                  </a:solidFill>
                </a:uFill>
                <a:hlinkClick r:id="rId3"/>
              </a:rPr>
              <a:t>http://www.ala.org/acrl/sites/ala.org.acrl/files/content/issues/value/val_report.pdf</a:t>
            </a:r>
            <a:r>
              <a:t>.</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FCB32-3D09-4414-8C62-E915CD686D53}"/>
              </a:ext>
            </a:extLst>
          </p:cNvPr>
          <p:cNvSpPr>
            <a:spLocks noGrp="1"/>
          </p:cNvSpPr>
          <p:nvPr>
            <p:ph type="body" sz="quarter" idx="1"/>
          </p:nvPr>
        </p:nvSpPr>
        <p:spPr/>
        <p:txBody>
          <a:bodyPr/>
          <a:lstStyle/>
          <a:p>
            <a:r>
              <a:rPr lang="en-US" dirty="0"/>
              <a:t>Image Attributions</a:t>
            </a:r>
          </a:p>
        </p:txBody>
      </p:sp>
      <p:sp>
        <p:nvSpPr>
          <p:cNvPr id="3" name="Text Placeholder 2">
            <a:extLst>
              <a:ext uri="{FF2B5EF4-FFF2-40B4-BE49-F238E27FC236}">
                <a16:creationId xmlns:a16="http://schemas.microsoft.com/office/drawing/2014/main" id="{8B505054-60D3-485C-B01D-4882E4D3882E}"/>
              </a:ext>
            </a:extLst>
          </p:cNvPr>
          <p:cNvSpPr>
            <a:spLocks noGrp="1"/>
          </p:cNvSpPr>
          <p:nvPr>
            <p:ph type="body" idx="13"/>
          </p:nvPr>
        </p:nvSpPr>
        <p:spPr>
          <a:xfrm>
            <a:off x="341313" y="925033"/>
            <a:ext cx="8439151" cy="3668232"/>
          </a:xfrm>
        </p:spPr>
        <p:txBody>
          <a:bodyPr>
            <a:noAutofit/>
          </a:bodyPr>
          <a:lstStyle/>
          <a:p>
            <a:pPr marL="457200" indent="-457200">
              <a:spcBef>
                <a:spcPts val="0"/>
              </a:spcBef>
              <a:buNone/>
            </a:pPr>
            <a:r>
              <a:rPr lang="en-US" sz="1400" b="1" dirty="0"/>
              <a:t>Slide 3: Image: http://bit.ly/2rmy9jl (https://www.flickr.com/photos/themeowverlord/14124961621/) by Amy </a:t>
            </a:r>
            <a:r>
              <a:rPr lang="en-US" sz="1400" b="1" dirty="0" err="1"/>
              <a:t>Aletheia</a:t>
            </a:r>
            <a:r>
              <a:rPr lang="en-US" sz="1400" b="1" dirty="0"/>
              <a:t> Cahill / CC BY-SA 2.0 </a:t>
            </a:r>
          </a:p>
          <a:p>
            <a:pPr marL="457200" indent="-457200">
              <a:spcBef>
                <a:spcPts val="0"/>
              </a:spcBef>
              <a:buNone/>
            </a:pPr>
            <a:r>
              <a:rPr lang="en-US" sz="1400" b="1" dirty="0"/>
              <a:t>Slide 7: Image: http://bit.ly/2lQ0XwV (https://www.flickr.com/photos/dlebech/6803716862/) by David </a:t>
            </a:r>
            <a:r>
              <a:rPr lang="en-US" sz="1400" b="1" dirty="0" err="1"/>
              <a:t>Lebech</a:t>
            </a:r>
            <a:r>
              <a:rPr lang="en-US" sz="1400" b="1" dirty="0"/>
              <a:t> / CC BY-NC 2.0</a:t>
            </a:r>
          </a:p>
          <a:p>
            <a:pPr marL="457200" indent="-457200">
              <a:spcBef>
                <a:spcPts val="0"/>
              </a:spcBef>
              <a:buNone/>
            </a:pPr>
            <a:r>
              <a:rPr lang="en-US" sz="1400" b="1" dirty="0"/>
              <a:t>Slide 9: Image: http://bit.ly/2rOjppp (https://www.flickr.com/photos/stiwwe/6238265844/) by Steven Wolf / CC BY-NC 2.0</a:t>
            </a:r>
          </a:p>
          <a:p>
            <a:pPr marL="457200" indent="-457200">
              <a:spcBef>
                <a:spcPts val="0"/>
              </a:spcBef>
              <a:buNone/>
            </a:pPr>
            <a:r>
              <a:rPr lang="en-US" sz="1400" b="1" dirty="0"/>
              <a:t>Slide 16: Image: http://bit.ly/2mpfvoQ (https://www.flickr.com/photos/30003006@N00/2439637326/) by </a:t>
            </a:r>
            <a:r>
              <a:rPr lang="en-US" sz="1400" b="1" dirty="0" err="1"/>
              <a:t>urbanfeel</a:t>
            </a:r>
            <a:r>
              <a:rPr lang="en-US" sz="1400" b="1" dirty="0"/>
              <a:t> / CC BY-ND 2.0</a:t>
            </a:r>
          </a:p>
          <a:p>
            <a:pPr marL="457200" indent="-457200">
              <a:spcBef>
                <a:spcPts val="0"/>
              </a:spcBef>
              <a:buNone/>
            </a:pPr>
            <a:r>
              <a:rPr lang="en-US" sz="1400" b="1" dirty="0"/>
              <a:t>Slide 17: Image: http://bit.ly/2m9i39Y (https://www.flickr.com/photos/stnorbertcollege/11839410166/) by </a:t>
            </a:r>
            <a:r>
              <a:rPr lang="en-US" sz="1400" b="1" dirty="0" err="1"/>
              <a:t>stnorbert</a:t>
            </a:r>
            <a:r>
              <a:rPr lang="en-US" sz="1400" b="1" dirty="0"/>
              <a:t> / CC BY-NC-ND 2.0</a:t>
            </a:r>
          </a:p>
          <a:p>
            <a:pPr marL="457200" indent="-457200">
              <a:spcBef>
                <a:spcPts val="0"/>
              </a:spcBef>
              <a:buNone/>
            </a:pPr>
            <a:r>
              <a:rPr lang="en-US" sz="1400" b="1" dirty="0"/>
              <a:t>Slide 18: Image: http://bit.ly/2m3H2uS (https://www.flickr.com/photos/rolexpv/9752688231/) by Raul Pacheco-Vega / CC BY-NC-ND 2.0</a:t>
            </a:r>
          </a:p>
          <a:p>
            <a:pPr marL="457200" indent="-457200">
              <a:spcBef>
                <a:spcPts val="0"/>
              </a:spcBef>
              <a:buNone/>
            </a:pPr>
            <a:r>
              <a:rPr lang="en-US" sz="1400" b="1" dirty="0"/>
              <a:t>Slide 19: Image: http://bit.ly/2mHdL6q (https://www.flickr.com/photos/pong/2404940312/) by Rob </a:t>
            </a:r>
            <a:r>
              <a:rPr lang="en-US" sz="1400" b="1" dirty="0" err="1"/>
              <a:t>Pongsajapan</a:t>
            </a:r>
            <a:r>
              <a:rPr lang="en-US" sz="1400" b="1" dirty="0"/>
              <a:t> / CC BY 2.0</a:t>
            </a:r>
          </a:p>
          <a:p>
            <a:pPr marL="457200" indent="-457200">
              <a:spcBef>
                <a:spcPts val="0"/>
              </a:spcBef>
              <a:buNone/>
            </a:pPr>
            <a:r>
              <a:rPr lang="en-US" sz="1400" b="1" dirty="0"/>
              <a:t>Slide 20: Image: http://bit.ly/2l8fAwO (https://www.flickr.com/photos/napafloma-pictures/16081970310/) by Patrick BAUDUIN / CC BY-NC-ND 2.0</a:t>
            </a:r>
          </a:p>
        </p:txBody>
      </p:sp>
    </p:spTree>
    <p:extLst>
      <p:ext uri="{BB962C8B-B14F-4D97-AF65-F5344CB8AC3E}">
        <p14:creationId xmlns:p14="http://schemas.microsoft.com/office/powerpoint/2010/main" val="407708987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FCB32-3D09-4414-8C62-E915CD686D53}"/>
              </a:ext>
            </a:extLst>
          </p:cNvPr>
          <p:cNvSpPr>
            <a:spLocks noGrp="1"/>
          </p:cNvSpPr>
          <p:nvPr>
            <p:ph type="body" sz="quarter" idx="1"/>
          </p:nvPr>
        </p:nvSpPr>
        <p:spPr/>
        <p:txBody>
          <a:bodyPr/>
          <a:lstStyle/>
          <a:p>
            <a:r>
              <a:rPr lang="en-US" dirty="0"/>
              <a:t>Image Attributions</a:t>
            </a:r>
          </a:p>
        </p:txBody>
      </p:sp>
      <p:sp>
        <p:nvSpPr>
          <p:cNvPr id="3" name="Text Placeholder 2">
            <a:extLst>
              <a:ext uri="{FF2B5EF4-FFF2-40B4-BE49-F238E27FC236}">
                <a16:creationId xmlns:a16="http://schemas.microsoft.com/office/drawing/2014/main" id="{8B505054-60D3-485C-B01D-4882E4D3882E}"/>
              </a:ext>
            </a:extLst>
          </p:cNvPr>
          <p:cNvSpPr>
            <a:spLocks noGrp="1"/>
          </p:cNvSpPr>
          <p:nvPr>
            <p:ph type="body" idx="13"/>
          </p:nvPr>
        </p:nvSpPr>
        <p:spPr/>
        <p:txBody>
          <a:bodyPr>
            <a:noAutofit/>
          </a:bodyPr>
          <a:lstStyle/>
          <a:p>
            <a:pPr marL="457200" indent="-457200">
              <a:spcBef>
                <a:spcPts val="0"/>
              </a:spcBef>
              <a:buNone/>
            </a:pPr>
            <a:r>
              <a:rPr lang="en-US" sz="1400" b="1" dirty="0"/>
              <a:t>Slide 22: Image: https://www.flickr.com/photos/mxmstryo/3507201141/ by </a:t>
            </a:r>
            <a:r>
              <a:rPr lang="en-US" sz="1400" b="1" dirty="0" err="1"/>
              <a:t>mxmstryo</a:t>
            </a:r>
            <a:r>
              <a:rPr lang="en-US" sz="1400" b="1" dirty="0"/>
              <a:t> / CC BY 2.0</a:t>
            </a:r>
          </a:p>
          <a:p>
            <a:pPr marL="457200" indent="-457200">
              <a:spcBef>
                <a:spcPts val="0"/>
              </a:spcBef>
              <a:buNone/>
            </a:pPr>
            <a:r>
              <a:rPr lang="en-US" sz="1400" b="1" dirty="0"/>
              <a:t>Slide 23: Image: http://bit.ly/2lPFoNi (https://www.flickr.com/photos/vauvau/4284175347/) by Clemens v. </a:t>
            </a:r>
            <a:r>
              <a:rPr lang="en-US" sz="1400" b="1" dirty="0" err="1"/>
              <a:t>Vogelsang</a:t>
            </a:r>
            <a:r>
              <a:rPr lang="en-US" sz="1400" b="1" dirty="0"/>
              <a:t> / CC BY 2.0</a:t>
            </a:r>
          </a:p>
          <a:p>
            <a:pPr marL="457200" indent="-457200">
              <a:spcBef>
                <a:spcPts val="0"/>
              </a:spcBef>
              <a:buNone/>
            </a:pPr>
            <a:r>
              <a:rPr lang="en-US" sz="1400" b="1" dirty="0"/>
              <a:t>Slide 24: Image: http://bit.ly/2lQ0XwV (https://www.flickr.com/photos/dlebech/6803716862/) by David </a:t>
            </a:r>
            <a:r>
              <a:rPr lang="en-US" sz="1400" b="1" dirty="0" err="1"/>
              <a:t>Lebech</a:t>
            </a:r>
            <a:r>
              <a:rPr lang="en-US" sz="1400" b="1" dirty="0"/>
              <a:t> / CC BY-NC 2.0</a:t>
            </a:r>
          </a:p>
          <a:p>
            <a:pPr marL="457200" indent="-457200">
              <a:spcBef>
                <a:spcPts val="0"/>
              </a:spcBef>
              <a:buNone/>
            </a:pPr>
            <a:r>
              <a:rPr lang="en-US" sz="1400" b="1" dirty="0"/>
              <a:t>Slide 25: Image: https://www.flickr.com/photos/kimmanleyort/2130314519/ by Kim Manley Ort / CC BY-NC-ND 2.0</a:t>
            </a:r>
          </a:p>
          <a:p>
            <a:pPr marL="457200" indent="-457200">
              <a:spcBef>
                <a:spcPts val="0"/>
              </a:spcBef>
              <a:buNone/>
            </a:pPr>
            <a:r>
              <a:rPr lang="en-US" sz="1400" b="1" dirty="0"/>
              <a:t>Slide 26: Image: https://www.flickr.com/photos/ubarchives/4663516752/ by </a:t>
            </a:r>
            <a:r>
              <a:rPr lang="en-US" sz="1400" b="1" dirty="0" err="1"/>
              <a:t>ubarchives</a:t>
            </a:r>
            <a:r>
              <a:rPr lang="en-US" sz="1400" b="1" dirty="0"/>
              <a:t> / CC BY-NC-ND 2.0</a:t>
            </a:r>
          </a:p>
          <a:p>
            <a:pPr marL="457200" indent="-457200">
              <a:spcBef>
                <a:spcPts val="0"/>
              </a:spcBef>
              <a:buNone/>
            </a:pPr>
            <a:r>
              <a:rPr lang="en-US" sz="1400" b="1" dirty="0"/>
              <a:t>Slide 27: Image: https://www.flickr.com/photos/pagedooley/3887095398/ by Kevin Dooley / CC BY 2.0</a:t>
            </a:r>
          </a:p>
          <a:p>
            <a:pPr marL="457200" indent="-457200">
              <a:spcBef>
                <a:spcPts val="0"/>
              </a:spcBef>
              <a:buNone/>
            </a:pPr>
            <a:r>
              <a:rPr lang="en-US" sz="1400" b="1" dirty="0"/>
              <a:t>Slide 28: Image: https://www.flickr.com/photos/noarau/5540659743/ by Thomas </a:t>
            </a:r>
            <a:r>
              <a:rPr lang="en-US" sz="1400" b="1" dirty="0" err="1"/>
              <a:t>Rusling</a:t>
            </a:r>
            <a:r>
              <a:rPr lang="en-US" sz="1400" b="1" dirty="0"/>
              <a:t> / CC BY-NC-ND 2.0 </a:t>
            </a:r>
          </a:p>
          <a:p>
            <a:pPr marL="457200" indent="-457200">
              <a:spcBef>
                <a:spcPts val="0"/>
              </a:spcBef>
              <a:buNone/>
            </a:pPr>
            <a:r>
              <a:rPr lang="en-US" sz="1400" b="1" dirty="0"/>
              <a:t>Slide 29: Image: http://bit.ly/2staeN3 (https://www.flickr.com/photos/ficken/1813744832/) by Brandon Fick / CC BY 2.0</a:t>
            </a:r>
          </a:p>
        </p:txBody>
      </p:sp>
    </p:spTree>
    <p:extLst>
      <p:ext uri="{BB962C8B-B14F-4D97-AF65-F5344CB8AC3E}">
        <p14:creationId xmlns:p14="http://schemas.microsoft.com/office/powerpoint/2010/main" val="317653733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ext Placeholder 2"/>
          <p:cNvSpPr>
            <a:spLocks noGrp="1"/>
          </p:cNvSpPr>
          <p:nvPr>
            <p:ph type="body" sz="quarter" idx="1"/>
          </p:nvPr>
        </p:nvSpPr>
        <p:spPr>
          <a:xfrm>
            <a:off x="340786" y="343303"/>
            <a:ext cx="8439148" cy="686444"/>
          </a:xfrm>
          <a:prstGeom prst="rect">
            <a:avLst/>
          </a:prstGeom>
        </p:spPr>
        <p:txBody>
          <a:bodyPr/>
          <a:lstStyle/>
          <a:p>
            <a:r>
              <a:t>What came before...</a:t>
            </a:r>
          </a:p>
        </p:txBody>
      </p:sp>
      <p:pic>
        <p:nvPicPr>
          <p:cNvPr id="265" name="Content Placeholder 5" descr="Content Placeholder 5"/>
          <p:cNvPicPr>
            <a:picLocks noChangeAspect="1"/>
          </p:cNvPicPr>
          <p:nvPr/>
        </p:nvPicPr>
        <p:blipFill>
          <a:blip r:embed="rId3">
            <a:extLst/>
          </a:blip>
          <a:stretch>
            <a:fillRect/>
          </a:stretch>
        </p:blipFill>
        <p:spPr>
          <a:xfrm>
            <a:off x="6157607" y="1099203"/>
            <a:ext cx="2282448" cy="2945094"/>
          </a:xfrm>
          <a:prstGeom prst="rect">
            <a:avLst/>
          </a:prstGeom>
          <a:ln w="12700">
            <a:miter lim="400000"/>
          </a:ln>
        </p:spPr>
      </p:pic>
      <p:sp>
        <p:nvSpPr>
          <p:cNvPr id="266" name="TextBox 8"/>
          <p:cNvSpPr/>
          <p:nvPr/>
        </p:nvSpPr>
        <p:spPr>
          <a:xfrm>
            <a:off x="366989" y="1083904"/>
            <a:ext cx="5623299" cy="2720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914400">
              <a:defRPr sz="2000" b="1">
                <a:latin typeface="+mn-lt"/>
                <a:ea typeface="+mn-ea"/>
                <a:cs typeface="+mn-cs"/>
                <a:sym typeface="Calibri"/>
              </a:defRPr>
            </a:pPr>
            <a:r>
              <a:t>2010 </a:t>
            </a:r>
            <a:r>
              <a:rPr b="0"/>
              <a:t>– The Value of Academic Libraries: A comprehensive research review and report written by Megan Oakleaf for ACRL.</a:t>
            </a:r>
          </a:p>
          <a:p>
            <a:pPr marL="742950" lvl="1" indent="-285750" defTabSz="914400">
              <a:buSzPct val="100000"/>
              <a:buFont typeface="Arial"/>
              <a:buChar char="•"/>
              <a:defRPr sz="2000">
                <a:latin typeface="+mn-lt"/>
                <a:ea typeface="+mn-ea"/>
                <a:cs typeface="+mn-cs"/>
                <a:sym typeface="Calibri"/>
              </a:defRPr>
            </a:pPr>
            <a:endParaRPr b="0"/>
          </a:p>
          <a:p>
            <a:pPr marL="742950" lvl="1" indent="-285750" defTabSz="914400">
              <a:buSzPct val="100000"/>
              <a:buFont typeface="Arial"/>
              <a:buChar char="•"/>
              <a:defRPr sz="2000">
                <a:latin typeface="+mn-lt"/>
                <a:ea typeface="+mn-ea"/>
                <a:cs typeface="+mn-cs"/>
                <a:sym typeface="Calibri"/>
              </a:defRPr>
            </a:pPr>
            <a:r>
              <a:t>Contained a review of the quantitative and qualitative literature, as well as methodologies and best practices for demonstrating the value of academic libraries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 Placeholder 2"/>
          <p:cNvSpPr>
            <a:spLocks noGrp="1"/>
          </p:cNvSpPr>
          <p:nvPr>
            <p:ph type="body" sz="quarter" idx="1"/>
          </p:nvPr>
        </p:nvSpPr>
        <p:spPr>
          <a:xfrm>
            <a:off x="340786" y="343303"/>
            <a:ext cx="8439148" cy="686444"/>
          </a:xfrm>
          <a:prstGeom prst="rect">
            <a:avLst/>
          </a:prstGeom>
        </p:spPr>
        <p:txBody>
          <a:bodyPr/>
          <a:lstStyle/>
          <a:p>
            <a:r>
              <a:t>What came before...</a:t>
            </a:r>
          </a:p>
        </p:txBody>
      </p:sp>
      <p:sp>
        <p:nvSpPr>
          <p:cNvPr id="271" name="TextBox 8"/>
          <p:cNvSpPr/>
          <p:nvPr/>
        </p:nvSpPr>
        <p:spPr>
          <a:xfrm>
            <a:off x="366989" y="962308"/>
            <a:ext cx="8386742" cy="3685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914400">
              <a:defRPr sz="2000" b="1">
                <a:latin typeface="+mn-lt"/>
                <a:ea typeface="+mn-ea"/>
                <a:cs typeface="+mn-cs"/>
                <a:sym typeface="Calibri"/>
              </a:defRPr>
            </a:pPr>
            <a:r>
              <a:t>2015</a:t>
            </a:r>
          </a:p>
          <a:p>
            <a:pPr defTabSz="914400">
              <a:defRPr>
                <a:latin typeface="+mn-lt"/>
                <a:ea typeface="+mn-ea"/>
                <a:cs typeface="+mn-cs"/>
                <a:sym typeface="Calibri"/>
              </a:defRPr>
            </a:pPr>
            <a:r>
              <a:t>The VAL committee conducted a gap analysis of the recommendations from the VAL report, as well as other related documents. The committee recommend that ACRL seek a consultant to lead an action-oriented research agenda development process for value of academic libraries research</a:t>
            </a:r>
          </a:p>
          <a:p>
            <a:pPr defTabSz="914400">
              <a:defRPr sz="2000">
                <a:latin typeface="+mn-lt"/>
                <a:ea typeface="+mn-ea"/>
                <a:cs typeface="+mn-cs"/>
                <a:sym typeface="Calibri"/>
              </a:defRPr>
            </a:pPr>
            <a:endParaRPr/>
          </a:p>
          <a:p>
            <a:pPr defTabSz="914400">
              <a:defRPr sz="2000" b="1">
                <a:latin typeface="+mn-lt"/>
                <a:ea typeface="+mn-ea"/>
                <a:cs typeface="+mn-cs"/>
                <a:sym typeface="Calibri"/>
              </a:defRPr>
            </a:pPr>
            <a:r>
              <a:t>August 2016</a:t>
            </a:r>
          </a:p>
          <a:p>
            <a:pPr defTabSz="914400">
              <a:defRPr>
                <a:latin typeface="+mn-lt"/>
                <a:ea typeface="+mn-ea"/>
                <a:cs typeface="+mn-cs"/>
                <a:sym typeface="Calibri"/>
              </a:defRPr>
            </a:pPr>
            <a:r>
              <a:t>Following a call for proposals, OCLC Research was awarded the contract to complete the research agenda</a:t>
            </a:r>
          </a:p>
          <a:p>
            <a:pPr defTabSz="914400">
              <a:defRPr sz="2000">
                <a:latin typeface="+mn-lt"/>
                <a:ea typeface="+mn-ea"/>
                <a:cs typeface="+mn-cs"/>
                <a:sym typeface="Calibri"/>
              </a:defRPr>
            </a:pPr>
            <a:endParaRPr/>
          </a:p>
          <a:p>
            <a:pPr defTabSz="914400">
              <a:defRPr sz="2000" b="1">
                <a:latin typeface="+mn-lt"/>
                <a:ea typeface="+mn-ea"/>
                <a:cs typeface="+mn-cs"/>
                <a:sym typeface="Calibri"/>
              </a:defRPr>
            </a:pPr>
            <a:r>
              <a:t>Fall 2016/Spring 2017</a:t>
            </a:r>
          </a:p>
          <a:p>
            <a:pPr defTabSz="914400">
              <a:defRPr>
                <a:latin typeface="+mn-lt"/>
                <a:ea typeface="+mn-ea"/>
                <a:cs typeface="+mn-cs"/>
                <a:sym typeface="Calibri"/>
              </a:defRPr>
            </a:pPr>
            <a:r>
              <a:t>OCLC &amp; VAL Committee have engaged the community in progress updates and stakeholder feedback</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ext Placeholder 2"/>
          <p:cNvSpPr>
            <a:spLocks noGrp="1"/>
          </p:cNvSpPr>
          <p:nvPr>
            <p:ph type="body" sz="quarter" idx="1"/>
          </p:nvPr>
        </p:nvSpPr>
        <p:spPr>
          <a:xfrm>
            <a:off x="340786" y="343303"/>
            <a:ext cx="8439148" cy="686444"/>
          </a:xfrm>
          <a:prstGeom prst="rect">
            <a:avLst/>
          </a:prstGeom>
        </p:spPr>
        <p:txBody>
          <a:bodyPr/>
          <a:lstStyle/>
          <a:p>
            <a:r>
              <a:t>MILESTONE</a:t>
            </a:r>
          </a:p>
        </p:txBody>
      </p:sp>
      <p:sp>
        <p:nvSpPr>
          <p:cNvPr id="276" name="TextBox 8"/>
          <p:cNvSpPr/>
          <p:nvPr/>
        </p:nvSpPr>
        <p:spPr>
          <a:xfrm>
            <a:off x="366989" y="1083904"/>
            <a:ext cx="8386742" cy="2136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914400">
              <a:defRPr sz="2000" b="1">
                <a:latin typeface="+mn-lt"/>
                <a:ea typeface="+mn-ea"/>
                <a:cs typeface="+mn-cs"/>
                <a:sym typeface="Calibri"/>
              </a:defRPr>
            </a:pPr>
            <a:r>
              <a:t>June 2017</a:t>
            </a:r>
          </a:p>
          <a:p>
            <a:pPr defTabSz="914400">
              <a:defRPr sz="2000">
                <a:latin typeface="+mn-lt"/>
                <a:ea typeface="+mn-ea"/>
                <a:cs typeface="+mn-cs"/>
                <a:sym typeface="Calibri"/>
              </a:defRPr>
            </a:pPr>
            <a:r>
              <a:t>ACRL accepted OCLC's final draft of the research agenda document, and it is now in copy-editing stages.</a:t>
            </a:r>
          </a:p>
          <a:p>
            <a:pPr defTabSz="914400">
              <a:defRPr sz="2000">
                <a:latin typeface="+mn-lt"/>
                <a:ea typeface="+mn-ea"/>
                <a:cs typeface="+mn-cs"/>
                <a:sym typeface="Calibri"/>
              </a:defRPr>
            </a:pPr>
            <a:endParaRPr/>
          </a:p>
          <a:p>
            <a:pPr defTabSz="914400">
              <a:defRPr sz="2000" b="1">
                <a:latin typeface="+mn-lt"/>
                <a:ea typeface="+mn-ea"/>
                <a:cs typeface="+mn-cs"/>
                <a:sym typeface="Calibri"/>
              </a:defRPr>
            </a:pPr>
            <a:r>
              <a:t>September 2017</a:t>
            </a:r>
          </a:p>
          <a:p>
            <a:pPr defTabSz="914400">
              <a:defRPr sz="2000">
                <a:latin typeface="+mn-lt"/>
                <a:ea typeface="+mn-ea"/>
                <a:cs typeface="+mn-cs"/>
                <a:sym typeface="Calibri"/>
              </a:defRPr>
            </a:pPr>
            <a:r>
              <a:t>On-track for the publication of the action-oriented research agenda, as well as a dynamic data visualization tool.</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 name="Picture Placeholder 6" descr="Picture Placeholder 6"/>
          <p:cNvPicPr>
            <a:picLocks noGrp="1" noChangeAspect="1"/>
          </p:cNvPicPr>
          <p:nvPr>
            <p:ph type="pic" idx="13"/>
          </p:nvPr>
        </p:nvPicPr>
        <p:blipFill>
          <a:blip r:embed="rId3">
            <a:extLst/>
          </a:blip>
          <a:stretch>
            <a:fillRect/>
          </a:stretch>
        </p:blipFill>
        <p:spPr>
          <a:prstGeom prst="rect">
            <a:avLst/>
          </a:prstGeom>
        </p:spPr>
      </p:pic>
      <p:sp>
        <p:nvSpPr>
          <p:cNvPr id="281" name="Text Placeholder 2"/>
          <p:cNvSpPr>
            <a:spLocks noGrp="1"/>
          </p:cNvSpPr>
          <p:nvPr>
            <p:ph type="body" sz="half" idx="1"/>
          </p:nvPr>
        </p:nvSpPr>
        <p:spPr>
          <a:xfrm>
            <a:off x="0" y="837123"/>
            <a:ext cx="8109526" cy="2220113"/>
          </a:xfrm>
          <a:prstGeom prst="rect">
            <a:avLst/>
          </a:prstGeom>
        </p:spPr>
        <p:txBody>
          <a:bodyPr/>
          <a:lstStyle/>
          <a:p>
            <a:pPr marL="0" indent="0">
              <a:spcBef>
                <a:spcPts val="400"/>
              </a:spcBef>
              <a:buSzTx/>
              <a:buNone/>
              <a:defRPr sz="2000" b="1"/>
            </a:pPr>
            <a:r>
              <a:t>Action-oriented Research Agenda</a:t>
            </a:r>
          </a:p>
          <a:p>
            <a:pPr marL="0" lvl="1" indent="0" defTabSz="914400">
              <a:spcBef>
                <a:spcPts val="0"/>
              </a:spcBef>
              <a:buSzTx/>
              <a:buNone/>
              <a:defRPr sz="1600"/>
            </a:pPr>
            <a:endParaRPr/>
          </a:p>
          <a:p>
            <a:pPr marL="0" lvl="1" indent="0" defTabSz="914400">
              <a:spcBef>
                <a:spcPts val="0"/>
              </a:spcBef>
              <a:buSzTx/>
              <a:buNone/>
              <a:defRPr sz="1600"/>
            </a:pPr>
            <a:r>
              <a:t>Association of College and Research Libraries. 2017. </a:t>
            </a:r>
            <a:r>
              <a:rPr i="1"/>
              <a:t>Academic Library Impact: Improving Practice and Essential Areas to Research</a:t>
            </a:r>
            <a:r>
              <a:t>, researched by Lynn Silipigni Connaway, William Harvey, Vanessa Kitzie, and Stephanie Mikitish. </a:t>
            </a:r>
            <a:endParaRPr sz="2800"/>
          </a:p>
          <a:p>
            <a:pPr marL="0" lvl="1" indent="0" defTabSz="914400">
              <a:spcBef>
                <a:spcPts val="0"/>
              </a:spcBef>
              <a:buSzTx/>
              <a:buNone/>
              <a:defRPr sz="1600" i="1"/>
            </a:pPr>
            <a:endParaRPr sz="2800"/>
          </a:p>
          <a:p>
            <a:pPr marL="0" lvl="1" indent="0" defTabSz="914400">
              <a:spcBef>
                <a:spcPts val="0"/>
              </a:spcBef>
              <a:buSzTx/>
              <a:buNone/>
              <a:defRPr sz="1600"/>
            </a:pPr>
            <a:r>
              <a:t>Project page: </a:t>
            </a:r>
            <a:r>
              <a:rPr u="sng"/>
              <a:t>http://www.oclc.org/research/themes/user-studies/acrl-agenda.html </a:t>
            </a:r>
            <a:r>
              <a:rPr i="1" u="sng"/>
              <a:t>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ext Placeholder 2"/>
          <p:cNvSpPr>
            <a:spLocks noGrp="1"/>
          </p:cNvSpPr>
          <p:nvPr>
            <p:ph type="body" sz="quarter" idx="1"/>
          </p:nvPr>
        </p:nvSpPr>
        <p:spPr>
          <a:xfrm>
            <a:off x="340786" y="343303"/>
            <a:ext cx="8439148" cy="686444"/>
          </a:xfrm>
          <a:prstGeom prst="rect">
            <a:avLst/>
          </a:prstGeom>
        </p:spPr>
        <p:txBody>
          <a:bodyPr/>
          <a:lstStyle/>
          <a:p>
            <a:r>
              <a:t>Data Collection</a:t>
            </a:r>
          </a:p>
        </p:txBody>
      </p:sp>
      <p:grpSp>
        <p:nvGrpSpPr>
          <p:cNvPr id="298" name="Content Placeholder 4"/>
          <p:cNvGrpSpPr/>
          <p:nvPr/>
        </p:nvGrpSpPr>
        <p:grpSpPr>
          <a:xfrm>
            <a:off x="4917589" y="709345"/>
            <a:ext cx="3644510" cy="3748484"/>
            <a:chOff x="0" y="0"/>
            <a:chExt cx="3644509" cy="3748483"/>
          </a:xfrm>
        </p:grpSpPr>
        <p:grpSp>
          <p:nvGrpSpPr>
            <p:cNvPr id="288" name="Group"/>
            <p:cNvGrpSpPr/>
            <p:nvPr/>
          </p:nvGrpSpPr>
          <p:grpSpPr>
            <a:xfrm>
              <a:off x="1885230" y="205907"/>
              <a:ext cx="1683725" cy="2525587"/>
              <a:chOff x="0" y="0"/>
              <a:chExt cx="1683723" cy="2525585"/>
            </a:xfrm>
          </p:grpSpPr>
          <p:sp>
            <p:nvSpPr>
              <p:cNvPr id="286" name="Shape"/>
              <p:cNvSpPr/>
              <p:nvPr/>
            </p:nvSpPr>
            <p:spPr>
              <a:xfrm>
                <a:off x="0" y="0"/>
                <a:ext cx="1683724" cy="25255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447"/>
                      <a:pt x="21600" y="14400"/>
                    </a:cubicBezTo>
                    <a:cubicBezTo>
                      <a:pt x="21600" y="16928"/>
                      <a:pt x="20602" y="19411"/>
                      <a:pt x="18706" y="21600"/>
                    </a:cubicBezTo>
                    <a:lnTo>
                      <a:pt x="0" y="14400"/>
                    </a:lnTo>
                    <a:close/>
                  </a:path>
                </a:pathLst>
              </a:cu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defTabSz="622300">
                  <a:lnSpc>
                    <a:spcPct val="90000"/>
                  </a:lnSpc>
                  <a:spcBef>
                    <a:spcPts val="1300"/>
                  </a:spcBef>
                  <a:defRPr sz="3200">
                    <a:solidFill>
                      <a:srgbClr val="FFFFFF"/>
                    </a:solidFill>
                  </a:defRPr>
                </a:pPr>
                <a:endParaRPr/>
              </a:p>
            </p:txBody>
          </p:sp>
          <p:sp>
            <p:nvSpPr>
              <p:cNvPr id="287" name="Focus Group Interview &amp;  Feedback from Advisory Group"/>
              <p:cNvSpPr/>
              <p:nvPr/>
            </p:nvSpPr>
            <p:spPr>
              <a:xfrm>
                <a:off x="91000" y="731289"/>
                <a:ext cx="1202661" cy="9667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7779" tIns="17779" rIns="17779" bIns="17779" numCol="1" anchor="ctr">
                <a:spAutoFit/>
              </a:bodyPr>
              <a:lstStyle>
                <a:lvl1pPr algn="ctr" defTabSz="622300">
                  <a:lnSpc>
                    <a:spcPct val="90000"/>
                  </a:lnSpc>
                  <a:spcBef>
                    <a:spcPts val="500"/>
                  </a:spcBef>
                  <a:defRPr sz="1400">
                    <a:solidFill>
                      <a:srgbClr val="FFFFFF"/>
                    </a:solidFill>
                  </a:defRPr>
                </a:lvl1pPr>
              </a:lstStyle>
              <a:p>
                <a:r>
                  <a:t>Focus Group Interview &amp;  Feedback from Advisory Group</a:t>
                </a:r>
              </a:p>
            </p:txBody>
          </p:sp>
        </p:grpSp>
        <p:grpSp>
          <p:nvGrpSpPr>
            <p:cNvPr id="291" name="Group"/>
            <p:cNvGrpSpPr/>
            <p:nvPr/>
          </p:nvGrpSpPr>
          <p:grpSpPr>
            <a:xfrm>
              <a:off x="369765" y="1989023"/>
              <a:ext cx="2916297" cy="1684007"/>
              <a:chOff x="0" y="0"/>
              <a:chExt cx="2916295" cy="1684005"/>
            </a:xfrm>
          </p:grpSpPr>
          <p:sp>
            <p:nvSpPr>
              <p:cNvPr id="289" name="Shape"/>
              <p:cNvSpPr/>
              <p:nvPr/>
            </p:nvSpPr>
            <p:spPr>
              <a:xfrm>
                <a:off x="0" y="0"/>
                <a:ext cx="2916296" cy="1684006"/>
              </a:xfrm>
              <a:custGeom>
                <a:avLst/>
                <a:gdLst/>
                <a:ahLst/>
                <a:cxnLst>
                  <a:cxn ang="0">
                    <a:pos x="wd2" y="hd2"/>
                  </a:cxn>
                  <a:cxn ang="5400000">
                    <a:pos x="wd2" y="hd2"/>
                  </a:cxn>
                  <a:cxn ang="10800000">
                    <a:pos x="wd2" y="hd2"/>
                  </a:cxn>
                  <a:cxn ang="16200000">
                    <a:pos x="wd2" y="hd2"/>
                  </a:cxn>
                </a:cxnLst>
                <a:rect l="0" t="0" r="r" b="b"/>
                <a:pathLst>
                  <a:path w="21600" h="18915" extrusionOk="0">
                    <a:moveTo>
                      <a:pt x="21600" y="9456"/>
                    </a:moveTo>
                    <a:cubicBezTo>
                      <a:pt x="18156" y="18501"/>
                      <a:pt x="10529" y="21600"/>
                      <a:pt x="4565" y="16378"/>
                    </a:cubicBezTo>
                    <a:cubicBezTo>
                      <a:pt x="2669" y="14718"/>
                      <a:pt x="1095" y="12331"/>
                      <a:pt x="0" y="9456"/>
                    </a:cubicBezTo>
                    <a:lnTo>
                      <a:pt x="10800" y="0"/>
                    </a:lnTo>
                    <a:close/>
                  </a:path>
                </a:pathLst>
              </a:cu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defTabSz="800100">
                  <a:lnSpc>
                    <a:spcPct val="90000"/>
                  </a:lnSpc>
                  <a:spcBef>
                    <a:spcPts val="1300"/>
                  </a:spcBef>
                  <a:defRPr sz="3200">
                    <a:solidFill>
                      <a:srgbClr val="FFFFFF"/>
                    </a:solidFill>
                  </a:defRPr>
                </a:pPr>
                <a:endParaRPr/>
              </a:p>
            </p:txBody>
          </p:sp>
          <p:sp>
            <p:nvSpPr>
              <p:cNvPr id="290" name="Individual Interviews with Provosts"/>
              <p:cNvSpPr/>
              <p:nvPr/>
            </p:nvSpPr>
            <p:spPr>
              <a:xfrm>
                <a:off x="576196" y="548835"/>
                <a:ext cx="1803991" cy="7864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59" tIns="22859" rIns="22859" bIns="22859" numCol="1" anchor="ctr">
                <a:spAutoFit/>
              </a:bodyPr>
              <a:lstStyle>
                <a:lvl1pPr algn="ctr" defTabSz="800100">
                  <a:lnSpc>
                    <a:spcPct val="90000"/>
                  </a:lnSpc>
                  <a:spcBef>
                    <a:spcPts val="700"/>
                  </a:spcBef>
                  <a:defRPr>
                    <a:solidFill>
                      <a:srgbClr val="FFFFFF"/>
                    </a:solidFill>
                  </a:defRPr>
                </a:lvl1pPr>
              </a:lstStyle>
              <a:p>
                <a:r>
                  <a:t>Individual Interviews with Provosts</a:t>
                </a:r>
              </a:p>
            </p:txBody>
          </p:sp>
        </p:grpSp>
        <p:grpSp>
          <p:nvGrpSpPr>
            <p:cNvPr id="294" name="Group"/>
            <p:cNvGrpSpPr/>
            <p:nvPr/>
          </p:nvGrpSpPr>
          <p:grpSpPr>
            <a:xfrm>
              <a:off x="3835" y="183824"/>
              <a:ext cx="1766761" cy="2581165"/>
              <a:chOff x="0" y="0"/>
              <a:chExt cx="1766759" cy="2581163"/>
            </a:xfrm>
          </p:grpSpPr>
          <p:sp>
            <p:nvSpPr>
              <p:cNvPr id="292" name="Shape"/>
              <p:cNvSpPr/>
              <p:nvPr/>
            </p:nvSpPr>
            <p:spPr>
              <a:xfrm>
                <a:off x="0" y="0"/>
                <a:ext cx="1766760" cy="2581164"/>
              </a:xfrm>
              <a:custGeom>
                <a:avLst/>
                <a:gdLst/>
                <a:ahLst/>
                <a:cxnLst>
                  <a:cxn ang="0">
                    <a:pos x="wd2" y="hd2"/>
                  </a:cxn>
                  <a:cxn ang="5400000">
                    <a:pos x="wd2" y="hd2"/>
                  </a:cxn>
                  <a:cxn ang="10800000">
                    <a:pos x="wd2" y="hd2"/>
                  </a:cxn>
                  <a:cxn ang="16200000">
                    <a:pos x="wd2" y="hd2"/>
                  </a:cxn>
                </a:cxnLst>
                <a:rect l="0" t="0" r="r" b="b"/>
                <a:pathLst>
                  <a:path w="18922" h="21600" extrusionOk="0">
                    <a:moveTo>
                      <a:pt x="2684" y="21600"/>
                    </a:moveTo>
                    <a:lnTo>
                      <a:pt x="2684" y="21600"/>
                    </a:lnTo>
                    <a:cubicBezTo>
                      <a:pt x="-2678" y="14833"/>
                      <a:pt x="245" y="6068"/>
                      <a:pt x="9213" y="2023"/>
                    </a:cubicBezTo>
                    <a:cubicBezTo>
                      <a:pt x="12148" y="699"/>
                      <a:pt x="15503" y="0"/>
                      <a:pt x="18922" y="0"/>
                    </a:cubicBezTo>
                    <a:lnTo>
                      <a:pt x="18922" y="14275"/>
                    </a:lnTo>
                    <a:close/>
                  </a:path>
                </a:pathLst>
              </a:cu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defTabSz="800100">
                  <a:lnSpc>
                    <a:spcPct val="90000"/>
                  </a:lnSpc>
                  <a:spcBef>
                    <a:spcPts val="1300"/>
                  </a:spcBef>
                  <a:defRPr sz="3200">
                    <a:solidFill>
                      <a:srgbClr val="FFFFFF"/>
                    </a:solidFill>
                  </a:defRPr>
                </a:pPr>
                <a:endParaRPr/>
              </a:p>
            </p:txBody>
          </p:sp>
          <p:sp>
            <p:nvSpPr>
              <p:cNvPr id="293" name="Selected Literature"/>
              <p:cNvSpPr/>
              <p:nvPr/>
            </p:nvSpPr>
            <p:spPr>
              <a:xfrm>
                <a:off x="409506" y="957757"/>
                <a:ext cx="1261780" cy="54572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59" tIns="22859" rIns="22859" bIns="22859" numCol="1" anchor="ctr">
                <a:spAutoFit/>
              </a:bodyPr>
              <a:lstStyle>
                <a:lvl1pPr algn="ctr" defTabSz="800100">
                  <a:lnSpc>
                    <a:spcPct val="90000"/>
                  </a:lnSpc>
                  <a:spcBef>
                    <a:spcPts val="700"/>
                  </a:spcBef>
                  <a:defRPr>
                    <a:solidFill>
                      <a:srgbClr val="FFFFFF"/>
                    </a:solidFill>
                  </a:defRPr>
                </a:lvl1pPr>
              </a:lstStyle>
              <a:p>
                <a:r>
                  <a:t>Selected Literature</a:t>
                </a:r>
              </a:p>
            </p:txBody>
          </p:sp>
        </p:grpSp>
        <p:sp>
          <p:nvSpPr>
            <p:cNvPr id="295" name="Shape"/>
            <p:cNvSpPr/>
            <p:nvPr/>
          </p:nvSpPr>
          <p:spPr>
            <a:xfrm>
              <a:off x="1880595" y="121143"/>
              <a:ext cx="1763915" cy="2597763"/>
            </a:xfrm>
            <a:custGeom>
              <a:avLst/>
              <a:gdLst/>
              <a:ahLst/>
              <a:cxnLst>
                <a:cxn ang="0">
                  <a:pos x="wd2" y="hd2"/>
                </a:cxn>
                <a:cxn ang="5400000">
                  <a:pos x="wd2" y="hd2"/>
                </a:cxn>
                <a:cxn ang="10800000">
                  <a:pos x="wd2" y="hd2"/>
                </a:cxn>
                <a:cxn ang="16200000">
                  <a:pos x="wd2" y="hd2"/>
                </a:cxn>
              </a:cxnLst>
              <a:rect l="0" t="0" r="r" b="b"/>
              <a:pathLst>
                <a:path w="21292" h="21600" extrusionOk="0">
                  <a:moveTo>
                    <a:pt x="0" y="0"/>
                  </a:moveTo>
                  <a:cubicBezTo>
                    <a:pt x="11759" y="0"/>
                    <a:pt x="21292" y="6566"/>
                    <a:pt x="21292" y="14667"/>
                  </a:cubicBezTo>
                  <a:cubicBezTo>
                    <a:pt x="21292" y="16795"/>
                    <a:pt x="20620" y="18897"/>
                    <a:pt x="19322" y="20828"/>
                  </a:cubicBezTo>
                  <a:lnTo>
                    <a:pt x="20662" y="21359"/>
                  </a:lnTo>
                  <a:lnTo>
                    <a:pt x="17437" y="21600"/>
                  </a:lnTo>
                  <a:lnTo>
                    <a:pt x="15969" y="19493"/>
                  </a:lnTo>
                  <a:lnTo>
                    <a:pt x="17305" y="20024"/>
                  </a:lnTo>
                  <a:lnTo>
                    <a:pt x="17305" y="20024"/>
                  </a:lnTo>
                  <a:cubicBezTo>
                    <a:pt x="21600" y="13442"/>
                    <a:pt x="17336" y="5708"/>
                    <a:pt x="7781" y="2749"/>
                  </a:cubicBezTo>
                  <a:cubicBezTo>
                    <a:pt x="5336" y="1992"/>
                    <a:pt x="2685" y="1600"/>
                    <a:pt x="4" y="1600"/>
                  </a:cubicBezTo>
                  <a:close/>
                </a:path>
              </a:pathLst>
            </a:custGeom>
            <a:solidFill>
              <a:srgbClr val="A8D3E8"/>
            </a:solidFill>
            <a:ln w="12700" cap="flat">
              <a:noFill/>
              <a:miter lim="400000"/>
            </a:ln>
            <a:effectLst/>
          </p:spPr>
          <p:txBody>
            <a:bodyPr wrap="square" lIns="45719" tIns="45719" rIns="45719" bIns="45719" numCol="1" anchor="t">
              <a:noAutofit/>
            </a:bodyPr>
            <a:lstStyle/>
            <a:p>
              <a:pPr>
                <a:spcBef>
                  <a:spcPts val="700"/>
                </a:spcBef>
                <a:defRPr sz="3200"/>
              </a:pPr>
              <a:endParaRPr/>
            </a:p>
          </p:txBody>
        </p:sp>
        <p:sp>
          <p:nvSpPr>
            <p:cNvPr id="296" name="Shape"/>
            <p:cNvSpPr/>
            <p:nvPr/>
          </p:nvSpPr>
          <p:spPr>
            <a:xfrm>
              <a:off x="270690" y="2770212"/>
              <a:ext cx="3080115" cy="978272"/>
            </a:xfrm>
            <a:custGeom>
              <a:avLst/>
              <a:gdLst/>
              <a:ahLst/>
              <a:cxnLst>
                <a:cxn ang="0">
                  <a:pos x="wd2" y="hd2"/>
                </a:cxn>
                <a:cxn ang="5400000">
                  <a:pos x="wd2" y="hd2"/>
                </a:cxn>
                <a:cxn ang="10800000">
                  <a:pos x="wd2" y="hd2"/>
                </a:cxn>
                <a:cxn ang="16200000">
                  <a:pos x="wd2" y="hd2"/>
                </a:cxn>
              </a:cxnLst>
              <a:rect l="0" t="0" r="r" b="b"/>
              <a:pathLst>
                <a:path w="21600" h="17197" extrusionOk="0">
                  <a:moveTo>
                    <a:pt x="21600" y="1692"/>
                  </a:moveTo>
                  <a:lnTo>
                    <a:pt x="21600" y="1692"/>
                  </a:lnTo>
                  <a:cubicBezTo>
                    <a:pt x="18183" y="16521"/>
                    <a:pt x="10618" y="21600"/>
                    <a:pt x="4702" y="13035"/>
                  </a:cubicBezTo>
                  <a:cubicBezTo>
                    <a:pt x="3149" y="10787"/>
                    <a:pt x="1809" y="7719"/>
                    <a:pt x="776" y="4044"/>
                  </a:cubicBezTo>
                  <a:lnTo>
                    <a:pt x="0" y="5168"/>
                  </a:lnTo>
                  <a:lnTo>
                    <a:pt x="761" y="846"/>
                  </a:lnTo>
                  <a:lnTo>
                    <a:pt x="2727" y="1221"/>
                  </a:lnTo>
                  <a:lnTo>
                    <a:pt x="1950" y="2344"/>
                  </a:lnTo>
                  <a:lnTo>
                    <a:pt x="1950" y="2344"/>
                  </a:lnTo>
                  <a:cubicBezTo>
                    <a:pt x="5511" y="14718"/>
                    <a:pt x="12399" y="17514"/>
                    <a:pt x="17335" y="8589"/>
                  </a:cubicBezTo>
                  <a:cubicBezTo>
                    <a:pt x="18598" y="6306"/>
                    <a:pt x="19653" y="3379"/>
                    <a:pt x="20431" y="0"/>
                  </a:cubicBezTo>
                  <a:close/>
                </a:path>
              </a:pathLst>
            </a:custGeom>
            <a:solidFill>
              <a:srgbClr val="A8D3E8"/>
            </a:solidFill>
            <a:ln w="12700" cap="flat">
              <a:noFill/>
              <a:miter lim="400000"/>
            </a:ln>
            <a:effectLst/>
          </p:spPr>
          <p:txBody>
            <a:bodyPr wrap="square" lIns="45719" tIns="45719" rIns="45719" bIns="45719" numCol="1" anchor="t">
              <a:noAutofit/>
            </a:bodyPr>
            <a:lstStyle/>
            <a:p>
              <a:pPr>
                <a:spcBef>
                  <a:spcPts val="700"/>
                </a:spcBef>
                <a:defRPr sz="3200"/>
              </a:pPr>
              <a:endParaRPr/>
            </a:p>
          </p:txBody>
        </p:sp>
        <p:sp>
          <p:nvSpPr>
            <p:cNvPr id="297" name="Shape"/>
            <p:cNvSpPr/>
            <p:nvPr/>
          </p:nvSpPr>
          <p:spPr>
            <a:xfrm>
              <a:off x="0" y="0"/>
              <a:ext cx="1764483" cy="2766605"/>
            </a:xfrm>
            <a:custGeom>
              <a:avLst/>
              <a:gdLst/>
              <a:ahLst/>
              <a:cxnLst>
                <a:cxn ang="0">
                  <a:pos x="wd2" y="hd2"/>
                </a:cxn>
                <a:cxn ang="5400000">
                  <a:pos x="wd2" y="hd2"/>
                </a:cxn>
                <a:cxn ang="10800000">
                  <a:pos x="wd2" y="hd2"/>
                </a:cxn>
                <a:cxn ang="16200000">
                  <a:pos x="wd2" y="hd2"/>
                </a:cxn>
              </a:cxnLst>
              <a:rect l="0" t="0" r="r" b="b"/>
              <a:pathLst>
                <a:path w="18915" h="21600" extrusionOk="0">
                  <a:moveTo>
                    <a:pt x="2537" y="21600"/>
                  </a:moveTo>
                  <a:cubicBezTo>
                    <a:pt x="-2685" y="15013"/>
                    <a:pt x="414" y="6591"/>
                    <a:pt x="9458" y="2788"/>
                  </a:cubicBezTo>
                  <a:cubicBezTo>
                    <a:pt x="11834" y="1788"/>
                    <a:pt x="14481" y="1178"/>
                    <a:pt x="17214" y="998"/>
                  </a:cubicBezTo>
                  <a:lnTo>
                    <a:pt x="17215" y="0"/>
                  </a:lnTo>
                  <a:lnTo>
                    <a:pt x="18915" y="1694"/>
                  </a:lnTo>
                  <a:lnTo>
                    <a:pt x="17214" y="3505"/>
                  </a:lnTo>
                  <a:lnTo>
                    <a:pt x="17214" y="2508"/>
                  </a:lnTo>
                  <a:lnTo>
                    <a:pt x="17214" y="2508"/>
                  </a:lnTo>
                  <a:cubicBezTo>
                    <a:pt x="7958" y="3190"/>
                    <a:pt x="1214" y="9209"/>
                    <a:pt x="2152" y="15951"/>
                  </a:cubicBezTo>
                  <a:cubicBezTo>
                    <a:pt x="2392" y="17677"/>
                    <a:pt x="3132" y="19346"/>
                    <a:pt x="4323" y="20849"/>
                  </a:cubicBezTo>
                  <a:close/>
                </a:path>
              </a:pathLst>
            </a:custGeom>
            <a:solidFill>
              <a:srgbClr val="A8D3E8"/>
            </a:solidFill>
            <a:ln w="12700" cap="flat">
              <a:noFill/>
              <a:miter lim="400000"/>
            </a:ln>
            <a:effectLst/>
          </p:spPr>
          <p:txBody>
            <a:bodyPr wrap="square" lIns="45719" tIns="45719" rIns="45719" bIns="45719" numCol="1" anchor="t">
              <a:noAutofit/>
            </a:bodyPr>
            <a:lstStyle/>
            <a:p>
              <a:pPr>
                <a:spcBef>
                  <a:spcPts val="700"/>
                </a:spcBef>
                <a:defRPr sz="3200"/>
              </a:pPr>
              <a:endParaRPr/>
            </a:p>
          </p:txBody>
        </p:sp>
      </p:grpSp>
      <p:sp>
        <p:nvSpPr>
          <p:cNvPr id="299" name="TextBox 5"/>
          <p:cNvSpPr/>
          <p:nvPr/>
        </p:nvSpPr>
        <p:spPr>
          <a:xfrm>
            <a:off x="457199" y="1137919"/>
            <a:ext cx="4185922" cy="212866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285750" indent="-285750">
              <a:buSzPct val="100000"/>
              <a:buFont typeface="Arial"/>
              <a:buChar char="•"/>
              <a:defRPr sz="2400"/>
            </a:pPr>
            <a:r>
              <a:t>Three data sources</a:t>
            </a:r>
          </a:p>
          <a:p>
            <a:pPr marL="285750" indent="-285750">
              <a:buSzPct val="100000"/>
              <a:buFont typeface="Arial"/>
              <a:buChar char="•"/>
              <a:defRPr sz="2400"/>
            </a:pPr>
            <a:r>
              <a:t>Iterative process</a:t>
            </a:r>
          </a:p>
          <a:p>
            <a:pPr marL="742950" lvl="1" indent="-285750">
              <a:buSzPct val="100000"/>
              <a:buFont typeface="Arial"/>
              <a:buChar char="•"/>
              <a:defRPr sz="2400"/>
            </a:pPr>
            <a:r>
              <a:t>Advisory group</a:t>
            </a:r>
          </a:p>
          <a:p>
            <a:pPr marL="742950" lvl="1" indent="-285750">
              <a:buSzPct val="100000"/>
              <a:buFont typeface="Arial"/>
              <a:buChar char="•"/>
              <a:defRPr sz="2400"/>
            </a:pPr>
            <a:r>
              <a:t>Literature review</a:t>
            </a:r>
          </a:p>
          <a:p>
            <a:pPr marL="742950" lvl="1" indent="-285750">
              <a:buSzPct val="100000"/>
              <a:buFont typeface="Arial"/>
              <a:buChar char="•"/>
              <a:defRPr sz="2400"/>
            </a:pPr>
            <a:r>
              <a:t>Provost interviews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Picture Placeholder 5" descr="Picture Placeholder 5"/>
          <p:cNvPicPr>
            <a:picLocks noGrp="1" noChangeAspect="1"/>
          </p:cNvPicPr>
          <p:nvPr>
            <p:ph type="pic" idx="13"/>
          </p:nvPr>
        </p:nvPicPr>
        <p:blipFill>
          <a:blip r:embed="rId3" cstate="print">
            <a:extLst>
              <a:ext uri="{28A0092B-C50C-407E-A947-70E740481C1C}">
                <a14:useLocalDpi xmlns:a14="http://schemas.microsoft.com/office/drawing/2010/main"/>
              </a:ext>
            </a:extLst>
          </a:blip>
          <a:srcRect/>
          <a:stretch>
            <a:fillRect/>
          </a:stretch>
        </p:blipFill>
        <p:spPr>
          <a:xfrm>
            <a:off x="0" y="-1"/>
            <a:ext cx="9144000" cy="4686301"/>
          </a:xfrm>
          <a:prstGeom prst="rect">
            <a:avLst/>
          </a:prstGeom>
        </p:spPr>
      </p:pic>
      <p:grpSp>
        <p:nvGrpSpPr>
          <p:cNvPr id="306" name="Title 4"/>
          <p:cNvGrpSpPr/>
          <p:nvPr/>
        </p:nvGrpSpPr>
        <p:grpSpPr>
          <a:xfrm>
            <a:off x="-3" y="248689"/>
            <a:ext cx="2026923" cy="391392"/>
            <a:chOff x="0" y="0"/>
            <a:chExt cx="2026921" cy="391391"/>
          </a:xfrm>
        </p:grpSpPr>
        <p:sp>
          <p:nvSpPr>
            <p:cNvPr id="304" name="Rectangle"/>
            <p:cNvSpPr/>
            <p:nvPr/>
          </p:nvSpPr>
          <p:spPr>
            <a:xfrm>
              <a:off x="-1" y="-1"/>
              <a:ext cx="2026923" cy="391393"/>
            </a:xfrm>
            <a:prstGeom prst="rect">
              <a:avLst/>
            </a:prstGeom>
            <a:solidFill>
              <a:srgbClr val="000000">
                <a:alpha val="60000"/>
              </a:srgbClr>
            </a:solidFill>
            <a:ln w="12700" cap="flat">
              <a:noFill/>
              <a:miter lim="400000"/>
            </a:ln>
            <a:effectLst/>
          </p:spPr>
          <p:txBody>
            <a:bodyPr wrap="square" lIns="45719" tIns="45719" rIns="45719" bIns="45719" numCol="1" anchor="t">
              <a:noAutofit/>
            </a:bodyPr>
            <a:lstStyle/>
            <a:p>
              <a:pPr>
                <a:defRPr sz="4400"/>
              </a:pPr>
              <a:endParaRPr/>
            </a:p>
          </p:txBody>
        </p:sp>
        <p:sp>
          <p:nvSpPr>
            <p:cNvPr id="305" name="Priority Areas"/>
            <p:cNvSpPr/>
            <p:nvPr/>
          </p:nvSpPr>
          <p:spPr>
            <a:xfrm>
              <a:off x="-1" y="-1"/>
              <a:ext cx="2026923" cy="3752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2000" b="1">
                  <a:solidFill>
                    <a:srgbClr val="FFFFFF"/>
                  </a:solidFill>
                </a:defRPr>
              </a:lvl1pPr>
            </a:lstStyle>
            <a:p>
              <a:r>
                <a:t>Priority Areas</a:t>
              </a:r>
            </a:p>
          </p:txBody>
        </p:sp>
      </p:grpSp>
      <p:grpSp>
        <p:nvGrpSpPr>
          <p:cNvPr id="309" name="Content Placeholder 5"/>
          <p:cNvGrpSpPr/>
          <p:nvPr/>
        </p:nvGrpSpPr>
        <p:grpSpPr>
          <a:xfrm>
            <a:off x="-1" y="1287828"/>
            <a:ext cx="4441373" cy="2702982"/>
            <a:chOff x="0" y="0"/>
            <a:chExt cx="4441371" cy="2702980"/>
          </a:xfrm>
        </p:grpSpPr>
        <p:sp>
          <p:nvSpPr>
            <p:cNvPr id="307" name="Rectangle"/>
            <p:cNvSpPr/>
            <p:nvPr/>
          </p:nvSpPr>
          <p:spPr>
            <a:xfrm>
              <a:off x="0" y="0"/>
              <a:ext cx="4441372" cy="2487338"/>
            </a:xfrm>
            <a:prstGeom prst="rect">
              <a:avLst/>
            </a:prstGeom>
            <a:solidFill>
              <a:srgbClr val="000000">
                <a:alpha val="60000"/>
              </a:srgbClr>
            </a:solidFill>
            <a:ln w="12700" cap="flat">
              <a:noFill/>
              <a:miter lim="400000"/>
            </a:ln>
            <a:effectLst/>
          </p:spPr>
          <p:txBody>
            <a:bodyPr wrap="square" lIns="45719" tIns="45719" rIns="45719" bIns="45719" numCol="1" anchor="t">
              <a:noAutofit/>
            </a:bodyPr>
            <a:lstStyle/>
            <a:p>
              <a:pPr>
                <a:spcBef>
                  <a:spcPts val="700"/>
                </a:spcBef>
                <a:defRPr sz="2000" b="1">
                  <a:solidFill>
                    <a:srgbClr val="FFFFFF"/>
                  </a:solidFill>
                </a:defRPr>
              </a:pPr>
              <a:endParaRPr/>
            </a:p>
          </p:txBody>
        </p:sp>
        <p:sp>
          <p:nvSpPr>
            <p:cNvPr id="308" name="Communication…"/>
            <p:cNvSpPr/>
            <p:nvPr/>
          </p:nvSpPr>
          <p:spPr>
            <a:xfrm>
              <a:off x="0" y="0"/>
              <a:ext cx="4441372" cy="270298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marL="457200" indent="-457200">
                <a:spcBef>
                  <a:spcPts val="400"/>
                </a:spcBef>
                <a:buSzPct val="100000"/>
                <a:buAutoNum type="arabicPeriod"/>
                <a:defRPr sz="2000" b="1">
                  <a:solidFill>
                    <a:srgbClr val="FFFFFF"/>
                  </a:solidFill>
                </a:defRPr>
              </a:pPr>
              <a:r>
                <a:t>Communication</a:t>
              </a:r>
              <a:endParaRPr sz="3200"/>
            </a:p>
            <a:p>
              <a:pPr marL="457200" indent="-457200">
                <a:spcBef>
                  <a:spcPts val="400"/>
                </a:spcBef>
                <a:buSzPct val="100000"/>
                <a:buAutoNum type="arabicPeriod"/>
                <a:defRPr sz="2000" b="1">
                  <a:solidFill>
                    <a:srgbClr val="FFFFFF"/>
                  </a:solidFill>
                </a:defRPr>
              </a:pPr>
              <a:r>
                <a:t>Mission strategy &amp; alignment</a:t>
              </a:r>
              <a:endParaRPr sz="3200"/>
            </a:p>
            <a:p>
              <a:pPr marL="457200" indent="-457200">
                <a:spcBef>
                  <a:spcPts val="400"/>
                </a:spcBef>
                <a:buSzPct val="100000"/>
                <a:buAutoNum type="arabicPeriod"/>
                <a:defRPr sz="2000" b="1">
                  <a:solidFill>
                    <a:srgbClr val="FFFFFF"/>
                  </a:solidFill>
                </a:defRPr>
              </a:pPr>
              <a:r>
                <a:t>Learning analytics</a:t>
              </a:r>
              <a:endParaRPr sz="3200"/>
            </a:p>
            <a:p>
              <a:pPr marL="457200" indent="-457200">
                <a:spcBef>
                  <a:spcPts val="400"/>
                </a:spcBef>
                <a:buSzPct val="100000"/>
                <a:buAutoNum type="arabicPeriod"/>
                <a:defRPr sz="2000" b="1">
                  <a:solidFill>
                    <a:srgbClr val="FFFFFF"/>
                  </a:solidFill>
                </a:defRPr>
              </a:pPr>
              <a:r>
                <a:t>Student success</a:t>
              </a:r>
              <a:endParaRPr sz="3200"/>
            </a:p>
            <a:p>
              <a:pPr marL="457200" indent="-457200">
                <a:spcBef>
                  <a:spcPts val="400"/>
                </a:spcBef>
                <a:buSzPct val="100000"/>
                <a:buAutoNum type="arabicPeriod"/>
                <a:defRPr sz="2000" b="1">
                  <a:solidFill>
                    <a:srgbClr val="FFFFFF"/>
                  </a:solidFill>
                </a:defRPr>
              </a:pPr>
              <a:r>
                <a:t>Teaching &amp; learning</a:t>
              </a:r>
              <a:endParaRPr sz="3200"/>
            </a:p>
            <a:p>
              <a:pPr marL="457200" indent="-457200">
                <a:spcBef>
                  <a:spcPts val="400"/>
                </a:spcBef>
                <a:buSzPct val="100000"/>
                <a:buAutoNum type="arabicPeriod"/>
                <a:defRPr sz="2000" b="1">
                  <a:solidFill>
                    <a:srgbClr val="FFFFFF"/>
                  </a:solidFill>
                </a:defRPr>
              </a:pPr>
              <a:r>
                <a:t>Collaboration</a:t>
              </a:r>
              <a:endParaRPr sz="3200"/>
            </a:p>
          </p:txBody>
        </p:sp>
      </p:grpSp>
    </p:spTree>
  </p:cSld>
  <p:clrMapOvr>
    <a:masterClrMapping/>
  </p:clrMapOvr>
  <p:transition spd="med"/>
</p:sld>
</file>

<file path=ppt/theme/theme1.xml><?xml version="1.0" encoding="utf-8"?>
<a:theme xmlns:a="http://schemas.openxmlformats.org/drawingml/2006/main" name="Master_Slides_V2">
  <a:themeElements>
    <a:clrScheme name="Master_Slides_V2">
      <a:dk1>
        <a:srgbClr val="000000"/>
      </a:dk1>
      <a:lt1>
        <a:srgbClr val="FFFFFF"/>
      </a:lt1>
      <a:dk2>
        <a:srgbClr val="A7A7A7"/>
      </a:dk2>
      <a:lt2>
        <a:srgbClr val="535353"/>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FF00FF"/>
      </a:folHlink>
    </a:clrScheme>
    <a:fontScheme name="Master_Slides_V2">
      <a:majorFont>
        <a:latin typeface="Helvetica"/>
        <a:ea typeface="Helvetica"/>
        <a:cs typeface="Helvetica"/>
      </a:majorFont>
      <a:minorFont>
        <a:latin typeface="Calibri"/>
        <a:ea typeface="Calibri"/>
        <a:cs typeface="Calibri"/>
      </a:minorFont>
    </a:fontScheme>
    <a:fmtScheme name="Master_Slides_V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aster_Slides_V2">
  <a:themeElements>
    <a:clrScheme name="Master_Slides_V2">
      <a:dk1>
        <a:srgbClr val="000000"/>
      </a:dk1>
      <a:lt1>
        <a:srgbClr val="FFFFFF"/>
      </a:lt1>
      <a:dk2>
        <a:srgbClr val="A7A7A7"/>
      </a:dk2>
      <a:lt2>
        <a:srgbClr val="535353"/>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FF00FF"/>
      </a:folHlink>
    </a:clrScheme>
    <a:fontScheme name="Master_Slides_V2">
      <a:majorFont>
        <a:latin typeface="Helvetica"/>
        <a:ea typeface="Helvetica"/>
        <a:cs typeface="Helvetica"/>
      </a:majorFont>
      <a:minorFont>
        <a:latin typeface="Calibri"/>
        <a:ea typeface="Calibri"/>
        <a:cs typeface="Calibri"/>
      </a:minorFont>
    </a:fontScheme>
    <a:fmtScheme name="Master_Slides_V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29</TotalTime>
  <Words>5459</Words>
  <Application>Microsoft Office PowerPoint</Application>
  <PresentationFormat>On-screen Show (16:9)</PresentationFormat>
  <Paragraphs>340</Paragraphs>
  <Slides>32</Slides>
  <Notes>30</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Myriad Pro</vt:lpstr>
      <vt:lpstr>Master_Slides_V2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Connaway</dc:creator>
  <cp:lastModifiedBy>Hood,Erin</cp:lastModifiedBy>
  <cp:revision>5</cp:revision>
  <dcterms:modified xsi:type="dcterms:W3CDTF">2018-02-15T18:58:50Z</dcterms:modified>
</cp:coreProperties>
</file>