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3" r:id="rId2"/>
    <p:sldMasterId id="2147483727" r:id="rId3"/>
    <p:sldMasterId id="2147483753" r:id="rId4"/>
  </p:sldMasterIdLst>
  <p:notesMasterIdLst>
    <p:notesMasterId r:id="rId74"/>
  </p:notesMasterIdLst>
  <p:sldIdLst>
    <p:sldId id="401" r:id="rId5"/>
    <p:sldId id="551" r:id="rId6"/>
    <p:sldId id="552" r:id="rId7"/>
    <p:sldId id="533" r:id="rId8"/>
    <p:sldId id="462" r:id="rId9"/>
    <p:sldId id="446" r:id="rId10"/>
    <p:sldId id="463" r:id="rId11"/>
    <p:sldId id="464" r:id="rId12"/>
    <p:sldId id="447" r:id="rId13"/>
    <p:sldId id="378" r:id="rId14"/>
    <p:sldId id="534" r:id="rId15"/>
    <p:sldId id="416" r:id="rId16"/>
    <p:sldId id="546" r:id="rId17"/>
    <p:sldId id="452" r:id="rId18"/>
    <p:sldId id="494" r:id="rId19"/>
    <p:sldId id="553" r:id="rId20"/>
    <p:sldId id="499" r:id="rId21"/>
    <p:sldId id="497" r:id="rId22"/>
    <p:sldId id="500" r:id="rId23"/>
    <p:sldId id="501" r:id="rId24"/>
    <p:sldId id="502" r:id="rId25"/>
    <p:sldId id="503" r:id="rId26"/>
    <p:sldId id="532" r:id="rId27"/>
    <p:sldId id="555" r:id="rId28"/>
    <p:sldId id="556" r:id="rId29"/>
    <p:sldId id="558" r:id="rId30"/>
    <p:sldId id="559" r:id="rId31"/>
    <p:sldId id="560" r:id="rId32"/>
    <p:sldId id="505" r:id="rId33"/>
    <p:sldId id="506" r:id="rId34"/>
    <p:sldId id="507" r:id="rId35"/>
    <p:sldId id="508" r:id="rId36"/>
    <p:sldId id="510" r:id="rId37"/>
    <p:sldId id="511" r:id="rId38"/>
    <p:sldId id="554" r:id="rId39"/>
    <p:sldId id="514" r:id="rId40"/>
    <p:sldId id="515" r:id="rId41"/>
    <p:sldId id="517" r:id="rId42"/>
    <p:sldId id="561" r:id="rId43"/>
    <p:sldId id="518" r:id="rId44"/>
    <p:sldId id="491" r:id="rId45"/>
    <p:sldId id="567" r:id="rId46"/>
    <p:sldId id="485" r:id="rId47"/>
    <p:sldId id="486" r:id="rId48"/>
    <p:sldId id="536" r:id="rId49"/>
    <p:sldId id="483" r:id="rId50"/>
    <p:sldId id="490" r:id="rId51"/>
    <p:sldId id="535" r:id="rId52"/>
    <p:sldId id="537" r:id="rId53"/>
    <p:sldId id="538" r:id="rId54"/>
    <p:sldId id="539" r:id="rId55"/>
    <p:sldId id="541" r:id="rId56"/>
    <p:sldId id="548" r:id="rId57"/>
    <p:sldId id="549" r:id="rId58"/>
    <p:sldId id="542" r:id="rId59"/>
    <p:sldId id="543" r:id="rId60"/>
    <p:sldId id="544" r:id="rId61"/>
    <p:sldId id="550" r:id="rId62"/>
    <p:sldId id="545" r:id="rId63"/>
    <p:sldId id="547" r:id="rId64"/>
    <p:sldId id="466" r:id="rId65"/>
    <p:sldId id="467" r:id="rId66"/>
    <p:sldId id="472" r:id="rId67"/>
    <p:sldId id="562" r:id="rId68"/>
    <p:sldId id="564" r:id="rId69"/>
    <p:sldId id="563" r:id="rId70"/>
    <p:sldId id="565" r:id="rId71"/>
    <p:sldId id="566" r:id="rId72"/>
    <p:sldId id="38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on,Brittany" initials="B" lastIdx="16" clrIdx="0">
    <p:extLst>
      <p:ext uri="{19B8F6BF-5375-455C-9EA6-DF929625EA0E}">
        <p15:presenceInfo xmlns:p15="http://schemas.microsoft.com/office/powerpoint/2012/main" userId="S-1-5-21-2132901703-1472156187-1681070327-62342" providerId="AD"/>
      </p:ext>
    </p:extLst>
  </p:cmAuthor>
  <p:cmAuthor id="2" name="Connaway,Lynn" initials="C" lastIdx="1" clrIdx="1">
    <p:extLst>
      <p:ext uri="{19B8F6BF-5375-455C-9EA6-DF929625EA0E}">
        <p15:presenceInfo xmlns:p15="http://schemas.microsoft.com/office/powerpoint/2012/main" userId="S-1-5-21-2132901703-1472156187-1681070327-23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8C8C"/>
    <a:srgbClr val="00AFD7"/>
    <a:srgbClr val="DDA04F"/>
    <a:srgbClr val="F9E499"/>
    <a:srgbClr val="4C7F34"/>
    <a:srgbClr val="2F6318"/>
    <a:srgbClr val="B1E3C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23" autoAdjust="0"/>
    <p:restoredTop sz="80930" autoAdjust="0"/>
  </p:normalViewPr>
  <p:slideViewPr>
    <p:cSldViewPr snapToGrid="0">
      <p:cViewPr varScale="1">
        <p:scale>
          <a:sx n="88" d="100"/>
          <a:sy n="88" d="100"/>
        </p:scale>
        <p:origin x="44" y="284"/>
      </p:cViewPr>
      <p:guideLst/>
    </p:cSldViewPr>
  </p:slideViewPr>
  <p:outlineViewPr>
    <p:cViewPr>
      <p:scale>
        <a:sx n="33" d="100"/>
        <a:sy n="33" d="100"/>
      </p:scale>
      <p:origin x="0" y="-18355"/>
    </p:cViewPr>
  </p:outlineViewPr>
  <p:notesTextViewPr>
    <p:cViewPr>
      <p:scale>
        <a:sx n="3" d="2"/>
        <a:sy n="3" d="2"/>
      </p:scale>
      <p:origin x="0" y="0"/>
    </p:cViewPr>
  </p:notesTextViewPr>
  <p:notesViewPr>
    <p:cSldViewPr snapToGrid="0">
      <p:cViewPr varScale="1">
        <p:scale>
          <a:sx n="76" d="100"/>
          <a:sy n="76" d="100"/>
        </p:scale>
        <p:origin x="263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73B9B-E457-4D6B-B735-65636897F970}" type="datetimeFigureOut">
              <a:rPr lang="en-US" smtClean="0"/>
              <a:t>3/14/2018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6DD34-2E5D-44F1-8091-20CC79DD3A1A}" type="slidenum">
              <a:rPr lang="en-US" smtClean="0"/>
              <a:t>‹#›</a:t>
            </a:fld>
            <a:endParaRPr lang="en-US"/>
          </a:p>
        </p:txBody>
      </p:sp>
    </p:spTree>
    <p:extLst>
      <p:ext uri="{BB962C8B-B14F-4D97-AF65-F5344CB8AC3E}">
        <p14:creationId xmlns:p14="http://schemas.microsoft.com/office/powerpoint/2010/main" val="522266935"/>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tatista.com/statistics/264810/number-of-monthly-active-facebook-users-worldwide/"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statista.com/statistics/273018/number-of-internet-users-worldwid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youtube.com/watch?v=6ai0ZO3lDR4"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jiscinfonet.ac.uk/infokits/evaluating-servic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worldbank.org/en/publication/wdr2016"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chronicle.com/blogs/wiredcampus/on-facebook-librarian-brings-two-students-from-the-early-1900s-to-life/34845"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1</a:t>
            </a:fld>
            <a:endParaRPr lang="en-US"/>
          </a:p>
        </p:txBody>
      </p:sp>
    </p:spTree>
    <p:extLst>
      <p:ext uri="{BB962C8B-B14F-4D97-AF65-F5344CB8AC3E}">
        <p14:creationId xmlns:p14="http://schemas.microsoft.com/office/powerpoint/2010/main" val="113741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10</a:t>
            </a:fld>
            <a:endParaRPr lang="en-US"/>
          </a:p>
        </p:txBody>
      </p:sp>
    </p:spTree>
    <p:extLst>
      <p:ext uri="{BB962C8B-B14F-4D97-AF65-F5344CB8AC3E}">
        <p14:creationId xmlns:p14="http://schemas.microsoft.com/office/powerpoint/2010/main" val="1718737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755136"/>
            <a:ext cx="5486400" cy="4245865"/>
          </a:xfrm>
          <a:prstGeom prst="rect">
            <a:avLst/>
          </a:prstGeom>
        </p:spPr>
        <p:txBody>
          <a:bodyPr/>
          <a:lstStyle/>
          <a:p>
            <a:r>
              <a:rPr lang="en-US" sz="1400" dirty="0">
                <a:latin typeface="Arial" panose="020B0604020202020204" pitchFamily="34" charset="0"/>
                <a:cs typeface="Arial" pitchFamily="34" charset="0"/>
              </a:rPr>
              <a:t>Image: https://www.flickr.com/photos/vamapaull/3775032790 by Paul </a:t>
            </a:r>
            <a:r>
              <a:rPr lang="en-US" sz="1400" dirty="0" err="1">
                <a:latin typeface="Arial" panose="020B0604020202020204" pitchFamily="34" charset="0"/>
                <a:cs typeface="Arial" pitchFamily="34" charset="0"/>
              </a:rPr>
              <a:t>Istoan</a:t>
            </a:r>
            <a:r>
              <a:rPr lang="en-US" sz="1400" dirty="0">
                <a:latin typeface="Arial" panose="020B0604020202020204" pitchFamily="34" charset="0"/>
                <a:cs typeface="Arial" pitchFamily="34" charset="0"/>
              </a:rPr>
              <a:t> / CC BY-NC 2.0</a:t>
            </a:r>
          </a:p>
          <a:p>
            <a:endParaRPr lang="en-US" sz="140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5960A371-2387-439E-A375-0510582CF7CE}" type="slidenum">
              <a:rPr lang="en-US" smtClean="0"/>
              <a:t>11</a:t>
            </a:fld>
            <a:endParaRPr lang="en-US"/>
          </a:p>
        </p:txBody>
      </p:sp>
    </p:spTree>
    <p:extLst>
      <p:ext uri="{BB962C8B-B14F-4D97-AF65-F5344CB8AC3E}">
        <p14:creationId xmlns:p14="http://schemas.microsoft.com/office/powerpoint/2010/main" val="203977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https://www.flickr.com/photos/elena_87/2567662128/  (</a:t>
            </a:r>
            <a:r>
              <a:rPr lang="it-IT" sz="1400" dirty="0">
                <a:latin typeface="Arial" panose="020B0604020202020204" pitchFamily="34" charset="0"/>
                <a:cs typeface="Arial" panose="020B0604020202020204" pitchFamily="34" charset="0"/>
              </a:rPr>
              <a:t>Università Cattolica del Sacro Cuore Milano) </a:t>
            </a:r>
            <a:r>
              <a:rPr lang="it-IT" dirty="0"/>
              <a:t>by Elena / CC BY-NC-ND 2.0 https://creativecommons.org/licenses/by-nc-nd/2.0/</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Comparisons being done across countries using the original Digital Visitors and Residents Interviews from 2011-2014.  New Interviews being conducted.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We are now working on analyzing the new data and comparing them to one another.</a:t>
            </a:r>
          </a:p>
          <a:p>
            <a:endParaRPr lang="en-US" dirty="0"/>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960A371-2387-439E-A375-0510582CF7CE}" type="slidenum">
              <a:rPr lang="en-US" smtClean="0"/>
              <a:t>12</a:t>
            </a:fld>
            <a:endParaRPr lang="en-US"/>
          </a:p>
        </p:txBody>
      </p:sp>
    </p:spTree>
    <p:extLst>
      <p:ext uri="{BB962C8B-B14F-4D97-AF65-F5344CB8AC3E}">
        <p14:creationId xmlns:p14="http://schemas.microsoft.com/office/powerpoint/2010/main" val="1695260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We have 36 Interviews from the United Kingdom and the United States, with a higher number from Emerging participants as these were conducted as longitudinal studies.  Diaries and Follow-up Interviews were conducted but for this analysis, we are only using the initial Interview.  We have also pulled in 20 Interviews from Milan and 33 from Barcelona, all more equally distributed</a:t>
            </a:r>
            <a:r>
              <a:rPr lang="en-US" baseline="0" dirty="0"/>
              <a:t>.  Total = 164</a:t>
            </a:r>
            <a:endParaRPr lang="en-US"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5960A371-2387-439E-A375-0510582CF7CE}" type="slidenum">
              <a:rPr lang="en-US" smtClean="0"/>
              <a:t>13</a:t>
            </a:fld>
            <a:endParaRPr lang="en-US"/>
          </a:p>
        </p:txBody>
      </p:sp>
    </p:spTree>
    <p:extLst>
      <p:ext uri="{BB962C8B-B14F-4D97-AF65-F5344CB8AC3E}">
        <p14:creationId xmlns:p14="http://schemas.microsoft.com/office/powerpoint/2010/main" val="2240468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14</a:t>
            </a:fld>
            <a:endParaRPr lang="en-US"/>
          </a:p>
        </p:txBody>
      </p:sp>
    </p:spTree>
    <p:extLst>
      <p:ext uri="{BB962C8B-B14F-4D97-AF65-F5344CB8AC3E}">
        <p14:creationId xmlns:p14="http://schemas.microsoft.com/office/powerpoint/2010/main" val="1419214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68338"/>
            <a:ext cx="5486400" cy="3086100"/>
          </a:xfrm>
        </p:spPr>
      </p:sp>
      <p:sp>
        <p:nvSpPr>
          <p:cNvPr id="3" name="Notes Placeholder 2"/>
          <p:cNvSpPr>
            <a:spLocks noGrp="1"/>
          </p:cNvSpPr>
          <p:nvPr>
            <p:ph type="body" idx="1"/>
          </p:nvPr>
        </p:nvSpPr>
        <p:spPr>
          <a:xfrm>
            <a:off x="266700" y="3962400"/>
            <a:ext cx="6159500" cy="4831644"/>
          </a:xfrm>
        </p:spPr>
        <p:txBody>
          <a:bodyPr/>
          <a:lstStyle/>
          <a:p>
            <a:r>
              <a:rPr lang="en-US" sz="1200" dirty="0"/>
              <a:t>Image: https://www.flickr.com/photos/12905355@N05/4293966039/ by Photo Giddy / CC BY-NC 2.0 https://creativecommons.org/licenses/by-nc/2.0/ </a:t>
            </a:r>
          </a:p>
          <a:p>
            <a:endParaRPr lang="en-US" sz="120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In relation to the use of tablets, it seems that in Spain and UK tablets are a family tool that is mostly used for watching TV </a:t>
            </a:r>
            <a:r>
              <a:rPr lang="en-US" sz="1200" baseline="0" dirty="0" err="1">
                <a:latin typeface="Arial" panose="020B0604020202020204" pitchFamily="34" charset="0"/>
                <a:cs typeface="Arial" panose="020B0604020202020204" pitchFamily="34" charset="0"/>
              </a:rPr>
              <a:t>programms</a:t>
            </a:r>
            <a:r>
              <a:rPr lang="en-US" sz="1200" baseline="0" dirty="0">
                <a:latin typeface="Arial" panose="020B0604020202020204" pitchFamily="34" charset="0"/>
                <a:cs typeface="Arial" panose="020B0604020202020204" pitchFamily="34" charset="0"/>
              </a:rPr>
              <a:t>, playing </a:t>
            </a:r>
            <a:r>
              <a:rPr lang="en-US" sz="1200" baseline="0" dirty="0" err="1">
                <a:latin typeface="Arial" panose="020B0604020202020204" pitchFamily="34" charset="0"/>
                <a:cs typeface="Arial" panose="020B0604020202020204" pitchFamily="34" charset="0"/>
              </a:rPr>
              <a:t>gammes</a:t>
            </a:r>
            <a:r>
              <a:rPr lang="en-US" sz="1200" baseline="0" dirty="0">
                <a:latin typeface="Arial" panose="020B0604020202020204" pitchFamily="34" charset="0"/>
                <a:cs typeface="Arial" panose="020B0604020202020204" pitchFamily="34" charset="0"/>
              </a:rPr>
              <a:t>, or reading the news</a:t>
            </a:r>
            <a:r>
              <a:rPr lang="is-IS" sz="1200" baseline="0" dirty="0">
                <a:latin typeface="Arial" panose="020B0604020202020204" pitchFamily="34" charset="0"/>
                <a:cs typeface="Arial" panose="020B0604020202020204" pitchFamily="34" charset="0"/>
              </a:rPr>
              <a:t>….</a:t>
            </a:r>
          </a:p>
          <a:p>
            <a:r>
              <a:rPr lang="is-IS" sz="1200" baseline="0" dirty="0">
                <a:latin typeface="Arial" panose="020B0604020202020204" pitchFamily="34" charset="0"/>
                <a:cs typeface="Arial" panose="020B0604020202020204" pitchFamily="34" charset="0"/>
              </a:rPr>
              <a:t>In this sense one UOC faculty member comment us that the tablet was his favourite device to work....</a:t>
            </a:r>
          </a:p>
          <a:p>
            <a:endParaRPr lang="is-IS" sz="1200" baseline="0" dirty="0">
              <a:latin typeface="Arial" panose="020B0604020202020204" pitchFamily="34" charset="0"/>
              <a:cs typeface="Arial" panose="020B0604020202020204" pitchFamily="34" charset="0"/>
            </a:endParaRPr>
          </a:p>
          <a:p>
            <a:pPr marL="0" indent="0">
              <a:buNone/>
            </a:pPr>
            <a:r>
              <a:rPr lang="es-ES_tradnl" sz="1200" dirty="0"/>
              <a:t>“I </a:t>
            </a:r>
            <a:r>
              <a:rPr lang="es-ES_tradnl" sz="1200" dirty="0" err="1"/>
              <a:t>feel</a:t>
            </a:r>
            <a:r>
              <a:rPr lang="es-ES_tradnl" sz="1200" dirty="0"/>
              <a:t> </a:t>
            </a:r>
            <a:r>
              <a:rPr lang="es-ES_tradnl" sz="1200" dirty="0" err="1"/>
              <a:t>guilty</a:t>
            </a:r>
            <a:r>
              <a:rPr lang="es-ES_tradnl" sz="1200" dirty="0"/>
              <a:t>, </a:t>
            </a:r>
            <a:r>
              <a:rPr lang="es-ES_tradnl" sz="1200" dirty="0" err="1"/>
              <a:t>but</a:t>
            </a:r>
            <a:r>
              <a:rPr lang="es-ES_tradnl" sz="1200" dirty="0"/>
              <a:t> </a:t>
            </a:r>
            <a:r>
              <a:rPr lang="es-ES_tradnl" sz="1200" dirty="0" err="1"/>
              <a:t>the</a:t>
            </a:r>
            <a:r>
              <a:rPr lang="es-ES_tradnl" sz="1200" dirty="0"/>
              <a:t> </a:t>
            </a:r>
            <a:r>
              <a:rPr lang="es-ES_tradnl" sz="1200" dirty="0" err="1"/>
              <a:t>tablet</a:t>
            </a:r>
            <a:r>
              <a:rPr lang="es-ES_tradnl" sz="1200" dirty="0"/>
              <a:t> </a:t>
            </a:r>
            <a:r>
              <a:rPr lang="es-ES_tradnl" sz="1200" dirty="0" err="1"/>
              <a:t>is</a:t>
            </a:r>
            <a:r>
              <a:rPr lang="es-ES_tradnl" sz="1200" dirty="0"/>
              <a:t> </a:t>
            </a:r>
            <a:r>
              <a:rPr lang="es-ES_tradnl" sz="1200" dirty="0" err="1"/>
              <a:t>perfect</a:t>
            </a:r>
            <a:r>
              <a:rPr lang="es-ES_tradnl" sz="1200" dirty="0"/>
              <a:t> </a:t>
            </a:r>
            <a:r>
              <a:rPr lang="es-ES_tradnl" sz="1200" dirty="0" err="1"/>
              <a:t>because</a:t>
            </a:r>
            <a:r>
              <a:rPr lang="es-ES_tradnl" sz="1200" dirty="0"/>
              <a:t> </a:t>
            </a:r>
            <a:r>
              <a:rPr lang="es-ES_tradnl" sz="1200" dirty="0" err="1"/>
              <a:t>childs</a:t>
            </a:r>
            <a:r>
              <a:rPr lang="es-ES_tradnl" sz="1200" dirty="0"/>
              <a:t> can </a:t>
            </a:r>
            <a:r>
              <a:rPr lang="es-ES_tradnl" sz="1200" dirty="0" err="1"/>
              <a:t>watch</a:t>
            </a:r>
            <a:r>
              <a:rPr lang="es-ES_tradnl" sz="1200" dirty="0"/>
              <a:t> films and I can </a:t>
            </a:r>
            <a:r>
              <a:rPr lang="es-ES_tradnl" sz="1200" dirty="0" err="1"/>
              <a:t>work</a:t>
            </a:r>
            <a:r>
              <a:rPr lang="is-IS" sz="1200" dirty="0"/>
              <a:t>…it  is lovely to have it.”</a:t>
            </a:r>
          </a:p>
          <a:p>
            <a:pPr marL="0" indent="0">
              <a:buNone/>
            </a:pPr>
            <a:r>
              <a:rPr lang="en-US" sz="1200" dirty="0"/>
              <a:t>(UOCFI3, Male, Age 48, Information  and Communication Studies)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But even</a:t>
            </a:r>
            <a:r>
              <a:rPr lang="en-US" sz="1200" baseline="0" dirty="0">
                <a:latin typeface="Arial" panose="020B0604020202020204" pitchFamily="34" charset="0"/>
                <a:cs typeface="Arial" panose="020B0604020202020204" pitchFamily="34" charset="0"/>
              </a:rPr>
              <a:t> people use mostly digital devices and applications to access to information, it is interesting to note some questions in relation with printed information</a:t>
            </a:r>
            <a:r>
              <a:rPr lang="is-IS" sz="1200" baseline="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Tablets</a:t>
            </a:r>
          </a:p>
          <a:p>
            <a:r>
              <a:rPr lang="en-US" sz="1200" dirty="0">
                <a:latin typeface="Arial" panose="020B0604020202020204" pitchFamily="34" charset="0"/>
                <a:cs typeface="Arial" panose="020B0604020202020204" pitchFamily="34" charset="0"/>
              </a:rPr>
              <a:t>Tools AND Educational Stage Aggregated By</a:t>
            </a:r>
            <a:r>
              <a:rPr lang="en-US" sz="1200" baseline="0" dirty="0">
                <a:latin typeface="Arial" panose="020B0604020202020204" pitchFamily="34" charset="0"/>
                <a:cs typeface="Arial" panose="020B0604020202020204" pitchFamily="34" charset="0"/>
              </a:rPr>
              <a:t> Sources (Tablets, iPads, Other Tablets)</a:t>
            </a:r>
          </a:p>
          <a:p>
            <a:r>
              <a:rPr lang="en-US" sz="1200" baseline="0" dirty="0">
                <a:latin typeface="Arial" panose="020B0604020202020204" pitchFamily="34" charset="0"/>
                <a:cs typeface="Arial" panose="020B0604020202020204" pitchFamily="34" charset="0"/>
              </a:rPr>
              <a:t>Experiencing Interviews </a:t>
            </a:r>
          </a:p>
          <a:p>
            <a:r>
              <a:rPr lang="en-US" sz="1200" baseline="0" dirty="0">
                <a:latin typeface="Arial" panose="020B0604020202020204" pitchFamily="34" charset="0"/>
                <a:cs typeface="Arial" panose="020B0604020202020204" pitchFamily="34" charset="0"/>
              </a:rPr>
              <a:t>UC3M Madrid: 8, 80%</a:t>
            </a:r>
          </a:p>
          <a:p>
            <a:r>
              <a:rPr lang="en-US" sz="1200" baseline="0" dirty="0">
                <a:latin typeface="Arial" panose="020B0604020202020204" pitchFamily="34" charset="0"/>
                <a:cs typeface="Arial" panose="020B0604020202020204" pitchFamily="34" charset="0"/>
              </a:rPr>
              <a:t>US: 2, 40%</a:t>
            </a:r>
          </a:p>
          <a:p>
            <a:r>
              <a:rPr lang="en-US" sz="1200" baseline="0" dirty="0">
                <a:latin typeface="Arial" panose="020B0604020202020204" pitchFamily="34" charset="0"/>
                <a:cs typeface="Arial" panose="020B0604020202020204" pitchFamily="34" charset="0"/>
              </a:rPr>
              <a:t>UK: 4, 80%</a:t>
            </a:r>
          </a:p>
          <a:p>
            <a:r>
              <a:rPr lang="en-US" sz="1200" baseline="0" dirty="0">
                <a:latin typeface="Arial" panose="020B0604020202020204" pitchFamily="34" charset="0"/>
                <a:cs typeface="Arial" panose="020B0604020202020204" pitchFamily="34" charset="0"/>
              </a:rPr>
              <a:t>UOC Barcelona: 8, 89%</a:t>
            </a:r>
          </a:p>
          <a:p>
            <a:endParaRPr lang="en-US" sz="1200" dirty="0">
              <a:latin typeface="Arial" panose="020B0604020202020204" pitchFamily="34" charset="0"/>
              <a:cs typeface="Arial" panose="020B0604020202020204" pitchFamily="34" charset="0"/>
            </a:endParaRPr>
          </a:p>
          <a:p>
            <a:pPr marL="0" lvl="2"/>
            <a:r>
              <a:rPr lang="en-US" sz="1200" dirty="0">
                <a:latin typeface="Arial" panose="020B0604020202020204" pitchFamily="34" charset="0"/>
                <a:cs typeface="Arial" panose="020B0604020202020204" pitchFamily="34" charset="0"/>
              </a:rPr>
              <a:t>White, David S., and Lynn Silipigni Connaway. 2011-2014. </a:t>
            </a:r>
            <a:r>
              <a:rPr lang="en-US" sz="1200" i="1" dirty="0">
                <a:latin typeface="Arial" pitchFamily="34" charset="0"/>
                <a:cs typeface="Arial" pitchFamily="34" charset="0"/>
              </a:rPr>
              <a:t>Visitors &amp; Residents: What Motivates Engagement with the Digital Information Environment.</a:t>
            </a:r>
            <a:r>
              <a:rPr lang="en-US" sz="1200" dirty="0">
                <a:latin typeface="Arial" panose="020B0604020202020204" pitchFamily="34" charset="0"/>
                <a:cs typeface="Arial" panose="020B0604020202020204" pitchFamily="34" charset="0"/>
              </a:rPr>
              <a:t> Funded by JISC, OCLC, and Oxford University. </a:t>
            </a:r>
            <a:r>
              <a:rPr lang="en-US" sz="1200" u="sng" dirty="0">
                <a:latin typeface="Arial" pitchFamily="34" charset="0"/>
                <a:cs typeface="Arial" pitchFamily="34" charset="0"/>
                <a:hlinkClick r:id="rId3"/>
              </a:rPr>
              <a:t>http://www.oclc.org/research/activities/vandr/</a:t>
            </a:r>
            <a:r>
              <a:rPr lang="en-US" sz="1200" dirty="0">
                <a:latin typeface="Arial" panose="020B0604020202020204" pitchFamily="34" charset="0"/>
                <a:cs typeface="Arial" panose="020B0604020202020204" pitchFamily="34" charset="0"/>
              </a:rPr>
              <a:t>.</a:t>
            </a:r>
          </a:p>
          <a:p>
            <a:endParaRPr lang="en-US" sz="1200" baseline="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pPr/>
              <a:t>15</a:t>
            </a:fld>
            <a:endParaRPr lang="en-US"/>
          </a:p>
        </p:txBody>
      </p:sp>
    </p:spTree>
    <p:extLst>
      <p:ext uri="{BB962C8B-B14F-4D97-AF65-F5344CB8AC3E}">
        <p14:creationId xmlns:p14="http://schemas.microsoft.com/office/powerpoint/2010/main" val="3630663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Let’s talk</a:t>
            </a:r>
            <a:r>
              <a:rPr lang="en-US" sz="1400" baseline="0" dirty="0">
                <a:latin typeface="Arial" panose="020B0604020202020204" pitchFamily="34" charset="0"/>
                <a:cs typeface="Arial" panose="020B0604020202020204" pitchFamily="34" charset="0"/>
              </a:rPr>
              <a:t> about the information sources people use to get information…</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Human</a:t>
            </a:r>
          </a:p>
          <a:p>
            <a:r>
              <a:rPr lang="en-US" sz="1400" dirty="0">
                <a:latin typeface="Arial" panose="020B0604020202020204" pitchFamily="34" charset="0"/>
                <a:cs typeface="Arial" panose="020B0604020202020204" pitchFamily="34" charset="0"/>
              </a:rPr>
              <a:t>Digital, i.e., journals web sites, TV , Wikipedia, VLE</a:t>
            </a:r>
          </a:p>
          <a:p>
            <a:r>
              <a:rPr lang="en-US" sz="1400" dirty="0">
                <a:latin typeface="Arial" panose="020B0604020202020204" pitchFamily="34" charset="0"/>
                <a:cs typeface="Arial" panose="020B0604020202020204" pitchFamily="34" charset="0"/>
              </a:rPr>
              <a:t>Physical</a:t>
            </a:r>
          </a:p>
        </p:txBody>
      </p:sp>
      <p:sp>
        <p:nvSpPr>
          <p:cNvPr id="4" name="Slide Number Placeholder 3"/>
          <p:cNvSpPr>
            <a:spLocks noGrp="1"/>
          </p:cNvSpPr>
          <p:nvPr>
            <p:ph type="sldNum" sz="quarter" idx="10"/>
          </p:nvPr>
        </p:nvSpPr>
        <p:spPr/>
        <p:txBody>
          <a:bodyPr/>
          <a:lstStyle/>
          <a:p>
            <a:fld id="{8F3AA0EB-6089-4AE8-8309-E75A42BF00DD}" type="slidenum">
              <a:rPr lang="en-US" smtClean="0"/>
              <a:pPr/>
              <a:t>16</a:t>
            </a:fld>
            <a:endParaRPr lang="en-US"/>
          </a:p>
        </p:txBody>
      </p:sp>
    </p:spTree>
    <p:extLst>
      <p:ext uri="{BB962C8B-B14F-4D97-AF65-F5344CB8AC3E}">
        <p14:creationId xmlns:p14="http://schemas.microsoft.com/office/powerpoint/2010/main" val="2952759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Let’s talk</a:t>
            </a:r>
            <a:r>
              <a:rPr lang="en-US" sz="1400" baseline="0" dirty="0">
                <a:latin typeface="Arial" panose="020B0604020202020204" pitchFamily="34" charset="0"/>
                <a:cs typeface="Arial" panose="020B0604020202020204" pitchFamily="34" charset="0"/>
              </a:rPr>
              <a:t> about the information sources people use to get information…</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Human</a:t>
            </a:r>
          </a:p>
          <a:p>
            <a:r>
              <a:rPr lang="en-US" sz="1400" dirty="0">
                <a:latin typeface="Arial" panose="020B0604020202020204" pitchFamily="34" charset="0"/>
                <a:cs typeface="Arial" panose="020B0604020202020204" pitchFamily="34" charset="0"/>
              </a:rPr>
              <a:t>Digital, i.e., journals web sites, TV , Wikipedia, VLE</a:t>
            </a:r>
          </a:p>
          <a:p>
            <a:r>
              <a:rPr lang="en-US" sz="1400" dirty="0">
                <a:latin typeface="Arial" panose="020B0604020202020204" pitchFamily="34" charset="0"/>
                <a:cs typeface="Arial" panose="020B0604020202020204" pitchFamily="34" charset="0"/>
              </a:rPr>
              <a:t>Physical</a:t>
            </a:r>
          </a:p>
        </p:txBody>
      </p:sp>
      <p:sp>
        <p:nvSpPr>
          <p:cNvPr id="4" name="Slide Number Placeholder 3"/>
          <p:cNvSpPr>
            <a:spLocks noGrp="1"/>
          </p:cNvSpPr>
          <p:nvPr>
            <p:ph type="sldNum" sz="quarter" idx="10"/>
          </p:nvPr>
        </p:nvSpPr>
        <p:spPr/>
        <p:txBody>
          <a:bodyPr/>
          <a:lstStyle/>
          <a:p>
            <a:fld id="{8F3AA0EB-6089-4AE8-8309-E75A42BF00DD}" type="slidenum">
              <a:rPr lang="en-US" smtClean="0"/>
              <a:pPr/>
              <a:t>17</a:t>
            </a:fld>
            <a:endParaRPr lang="en-US"/>
          </a:p>
        </p:txBody>
      </p:sp>
    </p:spTree>
    <p:extLst>
      <p:ext uri="{BB962C8B-B14F-4D97-AF65-F5344CB8AC3E}">
        <p14:creationId xmlns:p14="http://schemas.microsoft.com/office/powerpoint/2010/main" val="1884990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400" dirty="0">
                <a:latin typeface="Arial" panose="020B0604020202020204" pitchFamily="34" charset="0"/>
                <a:cs typeface="Arial" panose="020B0604020202020204" pitchFamily="34" charset="0"/>
              </a:rPr>
              <a:t>Image: https://www.flickr.com/photos/bonitoclub/9910937863</a:t>
            </a:r>
            <a:r>
              <a:rPr lang="en-US" dirty="0"/>
              <a:t>/ by Tony &amp; Wayne / CC BY-NC 2.0 https://creativecommons.org/licenses/by-nc/2.0/</a:t>
            </a: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And again, we can</a:t>
            </a:r>
            <a:r>
              <a:rPr lang="en-US" sz="1400" baseline="0" dirty="0">
                <a:latin typeface="Arial" panose="020B0604020202020204" pitchFamily="34" charset="0"/>
                <a:cs typeface="Arial" panose="020B0604020202020204" pitchFamily="34" charset="0"/>
              </a:rPr>
              <a:t> see that the use of paper </a:t>
            </a:r>
            <a:r>
              <a:rPr lang="en-US" sz="1400" dirty="0">
                <a:latin typeface="Arial" panose="020B0604020202020204" pitchFamily="34" charset="0"/>
                <a:cs typeface="Arial" panose="020B0604020202020204" pitchFamily="34" charset="0"/>
              </a:rPr>
              <a:t>is</a:t>
            </a:r>
            <a:r>
              <a:rPr lang="en-US" sz="1400" baseline="0" dirty="0">
                <a:latin typeface="Arial" panose="020B0604020202020204" pitchFamily="34" charset="0"/>
                <a:cs typeface="Arial" panose="020B0604020202020204" pitchFamily="34" charset="0"/>
              </a:rPr>
              <a:t> a question of habits but also very related with emotional aspects</a:t>
            </a:r>
            <a:r>
              <a:rPr lang="is-IS" sz="1400" baseline="0" dirty="0">
                <a:latin typeface="Arial" panose="020B0604020202020204" pitchFamily="34" charset="0"/>
                <a:cs typeface="Arial" panose="020B0604020202020204" pitchFamily="34" charset="0"/>
              </a:rPr>
              <a:t>…as pointed by several people interviewed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itchFamily="34" charset="0"/>
                <a:cs typeface="Arial" pitchFamily="34" charset="0"/>
                <a:hlinkClick r:id="rId3"/>
              </a:rPr>
              <a:t>http://www.oclc.org/research/activities/vandr/</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pPr/>
              <a:t>18</a:t>
            </a:fld>
            <a:endParaRPr lang="en-US"/>
          </a:p>
        </p:txBody>
      </p:sp>
    </p:spTree>
    <p:extLst>
      <p:ext uri="{BB962C8B-B14F-4D97-AF65-F5344CB8AC3E}">
        <p14:creationId xmlns:p14="http://schemas.microsoft.com/office/powerpoint/2010/main" val="1902017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44513"/>
            <a:ext cx="5495925" cy="3090862"/>
          </a:xfrm>
        </p:spPr>
      </p:sp>
      <p:sp>
        <p:nvSpPr>
          <p:cNvPr id="3" name="Notes Placeholder 2"/>
          <p:cNvSpPr>
            <a:spLocks noGrp="1"/>
          </p:cNvSpPr>
          <p:nvPr>
            <p:ph type="body" idx="1"/>
          </p:nvPr>
        </p:nvSpPr>
        <p:spPr>
          <a:xfrm>
            <a:off x="474562" y="3962400"/>
            <a:ext cx="5754788" cy="4722286"/>
          </a:xfrm>
        </p:spPr>
        <p:txBody>
          <a:bodyPr/>
          <a:lstStyle/>
          <a:p>
            <a:r>
              <a:rPr lang="en-US" dirty="0"/>
              <a:t>Image: https://www.flickr.com/photos/124705972@N06/14597368868/ by Steve Larkin / CC BY-NC 2.0 https://creativecommons.org/licenses/by-nc/2.0/</a:t>
            </a:r>
          </a:p>
          <a:p>
            <a:pPr marL="0" indent="0">
              <a:buFont typeface="Arial"/>
              <a:buNone/>
            </a:pPr>
            <a:endParaRPr lang="en-US" dirty="0"/>
          </a:p>
          <a:p>
            <a:pPr marL="0" indent="0">
              <a:buFont typeface="Arial"/>
              <a:buNone/>
            </a:pPr>
            <a:r>
              <a:rPr lang="en-US" sz="1400" i="0" dirty="0">
                <a:latin typeface="Arial" panose="020B0604020202020204" pitchFamily="34" charset="0"/>
                <a:cs typeface="Arial" panose="020B0604020202020204" pitchFamily="34" charset="0"/>
              </a:rPr>
              <a:t>Is interesting</a:t>
            </a:r>
            <a:r>
              <a:rPr lang="en-US" sz="1400" i="0" baseline="0" dirty="0">
                <a:latin typeface="Arial" panose="020B0604020202020204" pitchFamily="34" charset="0"/>
                <a:cs typeface="Arial" panose="020B0604020202020204" pitchFamily="34" charset="0"/>
              </a:rPr>
              <a:t> to notice, that most interviewed people consider the use of human sources as the best way to access to information. Not being this always possible, people goes to digital information and if possible, including video, images and interactive capabilities.</a:t>
            </a:r>
          </a:p>
          <a:p>
            <a:pPr marL="0" indent="0" algn="l">
              <a:buFont typeface="Arial"/>
              <a:buNone/>
            </a:pPr>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itchFamily="34" charset="0"/>
                <a:cs typeface="Arial" pitchFamily="34" charset="0"/>
              </a:rPr>
              <a:t> Funded by JISC, OCLC, and Oxford University. </a:t>
            </a:r>
            <a:r>
              <a:rPr lang="en-US" sz="1400" u="sng" dirty="0">
                <a:latin typeface="Arial" pitchFamily="34" charset="0"/>
                <a:cs typeface="Arial" pitchFamily="34" charset="0"/>
                <a:hlinkClick r:id="rId3"/>
              </a:rPr>
              <a:t>http://www.oclc.org/research/activities/vandr/</a:t>
            </a:r>
            <a:r>
              <a:rPr lang="en-US" sz="1400" dirty="0">
                <a:latin typeface="Arial" pitchFamily="34" charset="0"/>
                <a:cs typeface="Arial" pitchFamily="34" charset="0"/>
              </a:rPr>
              <a:t>.</a:t>
            </a:r>
          </a:p>
          <a:p>
            <a:pPr marL="0" indent="0" algn="l">
              <a:buFont typeface="Arial"/>
              <a:buNone/>
            </a:pPr>
            <a:endParaRPr lang="en-US" sz="140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pPr/>
              <a:t>19</a:t>
            </a:fld>
            <a:endParaRPr lang="en-US"/>
          </a:p>
        </p:txBody>
      </p:sp>
    </p:spTree>
    <p:extLst>
      <p:ext uri="{BB962C8B-B14F-4D97-AF65-F5344CB8AC3E}">
        <p14:creationId xmlns:p14="http://schemas.microsoft.com/office/powerpoint/2010/main" val="1993777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Statista. (2018). Number of internet users worldwide from 2009 to 2017, by region (in millions). https://www.statista.com/statistics/265147/number-of-worldwide-internet-users-by-region/.</a:t>
            </a:r>
          </a:p>
          <a:p>
            <a:endParaRPr lang="en-US" sz="1400" dirty="0"/>
          </a:p>
          <a:p>
            <a:r>
              <a:rPr lang="en-US" sz="1400" dirty="0"/>
              <a:t>“Social networking is one of the most popular online activities and Facebook is the most popular online network based on active usage. As of the fourth quarter of 2016, there were a total of roughly 1.86 billion </a:t>
            </a:r>
            <a:r>
              <a:rPr lang="en-US" sz="1400" dirty="0">
                <a:hlinkClick r:id="rId3"/>
              </a:rPr>
              <a:t>monthly active Facebook users</a:t>
            </a:r>
            <a:r>
              <a:rPr lang="en-US" sz="1400" dirty="0"/>
              <a:t>, accounting for almost </a:t>
            </a:r>
            <a:r>
              <a:rPr lang="en-US" sz="1400" dirty="0">
                <a:hlinkClick r:id="rId4"/>
              </a:rPr>
              <a:t>half of internet users worldwide</a:t>
            </a:r>
            <a:r>
              <a:rPr lang="en-US" sz="1400" dirty="0"/>
              <a:t>. Connecting with family and friends, expressing opinions, entertainment and online shopping are amongst the most popular reasons for internet usage.”</a:t>
            </a:r>
          </a:p>
          <a:p>
            <a:endParaRPr lang="en-US" sz="1400" dirty="0"/>
          </a:p>
          <a:p>
            <a:r>
              <a:rPr lang="en-US" sz="1400" dirty="0"/>
              <a:t>Statista. (2018). Number of internet users worldwide from 2005 to 2017 (in millions). https://www.statista.com/statistics/273018/number-of-internet-users-worldwide/. </a:t>
            </a:r>
          </a:p>
        </p:txBody>
      </p:sp>
      <p:sp>
        <p:nvSpPr>
          <p:cNvPr id="4" name="Slide Number Placeholder 3"/>
          <p:cNvSpPr>
            <a:spLocks noGrp="1"/>
          </p:cNvSpPr>
          <p:nvPr>
            <p:ph type="sldNum" sz="quarter" idx="10"/>
          </p:nvPr>
        </p:nvSpPr>
        <p:spPr/>
        <p:txBody>
          <a:bodyPr/>
          <a:lstStyle/>
          <a:p>
            <a:fld id="{A2217BF3-519B-9145-8B18-C97CB0739154}" type="slidenum">
              <a:rPr lang="en-US" smtClean="0"/>
              <a:t>2</a:t>
            </a:fld>
            <a:endParaRPr lang="en-US"/>
          </a:p>
        </p:txBody>
      </p:sp>
    </p:spTree>
    <p:extLst>
      <p:ext uri="{BB962C8B-B14F-4D97-AF65-F5344CB8AC3E}">
        <p14:creationId xmlns:p14="http://schemas.microsoft.com/office/powerpoint/2010/main" val="2528854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439738"/>
            <a:ext cx="5392737" cy="3033712"/>
          </a:xfrm>
        </p:spPr>
      </p:sp>
      <p:sp>
        <p:nvSpPr>
          <p:cNvPr id="3" name="Notes Placeholder 2"/>
          <p:cNvSpPr>
            <a:spLocks noGrp="1"/>
          </p:cNvSpPr>
          <p:nvPr>
            <p:ph type="body" idx="1"/>
          </p:nvPr>
        </p:nvSpPr>
        <p:spPr>
          <a:xfrm>
            <a:off x="366772" y="3710450"/>
            <a:ext cx="6103475" cy="4974235"/>
          </a:xfrm>
        </p:spPr>
        <p:txBody>
          <a:bodyPr/>
          <a:lstStyle/>
          <a:p>
            <a:pPr marL="0" indent="0">
              <a:buNone/>
            </a:pPr>
            <a:r>
              <a:rPr lang="en-US" sz="1400" i="0" baseline="0" dirty="0">
                <a:latin typeface="Arial" panose="020B0604020202020204" pitchFamily="34" charset="0"/>
                <a:cs typeface="Arial" panose="020B0604020202020204" pitchFamily="34" charset="0"/>
              </a:rPr>
              <a:t>Image: https://www.flickr.com/photos/ligthelm/22154604304/ by Rick </a:t>
            </a:r>
            <a:r>
              <a:rPr lang="en-US" sz="1400" i="0" baseline="0" dirty="0" err="1">
                <a:latin typeface="Arial" panose="020B0604020202020204" pitchFamily="34" charset="0"/>
                <a:cs typeface="Arial" panose="020B0604020202020204" pitchFamily="34" charset="0"/>
              </a:rPr>
              <a:t>Ligthelm</a:t>
            </a:r>
            <a:r>
              <a:rPr lang="en-US" sz="1400" i="0" baseline="0" dirty="0">
                <a:latin typeface="Arial" panose="020B0604020202020204" pitchFamily="34" charset="0"/>
                <a:cs typeface="Arial" panose="020B0604020202020204" pitchFamily="34" charset="0"/>
              </a:rPr>
              <a:t> / CC BY 2.0  https://creativecommons.org/licenses/by/2.0/</a:t>
            </a:r>
          </a:p>
          <a:p>
            <a:pPr marL="0" indent="0">
              <a:buNone/>
            </a:pPr>
            <a:endParaRPr lang="en-US" sz="1400" i="0" baseline="0" dirty="0">
              <a:latin typeface="Arial" panose="020B0604020202020204" pitchFamily="34" charset="0"/>
              <a:cs typeface="Arial" panose="020B0604020202020204" pitchFamily="34" charset="0"/>
            </a:endParaRPr>
          </a:p>
          <a:p>
            <a:pPr marL="0" indent="0">
              <a:buNone/>
            </a:pPr>
            <a:endParaRPr lang="en-US" sz="1400" i="0" baseline="0" dirty="0">
              <a:latin typeface="Arial" panose="020B0604020202020204" pitchFamily="34" charset="0"/>
              <a:cs typeface="Arial" panose="020B0604020202020204" pitchFamily="34" charset="0"/>
            </a:endParaRPr>
          </a:p>
          <a:p>
            <a:pPr marL="0" indent="0">
              <a:buNone/>
            </a:pPr>
            <a:endParaRPr lang="en-US" sz="1400" i="0" dirty="0">
              <a:latin typeface="Arial" panose="020B0604020202020204" pitchFamily="34" charset="0"/>
              <a:cs typeface="Arial" panose="020B0604020202020204" pitchFamily="34" charset="0"/>
            </a:endParaRPr>
          </a:p>
          <a:p>
            <a:pPr marL="0" indent="0">
              <a:buNone/>
            </a:pPr>
            <a:endParaRPr lang="en-US" sz="1400" i="0" dirty="0">
              <a:latin typeface="Arial" panose="020B0604020202020204" pitchFamily="34" charset="0"/>
              <a:cs typeface="Arial" panose="020B0604020202020204" pitchFamily="34" charset="0"/>
            </a:endParaRPr>
          </a:p>
          <a:p>
            <a:pPr marL="0" indent="0">
              <a:buNone/>
            </a:pPr>
            <a:endParaRPr lang="en-US" sz="1400" b="1" i="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pPr/>
              <a:t>20</a:t>
            </a:fld>
            <a:endParaRPr lang="en-US"/>
          </a:p>
        </p:txBody>
      </p:sp>
    </p:spTree>
    <p:extLst>
      <p:ext uri="{BB962C8B-B14F-4D97-AF65-F5344CB8AC3E}">
        <p14:creationId xmlns:p14="http://schemas.microsoft.com/office/powerpoint/2010/main" val="3575264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324100" y="174625"/>
            <a:ext cx="2068513" cy="1163638"/>
          </a:xfrm>
        </p:spPr>
      </p:sp>
      <p:sp>
        <p:nvSpPr>
          <p:cNvPr id="3" name="Marcador de notas 2"/>
          <p:cNvSpPr>
            <a:spLocks noGrp="1"/>
          </p:cNvSpPr>
          <p:nvPr>
            <p:ph type="body" idx="1"/>
          </p:nvPr>
        </p:nvSpPr>
        <p:spPr>
          <a:xfrm>
            <a:off x="97403" y="1338264"/>
            <a:ext cx="6523316" cy="7631112"/>
          </a:xfrm>
        </p:spPr>
        <p:txBody>
          <a:bodyPr/>
          <a:lstStyle/>
          <a:p>
            <a:r>
              <a:rPr lang="en-US" sz="1000" noProof="0" dirty="0">
                <a:latin typeface="Arial" panose="020B0604020202020204" pitchFamily="34" charset="0"/>
                <a:cs typeface="Arial" panose="020B0604020202020204" pitchFamily="34" charset="0"/>
              </a:rPr>
              <a:t>Image: https://www.flickr.com/photos/deathtogutenberg/798918705/ </a:t>
            </a:r>
            <a:r>
              <a:rPr lang="en-US" sz="1000" dirty="0"/>
              <a:t>by Austin </a:t>
            </a:r>
            <a:r>
              <a:rPr lang="en-US" sz="1000" dirty="0" err="1"/>
              <a:t>Kleon</a:t>
            </a:r>
            <a:r>
              <a:rPr lang="en-US" sz="1000" dirty="0"/>
              <a:t> / CC BY-NC-ND 2.0 https://creativecommons.org/licenses/by-nc-nd/2.0/</a:t>
            </a:r>
            <a:endParaRPr lang="en-US" sz="1000" noProof="0" dirty="0">
              <a:latin typeface="Arial" panose="020B0604020202020204" pitchFamily="34" charset="0"/>
              <a:cs typeface="Arial" panose="020B0604020202020204" pitchFamily="34" charset="0"/>
            </a:endParaRPr>
          </a:p>
          <a:p>
            <a:endParaRPr lang="en-US" sz="10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noProof="0" dirty="0">
                <a:latin typeface="Arial" panose="020B0604020202020204" pitchFamily="34" charset="0"/>
                <a:cs typeface="Arial" panose="020B0604020202020204" pitchFamily="34" charset="0"/>
              </a:rPr>
              <a:t>A specific</a:t>
            </a:r>
            <a:r>
              <a:rPr lang="en-US" sz="1000" baseline="0" noProof="0" dirty="0">
                <a:latin typeface="Arial" panose="020B0604020202020204" pitchFamily="34" charset="0"/>
                <a:cs typeface="Arial" panose="020B0604020202020204" pitchFamily="34" charset="0"/>
              </a:rPr>
              <a:t> example of personal source is a librarian.</a:t>
            </a:r>
            <a:endParaRPr lang="en-US" sz="10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noProof="0" dirty="0">
                <a:latin typeface="Arial" panose="020B0604020202020204" pitchFamily="34" charset="0"/>
                <a:cs typeface="Arial" panose="020B0604020202020204" pitchFamily="34" charset="0"/>
              </a:rPr>
              <a:t>In</a:t>
            </a:r>
            <a:r>
              <a:rPr lang="en-US" sz="1000" baseline="0" noProof="0" dirty="0">
                <a:latin typeface="Arial" panose="020B0604020202020204" pitchFamily="34" charset="0"/>
                <a:cs typeface="Arial" panose="020B0604020202020204" pitchFamily="34" charset="0"/>
              </a:rPr>
              <a:t> this sense, faculty members mention more the librarians than students. For instance, one UOC faculty said that “librarians are nice people”</a:t>
            </a:r>
            <a:endParaRPr lang="en-US" sz="10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i="0" baseline="0" dirty="0">
                <a:latin typeface="Arial" panose="020B0604020202020204" pitchFamily="34" charset="0"/>
                <a:cs typeface="Arial" panose="020B0604020202020204" pitchFamily="34" charset="0"/>
              </a:rPr>
              <a:t>When human sources are not possible, Google and Wikipedia are the most used sources to get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baseline="0" noProof="0" dirty="0">
                <a:latin typeface="Arial" panose="020B0604020202020204" pitchFamily="34" charset="0"/>
                <a:cs typeface="Arial" panose="020B0604020202020204" pitchFamily="34" charset="0"/>
              </a:rPr>
              <a:t>Eva’s Original Text: </a:t>
            </a:r>
            <a:r>
              <a:rPr lang="en-US" sz="1000" b="0" noProof="0" dirty="0">
                <a:latin typeface="Arial" panose="020B0604020202020204" pitchFamily="34" charset="0"/>
                <a:cs typeface="Arial" panose="020B0604020202020204" pitchFamily="34" charset="0"/>
              </a:rPr>
              <a:t>Both UOC Faculty and Students mention Human Sources to find information. Experts, friends and peers are the most used by Students</a:t>
            </a:r>
            <a:r>
              <a:rPr lang="en-US" sz="1000" noProof="0" dirty="0">
                <a:latin typeface="Arial" panose="020B0604020202020204" pitchFamily="34" charset="0"/>
                <a:cs typeface="Arial" panose="020B0604020202020204" pitchFamily="34" charset="0"/>
              </a:rPr>
              <a:t>.</a:t>
            </a:r>
            <a:r>
              <a:rPr lang="en-US" sz="1000" b="0" noProof="0" dirty="0">
                <a:latin typeface="Arial" panose="020B0604020202020204" pitchFamily="34" charset="0"/>
                <a:cs typeface="Arial" panose="020B0604020202020204" pitchFamily="34" charset="0"/>
              </a:rPr>
              <a:t> </a:t>
            </a:r>
            <a:r>
              <a:rPr lang="en-US" sz="1000" noProof="0" dirty="0">
                <a:latin typeface="Arial" panose="020B0604020202020204" pitchFamily="34" charset="0"/>
                <a:cs typeface="Arial" panose="020B0604020202020204" pitchFamily="34" charset="0"/>
              </a:rPr>
              <a:t>In </a:t>
            </a:r>
            <a:r>
              <a:rPr lang="en-US" sz="1000" b="0" noProof="0" dirty="0">
                <a:latin typeface="Arial" panose="020B0604020202020204" pitchFamily="34" charset="0"/>
                <a:cs typeface="Arial" panose="020B0604020202020204" pitchFamily="34" charset="0"/>
              </a:rPr>
              <a:t>contrast Faculty use the Librarian’s advice. Family members are not a common information source.</a:t>
            </a:r>
          </a:p>
          <a:p>
            <a:endParaRPr lang="en-US" sz="1000" noProof="0" dirty="0">
              <a:latin typeface="Arial" panose="020B0604020202020204" pitchFamily="34" charset="0"/>
              <a:cs typeface="Arial" panose="020B0604020202020204" pitchFamily="34" charset="0"/>
            </a:endParaRPr>
          </a:p>
          <a:p>
            <a:r>
              <a:rPr lang="en-US" sz="1000" baseline="0" noProof="0" dirty="0">
                <a:latin typeface="Arial" panose="020B0604020202020204" pitchFamily="34" charset="0"/>
                <a:cs typeface="Arial" panose="020B0604020202020204" pitchFamily="34" charset="0"/>
              </a:rPr>
              <a:t>Sources AND Edu Stage By Sources Non-Aggregated</a:t>
            </a:r>
          </a:p>
          <a:p>
            <a:r>
              <a:rPr lang="en-US" sz="1000" b="1" baseline="0" noProof="0" dirty="0">
                <a:latin typeface="Arial" panose="020B0604020202020204" pitchFamily="34" charset="0"/>
                <a:cs typeface="Arial" panose="020B0604020202020204" pitchFamily="34" charset="0"/>
              </a:rPr>
              <a:t>Sources: Librarians   </a:t>
            </a:r>
            <a:r>
              <a:rPr lang="en-US" sz="1000" baseline="0" noProof="0" dirty="0">
                <a:latin typeface="Arial" panose="020B0604020202020204" pitchFamily="34" charset="0"/>
                <a:cs typeface="Arial" panose="020B0604020202020204" pitchFamily="34" charset="0"/>
              </a:rPr>
              <a:t>Experiencing Interviews/”Student” Interviews (</a:t>
            </a:r>
            <a:r>
              <a:rPr lang="en-US" sz="1000" baseline="0" noProof="0" dirty="0" err="1">
                <a:latin typeface="Arial" panose="020B0604020202020204" pitchFamily="34" charset="0"/>
                <a:cs typeface="Arial" panose="020B0604020202020204" pitchFamily="34" charset="0"/>
              </a:rPr>
              <a:t>Emg</a:t>
            </a:r>
            <a:r>
              <a:rPr lang="en-US" sz="1000" baseline="0" noProof="0" dirty="0">
                <a:latin typeface="Arial" panose="020B0604020202020204" pitchFamily="34" charset="0"/>
                <a:cs typeface="Arial" panose="020B0604020202020204" pitchFamily="34" charset="0"/>
              </a:rPr>
              <a:t>, Est, </a:t>
            </a:r>
            <a:r>
              <a:rPr lang="en-US" sz="1000" baseline="0" noProof="0" dirty="0" err="1">
                <a:latin typeface="Arial" panose="020B0604020202020204" pitchFamily="34" charset="0"/>
                <a:cs typeface="Arial" panose="020B0604020202020204" pitchFamily="34" charset="0"/>
              </a:rPr>
              <a:t>Emb</a:t>
            </a:r>
            <a:r>
              <a:rPr lang="en-US" sz="1000" baseline="0" noProof="0" dirty="0">
                <a:latin typeface="Arial" panose="020B0604020202020204" pitchFamily="34" charset="0"/>
                <a:cs typeface="Arial" panose="020B0604020202020204" pitchFamily="34" charset="0"/>
              </a:rPr>
              <a:t>)</a:t>
            </a:r>
          </a:p>
          <a:p>
            <a:r>
              <a:rPr lang="en-US" sz="1000" baseline="0" noProof="0" dirty="0">
                <a:latin typeface="Arial" panose="020B0604020202020204" pitchFamily="34" charset="0"/>
                <a:cs typeface="Arial" panose="020B0604020202020204" pitchFamily="34" charset="0"/>
              </a:rPr>
              <a:t>US Exp. N=5: 1, 20% / US Student N=32: 3, 9%</a:t>
            </a:r>
          </a:p>
          <a:p>
            <a:r>
              <a:rPr lang="en-US" sz="1000" baseline="0" noProof="0" dirty="0">
                <a:latin typeface="Arial" panose="020B0604020202020204" pitchFamily="34" charset="0"/>
                <a:cs typeface="Arial" panose="020B0604020202020204" pitchFamily="34" charset="0"/>
              </a:rPr>
              <a:t>UK Exp. N=5: 1, 20% / UK Student N=31: 3, 10%</a:t>
            </a:r>
          </a:p>
          <a:p>
            <a:r>
              <a:rPr lang="en-US" sz="1000" baseline="0" noProof="0" dirty="0">
                <a:latin typeface="Arial" panose="020B0604020202020204" pitchFamily="34" charset="0"/>
                <a:cs typeface="Arial" panose="020B0604020202020204" pitchFamily="34" charset="0"/>
              </a:rPr>
              <a:t>UOC Barcelona N=13: 4, 31% / UOC Barcelona Student N=20: 3, 15%</a:t>
            </a:r>
          </a:p>
          <a:p>
            <a:r>
              <a:rPr lang="en-US" sz="1000" baseline="0" noProof="0" dirty="0" err="1">
                <a:latin typeface="Arial" panose="020B0604020202020204" pitchFamily="34" charset="0"/>
                <a:cs typeface="Arial" panose="020B0604020202020204" pitchFamily="34" charset="0"/>
              </a:rPr>
              <a:t>Unicatt</a:t>
            </a:r>
            <a:r>
              <a:rPr lang="en-US" sz="1000" baseline="0" noProof="0" dirty="0">
                <a:latin typeface="Arial" panose="020B0604020202020204" pitchFamily="34" charset="0"/>
                <a:cs typeface="Arial" panose="020B0604020202020204" pitchFamily="34" charset="0"/>
              </a:rPr>
              <a:t> Milan N=5: 0, 0% / </a:t>
            </a:r>
            <a:r>
              <a:rPr lang="en-US" sz="1000" baseline="0" noProof="0" dirty="0" err="1">
                <a:latin typeface="Arial" panose="020B0604020202020204" pitchFamily="34" charset="0"/>
                <a:cs typeface="Arial" panose="020B0604020202020204" pitchFamily="34" charset="0"/>
              </a:rPr>
              <a:t>Unicatt</a:t>
            </a:r>
            <a:r>
              <a:rPr lang="en-US" sz="1000" baseline="0" noProof="0" dirty="0">
                <a:latin typeface="Arial" panose="020B0604020202020204" pitchFamily="34" charset="0"/>
                <a:cs typeface="Arial" panose="020B0604020202020204" pitchFamily="34" charset="0"/>
              </a:rPr>
              <a:t> Milan Student N=15: 3, 20%</a:t>
            </a:r>
          </a:p>
          <a:p>
            <a:r>
              <a:rPr lang="en-US" sz="1000" baseline="0" noProof="0" dirty="0">
                <a:latin typeface="Arial" panose="020B0604020202020204" pitchFamily="34" charset="0"/>
                <a:cs typeface="Arial" panose="020B0604020202020204" pitchFamily="34" charset="0"/>
              </a:rPr>
              <a:t>UC3M Madrid N=10: 1, 10% / UC3M Madrid Student N=28: 0, 0%</a:t>
            </a:r>
          </a:p>
          <a:p>
            <a:endParaRPr lang="en-US" sz="1000" noProof="0" dirty="0">
              <a:latin typeface="Arial" panose="020B0604020202020204" pitchFamily="34" charset="0"/>
              <a:cs typeface="Arial" panose="020B0604020202020204" pitchFamily="34" charset="0"/>
            </a:endParaRPr>
          </a:p>
          <a:p>
            <a:r>
              <a:rPr lang="en-US" sz="1000" noProof="0" dirty="0">
                <a:latin typeface="Arial" panose="020B0604020202020204" pitchFamily="34" charset="0"/>
                <a:cs typeface="Arial" panose="020B0604020202020204" pitchFamily="34" charset="0"/>
              </a:rPr>
              <a:t>Sources AND Educational Stage By Sources Non-Aggregated</a:t>
            </a:r>
          </a:p>
          <a:p>
            <a:pPr>
              <a:defRPr/>
            </a:pPr>
            <a:r>
              <a:rPr lang="en-US" sz="1000" dirty="0">
                <a:latin typeface="Arial" panose="020B0604020202020204" pitchFamily="34" charset="0"/>
                <a:cs typeface="Arial" panose="020B0604020202020204" pitchFamily="34" charset="0"/>
              </a:rPr>
              <a:t>Sources: </a:t>
            </a:r>
            <a:r>
              <a:rPr lang="en-US" sz="1000" b="1" dirty="0">
                <a:latin typeface="Arial" panose="020B0604020202020204" pitchFamily="34" charset="0"/>
                <a:cs typeface="Arial" panose="020B0604020202020204" pitchFamily="34" charset="0"/>
              </a:rPr>
              <a:t>Experts/Professionals   </a:t>
            </a:r>
            <a:r>
              <a:rPr lang="en-US" sz="1000" noProof="0" dirty="0">
                <a:latin typeface="Arial" panose="020B0604020202020204" pitchFamily="34" charset="0"/>
                <a:cs typeface="Arial" panose="020B0604020202020204" pitchFamily="34" charset="0"/>
              </a:rPr>
              <a:t>Experiencing Interviews/”Student” Interviews </a:t>
            </a:r>
            <a:r>
              <a:rPr lang="en-US" sz="1000" baseline="0" noProof="0" dirty="0">
                <a:latin typeface="Arial" panose="020B0604020202020204" pitchFamily="34" charset="0"/>
                <a:cs typeface="Arial" panose="020B0604020202020204" pitchFamily="34" charset="0"/>
              </a:rPr>
              <a:t>(</a:t>
            </a:r>
            <a:r>
              <a:rPr lang="en-US" sz="1000" baseline="0" noProof="0" dirty="0" err="1">
                <a:latin typeface="Arial" panose="020B0604020202020204" pitchFamily="34" charset="0"/>
                <a:cs typeface="Arial" panose="020B0604020202020204" pitchFamily="34" charset="0"/>
              </a:rPr>
              <a:t>Emg</a:t>
            </a:r>
            <a:r>
              <a:rPr lang="en-US" sz="1000" baseline="0" noProof="0" dirty="0">
                <a:latin typeface="Arial" panose="020B0604020202020204" pitchFamily="34" charset="0"/>
                <a:cs typeface="Arial" panose="020B0604020202020204" pitchFamily="34" charset="0"/>
              </a:rPr>
              <a:t>, Est, </a:t>
            </a:r>
            <a:r>
              <a:rPr lang="en-US" sz="1000" baseline="0" noProof="0" dirty="0" err="1">
                <a:latin typeface="Arial" panose="020B0604020202020204" pitchFamily="34" charset="0"/>
                <a:cs typeface="Arial" panose="020B0604020202020204" pitchFamily="34" charset="0"/>
              </a:rPr>
              <a:t>Emb</a:t>
            </a:r>
            <a:r>
              <a:rPr lang="en-US" sz="1000" baseline="0" noProof="0" dirty="0">
                <a:latin typeface="Arial" panose="020B0604020202020204" pitchFamily="34" charset="0"/>
                <a:cs typeface="Arial" panose="020B0604020202020204" pitchFamily="34" charset="0"/>
              </a:rPr>
              <a:t>)</a:t>
            </a:r>
          </a:p>
          <a:p>
            <a:r>
              <a:rPr lang="en-US" sz="1000" noProof="0" dirty="0">
                <a:latin typeface="Arial" panose="020B0604020202020204" pitchFamily="34" charset="0"/>
                <a:cs typeface="Arial" panose="020B0604020202020204" pitchFamily="34" charset="0"/>
              </a:rPr>
              <a:t>US Exp. N=5: 1, 20% / US Students N=32:</a:t>
            </a:r>
            <a:r>
              <a:rPr lang="en-US" sz="1000" baseline="0" noProof="0" dirty="0">
                <a:latin typeface="Arial" panose="020B0604020202020204" pitchFamily="34" charset="0"/>
                <a:cs typeface="Arial" panose="020B0604020202020204" pitchFamily="34" charset="0"/>
              </a:rPr>
              <a:t> 7, 22%</a:t>
            </a:r>
            <a:endParaRPr lang="en-US" sz="1000" noProof="0" dirty="0">
              <a:latin typeface="Arial" panose="020B0604020202020204" pitchFamily="34" charset="0"/>
              <a:cs typeface="Arial" panose="020B0604020202020204" pitchFamily="34" charset="0"/>
            </a:endParaRPr>
          </a:p>
          <a:p>
            <a:r>
              <a:rPr lang="en-US" sz="1000" noProof="0" dirty="0">
                <a:latin typeface="Arial" panose="020B0604020202020204" pitchFamily="34" charset="0"/>
                <a:cs typeface="Arial" panose="020B0604020202020204" pitchFamily="34" charset="0"/>
              </a:rPr>
              <a:t>UK Exp. N=5: 1, 20% / UK Students N=31: 11, 35%</a:t>
            </a:r>
          </a:p>
          <a:p>
            <a:r>
              <a:rPr lang="en-US" sz="1000" noProof="0" dirty="0">
                <a:latin typeface="Arial" panose="020B0604020202020204" pitchFamily="34" charset="0"/>
                <a:cs typeface="Arial" panose="020B0604020202020204" pitchFamily="34" charset="0"/>
              </a:rPr>
              <a:t>UOC Barcelona Exp. N=13: 5, 38% / UOC Barcelona Students N=20:</a:t>
            </a:r>
            <a:r>
              <a:rPr lang="en-US" sz="1000" baseline="0" noProof="0" dirty="0">
                <a:latin typeface="Arial" panose="020B0604020202020204" pitchFamily="34" charset="0"/>
                <a:cs typeface="Arial" panose="020B0604020202020204" pitchFamily="34" charset="0"/>
              </a:rPr>
              <a:t> </a:t>
            </a:r>
            <a:r>
              <a:rPr lang="en-US" sz="1000" noProof="0" dirty="0">
                <a:latin typeface="Arial" panose="020B0604020202020204" pitchFamily="34" charset="0"/>
                <a:cs typeface="Arial" panose="020B0604020202020204" pitchFamily="34" charset="0"/>
              </a:rPr>
              <a:t>14, 70%</a:t>
            </a:r>
          </a:p>
          <a:p>
            <a:r>
              <a:rPr lang="en-US" sz="1000" noProof="0" dirty="0" err="1">
                <a:latin typeface="Arial" panose="020B0604020202020204" pitchFamily="34" charset="0"/>
                <a:cs typeface="Arial" panose="020B0604020202020204" pitchFamily="34" charset="0"/>
              </a:rPr>
              <a:t>Unicatt</a:t>
            </a:r>
            <a:r>
              <a:rPr lang="en-US" sz="1000" noProof="0" dirty="0">
                <a:latin typeface="Arial" panose="020B0604020202020204" pitchFamily="34" charset="0"/>
                <a:cs typeface="Arial" panose="020B0604020202020204" pitchFamily="34" charset="0"/>
              </a:rPr>
              <a:t> Milan Exp. N=5:</a:t>
            </a:r>
            <a:r>
              <a:rPr lang="en-US" sz="1000" baseline="0" noProof="0" dirty="0">
                <a:latin typeface="Arial" panose="020B0604020202020204" pitchFamily="34" charset="0"/>
                <a:cs typeface="Arial" panose="020B0604020202020204" pitchFamily="34" charset="0"/>
              </a:rPr>
              <a:t> 1, 20% / </a:t>
            </a:r>
            <a:r>
              <a:rPr lang="en-US" sz="1000" baseline="0" noProof="0" dirty="0" err="1">
                <a:latin typeface="Arial" panose="020B0604020202020204" pitchFamily="34" charset="0"/>
                <a:cs typeface="Arial" panose="020B0604020202020204" pitchFamily="34" charset="0"/>
              </a:rPr>
              <a:t>Unicatt</a:t>
            </a:r>
            <a:r>
              <a:rPr lang="en-US" sz="1000" baseline="0" noProof="0" dirty="0">
                <a:latin typeface="Arial" panose="020B0604020202020204" pitchFamily="34" charset="0"/>
                <a:cs typeface="Arial" panose="020B0604020202020204" pitchFamily="34" charset="0"/>
              </a:rPr>
              <a:t> Milan Students N=15: 3, 20%</a:t>
            </a:r>
          </a:p>
          <a:p>
            <a:r>
              <a:rPr lang="en-US" sz="1000" baseline="0" noProof="0" dirty="0">
                <a:latin typeface="Arial" panose="020B0604020202020204" pitchFamily="34" charset="0"/>
                <a:cs typeface="Arial" panose="020B0604020202020204" pitchFamily="34" charset="0"/>
              </a:rPr>
              <a:t>UC3M Madrid Exp. N=10: 5, 50% / UC3M Madrid Students N=28: 8, 29%</a:t>
            </a:r>
          </a:p>
          <a:p>
            <a:endParaRPr lang="en-US" sz="1000" noProof="0" dirty="0">
              <a:latin typeface="Arial" panose="020B0604020202020204" pitchFamily="34" charset="0"/>
              <a:cs typeface="Arial" panose="020B0604020202020204" pitchFamily="34" charset="0"/>
            </a:endParaRPr>
          </a:p>
          <a:p>
            <a:r>
              <a:rPr lang="en-US" sz="1000" noProof="0" dirty="0">
                <a:latin typeface="Arial" panose="020B0604020202020204" pitchFamily="34" charset="0"/>
                <a:cs typeface="Arial" panose="020B0604020202020204" pitchFamily="34" charset="0"/>
              </a:rPr>
              <a:t>Sources AND Educational Stage By Sources Non-Aggregated</a:t>
            </a:r>
          </a:p>
          <a:p>
            <a:pPr>
              <a:defRPr/>
            </a:pPr>
            <a:r>
              <a:rPr lang="en-US" sz="1000" dirty="0">
                <a:latin typeface="Arial" panose="020B0604020202020204" pitchFamily="34" charset="0"/>
                <a:cs typeface="Arial" panose="020B0604020202020204" pitchFamily="34" charset="0"/>
              </a:rPr>
              <a:t>Sources: </a:t>
            </a:r>
            <a:r>
              <a:rPr lang="en-US" sz="1000" b="1" dirty="0">
                <a:latin typeface="Arial" panose="020B0604020202020204" pitchFamily="34" charset="0"/>
                <a:cs typeface="Arial" panose="020B0604020202020204" pitchFamily="34" charset="0"/>
              </a:rPr>
              <a:t>Friends/Colleagues    </a:t>
            </a:r>
            <a:r>
              <a:rPr lang="en-US" sz="1000" noProof="0" dirty="0">
                <a:latin typeface="Arial" panose="020B0604020202020204" pitchFamily="34" charset="0"/>
                <a:cs typeface="Arial" panose="020B0604020202020204" pitchFamily="34" charset="0"/>
              </a:rPr>
              <a:t>Experiencing Interviews/”Student” Interviews </a:t>
            </a:r>
            <a:r>
              <a:rPr lang="en-US" sz="1000" baseline="0" noProof="0" dirty="0">
                <a:latin typeface="Arial" panose="020B0604020202020204" pitchFamily="34" charset="0"/>
                <a:cs typeface="Arial" panose="020B0604020202020204" pitchFamily="34" charset="0"/>
              </a:rPr>
              <a:t>(</a:t>
            </a:r>
            <a:r>
              <a:rPr lang="en-US" sz="1000" baseline="0" noProof="0" dirty="0" err="1">
                <a:latin typeface="Arial" panose="020B0604020202020204" pitchFamily="34" charset="0"/>
                <a:cs typeface="Arial" panose="020B0604020202020204" pitchFamily="34" charset="0"/>
              </a:rPr>
              <a:t>Emg</a:t>
            </a:r>
            <a:r>
              <a:rPr lang="en-US" sz="1000" baseline="0" noProof="0" dirty="0">
                <a:latin typeface="Arial" panose="020B0604020202020204" pitchFamily="34" charset="0"/>
                <a:cs typeface="Arial" panose="020B0604020202020204" pitchFamily="34" charset="0"/>
              </a:rPr>
              <a:t>, Est, </a:t>
            </a:r>
            <a:r>
              <a:rPr lang="en-US" sz="1000" baseline="0" noProof="0" dirty="0" err="1">
                <a:latin typeface="Arial" panose="020B0604020202020204" pitchFamily="34" charset="0"/>
                <a:cs typeface="Arial" panose="020B0604020202020204" pitchFamily="34" charset="0"/>
              </a:rPr>
              <a:t>Emb</a:t>
            </a:r>
            <a:r>
              <a:rPr lang="en-US" sz="1000" baseline="0" noProof="0" dirty="0">
                <a:latin typeface="Arial" panose="020B0604020202020204" pitchFamily="34" charset="0"/>
                <a:cs typeface="Arial" panose="020B0604020202020204" pitchFamily="34" charset="0"/>
              </a:rPr>
              <a:t>)</a:t>
            </a:r>
          </a:p>
          <a:p>
            <a:r>
              <a:rPr lang="en-US" sz="1000" baseline="0" noProof="0" dirty="0">
                <a:latin typeface="Arial" panose="020B0604020202020204" pitchFamily="34" charset="0"/>
                <a:cs typeface="Arial" panose="020B0604020202020204" pitchFamily="34" charset="0"/>
              </a:rPr>
              <a:t>US Exp. N=5: 2, 20% / US Students N=32: 22, 69%</a:t>
            </a:r>
          </a:p>
          <a:p>
            <a:r>
              <a:rPr lang="en-US" sz="1000" baseline="0" noProof="0" dirty="0">
                <a:latin typeface="Arial" panose="020B0604020202020204" pitchFamily="34" charset="0"/>
                <a:cs typeface="Arial" panose="020B0604020202020204" pitchFamily="34" charset="0"/>
              </a:rPr>
              <a:t>UK Exp. N=5: 2, 20% / UK Students N=31:  22, 71%</a:t>
            </a:r>
          </a:p>
          <a:p>
            <a:r>
              <a:rPr lang="en-US" sz="1000" baseline="0" noProof="0" dirty="0">
                <a:latin typeface="Arial" panose="020B0604020202020204" pitchFamily="34" charset="0"/>
                <a:cs typeface="Arial" panose="020B0604020202020204" pitchFamily="34" charset="0"/>
              </a:rPr>
              <a:t>UOC Barcelona Exp. N=13: 5, 38% / UOC Barcelona Students N=20: 13, 65%</a:t>
            </a:r>
          </a:p>
          <a:p>
            <a:r>
              <a:rPr lang="en-US" sz="1000" baseline="0" noProof="0" dirty="0" err="1">
                <a:latin typeface="Arial" panose="020B0604020202020204" pitchFamily="34" charset="0"/>
                <a:cs typeface="Arial" panose="020B0604020202020204" pitchFamily="34" charset="0"/>
              </a:rPr>
              <a:t>Unicatt</a:t>
            </a:r>
            <a:r>
              <a:rPr lang="en-US" sz="1000" baseline="0" noProof="0" dirty="0">
                <a:latin typeface="Arial" panose="020B0604020202020204" pitchFamily="34" charset="0"/>
                <a:cs typeface="Arial" panose="020B0604020202020204" pitchFamily="34" charset="0"/>
              </a:rPr>
              <a:t> Milan Exp. N=5: 5, 100% / </a:t>
            </a:r>
            <a:r>
              <a:rPr lang="en-US" sz="1000" baseline="0" noProof="0" dirty="0" err="1">
                <a:latin typeface="Arial" panose="020B0604020202020204" pitchFamily="34" charset="0"/>
                <a:cs typeface="Arial" panose="020B0604020202020204" pitchFamily="34" charset="0"/>
              </a:rPr>
              <a:t>Unicatt</a:t>
            </a:r>
            <a:r>
              <a:rPr lang="en-US" sz="1000" baseline="0" noProof="0" dirty="0">
                <a:latin typeface="Arial" panose="020B0604020202020204" pitchFamily="34" charset="0"/>
                <a:cs typeface="Arial" panose="020B0604020202020204" pitchFamily="34" charset="0"/>
              </a:rPr>
              <a:t> Milan Students N=15: 12, 80%</a:t>
            </a:r>
          </a:p>
          <a:p>
            <a:r>
              <a:rPr lang="en-US" sz="1000" baseline="0" noProof="0" dirty="0">
                <a:latin typeface="Arial" panose="020B0604020202020204" pitchFamily="34" charset="0"/>
                <a:cs typeface="Arial" panose="020B0604020202020204" pitchFamily="34" charset="0"/>
              </a:rPr>
              <a:t>UC3M Madrid Exp. N=10: 10, 100% / UC3M Madrid Students N=28: 12, 43%</a:t>
            </a:r>
          </a:p>
          <a:p>
            <a:endParaRPr lang="en-US" sz="1000" baseline="0" noProof="0" dirty="0">
              <a:latin typeface="Arial" panose="020B0604020202020204" pitchFamily="34" charset="0"/>
              <a:cs typeface="Arial" panose="020B0604020202020204" pitchFamily="34" charset="0"/>
            </a:endParaRPr>
          </a:p>
          <a:p>
            <a:r>
              <a:rPr lang="en-US" sz="1000" baseline="0" noProof="0" dirty="0">
                <a:latin typeface="Arial" panose="020B0604020202020204" pitchFamily="34" charset="0"/>
                <a:cs typeface="Arial" panose="020B0604020202020204" pitchFamily="34" charset="0"/>
              </a:rPr>
              <a:t>Sources AND Educational Stage By Sources Non-Aggregated</a:t>
            </a:r>
          </a:p>
          <a:p>
            <a:r>
              <a:rPr lang="en-US" sz="1000" baseline="0" noProof="0" dirty="0">
                <a:latin typeface="Arial" panose="020B0604020202020204" pitchFamily="34" charset="0"/>
                <a:cs typeface="Arial" panose="020B0604020202020204" pitchFamily="34" charset="0"/>
              </a:rPr>
              <a:t>Sources:  </a:t>
            </a:r>
            <a:r>
              <a:rPr lang="en-US" sz="1000" b="1" baseline="0" noProof="0" dirty="0">
                <a:latin typeface="Arial" panose="020B0604020202020204" pitchFamily="34" charset="0"/>
                <a:cs typeface="Arial" panose="020B0604020202020204" pitchFamily="34" charset="0"/>
              </a:rPr>
              <a:t>Peers   </a:t>
            </a:r>
            <a:r>
              <a:rPr lang="en-US" sz="1000" baseline="0" noProof="0" dirty="0">
                <a:latin typeface="Arial" panose="020B0604020202020204" pitchFamily="34" charset="0"/>
                <a:cs typeface="Arial" panose="020B0604020202020204" pitchFamily="34" charset="0"/>
              </a:rPr>
              <a:t>Experiencing Interviews/”Student” Interviews (</a:t>
            </a:r>
            <a:r>
              <a:rPr lang="en-US" sz="1000" baseline="0" noProof="0" dirty="0" err="1">
                <a:latin typeface="Arial" panose="020B0604020202020204" pitchFamily="34" charset="0"/>
                <a:cs typeface="Arial" panose="020B0604020202020204" pitchFamily="34" charset="0"/>
              </a:rPr>
              <a:t>Emg</a:t>
            </a:r>
            <a:r>
              <a:rPr lang="en-US" sz="1000" baseline="0" noProof="0" dirty="0">
                <a:latin typeface="Arial" panose="020B0604020202020204" pitchFamily="34" charset="0"/>
                <a:cs typeface="Arial" panose="020B0604020202020204" pitchFamily="34" charset="0"/>
              </a:rPr>
              <a:t>, Est, </a:t>
            </a:r>
            <a:r>
              <a:rPr lang="en-US" sz="1000" baseline="0" noProof="0" dirty="0" err="1">
                <a:latin typeface="Arial" panose="020B0604020202020204" pitchFamily="34" charset="0"/>
                <a:cs typeface="Arial" panose="020B0604020202020204" pitchFamily="34" charset="0"/>
              </a:rPr>
              <a:t>Emb</a:t>
            </a:r>
            <a:r>
              <a:rPr lang="en-US" sz="1000" baseline="0" noProof="0" dirty="0">
                <a:latin typeface="Arial" panose="020B0604020202020204" pitchFamily="34" charset="0"/>
                <a:cs typeface="Arial" panose="020B0604020202020204" pitchFamily="34" charset="0"/>
              </a:rPr>
              <a:t>)</a:t>
            </a:r>
          </a:p>
          <a:p>
            <a:r>
              <a:rPr lang="en-US" sz="1000" baseline="0" noProof="0" dirty="0">
                <a:latin typeface="Arial" panose="020B0604020202020204" pitchFamily="34" charset="0"/>
                <a:cs typeface="Arial" panose="020B0604020202020204" pitchFamily="34" charset="0"/>
              </a:rPr>
              <a:t>US Exp. N=5: 2, 40% / US “Students” N=32: 18, 56%</a:t>
            </a:r>
          </a:p>
          <a:p>
            <a:r>
              <a:rPr lang="en-US" sz="1000" baseline="0" noProof="0" dirty="0">
                <a:latin typeface="Arial" panose="020B0604020202020204" pitchFamily="34" charset="0"/>
                <a:cs typeface="Arial" panose="020B0604020202020204" pitchFamily="34" charset="0"/>
              </a:rPr>
              <a:t>UK Exp. N=5: 3, 60% /  UK Students N=31: 14, 45%</a:t>
            </a:r>
          </a:p>
          <a:p>
            <a:r>
              <a:rPr lang="en-US" sz="1000" baseline="0" noProof="0" dirty="0">
                <a:latin typeface="Arial" panose="020B0604020202020204" pitchFamily="34" charset="0"/>
                <a:cs typeface="Arial" panose="020B0604020202020204" pitchFamily="34" charset="0"/>
              </a:rPr>
              <a:t>UOC Barcelona Exp. N=13: 3, 23% / UOC Barcelona Students N=20: 11, 55%</a:t>
            </a:r>
          </a:p>
          <a:p>
            <a:r>
              <a:rPr lang="en-US" sz="1000" baseline="0" noProof="0" dirty="0" err="1">
                <a:latin typeface="Arial" panose="020B0604020202020204" pitchFamily="34" charset="0"/>
                <a:cs typeface="Arial" panose="020B0604020202020204" pitchFamily="34" charset="0"/>
              </a:rPr>
              <a:t>Unicatt</a:t>
            </a:r>
            <a:r>
              <a:rPr lang="en-US" sz="1000" baseline="0" noProof="0" dirty="0">
                <a:latin typeface="Arial" panose="020B0604020202020204" pitchFamily="34" charset="0"/>
                <a:cs typeface="Arial" panose="020B0604020202020204" pitchFamily="34" charset="0"/>
              </a:rPr>
              <a:t> Milan Exp. N=5: 3, 60% / </a:t>
            </a:r>
            <a:r>
              <a:rPr lang="en-US" sz="1000" baseline="0" noProof="0" dirty="0" err="1">
                <a:latin typeface="Arial" panose="020B0604020202020204" pitchFamily="34" charset="0"/>
                <a:cs typeface="Arial" panose="020B0604020202020204" pitchFamily="34" charset="0"/>
              </a:rPr>
              <a:t>Unicatt</a:t>
            </a:r>
            <a:r>
              <a:rPr lang="en-US" sz="1000" baseline="0" noProof="0" dirty="0">
                <a:latin typeface="Arial" panose="020B0604020202020204" pitchFamily="34" charset="0"/>
                <a:cs typeface="Arial" panose="020B0604020202020204" pitchFamily="34" charset="0"/>
              </a:rPr>
              <a:t> Milan Students N=15: 5, 33%</a:t>
            </a:r>
          </a:p>
          <a:p>
            <a:r>
              <a:rPr lang="en-US" sz="1000" baseline="0" noProof="0" dirty="0">
                <a:latin typeface="Arial" panose="020B0604020202020204" pitchFamily="34" charset="0"/>
                <a:cs typeface="Arial" panose="020B0604020202020204" pitchFamily="34" charset="0"/>
              </a:rPr>
              <a:t>UC3M Madrid Exp. N=10: 0, 0% / UC3M Madrid Students N=28: 10, 36%</a:t>
            </a:r>
          </a:p>
          <a:p>
            <a:endParaRPr lang="en-US" sz="1000" baseline="0" noProof="0" dirty="0">
              <a:latin typeface="Arial" panose="020B0604020202020204" pitchFamily="34" charset="0"/>
              <a:cs typeface="Arial" panose="020B0604020202020204" pitchFamily="34" charset="0"/>
            </a:endParaRPr>
          </a:p>
          <a:p>
            <a:pPr marL="0" lvl="2"/>
            <a:r>
              <a:rPr lang="en-US" sz="1000" noProof="0" dirty="0">
                <a:latin typeface="Arial" panose="020B0604020202020204" pitchFamily="34" charset="0"/>
                <a:cs typeface="Arial" panose="020B0604020202020204" pitchFamily="34" charset="0"/>
              </a:rPr>
              <a:t>White, David S., and Lynn Silipigni Connaway. 2011-2014. </a:t>
            </a:r>
            <a:r>
              <a:rPr lang="en-US" sz="1000" i="1" noProof="0" dirty="0">
                <a:latin typeface="Arial" pitchFamily="34" charset="0"/>
                <a:cs typeface="Arial" pitchFamily="34" charset="0"/>
              </a:rPr>
              <a:t>Visitors &amp; Residents: What Motivates Engagement with the Digital Information Environment.</a:t>
            </a:r>
            <a:r>
              <a:rPr lang="en-US" sz="1000" noProof="0" dirty="0">
                <a:latin typeface="Arial" pitchFamily="34" charset="0"/>
                <a:cs typeface="Arial" pitchFamily="34" charset="0"/>
              </a:rPr>
              <a:t> Funded by JISC, OCLC, and Oxford University. </a:t>
            </a:r>
            <a:r>
              <a:rPr lang="en-US" sz="1000" u="sng" noProof="0" dirty="0">
                <a:latin typeface="Arial" pitchFamily="34" charset="0"/>
                <a:cs typeface="Arial" pitchFamily="34" charset="0"/>
                <a:hlinkClick r:id="rId3"/>
              </a:rPr>
              <a:t>http://www.oclc.org/research/activities/vandr/</a:t>
            </a:r>
            <a:r>
              <a:rPr lang="en-US" sz="1000" noProof="0" dirty="0">
                <a:latin typeface="Arial" pitchFamily="34" charset="0"/>
                <a:cs typeface="Arial" pitchFamily="34" charset="0"/>
              </a:rPr>
              <a:t>.</a:t>
            </a:r>
            <a:endParaRPr lang="en-US" sz="1000" baseline="0" noProof="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8F3AA0EB-6089-4AE8-8309-E75A42BF00DD}" type="slidenum">
              <a:rPr lang="en-US" smtClean="0"/>
              <a:pPr/>
              <a:t>21</a:t>
            </a:fld>
            <a:endParaRPr lang="en-US"/>
          </a:p>
        </p:txBody>
      </p:sp>
    </p:spTree>
    <p:extLst>
      <p:ext uri="{BB962C8B-B14F-4D97-AF65-F5344CB8AC3E}">
        <p14:creationId xmlns:p14="http://schemas.microsoft.com/office/powerpoint/2010/main" val="1122074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280988"/>
            <a:ext cx="3971925" cy="2233612"/>
          </a:xfrm>
        </p:spPr>
      </p:sp>
      <p:sp>
        <p:nvSpPr>
          <p:cNvPr id="3" name="Notes Placeholder 2"/>
          <p:cNvSpPr>
            <a:spLocks noGrp="1"/>
          </p:cNvSpPr>
          <p:nvPr>
            <p:ph type="body" idx="1"/>
          </p:nvPr>
        </p:nvSpPr>
        <p:spPr>
          <a:xfrm>
            <a:off x="127000" y="2616200"/>
            <a:ext cx="6502400" cy="6172200"/>
          </a:xfrm>
        </p:spPr>
        <p:txBody>
          <a:bodyPr/>
          <a:lstStyle/>
          <a:p>
            <a:r>
              <a:rPr lang="en-US" sz="1200" i="0" dirty="0">
                <a:latin typeface="Arial" panose="020B0604020202020204" pitchFamily="34" charset="0"/>
                <a:cs typeface="Arial" panose="020B0604020202020204" pitchFamily="34" charset="0"/>
              </a:rPr>
              <a:t>Image: https://www.flickr.com/photos/mayopants/4021073588</a:t>
            </a:r>
            <a:r>
              <a:rPr lang="en-US" sz="1200" dirty="0"/>
              <a:t>/ by </a:t>
            </a:r>
            <a:r>
              <a:rPr lang="en-US" sz="1200" dirty="0" err="1"/>
              <a:t>stateofplace</a:t>
            </a:r>
            <a:r>
              <a:rPr lang="en-US" sz="1200" dirty="0"/>
              <a:t> / CC BY-NC 2.0 https://creativecommons.org/licenses/by-nc/2.0/</a:t>
            </a:r>
            <a:endParaRPr lang="en-US" sz="1200" i="0" dirty="0">
              <a:latin typeface="Arial" panose="020B0604020202020204" pitchFamily="34" charset="0"/>
              <a:cs typeface="Arial" panose="020B0604020202020204" pitchFamily="34" charset="0"/>
            </a:endParaRPr>
          </a:p>
          <a:p>
            <a:pPr marL="0" indent="0">
              <a:buNone/>
            </a:pPr>
            <a:endParaRPr lang="en-US" sz="1200" i="0" dirty="0">
              <a:latin typeface="Arial" panose="020B0604020202020204" pitchFamily="34" charset="0"/>
              <a:cs typeface="Arial" panose="020B0604020202020204" pitchFamily="34" charset="0"/>
            </a:endParaRPr>
          </a:p>
          <a:p>
            <a:pPr marL="0" indent="0">
              <a:buNone/>
            </a:pPr>
            <a:r>
              <a:rPr lang="en-US" sz="1200" i="0" dirty="0">
                <a:latin typeface="Arial" panose="020B0604020202020204" pitchFamily="34" charset="0"/>
                <a:cs typeface="Arial" panose="020B0604020202020204" pitchFamily="34" charset="0"/>
              </a:rPr>
              <a:t>In relation with Wikipedia,</a:t>
            </a:r>
            <a:r>
              <a:rPr lang="en-US" sz="1200" i="0" baseline="0" dirty="0">
                <a:latin typeface="Arial" panose="020B0604020202020204" pitchFamily="34" charset="0"/>
                <a:cs typeface="Arial" panose="020B0604020202020204" pitchFamily="34" charset="0"/>
              </a:rPr>
              <a:t> we have to mention the research project leaded by </a:t>
            </a:r>
            <a:r>
              <a:rPr lang="en-US" sz="1200" i="0" baseline="0" dirty="0" err="1">
                <a:latin typeface="Arial" panose="020B0604020202020204" pitchFamily="34" charset="0"/>
                <a:cs typeface="Arial" panose="020B0604020202020204" pitchFamily="34" charset="0"/>
              </a:rPr>
              <a:t>Eudard</a:t>
            </a:r>
            <a:r>
              <a:rPr lang="en-US" sz="1200" i="0" baseline="0" dirty="0">
                <a:latin typeface="Arial" panose="020B0604020202020204" pitchFamily="34" charset="0"/>
                <a:cs typeface="Arial" panose="020B0604020202020204" pitchFamily="34" charset="0"/>
              </a:rPr>
              <a:t> </a:t>
            </a:r>
            <a:r>
              <a:rPr lang="en-US" sz="1200" i="0" baseline="0" dirty="0" err="1">
                <a:latin typeface="Arial" panose="020B0604020202020204" pitchFamily="34" charset="0"/>
                <a:cs typeface="Arial" panose="020B0604020202020204" pitchFamily="34" charset="0"/>
              </a:rPr>
              <a:t>Aibar</a:t>
            </a:r>
            <a:r>
              <a:rPr lang="en-US" sz="1200" i="0" baseline="0" dirty="0">
                <a:latin typeface="Arial" panose="020B0604020202020204" pitchFamily="34" charset="0"/>
                <a:cs typeface="Arial" panose="020B0604020202020204" pitchFamily="34" charset="0"/>
              </a:rPr>
              <a:t>, a UOC researcher. In that project ……..</a:t>
            </a:r>
          </a:p>
          <a:p>
            <a:pPr marL="0" indent="0">
              <a:buNone/>
            </a:pPr>
            <a:endParaRPr lang="en-US" sz="1200" i="0" dirty="0">
              <a:latin typeface="Arial" panose="020B0604020202020204" pitchFamily="34" charset="0"/>
              <a:cs typeface="Arial" panose="020B0604020202020204" pitchFamily="34" charset="0"/>
            </a:endParaRPr>
          </a:p>
          <a:p>
            <a:pPr marL="0" indent="0">
              <a:buNone/>
            </a:pPr>
            <a:r>
              <a:rPr lang="en-US" sz="1200" i="0" dirty="0">
                <a:latin typeface="Arial" panose="020B0604020202020204" pitchFamily="34" charset="0"/>
                <a:cs typeface="Arial" panose="020B0604020202020204" pitchFamily="34" charset="0"/>
              </a:rPr>
              <a:t>In</a:t>
            </a:r>
            <a:r>
              <a:rPr lang="en-US" sz="1200" i="0" baseline="0" dirty="0">
                <a:latin typeface="Arial" panose="020B0604020202020204" pitchFamily="34" charset="0"/>
                <a:cs typeface="Arial" panose="020B0604020202020204" pitchFamily="34" charset="0"/>
              </a:rPr>
              <a:t> our study we find that people use to consult Wikipedia when they need to be introduced in a new subject, or to find definitions or concrete concepts.</a:t>
            </a:r>
          </a:p>
          <a:p>
            <a:pPr marL="0" indent="0">
              <a:buNone/>
            </a:pPr>
            <a:endParaRPr lang="en-US" sz="1200" i="0" dirty="0">
              <a:latin typeface="Arial" panose="020B0604020202020204" pitchFamily="34" charset="0"/>
              <a:cs typeface="Arial" panose="020B0604020202020204" pitchFamily="34" charset="0"/>
            </a:endParaRPr>
          </a:p>
          <a:p>
            <a:pPr marL="0" indent="0">
              <a:buNone/>
            </a:pPr>
            <a:r>
              <a:rPr lang="en-US" sz="1200" i="0" dirty="0">
                <a:latin typeface="Arial" panose="020B0604020202020204" pitchFamily="34" charset="0"/>
                <a:cs typeface="Arial" panose="020B0604020202020204" pitchFamily="34" charset="0"/>
              </a:rPr>
              <a:t>“I always read everything I am looking for and need some new to me, the first thing that I learned during my degree, the first thing you have to look always is a central or a first approach. Wikipedia it’s perfect, because it gives you the words, the things the technical words that have to look, keywords, so Wikipedia is always, always the first step.” UOC Barcelona (</a:t>
            </a:r>
            <a:r>
              <a:rPr lang="en-US" sz="1200" i="0" dirty="0" err="1">
                <a:latin typeface="Arial" panose="020B0604020202020204" pitchFamily="34" charset="0"/>
                <a:cs typeface="Arial" panose="020B0604020202020204" pitchFamily="34" charset="0"/>
              </a:rPr>
              <a:t>Universitat</a:t>
            </a:r>
            <a:r>
              <a:rPr lang="en-US" sz="1200" i="0" dirty="0">
                <a:latin typeface="Arial" panose="020B0604020202020204" pitchFamily="34" charset="0"/>
                <a:cs typeface="Arial" panose="020B0604020202020204" pitchFamily="34" charset="0"/>
              </a:rPr>
              <a:t> </a:t>
            </a:r>
            <a:r>
              <a:rPr lang="en-US" sz="1200" i="0" dirty="0" err="1">
                <a:latin typeface="Arial" panose="020B0604020202020204" pitchFamily="34" charset="0"/>
                <a:cs typeface="Arial" panose="020B0604020202020204" pitchFamily="34" charset="0"/>
              </a:rPr>
              <a:t>Oberta</a:t>
            </a:r>
            <a:r>
              <a:rPr lang="en-US" sz="1200" i="0" dirty="0">
                <a:latin typeface="Arial" panose="020B0604020202020204" pitchFamily="34" charset="0"/>
                <a:cs typeface="Arial" panose="020B0604020202020204" pitchFamily="34" charset="0"/>
              </a:rPr>
              <a:t> de </a:t>
            </a:r>
            <a:r>
              <a:rPr lang="en-US" sz="1200" i="0" dirty="0" err="1">
                <a:latin typeface="Arial" panose="020B0604020202020204" pitchFamily="34" charset="0"/>
                <a:cs typeface="Arial" panose="020B0604020202020204" pitchFamily="34" charset="0"/>
              </a:rPr>
              <a:t>Catalunya</a:t>
            </a:r>
            <a:r>
              <a:rPr lang="en-US" sz="1200" i="0" dirty="0">
                <a:latin typeface="Arial" panose="020B0604020202020204" pitchFamily="34" charset="0"/>
                <a:cs typeface="Arial" panose="020B0604020202020204" pitchFamily="34" charset="0"/>
              </a:rPr>
              <a:t>) (UOCG1, Embedding, Male, Age 35-44, Professions</a:t>
            </a:r>
            <a:r>
              <a:rPr lang="en-US" sz="1200" i="0" baseline="0" dirty="0">
                <a:latin typeface="Arial" panose="020B0604020202020204" pitchFamily="34" charset="0"/>
                <a:cs typeface="Arial" panose="020B0604020202020204" pitchFamily="34" charset="0"/>
              </a:rPr>
              <a:t> and Applied Sciences)</a:t>
            </a:r>
            <a:endParaRPr lang="en-US" sz="12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“Una </a:t>
            </a:r>
            <a:r>
              <a:rPr lang="en-US" sz="1200" b="0" dirty="0" err="1">
                <a:latin typeface="Arial" panose="020B0604020202020204" pitchFamily="34" charset="0"/>
                <a:cs typeface="Arial" panose="020B0604020202020204" pitchFamily="34" charset="0"/>
              </a:rPr>
              <a:t>informació</a:t>
            </a:r>
            <a:r>
              <a:rPr lang="en-US" sz="1200" b="0" dirty="0">
                <a:latin typeface="Arial" panose="020B0604020202020204" pitchFamily="34" charset="0"/>
                <a:cs typeface="Arial" panose="020B0604020202020204" pitchFamily="34" charset="0"/>
              </a:rPr>
              <a:t> que </a:t>
            </a:r>
            <a:r>
              <a:rPr lang="en-US" sz="1200" b="0" dirty="0" err="1">
                <a:latin typeface="Arial" panose="020B0604020202020204" pitchFamily="34" charset="0"/>
                <a:cs typeface="Arial" panose="020B0604020202020204" pitchFamily="34" charset="0"/>
              </a:rPr>
              <a:t>faig</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servir</a:t>
            </a:r>
            <a:r>
              <a:rPr lang="en-US" sz="1200" b="0" dirty="0">
                <a:latin typeface="Arial" panose="020B0604020202020204" pitchFamily="34" charset="0"/>
                <a:cs typeface="Arial" panose="020B0604020202020204" pitchFamily="34" charset="0"/>
              </a:rPr>
              <a:t> molt </a:t>
            </a:r>
            <a:r>
              <a:rPr lang="en-US" sz="1200" b="0" dirty="0" err="1">
                <a:latin typeface="Arial" panose="020B0604020202020204" pitchFamily="34" charset="0"/>
                <a:cs typeface="Arial" panose="020B0604020202020204" pitchFamily="34" charset="0"/>
              </a:rPr>
              <a:t>és</a:t>
            </a:r>
            <a:r>
              <a:rPr lang="en-US" sz="1200" b="0" dirty="0">
                <a:latin typeface="Arial" panose="020B0604020202020204" pitchFamily="34" charset="0"/>
                <a:cs typeface="Arial" panose="020B0604020202020204" pitchFamily="34" charset="0"/>
              </a:rPr>
              <a:t> la Wikipedia..</a:t>
            </a:r>
            <a:r>
              <a:rPr lang="en-US" sz="1200" b="0" dirty="0" err="1">
                <a:latin typeface="Arial" panose="020B0604020202020204" pitchFamily="34" charset="0"/>
                <a:cs typeface="Arial" panose="020B0604020202020204" pitchFamily="34" charset="0"/>
              </a:rPr>
              <a:t>però</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els</a:t>
            </a:r>
            <a:r>
              <a:rPr lang="en-US" sz="1200" b="0" dirty="0">
                <a:latin typeface="Arial" panose="020B0604020202020204" pitchFamily="34" charset="0"/>
                <a:cs typeface="Arial" panose="020B0604020202020204" pitchFamily="34" charset="0"/>
              </a:rPr>
              <a:t> meus </a:t>
            </a:r>
            <a:r>
              <a:rPr lang="en-US" sz="1200" b="0" dirty="0" err="1">
                <a:latin typeface="Arial" panose="020B0604020202020204" pitchFamily="34" charset="0"/>
                <a:cs typeface="Arial" panose="020B0604020202020204" pitchFamily="34" charset="0"/>
              </a:rPr>
              <a:t>amics</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diuen</a:t>
            </a:r>
            <a:r>
              <a:rPr lang="en-US" sz="1200" b="0" dirty="0">
                <a:latin typeface="Arial" panose="020B0604020202020204" pitchFamily="34" charset="0"/>
                <a:cs typeface="Arial" panose="020B0604020202020204" pitchFamily="34" charset="0"/>
              </a:rPr>
              <a:t> que hi ha </a:t>
            </a:r>
            <a:r>
              <a:rPr lang="en-US" sz="1200" b="0" dirty="0" err="1">
                <a:latin typeface="Arial" panose="020B0604020202020204" pitchFamily="34" charset="0"/>
                <a:cs typeface="Arial" panose="020B0604020202020204" pitchFamily="34" charset="0"/>
              </a:rPr>
              <a:t>coses</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equivocades</a:t>
            </a:r>
            <a:r>
              <a:rPr lang="en-US" sz="1200" b="0" dirty="0">
                <a:latin typeface="Arial" panose="020B0604020202020204" pitchFamily="34" charset="0"/>
                <a:cs typeface="Arial" panose="020B0604020202020204" pitchFamily="34" charset="0"/>
              </a:rPr>
              <a:t>…</a:t>
            </a:r>
            <a:r>
              <a:rPr lang="en-US" sz="1200" b="0" dirty="0" err="1">
                <a:latin typeface="Arial" panose="020B0604020202020204" pitchFamily="34" charset="0"/>
                <a:cs typeface="Arial" panose="020B0604020202020204" pitchFamily="34" charset="0"/>
              </a:rPr>
              <a:t>i</a:t>
            </a:r>
            <a:r>
              <a:rPr lang="en-US" sz="1200" b="0" dirty="0">
                <a:latin typeface="Arial" panose="020B0604020202020204" pitchFamily="34" charset="0"/>
                <a:cs typeface="Arial" panose="020B0604020202020204" pitchFamily="34" charset="0"/>
              </a:rPr>
              <a:t> la Larousse </a:t>
            </a:r>
            <a:r>
              <a:rPr lang="en-US" sz="1200" b="0" dirty="0" err="1">
                <a:latin typeface="Arial" panose="020B0604020202020204" pitchFamily="34" charset="0"/>
                <a:cs typeface="Arial" panose="020B0604020202020204" pitchFamily="34" charset="0"/>
              </a:rPr>
              <a:t>també</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però</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està</a:t>
            </a:r>
            <a:r>
              <a:rPr lang="en-US" sz="1200" b="0" dirty="0">
                <a:latin typeface="Arial" panose="020B0604020202020204" pitchFamily="34" charset="0"/>
                <a:cs typeface="Arial" panose="020B0604020202020204" pitchFamily="34" charset="0"/>
              </a:rPr>
              <a:t> impresa I no </a:t>
            </a:r>
            <a:r>
              <a:rPr lang="en-US" sz="1200" b="0" dirty="0" err="1">
                <a:latin typeface="Arial" panose="020B0604020202020204" pitchFamily="34" charset="0"/>
                <a:cs typeface="Arial" panose="020B0604020202020204" pitchFamily="34" charset="0"/>
              </a:rPr>
              <a:t>es</a:t>
            </a:r>
            <a:r>
              <a:rPr lang="en-US" sz="1200" b="0" dirty="0">
                <a:latin typeface="Arial" panose="020B0604020202020204" pitchFamily="34" charset="0"/>
                <a:cs typeface="Arial" panose="020B0604020202020204" pitchFamily="34" charset="0"/>
              </a:rPr>
              <a:t> pot </a:t>
            </a:r>
            <a:r>
              <a:rPr lang="en-US" sz="1200" b="0" dirty="0" err="1">
                <a:latin typeface="Arial" panose="020B0604020202020204" pitchFamily="34" charset="0"/>
                <a:cs typeface="Arial" panose="020B0604020202020204" pitchFamily="34" charset="0"/>
              </a:rPr>
              <a:t>corregir</a:t>
            </a:r>
            <a:r>
              <a:rPr lang="en-US" sz="1200" b="0" dirty="0">
                <a:latin typeface="Arial" panose="020B0604020202020204" pitchFamily="34" charset="0"/>
                <a:cs typeface="Arial" panose="020B0604020202020204" pitchFamily="34" charset="0"/>
              </a:rPr>
              <a:t>…</a:t>
            </a:r>
            <a:r>
              <a:rPr lang="en-US" sz="1200" b="0" dirty="0" err="1">
                <a:latin typeface="Arial" panose="020B0604020202020204" pitchFamily="34" charset="0"/>
                <a:cs typeface="Arial" panose="020B0604020202020204" pitchFamily="34" charset="0"/>
              </a:rPr>
              <a:t>Els</a:t>
            </a:r>
            <a:r>
              <a:rPr lang="en-US" sz="1200" b="0" dirty="0">
                <a:latin typeface="Arial" panose="020B0604020202020204" pitchFamily="34" charset="0"/>
                <a:cs typeface="Arial" panose="020B0604020202020204" pitchFamily="34" charset="0"/>
              </a:rPr>
              <a:t> errors hi </a:t>
            </a:r>
            <a:r>
              <a:rPr lang="en-US" sz="1200" b="0" dirty="0" err="1">
                <a:latin typeface="Arial" panose="020B0604020202020204" pitchFamily="34" charset="0"/>
                <a:cs typeface="Arial" panose="020B0604020202020204" pitchFamily="34" charset="0"/>
              </a:rPr>
              <a:t>són</a:t>
            </a:r>
            <a:r>
              <a:rPr lang="en-US" sz="1200" b="0" dirty="0">
                <a:latin typeface="Arial" panose="020B0604020202020204" pitchFamily="34" charset="0"/>
                <a:cs typeface="Arial" panose="020B0604020202020204" pitchFamily="34" charset="0"/>
              </a:rPr>
              <a:t>, no </a:t>
            </a:r>
            <a:r>
              <a:rPr lang="en-US" sz="1200" b="0" dirty="0" err="1">
                <a:latin typeface="Arial" panose="020B0604020202020204" pitchFamily="34" charset="0"/>
                <a:cs typeface="Arial" panose="020B0604020202020204" pitchFamily="34" charset="0"/>
              </a:rPr>
              <a:t>depèn</a:t>
            </a:r>
            <a:r>
              <a:rPr lang="en-US" sz="1200" b="0" dirty="0">
                <a:latin typeface="Arial" panose="020B0604020202020204" pitchFamily="34" charset="0"/>
                <a:cs typeface="Arial" panose="020B0604020202020204" pitchFamily="34" charset="0"/>
              </a:rPr>
              <a:t> de la </a:t>
            </a:r>
            <a:r>
              <a:rPr lang="en-US" sz="1200" b="0" dirty="0" err="1">
                <a:latin typeface="Arial" panose="020B0604020202020204" pitchFamily="34" charset="0"/>
                <a:cs typeface="Arial" panose="020B0604020202020204" pitchFamily="34" charset="0"/>
              </a:rPr>
              <a:t>tecnologia</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els</a:t>
            </a:r>
            <a:r>
              <a:rPr lang="en-US" sz="1200" b="0" dirty="0">
                <a:latin typeface="Arial" panose="020B0604020202020204" pitchFamily="34" charset="0"/>
                <a:cs typeface="Arial" panose="020B0604020202020204" pitchFamily="34" charset="0"/>
              </a:rPr>
              <a:t> errors </a:t>
            </a:r>
            <a:r>
              <a:rPr lang="en-US" sz="1200" b="0" dirty="0" err="1">
                <a:latin typeface="Arial" panose="020B0604020202020204" pitchFamily="34" charset="0"/>
                <a:cs typeface="Arial" panose="020B0604020202020204" pitchFamily="34" charset="0"/>
              </a:rPr>
              <a:t>dependen</a:t>
            </a:r>
            <a:r>
              <a:rPr lang="en-US" sz="1200" b="0" dirty="0">
                <a:latin typeface="Arial" panose="020B0604020202020204" pitchFamily="34" charset="0"/>
                <a:cs typeface="Arial" panose="020B0604020202020204" pitchFamily="34" charset="0"/>
              </a:rPr>
              <a:t> del </a:t>
            </a:r>
            <a:r>
              <a:rPr lang="en-US" sz="1200" b="0" dirty="0" err="1">
                <a:latin typeface="Arial" panose="020B0604020202020204" pitchFamily="34" charset="0"/>
                <a:cs typeface="Arial" panose="020B0604020202020204" pitchFamily="34" charset="0"/>
              </a:rPr>
              <a:t>creador</a:t>
            </a:r>
            <a:r>
              <a:rPr lang="en-US" sz="1200" b="0" dirty="0">
                <a:latin typeface="Arial" panose="020B0604020202020204" pitchFamily="34" charset="0"/>
                <a:cs typeface="Arial" panose="020B0604020202020204" pitchFamily="34" charset="0"/>
              </a:rPr>
              <a:t>.” </a:t>
            </a:r>
            <a:r>
              <a:rPr lang="en-US" sz="1200" b="0" i="1" dirty="0">
                <a:latin typeface="Arial" panose="020B0604020202020204" pitchFamily="34" charset="0"/>
                <a:cs typeface="Arial" panose="020B0604020202020204" pitchFamily="34" charset="0"/>
              </a:rPr>
              <a:t>(UOCFE6, Male, Age 53, Computer Science)</a:t>
            </a:r>
            <a:endParaRPr lang="en-US"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“I used to seek information in Wikipedia, even my colleagues said that there are wrong things on it…but I said </a:t>
            </a:r>
            <a:r>
              <a:rPr lang="en-US" sz="1200" b="0" dirty="0" err="1">
                <a:latin typeface="Arial" panose="020B0604020202020204" pitchFamily="34" charset="0"/>
                <a:cs typeface="Arial" panose="020B0604020202020204" pitchFamily="34" charset="0"/>
              </a:rPr>
              <a:t>Enciclopedia</a:t>
            </a:r>
            <a:r>
              <a:rPr lang="en-US" sz="1200" b="0" dirty="0">
                <a:latin typeface="Arial" panose="020B0604020202020204" pitchFamily="34" charset="0"/>
                <a:cs typeface="Arial" panose="020B0604020202020204" pitchFamily="34" charset="0"/>
              </a:rPr>
              <a:t> Larousse [Traditional encyclopedia] also have mistakes…the only difference is that it is printed and is impossible to correct the mistakes once you have the printed version…Mistakes are not about technology, are about people.”</a:t>
            </a:r>
            <a:endParaRPr lang="en-US" sz="1200" b="1" dirty="0">
              <a:solidFill>
                <a:srgbClr val="FFFF00"/>
              </a:solidFill>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Wikipedia</a:t>
            </a:r>
          </a:p>
          <a:p>
            <a:r>
              <a:rPr lang="en-US" sz="1200" dirty="0">
                <a:latin typeface="Arial" panose="020B0604020202020204" pitchFamily="34" charset="0"/>
                <a:cs typeface="Arial" panose="020B0604020202020204" pitchFamily="34" charset="0"/>
              </a:rPr>
              <a:t>Sources AND Educational Stage By Sources Non-Aggregated</a:t>
            </a:r>
          </a:p>
          <a:p>
            <a:r>
              <a:rPr lang="en-US" sz="1200" dirty="0">
                <a:latin typeface="Arial" panose="020B0604020202020204" pitchFamily="34" charset="0"/>
                <a:cs typeface="Arial" panose="020B0604020202020204" pitchFamily="34" charset="0"/>
              </a:rPr>
              <a:t>Experiencing Interviews</a:t>
            </a:r>
          </a:p>
          <a:p>
            <a:r>
              <a:rPr lang="en-US" sz="1200" dirty="0">
                <a:latin typeface="Arial" panose="020B0604020202020204" pitchFamily="34" charset="0"/>
                <a:cs typeface="Arial" panose="020B0604020202020204" pitchFamily="34" charset="0"/>
              </a:rPr>
              <a:t>Sources: Wikipedia</a:t>
            </a:r>
          </a:p>
          <a:p>
            <a:r>
              <a:rPr lang="en-US" sz="1200" dirty="0">
                <a:latin typeface="Arial" panose="020B0604020202020204" pitchFamily="34" charset="0"/>
                <a:cs typeface="Arial" panose="020B0604020202020204" pitchFamily="34" charset="0"/>
              </a:rPr>
              <a:t>UC3M Madrid: 9, 90%</a:t>
            </a:r>
          </a:p>
          <a:p>
            <a:r>
              <a:rPr lang="en-US" sz="1200" dirty="0">
                <a:latin typeface="Arial" panose="020B0604020202020204" pitchFamily="34" charset="0"/>
                <a:cs typeface="Arial" panose="020B0604020202020204" pitchFamily="34" charset="0"/>
              </a:rPr>
              <a:t>US: 1, 20%</a:t>
            </a:r>
          </a:p>
          <a:p>
            <a:r>
              <a:rPr lang="en-US" sz="1200" dirty="0">
                <a:latin typeface="Arial" panose="020B0604020202020204" pitchFamily="34" charset="0"/>
                <a:cs typeface="Arial" panose="020B0604020202020204" pitchFamily="34" charset="0"/>
              </a:rPr>
              <a:t>UK: 4, 80%</a:t>
            </a:r>
          </a:p>
          <a:p>
            <a:r>
              <a:rPr lang="en-US" sz="1200" dirty="0">
                <a:latin typeface="Arial" panose="020B0604020202020204" pitchFamily="34" charset="0"/>
                <a:cs typeface="Arial" panose="020B0604020202020204" pitchFamily="34" charset="0"/>
              </a:rPr>
              <a:t>UOC Barcelona: 6, 67%</a:t>
            </a:r>
            <a:endParaRPr lang="en-US" sz="120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pPr/>
              <a:t>22</a:t>
            </a:fld>
            <a:endParaRPr lang="en-US"/>
          </a:p>
        </p:txBody>
      </p:sp>
    </p:spTree>
    <p:extLst>
      <p:ext uri="{BB962C8B-B14F-4D97-AF65-F5344CB8AC3E}">
        <p14:creationId xmlns:p14="http://schemas.microsoft.com/office/powerpoint/2010/main" val="2378055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33400"/>
            <a:ext cx="5486400" cy="3086100"/>
          </a:xfrm>
        </p:spPr>
      </p:sp>
      <p:sp>
        <p:nvSpPr>
          <p:cNvPr id="3" name="Notes Placeholder 2"/>
          <p:cNvSpPr>
            <a:spLocks noGrp="1"/>
          </p:cNvSpPr>
          <p:nvPr>
            <p:ph type="body" idx="1"/>
          </p:nvPr>
        </p:nvSpPr>
        <p:spPr>
          <a:xfrm>
            <a:off x="393700" y="4400552"/>
            <a:ext cx="6019800" cy="3600449"/>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Image: https://www.flickr.com/photos/zigazou76/6086655772 by Frederic BISSON / CC BY 2.0</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“Voldria tenir un xip al cap amb tota la informació. (UOCFI1)</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“H</a:t>
            </a:r>
            <a:r>
              <a:rPr lang="es-ES" sz="1400" baseline="0" dirty="0" err="1"/>
              <a:t>aving</a:t>
            </a:r>
            <a:r>
              <a:rPr lang="es-ES" sz="1400" baseline="0" dirty="0"/>
              <a:t> </a:t>
            </a:r>
            <a:r>
              <a:rPr lang="es-ES" sz="1400" baseline="0" dirty="0" err="1"/>
              <a:t>tags</a:t>
            </a:r>
            <a:r>
              <a:rPr lang="es-ES" sz="1400" baseline="0" dirty="0"/>
              <a:t>. </a:t>
            </a:r>
            <a:r>
              <a:rPr lang="es-ES" sz="1400" baseline="0" dirty="0" err="1"/>
              <a:t>If</a:t>
            </a:r>
            <a:r>
              <a:rPr lang="es-ES" sz="1400" baseline="0" dirty="0"/>
              <a:t> </a:t>
            </a:r>
            <a:r>
              <a:rPr lang="es-ES" sz="1400" baseline="0" dirty="0" err="1"/>
              <a:t>you</a:t>
            </a:r>
            <a:r>
              <a:rPr lang="es-ES" sz="1400" baseline="0" dirty="0"/>
              <a:t> </a:t>
            </a:r>
            <a:r>
              <a:rPr lang="es-ES" sz="1400" baseline="0" dirty="0" err="1"/>
              <a:t>want</a:t>
            </a:r>
            <a:r>
              <a:rPr lang="es-ES" sz="1400" baseline="0" dirty="0"/>
              <a:t> </a:t>
            </a:r>
            <a:r>
              <a:rPr lang="es-ES" sz="1400" baseline="0" dirty="0" err="1"/>
              <a:t>to</a:t>
            </a:r>
            <a:r>
              <a:rPr lang="es-ES" sz="1400" baseline="0" dirty="0"/>
              <a:t> </a:t>
            </a:r>
            <a:r>
              <a:rPr lang="es-ES" sz="1400" baseline="0" dirty="0" err="1"/>
              <a:t>upload</a:t>
            </a:r>
            <a:r>
              <a:rPr lang="es-ES" sz="1400" baseline="0" dirty="0"/>
              <a:t> a </a:t>
            </a:r>
            <a:r>
              <a:rPr lang="es-ES" sz="1400" baseline="0" dirty="0" err="1"/>
              <a:t>sound</a:t>
            </a:r>
            <a:r>
              <a:rPr lang="es-ES" sz="1400" baseline="0" dirty="0"/>
              <a:t> </a:t>
            </a:r>
            <a:r>
              <a:rPr lang="es-ES" sz="1400" baseline="0" dirty="0" err="1"/>
              <a:t>or</a:t>
            </a:r>
            <a:r>
              <a:rPr lang="es-ES" sz="1400" baseline="0" dirty="0"/>
              <a:t> </a:t>
            </a:r>
            <a:r>
              <a:rPr lang="es-ES" sz="1400" baseline="0" dirty="0" err="1"/>
              <a:t>music</a:t>
            </a:r>
            <a:r>
              <a:rPr lang="es-ES" sz="1400" baseline="0" dirty="0"/>
              <a:t>, </a:t>
            </a:r>
            <a:r>
              <a:rPr lang="es-ES" sz="1400" baseline="0" dirty="0" err="1"/>
              <a:t>tag</a:t>
            </a:r>
            <a:r>
              <a:rPr lang="es-ES" sz="1400" baseline="0" dirty="0"/>
              <a:t> </a:t>
            </a:r>
            <a:r>
              <a:rPr lang="es-ES" sz="1400" baseline="0" dirty="0" err="1"/>
              <a:t>it</a:t>
            </a:r>
            <a:r>
              <a:rPr lang="es-ES" sz="1400" baseline="0" dirty="0"/>
              <a:t>. </a:t>
            </a:r>
            <a:r>
              <a:rPr lang="es-ES" sz="1400" baseline="0" dirty="0" err="1"/>
              <a:t>Because</a:t>
            </a:r>
            <a:r>
              <a:rPr lang="es-ES" sz="1400" baseline="0" dirty="0"/>
              <a:t> </a:t>
            </a:r>
            <a:r>
              <a:rPr lang="es-ES" sz="1400" baseline="0" dirty="0" err="1"/>
              <a:t>if</a:t>
            </a:r>
            <a:r>
              <a:rPr lang="es-ES" sz="1400" baseline="0" dirty="0"/>
              <a:t> no, </a:t>
            </a:r>
            <a:r>
              <a:rPr lang="es-ES" sz="1400" baseline="0" dirty="0" err="1"/>
              <a:t>it’s</a:t>
            </a:r>
            <a:r>
              <a:rPr lang="es-ES" sz="1400" baseline="0" dirty="0"/>
              <a:t> </a:t>
            </a:r>
            <a:r>
              <a:rPr lang="es-ES" sz="1400" baseline="0" dirty="0" err="1"/>
              <a:t>impossible</a:t>
            </a:r>
            <a:r>
              <a:rPr lang="es-ES" sz="1400" baseline="0" dirty="0"/>
              <a:t> </a:t>
            </a:r>
            <a:r>
              <a:rPr lang="es-ES" sz="1400" baseline="0" dirty="0" err="1"/>
              <a:t>to</a:t>
            </a:r>
            <a:r>
              <a:rPr lang="es-ES" sz="1400" baseline="0" dirty="0"/>
              <a:t> share, </a:t>
            </a:r>
            <a:r>
              <a:rPr lang="es-ES" sz="1400" baseline="0" dirty="0" err="1"/>
              <a:t>to</a:t>
            </a:r>
            <a:r>
              <a:rPr lang="es-ES" sz="1400" baseline="0" dirty="0"/>
              <a:t> </a:t>
            </a:r>
            <a:r>
              <a:rPr lang="es-ES" sz="1400" baseline="0" dirty="0" err="1"/>
              <a:t>search</a:t>
            </a:r>
            <a:r>
              <a:rPr lang="is-IS" sz="1400" baseline="0" dirty="0"/>
              <a:t>…” (UOCG1)</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“Una persona sàvia. M’agraden els llibres i la tecnologia, però les persones són millors que els llibres” (UOCU1)</a:t>
            </a:r>
          </a:p>
        </p:txBody>
      </p:sp>
      <p:sp>
        <p:nvSpPr>
          <p:cNvPr id="4" name="Slide Number Placeholder 3"/>
          <p:cNvSpPr>
            <a:spLocks noGrp="1"/>
          </p:cNvSpPr>
          <p:nvPr>
            <p:ph type="sldNum" sz="quarter" idx="10"/>
          </p:nvPr>
        </p:nvSpPr>
        <p:spPr/>
        <p:txBody>
          <a:bodyPr/>
          <a:lstStyle/>
          <a:p>
            <a:fld id="{84BE4854-46C1-40AE-92BF-0F440829588D}" type="slidenum">
              <a:rPr lang="en-US" smtClean="0"/>
              <a:pPr/>
              <a:t>23</a:t>
            </a:fld>
            <a:endParaRPr lang="en-US"/>
          </a:p>
        </p:txBody>
      </p:sp>
    </p:spTree>
    <p:extLst>
      <p:ext uri="{BB962C8B-B14F-4D97-AF65-F5344CB8AC3E}">
        <p14:creationId xmlns:p14="http://schemas.microsoft.com/office/powerpoint/2010/main" val="661084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And where</a:t>
            </a:r>
            <a:r>
              <a:rPr lang="en-US" sz="1400" baseline="0" dirty="0">
                <a:latin typeface="Arial" panose="020B0604020202020204" pitchFamily="34" charset="0"/>
                <a:cs typeface="Arial" panose="020B0604020202020204" pitchFamily="34" charset="0"/>
              </a:rPr>
              <a:t> people interact mostly with information? We have a wide range of places. Let’s see some of them,</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Internet</a:t>
            </a:r>
          </a:p>
          <a:p>
            <a:r>
              <a:rPr lang="en-US" sz="1400" baseline="0" dirty="0">
                <a:latin typeface="Arial" panose="020B0604020202020204" pitchFamily="34" charset="0"/>
                <a:cs typeface="Arial" panose="020B0604020202020204" pitchFamily="34" charset="0"/>
              </a:rPr>
              <a:t>  Search Engines</a:t>
            </a:r>
          </a:p>
          <a:p>
            <a:r>
              <a:rPr lang="en-US" sz="1400" baseline="0" dirty="0">
                <a:latin typeface="Arial" panose="020B0604020202020204" pitchFamily="34" charset="0"/>
                <a:cs typeface="Arial" panose="020B0604020202020204" pitchFamily="34" charset="0"/>
              </a:rPr>
              <a:t>Social Media</a:t>
            </a:r>
          </a:p>
          <a:p>
            <a:r>
              <a:rPr lang="en-US" sz="1400" baseline="0" dirty="0">
                <a:latin typeface="Arial" panose="020B0604020202020204" pitchFamily="34" charset="0"/>
                <a:cs typeface="Arial" panose="020B0604020202020204" pitchFamily="34" charset="0"/>
              </a:rPr>
              <a:t>Library</a:t>
            </a:r>
          </a:p>
          <a:p>
            <a:r>
              <a:rPr lang="en-US" sz="1400" baseline="0" dirty="0">
                <a:latin typeface="Arial" panose="020B0604020202020204" pitchFamily="34" charset="0"/>
                <a:cs typeface="Arial" panose="020B0604020202020204" pitchFamily="34" charset="0"/>
              </a:rPr>
              <a:t>Home</a:t>
            </a:r>
          </a:p>
          <a:p>
            <a:r>
              <a:rPr lang="en-US" sz="1400" baseline="0" dirty="0">
                <a:latin typeface="Arial" panose="020B0604020202020204" pitchFamily="34" charset="0"/>
                <a:cs typeface="Arial" panose="020B0604020202020204" pitchFamily="34" charset="0"/>
              </a:rPr>
              <a:t>School</a:t>
            </a:r>
          </a:p>
          <a:p>
            <a:r>
              <a:rPr lang="en-US" sz="1400" baseline="0" dirty="0">
                <a:latin typeface="Arial" panose="020B0604020202020204" pitchFamily="34" charset="0"/>
                <a:cs typeface="Arial" panose="020B0604020202020204" pitchFamily="34" charset="0"/>
              </a:rPr>
              <a:t>Other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pPr/>
              <a:t>24</a:t>
            </a:fld>
            <a:endParaRPr lang="en-US"/>
          </a:p>
        </p:txBody>
      </p:sp>
    </p:spTree>
    <p:extLst>
      <p:ext uri="{BB962C8B-B14F-4D97-AF65-F5344CB8AC3E}">
        <p14:creationId xmlns:p14="http://schemas.microsoft.com/office/powerpoint/2010/main" val="3246087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358775"/>
            <a:ext cx="4111625" cy="2312988"/>
          </a:xfrm>
        </p:spPr>
      </p:sp>
      <p:sp>
        <p:nvSpPr>
          <p:cNvPr id="3" name="Notes Placeholder 2"/>
          <p:cNvSpPr>
            <a:spLocks noGrp="1"/>
          </p:cNvSpPr>
          <p:nvPr>
            <p:ph type="body" idx="1"/>
          </p:nvPr>
        </p:nvSpPr>
        <p:spPr>
          <a:xfrm>
            <a:off x="152400" y="3228622"/>
            <a:ext cx="6527800" cy="5556603"/>
          </a:xfrm>
        </p:spPr>
        <p:txBody>
          <a:bodyPr/>
          <a:lstStyle/>
          <a:p>
            <a:r>
              <a:rPr lang="en-US" sz="1200" dirty="0">
                <a:latin typeface="Arial" panose="020B0604020202020204" pitchFamily="34" charset="0"/>
                <a:cs typeface="Arial" panose="020B0604020202020204" pitchFamily="34" charset="0"/>
              </a:rPr>
              <a:t>Image: </a:t>
            </a:r>
            <a:r>
              <a:rPr lang="en-US" sz="1200" b="0" dirty="0">
                <a:latin typeface="Arial" panose="020B0604020202020204" pitchFamily="34" charset="0"/>
                <a:cs typeface="Arial" panose="020B0604020202020204" pitchFamily="34" charset="0"/>
              </a:rPr>
              <a:t>https://www.flickr.com/photos/jasonahowie/</a:t>
            </a:r>
            <a:r>
              <a:rPr lang="en-US" sz="1200" dirty="0"/>
              <a:t>8583949219 by Jason Howie / CC BY 2.0 https://creativecommons.org/licenses/by/2.0/</a:t>
            </a:r>
          </a:p>
          <a:p>
            <a:endParaRPr lang="en-US" sz="1200" b="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Social Media</a:t>
            </a:r>
          </a:p>
          <a:p>
            <a:r>
              <a:rPr lang="en-US" sz="1200" dirty="0">
                <a:latin typeface="Arial" panose="020B0604020202020204" pitchFamily="34" charset="0"/>
                <a:cs typeface="Arial" panose="020B0604020202020204" pitchFamily="34" charset="0"/>
              </a:rPr>
              <a:t>Place AND Educational Stage By Sources Aggregated</a:t>
            </a:r>
          </a:p>
          <a:p>
            <a:r>
              <a:rPr lang="en-US" sz="1200" dirty="0">
                <a:latin typeface="Arial" panose="020B0604020202020204" pitchFamily="34" charset="0"/>
                <a:cs typeface="Arial" panose="020B0604020202020204" pitchFamily="34" charset="0"/>
              </a:rPr>
              <a:t>Experiencing Interviews</a:t>
            </a:r>
          </a:p>
          <a:p>
            <a:r>
              <a:rPr lang="en-US" sz="1200" dirty="0">
                <a:latin typeface="Arial" panose="020B0604020202020204" pitchFamily="34" charset="0"/>
                <a:cs typeface="Arial" panose="020B0604020202020204" pitchFamily="34" charset="0"/>
              </a:rPr>
              <a:t>Place: Social Media</a:t>
            </a:r>
          </a:p>
          <a:p>
            <a:r>
              <a:rPr lang="en-US" sz="1200" dirty="0">
                <a:latin typeface="Arial" panose="020B0604020202020204" pitchFamily="34" charset="0"/>
                <a:cs typeface="Arial" panose="020B0604020202020204" pitchFamily="34" charset="0"/>
              </a:rPr>
              <a:t>UC3M Madrid: 8, 80%</a:t>
            </a:r>
          </a:p>
          <a:p>
            <a:r>
              <a:rPr lang="en-US" sz="1200" dirty="0">
                <a:latin typeface="Arial" panose="020B0604020202020204" pitchFamily="34" charset="0"/>
                <a:cs typeface="Arial" panose="020B0604020202020204" pitchFamily="34" charset="0"/>
              </a:rPr>
              <a:t>US: 5, 100%</a:t>
            </a:r>
          </a:p>
          <a:p>
            <a:r>
              <a:rPr lang="en-US" sz="1200" dirty="0">
                <a:latin typeface="Arial" panose="020B0604020202020204" pitchFamily="34" charset="0"/>
                <a:cs typeface="Arial" panose="020B0604020202020204" pitchFamily="34" charset="0"/>
              </a:rPr>
              <a:t>UK: 5, 100%</a:t>
            </a:r>
          </a:p>
          <a:p>
            <a:r>
              <a:rPr lang="en-US" sz="1200" dirty="0">
                <a:latin typeface="Arial" panose="020B0604020202020204" pitchFamily="34" charset="0"/>
                <a:cs typeface="Arial" panose="020B0604020202020204" pitchFamily="34" charset="0"/>
              </a:rPr>
              <a:t>UOC Barcelona: 9, 100%</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Place: </a:t>
            </a:r>
            <a:r>
              <a:rPr lang="en-US" sz="1200" b="1" dirty="0">
                <a:latin typeface="Arial" panose="020B0604020202020204" pitchFamily="34" charset="0"/>
                <a:cs typeface="Arial" panose="020B0604020202020204" pitchFamily="34" charset="0"/>
              </a:rPr>
              <a:t>Facebook</a:t>
            </a:r>
          </a:p>
          <a:p>
            <a:r>
              <a:rPr lang="en-US" sz="1200" dirty="0">
                <a:latin typeface="Arial" panose="020B0604020202020204" pitchFamily="34" charset="0"/>
                <a:cs typeface="Arial" panose="020B0604020202020204" pitchFamily="34" charset="0"/>
              </a:rPr>
              <a:t>UC3M</a:t>
            </a:r>
            <a:r>
              <a:rPr lang="en-US" sz="1200" baseline="0" dirty="0">
                <a:latin typeface="Arial" panose="020B0604020202020204" pitchFamily="34" charset="0"/>
                <a:cs typeface="Arial" panose="020B0604020202020204" pitchFamily="34" charset="0"/>
              </a:rPr>
              <a:t> Madrid: 8, 80%</a:t>
            </a:r>
          </a:p>
          <a:p>
            <a:r>
              <a:rPr lang="en-US" sz="1200" baseline="0" dirty="0">
                <a:latin typeface="Arial" panose="020B0604020202020204" pitchFamily="34" charset="0"/>
                <a:cs typeface="Arial" panose="020B0604020202020204" pitchFamily="34" charset="0"/>
              </a:rPr>
              <a:t>US: 4, 80%</a:t>
            </a:r>
          </a:p>
          <a:p>
            <a:r>
              <a:rPr lang="en-US" sz="1200" baseline="0" dirty="0">
                <a:latin typeface="Arial" panose="020B0604020202020204" pitchFamily="34" charset="0"/>
                <a:cs typeface="Arial" panose="020B0604020202020204" pitchFamily="34" charset="0"/>
              </a:rPr>
              <a:t>UK: 5, 100%</a:t>
            </a:r>
          </a:p>
          <a:p>
            <a:r>
              <a:rPr lang="en-US" sz="1200" baseline="0" dirty="0">
                <a:latin typeface="Arial" panose="020B0604020202020204" pitchFamily="34" charset="0"/>
                <a:cs typeface="Arial" panose="020B0604020202020204" pitchFamily="34" charset="0"/>
              </a:rPr>
              <a:t>UOC Barcelona: 8, 89%</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Social Media: Twitter</a:t>
            </a:r>
          </a:p>
          <a:p>
            <a:r>
              <a:rPr lang="en-US" sz="1200" dirty="0">
                <a:latin typeface="Arial" panose="020B0604020202020204" pitchFamily="34" charset="0"/>
                <a:cs typeface="Arial" panose="020B0604020202020204" pitchFamily="34" charset="0"/>
              </a:rPr>
              <a:t>UC3M Madrid: 7, 70%</a:t>
            </a:r>
          </a:p>
          <a:p>
            <a:r>
              <a:rPr lang="en-US" sz="1200" dirty="0">
                <a:latin typeface="Arial" panose="020B0604020202020204" pitchFamily="34" charset="0"/>
                <a:cs typeface="Arial" panose="020B0604020202020204" pitchFamily="34" charset="0"/>
              </a:rPr>
              <a:t>US: 2, 40%</a:t>
            </a:r>
          </a:p>
          <a:p>
            <a:r>
              <a:rPr lang="en-US" sz="1200" dirty="0">
                <a:latin typeface="Arial" panose="020B0604020202020204" pitchFamily="34" charset="0"/>
                <a:cs typeface="Arial" panose="020B0604020202020204" pitchFamily="34" charset="0"/>
              </a:rPr>
              <a:t>UK: 5, 100%</a:t>
            </a:r>
          </a:p>
          <a:p>
            <a:r>
              <a:rPr lang="en-US" sz="1200" dirty="0">
                <a:latin typeface="Arial" panose="020B0604020202020204" pitchFamily="34" charset="0"/>
                <a:cs typeface="Arial" panose="020B0604020202020204" pitchFamily="34" charset="0"/>
              </a:rPr>
              <a:t>UOC</a:t>
            </a:r>
            <a:r>
              <a:rPr lang="en-US" sz="1200" baseline="0" dirty="0">
                <a:latin typeface="Arial" panose="020B0604020202020204" pitchFamily="34" charset="0"/>
                <a:cs typeface="Arial" panose="020B0604020202020204" pitchFamily="34" charset="0"/>
              </a:rPr>
              <a:t> Barcelona: 8, 89%</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Social</a:t>
            </a:r>
            <a:r>
              <a:rPr lang="en-US" sz="1200" baseline="0" dirty="0">
                <a:latin typeface="Arial" panose="020B0604020202020204" pitchFamily="34" charset="0"/>
                <a:cs typeface="Arial" panose="020B0604020202020204" pitchFamily="34" charset="0"/>
              </a:rPr>
              <a:t> Media coded: Blogging, Facebook, Flickr, Twitter, YouTube</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0" lvl="2"/>
            <a:r>
              <a:rPr lang="en-US" sz="1200" dirty="0">
                <a:latin typeface="Arial" panose="020B0604020202020204" pitchFamily="34" charset="0"/>
                <a:cs typeface="Arial" panose="020B0604020202020204" pitchFamily="34" charset="0"/>
              </a:rPr>
              <a:t>White, David S., and Lynn Silipigni Connaway. 2011-2014. </a:t>
            </a:r>
            <a:r>
              <a:rPr lang="en-US" sz="1200" i="1" dirty="0">
                <a:latin typeface="Arial" pitchFamily="34" charset="0"/>
                <a:cs typeface="Arial" pitchFamily="34" charset="0"/>
              </a:rPr>
              <a:t>Visitors &amp; Residents: What Motivates Engagement with the Digital Information Environment.</a:t>
            </a:r>
            <a:r>
              <a:rPr lang="en-US" sz="1200" dirty="0">
                <a:latin typeface="Arial" pitchFamily="34" charset="0"/>
                <a:cs typeface="Arial" pitchFamily="34" charset="0"/>
              </a:rPr>
              <a:t> Funded by JISC, OCLC, and Oxford University. </a:t>
            </a:r>
            <a:r>
              <a:rPr lang="en-US" sz="1200" u="sng" dirty="0">
                <a:latin typeface="Arial" pitchFamily="34" charset="0"/>
                <a:cs typeface="Arial" pitchFamily="34" charset="0"/>
                <a:hlinkClick r:id="rId3"/>
              </a:rPr>
              <a:t>http://www.oclc.org/research/activities/vandr/</a:t>
            </a:r>
            <a:r>
              <a:rPr lang="en-US" sz="1200" dirty="0">
                <a:latin typeface="Arial" pitchFamily="34" charset="0"/>
                <a:cs typeface="Arial" pitchFamily="34" charset="0"/>
              </a:rPr>
              <a:t>.</a:t>
            </a:r>
          </a:p>
          <a:p>
            <a:endParaRPr lang="en-US" sz="1200" dirty="0">
              <a:latin typeface="Arial" pitchFamily="34" charset="0"/>
              <a:cs typeface="Arial" pitchFamily="34" charset="0"/>
            </a:endParaRPr>
          </a:p>
          <a:p>
            <a:endParaRPr lang="en-US" sz="1200" dirty="0">
              <a:latin typeface="Arial" pitchFamily="34" charset="0"/>
              <a:cs typeface="Arial" pitchFamily="34" charset="0"/>
            </a:endParaRPr>
          </a:p>
          <a:p>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pPr/>
              <a:t>25</a:t>
            </a:fld>
            <a:endParaRPr lang="en-US"/>
          </a:p>
        </p:txBody>
      </p:sp>
    </p:spTree>
    <p:extLst>
      <p:ext uri="{BB962C8B-B14F-4D97-AF65-F5344CB8AC3E}">
        <p14:creationId xmlns:p14="http://schemas.microsoft.com/office/powerpoint/2010/main" val="1840949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06425" y="544513"/>
            <a:ext cx="5702300" cy="3208337"/>
          </a:xfrm>
        </p:spPr>
      </p:sp>
      <p:sp>
        <p:nvSpPr>
          <p:cNvPr id="3" name="Marcador de notas 2"/>
          <p:cNvSpPr>
            <a:spLocks noGrp="1"/>
          </p:cNvSpPr>
          <p:nvPr>
            <p:ph type="body" idx="1"/>
          </p:nvPr>
        </p:nvSpPr>
        <p:spPr>
          <a:xfrm>
            <a:off x="265766" y="3989088"/>
            <a:ext cx="6297080" cy="4695597"/>
          </a:xfrm>
        </p:spPr>
        <p:txBody>
          <a:bodyPr/>
          <a:lstStyle/>
          <a:p>
            <a:r>
              <a:rPr lang="es-ES" sz="1400" baseline="0" dirty="0" err="1">
                <a:latin typeface="Arial" panose="020B0604020202020204" pitchFamily="34" charset="0"/>
                <a:cs typeface="Arial" panose="020B0604020202020204" pitchFamily="34" charset="0"/>
              </a:rPr>
              <a:t>Image</a:t>
            </a:r>
            <a:r>
              <a:rPr lang="es-ES" sz="1400" baseline="0" dirty="0">
                <a:latin typeface="Arial" panose="020B0604020202020204" pitchFamily="34" charset="0"/>
                <a:cs typeface="Arial" panose="020B0604020202020204" pitchFamily="34" charset="0"/>
              </a:rPr>
              <a:t>: https://www.flickr.com/photos/uniinnsbruck/3723226694 </a:t>
            </a:r>
            <a:r>
              <a:rPr lang="es-ES" sz="1400" baseline="0" dirty="0" err="1">
                <a:latin typeface="Arial" panose="020B0604020202020204" pitchFamily="34" charset="0"/>
                <a:cs typeface="Arial" panose="020B0604020202020204" pitchFamily="34" charset="0"/>
              </a:rPr>
              <a:t>by</a:t>
            </a:r>
            <a:r>
              <a:rPr lang="es-ES" dirty="0"/>
              <a:t> </a:t>
            </a:r>
            <a:r>
              <a:rPr lang="es-ES" dirty="0" err="1"/>
              <a:t>uniinnsbruck</a:t>
            </a:r>
            <a:r>
              <a:rPr lang="es-ES" dirty="0"/>
              <a:t> / CC BY-NC 2.0 https://creativecommons.org/licenses/by-nc/2.0/</a:t>
            </a:r>
            <a:endParaRPr lang="es-ES" sz="1400" baseline="0" dirty="0">
              <a:latin typeface="Arial" panose="020B0604020202020204" pitchFamily="34" charset="0"/>
              <a:cs typeface="Arial" panose="020B0604020202020204" pitchFamily="34" charset="0"/>
            </a:endParaRPr>
          </a:p>
          <a:p>
            <a:endParaRPr lang="es-ES" sz="1400" baseline="0" dirty="0">
              <a:latin typeface="Arial" panose="020B0604020202020204" pitchFamily="34" charset="0"/>
              <a:cs typeface="Arial" panose="020B0604020202020204" pitchFamily="34" charset="0"/>
            </a:endParaRPr>
          </a:p>
          <a:p>
            <a:r>
              <a:rPr lang="es-ES" sz="1400" baseline="0" dirty="0">
                <a:latin typeface="Arial" panose="020B0604020202020204" pitchFamily="34" charset="0"/>
                <a:cs typeface="Arial" panose="020B0604020202020204" pitchFamily="34" charset="0"/>
              </a:rPr>
              <a:t>In </a:t>
            </a:r>
            <a:r>
              <a:rPr lang="es-ES" sz="1400" baseline="0" dirty="0" err="1">
                <a:latin typeface="Arial" panose="020B0604020202020204" pitchFamily="34" charset="0"/>
                <a:cs typeface="Arial" panose="020B0604020202020204" pitchFamily="34" charset="0"/>
              </a:rPr>
              <a:t>fact</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the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Academic</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library</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is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mentioned</a:t>
            </a:r>
            <a:r>
              <a:rPr lang="es-ES" sz="1400" baseline="0" dirty="0">
                <a:latin typeface="Arial" panose="020B0604020202020204" pitchFamily="34" charset="0"/>
                <a:cs typeface="Arial" panose="020B0604020202020204" pitchFamily="34" charset="0"/>
              </a:rPr>
              <a:t> a </a:t>
            </a:r>
            <a:r>
              <a:rPr lang="es-ES" sz="1400" baseline="0" dirty="0" err="1">
                <a:latin typeface="Arial" panose="020B0604020202020204" pitchFamily="34" charset="0"/>
                <a:cs typeface="Arial" panose="020B0604020202020204" pitchFamily="34" charset="0"/>
              </a:rPr>
              <a:t>lot</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by</a:t>
            </a:r>
            <a:r>
              <a:rPr lang="es-ES" sz="1400" baseline="0" dirty="0">
                <a:latin typeface="Arial" panose="020B0604020202020204" pitchFamily="34" charset="0"/>
                <a:cs typeface="Arial" panose="020B0604020202020204" pitchFamily="34" charset="0"/>
              </a:rPr>
              <a:t> UOC </a:t>
            </a:r>
            <a:r>
              <a:rPr lang="es-ES" sz="1400" baseline="0" dirty="0" err="1">
                <a:latin typeface="Arial" panose="020B0604020202020204" pitchFamily="34" charset="0"/>
                <a:cs typeface="Arial" panose="020B0604020202020204" pitchFamily="34" charset="0"/>
              </a:rPr>
              <a:t>sample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mainly</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because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the</a:t>
            </a:r>
            <a:r>
              <a:rPr lang="es-ES" sz="1400" baseline="0" dirty="0">
                <a:latin typeface="Arial" panose="020B0604020202020204" pitchFamily="34" charset="0"/>
                <a:cs typeface="Arial" panose="020B0604020202020204" pitchFamily="34" charset="0"/>
              </a:rPr>
              <a:t> Library </a:t>
            </a:r>
            <a:r>
              <a:rPr lang="es-ES" sz="1400" baseline="0" dirty="0" err="1">
                <a:latin typeface="Arial" panose="020B0604020202020204" pitchFamily="34" charset="0"/>
                <a:cs typeface="Arial" panose="020B0604020202020204" pitchFamily="34" charset="0"/>
              </a:rPr>
              <a:t>is</a:t>
            </a:r>
            <a:r>
              <a:rPr lang="es-ES" sz="1400" baseline="0" dirty="0">
                <a:latin typeface="Arial" panose="020B0604020202020204" pitchFamily="34" charset="0"/>
                <a:cs typeface="Arial" panose="020B0604020202020204" pitchFamily="34" charset="0"/>
              </a:rPr>
              <a:t> Virtual and </a:t>
            </a:r>
            <a:r>
              <a:rPr lang="es-ES" sz="1400" baseline="0" dirty="0" err="1">
                <a:latin typeface="Arial" panose="020B0604020202020204" pitchFamily="34" charset="0"/>
                <a:cs typeface="Arial" panose="020B0604020202020204" pitchFamily="34" charset="0"/>
              </a:rPr>
              <a:t>is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embedded</a:t>
            </a:r>
            <a:r>
              <a:rPr lang="es-ES" sz="1400" baseline="0" dirty="0">
                <a:latin typeface="Arial" panose="020B0604020202020204" pitchFamily="34" charset="0"/>
                <a:cs typeface="Arial" panose="020B0604020202020204" pitchFamily="34" charset="0"/>
              </a:rPr>
              <a:t> in </a:t>
            </a:r>
            <a:r>
              <a:rPr lang="es-ES" sz="1400" baseline="0" dirty="0" err="1">
                <a:latin typeface="Arial" panose="020B0604020202020204" pitchFamily="34" charset="0"/>
                <a:cs typeface="Arial" panose="020B0604020202020204" pitchFamily="34" charset="0"/>
              </a:rPr>
              <a:t>the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clasroom</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But</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the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awareness</a:t>
            </a:r>
            <a:r>
              <a:rPr lang="es-ES" sz="1400" baseline="0" dirty="0">
                <a:latin typeface="Arial" panose="020B0604020202020204" pitchFamily="34" charset="0"/>
                <a:cs typeface="Arial" panose="020B0604020202020204" pitchFamily="34" charset="0"/>
              </a:rPr>
              <a:t> and use of </a:t>
            </a:r>
            <a:r>
              <a:rPr lang="es-ES" sz="1400" baseline="0" dirty="0" err="1">
                <a:latin typeface="Arial" panose="020B0604020202020204" pitchFamily="34" charset="0"/>
                <a:cs typeface="Arial" panose="020B0604020202020204" pitchFamily="34" charset="0"/>
              </a:rPr>
              <a:t>the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library</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is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not</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always</a:t>
            </a:r>
            <a:r>
              <a:rPr lang="es-ES" sz="1400" baseline="0" dirty="0">
                <a:latin typeface="Arial" panose="020B0604020202020204" pitchFamily="34" charset="0"/>
                <a:cs typeface="Arial" panose="020B0604020202020204" pitchFamily="34" charset="0"/>
              </a:rPr>
              <a:t>…</a:t>
            </a:r>
          </a:p>
          <a:p>
            <a:endParaRPr lang="es-ES" sz="1400" baseline="0" dirty="0">
              <a:latin typeface="Arial" panose="020B0604020202020204" pitchFamily="34" charset="0"/>
              <a:cs typeface="Arial" panose="020B0604020202020204" pitchFamily="34" charset="0"/>
            </a:endParaRPr>
          </a:p>
          <a:p>
            <a:r>
              <a:rPr lang="es-ES" sz="1400" baseline="0" dirty="0">
                <a:latin typeface="Arial" panose="020B0604020202020204" pitchFamily="34" charset="0"/>
                <a:cs typeface="Arial" panose="020B0604020202020204" pitchFamily="34" charset="0"/>
              </a:rPr>
              <a:t>Place AND </a:t>
            </a:r>
            <a:r>
              <a:rPr lang="es-ES" sz="1400" baseline="0" dirty="0" err="1">
                <a:latin typeface="Arial" panose="020B0604020202020204" pitchFamily="34" charset="0"/>
                <a:cs typeface="Arial" panose="020B0604020202020204" pitchFamily="34" charset="0"/>
              </a:rPr>
              <a:t>Educational</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Stage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By</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Sources</a:t>
            </a:r>
            <a:r>
              <a:rPr lang="es-ES" sz="1400" baseline="0" dirty="0">
                <a:latin typeface="Arial" panose="020B0604020202020204" pitchFamily="34" charset="0"/>
                <a:cs typeface="Arial" panose="020B0604020202020204" pitchFamily="34" charset="0"/>
              </a:rPr>
              <a:t> Non-</a:t>
            </a:r>
            <a:r>
              <a:rPr lang="es-ES" sz="1400" baseline="0" dirty="0" err="1">
                <a:latin typeface="Arial" panose="020B0604020202020204" pitchFamily="34" charset="0"/>
                <a:cs typeface="Arial" panose="020B0604020202020204" pitchFamily="34" charset="0"/>
              </a:rPr>
              <a:t>Aggregated</a:t>
            </a:r>
            <a:endParaRPr lang="es-ES" sz="1400" baseline="0" dirty="0">
              <a:latin typeface="Arial" panose="020B0604020202020204" pitchFamily="34" charset="0"/>
              <a:cs typeface="Arial" panose="020B0604020202020204" pitchFamily="34" charset="0"/>
            </a:endParaRPr>
          </a:p>
          <a:p>
            <a:r>
              <a:rPr lang="es-ES" sz="1400" b="1" dirty="0">
                <a:latin typeface="Arial" panose="020B0604020202020204" pitchFamily="34" charset="0"/>
                <a:cs typeface="Arial" panose="020B0604020202020204" pitchFamily="34" charset="0"/>
              </a:rPr>
              <a:t>Place: </a:t>
            </a:r>
            <a:r>
              <a:rPr lang="es-ES" sz="1400" b="1" dirty="0" err="1">
                <a:latin typeface="Arial" panose="020B0604020202020204" pitchFamily="34" charset="0"/>
                <a:cs typeface="Arial" panose="020B0604020202020204" pitchFamily="34" charset="0"/>
              </a:rPr>
              <a:t>Academic</a:t>
            </a:r>
            <a:r>
              <a:rPr lang="es-ES" sz="1400" b="1" dirty="0">
                <a:latin typeface="Arial" panose="020B0604020202020204" pitchFamily="34" charset="0"/>
                <a:cs typeface="Arial" panose="020B0604020202020204" pitchFamily="34" charset="0"/>
              </a:rPr>
              <a:t> Library   </a:t>
            </a:r>
            <a:r>
              <a:rPr lang="es-ES" sz="1400" baseline="0" dirty="0" err="1">
                <a:latin typeface="Arial" panose="020B0604020202020204" pitchFamily="34" charset="0"/>
                <a:cs typeface="Arial" panose="020B0604020202020204" pitchFamily="34" charset="0"/>
              </a:rPr>
              <a:t>All</a:t>
            </a:r>
            <a:r>
              <a:rPr lang="es-ES" sz="1400" baseline="0" dirty="0">
                <a:latin typeface="Arial" panose="020B0604020202020204" pitchFamily="34" charset="0"/>
                <a:cs typeface="Arial" panose="020B0604020202020204" pitchFamily="34" charset="0"/>
              </a:rPr>
              <a:t> Interviews/ </a:t>
            </a:r>
            <a:r>
              <a:rPr lang="es-ES" sz="1400" baseline="0" dirty="0" err="1">
                <a:latin typeface="Arial" panose="020B0604020202020204" pitchFamily="34" charset="0"/>
                <a:cs typeface="Arial" panose="020B0604020202020204" pitchFamily="34" charset="0"/>
              </a:rPr>
              <a:t>All</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Levels</a:t>
            </a:r>
            <a:endParaRPr lang="es-ES" sz="140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US N=37: 26, 70%</a:t>
            </a:r>
          </a:p>
          <a:p>
            <a:r>
              <a:rPr lang="en-US" sz="1400" dirty="0">
                <a:latin typeface="Arial" panose="020B0604020202020204" pitchFamily="34" charset="0"/>
                <a:cs typeface="Arial" panose="020B0604020202020204" pitchFamily="34" charset="0"/>
              </a:rPr>
              <a:t>UK N=36: 20, 56%</a:t>
            </a:r>
          </a:p>
          <a:p>
            <a:r>
              <a:rPr lang="en-US" sz="1400" dirty="0">
                <a:latin typeface="Arial" panose="020B0604020202020204" pitchFamily="34" charset="0"/>
                <a:cs typeface="Arial" panose="020B0604020202020204" pitchFamily="34" charset="0"/>
              </a:rPr>
              <a:t>UOC Barcelona N=33: 29, 88% </a:t>
            </a:r>
          </a:p>
          <a:p>
            <a:r>
              <a:rPr lang="en-US" sz="1400" dirty="0" err="1">
                <a:latin typeface="Arial" panose="020B0604020202020204" pitchFamily="34" charset="0"/>
                <a:cs typeface="Arial" panose="020B0604020202020204" pitchFamily="34" charset="0"/>
              </a:rPr>
              <a:t>Unicatt</a:t>
            </a:r>
            <a:r>
              <a:rPr lang="en-US" sz="1400" dirty="0">
                <a:latin typeface="Arial" panose="020B0604020202020204" pitchFamily="34" charset="0"/>
                <a:cs typeface="Arial" panose="020B0604020202020204" pitchFamily="34" charset="0"/>
              </a:rPr>
              <a:t> Milan N=20: 13, 65%</a:t>
            </a:r>
          </a:p>
          <a:p>
            <a:r>
              <a:rPr lang="en-US" sz="1400" dirty="0">
                <a:latin typeface="Arial" panose="020B0604020202020204" pitchFamily="34" charset="0"/>
                <a:cs typeface="Arial" panose="020B0604020202020204" pitchFamily="34" charset="0"/>
              </a:rPr>
              <a:t>UC3M Madrid</a:t>
            </a:r>
            <a:r>
              <a:rPr lang="en-US" sz="1400" baseline="0" dirty="0">
                <a:latin typeface="Arial" panose="020B0604020202020204" pitchFamily="34" charset="0"/>
                <a:cs typeface="Arial" panose="020B0604020202020204" pitchFamily="34" charset="0"/>
              </a:rPr>
              <a:t> N=38: 10, 26%</a:t>
            </a: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noProof="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itchFamily="34" charset="0"/>
                <a:cs typeface="Arial" pitchFamily="34" charset="0"/>
              </a:rPr>
              <a:t> Funded by JISC, OCLC, and Oxford University. </a:t>
            </a:r>
            <a:r>
              <a:rPr lang="en-US" sz="1400" u="sng" dirty="0">
                <a:latin typeface="Arial" pitchFamily="34" charset="0"/>
                <a:cs typeface="Arial" pitchFamily="34" charset="0"/>
                <a:hlinkClick r:id="rId3"/>
              </a:rPr>
              <a:t>http://www.oclc.org/research/activities/vandr/</a:t>
            </a:r>
            <a:r>
              <a:rPr lang="en-US" sz="1400" dirty="0">
                <a:latin typeface="Arial" pitchFamily="34" charset="0"/>
                <a:cs typeface="Arial"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400" baseline="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8F3AA0EB-6089-4AE8-8309-E75A42BF00DD}" type="slidenum">
              <a:rPr lang="en-US" smtClean="0"/>
              <a:pPr/>
              <a:t>26</a:t>
            </a:fld>
            <a:endParaRPr lang="en-US"/>
          </a:p>
        </p:txBody>
      </p:sp>
    </p:spTree>
    <p:extLst>
      <p:ext uri="{BB962C8B-B14F-4D97-AF65-F5344CB8AC3E}">
        <p14:creationId xmlns:p14="http://schemas.microsoft.com/office/powerpoint/2010/main" val="1231643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63588" y="439738"/>
            <a:ext cx="5427662" cy="3052762"/>
          </a:xfrm>
        </p:spPr>
      </p:sp>
      <p:sp>
        <p:nvSpPr>
          <p:cNvPr id="3" name="Marcador de notas 2"/>
          <p:cNvSpPr>
            <a:spLocks noGrp="1"/>
          </p:cNvSpPr>
          <p:nvPr>
            <p:ph type="body" idx="1"/>
          </p:nvPr>
        </p:nvSpPr>
        <p:spPr>
          <a:xfrm>
            <a:off x="355922" y="3760058"/>
            <a:ext cx="6079602" cy="4924627"/>
          </a:xfrm>
        </p:spPr>
        <p:txBody>
          <a:bodyPr/>
          <a:lstStyle/>
          <a:p>
            <a:r>
              <a:rPr lang="es-ES" sz="1400" dirty="0" err="1">
                <a:latin typeface="Arial" panose="020B0604020202020204" pitchFamily="34" charset="0"/>
                <a:cs typeface="Arial" panose="020B0604020202020204" pitchFamily="34" charset="0"/>
              </a:rPr>
              <a:t>Image</a:t>
            </a:r>
            <a:r>
              <a:rPr lang="es-ES" sz="1400" dirty="0">
                <a:latin typeface="Arial" panose="020B0604020202020204" pitchFamily="34" charset="0"/>
                <a:cs typeface="Arial" panose="020B0604020202020204" pitchFamily="34" charset="0"/>
              </a:rPr>
              <a:t>: https://www.flickr.com/photos/stewart/99129170/ </a:t>
            </a:r>
            <a:r>
              <a:rPr lang="es-ES" sz="1400" dirty="0" err="1">
                <a:latin typeface="Arial" panose="020B0604020202020204" pitchFamily="34" charset="0"/>
                <a:cs typeface="Arial" panose="020B0604020202020204" pitchFamily="34" charset="0"/>
              </a:rPr>
              <a:t>by</a:t>
            </a:r>
            <a:r>
              <a:rPr lang="es-ES" dirty="0"/>
              <a:t> Stewart </a:t>
            </a:r>
            <a:r>
              <a:rPr lang="es-ES" dirty="0" err="1"/>
              <a:t>Butterfield</a:t>
            </a:r>
            <a:r>
              <a:rPr lang="es-ES" dirty="0"/>
              <a:t> / CC BY 2.0 https://creativecommons.org/licenses/by/2.0/</a:t>
            </a:r>
            <a:endParaRPr lang="es-ES" sz="1400" dirty="0">
              <a:latin typeface="Arial" panose="020B0604020202020204" pitchFamily="34" charset="0"/>
              <a:cs typeface="Arial" panose="020B0604020202020204" pitchFamily="34" charset="0"/>
            </a:endParaRPr>
          </a:p>
          <a:p>
            <a:pPr marL="0" indent="0">
              <a:buNone/>
            </a:pPr>
            <a:endParaRPr lang="es-ES" sz="1400" dirty="0">
              <a:latin typeface="Arial" panose="020B0604020202020204" pitchFamily="34" charset="0"/>
              <a:cs typeface="Arial" panose="020B0604020202020204" pitchFamily="34" charset="0"/>
            </a:endParaRPr>
          </a:p>
          <a:p>
            <a:pPr marL="0" indent="0">
              <a:buNone/>
            </a:pPr>
            <a:r>
              <a:rPr lang="es-ES" sz="1400" dirty="0">
                <a:latin typeface="Arial" panose="020B0604020202020204" pitchFamily="34" charset="0"/>
                <a:cs typeface="Arial" panose="020B0604020202020204" pitchFamily="34" charset="0"/>
              </a:rPr>
              <a:t>….</a:t>
            </a:r>
            <a:r>
              <a:rPr lang="es-ES" sz="1400" dirty="0" err="1">
                <a:latin typeface="Arial" panose="020B0604020202020204" pitchFamily="34" charset="0"/>
                <a:cs typeface="Arial" panose="020B0604020202020204" pitchFamily="34" charset="0"/>
              </a:rPr>
              <a:t>related</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with</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their</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perceveid</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value</a:t>
            </a:r>
            <a:r>
              <a:rPr lang="es-ES" sz="1400" baseline="0" dirty="0">
                <a:latin typeface="Arial" panose="020B0604020202020204" pitchFamily="34" charset="0"/>
                <a:cs typeface="Arial" panose="020B0604020202020204" pitchFamily="34" charset="0"/>
              </a:rPr>
              <a:t> in </a:t>
            </a:r>
            <a:r>
              <a:rPr lang="es-ES" sz="1400" baseline="0" dirty="0" err="1">
                <a:latin typeface="Arial" panose="020B0604020202020204" pitchFamily="34" charset="0"/>
                <a:cs typeface="Arial" panose="020B0604020202020204" pitchFamily="34" charset="0"/>
              </a:rPr>
              <a:t>comparasion</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with</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other</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information</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sites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like</a:t>
            </a:r>
            <a:r>
              <a:rPr lang="es-ES" sz="1400" baseline="0" dirty="0">
                <a:latin typeface="Arial" panose="020B0604020202020204" pitchFamily="34" charset="0"/>
                <a:cs typeface="Arial" panose="020B0604020202020204" pitchFamily="34" charset="0"/>
              </a:rPr>
              <a:t> Google.  </a:t>
            </a:r>
            <a:r>
              <a:rPr lang="es-ES" sz="1400" dirty="0" err="1">
                <a:latin typeface="Arial" panose="020B0604020202020204" pitchFamily="34" charset="0"/>
                <a:cs typeface="Arial" panose="020B0604020202020204" pitchFamily="34" charset="0"/>
              </a:rPr>
              <a:t>Although</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this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perception</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about</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the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search</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capability</a:t>
            </a:r>
            <a:r>
              <a:rPr lang="es-ES" sz="1400" baseline="0" dirty="0">
                <a:latin typeface="Arial" panose="020B0604020202020204" pitchFamily="34" charset="0"/>
                <a:cs typeface="Arial" panose="020B0604020202020204" pitchFamily="34" charset="0"/>
              </a:rPr>
              <a:t> of </a:t>
            </a:r>
            <a:r>
              <a:rPr lang="es-ES" sz="1400" baseline="0" dirty="0" err="1">
                <a:latin typeface="Arial" panose="020B0604020202020204" pitchFamily="34" charset="0"/>
                <a:cs typeface="Arial" panose="020B0604020202020204" pitchFamily="34" charset="0"/>
              </a:rPr>
              <a:t>library</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website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we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must</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point</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that</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library</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is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seen</a:t>
            </a:r>
            <a:r>
              <a:rPr lang="es-ES" sz="1400" baseline="0" dirty="0">
                <a:latin typeface="Arial" panose="020B0604020202020204" pitchFamily="34" charset="0"/>
                <a:cs typeface="Arial" panose="020B0604020202020204" pitchFamily="34" charset="0"/>
              </a:rPr>
              <a:t> as </a:t>
            </a:r>
            <a:r>
              <a:rPr lang="es-ES" sz="1400" baseline="0" dirty="0" err="1">
                <a:latin typeface="Arial" panose="020B0604020202020204" pitchFamily="34" charset="0"/>
                <a:cs typeface="Arial" panose="020B0604020202020204" pitchFamily="34" charset="0"/>
              </a:rPr>
              <a:t>the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key</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text-provider</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for</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nondigital</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resources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or</a:t>
            </a:r>
            <a:r>
              <a:rPr lang="es-ES" sz="1400" baseline="0" dirty="0">
                <a:latin typeface="Arial" panose="020B0604020202020204" pitchFamily="34" charset="0"/>
                <a:cs typeface="Arial" panose="020B0604020202020204" pitchFamily="34" charset="0"/>
              </a:rPr>
              <a:t> digital </a:t>
            </a:r>
            <a:r>
              <a:rPr lang="es-ES" sz="1400" baseline="0" dirty="0" err="1">
                <a:latin typeface="Arial" panose="020B0604020202020204" pitchFamily="34" charset="0"/>
                <a:cs typeface="Arial" panose="020B0604020202020204" pitchFamily="34" charset="0"/>
              </a:rPr>
              <a:t>resources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not</a:t>
            </a:r>
            <a:r>
              <a:rPr lang="es-ES" sz="1400" baseline="0" dirty="0">
                <a:latin typeface="Arial" panose="020B0604020202020204" pitchFamily="34" charset="0"/>
                <a:cs typeface="Arial" panose="020B0604020202020204" pitchFamily="34" charset="0"/>
              </a:rPr>
              <a:t> free </a:t>
            </a:r>
            <a:r>
              <a:rPr lang="es-ES" sz="1400" baseline="0" dirty="0" err="1">
                <a:latin typeface="Arial" panose="020B0604020202020204" pitchFamily="34" charset="0"/>
                <a:cs typeface="Arial" panose="020B0604020202020204" pitchFamily="34" charset="0"/>
              </a:rPr>
              <a:t>available</a:t>
            </a:r>
            <a:r>
              <a:rPr lang="es-ES" sz="1400" baseline="0" dirty="0">
                <a:latin typeface="Arial" panose="020B0604020202020204" pitchFamily="34" charset="0"/>
                <a:cs typeface="Arial" panose="020B0604020202020204" pitchFamily="34" charset="0"/>
              </a:rPr>
              <a:t> in </a:t>
            </a:r>
            <a:r>
              <a:rPr lang="es-ES" sz="1400" baseline="0" dirty="0" err="1">
                <a:latin typeface="Arial" panose="020B0604020202020204" pitchFamily="34" charset="0"/>
                <a:cs typeface="Arial" panose="020B0604020202020204" pitchFamily="34" charset="0"/>
              </a:rPr>
              <a:t>other</a:t>
            </a:r>
            <a:r>
              <a:rPr lang="es-ES" sz="1400" baseline="0" dirty="0">
                <a:latin typeface="Arial" panose="020B0604020202020204" pitchFamily="34" charset="0"/>
                <a:cs typeface="Arial" panose="020B0604020202020204" pitchFamily="34" charset="0"/>
              </a:rPr>
              <a:t> places. </a:t>
            </a:r>
          </a:p>
          <a:p>
            <a:pPr marL="0" indent="0">
              <a:buNone/>
            </a:pPr>
            <a:endParaRPr lang="es-ES" sz="1400" baseline="0" dirty="0">
              <a:latin typeface="Arial" panose="020B0604020202020204" pitchFamily="34" charset="0"/>
              <a:cs typeface="Arial" panose="020B0604020202020204" pitchFamily="34" charset="0"/>
            </a:endParaRPr>
          </a:p>
          <a:p>
            <a:pPr marL="0" indent="0">
              <a:buNone/>
            </a:pPr>
            <a:r>
              <a:rPr lang="es-ES" sz="1400" dirty="0">
                <a:latin typeface="Arial" panose="020B0604020202020204" pitchFamily="34" charset="0"/>
                <a:cs typeface="Arial" panose="020B0604020202020204" pitchFamily="34" charset="0"/>
              </a:rPr>
              <a:t>“Si </a:t>
            </a:r>
            <a:r>
              <a:rPr lang="es-ES" sz="1400" dirty="0" err="1">
                <a:latin typeface="Arial" panose="020B0604020202020204" pitchFamily="34" charset="0"/>
                <a:cs typeface="Arial" panose="020B0604020202020204" pitchFamily="34" charset="0"/>
              </a:rPr>
              <a:t>aquest</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llibre</a:t>
            </a:r>
            <a:r>
              <a:rPr lang="es-ES" sz="1400" dirty="0">
                <a:latin typeface="Arial" panose="020B0604020202020204" pitchFamily="34" charset="0"/>
                <a:cs typeface="Arial" panose="020B0604020202020204" pitchFamily="34" charset="0"/>
              </a:rPr>
              <a:t> no </a:t>
            </a:r>
            <a:r>
              <a:rPr lang="es-ES" sz="1400" dirty="0" err="1">
                <a:latin typeface="Arial" panose="020B0604020202020204" pitchFamily="34" charset="0"/>
                <a:cs typeface="Arial" panose="020B0604020202020204" pitchFamily="34" charset="0"/>
              </a:rPr>
              <a:t>està</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digitalitzat</a:t>
            </a:r>
            <a:r>
              <a:rPr lang="es-ES" sz="1400" dirty="0">
                <a:latin typeface="Arial" panose="020B0604020202020204" pitchFamily="34" charset="0"/>
                <a:cs typeface="Arial" panose="020B0604020202020204" pitchFamily="34" charset="0"/>
              </a:rPr>
              <a:t> per Google, </a:t>
            </a:r>
            <a:r>
              <a:rPr lang="es-ES" sz="1400" dirty="0" err="1">
                <a:latin typeface="Arial" panose="020B0604020202020204" pitchFamily="34" charset="0"/>
                <a:cs typeface="Arial" panose="020B0604020202020204" pitchFamily="34" charset="0"/>
              </a:rPr>
              <a:t>l’he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d’anar</a:t>
            </a:r>
            <a:r>
              <a:rPr lang="es-ES" sz="1400" dirty="0">
                <a:latin typeface="Arial" panose="020B0604020202020204" pitchFamily="34" charset="0"/>
                <a:cs typeface="Arial" panose="020B0604020202020204" pitchFamily="34" charset="0"/>
              </a:rPr>
              <a:t> a buscar a la Biblioteca.” (UOCU7, </a:t>
            </a:r>
            <a:r>
              <a:rPr lang="es-ES" sz="1400" dirty="0" err="1">
                <a:latin typeface="Arial" panose="020B0604020202020204" pitchFamily="34" charset="0"/>
                <a:cs typeface="Arial" panose="020B0604020202020204" pitchFamily="34" charset="0"/>
              </a:rPr>
              <a:t>Male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Aged</a:t>
            </a:r>
            <a:r>
              <a:rPr lang="es-ES" sz="1400" dirty="0">
                <a:latin typeface="Arial" panose="020B0604020202020204" pitchFamily="34" charset="0"/>
                <a:cs typeface="Arial" panose="020B0604020202020204" pitchFamily="34" charset="0"/>
              </a:rPr>
              <a:t> 31, </a:t>
            </a:r>
            <a:r>
              <a:rPr lang="es-ES" sz="1400" dirty="0" err="1">
                <a:latin typeface="Arial" panose="020B0604020202020204" pitchFamily="34" charset="0"/>
                <a:cs typeface="Arial" panose="020B0604020202020204" pitchFamily="34" charset="0"/>
              </a:rPr>
              <a:t>Computer</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Science</a:t>
            </a:r>
            <a:r>
              <a:rPr lang="es-ES" sz="1400" dirty="0">
                <a:latin typeface="Arial" panose="020B0604020202020204" pitchFamily="34" charset="0"/>
                <a:cs typeface="Arial" panose="020B0604020202020204" pitchFamily="34" charset="0"/>
              </a:rPr>
              <a:t>)</a:t>
            </a:r>
          </a:p>
          <a:p>
            <a:pPr marL="0" indent="0">
              <a:buNone/>
            </a:pPr>
            <a:r>
              <a:rPr lang="es-ES" sz="1400" dirty="0">
                <a:latin typeface="Arial" panose="020B0604020202020204" pitchFamily="34" charset="0"/>
                <a:cs typeface="Arial" panose="020B0604020202020204" pitchFamily="34" charset="0"/>
              </a:rPr>
              <a:t>“</a:t>
            </a:r>
            <a:r>
              <a:rPr lang="es-ES" sz="1400" dirty="0" err="1">
                <a:latin typeface="Arial" panose="020B0604020202020204" pitchFamily="34" charset="0"/>
                <a:cs typeface="Arial" panose="020B0604020202020204" pitchFamily="34" charset="0"/>
              </a:rPr>
              <a:t>If</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this</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book</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is</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not</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digitalized</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by</a:t>
            </a:r>
            <a:r>
              <a:rPr lang="es-ES" sz="1400" dirty="0">
                <a:latin typeface="Arial" panose="020B0604020202020204" pitchFamily="34" charset="0"/>
                <a:cs typeface="Arial" panose="020B0604020202020204" pitchFamily="34" charset="0"/>
              </a:rPr>
              <a:t> Google, </a:t>
            </a:r>
            <a:r>
              <a:rPr lang="es-ES" sz="1400" dirty="0" err="1">
                <a:latin typeface="Arial" panose="020B0604020202020204" pitchFamily="34" charset="0"/>
                <a:cs typeface="Arial" panose="020B0604020202020204" pitchFamily="34" charset="0"/>
              </a:rPr>
              <a:t>then</a:t>
            </a:r>
            <a:r>
              <a:rPr lang="es-ES" sz="1400" dirty="0">
                <a:latin typeface="Arial" panose="020B0604020202020204" pitchFamily="34" charset="0"/>
                <a:cs typeface="Arial" panose="020B0604020202020204" pitchFamily="34" charset="0"/>
              </a:rPr>
              <a:t> I </a:t>
            </a:r>
            <a:r>
              <a:rPr lang="es-ES" sz="1400" dirty="0" err="1">
                <a:latin typeface="Arial" panose="020B0604020202020204" pitchFamily="34" charset="0"/>
                <a:cs typeface="Arial" panose="020B0604020202020204" pitchFamily="34" charset="0"/>
              </a:rPr>
              <a:t>must</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go</a:t>
            </a:r>
            <a:r>
              <a:rPr lang="es-ES" sz="1400" dirty="0">
                <a:latin typeface="Arial" panose="020B0604020202020204" pitchFamily="34" charset="0"/>
                <a:cs typeface="Arial" panose="020B0604020202020204" pitchFamily="34" charset="0"/>
              </a:rPr>
              <a:t> to </a:t>
            </a:r>
            <a:r>
              <a:rPr lang="es-ES" sz="1400" dirty="0" err="1">
                <a:latin typeface="Arial" panose="020B0604020202020204" pitchFamily="34" charset="0"/>
                <a:cs typeface="Arial" panose="020B0604020202020204" pitchFamily="34" charset="0"/>
              </a:rPr>
              <a:t>the</a:t>
            </a:r>
            <a:r>
              <a:rPr lang="es-ES" sz="1400" dirty="0">
                <a:latin typeface="Arial" panose="020B0604020202020204" pitchFamily="34" charset="0"/>
                <a:cs typeface="Arial" panose="020B0604020202020204" pitchFamily="34" charset="0"/>
              </a:rPr>
              <a:t> Library.” (UOCU7, </a:t>
            </a:r>
            <a:r>
              <a:rPr lang="es-ES" sz="1400" dirty="0" err="1">
                <a:latin typeface="Arial" panose="020B0604020202020204" pitchFamily="34" charset="0"/>
                <a:cs typeface="Arial" panose="020B0604020202020204" pitchFamily="34" charset="0"/>
              </a:rPr>
              <a:t>Male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Aged</a:t>
            </a:r>
            <a:r>
              <a:rPr lang="es-ES" sz="1400" dirty="0">
                <a:latin typeface="Arial" panose="020B0604020202020204" pitchFamily="34" charset="0"/>
                <a:cs typeface="Arial" panose="020B0604020202020204" pitchFamily="34" charset="0"/>
              </a:rPr>
              <a:t> 31, </a:t>
            </a:r>
            <a:r>
              <a:rPr lang="es-ES" sz="1400" dirty="0" err="1">
                <a:latin typeface="Arial" panose="020B0604020202020204" pitchFamily="34" charset="0"/>
                <a:cs typeface="Arial" panose="020B0604020202020204" pitchFamily="34" charset="0"/>
              </a:rPr>
              <a:t>Computer</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Science</a:t>
            </a:r>
            <a:r>
              <a:rPr lang="es-ES" sz="1400" dirty="0">
                <a:latin typeface="Arial" panose="020B0604020202020204" pitchFamily="34" charset="0"/>
                <a:cs typeface="Arial" panose="020B0604020202020204" pitchFamily="34" charset="0"/>
              </a:rPr>
              <a:t>)</a:t>
            </a:r>
          </a:p>
          <a:p>
            <a:pPr marL="0" indent="0">
              <a:buNone/>
            </a:pPr>
            <a:endParaRPr lang="es-ES" sz="1400" dirty="0">
              <a:latin typeface="Arial" panose="020B0604020202020204" pitchFamily="34" charset="0"/>
              <a:cs typeface="Arial" panose="020B0604020202020204" pitchFamily="34" charset="0"/>
            </a:endParaRPr>
          </a:p>
          <a:p>
            <a:pPr marL="0" indent="0">
              <a:buNone/>
            </a:pPr>
            <a:r>
              <a:rPr lang="es-ES" sz="1400" dirty="0">
                <a:latin typeface="Arial" panose="020B0604020202020204" pitchFamily="34" charset="0"/>
                <a:cs typeface="Arial" panose="020B0604020202020204" pitchFamily="34" charset="0"/>
              </a:rPr>
              <a:t>“</a:t>
            </a:r>
            <a:r>
              <a:rPr lang="es-ES" sz="1400" dirty="0" err="1">
                <a:latin typeface="Arial" panose="020B0604020202020204" pitchFamily="34" charset="0"/>
                <a:cs typeface="Arial" panose="020B0604020202020204" pitchFamily="34" charset="0"/>
              </a:rPr>
              <a:t>The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students</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don’t</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have</a:t>
            </a:r>
            <a:r>
              <a:rPr lang="es-ES" sz="1400" dirty="0">
                <a:latin typeface="Arial" panose="020B0604020202020204" pitchFamily="34" charset="0"/>
                <a:cs typeface="Arial" panose="020B0604020202020204" pitchFamily="34" charset="0"/>
              </a:rPr>
              <a:t> to </a:t>
            </a:r>
            <a:r>
              <a:rPr lang="es-ES" sz="1400" dirty="0" err="1">
                <a:latin typeface="Arial" panose="020B0604020202020204" pitchFamily="34" charset="0"/>
                <a:cs typeface="Arial" panose="020B0604020202020204" pitchFamily="34" charset="0"/>
              </a:rPr>
              <a:t>go</a:t>
            </a:r>
            <a:r>
              <a:rPr lang="es-ES" sz="1400" dirty="0">
                <a:latin typeface="Arial" panose="020B0604020202020204" pitchFamily="34" charset="0"/>
                <a:cs typeface="Arial" panose="020B0604020202020204" pitchFamily="34" charset="0"/>
              </a:rPr>
              <a:t> to </a:t>
            </a:r>
            <a:r>
              <a:rPr lang="es-ES" sz="1400" dirty="0" err="1">
                <a:latin typeface="Arial" panose="020B0604020202020204" pitchFamily="34" charset="0"/>
                <a:cs typeface="Arial" panose="020B0604020202020204" pitchFamily="34" charset="0"/>
              </a:rPr>
              <a:t>the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library</a:t>
            </a:r>
            <a:r>
              <a:rPr lang="es-ES" sz="1400" dirty="0">
                <a:latin typeface="Arial" panose="020B0604020202020204" pitchFamily="34" charset="0"/>
                <a:cs typeface="Arial" panose="020B0604020202020204" pitchFamily="34" charset="0"/>
              </a:rPr>
              <a:t> to </a:t>
            </a:r>
            <a:r>
              <a:rPr lang="es-ES" sz="1400" dirty="0" err="1">
                <a:latin typeface="Arial" panose="020B0604020202020204" pitchFamily="34" charset="0"/>
                <a:cs typeface="Arial" panose="020B0604020202020204" pitchFamily="34" charset="0"/>
              </a:rPr>
              <a:t>find</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knowledge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they</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have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Knowledge</a:t>
            </a:r>
            <a:r>
              <a:rPr lang="es-ES" sz="1400" dirty="0">
                <a:latin typeface="Arial" panose="020B0604020202020204" pitchFamily="34" charset="0"/>
                <a:cs typeface="Arial" panose="020B0604020202020204" pitchFamily="34" charset="0"/>
              </a:rPr>
              <a:t> in Internet.” (UOCFI1, </a:t>
            </a:r>
            <a:r>
              <a:rPr lang="es-ES" sz="1400" dirty="0" err="1">
                <a:latin typeface="Arial" panose="020B0604020202020204" pitchFamily="34" charset="0"/>
                <a:cs typeface="Arial" panose="020B0604020202020204" pitchFamily="34" charset="0"/>
              </a:rPr>
              <a:t>Male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Aged</a:t>
            </a:r>
            <a:r>
              <a:rPr lang="es-ES" sz="1400" dirty="0">
                <a:latin typeface="Arial" panose="020B0604020202020204" pitchFamily="34" charset="0"/>
                <a:cs typeface="Arial" panose="020B0604020202020204" pitchFamily="34" charset="0"/>
              </a:rPr>
              <a:t> 43, </a:t>
            </a:r>
            <a:r>
              <a:rPr lang="es-ES" sz="1400" dirty="0" err="1">
                <a:latin typeface="Arial" panose="020B0604020202020204" pitchFamily="34" charset="0"/>
                <a:cs typeface="Arial" panose="020B0604020202020204" pitchFamily="34" charset="0"/>
              </a:rPr>
              <a:t>Computer</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Science</a:t>
            </a:r>
            <a:r>
              <a:rPr lang="es-ES" sz="1400" dirty="0">
                <a:latin typeface="Arial" panose="020B0604020202020204" pitchFamily="34" charset="0"/>
                <a:cs typeface="Arial" panose="020B0604020202020204" pitchFamily="34" charset="0"/>
              </a:rPr>
              <a:t>)</a:t>
            </a:r>
          </a:p>
          <a:p>
            <a:endParaRPr lang="es-E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itchFamily="34" charset="0"/>
                <a:cs typeface="Arial" pitchFamily="34" charset="0"/>
              </a:rPr>
              <a:t> Funded by JISC, OCLC, and Oxford University. </a:t>
            </a:r>
            <a:r>
              <a:rPr lang="en-US" sz="1400" u="sng" dirty="0">
                <a:latin typeface="Arial" pitchFamily="34" charset="0"/>
                <a:cs typeface="Arial" pitchFamily="34" charset="0"/>
                <a:hlinkClick r:id="rId3"/>
              </a:rPr>
              <a:t>http://www.oclc.org/research/activities/vandr/</a:t>
            </a:r>
            <a:r>
              <a:rPr lang="en-US" sz="1400" dirty="0">
                <a:latin typeface="Arial" pitchFamily="34" charset="0"/>
                <a:cs typeface="Arial" pitchFamily="34" charset="0"/>
              </a:rPr>
              <a:t>.</a:t>
            </a:r>
          </a:p>
          <a:p>
            <a:endParaRPr lang="es-ES" sz="14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8F3AA0EB-6089-4AE8-8309-E75A42BF00DD}" type="slidenum">
              <a:rPr lang="en-US" smtClean="0"/>
              <a:pPr/>
              <a:t>27</a:t>
            </a:fld>
            <a:endParaRPr lang="en-US"/>
          </a:p>
        </p:txBody>
      </p:sp>
    </p:spTree>
    <p:extLst>
      <p:ext uri="{BB962C8B-B14F-4D97-AF65-F5344CB8AC3E}">
        <p14:creationId xmlns:p14="http://schemas.microsoft.com/office/powerpoint/2010/main" val="90667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33400"/>
            <a:ext cx="5486400" cy="3086100"/>
          </a:xfrm>
        </p:spPr>
      </p:sp>
      <p:sp>
        <p:nvSpPr>
          <p:cNvPr id="3" name="Notes Placeholder 2"/>
          <p:cNvSpPr>
            <a:spLocks noGrp="1"/>
          </p:cNvSpPr>
          <p:nvPr>
            <p:ph type="body" idx="1"/>
          </p:nvPr>
        </p:nvSpPr>
        <p:spPr>
          <a:xfrm>
            <a:off x="685800" y="4108704"/>
            <a:ext cx="5727700" cy="3892297"/>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Image: https://www.flickr.com/photos/11115086@N00/4276498711 by Brenda / CC BY 2.0</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“Voldria tenir un xip al cap amb tota la informació. (UOCFI1)</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“Molt fàcil, només parlant. Que jo li digui a l’ordinador “mira necessito això” i que l’ordinador m’ho donés. (...)  (UOCG6)</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“Tenir la informació als ulls, per telepatia. Sense emprar cap estrí” (UOCU8)</a:t>
            </a:r>
          </a:p>
          <a:p>
            <a:pPr marL="0" marR="0" indent="0" algn="l" defTabSz="914400" rtl="0" eaLnBrk="1" fontAlgn="auto" latinLnBrk="0" hangingPunct="1">
              <a:lnSpc>
                <a:spcPct val="100000"/>
              </a:lnSpc>
              <a:spcBef>
                <a:spcPts val="0"/>
              </a:spcBef>
              <a:spcAft>
                <a:spcPts val="0"/>
              </a:spcAft>
              <a:buClrTx/>
              <a:buSzTx/>
              <a:buFontTx/>
              <a:buNone/>
              <a:tabLst/>
              <a:defRPr/>
            </a:pPr>
            <a:br>
              <a:rPr lang="is-IS" sz="1400" baseline="0" dirty="0"/>
            </a:br>
            <a:endParaRPr lang="is-IS" sz="1400" baseline="0" dirty="0"/>
          </a:p>
        </p:txBody>
      </p:sp>
      <p:sp>
        <p:nvSpPr>
          <p:cNvPr id="4" name="Slide Number Placeholder 3"/>
          <p:cNvSpPr>
            <a:spLocks noGrp="1"/>
          </p:cNvSpPr>
          <p:nvPr>
            <p:ph type="sldNum" sz="quarter" idx="10"/>
          </p:nvPr>
        </p:nvSpPr>
        <p:spPr/>
        <p:txBody>
          <a:bodyPr/>
          <a:lstStyle/>
          <a:p>
            <a:fld id="{84BE4854-46C1-40AE-92BF-0F440829588D}" type="slidenum">
              <a:rPr lang="en-US" smtClean="0"/>
              <a:pPr/>
              <a:t>28</a:t>
            </a:fld>
            <a:endParaRPr lang="en-US"/>
          </a:p>
        </p:txBody>
      </p:sp>
    </p:spTree>
    <p:extLst>
      <p:ext uri="{BB962C8B-B14F-4D97-AF65-F5344CB8AC3E}">
        <p14:creationId xmlns:p14="http://schemas.microsoft.com/office/powerpoint/2010/main" val="2821848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Well, once we have</a:t>
            </a:r>
            <a:r>
              <a:rPr lang="en-US" sz="1400" baseline="0" dirty="0">
                <a:latin typeface="Arial" panose="020B0604020202020204" pitchFamily="34" charset="0"/>
                <a:cs typeface="Arial" panose="020B0604020202020204" pitchFamily="34" charset="0"/>
              </a:rPr>
              <a:t> seen the sources people use to access to information, let’s to know a little more about the criteria they apply to make decisions about the information they find. For example, </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Convenience</a:t>
            </a:r>
          </a:p>
          <a:p>
            <a:r>
              <a:rPr lang="en-US" sz="1400" dirty="0">
                <a:latin typeface="Arial" panose="020B0604020202020204" pitchFamily="34" charset="0"/>
                <a:cs typeface="Arial" panose="020B0604020202020204" pitchFamily="34" charset="0"/>
              </a:rPr>
              <a:t>Repetition</a:t>
            </a:r>
          </a:p>
          <a:p>
            <a:r>
              <a:rPr lang="en-US" sz="1400" dirty="0">
                <a:latin typeface="Arial" panose="020B0604020202020204" pitchFamily="34" charset="0"/>
                <a:cs typeface="Arial" panose="020B0604020202020204" pitchFamily="34" charset="0"/>
              </a:rPr>
              <a:t>Relevancy</a:t>
            </a:r>
          </a:p>
          <a:p>
            <a:r>
              <a:rPr lang="en-US" sz="1400" dirty="0">
                <a:latin typeface="Arial" panose="020B0604020202020204" pitchFamily="34" charset="0"/>
                <a:cs typeface="Arial" panose="020B0604020202020204" pitchFamily="34" charset="0"/>
              </a:rPr>
              <a:t>Authority</a:t>
            </a:r>
          </a:p>
          <a:p>
            <a:r>
              <a:rPr lang="en-US" sz="1400" dirty="0">
                <a:latin typeface="Arial" panose="020B0604020202020204" pitchFamily="34" charset="0"/>
                <a:cs typeface="Arial" panose="020B0604020202020204" pitchFamily="34" charset="0"/>
              </a:rPr>
              <a:t>Available Time</a:t>
            </a:r>
          </a:p>
          <a:p>
            <a:r>
              <a:rPr lang="en-US" sz="1400" dirty="0">
                <a:latin typeface="Arial" panose="020B0604020202020204" pitchFamily="34" charset="0"/>
                <a:cs typeface="Arial" panose="020B0604020202020204" pitchFamily="34" charset="0"/>
              </a:rPr>
              <a:t>Speed</a:t>
            </a:r>
          </a:p>
        </p:txBody>
      </p:sp>
      <p:sp>
        <p:nvSpPr>
          <p:cNvPr id="4" name="Slide Number Placeholder 3"/>
          <p:cNvSpPr>
            <a:spLocks noGrp="1"/>
          </p:cNvSpPr>
          <p:nvPr>
            <p:ph type="sldNum" sz="quarter" idx="10"/>
          </p:nvPr>
        </p:nvSpPr>
        <p:spPr/>
        <p:txBody>
          <a:bodyPr/>
          <a:lstStyle/>
          <a:p>
            <a:fld id="{8F3AA0EB-6089-4AE8-8309-E75A42BF00DD}" type="slidenum">
              <a:rPr lang="en-US" smtClean="0"/>
              <a:pPr/>
              <a:t>29</a:t>
            </a:fld>
            <a:endParaRPr lang="en-US"/>
          </a:p>
        </p:txBody>
      </p:sp>
    </p:spTree>
    <p:extLst>
      <p:ext uri="{BB962C8B-B14F-4D97-AF65-F5344CB8AC3E}">
        <p14:creationId xmlns:p14="http://schemas.microsoft.com/office/powerpoint/2010/main" val="3117646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67" kern="1200" dirty="0">
                <a:solidFill>
                  <a:schemeClr val="tx1"/>
                </a:solidFill>
                <a:effectLst/>
                <a:latin typeface="Arial" charset="0"/>
                <a:ea typeface="Arial" charset="0"/>
                <a:cs typeface="Arial" charset="0"/>
              </a:rPr>
              <a:t>Connaway, Lynn Silipigni, Vanessa Kitzie, Erin M. Hood and William Harvey. 2017. The Many Faces of Digital Visitors &amp; Residents: Facets of Online Engagement. With contributions from Allison Benedetti, </a:t>
            </a:r>
            <a:r>
              <a:rPr lang="en-US" sz="1867" kern="1200" dirty="0" err="1">
                <a:solidFill>
                  <a:schemeClr val="tx1"/>
                </a:solidFill>
                <a:effectLst/>
                <a:latin typeface="Arial" charset="0"/>
                <a:ea typeface="Arial" charset="0"/>
                <a:cs typeface="Arial" charset="0"/>
              </a:rPr>
              <a:t>Agustí</a:t>
            </a:r>
            <a:r>
              <a:rPr lang="en-US" sz="1867" kern="1200" dirty="0">
                <a:solidFill>
                  <a:schemeClr val="tx1"/>
                </a:solidFill>
                <a:effectLst/>
                <a:latin typeface="Arial" charset="0"/>
                <a:ea typeface="Arial" charset="0"/>
                <a:cs typeface="Arial" charset="0"/>
              </a:rPr>
              <a:t> Canals, Liliana </a:t>
            </a:r>
            <a:r>
              <a:rPr lang="en-US" sz="1867" kern="1200" dirty="0" err="1">
                <a:solidFill>
                  <a:schemeClr val="tx1"/>
                </a:solidFill>
                <a:effectLst/>
                <a:latin typeface="Arial" charset="0"/>
                <a:ea typeface="Arial" charset="0"/>
                <a:cs typeface="Arial" charset="0"/>
              </a:rPr>
              <a:t>Gregori</a:t>
            </a:r>
            <a:r>
              <a:rPr lang="en-US" sz="1867" kern="1200" dirty="0">
                <a:solidFill>
                  <a:schemeClr val="tx1"/>
                </a:solidFill>
                <a:effectLst/>
                <a:latin typeface="Arial" charset="0"/>
                <a:ea typeface="Arial" charset="0"/>
                <a:cs typeface="Arial" charset="0"/>
              </a:rPr>
              <a:t>, Eva </a:t>
            </a:r>
            <a:r>
              <a:rPr lang="en-US" sz="1867" kern="1200" dirty="0" err="1">
                <a:solidFill>
                  <a:schemeClr val="tx1"/>
                </a:solidFill>
                <a:effectLst/>
                <a:latin typeface="Arial" charset="0"/>
                <a:ea typeface="Arial" charset="0"/>
                <a:cs typeface="Arial" charset="0"/>
              </a:rPr>
              <a:t>Ortoll</a:t>
            </a:r>
            <a:r>
              <a:rPr lang="en-US" sz="1867" kern="1200" dirty="0">
                <a:solidFill>
                  <a:schemeClr val="tx1"/>
                </a:solidFill>
                <a:effectLst/>
                <a:latin typeface="Arial" charset="0"/>
                <a:ea typeface="Arial" charset="0"/>
                <a:cs typeface="Arial" charset="0"/>
              </a:rPr>
              <a:t> </a:t>
            </a:r>
            <a:r>
              <a:rPr lang="en-US" sz="1867" kern="1200" dirty="0" err="1">
                <a:solidFill>
                  <a:schemeClr val="tx1"/>
                </a:solidFill>
                <a:effectLst/>
                <a:latin typeface="Arial" charset="0"/>
                <a:ea typeface="Arial" charset="0"/>
                <a:cs typeface="Arial" charset="0"/>
              </a:rPr>
              <a:t>Espinet</a:t>
            </a:r>
            <a:r>
              <a:rPr lang="en-US" sz="1867" kern="1200" dirty="0">
                <a:solidFill>
                  <a:schemeClr val="tx1"/>
                </a:solidFill>
                <a:effectLst/>
                <a:latin typeface="Arial" charset="0"/>
                <a:ea typeface="Arial" charset="0"/>
                <a:cs typeface="Arial" charset="0"/>
              </a:rPr>
              <a:t>, Daniel Lozano, Melissa Man, </a:t>
            </a:r>
            <a:r>
              <a:rPr lang="en-US" sz="1867" kern="1200" dirty="0" err="1">
                <a:solidFill>
                  <a:schemeClr val="tx1"/>
                </a:solidFill>
                <a:effectLst/>
                <a:latin typeface="Arial" charset="0"/>
                <a:ea typeface="Arial" charset="0"/>
                <a:cs typeface="Arial" charset="0"/>
              </a:rPr>
              <a:t>Josep</a:t>
            </a:r>
            <a:r>
              <a:rPr lang="en-US" sz="1867" kern="1200" dirty="0">
                <a:solidFill>
                  <a:schemeClr val="tx1"/>
                </a:solidFill>
                <a:effectLst/>
                <a:latin typeface="Arial" charset="0"/>
                <a:ea typeface="Arial" charset="0"/>
                <a:cs typeface="Arial" charset="0"/>
              </a:rPr>
              <a:t> </a:t>
            </a:r>
            <a:r>
              <a:rPr lang="en-US" sz="1867" kern="1200" dirty="0" err="1">
                <a:solidFill>
                  <a:schemeClr val="tx1"/>
                </a:solidFill>
                <a:effectLst/>
                <a:latin typeface="Arial" charset="0"/>
                <a:ea typeface="Arial" charset="0"/>
                <a:cs typeface="Arial" charset="0"/>
              </a:rPr>
              <a:t>Cobarsí</a:t>
            </a:r>
            <a:r>
              <a:rPr lang="en-US" sz="1867" kern="1200" dirty="0">
                <a:solidFill>
                  <a:schemeClr val="tx1"/>
                </a:solidFill>
                <a:effectLst/>
                <a:latin typeface="Arial" charset="0"/>
                <a:ea typeface="Arial" charset="0"/>
                <a:cs typeface="Arial" charset="0"/>
              </a:rPr>
              <a:t> Morales, Sara Giuliana </a:t>
            </a:r>
            <a:r>
              <a:rPr lang="en-US" sz="1867" kern="1200" dirty="0" err="1">
                <a:solidFill>
                  <a:schemeClr val="tx1"/>
                </a:solidFill>
                <a:effectLst/>
                <a:latin typeface="Arial" charset="0"/>
                <a:ea typeface="Arial" charset="0"/>
                <a:cs typeface="Arial" charset="0"/>
              </a:rPr>
              <a:t>Ricetto</a:t>
            </a:r>
            <a:r>
              <a:rPr lang="en-US" sz="1867" kern="1200" dirty="0">
                <a:solidFill>
                  <a:schemeClr val="tx1"/>
                </a:solidFill>
                <a:effectLst/>
                <a:latin typeface="Arial" charset="0"/>
                <a:ea typeface="Arial" charset="0"/>
                <a:cs typeface="Arial" charset="0"/>
              </a:rPr>
              <a:t>, Riccardo </a:t>
            </a:r>
            <a:r>
              <a:rPr lang="en-US" sz="1867" kern="1200" dirty="0" err="1">
                <a:solidFill>
                  <a:schemeClr val="tx1"/>
                </a:solidFill>
                <a:effectLst/>
                <a:latin typeface="Arial" charset="0"/>
                <a:ea typeface="Arial" charset="0"/>
                <a:cs typeface="Arial" charset="0"/>
              </a:rPr>
              <a:t>Melgrati</a:t>
            </a:r>
            <a:r>
              <a:rPr lang="en-US" sz="1867" kern="1200" dirty="0">
                <a:solidFill>
                  <a:schemeClr val="tx1"/>
                </a:solidFill>
                <a:effectLst/>
                <a:latin typeface="Arial" charset="0"/>
                <a:ea typeface="Arial" charset="0"/>
                <a:cs typeface="Arial" charset="0"/>
              </a:rPr>
              <a:t>, Eva M. Méndez Rodríguez, Andrea </a:t>
            </a:r>
            <a:r>
              <a:rPr lang="en-US" sz="1867" kern="1200" dirty="0" err="1">
                <a:solidFill>
                  <a:schemeClr val="tx1"/>
                </a:solidFill>
                <a:effectLst/>
                <a:latin typeface="Arial" charset="0"/>
                <a:ea typeface="Arial" charset="0"/>
                <a:cs typeface="Arial" charset="0"/>
              </a:rPr>
              <a:t>Sada</a:t>
            </a:r>
            <a:r>
              <a:rPr lang="en-US" sz="1867" kern="1200" dirty="0">
                <a:solidFill>
                  <a:schemeClr val="tx1"/>
                </a:solidFill>
                <a:effectLst/>
                <a:latin typeface="Arial" charset="0"/>
                <a:ea typeface="Arial" charset="0"/>
                <a:cs typeface="Arial" charset="0"/>
              </a:rPr>
              <a:t>, Peter </a:t>
            </a:r>
            <a:r>
              <a:rPr lang="en-US" sz="1867" kern="1200" dirty="0" err="1">
                <a:solidFill>
                  <a:schemeClr val="tx1"/>
                </a:solidFill>
                <a:effectLst/>
                <a:latin typeface="Arial" charset="0"/>
                <a:ea typeface="Arial" charset="0"/>
                <a:cs typeface="Arial" charset="0"/>
              </a:rPr>
              <a:t>Sidorko</a:t>
            </a:r>
            <a:r>
              <a:rPr lang="en-US" sz="1867" kern="1200" dirty="0">
                <a:solidFill>
                  <a:schemeClr val="tx1"/>
                </a:solidFill>
                <a:effectLst/>
                <a:latin typeface="Arial" charset="0"/>
                <a:ea typeface="Arial" charset="0"/>
                <a:cs typeface="Arial" charset="0"/>
              </a:rPr>
              <a:t>, Paolo </a:t>
            </a:r>
            <a:r>
              <a:rPr lang="en-US" sz="1867" kern="1200" dirty="0" err="1">
                <a:solidFill>
                  <a:schemeClr val="tx1"/>
                </a:solidFill>
                <a:effectLst/>
                <a:latin typeface="Arial" charset="0"/>
                <a:ea typeface="Arial" charset="0"/>
                <a:cs typeface="Arial" charset="0"/>
              </a:rPr>
              <a:t>Sirito</a:t>
            </a:r>
            <a:r>
              <a:rPr lang="en-US" sz="1867" kern="1200" dirty="0">
                <a:solidFill>
                  <a:schemeClr val="tx1"/>
                </a:solidFill>
                <a:effectLst/>
                <a:latin typeface="Arial" charset="0"/>
                <a:ea typeface="Arial" charset="0"/>
                <a:cs typeface="Arial" charset="0"/>
              </a:rPr>
              <a:t>, Virginia Steel, </a:t>
            </a:r>
            <a:r>
              <a:rPr lang="en-US" sz="1867" kern="1200" dirty="0" err="1">
                <a:solidFill>
                  <a:schemeClr val="tx1"/>
                </a:solidFill>
                <a:effectLst/>
                <a:latin typeface="Arial" charset="0"/>
                <a:ea typeface="Arial" charset="0"/>
                <a:cs typeface="Arial" charset="0"/>
              </a:rPr>
              <a:t>Titia</a:t>
            </a:r>
            <a:r>
              <a:rPr lang="en-US" sz="1867" kern="1200" dirty="0">
                <a:solidFill>
                  <a:schemeClr val="tx1"/>
                </a:solidFill>
                <a:effectLst/>
                <a:latin typeface="Arial" charset="0"/>
                <a:ea typeface="Arial" charset="0"/>
                <a:cs typeface="Arial" charset="0"/>
              </a:rPr>
              <a:t> van der </a:t>
            </a:r>
            <a:r>
              <a:rPr lang="en-US" sz="1867" kern="1200" dirty="0" err="1">
                <a:solidFill>
                  <a:schemeClr val="tx1"/>
                </a:solidFill>
                <a:effectLst/>
                <a:latin typeface="Arial" charset="0"/>
                <a:ea typeface="Arial" charset="0"/>
                <a:cs typeface="Arial" charset="0"/>
              </a:rPr>
              <a:t>Werf</a:t>
            </a:r>
            <a:r>
              <a:rPr lang="en-US" sz="1867" kern="1200" dirty="0">
                <a:solidFill>
                  <a:schemeClr val="tx1"/>
                </a:solidFill>
                <a:effectLst/>
                <a:latin typeface="Arial" charset="0"/>
                <a:ea typeface="Arial" charset="0"/>
                <a:cs typeface="Arial" charset="0"/>
              </a:rPr>
              <a:t>, and Esther Woo. Dublin, OH: OCLC Research. doi:10.25333/C3V63F.</a:t>
            </a:r>
          </a:p>
          <a:p>
            <a:endParaRPr lang="en-US" dirty="0"/>
          </a:p>
        </p:txBody>
      </p:sp>
      <p:sp>
        <p:nvSpPr>
          <p:cNvPr id="4" name="Slide Number Placeholder 3"/>
          <p:cNvSpPr>
            <a:spLocks noGrp="1"/>
          </p:cNvSpPr>
          <p:nvPr>
            <p:ph type="sldNum" sz="quarter" idx="10"/>
          </p:nvPr>
        </p:nvSpPr>
        <p:spPr/>
        <p:txBody>
          <a:bodyPr/>
          <a:lstStyle/>
          <a:p>
            <a:fld id="{A2217BF3-519B-9145-8B18-C97CB0739154}" type="slidenum">
              <a:rPr lang="en-US" smtClean="0"/>
              <a:t>3</a:t>
            </a:fld>
            <a:endParaRPr lang="en-US"/>
          </a:p>
        </p:txBody>
      </p:sp>
    </p:spTree>
    <p:extLst>
      <p:ext uri="{BB962C8B-B14F-4D97-AF65-F5344CB8AC3E}">
        <p14:creationId xmlns:p14="http://schemas.microsoft.com/office/powerpoint/2010/main" val="2050204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493713"/>
            <a:ext cx="4498975" cy="2532062"/>
          </a:xfrm>
        </p:spPr>
      </p:sp>
      <p:sp>
        <p:nvSpPr>
          <p:cNvPr id="3" name="Notes Placeholder 2"/>
          <p:cNvSpPr>
            <a:spLocks noGrp="1"/>
          </p:cNvSpPr>
          <p:nvPr>
            <p:ph type="body" idx="1"/>
          </p:nvPr>
        </p:nvSpPr>
        <p:spPr>
          <a:xfrm>
            <a:off x="237068" y="3341512"/>
            <a:ext cx="6453100" cy="5443674"/>
          </a:xfrm>
        </p:spPr>
        <p:txBody>
          <a:bodyPr/>
          <a:lstStyle/>
          <a:p>
            <a:r>
              <a:rPr lang="en-US" sz="1400" dirty="0">
                <a:latin typeface="Arial" panose="020B0604020202020204" pitchFamily="34" charset="0"/>
                <a:cs typeface="Arial" panose="020B0604020202020204" pitchFamily="34" charset="0"/>
              </a:rPr>
              <a:t>Image: </a:t>
            </a:r>
            <a:r>
              <a:rPr lang="en-US" sz="1400" b="0" dirty="0">
                <a:latin typeface="Arial" panose="020B0604020202020204" pitchFamily="34" charset="0"/>
                <a:cs typeface="Arial" panose="020B0604020202020204" pitchFamily="34" charset="0"/>
              </a:rPr>
              <a:t>http://www.flickr.com/photos/79743208@</a:t>
            </a:r>
            <a:r>
              <a:rPr lang="en-US" dirty="0"/>
              <a:t>N05/10229498105 by Matthew Matheson / CC BY-NC-ND 2.0 https://creativecommons.org/licenses/by-nc-nd/2.0/</a:t>
            </a:r>
            <a:endParaRPr lang="en-US" sz="1400" b="0"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It seems that a convenience</a:t>
            </a:r>
            <a:r>
              <a:rPr lang="en-US" sz="1400" b="0" baseline="0" dirty="0">
                <a:latin typeface="Arial" panose="020B0604020202020204" pitchFamily="34" charset="0"/>
                <a:cs typeface="Arial" panose="020B0604020202020204" pitchFamily="34" charset="0"/>
              </a:rPr>
              <a:t> is a predominant factor to select both the source and the information. But convenience is a complex concept, ant it changes highly depending on the situation and the context. </a:t>
            </a:r>
            <a:endParaRPr lang="en-US" sz="1400" b="0" dirty="0">
              <a:latin typeface="Arial" panose="020B0604020202020204" pitchFamily="34" charset="0"/>
              <a:cs typeface="Arial" panose="020B0604020202020204" pitchFamily="34" charset="0"/>
            </a:endParaRPr>
          </a:p>
          <a:p>
            <a:endParaRPr lang="en-US" sz="1400" b="0"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If</a:t>
            </a:r>
            <a:r>
              <a:rPr lang="en-US" sz="1400" b="0" baseline="0" dirty="0">
                <a:latin typeface="Arial" panose="020B0604020202020204" pitchFamily="34" charset="0"/>
                <a:cs typeface="Arial" panose="020B0604020202020204" pitchFamily="34" charset="0"/>
              </a:rPr>
              <a:t> we look at the reasons people use to select information…</a:t>
            </a:r>
            <a:endParaRPr lang="en-US" sz="1400" b="0"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Convenience</a:t>
            </a:r>
          </a:p>
          <a:p>
            <a:r>
              <a:rPr lang="en-US" sz="1400" dirty="0">
                <a:latin typeface="Arial" panose="020B0604020202020204" pitchFamily="34" charset="0"/>
                <a:cs typeface="Arial" panose="020B0604020202020204" pitchFamily="34" charset="0"/>
              </a:rPr>
              <a:t>Decision/Choice AND Educational Stage By Sources Non-Aggregated</a:t>
            </a:r>
          </a:p>
          <a:p>
            <a:r>
              <a:rPr lang="en-US" sz="1400" dirty="0">
                <a:latin typeface="Arial" panose="020B0604020202020204" pitchFamily="34" charset="0"/>
                <a:cs typeface="Arial" panose="020B0604020202020204" pitchFamily="34" charset="0"/>
              </a:rPr>
              <a:t>All Interviews/All Levels</a:t>
            </a:r>
          </a:p>
          <a:p>
            <a:r>
              <a:rPr lang="en-US" sz="1400" dirty="0">
                <a:latin typeface="Arial" panose="020B0604020202020204" pitchFamily="34" charset="0"/>
                <a:cs typeface="Arial" panose="020B0604020202020204" pitchFamily="34" charset="0"/>
              </a:rPr>
              <a:t>Decision/Choice: Convenience/Ease of Use/Accessibility</a:t>
            </a:r>
          </a:p>
          <a:p>
            <a:r>
              <a:rPr lang="en-US" sz="1400" dirty="0">
                <a:latin typeface="Arial" panose="020B0604020202020204" pitchFamily="34" charset="0"/>
                <a:cs typeface="Arial" panose="020B0604020202020204" pitchFamily="34" charset="0"/>
              </a:rPr>
              <a:t>US N=37: 33, 89%</a:t>
            </a:r>
          </a:p>
          <a:p>
            <a:r>
              <a:rPr lang="en-US" sz="1400" dirty="0">
                <a:latin typeface="Arial" panose="020B0604020202020204" pitchFamily="34" charset="0"/>
                <a:cs typeface="Arial" panose="020B0604020202020204" pitchFamily="34" charset="0"/>
              </a:rPr>
              <a:t>UK N=36: 30, 83%</a:t>
            </a:r>
          </a:p>
          <a:p>
            <a:r>
              <a:rPr lang="en-US" sz="1400" dirty="0">
                <a:latin typeface="Arial" panose="020B0604020202020204" pitchFamily="34" charset="0"/>
                <a:cs typeface="Arial" panose="020B0604020202020204" pitchFamily="34" charset="0"/>
              </a:rPr>
              <a:t>UOC Barcelona N=33: 30, 91%</a:t>
            </a:r>
          </a:p>
          <a:p>
            <a:r>
              <a:rPr lang="en-US" sz="1400" dirty="0" err="1">
                <a:latin typeface="Arial" panose="020B0604020202020204" pitchFamily="34" charset="0"/>
                <a:cs typeface="Arial" panose="020B0604020202020204" pitchFamily="34" charset="0"/>
              </a:rPr>
              <a:t>Unicatt</a:t>
            </a:r>
            <a:r>
              <a:rPr lang="en-US" sz="1400" dirty="0">
                <a:latin typeface="Arial" panose="020B0604020202020204" pitchFamily="34" charset="0"/>
                <a:cs typeface="Arial" panose="020B0604020202020204" pitchFamily="34" charset="0"/>
              </a:rPr>
              <a:t> Milan N=20: 19, 95%</a:t>
            </a:r>
          </a:p>
          <a:p>
            <a:r>
              <a:rPr lang="en-US" sz="1400" dirty="0">
                <a:latin typeface="Arial" panose="020B0604020202020204" pitchFamily="34" charset="0"/>
                <a:cs typeface="Arial" panose="020B0604020202020204" pitchFamily="34" charset="0"/>
              </a:rPr>
              <a:t>UC3M Madrid N=38: 35, 92%</a:t>
            </a:r>
          </a:p>
          <a:p>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itchFamily="34" charset="0"/>
                <a:cs typeface="Arial" pitchFamily="34" charset="0"/>
              </a:rPr>
              <a:t> Funded by JISC, OCLC, and Oxford University. </a:t>
            </a:r>
            <a:r>
              <a:rPr lang="en-US" sz="1400" u="sng" dirty="0">
                <a:latin typeface="Arial" pitchFamily="34" charset="0"/>
                <a:cs typeface="Arial" pitchFamily="34" charset="0"/>
                <a:hlinkClick r:id="rId3"/>
              </a:rPr>
              <a:t>http://www.oclc.org/research/activities/vandr/</a:t>
            </a:r>
            <a:r>
              <a:rPr lang="en-US" sz="1400" dirty="0">
                <a:latin typeface="Arial" pitchFamily="34" charset="0"/>
                <a:cs typeface="Arial" pitchFamily="34" charset="0"/>
              </a:rPr>
              <a:t>.</a:t>
            </a: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pPr/>
              <a:t>30</a:t>
            </a:fld>
            <a:endParaRPr lang="en-US"/>
          </a:p>
        </p:txBody>
      </p:sp>
    </p:spTree>
    <p:extLst>
      <p:ext uri="{BB962C8B-B14F-4D97-AF65-F5344CB8AC3E}">
        <p14:creationId xmlns:p14="http://schemas.microsoft.com/office/powerpoint/2010/main" val="1044217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50863" y="474663"/>
            <a:ext cx="5783262" cy="3252787"/>
          </a:xfrm>
        </p:spPr>
      </p:sp>
      <p:sp>
        <p:nvSpPr>
          <p:cNvPr id="3" name="Marcador de notas 2"/>
          <p:cNvSpPr>
            <a:spLocks noGrp="1"/>
          </p:cNvSpPr>
          <p:nvPr>
            <p:ph type="body" idx="1"/>
          </p:nvPr>
        </p:nvSpPr>
        <p:spPr>
          <a:xfrm>
            <a:off x="152400" y="3919316"/>
            <a:ext cx="6578600" cy="4765369"/>
          </a:xfrm>
        </p:spPr>
        <p:txBody>
          <a:bodyPr/>
          <a:lstStyle/>
          <a:p>
            <a:pPr marL="0" indent="0">
              <a:buNone/>
            </a:pPr>
            <a:r>
              <a:rPr lang="es-ES" sz="1200" dirty="0" err="1">
                <a:latin typeface="Arial" panose="020B0604020202020204" pitchFamily="34" charset="0"/>
                <a:cs typeface="Arial" panose="020B0604020202020204" pitchFamily="34" charset="0"/>
              </a:rPr>
              <a:t>Image</a:t>
            </a:r>
            <a:r>
              <a:rPr lang="es-ES" sz="1200" dirty="0">
                <a:latin typeface="Arial" panose="020B0604020202020204" pitchFamily="34" charset="0"/>
                <a:cs typeface="Arial" panose="020B0604020202020204" pitchFamily="34" charset="0"/>
              </a:rPr>
              <a:t>: https://www.flickr.com/photos/51009184@N06/12326453255 </a:t>
            </a:r>
            <a:r>
              <a:rPr lang="es-ES" sz="1200" dirty="0" err="1">
                <a:latin typeface="Arial" panose="020B0604020202020204" pitchFamily="34" charset="0"/>
                <a:cs typeface="Arial" panose="020B0604020202020204" pitchFamily="34" charset="0"/>
              </a:rPr>
              <a:t>by</a:t>
            </a:r>
            <a:r>
              <a:rPr lang="es-ES" sz="1200" dirty="0">
                <a:latin typeface="Arial" panose="020B0604020202020204" pitchFamily="34" charset="0"/>
                <a:cs typeface="Arial" panose="020B0604020202020204" pitchFamily="34" charset="0"/>
              </a:rPr>
              <a:t> Savannah </a:t>
            </a:r>
            <a:r>
              <a:rPr lang="es-ES" sz="1200" dirty="0" err="1">
                <a:latin typeface="Arial" panose="020B0604020202020204" pitchFamily="34" charset="0"/>
                <a:cs typeface="Arial" panose="020B0604020202020204" pitchFamily="34" charset="0"/>
              </a:rPr>
              <a:t>River</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Site</a:t>
            </a:r>
            <a:r>
              <a:rPr lang="es-ES" sz="1200" dirty="0">
                <a:latin typeface="Arial" panose="020B0604020202020204" pitchFamily="34" charset="0"/>
                <a:cs typeface="Arial" panose="020B0604020202020204" pitchFamily="34" charset="0"/>
              </a:rPr>
              <a:t> / CC BY 2.0</a:t>
            </a:r>
          </a:p>
          <a:p>
            <a:pPr marL="0" indent="0">
              <a:buNone/>
            </a:pPr>
            <a:endParaRPr lang="es-ES" sz="1200" dirty="0">
              <a:latin typeface="Arial" panose="020B0604020202020204" pitchFamily="34" charset="0"/>
              <a:cs typeface="Arial" panose="020B0604020202020204" pitchFamily="34" charset="0"/>
            </a:endParaRPr>
          </a:p>
          <a:p>
            <a:pPr marL="0" indent="0">
              <a:buNone/>
            </a:pPr>
            <a:r>
              <a:rPr lang="es-ES" sz="1200" dirty="0">
                <a:latin typeface="Arial" panose="020B0604020202020204" pitchFamily="34" charset="0"/>
                <a:cs typeface="Arial" panose="020B0604020202020204" pitchFamily="34" charset="0"/>
              </a:rPr>
              <a:t>….</a:t>
            </a:r>
            <a:r>
              <a:rPr lang="es-ES" sz="1200" dirty="0" err="1">
                <a:latin typeface="Arial" panose="020B0604020202020204" pitchFamily="34" charset="0"/>
                <a:cs typeface="Arial" panose="020B0604020202020204" pitchFamily="34" charset="0"/>
              </a:rPr>
              <a:t>we</a:t>
            </a:r>
            <a:r>
              <a:rPr lang="es-ES" sz="1200" dirty="0">
                <a:latin typeface="Arial" panose="020B0604020202020204" pitchFamily="34" charset="0"/>
                <a:cs typeface="Arial" panose="020B0604020202020204" pitchFamily="34" charset="0"/>
              </a:rPr>
              <a:t> can</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see</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that</a:t>
            </a:r>
            <a:r>
              <a:rPr lang="es-ES" sz="1200" baseline="0" dirty="0">
                <a:latin typeface="Arial" panose="020B0604020202020204" pitchFamily="34" charset="0"/>
                <a:cs typeface="Arial" panose="020B0604020202020204" pitchFamily="34" charset="0"/>
              </a:rPr>
              <a:t> REPETITION </a:t>
            </a:r>
            <a:r>
              <a:rPr lang="es-ES" sz="1200" baseline="0" dirty="0" err="1">
                <a:latin typeface="Arial" panose="020B0604020202020204" pitchFamily="34" charset="0"/>
                <a:cs typeface="Arial" panose="020B0604020202020204" pitchFamily="34" charset="0"/>
              </a:rPr>
              <a:t>is</a:t>
            </a:r>
            <a:r>
              <a:rPr lang="es-ES" sz="1200" baseline="0" dirty="0">
                <a:latin typeface="Arial" panose="020B0604020202020204" pitchFamily="34" charset="0"/>
                <a:cs typeface="Arial" panose="020B0604020202020204" pitchFamily="34" charset="0"/>
              </a:rPr>
              <a:t> a usual </a:t>
            </a:r>
            <a:r>
              <a:rPr lang="es-ES" sz="1200" baseline="0" dirty="0" err="1">
                <a:latin typeface="Arial" panose="020B0604020202020204" pitchFamily="34" charset="0"/>
                <a:cs typeface="Arial" panose="020B0604020202020204" pitchFamily="34" charset="0"/>
              </a:rPr>
              <a:t>criteria</a:t>
            </a:r>
            <a:r>
              <a:rPr lang="es-ES" sz="1200" baseline="0" dirty="0">
                <a:latin typeface="Arial" panose="020B0604020202020204" pitchFamily="34" charset="0"/>
                <a:cs typeface="Arial" panose="020B0604020202020204" pitchFamily="34" charset="0"/>
              </a:rPr>
              <a:t>. In </a:t>
            </a:r>
            <a:r>
              <a:rPr lang="es-ES" sz="1200" baseline="0" dirty="0" err="1">
                <a:latin typeface="Arial" panose="020B0604020202020204" pitchFamily="34" charset="0"/>
                <a:cs typeface="Arial" panose="020B0604020202020204" pitchFamily="34" charset="0"/>
              </a:rPr>
              <a:t>fact</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people</a:t>
            </a:r>
            <a:r>
              <a:rPr lang="es-ES" sz="1200" baseline="0" dirty="0">
                <a:latin typeface="Arial" panose="020B0604020202020204" pitchFamily="34" charset="0"/>
                <a:cs typeface="Arial" panose="020B0604020202020204" pitchFamily="34" charset="0"/>
              </a:rPr>
              <a:t> stop </a:t>
            </a:r>
            <a:r>
              <a:rPr lang="es-ES" sz="1200" baseline="0" dirty="0" err="1">
                <a:latin typeface="Arial" panose="020B0604020202020204" pitchFamily="34" charset="0"/>
                <a:cs typeface="Arial" panose="020B0604020202020204" pitchFamily="34" charset="0"/>
              </a:rPr>
              <a:t>looking</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for</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information</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when</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they</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realise</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that</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the</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results</a:t>
            </a:r>
            <a:r>
              <a:rPr lang="es-ES" sz="1200" baseline="0" dirty="0">
                <a:latin typeface="Arial" panose="020B0604020202020204" pitchFamily="34" charset="0"/>
                <a:cs typeface="Arial" panose="020B0604020202020204" pitchFamily="34" charset="0"/>
              </a:rPr>
              <a:t> are more </a:t>
            </a:r>
            <a:r>
              <a:rPr lang="es-ES" sz="1200" baseline="0" dirty="0" err="1">
                <a:latin typeface="Arial" panose="020B0604020202020204" pitchFamily="34" charset="0"/>
                <a:cs typeface="Arial" panose="020B0604020202020204" pitchFamily="34" charset="0"/>
              </a:rPr>
              <a:t>or</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less</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the</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same</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all</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the</a:t>
            </a:r>
            <a:r>
              <a:rPr lang="es-ES" sz="1200" baseline="0" dirty="0">
                <a:latin typeface="Arial" panose="020B0604020202020204" pitchFamily="34" charset="0"/>
                <a:cs typeface="Arial" panose="020B0604020202020204" pitchFamily="34" charset="0"/>
              </a:rPr>
              <a:t> time.</a:t>
            </a:r>
          </a:p>
          <a:p>
            <a:pPr marL="0" indent="0">
              <a:buNone/>
            </a:pPr>
            <a:r>
              <a:rPr lang="es-ES" sz="1200" baseline="0" dirty="0">
                <a:latin typeface="Arial" panose="020B0604020202020204" pitchFamily="34" charset="0"/>
                <a:cs typeface="Arial" panose="020B0604020202020204" pitchFamily="34" charset="0"/>
              </a:rPr>
              <a:t> </a:t>
            </a:r>
            <a:br>
              <a:rPr lang="es-ES" sz="1200" baseline="0" dirty="0">
                <a:latin typeface="Arial" panose="020B0604020202020204" pitchFamily="34" charset="0"/>
                <a:cs typeface="Arial" panose="020B0604020202020204" pitchFamily="34" charset="0"/>
              </a:rPr>
            </a:br>
            <a:r>
              <a:rPr lang="es-ES" sz="1200" baseline="0" dirty="0" err="1">
                <a:latin typeface="Arial" panose="020B0604020202020204" pitchFamily="34" charset="0"/>
                <a:cs typeface="Arial" panose="020B0604020202020204" pitchFamily="34" charset="0"/>
              </a:rPr>
              <a:t>Other</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criteria</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to</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selecte</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information</a:t>
            </a:r>
            <a:r>
              <a:rPr lang="es-ES" sz="1200" baseline="0" dirty="0">
                <a:latin typeface="Arial" panose="020B0604020202020204" pitchFamily="34" charset="0"/>
                <a:cs typeface="Arial" panose="020B0604020202020204" pitchFamily="34" charset="0"/>
              </a:rPr>
              <a:t> </a:t>
            </a:r>
            <a:r>
              <a:rPr lang="es-ES" sz="1200" baseline="0" dirty="0" err="1">
                <a:latin typeface="Arial" panose="020B0604020202020204" pitchFamily="34" charset="0"/>
                <a:cs typeface="Arial" panose="020B0604020202020204" pitchFamily="34" charset="0"/>
              </a:rPr>
              <a:t>is</a:t>
            </a:r>
            <a:r>
              <a:rPr lang="es-ES" sz="1200" baseline="0" dirty="0">
                <a:latin typeface="Arial" panose="020B0604020202020204" pitchFamily="34" charset="0"/>
                <a:cs typeface="Arial" panose="020B0604020202020204" pitchFamily="34" charset="0"/>
              </a:rPr>
              <a:t>….</a:t>
            </a:r>
            <a:endParaRPr lang="es-ES" sz="1200" dirty="0">
              <a:latin typeface="Arial" panose="020B0604020202020204" pitchFamily="34" charset="0"/>
              <a:cs typeface="Arial" panose="020B0604020202020204" pitchFamily="34" charset="0"/>
            </a:endParaRPr>
          </a:p>
          <a:p>
            <a:pPr marL="0" indent="0">
              <a:buNone/>
            </a:pPr>
            <a:r>
              <a:rPr lang="es-ES" sz="1200" dirty="0">
                <a:latin typeface="Arial" panose="020B0604020202020204" pitchFamily="34" charset="0"/>
                <a:cs typeface="Arial" panose="020B0604020202020204" pitchFamily="34" charset="0"/>
              </a:rPr>
              <a:t>“So I </a:t>
            </a:r>
            <a:r>
              <a:rPr lang="es-ES" sz="1200" dirty="0" err="1">
                <a:latin typeface="Arial" panose="020B0604020202020204" pitchFamily="34" charset="0"/>
                <a:cs typeface="Arial" panose="020B0604020202020204" pitchFamily="34" charset="0"/>
              </a:rPr>
              <a:t>check</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three</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or</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four</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websites</a:t>
            </a:r>
            <a:r>
              <a:rPr lang="es-ES" sz="1200" dirty="0">
                <a:latin typeface="Arial" panose="020B0604020202020204" pitchFamily="34" charset="0"/>
                <a:cs typeface="Arial" panose="020B0604020202020204" pitchFamily="34" charset="0"/>
              </a:rPr>
              <a:t> and </a:t>
            </a:r>
            <a:r>
              <a:rPr lang="es-ES" sz="1200" dirty="0" err="1">
                <a:latin typeface="Arial" panose="020B0604020202020204" pitchFamily="34" charset="0"/>
                <a:cs typeface="Arial" panose="020B0604020202020204" pitchFamily="34" charset="0"/>
              </a:rPr>
              <a:t>if</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is</a:t>
            </a:r>
            <a:r>
              <a:rPr lang="es-ES" sz="1200" dirty="0">
                <a:latin typeface="Arial" panose="020B0604020202020204" pitchFamily="34" charset="0"/>
                <a:cs typeface="Arial" panose="020B0604020202020204" pitchFamily="34" charset="0"/>
              </a:rPr>
              <a:t> more </a:t>
            </a:r>
            <a:r>
              <a:rPr lang="es-ES" sz="1200" dirty="0" err="1">
                <a:latin typeface="Arial" panose="020B0604020202020204" pitchFamily="34" charset="0"/>
                <a:cs typeface="Arial" panose="020B0604020202020204" pitchFamily="34" charset="0"/>
              </a:rPr>
              <a:t>or</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less</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the</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same</a:t>
            </a:r>
            <a:r>
              <a:rPr lang="es-ES" sz="1200" dirty="0">
                <a:latin typeface="Arial" panose="020B0604020202020204" pitchFamily="34" charset="0"/>
                <a:cs typeface="Arial" panose="020B0604020202020204" pitchFamily="34" charset="0"/>
              </a:rPr>
              <a:t>, so ok, I am </a:t>
            </a:r>
            <a:r>
              <a:rPr lang="es-ES" sz="1200" dirty="0" err="1">
                <a:latin typeface="Arial" panose="020B0604020202020204" pitchFamily="34" charset="0"/>
                <a:cs typeface="Arial" panose="020B0604020202020204" pitchFamily="34" charset="0"/>
              </a:rPr>
              <a:t>confident</a:t>
            </a:r>
            <a:r>
              <a:rPr lang="es-ES" sz="1200" dirty="0">
                <a:latin typeface="Arial" panose="020B0604020202020204" pitchFamily="34" charset="0"/>
                <a:cs typeface="Arial" panose="020B0604020202020204" pitchFamily="34" charset="0"/>
              </a:rPr>
              <a:t>.” UC3M Madrid (Universidad Carlos III de Madrid) (ESG01, </a:t>
            </a:r>
            <a:r>
              <a:rPr lang="es-ES" sz="1200" dirty="0" err="1">
                <a:latin typeface="Arial" panose="020B0604020202020204" pitchFamily="34" charset="0"/>
                <a:cs typeface="Arial" panose="020B0604020202020204" pitchFamily="34" charset="0"/>
              </a:rPr>
              <a:t>Embedding</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Female</a:t>
            </a:r>
            <a:r>
              <a:rPr lang="es-ES" sz="1200" dirty="0">
                <a:latin typeface="Arial" panose="020B0604020202020204" pitchFamily="34" charset="0"/>
                <a:cs typeface="Arial" panose="020B0604020202020204" pitchFamily="34" charset="0"/>
              </a:rPr>
              <a:t>, Age 26-34, Formal </a:t>
            </a:r>
            <a:r>
              <a:rPr lang="es-ES" sz="1200" dirty="0" err="1">
                <a:latin typeface="Arial" panose="020B0604020202020204" pitchFamily="34" charset="0"/>
                <a:cs typeface="Arial" panose="020B0604020202020204" pitchFamily="34" charset="0"/>
              </a:rPr>
              <a:t>Sciences</a:t>
            </a:r>
            <a:r>
              <a:rPr lang="es-ES" sz="1200" dirty="0">
                <a:latin typeface="Arial" panose="020B0604020202020204" pitchFamily="34" charset="0"/>
                <a:cs typeface="Arial" panose="020B0604020202020204" pitchFamily="34" charset="0"/>
              </a:rPr>
              <a:t>)</a:t>
            </a:r>
          </a:p>
          <a:p>
            <a:pPr marL="0" indent="0">
              <a:buNone/>
            </a:pPr>
            <a:endParaRPr lang="es-ES" sz="1200" dirty="0">
              <a:latin typeface="Arial" panose="020B0604020202020204" pitchFamily="34" charset="0"/>
              <a:cs typeface="Arial" panose="020B0604020202020204" pitchFamily="34" charset="0"/>
            </a:endParaRPr>
          </a:p>
          <a:p>
            <a:pPr marL="0" indent="0">
              <a:buNone/>
            </a:pPr>
            <a:r>
              <a:rPr lang="es-ES" sz="1200" dirty="0">
                <a:latin typeface="Arial" panose="020B0604020202020204" pitchFamily="34" charset="0"/>
                <a:cs typeface="Arial" panose="020B0604020202020204" pitchFamily="34" charset="0"/>
              </a:rPr>
              <a:t>“Cuando veo que está todo repetido, que no sale nada. Que no hay cosas nuevas, es cuando paro”</a:t>
            </a:r>
            <a:r>
              <a:rPr lang="is-IS" sz="1200" dirty="0">
                <a:latin typeface="Arial" panose="020B0604020202020204" pitchFamily="34" charset="0"/>
                <a:cs typeface="Arial" panose="020B0604020202020204" pitchFamily="34" charset="0"/>
              </a:rPr>
              <a:t> (UOCU2, Female, Aged 28, Information Sciences)</a:t>
            </a:r>
            <a:endParaRPr lang="es-ES" sz="1200" dirty="0">
              <a:latin typeface="Arial" panose="020B0604020202020204" pitchFamily="34" charset="0"/>
              <a:cs typeface="Arial" panose="020B0604020202020204" pitchFamily="34" charset="0"/>
            </a:endParaRPr>
          </a:p>
          <a:p>
            <a:pPr marL="0" indent="0">
              <a:buNone/>
            </a:pPr>
            <a:r>
              <a:rPr lang="es-ES" sz="1200" dirty="0">
                <a:latin typeface="Arial" panose="020B0604020202020204" pitchFamily="34" charset="0"/>
                <a:cs typeface="Arial" panose="020B0604020202020204" pitchFamily="34" charset="0"/>
              </a:rPr>
              <a:t>“</a:t>
            </a:r>
            <a:r>
              <a:rPr lang="es-ES" sz="1200" dirty="0" err="1">
                <a:latin typeface="Arial" panose="020B0604020202020204" pitchFamily="34" charset="0"/>
                <a:cs typeface="Arial" panose="020B0604020202020204" pitchFamily="34" charset="0"/>
              </a:rPr>
              <a:t>When</a:t>
            </a:r>
            <a:r>
              <a:rPr lang="es-ES" sz="1200" dirty="0">
                <a:latin typeface="Arial" panose="020B0604020202020204" pitchFamily="34" charset="0"/>
                <a:cs typeface="Arial" panose="020B0604020202020204" pitchFamily="34" charset="0"/>
              </a:rPr>
              <a:t> I </a:t>
            </a:r>
            <a:r>
              <a:rPr lang="es-ES" sz="1200" dirty="0" err="1">
                <a:latin typeface="Arial" panose="020B0604020202020204" pitchFamily="34" charset="0"/>
                <a:cs typeface="Arial" panose="020B0604020202020204" pitchFamily="34" charset="0"/>
              </a:rPr>
              <a:t>see</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that</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everything</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is</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the</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same</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that</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nothing</a:t>
            </a:r>
            <a:r>
              <a:rPr lang="es-ES" sz="1200" dirty="0">
                <a:latin typeface="Arial" panose="020B0604020202020204" pitchFamily="34" charset="0"/>
                <a:cs typeface="Arial" panose="020B0604020202020204" pitchFamily="34" charset="0"/>
              </a:rPr>
              <a:t> new </a:t>
            </a:r>
            <a:r>
              <a:rPr lang="es-ES" sz="1200" dirty="0" err="1">
                <a:latin typeface="Arial" panose="020B0604020202020204" pitchFamily="34" charset="0"/>
                <a:cs typeface="Arial" panose="020B0604020202020204" pitchFamily="34" charset="0"/>
              </a:rPr>
              <a:t>appears</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That</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there’s</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nothing</a:t>
            </a:r>
            <a:r>
              <a:rPr lang="es-ES" sz="1200" dirty="0">
                <a:latin typeface="Arial" panose="020B0604020202020204" pitchFamily="34" charset="0"/>
                <a:cs typeface="Arial" panose="020B0604020202020204" pitchFamily="34" charset="0"/>
              </a:rPr>
              <a:t> new, </a:t>
            </a:r>
            <a:r>
              <a:rPr lang="es-ES" sz="1200" dirty="0" err="1">
                <a:latin typeface="Arial" panose="020B0604020202020204" pitchFamily="34" charset="0"/>
                <a:cs typeface="Arial" panose="020B0604020202020204" pitchFamily="34" charset="0"/>
              </a:rPr>
              <a:t>then</a:t>
            </a:r>
            <a:r>
              <a:rPr lang="es-ES" sz="1200" dirty="0">
                <a:latin typeface="Arial" panose="020B0604020202020204" pitchFamily="34" charset="0"/>
                <a:cs typeface="Arial" panose="020B0604020202020204" pitchFamily="34" charset="0"/>
              </a:rPr>
              <a:t> i stop </a:t>
            </a:r>
            <a:r>
              <a:rPr lang="es-ES" sz="1200" dirty="0" err="1">
                <a:latin typeface="Arial" panose="020B0604020202020204" pitchFamily="34" charset="0"/>
                <a:cs typeface="Arial" panose="020B0604020202020204" pitchFamily="34" charset="0"/>
              </a:rPr>
              <a:t>looking</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for</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information</a:t>
            </a:r>
            <a:r>
              <a:rPr lang="es-ES" sz="1200" dirty="0">
                <a:latin typeface="Arial" panose="020B0604020202020204" pitchFamily="34" charset="0"/>
                <a:cs typeface="Arial" panose="020B0604020202020204" pitchFamily="34" charset="0"/>
              </a:rPr>
              <a:t>.”</a:t>
            </a:r>
            <a:r>
              <a:rPr lang="is-IS" sz="1200" dirty="0">
                <a:latin typeface="Arial" panose="020B0604020202020204" pitchFamily="34" charset="0"/>
                <a:cs typeface="Arial" panose="020B0604020202020204" pitchFamily="34" charset="0"/>
              </a:rPr>
              <a:t>(UOCU2, Female, Aged 28, Information Sciences)</a:t>
            </a:r>
          </a:p>
          <a:p>
            <a:pPr marL="0" indent="0">
              <a:buNone/>
            </a:pPr>
            <a:endParaRPr lang="es-ES" sz="1200" dirty="0">
              <a:latin typeface="Arial" panose="020B0604020202020204" pitchFamily="34" charset="0"/>
              <a:cs typeface="Arial" panose="020B0604020202020204" pitchFamily="34" charset="0"/>
            </a:endParaRPr>
          </a:p>
          <a:p>
            <a:pPr marL="0" indent="0">
              <a:buNone/>
            </a:pPr>
            <a:r>
              <a:rPr lang="es-ES" sz="1200" dirty="0">
                <a:latin typeface="Arial" panose="020B0604020202020204" pitchFamily="34" charset="0"/>
                <a:cs typeface="Arial" panose="020B0604020202020204" pitchFamily="34" charset="0"/>
              </a:rPr>
              <a:t>“Miro dos o tres recursos. Si hi ha </a:t>
            </a:r>
            <a:r>
              <a:rPr lang="es-ES" sz="1200" dirty="0" err="1">
                <a:latin typeface="Arial" panose="020B0604020202020204" pitchFamily="34" charset="0"/>
                <a:cs typeface="Arial" panose="020B0604020202020204" pitchFamily="34" charset="0"/>
              </a:rPr>
              <a:t>coincidència</a:t>
            </a:r>
            <a:r>
              <a:rPr lang="es-ES" sz="1200" dirty="0">
                <a:latin typeface="Arial" panose="020B0604020202020204" pitchFamily="34" charset="0"/>
                <a:cs typeface="Arial" panose="020B0604020202020204" pitchFamily="34" charset="0"/>
              </a:rPr>
              <a:t> entre les dos o tres </a:t>
            </a:r>
            <a:r>
              <a:rPr lang="es-ES" sz="1200" dirty="0" err="1">
                <a:latin typeface="Arial" panose="020B0604020202020204" pitchFamily="34" charset="0"/>
                <a:cs typeface="Arial" panose="020B0604020202020204" pitchFamily="34" charset="0"/>
              </a:rPr>
              <a:t>primeres</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pàgines</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aleshores</a:t>
            </a:r>
            <a:r>
              <a:rPr lang="es-ES" sz="1200" dirty="0">
                <a:latin typeface="Arial" panose="020B0604020202020204" pitchFamily="34" charset="0"/>
                <a:cs typeface="Arial" panose="020B0604020202020204" pitchFamily="34" charset="0"/>
              </a:rPr>
              <a:t> paro” (UOCFE1, </a:t>
            </a:r>
            <a:r>
              <a:rPr lang="es-ES" sz="1200" dirty="0" err="1">
                <a:latin typeface="Arial" panose="020B0604020202020204" pitchFamily="34" charset="0"/>
                <a:cs typeface="Arial" panose="020B0604020202020204" pitchFamily="34" charset="0"/>
              </a:rPr>
              <a:t>Male</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Aged</a:t>
            </a:r>
            <a:r>
              <a:rPr lang="es-ES" sz="1200" dirty="0">
                <a:latin typeface="Arial" panose="020B0604020202020204" pitchFamily="34" charset="0"/>
                <a:cs typeface="Arial" panose="020B0604020202020204" pitchFamily="34" charset="0"/>
              </a:rPr>
              <a:t> 43, </a:t>
            </a:r>
            <a:r>
              <a:rPr lang="es-ES" sz="1200" dirty="0" err="1">
                <a:latin typeface="Arial" panose="020B0604020202020204" pitchFamily="34" charset="0"/>
                <a:cs typeface="Arial" panose="020B0604020202020204" pitchFamily="34" charset="0"/>
              </a:rPr>
              <a:t>Information</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Sciences</a:t>
            </a:r>
            <a:r>
              <a:rPr lang="es-ES" sz="1200" dirty="0">
                <a:latin typeface="Arial" panose="020B0604020202020204" pitchFamily="34" charset="0"/>
                <a:cs typeface="Arial" panose="020B0604020202020204" pitchFamily="34" charset="0"/>
              </a:rPr>
              <a:t>)</a:t>
            </a:r>
          </a:p>
          <a:p>
            <a:pPr marL="0" indent="0">
              <a:buNone/>
            </a:pPr>
            <a:r>
              <a:rPr lang="es-ES" sz="1200" dirty="0">
                <a:latin typeface="Arial" panose="020B0604020202020204" pitchFamily="34" charset="0"/>
                <a:cs typeface="Arial" panose="020B0604020202020204" pitchFamily="34" charset="0"/>
              </a:rPr>
              <a:t>“I look </a:t>
            </a:r>
            <a:r>
              <a:rPr lang="es-ES" sz="1200" dirty="0" err="1">
                <a:latin typeface="Arial" panose="020B0604020202020204" pitchFamily="34" charset="0"/>
                <a:cs typeface="Arial" panose="020B0604020202020204" pitchFamily="34" charset="0"/>
              </a:rPr>
              <a:t>for</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two</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or</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three</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resources</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If</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there’s</a:t>
            </a:r>
            <a:r>
              <a:rPr lang="es-ES" sz="1200" dirty="0">
                <a:latin typeface="Arial" panose="020B0604020202020204" pitchFamily="34" charset="0"/>
                <a:cs typeface="Arial" panose="020B0604020202020204" pitchFamily="34" charset="0"/>
              </a:rPr>
              <a:t> a </a:t>
            </a:r>
            <a:r>
              <a:rPr lang="es-ES" sz="1200" dirty="0" err="1">
                <a:latin typeface="Arial" panose="020B0604020202020204" pitchFamily="34" charset="0"/>
                <a:cs typeface="Arial" panose="020B0604020202020204" pitchFamily="34" charset="0"/>
              </a:rPr>
              <a:t>repetition</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between</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the</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two</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or</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three</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first</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pages</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then</a:t>
            </a:r>
            <a:r>
              <a:rPr lang="es-ES" sz="1200" dirty="0">
                <a:latin typeface="Arial" panose="020B0604020202020204" pitchFamily="34" charset="0"/>
                <a:cs typeface="Arial" panose="020B0604020202020204" pitchFamily="34" charset="0"/>
              </a:rPr>
              <a:t> I stop.”  (UOCFE1, </a:t>
            </a:r>
            <a:r>
              <a:rPr lang="es-ES" sz="1200" dirty="0" err="1">
                <a:latin typeface="Arial" panose="020B0604020202020204" pitchFamily="34" charset="0"/>
                <a:cs typeface="Arial" panose="020B0604020202020204" pitchFamily="34" charset="0"/>
              </a:rPr>
              <a:t>Male</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Aged</a:t>
            </a:r>
            <a:r>
              <a:rPr lang="es-ES" sz="1200" dirty="0">
                <a:latin typeface="Arial" panose="020B0604020202020204" pitchFamily="34" charset="0"/>
                <a:cs typeface="Arial" panose="020B0604020202020204" pitchFamily="34" charset="0"/>
              </a:rPr>
              <a:t> 43, </a:t>
            </a:r>
            <a:r>
              <a:rPr lang="es-ES" sz="1200" dirty="0" err="1">
                <a:latin typeface="Arial" panose="020B0604020202020204" pitchFamily="34" charset="0"/>
                <a:cs typeface="Arial" panose="020B0604020202020204" pitchFamily="34" charset="0"/>
              </a:rPr>
              <a:t>Information</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Sciences</a:t>
            </a:r>
            <a:r>
              <a:rPr lang="es-ES" sz="1200" dirty="0">
                <a:latin typeface="Arial" panose="020B0604020202020204" pitchFamily="34" charset="0"/>
                <a:cs typeface="Arial" panose="020B0604020202020204" pitchFamily="34" charset="0"/>
              </a:rPr>
              <a:t>)</a:t>
            </a:r>
          </a:p>
          <a:p>
            <a:endParaRPr lang="es-ES" sz="1200" dirty="0">
              <a:latin typeface="Arial" panose="020B0604020202020204" pitchFamily="34" charset="0"/>
              <a:cs typeface="Arial" panose="020B0604020202020204" pitchFamily="34" charset="0"/>
            </a:endParaRPr>
          </a:p>
          <a:p>
            <a:pPr marL="0" lvl="2"/>
            <a:r>
              <a:rPr lang="en-US" sz="1200" dirty="0">
                <a:latin typeface="Arial" panose="020B0604020202020204" pitchFamily="34" charset="0"/>
                <a:cs typeface="Arial" panose="020B0604020202020204" pitchFamily="34" charset="0"/>
              </a:rPr>
              <a:t>White, David S., and Lynn Silipigni Connaway. 2011-2014. </a:t>
            </a:r>
            <a:r>
              <a:rPr lang="en-US" sz="1200" i="1" dirty="0">
                <a:latin typeface="Arial" pitchFamily="34" charset="0"/>
                <a:cs typeface="Arial" pitchFamily="34" charset="0"/>
              </a:rPr>
              <a:t>Visitors &amp; Residents: What Motivates Engagement with the Digital Information Environment.</a:t>
            </a:r>
            <a:r>
              <a:rPr lang="en-US" sz="1200" dirty="0">
                <a:latin typeface="Arial" pitchFamily="34" charset="0"/>
                <a:cs typeface="Arial" pitchFamily="34" charset="0"/>
              </a:rPr>
              <a:t> Funded by JISC, OCLC, and Oxford University. </a:t>
            </a:r>
            <a:r>
              <a:rPr lang="en-US" sz="1200" u="sng" dirty="0">
                <a:latin typeface="Arial" pitchFamily="34" charset="0"/>
                <a:cs typeface="Arial" pitchFamily="34" charset="0"/>
                <a:hlinkClick r:id="rId3"/>
              </a:rPr>
              <a:t>http://www.oclc.org/research/activities/vandr/</a:t>
            </a:r>
            <a:r>
              <a:rPr lang="en-US" sz="1200" dirty="0">
                <a:latin typeface="Arial" pitchFamily="34" charset="0"/>
                <a:cs typeface="Arial" pitchFamily="34" charset="0"/>
              </a:rPr>
              <a:t>.</a:t>
            </a:r>
            <a:endParaRPr lang="es-ES" sz="12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8F3AA0EB-6089-4AE8-8309-E75A42BF00DD}" type="slidenum">
              <a:rPr lang="en-US" smtClean="0"/>
              <a:pPr/>
              <a:t>31</a:t>
            </a:fld>
            <a:endParaRPr lang="en-US"/>
          </a:p>
        </p:txBody>
      </p:sp>
    </p:spTree>
    <p:extLst>
      <p:ext uri="{BB962C8B-B14F-4D97-AF65-F5344CB8AC3E}">
        <p14:creationId xmlns:p14="http://schemas.microsoft.com/office/powerpoint/2010/main" val="3332441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0575" y="495300"/>
            <a:ext cx="5486400" cy="3086100"/>
          </a:xfrm>
        </p:spPr>
      </p:sp>
      <p:sp>
        <p:nvSpPr>
          <p:cNvPr id="3" name="Notes Placeholder 2"/>
          <p:cNvSpPr>
            <a:spLocks noGrp="1"/>
          </p:cNvSpPr>
          <p:nvPr>
            <p:ph type="body" idx="1"/>
          </p:nvPr>
        </p:nvSpPr>
        <p:spPr>
          <a:xfrm>
            <a:off x="328340" y="3760812"/>
            <a:ext cx="6269229" cy="4923873"/>
          </a:xfrm>
        </p:spPr>
        <p:txBody>
          <a:bodyPr/>
          <a:lstStyle/>
          <a:p>
            <a:r>
              <a:rPr lang="es-ES" sz="1400" dirty="0" err="1">
                <a:latin typeface="Arial" panose="020B0604020202020204" pitchFamily="34" charset="0"/>
                <a:cs typeface="Arial" panose="020B0604020202020204" pitchFamily="34" charset="0"/>
              </a:rPr>
              <a:t>Image</a:t>
            </a:r>
            <a:r>
              <a:rPr lang="es-ES" sz="1400" dirty="0">
                <a:latin typeface="Arial" panose="020B0604020202020204" pitchFamily="34" charset="0"/>
                <a:cs typeface="Arial" panose="020B0604020202020204" pitchFamily="34" charset="0"/>
              </a:rPr>
              <a:t>: https://www.flickr.com/photos/96684011@N05/9902436694/ </a:t>
            </a:r>
            <a:r>
              <a:rPr lang="es-ES" sz="1400" dirty="0" err="1">
                <a:latin typeface="Arial" panose="020B0604020202020204" pitchFamily="34" charset="0"/>
                <a:cs typeface="Arial" panose="020B0604020202020204" pitchFamily="34" charset="0"/>
              </a:rPr>
              <a:t>by</a:t>
            </a:r>
            <a:r>
              <a:rPr lang="es-ES" dirty="0"/>
              <a:t> Erik </a:t>
            </a:r>
            <a:r>
              <a:rPr lang="es-ES" dirty="0" err="1"/>
              <a:t>Lorenzsonn</a:t>
            </a:r>
            <a:r>
              <a:rPr lang="es-ES" dirty="0"/>
              <a:t> / CC BY 2.0 https://creativecommons.org/licenses/by/2.0/</a:t>
            </a:r>
            <a:endParaRPr lang="es-ES" sz="1400" dirty="0">
              <a:latin typeface="Arial" panose="020B0604020202020204" pitchFamily="34" charset="0"/>
              <a:cs typeface="Arial" panose="020B0604020202020204" pitchFamily="34" charset="0"/>
            </a:endParaRPr>
          </a:p>
          <a:p>
            <a:pPr marL="0" indent="0">
              <a:buNone/>
            </a:pPr>
            <a:endParaRPr lang="es-ES" sz="1400" dirty="0">
              <a:latin typeface="Arial" panose="020B0604020202020204" pitchFamily="34" charset="0"/>
              <a:cs typeface="Arial" panose="020B0604020202020204" pitchFamily="34" charset="0"/>
            </a:endParaRPr>
          </a:p>
          <a:p>
            <a:pPr marL="0" indent="0">
              <a:buNone/>
            </a:pPr>
            <a:r>
              <a:rPr lang="es-ES" sz="1400" dirty="0">
                <a:latin typeface="Arial" panose="020B0604020202020204" pitchFamily="34" charset="0"/>
                <a:cs typeface="Arial" panose="020B0604020202020204" pitchFamily="34" charset="0"/>
              </a:rPr>
              <a:t>…</a:t>
            </a:r>
            <a:r>
              <a:rPr lang="es-ES" sz="1400" dirty="0" err="1">
                <a:latin typeface="Arial" panose="020B0604020202020204" pitchFamily="34" charset="0"/>
                <a:cs typeface="Arial" panose="020B0604020202020204" pitchFamily="34" charset="0"/>
              </a:rPr>
              <a:t>the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realibility</a:t>
            </a:r>
            <a:r>
              <a:rPr lang="es-ES" sz="1400" baseline="0" dirty="0">
                <a:latin typeface="Arial" panose="020B0604020202020204" pitchFamily="34" charset="0"/>
                <a:cs typeface="Arial" panose="020B0604020202020204" pitchFamily="34" charset="0"/>
              </a:rPr>
              <a:t> of </a:t>
            </a:r>
            <a:r>
              <a:rPr lang="es-ES" sz="1400" baseline="0" dirty="0" err="1">
                <a:latin typeface="Arial" panose="020B0604020202020204" pitchFamily="34" charset="0"/>
                <a:cs typeface="Arial" panose="020B0604020202020204" pitchFamily="34" charset="0"/>
              </a:rPr>
              <a:t>information</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This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is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highly</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priorized</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against</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the</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quantity</a:t>
            </a:r>
            <a:r>
              <a:rPr lang="es-ES" sz="1400" baseline="0" dirty="0">
                <a:latin typeface="Arial" panose="020B0604020202020204" pitchFamily="34" charset="0"/>
                <a:cs typeface="Arial" panose="020B0604020202020204" pitchFamily="34" charset="0"/>
              </a:rPr>
              <a:t> of </a:t>
            </a:r>
            <a:r>
              <a:rPr lang="es-ES" sz="1400" baseline="0" dirty="0" err="1">
                <a:latin typeface="Arial" panose="020B0604020202020204" pitchFamily="34" charset="0"/>
                <a:cs typeface="Arial" panose="020B0604020202020204" pitchFamily="34" charset="0"/>
              </a:rPr>
              <a:t>information</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that</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is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not</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always</a:t>
            </a:r>
            <a:r>
              <a:rPr lang="es-ES" sz="1400" baseline="0" dirty="0">
                <a:latin typeface="Arial" panose="020B0604020202020204" pitchFamily="34" charset="0"/>
                <a:cs typeface="Arial" panose="020B0604020202020204" pitchFamily="34" charset="0"/>
              </a:rPr>
              <a:t> </a:t>
            </a:r>
            <a:r>
              <a:rPr lang="es-ES" sz="1400" baseline="0" dirty="0" err="1">
                <a:latin typeface="Arial" panose="020B0604020202020204" pitchFamily="34" charset="0"/>
                <a:cs typeface="Arial" panose="020B0604020202020204" pitchFamily="34" charset="0"/>
              </a:rPr>
              <a:t>perceived</a:t>
            </a:r>
            <a:r>
              <a:rPr lang="es-ES" sz="1400" baseline="0" dirty="0">
                <a:latin typeface="Arial" panose="020B0604020202020204" pitchFamily="34" charset="0"/>
                <a:cs typeface="Arial" panose="020B0604020202020204" pitchFamily="34" charset="0"/>
              </a:rPr>
              <a:t> as a </a:t>
            </a:r>
            <a:r>
              <a:rPr lang="es-ES" sz="1400" baseline="0" dirty="0" err="1">
                <a:latin typeface="Arial" panose="020B0604020202020204" pitchFamily="34" charset="0"/>
                <a:cs typeface="Arial" panose="020B0604020202020204" pitchFamily="34" charset="0"/>
              </a:rPr>
              <a:t>value</a:t>
            </a:r>
            <a:r>
              <a:rPr lang="es-ES" sz="1400" baseline="0" dirty="0">
                <a:latin typeface="Arial" panose="020B0604020202020204" pitchFamily="34" charset="0"/>
                <a:cs typeface="Arial" panose="020B0604020202020204" pitchFamily="34" charset="0"/>
              </a:rPr>
              <a:t> in </a:t>
            </a:r>
            <a:r>
              <a:rPr lang="es-ES" sz="1400" baseline="0" dirty="0" err="1">
                <a:latin typeface="Arial" panose="020B0604020202020204" pitchFamily="34" charset="0"/>
                <a:cs typeface="Arial" panose="020B0604020202020204" pitchFamily="34" charset="0"/>
              </a:rPr>
              <a:t>itself</a:t>
            </a:r>
            <a:r>
              <a:rPr lang="es-ES" sz="1400" baseline="0" dirty="0">
                <a:latin typeface="Arial" panose="020B0604020202020204" pitchFamily="34" charset="0"/>
                <a:cs typeface="Arial" panose="020B0604020202020204" pitchFamily="34" charset="0"/>
              </a:rPr>
              <a:t>. </a:t>
            </a:r>
          </a:p>
          <a:p>
            <a:pPr marL="0" indent="0">
              <a:buNone/>
            </a:pPr>
            <a:endParaRPr lang="es-ES" sz="1400" dirty="0">
              <a:latin typeface="Arial" panose="020B0604020202020204" pitchFamily="34" charset="0"/>
              <a:cs typeface="Arial" panose="020B0604020202020204" pitchFamily="34" charset="0"/>
            </a:endParaRPr>
          </a:p>
          <a:p>
            <a:pPr marL="0" indent="0">
              <a:buNone/>
            </a:pPr>
            <a:r>
              <a:rPr lang="es-ES" sz="1400" dirty="0">
                <a:latin typeface="Arial" panose="020B0604020202020204" pitchFamily="34" charset="0"/>
                <a:cs typeface="Arial" panose="020B0604020202020204" pitchFamily="34" charset="0"/>
              </a:rPr>
              <a:t>“A banda de les </a:t>
            </a:r>
            <a:r>
              <a:rPr lang="es-ES" sz="1400" dirty="0" err="1">
                <a:latin typeface="Arial" panose="020B0604020202020204" pitchFamily="34" charset="0"/>
                <a:cs typeface="Arial" panose="020B0604020202020204" pitchFamily="34" charset="0"/>
              </a:rPr>
              <a:t>referències</a:t>
            </a:r>
            <a:r>
              <a:rPr lang="es-ES" sz="1400" dirty="0">
                <a:latin typeface="Arial" panose="020B0604020202020204" pitchFamily="34" charset="0"/>
                <a:cs typeface="Arial" panose="020B0604020202020204" pitchFamily="34" charset="0"/>
              </a:rPr>
              <a:t>, el </a:t>
            </a:r>
            <a:r>
              <a:rPr lang="es-ES" sz="1400" dirty="0" err="1">
                <a:latin typeface="Arial" panose="020B0604020202020204" pitchFamily="34" charset="0"/>
                <a:cs typeface="Arial" panose="020B0604020202020204" pitchFamily="34" charset="0"/>
              </a:rPr>
              <a:t>fet</a:t>
            </a:r>
            <a:r>
              <a:rPr lang="es-ES" sz="1400" dirty="0">
                <a:latin typeface="Arial" panose="020B0604020202020204" pitchFamily="34" charset="0"/>
                <a:cs typeface="Arial" panose="020B0604020202020204" pitchFamily="34" charset="0"/>
              </a:rPr>
              <a:t> que aquella persona </a:t>
            </a:r>
            <a:r>
              <a:rPr lang="es-ES" sz="1400" dirty="0" err="1">
                <a:latin typeface="Arial" panose="020B0604020202020204" pitchFamily="34" charset="0"/>
                <a:cs typeface="Arial" panose="020B0604020202020204" pitchFamily="34" charset="0"/>
              </a:rPr>
              <a:t>tingui</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presència</a:t>
            </a:r>
            <a:r>
              <a:rPr lang="es-ES" sz="1400" dirty="0">
                <a:latin typeface="Arial" panose="020B0604020202020204" pitchFamily="34" charset="0"/>
                <a:cs typeface="Arial" panose="020B0604020202020204" pitchFamily="34" charset="0"/>
              </a:rPr>
              <a:t> a les </a:t>
            </a:r>
            <a:r>
              <a:rPr lang="es-ES" sz="1400" dirty="0" err="1">
                <a:latin typeface="Arial" panose="020B0604020202020204" pitchFamily="34" charset="0"/>
                <a:cs typeface="Arial" panose="020B0604020202020204" pitchFamily="34" charset="0"/>
              </a:rPr>
              <a:t>xarxes</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socials</a:t>
            </a:r>
            <a:r>
              <a:rPr lang="es-ES" sz="1400" dirty="0">
                <a:latin typeface="Arial" panose="020B0604020202020204" pitchFamily="34" charset="0"/>
                <a:cs typeface="Arial" panose="020B0604020202020204" pitchFamily="34" charset="0"/>
              </a:rPr>
              <a:t> et dona </a:t>
            </a:r>
            <a:r>
              <a:rPr lang="es-ES" sz="1400" dirty="0" err="1">
                <a:latin typeface="Arial" panose="020B0604020202020204" pitchFamily="34" charset="0"/>
                <a:cs typeface="Arial" panose="020B0604020202020204" pitchFamily="34" charset="0"/>
              </a:rPr>
              <a:t>confiança</a:t>
            </a:r>
            <a:r>
              <a:rPr lang="es-ES" sz="1400" dirty="0">
                <a:latin typeface="Arial" panose="020B0604020202020204" pitchFamily="34" charset="0"/>
                <a:cs typeface="Arial" panose="020B0604020202020204" pitchFamily="34" charset="0"/>
              </a:rPr>
              <a:t>.” (UOCU5, </a:t>
            </a:r>
            <a:r>
              <a:rPr lang="es-ES" sz="1400" dirty="0" err="1">
                <a:latin typeface="Arial" panose="020B0604020202020204" pitchFamily="34" charset="0"/>
                <a:cs typeface="Arial" panose="020B0604020202020204" pitchFamily="34" charset="0"/>
              </a:rPr>
              <a:t>Female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Aged</a:t>
            </a:r>
            <a:r>
              <a:rPr lang="es-ES" sz="1400" dirty="0">
                <a:latin typeface="Arial" panose="020B0604020202020204" pitchFamily="34" charset="0"/>
                <a:cs typeface="Arial" panose="020B0604020202020204" pitchFamily="34" charset="0"/>
              </a:rPr>
              <a:t> 30, </a:t>
            </a:r>
            <a:r>
              <a:rPr lang="es-ES" sz="1400" dirty="0" err="1">
                <a:latin typeface="Arial" panose="020B0604020202020204" pitchFamily="34" charset="0"/>
                <a:cs typeface="Arial" panose="020B0604020202020204" pitchFamily="34" charset="0"/>
              </a:rPr>
              <a:t>Education</a:t>
            </a:r>
            <a:r>
              <a:rPr lang="es-ES" sz="1400" dirty="0">
                <a:latin typeface="Arial" panose="020B0604020202020204" pitchFamily="34" charset="0"/>
                <a:cs typeface="Arial" panose="020B0604020202020204" pitchFamily="34" charset="0"/>
              </a:rPr>
              <a:t> and </a:t>
            </a:r>
            <a:r>
              <a:rPr lang="es-ES" sz="1400" dirty="0" err="1">
                <a:latin typeface="Arial" panose="020B0604020202020204" pitchFamily="34" charset="0"/>
                <a:cs typeface="Arial" panose="020B0604020202020204" pitchFamily="34" charset="0"/>
              </a:rPr>
              <a:t>Psychology</a:t>
            </a:r>
            <a:r>
              <a:rPr lang="es-ES" sz="1400" dirty="0">
                <a:latin typeface="Arial" panose="020B0604020202020204" pitchFamily="34" charset="0"/>
                <a:cs typeface="Arial" panose="020B0604020202020204" pitchFamily="34" charset="0"/>
              </a:rPr>
              <a:t>)</a:t>
            </a:r>
          </a:p>
          <a:p>
            <a:pPr marL="0" indent="0">
              <a:buNone/>
            </a:pPr>
            <a:r>
              <a:rPr lang="es-ES" sz="1400" dirty="0">
                <a:latin typeface="Arial" panose="020B0604020202020204" pitchFamily="34" charset="0"/>
                <a:cs typeface="Arial" panose="020B0604020202020204" pitchFamily="34" charset="0"/>
              </a:rPr>
              <a:t>“A </a:t>
            </a:r>
            <a:r>
              <a:rPr lang="es-ES" sz="1400" dirty="0" err="1">
                <a:latin typeface="Arial" panose="020B0604020202020204" pitchFamily="34" charset="0"/>
                <a:cs typeface="Arial" panose="020B0604020202020204" pitchFamily="34" charset="0"/>
              </a:rPr>
              <a:t>part</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from</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the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references</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the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fact</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that</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those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person</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have</a:t>
            </a:r>
            <a:r>
              <a:rPr lang="es-ES" sz="1400" dirty="0">
                <a:latin typeface="Arial" panose="020B0604020202020204" pitchFamily="34" charset="0"/>
                <a:cs typeface="Arial" panose="020B0604020202020204" pitchFamily="34" charset="0"/>
              </a:rPr>
              <a:t> a social media </a:t>
            </a:r>
            <a:r>
              <a:rPr lang="es-ES" sz="1400" dirty="0" err="1">
                <a:latin typeface="Arial" panose="020B0604020202020204" pitchFamily="34" charset="0"/>
                <a:cs typeface="Arial" panose="020B0604020202020204" pitchFamily="34" charset="0"/>
              </a:rPr>
              <a:t>presnece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provides</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you</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some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kind</a:t>
            </a:r>
            <a:r>
              <a:rPr lang="es-ES" sz="1400" dirty="0">
                <a:latin typeface="Arial" panose="020B0604020202020204" pitchFamily="34" charset="0"/>
                <a:cs typeface="Arial" panose="020B0604020202020204" pitchFamily="34" charset="0"/>
              </a:rPr>
              <a:t> of </a:t>
            </a:r>
            <a:r>
              <a:rPr lang="es-ES" sz="1400" dirty="0" err="1">
                <a:latin typeface="Arial" panose="020B0604020202020204" pitchFamily="34" charset="0"/>
                <a:cs typeface="Arial" panose="020B0604020202020204" pitchFamily="34" charset="0"/>
              </a:rPr>
              <a:t>reliability</a:t>
            </a:r>
            <a:r>
              <a:rPr lang="es-ES" sz="1400" dirty="0">
                <a:latin typeface="Arial" panose="020B0604020202020204" pitchFamily="34" charset="0"/>
                <a:cs typeface="Arial" panose="020B0604020202020204" pitchFamily="34" charset="0"/>
              </a:rPr>
              <a:t>.” (UOCU5, </a:t>
            </a:r>
            <a:r>
              <a:rPr lang="es-ES" sz="1400" dirty="0" err="1">
                <a:latin typeface="Arial" panose="020B0604020202020204" pitchFamily="34" charset="0"/>
                <a:cs typeface="Arial" panose="020B0604020202020204" pitchFamily="34" charset="0"/>
              </a:rPr>
              <a:t>Female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Aged</a:t>
            </a:r>
            <a:r>
              <a:rPr lang="es-ES" sz="1400" dirty="0">
                <a:latin typeface="Arial" panose="020B0604020202020204" pitchFamily="34" charset="0"/>
                <a:cs typeface="Arial" panose="020B0604020202020204" pitchFamily="34" charset="0"/>
              </a:rPr>
              <a:t> 30, </a:t>
            </a:r>
            <a:r>
              <a:rPr lang="es-ES" sz="1400" dirty="0" err="1">
                <a:latin typeface="Arial" panose="020B0604020202020204" pitchFamily="34" charset="0"/>
                <a:cs typeface="Arial" panose="020B0604020202020204" pitchFamily="34" charset="0"/>
              </a:rPr>
              <a:t>Education</a:t>
            </a:r>
            <a:r>
              <a:rPr lang="es-ES" sz="1400" dirty="0">
                <a:latin typeface="Arial" panose="020B0604020202020204" pitchFamily="34" charset="0"/>
                <a:cs typeface="Arial" panose="020B0604020202020204" pitchFamily="34" charset="0"/>
              </a:rPr>
              <a:t> and </a:t>
            </a:r>
            <a:r>
              <a:rPr lang="es-ES" sz="1400" dirty="0" err="1">
                <a:latin typeface="Arial" panose="020B0604020202020204" pitchFamily="34" charset="0"/>
                <a:cs typeface="Arial" panose="020B0604020202020204" pitchFamily="34" charset="0"/>
              </a:rPr>
              <a:t>Psychology</a:t>
            </a:r>
            <a:r>
              <a:rPr lang="es-ES" sz="1400" dirty="0">
                <a:latin typeface="Arial" panose="020B0604020202020204" pitchFamily="34" charset="0"/>
                <a:cs typeface="Arial" panose="020B0604020202020204" pitchFamily="34" charset="0"/>
              </a:rPr>
              <a:t>)</a:t>
            </a:r>
          </a:p>
          <a:p>
            <a:pPr marL="0" indent="0">
              <a:buNone/>
            </a:pPr>
            <a:endParaRPr lang="es-ES" sz="1400" dirty="0">
              <a:latin typeface="Arial" panose="020B0604020202020204" pitchFamily="34" charset="0"/>
              <a:cs typeface="Arial" panose="020B0604020202020204" pitchFamily="34" charset="0"/>
            </a:endParaRPr>
          </a:p>
          <a:p>
            <a:pPr marL="0" indent="0">
              <a:buNone/>
            </a:pPr>
            <a:r>
              <a:rPr lang="es-ES" sz="1400" dirty="0">
                <a:latin typeface="Arial" panose="020B0604020202020204" pitchFamily="34" charset="0"/>
                <a:cs typeface="Arial" panose="020B0604020202020204" pitchFamily="34" charset="0"/>
              </a:rPr>
              <a:t>“</a:t>
            </a:r>
            <a:r>
              <a:rPr lang="es-ES" sz="1400" dirty="0" err="1">
                <a:latin typeface="Arial" panose="020B0604020202020204" pitchFamily="34" charset="0"/>
                <a:cs typeface="Arial" panose="020B0604020202020204" pitchFamily="34" charset="0"/>
              </a:rPr>
              <a:t>Prefereixo</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tenir</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menys</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informació</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però</a:t>
            </a:r>
            <a:r>
              <a:rPr lang="es-ES" sz="1400" dirty="0">
                <a:latin typeface="Arial" panose="020B0604020202020204" pitchFamily="34" charset="0"/>
                <a:cs typeface="Arial" panose="020B0604020202020204" pitchFamily="34" charset="0"/>
              </a:rPr>
              <a:t> estar </a:t>
            </a:r>
            <a:r>
              <a:rPr lang="es-ES" sz="1400" dirty="0" err="1">
                <a:latin typeface="Arial" panose="020B0604020202020204" pitchFamily="34" charset="0"/>
                <a:cs typeface="Arial" panose="020B0604020202020204" pitchFamily="34" charset="0"/>
              </a:rPr>
              <a:t>quasi</a:t>
            </a:r>
            <a:r>
              <a:rPr lang="es-ES" sz="1400" dirty="0">
                <a:latin typeface="Arial" panose="020B0604020202020204" pitchFamily="34" charset="0"/>
                <a:cs typeface="Arial" panose="020B0604020202020204" pitchFamily="34" charset="0"/>
              </a:rPr>
              <a:t> al 90% segur que aquella </a:t>
            </a:r>
            <a:r>
              <a:rPr lang="es-ES" sz="1400" dirty="0" err="1">
                <a:latin typeface="Arial" panose="020B0604020202020204" pitchFamily="34" charset="0"/>
                <a:cs typeface="Arial" panose="020B0604020202020204" pitchFamily="34" charset="0"/>
              </a:rPr>
              <a:t>informació</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és</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certa</a:t>
            </a:r>
            <a:r>
              <a:rPr lang="es-ES" sz="1400" dirty="0">
                <a:latin typeface="Arial" panose="020B0604020202020204" pitchFamily="34" charset="0"/>
                <a:cs typeface="Arial" panose="020B0604020202020204" pitchFamily="34" charset="0"/>
              </a:rPr>
              <a:t>.” (UOCU7, </a:t>
            </a:r>
            <a:r>
              <a:rPr lang="es-ES" sz="1400" dirty="0" err="1">
                <a:latin typeface="Arial" panose="020B0604020202020204" pitchFamily="34" charset="0"/>
                <a:cs typeface="Arial" panose="020B0604020202020204" pitchFamily="34" charset="0"/>
              </a:rPr>
              <a:t>Male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Aged</a:t>
            </a:r>
            <a:r>
              <a:rPr lang="es-ES" sz="1400" dirty="0">
                <a:latin typeface="Arial" panose="020B0604020202020204" pitchFamily="34" charset="0"/>
                <a:cs typeface="Arial" panose="020B0604020202020204" pitchFamily="34" charset="0"/>
              </a:rPr>
              <a:t> 31, </a:t>
            </a:r>
            <a:r>
              <a:rPr lang="es-ES" sz="1400" dirty="0" err="1">
                <a:latin typeface="Arial" panose="020B0604020202020204" pitchFamily="34" charset="0"/>
                <a:cs typeface="Arial" panose="020B0604020202020204" pitchFamily="34" charset="0"/>
              </a:rPr>
              <a:t>Computer</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Science</a:t>
            </a:r>
            <a:r>
              <a:rPr lang="es-ES" sz="1400" dirty="0">
                <a:latin typeface="Arial" panose="020B0604020202020204" pitchFamily="34" charset="0"/>
                <a:cs typeface="Arial" panose="020B0604020202020204" pitchFamily="34" charset="0"/>
              </a:rPr>
              <a:t>)</a:t>
            </a:r>
          </a:p>
          <a:p>
            <a:pPr marL="0" indent="0">
              <a:buNone/>
            </a:pPr>
            <a:r>
              <a:rPr lang="es-ES" sz="1400" dirty="0">
                <a:latin typeface="Arial" panose="020B0604020202020204" pitchFamily="34" charset="0"/>
                <a:cs typeface="Arial" panose="020B0604020202020204" pitchFamily="34" charset="0"/>
              </a:rPr>
              <a:t>“I </a:t>
            </a:r>
            <a:r>
              <a:rPr lang="es-ES" sz="1400" dirty="0" err="1">
                <a:latin typeface="Arial" panose="020B0604020202020204" pitchFamily="34" charset="0"/>
                <a:cs typeface="Arial" panose="020B0604020202020204" pitchFamily="34" charset="0"/>
              </a:rPr>
              <a:t>prefer</a:t>
            </a:r>
            <a:r>
              <a:rPr lang="es-ES" sz="1400" dirty="0">
                <a:latin typeface="Arial" panose="020B0604020202020204" pitchFamily="34" charset="0"/>
                <a:cs typeface="Arial" panose="020B0604020202020204" pitchFamily="34" charset="0"/>
              </a:rPr>
              <a:t> to </a:t>
            </a:r>
            <a:r>
              <a:rPr lang="es-ES" sz="1400" dirty="0" err="1">
                <a:latin typeface="Arial" panose="020B0604020202020204" pitchFamily="34" charset="0"/>
                <a:cs typeface="Arial" panose="020B0604020202020204" pitchFamily="34" charset="0"/>
              </a:rPr>
              <a:t>have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less</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information</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but</a:t>
            </a:r>
            <a:r>
              <a:rPr lang="es-ES" sz="1400" dirty="0">
                <a:latin typeface="Arial" panose="020B0604020202020204" pitchFamily="34" charset="0"/>
                <a:cs typeface="Arial" panose="020B0604020202020204" pitchFamily="34" charset="0"/>
              </a:rPr>
              <a:t> to be </a:t>
            </a:r>
            <a:r>
              <a:rPr lang="es-ES" sz="1400" dirty="0" err="1">
                <a:latin typeface="Arial" panose="020B0604020202020204" pitchFamily="34" charset="0"/>
                <a:cs typeface="Arial" panose="020B0604020202020204" pitchFamily="34" charset="0"/>
              </a:rPr>
              <a:t>sure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about</a:t>
            </a:r>
            <a:r>
              <a:rPr lang="es-ES" sz="1400" dirty="0">
                <a:latin typeface="Arial" panose="020B0604020202020204" pitchFamily="34" charset="0"/>
                <a:cs typeface="Arial" panose="020B0604020202020204" pitchFamily="34" charset="0"/>
              </a:rPr>
              <a:t> 90% </a:t>
            </a:r>
            <a:r>
              <a:rPr lang="es-ES" sz="1400" dirty="0" err="1">
                <a:latin typeface="Arial" panose="020B0604020202020204" pitchFamily="34" charset="0"/>
                <a:cs typeface="Arial" panose="020B0604020202020204" pitchFamily="34" charset="0"/>
              </a:rPr>
              <a:t>that</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the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information</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is</a:t>
            </a:r>
            <a:r>
              <a:rPr lang="es-ES" sz="1400" dirty="0">
                <a:latin typeface="Arial" panose="020B0604020202020204" pitchFamily="34" charset="0"/>
                <a:cs typeface="Arial" panose="020B0604020202020204" pitchFamily="34" charset="0"/>
              </a:rPr>
              <a:t> true.” (UOCU7, </a:t>
            </a:r>
            <a:r>
              <a:rPr lang="es-ES" sz="1400" dirty="0" err="1">
                <a:latin typeface="Arial" panose="020B0604020202020204" pitchFamily="34" charset="0"/>
                <a:cs typeface="Arial" panose="020B0604020202020204" pitchFamily="34" charset="0"/>
              </a:rPr>
              <a:t>Male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Aged</a:t>
            </a:r>
            <a:r>
              <a:rPr lang="es-ES" sz="1400" dirty="0">
                <a:latin typeface="Arial" panose="020B0604020202020204" pitchFamily="34" charset="0"/>
                <a:cs typeface="Arial" panose="020B0604020202020204" pitchFamily="34" charset="0"/>
              </a:rPr>
              <a:t> 31, </a:t>
            </a:r>
            <a:r>
              <a:rPr lang="es-ES" sz="1400" dirty="0" err="1">
                <a:latin typeface="Arial" panose="020B0604020202020204" pitchFamily="34" charset="0"/>
                <a:cs typeface="Arial" panose="020B0604020202020204" pitchFamily="34" charset="0"/>
              </a:rPr>
              <a:t>Computer</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Science</a:t>
            </a:r>
            <a:r>
              <a:rPr lang="es-E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itchFamily="34" charset="0"/>
                <a:cs typeface="Arial" pitchFamily="34" charset="0"/>
              </a:rPr>
              <a:t> Funded by JISC, OCLC, and Oxford University. </a:t>
            </a:r>
            <a:r>
              <a:rPr lang="en-US" sz="1400" u="sng" dirty="0">
                <a:latin typeface="Arial" pitchFamily="34" charset="0"/>
                <a:cs typeface="Arial" pitchFamily="34" charset="0"/>
                <a:hlinkClick r:id="rId3"/>
              </a:rPr>
              <a:t>http://www.oclc.org/research/activities/vandr/</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pPr/>
              <a:t>32</a:t>
            </a:fld>
            <a:endParaRPr lang="en-US"/>
          </a:p>
        </p:txBody>
      </p:sp>
    </p:spTree>
    <p:extLst>
      <p:ext uri="{BB962C8B-B14F-4D97-AF65-F5344CB8AC3E}">
        <p14:creationId xmlns:p14="http://schemas.microsoft.com/office/powerpoint/2010/main" val="3885339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463550"/>
            <a:ext cx="5783262" cy="3252788"/>
          </a:xfrm>
        </p:spPr>
      </p:sp>
      <p:sp>
        <p:nvSpPr>
          <p:cNvPr id="3" name="Notes Placeholder 2"/>
          <p:cNvSpPr>
            <a:spLocks noGrp="1"/>
          </p:cNvSpPr>
          <p:nvPr>
            <p:ph type="body" idx="1"/>
          </p:nvPr>
        </p:nvSpPr>
        <p:spPr>
          <a:xfrm>
            <a:off x="430072" y="4001198"/>
            <a:ext cx="6063325" cy="4587218"/>
          </a:xfrm>
        </p:spPr>
        <p:txBody>
          <a:bodyPr/>
          <a:lstStyle/>
          <a:p>
            <a:r>
              <a:rPr lang="en-US" dirty="0"/>
              <a:t>Image: https://www.flickr.com/photos/peter-trimming/9566245040/ by Peter Trimming / CC BY 2.0 https://creativecommons.org/licenses/by/2.0/</a:t>
            </a:r>
          </a:p>
          <a:p>
            <a:pPr marL="0" indent="0">
              <a:buNone/>
            </a:pPr>
            <a:endParaRPr lang="en-US" dirty="0"/>
          </a:p>
          <a:p>
            <a:pPr marL="0" indent="0">
              <a:buNone/>
            </a:pPr>
            <a:r>
              <a:rPr lang="en-US" sz="1400" i="0" dirty="0">
                <a:latin typeface="Arial" panose="020B0604020202020204" pitchFamily="34" charset="0"/>
                <a:cs typeface="Arial" panose="020B0604020202020204" pitchFamily="34" charset="0"/>
              </a:rPr>
              <a:t>The literature refers to the</a:t>
            </a:r>
            <a:r>
              <a:rPr lang="en-US" sz="1400" i="0" baseline="0" dirty="0">
                <a:latin typeface="Arial" panose="020B0604020202020204" pitchFamily="34" charset="0"/>
                <a:cs typeface="Arial" panose="020B0604020202020204" pitchFamily="34" charset="0"/>
              </a:rPr>
              <a:t> fact to keep all the information you find </a:t>
            </a:r>
            <a:r>
              <a:rPr lang="en-US" sz="1400" i="0" dirty="0">
                <a:latin typeface="Arial" panose="020B0604020202020204" pitchFamily="34" charset="0"/>
                <a:cs typeface="Arial" panose="020B0604020202020204" pitchFamily="34" charset="0"/>
              </a:rPr>
              <a:t> as a “squirreling</a:t>
            </a:r>
            <a:r>
              <a:rPr lang="en-US" sz="1400" i="0" baseline="0" dirty="0">
                <a:latin typeface="Arial" panose="020B0604020202020204" pitchFamily="34" charset="0"/>
                <a:cs typeface="Arial" panose="020B0604020202020204" pitchFamily="34" charset="0"/>
              </a:rPr>
              <a:t> away” information.</a:t>
            </a:r>
            <a:endParaRPr lang="en-US" sz="1400" i="0" dirty="0">
              <a:latin typeface="Arial" panose="020B0604020202020204" pitchFamily="34" charset="0"/>
              <a:cs typeface="Arial" panose="020B0604020202020204" pitchFamily="34" charset="0"/>
            </a:endParaRPr>
          </a:p>
          <a:p>
            <a:pPr marL="0" indent="0">
              <a:buNone/>
            </a:pPr>
            <a:endParaRPr lang="en-US" sz="1400" i="0" dirty="0">
              <a:latin typeface="Arial" panose="020B0604020202020204" pitchFamily="34" charset="0"/>
              <a:cs typeface="Arial" panose="020B0604020202020204" pitchFamily="34" charset="0"/>
            </a:endParaRPr>
          </a:p>
          <a:p>
            <a:pPr marL="0" indent="0">
              <a:buNone/>
            </a:pPr>
            <a:r>
              <a:rPr lang="en-US" sz="1400" i="0" dirty="0">
                <a:latin typeface="Arial" panose="020B0604020202020204" pitchFamily="34" charset="0"/>
                <a:cs typeface="Arial" panose="020B0604020202020204" pitchFamily="34" charset="0"/>
              </a:rPr>
              <a:t>In these</a:t>
            </a:r>
            <a:r>
              <a:rPr lang="en-US" sz="1400" i="0" baseline="0" dirty="0">
                <a:latin typeface="Arial" panose="020B0604020202020204" pitchFamily="34" charset="0"/>
                <a:cs typeface="Arial" panose="020B0604020202020204" pitchFamily="34" charset="0"/>
              </a:rPr>
              <a:t> sense, t</a:t>
            </a:r>
            <a:r>
              <a:rPr lang="en-US" sz="1400" i="0" dirty="0">
                <a:latin typeface="Arial" panose="020B0604020202020204" pitchFamily="34" charset="0"/>
                <a:cs typeface="Arial" panose="020B0604020202020204" pitchFamily="34" charset="0"/>
              </a:rPr>
              <a:t>he</a:t>
            </a:r>
            <a:r>
              <a:rPr lang="en-US" sz="1400" i="0" baseline="0" dirty="0">
                <a:latin typeface="Arial" panose="020B0604020202020204" pitchFamily="34" charset="0"/>
                <a:cs typeface="Arial" panose="020B0604020202020204" pitchFamily="34" charset="0"/>
              </a:rPr>
              <a:t> interviewed people keep information in their computer “in case they need in the future” but in fact, they confessed us that when they need it they repeat the search, because they forget that they already have the information or they don’t remember where they information is stored.</a:t>
            </a:r>
            <a:endParaRPr lang="en-US" sz="1400" i="0" dirty="0">
              <a:latin typeface="Arial" panose="020B0604020202020204" pitchFamily="34" charset="0"/>
              <a:cs typeface="Arial" panose="020B0604020202020204" pitchFamily="34" charset="0"/>
            </a:endParaRPr>
          </a:p>
          <a:p>
            <a:endParaRPr lang="en-US" sz="1400" i="0" dirty="0">
              <a:latin typeface="Arial" panose="020B0604020202020204" pitchFamily="34" charset="0"/>
              <a:cs typeface="Arial" panose="020B0604020202020204" pitchFamily="34" charset="0"/>
            </a:endParaRPr>
          </a:p>
          <a:p>
            <a:r>
              <a:rPr lang="en-US" sz="1400" i="0" dirty="0">
                <a:latin typeface="Arial" panose="020B0604020202020204" pitchFamily="34" charset="0"/>
                <a:cs typeface="Arial" panose="020B0604020202020204" pitchFamily="34" charset="0"/>
              </a:rPr>
              <a:t>“</a:t>
            </a:r>
            <a:r>
              <a:rPr lang="is-IS" sz="1400" i="0" dirty="0">
                <a:latin typeface="Arial" panose="020B0604020202020204" pitchFamily="34" charset="0"/>
                <a:cs typeface="Arial" panose="020B0604020202020204" pitchFamily="34" charset="0"/>
              </a:rPr>
              <a:t>…ara està tot allí (Internet). </a:t>
            </a:r>
            <a:r>
              <a:rPr lang="en-US" sz="1400" i="0" dirty="0" err="1">
                <a:latin typeface="Arial" panose="020B0604020202020204" pitchFamily="34" charset="0"/>
                <a:cs typeface="Arial" panose="020B0604020202020204" pitchFamily="34" charset="0"/>
              </a:rPr>
              <a:t>Qualsevol</a:t>
            </a:r>
            <a:r>
              <a:rPr lang="en-US" sz="1400" i="0" dirty="0">
                <a:latin typeface="Arial" panose="020B0604020202020204" pitchFamily="34" charset="0"/>
                <a:cs typeface="Arial" panose="020B0604020202020204" pitchFamily="34" charset="0"/>
              </a:rPr>
              <a:t> </a:t>
            </a:r>
            <a:r>
              <a:rPr lang="en-US" sz="1400" i="0" dirty="0" err="1">
                <a:latin typeface="Arial" panose="020B0604020202020204" pitchFamily="34" charset="0"/>
                <a:cs typeface="Arial" panose="020B0604020202020204" pitchFamily="34" charset="0"/>
              </a:rPr>
              <a:t>afició</a:t>
            </a:r>
            <a:r>
              <a:rPr lang="en-US" sz="1400" i="0" dirty="0">
                <a:latin typeface="Arial" panose="020B0604020202020204" pitchFamily="34" charset="0"/>
                <a:cs typeface="Arial" panose="020B0604020202020204" pitchFamily="34" charset="0"/>
              </a:rPr>
              <a:t>, per </a:t>
            </a:r>
            <a:r>
              <a:rPr lang="en-US" sz="1400" i="0" dirty="0" err="1">
                <a:latin typeface="Arial" panose="020B0604020202020204" pitchFamily="34" charset="0"/>
                <a:cs typeface="Arial" panose="020B0604020202020204" pitchFamily="34" charset="0"/>
              </a:rPr>
              <a:t>rara</a:t>
            </a:r>
            <a:r>
              <a:rPr lang="en-US" sz="1400" i="0" dirty="0">
                <a:latin typeface="Arial" panose="020B0604020202020204" pitchFamily="34" charset="0"/>
                <a:cs typeface="Arial" panose="020B0604020202020204" pitchFamily="34" charset="0"/>
              </a:rPr>
              <a:t> que </a:t>
            </a:r>
            <a:r>
              <a:rPr lang="en-US" sz="1400" i="0" dirty="0" err="1">
                <a:latin typeface="Arial" panose="020B0604020202020204" pitchFamily="34" charset="0"/>
                <a:cs typeface="Arial" panose="020B0604020202020204" pitchFamily="34" charset="0"/>
              </a:rPr>
              <a:t>sigui</a:t>
            </a:r>
            <a:r>
              <a:rPr lang="en-US" sz="1400" i="0" dirty="0">
                <a:latin typeface="Arial" panose="020B0604020202020204" pitchFamily="34" charset="0"/>
                <a:cs typeface="Arial" panose="020B0604020202020204" pitchFamily="34" charset="0"/>
              </a:rPr>
              <a:t>, </a:t>
            </a:r>
            <a:r>
              <a:rPr lang="en-US" sz="1400" i="0" dirty="0" err="1">
                <a:latin typeface="Arial" panose="020B0604020202020204" pitchFamily="34" charset="0"/>
                <a:cs typeface="Arial" panose="020B0604020202020204" pitchFamily="34" charset="0"/>
              </a:rPr>
              <a:t>sempre</a:t>
            </a:r>
            <a:r>
              <a:rPr lang="en-US" sz="1400" i="0" dirty="0">
                <a:latin typeface="Arial" panose="020B0604020202020204" pitchFamily="34" charset="0"/>
                <a:cs typeface="Arial" panose="020B0604020202020204" pitchFamily="34" charset="0"/>
              </a:rPr>
              <a:t> </a:t>
            </a:r>
            <a:r>
              <a:rPr lang="en-US" sz="1400" i="0" dirty="0" err="1">
                <a:latin typeface="Arial" panose="020B0604020202020204" pitchFamily="34" charset="0"/>
                <a:cs typeface="Arial" panose="020B0604020202020204" pitchFamily="34" charset="0"/>
              </a:rPr>
              <a:t>trobes</a:t>
            </a:r>
            <a:r>
              <a:rPr lang="en-US" sz="1400" i="0" dirty="0">
                <a:latin typeface="Arial" panose="020B0604020202020204" pitchFamily="34" charset="0"/>
                <a:cs typeface="Arial" panose="020B0604020202020204" pitchFamily="34" charset="0"/>
              </a:rPr>
              <a:t> </a:t>
            </a:r>
            <a:r>
              <a:rPr lang="en-US" sz="1400" i="0" dirty="0" err="1">
                <a:latin typeface="Arial" panose="020B0604020202020204" pitchFamily="34" charset="0"/>
                <a:cs typeface="Arial" panose="020B0604020202020204" pitchFamily="34" charset="0"/>
              </a:rPr>
              <a:t>alguna</a:t>
            </a:r>
            <a:r>
              <a:rPr lang="en-US" sz="1400" i="0" dirty="0">
                <a:latin typeface="Arial" panose="020B0604020202020204" pitchFamily="34" charset="0"/>
                <a:cs typeface="Arial" panose="020B0604020202020204" pitchFamily="34" charset="0"/>
              </a:rPr>
              <a:t> </a:t>
            </a:r>
            <a:r>
              <a:rPr lang="en-US" sz="1400" i="0" dirty="0" err="1">
                <a:latin typeface="Arial" panose="020B0604020202020204" pitchFamily="34" charset="0"/>
                <a:cs typeface="Arial" panose="020B0604020202020204" pitchFamily="34" charset="0"/>
              </a:rPr>
              <a:t>cosa</a:t>
            </a:r>
            <a:r>
              <a:rPr lang="en-US" sz="1400" i="0" dirty="0">
                <a:latin typeface="Arial" panose="020B0604020202020204" pitchFamily="34" charset="0"/>
                <a:cs typeface="Arial" panose="020B0604020202020204" pitchFamily="34" charset="0"/>
              </a:rPr>
              <a:t>.” (UOCFE6, Male, Age 53, Computer Sciences)</a:t>
            </a:r>
          </a:p>
          <a:p>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itchFamily="34" charset="0"/>
                <a:cs typeface="Arial" pitchFamily="34" charset="0"/>
              </a:rPr>
              <a:t> Funded by JISC, OCLC, and Oxford University. </a:t>
            </a:r>
            <a:r>
              <a:rPr lang="en-US" sz="1400" u="sng" dirty="0">
                <a:latin typeface="Arial" pitchFamily="34" charset="0"/>
                <a:cs typeface="Arial" pitchFamily="34" charset="0"/>
                <a:hlinkClick r:id="rId3"/>
              </a:rPr>
              <a:t>http://www.oclc.org/research/activities/vandr/</a:t>
            </a:r>
            <a:r>
              <a:rPr lang="en-US" sz="1400" dirty="0">
                <a:latin typeface="Arial" pitchFamily="34" charset="0"/>
                <a:cs typeface="Arial" pitchFamily="34" charset="0"/>
              </a:rPr>
              <a:t>.</a:t>
            </a:r>
          </a:p>
        </p:txBody>
      </p:sp>
      <p:sp>
        <p:nvSpPr>
          <p:cNvPr id="4" name="Slide Number Placeholder 3"/>
          <p:cNvSpPr>
            <a:spLocks noGrp="1"/>
          </p:cNvSpPr>
          <p:nvPr>
            <p:ph type="sldNum" sz="quarter" idx="10"/>
          </p:nvPr>
        </p:nvSpPr>
        <p:spPr/>
        <p:txBody>
          <a:bodyPr/>
          <a:lstStyle/>
          <a:p>
            <a:fld id="{8F3AA0EB-6089-4AE8-8309-E75A42BF00DD}" type="slidenum">
              <a:rPr lang="en-US" smtClean="0"/>
              <a:pPr/>
              <a:t>33</a:t>
            </a:fld>
            <a:endParaRPr lang="en-US"/>
          </a:p>
        </p:txBody>
      </p:sp>
    </p:spTree>
    <p:extLst>
      <p:ext uri="{BB962C8B-B14F-4D97-AF65-F5344CB8AC3E}">
        <p14:creationId xmlns:p14="http://schemas.microsoft.com/office/powerpoint/2010/main" val="1914549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33400"/>
            <a:ext cx="5486400" cy="3086100"/>
          </a:xfrm>
        </p:spPr>
      </p:sp>
      <p:sp>
        <p:nvSpPr>
          <p:cNvPr id="3" name="Notes Placeholder 2"/>
          <p:cNvSpPr>
            <a:spLocks noGrp="1"/>
          </p:cNvSpPr>
          <p:nvPr>
            <p:ph type="body" idx="1"/>
          </p:nvPr>
        </p:nvSpPr>
        <p:spPr>
          <a:xfrm>
            <a:off x="393700" y="3838222"/>
            <a:ext cx="6019800" cy="477237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Image: https://www.flickr.com/photos/thomashawk/2383336375 by Thomas Hawk / CC BY-NC 2.0</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p:txBody>
      </p:sp>
      <p:sp>
        <p:nvSpPr>
          <p:cNvPr id="4" name="Slide Number Placeholder 3"/>
          <p:cNvSpPr>
            <a:spLocks noGrp="1"/>
          </p:cNvSpPr>
          <p:nvPr>
            <p:ph type="sldNum" sz="quarter" idx="10"/>
          </p:nvPr>
        </p:nvSpPr>
        <p:spPr/>
        <p:txBody>
          <a:bodyPr/>
          <a:lstStyle/>
          <a:p>
            <a:fld id="{84BE4854-46C1-40AE-92BF-0F440829588D}" type="slidenum">
              <a:rPr lang="en-US" smtClean="0"/>
              <a:pPr/>
              <a:t>34</a:t>
            </a:fld>
            <a:endParaRPr lang="en-US"/>
          </a:p>
        </p:txBody>
      </p:sp>
    </p:spTree>
    <p:extLst>
      <p:ext uri="{BB962C8B-B14F-4D97-AF65-F5344CB8AC3E}">
        <p14:creationId xmlns:p14="http://schemas.microsoft.com/office/powerpoint/2010/main" val="2879374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Let’s see examples of different situations about how</a:t>
            </a:r>
            <a:r>
              <a:rPr lang="en-US" sz="1400" baseline="0" dirty="0">
                <a:latin typeface="Arial" panose="020B0604020202020204" pitchFamily="34" charset="0"/>
                <a:cs typeface="Arial" panose="020B0604020202020204" pitchFamily="34" charset="0"/>
              </a:rPr>
              <a:t> people perceive contact and communication</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US" sz="1400" baseline="0" dirty="0">
              <a:latin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400" baseline="0" dirty="0">
              <a:latin typeface="Arial" panose="020B0604020202020204" pitchFamily="34" charset="0"/>
              <a:cs typeface="Arial" panose="020B0604020202020204" pitchFamily="34" charset="0"/>
            </a:endParaRPr>
          </a:p>
          <a:p>
            <a:endParaRPr lang="en-US" sz="1400" baseline="0" dirty="0">
              <a:latin typeface="Arial" panose="020B0604020202020204" pitchFamily="34" charset="0"/>
              <a:cs typeface="Arial" panose="020B0604020202020204" pitchFamily="34" charset="0"/>
            </a:endParaRPr>
          </a:p>
          <a:p>
            <a:endParaRPr lang="en-US" sz="1400" baseline="0" dirty="0">
              <a:latin typeface="Arial" panose="020B0604020202020204" pitchFamily="34" charset="0"/>
              <a:cs typeface="Arial" panose="020B0604020202020204" pitchFamily="34" charset="0"/>
            </a:endParaRPr>
          </a:p>
          <a:p>
            <a:endParaRPr lang="en-US" sz="1400" baseline="0" dirty="0">
              <a:latin typeface="Arial" panose="020B0604020202020204" pitchFamily="34" charset="0"/>
              <a:cs typeface="Arial" panose="020B0604020202020204" pitchFamily="34" charset="0"/>
            </a:endParaRPr>
          </a:p>
          <a:p>
            <a:endParaRPr lang="en-US" sz="1400" baseline="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pPr/>
              <a:t>35</a:t>
            </a:fld>
            <a:endParaRPr lang="en-US"/>
          </a:p>
        </p:txBody>
      </p:sp>
    </p:spTree>
    <p:extLst>
      <p:ext uri="{BB962C8B-B14F-4D97-AF65-F5344CB8AC3E}">
        <p14:creationId xmlns:p14="http://schemas.microsoft.com/office/powerpoint/2010/main" val="2983093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0"/>
            <a:ext cx="5486400" cy="3086100"/>
          </a:xfrm>
        </p:spPr>
      </p:sp>
      <p:sp>
        <p:nvSpPr>
          <p:cNvPr id="3" name="Notes Placeholder 2"/>
          <p:cNvSpPr>
            <a:spLocks noGrp="1"/>
          </p:cNvSpPr>
          <p:nvPr>
            <p:ph type="body" idx="1"/>
          </p:nvPr>
        </p:nvSpPr>
        <p:spPr>
          <a:xfrm>
            <a:off x="292100" y="3873500"/>
            <a:ext cx="6223000" cy="5089878"/>
          </a:xfrm>
        </p:spPr>
        <p:txBody>
          <a:bodyPr/>
          <a:lstStyle/>
          <a:p>
            <a:r>
              <a:rPr lang="en-US" dirty="0"/>
              <a:t>Image: https://www.flickr.com/photos/wrachmanto/7566846468/ by </a:t>
            </a:r>
            <a:r>
              <a:rPr lang="en-US" dirty="0" err="1"/>
              <a:t>Widhi</a:t>
            </a:r>
            <a:r>
              <a:rPr lang="en-US" dirty="0"/>
              <a:t> </a:t>
            </a:r>
            <a:r>
              <a:rPr lang="en-US" dirty="0" err="1"/>
              <a:t>Rachmanto</a:t>
            </a:r>
            <a:r>
              <a:rPr lang="en-US" dirty="0"/>
              <a:t> / CC BY 2.0 https://creativecommons.org/licenses/by/2.0/</a:t>
            </a:r>
          </a:p>
          <a:p>
            <a:endParaRPr lang="en-US" sz="1400" b="0" i="0" kern="1200" dirty="0">
              <a:solidFill>
                <a:schemeClr val="tx1"/>
              </a:solidFill>
              <a:effectLst/>
              <a:latin typeface="Arial" panose="020B0604020202020204" pitchFamily="34" charset="0"/>
              <a:cs typeface="Arial" panose="020B0604020202020204" pitchFamily="34" charset="0"/>
            </a:endParaRPr>
          </a:p>
          <a:p>
            <a:r>
              <a:rPr lang="en-US" sz="1400" b="0" i="0" kern="1200" dirty="0">
                <a:solidFill>
                  <a:schemeClr val="tx1"/>
                </a:solidFill>
                <a:effectLst/>
                <a:latin typeface="Arial" panose="020B0604020202020204" pitchFamily="34" charset="0"/>
                <a:cs typeface="Arial" panose="020B0604020202020204" pitchFamily="34" charset="0"/>
              </a:rPr>
              <a:t>….a faculty</a:t>
            </a:r>
            <a:r>
              <a:rPr lang="en-US" sz="1400" b="0" i="0" kern="1200" baseline="0" dirty="0">
                <a:solidFill>
                  <a:schemeClr val="tx1"/>
                </a:solidFill>
                <a:effectLst/>
                <a:latin typeface="Arial" panose="020B0604020202020204" pitchFamily="34" charset="0"/>
                <a:cs typeface="Arial" panose="020B0604020202020204" pitchFamily="34" charset="0"/>
              </a:rPr>
              <a:t> explain us that his main way of communication was </a:t>
            </a:r>
            <a:r>
              <a:rPr lang="en-US" sz="1400" b="0" i="0" kern="1200" baseline="0" dirty="0" err="1">
                <a:solidFill>
                  <a:schemeClr val="tx1"/>
                </a:solidFill>
                <a:effectLst/>
                <a:latin typeface="Arial" panose="020B0604020202020204" pitchFamily="34" charset="0"/>
                <a:cs typeface="Arial" panose="020B0604020202020204" pitchFamily="34" charset="0"/>
              </a:rPr>
              <a:t>whatsapp</a:t>
            </a:r>
            <a:r>
              <a:rPr lang="en-US" sz="1400" b="0" i="0" kern="1200" baseline="0" dirty="0">
                <a:solidFill>
                  <a:schemeClr val="tx1"/>
                </a:solidFill>
                <a:effectLst/>
                <a:latin typeface="Arial" panose="020B0604020202020204" pitchFamily="34" charset="0"/>
                <a:cs typeface="Arial" panose="020B0604020202020204" pitchFamily="34" charset="0"/>
              </a:rPr>
              <a:t>, he said “sometimes I send a </a:t>
            </a:r>
            <a:r>
              <a:rPr lang="en-US" sz="1400" b="0" i="0" kern="1200" baseline="0" dirty="0" err="1">
                <a:solidFill>
                  <a:schemeClr val="tx1"/>
                </a:solidFill>
                <a:effectLst/>
                <a:latin typeface="Arial" panose="020B0604020202020204" pitchFamily="34" charset="0"/>
                <a:cs typeface="Arial" panose="020B0604020202020204" pitchFamily="34" charset="0"/>
              </a:rPr>
              <a:t>whatsapp</a:t>
            </a:r>
            <a:r>
              <a:rPr lang="en-US" sz="1400" b="0" i="0" kern="1200" baseline="0" dirty="0">
                <a:solidFill>
                  <a:schemeClr val="tx1"/>
                </a:solidFill>
                <a:effectLst/>
                <a:latin typeface="Arial" panose="020B0604020202020204" pitchFamily="34" charset="0"/>
                <a:cs typeface="Arial" panose="020B0604020202020204" pitchFamily="34" charset="0"/>
              </a:rPr>
              <a:t> just to advice the person that I’ve send an email that I want him to read”. There are different combinations of use of </a:t>
            </a:r>
            <a:r>
              <a:rPr lang="en-US" sz="1400" b="0" i="0" kern="1200" baseline="0" dirty="0" err="1">
                <a:solidFill>
                  <a:schemeClr val="tx1"/>
                </a:solidFill>
                <a:effectLst/>
                <a:latin typeface="Arial" panose="020B0604020202020204" pitchFamily="34" charset="0"/>
                <a:cs typeface="Arial" panose="020B0604020202020204" pitchFamily="34" charset="0"/>
              </a:rPr>
              <a:t>whatsapp</a:t>
            </a:r>
            <a:r>
              <a:rPr lang="en-US" sz="1400" b="0" i="0" kern="1200" baseline="0" dirty="0">
                <a:solidFill>
                  <a:schemeClr val="tx1"/>
                </a:solidFill>
                <a:effectLst/>
                <a:latin typeface="Arial" panose="020B0604020202020204" pitchFamily="34" charset="0"/>
                <a:cs typeface="Arial" panose="020B0604020202020204" pitchFamily="34" charset="0"/>
              </a:rPr>
              <a:t> and email.</a:t>
            </a:r>
          </a:p>
          <a:p>
            <a:endParaRPr lang="en-US" sz="1400" b="0" i="0" kern="1200" dirty="0">
              <a:solidFill>
                <a:schemeClr val="tx1"/>
              </a:solidFill>
              <a:effectLst/>
              <a:latin typeface="Arial" panose="020B0604020202020204" pitchFamily="34" charset="0"/>
              <a:cs typeface="Arial" panose="020B0604020202020204" pitchFamily="34" charset="0"/>
            </a:endParaRPr>
          </a:p>
          <a:p>
            <a:r>
              <a:rPr lang="en-US" sz="1400" b="0" i="0" kern="1200" dirty="0">
                <a:solidFill>
                  <a:schemeClr val="tx1"/>
                </a:solidFill>
                <a:effectLst/>
                <a:latin typeface="Arial" panose="020B0604020202020204" pitchFamily="34" charset="0"/>
                <a:cs typeface="Arial" panose="020B0604020202020204" pitchFamily="34" charset="0"/>
              </a:rPr>
              <a:t>““But human minds are plug-and-play devices; they’re not meant to be used alone. They’re meant to be used in networks.” Games allow us to do that – they allow us to use what Gee calls “collective intelligence.” Collectively, we’re not so stupid.  Further, games help us develop non-cognitive skills that the panelists agreed are as fundamental as cognitive skills in explaining how we learn and if we succeed. According to Gee, skills such as patience and discipline, which one should acquire as a child but often does not, correlate with success better than IQ scores do. And those non-cognitive skills – that is, not what you know but how you behave – are far better suited to a game context than to a traditional classroom and textbook context.”  </a:t>
            </a:r>
          </a:p>
          <a:p>
            <a:endParaRPr lang="en-US" sz="1400" dirty="0">
              <a:latin typeface="Arial" panose="020B0604020202020204" pitchFamily="34" charset="0"/>
              <a:cs typeface="Arial" panose="020B0604020202020204" pitchFamily="34" charset="0"/>
            </a:endParaRPr>
          </a:p>
          <a:p>
            <a:r>
              <a:rPr lang="en-US" sz="1400" b="0" i="0" kern="1200" dirty="0">
                <a:solidFill>
                  <a:schemeClr val="tx1"/>
                </a:solidFill>
                <a:effectLst/>
                <a:latin typeface="Arial" panose="020B0604020202020204" pitchFamily="34" charset="0"/>
                <a:cs typeface="Arial" panose="020B0604020202020204" pitchFamily="34" charset="0"/>
              </a:rPr>
              <a:t>MacKay,</a:t>
            </a:r>
            <a:r>
              <a:rPr lang="en-US" sz="1400" b="0" i="0" kern="1200" baseline="0" dirty="0">
                <a:solidFill>
                  <a:schemeClr val="tx1"/>
                </a:solidFill>
                <a:effectLst/>
                <a:latin typeface="Arial" panose="020B0604020202020204" pitchFamily="34" charset="0"/>
                <a:cs typeface="Arial" panose="020B0604020202020204" pitchFamily="34" charset="0"/>
              </a:rPr>
              <a:t> R. F. (2013). “Playing to Learn: Panelists at Stanford Discussion Say Using Games as an Educational Tool Provides Opportunities for Deeper Learning.” </a:t>
            </a:r>
            <a:r>
              <a:rPr lang="en-US" sz="1400" b="0" i="1" kern="1200" baseline="0" dirty="0">
                <a:solidFill>
                  <a:schemeClr val="tx1"/>
                </a:solidFill>
                <a:effectLst/>
                <a:latin typeface="Arial" panose="020B0604020202020204" pitchFamily="34" charset="0"/>
                <a:cs typeface="Arial" panose="020B0604020202020204" pitchFamily="34" charset="0"/>
              </a:rPr>
              <a:t>Stanford News, </a:t>
            </a:r>
            <a:r>
              <a:rPr lang="en-US" sz="1400" b="0" i="0" kern="1200" baseline="0" dirty="0">
                <a:solidFill>
                  <a:schemeClr val="tx1"/>
                </a:solidFill>
                <a:effectLst/>
                <a:latin typeface="Arial" panose="020B0604020202020204" pitchFamily="34" charset="0"/>
                <a:cs typeface="Arial" panose="020B0604020202020204" pitchFamily="34" charset="0"/>
              </a:rPr>
              <a:t>March 1, http://news.stanford.edu/2013/03/01/games-education-tool-030113/.</a:t>
            </a:r>
          </a:p>
          <a:p>
            <a:endParaRPr lang="en-US" sz="1400" b="0" i="0" kern="1200" dirty="0">
              <a:solidFill>
                <a:schemeClr val="tx1"/>
              </a:solidFill>
              <a:effectLst/>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pPr/>
              <a:t>36</a:t>
            </a:fld>
            <a:endParaRPr lang="en-US"/>
          </a:p>
        </p:txBody>
      </p:sp>
    </p:spTree>
    <p:extLst>
      <p:ext uri="{BB962C8B-B14F-4D97-AF65-F5344CB8AC3E}">
        <p14:creationId xmlns:p14="http://schemas.microsoft.com/office/powerpoint/2010/main" val="3323655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20700"/>
            <a:ext cx="5451475" cy="3067050"/>
          </a:xfrm>
        </p:spPr>
      </p:sp>
      <p:sp>
        <p:nvSpPr>
          <p:cNvPr id="3" name="Notes Placeholder 2"/>
          <p:cNvSpPr>
            <a:spLocks noGrp="1"/>
          </p:cNvSpPr>
          <p:nvPr>
            <p:ph type="body" idx="1"/>
          </p:nvPr>
        </p:nvSpPr>
        <p:spPr>
          <a:xfrm>
            <a:off x="342297" y="3841080"/>
            <a:ext cx="6127951" cy="5106150"/>
          </a:xfrm>
        </p:spPr>
        <p:txBody>
          <a:bodyPr/>
          <a:lstStyle/>
          <a:p>
            <a:r>
              <a:rPr lang="en-US" dirty="0">
                <a:latin typeface="Arial" panose="020B0604020202020204" pitchFamily="34" charset="0"/>
                <a:cs typeface="Arial" panose="020B0604020202020204" pitchFamily="34" charset="0"/>
              </a:rPr>
              <a:t>Image: https://www.flickr.com/photos/theo_reth/5577311905 by </a:t>
            </a:r>
            <a:r>
              <a:rPr lang="en-US" dirty="0" err="1">
                <a:latin typeface="Arial" panose="020B0604020202020204" pitchFamily="34" charset="0"/>
                <a:cs typeface="Arial" panose="020B0604020202020204" pitchFamily="34" charset="0"/>
              </a:rPr>
              <a:t>Tehophilos</a:t>
            </a:r>
            <a:r>
              <a:rPr lang="en-US" dirty="0">
                <a:latin typeface="Arial" panose="020B0604020202020204" pitchFamily="34" charset="0"/>
                <a:cs typeface="Arial" panose="020B0604020202020204" pitchFamily="34" charset="0"/>
              </a:rPr>
              <a:t> Papadopoulos / CC BY-NC-ND 2.0</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…is</a:t>
            </a:r>
            <a:r>
              <a:rPr lang="en-US" baseline="0" dirty="0">
                <a:latin typeface="Arial" panose="020B0604020202020204" pitchFamily="34" charset="0"/>
                <a:cs typeface="Arial" panose="020B0604020202020204" pitchFamily="34" charset="0"/>
              </a:rPr>
              <a:t> a</a:t>
            </a:r>
            <a:r>
              <a:rPr lang="en-US" dirty="0">
                <a:latin typeface="Arial" panose="020B0604020202020204" pitchFamily="34" charset="0"/>
                <a:cs typeface="Arial" panose="020B0604020202020204" pitchFamily="34" charset="0"/>
              </a:rPr>
              <a:t> way of contact and communication highly mentioned in all the countries involved in the study. But in </a:t>
            </a:r>
            <a:r>
              <a:rPr lang="en-US" dirty="0" err="1">
                <a:latin typeface="Arial" panose="020B0604020202020204" pitchFamily="34" charset="0"/>
                <a:cs typeface="Arial" panose="020B0604020202020204" pitchFamily="34" charset="0"/>
              </a:rPr>
              <a:t>ous</a:t>
            </a:r>
            <a:r>
              <a:rPr lang="en-US" dirty="0">
                <a:latin typeface="Arial" panose="020B0604020202020204" pitchFamily="34" charset="0"/>
                <a:cs typeface="Arial" panose="020B0604020202020204" pitchFamily="34" charset="0"/>
              </a:rPr>
              <a:t> particular study at UOC, the email</a:t>
            </a:r>
            <a:r>
              <a:rPr lang="en-US" baseline="0" dirty="0">
                <a:latin typeface="Arial" panose="020B0604020202020204" pitchFamily="34" charset="0"/>
                <a:cs typeface="Arial" panose="020B0604020202020204" pitchFamily="34" charset="0"/>
              </a:rPr>
              <a:t> is mainly used for professional reasons.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Even</a:t>
            </a:r>
            <a:r>
              <a:rPr lang="en-US" baseline="0" dirty="0">
                <a:latin typeface="Arial" panose="020B0604020202020204" pitchFamily="34" charset="0"/>
                <a:cs typeface="Arial" panose="020B0604020202020204" pitchFamily="34" charset="0"/>
              </a:rPr>
              <a:t> some  people interviewed embedded the personal communication in the corporative email.</a:t>
            </a:r>
          </a:p>
          <a:p>
            <a:endParaRPr lang="en-US" dirty="0">
              <a:latin typeface="Arial" panose="020B0604020202020204" pitchFamily="34" charset="0"/>
              <a:cs typeface="Arial" panose="020B0604020202020204" pitchFamily="34" charset="0"/>
            </a:endParaRPr>
          </a:p>
          <a:p>
            <a:pPr marL="0" indent="0">
              <a:buNone/>
            </a:pPr>
            <a:r>
              <a:rPr lang="en-US" b="0" dirty="0"/>
              <a:t>“Well, my first tool to communicate with them is email, the corporate email.  My wife, my sisters, closest friends , closest friends , can use the mail to contact me if they need to do that. So, it is the first way, And it’s not a very intrusive way to connect. Because the phone you must stop whatever you are doing at that time to answer. And the email you are checking it when you can.”  (UOCFI3, Male, Age 48, Information Science and Communication Studies)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pPr/>
              <a:t>37</a:t>
            </a:fld>
            <a:endParaRPr lang="en-US"/>
          </a:p>
        </p:txBody>
      </p:sp>
    </p:spTree>
    <p:extLst>
      <p:ext uri="{BB962C8B-B14F-4D97-AF65-F5344CB8AC3E}">
        <p14:creationId xmlns:p14="http://schemas.microsoft.com/office/powerpoint/2010/main" val="1778649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0"/>
            <a:ext cx="5486400" cy="3086100"/>
          </a:xfrm>
        </p:spPr>
      </p:sp>
      <p:sp>
        <p:nvSpPr>
          <p:cNvPr id="3" name="Notes Placeholder 2"/>
          <p:cNvSpPr>
            <a:spLocks noGrp="1"/>
          </p:cNvSpPr>
          <p:nvPr>
            <p:ph type="body" idx="1"/>
          </p:nvPr>
        </p:nvSpPr>
        <p:spPr>
          <a:xfrm>
            <a:off x="292100" y="3873500"/>
            <a:ext cx="6223000" cy="4572000"/>
          </a:xfrm>
        </p:spPr>
        <p:txBody>
          <a:bodyPr/>
          <a:lstStyle/>
          <a:p>
            <a:r>
              <a:rPr lang="en-US" sz="1400" b="0" i="0" kern="1200" dirty="0">
                <a:solidFill>
                  <a:schemeClr val="tx1"/>
                </a:solidFill>
                <a:effectLst/>
                <a:latin typeface="Arial" panose="020B0604020202020204" pitchFamily="34" charset="0"/>
                <a:cs typeface="Arial" panose="020B0604020202020204" pitchFamily="34" charset="0"/>
              </a:rPr>
              <a:t>Image: https://www.flickr.com/photos/121483302@N02/16270228508 by Global Panorama / CC BY-SA 2.0</a:t>
            </a:r>
          </a:p>
          <a:p>
            <a:endParaRPr lang="en-US" sz="1400" b="0" i="0" kern="1200" dirty="0">
              <a:solidFill>
                <a:schemeClr val="tx1"/>
              </a:solidFill>
              <a:effectLst/>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pPr/>
              <a:t>38</a:t>
            </a:fld>
            <a:endParaRPr lang="en-US"/>
          </a:p>
        </p:txBody>
      </p:sp>
    </p:spTree>
    <p:extLst>
      <p:ext uri="{BB962C8B-B14F-4D97-AF65-F5344CB8AC3E}">
        <p14:creationId xmlns:p14="http://schemas.microsoft.com/office/powerpoint/2010/main" val="3071077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257175" y="3670153"/>
            <a:ext cx="6263368" cy="5014532"/>
          </a:xfrm>
        </p:spPr>
        <p:txBody>
          <a:bodyPr/>
          <a:lstStyle/>
          <a:p>
            <a:r>
              <a:rPr lang="en-US" sz="1400" b="0" dirty="0">
                <a:latin typeface="Arial" panose="020B0604020202020204" pitchFamily="34" charset="0"/>
                <a:cs typeface="Arial" panose="020B0604020202020204" pitchFamily="34" charset="0"/>
              </a:rPr>
              <a:t>Image: https://www.flickr.com/photos/freedomiiphotography/5181103215</a:t>
            </a:r>
            <a:r>
              <a:rPr lang="en-US" dirty="0"/>
              <a:t>/ by Freedom II Andres / CC BY 2.0 https://creativecommons.org/licenses/by/2.0/</a:t>
            </a:r>
            <a:endParaRPr lang="en-US" sz="1400" b="0"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….In this sense, people</a:t>
            </a:r>
            <a:r>
              <a:rPr lang="en-US" sz="1400" b="0" baseline="0" dirty="0">
                <a:latin typeface="Arial" panose="020B0604020202020204" pitchFamily="34" charset="0"/>
                <a:cs typeface="Arial" panose="020B0604020202020204" pitchFamily="34" charset="0"/>
              </a:rPr>
              <a:t> recognize the importance of having some kind of context in relation with the digital information landscape, so to enrich the meaning of this information.</a:t>
            </a:r>
          </a:p>
          <a:p>
            <a:endParaRPr lang="en-US" sz="1400" b="1"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Place AND Educational Stage By Sources Non-Aggregated</a:t>
            </a:r>
          </a:p>
          <a:p>
            <a:r>
              <a:rPr lang="en-US" sz="1400" b="1" dirty="0">
                <a:latin typeface="Arial" panose="020B0604020202020204" pitchFamily="34" charset="0"/>
                <a:cs typeface="Arial" panose="020B0604020202020204" pitchFamily="34" charset="0"/>
              </a:rPr>
              <a:t>Place: Home    </a:t>
            </a:r>
            <a:r>
              <a:rPr lang="en-US" sz="1400" dirty="0">
                <a:latin typeface="Arial" panose="020B0604020202020204" pitchFamily="34" charset="0"/>
                <a:cs typeface="Arial" panose="020B0604020202020204" pitchFamily="34" charset="0"/>
              </a:rPr>
              <a:t>All Interviews/All Levels</a:t>
            </a:r>
          </a:p>
          <a:p>
            <a:r>
              <a:rPr lang="en-US" sz="1400" dirty="0">
                <a:latin typeface="Arial" panose="020B0604020202020204" pitchFamily="34" charset="0"/>
                <a:cs typeface="Arial" panose="020B0604020202020204" pitchFamily="34" charset="0"/>
              </a:rPr>
              <a:t>US N=37:</a:t>
            </a:r>
            <a:r>
              <a:rPr lang="en-US" sz="1400" baseline="0" dirty="0">
                <a:latin typeface="Arial" panose="020B0604020202020204" pitchFamily="34" charset="0"/>
                <a:cs typeface="Arial" panose="020B0604020202020204" pitchFamily="34" charset="0"/>
              </a:rPr>
              <a:t> 7, 19%</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UK N=36: 23, 64%</a:t>
            </a:r>
          </a:p>
          <a:p>
            <a:r>
              <a:rPr lang="en-US" sz="1400" dirty="0">
                <a:latin typeface="Arial" panose="020B0604020202020204" pitchFamily="34" charset="0"/>
                <a:cs typeface="Arial" panose="020B0604020202020204" pitchFamily="34" charset="0"/>
              </a:rPr>
              <a:t>UOC Barcelona N=33: 15, 45%</a:t>
            </a:r>
          </a:p>
          <a:p>
            <a:r>
              <a:rPr lang="en-US" sz="1400" dirty="0" err="1">
                <a:latin typeface="Arial" panose="020B0604020202020204" pitchFamily="34" charset="0"/>
                <a:cs typeface="Arial" panose="020B0604020202020204" pitchFamily="34" charset="0"/>
              </a:rPr>
              <a:t>Unicatt</a:t>
            </a:r>
            <a:r>
              <a:rPr lang="en-US" sz="1400" dirty="0">
                <a:latin typeface="Arial" panose="020B0604020202020204" pitchFamily="34" charset="0"/>
                <a:cs typeface="Arial" panose="020B0604020202020204" pitchFamily="34" charset="0"/>
              </a:rPr>
              <a:t> Milan N=20: 8, 40%</a:t>
            </a:r>
          </a:p>
          <a:p>
            <a:r>
              <a:rPr lang="en-US" sz="1400" dirty="0">
                <a:latin typeface="Arial" panose="020B0604020202020204" pitchFamily="34" charset="0"/>
                <a:cs typeface="Arial" panose="020B0604020202020204" pitchFamily="34" charset="0"/>
              </a:rPr>
              <a:t>UC3M Madrid N=38: 9, 24%</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itchFamily="34" charset="0"/>
                <a:cs typeface="Arial" pitchFamily="34" charset="0"/>
              </a:rPr>
              <a:t> Funded by JISC, OCLC, and Oxford University. </a:t>
            </a:r>
            <a:r>
              <a:rPr lang="en-US" sz="1400" u="sng" dirty="0">
                <a:latin typeface="Arial" pitchFamily="34" charset="0"/>
                <a:cs typeface="Arial" pitchFamily="34" charset="0"/>
                <a:hlinkClick r:id="rId3"/>
              </a:rPr>
              <a:t>http://www.oclc.org/research/activities/vandr/</a:t>
            </a:r>
            <a:r>
              <a:rPr lang="en-US" sz="1400" dirty="0">
                <a:latin typeface="Arial" pitchFamily="34" charset="0"/>
                <a:cs typeface="Arial" pitchFamily="34" charset="0"/>
              </a:rPr>
              <a:t>.</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pPr/>
              <a:t>39</a:t>
            </a:fld>
            <a:endParaRPr lang="en-US"/>
          </a:p>
        </p:txBody>
      </p:sp>
    </p:spTree>
    <p:extLst>
      <p:ext uri="{BB962C8B-B14F-4D97-AF65-F5344CB8AC3E}">
        <p14:creationId xmlns:p14="http://schemas.microsoft.com/office/powerpoint/2010/main" val="102922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79"/>
            <a:ext cx="5486400" cy="5029200"/>
          </a:xfrm>
          <a:prstGeom prst="rect">
            <a:avLst/>
          </a:prstGeom>
        </p:spPr>
        <p:txBody>
          <a:bodyPr/>
          <a:lstStyle/>
          <a:p>
            <a:endParaRPr lang="en-US"/>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t>4</a:t>
            </a:fld>
            <a:endParaRPr lang="en-US"/>
          </a:p>
        </p:txBody>
      </p:sp>
    </p:spTree>
    <p:extLst>
      <p:ext uri="{BB962C8B-B14F-4D97-AF65-F5344CB8AC3E}">
        <p14:creationId xmlns:p14="http://schemas.microsoft.com/office/powerpoint/2010/main" val="3836517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33400"/>
            <a:ext cx="5486400" cy="3086100"/>
          </a:xfrm>
        </p:spPr>
      </p:sp>
      <p:sp>
        <p:nvSpPr>
          <p:cNvPr id="3" name="Notes Placeholder 2"/>
          <p:cNvSpPr>
            <a:spLocks noGrp="1"/>
          </p:cNvSpPr>
          <p:nvPr>
            <p:ph type="body" idx="1"/>
          </p:nvPr>
        </p:nvSpPr>
        <p:spPr>
          <a:xfrm>
            <a:off x="685800" y="4059936"/>
            <a:ext cx="5727700" cy="394106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Image: https://www.flickr.com/photos/astrid/26199740886 by astrid westvang / CC BY-NC-ND 2.0</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p:txBody>
      </p:sp>
      <p:sp>
        <p:nvSpPr>
          <p:cNvPr id="4" name="Slide Number Placeholder 3"/>
          <p:cNvSpPr>
            <a:spLocks noGrp="1"/>
          </p:cNvSpPr>
          <p:nvPr>
            <p:ph type="sldNum" sz="quarter" idx="10"/>
          </p:nvPr>
        </p:nvSpPr>
        <p:spPr/>
        <p:txBody>
          <a:bodyPr/>
          <a:lstStyle/>
          <a:p>
            <a:fld id="{84BE4854-46C1-40AE-92BF-0F440829588D}" type="slidenum">
              <a:rPr lang="en-US" smtClean="0"/>
              <a:pPr/>
              <a:t>40</a:t>
            </a:fld>
            <a:endParaRPr lang="en-US"/>
          </a:p>
        </p:txBody>
      </p:sp>
    </p:spTree>
    <p:extLst>
      <p:ext uri="{BB962C8B-B14F-4D97-AF65-F5344CB8AC3E}">
        <p14:creationId xmlns:p14="http://schemas.microsoft.com/office/powerpoint/2010/main" val="2101700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41</a:t>
            </a:fld>
            <a:endParaRPr lang="en-US"/>
          </a:p>
        </p:txBody>
      </p:sp>
    </p:spTree>
    <p:extLst>
      <p:ext uri="{BB962C8B-B14F-4D97-AF65-F5344CB8AC3E}">
        <p14:creationId xmlns:p14="http://schemas.microsoft.com/office/powerpoint/2010/main" val="2828588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42</a:t>
            </a:fld>
            <a:endParaRPr lang="en-US"/>
          </a:p>
        </p:txBody>
      </p:sp>
    </p:spTree>
    <p:extLst>
      <p:ext uri="{BB962C8B-B14F-4D97-AF65-F5344CB8AC3E}">
        <p14:creationId xmlns:p14="http://schemas.microsoft.com/office/powerpoint/2010/main" val="1379383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Here are some of the reasons why we do the mapping exercise.  In what follows, I will give you an example of the kinds of analysis that we can do and what we can learn from it.</a:t>
            </a:r>
          </a:p>
          <a:p>
            <a:endParaRPr lang="en-US" baseline="0" dirty="0"/>
          </a:p>
        </p:txBody>
      </p:sp>
      <p:sp>
        <p:nvSpPr>
          <p:cNvPr id="4" name="Slide Number Placeholder 3"/>
          <p:cNvSpPr>
            <a:spLocks noGrp="1"/>
          </p:cNvSpPr>
          <p:nvPr>
            <p:ph type="sldNum" sz="quarter" idx="10"/>
          </p:nvPr>
        </p:nvSpPr>
        <p:spPr/>
        <p:txBody>
          <a:bodyPr/>
          <a:lstStyle/>
          <a:p>
            <a:fld id="{5960A371-2387-439E-A375-0510582CF7CE}"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55037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Here is a quick example of the mapping exercise.  Resident services are ones where you leave purposeful traces of yourself with an expectation of being involved with others there.  Visitor services are ones we use to accomplish a task… and then we move on.</a:t>
            </a:r>
          </a:p>
        </p:txBody>
      </p:sp>
      <p:sp>
        <p:nvSpPr>
          <p:cNvPr id="4" name="Slide Number Placeholder 3"/>
          <p:cNvSpPr>
            <a:spLocks noGrp="1"/>
          </p:cNvSpPr>
          <p:nvPr>
            <p:ph type="sldNum" sz="quarter" idx="10"/>
          </p:nvPr>
        </p:nvSpPr>
        <p:spPr/>
        <p:txBody>
          <a:bodyPr/>
          <a:lstStyle/>
          <a:p>
            <a:fld id="{5960A371-2387-439E-A375-0510582CF7C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171879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Pitt librarian.  Residential use of </a:t>
            </a:r>
            <a:r>
              <a:rPr lang="en-US" sz="1400" dirty="0" err="1">
                <a:latin typeface="Arial" panose="020B0604020202020204" pitchFamily="34" charset="0"/>
                <a:cs typeface="Arial" panose="020B0604020202020204" pitchFamily="34" charset="0"/>
              </a:rPr>
              <a:t>LibGuides</a:t>
            </a:r>
            <a:r>
              <a:rPr lang="en-US" sz="1400" dirty="0">
                <a:latin typeface="Arial" panose="020B0604020202020204" pitchFamily="34" charset="0"/>
                <a:cs typeface="Arial" panose="020B0604020202020204" pitchFamily="34" charset="0"/>
              </a:rPr>
              <a:t>.  Uses Google and Facebook as a Resident.</a:t>
            </a:r>
          </a:p>
        </p:txBody>
      </p:sp>
      <p:sp>
        <p:nvSpPr>
          <p:cNvPr id="4" name="Slide Number Placeholder 3"/>
          <p:cNvSpPr>
            <a:spLocks noGrp="1"/>
          </p:cNvSpPr>
          <p:nvPr>
            <p:ph type="sldNum" sz="quarter" idx="10"/>
          </p:nvPr>
        </p:nvSpPr>
        <p:spPr/>
        <p:txBody>
          <a:bodyPr/>
          <a:lstStyle/>
          <a:p>
            <a:fld id="{A035E6FC-CCC7-F34C-83D9-78C7523946F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257128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82563"/>
            <a:ext cx="5486400" cy="3086100"/>
          </a:xfrm>
        </p:spPr>
      </p:sp>
      <p:sp>
        <p:nvSpPr>
          <p:cNvPr id="3" name="Notes Placeholder 2"/>
          <p:cNvSpPr>
            <a:spLocks noGrp="1"/>
          </p:cNvSpPr>
          <p:nvPr>
            <p:ph type="body" idx="1"/>
          </p:nvPr>
        </p:nvSpPr>
        <p:spPr>
          <a:xfrm>
            <a:off x="331470" y="3383279"/>
            <a:ext cx="6126480" cy="53019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Quadrant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HKU, 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year</a:t>
            </a:r>
            <a:r>
              <a:rPr lang="en-US" sz="1200" baseline="0" dirty="0">
                <a:latin typeface="Arial" panose="020B0604020202020204" pitchFamily="34" charset="0"/>
                <a:cs typeface="Arial" panose="020B0604020202020204" pitchFamily="34" charset="0"/>
              </a:rPr>
              <a:t> undergrad</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Realized I am not that hard working </a:t>
            </a:r>
          </a:p>
          <a:p>
            <a:r>
              <a:rPr lang="en-US" sz="1200" dirty="0">
                <a:latin typeface="Arial" panose="020B0604020202020204" pitchFamily="34" charset="0"/>
                <a:cs typeface="Arial" panose="020B0604020202020204" pitchFamily="34" charset="0"/>
              </a:rPr>
              <a:t>In desperation when I have to directly go to library website</a:t>
            </a:r>
          </a:p>
          <a:p>
            <a:r>
              <a:rPr lang="en-US" sz="1200" dirty="0">
                <a:latin typeface="Arial" panose="020B0604020202020204" pitchFamily="34" charset="0"/>
                <a:cs typeface="Arial" panose="020B0604020202020204" pitchFamily="34" charset="0"/>
              </a:rPr>
              <a:t>Google search: usually don’t login, just search, more on visitor side</a:t>
            </a:r>
          </a:p>
          <a:p>
            <a:r>
              <a:rPr lang="en-US" sz="1200" dirty="0">
                <a:latin typeface="Arial" panose="020B0604020202020204" pitchFamily="34" charset="0"/>
                <a:cs typeface="Arial" panose="020B0604020202020204" pitchFamily="34" charset="0"/>
              </a:rPr>
              <a:t>Snapchat …Hotmail : Not too often do sharing</a:t>
            </a:r>
          </a:p>
          <a:p>
            <a:r>
              <a:rPr lang="en-US" sz="1200" dirty="0">
                <a:latin typeface="Arial" panose="020B0604020202020204" pitchFamily="34" charset="0"/>
                <a:cs typeface="Arial" panose="020B0604020202020204" pitchFamily="34" charset="0"/>
              </a:rPr>
              <a:t>A way to release my burden </a:t>
            </a:r>
          </a:p>
          <a:p>
            <a:r>
              <a:rPr lang="en-US" sz="1200" dirty="0">
                <a:latin typeface="Arial" panose="020B0604020202020204" pitchFamily="34" charset="0"/>
                <a:cs typeface="Arial" panose="020B0604020202020204" pitchFamily="34" charset="0"/>
              </a:rPr>
              <a:t>FB try not to post/share, look at what my friends share</a:t>
            </a:r>
          </a:p>
          <a:p>
            <a:endParaRPr lang="en-US" sz="1200" dirty="0"/>
          </a:p>
          <a:p>
            <a:r>
              <a:rPr lang="en-US" sz="1200" dirty="0"/>
              <a:t>Quadrant 2: </a:t>
            </a:r>
          </a:p>
          <a:p>
            <a:r>
              <a:rPr lang="en-US" sz="1200" dirty="0">
                <a:latin typeface="Arial" panose="020B0604020202020204" pitchFamily="34" charset="0"/>
                <a:cs typeface="Arial" panose="020B0604020202020204" pitchFamily="34" charset="0"/>
              </a:rPr>
              <a:t>HKU, upper undergrad</a:t>
            </a:r>
          </a:p>
          <a:p>
            <a:r>
              <a:rPr lang="en-US" sz="1200" dirty="0">
                <a:latin typeface="Arial" panose="020B0604020202020204" pitchFamily="34" charset="0"/>
                <a:cs typeface="Arial" panose="020B0604020202020204" pitchFamily="34" charset="0"/>
              </a:rPr>
              <a:t>Library- Borrow book for personal </a:t>
            </a:r>
          </a:p>
          <a:p>
            <a:r>
              <a:rPr lang="en-US" sz="1200" dirty="0">
                <a:latin typeface="Arial" panose="020B0604020202020204" pitchFamily="34" charset="0"/>
                <a:cs typeface="Arial" panose="020B0604020202020204" pitchFamily="34" charset="0"/>
              </a:rPr>
              <a:t>Google drive – only for group project (visitor)</a:t>
            </a:r>
          </a:p>
          <a:p>
            <a:r>
              <a:rPr lang="en-US" sz="1200" dirty="0">
                <a:latin typeface="Arial" panose="020B0604020202020204" pitchFamily="34" charset="0"/>
                <a:cs typeface="Arial" panose="020B0604020202020204" pitchFamily="34" charset="0"/>
              </a:rPr>
              <a:t>Social media apps make us anti – social </a:t>
            </a:r>
          </a:p>
          <a:p>
            <a:endParaRPr lang="en-US" sz="1200" dirty="0"/>
          </a:p>
          <a:p>
            <a:r>
              <a:rPr lang="en-US" sz="1200" dirty="0"/>
              <a:t>Quadrant 3:</a:t>
            </a:r>
          </a:p>
          <a:p>
            <a:r>
              <a:rPr lang="en-US" sz="1200" dirty="0">
                <a:latin typeface="Arial" panose="020B0604020202020204" pitchFamily="34" charset="0"/>
                <a:cs typeface="Arial" panose="020B0604020202020204" pitchFamily="34" charset="0"/>
              </a:rPr>
              <a:t>HKU, faculty researcher and/or scholar</a:t>
            </a:r>
          </a:p>
          <a:p>
            <a:r>
              <a:rPr lang="en-US" sz="1200" dirty="0">
                <a:latin typeface="Arial" panose="020B0604020202020204" pitchFamily="34" charset="0"/>
                <a:cs typeface="Arial" panose="020B0604020202020204" pitchFamily="34" charset="0"/>
              </a:rPr>
              <a:t>Research assistant</a:t>
            </a:r>
          </a:p>
          <a:p>
            <a:r>
              <a:rPr lang="en-US" sz="1200" dirty="0">
                <a:latin typeface="Arial" panose="020B0604020202020204" pitchFamily="34" charset="0"/>
                <a:cs typeface="Arial" panose="020B0604020202020204" pitchFamily="34" charset="0"/>
              </a:rPr>
              <a:t>Least Digital footprint as possible, substantial, good thing to live (the left side of the map) </a:t>
            </a:r>
          </a:p>
          <a:p>
            <a:r>
              <a:rPr lang="en-US" sz="1200" dirty="0">
                <a:latin typeface="Arial" panose="020B0604020202020204" pitchFamily="34" charset="0"/>
                <a:cs typeface="Arial" panose="020B0604020202020204" pitchFamily="34" charset="0"/>
              </a:rPr>
              <a:t>Middle – use a lot in work, create contacts</a:t>
            </a:r>
          </a:p>
          <a:p>
            <a:r>
              <a:rPr lang="en-US" sz="1200" dirty="0">
                <a:latin typeface="Arial" panose="020B0604020202020204" pitchFamily="34" charset="0"/>
                <a:cs typeface="Arial" panose="020B0604020202020204" pitchFamily="34" charset="0"/>
              </a:rPr>
              <a:t>Use HKU specific apps for work, </a:t>
            </a:r>
            <a:r>
              <a:rPr lang="en-US" sz="1200" dirty="0" err="1">
                <a:latin typeface="Arial" panose="020B0604020202020204" pitchFamily="34" charset="0"/>
                <a:cs typeface="Arial" panose="020B0604020202020204" pitchFamily="34" charset="0"/>
              </a:rPr>
              <a:t>wordpress</a:t>
            </a:r>
            <a:r>
              <a:rPr lang="en-US" sz="1200" dirty="0">
                <a:latin typeface="Arial" panose="020B0604020202020204" pitchFamily="34" charset="0"/>
                <a:cs typeface="Arial" panose="020B0604020202020204" pitchFamily="34" charset="0"/>
              </a:rPr>
              <a:t>, create webpage</a:t>
            </a:r>
          </a:p>
          <a:p>
            <a:r>
              <a:rPr lang="en-US" sz="1200" dirty="0">
                <a:latin typeface="Arial" panose="020B0604020202020204" pitchFamily="34" charset="0"/>
                <a:cs typeface="Arial" panose="020B0604020202020204" pitchFamily="34" charset="0"/>
              </a:rPr>
              <a:t>Learn about yourself: need to learn more &amp; contribute more in digital footprint (at work and in personal)</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White, David S., and Lynn Silipigni Connaway. 2011-2014. </a:t>
            </a:r>
            <a:r>
              <a:rPr kumimoji="0" lang="en-US" sz="12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Visitors &amp; Residents: What Motivates Engagement with the Digital Information Environment.</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Funded by JISC, OCLC, and Oxford University. </a:t>
            </a:r>
            <a:r>
              <a:rPr kumimoji="0" lang="en-US" sz="1200" b="0" i="0" u="sng" strike="noStrike" kern="1200" cap="none" spc="0" normalizeH="0" baseline="0" noProof="0" dirty="0">
                <a:ln>
                  <a:noFill/>
                </a:ln>
                <a:solidFill>
                  <a:prstClr val="black"/>
                </a:solidFill>
                <a:effectLst/>
                <a:uLnTx/>
                <a:uFillTx/>
                <a:latin typeface="Arial" pitchFamily="34" charset="0"/>
                <a:ea typeface="+mn-ea"/>
                <a:cs typeface="Arial" pitchFamily="34" charset="0"/>
                <a:hlinkClick r:id="rId3"/>
              </a:rPr>
              <a:t>http://www.oclc.org/research/activities/vandr/</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p:txBody>
      </p:sp>
      <p:sp>
        <p:nvSpPr>
          <p:cNvPr id="4" name="Slide Number Placeholder 3"/>
          <p:cNvSpPr>
            <a:spLocks noGrp="1"/>
          </p:cNvSpPr>
          <p:nvPr>
            <p:ph type="sldNum" sz="quarter" idx="10"/>
          </p:nvPr>
        </p:nvSpPr>
        <p:spPr/>
        <p:txBody>
          <a:bodyPr/>
          <a:lstStyle/>
          <a:p>
            <a:fld id="{35A6DD34-2E5D-44F1-8091-20CC79DD3A1A}" type="slidenum">
              <a:rPr lang="en-US" smtClean="0"/>
              <a:t>46</a:t>
            </a:fld>
            <a:endParaRPr lang="en-US"/>
          </a:p>
        </p:txBody>
      </p:sp>
    </p:spTree>
    <p:extLst>
      <p:ext uri="{BB962C8B-B14F-4D97-AF65-F5344CB8AC3E}">
        <p14:creationId xmlns:p14="http://schemas.microsoft.com/office/powerpoint/2010/main" val="3308804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078698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r>
              <a:rPr lang="en-US" sz="1400" dirty="0">
                <a:latin typeface="Arial" panose="020B0604020202020204" pitchFamily="34" charset="0"/>
                <a:cs typeface="Arial" panose="020B0604020202020204" pitchFamily="34" charset="0"/>
              </a:rPr>
              <a:t>Here’s a demonstration of the app.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OCLC Research. 2016. </a:t>
            </a:r>
            <a:r>
              <a:rPr lang="en-US" sz="1400" i="1" dirty="0">
                <a:latin typeface="Arial" panose="020B0604020202020204" pitchFamily="34" charset="0"/>
                <a:cs typeface="Arial" panose="020B0604020202020204" pitchFamily="34" charset="0"/>
              </a:rPr>
              <a:t>Using the Digital Visitors and Residents App</a:t>
            </a:r>
            <a:r>
              <a:rPr lang="en-US" sz="1400" dirty="0">
                <a:latin typeface="Arial" panose="020B0604020202020204" pitchFamily="34" charset="0"/>
                <a:cs typeface="Arial" panose="020B0604020202020204" pitchFamily="34" charset="0"/>
              </a:rPr>
              <a:t>. YouTube video. May 5. </a:t>
            </a:r>
            <a:r>
              <a:rPr lang="en-US" sz="1400" dirty="0">
                <a:latin typeface="Arial" panose="020B0604020202020204" pitchFamily="34" charset="0"/>
                <a:cs typeface="Arial" panose="020B0604020202020204" pitchFamily="34" charset="0"/>
                <a:hlinkClick r:id="rId3"/>
              </a:rPr>
              <a:t>https://www.youtube.com/watch?v=6ai0ZO3lDR4</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t>48</a:t>
            </a:fld>
            <a:endParaRPr lang="en-US"/>
          </a:p>
        </p:txBody>
      </p:sp>
    </p:spTree>
    <p:extLst>
      <p:ext uri="{BB962C8B-B14F-4D97-AF65-F5344CB8AC3E}">
        <p14:creationId xmlns:p14="http://schemas.microsoft.com/office/powerpoint/2010/main" val="21853114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49</a:t>
            </a:fld>
            <a:endParaRPr lang="en-US"/>
          </a:p>
        </p:txBody>
      </p:sp>
    </p:spTree>
    <p:extLst>
      <p:ext uri="{BB962C8B-B14F-4D97-AF65-F5344CB8AC3E}">
        <p14:creationId xmlns:p14="http://schemas.microsoft.com/office/powerpoint/2010/main" val="1735054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a:defRPr/>
            </a:pPr>
            <a:r>
              <a:rPr lang="en-GB" sz="1400" kern="1200" dirty="0">
                <a:solidFill>
                  <a:schemeClr val="tx1"/>
                </a:solidFill>
                <a:latin typeface="Arial" pitchFamily="34" charset="0"/>
                <a:cs typeface="Arial" pitchFamily="34" charset="0"/>
              </a:rPr>
              <a:t>Image: https://www.flickr.com/photos/ameteorshower/7003279005/ by </a:t>
            </a:r>
            <a:r>
              <a:rPr lang="en-GB" dirty="0"/>
              <a:t>A METEOR SHOWER / CC BY-NC-ND 2.0  https://creativecommons.org/licenses/by-nc-nd/2.0/</a:t>
            </a:r>
            <a:endParaRPr lang="en-GB" sz="1400" kern="12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latin typeface="Arial" pitchFamily="34" charset="0"/>
                <a:cs typeface="Arial" pitchFamily="34" charset="0"/>
              </a:rPr>
              <a:t>V&amp;R project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identify how individuals engage with technology and sources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how they acquire their information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why they make the choices that they do.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Understand the contexts that surround engagement with digital resources, spaces, and tools </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latin typeface="Arial" pitchFamily="34" charset="0"/>
                <a:cs typeface="Arial" pitchFamily="34" charset="0"/>
              </a:rPr>
              <a:t>(</a:t>
            </a:r>
            <a:r>
              <a:rPr lang="en-GB" sz="1400" kern="1200" dirty="0" err="1">
                <a:solidFill>
                  <a:schemeClr val="tx1"/>
                </a:solidFill>
                <a:latin typeface="Arial" pitchFamily="34" charset="0"/>
                <a:cs typeface="Arial" pitchFamily="34" charset="0"/>
              </a:rPr>
              <a:t>InfoKit</a:t>
            </a:r>
            <a:r>
              <a:rPr lang="en-GB" sz="1400" kern="1200" dirty="0">
                <a:solidFill>
                  <a:schemeClr val="tx1"/>
                </a:solidFill>
                <a:latin typeface="Arial" pitchFamily="34" charset="0"/>
                <a:cs typeface="Arial" pitchFamily="34" charset="0"/>
              </a:rPr>
              <a:t> Intro)</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tx1"/>
              </a:solidFill>
              <a:latin typeface="Arial" pitchFamily="34" charset="0"/>
              <a:cs typeface="Arial" pitchFamily="34" charset="0"/>
            </a:endParaRPr>
          </a:p>
          <a:p>
            <a:pPr>
              <a:defRPr/>
            </a:pPr>
            <a:r>
              <a:rPr lang="en-US" dirty="0"/>
              <a:t>White, David, Lynn Silipigni Connaway, Donna Lanclos, Erin M. Hood, and Carrie Vass. 2014. </a:t>
            </a:r>
            <a:r>
              <a:rPr lang="en-US" i="1" dirty="0"/>
              <a:t>Evaluating Digital Services: A Visitors and Residents Approach. </a:t>
            </a:r>
            <a:r>
              <a:rPr lang="en-US" dirty="0"/>
              <a:t> </a:t>
            </a:r>
            <a:r>
              <a:rPr lang="en-US" dirty="0">
                <a:hlinkClick r:id="rId3"/>
              </a:rPr>
              <a:t>http://www.jiscinfonet.ac.uk/infokits/evaluating-services/</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2C3841"/>
              </a:solidFill>
              <a:latin typeface="Arial" pitchFamily="34" charset="0"/>
              <a:cs typeface="Arial"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37C837-5377-6648-AD34-4D4FC0F568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050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0" y="431800"/>
            <a:ext cx="5486400" cy="3086100"/>
          </a:xfrm>
        </p:spPr>
      </p:sp>
      <p:sp>
        <p:nvSpPr>
          <p:cNvPr id="3" name="Notes Placeholder 2"/>
          <p:cNvSpPr>
            <a:spLocks noGrp="1"/>
          </p:cNvSpPr>
          <p:nvPr>
            <p:ph type="body" idx="1"/>
          </p:nvPr>
        </p:nvSpPr>
        <p:spPr>
          <a:xfrm>
            <a:off x="292100" y="3670300"/>
            <a:ext cx="6375400" cy="4330701"/>
          </a:xfrm>
        </p:spPr>
        <p:txBody>
          <a:bodyPr/>
          <a:lstStyle/>
          <a:p>
            <a:r>
              <a:rPr lang="en-US" sz="1400" dirty="0">
                <a:latin typeface="Arial" panose="020B0604020202020204" pitchFamily="34" charset="0"/>
                <a:cs typeface="Arial" panose="020B0604020202020204" pitchFamily="34" charset="0"/>
              </a:rPr>
              <a:t>Image: https://www.flickr.com/photos/68532869@N08/17470913285/ by Japanexperterna.se / CC BY-SA 2.0 </a:t>
            </a:r>
          </a:p>
          <a:p>
            <a:endParaRPr lang="en-US" sz="1400" dirty="0">
              <a:latin typeface="Arial" panose="020B0604020202020204" pitchFamily="34" charset="0"/>
              <a:cs typeface="Arial" panose="020B0604020202020204" pitchFamily="34" charset="0"/>
            </a:endParaRPr>
          </a:p>
          <a:p>
            <a:r>
              <a:rPr lang="en-US" sz="1400" baseline="0" dirty="0">
                <a:latin typeface="Arial" panose="020B0604020202020204" pitchFamily="34" charset="0"/>
                <a:cs typeface="Arial" panose="020B0604020202020204" pitchFamily="34" charset="0"/>
              </a:rPr>
              <a:t>“Librarians have an opportunity to become part of users’ social networks and to put resources in the context of users’ information needs.” (p. 23)</a:t>
            </a:r>
          </a:p>
          <a:p>
            <a:endParaRPr lang="en-US" sz="1400" dirty="0">
              <a:latin typeface="Arial" panose="020B0604020202020204" pitchFamily="34" charset="0"/>
              <a:cs typeface="Arial" panose="020B0604020202020204" pitchFamily="34" charset="0"/>
            </a:endParaRPr>
          </a:p>
          <a:p>
            <a:r>
              <a:rPr lang="en-US" dirty="0">
                <a:ea typeface="Calibri" panose="020F0502020204030204" pitchFamily="34" charset="0"/>
              </a:rPr>
              <a:t>Connaway, Lynn Silipigni, comp. 2015. </a:t>
            </a:r>
            <a:r>
              <a:rPr lang="en-US" i="1" dirty="0">
                <a:ea typeface="Calibri" panose="020F0502020204030204" pitchFamily="34" charset="0"/>
              </a:rPr>
              <a:t>The Library in the Life of the User: Engaging with People Where They Live and Learn</a:t>
            </a:r>
            <a:r>
              <a:rPr lang="en-US" dirty="0">
                <a:ea typeface="Calibri" panose="020F0502020204030204" pitchFamily="34" charset="0"/>
              </a:rPr>
              <a:t>. Dublin, OH: OCLC Research. </a:t>
            </a:r>
            <a:r>
              <a:rPr lang="en-US" u="sng" dirty="0">
                <a:solidFill>
                  <a:srgbClr val="0563C1"/>
                </a:solidFill>
                <a:ea typeface="Calibri" panose="020F0502020204030204" pitchFamily="34" charset="0"/>
                <a:hlinkClick r:id="rId3"/>
              </a:rPr>
              <a:t>http://www.oclc.org/content/dam/research/publications/2015/oclcresearch-library-in-life-of-user.pdf</a:t>
            </a:r>
            <a:r>
              <a:rPr lang="en-US" dirty="0">
                <a:ea typeface="Calibri" panose="020F050202020403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50</a:t>
            </a:fld>
            <a:endParaRPr lang="en-US"/>
          </a:p>
        </p:txBody>
      </p:sp>
    </p:spTree>
    <p:extLst>
      <p:ext uri="{BB962C8B-B14F-4D97-AF65-F5344CB8AC3E}">
        <p14:creationId xmlns:p14="http://schemas.microsoft.com/office/powerpoint/2010/main" val="93254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304800" y="3835400"/>
            <a:ext cx="6261100" cy="4965700"/>
          </a:xfrm>
        </p:spPr>
        <p:txBody>
          <a:bodyPr/>
          <a:lstStyle/>
          <a:p>
            <a:pPr fontAlgn="base"/>
            <a:r>
              <a:rPr lang="en-US" sz="1400" b="0" i="0" kern="1200" dirty="0">
                <a:solidFill>
                  <a:schemeClr val="tx1"/>
                </a:solidFill>
                <a:effectLst/>
                <a:latin typeface="Arial" panose="020B0604020202020204" pitchFamily="34" charset="0"/>
                <a:cs typeface="Arial" panose="020B0604020202020204" pitchFamily="34" charset="0"/>
              </a:rPr>
              <a:t>Image: https://www.flickr.com/photos/backgroundsetc/3424524913 by Backgrounds </a:t>
            </a:r>
            <a:r>
              <a:rPr lang="en-US" sz="1400" b="0" i="0" kern="1200" dirty="0" err="1">
                <a:solidFill>
                  <a:schemeClr val="tx1"/>
                </a:solidFill>
                <a:effectLst/>
                <a:latin typeface="Arial" panose="020B0604020202020204" pitchFamily="34" charset="0"/>
                <a:cs typeface="Arial" panose="020B0604020202020204" pitchFamily="34" charset="0"/>
              </a:rPr>
              <a:t>Etc</a:t>
            </a:r>
            <a:r>
              <a:rPr lang="en-US" sz="1400" b="0" i="0" kern="1200" dirty="0">
                <a:solidFill>
                  <a:schemeClr val="tx1"/>
                </a:solidFill>
                <a:effectLst/>
                <a:latin typeface="Arial" panose="020B0604020202020204" pitchFamily="34" charset="0"/>
                <a:cs typeface="Arial" panose="020B0604020202020204" pitchFamily="34" charset="0"/>
              </a:rPr>
              <a:t> / CC BY 2.0</a:t>
            </a:r>
          </a:p>
          <a:p>
            <a:pPr fontAlgn="base"/>
            <a:endParaRPr lang="en-US" sz="1400" b="0" i="0" kern="1200" dirty="0">
              <a:solidFill>
                <a:schemeClr val="tx1"/>
              </a:solidFill>
              <a:effectLst/>
              <a:latin typeface="Arial" panose="020B0604020202020204" pitchFamily="34" charset="0"/>
              <a:cs typeface="Arial" panose="020B0604020202020204" pitchFamily="34" charset="0"/>
            </a:endParaRPr>
          </a:p>
          <a:p>
            <a:pPr fontAlgn="base"/>
            <a:r>
              <a:rPr lang="en-US" sz="1400" b="0" i="0" kern="1200" dirty="0">
                <a:solidFill>
                  <a:schemeClr val="tx1"/>
                </a:solidFill>
                <a:effectLst/>
                <a:latin typeface="Arial" panose="020B0604020202020204" pitchFamily="34" charset="0"/>
                <a:cs typeface="Arial" panose="020B0604020202020204" pitchFamily="34" charset="0"/>
              </a:rPr>
              <a:t>“Digital technologies have spread rapidly in much of the world, but the broader development benefits from using these technologies have lagged behind. While more than 40 percent of the world’s population has access to the Internet, nearly 6 billion people do not have high-speed Internet, making them unable to fully participate in the digital economy. Nearly 60 percent of the world’s people are still offline. The less educated and the bottom 40 percent of the welfare distribution worldwide are most vulnerable to technological changes in the labor market.”</a:t>
            </a:r>
          </a:p>
          <a:p>
            <a:pPr fontAlgn="base"/>
            <a:endParaRPr lang="en-US" sz="1400" b="0" i="0" kern="1200" dirty="0">
              <a:solidFill>
                <a:schemeClr val="tx1"/>
              </a:solidFill>
              <a:effectLst/>
              <a:latin typeface="Arial" panose="020B0604020202020204" pitchFamily="34" charset="0"/>
              <a:cs typeface="Arial" panose="020B0604020202020204" pitchFamily="34" charset="0"/>
            </a:endParaRPr>
          </a:p>
          <a:p>
            <a:pPr fontAlgn="base"/>
            <a:r>
              <a:rPr lang="en-US" sz="1400" b="0" i="0" kern="1200" dirty="0">
                <a:solidFill>
                  <a:schemeClr val="tx1"/>
                </a:solidFill>
                <a:effectLst/>
                <a:latin typeface="Arial" panose="020B0604020202020204" pitchFamily="34" charset="0"/>
                <a:cs typeface="Arial" panose="020B0604020202020204" pitchFamily="34" charset="0"/>
              </a:rPr>
              <a:t>World Bank. 2016.</a:t>
            </a:r>
            <a:r>
              <a:rPr lang="en-US" sz="1400" b="0" i="0" kern="1200" baseline="0" dirty="0">
                <a:solidFill>
                  <a:schemeClr val="tx1"/>
                </a:solidFill>
                <a:effectLst/>
                <a:latin typeface="Arial" panose="020B0604020202020204" pitchFamily="34" charset="0"/>
                <a:cs typeface="Arial" panose="020B0604020202020204" pitchFamily="34" charset="0"/>
              </a:rPr>
              <a:t> </a:t>
            </a:r>
            <a:r>
              <a:rPr lang="en-US" sz="1400" b="0" i="0" kern="1200" dirty="0">
                <a:solidFill>
                  <a:schemeClr val="tx1"/>
                </a:solidFill>
                <a:effectLst/>
                <a:latin typeface="Arial" panose="020B0604020202020204" pitchFamily="34" charset="0"/>
                <a:cs typeface="Arial" panose="020B0604020202020204" pitchFamily="34" charset="0"/>
              </a:rPr>
              <a:t>“World Development Report 2016: Digital Dividends.” Washington, D.C.: World Bank. </a:t>
            </a:r>
            <a:r>
              <a:rPr lang="en-US" sz="1400" b="0" i="0" u="none" strike="noStrike" kern="1200" dirty="0">
                <a:solidFill>
                  <a:schemeClr val="tx1"/>
                </a:solidFill>
                <a:effectLst/>
                <a:latin typeface="Arial" panose="020B0604020202020204" pitchFamily="34" charset="0"/>
                <a:cs typeface="Arial" panose="020B0604020202020204" pitchFamily="34" charset="0"/>
                <a:hlinkClick r:id="rId3"/>
              </a:rPr>
              <a:t>www.worldbank.org/en/publication/wdr2016</a:t>
            </a:r>
            <a:r>
              <a:rPr lang="en-US" sz="1400" b="0" i="0" u="none" strike="noStrike" kern="1200" dirty="0">
                <a:solidFill>
                  <a:schemeClr val="tx1"/>
                </a:solidFill>
                <a:effectLst/>
                <a:latin typeface="Arial" panose="020B0604020202020204" pitchFamily="34" charset="0"/>
                <a:cs typeface="Arial" panose="020B0604020202020204" pitchFamily="34" charset="0"/>
              </a:rPr>
              <a:t>. Quoted in Gary </a:t>
            </a:r>
            <a:r>
              <a:rPr lang="en-US" sz="1400" b="0" i="0" kern="1200" baseline="0" dirty="0" err="1">
                <a:solidFill>
                  <a:schemeClr val="tx1"/>
                </a:solidFill>
                <a:effectLst/>
                <a:latin typeface="Arial" panose="020B0604020202020204" pitchFamily="34" charset="0"/>
                <a:cs typeface="Arial" panose="020B0604020202020204" pitchFamily="34" charset="0"/>
              </a:rPr>
              <a:t>Pattillo</a:t>
            </a:r>
            <a:r>
              <a:rPr lang="en-US" sz="1400" b="0" i="0" kern="1200" baseline="0" dirty="0">
                <a:solidFill>
                  <a:schemeClr val="tx1"/>
                </a:solidFill>
                <a:effectLst/>
                <a:latin typeface="Arial" panose="020B0604020202020204" pitchFamily="34" charset="0"/>
                <a:cs typeface="Arial" panose="020B0604020202020204" pitchFamily="34" charset="0"/>
              </a:rPr>
              <a:t>. 2016. “Fast Facts.” </a:t>
            </a:r>
            <a:r>
              <a:rPr lang="en-US" sz="1400" b="0" i="1" kern="1200" baseline="0" dirty="0">
                <a:solidFill>
                  <a:schemeClr val="tx1"/>
                </a:solidFill>
                <a:effectLst/>
                <a:latin typeface="Arial" panose="020B0604020202020204" pitchFamily="34" charset="0"/>
                <a:cs typeface="Arial" panose="020B0604020202020204" pitchFamily="34" charset="0"/>
              </a:rPr>
              <a:t>College &amp; Research Libraries News</a:t>
            </a:r>
            <a:r>
              <a:rPr lang="en-US" sz="1400" b="0" i="0" kern="1200" baseline="0" dirty="0">
                <a:solidFill>
                  <a:schemeClr val="tx1"/>
                </a:solidFill>
                <a:effectLst/>
                <a:latin typeface="Arial" panose="020B0604020202020204" pitchFamily="34" charset="0"/>
                <a:cs typeface="Arial" panose="020B0604020202020204" pitchFamily="34" charset="0"/>
              </a:rPr>
              <a:t> 77, no. 3: 164.</a:t>
            </a:r>
            <a:endParaRPr lang="en-US" sz="1400" b="0" i="0" kern="1200" dirty="0">
              <a:solidFill>
                <a:schemeClr val="tx1"/>
              </a:solidFill>
              <a:effectLst/>
              <a:latin typeface="Arial" panose="020B0604020202020204" pitchFamily="34" charset="0"/>
              <a:cs typeface="Arial" panose="020B0604020202020204" pitchFamily="34" charset="0"/>
            </a:endParaRPr>
          </a:p>
          <a:p>
            <a:pPr fontAlgn="base"/>
            <a:endParaRPr lang="en-US" sz="1400" b="0" i="0" kern="1200" dirty="0">
              <a:solidFill>
                <a:schemeClr val="tx1"/>
              </a:solidFill>
              <a:effectLst/>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51</a:t>
            </a:fld>
            <a:endParaRPr lang="en-US"/>
          </a:p>
        </p:txBody>
      </p:sp>
    </p:spTree>
    <p:extLst>
      <p:ext uri="{BB962C8B-B14F-4D97-AF65-F5344CB8AC3E}">
        <p14:creationId xmlns:p14="http://schemas.microsoft.com/office/powerpoint/2010/main" val="14091087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5450"/>
            <a:ext cx="5486400" cy="3086100"/>
          </a:xfrm>
        </p:spPr>
      </p:sp>
      <p:sp>
        <p:nvSpPr>
          <p:cNvPr id="3" name="Notes Placeholder 2"/>
          <p:cNvSpPr>
            <a:spLocks noGrp="1"/>
          </p:cNvSpPr>
          <p:nvPr>
            <p:ph type="body" idx="1"/>
          </p:nvPr>
        </p:nvSpPr>
        <p:spPr>
          <a:xfrm>
            <a:off x="300942" y="3784922"/>
            <a:ext cx="6261904" cy="5066978"/>
          </a:xfrm>
        </p:spPr>
        <p:txBody>
          <a:bodyPr/>
          <a:lstStyle/>
          <a:p>
            <a:r>
              <a:rPr lang="en-US" sz="1200" dirty="0">
                <a:latin typeface="Arial" panose="020B0604020202020204" pitchFamily="34" charset="0"/>
                <a:cs typeface="Arial" panose="020B0604020202020204" pitchFamily="34" charset="0"/>
              </a:rPr>
              <a:t>Image: https://www.flickr.com/photos/jamesclay/14867901948/ by James F Clay / CC BY-NC 2.0</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“When asked to describe the ideal information system, Millennials suggested that the library catalog be more like an Internet search engine or Amazon.com. </a:t>
            </a:r>
            <a:r>
              <a:rPr lang="en-US" sz="1200" b="1" dirty="0">
                <a:latin typeface="Arial" panose="020B0604020202020204" pitchFamily="34" charset="0"/>
                <a:cs typeface="Arial" panose="020B0604020202020204" pitchFamily="34" charset="0"/>
              </a:rPr>
              <a:t>They also wanted the library to provide space for them to socialize and work in groups</a:t>
            </a:r>
            <a:r>
              <a:rPr lang="en-US" sz="1200" dirty="0">
                <a:latin typeface="Arial" panose="020B0604020202020204" pitchFamily="34" charset="0"/>
                <a:cs typeface="Arial" panose="020B0604020202020204" pitchFamily="34" charset="0"/>
              </a:rPr>
              <a:t> and suggested 24/7 access to a librarian via telephone, such as a ‘lifeline” (referring to the television program, Who Wants to be a Millionaire?) Older Millennials were most interested in expediency, desiring roaming librarians, drive-up book drops, library delivery of print materials to their campus addresses, and a coffee house-like environment. The faculty (the majority were Baby Boomers) wanted a less intimidating library with better signage, and a book store like environment.” (p. 92)</a:t>
            </a:r>
          </a:p>
          <a:p>
            <a:endParaRPr lang="en-US"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Connaway, Lynn Silipigni, comp. 2015. </a:t>
            </a:r>
            <a:r>
              <a:rPr lang="en-US" sz="1200" i="1" dirty="0">
                <a:latin typeface="Arial" panose="020B0604020202020204" pitchFamily="34" charset="0"/>
                <a:cs typeface="Arial" panose="020B0604020202020204" pitchFamily="34" charset="0"/>
              </a:rPr>
              <a:t>The Library in the Life of the User: Engaging with People Where They Live and Learn</a:t>
            </a:r>
            <a:r>
              <a:rPr lang="en-US" sz="1200" dirty="0">
                <a:latin typeface="Arial" panose="020B0604020202020204" pitchFamily="34" charset="0"/>
                <a:cs typeface="Arial" panose="020B0604020202020204" pitchFamily="34" charset="0"/>
              </a:rPr>
              <a:t>. Dublin, OH: OCLC Research. </a:t>
            </a:r>
            <a:r>
              <a:rPr lang="en-US" sz="1200" dirty="0">
                <a:latin typeface="Arial" panose="020B0604020202020204" pitchFamily="34" charset="0"/>
                <a:cs typeface="Arial" panose="020B0604020202020204" pitchFamily="34" charset="0"/>
                <a:hlinkClick r:id="rId3"/>
              </a:rPr>
              <a:t>http://www.oclc.org/content/dam/research/publications/2015/oclcresearch-library-in-life-of-user.pdf</a:t>
            </a:r>
            <a:r>
              <a:rPr lang="en-US" sz="1200" dirty="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cs typeface="Arial" panose="020B0604020202020204" pitchFamily="34" charset="0"/>
              </a:rPr>
              <a:t>We do go to the library or somewhere quiet where we can just get our work done together but in regards to something we need the internet for or the computer we normally do that by ourselves.  For example I will write up something and send it to her or just print it out and bring it to the lesson and she will go “That’s fine.”” (</a:t>
            </a:r>
            <a:r>
              <a:rPr lang="en-US" sz="1200" i="1" kern="1200" dirty="0">
                <a:solidFill>
                  <a:schemeClr val="tx1"/>
                </a:solidFill>
                <a:effectLst/>
                <a:latin typeface="Arial" panose="020B0604020202020204" pitchFamily="34" charset="0"/>
                <a:cs typeface="Arial" panose="020B0604020202020204" pitchFamily="34" charset="0"/>
              </a:rPr>
              <a:t>Digital Visitors and Residents</a:t>
            </a:r>
            <a:r>
              <a:rPr lang="en-US" sz="1200" kern="1200" dirty="0">
                <a:solidFill>
                  <a:schemeClr val="tx1"/>
                </a:solidFill>
                <a:effectLst/>
                <a:latin typeface="Arial" panose="020B0604020202020204" pitchFamily="34" charset="0"/>
                <a:cs typeface="Arial" panose="020B0604020202020204" pitchFamily="34" charset="0"/>
              </a:rPr>
              <a:t>,</a:t>
            </a:r>
            <a:r>
              <a:rPr lang="en-US" sz="1200" kern="1200" baseline="0" dirty="0">
                <a:solidFill>
                  <a:schemeClr val="tx1"/>
                </a:solidFill>
                <a:effectLst/>
                <a:latin typeface="Arial" panose="020B0604020202020204" pitchFamily="34" charset="0"/>
                <a:cs typeface="Arial" panose="020B0604020202020204" pitchFamily="34" charset="0"/>
              </a:rPr>
              <a:t> UKU3, Emerging, Female, Age 19,  French and Italian)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White, David S., and Lynn Silipigni Connaway. 2011-2014. </a:t>
            </a:r>
            <a:r>
              <a:rPr lang="en-US" sz="12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200" dirty="0">
                <a:latin typeface="Arial" panose="020B0604020202020204" pitchFamily="34" charset="0"/>
                <a:cs typeface="Arial" panose="020B0604020202020204" pitchFamily="34" charset="0"/>
              </a:rPr>
              <a:t> Funded by JISC, OCLC, and Oxford University. </a:t>
            </a:r>
            <a:r>
              <a:rPr lang="en-US" sz="1200" u="sng" dirty="0">
                <a:latin typeface="Arial" panose="020B0604020202020204" pitchFamily="34" charset="0"/>
                <a:cs typeface="Arial" panose="020B0604020202020204" pitchFamily="34" charset="0"/>
                <a:hlinkClick r:id="rId4"/>
              </a:rPr>
              <a:t>http://www.oclc.org/research/activities/vandr.html</a:t>
            </a:r>
            <a:r>
              <a:rPr lang="en-US" sz="1200" u="sng" dirty="0">
                <a:latin typeface="Arial" panose="020B0604020202020204" pitchFamily="34" charset="0"/>
                <a:cs typeface="Arial" panose="020B0604020202020204" pitchFamily="34" charset="0"/>
              </a:rPr>
              <a:t>. </a:t>
            </a:r>
            <a:endParaRPr lang="en-US" sz="1200" kern="1200" baseline="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52</a:t>
            </a:fld>
            <a:endParaRPr lang="en-US"/>
          </a:p>
        </p:txBody>
      </p:sp>
    </p:spTree>
    <p:extLst>
      <p:ext uri="{BB962C8B-B14F-4D97-AF65-F5344CB8AC3E}">
        <p14:creationId xmlns:p14="http://schemas.microsoft.com/office/powerpoint/2010/main" val="3859761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Slide adapted from Frick, Rachel, Sharon Streams, Monika </a:t>
            </a:r>
            <a:r>
              <a:rPr lang="en-US" baseline="0" dirty="0" err="1"/>
              <a:t>Sengul</a:t>
            </a:r>
            <a:r>
              <a:rPr lang="en-US" baseline="0" dirty="0"/>
              <a:t>-Jones, Kenning </a:t>
            </a:r>
            <a:r>
              <a:rPr lang="en-US" baseline="0" dirty="0" err="1"/>
              <a:t>Arlitsch</a:t>
            </a:r>
            <a:r>
              <a:rPr lang="en-US" baseline="0" dirty="0"/>
              <a:t>, and Jeff </a:t>
            </a:r>
            <a:r>
              <a:rPr lang="en-US" baseline="0" dirty="0" err="1"/>
              <a:t>Mixter</a:t>
            </a:r>
            <a:r>
              <a:rPr lang="en-US" baseline="0" dirty="0"/>
              <a:t>. 2017. OCLC Research Update. ALA Annual Conference, Chicago, Illinois, June 26,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F5786-17D5-4342-9C55-CE1599340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934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from </a:t>
            </a:r>
            <a:r>
              <a:rPr lang="en-US" baseline="0" dirty="0"/>
              <a:t>Frick, Rachel, Sharon Streams, Monika </a:t>
            </a:r>
            <a:r>
              <a:rPr lang="en-US" baseline="0" dirty="0" err="1"/>
              <a:t>Sengul</a:t>
            </a:r>
            <a:r>
              <a:rPr lang="en-US" baseline="0" dirty="0"/>
              <a:t>-Jones, Kenning </a:t>
            </a:r>
            <a:r>
              <a:rPr lang="en-US" baseline="0" dirty="0" err="1"/>
              <a:t>Arlitsch</a:t>
            </a:r>
            <a:r>
              <a:rPr lang="en-US" baseline="0" dirty="0"/>
              <a:t>, and Jeff </a:t>
            </a:r>
            <a:r>
              <a:rPr lang="en-US" baseline="0" dirty="0" err="1"/>
              <a:t>Mixter</a:t>
            </a:r>
            <a:r>
              <a:rPr lang="en-US" baseline="0" dirty="0"/>
              <a:t>. 2017. OCLC Research Update. ALA Annual Conference, Chicago, Illinois, June 26,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Wiki Education Foundation. 2016. Student Learning Outcomes using Wikipedia-based Assignments Fall 2016 Research Report. Prepared by Zachary James McDowell and </a:t>
            </a:r>
            <a:r>
              <a:rPr lang="en-US" dirty="0" err="1"/>
              <a:t>Mahala</a:t>
            </a:r>
            <a:r>
              <a:rPr lang="en-US" dirty="0"/>
              <a:t> Dyer Stewart. Retrieved from https://commons.wikimedia.org/w/index.php?title=File:Student_Learning_Outcomes_using_Wikipedia-based_Assignments_Fall_2016_Research_Report.pdf&amp;page=2.</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60272-78FC-4250-85A2-EFF8CEFCF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482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2600"/>
            <a:ext cx="5486400" cy="3086100"/>
          </a:xfrm>
        </p:spPr>
      </p:sp>
      <p:sp>
        <p:nvSpPr>
          <p:cNvPr id="3" name="Notes Placeholder 2"/>
          <p:cNvSpPr>
            <a:spLocks noGrp="1"/>
          </p:cNvSpPr>
          <p:nvPr>
            <p:ph type="body" idx="1"/>
          </p:nvPr>
        </p:nvSpPr>
        <p:spPr>
          <a:xfrm>
            <a:off x="234950" y="3871389"/>
            <a:ext cx="6292850" cy="4800599"/>
          </a:xfrm>
        </p:spPr>
        <p:txBody>
          <a:bodyPr/>
          <a:lstStyle/>
          <a:p>
            <a:r>
              <a:rPr lang="en-US" sz="1400" dirty="0"/>
              <a:t>Image: “Joe McDonald’s Facebook Page.” Facebook.com. https://www.facebook.com/Joe-McDonald-274017182657487/. </a:t>
            </a:r>
          </a:p>
          <a:p>
            <a:endParaRPr lang="en-US" sz="1400" dirty="0">
              <a:latin typeface="Arial" panose="020B0604020202020204" pitchFamily="34" charset="0"/>
              <a:cs typeface="Arial" panose="020B0604020202020204" pitchFamily="34" charset="0"/>
            </a:endParaRPr>
          </a:p>
          <a:p>
            <a:r>
              <a:rPr lang="en-US" sz="1400" dirty="0"/>
              <a:t>Image: “Leola McDonald’s Facebook Page.” Facebook.com. https://www.facebook.com/Leola-McDonald-128487107270652/.</a:t>
            </a:r>
            <a:endParaRPr lang="en-US" sz="140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charset="0"/>
                <a:ea typeface="Arial" charset="0"/>
                <a:cs typeface="Arial" charset="0"/>
              </a:rPr>
              <a:t>DeSantis, Nick. 2012. “On Facebook, Librarian Brings 2 Students From the Early 1900s to Life.” </a:t>
            </a:r>
            <a:r>
              <a:rPr lang="en-US" i="1" kern="1200" dirty="0">
                <a:solidFill>
                  <a:schemeClr val="tx1"/>
                </a:solidFill>
                <a:effectLst/>
                <a:latin typeface="Arial" charset="0"/>
                <a:ea typeface="Arial" charset="0"/>
                <a:cs typeface="Arial" charset="0"/>
              </a:rPr>
              <a:t>The Chronicle of Higher Education</a:t>
            </a:r>
            <a:r>
              <a:rPr lang="en-US" kern="1200" dirty="0">
                <a:solidFill>
                  <a:schemeClr val="tx1"/>
                </a:solidFill>
                <a:effectLst/>
                <a:latin typeface="Arial" charset="0"/>
                <a:ea typeface="Arial" charset="0"/>
                <a:cs typeface="Arial" charset="0"/>
              </a:rPr>
              <a:t>, January 6. </a:t>
            </a:r>
            <a:r>
              <a:rPr lang="en-US" u="sng" kern="1200" dirty="0">
                <a:solidFill>
                  <a:schemeClr val="tx1"/>
                </a:solidFill>
                <a:effectLst/>
                <a:latin typeface="Arial" charset="0"/>
                <a:ea typeface="Arial" charset="0"/>
                <a:cs typeface="Arial" charset="0"/>
                <a:hlinkClick r:id="rId3"/>
              </a:rPr>
              <a:t>http://chronicle.com/blogs/wiredcampus/on-facebook-librarian-brings-two-students-from-the-early-1900s-to-life/34845</a:t>
            </a:r>
            <a:r>
              <a:rPr lang="en-US" kern="1200" dirty="0">
                <a:solidFill>
                  <a:schemeClr val="tx1"/>
                </a:solidFill>
                <a:effectLst/>
                <a:latin typeface="Arial" charset="0"/>
                <a:ea typeface="Arial" charset="0"/>
                <a:cs typeface="Arial" charset="0"/>
              </a:rPr>
              <a:t>.</a:t>
            </a:r>
          </a:p>
          <a:p>
            <a:endParaRPr lang="en-US" baseline="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55</a:t>
            </a:fld>
            <a:endParaRPr lang="en-US"/>
          </a:p>
        </p:txBody>
      </p:sp>
    </p:spTree>
    <p:extLst>
      <p:ext uri="{BB962C8B-B14F-4D97-AF65-F5344CB8AC3E}">
        <p14:creationId xmlns:p14="http://schemas.microsoft.com/office/powerpoint/2010/main" val="2570084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0100" y="406400"/>
            <a:ext cx="5486400" cy="3086100"/>
          </a:xfrm>
        </p:spPr>
      </p:sp>
      <p:sp>
        <p:nvSpPr>
          <p:cNvPr id="3" name="Notes Placeholder 2"/>
          <p:cNvSpPr>
            <a:spLocks noGrp="1"/>
          </p:cNvSpPr>
          <p:nvPr>
            <p:ph type="body" idx="1"/>
          </p:nvPr>
        </p:nvSpPr>
        <p:spPr>
          <a:xfrm>
            <a:off x="292100" y="3746500"/>
            <a:ext cx="6324600" cy="4775200"/>
          </a:xfrm>
        </p:spPr>
        <p:txBody>
          <a:bodyPr/>
          <a:lstStyle/>
          <a:p>
            <a:r>
              <a:rPr lang="en-US" sz="1400" dirty="0"/>
              <a:t>Images: Twitter</a:t>
            </a:r>
          </a:p>
          <a:p>
            <a:endParaRPr lang="en-US" sz="1400" dirty="0"/>
          </a:p>
          <a:p>
            <a:r>
              <a:rPr lang="en-US" sz="1400" dirty="0"/>
              <a:t>“</a:t>
            </a:r>
            <a:r>
              <a:rPr lang="en-US" sz="1400" b="0" i="0" kern="1200" dirty="0">
                <a:solidFill>
                  <a:schemeClr val="tx1"/>
                </a:solidFill>
                <a:effectLst/>
                <a:latin typeface="Arial" panose="020B0604020202020204" pitchFamily="34" charset="0"/>
                <a:ea typeface="+mn-ea"/>
                <a:cs typeface="Arial" panose="020B0604020202020204" pitchFamily="34" charset="0"/>
              </a:rPr>
              <a:t>The “hashtag hunt,” or Twitter-based scavenger hunt, is an activity that any librarian can complete with his or her students. Though it was originally created to help English 101 students practice finding recommended books for research assignments concerning controversial or moral issues and with the OPAC, it also allows students to explore the library as a place. The handout students receive is structured like all of the traditional library scavenger hunts of day’s past, but students are asked to take photos of the items they find and post them on Twitter with hashtags of the librarian’s choosing, usually hashtags that distinguish the library and the class (e.g., #</a:t>
            </a:r>
            <a:r>
              <a:rPr lang="en-US" sz="1400" b="0" i="0" kern="1200" dirty="0" err="1">
                <a:solidFill>
                  <a:schemeClr val="tx1"/>
                </a:solidFill>
                <a:effectLst/>
                <a:latin typeface="Arial" panose="020B0604020202020204" pitchFamily="34" charset="0"/>
                <a:ea typeface="+mn-ea"/>
                <a:cs typeface="Arial" panose="020B0604020202020204" pitchFamily="34" charset="0"/>
              </a:rPr>
              <a:t>hgtclibrary</a:t>
            </a:r>
            <a:r>
              <a:rPr lang="en-US" sz="1400" b="0" i="0" kern="1200" dirty="0">
                <a:solidFill>
                  <a:schemeClr val="tx1"/>
                </a:solidFill>
                <a:effectLst/>
                <a:latin typeface="Arial" panose="020B0604020202020204" pitchFamily="34" charset="0"/>
                <a:ea typeface="+mn-ea"/>
                <a:cs typeface="Arial" panose="020B0604020202020204" pitchFamily="34" charset="0"/>
              </a:rPr>
              <a:t> and #eng101). Students may also be awarded bonus points for #</a:t>
            </a:r>
            <a:r>
              <a:rPr lang="en-US" sz="1400" b="0" i="0" kern="1200" dirty="0" err="1">
                <a:solidFill>
                  <a:schemeClr val="tx1"/>
                </a:solidFill>
                <a:effectLst/>
                <a:latin typeface="Arial" panose="020B0604020202020204" pitchFamily="34" charset="0"/>
                <a:ea typeface="+mn-ea"/>
                <a:cs typeface="Arial" panose="020B0604020202020204" pitchFamily="34" charset="0"/>
              </a:rPr>
              <a:t>shelfie</a:t>
            </a:r>
            <a:r>
              <a:rPr lang="en-US" sz="1400" b="0" i="0" kern="1200" dirty="0">
                <a:solidFill>
                  <a:schemeClr val="tx1"/>
                </a:solidFill>
                <a:effectLst/>
                <a:latin typeface="Arial" panose="020B0604020202020204" pitchFamily="34" charset="0"/>
                <a:ea typeface="+mn-ea"/>
                <a:cs typeface="Arial" panose="020B0604020202020204" pitchFamily="34" charset="0"/>
              </a:rPr>
              <a:t> posts, which are explained to be posts of themselves in stacks, using the one of the collaborative learning units and/or print stations, or standing in a study room.”  (11)</a:t>
            </a:r>
            <a:endParaRPr lang="en-US" sz="1400" dirty="0"/>
          </a:p>
          <a:p>
            <a:endParaRPr lang="en-US"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charset="0"/>
                <a:ea typeface="Arial" charset="0"/>
                <a:cs typeface="Arial" charset="0"/>
              </a:rPr>
              <a:t>Kraft, Amanda, and Aleck F. Williams, Jr. 2016. “#</a:t>
            </a:r>
            <a:r>
              <a:rPr lang="en-US" kern="1200" dirty="0" err="1">
                <a:solidFill>
                  <a:schemeClr val="tx1"/>
                </a:solidFill>
                <a:effectLst/>
                <a:latin typeface="Arial" charset="0"/>
                <a:ea typeface="Arial" charset="0"/>
                <a:cs typeface="Arial" charset="0"/>
              </a:rPr>
              <a:t>Shelfies</a:t>
            </a:r>
            <a:r>
              <a:rPr lang="en-US" kern="1200" dirty="0">
                <a:solidFill>
                  <a:schemeClr val="tx1"/>
                </a:solidFill>
                <a:effectLst/>
                <a:latin typeface="Arial" charset="0"/>
                <a:ea typeface="Arial" charset="0"/>
                <a:cs typeface="Arial" charset="0"/>
              </a:rPr>
              <a:t> are Encouraged: Simple, Engaging Library Instruction with Hashtags.” </a:t>
            </a:r>
            <a:r>
              <a:rPr lang="en-US" i="1" kern="1200" dirty="0">
                <a:solidFill>
                  <a:schemeClr val="tx1"/>
                </a:solidFill>
                <a:effectLst/>
                <a:latin typeface="Arial" charset="0"/>
                <a:ea typeface="Arial" charset="0"/>
                <a:cs typeface="Arial" charset="0"/>
              </a:rPr>
              <a:t>College &amp; Research Libraries News </a:t>
            </a:r>
            <a:r>
              <a:rPr lang="en-US" kern="1200" dirty="0">
                <a:solidFill>
                  <a:schemeClr val="tx1"/>
                </a:solidFill>
                <a:effectLst/>
                <a:latin typeface="Arial" charset="0"/>
                <a:ea typeface="Arial" charset="0"/>
                <a:cs typeface="Arial" charset="0"/>
              </a:rPr>
              <a:t>77, no. 1 (2016): 10-13. </a:t>
            </a:r>
          </a:p>
          <a:p>
            <a:endParaRPr lang="en-US" baseline="0" dirty="0"/>
          </a:p>
          <a:p>
            <a:endParaRPr lang="en-US" sz="1400" dirty="0"/>
          </a:p>
        </p:txBody>
      </p:sp>
      <p:sp>
        <p:nvSpPr>
          <p:cNvPr id="4" name="Slide Number Placeholder 3"/>
          <p:cNvSpPr>
            <a:spLocks noGrp="1"/>
          </p:cNvSpPr>
          <p:nvPr>
            <p:ph type="sldNum" sz="quarter" idx="10"/>
          </p:nvPr>
        </p:nvSpPr>
        <p:spPr/>
        <p:txBody>
          <a:bodyPr/>
          <a:lstStyle/>
          <a:p>
            <a:fld id="{CE8934D9-5CCE-4977-ABCE-2AEF7098734B}" type="slidenum">
              <a:rPr lang="en-US" smtClean="0"/>
              <a:t>56</a:t>
            </a:fld>
            <a:endParaRPr lang="en-US"/>
          </a:p>
        </p:txBody>
      </p:sp>
    </p:spTree>
    <p:extLst>
      <p:ext uri="{BB962C8B-B14F-4D97-AF65-F5344CB8AC3E}">
        <p14:creationId xmlns:p14="http://schemas.microsoft.com/office/powerpoint/2010/main" val="12991071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419100" y="4025900"/>
            <a:ext cx="5753100" cy="3975101"/>
          </a:xfrm>
        </p:spPr>
        <p:txBody>
          <a:bodyPr/>
          <a:lstStyle/>
          <a:p>
            <a:r>
              <a:rPr lang="en-US" sz="1400" dirty="0"/>
              <a:t>Image: Lawrence University. “Library Events.” https://www.lawrence.edu/library/about/events.</a:t>
            </a:r>
          </a:p>
          <a:p>
            <a:endParaRPr lang="en-US" sz="1400" dirty="0"/>
          </a:p>
          <a:p>
            <a:r>
              <a:rPr lang="en-US" sz="1400" dirty="0"/>
              <a:t>Image: University of Minnesota. “Managing Stress on the Road to Finals Week.” https://twin-cities.umn.edu/managing-stress-road-finals-week.</a:t>
            </a:r>
          </a:p>
        </p:txBody>
      </p:sp>
      <p:sp>
        <p:nvSpPr>
          <p:cNvPr id="4" name="Slide Number Placeholder 3"/>
          <p:cNvSpPr>
            <a:spLocks noGrp="1"/>
          </p:cNvSpPr>
          <p:nvPr>
            <p:ph type="sldNum" sz="quarter" idx="10"/>
          </p:nvPr>
        </p:nvSpPr>
        <p:spPr/>
        <p:txBody>
          <a:bodyPr/>
          <a:lstStyle/>
          <a:p>
            <a:fld id="{CE8934D9-5CCE-4977-ABCE-2AEF7098734B}" type="slidenum">
              <a:rPr lang="en-US" smtClean="0"/>
              <a:t>57</a:t>
            </a:fld>
            <a:endParaRPr lang="en-US"/>
          </a:p>
        </p:txBody>
      </p:sp>
    </p:spTree>
    <p:extLst>
      <p:ext uri="{BB962C8B-B14F-4D97-AF65-F5344CB8AC3E}">
        <p14:creationId xmlns:p14="http://schemas.microsoft.com/office/powerpoint/2010/main" val="439353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1041400"/>
            <a:ext cx="5508625" cy="3098800"/>
          </a:xfrm>
        </p:spPr>
      </p:sp>
      <p:sp>
        <p:nvSpPr>
          <p:cNvPr id="3" name="Notes Placeholder 2"/>
          <p:cNvSpPr>
            <a:spLocks noGrp="1"/>
          </p:cNvSpPr>
          <p:nvPr>
            <p:ph type="body" idx="1"/>
          </p:nvPr>
        </p:nvSpPr>
        <p:spPr>
          <a:xfrm>
            <a:off x="495299" y="4419601"/>
            <a:ext cx="5842001" cy="3822700"/>
          </a:xfrm>
        </p:spPr>
        <p:txBody>
          <a:bodyPr>
            <a:noAutofit/>
          </a:bodyPr>
          <a:lstStyle/>
          <a:p>
            <a:pPr defTabSz="896203" fontAlgn="base">
              <a:spcBef>
                <a:spcPct val="30000"/>
              </a:spcBef>
              <a:spcAft>
                <a:spcPct val="0"/>
              </a:spcAft>
              <a:defRPr/>
            </a:pPr>
            <a:r>
              <a:rPr lang="en-US" sz="1400" dirty="0">
                <a:latin typeface="Arial" pitchFamily="34" charset="0"/>
                <a:cs typeface="Arial" pitchFamily="34" charset="0"/>
              </a:rPr>
              <a:t>Image: https://www.flickr.com/photos/marcomagrini/698692268/ by </a:t>
            </a:r>
            <a:r>
              <a:rPr lang="en-US" sz="1400" dirty="0" err="1">
                <a:latin typeface="Arial" pitchFamily="34" charset="0"/>
                <a:cs typeface="Arial" pitchFamily="34" charset="0"/>
              </a:rPr>
              <a:t>marco</a:t>
            </a:r>
            <a:r>
              <a:rPr lang="en-US" sz="1400" dirty="0">
                <a:latin typeface="Arial" pitchFamily="34" charset="0"/>
                <a:cs typeface="Arial" pitchFamily="34" charset="0"/>
              </a:rPr>
              <a:t> </a:t>
            </a:r>
            <a:r>
              <a:rPr lang="en-US" sz="1400" dirty="0" err="1">
                <a:latin typeface="Arial" pitchFamily="34" charset="0"/>
                <a:cs typeface="Arial" pitchFamily="34" charset="0"/>
              </a:rPr>
              <a:t>magrini</a:t>
            </a:r>
            <a:r>
              <a:rPr lang="en-US" sz="1400" dirty="0">
                <a:latin typeface="Arial" pitchFamily="34" charset="0"/>
                <a:cs typeface="Arial" pitchFamily="34" charset="0"/>
              </a:rPr>
              <a:t> / CC BY-NC-ND 2.0</a:t>
            </a:r>
          </a:p>
          <a:p>
            <a:pPr defTabSz="896203" fontAlgn="base">
              <a:spcBef>
                <a:spcPct val="30000"/>
              </a:spcBef>
              <a:spcAft>
                <a:spcPct val="0"/>
              </a:spcAft>
              <a:defRPr/>
            </a:pPr>
            <a:endParaRPr lang="en-US" sz="1400" dirty="0">
              <a:latin typeface="Arial" pitchFamily="34" charset="0"/>
              <a:cs typeface="Arial" pitchFamily="34" charset="0"/>
            </a:endParaRPr>
          </a:p>
          <a:p>
            <a:pPr defTabSz="896203" fontAlgn="base">
              <a:spcBef>
                <a:spcPct val="30000"/>
              </a:spcBef>
              <a:spcAft>
                <a:spcPct val="0"/>
              </a:spcAft>
              <a:defRPr/>
            </a:pPr>
            <a:r>
              <a:rPr lang="en-US" sz="1400" dirty="0">
                <a:latin typeface="Arial" pitchFamily="34" charset="0"/>
                <a:cs typeface="Arial" pitchFamily="34" charset="0"/>
              </a:rPr>
              <a:t>Mathews, Brian. 2012. </a:t>
            </a:r>
            <a:r>
              <a:rPr lang="en-US" sz="1400" i="1" dirty="0">
                <a:latin typeface="Arial" pitchFamily="34" charset="0"/>
                <a:cs typeface="Arial" pitchFamily="34" charset="0"/>
              </a:rPr>
              <a:t>Think Like a Startup: A White Paper to Inspire Library Entrepreneurialism. </a:t>
            </a:r>
            <a:r>
              <a:rPr lang="en-US" sz="1400" dirty="0">
                <a:latin typeface="Arial" pitchFamily="34" charset="0"/>
                <a:cs typeface="Arial" pitchFamily="34" charset="0"/>
                <a:hlinkClick r:id="rId3"/>
              </a:rPr>
              <a:t>http://chronicle.com/blognetwork/theubiquitouslibrarian/2012/04/04/think-like-a-startup-a-white-paper/</a:t>
            </a:r>
            <a:r>
              <a:rPr lang="en-US" sz="1400" dirty="0">
                <a:latin typeface="Arial" pitchFamily="34" charset="0"/>
                <a:cs typeface="Arial" pitchFamily="34" charset="0"/>
              </a:rPr>
              <a:t>.</a:t>
            </a:r>
            <a:r>
              <a:rPr lang="en-US" sz="1400" i="1" dirty="0">
                <a:latin typeface="Arial" pitchFamily="34" charset="0"/>
                <a:cs typeface="Arial" pitchFamily="34" charset="0"/>
              </a:rPr>
              <a:t> </a:t>
            </a:r>
            <a:endParaRPr lang="en-US" sz="1400" dirty="0">
              <a:latin typeface="Arial" pitchFamily="34" charset="0"/>
              <a:cs typeface="Arial" pitchFamily="34" charset="0"/>
            </a:endParaRPr>
          </a:p>
          <a:p>
            <a:pPr defTabSz="896203" fontAlgn="base">
              <a:spcBef>
                <a:spcPct val="30000"/>
              </a:spcBef>
              <a:spcAft>
                <a:spcPct val="0"/>
              </a:spcAft>
              <a:defRPr/>
            </a:pPr>
            <a:endParaRPr lang="en-US" sz="1400" dirty="0">
              <a:latin typeface="Arial" pitchFamily="34" charset="0"/>
              <a:cs typeface="Arial" pitchFamily="34" charset="0"/>
            </a:endParaRPr>
          </a:p>
          <a:p>
            <a:pPr lvl="1">
              <a:buFont typeface="Arial" pitchFamily="34" charset="0"/>
              <a:buNone/>
            </a:pPr>
            <a:endParaRPr lang="en-US" sz="1400"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58</a:t>
            </a:fld>
            <a:endParaRPr lang="en-US"/>
          </a:p>
        </p:txBody>
      </p:sp>
    </p:spTree>
    <p:extLst>
      <p:ext uri="{BB962C8B-B14F-4D97-AF65-F5344CB8AC3E}">
        <p14:creationId xmlns:p14="http://schemas.microsoft.com/office/powerpoint/2010/main" val="1325346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r>
              <a:rPr lang="en-US" sz="1400" dirty="0"/>
              <a:t>Image: http://www.flickr.com/photos/96043955@N05/15190222775 by Ryan Hickox / CC BY-SA 2.0 </a:t>
            </a:r>
          </a:p>
          <a:p>
            <a:endParaRPr lang="en-US"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charset="0"/>
                <a:ea typeface="Arial" charset="0"/>
                <a:cs typeface="Arial" charset="0"/>
              </a:rPr>
              <a:t>Ranganathan, S. R. 1931. </a:t>
            </a:r>
            <a:r>
              <a:rPr lang="en-US" i="1" kern="1200" dirty="0">
                <a:solidFill>
                  <a:schemeClr val="tx1"/>
                </a:solidFill>
                <a:effectLst/>
                <a:latin typeface="Arial" charset="0"/>
                <a:ea typeface="Arial" charset="0"/>
                <a:cs typeface="Arial" charset="0"/>
              </a:rPr>
              <a:t>The Five Laws of Library Science. </a:t>
            </a:r>
            <a:r>
              <a:rPr lang="en-US" kern="1200" dirty="0">
                <a:solidFill>
                  <a:schemeClr val="tx1"/>
                </a:solidFill>
                <a:effectLst/>
                <a:latin typeface="Arial" charset="0"/>
                <a:ea typeface="Arial" charset="0"/>
                <a:cs typeface="Arial" charset="0"/>
              </a:rPr>
              <a:t>London: Edward </a:t>
            </a:r>
            <a:r>
              <a:rPr lang="en-US" kern="1200" dirty="0" err="1">
                <a:solidFill>
                  <a:schemeClr val="tx1"/>
                </a:solidFill>
                <a:effectLst/>
                <a:latin typeface="Arial" charset="0"/>
                <a:ea typeface="Arial" charset="0"/>
                <a:cs typeface="Arial" charset="0"/>
              </a:rPr>
              <a:t>Goldston</a:t>
            </a:r>
            <a:r>
              <a:rPr lang="en-US" kern="1200" dirty="0">
                <a:solidFill>
                  <a:schemeClr val="tx1"/>
                </a:solidFill>
                <a:effectLst/>
                <a:latin typeface="Arial" charset="0"/>
                <a:ea typeface="Arial" charset="0"/>
                <a:cs typeface="Arial" charset="0"/>
              </a:rPr>
              <a:t>, Ltd.</a:t>
            </a:r>
          </a:p>
        </p:txBody>
      </p:sp>
      <p:sp>
        <p:nvSpPr>
          <p:cNvPr id="4" name="Slide Number Placeholder 3"/>
          <p:cNvSpPr>
            <a:spLocks noGrp="1"/>
          </p:cNvSpPr>
          <p:nvPr>
            <p:ph type="sldNum" sz="quarter" idx="10"/>
          </p:nvPr>
        </p:nvSpPr>
        <p:spPr/>
        <p:txBody>
          <a:bodyPr/>
          <a:lstStyle/>
          <a:p>
            <a:fld id="{84BE4854-46C1-40AE-92BF-0F440829588D}" type="slidenum">
              <a:rPr lang="en-US" smtClean="0"/>
              <a:t>59</a:t>
            </a:fld>
            <a:endParaRPr lang="en-US"/>
          </a:p>
        </p:txBody>
      </p:sp>
    </p:spTree>
    <p:extLst>
      <p:ext uri="{BB962C8B-B14F-4D97-AF65-F5344CB8AC3E}">
        <p14:creationId xmlns:p14="http://schemas.microsoft.com/office/powerpoint/2010/main" val="3322882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299579" cy="434181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itchFamily="34" charset="0"/>
                <a:cs typeface="Arial" pitchFamily="34" charset="0"/>
              </a:rPr>
              <a:t>This is a continuum and individuals may be display visitor or resident characteristics in different contexts and situations.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itchFamily="34" charset="0"/>
                <a:cs typeface="Arial" pitchFamily="34" charset="0"/>
              </a:rPr>
              <a:t>Visitors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solidFill>
                  <a:schemeClr val="tx1"/>
                </a:solidFill>
                <a:latin typeface="Arial" pitchFamily="34" charset="0"/>
                <a:cs typeface="Arial" pitchFamily="34" charset="0"/>
              </a:rPr>
              <a:t>functional use of technology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solidFill>
                  <a:schemeClr val="tx1"/>
                </a:solidFill>
                <a:latin typeface="Arial" pitchFamily="34" charset="0"/>
                <a:cs typeface="Arial" pitchFamily="34" charset="0"/>
              </a:rPr>
              <a:t>often linked to formal need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solidFill>
                  <a:schemeClr val="tx1"/>
                </a:solidFill>
                <a:latin typeface="Arial" pitchFamily="34" charset="0"/>
                <a:cs typeface="Arial" pitchFamily="34" charset="0"/>
              </a:rPr>
              <a:t>less visible/more passive online presence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solidFill>
                  <a:schemeClr val="tx1"/>
                </a:solidFill>
                <a:latin typeface="Arial" pitchFamily="34" charset="0"/>
                <a:cs typeface="Arial" pitchFamily="34" charset="0"/>
              </a:rPr>
              <a:t>more likely to favor  face- to- face interactions  </a:t>
            </a:r>
          </a:p>
          <a:p>
            <a:endParaRPr lang="en-US" sz="14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itchFamily="34" charset="0"/>
                <a:cs typeface="Arial" pitchFamily="34" charset="0"/>
              </a:rPr>
              <a:t>Residents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solidFill>
                  <a:schemeClr val="tx1"/>
                </a:solidFill>
                <a:latin typeface="Arial" pitchFamily="34" charset="0"/>
                <a:cs typeface="Arial" pitchFamily="34" charset="0"/>
              </a:rPr>
              <a:t>significant online presence and usage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solidFill>
                  <a:schemeClr val="tx1"/>
                </a:solidFill>
                <a:latin typeface="Arial" pitchFamily="34" charset="0"/>
                <a:cs typeface="Arial" pitchFamily="34" charset="0"/>
              </a:rPr>
              <a:t>high level of collaborative activity online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solidFill>
                  <a:schemeClr val="tx1"/>
                </a:solidFill>
                <a:latin typeface="Arial" pitchFamily="34" charset="0"/>
                <a:cs typeface="Arial" pitchFamily="34" charset="0"/>
              </a:rPr>
              <a:t>contributions to the online environment in the form of uploading materials, photos, videos.</a:t>
            </a:r>
          </a:p>
          <a:p>
            <a:endParaRPr lang="en-US" sz="1400" dirty="0">
              <a:solidFill>
                <a:schemeClr val="tx1"/>
              </a:solidFill>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itchFamily="34" charset="0"/>
                <a:cs typeface="Arial" pitchFamily="34" charset="0"/>
              </a:rPr>
              <a:t>White, David S., and Lynn Silipigni Connaway. 2011-2014. </a:t>
            </a:r>
            <a:r>
              <a:rPr lang="en-US" sz="1400" i="1" dirty="0">
                <a:solidFill>
                  <a:schemeClr val="tx1"/>
                </a:solidFill>
                <a:latin typeface="Arial" pitchFamily="34" charset="0"/>
                <a:cs typeface="Arial" pitchFamily="34" charset="0"/>
              </a:rPr>
              <a:t>Visitors &amp; Residents: What Motivates Engagement with the Digital Information Environment.</a:t>
            </a:r>
            <a:r>
              <a:rPr lang="en-US" sz="1400" dirty="0">
                <a:solidFill>
                  <a:schemeClr val="tx1"/>
                </a:solidFill>
                <a:latin typeface="Arial" pitchFamily="34" charset="0"/>
                <a:cs typeface="Arial" pitchFamily="34" charset="0"/>
              </a:rPr>
              <a:t> Funded by JISC, OCLC, and Oxford University. </a:t>
            </a:r>
            <a:r>
              <a:rPr lang="en-US" sz="1400" u="sng" dirty="0">
                <a:solidFill>
                  <a:schemeClr val="tx1"/>
                </a:solidFill>
                <a:latin typeface="Arial" pitchFamily="34" charset="0"/>
                <a:cs typeface="Arial" pitchFamily="34" charset="0"/>
                <a:hlinkClick r:id="rId3"/>
              </a:rPr>
              <a:t>http://www.oclc.org/research/activities/vandr/</a:t>
            </a:r>
            <a:r>
              <a:rPr lang="en-US" sz="1400" dirty="0">
                <a:solidFill>
                  <a:schemeClr val="tx1"/>
                </a:solidFill>
                <a:latin typeface="Arial" pitchFamily="34" charset="0"/>
                <a:cs typeface="Arial" pitchFamily="34" charset="0"/>
              </a:rPr>
              <a:t>.</a:t>
            </a:r>
          </a:p>
        </p:txBody>
      </p:sp>
      <p:sp>
        <p:nvSpPr>
          <p:cNvPr id="4" name="Slide Number Placeholder 3"/>
          <p:cNvSpPr>
            <a:spLocks noGrp="1"/>
          </p:cNvSpPr>
          <p:nvPr>
            <p:ph type="sldNum" sz="quarter" idx="10"/>
          </p:nvPr>
        </p:nvSpPr>
        <p:spPr/>
        <p:txBody>
          <a:bodyPr/>
          <a:lstStyle/>
          <a:p>
            <a:fld id="{6B37C837-5377-6648-AD34-4D4FC0F568FB}" type="slidenum">
              <a:rPr lang="en-GB" smtClean="0"/>
              <a:pPr/>
              <a:t>6</a:t>
            </a:fld>
            <a:endParaRPr lang="en-GB" dirty="0"/>
          </a:p>
        </p:txBody>
      </p:sp>
    </p:spTree>
    <p:extLst>
      <p:ext uri="{BB962C8B-B14F-4D97-AF65-F5344CB8AC3E}">
        <p14:creationId xmlns:p14="http://schemas.microsoft.com/office/powerpoint/2010/main" val="27120118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pPr>
              <a:defRPr/>
            </a:pPr>
            <a:r>
              <a:rPr lang="en-US" sz="1400" dirty="0"/>
              <a:t>Image: Wikipedia contributors. "Digital Visitor and Resident." </a:t>
            </a:r>
            <a:r>
              <a:rPr lang="en-US" sz="1400" i="1" dirty="0"/>
              <a:t>Wikipedia, The Free Encyclopedia. </a:t>
            </a:r>
            <a:r>
              <a:rPr lang="en-US" sz="1400" dirty="0"/>
              <a:t>https://en.wikipedia.org/wiki/Digital_Visitor_and_Resident.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t>60</a:t>
            </a:fld>
            <a:endParaRPr lang="en-US"/>
          </a:p>
        </p:txBody>
      </p:sp>
    </p:spTree>
    <p:extLst>
      <p:ext uri="{BB962C8B-B14F-4D97-AF65-F5344CB8AC3E}">
        <p14:creationId xmlns:p14="http://schemas.microsoft.com/office/powerpoint/2010/main" val="2137791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https://www.flickr.com/photos/eltpics/9674285302 by </a:t>
            </a:r>
            <a:r>
              <a:rPr lang="en-US" dirty="0" err="1"/>
              <a:t>eltpics</a:t>
            </a:r>
            <a:r>
              <a:rPr lang="en-US" dirty="0"/>
              <a:t> / CC BY-NC 2.0 https://creativecommons.org/licenses/by-nc/2.0/</a:t>
            </a:r>
          </a:p>
        </p:txBody>
      </p:sp>
      <p:sp>
        <p:nvSpPr>
          <p:cNvPr id="4" name="Slide Number Placeholder 3"/>
          <p:cNvSpPr>
            <a:spLocks noGrp="1"/>
          </p:cNvSpPr>
          <p:nvPr>
            <p:ph type="sldNum" sz="quarter" idx="10"/>
          </p:nvPr>
        </p:nvSpPr>
        <p:spPr/>
        <p:txBody>
          <a:bodyPr/>
          <a:lstStyle/>
          <a:p>
            <a:fld id="{35A6DD34-2E5D-44F1-8091-20CC79DD3A1A}" type="slidenum">
              <a:rPr lang="en-US" smtClean="0"/>
              <a:t>61</a:t>
            </a:fld>
            <a:endParaRPr lang="en-US"/>
          </a:p>
        </p:txBody>
      </p:sp>
    </p:spTree>
    <p:extLst>
      <p:ext uri="{BB962C8B-B14F-4D97-AF65-F5344CB8AC3E}">
        <p14:creationId xmlns:p14="http://schemas.microsoft.com/office/powerpoint/2010/main" val="42573205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https://www.flickr.com/photos/littlestar19/4086086968 by littlestar19 / CC BY-NC 2.0 https://creativecommons.org/licenses/by-nc/2.0/</a:t>
            </a:r>
          </a:p>
        </p:txBody>
      </p:sp>
      <p:sp>
        <p:nvSpPr>
          <p:cNvPr id="4" name="Slide Number Placeholder 3"/>
          <p:cNvSpPr>
            <a:spLocks noGrp="1"/>
          </p:cNvSpPr>
          <p:nvPr>
            <p:ph type="sldNum" sz="quarter" idx="10"/>
          </p:nvPr>
        </p:nvSpPr>
        <p:spPr/>
        <p:txBody>
          <a:bodyPr/>
          <a:lstStyle/>
          <a:p>
            <a:fld id="{35A6DD34-2E5D-44F1-8091-20CC79DD3A1A}" type="slidenum">
              <a:rPr lang="en-US" smtClean="0"/>
              <a:t>62</a:t>
            </a:fld>
            <a:endParaRPr lang="en-US"/>
          </a:p>
        </p:txBody>
      </p:sp>
    </p:spTree>
    <p:extLst>
      <p:ext uri="{BB962C8B-B14F-4D97-AF65-F5344CB8AC3E}">
        <p14:creationId xmlns:p14="http://schemas.microsoft.com/office/powerpoint/2010/main" val="1598029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2D9BD-ECE9-F44B-A193-E8522ECD7795}" type="slidenum">
              <a:rPr lang="en-US" smtClean="0"/>
              <a:t>63</a:t>
            </a:fld>
            <a:endParaRPr lang="en-US"/>
          </a:p>
        </p:txBody>
      </p:sp>
    </p:spTree>
    <p:extLst>
      <p:ext uri="{BB962C8B-B14F-4D97-AF65-F5344CB8AC3E}">
        <p14:creationId xmlns:p14="http://schemas.microsoft.com/office/powerpoint/2010/main" val="2348576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64</a:t>
            </a:fld>
            <a:endParaRPr lang="en-US"/>
          </a:p>
        </p:txBody>
      </p:sp>
    </p:spTree>
    <p:extLst>
      <p:ext uri="{BB962C8B-B14F-4D97-AF65-F5344CB8AC3E}">
        <p14:creationId xmlns:p14="http://schemas.microsoft.com/office/powerpoint/2010/main" val="40886625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65</a:t>
            </a:fld>
            <a:endParaRPr lang="en-US"/>
          </a:p>
        </p:txBody>
      </p:sp>
    </p:spTree>
    <p:extLst>
      <p:ext uri="{BB962C8B-B14F-4D97-AF65-F5344CB8AC3E}">
        <p14:creationId xmlns:p14="http://schemas.microsoft.com/office/powerpoint/2010/main" val="40416165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66</a:t>
            </a:fld>
            <a:endParaRPr lang="en-US"/>
          </a:p>
        </p:txBody>
      </p:sp>
    </p:spTree>
    <p:extLst>
      <p:ext uri="{BB962C8B-B14F-4D97-AF65-F5344CB8AC3E}">
        <p14:creationId xmlns:p14="http://schemas.microsoft.com/office/powerpoint/2010/main" val="28000957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67</a:t>
            </a:fld>
            <a:endParaRPr lang="en-US"/>
          </a:p>
        </p:txBody>
      </p:sp>
    </p:spTree>
    <p:extLst>
      <p:ext uri="{BB962C8B-B14F-4D97-AF65-F5344CB8AC3E}">
        <p14:creationId xmlns:p14="http://schemas.microsoft.com/office/powerpoint/2010/main" val="1212276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68</a:t>
            </a:fld>
            <a:endParaRPr lang="en-US"/>
          </a:p>
        </p:txBody>
      </p:sp>
    </p:spTree>
    <p:extLst>
      <p:ext uri="{BB962C8B-B14F-4D97-AF65-F5344CB8AC3E}">
        <p14:creationId xmlns:p14="http://schemas.microsoft.com/office/powerpoint/2010/main" val="41505480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69</a:t>
            </a:fld>
            <a:endParaRPr lang="en-US"/>
          </a:p>
        </p:txBody>
      </p:sp>
    </p:spTree>
    <p:extLst>
      <p:ext uri="{BB962C8B-B14F-4D97-AF65-F5344CB8AC3E}">
        <p14:creationId xmlns:p14="http://schemas.microsoft.com/office/powerpoint/2010/main" val="41265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noAutofit/>
          </a:bodyPr>
          <a:lstStyle/>
          <a:p>
            <a:pPr defTabSz="466435">
              <a:defRPr/>
            </a:pPr>
            <a:r>
              <a:rPr lang="en-US" sz="1400" dirty="0">
                <a:solidFill>
                  <a:schemeClr val="tx1"/>
                </a:solidFill>
                <a:latin typeface="Arial" pitchFamily="34" charset="0"/>
                <a:cs typeface="Arial" pitchFamily="34" charset="0"/>
              </a:rPr>
              <a:t>Image: https://www.flickr.com/photos/29233640@N07/9363159824</a:t>
            </a:r>
            <a:r>
              <a:rPr lang="en-US" dirty="0"/>
              <a:t>/ by Robert Couse-Baker / CC BY 2.0 https://creativecommons.org/licenses/by/2.0/</a:t>
            </a:r>
            <a:endParaRPr lang="en-US" sz="1400" dirty="0">
              <a:solidFill>
                <a:schemeClr val="tx1"/>
              </a:solidFill>
              <a:latin typeface="Arial" pitchFamily="34" charset="0"/>
              <a:cs typeface="Arial" pitchFamily="34" charset="0"/>
            </a:endParaRPr>
          </a:p>
          <a:p>
            <a:pPr defTabSz="466435">
              <a:defRPr/>
            </a:pPr>
            <a:endParaRPr lang="en-US" sz="1400" dirty="0">
              <a:solidFill>
                <a:schemeClr val="tx1"/>
              </a:solidFill>
              <a:latin typeface="Arial" pitchFamily="34" charset="0"/>
              <a:cs typeface="Arial" pitchFamily="34" charset="0"/>
            </a:endParaRPr>
          </a:p>
          <a:p>
            <a:r>
              <a:rPr lang="en-US" sz="1400" dirty="0">
                <a:solidFill>
                  <a:schemeClr val="tx1"/>
                </a:solidFill>
                <a:latin typeface="Arial" pitchFamily="34" charset="0"/>
                <a:cs typeface="Arial" pitchFamily="34" charset="0"/>
              </a:rPr>
              <a:t>Visitors: functional use of technology, often linked to formal need (such as use of software for specific coursework, or organizing meetings through email contact); less visible/more passive online presence, more likely to favor  face-to-face interactions (even as they use the internet to organize/schedule those interactions) </a:t>
            </a:r>
          </a:p>
          <a:p>
            <a:endParaRPr lang="en-US" sz="1400" dirty="0">
              <a:solidFill>
                <a:schemeClr val="tx1"/>
              </a:solidFill>
              <a:latin typeface="Arial" pitchFamily="34" charset="0"/>
              <a:cs typeface="Arial" pitchFamily="34" charset="0"/>
            </a:endParaRPr>
          </a:p>
          <a:p>
            <a:r>
              <a:rPr lang="en-US" dirty="0"/>
              <a:t>White, David S., and Lynn Silipigni Connaway. 2011-2014. </a:t>
            </a:r>
            <a:r>
              <a:rPr lang="en-US" i="1" dirty="0"/>
              <a:t>Visitors &amp; Residents: What Motivates Engagement with the Digital Information Environment.</a:t>
            </a:r>
            <a:r>
              <a:rPr lang="en-US" dirty="0"/>
              <a:t> Funded by JISC, OCLC, and Oxford University. </a:t>
            </a:r>
            <a:r>
              <a:rPr lang="en-US" u="sng" dirty="0">
                <a:hlinkClick r:id="rId3"/>
              </a:rPr>
              <a:t>http://www.oclc.org/research/activities/vandr/</a:t>
            </a:r>
            <a:r>
              <a:rPr lang="en-US" dirty="0"/>
              <a:t>.</a:t>
            </a:r>
          </a:p>
          <a:p>
            <a:endParaRPr lang="en-US" sz="14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F4C4C-19F4-4555-84AC-DDCE43DBCD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978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4682631"/>
          </a:xfrm>
          <a:prstGeom prst="rect">
            <a:avLst/>
          </a:prstGeom>
        </p:spPr>
        <p:txBody>
          <a:bodyPr>
            <a:noAutofit/>
          </a:bodyPr>
          <a:lstStyle/>
          <a:p>
            <a:pPr defTabSz="466435">
              <a:defRPr/>
            </a:pPr>
            <a:r>
              <a:rPr lang="en-US" sz="1400" dirty="0">
                <a:latin typeface="Arial" pitchFamily="34" charset="0"/>
                <a:cs typeface="Arial" pitchFamily="34" charset="0"/>
              </a:rPr>
              <a:t>Image</a:t>
            </a:r>
            <a:r>
              <a:rPr lang="en-US" dirty="0"/>
              <a:t>: https://www.flickr.com/photos/15216811@N06/8521338394 by </a:t>
            </a:r>
            <a:r>
              <a:rPr lang="pt-BR" dirty="0"/>
              <a:t>N i c o l a / CC BY 2.0 https://creativecommons.org/licenses/by/2.0/</a:t>
            </a:r>
            <a:endParaRPr lang="en-US" sz="1400" dirty="0">
              <a:latin typeface="Arial" pitchFamily="34" charset="0"/>
              <a:cs typeface="Arial" pitchFamily="34" charset="0"/>
            </a:endParaRPr>
          </a:p>
          <a:p>
            <a:pPr defTabSz="466435">
              <a:defRPr/>
            </a:pPr>
            <a:endParaRPr lang="en-US" dirty="0"/>
          </a:p>
          <a:p>
            <a:r>
              <a:rPr lang="en-US" sz="1400" dirty="0">
                <a:latin typeface="Arial" pitchFamily="34" charset="0"/>
                <a:cs typeface="Arial" pitchFamily="34" charset="0"/>
              </a:rPr>
              <a:t>Residents: significant online presence and usage; high level of collaborative activity online; contributions to the online environment in the form of uploading materials, photos, videos.</a:t>
            </a:r>
          </a:p>
          <a:p>
            <a:endParaRPr lang="en-US" sz="1400" dirty="0">
              <a:latin typeface="Arial" pitchFamily="34" charset="0"/>
              <a:cs typeface="Arial" pitchFamily="34" charset="0"/>
            </a:endParaRPr>
          </a:p>
          <a:p>
            <a:r>
              <a:rPr lang="en-US" dirty="0"/>
              <a:t>White, David S., and Lynn Silipigni Connaway. 2011-2014. </a:t>
            </a:r>
            <a:r>
              <a:rPr lang="en-US" i="1" dirty="0"/>
              <a:t>Visitors &amp; Residents: What Motivates Engagement with the Digital Information Environment.</a:t>
            </a:r>
            <a:r>
              <a:rPr lang="en-US" dirty="0"/>
              <a:t> Funded by JISC, OCLC, and Oxford University. </a:t>
            </a:r>
            <a:r>
              <a:rPr lang="en-US" u="sng" dirty="0">
                <a:hlinkClick r:id="rId3"/>
              </a:rPr>
              <a:t>http://www.oclc.org/research/activities/vandr/</a:t>
            </a:r>
            <a:r>
              <a:rPr lang="en-US" dirty="0"/>
              <a:t>.</a:t>
            </a: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a:p>
            <a:endParaRPr lang="en-US" sz="140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CF4C4C-19F4-4555-84AC-DDCE43DBCD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509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noAutofit/>
          </a:bodyPr>
          <a:lstStyle/>
          <a:p>
            <a:r>
              <a:rPr lang="en-US" sz="1400" kern="1200" dirty="0">
                <a:solidFill>
                  <a:schemeClr val="tx1"/>
                </a:solidFill>
                <a:latin typeface="Arial" pitchFamily="34" charset="0"/>
                <a:cs typeface="Arial" pitchFamily="34" charset="0"/>
              </a:rPr>
              <a:t>1. Emerging (Late stage secondary school/First year undergraduate); </a:t>
            </a:r>
          </a:p>
          <a:p>
            <a:r>
              <a:rPr lang="en-US" sz="1400" kern="1200" dirty="0">
                <a:solidFill>
                  <a:schemeClr val="tx1"/>
                </a:solidFill>
                <a:latin typeface="Arial" pitchFamily="34" charset="0"/>
                <a:cs typeface="Arial" pitchFamily="34" charset="0"/>
              </a:rPr>
              <a:t>2. Establishing (Second/third or third/fourth year undergraduate); </a:t>
            </a:r>
          </a:p>
          <a:p>
            <a:r>
              <a:rPr lang="en-US" sz="1400" kern="1200" dirty="0">
                <a:solidFill>
                  <a:schemeClr val="tx1"/>
                </a:solidFill>
                <a:latin typeface="Arial" pitchFamily="34" charset="0"/>
                <a:cs typeface="Arial" pitchFamily="34" charset="0"/>
              </a:rPr>
              <a:t>3. Embedding (Postgraduates, PhD students); </a:t>
            </a:r>
          </a:p>
          <a:p>
            <a:r>
              <a:rPr lang="en-US" sz="1400" kern="1200" dirty="0">
                <a:solidFill>
                  <a:schemeClr val="tx1"/>
                </a:solidFill>
                <a:latin typeface="Arial" pitchFamily="34" charset="0"/>
                <a:cs typeface="Arial" pitchFamily="34" charset="0"/>
              </a:rPr>
              <a:t>4. Experienced (Scholars).</a:t>
            </a:r>
          </a:p>
          <a:p>
            <a:endParaRPr lang="en-US" sz="1400" dirty="0">
              <a:solidFill>
                <a:schemeClr val="tx1"/>
              </a:solidFill>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itchFamily="34" charset="0"/>
                <a:cs typeface="Arial" pitchFamily="34" charset="0"/>
              </a:rPr>
              <a:t>Connaway, Lynn S., David White, and Donna Lanclos. 2011. “Visitors and Residents: What motivates engagement with the digital information environment?” </a:t>
            </a:r>
            <a:r>
              <a:rPr lang="en-US" sz="1400" i="1" dirty="0">
                <a:solidFill>
                  <a:schemeClr val="tx1"/>
                </a:solidFill>
                <a:latin typeface="Arial" pitchFamily="34" charset="0"/>
                <a:cs typeface="Arial" pitchFamily="34" charset="0"/>
              </a:rPr>
              <a:t>Proceedings of the 74</a:t>
            </a:r>
            <a:r>
              <a:rPr lang="en-US" sz="1400" i="1" baseline="30000" dirty="0">
                <a:solidFill>
                  <a:schemeClr val="tx1"/>
                </a:solidFill>
                <a:latin typeface="Arial" pitchFamily="34" charset="0"/>
                <a:cs typeface="Arial" pitchFamily="34" charset="0"/>
              </a:rPr>
              <a:t>th</a:t>
            </a:r>
            <a:r>
              <a:rPr lang="en-US" sz="1400" i="1" dirty="0">
                <a:solidFill>
                  <a:schemeClr val="tx1"/>
                </a:solidFill>
                <a:latin typeface="Arial" pitchFamily="34" charset="0"/>
                <a:cs typeface="Arial" pitchFamily="34" charset="0"/>
              </a:rPr>
              <a:t> ASIS&amp;T Annual Meeting</a:t>
            </a:r>
            <a:r>
              <a:rPr lang="en-US" sz="1400" dirty="0">
                <a:solidFill>
                  <a:schemeClr val="tx1"/>
                </a:solidFill>
                <a:latin typeface="Arial" pitchFamily="34" charset="0"/>
                <a:cs typeface="Arial" pitchFamily="34" charset="0"/>
              </a:rPr>
              <a:t> 48: 1-7. </a:t>
            </a:r>
          </a:p>
          <a:p>
            <a:endParaRPr lang="en-US" sz="1400" dirty="0">
              <a:solidFill>
                <a:schemeClr val="tx1"/>
              </a:solidFill>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itchFamily="34" charset="0"/>
                <a:cs typeface="Arial" pitchFamily="34" charset="0"/>
              </a:rPr>
              <a:t>White, David S., and Lynn Silipigni Connaway. 2011-2014. </a:t>
            </a:r>
            <a:r>
              <a:rPr lang="en-US" sz="1400" i="1" dirty="0">
                <a:solidFill>
                  <a:schemeClr val="tx1"/>
                </a:solidFill>
                <a:latin typeface="Arial" pitchFamily="34" charset="0"/>
                <a:cs typeface="Arial" pitchFamily="34" charset="0"/>
              </a:rPr>
              <a:t>Visitors &amp; Residents: What Motivates Engagement with the Digital Information Environment.</a:t>
            </a:r>
            <a:r>
              <a:rPr lang="en-US" sz="1400" dirty="0">
                <a:solidFill>
                  <a:schemeClr val="tx1"/>
                </a:solidFill>
                <a:latin typeface="Arial" pitchFamily="34" charset="0"/>
                <a:cs typeface="Arial" pitchFamily="34" charset="0"/>
              </a:rPr>
              <a:t> Funded by JISC, OCLC, and Oxford University. </a:t>
            </a:r>
            <a:r>
              <a:rPr lang="en-US" sz="1400" u="sng" dirty="0">
                <a:solidFill>
                  <a:schemeClr val="tx1"/>
                </a:solidFill>
                <a:latin typeface="Arial" pitchFamily="34" charset="0"/>
                <a:cs typeface="Arial" pitchFamily="34" charset="0"/>
                <a:hlinkClick r:id="rId3"/>
              </a:rPr>
              <a:t>http://www.oclc.org/research/activities/vandr/</a:t>
            </a:r>
            <a:r>
              <a:rPr lang="en-US" sz="1400" dirty="0">
                <a:solidFill>
                  <a:schemeClr val="tx1"/>
                </a:solidFill>
                <a:latin typeface="Arial" pitchFamily="34" charset="0"/>
                <a:cs typeface="Arial" pitchFamily="34" charset="0"/>
              </a:rPr>
              <a:t>.</a:t>
            </a: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9</a:t>
            </a:fld>
            <a:endParaRPr lang="en-GB" dirty="0"/>
          </a:p>
        </p:txBody>
      </p:sp>
    </p:spTree>
    <p:extLst>
      <p:ext uri="{BB962C8B-B14F-4D97-AF65-F5344CB8AC3E}">
        <p14:creationId xmlns:p14="http://schemas.microsoft.com/office/powerpoint/2010/main" val="3053464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40752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62439" y="2"/>
            <a:ext cx="6129563" cy="5442225"/>
          </a:xfrm>
          <a:prstGeom prst="rect">
            <a:avLst/>
          </a:prstGeom>
        </p:spPr>
      </p:pic>
      <p:sp>
        <p:nvSpPr>
          <p:cNvPr id="9" name="Rectangle 8"/>
          <p:cNvSpPr/>
          <p:nvPr userDrawn="1"/>
        </p:nvSpPr>
        <p:spPr>
          <a:xfrm rot="10800000">
            <a:off x="15117" y="5239201"/>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p:blipFill>
        <p:spPr>
          <a:xfrm>
            <a:off x="320571" y="5942065"/>
            <a:ext cx="833847" cy="400600"/>
          </a:xfrm>
          <a:prstGeom prst="rect">
            <a:avLst/>
          </a:prstGeom>
        </p:spPr>
      </p:pic>
      <p:pic>
        <p:nvPicPr>
          <p:cNvPr id="2" name="Picture 1"/>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1814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486576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63811"/>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655349"/>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967252"/>
            <a:ext cx="5229124" cy="177478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055369"/>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442815"/>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801845"/>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275235"/>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4844" y="4655349"/>
            <a:ext cx="10955859" cy="810295"/>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81441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382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12192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952501" y="2000251"/>
            <a:ext cx="4953001"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500" y="2000251"/>
            <a:ext cx="4953000"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381000"/>
            <a:ext cx="10972800" cy="914400"/>
          </a:xfrm>
          <a:prstGeom prst="rect">
            <a:avLst/>
          </a:prstGeom>
        </p:spPr>
        <p:txBody>
          <a:bodyPr wrap="none"/>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4600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77">
              <a:defRPr/>
            </a:pPr>
            <a:endParaRPr lang="en-US" sz="1351">
              <a:solidFill>
                <a:srgbClr val="3D527F"/>
              </a:solidFill>
            </a:endParaRPr>
          </a:p>
        </p:txBody>
      </p:sp>
      <p:sp>
        <p:nvSpPr>
          <p:cNvPr id="19" name="Rectangle 18"/>
          <p:cNvSpPr/>
          <p:nvPr userDrawn="1"/>
        </p:nvSpPr>
        <p:spPr>
          <a:xfrm>
            <a:off x="2946402"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77">
              <a:defRPr/>
            </a:pPr>
            <a:endParaRPr lang="en-US" sz="1351">
              <a:solidFill>
                <a:srgbClr val="3D527F"/>
              </a:solidFill>
            </a:endParaRPr>
          </a:p>
        </p:txBody>
      </p:sp>
      <p:sp>
        <p:nvSpPr>
          <p:cNvPr id="20" name="Rectangle 19"/>
          <p:cNvSpPr/>
          <p:nvPr userDrawn="1"/>
        </p:nvSpPr>
        <p:spPr>
          <a:xfrm>
            <a:off x="4360339" y="6248400"/>
            <a:ext cx="7831668"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77">
              <a:defRPr/>
            </a:pPr>
            <a:endParaRPr lang="en-US" sz="1351" dirty="0">
              <a:solidFill>
                <a:srgbClr val="3D527F"/>
              </a:solidFill>
            </a:endParaRPr>
          </a:p>
        </p:txBody>
      </p:sp>
      <p:sp>
        <p:nvSpPr>
          <p:cNvPr id="6" name="Text Placeholder 5"/>
          <p:cNvSpPr>
            <a:spLocks noGrp="1"/>
          </p:cNvSpPr>
          <p:nvPr>
            <p:ph type="body" sz="quarter" idx="13" hasCustomPrompt="1"/>
          </p:nvPr>
        </p:nvSpPr>
        <p:spPr>
          <a:xfrm>
            <a:off x="637126" y="220663"/>
            <a:ext cx="10909300" cy="915256"/>
          </a:xfrm>
          <a:prstGeom prst="rect">
            <a:avLst/>
          </a:prstGeom>
        </p:spPr>
        <p:txBody>
          <a:bodyPr vert="horz"/>
          <a:lstStyle>
            <a:lvl1pPr marL="0" indent="0">
              <a:buNone/>
              <a:defRPr sz="2700" b="1" baseline="0">
                <a:solidFill>
                  <a:schemeClr val="tx2"/>
                </a:solidFill>
              </a:defRPr>
            </a:lvl1pPr>
          </a:lstStyle>
          <a:p>
            <a:pPr lvl="0"/>
            <a:r>
              <a:rPr lang="en-US" dirty="0"/>
              <a:t>Title of slide</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010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54498" y="-4969"/>
            <a:ext cx="7998343" cy="1418391"/>
          </a:xfrm>
          <a:prstGeom prst="rect">
            <a:avLst/>
          </a:prstGeom>
        </p:spPr>
      </p:pic>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6" name="Text Placeholder 18"/>
          <p:cNvSpPr>
            <a:spLocks noGrp="1"/>
          </p:cNvSpPr>
          <p:nvPr>
            <p:ph type="body" sz="quarter" idx="16" hasCustomPrompt="1"/>
          </p:nvPr>
        </p:nvSpPr>
        <p:spPr>
          <a:xfrm>
            <a:off x="1039293" y="2469871"/>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70" indent="0">
              <a:buNone/>
              <a:defRPr/>
            </a:lvl2pPr>
            <a:lvl5pPr marL="2438278"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5" y="4818453"/>
            <a:ext cx="1819631" cy="410369"/>
          </a:xfrm>
          <a:prstGeom prst="rect">
            <a:avLst/>
          </a:prstGeom>
        </p:spPr>
        <p:txBody>
          <a:bodyPr vert="horz" wrap="none" lIns="0" tIns="0">
            <a:spAutoFit/>
          </a:bodyPr>
          <a:lstStyle>
            <a:lvl1pPr marL="0" indent="0">
              <a:buNone/>
              <a:defRPr sz="2267" b="0"/>
            </a:lvl1pPr>
            <a:lvl2pPr marL="609570" indent="0">
              <a:buNone/>
              <a:defRPr/>
            </a:lvl2pPr>
            <a:lvl5pPr marL="2438278" indent="0">
              <a:buNone/>
              <a:defRPr/>
            </a:lvl5pPr>
          </a:lstStyle>
          <a:p>
            <a:pPr lvl="0"/>
            <a:r>
              <a:rPr lang="en-US" dirty="0"/>
              <a:t>Speaker Title</a:t>
            </a:r>
          </a:p>
        </p:txBody>
      </p:sp>
      <p:sp>
        <p:nvSpPr>
          <p:cNvPr id="15" name="Rectangle 14"/>
          <p:cNvSpPr/>
          <p:nvPr userDrawn="1"/>
        </p:nvSpPr>
        <p:spPr>
          <a:xfrm>
            <a:off x="4182536" y="2"/>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3" name="Footer Placeholder 4"/>
          <p:cNvSpPr txBox="1">
            <a:spLocks/>
          </p:cNvSpPr>
          <p:nvPr userDrawn="1"/>
        </p:nvSpPr>
        <p:spPr>
          <a:xfrm>
            <a:off x="7039" y="6384426"/>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alpha val="50000"/>
                  </a:schemeClr>
                </a:solidFill>
                <a:effectLst/>
                <a:latin typeface="Arial" charset="0"/>
                <a:ea typeface="Arial" charset="0"/>
                <a:cs typeface="Arial" charset="0"/>
              </a:rPr>
              <a:t>Confidential. Not for distribution.</a:t>
            </a:r>
          </a:p>
        </p:txBody>
      </p:sp>
      <p:sp>
        <p:nvSpPr>
          <p:cNvPr id="24" name="Rectangle 23"/>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5" name="Rectangle 24"/>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6" name="Rectangle 25"/>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7"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userDrawn="1"/>
        </p:nvSpPr>
        <p:spPr>
          <a:xfrm>
            <a:off x="2" y="1866900"/>
            <a:ext cx="5651498" cy="563247"/>
          </a:xfrm>
          <a:prstGeom prst="rect">
            <a:avLst/>
          </a:prstGeom>
          <a:solidFill>
            <a:schemeClr val="accent2"/>
          </a:solidFill>
        </p:spPr>
        <p:txBody>
          <a:bodyPr wrap="square" lIns="118872" tIns="118872" rIns="121920" bIns="118872"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mn-lt"/>
              <a:ea typeface="+mn-ea"/>
              <a:cs typeface="Arial" charset="0"/>
            </a:endParaRPr>
          </a:p>
        </p:txBody>
      </p:sp>
    </p:spTree>
    <p:extLst>
      <p:ext uri="{BB962C8B-B14F-4D97-AF65-F5344CB8AC3E}">
        <p14:creationId xmlns:p14="http://schemas.microsoft.com/office/powerpoint/2010/main" val="37641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95969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29526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8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933"/>
            </a:lvl2pPr>
            <a:lvl3pPr>
              <a:defRPr sz="3067"/>
            </a:lvl3pPr>
            <a:lvl4pPr>
              <a:defRPr/>
            </a:lvl4pPr>
            <a:lvl5pPr>
              <a:defRPr/>
            </a:lvl5pPr>
            <a:lvl6pPr>
              <a:defRPr/>
            </a:lvl6pPr>
            <a:lvl7pPr>
              <a:defRPr/>
            </a:lvl7pPr>
            <a:lvl8pPr marL="4267093" indent="0">
              <a:buNone/>
              <a:defRPr/>
            </a:lvl8pPr>
            <a:lvl9pPr marL="4876678" indent="0">
              <a:buNone/>
              <a:defRPr/>
            </a:lvl9pPr>
          </a:lstStyle>
          <a:p>
            <a:pPr lvl="0"/>
            <a:r>
              <a:rPr lang="en-US" dirty="0"/>
              <a:t>Click to add copy</a:t>
            </a:r>
          </a:p>
        </p:txBody>
      </p:sp>
    </p:spTree>
    <p:extLst>
      <p:ext uri="{BB962C8B-B14F-4D97-AF65-F5344CB8AC3E}">
        <p14:creationId xmlns:p14="http://schemas.microsoft.com/office/powerpoint/2010/main" val="331337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56423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39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87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65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57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3"/>
          <a:stretch>
            <a:fillRect/>
          </a:stretch>
        </p:blipFill>
        <p:spPr>
          <a:xfrm>
            <a:off x="6087533" y="-2848"/>
            <a:ext cx="6119584" cy="5853515"/>
          </a:xfrm>
          <a:prstGeom prst="rect">
            <a:avLst/>
          </a:prstGeom>
        </p:spPr>
      </p:pic>
    </p:spTree>
    <p:extLst>
      <p:ext uri="{BB962C8B-B14F-4D97-AF65-F5344CB8AC3E}">
        <p14:creationId xmlns:p14="http://schemas.microsoft.com/office/powerpoint/2010/main" val="12258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p:cNvSpPr txBox="1"/>
          <p:nvPr userDrawn="1"/>
        </p:nvSpPr>
        <p:spPr>
          <a:xfrm>
            <a:off x="1" y="359771"/>
            <a:ext cx="5126963" cy="820674"/>
          </a:xfrm>
          <a:prstGeom prst="rect">
            <a:avLst/>
          </a:prstGeom>
          <a:solidFill>
            <a:schemeClr val="accent2"/>
          </a:solidFill>
        </p:spPr>
        <p:txBody>
          <a:bodyPr wrap="square" lIns="243840" tIns="243840" rIns="121920" bIns="24384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mn-lt"/>
                <a:ea typeface="+mn-ea"/>
                <a:cs typeface="Arial" charset="0"/>
              </a:rPr>
              <a:t>IFLA </a:t>
            </a:r>
            <a:r>
              <a:rPr kumimoji="0" lang="en-US" sz="2133" b="0" i="0" u="none" strike="noStrike" kern="1200" cap="none" spc="0" normalizeH="0" baseline="0" noProof="0" dirty="0" err="1">
                <a:ln>
                  <a:noFill/>
                </a:ln>
                <a:solidFill>
                  <a:prstClr val="white"/>
                </a:solidFill>
                <a:effectLst/>
                <a:uLnTx/>
                <a:uFillTx/>
                <a:latin typeface="+mn-lt"/>
                <a:ea typeface="+mn-ea"/>
                <a:cs typeface="Arial" charset="0"/>
              </a:rPr>
              <a:t>Wrocław</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 • 19</a:t>
            </a:r>
            <a:r>
              <a:rPr kumimoji="0" lang="en-US" sz="2133" b="0" i="0" u="none" strike="noStrike" kern="1200" cap="none" spc="-187" normalizeH="0" baseline="0" noProof="0" dirty="0">
                <a:ln>
                  <a:noFill/>
                </a:ln>
                <a:solidFill>
                  <a:prstClr val="white"/>
                </a:solidFill>
                <a:effectLst/>
                <a:uLnTx/>
                <a:uFillTx/>
                <a:latin typeface="+mn-lt"/>
                <a:ea typeface="+mn-ea"/>
                <a:cs typeface="Arial" charset="0"/>
              </a:rPr>
              <a:t> </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a:t>
            </a:r>
            <a:r>
              <a:rPr kumimoji="0" lang="en-US" sz="2133" b="0" i="0" u="none" strike="noStrike" kern="1200" cap="none" spc="-267" normalizeH="0" baseline="0" noProof="0" dirty="0">
                <a:ln>
                  <a:noFill/>
                </a:ln>
                <a:solidFill>
                  <a:prstClr val="white"/>
                </a:solidFill>
                <a:effectLst/>
                <a:uLnTx/>
                <a:uFillTx/>
                <a:latin typeface="+mn-lt"/>
                <a:ea typeface="+mn-ea"/>
                <a:cs typeface="Arial" charset="0"/>
              </a:rPr>
              <a:t> </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25 August 2017</a:t>
            </a:r>
          </a:p>
        </p:txBody>
      </p:sp>
      <p:pic>
        <p:nvPicPr>
          <p:cNvPr id="18" name="Picture 17" descr="ppt-because-tag.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649459" y="5037667"/>
            <a:ext cx="1812100" cy="296333"/>
          </a:xfrm>
          <a:prstGeom prst="rect">
            <a:avLst/>
          </a:prstGeom>
        </p:spPr>
      </p:pic>
      <p:sp>
        <p:nvSpPr>
          <p:cNvPr id="2" name="TextBox 1"/>
          <p:cNvSpPr txBox="1"/>
          <p:nvPr userDrawn="1"/>
        </p:nvSpPr>
        <p:spPr>
          <a:xfrm>
            <a:off x="7581900" y="5107625"/>
            <a:ext cx="260008" cy="215444"/>
          </a:xfrm>
          <a:prstGeom prst="rect">
            <a:avLst/>
          </a:prstGeom>
          <a:noFill/>
        </p:spPr>
        <p:txBody>
          <a:bodyPr wrap="none" rtlCol="0">
            <a:spAutoFit/>
          </a:bodyPr>
          <a:lstStyle/>
          <a:p>
            <a:r>
              <a:rPr lang="en-US" sz="800" dirty="0">
                <a:solidFill>
                  <a:schemeClr val="bg1"/>
                </a:solidFill>
              </a:rPr>
              <a:t>®</a:t>
            </a:r>
          </a:p>
        </p:txBody>
      </p:sp>
    </p:spTree>
    <p:extLst>
      <p:ext uri="{BB962C8B-B14F-4D97-AF65-F5344CB8AC3E}">
        <p14:creationId xmlns:p14="http://schemas.microsoft.com/office/powerpoint/2010/main" val="241347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19" name="Rectangle 18"/>
          <p:cNvSpPr/>
          <p:nvPr userDrawn="1"/>
        </p:nvSpPr>
        <p:spPr>
          <a:xfrm>
            <a:off x="2946402"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20" name="Rectangle 19"/>
          <p:cNvSpPr/>
          <p:nvPr userDrawn="1"/>
        </p:nvSpPr>
        <p:spPr>
          <a:xfrm>
            <a:off x="4360339" y="6248400"/>
            <a:ext cx="7831668"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867">
                <a:solidFill>
                  <a:srgbClr val="3D527F"/>
                </a:solidFill>
              </a:rPr>
              <a:t>#</a:t>
            </a:r>
            <a:r>
              <a:rPr lang="en-US" sz="1867" err="1">
                <a:solidFill>
                  <a:srgbClr val="3D527F"/>
                </a:solidFill>
              </a:rPr>
              <a:t>vandr</a:t>
            </a:r>
            <a:endParaRPr lang="en-US" sz="1867">
              <a:solidFill>
                <a:srgbClr val="3D527F"/>
              </a:solidFill>
            </a:endParaRPr>
          </a:p>
        </p:txBody>
      </p:sp>
      <p:sp>
        <p:nvSpPr>
          <p:cNvPr id="6" name="Text Placeholder 5"/>
          <p:cNvSpPr>
            <a:spLocks noGrp="1"/>
          </p:cNvSpPr>
          <p:nvPr>
            <p:ph type="body" sz="quarter" idx="13" hasCustomPrompt="1"/>
          </p:nvPr>
        </p:nvSpPr>
        <p:spPr>
          <a:xfrm>
            <a:off x="637126" y="220663"/>
            <a:ext cx="10909300" cy="915256"/>
          </a:xfrm>
          <a:prstGeom prst="rect">
            <a:avLst/>
          </a:prstGeom>
        </p:spPr>
        <p:txBody>
          <a:bodyPr vert="horz"/>
          <a:lstStyle>
            <a:lvl1pPr marL="0" indent="0">
              <a:buNone/>
              <a:defRPr sz="2700" b="1" baseline="0">
                <a:solidFill>
                  <a:schemeClr val="tx2"/>
                </a:solidFill>
              </a:defRPr>
            </a:lvl1pPr>
          </a:lstStyle>
          <a:p>
            <a:pPr lvl="0"/>
            <a:r>
              <a:rPr lang="en-US" dirty="0"/>
              <a:t>Title of slide</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99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872541" y="6400800"/>
            <a:ext cx="1692281" cy="294325"/>
          </a:xfrm>
          <a:prstGeom prst="rect">
            <a:avLst/>
          </a:prstGeom>
        </p:spPr>
        <p:txBody>
          <a:bodyPr/>
          <a:lstStyle/>
          <a:p>
            <a:fld id="{793BC21B-894E-AB42-B567-820E81E1B58F}" type="datetimeFigureOut">
              <a:rPr lang="en-US" smtClean="0">
                <a:solidFill>
                  <a:srgbClr val="000000"/>
                </a:solidFill>
              </a:rPr>
              <a:pPr/>
              <a:t>3/14/2018</a:t>
            </a:fld>
            <a:endParaRPr lang="en-US" dirty="0">
              <a:solidFill>
                <a:srgbClr val="000000"/>
              </a:solidFill>
            </a:endParaRPr>
          </a:p>
        </p:txBody>
      </p:sp>
      <p:sp>
        <p:nvSpPr>
          <p:cNvPr id="5" name="Footer Placeholder 4"/>
          <p:cNvSpPr>
            <a:spLocks noGrp="1"/>
          </p:cNvSpPr>
          <p:nvPr>
            <p:ph type="ftr" sz="quarter" idx="11"/>
          </p:nvPr>
        </p:nvSpPr>
        <p:spPr>
          <a:xfrm>
            <a:off x="5384802" y="6400800"/>
            <a:ext cx="3288124" cy="2943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818857F2-102E-5148-ADF3-C396FE20EBD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8203637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18456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730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78765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483513"/>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561465"/>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413636"/>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784484"/>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787656"/>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83185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52771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60566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457835"/>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82868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83185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34099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527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36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01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16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3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05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22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62439" y="2"/>
            <a:ext cx="6129563" cy="5850665"/>
          </a:xfrm>
          <a:prstGeom prst="rect">
            <a:avLst/>
          </a:prstGeom>
        </p:spPr>
      </p:pic>
    </p:spTree>
    <p:extLst>
      <p:ext uri="{BB962C8B-B14F-4D97-AF65-F5344CB8AC3E}">
        <p14:creationId xmlns:p14="http://schemas.microsoft.com/office/powerpoint/2010/main" val="427912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28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 Blank">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19" name="Rectangle 18"/>
          <p:cNvSpPr/>
          <p:nvPr userDrawn="1"/>
        </p:nvSpPr>
        <p:spPr>
          <a:xfrm>
            <a:off x="2946401"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20" name="Rectangle 19"/>
          <p:cNvSpPr/>
          <p:nvPr userDrawn="1"/>
        </p:nvSpPr>
        <p:spPr>
          <a:xfrm>
            <a:off x="4360338" y="6248400"/>
            <a:ext cx="7831668"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43828" y="6457315"/>
            <a:ext cx="990985"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userDrawn="1"/>
        </p:nvSpPr>
        <p:spPr>
          <a:xfrm>
            <a:off x="7500997" y="6357723"/>
            <a:ext cx="3367313" cy="379656"/>
          </a:xfrm>
          <a:prstGeom prst="rect">
            <a:avLst/>
          </a:prstGeom>
          <a:noFill/>
        </p:spPr>
        <p:txBody>
          <a:bodyPr wrap="square" rtlCol="0">
            <a:spAutoFit/>
          </a:bodyPr>
          <a:lstStyle/>
          <a:p>
            <a:pPr algn="ctr"/>
            <a:r>
              <a:rPr lang="en-US" sz="1867" b="1" dirty="0">
                <a:solidFill>
                  <a:schemeClr val="bg1"/>
                </a:solidFill>
              </a:rPr>
              <a:t>#</a:t>
            </a:r>
            <a:r>
              <a:rPr lang="en-US" sz="1867" b="1" dirty="0" err="1">
                <a:solidFill>
                  <a:schemeClr val="bg1"/>
                </a:solidFill>
              </a:rPr>
              <a:t>vandr</a:t>
            </a:r>
            <a:endParaRPr lang="en-US" sz="1867" b="1" dirty="0">
              <a:solidFill>
                <a:schemeClr val="bg1"/>
              </a:solidFill>
            </a:endParaRPr>
          </a:p>
        </p:txBody>
      </p:sp>
    </p:spTree>
    <p:extLst>
      <p:ext uri="{BB962C8B-B14F-4D97-AF65-F5344CB8AC3E}">
        <p14:creationId xmlns:p14="http://schemas.microsoft.com/office/powerpoint/2010/main" val="362365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77163"/>
          </a:xfrm>
          <a:prstGeom prst="rect">
            <a:avLst/>
          </a:prstGeom>
          <a:ln w="28575" cmpd="sng">
            <a:solidFill>
              <a:srgbClr val="FFFFFF"/>
            </a:solidFill>
          </a:ln>
        </p:spPr>
        <p:txBody>
          <a:bodyPr vert="horz" lIns="274320" tIns="45720" rIns="274320" bIns="9144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81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96191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13169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78765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483513"/>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561465"/>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413636"/>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784484"/>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787656"/>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83185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52771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60566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457835"/>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82868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83185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20592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77163"/>
          </a:xfrm>
          <a:prstGeom prst="rect">
            <a:avLst/>
          </a:prstGeom>
          <a:ln w="28575" cmpd="sng">
            <a:solidFill>
              <a:srgbClr val="FFFFFF"/>
            </a:solidFill>
          </a:ln>
        </p:spPr>
        <p:txBody>
          <a:bodyPr vert="horz" lIns="274320" tIns="45720" rIns="274320" bIns="9144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27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093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38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85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10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75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62439" y="2"/>
            <a:ext cx="6129563" cy="5442225"/>
          </a:xfrm>
          <a:prstGeom prst="rect">
            <a:avLst/>
          </a:prstGeom>
        </p:spPr>
      </p:pic>
      <p:sp>
        <p:nvSpPr>
          <p:cNvPr id="9" name="Rectangle 8"/>
          <p:cNvSpPr/>
          <p:nvPr userDrawn="1"/>
        </p:nvSpPr>
        <p:spPr>
          <a:xfrm rot="10800000">
            <a:off x="15117" y="5239201"/>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p:blipFill>
        <p:spPr>
          <a:xfrm>
            <a:off x="320571" y="5942065"/>
            <a:ext cx="833847" cy="400600"/>
          </a:xfrm>
          <a:prstGeom prst="rect">
            <a:avLst/>
          </a:prstGeom>
        </p:spPr>
      </p:pic>
      <p:pic>
        <p:nvPicPr>
          <p:cNvPr id="2" name="Picture 1"/>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83302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5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486576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63811"/>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userDrawn="1"/>
        </p:nvSpPr>
        <p:spPr>
          <a:xfrm>
            <a:off x="0" y="4655349"/>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967252"/>
            <a:ext cx="5229124" cy="177478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055369"/>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442815"/>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801845"/>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275235"/>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4844" y="4655349"/>
            <a:ext cx="10955859" cy="810295"/>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293770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83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70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18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18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18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193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18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18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54">
              <a:defRPr/>
            </a:pPr>
            <a:endParaRPr lang="en-US" sz="18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373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19" name="Rectangle 18"/>
          <p:cNvSpPr/>
          <p:nvPr userDrawn="1"/>
        </p:nvSpPr>
        <p:spPr>
          <a:xfrm>
            <a:off x="2946402"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20" name="Rectangle 19"/>
          <p:cNvSpPr/>
          <p:nvPr userDrawn="1"/>
        </p:nvSpPr>
        <p:spPr>
          <a:xfrm>
            <a:off x="4360339" y="6248400"/>
            <a:ext cx="7831668"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867">
                <a:solidFill>
                  <a:srgbClr val="3D527F"/>
                </a:solidFill>
              </a:rPr>
              <a:t>#</a:t>
            </a:r>
            <a:r>
              <a:rPr lang="en-US" sz="1867" err="1">
                <a:solidFill>
                  <a:srgbClr val="3D527F"/>
                </a:solidFill>
              </a:rPr>
              <a:t>vandr</a:t>
            </a:r>
            <a:endParaRPr lang="en-US" sz="1867">
              <a:solidFill>
                <a:srgbClr val="3D527F"/>
              </a:solidFill>
            </a:endParaRPr>
          </a:p>
        </p:txBody>
      </p:sp>
      <p:sp>
        <p:nvSpPr>
          <p:cNvPr id="6" name="Text Placeholder 5"/>
          <p:cNvSpPr>
            <a:spLocks noGrp="1"/>
          </p:cNvSpPr>
          <p:nvPr>
            <p:ph type="body" sz="quarter" idx="13" hasCustomPrompt="1"/>
          </p:nvPr>
        </p:nvSpPr>
        <p:spPr>
          <a:xfrm>
            <a:off x="637126" y="220663"/>
            <a:ext cx="10909300" cy="915256"/>
          </a:xfrm>
          <a:prstGeom prst="rect">
            <a:avLst/>
          </a:prstGeom>
        </p:spPr>
        <p:txBody>
          <a:bodyPr vert="horz"/>
          <a:lstStyle>
            <a:lvl1pPr marL="0" indent="0">
              <a:buNone/>
              <a:defRPr sz="2700" b="1" baseline="0">
                <a:solidFill>
                  <a:schemeClr val="tx2"/>
                </a:solidFill>
              </a:defRPr>
            </a:lvl1pPr>
          </a:lstStyle>
          <a:p>
            <a:pPr lvl="0"/>
            <a:r>
              <a:rPr lang="en-US" dirty="0"/>
              <a:t>Title of slide</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5236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534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81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551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55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65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686" r:id="rId13"/>
    <p:sldLayoutId id="2147483726" r:id="rId1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4274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71" r:id="rId12"/>
    <p:sldLayoutId id="214748377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07935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81530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oclc.org/content/dam/research/publications/2017/oclcresearch-many-faces-digital-vandr-a4.pdf"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2.xml"/><Relationship Id="rId5" Type="http://schemas.openxmlformats.org/officeDocument/2006/relationships/image" Target="../media/image45.jpg"/><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emf"/></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6.xml"/><Relationship Id="rId4" Type="http://schemas.openxmlformats.org/officeDocument/2006/relationships/hyperlink" Target="https://www.youtube.com/watch?v=6ai0ZO3lDR4"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21.xml"/><Relationship Id="rId4" Type="http://schemas.openxmlformats.org/officeDocument/2006/relationships/image" Target="../media/image54.jpg"/></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goo.gl/vxUMRD"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hyperlink" Target="http://news.stanford.edu/2013/03/01/games-education-tool-030113/" TargetMode="External"/><Relationship Id="rId4" Type="http://schemas.openxmlformats.org/officeDocument/2006/relationships/hyperlink" Target="http://chronicle.com/blogs/wiredcampus/on-facebook-librarian-brings-two-students-from-the-early-1900s-to-life/34845"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hyperlink" Target="http://www.worldbank.org/en/publication/wdr2016" TargetMode="External"/><Relationship Id="rId5" Type="http://schemas.openxmlformats.org/officeDocument/2006/relationships/hyperlink" Target="http://www.jiscinfonet.ac.uk/infokits/evaluating-services/" TargetMode="External"/><Relationship Id="rId4" Type="http://schemas.openxmlformats.org/officeDocument/2006/relationships/hyperlink" Target="https://www.youtube.com/watch?v=6ai0ZO3lDR4"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603844" y="2431735"/>
            <a:ext cx="11014999" cy="1570382"/>
          </a:xfrm>
        </p:spPr>
        <p:txBody>
          <a:bodyPr anchor="ctr">
            <a:normAutofit fontScale="55000" lnSpcReduction="20000"/>
          </a:bodyPr>
          <a:lstStyle/>
          <a:p>
            <a:pPr>
              <a:lnSpc>
                <a:spcPct val="110000"/>
              </a:lnSpc>
            </a:pPr>
            <a:r>
              <a:rPr lang="en-US" dirty="0"/>
              <a:t>Online Engagement and Information Literacy: </a:t>
            </a:r>
          </a:p>
          <a:p>
            <a:pPr>
              <a:lnSpc>
                <a:spcPct val="110000"/>
              </a:lnSpc>
            </a:pPr>
            <a:r>
              <a:rPr lang="en-US" dirty="0"/>
              <a:t>The Many Faces of Digital Visitors &amp; Residents</a:t>
            </a:r>
          </a:p>
        </p:txBody>
      </p:sp>
      <p:sp>
        <p:nvSpPr>
          <p:cNvPr id="9" name="Text Placeholder 8"/>
          <p:cNvSpPr>
            <a:spLocks noGrp="1"/>
          </p:cNvSpPr>
          <p:nvPr>
            <p:ph type="body" sz="quarter" idx="17"/>
          </p:nvPr>
        </p:nvSpPr>
        <p:spPr>
          <a:xfrm>
            <a:off x="971592" y="4275963"/>
            <a:ext cx="4967450" cy="502766"/>
          </a:xfrm>
        </p:spPr>
        <p:txBody>
          <a:bodyPr/>
          <a:lstStyle/>
          <a:p>
            <a:r>
              <a:rPr lang="en-US" dirty="0"/>
              <a:t>Lynn Silipigni Connaway, PhD</a:t>
            </a:r>
          </a:p>
        </p:txBody>
      </p:sp>
      <p:sp>
        <p:nvSpPr>
          <p:cNvPr id="5" name="Text Placeholder 7">
            <a:extLst>
              <a:ext uri="{FF2B5EF4-FFF2-40B4-BE49-F238E27FC236}">
                <a16:creationId xmlns:a16="http://schemas.microsoft.com/office/drawing/2014/main" id="{1AB1FB9F-083D-4609-89F1-954D8BAAED73}"/>
              </a:ext>
            </a:extLst>
          </p:cNvPr>
          <p:cNvSpPr txBox="1">
            <a:spLocks/>
          </p:cNvSpPr>
          <p:nvPr/>
        </p:nvSpPr>
        <p:spPr>
          <a:xfrm>
            <a:off x="971592" y="4795887"/>
            <a:ext cx="8116966" cy="1232325"/>
          </a:xfrm>
          <a:prstGeom prst="rect">
            <a:avLst/>
          </a:prstGeom>
        </p:spPr>
        <p:txBody>
          <a:bodyPr vert="horz" wrap="none" lIns="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dirty="0"/>
              <a:t>Senior Research Scientist &amp; Director of User Research, OCLC</a:t>
            </a:r>
          </a:p>
          <a:p>
            <a:pPr>
              <a:spcBef>
                <a:spcPts val="400"/>
              </a:spcBef>
            </a:pPr>
            <a:r>
              <a:rPr lang="en-US" dirty="0">
                <a:hlinkClick r:id="rId3"/>
              </a:rPr>
              <a:t>connawal@oclc.org</a:t>
            </a:r>
            <a:endParaRPr lang="en-US" dirty="0"/>
          </a:p>
          <a:p>
            <a:pPr>
              <a:spcBef>
                <a:spcPts val="400"/>
              </a:spcBef>
            </a:pPr>
            <a:r>
              <a:rPr lang="en-US" dirty="0"/>
              <a:t>@</a:t>
            </a:r>
            <a:r>
              <a:rPr lang="en-US" dirty="0" err="1"/>
              <a:t>LynnConnaway</a:t>
            </a:r>
            <a:endParaRPr lang="en-US" dirty="0"/>
          </a:p>
        </p:txBody>
      </p:sp>
      <p:sp>
        <p:nvSpPr>
          <p:cNvPr id="2" name="TextBox 1">
            <a:extLst>
              <a:ext uri="{FF2B5EF4-FFF2-40B4-BE49-F238E27FC236}">
                <a16:creationId xmlns:a16="http://schemas.microsoft.com/office/drawing/2014/main" id="{3D77282A-6624-49BD-9B54-756248C46928}"/>
              </a:ext>
            </a:extLst>
          </p:cNvPr>
          <p:cNvSpPr txBox="1"/>
          <p:nvPr/>
        </p:nvSpPr>
        <p:spPr>
          <a:xfrm>
            <a:off x="285750" y="1973223"/>
            <a:ext cx="5334000" cy="338554"/>
          </a:xfrm>
          <a:prstGeom prst="rect">
            <a:avLst/>
          </a:prstGeom>
          <a:noFill/>
        </p:spPr>
        <p:txBody>
          <a:bodyPr wrap="square" rtlCol="0">
            <a:spAutoFit/>
          </a:bodyPr>
          <a:lstStyle/>
          <a:p>
            <a:r>
              <a:rPr lang="en-US" sz="1600" b="1" dirty="0" err="1">
                <a:solidFill>
                  <a:schemeClr val="bg1"/>
                </a:solidFill>
              </a:rPr>
              <a:t>Bibliostar</a:t>
            </a:r>
            <a:r>
              <a:rPr lang="en-US" sz="1600" b="1" dirty="0">
                <a:solidFill>
                  <a:schemeClr val="bg1"/>
                </a:solidFill>
              </a:rPr>
              <a:t> Conference   Milan, Italy   March 15, 2018</a:t>
            </a:r>
          </a:p>
        </p:txBody>
      </p:sp>
    </p:spTree>
    <p:extLst>
      <p:ext uri="{BB962C8B-B14F-4D97-AF65-F5344CB8AC3E}">
        <p14:creationId xmlns:p14="http://schemas.microsoft.com/office/powerpoint/2010/main" val="1377226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346" y="1108082"/>
            <a:ext cx="10898717" cy="877163"/>
          </a:xfrm>
        </p:spPr>
        <p:txBody>
          <a:bodyPr/>
          <a:lstStyle/>
          <a:p>
            <a:r>
              <a:rPr lang="en-US" dirty="0"/>
              <a:t>Data collection  &amp; Analysis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24698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472E67-3D0D-4766-B46D-9BAB706960C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86500"/>
          </a:xfrm>
          <a:prstGeom prst="rect">
            <a:avLst/>
          </a:prstGeom>
        </p:spPr>
      </p:pic>
      <p:sp>
        <p:nvSpPr>
          <p:cNvPr id="3" name="TextBox 2"/>
          <p:cNvSpPr txBox="1"/>
          <p:nvPr/>
        </p:nvSpPr>
        <p:spPr>
          <a:xfrm>
            <a:off x="5905500" y="1260340"/>
            <a:ext cx="6286500" cy="5016758"/>
          </a:xfrm>
          <a:prstGeom prst="rect">
            <a:avLst/>
          </a:prstGeom>
          <a:solidFill>
            <a:schemeClr val="tx1">
              <a:alpha val="65000"/>
            </a:schemeClr>
          </a:solidFill>
        </p:spPr>
        <p:txBody>
          <a:bodyPr wrap="square" rtlCol="0">
            <a:spAutoFit/>
          </a:bodyPr>
          <a:lstStyle/>
          <a:p>
            <a:pPr>
              <a:buClr>
                <a:schemeClr val="bg2"/>
              </a:buClr>
            </a:pPr>
            <a:r>
              <a:rPr lang="en-US" sz="3200" b="1" dirty="0">
                <a:solidFill>
                  <a:schemeClr val="bg1"/>
                </a:solidFill>
              </a:rPr>
              <a:t>4 Project Phases </a:t>
            </a:r>
          </a:p>
          <a:p>
            <a:pPr marL="742932" lvl="1" indent="-285744">
              <a:buClr>
                <a:schemeClr val="bg2"/>
              </a:buClr>
              <a:buFont typeface="Arial" panose="020B0604020202020204" pitchFamily="34" charset="0"/>
              <a:buChar char="•"/>
            </a:pPr>
            <a:r>
              <a:rPr lang="en-US" sz="3200" b="1" dirty="0">
                <a:solidFill>
                  <a:schemeClr val="bg1"/>
                </a:solidFill>
              </a:rPr>
              <a:t>Semi-structured interviews</a:t>
            </a:r>
          </a:p>
          <a:p>
            <a:pPr marL="742932" lvl="1" indent="-285744">
              <a:buClr>
                <a:schemeClr val="bg2"/>
              </a:buClr>
              <a:buFont typeface="Arial" panose="020B0604020202020204" pitchFamily="34" charset="0"/>
              <a:buChar char="•"/>
            </a:pPr>
            <a:r>
              <a:rPr lang="en-US" sz="3200" b="1" dirty="0">
                <a:solidFill>
                  <a:schemeClr val="bg1"/>
                </a:solidFill>
              </a:rPr>
              <a:t>Diaries/monthly semi-structured interviews</a:t>
            </a:r>
          </a:p>
          <a:p>
            <a:pPr marL="1714457" lvl="3" indent="-342891">
              <a:buClr>
                <a:schemeClr val="bg2"/>
              </a:buClr>
              <a:buFont typeface="Arial" panose="020B0604020202020204" pitchFamily="34" charset="0"/>
              <a:buChar char="•"/>
            </a:pPr>
            <a:r>
              <a:rPr lang="en-US" sz="3200" b="1" dirty="0">
                <a:solidFill>
                  <a:schemeClr val="bg1"/>
                </a:solidFill>
              </a:rPr>
              <a:t>Written</a:t>
            </a:r>
          </a:p>
          <a:p>
            <a:pPr marL="1714457" lvl="3" indent="-342891">
              <a:buClr>
                <a:schemeClr val="bg2"/>
              </a:buClr>
              <a:buFont typeface="Arial" panose="020B0604020202020204" pitchFamily="34" charset="0"/>
              <a:buChar char="•"/>
            </a:pPr>
            <a:r>
              <a:rPr lang="en-US" sz="3200" b="1" dirty="0">
                <a:solidFill>
                  <a:schemeClr val="bg1"/>
                </a:solidFill>
              </a:rPr>
              <a:t>Video</a:t>
            </a:r>
          </a:p>
          <a:p>
            <a:pPr marL="1714457" lvl="3" indent="-342891">
              <a:buClr>
                <a:schemeClr val="bg2"/>
              </a:buClr>
              <a:buFont typeface="Arial" panose="020B0604020202020204" pitchFamily="34" charset="0"/>
              <a:buChar char="•"/>
            </a:pPr>
            <a:r>
              <a:rPr lang="en-US" sz="3200" b="1" dirty="0">
                <a:solidFill>
                  <a:schemeClr val="bg1"/>
                </a:solidFill>
              </a:rPr>
              <a:t>Skype or telephone</a:t>
            </a:r>
          </a:p>
          <a:p>
            <a:pPr marL="742932" lvl="1" indent="-285744">
              <a:buClr>
                <a:schemeClr val="bg2"/>
              </a:buClr>
              <a:buFont typeface="Arial" panose="020B0604020202020204" pitchFamily="34" charset="0"/>
              <a:buChar char="•"/>
            </a:pPr>
            <a:r>
              <a:rPr lang="en-US" sz="3200" b="1" dirty="0">
                <a:solidFill>
                  <a:schemeClr val="bg1"/>
                </a:solidFill>
              </a:rPr>
              <a:t>Second group of semi-structured interviews</a:t>
            </a:r>
          </a:p>
          <a:p>
            <a:pPr marL="742932" lvl="1" indent="-285744">
              <a:buClr>
                <a:schemeClr val="bg2"/>
              </a:buClr>
              <a:buFont typeface="Arial" panose="020B0604020202020204" pitchFamily="34" charset="0"/>
              <a:buChar char="•"/>
            </a:pPr>
            <a:r>
              <a:rPr lang="en-US" sz="3200" b="1" dirty="0">
                <a:solidFill>
                  <a:schemeClr val="bg1"/>
                </a:solidFill>
              </a:rPr>
              <a:t>Online survey</a:t>
            </a:r>
          </a:p>
        </p:txBody>
      </p:sp>
      <p:sp>
        <p:nvSpPr>
          <p:cNvPr id="4" name="TextBox 3"/>
          <p:cNvSpPr txBox="1"/>
          <p:nvPr/>
        </p:nvSpPr>
        <p:spPr>
          <a:xfrm>
            <a:off x="0" y="307005"/>
            <a:ext cx="5232400" cy="646331"/>
          </a:xfrm>
          <a:prstGeom prst="rect">
            <a:avLst/>
          </a:prstGeom>
          <a:solidFill>
            <a:schemeClr val="tx1">
              <a:alpha val="65000"/>
            </a:schemeClr>
          </a:solidFill>
        </p:spPr>
        <p:txBody>
          <a:bodyPr wrap="square" rtlCol="0">
            <a:spAutoFit/>
          </a:bodyPr>
          <a:lstStyle/>
          <a:p>
            <a:pPr algn="ctr"/>
            <a:r>
              <a:rPr lang="en-US" sz="3600" b="1" dirty="0">
                <a:solidFill>
                  <a:schemeClr val="bg1"/>
                </a:solidFill>
              </a:rPr>
              <a:t>Data Collection Tools</a:t>
            </a:r>
          </a:p>
        </p:txBody>
      </p:sp>
    </p:spTree>
    <p:extLst>
      <p:ext uri="{BB962C8B-B14F-4D97-AF65-F5344CB8AC3E}">
        <p14:creationId xmlns:p14="http://schemas.microsoft.com/office/powerpoint/2010/main" val="1238791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45721"/>
            <a:ext cx="12192000" cy="6355081"/>
          </a:xfrm>
          <a:prstGeom prst="rect">
            <a:avLst/>
          </a:prstGeom>
        </p:spPr>
      </p:pic>
      <p:sp>
        <p:nvSpPr>
          <p:cNvPr id="2" name="Text Placeholder 1"/>
          <p:cNvSpPr>
            <a:spLocks noGrp="1"/>
          </p:cNvSpPr>
          <p:nvPr>
            <p:ph type="body" sz="quarter" idx="13"/>
          </p:nvPr>
        </p:nvSpPr>
        <p:spPr>
          <a:xfrm>
            <a:off x="0" y="3131819"/>
            <a:ext cx="8318499" cy="725175"/>
          </a:xfrm>
          <a:solidFill>
            <a:schemeClr val="tx1">
              <a:alpha val="65000"/>
            </a:schemeClr>
          </a:solidFill>
        </p:spPr>
        <p:txBody>
          <a:bodyPr/>
          <a:lstStyle/>
          <a:p>
            <a:r>
              <a:rPr lang="en-US" sz="4000" dirty="0">
                <a:solidFill>
                  <a:schemeClr val="bg1"/>
                </a:solidFill>
              </a:rPr>
              <a:t>Visitors and Residents Interviews</a:t>
            </a:r>
          </a:p>
        </p:txBody>
      </p:sp>
      <p:sp>
        <p:nvSpPr>
          <p:cNvPr id="5" name="TextBox 4"/>
          <p:cNvSpPr txBox="1"/>
          <p:nvPr/>
        </p:nvSpPr>
        <p:spPr>
          <a:xfrm>
            <a:off x="0" y="4093369"/>
            <a:ext cx="8189259" cy="2215991"/>
          </a:xfrm>
          <a:prstGeom prst="rect">
            <a:avLst/>
          </a:prstGeom>
          <a:solidFill>
            <a:schemeClr val="tx1">
              <a:alpha val="65000"/>
            </a:schemeClr>
          </a:solidFill>
        </p:spPr>
        <p:txBody>
          <a:bodyPr wrap="square" rtlCol="0" anchor="b">
            <a:spAutoFit/>
          </a:bodyPr>
          <a:lstStyle/>
          <a:p>
            <a:pPr marL="285750" indent="-285750">
              <a:buFont typeface="Arial" panose="020B0604020202020204" pitchFamily="34" charset="0"/>
              <a:buChar char="•"/>
            </a:pPr>
            <a:r>
              <a:rPr lang="en-US" sz="2400" b="1" dirty="0">
                <a:solidFill>
                  <a:schemeClr val="bg1"/>
                </a:solidFill>
              </a:rPr>
              <a:t>United States </a:t>
            </a:r>
          </a:p>
          <a:p>
            <a:pPr marL="285750" indent="-285750">
              <a:buFont typeface="Arial" panose="020B0604020202020204" pitchFamily="34" charset="0"/>
              <a:buChar char="•"/>
            </a:pPr>
            <a:r>
              <a:rPr lang="en-US" sz="2400" b="1" dirty="0">
                <a:solidFill>
                  <a:schemeClr val="bg1"/>
                </a:solidFill>
              </a:rPr>
              <a:t>United Kingdom </a:t>
            </a:r>
          </a:p>
          <a:p>
            <a:pPr marL="285750" indent="-285750">
              <a:buFont typeface="Arial" panose="020B0604020202020204" pitchFamily="34" charset="0"/>
              <a:buChar char="•"/>
            </a:pPr>
            <a:r>
              <a:rPr lang="es-ES" sz="2400" b="1" dirty="0">
                <a:solidFill>
                  <a:schemeClr val="bg1"/>
                </a:solidFill>
              </a:rPr>
              <a:t>Universidad Carlos III de Madrid (Madrid, </a:t>
            </a:r>
            <a:r>
              <a:rPr lang="es-ES" sz="2400" b="1" dirty="0" err="1">
                <a:solidFill>
                  <a:schemeClr val="bg1"/>
                </a:solidFill>
              </a:rPr>
              <a:t>Spain</a:t>
            </a:r>
            <a:r>
              <a:rPr lang="es-ES" sz="2400" b="1" dirty="0">
                <a:solidFill>
                  <a:schemeClr val="bg1"/>
                </a:solidFill>
              </a:rPr>
              <a:t>)</a:t>
            </a:r>
          </a:p>
          <a:p>
            <a:pPr marL="285750" indent="-285750">
              <a:buFont typeface="Arial" panose="020B0604020202020204" pitchFamily="34" charset="0"/>
              <a:buChar char="•"/>
            </a:pPr>
            <a:r>
              <a:rPr lang="it-IT" sz="2400" b="1" dirty="0">
                <a:solidFill>
                  <a:schemeClr val="bg1"/>
                </a:solidFill>
              </a:rPr>
              <a:t>Università Cattolica del Sacro Cuore (Milan, Italy)</a:t>
            </a:r>
          </a:p>
          <a:p>
            <a:pPr marL="285750" indent="-285750">
              <a:buFont typeface="Arial" panose="020B0604020202020204" pitchFamily="34" charset="0"/>
              <a:buChar char="•"/>
            </a:pPr>
            <a:r>
              <a:rPr lang="en-US" sz="2400" b="1" dirty="0" err="1">
                <a:solidFill>
                  <a:schemeClr val="bg1"/>
                </a:solidFill>
              </a:rPr>
              <a:t>Universitat</a:t>
            </a:r>
            <a:r>
              <a:rPr lang="en-US" sz="2400" b="1" dirty="0">
                <a:solidFill>
                  <a:schemeClr val="bg1"/>
                </a:solidFill>
              </a:rPr>
              <a:t> </a:t>
            </a:r>
            <a:r>
              <a:rPr lang="en-US" sz="2400" b="1" dirty="0" err="1">
                <a:solidFill>
                  <a:schemeClr val="bg1"/>
                </a:solidFill>
              </a:rPr>
              <a:t>Oberta</a:t>
            </a:r>
            <a:r>
              <a:rPr lang="en-US" sz="2400" b="1" dirty="0">
                <a:solidFill>
                  <a:schemeClr val="bg1"/>
                </a:solidFill>
              </a:rPr>
              <a:t> de </a:t>
            </a:r>
            <a:r>
              <a:rPr lang="en-US" sz="2400" b="1" dirty="0" err="1">
                <a:solidFill>
                  <a:schemeClr val="bg1"/>
                </a:solidFill>
              </a:rPr>
              <a:t>Catalunya</a:t>
            </a:r>
            <a:r>
              <a:rPr lang="en-US" sz="2400" b="1" dirty="0">
                <a:solidFill>
                  <a:schemeClr val="bg1"/>
                </a:solidFill>
              </a:rPr>
              <a:t> (Barcelona, Spain)</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98034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325880" y="331471"/>
          <a:ext cx="9635491" cy="5873788"/>
        </p:xfrm>
        <a:graphic>
          <a:graphicData uri="http://schemas.openxmlformats.org/drawingml/2006/table">
            <a:tbl>
              <a:tblPr>
                <a:tableStyleId>{5C22544A-7EE6-4342-B048-85BDC9FD1C3A}</a:tableStyleId>
              </a:tblPr>
              <a:tblGrid>
                <a:gridCol w="2015892">
                  <a:extLst>
                    <a:ext uri="{9D8B030D-6E8A-4147-A177-3AD203B41FA5}">
                      <a16:colId xmlns:a16="http://schemas.microsoft.com/office/drawing/2014/main" val="20000"/>
                    </a:ext>
                  </a:extLst>
                </a:gridCol>
                <a:gridCol w="1657189">
                  <a:extLst>
                    <a:ext uri="{9D8B030D-6E8A-4147-A177-3AD203B41FA5}">
                      <a16:colId xmlns:a16="http://schemas.microsoft.com/office/drawing/2014/main" val="20001"/>
                    </a:ext>
                  </a:extLst>
                </a:gridCol>
                <a:gridCol w="1275294">
                  <a:extLst>
                    <a:ext uri="{9D8B030D-6E8A-4147-A177-3AD203B41FA5}">
                      <a16:colId xmlns:a16="http://schemas.microsoft.com/office/drawing/2014/main" val="1614461590"/>
                    </a:ext>
                  </a:extLst>
                </a:gridCol>
                <a:gridCol w="1275294">
                  <a:extLst>
                    <a:ext uri="{9D8B030D-6E8A-4147-A177-3AD203B41FA5}">
                      <a16:colId xmlns:a16="http://schemas.microsoft.com/office/drawing/2014/main" val="20002"/>
                    </a:ext>
                  </a:extLst>
                </a:gridCol>
                <a:gridCol w="1705911">
                  <a:extLst>
                    <a:ext uri="{9D8B030D-6E8A-4147-A177-3AD203B41FA5}">
                      <a16:colId xmlns:a16="http://schemas.microsoft.com/office/drawing/2014/main" val="1496209332"/>
                    </a:ext>
                  </a:extLst>
                </a:gridCol>
                <a:gridCol w="1705911">
                  <a:extLst>
                    <a:ext uri="{9D8B030D-6E8A-4147-A177-3AD203B41FA5}">
                      <a16:colId xmlns:a16="http://schemas.microsoft.com/office/drawing/2014/main" val="20004"/>
                    </a:ext>
                  </a:extLst>
                </a:gridCol>
              </a:tblGrid>
              <a:tr h="2069464">
                <a:tc>
                  <a:txBody>
                    <a:bodyPr/>
                    <a:lstStyle/>
                    <a:p>
                      <a:pPr algn="l" fontAlgn="b"/>
                      <a:r>
                        <a:rPr lang="en-US" sz="2000" b="1" u="none" strike="noStrike" dirty="0">
                          <a:effectLst/>
                        </a:rPr>
                        <a:t>Educational Stage</a:t>
                      </a:r>
                      <a:endParaRPr lang="en-US" sz="2000" b="1" i="0" u="none" strike="noStrike" dirty="0">
                        <a:solidFill>
                          <a:srgbClr val="000000"/>
                        </a:solidFill>
                        <a:effectLst/>
                        <a:latin typeface="Arial" panose="020B0604020202020204" pitchFamily="34" charset="0"/>
                      </a:endParaRPr>
                    </a:p>
                  </a:txBody>
                  <a:tcPr marL="45720" marR="45720" anchor="b"/>
                </a:tc>
                <a:tc>
                  <a:txBody>
                    <a:bodyPr/>
                    <a:lstStyle/>
                    <a:p>
                      <a:pPr algn="ctr" fontAlgn="b"/>
                      <a:r>
                        <a:rPr lang="es-ES" sz="2000" b="1" u="none" strike="noStrike" dirty="0">
                          <a:effectLst/>
                        </a:rPr>
                        <a:t>Universidad Carlos III de Madrid </a:t>
                      </a:r>
                    </a:p>
                    <a:p>
                      <a:pPr algn="ctr" fontAlgn="b"/>
                      <a:r>
                        <a:rPr lang="es-ES" sz="2000" b="1" u="none" strike="noStrike" dirty="0">
                          <a:effectLst/>
                        </a:rPr>
                        <a:t>(Madrid)</a:t>
                      </a:r>
                      <a:endParaRPr lang="es-ES" sz="2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US" sz="2000" b="1" u="none" strike="noStrike" dirty="0">
                          <a:effectLst/>
                        </a:rPr>
                        <a:t>United States</a:t>
                      </a:r>
                      <a:endParaRPr lang="en-US" sz="2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US" sz="2000" b="1" u="none" strike="noStrike" dirty="0">
                          <a:effectLst/>
                        </a:rPr>
                        <a:t>United Kingdom</a:t>
                      </a:r>
                      <a:endParaRPr lang="en-US" sz="2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US" sz="2000" b="1" u="none" strike="noStrike" dirty="0" err="1">
                          <a:effectLst/>
                        </a:rPr>
                        <a:t>Universitat</a:t>
                      </a:r>
                      <a:r>
                        <a:rPr lang="en-US" sz="2000" b="1" u="none" strike="noStrike" dirty="0">
                          <a:effectLst/>
                        </a:rPr>
                        <a:t> </a:t>
                      </a:r>
                      <a:r>
                        <a:rPr lang="en-US" sz="2000" b="1" u="none" strike="noStrike" dirty="0" err="1">
                          <a:effectLst/>
                        </a:rPr>
                        <a:t>Oberta</a:t>
                      </a:r>
                      <a:r>
                        <a:rPr lang="en-US" sz="2000" b="1" u="none" strike="noStrike" dirty="0">
                          <a:effectLst/>
                        </a:rPr>
                        <a:t> de </a:t>
                      </a:r>
                      <a:r>
                        <a:rPr lang="en-US" sz="2000" b="1" u="none" strike="noStrike" dirty="0" err="1">
                          <a:effectLst/>
                        </a:rPr>
                        <a:t>Catalunya</a:t>
                      </a:r>
                      <a:r>
                        <a:rPr lang="en-US" sz="2000" b="1" u="none" strike="noStrike" dirty="0">
                          <a:effectLst/>
                        </a:rPr>
                        <a:t> (Barcelona)</a:t>
                      </a:r>
                      <a:endParaRPr lang="en-US" sz="2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it-IT" sz="2000" b="1" u="none" strike="noStrike" dirty="0">
                          <a:effectLst/>
                        </a:rPr>
                        <a:t>Università Cattolica del Sacro Cuore (Milan)</a:t>
                      </a:r>
                      <a:endParaRPr lang="it-IT" sz="2000" b="1"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000"/>
                  </a:ext>
                </a:extLst>
              </a:tr>
              <a:tr h="766717">
                <a:tc>
                  <a:txBody>
                    <a:bodyPr/>
                    <a:lstStyle/>
                    <a:p>
                      <a:pPr algn="l" fontAlgn="t"/>
                      <a:r>
                        <a:rPr lang="en-US" sz="2000" b="1" u="none" strike="noStrike" dirty="0">
                          <a:effectLst/>
                        </a:rPr>
                        <a:t>Emerging Participants</a:t>
                      </a:r>
                      <a:endParaRPr lang="en-US" sz="2000" b="1" i="0" u="none" strike="noStrike" dirty="0">
                        <a:solidFill>
                          <a:srgbClr val="000000"/>
                        </a:solidFill>
                        <a:effectLst/>
                        <a:latin typeface="Arial" panose="020B0604020202020204" pitchFamily="34" charset="0"/>
                      </a:endParaRPr>
                    </a:p>
                  </a:txBody>
                  <a:tcPr marL="45720" marR="45720"/>
                </a:tc>
                <a:tc>
                  <a:txBody>
                    <a:bodyPr/>
                    <a:lstStyle/>
                    <a:p>
                      <a:pPr algn="ctr" fontAlgn="t"/>
                      <a:r>
                        <a:rPr lang="en-US" sz="2000" b="1" i="0" u="none" strike="noStrike" dirty="0">
                          <a:solidFill>
                            <a:srgbClr val="000000"/>
                          </a:solidFill>
                          <a:effectLst/>
                          <a:latin typeface="Arial" panose="020B0604020202020204" pitchFamily="34" charset="0"/>
                        </a:rPr>
                        <a:t>8</a:t>
                      </a:r>
                    </a:p>
                  </a:txBody>
                  <a:tcPr marL="0" marR="0" marT="0" marB="0" anchor="ctr">
                    <a:solidFill>
                      <a:srgbClr val="CCFFCC"/>
                    </a:solidFill>
                  </a:tcPr>
                </a:tc>
                <a:tc>
                  <a:txBody>
                    <a:bodyPr/>
                    <a:lstStyle/>
                    <a:p>
                      <a:pPr algn="ctr" fontAlgn="t"/>
                      <a:r>
                        <a:rPr lang="en-US" sz="2000" b="1" u="none" strike="noStrike" dirty="0">
                          <a:effectLst/>
                        </a:rPr>
                        <a:t>22</a:t>
                      </a:r>
                      <a:endParaRPr lang="en-US" sz="2000" b="1" i="0" u="none" strike="noStrike" dirty="0">
                        <a:solidFill>
                          <a:srgbClr val="000000"/>
                        </a:solidFill>
                        <a:effectLst/>
                        <a:latin typeface="Arial" panose="020B0604020202020204" pitchFamily="34" charset="0"/>
                      </a:endParaRPr>
                    </a:p>
                  </a:txBody>
                  <a:tcPr marL="0" marR="0" marT="0" marB="0" anchor="ctr">
                    <a:solidFill>
                      <a:schemeClr val="accent1">
                        <a:lumMod val="40000"/>
                        <a:lumOff val="60000"/>
                      </a:schemeClr>
                    </a:solidFill>
                  </a:tcPr>
                </a:tc>
                <a:tc>
                  <a:txBody>
                    <a:bodyPr/>
                    <a:lstStyle/>
                    <a:p>
                      <a:pPr algn="ctr" fontAlgn="t"/>
                      <a:r>
                        <a:rPr lang="en-US" sz="2000" b="1" u="none" strike="noStrike" dirty="0">
                          <a:effectLst/>
                        </a:rPr>
                        <a:t>21</a:t>
                      </a:r>
                      <a:endParaRPr lang="en-US" sz="2000" b="1" i="0" u="none" strike="noStrike" dirty="0">
                        <a:solidFill>
                          <a:srgbClr val="000000"/>
                        </a:solidFill>
                        <a:effectLst/>
                        <a:latin typeface="Arial" panose="020B0604020202020204" pitchFamily="34" charset="0"/>
                      </a:endParaRPr>
                    </a:p>
                  </a:txBody>
                  <a:tcPr marL="0" marR="0" marT="0" marB="0" anchor="ctr">
                    <a:solidFill>
                      <a:srgbClr val="FF9999"/>
                    </a:solidFill>
                  </a:tcPr>
                </a:tc>
                <a:tc>
                  <a:txBody>
                    <a:bodyPr/>
                    <a:lstStyle/>
                    <a:p>
                      <a:pPr algn="ctr" fontAlgn="b"/>
                      <a:r>
                        <a:rPr lang="en-US" sz="2000" b="1" u="none" strike="noStrike" dirty="0">
                          <a:effectLst/>
                        </a:rPr>
                        <a:t>6</a:t>
                      </a:r>
                      <a:endParaRPr lang="en-US" sz="2000" b="1" i="0" u="none" strike="noStrike" dirty="0">
                        <a:solidFill>
                          <a:srgbClr val="000000"/>
                        </a:solidFill>
                        <a:effectLst/>
                        <a:latin typeface="Arial" panose="020B0604020202020204" pitchFamily="34" charset="0"/>
                      </a:endParaRPr>
                    </a:p>
                  </a:txBody>
                  <a:tcPr marL="0" marR="0" marT="0" marB="0" anchor="ctr">
                    <a:solidFill>
                      <a:srgbClr val="CC99FF"/>
                    </a:solidFill>
                  </a:tcPr>
                </a:tc>
                <a:tc>
                  <a:txBody>
                    <a:bodyPr/>
                    <a:lstStyle/>
                    <a:p>
                      <a:pPr algn="ctr" fontAlgn="b"/>
                      <a:r>
                        <a:rPr lang="en-US" sz="2000" b="1" u="none" strike="noStrike" dirty="0">
                          <a:effectLst/>
                        </a:rPr>
                        <a:t>3</a:t>
                      </a:r>
                      <a:endParaRPr lang="en-US" sz="2000" b="1" i="0" u="none" strike="noStrike" dirty="0">
                        <a:solidFill>
                          <a:srgbClr val="000000"/>
                        </a:solidFill>
                        <a:effectLst/>
                        <a:latin typeface="Arial" panose="020B0604020202020204" pitchFamily="34" charset="0"/>
                      </a:endParaRPr>
                    </a:p>
                  </a:txBody>
                  <a:tcPr marL="0" marR="0" marT="0" marB="0" anchor="ctr">
                    <a:solidFill>
                      <a:srgbClr val="FFCC66"/>
                    </a:solidFill>
                  </a:tcPr>
                </a:tc>
                <a:extLst>
                  <a:ext uri="{0D108BD9-81ED-4DB2-BD59-A6C34878D82A}">
                    <a16:rowId xmlns:a16="http://schemas.microsoft.com/office/drawing/2014/main" val="10001"/>
                  </a:ext>
                </a:extLst>
              </a:tr>
              <a:tr h="922040">
                <a:tc>
                  <a:txBody>
                    <a:bodyPr/>
                    <a:lstStyle/>
                    <a:p>
                      <a:pPr algn="l" fontAlgn="t"/>
                      <a:r>
                        <a:rPr lang="en-US" sz="2000" b="1" u="none" strike="noStrike">
                          <a:effectLst/>
                        </a:rPr>
                        <a:t>Establishing Participants</a:t>
                      </a:r>
                      <a:endParaRPr lang="en-US" sz="2000" b="1" i="0" u="none" strike="noStrike">
                        <a:solidFill>
                          <a:srgbClr val="000000"/>
                        </a:solidFill>
                        <a:effectLst/>
                        <a:latin typeface="Arial" panose="020B0604020202020204" pitchFamily="34" charset="0"/>
                      </a:endParaRPr>
                    </a:p>
                  </a:txBody>
                  <a:tcPr marL="45720" marR="45720"/>
                </a:tc>
                <a:tc>
                  <a:txBody>
                    <a:bodyPr/>
                    <a:lstStyle/>
                    <a:p>
                      <a:pPr algn="ctr" fontAlgn="t"/>
                      <a:r>
                        <a:rPr lang="en-US" sz="2000" b="1" i="0" u="none" strike="noStrike" dirty="0">
                          <a:solidFill>
                            <a:schemeClr val="dk1"/>
                          </a:solidFill>
                          <a:effectLst/>
                          <a:latin typeface="+mn-lt"/>
                        </a:rPr>
                        <a:t>10</a:t>
                      </a:r>
                      <a:endParaRPr lang="en-US" sz="2000" b="1" i="0" u="none" strike="noStrike" dirty="0">
                        <a:solidFill>
                          <a:srgbClr val="000000"/>
                        </a:solidFill>
                        <a:effectLst/>
                        <a:latin typeface="Arial" panose="020B0604020202020204" pitchFamily="34" charset="0"/>
                      </a:endParaRPr>
                    </a:p>
                  </a:txBody>
                  <a:tcPr marL="0" marR="0" marT="0" marB="0" anchor="ctr">
                    <a:solidFill>
                      <a:srgbClr val="CCFFCC"/>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chemeClr val="accent1">
                        <a:lumMod val="40000"/>
                        <a:lumOff val="60000"/>
                      </a:schemeClr>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rgbClr val="FF9999"/>
                    </a:solidFill>
                  </a:tcPr>
                </a:tc>
                <a:tc>
                  <a:txBody>
                    <a:bodyPr/>
                    <a:lstStyle/>
                    <a:p>
                      <a:pPr algn="ctr" fontAlgn="b"/>
                      <a:r>
                        <a:rPr lang="en-US" sz="2000" b="1" u="none" strike="noStrike" dirty="0">
                          <a:effectLst/>
                        </a:rPr>
                        <a:t>7</a:t>
                      </a:r>
                      <a:endParaRPr lang="en-US" sz="2000" b="1" i="0" u="none" strike="noStrike" dirty="0">
                        <a:solidFill>
                          <a:srgbClr val="000000"/>
                        </a:solidFill>
                        <a:effectLst/>
                        <a:latin typeface="Arial" panose="020B0604020202020204" pitchFamily="34" charset="0"/>
                      </a:endParaRPr>
                    </a:p>
                  </a:txBody>
                  <a:tcPr marL="0" marR="0" marT="0" marB="0" anchor="ctr">
                    <a:solidFill>
                      <a:srgbClr val="CC99FF"/>
                    </a:solidFill>
                  </a:tcPr>
                </a:tc>
                <a:tc>
                  <a:txBody>
                    <a:bodyPr/>
                    <a:lstStyle/>
                    <a:p>
                      <a:pPr algn="ctr" fontAlgn="b"/>
                      <a:r>
                        <a:rPr lang="en-US" sz="2000" b="1" u="none" strike="noStrike" dirty="0">
                          <a:effectLst/>
                        </a:rPr>
                        <a:t>6</a:t>
                      </a:r>
                      <a:endParaRPr lang="en-US" sz="2000" b="1" i="0" u="none" strike="noStrike" dirty="0">
                        <a:solidFill>
                          <a:srgbClr val="000000"/>
                        </a:solidFill>
                        <a:effectLst/>
                        <a:latin typeface="Arial" panose="020B0604020202020204" pitchFamily="34" charset="0"/>
                      </a:endParaRPr>
                    </a:p>
                  </a:txBody>
                  <a:tcPr marL="0" marR="0" marT="0" marB="0" anchor="ctr">
                    <a:solidFill>
                      <a:srgbClr val="FFCC66"/>
                    </a:solidFill>
                  </a:tcPr>
                </a:tc>
                <a:extLst>
                  <a:ext uri="{0D108BD9-81ED-4DB2-BD59-A6C34878D82A}">
                    <a16:rowId xmlns:a16="http://schemas.microsoft.com/office/drawing/2014/main" val="10002"/>
                  </a:ext>
                </a:extLst>
              </a:tr>
              <a:tr h="819591">
                <a:tc>
                  <a:txBody>
                    <a:bodyPr/>
                    <a:lstStyle/>
                    <a:p>
                      <a:pPr algn="l" fontAlgn="t"/>
                      <a:r>
                        <a:rPr lang="en-US" sz="2000" b="1" u="none" strike="noStrike">
                          <a:effectLst/>
                        </a:rPr>
                        <a:t>Embedding Participants</a:t>
                      </a:r>
                      <a:endParaRPr lang="en-US" sz="2000" b="1" i="0" u="none" strike="noStrike">
                        <a:solidFill>
                          <a:srgbClr val="000000"/>
                        </a:solidFill>
                        <a:effectLst/>
                        <a:latin typeface="Arial" panose="020B0604020202020204" pitchFamily="34" charset="0"/>
                      </a:endParaRPr>
                    </a:p>
                  </a:txBody>
                  <a:tcPr marL="45720" marR="45720"/>
                </a:tc>
                <a:tc>
                  <a:txBody>
                    <a:bodyPr/>
                    <a:lstStyle/>
                    <a:p>
                      <a:pPr algn="ctr" fontAlgn="t"/>
                      <a:r>
                        <a:rPr lang="en-US" sz="2000" b="1" u="none" strike="noStrike" dirty="0">
                          <a:effectLst/>
                        </a:rPr>
                        <a:t>10</a:t>
                      </a:r>
                      <a:endParaRPr lang="en-US" sz="2000" b="1" i="0" u="none" strike="noStrike" dirty="0">
                        <a:solidFill>
                          <a:srgbClr val="000000"/>
                        </a:solidFill>
                        <a:effectLst/>
                        <a:latin typeface="Arial" panose="020B0604020202020204" pitchFamily="34" charset="0"/>
                      </a:endParaRPr>
                    </a:p>
                  </a:txBody>
                  <a:tcPr marL="0" marR="0" marT="0" marB="0" anchor="ctr">
                    <a:solidFill>
                      <a:srgbClr val="CCFFCC"/>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chemeClr val="accent1">
                        <a:lumMod val="40000"/>
                        <a:lumOff val="60000"/>
                      </a:schemeClr>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rgbClr val="FF9999"/>
                    </a:solidFill>
                  </a:tcPr>
                </a:tc>
                <a:tc>
                  <a:txBody>
                    <a:bodyPr/>
                    <a:lstStyle/>
                    <a:p>
                      <a:pPr algn="ctr" fontAlgn="b"/>
                      <a:r>
                        <a:rPr lang="en-US" sz="2000" b="1" u="none" strike="noStrike" dirty="0">
                          <a:effectLst/>
                        </a:rPr>
                        <a:t>7</a:t>
                      </a:r>
                      <a:endParaRPr lang="en-US" sz="2000" b="1" i="0" u="none" strike="noStrike" dirty="0">
                        <a:solidFill>
                          <a:srgbClr val="000000"/>
                        </a:solidFill>
                        <a:effectLst/>
                        <a:latin typeface="Arial" panose="020B0604020202020204" pitchFamily="34" charset="0"/>
                      </a:endParaRPr>
                    </a:p>
                  </a:txBody>
                  <a:tcPr marL="0" marR="0" marT="0" marB="0" anchor="ctr">
                    <a:solidFill>
                      <a:srgbClr val="CC99FF"/>
                    </a:solidFill>
                  </a:tcPr>
                </a:tc>
                <a:tc>
                  <a:txBody>
                    <a:bodyPr/>
                    <a:lstStyle/>
                    <a:p>
                      <a:pPr algn="ctr" fontAlgn="b"/>
                      <a:r>
                        <a:rPr lang="en-US" sz="2000" b="1" u="none" strike="noStrike" dirty="0">
                          <a:effectLst/>
                        </a:rPr>
                        <a:t>6</a:t>
                      </a:r>
                      <a:endParaRPr lang="en-US" sz="2000" b="1" i="0" u="none" strike="noStrike" dirty="0">
                        <a:solidFill>
                          <a:srgbClr val="000000"/>
                        </a:solidFill>
                        <a:effectLst/>
                        <a:latin typeface="Arial" panose="020B0604020202020204" pitchFamily="34" charset="0"/>
                      </a:endParaRPr>
                    </a:p>
                  </a:txBody>
                  <a:tcPr marL="0" marR="0" marT="0" marB="0" anchor="ctr">
                    <a:solidFill>
                      <a:srgbClr val="FFCC66"/>
                    </a:solidFill>
                  </a:tcPr>
                </a:tc>
                <a:extLst>
                  <a:ext uri="{0D108BD9-81ED-4DB2-BD59-A6C34878D82A}">
                    <a16:rowId xmlns:a16="http://schemas.microsoft.com/office/drawing/2014/main" val="10003"/>
                  </a:ext>
                </a:extLst>
              </a:tr>
              <a:tr h="845202">
                <a:tc>
                  <a:txBody>
                    <a:bodyPr/>
                    <a:lstStyle/>
                    <a:p>
                      <a:pPr algn="l" fontAlgn="t"/>
                      <a:r>
                        <a:rPr lang="en-US" sz="2000" b="1" u="none" strike="noStrike">
                          <a:effectLst/>
                        </a:rPr>
                        <a:t>Experiencing Participants</a:t>
                      </a:r>
                      <a:endParaRPr lang="en-US" sz="2000" b="1" i="0" u="none" strike="noStrike">
                        <a:solidFill>
                          <a:srgbClr val="000000"/>
                        </a:solidFill>
                        <a:effectLst/>
                        <a:latin typeface="Arial" panose="020B0604020202020204" pitchFamily="34" charset="0"/>
                      </a:endParaRPr>
                    </a:p>
                  </a:txBody>
                  <a:tcPr marL="45720" marR="45720"/>
                </a:tc>
                <a:tc>
                  <a:txBody>
                    <a:bodyPr/>
                    <a:lstStyle/>
                    <a:p>
                      <a:pPr algn="ctr" fontAlgn="t"/>
                      <a:r>
                        <a:rPr lang="en-US" sz="2000" b="1" u="none" strike="noStrike" dirty="0">
                          <a:effectLst/>
                        </a:rPr>
                        <a:t>10</a:t>
                      </a:r>
                      <a:endParaRPr lang="en-US" sz="2000" b="1" i="0" u="none" strike="noStrike" dirty="0">
                        <a:solidFill>
                          <a:srgbClr val="000000"/>
                        </a:solidFill>
                        <a:effectLst/>
                        <a:latin typeface="Arial" panose="020B0604020202020204" pitchFamily="34" charset="0"/>
                      </a:endParaRPr>
                    </a:p>
                  </a:txBody>
                  <a:tcPr marL="0" marR="0" marT="0" marB="0" anchor="ctr">
                    <a:solidFill>
                      <a:srgbClr val="CCFFCC"/>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chemeClr val="accent1">
                        <a:lumMod val="40000"/>
                        <a:lumOff val="60000"/>
                      </a:schemeClr>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rgbClr val="FF9999"/>
                    </a:solidFill>
                  </a:tcPr>
                </a:tc>
                <a:tc>
                  <a:txBody>
                    <a:bodyPr/>
                    <a:lstStyle/>
                    <a:p>
                      <a:pPr algn="ctr" fontAlgn="b"/>
                      <a:r>
                        <a:rPr lang="en-US" sz="2000" b="1" u="none" strike="noStrike" dirty="0">
                          <a:effectLst/>
                        </a:rPr>
                        <a:t>13</a:t>
                      </a:r>
                      <a:endParaRPr lang="en-US" sz="2000" b="1" i="0" u="none" strike="noStrike" dirty="0">
                        <a:solidFill>
                          <a:srgbClr val="000000"/>
                        </a:solidFill>
                        <a:effectLst/>
                        <a:latin typeface="Arial" panose="020B0604020202020204" pitchFamily="34" charset="0"/>
                      </a:endParaRPr>
                    </a:p>
                  </a:txBody>
                  <a:tcPr marL="0" marR="0" marT="0" marB="0" anchor="ctr">
                    <a:solidFill>
                      <a:srgbClr val="CC99FF"/>
                    </a:solidFill>
                  </a:tcPr>
                </a:tc>
                <a:tc>
                  <a:txBody>
                    <a:bodyPr/>
                    <a:lstStyle/>
                    <a:p>
                      <a:pPr algn="ctr" fontAlgn="b"/>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rgbClr val="FFCC66"/>
                    </a:solidFill>
                  </a:tcPr>
                </a:tc>
                <a:extLst>
                  <a:ext uri="{0D108BD9-81ED-4DB2-BD59-A6C34878D82A}">
                    <a16:rowId xmlns:a16="http://schemas.microsoft.com/office/drawing/2014/main" val="10004"/>
                  </a:ext>
                </a:extLst>
              </a:tr>
              <a:tr h="450774">
                <a:tc>
                  <a:txBody>
                    <a:bodyPr/>
                    <a:lstStyle/>
                    <a:p>
                      <a:pPr algn="l" fontAlgn="t"/>
                      <a:r>
                        <a:rPr lang="en-US" sz="2000" b="1" u="none" strike="noStrike" dirty="0">
                          <a:effectLst/>
                        </a:rPr>
                        <a:t>Total</a:t>
                      </a:r>
                      <a:endParaRPr lang="en-US" sz="2000" b="1" i="0" u="none" strike="noStrike" dirty="0">
                        <a:solidFill>
                          <a:srgbClr val="000000"/>
                        </a:solidFill>
                        <a:effectLst/>
                        <a:latin typeface="Arial" panose="020B0604020202020204" pitchFamily="34" charset="0"/>
                      </a:endParaRPr>
                    </a:p>
                  </a:txBody>
                  <a:tcPr marL="45720" marR="45720"/>
                </a:tc>
                <a:tc>
                  <a:txBody>
                    <a:bodyPr/>
                    <a:lstStyle/>
                    <a:p>
                      <a:pPr algn="ctr" fontAlgn="t"/>
                      <a:r>
                        <a:rPr lang="en-US" sz="2000" b="1" i="0" u="none" strike="noStrike" dirty="0">
                          <a:solidFill>
                            <a:srgbClr val="000000"/>
                          </a:solidFill>
                          <a:effectLst/>
                          <a:latin typeface="Arial" panose="020B0604020202020204" pitchFamily="34" charset="0"/>
                        </a:rPr>
                        <a:t>38</a:t>
                      </a:r>
                    </a:p>
                  </a:txBody>
                  <a:tcPr marL="0" marR="0" marT="0" marB="0" anchor="ctr"/>
                </a:tc>
                <a:tc>
                  <a:txBody>
                    <a:bodyPr/>
                    <a:lstStyle/>
                    <a:p>
                      <a:pPr algn="ctr" fontAlgn="t"/>
                      <a:r>
                        <a:rPr lang="en-US" sz="2000" b="1" u="none" strike="noStrike" dirty="0">
                          <a:effectLst/>
                        </a:rPr>
                        <a:t>37</a:t>
                      </a:r>
                      <a:endParaRPr lang="en-US" sz="20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t"/>
                      <a:r>
                        <a:rPr lang="en-US" sz="2000" b="1" u="none" strike="noStrike" dirty="0">
                          <a:effectLst/>
                        </a:rPr>
                        <a:t>36</a:t>
                      </a:r>
                      <a:endParaRPr lang="en-US" sz="20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n-US" sz="2000" b="1" u="none" strike="noStrike" dirty="0">
                          <a:effectLst/>
                        </a:rPr>
                        <a:t>33</a:t>
                      </a:r>
                      <a:endParaRPr lang="en-US" sz="20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n-US" sz="2000" b="1" u="none" strike="noStrike" dirty="0">
                          <a:effectLst/>
                        </a:rPr>
                        <a:t>20</a:t>
                      </a:r>
                      <a:endParaRPr lang="en-US" sz="20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005"/>
                  </a:ext>
                </a:extLst>
              </a:tr>
            </a:tbl>
          </a:graphicData>
        </a:graphic>
      </p:graphicFrame>
      <p:sp>
        <p:nvSpPr>
          <p:cNvPr id="5" name="Text Placeholder 1"/>
          <p:cNvSpPr>
            <a:spLocks noGrp="1"/>
          </p:cNvSpPr>
          <p:nvPr>
            <p:ph type="body" sz="quarter" idx="13"/>
          </p:nvPr>
        </p:nvSpPr>
        <p:spPr>
          <a:xfrm>
            <a:off x="1" y="240026"/>
            <a:ext cx="8417859" cy="607140"/>
          </a:xfrm>
          <a:solidFill>
            <a:schemeClr val="tx1"/>
          </a:solidFill>
        </p:spPr>
        <p:txBody>
          <a:bodyPr/>
          <a:lstStyle/>
          <a:p>
            <a:r>
              <a:rPr lang="en-US" sz="2800" dirty="0">
                <a:solidFill>
                  <a:schemeClr val="bg1"/>
                </a:solidFill>
              </a:rPr>
              <a:t>Visitors and Residents Interview Demographics</a:t>
            </a:r>
          </a:p>
          <a:p>
            <a:endParaRPr lang="en-US" sz="2800" dirty="0">
              <a:solidFill>
                <a:schemeClr val="bg1"/>
              </a:solidFill>
            </a:endParaRPr>
          </a:p>
        </p:txBody>
      </p:sp>
      <p:sp>
        <p:nvSpPr>
          <p:cNvPr id="2" name="TextBox 1">
            <a:extLst>
              <a:ext uri="{FF2B5EF4-FFF2-40B4-BE49-F238E27FC236}">
                <a16:creationId xmlns:a16="http://schemas.microsoft.com/office/drawing/2014/main" id="{6601B788-4AD9-4536-9CD5-B8D123ED9B30}"/>
              </a:ext>
            </a:extLst>
          </p:cNvPr>
          <p:cNvSpPr txBox="1"/>
          <p:nvPr/>
        </p:nvSpPr>
        <p:spPr>
          <a:xfrm>
            <a:off x="10012680" y="331471"/>
            <a:ext cx="1093469" cy="369332"/>
          </a:xfrm>
          <a:prstGeom prst="rect">
            <a:avLst/>
          </a:prstGeom>
          <a:noFill/>
        </p:spPr>
        <p:txBody>
          <a:bodyPr wrap="square" rtlCol="0">
            <a:spAutoFit/>
          </a:bodyPr>
          <a:lstStyle/>
          <a:p>
            <a:r>
              <a:rPr lang="en-US" sz="1800" dirty="0"/>
              <a:t>(n=164)</a:t>
            </a:r>
          </a:p>
        </p:txBody>
      </p:sp>
    </p:spTree>
    <p:extLst>
      <p:ext uri="{BB962C8B-B14F-4D97-AF65-F5344CB8AC3E}">
        <p14:creationId xmlns:p14="http://schemas.microsoft.com/office/powerpoint/2010/main" val="1397247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07EFB7-DD14-407C-B279-E05A87023792}"/>
              </a:ext>
            </a:extLst>
          </p:cNvPr>
          <p:cNvSpPr>
            <a:spLocks noGrp="1"/>
          </p:cNvSpPr>
          <p:nvPr>
            <p:ph type="body" sz="quarter" idx="10"/>
          </p:nvPr>
        </p:nvSpPr>
        <p:spPr/>
        <p:txBody>
          <a:bodyPr/>
          <a:lstStyle/>
          <a:p>
            <a:r>
              <a:rPr lang="en-US" dirty="0"/>
              <a:t>V&amp;R findings</a:t>
            </a:r>
          </a:p>
        </p:txBody>
      </p:sp>
      <p:sp>
        <p:nvSpPr>
          <p:cNvPr id="3" name="Text Placeholder 2">
            <a:extLst>
              <a:ext uri="{FF2B5EF4-FFF2-40B4-BE49-F238E27FC236}">
                <a16:creationId xmlns:a16="http://schemas.microsoft.com/office/drawing/2014/main" id="{20C1CE17-3803-4D83-AF55-DC351976F58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69F97FE-4A13-43FE-8299-AAAB42B16B5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259535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311900"/>
          </a:xfrm>
          <a:prstGeom prst="rect">
            <a:avLst/>
          </a:prstGeom>
        </p:spPr>
      </p:pic>
      <p:sp>
        <p:nvSpPr>
          <p:cNvPr id="3" name="Text Placeholder 1">
            <a:extLst>
              <a:ext uri="{FF2B5EF4-FFF2-40B4-BE49-F238E27FC236}">
                <a16:creationId xmlns:a16="http://schemas.microsoft.com/office/drawing/2014/main" id="{158C3AFF-AFFE-4907-9EA2-A4D64D7F3A82}"/>
              </a:ext>
            </a:extLst>
          </p:cNvPr>
          <p:cNvSpPr txBox="1">
            <a:spLocks/>
          </p:cNvSpPr>
          <p:nvPr/>
        </p:nvSpPr>
        <p:spPr>
          <a:xfrm>
            <a:off x="3156155" y="1"/>
            <a:ext cx="9035845" cy="3967316"/>
          </a:xfrm>
          <a:prstGeom prst="rect">
            <a:avLst/>
          </a:prstGeom>
          <a:solidFill>
            <a:schemeClr val="tx1">
              <a:alpha val="65000"/>
            </a:schemeClr>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US" sz="2800" b="1" dirty="0">
                <a:solidFill>
                  <a:schemeClr val="bg1"/>
                </a:solidFill>
              </a:rPr>
              <a:t>“As to the findings during the interviews, I was pleasantly surprised to note that young researchers or students were well aware of the potentialities and ‘dangers’ when using technology. They were not naïve or too enthusiastic about technology especially at personal level. It was also pleasantly surprising to see they were interested in the results and follow up of this project.” </a:t>
            </a:r>
          </a:p>
          <a:p>
            <a:pPr marL="0" indent="0" algn="r">
              <a:buFont typeface="Arial"/>
              <a:buNone/>
            </a:pPr>
            <a:r>
              <a:rPr lang="en-US" sz="1800" b="1" dirty="0">
                <a:solidFill>
                  <a:schemeClr val="bg1"/>
                </a:solidFill>
              </a:rPr>
              <a:t>(V&amp;R project team member, </a:t>
            </a:r>
            <a:r>
              <a:rPr lang="it-IT" sz="1800" b="1" dirty="0">
                <a:solidFill>
                  <a:schemeClr val="bg1"/>
                </a:solidFill>
              </a:rPr>
              <a:t>Unicatt (Università Cattolica del Sacro Cuore)) </a:t>
            </a:r>
            <a:endParaRPr lang="en-US" sz="1800" b="1" dirty="0">
              <a:solidFill>
                <a:schemeClr val="bg1"/>
              </a:solidFill>
            </a:endParaRPr>
          </a:p>
        </p:txBody>
      </p:sp>
    </p:spTree>
    <p:extLst>
      <p:ext uri="{BB962C8B-B14F-4D97-AF65-F5344CB8AC3E}">
        <p14:creationId xmlns:p14="http://schemas.microsoft.com/office/powerpoint/2010/main" val="1697101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346" y="1108082"/>
            <a:ext cx="10898717" cy="1569660"/>
          </a:xfrm>
        </p:spPr>
        <p:txBody>
          <a:bodyPr/>
          <a:lstStyle/>
          <a:p>
            <a:r>
              <a:rPr lang="en-US" dirty="0"/>
              <a:t>Where do people expect to find information?</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400579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Sources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771264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444" b="9292"/>
          <a:stretch/>
        </p:blipFill>
        <p:spPr>
          <a:xfrm>
            <a:off x="0" y="1"/>
            <a:ext cx="12192000" cy="6273800"/>
          </a:xfrm>
          <a:prstGeom prst="rect">
            <a:avLst/>
          </a:prstGeom>
        </p:spPr>
      </p:pic>
      <p:sp>
        <p:nvSpPr>
          <p:cNvPr id="2" name="TextBox 1">
            <a:extLst>
              <a:ext uri="{FF2B5EF4-FFF2-40B4-BE49-F238E27FC236}">
                <a16:creationId xmlns:a16="http://schemas.microsoft.com/office/drawing/2014/main" id="{C46BB01F-3F0F-481A-BE6E-3DA909CB7A15}"/>
              </a:ext>
            </a:extLst>
          </p:cNvPr>
          <p:cNvSpPr txBox="1"/>
          <p:nvPr/>
        </p:nvSpPr>
        <p:spPr>
          <a:xfrm>
            <a:off x="0" y="214847"/>
            <a:ext cx="9835116" cy="738664"/>
          </a:xfrm>
          <a:prstGeom prst="rect">
            <a:avLst/>
          </a:prstGeom>
          <a:solidFill>
            <a:schemeClr val="tx1">
              <a:alpha val="50000"/>
            </a:schemeClr>
          </a:solidFill>
        </p:spPr>
        <p:txBody>
          <a:bodyPr wrap="square" rtlCol="0">
            <a:spAutoFit/>
          </a:bodyPr>
          <a:lstStyle/>
          <a:p>
            <a:r>
              <a:rPr lang="en-US" sz="2400" b="1" dirty="0">
                <a:solidFill>
                  <a:schemeClr val="bg1"/>
                </a:solidFill>
              </a:rPr>
              <a:t>“So, it's... I mean, people who use books are dinosaurs now.” </a:t>
            </a:r>
          </a:p>
          <a:p>
            <a:pPr algn="r"/>
            <a:r>
              <a:rPr lang="en-US" b="1" dirty="0">
                <a:solidFill>
                  <a:schemeClr val="bg1"/>
                </a:solidFill>
              </a:rPr>
              <a:t>(UCSCF2, Male, Age 39, Social Sciences)</a:t>
            </a:r>
            <a:endParaRPr lang="en-US" sz="2400" dirty="0"/>
          </a:p>
        </p:txBody>
      </p:sp>
    </p:spTree>
    <p:extLst>
      <p:ext uri="{BB962C8B-B14F-4D97-AF65-F5344CB8AC3E}">
        <p14:creationId xmlns:p14="http://schemas.microsoft.com/office/powerpoint/2010/main" val="70342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3867"/>
            <a:ext cx="12192001" cy="6383867"/>
          </a:xfrm>
          <a:prstGeom prst="rect">
            <a:avLst/>
          </a:prstGeom>
        </p:spPr>
      </p:pic>
      <p:sp>
        <p:nvSpPr>
          <p:cNvPr id="4" name="Text Placeholder 2"/>
          <p:cNvSpPr txBox="1">
            <a:spLocks/>
          </p:cNvSpPr>
          <p:nvPr/>
        </p:nvSpPr>
        <p:spPr>
          <a:xfrm>
            <a:off x="7683500" y="197786"/>
            <a:ext cx="4508501" cy="3637235"/>
          </a:xfrm>
          <a:prstGeom prst="rect">
            <a:avLst/>
          </a:prstGeom>
          <a:solidFill>
            <a:schemeClr val="tx1">
              <a:alpha val="75000"/>
            </a:schemeClr>
          </a:solidFill>
          <a:ln>
            <a:noFill/>
          </a:ln>
        </p:spPr>
        <p:txBody>
          <a:bodyPr vert="horz"/>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chemeClr val="bg1"/>
                </a:solidFill>
              </a:rPr>
              <a:t>“When I learned to make </a:t>
            </a:r>
            <a:r>
              <a:rPr lang="en-US" sz="2667" b="1" dirty="0" err="1">
                <a:solidFill>
                  <a:schemeClr val="bg1"/>
                </a:solidFill>
              </a:rPr>
              <a:t>bechamel</a:t>
            </a:r>
            <a:r>
              <a:rPr lang="en-US" sz="2667" b="1" dirty="0">
                <a:solidFill>
                  <a:schemeClr val="bg1"/>
                </a:solidFill>
              </a:rPr>
              <a:t> sauce, my mother would have taught me gladly, but she was not available, so I searched on Internet… I searched for a good video.”</a:t>
            </a:r>
          </a:p>
          <a:p>
            <a:pPr marL="0" indent="0" algn="r">
              <a:buNone/>
            </a:pPr>
            <a:r>
              <a:rPr lang="en-US" sz="1800" b="1" dirty="0">
                <a:solidFill>
                  <a:schemeClr val="bg1"/>
                </a:solidFill>
              </a:rPr>
              <a:t>(UOCG3, Male, Age 28, Computer Science)</a:t>
            </a:r>
          </a:p>
        </p:txBody>
      </p:sp>
    </p:spTree>
    <p:extLst>
      <p:ext uri="{BB962C8B-B14F-4D97-AF65-F5344CB8AC3E}">
        <p14:creationId xmlns:p14="http://schemas.microsoft.com/office/powerpoint/2010/main" val="4258980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606C22-1409-49A6-AF63-47F621B47774}"/>
              </a:ext>
            </a:extLst>
          </p:cNvPr>
          <p:cNvSpPr>
            <a:spLocks noGrp="1"/>
          </p:cNvSpPr>
          <p:nvPr>
            <p:ph type="body" sz="quarter" idx="13"/>
          </p:nvPr>
        </p:nvSpPr>
        <p:spPr>
          <a:xfrm>
            <a:off x="502920" y="457739"/>
            <a:ext cx="11203659" cy="915256"/>
          </a:xfrm>
        </p:spPr>
        <p:txBody>
          <a:bodyPr/>
          <a:lstStyle/>
          <a:p>
            <a:r>
              <a:rPr lang="en-US" sz="4000" dirty="0"/>
              <a:t>Global internet usage</a:t>
            </a:r>
          </a:p>
        </p:txBody>
      </p:sp>
      <p:graphicFrame>
        <p:nvGraphicFramePr>
          <p:cNvPr id="4" name="Table 3">
            <a:extLst>
              <a:ext uri="{FF2B5EF4-FFF2-40B4-BE49-F238E27FC236}">
                <a16:creationId xmlns:a16="http://schemas.microsoft.com/office/drawing/2014/main" id="{955FEACA-0CB5-44E3-942B-9F475B0FBB4B}"/>
              </a:ext>
            </a:extLst>
          </p:cNvPr>
          <p:cNvGraphicFramePr>
            <a:graphicFrameLocks noGrp="1"/>
          </p:cNvGraphicFramePr>
          <p:nvPr>
            <p:extLst/>
          </p:nvPr>
        </p:nvGraphicFramePr>
        <p:xfrm>
          <a:off x="651510" y="1372994"/>
          <a:ext cx="10904220" cy="4622700"/>
        </p:xfrm>
        <a:graphic>
          <a:graphicData uri="http://schemas.openxmlformats.org/drawingml/2006/table">
            <a:tbl>
              <a:tblPr firstRow="1" bandRow="1">
                <a:tableStyleId>{5C22544A-7EE6-4342-B048-85BDC9FD1C3A}</a:tableStyleId>
              </a:tblPr>
              <a:tblGrid>
                <a:gridCol w="5452110">
                  <a:extLst>
                    <a:ext uri="{9D8B030D-6E8A-4147-A177-3AD203B41FA5}">
                      <a16:colId xmlns:a16="http://schemas.microsoft.com/office/drawing/2014/main" val="1056882427"/>
                    </a:ext>
                  </a:extLst>
                </a:gridCol>
                <a:gridCol w="5452110">
                  <a:extLst>
                    <a:ext uri="{9D8B030D-6E8A-4147-A177-3AD203B41FA5}">
                      <a16:colId xmlns:a16="http://schemas.microsoft.com/office/drawing/2014/main" val="230647054"/>
                    </a:ext>
                  </a:extLst>
                </a:gridCol>
              </a:tblGrid>
              <a:tr h="888975">
                <a:tc>
                  <a:txBody>
                    <a:bodyPr/>
                    <a:lstStyle/>
                    <a:p>
                      <a:pPr algn="ctr"/>
                      <a:r>
                        <a:rPr lang="en-US" sz="3200" dirty="0"/>
                        <a:t>Region</a:t>
                      </a:r>
                    </a:p>
                  </a:txBody>
                  <a:tcPr anchor="ctr"/>
                </a:tc>
                <a:tc>
                  <a:txBody>
                    <a:bodyPr/>
                    <a:lstStyle/>
                    <a:p>
                      <a:pPr algn="ctr"/>
                      <a:r>
                        <a:rPr lang="en-US" sz="3200" dirty="0"/>
                        <a:t>Number of internet users (in millions)</a:t>
                      </a:r>
                    </a:p>
                  </a:txBody>
                  <a:tcPr/>
                </a:tc>
                <a:extLst>
                  <a:ext uri="{0D108BD9-81ED-4DB2-BD59-A6C34878D82A}">
                    <a16:rowId xmlns:a16="http://schemas.microsoft.com/office/drawing/2014/main" val="1757235419"/>
                  </a:ext>
                </a:extLst>
              </a:tr>
              <a:tr h="888975">
                <a:tc>
                  <a:txBody>
                    <a:bodyPr/>
                    <a:lstStyle/>
                    <a:p>
                      <a:pPr algn="l"/>
                      <a:r>
                        <a:rPr lang="en-US" sz="3200" b="1" dirty="0">
                          <a:solidFill>
                            <a:schemeClr val="tx2"/>
                          </a:solidFill>
                        </a:rPr>
                        <a:t>Middle East</a:t>
                      </a:r>
                    </a:p>
                  </a:txBody>
                  <a:tcPr anchor="ctr"/>
                </a:tc>
                <a:tc>
                  <a:txBody>
                    <a:bodyPr/>
                    <a:lstStyle/>
                    <a:p>
                      <a:pPr algn="l"/>
                      <a:r>
                        <a:rPr lang="en-US" sz="3200" b="1" dirty="0">
                          <a:solidFill>
                            <a:schemeClr val="tx2"/>
                          </a:solidFill>
                        </a:rPr>
                        <a:t>146.97</a:t>
                      </a:r>
                    </a:p>
                  </a:txBody>
                  <a:tcPr anchor="ctr"/>
                </a:tc>
                <a:extLst>
                  <a:ext uri="{0D108BD9-81ED-4DB2-BD59-A6C34878D82A}">
                    <a16:rowId xmlns:a16="http://schemas.microsoft.com/office/drawing/2014/main" val="946314908"/>
                  </a:ext>
                </a:extLst>
              </a:tr>
              <a:tr h="888975">
                <a:tc>
                  <a:txBody>
                    <a:bodyPr/>
                    <a:lstStyle/>
                    <a:p>
                      <a:pPr algn="l"/>
                      <a:r>
                        <a:rPr lang="en-US" sz="3200" b="1" dirty="0">
                          <a:solidFill>
                            <a:schemeClr val="tx2"/>
                          </a:solidFill>
                        </a:rPr>
                        <a:t>North America</a:t>
                      </a:r>
                    </a:p>
                  </a:txBody>
                  <a:tcPr anchor="ctr"/>
                </a:tc>
                <a:tc>
                  <a:txBody>
                    <a:bodyPr/>
                    <a:lstStyle/>
                    <a:p>
                      <a:pPr algn="l"/>
                      <a:r>
                        <a:rPr lang="en-US" sz="3200" b="1" dirty="0">
                          <a:solidFill>
                            <a:schemeClr val="tx2"/>
                          </a:solidFill>
                        </a:rPr>
                        <a:t>320.06</a:t>
                      </a:r>
                    </a:p>
                  </a:txBody>
                  <a:tcPr anchor="ctr"/>
                </a:tc>
                <a:extLst>
                  <a:ext uri="{0D108BD9-81ED-4DB2-BD59-A6C34878D82A}">
                    <a16:rowId xmlns:a16="http://schemas.microsoft.com/office/drawing/2014/main" val="3848150086"/>
                  </a:ext>
                </a:extLst>
              </a:tr>
              <a:tr h="888975">
                <a:tc>
                  <a:txBody>
                    <a:bodyPr/>
                    <a:lstStyle/>
                    <a:p>
                      <a:pPr algn="l"/>
                      <a:r>
                        <a:rPr lang="en-US" sz="3200" b="1" dirty="0">
                          <a:solidFill>
                            <a:schemeClr val="tx2"/>
                          </a:solidFill>
                        </a:rPr>
                        <a:t>Europe</a:t>
                      </a:r>
                    </a:p>
                  </a:txBody>
                  <a:tcPr anchor="ctr"/>
                </a:tc>
                <a:tc>
                  <a:txBody>
                    <a:bodyPr/>
                    <a:lstStyle/>
                    <a:p>
                      <a:pPr algn="l"/>
                      <a:r>
                        <a:rPr lang="en-US" sz="3200" b="1" dirty="0">
                          <a:solidFill>
                            <a:schemeClr val="tx2"/>
                          </a:solidFill>
                        </a:rPr>
                        <a:t>659.63</a:t>
                      </a:r>
                    </a:p>
                  </a:txBody>
                  <a:tcPr anchor="ctr"/>
                </a:tc>
                <a:extLst>
                  <a:ext uri="{0D108BD9-81ED-4DB2-BD59-A6C34878D82A}">
                    <a16:rowId xmlns:a16="http://schemas.microsoft.com/office/drawing/2014/main" val="1456825399"/>
                  </a:ext>
                </a:extLst>
              </a:tr>
              <a:tr h="888975">
                <a:tc>
                  <a:txBody>
                    <a:bodyPr/>
                    <a:lstStyle/>
                    <a:p>
                      <a:pPr algn="l"/>
                      <a:r>
                        <a:rPr lang="en-US" sz="3200" b="1" dirty="0">
                          <a:solidFill>
                            <a:schemeClr val="tx2"/>
                          </a:solidFill>
                        </a:rPr>
                        <a:t>Asia</a:t>
                      </a:r>
                    </a:p>
                  </a:txBody>
                  <a:tcPr anchor="ctr"/>
                </a:tc>
                <a:tc>
                  <a:txBody>
                    <a:bodyPr/>
                    <a:lstStyle/>
                    <a:p>
                      <a:pPr algn="l"/>
                      <a:r>
                        <a:rPr lang="en-US" sz="3200" b="1" dirty="0">
                          <a:solidFill>
                            <a:schemeClr val="tx2"/>
                          </a:solidFill>
                        </a:rPr>
                        <a:t>1,938.08</a:t>
                      </a:r>
                    </a:p>
                  </a:txBody>
                  <a:tcPr anchor="ctr"/>
                </a:tc>
                <a:extLst>
                  <a:ext uri="{0D108BD9-81ED-4DB2-BD59-A6C34878D82A}">
                    <a16:rowId xmlns:a16="http://schemas.microsoft.com/office/drawing/2014/main" val="1413007298"/>
                  </a:ext>
                </a:extLst>
              </a:tr>
            </a:tbl>
          </a:graphicData>
        </a:graphic>
      </p:graphicFrame>
      <p:sp>
        <p:nvSpPr>
          <p:cNvPr id="5" name="TextBox 4">
            <a:extLst>
              <a:ext uri="{FF2B5EF4-FFF2-40B4-BE49-F238E27FC236}">
                <a16:creationId xmlns:a16="http://schemas.microsoft.com/office/drawing/2014/main" id="{B43FC1E4-F6A4-4208-B1D3-44344877F0A4}"/>
              </a:ext>
            </a:extLst>
          </p:cNvPr>
          <p:cNvSpPr txBox="1"/>
          <p:nvPr/>
        </p:nvSpPr>
        <p:spPr>
          <a:xfrm>
            <a:off x="10789920" y="5995694"/>
            <a:ext cx="1402080" cy="338554"/>
          </a:xfrm>
          <a:prstGeom prst="rect">
            <a:avLst/>
          </a:prstGeom>
          <a:noFill/>
        </p:spPr>
        <p:txBody>
          <a:bodyPr wrap="square" rtlCol="0">
            <a:spAutoFit/>
          </a:bodyPr>
          <a:lstStyle/>
          <a:p>
            <a:r>
              <a:rPr lang="en-US" sz="1600" dirty="0"/>
              <a:t>Statista 2018</a:t>
            </a:r>
          </a:p>
        </p:txBody>
      </p:sp>
    </p:spTree>
    <p:extLst>
      <p:ext uri="{BB962C8B-B14F-4D97-AF65-F5344CB8AC3E}">
        <p14:creationId xmlns:p14="http://schemas.microsoft.com/office/powerpoint/2010/main" val="4014965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D3656B-AF4B-4F65-8850-96BB1D51D511}"/>
              </a:ext>
            </a:extLst>
          </p:cNvPr>
          <p:cNvPicPr>
            <a:picLocks noChangeAspect="1"/>
          </p:cNvPicPr>
          <p:nvPr/>
        </p:nvPicPr>
        <p:blipFill rotWithShape="1">
          <a:blip r:embed="rId3">
            <a:extLst>
              <a:ext uri="{28A0092B-C50C-407E-A947-70E740481C1C}">
                <a14:useLocalDpi xmlns:a14="http://schemas.microsoft.com/office/drawing/2010/main" val="0"/>
              </a:ext>
            </a:extLst>
          </a:blip>
          <a:srcRect t="7802" b="14810"/>
          <a:stretch/>
        </p:blipFill>
        <p:spPr>
          <a:xfrm>
            <a:off x="0" y="0"/>
            <a:ext cx="12192000" cy="6288505"/>
          </a:xfrm>
          <a:prstGeom prst="rect">
            <a:avLst/>
          </a:prstGeom>
        </p:spPr>
      </p:pic>
      <p:sp>
        <p:nvSpPr>
          <p:cNvPr id="6" name="TextBox 5">
            <a:extLst>
              <a:ext uri="{FF2B5EF4-FFF2-40B4-BE49-F238E27FC236}">
                <a16:creationId xmlns:a16="http://schemas.microsoft.com/office/drawing/2014/main" id="{F67A47A2-AE4D-41D1-BC39-C8E393FDD23F}"/>
              </a:ext>
            </a:extLst>
          </p:cNvPr>
          <p:cNvSpPr txBox="1"/>
          <p:nvPr/>
        </p:nvSpPr>
        <p:spPr>
          <a:xfrm>
            <a:off x="0" y="341573"/>
            <a:ext cx="8718698" cy="3416320"/>
          </a:xfrm>
          <a:prstGeom prst="rect">
            <a:avLst/>
          </a:prstGeom>
          <a:solidFill>
            <a:schemeClr val="tx1">
              <a:alpha val="75000"/>
            </a:schemeClr>
          </a:solidFill>
        </p:spPr>
        <p:txBody>
          <a:bodyPr wrap="square" rtlCol="0">
            <a:spAutoFit/>
          </a:bodyPr>
          <a:lstStyle/>
          <a:p>
            <a:r>
              <a:rPr lang="en-US" sz="2400" b="1" dirty="0">
                <a:solidFill>
                  <a:schemeClr val="bg1"/>
                </a:solidFill>
              </a:rPr>
              <a:t>“Facebook from this point of view is very comfortable because you can create cultural events. For example, during the week and during the month, I see very much, expositions, and I can find these events and expositions, these events and these cultural events. For example, just some weeks ago, I went to a conference by a famous international artist, which his name is Christo, and his conference was in Bergamo. Facebook sent me this.”</a:t>
            </a:r>
          </a:p>
          <a:p>
            <a:pPr algn="r"/>
            <a:r>
              <a:rPr lang="en-US" sz="2000" b="1" dirty="0">
                <a:solidFill>
                  <a:schemeClr val="bg1"/>
                </a:solidFill>
              </a:rPr>
              <a:t>(UCSCG2, Age 25, Female, Humanities)</a:t>
            </a:r>
            <a:endParaRPr lang="en-US" sz="2400" dirty="0"/>
          </a:p>
        </p:txBody>
      </p:sp>
    </p:spTree>
    <p:extLst>
      <p:ext uri="{BB962C8B-B14F-4D97-AF65-F5344CB8AC3E}">
        <p14:creationId xmlns:p14="http://schemas.microsoft.com/office/powerpoint/2010/main" val="3254482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4"/>
          </p:nvPr>
        </p:nvSpPr>
        <p:spPr>
          <a:xfrm>
            <a:off x="8331200" y="0"/>
            <a:ext cx="3860800" cy="6248400"/>
          </a:xfrm>
          <a:solidFill>
            <a:schemeClr val="tx1"/>
          </a:solidFill>
          <a:ln>
            <a:noFill/>
          </a:ln>
        </p:spPr>
        <p:txBody>
          <a:bodyPr/>
          <a:lstStyle/>
          <a:p>
            <a:pPr marL="0" indent="0">
              <a:buNone/>
            </a:pPr>
            <a:endParaRPr lang="es-ES" sz="3200" b="1"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331200" cy="6248400"/>
          </a:xfrm>
          <a:prstGeom prst="rect">
            <a:avLst/>
          </a:prstGeom>
        </p:spPr>
      </p:pic>
      <p:sp>
        <p:nvSpPr>
          <p:cNvPr id="4" name="TextBox 3">
            <a:extLst>
              <a:ext uri="{FF2B5EF4-FFF2-40B4-BE49-F238E27FC236}">
                <a16:creationId xmlns:a16="http://schemas.microsoft.com/office/drawing/2014/main" id="{02511DA6-35A5-4258-A4B6-861C4FF1F87C}"/>
              </a:ext>
            </a:extLst>
          </p:cNvPr>
          <p:cNvSpPr txBox="1"/>
          <p:nvPr/>
        </p:nvSpPr>
        <p:spPr>
          <a:xfrm>
            <a:off x="8331201" y="-1"/>
            <a:ext cx="3860800" cy="6248400"/>
          </a:xfrm>
          <a:prstGeom prst="rect">
            <a:avLst/>
          </a:prstGeom>
          <a:solidFill>
            <a:schemeClr val="tx1"/>
          </a:solidFill>
        </p:spPr>
        <p:txBody>
          <a:bodyPr wrap="square" rtlCol="0">
            <a:noAutofit/>
          </a:bodyPr>
          <a:lstStyle/>
          <a:p>
            <a:endParaRPr lang="es-ES" sz="2400" b="1" dirty="0">
              <a:solidFill>
                <a:schemeClr val="bg1"/>
              </a:solidFill>
            </a:endParaRPr>
          </a:p>
          <a:p>
            <a:endParaRPr lang="es-ES" sz="2400" b="1" dirty="0">
              <a:solidFill>
                <a:schemeClr val="bg1"/>
              </a:solidFill>
            </a:endParaRPr>
          </a:p>
          <a:p>
            <a:endParaRPr lang="es-ES" sz="2400" b="1" dirty="0">
              <a:solidFill>
                <a:schemeClr val="bg1"/>
              </a:solidFill>
            </a:endParaRPr>
          </a:p>
          <a:p>
            <a:r>
              <a:rPr lang="es-ES" sz="2400" b="1" dirty="0" err="1">
                <a:solidFill>
                  <a:schemeClr val="bg1"/>
                </a:solidFill>
              </a:rPr>
              <a:t>Librarians</a:t>
            </a:r>
            <a:r>
              <a:rPr lang="es-ES" sz="2400" b="1" dirty="0">
                <a:solidFill>
                  <a:schemeClr val="bg1"/>
                </a:solidFill>
              </a:rPr>
              <a:t> </a:t>
            </a:r>
            <a:r>
              <a:rPr lang="es-ES" sz="2400" b="1" dirty="0" err="1">
                <a:solidFill>
                  <a:schemeClr val="bg1"/>
                </a:solidFill>
              </a:rPr>
              <a:t>rarely</a:t>
            </a:r>
            <a:r>
              <a:rPr lang="es-ES" sz="2400" b="1" dirty="0">
                <a:solidFill>
                  <a:schemeClr val="bg1"/>
                </a:solidFill>
              </a:rPr>
              <a:t> </a:t>
            </a:r>
            <a:r>
              <a:rPr lang="es-ES" sz="2400" b="1" dirty="0" err="1">
                <a:solidFill>
                  <a:schemeClr val="bg1"/>
                </a:solidFill>
              </a:rPr>
              <a:t>were</a:t>
            </a:r>
            <a:r>
              <a:rPr lang="es-ES" sz="2400" b="1" dirty="0">
                <a:solidFill>
                  <a:schemeClr val="bg1"/>
                </a:solidFill>
              </a:rPr>
              <a:t> </a:t>
            </a:r>
            <a:r>
              <a:rPr lang="es-ES" sz="2400" b="1" dirty="0" err="1">
                <a:solidFill>
                  <a:schemeClr val="bg1"/>
                </a:solidFill>
              </a:rPr>
              <a:t>mentioned</a:t>
            </a:r>
            <a:r>
              <a:rPr lang="es-ES" sz="2400" b="1" dirty="0">
                <a:solidFill>
                  <a:schemeClr val="bg1"/>
                </a:solidFill>
              </a:rPr>
              <a:t> </a:t>
            </a:r>
            <a:r>
              <a:rPr lang="es-ES" sz="2400" b="1" dirty="0" err="1">
                <a:solidFill>
                  <a:schemeClr val="bg1"/>
                </a:solidFill>
              </a:rPr>
              <a:t>by</a:t>
            </a:r>
            <a:r>
              <a:rPr lang="es-ES" sz="2400" b="1" dirty="0">
                <a:solidFill>
                  <a:schemeClr val="bg1"/>
                </a:solidFill>
              </a:rPr>
              <a:t> </a:t>
            </a:r>
            <a:r>
              <a:rPr lang="es-ES" sz="2400" b="1" dirty="0" err="1">
                <a:solidFill>
                  <a:schemeClr val="bg1"/>
                </a:solidFill>
              </a:rPr>
              <a:t>Students</a:t>
            </a:r>
            <a:r>
              <a:rPr lang="es-ES" sz="2400" b="1" dirty="0">
                <a:solidFill>
                  <a:schemeClr val="bg1"/>
                </a:solidFill>
              </a:rPr>
              <a:t> of </a:t>
            </a:r>
            <a:r>
              <a:rPr lang="es-ES" sz="2400" b="1" dirty="0" err="1">
                <a:solidFill>
                  <a:schemeClr val="bg1"/>
                </a:solidFill>
              </a:rPr>
              <a:t>any</a:t>
            </a:r>
            <a:r>
              <a:rPr lang="es-ES" sz="2400" b="1" dirty="0">
                <a:solidFill>
                  <a:schemeClr val="bg1"/>
                </a:solidFill>
              </a:rPr>
              <a:t> groups. </a:t>
            </a:r>
            <a:r>
              <a:rPr lang="es-ES" sz="2400" b="1" dirty="0" err="1">
                <a:solidFill>
                  <a:schemeClr val="bg1"/>
                </a:solidFill>
              </a:rPr>
              <a:t>Faculty</a:t>
            </a:r>
            <a:r>
              <a:rPr lang="es-ES" sz="2400" b="1" dirty="0">
                <a:solidFill>
                  <a:schemeClr val="bg1"/>
                </a:solidFill>
              </a:rPr>
              <a:t> of </a:t>
            </a:r>
            <a:r>
              <a:rPr lang="es-ES" sz="2400" b="1" dirty="0" err="1">
                <a:solidFill>
                  <a:schemeClr val="bg1"/>
                </a:solidFill>
              </a:rPr>
              <a:t>all</a:t>
            </a:r>
            <a:r>
              <a:rPr lang="es-ES" sz="2400" b="1" dirty="0">
                <a:solidFill>
                  <a:schemeClr val="bg1"/>
                </a:solidFill>
              </a:rPr>
              <a:t> groups, </a:t>
            </a:r>
            <a:r>
              <a:rPr lang="es-ES" sz="2400" b="1" dirty="0" err="1">
                <a:solidFill>
                  <a:schemeClr val="bg1"/>
                </a:solidFill>
              </a:rPr>
              <a:t>mentioned</a:t>
            </a:r>
            <a:r>
              <a:rPr lang="es-ES" sz="2400" b="1" dirty="0">
                <a:solidFill>
                  <a:schemeClr val="bg1"/>
                </a:solidFill>
              </a:rPr>
              <a:t> </a:t>
            </a:r>
            <a:r>
              <a:rPr lang="es-ES" sz="2400" b="1" dirty="0" err="1">
                <a:solidFill>
                  <a:schemeClr val="bg1"/>
                </a:solidFill>
              </a:rPr>
              <a:t>librarians</a:t>
            </a:r>
            <a:r>
              <a:rPr lang="es-ES" sz="2400" b="1" dirty="0">
                <a:solidFill>
                  <a:schemeClr val="bg1"/>
                </a:solidFill>
              </a:rPr>
              <a:t> </a:t>
            </a:r>
            <a:r>
              <a:rPr lang="es-ES" sz="2400" b="1" dirty="0" err="1">
                <a:solidFill>
                  <a:schemeClr val="bg1"/>
                </a:solidFill>
              </a:rPr>
              <a:t>slightly</a:t>
            </a:r>
            <a:r>
              <a:rPr lang="es-ES" sz="2400" b="1" dirty="0">
                <a:solidFill>
                  <a:schemeClr val="bg1"/>
                </a:solidFill>
              </a:rPr>
              <a:t> more </a:t>
            </a:r>
            <a:r>
              <a:rPr lang="es-ES" sz="2400" b="1" dirty="0" err="1">
                <a:solidFill>
                  <a:schemeClr val="bg1"/>
                </a:solidFill>
              </a:rPr>
              <a:t>often</a:t>
            </a:r>
            <a:r>
              <a:rPr lang="es-ES" sz="2400" b="1" dirty="0">
                <a:solidFill>
                  <a:schemeClr val="bg1"/>
                </a:solidFill>
              </a:rPr>
              <a:t>, </a:t>
            </a:r>
            <a:r>
              <a:rPr lang="es-ES" sz="2400" b="1" dirty="0" err="1">
                <a:solidFill>
                  <a:schemeClr val="bg1"/>
                </a:solidFill>
              </a:rPr>
              <a:t>yet</a:t>
            </a:r>
            <a:r>
              <a:rPr lang="es-ES" sz="2400" b="1" dirty="0">
                <a:solidFill>
                  <a:schemeClr val="bg1"/>
                </a:solidFill>
              </a:rPr>
              <a:t> </a:t>
            </a:r>
            <a:r>
              <a:rPr lang="es-ES" sz="2400" b="1" dirty="0" err="1">
                <a:solidFill>
                  <a:schemeClr val="bg1"/>
                </a:solidFill>
              </a:rPr>
              <a:t>still</a:t>
            </a:r>
            <a:r>
              <a:rPr lang="es-ES" sz="2400" b="1" dirty="0">
                <a:solidFill>
                  <a:schemeClr val="bg1"/>
                </a:solidFill>
              </a:rPr>
              <a:t> </a:t>
            </a:r>
            <a:r>
              <a:rPr lang="es-ES" sz="2400" b="1" dirty="0" err="1">
                <a:solidFill>
                  <a:schemeClr val="bg1"/>
                </a:solidFill>
              </a:rPr>
              <a:t>less</a:t>
            </a:r>
            <a:r>
              <a:rPr lang="es-ES" sz="2400" b="1" dirty="0">
                <a:solidFill>
                  <a:schemeClr val="bg1"/>
                </a:solidFill>
              </a:rPr>
              <a:t> </a:t>
            </a:r>
            <a:r>
              <a:rPr lang="es-ES" sz="2400" b="1" dirty="0" err="1">
                <a:solidFill>
                  <a:schemeClr val="bg1"/>
                </a:solidFill>
              </a:rPr>
              <a:t>than</a:t>
            </a:r>
            <a:r>
              <a:rPr lang="es-ES" sz="2400" b="1" dirty="0">
                <a:solidFill>
                  <a:schemeClr val="bg1"/>
                </a:solidFill>
              </a:rPr>
              <a:t> </a:t>
            </a:r>
            <a:r>
              <a:rPr lang="es-ES" sz="2400" b="1" dirty="0" err="1">
                <a:solidFill>
                  <a:schemeClr val="bg1"/>
                </a:solidFill>
              </a:rPr>
              <a:t>half</a:t>
            </a:r>
            <a:r>
              <a:rPr lang="es-ES" sz="2400" b="1" dirty="0">
                <a:solidFill>
                  <a:schemeClr val="bg1"/>
                </a:solidFill>
              </a:rPr>
              <a:t> of </a:t>
            </a:r>
            <a:r>
              <a:rPr lang="es-ES" sz="2400" b="1" dirty="0" err="1">
                <a:solidFill>
                  <a:schemeClr val="bg1"/>
                </a:solidFill>
              </a:rPr>
              <a:t>the</a:t>
            </a:r>
            <a:r>
              <a:rPr lang="es-ES" sz="2400" b="1" dirty="0">
                <a:solidFill>
                  <a:schemeClr val="bg1"/>
                </a:solidFill>
              </a:rPr>
              <a:t> time. </a:t>
            </a:r>
            <a:endParaRPr lang="en-US" sz="2400" dirty="0"/>
          </a:p>
        </p:txBody>
      </p:sp>
    </p:spTree>
    <p:extLst>
      <p:ext uri="{BB962C8B-B14F-4D97-AF65-F5344CB8AC3E}">
        <p14:creationId xmlns:p14="http://schemas.microsoft.com/office/powerpoint/2010/main" val="746258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7734"/>
            <a:ext cx="12192000" cy="6328833"/>
          </a:xfrm>
          <a:prstGeom prst="rect">
            <a:avLst/>
          </a:prstGeom>
        </p:spPr>
      </p:pic>
      <p:sp>
        <p:nvSpPr>
          <p:cNvPr id="3" name="TextBox 2">
            <a:extLst>
              <a:ext uri="{FF2B5EF4-FFF2-40B4-BE49-F238E27FC236}">
                <a16:creationId xmlns:a16="http://schemas.microsoft.com/office/drawing/2014/main" id="{BF597FBE-2539-43EC-B6BB-E9DD941AD86C}"/>
              </a:ext>
            </a:extLst>
          </p:cNvPr>
          <p:cNvSpPr txBox="1"/>
          <p:nvPr/>
        </p:nvSpPr>
        <p:spPr>
          <a:xfrm>
            <a:off x="4940595" y="2282570"/>
            <a:ext cx="7251405" cy="2985433"/>
          </a:xfrm>
          <a:prstGeom prst="rect">
            <a:avLst/>
          </a:prstGeom>
          <a:solidFill>
            <a:schemeClr val="tx1">
              <a:alpha val="75000"/>
            </a:schemeClr>
          </a:solidFill>
        </p:spPr>
        <p:txBody>
          <a:bodyPr wrap="square" rtlCol="0">
            <a:spAutoFit/>
          </a:bodyPr>
          <a:lstStyle/>
          <a:p>
            <a:r>
              <a:rPr lang="en-US" sz="2800" b="1" dirty="0">
                <a:solidFill>
                  <a:schemeClr val="bg1"/>
                </a:solidFill>
              </a:rPr>
              <a:t>“Wikipedia it’s perfect, because it gives you the words, the things the technical words that have to look, keywords, so Wikipedia is always, always the first step.” </a:t>
            </a:r>
          </a:p>
          <a:p>
            <a:pPr algn="r"/>
            <a:r>
              <a:rPr lang="en-US" sz="2400" b="1" dirty="0">
                <a:solidFill>
                  <a:schemeClr val="bg1"/>
                </a:solidFill>
                <a:cs typeface="Arial" panose="020B0604020202020204" pitchFamily="34" charset="0"/>
              </a:rPr>
              <a:t>(UOCG1, Male, Age 35-44, Professions and Applied Sciences)</a:t>
            </a:r>
            <a:endParaRPr lang="en-US" sz="2400" dirty="0"/>
          </a:p>
        </p:txBody>
      </p:sp>
    </p:spTree>
    <p:extLst>
      <p:ext uri="{BB962C8B-B14F-4D97-AF65-F5344CB8AC3E}">
        <p14:creationId xmlns:p14="http://schemas.microsoft.com/office/powerpoint/2010/main" val="2038387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8C2B97-B19C-4D60-BA78-168132B4861D}"/>
              </a:ext>
            </a:extLst>
          </p:cNvPr>
          <p:cNvPicPr>
            <a:picLocks noChangeAspect="1"/>
          </p:cNvPicPr>
          <p:nvPr/>
        </p:nvPicPr>
        <p:blipFill rotWithShape="1">
          <a:blip r:embed="rId3"/>
          <a:srcRect t="20079" b="2169"/>
          <a:stretch/>
        </p:blipFill>
        <p:spPr>
          <a:xfrm>
            <a:off x="0" y="0"/>
            <a:ext cx="12192000" cy="6324600"/>
          </a:xfrm>
          <a:prstGeom prst="rect">
            <a:avLst/>
          </a:prstGeom>
        </p:spPr>
      </p:pic>
      <p:sp>
        <p:nvSpPr>
          <p:cNvPr id="6" name="Rectángulo 5"/>
          <p:cNvSpPr/>
          <p:nvPr/>
        </p:nvSpPr>
        <p:spPr>
          <a:xfrm>
            <a:off x="0" y="3072299"/>
            <a:ext cx="10677832" cy="2534092"/>
          </a:xfrm>
          <a:prstGeom prst="rect">
            <a:avLst/>
          </a:prstGeom>
          <a:solidFill>
            <a:schemeClr val="tx1"/>
          </a:solidFill>
        </p:spPr>
        <p:txBody>
          <a:bodyPr wrap="square">
            <a:spAutoFit/>
          </a:bodyPr>
          <a:lstStyle/>
          <a:p>
            <a:r>
              <a:rPr lang="en-US" sz="2800" b="1" dirty="0">
                <a:solidFill>
                  <a:srgbClr val="FFFFFF"/>
                </a:solidFill>
              </a:rPr>
              <a:t>“I would like to have a library, a material library with real books. But by a platform, I would like to type some words or some contents, I would like to learn. And the platform search what you have typed in the real books, so you can take the real books, but by searching on the internet, and directly...”</a:t>
            </a:r>
          </a:p>
          <a:p>
            <a:pPr algn="r"/>
            <a:r>
              <a:rPr lang="en-US" sz="1867" b="1" dirty="0">
                <a:solidFill>
                  <a:srgbClr val="FFFFFF"/>
                </a:solidFill>
              </a:rPr>
              <a:t>(UCSCU3, Age 21, Female, Social Sciences)</a:t>
            </a:r>
            <a:endParaRPr lang="en-US" sz="2400" b="1" dirty="0">
              <a:solidFill>
                <a:srgbClr val="FFFFFF"/>
              </a:solidFill>
            </a:endParaRPr>
          </a:p>
        </p:txBody>
      </p:sp>
      <p:sp>
        <p:nvSpPr>
          <p:cNvPr id="8" name="TextBox 7">
            <a:extLst>
              <a:ext uri="{FF2B5EF4-FFF2-40B4-BE49-F238E27FC236}">
                <a16:creationId xmlns:a16="http://schemas.microsoft.com/office/drawing/2014/main" id="{7EE1AB4A-F9A9-4AF0-B4EF-BF44D5239E1A}"/>
              </a:ext>
            </a:extLst>
          </p:cNvPr>
          <p:cNvSpPr txBox="1"/>
          <p:nvPr/>
        </p:nvSpPr>
        <p:spPr>
          <a:xfrm>
            <a:off x="0" y="302567"/>
            <a:ext cx="4394200" cy="461665"/>
          </a:xfrm>
          <a:prstGeom prst="rect">
            <a:avLst/>
          </a:prstGeom>
          <a:solidFill>
            <a:schemeClr val="tx1"/>
          </a:solidFill>
        </p:spPr>
        <p:txBody>
          <a:bodyPr wrap="square" rtlCol="0">
            <a:spAutoFit/>
          </a:bodyPr>
          <a:lstStyle/>
          <a:p>
            <a:r>
              <a:rPr lang="en-US" sz="2400" b="1" dirty="0">
                <a:solidFill>
                  <a:schemeClr val="bg1"/>
                </a:solidFill>
              </a:rPr>
              <a:t>The magic future would be</a:t>
            </a:r>
            <a:r>
              <a:rPr lang="is-IS" sz="2400" b="1" dirty="0">
                <a:solidFill>
                  <a:schemeClr val="bg1"/>
                </a:solidFill>
              </a:rPr>
              <a:t>…</a:t>
            </a:r>
            <a:endParaRPr lang="en-US" sz="2400" dirty="0"/>
          </a:p>
        </p:txBody>
      </p:sp>
    </p:spTree>
    <p:extLst>
      <p:ext uri="{BB962C8B-B14F-4D97-AF65-F5344CB8AC3E}">
        <p14:creationId xmlns:p14="http://schemas.microsoft.com/office/powerpoint/2010/main" val="793166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place</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5217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5447" b="7502"/>
          <a:stretch/>
        </p:blipFill>
        <p:spPr>
          <a:xfrm>
            <a:off x="1" y="-12701"/>
            <a:ext cx="12192000" cy="6261100"/>
          </a:xfrm>
          <a:prstGeom prst="rect">
            <a:avLst/>
          </a:prstGeom>
        </p:spPr>
      </p:pic>
      <p:sp>
        <p:nvSpPr>
          <p:cNvPr id="5" name="TextBox 4">
            <a:extLst>
              <a:ext uri="{FF2B5EF4-FFF2-40B4-BE49-F238E27FC236}">
                <a16:creationId xmlns:a16="http://schemas.microsoft.com/office/drawing/2014/main" id="{59BC942E-B8D8-4C9B-BD17-06C3861F62C2}"/>
              </a:ext>
            </a:extLst>
          </p:cNvPr>
          <p:cNvSpPr txBox="1"/>
          <p:nvPr/>
        </p:nvSpPr>
        <p:spPr>
          <a:xfrm>
            <a:off x="0" y="287079"/>
            <a:ext cx="8123274" cy="830997"/>
          </a:xfrm>
          <a:prstGeom prst="rect">
            <a:avLst/>
          </a:prstGeom>
          <a:solidFill>
            <a:schemeClr val="tx1">
              <a:alpha val="75000"/>
            </a:schemeClr>
          </a:solidFill>
        </p:spPr>
        <p:txBody>
          <a:bodyPr wrap="square" rtlCol="0">
            <a:spAutoFit/>
          </a:bodyPr>
          <a:lstStyle/>
          <a:p>
            <a:r>
              <a:rPr lang="en-US" sz="2400" b="1" dirty="0">
                <a:solidFill>
                  <a:schemeClr val="bg1"/>
                </a:solidFill>
              </a:rPr>
              <a:t>Social Media was mentioned highly across all Faculty groups, with Facebook being mentioned the most.  </a:t>
            </a:r>
            <a:endParaRPr lang="en-US" sz="2400" dirty="0"/>
          </a:p>
        </p:txBody>
      </p:sp>
      <p:sp>
        <p:nvSpPr>
          <p:cNvPr id="6" name="TextBox 5">
            <a:extLst>
              <a:ext uri="{FF2B5EF4-FFF2-40B4-BE49-F238E27FC236}">
                <a16:creationId xmlns:a16="http://schemas.microsoft.com/office/drawing/2014/main" id="{2A15FA36-DFC1-4F97-A5A4-13A4F2F1BA5F}"/>
              </a:ext>
            </a:extLst>
          </p:cNvPr>
          <p:cNvSpPr txBox="1"/>
          <p:nvPr/>
        </p:nvSpPr>
        <p:spPr>
          <a:xfrm>
            <a:off x="0" y="1541721"/>
            <a:ext cx="8208335" cy="2585323"/>
          </a:xfrm>
          <a:prstGeom prst="rect">
            <a:avLst/>
          </a:prstGeom>
          <a:solidFill>
            <a:schemeClr val="tx1">
              <a:alpha val="75000"/>
            </a:schemeClr>
          </a:solidFill>
        </p:spPr>
        <p:txBody>
          <a:bodyPr wrap="square" rtlCol="0">
            <a:spAutoFit/>
          </a:bodyPr>
          <a:lstStyle/>
          <a:p>
            <a:r>
              <a:rPr lang="en-US" sz="2400" b="1" dirty="0">
                <a:solidFill>
                  <a:schemeClr val="bg1"/>
                </a:solidFill>
              </a:rPr>
              <a:t>“Whereas I do not abuse of the internet for my social life. I don't use internet many times for my social life as I would say to you. I have a Facebook account which I access once, two in a month, so not very much. As maybe to contact friends I prefer to use either or telephone or chat applications.”</a:t>
            </a:r>
          </a:p>
          <a:p>
            <a:pPr algn="r"/>
            <a:r>
              <a:rPr lang="is-IS" b="1" dirty="0">
                <a:solidFill>
                  <a:schemeClr val="bg1"/>
                </a:solidFill>
              </a:rPr>
              <a:t>(UCSCF4, Age 39, Male, Formal Sciences)</a:t>
            </a:r>
            <a:endParaRPr lang="en-US" b="1" dirty="0">
              <a:solidFill>
                <a:schemeClr val="bg1"/>
              </a:solidFill>
            </a:endParaRPr>
          </a:p>
        </p:txBody>
      </p:sp>
    </p:spTree>
    <p:extLst>
      <p:ext uri="{BB962C8B-B14F-4D97-AF65-F5344CB8AC3E}">
        <p14:creationId xmlns:p14="http://schemas.microsoft.com/office/powerpoint/2010/main" val="427562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311900"/>
          </a:xfrm>
          <a:prstGeom prst="rect">
            <a:avLst/>
          </a:prstGeom>
        </p:spPr>
      </p:pic>
      <p:sp>
        <p:nvSpPr>
          <p:cNvPr id="2" name="TextBox 1">
            <a:extLst>
              <a:ext uri="{FF2B5EF4-FFF2-40B4-BE49-F238E27FC236}">
                <a16:creationId xmlns:a16="http://schemas.microsoft.com/office/drawing/2014/main" id="{387AF0A4-91FF-4627-AC74-5C5B02CC687F}"/>
              </a:ext>
            </a:extLst>
          </p:cNvPr>
          <p:cNvSpPr txBox="1"/>
          <p:nvPr/>
        </p:nvSpPr>
        <p:spPr>
          <a:xfrm>
            <a:off x="1" y="1360968"/>
            <a:ext cx="3359888" cy="2677656"/>
          </a:xfrm>
          <a:prstGeom prst="rect">
            <a:avLst/>
          </a:prstGeom>
          <a:solidFill>
            <a:schemeClr val="tx1">
              <a:alpha val="75000"/>
            </a:schemeClr>
          </a:solidFill>
        </p:spPr>
        <p:txBody>
          <a:bodyPr wrap="square" rtlCol="0">
            <a:spAutoFit/>
          </a:bodyPr>
          <a:lstStyle/>
          <a:p>
            <a:r>
              <a:rPr lang="en-US" sz="2800" b="1" i="1" dirty="0">
                <a:solidFill>
                  <a:schemeClr val="bg1"/>
                </a:solidFill>
              </a:rPr>
              <a:t>Academic Library</a:t>
            </a:r>
          </a:p>
          <a:p>
            <a:r>
              <a:rPr lang="en-US" sz="2800" b="1" dirty="0">
                <a:solidFill>
                  <a:schemeClr val="bg1"/>
                </a:solidFill>
              </a:rPr>
              <a:t>Barcelona: 88%</a:t>
            </a:r>
          </a:p>
          <a:p>
            <a:r>
              <a:rPr lang="en-US" sz="2800" b="1" dirty="0">
                <a:solidFill>
                  <a:schemeClr val="bg1"/>
                </a:solidFill>
              </a:rPr>
              <a:t>US: 70%</a:t>
            </a:r>
          </a:p>
          <a:p>
            <a:r>
              <a:rPr lang="en-US" sz="2800" b="1" dirty="0">
                <a:solidFill>
                  <a:schemeClr val="bg1"/>
                </a:solidFill>
              </a:rPr>
              <a:t>Milan: 65%</a:t>
            </a:r>
          </a:p>
          <a:p>
            <a:r>
              <a:rPr lang="en-US" sz="2800" b="1" dirty="0">
                <a:solidFill>
                  <a:schemeClr val="bg1"/>
                </a:solidFill>
              </a:rPr>
              <a:t>UK: 56%</a:t>
            </a:r>
          </a:p>
          <a:p>
            <a:r>
              <a:rPr lang="en-US" sz="2800" b="1" dirty="0">
                <a:solidFill>
                  <a:schemeClr val="bg1"/>
                </a:solidFill>
              </a:rPr>
              <a:t>Madrid: 26%</a:t>
            </a:r>
            <a:endParaRPr lang="en-US" sz="2800" dirty="0"/>
          </a:p>
        </p:txBody>
      </p:sp>
    </p:spTree>
    <p:extLst>
      <p:ext uri="{BB962C8B-B14F-4D97-AF65-F5344CB8AC3E}">
        <p14:creationId xmlns:p14="http://schemas.microsoft.com/office/powerpoint/2010/main" val="234495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282268"/>
          </a:xfrm>
          <a:prstGeom prst="rect">
            <a:avLst/>
          </a:prstGeom>
        </p:spPr>
      </p:pic>
      <p:sp>
        <p:nvSpPr>
          <p:cNvPr id="4" name="TextBox 3">
            <a:extLst>
              <a:ext uri="{FF2B5EF4-FFF2-40B4-BE49-F238E27FC236}">
                <a16:creationId xmlns:a16="http://schemas.microsoft.com/office/drawing/2014/main" id="{3D0FE398-86D2-41F4-AE01-DA5806E2F30D}"/>
              </a:ext>
            </a:extLst>
          </p:cNvPr>
          <p:cNvSpPr txBox="1"/>
          <p:nvPr/>
        </p:nvSpPr>
        <p:spPr>
          <a:xfrm>
            <a:off x="2964426" y="1414130"/>
            <a:ext cx="9227575" cy="2616101"/>
          </a:xfrm>
          <a:prstGeom prst="rect">
            <a:avLst/>
          </a:prstGeom>
          <a:solidFill>
            <a:schemeClr val="tx1">
              <a:alpha val="75000"/>
            </a:schemeClr>
          </a:solidFill>
        </p:spPr>
        <p:txBody>
          <a:bodyPr wrap="square" rtlCol="0">
            <a:spAutoFit/>
          </a:bodyPr>
          <a:lstStyle/>
          <a:p>
            <a:r>
              <a:rPr lang="en-US" sz="2800" b="1" dirty="0">
                <a:solidFill>
                  <a:schemeClr val="bg1"/>
                </a:solidFill>
              </a:rPr>
              <a:t>“I start Googling something, then I see which are the path that I needed to follow at the given moment. You have to use formal repositories, but generally, I start with the Google search and then I go into scholarly repositories.”</a:t>
            </a:r>
          </a:p>
          <a:p>
            <a:pPr algn="r"/>
            <a:r>
              <a:rPr lang="es-ES" sz="2400" b="1" dirty="0">
                <a:solidFill>
                  <a:schemeClr val="bg1"/>
                </a:solidFill>
              </a:rPr>
              <a:t>(UCSCF2, Age 39, </a:t>
            </a:r>
            <a:r>
              <a:rPr lang="es-ES" sz="2400" b="1" dirty="0" err="1">
                <a:solidFill>
                  <a:schemeClr val="bg1"/>
                </a:solidFill>
              </a:rPr>
              <a:t>Male</a:t>
            </a:r>
            <a:r>
              <a:rPr lang="es-ES" sz="2400" b="1" dirty="0">
                <a:solidFill>
                  <a:schemeClr val="bg1"/>
                </a:solidFill>
              </a:rPr>
              <a:t>, Social </a:t>
            </a:r>
            <a:r>
              <a:rPr lang="es-ES" sz="2400" b="1" dirty="0" err="1">
                <a:solidFill>
                  <a:schemeClr val="bg1"/>
                </a:solidFill>
              </a:rPr>
              <a:t>Sciences</a:t>
            </a:r>
            <a:r>
              <a:rPr lang="es-ES" sz="2400" b="1" dirty="0">
                <a:solidFill>
                  <a:schemeClr val="bg1"/>
                </a:solidFill>
              </a:rPr>
              <a:t>)</a:t>
            </a:r>
            <a:endParaRPr lang="en-US" sz="2400" b="1" dirty="0">
              <a:solidFill>
                <a:schemeClr val="bg1"/>
              </a:solidFill>
            </a:endParaRPr>
          </a:p>
        </p:txBody>
      </p:sp>
    </p:spTree>
    <p:extLst>
      <p:ext uri="{BB962C8B-B14F-4D97-AF65-F5344CB8AC3E}">
        <p14:creationId xmlns:p14="http://schemas.microsoft.com/office/powerpoint/2010/main" val="1213843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260589-EBE7-446E-80CC-5C2850D13B3E}"/>
              </a:ext>
            </a:extLst>
          </p:cNvPr>
          <p:cNvPicPr>
            <a:picLocks noChangeAspect="1"/>
          </p:cNvPicPr>
          <p:nvPr/>
        </p:nvPicPr>
        <p:blipFill rotWithShape="1">
          <a:blip r:embed="rId3"/>
          <a:srcRect t="3890" b="27777"/>
          <a:stretch/>
        </p:blipFill>
        <p:spPr>
          <a:xfrm>
            <a:off x="0" y="0"/>
            <a:ext cx="12192000" cy="6248400"/>
          </a:xfrm>
          <a:prstGeom prst="rect">
            <a:avLst/>
          </a:prstGeom>
        </p:spPr>
      </p:pic>
      <p:sp>
        <p:nvSpPr>
          <p:cNvPr id="8" name="Rectángulo 5"/>
          <p:cNvSpPr/>
          <p:nvPr/>
        </p:nvSpPr>
        <p:spPr>
          <a:xfrm>
            <a:off x="4984955" y="2385432"/>
            <a:ext cx="7207045" cy="3046988"/>
          </a:xfrm>
          <a:prstGeom prst="rect">
            <a:avLst/>
          </a:prstGeom>
          <a:solidFill>
            <a:schemeClr val="tx1"/>
          </a:solidFill>
        </p:spPr>
        <p:txBody>
          <a:bodyPr wrap="square">
            <a:spAutoFit/>
          </a:bodyPr>
          <a:lstStyle/>
          <a:p>
            <a:r>
              <a:rPr lang="en-US" sz="2800" b="1" dirty="0">
                <a:solidFill>
                  <a:srgbClr val="FFFFFF"/>
                </a:solidFill>
              </a:rPr>
              <a:t>“An online database of ancient book and manuscript with deeper descriptions of books. For instance, watermark, engravers, the name of printers. For instance also a database of characters of poems.”</a:t>
            </a:r>
          </a:p>
          <a:p>
            <a:pPr algn="r"/>
            <a:r>
              <a:rPr lang="en-US" sz="2400" b="1" dirty="0">
                <a:solidFill>
                  <a:srgbClr val="FFFFFF"/>
                </a:solidFill>
              </a:rPr>
              <a:t>(UCSC04, Age 26, Male, Humanities)</a:t>
            </a:r>
          </a:p>
        </p:txBody>
      </p:sp>
      <p:sp>
        <p:nvSpPr>
          <p:cNvPr id="6" name="TextBox 5">
            <a:extLst>
              <a:ext uri="{FF2B5EF4-FFF2-40B4-BE49-F238E27FC236}">
                <a16:creationId xmlns:a16="http://schemas.microsoft.com/office/drawing/2014/main" id="{BA98C2E5-3611-4DCF-90F9-DEA86C511007}"/>
              </a:ext>
            </a:extLst>
          </p:cNvPr>
          <p:cNvSpPr txBox="1"/>
          <p:nvPr/>
        </p:nvSpPr>
        <p:spPr>
          <a:xfrm>
            <a:off x="6872748" y="1240914"/>
            <a:ext cx="5319252" cy="523220"/>
          </a:xfrm>
          <a:prstGeom prst="rect">
            <a:avLst/>
          </a:prstGeom>
          <a:solidFill>
            <a:schemeClr val="tx1"/>
          </a:solidFill>
        </p:spPr>
        <p:txBody>
          <a:bodyPr wrap="square" rtlCol="0">
            <a:spAutoFit/>
          </a:bodyPr>
          <a:lstStyle/>
          <a:p>
            <a:r>
              <a:rPr lang="en-US" sz="2800" b="1" dirty="0">
                <a:solidFill>
                  <a:schemeClr val="bg1"/>
                </a:solidFill>
              </a:rPr>
              <a:t>The magic future would be</a:t>
            </a:r>
            <a:r>
              <a:rPr lang="is-IS" sz="2800" b="1" dirty="0">
                <a:solidFill>
                  <a:schemeClr val="bg1"/>
                </a:solidFill>
              </a:rPr>
              <a:t>…</a:t>
            </a:r>
            <a:endParaRPr lang="en-US" sz="2800" dirty="0"/>
          </a:p>
        </p:txBody>
      </p:sp>
    </p:spTree>
    <p:extLst>
      <p:ext uri="{BB962C8B-B14F-4D97-AF65-F5344CB8AC3E}">
        <p14:creationId xmlns:p14="http://schemas.microsoft.com/office/powerpoint/2010/main" val="1764418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346" y="1108082"/>
            <a:ext cx="10898717" cy="2308324"/>
          </a:xfrm>
        </p:spPr>
        <p:txBody>
          <a:bodyPr/>
          <a:lstStyle/>
          <a:p>
            <a:r>
              <a:rPr lang="en-US" dirty="0"/>
              <a:t>Why do people make the choices they do for getting information?</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215319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CE7D25-0C6E-4071-95C1-E6DE12AF4709}"/>
              </a:ext>
            </a:extLst>
          </p:cNvPr>
          <p:cNvSpPr>
            <a:spLocks noGrp="1"/>
          </p:cNvSpPr>
          <p:nvPr>
            <p:ph type="body" sz="quarter" idx="13"/>
          </p:nvPr>
        </p:nvSpPr>
        <p:spPr>
          <a:xfrm>
            <a:off x="5962996" y="619368"/>
            <a:ext cx="5525491" cy="5035295"/>
          </a:xfrm>
        </p:spPr>
        <p:txBody>
          <a:bodyPr/>
          <a:lstStyle/>
          <a:p>
            <a:r>
              <a:rPr lang="en-US" sz="2000" dirty="0">
                <a:latin typeface="Arial" charset="0"/>
                <a:ea typeface="Arial" charset="0"/>
                <a:cs typeface="Arial" charset="0"/>
              </a:rPr>
              <a:t>Connaway, Lynn Silipigni, Vanessa Kitzie, Erin M. Hood and William Harvey. 2017. The Many Faces of Digital Visitors &amp; Residents: Facets of Online Engagement. With contributions from Allison Benedetti, Agustí Canals, Liliana Gregori, Eva Ortoll Espinet, Daniel Lozano, Melissa Man, Josep Cobarsí Morales, Sara Giuliana Ricetto, Riccardo Melgrati, Eva M. Méndez Rodríguez, Andrea Sada, Peter Sidorko, Paolo Sirito, Virginia Steel, Titia van der Werf, and Esther Woo. Dublin, OH: OCLC Research. doi:10.25333/C3V63F</a:t>
            </a:r>
          </a:p>
          <a:p>
            <a:r>
              <a:rPr lang="en-US" sz="2000" dirty="0">
                <a:latin typeface="Arial" panose="020B0604020202020204" pitchFamily="34" charset="0"/>
                <a:ea typeface="Calibri" panose="020F0502020204030204" pitchFamily="34" charset="0"/>
                <a:cs typeface="Arial" panose="020B0604020202020204" pitchFamily="34" charset="0"/>
                <a:hlinkClick r:id="rId3"/>
              </a:rPr>
              <a:t>https://www.oclc.org/content/dam/research/publications/2017/oclcresearch-many-faces-digital-vandr-a4.pdf</a:t>
            </a:r>
            <a:r>
              <a:rPr lang="en-US" sz="2000" dirty="0">
                <a:latin typeface="Arial" panose="020B0604020202020204" pitchFamily="34" charset="0"/>
                <a:ea typeface="Calibri" panose="020F0502020204030204" pitchFamily="34" charset="0"/>
                <a:cs typeface="Arial" panose="020B0604020202020204" pitchFamily="34" charset="0"/>
              </a:rPr>
              <a:t>. </a:t>
            </a:r>
          </a:p>
          <a:p>
            <a:endParaRPr lang="en-US" sz="2000" dirty="0">
              <a:latin typeface="Arial" charset="0"/>
              <a:ea typeface="Arial" charset="0"/>
              <a:cs typeface="Arial" charset="0"/>
            </a:endParaRPr>
          </a:p>
          <a:p>
            <a:endParaRPr lang="en-US" sz="2800" dirty="0"/>
          </a:p>
        </p:txBody>
      </p:sp>
      <p:pic>
        <p:nvPicPr>
          <p:cNvPr id="4" name="Picture 3">
            <a:extLst>
              <a:ext uri="{FF2B5EF4-FFF2-40B4-BE49-F238E27FC236}">
                <a16:creationId xmlns:a16="http://schemas.microsoft.com/office/drawing/2014/main" id="{E9262257-F10F-4157-B3B6-DD9666C18FD5}"/>
              </a:ext>
            </a:extLst>
          </p:cNvPr>
          <p:cNvPicPr>
            <a:picLocks noChangeAspect="1"/>
          </p:cNvPicPr>
          <p:nvPr/>
        </p:nvPicPr>
        <p:blipFill>
          <a:blip r:embed="rId4"/>
          <a:stretch>
            <a:fillRect/>
          </a:stretch>
        </p:blipFill>
        <p:spPr>
          <a:xfrm>
            <a:off x="617268" y="84631"/>
            <a:ext cx="4733012" cy="6104770"/>
          </a:xfrm>
          <a:prstGeom prst="rect">
            <a:avLst/>
          </a:prstGeom>
        </p:spPr>
      </p:pic>
    </p:spTree>
    <p:extLst>
      <p:ext uri="{BB962C8B-B14F-4D97-AF65-F5344CB8AC3E}">
        <p14:creationId xmlns:p14="http://schemas.microsoft.com/office/powerpoint/2010/main" val="327146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61101"/>
          </a:xfrm>
          <a:prstGeom prst="rect">
            <a:avLst/>
          </a:prstGeom>
        </p:spPr>
      </p:pic>
      <p:sp>
        <p:nvSpPr>
          <p:cNvPr id="2" name="TextBox 1">
            <a:extLst>
              <a:ext uri="{FF2B5EF4-FFF2-40B4-BE49-F238E27FC236}">
                <a16:creationId xmlns:a16="http://schemas.microsoft.com/office/drawing/2014/main" id="{4906DDA3-25EC-4025-A468-CDDBA3355860}"/>
              </a:ext>
            </a:extLst>
          </p:cNvPr>
          <p:cNvSpPr txBox="1"/>
          <p:nvPr/>
        </p:nvSpPr>
        <p:spPr>
          <a:xfrm>
            <a:off x="0" y="956930"/>
            <a:ext cx="9005776" cy="1569660"/>
          </a:xfrm>
          <a:prstGeom prst="rect">
            <a:avLst/>
          </a:prstGeom>
          <a:solidFill>
            <a:schemeClr val="tx1">
              <a:alpha val="75000"/>
            </a:schemeClr>
          </a:solidFill>
        </p:spPr>
        <p:txBody>
          <a:bodyPr wrap="square" rtlCol="0">
            <a:spAutoFit/>
          </a:bodyPr>
          <a:lstStyle/>
          <a:p>
            <a:r>
              <a:rPr lang="en-US" sz="3200" b="1" dirty="0">
                <a:solidFill>
                  <a:schemeClr val="bg1"/>
                </a:solidFill>
              </a:rPr>
              <a:t>Convenience/Ease of Use/Accessibility as reasons for selecting a source were mentioned often by all groups. </a:t>
            </a:r>
            <a:endParaRPr lang="en-US" sz="3200" dirty="0"/>
          </a:p>
        </p:txBody>
      </p:sp>
    </p:spTree>
    <p:extLst>
      <p:ext uri="{BB962C8B-B14F-4D97-AF65-F5344CB8AC3E}">
        <p14:creationId xmlns:p14="http://schemas.microsoft.com/office/powerpoint/2010/main" val="3624216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3BE75-D982-48F5-BDCB-F231433C8366}"/>
              </a:ext>
            </a:extLst>
          </p:cNvPr>
          <p:cNvPicPr>
            <a:picLocks noChangeAspect="1"/>
          </p:cNvPicPr>
          <p:nvPr/>
        </p:nvPicPr>
        <p:blipFill rotWithShape="1">
          <a:blip r:embed="rId3"/>
          <a:srcRect t="17822" b="10132"/>
          <a:stretch/>
        </p:blipFill>
        <p:spPr>
          <a:xfrm>
            <a:off x="0" y="0"/>
            <a:ext cx="12192000" cy="6272210"/>
          </a:xfrm>
          <a:prstGeom prst="rect">
            <a:avLst/>
          </a:prstGeom>
        </p:spPr>
      </p:pic>
      <p:sp>
        <p:nvSpPr>
          <p:cNvPr id="2" name="TextBox 1">
            <a:extLst>
              <a:ext uri="{FF2B5EF4-FFF2-40B4-BE49-F238E27FC236}">
                <a16:creationId xmlns:a16="http://schemas.microsoft.com/office/drawing/2014/main" id="{916EB22D-C523-4ABF-940E-D0DF1B52AA51}"/>
              </a:ext>
            </a:extLst>
          </p:cNvPr>
          <p:cNvSpPr txBox="1"/>
          <p:nvPr/>
        </p:nvSpPr>
        <p:spPr>
          <a:xfrm>
            <a:off x="5397911" y="3428999"/>
            <a:ext cx="6794090" cy="2282771"/>
          </a:xfrm>
          <a:prstGeom prst="rect">
            <a:avLst/>
          </a:prstGeom>
          <a:solidFill>
            <a:schemeClr val="tx1"/>
          </a:solidFill>
        </p:spPr>
        <p:txBody>
          <a:bodyPr wrap="square" rtlCol="0">
            <a:noAutofit/>
          </a:bodyPr>
          <a:lstStyle/>
          <a:p>
            <a:r>
              <a:rPr lang="es-ES" sz="2800" b="1" dirty="0">
                <a:solidFill>
                  <a:schemeClr val="bg1"/>
                </a:solidFill>
                <a:latin typeface="Arial" panose="020B0604020202020204" pitchFamily="34" charset="0"/>
                <a:cs typeface="Arial" panose="020B0604020202020204" pitchFamily="34" charset="0"/>
              </a:rPr>
              <a:t>“So I </a:t>
            </a:r>
            <a:r>
              <a:rPr lang="es-ES" sz="2800" b="1" dirty="0" err="1">
                <a:solidFill>
                  <a:schemeClr val="bg1"/>
                </a:solidFill>
                <a:latin typeface="Arial" panose="020B0604020202020204" pitchFamily="34" charset="0"/>
                <a:cs typeface="Arial" panose="020B0604020202020204" pitchFamily="34" charset="0"/>
              </a:rPr>
              <a:t>check</a:t>
            </a:r>
            <a:r>
              <a:rPr lang="es-ES" sz="2800" b="1" dirty="0">
                <a:solidFill>
                  <a:schemeClr val="bg1"/>
                </a:solidFill>
                <a:latin typeface="Arial" panose="020B0604020202020204" pitchFamily="34" charset="0"/>
                <a:cs typeface="Arial" panose="020B0604020202020204" pitchFamily="34" charset="0"/>
              </a:rPr>
              <a:t> </a:t>
            </a:r>
            <a:r>
              <a:rPr lang="es-ES" sz="2800" b="1" dirty="0" err="1">
                <a:solidFill>
                  <a:schemeClr val="bg1"/>
                </a:solidFill>
                <a:latin typeface="Arial" panose="020B0604020202020204" pitchFamily="34" charset="0"/>
                <a:cs typeface="Arial" panose="020B0604020202020204" pitchFamily="34" charset="0"/>
              </a:rPr>
              <a:t>three</a:t>
            </a:r>
            <a:r>
              <a:rPr lang="es-ES" sz="2800" b="1" dirty="0">
                <a:solidFill>
                  <a:schemeClr val="bg1"/>
                </a:solidFill>
                <a:latin typeface="Arial" panose="020B0604020202020204" pitchFamily="34" charset="0"/>
                <a:cs typeface="Arial" panose="020B0604020202020204" pitchFamily="34" charset="0"/>
              </a:rPr>
              <a:t>, </a:t>
            </a:r>
            <a:r>
              <a:rPr lang="es-ES" sz="2800" b="1" dirty="0" err="1">
                <a:solidFill>
                  <a:schemeClr val="bg1"/>
                </a:solidFill>
                <a:latin typeface="Arial" panose="020B0604020202020204" pitchFamily="34" charset="0"/>
                <a:cs typeface="Arial" panose="020B0604020202020204" pitchFamily="34" charset="0"/>
              </a:rPr>
              <a:t>or</a:t>
            </a:r>
            <a:r>
              <a:rPr lang="es-ES" sz="2800" b="1" dirty="0">
                <a:solidFill>
                  <a:schemeClr val="bg1"/>
                </a:solidFill>
                <a:latin typeface="Arial" panose="020B0604020202020204" pitchFamily="34" charset="0"/>
                <a:cs typeface="Arial" panose="020B0604020202020204" pitchFamily="34" charset="0"/>
              </a:rPr>
              <a:t> </a:t>
            </a:r>
            <a:r>
              <a:rPr lang="es-ES" sz="2800" b="1" dirty="0" err="1">
                <a:solidFill>
                  <a:schemeClr val="bg1"/>
                </a:solidFill>
                <a:latin typeface="Arial" panose="020B0604020202020204" pitchFamily="34" charset="0"/>
                <a:cs typeface="Arial" panose="020B0604020202020204" pitchFamily="34" charset="0"/>
              </a:rPr>
              <a:t>four</a:t>
            </a:r>
            <a:r>
              <a:rPr lang="es-ES" sz="2800" b="1" dirty="0">
                <a:solidFill>
                  <a:schemeClr val="bg1"/>
                </a:solidFill>
                <a:latin typeface="Arial" panose="020B0604020202020204" pitchFamily="34" charset="0"/>
                <a:cs typeface="Arial" panose="020B0604020202020204" pitchFamily="34" charset="0"/>
              </a:rPr>
              <a:t> </a:t>
            </a:r>
            <a:r>
              <a:rPr lang="es-ES" sz="2800" b="1" dirty="0" err="1">
                <a:solidFill>
                  <a:schemeClr val="bg1"/>
                </a:solidFill>
                <a:latin typeface="Arial" panose="020B0604020202020204" pitchFamily="34" charset="0"/>
                <a:cs typeface="Arial" panose="020B0604020202020204" pitchFamily="34" charset="0"/>
              </a:rPr>
              <a:t>websites</a:t>
            </a:r>
            <a:r>
              <a:rPr lang="es-ES" sz="2800" b="1" dirty="0">
                <a:solidFill>
                  <a:schemeClr val="bg1"/>
                </a:solidFill>
                <a:latin typeface="Arial" panose="020B0604020202020204" pitchFamily="34" charset="0"/>
                <a:cs typeface="Arial" panose="020B0604020202020204" pitchFamily="34" charset="0"/>
              </a:rPr>
              <a:t> and </a:t>
            </a:r>
            <a:r>
              <a:rPr lang="es-ES" sz="2800" b="1" dirty="0" err="1">
                <a:solidFill>
                  <a:schemeClr val="bg1"/>
                </a:solidFill>
                <a:latin typeface="Arial" panose="020B0604020202020204" pitchFamily="34" charset="0"/>
                <a:cs typeface="Arial" panose="020B0604020202020204" pitchFamily="34" charset="0"/>
              </a:rPr>
              <a:t>if</a:t>
            </a:r>
            <a:r>
              <a:rPr lang="es-ES" sz="2800" b="1" dirty="0">
                <a:solidFill>
                  <a:schemeClr val="bg1"/>
                </a:solidFill>
                <a:latin typeface="Arial" panose="020B0604020202020204" pitchFamily="34" charset="0"/>
                <a:cs typeface="Arial" panose="020B0604020202020204" pitchFamily="34" charset="0"/>
              </a:rPr>
              <a:t> </a:t>
            </a:r>
            <a:r>
              <a:rPr lang="es-ES" sz="2800" b="1" dirty="0" err="1">
                <a:solidFill>
                  <a:schemeClr val="bg1"/>
                </a:solidFill>
                <a:latin typeface="Arial" panose="020B0604020202020204" pitchFamily="34" charset="0"/>
                <a:cs typeface="Arial" panose="020B0604020202020204" pitchFamily="34" charset="0"/>
              </a:rPr>
              <a:t>is</a:t>
            </a:r>
            <a:r>
              <a:rPr lang="es-ES" sz="2800" b="1" dirty="0">
                <a:solidFill>
                  <a:schemeClr val="bg1"/>
                </a:solidFill>
                <a:latin typeface="Arial" panose="020B0604020202020204" pitchFamily="34" charset="0"/>
                <a:cs typeface="Arial" panose="020B0604020202020204" pitchFamily="34" charset="0"/>
              </a:rPr>
              <a:t> more </a:t>
            </a:r>
            <a:r>
              <a:rPr lang="es-ES" sz="2800" b="1" dirty="0" err="1">
                <a:solidFill>
                  <a:schemeClr val="bg1"/>
                </a:solidFill>
                <a:latin typeface="Arial" panose="020B0604020202020204" pitchFamily="34" charset="0"/>
                <a:cs typeface="Arial" panose="020B0604020202020204" pitchFamily="34" charset="0"/>
              </a:rPr>
              <a:t>or</a:t>
            </a:r>
            <a:r>
              <a:rPr lang="es-ES" sz="2800" b="1" dirty="0">
                <a:solidFill>
                  <a:schemeClr val="bg1"/>
                </a:solidFill>
                <a:latin typeface="Arial" panose="020B0604020202020204" pitchFamily="34" charset="0"/>
                <a:cs typeface="Arial" panose="020B0604020202020204" pitchFamily="34" charset="0"/>
              </a:rPr>
              <a:t> </a:t>
            </a:r>
            <a:r>
              <a:rPr lang="es-ES" sz="2800" b="1" dirty="0" err="1">
                <a:solidFill>
                  <a:schemeClr val="bg1"/>
                </a:solidFill>
                <a:latin typeface="Arial" panose="020B0604020202020204" pitchFamily="34" charset="0"/>
                <a:cs typeface="Arial" panose="020B0604020202020204" pitchFamily="34" charset="0"/>
              </a:rPr>
              <a:t>less</a:t>
            </a:r>
            <a:r>
              <a:rPr lang="es-ES" sz="2800" b="1" dirty="0">
                <a:solidFill>
                  <a:schemeClr val="bg1"/>
                </a:solidFill>
                <a:latin typeface="Arial" panose="020B0604020202020204" pitchFamily="34" charset="0"/>
                <a:cs typeface="Arial" panose="020B0604020202020204" pitchFamily="34" charset="0"/>
              </a:rPr>
              <a:t> </a:t>
            </a:r>
            <a:r>
              <a:rPr lang="es-ES" sz="2800" b="1" dirty="0" err="1">
                <a:solidFill>
                  <a:schemeClr val="bg1"/>
                </a:solidFill>
                <a:latin typeface="Arial" panose="020B0604020202020204" pitchFamily="34" charset="0"/>
                <a:cs typeface="Arial" panose="020B0604020202020204" pitchFamily="34" charset="0"/>
              </a:rPr>
              <a:t>the</a:t>
            </a:r>
            <a:r>
              <a:rPr lang="es-ES" sz="2800" b="1" dirty="0">
                <a:solidFill>
                  <a:schemeClr val="bg1"/>
                </a:solidFill>
                <a:latin typeface="Arial" panose="020B0604020202020204" pitchFamily="34" charset="0"/>
                <a:cs typeface="Arial" panose="020B0604020202020204" pitchFamily="34" charset="0"/>
              </a:rPr>
              <a:t> </a:t>
            </a:r>
            <a:r>
              <a:rPr lang="es-ES" sz="2800" b="1" dirty="0" err="1">
                <a:solidFill>
                  <a:schemeClr val="bg1"/>
                </a:solidFill>
                <a:latin typeface="Arial" panose="020B0604020202020204" pitchFamily="34" charset="0"/>
                <a:cs typeface="Arial" panose="020B0604020202020204" pitchFamily="34" charset="0"/>
              </a:rPr>
              <a:t>same</a:t>
            </a:r>
            <a:r>
              <a:rPr lang="es-ES" sz="2800" b="1" dirty="0">
                <a:solidFill>
                  <a:schemeClr val="bg1"/>
                </a:solidFill>
                <a:latin typeface="Arial" panose="020B0604020202020204" pitchFamily="34" charset="0"/>
                <a:cs typeface="Arial" panose="020B0604020202020204" pitchFamily="34" charset="0"/>
              </a:rPr>
              <a:t>, so ok, I am </a:t>
            </a:r>
            <a:r>
              <a:rPr lang="es-ES" sz="2800" b="1" dirty="0" err="1">
                <a:solidFill>
                  <a:schemeClr val="bg1"/>
                </a:solidFill>
                <a:latin typeface="Arial" panose="020B0604020202020204" pitchFamily="34" charset="0"/>
                <a:cs typeface="Arial" panose="020B0604020202020204" pitchFamily="34" charset="0"/>
              </a:rPr>
              <a:t>confident</a:t>
            </a:r>
            <a:r>
              <a:rPr lang="es-ES" sz="2800" b="1" dirty="0">
                <a:solidFill>
                  <a:schemeClr val="bg1"/>
                </a:solidFill>
                <a:latin typeface="Arial" panose="020B0604020202020204" pitchFamily="34" charset="0"/>
                <a:cs typeface="Arial" panose="020B0604020202020204" pitchFamily="34" charset="0"/>
              </a:rPr>
              <a:t>.” </a:t>
            </a:r>
          </a:p>
          <a:p>
            <a:pPr algn="r"/>
            <a:r>
              <a:rPr lang="es-ES" sz="2400" b="1" dirty="0">
                <a:solidFill>
                  <a:schemeClr val="bg1"/>
                </a:solidFill>
                <a:latin typeface="Arial" panose="020B0604020202020204" pitchFamily="34" charset="0"/>
                <a:cs typeface="Arial" panose="020B0604020202020204" pitchFamily="34" charset="0"/>
              </a:rPr>
              <a:t>(ESG01, </a:t>
            </a:r>
            <a:r>
              <a:rPr lang="es-ES" sz="2400" b="1" dirty="0" err="1">
                <a:solidFill>
                  <a:schemeClr val="bg1"/>
                </a:solidFill>
                <a:latin typeface="Arial" panose="020B0604020202020204" pitchFamily="34" charset="0"/>
                <a:cs typeface="Arial" panose="020B0604020202020204" pitchFamily="34" charset="0"/>
              </a:rPr>
              <a:t>Female</a:t>
            </a:r>
            <a:r>
              <a:rPr lang="es-ES" sz="2400" b="1" dirty="0">
                <a:solidFill>
                  <a:schemeClr val="bg1"/>
                </a:solidFill>
                <a:latin typeface="Arial" panose="020B0604020202020204" pitchFamily="34" charset="0"/>
                <a:cs typeface="Arial" panose="020B0604020202020204" pitchFamily="34" charset="0"/>
              </a:rPr>
              <a:t>, Age 26-34, Formal </a:t>
            </a:r>
            <a:r>
              <a:rPr lang="es-ES" sz="2400" b="1" dirty="0" err="1">
                <a:solidFill>
                  <a:schemeClr val="bg1"/>
                </a:solidFill>
                <a:latin typeface="Arial" panose="020B0604020202020204" pitchFamily="34" charset="0"/>
                <a:cs typeface="Arial" panose="020B0604020202020204" pitchFamily="34" charset="0"/>
              </a:rPr>
              <a:t>Sciences</a:t>
            </a:r>
            <a:r>
              <a:rPr lang="es-ES" sz="2400" b="1" dirty="0">
                <a:solidFill>
                  <a:schemeClr val="bg1"/>
                </a:solidFill>
                <a:latin typeface="Arial" panose="020B0604020202020204" pitchFamily="34" charset="0"/>
                <a:cs typeface="Arial" panose="020B0604020202020204" pitchFamily="34" charset="0"/>
              </a:rPr>
              <a:t>)</a:t>
            </a:r>
          </a:p>
          <a:p>
            <a:endParaRPr lang="en-US" sz="2400" dirty="0"/>
          </a:p>
        </p:txBody>
      </p:sp>
    </p:spTree>
    <p:extLst>
      <p:ext uri="{BB962C8B-B14F-4D97-AF65-F5344CB8AC3E}">
        <p14:creationId xmlns:p14="http://schemas.microsoft.com/office/powerpoint/2010/main" val="981053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933"/>
            <a:ext cx="12192000" cy="6366933"/>
          </a:xfrm>
          <a:prstGeom prst="rect">
            <a:avLst/>
          </a:prstGeom>
        </p:spPr>
      </p:pic>
      <p:sp>
        <p:nvSpPr>
          <p:cNvPr id="6" name="TextBox 5">
            <a:extLst>
              <a:ext uri="{FF2B5EF4-FFF2-40B4-BE49-F238E27FC236}">
                <a16:creationId xmlns:a16="http://schemas.microsoft.com/office/drawing/2014/main" id="{090FD4F8-5844-4F12-830B-B00941C0E627}"/>
              </a:ext>
            </a:extLst>
          </p:cNvPr>
          <p:cNvSpPr txBox="1"/>
          <p:nvPr/>
        </p:nvSpPr>
        <p:spPr>
          <a:xfrm>
            <a:off x="0" y="305050"/>
            <a:ext cx="11046541" cy="1569660"/>
          </a:xfrm>
          <a:prstGeom prst="rect">
            <a:avLst/>
          </a:prstGeom>
          <a:solidFill>
            <a:schemeClr val="tx1">
              <a:alpha val="75000"/>
            </a:schemeClr>
          </a:solidFill>
        </p:spPr>
        <p:txBody>
          <a:bodyPr wrap="square" rtlCol="0">
            <a:spAutoFit/>
          </a:bodyPr>
          <a:lstStyle/>
          <a:p>
            <a:r>
              <a:rPr lang="en-US" sz="2400" b="1" dirty="0">
                <a:solidFill>
                  <a:schemeClr val="bg1"/>
                </a:solidFill>
              </a:rPr>
              <a:t>“So maybe now, because at the beginning of my research, I think like this. Maybe in the end, I want to find everything, probably. But my goal is to find the answer, precise answer without finding too many of them.”</a:t>
            </a:r>
          </a:p>
          <a:p>
            <a:pPr algn="r"/>
            <a:r>
              <a:rPr lang="en-US" sz="2400" b="1" dirty="0">
                <a:solidFill>
                  <a:schemeClr val="bg1"/>
                </a:solidFill>
              </a:rPr>
              <a:t>(UCSCU5, Age 23, Female, Professions &amp; Applied Sciences)</a:t>
            </a:r>
            <a:endParaRPr lang="en-US" sz="2800" b="1" dirty="0">
              <a:solidFill>
                <a:schemeClr val="bg1"/>
              </a:solidFill>
            </a:endParaRPr>
          </a:p>
        </p:txBody>
      </p:sp>
    </p:spTree>
    <p:extLst>
      <p:ext uri="{BB962C8B-B14F-4D97-AF65-F5344CB8AC3E}">
        <p14:creationId xmlns:p14="http://schemas.microsoft.com/office/powerpoint/2010/main" val="2499002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324600"/>
          </a:xfrm>
          <a:prstGeom prst="rect">
            <a:avLst/>
          </a:prstGeom>
        </p:spPr>
      </p:pic>
      <p:sp>
        <p:nvSpPr>
          <p:cNvPr id="2" name="TextBox 1">
            <a:extLst>
              <a:ext uri="{FF2B5EF4-FFF2-40B4-BE49-F238E27FC236}">
                <a16:creationId xmlns:a16="http://schemas.microsoft.com/office/drawing/2014/main" id="{864365CA-C4B7-42B4-BD9E-1B10068FB89D}"/>
              </a:ext>
            </a:extLst>
          </p:cNvPr>
          <p:cNvSpPr txBox="1"/>
          <p:nvPr/>
        </p:nvSpPr>
        <p:spPr>
          <a:xfrm>
            <a:off x="0" y="435934"/>
            <a:ext cx="4336026" cy="3442892"/>
          </a:xfrm>
          <a:prstGeom prst="rect">
            <a:avLst/>
          </a:prstGeom>
          <a:solidFill>
            <a:schemeClr val="tx1">
              <a:alpha val="58000"/>
            </a:schemeClr>
          </a:solidFill>
        </p:spPr>
        <p:txBody>
          <a:bodyPr wrap="square" rtlCol="0">
            <a:spAutoFit/>
          </a:bodyPr>
          <a:lstStyle/>
          <a:p>
            <a:r>
              <a:rPr lang="en-US" sz="2800" b="1" dirty="0">
                <a:solidFill>
                  <a:schemeClr val="bg1"/>
                </a:solidFill>
              </a:rPr>
              <a:t>“My capacity to process information is overloaded. I’m just accumulating information as a hamster.” </a:t>
            </a:r>
          </a:p>
          <a:p>
            <a:pPr algn="r"/>
            <a:r>
              <a:rPr lang="en-US" sz="2400" b="1" dirty="0">
                <a:solidFill>
                  <a:schemeClr val="bg1"/>
                </a:solidFill>
              </a:rPr>
              <a:t>(UOCFE1, Male, Age 43, Information Sciences)</a:t>
            </a:r>
            <a:endParaRPr lang="en-US" sz="2800" dirty="0"/>
          </a:p>
        </p:txBody>
      </p:sp>
    </p:spTree>
    <p:extLst>
      <p:ext uri="{BB962C8B-B14F-4D97-AF65-F5344CB8AC3E}">
        <p14:creationId xmlns:p14="http://schemas.microsoft.com/office/powerpoint/2010/main" val="942975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C11A65-30AA-4450-8571-394E919C685A}"/>
              </a:ext>
            </a:extLst>
          </p:cNvPr>
          <p:cNvPicPr>
            <a:picLocks noChangeAspect="1"/>
          </p:cNvPicPr>
          <p:nvPr/>
        </p:nvPicPr>
        <p:blipFill rotWithShape="1">
          <a:blip r:embed="rId3"/>
          <a:srcRect t="6622" b="16345"/>
          <a:stretch/>
        </p:blipFill>
        <p:spPr>
          <a:xfrm>
            <a:off x="0" y="0"/>
            <a:ext cx="12186245" cy="6248400"/>
          </a:xfrm>
          <a:prstGeom prst="rect">
            <a:avLst/>
          </a:prstGeom>
        </p:spPr>
      </p:pic>
      <p:sp>
        <p:nvSpPr>
          <p:cNvPr id="8" name="Rectángulo 7"/>
          <p:cNvSpPr/>
          <p:nvPr/>
        </p:nvSpPr>
        <p:spPr>
          <a:xfrm>
            <a:off x="0" y="1974706"/>
            <a:ext cx="8371756" cy="3693319"/>
          </a:xfrm>
          <a:prstGeom prst="rect">
            <a:avLst/>
          </a:prstGeom>
          <a:solidFill>
            <a:schemeClr val="tx1"/>
          </a:solidFill>
        </p:spPr>
        <p:txBody>
          <a:bodyPr wrap="square">
            <a:spAutoFit/>
          </a:bodyPr>
          <a:lstStyle/>
          <a:p>
            <a:pPr defTabSz="1219170">
              <a:defRPr/>
            </a:pPr>
            <a:r>
              <a:rPr lang="en-US" sz="2400" b="1" dirty="0">
                <a:solidFill>
                  <a:srgbClr val="FFFFFF"/>
                </a:solidFill>
              </a:rPr>
              <a:t>“I must say that I'm quite satisfied at the moment, because from my computer I have access to all the journals but I think that many of my school friends that don't have access, they have to go the library to look for the information. So, that means you can't do it from home and sometimes for people, it's not that easy to get to the library. So, I think the most important thing is that everyone from home could be able to consult the university's library.”</a:t>
            </a:r>
          </a:p>
          <a:p>
            <a:pPr algn="r"/>
            <a:r>
              <a:rPr lang="en-US" b="1" dirty="0">
                <a:solidFill>
                  <a:srgbClr val="FFFFFF"/>
                </a:solidFill>
              </a:rPr>
              <a:t>(UCSCU5, Age 23, Female, Professions &amp; Applied Sciences)</a:t>
            </a:r>
          </a:p>
        </p:txBody>
      </p:sp>
      <p:sp>
        <p:nvSpPr>
          <p:cNvPr id="3" name="TextBox 2">
            <a:extLst>
              <a:ext uri="{FF2B5EF4-FFF2-40B4-BE49-F238E27FC236}">
                <a16:creationId xmlns:a16="http://schemas.microsoft.com/office/drawing/2014/main" id="{E66B2606-38C6-41A9-B367-A45A22CD4FF8}"/>
              </a:ext>
            </a:extLst>
          </p:cNvPr>
          <p:cNvSpPr txBox="1"/>
          <p:nvPr/>
        </p:nvSpPr>
        <p:spPr>
          <a:xfrm>
            <a:off x="0" y="248031"/>
            <a:ext cx="4869712" cy="461665"/>
          </a:xfrm>
          <a:prstGeom prst="rect">
            <a:avLst/>
          </a:prstGeom>
          <a:solidFill>
            <a:schemeClr val="tx1"/>
          </a:solidFill>
        </p:spPr>
        <p:txBody>
          <a:bodyPr wrap="square" rtlCol="0">
            <a:spAutoFit/>
          </a:bodyPr>
          <a:lstStyle/>
          <a:p>
            <a:r>
              <a:rPr lang="en-US" sz="2400" b="1" dirty="0">
                <a:solidFill>
                  <a:schemeClr val="bg1"/>
                </a:solidFill>
              </a:rPr>
              <a:t>The magic future would be</a:t>
            </a:r>
            <a:r>
              <a:rPr lang="is-IS" sz="2400" b="1" dirty="0">
                <a:solidFill>
                  <a:schemeClr val="bg1"/>
                </a:solidFill>
              </a:rPr>
              <a:t>…</a:t>
            </a:r>
            <a:endParaRPr lang="en-US" sz="2400" dirty="0"/>
          </a:p>
        </p:txBody>
      </p:sp>
    </p:spTree>
    <p:extLst>
      <p:ext uri="{BB962C8B-B14F-4D97-AF65-F5344CB8AC3E}">
        <p14:creationId xmlns:p14="http://schemas.microsoft.com/office/powerpoint/2010/main" val="65336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346" y="1108082"/>
            <a:ext cx="10898717" cy="1569660"/>
          </a:xfrm>
        </p:spPr>
        <p:txBody>
          <a:bodyPr/>
          <a:lstStyle/>
          <a:p>
            <a:r>
              <a:rPr lang="en-US" dirty="0"/>
              <a:t>How do people want to communicate?</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45877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984"/>
          <a:stretch/>
        </p:blipFill>
        <p:spPr>
          <a:xfrm>
            <a:off x="0" y="-29029"/>
            <a:ext cx="12192000" cy="6379028"/>
          </a:xfrm>
          <a:prstGeom prst="rect">
            <a:avLst/>
          </a:prstGeom>
        </p:spPr>
      </p:pic>
      <p:sp>
        <p:nvSpPr>
          <p:cNvPr id="5" name="TextBox 4">
            <a:extLst>
              <a:ext uri="{FF2B5EF4-FFF2-40B4-BE49-F238E27FC236}">
                <a16:creationId xmlns:a16="http://schemas.microsoft.com/office/drawing/2014/main" id="{C06D5662-D7E8-4BE7-A602-0FA9777D780C}"/>
              </a:ext>
            </a:extLst>
          </p:cNvPr>
          <p:cNvSpPr txBox="1"/>
          <p:nvPr/>
        </p:nvSpPr>
        <p:spPr>
          <a:xfrm>
            <a:off x="0" y="4565141"/>
            <a:ext cx="8208335" cy="1754326"/>
          </a:xfrm>
          <a:prstGeom prst="rect">
            <a:avLst/>
          </a:prstGeom>
          <a:solidFill>
            <a:schemeClr val="tx1">
              <a:alpha val="75000"/>
            </a:schemeClr>
          </a:solidFill>
        </p:spPr>
        <p:txBody>
          <a:bodyPr wrap="square" rtlCol="0">
            <a:spAutoFit/>
          </a:bodyPr>
          <a:lstStyle/>
          <a:p>
            <a:r>
              <a:rPr lang="en-US" sz="2800" b="1" dirty="0">
                <a:solidFill>
                  <a:schemeClr val="bg1"/>
                </a:solidFill>
              </a:rPr>
              <a:t>“And in everyday social life, technological tools, as I said before, I use, I have Facebook, I have WhatsApp as you said.” </a:t>
            </a:r>
          </a:p>
          <a:p>
            <a:pPr algn="r"/>
            <a:r>
              <a:rPr lang="is-IS" sz="2400" b="1" dirty="0">
                <a:solidFill>
                  <a:schemeClr val="bg1"/>
                </a:solidFill>
              </a:rPr>
              <a:t>(UCSCF4, Age 39, Male, Formal Sciences)</a:t>
            </a:r>
            <a:endParaRPr lang="en-US" sz="2400" b="1" dirty="0">
              <a:solidFill>
                <a:schemeClr val="bg1"/>
              </a:solidFill>
            </a:endParaRPr>
          </a:p>
        </p:txBody>
      </p:sp>
    </p:spTree>
    <p:extLst>
      <p:ext uri="{BB962C8B-B14F-4D97-AF65-F5344CB8AC3E}">
        <p14:creationId xmlns:p14="http://schemas.microsoft.com/office/powerpoint/2010/main" val="2903375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9188F3-51A1-4CBB-8B31-162B96A60A5B}"/>
              </a:ext>
            </a:extLst>
          </p:cNvPr>
          <p:cNvPicPr>
            <a:picLocks noChangeAspect="1"/>
          </p:cNvPicPr>
          <p:nvPr/>
        </p:nvPicPr>
        <p:blipFill rotWithShape="1">
          <a:blip r:embed="rId3"/>
          <a:srcRect t="18216" b="4871"/>
          <a:stretch/>
        </p:blipFill>
        <p:spPr>
          <a:xfrm>
            <a:off x="0" y="-1"/>
            <a:ext cx="12192000" cy="6263641"/>
          </a:xfrm>
          <a:prstGeom prst="rect">
            <a:avLst/>
          </a:prstGeom>
        </p:spPr>
      </p:pic>
      <p:sp>
        <p:nvSpPr>
          <p:cNvPr id="4" name="TextBox 3">
            <a:extLst>
              <a:ext uri="{FF2B5EF4-FFF2-40B4-BE49-F238E27FC236}">
                <a16:creationId xmlns:a16="http://schemas.microsoft.com/office/drawing/2014/main" id="{51D1AEAE-5A18-465F-BE64-1A4E58723552}"/>
              </a:ext>
            </a:extLst>
          </p:cNvPr>
          <p:cNvSpPr txBox="1"/>
          <p:nvPr/>
        </p:nvSpPr>
        <p:spPr>
          <a:xfrm>
            <a:off x="0" y="2312227"/>
            <a:ext cx="4217581" cy="3539430"/>
          </a:xfrm>
          <a:prstGeom prst="rect">
            <a:avLst/>
          </a:prstGeom>
          <a:solidFill>
            <a:schemeClr val="tx1"/>
          </a:solidFill>
        </p:spPr>
        <p:txBody>
          <a:bodyPr wrap="square" rtlCol="0">
            <a:spAutoFit/>
          </a:bodyPr>
          <a:lstStyle/>
          <a:p>
            <a:r>
              <a:rPr lang="en-US" sz="2800" b="1" i="1" dirty="0">
                <a:solidFill>
                  <a:schemeClr val="bg1"/>
                </a:solidFill>
              </a:rPr>
              <a:t>Faculty mentioned Email as a means of Contact. </a:t>
            </a:r>
          </a:p>
          <a:p>
            <a:r>
              <a:rPr lang="en-US" sz="2800" b="1" dirty="0">
                <a:solidFill>
                  <a:schemeClr val="bg1"/>
                </a:solidFill>
              </a:rPr>
              <a:t>US: 100%</a:t>
            </a:r>
          </a:p>
          <a:p>
            <a:r>
              <a:rPr lang="en-US" sz="2800" b="1" dirty="0">
                <a:solidFill>
                  <a:schemeClr val="bg1"/>
                </a:solidFill>
              </a:rPr>
              <a:t>UK: 100%</a:t>
            </a:r>
          </a:p>
          <a:p>
            <a:r>
              <a:rPr lang="en-US" sz="2800" b="1" dirty="0">
                <a:solidFill>
                  <a:schemeClr val="bg1"/>
                </a:solidFill>
              </a:rPr>
              <a:t>Madrid: 100%</a:t>
            </a:r>
          </a:p>
          <a:p>
            <a:r>
              <a:rPr lang="en-US" sz="2800" b="1" dirty="0">
                <a:solidFill>
                  <a:schemeClr val="bg1"/>
                </a:solidFill>
              </a:rPr>
              <a:t>Barcelona: 92%</a:t>
            </a:r>
          </a:p>
          <a:p>
            <a:r>
              <a:rPr lang="en-US" sz="2800" b="1" dirty="0">
                <a:solidFill>
                  <a:schemeClr val="bg1"/>
                </a:solidFill>
              </a:rPr>
              <a:t>Milan: 80%</a:t>
            </a:r>
            <a:endParaRPr lang="en-US" sz="2800" dirty="0"/>
          </a:p>
        </p:txBody>
      </p:sp>
    </p:spTree>
    <p:extLst>
      <p:ext uri="{BB962C8B-B14F-4D97-AF65-F5344CB8AC3E}">
        <p14:creationId xmlns:p14="http://schemas.microsoft.com/office/powerpoint/2010/main" val="2475598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CC723-105B-41EA-AE57-9BDF87F21D83}"/>
              </a:ext>
            </a:extLst>
          </p:cNvPr>
          <p:cNvPicPr>
            <a:picLocks noChangeAspect="1"/>
          </p:cNvPicPr>
          <p:nvPr/>
        </p:nvPicPr>
        <p:blipFill rotWithShape="1">
          <a:blip r:embed="rId3"/>
          <a:srcRect l="10625" t="3595" b="24474"/>
          <a:stretch/>
        </p:blipFill>
        <p:spPr>
          <a:xfrm>
            <a:off x="0" y="0"/>
            <a:ext cx="10896600" cy="6248400"/>
          </a:xfrm>
          <a:prstGeom prst="rect">
            <a:avLst/>
          </a:prstGeom>
        </p:spPr>
      </p:pic>
      <p:sp>
        <p:nvSpPr>
          <p:cNvPr id="2" name="TextBox 1">
            <a:extLst>
              <a:ext uri="{FF2B5EF4-FFF2-40B4-BE49-F238E27FC236}">
                <a16:creationId xmlns:a16="http://schemas.microsoft.com/office/drawing/2014/main" id="{AEB0C903-195B-4556-A0E1-37EF95A684C5}"/>
              </a:ext>
            </a:extLst>
          </p:cNvPr>
          <p:cNvSpPr txBox="1"/>
          <p:nvPr/>
        </p:nvSpPr>
        <p:spPr>
          <a:xfrm>
            <a:off x="7223760" y="0"/>
            <a:ext cx="4968240" cy="6248400"/>
          </a:xfrm>
          <a:prstGeom prst="rect">
            <a:avLst/>
          </a:prstGeom>
          <a:solidFill>
            <a:schemeClr val="tx1"/>
          </a:solidFill>
        </p:spPr>
        <p:txBody>
          <a:bodyPr wrap="square" rtlCol="0">
            <a:noAutofit/>
          </a:bodyPr>
          <a:lstStyle/>
          <a:p>
            <a:endParaRPr lang="en-US" sz="2400" b="1" dirty="0">
              <a:solidFill>
                <a:schemeClr val="bg1"/>
              </a:solidFill>
            </a:endParaRPr>
          </a:p>
          <a:p>
            <a:endParaRPr lang="en-US" sz="2400" b="1" dirty="0">
              <a:solidFill>
                <a:schemeClr val="bg1"/>
              </a:solidFill>
            </a:endParaRPr>
          </a:p>
          <a:p>
            <a:endParaRPr lang="en-US" sz="2400" b="1" dirty="0">
              <a:solidFill>
                <a:schemeClr val="bg1"/>
              </a:solidFill>
            </a:endParaRPr>
          </a:p>
          <a:p>
            <a:r>
              <a:rPr lang="en-US" sz="2800" b="1" dirty="0">
                <a:solidFill>
                  <a:schemeClr val="bg1"/>
                </a:solidFill>
              </a:rPr>
              <a:t>“One of the first things I do in the morning is check my telephone to see if anyone tried to contact me during the night and also to check maybe my emails or social networks.”</a:t>
            </a:r>
          </a:p>
          <a:p>
            <a:pPr algn="r"/>
            <a:r>
              <a:rPr lang="is-IS" sz="2400" b="1" dirty="0">
                <a:solidFill>
                  <a:srgbClr val="FFFFFF"/>
                </a:solidFill>
              </a:rPr>
              <a:t>(UCSC02, Emerging, Age 19, Female, Humanities)</a:t>
            </a:r>
            <a:endParaRPr lang="en-US" sz="2400" b="1" dirty="0"/>
          </a:p>
        </p:txBody>
      </p:sp>
    </p:spTree>
    <p:extLst>
      <p:ext uri="{BB962C8B-B14F-4D97-AF65-F5344CB8AC3E}">
        <p14:creationId xmlns:p14="http://schemas.microsoft.com/office/powerpoint/2010/main" val="3135207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60188" y="4237"/>
            <a:ext cx="8831813" cy="6243475"/>
          </a:xfrm>
          <a:prstGeom prst="rect">
            <a:avLst/>
          </a:prstGeom>
        </p:spPr>
      </p:pic>
      <p:sp>
        <p:nvSpPr>
          <p:cNvPr id="3" name="TextBox 2">
            <a:extLst>
              <a:ext uri="{FF2B5EF4-FFF2-40B4-BE49-F238E27FC236}">
                <a16:creationId xmlns:a16="http://schemas.microsoft.com/office/drawing/2014/main" id="{8D28823E-8FDA-4895-B816-E6D0183DC524}"/>
              </a:ext>
            </a:extLst>
          </p:cNvPr>
          <p:cNvSpPr txBox="1"/>
          <p:nvPr/>
        </p:nvSpPr>
        <p:spPr>
          <a:xfrm>
            <a:off x="-1" y="0"/>
            <a:ext cx="4734047" cy="6255049"/>
          </a:xfrm>
          <a:prstGeom prst="rect">
            <a:avLst/>
          </a:prstGeom>
          <a:solidFill>
            <a:schemeClr val="tx1"/>
          </a:solidFill>
        </p:spPr>
        <p:txBody>
          <a:bodyPr wrap="square" rtlCol="0">
            <a:noAutofit/>
          </a:bodyPr>
          <a:lstStyle/>
          <a:p>
            <a:endParaRPr lang="en-US" sz="2000" b="1" dirty="0">
              <a:solidFill>
                <a:schemeClr val="bg1"/>
              </a:solidFill>
            </a:endParaRPr>
          </a:p>
          <a:p>
            <a:endParaRPr lang="en-US" sz="2000" b="1" dirty="0">
              <a:solidFill>
                <a:schemeClr val="bg1"/>
              </a:solidFill>
            </a:endParaRPr>
          </a:p>
          <a:p>
            <a:endParaRPr lang="en-US" sz="2000" b="1" dirty="0">
              <a:solidFill>
                <a:schemeClr val="bg1"/>
              </a:solidFill>
            </a:endParaRPr>
          </a:p>
          <a:p>
            <a:r>
              <a:rPr lang="en-US" sz="2400" b="1" dirty="0">
                <a:solidFill>
                  <a:schemeClr val="bg1"/>
                </a:solidFill>
              </a:rPr>
              <a:t>“It's difficult because without a smartphone, I could live. But my friends will be rather upset because I won't be there all the time. When I didn't have WhatsApp, it was a tragedy because I couldn't understand. I said, ‘Well, you could text me. We have Messenger.’ But it wasn't the same for them. ‘You don't have WhatsApp?’”</a:t>
            </a:r>
          </a:p>
          <a:p>
            <a:pPr algn="r"/>
            <a:r>
              <a:rPr lang="en-US" b="1" dirty="0">
                <a:solidFill>
                  <a:schemeClr val="bg1"/>
                </a:solidFill>
              </a:rPr>
              <a:t>(UCSCU8, Age 23, Female, Social Sciences)</a:t>
            </a:r>
          </a:p>
          <a:p>
            <a:endParaRPr lang="en-US" sz="2400" b="1" dirty="0"/>
          </a:p>
        </p:txBody>
      </p:sp>
    </p:spTree>
    <p:extLst>
      <p:ext uri="{BB962C8B-B14F-4D97-AF65-F5344CB8AC3E}">
        <p14:creationId xmlns:p14="http://schemas.microsoft.com/office/powerpoint/2010/main" val="428667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a:t>Digital visitors &amp; residents</a:t>
            </a:r>
          </a:p>
        </p:txBody>
      </p:sp>
      <p:sp>
        <p:nvSpPr>
          <p:cNvPr id="7" name="Text Placeholder 6"/>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786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0D02D5-DA68-48F1-9370-427AB07C7634}"/>
              </a:ext>
            </a:extLst>
          </p:cNvPr>
          <p:cNvPicPr>
            <a:picLocks noChangeAspect="1"/>
          </p:cNvPicPr>
          <p:nvPr/>
        </p:nvPicPr>
        <p:blipFill rotWithShape="1">
          <a:blip r:embed="rId3"/>
          <a:srcRect t="12733" b="19027"/>
          <a:stretch/>
        </p:blipFill>
        <p:spPr>
          <a:xfrm>
            <a:off x="0" y="0"/>
            <a:ext cx="12192000" cy="6278880"/>
          </a:xfrm>
          <a:prstGeom prst="rect">
            <a:avLst/>
          </a:prstGeom>
        </p:spPr>
      </p:pic>
      <p:sp>
        <p:nvSpPr>
          <p:cNvPr id="8" name="Rectángulo 5"/>
          <p:cNvSpPr/>
          <p:nvPr/>
        </p:nvSpPr>
        <p:spPr>
          <a:xfrm>
            <a:off x="0" y="3429000"/>
            <a:ext cx="6115664" cy="2554545"/>
          </a:xfrm>
          <a:prstGeom prst="rect">
            <a:avLst/>
          </a:prstGeom>
          <a:solidFill>
            <a:schemeClr val="tx1"/>
          </a:solidFill>
        </p:spPr>
        <p:txBody>
          <a:bodyPr wrap="square">
            <a:spAutoFit/>
          </a:bodyPr>
          <a:lstStyle/>
          <a:p>
            <a:r>
              <a:rPr lang="en-US" sz="2800" b="1" dirty="0">
                <a:solidFill>
                  <a:srgbClr val="FFFFFF"/>
                </a:solidFill>
              </a:rPr>
              <a:t>“If I could do whatever I want, I think I would invent an instrument which could bring in your head the information you need.”</a:t>
            </a:r>
          </a:p>
          <a:p>
            <a:pPr algn="r"/>
            <a:r>
              <a:rPr lang="en-US" sz="2400" b="1" dirty="0">
                <a:solidFill>
                  <a:schemeClr val="bg1"/>
                </a:solidFill>
                <a:cs typeface="Arial"/>
              </a:rPr>
              <a:t>(UCSCU6, Emerging, Age 20, Male, Professions &amp; Applied Sciences)</a:t>
            </a:r>
            <a:endParaRPr lang="en-US" sz="2400" b="1" dirty="0">
              <a:solidFill>
                <a:srgbClr val="FFFFFF"/>
              </a:solidFill>
            </a:endParaRPr>
          </a:p>
        </p:txBody>
      </p:sp>
      <p:sp>
        <p:nvSpPr>
          <p:cNvPr id="3" name="TextBox 2">
            <a:extLst>
              <a:ext uri="{FF2B5EF4-FFF2-40B4-BE49-F238E27FC236}">
                <a16:creationId xmlns:a16="http://schemas.microsoft.com/office/drawing/2014/main" id="{467CDC03-8F4D-4917-9E25-B0767B346F29}"/>
              </a:ext>
            </a:extLst>
          </p:cNvPr>
          <p:cNvSpPr txBox="1"/>
          <p:nvPr/>
        </p:nvSpPr>
        <p:spPr>
          <a:xfrm>
            <a:off x="0" y="2677775"/>
            <a:ext cx="4404360" cy="461665"/>
          </a:xfrm>
          <a:prstGeom prst="rect">
            <a:avLst/>
          </a:prstGeom>
          <a:solidFill>
            <a:schemeClr val="tx1"/>
          </a:solidFill>
        </p:spPr>
        <p:txBody>
          <a:bodyPr wrap="square" rtlCol="0">
            <a:spAutoFit/>
          </a:bodyPr>
          <a:lstStyle/>
          <a:p>
            <a:r>
              <a:rPr lang="en-US" sz="2400" b="1" dirty="0">
                <a:solidFill>
                  <a:schemeClr val="bg1"/>
                </a:solidFill>
              </a:rPr>
              <a:t>The magic future would be</a:t>
            </a:r>
            <a:r>
              <a:rPr lang="is-IS" sz="2400" b="1" dirty="0">
                <a:solidFill>
                  <a:schemeClr val="bg1"/>
                </a:solidFill>
              </a:rPr>
              <a:t>…</a:t>
            </a:r>
            <a:endParaRPr lang="en-US" sz="2400" dirty="0"/>
          </a:p>
        </p:txBody>
      </p:sp>
    </p:spTree>
    <p:extLst>
      <p:ext uri="{BB962C8B-B14F-4D97-AF65-F5344CB8AC3E}">
        <p14:creationId xmlns:p14="http://schemas.microsoft.com/office/powerpoint/2010/main" val="17305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CE1965-2992-460F-B233-2FB694C5CEC0}"/>
              </a:ext>
            </a:extLst>
          </p:cNvPr>
          <p:cNvSpPr>
            <a:spLocks noGrp="1"/>
          </p:cNvSpPr>
          <p:nvPr>
            <p:ph type="body" sz="quarter" idx="10"/>
          </p:nvPr>
        </p:nvSpPr>
        <p:spPr/>
        <p:txBody>
          <a:bodyPr/>
          <a:lstStyle/>
          <a:p>
            <a:r>
              <a:rPr lang="en-US" dirty="0"/>
              <a:t>V&amp;R Mapping</a:t>
            </a:r>
          </a:p>
        </p:txBody>
      </p:sp>
      <p:sp>
        <p:nvSpPr>
          <p:cNvPr id="5" name="Text Placeholder 4">
            <a:extLst>
              <a:ext uri="{FF2B5EF4-FFF2-40B4-BE49-F238E27FC236}">
                <a16:creationId xmlns:a16="http://schemas.microsoft.com/office/drawing/2014/main" id="{515704E1-897E-4A04-9906-0B8A4C82AC4C}"/>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56812567-906F-403C-B0B9-CA955940D0E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0296830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CE1965-2992-460F-B233-2FB694C5CEC0}"/>
              </a:ext>
            </a:extLst>
          </p:cNvPr>
          <p:cNvSpPr>
            <a:spLocks noGrp="1"/>
          </p:cNvSpPr>
          <p:nvPr>
            <p:ph type="body" sz="quarter" idx="10"/>
          </p:nvPr>
        </p:nvSpPr>
        <p:spPr/>
        <p:txBody>
          <a:bodyPr/>
          <a:lstStyle/>
          <a:p>
            <a:r>
              <a:rPr lang="en-US" dirty="0"/>
              <a:t>V&amp;R Mapping</a:t>
            </a:r>
          </a:p>
        </p:txBody>
      </p:sp>
      <p:sp>
        <p:nvSpPr>
          <p:cNvPr id="5" name="Text Placeholder 4">
            <a:extLst>
              <a:ext uri="{FF2B5EF4-FFF2-40B4-BE49-F238E27FC236}">
                <a16:creationId xmlns:a16="http://schemas.microsoft.com/office/drawing/2014/main" id="{515704E1-897E-4A04-9906-0B8A4C82AC4C}"/>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56812567-906F-403C-B0B9-CA955940D0E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7598261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29687" y="343439"/>
            <a:ext cx="11252197" cy="915256"/>
          </a:xfrm>
        </p:spPr>
        <p:txBody>
          <a:bodyPr/>
          <a:lstStyle/>
          <a:p>
            <a:r>
              <a:rPr lang="en-US" sz="4000" dirty="0"/>
              <a:t>Why Mapping Exercise?</a:t>
            </a:r>
          </a:p>
        </p:txBody>
      </p:sp>
      <p:sp>
        <p:nvSpPr>
          <p:cNvPr id="3" name="Text Placeholder 2"/>
          <p:cNvSpPr>
            <a:spLocks noGrp="1"/>
          </p:cNvSpPr>
          <p:nvPr>
            <p:ph type="body" sz="quarter" idx="14"/>
          </p:nvPr>
        </p:nvSpPr>
        <p:spPr>
          <a:xfrm>
            <a:off x="429684" y="1157095"/>
            <a:ext cx="11252200" cy="4777434"/>
          </a:xfrm>
        </p:spPr>
        <p:txBody>
          <a:bodyPr/>
          <a:lstStyle/>
          <a:p>
            <a:r>
              <a:rPr lang="en-US" sz="2400" b="1" dirty="0"/>
              <a:t>Learn about how we engage</a:t>
            </a:r>
          </a:p>
          <a:p>
            <a:pPr lvl="1">
              <a:buClr>
                <a:schemeClr val="tx1"/>
              </a:buClr>
            </a:pPr>
            <a:r>
              <a:rPr lang="en-US" sz="2400" b="1" dirty="0">
                <a:solidFill>
                  <a:srgbClr val="2D63EB"/>
                </a:solidFill>
              </a:rPr>
              <a:t>Personally</a:t>
            </a:r>
          </a:p>
          <a:p>
            <a:pPr lvl="1">
              <a:buClr>
                <a:schemeClr val="tx1"/>
              </a:buClr>
            </a:pPr>
            <a:r>
              <a:rPr lang="en-US" sz="2400" b="1" dirty="0">
                <a:solidFill>
                  <a:srgbClr val="2D63EB"/>
                </a:solidFill>
              </a:rPr>
              <a:t>Professionally</a:t>
            </a:r>
          </a:p>
          <a:p>
            <a:pPr lvl="1">
              <a:buClr>
                <a:schemeClr val="tx1"/>
              </a:buClr>
            </a:pPr>
            <a:r>
              <a:rPr lang="en-US" sz="2400" b="1" dirty="0">
                <a:solidFill>
                  <a:srgbClr val="2D63EB"/>
                </a:solidFill>
              </a:rPr>
              <a:t>Individually</a:t>
            </a:r>
          </a:p>
          <a:p>
            <a:pPr lvl="1">
              <a:buClr>
                <a:schemeClr val="tx1"/>
              </a:buClr>
            </a:pPr>
            <a:r>
              <a:rPr lang="en-US" sz="2400" b="1" dirty="0">
                <a:solidFill>
                  <a:srgbClr val="2D63EB"/>
                </a:solidFill>
              </a:rPr>
              <a:t>Collectively</a:t>
            </a:r>
          </a:p>
          <a:p>
            <a:r>
              <a:rPr lang="en-US" sz="2400" dirty="0"/>
              <a:t>Identify and better understand our </a:t>
            </a:r>
            <a:r>
              <a:rPr lang="en-US" sz="2400" b="1" dirty="0">
                <a:solidFill>
                  <a:srgbClr val="2D63EB"/>
                </a:solidFill>
              </a:rPr>
              <a:t>identity</a:t>
            </a:r>
            <a:r>
              <a:rPr lang="en-US" sz="2400" dirty="0">
                <a:solidFill>
                  <a:srgbClr val="2D63EB"/>
                </a:solidFill>
              </a:rPr>
              <a:t> </a:t>
            </a:r>
            <a:r>
              <a:rPr lang="en-US" sz="2400" dirty="0"/>
              <a:t>and </a:t>
            </a:r>
            <a:r>
              <a:rPr lang="en-US" sz="2400" b="1" dirty="0">
                <a:solidFill>
                  <a:srgbClr val="2D63EB"/>
                </a:solidFill>
              </a:rPr>
              <a:t>dynamics</a:t>
            </a:r>
          </a:p>
          <a:p>
            <a:r>
              <a:rPr lang="en-US" sz="2400" dirty="0"/>
              <a:t>Better understand users to better understand their workflows and engagement</a:t>
            </a:r>
          </a:p>
          <a:p>
            <a:pPr lvl="1"/>
            <a:r>
              <a:rPr lang="en-US" sz="2400" dirty="0"/>
              <a:t>Modify and change library offerings, modes of interaction, and communication</a:t>
            </a:r>
          </a:p>
          <a:p>
            <a:r>
              <a:rPr lang="en-US" sz="2400" dirty="0"/>
              <a:t>It is </a:t>
            </a:r>
            <a:r>
              <a:rPr lang="en-US" sz="2400" b="1" dirty="0">
                <a:solidFill>
                  <a:srgbClr val="2D63EB"/>
                </a:solidFill>
              </a:rPr>
              <a:t>fun </a:t>
            </a:r>
            <a:r>
              <a:rPr lang="en-US" sz="2400" dirty="0"/>
              <a:t>and </a:t>
            </a:r>
            <a:r>
              <a:rPr lang="en-US" sz="2400" b="1" dirty="0">
                <a:solidFill>
                  <a:srgbClr val="2D63EB"/>
                </a:solidFill>
              </a:rPr>
              <a:t>interesting</a:t>
            </a:r>
          </a:p>
          <a:p>
            <a:pPr>
              <a:buClr>
                <a:schemeClr val="tx1"/>
              </a:buClr>
            </a:pPr>
            <a:r>
              <a:rPr lang="en-US" sz="2400" b="1" dirty="0"/>
              <a:t>Data and Discovery</a:t>
            </a:r>
          </a:p>
          <a:p>
            <a:endParaRPr lang="en-US" dirty="0"/>
          </a:p>
          <a:p>
            <a:endParaRPr lang="en-US" dirty="0"/>
          </a:p>
        </p:txBody>
      </p:sp>
    </p:spTree>
    <p:extLst>
      <p:ext uri="{BB962C8B-B14F-4D97-AF65-F5344CB8AC3E}">
        <p14:creationId xmlns:p14="http://schemas.microsoft.com/office/powerpoint/2010/main" val="16034252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 name="Straight Arrow Connector 5"/>
          <p:cNvCxnSpPr/>
          <p:nvPr/>
        </p:nvCxnSpPr>
        <p:spPr>
          <a:xfrm>
            <a:off x="6096000" y="763712"/>
            <a:ext cx="0" cy="533057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941278" y="3200788"/>
            <a:ext cx="1401346" cy="461665"/>
          </a:xfrm>
          <a:prstGeom prst="rect">
            <a:avLst/>
          </a:prstGeom>
          <a:noFill/>
        </p:spPr>
        <p:txBody>
          <a:bodyPr wrap="none" rtlCol="0">
            <a:spAutoFit/>
          </a:bodyPr>
          <a:lstStyle/>
          <a:p>
            <a:r>
              <a:rPr lang="en-US" sz="2400" dirty="0">
                <a:solidFill>
                  <a:srgbClr val="000000"/>
                </a:solidFill>
              </a:rPr>
              <a:t>Resident</a:t>
            </a:r>
          </a:p>
        </p:txBody>
      </p:sp>
      <p:sp>
        <p:nvSpPr>
          <p:cNvPr id="8" name="TextBox 7"/>
          <p:cNvSpPr txBox="1"/>
          <p:nvPr/>
        </p:nvSpPr>
        <p:spPr>
          <a:xfrm>
            <a:off x="1268470" y="3200788"/>
            <a:ext cx="1035092" cy="461665"/>
          </a:xfrm>
          <a:prstGeom prst="rect">
            <a:avLst/>
          </a:prstGeom>
          <a:noFill/>
        </p:spPr>
        <p:txBody>
          <a:bodyPr wrap="none" rtlCol="0">
            <a:spAutoFit/>
          </a:bodyPr>
          <a:lstStyle/>
          <a:p>
            <a:r>
              <a:rPr lang="en-US" sz="2400" dirty="0">
                <a:solidFill>
                  <a:srgbClr val="000000"/>
                </a:solidFill>
              </a:rPr>
              <a:t>Visitor</a:t>
            </a:r>
          </a:p>
        </p:txBody>
      </p:sp>
      <p:cxnSp>
        <p:nvCxnSpPr>
          <p:cNvPr id="9" name="Straight Arrow Connector 8"/>
          <p:cNvCxnSpPr/>
          <p:nvPr/>
        </p:nvCxnSpPr>
        <p:spPr>
          <a:xfrm>
            <a:off x="2505264" y="3429000"/>
            <a:ext cx="718147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20217" y="169282"/>
            <a:ext cx="1401346" cy="461665"/>
          </a:xfrm>
          <a:prstGeom prst="rect">
            <a:avLst/>
          </a:prstGeom>
          <a:noFill/>
        </p:spPr>
        <p:txBody>
          <a:bodyPr wrap="none" rtlCol="0">
            <a:spAutoFit/>
          </a:bodyPr>
          <a:lstStyle/>
          <a:p>
            <a:r>
              <a:rPr lang="en-US" sz="2400" dirty="0">
                <a:solidFill>
                  <a:srgbClr val="000000"/>
                </a:solidFill>
              </a:rPr>
              <a:t>Personal</a:t>
            </a:r>
          </a:p>
        </p:txBody>
      </p:sp>
      <p:sp>
        <p:nvSpPr>
          <p:cNvPr id="11" name="TextBox 10"/>
          <p:cNvSpPr txBox="1"/>
          <p:nvPr/>
        </p:nvSpPr>
        <p:spPr>
          <a:xfrm>
            <a:off x="5249498" y="6137321"/>
            <a:ext cx="1742785" cy="461665"/>
          </a:xfrm>
          <a:prstGeom prst="rect">
            <a:avLst/>
          </a:prstGeom>
          <a:noFill/>
        </p:spPr>
        <p:txBody>
          <a:bodyPr wrap="none" rtlCol="0">
            <a:spAutoFit/>
          </a:bodyPr>
          <a:lstStyle/>
          <a:p>
            <a:r>
              <a:rPr lang="en-US" sz="2400" dirty="0">
                <a:solidFill>
                  <a:srgbClr val="000000"/>
                </a:solidFill>
              </a:rPr>
              <a:t>Institutional</a:t>
            </a:r>
          </a:p>
        </p:txBody>
      </p:sp>
    </p:spTree>
    <p:extLst>
      <p:ext uri="{BB962C8B-B14F-4D97-AF65-F5344CB8AC3E}">
        <p14:creationId xmlns:p14="http://schemas.microsoft.com/office/powerpoint/2010/main" val="35864681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62000" y="11514"/>
            <a:ext cx="10668000" cy="6845300"/>
          </a:xfrm>
          <a:prstGeom prst="rect">
            <a:avLst/>
          </a:prstGeom>
        </p:spPr>
      </p:pic>
    </p:spTree>
    <p:extLst>
      <p:ext uri="{BB962C8B-B14F-4D97-AF65-F5344CB8AC3E}">
        <p14:creationId xmlns:p14="http://schemas.microsoft.com/office/powerpoint/2010/main" val="22699416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61562" y="2760963"/>
            <a:ext cx="4752666" cy="35644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3011" y="83012"/>
            <a:ext cx="4808739" cy="342072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2052" y="2760963"/>
            <a:ext cx="5018387" cy="3763791"/>
          </a:xfrm>
          <a:prstGeom prst="rect">
            <a:avLst/>
          </a:prstGeom>
        </p:spPr>
      </p:pic>
      <p:sp>
        <p:nvSpPr>
          <p:cNvPr id="3" name="TextBox 2">
            <a:extLst>
              <a:ext uri="{FF2B5EF4-FFF2-40B4-BE49-F238E27FC236}">
                <a16:creationId xmlns:a16="http://schemas.microsoft.com/office/drawing/2014/main" id="{3CBFE801-ABD5-488D-8ADE-2EC88EF39DD5}"/>
              </a:ext>
            </a:extLst>
          </p:cNvPr>
          <p:cNvSpPr txBox="1"/>
          <p:nvPr/>
        </p:nvSpPr>
        <p:spPr>
          <a:xfrm>
            <a:off x="8681750" y="2760963"/>
            <a:ext cx="3517889" cy="338554"/>
          </a:xfrm>
          <a:prstGeom prst="rect">
            <a:avLst/>
          </a:prstGeom>
          <a:noFill/>
        </p:spPr>
        <p:txBody>
          <a:bodyPr wrap="square" rtlCol="0">
            <a:spAutoFit/>
          </a:bodyPr>
          <a:lstStyle/>
          <a:p>
            <a:r>
              <a:rPr lang="en-US" sz="1600" dirty="0">
                <a:solidFill>
                  <a:schemeClr val="bg1"/>
                </a:solidFill>
              </a:rPr>
              <a:t>Visitors and Residents Sample Maps</a:t>
            </a:r>
          </a:p>
        </p:txBody>
      </p:sp>
      <p:sp>
        <p:nvSpPr>
          <p:cNvPr id="7" name="TextBox 6">
            <a:extLst>
              <a:ext uri="{FF2B5EF4-FFF2-40B4-BE49-F238E27FC236}">
                <a16:creationId xmlns:a16="http://schemas.microsoft.com/office/drawing/2014/main" id="{477F564B-1D33-43DB-83C9-5F70E41ECEEF}"/>
              </a:ext>
            </a:extLst>
          </p:cNvPr>
          <p:cNvSpPr txBox="1"/>
          <p:nvPr/>
        </p:nvSpPr>
        <p:spPr>
          <a:xfrm>
            <a:off x="0" y="452491"/>
            <a:ext cx="2534856" cy="646331"/>
          </a:xfrm>
          <a:prstGeom prst="rect">
            <a:avLst/>
          </a:prstGeom>
          <a:solidFill>
            <a:schemeClr val="tx1"/>
          </a:solidFill>
        </p:spPr>
        <p:txBody>
          <a:bodyPr wrap="square" rtlCol="0">
            <a:spAutoFit/>
          </a:bodyPr>
          <a:lstStyle/>
          <a:p>
            <a:r>
              <a:rPr lang="en-US" sz="3600" b="1" dirty="0">
                <a:solidFill>
                  <a:schemeClr val="bg1"/>
                </a:solidFill>
              </a:rPr>
              <a:t>Mapping</a:t>
            </a:r>
            <a:endParaRPr lang="en-US" sz="3600" b="1" dirty="0"/>
          </a:p>
        </p:txBody>
      </p:sp>
    </p:spTree>
    <p:extLst>
      <p:ext uri="{BB962C8B-B14F-4D97-AF65-F5344CB8AC3E}">
        <p14:creationId xmlns:p14="http://schemas.microsoft.com/office/powerpoint/2010/main" val="5376033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4381" y="457739"/>
            <a:ext cx="6561128" cy="915256"/>
          </a:xfrm>
        </p:spPr>
        <p:txBody>
          <a:bodyPr/>
          <a:lstStyle/>
          <a:p>
            <a:r>
              <a:rPr lang="en-US" sz="4000" dirty="0"/>
              <a:t>http://oc.lc/vrmap</a:t>
            </a:r>
          </a:p>
        </p:txBody>
      </p:sp>
      <p:pic>
        <p:nvPicPr>
          <p:cNvPr id="4" name="Picture 3"/>
          <p:cNvPicPr>
            <a:picLocks noChangeAspect="1"/>
          </p:cNvPicPr>
          <p:nvPr/>
        </p:nvPicPr>
        <p:blipFill>
          <a:blip r:embed="rId3"/>
          <a:stretch>
            <a:fillRect/>
          </a:stretch>
        </p:blipFill>
        <p:spPr>
          <a:xfrm>
            <a:off x="454381" y="1513418"/>
            <a:ext cx="6561128" cy="44979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80896" y="3630477"/>
            <a:ext cx="1835441" cy="2380856"/>
          </a:xfrm>
          <a:prstGeom prst="rect">
            <a:avLst/>
          </a:prstGeom>
        </p:spPr>
      </p:pic>
      <p:sp>
        <p:nvSpPr>
          <p:cNvPr id="6" name="Cloud Callout 5"/>
          <p:cNvSpPr/>
          <p:nvPr/>
        </p:nvSpPr>
        <p:spPr>
          <a:xfrm>
            <a:off x="7840134" y="457739"/>
            <a:ext cx="3866445" cy="2285461"/>
          </a:xfrm>
          <a:prstGeom prst="cloudCallout">
            <a:avLst>
              <a:gd name="adj1" fmla="val -5455"/>
              <a:gd name="adj2" fmla="val 82727"/>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solidFill>
                <a:srgbClr val="000000"/>
              </a:solidFill>
              <a:latin typeface="Comic Sans MS" panose="030F0702030302020204" pitchFamily="66" charset="0"/>
            </a:endParaRPr>
          </a:p>
        </p:txBody>
      </p:sp>
      <p:pic>
        <p:nvPicPr>
          <p:cNvPr id="7" name="Picture 6"/>
          <p:cNvPicPr>
            <a:picLocks noChangeAspect="1"/>
          </p:cNvPicPr>
          <p:nvPr/>
        </p:nvPicPr>
        <p:blipFill>
          <a:blip r:embed="rId5"/>
          <a:stretch>
            <a:fillRect/>
          </a:stretch>
        </p:blipFill>
        <p:spPr>
          <a:xfrm>
            <a:off x="8468315" y="1410233"/>
            <a:ext cx="2260600" cy="406400"/>
          </a:xfrm>
          <a:prstGeom prst="rect">
            <a:avLst/>
          </a:prstGeom>
        </p:spPr>
      </p:pic>
    </p:spTree>
    <p:extLst>
      <p:ext uri="{BB962C8B-B14F-4D97-AF65-F5344CB8AC3E}">
        <p14:creationId xmlns:p14="http://schemas.microsoft.com/office/powerpoint/2010/main" val="31954503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72896" y="160178"/>
            <a:ext cx="10088955" cy="5749616"/>
          </a:xfrm>
          <a:prstGeom prst="rect">
            <a:avLst/>
          </a:prstGeom>
        </p:spPr>
      </p:pic>
      <p:sp>
        <p:nvSpPr>
          <p:cNvPr id="7" name="Isosceles Triangle 6"/>
          <p:cNvSpPr/>
          <p:nvPr/>
        </p:nvSpPr>
        <p:spPr>
          <a:xfrm rot="5400000">
            <a:off x="5301837" y="2213235"/>
            <a:ext cx="2097995" cy="1748852"/>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 name="Text Placeholder 2"/>
          <p:cNvSpPr>
            <a:spLocks noGrp="1"/>
          </p:cNvSpPr>
          <p:nvPr>
            <p:ph type="body" sz="quarter" idx="13"/>
          </p:nvPr>
        </p:nvSpPr>
        <p:spPr>
          <a:xfrm>
            <a:off x="5642263" y="2851568"/>
            <a:ext cx="10909300" cy="915256"/>
          </a:xfrm>
          <a:noFill/>
          <a:ln>
            <a:noFill/>
          </a:ln>
          <a:effectLst>
            <a:outerShdw blurRad="50800" dist="38100" algn="l" rotWithShape="0">
              <a:prstClr val="black">
                <a:alpha val="40000"/>
              </a:prstClr>
            </a:outerShdw>
          </a:effectLst>
        </p:spPr>
        <p:txBody>
          <a:bodyPr/>
          <a:lstStyle/>
          <a:p>
            <a:r>
              <a:rPr lang="en-US" u="sng">
                <a:hlinkClick r:id="rId4"/>
              </a:rPr>
              <a:t>Play</a:t>
            </a:r>
            <a:endParaRPr lang="en-US" u="sng"/>
          </a:p>
          <a:p>
            <a:endParaRPr lang="en-US"/>
          </a:p>
        </p:txBody>
      </p:sp>
      <p:sp>
        <p:nvSpPr>
          <p:cNvPr id="2" name="Rectangle 1">
            <a:extLst>
              <a:ext uri="{FF2B5EF4-FFF2-40B4-BE49-F238E27FC236}">
                <a16:creationId xmlns:a16="http://schemas.microsoft.com/office/drawing/2014/main" id="{B3DD50A2-CAE1-4E58-8000-BB1CFC55F9FA}"/>
              </a:ext>
            </a:extLst>
          </p:cNvPr>
          <p:cNvSpPr/>
          <p:nvPr/>
        </p:nvSpPr>
        <p:spPr>
          <a:xfrm>
            <a:off x="3341248" y="5909794"/>
            <a:ext cx="519251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hlinkClick r:id="rId4"/>
              </a:rPr>
              <a:t>https://www.youtube.com/watch?v=6ai0ZO3lDR4</a:t>
            </a:r>
            <a:endParaRPr lang="en-US" dirty="0"/>
          </a:p>
        </p:txBody>
      </p:sp>
    </p:spTree>
    <p:extLst>
      <p:ext uri="{BB962C8B-B14F-4D97-AF65-F5344CB8AC3E}">
        <p14:creationId xmlns:p14="http://schemas.microsoft.com/office/powerpoint/2010/main" val="18744613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D76C87-E6D3-4AE6-BD94-EB9967939C51}"/>
              </a:ext>
            </a:extLst>
          </p:cNvPr>
          <p:cNvSpPr>
            <a:spLocks noGrp="1"/>
          </p:cNvSpPr>
          <p:nvPr>
            <p:ph type="body" sz="quarter" idx="10"/>
          </p:nvPr>
        </p:nvSpPr>
        <p:spPr>
          <a:xfrm>
            <a:off x="420346" y="1108082"/>
            <a:ext cx="10898717" cy="1569660"/>
          </a:xfrm>
        </p:spPr>
        <p:txBody>
          <a:bodyPr/>
          <a:lstStyle/>
          <a:p>
            <a:r>
              <a:rPr lang="en-US" dirty="0"/>
              <a:t>Recommendations: Information literacy</a:t>
            </a:r>
          </a:p>
        </p:txBody>
      </p:sp>
      <p:sp>
        <p:nvSpPr>
          <p:cNvPr id="3" name="Text Placeholder 2">
            <a:extLst>
              <a:ext uri="{FF2B5EF4-FFF2-40B4-BE49-F238E27FC236}">
                <a16:creationId xmlns:a16="http://schemas.microsoft.com/office/drawing/2014/main" id="{C91FD853-B432-4626-A6D3-F71F8A5C9560}"/>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1120BD37-145B-48E9-9A00-48A040869176}"/>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29894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hoode\Downloads\large_7003279005.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2700"/>
            <a:ext cx="12192000" cy="6273800"/>
          </a:xfrm>
          <a:prstGeom prst="rect">
            <a:avLst/>
          </a:prstGeom>
          <a:noFill/>
        </p:spPr>
      </p:pic>
      <p:sp>
        <p:nvSpPr>
          <p:cNvPr id="17" name="Content Placeholder 16"/>
          <p:cNvSpPr>
            <a:spLocks noGrp="1"/>
          </p:cNvSpPr>
          <p:nvPr>
            <p:ph type="body" sz="quarter" idx="13"/>
          </p:nvPr>
        </p:nvSpPr>
        <p:spPr>
          <a:xfrm>
            <a:off x="3162300" y="116852"/>
            <a:ext cx="9029700" cy="784847"/>
          </a:xfrm>
          <a:solidFill>
            <a:schemeClr val="tx1">
              <a:alpha val="65000"/>
            </a:schemeClr>
          </a:solidFill>
        </p:spPr>
        <p:txBody>
          <a:bodyPr>
            <a:noAutofit/>
          </a:bodyPr>
          <a:lstStyle/>
          <a:p>
            <a:pPr algn="r">
              <a:buClr>
                <a:schemeClr val="bg2"/>
              </a:buClr>
            </a:pPr>
            <a:r>
              <a:rPr lang="en-GB" sz="4000" dirty="0">
                <a:solidFill>
                  <a:schemeClr val="bg1"/>
                </a:solidFill>
              </a:rPr>
              <a:t>About Digital Visitors and Residents</a:t>
            </a:r>
          </a:p>
        </p:txBody>
      </p:sp>
      <p:sp>
        <p:nvSpPr>
          <p:cNvPr id="2" name="Text Placeholder 1"/>
          <p:cNvSpPr>
            <a:spLocks noGrp="1"/>
          </p:cNvSpPr>
          <p:nvPr>
            <p:ph type="body" sz="quarter" idx="14"/>
          </p:nvPr>
        </p:nvSpPr>
        <p:spPr>
          <a:xfrm>
            <a:off x="-1" y="2016340"/>
            <a:ext cx="5650173" cy="3292640"/>
          </a:xfrm>
          <a:solidFill>
            <a:schemeClr val="tx1">
              <a:alpha val="65000"/>
            </a:schemeClr>
          </a:solidFill>
        </p:spPr>
        <p:txBody>
          <a:bodyPr/>
          <a:lstStyle/>
          <a:p>
            <a:pPr>
              <a:buFont typeface="Arial" panose="020B0604020202020204" pitchFamily="34" charset="0"/>
              <a:buChar char="•"/>
            </a:pPr>
            <a:r>
              <a:rPr lang="en-GB" sz="2800" b="1" dirty="0">
                <a:solidFill>
                  <a:schemeClr val="bg1"/>
                </a:solidFill>
              </a:rPr>
              <a:t>Identify how individuals engage with technology</a:t>
            </a:r>
          </a:p>
          <a:p>
            <a:pPr>
              <a:buFont typeface="Arial" panose="020B0604020202020204" pitchFamily="34" charset="0"/>
              <a:buChar char="•"/>
            </a:pPr>
            <a:r>
              <a:rPr lang="en-GB" sz="2800" b="1" dirty="0">
                <a:solidFill>
                  <a:schemeClr val="bg1"/>
                </a:solidFill>
              </a:rPr>
              <a:t>How they acquire their information</a:t>
            </a:r>
          </a:p>
          <a:p>
            <a:pPr>
              <a:buFont typeface="Arial" panose="020B0604020202020204" pitchFamily="34" charset="0"/>
              <a:buChar char="•"/>
            </a:pPr>
            <a:r>
              <a:rPr lang="en-GB" sz="2800" b="1" dirty="0">
                <a:solidFill>
                  <a:schemeClr val="bg1"/>
                </a:solidFill>
              </a:rPr>
              <a:t>Why they make their choices</a:t>
            </a:r>
          </a:p>
          <a:p>
            <a:pPr marL="0" indent="0" algn="r">
              <a:buNone/>
            </a:pPr>
            <a:endParaRPr lang="en-US" sz="1800" b="1" dirty="0">
              <a:solidFill>
                <a:schemeClr val="bg1"/>
              </a:solidFill>
            </a:endParaRPr>
          </a:p>
          <a:p>
            <a:pPr marL="0" indent="0" algn="r">
              <a:buNone/>
            </a:pPr>
            <a:r>
              <a:rPr lang="en-US" sz="1800" b="1" dirty="0">
                <a:solidFill>
                  <a:schemeClr val="bg1"/>
                </a:solidFill>
              </a:rPr>
              <a:t>(White, Connaway, </a:t>
            </a:r>
            <a:r>
              <a:rPr lang="en-US" sz="1800" b="1" dirty="0" err="1">
                <a:solidFill>
                  <a:schemeClr val="bg1"/>
                </a:solidFill>
              </a:rPr>
              <a:t>Lanclos</a:t>
            </a:r>
            <a:r>
              <a:rPr lang="en-US" sz="1800" b="1" dirty="0">
                <a:solidFill>
                  <a:schemeClr val="bg1"/>
                </a:solidFill>
              </a:rPr>
              <a:t>, Hood, and Vass 2014)</a:t>
            </a:r>
          </a:p>
        </p:txBody>
      </p:sp>
    </p:spTree>
    <p:extLst>
      <p:ext uri="{BB962C8B-B14F-4D97-AF65-F5344CB8AC3E}">
        <p14:creationId xmlns:p14="http://schemas.microsoft.com/office/powerpoint/2010/main" val="1249049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86500"/>
          </a:xfrm>
          <a:prstGeom prst="rect">
            <a:avLst/>
          </a:prstGeom>
        </p:spPr>
      </p:pic>
      <p:sp>
        <p:nvSpPr>
          <p:cNvPr id="4" name="Text Placeholder 1"/>
          <p:cNvSpPr txBox="1">
            <a:spLocks/>
          </p:cNvSpPr>
          <p:nvPr/>
        </p:nvSpPr>
        <p:spPr>
          <a:xfrm>
            <a:off x="7962900" y="367971"/>
            <a:ext cx="4229100" cy="684443"/>
          </a:xfrm>
          <a:prstGeom prst="rect">
            <a:avLst/>
          </a:prstGeom>
          <a:solidFill>
            <a:schemeClr val="tx1"/>
          </a:solidFill>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a:solidFill>
                  <a:schemeClr val="bg1"/>
                </a:solidFill>
              </a:rPr>
              <a:t>It’s time for a change</a:t>
            </a:r>
          </a:p>
        </p:txBody>
      </p:sp>
      <p:sp>
        <p:nvSpPr>
          <p:cNvPr id="7" name="Text Placeholder 1"/>
          <p:cNvSpPr txBox="1">
            <a:spLocks/>
          </p:cNvSpPr>
          <p:nvPr/>
        </p:nvSpPr>
        <p:spPr>
          <a:xfrm>
            <a:off x="8795659" y="1420384"/>
            <a:ext cx="3396341" cy="4126029"/>
          </a:xfrm>
          <a:prstGeom prst="rect">
            <a:avLst/>
          </a:prstGeom>
          <a:solidFill>
            <a:schemeClr val="tx1"/>
          </a:solidFill>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chemeClr val="bg1"/>
                </a:solidFill>
                <a:latin typeface="Arial" panose="020B0604020202020204" pitchFamily="34" charset="0"/>
                <a:cs typeface="Arial" panose="020B0604020202020204" pitchFamily="34" charset="0"/>
              </a:rPr>
              <a:t>“Librarians have an opportunity to become part of users’ social networks and to put resources in the context of users’ information needs.” </a:t>
            </a:r>
          </a:p>
          <a:p>
            <a:pPr marL="0" indent="0" algn="r">
              <a:buNone/>
            </a:pPr>
            <a:r>
              <a:rPr lang="en-US" sz="1800" b="1" dirty="0">
                <a:solidFill>
                  <a:schemeClr val="bg1"/>
                </a:solidFill>
                <a:latin typeface="Arial" panose="020B0604020202020204" pitchFamily="34" charset="0"/>
                <a:cs typeface="Arial" panose="020B0604020202020204" pitchFamily="34" charset="0"/>
              </a:rPr>
              <a:t>(Connaway 2015, 23)</a:t>
            </a:r>
          </a:p>
        </p:txBody>
      </p:sp>
    </p:spTree>
    <p:extLst>
      <p:ext uri="{BB962C8B-B14F-4D97-AF65-F5344CB8AC3E}">
        <p14:creationId xmlns:p14="http://schemas.microsoft.com/office/powerpoint/2010/main" val="345090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2A2BAB-DFCA-45A6-AB06-148E023C3BC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324600"/>
          </a:xfrm>
          <a:prstGeom prst="rect">
            <a:avLst/>
          </a:prstGeom>
        </p:spPr>
      </p:pic>
      <p:sp>
        <p:nvSpPr>
          <p:cNvPr id="3" name="TextBox 2">
            <a:extLst>
              <a:ext uri="{FF2B5EF4-FFF2-40B4-BE49-F238E27FC236}">
                <a16:creationId xmlns:a16="http://schemas.microsoft.com/office/drawing/2014/main" id="{404744B4-E608-4CC3-8DE2-A866C04953B8}"/>
              </a:ext>
            </a:extLst>
          </p:cNvPr>
          <p:cNvSpPr txBox="1"/>
          <p:nvPr/>
        </p:nvSpPr>
        <p:spPr>
          <a:xfrm>
            <a:off x="0" y="4216400"/>
            <a:ext cx="9271000" cy="1508105"/>
          </a:xfrm>
          <a:prstGeom prst="rect">
            <a:avLst/>
          </a:prstGeom>
          <a:solidFill>
            <a:schemeClr val="tx1"/>
          </a:solidFill>
        </p:spPr>
        <p:txBody>
          <a:bodyPr wrap="square" rtlCol="0">
            <a:spAutoFit/>
          </a:bodyPr>
          <a:lstStyle/>
          <a:p>
            <a:r>
              <a:rPr lang="en-US" sz="3600" b="1" dirty="0">
                <a:solidFill>
                  <a:schemeClr val="bg1"/>
                </a:solidFill>
              </a:rPr>
              <a:t>“Nearly 60 percent of the world’s people are still offline.”</a:t>
            </a:r>
          </a:p>
          <a:p>
            <a:pPr algn="r"/>
            <a:r>
              <a:rPr lang="en-US" sz="2000" b="1" dirty="0">
                <a:solidFill>
                  <a:schemeClr val="bg1"/>
                </a:solidFill>
              </a:rPr>
              <a:t>(Pattillo 2016) </a:t>
            </a:r>
          </a:p>
        </p:txBody>
      </p:sp>
    </p:spTree>
    <p:extLst>
      <p:ext uri="{BB962C8B-B14F-4D97-AF65-F5344CB8AC3E}">
        <p14:creationId xmlns:p14="http://schemas.microsoft.com/office/powerpoint/2010/main" val="1001923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6378169"/>
          </a:xfrm>
          <a:prstGeom prst="rect">
            <a:avLst/>
          </a:prstGeom>
        </p:spPr>
      </p:pic>
      <p:sp>
        <p:nvSpPr>
          <p:cNvPr id="5" name="Rectangle 4"/>
          <p:cNvSpPr/>
          <p:nvPr/>
        </p:nvSpPr>
        <p:spPr>
          <a:xfrm>
            <a:off x="0" y="5095829"/>
            <a:ext cx="12192000" cy="1384995"/>
          </a:xfrm>
          <a:prstGeom prst="rect">
            <a:avLst/>
          </a:prstGeom>
          <a:solidFill>
            <a:schemeClr val="tx1"/>
          </a:solidFill>
        </p:spPr>
        <p:txBody>
          <a:bodyPr wrap="square">
            <a:spAutoFit/>
          </a:bodyPr>
          <a:lstStyle/>
          <a:p>
            <a:pPr defTabSz="1219170">
              <a:defRPr/>
            </a:pPr>
            <a:r>
              <a:rPr lang="en-US" sz="3200" b="1" dirty="0">
                <a:solidFill>
                  <a:schemeClr val="bg1"/>
                </a:solidFill>
                <a:latin typeface="Arial" panose="020B0604020202020204" pitchFamily="34" charset="0"/>
                <a:cs typeface="Arial" panose="020B0604020202020204" pitchFamily="34" charset="0"/>
              </a:rPr>
              <a:t>“We do go to the library or somewhere quiet where we can just get our work done together...” </a:t>
            </a:r>
          </a:p>
          <a:p>
            <a:pPr algn="r" defTabSz="1219170">
              <a:defRPr/>
            </a:pPr>
            <a:r>
              <a:rPr lang="en-US" sz="2000" b="1" dirty="0">
                <a:solidFill>
                  <a:schemeClr val="bg1"/>
                </a:solidFill>
                <a:latin typeface="Arial" panose="020B0604020202020204" pitchFamily="34" charset="0"/>
                <a:cs typeface="Arial" panose="020B0604020202020204" pitchFamily="34" charset="0"/>
              </a:rPr>
              <a:t>(UKU3, Female, Age 19, French and Italian)</a:t>
            </a:r>
          </a:p>
        </p:txBody>
      </p:sp>
      <p:sp>
        <p:nvSpPr>
          <p:cNvPr id="3" name="TextBox 2">
            <a:extLst>
              <a:ext uri="{FF2B5EF4-FFF2-40B4-BE49-F238E27FC236}">
                <a16:creationId xmlns:a16="http://schemas.microsoft.com/office/drawing/2014/main" id="{DA1679E1-3214-4B24-9778-844170228415}"/>
              </a:ext>
            </a:extLst>
          </p:cNvPr>
          <p:cNvSpPr txBox="1"/>
          <p:nvPr/>
        </p:nvSpPr>
        <p:spPr>
          <a:xfrm>
            <a:off x="0" y="787400"/>
            <a:ext cx="8483600" cy="646331"/>
          </a:xfrm>
          <a:prstGeom prst="rect">
            <a:avLst/>
          </a:prstGeom>
          <a:solidFill>
            <a:schemeClr val="tx1"/>
          </a:solidFill>
        </p:spPr>
        <p:txBody>
          <a:bodyPr wrap="square" rtlCol="0">
            <a:spAutoFit/>
          </a:bodyPr>
          <a:lstStyle/>
          <a:p>
            <a:r>
              <a:rPr lang="en-US" sz="3600" b="1" dirty="0">
                <a:solidFill>
                  <a:schemeClr val="bg1"/>
                </a:solidFill>
              </a:rPr>
              <a:t>Space for socializing and group work</a:t>
            </a:r>
          </a:p>
        </p:txBody>
      </p:sp>
    </p:spTree>
    <p:extLst>
      <p:ext uri="{BB962C8B-B14F-4D97-AF65-F5344CB8AC3E}">
        <p14:creationId xmlns:p14="http://schemas.microsoft.com/office/powerpoint/2010/main" val="2535482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A21AE9-E549-441E-8C2D-F68CE8FB5D0A}"/>
              </a:ext>
            </a:extLst>
          </p:cNvPr>
          <p:cNvPicPr>
            <a:picLocks noChangeAspect="1"/>
          </p:cNvPicPr>
          <p:nvPr/>
        </p:nvPicPr>
        <p:blipFill>
          <a:blip r:embed="rId3"/>
          <a:stretch>
            <a:fillRect/>
          </a:stretch>
        </p:blipFill>
        <p:spPr>
          <a:xfrm>
            <a:off x="0" y="0"/>
            <a:ext cx="7438316" cy="5806440"/>
          </a:xfrm>
          <a:prstGeom prst="rect">
            <a:avLst/>
          </a:prstGeom>
        </p:spPr>
      </p:pic>
      <p:sp>
        <p:nvSpPr>
          <p:cNvPr id="8" name="Text Placeholder 2">
            <a:extLst>
              <a:ext uri="{FF2B5EF4-FFF2-40B4-BE49-F238E27FC236}">
                <a16:creationId xmlns:a16="http://schemas.microsoft.com/office/drawing/2014/main" id="{0E0DDFC9-DED3-4977-8FAD-3CE268048CDC}"/>
              </a:ext>
            </a:extLst>
          </p:cNvPr>
          <p:cNvSpPr txBox="1">
            <a:spLocks/>
          </p:cNvSpPr>
          <p:nvPr/>
        </p:nvSpPr>
        <p:spPr>
          <a:xfrm>
            <a:off x="792955" y="6195348"/>
            <a:ext cx="11252197"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3733" b="1" dirty="0">
                <a:solidFill>
                  <a:schemeClr val="bg1"/>
                </a:solidFill>
                <a:latin typeface="Arial"/>
              </a:rPr>
              <a:t>oc.lc/</a:t>
            </a:r>
            <a:r>
              <a:rPr lang="en-US" sz="3733" b="1" dirty="0" err="1">
                <a:solidFill>
                  <a:schemeClr val="bg1"/>
                </a:solidFill>
                <a:latin typeface="Arial"/>
              </a:rPr>
              <a:t>oclc-wikilib</a:t>
            </a:r>
            <a:endParaRPr lang="en-US" sz="3733" b="1" dirty="0">
              <a:solidFill>
                <a:schemeClr val="bg1"/>
              </a:solidFill>
              <a:latin typeface="Arial"/>
            </a:endParaRPr>
          </a:p>
        </p:txBody>
      </p:sp>
      <p:pic>
        <p:nvPicPr>
          <p:cNvPr id="4" name="Picture 3">
            <a:extLst>
              <a:ext uri="{FF2B5EF4-FFF2-40B4-BE49-F238E27FC236}">
                <a16:creationId xmlns:a16="http://schemas.microsoft.com/office/drawing/2014/main" id="{A0736B76-2911-4A5D-A6C2-7F7CD57636A8}"/>
              </a:ext>
            </a:extLst>
          </p:cNvPr>
          <p:cNvPicPr>
            <a:picLocks noChangeAspect="1"/>
          </p:cNvPicPr>
          <p:nvPr/>
        </p:nvPicPr>
        <p:blipFill>
          <a:blip r:embed="rId4"/>
          <a:stretch>
            <a:fillRect/>
          </a:stretch>
        </p:blipFill>
        <p:spPr>
          <a:xfrm>
            <a:off x="7340692" y="1702339"/>
            <a:ext cx="4704460" cy="3528345"/>
          </a:xfrm>
          <a:prstGeom prst="rect">
            <a:avLst/>
          </a:prstGeom>
        </p:spPr>
      </p:pic>
      <p:sp>
        <p:nvSpPr>
          <p:cNvPr id="5" name="TextBox 4">
            <a:extLst>
              <a:ext uri="{FF2B5EF4-FFF2-40B4-BE49-F238E27FC236}">
                <a16:creationId xmlns:a16="http://schemas.microsoft.com/office/drawing/2014/main" id="{9EA90C5A-1CF1-4446-B5AB-64A88B8C3D54}"/>
              </a:ext>
            </a:extLst>
          </p:cNvPr>
          <p:cNvSpPr txBox="1"/>
          <p:nvPr/>
        </p:nvSpPr>
        <p:spPr>
          <a:xfrm>
            <a:off x="7168987" y="5241241"/>
            <a:ext cx="4787101"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Allison Frick, left, (Glendale Free Library in Pennsylvania) and Christina </a:t>
            </a:r>
            <a:r>
              <a:rPr kumimoji="0" lang="en-US" sz="1400" b="0" i="0" u="none" strike="noStrike" kern="1200" cap="none" spc="0" normalizeH="0" baseline="0" noProof="0" dirty="0" err="1">
                <a:ln>
                  <a:noFill/>
                </a:ln>
                <a:solidFill>
                  <a:srgbClr val="000000"/>
                </a:solidFill>
                <a:effectLst/>
                <a:uLnTx/>
                <a:uFillTx/>
                <a:latin typeface="Arial"/>
                <a:ea typeface="+mn-ea"/>
                <a:cs typeface="+mn-cs"/>
              </a:rPr>
              <a:t>Riehman</a:t>
            </a:r>
            <a:r>
              <a:rPr kumimoji="0" lang="en-US" sz="1400" b="0" i="0" u="none" strike="noStrike" kern="1200" cap="none" spc="0" normalizeH="0" baseline="0" noProof="0" dirty="0">
                <a:ln>
                  <a:noFill/>
                </a:ln>
                <a:solidFill>
                  <a:srgbClr val="000000"/>
                </a:solidFill>
                <a:effectLst/>
                <a:uLnTx/>
                <a:uFillTx/>
                <a:latin typeface="Arial"/>
                <a:ea typeface="+mn-ea"/>
                <a:cs typeface="+mn-cs"/>
              </a:rPr>
              <a:t>-Murphy (Penn State) organized an information literacy event focused on women and science. Photo: Courtesy Allison Frick</a:t>
            </a:r>
          </a:p>
        </p:txBody>
      </p:sp>
      <p:sp>
        <p:nvSpPr>
          <p:cNvPr id="6" name="Text Placeholder 9">
            <a:extLst>
              <a:ext uri="{FF2B5EF4-FFF2-40B4-BE49-F238E27FC236}">
                <a16:creationId xmlns:a16="http://schemas.microsoft.com/office/drawing/2014/main" id="{732CD417-FAF0-4AD3-ACB3-2EF893DD9FB7}"/>
              </a:ext>
            </a:extLst>
          </p:cNvPr>
          <p:cNvSpPr txBox="1">
            <a:spLocks/>
          </p:cNvSpPr>
          <p:nvPr/>
        </p:nvSpPr>
        <p:spPr>
          <a:xfrm>
            <a:off x="7079923" y="54534"/>
            <a:ext cx="4965227" cy="1452231"/>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r">
              <a:buFont typeface="Arial"/>
              <a:buNone/>
            </a:pPr>
            <a:r>
              <a:rPr lang="en-US" sz="3600" b="1" dirty="0">
                <a:solidFill>
                  <a:schemeClr val="tx2"/>
                </a:solidFill>
                <a:latin typeface="+mj-lt"/>
                <a:cs typeface="Helvetica" panose="020B0604020202020204" pitchFamily="34" charset="0"/>
              </a:rPr>
              <a:t>Information literacy with Wikipedia</a:t>
            </a:r>
          </a:p>
        </p:txBody>
      </p:sp>
    </p:spTree>
    <p:extLst>
      <p:ext uri="{BB962C8B-B14F-4D97-AF65-F5344CB8AC3E}">
        <p14:creationId xmlns:p14="http://schemas.microsoft.com/office/powerpoint/2010/main" val="244731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CC46D1-5C2B-4A11-B865-FB546A9D47EA}"/>
              </a:ext>
            </a:extLst>
          </p:cNvPr>
          <p:cNvSpPr>
            <a:spLocks noGrp="1"/>
          </p:cNvSpPr>
          <p:nvPr>
            <p:ph type="body" sz="quarter" idx="4294967295"/>
          </p:nvPr>
        </p:nvSpPr>
        <p:spPr>
          <a:xfrm>
            <a:off x="5799667" y="1763185"/>
            <a:ext cx="5628659" cy="2556231"/>
          </a:xfrm>
          <a:prstGeom prst="rect">
            <a:avLst/>
          </a:prstGeom>
        </p:spPr>
        <p:txBody>
          <a:bodyPr>
            <a:normAutofit/>
          </a:bodyPr>
          <a:lstStyle/>
          <a:p>
            <a:pPr marL="0" indent="0">
              <a:buNone/>
            </a:pPr>
            <a:r>
              <a:rPr lang="en-US" sz="2667">
                <a:solidFill>
                  <a:schemeClr val="accent1"/>
                </a:solidFill>
                <a:cs typeface="Helvetica" panose="020B0604020202020204" pitchFamily="34" charset="0"/>
              </a:rPr>
              <a:t>96% of higher education instructors consider Wikipedia more valuable for teaching </a:t>
            </a:r>
            <a:r>
              <a:rPr lang="en-US" sz="2667" b="1">
                <a:solidFill>
                  <a:schemeClr val="accent1"/>
                </a:solidFill>
                <a:cs typeface="Helvetica" panose="020B0604020202020204" pitchFamily="34" charset="0"/>
              </a:rPr>
              <a:t>digital literacy </a:t>
            </a:r>
            <a:r>
              <a:rPr lang="en-US" sz="2667">
                <a:solidFill>
                  <a:schemeClr val="accent1"/>
                </a:solidFill>
                <a:cs typeface="Helvetica" panose="020B0604020202020204" pitchFamily="34" charset="0"/>
              </a:rPr>
              <a:t>than traditional assignments</a:t>
            </a:r>
          </a:p>
          <a:p>
            <a:pPr marL="0" indent="0">
              <a:buNone/>
            </a:pPr>
            <a:endParaRPr lang="en-US" sz="2667"/>
          </a:p>
          <a:p>
            <a:pPr marL="0" indent="0">
              <a:buNone/>
            </a:pPr>
            <a:endParaRPr lang="en-US" sz="2667"/>
          </a:p>
          <a:p>
            <a:pPr marL="0" indent="0">
              <a:buNone/>
            </a:pPr>
            <a:endParaRPr lang="en-US" sz="2667"/>
          </a:p>
          <a:p>
            <a:pPr marL="0" indent="0">
              <a:buNone/>
            </a:pPr>
            <a:endParaRPr lang="en-US" sz="2667"/>
          </a:p>
          <a:p>
            <a:pPr marL="0" indent="0">
              <a:buNone/>
            </a:pPr>
            <a:endParaRPr lang="en-US" sz="2667"/>
          </a:p>
        </p:txBody>
      </p:sp>
      <p:sp>
        <p:nvSpPr>
          <p:cNvPr id="2" name="TextBox 1">
            <a:extLst>
              <a:ext uri="{FF2B5EF4-FFF2-40B4-BE49-F238E27FC236}">
                <a16:creationId xmlns:a16="http://schemas.microsoft.com/office/drawing/2014/main" id="{CFB092FB-B953-4E60-93E0-57AC3E66292F}"/>
              </a:ext>
            </a:extLst>
          </p:cNvPr>
          <p:cNvSpPr txBox="1"/>
          <p:nvPr/>
        </p:nvSpPr>
        <p:spPr>
          <a:xfrm>
            <a:off x="4713610" y="4158654"/>
            <a:ext cx="6883657" cy="1569660"/>
          </a:xfrm>
          <a:prstGeom prst="rect">
            <a:avLst/>
          </a:prstGeom>
          <a:noFill/>
        </p:spPr>
        <p:txBody>
          <a:bodyPr wrap="square" rtlCol="0">
            <a:spAutoFit/>
          </a:bodyPr>
          <a:lstStyle/>
          <a:p>
            <a:pPr marL="1066720" lvl="2">
              <a:defRPr/>
            </a:pPr>
            <a:r>
              <a:rPr lang="en-US" dirty="0">
                <a:solidFill>
                  <a:srgbClr val="000000"/>
                </a:solidFill>
                <a:cs typeface="Helvetica" panose="020B0604020202020204" pitchFamily="34" charset="0"/>
              </a:rPr>
              <a:t>2017 Wiki Education Foundation report  </a:t>
            </a:r>
            <a:endParaRPr lang="en-US" sz="1600" dirty="0">
              <a:solidFill>
                <a:srgbClr val="000000"/>
              </a:solidFill>
              <a:cs typeface="Helvetica" panose="020B0604020202020204" pitchFamily="34" charset="0"/>
            </a:endParaRPr>
          </a:p>
          <a:p>
            <a:pPr marL="1066720" lvl="2">
              <a:defRPr/>
            </a:pPr>
            <a:r>
              <a:rPr lang="en-US" sz="1600" dirty="0">
                <a:solidFill>
                  <a:srgbClr val="000000"/>
                </a:solidFill>
                <a:cs typeface="Helvetica" panose="020B0604020202020204" pitchFamily="34" charset="0"/>
              </a:rPr>
              <a:t>https://commons.wikimedia.org/wiki/File:Student_Learning_Outcomes_using_Wikipedia-based_Assignments_Fall_2016_Research_Report.pdf</a:t>
            </a:r>
          </a:p>
          <a:p>
            <a:pPr>
              <a:defRPr/>
            </a:pPr>
            <a:endParaRPr lang="en-US" dirty="0">
              <a:solidFill>
                <a:srgbClr val="000000"/>
              </a:solidFill>
              <a:cs typeface="Helvetica" panose="020B0604020202020204" pitchFamily="34" charset="0"/>
            </a:endParaRPr>
          </a:p>
        </p:txBody>
      </p:sp>
      <p:sp>
        <p:nvSpPr>
          <p:cNvPr id="5" name="Text Placeholder 1">
            <a:extLst>
              <a:ext uri="{FF2B5EF4-FFF2-40B4-BE49-F238E27FC236}">
                <a16:creationId xmlns:a16="http://schemas.microsoft.com/office/drawing/2014/main" id="{65D88EC7-0B31-4D76-8A2F-1975CA87FB2C}"/>
              </a:ext>
            </a:extLst>
          </p:cNvPr>
          <p:cNvSpPr txBox="1">
            <a:spLocks/>
          </p:cNvSpPr>
          <p:nvPr/>
        </p:nvSpPr>
        <p:spPr>
          <a:xfrm>
            <a:off x="372331" y="337815"/>
            <a:ext cx="10185139" cy="1227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defRPr/>
            </a:pPr>
            <a:r>
              <a:rPr lang="en-US" sz="3733" b="1">
                <a:solidFill>
                  <a:srgbClr val="1F497D"/>
                </a:solidFill>
                <a:latin typeface="+mj-lt"/>
                <a:cs typeface="Helvetica" panose="020B0604020202020204" pitchFamily="34" charset="0"/>
              </a:rPr>
              <a:t>Editing Wikipedia promotes digital information literacy</a:t>
            </a:r>
          </a:p>
        </p:txBody>
      </p:sp>
      <p:pic>
        <p:nvPicPr>
          <p:cNvPr id="7" name="Picture 6">
            <a:extLst>
              <a:ext uri="{FF2B5EF4-FFF2-40B4-BE49-F238E27FC236}">
                <a16:creationId xmlns:a16="http://schemas.microsoft.com/office/drawing/2014/main" id="{8FF10EB6-9289-46B4-850E-B24D7D8FD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234" y="1872169"/>
            <a:ext cx="4250772" cy="4572972"/>
          </a:xfrm>
          <a:prstGeom prst="rect">
            <a:avLst/>
          </a:prstGeom>
        </p:spPr>
      </p:pic>
    </p:spTree>
    <p:extLst>
      <p:ext uri="{BB962C8B-B14F-4D97-AF65-F5344CB8AC3E}">
        <p14:creationId xmlns:p14="http://schemas.microsoft.com/office/powerpoint/2010/main" val="151209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l="36696" t="8984" r="18449"/>
          <a:stretch/>
        </p:blipFill>
        <p:spPr>
          <a:xfrm>
            <a:off x="771118" y="1"/>
            <a:ext cx="4908063" cy="6244204"/>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val="0"/>
              </a:ext>
            </a:extLst>
          </a:blip>
          <a:srcRect l="36611" t="17800" r="18062"/>
          <a:stretch/>
        </p:blipFill>
        <p:spPr>
          <a:xfrm>
            <a:off x="6428510" y="-1"/>
            <a:ext cx="5491437" cy="6244204"/>
          </a:xfrm>
          <a:prstGeom prst="rect">
            <a:avLst/>
          </a:prstGeom>
        </p:spPr>
      </p:pic>
      <p:sp>
        <p:nvSpPr>
          <p:cNvPr id="4" name="Text Placeholder 2"/>
          <p:cNvSpPr>
            <a:spLocks noGrp="1"/>
          </p:cNvSpPr>
          <p:nvPr>
            <p:ph type="body" sz="quarter" idx="13"/>
          </p:nvPr>
        </p:nvSpPr>
        <p:spPr>
          <a:xfrm>
            <a:off x="0" y="4470511"/>
            <a:ext cx="5486400" cy="654645"/>
          </a:xfrm>
          <a:solidFill>
            <a:schemeClr val="tx1"/>
          </a:solidFill>
        </p:spPr>
        <p:txBody>
          <a:bodyPr/>
          <a:lstStyle/>
          <a:p>
            <a:r>
              <a:rPr lang="en-US" sz="3733">
                <a:solidFill>
                  <a:schemeClr val="bg1"/>
                </a:solidFill>
              </a:rPr>
              <a:t>Social Media Presence</a:t>
            </a:r>
          </a:p>
        </p:txBody>
      </p:sp>
    </p:spTree>
    <p:extLst>
      <p:ext uri="{BB962C8B-B14F-4D97-AF65-F5344CB8AC3E}">
        <p14:creationId xmlns:p14="http://schemas.microsoft.com/office/powerpoint/2010/main" val="1362959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05866" y="810965"/>
            <a:ext cx="3883380" cy="5187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489245" y="342956"/>
            <a:ext cx="3702755" cy="5114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Placeholder 2"/>
          <p:cNvSpPr txBox="1">
            <a:spLocks/>
          </p:cNvSpPr>
          <p:nvPr/>
        </p:nvSpPr>
        <p:spPr>
          <a:xfrm>
            <a:off x="1" y="2608453"/>
            <a:ext cx="6357257" cy="693548"/>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733" b="1" dirty="0">
                <a:solidFill>
                  <a:schemeClr val="bg1"/>
                </a:solidFill>
              </a:rPr>
              <a:t>Special Events &amp; Activities</a:t>
            </a:r>
          </a:p>
        </p:txBody>
      </p:sp>
    </p:spTree>
    <p:extLst>
      <p:ext uri="{BB962C8B-B14F-4D97-AF65-F5344CB8AC3E}">
        <p14:creationId xmlns:p14="http://schemas.microsoft.com/office/powerpoint/2010/main" val="76884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92410" y="237067"/>
            <a:ext cx="7786701" cy="4809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0932" y="2156178"/>
            <a:ext cx="5576712" cy="36801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2"/>
          <p:cNvSpPr txBox="1">
            <a:spLocks/>
          </p:cNvSpPr>
          <p:nvPr/>
        </p:nvSpPr>
        <p:spPr>
          <a:xfrm>
            <a:off x="5879899" y="5555545"/>
            <a:ext cx="6312101" cy="692856"/>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733" b="1" dirty="0">
                <a:solidFill>
                  <a:schemeClr val="bg1"/>
                </a:solidFill>
              </a:rPr>
              <a:t>Special Events &amp; Activities</a:t>
            </a:r>
          </a:p>
        </p:txBody>
      </p:sp>
    </p:spTree>
    <p:extLst>
      <p:ext uri="{BB962C8B-B14F-4D97-AF65-F5344CB8AC3E}">
        <p14:creationId xmlns:p14="http://schemas.microsoft.com/office/powerpoint/2010/main" val="122654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5400"/>
            <a:ext cx="12192000" cy="6299200"/>
          </a:xfrm>
          <a:prstGeom prst="rect">
            <a:avLst/>
          </a:prstGeom>
        </p:spPr>
      </p:pic>
      <p:sp>
        <p:nvSpPr>
          <p:cNvPr id="7" name="Rectangle 6"/>
          <p:cNvSpPr/>
          <p:nvPr/>
        </p:nvSpPr>
        <p:spPr>
          <a:xfrm>
            <a:off x="0" y="240053"/>
            <a:ext cx="4593552" cy="4918206"/>
          </a:xfrm>
          <a:prstGeom prst="rect">
            <a:avLst/>
          </a:prstGeom>
          <a:solidFill>
            <a:schemeClr val="tx1">
              <a:alpha val="65000"/>
            </a:schemeClr>
          </a:solidFill>
        </p:spPr>
        <p:txBody>
          <a:bodyPr wrap="square">
            <a:spAutoFit/>
          </a:bodyPr>
          <a:lstStyle/>
          <a:p>
            <a:pPr defTabSz="914377" fontAlgn="base">
              <a:spcAft>
                <a:spcPct val="0"/>
              </a:spcAft>
              <a:buClr>
                <a:srgbClr val="FF7600"/>
              </a:buClr>
              <a:defRPr/>
            </a:pPr>
            <a:r>
              <a:rPr lang="en-US" sz="3200" b="1" kern="0" dirty="0">
                <a:solidFill>
                  <a:schemeClr val="bg1"/>
                </a:solidFill>
              </a:rPr>
              <a:t>“By focusing on relationship building instead of service excellence, organizations can uncover new needs and be in position to make a stronger impact.”</a:t>
            </a:r>
          </a:p>
          <a:p>
            <a:pPr marL="533387" indent="-224361" algn="r" defTabSz="914377" fontAlgn="base">
              <a:lnSpc>
                <a:spcPct val="120000"/>
              </a:lnSpc>
              <a:spcAft>
                <a:spcPct val="0"/>
              </a:spcAft>
              <a:buClr>
                <a:srgbClr val="FF7600"/>
              </a:buClr>
              <a:defRPr/>
            </a:pPr>
            <a:r>
              <a:rPr lang="en-US" sz="2133" b="1" kern="0" dirty="0">
                <a:solidFill>
                  <a:schemeClr val="bg1"/>
                </a:solidFill>
              </a:rPr>
              <a:t>(Mathews 2012)</a:t>
            </a:r>
          </a:p>
        </p:txBody>
      </p:sp>
    </p:spTree>
    <p:extLst>
      <p:ext uri="{BB962C8B-B14F-4D97-AF65-F5344CB8AC3E}">
        <p14:creationId xmlns:p14="http://schemas.microsoft.com/office/powerpoint/2010/main" val="1731524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65333"/>
          </a:xfrm>
          <a:prstGeom prst="rect">
            <a:avLst/>
          </a:prstGeom>
        </p:spPr>
      </p:pic>
      <p:sp>
        <p:nvSpPr>
          <p:cNvPr id="5" name="Text Placeholder 3"/>
          <p:cNvSpPr txBox="1">
            <a:spLocks/>
          </p:cNvSpPr>
          <p:nvPr/>
        </p:nvSpPr>
        <p:spPr>
          <a:xfrm>
            <a:off x="1" y="363165"/>
            <a:ext cx="5937956" cy="868736"/>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chemeClr val="bg1"/>
                </a:solidFill>
              </a:rPr>
              <a:t>“Library is a growing organism.” </a:t>
            </a:r>
          </a:p>
          <a:p>
            <a:pPr marL="0" indent="0" algn="r">
              <a:buNone/>
            </a:pPr>
            <a:r>
              <a:rPr lang="en-US" sz="1867" b="1" dirty="0">
                <a:solidFill>
                  <a:schemeClr val="bg1"/>
                </a:solidFill>
              </a:rPr>
              <a:t>			</a:t>
            </a:r>
            <a:r>
              <a:rPr lang="en-US" sz="2000" b="1" dirty="0">
                <a:solidFill>
                  <a:schemeClr val="bg1"/>
                </a:solidFill>
              </a:rPr>
              <a:t>(Ranganathan 1931) </a:t>
            </a:r>
          </a:p>
          <a:p>
            <a:pPr marL="0" indent="0">
              <a:buNone/>
            </a:pPr>
            <a:endParaRPr lang="en-US" sz="1867" b="1" dirty="0">
              <a:solidFill>
                <a:schemeClr val="bg1"/>
              </a:solidFill>
            </a:endParaRPr>
          </a:p>
        </p:txBody>
      </p:sp>
      <p:sp>
        <p:nvSpPr>
          <p:cNvPr id="6" name="Text Placeholder 3"/>
          <p:cNvSpPr txBox="1">
            <a:spLocks/>
          </p:cNvSpPr>
          <p:nvPr/>
        </p:nvSpPr>
        <p:spPr>
          <a:xfrm>
            <a:off x="-1" y="2622828"/>
            <a:ext cx="4952999" cy="1612343"/>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chemeClr val="bg1"/>
                </a:solidFill>
              </a:rPr>
              <a:t>Use what you know.</a:t>
            </a:r>
          </a:p>
          <a:p>
            <a:pPr marL="0" indent="0">
              <a:buNone/>
            </a:pPr>
            <a:r>
              <a:rPr lang="en-US" sz="2800" b="1" dirty="0">
                <a:solidFill>
                  <a:schemeClr val="bg1"/>
                </a:solidFill>
              </a:rPr>
              <a:t>Learn what you don’t know.</a:t>
            </a:r>
          </a:p>
          <a:p>
            <a:pPr marL="0" indent="0">
              <a:buNone/>
            </a:pPr>
            <a:r>
              <a:rPr lang="en-US" sz="2800" b="1" dirty="0">
                <a:solidFill>
                  <a:schemeClr val="bg1"/>
                </a:solidFill>
              </a:rPr>
              <a:t>Engage in new ways.</a:t>
            </a:r>
          </a:p>
          <a:p>
            <a:pPr marL="0" indent="0">
              <a:buNone/>
            </a:pPr>
            <a:endParaRPr lang="en-US" sz="1867" b="1" dirty="0">
              <a:solidFill>
                <a:schemeClr val="bg1"/>
              </a:solidFill>
            </a:endParaRPr>
          </a:p>
        </p:txBody>
      </p:sp>
    </p:spTree>
    <p:extLst>
      <p:ext uri="{BB962C8B-B14F-4D97-AF65-F5344CB8AC3E}">
        <p14:creationId xmlns:p14="http://schemas.microsoft.com/office/powerpoint/2010/main" val="1747345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3200" dirty="0"/>
              <a:t>V&amp;R Framework</a:t>
            </a:r>
          </a:p>
        </p:txBody>
      </p:sp>
      <p:pic>
        <p:nvPicPr>
          <p:cNvPr id="11" name="Picture 2" descr="paperChartA"/>
          <p:cNvPicPr>
            <a:picLocks noChangeAspect="1" noChangeArrowheads="1"/>
          </p:cNvPicPr>
          <p:nvPr/>
        </p:nvPicPr>
        <p:blipFill>
          <a:blip r:embed="rId3" cstate="print"/>
          <a:srcRect/>
          <a:stretch>
            <a:fillRect/>
          </a:stretch>
        </p:blipFill>
        <p:spPr bwMode="auto">
          <a:xfrm>
            <a:off x="2063381" y="2471994"/>
            <a:ext cx="7993063" cy="703263"/>
          </a:xfrm>
          <a:prstGeom prst="rect">
            <a:avLst/>
          </a:prstGeom>
          <a:noFill/>
          <a:ln w="9525">
            <a:noFill/>
            <a:miter lim="800000"/>
            <a:headEnd/>
            <a:tailEnd/>
          </a:ln>
        </p:spPr>
      </p:pic>
      <p:sp>
        <p:nvSpPr>
          <p:cNvPr id="9" name="TextBox 8"/>
          <p:cNvSpPr txBox="1"/>
          <p:nvPr/>
        </p:nvSpPr>
        <p:spPr>
          <a:xfrm>
            <a:off x="8067360" y="5801109"/>
            <a:ext cx="2600641" cy="297454"/>
          </a:xfrm>
          <a:prstGeom prst="rect">
            <a:avLst/>
          </a:prstGeom>
          <a:noFill/>
        </p:spPr>
        <p:txBody>
          <a:bodyPr wrap="square" rtlCol="0">
            <a:spAutoFit/>
          </a:bodyPr>
          <a:lstStyle/>
          <a:p>
            <a:pPr algn="ctr"/>
            <a:r>
              <a:rPr lang="en-US" sz="1333" dirty="0"/>
              <a:t>(White and Le Cornu 2011)</a:t>
            </a:r>
          </a:p>
        </p:txBody>
      </p:sp>
      <p:sp>
        <p:nvSpPr>
          <p:cNvPr id="10" name="TextBox 9"/>
          <p:cNvSpPr txBox="1"/>
          <p:nvPr/>
        </p:nvSpPr>
        <p:spPr>
          <a:xfrm>
            <a:off x="3149803" y="4485299"/>
            <a:ext cx="6664757" cy="646331"/>
          </a:xfrm>
          <a:prstGeom prst="rect">
            <a:avLst/>
          </a:prstGeom>
          <a:noFill/>
        </p:spPr>
        <p:txBody>
          <a:bodyPr wrap="square" rtlCol="0">
            <a:spAutoFit/>
          </a:bodyPr>
          <a:lstStyle/>
          <a:p>
            <a:pPr algn="ctr"/>
            <a:r>
              <a:rPr lang="en-GB" b="1" dirty="0"/>
              <a:t>#</a:t>
            </a:r>
            <a:r>
              <a:rPr lang="en-GB" b="1" dirty="0" err="1"/>
              <a:t>vandr</a:t>
            </a:r>
            <a:endParaRPr lang="en-GB" b="1" dirty="0"/>
          </a:p>
          <a:p>
            <a:r>
              <a:rPr lang="en-GB" b="1" dirty="0"/>
              <a:t>Visitors and Residents resources </a:t>
            </a:r>
            <a:r>
              <a:rPr lang="en-GB" b="1" dirty="0">
                <a:hlinkClick r:id="rId4"/>
              </a:rPr>
              <a:t>http://goo.gl/vxUMRD</a:t>
            </a:r>
            <a:r>
              <a:rPr lang="en-GB" b="1" dirty="0"/>
              <a:t> </a:t>
            </a:r>
          </a:p>
        </p:txBody>
      </p:sp>
    </p:spTree>
    <p:extLst>
      <p:ext uri="{BB962C8B-B14F-4D97-AF65-F5344CB8AC3E}">
        <p14:creationId xmlns:p14="http://schemas.microsoft.com/office/powerpoint/2010/main" val="4211261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724"/>
          <a:stretch/>
        </p:blipFill>
        <p:spPr>
          <a:xfrm>
            <a:off x="509122" y="1"/>
            <a:ext cx="11165305" cy="6183630"/>
          </a:xfrm>
          <a:prstGeom prst="rect">
            <a:avLst/>
          </a:prstGeom>
        </p:spPr>
      </p:pic>
    </p:spTree>
    <p:extLst>
      <p:ext uri="{BB962C8B-B14F-4D97-AF65-F5344CB8AC3E}">
        <p14:creationId xmlns:p14="http://schemas.microsoft.com/office/powerpoint/2010/main" val="111323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55CCCB-A9DB-4050-AA5B-EDE2109AD7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61100"/>
          </a:xfrm>
          <a:prstGeom prst="rect">
            <a:avLst/>
          </a:prstGeom>
        </p:spPr>
      </p:pic>
      <p:sp>
        <p:nvSpPr>
          <p:cNvPr id="2" name="Text Placeholder 1">
            <a:extLst>
              <a:ext uri="{FF2B5EF4-FFF2-40B4-BE49-F238E27FC236}">
                <a16:creationId xmlns:a16="http://schemas.microsoft.com/office/drawing/2014/main" id="{F6C58EDD-B0E1-4107-8D8E-0BBAB62A6D84}"/>
              </a:ext>
            </a:extLst>
          </p:cNvPr>
          <p:cNvSpPr>
            <a:spLocks noGrp="1"/>
          </p:cNvSpPr>
          <p:nvPr>
            <p:ph type="body" sz="quarter" idx="13"/>
          </p:nvPr>
        </p:nvSpPr>
        <p:spPr>
          <a:xfrm>
            <a:off x="227191" y="444769"/>
            <a:ext cx="11737618" cy="1345661"/>
          </a:xfrm>
          <a:solidFill>
            <a:schemeClr val="tx1">
              <a:alpha val="65000"/>
            </a:schemeClr>
          </a:solidFill>
        </p:spPr>
        <p:txBody>
          <a:bodyPr/>
          <a:lstStyle/>
          <a:p>
            <a:r>
              <a:rPr lang="en-US" sz="4000" dirty="0">
                <a:solidFill>
                  <a:schemeClr val="bg1"/>
                </a:solidFill>
              </a:rPr>
              <a:t>The Many Faces of Digital Visitors &amp; Residents: </a:t>
            </a:r>
            <a:br>
              <a:rPr lang="en-US" sz="4000" dirty="0">
                <a:solidFill>
                  <a:schemeClr val="bg1"/>
                </a:solidFill>
              </a:rPr>
            </a:br>
            <a:r>
              <a:rPr lang="en-US" sz="4000" dirty="0">
                <a:solidFill>
                  <a:schemeClr val="bg1"/>
                </a:solidFill>
              </a:rPr>
              <a:t>Facets of Online Engagement</a:t>
            </a:r>
          </a:p>
        </p:txBody>
      </p:sp>
      <p:sp>
        <p:nvSpPr>
          <p:cNvPr id="3" name="Text Placeholder 2">
            <a:extLst>
              <a:ext uri="{FF2B5EF4-FFF2-40B4-BE49-F238E27FC236}">
                <a16:creationId xmlns:a16="http://schemas.microsoft.com/office/drawing/2014/main" id="{A9B8A7BE-D933-4D63-A571-B10EA9C0F629}"/>
              </a:ext>
            </a:extLst>
          </p:cNvPr>
          <p:cNvSpPr>
            <a:spLocks noGrp="1"/>
          </p:cNvSpPr>
          <p:nvPr>
            <p:ph type="body" sz="quarter" idx="14"/>
          </p:nvPr>
        </p:nvSpPr>
        <p:spPr>
          <a:xfrm>
            <a:off x="469900" y="2235199"/>
            <a:ext cx="11252200" cy="3039110"/>
          </a:xfrm>
          <a:solidFill>
            <a:schemeClr val="tx1">
              <a:alpha val="65000"/>
            </a:schemeClr>
          </a:solidFill>
        </p:spPr>
        <p:txBody>
          <a:bodyPr/>
          <a:lstStyle/>
          <a:p>
            <a:pPr marL="0" indent="0" algn="ctr">
              <a:buNone/>
            </a:pPr>
            <a:r>
              <a:rPr lang="en-US" sz="3200" b="1" dirty="0">
                <a:solidFill>
                  <a:schemeClr val="bg1"/>
                </a:solidFill>
              </a:rPr>
              <a:t>OCLC Report authored by:</a:t>
            </a:r>
          </a:p>
          <a:p>
            <a:pPr marL="457200" indent="0" algn="ctr">
              <a:buNone/>
            </a:pPr>
            <a:r>
              <a:rPr lang="en-US" sz="3200" b="1" dirty="0">
                <a:solidFill>
                  <a:schemeClr val="bg1"/>
                </a:solidFill>
              </a:rPr>
              <a:t>Lynn Silipigni Connaway</a:t>
            </a:r>
          </a:p>
          <a:p>
            <a:pPr marL="457200" indent="0" algn="ctr">
              <a:buNone/>
            </a:pPr>
            <a:r>
              <a:rPr lang="en-US" sz="3200" b="1" dirty="0">
                <a:solidFill>
                  <a:schemeClr val="bg1"/>
                </a:solidFill>
              </a:rPr>
              <a:t>Vanessa Kitzie</a:t>
            </a:r>
          </a:p>
          <a:p>
            <a:pPr marL="457200" indent="0" algn="ctr">
              <a:buNone/>
            </a:pPr>
            <a:r>
              <a:rPr lang="en-US" sz="3200" b="1" dirty="0">
                <a:solidFill>
                  <a:schemeClr val="bg1"/>
                </a:solidFill>
              </a:rPr>
              <a:t>Erin M. Hood</a:t>
            </a:r>
          </a:p>
          <a:p>
            <a:pPr marL="457200" indent="0" algn="ctr">
              <a:buNone/>
            </a:pPr>
            <a:r>
              <a:rPr lang="en-US" sz="3200" b="1" dirty="0">
                <a:solidFill>
                  <a:schemeClr val="bg1"/>
                </a:solidFill>
              </a:rPr>
              <a:t>William Harvey</a:t>
            </a:r>
          </a:p>
        </p:txBody>
      </p:sp>
    </p:spTree>
    <p:extLst>
      <p:ext uri="{BB962C8B-B14F-4D97-AF65-F5344CB8AC3E}">
        <p14:creationId xmlns:p14="http://schemas.microsoft.com/office/powerpoint/2010/main" val="1279101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2E436E-B958-4AD4-AB48-2A8343B4FA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86500"/>
          </a:xfrm>
          <a:prstGeom prst="rect">
            <a:avLst/>
          </a:prstGeom>
        </p:spPr>
      </p:pic>
      <p:sp>
        <p:nvSpPr>
          <p:cNvPr id="3" name="Text Placeholder 2">
            <a:extLst>
              <a:ext uri="{FF2B5EF4-FFF2-40B4-BE49-F238E27FC236}">
                <a16:creationId xmlns:a16="http://schemas.microsoft.com/office/drawing/2014/main" id="{86A02CC6-0021-441A-8FF8-204C790DF97E}"/>
              </a:ext>
            </a:extLst>
          </p:cNvPr>
          <p:cNvSpPr>
            <a:spLocks noGrp="1"/>
          </p:cNvSpPr>
          <p:nvPr>
            <p:ph type="body" sz="quarter" idx="14"/>
          </p:nvPr>
        </p:nvSpPr>
        <p:spPr>
          <a:xfrm>
            <a:off x="543984" y="1173480"/>
            <a:ext cx="10568516" cy="4624071"/>
          </a:xfrm>
          <a:solidFill>
            <a:schemeClr val="tx1">
              <a:alpha val="65000"/>
            </a:schemeClr>
          </a:solidFill>
        </p:spPr>
        <p:txBody>
          <a:bodyPr numCol="2"/>
          <a:lstStyle/>
          <a:p>
            <a:pPr marL="457200" indent="0">
              <a:spcBef>
                <a:spcPts val="0"/>
              </a:spcBef>
              <a:spcAft>
                <a:spcPts val="600"/>
              </a:spcAft>
              <a:buNone/>
            </a:pPr>
            <a:r>
              <a:rPr lang="en-US" sz="3200" b="1" dirty="0">
                <a:solidFill>
                  <a:schemeClr val="bg1"/>
                </a:solidFill>
              </a:rPr>
              <a:t>Allison Benedetti</a:t>
            </a:r>
          </a:p>
          <a:p>
            <a:pPr marL="457200" indent="0">
              <a:spcBef>
                <a:spcPts val="0"/>
              </a:spcBef>
              <a:spcAft>
                <a:spcPts val="600"/>
              </a:spcAft>
              <a:buNone/>
            </a:pPr>
            <a:r>
              <a:rPr lang="en-US" sz="3200" b="1" dirty="0" err="1">
                <a:solidFill>
                  <a:schemeClr val="bg1"/>
                </a:solidFill>
              </a:rPr>
              <a:t>Agustí</a:t>
            </a:r>
            <a:r>
              <a:rPr lang="en-US" sz="3200" b="1" dirty="0">
                <a:solidFill>
                  <a:schemeClr val="bg1"/>
                </a:solidFill>
              </a:rPr>
              <a:t> Canals</a:t>
            </a:r>
          </a:p>
          <a:p>
            <a:pPr marL="457200" indent="0">
              <a:spcBef>
                <a:spcPts val="0"/>
              </a:spcBef>
              <a:spcAft>
                <a:spcPts val="600"/>
              </a:spcAft>
              <a:buNone/>
            </a:pPr>
            <a:r>
              <a:rPr lang="en-US" sz="3200" b="1" dirty="0">
                <a:solidFill>
                  <a:schemeClr val="bg1"/>
                </a:solidFill>
              </a:rPr>
              <a:t>Liliana </a:t>
            </a:r>
            <a:r>
              <a:rPr lang="en-US" sz="3200" b="1" dirty="0" err="1">
                <a:solidFill>
                  <a:schemeClr val="bg1"/>
                </a:solidFill>
              </a:rPr>
              <a:t>Gregori</a:t>
            </a:r>
            <a:endParaRPr lang="en-US" sz="3200" b="1" dirty="0">
              <a:solidFill>
                <a:schemeClr val="bg1"/>
              </a:solidFill>
            </a:endParaRPr>
          </a:p>
          <a:p>
            <a:pPr marL="457200" indent="0">
              <a:spcBef>
                <a:spcPts val="0"/>
              </a:spcBef>
              <a:spcAft>
                <a:spcPts val="600"/>
              </a:spcAft>
              <a:buNone/>
            </a:pPr>
            <a:r>
              <a:rPr lang="en-US" sz="3200" b="1" dirty="0">
                <a:solidFill>
                  <a:schemeClr val="bg1"/>
                </a:solidFill>
              </a:rPr>
              <a:t>Eva </a:t>
            </a:r>
            <a:r>
              <a:rPr lang="en-US" sz="3200" b="1" dirty="0" err="1">
                <a:solidFill>
                  <a:schemeClr val="bg1"/>
                </a:solidFill>
              </a:rPr>
              <a:t>Ortoll</a:t>
            </a:r>
            <a:r>
              <a:rPr lang="en-US" sz="3200" b="1" dirty="0">
                <a:solidFill>
                  <a:schemeClr val="bg1"/>
                </a:solidFill>
              </a:rPr>
              <a:t> </a:t>
            </a:r>
            <a:r>
              <a:rPr lang="en-US" sz="3200" b="1" dirty="0" err="1">
                <a:solidFill>
                  <a:schemeClr val="bg1"/>
                </a:solidFill>
              </a:rPr>
              <a:t>Espinet</a:t>
            </a:r>
            <a:endParaRPr lang="en-US" sz="3200" b="1" dirty="0">
              <a:solidFill>
                <a:schemeClr val="bg1"/>
              </a:solidFill>
            </a:endParaRPr>
          </a:p>
          <a:p>
            <a:pPr marL="457200" indent="0">
              <a:spcBef>
                <a:spcPts val="0"/>
              </a:spcBef>
              <a:spcAft>
                <a:spcPts val="600"/>
              </a:spcAft>
              <a:buNone/>
            </a:pPr>
            <a:r>
              <a:rPr lang="en-US" sz="3200" b="1" dirty="0">
                <a:solidFill>
                  <a:schemeClr val="bg1"/>
                </a:solidFill>
              </a:rPr>
              <a:t>Daniel Lozano</a:t>
            </a:r>
          </a:p>
          <a:p>
            <a:pPr marL="457200" indent="0">
              <a:spcBef>
                <a:spcPts val="0"/>
              </a:spcBef>
              <a:spcAft>
                <a:spcPts val="600"/>
              </a:spcAft>
              <a:buNone/>
            </a:pPr>
            <a:r>
              <a:rPr lang="en-US" sz="3200" b="1" dirty="0">
                <a:solidFill>
                  <a:schemeClr val="bg1"/>
                </a:solidFill>
              </a:rPr>
              <a:t>Melissa Man</a:t>
            </a:r>
          </a:p>
          <a:p>
            <a:pPr marL="457200" indent="0">
              <a:spcBef>
                <a:spcPts val="0"/>
              </a:spcBef>
              <a:spcAft>
                <a:spcPts val="600"/>
              </a:spcAft>
              <a:buNone/>
            </a:pPr>
            <a:r>
              <a:rPr lang="en-US" sz="3200" b="1" dirty="0" err="1">
                <a:solidFill>
                  <a:schemeClr val="bg1"/>
                </a:solidFill>
              </a:rPr>
              <a:t>Josep</a:t>
            </a:r>
            <a:r>
              <a:rPr lang="en-US" sz="3200" b="1" dirty="0">
                <a:solidFill>
                  <a:schemeClr val="bg1"/>
                </a:solidFill>
              </a:rPr>
              <a:t> </a:t>
            </a:r>
            <a:r>
              <a:rPr lang="en-US" sz="3200" b="1" dirty="0" err="1">
                <a:solidFill>
                  <a:schemeClr val="bg1"/>
                </a:solidFill>
              </a:rPr>
              <a:t>Cobarsí</a:t>
            </a:r>
            <a:r>
              <a:rPr lang="en-US" sz="3200" b="1" dirty="0">
                <a:solidFill>
                  <a:schemeClr val="bg1"/>
                </a:solidFill>
              </a:rPr>
              <a:t> Morales</a:t>
            </a:r>
          </a:p>
          <a:p>
            <a:pPr marL="457200" indent="0">
              <a:spcBef>
                <a:spcPts val="0"/>
              </a:spcBef>
              <a:spcAft>
                <a:spcPts val="600"/>
              </a:spcAft>
              <a:buNone/>
            </a:pPr>
            <a:r>
              <a:rPr lang="en-US" sz="3200" b="1" dirty="0">
                <a:solidFill>
                  <a:schemeClr val="bg1"/>
                </a:solidFill>
              </a:rPr>
              <a:t>Sara Giuliana </a:t>
            </a:r>
            <a:r>
              <a:rPr lang="en-US" sz="3200" b="1" dirty="0" err="1">
                <a:solidFill>
                  <a:schemeClr val="bg1"/>
                </a:solidFill>
              </a:rPr>
              <a:t>Ricetto</a:t>
            </a:r>
            <a:endParaRPr lang="en-US" sz="3200" b="1" dirty="0">
              <a:solidFill>
                <a:schemeClr val="bg1"/>
              </a:solidFill>
            </a:endParaRPr>
          </a:p>
          <a:p>
            <a:pPr marL="0" indent="0">
              <a:spcBef>
                <a:spcPts val="0"/>
              </a:spcBef>
              <a:spcAft>
                <a:spcPts val="600"/>
              </a:spcAft>
              <a:buNone/>
            </a:pPr>
            <a:r>
              <a:rPr lang="en-US" sz="3200" b="1" dirty="0">
                <a:solidFill>
                  <a:schemeClr val="bg1"/>
                </a:solidFill>
              </a:rPr>
              <a:t>Riccardo </a:t>
            </a:r>
            <a:r>
              <a:rPr lang="en-US" sz="3200" b="1" dirty="0" err="1">
                <a:solidFill>
                  <a:schemeClr val="bg1"/>
                </a:solidFill>
              </a:rPr>
              <a:t>Melgrati</a:t>
            </a:r>
            <a:endParaRPr lang="en-US" sz="3200" b="1" dirty="0">
              <a:solidFill>
                <a:schemeClr val="bg1"/>
              </a:solidFill>
            </a:endParaRPr>
          </a:p>
          <a:p>
            <a:pPr marL="0" indent="0">
              <a:spcBef>
                <a:spcPts val="0"/>
              </a:spcBef>
              <a:spcAft>
                <a:spcPts val="600"/>
              </a:spcAft>
              <a:buNone/>
            </a:pPr>
            <a:r>
              <a:rPr lang="en-US" sz="3200" b="1" dirty="0">
                <a:solidFill>
                  <a:schemeClr val="bg1"/>
                </a:solidFill>
              </a:rPr>
              <a:t>Eva M. Méndez Rodríguez</a:t>
            </a:r>
          </a:p>
          <a:p>
            <a:pPr marL="0" indent="0">
              <a:spcBef>
                <a:spcPts val="0"/>
              </a:spcBef>
              <a:spcAft>
                <a:spcPts val="600"/>
              </a:spcAft>
              <a:buNone/>
            </a:pPr>
            <a:r>
              <a:rPr lang="en-US" sz="3200" b="1" dirty="0">
                <a:solidFill>
                  <a:schemeClr val="bg1"/>
                </a:solidFill>
              </a:rPr>
              <a:t>Andrea </a:t>
            </a:r>
            <a:r>
              <a:rPr lang="en-US" sz="3200" b="1" dirty="0" err="1">
                <a:solidFill>
                  <a:schemeClr val="bg1"/>
                </a:solidFill>
              </a:rPr>
              <a:t>Sada</a:t>
            </a:r>
            <a:endParaRPr lang="en-US" sz="3200" b="1" dirty="0">
              <a:solidFill>
                <a:schemeClr val="bg1"/>
              </a:solidFill>
            </a:endParaRPr>
          </a:p>
          <a:p>
            <a:pPr marL="0" indent="0">
              <a:spcBef>
                <a:spcPts val="0"/>
              </a:spcBef>
              <a:spcAft>
                <a:spcPts val="600"/>
              </a:spcAft>
              <a:buNone/>
            </a:pPr>
            <a:r>
              <a:rPr lang="en-US" sz="3200" b="1" dirty="0">
                <a:solidFill>
                  <a:schemeClr val="bg1"/>
                </a:solidFill>
              </a:rPr>
              <a:t>Peter </a:t>
            </a:r>
            <a:r>
              <a:rPr lang="en-US" sz="3200" b="1" dirty="0" err="1">
                <a:solidFill>
                  <a:schemeClr val="bg1"/>
                </a:solidFill>
              </a:rPr>
              <a:t>Sidorko</a:t>
            </a:r>
            <a:endParaRPr lang="en-US" sz="3200" b="1" dirty="0">
              <a:solidFill>
                <a:schemeClr val="bg1"/>
              </a:solidFill>
            </a:endParaRPr>
          </a:p>
          <a:p>
            <a:pPr marL="0" indent="0">
              <a:spcBef>
                <a:spcPts val="0"/>
              </a:spcBef>
              <a:spcAft>
                <a:spcPts val="600"/>
              </a:spcAft>
              <a:buNone/>
            </a:pPr>
            <a:r>
              <a:rPr lang="en-US" sz="3200" b="1" dirty="0">
                <a:solidFill>
                  <a:schemeClr val="bg1"/>
                </a:solidFill>
              </a:rPr>
              <a:t>Paolo </a:t>
            </a:r>
            <a:r>
              <a:rPr lang="en-US" sz="3200" b="1" dirty="0" err="1">
                <a:solidFill>
                  <a:schemeClr val="bg1"/>
                </a:solidFill>
              </a:rPr>
              <a:t>Sirito</a:t>
            </a:r>
            <a:endParaRPr lang="en-US" sz="3200" b="1" dirty="0">
              <a:solidFill>
                <a:schemeClr val="bg1"/>
              </a:solidFill>
            </a:endParaRPr>
          </a:p>
          <a:p>
            <a:pPr marL="0" indent="0">
              <a:spcBef>
                <a:spcPts val="0"/>
              </a:spcBef>
              <a:spcAft>
                <a:spcPts val="600"/>
              </a:spcAft>
              <a:buNone/>
            </a:pPr>
            <a:r>
              <a:rPr lang="en-US" sz="3200" b="1" dirty="0">
                <a:solidFill>
                  <a:schemeClr val="bg1"/>
                </a:solidFill>
              </a:rPr>
              <a:t>Virginia Steel</a:t>
            </a:r>
          </a:p>
          <a:p>
            <a:pPr marL="0" indent="0">
              <a:spcBef>
                <a:spcPts val="0"/>
              </a:spcBef>
              <a:spcAft>
                <a:spcPts val="600"/>
              </a:spcAft>
              <a:buNone/>
            </a:pPr>
            <a:r>
              <a:rPr lang="en-US" sz="3200" b="1" dirty="0" err="1">
                <a:solidFill>
                  <a:schemeClr val="bg1"/>
                </a:solidFill>
              </a:rPr>
              <a:t>Titia</a:t>
            </a:r>
            <a:r>
              <a:rPr lang="en-US" sz="3200" b="1" dirty="0">
                <a:solidFill>
                  <a:schemeClr val="bg1"/>
                </a:solidFill>
              </a:rPr>
              <a:t> van der </a:t>
            </a:r>
            <a:r>
              <a:rPr lang="en-US" sz="3200" b="1" dirty="0" err="1">
                <a:solidFill>
                  <a:schemeClr val="bg1"/>
                </a:solidFill>
              </a:rPr>
              <a:t>Werf</a:t>
            </a:r>
            <a:endParaRPr lang="en-US" sz="3200" b="1" dirty="0">
              <a:solidFill>
                <a:schemeClr val="bg1"/>
              </a:solidFill>
            </a:endParaRPr>
          </a:p>
          <a:p>
            <a:pPr marL="0" indent="0">
              <a:spcBef>
                <a:spcPts val="0"/>
              </a:spcBef>
              <a:spcAft>
                <a:spcPts val="600"/>
              </a:spcAft>
              <a:buNone/>
            </a:pPr>
            <a:r>
              <a:rPr lang="en-US" sz="3200" b="1" dirty="0">
                <a:solidFill>
                  <a:schemeClr val="bg1"/>
                </a:solidFill>
              </a:rPr>
              <a:t>Esther Woo</a:t>
            </a:r>
          </a:p>
        </p:txBody>
      </p:sp>
      <p:sp>
        <p:nvSpPr>
          <p:cNvPr id="4" name="TextBox 3">
            <a:extLst>
              <a:ext uri="{FF2B5EF4-FFF2-40B4-BE49-F238E27FC236}">
                <a16:creationId xmlns:a16="http://schemas.microsoft.com/office/drawing/2014/main" id="{C4FFEAB3-C2CE-483E-87C3-16A42F56929F}"/>
              </a:ext>
            </a:extLst>
          </p:cNvPr>
          <p:cNvSpPr txBox="1"/>
          <p:nvPr/>
        </p:nvSpPr>
        <p:spPr>
          <a:xfrm>
            <a:off x="543984" y="588705"/>
            <a:ext cx="10568516" cy="584775"/>
          </a:xfrm>
          <a:prstGeom prst="rect">
            <a:avLst/>
          </a:prstGeom>
          <a:solidFill>
            <a:schemeClr val="tx1">
              <a:alpha val="65000"/>
            </a:schemeClr>
          </a:solidFill>
        </p:spPr>
        <p:txBody>
          <a:bodyPr wrap="square" rtlCol="0">
            <a:spAutoFit/>
          </a:bodyPr>
          <a:lstStyle/>
          <a:p>
            <a:r>
              <a:rPr lang="en-US" sz="3200" b="1" dirty="0">
                <a:solidFill>
                  <a:schemeClr val="bg1"/>
                </a:solidFill>
              </a:rPr>
              <a:t>With contributions from:</a:t>
            </a:r>
          </a:p>
        </p:txBody>
      </p:sp>
    </p:spTree>
    <p:extLst>
      <p:ext uri="{BB962C8B-B14F-4D97-AF65-F5344CB8AC3E}">
        <p14:creationId xmlns:p14="http://schemas.microsoft.com/office/powerpoint/2010/main" val="3698724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C8423-D6ED-4E58-9636-E345C5B1B242}"/>
              </a:ext>
            </a:extLst>
          </p:cNvPr>
          <p:cNvSpPr>
            <a:spLocks noGrp="1"/>
          </p:cNvSpPr>
          <p:nvPr>
            <p:ph type="body" sz="quarter" idx="10"/>
          </p:nvPr>
        </p:nvSpPr>
        <p:spPr>
          <a:xfrm>
            <a:off x="420347" y="1169640"/>
            <a:ext cx="10898717" cy="754053"/>
          </a:xfrm>
        </p:spPr>
        <p:txBody>
          <a:bodyPr anchor="ctr"/>
          <a:lstStyle/>
          <a:p>
            <a:r>
              <a:rPr lang="en-US" sz="4000" dirty="0"/>
              <a:t>Acknowledgements</a:t>
            </a:r>
          </a:p>
        </p:txBody>
      </p:sp>
      <p:sp>
        <p:nvSpPr>
          <p:cNvPr id="10" name="TextBox 9">
            <a:extLst>
              <a:ext uri="{FF2B5EF4-FFF2-40B4-BE49-F238E27FC236}">
                <a16:creationId xmlns:a16="http://schemas.microsoft.com/office/drawing/2014/main" id="{004D8CE3-A2C8-4574-A8D9-EEE73F331AC1}"/>
              </a:ext>
            </a:extLst>
          </p:cNvPr>
          <p:cNvSpPr txBox="1"/>
          <p:nvPr/>
        </p:nvSpPr>
        <p:spPr>
          <a:xfrm>
            <a:off x="850900" y="2374900"/>
            <a:ext cx="10071100" cy="954107"/>
          </a:xfrm>
          <a:prstGeom prst="rect">
            <a:avLst/>
          </a:prstGeom>
          <a:noFill/>
        </p:spPr>
        <p:txBody>
          <a:bodyPr wrap="square" rtlCol="0">
            <a:spAutoFit/>
          </a:bodyPr>
          <a:lstStyle/>
          <a:p>
            <a:r>
              <a:rPr lang="en-US" sz="2800" b="1" dirty="0">
                <a:solidFill>
                  <a:schemeClr val="bg1"/>
                </a:solidFill>
              </a:rPr>
              <a:t>I would like to thank Erin M. Hood and Brittany Brannon for their assistance in preparing this presentation.</a:t>
            </a:r>
          </a:p>
        </p:txBody>
      </p:sp>
    </p:spTree>
    <p:extLst>
      <p:ext uri="{BB962C8B-B14F-4D97-AF65-F5344CB8AC3E}">
        <p14:creationId xmlns:p14="http://schemas.microsoft.com/office/powerpoint/2010/main" val="131517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5084" y="117919"/>
            <a:ext cx="11252197" cy="602710"/>
          </a:xfrm>
        </p:spPr>
        <p:txBody>
          <a:bodyPr/>
          <a:lstStyle/>
          <a:p>
            <a:r>
              <a:rPr lang="en-US" sz="3200" dirty="0"/>
              <a:t>References</a:t>
            </a:r>
          </a:p>
        </p:txBody>
      </p:sp>
      <p:sp>
        <p:nvSpPr>
          <p:cNvPr id="3" name="Text Placeholder 2"/>
          <p:cNvSpPr>
            <a:spLocks noGrp="1"/>
          </p:cNvSpPr>
          <p:nvPr>
            <p:ph type="body" sz="quarter" idx="14"/>
          </p:nvPr>
        </p:nvSpPr>
        <p:spPr>
          <a:xfrm>
            <a:off x="455084" y="720629"/>
            <a:ext cx="11541844" cy="5237441"/>
          </a:xfrm>
        </p:spPr>
        <p:txBody>
          <a:bodyPr/>
          <a:lstStyle/>
          <a:p>
            <a:pPr marL="0" indent="0">
              <a:spcBef>
                <a:spcPts val="0"/>
              </a:spcBef>
              <a:spcAft>
                <a:spcPts val="1200"/>
              </a:spcAft>
              <a:buNone/>
            </a:pPr>
            <a:r>
              <a:rPr lang="en-US" sz="1800" dirty="0">
                <a:latin typeface="Arial" panose="020B0604020202020204" pitchFamily="34" charset="0"/>
                <a:cs typeface="Arial" panose="020B0604020202020204" pitchFamily="34" charset="0"/>
              </a:rPr>
              <a:t>Connaway, Lynn S., David White, and Donna </a:t>
            </a:r>
            <a:r>
              <a:rPr lang="en-US" sz="1800" dirty="0" err="1">
                <a:latin typeface="Arial" panose="020B0604020202020204" pitchFamily="34" charset="0"/>
                <a:cs typeface="Arial" panose="020B0604020202020204" pitchFamily="34" charset="0"/>
              </a:rPr>
              <a:t>Lanclos</a:t>
            </a:r>
            <a:r>
              <a:rPr lang="en-US" sz="1800" dirty="0">
                <a:latin typeface="Arial" panose="020B0604020202020204" pitchFamily="34" charset="0"/>
                <a:cs typeface="Arial" panose="020B0604020202020204" pitchFamily="34" charset="0"/>
              </a:rPr>
              <a:t>. 2011. “Visitors and Residents: What motivates engagement with the digital information environment?” Proceedings of the 74th ASIS&amp;T Annual Meeting 48: 1-7. </a:t>
            </a:r>
          </a:p>
          <a:p>
            <a:pPr marL="0" indent="0">
              <a:spcBef>
                <a:spcPts val="0"/>
              </a:spcBef>
              <a:spcAft>
                <a:spcPts val="1200"/>
              </a:spcAft>
              <a:buNone/>
            </a:pPr>
            <a:r>
              <a:rPr lang="en-US" sz="1800" dirty="0">
                <a:latin typeface="Arial" panose="020B0604020202020204" pitchFamily="34" charset="0"/>
                <a:cs typeface="Arial" panose="020B0604020202020204" pitchFamily="34" charset="0"/>
              </a:rPr>
              <a:t>Connaway, Lynn Silipigni, comp. 2015. The Library in the Life of the User: Engaging with People Where They Live and Learn. Dublin, OH: OCLC Research. </a:t>
            </a:r>
            <a:r>
              <a:rPr lang="en-US" sz="1800" dirty="0">
                <a:latin typeface="Arial" panose="020B0604020202020204" pitchFamily="34" charset="0"/>
                <a:cs typeface="Arial" panose="020B0604020202020204" pitchFamily="34" charset="0"/>
                <a:hlinkClick r:id="rId3"/>
              </a:rPr>
              <a:t>http://www.oclc.org/content/dam/research/publications/2015/oclcresearch-library-in-life-of-user.pdf</a:t>
            </a:r>
            <a:r>
              <a:rPr lang="en-US" sz="1800" dirty="0">
                <a:latin typeface="Arial" panose="020B0604020202020204" pitchFamily="34" charset="0"/>
                <a:cs typeface="Arial" panose="020B0604020202020204" pitchFamily="34" charset="0"/>
              </a:rPr>
              <a:t>.</a:t>
            </a:r>
          </a:p>
          <a:p>
            <a:pPr marL="0" indent="0">
              <a:spcBef>
                <a:spcPts val="0"/>
              </a:spcBef>
              <a:spcAft>
                <a:spcPts val="1200"/>
              </a:spcAft>
              <a:buNone/>
            </a:pPr>
            <a:r>
              <a:rPr lang="en-US" sz="1800" dirty="0">
                <a:latin typeface="Arial" panose="020B0604020202020204" pitchFamily="34" charset="0"/>
                <a:cs typeface="Arial" panose="020B0604020202020204" pitchFamily="34" charset="0"/>
              </a:rPr>
              <a:t>DeSantis, Nick. 2012. “On Facebook, Librarian Brings 2 Students From the Early 1900s to Life.” The Chronicle of Higher Education, January 6. </a:t>
            </a:r>
            <a:r>
              <a:rPr lang="en-US" sz="1800" dirty="0">
                <a:latin typeface="Arial" panose="020B0604020202020204" pitchFamily="34" charset="0"/>
                <a:cs typeface="Arial" panose="020B0604020202020204" pitchFamily="34" charset="0"/>
                <a:hlinkClick r:id="rId4"/>
              </a:rPr>
              <a:t>http://chronicle.com/blogs/wiredcampus/on-facebook-librarian-brings-two-students-from-the-early-1900s-to-life/34845</a:t>
            </a:r>
            <a:r>
              <a:rPr lang="en-US" sz="1800" dirty="0">
                <a:latin typeface="Arial" panose="020B0604020202020204" pitchFamily="34" charset="0"/>
                <a:cs typeface="Arial" panose="020B0604020202020204" pitchFamily="34" charset="0"/>
              </a:rPr>
              <a:t>.</a:t>
            </a:r>
          </a:p>
          <a:p>
            <a:pPr marL="0" indent="0">
              <a:spcBef>
                <a:spcPts val="0"/>
              </a:spcBef>
              <a:spcAft>
                <a:spcPts val="1200"/>
              </a:spcAft>
              <a:buNone/>
            </a:pPr>
            <a:r>
              <a:rPr lang="en-US" sz="1800" dirty="0">
                <a:latin typeface="Arial" panose="020B0604020202020204" pitchFamily="34" charset="0"/>
                <a:cs typeface="Arial" panose="020B0604020202020204" pitchFamily="34" charset="0"/>
              </a:rPr>
              <a:t>Frick, Rachel, Sharon Streams, Monika </a:t>
            </a:r>
            <a:r>
              <a:rPr lang="en-US" sz="1800" dirty="0" err="1">
                <a:latin typeface="Arial" panose="020B0604020202020204" pitchFamily="34" charset="0"/>
                <a:cs typeface="Arial" panose="020B0604020202020204" pitchFamily="34" charset="0"/>
              </a:rPr>
              <a:t>Sengul</a:t>
            </a:r>
            <a:r>
              <a:rPr lang="en-US" sz="1800" dirty="0">
                <a:latin typeface="Arial" panose="020B0604020202020204" pitchFamily="34" charset="0"/>
                <a:cs typeface="Arial" panose="020B0604020202020204" pitchFamily="34" charset="0"/>
              </a:rPr>
              <a:t>-Jones, Kenning </a:t>
            </a:r>
            <a:r>
              <a:rPr lang="en-US" sz="1800" dirty="0" err="1">
                <a:latin typeface="Arial" panose="020B0604020202020204" pitchFamily="34" charset="0"/>
                <a:cs typeface="Arial" panose="020B0604020202020204" pitchFamily="34" charset="0"/>
              </a:rPr>
              <a:t>Arlitsch</a:t>
            </a:r>
            <a:r>
              <a:rPr lang="en-US" sz="1800" dirty="0">
                <a:latin typeface="Arial" panose="020B0604020202020204" pitchFamily="34" charset="0"/>
                <a:cs typeface="Arial" panose="020B0604020202020204" pitchFamily="34" charset="0"/>
              </a:rPr>
              <a:t>, and Jeff </a:t>
            </a:r>
            <a:r>
              <a:rPr lang="en-US" sz="1800" dirty="0" err="1">
                <a:latin typeface="Arial" panose="020B0604020202020204" pitchFamily="34" charset="0"/>
                <a:cs typeface="Arial" panose="020B0604020202020204" pitchFamily="34" charset="0"/>
              </a:rPr>
              <a:t>Mixter</a:t>
            </a:r>
            <a:r>
              <a:rPr lang="en-US" sz="1800" dirty="0">
                <a:latin typeface="Arial" panose="020B0604020202020204" pitchFamily="34" charset="0"/>
                <a:cs typeface="Arial" panose="020B0604020202020204" pitchFamily="34" charset="0"/>
              </a:rPr>
              <a:t>. 2017. OCLC Research Update. ALA Annual Conference, Chicago, Illinois, June 26, 2017.</a:t>
            </a:r>
          </a:p>
          <a:p>
            <a:pPr marL="0" indent="0">
              <a:spcBef>
                <a:spcPts val="0"/>
              </a:spcBef>
              <a:spcAft>
                <a:spcPts val="1200"/>
              </a:spcAft>
              <a:buNone/>
            </a:pPr>
            <a:r>
              <a:rPr lang="en-US" sz="1800" dirty="0">
                <a:latin typeface="Arial" panose="020B0604020202020204" pitchFamily="34" charset="0"/>
                <a:cs typeface="Arial" panose="020B0604020202020204" pitchFamily="34" charset="0"/>
              </a:rPr>
              <a:t>Kraft, Amanda, and Aleck F. Williams, Jr. 2016. “#</a:t>
            </a:r>
            <a:r>
              <a:rPr lang="en-US" sz="1800" dirty="0" err="1">
                <a:latin typeface="Arial" panose="020B0604020202020204" pitchFamily="34" charset="0"/>
                <a:cs typeface="Arial" panose="020B0604020202020204" pitchFamily="34" charset="0"/>
              </a:rPr>
              <a:t>Shelfies</a:t>
            </a:r>
            <a:r>
              <a:rPr lang="en-US" sz="1800" dirty="0">
                <a:latin typeface="Arial" panose="020B0604020202020204" pitchFamily="34" charset="0"/>
                <a:cs typeface="Arial" panose="020B0604020202020204" pitchFamily="34" charset="0"/>
              </a:rPr>
              <a:t> are Encouraged: Simple, Engaging Library Instruction with Hashtags.” College &amp; Research Libraries News 77, no. 1 (2016): 10-13.</a:t>
            </a:r>
          </a:p>
          <a:p>
            <a:pPr marL="0" indent="0">
              <a:spcBef>
                <a:spcPts val="0"/>
              </a:spcBef>
              <a:spcAft>
                <a:spcPts val="1200"/>
              </a:spcAft>
              <a:buNone/>
            </a:pPr>
            <a:r>
              <a:rPr lang="en-US" sz="1800" dirty="0">
                <a:latin typeface="Arial" panose="020B0604020202020204" pitchFamily="34" charset="0"/>
                <a:cs typeface="Arial" panose="020B0604020202020204" pitchFamily="34" charset="0"/>
              </a:rPr>
              <a:t>MacKay, R. F. (2013). “Playing to Learn: Panelists at Stanford Discussion Say Using Games as an Educational Tool Provides Opportunities for Deeper Learning.” Stanford News, March 1, </a:t>
            </a:r>
            <a:r>
              <a:rPr lang="en-US" sz="1800" dirty="0">
                <a:latin typeface="Arial" panose="020B0604020202020204" pitchFamily="34" charset="0"/>
                <a:cs typeface="Arial" panose="020B0604020202020204" pitchFamily="34" charset="0"/>
                <a:hlinkClick r:id="rId5"/>
              </a:rPr>
              <a:t>http://news.stanford.edu/2013/03/01/games-education-tool-030113/</a:t>
            </a:r>
            <a:r>
              <a:rPr lang="en-US" sz="1800" dirty="0">
                <a:latin typeface="Arial" panose="020B0604020202020204" pitchFamily="34" charset="0"/>
                <a:cs typeface="Arial" panose="020B0604020202020204" pitchFamily="34" charset="0"/>
              </a:rPr>
              <a:t>. </a:t>
            </a:r>
          </a:p>
          <a:p>
            <a:pPr marL="0" indent="0">
              <a:lnSpc>
                <a:spcPct val="107000"/>
              </a:lnSpc>
              <a:spcBef>
                <a:spcPts val="0"/>
              </a:spcBef>
              <a:spcAft>
                <a:spcPts val="800"/>
              </a:spcAft>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900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5084" y="117919"/>
            <a:ext cx="11252197" cy="602710"/>
          </a:xfrm>
        </p:spPr>
        <p:txBody>
          <a:bodyPr/>
          <a:lstStyle/>
          <a:p>
            <a:r>
              <a:rPr lang="en-US" sz="3200" dirty="0"/>
              <a:t>References</a:t>
            </a:r>
          </a:p>
        </p:txBody>
      </p:sp>
      <p:sp>
        <p:nvSpPr>
          <p:cNvPr id="3" name="Text Placeholder 2"/>
          <p:cNvSpPr>
            <a:spLocks noGrp="1"/>
          </p:cNvSpPr>
          <p:nvPr>
            <p:ph type="body" sz="quarter" idx="14"/>
          </p:nvPr>
        </p:nvSpPr>
        <p:spPr>
          <a:xfrm>
            <a:off x="455084" y="720629"/>
            <a:ext cx="11252197" cy="5237441"/>
          </a:xfrm>
        </p:spPr>
        <p:txBody>
          <a:bodyPr/>
          <a:lstStyle/>
          <a:p>
            <a:pPr marL="0" marR="0" indent="0">
              <a:lnSpc>
                <a:spcPct val="107000"/>
              </a:lnSpc>
              <a:spcBef>
                <a:spcPts val="0"/>
              </a:spcBef>
              <a:spcAft>
                <a:spcPts val="800"/>
              </a:spcAft>
              <a:buNone/>
            </a:pPr>
            <a:r>
              <a:rPr lang="en-US" sz="1800" dirty="0">
                <a:latin typeface="Arial" panose="020B0604020202020204" pitchFamily="34" charset="0"/>
                <a:cs typeface="Arial" panose="020B0604020202020204" pitchFamily="34" charset="0"/>
              </a:rPr>
              <a:t>Mathews, Brian. 2012. Think Like a Startup: A White Paper to Inspire Library Entrepreneurialism. </a:t>
            </a:r>
            <a:r>
              <a:rPr lang="en-US" sz="1800" dirty="0">
                <a:latin typeface="Arial" panose="020B0604020202020204" pitchFamily="34" charset="0"/>
                <a:cs typeface="Arial" panose="020B0604020202020204" pitchFamily="34" charset="0"/>
                <a:hlinkClick r:id="rId3"/>
              </a:rPr>
              <a:t>http://chronicle.com/blognetwork/theubiquitouslibrarian/2012/04/04/think-like-a-startup-a-white-paper/</a:t>
            </a:r>
            <a:r>
              <a:rPr lang="en-US" sz="1800" dirty="0">
                <a:latin typeface="Arial" panose="020B0604020202020204" pitchFamily="34" charset="0"/>
                <a:cs typeface="Arial" panose="020B0604020202020204" pitchFamily="34" charset="0"/>
              </a:rPr>
              <a:t>. </a:t>
            </a:r>
          </a:p>
          <a:p>
            <a:pPr marL="0" marR="0" indent="0">
              <a:lnSpc>
                <a:spcPct val="107000"/>
              </a:lnSpc>
              <a:spcBef>
                <a:spcPts val="0"/>
              </a:spcBef>
              <a:spcAft>
                <a:spcPts val="800"/>
              </a:spcAft>
              <a:buNone/>
            </a:pPr>
            <a:r>
              <a:rPr lang="en-US" sz="1800" dirty="0">
                <a:latin typeface="Arial" panose="020B0604020202020204" pitchFamily="34" charset="0"/>
                <a:cs typeface="Arial" panose="020B0604020202020204" pitchFamily="34" charset="0"/>
              </a:rPr>
              <a:t>OCLC Research. 2016. Using the Digital Visitors and Residents App. YouTube video. May 5. </a:t>
            </a:r>
            <a:r>
              <a:rPr lang="en-US" sz="1800" dirty="0">
                <a:latin typeface="Arial" panose="020B0604020202020204" pitchFamily="34" charset="0"/>
                <a:cs typeface="Arial" panose="020B0604020202020204" pitchFamily="34" charset="0"/>
                <a:hlinkClick r:id="rId4"/>
              </a:rPr>
              <a:t>https://www.youtube.com/watch?v=6ai0ZO3lDR4</a:t>
            </a:r>
            <a:r>
              <a:rPr lang="en-US" sz="1800" dirty="0">
                <a:latin typeface="Arial" panose="020B0604020202020204" pitchFamily="34" charset="0"/>
                <a:cs typeface="Arial" panose="020B0604020202020204" pitchFamily="34" charset="0"/>
              </a:rPr>
              <a:t>.</a:t>
            </a:r>
          </a:p>
          <a:p>
            <a:pPr marL="0" marR="0" indent="0">
              <a:lnSpc>
                <a:spcPct val="107000"/>
              </a:lnSpc>
              <a:spcBef>
                <a:spcPts val="0"/>
              </a:spcBef>
              <a:spcAft>
                <a:spcPts val="800"/>
              </a:spcAft>
              <a:buNone/>
            </a:pPr>
            <a:r>
              <a:rPr lang="en-US" sz="1800" dirty="0">
                <a:latin typeface="Arial" panose="020B0604020202020204" pitchFamily="34" charset="0"/>
                <a:cs typeface="Arial" panose="020B0604020202020204" pitchFamily="34" charset="0"/>
              </a:rPr>
              <a:t>Ranganathan, S. R. 1931. The Five Laws of Library Science. London: Edward </a:t>
            </a:r>
            <a:r>
              <a:rPr lang="en-US" sz="1800" dirty="0" err="1">
                <a:latin typeface="Arial" panose="020B0604020202020204" pitchFamily="34" charset="0"/>
                <a:cs typeface="Arial" panose="020B0604020202020204" pitchFamily="34" charset="0"/>
              </a:rPr>
              <a:t>Goldston</a:t>
            </a:r>
            <a:r>
              <a:rPr lang="en-US" sz="1800" dirty="0">
                <a:latin typeface="Arial" panose="020B0604020202020204" pitchFamily="34" charset="0"/>
                <a:cs typeface="Arial" panose="020B0604020202020204" pitchFamily="34" charset="0"/>
              </a:rPr>
              <a:t>, Ltd.</a:t>
            </a:r>
          </a:p>
          <a:p>
            <a:pPr marL="0" marR="0" indent="0">
              <a:lnSpc>
                <a:spcPct val="107000"/>
              </a:lnSpc>
              <a:spcBef>
                <a:spcPts val="0"/>
              </a:spcBef>
              <a:spcAft>
                <a:spcPts val="800"/>
              </a:spcAft>
              <a:buNone/>
            </a:pPr>
            <a:r>
              <a:rPr lang="en-US" sz="1800" dirty="0">
                <a:latin typeface="Arial" panose="020B0604020202020204" pitchFamily="34" charset="0"/>
                <a:cs typeface="Arial" panose="020B0604020202020204" pitchFamily="34" charset="0"/>
              </a:rPr>
              <a:t>White, David, Lynn Silipigni Connaway, Donna </a:t>
            </a:r>
            <a:r>
              <a:rPr lang="en-US" sz="1800" dirty="0" err="1">
                <a:latin typeface="Arial" panose="020B0604020202020204" pitchFamily="34" charset="0"/>
                <a:cs typeface="Arial" panose="020B0604020202020204" pitchFamily="34" charset="0"/>
              </a:rPr>
              <a:t>Lanclos</a:t>
            </a:r>
            <a:r>
              <a:rPr lang="en-US" sz="1800" dirty="0">
                <a:latin typeface="Arial" panose="020B0604020202020204" pitchFamily="34" charset="0"/>
                <a:cs typeface="Arial" panose="020B0604020202020204" pitchFamily="34" charset="0"/>
              </a:rPr>
              <a:t>, Erin M. Hood, and Carrie Vass. 2014. Evaluating Digital Services: A Visitors and Residents Approach.  </a:t>
            </a:r>
            <a:r>
              <a:rPr lang="en-US" sz="1800" dirty="0">
                <a:latin typeface="Arial" panose="020B0604020202020204" pitchFamily="34" charset="0"/>
                <a:cs typeface="Arial" panose="020B0604020202020204" pitchFamily="34" charset="0"/>
                <a:hlinkClick r:id="rId5"/>
              </a:rPr>
              <a:t>http://www.jiscinfonet.ac.uk/infokits/evaluating-services/</a:t>
            </a:r>
            <a:r>
              <a:rPr lang="en-US" sz="1800" dirty="0">
                <a:latin typeface="Arial" panose="020B0604020202020204" pitchFamily="34" charset="0"/>
                <a:cs typeface="Arial" panose="020B0604020202020204" pitchFamily="34" charset="0"/>
              </a:rPr>
              <a:t>.</a:t>
            </a:r>
          </a:p>
          <a:p>
            <a:pPr marL="0" marR="0" indent="0">
              <a:lnSpc>
                <a:spcPct val="107000"/>
              </a:lnSpc>
              <a:spcBef>
                <a:spcPts val="0"/>
              </a:spcBef>
              <a:spcAft>
                <a:spcPts val="800"/>
              </a:spcAft>
              <a:buNone/>
            </a:pPr>
            <a:r>
              <a:rPr lang="en-US" sz="1800" dirty="0">
                <a:latin typeface="Arial" panose="020B0604020202020204" pitchFamily="34" charset="0"/>
                <a:cs typeface="Arial" panose="020B0604020202020204" pitchFamily="34" charset="0"/>
              </a:rPr>
              <a:t>Wiki Education Foundation. 2016. Student Learning Outcomes using Wikipedia-based Assignments Fall 2016 Research Report. Prepared by Zachary James McDowell and </a:t>
            </a:r>
            <a:r>
              <a:rPr lang="en-US" sz="1800" dirty="0" err="1">
                <a:latin typeface="Arial" panose="020B0604020202020204" pitchFamily="34" charset="0"/>
                <a:cs typeface="Arial" panose="020B0604020202020204" pitchFamily="34" charset="0"/>
              </a:rPr>
              <a:t>Mahala</a:t>
            </a:r>
            <a:r>
              <a:rPr lang="en-US" sz="1800" dirty="0">
                <a:latin typeface="Arial" panose="020B0604020202020204" pitchFamily="34" charset="0"/>
                <a:cs typeface="Arial" panose="020B0604020202020204" pitchFamily="34" charset="0"/>
              </a:rPr>
              <a:t> Dyer Stewart. Retrieved from https://commons.wikimedia.org/w/index.php?title=File:Student_Learning_Outcomes_using_Wikipedia-based_Assignments_Fall_2016_Research_Report.pdf&amp;page=2.</a:t>
            </a:r>
          </a:p>
          <a:p>
            <a:pPr marL="0" marR="0" indent="0">
              <a:lnSpc>
                <a:spcPct val="107000"/>
              </a:lnSpc>
              <a:spcBef>
                <a:spcPts val="0"/>
              </a:spcBef>
              <a:spcAft>
                <a:spcPts val="800"/>
              </a:spcAft>
              <a:buNone/>
            </a:pPr>
            <a:r>
              <a:rPr lang="en-US" sz="1800" dirty="0">
                <a:latin typeface="Arial" panose="020B0604020202020204" pitchFamily="34" charset="0"/>
                <a:cs typeface="Arial" panose="020B0604020202020204" pitchFamily="34" charset="0"/>
              </a:rPr>
              <a:t>World Bank. 2016. “World Development Report 2016: Digital Dividends.” Washington, D.C.: World Bank. </a:t>
            </a:r>
            <a:r>
              <a:rPr lang="en-US" sz="1800" dirty="0">
                <a:latin typeface="Arial" panose="020B0604020202020204" pitchFamily="34" charset="0"/>
                <a:cs typeface="Arial" panose="020B0604020202020204" pitchFamily="34" charset="0"/>
                <a:hlinkClick r:id="rId6"/>
              </a:rPr>
              <a:t>www.worldbank.org/en/publication/wdr2016</a:t>
            </a:r>
            <a:r>
              <a:rPr lang="en-US" sz="1800" dirty="0">
                <a:latin typeface="Arial" panose="020B0604020202020204" pitchFamily="34" charset="0"/>
                <a:cs typeface="Arial" panose="020B0604020202020204" pitchFamily="34" charset="0"/>
              </a:rPr>
              <a:t>. Quoted in Gary Pattillo. 2016. “Fast Facts.” College &amp; Research Libraries News 77, no. 3: 164.</a:t>
            </a:r>
          </a:p>
          <a:p>
            <a:pPr marL="0" marR="0" indent="0">
              <a:lnSpc>
                <a:spcPct val="107000"/>
              </a:lnSpc>
              <a:spcBef>
                <a:spcPts val="0"/>
              </a:spcBef>
              <a:spcAft>
                <a:spcPts val="800"/>
              </a:spcAft>
              <a:buNone/>
            </a:pPr>
            <a:r>
              <a:rPr lang="en-US" sz="1800" dirty="0">
                <a:latin typeface="Arial" panose="020B0604020202020204" pitchFamily="34" charset="0"/>
                <a:cs typeface="Arial" panose="020B0604020202020204" pitchFamily="34" charset="0"/>
              </a:rPr>
              <a:t>Zhang, </a:t>
            </a:r>
            <a:r>
              <a:rPr lang="en-US" sz="1800" dirty="0" err="1">
                <a:latin typeface="Arial" panose="020B0604020202020204" pitchFamily="34" charset="0"/>
                <a:cs typeface="Arial" panose="020B0604020202020204" pitchFamily="34" charset="0"/>
              </a:rPr>
              <a:t>Jie</a:t>
            </a:r>
            <a:r>
              <a:rPr lang="en-US" sz="1800" dirty="0">
                <a:latin typeface="Arial" panose="020B0604020202020204" pitchFamily="34" charset="0"/>
                <a:cs typeface="Arial" panose="020B0604020202020204" pitchFamily="34" charset="0"/>
              </a:rPr>
              <a:t>, and </a:t>
            </a:r>
            <a:r>
              <a:rPr lang="en-US" sz="1800" dirty="0" err="1">
                <a:latin typeface="Arial" panose="020B0604020202020204" pitchFamily="34" charset="0"/>
                <a:cs typeface="Arial" panose="020B0604020202020204" pitchFamily="34" charset="0"/>
              </a:rPr>
              <a:t>Nevin</a:t>
            </a:r>
            <a:r>
              <a:rPr lang="en-US" sz="1800" dirty="0">
                <a:latin typeface="Arial" panose="020B0604020202020204" pitchFamily="34" charset="0"/>
                <a:cs typeface="Arial" panose="020B0604020202020204" pitchFamily="34" charset="0"/>
              </a:rPr>
              <a:t> Mayer. 2014. “Proactive Chat Reference: Getting in the Users’ Space.” College &amp; Research Libraries News 75, no. 4: 202-205.</a:t>
            </a:r>
          </a:p>
          <a:p>
            <a:pPr marL="0" indent="0">
              <a:buNone/>
            </a:pPr>
            <a:endParaRPr lang="en-US" sz="18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93719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9F689-0145-46AC-9825-83C3DE3EC5AF}"/>
              </a:ext>
            </a:extLst>
          </p:cNvPr>
          <p:cNvSpPr>
            <a:spLocks noGrp="1"/>
          </p:cNvSpPr>
          <p:nvPr>
            <p:ph type="body" sz="quarter" idx="13"/>
          </p:nvPr>
        </p:nvSpPr>
        <p:spPr>
          <a:xfrm>
            <a:off x="454379" y="240569"/>
            <a:ext cx="11252197" cy="602710"/>
          </a:xfrm>
        </p:spPr>
        <p:txBody>
          <a:bodyPr/>
          <a:lstStyle/>
          <a:p>
            <a:r>
              <a:rPr lang="en-US" sz="3200" dirty="0"/>
              <a:t>Image Attributions</a:t>
            </a:r>
          </a:p>
        </p:txBody>
      </p:sp>
      <p:sp>
        <p:nvSpPr>
          <p:cNvPr id="3" name="Text Placeholder 2">
            <a:extLst>
              <a:ext uri="{FF2B5EF4-FFF2-40B4-BE49-F238E27FC236}">
                <a16:creationId xmlns:a16="http://schemas.microsoft.com/office/drawing/2014/main" id="{C997215B-8BDE-481A-B7A2-8A65CE7D2D0E}"/>
              </a:ext>
            </a:extLst>
          </p:cNvPr>
          <p:cNvSpPr>
            <a:spLocks noGrp="1"/>
          </p:cNvSpPr>
          <p:nvPr>
            <p:ph type="body" sz="quarter" idx="14"/>
          </p:nvPr>
        </p:nvSpPr>
        <p:spPr>
          <a:xfrm>
            <a:off x="455084" y="950976"/>
            <a:ext cx="11252200" cy="5100908"/>
          </a:xfrm>
        </p:spPr>
        <p:txBody>
          <a:bodyPr/>
          <a:lstStyle/>
          <a:p>
            <a:pPr marL="615935" indent="-615935">
              <a:lnSpc>
                <a:spcPct val="107000"/>
              </a:lnSpc>
              <a:spcBef>
                <a:spcPts val="0"/>
              </a:spcBef>
              <a:spcAft>
                <a:spcPts val="800"/>
              </a:spcAft>
              <a:buNone/>
            </a:pPr>
            <a:r>
              <a:rPr lang="en-US" sz="1600" dirty="0"/>
              <a:t>Slide 5: https://www.flickr.com/photos/ameteorshower/7003279005/ by A METEOR SHOWER / CC BY-NC-ND 2.0</a:t>
            </a:r>
          </a:p>
          <a:p>
            <a:pPr marL="615935" indent="-615935">
              <a:lnSpc>
                <a:spcPct val="107000"/>
              </a:lnSpc>
              <a:spcBef>
                <a:spcPts val="0"/>
              </a:spcBef>
              <a:spcAft>
                <a:spcPts val="800"/>
              </a:spcAft>
              <a:buNone/>
            </a:pPr>
            <a:r>
              <a:rPr lang="en-US" sz="1600" dirty="0"/>
              <a:t>Slide 7: https://www.flickr.com/photos/29233640@N07/9363159824/ by Robert Couse-Baker / CC BY 2.0</a:t>
            </a:r>
          </a:p>
          <a:p>
            <a:pPr marL="615935" indent="-615935">
              <a:lnSpc>
                <a:spcPct val="107000"/>
              </a:lnSpc>
              <a:spcBef>
                <a:spcPts val="0"/>
              </a:spcBef>
              <a:spcAft>
                <a:spcPts val="800"/>
              </a:spcAft>
              <a:buNone/>
            </a:pPr>
            <a:r>
              <a:rPr lang="en-US" sz="1600" dirty="0"/>
              <a:t>Slide 8: https://www.flickr.com/photos/15216811@N06/8521338394 by N </a:t>
            </a:r>
            <a:r>
              <a:rPr lang="en-US" sz="1600" dirty="0" err="1"/>
              <a:t>i</a:t>
            </a:r>
            <a:r>
              <a:rPr lang="en-US" sz="1600" dirty="0"/>
              <a:t> c o l a / CC BY 2.0</a:t>
            </a:r>
          </a:p>
          <a:p>
            <a:pPr marL="615935" indent="-615935">
              <a:lnSpc>
                <a:spcPct val="107000"/>
              </a:lnSpc>
              <a:spcBef>
                <a:spcPts val="0"/>
              </a:spcBef>
              <a:spcAft>
                <a:spcPts val="800"/>
              </a:spcAft>
              <a:buNone/>
            </a:pPr>
            <a:r>
              <a:rPr lang="en-US" sz="1600" dirty="0"/>
              <a:t>Slide 11: https://www.flickr.com/photos/vamapaull/3775032790 by Paul </a:t>
            </a:r>
            <a:r>
              <a:rPr lang="en-US" sz="1600" dirty="0" err="1"/>
              <a:t>Istoan</a:t>
            </a:r>
            <a:r>
              <a:rPr lang="en-US" sz="1600" dirty="0"/>
              <a:t> / CC BY-NC 2.0</a:t>
            </a:r>
          </a:p>
          <a:p>
            <a:pPr marL="615935" indent="-615935">
              <a:lnSpc>
                <a:spcPct val="107000"/>
              </a:lnSpc>
              <a:spcBef>
                <a:spcPts val="0"/>
              </a:spcBef>
              <a:spcAft>
                <a:spcPts val="800"/>
              </a:spcAft>
              <a:buNone/>
            </a:pPr>
            <a:r>
              <a:rPr lang="en-US" sz="1600" dirty="0"/>
              <a:t>Slide 12: https://www.flickr.com/photos/elena_87/2567662128/  (</a:t>
            </a:r>
            <a:r>
              <a:rPr lang="en-US" sz="1600" dirty="0" err="1"/>
              <a:t>Università</a:t>
            </a:r>
            <a:r>
              <a:rPr lang="en-US" sz="1600" dirty="0"/>
              <a:t> Cattolica del Sacro </a:t>
            </a:r>
            <a:r>
              <a:rPr lang="en-US" sz="1600" dirty="0" err="1"/>
              <a:t>Cuore</a:t>
            </a:r>
            <a:r>
              <a:rPr lang="en-US" sz="1600" dirty="0"/>
              <a:t> Milano) by Elena / CC BY-NC-ND 2.0</a:t>
            </a:r>
          </a:p>
          <a:p>
            <a:pPr marL="615935" indent="-615935">
              <a:lnSpc>
                <a:spcPct val="107000"/>
              </a:lnSpc>
              <a:spcBef>
                <a:spcPts val="0"/>
              </a:spcBef>
              <a:spcAft>
                <a:spcPts val="800"/>
              </a:spcAft>
              <a:buNone/>
            </a:pPr>
            <a:r>
              <a:rPr lang="en-US" sz="1600" dirty="0"/>
              <a:t>Slide 14: https://www.flickr.com/photos/vek/4785218372/ by Kevin Spencer / CC BY-NC 2.0</a:t>
            </a:r>
          </a:p>
          <a:p>
            <a:pPr marL="615935" indent="-615935">
              <a:lnSpc>
                <a:spcPct val="107000"/>
              </a:lnSpc>
              <a:spcBef>
                <a:spcPts val="0"/>
              </a:spcBef>
              <a:spcAft>
                <a:spcPts val="800"/>
              </a:spcAft>
              <a:buNone/>
            </a:pPr>
            <a:r>
              <a:rPr lang="en-US" sz="1600" dirty="0"/>
              <a:t>Slide 15: https://www.flickr.com/photos/bull3t/3271752011 by Bull3t Hughes / CC BY-SA 2.0</a:t>
            </a:r>
          </a:p>
          <a:p>
            <a:pPr marL="615935" indent="-615935">
              <a:lnSpc>
                <a:spcPct val="107000"/>
              </a:lnSpc>
              <a:spcBef>
                <a:spcPts val="0"/>
              </a:spcBef>
              <a:spcAft>
                <a:spcPts val="800"/>
              </a:spcAft>
              <a:buNone/>
            </a:pPr>
            <a:r>
              <a:rPr lang="en-US" sz="1600" dirty="0"/>
              <a:t>Slide 17: https://www.flickr.com/photos/12905355@N05/4293966039/ by Photo Giddy / CC BY-NC 2.0</a:t>
            </a:r>
          </a:p>
          <a:p>
            <a:pPr marL="615935" indent="-615935">
              <a:lnSpc>
                <a:spcPct val="107000"/>
              </a:lnSpc>
              <a:spcBef>
                <a:spcPts val="0"/>
              </a:spcBef>
              <a:spcAft>
                <a:spcPts val="800"/>
              </a:spcAft>
              <a:buNone/>
            </a:pPr>
            <a:r>
              <a:rPr lang="en-US" sz="1600" dirty="0"/>
              <a:t>Slide 20: https://www.flickr.com/photos/bonitoclub/9910937863/ by Tony &amp; Wayne / CC BY-NC 2.0</a:t>
            </a:r>
          </a:p>
          <a:p>
            <a:pPr marL="615935" indent="-615935">
              <a:lnSpc>
                <a:spcPct val="107000"/>
              </a:lnSpc>
              <a:spcBef>
                <a:spcPts val="0"/>
              </a:spcBef>
              <a:spcAft>
                <a:spcPts val="800"/>
              </a:spcAft>
              <a:buNone/>
            </a:pPr>
            <a:r>
              <a:rPr lang="en-US" sz="1600" dirty="0"/>
              <a:t>Slide 21: https://www.flickr.com/photos/124705972@N06/14597368868/ by Steve Larkin / CC BY-NC 2.0</a:t>
            </a:r>
          </a:p>
          <a:p>
            <a:pPr marL="615935" indent="-615935">
              <a:lnSpc>
                <a:spcPct val="107000"/>
              </a:lnSpc>
              <a:spcBef>
                <a:spcPts val="0"/>
              </a:spcBef>
              <a:spcAft>
                <a:spcPts val="800"/>
              </a:spcAft>
              <a:buNone/>
            </a:pPr>
            <a:r>
              <a:rPr lang="en-US" sz="1600" dirty="0"/>
              <a:t>Slide 22: Image: https://www.flickr.com/photos/ligthelm/22154604304/ by Rick </a:t>
            </a:r>
            <a:r>
              <a:rPr lang="en-US" sz="1600" dirty="0" err="1"/>
              <a:t>Ligthelm</a:t>
            </a:r>
            <a:r>
              <a:rPr lang="en-US" sz="1600" dirty="0"/>
              <a:t> / CC BY 2.0  </a:t>
            </a:r>
          </a:p>
          <a:p>
            <a:pPr marL="615935" indent="-615935">
              <a:lnSpc>
                <a:spcPct val="107000"/>
              </a:lnSpc>
              <a:spcBef>
                <a:spcPts val="0"/>
              </a:spcBef>
              <a:spcAft>
                <a:spcPts val="800"/>
              </a:spcAft>
              <a:buNone/>
            </a:pPr>
            <a:r>
              <a:rPr lang="en-US" sz="1600" dirty="0"/>
              <a:t>Slide 24: https://www.flickr.com/photos/mayopants/4021073588/ by </a:t>
            </a:r>
            <a:r>
              <a:rPr lang="en-US" sz="1600" dirty="0" err="1"/>
              <a:t>stateofplace</a:t>
            </a:r>
            <a:r>
              <a:rPr lang="en-US" sz="1600" dirty="0"/>
              <a:t> / CC BY-NC</a:t>
            </a:r>
          </a:p>
          <a:p>
            <a:pPr marL="615935" indent="-615935">
              <a:lnSpc>
                <a:spcPct val="107000"/>
              </a:lnSpc>
              <a:spcBef>
                <a:spcPts val="0"/>
              </a:spcBef>
              <a:spcAft>
                <a:spcPts val="800"/>
              </a:spcAft>
              <a:buNone/>
            </a:pPr>
            <a:r>
              <a:rPr lang="en-US" sz="1600" dirty="0"/>
              <a:t>Slide 25: https://www.flickr.com/photos/zigazou76/6086655772 by Frederic BISSON / CC BY 2.0</a:t>
            </a:r>
          </a:p>
        </p:txBody>
      </p:sp>
    </p:spTree>
    <p:extLst>
      <p:ext uri="{BB962C8B-B14F-4D97-AF65-F5344CB8AC3E}">
        <p14:creationId xmlns:p14="http://schemas.microsoft.com/office/powerpoint/2010/main" val="3536308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9F689-0145-46AC-9825-83C3DE3EC5AF}"/>
              </a:ext>
            </a:extLst>
          </p:cNvPr>
          <p:cNvSpPr>
            <a:spLocks noGrp="1"/>
          </p:cNvSpPr>
          <p:nvPr>
            <p:ph type="body" sz="quarter" idx="13"/>
          </p:nvPr>
        </p:nvSpPr>
        <p:spPr>
          <a:xfrm>
            <a:off x="454379" y="240569"/>
            <a:ext cx="11252197" cy="602710"/>
          </a:xfrm>
        </p:spPr>
        <p:txBody>
          <a:bodyPr/>
          <a:lstStyle/>
          <a:p>
            <a:r>
              <a:rPr lang="en-US" sz="3200" dirty="0"/>
              <a:t>Image Attributions</a:t>
            </a:r>
          </a:p>
        </p:txBody>
      </p:sp>
      <p:sp>
        <p:nvSpPr>
          <p:cNvPr id="3" name="Text Placeholder 2">
            <a:extLst>
              <a:ext uri="{FF2B5EF4-FFF2-40B4-BE49-F238E27FC236}">
                <a16:creationId xmlns:a16="http://schemas.microsoft.com/office/drawing/2014/main" id="{C997215B-8BDE-481A-B7A2-8A65CE7D2D0E}"/>
              </a:ext>
            </a:extLst>
          </p:cNvPr>
          <p:cNvSpPr>
            <a:spLocks noGrp="1"/>
          </p:cNvSpPr>
          <p:nvPr>
            <p:ph type="body" sz="quarter" idx="14"/>
          </p:nvPr>
        </p:nvSpPr>
        <p:spPr>
          <a:xfrm>
            <a:off x="455084" y="987552"/>
            <a:ext cx="11252200" cy="5527548"/>
          </a:xfrm>
        </p:spPr>
        <p:txBody>
          <a:bodyPr/>
          <a:lstStyle/>
          <a:p>
            <a:pPr marL="615935" indent="-615935">
              <a:lnSpc>
                <a:spcPct val="107000"/>
              </a:lnSpc>
              <a:spcBef>
                <a:spcPts val="0"/>
              </a:spcBef>
              <a:spcAft>
                <a:spcPts val="800"/>
              </a:spcAft>
              <a:buNone/>
            </a:pPr>
            <a:r>
              <a:rPr lang="en-US" sz="1600" dirty="0"/>
              <a:t>Slide 27: https://www.flickr.com/photos/jasonahowie/8583949219 by Jason Howie / CC BY 2.0</a:t>
            </a:r>
          </a:p>
          <a:p>
            <a:pPr marL="615935" indent="-615935">
              <a:lnSpc>
                <a:spcPct val="107000"/>
              </a:lnSpc>
              <a:spcBef>
                <a:spcPts val="0"/>
              </a:spcBef>
              <a:spcAft>
                <a:spcPts val="800"/>
              </a:spcAft>
              <a:buNone/>
            </a:pPr>
            <a:r>
              <a:rPr lang="en-US" sz="1600" dirty="0"/>
              <a:t>Slide 28: https://www.flickr.com/photos/uniinnsbruck/3723226694 by </a:t>
            </a:r>
            <a:r>
              <a:rPr lang="en-US" sz="1600" dirty="0" err="1"/>
              <a:t>uniinnsbruck</a:t>
            </a:r>
            <a:r>
              <a:rPr lang="en-US" sz="1600" dirty="0"/>
              <a:t> / CC BY-NC 2.0</a:t>
            </a:r>
          </a:p>
          <a:p>
            <a:pPr marL="615935" indent="-615935">
              <a:lnSpc>
                <a:spcPct val="107000"/>
              </a:lnSpc>
              <a:spcBef>
                <a:spcPts val="0"/>
              </a:spcBef>
              <a:spcAft>
                <a:spcPts val="800"/>
              </a:spcAft>
              <a:buNone/>
            </a:pPr>
            <a:r>
              <a:rPr lang="en-US" sz="1600" dirty="0"/>
              <a:t>Slide 29: https://www.flickr.com/photos/stewart/99129170/ by Stewart Butterfield / CC BY 2.0</a:t>
            </a:r>
          </a:p>
          <a:p>
            <a:pPr marL="615935" indent="-615935">
              <a:lnSpc>
                <a:spcPct val="107000"/>
              </a:lnSpc>
              <a:spcBef>
                <a:spcPts val="0"/>
              </a:spcBef>
              <a:spcAft>
                <a:spcPts val="800"/>
              </a:spcAft>
              <a:buNone/>
            </a:pPr>
            <a:r>
              <a:rPr lang="en-US" sz="1600" dirty="0"/>
              <a:t>Slide 30: https://www.flickr.com/photos/11115086@N00/4276498711 by Brenda / CC BY 2.0</a:t>
            </a:r>
          </a:p>
          <a:p>
            <a:pPr marL="615935" indent="-615935">
              <a:lnSpc>
                <a:spcPct val="107000"/>
              </a:lnSpc>
              <a:spcBef>
                <a:spcPts val="0"/>
              </a:spcBef>
              <a:spcAft>
                <a:spcPts val="800"/>
              </a:spcAft>
              <a:buNone/>
            </a:pPr>
            <a:r>
              <a:rPr lang="en-US" sz="1600" dirty="0"/>
              <a:t>Slide 32: http://www.flickr.com/photos/79743208@N05/10229498105 by Matthew Matheson / CC BY-NC-ND 2.0</a:t>
            </a:r>
          </a:p>
          <a:p>
            <a:pPr marL="615935" indent="-615935">
              <a:lnSpc>
                <a:spcPct val="107000"/>
              </a:lnSpc>
              <a:spcBef>
                <a:spcPts val="0"/>
              </a:spcBef>
              <a:spcAft>
                <a:spcPts val="800"/>
              </a:spcAft>
              <a:buNone/>
            </a:pPr>
            <a:r>
              <a:rPr lang="en-US" sz="1600" dirty="0"/>
              <a:t>Slide 33: https://www.flickr.com/photos/51009184@N06/12326453255 by Savannah River Site / CC BY 2.0</a:t>
            </a:r>
          </a:p>
          <a:p>
            <a:pPr marL="615935" indent="-615935">
              <a:lnSpc>
                <a:spcPct val="107000"/>
              </a:lnSpc>
              <a:spcBef>
                <a:spcPts val="0"/>
              </a:spcBef>
              <a:spcAft>
                <a:spcPts val="800"/>
              </a:spcAft>
              <a:buNone/>
            </a:pPr>
            <a:r>
              <a:rPr lang="en-US" sz="1600" dirty="0"/>
              <a:t>Slide 34: https://www.flickr.com/photos/96684011@N05/9902436694/ by Erik </a:t>
            </a:r>
            <a:r>
              <a:rPr lang="en-US" sz="1600" dirty="0" err="1"/>
              <a:t>Lorenzsonn</a:t>
            </a:r>
            <a:r>
              <a:rPr lang="en-US" sz="1600" dirty="0"/>
              <a:t> / CC BY 2.0</a:t>
            </a:r>
          </a:p>
          <a:p>
            <a:pPr marL="615935" indent="-615935">
              <a:lnSpc>
                <a:spcPct val="107000"/>
              </a:lnSpc>
              <a:spcBef>
                <a:spcPts val="0"/>
              </a:spcBef>
              <a:spcAft>
                <a:spcPts val="800"/>
              </a:spcAft>
              <a:buNone/>
            </a:pPr>
            <a:r>
              <a:rPr lang="en-US" sz="1600" dirty="0"/>
              <a:t>Slide 35: https://www.flickr.com/photos/peter-trimming/9566245040/ by Peter Trimming / CC BY 2.0</a:t>
            </a:r>
          </a:p>
          <a:p>
            <a:pPr marL="615935" indent="-615935">
              <a:lnSpc>
                <a:spcPct val="107000"/>
              </a:lnSpc>
              <a:spcBef>
                <a:spcPts val="0"/>
              </a:spcBef>
              <a:spcAft>
                <a:spcPts val="800"/>
              </a:spcAft>
              <a:buNone/>
            </a:pPr>
            <a:r>
              <a:rPr lang="en-US" sz="1600" dirty="0"/>
              <a:t>Slide 36: https://www.flickr.com/photos/thomashawk/2383336375 by Thomas Hawk / CC BY-NC 2.0</a:t>
            </a:r>
          </a:p>
          <a:p>
            <a:pPr marL="615935" indent="-615935">
              <a:lnSpc>
                <a:spcPct val="107000"/>
              </a:lnSpc>
              <a:spcBef>
                <a:spcPts val="0"/>
              </a:spcBef>
              <a:spcAft>
                <a:spcPts val="800"/>
              </a:spcAft>
              <a:buNone/>
            </a:pPr>
            <a:r>
              <a:rPr lang="en-US" sz="1600" dirty="0"/>
              <a:t>Slide 38: https://www.flickr.com/photos/wrachmanto/7566846468/ by </a:t>
            </a:r>
            <a:r>
              <a:rPr lang="en-US" sz="1600" dirty="0" err="1"/>
              <a:t>Widhi</a:t>
            </a:r>
            <a:r>
              <a:rPr lang="en-US" sz="1600" dirty="0"/>
              <a:t> </a:t>
            </a:r>
            <a:r>
              <a:rPr lang="en-US" sz="1600" dirty="0" err="1"/>
              <a:t>Rachmanto</a:t>
            </a:r>
            <a:r>
              <a:rPr lang="en-US" sz="1600" dirty="0"/>
              <a:t> / CC BY 2.0</a:t>
            </a:r>
          </a:p>
          <a:p>
            <a:pPr marL="615935" indent="-615935">
              <a:lnSpc>
                <a:spcPct val="107000"/>
              </a:lnSpc>
              <a:spcBef>
                <a:spcPts val="0"/>
              </a:spcBef>
              <a:spcAft>
                <a:spcPts val="800"/>
              </a:spcAft>
              <a:buNone/>
            </a:pPr>
            <a:r>
              <a:rPr lang="en-US" sz="1600" dirty="0"/>
              <a:t>Slide 39: https://www.flickr.com/photos/theo_reth/5577311905 by </a:t>
            </a:r>
            <a:r>
              <a:rPr lang="en-US" sz="1600" dirty="0" err="1"/>
              <a:t>Tehophilos</a:t>
            </a:r>
            <a:r>
              <a:rPr lang="en-US" sz="1600" dirty="0"/>
              <a:t> Papadopoulos / CC BY-NC-ND 2.0</a:t>
            </a:r>
          </a:p>
          <a:p>
            <a:pPr marL="615935" indent="-615935">
              <a:lnSpc>
                <a:spcPct val="107000"/>
              </a:lnSpc>
              <a:spcBef>
                <a:spcPts val="0"/>
              </a:spcBef>
              <a:spcAft>
                <a:spcPts val="800"/>
              </a:spcAft>
              <a:buNone/>
            </a:pPr>
            <a:r>
              <a:rPr lang="en-US" sz="1600" dirty="0"/>
              <a:t>Slide 40: https://www.flickr.com/photos/121483302@N02/16270228508 by Global Panorama / CC BY-SA 2.0</a:t>
            </a:r>
          </a:p>
          <a:p>
            <a:pPr marL="615935" indent="-615935">
              <a:lnSpc>
                <a:spcPct val="107000"/>
              </a:lnSpc>
              <a:spcBef>
                <a:spcPts val="0"/>
              </a:spcBef>
              <a:spcAft>
                <a:spcPts val="800"/>
              </a:spcAft>
              <a:buNone/>
            </a:pPr>
            <a:r>
              <a:rPr lang="en-US" sz="1600" dirty="0"/>
              <a:t>Slide 41: https://www.flickr.com/photos/freedomiiphotography/5181103215/ by Freedom II Andres / CC BY 2.0</a:t>
            </a:r>
          </a:p>
          <a:p>
            <a:pPr marL="615935" indent="-615935">
              <a:buNone/>
            </a:pPr>
            <a:endParaRPr lang="en-US" sz="1600" dirty="0"/>
          </a:p>
        </p:txBody>
      </p:sp>
    </p:spTree>
    <p:extLst>
      <p:ext uri="{BB962C8B-B14F-4D97-AF65-F5344CB8AC3E}">
        <p14:creationId xmlns:p14="http://schemas.microsoft.com/office/powerpoint/2010/main" val="2403676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9F689-0145-46AC-9825-83C3DE3EC5AF}"/>
              </a:ext>
            </a:extLst>
          </p:cNvPr>
          <p:cNvSpPr>
            <a:spLocks noGrp="1"/>
          </p:cNvSpPr>
          <p:nvPr>
            <p:ph type="body" sz="quarter" idx="13"/>
          </p:nvPr>
        </p:nvSpPr>
        <p:spPr>
          <a:xfrm>
            <a:off x="454379" y="240569"/>
            <a:ext cx="11252197" cy="602710"/>
          </a:xfrm>
        </p:spPr>
        <p:txBody>
          <a:bodyPr/>
          <a:lstStyle/>
          <a:p>
            <a:r>
              <a:rPr lang="en-US" sz="3200" dirty="0"/>
              <a:t>Image Attributions</a:t>
            </a:r>
          </a:p>
        </p:txBody>
      </p:sp>
      <p:sp>
        <p:nvSpPr>
          <p:cNvPr id="3" name="Text Placeholder 2">
            <a:extLst>
              <a:ext uri="{FF2B5EF4-FFF2-40B4-BE49-F238E27FC236}">
                <a16:creationId xmlns:a16="http://schemas.microsoft.com/office/drawing/2014/main" id="{C997215B-8BDE-481A-B7A2-8A65CE7D2D0E}"/>
              </a:ext>
            </a:extLst>
          </p:cNvPr>
          <p:cNvSpPr>
            <a:spLocks noGrp="1"/>
          </p:cNvSpPr>
          <p:nvPr>
            <p:ph type="body" sz="quarter" idx="14"/>
          </p:nvPr>
        </p:nvSpPr>
        <p:spPr>
          <a:xfrm>
            <a:off x="455084" y="975360"/>
            <a:ext cx="11252200" cy="5169408"/>
          </a:xfrm>
        </p:spPr>
        <p:txBody>
          <a:bodyPr/>
          <a:lstStyle/>
          <a:p>
            <a:pPr marL="615935" indent="-615935">
              <a:lnSpc>
                <a:spcPct val="107000"/>
              </a:lnSpc>
              <a:spcBef>
                <a:spcPts val="0"/>
              </a:spcBef>
              <a:spcAft>
                <a:spcPts val="800"/>
              </a:spcAft>
              <a:buNone/>
            </a:pPr>
            <a:r>
              <a:rPr lang="en-US" sz="1600" dirty="0"/>
              <a:t>Slide 42: https://www.flickr.com/photos/astrid/26199740886 by </a:t>
            </a:r>
            <a:r>
              <a:rPr lang="en-US" sz="1600" dirty="0" err="1"/>
              <a:t>astrid</a:t>
            </a:r>
            <a:r>
              <a:rPr lang="en-US" sz="1600" dirty="0"/>
              <a:t> </a:t>
            </a:r>
            <a:r>
              <a:rPr lang="en-US" sz="1600" dirty="0" err="1"/>
              <a:t>westvang</a:t>
            </a:r>
            <a:r>
              <a:rPr lang="en-US" sz="1600" dirty="0"/>
              <a:t> / CC BY-NC-ND 2.0</a:t>
            </a:r>
          </a:p>
          <a:p>
            <a:pPr marL="615935" indent="-615935">
              <a:lnSpc>
                <a:spcPct val="107000"/>
              </a:lnSpc>
              <a:spcBef>
                <a:spcPts val="0"/>
              </a:spcBef>
              <a:spcAft>
                <a:spcPts val="800"/>
              </a:spcAft>
              <a:buNone/>
            </a:pPr>
            <a:r>
              <a:rPr lang="en-US" sz="1600" dirty="0"/>
              <a:t>Slide 51: https://www.flickr.com/photos/68532869@N08/17470913285/ by Japanexperterna.se / CC BY-SA 2.0</a:t>
            </a:r>
          </a:p>
          <a:p>
            <a:pPr marL="615935" indent="-615935">
              <a:lnSpc>
                <a:spcPct val="107000"/>
              </a:lnSpc>
              <a:spcBef>
                <a:spcPts val="0"/>
              </a:spcBef>
              <a:spcAft>
                <a:spcPts val="800"/>
              </a:spcAft>
              <a:buNone/>
            </a:pPr>
            <a:r>
              <a:rPr lang="en-US" sz="1600" dirty="0"/>
              <a:t>Slide 52: https://www.flickr.com/photos/backgroundsetc/3424524913 by Backgrounds </a:t>
            </a:r>
            <a:r>
              <a:rPr lang="en-US" sz="1600" dirty="0" err="1"/>
              <a:t>Etc</a:t>
            </a:r>
            <a:r>
              <a:rPr lang="en-US" sz="1600" dirty="0"/>
              <a:t> / CC BY 2.0</a:t>
            </a:r>
          </a:p>
          <a:p>
            <a:pPr marL="615935" indent="-615935">
              <a:lnSpc>
                <a:spcPct val="107000"/>
              </a:lnSpc>
              <a:spcBef>
                <a:spcPts val="0"/>
              </a:spcBef>
              <a:spcAft>
                <a:spcPts val="800"/>
              </a:spcAft>
              <a:buNone/>
            </a:pPr>
            <a:r>
              <a:rPr lang="en-US" sz="1600" dirty="0"/>
              <a:t>Slide 53: https://www.flickr.com/photos/28481088@N00/8703727704 by </a:t>
            </a:r>
            <a:r>
              <a:rPr lang="en-US" sz="1600" dirty="0" err="1"/>
              <a:t>tanakawho</a:t>
            </a:r>
            <a:r>
              <a:rPr lang="en-US" sz="1600" dirty="0"/>
              <a:t> / CC BY-NC 2.0</a:t>
            </a:r>
          </a:p>
          <a:p>
            <a:pPr marL="615935" indent="-615935">
              <a:lnSpc>
                <a:spcPct val="107000"/>
              </a:lnSpc>
              <a:spcBef>
                <a:spcPts val="0"/>
              </a:spcBef>
              <a:spcAft>
                <a:spcPts val="800"/>
              </a:spcAft>
              <a:buNone/>
            </a:pPr>
            <a:r>
              <a:rPr lang="en-US" sz="1600" dirty="0"/>
              <a:t>Slide 54: https://www.flickr.com/photos/jamesclay/14867901948/ by James F Clay / CC BY-NC 2.0</a:t>
            </a:r>
          </a:p>
          <a:p>
            <a:pPr marL="615935" indent="-615935">
              <a:lnSpc>
                <a:spcPct val="107000"/>
              </a:lnSpc>
              <a:spcBef>
                <a:spcPts val="0"/>
              </a:spcBef>
              <a:spcAft>
                <a:spcPts val="800"/>
              </a:spcAft>
              <a:buNone/>
            </a:pPr>
            <a:r>
              <a:rPr lang="en-US" sz="1600" dirty="0"/>
              <a:t>Slide 57: “Joe McDonald’s Facebook Page.” Facebook.com. https://www.facebook.com/Joe-McDonald-274017182657487/; “Leola McDonald’s Facebook Page.” Facebook.com. https://www.facebook.com/Leola-McDonald-128487107270652/ </a:t>
            </a:r>
          </a:p>
          <a:p>
            <a:pPr marL="615935" indent="-615935">
              <a:lnSpc>
                <a:spcPct val="107000"/>
              </a:lnSpc>
              <a:spcBef>
                <a:spcPts val="0"/>
              </a:spcBef>
              <a:spcAft>
                <a:spcPts val="800"/>
              </a:spcAft>
              <a:buNone/>
            </a:pPr>
            <a:r>
              <a:rPr lang="en-US" sz="1600" dirty="0"/>
              <a:t>Slide 59: Lawrence University. “Library Events.” https://www.lawrence.edu/library/about/events; University of Minnesota. “Managing Stress on the Road to Finals Week.” https://twin-cities.umn.edu/managing-stress-road-finals-week </a:t>
            </a:r>
          </a:p>
          <a:p>
            <a:pPr marL="615935" indent="-615935">
              <a:lnSpc>
                <a:spcPct val="107000"/>
              </a:lnSpc>
              <a:spcBef>
                <a:spcPts val="0"/>
              </a:spcBef>
              <a:spcAft>
                <a:spcPts val="800"/>
              </a:spcAft>
              <a:buNone/>
            </a:pPr>
            <a:r>
              <a:rPr lang="en-US" sz="1600" dirty="0"/>
              <a:t>Slide 60: https://www.flickr.com/photos/marcomagrini/698692268/ by </a:t>
            </a:r>
            <a:r>
              <a:rPr lang="en-US" sz="1600" dirty="0" err="1"/>
              <a:t>marco</a:t>
            </a:r>
            <a:r>
              <a:rPr lang="en-US" sz="1600" dirty="0"/>
              <a:t> </a:t>
            </a:r>
            <a:r>
              <a:rPr lang="en-US" sz="1600" dirty="0" err="1"/>
              <a:t>magrini</a:t>
            </a:r>
            <a:r>
              <a:rPr lang="en-US" sz="1600" dirty="0"/>
              <a:t> / CC BY-NC-ND 2.0</a:t>
            </a:r>
          </a:p>
          <a:p>
            <a:pPr marL="615935" indent="-615935">
              <a:lnSpc>
                <a:spcPct val="107000"/>
              </a:lnSpc>
              <a:spcBef>
                <a:spcPts val="0"/>
              </a:spcBef>
              <a:spcAft>
                <a:spcPts val="800"/>
              </a:spcAft>
              <a:buNone/>
            </a:pPr>
            <a:r>
              <a:rPr lang="en-US" sz="1600" dirty="0"/>
              <a:t>Slide 61: http://www.flickr.com/photos/96043955@N05/15190222775 by Ryan Hickox / CC BY-SA 2.0</a:t>
            </a:r>
          </a:p>
          <a:p>
            <a:pPr marL="615935" indent="-615935">
              <a:lnSpc>
                <a:spcPct val="107000"/>
              </a:lnSpc>
              <a:spcBef>
                <a:spcPts val="0"/>
              </a:spcBef>
              <a:spcAft>
                <a:spcPts val="800"/>
              </a:spcAft>
              <a:buNone/>
            </a:pPr>
            <a:r>
              <a:rPr lang="en-US" sz="1600" dirty="0"/>
              <a:t>Slide 63: https://www.flickr.com/photos/eltpics/9674285302 by </a:t>
            </a:r>
            <a:r>
              <a:rPr lang="en-US" sz="1600" dirty="0" err="1"/>
              <a:t>eltpics</a:t>
            </a:r>
            <a:r>
              <a:rPr lang="en-US" sz="1600" dirty="0"/>
              <a:t> / CC BY-NC 2.0 </a:t>
            </a:r>
          </a:p>
          <a:p>
            <a:pPr marL="615935" indent="-615935">
              <a:lnSpc>
                <a:spcPct val="107000"/>
              </a:lnSpc>
              <a:spcBef>
                <a:spcPts val="0"/>
              </a:spcBef>
              <a:spcAft>
                <a:spcPts val="800"/>
              </a:spcAft>
              <a:buNone/>
            </a:pPr>
            <a:r>
              <a:rPr lang="en-US" sz="1600" dirty="0"/>
              <a:t>Slide 64: https://www.flickr.com/photos/littlestar19/4086086968 by littlestar19 / CC BY-NC 2.0</a:t>
            </a:r>
          </a:p>
          <a:p>
            <a:pPr marL="615935" indent="-615935">
              <a:lnSpc>
                <a:spcPct val="107000"/>
              </a:lnSpc>
              <a:spcBef>
                <a:spcPts val="0"/>
              </a:spcBef>
              <a:spcAft>
                <a:spcPts val="800"/>
              </a:spcAft>
              <a:buNone/>
            </a:pPr>
            <a:r>
              <a:rPr lang="en-US" sz="1600" dirty="0"/>
              <a:t>Creative </a:t>
            </a:r>
            <a:r>
              <a:rPr lang="en-US" sz="1600"/>
              <a:t>Commons licenses: </a:t>
            </a:r>
            <a:r>
              <a:rPr lang="en-US" sz="1600">
                <a:latin typeface="Arial" panose="020B0604020202020204" pitchFamily="34" charset="0"/>
                <a:ea typeface="Calibri" panose="020F0502020204030204" pitchFamily="34" charset="0"/>
                <a:cs typeface="Arial" panose="020B0604020202020204" pitchFamily="34" charset="0"/>
              </a:rPr>
              <a:t>https://creativecommons.org/licenses/</a:t>
            </a:r>
            <a:endParaRPr lang="en-US" sz="1600" dirty="0"/>
          </a:p>
        </p:txBody>
      </p:sp>
    </p:spTree>
    <p:extLst>
      <p:ext uri="{BB962C8B-B14F-4D97-AF65-F5344CB8AC3E}">
        <p14:creationId xmlns:p14="http://schemas.microsoft.com/office/powerpoint/2010/main" val="802533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0571" y="259643"/>
            <a:ext cx="5307955" cy="1751336"/>
          </a:xfrm>
        </p:spPr>
        <p:txBody>
          <a:bodyPr/>
          <a:lstStyle/>
          <a:p>
            <a:r>
              <a:rPr lang="en-US" dirty="0"/>
              <a:t>Questions &amp; Discussion</a:t>
            </a:r>
          </a:p>
        </p:txBody>
      </p:sp>
      <p:sp>
        <p:nvSpPr>
          <p:cNvPr id="5" name="Text Placeholder 4"/>
          <p:cNvSpPr>
            <a:spLocks noGrp="1"/>
          </p:cNvSpPr>
          <p:nvPr>
            <p:ph type="body" sz="quarter" idx="11"/>
          </p:nvPr>
        </p:nvSpPr>
        <p:spPr>
          <a:xfrm>
            <a:off x="320571" y="2767668"/>
            <a:ext cx="5183717" cy="405719"/>
          </a:xfrm>
        </p:spPr>
        <p:txBody>
          <a:bodyPr>
            <a:normAutofit fontScale="92500" lnSpcReduction="10000"/>
          </a:bodyPr>
          <a:lstStyle/>
          <a:p>
            <a:r>
              <a:rPr lang="en-US" dirty="0"/>
              <a:t>Lynn Silipigni Connaway, PhD</a:t>
            </a:r>
          </a:p>
        </p:txBody>
      </p:sp>
      <p:sp>
        <p:nvSpPr>
          <p:cNvPr id="6" name="Text Placeholder 5"/>
          <p:cNvSpPr>
            <a:spLocks noGrp="1"/>
          </p:cNvSpPr>
          <p:nvPr>
            <p:ph type="body" sz="quarter" idx="12"/>
          </p:nvPr>
        </p:nvSpPr>
        <p:spPr>
          <a:xfrm>
            <a:off x="320322" y="3137098"/>
            <a:ext cx="5183717" cy="626039"/>
          </a:xfrm>
        </p:spPr>
        <p:txBody>
          <a:bodyPr>
            <a:noAutofit/>
          </a:bodyPr>
          <a:lstStyle/>
          <a:p>
            <a:r>
              <a:rPr lang="en-US" dirty="0"/>
              <a:t>Senior Research Scientist &amp; Director of User Research</a:t>
            </a:r>
          </a:p>
          <a:p>
            <a:endParaRPr lang="en-US" dirty="0"/>
          </a:p>
        </p:txBody>
      </p:sp>
      <p:sp>
        <p:nvSpPr>
          <p:cNvPr id="7" name="Text Placeholder 6"/>
          <p:cNvSpPr>
            <a:spLocks noGrp="1"/>
          </p:cNvSpPr>
          <p:nvPr>
            <p:ph type="body" sz="quarter" idx="13"/>
          </p:nvPr>
        </p:nvSpPr>
        <p:spPr>
          <a:xfrm>
            <a:off x="320322" y="3827073"/>
            <a:ext cx="5308204" cy="575962"/>
          </a:xfrm>
        </p:spPr>
        <p:txBody>
          <a:bodyPr>
            <a:normAutofit fontScale="85000" lnSpcReduction="20000"/>
          </a:bodyPr>
          <a:lstStyle/>
          <a:p>
            <a:r>
              <a:rPr lang="en-US" dirty="0">
                <a:hlinkClick r:id="rId3"/>
              </a:rPr>
              <a:t>connawal@oclc.org</a:t>
            </a:r>
            <a:endParaRPr lang="en-US" dirty="0"/>
          </a:p>
          <a:p>
            <a:r>
              <a:rPr lang="en-US" dirty="0"/>
              <a:t>@</a:t>
            </a:r>
            <a:r>
              <a:rPr lang="en-US" dirty="0" err="1"/>
              <a:t>LynnConnaway</a:t>
            </a:r>
            <a:endParaRPr lang="en-US" dirty="0"/>
          </a:p>
        </p:txBody>
      </p:sp>
    </p:spTree>
    <p:extLst>
      <p:ext uri="{BB962C8B-B14F-4D97-AF65-F5344CB8AC3E}">
        <p14:creationId xmlns:p14="http://schemas.microsoft.com/office/powerpoint/2010/main" val="1919210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3543"/>
            <a:ext cx="12192000" cy="6371771"/>
          </a:xfrm>
          <a:prstGeom prst="rect">
            <a:avLst/>
          </a:prstGeom>
        </p:spPr>
      </p:pic>
      <p:sp>
        <p:nvSpPr>
          <p:cNvPr id="3" name="Content Placeholder 2"/>
          <p:cNvSpPr>
            <a:spLocks noGrp="1"/>
          </p:cNvSpPr>
          <p:nvPr>
            <p:ph type="body" sz="quarter" idx="13"/>
          </p:nvPr>
        </p:nvSpPr>
        <p:spPr>
          <a:xfrm>
            <a:off x="0" y="899538"/>
            <a:ext cx="2785529" cy="610189"/>
          </a:xfrm>
          <a:prstGeom prst="rect">
            <a:avLst/>
          </a:prstGeom>
          <a:solidFill>
            <a:schemeClr val="tx1">
              <a:alpha val="65000"/>
            </a:schemeClr>
          </a:solidFill>
        </p:spPr>
        <p:txBody>
          <a:bodyPr/>
          <a:lstStyle/>
          <a:p>
            <a:r>
              <a:rPr lang="en-US" sz="3200" dirty="0">
                <a:solidFill>
                  <a:schemeClr val="bg1"/>
                </a:solidFill>
              </a:rPr>
              <a:t>Visitor Mode</a:t>
            </a:r>
          </a:p>
        </p:txBody>
      </p:sp>
      <p:sp>
        <p:nvSpPr>
          <p:cNvPr id="4" name="Text Placeholder 3"/>
          <p:cNvSpPr>
            <a:spLocks noGrp="1"/>
          </p:cNvSpPr>
          <p:nvPr>
            <p:ph type="body" sz="quarter" idx="14"/>
          </p:nvPr>
        </p:nvSpPr>
        <p:spPr>
          <a:xfrm>
            <a:off x="0" y="1874277"/>
            <a:ext cx="5540019" cy="3363768"/>
          </a:xfrm>
          <a:solidFill>
            <a:schemeClr val="tx1">
              <a:alpha val="65000"/>
            </a:schemeClr>
          </a:solidFill>
        </p:spPr>
        <p:txBody>
          <a:bodyPr/>
          <a:lstStyle/>
          <a:p>
            <a:pPr>
              <a:buFont typeface="Arial" panose="020B0604020202020204" pitchFamily="34" charset="0"/>
              <a:buChar char="•"/>
            </a:pPr>
            <a:r>
              <a:rPr lang="en-US" sz="3200" b="1" dirty="0">
                <a:solidFill>
                  <a:schemeClr val="bg1"/>
                </a:solidFill>
              </a:rPr>
              <a:t>Functional use of technology</a:t>
            </a:r>
          </a:p>
          <a:p>
            <a:pPr>
              <a:buFont typeface="Arial" panose="020B0604020202020204" pitchFamily="34" charset="0"/>
              <a:buChar char="•"/>
            </a:pPr>
            <a:r>
              <a:rPr lang="en-US" sz="3200" b="1" dirty="0">
                <a:solidFill>
                  <a:schemeClr val="bg1"/>
                </a:solidFill>
              </a:rPr>
              <a:t>Formal need</a:t>
            </a:r>
          </a:p>
          <a:p>
            <a:pPr>
              <a:buFont typeface="Arial" panose="020B0604020202020204" pitchFamily="34" charset="0"/>
              <a:buChar char="•"/>
            </a:pPr>
            <a:r>
              <a:rPr lang="en-US" sz="3200" b="1" dirty="0">
                <a:solidFill>
                  <a:schemeClr val="bg1"/>
                </a:solidFill>
              </a:rPr>
              <a:t>Invisible online presence</a:t>
            </a:r>
          </a:p>
          <a:p>
            <a:pPr>
              <a:buFont typeface="Arial" panose="020B0604020202020204" pitchFamily="34" charset="0"/>
              <a:buChar char="•"/>
            </a:pPr>
            <a:r>
              <a:rPr lang="en-US" sz="3200" b="1" dirty="0">
                <a:solidFill>
                  <a:schemeClr val="bg1"/>
                </a:solidFill>
              </a:rPr>
              <a:t>Internet is a toolbox</a:t>
            </a:r>
          </a:p>
          <a:p>
            <a:pPr marL="0" indent="0" algn="r">
              <a:buNone/>
            </a:pPr>
            <a:r>
              <a:rPr lang="en-US" sz="1600" b="1" dirty="0">
                <a:solidFill>
                  <a:schemeClr val="bg1"/>
                </a:solidFill>
              </a:rPr>
              <a:t>(White and Connaway 2011-2014)</a:t>
            </a:r>
          </a:p>
          <a:p>
            <a:pPr marL="0" indent="0">
              <a:buNone/>
            </a:pPr>
            <a:endParaRPr lang="en-US" sz="3200" dirty="0">
              <a:solidFill>
                <a:schemeClr val="bg1"/>
              </a:solidFill>
            </a:endParaRPr>
          </a:p>
        </p:txBody>
      </p:sp>
    </p:spTree>
    <p:extLst>
      <p:ext uri="{BB962C8B-B14F-4D97-AF65-F5344CB8AC3E}">
        <p14:creationId xmlns:p14="http://schemas.microsoft.com/office/powerpoint/2010/main" val="773945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33866"/>
            <a:ext cx="12215684" cy="6306935"/>
          </a:xfrm>
          <a:prstGeom prst="rect">
            <a:avLst/>
          </a:prstGeom>
          <a:noFill/>
          <a:ln>
            <a:noFill/>
          </a:ln>
        </p:spPr>
      </p:pic>
      <p:sp>
        <p:nvSpPr>
          <p:cNvPr id="3" name="Content Placeholder 2"/>
          <p:cNvSpPr>
            <a:spLocks noGrp="1"/>
          </p:cNvSpPr>
          <p:nvPr>
            <p:ph type="body" sz="quarter" idx="13"/>
          </p:nvPr>
        </p:nvSpPr>
        <p:spPr>
          <a:xfrm>
            <a:off x="8854421" y="660400"/>
            <a:ext cx="3361263" cy="594522"/>
          </a:xfrm>
          <a:prstGeom prst="rect">
            <a:avLst/>
          </a:prstGeom>
          <a:solidFill>
            <a:schemeClr val="tx1">
              <a:alpha val="65000"/>
            </a:schemeClr>
          </a:solidFill>
        </p:spPr>
        <p:txBody>
          <a:bodyPr/>
          <a:lstStyle/>
          <a:p>
            <a:pPr algn="r"/>
            <a:r>
              <a:rPr lang="en-US" sz="3200" dirty="0">
                <a:solidFill>
                  <a:schemeClr val="bg1"/>
                </a:solidFill>
              </a:rPr>
              <a:t>Resident Mode</a:t>
            </a:r>
          </a:p>
        </p:txBody>
      </p:sp>
      <p:sp>
        <p:nvSpPr>
          <p:cNvPr id="4" name="Text Placeholder 3"/>
          <p:cNvSpPr>
            <a:spLocks noGrp="1"/>
          </p:cNvSpPr>
          <p:nvPr>
            <p:ph type="body" sz="quarter" idx="14"/>
          </p:nvPr>
        </p:nvSpPr>
        <p:spPr>
          <a:xfrm>
            <a:off x="7032977" y="1677794"/>
            <a:ext cx="5182707" cy="3819895"/>
          </a:xfrm>
          <a:solidFill>
            <a:schemeClr val="tx1">
              <a:alpha val="65000"/>
            </a:schemeClr>
          </a:solidFill>
        </p:spPr>
        <p:txBody>
          <a:bodyPr>
            <a:noAutofit/>
          </a:bodyPr>
          <a:lstStyle/>
          <a:p>
            <a:pPr>
              <a:buFont typeface="Arial" panose="020B0604020202020204" pitchFamily="34" charset="0"/>
              <a:buChar char="•"/>
            </a:pPr>
            <a:r>
              <a:rPr lang="en-US" sz="3200" b="1" dirty="0">
                <a:solidFill>
                  <a:schemeClr val="bg1"/>
                </a:solidFill>
              </a:rPr>
              <a:t>Visible and persistent online presence</a:t>
            </a:r>
          </a:p>
          <a:p>
            <a:pPr>
              <a:buFont typeface="Arial" panose="020B0604020202020204" pitchFamily="34" charset="0"/>
              <a:buChar char="•"/>
            </a:pPr>
            <a:r>
              <a:rPr lang="en-US" sz="3200" b="1" dirty="0">
                <a:solidFill>
                  <a:schemeClr val="bg1"/>
                </a:solidFill>
              </a:rPr>
              <a:t>Collaborative activity online</a:t>
            </a:r>
          </a:p>
          <a:p>
            <a:pPr>
              <a:buFont typeface="Arial" panose="020B0604020202020204" pitchFamily="34" charset="0"/>
              <a:buChar char="•"/>
            </a:pPr>
            <a:r>
              <a:rPr lang="en-US" sz="3200" b="1" dirty="0">
                <a:solidFill>
                  <a:schemeClr val="bg1"/>
                </a:solidFill>
              </a:rPr>
              <a:t>Contribute online</a:t>
            </a:r>
          </a:p>
          <a:p>
            <a:pPr>
              <a:buFont typeface="Arial" panose="020B0604020202020204" pitchFamily="34" charset="0"/>
              <a:buChar char="•"/>
            </a:pPr>
            <a:r>
              <a:rPr lang="en-US" sz="3200" b="1" dirty="0">
                <a:solidFill>
                  <a:schemeClr val="bg1"/>
                </a:solidFill>
              </a:rPr>
              <a:t>Internet is a place</a:t>
            </a:r>
          </a:p>
          <a:p>
            <a:pPr marL="0" indent="0" algn="r">
              <a:buNone/>
            </a:pPr>
            <a:r>
              <a:rPr lang="en-US" sz="1600" b="1" dirty="0">
                <a:solidFill>
                  <a:schemeClr val="bg1"/>
                </a:solidFill>
              </a:rPr>
              <a:t>(White and Connaway 2011-2014)</a:t>
            </a:r>
          </a:p>
          <a:p>
            <a:endParaRPr lang="en-US" sz="2400" b="1" dirty="0">
              <a:solidFill>
                <a:schemeClr val="bg1"/>
              </a:solidFill>
            </a:endParaRPr>
          </a:p>
        </p:txBody>
      </p:sp>
    </p:spTree>
    <p:extLst>
      <p:ext uri="{BB962C8B-B14F-4D97-AF65-F5344CB8AC3E}">
        <p14:creationId xmlns:p14="http://schemas.microsoft.com/office/powerpoint/2010/main" val="1812718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3200" dirty="0"/>
              <a:t>Educational Stages</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71751" y="1382403"/>
            <a:ext cx="7050600" cy="4120000"/>
          </a:xfrm>
          <a:prstGeom prst="rect">
            <a:avLst/>
          </a:prstGeom>
          <a:noFill/>
          <a:ln w="9525">
            <a:noFill/>
            <a:miter lim="800000"/>
            <a:headEnd/>
            <a:tailEnd/>
          </a:ln>
        </p:spPr>
      </p:pic>
      <p:sp>
        <p:nvSpPr>
          <p:cNvPr id="8" name="TextBox 7"/>
          <p:cNvSpPr txBox="1"/>
          <p:nvPr/>
        </p:nvSpPr>
        <p:spPr>
          <a:xfrm>
            <a:off x="8331517" y="5849534"/>
            <a:ext cx="3860483" cy="338554"/>
          </a:xfrm>
          <a:prstGeom prst="rect">
            <a:avLst/>
          </a:prstGeom>
          <a:noFill/>
        </p:spPr>
        <p:txBody>
          <a:bodyPr wrap="square" rtlCol="0">
            <a:spAutoFit/>
          </a:bodyPr>
          <a:lstStyle/>
          <a:p>
            <a:pPr algn="r"/>
            <a:r>
              <a:rPr lang="en-US" sz="1600" b="1" dirty="0"/>
              <a:t>(Connaway, White, and Lanclos 2011)</a:t>
            </a:r>
          </a:p>
        </p:txBody>
      </p:sp>
    </p:spTree>
    <p:extLst>
      <p:ext uri="{BB962C8B-B14F-4D97-AF65-F5344CB8AC3E}">
        <p14:creationId xmlns:p14="http://schemas.microsoft.com/office/powerpoint/2010/main" val="328439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10745</TotalTime>
  <Words>10419</Words>
  <Application>Microsoft Office PowerPoint</Application>
  <PresentationFormat>Widescreen</PresentationFormat>
  <Paragraphs>791</Paragraphs>
  <Slides>69</Slides>
  <Notes>69</Notes>
  <HiddenSlides>9</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69</vt:i4>
      </vt:variant>
    </vt:vector>
  </HeadingPairs>
  <TitlesOfParts>
    <vt:vector size="79" baseType="lpstr">
      <vt:lpstr>ＭＳ Ｐゴシック</vt:lpstr>
      <vt:lpstr>Arial</vt:lpstr>
      <vt:lpstr>Calibri</vt:lpstr>
      <vt:lpstr>Comic Sans MS</vt:lpstr>
      <vt:lpstr>Helvetica</vt:lpstr>
      <vt:lpstr>Wingdings</vt:lpstr>
      <vt:lpstr>Master_Slides_V2</vt:lpstr>
      <vt:lpstr>Nonconfidential</vt:lpstr>
      <vt:lpstr>1_Nonconfidential</vt:lpstr>
      <vt:lpstr>1_Master_Slides_V2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Research Environment</dc:title>
  <dc:creator>Connaway,Lynn</dc:creator>
  <cp:lastModifiedBy>Lynn Connaway</cp:lastModifiedBy>
  <cp:revision>404</cp:revision>
  <dcterms:created xsi:type="dcterms:W3CDTF">2017-02-13T18:09:19Z</dcterms:created>
  <dcterms:modified xsi:type="dcterms:W3CDTF">2018-03-14T20:38:46Z</dcterms:modified>
</cp:coreProperties>
</file>