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65" r:id="rId2"/>
    <p:sldId id="280" r:id="rId3"/>
    <p:sldId id="281" r:id="rId4"/>
    <p:sldId id="282" r:id="rId5"/>
    <p:sldId id="283" r:id="rId6"/>
    <p:sldId id="288" r:id="rId7"/>
    <p:sldId id="405" r:id="rId8"/>
    <p:sldId id="407" r:id="rId9"/>
    <p:sldId id="408" r:id="rId10"/>
    <p:sldId id="410" r:id="rId11"/>
    <p:sldId id="411" r:id="rId12"/>
    <p:sldId id="412" r:id="rId13"/>
    <p:sldId id="413" r:id="rId14"/>
    <p:sldId id="414" r:id="rId15"/>
    <p:sldId id="415" r:id="rId16"/>
    <p:sldId id="418" r:id="rId17"/>
    <p:sldId id="419" r:id="rId18"/>
    <p:sldId id="420" r:id="rId19"/>
    <p:sldId id="421" r:id="rId20"/>
    <p:sldId id="422" r:id="rId21"/>
    <p:sldId id="423" r:id="rId22"/>
    <p:sldId id="417" r:id="rId23"/>
    <p:sldId id="424" r:id="rId24"/>
    <p:sldId id="425" r:id="rId25"/>
    <p:sldId id="427" r:id="rId26"/>
    <p:sldId id="428" r:id="rId27"/>
    <p:sldId id="429" r:id="rId28"/>
    <p:sldId id="431" r:id="rId29"/>
    <p:sldId id="432" r:id="rId30"/>
    <p:sldId id="433" r:id="rId31"/>
    <p:sldId id="434" r:id="rId32"/>
    <p:sldId id="435" r:id="rId33"/>
    <p:sldId id="436" r:id="rId34"/>
    <p:sldId id="438" r:id="rId35"/>
    <p:sldId id="437" r:id="rId36"/>
    <p:sldId id="441" r:id="rId37"/>
    <p:sldId id="442" r:id="rId38"/>
    <p:sldId id="443" r:id="rId39"/>
    <p:sldId id="439" r:id="rId40"/>
    <p:sldId id="444" r:id="rId41"/>
    <p:sldId id="445" r:id="rId42"/>
    <p:sldId id="446" r:id="rId43"/>
    <p:sldId id="447" r:id="rId44"/>
    <p:sldId id="452" r:id="rId45"/>
    <p:sldId id="451" r:id="rId46"/>
    <p:sldId id="449" r:id="rId47"/>
    <p:sldId id="450" r:id="rId48"/>
    <p:sldId id="409" r:id="rId49"/>
    <p:sldId id="453" r:id="rId50"/>
    <p:sldId id="389" r:id="rId51"/>
    <p:sldId id="390"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C22C"/>
    <a:srgbClr val="DF9636"/>
    <a:srgbClr val="909979"/>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29" autoAdjust="0"/>
    <p:restoredTop sz="77648" autoAdjust="0"/>
  </p:normalViewPr>
  <p:slideViewPr>
    <p:cSldViewPr snapToGrid="0" snapToObjects="1">
      <p:cViewPr varScale="1">
        <p:scale>
          <a:sx n="114" d="100"/>
          <a:sy n="114" d="100"/>
        </p:scale>
        <p:origin x="1044" y="90"/>
      </p:cViewPr>
      <p:guideLst>
        <p:guide orient="horz" pos="1692"/>
        <p:guide pos="504"/>
      </p:guideLst>
    </p:cSldViewPr>
  </p:slideViewPr>
  <p:notesTextViewPr>
    <p:cViewPr>
      <p:scale>
        <a:sx n="100" d="100"/>
        <a:sy n="100" d="100"/>
      </p:scale>
      <p:origin x="0" y="0"/>
    </p:cViewPr>
  </p:notesTextViewPr>
  <p:sorterViewPr>
    <p:cViewPr>
      <p:scale>
        <a:sx n="100" d="100"/>
        <a:sy n="100" d="100"/>
      </p:scale>
      <p:origin x="0" y="-6948"/>
    </p:cViewPr>
  </p:sorterViewPr>
  <p:notesViewPr>
    <p:cSldViewPr snapToGrid="0" snapToObjects="1">
      <p:cViewPr varScale="1">
        <p:scale>
          <a:sx n="85" d="100"/>
          <a:sy n="85" d="100"/>
        </p:scale>
        <p:origin x="308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8.1215729196536898E-2"/>
          <c:y val="4.9375000000000002E-2"/>
          <c:w val="0.69781080489938763"/>
          <c:h val="0.82731250000000001"/>
        </c:manualLayout>
      </c:layout>
      <c:barChart>
        <c:barDir val="col"/>
        <c:grouping val="percentStacked"/>
        <c:varyColors val="0"/>
        <c:ser>
          <c:idx val="0"/>
          <c:order val="0"/>
          <c:tx>
            <c:strRef>
              <c:f>Sheet1!$B$1</c:f>
              <c:strCache>
                <c:ptCount val="1"/>
                <c:pt idx="0">
                  <c:v>Single Mode</c:v>
                </c:pt>
              </c:strCache>
            </c:strRef>
          </c:tx>
          <c:spPr>
            <a:solidFill>
              <a:schemeClr val="accent1">
                <a:shade val="65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invertIfNegative val="0"/>
          <c:cat>
            <c:strRef>
              <c:f>Sheet1!$A$2:$A$11</c:f>
              <c:strCache>
                <c:ptCount val="10"/>
                <c:pt idx="0">
                  <c:v>Google Search</c:v>
                </c:pt>
                <c:pt idx="1">
                  <c:v>Facebook</c:v>
                </c:pt>
                <c:pt idx="2">
                  <c:v>YouTube</c:v>
                </c:pt>
                <c:pt idx="3">
                  <c:v>Linkedin</c:v>
                </c:pt>
                <c:pt idx="4">
                  <c:v>Twitter</c:v>
                </c:pt>
                <c:pt idx="5">
                  <c:v>Email</c:v>
                </c:pt>
                <c:pt idx="6">
                  <c:v>Amazon</c:v>
                </c:pt>
                <c:pt idx="7">
                  <c:v>Instagram</c:v>
                </c:pt>
                <c:pt idx="8">
                  <c:v>Wikipedia</c:v>
                </c:pt>
                <c:pt idx="9">
                  <c:v>Gmail</c:v>
                </c:pt>
              </c:strCache>
            </c:strRef>
          </c:cat>
          <c:val>
            <c:numRef>
              <c:f>Sheet1!$B$2:$B$11</c:f>
              <c:numCache>
                <c:formatCode>General</c:formatCode>
                <c:ptCount val="10"/>
                <c:pt idx="0">
                  <c:v>67</c:v>
                </c:pt>
                <c:pt idx="1">
                  <c:v>59</c:v>
                </c:pt>
                <c:pt idx="2">
                  <c:v>47</c:v>
                </c:pt>
                <c:pt idx="3">
                  <c:v>41</c:v>
                </c:pt>
                <c:pt idx="4">
                  <c:v>38</c:v>
                </c:pt>
                <c:pt idx="5">
                  <c:v>32</c:v>
                </c:pt>
                <c:pt idx="6">
                  <c:v>31</c:v>
                </c:pt>
                <c:pt idx="7">
                  <c:v>28</c:v>
                </c:pt>
                <c:pt idx="8">
                  <c:v>27</c:v>
                </c:pt>
                <c:pt idx="9">
                  <c:v>22</c:v>
                </c:pt>
              </c:numCache>
            </c:numRef>
          </c:val>
          <c:extLst>
            <c:ext xmlns:c16="http://schemas.microsoft.com/office/drawing/2014/chart" uri="{C3380CC4-5D6E-409C-BE32-E72D297353CC}">
              <c16:uniqueId val="{00000000-B827-4448-A56D-4C922D0640B4}"/>
            </c:ext>
          </c:extLst>
        </c:ser>
        <c:ser>
          <c:idx val="1"/>
          <c:order val="1"/>
          <c:tx>
            <c:strRef>
              <c:f>Sheet1!$C$1</c:f>
              <c:strCache>
                <c:ptCount val="1"/>
                <c:pt idx="0">
                  <c:v>Multiple Modes</c:v>
                </c:pt>
              </c:strCache>
            </c:strRef>
          </c:tx>
          <c:spPr>
            <a:solidFill>
              <a:schemeClr val="accent6"/>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invertIfNegative val="0"/>
          <c:cat>
            <c:strRef>
              <c:f>Sheet1!$A$2:$A$11</c:f>
              <c:strCache>
                <c:ptCount val="10"/>
                <c:pt idx="0">
                  <c:v>Google Search</c:v>
                </c:pt>
                <c:pt idx="1">
                  <c:v>Facebook</c:v>
                </c:pt>
                <c:pt idx="2">
                  <c:v>YouTube</c:v>
                </c:pt>
                <c:pt idx="3">
                  <c:v>Linkedin</c:v>
                </c:pt>
                <c:pt idx="4">
                  <c:v>Twitter</c:v>
                </c:pt>
                <c:pt idx="5">
                  <c:v>Email</c:v>
                </c:pt>
                <c:pt idx="6">
                  <c:v>Amazon</c:v>
                </c:pt>
                <c:pt idx="7">
                  <c:v>Instagram</c:v>
                </c:pt>
                <c:pt idx="8">
                  <c:v>Wikipedia</c:v>
                </c:pt>
                <c:pt idx="9">
                  <c:v>Gmail</c:v>
                </c:pt>
              </c:strCache>
            </c:strRef>
          </c:cat>
          <c:val>
            <c:numRef>
              <c:f>Sheet1!$C$2:$C$11</c:f>
              <c:numCache>
                <c:formatCode>General</c:formatCode>
                <c:ptCount val="10"/>
                <c:pt idx="0">
                  <c:v>6</c:v>
                </c:pt>
                <c:pt idx="1">
                  <c:v>11</c:v>
                </c:pt>
                <c:pt idx="2">
                  <c:v>2</c:v>
                </c:pt>
                <c:pt idx="3">
                  <c:v>2</c:v>
                </c:pt>
                <c:pt idx="4">
                  <c:v>4</c:v>
                </c:pt>
                <c:pt idx="5">
                  <c:v>8</c:v>
                </c:pt>
                <c:pt idx="6">
                  <c:v>2</c:v>
                </c:pt>
                <c:pt idx="7">
                  <c:v>2</c:v>
                </c:pt>
                <c:pt idx="8">
                  <c:v>2</c:v>
                </c:pt>
                <c:pt idx="9">
                  <c:v>6</c:v>
                </c:pt>
              </c:numCache>
            </c:numRef>
          </c:val>
          <c:extLst>
            <c:ext xmlns:c16="http://schemas.microsoft.com/office/drawing/2014/chart" uri="{C3380CC4-5D6E-409C-BE32-E72D297353CC}">
              <c16:uniqueId val="{00000001-B827-4448-A56D-4C922D0640B4}"/>
            </c:ext>
          </c:extLst>
        </c:ser>
        <c:ser>
          <c:idx val="2"/>
          <c:order val="2"/>
          <c:tx>
            <c:strRef>
              <c:f>Sheet1!$D$1</c:f>
              <c:strCache>
                <c:ptCount val="1"/>
                <c:pt idx="0">
                  <c:v>Not Used</c:v>
                </c:pt>
              </c:strCache>
            </c:strRef>
          </c:tx>
          <c:spPr>
            <a:noFill/>
            <a:ln w="9525" cap="flat" cmpd="sng" algn="ctr">
              <a:noFill/>
              <a:prstDash val="solid"/>
              <a:round/>
            </a:ln>
            <a:effectLst>
              <a:outerShdw blurRad="40000" dist="20000" dir="5400000" rotWithShape="0">
                <a:srgbClr val="000000">
                  <a:alpha val="38000"/>
                </a:srgbClr>
              </a:outerShdw>
            </a:effectLst>
          </c:spPr>
          <c:invertIfNegative val="0"/>
          <c:cat>
            <c:strRef>
              <c:f>Sheet1!$A$2:$A$11</c:f>
              <c:strCache>
                <c:ptCount val="10"/>
                <c:pt idx="0">
                  <c:v>Google Search</c:v>
                </c:pt>
                <c:pt idx="1">
                  <c:v>Facebook</c:v>
                </c:pt>
                <c:pt idx="2">
                  <c:v>YouTube</c:v>
                </c:pt>
                <c:pt idx="3">
                  <c:v>Linkedin</c:v>
                </c:pt>
                <c:pt idx="4">
                  <c:v>Twitter</c:v>
                </c:pt>
                <c:pt idx="5">
                  <c:v>Email</c:v>
                </c:pt>
                <c:pt idx="6">
                  <c:v>Amazon</c:v>
                </c:pt>
                <c:pt idx="7">
                  <c:v>Instagram</c:v>
                </c:pt>
                <c:pt idx="8">
                  <c:v>Wikipedia</c:v>
                </c:pt>
                <c:pt idx="9">
                  <c:v>Gmail</c:v>
                </c:pt>
              </c:strCache>
            </c:strRef>
          </c:cat>
          <c:val>
            <c:numRef>
              <c:f>Sheet1!$D$2:$D$11</c:f>
              <c:numCache>
                <c:formatCode>General</c:formatCode>
                <c:ptCount val="10"/>
                <c:pt idx="0">
                  <c:v>10</c:v>
                </c:pt>
                <c:pt idx="1">
                  <c:v>13</c:v>
                </c:pt>
                <c:pt idx="2">
                  <c:v>34</c:v>
                </c:pt>
                <c:pt idx="3">
                  <c:v>40</c:v>
                </c:pt>
                <c:pt idx="4">
                  <c:v>41</c:v>
                </c:pt>
                <c:pt idx="5">
                  <c:v>43</c:v>
                </c:pt>
                <c:pt idx="6">
                  <c:v>50</c:v>
                </c:pt>
                <c:pt idx="7">
                  <c:v>53</c:v>
                </c:pt>
                <c:pt idx="8">
                  <c:v>54</c:v>
                </c:pt>
                <c:pt idx="9">
                  <c:v>55</c:v>
                </c:pt>
              </c:numCache>
            </c:numRef>
          </c:val>
          <c:extLst>
            <c:ext xmlns:c16="http://schemas.microsoft.com/office/drawing/2014/chart" uri="{C3380CC4-5D6E-409C-BE32-E72D297353CC}">
              <c16:uniqueId val="{00000000-35B2-40BD-AB4C-21D033E3CA36}"/>
            </c:ext>
          </c:extLst>
        </c:ser>
        <c:dLbls>
          <c:showLegendKey val="0"/>
          <c:showVal val="0"/>
          <c:showCatName val="0"/>
          <c:showSerName val="0"/>
          <c:showPercent val="0"/>
          <c:showBubbleSize val="0"/>
        </c:dLbls>
        <c:gapWidth val="150"/>
        <c:overlap val="100"/>
        <c:serLines>
          <c:spPr>
            <a:ln w="9525" cap="flat" cmpd="sng" algn="ctr">
              <a:solidFill>
                <a:schemeClr val="tx1">
                  <a:shade val="95000"/>
                  <a:satMod val="105000"/>
                </a:schemeClr>
              </a:solidFill>
              <a:prstDash val="solid"/>
              <a:round/>
            </a:ln>
            <a:effectLst/>
          </c:spPr>
        </c:serLines>
        <c:axId val="239992096"/>
        <c:axId val="239992488"/>
      </c:barChart>
      <c:catAx>
        <c:axId val="239992096"/>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39992488"/>
        <c:crosses val="autoZero"/>
        <c:auto val="1"/>
        <c:lblAlgn val="ctr"/>
        <c:lblOffset val="100"/>
        <c:noMultiLvlLbl val="0"/>
      </c:catAx>
      <c:valAx>
        <c:axId val="239992488"/>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39992096"/>
        <c:crosses val="autoZero"/>
        <c:crossBetween val="between"/>
      </c:valAx>
      <c:spPr>
        <a:noFill/>
        <a:ln w="25400">
          <a:noFill/>
        </a:ln>
        <a:effectLst/>
      </c:spPr>
    </c:plotArea>
    <c:legend>
      <c:legendPos val="r"/>
      <c:legendEntry>
        <c:idx val="0"/>
        <c:delete val="1"/>
      </c:legendEntry>
      <c:layout>
        <c:manualLayout>
          <c:xMode val="edge"/>
          <c:yMode val="edge"/>
          <c:x val="0.78741918197725269"/>
          <c:y val="0.23279969462710001"/>
          <c:w val="0.20159601924759407"/>
          <c:h val="0.1436260936690776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8.1215729196536898E-2"/>
          <c:y val="4.9375000000000002E-2"/>
          <c:w val="0.69781080489938763"/>
          <c:h val="0.82731250000000001"/>
        </c:manualLayout>
      </c:layout>
      <c:barChart>
        <c:barDir val="col"/>
        <c:grouping val="percentStacked"/>
        <c:varyColors val="0"/>
        <c:ser>
          <c:idx val="0"/>
          <c:order val="0"/>
          <c:tx>
            <c:strRef>
              <c:f>Sheet1!$B$1</c:f>
              <c:strCache>
                <c:ptCount val="1"/>
                <c:pt idx="0">
                  <c:v>Single Mode</c:v>
                </c:pt>
              </c:strCache>
            </c:strRef>
          </c:tx>
          <c:spPr>
            <a:solidFill>
              <a:schemeClr val="accent2">
                <a:shade val="65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invertIfNegative val="0"/>
          <c:cat>
            <c:strRef>
              <c:f>Sheet1!$A$2:$A$11</c:f>
              <c:strCache>
                <c:ptCount val="10"/>
                <c:pt idx="0">
                  <c:v>WhatsApp</c:v>
                </c:pt>
                <c:pt idx="1">
                  <c:v>Facebook</c:v>
                </c:pt>
                <c:pt idx="2">
                  <c:v>YouTube</c:v>
                </c:pt>
                <c:pt idx="3">
                  <c:v>Google Search</c:v>
                </c:pt>
                <c:pt idx="4">
                  <c:v>Instagram</c:v>
                </c:pt>
                <c:pt idx="5">
                  <c:v>Google Maps</c:v>
                </c:pt>
                <c:pt idx="6">
                  <c:v>Google Drive</c:v>
                </c:pt>
                <c:pt idx="7">
                  <c:v>WeChat</c:v>
                </c:pt>
                <c:pt idx="8">
                  <c:v>Moodle</c:v>
                </c:pt>
                <c:pt idx="9">
                  <c:v>Skype</c:v>
                </c:pt>
              </c:strCache>
            </c:strRef>
          </c:cat>
          <c:val>
            <c:numRef>
              <c:f>Sheet1!$B$2:$B$11</c:f>
              <c:numCache>
                <c:formatCode>General</c:formatCode>
                <c:ptCount val="10"/>
                <c:pt idx="0">
                  <c:v>52</c:v>
                </c:pt>
                <c:pt idx="1">
                  <c:v>54</c:v>
                </c:pt>
                <c:pt idx="2">
                  <c:v>49</c:v>
                </c:pt>
                <c:pt idx="3">
                  <c:v>45</c:v>
                </c:pt>
                <c:pt idx="4">
                  <c:v>38</c:v>
                </c:pt>
                <c:pt idx="5">
                  <c:v>32</c:v>
                </c:pt>
                <c:pt idx="6">
                  <c:v>30</c:v>
                </c:pt>
                <c:pt idx="7">
                  <c:v>27</c:v>
                </c:pt>
                <c:pt idx="8">
                  <c:v>29</c:v>
                </c:pt>
                <c:pt idx="9">
                  <c:v>28</c:v>
                </c:pt>
              </c:numCache>
            </c:numRef>
          </c:val>
          <c:extLst>
            <c:ext xmlns:c16="http://schemas.microsoft.com/office/drawing/2014/chart" uri="{C3380CC4-5D6E-409C-BE32-E72D297353CC}">
              <c16:uniqueId val="{00000000-B827-4448-A56D-4C922D0640B4}"/>
            </c:ext>
          </c:extLst>
        </c:ser>
        <c:ser>
          <c:idx val="1"/>
          <c:order val="1"/>
          <c:tx>
            <c:strRef>
              <c:f>Sheet1!$C$1</c:f>
              <c:strCache>
                <c:ptCount val="1"/>
                <c:pt idx="0">
                  <c:v>Multiple Modes</c:v>
                </c:pt>
              </c:strCache>
            </c:strRef>
          </c:tx>
          <c:spPr>
            <a:solidFill>
              <a:schemeClr val="accent6"/>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invertIfNegative val="0"/>
          <c:cat>
            <c:strRef>
              <c:f>Sheet1!$A$2:$A$11</c:f>
              <c:strCache>
                <c:ptCount val="10"/>
                <c:pt idx="0">
                  <c:v>WhatsApp</c:v>
                </c:pt>
                <c:pt idx="1">
                  <c:v>Facebook</c:v>
                </c:pt>
                <c:pt idx="2">
                  <c:v>YouTube</c:v>
                </c:pt>
                <c:pt idx="3">
                  <c:v>Google Search</c:v>
                </c:pt>
                <c:pt idx="4">
                  <c:v>Instagram</c:v>
                </c:pt>
                <c:pt idx="5">
                  <c:v>Google Maps</c:v>
                </c:pt>
                <c:pt idx="6">
                  <c:v>Google Drive</c:v>
                </c:pt>
                <c:pt idx="7">
                  <c:v>WeChat</c:v>
                </c:pt>
                <c:pt idx="8">
                  <c:v>Moodle</c:v>
                </c:pt>
                <c:pt idx="9">
                  <c:v>Skype</c:v>
                </c:pt>
              </c:strCache>
            </c:strRef>
          </c:cat>
          <c:val>
            <c:numRef>
              <c:f>Sheet1!$C$2:$C$11</c:f>
              <c:numCache>
                <c:formatCode>General</c:formatCode>
                <c:ptCount val="10"/>
                <c:pt idx="0">
                  <c:v>5</c:v>
                </c:pt>
                <c:pt idx="1">
                  <c:v>3</c:v>
                </c:pt>
                <c:pt idx="2">
                  <c:v>1</c:v>
                </c:pt>
                <c:pt idx="3">
                  <c:v>2</c:v>
                </c:pt>
                <c:pt idx="4">
                  <c:v>1</c:v>
                </c:pt>
                <c:pt idx="5">
                  <c:v>1</c:v>
                </c:pt>
                <c:pt idx="6">
                  <c:v>1</c:v>
                </c:pt>
                <c:pt idx="7">
                  <c:v>3</c:v>
                </c:pt>
                <c:pt idx="8">
                  <c:v>1</c:v>
                </c:pt>
                <c:pt idx="9">
                  <c:v>0</c:v>
                </c:pt>
              </c:numCache>
            </c:numRef>
          </c:val>
          <c:extLst>
            <c:ext xmlns:c16="http://schemas.microsoft.com/office/drawing/2014/chart" uri="{C3380CC4-5D6E-409C-BE32-E72D297353CC}">
              <c16:uniqueId val="{00000001-B827-4448-A56D-4C922D0640B4}"/>
            </c:ext>
          </c:extLst>
        </c:ser>
        <c:ser>
          <c:idx val="2"/>
          <c:order val="2"/>
          <c:tx>
            <c:strRef>
              <c:f>Sheet1!$D$1</c:f>
              <c:strCache>
                <c:ptCount val="1"/>
                <c:pt idx="0">
                  <c:v>Not Used</c:v>
                </c:pt>
              </c:strCache>
            </c:strRef>
          </c:tx>
          <c:spPr>
            <a:noFill/>
            <a:ln w="9525" cap="flat" cmpd="sng" algn="ctr">
              <a:noFill/>
              <a:prstDash val="solid"/>
              <a:round/>
            </a:ln>
            <a:effectLst>
              <a:outerShdw blurRad="40000" dist="20000" dir="5400000" rotWithShape="0">
                <a:srgbClr val="000000">
                  <a:alpha val="38000"/>
                </a:srgbClr>
              </a:outerShdw>
            </a:effectLst>
          </c:spPr>
          <c:invertIfNegative val="0"/>
          <c:cat>
            <c:strRef>
              <c:f>Sheet1!$A$2:$A$11</c:f>
              <c:strCache>
                <c:ptCount val="10"/>
                <c:pt idx="0">
                  <c:v>WhatsApp</c:v>
                </c:pt>
                <c:pt idx="1">
                  <c:v>Facebook</c:v>
                </c:pt>
                <c:pt idx="2">
                  <c:v>YouTube</c:v>
                </c:pt>
                <c:pt idx="3">
                  <c:v>Google Search</c:v>
                </c:pt>
                <c:pt idx="4">
                  <c:v>Instagram</c:v>
                </c:pt>
                <c:pt idx="5">
                  <c:v>Google Maps</c:v>
                </c:pt>
                <c:pt idx="6">
                  <c:v>Google Drive</c:v>
                </c:pt>
                <c:pt idx="7">
                  <c:v>WeChat</c:v>
                </c:pt>
                <c:pt idx="8">
                  <c:v>Moodle</c:v>
                </c:pt>
                <c:pt idx="9">
                  <c:v>Skype</c:v>
                </c:pt>
              </c:strCache>
            </c:strRef>
          </c:cat>
          <c:val>
            <c:numRef>
              <c:f>Sheet1!$D$2:$D$11</c:f>
              <c:numCache>
                <c:formatCode>General</c:formatCode>
                <c:ptCount val="10"/>
                <c:pt idx="0">
                  <c:v>7</c:v>
                </c:pt>
                <c:pt idx="1">
                  <c:v>7</c:v>
                </c:pt>
                <c:pt idx="2">
                  <c:v>14</c:v>
                </c:pt>
                <c:pt idx="3">
                  <c:v>17</c:v>
                </c:pt>
                <c:pt idx="4">
                  <c:v>25</c:v>
                </c:pt>
                <c:pt idx="5">
                  <c:v>31</c:v>
                </c:pt>
                <c:pt idx="6">
                  <c:v>33</c:v>
                </c:pt>
                <c:pt idx="7">
                  <c:v>34</c:v>
                </c:pt>
                <c:pt idx="8">
                  <c:v>34</c:v>
                </c:pt>
                <c:pt idx="9">
                  <c:v>36</c:v>
                </c:pt>
              </c:numCache>
            </c:numRef>
          </c:val>
          <c:extLst>
            <c:ext xmlns:c16="http://schemas.microsoft.com/office/drawing/2014/chart" uri="{C3380CC4-5D6E-409C-BE32-E72D297353CC}">
              <c16:uniqueId val="{00000000-D3C8-46F0-9A2B-A7683AC90006}"/>
            </c:ext>
          </c:extLst>
        </c:ser>
        <c:dLbls>
          <c:showLegendKey val="0"/>
          <c:showVal val="0"/>
          <c:showCatName val="0"/>
          <c:showSerName val="0"/>
          <c:showPercent val="0"/>
          <c:showBubbleSize val="0"/>
        </c:dLbls>
        <c:gapWidth val="150"/>
        <c:overlap val="100"/>
        <c:serLines>
          <c:spPr>
            <a:ln w="9525" cap="flat" cmpd="sng" algn="ctr">
              <a:solidFill>
                <a:schemeClr val="tx1">
                  <a:shade val="95000"/>
                  <a:satMod val="105000"/>
                </a:schemeClr>
              </a:solidFill>
              <a:prstDash val="solid"/>
              <a:round/>
            </a:ln>
            <a:effectLst/>
          </c:spPr>
        </c:serLines>
        <c:axId val="279683168"/>
        <c:axId val="279683560"/>
      </c:barChart>
      <c:catAx>
        <c:axId val="27968316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683560"/>
        <c:crosses val="autoZero"/>
        <c:auto val="1"/>
        <c:lblAlgn val="ctr"/>
        <c:lblOffset val="100"/>
        <c:noMultiLvlLbl val="0"/>
      </c:catAx>
      <c:valAx>
        <c:axId val="27968356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683168"/>
        <c:crosses val="autoZero"/>
        <c:crossBetween val="between"/>
      </c:valAx>
      <c:spPr>
        <a:noFill/>
        <a:ln w="25400">
          <a:noFill/>
        </a:ln>
        <a:effectLst/>
      </c:spPr>
    </c:plotArea>
    <c:legend>
      <c:legendPos val="r"/>
      <c:legendEntry>
        <c:idx val="0"/>
        <c:delete val="1"/>
      </c:legendEntry>
      <c:layout>
        <c:manualLayout>
          <c:xMode val="edge"/>
          <c:yMode val="edge"/>
          <c:x val="0.78741918197725269"/>
          <c:y val="0.23279969462710001"/>
          <c:w val="0.20159601924759407"/>
          <c:h val="0.1436260936690776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t>Top HKU Activities by SVM Weight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034216675062975E-2"/>
          <c:y val="0.17562395609639705"/>
          <c:w val="0.92610371143358117"/>
          <c:h val="0.53963341359189609"/>
        </c:manualLayout>
      </c:layout>
      <c:barChart>
        <c:barDir val="col"/>
        <c:grouping val="clustered"/>
        <c:varyColors val="0"/>
        <c:ser>
          <c:idx val="0"/>
          <c:order val="0"/>
          <c:tx>
            <c:strRef>
              <c:f>Sheet1!$B$1</c:f>
              <c:strCache>
                <c:ptCount val="1"/>
                <c:pt idx="0">
                  <c:v>Student</c:v>
                </c:pt>
              </c:strCache>
            </c:strRef>
          </c:tx>
          <c:spPr>
            <a:solidFill>
              <a:schemeClr val="accent2"/>
            </a:solidFill>
            <a:ln>
              <a:noFill/>
            </a:ln>
            <a:effectLst/>
          </c:spPr>
          <c:invertIfNegative val="0"/>
          <c:cat>
            <c:strRef>
              <c:f>Sheet1!$A$2:$A$11</c:f>
              <c:strCache>
                <c:ptCount val="10"/>
                <c:pt idx="0">
                  <c:v>WhatsApp</c:v>
                </c:pt>
                <c:pt idx="1">
                  <c:v>WeChat</c:v>
                </c:pt>
                <c:pt idx="2">
                  <c:v>Google 
Scholar</c:v>
                </c:pt>
                <c:pt idx="3">
                  <c:v>Moodle</c:v>
                </c:pt>
                <c:pt idx="4">
                  <c:v>Research
Gate</c:v>
                </c:pt>
                <c:pt idx="5">
                  <c:v>HKU 
Portal</c:v>
                </c:pt>
                <c:pt idx="6">
                  <c:v>Taobao</c:v>
                </c:pt>
                <c:pt idx="7">
                  <c:v>Google Maps</c:v>
                </c:pt>
                <c:pt idx="8">
                  <c:v>HKU Library</c:v>
                </c:pt>
                <c:pt idx="9">
                  <c:v>Online Shopping</c:v>
                </c:pt>
              </c:strCache>
            </c:strRef>
          </c:cat>
          <c:val>
            <c:numRef>
              <c:f>Sheet1!$B$2:$B$11</c:f>
              <c:numCache>
                <c:formatCode>General</c:formatCode>
                <c:ptCount val="10"/>
                <c:pt idx="0">
                  <c:v>0.74354251222784895</c:v>
                </c:pt>
                <c:pt idx="1">
                  <c:v>0.49232691045820198</c:v>
                </c:pt>
                <c:pt idx="2">
                  <c:v>0.36294766906950299</c:v>
                </c:pt>
                <c:pt idx="3">
                  <c:v>0.35697313817958398</c:v>
                </c:pt>
                <c:pt idx="4">
                  <c:v>0.27667169733227098</c:v>
                </c:pt>
                <c:pt idx="5">
                  <c:v>0.246939424998529</c:v>
                </c:pt>
                <c:pt idx="6">
                  <c:v>0.24059506723365801</c:v>
                </c:pt>
                <c:pt idx="7">
                  <c:v>0.23077704356142201</c:v>
                </c:pt>
                <c:pt idx="8">
                  <c:v>0.20936952765301201</c:v>
                </c:pt>
                <c:pt idx="9">
                  <c:v>0.180277228447004</c:v>
                </c:pt>
              </c:numCache>
            </c:numRef>
          </c:val>
          <c:extLst>
            <c:ext xmlns:c16="http://schemas.microsoft.com/office/drawing/2014/chart" uri="{C3380CC4-5D6E-409C-BE32-E72D297353CC}">
              <c16:uniqueId val="{00000000-3A44-438E-A03E-66E116BFA1BE}"/>
            </c:ext>
          </c:extLst>
        </c:ser>
        <c:dLbls>
          <c:showLegendKey val="0"/>
          <c:showVal val="0"/>
          <c:showCatName val="0"/>
          <c:showSerName val="0"/>
          <c:showPercent val="0"/>
          <c:showBubbleSize val="0"/>
        </c:dLbls>
        <c:gapWidth val="219"/>
        <c:overlap val="-27"/>
        <c:axId val="279684344"/>
        <c:axId val="279684736"/>
      </c:barChart>
      <c:catAx>
        <c:axId val="27968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684736"/>
        <c:crosses val="autoZero"/>
        <c:auto val="0"/>
        <c:lblAlgn val="ctr"/>
        <c:lblOffset val="100"/>
        <c:tickLblSkip val="1"/>
        <c:noMultiLvlLbl val="0"/>
      </c:catAx>
      <c:valAx>
        <c:axId val="279684736"/>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684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Top UCLA</a:t>
            </a:r>
            <a:r>
              <a:rPr lang="en-US" baseline="0" dirty="0"/>
              <a:t> Activities by SVM Weight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034216675062975E-2"/>
          <c:y val="0.15263399926248888"/>
          <c:w val="0.92897727497706528"/>
          <c:h val="0.64982625105746084"/>
        </c:manualLayout>
      </c:layout>
      <c:barChart>
        <c:barDir val="col"/>
        <c:grouping val="clustered"/>
        <c:varyColors val="0"/>
        <c:ser>
          <c:idx val="0"/>
          <c:order val="0"/>
          <c:tx>
            <c:strRef>
              <c:f>Sheet1!$B$1</c:f>
              <c:strCache>
                <c:ptCount val="1"/>
                <c:pt idx="0">
                  <c:v>Librarian</c:v>
                </c:pt>
              </c:strCache>
            </c:strRef>
          </c:tx>
          <c:spPr>
            <a:solidFill>
              <a:schemeClr val="accent1"/>
            </a:solidFill>
            <a:ln>
              <a:noFill/>
            </a:ln>
            <a:effectLst/>
          </c:spPr>
          <c:invertIfNegative val="0"/>
          <c:cat>
            <c:strRef>
              <c:f>Sheet1!$A$2:$A$11</c:f>
              <c:strCache>
                <c:ptCount val="10"/>
                <c:pt idx="0">
                  <c:v>Yelp</c:v>
                </c:pt>
                <c:pt idx="1">
                  <c:v>Tumblr</c:v>
                </c:pt>
                <c:pt idx="2">
                  <c:v>Amazon</c:v>
                </c:pt>
                <c:pt idx="3">
                  <c:v>Twitter</c:v>
                </c:pt>
                <c:pt idx="4">
                  <c:v>MyUCLA</c:v>
                </c:pt>
                <c:pt idx="5">
                  <c:v>CCLE</c:v>
                </c:pt>
                <c:pt idx="6">
                  <c:v>Netflix</c:v>
                </c:pt>
                <c:pt idx="7">
                  <c:v>Texting</c:v>
                </c:pt>
                <c:pt idx="8">
                  <c:v>Linkedin</c:v>
                </c:pt>
                <c:pt idx="9">
                  <c:v>Snapchat</c:v>
                </c:pt>
              </c:strCache>
            </c:strRef>
          </c:cat>
          <c:val>
            <c:numRef>
              <c:f>Sheet1!$B$2:$B$11</c:f>
              <c:numCache>
                <c:formatCode>General</c:formatCode>
                <c:ptCount val="10"/>
                <c:pt idx="0">
                  <c:v>0.45849190209960999</c:v>
                </c:pt>
                <c:pt idx="1">
                  <c:v>0.37331770289461402</c:v>
                </c:pt>
                <c:pt idx="2">
                  <c:v>0.35009962552520502</c:v>
                </c:pt>
                <c:pt idx="3">
                  <c:v>0.337348207691688</c:v>
                </c:pt>
                <c:pt idx="4">
                  <c:v>0.31499125662321398</c:v>
                </c:pt>
                <c:pt idx="5">
                  <c:v>0.31221249192930101</c:v>
                </c:pt>
                <c:pt idx="6">
                  <c:v>0.285184739597106</c:v>
                </c:pt>
                <c:pt idx="7">
                  <c:v>0.276971930193884</c:v>
                </c:pt>
                <c:pt idx="8">
                  <c:v>0.26879166363207002</c:v>
                </c:pt>
                <c:pt idx="9">
                  <c:v>0.257490405557254</c:v>
                </c:pt>
              </c:numCache>
            </c:numRef>
          </c:val>
          <c:extLst>
            <c:ext xmlns:c16="http://schemas.microsoft.com/office/drawing/2014/chart" uri="{C3380CC4-5D6E-409C-BE32-E72D297353CC}">
              <c16:uniqueId val="{00000000-A257-4BCB-B11B-D265C72806E7}"/>
            </c:ext>
          </c:extLst>
        </c:ser>
        <c:dLbls>
          <c:showLegendKey val="0"/>
          <c:showVal val="0"/>
          <c:showCatName val="0"/>
          <c:showSerName val="0"/>
          <c:showPercent val="0"/>
          <c:showBubbleSize val="0"/>
        </c:dLbls>
        <c:gapWidth val="219"/>
        <c:overlap val="-27"/>
        <c:axId val="279685520"/>
        <c:axId val="279685912"/>
      </c:barChart>
      <c:catAx>
        <c:axId val="27968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685912"/>
        <c:crosses val="autoZero"/>
        <c:auto val="1"/>
        <c:lblAlgn val="ctr"/>
        <c:lblOffset val="100"/>
        <c:noMultiLvlLbl val="0"/>
      </c:catAx>
      <c:valAx>
        <c:axId val="27968591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685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rgbClr val="0070C0"/>
                </a:solidFill>
              </a:rPr>
              <a:t>Activities</a:t>
            </a:r>
            <a:r>
              <a:rPr lang="en-US" b="1" baseline="0" dirty="0">
                <a:solidFill>
                  <a:srgbClr val="0070C0"/>
                </a:solidFill>
              </a:rPr>
              <a:t> Common Among UCLA and HKU</a:t>
            </a:r>
            <a:endParaRPr lang="en-US" b="1" dirty="0">
              <a:solidFill>
                <a:srgbClr val="0070C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034216675062975E-2"/>
          <c:y val="0.15263399926248888"/>
          <c:w val="0.92897727497706528"/>
          <c:h val="0.64982625105746084"/>
        </c:manualLayout>
      </c:layout>
      <c:barChart>
        <c:barDir val="col"/>
        <c:grouping val="clustered"/>
        <c:varyColors val="0"/>
        <c:ser>
          <c:idx val="0"/>
          <c:order val="0"/>
          <c:tx>
            <c:strRef>
              <c:f>Sheet1!$B$1</c:f>
              <c:strCache>
                <c:ptCount val="1"/>
                <c:pt idx="0">
                  <c:v>Geometric Mean of % Librarians/Students</c:v>
                </c:pt>
              </c:strCache>
            </c:strRef>
          </c:tx>
          <c:spPr>
            <a:solidFill>
              <a:schemeClr val="dk1">
                <a:tint val="88500"/>
              </a:schemeClr>
            </a:solidFill>
            <a:ln>
              <a:noFill/>
            </a:ln>
            <a:effectLst/>
          </c:spPr>
          <c:invertIfNegative val="0"/>
          <c:cat>
            <c:strRef>
              <c:f>Sheet1!$A$2:$A$11</c:f>
              <c:strCache>
                <c:ptCount val="10"/>
                <c:pt idx="0">
                  <c:v>Google Search</c:v>
                </c:pt>
                <c:pt idx="1">
                  <c:v>Facebook</c:v>
                </c:pt>
                <c:pt idx="2">
                  <c:v>YouTube</c:v>
                </c:pt>
                <c:pt idx="3">
                  <c:v>Twitter</c:v>
                </c:pt>
                <c:pt idx="4">
                  <c:v>Linkedin</c:v>
                </c:pt>
                <c:pt idx="5">
                  <c:v>Email</c:v>
                </c:pt>
                <c:pt idx="6">
                  <c:v>Amazon</c:v>
                </c:pt>
                <c:pt idx="7">
                  <c:v>Google Drive</c:v>
                </c:pt>
                <c:pt idx="8">
                  <c:v>Shopping</c:v>
                </c:pt>
                <c:pt idx="9">
                  <c:v>Skype</c:v>
                </c:pt>
              </c:strCache>
            </c:strRef>
          </c:cat>
          <c:val>
            <c:numRef>
              <c:f>Sheet1!$B$2:$B$11</c:f>
              <c:numCache>
                <c:formatCode>General</c:formatCode>
                <c:ptCount val="10"/>
                <c:pt idx="0">
                  <c:v>0.87</c:v>
                </c:pt>
                <c:pt idx="1">
                  <c:v>0.86</c:v>
                </c:pt>
                <c:pt idx="2">
                  <c:v>0.61</c:v>
                </c:pt>
                <c:pt idx="3">
                  <c:v>0.51</c:v>
                </c:pt>
                <c:pt idx="4">
                  <c:v>0.45</c:v>
                </c:pt>
                <c:pt idx="5">
                  <c:v>0.43</c:v>
                </c:pt>
                <c:pt idx="6">
                  <c:v>0.41</c:v>
                </c:pt>
                <c:pt idx="7">
                  <c:v>0.28000000000000003</c:v>
                </c:pt>
                <c:pt idx="8">
                  <c:v>0.22</c:v>
                </c:pt>
                <c:pt idx="9">
                  <c:v>0.21</c:v>
                </c:pt>
              </c:numCache>
            </c:numRef>
          </c:val>
          <c:extLst>
            <c:ext xmlns:c16="http://schemas.microsoft.com/office/drawing/2014/chart" uri="{C3380CC4-5D6E-409C-BE32-E72D297353CC}">
              <c16:uniqueId val="{00000000-E7E9-4347-9A1E-14E8592417F5}"/>
            </c:ext>
          </c:extLst>
        </c:ser>
        <c:dLbls>
          <c:showLegendKey val="0"/>
          <c:showVal val="0"/>
          <c:showCatName val="0"/>
          <c:showSerName val="0"/>
          <c:showPercent val="0"/>
          <c:showBubbleSize val="0"/>
        </c:dLbls>
        <c:gapWidth val="219"/>
        <c:overlap val="-27"/>
        <c:axId val="241663280"/>
        <c:axId val="241663672"/>
      </c:barChart>
      <c:catAx>
        <c:axId val="24166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663672"/>
        <c:crosses val="autoZero"/>
        <c:auto val="1"/>
        <c:lblAlgn val="ctr"/>
        <c:lblOffset val="100"/>
        <c:noMultiLvlLbl val="0"/>
      </c:catAx>
      <c:valAx>
        <c:axId val="2416636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663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0.79777</cdr:x>
      <cdr:y>0.25569</cdr:y>
    </cdr:from>
    <cdr:to>
      <cdr:x>0.80957</cdr:x>
      <cdr:y>0.27995</cdr:y>
    </cdr:to>
    <cdr:sp macro="" textlink="">
      <cdr:nvSpPr>
        <cdr:cNvPr id="2" name="Rectangle 1">
          <a:extLst xmlns:a="http://schemas.openxmlformats.org/drawingml/2006/main">
            <a:ext uri="{FF2B5EF4-FFF2-40B4-BE49-F238E27FC236}">
              <a16:creationId xmlns:a16="http://schemas.microsoft.com/office/drawing/2014/main" id="{32830AF0-6E22-42BD-92F2-F045C696916F}"/>
            </a:ext>
          </a:extLst>
        </cdr:cNvPr>
        <cdr:cNvSpPr/>
      </cdr:nvSpPr>
      <cdr:spPr>
        <a:xfrm xmlns:a="http://schemas.openxmlformats.org/drawingml/2006/main">
          <a:off x="7294770" y="1171575"/>
          <a:ext cx="107950" cy="111125"/>
        </a:xfrm>
        <a:prstGeom xmlns:a="http://schemas.openxmlformats.org/drawingml/2006/main" prst="rect">
          <a:avLst/>
        </a:prstGeom>
        <a:solidFill xmlns:a="http://schemas.openxmlformats.org/drawingml/2006/main">
          <a:schemeClr val="accent6"/>
        </a:solidFill>
        <a:ln xmlns:a="http://schemas.openxmlformats.org/drawingml/2006/main">
          <a:solidFill>
            <a:schemeClr val="accent6"/>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2/15/2018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425A2FED-D181-B140-88CD-24EDDA56626D}" type="datetimeFigureOut">
              <a:rPr lang="en-US" smtClean="0"/>
              <a:t>2/15/2018</a:t>
            </a:fld>
            <a:endParaRPr lang="en-US"/>
          </a:p>
        </p:txBody>
      </p:sp>
      <p:sp>
        <p:nvSpPr>
          <p:cNvPr id="8" name="Slide Image Placeholder 7"/>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17BF3-519B-9145-8B18-C97CB0739154}" type="slidenum">
              <a:rPr lang="en-US" smtClean="0"/>
              <a:t>‹#›</a:t>
            </a:fld>
            <a:endParaRPr lang="en-US"/>
          </a:p>
        </p:txBody>
      </p:sp>
      <p:sp>
        <p:nvSpPr>
          <p:cNvPr id="11" name="Notes Placeholder 10"/>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6369633"/>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charset="0"/>
        <a:ea typeface="Arial" charset="0"/>
        <a:cs typeface="Arial" charset="0"/>
      </a:defRPr>
    </a:lvl1pPr>
    <a:lvl2pPr marL="457200" algn="l" defTabSz="914400" rtl="0" eaLnBrk="1" latinLnBrk="0" hangingPunct="1">
      <a:defRPr sz="1400" kern="1200">
        <a:solidFill>
          <a:schemeClr val="tx1"/>
        </a:solidFill>
        <a:latin typeface="Arial" charset="0"/>
        <a:ea typeface="Arial" charset="0"/>
        <a:cs typeface="Arial" charset="0"/>
      </a:defRPr>
    </a:lvl2pPr>
    <a:lvl3pPr marL="914400" algn="l" defTabSz="914400" rtl="0" eaLnBrk="1" latinLnBrk="0" hangingPunct="1">
      <a:defRPr sz="1400" kern="1200">
        <a:solidFill>
          <a:schemeClr val="tx1"/>
        </a:solidFill>
        <a:latin typeface="Arial" charset="0"/>
        <a:ea typeface="Arial" charset="0"/>
        <a:cs typeface="Arial" charset="0"/>
      </a:defRPr>
    </a:lvl3pPr>
    <a:lvl4pPr marL="1371600" algn="l" defTabSz="914400" rtl="0" eaLnBrk="1" latinLnBrk="0" hangingPunct="1">
      <a:defRPr sz="1400" kern="1200">
        <a:solidFill>
          <a:schemeClr val="tx1"/>
        </a:solidFill>
        <a:latin typeface="Arial" charset="0"/>
        <a:ea typeface="Arial" charset="0"/>
        <a:cs typeface="Arial" charset="0"/>
      </a:defRPr>
    </a:lvl4pPr>
    <a:lvl5pPr marL="1828800" algn="l" defTabSz="914400" rtl="0" eaLnBrk="1" latinLnBrk="0" hangingPunct="1">
      <a:defRPr sz="14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Square_(geometry)"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n.wikipedia.org/wiki/Rectangl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6ai0ZO3lDR4"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s.gd/vandrpap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is.gd/vandrvideo"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1</a:t>
            </a:fld>
            <a:endParaRPr lang="en-US"/>
          </a:p>
        </p:txBody>
      </p:sp>
    </p:spTree>
    <p:extLst>
      <p:ext uri="{BB962C8B-B14F-4D97-AF65-F5344CB8AC3E}">
        <p14:creationId xmlns:p14="http://schemas.microsoft.com/office/powerpoint/2010/main" val="1226341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10</a:t>
            </a:fld>
            <a:endParaRPr lang="en-US"/>
          </a:p>
        </p:txBody>
      </p:sp>
    </p:spTree>
    <p:extLst>
      <p:ext uri="{BB962C8B-B14F-4D97-AF65-F5344CB8AC3E}">
        <p14:creationId xmlns:p14="http://schemas.microsoft.com/office/powerpoint/2010/main" val="156592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raw map image acquired with a cell phone camera.  The human visual system is very advanced, so most of us do not even notice that the camera is not squared up with the paper.  We also do not notice the barrel distortion around the edges of the image.</a:t>
            </a:r>
          </a:p>
        </p:txBody>
      </p:sp>
      <p:sp>
        <p:nvSpPr>
          <p:cNvPr id="4" name="Slide Number Placeholder 3"/>
          <p:cNvSpPr>
            <a:spLocks noGrp="1"/>
          </p:cNvSpPr>
          <p:nvPr>
            <p:ph type="sldNum" sz="quarter" idx="10"/>
          </p:nvPr>
        </p:nvSpPr>
        <p:spPr/>
        <p:txBody>
          <a:bodyPr/>
          <a:lstStyle/>
          <a:p>
            <a:fld id="{A2217BF3-519B-9145-8B18-C97CB0739154}" type="slidenum">
              <a:rPr lang="en-US" smtClean="0"/>
              <a:t>11</a:t>
            </a:fld>
            <a:endParaRPr lang="en-US"/>
          </a:p>
        </p:txBody>
      </p:sp>
    </p:spTree>
    <p:extLst>
      <p:ext uri="{BB962C8B-B14F-4D97-AF65-F5344CB8AC3E}">
        <p14:creationId xmlns:p14="http://schemas.microsoft.com/office/powerpoint/2010/main" val="179967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same map image after registration and cleanup.</a:t>
            </a:r>
          </a:p>
          <a:p>
            <a:endParaRPr lang="en-US" dirty="0"/>
          </a:p>
          <a:p>
            <a:r>
              <a:rPr lang="en-US" dirty="0"/>
              <a:t>In </a:t>
            </a:r>
            <a:r>
              <a:rPr lang="en-US" b="1" dirty="0"/>
              <a:t>Registration</a:t>
            </a:r>
            <a:r>
              <a:rPr lang="en-US" dirty="0"/>
              <a:t>, we align each acquired image with a canonical Cartesian coordinate system (the X- and Y- axes you see here).  By doing so, we can effectively overlay all map images and analyze their shapes in a common coordinate system.  We cannot in general account for lens distortion in the images, however.</a:t>
            </a:r>
          </a:p>
          <a:p>
            <a:endParaRPr lang="en-US" dirty="0"/>
          </a:p>
          <a:p>
            <a:r>
              <a:rPr lang="en-US" dirty="0"/>
              <a:t>In </a:t>
            </a:r>
            <a:r>
              <a:rPr lang="en-US" b="1" dirty="0"/>
              <a:t>Cleanup</a:t>
            </a:r>
            <a:r>
              <a:rPr lang="en-US" dirty="0"/>
              <a:t>, we remove shadows, apply color contrast enhancement, and occasionally remove other irrelevant image artifacts.</a:t>
            </a:r>
          </a:p>
          <a:p>
            <a:endParaRPr lang="en-US" dirty="0"/>
          </a:p>
          <a:p>
            <a:r>
              <a:rPr lang="en-US" dirty="0"/>
              <a:t>We call the finished product a </a:t>
            </a:r>
            <a:r>
              <a:rPr lang="en-US" b="1" dirty="0"/>
              <a:t>Normalized </a:t>
            </a:r>
            <a:r>
              <a:rPr lang="en-US" dirty="0"/>
              <a:t>image.</a:t>
            </a:r>
          </a:p>
        </p:txBody>
      </p:sp>
      <p:sp>
        <p:nvSpPr>
          <p:cNvPr id="4" name="Slide Number Placeholder 3"/>
          <p:cNvSpPr>
            <a:spLocks noGrp="1"/>
          </p:cNvSpPr>
          <p:nvPr>
            <p:ph type="sldNum" sz="quarter" idx="10"/>
          </p:nvPr>
        </p:nvSpPr>
        <p:spPr/>
        <p:txBody>
          <a:bodyPr/>
          <a:lstStyle/>
          <a:p>
            <a:fld id="{A2217BF3-519B-9145-8B18-C97CB0739154}" type="slidenum">
              <a:rPr lang="en-US" smtClean="0"/>
              <a:t>12</a:t>
            </a:fld>
            <a:endParaRPr lang="en-US"/>
          </a:p>
        </p:txBody>
      </p:sp>
    </p:spTree>
    <p:extLst>
      <p:ext uri="{BB962C8B-B14F-4D97-AF65-F5344CB8AC3E}">
        <p14:creationId xmlns:p14="http://schemas.microsoft.com/office/powerpoint/2010/main" val="4216867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a:t>
            </a:r>
            <a:r>
              <a:rPr lang="en-US" b="1" dirty="0"/>
              <a:t>Vectorize </a:t>
            </a:r>
            <a:r>
              <a:rPr lang="en-US" dirty="0"/>
              <a:t>each image.  This is a simple, but manual, process.  Each shape is traced using a graphics editing program.  The outlined shapes are then saved as an SVG file.</a:t>
            </a:r>
          </a:p>
          <a:p>
            <a:endParaRPr lang="en-US" dirty="0"/>
          </a:p>
          <a:p>
            <a:r>
              <a:rPr lang="en-US" dirty="0"/>
              <a:t>Here is a normalized map image.</a:t>
            </a:r>
          </a:p>
        </p:txBody>
      </p:sp>
      <p:sp>
        <p:nvSpPr>
          <p:cNvPr id="4" name="Slide Number Placeholder 3"/>
          <p:cNvSpPr>
            <a:spLocks noGrp="1"/>
          </p:cNvSpPr>
          <p:nvPr>
            <p:ph type="sldNum" sz="quarter" idx="10"/>
          </p:nvPr>
        </p:nvSpPr>
        <p:spPr/>
        <p:txBody>
          <a:bodyPr/>
          <a:lstStyle/>
          <a:p>
            <a:fld id="{A2217BF3-519B-9145-8B18-C97CB0739154}" type="slidenum">
              <a:rPr lang="en-US" smtClean="0"/>
              <a:t>13</a:t>
            </a:fld>
            <a:endParaRPr lang="en-US"/>
          </a:p>
        </p:txBody>
      </p:sp>
    </p:spTree>
    <p:extLst>
      <p:ext uri="{BB962C8B-B14F-4D97-AF65-F5344CB8AC3E}">
        <p14:creationId xmlns:p14="http://schemas.microsoft.com/office/powerpoint/2010/main" val="212422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its vectorized counterpart.  While the shapes’ labels are not rendered over the shapes here, they are in fact recorded within the SVG file so that our software can use them for analysis.</a:t>
            </a:r>
          </a:p>
        </p:txBody>
      </p:sp>
      <p:sp>
        <p:nvSpPr>
          <p:cNvPr id="4" name="Slide Number Placeholder 3"/>
          <p:cNvSpPr>
            <a:spLocks noGrp="1"/>
          </p:cNvSpPr>
          <p:nvPr>
            <p:ph type="sldNum" sz="quarter" idx="10"/>
          </p:nvPr>
        </p:nvSpPr>
        <p:spPr/>
        <p:txBody>
          <a:bodyPr/>
          <a:lstStyle/>
          <a:p>
            <a:fld id="{A2217BF3-519B-9145-8B18-C97CB0739154}" type="slidenum">
              <a:rPr lang="en-US" smtClean="0"/>
              <a:t>14</a:t>
            </a:fld>
            <a:endParaRPr lang="en-US"/>
          </a:p>
        </p:txBody>
      </p:sp>
    </p:spTree>
    <p:extLst>
      <p:ext uri="{BB962C8B-B14F-4D97-AF65-F5344CB8AC3E}">
        <p14:creationId xmlns:p14="http://schemas.microsoft.com/office/powerpoint/2010/main" val="251904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15</a:t>
            </a:fld>
            <a:endParaRPr lang="en-US"/>
          </a:p>
        </p:txBody>
      </p:sp>
    </p:spTree>
    <p:extLst>
      <p:ext uri="{BB962C8B-B14F-4D97-AF65-F5344CB8AC3E}">
        <p14:creationId xmlns:p14="http://schemas.microsoft.com/office/powerpoint/2010/main" val="3632842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16</a:t>
            </a:fld>
            <a:endParaRPr lang="en-US"/>
          </a:p>
        </p:txBody>
      </p:sp>
    </p:spTree>
    <p:extLst>
      <p:ext uri="{BB962C8B-B14F-4D97-AF65-F5344CB8AC3E}">
        <p14:creationId xmlns:p14="http://schemas.microsoft.com/office/powerpoint/2010/main" val="1696909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map with several instances of “multiple modes of engagement”.  In particular, Facebook, YouTube, Texting, Email.</a:t>
            </a:r>
          </a:p>
        </p:txBody>
      </p:sp>
      <p:sp>
        <p:nvSpPr>
          <p:cNvPr id="4" name="Slide Number Placeholder 3"/>
          <p:cNvSpPr>
            <a:spLocks noGrp="1"/>
          </p:cNvSpPr>
          <p:nvPr>
            <p:ph type="sldNum" sz="quarter" idx="10"/>
          </p:nvPr>
        </p:nvSpPr>
        <p:spPr/>
        <p:txBody>
          <a:bodyPr/>
          <a:lstStyle/>
          <a:p>
            <a:fld id="{A2217BF3-519B-9145-8B18-C97CB0739154}" type="slidenum">
              <a:rPr lang="en-US" smtClean="0"/>
              <a:t>17</a:t>
            </a:fld>
            <a:endParaRPr lang="en-US"/>
          </a:p>
        </p:txBody>
      </p:sp>
    </p:spTree>
    <p:extLst>
      <p:ext uri="{BB962C8B-B14F-4D97-AF65-F5344CB8AC3E}">
        <p14:creationId xmlns:p14="http://schemas.microsoft.com/office/powerpoint/2010/main" val="358680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a:t>
            </a:r>
          </a:p>
        </p:txBody>
      </p:sp>
      <p:sp>
        <p:nvSpPr>
          <p:cNvPr id="4" name="Slide Number Placeholder 3"/>
          <p:cNvSpPr>
            <a:spLocks noGrp="1"/>
          </p:cNvSpPr>
          <p:nvPr>
            <p:ph type="sldNum" sz="quarter" idx="10"/>
          </p:nvPr>
        </p:nvSpPr>
        <p:spPr/>
        <p:txBody>
          <a:bodyPr/>
          <a:lstStyle/>
          <a:p>
            <a:fld id="{A2217BF3-519B-9145-8B18-C97CB0739154}" type="slidenum">
              <a:rPr lang="en-US" smtClean="0"/>
              <a:t>18</a:t>
            </a:fld>
            <a:endParaRPr lang="en-US"/>
          </a:p>
        </p:txBody>
      </p:sp>
    </p:spTree>
    <p:extLst>
      <p:ext uri="{BB962C8B-B14F-4D97-AF65-F5344CB8AC3E}">
        <p14:creationId xmlns:p14="http://schemas.microsoft.com/office/powerpoint/2010/main" val="830320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YouTube</a:t>
            </a:r>
          </a:p>
        </p:txBody>
      </p:sp>
      <p:sp>
        <p:nvSpPr>
          <p:cNvPr id="4" name="Slide Number Placeholder 3"/>
          <p:cNvSpPr>
            <a:spLocks noGrp="1"/>
          </p:cNvSpPr>
          <p:nvPr>
            <p:ph type="sldNum" sz="quarter" idx="10"/>
          </p:nvPr>
        </p:nvSpPr>
        <p:spPr/>
        <p:txBody>
          <a:bodyPr/>
          <a:lstStyle/>
          <a:p>
            <a:fld id="{A2217BF3-519B-9145-8B18-C97CB0739154}" type="slidenum">
              <a:rPr lang="en-US" smtClean="0"/>
              <a:t>19</a:t>
            </a:fld>
            <a:endParaRPr lang="en-US"/>
          </a:p>
        </p:txBody>
      </p:sp>
    </p:spTree>
    <p:extLst>
      <p:ext uri="{BB962C8B-B14F-4D97-AF65-F5344CB8AC3E}">
        <p14:creationId xmlns:p14="http://schemas.microsoft.com/office/powerpoint/2010/main" val="80051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latin typeface="Arial" charset="0"/>
                <a:ea typeface="Arial" charset="0"/>
                <a:cs typeface="Arial" charset="0"/>
              </a:rPr>
              <a:t>Image: https://www.flickr.com/photos/ameteorshower/7003279005/ by A METEOR SHOWER / CC BY-NC-ND 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latin typeface="Arial" pitchFamily="34" charset="0"/>
                <a:cs typeface="Arial" pitchFamily="34" charset="0"/>
              </a:rPr>
              <a:t>V&amp;R project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identify how individuals engage with technology and sources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how they acquire their information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why they make the choices that they do.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Understand the contexts that surround engagement with digital resources, spaces, and tools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latin typeface="Arial" pitchFamily="34" charset="0"/>
                <a:cs typeface="Arial" pitchFamily="34" charset="0"/>
              </a:rPr>
              <a:t>(</a:t>
            </a:r>
            <a:r>
              <a:rPr lang="en-GB" sz="1400" kern="1200" dirty="0" err="1">
                <a:solidFill>
                  <a:schemeClr val="tx1"/>
                </a:solidFill>
                <a:latin typeface="Arial" pitchFamily="34" charset="0"/>
                <a:cs typeface="Arial" pitchFamily="34" charset="0"/>
              </a:rPr>
              <a:t>InfoKit</a:t>
            </a:r>
            <a:r>
              <a:rPr lang="en-GB" sz="1400" kern="1200" dirty="0">
                <a:solidFill>
                  <a:schemeClr val="tx1"/>
                </a:solidFill>
                <a:latin typeface="Arial" pitchFamily="34" charset="0"/>
                <a:cs typeface="Arial" pitchFamily="34" charset="0"/>
              </a:rPr>
              <a:t> Intro)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2C3841"/>
              </a:solidFill>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6B37C837-5377-6648-AD34-4D4FC0F568FB}" type="slidenum">
              <a:rPr lang="en-GB" smtClean="0"/>
              <a:pPr/>
              <a:t>2</a:t>
            </a:fld>
            <a:endParaRPr lang="en-GB"/>
          </a:p>
        </p:txBody>
      </p:sp>
    </p:spTree>
    <p:extLst>
      <p:ext uri="{BB962C8B-B14F-4D97-AF65-F5344CB8AC3E}">
        <p14:creationId xmlns:p14="http://schemas.microsoft.com/office/powerpoint/2010/main" val="112068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Texting</a:t>
            </a:r>
          </a:p>
        </p:txBody>
      </p:sp>
      <p:sp>
        <p:nvSpPr>
          <p:cNvPr id="4" name="Slide Number Placeholder 3"/>
          <p:cNvSpPr>
            <a:spLocks noGrp="1"/>
          </p:cNvSpPr>
          <p:nvPr>
            <p:ph type="sldNum" sz="quarter" idx="10"/>
          </p:nvPr>
        </p:nvSpPr>
        <p:spPr/>
        <p:txBody>
          <a:bodyPr/>
          <a:lstStyle/>
          <a:p>
            <a:fld id="{A2217BF3-519B-9145-8B18-C97CB0739154}" type="slidenum">
              <a:rPr lang="en-US" smtClean="0"/>
              <a:t>20</a:t>
            </a:fld>
            <a:endParaRPr lang="en-US"/>
          </a:p>
        </p:txBody>
      </p:sp>
    </p:spTree>
    <p:extLst>
      <p:ext uri="{BB962C8B-B14F-4D97-AF65-F5344CB8AC3E}">
        <p14:creationId xmlns:p14="http://schemas.microsoft.com/office/powerpoint/2010/main" val="1755313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a:t>
            </a:r>
          </a:p>
        </p:txBody>
      </p:sp>
      <p:sp>
        <p:nvSpPr>
          <p:cNvPr id="4" name="Slide Number Placeholder 3"/>
          <p:cNvSpPr>
            <a:spLocks noGrp="1"/>
          </p:cNvSpPr>
          <p:nvPr>
            <p:ph type="sldNum" sz="quarter" idx="10"/>
          </p:nvPr>
        </p:nvSpPr>
        <p:spPr/>
        <p:txBody>
          <a:bodyPr/>
          <a:lstStyle/>
          <a:p>
            <a:fld id="{A2217BF3-519B-9145-8B18-C97CB0739154}" type="slidenum">
              <a:rPr lang="en-US" smtClean="0"/>
              <a:t>21</a:t>
            </a:fld>
            <a:endParaRPr lang="en-US"/>
          </a:p>
        </p:txBody>
      </p:sp>
    </p:spTree>
    <p:extLst>
      <p:ext uri="{BB962C8B-B14F-4D97-AF65-F5344CB8AC3E}">
        <p14:creationId xmlns:p14="http://schemas.microsoft.com/office/powerpoint/2010/main" val="494498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9788"/>
            <a:ext cx="5543550" cy="311785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Now, for each map, we can just count the number of occurrences of each activity and build a histogram.</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These are the top 10 most frequently reported websites/activities</a:t>
            </a:r>
            <a:r>
              <a:rPr lang="en-US" sz="1400" baseline="0" dirty="0">
                <a:latin typeface="Arial" panose="020B0604020202020204" pitchFamily="34" charset="0"/>
                <a:cs typeface="Arial" panose="020B0604020202020204" pitchFamily="34" charset="0"/>
              </a:rPr>
              <a:t> for UCLA.</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height of each bar is the percentage of people in the dataset who reported the activity on their map.  The dark blue</a:t>
            </a:r>
            <a:r>
              <a:rPr lang="en-US" sz="1400" baseline="0" dirty="0">
                <a:latin typeface="Arial" panose="020B0604020202020204" pitchFamily="34" charset="0"/>
                <a:cs typeface="Arial" panose="020B0604020202020204" pitchFamily="34" charset="0"/>
              </a:rPr>
              <a:t> caps at the top of each bar represent the percentage of people who reported multiple modes of engagement for a given activity.</a:t>
            </a:r>
          </a:p>
          <a:p>
            <a:endParaRPr lang="en-US" sz="1400" baseline="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Notice how each activity has some map in the dataset where it was drawn using multiple shapes (modes of engagement).  However, note that Google Search, Facebook, Email, and Gmail have somewhat elevated occurrence of multiple modes of engagement.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E8934D9-5CCE-4977-ABCE-2AEF7098734B}" type="slidenum">
              <a:rPr lang="en-US" smtClean="0"/>
              <a:t>22</a:t>
            </a:fld>
            <a:endParaRPr lang="en-US"/>
          </a:p>
        </p:txBody>
      </p:sp>
    </p:spTree>
    <p:extLst>
      <p:ext uri="{BB962C8B-B14F-4D97-AF65-F5344CB8AC3E}">
        <p14:creationId xmlns:p14="http://schemas.microsoft.com/office/powerpoint/2010/main" val="535933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9788"/>
            <a:ext cx="5543550" cy="311785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These are the top 10 most frequently reported websites/activities</a:t>
            </a:r>
            <a:r>
              <a:rPr lang="en-US" sz="1400" baseline="0" dirty="0">
                <a:latin typeface="Arial" panose="020B0604020202020204" pitchFamily="34" charset="0"/>
                <a:cs typeface="Arial" panose="020B0604020202020204" pitchFamily="34" charset="0"/>
              </a:rPr>
              <a:t> for HKU.</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height of each bar is the percentage of people in the dataset who reported the activity on their map.  The dark blue</a:t>
            </a:r>
            <a:r>
              <a:rPr lang="en-US" sz="1400" baseline="0" dirty="0">
                <a:latin typeface="Arial" panose="020B0604020202020204" pitchFamily="34" charset="0"/>
                <a:cs typeface="Arial" panose="020B0604020202020204" pitchFamily="34" charset="0"/>
              </a:rPr>
              <a:t> caps at the top of each bar represent the percentage of people who reported multiple modes of engagement for a given activity.</a:t>
            </a:r>
          </a:p>
          <a:p>
            <a:endParaRPr lang="en-US" sz="1400" baseline="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Note that WhatsApp, Facebook, Google Search, and WeChat tend to have higher incidence of “multiple modes of engagement” than the other websites/activities.</a:t>
            </a:r>
          </a:p>
        </p:txBody>
      </p:sp>
      <p:sp>
        <p:nvSpPr>
          <p:cNvPr id="4" name="Slide Number Placeholder 3"/>
          <p:cNvSpPr>
            <a:spLocks noGrp="1"/>
          </p:cNvSpPr>
          <p:nvPr>
            <p:ph type="sldNum" sz="quarter" idx="10"/>
          </p:nvPr>
        </p:nvSpPr>
        <p:spPr/>
        <p:txBody>
          <a:bodyPr/>
          <a:lstStyle/>
          <a:p>
            <a:fld id="{CE8934D9-5CCE-4977-ABCE-2AEF7098734B}" type="slidenum">
              <a:rPr lang="en-US" smtClean="0"/>
              <a:t>23</a:t>
            </a:fld>
            <a:endParaRPr lang="en-US"/>
          </a:p>
        </p:txBody>
      </p:sp>
    </p:spTree>
    <p:extLst>
      <p:ext uri="{BB962C8B-B14F-4D97-AF65-F5344CB8AC3E}">
        <p14:creationId xmlns:p14="http://schemas.microsoft.com/office/powerpoint/2010/main" val="152392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measure which activities differentiate one set of maps from another using support-vector machines.  While it sounds really exciting, it is just a natural thing to do with bag-of-words data.</a:t>
            </a:r>
          </a:p>
        </p:txBody>
      </p:sp>
      <p:sp>
        <p:nvSpPr>
          <p:cNvPr id="4" name="Slide Number Placeholder 3"/>
          <p:cNvSpPr>
            <a:spLocks noGrp="1"/>
          </p:cNvSpPr>
          <p:nvPr>
            <p:ph type="sldNum" sz="quarter" idx="10"/>
          </p:nvPr>
        </p:nvSpPr>
        <p:spPr/>
        <p:txBody>
          <a:bodyPr/>
          <a:lstStyle/>
          <a:p>
            <a:fld id="{A2217BF3-519B-9145-8B18-C97CB0739154}" type="slidenum">
              <a:rPr lang="en-US" smtClean="0"/>
              <a:t>24</a:t>
            </a:fld>
            <a:endParaRPr lang="en-US"/>
          </a:p>
        </p:txBody>
      </p:sp>
    </p:spTree>
    <p:extLst>
      <p:ext uri="{BB962C8B-B14F-4D97-AF65-F5344CB8AC3E}">
        <p14:creationId xmlns:p14="http://schemas.microsoft.com/office/powerpoint/2010/main" val="1022472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These websites/activities</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represent the “dominant</a:t>
            </a:r>
            <a:r>
              <a:rPr lang="en-US" sz="1400" baseline="0" dirty="0">
                <a:latin typeface="Arial" panose="020B0604020202020204" pitchFamily="34" charset="0"/>
                <a:cs typeface="Arial" panose="020B0604020202020204" pitchFamily="34" charset="0"/>
              </a:rPr>
              <a:t> genes” of the two groups.  Note the institution-specific items (“HKU Portal”, “</a:t>
            </a:r>
            <a:r>
              <a:rPr lang="en-US" sz="1400" baseline="0" dirty="0" err="1">
                <a:latin typeface="Arial" panose="020B0604020202020204" pitchFamily="34" charset="0"/>
                <a:cs typeface="Arial" panose="020B0604020202020204" pitchFamily="34" charset="0"/>
              </a:rPr>
              <a:t>MyUCLA</a:t>
            </a:r>
            <a:r>
              <a:rPr lang="en-US" sz="1400" baseline="0" dirty="0">
                <a:latin typeface="Arial" panose="020B0604020202020204" pitchFamily="34" charset="0"/>
                <a:cs typeface="Arial" panose="020B0604020202020204" pitchFamily="34" charset="0"/>
              </a:rPr>
              <a:t>”, “CCLE”) and region-specific items (“</a:t>
            </a:r>
            <a:r>
              <a:rPr lang="en-US" sz="1400" baseline="0" dirty="0" err="1">
                <a:latin typeface="Arial" panose="020B0604020202020204" pitchFamily="34" charset="0"/>
                <a:cs typeface="Arial" panose="020B0604020202020204" pitchFamily="34" charset="0"/>
              </a:rPr>
              <a:t>Taobao</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552C922-2D99-45C2-A4B3-7C42889B7FEC}" type="slidenum">
              <a:rPr lang="en-US" smtClean="0"/>
              <a:t>25</a:t>
            </a:fld>
            <a:endParaRPr lang="en-US"/>
          </a:p>
        </p:txBody>
      </p:sp>
    </p:spTree>
    <p:extLst>
      <p:ext uri="{BB962C8B-B14F-4D97-AF65-F5344CB8AC3E}">
        <p14:creationId xmlns:p14="http://schemas.microsoft.com/office/powerpoint/2010/main" val="3031141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Bag-Of-Words representation, we ran an experiment to differentiate between librarians and UCLA students.  Snapchat turned out to be the most important feature!  Also, why are librarians playing games?</a:t>
            </a:r>
          </a:p>
        </p:txBody>
      </p:sp>
      <p:sp>
        <p:nvSpPr>
          <p:cNvPr id="4" name="Slide Number Placeholder 3"/>
          <p:cNvSpPr>
            <a:spLocks noGrp="1"/>
          </p:cNvSpPr>
          <p:nvPr>
            <p:ph type="sldNum" sz="quarter" idx="10"/>
          </p:nvPr>
        </p:nvSpPr>
        <p:spPr/>
        <p:txBody>
          <a:bodyPr/>
          <a:lstStyle/>
          <a:p>
            <a:fld id="{A2217BF3-519B-9145-8B18-C97CB0739154}" type="slidenum">
              <a:rPr lang="en-US" smtClean="0"/>
              <a:t>26</a:t>
            </a:fld>
            <a:endParaRPr lang="en-US"/>
          </a:p>
        </p:txBody>
      </p:sp>
    </p:spTree>
    <p:extLst>
      <p:ext uri="{BB962C8B-B14F-4D97-AF65-F5344CB8AC3E}">
        <p14:creationId xmlns:p14="http://schemas.microsoft.com/office/powerpoint/2010/main" val="1032954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geometric mean of two numbers, </a:t>
            </a:r>
            <a:r>
              <a:rPr lang="en-US" b="1" dirty="0">
                <a:effectLst/>
              </a:rPr>
              <a:t>a</a:t>
            </a:r>
            <a:r>
              <a:rPr lang="en-US" dirty="0">
                <a:effectLst/>
              </a:rPr>
              <a:t> and </a:t>
            </a:r>
            <a:r>
              <a:rPr lang="en-US" b="1" dirty="0">
                <a:effectLst/>
              </a:rPr>
              <a:t>b</a:t>
            </a:r>
            <a:r>
              <a:rPr lang="en-US" dirty="0">
                <a:effectLst/>
              </a:rPr>
              <a:t>, </a:t>
            </a:r>
            <a:r>
              <a:rPr lang="en-US" dirty="0"/>
              <a:t>is the length of one side of a </a:t>
            </a:r>
            <a:r>
              <a:rPr lang="en-US" dirty="0">
                <a:hlinkClick r:id="rId3" tooltip="Square (geometry)"/>
              </a:rPr>
              <a:t>square</a:t>
            </a:r>
            <a:r>
              <a:rPr lang="en-US" dirty="0"/>
              <a:t> whose area is equal to the area of a </a:t>
            </a:r>
            <a:r>
              <a:rPr lang="en-US" dirty="0">
                <a:hlinkClick r:id="rId4" tooltip="Rectangle"/>
              </a:rPr>
              <a:t>rectangle</a:t>
            </a:r>
            <a:r>
              <a:rPr lang="en-US" dirty="0"/>
              <a:t> with sides of lengths </a:t>
            </a:r>
            <a:r>
              <a:rPr lang="en-US" dirty="0">
                <a:effectLst/>
              </a:rPr>
              <a:t>a  and b.</a:t>
            </a:r>
            <a:endParaRPr lang="en-US" dirty="0"/>
          </a:p>
        </p:txBody>
      </p:sp>
      <p:sp>
        <p:nvSpPr>
          <p:cNvPr id="4" name="Slide Number Placeholder 3"/>
          <p:cNvSpPr>
            <a:spLocks noGrp="1"/>
          </p:cNvSpPr>
          <p:nvPr>
            <p:ph type="sldNum" sz="quarter" idx="10"/>
          </p:nvPr>
        </p:nvSpPr>
        <p:spPr/>
        <p:txBody>
          <a:bodyPr/>
          <a:lstStyle/>
          <a:p>
            <a:fld id="{A2217BF3-519B-9145-8B18-C97CB0739154}" type="slidenum">
              <a:rPr lang="en-US" smtClean="0"/>
              <a:t>27</a:t>
            </a:fld>
            <a:endParaRPr lang="en-US"/>
          </a:p>
        </p:txBody>
      </p:sp>
    </p:spTree>
    <p:extLst>
      <p:ext uri="{BB962C8B-B14F-4D97-AF65-F5344CB8AC3E}">
        <p14:creationId xmlns:p14="http://schemas.microsoft.com/office/powerpoint/2010/main" val="829686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609600"/>
            <a:ext cx="5656262" cy="3181350"/>
          </a:xfrm>
        </p:spPr>
      </p:sp>
      <p:sp>
        <p:nvSpPr>
          <p:cNvPr id="3" name="Notes Placeholder 2"/>
          <p:cNvSpPr>
            <a:spLocks noGrp="1"/>
          </p:cNvSpPr>
          <p:nvPr>
            <p:ph type="body" idx="1"/>
          </p:nvPr>
        </p:nvSpPr>
        <p:spPr>
          <a:xfrm>
            <a:off x="514350" y="4114800"/>
            <a:ext cx="5715000" cy="4569885"/>
          </a:xfrm>
        </p:spPr>
        <p:txBody>
          <a:bodyPr/>
          <a:lstStyle/>
          <a:p>
            <a:r>
              <a:rPr lang="en-US" sz="1400" dirty="0">
                <a:latin typeface="Arial" panose="020B0604020202020204" pitchFamily="34" charset="0"/>
                <a:cs typeface="Arial" panose="020B0604020202020204" pitchFamily="34" charset="0"/>
              </a:rPr>
              <a:t>Here, we take the geometric</a:t>
            </a:r>
            <a:r>
              <a:rPr lang="en-US" sz="1400" baseline="0" dirty="0">
                <a:latin typeface="Arial" panose="020B0604020202020204" pitchFamily="34" charset="0"/>
                <a:cs typeface="Arial" panose="020B0604020202020204" pitchFamily="34" charset="0"/>
              </a:rPr>
              <a:t> mean of the percentages of UCLA/HKU maps reporting each activity, and grab the top ten.  These activities can be thought of as the activities most in common between the two groups.  Note that some of these features (</a:t>
            </a:r>
            <a:r>
              <a:rPr lang="en-US" sz="1400" baseline="0" dirty="0" err="1">
                <a:latin typeface="Arial" panose="020B0604020202020204" pitchFamily="34" charset="0"/>
                <a:cs typeface="Arial" panose="020B0604020202020204" pitchFamily="34" charset="0"/>
              </a:rPr>
              <a:t>Linkedin</a:t>
            </a:r>
            <a:r>
              <a:rPr lang="en-US" sz="1400" baseline="0" dirty="0">
                <a:latin typeface="Arial" panose="020B0604020202020204" pitchFamily="34" charset="0"/>
                <a:cs typeface="Arial" panose="020B0604020202020204" pitchFamily="34" charset="0"/>
              </a:rPr>
              <a:t>, Amazon) appeared as discriminative activities in previous slides – still, they occur with non-negligible frequency in both groups.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E8934D9-5CCE-4977-ABCE-2AEF7098734B}" type="slidenum">
              <a:rPr lang="en-US" smtClean="0"/>
              <a:t>28</a:t>
            </a:fld>
            <a:endParaRPr lang="en-US"/>
          </a:p>
        </p:txBody>
      </p:sp>
    </p:spTree>
    <p:extLst>
      <p:ext uri="{BB962C8B-B14F-4D97-AF65-F5344CB8AC3E}">
        <p14:creationId xmlns:p14="http://schemas.microsoft.com/office/powerpoint/2010/main" val="2940461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29</a:t>
            </a:fld>
            <a:endParaRPr lang="en-US"/>
          </a:p>
        </p:txBody>
      </p:sp>
    </p:spTree>
    <p:extLst>
      <p:ext uri="{BB962C8B-B14F-4D97-AF65-F5344CB8AC3E}">
        <p14:creationId xmlns:p14="http://schemas.microsoft.com/office/powerpoint/2010/main" val="341125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pPr defTabSz="932871">
              <a:defRPr/>
            </a:pPr>
            <a:r>
              <a:rPr lang="en-US" sz="1400">
                <a:latin typeface="Arial" pitchFamily="34" charset="0"/>
                <a:cs typeface="Arial" pitchFamily="34" charset="0"/>
              </a:rPr>
              <a:t>This is a continuum and individuals may display visitor or resident characteristics in different contexts and situations.</a:t>
            </a:r>
          </a:p>
          <a:p>
            <a:pPr defTabSz="932871">
              <a:defRPr/>
            </a:pPr>
            <a:endParaRPr lang="en-US" sz="1400">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6B37C837-5377-6648-AD34-4D4FC0F568FB}" type="slidenum">
              <a:rPr lang="en-GB" smtClean="0"/>
              <a:pPr/>
              <a:t>3</a:t>
            </a:fld>
            <a:endParaRPr lang="en-GB"/>
          </a:p>
        </p:txBody>
      </p:sp>
    </p:spTree>
    <p:extLst>
      <p:ext uri="{BB962C8B-B14F-4D97-AF65-F5344CB8AC3E}">
        <p14:creationId xmlns:p14="http://schemas.microsoft.com/office/powerpoint/2010/main" val="1983213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built a dendrogram of OCLC staff maps, using agglomerative clustering under set intersection cardinality.  (The names of the staff were replaced with NATO alphabet codenames for anonymity.)</a:t>
            </a:r>
          </a:p>
          <a:p>
            <a:endParaRPr lang="en-US" dirty="0"/>
          </a:p>
          <a:p>
            <a:r>
              <a:rPr lang="en-US" dirty="0"/>
              <a:t>At a glance, you can see commonalities of engagement among subgroups of people (e.g., Alpha, Bravo, and Charlie).  Victor is a complete outlier.</a:t>
            </a:r>
          </a:p>
        </p:txBody>
      </p:sp>
      <p:sp>
        <p:nvSpPr>
          <p:cNvPr id="4" name="Slide Number Placeholder 3"/>
          <p:cNvSpPr>
            <a:spLocks noGrp="1"/>
          </p:cNvSpPr>
          <p:nvPr>
            <p:ph type="sldNum" sz="quarter" idx="10"/>
          </p:nvPr>
        </p:nvSpPr>
        <p:spPr/>
        <p:txBody>
          <a:bodyPr/>
          <a:lstStyle/>
          <a:p>
            <a:fld id="{A2217BF3-519B-9145-8B18-C97CB0739154}" type="slidenum">
              <a:rPr lang="en-US" smtClean="0"/>
              <a:t>30</a:t>
            </a:fld>
            <a:endParaRPr lang="en-US"/>
          </a:p>
        </p:txBody>
      </p:sp>
    </p:spTree>
    <p:extLst>
      <p:ext uri="{BB962C8B-B14F-4D97-AF65-F5344CB8AC3E}">
        <p14:creationId xmlns:p14="http://schemas.microsoft.com/office/powerpoint/2010/main" val="2228135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31</a:t>
            </a:fld>
            <a:endParaRPr lang="en-US"/>
          </a:p>
        </p:txBody>
      </p:sp>
    </p:spTree>
    <p:extLst>
      <p:ext uri="{BB962C8B-B14F-4D97-AF65-F5344CB8AC3E}">
        <p14:creationId xmlns:p14="http://schemas.microsoft.com/office/powerpoint/2010/main" val="313642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YouTube use</a:t>
            </a:r>
            <a:r>
              <a:rPr lang="en-US" sz="1400" baseline="0" dirty="0">
                <a:latin typeface="Arial" panose="020B0604020202020204" pitchFamily="34" charset="0"/>
                <a:cs typeface="Arial" panose="020B0604020202020204" pitchFamily="34" charset="0"/>
              </a:rPr>
              <a:t> tends to cluster in the Visitor/Personal quadrant with some Institutional use in both cases.  HKU participants tend to engage as a Resident more frequently than UCLA participants.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552C922-2D99-45C2-A4B3-7C42889B7FEC}" type="slidenum">
              <a:rPr lang="en-US" smtClean="0"/>
              <a:t>32</a:t>
            </a:fld>
            <a:endParaRPr lang="en-US"/>
          </a:p>
        </p:txBody>
      </p:sp>
    </p:spTree>
    <p:extLst>
      <p:ext uri="{BB962C8B-B14F-4D97-AF65-F5344CB8AC3E}">
        <p14:creationId xmlns:p14="http://schemas.microsoft.com/office/powerpoint/2010/main" val="3122916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Wikipedia usage is similar.  Can anyone spot the “Wikipedia Editor”?</a:t>
            </a:r>
          </a:p>
        </p:txBody>
      </p:sp>
      <p:sp>
        <p:nvSpPr>
          <p:cNvPr id="4" name="Slide Number Placeholder 3"/>
          <p:cNvSpPr>
            <a:spLocks noGrp="1"/>
          </p:cNvSpPr>
          <p:nvPr>
            <p:ph type="sldNum" sz="quarter" idx="10"/>
          </p:nvPr>
        </p:nvSpPr>
        <p:spPr/>
        <p:txBody>
          <a:bodyPr/>
          <a:lstStyle/>
          <a:p>
            <a:fld id="{8552C922-2D99-45C2-A4B3-7C42889B7FEC}" type="slidenum">
              <a:rPr lang="en-US" smtClean="0"/>
              <a:t>33</a:t>
            </a:fld>
            <a:endParaRPr lang="en-US"/>
          </a:p>
        </p:txBody>
      </p:sp>
    </p:spTree>
    <p:extLst>
      <p:ext uri="{BB962C8B-B14F-4D97-AF65-F5344CB8AC3E}">
        <p14:creationId xmlns:p14="http://schemas.microsoft.com/office/powerpoint/2010/main" val="4196755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want to compare a shape in one map with a shape in another?  Can we overlay the two shapes and take their intersection area?</a:t>
            </a:r>
          </a:p>
          <a:p>
            <a:endParaRPr lang="en-US" dirty="0"/>
          </a:p>
          <a:p>
            <a:r>
              <a:rPr lang="en-US" dirty="0"/>
              <a:t>Maybe.</a:t>
            </a:r>
          </a:p>
        </p:txBody>
      </p:sp>
      <p:sp>
        <p:nvSpPr>
          <p:cNvPr id="4" name="Slide Number Placeholder 3"/>
          <p:cNvSpPr>
            <a:spLocks noGrp="1"/>
          </p:cNvSpPr>
          <p:nvPr>
            <p:ph type="sldNum" sz="quarter" idx="10"/>
          </p:nvPr>
        </p:nvSpPr>
        <p:spPr/>
        <p:txBody>
          <a:bodyPr/>
          <a:lstStyle/>
          <a:p>
            <a:fld id="{A2217BF3-519B-9145-8B18-C97CB0739154}" type="slidenum">
              <a:rPr lang="en-US" smtClean="0"/>
              <a:t>34</a:t>
            </a:fld>
            <a:endParaRPr lang="en-US"/>
          </a:p>
        </p:txBody>
      </p:sp>
    </p:spTree>
    <p:extLst>
      <p:ext uri="{BB962C8B-B14F-4D97-AF65-F5344CB8AC3E}">
        <p14:creationId xmlns:p14="http://schemas.microsoft.com/office/powerpoint/2010/main" val="2408176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maybe not.  These two shapes look similar, but they don’t happen to overlap at all.  So, if we use shape intersection area, their similarity is zero!</a:t>
            </a:r>
          </a:p>
          <a:p>
            <a:endParaRPr lang="en-US" dirty="0"/>
          </a:p>
          <a:p>
            <a:r>
              <a:rPr lang="en-US" dirty="0"/>
              <a:t>What else can be done?</a:t>
            </a:r>
          </a:p>
        </p:txBody>
      </p:sp>
      <p:sp>
        <p:nvSpPr>
          <p:cNvPr id="4" name="Slide Number Placeholder 3"/>
          <p:cNvSpPr>
            <a:spLocks noGrp="1"/>
          </p:cNvSpPr>
          <p:nvPr>
            <p:ph type="sldNum" sz="quarter" idx="10"/>
          </p:nvPr>
        </p:nvSpPr>
        <p:spPr/>
        <p:txBody>
          <a:bodyPr/>
          <a:lstStyle/>
          <a:p>
            <a:fld id="{A2217BF3-519B-9145-8B18-C97CB0739154}" type="slidenum">
              <a:rPr lang="en-US" smtClean="0"/>
              <a:t>35</a:t>
            </a:fld>
            <a:endParaRPr lang="en-US"/>
          </a:p>
        </p:txBody>
      </p:sp>
    </p:spTree>
    <p:extLst>
      <p:ext uri="{BB962C8B-B14F-4D97-AF65-F5344CB8AC3E}">
        <p14:creationId xmlns:p14="http://schemas.microsoft.com/office/powerpoint/2010/main" val="256923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I have overlaid two shapes, and I want to measure how geometrically similar they are.  They don’t overlap, so I can’t use overlap area.</a:t>
            </a:r>
          </a:p>
        </p:txBody>
      </p:sp>
      <p:sp>
        <p:nvSpPr>
          <p:cNvPr id="4" name="Slide Number Placeholder 3"/>
          <p:cNvSpPr>
            <a:spLocks noGrp="1"/>
          </p:cNvSpPr>
          <p:nvPr>
            <p:ph type="sldNum" sz="quarter" idx="10"/>
          </p:nvPr>
        </p:nvSpPr>
        <p:spPr/>
        <p:txBody>
          <a:bodyPr/>
          <a:lstStyle/>
          <a:p>
            <a:fld id="{A2217BF3-519B-9145-8B18-C97CB0739154}" type="slidenum">
              <a:rPr lang="en-US" smtClean="0"/>
              <a:t>36</a:t>
            </a:fld>
            <a:endParaRPr lang="en-US"/>
          </a:p>
        </p:txBody>
      </p:sp>
    </p:spTree>
    <p:extLst>
      <p:ext uri="{BB962C8B-B14F-4D97-AF65-F5344CB8AC3E}">
        <p14:creationId xmlns:p14="http://schemas.microsoft.com/office/powerpoint/2010/main" val="1340696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https://en.wikipedia.org/wiki/Mouse#/media/File:%D0%9C%D1%8B%D1%88%D1%8C_2.jpg by George </a:t>
            </a:r>
            <a:r>
              <a:rPr lang="en-US" dirty="0" err="1"/>
              <a:t>Shuklin</a:t>
            </a:r>
            <a:r>
              <a:rPr lang="en-US" dirty="0"/>
              <a:t> / CC BY-SA 1.0 </a:t>
            </a:r>
          </a:p>
          <a:p>
            <a:endParaRPr lang="en-US" dirty="0"/>
          </a:p>
          <a:p>
            <a:r>
              <a:rPr lang="en-US" dirty="0"/>
              <a:t>Image: https://s0.wp.com/wp-content/mu-plugins/wpcom-smileys/twemoji/2/svg/1f9c0.svg Twitter [CC BY 4.0 (http://creativecommons.org/licenses/by/4.0)], via Wikimedia Commons </a:t>
            </a:r>
          </a:p>
          <a:p>
            <a:endParaRPr lang="en-US" dirty="0"/>
          </a:p>
          <a:p>
            <a:r>
              <a:rPr lang="en-US" dirty="0"/>
              <a:t>We can use the “Wasserstein Distance” (also known as the Earth Mover’s Distance) to measure the (dis)similarity of the two shapes.</a:t>
            </a:r>
          </a:p>
          <a:p>
            <a:endParaRPr lang="en-US" dirty="0"/>
          </a:p>
          <a:p>
            <a:r>
              <a:rPr lang="en-US" dirty="0"/>
              <a:t>Imagine that one shape is uniformly covered with N hungry mice, and the other shape is uniformly covered with N irresistible cheese wedges.</a:t>
            </a:r>
          </a:p>
          <a:p>
            <a:endParaRPr lang="en-US" dirty="0"/>
          </a:p>
        </p:txBody>
      </p:sp>
      <p:sp>
        <p:nvSpPr>
          <p:cNvPr id="4" name="Slide Number Placeholder 3"/>
          <p:cNvSpPr>
            <a:spLocks noGrp="1"/>
          </p:cNvSpPr>
          <p:nvPr>
            <p:ph type="sldNum" sz="quarter" idx="10"/>
          </p:nvPr>
        </p:nvSpPr>
        <p:spPr/>
        <p:txBody>
          <a:bodyPr/>
          <a:lstStyle/>
          <a:p>
            <a:fld id="{A2217BF3-519B-9145-8B18-C97CB0739154}" type="slidenum">
              <a:rPr lang="en-US" smtClean="0"/>
              <a:t>37</a:t>
            </a:fld>
            <a:endParaRPr lang="en-US"/>
          </a:p>
        </p:txBody>
      </p:sp>
    </p:spTree>
    <p:extLst>
      <p:ext uri="{BB962C8B-B14F-4D97-AF65-F5344CB8AC3E}">
        <p14:creationId xmlns:p14="http://schemas.microsoft.com/office/powerpoint/2010/main" val="764503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Wasserstein finds an assignment between mice and cheese wedges that </a:t>
            </a:r>
            <a:r>
              <a:rPr lang="en-US" b="1" dirty="0"/>
              <a:t>minimizes the total distance traveled </a:t>
            </a:r>
            <a:r>
              <a:rPr lang="en-US" dirty="0"/>
              <a:t>by the mice.</a:t>
            </a:r>
          </a:p>
          <a:p>
            <a:endParaRPr lang="en-US" dirty="0"/>
          </a:p>
          <a:p>
            <a:r>
              <a:rPr lang="en-US" dirty="0"/>
              <a:t>We could have called this the “cheese mover’s distance” if we imagine the cheese gravitating toward the mice.</a:t>
            </a:r>
          </a:p>
        </p:txBody>
      </p:sp>
      <p:sp>
        <p:nvSpPr>
          <p:cNvPr id="4" name="Slide Number Placeholder 3"/>
          <p:cNvSpPr>
            <a:spLocks noGrp="1"/>
          </p:cNvSpPr>
          <p:nvPr>
            <p:ph type="sldNum" sz="quarter" idx="10"/>
          </p:nvPr>
        </p:nvSpPr>
        <p:spPr/>
        <p:txBody>
          <a:bodyPr/>
          <a:lstStyle/>
          <a:p>
            <a:fld id="{A2217BF3-519B-9145-8B18-C97CB0739154}" type="slidenum">
              <a:rPr lang="en-US" smtClean="0"/>
              <a:t>38</a:t>
            </a:fld>
            <a:endParaRPr lang="en-US"/>
          </a:p>
        </p:txBody>
      </p:sp>
    </p:spTree>
    <p:extLst>
      <p:ext uri="{BB962C8B-B14F-4D97-AF65-F5344CB8AC3E}">
        <p14:creationId xmlns:p14="http://schemas.microsoft.com/office/powerpoint/2010/main" val="529562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we use it to find correspondences between two shapes, and from those the Wasserstein Distance.</a:t>
            </a:r>
          </a:p>
          <a:p>
            <a:endParaRPr lang="en-US" dirty="0"/>
          </a:p>
          <a:p>
            <a:pPr marL="342900" indent="-342900">
              <a:buAutoNum type="alphaLcParenR"/>
            </a:pPr>
            <a:r>
              <a:rPr lang="en-US" dirty="0"/>
              <a:t>An input shape,</a:t>
            </a:r>
          </a:p>
          <a:p>
            <a:pPr marL="342900" indent="-342900">
              <a:buAutoNum type="alphaLcParenR"/>
            </a:pPr>
            <a:r>
              <a:rPr lang="en-US" dirty="0"/>
              <a:t>A shape shattered into N pieces</a:t>
            </a:r>
          </a:p>
          <a:p>
            <a:pPr marL="342900" indent="-342900">
              <a:buAutoNum type="alphaLcParenR"/>
            </a:pPr>
            <a:r>
              <a:rPr lang="en-US" dirty="0"/>
              <a:t>A hierarchical decomposition of each shape encourages nearby mice to forage in a group</a:t>
            </a:r>
          </a:p>
          <a:p>
            <a:pPr marL="342900" indent="-342900">
              <a:buAutoNum type="alphaLcParenR"/>
            </a:pPr>
            <a:r>
              <a:rPr lang="en-US" dirty="0"/>
              <a:t>An optimal correspondence found between two shapes.</a:t>
            </a:r>
          </a:p>
        </p:txBody>
      </p:sp>
      <p:sp>
        <p:nvSpPr>
          <p:cNvPr id="4" name="Slide Number Placeholder 3"/>
          <p:cNvSpPr>
            <a:spLocks noGrp="1"/>
          </p:cNvSpPr>
          <p:nvPr>
            <p:ph type="sldNum" sz="quarter" idx="10"/>
          </p:nvPr>
        </p:nvSpPr>
        <p:spPr/>
        <p:txBody>
          <a:bodyPr/>
          <a:lstStyle/>
          <a:p>
            <a:fld id="{A2217BF3-519B-9145-8B18-C97CB0739154}" type="slidenum">
              <a:rPr lang="en-US" smtClean="0"/>
              <a:t>39</a:t>
            </a:fld>
            <a:endParaRPr lang="en-US"/>
          </a:p>
        </p:txBody>
      </p:sp>
    </p:spTree>
    <p:extLst>
      <p:ext uri="{BB962C8B-B14F-4D97-AF65-F5344CB8AC3E}">
        <p14:creationId xmlns:p14="http://schemas.microsoft.com/office/powerpoint/2010/main" val="320234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pPr defTabSz="466435">
              <a:defRPr/>
            </a:pPr>
            <a:r>
              <a:rPr lang="en-US" sz="1400" kern="1200" dirty="0">
                <a:solidFill>
                  <a:schemeClr val="tx1"/>
                </a:solidFill>
                <a:effectLst/>
                <a:latin typeface="Arial" charset="0"/>
                <a:ea typeface="Arial" charset="0"/>
                <a:cs typeface="Arial" charset="0"/>
              </a:rPr>
              <a:t>Image: https://www.flickr.com/photos/29233640@N07/9363159824/ by Robert Couse-Baker / CC BY 2.0</a:t>
            </a:r>
          </a:p>
          <a:p>
            <a:pPr defTabSz="466435">
              <a:defRPr/>
            </a:pPr>
            <a:endParaRPr lang="en-US" sz="1400" dirty="0">
              <a:solidFill>
                <a:schemeClr val="tx1"/>
              </a:solidFill>
              <a:latin typeface="Arial" pitchFamily="34" charset="0"/>
              <a:cs typeface="Arial" pitchFamily="34" charset="0"/>
            </a:endParaRPr>
          </a:p>
          <a:p>
            <a:r>
              <a:rPr lang="en-US" sz="1400" dirty="0">
                <a:solidFill>
                  <a:schemeClr val="tx1"/>
                </a:solidFill>
                <a:latin typeface="Arial" pitchFamily="34" charset="0"/>
                <a:cs typeface="Arial" pitchFamily="34" charset="0"/>
              </a:rPr>
              <a:t>Visitors: functional use of technology, often linked to formal need (such as use of software for specific coursework, or organizing meetings through email contact); less visible/more passive online presence, more likely to favor  face-to-face interactions (even as they use the internet to organize/schedule those interactions) </a:t>
            </a:r>
          </a:p>
          <a:p>
            <a:endParaRPr lang="en-US" sz="1400" dirty="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32CF4C4C-19F4-4555-84AC-DDCE43DBCD2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3904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we use it to find correspondences between two shapes, and from those the Wasserstein Distance.</a:t>
            </a:r>
          </a:p>
          <a:p>
            <a:endParaRPr lang="en-US" dirty="0"/>
          </a:p>
          <a:p>
            <a:pPr marL="342900" indent="-342900">
              <a:buAutoNum type="alphaLcParenR"/>
            </a:pPr>
            <a:r>
              <a:rPr lang="en-US" dirty="0"/>
              <a:t>An input shape,</a:t>
            </a:r>
          </a:p>
          <a:p>
            <a:pPr marL="342900" indent="-342900">
              <a:buAutoNum type="alphaLcParenR"/>
            </a:pPr>
            <a:r>
              <a:rPr lang="en-US" dirty="0"/>
              <a:t>A shape shattered into N pieces</a:t>
            </a:r>
          </a:p>
          <a:p>
            <a:pPr marL="342900" indent="-342900">
              <a:buAutoNum type="alphaLcParenR"/>
            </a:pPr>
            <a:r>
              <a:rPr lang="en-US" dirty="0"/>
              <a:t>A hierarchical decomposition of each shape encourages nearby mice to forage in a group</a:t>
            </a:r>
          </a:p>
          <a:p>
            <a:pPr marL="342900" indent="-342900">
              <a:buAutoNum type="alphaLcParenR"/>
            </a:pPr>
            <a:r>
              <a:rPr lang="en-US" dirty="0"/>
              <a:t>An optimal correspondence found between two shapes.</a:t>
            </a:r>
          </a:p>
        </p:txBody>
      </p:sp>
      <p:sp>
        <p:nvSpPr>
          <p:cNvPr id="4" name="Slide Number Placeholder 3"/>
          <p:cNvSpPr>
            <a:spLocks noGrp="1"/>
          </p:cNvSpPr>
          <p:nvPr>
            <p:ph type="sldNum" sz="quarter" idx="10"/>
          </p:nvPr>
        </p:nvSpPr>
        <p:spPr/>
        <p:txBody>
          <a:bodyPr/>
          <a:lstStyle/>
          <a:p>
            <a:fld id="{A2217BF3-519B-9145-8B18-C97CB0739154}" type="slidenum">
              <a:rPr lang="en-US" smtClean="0"/>
              <a:t>40</a:t>
            </a:fld>
            <a:endParaRPr lang="en-US"/>
          </a:p>
        </p:txBody>
      </p:sp>
    </p:spTree>
    <p:extLst>
      <p:ext uri="{BB962C8B-B14F-4D97-AF65-F5344CB8AC3E}">
        <p14:creationId xmlns:p14="http://schemas.microsoft.com/office/powerpoint/2010/main" val="2834722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we use it to find correspondences between two shapes, and from those the Wasserstein Distance.</a:t>
            </a:r>
          </a:p>
          <a:p>
            <a:endParaRPr lang="en-US" dirty="0"/>
          </a:p>
          <a:p>
            <a:pPr marL="342900" indent="-342900">
              <a:buAutoNum type="alphaLcParenR"/>
            </a:pPr>
            <a:r>
              <a:rPr lang="en-US" dirty="0"/>
              <a:t>An input shape,</a:t>
            </a:r>
          </a:p>
          <a:p>
            <a:pPr marL="342900" indent="-342900">
              <a:buAutoNum type="alphaLcParenR"/>
            </a:pPr>
            <a:r>
              <a:rPr lang="en-US" dirty="0"/>
              <a:t>A shape shattered into N pieces</a:t>
            </a:r>
          </a:p>
          <a:p>
            <a:pPr marL="342900" indent="-342900">
              <a:buAutoNum type="alphaLcParenR"/>
            </a:pPr>
            <a:r>
              <a:rPr lang="en-US" dirty="0"/>
              <a:t>A hierarchical decomposition of each shape encourages nearby mice to forage in a group</a:t>
            </a:r>
          </a:p>
          <a:p>
            <a:pPr marL="342900" indent="-342900">
              <a:buAutoNum type="alphaLcParenR"/>
            </a:pPr>
            <a:r>
              <a:rPr lang="en-US" dirty="0"/>
              <a:t>An optimal correspondence found between two shapes.</a:t>
            </a:r>
          </a:p>
        </p:txBody>
      </p:sp>
      <p:sp>
        <p:nvSpPr>
          <p:cNvPr id="4" name="Slide Number Placeholder 3"/>
          <p:cNvSpPr>
            <a:spLocks noGrp="1"/>
          </p:cNvSpPr>
          <p:nvPr>
            <p:ph type="sldNum" sz="quarter" idx="10"/>
          </p:nvPr>
        </p:nvSpPr>
        <p:spPr/>
        <p:txBody>
          <a:bodyPr/>
          <a:lstStyle/>
          <a:p>
            <a:fld id="{A2217BF3-519B-9145-8B18-C97CB0739154}" type="slidenum">
              <a:rPr lang="en-US" smtClean="0"/>
              <a:t>41</a:t>
            </a:fld>
            <a:endParaRPr lang="en-US"/>
          </a:p>
        </p:txBody>
      </p:sp>
    </p:spTree>
    <p:extLst>
      <p:ext uri="{BB962C8B-B14F-4D97-AF65-F5344CB8AC3E}">
        <p14:creationId xmlns:p14="http://schemas.microsoft.com/office/powerpoint/2010/main" val="3034443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we use it to find correspondences between two shapes, and from those the Wasserstein Distance.</a:t>
            </a:r>
          </a:p>
          <a:p>
            <a:endParaRPr lang="en-US" dirty="0"/>
          </a:p>
          <a:p>
            <a:pPr marL="342900" indent="-342900">
              <a:buAutoNum type="alphaLcParenR"/>
            </a:pPr>
            <a:r>
              <a:rPr lang="en-US" dirty="0"/>
              <a:t>An input shape,</a:t>
            </a:r>
          </a:p>
          <a:p>
            <a:pPr marL="342900" indent="-342900">
              <a:buAutoNum type="alphaLcParenR"/>
            </a:pPr>
            <a:r>
              <a:rPr lang="en-US" dirty="0"/>
              <a:t>A shape shattered into N pieces</a:t>
            </a:r>
          </a:p>
          <a:p>
            <a:pPr marL="342900" indent="-342900">
              <a:buAutoNum type="alphaLcParenR"/>
            </a:pPr>
            <a:r>
              <a:rPr lang="en-US" dirty="0"/>
              <a:t>A hierarchical decomposition of each shape encourages nearby mice to forage in a group</a:t>
            </a:r>
          </a:p>
          <a:p>
            <a:pPr marL="342900" indent="-342900">
              <a:buAutoNum type="alphaLcParenR"/>
            </a:pPr>
            <a:r>
              <a:rPr lang="en-US" dirty="0"/>
              <a:t>An optimal correspondence found between two shapes.</a:t>
            </a:r>
          </a:p>
        </p:txBody>
      </p:sp>
      <p:sp>
        <p:nvSpPr>
          <p:cNvPr id="4" name="Slide Number Placeholder 3"/>
          <p:cNvSpPr>
            <a:spLocks noGrp="1"/>
          </p:cNvSpPr>
          <p:nvPr>
            <p:ph type="sldNum" sz="quarter" idx="10"/>
          </p:nvPr>
        </p:nvSpPr>
        <p:spPr/>
        <p:txBody>
          <a:bodyPr/>
          <a:lstStyle/>
          <a:p>
            <a:fld id="{A2217BF3-519B-9145-8B18-C97CB0739154}" type="slidenum">
              <a:rPr lang="en-US" smtClean="0"/>
              <a:t>42</a:t>
            </a:fld>
            <a:endParaRPr lang="en-US"/>
          </a:p>
        </p:txBody>
      </p:sp>
    </p:spTree>
    <p:extLst>
      <p:ext uri="{BB962C8B-B14F-4D97-AF65-F5344CB8AC3E}">
        <p14:creationId xmlns:p14="http://schemas.microsoft.com/office/powerpoint/2010/main" val="2844979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Correspondences recovered using the Wasserstein distance.  Note the red dots in the lower-right part of the right shape – neighboring mice are encouraged to forage together, but they don’t have to if it serves the greater good!</a:t>
            </a:r>
          </a:p>
        </p:txBody>
      </p:sp>
      <p:sp>
        <p:nvSpPr>
          <p:cNvPr id="4" name="Slide Number Placeholder 3"/>
          <p:cNvSpPr>
            <a:spLocks noGrp="1"/>
          </p:cNvSpPr>
          <p:nvPr>
            <p:ph type="sldNum" sz="quarter" idx="10"/>
          </p:nvPr>
        </p:nvSpPr>
        <p:spPr/>
        <p:txBody>
          <a:bodyPr/>
          <a:lstStyle/>
          <a:p>
            <a:fld id="{A2217BF3-519B-9145-8B18-C97CB0739154}" type="slidenum">
              <a:rPr lang="en-US" smtClean="0"/>
              <a:t>43</a:t>
            </a:fld>
            <a:endParaRPr lang="en-US"/>
          </a:p>
        </p:txBody>
      </p:sp>
    </p:spTree>
    <p:extLst>
      <p:ext uri="{BB962C8B-B14F-4D97-AF65-F5344CB8AC3E}">
        <p14:creationId xmlns:p14="http://schemas.microsoft.com/office/powerpoint/2010/main" val="1665843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44</a:t>
            </a:fld>
            <a:endParaRPr lang="en-US"/>
          </a:p>
        </p:txBody>
      </p:sp>
    </p:spTree>
    <p:extLst>
      <p:ext uri="{BB962C8B-B14F-4D97-AF65-F5344CB8AC3E}">
        <p14:creationId xmlns:p14="http://schemas.microsoft.com/office/powerpoint/2010/main" val="2230647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put together an app that you can use to create and share your own map!  It features a “stretchy scrapbooking” interface.  It is fun to use, and it helps us to collect more data that we can process more easily than taking photos.  Give it a try!</a:t>
            </a:r>
          </a:p>
        </p:txBody>
      </p:sp>
      <p:sp>
        <p:nvSpPr>
          <p:cNvPr id="4" name="Slide Number Placeholder 3"/>
          <p:cNvSpPr>
            <a:spLocks noGrp="1"/>
          </p:cNvSpPr>
          <p:nvPr>
            <p:ph type="sldNum" sz="quarter" idx="10"/>
          </p:nvPr>
        </p:nvSpPr>
        <p:spPr/>
        <p:txBody>
          <a:bodyPr/>
          <a:lstStyle/>
          <a:p>
            <a:fld id="{A2217BF3-519B-9145-8B18-C97CB0739154}" type="slidenum">
              <a:rPr lang="en-US" smtClean="0"/>
              <a:t>45</a:t>
            </a:fld>
            <a:endParaRPr lang="en-US"/>
          </a:p>
        </p:txBody>
      </p:sp>
    </p:spTree>
    <p:extLst>
      <p:ext uri="{BB962C8B-B14F-4D97-AF65-F5344CB8AC3E}">
        <p14:creationId xmlns:p14="http://schemas.microsoft.com/office/powerpoint/2010/main" val="3659511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r>
              <a:rPr lang="en-US" sz="1400" dirty="0">
                <a:latin typeface="Arial" panose="020B0604020202020204" pitchFamily="34" charset="0"/>
                <a:cs typeface="Arial" panose="020B0604020202020204" pitchFamily="34" charset="0"/>
              </a:rPr>
              <a:t>We made an app so that we can get more data!</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1.   To use the app, go</a:t>
            </a:r>
            <a:r>
              <a:rPr lang="en-US" sz="1400" baseline="0" dirty="0">
                <a:latin typeface="Arial" panose="020B0604020202020204" pitchFamily="34" charset="0"/>
                <a:cs typeface="Arial" panose="020B0604020202020204" pitchFamily="34" charset="0"/>
              </a:rPr>
              <a:t> to “http://oc.lc/</a:t>
            </a:r>
            <a:r>
              <a:rPr lang="en-US" sz="1400" baseline="0" dirty="0" err="1">
                <a:latin typeface="Arial" panose="020B0604020202020204" pitchFamily="34" charset="0"/>
                <a:cs typeface="Arial" panose="020B0604020202020204" pitchFamily="34" charset="0"/>
              </a:rPr>
              <a:t>vrmap</a:t>
            </a:r>
            <a:r>
              <a:rPr lang="en-US" sz="1400" baseline="0" dirty="0">
                <a:latin typeface="Arial" panose="020B0604020202020204" pitchFamily="34" charset="0"/>
                <a:cs typeface="Arial" panose="020B0604020202020204" pitchFamily="34" charset="0"/>
              </a:rPr>
              <a:t>”.</a:t>
            </a:r>
          </a:p>
          <a:p>
            <a:pPr marL="228600" indent="-228600">
              <a:buAutoNum type="arabicPeriod" startAt="2"/>
            </a:pPr>
            <a:r>
              <a:rPr lang="en-US" sz="1400" dirty="0">
                <a:latin typeface="Arial" panose="020B0604020202020204" pitchFamily="34" charset="0"/>
                <a:cs typeface="Arial" panose="020B0604020202020204" pitchFamily="34" charset="0"/>
              </a:rPr>
              <a:t>If you like it, share it!</a:t>
            </a:r>
          </a:p>
          <a:p>
            <a:pPr marL="0" indent="0">
              <a:buNone/>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46</a:t>
            </a:fld>
            <a:endParaRPr lang="en-US"/>
          </a:p>
        </p:txBody>
      </p:sp>
    </p:spTree>
    <p:extLst>
      <p:ext uri="{BB962C8B-B14F-4D97-AF65-F5344CB8AC3E}">
        <p14:creationId xmlns:p14="http://schemas.microsoft.com/office/powerpoint/2010/main" val="2035943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r>
              <a:rPr lang="en-US" sz="1400" dirty="0">
                <a:latin typeface="Arial" panose="020B0604020202020204" pitchFamily="34" charset="0"/>
                <a:cs typeface="Arial" panose="020B0604020202020204" pitchFamily="34" charset="0"/>
              </a:rPr>
              <a:t>OCLC Research. 2016. </a:t>
            </a:r>
            <a:r>
              <a:rPr lang="en-US" sz="1400" i="1" dirty="0">
                <a:latin typeface="Arial" panose="020B0604020202020204" pitchFamily="34" charset="0"/>
                <a:cs typeface="Arial" panose="020B0604020202020204" pitchFamily="34" charset="0"/>
              </a:rPr>
              <a:t>Using the Digital Visitors and Residents App</a:t>
            </a:r>
            <a:r>
              <a:rPr lang="en-US" sz="1400" dirty="0">
                <a:latin typeface="Arial" panose="020B0604020202020204" pitchFamily="34" charset="0"/>
                <a:cs typeface="Arial" panose="020B0604020202020204" pitchFamily="34" charset="0"/>
              </a:rPr>
              <a:t>. YouTube video. May 5. </a:t>
            </a:r>
            <a:r>
              <a:rPr lang="en-US" sz="1400" dirty="0">
                <a:latin typeface="Arial" panose="020B0604020202020204" pitchFamily="34" charset="0"/>
                <a:cs typeface="Arial" panose="020B0604020202020204" pitchFamily="34" charset="0"/>
                <a:hlinkClick r:id="rId3"/>
              </a:rPr>
              <a:t>https://www.youtube.com/watch?v=6ai0ZO3lDR4</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47</a:t>
            </a:fld>
            <a:endParaRPr lang="en-US" dirty="0"/>
          </a:p>
        </p:txBody>
      </p:sp>
    </p:spTree>
    <p:extLst>
      <p:ext uri="{BB962C8B-B14F-4D97-AF65-F5344CB8AC3E}">
        <p14:creationId xmlns:p14="http://schemas.microsoft.com/office/powerpoint/2010/main" val="1547985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45139"/>
          </a:xfrm>
        </p:spPr>
        <p:txBody>
          <a:bodyPr/>
          <a:lstStyle/>
          <a:p>
            <a:r>
              <a:rPr lang="en-US" b="0" dirty="0"/>
              <a:t>Many research projects collect interesting pictorial data.  Bring it to life using shape analysis techniques!</a:t>
            </a:r>
          </a:p>
          <a:p>
            <a:endParaRPr lang="en-US" b="1" dirty="0"/>
          </a:p>
          <a:p>
            <a:r>
              <a:rPr lang="en-US" b="1" dirty="0"/>
              <a:t>Left image:  </a:t>
            </a:r>
          </a:p>
          <a:p>
            <a:r>
              <a:rPr lang="en-US" dirty="0"/>
              <a:t>Image: Donna Lanclos, “Playing with Cognitive Mapping,” </a:t>
            </a:r>
            <a:r>
              <a:rPr lang="en-US" i="1" dirty="0"/>
              <a:t>The Anthropologist in the Stacks,</a:t>
            </a:r>
            <a:r>
              <a:rPr lang="en-US" dirty="0"/>
              <a:t> November 19, 2013, http://atkinsanthro.blogspot.com/2013/11/playing-with-cognitive-mapping.html</a:t>
            </a:r>
            <a:r>
              <a:rPr lang="en-US" u="sng" dirty="0"/>
              <a:t> </a:t>
            </a:r>
            <a:r>
              <a:rPr lang="en-US" dirty="0"/>
              <a:t>and http://4.bp.blogspot.com/-ovQmL8OAWtE/UouwsrtOvfI/AAAAAAAAA9g/d2xyJ-nXgD8/s1600/Map+7.jpg</a:t>
            </a:r>
            <a:r>
              <a:rPr lang="en-US" u="sng" dirty="0"/>
              <a:t>. </a:t>
            </a:r>
            <a:endParaRPr lang="en-US" dirty="0"/>
          </a:p>
          <a:p>
            <a:endParaRPr lang="en-US" dirty="0"/>
          </a:p>
          <a:p>
            <a:r>
              <a:rPr lang="en-US" b="1" dirty="0"/>
              <a:t>Right image:</a:t>
            </a:r>
          </a:p>
          <a:p>
            <a:r>
              <a:rPr lang="en-US" dirty="0"/>
              <a:t>Image: Andrew Asher, “Coding Library Cognitive Maps,” </a:t>
            </a:r>
            <a:r>
              <a:rPr lang="en-US" i="1" dirty="0" err="1"/>
              <a:t>Biblio|Ethno|Historio|Graphy</a:t>
            </a:r>
            <a:r>
              <a:rPr lang="en-US" i="1" dirty="0"/>
              <a:t>,</a:t>
            </a:r>
            <a:r>
              <a:rPr lang="en-US" dirty="0"/>
              <a:t> December 9, 2013, http://www.andrewasher.net/BiblioEthnoHistorioGraphy/coding-library-cognitive-maps/ and http://www.andrewasher.net/BiblioEthnoHistorioGraphy/wp-content/uploads/2013/12/map41.jpg (CC BY 4.0).</a:t>
            </a:r>
          </a:p>
        </p:txBody>
      </p:sp>
      <p:sp>
        <p:nvSpPr>
          <p:cNvPr id="4" name="Slide Number Placeholder 3"/>
          <p:cNvSpPr>
            <a:spLocks noGrp="1"/>
          </p:cNvSpPr>
          <p:nvPr>
            <p:ph type="sldNum" sz="quarter" idx="10"/>
          </p:nvPr>
        </p:nvSpPr>
        <p:spPr/>
        <p:txBody>
          <a:bodyPr/>
          <a:lstStyle/>
          <a:p>
            <a:fld id="{A2217BF3-519B-9145-8B18-C97CB0739154}" type="slidenum">
              <a:rPr lang="en-US" smtClean="0"/>
              <a:t>48</a:t>
            </a:fld>
            <a:endParaRPr lang="en-US"/>
          </a:p>
        </p:txBody>
      </p:sp>
    </p:spTree>
    <p:extLst>
      <p:ext uri="{BB962C8B-B14F-4D97-AF65-F5344CB8AC3E}">
        <p14:creationId xmlns:p14="http://schemas.microsoft.com/office/powerpoint/2010/main" val="3589515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50</a:t>
            </a:fld>
            <a:endParaRPr lang="en-US"/>
          </a:p>
        </p:txBody>
      </p:sp>
    </p:spTree>
    <p:extLst>
      <p:ext uri="{BB962C8B-B14F-4D97-AF65-F5344CB8AC3E}">
        <p14:creationId xmlns:p14="http://schemas.microsoft.com/office/powerpoint/2010/main" val="1746435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pPr defTabSz="466435">
              <a:defRPr/>
            </a:pPr>
            <a:r>
              <a:rPr lang="en-US" sz="1400" kern="1200" dirty="0">
                <a:solidFill>
                  <a:schemeClr val="tx1"/>
                </a:solidFill>
                <a:effectLst/>
                <a:latin typeface="Arial" charset="0"/>
                <a:ea typeface="Arial" charset="0"/>
                <a:cs typeface="Arial" charset="0"/>
              </a:rPr>
              <a:t>Image: http://www.flickr.com/photos/15216811@N06/8521338394 by N </a:t>
            </a:r>
            <a:r>
              <a:rPr lang="en-US" sz="1400" kern="1200" dirty="0" err="1">
                <a:solidFill>
                  <a:schemeClr val="tx1"/>
                </a:solidFill>
                <a:effectLst/>
                <a:latin typeface="Arial" charset="0"/>
                <a:ea typeface="Arial" charset="0"/>
                <a:cs typeface="Arial" charset="0"/>
              </a:rPr>
              <a:t>i</a:t>
            </a:r>
            <a:r>
              <a:rPr lang="en-US" sz="1400" kern="1200" dirty="0">
                <a:solidFill>
                  <a:schemeClr val="tx1"/>
                </a:solidFill>
                <a:effectLst/>
                <a:latin typeface="Arial" charset="0"/>
                <a:ea typeface="Arial" charset="0"/>
                <a:cs typeface="Arial" charset="0"/>
              </a:rPr>
              <a:t> c o l a / CC BY 2.0</a:t>
            </a:r>
          </a:p>
          <a:p>
            <a:pPr defTabSz="466435">
              <a:defRPr/>
            </a:pPr>
            <a:endParaRPr lang="en-US" sz="1400" dirty="0">
              <a:latin typeface="Arial" pitchFamily="34" charset="0"/>
              <a:cs typeface="Arial" pitchFamily="34" charset="0"/>
            </a:endParaRPr>
          </a:p>
          <a:p>
            <a:r>
              <a:rPr lang="en-US" sz="1400" dirty="0">
                <a:latin typeface="Arial" pitchFamily="34" charset="0"/>
                <a:cs typeface="Arial" pitchFamily="34" charset="0"/>
              </a:rPr>
              <a:t>Residents: significant online presence and usage; high level of collaborative activity online; contributions to the online environment in the form of uploading materials, photos, videos.</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32CF4C4C-19F4-4555-84AC-DDCE43DBCD2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52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a:t>
            </a:r>
            <a:r>
              <a:rPr lang="en-US" dirty="0"/>
              <a:t>Image: https://www.flickr.com/photos/scatteredashes/5844154762/ by Scipio / CC BY-NC 2.0</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201BDF-7029-4C37-8139-4C7E27381A77}" type="slidenum">
              <a:rPr lang="nl-NL" smtClean="0"/>
              <a:t>51</a:t>
            </a:fld>
            <a:endParaRPr lang="nl-NL"/>
          </a:p>
        </p:txBody>
      </p:sp>
    </p:spTree>
    <p:extLst>
      <p:ext uri="{BB962C8B-B14F-4D97-AF65-F5344CB8AC3E}">
        <p14:creationId xmlns:p14="http://schemas.microsoft.com/office/powerpoint/2010/main" val="153721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r>
              <a:rPr lang="en-US" sz="1400">
                <a:latin typeface="Arial" pitchFamily="34" charset="0"/>
                <a:cs typeface="Arial" pitchFamily="34" charset="0"/>
              </a:rPr>
              <a:t>1. Emerging (Late stage secondary school/First year undergraduate); </a:t>
            </a:r>
          </a:p>
          <a:p>
            <a:r>
              <a:rPr lang="en-US" sz="1400">
                <a:latin typeface="Arial" pitchFamily="34" charset="0"/>
                <a:cs typeface="Arial" pitchFamily="34" charset="0"/>
              </a:rPr>
              <a:t>2. Establishing (Second/third or third/fourth year undergraduate); </a:t>
            </a:r>
          </a:p>
          <a:p>
            <a:r>
              <a:rPr lang="en-US" sz="1400">
                <a:latin typeface="Arial" pitchFamily="34" charset="0"/>
                <a:cs typeface="Arial" pitchFamily="34" charset="0"/>
              </a:rPr>
              <a:t>3. Embedding (Postgraduates, PhD students); </a:t>
            </a:r>
          </a:p>
          <a:p>
            <a:pPr defTabSz="914306" fontAlgn="base">
              <a:defRPr/>
            </a:pPr>
            <a:r>
              <a:rPr lang="en-US" sz="1400">
                <a:latin typeface="Arial" pitchFamily="34" charset="0"/>
                <a:cs typeface="Arial" pitchFamily="34" charset="0"/>
              </a:rPr>
              <a:t>4. Experienced (Faculty, Researchers, Scholars Lifelong Learners).</a:t>
            </a:r>
          </a:p>
          <a:p>
            <a:endParaRPr lang="en-US" sz="1400">
              <a:latin typeface="Arial" pitchFamily="34" charset="0"/>
              <a:cs typeface="Arial" pitchFamily="34" charset="0"/>
            </a:endParaRPr>
          </a:p>
          <a:p>
            <a:endParaRPr lang="en-US" sz="1400">
              <a:latin typeface="Arial" pitchFamily="34" charset="0"/>
              <a:cs typeface="Arial" pitchFamily="34" charset="0"/>
            </a:endParaRPr>
          </a:p>
          <a:p>
            <a:endParaRPr lang="en-US" sz="1400">
              <a:latin typeface="Arial" pitchFamily="34" charset="0"/>
              <a:cs typeface="Arial" pitchFamily="34" charset="0"/>
            </a:endParaRPr>
          </a:p>
          <a:p>
            <a:endParaRPr lang="en-US" sz="1400">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6B37C837-5377-6648-AD34-4D4FC0F568FB}" type="slidenum">
              <a:rPr lang="en-GB" smtClean="0"/>
              <a:pPr/>
              <a:t>6</a:t>
            </a:fld>
            <a:endParaRPr lang="en-GB"/>
          </a:p>
        </p:txBody>
      </p:sp>
    </p:spTree>
    <p:extLst>
      <p:ext uri="{BB962C8B-B14F-4D97-AF65-F5344CB8AC3E}">
        <p14:creationId xmlns:p14="http://schemas.microsoft.com/office/powerpoint/2010/main" val="187304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5029200"/>
          </a:xfrm>
        </p:spPr>
        <p:txBody>
          <a:bodyPr/>
          <a:lstStyle/>
          <a:p>
            <a:pPr defTabSz="914306" fontAlgn="base">
              <a:spcBef>
                <a:spcPct val="30000"/>
              </a:spcBef>
              <a:spcAft>
                <a:spcPct val="0"/>
              </a:spcAft>
              <a:defRPr/>
            </a:pPr>
            <a:r>
              <a:rPr lang="en-US" sz="1400" dirty="0">
                <a:latin typeface="Arial" pitchFamily="34" charset="0"/>
                <a:cs typeface="Arial" pitchFamily="34" charset="0"/>
              </a:rPr>
              <a:t>“In simple terms the Visitors see the web as a series of tools. They decide what they want to achieve, chose an appropriate online tool to do the job, then log-off. They leave no social trace of themselves online. The Residents live a proportion of their lives online. They see the web as a place where they can express themselves and spend time with people. Residents will have a profile on a social networking platform and aspects of their persona, or digital identity, maintaining presence even when they are not online. The premise of V&amp;R is presented as a continuum whereby individuals’ modes of engagement will be more Visitor or Resident depending on their personal motivations and the context and situation at the time.” (Connaway, Lanclos, and Hood 2013)</a:t>
            </a:r>
          </a:p>
          <a:p>
            <a:pPr defTabSz="466435">
              <a:defRPr/>
            </a:pPr>
            <a:endParaRPr lang="en-US" sz="1400" dirty="0">
              <a:latin typeface="Arial" pitchFamily="34" charset="0"/>
              <a:cs typeface="Arial" pitchFamily="34" charset="0"/>
            </a:endParaRPr>
          </a:p>
          <a:p>
            <a:pPr defTabSz="466435">
              <a:defRPr/>
            </a:pPr>
            <a:r>
              <a:rPr lang="en-GB" sz="1400" dirty="0">
                <a:latin typeface="Arial" pitchFamily="34" charset="0"/>
                <a:cs typeface="Arial" pitchFamily="34" charset="0"/>
              </a:rPr>
              <a:t>First Monday Paper: </a:t>
            </a:r>
            <a:r>
              <a:rPr lang="en-GB" sz="1400" dirty="0">
                <a:latin typeface="Arial" pitchFamily="34" charset="0"/>
                <a:cs typeface="Arial" pitchFamily="34" charset="0"/>
                <a:hlinkClick r:id="rId3"/>
              </a:rPr>
              <a:t>http://is.gd/vandrpaper</a:t>
            </a:r>
            <a:r>
              <a:rPr lang="en-GB" sz="1400" dirty="0">
                <a:latin typeface="Arial" pitchFamily="34" charset="0"/>
                <a:cs typeface="Arial" pitchFamily="34" charset="0"/>
              </a:rPr>
              <a:t> </a:t>
            </a:r>
          </a:p>
          <a:p>
            <a:pPr defTabSz="466435">
              <a:defRPr/>
            </a:pPr>
            <a:r>
              <a:rPr lang="en-GB" sz="1400" dirty="0">
                <a:latin typeface="Arial" pitchFamily="34" charset="0"/>
                <a:cs typeface="Arial" pitchFamily="34" charset="0"/>
              </a:rPr>
              <a:t>Video: </a:t>
            </a:r>
            <a:r>
              <a:rPr lang="en-GB" sz="1400" dirty="0">
                <a:latin typeface="Arial" pitchFamily="34" charset="0"/>
                <a:cs typeface="Arial" pitchFamily="34" charset="0"/>
                <a:hlinkClick r:id="rId4"/>
              </a:rPr>
              <a:t>http://is.gd/vandrvideo</a:t>
            </a:r>
            <a:r>
              <a:rPr lang="en-GB" sz="1400"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fld id="{706F2A94-4A4D-4FD9-8EB7-4970A8389576}" type="slidenum">
              <a:rPr lang="en-US" smtClean="0"/>
              <a:t>7</a:t>
            </a:fld>
            <a:endParaRPr lang="en-US"/>
          </a:p>
        </p:txBody>
      </p:sp>
    </p:spTree>
    <p:extLst>
      <p:ext uri="{BB962C8B-B14F-4D97-AF65-F5344CB8AC3E}">
        <p14:creationId xmlns:p14="http://schemas.microsoft.com/office/powerpoint/2010/main" val="2066164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Here is an example map drawn by a UCLA 2</a:t>
            </a:r>
            <a:r>
              <a:rPr lang="en-US" sz="1400" baseline="30000" dirty="0">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year undergrad student.  [Point out a few of the activities, such as Uber, and explain/speculate why they were drawn in those locations.]</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8</a:t>
            </a:fld>
            <a:endParaRPr lang="en-US"/>
          </a:p>
        </p:txBody>
      </p:sp>
    </p:spTree>
    <p:extLst>
      <p:ext uri="{BB962C8B-B14F-4D97-AF65-F5344CB8AC3E}">
        <p14:creationId xmlns:p14="http://schemas.microsoft.com/office/powerpoint/2010/main" val="94092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9</a:t>
            </a:fld>
            <a:endParaRPr lang="en-US"/>
          </a:p>
        </p:txBody>
      </p:sp>
    </p:spTree>
    <p:extLst>
      <p:ext uri="{BB962C8B-B14F-4D97-AF65-F5344CB8AC3E}">
        <p14:creationId xmlns:p14="http://schemas.microsoft.com/office/powerpoint/2010/main" val="3071592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9" name="Rectangle 18"/>
          <p:cNvSpPr/>
          <p:nvPr userDrawn="1"/>
        </p:nvSpPr>
        <p:spPr>
          <a:xfrm>
            <a:off x="2209801" y="4686300"/>
            <a:ext cx="1060451"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0" name="Rectangle 19"/>
          <p:cNvSpPr/>
          <p:nvPr userDrawn="1"/>
        </p:nvSpPr>
        <p:spPr>
          <a:xfrm>
            <a:off x="3270254" y="4686300"/>
            <a:ext cx="5873751"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a:solidFill>
                  <a:srgbClr val="3D527F"/>
                </a:solidFill>
              </a:rPr>
              <a:t>#</a:t>
            </a:r>
            <a:r>
              <a:rPr lang="en-US" sz="1400" err="1">
                <a:solidFill>
                  <a:srgbClr val="3D527F"/>
                </a:solidFill>
              </a:rPr>
              <a:t>vandr</a:t>
            </a:r>
            <a:endParaRPr lang="en-US" sz="1400">
              <a:solidFill>
                <a:srgbClr val="3D527F"/>
              </a:solidFill>
            </a:endParaRPr>
          </a:p>
        </p:txBody>
      </p:sp>
      <p:sp>
        <p:nvSpPr>
          <p:cNvPr id="6" name="Text Placeholder 5"/>
          <p:cNvSpPr>
            <a:spLocks noGrp="1"/>
          </p:cNvSpPr>
          <p:nvPr>
            <p:ph type="body" sz="quarter" idx="13" hasCustomPrompt="1"/>
          </p:nvPr>
        </p:nvSpPr>
        <p:spPr>
          <a:xfrm>
            <a:off x="477844" y="165497"/>
            <a:ext cx="8181975" cy="686442"/>
          </a:xfrm>
          <a:prstGeom prst="rect">
            <a:avLst/>
          </a:prstGeom>
        </p:spPr>
        <p:txBody>
          <a:bodyPr vert="horz"/>
          <a:lstStyle>
            <a:lvl1pPr marL="0" indent="0">
              <a:buNone/>
              <a:defRPr sz="2025" b="1" baseline="0">
                <a:solidFill>
                  <a:schemeClr val="tx2"/>
                </a:solidFill>
              </a:defRPr>
            </a:lvl1pPr>
          </a:lstStyle>
          <a:p>
            <a:pPr lvl="0"/>
            <a:r>
              <a:rPr lang="en-US" dirty="0"/>
              <a:t>Title of slide</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73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68"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www.oclc.org/research/themes/user-studies/vandr.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s://www.youtube.com/watch?v=6ai0ZO3lDR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mailto:harveyw@oclc.org"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hyperlink" Target="mailto:connawal@oclc.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 y="1111392"/>
            <a:ext cx="4687822" cy="569387"/>
          </a:xfrm>
        </p:spPr>
        <p:txBody>
          <a:bodyPr/>
          <a:lstStyle/>
          <a:p>
            <a:r>
              <a:rPr lang="en-US" dirty="0"/>
              <a:t>ASIS&amp;T Annual Meeting | October 31, 2017</a:t>
            </a:r>
          </a:p>
        </p:txBody>
      </p:sp>
      <p:sp>
        <p:nvSpPr>
          <p:cNvPr id="3" name="Text Placeholder 2"/>
          <p:cNvSpPr>
            <a:spLocks noGrp="1"/>
          </p:cNvSpPr>
          <p:nvPr>
            <p:ph type="body" sz="quarter" idx="16"/>
          </p:nvPr>
        </p:nvSpPr>
        <p:spPr>
          <a:xfrm>
            <a:off x="779468" y="1633918"/>
            <a:ext cx="8201799" cy="1362226"/>
          </a:xfrm>
        </p:spPr>
        <p:txBody>
          <a:bodyPr tIns="91440" bIns="274320">
            <a:noAutofit/>
          </a:bodyPr>
          <a:lstStyle/>
          <a:p>
            <a:pPr algn="ctr"/>
            <a:r>
              <a:rPr lang="en-US" sz="2400" dirty="0"/>
              <a:t>On Shapes and Sizes: </a:t>
            </a:r>
          </a:p>
          <a:p>
            <a:pPr algn="ctr"/>
            <a:r>
              <a:rPr lang="en-US" sz="2400" b="0" dirty="0"/>
              <a:t>Measuring Diversity of Technological Engagement Through Digital Visitors and Residents Maps</a:t>
            </a:r>
            <a:endParaRPr lang="en-US" sz="2400" dirty="0"/>
          </a:p>
        </p:txBody>
      </p:sp>
      <p:sp>
        <p:nvSpPr>
          <p:cNvPr id="6" name="Text Placeholder 3">
            <a:extLst>
              <a:ext uri="{FF2B5EF4-FFF2-40B4-BE49-F238E27FC236}">
                <a16:creationId xmlns:a16="http://schemas.microsoft.com/office/drawing/2014/main" id="{548F4A63-0860-4397-A61F-FA43D7AF771D}"/>
              </a:ext>
            </a:extLst>
          </p:cNvPr>
          <p:cNvSpPr txBox="1">
            <a:spLocks/>
          </p:cNvSpPr>
          <p:nvPr/>
        </p:nvSpPr>
        <p:spPr>
          <a:xfrm>
            <a:off x="747037" y="4108962"/>
            <a:ext cx="3209981" cy="353943"/>
          </a:xfrm>
          <a:prstGeom prst="rect">
            <a:avLst/>
          </a:prstGeom>
        </p:spPr>
        <p:txBody>
          <a:bodyPr vert="horz" wrap="none" lIns="0">
            <a:sp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t>Lynn </a:t>
            </a:r>
            <a:r>
              <a:rPr lang="en-US" sz="1700" dirty="0" err="1"/>
              <a:t>Silipigni</a:t>
            </a:r>
            <a:r>
              <a:rPr lang="en-US" sz="1700" dirty="0"/>
              <a:t> </a:t>
            </a:r>
            <a:r>
              <a:rPr lang="en-US" sz="1700" dirty="0" err="1"/>
              <a:t>Connaway</a:t>
            </a:r>
            <a:r>
              <a:rPr lang="en-US" sz="1700" dirty="0"/>
              <a:t>, PhD</a:t>
            </a:r>
          </a:p>
        </p:txBody>
      </p:sp>
      <p:sp>
        <p:nvSpPr>
          <p:cNvPr id="7" name="Text Placeholder 4">
            <a:extLst>
              <a:ext uri="{FF2B5EF4-FFF2-40B4-BE49-F238E27FC236}">
                <a16:creationId xmlns:a16="http://schemas.microsoft.com/office/drawing/2014/main" id="{EAF3C8E6-E7E1-408C-B801-B427EA6EE92C}"/>
              </a:ext>
            </a:extLst>
          </p:cNvPr>
          <p:cNvSpPr txBox="1">
            <a:spLocks/>
          </p:cNvSpPr>
          <p:nvPr/>
        </p:nvSpPr>
        <p:spPr>
          <a:xfrm>
            <a:off x="747037" y="4420060"/>
            <a:ext cx="5218736" cy="261610"/>
          </a:xfrm>
          <a:prstGeom prst="rect">
            <a:avLst/>
          </a:prstGeom>
        </p:spPr>
        <p:txBody>
          <a:bodyPr vert="horz" wrap="none" lIns="0" tIns="0">
            <a:spAutoFit/>
          </a:bodyPr>
          <a:lstStyle>
            <a:lvl1pPr marL="0" indent="0" algn="l" defTabSz="457200" rtl="0" eaLnBrk="1" latinLnBrk="0" hangingPunct="1">
              <a:spcBef>
                <a:spcPct val="20000"/>
              </a:spcBef>
              <a:buFont typeface="Arial"/>
              <a:buNone/>
              <a:defRPr sz="17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Senior Research Scientist and Director of User Research, OCLC</a:t>
            </a:r>
          </a:p>
        </p:txBody>
      </p:sp>
      <p:sp>
        <p:nvSpPr>
          <p:cNvPr id="12" name="Text Placeholder 3">
            <a:extLst>
              <a:ext uri="{FF2B5EF4-FFF2-40B4-BE49-F238E27FC236}">
                <a16:creationId xmlns:a16="http://schemas.microsoft.com/office/drawing/2014/main" id="{47BCBAAD-5478-4095-AB9D-9808E9D4185B}"/>
              </a:ext>
            </a:extLst>
          </p:cNvPr>
          <p:cNvSpPr txBox="1">
            <a:spLocks/>
          </p:cNvSpPr>
          <p:nvPr/>
        </p:nvSpPr>
        <p:spPr>
          <a:xfrm>
            <a:off x="747037" y="3573542"/>
            <a:ext cx="2080057" cy="353943"/>
          </a:xfrm>
          <a:prstGeom prst="rect">
            <a:avLst/>
          </a:prstGeom>
        </p:spPr>
        <p:txBody>
          <a:bodyPr vert="horz" wrap="none" lIns="0">
            <a:sp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t>Erin M. Hood, MLIS</a:t>
            </a:r>
          </a:p>
        </p:txBody>
      </p:sp>
      <p:sp>
        <p:nvSpPr>
          <p:cNvPr id="13" name="Text Placeholder 4">
            <a:extLst>
              <a:ext uri="{FF2B5EF4-FFF2-40B4-BE49-F238E27FC236}">
                <a16:creationId xmlns:a16="http://schemas.microsoft.com/office/drawing/2014/main" id="{ECB485F8-C166-4870-9883-90889DA5748C}"/>
              </a:ext>
            </a:extLst>
          </p:cNvPr>
          <p:cNvSpPr txBox="1">
            <a:spLocks/>
          </p:cNvSpPr>
          <p:nvPr/>
        </p:nvSpPr>
        <p:spPr>
          <a:xfrm>
            <a:off x="747037" y="3884640"/>
            <a:ext cx="2950488" cy="261610"/>
          </a:xfrm>
          <a:prstGeom prst="rect">
            <a:avLst/>
          </a:prstGeom>
        </p:spPr>
        <p:txBody>
          <a:bodyPr vert="horz" wrap="none" lIns="0" tIns="0">
            <a:spAutoFit/>
          </a:bodyPr>
          <a:lstStyle>
            <a:lvl1pPr marL="0" indent="0" algn="l" defTabSz="457200" rtl="0" eaLnBrk="1" latinLnBrk="0" hangingPunct="1">
              <a:spcBef>
                <a:spcPct val="20000"/>
              </a:spcBef>
              <a:buFont typeface="Arial"/>
              <a:buNone/>
              <a:defRPr sz="17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Research Support Specialist, OCLC</a:t>
            </a:r>
          </a:p>
        </p:txBody>
      </p:sp>
      <p:sp>
        <p:nvSpPr>
          <p:cNvPr id="14" name="Text Placeholder 3">
            <a:extLst>
              <a:ext uri="{FF2B5EF4-FFF2-40B4-BE49-F238E27FC236}">
                <a16:creationId xmlns:a16="http://schemas.microsoft.com/office/drawing/2014/main" id="{D2DDFEAE-C233-48E4-8210-381BA476E85D}"/>
              </a:ext>
            </a:extLst>
          </p:cNvPr>
          <p:cNvSpPr txBox="1">
            <a:spLocks/>
          </p:cNvSpPr>
          <p:nvPr/>
        </p:nvSpPr>
        <p:spPr>
          <a:xfrm>
            <a:off x="747037" y="3039470"/>
            <a:ext cx="2187009" cy="353943"/>
          </a:xfrm>
          <a:prstGeom prst="rect">
            <a:avLst/>
          </a:prstGeom>
        </p:spPr>
        <p:txBody>
          <a:bodyPr vert="horz" wrap="none" lIns="0">
            <a:sp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t>William Harvey, PhD</a:t>
            </a:r>
          </a:p>
        </p:txBody>
      </p:sp>
      <p:sp>
        <p:nvSpPr>
          <p:cNvPr id="15" name="Text Placeholder 4">
            <a:extLst>
              <a:ext uri="{FF2B5EF4-FFF2-40B4-BE49-F238E27FC236}">
                <a16:creationId xmlns:a16="http://schemas.microsoft.com/office/drawing/2014/main" id="{5B7667F9-9A73-4A55-B6E4-C439E1554ACF}"/>
              </a:ext>
            </a:extLst>
          </p:cNvPr>
          <p:cNvSpPr txBox="1">
            <a:spLocks/>
          </p:cNvSpPr>
          <p:nvPr/>
        </p:nvSpPr>
        <p:spPr>
          <a:xfrm>
            <a:off x="747037" y="3334384"/>
            <a:ext cx="3049617" cy="261610"/>
          </a:xfrm>
          <a:prstGeom prst="rect">
            <a:avLst/>
          </a:prstGeom>
        </p:spPr>
        <p:txBody>
          <a:bodyPr vert="horz" wrap="none" lIns="0" tIns="0">
            <a:spAutoFit/>
          </a:bodyPr>
          <a:lstStyle>
            <a:lvl1pPr marL="0" indent="0" algn="l" defTabSz="457200" rtl="0" eaLnBrk="1" latinLnBrk="0" hangingPunct="1">
              <a:spcBef>
                <a:spcPct val="20000"/>
              </a:spcBef>
              <a:buFont typeface="Arial"/>
              <a:buNone/>
              <a:defRPr sz="17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Consulting Software Engineer, OCLC</a:t>
            </a:r>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9A942-0045-4126-B937-083C42FDE838}"/>
              </a:ext>
            </a:extLst>
          </p:cNvPr>
          <p:cNvSpPr>
            <a:spLocks noGrp="1"/>
          </p:cNvSpPr>
          <p:nvPr>
            <p:ph type="body" sz="quarter" idx="13"/>
          </p:nvPr>
        </p:nvSpPr>
        <p:spPr/>
        <p:txBody>
          <a:bodyPr/>
          <a:lstStyle/>
          <a:p>
            <a:r>
              <a:rPr lang="en-US" dirty="0"/>
              <a:t>Workflow</a:t>
            </a:r>
          </a:p>
        </p:txBody>
      </p:sp>
      <p:sp>
        <p:nvSpPr>
          <p:cNvPr id="3" name="Text Placeholder 2">
            <a:extLst>
              <a:ext uri="{FF2B5EF4-FFF2-40B4-BE49-F238E27FC236}">
                <a16:creationId xmlns:a16="http://schemas.microsoft.com/office/drawing/2014/main" id="{6EBF91B9-6A30-4F4D-AA72-33883CD89754}"/>
              </a:ext>
            </a:extLst>
          </p:cNvPr>
          <p:cNvSpPr>
            <a:spLocks noGrp="1"/>
          </p:cNvSpPr>
          <p:nvPr>
            <p:ph type="body" sz="quarter" idx="14"/>
          </p:nvPr>
        </p:nvSpPr>
        <p:spPr/>
        <p:txBody>
          <a:bodyPr/>
          <a:lstStyle/>
          <a:p>
            <a:pPr marL="514350" indent="-514350">
              <a:buFont typeface="+mj-lt"/>
              <a:buAutoNum type="arabicPeriod"/>
            </a:pPr>
            <a:r>
              <a:rPr lang="en-US" dirty="0"/>
              <a:t>Registration</a:t>
            </a:r>
          </a:p>
          <a:p>
            <a:pPr marL="514350" indent="-514350">
              <a:buFont typeface="+mj-lt"/>
              <a:buAutoNum type="arabicPeriod"/>
            </a:pPr>
            <a:r>
              <a:rPr lang="en-US" dirty="0"/>
              <a:t>Vectorization</a:t>
            </a:r>
          </a:p>
          <a:p>
            <a:pPr marL="514350" indent="-514350">
              <a:buFont typeface="+mj-lt"/>
              <a:buAutoNum type="arabicPeriod"/>
            </a:pPr>
            <a:r>
              <a:rPr lang="en-US" dirty="0"/>
              <a:t>Analysis</a:t>
            </a:r>
          </a:p>
          <a:p>
            <a:pPr marL="857250" lvl="1" indent="-457200">
              <a:buAutoNum type="alphaLcPeriod"/>
            </a:pPr>
            <a:r>
              <a:rPr lang="en-US" dirty="0"/>
              <a:t>Bag-Of-Words</a:t>
            </a:r>
          </a:p>
          <a:p>
            <a:pPr marL="857250" lvl="1" indent="-457200">
              <a:buAutoNum type="alphaLcPeriod"/>
            </a:pPr>
            <a:r>
              <a:rPr lang="en-US" dirty="0"/>
              <a:t>Set-Of-Words</a:t>
            </a:r>
          </a:p>
          <a:p>
            <a:pPr marL="857250" lvl="1" indent="-457200">
              <a:buAutoNum type="alphaLcPeriod"/>
            </a:pPr>
            <a:r>
              <a:rPr lang="en-US" dirty="0"/>
              <a:t>Shape Similarity</a:t>
            </a:r>
          </a:p>
          <a:p>
            <a:pPr marL="514350" indent="-514350">
              <a:buFont typeface="+mj-lt"/>
              <a:buAutoNum type="arabicPeriod"/>
            </a:pPr>
            <a:endParaRPr lang="en-US" dirty="0"/>
          </a:p>
        </p:txBody>
      </p:sp>
    </p:spTree>
    <p:extLst>
      <p:ext uri="{BB962C8B-B14F-4D97-AF65-F5344CB8AC3E}">
        <p14:creationId xmlns:p14="http://schemas.microsoft.com/office/powerpoint/2010/main" val="153128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1B5F-C8AE-4F23-A244-A4E40D92042B}"/>
              </a:ext>
            </a:extLst>
          </p:cNvPr>
          <p:cNvSpPr>
            <a:spLocks noGrp="1"/>
          </p:cNvSpPr>
          <p:nvPr>
            <p:ph type="body" sz="quarter" idx="4294967295"/>
          </p:nvPr>
        </p:nvSpPr>
        <p:spPr>
          <a:xfrm>
            <a:off x="0" y="16327"/>
            <a:ext cx="8439150" cy="687388"/>
          </a:xfrm>
          <a:prstGeom prst="rect">
            <a:avLst/>
          </a:prstGeom>
        </p:spPr>
        <p:txBody>
          <a:bodyPr/>
          <a:lstStyle/>
          <a:p>
            <a:pPr marL="0" indent="0">
              <a:buNone/>
            </a:pPr>
            <a:r>
              <a:rPr lang="en-US" b="1" dirty="0">
                <a:solidFill>
                  <a:schemeClr val="accent2"/>
                </a:solidFill>
              </a:rPr>
              <a:t>Image Normalization</a:t>
            </a:r>
          </a:p>
        </p:txBody>
      </p:sp>
      <p:pic>
        <p:nvPicPr>
          <p:cNvPr id="5" name="Picture 4">
            <a:extLst>
              <a:ext uri="{FF2B5EF4-FFF2-40B4-BE49-F238E27FC236}">
                <a16:creationId xmlns:a16="http://schemas.microsoft.com/office/drawing/2014/main" id="{BD574998-BD7C-4276-8D87-3DC3D9360607}"/>
              </a:ext>
            </a:extLst>
          </p:cNvPr>
          <p:cNvPicPr>
            <a:picLocks noChangeAspect="1"/>
          </p:cNvPicPr>
          <p:nvPr/>
        </p:nvPicPr>
        <p:blipFill rotWithShape="1">
          <a:blip r:embed="rId3">
            <a:extLst>
              <a:ext uri="{28A0092B-C50C-407E-A947-70E740481C1C}">
                <a14:useLocalDpi xmlns:a14="http://schemas.microsoft.com/office/drawing/2010/main" val="0"/>
              </a:ext>
            </a:extLst>
          </a:blip>
          <a:srcRect l="598" t="10376" r="50260" b="22769"/>
          <a:stretch/>
        </p:blipFill>
        <p:spPr bwMode="auto">
          <a:xfrm>
            <a:off x="1573521" y="573414"/>
            <a:ext cx="6002936" cy="4598224"/>
          </a:xfrm>
          <a:prstGeom prst="rect">
            <a:avLst/>
          </a:prstGeom>
          <a:noFill/>
        </p:spPr>
      </p:pic>
    </p:spTree>
    <p:extLst>
      <p:ext uri="{BB962C8B-B14F-4D97-AF65-F5344CB8AC3E}">
        <p14:creationId xmlns:p14="http://schemas.microsoft.com/office/powerpoint/2010/main" val="155869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1B5F-C8AE-4F23-A244-A4E40D92042B}"/>
              </a:ext>
            </a:extLst>
          </p:cNvPr>
          <p:cNvSpPr>
            <a:spLocks noGrp="1"/>
          </p:cNvSpPr>
          <p:nvPr>
            <p:ph type="body" sz="quarter" idx="4294967295"/>
          </p:nvPr>
        </p:nvSpPr>
        <p:spPr>
          <a:xfrm>
            <a:off x="0" y="16327"/>
            <a:ext cx="8439150" cy="687388"/>
          </a:xfrm>
          <a:prstGeom prst="rect">
            <a:avLst/>
          </a:prstGeom>
        </p:spPr>
        <p:txBody>
          <a:bodyPr/>
          <a:lstStyle/>
          <a:p>
            <a:pPr marL="0" indent="0">
              <a:buNone/>
            </a:pPr>
            <a:r>
              <a:rPr lang="en-US" b="1" dirty="0">
                <a:solidFill>
                  <a:schemeClr val="accent2"/>
                </a:solidFill>
              </a:rPr>
              <a:t>Image Normalization</a:t>
            </a:r>
          </a:p>
        </p:txBody>
      </p:sp>
      <p:pic>
        <p:nvPicPr>
          <p:cNvPr id="5" name="Picture 4">
            <a:extLst>
              <a:ext uri="{FF2B5EF4-FFF2-40B4-BE49-F238E27FC236}">
                <a16:creationId xmlns:a16="http://schemas.microsoft.com/office/drawing/2014/main" id="{BD574998-BD7C-4276-8D87-3DC3D9360607}"/>
              </a:ext>
            </a:extLst>
          </p:cNvPr>
          <p:cNvPicPr>
            <a:picLocks noChangeAspect="1"/>
          </p:cNvPicPr>
          <p:nvPr/>
        </p:nvPicPr>
        <p:blipFill rotWithShape="1">
          <a:blip r:embed="rId3">
            <a:extLst>
              <a:ext uri="{28A0092B-C50C-407E-A947-70E740481C1C}">
                <a14:useLocalDpi xmlns:a14="http://schemas.microsoft.com/office/drawing/2010/main" val="0"/>
              </a:ext>
            </a:extLst>
          </a:blip>
          <a:srcRect l="49686" t="10805" r="1195" b="22853"/>
          <a:stretch/>
        </p:blipFill>
        <p:spPr bwMode="auto">
          <a:xfrm>
            <a:off x="1492897" y="573414"/>
            <a:ext cx="5980923" cy="4548292"/>
          </a:xfrm>
          <a:prstGeom prst="rect">
            <a:avLst/>
          </a:prstGeom>
          <a:noFill/>
        </p:spPr>
      </p:pic>
    </p:spTree>
    <p:extLst>
      <p:ext uri="{BB962C8B-B14F-4D97-AF65-F5344CB8AC3E}">
        <p14:creationId xmlns:p14="http://schemas.microsoft.com/office/powerpoint/2010/main" val="169712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1B5F-C8AE-4F23-A244-A4E40D92042B}"/>
              </a:ext>
            </a:extLst>
          </p:cNvPr>
          <p:cNvSpPr>
            <a:spLocks noGrp="1"/>
          </p:cNvSpPr>
          <p:nvPr>
            <p:ph type="body" sz="quarter" idx="4294967295"/>
          </p:nvPr>
        </p:nvSpPr>
        <p:spPr>
          <a:xfrm>
            <a:off x="0" y="16327"/>
            <a:ext cx="8439150" cy="687388"/>
          </a:xfrm>
          <a:prstGeom prst="rect">
            <a:avLst/>
          </a:prstGeom>
        </p:spPr>
        <p:txBody>
          <a:bodyPr/>
          <a:lstStyle/>
          <a:p>
            <a:pPr marL="0" indent="0">
              <a:buNone/>
            </a:pPr>
            <a:r>
              <a:rPr lang="en-US" b="1" dirty="0">
                <a:solidFill>
                  <a:schemeClr val="accent2"/>
                </a:solidFill>
              </a:rPr>
              <a:t>Image Vectorization</a:t>
            </a:r>
          </a:p>
        </p:txBody>
      </p:sp>
      <p:pic>
        <p:nvPicPr>
          <p:cNvPr id="6" name="Picture 5">
            <a:extLst>
              <a:ext uri="{FF2B5EF4-FFF2-40B4-BE49-F238E27FC236}">
                <a16:creationId xmlns:a16="http://schemas.microsoft.com/office/drawing/2014/main" id="{D3E9EFFF-40EF-44E2-837A-A1574A137FCC}"/>
              </a:ext>
            </a:extLst>
          </p:cNvPr>
          <p:cNvPicPr>
            <a:picLocks noChangeAspect="1"/>
          </p:cNvPicPr>
          <p:nvPr/>
        </p:nvPicPr>
        <p:blipFill rotWithShape="1">
          <a:blip r:embed="rId3">
            <a:extLst>
              <a:ext uri="{28A0092B-C50C-407E-A947-70E740481C1C}">
                <a14:useLocalDpi xmlns:a14="http://schemas.microsoft.com/office/drawing/2010/main" val="0"/>
              </a:ext>
            </a:extLst>
          </a:blip>
          <a:srcRect l="1645" t="13939" r="53354" b="22783"/>
          <a:stretch/>
        </p:blipFill>
        <p:spPr bwMode="auto">
          <a:xfrm>
            <a:off x="1492898" y="462345"/>
            <a:ext cx="5924939" cy="4681156"/>
          </a:xfrm>
          <a:prstGeom prst="rect">
            <a:avLst/>
          </a:prstGeom>
          <a:noFill/>
        </p:spPr>
      </p:pic>
    </p:spTree>
    <p:extLst>
      <p:ext uri="{BB962C8B-B14F-4D97-AF65-F5344CB8AC3E}">
        <p14:creationId xmlns:p14="http://schemas.microsoft.com/office/powerpoint/2010/main" val="100473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1B5F-C8AE-4F23-A244-A4E40D92042B}"/>
              </a:ext>
            </a:extLst>
          </p:cNvPr>
          <p:cNvSpPr>
            <a:spLocks noGrp="1"/>
          </p:cNvSpPr>
          <p:nvPr>
            <p:ph type="body" sz="quarter" idx="4294967295"/>
          </p:nvPr>
        </p:nvSpPr>
        <p:spPr>
          <a:xfrm>
            <a:off x="0" y="16327"/>
            <a:ext cx="8439150" cy="687388"/>
          </a:xfrm>
          <a:prstGeom prst="rect">
            <a:avLst/>
          </a:prstGeom>
        </p:spPr>
        <p:txBody>
          <a:bodyPr/>
          <a:lstStyle/>
          <a:p>
            <a:pPr marL="0" indent="0">
              <a:buNone/>
            </a:pPr>
            <a:r>
              <a:rPr lang="en-US" b="1" dirty="0">
                <a:solidFill>
                  <a:schemeClr val="accent2"/>
                </a:solidFill>
              </a:rPr>
              <a:t>Image Vectorization</a:t>
            </a:r>
          </a:p>
        </p:txBody>
      </p:sp>
      <p:pic>
        <p:nvPicPr>
          <p:cNvPr id="6" name="Picture 5">
            <a:extLst>
              <a:ext uri="{FF2B5EF4-FFF2-40B4-BE49-F238E27FC236}">
                <a16:creationId xmlns:a16="http://schemas.microsoft.com/office/drawing/2014/main" id="{D3E9EFFF-40EF-44E2-837A-A1574A137FCC}"/>
              </a:ext>
            </a:extLst>
          </p:cNvPr>
          <p:cNvPicPr>
            <a:picLocks noChangeAspect="1"/>
          </p:cNvPicPr>
          <p:nvPr/>
        </p:nvPicPr>
        <p:blipFill rotWithShape="1">
          <a:blip r:embed="rId3">
            <a:extLst>
              <a:ext uri="{28A0092B-C50C-407E-A947-70E740481C1C}">
                <a14:useLocalDpi xmlns:a14="http://schemas.microsoft.com/office/drawing/2010/main" val="0"/>
              </a:ext>
            </a:extLst>
          </a:blip>
          <a:srcRect l="49973" t="13939" r="7555" b="22783"/>
          <a:stretch/>
        </p:blipFill>
        <p:spPr bwMode="auto">
          <a:xfrm>
            <a:off x="1595535" y="485728"/>
            <a:ext cx="5495732" cy="4600535"/>
          </a:xfrm>
          <a:prstGeom prst="rect">
            <a:avLst/>
          </a:prstGeom>
          <a:noFill/>
        </p:spPr>
      </p:pic>
    </p:spTree>
    <p:extLst>
      <p:ext uri="{BB962C8B-B14F-4D97-AF65-F5344CB8AC3E}">
        <p14:creationId xmlns:p14="http://schemas.microsoft.com/office/powerpoint/2010/main" val="345978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7C7E2F-BC8C-4602-8D72-1C873CF1DC5A}"/>
              </a:ext>
            </a:extLst>
          </p:cNvPr>
          <p:cNvSpPr>
            <a:spLocks noGrp="1"/>
          </p:cNvSpPr>
          <p:nvPr>
            <p:ph type="body" sz="quarter" idx="13"/>
          </p:nvPr>
        </p:nvSpPr>
        <p:spPr/>
        <p:txBody>
          <a:bodyPr/>
          <a:lstStyle/>
          <a:p>
            <a:r>
              <a:rPr lang="en-US" dirty="0"/>
              <a:t>Bag-Of-Words Analysis</a:t>
            </a:r>
          </a:p>
        </p:txBody>
      </p:sp>
      <p:sp>
        <p:nvSpPr>
          <p:cNvPr id="3" name="Text Placeholder 2">
            <a:extLst>
              <a:ext uri="{FF2B5EF4-FFF2-40B4-BE49-F238E27FC236}">
                <a16:creationId xmlns:a16="http://schemas.microsoft.com/office/drawing/2014/main" id="{DAFC6A8E-E625-458E-B4C1-613A79AF28D6}"/>
              </a:ext>
            </a:extLst>
          </p:cNvPr>
          <p:cNvSpPr>
            <a:spLocks noGrp="1"/>
          </p:cNvSpPr>
          <p:nvPr>
            <p:ph type="body" sz="quarter" idx="14"/>
          </p:nvPr>
        </p:nvSpPr>
        <p:spPr/>
        <p:txBody>
          <a:bodyPr/>
          <a:lstStyle/>
          <a:p>
            <a:r>
              <a:rPr lang="en-US" dirty="0"/>
              <a:t>Extract the bag of labels from each map</a:t>
            </a:r>
          </a:p>
          <a:p>
            <a:r>
              <a:rPr lang="en-US" dirty="0"/>
              <a:t>Each map becomes a </a:t>
            </a:r>
            <a:r>
              <a:rPr lang="en-US" b="1" dirty="0">
                <a:solidFill>
                  <a:srgbClr val="00B0F0"/>
                </a:solidFill>
              </a:rPr>
              <a:t>bag-of-words</a:t>
            </a:r>
            <a:endParaRPr lang="en-US" b="1" dirty="0"/>
          </a:p>
        </p:txBody>
      </p:sp>
    </p:spTree>
    <p:extLst>
      <p:ext uri="{BB962C8B-B14F-4D97-AF65-F5344CB8AC3E}">
        <p14:creationId xmlns:p14="http://schemas.microsoft.com/office/powerpoint/2010/main" val="257429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4E48A-98CC-4A77-802D-02F18507177A}"/>
              </a:ext>
            </a:extLst>
          </p:cNvPr>
          <p:cNvSpPr>
            <a:spLocks noGrp="1"/>
          </p:cNvSpPr>
          <p:nvPr>
            <p:ph type="body" sz="quarter" idx="13"/>
          </p:nvPr>
        </p:nvSpPr>
        <p:spPr/>
        <p:txBody>
          <a:bodyPr/>
          <a:lstStyle/>
          <a:p>
            <a:r>
              <a:rPr lang="en-US" dirty="0"/>
              <a:t>Bag-Of-Words</a:t>
            </a:r>
          </a:p>
        </p:txBody>
      </p:sp>
      <p:sp>
        <p:nvSpPr>
          <p:cNvPr id="3" name="Text Placeholder 2">
            <a:extLst>
              <a:ext uri="{FF2B5EF4-FFF2-40B4-BE49-F238E27FC236}">
                <a16:creationId xmlns:a16="http://schemas.microsoft.com/office/drawing/2014/main" id="{51DD8EE8-DCE6-47A7-8FCB-A8C445BCE915}"/>
              </a:ext>
            </a:extLst>
          </p:cNvPr>
          <p:cNvSpPr>
            <a:spLocks noGrp="1"/>
          </p:cNvSpPr>
          <p:nvPr>
            <p:ph type="body" sz="quarter" idx="14"/>
          </p:nvPr>
        </p:nvSpPr>
        <p:spPr/>
        <p:txBody>
          <a:bodyPr/>
          <a:lstStyle/>
          <a:p>
            <a:r>
              <a:rPr lang="en-US" dirty="0"/>
              <a:t>Which activities appear multiple times in a map?</a:t>
            </a:r>
          </a:p>
        </p:txBody>
      </p:sp>
    </p:spTree>
    <p:extLst>
      <p:ext uri="{BB962C8B-B14F-4D97-AF65-F5344CB8AC3E}">
        <p14:creationId xmlns:p14="http://schemas.microsoft.com/office/powerpoint/2010/main" val="296782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0EF29-DEA8-4ABC-BD34-AA7E9ED2A431}"/>
              </a:ext>
            </a:extLst>
          </p:cNvPr>
          <p:cNvPicPr/>
          <p:nvPr/>
        </p:nvPicPr>
        <p:blipFill>
          <a:blip r:embed="rId3">
            <a:extLst>
              <a:ext uri="{28A0092B-C50C-407E-A947-70E740481C1C}">
                <a14:useLocalDpi xmlns:a14="http://schemas.microsoft.com/office/drawing/2010/main" val="0"/>
              </a:ext>
            </a:extLst>
          </a:blip>
          <a:srcRect l="7338"/>
          <a:stretch>
            <a:fillRect/>
          </a:stretch>
        </p:blipFill>
        <p:spPr bwMode="auto">
          <a:xfrm>
            <a:off x="763711" y="121052"/>
            <a:ext cx="7111326" cy="5022448"/>
          </a:xfrm>
          <a:prstGeom prst="rect">
            <a:avLst/>
          </a:prstGeom>
          <a:noFill/>
          <a:ln>
            <a:noFill/>
          </a:ln>
        </p:spPr>
      </p:pic>
    </p:spTree>
    <p:extLst>
      <p:ext uri="{BB962C8B-B14F-4D97-AF65-F5344CB8AC3E}">
        <p14:creationId xmlns:p14="http://schemas.microsoft.com/office/powerpoint/2010/main" val="181377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0EF29-DEA8-4ABC-BD34-AA7E9ED2A431}"/>
              </a:ext>
            </a:extLst>
          </p:cNvPr>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7338"/>
          <a:stretch>
            <a:fillRect/>
          </a:stretch>
        </p:blipFill>
        <p:spPr bwMode="auto">
          <a:xfrm>
            <a:off x="763711" y="121052"/>
            <a:ext cx="7111326" cy="5022448"/>
          </a:xfrm>
          <a:prstGeom prst="rect">
            <a:avLst/>
          </a:prstGeom>
          <a:noFill/>
          <a:ln>
            <a:noFill/>
          </a:ln>
        </p:spPr>
      </p:pic>
      <p:sp>
        <p:nvSpPr>
          <p:cNvPr id="2" name="Rectangle 1">
            <a:extLst>
              <a:ext uri="{FF2B5EF4-FFF2-40B4-BE49-F238E27FC236}">
                <a16:creationId xmlns:a16="http://schemas.microsoft.com/office/drawing/2014/main" id="{563118BA-FDDB-4850-92C9-43E720FAA36B}"/>
              </a:ext>
            </a:extLst>
          </p:cNvPr>
          <p:cNvSpPr/>
          <p:nvPr/>
        </p:nvSpPr>
        <p:spPr>
          <a:xfrm>
            <a:off x="2593910" y="569167"/>
            <a:ext cx="821094" cy="438539"/>
          </a:xfrm>
          <a:prstGeom prst="rect">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BBFA33FD-FD7F-4099-9240-E88F4D9A485C}"/>
              </a:ext>
            </a:extLst>
          </p:cNvPr>
          <p:cNvSpPr/>
          <p:nvPr/>
        </p:nvSpPr>
        <p:spPr>
          <a:xfrm>
            <a:off x="3974140" y="3893978"/>
            <a:ext cx="840455" cy="734006"/>
          </a:xfrm>
          <a:prstGeom prst="rect">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6ED3651-6EE5-4758-A5EA-635C6383E15A}"/>
              </a:ext>
            </a:extLst>
          </p:cNvPr>
          <p:cNvPicPr>
            <a:picLocks noChangeAspect="1"/>
          </p:cNvPicPr>
          <p:nvPr/>
        </p:nvPicPr>
        <p:blipFill>
          <a:blip r:embed="rId4"/>
          <a:stretch>
            <a:fillRect/>
          </a:stretch>
        </p:blipFill>
        <p:spPr>
          <a:xfrm>
            <a:off x="7341765" y="121052"/>
            <a:ext cx="1619122" cy="1619122"/>
          </a:xfrm>
          <a:prstGeom prst="rect">
            <a:avLst/>
          </a:prstGeom>
        </p:spPr>
      </p:pic>
    </p:spTree>
    <p:extLst>
      <p:ext uri="{BB962C8B-B14F-4D97-AF65-F5344CB8AC3E}">
        <p14:creationId xmlns:p14="http://schemas.microsoft.com/office/powerpoint/2010/main" val="328725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0EF29-DEA8-4ABC-BD34-AA7E9ED2A431}"/>
              </a:ext>
            </a:extLst>
          </p:cNvPr>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7338"/>
          <a:stretch>
            <a:fillRect/>
          </a:stretch>
        </p:blipFill>
        <p:spPr bwMode="auto">
          <a:xfrm>
            <a:off x="763711" y="121052"/>
            <a:ext cx="7111326" cy="5022448"/>
          </a:xfrm>
          <a:prstGeom prst="rect">
            <a:avLst/>
          </a:prstGeom>
          <a:noFill/>
          <a:ln>
            <a:noFill/>
          </a:ln>
        </p:spPr>
      </p:pic>
      <p:sp>
        <p:nvSpPr>
          <p:cNvPr id="2" name="Rectangle 1">
            <a:extLst>
              <a:ext uri="{FF2B5EF4-FFF2-40B4-BE49-F238E27FC236}">
                <a16:creationId xmlns:a16="http://schemas.microsoft.com/office/drawing/2014/main" id="{563118BA-FDDB-4850-92C9-43E720FAA36B}"/>
              </a:ext>
            </a:extLst>
          </p:cNvPr>
          <p:cNvSpPr/>
          <p:nvPr/>
        </p:nvSpPr>
        <p:spPr>
          <a:xfrm>
            <a:off x="2593910" y="1007706"/>
            <a:ext cx="821094" cy="438539"/>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BBFA33FD-FD7F-4099-9240-E88F4D9A485C}"/>
              </a:ext>
            </a:extLst>
          </p:cNvPr>
          <p:cNvSpPr/>
          <p:nvPr/>
        </p:nvSpPr>
        <p:spPr>
          <a:xfrm>
            <a:off x="4640424" y="3810002"/>
            <a:ext cx="873968" cy="82731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62EFAA5D-B650-475E-9BCF-656B520D1105}"/>
              </a:ext>
            </a:extLst>
          </p:cNvPr>
          <p:cNvPicPr>
            <a:picLocks noChangeAspect="1"/>
          </p:cNvPicPr>
          <p:nvPr/>
        </p:nvPicPr>
        <p:blipFill>
          <a:blip r:embed="rId4"/>
          <a:stretch>
            <a:fillRect/>
          </a:stretch>
        </p:blipFill>
        <p:spPr>
          <a:xfrm>
            <a:off x="6828719" y="-225224"/>
            <a:ext cx="2315281" cy="2315281"/>
          </a:xfrm>
          <a:prstGeom prst="rect">
            <a:avLst/>
          </a:prstGeom>
        </p:spPr>
      </p:pic>
    </p:spTree>
    <p:extLst>
      <p:ext uri="{BB962C8B-B14F-4D97-AF65-F5344CB8AC3E}">
        <p14:creationId xmlns:p14="http://schemas.microsoft.com/office/powerpoint/2010/main" val="415343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hoode\Downloads\large_7003279005.jpg"/>
          <p:cNvPicPr>
            <a:picLocks noChangeAspect="1" noChangeArrowheads="1"/>
          </p:cNvPicPr>
          <p:nvPr/>
        </p:nvPicPr>
        <p:blipFill rotWithShape="1">
          <a:blip r:embed="rId3" cstate="print"/>
          <a:srcRect t="17652" b="22538"/>
          <a:stretch/>
        </p:blipFill>
        <p:spPr bwMode="auto">
          <a:xfrm>
            <a:off x="0" y="-9525"/>
            <a:ext cx="9144000" cy="4705350"/>
          </a:xfrm>
          <a:prstGeom prst="rect">
            <a:avLst/>
          </a:prstGeom>
          <a:noFill/>
        </p:spPr>
      </p:pic>
      <p:sp>
        <p:nvSpPr>
          <p:cNvPr id="17" name="Content Placeholder 16"/>
          <p:cNvSpPr>
            <a:spLocks noGrp="1"/>
          </p:cNvSpPr>
          <p:nvPr>
            <p:ph type="body" sz="quarter" idx="13"/>
          </p:nvPr>
        </p:nvSpPr>
        <p:spPr>
          <a:xfrm>
            <a:off x="3619500" y="87639"/>
            <a:ext cx="5524500" cy="453381"/>
          </a:xfrm>
          <a:solidFill>
            <a:schemeClr val="tx1"/>
          </a:solidFill>
        </p:spPr>
        <p:txBody>
          <a:bodyPr>
            <a:noAutofit/>
          </a:bodyPr>
          <a:lstStyle/>
          <a:p>
            <a:pPr algn="r">
              <a:buClr>
                <a:schemeClr val="bg2"/>
              </a:buClr>
            </a:pPr>
            <a:r>
              <a:rPr lang="en-GB" sz="2400">
                <a:solidFill>
                  <a:schemeClr val="bg1"/>
                </a:solidFill>
              </a:rPr>
              <a:t>About Digital Visitors and Residents</a:t>
            </a:r>
          </a:p>
        </p:txBody>
      </p:sp>
      <p:sp>
        <p:nvSpPr>
          <p:cNvPr id="2" name="Text Placeholder 1"/>
          <p:cNvSpPr>
            <a:spLocks noGrp="1"/>
          </p:cNvSpPr>
          <p:nvPr>
            <p:ph type="body" sz="quarter" idx="14"/>
          </p:nvPr>
        </p:nvSpPr>
        <p:spPr>
          <a:xfrm>
            <a:off x="0" y="1418908"/>
            <a:ext cx="3512820" cy="3183571"/>
          </a:xfrm>
          <a:solidFill>
            <a:schemeClr val="tx1"/>
          </a:solidFill>
        </p:spPr>
        <p:txBody>
          <a:bodyPr/>
          <a:lstStyle/>
          <a:p>
            <a:pPr>
              <a:buFont typeface="Courier New" panose="02070309020205020404" pitchFamily="49" charset="0"/>
              <a:buChar char="o"/>
            </a:pPr>
            <a:r>
              <a:rPr lang="en-GB" sz="2400" b="1">
                <a:solidFill>
                  <a:schemeClr val="bg1"/>
                </a:solidFill>
              </a:rPr>
              <a:t>Identify how individuals engage with technology</a:t>
            </a:r>
          </a:p>
          <a:p>
            <a:pPr>
              <a:buFont typeface="Courier New" panose="02070309020205020404" pitchFamily="49" charset="0"/>
              <a:buChar char="o"/>
            </a:pPr>
            <a:r>
              <a:rPr lang="en-GB" sz="2400" b="1">
                <a:solidFill>
                  <a:schemeClr val="bg1"/>
                </a:solidFill>
              </a:rPr>
              <a:t>How they acquire their information</a:t>
            </a:r>
          </a:p>
          <a:p>
            <a:pPr>
              <a:buFont typeface="Courier New" panose="02070309020205020404" pitchFamily="49" charset="0"/>
              <a:buChar char="o"/>
            </a:pPr>
            <a:r>
              <a:rPr lang="en-GB" sz="2400" b="1">
                <a:solidFill>
                  <a:schemeClr val="bg1"/>
                </a:solidFill>
              </a:rPr>
              <a:t>Why they make their choices</a:t>
            </a:r>
          </a:p>
          <a:p>
            <a:pPr marL="0" indent="0" algn="r">
              <a:buNone/>
            </a:pPr>
            <a:r>
              <a:rPr lang="en-US" sz="1000" b="1">
                <a:solidFill>
                  <a:schemeClr val="bg1"/>
                </a:solidFill>
              </a:rPr>
              <a:t>(White, Connaway, Lanclos, Hood, and Vass 2014)</a:t>
            </a:r>
          </a:p>
        </p:txBody>
      </p:sp>
    </p:spTree>
    <p:extLst>
      <p:ext uri="{BB962C8B-B14F-4D97-AF65-F5344CB8AC3E}">
        <p14:creationId xmlns:p14="http://schemas.microsoft.com/office/powerpoint/2010/main" val="1249049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0EF29-DEA8-4ABC-BD34-AA7E9ED2A431}"/>
              </a:ext>
            </a:extLst>
          </p:cNvPr>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7338"/>
          <a:stretch>
            <a:fillRect/>
          </a:stretch>
        </p:blipFill>
        <p:spPr bwMode="auto">
          <a:xfrm>
            <a:off x="763711" y="121052"/>
            <a:ext cx="7111326" cy="5022448"/>
          </a:xfrm>
          <a:prstGeom prst="rect">
            <a:avLst/>
          </a:prstGeom>
          <a:noFill/>
          <a:ln>
            <a:noFill/>
          </a:ln>
        </p:spPr>
      </p:pic>
      <p:sp>
        <p:nvSpPr>
          <p:cNvPr id="2" name="Rectangle 1">
            <a:extLst>
              <a:ext uri="{FF2B5EF4-FFF2-40B4-BE49-F238E27FC236}">
                <a16:creationId xmlns:a16="http://schemas.microsoft.com/office/drawing/2014/main" id="{563118BA-FDDB-4850-92C9-43E720FAA36B}"/>
              </a:ext>
            </a:extLst>
          </p:cNvPr>
          <p:cNvSpPr/>
          <p:nvPr/>
        </p:nvSpPr>
        <p:spPr>
          <a:xfrm>
            <a:off x="5559755" y="569167"/>
            <a:ext cx="1158285" cy="802433"/>
          </a:xfrm>
          <a:prstGeom prst="rect">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BBFA33FD-FD7F-4099-9240-E88F4D9A485C}"/>
              </a:ext>
            </a:extLst>
          </p:cNvPr>
          <p:cNvSpPr/>
          <p:nvPr/>
        </p:nvSpPr>
        <p:spPr>
          <a:xfrm>
            <a:off x="5514391" y="3315481"/>
            <a:ext cx="1446245" cy="500740"/>
          </a:xfrm>
          <a:prstGeom prst="rect">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477D3F3-D4F9-40F0-81D4-F1DE44766DB7}"/>
              </a:ext>
            </a:extLst>
          </p:cNvPr>
          <p:cNvPicPr>
            <a:picLocks noChangeAspect="1"/>
          </p:cNvPicPr>
          <p:nvPr/>
        </p:nvPicPr>
        <p:blipFill>
          <a:blip r:embed="rId4"/>
          <a:stretch>
            <a:fillRect/>
          </a:stretch>
        </p:blipFill>
        <p:spPr>
          <a:xfrm>
            <a:off x="7719916" y="121052"/>
            <a:ext cx="1218811" cy="1218811"/>
          </a:xfrm>
          <a:prstGeom prst="rect">
            <a:avLst/>
          </a:prstGeom>
        </p:spPr>
      </p:pic>
    </p:spTree>
    <p:extLst>
      <p:ext uri="{BB962C8B-B14F-4D97-AF65-F5344CB8AC3E}">
        <p14:creationId xmlns:p14="http://schemas.microsoft.com/office/powerpoint/2010/main" val="43645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0EF29-DEA8-4ABC-BD34-AA7E9ED2A431}"/>
              </a:ext>
            </a:extLst>
          </p:cNvPr>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7338"/>
          <a:stretch>
            <a:fillRect/>
          </a:stretch>
        </p:blipFill>
        <p:spPr bwMode="auto">
          <a:xfrm>
            <a:off x="763711" y="121052"/>
            <a:ext cx="7111326" cy="5022448"/>
          </a:xfrm>
          <a:prstGeom prst="rect">
            <a:avLst/>
          </a:prstGeom>
          <a:noFill/>
          <a:ln>
            <a:noFill/>
          </a:ln>
        </p:spPr>
      </p:pic>
      <p:sp>
        <p:nvSpPr>
          <p:cNvPr id="2" name="Rectangle 1">
            <a:extLst>
              <a:ext uri="{FF2B5EF4-FFF2-40B4-BE49-F238E27FC236}">
                <a16:creationId xmlns:a16="http://schemas.microsoft.com/office/drawing/2014/main" id="{563118BA-FDDB-4850-92C9-43E720FAA36B}"/>
              </a:ext>
            </a:extLst>
          </p:cNvPr>
          <p:cNvSpPr/>
          <p:nvPr/>
        </p:nvSpPr>
        <p:spPr>
          <a:xfrm>
            <a:off x="1706212" y="643812"/>
            <a:ext cx="505143" cy="1866123"/>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BBFA33FD-FD7F-4099-9240-E88F4D9A485C}"/>
              </a:ext>
            </a:extLst>
          </p:cNvPr>
          <p:cNvSpPr/>
          <p:nvPr/>
        </p:nvSpPr>
        <p:spPr>
          <a:xfrm>
            <a:off x="5559755" y="3816220"/>
            <a:ext cx="1446245" cy="83975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72A6601C-BEE9-4227-8199-326BE2AE08E4}"/>
              </a:ext>
            </a:extLst>
          </p:cNvPr>
          <p:cNvSpPr/>
          <p:nvPr/>
        </p:nvSpPr>
        <p:spPr>
          <a:xfrm>
            <a:off x="1706212" y="2632276"/>
            <a:ext cx="607780" cy="2284957"/>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3B652CCF-5B4A-4030-8CDD-351CD4EDB9DC}"/>
              </a:ext>
            </a:extLst>
          </p:cNvPr>
          <p:cNvPicPr>
            <a:picLocks noChangeAspect="1"/>
          </p:cNvPicPr>
          <p:nvPr/>
        </p:nvPicPr>
        <p:blipFill>
          <a:blip r:embed="rId4"/>
          <a:stretch>
            <a:fillRect/>
          </a:stretch>
        </p:blipFill>
        <p:spPr>
          <a:xfrm>
            <a:off x="7199442" y="121052"/>
            <a:ext cx="1823260" cy="1188409"/>
          </a:xfrm>
          <a:prstGeom prst="rect">
            <a:avLst/>
          </a:prstGeom>
        </p:spPr>
      </p:pic>
    </p:spTree>
    <p:extLst>
      <p:ext uri="{BB962C8B-B14F-4D97-AF65-F5344CB8AC3E}">
        <p14:creationId xmlns:p14="http://schemas.microsoft.com/office/powerpoint/2010/main" val="367164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418910409"/>
              </p:ext>
            </p:extLst>
          </p:nvPr>
        </p:nvGraphicFramePr>
        <p:xfrm>
          <a:off x="109330" y="0"/>
          <a:ext cx="9144000" cy="45819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5"/>
          <p:cNvSpPr txBox="1">
            <a:spLocks/>
          </p:cNvSpPr>
          <p:nvPr/>
        </p:nvSpPr>
        <p:spPr>
          <a:xfrm>
            <a:off x="4438650" y="4276724"/>
            <a:ext cx="4714876" cy="43008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a:t>UCLA: Top 10 Activities</a:t>
            </a:r>
          </a:p>
        </p:txBody>
      </p:sp>
    </p:spTree>
    <p:extLst>
      <p:ext uri="{BB962C8B-B14F-4D97-AF65-F5344CB8AC3E}">
        <p14:creationId xmlns:p14="http://schemas.microsoft.com/office/powerpoint/2010/main" val="3184452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155485652"/>
              </p:ext>
            </p:extLst>
          </p:nvPr>
        </p:nvGraphicFramePr>
        <p:xfrm>
          <a:off x="109330" y="0"/>
          <a:ext cx="9144000" cy="45819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5"/>
          <p:cNvSpPr txBox="1">
            <a:spLocks/>
          </p:cNvSpPr>
          <p:nvPr/>
        </p:nvSpPr>
        <p:spPr>
          <a:xfrm>
            <a:off x="4438650" y="4276724"/>
            <a:ext cx="4714876" cy="43008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a:t>HKU: Top 10 Activities</a:t>
            </a:r>
          </a:p>
        </p:txBody>
      </p:sp>
    </p:spTree>
    <p:extLst>
      <p:ext uri="{BB962C8B-B14F-4D97-AF65-F5344CB8AC3E}">
        <p14:creationId xmlns:p14="http://schemas.microsoft.com/office/powerpoint/2010/main" val="3847217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4E48A-98CC-4A77-802D-02F18507177A}"/>
              </a:ext>
            </a:extLst>
          </p:cNvPr>
          <p:cNvSpPr>
            <a:spLocks noGrp="1"/>
          </p:cNvSpPr>
          <p:nvPr>
            <p:ph type="body" sz="quarter" idx="13"/>
          </p:nvPr>
        </p:nvSpPr>
        <p:spPr/>
        <p:txBody>
          <a:bodyPr/>
          <a:lstStyle/>
          <a:p>
            <a:r>
              <a:rPr lang="en-US" dirty="0"/>
              <a:t>Bag-Of-Words Analysis</a:t>
            </a:r>
          </a:p>
        </p:txBody>
      </p:sp>
      <p:sp>
        <p:nvSpPr>
          <p:cNvPr id="3" name="Text Placeholder 2">
            <a:extLst>
              <a:ext uri="{FF2B5EF4-FFF2-40B4-BE49-F238E27FC236}">
                <a16:creationId xmlns:a16="http://schemas.microsoft.com/office/drawing/2014/main" id="{51DD8EE8-DCE6-47A7-8FCB-A8C445BCE915}"/>
              </a:ext>
            </a:extLst>
          </p:cNvPr>
          <p:cNvSpPr>
            <a:spLocks noGrp="1"/>
          </p:cNvSpPr>
          <p:nvPr>
            <p:ph type="body" sz="quarter" idx="14"/>
          </p:nvPr>
        </p:nvSpPr>
        <p:spPr>
          <a:xfrm>
            <a:off x="341313" y="1030288"/>
            <a:ext cx="4773612" cy="3317875"/>
          </a:xfrm>
        </p:spPr>
        <p:txBody>
          <a:bodyPr/>
          <a:lstStyle/>
          <a:p>
            <a:r>
              <a:rPr lang="en-US" dirty="0"/>
              <a:t>Which activities differentiate a set of maps from another?</a:t>
            </a:r>
          </a:p>
          <a:p>
            <a:pPr lvl="1"/>
            <a:r>
              <a:rPr lang="en-US" dirty="0"/>
              <a:t>Treat activities as </a:t>
            </a:r>
            <a:r>
              <a:rPr lang="en-US" b="1" dirty="0">
                <a:solidFill>
                  <a:schemeClr val="accent1"/>
                </a:solidFill>
              </a:rPr>
              <a:t>genes</a:t>
            </a:r>
          </a:p>
          <a:p>
            <a:pPr lvl="1"/>
            <a:r>
              <a:rPr lang="en-US" dirty="0"/>
              <a:t>Measure </a:t>
            </a:r>
            <a:r>
              <a:rPr lang="en-US" b="1" dirty="0">
                <a:solidFill>
                  <a:srgbClr val="7030A0"/>
                </a:solidFill>
              </a:rPr>
              <a:t>differences in gene expression</a:t>
            </a:r>
            <a:r>
              <a:rPr lang="en-US" b="1" dirty="0"/>
              <a:t> </a:t>
            </a:r>
            <a:r>
              <a:rPr lang="en-US" dirty="0"/>
              <a:t>using SVMs</a:t>
            </a:r>
          </a:p>
        </p:txBody>
      </p:sp>
      <p:pic>
        <p:nvPicPr>
          <p:cNvPr id="5" name="Picture 4">
            <a:extLst>
              <a:ext uri="{FF2B5EF4-FFF2-40B4-BE49-F238E27FC236}">
                <a16:creationId xmlns:a16="http://schemas.microsoft.com/office/drawing/2014/main" id="{8187AC75-B871-4361-9E1D-5A8A114B938A}"/>
              </a:ext>
            </a:extLst>
          </p:cNvPr>
          <p:cNvPicPr>
            <a:picLocks noChangeAspect="1"/>
          </p:cNvPicPr>
          <p:nvPr/>
        </p:nvPicPr>
        <p:blipFill>
          <a:blip r:embed="rId3"/>
          <a:stretch>
            <a:fillRect/>
          </a:stretch>
        </p:blipFill>
        <p:spPr>
          <a:xfrm>
            <a:off x="6423660" y="0"/>
            <a:ext cx="2720340" cy="4704234"/>
          </a:xfrm>
          <a:prstGeom prst="rect">
            <a:avLst/>
          </a:prstGeom>
        </p:spPr>
      </p:pic>
    </p:spTree>
    <p:extLst>
      <p:ext uri="{BB962C8B-B14F-4D97-AF65-F5344CB8AC3E}">
        <p14:creationId xmlns:p14="http://schemas.microsoft.com/office/powerpoint/2010/main" val="40493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521130145"/>
              </p:ext>
            </p:extLst>
          </p:nvPr>
        </p:nvGraphicFramePr>
        <p:xfrm>
          <a:off x="174171" y="97575"/>
          <a:ext cx="8839199" cy="2305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3977581765"/>
              </p:ext>
            </p:extLst>
          </p:nvPr>
        </p:nvGraphicFramePr>
        <p:xfrm>
          <a:off x="140760" y="2402625"/>
          <a:ext cx="8839199" cy="23050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1544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4E48A-98CC-4A77-802D-02F18507177A}"/>
              </a:ext>
            </a:extLst>
          </p:cNvPr>
          <p:cNvSpPr>
            <a:spLocks noGrp="1"/>
          </p:cNvSpPr>
          <p:nvPr>
            <p:ph type="body" sz="quarter" idx="13"/>
          </p:nvPr>
        </p:nvSpPr>
        <p:spPr/>
        <p:txBody>
          <a:bodyPr/>
          <a:lstStyle/>
          <a:p>
            <a:r>
              <a:rPr lang="en-US" dirty="0"/>
              <a:t>Bag-Of-Words: Decision Tree</a:t>
            </a:r>
          </a:p>
        </p:txBody>
      </p:sp>
      <p:pic>
        <p:nvPicPr>
          <p:cNvPr id="4" name="Picture 3">
            <a:extLst>
              <a:ext uri="{FF2B5EF4-FFF2-40B4-BE49-F238E27FC236}">
                <a16:creationId xmlns:a16="http://schemas.microsoft.com/office/drawing/2014/main" id="{7DCFC300-F0AE-4D72-93DD-15F32DDA318A}"/>
              </a:ext>
            </a:extLst>
          </p:cNvPr>
          <p:cNvPicPr/>
          <p:nvPr/>
        </p:nvPicPr>
        <p:blipFill rotWithShape="1">
          <a:blip r:embed="rId3">
            <a:extLst>
              <a:ext uri="{28A0092B-C50C-407E-A947-70E740481C1C}">
                <a14:useLocalDpi xmlns:a14="http://schemas.microsoft.com/office/drawing/2010/main" val="0"/>
              </a:ext>
            </a:extLst>
          </a:blip>
          <a:srcRect b="14956"/>
          <a:stretch/>
        </p:blipFill>
        <p:spPr bwMode="auto">
          <a:xfrm>
            <a:off x="2686050" y="1537653"/>
            <a:ext cx="6457950" cy="3110548"/>
          </a:xfrm>
          <a:prstGeom prst="rect">
            <a:avLst/>
          </a:prstGeom>
          <a:noFill/>
          <a:ln>
            <a:noFill/>
          </a:ln>
        </p:spPr>
      </p:pic>
      <p:sp>
        <p:nvSpPr>
          <p:cNvPr id="3" name="Text Placeholder 2">
            <a:extLst>
              <a:ext uri="{FF2B5EF4-FFF2-40B4-BE49-F238E27FC236}">
                <a16:creationId xmlns:a16="http://schemas.microsoft.com/office/drawing/2014/main" id="{51DD8EE8-DCE6-47A7-8FCB-A8C445BCE915}"/>
              </a:ext>
            </a:extLst>
          </p:cNvPr>
          <p:cNvSpPr>
            <a:spLocks noGrp="1"/>
          </p:cNvSpPr>
          <p:nvPr>
            <p:ph type="body" sz="quarter" idx="14"/>
          </p:nvPr>
        </p:nvSpPr>
        <p:spPr/>
        <p:txBody>
          <a:bodyPr/>
          <a:lstStyle/>
          <a:p>
            <a:r>
              <a:rPr lang="en-US" dirty="0"/>
              <a:t>Decision trees can also differentiate between two groups of maps</a:t>
            </a:r>
          </a:p>
        </p:txBody>
      </p:sp>
    </p:spTree>
    <p:extLst>
      <p:ext uri="{BB962C8B-B14F-4D97-AF65-F5344CB8AC3E}">
        <p14:creationId xmlns:p14="http://schemas.microsoft.com/office/powerpoint/2010/main" val="271458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C12D1-6EB2-4C5C-BF7C-858377795676}"/>
              </a:ext>
            </a:extLst>
          </p:cNvPr>
          <p:cNvSpPr>
            <a:spLocks noGrp="1"/>
          </p:cNvSpPr>
          <p:nvPr>
            <p:ph type="body" sz="quarter" idx="13"/>
          </p:nvPr>
        </p:nvSpPr>
        <p:spPr/>
        <p:txBody>
          <a:bodyPr/>
          <a:lstStyle/>
          <a:p>
            <a:r>
              <a:rPr lang="en-US" dirty="0"/>
              <a:t>Bag-Of-Words: Geometric Means</a:t>
            </a:r>
          </a:p>
        </p:txBody>
      </p:sp>
      <p:sp>
        <p:nvSpPr>
          <p:cNvPr id="3" name="Text Placeholder 2">
            <a:extLst>
              <a:ext uri="{FF2B5EF4-FFF2-40B4-BE49-F238E27FC236}">
                <a16:creationId xmlns:a16="http://schemas.microsoft.com/office/drawing/2014/main" id="{EBF36911-A15A-47F0-92E2-0C9A7FCEA702}"/>
              </a:ext>
            </a:extLst>
          </p:cNvPr>
          <p:cNvSpPr>
            <a:spLocks noGrp="1"/>
          </p:cNvSpPr>
          <p:nvPr>
            <p:ph type="body" sz="quarter" idx="14"/>
          </p:nvPr>
        </p:nvSpPr>
        <p:spPr/>
        <p:txBody>
          <a:bodyPr/>
          <a:lstStyle/>
          <a:p>
            <a:r>
              <a:rPr lang="en-US" dirty="0"/>
              <a:t>Enough about differences!  </a:t>
            </a:r>
          </a:p>
          <a:p>
            <a:r>
              <a:rPr lang="en-US" dirty="0"/>
              <a:t>What do two groups have in common?</a:t>
            </a:r>
          </a:p>
          <a:p>
            <a:pPr lvl="1"/>
            <a:r>
              <a:rPr lang="en-US" dirty="0"/>
              <a:t>Geometric means of activity frequencies</a:t>
            </a:r>
          </a:p>
        </p:txBody>
      </p:sp>
    </p:spTree>
    <p:extLst>
      <p:ext uri="{BB962C8B-B14F-4D97-AF65-F5344CB8AC3E}">
        <p14:creationId xmlns:p14="http://schemas.microsoft.com/office/powerpoint/2010/main" val="207143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40760" y="435429"/>
          <a:ext cx="8839199" cy="4272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5625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A0773-7675-4F3A-9104-B4BBD075C309}"/>
              </a:ext>
            </a:extLst>
          </p:cNvPr>
          <p:cNvSpPr>
            <a:spLocks noGrp="1"/>
          </p:cNvSpPr>
          <p:nvPr>
            <p:ph type="body" sz="quarter" idx="13"/>
          </p:nvPr>
        </p:nvSpPr>
        <p:spPr/>
        <p:txBody>
          <a:bodyPr/>
          <a:lstStyle/>
          <a:p>
            <a:r>
              <a:rPr lang="en-US" dirty="0"/>
              <a:t>Set-Of-Words</a:t>
            </a:r>
          </a:p>
        </p:txBody>
      </p:sp>
      <p:sp>
        <p:nvSpPr>
          <p:cNvPr id="4" name="Text Placeholder 3">
            <a:extLst>
              <a:ext uri="{FF2B5EF4-FFF2-40B4-BE49-F238E27FC236}">
                <a16:creationId xmlns:a16="http://schemas.microsoft.com/office/drawing/2014/main" id="{D987A8E2-F479-4366-88C6-E39729BC5F52}"/>
              </a:ext>
            </a:extLst>
          </p:cNvPr>
          <p:cNvSpPr>
            <a:spLocks noGrp="1"/>
          </p:cNvSpPr>
          <p:nvPr>
            <p:ph type="body" sz="quarter" idx="14"/>
          </p:nvPr>
        </p:nvSpPr>
        <p:spPr/>
        <p:txBody>
          <a:bodyPr/>
          <a:lstStyle/>
          <a:p>
            <a:r>
              <a:rPr lang="en-US" dirty="0"/>
              <a:t>How do the </a:t>
            </a:r>
            <a:r>
              <a:rPr lang="en-US" b="1" dirty="0">
                <a:solidFill>
                  <a:schemeClr val="accent1"/>
                </a:solidFill>
              </a:rPr>
              <a:t>individuals</a:t>
            </a:r>
            <a:r>
              <a:rPr lang="en-US" dirty="0"/>
              <a:t> within a group relate to </a:t>
            </a:r>
            <a:r>
              <a:rPr lang="en-US" b="1" dirty="0">
                <a:solidFill>
                  <a:schemeClr val="accent6"/>
                </a:solidFill>
              </a:rPr>
              <a:t>each other</a:t>
            </a:r>
            <a:r>
              <a:rPr lang="en-US" dirty="0"/>
              <a:t>?</a:t>
            </a:r>
          </a:p>
          <a:p>
            <a:r>
              <a:rPr lang="en-US" dirty="0"/>
              <a:t>Set-Of-Words can help!</a:t>
            </a:r>
          </a:p>
          <a:p>
            <a:pPr lvl="1"/>
            <a:r>
              <a:rPr lang="en-US" dirty="0"/>
              <a:t>Hamming distance</a:t>
            </a:r>
          </a:p>
          <a:p>
            <a:pPr lvl="1"/>
            <a:r>
              <a:rPr lang="en-US" dirty="0"/>
              <a:t>Dice’s coefficient</a:t>
            </a:r>
          </a:p>
          <a:p>
            <a:pPr lvl="1"/>
            <a:r>
              <a:rPr lang="en-US" dirty="0"/>
              <a:t>Tversky index</a:t>
            </a:r>
          </a:p>
          <a:p>
            <a:pPr lvl="1"/>
            <a:r>
              <a:rPr lang="en-US" dirty="0"/>
              <a:t>…</a:t>
            </a:r>
            <a:r>
              <a:rPr lang="en-US" dirty="0" err="1"/>
              <a:t>etc</a:t>
            </a:r>
            <a:r>
              <a:rPr lang="en-US" dirty="0"/>
              <a:t>…</a:t>
            </a:r>
          </a:p>
          <a:p>
            <a:endParaRPr lang="en-US" dirty="0"/>
          </a:p>
        </p:txBody>
      </p:sp>
    </p:spTree>
    <p:extLst>
      <p:ext uri="{BB962C8B-B14F-4D97-AF65-F5344CB8AC3E}">
        <p14:creationId xmlns:p14="http://schemas.microsoft.com/office/powerpoint/2010/main" val="420005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400"/>
              <a:t>V&amp;R Framework</a:t>
            </a:r>
          </a:p>
        </p:txBody>
      </p:sp>
      <p:pic>
        <p:nvPicPr>
          <p:cNvPr id="11" name="Picture 2" descr="paperChartA"/>
          <p:cNvPicPr>
            <a:picLocks noChangeAspect="1" noChangeArrowheads="1"/>
          </p:cNvPicPr>
          <p:nvPr/>
        </p:nvPicPr>
        <p:blipFill>
          <a:blip r:embed="rId3" cstate="print"/>
          <a:srcRect/>
          <a:stretch>
            <a:fillRect/>
          </a:stretch>
        </p:blipFill>
        <p:spPr bwMode="auto">
          <a:xfrm>
            <a:off x="1547538" y="1853998"/>
            <a:ext cx="5994797" cy="527447"/>
          </a:xfrm>
          <a:prstGeom prst="rect">
            <a:avLst/>
          </a:prstGeom>
          <a:noFill/>
          <a:ln w="9525">
            <a:noFill/>
            <a:miter lim="800000"/>
            <a:headEnd/>
            <a:tailEnd/>
          </a:ln>
        </p:spPr>
      </p:pic>
      <p:sp>
        <p:nvSpPr>
          <p:cNvPr id="9" name="TextBox 8"/>
          <p:cNvSpPr txBox="1"/>
          <p:nvPr/>
        </p:nvSpPr>
        <p:spPr>
          <a:xfrm>
            <a:off x="7193519" y="4350832"/>
            <a:ext cx="1950481" cy="246221"/>
          </a:xfrm>
          <a:prstGeom prst="rect">
            <a:avLst/>
          </a:prstGeom>
          <a:noFill/>
        </p:spPr>
        <p:txBody>
          <a:bodyPr wrap="square" rtlCol="0">
            <a:spAutoFit/>
          </a:bodyPr>
          <a:lstStyle/>
          <a:p>
            <a:pPr algn="ctr"/>
            <a:r>
              <a:rPr lang="en-US" sz="1000" b="1"/>
              <a:t>(White and Le Cornu 2011)</a:t>
            </a:r>
          </a:p>
        </p:txBody>
      </p:sp>
      <p:sp>
        <p:nvSpPr>
          <p:cNvPr id="10" name="TextBox 9"/>
          <p:cNvSpPr txBox="1"/>
          <p:nvPr/>
        </p:nvSpPr>
        <p:spPr>
          <a:xfrm>
            <a:off x="924791" y="3363976"/>
            <a:ext cx="7304809" cy="404085"/>
          </a:xfrm>
          <a:prstGeom prst="rect">
            <a:avLst/>
          </a:prstGeom>
          <a:noFill/>
        </p:spPr>
        <p:txBody>
          <a:bodyPr wrap="square" rtlCol="0">
            <a:spAutoFit/>
          </a:bodyPr>
          <a:lstStyle/>
          <a:p>
            <a:pPr algn="ctr"/>
            <a:r>
              <a:rPr lang="en-GB" sz="1013" b="1"/>
              <a:t>#</a:t>
            </a:r>
            <a:r>
              <a:rPr lang="en-GB" sz="1013" b="1" err="1"/>
              <a:t>vandr</a:t>
            </a:r>
            <a:endParaRPr lang="en-GB" sz="1013" b="1"/>
          </a:p>
          <a:p>
            <a:pPr algn="ctr"/>
            <a:r>
              <a:rPr lang="en-GB" sz="1013" b="1"/>
              <a:t>Visitors and Residents resources </a:t>
            </a:r>
            <a:r>
              <a:rPr lang="en-GB" sz="1013" b="1">
                <a:hlinkClick r:id="rId4"/>
              </a:rPr>
              <a:t>http://www.oclc.org/research/themes/user-studies/vandr.html </a:t>
            </a:r>
            <a:endParaRPr lang="en-GB" sz="1013" b="1"/>
          </a:p>
        </p:txBody>
      </p:sp>
    </p:spTree>
    <p:extLst>
      <p:ext uri="{BB962C8B-B14F-4D97-AF65-F5344CB8AC3E}">
        <p14:creationId xmlns:p14="http://schemas.microsoft.com/office/powerpoint/2010/main" val="74503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3105"/>
          <a:stretch/>
        </p:blipFill>
        <p:spPr>
          <a:xfrm>
            <a:off x="1143004" y="512140"/>
            <a:ext cx="3759992" cy="4005092"/>
          </a:xfrm>
          <a:prstGeom prst="rect">
            <a:avLst/>
          </a:prstGeom>
        </p:spPr>
      </p:pic>
      <p:sp>
        <p:nvSpPr>
          <p:cNvPr id="5" name="TextBox 4"/>
          <p:cNvSpPr txBox="1"/>
          <p:nvPr/>
        </p:nvSpPr>
        <p:spPr>
          <a:xfrm>
            <a:off x="182834" y="480032"/>
            <a:ext cx="1006906" cy="253916"/>
          </a:xfrm>
          <a:prstGeom prst="rect">
            <a:avLst/>
          </a:prstGeom>
          <a:solidFill>
            <a:schemeClr val="bg1"/>
          </a:solidFill>
        </p:spPr>
        <p:txBody>
          <a:bodyPr wrap="square" rtlCol="0">
            <a:spAutoFit/>
          </a:bodyPr>
          <a:lstStyle/>
          <a:p>
            <a:pPr algn="r"/>
            <a:r>
              <a:rPr lang="en-US" sz="1050" dirty="0"/>
              <a:t>Alpha</a:t>
            </a:r>
          </a:p>
        </p:txBody>
      </p:sp>
      <p:sp>
        <p:nvSpPr>
          <p:cNvPr id="8" name="TextBox 7"/>
          <p:cNvSpPr txBox="1"/>
          <p:nvPr/>
        </p:nvSpPr>
        <p:spPr>
          <a:xfrm>
            <a:off x="182834" y="661599"/>
            <a:ext cx="1006906" cy="253916"/>
          </a:xfrm>
          <a:prstGeom prst="rect">
            <a:avLst/>
          </a:prstGeom>
          <a:solidFill>
            <a:schemeClr val="bg1"/>
          </a:solidFill>
        </p:spPr>
        <p:txBody>
          <a:bodyPr wrap="square" rtlCol="0">
            <a:spAutoFit/>
          </a:bodyPr>
          <a:lstStyle/>
          <a:p>
            <a:pPr algn="r"/>
            <a:r>
              <a:rPr lang="en-US" sz="1050" dirty="0"/>
              <a:t>Bravo</a:t>
            </a:r>
          </a:p>
        </p:txBody>
      </p:sp>
      <p:sp>
        <p:nvSpPr>
          <p:cNvPr id="9" name="TextBox 8"/>
          <p:cNvSpPr txBox="1"/>
          <p:nvPr/>
        </p:nvSpPr>
        <p:spPr>
          <a:xfrm>
            <a:off x="1" y="843166"/>
            <a:ext cx="1189739" cy="253916"/>
          </a:xfrm>
          <a:prstGeom prst="rect">
            <a:avLst/>
          </a:prstGeom>
          <a:solidFill>
            <a:schemeClr val="bg1"/>
          </a:solidFill>
        </p:spPr>
        <p:txBody>
          <a:bodyPr wrap="square" rtlCol="0">
            <a:spAutoFit/>
          </a:bodyPr>
          <a:lstStyle/>
          <a:p>
            <a:pPr algn="r"/>
            <a:r>
              <a:rPr lang="en-US" sz="1050" dirty="0"/>
              <a:t>Charlie</a:t>
            </a:r>
          </a:p>
        </p:txBody>
      </p:sp>
      <p:sp>
        <p:nvSpPr>
          <p:cNvPr id="11" name="TextBox 10"/>
          <p:cNvSpPr txBox="1"/>
          <p:nvPr/>
        </p:nvSpPr>
        <p:spPr>
          <a:xfrm>
            <a:off x="182834" y="1024733"/>
            <a:ext cx="1006906" cy="253916"/>
          </a:xfrm>
          <a:prstGeom prst="rect">
            <a:avLst/>
          </a:prstGeom>
          <a:solidFill>
            <a:schemeClr val="bg1"/>
          </a:solidFill>
        </p:spPr>
        <p:txBody>
          <a:bodyPr wrap="square" rtlCol="0">
            <a:spAutoFit/>
          </a:bodyPr>
          <a:lstStyle/>
          <a:p>
            <a:pPr algn="r"/>
            <a:r>
              <a:rPr lang="en-US" sz="1050" dirty="0"/>
              <a:t>Delta</a:t>
            </a:r>
          </a:p>
        </p:txBody>
      </p:sp>
      <p:sp>
        <p:nvSpPr>
          <p:cNvPr id="12" name="TextBox 11"/>
          <p:cNvSpPr txBox="1"/>
          <p:nvPr/>
        </p:nvSpPr>
        <p:spPr>
          <a:xfrm>
            <a:off x="182834" y="1206299"/>
            <a:ext cx="1006906" cy="253916"/>
          </a:xfrm>
          <a:prstGeom prst="rect">
            <a:avLst/>
          </a:prstGeom>
          <a:solidFill>
            <a:schemeClr val="bg1"/>
          </a:solidFill>
        </p:spPr>
        <p:txBody>
          <a:bodyPr wrap="square" rtlCol="0">
            <a:spAutoFit/>
          </a:bodyPr>
          <a:lstStyle/>
          <a:p>
            <a:pPr algn="r"/>
            <a:r>
              <a:rPr lang="en-US" sz="1050" dirty="0"/>
              <a:t>Echo</a:t>
            </a:r>
          </a:p>
        </p:txBody>
      </p:sp>
      <p:sp>
        <p:nvSpPr>
          <p:cNvPr id="13" name="TextBox 12"/>
          <p:cNvSpPr txBox="1"/>
          <p:nvPr/>
        </p:nvSpPr>
        <p:spPr>
          <a:xfrm>
            <a:off x="182834" y="1387866"/>
            <a:ext cx="1006906" cy="253916"/>
          </a:xfrm>
          <a:prstGeom prst="rect">
            <a:avLst/>
          </a:prstGeom>
          <a:solidFill>
            <a:schemeClr val="bg1"/>
          </a:solidFill>
        </p:spPr>
        <p:txBody>
          <a:bodyPr wrap="square" rtlCol="0">
            <a:spAutoFit/>
          </a:bodyPr>
          <a:lstStyle/>
          <a:p>
            <a:pPr algn="r"/>
            <a:r>
              <a:rPr lang="en-US" sz="1050" dirty="0"/>
              <a:t>Foxtrot</a:t>
            </a:r>
          </a:p>
        </p:txBody>
      </p:sp>
      <p:sp>
        <p:nvSpPr>
          <p:cNvPr id="14" name="TextBox 13"/>
          <p:cNvSpPr txBox="1"/>
          <p:nvPr/>
        </p:nvSpPr>
        <p:spPr>
          <a:xfrm>
            <a:off x="182834" y="1569433"/>
            <a:ext cx="1006906" cy="253916"/>
          </a:xfrm>
          <a:prstGeom prst="rect">
            <a:avLst/>
          </a:prstGeom>
          <a:solidFill>
            <a:schemeClr val="bg1"/>
          </a:solidFill>
        </p:spPr>
        <p:txBody>
          <a:bodyPr wrap="square" rtlCol="0">
            <a:spAutoFit/>
          </a:bodyPr>
          <a:lstStyle/>
          <a:p>
            <a:pPr algn="r"/>
            <a:r>
              <a:rPr lang="en-US" sz="1050" dirty="0"/>
              <a:t>Golf</a:t>
            </a:r>
          </a:p>
        </p:txBody>
      </p:sp>
      <p:sp>
        <p:nvSpPr>
          <p:cNvPr id="15" name="TextBox 14"/>
          <p:cNvSpPr txBox="1"/>
          <p:nvPr/>
        </p:nvSpPr>
        <p:spPr>
          <a:xfrm>
            <a:off x="182834" y="1751000"/>
            <a:ext cx="1006906" cy="253916"/>
          </a:xfrm>
          <a:prstGeom prst="rect">
            <a:avLst/>
          </a:prstGeom>
          <a:solidFill>
            <a:schemeClr val="bg1"/>
          </a:solidFill>
        </p:spPr>
        <p:txBody>
          <a:bodyPr wrap="square" rtlCol="0">
            <a:spAutoFit/>
          </a:bodyPr>
          <a:lstStyle/>
          <a:p>
            <a:pPr algn="r"/>
            <a:r>
              <a:rPr lang="en-US" sz="1050" dirty="0"/>
              <a:t>Hotel</a:t>
            </a:r>
          </a:p>
        </p:txBody>
      </p:sp>
      <p:sp>
        <p:nvSpPr>
          <p:cNvPr id="16" name="TextBox 15"/>
          <p:cNvSpPr txBox="1"/>
          <p:nvPr/>
        </p:nvSpPr>
        <p:spPr>
          <a:xfrm>
            <a:off x="182834" y="1932566"/>
            <a:ext cx="1006906" cy="253916"/>
          </a:xfrm>
          <a:prstGeom prst="rect">
            <a:avLst/>
          </a:prstGeom>
          <a:solidFill>
            <a:schemeClr val="bg1"/>
          </a:solidFill>
        </p:spPr>
        <p:txBody>
          <a:bodyPr wrap="square" rtlCol="0">
            <a:spAutoFit/>
          </a:bodyPr>
          <a:lstStyle/>
          <a:p>
            <a:pPr algn="r"/>
            <a:r>
              <a:rPr lang="en-US" sz="1050" dirty="0"/>
              <a:t>India</a:t>
            </a:r>
          </a:p>
        </p:txBody>
      </p:sp>
      <p:sp>
        <p:nvSpPr>
          <p:cNvPr id="17" name="TextBox 16"/>
          <p:cNvSpPr txBox="1"/>
          <p:nvPr/>
        </p:nvSpPr>
        <p:spPr>
          <a:xfrm>
            <a:off x="182834" y="2114133"/>
            <a:ext cx="1006906" cy="253916"/>
          </a:xfrm>
          <a:prstGeom prst="rect">
            <a:avLst/>
          </a:prstGeom>
          <a:solidFill>
            <a:schemeClr val="bg1"/>
          </a:solidFill>
        </p:spPr>
        <p:txBody>
          <a:bodyPr wrap="square" rtlCol="0">
            <a:spAutoFit/>
          </a:bodyPr>
          <a:lstStyle/>
          <a:p>
            <a:pPr algn="r"/>
            <a:r>
              <a:rPr lang="en-US" sz="1050" dirty="0"/>
              <a:t>Juliet</a:t>
            </a:r>
          </a:p>
        </p:txBody>
      </p:sp>
      <p:sp>
        <p:nvSpPr>
          <p:cNvPr id="19" name="TextBox 18"/>
          <p:cNvSpPr txBox="1"/>
          <p:nvPr/>
        </p:nvSpPr>
        <p:spPr>
          <a:xfrm>
            <a:off x="182834" y="2477267"/>
            <a:ext cx="1006906" cy="253916"/>
          </a:xfrm>
          <a:prstGeom prst="rect">
            <a:avLst/>
          </a:prstGeom>
          <a:solidFill>
            <a:schemeClr val="bg1"/>
          </a:solidFill>
        </p:spPr>
        <p:txBody>
          <a:bodyPr wrap="square" rtlCol="0">
            <a:spAutoFit/>
          </a:bodyPr>
          <a:lstStyle/>
          <a:p>
            <a:pPr algn="r"/>
            <a:r>
              <a:rPr lang="en-US" sz="1050" dirty="0"/>
              <a:t>Lima</a:t>
            </a:r>
          </a:p>
        </p:txBody>
      </p:sp>
      <p:sp>
        <p:nvSpPr>
          <p:cNvPr id="20" name="TextBox 19"/>
          <p:cNvSpPr txBox="1"/>
          <p:nvPr/>
        </p:nvSpPr>
        <p:spPr>
          <a:xfrm>
            <a:off x="182834" y="2658833"/>
            <a:ext cx="1006906" cy="253916"/>
          </a:xfrm>
          <a:prstGeom prst="rect">
            <a:avLst/>
          </a:prstGeom>
          <a:solidFill>
            <a:schemeClr val="bg1"/>
          </a:solidFill>
        </p:spPr>
        <p:txBody>
          <a:bodyPr wrap="square" rtlCol="0">
            <a:spAutoFit/>
          </a:bodyPr>
          <a:lstStyle/>
          <a:p>
            <a:pPr algn="r"/>
            <a:r>
              <a:rPr lang="en-US" sz="1050" dirty="0"/>
              <a:t>Mike</a:t>
            </a:r>
          </a:p>
        </p:txBody>
      </p:sp>
      <p:sp>
        <p:nvSpPr>
          <p:cNvPr id="21" name="TextBox 20"/>
          <p:cNvSpPr txBox="1"/>
          <p:nvPr/>
        </p:nvSpPr>
        <p:spPr>
          <a:xfrm>
            <a:off x="182834" y="2840400"/>
            <a:ext cx="1006906" cy="253916"/>
          </a:xfrm>
          <a:prstGeom prst="rect">
            <a:avLst/>
          </a:prstGeom>
          <a:solidFill>
            <a:schemeClr val="bg1"/>
          </a:solidFill>
        </p:spPr>
        <p:txBody>
          <a:bodyPr wrap="square" rtlCol="0">
            <a:spAutoFit/>
          </a:bodyPr>
          <a:lstStyle/>
          <a:p>
            <a:pPr algn="r"/>
            <a:r>
              <a:rPr lang="en-US" sz="1050" dirty="0"/>
              <a:t>November</a:t>
            </a:r>
          </a:p>
        </p:txBody>
      </p:sp>
      <p:sp>
        <p:nvSpPr>
          <p:cNvPr id="23" name="TextBox 22"/>
          <p:cNvSpPr txBox="1"/>
          <p:nvPr/>
        </p:nvSpPr>
        <p:spPr>
          <a:xfrm>
            <a:off x="182834" y="3203534"/>
            <a:ext cx="1006906" cy="253916"/>
          </a:xfrm>
          <a:prstGeom prst="rect">
            <a:avLst/>
          </a:prstGeom>
          <a:solidFill>
            <a:schemeClr val="bg1"/>
          </a:solidFill>
        </p:spPr>
        <p:txBody>
          <a:bodyPr wrap="square" rtlCol="0">
            <a:spAutoFit/>
          </a:bodyPr>
          <a:lstStyle/>
          <a:p>
            <a:pPr algn="r"/>
            <a:r>
              <a:rPr lang="en-US" sz="1050" dirty="0"/>
              <a:t>Papa</a:t>
            </a:r>
          </a:p>
        </p:txBody>
      </p:sp>
      <p:sp>
        <p:nvSpPr>
          <p:cNvPr id="24" name="TextBox 23"/>
          <p:cNvSpPr txBox="1"/>
          <p:nvPr/>
        </p:nvSpPr>
        <p:spPr>
          <a:xfrm>
            <a:off x="182834" y="3385100"/>
            <a:ext cx="1006906" cy="253916"/>
          </a:xfrm>
          <a:prstGeom prst="rect">
            <a:avLst/>
          </a:prstGeom>
          <a:solidFill>
            <a:schemeClr val="bg1"/>
          </a:solidFill>
        </p:spPr>
        <p:txBody>
          <a:bodyPr wrap="square" rtlCol="0">
            <a:spAutoFit/>
          </a:bodyPr>
          <a:lstStyle/>
          <a:p>
            <a:pPr algn="r"/>
            <a:r>
              <a:rPr lang="en-US" sz="1050" dirty="0"/>
              <a:t>Quebec</a:t>
            </a:r>
          </a:p>
        </p:txBody>
      </p:sp>
      <p:sp>
        <p:nvSpPr>
          <p:cNvPr id="25" name="TextBox 24"/>
          <p:cNvSpPr txBox="1"/>
          <p:nvPr/>
        </p:nvSpPr>
        <p:spPr>
          <a:xfrm>
            <a:off x="182834" y="3566667"/>
            <a:ext cx="1006906" cy="253916"/>
          </a:xfrm>
          <a:prstGeom prst="rect">
            <a:avLst/>
          </a:prstGeom>
          <a:solidFill>
            <a:schemeClr val="bg1"/>
          </a:solidFill>
        </p:spPr>
        <p:txBody>
          <a:bodyPr wrap="square" rtlCol="0">
            <a:spAutoFit/>
          </a:bodyPr>
          <a:lstStyle/>
          <a:p>
            <a:pPr algn="r"/>
            <a:r>
              <a:rPr lang="en-US" sz="1050" dirty="0"/>
              <a:t>Romeo</a:t>
            </a:r>
          </a:p>
        </p:txBody>
      </p:sp>
      <p:sp>
        <p:nvSpPr>
          <p:cNvPr id="26" name="TextBox 25"/>
          <p:cNvSpPr txBox="1"/>
          <p:nvPr/>
        </p:nvSpPr>
        <p:spPr>
          <a:xfrm>
            <a:off x="182834" y="3748234"/>
            <a:ext cx="1006906" cy="253916"/>
          </a:xfrm>
          <a:prstGeom prst="rect">
            <a:avLst/>
          </a:prstGeom>
          <a:solidFill>
            <a:schemeClr val="bg1"/>
          </a:solidFill>
        </p:spPr>
        <p:txBody>
          <a:bodyPr wrap="square" rtlCol="0">
            <a:spAutoFit/>
          </a:bodyPr>
          <a:lstStyle/>
          <a:p>
            <a:pPr algn="r"/>
            <a:r>
              <a:rPr lang="en-US" sz="1050" dirty="0"/>
              <a:t>Sierra</a:t>
            </a:r>
          </a:p>
        </p:txBody>
      </p:sp>
      <p:sp>
        <p:nvSpPr>
          <p:cNvPr id="27" name="TextBox 26"/>
          <p:cNvSpPr txBox="1"/>
          <p:nvPr/>
        </p:nvSpPr>
        <p:spPr>
          <a:xfrm>
            <a:off x="182834" y="3929801"/>
            <a:ext cx="1006906" cy="253916"/>
          </a:xfrm>
          <a:prstGeom prst="rect">
            <a:avLst/>
          </a:prstGeom>
          <a:solidFill>
            <a:schemeClr val="bg1"/>
          </a:solidFill>
        </p:spPr>
        <p:txBody>
          <a:bodyPr wrap="square" rtlCol="0">
            <a:spAutoFit/>
          </a:bodyPr>
          <a:lstStyle/>
          <a:p>
            <a:pPr algn="r"/>
            <a:r>
              <a:rPr lang="en-US" sz="1050" dirty="0"/>
              <a:t>Tango</a:t>
            </a:r>
          </a:p>
        </p:txBody>
      </p:sp>
      <p:sp>
        <p:nvSpPr>
          <p:cNvPr id="28" name="TextBox 27"/>
          <p:cNvSpPr txBox="1"/>
          <p:nvPr/>
        </p:nvSpPr>
        <p:spPr>
          <a:xfrm>
            <a:off x="182834" y="4111367"/>
            <a:ext cx="1006906" cy="253916"/>
          </a:xfrm>
          <a:prstGeom prst="rect">
            <a:avLst/>
          </a:prstGeom>
          <a:solidFill>
            <a:schemeClr val="bg1"/>
          </a:solidFill>
        </p:spPr>
        <p:txBody>
          <a:bodyPr wrap="square" rtlCol="0">
            <a:spAutoFit/>
          </a:bodyPr>
          <a:lstStyle/>
          <a:p>
            <a:pPr algn="r"/>
            <a:r>
              <a:rPr lang="en-US" sz="1050" dirty="0"/>
              <a:t>Uniform</a:t>
            </a:r>
          </a:p>
        </p:txBody>
      </p:sp>
      <p:sp>
        <p:nvSpPr>
          <p:cNvPr id="29" name="TextBox 28"/>
          <p:cNvSpPr txBox="1"/>
          <p:nvPr/>
        </p:nvSpPr>
        <p:spPr>
          <a:xfrm>
            <a:off x="182834" y="4292941"/>
            <a:ext cx="1006906" cy="253916"/>
          </a:xfrm>
          <a:prstGeom prst="rect">
            <a:avLst/>
          </a:prstGeom>
          <a:solidFill>
            <a:schemeClr val="bg1"/>
          </a:solidFill>
        </p:spPr>
        <p:txBody>
          <a:bodyPr wrap="square" rtlCol="0">
            <a:spAutoFit/>
          </a:bodyPr>
          <a:lstStyle/>
          <a:p>
            <a:pPr algn="r"/>
            <a:r>
              <a:rPr lang="en-US" sz="1050" dirty="0"/>
              <a:t>Victor</a:t>
            </a:r>
          </a:p>
        </p:txBody>
      </p:sp>
      <p:sp>
        <p:nvSpPr>
          <p:cNvPr id="22" name="TextBox 21"/>
          <p:cNvSpPr txBox="1"/>
          <p:nvPr/>
        </p:nvSpPr>
        <p:spPr>
          <a:xfrm>
            <a:off x="182834" y="3021967"/>
            <a:ext cx="1006906" cy="253916"/>
          </a:xfrm>
          <a:prstGeom prst="rect">
            <a:avLst/>
          </a:prstGeom>
          <a:solidFill>
            <a:schemeClr val="bg1"/>
          </a:solidFill>
          <a:ln w="57150">
            <a:solidFill>
              <a:srgbClr val="FF0000"/>
            </a:solidFill>
          </a:ln>
        </p:spPr>
        <p:txBody>
          <a:bodyPr wrap="square" rtlCol="0">
            <a:spAutoFit/>
          </a:bodyPr>
          <a:lstStyle/>
          <a:p>
            <a:pPr algn="r"/>
            <a:r>
              <a:rPr lang="en-US" sz="1050" dirty="0"/>
              <a:t>Oscar</a:t>
            </a:r>
          </a:p>
        </p:txBody>
      </p:sp>
      <p:sp>
        <p:nvSpPr>
          <p:cNvPr id="18" name="TextBox 17"/>
          <p:cNvSpPr txBox="1"/>
          <p:nvPr/>
        </p:nvSpPr>
        <p:spPr>
          <a:xfrm>
            <a:off x="182834" y="2295700"/>
            <a:ext cx="1006906" cy="253916"/>
          </a:xfrm>
          <a:prstGeom prst="rect">
            <a:avLst/>
          </a:prstGeom>
          <a:solidFill>
            <a:schemeClr val="bg1"/>
          </a:solidFill>
          <a:ln w="57150">
            <a:solidFill>
              <a:srgbClr val="FF0000"/>
            </a:solidFill>
          </a:ln>
        </p:spPr>
        <p:txBody>
          <a:bodyPr wrap="square" rtlCol="0">
            <a:spAutoFit/>
          </a:bodyPr>
          <a:lstStyle/>
          <a:p>
            <a:pPr algn="r"/>
            <a:r>
              <a:rPr lang="en-US" sz="1050" dirty="0"/>
              <a:t>Kilo</a:t>
            </a:r>
          </a:p>
        </p:txBody>
      </p:sp>
      <p:sp>
        <p:nvSpPr>
          <p:cNvPr id="33" name="Rounded Rectangle 13"/>
          <p:cNvSpPr/>
          <p:nvPr/>
        </p:nvSpPr>
        <p:spPr>
          <a:xfrm>
            <a:off x="6327234" y="3049663"/>
            <a:ext cx="1336535" cy="14971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350" dirty="0">
                <a:solidFill>
                  <a:schemeClr val="tx1"/>
                </a:solidFill>
              </a:rPr>
              <a:t>Email</a:t>
            </a:r>
          </a:p>
          <a:p>
            <a:r>
              <a:rPr lang="en-US" sz="1350" dirty="0">
                <a:solidFill>
                  <a:schemeClr val="tx1"/>
                </a:solidFill>
              </a:rPr>
              <a:t>Facebook</a:t>
            </a:r>
          </a:p>
          <a:p>
            <a:r>
              <a:rPr lang="en-US" sz="1350" dirty="0">
                <a:solidFill>
                  <a:schemeClr val="tx1"/>
                </a:solidFill>
              </a:rPr>
              <a:t>Google Search</a:t>
            </a:r>
          </a:p>
          <a:p>
            <a:r>
              <a:rPr lang="en-US" sz="1350" dirty="0" err="1">
                <a:solidFill>
                  <a:schemeClr val="tx1"/>
                </a:solidFill>
              </a:rPr>
              <a:t>Linkedin</a:t>
            </a:r>
            <a:endParaRPr lang="en-US" sz="1350" dirty="0">
              <a:solidFill>
                <a:schemeClr val="tx1"/>
              </a:solidFill>
            </a:endParaRPr>
          </a:p>
          <a:p>
            <a:r>
              <a:rPr lang="en-US" sz="1350" dirty="0">
                <a:solidFill>
                  <a:schemeClr val="tx1"/>
                </a:solidFill>
              </a:rPr>
              <a:t>Skype</a:t>
            </a:r>
          </a:p>
          <a:p>
            <a:r>
              <a:rPr lang="en-US" sz="1350" dirty="0" err="1">
                <a:solidFill>
                  <a:schemeClr val="tx1"/>
                </a:solidFill>
              </a:rPr>
              <a:t>Youtube</a:t>
            </a:r>
            <a:endParaRPr lang="en-US" sz="1350" dirty="0">
              <a:solidFill>
                <a:schemeClr val="tx1"/>
              </a:solidFill>
            </a:endParaRPr>
          </a:p>
        </p:txBody>
      </p:sp>
      <p:pic>
        <p:nvPicPr>
          <p:cNvPr id="3" name="Picture 2"/>
          <p:cNvPicPr>
            <a:picLocks noChangeAspect="1"/>
          </p:cNvPicPr>
          <p:nvPr/>
        </p:nvPicPr>
        <p:blipFill rotWithShape="1">
          <a:blip r:embed="rId4"/>
          <a:srcRect t="9790"/>
          <a:stretch/>
        </p:blipFill>
        <p:spPr>
          <a:xfrm>
            <a:off x="5595864" y="1156855"/>
            <a:ext cx="2550319" cy="1646405"/>
          </a:xfrm>
          <a:prstGeom prst="rect">
            <a:avLst/>
          </a:prstGeom>
        </p:spPr>
      </p:pic>
      <p:sp>
        <p:nvSpPr>
          <p:cNvPr id="30" name="TextBox 29"/>
          <p:cNvSpPr txBox="1"/>
          <p:nvPr/>
        </p:nvSpPr>
        <p:spPr>
          <a:xfrm>
            <a:off x="5743304" y="924131"/>
            <a:ext cx="763739" cy="253916"/>
          </a:xfrm>
          <a:prstGeom prst="rect">
            <a:avLst/>
          </a:prstGeom>
          <a:solidFill>
            <a:schemeClr val="bg1"/>
          </a:solidFill>
        </p:spPr>
        <p:txBody>
          <a:bodyPr wrap="square" rtlCol="0">
            <a:spAutoFit/>
          </a:bodyPr>
          <a:lstStyle/>
          <a:p>
            <a:pPr algn="ctr"/>
            <a:r>
              <a:rPr lang="en-US" sz="1050" b="1" dirty="0"/>
              <a:t>Oscar</a:t>
            </a:r>
          </a:p>
        </p:txBody>
      </p:sp>
      <p:sp>
        <p:nvSpPr>
          <p:cNvPr id="31" name="TextBox 30"/>
          <p:cNvSpPr txBox="1"/>
          <p:nvPr/>
        </p:nvSpPr>
        <p:spPr>
          <a:xfrm>
            <a:off x="7174672" y="924131"/>
            <a:ext cx="657128" cy="253916"/>
          </a:xfrm>
          <a:prstGeom prst="rect">
            <a:avLst/>
          </a:prstGeom>
          <a:solidFill>
            <a:schemeClr val="bg1"/>
          </a:solidFill>
        </p:spPr>
        <p:txBody>
          <a:bodyPr wrap="square" rtlCol="0">
            <a:spAutoFit/>
          </a:bodyPr>
          <a:lstStyle/>
          <a:p>
            <a:pPr algn="ctr"/>
            <a:r>
              <a:rPr lang="en-US" sz="1050" b="1" dirty="0"/>
              <a:t>Kilo</a:t>
            </a:r>
          </a:p>
        </p:txBody>
      </p:sp>
      <p:sp>
        <p:nvSpPr>
          <p:cNvPr id="32" name="Oval 31"/>
          <p:cNvSpPr/>
          <p:nvPr/>
        </p:nvSpPr>
        <p:spPr>
          <a:xfrm>
            <a:off x="6801750" y="1791011"/>
            <a:ext cx="350044" cy="35004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6011825" y="1795770"/>
            <a:ext cx="350044" cy="35004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7459516" y="1793552"/>
            <a:ext cx="350044" cy="35004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ounded Rectangle 13"/>
          <p:cNvSpPr/>
          <p:nvPr/>
        </p:nvSpPr>
        <p:spPr>
          <a:xfrm>
            <a:off x="4142509" y="379983"/>
            <a:ext cx="1460771" cy="21924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350" dirty="0">
                <a:solidFill>
                  <a:schemeClr val="tx1"/>
                </a:solidFill>
              </a:rPr>
              <a:t>Goodreads</a:t>
            </a:r>
          </a:p>
          <a:p>
            <a:r>
              <a:rPr lang="en-US" sz="1350" dirty="0">
                <a:solidFill>
                  <a:schemeClr val="tx1"/>
                </a:solidFill>
              </a:rPr>
              <a:t>Instagram</a:t>
            </a:r>
          </a:p>
          <a:p>
            <a:r>
              <a:rPr lang="en-US" sz="1350" dirty="0">
                <a:solidFill>
                  <a:schemeClr val="tx1"/>
                </a:solidFill>
              </a:rPr>
              <a:t>Pinterest</a:t>
            </a:r>
          </a:p>
          <a:p>
            <a:r>
              <a:rPr lang="en-US" sz="1350" dirty="0" err="1">
                <a:solidFill>
                  <a:schemeClr val="tx1"/>
                </a:solidFill>
              </a:rPr>
              <a:t>Reddit</a:t>
            </a:r>
            <a:endParaRPr lang="en-US" sz="1350" dirty="0">
              <a:solidFill>
                <a:schemeClr val="tx1"/>
              </a:solidFill>
            </a:endParaRPr>
          </a:p>
          <a:p>
            <a:r>
              <a:rPr lang="en-US" sz="1350" dirty="0">
                <a:solidFill>
                  <a:schemeClr val="tx1"/>
                </a:solidFill>
              </a:rPr>
              <a:t>Snapchat</a:t>
            </a:r>
          </a:p>
          <a:p>
            <a:r>
              <a:rPr lang="en-US" sz="1350" dirty="0">
                <a:solidFill>
                  <a:schemeClr val="tx1"/>
                </a:solidFill>
              </a:rPr>
              <a:t>Twitter</a:t>
            </a:r>
          </a:p>
          <a:p>
            <a:r>
              <a:rPr lang="en-US" sz="1350" dirty="0">
                <a:solidFill>
                  <a:schemeClr val="tx1"/>
                </a:solidFill>
              </a:rPr>
              <a:t>WebEx</a:t>
            </a:r>
          </a:p>
          <a:p>
            <a:r>
              <a:rPr lang="en-US" sz="1350" dirty="0">
                <a:solidFill>
                  <a:schemeClr val="tx1"/>
                </a:solidFill>
              </a:rPr>
              <a:t>CQ Web Content</a:t>
            </a:r>
          </a:p>
          <a:p>
            <a:r>
              <a:rPr lang="en-US" sz="1350" dirty="0">
                <a:solidFill>
                  <a:schemeClr val="tx1"/>
                </a:solidFill>
              </a:rPr>
              <a:t>iTunes</a:t>
            </a:r>
          </a:p>
        </p:txBody>
      </p:sp>
      <p:sp>
        <p:nvSpPr>
          <p:cNvPr id="38" name="Rounded Rectangle 13"/>
          <p:cNvSpPr/>
          <p:nvPr/>
        </p:nvSpPr>
        <p:spPr>
          <a:xfrm>
            <a:off x="8120035" y="1416023"/>
            <a:ext cx="857903" cy="10858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350" dirty="0">
                <a:solidFill>
                  <a:schemeClr val="tx1"/>
                </a:solidFill>
              </a:rPr>
              <a:t>Flickr</a:t>
            </a:r>
          </a:p>
          <a:p>
            <a:r>
              <a:rPr lang="en-US" sz="1350" dirty="0">
                <a:solidFill>
                  <a:schemeClr val="tx1"/>
                </a:solidFill>
              </a:rPr>
              <a:t>Moodle</a:t>
            </a:r>
          </a:p>
          <a:p>
            <a:r>
              <a:rPr lang="en-US" sz="1350" dirty="0">
                <a:solidFill>
                  <a:schemeClr val="tx1"/>
                </a:solidFill>
              </a:rPr>
              <a:t>Netflix</a:t>
            </a:r>
          </a:p>
          <a:p>
            <a:r>
              <a:rPr lang="en-US" sz="1350" dirty="0">
                <a:solidFill>
                  <a:schemeClr val="tx1"/>
                </a:solidFill>
              </a:rPr>
              <a:t>Yahoo</a:t>
            </a:r>
          </a:p>
        </p:txBody>
      </p:sp>
      <p:cxnSp>
        <p:nvCxnSpPr>
          <p:cNvPr id="39" name="Straight Connector 38"/>
          <p:cNvCxnSpPr>
            <a:cxnSpLocks/>
          </p:cNvCxnSpPr>
          <p:nvPr/>
        </p:nvCxnSpPr>
        <p:spPr>
          <a:xfrm>
            <a:off x="7807201" y="1956326"/>
            <a:ext cx="311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5595864" y="1980057"/>
            <a:ext cx="4159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a:endCxn id="33" idx="0"/>
          </p:cNvCxnSpPr>
          <p:nvPr/>
        </p:nvCxnSpPr>
        <p:spPr>
          <a:xfrm>
            <a:off x="6987262" y="2144945"/>
            <a:ext cx="8240" cy="9047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31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962B18-AB80-4716-A54E-76A3A203054D}"/>
              </a:ext>
            </a:extLst>
          </p:cNvPr>
          <p:cNvSpPr>
            <a:spLocks noGrp="1"/>
          </p:cNvSpPr>
          <p:nvPr>
            <p:ph type="body" sz="quarter" idx="13"/>
          </p:nvPr>
        </p:nvSpPr>
        <p:spPr/>
        <p:txBody>
          <a:bodyPr/>
          <a:lstStyle/>
          <a:p>
            <a:r>
              <a:rPr lang="en-US" dirty="0"/>
              <a:t>(Very) Basic Shape-Aware Analysis</a:t>
            </a:r>
          </a:p>
        </p:txBody>
      </p:sp>
      <p:sp>
        <p:nvSpPr>
          <p:cNvPr id="4" name="Text Placeholder 3">
            <a:extLst>
              <a:ext uri="{FF2B5EF4-FFF2-40B4-BE49-F238E27FC236}">
                <a16:creationId xmlns:a16="http://schemas.microsoft.com/office/drawing/2014/main" id="{2F5E0D43-95AB-4D2D-84B0-2DE35D6DB088}"/>
              </a:ext>
            </a:extLst>
          </p:cNvPr>
          <p:cNvSpPr>
            <a:spLocks noGrp="1"/>
          </p:cNvSpPr>
          <p:nvPr>
            <p:ph type="body" sz="quarter" idx="14"/>
          </p:nvPr>
        </p:nvSpPr>
        <p:spPr/>
        <p:txBody>
          <a:bodyPr/>
          <a:lstStyle/>
          <a:p>
            <a:r>
              <a:rPr lang="en-US" dirty="0"/>
              <a:t>Overlay the maps!</a:t>
            </a:r>
          </a:p>
        </p:txBody>
      </p:sp>
    </p:spTree>
    <p:extLst>
      <p:ext uri="{BB962C8B-B14F-4D97-AF65-F5344CB8AC3E}">
        <p14:creationId xmlns:p14="http://schemas.microsoft.com/office/powerpoint/2010/main" val="338898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53201" y="4114158"/>
            <a:ext cx="899605" cy="400110"/>
          </a:xfrm>
          <a:prstGeom prst="rect">
            <a:avLst/>
          </a:prstGeom>
          <a:noFill/>
        </p:spPr>
        <p:txBody>
          <a:bodyPr wrap="none" rtlCol="0">
            <a:spAutoFit/>
          </a:bodyPr>
          <a:lstStyle/>
          <a:p>
            <a:r>
              <a:rPr lang="en-US" sz="2000" b="1" dirty="0">
                <a:solidFill>
                  <a:srgbClr val="FFC000"/>
                </a:solidFill>
              </a:rPr>
              <a:t>UCLA</a:t>
            </a:r>
          </a:p>
        </p:txBody>
      </p:sp>
      <p:grpSp>
        <p:nvGrpSpPr>
          <p:cNvPr id="6" name="Group 5"/>
          <p:cNvGrpSpPr/>
          <p:nvPr/>
        </p:nvGrpSpPr>
        <p:grpSpPr>
          <a:xfrm>
            <a:off x="37939" y="514992"/>
            <a:ext cx="4225921" cy="3999277"/>
            <a:chOff x="50586" y="686655"/>
            <a:chExt cx="5634561" cy="533237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28700"/>
              <a:ext cx="5222712" cy="3917034"/>
            </a:xfrm>
            <a:prstGeom prst="rect">
              <a:avLst/>
            </a:prstGeom>
          </p:spPr>
        </p:pic>
        <p:sp>
          <p:nvSpPr>
            <p:cNvPr id="8" name="TextBox 7"/>
            <p:cNvSpPr txBox="1"/>
            <p:nvPr/>
          </p:nvSpPr>
          <p:spPr>
            <a:xfrm>
              <a:off x="2184479" y="5485545"/>
              <a:ext cx="990015" cy="533480"/>
            </a:xfrm>
            <a:prstGeom prst="rect">
              <a:avLst/>
            </a:prstGeom>
            <a:noFill/>
          </p:spPr>
          <p:txBody>
            <a:bodyPr wrap="none" rtlCol="0">
              <a:spAutoFit/>
            </a:bodyPr>
            <a:lstStyle/>
            <a:p>
              <a:r>
                <a:rPr lang="en-US" sz="2000" b="1" dirty="0">
                  <a:solidFill>
                    <a:srgbClr val="0070C0"/>
                  </a:solidFill>
                </a:rPr>
                <a:t>HKU</a:t>
              </a:r>
            </a:p>
          </p:txBody>
        </p:sp>
        <p:sp>
          <p:nvSpPr>
            <p:cNvPr id="10" name="TextBox 9"/>
            <p:cNvSpPr txBox="1"/>
            <p:nvPr/>
          </p:nvSpPr>
          <p:spPr>
            <a:xfrm>
              <a:off x="50586" y="3020615"/>
              <a:ext cx="985655" cy="410369"/>
            </a:xfrm>
            <a:prstGeom prst="rect">
              <a:avLst/>
            </a:prstGeom>
            <a:noFill/>
          </p:spPr>
          <p:txBody>
            <a:bodyPr wrap="none" rtlCol="0">
              <a:spAutoFit/>
            </a:bodyPr>
            <a:lstStyle/>
            <a:p>
              <a:r>
                <a:rPr lang="en-US" sz="1400" b="1" dirty="0"/>
                <a:t>Visitor</a:t>
              </a:r>
            </a:p>
          </p:txBody>
        </p:sp>
        <p:sp>
          <p:nvSpPr>
            <p:cNvPr id="11" name="TextBox 10"/>
            <p:cNvSpPr txBox="1"/>
            <p:nvPr/>
          </p:nvSpPr>
          <p:spPr>
            <a:xfrm>
              <a:off x="4432239" y="3020615"/>
              <a:ext cx="1252908" cy="410369"/>
            </a:xfrm>
            <a:prstGeom prst="rect">
              <a:avLst/>
            </a:prstGeom>
            <a:noFill/>
          </p:spPr>
          <p:txBody>
            <a:bodyPr wrap="none" rtlCol="0">
              <a:spAutoFit/>
            </a:bodyPr>
            <a:lstStyle/>
            <a:p>
              <a:r>
                <a:rPr lang="en-US" sz="1400" b="1" dirty="0"/>
                <a:t>Resident</a:t>
              </a:r>
            </a:p>
          </p:txBody>
        </p:sp>
        <p:sp>
          <p:nvSpPr>
            <p:cNvPr id="12" name="TextBox 11"/>
            <p:cNvSpPr txBox="1"/>
            <p:nvPr/>
          </p:nvSpPr>
          <p:spPr>
            <a:xfrm>
              <a:off x="2095579" y="686655"/>
              <a:ext cx="1255044" cy="410369"/>
            </a:xfrm>
            <a:prstGeom prst="rect">
              <a:avLst/>
            </a:prstGeom>
            <a:noFill/>
          </p:spPr>
          <p:txBody>
            <a:bodyPr wrap="none" rtlCol="0">
              <a:spAutoFit/>
            </a:bodyPr>
            <a:lstStyle/>
            <a:p>
              <a:r>
                <a:rPr lang="en-US" sz="1400" b="1" dirty="0"/>
                <a:t>Personal</a:t>
              </a:r>
            </a:p>
          </p:txBody>
        </p:sp>
        <p:sp>
          <p:nvSpPr>
            <p:cNvPr id="13" name="TextBox 12"/>
            <p:cNvSpPr txBox="1"/>
            <p:nvPr/>
          </p:nvSpPr>
          <p:spPr>
            <a:xfrm>
              <a:off x="1914791" y="4958432"/>
              <a:ext cx="1594881" cy="410369"/>
            </a:xfrm>
            <a:prstGeom prst="rect">
              <a:avLst/>
            </a:prstGeom>
            <a:noFill/>
          </p:spPr>
          <p:txBody>
            <a:bodyPr wrap="none" rtlCol="0">
              <a:spAutoFit/>
            </a:bodyPr>
            <a:lstStyle/>
            <a:p>
              <a:r>
                <a:rPr lang="en-US" sz="1400" b="1" dirty="0"/>
                <a:t>Institutional</a:t>
              </a:r>
            </a:p>
          </p:txBody>
        </p:sp>
      </p:grpSp>
      <p:sp>
        <p:nvSpPr>
          <p:cNvPr id="18" name="Text Placeholder 4"/>
          <p:cNvSpPr txBox="1">
            <a:spLocks/>
          </p:cNvSpPr>
          <p:nvPr/>
        </p:nvSpPr>
        <p:spPr>
          <a:xfrm>
            <a:off x="3900291" y="534546"/>
            <a:ext cx="1443234" cy="3429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7030A0"/>
                </a:solidFill>
              </a:rPr>
              <a:t>YouTube</a:t>
            </a:r>
          </a:p>
        </p:txBody>
      </p:sp>
      <p:grpSp>
        <p:nvGrpSpPr>
          <p:cNvPr id="2" name="Group 1"/>
          <p:cNvGrpSpPr/>
          <p:nvPr/>
        </p:nvGrpSpPr>
        <p:grpSpPr>
          <a:xfrm>
            <a:off x="4959788" y="554100"/>
            <a:ext cx="4225921" cy="3511610"/>
            <a:chOff x="6638451" y="751500"/>
            <a:chExt cx="5634561" cy="468214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351" y="1108214"/>
              <a:ext cx="5222712" cy="3917034"/>
            </a:xfrm>
            <a:prstGeom prst="rect">
              <a:avLst/>
            </a:prstGeom>
          </p:spPr>
        </p:pic>
        <p:sp>
          <p:nvSpPr>
            <p:cNvPr id="19" name="TextBox 18"/>
            <p:cNvSpPr txBox="1"/>
            <p:nvPr/>
          </p:nvSpPr>
          <p:spPr>
            <a:xfrm>
              <a:off x="6638451" y="3085460"/>
              <a:ext cx="985655" cy="410369"/>
            </a:xfrm>
            <a:prstGeom prst="rect">
              <a:avLst/>
            </a:prstGeom>
            <a:noFill/>
          </p:spPr>
          <p:txBody>
            <a:bodyPr wrap="none" rtlCol="0">
              <a:spAutoFit/>
            </a:bodyPr>
            <a:lstStyle/>
            <a:p>
              <a:r>
                <a:rPr lang="en-US" sz="1400" b="1" dirty="0"/>
                <a:t>Visitor</a:t>
              </a:r>
            </a:p>
          </p:txBody>
        </p:sp>
        <p:sp>
          <p:nvSpPr>
            <p:cNvPr id="20" name="TextBox 19"/>
            <p:cNvSpPr txBox="1"/>
            <p:nvPr/>
          </p:nvSpPr>
          <p:spPr>
            <a:xfrm>
              <a:off x="11020104" y="3085460"/>
              <a:ext cx="1252908" cy="410369"/>
            </a:xfrm>
            <a:prstGeom prst="rect">
              <a:avLst/>
            </a:prstGeom>
            <a:noFill/>
          </p:spPr>
          <p:txBody>
            <a:bodyPr wrap="none" rtlCol="0">
              <a:spAutoFit/>
            </a:bodyPr>
            <a:lstStyle/>
            <a:p>
              <a:r>
                <a:rPr lang="en-US" sz="1400" b="1" dirty="0"/>
                <a:t>Resident</a:t>
              </a:r>
            </a:p>
          </p:txBody>
        </p:sp>
        <p:sp>
          <p:nvSpPr>
            <p:cNvPr id="21" name="TextBox 20"/>
            <p:cNvSpPr txBox="1"/>
            <p:nvPr/>
          </p:nvSpPr>
          <p:spPr>
            <a:xfrm>
              <a:off x="8683444" y="751500"/>
              <a:ext cx="1255044" cy="410369"/>
            </a:xfrm>
            <a:prstGeom prst="rect">
              <a:avLst/>
            </a:prstGeom>
            <a:noFill/>
          </p:spPr>
          <p:txBody>
            <a:bodyPr wrap="none" rtlCol="0">
              <a:spAutoFit/>
            </a:bodyPr>
            <a:lstStyle/>
            <a:p>
              <a:r>
                <a:rPr lang="en-US" sz="1400" b="1" dirty="0"/>
                <a:t>Personal</a:t>
              </a:r>
            </a:p>
          </p:txBody>
        </p:sp>
        <p:sp>
          <p:nvSpPr>
            <p:cNvPr id="22" name="TextBox 21"/>
            <p:cNvSpPr txBox="1"/>
            <p:nvPr/>
          </p:nvSpPr>
          <p:spPr>
            <a:xfrm>
              <a:off x="8502656" y="5023277"/>
              <a:ext cx="1594881" cy="410369"/>
            </a:xfrm>
            <a:prstGeom prst="rect">
              <a:avLst/>
            </a:prstGeom>
            <a:noFill/>
          </p:spPr>
          <p:txBody>
            <a:bodyPr wrap="none" rtlCol="0">
              <a:spAutoFit/>
            </a:bodyPr>
            <a:lstStyle/>
            <a:p>
              <a:r>
                <a:rPr lang="en-US" sz="1400" b="1" dirty="0"/>
                <a:t>Institutional</a:t>
              </a:r>
            </a:p>
          </p:txBody>
        </p:sp>
      </p:grpSp>
    </p:spTree>
    <p:extLst>
      <p:ext uri="{BB962C8B-B14F-4D97-AF65-F5344CB8AC3E}">
        <p14:creationId xmlns:p14="http://schemas.microsoft.com/office/powerpoint/2010/main" val="207404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098" y="784119"/>
            <a:ext cx="3975552" cy="298166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97" y="733421"/>
            <a:ext cx="3943976" cy="2957982"/>
          </a:xfrm>
          <a:prstGeom prst="rect">
            <a:avLst/>
          </a:prstGeom>
        </p:spPr>
      </p:pic>
      <p:sp>
        <p:nvSpPr>
          <p:cNvPr id="9" name="TextBox 8"/>
          <p:cNvSpPr txBox="1"/>
          <p:nvPr/>
        </p:nvSpPr>
        <p:spPr>
          <a:xfrm>
            <a:off x="6553201" y="4114158"/>
            <a:ext cx="899605" cy="400110"/>
          </a:xfrm>
          <a:prstGeom prst="rect">
            <a:avLst/>
          </a:prstGeom>
          <a:noFill/>
        </p:spPr>
        <p:txBody>
          <a:bodyPr wrap="none" rtlCol="0">
            <a:spAutoFit/>
          </a:bodyPr>
          <a:lstStyle/>
          <a:p>
            <a:r>
              <a:rPr lang="en-US" sz="2000" b="1" dirty="0">
                <a:solidFill>
                  <a:srgbClr val="FFC000"/>
                </a:solidFill>
              </a:rPr>
              <a:t>UCLA</a:t>
            </a:r>
          </a:p>
        </p:txBody>
      </p:sp>
      <p:sp>
        <p:nvSpPr>
          <p:cNvPr id="8" name="TextBox 7"/>
          <p:cNvSpPr txBox="1"/>
          <p:nvPr/>
        </p:nvSpPr>
        <p:spPr>
          <a:xfrm>
            <a:off x="1638360" y="4114158"/>
            <a:ext cx="742511" cy="400110"/>
          </a:xfrm>
          <a:prstGeom prst="rect">
            <a:avLst/>
          </a:prstGeom>
          <a:noFill/>
        </p:spPr>
        <p:txBody>
          <a:bodyPr wrap="none" rtlCol="0">
            <a:spAutoFit/>
          </a:bodyPr>
          <a:lstStyle/>
          <a:p>
            <a:r>
              <a:rPr lang="en-US" sz="2000" b="1" dirty="0">
                <a:solidFill>
                  <a:srgbClr val="0070C0"/>
                </a:solidFill>
              </a:rPr>
              <a:t>HKU</a:t>
            </a:r>
          </a:p>
        </p:txBody>
      </p:sp>
      <p:sp>
        <p:nvSpPr>
          <p:cNvPr id="10" name="TextBox 9"/>
          <p:cNvSpPr txBox="1"/>
          <p:nvPr/>
        </p:nvSpPr>
        <p:spPr>
          <a:xfrm>
            <a:off x="37940" y="2008287"/>
            <a:ext cx="739241" cy="307777"/>
          </a:xfrm>
          <a:prstGeom prst="rect">
            <a:avLst/>
          </a:prstGeom>
          <a:noFill/>
        </p:spPr>
        <p:txBody>
          <a:bodyPr wrap="none" rtlCol="0">
            <a:spAutoFit/>
          </a:bodyPr>
          <a:lstStyle/>
          <a:p>
            <a:r>
              <a:rPr lang="en-US" sz="1400" b="1" dirty="0"/>
              <a:t>Visitor</a:t>
            </a:r>
          </a:p>
        </p:txBody>
      </p:sp>
      <p:sp>
        <p:nvSpPr>
          <p:cNvPr id="11" name="TextBox 10"/>
          <p:cNvSpPr txBox="1"/>
          <p:nvPr/>
        </p:nvSpPr>
        <p:spPr>
          <a:xfrm>
            <a:off x="3324180" y="2008287"/>
            <a:ext cx="939681" cy="307777"/>
          </a:xfrm>
          <a:prstGeom prst="rect">
            <a:avLst/>
          </a:prstGeom>
          <a:noFill/>
        </p:spPr>
        <p:txBody>
          <a:bodyPr wrap="none" rtlCol="0">
            <a:spAutoFit/>
          </a:bodyPr>
          <a:lstStyle/>
          <a:p>
            <a:r>
              <a:rPr lang="en-US" sz="1400" b="1" dirty="0"/>
              <a:t>Resident</a:t>
            </a:r>
          </a:p>
        </p:txBody>
      </p:sp>
      <p:sp>
        <p:nvSpPr>
          <p:cNvPr id="12" name="TextBox 11"/>
          <p:cNvSpPr txBox="1"/>
          <p:nvPr/>
        </p:nvSpPr>
        <p:spPr>
          <a:xfrm>
            <a:off x="1562160" y="514992"/>
            <a:ext cx="941283" cy="307777"/>
          </a:xfrm>
          <a:prstGeom prst="rect">
            <a:avLst/>
          </a:prstGeom>
          <a:noFill/>
        </p:spPr>
        <p:txBody>
          <a:bodyPr wrap="none" rtlCol="0">
            <a:spAutoFit/>
          </a:bodyPr>
          <a:lstStyle/>
          <a:p>
            <a:r>
              <a:rPr lang="en-US" sz="1400" b="1" dirty="0"/>
              <a:t>Personal</a:t>
            </a:r>
          </a:p>
        </p:txBody>
      </p:sp>
      <p:sp>
        <p:nvSpPr>
          <p:cNvPr id="13" name="TextBox 12"/>
          <p:cNvSpPr txBox="1"/>
          <p:nvPr/>
        </p:nvSpPr>
        <p:spPr>
          <a:xfrm>
            <a:off x="1436094" y="3718824"/>
            <a:ext cx="1196161" cy="307777"/>
          </a:xfrm>
          <a:prstGeom prst="rect">
            <a:avLst/>
          </a:prstGeom>
          <a:noFill/>
        </p:spPr>
        <p:txBody>
          <a:bodyPr wrap="none" rtlCol="0">
            <a:spAutoFit/>
          </a:bodyPr>
          <a:lstStyle/>
          <a:p>
            <a:r>
              <a:rPr lang="en-US" sz="1400" b="1" dirty="0"/>
              <a:t>Institutional</a:t>
            </a:r>
          </a:p>
        </p:txBody>
      </p:sp>
      <p:sp>
        <p:nvSpPr>
          <p:cNvPr id="18" name="Text Placeholder 4"/>
          <p:cNvSpPr txBox="1">
            <a:spLocks/>
          </p:cNvSpPr>
          <p:nvPr/>
        </p:nvSpPr>
        <p:spPr>
          <a:xfrm>
            <a:off x="3794485" y="534546"/>
            <a:ext cx="1711651" cy="3429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7030A0"/>
                </a:solidFill>
              </a:rPr>
              <a:t>Wikipedia</a:t>
            </a:r>
          </a:p>
        </p:txBody>
      </p:sp>
      <p:sp>
        <p:nvSpPr>
          <p:cNvPr id="19" name="TextBox 18"/>
          <p:cNvSpPr txBox="1"/>
          <p:nvPr/>
        </p:nvSpPr>
        <p:spPr>
          <a:xfrm>
            <a:off x="4959789" y="2028345"/>
            <a:ext cx="739241" cy="307777"/>
          </a:xfrm>
          <a:prstGeom prst="rect">
            <a:avLst/>
          </a:prstGeom>
          <a:noFill/>
        </p:spPr>
        <p:txBody>
          <a:bodyPr wrap="none" rtlCol="0">
            <a:spAutoFit/>
          </a:bodyPr>
          <a:lstStyle/>
          <a:p>
            <a:r>
              <a:rPr lang="en-US" sz="1400" b="1" dirty="0"/>
              <a:t>Visitor</a:t>
            </a:r>
          </a:p>
        </p:txBody>
      </p:sp>
      <p:sp>
        <p:nvSpPr>
          <p:cNvPr id="20" name="TextBox 19"/>
          <p:cNvSpPr txBox="1"/>
          <p:nvPr/>
        </p:nvSpPr>
        <p:spPr>
          <a:xfrm>
            <a:off x="8246028" y="2028345"/>
            <a:ext cx="939681" cy="307777"/>
          </a:xfrm>
          <a:prstGeom prst="rect">
            <a:avLst/>
          </a:prstGeom>
          <a:noFill/>
        </p:spPr>
        <p:txBody>
          <a:bodyPr wrap="none" rtlCol="0">
            <a:spAutoFit/>
          </a:bodyPr>
          <a:lstStyle/>
          <a:p>
            <a:r>
              <a:rPr lang="en-US" sz="1400" b="1" dirty="0"/>
              <a:t>Resident</a:t>
            </a:r>
          </a:p>
        </p:txBody>
      </p:sp>
      <p:sp>
        <p:nvSpPr>
          <p:cNvPr id="21" name="TextBox 20"/>
          <p:cNvSpPr txBox="1"/>
          <p:nvPr/>
        </p:nvSpPr>
        <p:spPr>
          <a:xfrm>
            <a:off x="6550684" y="554100"/>
            <a:ext cx="941283" cy="307777"/>
          </a:xfrm>
          <a:prstGeom prst="rect">
            <a:avLst/>
          </a:prstGeom>
          <a:noFill/>
        </p:spPr>
        <p:txBody>
          <a:bodyPr wrap="none" rtlCol="0">
            <a:spAutoFit/>
          </a:bodyPr>
          <a:lstStyle/>
          <a:p>
            <a:r>
              <a:rPr lang="en-US" sz="1400" b="1" dirty="0"/>
              <a:t>Personal</a:t>
            </a:r>
          </a:p>
        </p:txBody>
      </p:sp>
      <p:sp>
        <p:nvSpPr>
          <p:cNvPr id="22" name="TextBox 21"/>
          <p:cNvSpPr txBox="1"/>
          <p:nvPr/>
        </p:nvSpPr>
        <p:spPr>
          <a:xfrm>
            <a:off x="6415092" y="3757933"/>
            <a:ext cx="1196161" cy="307777"/>
          </a:xfrm>
          <a:prstGeom prst="rect">
            <a:avLst/>
          </a:prstGeom>
          <a:noFill/>
        </p:spPr>
        <p:txBody>
          <a:bodyPr wrap="none" rtlCol="0">
            <a:spAutoFit/>
          </a:bodyPr>
          <a:lstStyle/>
          <a:p>
            <a:r>
              <a:rPr lang="en-US" sz="1400" b="1" dirty="0"/>
              <a:t>Institutional</a:t>
            </a:r>
          </a:p>
        </p:txBody>
      </p:sp>
    </p:spTree>
    <p:extLst>
      <p:ext uri="{BB962C8B-B14F-4D97-AF65-F5344CB8AC3E}">
        <p14:creationId xmlns:p14="http://schemas.microsoft.com/office/powerpoint/2010/main" val="156008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65E35E-6994-41DA-9E5B-56B44E37139C}"/>
              </a:ext>
            </a:extLst>
          </p:cNvPr>
          <p:cNvPicPr>
            <a:picLocks noChangeAspect="1"/>
          </p:cNvPicPr>
          <p:nvPr/>
        </p:nvPicPr>
        <p:blipFill>
          <a:blip r:embed="rId3"/>
          <a:stretch>
            <a:fillRect/>
          </a:stretch>
        </p:blipFill>
        <p:spPr>
          <a:xfrm>
            <a:off x="4305301" y="121052"/>
            <a:ext cx="4909652" cy="4909652"/>
          </a:xfrm>
          <a:prstGeom prst="rect">
            <a:avLst/>
          </a:prstGeom>
        </p:spPr>
      </p:pic>
      <p:sp>
        <p:nvSpPr>
          <p:cNvPr id="4" name="Text Placeholder 3">
            <a:extLst>
              <a:ext uri="{FF2B5EF4-FFF2-40B4-BE49-F238E27FC236}">
                <a16:creationId xmlns:a16="http://schemas.microsoft.com/office/drawing/2014/main" id="{BC195D13-05E2-4961-8964-7CFB716ECBFA}"/>
              </a:ext>
            </a:extLst>
          </p:cNvPr>
          <p:cNvSpPr>
            <a:spLocks noGrp="1"/>
          </p:cNvSpPr>
          <p:nvPr>
            <p:ph type="body" sz="quarter" idx="13"/>
          </p:nvPr>
        </p:nvSpPr>
        <p:spPr/>
        <p:txBody>
          <a:bodyPr/>
          <a:lstStyle/>
          <a:p>
            <a:r>
              <a:rPr lang="en-US" dirty="0"/>
              <a:t>Shape Similarity?</a:t>
            </a:r>
          </a:p>
        </p:txBody>
      </p:sp>
      <p:pic>
        <p:nvPicPr>
          <p:cNvPr id="8" name="Picture 7">
            <a:extLst>
              <a:ext uri="{FF2B5EF4-FFF2-40B4-BE49-F238E27FC236}">
                <a16:creationId xmlns:a16="http://schemas.microsoft.com/office/drawing/2014/main" id="{60C7A496-9F0A-487E-ABB1-B11CB59A2F65}"/>
              </a:ext>
            </a:extLst>
          </p:cNvPr>
          <p:cNvPicPr>
            <a:picLocks noChangeAspect="1"/>
          </p:cNvPicPr>
          <p:nvPr/>
        </p:nvPicPr>
        <p:blipFill>
          <a:blip r:embed="rId4"/>
          <a:stretch>
            <a:fillRect/>
          </a:stretch>
        </p:blipFill>
        <p:spPr>
          <a:xfrm>
            <a:off x="522819" y="1019175"/>
            <a:ext cx="3575304" cy="3575304"/>
          </a:xfrm>
          <a:prstGeom prst="rect">
            <a:avLst/>
          </a:prstGeom>
        </p:spPr>
      </p:pic>
    </p:spTree>
    <p:extLst>
      <p:ext uri="{BB962C8B-B14F-4D97-AF65-F5344CB8AC3E}">
        <p14:creationId xmlns:p14="http://schemas.microsoft.com/office/powerpoint/2010/main" val="267504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65E35E-6994-41DA-9E5B-56B44E37139C}"/>
              </a:ext>
            </a:extLst>
          </p:cNvPr>
          <p:cNvPicPr>
            <a:picLocks noChangeAspect="1"/>
          </p:cNvPicPr>
          <p:nvPr/>
        </p:nvPicPr>
        <p:blipFill>
          <a:blip r:embed="rId3"/>
          <a:stretch>
            <a:fillRect/>
          </a:stretch>
        </p:blipFill>
        <p:spPr>
          <a:xfrm>
            <a:off x="4305301" y="121052"/>
            <a:ext cx="4909652" cy="4909652"/>
          </a:xfrm>
          <a:prstGeom prst="rect">
            <a:avLst/>
          </a:prstGeom>
        </p:spPr>
      </p:pic>
      <p:sp>
        <p:nvSpPr>
          <p:cNvPr id="4" name="Text Placeholder 3">
            <a:extLst>
              <a:ext uri="{FF2B5EF4-FFF2-40B4-BE49-F238E27FC236}">
                <a16:creationId xmlns:a16="http://schemas.microsoft.com/office/drawing/2014/main" id="{BC195D13-05E2-4961-8964-7CFB716ECBFA}"/>
              </a:ext>
            </a:extLst>
          </p:cNvPr>
          <p:cNvSpPr>
            <a:spLocks noGrp="1"/>
          </p:cNvSpPr>
          <p:nvPr>
            <p:ph type="body" sz="quarter" idx="13"/>
          </p:nvPr>
        </p:nvSpPr>
        <p:spPr/>
        <p:txBody>
          <a:bodyPr/>
          <a:lstStyle/>
          <a:p>
            <a:r>
              <a:rPr lang="en-US" dirty="0"/>
              <a:t>Shape Similarity?</a:t>
            </a:r>
          </a:p>
        </p:txBody>
      </p:sp>
      <p:pic>
        <p:nvPicPr>
          <p:cNvPr id="7" name="Picture 6">
            <a:extLst>
              <a:ext uri="{FF2B5EF4-FFF2-40B4-BE49-F238E27FC236}">
                <a16:creationId xmlns:a16="http://schemas.microsoft.com/office/drawing/2014/main" id="{E2DFFB87-9D3A-45C4-8312-22A0E06AAAB2}"/>
              </a:ext>
            </a:extLst>
          </p:cNvPr>
          <p:cNvPicPr>
            <a:picLocks noChangeAspect="1"/>
          </p:cNvPicPr>
          <p:nvPr/>
        </p:nvPicPr>
        <p:blipFill>
          <a:blip r:embed="rId4"/>
          <a:stretch>
            <a:fillRect/>
          </a:stretch>
        </p:blipFill>
        <p:spPr>
          <a:xfrm>
            <a:off x="523875" y="1029746"/>
            <a:ext cx="3571875" cy="3571875"/>
          </a:xfrm>
          <a:prstGeom prst="rect">
            <a:avLst/>
          </a:prstGeom>
        </p:spPr>
      </p:pic>
    </p:spTree>
    <p:extLst>
      <p:ext uri="{BB962C8B-B14F-4D97-AF65-F5344CB8AC3E}">
        <p14:creationId xmlns:p14="http://schemas.microsoft.com/office/powerpoint/2010/main" val="49268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F208A-816B-4C11-AC36-05CC3552FC38}"/>
              </a:ext>
            </a:extLst>
          </p:cNvPr>
          <p:cNvSpPr>
            <a:spLocks noGrp="1"/>
          </p:cNvSpPr>
          <p:nvPr>
            <p:ph type="body" sz="quarter" idx="13"/>
          </p:nvPr>
        </p:nvSpPr>
        <p:spPr>
          <a:xfrm>
            <a:off x="340786" y="19454"/>
            <a:ext cx="8439148" cy="686442"/>
          </a:xfrm>
        </p:spPr>
        <p:txBody>
          <a:bodyPr/>
          <a:lstStyle/>
          <a:p>
            <a:r>
              <a:rPr lang="en-US" dirty="0"/>
              <a:t>Wasserstein Distance</a:t>
            </a:r>
          </a:p>
        </p:txBody>
      </p:sp>
      <p:pic>
        <p:nvPicPr>
          <p:cNvPr id="10" name="Picture 9">
            <a:extLst>
              <a:ext uri="{FF2B5EF4-FFF2-40B4-BE49-F238E27FC236}">
                <a16:creationId xmlns:a16="http://schemas.microsoft.com/office/drawing/2014/main" id="{6DCE5B98-6452-4A97-AF93-D19839467C35}"/>
              </a:ext>
            </a:extLst>
          </p:cNvPr>
          <p:cNvPicPr>
            <a:picLocks noChangeAspect="1"/>
          </p:cNvPicPr>
          <p:nvPr/>
        </p:nvPicPr>
        <p:blipFill>
          <a:blip r:embed="rId3"/>
          <a:stretch>
            <a:fillRect/>
          </a:stretch>
        </p:blipFill>
        <p:spPr>
          <a:xfrm>
            <a:off x="1238054" y="1698499"/>
            <a:ext cx="1364630" cy="720851"/>
          </a:xfrm>
          <a:prstGeom prst="rect">
            <a:avLst/>
          </a:prstGeom>
        </p:spPr>
      </p:pic>
      <p:pic>
        <p:nvPicPr>
          <p:cNvPr id="11" name="Picture 10">
            <a:extLst>
              <a:ext uri="{FF2B5EF4-FFF2-40B4-BE49-F238E27FC236}">
                <a16:creationId xmlns:a16="http://schemas.microsoft.com/office/drawing/2014/main" id="{6D9853B1-BC1D-41BA-9BC4-89602C162A4A}"/>
              </a:ext>
            </a:extLst>
          </p:cNvPr>
          <p:cNvPicPr>
            <a:picLocks noChangeAspect="1"/>
          </p:cNvPicPr>
          <p:nvPr/>
        </p:nvPicPr>
        <p:blipFill>
          <a:blip r:embed="rId3"/>
          <a:stretch>
            <a:fillRect/>
          </a:stretch>
        </p:blipFill>
        <p:spPr>
          <a:xfrm>
            <a:off x="1390454" y="2058924"/>
            <a:ext cx="1364630" cy="720851"/>
          </a:xfrm>
          <a:prstGeom prst="rect">
            <a:avLst/>
          </a:prstGeom>
        </p:spPr>
      </p:pic>
      <p:pic>
        <p:nvPicPr>
          <p:cNvPr id="12" name="Picture 11">
            <a:extLst>
              <a:ext uri="{FF2B5EF4-FFF2-40B4-BE49-F238E27FC236}">
                <a16:creationId xmlns:a16="http://schemas.microsoft.com/office/drawing/2014/main" id="{42FE6398-FB7E-4907-91D0-E685BA288360}"/>
              </a:ext>
            </a:extLst>
          </p:cNvPr>
          <p:cNvPicPr>
            <a:picLocks noChangeAspect="1"/>
          </p:cNvPicPr>
          <p:nvPr/>
        </p:nvPicPr>
        <p:blipFill>
          <a:blip r:embed="rId3"/>
          <a:stretch>
            <a:fillRect/>
          </a:stretch>
        </p:blipFill>
        <p:spPr>
          <a:xfrm>
            <a:off x="838004" y="2058924"/>
            <a:ext cx="1364630" cy="720851"/>
          </a:xfrm>
          <a:prstGeom prst="rect">
            <a:avLst/>
          </a:prstGeom>
        </p:spPr>
      </p:pic>
      <p:pic>
        <p:nvPicPr>
          <p:cNvPr id="13" name="Picture 12">
            <a:extLst>
              <a:ext uri="{FF2B5EF4-FFF2-40B4-BE49-F238E27FC236}">
                <a16:creationId xmlns:a16="http://schemas.microsoft.com/office/drawing/2014/main" id="{54D02C48-8959-4B9D-A599-3363824DA55A}"/>
              </a:ext>
            </a:extLst>
          </p:cNvPr>
          <p:cNvPicPr>
            <a:picLocks noChangeAspect="1"/>
          </p:cNvPicPr>
          <p:nvPr/>
        </p:nvPicPr>
        <p:blipFill>
          <a:blip r:embed="rId3"/>
          <a:stretch>
            <a:fillRect/>
          </a:stretch>
        </p:blipFill>
        <p:spPr>
          <a:xfrm>
            <a:off x="17577" y="2622888"/>
            <a:ext cx="1364630" cy="720851"/>
          </a:xfrm>
          <a:prstGeom prst="rect">
            <a:avLst/>
          </a:prstGeom>
        </p:spPr>
      </p:pic>
      <p:pic>
        <p:nvPicPr>
          <p:cNvPr id="14" name="Picture 13">
            <a:extLst>
              <a:ext uri="{FF2B5EF4-FFF2-40B4-BE49-F238E27FC236}">
                <a16:creationId xmlns:a16="http://schemas.microsoft.com/office/drawing/2014/main" id="{8C311084-EAC5-441D-9817-04286BB092E7}"/>
              </a:ext>
            </a:extLst>
          </p:cNvPr>
          <p:cNvPicPr>
            <a:picLocks noChangeAspect="1"/>
          </p:cNvPicPr>
          <p:nvPr/>
        </p:nvPicPr>
        <p:blipFill>
          <a:blip r:embed="rId3"/>
          <a:stretch>
            <a:fillRect/>
          </a:stretch>
        </p:blipFill>
        <p:spPr>
          <a:xfrm>
            <a:off x="2198221" y="1779568"/>
            <a:ext cx="1364630" cy="720851"/>
          </a:xfrm>
          <a:prstGeom prst="rect">
            <a:avLst/>
          </a:prstGeom>
        </p:spPr>
      </p:pic>
      <p:pic>
        <p:nvPicPr>
          <p:cNvPr id="15" name="Picture 14">
            <a:extLst>
              <a:ext uri="{FF2B5EF4-FFF2-40B4-BE49-F238E27FC236}">
                <a16:creationId xmlns:a16="http://schemas.microsoft.com/office/drawing/2014/main" id="{31491B92-FBD6-4788-95CD-41FE91AB3424}"/>
              </a:ext>
            </a:extLst>
          </p:cNvPr>
          <p:cNvPicPr>
            <a:picLocks noChangeAspect="1"/>
          </p:cNvPicPr>
          <p:nvPr/>
        </p:nvPicPr>
        <p:blipFill>
          <a:blip r:embed="rId3"/>
          <a:stretch>
            <a:fillRect/>
          </a:stretch>
        </p:blipFill>
        <p:spPr>
          <a:xfrm>
            <a:off x="1105982" y="2783064"/>
            <a:ext cx="1364630" cy="720851"/>
          </a:xfrm>
          <a:prstGeom prst="rect">
            <a:avLst/>
          </a:prstGeom>
        </p:spPr>
      </p:pic>
      <p:pic>
        <p:nvPicPr>
          <p:cNvPr id="16" name="Picture 15">
            <a:extLst>
              <a:ext uri="{FF2B5EF4-FFF2-40B4-BE49-F238E27FC236}">
                <a16:creationId xmlns:a16="http://schemas.microsoft.com/office/drawing/2014/main" id="{EDD19337-207D-44A0-A968-644EE2C409A9}"/>
              </a:ext>
            </a:extLst>
          </p:cNvPr>
          <p:cNvPicPr>
            <a:picLocks noChangeAspect="1"/>
          </p:cNvPicPr>
          <p:nvPr/>
        </p:nvPicPr>
        <p:blipFill>
          <a:blip r:embed="rId3"/>
          <a:stretch>
            <a:fillRect/>
          </a:stretch>
        </p:blipFill>
        <p:spPr>
          <a:xfrm>
            <a:off x="683841" y="2992812"/>
            <a:ext cx="1364630" cy="720851"/>
          </a:xfrm>
          <a:prstGeom prst="rect">
            <a:avLst/>
          </a:prstGeom>
        </p:spPr>
      </p:pic>
      <p:pic>
        <p:nvPicPr>
          <p:cNvPr id="17" name="Picture 16">
            <a:extLst>
              <a:ext uri="{FF2B5EF4-FFF2-40B4-BE49-F238E27FC236}">
                <a16:creationId xmlns:a16="http://schemas.microsoft.com/office/drawing/2014/main" id="{69A323B6-BDA6-4AC9-9F1D-E7940F74E5E1}"/>
              </a:ext>
            </a:extLst>
          </p:cNvPr>
          <p:cNvPicPr>
            <a:picLocks noChangeAspect="1"/>
          </p:cNvPicPr>
          <p:nvPr/>
        </p:nvPicPr>
        <p:blipFill>
          <a:blip r:embed="rId3"/>
          <a:stretch>
            <a:fillRect/>
          </a:stretch>
        </p:blipFill>
        <p:spPr>
          <a:xfrm>
            <a:off x="1095332" y="3297851"/>
            <a:ext cx="1364630" cy="720851"/>
          </a:xfrm>
          <a:prstGeom prst="rect">
            <a:avLst/>
          </a:prstGeom>
        </p:spPr>
      </p:pic>
      <p:pic>
        <p:nvPicPr>
          <p:cNvPr id="18" name="Picture 17">
            <a:extLst>
              <a:ext uri="{FF2B5EF4-FFF2-40B4-BE49-F238E27FC236}">
                <a16:creationId xmlns:a16="http://schemas.microsoft.com/office/drawing/2014/main" id="{C321B207-A5D3-401C-AF01-ECC9871617E3}"/>
              </a:ext>
            </a:extLst>
          </p:cNvPr>
          <p:cNvPicPr>
            <a:picLocks noChangeAspect="1"/>
          </p:cNvPicPr>
          <p:nvPr/>
        </p:nvPicPr>
        <p:blipFill>
          <a:blip r:embed="rId3"/>
          <a:stretch>
            <a:fillRect/>
          </a:stretch>
        </p:blipFill>
        <p:spPr>
          <a:xfrm>
            <a:off x="1634134" y="3040457"/>
            <a:ext cx="1364630" cy="720851"/>
          </a:xfrm>
          <a:prstGeom prst="rect">
            <a:avLst/>
          </a:prstGeom>
        </p:spPr>
      </p:pic>
      <p:pic>
        <p:nvPicPr>
          <p:cNvPr id="19" name="Picture 18">
            <a:extLst>
              <a:ext uri="{FF2B5EF4-FFF2-40B4-BE49-F238E27FC236}">
                <a16:creationId xmlns:a16="http://schemas.microsoft.com/office/drawing/2014/main" id="{88DB0B9F-D685-4F10-917A-29E7EBA8EA71}"/>
              </a:ext>
            </a:extLst>
          </p:cNvPr>
          <p:cNvPicPr>
            <a:picLocks noChangeAspect="1"/>
          </p:cNvPicPr>
          <p:nvPr/>
        </p:nvPicPr>
        <p:blipFill>
          <a:blip r:embed="rId3"/>
          <a:stretch>
            <a:fillRect/>
          </a:stretch>
        </p:blipFill>
        <p:spPr>
          <a:xfrm rot="21140480">
            <a:off x="555739" y="3868024"/>
            <a:ext cx="1364630" cy="720851"/>
          </a:xfrm>
          <a:prstGeom prst="rect">
            <a:avLst/>
          </a:prstGeom>
        </p:spPr>
      </p:pic>
      <p:pic>
        <p:nvPicPr>
          <p:cNvPr id="20" name="Picture 19">
            <a:extLst>
              <a:ext uri="{FF2B5EF4-FFF2-40B4-BE49-F238E27FC236}">
                <a16:creationId xmlns:a16="http://schemas.microsoft.com/office/drawing/2014/main" id="{7A371641-ECF9-4C54-BBE1-50CDEF3D4AF1}"/>
              </a:ext>
            </a:extLst>
          </p:cNvPr>
          <p:cNvPicPr>
            <a:picLocks noChangeAspect="1"/>
          </p:cNvPicPr>
          <p:nvPr/>
        </p:nvPicPr>
        <p:blipFill>
          <a:blip r:embed="rId3"/>
          <a:stretch>
            <a:fillRect/>
          </a:stretch>
        </p:blipFill>
        <p:spPr>
          <a:xfrm rot="20176244">
            <a:off x="269504" y="1312024"/>
            <a:ext cx="1364630" cy="720851"/>
          </a:xfrm>
          <a:prstGeom prst="rect">
            <a:avLst/>
          </a:prstGeom>
        </p:spPr>
      </p:pic>
      <p:pic>
        <p:nvPicPr>
          <p:cNvPr id="21" name="Picture 20">
            <a:extLst>
              <a:ext uri="{FF2B5EF4-FFF2-40B4-BE49-F238E27FC236}">
                <a16:creationId xmlns:a16="http://schemas.microsoft.com/office/drawing/2014/main" id="{A67E6B6F-1F81-47A4-9F99-2541253047A8}"/>
              </a:ext>
            </a:extLst>
          </p:cNvPr>
          <p:cNvPicPr>
            <a:picLocks noChangeAspect="1"/>
          </p:cNvPicPr>
          <p:nvPr/>
        </p:nvPicPr>
        <p:blipFill>
          <a:blip r:embed="rId3"/>
          <a:stretch>
            <a:fillRect/>
          </a:stretch>
        </p:blipFill>
        <p:spPr>
          <a:xfrm rot="20267602">
            <a:off x="2094331" y="3816130"/>
            <a:ext cx="1364630" cy="720851"/>
          </a:xfrm>
          <a:prstGeom prst="rect">
            <a:avLst/>
          </a:prstGeom>
        </p:spPr>
      </p:pic>
      <p:pic>
        <p:nvPicPr>
          <p:cNvPr id="22" name="Picture 21">
            <a:extLst>
              <a:ext uri="{FF2B5EF4-FFF2-40B4-BE49-F238E27FC236}">
                <a16:creationId xmlns:a16="http://schemas.microsoft.com/office/drawing/2014/main" id="{6DEE8049-23A9-41DD-AAE2-661ED8A59FAB}"/>
              </a:ext>
            </a:extLst>
          </p:cNvPr>
          <p:cNvPicPr>
            <a:picLocks noChangeAspect="1"/>
          </p:cNvPicPr>
          <p:nvPr/>
        </p:nvPicPr>
        <p:blipFill>
          <a:blip r:embed="rId4"/>
          <a:stretch>
            <a:fillRect/>
          </a:stretch>
        </p:blipFill>
        <p:spPr>
          <a:xfrm>
            <a:off x="5583026" y="2419350"/>
            <a:ext cx="394503" cy="363714"/>
          </a:xfrm>
          <a:prstGeom prst="rect">
            <a:avLst/>
          </a:prstGeom>
        </p:spPr>
      </p:pic>
      <p:pic>
        <p:nvPicPr>
          <p:cNvPr id="23" name="Picture 22">
            <a:extLst>
              <a:ext uri="{FF2B5EF4-FFF2-40B4-BE49-F238E27FC236}">
                <a16:creationId xmlns:a16="http://schemas.microsoft.com/office/drawing/2014/main" id="{BCF4F418-A591-4DA7-A193-3B0AC8FC7A0D}"/>
              </a:ext>
            </a:extLst>
          </p:cNvPr>
          <p:cNvPicPr>
            <a:picLocks noChangeAspect="1"/>
          </p:cNvPicPr>
          <p:nvPr/>
        </p:nvPicPr>
        <p:blipFill>
          <a:blip r:embed="rId4"/>
          <a:stretch>
            <a:fillRect/>
          </a:stretch>
        </p:blipFill>
        <p:spPr>
          <a:xfrm>
            <a:off x="5780277" y="2597918"/>
            <a:ext cx="394503" cy="363714"/>
          </a:xfrm>
          <a:prstGeom prst="rect">
            <a:avLst/>
          </a:prstGeom>
        </p:spPr>
      </p:pic>
      <p:pic>
        <p:nvPicPr>
          <p:cNvPr id="24" name="Picture 23">
            <a:extLst>
              <a:ext uri="{FF2B5EF4-FFF2-40B4-BE49-F238E27FC236}">
                <a16:creationId xmlns:a16="http://schemas.microsoft.com/office/drawing/2014/main" id="{3DDDD153-3F92-4082-96C5-6FBE9FA9A341}"/>
              </a:ext>
            </a:extLst>
          </p:cNvPr>
          <p:cNvPicPr>
            <a:picLocks noChangeAspect="1"/>
          </p:cNvPicPr>
          <p:nvPr/>
        </p:nvPicPr>
        <p:blipFill>
          <a:blip r:embed="rId4"/>
          <a:stretch>
            <a:fillRect/>
          </a:stretch>
        </p:blipFill>
        <p:spPr>
          <a:xfrm>
            <a:off x="5912349" y="2277357"/>
            <a:ext cx="394503" cy="363714"/>
          </a:xfrm>
          <a:prstGeom prst="rect">
            <a:avLst/>
          </a:prstGeom>
        </p:spPr>
      </p:pic>
      <p:pic>
        <p:nvPicPr>
          <p:cNvPr id="25" name="Picture 24">
            <a:extLst>
              <a:ext uri="{FF2B5EF4-FFF2-40B4-BE49-F238E27FC236}">
                <a16:creationId xmlns:a16="http://schemas.microsoft.com/office/drawing/2014/main" id="{AE532617-4675-43C8-B329-47F6577D670A}"/>
              </a:ext>
            </a:extLst>
          </p:cNvPr>
          <p:cNvPicPr>
            <a:picLocks noChangeAspect="1"/>
          </p:cNvPicPr>
          <p:nvPr/>
        </p:nvPicPr>
        <p:blipFill>
          <a:blip r:embed="rId4"/>
          <a:stretch>
            <a:fillRect/>
          </a:stretch>
        </p:blipFill>
        <p:spPr>
          <a:xfrm>
            <a:off x="6109600" y="2837164"/>
            <a:ext cx="394503" cy="363714"/>
          </a:xfrm>
          <a:prstGeom prst="rect">
            <a:avLst/>
          </a:prstGeom>
        </p:spPr>
      </p:pic>
      <p:pic>
        <p:nvPicPr>
          <p:cNvPr id="26" name="Picture 25">
            <a:extLst>
              <a:ext uri="{FF2B5EF4-FFF2-40B4-BE49-F238E27FC236}">
                <a16:creationId xmlns:a16="http://schemas.microsoft.com/office/drawing/2014/main" id="{48C33943-CC60-4AF1-B603-6A2C097CA57A}"/>
              </a:ext>
            </a:extLst>
          </p:cNvPr>
          <p:cNvPicPr>
            <a:picLocks noChangeAspect="1"/>
          </p:cNvPicPr>
          <p:nvPr/>
        </p:nvPicPr>
        <p:blipFill>
          <a:blip r:embed="rId4"/>
          <a:stretch>
            <a:fillRect/>
          </a:stretch>
        </p:blipFill>
        <p:spPr>
          <a:xfrm>
            <a:off x="5747687" y="3138914"/>
            <a:ext cx="394503" cy="363714"/>
          </a:xfrm>
          <a:prstGeom prst="rect">
            <a:avLst/>
          </a:prstGeom>
        </p:spPr>
      </p:pic>
      <p:pic>
        <p:nvPicPr>
          <p:cNvPr id="27" name="Picture 26">
            <a:extLst>
              <a:ext uri="{FF2B5EF4-FFF2-40B4-BE49-F238E27FC236}">
                <a16:creationId xmlns:a16="http://schemas.microsoft.com/office/drawing/2014/main" id="{319E38A6-803B-478F-976D-BC17F455C4DB}"/>
              </a:ext>
            </a:extLst>
          </p:cNvPr>
          <p:cNvPicPr>
            <a:picLocks noChangeAspect="1"/>
          </p:cNvPicPr>
          <p:nvPr/>
        </p:nvPicPr>
        <p:blipFill>
          <a:blip r:embed="rId4"/>
          <a:stretch>
            <a:fillRect/>
          </a:stretch>
        </p:blipFill>
        <p:spPr>
          <a:xfrm>
            <a:off x="6109599" y="1892067"/>
            <a:ext cx="394503" cy="363714"/>
          </a:xfrm>
          <a:prstGeom prst="rect">
            <a:avLst/>
          </a:prstGeom>
        </p:spPr>
      </p:pic>
      <p:pic>
        <p:nvPicPr>
          <p:cNvPr id="28" name="Picture 27">
            <a:extLst>
              <a:ext uri="{FF2B5EF4-FFF2-40B4-BE49-F238E27FC236}">
                <a16:creationId xmlns:a16="http://schemas.microsoft.com/office/drawing/2014/main" id="{DD464559-3CA2-40E0-A969-EE9BFA523B34}"/>
              </a:ext>
            </a:extLst>
          </p:cNvPr>
          <p:cNvPicPr>
            <a:picLocks noChangeAspect="1"/>
          </p:cNvPicPr>
          <p:nvPr/>
        </p:nvPicPr>
        <p:blipFill>
          <a:blip r:embed="rId4"/>
          <a:stretch>
            <a:fillRect/>
          </a:stretch>
        </p:blipFill>
        <p:spPr>
          <a:xfrm>
            <a:off x="6640301" y="1403009"/>
            <a:ext cx="394503" cy="363714"/>
          </a:xfrm>
          <a:prstGeom prst="rect">
            <a:avLst/>
          </a:prstGeom>
        </p:spPr>
      </p:pic>
      <p:pic>
        <p:nvPicPr>
          <p:cNvPr id="29" name="Picture 28">
            <a:extLst>
              <a:ext uri="{FF2B5EF4-FFF2-40B4-BE49-F238E27FC236}">
                <a16:creationId xmlns:a16="http://schemas.microsoft.com/office/drawing/2014/main" id="{69B338D1-3C50-4B77-BEFD-FD41A482126F}"/>
              </a:ext>
            </a:extLst>
          </p:cNvPr>
          <p:cNvPicPr>
            <a:picLocks noChangeAspect="1"/>
          </p:cNvPicPr>
          <p:nvPr/>
        </p:nvPicPr>
        <p:blipFill>
          <a:blip r:embed="rId4"/>
          <a:stretch>
            <a:fillRect/>
          </a:stretch>
        </p:blipFill>
        <p:spPr>
          <a:xfrm>
            <a:off x="6321730" y="4069404"/>
            <a:ext cx="394503" cy="363714"/>
          </a:xfrm>
          <a:prstGeom prst="rect">
            <a:avLst/>
          </a:prstGeom>
        </p:spPr>
      </p:pic>
      <p:pic>
        <p:nvPicPr>
          <p:cNvPr id="30" name="Picture 29">
            <a:extLst>
              <a:ext uri="{FF2B5EF4-FFF2-40B4-BE49-F238E27FC236}">
                <a16:creationId xmlns:a16="http://schemas.microsoft.com/office/drawing/2014/main" id="{22990E24-4BC8-4062-93B9-C52B28F310CF}"/>
              </a:ext>
            </a:extLst>
          </p:cNvPr>
          <p:cNvPicPr>
            <a:picLocks noChangeAspect="1"/>
          </p:cNvPicPr>
          <p:nvPr/>
        </p:nvPicPr>
        <p:blipFill>
          <a:blip r:embed="rId4"/>
          <a:stretch>
            <a:fillRect/>
          </a:stretch>
        </p:blipFill>
        <p:spPr>
          <a:xfrm>
            <a:off x="5780277" y="4219007"/>
            <a:ext cx="394503" cy="363714"/>
          </a:xfrm>
          <a:prstGeom prst="rect">
            <a:avLst/>
          </a:prstGeom>
        </p:spPr>
      </p:pic>
      <p:pic>
        <p:nvPicPr>
          <p:cNvPr id="31" name="Picture 30">
            <a:extLst>
              <a:ext uri="{FF2B5EF4-FFF2-40B4-BE49-F238E27FC236}">
                <a16:creationId xmlns:a16="http://schemas.microsoft.com/office/drawing/2014/main" id="{29132750-8868-4B80-93E2-1D5A6CC3328E}"/>
              </a:ext>
            </a:extLst>
          </p:cNvPr>
          <p:cNvPicPr>
            <a:picLocks noChangeAspect="1"/>
          </p:cNvPicPr>
          <p:nvPr/>
        </p:nvPicPr>
        <p:blipFill>
          <a:blip r:embed="rId4"/>
          <a:stretch>
            <a:fillRect/>
          </a:stretch>
        </p:blipFill>
        <p:spPr>
          <a:xfrm>
            <a:off x="5889126" y="737029"/>
            <a:ext cx="394503" cy="363714"/>
          </a:xfrm>
          <a:prstGeom prst="rect">
            <a:avLst/>
          </a:prstGeom>
        </p:spPr>
      </p:pic>
      <p:pic>
        <p:nvPicPr>
          <p:cNvPr id="32" name="Picture 31">
            <a:extLst>
              <a:ext uri="{FF2B5EF4-FFF2-40B4-BE49-F238E27FC236}">
                <a16:creationId xmlns:a16="http://schemas.microsoft.com/office/drawing/2014/main" id="{7D4181C6-D5E2-49FC-B784-0EF88DACD7F6}"/>
              </a:ext>
            </a:extLst>
          </p:cNvPr>
          <p:cNvPicPr>
            <a:picLocks noChangeAspect="1"/>
          </p:cNvPicPr>
          <p:nvPr/>
        </p:nvPicPr>
        <p:blipFill>
          <a:blip r:embed="rId4"/>
          <a:stretch>
            <a:fillRect/>
          </a:stretch>
        </p:blipFill>
        <p:spPr>
          <a:xfrm>
            <a:off x="6640301" y="817908"/>
            <a:ext cx="394503" cy="363714"/>
          </a:xfrm>
          <a:prstGeom prst="rect">
            <a:avLst/>
          </a:prstGeom>
        </p:spPr>
      </p:pic>
      <p:pic>
        <p:nvPicPr>
          <p:cNvPr id="33" name="Picture 32">
            <a:extLst>
              <a:ext uri="{FF2B5EF4-FFF2-40B4-BE49-F238E27FC236}">
                <a16:creationId xmlns:a16="http://schemas.microsoft.com/office/drawing/2014/main" id="{11808150-545F-445F-96BF-C7843A3919A6}"/>
              </a:ext>
            </a:extLst>
          </p:cNvPr>
          <p:cNvPicPr>
            <a:picLocks noChangeAspect="1"/>
          </p:cNvPicPr>
          <p:nvPr/>
        </p:nvPicPr>
        <p:blipFill>
          <a:blip r:embed="rId4"/>
          <a:stretch>
            <a:fillRect/>
          </a:stretch>
        </p:blipFill>
        <p:spPr>
          <a:xfrm>
            <a:off x="7265659" y="1028484"/>
            <a:ext cx="394503" cy="363714"/>
          </a:xfrm>
          <a:prstGeom prst="rect">
            <a:avLst/>
          </a:prstGeom>
        </p:spPr>
      </p:pic>
      <p:sp>
        <p:nvSpPr>
          <p:cNvPr id="3" name="Freeform: Shape 2">
            <a:extLst>
              <a:ext uri="{FF2B5EF4-FFF2-40B4-BE49-F238E27FC236}">
                <a16:creationId xmlns:a16="http://schemas.microsoft.com/office/drawing/2014/main" id="{2AF07539-714E-4A54-BF78-72C207355EBA}"/>
              </a:ext>
            </a:extLst>
          </p:cNvPr>
          <p:cNvSpPr/>
          <p:nvPr/>
        </p:nvSpPr>
        <p:spPr>
          <a:xfrm>
            <a:off x="47625" y="1123950"/>
            <a:ext cx="3736651" cy="3352800"/>
          </a:xfrm>
          <a:custGeom>
            <a:avLst/>
            <a:gdLst>
              <a:gd name="connsiteX0" fmla="*/ 523875 w 3736651"/>
              <a:gd name="connsiteY0" fmla="*/ 228600 h 3352800"/>
              <a:gd name="connsiteX1" fmla="*/ 523875 w 3736651"/>
              <a:gd name="connsiteY1" fmla="*/ 228600 h 3352800"/>
              <a:gd name="connsiteX2" fmla="*/ 590550 w 3736651"/>
              <a:gd name="connsiteY2" fmla="*/ 161925 h 3352800"/>
              <a:gd name="connsiteX3" fmla="*/ 619125 w 3736651"/>
              <a:gd name="connsiteY3" fmla="*/ 152400 h 3352800"/>
              <a:gd name="connsiteX4" fmla="*/ 723900 w 3736651"/>
              <a:gd name="connsiteY4" fmla="*/ 104775 h 3352800"/>
              <a:gd name="connsiteX5" fmla="*/ 942975 w 3736651"/>
              <a:gd name="connsiteY5" fmla="*/ 28575 h 3352800"/>
              <a:gd name="connsiteX6" fmla="*/ 1028700 w 3736651"/>
              <a:gd name="connsiteY6" fmla="*/ 9525 h 3352800"/>
              <a:gd name="connsiteX7" fmla="*/ 1162050 w 3736651"/>
              <a:gd name="connsiteY7" fmla="*/ 0 h 3352800"/>
              <a:gd name="connsiteX8" fmla="*/ 1409700 w 3736651"/>
              <a:gd name="connsiteY8" fmla="*/ 9525 h 3352800"/>
              <a:gd name="connsiteX9" fmla="*/ 1428750 w 3736651"/>
              <a:gd name="connsiteY9" fmla="*/ 38100 h 3352800"/>
              <a:gd name="connsiteX10" fmla="*/ 1457325 w 3736651"/>
              <a:gd name="connsiteY10" fmla="*/ 66675 h 3352800"/>
              <a:gd name="connsiteX11" fmla="*/ 1485900 w 3736651"/>
              <a:gd name="connsiteY11" fmla="*/ 142875 h 3352800"/>
              <a:gd name="connsiteX12" fmla="*/ 1533525 w 3736651"/>
              <a:gd name="connsiteY12" fmla="*/ 200025 h 3352800"/>
              <a:gd name="connsiteX13" fmla="*/ 1562100 w 3736651"/>
              <a:gd name="connsiteY13" fmla="*/ 257175 h 3352800"/>
              <a:gd name="connsiteX14" fmla="*/ 1638300 w 3736651"/>
              <a:gd name="connsiteY14" fmla="*/ 304800 h 3352800"/>
              <a:gd name="connsiteX15" fmla="*/ 1666875 w 3736651"/>
              <a:gd name="connsiteY15" fmla="*/ 333375 h 3352800"/>
              <a:gd name="connsiteX16" fmla="*/ 1933575 w 3736651"/>
              <a:gd name="connsiteY16" fmla="*/ 390525 h 3352800"/>
              <a:gd name="connsiteX17" fmla="*/ 1962150 w 3736651"/>
              <a:gd name="connsiteY17" fmla="*/ 400050 h 3352800"/>
              <a:gd name="connsiteX18" fmla="*/ 2324100 w 3736651"/>
              <a:gd name="connsiteY18" fmla="*/ 409575 h 3352800"/>
              <a:gd name="connsiteX19" fmla="*/ 2781300 w 3736651"/>
              <a:gd name="connsiteY19" fmla="*/ 428625 h 3352800"/>
              <a:gd name="connsiteX20" fmla="*/ 2876550 w 3736651"/>
              <a:gd name="connsiteY20" fmla="*/ 438150 h 3352800"/>
              <a:gd name="connsiteX21" fmla="*/ 3028950 w 3736651"/>
              <a:gd name="connsiteY21" fmla="*/ 447675 h 3352800"/>
              <a:gd name="connsiteX22" fmla="*/ 3095625 w 3736651"/>
              <a:gd name="connsiteY22" fmla="*/ 466725 h 3352800"/>
              <a:gd name="connsiteX23" fmla="*/ 3267075 w 3736651"/>
              <a:gd name="connsiteY23" fmla="*/ 476250 h 3352800"/>
              <a:gd name="connsiteX24" fmla="*/ 3486150 w 3736651"/>
              <a:gd name="connsiteY24" fmla="*/ 514350 h 3352800"/>
              <a:gd name="connsiteX25" fmla="*/ 3619500 w 3736651"/>
              <a:gd name="connsiteY25" fmla="*/ 581025 h 3352800"/>
              <a:gd name="connsiteX26" fmla="*/ 3657600 w 3736651"/>
              <a:gd name="connsiteY26" fmla="*/ 619125 h 3352800"/>
              <a:gd name="connsiteX27" fmla="*/ 3714750 w 3736651"/>
              <a:gd name="connsiteY27" fmla="*/ 809625 h 3352800"/>
              <a:gd name="connsiteX28" fmla="*/ 3724275 w 3736651"/>
              <a:gd name="connsiteY28" fmla="*/ 904875 h 3352800"/>
              <a:gd name="connsiteX29" fmla="*/ 3724275 w 3736651"/>
              <a:gd name="connsiteY29" fmla="*/ 1076325 h 3352800"/>
              <a:gd name="connsiteX30" fmla="*/ 3571875 w 3736651"/>
              <a:gd name="connsiteY30" fmla="*/ 1190625 h 3352800"/>
              <a:gd name="connsiteX31" fmla="*/ 3362325 w 3736651"/>
              <a:gd name="connsiteY31" fmla="*/ 1266825 h 3352800"/>
              <a:gd name="connsiteX32" fmla="*/ 3219450 w 3736651"/>
              <a:gd name="connsiteY32" fmla="*/ 1285875 h 3352800"/>
              <a:gd name="connsiteX33" fmla="*/ 3181350 w 3736651"/>
              <a:gd name="connsiteY33" fmla="*/ 1295400 h 3352800"/>
              <a:gd name="connsiteX34" fmla="*/ 3086100 w 3736651"/>
              <a:gd name="connsiteY34" fmla="*/ 1304925 h 3352800"/>
              <a:gd name="connsiteX35" fmla="*/ 2962275 w 3736651"/>
              <a:gd name="connsiteY35" fmla="*/ 1333500 h 3352800"/>
              <a:gd name="connsiteX36" fmla="*/ 2809875 w 3736651"/>
              <a:gd name="connsiteY36" fmla="*/ 1495425 h 3352800"/>
              <a:gd name="connsiteX37" fmla="*/ 2828925 w 3736651"/>
              <a:gd name="connsiteY37" fmla="*/ 1714500 h 3352800"/>
              <a:gd name="connsiteX38" fmla="*/ 2847975 w 3736651"/>
              <a:gd name="connsiteY38" fmla="*/ 1743075 h 3352800"/>
              <a:gd name="connsiteX39" fmla="*/ 2933700 w 3736651"/>
              <a:gd name="connsiteY39" fmla="*/ 1905000 h 3352800"/>
              <a:gd name="connsiteX40" fmla="*/ 3124200 w 3736651"/>
              <a:gd name="connsiteY40" fmla="*/ 2143125 h 3352800"/>
              <a:gd name="connsiteX41" fmla="*/ 3143250 w 3736651"/>
              <a:gd name="connsiteY41" fmla="*/ 2171700 h 3352800"/>
              <a:gd name="connsiteX42" fmla="*/ 3200400 w 3736651"/>
              <a:gd name="connsiteY42" fmla="*/ 2343150 h 3352800"/>
              <a:gd name="connsiteX43" fmla="*/ 3219450 w 3736651"/>
              <a:gd name="connsiteY43" fmla="*/ 2390775 h 3352800"/>
              <a:gd name="connsiteX44" fmla="*/ 3228975 w 3736651"/>
              <a:gd name="connsiteY44" fmla="*/ 2419350 h 3352800"/>
              <a:gd name="connsiteX45" fmla="*/ 3248025 w 3736651"/>
              <a:gd name="connsiteY45" fmla="*/ 2457450 h 3352800"/>
              <a:gd name="connsiteX46" fmla="*/ 3276600 w 3736651"/>
              <a:gd name="connsiteY46" fmla="*/ 2581275 h 3352800"/>
              <a:gd name="connsiteX47" fmla="*/ 3295650 w 3736651"/>
              <a:gd name="connsiteY47" fmla="*/ 2638425 h 3352800"/>
              <a:gd name="connsiteX48" fmla="*/ 3333750 w 3736651"/>
              <a:gd name="connsiteY48" fmla="*/ 2771775 h 3352800"/>
              <a:gd name="connsiteX49" fmla="*/ 3333750 w 3736651"/>
              <a:gd name="connsiteY49" fmla="*/ 2981325 h 3352800"/>
              <a:gd name="connsiteX50" fmla="*/ 3286125 w 3736651"/>
              <a:gd name="connsiteY50" fmla="*/ 3057525 h 3352800"/>
              <a:gd name="connsiteX51" fmla="*/ 3171825 w 3736651"/>
              <a:gd name="connsiteY51" fmla="*/ 3162300 h 3352800"/>
              <a:gd name="connsiteX52" fmla="*/ 3124200 w 3736651"/>
              <a:gd name="connsiteY52" fmla="*/ 3171825 h 3352800"/>
              <a:gd name="connsiteX53" fmla="*/ 3086100 w 3736651"/>
              <a:gd name="connsiteY53" fmla="*/ 3190875 h 3352800"/>
              <a:gd name="connsiteX54" fmla="*/ 3038475 w 3736651"/>
              <a:gd name="connsiteY54" fmla="*/ 3228975 h 3352800"/>
              <a:gd name="connsiteX55" fmla="*/ 2857500 w 3736651"/>
              <a:gd name="connsiteY55" fmla="*/ 3267075 h 3352800"/>
              <a:gd name="connsiteX56" fmla="*/ 2667000 w 3736651"/>
              <a:gd name="connsiteY56" fmla="*/ 3305175 h 3352800"/>
              <a:gd name="connsiteX57" fmla="*/ 2638425 w 3736651"/>
              <a:gd name="connsiteY57" fmla="*/ 3314700 h 3352800"/>
              <a:gd name="connsiteX58" fmla="*/ 2552700 w 3736651"/>
              <a:gd name="connsiteY58" fmla="*/ 3333750 h 3352800"/>
              <a:gd name="connsiteX59" fmla="*/ 2476500 w 3736651"/>
              <a:gd name="connsiteY59" fmla="*/ 3343275 h 3352800"/>
              <a:gd name="connsiteX60" fmla="*/ 2409825 w 3736651"/>
              <a:gd name="connsiteY60" fmla="*/ 3352800 h 3352800"/>
              <a:gd name="connsiteX61" fmla="*/ 1981200 w 3736651"/>
              <a:gd name="connsiteY61" fmla="*/ 3324225 h 3352800"/>
              <a:gd name="connsiteX62" fmla="*/ 1933575 w 3736651"/>
              <a:gd name="connsiteY62" fmla="*/ 3314700 h 3352800"/>
              <a:gd name="connsiteX63" fmla="*/ 1714500 w 3736651"/>
              <a:gd name="connsiteY63" fmla="*/ 3295650 h 3352800"/>
              <a:gd name="connsiteX64" fmla="*/ 1476375 w 3736651"/>
              <a:gd name="connsiteY64" fmla="*/ 3295650 h 3352800"/>
              <a:gd name="connsiteX65" fmla="*/ 1438275 w 3736651"/>
              <a:gd name="connsiteY65" fmla="*/ 3305175 h 3352800"/>
              <a:gd name="connsiteX66" fmla="*/ 1190625 w 3736651"/>
              <a:gd name="connsiteY66" fmla="*/ 3343275 h 3352800"/>
              <a:gd name="connsiteX67" fmla="*/ 1162050 w 3736651"/>
              <a:gd name="connsiteY67" fmla="*/ 3352800 h 3352800"/>
              <a:gd name="connsiteX68" fmla="*/ 600075 w 3736651"/>
              <a:gd name="connsiteY68" fmla="*/ 3343275 h 3352800"/>
              <a:gd name="connsiteX69" fmla="*/ 552450 w 3736651"/>
              <a:gd name="connsiteY69" fmla="*/ 3324225 h 3352800"/>
              <a:gd name="connsiteX70" fmla="*/ 485775 w 3736651"/>
              <a:gd name="connsiteY70" fmla="*/ 3295650 h 3352800"/>
              <a:gd name="connsiteX71" fmla="*/ 409575 w 3736651"/>
              <a:gd name="connsiteY71" fmla="*/ 3267075 h 3352800"/>
              <a:gd name="connsiteX72" fmla="*/ 352425 w 3736651"/>
              <a:gd name="connsiteY72" fmla="*/ 3219450 h 3352800"/>
              <a:gd name="connsiteX73" fmla="*/ 304800 w 3736651"/>
              <a:gd name="connsiteY73" fmla="*/ 3105150 h 3352800"/>
              <a:gd name="connsiteX74" fmla="*/ 314325 w 3736651"/>
              <a:gd name="connsiteY74" fmla="*/ 2933700 h 3352800"/>
              <a:gd name="connsiteX75" fmla="*/ 342900 w 3736651"/>
              <a:gd name="connsiteY75" fmla="*/ 2886075 h 3352800"/>
              <a:gd name="connsiteX76" fmla="*/ 523875 w 3736651"/>
              <a:gd name="connsiteY76" fmla="*/ 2809875 h 3352800"/>
              <a:gd name="connsiteX77" fmla="*/ 552450 w 3736651"/>
              <a:gd name="connsiteY77" fmla="*/ 2800350 h 3352800"/>
              <a:gd name="connsiteX78" fmla="*/ 628650 w 3736651"/>
              <a:gd name="connsiteY78" fmla="*/ 2733675 h 3352800"/>
              <a:gd name="connsiteX79" fmla="*/ 609600 w 3736651"/>
              <a:gd name="connsiteY79" fmla="*/ 2457450 h 3352800"/>
              <a:gd name="connsiteX80" fmla="*/ 581025 w 3736651"/>
              <a:gd name="connsiteY80" fmla="*/ 2400300 h 3352800"/>
              <a:gd name="connsiteX81" fmla="*/ 485775 w 3736651"/>
              <a:gd name="connsiteY81" fmla="*/ 2276475 h 3352800"/>
              <a:gd name="connsiteX82" fmla="*/ 314325 w 3736651"/>
              <a:gd name="connsiteY82" fmla="*/ 2200275 h 3352800"/>
              <a:gd name="connsiteX83" fmla="*/ 257175 w 3736651"/>
              <a:gd name="connsiteY83" fmla="*/ 2162175 h 3352800"/>
              <a:gd name="connsiteX84" fmla="*/ 123825 w 3736651"/>
              <a:gd name="connsiteY84" fmla="*/ 2095500 h 3352800"/>
              <a:gd name="connsiteX85" fmla="*/ 85725 w 3736651"/>
              <a:gd name="connsiteY85" fmla="*/ 2038350 h 3352800"/>
              <a:gd name="connsiteX86" fmla="*/ 66675 w 3736651"/>
              <a:gd name="connsiteY86" fmla="*/ 2009775 h 3352800"/>
              <a:gd name="connsiteX87" fmla="*/ 47625 w 3736651"/>
              <a:gd name="connsiteY87" fmla="*/ 1952625 h 3352800"/>
              <a:gd name="connsiteX88" fmla="*/ 38100 w 3736651"/>
              <a:gd name="connsiteY88" fmla="*/ 1924050 h 3352800"/>
              <a:gd name="connsiteX89" fmla="*/ 28575 w 3736651"/>
              <a:gd name="connsiteY89" fmla="*/ 1885950 h 3352800"/>
              <a:gd name="connsiteX90" fmla="*/ 9525 w 3736651"/>
              <a:gd name="connsiteY90" fmla="*/ 1828800 h 3352800"/>
              <a:gd name="connsiteX91" fmla="*/ 0 w 3736651"/>
              <a:gd name="connsiteY91" fmla="*/ 1800225 h 3352800"/>
              <a:gd name="connsiteX92" fmla="*/ 9525 w 3736651"/>
              <a:gd name="connsiteY92" fmla="*/ 1628775 h 3352800"/>
              <a:gd name="connsiteX93" fmla="*/ 47625 w 3736651"/>
              <a:gd name="connsiteY93" fmla="*/ 1524000 h 3352800"/>
              <a:gd name="connsiteX94" fmla="*/ 95250 w 3736651"/>
              <a:gd name="connsiteY94" fmla="*/ 1333500 h 3352800"/>
              <a:gd name="connsiteX95" fmla="*/ 190500 w 3736651"/>
              <a:gd name="connsiteY95" fmla="*/ 1171575 h 3352800"/>
              <a:gd name="connsiteX96" fmla="*/ 238125 w 3736651"/>
              <a:gd name="connsiteY96" fmla="*/ 1057275 h 3352800"/>
              <a:gd name="connsiteX97" fmla="*/ 247650 w 3736651"/>
              <a:gd name="connsiteY97" fmla="*/ 1019175 h 3352800"/>
              <a:gd name="connsiteX98" fmla="*/ 257175 w 3736651"/>
              <a:gd name="connsiteY98" fmla="*/ 990600 h 3352800"/>
              <a:gd name="connsiteX99" fmla="*/ 247650 w 3736651"/>
              <a:gd name="connsiteY99" fmla="*/ 838200 h 3352800"/>
              <a:gd name="connsiteX100" fmla="*/ 266700 w 3736651"/>
              <a:gd name="connsiteY100" fmla="*/ 647700 h 3352800"/>
              <a:gd name="connsiteX101" fmla="*/ 314325 w 3736651"/>
              <a:gd name="connsiteY101" fmla="*/ 561975 h 3352800"/>
              <a:gd name="connsiteX102" fmla="*/ 428625 w 3736651"/>
              <a:gd name="connsiteY102" fmla="*/ 409575 h 3352800"/>
              <a:gd name="connsiteX103" fmla="*/ 457200 w 3736651"/>
              <a:gd name="connsiteY103" fmla="*/ 390525 h 3352800"/>
              <a:gd name="connsiteX104" fmla="*/ 476250 w 3736651"/>
              <a:gd name="connsiteY104" fmla="*/ 333375 h 3352800"/>
              <a:gd name="connsiteX105" fmla="*/ 485775 w 3736651"/>
              <a:gd name="connsiteY105" fmla="*/ 295275 h 3352800"/>
              <a:gd name="connsiteX106" fmla="*/ 495300 w 3736651"/>
              <a:gd name="connsiteY106" fmla="*/ 285750 h 3352800"/>
              <a:gd name="connsiteX107" fmla="*/ 523875 w 3736651"/>
              <a:gd name="connsiteY107" fmla="*/ 22860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736651" h="3352800">
                <a:moveTo>
                  <a:pt x="523875" y="228600"/>
                </a:moveTo>
                <a:lnTo>
                  <a:pt x="523875" y="228600"/>
                </a:lnTo>
                <a:cubicBezTo>
                  <a:pt x="546100" y="206375"/>
                  <a:pt x="566007" y="181560"/>
                  <a:pt x="590550" y="161925"/>
                </a:cubicBezTo>
                <a:cubicBezTo>
                  <a:pt x="598390" y="155653"/>
                  <a:pt x="609897" y="156355"/>
                  <a:pt x="619125" y="152400"/>
                </a:cubicBezTo>
                <a:cubicBezTo>
                  <a:pt x="654387" y="137288"/>
                  <a:pt x="688638" y="119887"/>
                  <a:pt x="723900" y="104775"/>
                </a:cubicBezTo>
                <a:cubicBezTo>
                  <a:pt x="806627" y="69320"/>
                  <a:pt x="852916" y="53136"/>
                  <a:pt x="942975" y="28575"/>
                </a:cubicBezTo>
                <a:cubicBezTo>
                  <a:pt x="971216" y="20873"/>
                  <a:pt x="999674" y="13311"/>
                  <a:pt x="1028700" y="9525"/>
                </a:cubicBezTo>
                <a:cubicBezTo>
                  <a:pt x="1072889" y="3761"/>
                  <a:pt x="1117600" y="3175"/>
                  <a:pt x="1162050" y="0"/>
                </a:cubicBezTo>
                <a:cubicBezTo>
                  <a:pt x="1244600" y="3175"/>
                  <a:pt x="1327919" y="-2158"/>
                  <a:pt x="1409700" y="9525"/>
                </a:cubicBezTo>
                <a:cubicBezTo>
                  <a:pt x="1421033" y="11144"/>
                  <a:pt x="1421421" y="29306"/>
                  <a:pt x="1428750" y="38100"/>
                </a:cubicBezTo>
                <a:cubicBezTo>
                  <a:pt x="1437374" y="48448"/>
                  <a:pt x="1449495" y="55714"/>
                  <a:pt x="1457325" y="66675"/>
                </a:cubicBezTo>
                <a:cubicBezTo>
                  <a:pt x="1491338" y="114294"/>
                  <a:pt x="1464533" y="93019"/>
                  <a:pt x="1485900" y="142875"/>
                </a:cubicBezTo>
                <a:cubicBezTo>
                  <a:pt x="1504598" y="186504"/>
                  <a:pt x="1506062" y="158830"/>
                  <a:pt x="1533525" y="200025"/>
                </a:cubicBezTo>
                <a:cubicBezTo>
                  <a:pt x="1545339" y="217746"/>
                  <a:pt x="1547040" y="242115"/>
                  <a:pt x="1562100" y="257175"/>
                </a:cubicBezTo>
                <a:cubicBezTo>
                  <a:pt x="1583280" y="278355"/>
                  <a:pt x="1614076" y="287183"/>
                  <a:pt x="1638300" y="304800"/>
                </a:cubicBezTo>
                <a:cubicBezTo>
                  <a:pt x="1649194" y="312723"/>
                  <a:pt x="1654321" y="328493"/>
                  <a:pt x="1666875" y="333375"/>
                </a:cubicBezTo>
                <a:cubicBezTo>
                  <a:pt x="1754823" y="367577"/>
                  <a:pt x="1841758" y="376399"/>
                  <a:pt x="1933575" y="390525"/>
                </a:cubicBezTo>
                <a:cubicBezTo>
                  <a:pt x="1943100" y="393700"/>
                  <a:pt x="1952122" y="399561"/>
                  <a:pt x="1962150" y="400050"/>
                </a:cubicBezTo>
                <a:cubicBezTo>
                  <a:pt x="2082698" y="405930"/>
                  <a:pt x="2203482" y="405367"/>
                  <a:pt x="2324100" y="409575"/>
                </a:cubicBezTo>
                <a:lnTo>
                  <a:pt x="2781300" y="428625"/>
                </a:lnTo>
                <a:cubicBezTo>
                  <a:pt x="2813050" y="431800"/>
                  <a:pt x="2844736" y="435703"/>
                  <a:pt x="2876550" y="438150"/>
                </a:cubicBezTo>
                <a:cubicBezTo>
                  <a:pt x="2927299" y="442054"/>
                  <a:pt x="2978478" y="441092"/>
                  <a:pt x="3028950" y="447675"/>
                </a:cubicBezTo>
                <a:cubicBezTo>
                  <a:pt x="3051870" y="450665"/>
                  <a:pt x="3072675" y="463971"/>
                  <a:pt x="3095625" y="466725"/>
                </a:cubicBezTo>
                <a:cubicBezTo>
                  <a:pt x="3152455" y="473545"/>
                  <a:pt x="3209925" y="473075"/>
                  <a:pt x="3267075" y="476250"/>
                </a:cubicBezTo>
                <a:cubicBezTo>
                  <a:pt x="3340100" y="488950"/>
                  <a:pt x="3424477" y="473235"/>
                  <a:pt x="3486150" y="514350"/>
                </a:cubicBezTo>
                <a:cubicBezTo>
                  <a:pt x="3565871" y="567497"/>
                  <a:pt x="3521863" y="544411"/>
                  <a:pt x="3619500" y="581025"/>
                </a:cubicBezTo>
                <a:cubicBezTo>
                  <a:pt x="3632200" y="593725"/>
                  <a:pt x="3649085" y="603311"/>
                  <a:pt x="3657600" y="619125"/>
                </a:cubicBezTo>
                <a:cubicBezTo>
                  <a:pt x="3672345" y="646509"/>
                  <a:pt x="3708629" y="787183"/>
                  <a:pt x="3714750" y="809625"/>
                </a:cubicBezTo>
                <a:cubicBezTo>
                  <a:pt x="3717925" y="841375"/>
                  <a:pt x="3720547" y="873185"/>
                  <a:pt x="3724275" y="904875"/>
                </a:cubicBezTo>
                <a:cubicBezTo>
                  <a:pt x="3730534" y="958079"/>
                  <a:pt x="3748681" y="1024463"/>
                  <a:pt x="3724275" y="1076325"/>
                </a:cubicBezTo>
                <a:cubicBezTo>
                  <a:pt x="3714430" y="1097245"/>
                  <a:pt x="3584689" y="1185965"/>
                  <a:pt x="3571875" y="1190625"/>
                </a:cubicBezTo>
                <a:cubicBezTo>
                  <a:pt x="3502025" y="1216025"/>
                  <a:pt x="3435998" y="1257002"/>
                  <a:pt x="3362325" y="1266825"/>
                </a:cubicBezTo>
                <a:cubicBezTo>
                  <a:pt x="3314700" y="1273175"/>
                  <a:pt x="3266909" y="1278382"/>
                  <a:pt x="3219450" y="1285875"/>
                </a:cubicBezTo>
                <a:cubicBezTo>
                  <a:pt x="3206519" y="1287917"/>
                  <a:pt x="3194309" y="1293549"/>
                  <a:pt x="3181350" y="1295400"/>
                </a:cubicBezTo>
                <a:cubicBezTo>
                  <a:pt x="3149762" y="1299913"/>
                  <a:pt x="3117655" y="1300192"/>
                  <a:pt x="3086100" y="1304925"/>
                </a:cubicBezTo>
                <a:cubicBezTo>
                  <a:pt x="3009667" y="1316390"/>
                  <a:pt x="3012679" y="1316699"/>
                  <a:pt x="2962275" y="1333500"/>
                </a:cubicBezTo>
                <a:cubicBezTo>
                  <a:pt x="2810116" y="1442185"/>
                  <a:pt x="2843932" y="1376227"/>
                  <a:pt x="2809875" y="1495425"/>
                </a:cubicBezTo>
                <a:cubicBezTo>
                  <a:pt x="2816225" y="1568450"/>
                  <a:pt x="2817779" y="1642052"/>
                  <a:pt x="2828925" y="1714500"/>
                </a:cubicBezTo>
                <a:cubicBezTo>
                  <a:pt x="2830666" y="1725815"/>
                  <a:pt x="2842458" y="1733044"/>
                  <a:pt x="2847975" y="1743075"/>
                </a:cubicBezTo>
                <a:cubicBezTo>
                  <a:pt x="2877407" y="1796588"/>
                  <a:pt x="2892432" y="1859980"/>
                  <a:pt x="2933700" y="1905000"/>
                </a:cubicBezTo>
                <a:cubicBezTo>
                  <a:pt x="3069104" y="2052714"/>
                  <a:pt x="3012254" y="1980294"/>
                  <a:pt x="3124200" y="2143125"/>
                </a:cubicBezTo>
                <a:cubicBezTo>
                  <a:pt x="3130685" y="2152558"/>
                  <a:pt x="3139630" y="2160840"/>
                  <a:pt x="3143250" y="2171700"/>
                </a:cubicBezTo>
                <a:cubicBezTo>
                  <a:pt x="3162300" y="2228850"/>
                  <a:pt x="3178027" y="2287217"/>
                  <a:pt x="3200400" y="2343150"/>
                </a:cubicBezTo>
                <a:cubicBezTo>
                  <a:pt x="3206750" y="2359025"/>
                  <a:pt x="3213447" y="2374766"/>
                  <a:pt x="3219450" y="2390775"/>
                </a:cubicBezTo>
                <a:cubicBezTo>
                  <a:pt x="3222975" y="2400176"/>
                  <a:pt x="3225020" y="2410122"/>
                  <a:pt x="3228975" y="2419350"/>
                </a:cubicBezTo>
                <a:cubicBezTo>
                  <a:pt x="3234568" y="2432401"/>
                  <a:pt x="3243173" y="2444106"/>
                  <a:pt x="3248025" y="2457450"/>
                </a:cubicBezTo>
                <a:cubicBezTo>
                  <a:pt x="3283284" y="2554412"/>
                  <a:pt x="3254165" y="2491535"/>
                  <a:pt x="3276600" y="2581275"/>
                </a:cubicBezTo>
                <a:cubicBezTo>
                  <a:pt x="3281470" y="2600756"/>
                  <a:pt x="3290780" y="2618944"/>
                  <a:pt x="3295650" y="2638425"/>
                </a:cubicBezTo>
                <a:cubicBezTo>
                  <a:pt x="3330612" y="2778272"/>
                  <a:pt x="3268929" y="2598919"/>
                  <a:pt x="3333750" y="2771775"/>
                </a:cubicBezTo>
                <a:cubicBezTo>
                  <a:pt x="3346865" y="2863580"/>
                  <a:pt x="3351487" y="2863079"/>
                  <a:pt x="3333750" y="2981325"/>
                </a:cubicBezTo>
                <a:cubicBezTo>
                  <a:pt x="3326355" y="3030626"/>
                  <a:pt x="3313666" y="3025393"/>
                  <a:pt x="3286125" y="3057525"/>
                </a:cubicBezTo>
                <a:cubicBezTo>
                  <a:pt x="3236684" y="3115206"/>
                  <a:pt x="3268132" y="3107267"/>
                  <a:pt x="3171825" y="3162300"/>
                </a:cubicBezTo>
                <a:cubicBezTo>
                  <a:pt x="3157769" y="3170332"/>
                  <a:pt x="3140075" y="3168650"/>
                  <a:pt x="3124200" y="3171825"/>
                </a:cubicBezTo>
                <a:cubicBezTo>
                  <a:pt x="3111500" y="3178175"/>
                  <a:pt x="3097914" y="3182999"/>
                  <a:pt x="3086100" y="3190875"/>
                </a:cubicBezTo>
                <a:cubicBezTo>
                  <a:pt x="3069184" y="3202152"/>
                  <a:pt x="3056898" y="3220378"/>
                  <a:pt x="3038475" y="3228975"/>
                </a:cubicBezTo>
                <a:cubicBezTo>
                  <a:pt x="2956731" y="3267122"/>
                  <a:pt x="2940571" y="3252752"/>
                  <a:pt x="2857500" y="3267075"/>
                </a:cubicBezTo>
                <a:cubicBezTo>
                  <a:pt x="2793684" y="3278078"/>
                  <a:pt x="2730280" y="3291419"/>
                  <a:pt x="2667000" y="3305175"/>
                </a:cubicBezTo>
                <a:cubicBezTo>
                  <a:pt x="2657189" y="3307308"/>
                  <a:pt x="2648165" y="3312265"/>
                  <a:pt x="2638425" y="3314700"/>
                </a:cubicBezTo>
                <a:cubicBezTo>
                  <a:pt x="2610027" y="3321800"/>
                  <a:pt x="2581527" y="3328663"/>
                  <a:pt x="2552700" y="3333750"/>
                </a:cubicBezTo>
                <a:cubicBezTo>
                  <a:pt x="2527492" y="3338198"/>
                  <a:pt x="2501873" y="3339892"/>
                  <a:pt x="2476500" y="3343275"/>
                </a:cubicBezTo>
                <a:lnTo>
                  <a:pt x="2409825" y="3352800"/>
                </a:lnTo>
                <a:lnTo>
                  <a:pt x="1981200" y="3324225"/>
                </a:lnTo>
                <a:cubicBezTo>
                  <a:pt x="1965062" y="3322934"/>
                  <a:pt x="1949672" y="3316425"/>
                  <a:pt x="1933575" y="3314700"/>
                </a:cubicBezTo>
                <a:cubicBezTo>
                  <a:pt x="1860692" y="3306891"/>
                  <a:pt x="1714500" y="3295650"/>
                  <a:pt x="1714500" y="3295650"/>
                </a:cubicBezTo>
                <a:cubicBezTo>
                  <a:pt x="1615743" y="3270961"/>
                  <a:pt x="1668566" y="3280275"/>
                  <a:pt x="1476375" y="3295650"/>
                </a:cubicBezTo>
                <a:cubicBezTo>
                  <a:pt x="1463326" y="3296694"/>
                  <a:pt x="1451206" y="3303133"/>
                  <a:pt x="1438275" y="3305175"/>
                </a:cubicBezTo>
                <a:cubicBezTo>
                  <a:pt x="1301147" y="3326827"/>
                  <a:pt x="1312429" y="3317174"/>
                  <a:pt x="1190625" y="3343275"/>
                </a:cubicBezTo>
                <a:cubicBezTo>
                  <a:pt x="1180808" y="3345379"/>
                  <a:pt x="1171575" y="3349625"/>
                  <a:pt x="1162050" y="3352800"/>
                </a:cubicBezTo>
                <a:cubicBezTo>
                  <a:pt x="974725" y="3349625"/>
                  <a:pt x="787221" y="3352047"/>
                  <a:pt x="600075" y="3343275"/>
                </a:cubicBezTo>
                <a:cubicBezTo>
                  <a:pt x="582996" y="3342474"/>
                  <a:pt x="568459" y="3330228"/>
                  <a:pt x="552450" y="3324225"/>
                </a:cubicBezTo>
                <a:cubicBezTo>
                  <a:pt x="401778" y="3267723"/>
                  <a:pt x="686477" y="3379276"/>
                  <a:pt x="485775" y="3295650"/>
                </a:cubicBezTo>
                <a:cubicBezTo>
                  <a:pt x="460734" y="3285216"/>
                  <a:pt x="434975" y="3276600"/>
                  <a:pt x="409575" y="3267075"/>
                </a:cubicBezTo>
                <a:cubicBezTo>
                  <a:pt x="390525" y="3251200"/>
                  <a:pt x="365896" y="3240269"/>
                  <a:pt x="352425" y="3219450"/>
                </a:cubicBezTo>
                <a:cubicBezTo>
                  <a:pt x="330002" y="3184797"/>
                  <a:pt x="304800" y="3105150"/>
                  <a:pt x="304800" y="3105150"/>
                </a:cubicBezTo>
                <a:cubicBezTo>
                  <a:pt x="307975" y="3048000"/>
                  <a:pt x="304518" y="2990092"/>
                  <a:pt x="314325" y="2933700"/>
                </a:cubicBezTo>
                <a:cubicBezTo>
                  <a:pt x="317497" y="2915461"/>
                  <a:pt x="328678" y="2897927"/>
                  <a:pt x="342900" y="2886075"/>
                </a:cubicBezTo>
                <a:cubicBezTo>
                  <a:pt x="398813" y="2839481"/>
                  <a:pt x="456929" y="2830474"/>
                  <a:pt x="523875" y="2809875"/>
                </a:cubicBezTo>
                <a:cubicBezTo>
                  <a:pt x="533471" y="2806922"/>
                  <a:pt x="542925" y="2803525"/>
                  <a:pt x="552450" y="2800350"/>
                </a:cubicBezTo>
                <a:cubicBezTo>
                  <a:pt x="562499" y="2792813"/>
                  <a:pt x="627317" y="2747006"/>
                  <a:pt x="628650" y="2733675"/>
                </a:cubicBezTo>
                <a:cubicBezTo>
                  <a:pt x="629907" y="2721109"/>
                  <a:pt x="643892" y="2534606"/>
                  <a:pt x="609600" y="2457450"/>
                </a:cubicBezTo>
                <a:cubicBezTo>
                  <a:pt x="600950" y="2437987"/>
                  <a:pt x="591592" y="2418792"/>
                  <a:pt x="581025" y="2400300"/>
                </a:cubicBezTo>
                <a:cubicBezTo>
                  <a:pt x="557988" y="2359986"/>
                  <a:pt x="527232" y="2304113"/>
                  <a:pt x="485775" y="2276475"/>
                </a:cubicBezTo>
                <a:cubicBezTo>
                  <a:pt x="378371" y="2204872"/>
                  <a:pt x="414509" y="2250367"/>
                  <a:pt x="314325" y="2200275"/>
                </a:cubicBezTo>
                <a:cubicBezTo>
                  <a:pt x="293847" y="2190036"/>
                  <a:pt x="277653" y="2172414"/>
                  <a:pt x="257175" y="2162175"/>
                </a:cubicBezTo>
                <a:cubicBezTo>
                  <a:pt x="214186" y="2140680"/>
                  <a:pt x="158177" y="2134147"/>
                  <a:pt x="123825" y="2095500"/>
                </a:cubicBezTo>
                <a:cubicBezTo>
                  <a:pt x="108614" y="2078388"/>
                  <a:pt x="98425" y="2057400"/>
                  <a:pt x="85725" y="2038350"/>
                </a:cubicBezTo>
                <a:cubicBezTo>
                  <a:pt x="79375" y="2028825"/>
                  <a:pt x="70295" y="2020635"/>
                  <a:pt x="66675" y="2009775"/>
                </a:cubicBezTo>
                <a:lnTo>
                  <a:pt x="47625" y="1952625"/>
                </a:lnTo>
                <a:cubicBezTo>
                  <a:pt x="44450" y="1943100"/>
                  <a:pt x="40535" y="1933790"/>
                  <a:pt x="38100" y="1924050"/>
                </a:cubicBezTo>
                <a:cubicBezTo>
                  <a:pt x="34925" y="1911350"/>
                  <a:pt x="32337" y="1898489"/>
                  <a:pt x="28575" y="1885950"/>
                </a:cubicBezTo>
                <a:cubicBezTo>
                  <a:pt x="22805" y="1866716"/>
                  <a:pt x="15875" y="1847850"/>
                  <a:pt x="9525" y="1828800"/>
                </a:cubicBezTo>
                <a:lnTo>
                  <a:pt x="0" y="1800225"/>
                </a:lnTo>
                <a:cubicBezTo>
                  <a:pt x="3175" y="1743075"/>
                  <a:pt x="2425" y="1685571"/>
                  <a:pt x="9525" y="1628775"/>
                </a:cubicBezTo>
                <a:cubicBezTo>
                  <a:pt x="13726" y="1595169"/>
                  <a:pt x="38365" y="1556411"/>
                  <a:pt x="47625" y="1524000"/>
                </a:cubicBezTo>
                <a:cubicBezTo>
                  <a:pt x="73212" y="1434445"/>
                  <a:pt x="60600" y="1427549"/>
                  <a:pt x="95250" y="1333500"/>
                </a:cubicBezTo>
                <a:cubicBezTo>
                  <a:pt x="137448" y="1218963"/>
                  <a:pt x="131215" y="1290144"/>
                  <a:pt x="190500" y="1171575"/>
                </a:cubicBezTo>
                <a:cubicBezTo>
                  <a:pt x="287085" y="978405"/>
                  <a:pt x="177895" y="1147620"/>
                  <a:pt x="238125" y="1057275"/>
                </a:cubicBezTo>
                <a:cubicBezTo>
                  <a:pt x="241300" y="1044575"/>
                  <a:pt x="244054" y="1031762"/>
                  <a:pt x="247650" y="1019175"/>
                </a:cubicBezTo>
                <a:cubicBezTo>
                  <a:pt x="250408" y="1009521"/>
                  <a:pt x="257175" y="1000640"/>
                  <a:pt x="257175" y="990600"/>
                </a:cubicBezTo>
                <a:cubicBezTo>
                  <a:pt x="257175" y="939701"/>
                  <a:pt x="250825" y="889000"/>
                  <a:pt x="247650" y="838200"/>
                </a:cubicBezTo>
                <a:cubicBezTo>
                  <a:pt x="254000" y="774700"/>
                  <a:pt x="251726" y="709735"/>
                  <a:pt x="266700" y="647700"/>
                </a:cubicBezTo>
                <a:cubicBezTo>
                  <a:pt x="274370" y="615924"/>
                  <a:pt x="296775" y="589553"/>
                  <a:pt x="314325" y="561975"/>
                </a:cubicBezTo>
                <a:cubicBezTo>
                  <a:pt x="337731" y="525194"/>
                  <a:pt x="383332" y="447319"/>
                  <a:pt x="428625" y="409575"/>
                </a:cubicBezTo>
                <a:cubicBezTo>
                  <a:pt x="437419" y="402246"/>
                  <a:pt x="447675" y="396875"/>
                  <a:pt x="457200" y="390525"/>
                </a:cubicBezTo>
                <a:cubicBezTo>
                  <a:pt x="463550" y="371475"/>
                  <a:pt x="471380" y="352856"/>
                  <a:pt x="476250" y="333375"/>
                </a:cubicBezTo>
                <a:cubicBezTo>
                  <a:pt x="479425" y="320675"/>
                  <a:pt x="480913" y="307430"/>
                  <a:pt x="485775" y="295275"/>
                </a:cubicBezTo>
                <a:cubicBezTo>
                  <a:pt x="487443" y="291106"/>
                  <a:pt x="492125" y="288925"/>
                  <a:pt x="495300" y="285750"/>
                </a:cubicBezTo>
                <a:lnTo>
                  <a:pt x="523875" y="228600"/>
                </a:lnTo>
                <a:close/>
              </a:path>
            </a:pathLst>
          </a:cu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89A72C2-2B95-48F9-8710-55A8B8BB3C80}"/>
              </a:ext>
            </a:extLst>
          </p:cNvPr>
          <p:cNvSpPr/>
          <p:nvPr/>
        </p:nvSpPr>
        <p:spPr>
          <a:xfrm>
            <a:off x="5398711" y="494090"/>
            <a:ext cx="2564413" cy="4106485"/>
          </a:xfrm>
          <a:custGeom>
            <a:avLst/>
            <a:gdLst>
              <a:gd name="connsiteX0" fmla="*/ 144839 w 2564413"/>
              <a:gd name="connsiteY0" fmla="*/ 3011110 h 4106485"/>
              <a:gd name="connsiteX1" fmla="*/ 144839 w 2564413"/>
              <a:gd name="connsiteY1" fmla="*/ 3011110 h 4106485"/>
              <a:gd name="connsiteX2" fmla="*/ 135314 w 2564413"/>
              <a:gd name="connsiteY2" fmla="*/ 2753935 h 4106485"/>
              <a:gd name="connsiteX3" fmla="*/ 116264 w 2564413"/>
              <a:gd name="connsiteY3" fmla="*/ 2715835 h 4106485"/>
              <a:gd name="connsiteX4" fmla="*/ 87689 w 2564413"/>
              <a:gd name="connsiteY4" fmla="*/ 2620585 h 4106485"/>
              <a:gd name="connsiteX5" fmla="*/ 78164 w 2564413"/>
              <a:gd name="connsiteY5" fmla="*/ 2572960 h 4106485"/>
              <a:gd name="connsiteX6" fmla="*/ 11489 w 2564413"/>
              <a:gd name="connsiteY6" fmla="*/ 2363410 h 4106485"/>
              <a:gd name="connsiteX7" fmla="*/ 21014 w 2564413"/>
              <a:gd name="connsiteY7" fmla="*/ 1896685 h 4106485"/>
              <a:gd name="connsiteX8" fmla="*/ 125789 w 2564413"/>
              <a:gd name="connsiteY8" fmla="*/ 1696660 h 4106485"/>
              <a:gd name="connsiteX9" fmla="*/ 182939 w 2564413"/>
              <a:gd name="connsiteY9" fmla="*/ 1610935 h 4106485"/>
              <a:gd name="connsiteX10" fmla="*/ 259139 w 2564413"/>
              <a:gd name="connsiteY10" fmla="*/ 1563310 h 4106485"/>
              <a:gd name="connsiteX11" fmla="*/ 306764 w 2564413"/>
              <a:gd name="connsiteY11" fmla="*/ 1515685 h 4106485"/>
              <a:gd name="connsiteX12" fmla="*/ 468689 w 2564413"/>
              <a:gd name="connsiteY12" fmla="*/ 1372810 h 4106485"/>
              <a:gd name="connsiteX13" fmla="*/ 506789 w 2564413"/>
              <a:gd name="connsiteY13" fmla="*/ 1315660 h 4106485"/>
              <a:gd name="connsiteX14" fmla="*/ 497264 w 2564413"/>
              <a:gd name="connsiteY14" fmla="*/ 1163260 h 4106485"/>
              <a:gd name="connsiteX15" fmla="*/ 392489 w 2564413"/>
              <a:gd name="connsiteY15" fmla="*/ 915610 h 4106485"/>
              <a:gd name="connsiteX16" fmla="*/ 335339 w 2564413"/>
              <a:gd name="connsiteY16" fmla="*/ 725110 h 4106485"/>
              <a:gd name="connsiteX17" fmla="*/ 325814 w 2564413"/>
              <a:gd name="connsiteY17" fmla="*/ 639385 h 4106485"/>
              <a:gd name="connsiteX18" fmla="*/ 316289 w 2564413"/>
              <a:gd name="connsiteY18" fmla="*/ 563185 h 4106485"/>
              <a:gd name="connsiteX19" fmla="*/ 325814 w 2564413"/>
              <a:gd name="connsiteY19" fmla="*/ 382210 h 4106485"/>
              <a:gd name="connsiteX20" fmla="*/ 363914 w 2564413"/>
              <a:gd name="connsiteY20" fmla="*/ 325060 h 4106485"/>
              <a:gd name="connsiteX21" fmla="*/ 373439 w 2564413"/>
              <a:gd name="connsiteY21" fmla="*/ 296485 h 4106485"/>
              <a:gd name="connsiteX22" fmla="*/ 440114 w 2564413"/>
              <a:gd name="connsiteY22" fmla="*/ 239335 h 4106485"/>
              <a:gd name="connsiteX23" fmla="*/ 602039 w 2564413"/>
              <a:gd name="connsiteY23" fmla="*/ 134560 h 4106485"/>
              <a:gd name="connsiteX24" fmla="*/ 668714 w 2564413"/>
              <a:gd name="connsiteY24" fmla="*/ 115510 h 4106485"/>
              <a:gd name="connsiteX25" fmla="*/ 1706939 w 2564413"/>
              <a:gd name="connsiteY25" fmla="*/ 105985 h 4106485"/>
              <a:gd name="connsiteX26" fmla="*/ 2183189 w 2564413"/>
              <a:gd name="connsiteY26" fmla="*/ 306010 h 4106485"/>
              <a:gd name="connsiteX27" fmla="*/ 2487989 w 2564413"/>
              <a:gd name="connsiteY27" fmla="*/ 458410 h 4106485"/>
              <a:gd name="connsiteX28" fmla="*/ 2564189 w 2564413"/>
              <a:gd name="connsiteY28" fmla="*/ 610810 h 4106485"/>
              <a:gd name="connsiteX29" fmla="*/ 2516564 w 2564413"/>
              <a:gd name="connsiteY29" fmla="*/ 1039435 h 4106485"/>
              <a:gd name="connsiteX30" fmla="*/ 2459414 w 2564413"/>
              <a:gd name="connsiteY30" fmla="*/ 1125160 h 4106485"/>
              <a:gd name="connsiteX31" fmla="*/ 2230814 w 2564413"/>
              <a:gd name="connsiteY31" fmla="*/ 1277560 h 4106485"/>
              <a:gd name="connsiteX32" fmla="*/ 1859339 w 2564413"/>
              <a:gd name="connsiteY32" fmla="*/ 1401385 h 4106485"/>
              <a:gd name="connsiteX33" fmla="*/ 1621214 w 2564413"/>
              <a:gd name="connsiteY33" fmla="*/ 1487110 h 4106485"/>
              <a:gd name="connsiteX34" fmla="*/ 1430714 w 2564413"/>
              <a:gd name="connsiteY34" fmla="*/ 1639510 h 4106485"/>
              <a:gd name="connsiteX35" fmla="*/ 1335464 w 2564413"/>
              <a:gd name="connsiteY35" fmla="*/ 1830010 h 4106485"/>
              <a:gd name="connsiteX36" fmla="*/ 1297364 w 2564413"/>
              <a:gd name="connsiteY36" fmla="*/ 2077660 h 4106485"/>
              <a:gd name="connsiteX37" fmla="*/ 1278314 w 2564413"/>
              <a:gd name="connsiteY37" fmla="*/ 2172910 h 4106485"/>
              <a:gd name="connsiteX38" fmla="*/ 1268789 w 2564413"/>
              <a:gd name="connsiteY38" fmla="*/ 2287210 h 4106485"/>
              <a:gd name="connsiteX39" fmla="*/ 1259264 w 2564413"/>
              <a:gd name="connsiteY39" fmla="*/ 2420560 h 4106485"/>
              <a:gd name="connsiteX40" fmla="*/ 1240214 w 2564413"/>
              <a:gd name="connsiteY40" fmla="*/ 2592010 h 4106485"/>
              <a:gd name="connsiteX41" fmla="*/ 1249739 w 2564413"/>
              <a:gd name="connsiteY41" fmla="*/ 2763460 h 4106485"/>
              <a:gd name="connsiteX42" fmla="*/ 1325939 w 2564413"/>
              <a:gd name="connsiteY42" fmla="*/ 3049210 h 4106485"/>
              <a:gd name="connsiteX43" fmla="*/ 1383089 w 2564413"/>
              <a:gd name="connsiteY43" fmla="*/ 3201610 h 4106485"/>
              <a:gd name="connsiteX44" fmla="*/ 1440239 w 2564413"/>
              <a:gd name="connsiteY44" fmla="*/ 3458785 h 4106485"/>
              <a:gd name="connsiteX45" fmla="*/ 1421189 w 2564413"/>
              <a:gd name="connsiteY45" fmla="*/ 3896935 h 4106485"/>
              <a:gd name="connsiteX46" fmla="*/ 1364039 w 2564413"/>
              <a:gd name="connsiteY46" fmla="*/ 4001710 h 4106485"/>
              <a:gd name="connsiteX47" fmla="*/ 1297364 w 2564413"/>
              <a:gd name="connsiteY47" fmla="*/ 4020760 h 4106485"/>
              <a:gd name="connsiteX48" fmla="*/ 1021139 w 2564413"/>
              <a:gd name="connsiteY48" fmla="*/ 4049335 h 4106485"/>
              <a:gd name="connsiteX49" fmla="*/ 906839 w 2564413"/>
              <a:gd name="connsiteY49" fmla="*/ 4068385 h 4106485"/>
              <a:gd name="connsiteX50" fmla="*/ 763964 w 2564413"/>
              <a:gd name="connsiteY50" fmla="*/ 4087435 h 4106485"/>
              <a:gd name="connsiteX51" fmla="*/ 640139 w 2564413"/>
              <a:gd name="connsiteY51" fmla="*/ 4106485 h 4106485"/>
              <a:gd name="connsiteX52" fmla="*/ 259139 w 2564413"/>
              <a:gd name="connsiteY52" fmla="*/ 4096960 h 4106485"/>
              <a:gd name="connsiteX53" fmla="*/ 201989 w 2564413"/>
              <a:gd name="connsiteY53" fmla="*/ 3992185 h 4106485"/>
              <a:gd name="connsiteX54" fmla="*/ 173414 w 2564413"/>
              <a:gd name="connsiteY54" fmla="*/ 3906460 h 4106485"/>
              <a:gd name="connsiteX55" fmla="*/ 135314 w 2564413"/>
              <a:gd name="connsiteY55" fmla="*/ 3735010 h 4106485"/>
              <a:gd name="connsiteX56" fmla="*/ 144839 w 2564413"/>
              <a:gd name="connsiteY56" fmla="*/ 3249235 h 4106485"/>
              <a:gd name="connsiteX57" fmla="*/ 154364 w 2564413"/>
              <a:gd name="connsiteY57" fmla="*/ 3153985 h 4106485"/>
              <a:gd name="connsiteX58" fmla="*/ 144839 w 2564413"/>
              <a:gd name="connsiteY58" fmla="*/ 3011110 h 410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564413" h="4106485">
                <a:moveTo>
                  <a:pt x="144839" y="3011110"/>
                </a:moveTo>
                <a:lnTo>
                  <a:pt x="144839" y="3011110"/>
                </a:lnTo>
                <a:cubicBezTo>
                  <a:pt x="141664" y="2925385"/>
                  <a:pt x="143577" y="2839320"/>
                  <a:pt x="135314" y="2753935"/>
                </a:cubicBezTo>
                <a:cubicBezTo>
                  <a:pt x="133946" y="2739802"/>
                  <a:pt x="121040" y="2729207"/>
                  <a:pt x="116264" y="2715835"/>
                </a:cubicBezTo>
                <a:cubicBezTo>
                  <a:pt x="105115" y="2684618"/>
                  <a:pt x="96230" y="2652614"/>
                  <a:pt x="87689" y="2620585"/>
                </a:cubicBezTo>
                <a:cubicBezTo>
                  <a:pt x="83518" y="2604942"/>
                  <a:pt x="82763" y="2588482"/>
                  <a:pt x="78164" y="2572960"/>
                </a:cubicBezTo>
                <a:cubicBezTo>
                  <a:pt x="57340" y="2502680"/>
                  <a:pt x="33714" y="2433260"/>
                  <a:pt x="11489" y="2363410"/>
                </a:cubicBezTo>
                <a:cubicBezTo>
                  <a:pt x="235" y="2183343"/>
                  <a:pt x="-11052" y="2102824"/>
                  <a:pt x="21014" y="1896685"/>
                </a:cubicBezTo>
                <a:cubicBezTo>
                  <a:pt x="34235" y="1811690"/>
                  <a:pt x="85360" y="1765967"/>
                  <a:pt x="125789" y="1696660"/>
                </a:cubicBezTo>
                <a:cubicBezTo>
                  <a:pt x="168288" y="1623805"/>
                  <a:pt x="66815" y="1727059"/>
                  <a:pt x="182939" y="1610935"/>
                </a:cubicBezTo>
                <a:cubicBezTo>
                  <a:pt x="249847" y="1544027"/>
                  <a:pt x="191234" y="1616125"/>
                  <a:pt x="259139" y="1563310"/>
                </a:cubicBezTo>
                <a:cubicBezTo>
                  <a:pt x="276860" y="1549527"/>
                  <a:pt x="289930" y="1530539"/>
                  <a:pt x="306764" y="1515685"/>
                </a:cubicBezTo>
                <a:cubicBezTo>
                  <a:pt x="337841" y="1488264"/>
                  <a:pt x="431475" y="1418293"/>
                  <a:pt x="468689" y="1372810"/>
                </a:cubicBezTo>
                <a:cubicBezTo>
                  <a:pt x="483187" y="1355090"/>
                  <a:pt x="494089" y="1334710"/>
                  <a:pt x="506789" y="1315660"/>
                </a:cubicBezTo>
                <a:cubicBezTo>
                  <a:pt x="503614" y="1264860"/>
                  <a:pt x="511247" y="1212201"/>
                  <a:pt x="497264" y="1163260"/>
                </a:cubicBezTo>
                <a:cubicBezTo>
                  <a:pt x="472640" y="1077075"/>
                  <a:pt x="420834" y="1000644"/>
                  <a:pt x="392489" y="915610"/>
                </a:cubicBezTo>
                <a:cubicBezTo>
                  <a:pt x="346110" y="776472"/>
                  <a:pt x="364129" y="840272"/>
                  <a:pt x="335339" y="725110"/>
                </a:cubicBezTo>
                <a:cubicBezTo>
                  <a:pt x="332164" y="696535"/>
                  <a:pt x="329173" y="667939"/>
                  <a:pt x="325814" y="639385"/>
                </a:cubicBezTo>
                <a:cubicBezTo>
                  <a:pt x="322823" y="613963"/>
                  <a:pt x="316289" y="588783"/>
                  <a:pt x="316289" y="563185"/>
                </a:cubicBezTo>
                <a:cubicBezTo>
                  <a:pt x="316289" y="502777"/>
                  <a:pt x="313967" y="441445"/>
                  <a:pt x="325814" y="382210"/>
                </a:cubicBezTo>
                <a:cubicBezTo>
                  <a:pt x="330304" y="359759"/>
                  <a:pt x="352795" y="345074"/>
                  <a:pt x="363914" y="325060"/>
                </a:cubicBezTo>
                <a:cubicBezTo>
                  <a:pt x="368790" y="316283"/>
                  <a:pt x="366769" y="303989"/>
                  <a:pt x="373439" y="296485"/>
                </a:cubicBezTo>
                <a:cubicBezTo>
                  <a:pt x="392886" y="274607"/>
                  <a:pt x="417256" y="257621"/>
                  <a:pt x="440114" y="239335"/>
                </a:cubicBezTo>
                <a:cubicBezTo>
                  <a:pt x="492452" y="197465"/>
                  <a:pt x="540051" y="161680"/>
                  <a:pt x="602039" y="134560"/>
                </a:cubicBezTo>
                <a:cubicBezTo>
                  <a:pt x="623215" y="125295"/>
                  <a:pt x="646489" y="121860"/>
                  <a:pt x="668714" y="115510"/>
                </a:cubicBezTo>
                <a:cubicBezTo>
                  <a:pt x="973540" y="-87707"/>
                  <a:pt x="797206" y="22109"/>
                  <a:pt x="1706939" y="105985"/>
                </a:cubicBezTo>
                <a:cubicBezTo>
                  <a:pt x="1969674" y="130209"/>
                  <a:pt x="1997816" y="210947"/>
                  <a:pt x="2183189" y="306010"/>
                </a:cubicBezTo>
                <a:cubicBezTo>
                  <a:pt x="2563278" y="500927"/>
                  <a:pt x="2296305" y="338608"/>
                  <a:pt x="2487989" y="458410"/>
                </a:cubicBezTo>
                <a:cubicBezTo>
                  <a:pt x="2523855" y="506232"/>
                  <a:pt x="2567943" y="544481"/>
                  <a:pt x="2564189" y="610810"/>
                </a:cubicBezTo>
                <a:cubicBezTo>
                  <a:pt x="2556065" y="754334"/>
                  <a:pt x="2545258" y="898574"/>
                  <a:pt x="2516564" y="1039435"/>
                </a:cubicBezTo>
                <a:cubicBezTo>
                  <a:pt x="2509709" y="1073087"/>
                  <a:pt x="2481400" y="1098777"/>
                  <a:pt x="2459414" y="1125160"/>
                </a:cubicBezTo>
                <a:cubicBezTo>
                  <a:pt x="2377320" y="1223673"/>
                  <a:pt x="2357256" y="1225496"/>
                  <a:pt x="2230814" y="1277560"/>
                </a:cubicBezTo>
                <a:cubicBezTo>
                  <a:pt x="1954324" y="1391409"/>
                  <a:pt x="2145763" y="1300749"/>
                  <a:pt x="1859339" y="1401385"/>
                </a:cubicBezTo>
                <a:cubicBezTo>
                  <a:pt x="1562253" y="1505766"/>
                  <a:pt x="1803808" y="1441461"/>
                  <a:pt x="1621214" y="1487110"/>
                </a:cubicBezTo>
                <a:cubicBezTo>
                  <a:pt x="1573239" y="1522001"/>
                  <a:pt x="1471056" y="1591099"/>
                  <a:pt x="1430714" y="1639510"/>
                </a:cubicBezTo>
                <a:cubicBezTo>
                  <a:pt x="1382801" y="1697005"/>
                  <a:pt x="1362536" y="1762331"/>
                  <a:pt x="1335464" y="1830010"/>
                </a:cubicBezTo>
                <a:cubicBezTo>
                  <a:pt x="1278585" y="2142846"/>
                  <a:pt x="1360675" y="1681968"/>
                  <a:pt x="1297364" y="2077660"/>
                </a:cubicBezTo>
                <a:cubicBezTo>
                  <a:pt x="1292248" y="2109632"/>
                  <a:pt x="1284664" y="2141160"/>
                  <a:pt x="1278314" y="2172910"/>
                </a:cubicBezTo>
                <a:cubicBezTo>
                  <a:pt x="1275139" y="2211010"/>
                  <a:pt x="1271721" y="2249091"/>
                  <a:pt x="1268789" y="2287210"/>
                </a:cubicBezTo>
                <a:cubicBezTo>
                  <a:pt x="1265371" y="2331642"/>
                  <a:pt x="1263424" y="2376191"/>
                  <a:pt x="1259264" y="2420560"/>
                </a:cubicBezTo>
                <a:cubicBezTo>
                  <a:pt x="1253897" y="2477811"/>
                  <a:pt x="1246564" y="2534860"/>
                  <a:pt x="1240214" y="2592010"/>
                </a:cubicBezTo>
                <a:cubicBezTo>
                  <a:pt x="1243389" y="2649160"/>
                  <a:pt x="1241411" y="2706831"/>
                  <a:pt x="1249739" y="2763460"/>
                </a:cubicBezTo>
                <a:cubicBezTo>
                  <a:pt x="1254893" y="2798510"/>
                  <a:pt x="1312438" y="3008707"/>
                  <a:pt x="1325939" y="3049210"/>
                </a:cubicBezTo>
                <a:cubicBezTo>
                  <a:pt x="1343096" y="3100680"/>
                  <a:pt x="1366906" y="3149825"/>
                  <a:pt x="1383089" y="3201610"/>
                </a:cubicBezTo>
                <a:cubicBezTo>
                  <a:pt x="1413552" y="3299091"/>
                  <a:pt x="1422836" y="3363067"/>
                  <a:pt x="1440239" y="3458785"/>
                </a:cubicBezTo>
                <a:cubicBezTo>
                  <a:pt x="1433889" y="3604835"/>
                  <a:pt x="1434919" y="3751393"/>
                  <a:pt x="1421189" y="3896935"/>
                </a:cubicBezTo>
                <a:cubicBezTo>
                  <a:pt x="1419964" y="3909916"/>
                  <a:pt x="1385060" y="3989097"/>
                  <a:pt x="1364039" y="4001710"/>
                </a:cubicBezTo>
                <a:cubicBezTo>
                  <a:pt x="1344219" y="4013602"/>
                  <a:pt x="1320259" y="4017580"/>
                  <a:pt x="1297364" y="4020760"/>
                </a:cubicBezTo>
                <a:cubicBezTo>
                  <a:pt x="1205678" y="4033494"/>
                  <a:pt x="1112775" y="4036244"/>
                  <a:pt x="1021139" y="4049335"/>
                </a:cubicBezTo>
                <a:cubicBezTo>
                  <a:pt x="803235" y="4080464"/>
                  <a:pt x="1073974" y="4040529"/>
                  <a:pt x="906839" y="4068385"/>
                </a:cubicBezTo>
                <a:cubicBezTo>
                  <a:pt x="842061" y="4079181"/>
                  <a:pt x="831386" y="4077803"/>
                  <a:pt x="763964" y="4087435"/>
                </a:cubicBezTo>
                <a:cubicBezTo>
                  <a:pt x="722623" y="4093341"/>
                  <a:pt x="681414" y="4100135"/>
                  <a:pt x="640139" y="4106485"/>
                </a:cubicBezTo>
                <a:lnTo>
                  <a:pt x="259139" y="4096960"/>
                </a:lnTo>
                <a:cubicBezTo>
                  <a:pt x="218519" y="4092344"/>
                  <a:pt x="208182" y="4012003"/>
                  <a:pt x="201989" y="3992185"/>
                </a:cubicBezTo>
                <a:cubicBezTo>
                  <a:pt x="193005" y="3963435"/>
                  <a:pt x="181913" y="3935357"/>
                  <a:pt x="173414" y="3906460"/>
                </a:cubicBezTo>
                <a:cubicBezTo>
                  <a:pt x="156600" y="3849291"/>
                  <a:pt x="147022" y="3793551"/>
                  <a:pt x="135314" y="3735010"/>
                </a:cubicBezTo>
                <a:cubicBezTo>
                  <a:pt x="138489" y="3573085"/>
                  <a:pt x="139532" y="3411104"/>
                  <a:pt x="144839" y="3249235"/>
                </a:cubicBezTo>
                <a:cubicBezTo>
                  <a:pt x="145885" y="3217344"/>
                  <a:pt x="154364" y="3153985"/>
                  <a:pt x="154364" y="3153985"/>
                </a:cubicBezTo>
                <a:lnTo>
                  <a:pt x="144839" y="3011110"/>
                </a:lnTo>
                <a:close/>
              </a:path>
            </a:pathLst>
          </a:cu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18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89A72C2-2B95-48F9-8710-55A8B8BB3C80}"/>
              </a:ext>
            </a:extLst>
          </p:cNvPr>
          <p:cNvSpPr/>
          <p:nvPr/>
        </p:nvSpPr>
        <p:spPr>
          <a:xfrm>
            <a:off x="5398711" y="494090"/>
            <a:ext cx="2564413" cy="4106485"/>
          </a:xfrm>
          <a:custGeom>
            <a:avLst/>
            <a:gdLst>
              <a:gd name="connsiteX0" fmla="*/ 144839 w 2564413"/>
              <a:gd name="connsiteY0" fmla="*/ 3011110 h 4106485"/>
              <a:gd name="connsiteX1" fmla="*/ 144839 w 2564413"/>
              <a:gd name="connsiteY1" fmla="*/ 3011110 h 4106485"/>
              <a:gd name="connsiteX2" fmla="*/ 135314 w 2564413"/>
              <a:gd name="connsiteY2" fmla="*/ 2753935 h 4106485"/>
              <a:gd name="connsiteX3" fmla="*/ 116264 w 2564413"/>
              <a:gd name="connsiteY3" fmla="*/ 2715835 h 4106485"/>
              <a:gd name="connsiteX4" fmla="*/ 87689 w 2564413"/>
              <a:gd name="connsiteY4" fmla="*/ 2620585 h 4106485"/>
              <a:gd name="connsiteX5" fmla="*/ 78164 w 2564413"/>
              <a:gd name="connsiteY5" fmla="*/ 2572960 h 4106485"/>
              <a:gd name="connsiteX6" fmla="*/ 11489 w 2564413"/>
              <a:gd name="connsiteY6" fmla="*/ 2363410 h 4106485"/>
              <a:gd name="connsiteX7" fmla="*/ 21014 w 2564413"/>
              <a:gd name="connsiteY7" fmla="*/ 1896685 h 4106485"/>
              <a:gd name="connsiteX8" fmla="*/ 125789 w 2564413"/>
              <a:gd name="connsiteY8" fmla="*/ 1696660 h 4106485"/>
              <a:gd name="connsiteX9" fmla="*/ 182939 w 2564413"/>
              <a:gd name="connsiteY9" fmla="*/ 1610935 h 4106485"/>
              <a:gd name="connsiteX10" fmla="*/ 259139 w 2564413"/>
              <a:gd name="connsiteY10" fmla="*/ 1563310 h 4106485"/>
              <a:gd name="connsiteX11" fmla="*/ 306764 w 2564413"/>
              <a:gd name="connsiteY11" fmla="*/ 1515685 h 4106485"/>
              <a:gd name="connsiteX12" fmla="*/ 468689 w 2564413"/>
              <a:gd name="connsiteY12" fmla="*/ 1372810 h 4106485"/>
              <a:gd name="connsiteX13" fmla="*/ 506789 w 2564413"/>
              <a:gd name="connsiteY13" fmla="*/ 1315660 h 4106485"/>
              <a:gd name="connsiteX14" fmla="*/ 497264 w 2564413"/>
              <a:gd name="connsiteY14" fmla="*/ 1163260 h 4106485"/>
              <a:gd name="connsiteX15" fmla="*/ 392489 w 2564413"/>
              <a:gd name="connsiteY15" fmla="*/ 915610 h 4106485"/>
              <a:gd name="connsiteX16" fmla="*/ 335339 w 2564413"/>
              <a:gd name="connsiteY16" fmla="*/ 725110 h 4106485"/>
              <a:gd name="connsiteX17" fmla="*/ 325814 w 2564413"/>
              <a:gd name="connsiteY17" fmla="*/ 639385 h 4106485"/>
              <a:gd name="connsiteX18" fmla="*/ 316289 w 2564413"/>
              <a:gd name="connsiteY18" fmla="*/ 563185 h 4106485"/>
              <a:gd name="connsiteX19" fmla="*/ 325814 w 2564413"/>
              <a:gd name="connsiteY19" fmla="*/ 382210 h 4106485"/>
              <a:gd name="connsiteX20" fmla="*/ 363914 w 2564413"/>
              <a:gd name="connsiteY20" fmla="*/ 325060 h 4106485"/>
              <a:gd name="connsiteX21" fmla="*/ 373439 w 2564413"/>
              <a:gd name="connsiteY21" fmla="*/ 296485 h 4106485"/>
              <a:gd name="connsiteX22" fmla="*/ 440114 w 2564413"/>
              <a:gd name="connsiteY22" fmla="*/ 239335 h 4106485"/>
              <a:gd name="connsiteX23" fmla="*/ 602039 w 2564413"/>
              <a:gd name="connsiteY23" fmla="*/ 134560 h 4106485"/>
              <a:gd name="connsiteX24" fmla="*/ 668714 w 2564413"/>
              <a:gd name="connsiteY24" fmla="*/ 115510 h 4106485"/>
              <a:gd name="connsiteX25" fmla="*/ 1706939 w 2564413"/>
              <a:gd name="connsiteY25" fmla="*/ 105985 h 4106485"/>
              <a:gd name="connsiteX26" fmla="*/ 2183189 w 2564413"/>
              <a:gd name="connsiteY26" fmla="*/ 306010 h 4106485"/>
              <a:gd name="connsiteX27" fmla="*/ 2487989 w 2564413"/>
              <a:gd name="connsiteY27" fmla="*/ 458410 h 4106485"/>
              <a:gd name="connsiteX28" fmla="*/ 2564189 w 2564413"/>
              <a:gd name="connsiteY28" fmla="*/ 610810 h 4106485"/>
              <a:gd name="connsiteX29" fmla="*/ 2516564 w 2564413"/>
              <a:gd name="connsiteY29" fmla="*/ 1039435 h 4106485"/>
              <a:gd name="connsiteX30" fmla="*/ 2459414 w 2564413"/>
              <a:gd name="connsiteY30" fmla="*/ 1125160 h 4106485"/>
              <a:gd name="connsiteX31" fmla="*/ 2230814 w 2564413"/>
              <a:gd name="connsiteY31" fmla="*/ 1277560 h 4106485"/>
              <a:gd name="connsiteX32" fmla="*/ 1859339 w 2564413"/>
              <a:gd name="connsiteY32" fmla="*/ 1401385 h 4106485"/>
              <a:gd name="connsiteX33" fmla="*/ 1621214 w 2564413"/>
              <a:gd name="connsiteY33" fmla="*/ 1487110 h 4106485"/>
              <a:gd name="connsiteX34" fmla="*/ 1430714 w 2564413"/>
              <a:gd name="connsiteY34" fmla="*/ 1639510 h 4106485"/>
              <a:gd name="connsiteX35" fmla="*/ 1335464 w 2564413"/>
              <a:gd name="connsiteY35" fmla="*/ 1830010 h 4106485"/>
              <a:gd name="connsiteX36" fmla="*/ 1297364 w 2564413"/>
              <a:gd name="connsiteY36" fmla="*/ 2077660 h 4106485"/>
              <a:gd name="connsiteX37" fmla="*/ 1278314 w 2564413"/>
              <a:gd name="connsiteY37" fmla="*/ 2172910 h 4106485"/>
              <a:gd name="connsiteX38" fmla="*/ 1268789 w 2564413"/>
              <a:gd name="connsiteY38" fmla="*/ 2287210 h 4106485"/>
              <a:gd name="connsiteX39" fmla="*/ 1259264 w 2564413"/>
              <a:gd name="connsiteY39" fmla="*/ 2420560 h 4106485"/>
              <a:gd name="connsiteX40" fmla="*/ 1240214 w 2564413"/>
              <a:gd name="connsiteY40" fmla="*/ 2592010 h 4106485"/>
              <a:gd name="connsiteX41" fmla="*/ 1249739 w 2564413"/>
              <a:gd name="connsiteY41" fmla="*/ 2763460 h 4106485"/>
              <a:gd name="connsiteX42" fmla="*/ 1325939 w 2564413"/>
              <a:gd name="connsiteY42" fmla="*/ 3049210 h 4106485"/>
              <a:gd name="connsiteX43" fmla="*/ 1383089 w 2564413"/>
              <a:gd name="connsiteY43" fmla="*/ 3201610 h 4106485"/>
              <a:gd name="connsiteX44" fmla="*/ 1440239 w 2564413"/>
              <a:gd name="connsiteY44" fmla="*/ 3458785 h 4106485"/>
              <a:gd name="connsiteX45" fmla="*/ 1421189 w 2564413"/>
              <a:gd name="connsiteY45" fmla="*/ 3896935 h 4106485"/>
              <a:gd name="connsiteX46" fmla="*/ 1364039 w 2564413"/>
              <a:gd name="connsiteY46" fmla="*/ 4001710 h 4106485"/>
              <a:gd name="connsiteX47" fmla="*/ 1297364 w 2564413"/>
              <a:gd name="connsiteY47" fmla="*/ 4020760 h 4106485"/>
              <a:gd name="connsiteX48" fmla="*/ 1021139 w 2564413"/>
              <a:gd name="connsiteY48" fmla="*/ 4049335 h 4106485"/>
              <a:gd name="connsiteX49" fmla="*/ 906839 w 2564413"/>
              <a:gd name="connsiteY49" fmla="*/ 4068385 h 4106485"/>
              <a:gd name="connsiteX50" fmla="*/ 763964 w 2564413"/>
              <a:gd name="connsiteY50" fmla="*/ 4087435 h 4106485"/>
              <a:gd name="connsiteX51" fmla="*/ 640139 w 2564413"/>
              <a:gd name="connsiteY51" fmla="*/ 4106485 h 4106485"/>
              <a:gd name="connsiteX52" fmla="*/ 259139 w 2564413"/>
              <a:gd name="connsiteY52" fmla="*/ 4096960 h 4106485"/>
              <a:gd name="connsiteX53" fmla="*/ 201989 w 2564413"/>
              <a:gd name="connsiteY53" fmla="*/ 3992185 h 4106485"/>
              <a:gd name="connsiteX54" fmla="*/ 173414 w 2564413"/>
              <a:gd name="connsiteY54" fmla="*/ 3906460 h 4106485"/>
              <a:gd name="connsiteX55" fmla="*/ 135314 w 2564413"/>
              <a:gd name="connsiteY55" fmla="*/ 3735010 h 4106485"/>
              <a:gd name="connsiteX56" fmla="*/ 144839 w 2564413"/>
              <a:gd name="connsiteY56" fmla="*/ 3249235 h 4106485"/>
              <a:gd name="connsiteX57" fmla="*/ 154364 w 2564413"/>
              <a:gd name="connsiteY57" fmla="*/ 3153985 h 4106485"/>
              <a:gd name="connsiteX58" fmla="*/ 144839 w 2564413"/>
              <a:gd name="connsiteY58" fmla="*/ 3011110 h 410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564413" h="4106485">
                <a:moveTo>
                  <a:pt x="144839" y="3011110"/>
                </a:moveTo>
                <a:lnTo>
                  <a:pt x="144839" y="3011110"/>
                </a:lnTo>
                <a:cubicBezTo>
                  <a:pt x="141664" y="2925385"/>
                  <a:pt x="143577" y="2839320"/>
                  <a:pt x="135314" y="2753935"/>
                </a:cubicBezTo>
                <a:cubicBezTo>
                  <a:pt x="133946" y="2739802"/>
                  <a:pt x="121040" y="2729207"/>
                  <a:pt x="116264" y="2715835"/>
                </a:cubicBezTo>
                <a:cubicBezTo>
                  <a:pt x="105115" y="2684618"/>
                  <a:pt x="96230" y="2652614"/>
                  <a:pt x="87689" y="2620585"/>
                </a:cubicBezTo>
                <a:cubicBezTo>
                  <a:pt x="83518" y="2604942"/>
                  <a:pt x="82763" y="2588482"/>
                  <a:pt x="78164" y="2572960"/>
                </a:cubicBezTo>
                <a:cubicBezTo>
                  <a:pt x="57340" y="2502680"/>
                  <a:pt x="33714" y="2433260"/>
                  <a:pt x="11489" y="2363410"/>
                </a:cubicBezTo>
                <a:cubicBezTo>
                  <a:pt x="235" y="2183343"/>
                  <a:pt x="-11052" y="2102824"/>
                  <a:pt x="21014" y="1896685"/>
                </a:cubicBezTo>
                <a:cubicBezTo>
                  <a:pt x="34235" y="1811690"/>
                  <a:pt x="85360" y="1765967"/>
                  <a:pt x="125789" y="1696660"/>
                </a:cubicBezTo>
                <a:cubicBezTo>
                  <a:pt x="168288" y="1623805"/>
                  <a:pt x="66815" y="1727059"/>
                  <a:pt x="182939" y="1610935"/>
                </a:cubicBezTo>
                <a:cubicBezTo>
                  <a:pt x="249847" y="1544027"/>
                  <a:pt x="191234" y="1616125"/>
                  <a:pt x="259139" y="1563310"/>
                </a:cubicBezTo>
                <a:cubicBezTo>
                  <a:pt x="276860" y="1549527"/>
                  <a:pt x="289930" y="1530539"/>
                  <a:pt x="306764" y="1515685"/>
                </a:cubicBezTo>
                <a:cubicBezTo>
                  <a:pt x="337841" y="1488264"/>
                  <a:pt x="431475" y="1418293"/>
                  <a:pt x="468689" y="1372810"/>
                </a:cubicBezTo>
                <a:cubicBezTo>
                  <a:pt x="483187" y="1355090"/>
                  <a:pt x="494089" y="1334710"/>
                  <a:pt x="506789" y="1315660"/>
                </a:cubicBezTo>
                <a:cubicBezTo>
                  <a:pt x="503614" y="1264860"/>
                  <a:pt x="511247" y="1212201"/>
                  <a:pt x="497264" y="1163260"/>
                </a:cubicBezTo>
                <a:cubicBezTo>
                  <a:pt x="472640" y="1077075"/>
                  <a:pt x="420834" y="1000644"/>
                  <a:pt x="392489" y="915610"/>
                </a:cubicBezTo>
                <a:cubicBezTo>
                  <a:pt x="346110" y="776472"/>
                  <a:pt x="364129" y="840272"/>
                  <a:pt x="335339" y="725110"/>
                </a:cubicBezTo>
                <a:cubicBezTo>
                  <a:pt x="332164" y="696535"/>
                  <a:pt x="329173" y="667939"/>
                  <a:pt x="325814" y="639385"/>
                </a:cubicBezTo>
                <a:cubicBezTo>
                  <a:pt x="322823" y="613963"/>
                  <a:pt x="316289" y="588783"/>
                  <a:pt x="316289" y="563185"/>
                </a:cubicBezTo>
                <a:cubicBezTo>
                  <a:pt x="316289" y="502777"/>
                  <a:pt x="313967" y="441445"/>
                  <a:pt x="325814" y="382210"/>
                </a:cubicBezTo>
                <a:cubicBezTo>
                  <a:pt x="330304" y="359759"/>
                  <a:pt x="352795" y="345074"/>
                  <a:pt x="363914" y="325060"/>
                </a:cubicBezTo>
                <a:cubicBezTo>
                  <a:pt x="368790" y="316283"/>
                  <a:pt x="366769" y="303989"/>
                  <a:pt x="373439" y="296485"/>
                </a:cubicBezTo>
                <a:cubicBezTo>
                  <a:pt x="392886" y="274607"/>
                  <a:pt x="417256" y="257621"/>
                  <a:pt x="440114" y="239335"/>
                </a:cubicBezTo>
                <a:cubicBezTo>
                  <a:pt x="492452" y="197465"/>
                  <a:pt x="540051" y="161680"/>
                  <a:pt x="602039" y="134560"/>
                </a:cubicBezTo>
                <a:cubicBezTo>
                  <a:pt x="623215" y="125295"/>
                  <a:pt x="646489" y="121860"/>
                  <a:pt x="668714" y="115510"/>
                </a:cubicBezTo>
                <a:cubicBezTo>
                  <a:pt x="973540" y="-87707"/>
                  <a:pt x="797206" y="22109"/>
                  <a:pt x="1706939" y="105985"/>
                </a:cubicBezTo>
                <a:cubicBezTo>
                  <a:pt x="1969674" y="130209"/>
                  <a:pt x="1997816" y="210947"/>
                  <a:pt x="2183189" y="306010"/>
                </a:cubicBezTo>
                <a:cubicBezTo>
                  <a:pt x="2563278" y="500927"/>
                  <a:pt x="2296305" y="338608"/>
                  <a:pt x="2487989" y="458410"/>
                </a:cubicBezTo>
                <a:cubicBezTo>
                  <a:pt x="2523855" y="506232"/>
                  <a:pt x="2567943" y="544481"/>
                  <a:pt x="2564189" y="610810"/>
                </a:cubicBezTo>
                <a:cubicBezTo>
                  <a:pt x="2556065" y="754334"/>
                  <a:pt x="2545258" y="898574"/>
                  <a:pt x="2516564" y="1039435"/>
                </a:cubicBezTo>
                <a:cubicBezTo>
                  <a:pt x="2509709" y="1073087"/>
                  <a:pt x="2481400" y="1098777"/>
                  <a:pt x="2459414" y="1125160"/>
                </a:cubicBezTo>
                <a:cubicBezTo>
                  <a:pt x="2377320" y="1223673"/>
                  <a:pt x="2357256" y="1225496"/>
                  <a:pt x="2230814" y="1277560"/>
                </a:cubicBezTo>
                <a:cubicBezTo>
                  <a:pt x="1954324" y="1391409"/>
                  <a:pt x="2145763" y="1300749"/>
                  <a:pt x="1859339" y="1401385"/>
                </a:cubicBezTo>
                <a:cubicBezTo>
                  <a:pt x="1562253" y="1505766"/>
                  <a:pt x="1803808" y="1441461"/>
                  <a:pt x="1621214" y="1487110"/>
                </a:cubicBezTo>
                <a:cubicBezTo>
                  <a:pt x="1573239" y="1522001"/>
                  <a:pt x="1471056" y="1591099"/>
                  <a:pt x="1430714" y="1639510"/>
                </a:cubicBezTo>
                <a:cubicBezTo>
                  <a:pt x="1382801" y="1697005"/>
                  <a:pt x="1362536" y="1762331"/>
                  <a:pt x="1335464" y="1830010"/>
                </a:cubicBezTo>
                <a:cubicBezTo>
                  <a:pt x="1278585" y="2142846"/>
                  <a:pt x="1360675" y="1681968"/>
                  <a:pt x="1297364" y="2077660"/>
                </a:cubicBezTo>
                <a:cubicBezTo>
                  <a:pt x="1292248" y="2109632"/>
                  <a:pt x="1284664" y="2141160"/>
                  <a:pt x="1278314" y="2172910"/>
                </a:cubicBezTo>
                <a:cubicBezTo>
                  <a:pt x="1275139" y="2211010"/>
                  <a:pt x="1271721" y="2249091"/>
                  <a:pt x="1268789" y="2287210"/>
                </a:cubicBezTo>
                <a:cubicBezTo>
                  <a:pt x="1265371" y="2331642"/>
                  <a:pt x="1263424" y="2376191"/>
                  <a:pt x="1259264" y="2420560"/>
                </a:cubicBezTo>
                <a:cubicBezTo>
                  <a:pt x="1253897" y="2477811"/>
                  <a:pt x="1246564" y="2534860"/>
                  <a:pt x="1240214" y="2592010"/>
                </a:cubicBezTo>
                <a:cubicBezTo>
                  <a:pt x="1243389" y="2649160"/>
                  <a:pt x="1241411" y="2706831"/>
                  <a:pt x="1249739" y="2763460"/>
                </a:cubicBezTo>
                <a:cubicBezTo>
                  <a:pt x="1254893" y="2798510"/>
                  <a:pt x="1312438" y="3008707"/>
                  <a:pt x="1325939" y="3049210"/>
                </a:cubicBezTo>
                <a:cubicBezTo>
                  <a:pt x="1343096" y="3100680"/>
                  <a:pt x="1366906" y="3149825"/>
                  <a:pt x="1383089" y="3201610"/>
                </a:cubicBezTo>
                <a:cubicBezTo>
                  <a:pt x="1413552" y="3299091"/>
                  <a:pt x="1422836" y="3363067"/>
                  <a:pt x="1440239" y="3458785"/>
                </a:cubicBezTo>
                <a:cubicBezTo>
                  <a:pt x="1433889" y="3604835"/>
                  <a:pt x="1434919" y="3751393"/>
                  <a:pt x="1421189" y="3896935"/>
                </a:cubicBezTo>
                <a:cubicBezTo>
                  <a:pt x="1419964" y="3909916"/>
                  <a:pt x="1385060" y="3989097"/>
                  <a:pt x="1364039" y="4001710"/>
                </a:cubicBezTo>
                <a:cubicBezTo>
                  <a:pt x="1344219" y="4013602"/>
                  <a:pt x="1320259" y="4017580"/>
                  <a:pt x="1297364" y="4020760"/>
                </a:cubicBezTo>
                <a:cubicBezTo>
                  <a:pt x="1205678" y="4033494"/>
                  <a:pt x="1112775" y="4036244"/>
                  <a:pt x="1021139" y="4049335"/>
                </a:cubicBezTo>
                <a:cubicBezTo>
                  <a:pt x="803235" y="4080464"/>
                  <a:pt x="1073974" y="4040529"/>
                  <a:pt x="906839" y="4068385"/>
                </a:cubicBezTo>
                <a:cubicBezTo>
                  <a:pt x="842061" y="4079181"/>
                  <a:pt x="831386" y="4077803"/>
                  <a:pt x="763964" y="4087435"/>
                </a:cubicBezTo>
                <a:cubicBezTo>
                  <a:pt x="722623" y="4093341"/>
                  <a:pt x="681414" y="4100135"/>
                  <a:pt x="640139" y="4106485"/>
                </a:cubicBezTo>
                <a:lnTo>
                  <a:pt x="259139" y="4096960"/>
                </a:lnTo>
                <a:cubicBezTo>
                  <a:pt x="218519" y="4092344"/>
                  <a:pt x="208182" y="4012003"/>
                  <a:pt x="201989" y="3992185"/>
                </a:cubicBezTo>
                <a:cubicBezTo>
                  <a:pt x="193005" y="3963435"/>
                  <a:pt x="181913" y="3935357"/>
                  <a:pt x="173414" y="3906460"/>
                </a:cubicBezTo>
                <a:cubicBezTo>
                  <a:pt x="156600" y="3849291"/>
                  <a:pt x="147022" y="3793551"/>
                  <a:pt x="135314" y="3735010"/>
                </a:cubicBezTo>
                <a:cubicBezTo>
                  <a:pt x="138489" y="3573085"/>
                  <a:pt x="139532" y="3411104"/>
                  <a:pt x="144839" y="3249235"/>
                </a:cubicBezTo>
                <a:cubicBezTo>
                  <a:pt x="145885" y="3217344"/>
                  <a:pt x="154364" y="3153985"/>
                  <a:pt x="154364" y="3153985"/>
                </a:cubicBezTo>
                <a:lnTo>
                  <a:pt x="144839" y="3011110"/>
                </a:lnTo>
                <a:close/>
              </a:path>
            </a:pathLst>
          </a:cu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2AF07539-714E-4A54-BF78-72C207355EBA}"/>
              </a:ext>
            </a:extLst>
          </p:cNvPr>
          <p:cNvSpPr/>
          <p:nvPr/>
        </p:nvSpPr>
        <p:spPr>
          <a:xfrm>
            <a:off x="47625" y="1123950"/>
            <a:ext cx="3736651" cy="3352800"/>
          </a:xfrm>
          <a:custGeom>
            <a:avLst/>
            <a:gdLst>
              <a:gd name="connsiteX0" fmla="*/ 523875 w 3736651"/>
              <a:gd name="connsiteY0" fmla="*/ 228600 h 3352800"/>
              <a:gd name="connsiteX1" fmla="*/ 523875 w 3736651"/>
              <a:gd name="connsiteY1" fmla="*/ 228600 h 3352800"/>
              <a:gd name="connsiteX2" fmla="*/ 590550 w 3736651"/>
              <a:gd name="connsiteY2" fmla="*/ 161925 h 3352800"/>
              <a:gd name="connsiteX3" fmla="*/ 619125 w 3736651"/>
              <a:gd name="connsiteY3" fmla="*/ 152400 h 3352800"/>
              <a:gd name="connsiteX4" fmla="*/ 723900 w 3736651"/>
              <a:gd name="connsiteY4" fmla="*/ 104775 h 3352800"/>
              <a:gd name="connsiteX5" fmla="*/ 942975 w 3736651"/>
              <a:gd name="connsiteY5" fmla="*/ 28575 h 3352800"/>
              <a:gd name="connsiteX6" fmla="*/ 1028700 w 3736651"/>
              <a:gd name="connsiteY6" fmla="*/ 9525 h 3352800"/>
              <a:gd name="connsiteX7" fmla="*/ 1162050 w 3736651"/>
              <a:gd name="connsiteY7" fmla="*/ 0 h 3352800"/>
              <a:gd name="connsiteX8" fmla="*/ 1409700 w 3736651"/>
              <a:gd name="connsiteY8" fmla="*/ 9525 h 3352800"/>
              <a:gd name="connsiteX9" fmla="*/ 1428750 w 3736651"/>
              <a:gd name="connsiteY9" fmla="*/ 38100 h 3352800"/>
              <a:gd name="connsiteX10" fmla="*/ 1457325 w 3736651"/>
              <a:gd name="connsiteY10" fmla="*/ 66675 h 3352800"/>
              <a:gd name="connsiteX11" fmla="*/ 1485900 w 3736651"/>
              <a:gd name="connsiteY11" fmla="*/ 142875 h 3352800"/>
              <a:gd name="connsiteX12" fmla="*/ 1533525 w 3736651"/>
              <a:gd name="connsiteY12" fmla="*/ 200025 h 3352800"/>
              <a:gd name="connsiteX13" fmla="*/ 1562100 w 3736651"/>
              <a:gd name="connsiteY13" fmla="*/ 257175 h 3352800"/>
              <a:gd name="connsiteX14" fmla="*/ 1638300 w 3736651"/>
              <a:gd name="connsiteY14" fmla="*/ 304800 h 3352800"/>
              <a:gd name="connsiteX15" fmla="*/ 1666875 w 3736651"/>
              <a:gd name="connsiteY15" fmla="*/ 333375 h 3352800"/>
              <a:gd name="connsiteX16" fmla="*/ 1933575 w 3736651"/>
              <a:gd name="connsiteY16" fmla="*/ 390525 h 3352800"/>
              <a:gd name="connsiteX17" fmla="*/ 1962150 w 3736651"/>
              <a:gd name="connsiteY17" fmla="*/ 400050 h 3352800"/>
              <a:gd name="connsiteX18" fmla="*/ 2324100 w 3736651"/>
              <a:gd name="connsiteY18" fmla="*/ 409575 h 3352800"/>
              <a:gd name="connsiteX19" fmla="*/ 2781300 w 3736651"/>
              <a:gd name="connsiteY19" fmla="*/ 428625 h 3352800"/>
              <a:gd name="connsiteX20" fmla="*/ 2876550 w 3736651"/>
              <a:gd name="connsiteY20" fmla="*/ 438150 h 3352800"/>
              <a:gd name="connsiteX21" fmla="*/ 3028950 w 3736651"/>
              <a:gd name="connsiteY21" fmla="*/ 447675 h 3352800"/>
              <a:gd name="connsiteX22" fmla="*/ 3095625 w 3736651"/>
              <a:gd name="connsiteY22" fmla="*/ 466725 h 3352800"/>
              <a:gd name="connsiteX23" fmla="*/ 3267075 w 3736651"/>
              <a:gd name="connsiteY23" fmla="*/ 476250 h 3352800"/>
              <a:gd name="connsiteX24" fmla="*/ 3486150 w 3736651"/>
              <a:gd name="connsiteY24" fmla="*/ 514350 h 3352800"/>
              <a:gd name="connsiteX25" fmla="*/ 3619500 w 3736651"/>
              <a:gd name="connsiteY25" fmla="*/ 581025 h 3352800"/>
              <a:gd name="connsiteX26" fmla="*/ 3657600 w 3736651"/>
              <a:gd name="connsiteY26" fmla="*/ 619125 h 3352800"/>
              <a:gd name="connsiteX27" fmla="*/ 3714750 w 3736651"/>
              <a:gd name="connsiteY27" fmla="*/ 809625 h 3352800"/>
              <a:gd name="connsiteX28" fmla="*/ 3724275 w 3736651"/>
              <a:gd name="connsiteY28" fmla="*/ 904875 h 3352800"/>
              <a:gd name="connsiteX29" fmla="*/ 3724275 w 3736651"/>
              <a:gd name="connsiteY29" fmla="*/ 1076325 h 3352800"/>
              <a:gd name="connsiteX30" fmla="*/ 3571875 w 3736651"/>
              <a:gd name="connsiteY30" fmla="*/ 1190625 h 3352800"/>
              <a:gd name="connsiteX31" fmla="*/ 3362325 w 3736651"/>
              <a:gd name="connsiteY31" fmla="*/ 1266825 h 3352800"/>
              <a:gd name="connsiteX32" fmla="*/ 3219450 w 3736651"/>
              <a:gd name="connsiteY32" fmla="*/ 1285875 h 3352800"/>
              <a:gd name="connsiteX33" fmla="*/ 3181350 w 3736651"/>
              <a:gd name="connsiteY33" fmla="*/ 1295400 h 3352800"/>
              <a:gd name="connsiteX34" fmla="*/ 3086100 w 3736651"/>
              <a:gd name="connsiteY34" fmla="*/ 1304925 h 3352800"/>
              <a:gd name="connsiteX35" fmla="*/ 2962275 w 3736651"/>
              <a:gd name="connsiteY35" fmla="*/ 1333500 h 3352800"/>
              <a:gd name="connsiteX36" fmla="*/ 2809875 w 3736651"/>
              <a:gd name="connsiteY36" fmla="*/ 1495425 h 3352800"/>
              <a:gd name="connsiteX37" fmla="*/ 2828925 w 3736651"/>
              <a:gd name="connsiteY37" fmla="*/ 1714500 h 3352800"/>
              <a:gd name="connsiteX38" fmla="*/ 2847975 w 3736651"/>
              <a:gd name="connsiteY38" fmla="*/ 1743075 h 3352800"/>
              <a:gd name="connsiteX39" fmla="*/ 2933700 w 3736651"/>
              <a:gd name="connsiteY39" fmla="*/ 1905000 h 3352800"/>
              <a:gd name="connsiteX40" fmla="*/ 3124200 w 3736651"/>
              <a:gd name="connsiteY40" fmla="*/ 2143125 h 3352800"/>
              <a:gd name="connsiteX41" fmla="*/ 3143250 w 3736651"/>
              <a:gd name="connsiteY41" fmla="*/ 2171700 h 3352800"/>
              <a:gd name="connsiteX42" fmla="*/ 3200400 w 3736651"/>
              <a:gd name="connsiteY42" fmla="*/ 2343150 h 3352800"/>
              <a:gd name="connsiteX43" fmla="*/ 3219450 w 3736651"/>
              <a:gd name="connsiteY43" fmla="*/ 2390775 h 3352800"/>
              <a:gd name="connsiteX44" fmla="*/ 3228975 w 3736651"/>
              <a:gd name="connsiteY44" fmla="*/ 2419350 h 3352800"/>
              <a:gd name="connsiteX45" fmla="*/ 3248025 w 3736651"/>
              <a:gd name="connsiteY45" fmla="*/ 2457450 h 3352800"/>
              <a:gd name="connsiteX46" fmla="*/ 3276600 w 3736651"/>
              <a:gd name="connsiteY46" fmla="*/ 2581275 h 3352800"/>
              <a:gd name="connsiteX47" fmla="*/ 3295650 w 3736651"/>
              <a:gd name="connsiteY47" fmla="*/ 2638425 h 3352800"/>
              <a:gd name="connsiteX48" fmla="*/ 3333750 w 3736651"/>
              <a:gd name="connsiteY48" fmla="*/ 2771775 h 3352800"/>
              <a:gd name="connsiteX49" fmla="*/ 3333750 w 3736651"/>
              <a:gd name="connsiteY49" fmla="*/ 2981325 h 3352800"/>
              <a:gd name="connsiteX50" fmla="*/ 3286125 w 3736651"/>
              <a:gd name="connsiteY50" fmla="*/ 3057525 h 3352800"/>
              <a:gd name="connsiteX51" fmla="*/ 3171825 w 3736651"/>
              <a:gd name="connsiteY51" fmla="*/ 3162300 h 3352800"/>
              <a:gd name="connsiteX52" fmla="*/ 3124200 w 3736651"/>
              <a:gd name="connsiteY52" fmla="*/ 3171825 h 3352800"/>
              <a:gd name="connsiteX53" fmla="*/ 3086100 w 3736651"/>
              <a:gd name="connsiteY53" fmla="*/ 3190875 h 3352800"/>
              <a:gd name="connsiteX54" fmla="*/ 3038475 w 3736651"/>
              <a:gd name="connsiteY54" fmla="*/ 3228975 h 3352800"/>
              <a:gd name="connsiteX55" fmla="*/ 2857500 w 3736651"/>
              <a:gd name="connsiteY55" fmla="*/ 3267075 h 3352800"/>
              <a:gd name="connsiteX56" fmla="*/ 2667000 w 3736651"/>
              <a:gd name="connsiteY56" fmla="*/ 3305175 h 3352800"/>
              <a:gd name="connsiteX57" fmla="*/ 2638425 w 3736651"/>
              <a:gd name="connsiteY57" fmla="*/ 3314700 h 3352800"/>
              <a:gd name="connsiteX58" fmla="*/ 2552700 w 3736651"/>
              <a:gd name="connsiteY58" fmla="*/ 3333750 h 3352800"/>
              <a:gd name="connsiteX59" fmla="*/ 2476500 w 3736651"/>
              <a:gd name="connsiteY59" fmla="*/ 3343275 h 3352800"/>
              <a:gd name="connsiteX60" fmla="*/ 2409825 w 3736651"/>
              <a:gd name="connsiteY60" fmla="*/ 3352800 h 3352800"/>
              <a:gd name="connsiteX61" fmla="*/ 1981200 w 3736651"/>
              <a:gd name="connsiteY61" fmla="*/ 3324225 h 3352800"/>
              <a:gd name="connsiteX62" fmla="*/ 1933575 w 3736651"/>
              <a:gd name="connsiteY62" fmla="*/ 3314700 h 3352800"/>
              <a:gd name="connsiteX63" fmla="*/ 1714500 w 3736651"/>
              <a:gd name="connsiteY63" fmla="*/ 3295650 h 3352800"/>
              <a:gd name="connsiteX64" fmla="*/ 1476375 w 3736651"/>
              <a:gd name="connsiteY64" fmla="*/ 3295650 h 3352800"/>
              <a:gd name="connsiteX65" fmla="*/ 1438275 w 3736651"/>
              <a:gd name="connsiteY65" fmla="*/ 3305175 h 3352800"/>
              <a:gd name="connsiteX66" fmla="*/ 1190625 w 3736651"/>
              <a:gd name="connsiteY66" fmla="*/ 3343275 h 3352800"/>
              <a:gd name="connsiteX67" fmla="*/ 1162050 w 3736651"/>
              <a:gd name="connsiteY67" fmla="*/ 3352800 h 3352800"/>
              <a:gd name="connsiteX68" fmla="*/ 600075 w 3736651"/>
              <a:gd name="connsiteY68" fmla="*/ 3343275 h 3352800"/>
              <a:gd name="connsiteX69" fmla="*/ 552450 w 3736651"/>
              <a:gd name="connsiteY69" fmla="*/ 3324225 h 3352800"/>
              <a:gd name="connsiteX70" fmla="*/ 485775 w 3736651"/>
              <a:gd name="connsiteY70" fmla="*/ 3295650 h 3352800"/>
              <a:gd name="connsiteX71" fmla="*/ 409575 w 3736651"/>
              <a:gd name="connsiteY71" fmla="*/ 3267075 h 3352800"/>
              <a:gd name="connsiteX72" fmla="*/ 352425 w 3736651"/>
              <a:gd name="connsiteY72" fmla="*/ 3219450 h 3352800"/>
              <a:gd name="connsiteX73" fmla="*/ 304800 w 3736651"/>
              <a:gd name="connsiteY73" fmla="*/ 3105150 h 3352800"/>
              <a:gd name="connsiteX74" fmla="*/ 314325 w 3736651"/>
              <a:gd name="connsiteY74" fmla="*/ 2933700 h 3352800"/>
              <a:gd name="connsiteX75" fmla="*/ 342900 w 3736651"/>
              <a:gd name="connsiteY75" fmla="*/ 2886075 h 3352800"/>
              <a:gd name="connsiteX76" fmla="*/ 523875 w 3736651"/>
              <a:gd name="connsiteY76" fmla="*/ 2809875 h 3352800"/>
              <a:gd name="connsiteX77" fmla="*/ 552450 w 3736651"/>
              <a:gd name="connsiteY77" fmla="*/ 2800350 h 3352800"/>
              <a:gd name="connsiteX78" fmla="*/ 628650 w 3736651"/>
              <a:gd name="connsiteY78" fmla="*/ 2733675 h 3352800"/>
              <a:gd name="connsiteX79" fmla="*/ 609600 w 3736651"/>
              <a:gd name="connsiteY79" fmla="*/ 2457450 h 3352800"/>
              <a:gd name="connsiteX80" fmla="*/ 581025 w 3736651"/>
              <a:gd name="connsiteY80" fmla="*/ 2400300 h 3352800"/>
              <a:gd name="connsiteX81" fmla="*/ 485775 w 3736651"/>
              <a:gd name="connsiteY81" fmla="*/ 2276475 h 3352800"/>
              <a:gd name="connsiteX82" fmla="*/ 314325 w 3736651"/>
              <a:gd name="connsiteY82" fmla="*/ 2200275 h 3352800"/>
              <a:gd name="connsiteX83" fmla="*/ 257175 w 3736651"/>
              <a:gd name="connsiteY83" fmla="*/ 2162175 h 3352800"/>
              <a:gd name="connsiteX84" fmla="*/ 123825 w 3736651"/>
              <a:gd name="connsiteY84" fmla="*/ 2095500 h 3352800"/>
              <a:gd name="connsiteX85" fmla="*/ 85725 w 3736651"/>
              <a:gd name="connsiteY85" fmla="*/ 2038350 h 3352800"/>
              <a:gd name="connsiteX86" fmla="*/ 66675 w 3736651"/>
              <a:gd name="connsiteY86" fmla="*/ 2009775 h 3352800"/>
              <a:gd name="connsiteX87" fmla="*/ 47625 w 3736651"/>
              <a:gd name="connsiteY87" fmla="*/ 1952625 h 3352800"/>
              <a:gd name="connsiteX88" fmla="*/ 38100 w 3736651"/>
              <a:gd name="connsiteY88" fmla="*/ 1924050 h 3352800"/>
              <a:gd name="connsiteX89" fmla="*/ 28575 w 3736651"/>
              <a:gd name="connsiteY89" fmla="*/ 1885950 h 3352800"/>
              <a:gd name="connsiteX90" fmla="*/ 9525 w 3736651"/>
              <a:gd name="connsiteY90" fmla="*/ 1828800 h 3352800"/>
              <a:gd name="connsiteX91" fmla="*/ 0 w 3736651"/>
              <a:gd name="connsiteY91" fmla="*/ 1800225 h 3352800"/>
              <a:gd name="connsiteX92" fmla="*/ 9525 w 3736651"/>
              <a:gd name="connsiteY92" fmla="*/ 1628775 h 3352800"/>
              <a:gd name="connsiteX93" fmla="*/ 47625 w 3736651"/>
              <a:gd name="connsiteY93" fmla="*/ 1524000 h 3352800"/>
              <a:gd name="connsiteX94" fmla="*/ 95250 w 3736651"/>
              <a:gd name="connsiteY94" fmla="*/ 1333500 h 3352800"/>
              <a:gd name="connsiteX95" fmla="*/ 190500 w 3736651"/>
              <a:gd name="connsiteY95" fmla="*/ 1171575 h 3352800"/>
              <a:gd name="connsiteX96" fmla="*/ 238125 w 3736651"/>
              <a:gd name="connsiteY96" fmla="*/ 1057275 h 3352800"/>
              <a:gd name="connsiteX97" fmla="*/ 247650 w 3736651"/>
              <a:gd name="connsiteY97" fmla="*/ 1019175 h 3352800"/>
              <a:gd name="connsiteX98" fmla="*/ 257175 w 3736651"/>
              <a:gd name="connsiteY98" fmla="*/ 990600 h 3352800"/>
              <a:gd name="connsiteX99" fmla="*/ 247650 w 3736651"/>
              <a:gd name="connsiteY99" fmla="*/ 838200 h 3352800"/>
              <a:gd name="connsiteX100" fmla="*/ 266700 w 3736651"/>
              <a:gd name="connsiteY100" fmla="*/ 647700 h 3352800"/>
              <a:gd name="connsiteX101" fmla="*/ 314325 w 3736651"/>
              <a:gd name="connsiteY101" fmla="*/ 561975 h 3352800"/>
              <a:gd name="connsiteX102" fmla="*/ 428625 w 3736651"/>
              <a:gd name="connsiteY102" fmla="*/ 409575 h 3352800"/>
              <a:gd name="connsiteX103" fmla="*/ 457200 w 3736651"/>
              <a:gd name="connsiteY103" fmla="*/ 390525 h 3352800"/>
              <a:gd name="connsiteX104" fmla="*/ 476250 w 3736651"/>
              <a:gd name="connsiteY104" fmla="*/ 333375 h 3352800"/>
              <a:gd name="connsiteX105" fmla="*/ 485775 w 3736651"/>
              <a:gd name="connsiteY105" fmla="*/ 295275 h 3352800"/>
              <a:gd name="connsiteX106" fmla="*/ 495300 w 3736651"/>
              <a:gd name="connsiteY106" fmla="*/ 285750 h 3352800"/>
              <a:gd name="connsiteX107" fmla="*/ 523875 w 3736651"/>
              <a:gd name="connsiteY107" fmla="*/ 22860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736651" h="3352800">
                <a:moveTo>
                  <a:pt x="523875" y="228600"/>
                </a:moveTo>
                <a:lnTo>
                  <a:pt x="523875" y="228600"/>
                </a:lnTo>
                <a:cubicBezTo>
                  <a:pt x="546100" y="206375"/>
                  <a:pt x="566007" y="181560"/>
                  <a:pt x="590550" y="161925"/>
                </a:cubicBezTo>
                <a:cubicBezTo>
                  <a:pt x="598390" y="155653"/>
                  <a:pt x="609897" y="156355"/>
                  <a:pt x="619125" y="152400"/>
                </a:cubicBezTo>
                <a:cubicBezTo>
                  <a:pt x="654387" y="137288"/>
                  <a:pt x="688638" y="119887"/>
                  <a:pt x="723900" y="104775"/>
                </a:cubicBezTo>
                <a:cubicBezTo>
                  <a:pt x="806627" y="69320"/>
                  <a:pt x="852916" y="53136"/>
                  <a:pt x="942975" y="28575"/>
                </a:cubicBezTo>
                <a:cubicBezTo>
                  <a:pt x="971216" y="20873"/>
                  <a:pt x="999674" y="13311"/>
                  <a:pt x="1028700" y="9525"/>
                </a:cubicBezTo>
                <a:cubicBezTo>
                  <a:pt x="1072889" y="3761"/>
                  <a:pt x="1117600" y="3175"/>
                  <a:pt x="1162050" y="0"/>
                </a:cubicBezTo>
                <a:cubicBezTo>
                  <a:pt x="1244600" y="3175"/>
                  <a:pt x="1327919" y="-2158"/>
                  <a:pt x="1409700" y="9525"/>
                </a:cubicBezTo>
                <a:cubicBezTo>
                  <a:pt x="1421033" y="11144"/>
                  <a:pt x="1421421" y="29306"/>
                  <a:pt x="1428750" y="38100"/>
                </a:cubicBezTo>
                <a:cubicBezTo>
                  <a:pt x="1437374" y="48448"/>
                  <a:pt x="1449495" y="55714"/>
                  <a:pt x="1457325" y="66675"/>
                </a:cubicBezTo>
                <a:cubicBezTo>
                  <a:pt x="1491338" y="114294"/>
                  <a:pt x="1464533" y="93019"/>
                  <a:pt x="1485900" y="142875"/>
                </a:cubicBezTo>
                <a:cubicBezTo>
                  <a:pt x="1504598" y="186504"/>
                  <a:pt x="1506062" y="158830"/>
                  <a:pt x="1533525" y="200025"/>
                </a:cubicBezTo>
                <a:cubicBezTo>
                  <a:pt x="1545339" y="217746"/>
                  <a:pt x="1547040" y="242115"/>
                  <a:pt x="1562100" y="257175"/>
                </a:cubicBezTo>
                <a:cubicBezTo>
                  <a:pt x="1583280" y="278355"/>
                  <a:pt x="1614076" y="287183"/>
                  <a:pt x="1638300" y="304800"/>
                </a:cubicBezTo>
                <a:cubicBezTo>
                  <a:pt x="1649194" y="312723"/>
                  <a:pt x="1654321" y="328493"/>
                  <a:pt x="1666875" y="333375"/>
                </a:cubicBezTo>
                <a:cubicBezTo>
                  <a:pt x="1754823" y="367577"/>
                  <a:pt x="1841758" y="376399"/>
                  <a:pt x="1933575" y="390525"/>
                </a:cubicBezTo>
                <a:cubicBezTo>
                  <a:pt x="1943100" y="393700"/>
                  <a:pt x="1952122" y="399561"/>
                  <a:pt x="1962150" y="400050"/>
                </a:cubicBezTo>
                <a:cubicBezTo>
                  <a:pt x="2082698" y="405930"/>
                  <a:pt x="2203482" y="405367"/>
                  <a:pt x="2324100" y="409575"/>
                </a:cubicBezTo>
                <a:lnTo>
                  <a:pt x="2781300" y="428625"/>
                </a:lnTo>
                <a:cubicBezTo>
                  <a:pt x="2813050" y="431800"/>
                  <a:pt x="2844736" y="435703"/>
                  <a:pt x="2876550" y="438150"/>
                </a:cubicBezTo>
                <a:cubicBezTo>
                  <a:pt x="2927299" y="442054"/>
                  <a:pt x="2978478" y="441092"/>
                  <a:pt x="3028950" y="447675"/>
                </a:cubicBezTo>
                <a:cubicBezTo>
                  <a:pt x="3051870" y="450665"/>
                  <a:pt x="3072675" y="463971"/>
                  <a:pt x="3095625" y="466725"/>
                </a:cubicBezTo>
                <a:cubicBezTo>
                  <a:pt x="3152455" y="473545"/>
                  <a:pt x="3209925" y="473075"/>
                  <a:pt x="3267075" y="476250"/>
                </a:cubicBezTo>
                <a:cubicBezTo>
                  <a:pt x="3340100" y="488950"/>
                  <a:pt x="3424477" y="473235"/>
                  <a:pt x="3486150" y="514350"/>
                </a:cubicBezTo>
                <a:cubicBezTo>
                  <a:pt x="3565871" y="567497"/>
                  <a:pt x="3521863" y="544411"/>
                  <a:pt x="3619500" y="581025"/>
                </a:cubicBezTo>
                <a:cubicBezTo>
                  <a:pt x="3632200" y="593725"/>
                  <a:pt x="3649085" y="603311"/>
                  <a:pt x="3657600" y="619125"/>
                </a:cubicBezTo>
                <a:cubicBezTo>
                  <a:pt x="3672345" y="646509"/>
                  <a:pt x="3708629" y="787183"/>
                  <a:pt x="3714750" y="809625"/>
                </a:cubicBezTo>
                <a:cubicBezTo>
                  <a:pt x="3717925" y="841375"/>
                  <a:pt x="3720547" y="873185"/>
                  <a:pt x="3724275" y="904875"/>
                </a:cubicBezTo>
                <a:cubicBezTo>
                  <a:pt x="3730534" y="958079"/>
                  <a:pt x="3748681" y="1024463"/>
                  <a:pt x="3724275" y="1076325"/>
                </a:cubicBezTo>
                <a:cubicBezTo>
                  <a:pt x="3714430" y="1097245"/>
                  <a:pt x="3584689" y="1185965"/>
                  <a:pt x="3571875" y="1190625"/>
                </a:cubicBezTo>
                <a:cubicBezTo>
                  <a:pt x="3502025" y="1216025"/>
                  <a:pt x="3435998" y="1257002"/>
                  <a:pt x="3362325" y="1266825"/>
                </a:cubicBezTo>
                <a:cubicBezTo>
                  <a:pt x="3314700" y="1273175"/>
                  <a:pt x="3266909" y="1278382"/>
                  <a:pt x="3219450" y="1285875"/>
                </a:cubicBezTo>
                <a:cubicBezTo>
                  <a:pt x="3206519" y="1287917"/>
                  <a:pt x="3194309" y="1293549"/>
                  <a:pt x="3181350" y="1295400"/>
                </a:cubicBezTo>
                <a:cubicBezTo>
                  <a:pt x="3149762" y="1299913"/>
                  <a:pt x="3117655" y="1300192"/>
                  <a:pt x="3086100" y="1304925"/>
                </a:cubicBezTo>
                <a:cubicBezTo>
                  <a:pt x="3009667" y="1316390"/>
                  <a:pt x="3012679" y="1316699"/>
                  <a:pt x="2962275" y="1333500"/>
                </a:cubicBezTo>
                <a:cubicBezTo>
                  <a:pt x="2810116" y="1442185"/>
                  <a:pt x="2843932" y="1376227"/>
                  <a:pt x="2809875" y="1495425"/>
                </a:cubicBezTo>
                <a:cubicBezTo>
                  <a:pt x="2816225" y="1568450"/>
                  <a:pt x="2817779" y="1642052"/>
                  <a:pt x="2828925" y="1714500"/>
                </a:cubicBezTo>
                <a:cubicBezTo>
                  <a:pt x="2830666" y="1725815"/>
                  <a:pt x="2842458" y="1733044"/>
                  <a:pt x="2847975" y="1743075"/>
                </a:cubicBezTo>
                <a:cubicBezTo>
                  <a:pt x="2877407" y="1796588"/>
                  <a:pt x="2892432" y="1859980"/>
                  <a:pt x="2933700" y="1905000"/>
                </a:cubicBezTo>
                <a:cubicBezTo>
                  <a:pt x="3069104" y="2052714"/>
                  <a:pt x="3012254" y="1980294"/>
                  <a:pt x="3124200" y="2143125"/>
                </a:cubicBezTo>
                <a:cubicBezTo>
                  <a:pt x="3130685" y="2152558"/>
                  <a:pt x="3139630" y="2160840"/>
                  <a:pt x="3143250" y="2171700"/>
                </a:cubicBezTo>
                <a:cubicBezTo>
                  <a:pt x="3162300" y="2228850"/>
                  <a:pt x="3178027" y="2287217"/>
                  <a:pt x="3200400" y="2343150"/>
                </a:cubicBezTo>
                <a:cubicBezTo>
                  <a:pt x="3206750" y="2359025"/>
                  <a:pt x="3213447" y="2374766"/>
                  <a:pt x="3219450" y="2390775"/>
                </a:cubicBezTo>
                <a:cubicBezTo>
                  <a:pt x="3222975" y="2400176"/>
                  <a:pt x="3225020" y="2410122"/>
                  <a:pt x="3228975" y="2419350"/>
                </a:cubicBezTo>
                <a:cubicBezTo>
                  <a:pt x="3234568" y="2432401"/>
                  <a:pt x="3243173" y="2444106"/>
                  <a:pt x="3248025" y="2457450"/>
                </a:cubicBezTo>
                <a:cubicBezTo>
                  <a:pt x="3283284" y="2554412"/>
                  <a:pt x="3254165" y="2491535"/>
                  <a:pt x="3276600" y="2581275"/>
                </a:cubicBezTo>
                <a:cubicBezTo>
                  <a:pt x="3281470" y="2600756"/>
                  <a:pt x="3290780" y="2618944"/>
                  <a:pt x="3295650" y="2638425"/>
                </a:cubicBezTo>
                <a:cubicBezTo>
                  <a:pt x="3330612" y="2778272"/>
                  <a:pt x="3268929" y="2598919"/>
                  <a:pt x="3333750" y="2771775"/>
                </a:cubicBezTo>
                <a:cubicBezTo>
                  <a:pt x="3346865" y="2863580"/>
                  <a:pt x="3351487" y="2863079"/>
                  <a:pt x="3333750" y="2981325"/>
                </a:cubicBezTo>
                <a:cubicBezTo>
                  <a:pt x="3326355" y="3030626"/>
                  <a:pt x="3313666" y="3025393"/>
                  <a:pt x="3286125" y="3057525"/>
                </a:cubicBezTo>
                <a:cubicBezTo>
                  <a:pt x="3236684" y="3115206"/>
                  <a:pt x="3268132" y="3107267"/>
                  <a:pt x="3171825" y="3162300"/>
                </a:cubicBezTo>
                <a:cubicBezTo>
                  <a:pt x="3157769" y="3170332"/>
                  <a:pt x="3140075" y="3168650"/>
                  <a:pt x="3124200" y="3171825"/>
                </a:cubicBezTo>
                <a:cubicBezTo>
                  <a:pt x="3111500" y="3178175"/>
                  <a:pt x="3097914" y="3182999"/>
                  <a:pt x="3086100" y="3190875"/>
                </a:cubicBezTo>
                <a:cubicBezTo>
                  <a:pt x="3069184" y="3202152"/>
                  <a:pt x="3056898" y="3220378"/>
                  <a:pt x="3038475" y="3228975"/>
                </a:cubicBezTo>
                <a:cubicBezTo>
                  <a:pt x="2956731" y="3267122"/>
                  <a:pt x="2940571" y="3252752"/>
                  <a:pt x="2857500" y="3267075"/>
                </a:cubicBezTo>
                <a:cubicBezTo>
                  <a:pt x="2793684" y="3278078"/>
                  <a:pt x="2730280" y="3291419"/>
                  <a:pt x="2667000" y="3305175"/>
                </a:cubicBezTo>
                <a:cubicBezTo>
                  <a:pt x="2657189" y="3307308"/>
                  <a:pt x="2648165" y="3312265"/>
                  <a:pt x="2638425" y="3314700"/>
                </a:cubicBezTo>
                <a:cubicBezTo>
                  <a:pt x="2610027" y="3321800"/>
                  <a:pt x="2581527" y="3328663"/>
                  <a:pt x="2552700" y="3333750"/>
                </a:cubicBezTo>
                <a:cubicBezTo>
                  <a:pt x="2527492" y="3338198"/>
                  <a:pt x="2501873" y="3339892"/>
                  <a:pt x="2476500" y="3343275"/>
                </a:cubicBezTo>
                <a:lnTo>
                  <a:pt x="2409825" y="3352800"/>
                </a:lnTo>
                <a:lnTo>
                  <a:pt x="1981200" y="3324225"/>
                </a:lnTo>
                <a:cubicBezTo>
                  <a:pt x="1965062" y="3322934"/>
                  <a:pt x="1949672" y="3316425"/>
                  <a:pt x="1933575" y="3314700"/>
                </a:cubicBezTo>
                <a:cubicBezTo>
                  <a:pt x="1860692" y="3306891"/>
                  <a:pt x="1714500" y="3295650"/>
                  <a:pt x="1714500" y="3295650"/>
                </a:cubicBezTo>
                <a:cubicBezTo>
                  <a:pt x="1615743" y="3270961"/>
                  <a:pt x="1668566" y="3280275"/>
                  <a:pt x="1476375" y="3295650"/>
                </a:cubicBezTo>
                <a:cubicBezTo>
                  <a:pt x="1463326" y="3296694"/>
                  <a:pt x="1451206" y="3303133"/>
                  <a:pt x="1438275" y="3305175"/>
                </a:cubicBezTo>
                <a:cubicBezTo>
                  <a:pt x="1301147" y="3326827"/>
                  <a:pt x="1312429" y="3317174"/>
                  <a:pt x="1190625" y="3343275"/>
                </a:cubicBezTo>
                <a:cubicBezTo>
                  <a:pt x="1180808" y="3345379"/>
                  <a:pt x="1171575" y="3349625"/>
                  <a:pt x="1162050" y="3352800"/>
                </a:cubicBezTo>
                <a:cubicBezTo>
                  <a:pt x="974725" y="3349625"/>
                  <a:pt x="787221" y="3352047"/>
                  <a:pt x="600075" y="3343275"/>
                </a:cubicBezTo>
                <a:cubicBezTo>
                  <a:pt x="582996" y="3342474"/>
                  <a:pt x="568459" y="3330228"/>
                  <a:pt x="552450" y="3324225"/>
                </a:cubicBezTo>
                <a:cubicBezTo>
                  <a:pt x="401778" y="3267723"/>
                  <a:pt x="686477" y="3379276"/>
                  <a:pt x="485775" y="3295650"/>
                </a:cubicBezTo>
                <a:cubicBezTo>
                  <a:pt x="460734" y="3285216"/>
                  <a:pt x="434975" y="3276600"/>
                  <a:pt x="409575" y="3267075"/>
                </a:cubicBezTo>
                <a:cubicBezTo>
                  <a:pt x="390525" y="3251200"/>
                  <a:pt x="365896" y="3240269"/>
                  <a:pt x="352425" y="3219450"/>
                </a:cubicBezTo>
                <a:cubicBezTo>
                  <a:pt x="330002" y="3184797"/>
                  <a:pt x="304800" y="3105150"/>
                  <a:pt x="304800" y="3105150"/>
                </a:cubicBezTo>
                <a:cubicBezTo>
                  <a:pt x="307975" y="3048000"/>
                  <a:pt x="304518" y="2990092"/>
                  <a:pt x="314325" y="2933700"/>
                </a:cubicBezTo>
                <a:cubicBezTo>
                  <a:pt x="317497" y="2915461"/>
                  <a:pt x="328678" y="2897927"/>
                  <a:pt x="342900" y="2886075"/>
                </a:cubicBezTo>
                <a:cubicBezTo>
                  <a:pt x="398813" y="2839481"/>
                  <a:pt x="456929" y="2830474"/>
                  <a:pt x="523875" y="2809875"/>
                </a:cubicBezTo>
                <a:cubicBezTo>
                  <a:pt x="533471" y="2806922"/>
                  <a:pt x="542925" y="2803525"/>
                  <a:pt x="552450" y="2800350"/>
                </a:cubicBezTo>
                <a:cubicBezTo>
                  <a:pt x="562499" y="2792813"/>
                  <a:pt x="627317" y="2747006"/>
                  <a:pt x="628650" y="2733675"/>
                </a:cubicBezTo>
                <a:cubicBezTo>
                  <a:pt x="629907" y="2721109"/>
                  <a:pt x="643892" y="2534606"/>
                  <a:pt x="609600" y="2457450"/>
                </a:cubicBezTo>
                <a:cubicBezTo>
                  <a:pt x="600950" y="2437987"/>
                  <a:pt x="591592" y="2418792"/>
                  <a:pt x="581025" y="2400300"/>
                </a:cubicBezTo>
                <a:cubicBezTo>
                  <a:pt x="557988" y="2359986"/>
                  <a:pt x="527232" y="2304113"/>
                  <a:pt x="485775" y="2276475"/>
                </a:cubicBezTo>
                <a:cubicBezTo>
                  <a:pt x="378371" y="2204872"/>
                  <a:pt x="414509" y="2250367"/>
                  <a:pt x="314325" y="2200275"/>
                </a:cubicBezTo>
                <a:cubicBezTo>
                  <a:pt x="293847" y="2190036"/>
                  <a:pt x="277653" y="2172414"/>
                  <a:pt x="257175" y="2162175"/>
                </a:cubicBezTo>
                <a:cubicBezTo>
                  <a:pt x="214186" y="2140680"/>
                  <a:pt x="158177" y="2134147"/>
                  <a:pt x="123825" y="2095500"/>
                </a:cubicBezTo>
                <a:cubicBezTo>
                  <a:pt x="108614" y="2078388"/>
                  <a:pt x="98425" y="2057400"/>
                  <a:pt x="85725" y="2038350"/>
                </a:cubicBezTo>
                <a:cubicBezTo>
                  <a:pt x="79375" y="2028825"/>
                  <a:pt x="70295" y="2020635"/>
                  <a:pt x="66675" y="2009775"/>
                </a:cubicBezTo>
                <a:lnTo>
                  <a:pt x="47625" y="1952625"/>
                </a:lnTo>
                <a:cubicBezTo>
                  <a:pt x="44450" y="1943100"/>
                  <a:pt x="40535" y="1933790"/>
                  <a:pt x="38100" y="1924050"/>
                </a:cubicBezTo>
                <a:cubicBezTo>
                  <a:pt x="34925" y="1911350"/>
                  <a:pt x="32337" y="1898489"/>
                  <a:pt x="28575" y="1885950"/>
                </a:cubicBezTo>
                <a:cubicBezTo>
                  <a:pt x="22805" y="1866716"/>
                  <a:pt x="15875" y="1847850"/>
                  <a:pt x="9525" y="1828800"/>
                </a:cubicBezTo>
                <a:lnTo>
                  <a:pt x="0" y="1800225"/>
                </a:lnTo>
                <a:cubicBezTo>
                  <a:pt x="3175" y="1743075"/>
                  <a:pt x="2425" y="1685571"/>
                  <a:pt x="9525" y="1628775"/>
                </a:cubicBezTo>
                <a:cubicBezTo>
                  <a:pt x="13726" y="1595169"/>
                  <a:pt x="38365" y="1556411"/>
                  <a:pt x="47625" y="1524000"/>
                </a:cubicBezTo>
                <a:cubicBezTo>
                  <a:pt x="73212" y="1434445"/>
                  <a:pt x="60600" y="1427549"/>
                  <a:pt x="95250" y="1333500"/>
                </a:cubicBezTo>
                <a:cubicBezTo>
                  <a:pt x="137448" y="1218963"/>
                  <a:pt x="131215" y="1290144"/>
                  <a:pt x="190500" y="1171575"/>
                </a:cubicBezTo>
                <a:cubicBezTo>
                  <a:pt x="287085" y="978405"/>
                  <a:pt x="177895" y="1147620"/>
                  <a:pt x="238125" y="1057275"/>
                </a:cubicBezTo>
                <a:cubicBezTo>
                  <a:pt x="241300" y="1044575"/>
                  <a:pt x="244054" y="1031762"/>
                  <a:pt x="247650" y="1019175"/>
                </a:cubicBezTo>
                <a:cubicBezTo>
                  <a:pt x="250408" y="1009521"/>
                  <a:pt x="257175" y="1000640"/>
                  <a:pt x="257175" y="990600"/>
                </a:cubicBezTo>
                <a:cubicBezTo>
                  <a:pt x="257175" y="939701"/>
                  <a:pt x="250825" y="889000"/>
                  <a:pt x="247650" y="838200"/>
                </a:cubicBezTo>
                <a:cubicBezTo>
                  <a:pt x="254000" y="774700"/>
                  <a:pt x="251726" y="709735"/>
                  <a:pt x="266700" y="647700"/>
                </a:cubicBezTo>
                <a:cubicBezTo>
                  <a:pt x="274370" y="615924"/>
                  <a:pt x="296775" y="589553"/>
                  <a:pt x="314325" y="561975"/>
                </a:cubicBezTo>
                <a:cubicBezTo>
                  <a:pt x="337731" y="525194"/>
                  <a:pt x="383332" y="447319"/>
                  <a:pt x="428625" y="409575"/>
                </a:cubicBezTo>
                <a:cubicBezTo>
                  <a:pt x="437419" y="402246"/>
                  <a:pt x="447675" y="396875"/>
                  <a:pt x="457200" y="390525"/>
                </a:cubicBezTo>
                <a:cubicBezTo>
                  <a:pt x="463550" y="371475"/>
                  <a:pt x="471380" y="352856"/>
                  <a:pt x="476250" y="333375"/>
                </a:cubicBezTo>
                <a:cubicBezTo>
                  <a:pt x="479425" y="320675"/>
                  <a:pt x="480913" y="307430"/>
                  <a:pt x="485775" y="295275"/>
                </a:cubicBezTo>
                <a:cubicBezTo>
                  <a:pt x="487443" y="291106"/>
                  <a:pt x="492125" y="288925"/>
                  <a:pt x="495300" y="285750"/>
                </a:cubicBezTo>
                <a:lnTo>
                  <a:pt x="523875" y="228600"/>
                </a:lnTo>
                <a:close/>
              </a:path>
            </a:pathLst>
          </a:cu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 Placeholder 1">
            <a:extLst>
              <a:ext uri="{FF2B5EF4-FFF2-40B4-BE49-F238E27FC236}">
                <a16:creationId xmlns:a16="http://schemas.microsoft.com/office/drawing/2014/main" id="{8B7F208A-816B-4C11-AC36-05CC3552FC38}"/>
              </a:ext>
            </a:extLst>
          </p:cNvPr>
          <p:cNvSpPr>
            <a:spLocks noGrp="1"/>
          </p:cNvSpPr>
          <p:nvPr>
            <p:ph type="body" sz="quarter" idx="13"/>
          </p:nvPr>
        </p:nvSpPr>
        <p:spPr>
          <a:xfrm>
            <a:off x="340786" y="19454"/>
            <a:ext cx="8439148" cy="686442"/>
          </a:xfrm>
        </p:spPr>
        <p:txBody>
          <a:bodyPr/>
          <a:lstStyle/>
          <a:p>
            <a:r>
              <a:rPr lang="en-US" dirty="0"/>
              <a:t>Wasserstein Distance</a:t>
            </a:r>
          </a:p>
        </p:txBody>
      </p:sp>
      <p:pic>
        <p:nvPicPr>
          <p:cNvPr id="10" name="Picture 9">
            <a:extLst>
              <a:ext uri="{FF2B5EF4-FFF2-40B4-BE49-F238E27FC236}">
                <a16:creationId xmlns:a16="http://schemas.microsoft.com/office/drawing/2014/main" id="{6DCE5B98-6452-4A97-AF93-D19839467C35}"/>
              </a:ext>
            </a:extLst>
          </p:cNvPr>
          <p:cNvPicPr>
            <a:picLocks noChangeAspect="1"/>
          </p:cNvPicPr>
          <p:nvPr/>
        </p:nvPicPr>
        <p:blipFill>
          <a:blip r:embed="rId3"/>
          <a:stretch>
            <a:fillRect/>
          </a:stretch>
        </p:blipFill>
        <p:spPr>
          <a:xfrm>
            <a:off x="1238054" y="1698499"/>
            <a:ext cx="1364630" cy="720851"/>
          </a:xfrm>
          <a:prstGeom prst="rect">
            <a:avLst/>
          </a:prstGeom>
        </p:spPr>
      </p:pic>
      <p:pic>
        <p:nvPicPr>
          <p:cNvPr id="11" name="Picture 10">
            <a:extLst>
              <a:ext uri="{FF2B5EF4-FFF2-40B4-BE49-F238E27FC236}">
                <a16:creationId xmlns:a16="http://schemas.microsoft.com/office/drawing/2014/main" id="{6D9853B1-BC1D-41BA-9BC4-89602C162A4A}"/>
              </a:ext>
            </a:extLst>
          </p:cNvPr>
          <p:cNvPicPr>
            <a:picLocks noChangeAspect="1"/>
          </p:cNvPicPr>
          <p:nvPr/>
        </p:nvPicPr>
        <p:blipFill>
          <a:blip r:embed="rId3"/>
          <a:stretch>
            <a:fillRect/>
          </a:stretch>
        </p:blipFill>
        <p:spPr>
          <a:xfrm>
            <a:off x="1419789" y="2240782"/>
            <a:ext cx="1364630" cy="720851"/>
          </a:xfrm>
          <a:prstGeom prst="rect">
            <a:avLst/>
          </a:prstGeom>
        </p:spPr>
      </p:pic>
      <p:pic>
        <p:nvPicPr>
          <p:cNvPr id="12" name="Picture 11">
            <a:extLst>
              <a:ext uri="{FF2B5EF4-FFF2-40B4-BE49-F238E27FC236}">
                <a16:creationId xmlns:a16="http://schemas.microsoft.com/office/drawing/2014/main" id="{42FE6398-FB7E-4907-91D0-E685BA288360}"/>
              </a:ext>
            </a:extLst>
          </p:cNvPr>
          <p:cNvPicPr>
            <a:picLocks noChangeAspect="1"/>
          </p:cNvPicPr>
          <p:nvPr/>
        </p:nvPicPr>
        <p:blipFill>
          <a:blip r:embed="rId3"/>
          <a:stretch>
            <a:fillRect/>
          </a:stretch>
        </p:blipFill>
        <p:spPr>
          <a:xfrm>
            <a:off x="303290" y="2018322"/>
            <a:ext cx="1364630" cy="720851"/>
          </a:xfrm>
          <a:prstGeom prst="rect">
            <a:avLst/>
          </a:prstGeom>
        </p:spPr>
      </p:pic>
      <p:pic>
        <p:nvPicPr>
          <p:cNvPr id="13" name="Picture 12">
            <a:extLst>
              <a:ext uri="{FF2B5EF4-FFF2-40B4-BE49-F238E27FC236}">
                <a16:creationId xmlns:a16="http://schemas.microsoft.com/office/drawing/2014/main" id="{54D02C48-8959-4B9D-A599-3363824DA55A}"/>
              </a:ext>
            </a:extLst>
          </p:cNvPr>
          <p:cNvPicPr>
            <a:picLocks noChangeAspect="1"/>
          </p:cNvPicPr>
          <p:nvPr/>
        </p:nvPicPr>
        <p:blipFill>
          <a:blip r:embed="rId3"/>
          <a:stretch>
            <a:fillRect/>
          </a:stretch>
        </p:blipFill>
        <p:spPr>
          <a:xfrm>
            <a:off x="17577" y="2622888"/>
            <a:ext cx="1364630" cy="720851"/>
          </a:xfrm>
          <a:prstGeom prst="rect">
            <a:avLst/>
          </a:prstGeom>
        </p:spPr>
      </p:pic>
      <p:pic>
        <p:nvPicPr>
          <p:cNvPr id="14" name="Picture 13">
            <a:extLst>
              <a:ext uri="{FF2B5EF4-FFF2-40B4-BE49-F238E27FC236}">
                <a16:creationId xmlns:a16="http://schemas.microsoft.com/office/drawing/2014/main" id="{8C311084-EAC5-441D-9817-04286BB092E7}"/>
              </a:ext>
            </a:extLst>
          </p:cNvPr>
          <p:cNvPicPr>
            <a:picLocks noChangeAspect="1"/>
          </p:cNvPicPr>
          <p:nvPr/>
        </p:nvPicPr>
        <p:blipFill>
          <a:blip r:embed="rId3"/>
          <a:stretch>
            <a:fillRect/>
          </a:stretch>
        </p:blipFill>
        <p:spPr>
          <a:xfrm>
            <a:off x="2260790" y="1739033"/>
            <a:ext cx="1364630" cy="720851"/>
          </a:xfrm>
          <a:prstGeom prst="rect">
            <a:avLst/>
          </a:prstGeom>
        </p:spPr>
      </p:pic>
      <p:pic>
        <p:nvPicPr>
          <p:cNvPr id="15" name="Picture 14">
            <a:extLst>
              <a:ext uri="{FF2B5EF4-FFF2-40B4-BE49-F238E27FC236}">
                <a16:creationId xmlns:a16="http://schemas.microsoft.com/office/drawing/2014/main" id="{31491B92-FBD6-4788-95CD-41FE91AB3424}"/>
              </a:ext>
            </a:extLst>
          </p:cNvPr>
          <p:cNvPicPr>
            <a:picLocks noChangeAspect="1"/>
          </p:cNvPicPr>
          <p:nvPr/>
        </p:nvPicPr>
        <p:blipFill>
          <a:blip r:embed="rId3"/>
          <a:stretch>
            <a:fillRect/>
          </a:stretch>
        </p:blipFill>
        <p:spPr>
          <a:xfrm>
            <a:off x="1105982" y="2783064"/>
            <a:ext cx="1364630" cy="720851"/>
          </a:xfrm>
          <a:prstGeom prst="rect">
            <a:avLst/>
          </a:prstGeom>
        </p:spPr>
      </p:pic>
      <p:pic>
        <p:nvPicPr>
          <p:cNvPr id="16" name="Picture 15">
            <a:extLst>
              <a:ext uri="{FF2B5EF4-FFF2-40B4-BE49-F238E27FC236}">
                <a16:creationId xmlns:a16="http://schemas.microsoft.com/office/drawing/2014/main" id="{EDD19337-207D-44A0-A968-644EE2C409A9}"/>
              </a:ext>
            </a:extLst>
          </p:cNvPr>
          <p:cNvPicPr>
            <a:picLocks noChangeAspect="1"/>
          </p:cNvPicPr>
          <p:nvPr/>
        </p:nvPicPr>
        <p:blipFill>
          <a:blip r:embed="rId3"/>
          <a:stretch>
            <a:fillRect/>
          </a:stretch>
        </p:blipFill>
        <p:spPr>
          <a:xfrm>
            <a:off x="683841" y="2992812"/>
            <a:ext cx="1364630" cy="720851"/>
          </a:xfrm>
          <a:prstGeom prst="rect">
            <a:avLst/>
          </a:prstGeom>
        </p:spPr>
      </p:pic>
      <p:pic>
        <p:nvPicPr>
          <p:cNvPr id="17" name="Picture 16">
            <a:extLst>
              <a:ext uri="{FF2B5EF4-FFF2-40B4-BE49-F238E27FC236}">
                <a16:creationId xmlns:a16="http://schemas.microsoft.com/office/drawing/2014/main" id="{69A323B6-BDA6-4AC9-9F1D-E7940F74E5E1}"/>
              </a:ext>
            </a:extLst>
          </p:cNvPr>
          <p:cNvPicPr>
            <a:picLocks noChangeAspect="1"/>
          </p:cNvPicPr>
          <p:nvPr/>
        </p:nvPicPr>
        <p:blipFill>
          <a:blip r:embed="rId3"/>
          <a:stretch>
            <a:fillRect/>
          </a:stretch>
        </p:blipFill>
        <p:spPr>
          <a:xfrm>
            <a:off x="1105982" y="3436008"/>
            <a:ext cx="1364630" cy="720851"/>
          </a:xfrm>
          <a:prstGeom prst="rect">
            <a:avLst/>
          </a:prstGeom>
        </p:spPr>
      </p:pic>
      <p:pic>
        <p:nvPicPr>
          <p:cNvPr id="18" name="Picture 17">
            <a:extLst>
              <a:ext uri="{FF2B5EF4-FFF2-40B4-BE49-F238E27FC236}">
                <a16:creationId xmlns:a16="http://schemas.microsoft.com/office/drawing/2014/main" id="{C321B207-A5D3-401C-AF01-ECC9871617E3}"/>
              </a:ext>
            </a:extLst>
          </p:cNvPr>
          <p:cNvPicPr>
            <a:picLocks noChangeAspect="1"/>
          </p:cNvPicPr>
          <p:nvPr/>
        </p:nvPicPr>
        <p:blipFill>
          <a:blip r:embed="rId3"/>
          <a:stretch>
            <a:fillRect/>
          </a:stretch>
        </p:blipFill>
        <p:spPr>
          <a:xfrm>
            <a:off x="1644766" y="3032575"/>
            <a:ext cx="1364630" cy="720851"/>
          </a:xfrm>
          <a:prstGeom prst="rect">
            <a:avLst/>
          </a:prstGeom>
        </p:spPr>
      </p:pic>
      <p:pic>
        <p:nvPicPr>
          <p:cNvPr id="19" name="Picture 18">
            <a:extLst>
              <a:ext uri="{FF2B5EF4-FFF2-40B4-BE49-F238E27FC236}">
                <a16:creationId xmlns:a16="http://schemas.microsoft.com/office/drawing/2014/main" id="{88DB0B9F-D685-4F10-917A-29E7EBA8EA71}"/>
              </a:ext>
            </a:extLst>
          </p:cNvPr>
          <p:cNvPicPr>
            <a:picLocks noChangeAspect="1"/>
          </p:cNvPicPr>
          <p:nvPr/>
        </p:nvPicPr>
        <p:blipFill>
          <a:blip r:embed="rId3"/>
          <a:stretch>
            <a:fillRect/>
          </a:stretch>
        </p:blipFill>
        <p:spPr>
          <a:xfrm rot="21140480">
            <a:off x="555739" y="3868024"/>
            <a:ext cx="1364630" cy="720851"/>
          </a:xfrm>
          <a:prstGeom prst="rect">
            <a:avLst/>
          </a:prstGeom>
        </p:spPr>
      </p:pic>
      <p:pic>
        <p:nvPicPr>
          <p:cNvPr id="20" name="Picture 19">
            <a:extLst>
              <a:ext uri="{FF2B5EF4-FFF2-40B4-BE49-F238E27FC236}">
                <a16:creationId xmlns:a16="http://schemas.microsoft.com/office/drawing/2014/main" id="{7A371641-ECF9-4C54-BBE1-50CDEF3D4AF1}"/>
              </a:ext>
            </a:extLst>
          </p:cNvPr>
          <p:cNvPicPr>
            <a:picLocks noChangeAspect="1"/>
          </p:cNvPicPr>
          <p:nvPr/>
        </p:nvPicPr>
        <p:blipFill>
          <a:blip r:embed="rId3"/>
          <a:stretch>
            <a:fillRect/>
          </a:stretch>
        </p:blipFill>
        <p:spPr>
          <a:xfrm rot="20176244">
            <a:off x="269504" y="1312024"/>
            <a:ext cx="1364630" cy="720851"/>
          </a:xfrm>
          <a:prstGeom prst="rect">
            <a:avLst/>
          </a:prstGeom>
        </p:spPr>
      </p:pic>
      <p:pic>
        <p:nvPicPr>
          <p:cNvPr id="21" name="Picture 20">
            <a:extLst>
              <a:ext uri="{FF2B5EF4-FFF2-40B4-BE49-F238E27FC236}">
                <a16:creationId xmlns:a16="http://schemas.microsoft.com/office/drawing/2014/main" id="{A67E6B6F-1F81-47A4-9F99-2541253047A8}"/>
              </a:ext>
            </a:extLst>
          </p:cNvPr>
          <p:cNvPicPr>
            <a:picLocks noChangeAspect="1"/>
          </p:cNvPicPr>
          <p:nvPr/>
        </p:nvPicPr>
        <p:blipFill>
          <a:blip r:embed="rId3"/>
          <a:stretch>
            <a:fillRect/>
          </a:stretch>
        </p:blipFill>
        <p:spPr>
          <a:xfrm rot="20267602">
            <a:off x="2094331" y="3816130"/>
            <a:ext cx="1364630" cy="720851"/>
          </a:xfrm>
          <a:prstGeom prst="rect">
            <a:avLst/>
          </a:prstGeom>
        </p:spPr>
      </p:pic>
      <p:pic>
        <p:nvPicPr>
          <p:cNvPr id="22" name="Picture 21">
            <a:extLst>
              <a:ext uri="{FF2B5EF4-FFF2-40B4-BE49-F238E27FC236}">
                <a16:creationId xmlns:a16="http://schemas.microsoft.com/office/drawing/2014/main" id="{6DEE8049-23A9-41DD-AAE2-661ED8A59FAB}"/>
              </a:ext>
            </a:extLst>
          </p:cNvPr>
          <p:cNvPicPr>
            <a:picLocks noChangeAspect="1"/>
          </p:cNvPicPr>
          <p:nvPr/>
        </p:nvPicPr>
        <p:blipFill>
          <a:blip r:embed="rId4"/>
          <a:stretch>
            <a:fillRect/>
          </a:stretch>
        </p:blipFill>
        <p:spPr>
          <a:xfrm>
            <a:off x="5583026" y="2419350"/>
            <a:ext cx="394503" cy="363714"/>
          </a:xfrm>
          <a:prstGeom prst="rect">
            <a:avLst/>
          </a:prstGeom>
        </p:spPr>
      </p:pic>
      <p:pic>
        <p:nvPicPr>
          <p:cNvPr id="23" name="Picture 22">
            <a:extLst>
              <a:ext uri="{FF2B5EF4-FFF2-40B4-BE49-F238E27FC236}">
                <a16:creationId xmlns:a16="http://schemas.microsoft.com/office/drawing/2014/main" id="{BCF4F418-A591-4DA7-A193-3B0AC8FC7A0D}"/>
              </a:ext>
            </a:extLst>
          </p:cNvPr>
          <p:cNvPicPr>
            <a:picLocks noChangeAspect="1"/>
          </p:cNvPicPr>
          <p:nvPr/>
        </p:nvPicPr>
        <p:blipFill>
          <a:blip r:embed="rId4"/>
          <a:stretch>
            <a:fillRect/>
          </a:stretch>
        </p:blipFill>
        <p:spPr>
          <a:xfrm>
            <a:off x="5780277" y="2839108"/>
            <a:ext cx="394503" cy="363714"/>
          </a:xfrm>
          <a:prstGeom prst="rect">
            <a:avLst/>
          </a:prstGeom>
        </p:spPr>
      </p:pic>
      <p:pic>
        <p:nvPicPr>
          <p:cNvPr id="24" name="Picture 23">
            <a:extLst>
              <a:ext uri="{FF2B5EF4-FFF2-40B4-BE49-F238E27FC236}">
                <a16:creationId xmlns:a16="http://schemas.microsoft.com/office/drawing/2014/main" id="{3DDDD153-3F92-4082-96C5-6FBE9FA9A341}"/>
              </a:ext>
            </a:extLst>
          </p:cNvPr>
          <p:cNvPicPr>
            <a:picLocks noChangeAspect="1"/>
          </p:cNvPicPr>
          <p:nvPr/>
        </p:nvPicPr>
        <p:blipFill>
          <a:blip r:embed="rId4"/>
          <a:stretch>
            <a:fillRect/>
          </a:stretch>
        </p:blipFill>
        <p:spPr>
          <a:xfrm>
            <a:off x="6200783" y="2071577"/>
            <a:ext cx="394503" cy="363714"/>
          </a:xfrm>
          <a:prstGeom prst="rect">
            <a:avLst/>
          </a:prstGeom>
        </p:spPr>
      </p:pic>
      <p:pic>
        <p:nvPicPr>
          <p:cNvPr id="25" name="Picture 24">
            <a:extLst>
              <a:ext uri="{FF2B5EF4-FFF2-40B4-BE49-F238E27FC236}">
                <a16:creationId xmlns:a16="http://schemas.microsoft.com/office/drawing/2014/main" id="{AE532617-4675-43C8-B329-47F6577D670A}"/>
              </a:ext>
            </a:extLst>
          </p:cNvPr>
          <p:cNvPicPr>
            <a:picLocks noChangeAspect="1"/>
          </p:cNvPicPr>
          <p:nvPr/>
        </p:nvPicPr>
        <p:blipFill>
          <a:blip r:embed="rId4"/>
          <a:stretch>
            <a:fillRect/>
          </a:stretch>
        </p:blipFill>
        <p:spPr>
          <a:xfrm>
            <a:off x="6188680" y="3047105"/>
            <a:ext cx="394503" cy="363714"/>
          </a:xfrm>
          <a:prstGeom prst="rect">
            <a:avLst/>
          </a:prstGeom>
        </p:spPr>
      </p:pic>
      <p:pic>
        <p:nvPicPr>
          <p:cNvPr id="26" name="Picture 25">
            <a:extLst>
              <a:ext uri="{FF2B5EF4-FFF2-40B4-BE49-F238E27FC236}">
                <a16:creationId xmlns:a16="http://schemas.microsoft.com/office/drawing/2014/main" id="{48C33943-CC60-4AF1-B603-6A2C097CA57A}"/>
              </a:ext>
            </a:extLst>
          </p:cNvPr>
          <p:cNvPicPr>
            <a:picLocks noChangeAspect="1"/>
          </p:cNvPicPr>
          <p:nvPr/>
        </p:nvPicPr>
        <p:blipFill>
          <a:blip r:embed="rId4"/>
          <a:stretch>
            <a:fillRect/>
          </a:stretch>
        </p:blipFill>
        <p:spPr>
          <a:xfrm>
            <a:off x="5780276" y="3416485"/>
            <a:ext cx="394503" cy="363714"/>
          </a:xfrm>
          <a:prstGeom prst="rect">
            <a:avLst/>
          </a:prstGeom>
        </p:spPr>
      </p:pic>
      <p:pic>
        <p:nvPicPr>
          <p:cNvPr id="27" name="Picture 26">
            <a:extLst>
              <a:ext uri="{FF2B5EF4-FFF2-40B4-BE49-F238E27FC236}">
                <a16:creationId xmlns:a16="http://schemas.microsoft.com/office/drawing/2014/main" id="{319E38A6-803B-478F-976D-BC17F455C4DB}"/>
              </a:ext>
            </a:extLst>
          </p:cNvPr>
          <p:cNvPicPr>
            <a:picLocks noChangeAspect="1"/>
          </p:cNvPicPr>
          <p:nvPr/>
        </p:nvPicPr>
        <p:blipFill>
          <a:blip r:embed="rId4"/>
          <a:stretch>
            <a:fillRect/>
          </a:stretch>
        </p:blipFill>
        <p:spPr>
          <a:xfrm>
            <a:off x="5991428" y="1530700"/>
            <a:ext cx="394503" cy="363714"/>
          </a:xfrm>
          <a:prstGeom prst="rect">
            <a:avLst/>
          </a:prstGeom>
        </p:spPr>
      </p:pic>
      <p:pic>
        <p:nvPicPr>
          <p:cNvPr id="28" name="Picture 27">
            <a:extLst>
              <a:ext uri="{FF2B5EF4-FFF2-40B4-BE49-F238E27FC236}">
                <a16:creationId xmlns:a16="http://schemas.microsoft.com/office/drawing/2014/main" id="{DD464559-3CA2-40E0-A969-EE9BFA523B34}"/>
              </a:ext>
            </a:extLst>
          </p:cNvPr>
          <p:cNvPicPr>
            <a:picLocks noChangeAspect="1"/>
          </p:cNvPicPr>
          <p:nvPr/>
        </p:nvPicPr>
        <p:blipFill>
          <a:blip r:embed="rId4"/>
          <a:stretch>
            <a:fillRect/>
          </a:stretch>
        </p:blipFill>
        <p:spPr>
          <a:xfrm>
            <a:off x="6640301" y="1403009"/>
            <a:ext cx="394503" cy="363714"/>
          </a:xfrm>
          <a:prstGeom prst="rect">
            <a:avLst/>
          </a:prstGeom>
        </p:spPr>
      </p:pic>
      <p:pic>
        <p:nvPicPr>
          <p:cNvPr id="29" name="Picture 28">
            <a:extLst>
              <a:ext uri="{FF2B5EF4-FFF2-40B4-BE49-F238E27FC236}">
                <a16:creationId xmlns:a16="http://schemas.microsoft.com/office/drawing/2014/main" id="{69B338D1-3C50-4B77-BEFD-FD41A482126F}"/>
              </a:ext>
            </a:extLst>
          </p:cNvPr>
          <p:cNvPicPr>
            <a:picLocks noChangeAspect="1"/>
          </p:cNvPicPr>
          <p:nvPr/>
        </p:nvPicPr>
        <p:blipFill>
          <a:blip r:embed="rId4"/>
          <a:stretch>
            <a:fillRect/>
          </a:stretch>
        </p:blipFill>
        <p:spPr>
          <a:xfrm>
            <a:off x="6321730" y="4069404"/>
            <a:ext cx="394503" cy="363714"/>
          </a:xfrm>
          <a:prstGeom prst="rect">
            <a:avLst/>
          </a:prstGeom>
        </p:spPr>
      </p:pic>
      <p:pic>
        <p:nvPicPr>
          <p:cNvPr id="30" name="Picture 29">
            <a:extLst>
              <a:ext uri="{FF2B5EF4-FFF2-40B4-BE49-F238E27FC236}">
                <a16:creationId xmlns:a16="http://schemas.microsoft.com/office/drawing/2014/main" id="{22990E24-4BC8-4062-93B9-C52B28F310CF}"/>
              </a:ext>
            </a:extLst>
          </p:cNvPr>
          <p:cNvPicPr>
            <a:picLocks noChangeAspect="1"/>
          </p:cNvPicPr>
          <p:nvPr/>
        </p:nvPicPr>
        <p:blipFill>
          <a:blip r:embed="rId4"/>
          <a:stretch>
            <a:fillRect/>
          </a:stretch>
        </p:blipFill>
        <p:spPr>
          <a:xfrm>
            <a:off x="5780277" y="4219007"/>
            <a:ext cx="394503" cy="363714"/>
          </a:xfrm>
          <a:prstGeom prst="rect">
            <a:avLst/>
          </a:prstGeom>
        </p:spPr>
      </p:pic>
      <p:pic>
        <p:nvPicPr>
          <p:cNvPr id="31" name="Picture 30">
            <a:extLst>
              <a:ext uri="{FF2B5EF4-FFF2-40B4-BE49-F238E27FC236}">
                <a16:creationId xmlns:a16="http://schemas.microsoft.com/office/drawing/2014/main" id="{29132750-8868-4B80-93E2-1D5A6CC3328E}"/>
              </a:ext>
            </a:extLst>
          </p:cNvPr>
          <p:cNvPicPr>
            <a:picLocks noChangeAspect="1"/>
          </p:cNvPicPr>
          <p:nvPr/>
        </p:nvPicPr>
        <p:blipFill>
          <a:blip r:embed="rId4"/>
          <a:stretch>
            <a:fillRect/>
          </a:stretch>
        </p:blipFill>
        <p:spPr>
          <a:xfrm>
            <a:off x="5889126" y="737029"/>
            <a:ext cx="394503" cy="363714"/>
          </a:xfrm>
          <a:prstGeom prst="rect">
            <a:avLst/>
          </a:prstGeom>
        </p:spPr>
      </p:pic>
      <p:pic>
        <p:nvPicPr>
          <p:cNvPr id="32" name="Picture 31">
            <a:extLst>
              <a:ext uri="{FF2B5EF4-FFF2-40B4-BE49-F238E27FC236}">
                <a16:creationId xmlns:a16="http://schemas.microsoft.com/office/drawing/2014/main" id="{7D4181C6-D5E2-49FC-B784-0EF88DACD7F6}"/>
              </a:ext>
            </a:extLst>
          </p:cNvPr>
          <p:cNvPicPr>
            <a:picLocks noChangeAspect="1"/>
          </p:cNvPicPr>
          <p:nvPr/>
        </p:nvPicPr>
        <p:blipFill>
          <a:blip r:embed="rId4"/>
          <a:stretch>
            <a:fillRect/>
          </a:stretch>
        </p:blipFill>
        <p:spPr>
          <a:xfrm>
            <a:off x="6640301" y="817908"/>
            <a:ext cx="394503" cy="363714"/>
          </a:xfrm>
          <a:prstGeom prst="rect">
            <a:avLst/>
          </a:prstGeom>
        </p:spPr>
      </p:pic>
      <p:pic>
        <p:nvPicPr>
          <p:cNvPr id="33" name="Picture 32">
            <a:extLst>
              <a:ext uri="{FF2B5EF4-FFF2-40B4-BE49-F238E27FC236}">
                <a16:creationId xmlns:a16="http://schemas.microsoft.com/office/drawing/2014/main" id="{11808150-545F-445F-96BF-C7843A3919A6}"/>
              </a:ext>
            </a:extLst>
          </p:cNvPr>
          <p:cNvPicPr>
            <a:picLocks noChangeAspect="1"/>
          </p:cNvPicPr>
          <p:nvPr/>
        </p:nvPicPr>
        <p:blipFill>
          <a:blip r:embed="rId4"/>
          <a:stretch>
            <a:fillRect/>
          </a:stretch>
        </p:blipFill>
        <p:spPr>
          <a:xfrm>
            <a:off x="7265659" y="1028484"/>
            <a:ext cx="394503" cy="363714"/>
          </a:xfrm>
          <a:prstGeom prst="rect">
            <a:avLst/>
          </a:prstGeom>
        </p:spPr>
      </p:pic>
    </p:spTree>
    <p:extLst>
      <p:ext uri="{BB962C8B-B14F-4D97-AF65-F5344CB8AC3E}">
        <p14:creationId xmlns:p14="http://schemas.microsoft.com/office/powerpoint/2010/main" val="125923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F208A-816B-4C11-AC36-05CC3552FC38}"/>
              </a:ext>
            </a:extLst>
          </p:cNvPr>
          <p:cNvSpPr>
            <a:spLocks noGrp="1"/>
          </p:cNvSpPr>
          <p:nvPr>
            <p:ph type="body" sz="quarter" idx="13"/>
          </p:nvPr>
        </p:nvSpPr>
        <p:spPr>
          <a:xfrm>
            <a:off x="340786" y="19454"/>
            <a:ext cx="8439148" cy="686442"/>
          </a:xfrm>
        </p:spPr>
        <p:txBody>
          <a:bodyPr/>
          <a:lstStyle/>
          <a:p>
            <a:r>
              <a:rPr lang="en-US" dirty="0"/>
              <a:t>Wasserstein Distance</a:t>
            </a:r>
          </a:p>
        </p:txBody>
      </p:sp>
      <p:pic>
        <p:nvPicPr>
          <p:cNvPr id="10" name="Picture 9">
            <a:extLst>
              <a:ext uri="{FF2B5EF4-FFF2-40B4-BE49-F238E27FC236}">
                <a16:creationId xmlns:a16="http://schemas.microsoft.com/office/drawing/2014/main" id="{6DCE5B98-6452-4A97-AF93-D19839467C35}"/>
              </a:ext>
            </a:extLst>
          </p:cNvPr>
          <p:cNvPicPr>
            <a:picLocks noChangeAspect="1"/>
          </p:cNvPicPr>
          <p:nvPr/>
        </p:nvPicPr>
        <p:blipFill>
          <a:blip r:embed="rId3"/>
          <a:stretch>
            <a:fillRect/>
          </a:stretch>
        </p:blipFill>
        <p:spPr>
          <a:xfrm>
            <a:off x="1238054" y="1698499"/>
            <a:ext cx="1364630" cy="720851"/>
          </a:xfrm>
          <a:prstGeom prst="rect">
            <a:avLst/>
          </a:prstGeom>
        </p:spPr>
      </p:pic>
      <p:pic>
        <p:nvPicPr>
          <p:cNvPr id="11" name="Picture 10">
            <a:extLst>
              <a:ext uri="{FF2B5EF4-FFF2-40B4-BE49-F238E27FC236}">
                <a16:creationId xmlns:a16="http://schemas.microsoft.com/office/drawing/2014/main" id="{6D9853B1-BC1D-41BA-9BC4-89602C162A4A}"/>
              </a:ext>
            </a:extLst>
          </p:cNvPr>
          <p:cNvPicPr>
            <a:picLocks noChangeAspect="1"/>
          </p:cNvPicPr>
          <p:nvPr/>
        </p:nvPicPr>
        <p:blipFill>
          <a:blip r:embed="rId3"/>
          <a:stretch>
            <a:fillRect/>
          </a:stretch>
        </p:blipFill>
        <p:spPr>
          <a:xfrm>
            <a:off x="1419789" y="2240782"/>
            <a:ext cx="1364630" cy="720851"/>
          </a:xfrm>
          <a:prstGeom prst="rect">
            <a:avLst/>
          </a:prstGeom>
        </p:spPr>
      </p:pic>
      <p:pic>
        <p:nvPicPr>
          <p:cNvPr id="12" name="Picture 11">
            <a:extLst>
              <a:ext uri="{FF2B5EF4-FFF2-40B4-BE49-F238E27FC236}">
                <a16:creationId xmlns:a16="http://schemas.microsoft.com/office/drawing/2014/main" id="{42FE6398-FB7E-4907-91D0-E685BA288360}"/>
              </a:ext>
            </a:extLst>
          </p:cNvPr>
          <p:cNvPicPr>
            <a:picLocks noChangeAspect="1"/>
          </p:cNvPicPr>
          <p:nvPr/>
        </p:nvPicPr>
        <p:blipFill>
          <a:blip r:embed="rId3"/>
          <a:stretch>
            <a:fillRect/>
          </a:stretch>
        </p:blipFill>
        <p:spPr>
          <a:xfrm>
            <a:off x="303290" y="2018322"/>
            <a:ext cx="1364630" cy="720851"/>
          </a:xfrm>
          <a:prstGeom prst="rect">
            <a:avLst/>
          </a:prstGeom>
        </p:spPr>
      </p:pic>
      <p:pic>
        <p:nvPicPr>
          <p:cNvPr id="13" name="Picture 12">
            <a:extLst>
              <a:ext uri="{FF2B5EF4-FFF2-40B4-BE49-F238E27FC236}">
                <a16:creationId xmlns:a16="http://schemas.microsoft.com/office/drawing/2014/main" id="{54D02C48-8959-4B9D-A599-3363824DA55A}"/>
              </a:ext>
            </a:extLst>
          </p:cNvPr>
          <p:cNvPicPr>
            <a:picLocks noChangeAspect="1"/>
          </p:cNvPicPr>
          <p:nvPr/>
        </p:nvPicPr>
        <p:blipFill>
          <a:blip r:embed="rId3"/>
          <a:stretch>
            <a:fillRect/>
          </a:stretch>
        </p:blipFill>
        <p:spPr>
          <a:xfrm>
            <a:off x="17577" y="2622888"/>
            <a:ext cx="1364630" cy="720851"/>
          </a:xfrm>
          <a:prstGeom prst="rect">
            <a:avLst/>
          </a:prstGeom>
        </p:spPr>
      </p:pic>
      <p:pic>
        <p:nvPicPr>
          <p:cNvPr id="14" name="Picture 13">
            <a:extLst>
              <a:ext uri="{FF2B5EF4-FFF2-40B4-BE49-F238E27FC236}">
                <a16:creationId xmlns:a16="http://schemas.microsoft.com/office/drawing/2014/main" id="{8C311084-EAC5-441D-9817-04286BB092E7}"/>
              </a:ext>
            </a:extLst>
          </p:cNvPr>
          <p:cNvPicPr>
            <a:picLocks noChangeAspect="1"/>
          </p:cNvPicPr>
          <p:nvPr/>
        </p:nvPicPr>
        <p:blipFill>
          <a:blip r:embed="rId3"/>
          <a:stretch>
            <a:fillRect/>
          </a:stretch>
        </p:blipFill>
        <p:spPr>
          <a:xfrm>
            <a:off x="2260790" y="1739033"/>
            <a:ext cx="1364630" cy="720851"/>
          </a:xfrm>
          <a:prstGeom prst="rect">
            <a:avLst/>
          </a:prstGeom>
        </p:spPr>
      </p:pic>
      <p:pic>
        <p:nvPicPr>
          <p:cNvPr id="15" name="Picture 14">
            <a:extLst>
              <a:ext uri="{FF2B5EF4-FFF2-40B4-BE49-F238E27FC236}">
                <a16:creationId xmlns:a16="http://schemas.microsoft.com/office/drawing/2014/main" id="{31491B92-FBD6-4788-95CD-41FE91AB3424}"/>
              </a:ext>
            </a:extLst>
          </p:cNvPr>
          <p:cNvPicPr>
            <a:picLocks noChangeAspect="1"/>
          </p:cNvPicPr>
          <p:nvPr/>
        </p:nvPicPr>
        <p:blipFill>
          <a:blip r:embed="rId3"/>
          <a:stretch>
            <a:fillRect/>
          </a:stretch>
        </p:blipFill>
        <p:spPr>
          <a:xfrm>
            <a:off x="1105982" y="2783064"/>
            <a:ext cx="1364630" cy="720851"/>
          </a:xfrm>
          <a:prstGeom prst="rect">
            <a:avLst/>
          </a:prstGeom>
        </p:spPr>
      </p:pic>
      <p:pic>
        <p:nvPicPr>
          <p:cNvPr id="16" name="Picture 15">
            <a:extLst>
              <a:ext uri="{FF2B5EF4-FFF2-40B4-BE49-F238E27FC236}">
                <a16:creationId xmlns:a16="http://schemas.microsoft.com/office/drawing/2014/main" id="{EDD19337-207D-44A0-A968-644EE2C409A9}"/>
              </a:ext>
            </a:extLst>
          </p:cNvPr>
          <p:cNvPicPr>
            <a:picLocks noChangeAspect="1"/>
          </p:cNvPicPr>
          <p:nvPr/>
        </p:nvPicPr>
        <p:blipFill>
          <a:blip r:embed="rId3"/>
          <a:stretch>
            <a:fillRect/>
          </a:stretch>
        </p:blipFill>
        <p:spPr>
          <a:xfrm>
            <a:off x="683841" y="2992812"/>
            <a:ext cx="1364630" cy="720851"/>
          </a:xfrm>
          <a:prstGeom prst="rect">
            <a:avLst/>
          </a:prstGeom>
        </p:spPr>
      </p:pic>
      <p:pic>
        <p:nvPicPr>
          <p:cNvPr id="17" name="Picture 16">
            <a:extLst>
              <a:ext uri="{FF2B5EF4-FFF2-40B4-BE49-F238E27FC236}">
                <a16:creationId xmlns:a16="http://schemas.microsoft.com/office/drawing/2014/main" id="{69A323B6-BDA6-4AC9-9F1D-E7940F74E5E1}"/>
              </a:ext>
            </a:extLst>
          </p:cNvPr>
          <p:cNvPicPr>
            <a:picLocks noChangeAspect="1"/>
          </p:cNvPicPr>
          <p:nvPr/>
        </p:nvPicPr>
        <p:blipFill>
          <a:blip r:embed="rId3"/>
          <a:stretch>
            <a:fillRect/>
          </a:stretch>
        </p:blipFill>
        <p:spPr>
          <a:xfrm>
            <a:off x="1105982" y="3436008"/>
            <a:ext cx="1364630" cy="720851"/>
          </a:xfrm>
          <a:prstGeom prst="rect">
            <a:avLst/>
          </a:prstGeom>
        </p:spPr>
      </p:pic>
      <p:pic>
        <p:nvPicPr>
          <p:cNvPr id="18" name="Picture 17">
            <a:extLst>
              <a:ext uri="{FF2B5EF4-FFF2-40B4-BE49-F238E27FC236}">
                <a16:creationId xmlns:a16="http://schemas.microsoft.com/office/drawing/2014/main" id="{C321B207-A5D3-401C-AF01-ECC9871617E3}"/>
              </a:ext>
            </a:extLst>
          </p:cNvPr>
          <p:cNvPicPr>
            <a:picLocks noChangeAspect="1"/>
          </p:cNvPicPr>
          <p:nvPr/>
        </p:nvPicPr>
        <p:blipFill>
          <a:blip r:embed="rId3"/>
          <a:stretch>
            <a:fillRect/>
          </a:stretch>
        </p:blipFill>
        <p:spPr>
          <a:xfrm>
            <a:off x="1644766" y="3032575"/>
            <a:ext cx="1364630" cy="720851"/>
          </a:xfrm>
          <a:prstGeom prst="rect">
            <a:avLst/>
          </a:prstGeom>
        </p:spPr>
      </p:pic>
      <p:pic>
        <p:nvPicPr>
          <p:cNvPr id="19" name="Picture 18">
            <a:extLst>
              <a:ext uri="{FF2B5EF4-FFF2-40B4-BE49-F238E27FC236}">
                <a16:creationId xmlns:a16="http://schemas.microsoft.com/office/drawing/2014/main" id="{88DB0B9F-D685-4F10-917A-29E7EBA8EA71}"/>
              </a:ext>
            </a:extLst>
          </p:cNvPr>
          <p:cNvPicPr>
            <a:picLocks noChangeAspect="1"/>
          </p:cNvPicPr>
          <p:nvPr/>
        </p:nvPicPr>
        <p:blipFill>
          <a:blip r:embed="rId3"/>
          <a:stretch>
            <a:fillRect/>
          </a:stretch>
        </p:blipFill>
        <p:spPr>
          <a:xfrm rot="21140480">
            <a:off x="555739" y="3868024"/>
            <a:ext cx="1364630" cy="720851"/>
          </a:xfrm>
          <a:prstGeom prst="rect">
            <a:avLst/>
          </a:prstGeom>
        </p:spPr>
      </p:pic>
      <p:pic>
        <p:nvPicPr>
          <p:cNvPr id="20" name="Picture 19">
            <a:extLst>
              <a:ext uri="{FF2B5EF4-FFF2-40B4-BE49-F238E27FC236}">
                <a16:creationId xmlns:a16="http://schemas.microsoft.com/office/drawing/2014/main" id="{7A371641-ECF9-4C54-BBE1-50CDEF3D4AF1}"/>
              </a:ext>
            </a:extLst>
          </p:cNvPr>
          <p:cNvPicPr>
            <a:picLocks noChangeAspect="1"/>
          </p:cNvPicPr>
          <p:nvPr/>
        </p:nvPicPr>
        <p:blipFill>
          <a:blip r:embed="rId3"/>
          <a:stretch>
            <a:fillRect/>
          </a:stretch>
        </p:blipFill>
        <p:spPr>
          <a:xfrm rot="20176244">
            <a:off x="269504" y="1312024"/>
            <a:ext cx="1364630" cy="720851"/>
          </a:xfrm>
          <a:prstGeom prst="rect">
            <a:avLst/>
          </a:prstGeom>
        </p:spPr>
      </p:pic>
      <p:pic>
        <p:nvPicPr>
          <p:cNvPr id="21" name="Picture 20">
            <a:extLst>
              <a:ext uri="{FF2B5EF4-FFF2-40B4-BE49-F238E27FC236}">
                <a16:creationId xmlns:a16="http://schemas.microsoft.com/office/drawing/2014/main" id="{A67E6B6F-1F81-47A4-9F99-2541253047A8}"/>
              </a:ext>
            </a:extLst>
          </p:cNvPr>
          <p:cNvPicPr>
            <a:picLocks noChangeAspect="1"/>
          </p:cNvPicPr>
          <p:nvPr/>
        </p:nvPicPr>
        <p:blipFill>
          <a:blip r:embed="rId3"/>
          <a:stretch>
            <a:fillRect/>
          </a:stretch>
        </p:blipFill>
        <p:spPr>
          <a:xfrm rot="20267602">
            <a:off x="2094331" y="3816130"/>
            <a:ext cx="1364630" cy="720851"/>
          </a:xfrm>
          <a:prstGeom prst="rect">
            <a:avLst/>
          </a:prstGeom>
        </p:spPr>
      </p:pic>
      <p:pic>
        <p:nvPicPr>
          <p:cNvPr id="22" name="Picture 21">
            <a:extLst>
              <a:ext uri="{FF2B5EF4-FFF2-40B4-BE49-F238E27FC236}">
                <a16:creationId xmlns:a16="http://schemas.microsoft.com/office/drawing/2014/main" id="{6DEE8049-23A9-41DD-AAE2-661ED8A59FAB}"/>
              </a:ext>
            </a:extLst>
          </p:cNvPr>
          <p:cNvPicPr>
            <a:picLocks noChangeAspect="1"/>
          </p:cNvPicPr>
          <p:nvPr/>
        </p:nvPicPr>
        <p:blipFill>
          <a:blip r:embed="rId4"/>
          <a:stretch>
            <a:fillRect/>
          </a:stretch>
        </p:blipFill>
        <p:spPr>
          <a:xfrm>
            <a:off x="5583026" y="2419350"/>
            <a:ext cx="394503" cy="363714"/>
          </a:xfrm>
          <a:prstGeom prst="rect">
            <a:avLst/>
          </a:prstGeom>
        </p:spPr>
      </p:pic>
      <p:pic>
        <p:nvPicPr>
          <p:cNvPr id="23" name="Picture 22">
            <a:extLst>
              <a:ext uri="{FF2B5EF4-FFF2-40B4-BE49-F238E27FC236}">
                <a16:creationId xmlns:a16="http://schemas.microsoft.com/office/drawing/2014/main" id="{BCF4F418-A591-4DA7-A193-3B0AC8FC7A0D}"/>
              </a:ext>
            </a:extLst>
          </p:cNvPr>
          <p:cNvPicPr>
            <a:picLocks noChangeAspect="1"/>
          </p:cNvPicPr>
          <p:nvPr/>
        </p:nvPicPr>
        <p:blipFill>
          <a:blip r:embed="rId4"/>
          <a:stretch>
            <a:fillRect/>
          </a:stretch>
        </p:blipFill>
        <p:spPr>
          <a:xfrm>
            <a:off x="5780277" y="2839108"/>
            <a:ext cx="394503" cy="363714"/>
          </a:xfrm>
          <a:prstGeom prst="rect">
            <a:avLst/>
          </a:prstGeom>
        </p:spPr>
      </p:pic>
      <p:pic>
        <p:nvPicPr>
          <p:cNvPr id="24" name="Picture 23">
            <a:extLst>
              <a:ext uri="{FF2B5EF4-FFF2-40B4-BE49-F238E27FC236}">
                <a16:creationId xmlns:a16="http://schemas.microsoft.com/office/drawing/2014/main" id="{3DDDD153-3F92-4082-96C5-6FBE9FA9A341}"/>
              </a:ext>
            </a:extLst>
          </p:cNvPr>
          <p:cNvPicPr>
            <a:picLocks noChangeAspect="1"/>
          </p:cNvPicPr>
          <p:nvPr/>
        </p:nvPicPr>
        <p:blipFill>
          <a:blip r:embed="rId4"/>
          <a:stretch>
            <a:fillRect/>
          </a:stretch>
        </p:blipFill>
        <p:spPr>
          <a:xfrm>
            <a:off x="6200783" y="2071577"/>
            <a:ext cx="394503" cy="363714"/>
          </a:xfrm>
          <a:prstGeom prst="rect">
            <a:avLst/>
          </a:prstGeom>
        </p:spPr>
      </p:pic>
      <p:pic>
        <p:nvPicPr>
          <p:cNvPr id="25" name="Picture 24">
            <a:extLst>
              <a:ext uri="{FF2B5EF4-FFF2-40B4-BE49-F238E27FC236}">
                <a16:creationId xmlns:a16="http://schemas.microsoft.com/office/drawing/2014/main" id="{AE532617-4675-43C8-B329-47F6577D670A}"/>
              </a:ext>
            </a:extLst>
          </p:cNvPr>
          <p:cNvPicPr>
            <a:picLocks noChangeAspect="1"/>
          </p:cNvPicPr>
          <p:nvPr/>
        </p:nvPicPr>
        <p:blipFill>
          <a:blip r:embed="rId4"/>
          <a:stretch>
            <a:fillRect/>
          </a:stretch>
        </p:blipFill>
        <p:spPr>
          <a:xfrm>
            <a:off x="6188680" y="3047105"/>
            <a:ext cx="394503" cy="363714"/>
          </a:xfrm>
          <a:prstGeom prst="rect">
            <a:avLst/>
          </a:prstGeom>
        </p:spPr>
      </p:pic>
      <p:pic>
        <p:nvPicPr>
          <p:cNvPr id="26" name="Picture 25">
            <a:extLst>
              <a:ext uri="{FF2B5EF4-FFF2-40B4-BE49-F238E27FC236}">
                <a16:creationId xmlns:a16="http://schemas.microsoft.com/office/drawing/2014/main" id="{48C33943-CC60-4AF1-B603-6A2C097CA57A}"/>
              </a:ext>
            </a:extLst>
          </p:cNvPr>
          <p:cNvPicPr>
            <a:picLocks noChangeAspect="1"/>
          </p:cNvPicPr>
          <p:nvPr/>
        </p:nvPicPr>
        <p:blipFill>
          <a:blip r:embed="rId4"/>
          <a:stretch>
            <a:fillRect/>
          </a:stretch>
        </p:blipFill>
        <p:spPr>
          <a:xfrm>
            <a:off x="5780276" y="3416485"/>
            <a:ext cx="394503" cy="363714"/>
          </a:xfrm>
          <a:prstGeom prst="rect">
            <a:avLst/>
          </a:prstGeom>
        </p:spPr>
      </p:pic>
      <p:pic>
        <p:nvPicPr>
          <p:cNvPr id="27" name="Picture 26">
            <a:extLst>
              <a:ext uri="{FF2B5EF4-FFF2-40B4-BE49-F238E27FC236}">
                <a16:creationId xmlns:a16="http://schemas.microsoft.com/office/drawing/2014/main" id="{319E38A6-803B-478F-976D-BC17F455C4DB}"/>
              </a:ext>
            </a:extLst>
          </p:cNvPr>
          <p:cNvPicPr>
            <a:picLocks noChangeAspect="1"/>
          </p:cNvPicPr>
          <p:nvPr/>
        </p:nvPicPr>
        <p:blipFill>
          <a:blip r:embed="rId4"/>
          <a:stretch>
            <a:fillRect/>
          </a:stretch>
        </p:blipFill>
        <p:spPr>
          <a:xfrm>
            <a:off x="5991428" y="1530700"/>
            <a:ext cx="394503" cy="363714"/>
          </a:xfrm>
          <a:prstGeom prst="rect">
            <a:avLst/>
          </a:prstGeom>
        </p:spPr>
      </p:pic>
      <p:pic>
        <p:nvPicPr>
          <p:cNvPr id="28" name="Picture 27">
            <a:extLst>
              <a:ext uri="{FF2B5EF4-FFF2-40B4-BE49-F238E27FC236}">
                <a16:creationId xmlns:a16="http://schemas.microsoft.com/office/drawing/2014/main" id="{DD464559-3CA2-40E0-A969-EE9BFA523B34}"/>
              </a:ext>
            </a:extLst>
          </p:cNvPr>
          <p:cNvPicPr>
            <a:picLocks noChangeAspect="1"/>
          </p:cNvPicPr>
          <p:nvPr/>
        </p:nvPicPr>
        <p:blipFill>
          <a:blip r:embed="rId4"/>
          <a:stretch>
            <a:fillRect/>
          </a:stretch>
        </p:blipFill>
        <p:spPr>
          <a:xfrm>
            <a:off x="6640301" y="1403009"/>
            <a:ext cx="394503" cy="363714"/>
          </a:xfrm>
          <a:prstGeom prst="rect">
            <a:avLst/>
          </a:prstGeom>
        </p:spPr>
      </p:pic>
      <p:pic>
        <p:nvPicPr>
          <p:cNvPr id="29" name="Picture 28">
            <a:extLst>
              <a:ext uri="{FF2B5EF4-FFF2-40B4-BE49-F238E27FC236}">
                <a16:creationId xmlns:a16="http://schemas.microsoft.com/office/drawing/2014/main" id="{69B338D1-3C50-4B77-BEFD-FD41A482126F}"/>
              </a:ext>
            </a:extLst>
          </p:cNvPr>
          <p:cNvPicPr>
            <a:picLocks noChangeAspect="1"/>
          </p:cNvPicPr>
          <p:nvPr/>
        </p:nvPicPr>
        <p:blipFill>
          <a:blip r:embed="rId4"/>
          <a:stretch>
            <a:fillRect/>
          </a:stretch>
        </p:blipFill>
        <p:spPr>
          <a:xfrm>
            <a:off x="6321730" y="4069404"/>
            <a:ext cx="394503" cy="363714"/>
          </a:xfrm>
          <a:prstGeom prst="rect">
            <a:avLst/>
          </a:prstGeom>
        </p:spPr>
      </p:pic>
      <p:pic>
        <p:nvPicPr>
          <p:cNvPr id="30" name="Picture 29">
            <a:extLst>
              <a:ext uri="{FF2B5EF4-FFF2-40B4-BE49-F238E27FC236}">
                <a16:creationId xmlns:a16="http://schemas.microsoft.com/office/drawing/2014/main" id="{22990E24-4BC8-4062-93B9-C52B28F310CF}"/>
              </a:ext>
            </a:extLst>
          </p:cNvPr>
          <p:cNvPicPr>
            <a:picLocks noChangeAspect="1"/>
          </p:cNvPicPr>
          <p:nvPr/>
        </p:nvPicPr>
        <p:blipFill>
          <a:blip r:embed="rId4"/>
          <a:stretch>
            <a:fillRect/>
          </a:stretch>
        </p:blipFill>
        <p:spPr>
          <a:xfrm>
            <a:off x="5780277" y="4219007"/>
            <a:ext cx="394503" cy="363714"/>
          </a:xfrm>
          <a:prstGeom prst="rect">
            <a:avLst/>
          </a:prstGeom>
        </p:spPr>
      </p:pic>
      <p:pic>
        <p:nvPicPr>
          <p:cNvPr id="31" name="Picture 30">
            <a:extLst>
              <a:ext uri="{FF2B5EF4-FFF2-40B4-BE49-F238E27FC236}">
                <a16:creationId xmlns:a16="http://schemas.microsoft.com/office/drawing/2014/main" id="{29132750-8868-4B80-93E2-1D5A6CC3328E}"/>
              </a:ext>
            </a:extLst>
          </p:cNvPr>
          <p:cNvPicPr>
            <a:picLocks noChangeAspect="1"/>
          </p:cNvPicPr>
          <p:nvPr/>
        </p:nvPicPr>
        <p:blipFill>
          <a:blip r:embed="rId4"/>
          <a:stretch>
            <a:fillRect/>
          </a:stretch>
        </p:blipFill>
        <p:spPr>
          <a:xfrm>
            <a:off x="5889126" y="737029"/>
            <a:ext cx="394503" cy="363714"/>
          </a:xfrm>
          <a:prstGeom prst="rect">
            <a:avLst/>
          </a:prstGeom>
        </p:spPr>
      </p:pic>
      <p:pic>
        <p:nvPicPr>
          <p:cNvPr id="32" name="Picture 31">
            <a:extLst>
              <a:ext uri="{FF2B5EF4-FFF2-40B4-BE49-F238E27FC236}">
                <a16:creationId xmlns:a16="http://schemas.microsoft.com/office/drawing/2014/main" id="{7D4181C6-D5E2-49FC-B784-0EF88DACD7F6}"/>
              </a:ext>
            </a:extLst>
          </p:cNvPr>
          <p:cNvPicPr>
            <a:picLocks noChangeAspect="1"/>
          </p:cNvPicPr>
          <p:nvPr/>
        </p:nvPicPr>
        <p:blipFill>
          <a:blip r:embed="rId4"/>
          <a:stretch>
            <a:fillRect/>
          </a:stretch>
        </p:blipFill>
        <p:spPr>
          <a:xfrm>
            <a:off x="6640301" y="817908"/>
            <a:ext cx="394503" cy="363714"/>
          </a:xfrm>
          <a:prstGeom prst="rect">
            <a:avLst/>
          </a:prstGeom>
        </p:spPr>
      </p:pic>
      <p:pic>
        <p:nvPicPr>
          <p:cNvPr id="33" name="Picture 32">
            <a:extLst>
              <a:ext uri="{FF2B5EF4-FFF2-40B4-BE49-F238E27FC236}">
                <a16:creationId xmlns:a16="http://schemas.microsoft.com/office/drawing/2014/main" id="{11808150-545F-445F-96BF-C7843A3919A6}"/>
              </a:ext>
            </a:extLst>
          </p:cNvPr>
          <p:cNvPicPr>
            <a:picLocks noChangeAspect="1"/>
          </p:cNvPicPr>
          <p:nvPr/>
        </p:nvPicPr>
        <p:blipFill>
          <a:blip r:embed="rId4"/>
          <a:stretch>
            <a:fillRect/>
          </a:stretch>
        </p:blipFill>
        <p:spPr>
          <a:xfrm>
            <a:off x="7265659" y="1028484"/>
            <a:ext cx="394503" cy="363714"/>
          </a:xfrm>
          <a:prstGeom prst="rect">
            <a:avLst/>
          </a:prstGeom>
        </p:spPr>
      </p:pic>
      <p:cxnSp>
        <p:nvCxnSpPr>
          <p:cNvPr id="6" name="Straight Connector 5">
            <a:extLst>
              <a:ext uri="{FF2B5EF4-FFF2-40B4-BE49-F238E27FC236}">
                <a16:creationId xmlns:a16="http://schemas.microsoft.com/office/drawing/2014/main" id="{188BA3C0-A792-4361-AB15-95271D17D347}"/>
              </a:ext>
            </a:extLst>
          </p:cNvPr>
          <p:cNvCxnSpPr>
            <a:cxnSpLocks/>
          </p:cNvCxnSpPr>
          <p:nvPr/>
        </p:nvCxnSpPr>
        <p:spPr>
          <a:xfrm flipV="1">
            <a:off x="1105982" y="914400"/>
            <a:ext cx="4990018" cy="61630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6A04FF1-6E9C-44B4-9A1D-4038C5FCF499}"/>
              </a:ext>
            </a:extLst>
          </p:cNvPr>
          <p:cNvCxnSpPr>
            <a:cxnSpLocks/>
          </p:cNvCxnSpPr>
          <p:nvPr/>
        </p:nvCxnSpPr>
        <p:spPr>
          <a:xfrm flipV="1">
            <a:off x="2096485" y="999765"/>
            <a:ext cx="4741067" cy="94964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89FF99D-5798-4E85-853A-597C8AF3A459}"/>
              </a:ext>
            </a:extLst>
          </p:cNvPr>
          <p:cNvCxnSpPr>
            <a:cxnSpLocks/>
          </p:cNvCxnSpPr>
          <p:nvPr/>
        </p:nvCxnSpPr>
        <p:spPr>
          <a:xfrm flipV="1">
            <a:off x="3195554" y="1237284"/>
            <a:ext cx="4267356" cy="778937"/>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CFE2A70-46BB-49AC-B6E6-96545545451D}"/>
              </a:ext>
            </a:extLst>
          </p:cNvPr>
          <p:cNvCxnSpPr>
            <a:cxnSpLocks/>
          </p:cNvCxnSpPr>
          <p:nvPr/>
        </p:nvCxnSpPr>
        <p:spPr>
          <a:xfrm flipV="1">
            <a:off x="1105982" y="1723175"/>
            <a:ext cx="5142418" cy="600769"/>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42AFF8A-9FD5-4638-9140-BC27FBDB7798}"/>
              </a:ext>
            </a:extLst>
          </p:cNvPr>
          <p:cNvCxnSpPr>
            <a:cxnSpLocks/>
          </p:cNvCxnSpPr>
          <p:nvPr/>
        </p:nvCxnSpPr>
        <p:spPr>
          <a:xfrm flipV="1">
            <a:off x="2353150" y="1605861"/>
            <a:ext cx="4484402" cy="932267"/>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F36485F-281E-4914-8AD5-F76A336DECAB}"/>
              </a:ext>
            </a:extLst>
          </p:cNvPr>
          <p:cNvCxnSpPr>
            <a:cxnSpLocks/>
          </p:cNvCxnSpPr>
          <p:nvPr/>
        </p:nvCxnSpPr>
        <p:spPr>
          <a:xfrm flipV="1">
            <a:off x="908730" y="2276978"/>
            <a:ext cx="5531402" cy="642997"/>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0BA8CAC-ED34-4EAE-BC3D-409ECCE18F61}"/>
              </a:ext>
            </a:extLst>
          </p:cNvPr>
          <p:cNvCxnSpPr>
            <a:cxnSpLocks/>
          </p:cNvCxnSpPr>
          <p:nvPr/>
        </p:nvCxnSpPr>
        <p:spPr>
          <a:xfrm flipV="1">
            <a:off x="2008735" y="2598476"/>
            <a:ext cx="3771542" cy="42729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2B1DCF3-0FF2-41D4-844F-27232A9D84B6}"/>
              </a:ext>
            </a:extLst>
          </p:cNvPr>
          <p:cNvCxnSpPr>
            <a:cxnSpLocks/>
          </p:cNvCxnSpPr>
          <p:nvPr/>
        </p:nvCxnSpPr>
        <p:spPr>
          <a:xfrm flipV="1">
            <a:off x="1579459" y="3007342"/>
            <a:ext cx="4411969" cy="256278"/>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1A12797-D545-4659-9322-E50E7BEE5982}"/>
              </a:ext>
            </a:extLst>
          </p:cNvPr>
          <p:cNvCxnSpPr>
            <a:cxnSpLocks/>
          </p:cNvCxnSpPr>
          <p:nvPr/>
        </p:nvCxnSpPr>
        <p:spPr>
          <a:xfrm flipV="1">
            <a:off x="2535919" y="3245443"/>
            <a:ext cx="3862115" cy="11334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6F8E95FA-1C08-4CBC-856E-A64809AD7BD7}"/>
              </a:ext>
            </a:extLst>
          </p:cNvPr>
          <p:cNvCxnSpPr>
            <a:cxnSpLocks/>
          </p:cNvCxnSpPr>
          <p:nvPr/>
        </p:nvCxnSpPr>
        <p:spPr>
          <a:xfrm flipV="1">
            <a:off x="2008718" y="3617738"/>
            <a:ext cx="3968811" cy="94988"/>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D61AC89-89C8-42F7-8B04-607C7A5F40BD}"/>
              </a:ext>
            </a:extLst>
          </p:cNvPr>
          <p:cNvCxnSpPr>
            <a:cxnSpLocks/>
          </p:cNvCxnSpPr>
          <p:nvPr/>
        </p:nvCxnSpPr>
        <p:spPr>
          <a:xfrm>
            <a:off x="1498114" y="4140236"/>
            <a:ext cx="4493314" cy="271775"/>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93F83B4-0B5B-4C9D-A0B5-1264D8681812}"/>
              </a:ext>
            </a:extLst>
          </p:cNvPr>
          <p:cNvCxnSpPr>
            <a:cxnSpLocks/>
          </p:cNvCxnSpPr>
          <p:nvPr/>
        </p:nvCxnSpPr>
        <p:spPr>
          <a:xfrm>
            <a:off x="2943105" y="4017368"/>
            <a:ext cx="3640078" cy="26613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750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9E7AA-498B-46BA-ACFA-D99EF17B1738}"/>
              </a:ext>
            </a:extLst>
          </p:cNvPr>
          <p:cNvSpPr>
            <a:spLocks noGrp="1"/>
          </p:cNvSpPr>
          <p:nvPr>
            <p:ph type="body" sz="quarter" idx="13"/>
          </p:nvPr>
        </p:nvSpPr>
        <p:spPr/>
        <p:txBody>
          <a:bodyPr/>
          <a:lstStyle/>
          <a:p>
            <a:r>
              <a:rPr lang="en-US" dirty="0"/>
              <a:t>Wasserstein Distance</a:t>
            </a:r>
          </a:p>
        </p:txBody>
      </p:sp>
      <p:pic>
        <p:nvPicPr>
          <p:cNvPr id="4" name="Picture 3">
            <a:extLst>
              <a:ext uri="{FF2B5EF4-FFF2-40B4-BE49-F238E27FC236}">
                <a16:creationId xmlns:a16="http://schemas.microsoft.com/office/drawing/2014/main" id="{1DC86F4C-1D68-4E60-8D88-116C13EF4359}"/>
              </a:ext>
            </a:extLst>
          </p:cNvPr>
          <p:cNvPicPr>
            <a:picLocks noChangeAspect="1"/>
          </p:cNvPicPr>
          <p:nvPr/>
        </p:nvPicPr>
        <p:blipFill rotWithShape="1">
          <a:blip r:embed="rId3"/>
          <a:srcRect r="79740"/>
          <a:stretch/>
        </p:blipFill>
        <p:spPr>
          <a:xfrm>
            <a:off x="209550" y="1502741"/>
            <a:ext cx="1781175" cy="1689300"/>
          </a:xfrm>
          <a:prstGeom prst="rect">
            <a:avLst/>
          </a:prstGeom>
        </p:spPr>
      </p:pic>
    </p:spTree>
    <p:extLst>
      <p:ext uri="{BB962C8B-B14F-4D97-AF65-F5344CB8AC3E}">
        <p14:creationId xmlns:p14="http://schemas.microsoft.com/office/powerpoint/2010/main" val="38329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7113" b="15992"/>
          <a:stretch/>
        </p:blipFill>
        <p:spPr>
          <a:xfrm>
            <a:off x="0" y="-32657"/>
            <a:ext cx="9144000" cy="4778828"/>
          </a:xfrm>
          <a:prstGeom prst="rect">
            <a:avLst/>
          </a:prstGeom>
        </p:spPr>
      </p:pic>
      <p:sp>
        <p:nvSpPr>
          <p:cNvPr id="3" name="Content Placeholder 2"/>
          <p:cNvSpPr>
            <a:spLocks noGrp="1"/>
          </p:cNvSpPr>
          <p:nvPr>
            <p:ph type="body" sz="quarter" idx="13"/>
          </p:nvPr>
        </p:nvSpPr>
        <p:spPr>
          <a:xfrm>
            <a:off x="-11640" y="228883"/>
            <a:ext cx="2089147" cy="457642"/>
          </a:xfrm>
          <a:prstGeom prst="rect">
            <a:avLst/>
          </a:prstGeom>
          <a:solidFill>
            <a:schemeClr val="tx1"/>
          </a:solidFill>
        </p:spPr>
        <p:txBody>
          <a:bodyPr/>
          <a:lstStyle/>
          <a:p>
            <a:r>
              <a:rPr lang="en-US" sz="2400">
                <a:solidFill>
                  <a:schemeClr val="bg1"/>
                </a:solidFill>
              </a:rPr>
              <a:t>Visitor Mode</a:t>
            </a:r>
          </a:p>
        </p:txBody>
      </p:sp>
      <p:sp>
        <p:nvSpPr>
          <p:cNvPr id="4" name="Text Placeholder 3"/>
          <p:cNvSpPr>
            <a:spLocks noGrp="1"/>
          </p:cNvSpPr>
          <p:nvPr>
            <p:ph type="body" sz="quarter" idx="14"/>
          </p:nvPr>
        </p:nvSpPr>
        <p:spPr>
          <a:xfrm>
            <a:off x="0" y="1405708"/>
            <a:ext cx="4155014" cy="2522826"/>
          </a:xfrm>
          <a:solidFill>
            <a:schemeClr val="tx1"/>
          </a:solidFill>
        </p:spPr>
        <p:txBody>
          <a:bodyPr/>
          <a:lstStyle/>
          <a:p>
            <a:pPr>
              <a:buFont typeface="Courier New" panose="02070309020205020404" pitchFamily="49" charset="0"/>
              <a:buChar char="o"/>
            </a:pPr>
            <a:r>
              <a:rPr lang="en-US" sz="2400" b="1">
                <a:solidFill>
                  <a:schemeClr val="bg1"/>
                </a:solidFill>
              </a:rPr>
              <a:t>Functional use of technology</a:t>
            </a:r>
          </a:p>
          <a:p>
            <a:pPr>
              <a:buFont typeface="Courier New" panose="02070309020205020404" pitchFamily="49" charset="0"/>
              <a:buChar char="o"/>
            </a:pPr>
            <a:r>
              <a:rPr lang="en-US" sz="2400" b="1">
                <a:solidFill>
                  <a:schemeClr val="bg1"/>
                </a:solidFill>
              </a:rPr>
              <a:t>Formal need</a:t>
            </a:r>
          </a:p>
          <a:p>
            <a:pPr>
              <a:buFont typeface="Courier New" panose="02070309020205020404" pitchFamily="49" charset="0"/>
              <a:buChar char="o"/>
            </a:pPr>
            <a:r>
              <a:rPr lang="en-US" sz="2400" b="1">
                <a:solidFill>
                  <a:schemeClr val="bg1"/>
                </a:solidFill>
              </a:rPr>
              <a:t>Invisible online presence</a:t>
            </a:r>
          </a:p>
          <a:p>
            <a:pPr>
              <a:buFont typeface="Courier New" panose="02070309020205020404" pitchFamily="49" charset="0"/>
              <a:buChar char="o"/>
            </a:pPr>
            <a:r>
              <a:rPr lang="en-US" sz="2400" b="1">
                <a:solidFill>
                  <a:schemeClr val="bg1"/>
                </a:solidFill>
              </a:rPr>
              <a:t>Internet is a toolbox</a:t>
            </a:r>
          </a:p>
          <a:p>
            <a:pPr marL="0" indent="0" algn="r">
              <a:buNone/>
            </a:pPr>
            <a:r>
              <a:rPr lang="en-US" sz="1200" b="1">
                <a:solidFill>
                  <a:schemeClr val="bg1"/>
                </a:solidFill>
              </a:rPr>
              <a:t>(White and Connaway 2011-2014)</a:t>
            </a:r>
          </a:p>
          <a:p>
            <a:pPr marL="0" indent="0">
              <a:buNone/>
            </a:pPr>
            <a:endParaRPr lang="en-US" sz="2400">
              <a:solidFill>
                <a:schemeClr val="bg1"/>
              </a:solidFill>
            </a:endParaRPr>
          </a:p>
        </p:txBody>
      </p:sp>
    </p:spTree>
    <p:extLst>
      <p:ext uri="{BB962C8B-B14F-4D97-AF65-F5344CB8AC3E}">
        <p14:creationId xmlns:p14="http://schemas.microsoft.com/office/powerpoint/2010/main" val="773945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9E7AA-498B-46BA-ACFA-D99EF17B1738}"/>
              </a:ext>
            </a:extLst>
          </p:cNvPr>
          <p:cNvSpPr>
            <a:spLocks noGrp="1"/>
          </p:cNvSpPr>
          <p:nvPr>
            <p:ph type="body" sz="quarter" idx="13"/>
          </p:nvPr>
        </p:nvSpPr>
        <p:spPr/>
        <p:txBody>
          <a:bodyPr/>
          <a:lstStyle/>
          <a:p>
            <a:r>
              <a:rPr lang="en-US" dirty="0"/>
              <a:t>Wasserstein Distance</a:t>
            </a:r>
          </a:p>
        </p:txBody>
      </p:sp>
      <p:pic>
        <p:nvPicPr>
          <p:cNvPr id="4" name="Picture 3">
            <a:extLst>
              <a:ext uri="{FF2B5EF4-FFF2-40B4-BE49-F238E27FC236}">
                <a16:creationId xmlns:a16="http://schemas.microsoft.com/office/drawing/2014/main" id="{1DC86F4C-1D68-4E60-8D88-116C13EF4359}"/>
              </a:ext>
            </a:extLst>
          </p:cNvPr>
          <p:cNvPicPr>
            <a:picLocks noChangeAspect="1"/>
          </p:cNvPicPr>
          <p:nvPr/>
        </p:nvPicPr>
        <p:blipFill rotWithShape="1">
          <a:blip r:embed="rId3"/>
          <a:srcRect r="59263"/>
          <a:stretch/>
        </p:blipFill>
        <p:spPr>
          <a:xfrm>
            <a:off x="209550" y="1502741"/>
            <a:ext cx="3581400" cy="1689300"/>
          </a:xfrm>
          <a:prstGeom prst="rect">
            <a:avLst/>
          </a:prstGeom>
        </p:spPr>
      </p:pic>
    </p:spTree>
    <p:extLst>
      <p:ext uri="{BB962C8B-B14F-4D97-AF65-F5344CB8AC3E}">
        <p14:creationId xmlns:p14="http://schemas.microsoft.com/office/powerpoint/2010/main" val="352645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9E7AA-498B-46BA-ACFA-D99EF17B1738}"/>
              </a:ext>
            </a:extLst>
          </p:cNvPr>
          <p:cNvSpPr>
            <a:spLocks noGrp="1"/>
          </p:cNvSpPr>
          <p:nvPr>
            <p:ph type="body" sz="quarter" idx="13"/>
          </p:nvPr>
        </p:nvSpPr>
        <p:spPr/>
        <p:txBody>
          <a:bodyPr/>
          <a:lstStyle/>
          <a:p>
            <a:r>
              <a:rPr lang="en-US" dirty="0"/>
              <a:t>Wasserstein Distance</a:t>
            </a:r>
          </a:p>
        </p:txBody>
      </p:sp>
      <p:pic>
        <p:nvPicPr>
          <p:cNvPr id="4" name="Picture 3">
            <a:extLst>
              <a:ext uri="{FF2B5EF4-FFF2-40B4-BE49-F238E27FC236}">
                <a16:creationId xmlns:a16="http://schemas.microsoft.com/office/drawing/2014/main" id="{1DC86F4C-1D68-4E60-8D88-116C13EF4359}"/>
              </a:ext>
            </a:extLst>
          </p:cNvPr>
          <p:cNvPicPr>
            <a:picLocks noChangeAspect="1"/>
          </p:cNvPicPr>
          <p:nvPr/>
        </p:nvPicPr>
        <p:blipFill rotWithShape="1">
          <a:blip r:embed="rId3"/>
          <a:srcRect r="32069"/>
          <a:stretch/>
        </p:blipFill>
        <p:spPr>
          <a:xfrm>
            <a:off x="209549" y="1502741"/>
            <a:ext cx="5972175" cy="1689300"/>
          </a:xfrm>
          <a:prstGeom prst="rect">
            <a:avLst/>
          </a:prstGeom>
        </p:spPr>
      </p:pic>
    </p:spTree>
    <p:extLst>
      <p:ext uri="{BB962C8B-B14F-4D97-AF65-F5344CB8AC3E}">
        <p14:creationId xmlns:p14="http://schemas.microsoft.com/office/powerpoint/2010/main" val="22472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9E7AA-498B-46BA-ACFA-D99EF17B1738}"/>
              </a:ext>
            </a:extLst>
          </p:cNvPr>
          <p:cNvSpPr>
            <a:spLocks noGrp="1"/>
          </p:cNvSpPr>
          <p:nvPr>
            <p:ph type="body" sz="quarter" idx="13"/>
          </p:nvPr>
        </p:nvSpPr>
        <p:spPr/>
        <p:txBody>
          <a:bodyPr/>
          <a:lstStyle/>
          <a:p>
            <a:r>
              <a:rPr lang="en-US" dirty="0"/>
              <a:t>Wasserstein Distance</a:t>
            </a:r>
          </a:p>
        </p:txBody>
      </p:sp>
      <p:pic>
        <p:nvPicPr>
          <p:cNvPr id="4" name="Picture 3">
            <a:extLst>
              <a:ext uri="{FF2B5EF4-FFF2-40B4-BE49-F238E27FC236}">
                <a16:creationId xmlns:a16="http://schemas.microsoft.com/office/drawing/2014/main" id="{1DC86F4C-1D68-4E60-8D88-116C13EF4359}"/>
              </a:ext>
            </a:extLst>
          </p:cNvPr>
          <p:cNvPicPr>
            <a:picLocks noChangeAspect="1"/>
          </p:cNvPicPr>
          <p:nvPr/>
        </p:nvPicPr>
        <p:blipFill rotWithShape="1">
          <a:blip r:embed="rId3"/>
          <a:srcRect r="-650"/>
          <a:stretch/>
        </p:blipFill>
        <p:spPr>
          <a:xfrm>
            <a:off x="209549" y="1502741"/>
            <a:ext cx="8848726" cy="1689300"/>
          </a:xfrm>
          <a:prstGeom prst="rect">
            <a:avLst/>
          </a:prstGeom>
        </p:spPr>
      </p:pic>
    </p:spTree>
    <p:extLst>
      <p:ext uri="{BB962C8B-B14F-4D97-AF65-F5344CB8AC3E}">
        <p14:creationId xmlns:p14="http://schemas.microsoft.com/office/powerpoint/2010/main" val="153390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C7F48-B7C4-4BFB-BE3B-DB90F62B811B}"/>
              </a:ext>
            </a:extLst>
          </p:cNvPr>
          <p:cNvPicPr>
            <a:picLocks noChangeAspect="1"/>
          </p:cNvPicPr>
          <p:nvPr/>
        </p:nvPicPr>
        <p:blipFill>
          <a:blip r:embed="rId3"/>
          <a:stretch>
            <a:fillRect/>
          </a:stretch>
        </p:blipFill>
        <p:spPr>
          <a:xfrm>
            <a:off x="1971675" y="149224"/>
            <a:ext cx="608550" cy="4398153"/>
          </a:xfrm>
          <a:prstGeom prst="rect">
            <a:avLst/>
          </a:prstGeom>
        </p:spPr>
      </p:pic>
      <p:pic>
        <p:nvPicPr>
          <p:cNvPr id="4" name="Picture 3">
            <a:extLst>
              <a:ext uri="{FF2B5EF4-FFF2-40B4-BE49-F238E27FC236}">
                <a16:creationId xmlns:a16="http://schemas.microsoft.com/office/drawing/2014/main" id="{30BF0D48-ABBE-4168-85FF-416486AC21F7}"/>
              </a:ext>
            </a:extLst>
          </p:cNvPr>
          <p:cNvPicPr>
            <a:picLocks noChangeAspect="1"/>
          </p:cNvPicPr>
          <p:nvPr/>
        </p:nvPicPr>
        <p:blipFill>
          <a:blip r:embed="rId4"/>
          <a:stretch>
            <a:fillRect/>
          </a:stretch>
        </p:blipFill>
        <p:spPr>
          <a:xfrm>
            <a:off x="3717925" y="311150"/>
            <a:ext cx="3844925" cy="4163030"/>
          </a:xfrm>
          <a:prstGeom prst="rect">
            <a:avLst/>
          </a:prstGeom>
        </p:spPr>
      </p:pic>
    </p:spTree>
    <p:extLst>
      <p:ext uri="{BB962C8B-B14F-4D97-AF65-F5344CB8AC3E}">
        <p14:creationId xmlns:p14="http://schemas.microsoft.com/office/powerpoint/2010/main" val="11067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64CC0A-4DA3-4159-A258-2315D590EF6C}"/>
              </a:ext>
            </a:extLst>
          </p:cNvPr>
          <p:cNvSpPr>
            <a:spLocks noGrp="1"/>
          </p:cNvSpPr>
          <p:nvPr>
            <p:ph type="body" sz="quarter" idx="13"/>
          </p:nvPr>
        </p:nvSpPr>
        <p:spPr/>
        <p:txBody>
          <a:bodyPr/>
          <a:lstStyle/>
          <a:p>
            <a:r>
              <a:rPr lang="en-US" dirty="0"/>
              <a:t>Wasserstein and Shape Distances</a:t>
            </a:r>
          </a:p>
        </p:txBody>
      </p:sp>
      <p:sp>
        <p:nvSpPr>
          <p:cNvPr id="3" name="Text Placeholder 2">
            <a:extLst>
              <a:ext uri="{FF2B5EF4-FFF2-40B4-BE49-F238E27FC236}">
                <a16:creationId xmlns:a16="http://schemas.microsoft.com/office/drawing/2014/main" id="{503AFE01-C9BB-49E1-800D-7EE3AB00B34A}"/>
              </a:ext>
            </a:extLst>
          </p:cNvPr>
          <p:cNvSpPr>
            <a:spLocks noGrp="1"/>
          </p:cNvSpPr>
          <p:nvPr>
            <p:ph type="body" sz="quarter" idx="14"/>
          </p:nvPr>
        </p:nvSpPr>
        <p:spPr/>
        <p:txBody>
          <a:bodyPr/>
          <a:lstStyle/>
          <a:p>
            <a:r>
              <a:rPr lang="en-US" dirty="0"/>
              <a:t>Find an “average” user (medoids)</a:t>
            </a:r>
          </a:p>
          <a:p>
            <a:r>
              <a:rPr lang="en-US" dirty="0"/>
              <a:t>Find outliers (e.g., Wikipedia editors)</a:t>
            </a:r>
          </a:p>
          <a:p>
            <a:r>
              <a:rPr lang="en-US" dirty="0"/>
              <a:t>Test statistical hypotheses</a:t>
            </a:r>
          </a:p>
          <a:p>
            <a:r>
              <a:rPr lang="en-US" dirty="0"/>
              <a:t>Cluster shapes</a:t>
            </a:r>
          </a:p>
          <a:p>
            <a:endParaRPr lang="en-US" dirty="0"/>
          </a:p>
        </p:txBody>
      </p:sp>
      <p:sp>
        <p:nvSpPr>
          <p:cNvPr id="6" name="TextBox 5">
            <a:extLst>
              <a:ext uri="{FF2B5EF4-FFF2-40B4-BE49-F238E27FC236}">
                <a16:creationId xmlns:a16="http://schemas.microsoft.com/office/drawing/2014/main" id="{189DACB5-848B-41FA-8EF2-29993B75F6E2}"/>
              </a:ext>
            </a:extLst>
          </p:cNvPr>
          <p:cNvSpPr txBox="1"/>
          <p:nvPr/>
        </p:nvSpPr>
        <p:spPr>
          <a:xfrm>
            <a:off x="4248150" y="3028950"/>
            <a:ext cx="4438650" cy="1200329"/>
          </a:xfrm>
          <a:prstGeom prst="rect">
            <a:avLst/>
          </a:prstGeom>
          <a:noFill/>
          <a:ln w="57150">
            <a:solidFill>
              <a:schemeClr val="accent1"/>
            </a:solidFill>
          </a:ln>
        </p:spPr>
        <p:txBody>
          <a:bodyPr wrap="square" rtlCol="0">
            <a:spAutoFit/>
          </a:bodyPr>
          <a:lstStyle/>
          <a:p>
            <a:r>
              <a:rPr lang="en-US" dirty="0"/>
              <a:t>“A V&amp;R map is a set of Bayesian probability distributions corresponding to quantifications of a user’s belief of how they engage with technologies.”</a:t>
            </a:r>
          </a:p>
        </p:txBody>
      </p:sp>
    </p:spTree>
    <p:extLst>
      <p:ext uri="{BB962C8B-B14F-4D97-AF65-F5344CB8AC3E}">
        <p14:creationId xmlns:p14="http://schemas.microsoft.com/office/powerpoint/2010/main" val="190536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F80BC-1E49-42B1-BFA8-822F46750CB9}"/>
              </a:ext>
            </a:extLst>
          </p:cNvPr>
          <p:cNvSpPr>
            <a:spLocks noGrp="1"/>
          </p:cNvSpPr>
          <p:nvPr>
            <p:ph type="body" sz="quarter" idx="13"/>
          </p:nvPr>
        </p:nvSpPr>
        <p:spPr>
          <a:xfrm>
            <a:off x="340786" y="38504"/>
            <a:ext cx="8439148" cy="686442"/>
          </a:xfrm>
        </p:spPr>
        <p:txBody>
          <a:bodyPr/>
          <a:lstStyle/>
          <a:p>
            <a:pPr algn="ctr"/>
            <a:r>
              <a:rPr lang="en-US" dirty="0"/>
              <a:t>Try Our App!   http://oc.lc/vrmap</a:t>
            </a:r>
          </a:p>
        </p:txBody>
      </p:sp>
      <p:pic>
        <p:nvPicPr>
          <p:cNvPr id="4" name="Picture 3">
            <a:extLst>
              <a:ext uri="{FF2B5EF4-FFF2-40B4-BE49-F238E27FC236}">
                <a16:creationId xmlns:a16="http://schemas.microsoft.com/office/drawing/2014/main" id="{5A30499B-76D5-498C-96E1-BD586677F2DA}"/>
              </a:ext>
            </a:extLst>
          </p:cNvPr>
          <p:cNvPicPr>
            <a:picLocks noChangeAspect="1"/>
          </p:cNvPicPr>
          <p:nvPr/>
        </p:nvPicPr>
        <p:blipFill>
          <a:blip r:embed="rId3"/>
          <a:stretch>
            <a:fillRect/>
          </a:stretch>
        </p:blipFill>
        <p:spPr>
          <a:xfrm>
            <a:off x="190500" y="873604"/>
            <a:ext cx="8733767" cy="3650771"/>
          </a:xfrm>
          <a:prstGeom prst="rect">
            <a:avLst/>
          </a:prstGeom>
        </p:spPr>
      </p:pic>
    </p:spTree>
    <p:extLst>
      <p:ext uri="{BB962C8B-B14F-4D97-AF65-F5344CB8AC3E}">
        <p14:creationId xmlns:p14="http://schemas.microsoft.com/office/powerpoint/2010/main" val="427848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40786" y="165100"/>
            <a:ext cx="8181975" cy="687388"/>
          </a:xfrm>
          <a:prstGeom prst="rect">
            <a:avLst/>
          </a:prstGeom>
        </p:spPr>
        <p:txBody>
          <a:bodyPr/>
          <a:lstStyle/>
          <a:p>
            <a:pPr marL="0" indent="0">
              <a:buNone/>
            </a:pPr>
            <a:r>
              <a:rPr lang="en-US" sz="4000" b="1" dirty="0">
                <a:solidFill>
                  <a:schemeClr val="accent2"/>
                </a:solidFill>
              </a:rPr>
              <a:t>http://oc.lc/vrmap</a:t>
            </a:r>
          </a:p>
        </p:txBody>
      </p:sp>
      <p:pic>
        <p:nvPicPr>
          <p:cNvPr id="4" name="Picture 3"/>
          <p:cNvPicPr>
            <a:picLocks noChangeAspect="1"/>
          </p:cNvPicPr>
          <p:nvPr/>
        </p:nvPicPr>
        <p:blipFill>
          <a:blip r:embed="rId3"/>
          <a:stretch>
            <a:fillRect/>
          </a:stretch>
        </p:blipFill>
        <p:spPr>
          <a:xfrm>
            <a:off x="340786" y="1135063"/>
            <a:ext cx="4920846" cy="33734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671" y="2722858"/>
            <a:ext cx="1376581" cy="1785642"/>
          </a:xfrm>
          <a:prstGeom prst="rect">
            <a:avLst/>
          </a:prstGeom>
        </p:spPr>
      </p:pic>
      <p:sp>
        <p:nvSpPr>
          <p:cNvPr id="6" name="Cloud Callout 5"/>
          <p:cNvSpPr/>
          <p:nvPr/>
        </p:nvSpPr>
        <p:spPr>
          <a:xfrm>
            <a:off x="5880100" y="343304"/>
            <a:ext cx="2899834" cy="1714096"/>
          </a:xfrm>
          <a:prstGeom prst="cloudCallout">
            <a:avLst>
              <a:gd name="adj1" fmla="val -5455"/>
              <a:gd name="adj2" fmla="val 82727"/>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omic Sans MS" panose="030F0702030302020204" pitchFamily="66" charset="0"/>
            </a:endParaRPr>
          </a:p>
        </p:txBody>
      </p:sp>
      <p:pic>
        <p:nvPicPr>
          <p:cNvPr id="7" name="Picture 6"/>
          <p:cNvPicPr>
            <a:picLocks noChangeAspect="1"/>
          </p:cNvPicPr>
          <p:nvPr/>
        </p:nvPicPr>
        <p:blipFill>
          <a:blip r:embed="rId5"/>
          <a:stretch>
            <a:fillRect/>
          </a:stretch>
        </p:blipFill>
        <p:spPr>
          <a:xfrm>
            <a:off x="6351236" y="1057675"/>
            <a:ext cx="1695450" cy="304800"/>
          </a:xfrm>
          <a:prstGeom prst="rect">
            <a:avLst/>
          </a:prstGeom>
        </p:spPr>
      </p:pic>
    </p:spTree>
    <p:extLst>
      <p:ext uri="{BB962C8B-B14F-4D97-AF65-F5344CB8AC3E}">
        <p14:creationId xmlns:p14="http://schemas.microsoft.com/office/powerpoint/2010/main" val="490970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378" t="13767" r="36392" b="39019"/>
          <a:stretch/>
        </p:blipFill>
        <p:spPr>
          <a:xfrm>
            <a:off x="667192" y="120133"/>
            <a:ext cx="7809745" cy="4450712"/>
          </a:xfrm>
          <a:prstGeom prst="rect">
            <a:avLst/>
          </a:prstGeom>
        </p:spPr>
      </p:pic>
      <p:sp>
        <p:nvSpPr>
          <p:cNvPr id="7" name="Isosceles Triangle 6"/>
          <p:cNvSpPr/>
          <p:nvPr/>
        </p:nvSpPr>
        <p:spPr>
          <a:xfrm rot="5400000">
            <a:off x="3976378" y="1659926"/>
            <a:ext cx="1573496" cy="1311639"/>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4294967295"/>
          </p:nvPr>
        </p:nvSpPr>
        <p:spPr>
          <a:xfrm>
            <a:off x="4107306" y="2007413"/>
            <a:ext cx="1024702" cy="576616"/>
          </a:xfrm>
          <a:prstGeom prst="rect">
            <a:avLst/>
          </a:prstGeom>
          <a:noFill/>
          <a:ln>
            <a:noFill/>
          </a:ln>
          <a:effectLst>
            <a:outerShdw blurRad="50800" dist="38100" algn="l" rotWithShape="0">
              <a:prstClr val="black">
                <a:alpha val="40000"/>
              </a:prstClr>
            </a:outerShdw>
          </a:effectLst>
        </p:spPr>
        <p:txBody>
          <a:bodyPr/>
          <a:lstStyle/>
          <a:p>
            <a:pPr marL="0" indent="0">
              <a:buNone/>
            </a:pPr>
            <a:r>
              <a:rPr lang="en-US" u="sng" dirty="0">
                <a:hlinkClick r:id="rId4"/>
              </a:rPr>
              <a:t>Play</a:t>
            </a:r>
            <a:endParaRPr lang="en-US" u="sng" dirty="0"/>
          </a:p>
          <a:p>
            <a:pPr marL="0" indent="0">
              <a:buNone/>
            </a:pPr>
            <a:endParaRPr lang="en-US" dirty="0"/>
          </a:p>
        </p:txBody>
      </p:sp>
    </p:spTree>
    <p:extLst>
      <p:ext uri="{BB962C8B-B14F-4D97-AF65-F5344CB8AC3E}">
        <p14:creationId xmlns:p14="http://schemas.microsoft.com/office/powerpoint/2010/main" val="1702152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208B0C-670B-47C1-8761-D26476F4592C}"/>
              </a:ext>
            </a:extLst>
          </p:cNvPr>
          <p:cNvSpPr>
            <a:spLocks noGrp="1"/>
          </p:cNvSpPr>
          <p:nvPr>
            <p:ph type="body" sz="quarter" idx="13"/>
          </p:nvPr>
        </p:nvSpPr>
        <p:spPr/>
        <p:txBody>
          <a:bodyPr/>
          <a:lstStyle/>
          <a:p>
            <a:r>
              <a:rPr lang="en-US" dirty="0"/>
              <a:t>Now Analyze Your Data!</a:t>
            </a:r>
          </a:p>
        </p:txBody>
      </p:sp>
      <p:pic>
        <p:nvPicPr>
          <p:cNvPr id="5" name="Picture 4">
            <a:extLst>
              <a:ext uri="{FF2B5EF4-FFF2-40B4-BE49-F238E27FC236}">
                <a16:creationId xmlns:a16="http://schemas.microsoft.com/office/drawing/2014/main" id="{5CEC11E3-AD0E-461E-A63C-02542B42C0EB}"/>
              </a:ext>
            </a:extLst>
          </p:cNvPr>
          <p:cNvPicPr>
            <a:picLocks noChangeAspect="1"/>
          </p:cNvPicPr>
          <p:nvPr/>
        </p:nvPicPr>
        <p:blipFill>
          <a:blip r:embed="rId3"/>
          <a:stretch>
            <a:fillRect/>
          </a:stretch>
        </p:blipFill>
        <p:spPr>
          <a:xfrm>
            <a:off x="102759" y="1495137"/>
            <a:ext cx="4420220" cy="2693571"/>
          </a:xfrm>
          <a:prstGeom prst="rect">
            <a:avLst/>
          </a:prstGeom>
        </p:spPr>
      </p:pic>
      <p:pic>
        <p:nvPicPr>
          <p:cNvPr id="7" name="Picture 6">
            <a:extLst>
              <a:ext uri="{FF2B5EF4-FFF2-40B4-BE49-F238E27FC236}">
                <a16:creationId xmlns:a16="http://schemas.microsoft.com/office/drawing/2014/main" id="{42682600-5D11-4620-B7E6-F9B700206BEA}"/>
              </a:ext>
            </a:extLst>
          </p:cNvPr>
          <p:cNvPicPr>
            <a:picLocks noChangeAspect="1"/>
          </p:cNvPicPr>
          <p:nvPr/>
        </p:nvPicPr>
        <p:blipFill>
          <a:blip r:embed="rId4"/>
          <a:stretch>
            <a:fillRect/>
          </a:stretch>
        </p:blipFill>
        <p:spPr>
          <a:xfrm>
            <a:off x="4693710" y="1372646"/>
            <a:ext cx="4440765" cy="3133665"/>
          </a:xfrm>
          <a:prstGeom prst="rect">
            <a:avLst/>
          </a:prstGeom>
        </p:spPr>
      </p:pic>
    </p:spTree>
    <p:extLst>
      <p:ext uri="{BB962C8B-B14F-4D97-AF65-F5344CB8AC3E}">
        <p14:creationId xmlns:p14="http://schemas.microsoft.com/office/powerpoint/2010/main" val="10447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8E6199-D8C7-41C0-B825-5BDE45479E17}"/>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682721E8-D971-43B4-A19B-FBFC4861456A}"/>
              </a:ext>
            </a:extLst>
          </p:cNvPr>
          <p:cNvSpPr>
            <a:spLocks noGrp="1"/>
          </p:cNvSpPr>
          <p:nvPr>
            <p:ph type="body" sz="quarter" idx="14"/>
          </p:nvPr>
        </p:nvSpPr>
        <p:spPr/>
        <p:txBody>
          <a:bodyPr/>
          <a:lstStyle/>
          <a:p>
            <a:pPr marL="461963" indent="-461963">
              <a:buNone/>
            </a:pPr>
            <a:r>
              <a:rPr lang="en-US" sz="1200" dirty="0"/>
              <a:t>Slide 2: </a:t>
            </a:r>
            <a:r>
              <a:rPr lang="en-GB" sz="1200" dirty="0"/>
              <a:t>Image: https://www.flickr.com/photos/ameteorshower/7003279005/ by A METEOR SHOWER / CC BY-NC-ND 2.0</a:t>
            </a:r>
            <a:endParaRPr lang="en-US" sz="1200" dirty="0"/>
          </a:p>
          <a:p>
            <a:pPr marL="461963" indent="-461963">
              <a:buNone/>
            </a:pPr>
            <a:r>
              <a:rPr lang="en-US" sz="1200" dirty="0"/>
              <a:t>Slide 4: Image: https://www.flickr.com/photos/29233640@N07/9363159824/ by Robert Couse-Baker / CC BY 2.0</a:t>
            </a:r>
          </a:p>
          <a:p>
            <a:pPr marL="461963" indent="-461963">
              <a:buNone/>
            </a:pPr>
            <a:r>
              <a:rPr lang="en-US" sz="1200" dirty="0"/>
              <a:t>Slide 5: Image: http://www.flickr.com/photos/15216811@N06/8521338394 by N </a:t>
            </a:r>
            <a:r>
              <a:rPr lang="en-US" sz="1200" dirty="0" err="1"/>
              <a:t>i</a:t>
            </a:r>
            <a:r>
              <a:rPr lang="en-US" sz="1200" dirty="0"/>
              <a:t> c o l a / CC BY 2.0</a:t>
            </a:r>
          </a:p>
          <a:p>
            <a:pPr marL="461963" indent="-461963">
              <a:buNone/>
            </a:pPr>
            <a:r>
              <a:rPr lang="en-US" sz="1200" dirty="0"/>
              <a:t>Slide 37a: Image: https://en.wikipedia.org/wiki/Mouse#/media/File:%D0%9C%D1%8B%D1%88%D1%8C_2.jpg by George </a:t>
            </a:r>
            <a:r>
              <a:rPr lang="en-US" sz="1200" dirty="0" err="1"/>
              <a:t>Shuklin</a:t>
            </a:r>
            <a:r>
              <a:rPr lang="en-US" sz="1200" dirty="0"/>
              <a:t> / CC BY-SA 1.0 </a:t>
            </a:r>
          </a:p>
          <a:p>
            <a:pPr marL="461963" indent="-461963">
              <a:buNone/>
            </a:pPr>
            <a:r>
              <a:rPr lang="en-US" sz="1200" dirty="0"/>
              <a:t>Slide 37b: Image: https://s0.wp.com/wp-content/mu-plugins/wpcom-smileys/twemoji/2/svg/1f9c0.svg Twitter [CC BY 4.0 (http://creativecommons.org/licenses/by/4.0)], via Wikimedia Commons </a:t>
            </a:r>
          </a:p>
          <a:p>
            <a:pPr marL="461963" indent="-461963">
              <a:buNone/>
            </a:pPr>
            <a:r>
              <a:rPr lang="en-US" sz="1200" dirty="0"/>
              <a:t>Slide 48a: Image: Donna Lanclos, “Playing with Cognitive Mapping,” </a:t>
            </a:r>
            <a:r>
              <a:rPr lang="en-US" sz="1200" i="1" dirty="0"/>
              <a:t>The Anthropologist in the Stacks,</a:t>
            </a:r>
            <a:r>
              <a:rPr lang="en-US" sz="1200" dirty="0"/>
              <a:t> November 19, 2013, http://atkinsanthro.blogspot.com/2013/11/playing-with-cognitive-mapping.html</a:t>
            </a:r>
            <a:r>
              <a:rPr lang="en-US" sz="1200" u="sng" dirty="0"/>
              <a:t> </a:t>
            </a:r>
            <a:r>
              <a:rPr lang="en-US" sz="1200" dirty="0"/>
              <a:t>and http://4.bp.blogspot.com/-ovQmL8OAWtE/UouwsrtOvfI/AAAAAAAAA9g/d2xyJ-nXgD8/s1600/Map+7.jpg</a:t>
            </a:r>
            <a:r>
              <a:rPr lang="en-US" sz="1200" u="sng" dirty="0"/>
              <a:t>. </a:t>
            </a:r>
            <a:endParaRPr lang="en-US" sz="1200" dirty="0"/>
          </a:p>
          <a:p>
            <a:pPr marL="461963" indent="-461963">
              <a:buNone/>
            </a:pPr>
            <a:r>
              <a:rPr lang="en-US" sz="1200" dirty="0"/>
              <a:t>Slide 48b: Image: Andrew Asher, “Coding Library Cognitive Maps,” </a:t>
            </a:r>
            <a:r>
              <a:rPr lang="en-US" sz="1200" i="1" dirty="0" err="1"/>
              <a:t>Biblio|Ethno|Historio|Graphy</a:t>
            </a:r>
            <a:r>
              <a:rPr lang="en-US" sz="1200" i="1" dirty="0"/>
              <a:t>,</a:t>
            </a:r>
            <a:r>
              <a:rPr lang="en-US" sz="1200" dirty="0"/>
              <a:t> December 9, 2013, http://www.andrewasher.net/BiblioEthnoHistorioGraphy/coding-library-cognitive-maps/ and http://www.andrewasher.net/BiblioEthnoHistorioGraphy/wp-content/uploads/2013/12/map41.jpg (CC BY 4.0).</a:t>
            </a:r>
          </a:p>
          <a:p>
            <a:pPr marL="461963" indent="-461963">
              <a:buNone/>
            </a:pPr>
            <a:r>
              <a:rPr lang="en-US" sz="1200" dirty="0"/>
              <a:t>Slide 50: Image: https://www.flickr.com/photos/scatteredashes/5844154762/ by Scipio / CC BY-NC 2.0</a:t>
            </a:r>
          </a:p>
        </p:txBody>
      </p:sp>
    </p:spTree>
    <p:extLst>
      <p:ext uri="{BB962C8B-B14F-4D97-AF65-F5344CB8AC3E}">
        <p14:creationId xmlns:p14="http://schemas.microsoft.com/office/powerpoint/2010/main" val="42881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248" r="38"/>
          <a:stretch/>
        </p:blipFill>
        <p:spPr>
          <a:xfrm>
            <a:off x="0" y="-25400"/>
            <a:ext cx="9161763" cy="4730201"/>
          </a:xfrm>
          <a:prstGeom prst="rect">
            <a:avLst/>
          </a:prstGeom>
          <a:noFill/>
          <a:ln>
            <a:noFill/>
          </a:ln>
        </p:spPr>
      </p:pic>
      <p:sp>
        <p:nvSpPr>
          <p:cNvPr id="3" name="Content Placeholder 2"/>
          <p:cNvSpPr>
            <a:spLocks noGrp="1"/>
          </p:cNvSpPr>
          <p:nvPr>
            <p:ph type="body" sz="quarter" idx="13"/>
          </p:nvPr>
        </p:nvSpPr>
        <p:spPr>
          <a:xfrm>
            <a:off x="-46066" y="219610"/>
            <a:ext cx="2520947" cy="528763"/>
          </a:xfrm>
          <a:prstGeom prst="rect">
            <a:avLst/>
          </a:prstGeom>
          <a:solidFill>
            <a:schemeClr val="tx1"/>
          </a:solidFill>
        </p:spPr>
        <p:txBody>
          <a:bodyPr/>
          <a:lstStyle/>
          <a:p>
            <a:r>
              <a:rPr lang="en-US" sz="2400">
                <a:solidFill>
                  <a:schemeClr val="bg1"/>
                </a:solidFill>
              </a:rPr>
              <a:t>Resident Mode</a:t>
            </a:r>
          </a:p>
        </p:txBody>
      </p:sp>
      <p:sp>
        <p:nvSpPr>
          <p:cNvPr id="4" name="Text Placeholder 3"/>
          <p:cNvSpPr>
            <a:spLocks noGrp="1"/>
          </p:cNvSpPr>
          <p:nvPr>
            <p:ph type="body" sz="quarter" idx="14"/>
          </p:nvPr>
        </p:nvSpPr>
        <p:spPr>
          <a:xfrm>
            <a:off x="5274733" y="1258345"/>
            <a:ext cx="3887030" cy="2864921"/>
          </a:xfrm>
          <a:solidFill>
            <a:schemeClr val="tx1"/>
          </a:solidFill>
        </p:spPr>
        <p:txBody>
          <a:bodyPr>
            <a:noAutofit/>
          </a:bodyPr>
          <a:lstStyle/>
          <a:p>
            <a:pPr>
              <a:buFont typeface="Courier New" panose="02070309020205020404" pitchFamily="49" charset="0"/>
              <a:buChar char="o"/>
            </a:pPr>
            <a:r>
              <a:rPr lang="en-US" sz="2400" b="1">
                <a:solidFill>
                  <a:schemeClr val="bg1"/>
                </a:solidFill>
              </a:rPr>
              <a:t>Visible and persistent online presence</a:t>
            </a:r>
          </a:p>
          <a:p>
            <a:pPr>
              <a:buFont typeface="Courier New" panose="02070309020205020404" pitchFamily="49" charset="0"/>
              <a:buChar char="o"/>
            </a:pPr>
            <a:r>
              <a:rPr lang="en-US" sz="2400" b="1">
                <a:solidFill>
                  <a:schemeClr val="bg1"/>
                </a:solidFill>
              </a:rPr>
              <a:t>Collaborative activity online</a:t>
            </a:r>
          </a:p>
          <a:p>
            <a:pPr>
              <a:buFont typeface="Courier New" panose="02070309020205020404" pitchFamily="49" charset="0"/>
              <a:buChar char="o"/>
            </a:pPr>
            <a:r>
              <a:rPr lang="en-US" sz="2400" b="1">
                <a:solidFill>
                  <a:schemeClr val="bg1"/>
                </a:solidFill>
              </a:rPr>
              <a:t>Contribute online</a:t>
            </a:r>
          </a:p>
          <a:p>
            <a:pPr>
              <a:buFont typeface="Courier New" panose="02070309020205020404" pitchFamily="49" charset="0"/>
              <a:buChar char="o"/>
            </a:pPr>
            <a:r>
              <a:rPr lang="en-US" sz="2400" b="1">
                <a:solidFill>
                  <a:schemeClr val="bg1"/>
                </a:solidFill>
              </a:rPr>
              <a:t>Internet is a place</a:t>
            </a:r>
          </a:p>
          <a:p>
            <a:pPr marL="0" indent="0" algn="r">
              <a:buNone/>
            </a:pPr>
            <a:r>
              <a:rPr lang="en-US" sz="1200" b="1">
                <a:solidFill>
                  <a:schemeClr val="bg1"/>
                </a:solidFill>
              </a:rPr>
              <a:t>(White and Connaway 2011-2014)</a:t>
            </a:r>
          </a:p>
          <a:p>
            <a:endParaRPr lang="en-US" sz="1800" b="1">
              <a:solidFill>
                <a:schemeClr val="bg1"/>
              </a:solidFill>
            </a:endParaRPr>
          </a:p>
        </p:txBody>
      </p:sp>
    </p:spTree>
    <p:extLst>
      <p:ext uri="{BB962C8B-B14F-4D97-AF65-F5344CB8AC3E}">
        <p14:creationId xmlns:p14="http://schemas.microsoft.com/office/powerpoint/2010/main" val="181271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4047" y="144176"/>
            <a:ext cx="3924999" cy="781050"/>
          </a:xfrm>
        </p:spPr>
        <p:txBody>
          <a:bodyPr/>
          <a:lstStyle/>
          <a:p>
            <a:r>
              <a:rPr lang="en-US" sz="4800" dirty="0"/>
              <a:t>Thank You!</a:t>
            </a:r>
          </a:p>
        </p:txBody>
      </p:sp>
      <p:sp>
        <p:nvSpPr>
          <p:cNvPr id="4" name="Text Placeholder 3"/>
          <p:cNvSpPr>
            <a:spLocks noGrp="1"/>
          </p:cNvSpPr>
          <p:nvPr>
            <p:ph type="body" sz="quarter" idx="12"/>
          </p:nvPr>
        </p:nvSpPr>
        <p:spPr>
          <a:xfrm>
            <a:off x="272354" y="925226"/>
            <a:ext cx="4148386" cy="2966836"/>
          </a:xfrm>
        </p:spPr>
        <p:txBody>
          <a:bodyPr>
            <a:noAutofit/>
          </a:bodyPr>
          <a:lstStyle/>
          <a:p>
            <a:r>
              <a:rPr lang="en-US" sz="2000" b="1" dirty="0"/>
              <a:t>William Harvey, PhD</a:t>
            </a:r>
          </a:p>
          <a:p>
            <a:r>
              <a:rPr lang="en-US" sz="1800" dirty="0"/>
              <a:t>Consulting Software Engineer</a:t>
            </a:r>
          </a:p>
          <a:p>
            <a:r>
              <a:rPr lang="en-US" sz="1800" dirty="0">
                <a:hlinkClick r:id="rId3"/>
              </a:rPr>
              <a:t>harveyw@oclc.org</a:t>
            </a:r>
            <a:endParaRPr lang="en-US" sz="1800" dirty="0"/>
          </a:p>
          <a:p>
            <a:endParaRPr lang="en-US" sz="1800" dirty="0"/>
          </a:p>
          <a:p>
            <a:r>
              <a:rPr lang="en-US" sz="2000" b="1" dirty="0"/>
              <a:t>Lynn Silipigni Connaway, PhD</a:t>
            </a:r>
          </a:p>
          <a:p>
            <a:r>
              <a:rPr lang="en-US" sz="1800" dirty="0"/>
              <a:t>Senior Research Scientist and Director of User Research</a:t>
            </a:r>
          </a:p>
          <a:p>
            <a:r>
              <a:rPr lang="en-US" sz="1800" dirty="0">
                <a:hlinkClick r:id="rId4"/>
              </a:rPr>
              <a:t>connawal@oclc.org</a:t>
            </a:r>
            <a:endParaRPr lang="en-US" sz="1800" dirty="0"/>
          </a:p>
          <a:p>
            <a:r>
              <a:rPr lang="en-US" sz="1800" dirty="0"/>
              <a:t>@</a:t>
            </a:r>
            <a:r>
              <a:rPr lang="en-US" sz="1800" dirty="0" err="1"/>
              <a:t>LynnConnaway</a:t>
            </a:r>
            <a:endParaRPr lang="en-US" sz="1800" dirty="0"/>
          </a:p>
        </p:txBody>
      </p:sp>
    </p:spTree>
    <p:extLst>
      <p:ext uri="{BB962C8B-B14F-4D97-AF65-F5344CB8AC3E}">
        <p14:creationId xmlns:p14="http://schemas.microsoft.com/office/powerpoint/2010/main" val="170447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576"/>
            <a:ext cx="9144000" cy="4718229"/>
          </a:xfrm>
          <a:prstGeom prst="rect">
            <a:avLst/>
          </a:prstGeom>
        </p:spPr>
      </p:pic>
      <p:sp>
        <p:nvSpPr>
          <p:cNvPr id="12" name="Text Placeholder 11"/>
          <p:cNvSpPr>
            <a:spLocks noGrp="1"/>
          </p:cNvSpPr>
          <p:nvPr>
            <p:ph type="body" sz="quarter" idx="13"/>
          </p:nvPr>
        </p:nvSpPr>
        <p:spPr>
          <a:xfrm>
            <a:off x="416986" y="1295399"/>
            <a:ext cx="8439148" cy="1946446"/>
          </a:xfrm>
          <a:noFill/>
        </p:spPr>
        <p:txBody>
          <a:bodyPr/>
          <a:lstStyle/>
          <a:p>
            <a:r>
              <a:rPr lang="en-US" sz="5400">
                <a:solidFill>
                  <a:schemeClr val="bg1"/>
                </a:solidFill>
              </a:rPr>
              <a:t>Questions &amp; Discussions</a:t>
            </a:r>
          </a:p>
        </p:txBody>
      </p:sp>
    </p:spTree>
    <p:extLst>
      <p:ext uri="{BB962C8B-B14F-4D97-AF65-F5344CB8AC3E}">
        <p14:creationId xmlns:p14="http://schemas.microsoft.com/office/powerpoint/2010/main" val="158498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400"/>
              <a:t>Educational Stages</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8813" y="1036802"/>
            <a:ext cx="5287950" cy="3090000"/>
          </a:xfrm>
          <a:prstGeom prst="rect">
            <a:avLst/>
          </a:prstGeom>
          <a:noFill/>
          <a:ln w="9525">
            <a:noFill/>
            <a:miter lim="800000"/>
            <a:headEnd/>
            <a:tailEnd/>
          </a:ln>
        </p:spPr>
      </p:pic>
      <p:sp>
        <p:nvSpPr>
          <p:cNvPr id="8" name="TextBox 7"/>
          <p:cNvSpPr txBox="1"/>
          <p:nvPr/>
        </p:nvSpPr>
        <p:spPr>
          <a:xfrm>
            <a:off x="6011334" y="4311665"/>
            <a:ext cx="2946402" cy="246221"/>
          </a:xfrm>
          <a:prstGeom prst="rect">
            <a:avLst/>
          </a:prstGeom>
          <a:noFill/>
        </p:spPr>
        <p:txBody>
          <a:bodyPr wrap="square" rtlCol="0">
            <a:spAutoFit/>
          </a:bodyPr>
          <a:lstStyle/>
          <a:p>
            <a:pPr algn="r"/>
            <a:r>
              <a:rPr lang="en-US" sz="1000" b="1"/>
              <a:t>(Connaway, White, and Lanclos 2011)</a:t>
            </a:r>
          </a:p>
        </p:txBody>
      </p:sp>
    </p:spTree>
    <p:extLst>
      <p:ext uri="{BB962C8B-B14F-4D97-AF65-F5344CB8AC3E}">
        <p14:creationId xmlns:p14="http://schemas.microsoft.com/office/powerpoint/2010/main" val="1412260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bm"/>
          <p:cNvPicPr>
            <a:picLocks noChangeAspect="1" noChangeArrowheads="1"/>
          </p:cNvPicPr>
          <p:nvPr/>
        </p:nvPicPr>
        <p:blipFill>
          <a:blip r:embed="rId3" cstate="print"/>
          <a:srcRect/>
          <a:stretch>
            <a:fillRect/>
          </a:stretch>
        </p:blipFill>
        <p:spPr bwMode="auto">
          <a:xfrm>
            <a:off x="2182416" y="498022"/>
            <a:ext cx="5018484" cy="3867150"/>
          </a:xfrm>
          <a:prstGeom prst="rect">
            <a:avLst/>
          </a:prstGeom>
          <a:noFill/>
          <a:ln w="9525">
            <a:noFill/>
            <a:miter lim="800000"/>
            <a:headEnd/>
            <a:tailEnd/>
          </a:ln>
        </p:spPr>
      </p:pic>
      <p:sp>
        <p:nvSpPr>
          <p:cNvPr id="4" name="Rectangle 3"/>
          <p:cNvSpPr/>
          <p:nvPr/>
        </p:nvSpPr>
        <p:spPr>
          <a:xfrm>
            <a:off x="5278188" y="4413663"/>
            <a:ext cx="3118161" cy="253916"/>
          </a:xfrm>
          <a:prstGeom prst="rect">
            <a:avLst/>
          </a:prstGeom>
        </p:spPr>
        <p:txBody>
          <a:bodyPr wrap="none">
            <a:spAutoFit/>
          </a:bodyPr>
          <a:lstStyle/>
          <a:p>
            <a:r>
              <a:rPr lang="en-US" sz="1050" dirty="0"/>
              <a:t>(Connaway and White for OCLC Research 2012)</a:t>
            </a:r>
          </a:p>
        </p:txBody>
      </p:sp>
    </p:spTree>
    <p:extLst>
      <p:ext uri="{BB962C8B-B14F-4D97-AF65-F5344CB8AC3E}">
        <p14:creationId xmlns:p14="http://schemas.microsoft.com/office/powerpoint/2010/main" val="141494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889"/>
          <a:stretch/>
        </p:blipFill>
        <p:spPr>
          <a:xfrm>
            <a:off x="1143000" y="0"/>
            <a:ext cx="6858000" cy="4429125"/>
          </a:xfrm>
          <a:prstGeom prst="rect">
            <a:avLst/>
          </a:prstGeom>
        </p:spPr>
      </p:pic>
    </p:spTree>
    <p:extLst>
      <p:ext uri="{BB962C8B-B14F-4D97-AF65-F5344CB8AC3E}">
        <p14:creationId xmlns:p14="http://schemas.microsoft.com/office/powerpoint/2010/main" val="3800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F6651-4911-4653-9F43-2BC8CBA3EAED}"/>
              </a:ext>
            </a:extLst>
          </p:cNvPr>
          <p:cNvSpPr>
            <a:spLocks noGrp="1"/>
          </p:cNvSpPr>
          <p:nvPr>
            <p:ph type="body" sz="quarter" idx="13"/>
          </p:nvPr>
        </p:nvSpPr>
        <p:spPr/>
        <p:txBody>
          <a:bodyPr/>
          <a:lstStyle/>
          <a:p>
            <a:r>
              <a:rPr lang="en-US" dirty="0"/>
              <a:t>The Big Question</a:t>
            </a:r>
          </a:p>
        </p:txBody>
      </p:sp>
      <p:sp>
        <p:nvSpPr>
          <p:cNvPr id="3" name="Text Placeholder 2">
            <a:extLst>
              <a:ext uri="{FF2B5EF4-FFF2-40B4-BE49-F238E27FC236}">
                <a16:creationId xmlns:a16="http://schemas.microsoft.com/office/drawing/2014/main" id="{692F9F67-6625-464F-926B-16842317092E}"/>
              </a:ext>
            </a:extLst>
          </p:cNvPr>
          <p:cNvSpPr>
            <a:spLocks noGrp="1"/>
          </p:cNvSpPr>
          <p:nvPr>
            <p:ph type="body" sz="quarter" idx="14"/>
          </p:nvPr>
        </p:nvSpPr>
        <p:spPr/>
        <p:txBody>
          <a:bodyPr/>
          <a:lstStyle/>
          <a:p>
            <a:r>
              <a:rPr lang="en-US" dirty="0"/>
              <a:t>We have </a:t>
            </a:r>
            <a:r>
              <a:rPr lang="en-US" b="1" dirty="0">
                <a:solidFill>
                  <a:srgbClr val="00B0F0"/>
                </a:solidFill>
              </a:rPr>
              <a:t>hundreds</a:t>
            </a:r>
            <a:r>
              <a:rPr lang="en-US" b="1" dirty="0"/>
              <a:t> </a:t>
            </a:r>
            <a:r>
              <a:rPr lang="en-US" dirty="0"/>
              <a:t>of these maps</a:t>
            </a:r>
          </a:p>
          <a:p>
            <a:r>
              <a:rPr lang="en-US" dirty="0"/>
              <a:t>Can we process them </a:t>
            </a:r>
            <a:r>
              <a:rPr lang="en-US" b="1" dirty="0">
                <a:solidFill>
                  <a:srgbClr val="7030A0"/>
                </a:solidFill>
              </a:rPr>
              <a:t>quantitatively</a:t>
            </a:r>
            <a:r>
              <a:rPr lang="en-US" dirty="0"/>
              <a:t>?</a:t>
            </a:r>
          </a:p>
          <a:p>
            <a:endParaRPr lang="en-US" dirty="0"/>
          </a:p>
        </p:txBody>
      </p:sp>
      <p:sp>
        <p:nvSpPr>
          <p:cNvPr id="4" name="Explosion: 14 Points 3">
            <a:extLst>
              <a:ext uri="{FF2B5EF4-FFF2-40B4-BE49-F238E27FC236}">
                <a16:creationId xmlns:a16="http://schemas.microsoft.com/office/drawing/2014/main" id="{5EB48E0B-F233-4FFD-BEB5-906D9A14900F}"/>
              </a:ext>
            </a:extLst>
          </p:cNvPr>
          <p:cNvSpPr/>
          <p:nvPr/>
        </p:nvSpPr>
        <p:spPr>
          <a:xfrm>
            <a:off x="2705923" y="2461189"/>
            <a:ext cx="3708874" cy="1596417"/>
          </a:xfrm>
          <a:prstGeom prst="irregularSeal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2"/>
                </a:solidFill>
              </a:rPr>
              <a:t>Yes!</a:t>
            </a:r>
          </a:p>
        </p:txBody>
      </p:sp>
    </p:spTree>
    <p:extLst>
      <p:ext uri="{BB962C8B-B14F-4D97-AF65-F5344CB8AC3E}">
        <p14:creationId xmlns:p14="http://schemas.microsoft.com/office/powerpoint/2010/main" val="84251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13061</TotalTime>
  <Words>3079</Words>
  <Application>Microsoft Office PowerPoint</Application>
  <PresentationFormat>On-screen Show (16:9)</PresentationFormat>
  <Paragraphs>353</Paragraphs>
  <Slides>51</Slides>
  <Notes>50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ＭＳ Ｐゴシック</vt:lpstr>
      <vt:lpstr>Arial</vt:lpstr>
      <vt:lpstr>Calibri</vt:lpstr>
      <vt:lpstr>Comic Sans MS</vt:lpstr>
      <vt:lpstr>Courier New</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Connaway,Lynn</Manager>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Connaway,Lynn</dc:creator>
  <cp:lastModifiedBy>Hood,Erin</cp:lastModifiedBy>
  <cp:revision>299</cp:revision>
  <dcterms:created xsi:type="dcterms:W3CDTF">2015-04-17T19:58:50Z</dcterms:created>
  <dcterms:modified xsi:type="dcterms:W3CDTF">2018-02-15T14:26:00Z</dcterms:modified>
</cp:coreProperties>
</file>