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65" r:id="rId2"/>
    <p:sldId id="350" r:id="rId3"/>
    <p:sldId id="276" r:id="rId4"/>
    <p:sldId id="270" r:id="rId5"/>
    <p:sldId id="283" r:id="rId6"/>
    <p:sldId id="289" r:id="rId7"/>
    <p:sldId id="351" r:id="rId8"/>
    <p:sldId id="294" r:id="rId9"/>
    <p:sldId id="360" r:id="rId10"/>
    <p:sldId id="353" r:id="rId11"/>
    <p:sldId id="329" r:id="rId12"/>
    <p:sldId id="352" r:id="rId13"/>
    <p:sldId id="286" r:id="rId14"/>
    <p:sldId id="354" r:id="rId15"/>
    <p:sldId id="330" r:id="rId16"/>
    <p:sldId id="355" r:id="rId17"/>
    <p:sldId id="291" r:id="rId18"/>
    <p:sldId id="297" r:id="rId19"/>
    <p:sldId id="296" r:id="rId20"/>
    <p:sldId id="331" r:id="rId21"/>
    <p:sldId id="361" r:id="rId22"/>
    <p:sldId id="298" r:id="rId23"/>
    <p:sldId id="303" r:id="rId24"/>
    <p:sldId id="332" r:id="rId25"/>
    <p:sldId id="287" r:id="rId26"/>
    <p:sldId id="356" r:id="rId27"/>
    <p:sldId id="295" r:id="rId28"/>
    <p:sldId id="358" r:id="rId29"/>
    <p:sldId id="333" r:id="rId30"/>
    <p:sldId id="357" r:id="rId31"/>
    <p:sldId id="300" r:id="rId32"/>
    <p:sldId id="334" r:id="rId33"/>
    <p:sldId id="290" r:id="rId34"/>
    <p:sldId id="359" r:id="rId35"/>
    <p:sldId id="322" r:id="rId36"/>
    <p:sldId id="304" r:id="rId37"/>
    <p:sldId id="323" r:id="rId38"/>
    <p:sldId id="324" r:id="rId39"/>
    <p:sldId id="325" r:id="rId40"/>
    <p:sldId id="326" r:id="rId41"/>
    <p:sldId id="327" r:id="rId42"/>
    <p:sldId id="328" r:id="rId43"/>
    <p:sldId id="335" r:id="rId44"/>
    <p:sldId id="336" r:id="rId45"/>
    <p:sldId id="362" r:id="rId46"/>
    <p:sldId id="363" r:id="rId47"/>
    <p:sldId id="338" r:id="rId48"/>
    <p:sldId id="339" r:id="rId49"/>
    <p:sldId id="340" r:id="rId50"/>
    <p:sldId id="342" r:id="rId51"/>
    <p:sldId id="364" r:id="rId52"/>
    <p:sldId id="365" r:id="rId53"/>
    <p:sldId id="366" r:id="rId54"/>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2"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non,Brittany" initials="B" lastIdx="2" clrIdx="0">
    <p:extLst>
      <p:ext uri="{19B8F6BF-5375-455C-9EA6-DF929625EA0E}">
        <p15:presenceInfo xmlns:p15="http://schemas.microsoft.com/office/powerpoint/2012/main" userId="S-1-5-21-2132901703-1472156187-1681070327-62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7D83"/>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41" autoAdjust="0"/>
  </p:normalViewPr>
  <p:slideViewPr>
    <p:cSldViewPr snapToGrid="0">
      <p:cViewPr varScale="1">
        <p:scale>
          <a:sx n="124" d="100"/>
          <a:sy n="124" d="100"/>
        </p:scale>
        <p:origin x="540" y="90"/>
      </p:cViewPr>
      <p:guideLst>
        <p:guide orient="horz" pos="1692"/>
        <p:guide pos="504"/>
      </p:guideLst>
    </p:cSldViewPr>
  </p:slideViewPr>
  <p:notesTextViewPr>
    <p:cViewPr>
      <p:scale>
        <a:sx n="1" d="1"/>
        <a:sy n="1" d="1"/>
      </p:scale>
      <p:origin x="0" y="0"/>
    </p:cViewPr>
  </p:notesTextViewPr>
  <p:notesViewPr>
    <p:cSldViewPr snapToGrid="0">
      <p:cViewPr>
        <p:scale>
          <a:sx n="80" d="100"/>
          <a:sy n="80" d="100"/>
        </p:scale>
        <p:origin x="3162" y="21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vkitzie\Downloads\acrl-visualizations-0111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solidFill>
                  <a:schemeClr val="tx2"/>
                </a:solidFill>
              </a:rPr>
              <a:t>Most frequently coded</a:t>
            </a:r>
            <a:r>
              <a:rPr lang="en-US" sz="2400" b="1" baseline="0" dirty="0">
                <a:solidFill>
                  <a:schemeClr val="tx2"/>
                </a:solidFill>
              </a:rPr>
              <a:t> themes</a:t>
            </a:r>
            <a:endParaRPr lang="en-US" sz="2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71708916132319"/>
          <c:y val="0.17318552974472495"/>
          <c:w val="0.8468117434687753"/>
          <c:h val="0.79549774427662745"/>
        </c:manualLayout>
      </c:layout>
      <c:barChart>
        <c:barDir val="bar"/>
        <c:grouping val="clustered"/>
        <c:varyColors val="0"/>
        <c:ser>
          <c:idx val="0"/>
          <c:order val="0"/>
          <c:tx>
            <c:strRef>
              <c:f>Sheet1!$D$1</c:f>
              <c:strCache>
                <c:ptCount val="1"/>
                <c:pt idx="0">
                  <c:v>3rd most frequent</c:v>
                </c:pt>
              </c:strCache>
            </c:strRef>
          </c:tx>
          <c:spPr>
            <a:solidFill>
              <a:schemeClr val="accent1"/>
            </a:solidFill>
            <a:ln>
              <a:noFill/>
            </a:ln>
            <a:effectLst/>
          </c:spPr>
          <c:invertIfNegative val="0"/>
          <c:dLbls>
            <c:dLbl>
              <c:idx val="0"/>
              <c:tx>
                <c:rich>
                  <a:bodyPr/>
                  <a:lstStyle/>
                  <a:p>
                    <a:r>
                      <a:rPr lang="en-US"/>
                      <a:t>Learning in college</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19-4C4D-9B04-F678FAA3F90C}"/>
                </c:ext>
              </c:extLst>
            </c:dLbl>
            <c:dLbl>
              <c:idx val="1"/>
              <c:tx>
                <c:rich>
                  <a:bodyPr/>
                  <a:lstStyle/>
                  <a:p>
                    <a:r>
                      <a:rPr lang="en-US"/>
                      <a:t>Service</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19-4C4D-9B04-F678FAA3F90C}"/>
                </c:ext>
              </c:extLst>
            </c:dLbl>
            <c:dLbl>
              <c:idx val="2"/>
              <c:tx>
                <c:rich>
                  <a:bodyPr/>
                  <a:lstStyle/>
                  <a:p>
                    <a:r>
                      <a:rPr lang="en-US"/>
                      <a:t>Learning in college</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19-4C4D-9B04-F678FAA3F90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Provosts</c:v>
                </c:pt>
                <c:pt idx="1">
                  <c:v>Focus Groups</c:v>
                </c:pt>
                <c:pt idx="2">
                  <c:v>Literature</c:v>
                </c:pt>
              </c:strCache>
            </c:strRef>
          </c:cat>
          <c:val>
            <c:numRef>
              <c:f>Sheet1!$D$2:$D$4</c:f>
              <c:numCache>
                <c:formatCode>0%</c:formatCode>
                <c:ptCount val="3"/>
                <c:pt idx="0">
                  <c:v>0.12</c:v>
                </c:pt>
                <c:pt idx="1">
                  <c:v>0.16</c:v>
                </c:pt>
                <c:pt idx="2">
                  <c:v>0.57999999999999996</c:v>
                </c:pt>
              </c:numCache>
            </c:numRef>
          </c:val>
          <c:extLst>
            <c:ext xmlns:c16="http://schemas.microsoft.com/office/drawing/2014/chart" uri="{C3380CC4-5D6E-409C-BE32-E72D297353CC}">
              <c16:uniqueId val="{00000000-D319-4C4D-9B04-F678FAA3F90C}"/>
            </c:ext>
          </c:extLst>
        </c:ser>
        <c:ser>
          <c:idx val="1"/>
          <c:order val="1"/>
          <c:tx>
            <c:strRef>
              <c:f>Sheet1!$C$1</c:f>
              <c:strCache>
                <c:ptCount val="1"/>
                <c:pt idx="0">
                  <c:v>2nd most frequent</c:v>
                </c:pt>
              </c:strCache>
            </c:strRef>
          </c:tx>
          <c:spPr>
            <a:solidFill>
              <a:schemeClr val="accent2"/>
            </a:solidFill>
            <a:ln>
              <a:noFill/>
            </a:ln>
            <a:effectLst/>
          </c:spPr>
          <c:invertIfNegative val="0"/>
          <c:dLbls>
            <c:dLbl>
              <c:idx val="0"/>
              <c:tx>
                <c:rich>
                  <a:bodyPr/>
                  <a:lstStyle/>
                  <a:p>
                    <a:r>
                      <a:rPr lang="en-US"/>
                      <a:t>Institutional Planning</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19-4C4D-9B04-F678FAA3F90C}"/>
                </c:ext>
              </c:extLst>
            </c:dLbl>
            <c:dLbl>
              <c:idx val="1"/>
              <c:tx>
                <c:rich>
                  <a:bodyPr/>
                  <a:lstStyle/>
                  <a:p>
                    <a:r>
                      <a:rPr lang="en-US"/>
                      <a:t>Collaboration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19-4C4D-9B04-F678FAA3F90C}"/>
                </c:ext>
              </c:extLst>
            </c:dLbl>
            <c:dLbl>
              <c:idx val="2"/>
              <c:tx>
                <c:rich>
                  <a:bodyPr/>
                  <a:lstStyle/>
                  <a:p>
                    <a:r>
                      <a:rPr lang="en-US"/>
                      <a:t>Collaboration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19-4C4D-9B04-F678FAA3F90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Provosts</c:v>
                </c:pt>
                <c:pt idx="1">
                  <c:v>Focus Groups</c:v>
                </c:pt>
                <c:pt idx="2">
                  <c:v>Literature</c:v>
                </c:pt>
              </c:strCache>
            </c:strRef>
          </c:cat>
          <c:val>
            <c:numRef>
              <c:f>Sheet1!$C$2:$C$4</c:f>
              <c:numCache>
                <c:formatCode>0%</c:formatCode>
                <c:ptCount val="3"/>
                <c:pt idx="0">
                  <c:v>0.14000000000000001</c:v>
                </c:pt>
                <c:pt idx="1">
                  <c:v>0.17</c:v>
                </c:pt>
                <c:pt idx="2">
                  <c:v>0.6</c:v>
                </c:pt>
              </c:numCache>
            </c:numRef>
          </c:val>
          <c:extLst>
            <c:ext xmlns:c16="http://schemas.microsoft.com/office/drawing/2014/chart" uri="{C3380CC4-5D6E-409C-BE32-E72D297353CC}">
              <c16:uniqueId val="{00000001-D319-4C4D-9B04-F678FAA3F90C}"/>
            </c:ext>
          </c:extLst>
        </c:ser>
        <c:ser>
          <c:idx val="2"/>
          <c:order val="2"/>
          <c:tx>
            <c:strRef>
              <c:f>Sheet1!$B$1</c:f>
              <c:strCache>
                <c:ptCount val="1"/>
                <c:pt idx="0">
                  <c:v>Most frequent</c:v>
                </c:pt>
              </c:strCache>
            </c:strRef>
          </c:tx>
          <c:spPr>
            <a:solidFill>
              <a:schemeClr val="accent3"/>
            </a:solidFill>
            <a:ln>
              <a:noFill/>
            </a:ln>
            <a:effectLst/>
          </c:spPr>
          <c:invertIfNegative val="0"/>
          <c:dLbls>
            <c:dLbl>
              <c:idx val="0"/>
              <c:tx>
                <c:rich>
                  <a:bodyPr/>
                  <a:lstStyle/>
                  <a:p>
                    <a:r>
                      <a:rPr lang="en-US"/>
                      <a:t>Communication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19-4C4D-9B04-F678FAA3F90C}"/>
                </c:ext>
              </c:extLst>
            </c:dLbl>
            <c:dLbl>
              <c:idx val="1"/>
              <c:tx>
                <c:rich>
                  <a:bodyPr/>
                  <a:lstStyle/>
                  <a:p>
                    <a:r>
                      <a:rPr lang="en-US"/>
                      <a:t>Communication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19-4C4D-9B04-F678FAA3F90C}"/>
                </c:ext>
              </c:extLst>
            </c:dLbl>
            <c:dLbl>
              <c:idx val="2"/>
              <c:tx>
                <c:rich>
                  <a:bodyPr/>
                  <a:lstStyle/>
                  <a:p>
                    <a:r>
                      <a:rPr lang="en-US" b="1"/>
                      <a:t>Service</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19-4C4D-9B04-F678FAA3F90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Provosts</c:v>
                </c:pt>
                <c:pt idx="1">
                  <c:v>Focus Groups</c:v>
                </c:pt>
                <c:pt idx="2">
                  <c:v>Literature</c:v>
                </c:pt>
              </c:strCache>
            </c:strRef>
          </c:cat>
          <c:val>
            <c:numRef>
              <c:f>Sheet1!$B$2:$B$4</c:f>
              <c:numCache>
                <c:formatCode>0%</c:formatCode>
                <c:ptCount val="3"/>
                <c:pt idx="0">
                  <c:v>0.17</c:v>
                </c:pt>
                <c:pt idx="1">
                  <c:v>0.2</c:v>
                </c:pt>
                <c:pt idx="2">
                  <c:v>0.7</c:v>
                </c:pt>
              </c:numCache>
            </c:numRef>
          </c:val>
          <c:extLst>
            <c:ext xmlns:c16="http://schemas.microsoft.com/office/drawing/2014/chart" uri="{C3380CC4-5D6E-409C-BE32-E72D297353CC}">
              <c16:uniqueId val="{00000002-D319-4C4D-9B04-F678FAA3F90C}"/>
            </c:ext>
          </c:extLst>
        </c:ser>
        <c:dLbls>
          <c:showLegendKey val="0"/>
          <c:showVal val="1"/>
          <c:showCatName val="0"/>
          <c:showSerName val="0"/>
          <c:showPercent val="0"/>
          <c:showBubbleSize val="0"/>
        </c:dLbls>
        <c:gapWidth val="150"/>
        <c:overlap val="-25"/>
        <c:axId val="411748208"/>
        <c:axId val="411743944"/>
      </c:barChart>
      <c:catAx>
        <c:axId val="41174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11743944"/>
        <c:crosses val="autoZero"/>
        <c:auto val="1"/>
        <c:lblAlgn val="ctr"/>
        <c:lblOffset val="100"/>
        <c:noMultiLvlLbl val="0"/>
      </c:catAx>
      <c:valAx>
        <c:axId val="411743944"/>
        <c:scaling>
          <c:orientation val="minMax"/>
          <c:max val="1"/>
        </c:scaling>
        <c:delete val="1"/>
        <c:axPos val="b"/>
        <c:numFmt formatCode="0%" sourceLinked="1"/>
        <c:majorTickMark val="none"/>
        <c:minorTickMark val="none"/>
        <c:tickLblPos val="nextTo"/>
        <c:crossAx val="411748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a:solidFill>
                  <a:schemeClr val="tx1"/>
                </a:solidFill>
                <a:effectLst/>
                <a:latin typeface="Arial" charset="0"/>
                <a:ea typeface="Arial" charset="0"/>
                <a:cs typeface="Arial" charset="0"/>
              </a:rPr>
              <a:t>Proportion of themes coded in advisory group vs. provost interviews</a:t>
            </a:r>
            <a:endParaRPr lang="en-US" sz="1600">
              <a:solidFill>
                <a:schemeClr val="tx1"/>
              </a:solidFill>
              <a:effectLst/>
              <a:latin typeface="Arial" charset="0"/>
              <a:ea typeface="Arial" charset="0"/>
              <a:cs typeface="Arial"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'Thematic Coding'!$CK$36</c:f>
              <c:strCache>
                <c:ptCount val="1"/>
                <c:pt idx="0">
                  <c:v>Provost</c:v>
                </c:pt>
              </c:strCache>
            </c:strRef>
          </c:tx>
          <c:spPr>
            <a:solidFill>
              <a:schemeClr val="accent1"/>
            </a:solidFill>
            <a:ln>
              <a:noFill/>
            </a:ln>
            <a:effectLst/>
          </c:spPr>
          <c:invertIfNegative val="0"/>
          <c:cat>
            <c:strRef>
              <c:f>'Thematic Coding'!$CJ$37:$CJ$49</c:f>
              <c:strCache>
                <c:ptCount val="13"/>
                <c:pt idx="0">
                  <c:v>Accreditation</c:v>
                </c:pt>
                <c:pt idx="1">
                  <c:v>Inclusivity/Diversity</c:v>
                </c:pt>
                <c:pt idx="2">
                  <c:v>Success in college</c:v>
                </c:pt>
                <c:pt idx="3">
                  <c:v>Space</c:v>
                </c:pt>
                <c:pt idx="4">
                  <c:v>Learning in college</c:v>
                </c:pt>
                <c:pt idx="5">
                  <c:v>Teaching support</c:v>
                </c:pt>
                <c:pt idx="6">
                  <c:v>Collection</c:v>
                </c:pt>
                <c:pt idx="7">
                  <c:v>Provision of tech</c:v>
                </c:pt>
                <c:pt idx="8">
                  <c:v>Research support</c:v>
                </c:pt>
                <c:pt idx="9">
                  <c:v>Institutional planning</c:v>
                </c:pt>
                <c:pt idx="10">
                  <c:v>Service</c:v>
                </c:pt>
                <c:pt idx="11">
                  <c:v>Collaboration</c:v>
                </c:pt>
                <c:pt idx="12">
                  <c:v>Communication</c:v>
                </c:pt>
              </c:strCache>
            </c:strRef>
          </c:cat>
          <c:val>
            <c:numRef>
              <c:f>'Thematic Coding'!$CK$37:$CK$49</c:f>
              <c:numCache>
                <c:formatCode>0%</c:formatCode>
                <c:ptCount val="13"/>
                <c:pt idx="0">
                  <c:v>1.5665796344647501E-2</c:v>
                </c:pt>
                <c:pt idx="1">
                  <c:v>4.0905134899913001E-2</c:v>
                </c:pt>
                <c:pt idx="2">
                  <c:v>5.30896431679721E-2</c:v>
                </c:pt>
                <c:pt idx="3">
                  <c:v>9.1383812010443793E-2</c:v>
                </c:pt>
                <c:pt idx="4">
                  <c:v>0.11227154046997399</c:v>
                </c:pt>
                <c:pt idx="5">
                  <c:v>3.3072236727589202E-2</c:v>
                </c:pt>
                <c:pt idx="6">
                  <c:v>5.4830287206266301E-2</c:v>
                </c:pt>
                <c:pt idx="7">
                  <c:v>3.82941688424717E-2</c:v>
                </c:pt>
                <c:pt idx="8">
                  <c:v>4.9608355091383803E-2</c:v>
                </c:pt>
                <c:pt idx="9">
                  <c:v>0.138381201044386</c:v>
                </c:pt>
                <c:pt idx="10">
                  <c:v>9.7476066144473406E-2</c:v>
                </c:pt>
                <c:pt idx="11">
                  <c:v>0.101827676240209</c:v>
                </c:pt>
                <c:pt idx="12">
                  <c:v>0.17319408181026999</c:v>
                </c:pt>
              </c:numCache>
            </c:numRef>
          </c:val>
          <c:extLst>
            <c:ext xmlns:c16="http://schemas.microsoft.com/office/drawing/2014/chart" uri="{C3380CC4-5D6E-409C-BE32-E72D297353CC}">
              <c16:uniqueId val="{00000000-6071-4EB1-8C3B-E9828AD717E2}"/>
            </c:ext>
          </c:extLst>
        </c:ser>
        <c:ser>
          <c:idx val="1"/>
          <c:order val="1"/>
          <c:tx>
            <c:strRef>
              <c:f>'Thematic Coding'!$CL$36</c:f>
              <c:strCache>
                <c:ptCount val="1"/>
                <c:pt idx="0">
                  <c:v>Advisory Group</c:v>
                </c:pt>
              </c:strCache>
            </c:strRef>
          </c:tx>
          <c:spPr>
            <a:solidFill>
              <a:schemeClr val="accent2"/>
            </a:solidFill>
            <a:ln>
              <a:noFill/>
            </a:ln>
            <a:effectLst/>
          </c:spPr>
          <c:invertIfNegative val="0"/>
          <c:cat>
            <c:strRef>
              <c:f>'Thematic Coding'!$CJ$37:$CJ$49</c:f>
              <c:strCache>
                <c:ptCount val="13"/>
                <c:pt idx="0">
                  <c:v>Accreditation</c:v>
                </c:pt>
                <c:pt idx="1">
                  <c:v>Inclusivity/Diversity</c:v>
                </c:pt>
                <c:pt idx="2">
                  <c:v>Success in college</c:v>
                </c:pt>
                <c:pt idx="3">
                  <c:v>Space</c:v>
                </c:pt>
                <c:pt idx="4">
                  <c:v>Learning in college</c:v>
                </c:pt>
                <c:pt idx="5">
                  <c:v>Teaching support</c:v>
                </c:pt>
                <c:pt idx="6">
                  <c:v>Collection</c:v>
                </c:pt>
                <c:pt idx="7">
                  <c:v>Provision of tech</c:v>
                </c:pt>
                <c:pt idx="8">
                  <c:v>Research support</c:v>
                </c:pt>
                <c:pt idx="9">
                  <c:v>Institutional planning</c:v>
                </c:pt>
                <c:pt idx="10">
                  <c:v>Service</c:v>
                </c:pt>
                <c:pt idx="11">
                  <c:v>Collaboration</c:v>
                </c:pt>
                <c:pt idx="12">
                  <c:v>Communication</c:v>
                </c:pt>
              </c:strCache>
            </c:strRef>
          </c:cat>
          <c:val>
            <c:numRef>
              <c:f>'Thematic Coding'!$CL$37:$CL$49</c:f>
              <c:numCache>
                <c:formatCode>0%</c:formatCode>
                <c:ptCount val="13"/>
                <c:pt idx="0">
                  <c:v>0</c:v>
                </c:pt>
                <c:pt idx="1">
                  <c:v>2.1978021978022001E-2</c:v>
                </c:pt>
                <c:pt idx="2">
                  <c:v>2.1978021978022001E-2</c:v>
                </c:pt>
                <c:pt idx="3">
                  <c:v>4.0293040293040303E-2</c:v>
                </c:pt>
                <c:pt idx="4">
                  <c:v>4.3956043956044001E-2</c:v>
                </c:pt>
                <c:pt idx="5">
                  <c:v>4.7619047619047603E-2</c:v>
                </c:pt>
                <c:pt idx="6">
                  <c:v>5.1282051282051301E-2</c:v>
                </c:pt>
                <c:pt idx="7">
                  <c:v>6.5934065934065894E-2</c:v>
                </c:pt>
                <c:pt idx="8">
                  <c:v>6.5934065934065894E-2</c:v>
                </c:pt>
                <c:pt idx="9">
                  <c:v>0.113553113553114</c:v>
                </c:pt>
                <c:pt idx="10">
                  <c:v>0.16117216117216099</c:v>
                </c:pt>
                <c:pt idx="11">
                  <c:v>0.16849816849816801</c:v>
                </c:pt>
                <c:pt idx="12">
                  <c:v>0.19780219780219799</c:v>
                </c:pt>
              </c:numCache>
            </c:numRef>
          </c:val>
          <c:extLst>
            <c:ext xmlns:c16="http://schemas.microsoft.com/office/drawing/2014/chart" uri="{C3380CC4-5D6E-409C-BE32-E72D297353CC}">
              <c16:uniqueId val="{00000001-6071-4EB1-8C3B-E9828AD717E2}"/>
            </c:ext>
          </c:extLst>
        </c:ser>
        <c:dLbls>
          <c:showLegendKey val="0"/>
          <c:showVal val="0"/>
          <c:showCatName val="0"/>
          <c:showSerName val="0"/>
          <c:showPercent val="0"/>
          <c:showBubbleSize val="0"/>
        </c:dLbls>
        <c:gapWidth val="182"/>
        <c:axId val="-1362873296"/>
        <c:axId val="-1362870976"/>
      </c:barChart>
      <c:catAx>
        <c:axId val="-1362873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charset="0"/>
                <a:ea typeface="Arial" charset="0"/>
                <a:cs typeface="Arial" charset="0"/>
              </a:defRPr>
            </a:pPr>
            <a:endParaRPr lang="en-US"/>
          </a:p>
        </c:txPr>
        <c:crossAx val="-1362870976"/>
        <c:crosses val="autoZero"/>
        <c:auto val="1"/>
        <c:lblAlgn val="ctr"/>
        <c:lblOffset val="100"/>
        <c:noMultiLvlLbl val="0"/>
      </c:catAx>
      <c:valAx>
        <c:axId val="-13628709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87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7934D-D520-4053-9A20-2C54DBDAAF34}" type="doc">
      <dgm:prSet loTypeId="urn:microsoft.com/office/officeart/2005/8/layout/cycle8" loCatId="cycle" qsTypeId="urn:microsoft.com/office/officeart/2005/8/quickstyle/simple1" qsCatId="simple" csTypeId="urn:microsoft.com/office/officeart/2005/8/colors/accent1_2" csCatId="accent1" phldr="1"/>
      <dgm:spPr/>
    </dgm:pt>
    <dgm:pt modelId="{04D7F0E2-2001-4CAA-993B-BEA0BD470B02}">
      <dgm:prSet phldrT="[Text]" custT="1"/>
      <dgm:spPr/>
      <dgm:t>
        <a:bodyPr/>
        <a:lstStyle/>
        <a:p>
          <a:r>
            <a:rPr lang="en-US" sz="1800">
              <a:latin typeface="Arial" panose="020B0604020202020204" pitchFamily="34" charset="0"/>
              <a:cs typeface="Arial" panose="020B0604020202020204" pitchFamily="34" charset="0"/>
            </a:rPr>
            <a:t>Individual Interviews with Provosts</a:t>
          </a:r>
        </a:p>
      </dgm:t>
    </dgm:pt>
    <dgm:pt modelId="{5C928EF3-90C2-4753-B070-60443167C4E4}" type="parTrans" cxnId="{B199D29B-E395-4F3F-9725-F28AB2F2F3EC}">
      <dgm:prSet/>
      <dgm:spPr/>
      <dgm:t>
        <a:bodyPr/>
        <a:lstStyle/>
        <a:p>
          <a:endParaRPr lang="en-US"/>
        </a:p>
      </dgm:t>
    </dgm:pt>
    <dgm:pt modelId="{FAB0F24E-70CB-45BD-BEDF-4498558A14C0}" type="sibTrans" cxnId="{B199D29B-E395-4F3F-9725-F28AB2F2F3EC}">
      <dgm:prSet/>
      <dgm:spPr/>
      <dgm:t>
        <a:bodyPr/>
        <a:lstStyle/>
        <a:p>
          <a:endParaRPr lang="en-US"/>
        </a:p>
      </dgm:t>
    </dgm:pt>
    <dgm:pt modelId="{8F3C09B1-1DC8-43BC-9BB9-7DE2F26C89C5}">
      <dgm:prSet phldrT="[Text]" custT="1"/>
      <dgm:spPr/>
      <dgm:t>
        <a:bodyPr/>
        <a:lstStyle/>
        <a:p>
          <a:r>
            <a:rPr lang="en-US" sz="1800">
              <a:latin typeface="Arial" panose="020B0604020202020204" pitchFamily="34" charset="0"/>
              <a:cs typeface="Arial" panose="020B0604020202020204" pitchFamily="34" charset="0"/>
            </a:rPr>
            <a:t>Selected Literature</a:t>
          </a:r>
        </a:p>
      </dgm:t>
    </dgm:pt>
    <dgm:pt modelId="{F51357EC-9B96-414A-8142-6787F6CE21A6}" type="parTrans" cxnId="{930F7A42-E287-4517-BE52-C84481181073}">
      <dgm:prSet/>
      <dgm:spPr/>
      <dgm:t>
        <a:bodyPr/>
        <a:lstStyle/>
        <a:p>
          <a:endParaRPr lang="en-US"/>
        </a:p>
      </dgm:t>
    </dgm:pt>
    <dgm:pt modelId="{76FCE04A-B292-4E2A-BBD9-889CBB6FE80B}" type="sibTrans" cxnId="{930F7A42-E287-4517-BE52-C84481181073}">
      <dgm:prSet/>
      <dgm:spPr/>
      <dgm:t>
        <a:bodyPr/>
        <a:lstStyle/>
        <a:p>
          <a:endParaRPr lang="en-US"/>
        </a:p>
      </dgm:t>
    </dgm:pt>
    <dgm:pt modelId="{A089EEC0-3EFB-48B0-8D4B-C15BB9AC9DAE}">
      <dgm:prSet phldrT="[Text]" custT="1"/>
      <dgm:spPr/>
      <dgm:t>
        <a:bodyPr/>
        <a:lstStyle/>
        <a:p>
          <a:pPr algn="ctr"/>
          <a:r>
            <a:rPr lang="en-US" sz="1400">
              <a:latin typeface="Arial" panose="020B0604020202020204" pitchFamily="34" charset="0"/>
              <a:cs typeface="Arial" panose="020B0604020202020204" pitchFamily="34" charset="0"/>
            </a:rPr>
            <a:t>Focus Group Interview &amp;  Feedback from Advisory Group</a:t>
          </a:r>
        </a:p>
      </dgm:t>
    </dgm:pt>
    <dgm:pt modelId="{B09054D2-8667-4CF5-A0F2-95183C256BA7}" type="sibTrans" cxnId="{86BA4E3D-CF2A-470D-9678-81E908B60FA0}">
      <dgm:prSet/>
      <dgm:spPr/>
      <dgm:t>
        <a:bodyPr/>
        <a:lstStyle/>
        <a:p>
          <a:endParaRPr lang="en-US"/>
        </a:p>
      </dgm:t>
    </dgm:pt>
    <dgm:pt modelId="{B378B854-1459-4395-A5DF-D09D486AB56C}" type="parTrans" cxnId="{86BA4E3D-CF2A-470D-9678-81E908B60FA0}">
      <dgm:prSet/>
      <dgm:spPr/>
      <dgm:t>
        <a:bodyPr/>
        <a:lstStyle/>
        <a:p>
          <a:endParaRPr lang="en-US"/>
        </a:p>
      </dgm:t>
    </dgm:pt>
    <dgm:pt modelId="{8E27B47C-135E-4841-A1F1-1868EABBAD8E}" type="pres">
      <dgm:prSet presAssocID="{5977934D-D520-4053-9A20-2C54DBDAAF34}" presName="compositeShape" presStyleCnt="0">
        <dgm:presLayoutVars>
          <dgm:chMax val="7"/>
          <dgm:dir/>
          <dgm:resizeHandles val="exact"/>
        </dgm:presLayoutVars>
      </dgm:prSet>
      <dgm:spPr/>
    </dgm:pt>
    <dgm:pt modelId="{FAFB8CE7-F900-40CE-B462-CABD27D56D63}" type="pres">
      <dgm:prSet presAssocID="{5977934D-D520-4053-9A20-2C54DBDAAF34}" presName="wedge1" presStyleLbl="node1" presStyleIdx="0" presStyleCnt="3" custScaleX="121000" custScaleY="121000"/>
      <dgm:spPr/>
    </dgm:pt>
    <dgm:pt modelId="{F1986FB3-EE69-41E7-950F-B384FB5CF483}" type="pres">
      <dgm:prSet presAssocID="{5977934D-D520-4053-9A20-2C54DBDAAF34}" presName="dummy1a" presStyleCnt="0"/>
      <dgm:spPr/>
    </dgm:pt>
    <dgm:pt modelId="{8FCF574E-9118-41E8-9812-CECCE1011A48}" type="pres">
      <dgm:prSet presAssocID="{5977934D-D520-4053-9A20-2C54DBDAAF34}" presName="dummy1b" presStyleCnt="0"/>
      <dgm:spPr/>
    </dgm:pt>
    <dgm:pt modelId="{3060AE12-10CC-472A-8EA2-8BEB3A5DB0A8}" type="pres">
      <dgm:prSet presAssocID="{5977934D-D520-4053-9A20-2C54DBDAAF34}" presName="wedge1Tx" presStyleLbl="node1" presStyleIdx="0" presStyleCnt="3">
        <dgm:presLayoutVars>
          <dgm:chMax val="0"/>
          <dgm:chPref val="0"/>
          <dgm:bulletEnabled val="1"/>
        </dgm:presLayoutVars>
      </dgm:prSet>
      <dgm:spPr/>
    </dgm:pt>
    <dgm:pt modelId="{EE3EDD50-9796-4387-A98C-D44DD96E82D3}" type="pres">
      <dgm:prSet presAssocID="{5977934D-D520-4053-9A20-2C54DBDAAF34}" presName="wedge2" presStyleLbl="node1" presStyleIdx="1" presStyleCnt="3" custScaleX="121000" custScaleY="121000"/>
      <dgm:spPr/>
    </dgm:pt>
    <dgm:pt modelId="{4443E44E-32E2-48F6-8043-7A964F95C1B5}" type="pres">
      <dgm:prSet presAssocID="{5977934D-D520-4053-9A20-2C54DBDAAF34}" presName="dummy2a" presStyleCnt="0"/>
      <dgm:spPr/>
    </dgm:pt>
    <dgm:pt modelId="{00E48F1A-FECC-4BC0-8549-3D0D722CD614}" type="pres">
      <dgm:prSet presAssocID="{5977934D-D520-4053-9A20-2C54DBDAAF34}" presName="dummy2b" presStyleCnt="0"/>
      <dgm:spPr/>
    </dgm:pt>
    <dgm:pt modelId="{E2901142-D2E9-4BEA-AE86-FB48FEF20C67}" type="pres">
      <dgm:prSet presAssocID="{5977934D-D520-4053-9A20-2C54DBDAAF34}" presName="wedge2Tx" presStyleLbl="node1" presStyleIdx="1" presStyleCnt="3">
        <dgm:presLayoutVars>
          <dgm:chMax val="0"/>
          <dgm:chPref val="0"/>
          <dgm:bulletEnabled val="1"/>
        </dgm:presLayoutVars>
      </dgm:prSet>
      <dgm:spPr/>
    </dgm:pt>
    <dgm:pt modelId="{45B0B261-0838-499E-912F-D02AA76F1A0E}" type="pres">
      <dgm:prSet presAssocID="{5977934D-D520-4053-9A20-2C54DBDAAF34}" presName="wedge3" presStyleLbl="node1" presStyleIdx="2" presStyleCnt="3" custScaleX="126948" custScaleY="122587"/>
      <dgm:spPr/>
    </dgm:pt>
    <dgm:pt modelId="{585736D8-951F-4BD2-9F32-55930FF8A662}" type="pres">
      <dgm:prSet presAssocID="{5977934D-D520-4053-9A20-2C54DBDAAF34}" presName="dummy3a" presStyleCnt="0"/>
      <dgm:spPr/>
    </dgm:pt>
    <dgm:pt modelId="{643F4283-D55D-4E93-937C-192354C238E5}" type="pres">
      <dgm:prSet presAssocID="{5977934D-D520-4053-9A20-2C54DBDAAF34}" presName="dummy3b" presStyleCnt="0"/>
      <dgm:spPr/>
    </dgm:pt>
    <dgm:pt modelId="{2471FD35-F702-482C-91BC-063707E6EFD8}" type="pres">
      <dgm:prSet presAssocID="{5977934D-D520-4053-9A20-2C54DBDAAF34}" presName="wedge3Tx" presStyleLbl="node1" presStyleIdx="2" presStyleCnt="3">
        <dgm:presLayoutVars>
          <dgm:chMax val="0"/>
          <dgm:chPref val="0"/>
          <dgm:bulletEnabled val="1"/>
        </dgm:presLayoutVars>
      </dgm:prSet>
      <dgm:spPr/>
    </dgm:pt>
    <dgm:pt modelId="{3DEFC297-BF37-4939-BB0D-9DF545AC8BFF}" type="pres">
      <dgm:prSet presAssocID="{B09054D2-8667-4CF5-A0F2-95183C256BA7}" presName="arrowWedge1" presStyleLbl="fgSibTrans2D1" presStyleIdx="0" presStyleCnt="3" custScaleX="121000" custScaleY="121000"/>
      <dgm:spPr/>
    </dgm:pt>
    <dgm:pt modelId="{4713C6B7-06E5-41AF-AD6A-743C6504EDD3}" type="pres">
      <dgm:prSet presAssocID="{FAB0F24E-70CB-45BD-BEDF-4498558A14C0}" presName="arrowWedge2" presStyleLbl="fgSibTrans2D1" presStyleIdx="1" presStyleCnt="3" custScaleX="121000" custScaleY="121000"/>
      <dgm:spPr/>
    </dgm:pt>
    <dgm:pt modelId="{592B14E0-2244-4C4A-8311-82CF55A8A3AE}" type="pres">
      <dgm:prSet presAssocID="{76FCE04A-B292-4E2A-BBD9-889CBB6FE80B}" presName="arrowWedge3" presStyleLbl="fgSibTrans2D1" presStyleIdx="2" presStyleCnt="3" custScaleX="121000" custScaleY="121000"/>
      <dgm:spPr/>
    </dgm:pt>
  </dgm:ptLst>
  <dgm:cxnLst>
    <dgm:cxn modelId="{391D0635-E5E6-7140-8980-0DE585E63E32}" type="presOf" srcId="{5977934D-D520-4053-9A20-2C54DBDAAF34}" destId="{8E27B47C-135E-4841-A1F1-1868EABBAD8E}" srcOrd="0" destOrd="0" presId="urn:microsoft.com/office/officeart/2005/8/layout/cycle8"/>
    <dgm:cxn modelId="{86BA4E3D-CF2A-470D-9678-81E908B60FA0}" srcId="{5977934D-D520-4053-9A20-2C54DBDAAF34}" destId="{A089EEC0-3EFB-48B0-8D4B-C15BB9AC9DAE}" srcOrd="0" destOrd="0" parTransId="{B378B854-1459-4395-A5DF-D09D486AB56C}" sibTransId="{B09054D2-8667-4CF5-A0F2-95183C256BA7}"/>
    <dgm:cxn modelId="{B386525E-F4BB-2242-82F3-A1A89B8DFB15}" type="presOf" srcId="{A089EEC0-3EFB-48B0-8D4B-C15BB9AC9DAE}" destId="{FAFB8CE7-F900-40CE-B462-CABD27D56D63}" srcOrd="0" destOrd="0" presId="urn:microsoft.com/office/officeart/2005/8/layout/cycle8"/>
    <dgm:cxn modelId="{930F7A42-E287-4517-BE52-C84481181073}" srcId="{5977934D-D520-4053-9A20-2C54DBDAAF34}" destId="{8F3C09B1-1DC8-43BC-9BB9-7DE2F26C89C5}" srcOrd="2" destOrd="0" parTransId="{F51357EC-9B96-414A-8142-6787F6CE21A6}" sibTransId="{76FCE04A-B292-4E2A-BBD9-889CBB6FE80B}"/>
    <dgm:cxn modelId="{A2147090-7660-CA40-A789-B4D24B63040D}" type="presOf" srcId="{04D7F0E2-2001-4CAA-993B-BEA0BD470B02}" destId="{E2901142-D2E9-4BEA-AE86-FB48FEF20C67}" srcOrd="1" destOrd="0" presId="urn:microsoft.com/office/officeart/2005/8/layout/cycle8"/>
    <dgm:cxn modelId="{B199D29B-E395-4F3F-9725-F28AB2F2F3EC}" srcId="{5977934D-D520-4053-9A20-2C54DBDAAF34}" destId="{04D7F0E2-2001-4CAA-993B-BEA0BD470B02}" srcOrd="1" destOrd="0" parTransId="{5C928EF3-90C2-4753-B070-60443167C4E4}" sibTransId="{FAB0F24E-70CB-45BD-BEDF-4498558A14C0}"/>
    <dgm:cxn modelId="{8235CEB8-E559-2145-A769-F08050EB1C54}" type="presOf" srcId="{8F3C09B1-1DC8-43BC-9BB9-7DE2F26C89C5}" destId="{2471FD35-F702-482C-91BC-063707E6EFD8}" srcOrd="1" destOrd="0" presId="urn:microsoft.com/office/officeart/2005/8/layout/cycle8"/>
    <dgm:cxn modelId="{4DE7FBC0-0823-214B-B4F6-C46A3D3070B0}" type="presOf" srcId="{A089EEC0-3EFB-48B0-8D4B-C15BB9AC9DAE}" destId="{3060AE12-10CC-472A-8EA2-8BEB3A5DB0A8}" srcOrd="1" destOrd="0" presId="urn:microsoft.com/office/officeart/2005/8/layout/cycle8"/>
    <dgm:cxn modelId="{6B5055D2-45E9-5C42-8A21-06FFBA2D370B}" type="presOf" srcId="{8F3C09B1-1DC8-43BC-9BB9-7DE2F26C89C5}" destId="{45B0B261-0838-499E-912F-D02AA76F1A0E}" srcOrd="0" destOrd="0" presId="urn:microsoft.com/office/officeart/2005/8/layout/cycle8"/>
    <dgm:cxn modelId="{EFEDE3D6-E5D0-114C-8CBC-BE509EDD0011}" type="presOf" srcId="{04D7F0E2-2001-4CAA-993B-BEA0BD470B02}" destId="{EE3EDD50-9796-4387-A98C-D44DD96E82D3}" srcOrd="0" destOrd="0" presId="urn:microsoft.com/office/officeart/2005/8/layout/cycle8"/>
    <dgm:cxn modelId="{A1CEB31B-6D02-FA49-BF0A-FAEF5C9A513C}" type="presParOf" srcId="{8E27B47C-135E-4841-A1F1-1868EABBAD8E}" destId="{FAFB8CE7-F900-40CE-B462-CABD27D56D63}" srcOrd="0" destOrd="0" presId="urn:microsoft.com/office/officeart/2005/8/layout/cycle8"/>
    <dgm:cxn modelId="{24356A2F-2FC3-8342-874C-07AF5E711308}" type="presParOf" srcId="{8E27B47C-135E-4841-A1F1-1868EABBAD8E}" destId="{F1986FB3-EE69-41E7-950F-B384FB5CF483}" srcOrd="1" destOrd="0" presId="urn:microsoft.com/office/officeart/2005/8/layout/cycle8"/>
    <dgm:cxn modelId="{FED2F387-DF4D-3D44-AACB-54EA086C316B}" type="presParOf" srcId="{8E27B47C-135E-4841-A1F1-1868EABBAD8E}" destId="{8FCF574E-9118-41E8-9812-CECCE1011A48}" srcOrd="2" destOrd="0" presId="urn:microsoft.com/office/officeart/2005/8/layout/cycle8"/>
    <dgm:cxn modelId="{A2BF5AA2-B87A-1B4E-8DC5-07DEE36E16C9}" type="presParOf" srcId="{8E27B47C-135E-4841-A1F1-1868EABBAD8E}" destId="{3060AE12-10CC-472A-8EA2-8BEB3A5DB0A8}" srcOrd="3" destOrd="0" presId="urn:microsoft.com/office/officeart/2005/8/layout/cycle8"/>
    <dgm:cxn modelId="{2AA394DF-7FB3-3645-B3FB-EE031BA70A62}" type="presParOf" srcId="{8E27B47C-135E-4841-A1F1-1868EABBAD8E}" destId="{EE3EDD50-9796-4387-A98C-D44DD96E82D3}" srcOrd="4" destOrd="0" presId="urn:microsoft.com/office/officeart/2005/8/layout/cycle8"/>
    <dgm:cxn modelId="{80D70326-3AA2-C44C-A9D9-030A05B33326}" type="presParOf" srcId="{8E27B47C-135E-4841-A1F1-1868EABBAD8E}" destId="{4443E44E-32E2-48F6-8043-7A964F95C1B5}" srcOrd="5" destOrd="0" presId="urn:microsoft.com/office/officeart/2005/8/layout/cycle8"/>
    <dgm:cxn modelId="{056CC5A7-6AB3-4146-BDE2-7BFA52AD1BFA}" type="presParOf" srcId="{8E27B47C-135E-4841-A1F1-1868EABBAD8E}" destId="{00E48F1A-FECC-4BC0-8549-3D0D722CD614}" srcOrd="6" destOrd="0" presId="urn:microsoft.com/office/officeart/2005/8/layout/cycle8"/>
    <dgm:cxn modelId="{5FFB570B-5D3F-024D-9D9B-64EC4612F1B4}" type="presParOf" srcId="{8E27B47C-135E-4841-A1F1-1868EABBAD8E}" destId="{E2901142-D2E9-4BEA-AE86-FB48FEF20C67}" srcOrd="7" destOrd="0" presId="urn:microsoft.com/office/officeart/2005/8/layout/cycle8"/>
    <dgm:cxn modelId="{2157D5CB-CCA0-434F-9B45-99E78126D810}" type="presParOf" srcId="{8E27B47C-135E-4841-A1F1-1868EABBAD8E}" destId="{45B0B261-0838-499E-912F-D02AA76F1A0E}" srcOrd="8" destOrd="0" presId="urn:microsoft.com/office/officeart/2005/8/layout/cycle8"/>
    <dgm:cxn modelId="{481AD034-65F3-1E44-B4ED-F61171E1FABD}" type="presParOf" srcId="{8E27B47C-135E-4841-A1F1-1868EABBAD8E}" destId="{585736D8-951F-4BD2-9F32-55930FF8A662}" srcOrd="9" destOrd="0" presId="urn:microsoft.com/office/officeart/2005/8/layout/cycle8"/>
    <dgm:cxn modelId="{21447F82-DDE8-9348-B46C-570E4EABFEE7}" type="presParOf" srcId="{8E27B47C-135E-4841-A1F1-1868EABBAD8E}" destId="{643F4283-D55D-4E93-937C-192354C238E5}" srcOrd="10" destOrd="0" presId="urn:microsoft.com/office/officeart/2005/8/layout/cycle8"/>
    <dgm:cxn modelId="{B40DA41B-2290-7D40-AA5D-BFED6288FC2F}" type="presParOf" srcId="{8E27B47C-135E-4841-A1F1-1868EABBAD8E}" destId="{2471FD35-F702-482C-91BC-063707E6EFD8}" srcOrd="11" destOrd="0" presId="urn:microsoft.com/office/officeart/2005/8/layout/cycle8"/>
    <dgm:cxn modelId="{53B5F5E2-0D51-C447-8A6F-7476CB8A1F86}" type="presParOf" srcId="{8E27B47C-135E-4841-A1F1-1868EABBAD8E}" destId="{3DEFC297-BF37-4939-BB0D-9DF545AC8BFF}" srcOrd="12" destOrd="0" presId="urn:microsoft.com/office/officeart/2005/8/layout/cycle8"/>
    <dgm:cxn modelId="{4862CD90-D9B3-0846-A9B5-7B26880EF69C}" type="presParOf" srcId="{8E27B47C-135E-4841-A1F1-1868EABBAD8E}" destId="{4713C6B7-06E5-41AF-AD6A-743C6504EDD3}" srcOrd="13" destOrd="0" presId="urn:microsoft.com/office/officeart/2005/8/layout/cycle8"/>
    <dgm:cxn modelId="{A8DC07F5-EE3B-4547-9183-C92DCFA9FCBF}" type="presParOf" srcId="{8E27B47C-135E-4841-A1F1-1868EABBAD8E}" destId="{592B14E0-2244-4C4A-8311-82CF55A8A3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B8CE7-F900-40CE-B462-CABD27D56D63}">
      <dsp:nvSpPr>
        <dsp:cNvPr id="0" name=""/>
        <dsp:cNvSpPr/>
      </dsp:nvSpPr>
      <dsp:spPr>
        <a:xfrm>
          <a:off x="1501076" y="-65822"/>
          <a:ext cx="3367448" cy="336744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Focus Group Interview &amp;  Feedback from Advisory Group</a:t>
          </a:r>
        </a:p>
      </dsp:txBody>
      <dsp:txXfrm>
        <a:off x="3275801" y="647755"/>
        <a:ext cx="1202660" cy="1002216"/>
      </dsp:txXfrm>
    </dsp:sp>
    <dsp:sp modelId="{EE3EDD50-9796-4387-A98C-D44DD96E82D3}">
      <dsp:nvSpPr>
        <dsp:cNvPr id="0" name=""/>
        <dsp:cNvSpPr/>
      </dsp:nvSpPr>
      <dsp:spPr>
        <a:xfrm>
          <a:off x="1443759" y="33570"/>
          <a:ext cx="3367448" cy="336744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Individual Interviews with Provosts</a:t>
          </a:r>
        </a:p>
      </dsp:txBody>
      <dsp:txXfrm>
        <a:off x="2245532" y="2218403"/>
        <a:ext cx="1803990" cy="881950"/>
      </dsp:txXfrm>
    </dsp:sp>
    <dsp:sp modelId="{45B0B261-0838-499E-912F-D02AA76F1A0E}">
      <dsp:nvSpPr>
        <dsp:cNvPr id="0" name=""/>
        <dsp:cNvSpPr/>
      </dsp:nvSpPr>
      <dsp:spPr>
        <a:xfrm>
          <a:off x="1303675" y="-87905"/>
          <a:ext cx="3532981" cy="341161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Selected Literature</a:t>
          </a:r>
        </a:p>
      </dsp:txBody>
      <dsp:txXfrm>
        <a:off x="1712912" y="635031"/>
        <a:ext cx="1261779" cy="1015361"/>
      </dsp:txXfrm>
    </dsp:sp>
    <dsp:sp modelId="{3DEFC297-BF37-4939-BB0D-9DF545AC8BFF}">
      <dsp:nvSpPr>
        <dsp:cNvPr id="0" name=""/>
        <dsp:cNvSpPr/>
      </dsp:nvSpPr>
      <dsp:spPr>
        <a:xfrm>
          <a:off x="1288271" y="-278857"/>
          <a:ext cx="3784370" cy="378437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13C6B7-06E5-41AF-AD6A-743C6504EDD3}">
      <dsp:nvSpPr>
        <dsp:cNvPr id="0" name=""/>
        <dsp:cNvSpPr/>
      </dsp:nvSpPr>
      <dsp:spPr>
        <a:xfrm>
          <a:off x="1230724" y="-179640"/>
          <a:ext cx="3784370" cy="378437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2B14E0-2244-4C4A-8311-82CF55A8A3AE}">
      <dsp:nvSpPr>
        <dsp:cNvPr id="0" name=""/>
        <dsp:cNvSpPr/>
      </dsp:nvSpPr>
      <dsp:spPr>
        <a:xfrm>
          <a:off x="1171593" y="-279267"/>
          <a:ext cx="3784370" cy="378437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2/16/2018</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425A2FED-D181-B140-88CD-24EDDA56626D}" type="datetimeFigureOut">
              <a:rPr lang="en-US" smtClean="0"/>
              <a:t>2/16/2018</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A035E6FC-CCC7-F34C-83D9-78C7523946F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la.org/acrl/sites/ala.org.acrl/files/content/issues/value/val_repo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t>1</a:t>
            </a:fld>
            <a:endParaRPr lang="en-US"/>
          </a:p>
        </p:txBody>
      </p:sp>
    </p:spTree>
    <p:extLst>
      <p:ext uri="{BB962C8B-B14F-4D97-AF65-F5344CB8AC3E}">
        <p14:creationId xmlns:p14="http://schemas.microsoft.com/office/powerpoint/2010/main" val="964592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713" y="488950"/>
            <a:ext cx="3819525" cy="2147888"/>
          </a:xfrm>
        </p:spPr>
      </p:sp>
      <p:sp>
        <p:nvSpPr>
          <p:cNvPr id="3" name="Notes Placeholder 2"/>
          <p:cNvSpPr>
            <a:spLocks noGrp="1"/>
          </p:cNvSpPr>
          <p:nvPr>
            <p:ph type="body" idx="1"/>
          </p:nvPr>
        </p:nvSpPr>
        <p:spPr>
          <a:xfrm>
            <a:off x="135572" y="2830883"/>
            <a:ext cx="6722427" cy="6349212"/>
          </a:xfrm>
        </p:spPr>
        <p:txBody>
          <a:bodyPr/>
          <a:lstStyle/>
          <a:p>
            <a:r>
              <a:rPr lang="en-US" dirty="0">
                <a:latin typeface="Arial" panose="020B0604020202020204" pitchFamily="34" charset="0"/>
                <a:ea typeface="Arial" charset="0"/>
                <a:cs typeface="Arial" panose="020B0604020202020204" pitchFamily="34" charset="0"/>
              </a:rPr>
              <a:t>Image: http://bit.ly/2sm9zPc (https://www.flickr.com/photos/stiwwe/6238265844/) by Steven Wolf / CC BY-NC 2.0 </a:t>
            </a:r>
          </a:p>
          <a:p>
            <a:endParaRPr lang="en-US" dirty="0">
              <a:latin typeface="Arial" panose="020B0604020202020204" pitchFamily="34" charset="0"/>
              <a:ea typeface="Arial" charset="0"/>
              <a:cs typeface="Arial" panose="020B0604020202020204" pitchFamily="34" charset="0"/>
            </a:endParaRPr>
          </a:p>
          <a:p>
            <a:pPr marL="0" indent="0">
              <a:spcAft>
                <a:spcPts val="600"/>
              </a:spcAft>
              <a:buFont typeface="+mj-lt"/>
              <a:buNone/>
            </a:pPr>
            <a:r>
              <a:rPr lang="en-US" b="0" dirty="0">
                <a:latin typeface="Arial" panose="020B0604020202020204" pitchFamily="34" charset="0"/>
                <a:ea typeface="Arial" charset="0"/>
                <a:cs typeface="Arial" panose="020B0604020202020204" pitchFamily="34" charset="0"/>
              </a:rPr>
              <a:t>Analysis</a:t>
            </a:r>
            <a:r>
              <a:rPr lang="en-US" b="0" baseline="0" dirty="0">
                <a:latin typeface="Arial" panose="020B0604020202020204" pitchFamily="34" charset="0"/>
                <a:ea typeface="Arial" charset="0"/>
                <a:cs typeface="Arial" panose="020B0604020202020204" pitchFamily="34" charset="0"/>
              </a:rPr>
              <a:t> of all three data sources informed the identification of six priority areas for future research. </a:t>
            </a:r>
          </a:p>
          <a:p>
            <a:pPr marL="285750" marR="0" lvl="1" indent="-285750" algn="l" defTabSz="914400" rtl="0" eaLnBrk="1" fontAlgn="auto" latinLnBrk="0" hangingPunct="1">
              <a:lnSpc>
                <a:spcPct val="100000"/>
              </a:lnSpc>
              <a:spcBef>
                <a:spcPts val="0"/>
              </a:spcBef>
              <a:spcAft>
                <a:spcPts val="600"/>
              </a:spcAft>
              <a:buClrTx/>
              <a:buSzTx/>
              <a:buFont typeface="Arial" charset="0"/>
              <a:buChar char="•"/>
              <a:tabLst/>
              <a:defRPr/>
            </a:pPr>
            <a:r>
              <a:rPr lang="en-US" b="0" baseline="0" dirty="0">
                <a:latin typeface="Arial" panose="020B0604020202020204" pitchFamily="34" charset="0"/>
                <a:ea typeface="Arial" charset="0"/>
                <a:cs typeface="Arial" panose="020B0604020202020204" pitchFamily="34" charset="0"/>
              </a:rPr>
              <a:t>Communication: </a:t>
            </a:r>
            <a:r>
              <a:rPr lang="en-US" b="0" dirty="0">
                <a:latin typeface="Arial" panose="020B0604020202020204" pitchFamily="34" charset="0"/>
                <a:ea typeface="Arial" charset="0"/>
                <a:cs typeface="Arial" panose="020B0604020202020204" pitchFamily="34" charset="0"/>
              </a:rPr>
              <a:t>Communicate with those outside of library &amp; at different levels within the institution</a:t>
            </a:r>
          </a:p>
          <a:p>
            <a:pPr marL="285750" marR="0" lvl="1" indent="-285750" algn="l" defTabSz="914400" rtl="0" eaLnBrk="1" fontAlgn="auto" latinLnBrk="0" hangingPunct="1">
              <a:lnSpc>
                <a:spcPct val="100000"/>
              </a:lnSpc>
              <a:spcBef>
                <a:spcPts val="0"/>
              </a:spcBef>
              <a:spcAft>
                <a:spcPts val="600"/>
              </a:spcAft>
              <a:buClrTx/>
              <a:buSzTx/>
              <a:buFont typeface="Arial" charset="0"/>
              <a:buChar char="•"/>
              <a:tabLst/>
              <a:defRPr/>
            </a:pPr>
            <a:r>
              <a:rPr lang="en-US" b="0" dirty="0">
                <a:latin typeface="Arial" panose="020B0604020202020204" pitchFamily="34" charset="0"/>
                <a:ea typeface="Arial" charset="0"/>
                <a:cs typeface="Arial" panose="020B0604020202020204" pitchFamily="34" charset="0"/>
              </a:rPr>
              <a:t>Collaboration: Understand different types &amp; levels of collaboration &amp; consider reviewing literature from related fields to see what is said about libraries &amp; common ground  </a:t>
            </a:r>
          </a:p>
          <a:p>
            <a:pPr marL="285750" marR="0" lvl="1" indent="-285750" algn="l" defTabSz="914400" rtl="0" eaLnBrk="1" fontAlgn="auto" latinLnBrk="0" hangingPunct="1">
              <a:lnSpc>
                <a:spcPct val="100000"/>
              </a:lnSpc>
              <a:spcBef>
                <a:spcPts val="0"/>
              </a:spcBef>
              <a:spcAft>
                <a:spcPts val="600"/>
              </a:spcAft>
              <a:buClrTx/>
              <a:buSzTx/>
              <a:buFont typeface="Arial" charset="0"/>
              <a:buChar char="•"/>
              <a:tabLst/>
              <a:defRPr/>
            </a:pPr>
            <a:r>
              <a:rPr lang="en-US" b="0" dirty="0">
                <a:latin typeface="Arial" panose="020B0604020202020204" pitchFamily="34" charset="0"/>
                <a:ea typeface="Arial" charset="0"/>
                <a:cs typeface="Arial" panose="020B0604020202020204" pitchFamily="34" charset="0"/>
              </a:rPr>
              <a:t>Mission strategy &amp; alignment: Go outside of library to collect data &amp; seek possible collaborators for common issues;</a:t>
            </a:r>
            <a:r>
              <a:rPr lang="en-US" b="0" baseline="0" dirty="0">
                <a:latin typeface="Arial" panose="020B0604020202020204" pitchFamily="34" charset="0"/>
                <a:ea typeface="Arial" charset="0"/>
                <a:cs typeface="Arial" panose="020B0604020202020204" pitchFamily="34" charset="0"/>
              </a:rPr>
              <a:t> </a:t>
            </a:r>
            <a:r>
              <a:rPr lang="en-US" b="0" dirty="0">
                <a:latin typeface="Arial" panose="020B0604020202020204" pitchFamily="34" charset="0"/>
                <a:ea typeface="Arial" charset="0"/>
                <a:cs typeface="Arial" panose="020B0604020202020204" pitchFamily="34" charset="0"/>
              </a:rPr>
              <a:t>Inform students, faculty,  &amp; administrators of how the academic library contributes to the institutional mission and goals. </a:t>
            </a:r>
          </a:p>
          <a:p>
            <a:pPr marL="285750" marR="0" lvl="1" indent="-285750" algn="l" defTabSz="914400" rtl="0" eaLnBrk="1" fontAlgn="auto" latinLnBrk="0" hangingPunct="1">
              <a:lnSpc>
                <a:spcPct val="100000"/>
              </a:lnSpc>
              <a:spcBef>
                <a:spcPts val="0"/>
              </a:spcBef>
              <a:spcAft>
                <a:spcPts val="600"/>
              </a:spcAft>
              <a:buClrTx/>
              <a:buSzTx/>
              <a:buFont typeface="Arial" charset="0"/>
              <a:buChar char="•"/>
              <a:tabLst/>
              <a:defRPr/>
            </a:pPr>
            <a:r>
              <a:rPr lang="en-US" b="0" dirty="0">
                <a:latin typeface="Arial" panose="020B0604020202020204" pitchFamily="34" charset="0"/>
                <a:ea typeface="Arial" charset="0"/>
                <a:cs typeface="Arial" panose="020B0604020202020204" pitchFamily="34" charset="0"/>
              </a:rPr>
              <a:t>Teaching &amp; learning: Engage with faculty &amp; students for librarian inclusion in developing academic &amp; everyday life support services for students;</a:t>
            </a:r>
            <a:r>
              <a:rPr lang="en-US" b="0" baseline="0" dirty="0">
                <a:latin typeface="Arial" panose="020B0604020202020204" pitchFamily="34" charset="0"/>
                <a:ea typeface="Arial" charset="0"/>
                <a:cs typeface="Arial" panose="020B0604020202020204" pitchFamily="34" charset="0"/>
              </a:rPr>
              <a:t> </a:t>
            </a:r>
            <a:r>
              <a:rPr lang="en-US" b="0" dirty="0">
                <a:latin typeface="Arial" panose="020B0604020202020204" pitchFamily="34" charset="0"/>
                <a:ea typeface="Arial" charset="0"/>
                <a:cs typeface="Arial" panose="020B0604020202020204" pitchFamily="34" charset="0"/>
              </a:rPr>
              <a:t>Develop educated &amp; informed citizens</a:t>
            </a:r>
          </a:p>
          <a:p>
            <a:pPr marL="285750" marR="0" lvl="1" indent="-285750" algn="l" defTabSz="914400" rtl="0" eaLnBrk="1" fontAlgn="auto" latinLnBrk="0" hangingPunct="1">
              <a:lnSpc>
                <a:spcPct val="100000"/>
              </a:lnSpc>
              <a:spcBef>
                <a:spcPts val="0"/>
              </a:spcBef>
              <a:spcAft>
                <a:spcPts val="600"/>
              </a:spcAft>
              <a:buClrTx/>
              <a:buSzTx/>
              <a:buFont typeface="Arial" charset="0"/>
              <a:buChar char="•"/>
              <a:tabLst/>
              <a:defRPr/>
            </a:pPr>
            <a:r>
              <a:rPr lang="en-US" b="0" dirty="0">
                <a:latin typeface="Arial" panose="020B0604020202020204" pitchFamily="34" charset="0"/>
                <a:ea typeface="Arial" charset="0"/>
                <a:cs typeface="Arial" panose="020B0604020202020204" pitchFamily="34" charset="0"/>
              </a:rPr>
              <a:t>Student success: Identify quantifiable student attainment indicators;</a:t>
            </a:r>
            <a:r>
              <a:rPr lang="en-US" b="0" baseline="0" dirty="0">
                <a:latin typeface="Arial" panose="020B0604020202020204" pitchFamily="34" charset="0"/>
                <a:ea typeface="Arial" charset="0"/>
                <a:cs typeface="Arial" panose="020B0604020202020204" pitchFamily="34" charset="0"/>
              </a:rPr>
              <a:t> Work with academic services and faculty</a:t>
            </a: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b="0" baseline="0" dirty="0">
                <a:latin typeface="Arial" panose="020B0604020202020204" pitchFamily="34" charset="0"/>
                <a:ea typeface="Arial" charset="0"/>
                <a:cs typeface="Arial" panose="020B0604020202020204" pitchFamily="34" charset="0"/>
              </a:rPr>
              <a:t>Learning analytics: Measure, collect, analyze &amp; report “data about learners and their contexts, for purposes of understanding and optimizing learning and the environments in which it occurs.” ; Include library data with institutionally collected data to predict student success</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latin typeface="Arial" panose="020B0604020202020204" pitchFamily="34" charset="0"/>
              <a:ea typeface="Arial"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900" kern="1200" dirty="0">
                <a:latin typeface="Arial" panose="020B0604020202020204" pitchFamily="34" charset="0"/>
                <a:ea typeface="Arial" charset="0"/>
                <a:cs typeface="Arial" panose="020B0604020202020204" pitchFamily="34" charset="0"/>
              </a:rPr>
              <a:t>Brown-</a:t>
            </a:r>
            <a:r>
              <a:rPr lang="en-US" sz="900" kern="1200" dirty="0" err="1">
                <a:latin typeface="Arial" panose="020B0604020202020204" pitchFamily="34" charset="0"/>
                <a:ea typeface="Arial" charset="0"/>
                <a:cs typeface="Arial" panose="020B0604020202020204" pitchFamily="34" charset="0"/>
              </a:rPr>
              <a:t>Sica</a:t>
            </a:r>
            <a:r>
              <a:rPr lang="en-US" sz="900" kern="1200" dirty="0">
                <a:latin typeface="Arial" panose="020B0604020202020204" pitchFamily="34" charset="0"/>
                <a:ea typeface="Arial" charset="0"/>
                <a:cs typeface="Arial" panose="020B0604020202020204" pitchFamily="34" charset="0"/>
              </a:rPr>
              <a:t>, Margaret. “Using Academic Courses to Generate Data for Use in Evidence Based Library Planning.” </a:t>
            </a:r>
            <a:r>
              <a:rPr lang="en-US" sz="900" i="1" kern="1200" dirty="0">
                <a:latin typeface="Arial" panose="020B0604020202020204" pitchFamily="34" charset="0"/>
                <a:ea typeface="Arial" charset="0"/>
                <a:cs typeface="Arial" panose="020B0604020202020204" pitchFamily="34" charset="0"/>
              </a:rPr>
              <a:t>Journal of Academic Librarianship</a:t>
            </a:r>
            <a:r>
              <a:rPr lang="en-US" sz="900" kern="1200" dirty="0">
                <a:latin typeface="Arial" panose="020B0604020202020204" pitchFamily="34" charset="0"/>
                <a:ea typeface="Arial" charset="0"/>
                <a:cs typeface="Arial" panose="020B0604020202020204" pitchFamily="34" charset="0"/>
              </a:rPr>
              <a:t> 39, no. 3 (2013): 275–87. doi:10.1016/j.acalib.2013.01.001.</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900" kern="1200" dirty="0">
              <a:latin typeface="Arial" panose="020B0604020202020204" pitchFamily="34" charset="0"/>
              <a:ea typeface="Arial"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900" dirty="0" err="1">
                <a:latin typeface="Arial" panose="020B0604020202020204" pitchFamily="34" charset="0"/>
                <a:ea typeface="Arial" charset="0"/>
                <a:cs typeface="Arial" panose="020B0604020202020204" pitchFamily="34" charset="0"/>
              </a:rPr>
              <a:t>Fister</a:t>
            </a:r>
            <a:r>
              <a:rPr lang="en-US" sz="900" dirty="0">
                <a:latin typeface="Arial" panose="020B0604020202020204" pitchFamily="34" charset="0"/>
                <a:ea typeface="Arial" charset="0"/>
                <a:cs typeface="Arial" panose="020B0604020202020204" pitchFamily="34" charset="0"/>
              </a:rPr>
              <a:t>, Barbara. “Critical Assets: Academic Libraries, A View from the Administration Building.” </a:t>
            </a:r>
            <a:r>
              <a:rPr lang="en-US" sz="900" i="1" dirty="0">
                <a:latin typeface="Arial" panose="020B0604020202020204" pitchFamily="34" charset="0"/>
                <a:ea typeface="Arial" charset="0"/>
                <a:cs typeface="Arial" panose="020B0604020202020204" pitchFamily="34" charset="0"/>
              </a:rPr>
              <a:t>Library Journal</a:t>
            </a:r>
            <a:r>
              <a:rPr lang="en-US" sz="900" dirty="0">
                <a:latin typeface="Arial" panose="020B0604020202020204" pitchFamily="34" charset="0"/>
                <a:ea typeface="Arial" charset="0"/>
                <a:cs typeface="Arial" panose="020B0604020202020204" pitchFamily="34" charset="0"/>
              </a:rPr>
              <a:t> 135, no. 8 (2010): 24–27.</a:t>
            </a:r>
            <a:endParaRPr lang="en-US" sz="900" kern="1200" dirty="0">
              <a:latin typeface="Arial" panose="020B0604020202020204" pitchFamily="34" charset="0"/>
              <a:ea typeface="Arial"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900" kern="1200" dirty="0">
              <a:latin typeface="Arial" panose="020B0604020202020204" pitchFamily="34" charset="0"/>
              <a:ea typeface="Arial"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900" dirty="0">
                <a:latin typeface="Arial" panose="020B0604020202020204" pitchFamily="34" charset="0"/>
                <a:ea typeface="Arial" charset="0"/>
                <a:cs typeface="Arial" panose="020B0604020202020204" pitchFamily="34" charset="0"/>
              </a:rPr>
              <a:t>Hess, Amanda Nichols. “Equipping Academic Librarians to Integrate the Framework into Instructional Practices: A Theoretical Application.” </a:t>
            </a:r>
            <a:r>
              <a:rPr lang="en-US" sz="900" i="1" dirty="0">
                <a:latin typeface="Arial" panose="020B0604020202020204" pitchFamily="34" charset="0"/>
                <a:ea typeface="Arial" charset="0"/>
                <a:cs typeface="Arial" panose="020B0604020202020204" pitchFamily="34" charset="0"/>
              </a:rPr>
              <a:t>Journal of Academic Librarianship</a:t>
            </a:r>
            <a:r>
              <a:rPr lang="en-US" sz="900" dirty="0">
                <a:latin typeface="Arial" panose="020B0604020202020204" pitchFamily="34" charset="0"/>
                <a:ea typeface="Arial" charset="0"/>
                <a:cs typeface="Arial" panose="020B0604020202020204" pitchFamily="34" charset="0"/>
              </a:rPr>
              <a:t> 41, no. 6 (2015): 771–76. doi:10.1016/j.acalib.2015.08.017.</a:t>
            </a:r>
            <a:endParaRPr lang="en-US" sz="900" kern="1200" dirty="0">
              <a:latin typeface="Arial" panose="020B0604020202020204" pitchFamily="34" charset="0"/>
              <a:ea typeface="Arial"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900" b="0" baseline="0" dirty="0">
              <a:latin typeface="Arial" panose="020B0604020202020204" pitchFamily="34" charset="0"/>
              <a:ea typeface="Arial"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900" dirty="0" err="1">
                <a:latin typeface="Arial" panose="020B0604020202020204" pitchFamily="34" charset="0"/>
                <a:ea typeface="Arial" charset="0"/>
                <a:cs typeface="Arial" panose="020B0604020202020204" pitchFamily="34" charset="0"/>
              </a:rPr>
              <a:t>Jantti</a:t>
            </a:r>
            <a:r>
              <a:rPr lang="en-US" sz="900" dirty="0">
                <a:latin typeface="Arial" panose="020B0604020202020204" pitchFamily="34" charset="0"/>
                <a:ea typeface="Arial" charset="0"/>
                <a:cs typeface="Arial" panose="020B0604020202020204" pitchFamily="34" charset="0"/>
              </a:rPr>
              <a:t>, M. and Heath, J. (2016). What role for libraries in learning analytics? </a:t>
            </a:r>
            <a:r>
              <a:rPr lang="en-US" sz="900" i="1" dirty="0">
                <a:latin typeface="Arial" panose="020B0604020202020204" pitchFamily="34" charset="0"/>
                <a:ea typeface="Arial" charset="0"/>
                <a:cs typeface="Arial" panose="020B0604020202020204" pitchFamily="34" charset="0"/>
              </a:rPr>
              <a:t>Performance Measurement and Metrics</a:t>
            </a:r>
            <a:r>
              <a:rPr lang="en-US" sz="900" dirty="0">
                <a:latin typeface="Arial" panose="020B0604020202020204" pitchFamily="34" charset="0"/>
                <a:ea typeface="Arial" charset="0"/>
                <a:cs typeface="Arial" panose="020B0604020202020204" pitchFamily="34" charset="0"/>
              </a:rPr>
              <a:t> </a:t>
            </a:r>
            <a:r>
              <a:rPr lang="en-US" sz="900" i="1" dirty="0">
                <a:latin typeface="Arial" panose="020B0604020202020204" pitchFamily="34" charset="0"/>
                <a:ea typeface="Arial" charset="0"/>
                <a:cs typeface="Arial" panose="020B0604020202020204" pitchFamily="34" charset="0"/>
              </a:rPr>
              <a:t>17</a:t>
            </a:r>
            <a:r>
              <a:rPr lang="en-US" sz="900" dirty="0">
                <a:latin typeface="Arial" panose="020B0604020202020204" pitchFamily="34" charset="0"/>
                <a:ea typeface="Arial" charset="0"/>
                <a:cs typeface="Arial" panose="020B0604020202020204" pitchFamily="34" charset="0"/>
              </a:rPr>
              <a:t>(2), 203-210.</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900" b="0" baseline="0" dirty="0">
              <a:latin typeface="Arial" panose="020B0604020202020204" pitchFamily="34" charset="0"/>
              <a:ea typeface="Arial"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900" dirty="0">
                <a:latin typeface="Arial" panose="020B0604020202020204" pitchFamily="34" charset="0"/>
                <a:ea typeface="Arial" charset="0"/>
                <a:cs typeface="Arial" panose="020B0604020202020204" pitchFamily="34" charset="0"/>
              </a:rPr>
              <a:t>Lombard, E. (2012). The role of the academic library in college choice. </a:t>
            </a:r>
            <a:r>
              <a:rPr lang="en-US" sz="900" i="1" dirty="0">
                <a:latin typeface="Arial" panose="020B0604020202020204" pitchFamily="34" charset="0"/>
                <a:ea typeface="Arial" charset="0"/>
                <a:cs typeface="Arial" panose="020B0604020202020204" pitchFamily="34" charset="0"/>
              </a:rPr>
              <a:t>Journal of Academic Librarianship</a:t>
            </a:r>
            <a:r>
              <a:rPr lang="en-US" sz="900" dirty="0">
                <a:latin typeface="Arial" panose="020B0604020202020204" pitchFamily="34" charset="0"/>
                <a:ea typeface="Arial" charset="0"/>
                <a:cs typeface="Arial" panose="020B0604020202020204" pitchFamily="34" charset="0"/>
              </a:rPr>
              <a:t> 38(4), 237–41.</a:t>
            </a:r>
            <a:endParaRPr lang="en-US" sz="900" kern="1200" dirty="0">
              <a:latin typeface="Arial" panose="020B0604020202020204" pitchFamily="34" charset="0"/>
              <a:ea typeface="Arial"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Arial" panose="020B0604020202020204" pitchFamily="34"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10</a:t>
            </a:fld>
            <a:endParaRPr lang="en-US"/>
          </a:p>
        </p:txBody>
      </p:sp>
    </p:spTree>
    <p:extLst>
      <p:ext uri="{BB962C8B-B14F-4D97-AF65-F5344CB8AC3E}">
        <p14:creationId xmlns:p14="http://schemas.microsoft.com/office/powerpoint/2010/main" val="105656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355600"/>
            <a:ext cx="3995737" cy="2247900"/>
          </a:xfrm>
        </p:spPr>
      </p:sp>
      <p:sp>
        <p:nvSpPr>
          <p:cNvPr id="3" name="Notes Placeholder 2"/>
          <p:cNvSpPr>
            <a:spLocks noGrp="1"/>
          </p:cNvSpPr>
          <p:nvPr>
            <p:ph type="body" idx="1"/>
          </p:nvPr>
        </p:nvSpPr>
        <p:spPr>
          <a:xfrm>
            <a:off x="83820" y="2923184"/>
            <a:ext cx="6936106" cy="6382744"/>
          </a:xfrm>
        </p:spPr>
        <p:txBody>
          <a:bodyPr/>
          <a:lstStyle/>
          <a:p>
            <a:r>
              <a:rPr lang="en-US" sz="1100" dirty="0">
                <a:latin typeface="Arial" panose="020B0604020202020204" pitchFamily="34" charset="0"/>
                <a:cs typeface="Arial" panose="020B0604020202020204" pitchFamily="34" charset="0"/>
              </a:rPr>
              <a:t>The Priority Areas for future research are based on the findings of the selected literature review, the library administrator focus group interview, and the provost semi-structured individual interviews. These Priority Areas intentionally are broad to foster discussion and input from academic librarians and to include more specific research questions within each Priority Area.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most important factor for identifying the Priority Areas was to discover which themes occurred most frequently in each data source. This was in response to the RFP, which  specifically stated that the project would “Begin with a high level look at the trends in higher education that concern academic librarians in the broader context of academia and identify current academic library responses to the trends.” Individual library responses, such as information literacy instruction and data analytics were not included in the codebook. Therefore, it should be noted that while library response (collection, service, space) was coded as a theme, these codes were not included within the count of the top five themes since each Priority Area addresses a theme across all three responses.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Per the RFP, which asked for between 5-10 priority areas, six were addressed, which will now be overviewed. We will also briefly discuss an exemplar study for each area, and identify best practices related to the area. </a:t>
            </a:r>
            <a:endParaRPr lang="en-US" sz="1100" b="1" i="1" dirty="0">
              <a:solidFill>
                <a:srgbClr val="FF0000"/>
              </a:solidFill>
              <a:latin typeface="Arial" panose="020B0604020202020204" pitchFamily="34" charset="0"/>
              <a:cs typeface="Arial" panose="020B0604020202020204" pitchFamily="34" charset="0"/>
            </a:endParaRPr>
          </a:p>
          <a:p>
            <a:r>
              <a:rPr lang="en-US" sz="1100" dirty="0">
                <a:solidFill>
                  <a:srgbClr val="FF0000"/>
                </a:solidFill>
                <a:latin typeface="Arial" panose="020B0604020202020204" pitchFamily="34" charset="0"/>
                <a:cs typeface="Arial" panose="020B0604020202020204" pitchFamily="34" charset="0"/>
              </a:rPr>
              <a:t>The importance of communication was identified in the RFP and in the project plan, and was one of the main reasons for the creation of the Advisory Group.  It provided the opportunity for library administrators to connect with provosts at their institutions and provide data on how librarians can communicate the value the library brings to the academic community. As a theme, its definition was: “Librarians communicate impact or other aspects of value with stakeholders.” However, only three studies published since 2000 have looked at how administrators perceive the library and its collections, spaces, and services.  An earlier study from 2007 found that according to multiple administrators at six American universities, the library’s symbolic role as the heart of the university was outweighed by its practical role, through which it needed to “connect what it does to the values and mission of the university.”  A later study of nine Canadian provosts found that the participants most valued information access provided by the library and envisioned the library evolving into more of a learning space.  The study the team identified as exemplar is </a:t>
            </a:r>
            <a:r>
              <a:rPr lang="en-US" sz="1100" dirty="0" err="1">
                <a:solidFill>
                  <a:srgbClr val="FF0000"/>
                </a:solidFill>
                <a:latin typeface="Arial" panose="020B0604020202020204" pitchFamily="34" charset="0"/>
                <a:cs typeface="Arial" panose="020B0604020202020204" pitchFamily="34" charset="0"/>
              </a:rPr>
              <a:t>Fister's</a:t>
            </a:r>
            <a:r>
              <a:rPr lang="en-US" sz="1100" dirty="0">
                <a:solidFill>
                  <a:srgbClr val="FF0000"/>
                </a:solidFill>
                <a:latin typeface="Arial" panose="020B0604020202020204" pitchFamily="34" charset="0"/>
                <a:cs typeface="Arial" panose="020B0604020202020204" pitchFamily="34" charset="0"/>
              </a:rPr>
              <a:t> (2010) survey of 134 administrators, which covered the highest number of themes (n=11) and received the highest score of all the studies (17 points). </a:t>
            </a:r>
            <a:endParaRPr lang="en-US" sz="1100" b="1" i="1" dirty="0">
              <a:solidFill>
                <a:srgbClr val="FF0000"/>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defTabSz="932871">
              <a:defRPr/>
            </a:pPr>
            <a:r>
              <a:rPr lang="en-US" sz="1100" dirty="0" err="1">
                <a:latin typeface="Arial" panose="020B0604020202020204" pitchFamily="34" charset="0"/>
                <a:cs typeface="Arial" panose="020B0604020202020204" pitchFamily="34" charset="0"/>
              </a:rPr>
              <a:t>Fister</a:t>
            </a:r>
            <a:r>
              <a:rPr lang="en-US" sz="1100" dirty="0">
                <a:latin typeface="Arial" panose="020B0604020202020204" pitchFamily="34" charset="0"/>
                <a:cs typeface="Arial" panose="020B0604020202020204" pitchFamily="34" charset="0"/>
              </a:rPr>
              <a:t>, Barbara. “Critical Assets: Academic Libraries, A View from the Administration Building.” </a:t>
            </a:r>
            <a:r>
              <a:rPr lang="en-US" sz="1100" i="1" dirty="0">
                <a:latin typeface="Arial" panose="020B0604020202020204" pitchFamily="34" charset="0"/>
                <a:cs typeface="Arial" panose="020B0604020202020204" pitchFamily="34" charset="0"/>
              </a:rPr>
              <a:t>Library Journal</a:t>
            </a:r>
            <a:r>
              <a:rPr lang="en-US" sz="1100" dirty="0">
                <a:latin typeface="Arial" panose="020B0604020202020204" pitchFamily="34" charset="0"/>
                <a:cs typeface="Arial" panose="020B0604020202020204" pitchFamily="34" charset="0"/>
              </a:rPr>
              <a:t> 135, no. 8 (2010): 24–27.</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11</a:t>
            </a:fld>
            <a:endParaRPr lang="en-US"/>
          </a:p>
        </p:txBody>
      </p:sp>
    </p:spTree>
    <p:extLst>
      <p:ext uri="{BB962C8B-B14F-4D97-AF65-F5344CB8AC3E}">
        <p14:creationId xmlns:p14="http://schemas.microsoft.com/office/powerpoint/2010/main" val="150617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Image: https://www.flickr.com/photos/27518426@N03/3617723004 by Patrick Dalton / CC BY-NC-ND 2.0</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Mikitish, Stephanie, Vanessa Kitzie, and Lynn Silipigni Connaway. (forthcoming). “Assessing for Alignment: How to Win Collaborators and Influence Stakeholders.” In </a:t>
            </a:r>
            <a:r>
              <a:rPr lang="en-US" sz="1400" i="1" kern="1200" dirty="0">
                <a:solidFill>
                  <a:schemeClr val="tx1"/>
                </a:solidFill>
                <a:effectLst/>
                <a:latin typeface="Arial" panose="020B0604020202020204" pitchFamily="34" charset="0"/>
                <a:cs typeface="Arial" panose="020B0604020202020204" pitchFamily="34" charset="0"/>
              </a:rPr>
              <a:t>Shaping the Campus Conversation on Student Learning and Experience: Activating the Results of Assessment in Action</a:t>
            </a:r>
            <a:r>
              <a:rPr lang="en-US" sz="1400" i="0" kern="1200" dirty="0">
                <a:solidFill>
                  <a:schemeClr val="tx1"/>
                </a:solidFill>
                <a:effectLst/>
                <a:latin typeface="Arial" panose="020B0604020202020204" pitchFamily="34" charset="0"/>
                <a:cs typeface="Arial" panose="020B0604020202020204" pitchFamily="34" charset="0"/>
              </a:rPr>
              <a:t>, edited by </a:t>
            </a:r>
            <a:r>
              <a:rPr lang="en-US" sz="1400" kern="1200" dirty="0">
                <a:solidFill>
                  <a:schemeClr val="tx1"/>
                </a:solidFill>
                <a:effectLst/>
                <a:latin typeface="Arial" panose="020B0604020202020204" pitchFamily="34" charset="0"/>
                <a:cs typeface="Arial" panose="020B0604020202020204" pitchFamily="34" charset="0"/>
              </a:rPr>
              <a:t>Kara </a:t>
            </a:r>
            <a:r>
              <a:rPr lang="en-US" sz="1400" kern="1200" dirty="0" err="1">
                <a:solidFill>
                  <a:schemeClr val="tx1"/>
                </a:solidFill>
                <a:effectLst/>
                <a:latin typeface="Arial" panose="020B0604020202020204" pitchFamily="34" charset="0"/>
                <a:cs typeface="Arial" panose="020B0604020202020204" pitchFamily="34" charset="0"/>
              </a:rPr>
              <a:t>Malenfant</a:t>
            </a:r>
            <a:r>
              <a:rPr lang="en-US" sz="1400" kern="1200" dirty="0">
                <a:solidFill>
                  <a:schemeClr val="tx1"/>
                </a:solidFill>
                <a:effectLst/>
                <a:latin typeface="Arial" panose="020B0604020202020204" pitchFamily="34" charset="0"/>
                <a:cs typeface="Arial" panose="020B0604020202020204" pitchFamily="34" charset="0"/>
              </a:rPr>
              <a:t>, Karen Brown, Deb Gilchrist, Lisa Hinchliffe, Chase </a:t>
            </a:r>
            <a:r>
              <a:rPr lang="en-US" sz="1400" kern="1200" dirty="0" err="1">
                <a:solidFill>
                  <a:schemeClr val="tx1"/>
                </a:solidFill>
                <a:effectLst/>
                <a:latin typeface="Arial" panose="020B0604020202020204" pitchFamily="34" charset="0"/>
                <a:cs typeface="Arial" panose="020B0604020202020204" pitchFamily="34" charset="0"/>
              </a:rPr>
              <a:t>Ollis</a:t>
            </a:r>
            <a:r>
              <a:rPr lang="en-US" sz="1400" kern="1200" dirty="0">
                <a:solidFill>
                  <a:schemeClr val="tx1"/>
                </a:solidFill>
                <a:effectLst/>
                <a:latin typeface="Arial" panose="020B0604020202020204" pitchFamily="34" charset="0"/>
                <a:cs typeface="Arial" panose="020B0604020202020204" pitchFamily="34" charset="0"/>
              </a:rPr>
              <a:t>, and Allison Payne</a:t>
            </a:r>
            <a:r>
              <a:rPr lang="en-US" sz="1400" i="1" kern="1200" dirty="0">
                <a:solidFill>
                  <a:schemeClr val="tx1"/>
                </a:solidFill>
                <a:effectLst/>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12</a:t>
            </a:fld>
            <a:endParaRPr lang="en-US"/>
          </a:p>
        </p:txBody>
      </p:sp>
    </p:spTree>
    <p:extLst>
      <p:ext uri="{BB962C8B-B14F-4D97-AF65-F5344CB8AC3E}">
        <p14:creationId xmlns:p14="http://schemas.microsoft.com/office/powerpoint/2010/main" val="366834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327025"/>
            <a:ext cx="4949825" cy="2784475"/>
          </a:xfrm>
        </p:spPr>
      </p:sp>
      <p:sp>
        <p:nvSpPr>
          <p:cNvPr id="3" name="Notes Placeholder 2"/>
          <p:cNvSpPr>
            <a:spLocks noGrp="1"/>
          </p:cNvSpPr>
          <p:nvPr>
            <p:ph type="body" idx="1"/>
          </p:nvPr>
        </p:nvSpPr>
        <p:spPr>
          <a:xfrm>
            <a:off x="163772" y="3325100"/>
            <a:ext cx="6701051" cy="5737013"/>
          </a:xfrm>
        </p:spPr>
        <p:txBody>
          <a:bodyPr/>
          <a:lstStyle/>
          <a:p>
            <a:r>
              <a:rPr lang="en-US" sz="1400" dirty="0">
                <a:latin typeface="Arial" panose="020B0604020202020204" pitchFamily="34" charset="0"/>
                <a:cs typeface="Arial" panose="020B0604020202020204" pitchFamily="34" charset="0"/>
              </a:rPr>
              <a:t>Image: https://www.flickr.com/photos/opacity/6819349248/ by opacity / CC BY-NC-ND 2.0</a:t>
            </a:r>
          </a:p>
          <a:p>
            <a:endParaRPr lang="en-US" sz="1400" b="0" i="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ea typeface="Arial" charset="0"/>
                <a:cs typeface="Arial" panose="020B0604020202020204" pitchFamily="34" charset="0"/>
              </a:rPr>
              <a:t>“There's one other thing I was uh, when I was sitting here thinking about every, a lot of what's come out is that we're not islands, not that we ever were, but I think part of our success in reaching to students and faculty is the way we collaborate with others….one thing I will say is I think it needs to be sort of multi-level communication from the provost to those relationships you have with other units like the centers for teaching and learning to the academic units to the individual relationships that, that librarians and staff have with faculty and students. You know, all of those levels reinforce each other, and any alone doesn't quite work as well.” </a:t>
            </a:r>
            <a:r>
              <a:rPr lang="en-US" sz="1400" i="1" dirty="0">
                <a:latin typeface="Arial" panose="020B0604020202020204" pitchFamily="34" charset="0"/>
                <a:ea typeface="Arial" charset="0"/>
                <a:cs typeface="Arial" panose="020B0604020202020204" pitchFamily="34" charset="0"/>
              </a:rPr>
              <a:t>(Advisory Group Member LM03, Research University, Secular, Public)</a:t>
            </a:r>
          </a:p>
          <a:p>
            <a:endParaRPr lang="en-US" sz="1400" b="0" i="0" kern="1200" dirty="0">
              <a:solidFill>
                <a:schemeClr val="tx1"/>
              </a:solidFill>
              <a:effectLst/>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Making connections is not as simple as having a conversation with one specific group or implementing the same strategies to make connections across various ones. </a:t>
            </a:r>
          </a:p>
          <a:p>
            <a:pPr defTabSz="932871">
              <a:defRPr/>
            </a:pPr>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Outreach</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beyond the library necessary for its success relates to recognizing and adapting to the unique “eco-system” of relationships within the specific </a:t>
            </a:r>
            <a:r>
              <a:rPr lang="en-US" sz="1400" i="1" dirty="0">
                <a:latin typeface="Arial" panose="020B0604020202020204" pitchFamily="34" charset="0"/>
                <a:cs typeface="Arial" panose="020B0604020202020204" pitchFamily="34" charset="0"/>
              </a:rPr>
              <a:t>institution (Advisory Group Member LM14, Research University, Secular, Public).</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Establishing multi-level communication requires collaboration. Librarians must have the ability to recognize how the multiple stakeholders within their specific university ecosystem interrelate and leverage their relationships to attain “shared goals,” rather than just library-oriented ones </a:t>
            </a:r>
            <a:r>
              <a:rPr lang="en-US" sz="1400" i="1" dirty="0">
                <a:latin typeface="Arial" panose="020B0604020202020204" pitchFamily="34" charset="0"/>
                <a:cs typeface="Arial" panose="020B0604020202020204" pitchFamily="34" charset="0"/>
              </a:rPr>
              <a:t>(Advisory Group Member LM07, Research University,</a:t>
            </a:r>
            <a:r>
              <a:rPr lang="en-US" sz="1400" i="1" baseline="0" dirty="0">
                <a:latin typeface="Arial" panose="020B0604020202020204" pitchFamily="34" charset="0"/>
                <a:cs typeface="Arial" panose="020B0604020202020204" pitchFamily="34" charset="0"/>
              </a:rPr>
              <a:t> Secular, Public</a:t>
            </a:r>
            <a:r>
              <a:rPr lang="en-US" sz="1400" i="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13</a:t>
            </a:fld>
            <a:endParaRPr lang="en-US"/>
          </a:p>
        </p:txBody>
      </p:sp>
    </p:spTree>
    <p:extLst>
      <p:ext uri="{BB962C8B-B14F-4D97-AF65-F5344CB8AC3E}">
        <p14:creationId xmlns:p14="http://schemas.microsoft.com/office/powerpoint/2010/main" val="108037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409432" y="4083496"/>
            <a:ext cx="6223379" cy="4059190"/>
          </a:xfrm>
        </p:spPr>
        <p:txBody>
          <a:bodyPr/>
          <a:lstStyle/>
          <a:p>
            <a:r>
              <a:rPr lang="en-US" sz="1400" dirty="0">
                <a:latin typeface="Arial" panose="020B0604020202020204" pitchFamily="34" charset="0"/>
                <a:cs typeface="Arial" panose="020B0604020202020204" pitchFamily="34" charset="0"/>
              </a:rPr>
              <a:t>Image: https://www.flickr.com/photos/28500561@N03/5507077908/ by Mitchel / CC BY-NC 2.0</a:t>
            </a:r>
          </a:p>
          <a:p>
            <a:endParaRPr lang="en-US" sz="1400" b="0" dirty="0">
              <a:latin typeface="Arial" panose="020B0604020202020204" pitchFamily="34" charset="0"/>
              <a:cs typeface="Arial" panose="020B0604020202020204" pitchFamily="34" charset="0"/>
            </a:endParaRPr>
          </a:p>
          <a:p>
            <a:pPr marL="0" indent="0">
              <a:buNone/>
            </a:pPr>
            <a:r>
              <a:rPr lang="en-US" sz="1400" b="0" dirty="0">
                <a:latin typeface="Arial" panose="020B0604020202020204" pitchFamily="34" charset="0"/>
                <a:cs typeface="Arial" panose="020B0604020202020204" pitchFamily="34" charset="0"/>
              </a:rPr>
              <a:t>“[Librarians] have to be able to sell to the deans that this is something valuable that the deans want to be a part of, and the deans are going to be impacted by their faculty feeling like that this is a worthy thing because if we use money for one thing, we can’t use if for something else. I think customer service…becomes really important in this kind of environment. </a:t>
            </a:r>
          </a:p>
          <a:p>
            <a:pPr marL="0" indent="0">
              <a:buNone/>
            </a:pPr>
            <a:r>
              <a:rPr lang="en-US" sz="1400" b="0" i="1" dirty="0">
                <a:latin typeface="Arial" panose="020B0604020202020204" pitchFamily="34" charset="0"/>
                <a:cs typeface="Arial" panose="020B0604020202020204" pitchFamily="34" charset="0"/>
              </a:rPr>
              <a:t>(Provost Interviewee PP07, Research University, Secular, Public)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14</a:t>
            </a:fld>
            <a:endParaRPr lang="en-US"/>
          </a:p>
        </p:txBody>
      </p:sp>
    </p:spTree>
    <p:extLst>
      <p:ext uri="{BB962C8B-B14F-4D97-AF65-F5344CB8AC3E}">
        <p14:creationId xmlns:p14="http://schemas.microsoft.com/office/powerpoint/2010/main" val="231650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342900"/>
            <a:ext cx="4086225" cy="2298700"/>
          </a:xfrm>
        </p:spPr>
      </p:sp>
      <p:sp>
        <p:nvSpPr>
          <p:cNvPr id="3" name="Notes Placeholder 2"/>
          <p:cNvSpPr>
            <a:spLocks noGrp="1"/>
          </p:cNvSpPr>
          <p:nvPr>
            <p:ph type="body" idx="1"/>
          </p:nvPr>
        </p:nvSpPr>
        <p:spPr>
          <a:xfrm>
            <a:off x="199072" y="2893326"/>
            <a:ext cx="6611304" cy="6199630"/>
          </a:xfrm>
        </p:spPr>
        <p:txBody>
          <a:bodyPr/>
          <a:lstStyle/>
          <a:p>
            <a:r>
              <a:rPr lang="en-US" sz="1400" dirty="0">
                <a:latin typeface="Arial" panose="020B0604020202020204" pitchFamily="34" charset="0"/>
                <a:cs typeface="Arial" panose="020B0604020202020204" pitchFamily="34" charset="0"/>
              </a:rPr>
              <a:t>Collaboration is an important theme because of the academic library’s primary mission as a research and teaching support unit.  The </a:t>
            </a:r>
            <a:r>
              <a:rPr lang="en-US" sz="1400" dirty="0" err="1">
                <a:latin typeface="Arial" panose="020B0604020202020204" pitchFamily="34" charset="0"/>
                <a:cs typeface="Arial" panose="020B0604020202020204" pitchFamily="34" charset="0"/>
              </a:rPr>
              <a:t>AiA</a:t>
            </a:r>
            <a:r>
              <a:rPr lang="en-US" sz="1400" dirty="0">
                <a:latin typeface="Arial" panose="020B0604020202020204" pitchFamily="34" charset="0"/>
                <a:cs typeface="Arial" panose="020B0604020202020204" pitchFamily="34" charset="0"/>
              </a:rPr>
              <a:t> projects also explicitly required librarians to collaborate with at least two other people outside the libraries.  As a theme, its definition was: “Librarians work with other institutional departments to influence student outcomes or with other institutions.” The 2015 study by Hess, Greer, Lombardo, and Lim at Oakland University Libraries is exemplary because it documents the libraries’ efforts to collaborate with other departments in support of student success and persistence.  Their documented and suggested collaborations cover a wide range of services and collections. Another notable collaboration was between Wolfe, who is an Assistant Professor in the Behavioral and Social Sciences at </a:t>
            </a:r>
            <a:r>
              <a:rPr lang="en-US" sz="1400" dirty="0" err="1">
                <a:latin typeface="Arial" panose="020B0604020202020204" pitchFamily="34" charset="0"/>
                <a:cs typeface="Arial" panose="020B0604020202020204" pitchFamily="34" charset="0"/>
              </a:rPr>
              <a:t>Hostos</a:t>
            </a:r>
            <a:r>
              <a:rPr lang="en-US" sz="1400" dirty="0">
                <a:latin typeface="Arial" panose="020B0604020202020204" pitchFamily="34" charset="0"/>
                <a:cs typeface="Arial" panose="020B0604020202020204" pitchFamily="34" charset="0"/>
              </a:rPr>
              <a:t> Community College (CUNY), who published the results of a study that incorporated information literacy into a class assignment in a higher education journal, and was one of the highest scoring research documents from the higher education databases. </a:t>
            </a:r>
          </a:p>
          <a:p>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Hess, Amanda Nichols. “Equipping Academic Librarians to Integrate the Framework into Instructional Practices: A Theoretical Application.” </a:t>
            </a:r>
            <a:r>
              <a:rPr lang="en-US" sz="1400" i="1" dirty="0">
                <a:latin typeface="Arial" panose="020B0604020202020204" pitchFamily="34" charset="0"/>
                <a:cs typeface="Arial" panose="020B0604020202020204" pitchFamily="34" charset="0"/>
              </a:rPr>
              <a:t>Journal of Academic Librarianship</a:t>
            </a:r>
            <a:r>
              <a:rPr lang="en-US" sz="1400" dirty="0">
                <a:latin typeface="Arial" panose="020B0604020202020204" pitchFamily="34" charset="0"/>
                <a:cs typeface="Arial" panose="020B0604020202020204" pitchFamily="34" charset="0"/>
              </a:rPr>
              <a:t> 41, no. 6 (2015): 771–76. doi:10.1016/j.acalib.2015.08.017.</a:t>
            </a:r>
          </a:p>
          <a:p>
            <a:pPr defTabSz="932871">
              <a:defRPr/>
            </a:pPr>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Wolfe, Kate S. “Emerging Information Literacy and Research-Method Competencies in Urban Community College Psychology Students.” </a:t>
            </a:r>
            <a:r>
              <a:rPr lang="en-US" sz="1400" i="1" dirty="0">
                <a:latin typeface="Arial" panose="020B0604020202020204" pitchFamily="34" charset="0"/>
                <a:cs typeface="Arial" panose="020B0604020202020204" pitchFamily="34" charset="0"/>
              </a:rPr>
              <a:t>The Community College Enterprise</a:t>
            </a:r>
            <a:r>
              <a:rPr lang="en-US" sz="1400" dirty="0">
                <a:latin typeface="Arial" panose="020B0604020202020204" pitchFamily="34" charset="0"/>
                <a:cs typeface="Arial" panose="020B0604020202020204" pitchFamily="34" charset="0"/>
              </a:rPr>
              <a:t> 21, no. 2 (2015): 93–99.</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15</a:t>
            </a:fld>
            <a:endParaRPr lang="en-US"/>
          </a:p>
        </p:txBody>
      </p:sp>
    </p:spTree>
    <p:extLst>
      <p:ext uri="{BB962C8B-B14F-4D97-AF65-F5344CB8AC3E}">
        <p14:creationId xmlns:p14="http://schemas.microsoft.com/office/powerpoint/2010/main" val="7085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400" dirty="0">
                <a:latin typeface="Arial" panose="020B0604020202020204" pitchFamily="34" charset="0"/>
                <a:cs typeface="Arial" panose="020B0604020202020204" pitchFamily="34" charset="0"/>
              </a:rPr>
              <a:t>Image: https://www.flickr.com/photos/142500385@N08/27577398941/ by Rodney Gomez / CC BY 2.0</a:t>
            </a:r>
          </a:p>
          <a:p>
            <a:pPr lvl="0">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Mikitish, Stephanie, Vanessa Kitzie, and Lynn Silipigni Connaway. (forthcoming). “Assessing for Alignment: How to Win Collaborators and Influence Stakeholders.” In </a:t>
            </a:r>
            <a:r>
              <a:rPr lang="en-US" sz="1400" i="1" kern="1200" dirty="0">
                <a:solidFill>
                  <a:schemeClr val="tx1"/>
                </a:solidFill>
                <a:effectLst/>
                <a:latin typeface="Arial" panose="020B0604020202020204" pitchFamily="34" charset="0"/>
                <a:cs typeface="Arial" panose="020B0604020202020204" pitchFamily="34" charset="0"/>
              </a:rPr>
              <a:t>Shaping the Campus Conversation on Student Learning and Experience: Activating the Results of Assessment in Action</a:t>
            </a:r>
            <a:r>
              <a:rPr lang="en-US" sz="1400" i="0" kern="1200" dirty="0">
                <a:solidFill>
                  <a:schemeClr val="tx1"/>
                </a:solidFill>
                <a:effectLst/>
                <a:latin typeface="Arial" panose="020B0604020202020204" pitchFamily="34" charset="0"/>
                <a:cs typeface="Arial" panose="020B0604020202020204" pitchFamily="34" charset="0"/>
              </a:rPr>
              <a:t>, edited by </a:t>
            </a:r>
            <a:r>
              <a:rPr lang="en-US" sz="1400" kern="1200" dirty="0">
                <a:solidFill>
                  <a:schemeClr val="tx1"/>
                </a:solidFill>
                <a:effectLst/>
                <a:latin typeface="Arial" panose="020B0604020202020204" pitchFamily="34" charset="0"/>
                <a:cs typeface="Arial" panose="020B0604020202020204" pitchFamily="34" charset="0"/>
              </a:rPr>
              <a:t>Kara </a:t>
            </a:r>
            <a:r>
              <a:rPr lang="en-US" sz="1400" kern="1200" dirty="0" err="1">
                <a:solidFill>
                  <a:schemeClr val="tx1"/>
                </a:solidFill>
                <a:effectLst/>
                <a:latin typeface="Arial" panose="020B0604020202020204" pitchFamily="34" charset="0"/>
                <a:cs typeface="Arial" panose="020B0604020202020204" pitchFamily="34" charset="0"/>
              </a:rPr>
              <a:t>Malenfant</a:t>
            </a:r>
            <a:r>
              <a:rPr lang="en-US" sz="1400" kern="1200" dirty="0">
                <a:solidFill>
                  <a:schemeClr val="tx1"/>
                </a:solidFill>
                <a:effectLst/>
                <a:latin typeface="Arial" panose="020B0604020202020204" pitchFamily="34" charset="0"/>
                <a:cs typeface="Arial" panose="020B0604020202020204" pitchFamily="34" charset="0"/>
              </a:rPr>
              <a:t>, Karen Brown, Deb Gilchrist, Lisa Hinchliffe, Chase </a:t>
            </a:r>
            <a:r>
              <a:rPr lang="en-US" sz="1400" kern="1200" dirty="0" err="1">
                <a:solidFill>
                  <a:schemeClr val="tx1"/>
                </a:solidFill>
                <a:effectLst/>
                <a:latin typeface="Arial" panose="020B0604020202020204" pitchFamily="34" charset="0"/>
                <a:cs typeface="Arial" panose="020B0604020202020204" pitchFamily="34" charset="0"/>
              </a:rPr>
              <a:t>Ollis</a:t>
            </a:r>
            <a:r>
              <a:rPr lang="en-US" sz="1400" kern="1200" dirty="0">
                <a:solidFill>
                  <a:schemeClr val="tx1"/>
                </a:solidFill>
                <a:effectLst/>
                <a:latin typeface="Arial" panose="020B0604020202020204" pitchFamily="34" charset="0"/>
                <a:cs typeface="Arial" panose="020B0604020202020204" pitchFamily="34" charset="0"/>
              </a:rPr>
              <a:t>, and Allison Payne</a:t>
            </a:r>
            <a:r>
              <a:rPr lang="en-US" sz="1400" i="1" kern="1200" dirty="0">
                <a:solidFill>
                  <a:schemeClr val="tx1"/>
                </a:solidFill>
                <a:effectLst/>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16</a:t>
            </a:fld>
            <a:endParaRPr lang="en-US"/>
          </a:p>
        </p:txBody>
      </p:sp>
    </p:spTree>
    <p:extLst>
      <p:ext uri="{BB962C8B-B14F-4D97-AF65-F5344CB8AC3E}">
        <p14:creationId xmlns:p14="http://schemas.microsoft.com/office/powerpoint/2010/main" val="958633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341194" y="4214579"/>
            <a:ext cx="6400800" cy="3664207"/>
          </a:xfrm>
        </p:spPr>
        <p:txBody>
          <a:bodyPr/>
          <a:lstStyle/>
          <a:p>
            <a:pPr lvl="0">
              <a:defRPr/>
            </a:pPr>
            <a:r>
              <a:rPr lang="en-US" sz="1400" dirty="0">
                <a:latin typeface="Arial" panose="020B0604020202020204" pitchFamily="34" charset="0"/>
                <a:cs typeface="Arial" panose="020B0604020202020204" pitchFamily="34" charset="0"/>
              </a:rPr>
              <a:t>Image: https://www.flickr.com/photos/tiffany98101/15228605742 by Tiffany Von Arnim / CC BY 2.0</a:t>
            </a:r>
          </a:p>
          <a:p>
            <a:pPr lvl="0">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Mikitish, Stephanie, Vanessa Kitzie, and Lynn Silipigni Connaway. (forthcoming). “Assessing for Alignment: How to Win Collaborators and Influence Stakeholders.” In </a:t>
            </a:r>
            <a:r>
              <a:rPr lang="en-US" sz="1400" i="1" kern="1200" dirty="0">
                <a:solidFill>
                  <a:schemeClr val="tx1"/>
                </a:solidFill>
                <a:effectLst/>
                <a:latin typeface="Arial" panose="020B0604020202020204" pitchFamily="34" charset="0"/>
                <a:cs typeface="Arial" panose="020B0604020202020204" pitchFamily="34" charset="0"/>
              </a:rPr>
              <a:t>Shaping the Campus Conversation on Student Learning and Experience: Activating the Results of Assessment in Action</a:t>
            </a:r>
            <a:r>
              <a:rPr lang="en-US" sz="1400" i="0" kern="1200" dirty="0">
                <a:solidFill>
                  <a:schemeClr val="tx1"/>
                </a:solidFill>
                <a:effectLst/>
                <a:latin typeface="Arial" panose="020B0604020202020204" pitchFamily="34" charset="0"/>
                <a:cs typeface="Arial" panose="020B0604020202020204" pitchFamily="34" charset="0"/>
              </a:rPr>
              <a:t>, edited by </a:t>
            </a:r>
            <a:r>
              <a:rPr lang="en-US" sz="1400" kern="1200" dirty="0">
                <a:solidFill>
                  <a:schemeClr val="tx1"/>
                </a:solidFill>
                <a:effectLst/>
                <a:latin typeface="Arial" panose="020B0604020202020204" pitchFamily="34" charset="0"/>
                <a:cs typeface="Arial" panose="020B0604020202020204" pitchFamily="34" charset="0"/>
              </a:rPr>
              <a:t>Kara </a:t>
            </a:r>
            <a:r>
              <a:rPr lang="en-US" sz="1400" kern="1200" dirty="0" err="1">
                <a:solidFill>
                  <a:schemeClr val="tx1"/>
                </a:solidFill>
                <a:effectLst/>
                <a:latin typeface="Arial" panose="020B0604020202020204" pitchFamily="34" charset="0"/>
                <a:cs typeface="Arial" panose="020B0604020202020204" pitchFamily="34" charset="0"/>
              </a:rPr>
              <a:t>Malenfant</a:t>
            </a:r>
            <a:r>
              <a:rPr lang="en-US" sz="1400" kern="1200" dirty="0">
                <a:solidFill>
                  <a:schemeClr val="tx1"/>
                </a:solidFill>
                <a:effectLst/>
                <a:latin typeface="Arial" panose="020B0604020202020204" pitchFamily="34" charset="0"/>
                <a:cs typeface="Arial" panose="020B0604020202020204" pitchFamily="34" charset="0"/>
              </a:rPr>
              <a:t>, Karen Brown, Deb Gilchrist, Lisa Hinchliffe, Chase </a:t>
            </a:r>
            <a:r>
              <a:rPr lang="en-US" sz="1400" kern="1200" dirty="0" err="1">
                <a:solidFill>
                  <a:schemeClr val="tx1"/>
                </a:solidFill>
                <a:effectLst/>
                <a:latin typeface="Arial" panose="020B0604020202020204" pitchFamily="34" charset="0"/>
                <a:cs typeface="Arial" panose="020B0604020202020204" pitchFamily="34" charset="0"/>
              </a:rPr>
              <a:t>Ollis</a:t>
            </a:r>
            <a:r>
              <a:rPr lang="en-US" sz="1400" kern="1200" dirty="0">
                <a:solidFill>
                  <a:schemeClr val="tx1"/>
                </a:solidFill>
                <a:effectLst/>
                <a:latin typeface="Arial" panose="020B0604020202020204" pitchFamily="34" charset="0"/>
                <a:cs typeface="Arial" panose="020B0604020202020204" pitchFamily="34" charset="0"/>
              </a:rPr>
              <a:t>, and Allison Payne</a:t>
            </a:r>
            <a:r>
              <a:rPr lang="en-US" sz="1400" i="1" kern="1200" dirty="0">
                <a:solidFill>
                  <a:schemeClr val="tx1"/>
                </a:solidFill>
                <a:effectLst/>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17</a:t>
            </a:fld>
            <a:endParaRPr lang="en-US"/>
          </a:p>
        </p:txBody>
      </p:sp>
    </p:spTree>
    <p:extLst>
      <p:ext uri="{BB962C8B-B14F-4D97-AF65-F5344CB8AC3E}">
        <p14:creationId xmlns:p14="http://schemas.microsoft.com/office/powerpoint/2010/main" val="94076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409432" y="4083496"/>
            <a:ext cx="6223379" cy="4059190"/>
          </a:xfrm>
        </p:spPr>
        <p:txBody>
          <a:bodyPr/>
          <a:lstStyle/>
          <a:p>
            <a:r>
              <a:rPr lang="en-US" sz="1400" dirty="0">
                <a:latin typeface="Arial" panose="020B0604020202020204" pitchFamily="34" charset="0"/>
                <a:cs typeface="Arial" panose="020B0604020202020204" pitchFamily="34" charset="0"/>
              </a:rPr>
              <a:t>Image: https://www.flickr.com/photos/adrenus/4502437447/ by </a:t>
            </a:r>
            <a:r>
              <a:rPr lang="en-US" sz="1400" dirty="0" err="1">
                <a:latin typeface="Arial" panose="020B0604020202020204" pitchFamily="34" charset="0"/>
                <a:cs typeface="Arial" panose="020B0604020202020204" pitchFamily="34" charset="0"/>
              </a:rPr>
              <a:t>Adrenus</a:t>
            </a:r>
            <a:r>
              <a:rPr lang="en-US" sz="1400" dirty="0">
                <a:latin typeface="Arial" panose="020B0604020202020204" pitchFamily="34" charset="0"/>
                <a:cs typeface="Arial" panose="020B0604020202020204" pitchFamily="34" charset="0"/>
              </a:rPr>
              <a:t> Craton / CC BY-NC-ND 2.0</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“Only sharing space, such as with a writing or computer lab is low level. There needs to be cooperative programming and interaction.” </a:t>
            </a:r>
            <a:r>
              <a:rPr lang="en-US" sz="1400" b="0" i="1" dirty="0">
                <a:latin typeface="Arial" panose="020B0604020202020204" pitchFamily="34" charset="0"/>
                <a:cs typeface="Arial" panose="020B0604020202020204" pitchFamily="34" charset="0"/>
              </a:rPr>
              <a:t>(Advisory Group Member LM06, Research University, Secular, Public)</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18</a:t>
            </a:fld>
            <a:endParaRPr lang="en-US"/>
          </a:p>
        </p:txBody>
      </p:sp>
    </p:spTree>
    <p:extLst>
      <p:ext uri="{BB962C8B-B14F-4D97-AF65-F5344CB8AC3E}">
        <p14:creationId xmlns:p14="http://schemas.microsoft.com/office/powerpoint/2010/main" val="897314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327546" y="4125165"/>
            <a:ext cx="6455391" cy="4017522"/>
          </a:xfrm>
        </p:spPr>
        <p:txBody>
          <a:bodyPr/>
          <a:lstStyle/>
          <a:p>
            <a:pPr defTabSz="932871">
              <a:defRPr/>
            </a:pPr>
            <a:r>
              <a:rPr lang="en-US" sz="1400" dirty="0">
                <a:latin typeface="Arial" panose="020B0604020202020204" pitchFamily="34" charset="0"/>
                <a:cs typeface="Arial" panose="020B0604020202020204" pitchFamily="34" charset="0"/>
              </a:rPr>
              <a:t>Image: https://www.flickr.com/photos/jaymac3/23749320205/ by Jay McAnally / CC BY-NC-ND 2.0</a:t>
            </a:r>
          </a:p>
          <a:p>
            <a:pPr defTabSz="932871">
              <a:defRPr/>
            </a:pPr>
            <a:endParaRPr lang="en-US" sz="1400" b="1" dirty="0">
              <a:latin typeface="Arial" panose="020B0604020202020204" pitchFamily="34" charset="0"/>
              <a:cs typeface="Arial" panose="020B0604020202020204" pitchFamily="34" charset="0"/>
            </a:endParaRPr>
          </a:p>
          <a:p>
            <a:pPr marL="0" marR="0" lvl="0" indent="0" algn="l" defTabSz="932871"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“My biggest concern is that the students aren't coming together. The library can be that place, that nexus where students can come to study together. Yes, everything's posted online and they know they can do this alone, but there's a hunger within our undergraduate student population to actually socialize. The library has always been that crossroads for campuses. It could serve in this capacity, pulling students together.” </a:t>
            </a:r>
            <a:r>
              <a:rPr lang="en-US" sz="1400" i="1" dirty="0">
                <a:latin typeface="Arial" panose="020B0604020202020204" pitchFamily="34" charset="0"/>
                <a:cs typeface="Arial" panose="020B0604020202020204" pitchFamily="34" charset="0"/>
              </a:rPr>
              <a:t>(Provost Interviewee PP04, Research University, Secular, Public)</a:t>
            </a:r>
          </a:p>
          <a:p>
            <a:pPr defTabSz="932871">
              <a:defRPr/>
            </a:pP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19</a:t>
            </a:fld>
            <a:endParaRPr lang="en-US"/>
          </a:p>
        </p:txBody>
      </p:sp>
    </p:spTree>
    <p:extLst>
      <p:ext uri="{BB962C8B-B14F-4D97-AF65-F5344CB8AC3E}">
        <p14:creationId xmlns:p14="http://schemas.microsoft.com/office/powerpoint/2010/main" val="107102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a:t>
            </a:fld>
            <a:endParaRPr lang="en-US"/>
          </a:p>
        </p:txBody>
      </p:sp>
    </p:spTree>
    <p:extLst>
      <p:ext uri="{BB962C8B-B14F-4D97-AF65-F5344CB8AC3E}">
        <p14:creationId xmlns:p14="http://schemas.microsoft.com/office/powerpoint/2010/main" val="1052999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68300"/>
            <a:ext cx="4592637" cy="2582863"/>
          </a:xfrm>
        </p:spPr>
      </p:sp>
      <p:sp>
        <p:nvSpPr>
          <p:cNvPr id="3" name="Notes Placeholder 2"/>
          <p:cNvSpPr>
            <a:spLocks noGrp="1"/>
          </p:cNvSpPr>
          <p:nvPr>
            <p:ph type="body" idx="1"/>
          </p:nvPr>
        </p:nvSpPr>
        <p:spPr>
          <a:xfrm>
            <a:off x="136208" y="3264019"/>
            <a:ext cx="6663690" cy="5574457"/>
          </a:xfrm>
        </p:spPr>
        <p:txBody>
          <a:bodyPr/>
          <a:lstStyle/>
          <a:p>
            <a:r>
              <a:rPr lang="en-US" sz="1400" dirty="0">
                <a:latin typeface="Arial" panose="020B0604020202020204" pitchFamily="34" charset="0"/>
                <a:cs typeface="Arial" panose="020B0604020202020204" pitchFamily="34" charset="0"/>
              </a:rPr>
              <a:t>The definition for this theme was: “Institutionally-identified student outcomes (can be co-coded with learning and success).” It appeared in the top five themes in the Advisory Group’s focus group interview and the provosts’ semi-structured individual interviews, but it was the seventh most common theme in the literature. Moreover, there was a statistically significant difference in the number it was reported in theoretical documents compared to research documents, which means that it likely is being discussed more than being empirically tested. Lombard’s 2012 study at Gannon University had a short write up, but was exemplar in several ways, which led to its relatively high score.  First, it looked at the library’s influence on recruitment, which has been studied in higher education research documents addressing student outcomes, but rarely appears in library research documents. The data collection method also was interesting because the survey was posted on various non-library online spaces, meaning that it may have tapped into those who do not use the library. It also collected and analyzed qualitative data from interviews with fourteen admissions professionals from various institutions and, based on survey and interview findings, makes suggestions for ways librarians can collaborate with admissions departments. </a:t>
            </a:r>
          </a:p>
          <a:p>
            <a:pPr defTabSz="932871">
              <a:defRPr/>
            </a:pPr>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Lombard, E. (2012). The role of the academic library in college choice. </a:t>
            </a:r>
            <a:r>
              <a:rPr lang="en-US" sz="1400" i="1" dirty="0">
                <a:latin typeface="Arial" panose="020B0604020202020204" pitchFamily="34" charset="0"/>
                <a:cs typeface="Arial" panose="020B0604020202020204" pitchFamily="34" charset="0"/>
              </a:rPr>
              <a:t>Journal of Academic Librarianship</a:t>
            </a:r>
            <a:r>
              <a:rPr lang="en-US" sz="1400" dirty="0">
                <a:latin typeface="Arial" panose="020B0604020202020204" pitchFamily="34" charset="0"/>
                <a:cs typeface="Arial" panose="020B0604020202020204" pitchFamily="34" charset="0"/>
              </a:rPr>
              <a:t> 38(4), 237–41.</a:t>
            </a:r>
            <a:endParaRPr lang="en-US" kern="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20</a:t>
            </a:fld>
            <a:endParaRPr lang="en-US"/>
          </a:p>
        </p:txBody>
      </p:sp>
    </p:spTree>
    <p:extLst>
      <p:ext uri="{BB962C8B-B14F-4D97-AF65-F5344CB8AC3E}">
        <p14:creationId xmlns:p14="http://schemas.microsoft.com/office/powerpoint/2010/main" val="1250895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latin typeface="Arial" panose="020B0604020202020204" pitchFamily="34" charset="0"/>
                <a:cs typeface="Arial" panose="020B0604020202020204" pitchFamily="34" charset="0"/>
              </a:rPr>
              <a:t>Image: https://www.flickr.com/photos/whatknot/135308732/ by </a:t>
            </a:r>
            <a:r>
              <a:rPr lang="en-US" dirty="0" err="1">
                <a:latin typeface="Arial" panose="020B0604020202020204" pitchFamily="34" charset="0"/>
                <a:cs typeface="Arial" panose="020B0604020202020204" pitchFamily="34" charset="0"/>
              </a:rPr>
              <a:t>Whatknot</a:t>
            </a:r>
            <a:r>
              <a:rPr lang="en-US" dirty="0">
                <a:latin typeface="Arial" panose="020B0604020202020204" pitchFamily="34" charset="0"/>
                <a:cs typeface="Arial" panose="020B0604020202020204" pitchFamily="34" charset="0"/>
              </a:rPr>
              <a:t> / CC BY-NC-ND 2.0</a:t>
            </a:r>
          </a:p>
          <a:p>
            <a:pPr lvl="0">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Mikitish, Stephanie, Vanessa Kitzie, and Lynn Silipigni Connaway. (forthcoming). “Assessing for Alignment: How to Win Collaborators and Influence Stakeholders.” In </a:t>
            </a:r>
            <a:r>
              <a:rPr lang="en-US" sz="1200" i="1" kern="1200" dirty="0">
                <a:solidFill>
                  <a:schemeClr val="tx1"/>
                </a:solidFill>
                <a:effectLst/>
                <a:latin typeface="Arial" panose="020B0604020202020204" pitchFamily="34" charset="0"/>
                <a:cs typeface="Arial" panose="020B0604020202020204" pitchFamily="34" charset="0"/>
              </a:rPr>
              <a:t>Shaping the Campus Conversation on Student Learning and Experience: Activating the Results of Assessment in Action</a:t>
            </a:r>
            <a:r>
              <a:rPr lang="en-US" sz="1200" i="0" kern="1200" dirty="0">
                <a:solidFill>
                  <a:schemeClr val="tx1"/>
                </a:solidFill>
                <a:effectLst/>
                <a:latin typeface="Arial" panose="020B0604020202020204" pitchFamily="34" charset="0"/>
                <a:cs typeface="Arial" panose="020B0604020202020204" pitchFamily="34" charset="0"/>
              </a:rPr>
              <a:t>, edited by </a:t>
            </a:r>
            <a:r>
              <a:rPr lang="en-US" sz="1200" kern="1200" dirty="0">
                <a:solidFill>
                  <a:schemeClr val="tx1"/>
                </a:solidFill>
                <a:effectLst/>
                <a:latin typeface="Arial" panose="020B0604020202020204" pitchFamily="34" charset="0"/>
                <a:cs typeface="Arial" panose="020B0604020202020204" pitchFamily="34" charset="0"/>
              </a:rPr>
              <a:t>Kara </a:t>
            </a:r>
            <a:r>
              <a:rPr lang="en-US" sz="1200" kern="1200" dirty="0" err="1">
                <a:solidFill>
                  <a:schemeClr val="tx1"/>
                </a:solidFill>
                <a:effectLst/>
                <a:latin typeface="Arial" panose="020B0604020202020204" pitchFamily="34" charset="0"/>
                <a:cs typeface="Arial" panose="020B0604020202020204" pitchFamily="34" charset="0"/>
              </a:rPr>
              <a:t>Malenfant</a:t>
            </a:r>
            <a:r>
              <a:rPr lang="en-US" sz="1200" kern="1200" dirty="0">
                <a:solidFill>
                  <a:schemeClr val="tx1"/>
                </a:solidFill>
                <a:effectLst/>
                <a:latin typeface="Arial" panose="020B0604020202020204" pitchFamily="34" charset="0"/>
                <a:cs typeface="Arial" panose="020B0604020202020204" pitchFamily="34" charset="0"/>
              </a:rPr>
              <a:t>, Karen Brown, Deb Gilchrist, Lisa Hinchliffe, Chase </a:t>
            </a:r>
            <a:r>
              <a:rPr lang="en-US" sz="1200" kern="1200" dirty="0" err="1">
                <a:solidFill>
                  <a:schemeClr val="tx1"/>
                </a:solidFill>
                <a:effectLst/>
                <a:latin typeface="Arial" panose="020B0604020202020204" pitchFamily="34" charset="0"/>
                <a:cs typeface="Arial" panose="020B0604020202020204" pitchFamily="34" charset="0"/>
              </a:rPr>
              <a:t>Ollis</a:t>
            </a:r>
            <a:r>
              <a:rPr lang="en-US" sz="1200" kern="1200" dirty="0">
                <a:solidFill>
                  <a:schemeClr val="tx1"/>
                </a:solidFill>
                <a:effectLst/>
                <a:latin typeface="Arial" panose="020B0604020202020204" pitchFamily="34" charset="0"/>
                <a:cs typeface="Arial" panose="020B0604020202020204" pitchFamily="34" charset="0"/>
              </a:rPr>
              <a:t>, and Allison Payne</a:t>
            </a:r>
            <a:r>
              <a:rPr lang="en-US" sz="1200" i="1" kern="1200" dirty="0">
                <a:solidFill>
                  <a:schemeClr val="tx1"/>
                </a:solidFill>
                <a:effectLst/>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21</a:t>
            </a:fld>
            <a:endParaRPr lang="en-US"/>
          </a:p>
        </p:txBody>
      </p:sp>
    </p:spTree>
    <p:extLst>
      <p:ext uri="{BB962C8B-B14F-4D97-AF65-F5344CB8AC3E}">
        <p14:creationId xmlns:p14="http://schemas.microsoft.com/office/powerpoint/2010/main" val="292409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1938" y="401638"/>
            <a:ext cx="4113212" cy="2312987"/>
          </a:xfrm>
        </p:spPr>
      </p:sp>
      <p:sp>
        <p:nvSpPr>
          <p:cNvPr id="3" name="Notes Placeholder 2"/>
          <p:cNvSpPr>
            <a:spLocks noGrp="1"/>
          </p:cNvSpPr>
          <p:nvPr>
            <p:ph type="body" idx="1"/>
          </p:nvPr>
        </p:nvSpPr>
        <p:spPr>
          <a:xfrm>
            <a:off x="218364" y="2988861"/>
            <a:ext cx="6619164" cy="5911254"/>
          </a:xfrm>
        </p:spPr>
        <p:txBody>
          <a:bodyPr/>
          <a:lstStyle/>
          <a:p>
            <a:r>
              <a:rPr lang="en-US" sz="1400" dirty="0">
                <a:latin typeface="Arial" panose="020B0604020202020204" pitchFamily="34" charset="0"/>
                <a:cs typeface="Arial" panose="020B0604020202020204" pitchFamily="34" charset="0"/>
              </a:rPr>
              <a:t>Image: https://www.flickr.com/photos/cindyshebley/3019242323 by Cindy </a:t>
            </a:r>
            <a:r>
              <a:rPr lang="en-US" sz="1400" dirty="0" err="1">
                <a:latin typeface="Arial" panose="020B0604020202020204" pitchFamily="34" charset="0"/>
                <a:cs typeface="Arial" panose="020B0604020202020204" pitchFamily="34" charset="0"/>
              </a:rPr>
              <a:t>Shebley</a:t>
            </a:r>
            <a:r>
              <a:rPr lang="en-US" sz="1400" dirty="0">
                <a:latin typeface="Arial" panose="020B0604020202020204" pitchFamily="34" charset="0"/>
                <a:cs typeface="Arial" panose="020B0604020202020204" pitchFamily="34" charset="0"/>
              </a:rPr>
              <a:t> / CC BY-SA 2.0</a:t>
            </a:r>
          </a:p>
          <a:p>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 think each of us would have some example of our shared strategic initiatives around enhancing students' success. And promoting innovation and teaching and learning. What's underlying all of this is that all of us see our work as directly tied to the mission of the university. And it is what makes academic libraries unique in some ways, but also so successful. Academic libraries are those directly connected to the mission of their unique institution.” </a:t>
            </a:r>
            <a:r>
              <a:rPr lang="en-US" sz="1400" i="1" dirty="0">
                <a:latin typeface="Arial" panose="020B0604020202020204" pitchFamily="34" charset="0"/>
                <a:cs typeface="Arial" panose="020B0604020202020204" pitchFamily="34" charset="0"/>
              </a:rPr>
              <a:t>(Advisory Group Member LM13, Research University, Non-Secular, Private)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 first pass, it may be surprising that the focus group interview participants did not discuss student learning (4%, n=12) and success (2%, n=6), compared to how often these themes are mentioned in the literature (learning, 58%, n=308; success, 41%, n=218). However, as explained by the quote on this slide [read quote].</a:t>
            </a:r>
          </a:p>
          <a:p>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As perceived by this participant, the library’s role in enhancing student learning and success is perceived by librarians to be inherent to the mission of the academic library. This participant felt that solely being concerned with fulfilling library-oriented goals would detract from the effect they would be able to have at the university level. This observation may be explained by the fact that the participants are administrators in their academic libraries, therefore their focus is to be strategic and targeted on high-level library goals. It also likely accounts for why themes that implied making connections and establishing relationships outside of the library--collaboration and communication--were among those most frequently discussed (communication, 20%, n=54; collaboration, 17%, n=46). </a:t>
            </a:r>
          </a:p>
        </p:txBody>
      </p:sp>
      <p:sp>
        <p:nvSpPr>
          <p:cNvPr id="4" name="Slide Number Placeholder 3"/>
          <p:cNvSpPr>
            <a:spLocks noGrp="1"/>
          </p:cNvSpPr>
          <p:nvPr>
            <p:ph type="sldNum" sz="quarter" idx="10"/>
          </p:nvPr>
        </p:nvSpPr>
        <p:spPr/>
        <p:txBody>
          <a:bodyPr/>
          <a:lstStyle/>
          <a:p>
            <a:fld id="{A035E6FC-CCC7-F34C-83D9-78C7523946F2}" type="slidenum">
              <a:rPr lang="en-US" smtClean="0"/>
              <a:t>22</a:t>
            </a:fld>
            <a:endParaRPr lang="en-US"/>
          </a:p>
        </p:txBody>
      </p:sp>
    </p:spTree>
    <p:extLst>
      <p:ext uri="{BB962C8B-B14F-4D97-AF65-F5344CB8AC3E}">
        <p14:creationId xmlns:p14="http://schemas.microsoft.com/office/powerpoint/2010/main" val="1138903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25463"/>
            <a:ext cx="5581650" cy="3140075"/>
          </a:xfrm>
        </p:spPr>
      </p:sp>
      <p:sp>
        <p:nvSpPr>
          <p:cNvPr id="3" name="Notes Placeholder 2"/>
          <p:cNvSpPr>
            <a:spLocks noGrp="1"/>
          </p:cNvSpPr>
          <p:nvPr>
            <p:ph type="body" idx="1"/>
          </p:nvPr>
        </p:nvSpPr>
        <p:spPr>
          <a:xfrm>
            <a:off x="272955" y="3972381"/>
            <a:ext cx="6523630" cy="4866095"/>
          </a:xfrm>
        </p:spPr>
        <p:txBody>
          <a:bodyPr/>
          <a:lstStyle/>
          <a:p>
            <a:r>
              <a:rPr lang="en-US" sz="1400" dirty="0">
                <a:latin typeface="Arial" panose="020B0604020202020204" pitchFamily="34" charset="0"/>
                <a:cs typeface="Arial" panose="020B0604020202020204" pitchFamily="34" charset="0"/>
              </a:rPr>
              <a:t>Image: https://www.flickr.com/photos/citrixonline/5446645129/ by Citrix Online / CC BY-NC-ND 2.0</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“For so long [librarians] have had a role of support rather than integration into work. Much more of a partnership rather than support as needed, so it’s proactive in its orientation rather than reactive. The way many of our faculty and students research now, it’s less about going to a physical space but accessing information in their offices. Trying to imagine a new way where it’s not just a service model, but it’s actually an integration and partnership model, I think that that is one of the challenges of changing the paradigm.” </a:t>
            </a:r>
            <a:r>
              <a:rPr lang="en-US" sz="1400" i="1" dirty="0">
                <a:latin typeface="Arial" panose="020B0604020202020204" pitchFamily="34" charset="0"/>
                <a:cs typeface="Arial" panose="020B0604020202020204" pitchFamily="34" charset="0"/>
              </a:rPr>
              <a:t>(Provost Interviewee PP13, Research University, Non-Secular, Private) </a:t>
            </a:r>
          </a:p>
          <a:p>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Provosts suggest the importance of collaborating with faculty and students, such as introducing a liaison program. As conveyed by one provost, it is very important for libraries to “establish themselves as a critical link or a critical piece” early on by having “intentional interventions” (e.g., in orientations, by going to classes or convincing instructors to bring classes to the libraries, online or on campus) (Provost Interviewee PP05). The goal of the library should be to go beyond its role as “a service body” and instead be integrated into the lives of its potential users (Provost Interviewee PP13). </a:t>
            </a:r>
          </a:p>
        </p:txBody>
      </p:sp>
      <p:sp>
        <p:nvSpPr>
          <p:cNvPr id="4" name="Slide Number Placeholder 3"/>
          <p:cNvSpPr>
            <a:spLocks noGrp="1"/>
          </p:cNvSpPr>
          <p:nvPr>
            <p:ph type="sldNum" sz="quarter" idx="10"/>
          </p:nvPr>
        </p:nvSpPr>
        <p:spPr/>
        <p:txBody>
          <a:bodyPr/>
          <a:lstStyle/>
          <a:p>
            <a:fld id="{A035E6FC-CCC7-F34C-83D9-78C7523946F2}" type="slidenum">
              <a:rPr lang="en-US" smtClean="0"/>
              <a:t>23</a:t>
            </a:fld>
            <a:endParaRPr lang="en-US"/>
          </a:p>
        </p:txBody>
      </p:sp>
    </p:spTree>
    <p:extLst>
      <p:ext uri="{BB962C8B-B14F-4D97-AF65-F5344CB8AC3E}">
        <p14:creationId xmlns:p14="http://schemas.microsoft.com/office/powerpoint/2010/main" val="197369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419100"/>
            <a:ext cx="4543425" cy="2555875"/>
          </a:xfrm>
        </p:spPr>
      </p:sp>
      <p:sp>
        <p:nvSpPr>
          <p:cNvPr id="3" name="Notes Placeholder 2"/>
          <p:cNvSpPr>
            <a:spLocks noGrp="1"/>
          </p:cNvSpPr>
          <p:nvPr>
            <p:ph type="body" idx="1"/>
          </p:nvPr>
        </p:nvSpPr>
        <p:spPr>
          <a:xfrm>
            <a:off x="163773" y="3111691"/>
            <a:ext cx="6701051" cy="5726786"/>
          </a:xfrm>
        </p:spPr>
        <p:txBody>
          <a:bodyPr/>
          <a:lstStyle/>
          <a:p>
            <a:r>
              <a:rPr lang="en-US" sz="1400" dirty="0">
                <a:latin typeface="Arial" panose="020B0604020202020204" pitchFamily="34" charset="0"/>
                <a:cs typeface="Arial" panose="020B0604020202020204" pitchFamily="34" charset="0"/>
              </a:rPr>
              <a:t>This area also builds on the first two Priority Areas, communication and collaboration.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definition for this theme was: “Outcome was focused on the less objective concepts of learning, such as critical thinking. Usually not tied to a specific graded assignment or graduation.” In contrast with student success, the code was used for identifying the less tangible or indirect effect of the library on students. Brown-</a:t>
            </a:r>
            <a:r>
              <a:rPr lang="en-US" sz="1400" dirty="0" err="1">
                <a:latin typeface="Arial" panose="020B0604020202020204" pitchFamily="34" charset="0"/>
                <a:cs typeface="Arial" panose="020B0604020202020204" pitchFamily="34" charset="0"/>
              </a:rPr>
              <a:t>Sica's</a:t>
            </a:r>
            <a:r>
              <a:rPr lang="en-US" sz="1400" dirty="0">
                <a:latin typeface="Arial" panose="020B0604020202020204" pitchFamily="34" charset="0"/>
                <a:cs typeface="Arial" panose="020B0604020202020204" pitchFamily="34" charset="0"/>
              </a:rPr>
              <a:t> 2013 study of space redesign at </a:t>
            </a:r>
            <a:r>
              <a:rPr lang="en-US" sz="1400" dirty="0" err="1">
                <a:latin typeface="Arial" panose="020B0604020202020204" pitchFamily="34" charset="0"/>
                <a:cs typeface="Arial" panose="020B0604020202020204" pitchFamily="34" charset="0"/>
              </a:rPr>
              <a:t>Auraria</a:t>
            </a:r>
            <a:r>
              <a:rPr lang="en-US" sz="1400" dirty="0">
                <a:latin typeface="Arial" panose="020B0604020202020204" pitchFamily="34" charset="0"/>
                <a:cs typeface="Arial" panose="020B0604020202020204" pitchFamily="34" charset="0"/>
              </a:rPr>
              <a:t> Library offers one way for various groups to provide multiple types of input and otherwise engage with the library.  The </a:t>
            </a:r>
            <a:r>
              <a:rPr lang="en-US" sz="1400" dirty="0" err="1">
                <a:latin typeface="Arial" panose="020B0604020202020204" pitchFamily="34" charset="0"/>
                <a:cs typeface="Arial" panose="020B0604020202020204" pitchFamily="34" charset="0"/>
              </a:rPr>
              <a:t>Auraria</a:t>
            </a:r>
            <a:r>
              <a:rPr lang="en-US" sz="1400" dirty="0">
                <a:latin typeface="Arial" panose="020B0604020202020204" pitchFamily="34" charset="0"/>
                <a:cs typeface="Arial" panose="020B0604020202020204" pitchFamily="34" charset="0"/>
              </a:rPr>
              <a:t> Library serves the University of Colorado Denver, the Metropolitan State College of Denver, and the Community College of Denver. Students were involved in all stages of the study, from formulating the questions to ask, analyzing the data, and offering suggestions based on the results. This study was a high scoring example of learning in college because although not tied to an objective outcome, such as student retention or GPA, this study gave students a voice in the project and facilitated unexpected collaborations with faculty. It also touched on library space, which was a library response that was mentioned by the provosts that was not mentioned as often by librarians.</a:t>
            </a:r>
          </a:p>
          <a:p>
            <a:endParaRPr lang="en-US" sz="1400" dirty="0">
              <a:latin typeface="Arial" panose="020B0604020202020204" pitchFamily="34" charset="0"/>
              <a:cs typeface="Arial" panose="020B0604020202020204" pitchFamily="34" charset="0"/>
            </a:endParaRPr>
          </a:p>
          <a:p>
            <a:pPr defTabSz="932871">
              <a:defRPr/>
            </a:pPr>
            <a:r>
              <a:rPr lang="en-US" sz="1400" kern="1200" dirty="0">
                <a:solidFill>
                  <a:schemeClr val="tx1"/>
                </a:solidFill>
                <a:latin typeface="Arial" panose="020B0604020202020204" pitchFamily="34" charset="0"/>
                <a:cs typeface="Arial" panose="020B0604020202020204" pitchFamily="34" charset="0"/>
              </a:rPr>
              <a:t>Brown-</a:t>
            </a:r>
            <a:r>
              <a:rPr lang="en-US" sz="1400" kern="1200" dirty="0" err="1">
                <a:solidFill>
                  <a:schemeClr val="tx1"/>
                </a:solidFill>
                <a:latin typeface="Arial" panose="020B0604020202020204" pitchFamily="34" charset="0"/>
                <a:cs typeface="Arial" panose="020B0604020202020204" pitchFamily="34" charset="0"/>
              </a:rPr>
              <a:t>Sica</a:t>
            </a:r>
            <a:r>
              <a:rPr lang="en-US" sz="1400" kern="1200" dirty="0">
                <a:solidFill>
                  <a:schemeClr val="tx1"/>
                </a:solidFill>
                <a:latin typeface="Arial" panose="020B0604020202020204" pitchFamily="34" charset="0"/>
                <a:cs typeface="Arial" panose="020B0604020202020204" pitchFamily="34" charset="0"/>
              </a:rPr>
              <a:t>, Margaret. “Using Academic Courses to Generate Data for Use in Evidence Based Library Planning.” </a:t>
            </a:r>
            <a:r>
              <a:rPr lang="en-US" sz="1400" i="1" kern="1200" dirty="0">
                <a:solidFill>
                  <a:schemeClr val="tx1"/>
                </a:solidFill>
                <a:latin typeface="Arial" panose="020B0604020202020204" pitchFamily="34" charset="0"/>
                <a:cs typeface="Arial" panose="020B0604020202020204" pitchFamily="34" charset="0"/>
              </a:rPr>
              <a:t>Journal of Academic Librarianship</a:t>
            </a:r>
            <a:r>
              <a:rPr lang="en-US" sz="1400" kern="1200" dirty="0">
                <a:solidFill>
                  <a:schemeClr val="tx1"/>
                </a:solidFill>
                <a:latin typeface="Arial" panose="020B0604020202020204" pitchFamily="34" charset="0"/>
                <a:cs typeface="Arial" panose="020B0604020202020204" pitchFamily="34" charset="0"/>
              </a:rPr>
              <a:t> 39, no. 3 (2013): 275–87. doi:10.1016/j.acalib.2013.01.001.</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24</a:t>
            </a:fld>
            <a:endParaRPr lang="en-US"/>
          </a:p>
        </p:txBody>
      </p:sp>
    </p:spTree>
    <p:extLst>
      <p:ext uri="{BB962C8B-B14F-4D97-AF65-F5344CB8AC3E}">
        <p14:creationId xmlns:p14="http://schemas.microsoft.com/office/powerpoint/2010/main" val="1151705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11175"/>
            <a:ext cx="5581650" cy="3140075"/>
          </a:xfrm>
        </p:spPr>
      </p:sp>
      <p:sp>
        <p:nvSpPr>
          <p:cNvPr id="3" name="Notes Placeholder 2"/>
          <p:cNvSpPr>
            <a:spLocks noGrp="1"/>
          </p:cNvSpPr>
          <p:nvPr>
            <p:ph type="body" idx="1"/>
          </p:nvPr>
        </p:nvSpPr>
        <p:spPr>
          <a:xfrm>
            <a:off x="245660" y="3903261"/>
            <a:ext cx="6550925" cy="3864412"/>
          </a:xfrm>
        </p:spPr>
        <p:txBody>
          <a:bodyPr/>
          <a:lstStyle/>
          <a:p>
            <a:pPr defTabSz="932871">
              <a:defRPr/>
            </a:pPr>
            <a:r>
              <a:rPr lang="en-US" sz="1400" dirty="0">
                <a:latin typeface="Arial" panose="020B0604020202020204" pitchFamily="34" charset="0"/>
                <a:cs typeface="Arial" panose="020B0604020202020204" pitchFamily="34" charset="0"/>
              </a:rPr>
              <a:t>“If I’m understanding you correctly, the whole kind of conversation around fake news is this really important example of how important it is in our daily life and civic health in order to bring critical skills to bear on understanding information and being able to critically evaluate the source of that.” (Advisory Member LM03, Research University, Secular, Private)</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25</a:t>
            </a:fld>
            <a:endParaRPr lang="en-US"/>
          </a:p>
        </p:txBody>
      </p:sp>
    </p:spTree>
    <p:extLst>
      <p:ext uri="{BB962C8B-B14F-4D97-AF65-F5344CB8AC3E}">
        <p14:creationId xmlns:p14="http://schemas.microsoft.com/office/powerpoint/2010/main" val="1699361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441325"/>
            <a:ext cx="5583238" cy="3140075"/>
          </a:xfrm>
        </p:spPr>
      </p:sp>
      <p:sp>
        <p:nvSpPr>
          <p:cNvPr id="3" name="Notes Placeholder 2"/>
          <p:cNvSpPr>
            <a:spLocks noGrp="1"/>
          </p:cNvSpPr>
          <p:nvPr>
            <p:ph type="body" idx="1"/>
          </p:nvPr>
        </p:nvSpPr>
        <p:spPr>
          <a:xfrm>
            <a:off x="447039" y="3889044"/>
            <a:ext cx="6230621" cy="4253642"/>
          </a:xfrm>
        </p:spPr>
        <p:txBody>
          <a:bodyPr/>
          <a:lstStyle/>
          <a:p>
            <a:r>
              <a:rPr lang="en-US" sz="1400" dirty="0">
                <a:latin typeface="Arial" panose="020B0604020202020204" pitchFamily="34" charset="0"/>
                <a:cs typeface="Arial" panose="020B0604020202020204" pitchFamily="34" charset="0"/>
              </a:rPr>
              <a:t>Image: https://www.flickr.com/photos/rrenomeron/8456758333/ by Rich </a:t>
            </a:r>
            <a:r>
              <a:rPr lang="en-US" sz="1400" dirty="0" err="1">
                <a:latin typeface="Arial" panose="020B0604020202020204" pitchFamily="34" charset="0"/>
                <a:cs typeface="Arial" panose="020B0604020202020204" pitchFamily="34" charset="0"/>
              </a:rPr>
              <a:t>Renomeron</a:t>
            </a:r>
            <a:r>
              <a:rPr lang="en-US" sz="1400" dirty="0">
                <a:latin typeface="Arial" panose="020B0604020202020204" pitchFamily="34" charset="0"/>
                <a:cs typeface="Arial" panose="020B0604020202020204" pitchFamily="34" charset="0"/>
              </a:rPr>
              <a:t> / CC BY-NC-ND 2.0</a:t>
            </a:r>
          </a:p>
          <a:p>
            <a:endParaRPr lang="en-US" sz="14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“I see that [libraries] play a role as a partner, facilitating both learning and doing in new and different ways, both helping all of us to embrace information in critical and yet meaningful ways.” </a:t>
            </a:r>
            <a:r>
              <a:rPr lang="en-US" sz="1400" b="0" i="1" dirty="0">
                <a:latin typeface="Arial" panose="020B0604020202020204" pitchFamily="34" charset="0"/>
                <a:cs typeface="Arial" panose="020B0604020202020204" pitchFamily="34" charset="0"/>
              </a:rPr>
              <a:t>(Provost Interviewee PP03, Research University, Secular, Private)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26</a:t>
            </a:fld>
            <a:endParaRPr lang="en-US"/>
          </a:p>
        </p:txBody>
      </p:sp>
    </p:spTree>
    <p:extLst>
      <p:ext uri="{BB962C8B-B14F-4D97-AF65-F5344CB8AC3E}">
        <p14:creationId xmlns:p14="http://schemas.microsoft.com/office/powerpoint/2010/main" val="1886244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38163"/>
            <a:ext cx="5581650" cy="3140075"/>
          </a:xfrm>
        </p:spPr>
      </p:sp>
      <p:sp>
        <p:nvSpPr>
          <p:cNvPr id="3" name="Notes Placeholder 2"/>
          <p:cNvSpPr>
            <a:spLocks noGrp="1"/>
          </p:cNvSpPr>
          <p:nvPr>
            <p:ph type="body" idx="1"/>
          </p:nvPr>
        </p:nvSpPr>
        <p:spPr>
          <a:xfrm>
            <a:off x="313898" y="4034017"/>
            <a:ext cx="6441743" cy="3664207"/>
          </a:xfrm>
        </p:spPr>
        <p:txBody>
          <a:bodyPr/>
          <a:lstStyle/>
          <a:p>
            <a:pPr defTabSz="932871">
              <a:defRPr/>
            </a:pPr>
            <a:r>
              <a:rPr lang="en-US" sz="1400" dirty="0">
                <a:latin typeface="Arial" panose="020B0604020202020204" pitchFamily="34" charset="0"/>
                <a:cs typeface="Arial" panose="020B0604020202020204" pitchFamily="34" charset="0"/>
              </a:rPr>
              <a:t>Image: https://www.flickr.com/photos/ruthanddave/5818845187/ by Ruth </a:t>
            </a:r>
            <a:r>
              <a:rPr lang="en-US" sz="1400" dirty="0" err="1">
                <a:latin typeface="Arial" panose="020B0604020202020204" pitchFamily="34" charset="0"/>
                <a:cs typeface="Arial" panose="020B0604020202020204" pitchFamily="34" charset="0"/>
              </a:rPr>
              <a:t>Hartnup</a:t>
            </a:r>
            <a:r>
              <a:rPr lang="en-US" sz="1400" dirty="0">
                <a:latin typeface="Arial" panose="020B0604020202020204" pitchFamily="34" charset="0"/>
                <a:cs typeface="Arial" panose="020B0604020202020204" pitchFamily="34" charset="0"/>
              </a:rPr>
              <a:t> / CC BY 2.0</a:t>
            </a:r>
          </a:p>
          <a:p>
            <a:pPr defTabSz="932871">
              <a:defRPr/>
            </a:pPr>
            <a:endParaRPr lang="en-US" sz="1400" b="0" dirty="0">
              <a:latin typeface="Arial" panose="020B0604020202020204" pitchFamily="34" charset="0"/>
              <a:cs typeface="Arial" panose="020B0604020202020204" pitchFamily="34" charset="0"/>
            </a:endParaRPr>
          </a:p>
          <a:p>
            <a:pPr marL="0" marR="0" lvl="0" indent="0" algn="l" defTabSz="932871"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“There's not one specific thing a library can do, because the environments are so different. Thinking of how these new learning environments work, and how the library would enhance students' and faculty's ability to access and process knowledge, data information, in those particular kinds of environments. That's what libraries need to do to be successful.” </a:t>
            </a:r>
            <a:r>
              <a:rPr lang="en-US" sz="1400" b="0" i="1" dirty="0">
                <a:latin typeface="Arial" panose="020B0604020202020204" pitchFamily="34" charset="0"/>
                <a:cs typeface="Arial" panose="020B0604020202020204" pitchFamily="34" charset="0"/>
              </a:rPr>
              <a:t>(Provost Interviewee PP02, Research University, Non-Secular, Private)</a:t>
            </a:r>
            <a:endParaRPr lang="en-US" sz="1400" b="0" dirty="0">
              <a:latin typeface="Arial" panose="020B0604020202020204" pitchFamily="34" charset="0"/>
              <a:cs typeface="Arial" panose="020B0604020202020204" pitchFamily="34" charset="0"/>
            </a:endParaRPr>
          </a:p>
          <a:p>
            <a:pPr defTabSz="932871">
              <a:defRPr/>
            </a:pPr>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The way that libraries can impact learning is contextually-bound because of their dependency on the mission and goals unique to their institution. The importance of context in shaping how librarians communicate value is exemplified by the following provost account.</a:t>
            </a:r>
          </a:p>
          <a:p>
            <a:pPr defTabSz="932871">
              <a:defRP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27</a:t>
            </a:fld>
            <a:endParaRPr lang="en-US"/>
          </a:p>
        </p:txBody>
      </p:sp>
    </p:spTree>
    <p:extLst>
      <p:ext uri="{BB962C8B-B14F-4D97-AF65-F5344CB8AC3E}">
        <p14:creationId xmlns:p14="http://schemas.microsoft.com/office/powerpoint/2010/main" val="1423665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41350"/>
            <a:ext cx="5583238" cy="3140075"/>
          </a:xfrm>
        </p:spPr>
      </p:sp>
      <p:sp>
        <p:nvSpPr>
          <p:cNvPr id="3" name="Notes Placeholder 2"/>
          <p:cNvSpPr>
            <a:spLocks noGrp="1"/>
          </p:cNvSpPr>
          <p:nvPr>
            <p:ph type="body" idx="1"/>
          </p:nvPr>
        </p:nvSpPr>
        <p:spPr>
          <a:xfrm>
            <a:off x="701993" y="4027939"/>
            <a:ext cx="5615940" cy="4114747"/>
          </a:xfrm>
        </p:spPr>
        <p:txBody>
          <a:bodyPr/>
          <a:lstStyle/>
          <a:p>
            <a:pPr defTabSz="932871">
              <a:defRPr/>
            </a:pPr>
            <a:r>
              <a:rPr lang="en-US" sz="1400" dirty="0">
                <a:latin typeface="Arial" panose="020B0604020202020204" pitchFamily="34" charset="0"/>
                <a:cs typeface="Arial" panose="020B0604020202020204" pitchFamily="34" charset="0"/>
              </a:rPr>
              <a:t>Image: https://www.flickr.com/photos/deia/6461457 by </a:t>
            </a:r>
            <a:r>
              <a:rPr lang="en-US" sz="1400" dirty="0" err="1">
                <a:latin typeface="Arial" panose="020B0604020202020204" pitchFamily="34" charset="0"/>
                <a:cs typeface="Arial" panose="020B0604020202020204" pitchFamily="34" charset="0"/>
              </a:rPr>
              <a:t>Andréia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Bohner</a:t>
            </a:r>
            <a:r>
              <a:rPr lang="en-US" sz="1400" dirty="0">
                <a:latin typeface="Arial" panose="020B0604020202020204" pitchFamily="34" charset="0"/>
                <a:cs typeface="Arial" panose="020B0604020202020204" pitchFamily="34" charset="0"/>
              </a:rPr>
              <a:t> / CC BY 2.0</a:t>
            </a:r>
            <a:endParaRPr lang="en-US" sz="1400" b="0" dirty="0">
              <a:latin typeface="Arial" panose="020B0604020202020204" pitchFamily="34" charset="0"/>
              <a:cs typeface="Arial" panose="020B0604020202020204" pitchFamily="34" charset="0"/>
            </a:endParaRPr>
          </a:p>
          <a:p>
            <a:pPr marL="0" indent="0">
              <a:buNone/>
            </a:pPr>
            <a:r>
              <a:rPr lang="en-US" sz="1200" b="0" dirty="0">
                <a:solidFill>
                  <a:schemeClr val="bg1"/>
                </a:solidFill>
                <a:latin typeface="Arial" panose="020B0604020202020204" pitchFamily="34" charset="0"/>
                <a:cs typeface="Arial" panose="020B0604020202020204" pitchFamily="34" charset="0"/>
              </a:rPr>
              <a:t>“</a:t>
            </a:r>
            <a:r>
              <a:rPr lang="en-US" sz="1200" b="0" dirty="0">
                <a:solidFill>
                  <a:schemeClr val="bg1"/>
                </a:solidFill>
              </a:rPr>
              <a:t>We should be helping people learn how to think, learn how to be skeptical, learn how to use critical thinking skills, learn how to be self-reflective. I think because those things are so much harder to assess and to demonstrate we have not done as good a job telling that story.”</a:t>
            </a:r>
          </a:p>
          <a:p>
            <a:pPr marL="0" indent="0">
              <a:buNone/>
            </a:pPr>
            <a:r>
              <a:rPr lang="en-US" sz="1200" b="0" dirty="0">
                <a:solidFill>
                  <a:schemeClr val="bg1"/>
                </a:solidFill>
              </a:rPr>
              <a:t> </a:t>
            </a:r>
            <a:r>
              <a:rPr lang="en-US" sz="1200" b="0" i="1" dirty="0">
                <a:solidFill>
                  <a:schemeClr val="bg1"/>
                </a:solidFill>
                <a:latin typeface="Arial" charset="0"/>
                <a:ea typeface="Arial" charset="0"/>
                <a:cs typeface="Arial" charset="0"/>
              </a:rPr>
              <a:t>(Provost Interviewee PP10, College, Non-secular, Private)</a:t>
            </a:r>
          </a:p>
          <a:p>
            <a:pPr marL="0" indent="0">
              <a:buNone/>
            </a:pPr>
            <a:endParaRPr lang="en-US" sz="1200" b="0" dirty="0">
              <a:solidFill>
                <a:schemeClr val="bg1"/>
              </a:solidFill>
              <a:latin typeface="Arial" panose="020B0604020202020204" pitchFamily="34" charset="0"/>
              <a:cs typeface="Arial" panose="020B0604020202020204" pitchFamily="34" charset="0"/>
            </a:endParaRPr>
          </a:p>
          <a:p>
            <a:pPr defTabSz="932871">
              <a:defRPr/>
            </a:pPr>
            <a:endParaRPr lang="en-US" b="0" dirty="0"/>
          </a:p>
        </p:txBody>
      </p:sp>
      <p:sp>
        <p:nvSpPr>
          <p:cNvPr id="4" name="Slide Number Placeholder 3"/>
          <p:cNvSpPr>
            <a:spLocks noGrp="1"/>
          </p:cNvSpPr>
          <p:nvPr>
            <p:ph type="sldNum" sz="quarter" idx="10"/>
          </p:nvPr>
        </p:nvSpPr>
        <p:spPr/>
        <p:txBody>
          <a:bodyPr/>
          <a:lstStyle/>
          <a:p>
            <a:fld id="{A035E6FC-CCC7-F34C-83D9-78C7523946F2}" type="slidenum">
              <a:rPr lang="en-US" smtClean="0"/>
              <a:t>28</a:t>
            </a:fld>
            <a:endParaRPr lang="en-US"/>
          </a:p>
        </p:txBody>
      </p:sp>
    </p:spTree>
    <p:extLst>
      <p:ext uri="{BB962C8B-B14F-4D97-AF65-F5344CB8AC3E}">
        <p14:creationId xmlns:p14="http://schemas.microsoft.com/office/powerpoint/2010/main" val="1377423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38163"/>
            <a:ext cx="5581650"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t>29</a:t>
            </a:fld>
            <a:endParaRPr lang="en-US"/>
          </a:p>
        </p:txBody>
      </p:sp>
    </p:spTree>
    <p:extLst>
      <p:ext uri="{BB962C8B-B14F-4D97-AF65-F5344CB8AC3E}">
        <p14:creationId xmlns:p14="http://schemas.microsoft.com/office/powerpoint/2010/main" val="309690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533400"/>
            <a:ext cx="5724525" cy="3219450"/>
          </a:xfrm>
        </p:spPr>
      </p:sp>
      <p:sp>
        <p:nvSpPr>
          <p:cNvPr id="3" name="Notes Placeholder 2"/>
          <p:cNvSpPr>
            <a:spLocks noGrp="1"/>
          </p:cNvSpPr>
          <p:nvPr>
            <p:ph type="body" idx="1"/>
          </p:nvPr>
        </p:nvSpPr>
        <p:spPr>
          <a:xfrm>
            <a:off x="239504" y="3982784"/>
            <a:ext cx="6609937" cy="5092710"/>
          </a:xfrm>
        </p:spPr>
        <p:txBody>
          <a:bodyPr/>
          <a:lstStyle/>
          <a:p>
            <a:pPr defTabSz="932871">
              <a:defRPr/>
            </a:pPr>
            <a:r>
              <a:rPr lang="en-US" sz="1400" dirty="0">
                <a:latin typeface="Arial" panose="020B0604020202020204" pitchFamily="34" charset="0"/>
                <a:cs typeface="Arial" panose="020B0604020202020204" pitchFamily="34" charset="0"/>
              </a:rPr>
              <a:t>This slide depicts three data sources:</a:t>
            </a:r>
          </a:p>
          <a:p>
            <a:pPr marL="233218" indent="-233218" defTabSz="932871">
              <a:buFont typeface="+mj-lt"/>
              <a:buAutoNum type="arabicPeriod"/>
              <a:defRPr/>
            </a:pPr>
            <a:r>
              <a:rPr lang="en-US" sz="1400" dirty="0">
                <a:latin typeface="Arial" panose="020B0604020202020204" pitchFamily="34" charset="0"/>
                <a:cs typeface="Arial" panose="020B0604020202020204" pitchFamily="34" charset="0"/>
              </a:rPr>
              <a:t>Selected literature on student learning and success identified in the RFP and documents found in LIS and higher education databases</a:t>
            </a:r>
          </a:p>
          <a:p>
            <a:pPr marL="233218" indent="-233218" defTabSz="932871">
              <a:buFont typeface="+mj-lt"/>
              <a:buAutoNum type="arabicPeriod"/>
              <a:defRPr/>
            </a:pPr>
            <a:r>
              <a:rPr lang="en-US" sz="1400" dirty="0">
                <a:latin typeface="Arial" panose="020B0604020202020204" pitchFamily="34" charset="0"/>
                <a:cs typeface="Arial" panose="020B0604020202020204" pitchFamily="34" charset="0"/>
              </a:rPr>
              <a:t>Focus group with Advisory Group Members</a:t>
            </a:r>
          </a:p>
          <a:p>
            <a:pPr marL="699653" lvl="1" indent="-233218" defTabSz="932871">
              <a:buFont typeface="+mj-lt"/>
              <a:buAutoNum type="arabicPeriod"/>
              <a:defRPr/>
            </a:pPr>
            <a:r>
              <a:rPr lang="en-US" sz="1400" dirty="0">
                <a:latin typeface="Arial" panose="020B0604020202020204" pitchFamily="34" charset="0"/>
                <a:cs typeface="Arial" panose="020B0604020202020204" pitchFamily="34" charset="0"/>
              </a:rPr>
              <a:t>Consist of library administrators from a variety of community colleges, 4 year colleges and universities around the country</a:t>
            </a:r>
          </a:p>
          <a:p>
            <a:pPr marL="1166089" lvl="2" indent="-233218" defTabSz="932871">
              <a:buFont typeface="+mj-lt"/>
              <a:buAutoNum type="arabicPeriod"/>
              <a:defRPr/>
            </a:pPr>
            <a:r>
              <a:rPr lang="en-US" sz="1400" dirty="0">
                <a:latin typeface="Arial" panose="020B0604020202020204" pitchFamily="34" charset="0"/>
                <a:cs typeface="Arial" panose="020B0604020202020204" pitchFamily="34" charset="0"/>
              </a:rPr>
              <a:t>Members provide us feedback throughout the process and put us in touch with provosts or similarly high level academic administrators in their institutions</a:t>
            </a:r>
          </a:p>
          <a:p>
            <a:pPr marL="233218" indent="-233218" defTabSz="932871">
              <a:buFont typeface="+mj-lt"/>
              <a:buAutoNum type="arabicPeriod"/>
              <a:defRPr/>
            </a:pPr>
            <a:r>
              <a:rPr lang="en-US" sz="1400" dirty="0">
                <a:latin typeface="Arial" panose="020B0604020202020204" pitchFamily="34" charset="0"/>
                <a:cs typeface="Arial" panose="020B0604020202020204" pitchFamily="34" charset="0"/>
              </a:rPr>
              <a:t>Individual, semi-structured interviews with provosts from each Advisory Group member’s institution</a:t>
            </a:r>
          </a:p>
          <a:p>
            <a:pPr marL="233218" indent="-233218" defTabSz="932871">
              <a:buFont typeface="+mj-lt"/>
              <a:buAutoNum type="arabicPeriod"/>
              <a:defRPr/>
            </a:pPr>
            <a:endParaRPr lang="en-US" sz="1400" dirty="0">
              <a:latin typeface="Arial" panose="020B0604020202020204" pitchFamily="34" charset="0"/>
              <a:cs typeface="Arial" panose="020B0604020202020204" pitchFamily="34" charset="0"/>
            </a:endParaRPr>
          </a:p>
          <a:p>
            <a:pPr marL="174913" indent="-174913" defTabSz="932871">
              <a:buFont typeface="Arial" charset="0"/>
              <a:buChar char="•"/>
              <a:defRPr/>
            </a:pPr>
            <a:r>
              <a:rPr lang="en-US" sz="1400" dirty="0">
                <a:latin typeface="Arial" panose="020B0604020202020204" pitchFamily="34" charset="0"/>
                <a:cs typeface="Arial" panose="020B0604020202020204" pitchFamily="34" charset="0"/>
              </a:rPr>
              <a:t>Process of data collection is iterative, with findings from each source informing the other</a:t>
            </a:r>
          </a:p>
          <a:p>
            <a:pPr marL="641349" lvl="1" indent="-174913" defTabSz="932871">
              <a:buFont typeface="Arial" charset="0"/>
              <a:buChar char="•"/>
              <a:defRPr/>
            </a:pPr>
            <a:r>
              <a:rPr lang="en-US" sz="1400" dirty="0">
                <a:latin typeface="Arial" panose="020B0604020202020204" pitchFamily="34" charset="0"/>
                <a:cs typeface="Arial" panose="020B0604020202020204" pitchFamily="34" charset="0"/>
              </a:rPr>
              <a:t>E.g., focus group and provost interview protocol was based on the themes that we identified in the initial database searches</a:t>
            </a:r>
          </a:p>
        </p:txBody>
      </p:sp>
      <p:sp>
        <p:nvSpPr>
          <p:cNvPr id="4" name="Slide Number Placeholder 3"/>
          <p:cNvSpPr>
            <a:spLocks noGrp="1"/>
          </p:cNvSpPr>
          <p:nvPr>
            <p:ph type="sldNum" sz="quarter" idx="10"/>
          </p:nvPr>
        </p:nvSpPr>
        <p:spPr/>
        <p:txBody>
          <a:bodyPr/>
          <a:lstStyle/>
          <a:p>
            <a:fld id="{C6E2F7A5-D324-4A20-AC23-BFBDBC942490}" type="slidenum">
              <a:rPr lang="en-US" smtClean="0"/>
              <a:pPr/>
              <a:t>3</a:t>
            </a:fld>
            <a:endParaRPr lang="en-US"/>
          </a:p>
        </p:txBody>
      </p:sp>
    </p:spTree>
    <p:extLst>
      <p:ext uri="{BB962C8B-B14F-4D97-AF65-F5344CB8AC3E}">
        <p14:creationId xmlns:p14="http://schemas.microsoft.com/office/powerpoint/2010/main" val="2011483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79438"/>
            <a:ext cx="5713413" cy="3213100"/>
          </a:xfrm>
        </p:spPr>
      </p:sp>
      <p:sp>
        <p:nvSpPr>
          <p:cNvPr id="3" name="Notes Placeholder 2"/>
          <p:cNvSpPr>
            <a:spLocks noGrp="1"/>
          </p:cNvSpPr>
          <p:nvPr>
            <p:ph type="body" idx="1"/>
          </p:nvPr>
        </p:nvSpPr>
        <p:spPr>
          <a:xfrm>
            <a:off x="632119" y="4139054"/>
            <a:ext cx="5615940" cy="3798055"/>
          </a:xfrm>
        </p:spPr>
        <p:txBody>
          <a:bodyPr/>
          <a:lstStyle/>
          <a:p>
            <a:pPr defTabSz="932871">
              <a:defRPr/>
            </a:pPr>
            <a:r>
              <a:rPr lang="en-US" sz="1400" dirty="0">
                <a:latin typeface="Arial" panose="020B0604020202020204" pitchFamily="34" charset="0"/>
                <a:cs typeface="Arial" panose="020B0604020202020204" pitchFamily="34" charset="0"/>
              </a:rPr>
              <a:t>Image: https://www.flickr.com/photos/ubarchives/4663516752/ by </a:t>
            </a:r>
            <a:r>
              <a:rPr lang="en-US" sz="1400" dirty="0" err="1">
                <a:latin typeface="Arial" panose="020B0604020202020204" pitchFamily="34" charset="0"/>
                <a:cs typeface="Arial" panose="020B0604020202020204" pitchFamily="34" charset="0"/>
              </a:rPr>
              <a:t>ubarchives</a:t>
            </a:r>
            <a:r>
              <a:rPr lang="en-US" sz="1400" dirty="0">
                <a:latin typeface="Arial" panose="020B0604020202020204" pitchFamily="34" charset="0"/>
                <a:cs typeface="Arial" panose="020B0604020202020204" pitchFamily="34" charset="0"/>
              </a:rPr>
              <a:t> / CC BY-NC-ND 2.0</a:t>
            </a:r>
          </a:p>
          <a:p>
            <a:pPr marL="0" indent="0">
              <a:buNone/>
            </a:pPr>
            <a:r>
              <a:rPr lang="en-US" sz="1400" b="0" dirty="0">
                <a:solidFill>
                  <a:schemeClr val="bg1"/>
                </a:solidFill>
                <a:latin typeface="Arial" charset="0"/>
                <a:ea typeface="Arial" charset="0"/>
                <a:cs typeface="Arial" charset="0"/>
              </a:rPr>
              <a:t>“I do not think the learning stops after [students graduate]. How do we set our students up for success? How do they reach the outcomes that we want for them? How do we have them thinking about, and in particular for libraries, how do they think about that down the road as, using public libraries and the resources we have there as well?”</a:t>
            </a:r>
          </a:p>
          <a:p>
            <a:pPr marL="0" indent="0">
              <a:buNone/>
            </a:pPr>
            <a:r>
              <a:rPr lang="en-US" sz="1400" b="0" i="1" dirty="0">
                <a:solidFill>
                  <a:schemeClr val="bg1"/>
                </a:solidFill>
                <a:latin typeface="Arial" charset="0"/>
                <a:ea typeface="Arial" charset="0"/>
                <a:cs typeface="Arial" charset="0"/>
              </a:rPr>
              <a:t>(Provost Interviewee PP06, Research University, Secular, Public)</a:t>
            </a:r>
          </a:p>
          <a:p>
            <a:pPr marL="0" indent="0">
              <a:buNone/>
            </a:pPr>
            <a:endParaRPr lang="en-US" sz="1400" b="0" dirty="0">
              <a:solidFill>
                <a:schemeClr val="bg1"/>
              </a:solidFill>
              <a:latin typeface="Arial" charset="0"/>
              <a:ea typeface="Arial" charset="0"/>
              <a:cs typeface="Arial" charset="0"/>
            </a:endParaRPr>
          </a:p>
          <a:p>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6E2F7A5-D324-4A20-AC23-BFBDBC942490}" type="slidenum">
              <a:rPr lang="en-US" smtClean="0"/>
              <a:pPr/>
              <a:t>30</a:t>
            </a:fld>
            <a:endParaRPr lang="en-US"/>
          </a:p>
        </p:txBody>
      </p:sp>
    </p:spTree>
    <p:extLst>
      <p:ext uri="{BB962C8B-B14F-4D97-AF65-F5344CB8AC3E}">
        <p14:creationId xmlns:p14="http://schemas.microsoft.com/office/powerpoint/2010/main" val="210511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495300"/>
            <a:ext cx="5584825" cy="3141663"/>
          </a:xfrm>
        </p:spPr>
      </p:sp>
      <p:sp>
        <p:nvSpPr>
          <p:cNvPr id="3" name="Notes Placeholder 2"/>
          <p:cNvSpPr>
            <a:spLocks noGrp="1"/>
          </p:cNvSpPr>
          <p:nvPr>
            <p:ph type="body" idx="1"/>
          </p:nvPr>
        </p:nvSpPr>
        <p:spPr>
          <a:xfrm>
            <a:off x="245660" y="3791818"/>
            <a:ext cx="6469039" cy="5046658"/>
          </a:xfrm>
        </p:spPr>
        <p:txBody>
          <a:bodyPr/>
          <a:lstStyle/>
          <a:p>
            <a:pPr defTabSz="932871">
              <a:defRPr/>
            </a:pPr>
            <a:r>
              <a:rPr lang="en-US" sz="1400" dirty="0">
                <a:latin typeface="Arial" panose="020B0604020202020204" pitchFamily="34" charset="0"/>
                <a:cs typeface="Arial" panose="020B0604020202020204" pitchFamily="34" charset="0"/>
              </a:rPr>
              <a:t>Image: http://bit.ly/2mHdL6q by Rob </a:t>
            </a:r>
            <a:r>
              <a:rPr lang="en-US" sz="1400" dirty="0" err="1">
                <a:latin typeface="Arial" panose="020B0604020202020204" pitchFamily="34" charset="0"/>
                <a:cs typeface="Arial" panose="020B0604020202020204" pitchFamily="34" charset="0"/>
              </a:rPr>
              <a:t>Pongsajapan</a:t>
            </a:r>
            <a:r>
              <a:rPr lang="en-US" sz="1400" dirty="0">
                <a:latin typeface="Arial" panose="020B0604020202020204" pitchFamily="34" charset="0"/>
                <a:cs typeface="Arial" panose="020B0604020202020204" pitchFamily="34" charset="0"/>
              </a:rPr>
              <a:t> / CC BY 2.0</a:t>
            </a:r>
          </a:p>
          <a:p>
            <a:pPr defTabSz="932871">
              <a:defRPr/>
            </a:pPr>
            <a:endParaRPr lang="en-US" sz="1400" dirty="0">
              <a:latin typeface="Arial" panose="020B0604020202020204" pitchFamily="34" charset="0"/>
              <a:cs typeface="Arial" panose="020B0604020202020204" pitchFamily="34" charset="0"/>
            </a:endParaRPr>
          </a:p>
          <a:p>
            <a:pPr marL="0" marR="0" lvl="0" indent="0" algn="l" defTabSz="932871"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“To truly be able to look at, and be able to tell those stories, and to come up with those snippets of information that will resonate with other leaders, we have to be willing to do types of data collection that libraries have shied away from in the past. That involves tracking user behavior in a way that we've seen in a couple of the different studies that have looked at retention. There are ways of extrapolating and growing that out a little bit more so that we are dealing with large datasets, and we could...We could still keep it anonymous when we look at it in aggregate, right? I think that we have to be able to be willing to have conversations on campus about tracking user behavior in ways that libraries just haven't done.” </a:t>
            </a:r>
            <a:r>
              <a:rPr lang="en-US" sz="1400" i="1" dirty="0">
                <a:latin typeface="Arial" panose="020B0604020202020204" pitchFamily="34" charset="0"/>
                <a:cs typeface="Arial" panose="020B0604020202020204" pitchFamily="34" charset="0"/>
              </a:rPr>
              <a:t>(Advisory Group Member LM14, Research University, Secular, Public)</a:t>
            </a:r>
          </a:p>
          <a:p>
            <a:pPr defTabSz="932871">
              <a:defRPr/>
            </a:pPr>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Privacy only was mentioned once, but is an important area of exploration. This topic is particularly fraught in the areas of assessment and academic libraries since there is a lack of established best practices and standards addressing the methods and contexts that may threaten the privacy of students.</a:t>
            </a:r>
            <a:r>
              <a:rPr lang="en-US" sz="1400" baseline="30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For this reason, privacy, when broadly defined, can be viewed by librarians in some instances as less of an ethics issue and more of an impediment, as articulated by the following participant [read quote].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31</a:t>
            </a:fld>
            <a:endParaRPr lang="en-US"/>
          </a:p>
        </p:txBody>
      </p:sp>
    </p:spTree>
    <p:extLst>
      <p:ext uri="{BB962C8B-B14F-4D97-AF65-F5344CB8AC3E}">
        <p14:creationId xmlns:p14="http://schemas.microsoft.com/office/powerpoint/2010/main" val="2057011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565150"/>
            <a:ext cx="5586412" cy="3141663"/>
          </a:xfrm>
        </p:spPr>
      </p:sp>
      <p:sp>
        <p:nvSpPr>
          <p:cNvPr id="3" name="Notes Placeholder 2"/>
          <p:cNvSpPr>
            <a:spLocks noGrp="1"/>
          </p:cNvSpPr>
          <p:nvPr>
            <p:ph type="body" idx="1"/>
          </p:nvPr>
        </p:nvSpPr>
        <p:spPr>
          <a:xfrm>
            <a:off x="218364" y="4014049"/>
            <a:ext cx="6431356" cy="4402952"/>
          </a:xfrm>
        </p:spPr>
        <p:txBody>
          <a:bodyPr/>
          <a:lstStyle/>
          <a:p>
            <a:r>
              <a:rPr lang="en-US" sz="1400" dirty="0">
                <a:latin typeface="Arial" panose="020B0604020202020204" pitchFamily="34" charset="0"/>
                <a:cs typeface="Arial" panose="020B0604020202020204" pitchFamily="34" charset="0"/>
              </a:rPr>
              <a:t>Although learning analytics did not have its own thematic code, it was identified as being an important area in documents such as ACRL’s top trends in academic libraries and ACRL initiatives, such as the e-Learning Webcast Series on Learning Analytics. </a:t>
            </a:r>
            <a:r>
              <a:rPr lang="en-US" sz="1400" dirty="0" err="1">
                <a:latin typeface="Arial" panose="020B0604020202020204" pitchFamily="34" charset="0"/>
                <a:cs typeface="Arial" panose="020B0604020202020204" pitchFamily="34" charset="0"/>
              </a:rPr>
              <a:t>Jantti</a:t>
            </a:r>
            <a:r>
              <a:rPr lang="en-US" sz="1400" dirty="0">
                <a:latin typeface="Arial" panose="020B0604020202020204" pitchFamily="34" charset="0"/>
                <a:cs typeface="Arial" panose="020B0604020202020204" pitchFamily="34" charset="0"/>
              </a:rPr>
              <a:t> and Heath’s 2016 study describes the use of learning analytics at the University of Wollongong in Australia. In addition to collecting library related data in a repository called the Library Cube, this library collects and analyzes more sources of institutional data than any other. These data sets come from course management software called Moodle, student administration, tutorials, and student support service usage data. </a:t>
            </a:r>
          </a:p>
          <a:p>
            <a:endParaRPr lang="en-US" sz="1400" dirty="0">
              <a:latin typeface="Arial" panose="020B0604020202020204" pitchFamily="34" charset="0"/>
              <a:cs typeface="Arial" panose="020B0604020202020204" pitchFamily="34" charset="0"/>
            </a:endParaRPr>
          </a:p>
          <a:p>
            <a:pPr defTabSz="932871">
              <a:defRPr/>
            </a:pPr>
            <a:r>
              <a:rPr lang="en-US" sz="1400" dirty="0" err="1">
                <a:latin typeface="Arial" panose="020B0604020202020204" pitchFamily="34" charset="0"/>
                <a:cs typeface="Arial" panose="020B0604020202020204" pitchFamily="34" charset="0"/>
              </a:rPr>
              <a:t>Jantti</a:t>
            </a:r>
            <a:r>
              <a:rPr lang="en-US" sz="1400" dirty="0">
                <a:latin typeface="Arial" panose="020B0604020202020204" pitchFamily="34" charset="0"/>
                <a:cs typeface="Arial" panose="020B0604020202020204" pitchFamily="34" charset="0"/>
              </a:rPr>
              <a:t>, M. and Heath, J. (2016). What role for libraries in learning analytics? </a:t>
            </a:r>
            <a:r>
              <a:rPr lang="en-US" sz="1400" i="1" dirty="0">
                <a:latin typeface="Arial" panose="020B0604020202020204" pitchFamily="34" charset="0"/>
                <a:cs typeface="Arial" panose="020B0604020202020204" pitchFamily="34" charset="0"/>
              </a:rPr>
              <a:t>Performance Measurement and Metrics</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(2), 203-210.</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32</a:t>
            </a:fld>
            <a:endParaRPr lang="en-US"/>
          </a:p>
        </p:txBody>
      </p:sp>
    </p:spTree>
    <p:extLst>
      <p:ext uri="{BB962C8B-B14F-4D97-AF65-F5344CB8AC3E}">
        <p14:creationId xmlns:p14="http://schemas.microsoft.com/office/powerpoint/2010/main" val="1532654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641350"/>
            <a:ext cx="5581650" cy="3140075"/>
          </a:xfrm>
        </p:spPr>
      </p:sp>
      <p:sp>
        <p:nvSpPr>
          <p:cNvPr id="3" name="Notes Placeholder 2"/>
          <p:cNvSpPr>
            <a:spLocks noGrp="1"/>
          </p:cNvSpPr>
          <p:nvPr>
            <p:ph type="body" idx="1"/>
          </p:nvPr>
        </p:nvSpPr>
        <p:spPr>
          <a:xfrm>
            <a:off x="649705" y="4256247"/>
            <a:ext cx="5790783" cy="3664207"/>
          </a:xfrm>
        </p:spPr>
        <p:txBody>
          <a:bodyPr/>
          <a:lstStyle/>
          <a:p>
            <a:r>
              <a:rPr lang="en-US" sz="1400" dirty="0">
                <a:latin typeface="Arial" panose="020B0604020202020204" pitchFamily="34" charset="0"/>
                <a:cs typeface="Arial" panose="020B0604020202020204" pitchFamily="34" charset="0"/>
              </a:rPr>
              <a:t>Image: https://www.flickr.com/photos/tambako/2286064777 by </a:t>
            </a:r>
            <a:r>
              <a:rPr lang="en-US" sz="1400" dirty="0" err="1">
                <a:latin typeface="Arial" panose="020B0604020202020204" pitchFamily="34" charset="0"/>
                <a:cs typeface="Arial" panose="020B0604020202020204" pitchFamily="34" charset="0"/>
              </a:rPr>
              <a:t>Tambako</a:t>
            </a:r>
            <a:r>
              <a:rPr lang="en-US" sz="1400" dirty="0">
                <a:latin typeface="Arial" panose="020B0604020202020204" pitchFamily="34" charset="0"/>
                <a:cs typeface="Arial" panose="020B0604020202020204" pitchFamily="34" charset="0"/>
              </a:rPr>
              <a:t> The Jaguar / CC BY-ND 2.0</a:t>
            </a:r>
          </a:p>
          <a:p>
            <a:endParaRPr lang="en-US" dirty="0"/>
          </a:p>
          <a:p>
            <a:pPr marL="0" indent="0">
              <a:buNone/>
            </a:pPr>
            <a:r>
              <a:rPr lang="en-US" sz="1400" dirty="0">
                <a:latin typeface="Arial" panose="020B0604020202020204" pitchFamily="34" charset="0"/>
                <a:cs typeface="Arial" panose="020B0604020202020204" pitchFamily="34" charset="0"/>
              </a:rPr>
              <a:t>“The drive to knowing more about what students get from a college education is not going to go away. We are going to have to continually look at, quality. We need to pay a lot of attention to access and affordability. Accreditation will continue to be analyzed and scrutinized in Washington. This drive towards knowing what students get from their college education, is going to continue to be important. I can't imagine that part of it would go away with the Trump Administration.” </a:t>
            </a:r>
            <a:r>
              <a:rPr lang="en-US" sz="1400" i="1" dirty="0">
                <a:latin typeface="Arial" panose="020B0604020202020204" pitchFamily="34" charset="0"/>
                <a:cs typeface="Arial" panose="020B0604020202020204" pitchFamily="34" charset="0"/>
              </a:rPr>
              <a:t>(Provost Interviewee PP06, Research University, Secular, Public)</a:t>
            </a:r>
          </a:p>
          <a:p>
            <a:pPr marL="0" indent="0">
              <a:buNone/>
            </a:pPr>
            <a:endParaRPr lang="en-US" sz="1050" dirty="0"/>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33</a:t>
            </a:fld>
            <a:endParaRPr lang="en-US"/>
          </a:p>
        </p:txBody>
      </p:sp>
    </p:spTree>
    <p:extLst>
      <p:ext uri="{BB962C8B-B14F-4D97-AF65-F5344CB8AC3E}">
        <p14:creationId xmlns:p14="http://schemas.microsoft.com/office/powerpoint/2010/main" val="866972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t>34</a:t>
            </a:fld>
            <a:endParaRPr lang="en-US"/>
          </a:p>
        </p:txBody>
      </p:sp>
    </p:spTree>
    <p:extLst>
      <p:ext uri="{BB962C8B-B14F-4D97-AF65-F5344CB8AC3E}">
        <p14:creationId xmlns:p14="http://schemas.microsoft.com/office/powerpoint/2010/main" val="1309676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701993" y="4180722"/>
            <a:ext cx="5615940" cy="3961964"/>
          </a:xfrm>
        </p:spPr>
        <p:txBody>
          <a:bodyPr/>
          <a:lstStyle/>
          <a:p>
            <a:r>
              <a:rPr lang="en-US" sz="1400" dirty="0">
                <a:latin typeface="Arial" panose="020B0604020202020204" pitchFamily="34" charset="0"/>
                <a:cs typeface="Arial" panose="020B0604020202020204" pitchFamily="34" charset="0"/>
              </a:rPr>
              <a:t>Image: https://www.flickr.com/photos/fajalar/7129046107 by Matthew Oliphant / CC BY-ND 2.0</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Based on these initial findings, we’ve come up with the following recommendations. </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35</a:t>
            </a:fld>
            <a:endParaRPr lang="en-US"/>
          </a:p>
        </p:txBody>
      </p:sp>
    </p:spTree>
    <p:extLst>
      <p:ext uri="{BB962C8B-B14F-4D97-AF65-F5344CB8AC3E}">
        <p14:creationId xmlns:p14="http://schemas.microsoft.com/office/powerpoint/2010/main" val="328083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79438"/>
            <a:ext cx="5713413" cy="3213100"/>
          </a:xfrm>
        </p:spPr>
      </p:sp>
      <p:sp>
        <p:nvSpPr>
          <p:cNvPr id="3" name="Notes Placeholder 2"/>
          <p:cNvSpPr>
            <a:spLocks noGrp="1"/>
          </p:cNvSpPr>
          <p:nvPr>
            <p:ph type="body" idx="1"/>
          </p:nvPr>
        </p:nvSpPr>
        <p:spPr>
          <a:xfrm>
            <a:off x="632119" y="4139054"/>
            <a:ext cx="5615940" cy="3798055"/>
          </a:xfrm>
        </p:spPr>
        <p:txBody>
          <a:bodyPr/>
          <a:lstStyle/>
          <a:p>
            <a:pPr defTabSz="932871">
              <a:defRPr/>
            </a:pPr>
            <a:r>
              <a:rPr lang="en-US" sz="1400" dirty="0">
                <a:latin typeface="Arial" panose="020B0604020202020204" pitchFamily="34" charset="0"/>
                <a:cs typeface="Arial" panose="020B0604020202020204" pitchFamily="34" charset="0"/>
              </a:rPr>
              <a:t>Image: https://www.flickr.com/photos/bobx-nc/14056106583/ by Bob Muller / CC BY-NC 2.0</a:t>
            </a:r>
          </a:p>
        </p:txBody>
      </p:sp>
      <p:sp>
        <p:nvSpPr>
          <p:cNvPr id="4" name="Slide Number Placeholder 3"/>
          <p:cNvSpPr>
            <a:spLocks noGrp="1"/>
          </p:cNvSpPr>
          <p:nvPr>
            <p:ph type="sldNum" sz="quarter" idx="10"/>
          </p:nvPr>
        </p:nvSpPr>
        <p:spPr/>
        <p:txBody>
          <a:bodyPr/>
          <a:lstStyle/>
          <a:p>
            <a:fld id="{C6E2F7A5-D324-4A20-AC23-BFBDBC942490}" type="slidenum">
              <a:rPr lang="en-US" smtClean="0"/>
              <a:pPr/>
              <a:t>36</a:t>
            </a:fld>
            <a:endParaRPr lang="en-US"/>
          </a:p>
        </p:txBody>
      </p:sp>
    </p:spTree>
    <p:extLst>
      <p:ext uri="{BB962C8B-B14F-4D97-AF65-F5344CB8AC3E}">
        <p14:creationId xmlns:p14="http://schemas.microsoft.com/office/powerpoint/2010/main" val="2018742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41350"/>
            <a:ext cx="5583238" cy="3140075"/>
          </a:xfrm>
        </p:spPr>
      </p:sp>
      <p:sp>
        <p:nvSpPr>
          <p:cNvPr id="3" name="Notes Placeholder 2"/>
          <p:cNvSpPr>
            <a:spLocks noGrp="1"/>
          </p:cNvSpPr>
          <p:nvPr>
            <p:ph type="body" idx="1"/>
          </p:nvPr>
        </p:nvSpPr>
        <p:spPr>
          <a:xfrm>
            <a:off x="701993" y="4027939"/>
            <a:ext cx="5615940" cy="4114747"/>
          </a:xfrm>
        </p:spPr>
        <p:txBody>
          <a:bodyPr/>
          <a:lstStyle/>
          <a:p>
            <a:pPr defTabSz="932871">
              <a:defRPr/>
            </a:pPr>
            <a:r>
              <a:rPr lang="en-US" sz="1400" dirty="0">
                <a:latin typeface="Arial" panose="020B0604020202020204" pitchFamily="34" charset="0"/>
                <a:cs typeface="Arial" panose="020B0604020202020204" pitchFamily="34" charset="0"/>
              </a:rPr>
              <a:t>https://www.flickr.com/photos/djcurly/1444860869/ by Rachel / CC BY-NC-ND 2.0</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37</a:t>
            </a:fld>
            <a:endParaRPr lang="en-US"/>
          </a:p>
        </p:txBody>
      </p:sp>
    </p:spTree>
    <p:extLst>
      <p:ext uri="{BB962C8B-B14F-4D97-AF65-F5344CB8AC3E}">
        <p14:creationId xmlns:p14="http://schemas.microsoft.com/office/powerpoint/2010/main" val="971252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38163"/>
            <a:ext cx="5581650" cy="3140075"/>
          </a:xfrm>
        </p:spPr>
      </p:sp>
      <p:sp>
        <p:nvSpPr>
          <p:cNvPr id="3" name="Notes Placeholder 2"/>
          <p:cNvSpPr>
            <a:spLocks noGrp="1"/>
          </p:cNvSpPr>
          <p:nvPr>
            <p:ph type="body" idx="1"/>
          </p:nvPr>
        </p:nvSpPr>
        <p:spPr>
          <a:xfrm>
            <a:off x="701993" y="3972381"/>
            <a:ext cx="5615940" cy="4170305"/>
          </a:xfrm>
        </p:spPr>
        <p:txBody>
          <a:bodyPr/>
          <a:lstStyle/>
          <a:p>
            <a:r>
              <a:rPr lang="en-US" sz="1400" dirty="0">
                <a:latin typeface="Arial" panose="020B0604020202020204" pitchFamily="34" charset="0"/>
                <a:cs typeface="Arial" panose="020B0604020202020204" pitchFamily="34" charset="0"/>
              </a:rPr>
              <a:t>Image: https://www.flickr.com/photos/edublogger/5119742141/ by Ewan McIntosh / CC BY-NC 2.0</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Strategically align the student success goals and metrics with the Chancellors’/Presidents’ institutional priorities on student success.</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38</a:t>
            </a:fld>
            <a:endParaRPr lang="en-US"/>
          </a:p>
        </p:txBody>
      </p:sp>
    </p:spTree>
    <p:extLst>
      <p:ext uri="{BB962C8B-B14F-4D97-AF65-F5344CB8AC3E}">
        <p14:creationId xmlns:p14="http://schemas.microsoft.com/office/powerpoint/2010/main" val="938007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701993" y="4041829"/>
            <a:ext cx="5615940" cy="4100858"/>
          </a:xfrm>
        </p:spPr>
        <p:txBody>
          <a:bodyPr/>
          <a:lstStyle/>
          <a:p>
            <a:pPr defTabSz="932871">
              <a:defRPr/>
            </a:pPr>
            <a:r>
              <a:rPr lang="en-US" sz="1400" dirty="0">
                <a:latin typeface="Arial" panose="020B0604020202020204" pitchFamily="34" charset="0"/>
                <a:cs typeface="Arial" panose="020B0604020202020204" pitchFamily="34" charset="0"/>
              </a:rPr>
              <a:t>Image: https://www.flickr.com/photos/kimberlykv/4495272217/ by Kimberly </a:t>
            </a:r>
            <a:r>
              <a:rPr lang="en-US" sz="1400" dirty="0" err="1">
                <a:latin typeface="Arial" panose="020B0604020202020204" pitchFamily="34" charset="0"/>
                <a:cs typeface="Arial" panose="020B0604020202020204" pitchFamily="34" charset="0"/>
              </a:rPr>
              <a:t>Vardeman</a:t>
            </a:r>
            <a:r>
              <a:rPr lang="en-US" sz="1400" dirty="0">
                <a:latin typeface="Arial" panose="020B0604020202020204" pitchFamily="34" charset="0"/>
                <a:cs typeface="Arial" panose="020B0604020202020204" pitchFamily="34" charset="0"/>
              </a:rPr>
              <a:t> / CC BY 2.0</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39</a:t>
            </a:fld>
            <a:endParaRPr lang="en-US"/>
          </a:p>
        </p:txBody>
      </p:sp>
    </p:spTree>
    <p:extLst>
      <p:ext uri="{BB962C8B-B14F-4D97-AF65-F5344CB8AC3E}">
        <p14:creationId xmlns:p14="http://schemas.microsoft.com/office/powerpoint/2010/main" val="45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8313"/>
            <a:ext cx="5584825" cy="3141662"/>
          </a:xfrm>
        </p:spPr>
      </p:sp>
      <p:sp>
        <p:nvSpPr>
          <p:cNvPr id="3" name="Notes Placeholder 2"/>
          <p:cNvSpPr>
            <a:spLocks noGrp="1"/>
          </p:cNvSpPr>
          <p:nvPr>
            <p:ph type="body" idx="1"/>
          </p:nvPr>
        </p:nvSpPr>
        <p:spPr>
          <a:xfrm>
            <a:off x="320911" y="4014049"/>
            <a:ext cx="5997022" cy="5096896"/>
          </a:xfrm>
        </p:spPr>
        <p:txBody>
          <a:bodyPr/>
          <a:lstStyle/>
          <a:p>
            <a:r>
              <a:rPr lang="en-US" sz="1400" dirty="0">
                <a:latin typeface="Arial" panose="020B0604020202020204" pitchFamily="34" charset="0"/>
                <a:cs typeface="Arial" panose="020B0604020202020204" pitchFamily="34" charset="0"/>
              </a:rPr>
              <a:t>Image: https://www.flickr.com/photos/benhosg/32627578042 by Benjamin Ho / CC BY-NC-ND 2.0</a:t>
            </a:r>
          </a:p>
          <a:p>
            <a:endParaRPr lang="en-US" sz="1400" dirty="0">
              <a:latin typeface="Arial" panose="020B0604020202020204" pitchFamily="34" charset="0"/>
              <a:cs typeface="Arial" panose="020B0604020202020204" pitchFamily="34" charset="0"/>
            </a:endParaRPr>
          </a:p>
          <a:p>
            <a:pPr marL="0" lvl="1" defTabSz="932871">
              <a:defRPr/>
            </a:pPr>
            <a:r>
              <a:rPr lang="en-US" sz="1400" dirty="0">
                <a:latin typeface="Arial" panose="020B0604020202020204" pitchFamily="34" charset="0"/>
                <a:cs typeface="Arial" panose="020B0604020202020204" pitchFamily="34" charset="0"/>
              </a:rPr>
              <a:t>Selection criteria are: 1) indexed by LIS and/or higher education databases or identified by the project team or ACRL (e.g., ACRL </a:t>
            </a:r>
            <a:r>
              <a:rPr lang="en-US" sz="1400" i="1" dirty="0">
                <a:latin typeface="Arial" panose="020B0604020202020204" pitchFamily="34" charset="0"/>
                <a:cs typeface="Arial" panose="020B0604020202020204" pitchFamily="34" charset="0"/>
              </a:rPr>
              <a:t>Assessment in Action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AiA</a:t>
            </a:r>
            <a:r>
              <a:rPr lang="en-US" sz="14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studies, Ithaka S+R surveys, see </a:t>
            </a:r>
            <a:r>
              <a:rPr lang="en-US" sz="1400" i="1" dirty="0">
                <a:latin typeface="Arial" panose="020B0604020202020204" pitchFamily="34" charset="0"/>
                <a:cs typeface="Arial" panose="020B0604020202020204" pitchFamily="34" charset="0"/>
              </a:rPr>
              <a:t>Relevant ACRL Documents</a:t>
            </a:r>
            <a:r>
              <a:rPr lang="en-US" sz="1400" dirty="0">
                <a:latin typeface="Arial" panose="020B0604020202020204" pitchFamily="34" charset="0"/>
                <a:cs typeface="Arial" panose="020B0604020202020204" pitchFamily="34" charset="0"/>
              </a:rPr>
              <a:t> section), 2) published between 2010-2016, 3) contained themes identified in the 2010 </a:t>
            </a:r>
            <a:r>
              <a:rPr lang="en-US" sz="1400" i="1" dirty="0">
                <a:latin typeface="Arial" panose="020B0604020202020204" pitchFamily="34" charset="0"/>
                <a:cs typeface="Arial" panose="020B0604020202020204" pitchFamily="34" charset="0"/>
              </a:rPr>
              <a:t>VAL Report</a:t>
            </a:r>
            <a:r>
              <a:rPr lang="en-US" sz="1400" dirty="0">
                <a:latin typeface="Arial" panose="020B0604020202020204" pitchFamily="34" charset="0"/>
                <a:cs typeface="Arial" panose="020B0604020202020204" pitchFamily="34" charset="0"/>
              </a:rPr>
              <a:t>, and 4) published in the US, except for studies outside the US deemed relevant by the project team </a:t>
            </a:r>
          </a:p>
          <a:p>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Association of College and Research Libraries. (2010). </a:t>
            </a:r>
            <a:r>
              <a:rPr lang="en-US" sz="1400" i="1" dirty="0">
                <a:latin typeface="Arial" panose="020B0604020202020204" pitchFamily="34" charset="0"/>
                <a:cs typeface="Arial" panose="020B0604020202020204" pitchFamily="34" charset="0"/>
              </a:rPr>
              <a:t>Value of Academic Libraries: A Comprehensive Research Review and Report,</a:t>
            </a:r>
            <a:r>
              <a:rPr lang="en-US" sz="1400" dirty="0">
                <a:latin typeface="Arial" panose="020B0604020202020204" pitchFamily="34" charset="0"/>
                <a:cs typeface="Arial" panose="020B0604020202020204" pitchFamily="34" charset="0"/>
              </a:rPr>
              <a:t> researched by Megan Oakleaf. Chicago, IL: Association of College and Research Libraries. Retrieved from: </a:t>
            </a:r>
            <a:r>
              <a:rPr lang="en-US" sz="1400" u="sng" dirty="0">
                <a:latin typeface="Arial" panose="020B0604020202020204" pitchFamily="34" charset="0"/>
                <a:cs typeface="Arial" panose="020B0604020202020204" pitchFamily="34" charset="0"/>
                <a:hlinkClick r:id="rId3"/>
              </a:rPr>
              <a:t>http://www.ala.org/acrl/sites/ala.org.acrl/files/content/issues/value/val_report.pdf</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4</a:t>
            </a:fld>
            <a:endParaRPr lang="en-US"/>
          </a:p>
        </p:txBody>
      </p:sp>
    </p:spTree>
    <p:extLst>
      <p:ext uri="{BB962C8B-B14F-4D97-AF65-F5344CB8AC3E}">
        <p14:creationId xmlns:p14="http://schemas.microsoft.com/office/powerpoint/2010/main" val="239798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641350"/>
            <a:ext cx="5581650" cy="3140075"/>
          </a:xfrm>
        </p:spPr>
      </p:sp>
      <p:sp>
        <p:nvSpPr>
          <p:cNvPr id="3" name="Notes Placeholder 2"/>
          <p:cNvSpPr>
            <a:spLocks noGrp="1"/>
          </p:cNvSpPr>
          <p:nvPr>
            <p:ph type="body" idx="1"/>
          </p:nvPr>
        </p:nvSpPr>
        <p:spPr>
          <a:xfrm>
            <a:off x="701993" y="4055717"/>
            <a:ext cx="5615940" cy="4086969"/>
          </a:xfrm>
        </p:spPr>
        <p:txBody>
          <a:bodyPr/>
          <a:lstStyle/>
          <a:p>
            <a:pPr lvl="0">
              <a:defRPr/>
            </a:pPr>
            <a:r>
              <a:rPr lang="en-US" sz="1400" dirty="0">
                <a:latin typeface="Arial" panose="020B0604020202020204" pitchFamily="34" charset="0"/>
                <a:cs typeface="Arial" panose="020B0604020202020204" pitchFamily="34" charset="0"/>
              </a:rPr>
              <a:t>Image: https://www.flickr.com/photos/sleepy_sarah/15074099707/ by Sarah J. Poe / CC BY-ND 2.0</a:t>
            </a:r>
          </a:p>
          <a:p>
            <a:pPr lvl="0">
              <a:defRP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Refers back to/is part of sharing space and developing collaborative programming</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40</a:t>
            </a:fld>
            <a:endParaRPr lang="en-US"/>
          </a:p>
        </p:txBody>
      </p:sp>
    </p:spTree>
    <p:extLst>
      <p:ext uri="{BB962C8B-B14F-4D97-AF65-F5344CB8AC3E}">
        <p14:creationId xmlns:p14="http://schemas.microsoft.com/office/powerpoint/2010/main" val="1768868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701993" y="4027939"/>
            <a:ext cx="5615940" cy="4114747"/>
          </a:xfrm>
        </p:spPr>
        <p:txBody>
          <a:bodyPr/>
          <a:lstStyle/>
          <a:p>
            <a:pPr defTabSz="932871">
              <a:defRPr/>
            </a:pPr>
            <a:r>
              <a:rPr lang="en-US" sz="1400" dirty="0">
                <a:latin typeface="Arial" panose="020B0604020202020204" pitchFamily="34" charset="0"/>
                <a:cs typeface="Arial" panose="020B0604020202020204" pitchFamily="34" charset="0"/>
              </a:rPr>
              <a:t>Image: https://www.flickr.com/photos/fajalar/6608567219 by Matthew Oliphant / CC BY-ND 2.0</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41</a:t>
            </a:fld>
            <a:endParaRPr lang="en-US"/>
          </a:p>
        </p:txBody>
      </p:sp>
    </p:spTree>
    <p:extLst>
      <p:ext uri="{BB962C8B-B14F-4D97-AF65-F5344CB8AC3E}">
        <p14:creationId xmlns:p14="http://schemas.microsoft.com/office/powerpoint/2010/main" val="859749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701993" y="4097386"/>
            <a:ext cx="5783580" cy="4045300"/>
          </a:xfrm>
        </p:spPr>
        <p:txBody>
          <a:bodyPr/>
          <a:lstStyle/>
          <a:p>
            <a:pPr defTabSz="932871">
              <a:defRPr/>
            </a:pP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42</a:t>
            </a:fld>
            <a:endParaRPr lang="en-US"/>
          </a:p>
        </p:txBody>
      </p:sp>
    </p:spTree>
    <p:extLst>
      <p:ext uri="{BB962C8B-B14F-4D97-AF65-F5344CB8AC3E}">
        <p14:creationId xmlns:p14="http://schemas.microsoft.com/office/powerpoint/2010/main" val="1542054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701993" y="4125165"/>
            <a:ext cx="5615940" cy="4017522"/>
          </a:xfrm>
        </p:spPr>
        <p:txBody>
          <a:bodyPr/>
          <a:lstStyle/>
          <a:p>
            <a:pPr defTabSz="932871">
              <a:defRPr/>
            </a:pPr>
            <a:r>
              <a:rPr lang="en-US" sz="1400" dirty="0">
                <a:latin typeface="Arial" panose="020B0604020202020204" pitchFamily="34" charset="0"/>
                <a:cs typeface="Arial" panose="020B0604020202020204" pitchFamily="34" charset="0"/>
              </a:rPr>
              <a:t>Image: https://www.flickr.com/photos/double-m2/4496584452/ by Double-M / CC BY 2.0</a:t>
            </a:r>
          </a:p>
        </p:txBody>
      </p:sp>
      <p:sp>
        <p:nvSpPr>
          <p:cNvPr id="4" name="Slide Number Placeholder 3"/>
          <p:cNvSpPr>
            <a:spLocks noGrp="1"/>
          </p:cNvSpPr>
          <p:nvPr>
            <p:ph type="sldNum" sz="quarter" idx="10"/>
          </p:nvPr>
        </p:nvSpPr>
        <p:spPr/>
        <p:txBody>
          <a:bodyPr/>
          <a:lstStyle/>
          <a:p>
            <a:fld id="{A035E6FC-CCC7-F34C-83D9-78C7523946F2}" type="slidenum">
              <a:rPr lang="en-US" smtClean="0"/>
              <a:t>43</a:t>
            </a:fld>
            <a:endParaRPr lang="en-US"/>
          </a:p>
        </p:txBody>
      </p:sp>
    </p:spTree>
    <p:extLst>
      <p:ext uri="{BB962C8B-B14F-4D97-AF65-F5344CB8AC3E}">
        <p14:creationId xmlns:p14="http://schemas.microsoft.com/office/powerpoint/2010/main" val="265060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830263"/>
            <a:ext cx="5584825" cy="3141662"/>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Visualization tool</a:t>
            </a:r>
          </a:p>
        </p:txBody>
      </p:sp>
      <p:sp>
        <p:nvSpPr>
          <p:cNvPr id="4" name="Slide Number Placeholder 3"/>
          <p:cNvSpPr>
            <a:spLocks noGrp="1"/>
          </p:cNvSpPr>
          <p:nvPr>
            <p:ph type="sldNum" sz="quarter" idx="10"/>
          </p:nvPr>
        </p:nvSpPr>
        <p:spPr/>
        <p:txBody>
          <a:bodyPr/>
          <a:lstStyle/>
          <a:p>
            <a:fld id="{A035E6FC-CCC7-F34C-83D9-78C7523946F2}" type="slidenum">
              <a:rPr lang="en-US" smtClean="0"/>
              <a:t>44</a:t>
            </a:fld>
            <a:endParaRPr lang="en-US"/>
          </a:p>
        </p:txBody>
      </p:sp>
    </p:spTree>
    <p:extLst>
      <p:ext uri="{BB962C8B-B14F-4D97-AF65-F5344CB8AC3E}">
        <p14:creationId xmlns:p14="http://schemas.microsoft.com/office/powerpoint/2010/main" val="1736519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87325"/>
            <a:ext cx="5581650" cy="3140075"/>
          </a:xfrm>
        </p:spPr>
      </p:sp>
      <p:sp>
        <p:nvSpPr>
          <p:cNvPr id="3" name="Notes Placeholder 2"/>
          <p:cNvSpPr>
            <a:spLocks noGrp="1"/>
          </p:cNvSpPr>
          <p:nvPr>
            <p:ph type="body" idx="1"/>
          </p:nvPr>
        </p:nvSpPr>
        <p:spPr>
          <a:xfrm>
            <a:off x="255181" y="3615071"/>
            <a:ext cx="6500461" cy="5497032"/>
          </a:xfrm>
        </p:spPr>
        <p:txBody>
          <a:bodyPr/>
          <a:lstStyle/>
          <a:p>
            <a:pPr defTabSz="932871">
              <a:defRPr/>
            </a:pPr>
            <a:r>
              <a:rPr lang="en-US" sz="1400" dirty="0">
                <a:latin typeface="Arial" panose="020B0604020202020204" pitchFamily="34" charset="0"/>
                <a:cs typeface="Arial" panose="020B0604020202020204" pitchFamily="34" charset="0"/>
              </a:rPr>
              <a:t>Image: http://bit.ly/2l8fAwO by </a:t>
            </a:r>
            <a:r>
              <a:rPr lang="en-US" sz="1400" dirty="0" err="1">
                <a:latin typeface="Arial" panose="020B0604020202020204" pitchFamily="34" charset="0"/>
                <a:cs typeface="Arial" panose="020B0604020202020204" pitchFamily="34" charset="0"/>
              </a:rPr>
              <a:t>Napafloma-Photographe</a:t>
            </a:r>
            <a:r>
              <a:rPr lang="en-US" sz="1400" dirty="0">
                <a:latin typeface="Arial" panose="020B0604020202020204" pitchFamily="34" charset="0"/>
                <a:cs typeface="Arial" panose="020B0604020202020204" pitchFamily="34" charset="0"/>
              </a:rPr>
              <a:t> / CC BY-NC-ND 2.0</a:t>
            </a:r>
          </a:p>
          <a:p>
            <a:pPr defTabSz="932871">
              <a:defRPr/>
            </a:pPr>
            <a:endParaRPr lang="en-US" sz="1400" b="0" dirty="0">
              <a:latin typeface="Arial" panose="020B0604020202020204" pitchFamily="34" charset="0"/>
              <a:cs typeface="Arial" panose="020B0604020202020204" pitchFamily="34" charset="0"/>
            </a:endParaRPr>
          </a:p>
          <a:p>
            <a:pPr defTabSz="932871">
              <a:defRPr/>
            </a:pPr>
            <a:r>
              <a:rPr lang="en-US" sz="1400" b="0" dirty="0">
                <a:latin typeface="Arial" panose="020B0604020202020204" pitchFamily="34" charset="0"/>
                <a:cs typeface="Arial" panose="020B0604020202020204" pitchFamily="34" charset="0"/>
              </a:rPr>
              <a:t>Recommendations</a:t>
            </a:r>
          </a:p>
          <a:p>
            <a:pPr marL="285750" indent="-285750">
              <a:buFont typeface="Arial" charset="0"/>
              <a:buChar char="•"/>
            </a:pPr>
            <a:r>
              <a:rPr lang="en-US" sz="1400" b="0" dirty="0">
                <a:latin typeface="Arial" panose="020B0604020202020204" pitchFamily="34" charset="0"/>
                <a:cs typeface="Arial" panose="020B0604020202020204" pitchFamily="34" charset="0"/>
              </a:rPr>
              <a:t>Importance of customer service </a:t>
            </a:r>
          </a:p>
          <a:p>
            <a:pPr marL="285750" indent="-285750">
              <a:buFont typeface="Arial" charset="0"/>
              <a:buChar char="•"/>
            </a:pPr>
            <a:r>
              <a:rPr lang="en-US" sz="1400" b="0" dirty="0">
                <a:latin typeface="Arial" panose="020B0604020202020204" pitchFamily="34" charset="0"/>
                <a:cs typeface="Arial" panose="020B0604020202020204" pitchFamily="34" charset="0"/>
              </a:rPr>
              <a:t>Use more direct terminology, such as programs and events, to describe activities</a:t>
            </a:r>
          </a:p>
          <a:p>
            <a:pPr marL="285750" indent="-285750">
              <a:buFont typeface="Arial" charset="0"/>
              <a:buChar char="•"/>
            </a:pPr>
            <a:r>
              <a:rPr lang="en-US" sz="1400" b="0" dirty="0">
                <a:latin typeface="Arial" panose="020B0604020202020204" pitchFamily="34" charset="0"/>
                <a:cs typeface="Arial" panose="020B0604020202020204" pitchFamily="34" charset="0"/>
              </a:rPr>
              <a:t>Use similar terminology as others within the academic institution</a:t>
            </a:r>
          </a:p>
          <a:p>
            <a:pPr marL="285750" indent="-285750">
              <a:buFont typeface="Arial" charset="0"/>
              <a:buChar char="•"/>
            </a:pPr>
            <a:r>
              <a:rPr lang="en-US" sz="1400" b="0" dirty="0">
                <a:latin typeface="Arial" panose="020B0604020202020204" pitchFamily="34" charset="0"/>
                <a:cs typeface="Arial" panose="020B0604020202020204" pitchFamily="34" charset="0"/>
              </a:rPr>
              <a:t>Determine terminology used by provosts and adopt this terminology in subsequent communications </a:t>
            </a:r>
          </a:p>
          <a:p>
            <a:pPr marL="742950" lvl="1" indent="-285750">
              <a:buFont typeface="Arial" charset="0"/>
              <a:buChar char="•"/>
            </a:pPr>
            <a:r>
              <a:rPr lang="en-US" sz="1400" b="0" dirty="0">
                <a:latin typeface="Arial" panose="020B0604020202020204" pitchFamily="34" charset="0"/>
                <a:cs typeface="Arial" panose="020B0604020202020204" pitchFamily="34" charset="0"/>
              </a:rPr>
              <a:t>Become familiar with the higher education publications that these provosts and similar administrators read </a:t>
            </a:r>
          </a:p>
          <a:p>
            <a:pPr marL="742950" lvl="1" indent="-285750">
              <a:buFont typeface="Arial" charset="0"/>
              <a:buChar char="•"/>
            </a:pPr>
            <a:r>
              <a:rPr lang="en-US" sz="1400" b="0" dirty="0">
                <a:latin typeface="Arial" panose="020B0604020202020204" pitchFamily="34" charset="0"/>
                <a:cs typeface="Arial" panose="020B0604020202020204" pitchFamily="34" charset="0"/>
              </a:rPr>
              <a:t>Consider</a:t>
            </a:r>
            <a:r>
              <a:rPr lang="en-US" sz="1400" b="0" i="1"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publishing in higher education publications since they provide a direct line of communication to these provosts and similar administrators (Advisory Group Member LM14).</a:t>
            </a:r>
            <a:r>
              <a:rPr lang="en-US" sz="1400" b="0" i="1" dirty="0">
                <a:latin typeface="Arial" panose="020B0604020202020204" pitchFamily="34" charset="0"/>
                <a:cs typeface="Arial" panose="020B0604020202020204" pitchFamily="34" charset="0"/>
              </a:rPr>
              <a:t> </a:t>
            </a:r>
            <a:endParaRPr lang="en-US" sz="1400" b="0" dirty="0">
              <a:latin typeface="Arial" panose="020B0604020202020204" pitchFamily="34" charset="0"/>
              <a:cs typeface="Arial" panose="020B0604020202020204" pitchFamily="34" charset="0"/>
            </a:endParaRPr>
          </a:p>
          <a:p>
            <a:pPr defTabSz="932871">
              <a:defRP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45</a:t>
            </a:fld>
            <a:endParaRPr lang="en-US"/>
          </a:p>
        </p:txBody>
      </p:sp>
    </p:spTree>
    <p:extLst>
      <p:ext uri="{BB962C8B-B14F-4D97-AF65-F5344CB8AC3E}">
        <p14:creationId xmlns:p14="http://schemas.microsoft.com/office/powerpoint/2010/main" val="3298142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1041400"/>
            <a:ext cx="5508625" cy="3098800"/>
          </a:xfrm>
        </p:spPr>
      </p:sp>
      <p:sp>
        <p:nvSpPr>
          <p:cNvPr id="3" name="Notes Placeholder 2"/>
          <p:cNvSpPr>
            <a:spLocks noGrp="1"/>
          </p:cNvSpPr>
          <p:nvPr>
            <p:ph type="body" idx="1"/>
          </p:nvPr>
        </p:nvSpPr>
        <p:spPr>
          <a:xfrm>
            <a:off x="495299" y="4419601"/>
            <a:ext cx="5842001" cy="3822700"/>
          </a:xfrm>
        </p:spPr>
        <p:txBody>
          <a:bodyPr>
            <a:noAutofit/>
          </a:bodyPr>
          <a:lstStyle/>
          <a:p>
            <a:pPr defTabSz="896203" fontAlgn="base">
              <a:spcBef>
                <a:spcPct val="30000"/>
              </a:spcBef>
              <a:spcAft>
                <a:spcPct val="0"/>
              </a:spcAft>
              <a:defRPr/>
            </a:pPr>
            <a:r>
              <a:rPr lang="en-US" sz="1400" dirty="0">
                <a:latin typeface="Arial" pitchFamily="34" charset="0"/>
                <a:cs typeface="Arial" pitchFamily="34" charset="0"/>
              </a:rPr>
              <a:t>Image: https://www.flickr.com/photos/marcomagrini/698692268/ by </a:t>
            </a:r>
            <a:r>
              <a:rPr lang="en-US" sz="1400" dirty="0" err="1">
                <a:latin typeface="Arial" pitchFamily="34" charset="0"/>
                <a:cs typeface="Arial" pitchFamily="34" charset="0"/>
              </a:rPr>
              <a:t>marco</a:t>
            </a:r>
            <a:r>
              <a:rPr lang="en-US" sz="1400" dirty="0">
                <a:latin typeface="Arial" pitchFamily="34" charset="0"/>
                <a:cs typeface="Arial" pitchFamily="34" charset="0"/>
              </a:rPr>
              <a:t> </a:t>
            </a:r>
            <a:r>
              <a:rPr lang="en-US" sz="1400" dirty="0" err="1">
                <a:latin typeface="Arial" pitchFamily="34" charset="0"/>
                <a:cs typeface="Arial" pitchFamily="34" charset="0"/>
              </a:rPr>
              <a:t>magrini</a:t>
            </a:r>
            <a:r>
              <a:rPr lang="en-US" sz="1400" dirty="0">
                <a:latin typeface="Arial" pitchFamily="34" charset="0"/>
                <a:cs typeface="Arial" pitchFamily="34" charset="0"/>
              </a:rPr>
              <a:t> / CC BY-NC-ND 2.0</a:t>
            </a:r>
          </a:p>
          <a:p>
            <a:pPr defTabSz="896203" fontAlgn="base">
              <a:spcBef>
                <a:spcPct val="30000"/>
              </a:spcBef>
              <a:spcAft>
                <a:spcPct val="0"/>
              </a:spcAft>
              <a:defRPr/>
            </a:pPr>
            <a:endParaRPr lang="en-US" sz="1400" dirty="0">
              <a:latin typeface="Arial" pitchFamily="34" charset="0"/>
              <a:cs typeface="Arial" pitchFamily="34" charset="0"/>
            </a:endParaRPr>
          </a:p>
          <a:p>
            <a:pPr defTabSz="896203" fontAlgn="base">
              <a:spcBef>
                <a:spcPct val="30000"/>
              </a:spcBef>
              <a:spcAft>
                <a:spcPct val="0"/>
              </a:spcAft>
              <a:defRPr/>
            </a:pPr>
            <a:r>
              <a:rPr lang="en-US" sz="1400" dirty="0">
                <a:latin typeface="Arial" pitchFamily="34" charset="0"/>
                <a:cs typeface="Arial" pitchFamily="34" charset="0"/>
              </a:rPr>
              <a:t>Mathews, Brian. 2012. </a:t>
            </a:r>
            <a:r>
              <a:rPr lang="en-US" sz="1400" i="1" dirty="0">
                <a:latin typeface="Arial" pitchFamily="34" charset="0"/>
                <a:cs typeface="Arial" pitchFamily="34" charset="0"/>
              </a:rPr>
              <a:t>Think Like a Startup: A White Paper to Inspire Library Entrepreneurialism. </a:t>
            </a:r>
            <a:r>
              <a:rPr lang="en-US" sz="1400" dirty="0">
                <a:latin typeface="Arial" pitchFamily="34" charset="0"/>
                <a:cs typeface="Arial" pitchFamily="34" charset="0"/>
                <a:hlinkClick r:id="rId3"/>
              </a:rPr>
              <a:t>http://chronicle.com/blognetwork/theubiquitouslibrarian/2012/04/04/think-like-a-startup-a-white-paper/</a:t>
            </a:r>
            <a:r>
              <a:rPr lang="en-US" sz="1400" dirty="0">
                <a:latin typeface="Arial" pitchFamily="34" charset="0"/>
                <a:cs typeface="Arial" pitchFamily="34" charset="0"/>
              </a:rPr>
              <a:t>.</a:t>
            </a:r>
            <a:r>
              <a:rPr lang="en-US" sz="1400" i="1" dirty="0">
                <a:latin typeface="Arial" pitchFamily="34" charset="0"/>
                <a:cs typeface="Arial" pitchFamily="34" charset="0"/>
              </a:rPr>
              <a:t> </a:t>
            </a:r>
            <a:endParaRPr lang="en-US" sz="1400" dirty="0">
              <a:latin typeface="Arial" pitchFamily="34" charset="0"/>
              <a:cs typeface="Arial" pitchFamily="34" charset="0"/>
            </a:endParaRPr>
          </a:p>
          <a:p>
            <a:pPr defTabSz="896203" fontAlgn="base">
              <a:spcBef>
                <a:spcPct val="30000"/>
              </a:spcBef>
              <a:spcAft>
                <a:spcPct val="0"/>
              </a:spcAft>
              <a:defRPr/>
            </a:pPr>
            <a:endParaRPr lang="en-US" sz="1400" dirty="0">
              <a:latin typeface="Arial" pitchFamily="34" charset="0"/>
              <a:cs typeface="Arial" pitchFamily="34" charset="0"/>
            </a:endParaRPr>
          </a:p>
          <a:p>
            <a:pPr lvl="1">
              <a:buFont typeface="Arial" pitchFamily="34" charset="0"/>
              <a:buNone/>
            </a:pPr>
            <a:endParaRPr lang="en-US" sz="1400"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46</a:t>
            </a:fld>
            <a:endParaRPr lang="en-US"/>
          </a:p>
        </p:txBody>
      </p:sp>
    </p:spTree>
    <p:extLst>
      <p:ext uri="{BB962C8B-B14F-4D97-AF65-F5344CB8AC3E}">
        <p14:creationId xmlns:p14="http://schemas.microsoft.com/office/powerpoint/2010/main" val="1449892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Image: https://www.flickr.com/photos/epicfireworks/8058678846/ by Epic Fireworks / CC BY 2.0</a:t>
            </a:r>
          </a:p>
        </p:txBody>
      </p:sp>
      <p:sp>
        <p:nvSpPr>
          <p:cNvPr id="4" name="Slide Number Placeholder 3"/>
          <p:cNvSpPr>
            <a:spLocks noGrp="1"/>
          </p:cNvSpPr>
          <p:nvPr>
            <p:ph type="sldNum" sz="quarter" idx="10"/>
          </p:nvPr>
        </p:nvSpPr>
        <p:spPr/>
        <p:txBody>
          <a:bodyPr/>
          <a:lstStyle/>
          <a:p>
            <a:fld id="{A035E6FC-CCC7-F34C-83D9-78C7523946F2}" type="slidenum">
              <a:rPr lang="en-US" smtClean="0"/>
              <a:t>47</a:t>
            </a:fld>
            <a:endParaRPr lang="en-US"/>
          </a:p>
        </p:txBody>
      </p:sp>
    </p:spTree>
    <p:extLst>
      <p:ext uri="{BB962C8B-B14F-4D97-AF65-F5344CB8AC3E}">
        <p14:creationId xmlns:p14="http://schemas.microsoft.com/office/powerpoint/2010/main" val="2989792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Image: https://www.flickr.com/photos/noarau/5540659743/ by Thomas </a:t>
            </a:r>
            <a:r>
              <a:rPr lang="en-US" sz="1400" dirty="0" err="1">
                <a:latin typeface="Arial" panose="020B0604020202020204" pitchFamily="34" charset="0"/>
                <a:cs typeface="Arial" panose="020B0604020202020204" pitchFamily="34" charset="0"/>
              </a:rPr>
              <a:t>Rusling</a:t>
            </a:r>
            <a:r>
              <a:rPr lang="en-US" sz="1400" dirty="0">
                <a:latin typeface="Arial" panose="020B0604020202020204" pitchFamily="34" charset="0"/>
                <a:cs typeface="Arial" panose="020B0604020202020204" pitchFamily="34" charset="0"/>
              </a:rPr>
              <a:t> / CC BY-NC-ND 2.0</a:t>
            </a:r>
          </a:p>
        </p:txBody>
      </p:sp>
      <p:sp>
        <p:nvSpPr>
          <p:cNvPr id="4" name="Slide Number Placeholder 3"/>
          <p:cNvSpPr>
            <a:spLocks noGrp="1"/>
          </p:cNvSpPr>
          <p:nvPr>
            <p:ph type="sldNum" sz="quarter" idx="10"/>
          </p:nvPr>
        </p:nvSpPr>
        <p:spPr/>
        <p:txBody>
          <a:bodyPr/>
          <a:lstStyle/>
          <a:p>
            <a:fld id="{A035E6FC-CCC7-F34C-83D9-78C7523946F2}" type="slidenum">
              <a:rPr lang="en-US" smtClean="0"/>
              <a:t>48</a:t>
            </a:fld>
            <a:endParaRPr lang="en-US"/>
          </a:p>
        </p:txBody>
      </p:sp>
    </p:spTree>
    <p:extLst>
      <p:ext uri="{BB962C8B-B14F-4D97-AF65-F5344CB8AC3E}">
        <p14:creationId xmlns:p14="http://schemas.microsoft.com/office/powerpoint/2010/main" val="3641182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t>49</a:t>
            </a:fld>
            <a:endParaRPr lang="en-US"/>
          </a:p>
        </p:txBody>
      </p:sp>
    </p:spTree>
    <p:extLst>
      <p:ext uri="{BB962C8B-B14F-4D97-AF65-F5344CB8AC3E}">
        <p14:creationId xmlns:p14="http://schemas.microsoft.com/office/powerpoint/2010/main" val="264913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441325"/>
            <a:ext cx="5583238" cy="3140075"/>
          </a:xfrm>
        </p:spPr>
      </p:sp>
      <p:sp>
        <p:nvSpPr>
          <p:cNvPr id="3" name="Notes Placeholder 2"/>
          <p:cNvSpPr>
            <a:spLocks noGrp="1"/>
          </p:cNvSpPr>
          <p:nvPr>
            <p:ph type="body" idx="1"/>
          </p:nvPr>
        </p:nvSpPr>
        <p:spPr>
          <a:xfrm>
            <a:off x="447039" y="3889044"/>
            <a:ext cx="6230621" cy="4253642"/>
          </a:xfrm>
        </p:spPr>
        <p:txBody>
          <a:bodyPr/>
          <a:lstStyle/>
          <a:p>
            <a:r>
              <a:rPr lang="en-US" sz="1400" dirty="0">
                <a:latin typeface="Arial" panose="020B0604020202020204" pitchFamily="34" charset="0"/>
                <a:cs typeface="Arial" panose="020B0604020202020204" pitchFamily="34" charset="0"/>
              </a:rPr>
              <a:t>Image: http://bit.ly/2lSj7wz (https://www.flickr.com/photos/jamesclay/3509153661/) by James F Clay / CC BY-NC 2.0</a:t>
            </a:r>
          </a:p>
          <a:p>
            <a:endParaRPr lang="en-US" sz="1400" dirty="0">
              <a:latin typeface="Arial" panose="020B0604020202020204" pitchFamily="34" charset="0"/>
              <a:cs typeface="Arial" panose="020B0604020202020204" pitchFamily="34" charset="0"/>
            </a:endParaRPr>
          </a:p>
          <a:p>
            <a:pPr marL="174913" indent="-174913">
              <a:buFont typeface="Arial" charset="0"/>
              <a:buChar char="•"/>
            </a:pPr>
            <a:r>
              <a:rPr lang="en-US" sz="1400" dirty="0">
                <a:latin typeface="Arial" panose="020B0604020202020204" pitchFamily="34" charset="0"/>
                <a:cs typeface="Arial" panose="020B0604020202020204" pitchFamily="34" charset="0"/>
              </a:rPr>
              <a:t>Next, we will examine which findings from the content analysis resonate with practicing librarians in higher education</a:t>
            </a:r>
          </a:p>
          <a:p>
            <a:pPr marL="174913" indent="-174913">
              <a:buFont typeface="Arial" charset="0"/>
              <a:buChar char="•"/>
            </a:pPr>
            <a:r>
              <a:rPr lang="en-US" sz="1400" dirty="0">
                <a:latin typeface="Arial" panose="020B0604020202020204" pitchFamily="34" charset="0"/>
                <a:cs typeface="Arial" panose="020B0604020202020204" pitchFamily="34" charset="0"/>
              </a:rPr>
              <a:t>Based on focus group interviews with 11 advisory group members; the other three were unable to meet and were sent focus group questions that they completed. The responses to these questions were included in analysis</a:t>
            </a:r>
          </a:p>
          <a:p>
            <a:pPr marL="174913" indent="-174913">
              <a:buFont typeface="Arial" charset="0"/>
              <a:buChar char="•"/>
            </a:pPr>
            <a:r>
              <a:rPr lang="en-US" sz="1400" dirty="0">
                <a:latin typeface="Arial" panose="020B0604020202020204" pitchFamily="34" charset="0"/>
                <a:cs typeface="Arial" panose="020B0604020202020204" pitchFamily="34" charset="0"/>
              </a:rPr>
              <a:t>Coded transcripts in </a:t>
            </a:r>
            <a:r>
              <a:rPr lang="en-US" sz="1400" dirty="0" err="1">
                <a:latin typeface="Arial" panose="020B0604020202020204" pitchFamily="34" charset="0"/>
                <a:cs typeface="Arial" panose="020B0604020202020204" pitchFamily="34" charset="0"/>
              </a:rPr>
              <a:t>Nvivo</a:t>
            </a:r>
            <a:r>
              <a:rPr lang="en-US" sz="1400" dirty="0">
                <a:latin typeface="Arial" panose="020B0604020202020204" pitchFamily="34" charset="0"/>
                <a:cs typeface="Arial" panose="020B0604020202020204" pitchFamily="34" charset="0"/>
              </a:rPr>
              <a:t> using thematic coding scheme, allowing for inductive categories to be pulled from the data</a:t>
            </a:r>
          </a:p>
          <a:p>
            <a:pPr marL="641349" lvl="1" indent="-174913">
              <a:buFont typeface="Arial" charset="0"/>
              <a:buChar char="•"/>
            </a:pPr>
            <a:r>
              <a:rPr lang="en-US" sz="1400" dirty="0">
                <a:latin typeface="Arial" panose="020B0604020202020204" pitchFamily="34" charset="0"/>
                <a:cs typeface="Arial" panose="020B0604020202020204" pitchFamily="34" charset="0"/>
              </a:rPr>
              <a:t>Another team member checked the codes</a:t>
            </a:r>
          </a:p>
          <a:p>
            <a:pPr marL="641349" lvl="1" indent="-174913"/>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5</a:t>
            </a:fld>
            <a:endParaRPr lang="en-US"/>
          </a:p>
        </p:txBody>
      </p:sp>
    </p:spTree>
    <p:extLst>
      <p:ext uri="{BB962C8B-B14F-4D97-AF65-F5344CB8AC3E}">
        <p14:creationId xmlns:p14="http://schemas.microsoft.com/office/powerpoint/2010/main" val="1927028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50</a:t>
            </a:fld>
            <a:endParaRPr lang="en-US"/>
          </a:p>
        </p:txBody>
      </p:sp>
    </p:spTree>
    <p:extLst>
      <p:ext uri="{BB962C8B-B14F-4D97-AF65-F5344CB8AC3E}">
        <p14:creationId xmlns:p14="http://schemas.microsoft.com/office/powerpoint/2010/main" val="206795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313899" y="3930712"/>
            <a:ext cx="6277970" cy="4211974"/>
          </a:xfrm>
        </p:spPr>
        <p:txBody>
          <a:bodyPr/>
          <a:lstStyle/>
          <a:p>
            <a:r>
              <a:rPr lang="en-US" sz="1400" dirty="0">
                <a:latin typeface="Arial" panose="020B0604020202020204" pitchFamily="34" charset="0"/>
                <a:cs typeface="Arial" panose="020B0604020202020204" pitchFamily="34" charset="0"/>
              </a:rPr>
              <a:t>Image: http://bit.ly/2l80QhO (https://www.flickr.com/photos/richevenhouse/4880193319/) by Fellowship of the Rich / CC BY-NC-ND 2.0</a:t>
            </a:r>
          </a:p>
          <a:p>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Three team members interviewed the provosts on the phone and recorded the interviews. Nine of the fourteen interviews were transcribed. The other five were deemed to have low sound quality, so team members took in-depth notes and recorded juicy quotes. </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6</a:t>
            </a:fld>
            <a:endParaRPr lang="en-US"/>
          </a:p>
        </p:txBody>
      </p:sp>
    </p:spTree>
    <p:extLst>
      <p:ext uri="{BB962C8B-B14F-4D97-AF65-F5344CB8AC3E}">
        <p14:creationId xmlns:p14="http://schemas.microsoft.com/office/powerpoint/2010/main" val="142274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defRPr/>
            </a:pPr>
            <a:r>
              <a:rPr lang="en-US" sz="1400" dirty="0">
                <a:latin typeface="Arial" panose="020B0604020202020204" pitchFamily="34" charset="0"/>
                <a:cs typeface="Arial" panose="020B0604020202020204" pitchFamily="34" charset="0"/>
              </a:rPr>
              <a:t>Themes most discussed in the selected documents are: </a:t>
            </a:r>
          </a:p>
          <a:p>
            <a:pPr marL="174913" indent="-174913" defTabSz="932871">
              <a:buFont typeface="Arial" charset="0"/>
              <a:buChar char="•"/>
              <a:defRPr/>
            </a:pPr>
            <a:r>
              <a:rPr lang="en-US" sz="1400" dirty="0">
                <a:latin typeface="Arial" panose="020B0604020202020204" pitchFamily="34" charset="0"/>
                <a:cs typeface="Arial" panose="020B0604020202020204" pitchFamily="34" charset="0"/>
              </a:rPr>
              <a:t>Service (n=377, 70%)</a:t>
            </a:r>
          </a:p>
          <a:p>
            <a:pPr marL="174913" indent="-174913" defTabSz="932871">
              <a:buFont typeface="Arial" charset="0"/>
              <a:buChar char="•"/>
              <a:defRPr/>
            </a:pPr>
            <a:r>
              <a:rPr lang="en-US" sz="1400" dirty="0">
                <a:latin typeface="Arial" panose="020B0604020202020204" pitchFamily="34" charset="0"/>
                <a:cs typeface="Arial" panose="020B0604020202020204" pitchFamily="34" charset="0"/>
              </a:rPr>
              <a:t>Collaboration (n=321, 60%)</a:t>
            </a:r>
          </a:p>
          <a:p>
            <a:pPr marL="174913" indent="-174913" defTabSz="932871">
              <a:buFont typeface="Arial" charset="0"/>
              <a:buChar char="•"/>
              <a:defRPr/>
            </a:pPr>
            <a:r>
              <a:rPr lang="en-US" sz="1400" dirty="0">
                <a:latin typeface="Arial" panose="020B0604020202020204" pitchFamily="34" charset="0"/>
                <a:cs typeface="Arial" panose="020B0604020202020204" pitchFamily="34" charset="0"/>
              </a:rPr>
              <a:t>Learning in college (n=308, 58%)</a:t>
            </a:r>
          </a:p>
          <a:p>
            <a:endParaRPr lang="en-US" sz="1400" dirty="0">
              <a:latin typeface="Arial" panose="020B0604020202020204" pitchFamily="34" charset="0"/>
              <a:cs typeface="Arial" panose="020B0604020202020204" pitchFamily="34" charset="0"/>
            </a:endParaRPr>
          </a:p>
          <a:p>
            <a:pPr marL="0" indent="0">
              <a:buFont typeface="Arial" charset="0"/>
              <a:buNone/>
            </a:pPr>
            <a:r>
              <a:rPr lang="en-US" sz="1400" dirty="0">
                <a:latin typeface="Arial" panose="020B0604020202020204" pitchFamily="34" charset="0"/>
                <a:cs typeface="Arial" panose="020B0604020202020204" pitchFamily="34" charset="0"/>
              </a:rPr>
              <a:t>Focus group interview participants most often discussed: </a:t>
            </a:r>
          </a:p>
          <a:p>
            <a:pPr marL="184149" lvl="0" indent="-174913">
              <a:buFont typeface="Arial" charset="0"/>
              <a:buChar char="•"/>
            </a:pPr>
            <a:r>
              <a:rPr lang="en-US" sz="1400" dirty="0">
                <a:latin typeface="Arial" panose="020B0604020202020204" pitchFamily="34" charset="0"/>
                <a:cs typeface="Arial" panose="020B0604020202020204" pitchFamily="34" charset="0"/>
              </a:rPr>
              <a:t>Communication (20%, n=54)</a:t>
            </a:r>
          </a:p>
          <a:p>
            <a:pPr marL="184149" lvl="0" indent="-174913">
              <a:buFont typeface="Arial" charset="0"/>
              <a:buChar char="•"/>
            </a:pPr>
            <a:r>
              <a:rPr lang="en-US" sz="1400" dirty="0">
                <a:latin typeface="Arial" panose="020B0604020202020204" pitchFamily="34" charset="0"/>
                <a:cs typeface="Arial" panose="020B0604020202020204" pitchFamily="34" charset="0"/>
              </a:rPr>
              <a:t>Collaboration (17%, n=46)</a:t>
            </a:r>
          </a:p>
          <a:p>
            <a:pPr marL="184149" lvl="0" indent="-174913">
              <a:buFont typeface="Arial" charset="0"/>
              <a:buChar char="•"/>
            </a:pPr>
            <a:r>
              <a:rPr lang="en-US" sz="1400" dirty="0">
                <a:latin typeface="Arial" panose="020B0604020202020204" pitchFamily="34" charset="0"/>
                <a:cs typeface="Arial" panose="020B0604020202020204" pitchFamily="34" charset="0"/>
              </a:rPr>
              <a:t>Service (16%, n=44)</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Themes discussed most by provosts were:</a:t>
            </a:r>
          </a:p>
          <a:p>
            <a:pPr marL="174913" indent="-174913" defTabSz="932871">
              <a:buFont typeface="Arial" charset="0"/>
              <a:buChar char="•"/>
              <a:defRPr/>
            </a:pPr>
            <a:r>
              <a:rPr lang="en-US" sz="1400" dirty="0">
                <a:latin typeface="Arial" panose="020B0604020202020204" pitchFamily="34" charset="0"/>
                <a:cs typeface="Arial" panose="020B0604020202020204" pitchFamily="34" charset="0"/>
              </a:rPr>
              <a:t>Communication (17%, n=199)</a:t>
            </a:r>
          </a:p>
          <a:p>
            <a:pPr marL="174913" indent="-174913" defTabSz="932871">
              <a:buFont typeface="Arial" charset="0"/>
              <a:buChar char="•"/>
              <a:defRPr/>
            </a:pPr>
            <a:r>
              <a:rPr lang="en-US" sz="1400" dirty="0">
                <a:latin typeface="Arial" panose="020B0604020202020204" pitchFamily="34" charset="0"/>
                <a:cs typeface="Arial" panose="020B0604020202020204" pitchFamily="34" charset="0"/>
              </a:rPr>
              <a:t>Institutional planning (14%, n=159)</a:t>
            </a:r>
          </a:p>
          <a:p>
            <a:pPr marL="174913" indent="-174913" defTabSz="932871">
              <a:buFont typeface="Arial" charset="0"/>
              <a:buChar char="•"/>
              <a:defRPr/>
            </a:pPr>
            <a:r>
              <a:rPr lang="en-US" sz="1400" dirty="0">
                <a:latin typeface="Arial" panose="020B0604020202020204" pitchFamily="34" charset="0"/>
                <a:cs typeface="Arial" panose="020B0604020202020204" pitchFamily="34" charset="0"/>
              </a:rPr>
              <a:t>Learning in college (11%, n=129)</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7</a:t>
            </a:fld>
            <a:endParaRPr lang="en-US"/>
          </a:p>
        </p:txBody>
      </p:sp>
    </p:spTree>
    <p:extLst>
      <p:ext uri="{BB962C8B-B14F-4D97-AF65-F5344CB8AC3E}">
        <p14:creationId xmlns:p14="http://schemas.microsoft.com/office/powerpoint/2010/main" val="370846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82600"/>
            <a:ext cx="5584825" cy="3141663"/>
          </a:xfrm>
        </p:spPr>
      </p:sp>
      <p:sp>
        <p:nvSpPr>
          <p:cNvPr id="3" name="Notes Placeholder 2"/>
          <p:cNvSpPr>
            <a:spLocks noGrp="1"/>
          </p:cNvSpPr>
          <p:nvPr>
            <p:ph type="body" idx="1"/>
          </p:nvPr>
        </p:nvSpPr>
        <p:spPr>
          <a:xfrm>
            <a:off x="245660" y="4027939"/>
            <a:ext cx="6469039" cy="4114748"/>
          </a:xfrm>
        </p:spPr>
        <p:txBody>
          <a:bodyPr/>
          <a:lstStyle/>
          <a:p>
            <a:r>
              <a:rPr lang="en-US" sz="1400" dirty="0">
                <a:latin typeface="Arial" panose="020B0604020202020204" pitchFamily="34" charset="0"/>
                <a:cs typeface="Arial" panose="020B0604020202020204" pitchFamily="34" charset="0"/>
              </a:rPr>
              <a:t>This slide depicts key differences in themes discussed by advisory focus group members versus provosts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Not a surprise that accreditation is not discussed by either. As </a:t>
            </a:r>
            <a:r>
              <a:rPr lang="en-US" sz="1400" dirty="0" err="1">
                <a:latin typeface="Arial" panose="020B0604020202020204" pitchFamily="34" charset="0"/>
                <a:cs typeface="Arial" panose="020B0604020202020204" pitchFamily="34" charset="0"/>
              </a:rPr>
              <a:t>Krisellen</a:t>
            </a:r>
            <a:r>
              <a:rPr lang="en-US" sz="1400" dirty="0">
                <a:latin typeface="Arial" panose="020B0604020202020204" pitchFamily="34" charset="0"/>
                <a:cs typeface="Arial" panose="020B0604020202020204" pitchFamily="34" charset="0"/>
              </a:rPr>
              <a:t> (Advisory Group Member LM07, Research University, Secular, Public) says “accreditation is just a task to be done.”</a:t>
            </a:r>
          </a:p>
          <a:p>
            <a:pPr lvl="2"/>
            <a:endParaRPr lang="en-US" sz="1400" dirty="0">
              <a:latin typeface="Arial" panose="020B0604020202020204" pitchFamily="34" charset="0"/>
              <a:cs typeface="Arial" panose="020B0604020202020204" pitchFamily="34" charset="0"/>
            </a:endParaRPr>
          </a:p>
          <a:p>
            <a:pPr marL="174913" indent="-174913">
              <a:buFont typeface="Arial" charset="0"/>
              <a:buChar char="•"/>
            </a:pPr>
            <a:r>
              <a:rPr lang="en-US" sz="1400" dirty="0">
                <a:latin typeface="Arial" panose="020B0604020202020204" pitchFamily="34" charset="0"/>
                <a:cs typeface="Arial" panose="020B0604020202020204" pitchFamily="34" charset="0"/>
              </a:rPr>
              <a:t>Key differences are: </a:t>
            </a:r>
          </a:p>
          <a:p>
            <a:pPr marL="641349" lvl="1" indent="-174913">
              <a:buFont typeface="Arial" charset="0"/>
              <a:buChar char="•"/>
            </a:pPr>
            <a:r>
              <a:rPr lang="en-US" sz="1400" dirty="0">
                <a:latin typeface="Arial" panose="020B0604020202020204" pitchFamily="34" charset="0"/>
                <a:cs typeface="Arial" panose="020B0604020202020204" pitchFamily="34" charset="0"/>
              </a:rPr>
              <a:t>Provosts discussed learning in college more than advisory group members</a:t>
            </a:r>
          </a:p>
          <a:p>
            <a:pPr marL="641349" lvl="1" indent="-174913">
              <a:buFont typeface="Arial" charset="0"/>
              <a:buChar char="•"/>
            </a:pPr>
            <a:r>
              <a:rPr lang="en-US" sz="1400" dirty="0">
                <a:latin typeface="Arial" panose="020B0604020202020204" pitchFamily="34" charset="0"/>
                <a:cs typeface="Arial" panose="020B0604020202020204" pitchFamily="34" charset="0"/>
              </a:rPr>
              <a:t>Provosts discussed space more than advisory group members</a:t>
            </a:r>
          </a:p>
          <a:p>
            <a:pPr marL="641349" lvl="1" indent="-174913">
              <a:buFont typeface="Arial" charset="0"/>
              <a:buChar char="•"/>
            </a:pPr>
            <a:r>
              <a:rPr lang="en-US" sz="1400" dirty="0">
                <a:latin typeface="Arial" panose="020B0604020202020204" pitchFamily="34" charset="0"/>
                <a:cs typeface="Arial" panose="020B0604020202020204" pitchFamily="34" charset="0"/>
              </a:rPr>
              <a:t>Advisory group members focused more on service than provosts</a:t>
            </a:r>
          </a:p>
          <a:p>
            <a:pPr marL="641349" lvl="1" indent="-174913">
              <a:buFont typeface="Arial" charset="0"/>
              <a:buChar char="•"/>
            </a:pPr>
            <a:r>
              <a:rPr lang="en-US" sz="1400" dirty="0">
                <a:latin typeface="Arial" panose="020B0604020202020204" pitchFamily="34" charset="0"/>
                <a:cs typeface="Arial" panose="020B0604020202020204" pitchFamily="34" charset="0"/>
              </a:rPr>
              <a:t>Advisory group members focused more on collaboration than provosts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8</a:t>
            </a:fld>
            <a:endParaRPr lang="en-US"/>
          </a:p>
        </p:txBody>
      </p:sp>
    </p:spTree>
    <p:extLst>
      <p:ext uri="{BB962C8B-B14F-4D97-AF65-F5344CB8AC3E}">
        <p14:creationId xmlns:p14="http://schemas.microsoft.com/office/powerpoint/2010/main" val="206886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t>9</a:t>
            </a:fld>
            <a:endParaRPr lang="en-US"/>
          </a:p>
        </p:txBody>
      </p:sp>
    </p:spTree>
    <p:extLst>
      <p:ext uri="{BB962C8B-B14F-4D97-AF65-F5344CB8AC3E}">
        <p14:creationId xmlns:p14="http://schemas.microsoft.com/office/powerpoint/2010/main" val="2885158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grpSp>
        <p:nvGrpSpPr>
          <p:cNvPr id="13" name="Group 12"/>
          <p:cNvGrpSpPr/>
          <p:nvPr userDrawn="1"/>
        </p:nvGrpSpPr>
        <p:grpSpPr>
          <a:xfrm>
            <a:off x="0" y="4639262"/>
            <a:ext cx="9144000" cy="523220"/>
            <a:chOff x="0" y="4639262"/>
            <a:chExt cx="9144000" cy="523220"/>
          </a:xfrm>
        </p:grpSpPr>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userDrawn="1"/>
          </p:nvPicPr>
          <p:blipFill rotWithShape="1">
            <a:blip r:embed="rId4"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20" name="Rectangle 19"/>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0" y="0"/>
            <a:ext cx="5675326" cy="3971925"/>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1" y="532209"/>
            <a:ext cx="8043862" cy="1207294"/>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1104900" y="2940831"/>
            <a:ext cx="8043862" cy="1207294"/>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grpSp>
        <p:nvGrpSpPr>
          <p:cNvPr id="8" name="Group 7"/>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1" name="Picture 10" descr="ppt-because-pattern.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46829" y="1"/>
            <a:ext cx="4597172" cy="4081669"/>
          </a:xfrm>
          <a:prstGeom prst="rect">
            <a:avLst/>
          </a:prstGeom>
        </p:spPr>
      </p:pic>
      <p:sp>
        <p:nvSpPr>
          <p:cNvPr id="9" name="Rectangle 8"/>
          <p:cNvSpPr/>
          <p:nvPr userDrawn="1"/>
        </p:nvSpPr>
        <p:spPr>
          <a:xfrm rot="10800000">
            <a:off x="11338" y="39294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pic>
        <p:nvPicPr>
          <p:cNvPr id="12"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rotWithShape="1">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t="1" b="5032"/>
          <a:stretch/>
        </p:blipFill>
        <p:spPr>
          <a:xfrm>
            <a:off x="240428" y="4456549"/>
            <a:ext cx="625385" cy="300450"/>
          </a:xfrm>
          <a:prstGeom prst="rect">
            <a:avLst/>
          </a:prstGeom>
        </p:spPr>
      </p:pic>
      <p:pic>
        <p:nvPicPr>
          <p:cNvPr id="2" name="Picture 1"/>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649322"/>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22858"/>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a:solidFill>
                  <a:schemeClr val="bg1"/>
                </a:solidFill>
              </a:rPr>
              <a:t>SM</a:t>
            </a:r>
          </a:p>
        </p:txBody>
      </p:sp>
      <p:sp>
        <p:nvSpPr>
          <p:cNvPr id="11" name="Rectangle 10"/>
          <p:cNvSpPr/>
          <p:nvPr userDrawn="1"/>
        </p:nvSpPr>
        <p:spPr>
          <a:xfrm>
            <a:off x="0" y="3491511"/>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725439"/>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291526"/>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582111"/>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851383"/>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206426"/>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633" y="3491511"/>
            <a:ext cx="8216894" cy="607721"/>
          </a:xfrm>
          <a:prstGeom prst="rect">
            <a:avLst/>
          </a:prstGeom>
        </p:spPr>
      </p:pic>
      <p:pic>
        <p:nvPicPr>
          <p:cNvPr id="20"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4" cstate="print">
            <a:alphaModFix/>
            <a:extLst>
              <a:ext uri="{28A0092B-C50C-407E-A947-70E740481C1C}">
                <a14:useLocalDpi xmlns:a14="http://schemas.microsoft.com/office/drawing/2010/main"/>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grpSp>
        <p:nvGrpSpPr>
          <p:cNvPr id="8" name="Group 7"/>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3" name="Rectangle 12"/>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0" y="4639262"/>
            <a:ext cx="9144000" cy="523220"/>
            <a:chOff x="0" y="4639262"/>
            <a:chExt cx="9144000" cy="52322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2" name="Rectangle 11"/>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grpSp>
        <p:nvGrpSpPr>
          <p:cNvPr id="7" name="Group 6"/>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0" y="0"/>
            <a:ext cx="3751263" cy="3971925"/>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7" name="Rectangle 6"/>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5392737" y="0"/>
            <a:ext cx="3751263" cy="3971925"/>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3468675" y="0"/>
            <a:ext cx="5675326" cy="3971925"/>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62" r:id="rId8"/>
    <p:sldLayoutId id="2147483666" r:id="rId9"/>
    <p:sldLayoutId id="2147483667" r:id="rId10"/>
    <p:sldLayoutId id="2147483663" r:id="rId11"/>
    <p:sldLayoutId id="2147483664" r:id="rId12"/>
    <p:sldLayoutId id="2147483668" r:id="rId13"/>
    <p:sldLayoutId id="2147483658" r:id="rId14"/>
    <p:sldLayoutId id="2147483657" r:id="rId15"/>
    <p:sldLayoutId id="2147483656"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www.ala.org/acrl/sites/ala.org.acrl/files/content/issues/value/val_report.pdf"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1160004"/>
            <a:ext cx="2992486" cy="569387"/>
          </a:xfrm>
        </p:spPr>
        <p:txBody>
          <a:bodyPr/>
          <a:lstStyle/>
          <a:p>
            <a:r>
              <a:rPr lang="en-US" dirty="0"/>
              <a:t>Columbus | 8 Sept. 2017</a:t>
            </a:r>
          </a:p>
        </p:txBody>
      </p:sp>
      <p:sp>
        <p:nvSpPr>
          <p:cNvPr id="3" name="Text Placeholder 2"/>
          <p:cNvSpPr>
            <a:spLocks noGrp="1"/>
          </p:cNvSpPr>
          <p:nvPr>
            <p:ph type="body" sz="quarter" idx="16"/>
          </p:nvPr>
        </p:nvSpPr>
        <p:spPr>
          <a:xfrm>
            <a:off x="167780" y="1991596"/>
            <a:ext cx="8816830" cy="1204610"/>
          </a:xfrm>
        </p:spPr>
        <p:txBody>
          <a:bodyPr>
            <a:noAutofit/>
          </a:bodyPr>
          <a:lstStyle/>
          <a:p>
            <a:r>
              <a:rPr lang="en-US" sz="2400" dirty="0"/>
              <a:t>Communicating Library Impact Beyond Library Walls: </a:t>
            </a:r>
          </a:p>
          <a:p>
            <a:r>
              <a:rPr lang="en-US" sz="2400" dirty="0"/>
              <a:t>A Collaborative Effort</a:t>
            </a:r>
          </a:p>
        </p:txBody>
      </p:sp>
      <p:sp>
        <p:nvSpPr>
          <p:cNvPr id="4" name="Text Placeholder 3"/>
          <p:cNvSpPr>
            <a:spLocks noGrp="1"/>
          </p:cNvSpPr>
          <p:nvPr>
            <p:ph type="body" sz="quarter" idx="17"/>
          </p:nvPr>
        </p:nvSpPr>
        <p:spPr>
          <a:xfrm>
            <a:off x="728694" y="3643415"/>
            <a:ext cx="3753913" cy="400110"/>
          </a:xfrm>
        </p:spPr>
        <p:txBody>
          <a:bodyPr/>
          <a:lstStyle/>
          <a:p>
            <a:r>
              <a:rPr lang="en-US" dirty="0"/>
              <a:t>Lynn Silipigni Connaway, PhD</a:t>
            </a:r>
          </a:p>
        </p:txBody>
      </p:sp>
      <p:sp>
        <p:nvSpPr>
          <p:cNvPr id="5" name="Text Placeholder 4"/>
          <p:cNvSpPr>
            <a:spLocks noGrp="1"/>
          </p:cNvSpPr>
          <p:nvPr>
            <p:ph type="body" sz="quarter" idx="18"/>
          </p:nvPr>
        </p:nvSpPr>
        <p:spPr>
          <a:xfrm>
            <a:off x="728694" y="4027798"/>
            <a:ext cx="6344044" cy="307777"/>
          </a:xfrm>
        </p:spPr>
        <p:txBody>
          <a:bodyPr/>
          <a:lstStyle/>
          <a:p>
            <a:r>
              <a:rPr lang="en-US" dirty="0"/>
              <a:t>Senior Research Scientist &amp; Director of User Research, OCLC</a:t>
            </a:r>
          </a:p>
        </p:txBody>
      </p:sp>
    </p:spTree>
    <p:extLst>
      <p:ext uri="{BB962C8B-B14F-4D97-AF65-F5344CB8AC3E}">
        <p14:creationId xmlns:p14="http://schemas.microsoft.com/office/powerpoint/2010/main" val="602409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6F59FDEE-6E77-4C1F-B5CF-6B63A49530E8}"/>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18415" t="16154" r="11698" b="35673"/>
          <a:stretch/>
        </p:blipFill>
        <p:spPr>
          <a:xfrm>
            <a:off x="0" y="0"/>
            <a:ext cx="9144000" cy="4727226"/>
          </a:xfrm>
        </p:spPr>
      </p:pic>
      <p:sp>
        <p:nvSpPr>
          <p:cNvPr id="4" name="Title 4"/>
          <p:cNvSpPr txBox="1">
            <a:spLocks/>
          </p:cNvSpPr>
          <p:nvPr/>
        </p:nvSpPr>
        <p:spPr>
          <a:xfrm>
            <a:off x="0" y="500922"/>
            <a:ext cx="2943225" cy="636678"/>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Priority Areas</a:t>
            </a:r>
          </a:p>
        </p:txBody>
      </p:sp>
      <p:sp>
        <p:nvSpPr>
          <p:cNvPr id="5" name="Content Placeholder 5"/>
          <p:cNvSpPr txBox="1">
            <a:spLocks/>
          </p:cNvSpPr>
          <p:nvPr/>
        </p:nvSpPr>
        <p:spPr>
          <a:xfrm>
            <a:off x="0" y="1357967"/>
            <a:ext cx="5057775" cy="2741246"/>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2400" b="1" dirty="0">
                <a:solidFill>
                  <a:schemeClr val="bg1"/>
                </a:solidFill>
                <a:cs typeface="Arial" panose="020B0604020202020204" pitchFamily="34" charset="0"/>
              </a:rPr>
              <a:t>Communication</a:t>
            </a:r>
          </a:p>
          <a:p>
            <a:pPr marL="457200" indent="-457200">
              <a:buFont typeface="+mj-lt"/>
              <a:buAutoNum type="arabicPeriod"/>
            </a:pPr>
            <a:r>
              <a:rPr lang="en-US" sz="2400" b="1" dirty="0">
                <a:solidFill>
                  <a:schemeClr val="bg1"/>
                </a:solidFill>
                <a:cs typeface="Arial" panose="020B0604020202020204" pitchFamily="34" charset="0"/>
              </a:rPr>
              <a:t>Collaboration</a:t>
            </a:r>
          </a:p>
          <a:p>
            <a:pPr marL="457200" indent="-457200">
              <a:buFont typeface="+mj-lt"/>
              <a:buAutoNum type="arabicPeriod"/>
            </a:pPr>
            <a:r>
              <a:rPr lang="en-US" sz="2400" b="1" dirty="0">
                <a:solidFill>
                  <a:schemeClr val="bg1"/>
                </a:solidFill>
                <a:cs typeface="Arial" panose="020B0604020202020204" pitchFamily="34" charset="0"/>
              </a:rPr>
              <a:t>Mission strategy &amp; alignment</a:t>
            </a:r>
          </a:p>
          <a:p>
            <a:pPr marL="457200" indent="-457200">
              <a:buFont typeface="+mj-lt"/>
              <a:buAutoNum type="arabicPeriod"/>
            </a:pPr>
            <a:r>
              <a:rPr lang="en-US" sz="2400" b="1" dirty="0">
                <a:solidFill>
                  <a:schemeClr val="bg1"/>
                </a:solidFill>
                <a:cs typeface="Arial" panose="020B0604020202020204" pitchFamily="34" charset="0"/>
              </a:rPr>
              <a:t>Teaching &amp; learning</a:t>
            </a:r>
          </a:p>
          <a:p>
            <a:pPr marL="457200" indent="-457200">
              <a:buFont typeface="+mj-lt"/>
              <a:buAutoNum type="arabicPeriod"/>
            </a:pPr>
            <a:r>
              <a:rPr lang="en-US" sz="2400" b="1" dirty="0">
                <a:solidFill>
                  <a:schemeClr val="bg1"/>
                </a:solidFill>
                <a:cs typeface="Arial" panose="020B0604020202020204" pitchFamily="34" charset="0"/>
              </a:rPr>
              <a:t>Student success</a:t>
            </a:r>
          </a:p>
          <a:p>
            <a:pPr marL="457200" indent="-457200">
              <a:buFont typeface="+mj-lt"/>
              <a:buAutoNum type="arabicPeriod"/>
            </a:pPr>
            <a:r>
              <a:rPr lang="en-US" sz="2400" b="1" dirty="0">
                <a:solidFill>
                  <a:schemeClr val="bg1"/>
                </a:solidFill>
                <a:cs typeface="Arial" panose="020B0604020202020204" pitchFamily="34" charset="0"/>
              </a:rPr>
              <a:t>Learning analytics</a:t>
            </a:r>
          </a:p>
          <a:p>
            <a:pPr marL="457200" indent="-457200">
              <a:buFont typeface="+mj-lt"/>
              <a:buAutoNum type="arabicPeriod"/>
            </a:pPr>
            <a:endParaRPr lang="en-US"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3590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4"/>
          <p:cNvSpPr txBox="1">
            <a:spLocks/>
          </p:cNvSpPr>
          <p:nvPr/>
        </p:nvSpPr>
        <p:spPr>
          <a:xfrm>
            <a:off x="0" y="333376"/>
            <a:ext cx="2981326" cy="531598"/>
          </a:xfrm>
          <a:prstGeom prst="rect">
            <a:avLst/>
          </a:prstGeom>
          <a:solidFill>
            <a:schemeClr val="tx1">
              <a:alpha val="60000"/>
            </a:schemeClr>
          </a:solid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Priority Area 1</a:t>
            </a:r>
          </a:p>
        </p:txBody>
      </p:sp>
      <p:sp>
        <p:nvSpPr>
          <p:cNvPr id="5" name="Content Placeholder 5"/>
          <p:cNvSpPr txBox="1">
            <a:spLocks/>
          </p:cNvSpPr>
          <p:nvPr/>
        </p:nvSpPr>
        <p:spPr>
          <a:xfrm>
            <a:off x="-1" y="1121043"/>
            <a:ext cx="6705601" cy="2908032"/>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a:solidFill>
                  <a:schemeClr val="bg1"/>
                </a:solidFill>
                <a:latin typeface="Arial" panose="020B0604020202020204" pitchFamily="34" charset="0"/>
                <a:cs typeface="Arial" panose="020B0604020202020204" pitchFamily="34" charset="0"/>
              </a:rPr>
              <a:t>Communication</a:t>
            </a:r>
          </a:p>
          <a:p>
            <a:pPr>
              <a:spcBef>
                <a:spcPts val="0"/>
              </a:spcBef>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Communicate with those outside of library &amp; at different levels within the institution</a:t>
            </a:r>
          </a:p>
          <a:p>
            <a:pPr marL="685800" lvl="1" indent="-342900">
              <a:spcBef>
                <a:spcPts val="0"/>
              </a:spcBef>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Can provide offer a bird’s eye view of what library should be doing</a:t>
            </a:r>
          </a:p>
          <a:p>
            <a:pPr marL="685800" lvl="1" indent="-342900">
              <a:spcBef>
                <a:spcPts val="0"/>
              </a:spcBef>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Can be advocates for &amp; supporters of library</a:t>
            </a:r>
          </a:p>
        </p:txBody>
      </p:sp>
    </p:spTree>
    <p:extLst>
      <p:ext uri="{BB962C8B-B14F-4D97-AF65-F5344CB8AC3E}">
        <p14:creationId xmlns:p14="http://schemas.microsoft.com/office/powerpoint/2010/main" val="1026086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F4FD12-FD64-49F3-82E3-6DBD8E61260A}"/>
              </a:ext>
            </a:extLst>
          </p:cNvPr>
          <p:cNvPicPr>
            <a:picLocks noChangeAspect="1"/>
          </p:cNvPicPr>
          <p:nvPr/>
        </p:nvPicPr>
        <p:blipFill rotWithShape="1">
          <a:blip r:embed="rId3"/>
          <a:srcRect l="1060" t="17695" r="811" b="7229"/>
          <a:stretch/>
        </p:blipFill>
        <p:spPr>
          <a:xfrm>
            <a:off x="0" y="0"/>
            <a:ext cx="9144000" cy="4691743"/>
          </a:xfrm>
          <a:prstGeom prst="rect">
            <a:avLst/>
          </a:prstGeom>
        </p:spPr>
      </p:pic>
      <p:sp>
        <p:nvSpPr>
          <p:cNvPr id="2" name="Text Placeholder 1">
            <a:extLst>
              <a:ext uri="{FF2B5EF4-FFF2-40B4-BE49-F238E27FC236}">
                <a16:creationId xmlns:a16="http://schemas.microsoft.com/office/drawing/2014/main" id="{3EFFDB41-2339-49CC-900E-6463CA1B2806}"/>
              </a:ext>
            </a:extLst>
          </p:cNvPr>
          <p:cNvSpPr>
            <a:spLocks noGrp="1"/>
          </p:cNvSpPr>
          <p:nvPr>
            <p:ph type="body" sz="quarter" idx="13"/>
          </p:nvPr>
        </p:nvSpPr>
        <p:spPr>
          <a:xfrm>
            <a:off x="4718352" y="931175"/>
            <a:ext cx="4425648" cy="603711"/>
          </a:xfrm>
          <a:solidFill>
            <a:schemeClr val="tx1">
              <a:alpha val="65000"/>
            </a:schemeClr>
          </a:solidFill>
        </p:spPr>
        <p:txBody>
          <a:bodyPr/>
          <a:lstStyle/>
          <a:p>
            <a:r>
              <a:rPr lang="en-US" sz="3200" dirty="0">
                <a:solidFill>
                  <a:schemeClr val="bg1"/>
                </a:solidFill>
              </a:rPr>
              <a:t>Language Differences</a:t>
            </a:r>
          </a:p>
        </p:txBody>
      </p:sp>
      <p:sp>
        <p:nvSpPr>
          <p:cNvPr id="3" name="TextBox 2">
            <a:extLst>
              <a:ext uri="{FF2B5EF4-FFF2-40B4-BE49-F238E27FC236}">
                <a16:creationId xmlns:a16="http://schemas.microsoft.com/office/drawing/2014/main" id="{C0220047-52B2-4246-BEE1-BA5F92E3B8F5}"/>
              </a:ext>
            </a:extLst>
          </p:cNvPr>
          <p:cNvSpPr txBox="1"/>
          <p:nvPr/>
        </p:nvSpPr>
        <p:spPr>
          <a:xfrm>
            <a:off x="3777343" y="1922417"/>
            <a:ext cx="5366657" cy="2301240"/>
          </a:xfrm>
          <a:prstGeom prst="rect">
            <a:avLst/>
          </a:prstGeom>
          <a:solidFill>
            <a:schemeClr val="tx1">
              <a:alpha val="65000"/>
            </a:schemeClr>
          </a:solidFill>
        </p:spPr>
        <p:txBody>
          <a:bodyPr wrap="square" rtlCol="0">
            <a:noAutofit/>
          </a:bodyPr>
          <a:lstStyle/>
          <a:p>
            <a:pPr marL="285750" indent="-285750">
              <a:spcAft>
                <a:spcPts val="600"/>
              </a:spcAft>
              <a:buFont typeface="Arial" panose="020B0604020202020204" pitchFamily="34" charset="0"/>
              <a:buChar char="•"/>
            </a:pPr>
            <a:r>
              <a:rPr lang="en-US" sz="2400" b="1" dirty="0">
                <a:solidFill>
                  <a:schemeClr val="bg1"/>
                </a:solidFill>
              </a:rPr>
              <a:t>Librarians use “service”</a:t>
            </a:r>
          </a:p>
          <a:p>
            <a:pPr marL="285750" indent="-285750">
              <a:spcAft>
                <a:spcPts val="600"/>
              </a:spcAft>
              <a:buFont typeface="Arial" panose="020B0604020202020204" pitchFamily="34" charset="0"/>
              <a:buChar char="•"/>
            </a:pPr>
            <a:r>
              <a:rPr lang="en-US" sz="2400" b="1" dirty="0">
                <a:solidFill>
                  <a:schemeClr val="bg1"/>
                </a:solidFill>
              </a:rPr>
              <a:t>Provosts use more specific terms</a:t>
            </a:r>
          </a:p>
          <a:p>
            <a:pPr marL="742950" lvl="1" indent="-285750">
              <a:spcAft>
                <a:spcPts val="600"/>
              </a:spcAft>
              <a:buFont typeface="Arial" panose="020B0604020202020204" pitchFamily="34" charset="0"/>
              <a:buChar char="•"/>
            </a:pPr>
            <a:r>
              <a:rPr lang="en-US" sz="2400" b="1" dirty="0">
                <a:solidFill>
                  <a:schemeClr val="bg1"/>
                </a:solidFill>
              </a:rPr>
              <a:t>Teaching &amp; learning</a:t>
            </a:r>
          </a:p>
          <a:p>
            <a:pPr marL="742950" lvl="1" indent="-285750">
              <a:spcAft>
                <a:spcPts val="600"/>
              </a:spcAft>
              <a:buFont typeface="Arial" panose="020B0604020202020204" pitchFamily="34" charset="0"/>
              <a:buChar char="•"/>
            </a:pPr>
            <a:r>
              <a:rPr lang="en-US" sz="2400" b="1" dirty="0">
                <a:solidFill>
                  <a:schemeClr val="bg1"/>
                </a:solidFill>
              </a:rPr>
              <a:t>Customer service</a:t>
            </a:r>
          </a:p>
          <a:p>
            <a:pPr marL="742950" lvl="1" indent="-285750">
              <a:spcAft>
                <a:spcPts val="600"/>
              </a:spcAft>
              <a:buFont typeface="Arial" panose="020B0604020202020204" pitchFamily="34" charset="0"/>
              <a:buChar char="•"/>
            </a:pPr>
            <a:r>
              <a:rPr lang="en-US" sz="2400" b="1" dirty="0">
                <a:solidFill>
                  <a:schemeClr val="bg1"/>
                </a:solidFill>
              </a:rPr>
              <a:t>Space</a:t>
            </a:r>
          </a:p>
        </p:txBody>
      </p:sp>
    </p:spTree>
    <p:extLst>
      <p:ext uri="{BB962C8B-B14F-4D97-AF65-F5344CB8AC3E}">
        <p14:creationId xmlns:p14="http://schemas.microsoft.com/office/powerpoint/2010/main" val="17976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0817E34-BDA1-4A04-88C0-469A70394782}"/>
              </a:ext>
            </a:extLst>
          </p:cNvPr>
          <p:cNvPicPr>
            <a:picLocks noGrp="1" noChangeAspect="1"/>
          </p:cNvPicPr>
          <p:nvPr>
            <p:ph type="pic" sz="quarter" idx="10"/>
          </p:nvPr>
        </p:nvPicPr>
        <p:blipFill rotWithShape="1">
          <a:blip r:embed="rId3"/>
          <a:srcRect t="9830" b="38920"/>
          <a:stretch/>
        </p:blipFill>
        <p:spPr>
          <a:xfrm>
            <a:off x="0" y="0"/>
            <a:ext cx="9144000" cy="4686300"/>
          </a:xfrm>
        </p:spPr>
      </p:pic>
      <p:sp>
        <p:nvSpPr>
          <p:cNvPr id="4" name="Text Placeholder 3"/>
          <p:cNvSpPr>
            <a:spLocks noGrp="1"/>
          </p:cNvSpPr>
          <p:nvPr>
            <p:ph type="body" sz="quarter" idx="11"/>
          </p:nvPr>
        </p:nvSpPr>
        <p:spPr>
          <a:xfrm>
            <a:off x="2180491" y="2220192"/>
            <a:ext cx="6963509" cy="2040081"/>
          </a:xfrm>
        </p:spPr>
        <p:txBody>
          <a:bodyPr/>
          <a:lstStyle/>
          <a:p>
            <a:pPr marL="0" indent="0">
              <a:buNone/>
            </a:pPr>
            <a:r>
              <a:rPr lang="en-US" sz="2000" b="1" dirty="0">
                <a:latin typeface="Arial" charset="0"/>
                <a:ea typeface="Arial" charset="0"/>
                <a:cs typeface="Arial" charset="0"/>
              </a:rPr>
              <a:t>“….it needs to be sort of multi-level communication from the provost to those relationships you have with other units like the centers for teaching and learning to the academic units to the individual relationships that, librarians and staff have with faculty and students.”</a:t>
            </a:r>
          </a:p>
          <a:p>
            <a:pPr marL="0" indent="0">
              <a:buNone/>
            </a:pPr>
            <a:r>
              <a:rPr lang="en-US" sz="2000" b="1" dirty="0">
                <a:latin typeface="Arial" charset="0"/>
                <a:ea typeface="Arial" charset="0"/>
                <a:cs typeface="Arial" charset="0"/>
              </a:rPr>
              <a:t> </a:t>
            </a:r>
            <a:r>
              <a:rPr lang="en-US" sz="1600" b="1" i="1" dirty="0">
                <a:latin typeface="Arial" charset="0"/>
                <a:ea typeface="Arial" charset="0"/>
                <a:cs typeface="Arial" charset="0"/>
              </a:rPr>
              <a:t>(Advisory Group Member LM03, Research University, Secular, Public)</a:t>
            </a:r>
          </a:p>
          <a:p>
            <a:pPr marL="0" indent="0">
              <a:buNone/>
            </a:pPr>
            <a:endParaRPr lang="en-US" sz="1600" dirty="0"/>
          </a:p>
        </p:txBody>
      </p:sp>
    </p:spTree>
    <p:extLst>
      <p:ext uri="{BB962C8B-B14F-4D97-AF65-F5344CB8AC3E}">
        <p14:creationId xmlns:p14="http://schemas.microsoft.com/office/powerpoint/2010/main" val="161544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9D5426B-2976-4593-ACA5-92024D1126C3}"/>
              </a:ext>
            </a:extLst>
          </p:cNvPr>
          <p:cNvPicPr>
            <a:picLocks noGrp="1" noChangeAspect="1"/>
          </p:cNvPicPr>
          <p:nvPr>
            <p:ph type="pic" sz="quarter" idx="10"/>
          </p:nvPr>
        </p:nvPicPr>
        <p:blipFill>
          <a:blip r:embed="rId3"/>
          <a:srcRect t="11412" b="11412"/>
          <a:stretch>
            <a:fillRect/>
          </a:stretch>
        </p:blipFill>
        <p:spPr/>
      </p:pic>
      <p:sp>
        <p:nvSpPr>
          <p:cNvPr id="3" name="Text Placeholder 2"/>
          <p:cNvSpPr>
            <a:spLocks noGrp="1"/>
          </p:cNvSpPr>
          <p:nvPr>
            <p:ph type="body" sz="quarter" idx="11"/>
          </p:nvPr>
        </p:nvSpPr>
        <p:spPr>
          <a:xfrm>
            <a:off x="0" y="2105025"/>
            <a:ext cx="6931537" cy="2581275"/>
          </a:xfrm>
        </p:spPr>
        <p:txBody>
          <a:bodyPr/>
          <a:lstStyle/>
          <a:p>
            <a:pPr marL="0" indent="0">
              <a:buNone/>
            </a:pPr>
            <a:r>
              <a:rPr lang="en-US" sz="2000" b="1" dirty="0"/>
              <a:t>“[Librarians] have to be able to sell to the deans that this is something valuable that the deans want to be a part of, and the deans are going to be impacted by their faculty feeling like that this is a worthy thing because if we use money for one thing, we can’t use if for something else. I think customer service…becomes really important in this kind of environment. </a:t>
            </a:r>
          </a:p>
          <a:p>
            <a:pPr marL="0" indent="0">
              <a:buNone/>
            </a:pPr>
            <a:r>
              <a:rPr lang="en-US" sz="1600" b="1" i="1" dirty="0"/>
              <a:t>(Provost Interviewee PP07, Research University, Secular, Public) </a:t>
            </a:r>
          </a:p>
        </p:txBody>
      </p:sp>
    </p:spTree>
    <p:extLst>
      <p:ext uri="{BB962C8B-B14F-4D97-AF65-F5344CB8AC3E}">
        <p14:creationId xmlns:p14="http://schemas.microsoft.com/office/powerpoint/2010/main" val="149590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itle 4"/>
          <p:cNvSpPr txBox="1">
            <a:spLocks/>
          </p:cNvSpPr>
          <p:nvPr/>
        </p:nvSpPr>
        <p:spPr>
          <a:xfrm>
            <a:off x="0" y="207444"/>
            <a:ext cx="3067049" cy="592656"/>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Priority Area 2</a:t>
            </a:r>
          </a:p>
        </p:txBody>
      </p:sp>
      <p:sp>
        <p:nvSpPr>
          <p:cNvPr id="6" name="Content Placeholder 5"/>
          <p:cNvSpPr txBox="1">
            <a:spLocks/>
          </p:cNvSpPr>
          <p:nvPr/>
        </p:nvSpPr>
        <p:spPr>
          <a:xfrm>
            <a:off x="0" y="981074"/>
            <a:ext cx="7677149" cy="3333751"/>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solidFill>
                  <a:schemeClr val="bg1"/>
                </a:solidFill>
                <a:latin typeface="Arial" panose="020B0604020202020204" pitchFamily="34" charset="0"/>
                <a:cs typeface="Arial" panose="020B0604020202020204" pitchFamily="34" charset="0"/>
              </a:rPr>
              <a:t>Collaboration</a:t>
            </a:r>
          </a:p>
          <a:p>
            <a:r>
              <a:rPr lang="en-US" sz="2400" b="1" dirty="0">
                <a:solidFill>
                  <a:schemeClr val="bg1"/>
                </a:solidFill>
                <a:latin typeface="Arial" panose="020B0604020202020204" pitchFamily="34" charset="0"/>
                <a:cs typeface="Arial" panose="020B0604020202020204" pitchFamily="34" charset="0"/>
              </a:rPr>
              <a:t>Understand different types &amp; levels of collaboration &amp; consider reviewing literature from related fields to see what is said about libraries &amp; common ground  </a:t>
            </a:r>
          </a:p>
          <a:p>
            <a:pPr marL="800100" lvl="1" indent="-385763">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Work with academic administrators, academic services, faculty, students, alumni, &amp; other members of regional &amp; local communities.</a:t>
            </a:r>
          </a:p>
        </p:txBody>
      </p:sp>
    </p:spTree>
    <p:extLst>
      <p:ext uri="{BB962C8B-B14F-4D97-AF65-F5344CB8AC3E}">
        <p14:creationId xmlns:p14="http://schemas.microsoft.com/office/powerpoint/2010/main" val="1148389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59B86A-6885-4C04-B68B-3564C743A98C}"/>
              </a:ext>
            </a:extLst>
          </p:cNvPr>
          <p:cNvPicPr>
            <a:picLocks noChangeAspect="1"/>
          </p:cNvPicPr>
          <p:nvPr/>
        </p:nvPicPr>
        <p:blipFill rotWithShape="1">
          <a:blip r:embed="rId3"/>
          <a:srcRect t="5883" b="17392"/>
          <a:stretch/>
        </p:blipFill>
        <p:spPr>
          <a:xfrm>
            <a:off x="0" y="0"/>
            <a:ext cx="9144000" cy="4680858"/>
          </a:xfrm>
          <a:prstGeom prst="rect">
            <a:avLst/>
          </a:prstGeom>
        </p:spPr>
      </p:pic>
      <p:sp>
        <p:nvSpPr>
          <p:cNvPr id="3" name="Text Placeholder 2">
            <a:extLst>
              <a:ext uri="{FF2B5EF4-FFF2-40B4-BE49-F238E27FC236}">
                <a16:creationId xmlns:a16="http://schemas.microsoft.com/office/drawing/2014/main" id="{5DB778A3-45EE-461A-8B09-1FF4FDBCB726}"/>
              </a:ext>
            </a:extLst>
          </p:cNvPr>
          <p:cNvSpPr>
            <a:spLocks noGrp="1"/>
          </p:cNvSpPr>
          <p:nvPr>
            <p:ph type="body" sz="quarter" idx="13"/>
          </p:nvPr>
        </p:nvSpPr>
        <p:spPr>
          <a:xfrm>
            <a:off x="4822371" y="859970"/>
            <a:ext cx="4321628" cy="572547"/>
          </a:xfrm>
          <a:solidFill>
            <a:schemeClr val="tx1">
              <a:alpha val="65000"/>
            </a:schemeClr>
          </a:solidFill>
        </p:spPr>
        <p:txBody>
          <a:bodyPr/>
          <a:lstStyle/>
          <a:p>
            <a:r>
              <a:rPr lang="en-US" sz="3200" dirty="0">
                <a:solidFill>
                  <a:schemeClr val="bg1"/>
                </a:solidFill>
              </a:rPr>
              <a:t>Provost Perspectives</a:t>
            </a:r>
          </a:p>
        </p:txBody>
      </p:sp>
      <p:sp>
        <p:nvSpPr>
          <p:cNvPr id="4" name="Text Placeholder 3">
            <a:extLst>
              <a:ext uri="{FF2B5EF4-FFF2-40B4-BE49-F238E27FC236}">
                <a16:creationId xmlns:a16="http://schemas.microsoft.com/office/drawing/2014/main" id="{49245218-3AEB-4D57-A4BC-E2204E7A45AA}"/>
              </a:ext>
            </a:extLst>
          </p:cNvPr>
          <p:cNvSpPr>
            <a:spLocks noGrp="1"/>
          </p:cNvSpPr>
          <p:nvPr>
            <p:ph type="body" sz="quarter" idx="14"/>
          </p:nvPr>
        </p:nvSpPr>
        <p:spPr>
          <a:xfrm>
            <a:off x="2830287" y="1960746"/>
            <a:ext cx="6313713" cy="2191883"/>
          </a:xfrm>
          <a:solidFill>
            <a:schemeClr val="tx1">
              <a:alpha val="65000"/>
            </a:schemeClr>
          </a:solidFill>
        </p:spPr>
        <p:txBody>
          <a:bodyPr/>
          <a:lstStyle/>
          <a:p>
            <a:r>
              <a:rPr lang="en-US" sz="2400" b="1" dirty="0">
                <a:solidFill>
                  <a:schemeClr val="bg1"/>
                </a:solidFill>
              </a:rPr>
              <a:t>Provosts did not mention collaboration with significant frequency</a:t>
            </a:r>
          </a:p>
          <a:p>
            <a:r>
              <a:rPr lang="en-US" sz="2400" b="1" dirty="0">
                <a:solidFill>
                  <a:schemeClr val="bg1"/>
                </a:solidFill>
              </a:rPr>
              <a:t>Collaboration as facilitated by mission alignment &amp; strategy</a:t>
            </a:r>
          </a:p>
          <a:p>
            <a:r>
              <a:rPr lang="en-US" sz="2400" b="1" dirty="0">
                <a:solidFill>
                  <a:schemeClr val="bg1"/>
                </a:solidFill>
              </a:rPr>
              <a:t>Want libraries to share space</a:t>
            </a:r>
          </a:p>
        </p:txBody>
      </p:sp>
    </p:spTree>
    <p:extLst>
      <p:ext uri="{BB962C8B-B14F-4D97-AF65-F5344CB8AC3E}">
        <p14:creationId xmlns:p14="http://schemas.microsoft.com/office/powerpoint/2010/main" val="62019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906FC7F-F959-4B7C-963C-E4B9716A825C}"/>
              </a:ext>
            </a:extLst>
          </p:cNvPr>
          <p:cNvPicPr>
            <a:picLocks noGrp="1" noChangeAspect="1"/>
          </p:cNvPicPr>
          <p:nvPr>
            <p:ph type="pic" sz="quarter" idx="10"/>
          </p:nvPr>
        </p:nvPicPr>
        <p:blipFill rotWithShape="1">
          <a:blip r:embed="rId3"/>
          <a:srcRect t="22132" b="2118"/>
          <a:stretch/>
        </p:blipFill>
        <p:spPr>
          <a:xfrm>
            <a:off x="0" y="0"/>
            <a:ext cx="9144000" cy="4686300"/>
          </a:xfrm>
        </p:spPr>
      </p:pic>
      <p:sp>
        <p:nvSpPr>
          <p:cNvPr id="3" name="Text Placeholder 2"/>
          <p:cNvSpPr>
            <a:spLocks noGrp="1"/>
          </p:cNvSpPr>
          <p:nvPr>
            <p:ph type="body" sz="quarter" idx="11"/>
          </p:nvPr>
        </p:nvSpPr>
        <p:spPr>
          <a:xfrm>
            <a:off x="0" y="2714625"/>
            <a:ext cx="7639051" cy="1971675"/>
          </a:xfrm>
        </p:spPr>
        <p:txBody>
          <a:bodyPr/>
          <a:lstStyle/>
          <a:p>
            <a:pPr marL="0" indent="0">
              <a:buNone/>
            </a:pPr>
            <a:r>
              <a:rPr lang="en-US" sz="2000" b="1" dirty="0"/>
              <a:t>“</a:t>
            </a:r>
            <a:r>
              <a:rPr lang="en-US" sz="2000" b="1" dirty="0">
                <a:latin typeface="Arial" panose="020B0604020202020204" pitchFamily="34" charset="0"/>
                <a:ea typeface="MS Mincho" panose="02020609040205080304" pitchFamily="49" charset="-128"/>
              </a:rPr>
              <a:t>I think [space] is one of the most effective ways to get the message out. That . . . might involve, as an example, making meeting rooms in the library more generally available for people to come and do projects. Creating . . . the library as this sort of center of intellectual activity.”</a:t>
            </a:r>
            <a:endParaRPr lang="en-US" sz="2000" b="1" dirty="0"/>
          </a:p>
          <a:p>
            <a:pPr marL="0" indent="0" algn="r">
              <a:buNone/>
            </a:pPr>
            <a:r>
              <a:rPr lang="en-US" sz="1600" b="1" i="1" dirty="0"/>
              <a:t>(Provost Interviewee PP09, Research University, Secular, Public)</a:t>
            </a:r>
            <a:endParaRPr lang="en-US" sz="2000" b="1" i="1" dirty="0"/>
          </a:p>
        </p:txBody>
      </p:sp>
    </p:spTree>
    <p:extLst>
      <p:ext uri="{BB962C8B-B14F-4D97-AF65-F5344CB8AC3E}">
        <p14:creationId xmlns:p14="http://schemas.microsoft.com/office/powerpoint/2010/main" val="525203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684A7B3-4224-4F5D-9EB0-F86E38C75678}"/>
              </a:ext>
            </a:extLst>
          </p:cNvPr>
          <p:cNvPicPr>
            <a:picLocks noGrp="1" noChangeAspect="1"/>
          </p:cNvPicPr>
          <p:nvPr>
            <p:ph type="pic" sz="quarter" idx="10"/>
          </p:nvPr>
        </p:nvPicPr>
        <p:blipFill rotWithShape="1">
          <a:blip r:embed="rId3"/>
          <a:srcRect t="5833" b="25833"/>
          <a:stretch/>
        </p:blipFill>
        <p:spPr>
          <a:xfrm>
            <a:off x="0" y="0"/>
            <a:ext cx="9144000" cy="4686300"/>
          </a:xfrm>
        </p:spPr>
      </p:pic>
      <p:sp>
        <p:nvSpPr>
          <p:cNvPr id="3" name="Text Placeholder 2"/>
          <p:cNvSpPr>
            <a:spLocks noGrp="1"/>
          </p:cNvSpPr>
          <p:nvPr>
            <p:ph type="body" sz="quarter" idx="11"/>
          </p:nvPr>
        </p:nvSpPr>
        <p:spPr>
          <a:xfrm>
            <a:off x="2212463" y="3286124"/>
            <a:ext cx="6931537" cy="1400175"/>
          </a:xfrm>
        </p:spPr>
        <p:txBody>
          <a:bodyPr/>
          <a:lstStyle/>
          <a:p>
            <a:pPr marL="0" indent="0">
              <a:buNone/>
            </a:pPr>
            <a:r>
              <a:rPr lang="en-US" sz="2000" b="1" dirty="0"/>
              <a:t>“Only sharing space, such as with a writing or computer lab is low level. There needs to be cooperative programming and interaction.” </a:t>
            </a:r>
          </a:p>
          <a:p>
            <a:pPr marL="0" indent="0">
              <a:buNone/>
            </a:pPr>
            <a:r>
              <a:rPr lang="en-US" sz="1600" b="1" i="1" dirty="0"/>
              <a:t>(Advisory Group Member LM06, Research University, Secular, Public)</a:t>
            </a:r>
            <a:endParaRPr lang="en-US" sz="2000" b="1" i="1" dirty="0"/>
          </a:p>
        </p:txBody>
      </p:sp>
    </p:spTree>
    <p:extLst>
      <p:ext uri="{BB962C8B-B14F-4D97-AF65-F5344CB8AC3E}">
        <p14:creationId xmlns:p14="http://schemas.microsoft.com/office/powerpoint/2010/main" val="212090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DE4A76-9711-4E30-BB14-9A0FC9874F13}"/>
              </a:ext>
            </a:extLst>
          </p:cNvPr>
          <p:cNvPicPr>
            <a:picLocks noGrp="1" noChangeAspect="1"/>
          </p:cNvPicPr>
          <p:nvPr>
            <p:ph type="pic" sz="quarter" idx="10"/>
          </p:nvPr>
        </p:nvPicPr>
        <p:blipFill rotWithShape="1">
          <a:blip r:embed="rId3"/>
          <a:srcRect t="5543" b="28061"/>
          <a:stretch/>
        </p:blipFill>
        <p:spPr>
          <a:xfrm>
            <a:off x="0" y="0"/>
            <a:ext cx="9144000" cy="4686300"/>
          </a:xfrm>
        </p:spPr>
      </p:pic>
      <p:sp>
        <p:nvSpPr>
          <p:cNvPr id="3" name="Text Placeholder 2"/>
          <p:cNvSpPr>
            <a:spLocks noGrp="1"/>
          </p:cNvSpPr>
          <p:nvPr>
            <p:ph type="body" sz="quarter" idx="11"/>
          </p:nvPr>
        </p:nvSpPr>
        <p:spPr>
          <a:xfrm>
            <a:off x="2593419" y="0"/>
            <a:ext cx="6550581" cy="2415687"/>
          </a:xfrm>
        </p:spPr>
        <p:txBody>
          <a:bodyPr/>
          <a:lstStyle/>
          <a:p>
            <a:pPr marL="0" indent="0">
              <a:buNone/>
            </a:pPr>
            <a:r>
              <a:rPr lang="en-US" sz="2000" b="1" dirty="0"/>
              <a:t>“My biggest concern is that the students aren't coming together…there's a hunger within our undergraduate student population to actually socialize. The library has always been that crossroads for campuses. It could serve in this capacity, pulling students together.”</a:t>
            </a:r>
          </a:p>
          <a:p>
            <a:pPr marL="0" indent="0">
              <a:buNone/>
            </a:pPr>
            <a:r>
              <a:rPr lang="en-US" sz="2000" b="1" dirty="0"/>
              <a:t> </a:t>
            </a:r>
            <a:r>
              <a:rPr lang="en-US" sz="1600" b="1" i="1" dirty="0"/>
              <a:t>(Provost Interviewee PP04, Research University, Secular, Public)</a:t>
            </a:r>
          </a:p>
          <a:p>
            <a:pPr marL="0" indent="0">
              <a:buNone/>
            </a:pPr>
            <a:endParaRPr lang="en-US" sz="1400" dirty="0"/>
          </a:p>
        </p:txBody>
      </p:sp>
    </p:spTree>
    <p:extLst>
      <p:ext uri="{BB962C8B-B14F-4D97-AF65-F5344CB8AC3E}">
        <p14:creationId xmlns:p14="http://schemas.microsoft.com/office/powerpoint/2010/main" val="1777516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4981" y="1106734"/>
            <a:ext cx="8174038" cy="2930033"/>
          </a:xfrm>
        </p:spPr>
        <p:txBody>
          <a:bodyPr/>
          <a:lstStyle/>
          <a:p>
            <a:pPr algn="ctr" fontAlgn="base">
              <a:spcBef>
                <a:spcPts val="0"/>
              </a:spcBef>
              <a:spcAft>
                <a:spcPts val="1800"/>
              </a:spcAft>
            </a:pPr>
            <a:r>
              <a:rPr lang="en-US" sz="3200" dirty="0"/>
              <a:t>How far have we come and what do we do next?</a:t>
            </a:r>
          </a:p>
          <a:p>
            <a:pPr algn="ctr" fontAlgn="base"/>
            <a:r>
              <a:rPr lang="en-US" sz="3200" dirty="0"/>
              <a:t>An agenda for action-based research on student learning and success</a:t>
            </a:r>
          </a:p>
        </p:txBody>
      </p:sp>
      <p:sp>
        <p:nvSpPr>
          <p:cNvPr id="3" name="Text Placeholder 2"/>
          <p:cNvSpPr>
            <a:spLocks noGrp="1"/>
          </p:cNvSpPr>
          <p:nvPr>
            <p:ph type="body" sz="quarter" idx="11"/>
          </p:nvPr>
        </p:nvSpPr>
        <p:spPr>
          <a:xfrm>
            <a:off x="272465" y="638175"/>
            <a:ext cx="265112" cy="4505325"/>
          </a:xfrm>
        </p:spPr>
        <p:txBody>
          <a:bodyPr/>
          <a:lstStyle/>
          <a:p>
            <a:endParaRPr lang="en-US" dirty="0"/>
          </a:p>
        </p:txBody>
      </p:sp>
      <p:sp>
        <p:nvSpPr>
          <p:cNvPr id="4" name="Text Placeholder 3"/>
          <p:cNvSpPr>
            <a:spLocks noGrp="1"/>
          </p:cNvSpPr>
          <p:nvPr>
            <p:ph type="body" sz="quarter" idx="12"/>
          </p:nvPr>
        </p:nvSpPr>
        <p:spPr>
          <a:xfrm>
            <a:off x="8526463" y="638175"/>
            <a:ext cx="265112" cy="4074629"/>
          </a:xfrm>
        </p:spPr>
        <p:txBody>
          <a:bodyPr/>
          <a:lstStyle/>
          <a:p>
            <a:endParaRPr lang="en-US" dirty="0"/>
          </a:p>
        </p:txBody>
      </p:sp>
    </p:spTree>
    <p:extLst>
      <p:ext uri="{BB962C8B-B14F-4D97-AF65-F5344CB8AC3E}">
        <p14:creationId xmlns:p14="http://schemas.microsoft.com/office/powerpoint/2010/main" val="135073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4"/>
          <p:cNvSpPr txBox="1">
            <a:spLocks/>
          </p:cNvSpPr>
          <p:nvPr/>
        </p:nvSpPr>
        <p:spPr>
          <a:xfrm>
            <a:off x="-1" y="248689"/>
            <a:ext cx="3048001" cy="608562"/>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Priority Area 3</a:t>
            </a:r>
          </a:p>
        </p:txBody>
      </p:sp>
      <p:sp>
        <p:nvSpPr>
          <p:cNvPr id="5" name="Content Placeholder 5"/>
          <p:cNvSpPr txBox="1">
            <a:spLocks/>
          </p:cNvSpPr>
          <p:nvPr/>
        </p:nvSpPr>
        <p:spPr>
          <a:xfrm>
            <a:off x="0" y="1105941"/>
            <a:ext cx="8543925" cy="3351759"/>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2419" indent="-302419">
              <a:buFont typeface="Arial"/>
              <a:buNone/>
            </a:pPr>
            <a:r>
              <a:rPr lang="en-US" sz="2200" b="1" dirty="0">
                <a:solidFill>
                  <a:schemeClr val="bg1"/>
                </a:solidFill>
                <a:cs typeface="Arial" panose="020B0604020202020204" pitchFamily="34" charset="0"/>
              </a:rPr>
              <a:t>Mission Strategy &amp; Alignment</a:t>
            </a:r>
          </a:p>
          <a:p>
            <a:r>
              <a:rPr lang="en-US" sz="2200" b="1" dirty="0">
                <a:solidFill>
                  <a:schemeClr val="bg1"/>
                </a:solidFill>
                <a:cs typeface="Arial" panose="020B0604020202020204" pitchFamily="34" charset="0"/>
              </a:rPr>
              <a:t>Go outside of library to collect data &amp; seek possible collaborators for common issues</a:t>
            </a:r>
          </a:p>
          <a:p>
            <a:r>
              <a:rPr lang="en-US" sz="2200" b="1" dirty="0">
                <a:solidFill>
                  <a:schemeClr val="bg1"/>
                </a:solidFill>
              </a:rPr>
              <a:t>Inform students, faculty, &amp; administrators of how the academic library contributes to the institutional mission &amp; goals. </a:t>
            </a:r>
          </a:p>
          <a:p>
            <a:pPr marL="641350" lvl="1" indent="-298450">
              <a:buFont typeface="Arial" panose="020B0604020202020204" pitchFamily="34" charset="0"/>
              <a:buChar char="•"/>
            </a:pPr>
            <a:r>
              <a:rPr lang="en-US" sz="2200" b="1" dirty="0">
                <a:solidFill>
                  <a:schemeClr val="bg1"/>
                </a:solidFill>
              </a:rPr>
              <a:t>Achieving this connection &amp; communicating it to academic community are critical for integrating the library into the life of the university</a:t>
            </a:r>
            <a:endParaRPr lang="en-US" sz="2200" b="1" dirty="0">
              <a:solidFill>
                <a:schemeClr val="bg1"/>
              </a:solidFill>
              <a:cs typeface="Arial" panose="020B0604020202020204" pitchFamily="34" charset="0"/>
            </a:endParaRPr>
          </a:p>
        </p:txBody>
      </p:sp>
    </p:spTree>
    <p:extLst>
      <p:ext uri="{BB962C8B-B14F-4D97-AF65-F5344CB8AC3E}">
        <p14:creationId xmlns:p14="http://schemas.microsoft.com/office/powerpoint/2010/main" val="154008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4DA2CB0-B290-4EE3-AE76-427D0180845D}"/>
              </a:ext>
            </a:extLst>
          </p:cNvPr>
          <p:cNvPicPr>
            <a:picLocks noGrp="1" noChangeAspect="1"/>
          </p:cNvPicPr>
          <p:nvPr>
            <p:ph type="pic" sz="quarter" idx="10"/>
          </p:nvPr>
        </p:nvPicPr>
        <p:blipFill rotWithShape="1">
          <a:blip r:embed="rId3"/>
          <a:srcRect t="29447" r="19923" b="15833"/>
          <a:stretch/>
        </p:blipFill>
        <p:spPr>
          <a:xfrm>
            <a:off x="0" y="0"/>
            <a:ext cx="9144000" cy="4686300"/>
          </a:xfrm>
        </p:spPr>
      </p:pic>
      <p:sp>
        <p:nvSpPr>
          <p:cNvPr id="3" name="TextBox 2">
            <a:extLst>
              <a:ext uri="{FF2B5EF4-FFF2-40B4-BE49-F238E27FC236}">
                <a16:creationId xmlns:a16="http://schemas.microsoft.com/office/drawing/2014/main" id="{AC36D242-457A-422E-B4B3-3DEF03A340F3}"/>
              </a:ext>
            </a:extLst>
          </p:cNvPr>
          <p:cNvSpPr txBox="1"/>
          <p:nvPr/>
        </p:nvSpPr>
        <p:spPr>
          <a:xfrm>
            <a:off x="0" y="2747308"/>
            <a:ext cx="5150841" cy="1938992"/>
          </a:xfrm>
          <a:prstGeom prst="rect">
            <a:avLst/>
          </a:prstGeom>
          <a:solidFill>
            <a:schemeClr val="tx1">
              <a:alpha val="65000"/>
            </a:schemeClr>
          </a:solidFill>
        </p:spPr>
        <p:txBody>
          <a:bodyPr wrap="square" rtlCol="0">
            <a:noAutofit/>
          </a:bodyPr>
          <a:lstStyle/>
          <a:p>
            <a:pPr marL="285750" indent="-285750">
              <a:buFont typeface="Arial" panose="020B0604020202020204" pitchFamily="34" charset="0"/>
              <a:buChar char="•"/>
            </a:pPr>
            <a:r>
              <a:rPr lang="en-US" sz="2400" b="1" dirty="0">
                <a:solidFill>
                  <a:schemeClr val="bg1"/>
                </a:solidFill>
              </a:rPr>
              <a:t>Only important to provosts</a:t>
            </a:r>
          </a:p>
          <a:p>
            <a:pPr marL="285750" indent="-285750">
              <a:buFont typeface="Arial" panose="020B0604020202020204" pitchFamily="34" charset="0"/>
              <a:buChar char="•"/>
            </a:pPr>
            <a:r>
              <a:rPr lang="en-US" sz="2400" b="1" dirty="0">
                <a:solidFill>
                  <a:schemeClr val="bg1"/>
                </a:solidFill>
              </a:rPr>
              <a:t>Somewhat important in theoretical literature</a:t>
            </a:r>
          </a:p>
          <a:p>
            <a:pPr marL="285750" indent="-285750">
              <a:buFont typeface="Arial" panose="020B0604020202020204" pitchFamily="34" charset="0"/>
              <a:buChar char="•"/>
            </a:pPr>
            <a:r>
              <a:rPr lang="en-US" sz="2400" b="1" dirty="0">
                <a:solidFill>
                  <a:schemeClr val="bg1"/>
                </a:solidFill>
              </a:rPr>
              <a:t>Tied to communication &amp; collaboration themes</a:t>
            </a:r>
          </a:p>
        </p:txBody>
      </p:sp>
      <p:sp>
        <p:nvSpPr>
          <p:cNvPr id="11" name="TextBox 10">
            <a:extLst>
              <a:ext uri="{FF2B5EF4-FFF2-40B4-BE49-F238E27FC236}">
                <a16:creationId xmlns:a16="http://schemas.microsoft.com/office/drawing/2014/main" id="{9CEC0C24-9A46-491A-8281-60024E48453C}"/>
              </a:ext>
            </a:extLst>
          </p:cNvPr>
          <p:cNvSpPr txBox="1"/>
          <p:nvPr/>
        </p:nvSpPr>
        <p:spPr>
          <a:xfrm>
            <a:off x="0" y="1839686"/>
            <a:ext cx="3864428" cy="598714"/>
          </a:xfrm>
          <a:prstGeom prst="rect">
            <a:avLst/>
          </a:prstGeom>
          <a:solidFill>
            <a:schemeClr val="tx1">
              <a:alpha val="65000"/>
            </a:schemeClr>
          </a:solidFill>
        </p:spPr>
        <p:txBody>
          <a:bodyPr wrap="square" rtlCol="0">
            <a:noAutofit/>
          </a:bodyPr>
          <a:lstStyle/>
          <a:p>
            <a:r>
              <a:rPr lang="en-US" sz="3200" b="1" dirty="0">
                <a:solidFill>
                  <a:schemeClr val="bg1"/>
                </a:solidFill>
              </a:rPr>
              <a:t>Mission Alignment</a:t>
            </a:r>
          </a:p>
        </p:txBody>
      </p:sp>
    </p:spTree>
    <p:extLst>
      <p:ext uri="{BB962C8B-B14F-4D97-AF65-F5344CB8AC3E}">
        <p14:creationId xmlns:p14="http://schemas.microsoft.com/office/powerpoint/2010/main" val="132091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4D8B60A-96BC-4BEB-A5D9-78FACC038B4F}"/>
              </a:ext>
            </a:extLst>
          </p:cNvPr>
          <p:cNvPicPr>
            <a:picLocks noGrp="1" noChangeAspect="1"/>
          </p:cNvPicPr>
          <p:nvPr>
            <p:ph type="pic" sz="quarter" idx="10"/>
          </p:nvPr>
        </p:nvPicPr>
        <p:blipFill rotWithShape="1">
          <a:blip r:embed="rId3"/>
          <a:srcRect t="23595" b="3819"/>
          <a:stretch/>
        </p:blipFill>
        <p:spPr>
          <a:xfrm>
            <a:off x="0" y="0"/>
            <a:ext cx="9144000" cy="4686300"/>
          </a:xfrm>
        </p:spPr>
      </p:pic>
      <p:sp>
        <p:nvSpPr>
          <p:cNvPr id="3" name="Text Placeholder 2"/>
          <p:cNvSpPr>
            <a:spLocks noGrp="1"/>
          </p:cNvSpPr>
          <p:nvPr>
            <p:ph type="body" sz="quarter" idx="11"/>
          </p:nvPr>
        </p:nvSpPr>
        <p:spPr>
          <a:xfrm>
            <a:off x="3717985" y="2495191"/>
            <a:ext cx="5426015" cy="2191109"/>
          </a:xfrm>
        </p:spPr>
        <p:txBody>
          <a:bodyPr/>
          <a:lstStyle/>
          <a:p>
            <a:pPr marL="0" indent="0">
              <a:buNone/>
            </a:pPr>
            <a:r>
              <a:rPr lang="en-US" sz="2000" b="1" dirty="0"/>
              <a:t>“What's underlying all of this is that all of us see our work as directly tied to the mission of the university.…Academic libraries are those directly connected to the mission of their unique institution.” </a:t>
            </a:r>
          </a:p>
          <a:p>
            <a:pPr marL="0" indent="0">
              <a:buNone/>
            </a:pPr>
            <a:r>
              <a:rPr lang="en-US" sz="1600" b="1" i="1" dirty="0"/>
              <a:t>(Advisory Group Member LM13, Research University, Non-Secular, Private)</a:t>
            </a:r>
            <a:endParaRPr lang="en-US" sz="2000" b="1" i="1" dirty="0"/>
          </a:p>
        </p:txBody>
      </p:sp>
    </p:spTree>
    <p:extLst>
      <p:ext uri="{BB962C8B-B14F-4D97-AF65-F5344CB8AC3E}">
        <p14:creationId xmlns:p14="http://schemas.microsoft.com/office/powerpoint/2010/main" val="2075870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7345B98-65F9-4073-9737-AEA8AAC9D81D}"/>
              </a:ext>
            </a:extLst>
          </p:cNvPr>
          <p:cNvPicPr>
            <a:picLocks noGrp="1" noChangeAspect="1"/>
          </p:cNvPicPr>
          <p:nvPr>
            <p:ph type="pic" sz="quarter" idx="10"/>
          </p:nvPr>
        </p:nvPicPr>
        <p:blipFill>
          <a:blip r:embed="rId3"/>
          <a:srcRect t="11682" b="11682"/>
          <a:stretch>
            <a:fillRect/>
          </a:stretch>
        </p:blipFill>
        <p:spPr/>
      </p:pic>
      <p:sp>
        <p:nvSpPr>
          <p:cNvPr id="4" name="Text Placeholder 3"/>
          <p:cNvSpPr>
            <a:spLocks noGrp="1"/>
          </p:cNvSpPr>
          <p:nvPr>
            <p:ph type="body" sz="quarter" idx="11"/>
          </p:nvPr>
        </p:nvSpPr>
        <p:spPr>
          <a:xfrm>
            <a:off x="0" y="0"/>
            <a:ext cx="4796287" cy="2917884"/>
          </a:xfrm>
        </p:spPr>
        <p:txBody>
          <a:bodyPr/>
          <a:lstStyle/>
          <a:p>
            <a:pPr marL="0" indent="0">
              <a:buNone/>
            </a:pPr>
            <a:r>
              <a:rPr lang="en-US" sz="2000" b="1" dirty="0"/>
              <a:t>“The way many of our faculty and students research now, it’s less about going to a physical space but accessing information in their offices.…I think that that is one of the challenges of changing the paradigm.” </a:t>
            </a:r>
          </a:p>
          <a:p>
            <a:pPr marL="0" indent="0">
              <a:buNone/>
            </a:pPr>
            <a:r>
              <a:rPr lang="en-US" sz="1600" b="1" i="1" dirty="0"/>
              <a:t>(Provost Interviewee PP13, Research University, Non-Secular, Private) </a:t>
            </a:r>
          </a:p>
          <a:p>
            <a:pPr marL="0" indent="0">
              <a:buNone/>
            </a:pPr>
            <a:endParaRPr lang="en-US" dirty="0"/>
          </a:p>
        </p:txBody>
      </p:sp>
    </p:spTree>
    <p:extLst>
      <p:ext uri="{BB962C8B-B14F-4D97-AF65-F5344CB8AC3E}">
        <p14:creationId xmlns:p14="http://schemas.microsoft.com/office/powerpoint/2010/main" val="211118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4"/>
          <p:cNvSpPr txBox="1">
            <a:spLocks/>
          </p:cNvSpPr>
          <p:nvPr/>
        </p:nvSpPr>
        <p:spPr>
          <a:xfrm>
            <a:off x="0" y="304800"/>
            <a:ext cx="3000375" cy="593124"/>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Priority Area 4</a:t>
            </a:r>
          </a:p>
        </p:txBody>
      </p:sp>
      <p:sp>
        <p:nvSpPr>
          <p:cNvPr id="5" name="Content Placeholder 5"/>
          <p:cNvSpPr txBox="1">
            <a:spLocks/>
          </p:cNvSpPr>
          <p:nvPr/>
        </p:nvSpPr>
        <p:spPr>
          <a:xfrm>
            <a:off x="-2" y="1152267"/>
            <a:ext cx="6162677" cy="2572008"/>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2419" indent="-302419">
              <a:buFont typeface="Arial"/>
              <a:buNone/>
            </a:pPr>
            <a:r>
              <a:rPr lang="en-US" sz="2400" b="1" dirty="0">
                <a:solidFill>
                  <a:schemeClr val="bg1"/>
                </a:solidFill>
                <a:latin typeface="Arial" panose="020B0604020202020204" pitchFamily="34" charset="0"/>
                <a:cs typeface="Arial" panose="020B0604020202020204" pitchFamily="34" charset="0"/>
              </a:rPr>
              <a:t>Teaching &amp; Learning</a:t>
            </a:r>
          </a:p>
          <a:p>
            <a:pPr marL="400050" lvl="1" indent="-385763">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Engage with faculty &amp; students for librarian inclusion in developing academic &amp; everyday life support services for students </a:t>
            </a:r>
          </a:p>
          <a:p>
            <a:pPr marL="400050" lvl="1" indent="-385763">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Develop educated &amp; informed citizens</a:t>
            </a:r>
          </a:p>
        </p:txBody>
      </p:sp>
    </p:spTree>
    <p:extLst>
      <p:ext uri="{BB962C8B-B14F-4D97-AF65-F5344CB8AC3E}">
        <p14:creationId xmlns:p14="http://schemas.microsoft.com/office/powerpoint/2010/main" val="586819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68778" y="1952725"/>
            <a:ext cx="6375222" cy="2355430"/>
          </a:xfrm>
        </p:spPr>
        <p:txBody>
          <a:bodyPr/>
          <a:lstStyle/>
          <a:p>
            <a:pPr marL="0" indent="0">
              <a:buNone/>
            </a:pPr>
            <a:r>
              <a:rPr lang="en-US" sz="2000" b="1" dirty="0"/>
              <a:t>“…the whole kind of conversation around fake news is this really important example of how important it is in our daily life and civic health in order to bring critical skills to bear on understanding information and being able to critically evaluate the source of that.”</a:t>
            </a:r>
          </a:p>
          <a:p>
            <a:pPr marL="0" indent="0">
              <a:buNone/>
            </a:pPr>
            <a:r>
              <a:rPr lang="en-US" sz="2000" b="1" dirty="0"/>
              <a:t> </a:t>
            </a:r>
            <a:r>
              <a:rPr lang="en-US" sz="1600" b="1" i="1" dirty="0"/>
              <a:t>(Advisory Member LM03, Research University, Secular, Private)</a:t>
            </a:r>
          </a:p>
        </p:txBody>
      </p:sp>
    </p:spTree>
    <p:extLst>
      <p:ext uri="{BB962C8B-B14F-4D97-AF65-F5344CB8AC3E}">
        <p14:creationId xmlns:p14="http://schemas.microsoft.com/office/powerpoint/2010/main" val="1688131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1D16D2B-B881-49AB-9414-D65B4797FAAC}"/>
              </a:ext>
            </a:extLst>
          </p:cNvPr>
          <p:cNvPicPr>
            <a:picLocks noGrp="1" noChangeAspect="1"/>
          </p:cNvPicPr>
          <p:nvPr>
            <p:ph type="pic" sz="quarter" idx="10"/>
          </p:nvPr>
        </p:nvPicPr>
        <p:blipFill>
          <a:blip r:embed="rId3"/>
          <a:srcRect t="11502" b="11502"/>
          <a:stretch>
            <a:fillRect/>
          </a:stretch>
        </p:blipFill>
        <p:spPr/>
      </p:pic>
      <p:sp>
        <p:nvSpPr>
          <p:cNvPr id="4" name="Text Placeholder 3"/>
          <p:cNvSpPr>
            <a:spLocks noGrp="1"/>
          </p:cNvSpPr>
          <p:nvPr>
            <p:ph type="body" sz="quarter" idx="11"/>
          </p:nvPr>
        </p:nvSpPr>
        <p:spPr>
          <a:xfrm>
            <a:off x="0" y="2201284"/>
            <a:ext cx="5077610" cy="2485016"/>
          </a:xfrm>
        </p:spPr>
        <p:txBody>
          <a:bodyPr/>
          <a:lstStyle/>
          <a:p>
            <a:pPr marL="0" indent="0">
              <a:buNone/>
            </a:pPr>
            <a:r>
              <a:rPr lang="en-US" sz="2000" b="1" dirty="0"/>
              <a:t>“I see that [libraries] play a role as a partner, facilitating both learning and doing in new and different ways, both helping all of us to embrace information in critical and yet meaningful ways.” </a:t>
            </a:r>
            <a:r>
              <a:rPr lang="en-US" sz="2000" b="1" i="1" dirty="0"/>
              <a:t>(Provost Interviewee PP03, Research University, Secular, Private)</a:t>
            </a:r>
            <a:endParaRPr lang="en-US" sz="2000" i="1" dirty="0"/>
          </a:p>
        </p:txBody>
      </p:sp>
    </p:spTree>
    <p:extLst>
      <p:ext uri="{BB962C8B-B14F-4D97-AF65-F5344CB8AC3E}">
        <p14:creationId xmlns:p14="http://schemas.microsoft.com/office/powerpoint/2010/main" val="760635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342A4CC-2811-4EF3-962F-AB30F0E8D42D}"/>
              </a:ext>
            </a:extLst>
          </p:cNvPr>
          <p:cNvPicPr>
            <a:picLocks noGrp="1" noChangeAspect="1"/>
          </p:cNvPicPr>
          <p:nvPr>
            <p:ph type="pic" sz="quarter" idx="10"/>
          </p:nvPr>
        </p:nvPicPr>
        <p:blipFill>
          <a:blip r:embed="rId3"/>
          <a:srcRect t="11581" b="11581"/>
          <a:stretch>
            <a:fillRect/>
          </a:stretch>
        </p:blipFill>
        <p:spPr/>
      </p:pic>
      <p:sp>
        <p:nvSpPr>
          <p:cNvPr id="4" name="Text Placeholder 3"/>
          <p:cNvSpPr>
            <a:spLocks noGrp="1"/>
          </p:cNvSpPr>
          <p:nvPr>
            <p:ph type="body" sz="quarter" idx="11"/>
          </p:nvPr>
        </p:nvSpPr>
        <p:spPr>
          <a:xfrm>
            <a:off x="1982265" y="2449286"/>
            <a:ext cx="7161735" cy="2057400"/>
          </a:xfrm>
        </p:spPr>
        <p:txBody>
          <a:bodyPr/>
          <a:lstStyle/>
          <a:p>
            <a:pPr marL="0" indent="0">
              <a:buNone/>
            </a:pPr>
            <a:r>
              <a:rPr lang="en-US" sz="2000" b="1" dirty="0"/>
              <a:t>“Thinking of how these new learning environments work, and how the library would enhance students' and faculty's ability to access and process knowledge, data information, in those particular kinds of environments. That's what libraries need to do to be successful.” </a:t>
            </a:r>
          </a:p>
          <a:p>
            <a:pPr marL="0" indent="0">
              <a:buNone/>
            </a:pPr>
            <a:r>
              <a:rPr lang="en-US" sz="1600" b="1" i="1" dirty="0"/>
              <a:t>(Provost Interviewee PP02, Research University, Non-Secular, Private)</a:t>
            </a:r>
            <a:endParaRPr lang="en-US" sz="1600" b="1" dirty="0"/>
          </a:p>
        </p:txBody>
      </p:sp>
    </p:spTree>
    <p:extLst>
      <p:ext uri="{BB962C8B-B14F-4D97-AF65-F5344CB8AC3E}">
        <p14:creationId xmlns:p14="http://schemas.microsoft.com/office/powerpoint/2010/main" val="582602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8E25D0B-8325-4E6E-BD75-3C7F6AA08032}"/>
              </a:ext>
            </a:extLst>
          </p:cNvPr>
          <p:cNvPicPr>
            <a:picLocks noGrp="1" noChangeAspect="1"/>
          </p:cNvPicPr>
          <p:nvPr>
            <p:ph type="pic" sz="quarter" idx="10"/>
          </p:nvPr>
        </p:nvPicPr>
        <p:blipFill rotWithShape="1">
          <a:blip r:embed="rId3"/>
          <a:srcRect b="31666"/>
          <a:stretch/>
        </p:blipFill>
        <p:spPr>
          <a:xfrm>
            <a:off x="0" y="0"/>
            <a:ext cx="9144000" cy="4686300"/>
          </a:xfrm>
        </p:spPr>
      </p:pic>
      <p:sp>
        <p:nvSpPr>
          <p:cNvPr id="5" name="Content Placeholder 5"/>
          <p:cNvSpPr txBox="1">
            <a:spLocks/>
          </p:cNvSpPr>
          <p:nvPr/>
        </p:nvSpPr>
        <p:spPr>
          <a:xfrm>
            <a:off x="0" y="217714"/>
            <a:ext cx="6019799" cy="2648464"/>
          </a:xfrm>
          <a:prstGeom prst="rect">
            <a:avLst/>
          </a:prstGeom>
          <a:solidFill>
            <a:schemeClr val="tx1">
              <a:alpha val="7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bg1"/>
                </a:solidFill>
                <a:latin typeface="Arial" panose="020B0604020202020204" pitchFamily="34" charset="0"/>
                <a:cs typeface="Arial" panose="020B0604020202020204" pitchFamily="34" charset="0"/>
              </a:rPr>
              <a:t>“</a:t>
            </a:r>
            <a:r>
              <a:rPr lang="en-US" sz="2000" b="1" dirty="0">
                <a:solidFill>
                  <a:schemeClr val="bg1"/>
                </a:solidFill>
              </a:rPr>
              <a:t>We should be helping people learn how to think, learn how to be skeptical, learn how to use critical thinking skills, learn how to be self-reflective. I think because those things are so much harder to assess and to demonstrate we have not done as good a job telling that story.”</a:t>
            </a:r>
          </a:p>
          <a:p>
            <a:pPr marL="0" indent="0">
              <a:buNone/>
            </a:pPr>
            <a:r>
              <a:rPr lang="en-US" sz="2000" b="1" i="1" dirty="0">
                <a:solidFill>
                  <a:schemeClr val="bg1"/>
                </a:solidFill>
                <a:latin typeface="Arial" charset="0"/>
                <a:ea typeface="Arial" charset="0"/>
                <a:cs typeface="Arial" charset="0"/>
              </a:rPr>
              <a:t>(Provost Interviewee PP10, College, Non-secular, Private)</a:t>
            </a:r>
          </a:p>
          <a:p>
            <a:pPr marL="0" indent="0">
              <a:buNone/>
            </a:pP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14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4"/>
          <p:cNvSpPr txBox="1">
            <a:spLocks/>
          </p:cNvSpPr>
          <p:nvPr/>
        </p:nvSpPr>
        <p:spPr>
          <a:xfrm>
            <a:off x="0" y="282414"/>
            <a:ext cx="2981325" cy="586153"/>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Priority Area 5</a:t>
            </a:r>
          </a:p>
        </p:txBody>
      </p:sp>
      <p:sp>
        <p:nvSpPr>
          <p:cNvPr id="5" name="Content Placeholder 5"/>
          <p:cNvSpPr txBox="1">
            <a:spLocks/>
          </p:cNvSpPr>
          <p:nvPr/>
        </p:nvSpPr>
        <p:spPr>
          <a:xfrm>
            <a:off x="0" y="979530"/>
            <a:ext cx="7562850" cy="3344819"/>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2419" indent="-302419">
              <a:buFont typeface="Arial"/>
              <a:buNone/>
            </a:pPr>
            <a:r>
              <a:rPr lang="en-US" sz="2000" b="1" dirty="0">
                <a:solidFill>
                  <a:schemeClr val="bg1"/>
                </a:solidFill>
                <a:latin typeface="Arial" panose="020B0604020202020204" pitchFamily="34" charset="0"/>
                <a:cs typeface="Arial" panose="020B0604020202020204" pitchFamily="34" charset="0"/>
              </a:rPr>
              <a:t>Student Success</a:t>
            </a:r>
          </a:p>
          <a:p>
            <a:pPr>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Identify quantifiable student attainment indicators</a:t>
            </a:r>
          </a:p>
          <a:p>
            <a:pPr marL="6858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Enrollment in postsecondary education</a:t>
            </a:r>
          </a:p>
          <a:p>
            <a:pPr marL="6858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Grades</a:t>
            </a:r>
          </a:p>
          <a:p>
            <a:pPr marL="6858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Persistence to the sophomore year</a:t>
            </a:r>
          </a:p>
          <a:p>
            <a:pPr marL="6858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Length of time to degree &amp; graduation</a:t>
            </a:r>
          </a:p>
          <a:p>
            <a:pPr>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Work with academic services &amp; faculty</a:t>
            </a:r>
          </a:p>
          <a:p>
            <a:pPr marL="6858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Develop data collection &amp; reporting methods that retain student privacy &amp; confidentiality</a:t>
            </a:r>
          </a:p>
        </p:txBody>
      </p:sp>
    </p:spTree>
    <p:extLst>
      <p:ext uri="{BB962C8B-B14F-4D97-AF65-F5344CB8AC3E}">
        <p14:creationId xmlns:p14="http://schemas.microsoft.com/office/powerpoint/2010/main" val="1215608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0786" y="757687"/>
            <a:ext cx="8439148" cy="544117"/>
          </a:xfrm>
        </p:spPr>
        <p:txBody>
          <a:bodyPr/>
          <a:lstStyle/>
          <a:p>
            <a:r>
              <a:rPr lang="en-US" sz="3200" dirty="0">
                <a:latin typeface="Arial" panose="020B0604020202020204" pitchFamily="34" charset="0"/>
                <a:cs typeface="Arial" panose="020B0604020202020204" pitchFamily="34" charset="0"/>
              </a:rPr>
              <a:t>Data Collection</a:t>
            </a:r>
            <a:endParaRPr lang="en-US" sz="32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75113689"/>
              </p:ext>
            </p:extLst>
          </p:nvPr>
        </p:nvGraphicFramePr>
        <p:xfrm>
          <a:off x="3437045" y="589358"/>
          <a:ext cx="6172200" cy="331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74440" y="1358113"/>
            <a:ext cx="4185920" cy="2215991"/>
          </a:xfrm>
          <a:prstGeom prst="rect">
            <a:avLst/>
          </a:prstGeom>
          <a:noFill/>
        </p:spPr>
        <p:txBody>
          <a:bodyPr wrap="square" rtlCol="0">
            <a:spAutoFit/>
          </a:bodyPr>
          <a:lstStyle/>
          <a:p>
            <a:pPr marL="285750" indent="-285750">
              <a:buFont typeface="Arial" charset="0"/>
              <a:buChar char="•"/>
            </a:pPr>
            <a:r>
              <a:rPr lang="en-US" sz="2400" dirty="0"/>
              <a:t>Three data sources</a:t>
            </a:r>
          </a:p>
          <a:p>
            <a:pPr marL="285750" indent="-285750">
              <a:buFont typeface="Arial" charset="0"/>
              <a:buChar char="•"/>
            </a:pPr>
            <a:r>
              <a:rPr lang="en-US" sz="2400" dirty="0"/>
              <a:t>Iterative process</a:t>
            </a:r>
          </a:p>
          <a:p>
            <a:pPr marL="742950" lvl="1" indent="-285750">
              <a:buFont typeface="Arial" charset="0"/>
              <a:buChar char="•"/>
            </a:pPr>
            <a:r>
              <a:rPr lang="en-US" sz="2400" dirty="0"/>
              <a:t>Advisory group</a:t>
            </a:r>
          </a:p>
          <a:p>
            <a:pPr marL="742950" lvl="1" indent="-285750">
              <a:buFont typeface="Arial" charset="0"/>
              <a:buChar char="•"/>
            </a:pPr>
            <a:r>
              <a:rPr lang="en-US" sz="2400" dirty="0"/>
              <a:t>Literature review</a:t>
            </a:r>
          </a:p>
          <a:p>
            <a:pPr marL="742950" lvl="1" indent="-285750">
              <a:buFont typeface="Arial" charset="0"/>
              <a:buChar char="•"/>
            </a:pPr>
            <a:r>
              <a:rPr lang="en-US" sz="2400" dirty="0"/>
              <a:t>Provost interviews</a:t>
            </a:r>
          </a:p>
          <a:p>
            <a:endParaRPr lang="en-US" dirty="0"/>
          </a:p>
        </p:txBody>
      </p:sp>
    </p:spTree>
    <p:extLst>
      <p:ext uri="{BB962C8B-B14F-4D97-AF65-F5344CB8AC3E}">
        <p14:creationId xmlns:p14="http://schemas.microsoft.com/office/powerpoint/2010/main" val="190508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F42D76F-42EB-422D-B7ED-02E03965F697}"/>
              </a:ext>
            </a:extLst>
          </p:cNvPr>
          <p:cNvPicPr>
            <a:picLocks noGrp="1" noChangeAspect="1"/>
          </p:cNvPicPr>
          <p:nvPr>
            <p:ph type="pic" sz="quarter" idx="10"/>
          </p:nvPr>
        </p:nvPicPr>
        <p:blipFill>
          <a:blip r:embed="rId3"/>
          <a:srcRect t="11321" b="11321"/>
          <a:stretch>
            <a:fillRect/>
          </a:stretch>
        </p:blipFill>
        <p:spPr/>
      </p:pic>
      <p:sp>
        <p:nvSpPr>
          <p:cNvPr id="13" name="Content Placeholder 5"/>
          <p:cNvSpPr txBox="1">
            <a:spLocks/>
          </p:cNvSpPr>
          <p:nvPr/>
        </p:nvSpPr>
        <p:spPr>
          <a:xfrm>
            <a:off x="0" y="1418791"/>
            <a:ext cx="6422315" cy="3004557"/>
          </a:xfrm>
          <a:prstGeom prst="rect">
            <a:avLst/>
          </a:prstGeom>
          <a:solidFill>
            <a:srgbClr val="000000">
              <a:alpha val="80000"/>
            </a:srgb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bg1"/>
                </a:solidFill>
                <a:latin typeface="Arial" charset="0"/>
                <a:ea typeface="Arial" charset="0"/>
                <a:cs typeface="Arial" charset="0"/>
              </a:rPr>
              <a:t>“I do not think the learning stops after [students graduate]. How do we set our students up for success? How do they reach the outcomes that we want for them? How do we have them thinking about, and in particular for libraries, how do they think about that down the road as, using public libraries and the resources we have there as well?”</a:t>
            </a:r>
          </a:p>
          <a:p>
            <a:pPr marL="0" indent="0">
              <a:buNone/>
            </a:pPr>
            <a:r>
              <a:rPr lang="en-US" sz="2000" b="1" i="1" dirty="0">
                <a:solidFill>
                  <a:schemeClr val="bg1"/>
                </a:solidFill>
                <a:latin typeface="Arial" charset="0"/>
                <a:ea typeface="Arial" charset="0"/>
                <a:cs typeface="Arial" charset="0"/>
              </a:rPr>
              <a:t>(Provost Interviewee PP06, Research University, Secular, Public)</a:t>
            </a:r>
          </a:p>
          <a:p>
            <a:pPr marL="0" indent="0">
              <a:buNone/>
            </a:pPr>
            <a:endParaRPr lang="en-US" sz="20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09927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57CF7B5-A327-4F55-8165-C4157D5448F1}"/>
              </a:ext>
            </a:extLst>
          </p:cNvPr>
          <p:cNvPicPr>
            <a:picLocks noGrp="1" noChangeAspect="1"/>
          </p:cNvPicPr>
          <p:nvPr>
            <p:ph type="pic" sz="quarter" idx="10"/>
          </p:nvPr>
        </p:nvPicPr>
        <p:blipFill>
          <a:blip r:embed="rId3"/>
          <a:srcRect t="11682" b="11682"/>
          <a:stretch>
            <a:fillRect/>
          </a:stretch>
        </p:blipFill>
        <p:spPr/>
      </p:pic>
      <p:sp>
        <p:nvSpPr>
          <p:cNvPr id="3" name="Text Placeholder 2"/>
          <p:cNvSpPr>
            <a:spLocks noGrp="1"/>
          </p:cNvSpPr>
          <p:nvPr>
            <p:ph type="body" sz="quarter" idx="11"/>
          </p:nvPr>
        </p:nvSpPr>
        <p:spPr>
          <a:xfrm>
            <a:off x="2939142" y="0"/>
            <a:ext cx="6204857" cy="2481943"/>
          </a:xfrm>
        </p:spPr>
        <p:txBody>
          <a:bodyPr/>
          <a:lstStyle/>
          <a:p>
            <a:pPr marL="0" indent="0">
              <a:buNone/>
            </a:pPr>
            <a:r>
              <a:rPr lang="en-US" sz="2000" b="1" dirty="0"/>
              <a:t>“…we have to be willing to do types of data collection that libraries have shied away from in the past.…I think that we have to be able to be willing to have conversations on campus about tracking user behavior in ways that libraries just haven't done.” </a:t>
            </a:r>
          </a:p>
          <a:p>
            <a:pPr marL="0" indent="0">
              <a:buNone/>
            </a:pPr>
            <a:r>
              <a:rPr lang="en-US" sz="1600" b="1" i="1" dirty="0"/>
              <a:t>(Advisory Group Member LM14, Research University, Secular, Public)</a:t>
            </a:r>
          </a:p>
          <a:p>
            <a:pPr marL="0" indent="0">
              <a:buNone/>
            </a:pPr>
            <a:endParaRPr lang="en-US" sz="1400" dirty="0"/>
          </a:p>
        </p:txBody>
      </p:sp>
    </p:spTree>
    <p:extLst>
      <p:ext uri="{BB962C8B-B14F-4D97-AF65-F5344CB8AC3E}">
        <p14:creationId xmlns:p14="http://schemas.microsoft.com/office/powerpoint/2010/main" val="202642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4"/>
          <p:cNvSpPr txBox="1">
            <a:spLocks/>
          </p:cNvSpPr>
          <p:nvPr/>
        </p:nvSpPr>
        <p:spPr>
          <a:xfrm>
            <a:off x="1" y="154782"/>
            <a:ext cx="2971799" cy="597694"/>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Priority Area 6</a:t>
            </a:r>
          </a:p>
        </p:txBody>
      </p:sp>
      <p:sp>
        <p:nvSpPr>
          <p:cNvPr id="5" name="Content Placeholder 5"/>
          <p:cNvSpPr txBox="1">
            <a:spLocks/>
          </p:cNvSpPr>
          <p:nvPr/>
        </p:nvSpPr>
        <p:spPr>
          <a:xfrm>
            <a:off x="0" y="985966"/>
            <a:ext cx="7258049" cy="3071684"/>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2419" indent="-302419">
              <a:buFont typeface="Arial"/>
              <a:buNone/>
            </a:pPr>
            <a:r>
              <a:rPr lang="en-US" sz="2400" b="1" dirty="0">
                <a:solidFill>
                  <a:schemeClr val="bg1"/>
                </a:solidFill>
                <a:latin typeface="Arial" panose="020B0604020202020204" pitchFamily="34" charset="0"/>
                <a:cs typeface="Arial" panose="020B0604020202020204" pitchFamily="34" charset="0"/>
              </a:rPr>
              <a:t>Learning analytics</a:t>
            </a:r>
          </a:p>
          <a:p>
            <a:r>
              <a:rPr lang="en-US" sz="2400" b="1" dirty="0">
                <a:solidFill>
                  <a:schemeClr val="bg1"/>
                </a:solidFill>
                <a:latin typeface="Arial" panose="020B0604020202020204" pitchFamily="34" charset="0"/>
                <a:cs typeface="Arial" panose="020B0604020202020204" pitchFamily="34" charset="0"/>
              </a:rPr>
              <a:t>Measure, collect, analyze &amp; report “data about learners and their contexts, for purposes of understanding and optimizing learning and the environments in which it occurs.” </a:t>
            </a:r>
          </a:p>
          <a:p>
            <a:r>
              <a:rPr lang="en-US" sz="2400" b="1" dirty="0">
                <a:solidFill>
                  <a:schemeClr val="bg1"/>
                </a:solidFill>
                <a:latin typeface="Arial" panose="020B0604020202020204" pitchFamily="34" charset="0"/>
                <a:cs typeface="Arial" panose="020B0604020202020204" pitchFamily="34" charset="0"/>
              </a:rPr>
              <a:t>Include library data with institutionally collected data to predict student success</a:t>
            </a:r>
          </a:p>
        </p:txBody>
      </p:sp>
      <p:sp>
        <p:nvSpPr>
          <p:cNvPr id="6" name="TextBox 5"/>
          <p:cNvSpPr txBox="1"/>
          <p:nvPr/>
        </p:nvSpPr>
        <p:spPr>
          <a:xfrm>
            <a:off x="7070724" y="4345313"/>
            <a:ext cx="2159000" cy="307777"/>
          </a:xfrm>
          <a:prstGeom prst="rect">
            <a:avLst/>
          </a:prstGeom>
          <a:solidFill>
            <a:schemeClr val="tx1">
              <a:alpha val="0"/>
            </a:schemeClr>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a:t>
            </a:r>
            <a:r>
              <a:rPr lang="en-US" sz="1400" b="1" dirty="0" err="1">
                <a:solidFill>
                  <a:schemeClr val="bg1"/>
                </a:solidFill>
                <a:latin typeface="Arial" panose="020B0604020202020204" pitchFamily="34" charset="0"/>
                <a:cs typeface="Arial" panose="020B0604020202020204" pitchFamily="34" charset="0"/>
              </a:rPr>
              <a:t>Jantti</a:t>
            </a:r>
            <a:r>
              <a:rPr lang="en-US" sz="1400" b="1" dirty="0">
                <a:solidFill>
                  <a:schemeClr val="bg1"/>
                </a:solidFill>
                <a:latin typeface="Arial" panose="020B0604020202020204" pitchFamily="34" charset="0"/>
                <a:cs typeface="Arial" panose="020B0604020202020204" pitchFamily="34" charset="0"/>
              </a:rPr>
              <a:t> &amp; Heath, 2016)</a:t>
            </a:r>
          </a:p>
        </p:txBody>
      </p:sp>
    </p:spTree>
    <p:extLst>
      <p:ext uri="{BB962C8B-B14F-4D97-AF65-F5344CB8AC3E}">
        <p14:creationId xmlns:p14="http://schemas.microsoft.com/office/powerpoint/2010/main" val="1721856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339B35C-61E7-4F92-8C91-8742B3988B84}"/>
              </a:ext>
            </a:extLst>
          </p:cNvPr>
          <p:cNvPicPr>
            <a:picLocks noGrp="1" noChangeAspect="1"/>
          </p:cNvPicPr>
          <p:nvPr>
            <p:ph type="pic" sz="quarter" idx="10"/>
          </p:nvPr>
        </p:nvPicPr>
        <p:blipFill rotWithShape="1">
          <a:blip r:embed="rId3"/>
          <a:srcRect l="6085" t="26629" r="7296" b="6522"/>
          <a:stretch/>
        </p:blipFill>
        <p:spPr>
          <a:xfrm>
            <a:off x="0" y="-1"/>
            <a:ext cx="9144000" cy="4686301"/>
          </a:xfrm>
        </p:spPr>
      </p:pic>
      <p:sp>
        <p:nvSpPr>
          <p:cNvPr id="5" name="Text Placeholder 4"/>
          <p:cNvSpPr>
            <a:spLocks noGrp="1"/>
          </p:cNvSpPr>
          <p:nvPr>
            <p:ph type="body" sz="quarter" idx="11"/>
          </p:nvPr>
        </p:nvSpPr>
        <p:spPr>
          <a:xfrm>
            <a:off x="2033422" y="2115749"/>
            <a:ext cx="7110578" cy="2570551"/>
          </a:xfrm>
        </p:spPr>
        <p:txBody>
          <a:bodyPr/>
          <a:lstStyle/>
          <a:p>
            <a:pPr marL="0" indent="0">
              <a:buNone/>
            </a:pPr>
            <a:r>
              <a:rPr lang="en-US" sz="2000" b="1" dirty="0"/>
              <a:t>“The drive to knowing more about what students get from a college education is not going to go away. We are going to have to continually look at, quality.…This drive towards knowing what students get from their college education, is going to continue to be important. I can't imagine that part of it would go away with the Trump Administration.” </a:t>
            </a:r>
          </a:p>
          <a:p>
            <a:pPr marL="0" indent="0">
              <a:buNone/>
            </a:pPr>
            <a:r>
              <a:rPr lang="en-US" sz="1600" b="1" i="1" dirty="0"/>
              <a:t>(Provost Interviewee PP06, Research University, Secular, Public)</a:t>
            </a:r>
          </a:p>
          <a:p>
            <a:pPr marL="0" indent="0">
              <a:buNone/>
            </a:pPr>
            <a:endParaRPr lang="en-US" sz="2000" b="1" dirty="0"/>
          </a:p>
        </p:txBody>
      </p:sp>
    </p:spTree>
    <p:extLst>
      <p:ext uri="{BB962C8B-B14F-4D97-AF65-F5344CB8AC3E}">
        <p14:creationId xmlns:p14="http://schemas.microsoft.com/office/powerpoint/2010/main" val="1418333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DC4B0C-4087-4258-AD20-769FCC076E7A}"/>
              </a:ext>
            </a:extLst>
          </p:cNvPr>
          <p:cNvSpPr>
            <a:spLocks noGrp="1"/>
          </p:cNvSpPr>
          <p:nvPr>
            <p:ph type="body" sz="quarter" idx="10"/>
          </p:nvPr>
        </p:nvSpPr>
        <p:spPr/>
        <p:txBody>
          <a:bodyPr anchor="ctr"/>
          <a:lstStyle/>
          <a:p>
            <a:r>
              <a:rPr lang="en-US" dirty="0"/>
              <a:t>recommendations</a:t>
            </a:r>
          </a:p>
        </p:txBody>
      </p:sp>
      <p:sp>
        <p:nvSpPr>
          <p:cNvPr id="5" name="Text Placeholder 4">
            <a:extLst>
              <a:ext uri="{FF2B5EF4-FFF2-40B4-BE49-F238E27FC236}">
                <a16:creationId xmlns:a16="http://schemas.microsoft.com/office/drawing/2014/main" id="{F4DE12E5-32BB-4A43-805B-E28C446D2141}"/>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86D05BA7-5253-429D-BBB7-672049AB83B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445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EC59C73-A440-4A3D-9140-AC280D434153}"/>
              </a:ext>
            </a:extLst>
          </p:cNvPr>
          <p:cNvPicPr>
            <a:picLocks noGrp="1" noChangeAspect="1"/>
          </p:cNvPicPr>
          <p:nvPr>
            <p:ph type="pic" sz="quarter" idx="10"/>
          </p:nvPr>
        </p:nvPicPr>
        <p:blipFill rotWithShape="1">
          <a:blip r:embed="rId3"/>
          <a:srcRect l="6786" t="25673" r="8572" b="30963"/>
          <a:stretch/>
        </p:blipFill>
        <p:spPr>
          <a:xfrm>
            <a:off x="-1" y="0"/>
            <a:ext cx="9144001" cy="4669971"/>
          </a:xfrm>
        </p:spPr>
      </p:pic>
      <p:sp>
        <p:nvSpPr>
          <p:cNvPr id="6" name="Title 4"/>
          <p:cNvSpPr txBox="1">
            <a:spLocks/>
          </p:cNvSpPr>
          <p:nvPr/>
        </p:nvSpPr>
        <p:spPr>
          <a:xfrm>
            <a:off x="-1" y="612762"/>
            <a:ext cx="2775857" cy="451684"/>
          </a:xfrm>
          <a:prstGeom prst="rect">
            <a:avLst/>
          </a:prstGeom>
          <a:solidFill>
            <a:schemeClr val="tx1">
              <a:alpha val="8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chemeClr val="bg1"/>
                </a:solidFill>
                <a:latin typeface="Arial" panose="020B0604020202020204" pitchFamily="34" charset="0"/>
                <a:cs typeface="Arial" panose="020B0604020202020204" pitchFamily="34" charset="0"/>
              </a:rPr>
              <a:t>Recommendation</a:t>
            </a:r>
          </a:p>
        </p:txBody>
      </p:sp>
      <p:sp>
        <p:nvSpPr>
          <p:cNvPr id="7" name="Content Placeholder 5"/>
          <p:cNvSpPr txBox="1">
            <a:spLocks/>
          </p:cNvSpPr>
          <p:nvPr/>
        </p:nvSpPr>
        <p:spPr>
          <a:xfrm>
            <a:off x="0" y="1442521"/>
            <a:ext cx="6337300" cy="3082406"/>
          </a:xfrm>
          <a:prstGeom prst="rect">
            <a:avLst/>
          </a:prstGeom>
          <a:solidFill>
            <a:schemeClr val="tx1">
              <a:alpha val="8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bg1"/>
                </a:solidFill>
                <a:latin typeface="Arial" panose="020B0604020202020204" pitchFamily="34" charset="0"/>
                <a:cs typeface="Arial" panose="020B0604020202020204" pitchFamily="34" charset="0"/>
              </a:rPr>
              <a:t>Identify &amp; articulate both learning &amp; success outcomes </a:t>
            </a:r>
          </a:p>
          <a:p>
            <a:r>
              <a:rPr lang="en-US" sz="2000" b="1" dirty="0">
                <a:solidFill>
                  <a:schemeClr val="bg1"/>
                </a:solidFill>
                <a:latin typeface="Arial" panose="020B0604020202020204" pitchFamily="34" charset="0"/>
                <a:cs typeface="Arial" panose="020B0604020202020204" pitchFamily="34" charset="0"/>
              </a:rPr>
              <a:t>Engage students in redesigning library space to demonstrate library’s impact for learning outcome </a:t>
            </a:r>
          </a:p>
          <a:p>
            <a:r>
              <a:rPr lang="en-US" sz="2000" b="1" dirty="0">
                <a:solidFill>
                  <a:schemeClr val="bg1"/>
                </a:solidFill>
                <a:latin typeface="Arial" panose="020B0604020202020204" pitchFamily="34" charset="0"/>
                <a:cs typeface="Arial" panose="020B0604020202020204" pitchFamily="34" charset="0"/>
              </a:rPr>
              <a:t>Library resource or service usage &amp; its relationship to student retention exemplifies the effect of library’s service, collection, &amp;/or space for success outcome</a:t>
            </a:r>
          </a:p>
        </p:txBody>
      </p:sp>
    </p:spTree>
    <p:extLst>
      <p:ext uri="{BB962C8B-B14F-4D97-AF65-F5344CB8AC3E}">
        <p14:creationId xmlns:p14="http://schemas.microsoft.com/office/powerpoint/2010/main" val="67259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E513AF7-31A0-4E85-B153-95EBA43CAA57}"/>
              </a:ext>
            </a:extLst>
          </p:cNvPr>
          <p:cNvPicPr>
            <a:picLocks noGrp="1" noChangeAspect="1"/>
          </p:cNvPicPr>
          <p:nvPr>
            <p:ph type="pic" sz="quarter" idx="10"/>
          </p:nvPr>
        </p:nvPicPr>
        <p:blipFill>
          <a:blip r:embed="rId3"/>
          <a:srcRect l="13720" r="13720"/>
          <a:stretch>
            <a:fillRect/>
          </a:stretch>
        </p:blipFill>
        <p:spPr>
          <a:xfrm>
            <a:off x="0" y="0"/>
            <a:ext cx="9144000" cy="4686300"/>
          </a:xfrm>
        </p:spPr>
      </p:pic>
      <p:sp>
        <p:nvSpPr>
          <p:cNvPr id="12" name="Title 4"/>
          <p:cNvSpPr txBox="1">
            <a:spLocks/>
          </p:cNvSpPr>
          <p:nvPr/>
        </p:nvSpPr>
        <p:spPr>
          <a:xfrm>
            <a:off x="6302829" y="983902"/>
            <a:ext cx="2841171" cy="408881"/>
          </a:xfrm>
          <a:prstGeom prst="rect">
            <a:avLst/>
          </a:prstGeom>
          <a:solidFill>
            <a:srgbClr val="000000">
              <a:alpha val="80000"/>
            </a:srgb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Arial" panose="020B0604020202020204" pitchFamily="34" charset="0"/>
                <a:cs typeface="Arial" panose="020B0604020202020204" pitchFamily="34" charset="0"/>
              </a:rPr>
              <a:t>Recommendation</a:t>
            </a:r>
          </a:p>
        </p:txBody>
      </p:sp>
      <p:sp>
        <p:nvSpPr>
          <p:cNvPr id="13" name="Content Placeholder 5"/>
          <p:cNvSpPr txBox="1">
            <a:spLocks/>
          </p:cNvSpPr>
          <p:nvPr/>
        </p:nvSpPr>
        <p:spPr>
          <a:xfrm>
            <a:off x="4236441" y="1519032"/>
            <a:ext cx="4907560" cy="1895287"/>
          </a:xfrm>
          <a:prstGeom prst="rect">
            <a:avLst/>
          </a:prstGeom>
          <a:solidFill>
            <a:srgbClr val="000000">
              <a:alpha val="80000"/>
            </a:srgb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chemeClr val="bg1"/>
                </a:solidFill>
                <a:latin typeface="Arial" panose="020B0604020202020204" pitchFamily="34" charset="0"/>
                <a:cs typeface="Arial" panose="020B0604020202020204" pitchFamily="34" charset="0"/>
              </a:rPr>
              <a:t>Focus less on service &amp; more on sharing space &amp; collaborative programming with groups within the institution &amp; community</a:t>
            </a:r>
          </a:p>
        </p:txBody>
      </p:sp>
    </p:spTree>
    <p:extLst>
      <p:ext uri="{BB962C8B-B14F-4D97-AF65-F5344CB8AC3E}">
        <p14:creationId xmlns:p14="http://schemas.microsoft.com/office/powerpoint/2010/main" val="66556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7609265-DECE-41E2-88CF-FEEE93D42596}"/>
              </a:ext>
            </a:extLst>
          </p:cNvPr>
          <p:cNvPicPr>
            <a:picLocks noGrp="1" noChangeAspect="1"/>
          </p:cNvPicPr>
          <p:nvPr>
            <p:ph type="pic" sz="quarter" idx="10"/>
          </p:nvPr>
        </p:nvPicPr>
        <p:blipFill>
          <a:blip r:embed="rId3"/>
          <a:srcRect t="11502" b="11502"/>
          <a:stretch>
            <a:fillRect/>
          </a:stretch>
        </p:blipFill>
        <p:spPr/>
      </p:pic>
      <p:sp>
        <p:nvSpPr>
          <p:cNvPr id="4" name="Title 4"/>
          <p:cNvSpPr txBox="1">
            <a:spLocks/>
          </p:cNvSpPr>
          <p:nvPr/>
        </p:nvSpPr>
        <p:spPr>
          <a:xfrm>
            <a:off x="1" y="1175290"/>
            <a:ext cx="2743200" cy="476472"/>
          </a:xfrm>
          <a:prstGeom prst="rect">
            <a:avLst/>
          </a:prstGeom>
          <a:solidFill>
            <a:schemeClr val="tx1">
              <a:alpha val="7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chemeClr val="bg1"/>
                </a:solidFill>
                <a:latin typeface="Arial" panose="020B0604020202020204" pitchFamily="34" charset="0"/>
                <a:cs typeface="Arial" panose="020B0604020202020204" pitchFamily="34" charset="0"/>
              </a:rPr>
              <a:t>Recommendation</a:t>
            </a:r>
          </a:p>
        </p:txBody>
      </p:sp>
      <p:sp>
        <p:nvSpPr>
          <p:cNvPr id="5" name="Content Placeholder 5"/>
          <p:cNvSpPr txBox="1">
            <a:spLocks/>
          </p:cNvSpPr>
          <p:nvPr/>
        </p:nvSpPr>
        <p:spPr>
          <a:xfrm>
            <a:off x="0" y="1879995"/>
            <a:ext cx="4376056" cy="2049750"/>
          </a:xfrm>
          <a:prstGeom prst="rect">
            <a:avLst/>
          </a:prstGeom>
          <a:solidFill>
            <a:schemeClr val="tx1">
              <a:alpha val="7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chemeClr val="bg1"/>
                </a:solidFill>
                <a:latin typeface="Arial" panose="020B0604020202020204" pitchFamily="34" charset="0"/>
                <a:cs typeface="Arial" panose="020B0604020202020204" pitchFamily="34" charset="0"/>
              </a:rPr>
              <a:t>Bolster collaboration with other campus units or external partners, including consortia, on assessment-based efforts</a:t>
            </a:r>
          </a:p>
        </p:txBody>
      </p:sp>
    </p:spTree>
    <p:extLst>
      <p:ext uri="{BB962C8B-B14F-4D97-AF65-F5344CB8AC3E}">
        <p14:creationId xmlns:p14="http://schemas.microsoft.com/office/powerpoint/2010/main" val="1143571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B0AB2E6-3C73-4006-B79C-BFC240D648EE}"/>
              </a:ext>
            </a:extLst>
          </p:cNvPr>
          <p:cNvPicPr>
            <a:picLocks noGrp="1" noChangeAspect="1"/>
          </p:cNvPicPr>
          <p:nvPr>
            <p:ph type="pic" sz="quarter" idx="10"/>
          </p:nvPr>
        </p:nvPicPr>
        <p:blipFill>
          <a:blip r:embed="rId3"/>
          <a:srcRect t="11321" b="11321"/>
          <a:stretch>
            <a:fillRect/>
          </a:stretch>
        </p:blipFill>
        <p:spPr>
          <a:xfrm>
            <a:off x="0" y="0"/>
            <a:ext cx="9144000" cy="4686300"/>
          </a:xfrm>
        </p:spPr>
      </p:pic>
      <p:sp>
        <p:nvSpPr>
          <p:cNvPr id="4" name="Title 4"/>
          <p:cNvSpPr txBox="1">
            <a:spLocks/>
          </p:cNvSpPr>
          <p:nvPr/>
        </p:nvSpPr>
        <p:spPr>
          <a:xfrm>
            <a:off x="6346372" y="195979"/>
            <a:ext cx="2797628" cy="476214"/>
          </a:xfrm>
          <a:prstGeom prst="rect">
            <a:avLst/>
          </a:prstGeom>
          <a:solidFill>
            <a:schemeClr val="tx1">
              <a:alpha val="8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chemeClr val="bg1"/>
                </a:solidFill>
                <a:latin typeface="Arial" panose="020B0604020202020204" pitchFamily="34" charset="0"/>
                <a:cs typeface="Arial" panose="020B0604020202020204" pitchFamily="34" charset="0"/>
              </a:rPr>
              <a:t>Recommendation</a:t>
            </a:r>
          </a:p>
        </p:txBody>
      </p:sp>
      <p:sp>
        <p:nvSpPr>
          <p:cNvPr id="5" name="Content Placeholder 5"/>
          <p:cNvSpPr txBox="1">
            <a:spLocks/>
          </p:cNvSpPr>
          <p:nvPr/>
        </p:nvSpPr>
        <p:spPr>
          <a:xfrm>
            <a:off x="4027714" y="868172"/>
            <a:ext cx="5116286" cy="1997530"/>
          </a:xfrm>
          <a:prstGeom prst="rect">
            <a:avLst/>
          </a:prstGeom>
          <a:solidFill>
            <a:schemeClr val="tx1">
              <a:alpha val="8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chemeClr val="bg1"/>
                </a:solidFill>
                <a:latin typeface="Arial" panose="020B0604020202020204" pitchFamily="34" charset="0"/>
                <a:cs typeface="Arial" panose="020B0604020202020204" pitchFamily="34" charset="0"/>
              </a:rPr>
              <a:t>Communicate how library services, collections, &amp; spaces address the larger mission of the institution by becoming better at marketing &amp; customer service</a:t>
            </a:r>
          </a:p>
        </p:txBody>
      </p:sp>
    </p:spTree>
    <p:extLst>
      <p:ext uri="{BB962C8B-B14F-4D97-AF65-F5344CB8AC3E}">
        <p14:creationId xmlns:p14="http://schemas.microsoft.com/office/powerpoint/2010/main" val="1771383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757A492-486B-45EA-A181-9286941D7460}"/>
              </a:ext>
            </a:extLst>
          </p:cNvPr>
          <p:cNvPicPr>
            <a:picLocks noGrp="1" noChangeAspect="1"/>
          </p:cNvPicPr>
          <p:nvPr>
            <p:ph type="pic" sz="quarter" idx="10"/>
          </p:nvPr>
        </p:nvPicPr>
        <p:blipFill rotWithShape="1">
          <a:blip r:embed="rId3"/>
          <a:srcRect l="7986" t="26571" r="6801" b="27267"/>
          <a:stretch/>
        </p:blipFill>
        <p:spPr>
          <a:xfrm>
            <a:off x="0" y="0"/>
            <a:ext cx="9144000" cy="4680857"/>
          </a:xfrm>
        </p:spPr>
      </p:pic>
      <p:sp>
        <p:nvSpPr>
          <p:cNvPr id="4" name="Title 4"/>
          <p:cNvSpPr txBox="1">
            <a:spLocks/>
          </p:cNvSpPr>
          <p:nvPr/>
        </p:nvSpPr>
        <p:spPr>
          <a:xfrm>
            <a:off x="6382741" y="942848"/>
            <a:ext cx="2761259" cy="478149"/>
          </a:xfrm>
          <a:prstGeom prst="rect">
            <a:avLst/>
          </a:prstGeom>
          <a:solidFill>
            <a:schemeClr val="tx1">
              <a:alpha val="8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chemeClr val="bg1"/>
                </a:solidFill>
                <a:latin typeface="Arial" panose="020B0604020202020204" pitchFamily="34" charset="0"/>
                <a:cs typeface="Arial" panose="020B0604020202020204" pitchFamily="34" charset="0"/>
              </a:rPr>
              <a:t>Recommendation</a:t>
            </a:r>
          </a:p>
        </p:txBody>
      </p:sp>
      <p:sp>
        <p:nvSpPr>
          <p:cNvPr id="5" name="Content Placeholder 5"/>
          <p:cNvSpPr txBox="1">
            <a:spLocks/>
          </p:cNvSpPr>
          <p:nvPr/>
        </p:nvSpPr>
        <p:spPr>
          <a:xfrm>
            <a:off x="4626429" y="1645753"/>
            <a:ext cx="4517571" cy="1972147"/>
          </a:xfrm>
          <a:prstGeom prst="rect">
            <a:avLst/>
          </a:prstGeom>
          <a:solidFill>
            <a:schemeClr val="tx1">
              <a:alpha val="8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chemeClr val="bg1"/>
                </a:solidFill>
                <a:latin typeface="Arial" panose="020B0604020202020204" pitchFamily="34" charset="0"/>
                <a:cs typeface="Arial" panose="020B0604020202020204" pitchFamily="34" charset="0"/>
              </a:rPr>
              <a:t>Study the assessment &amp; student-centered outcomes of diverse populations across various institutions using multiple methods</a:t>
            </a:r>
          </a:p>
        </p:txBody>
      </p:sp>
    </p:spTree>
    <p:extLst>
      <p:ext uri="{BB962C8B-B14F-4D97-AF65-F5344CB8AC3E}">
        <p14:creationId xmlns:p14="http://schemas.microsoft.com/office/powerpoint/2010/main" val="1270650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094352B-8538-40B2-BDDE-786E64D3DF3F}"/>
              </a:ext>
            </a:extLst>
          </p:cNvPr>
          <p:cNvPicPr>
            <a:picLocks noGrp="1" noChangeAspect="1"/>
          </p:cNvPicPr>
          <p:nvPr>
            <p:ph type="pic" sz="quarter" idx="10"/>
          </p:nvPr>
        </p:nvPicPr>
        <p:blipFill>
          <a:blip r:embed="rId3"/>
          <a:srcRect t="11502" b="11502"/>
          <a:stretch>
            <a:fillRect/>
          </a:stretch>
        </p:blipFill>
        <p:spPr/>
      </p:pic>
      <p:sp>
        <p:nvSpPr>
          <p:cNvPr id="6" name="Text Placeholder 5"/>
          <p:cNvSpPr>
            <a:spLocks noGrp="1"/>
          </p:cNvSpPr>
          <p:nvPr>
            <p:ph type="body" sz="quarter" idx="11"/>
          </p:nvPr>
        </p:nvSpPr>
        <p:spPr>
          <a:xfrm>
            <a:off x="0" y="1624265"/>
            <a:ext cx="6605338" cy="2514598"/>
          </a:xfrm>
        </p:spPr>
        <p:txBody>
          <a:bodyPr/>
          <a:lstStyle/>
          <a:p>
            <a:pPr marL="0" indent="0">
              <a:buNone/>
            </a:pPr>
            <a:r>
              <a:rPr lang="en-US" sz="2400" b="1"/>
              <a:t>Literature Selection:</a:t>
            </a:r>
          </a:p>
          <a:p>
            <a:r>
              <a:rPr lang="en-US" sz="2400" b="1">
                <a:cs typeface="Arial" panose="020B0604020202020204" pitchFamily="34" charset="0"/>
              </a:rPr>
              <a:t>Indexed by LIS &amp;/or higher </a:t>
            </a:r>
            <a:r>
              <a:rPr lang="en-US" sz="2400" b="1" err="1">
                <a:cs typeface="Arial" panose="020B0604020202020204" pitchFamily="34" charset="0"/>
              </a:rPr>
              <a:t>ed</a:t>
            </a:r>
            <a:r>
              <a:rPr lang="en-US" sz="2400" b="1">
                <a:cs typeface="Arial" panose="020B0604020202020204" pitchFamily="34" charset="0"/>
              </a:rPr>
              <a:t> databases </a:t>
            </a:r>
          </a:p>
          <a:p>
            <a:r>
              <a:rPr lang="en-US" sz="2400" b="1">
                <a:cs typeface="Arial" panose="020B0604020202020204" pitchFamily="34" charset="0"/>
              </a:rPr>
              <a:t>2010-2016</a:t>
            </a:r>
          </a:p>
          <a:p>
            <a:r>
              <a:rPr lang="en-US" sz="2400" b="1">
                <a:cs typeface="Arial" panose="020B0604020202020204" pitchFamily="34" charset="0"/>
              </a:rPr>
              <a:t>Themes in 2010 </a:t>
            </a:r>
            <a:r>
              <a:rPr lang="en-US" sz="2400" b="1" i="1">
                <a:cs typeface="Arial" panose="020B0604020202020204" pitchFamily="34" charset="0"/>
              </a:rPr>
              <a:t>VAL Report</a:t>
            </a:r>
            <a:endParaRPr lang="en-US" sz="2400" b="1">
              <a:cs typeface="Arial" panose="020B0604020202020204" pitchFamily="34" charset="0"/>
            </a:endParaRPr>
          </a:p>
          <a:p>
            <a:r>
              <a:rPr lang="en-US" sz="2400" b="1">
                <a:cs typeface="Arial" panose="020B0604020202020204" pitchFamily="34" charset="0"/>
              </a:rPr>
              <a:t>Published in US</a:t>
            </a:r>
            <a:endParaRPr lang="en-US" sz="2400" b="1"/>
          </a:p>
          <a:p>
            <a:pPr marL="0" indent="0">
              <a:buNone/>
            </a:pPr>
            <a:endParaRPr lang="en-US"/>
          </a:p>
        </p:txBody>
      </p:sp>
    </p:spTree>
    <p:extLst>
      <p:ext uri="{BB962C8B-B14F-4D97-AF65-F5344CB8AC3E}">
        <p14:creationId xmlns:p14="http://schemas.microsoft.com/office/powerpoint/2010/main" val="2815936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7B8398E1-2D03-4D50-AA3B-63F4A9B60365}"/>
              </a:ext>
            </a:extLst>
          </p:cNvPr>
          <p:cNvPicPr>
            <a:picLocks noGrp="1" noChangeAspect="1"/>
          </p:cNvPicPr>
          <p:nvPr>
            <p:ph type="pic" sz="quarter" idx="10"/>
          </p:nvPr>
        </p:nvPicPr>
        <p:blipFill rotWithShape="1">
          <a:blip r:embed="rId3"/>
          <a:srcRect t="11412" b="11412"/>
          <a:stretch/>
        </p:blipFill>
        <p:spPr/>
      </p:pic>
      <p:sp>
        <p:nvSpPr>
          <p:cNvPr id="4" name="Title 4"/>
          <p:cNvSpPr txBox="1">
            <a:spLocks/>
          </p:cNvSpPr>
          <p:nvPr/>
        </p:nvSpPr>
        <p:spPr>
          <a:xfrm>
            <a:off x="-1" y="505337"/>
            <a:ext cx="2773383" cy="485264"/>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Arial" panose="020B0604020202020204" pitchFamily="34" charset="0"/>
                <a:cs typeface="Arial" panose="020B0604020202020204" pitchFamily="34" charset="0"/>
              </a:rPr>
              <a:t>Recommendation</a:t>
            </a:r>
          </a:p>
        </p:txBody>
      </p:sp>
      <p:sp>
        <p:nvSpPr>
          <p:cNvPr id="5" name="Content Placeholder 5"/>
          <p:cNvSpPr txBox="1">
            <a:spLocks/>
          </p:cNvSpPr>
          <p:nvPr/>
        </p:nvSpPr>
        <p:spPr>
          <a:xfrm>
            <a:off x="0" y="1292050"/>
            <a:ext cx="6392411" cy="1979656"/>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chemeClr val="bg1"/>
                </a:solidFill>
                <a:latin typeface="Arial" panose="020B0604020202020204" pitchFamily="34" charset="0"/>
                <a:cs typeface="Arial" panose="020B0604020202020204" pitchFamily="34" charset="0"/>
              </a:rPr>
              <a:t>Develop relationships within different academic service areas, such as teaching &amp; learning, at various levels throughout institution &amp; with community offices and organizations</a:t>
            </a:r>
          </a:p>
        </p:txBody>
      </p:sp>
    </p:spTree>
    <p:extLst>
      <p:ext uri="{BB962C8B-B14F-4D97-AF65-F5344CB8AC3E}">
        <p14:creationId xmlns:p14="http://schemas.microsoft.com/office/powerpoint/2010/main" val="1253483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3374423-9EB1-4B1F-914E-67E9D8A158F3}"/>
              </a:ext>
            </a:extLst>
          </p:cNvPr>
          <p:cNvPicPr>
            <a:picLocks noGrp="1" noChangeAspect="1"/>
          </p:cNvPicPr>
          <p:nvPr>
            <p:ph type="pic" sz="quarter" idx="10"/>
          </p:nvPr>
        </p:nvPicPr>
        <p:blipFill rotWithShape="1">
          <a:blip r:embed="rId3"/>
          <a:srcRect l="2739" t="22515" r="2587" b="19835"/>
          <a:stretch/>
        </p:blipFill>
        <p:spPr>
          <a:xfrm>
            <a:off x="0" y="0"/>
            <a:ext cx="9144000" cy="4680857"/>
          </a:xfrm>
        </p:spPr>
      </p:pic>
      <p:sp>
        <p:nvSpPr>
          <p:cNvPr id="4" name="Title 4"/>
          <p:cNvSpPr txBox="1">
            <a:spLocks/>
          </p:cNvSpPr>
          <p:nvPr/>
        </p:nvSpPr>
        <p:spPr>
          <a:xfrm>
            <a:off x="0" y="933712"/>
            <a:ext cx="2775988" cy="468641"/>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Arial" panose="020B0604020202020204" pitchFamily="34" charset="0"/>
                <a:cs typeface="Arial" panose="020B0604020202020204" pitchFamily="34" charset="0"/>
              </a:rPr>
              <a:t>Recommendation</a:t>
            </a:r>
          </a:p>
        </p:txBody>
      </p:sp>
      <p:sp>
        <p:nvSpPr>
          <p:cNvPr id="5" name="Content Placeholder 5"/>
          <p:cNvSpPr txBox="1">
            <a:spLocks/>
          </p:cNvSpPr>
          <p:nvPr/>
        </p:nvSpPr>
        <p:spPr>
          <a:xfrm>
            <a:off x="-1" y="1574065"/>
            <a:ext cx="7139031" cy="2645597"/>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chemeClr val="bg1"/>
                </a:solidFill>
                <a:latin typeface="Arial" panose="020B0604020202020204" pitchFamily="34" charset="0"/>
                <a:cs typeface="Arial" panose="020B0604020202020204" pitchFamily="34" charset="0"/>
              </a:rPr>
              <a:t>Continue to develop &amp; foster relationships &amp; engagement with academic administrators &amp; other service providers, such as student services, offices of sponsored programs,&amp; teaching &amp; learning &amp; with community offices &amp; organizations, such as tourism, voter registration, &amp; chamber of commerce</a:t>
            </a:r>
          </a:p>
        </p:txBody>
      </p:sp>
    </p:spTree>
    <p:extLst>
      <p:ext uri="{BB962C8B-B14F-4D97-AF65-F5344CB8AC3E}">
        <p14:creationId xmlns:p14="http://schemas.microsoft.com/office/powerpoint/2010/main" val="488136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4"/>
          <p:cNvSpPr txBox="1">
            <a:spLocks/>
          </p:cNvSpPr>
          <p:nvPr/>
        </p:nvSpPr>
        <p:spPr>
          <a:xfrm>
            <a:off x="6346371" y="1990246"/>
            <a:ext cx="2797629" cy="457148"/>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chemeClr val="bg1"/>
                </a:solidFill>
                <a:latin typeface="Arial" panose="020B0604020202020204" pitchFamily="34" charset="0"/>
                <a:cs typeface="Arial" panose="020B0604020202020204" pitchFamily="34" charset="0"/>
              </a:rPr>
              <a:t>Recommendation</a:t>
            </a:r>
          </a:p>
        </p:txBody>
      </p:sp>
      <p:sp>
        <p:nvSpPr>
          <p:cNvPr id="5" name="Content Placeholder 5"/>
          <p:cNvSpPr txBox="1">
            <a:spLocks/>
          </p:cNvSpPr>
          <p:nvPr/>
        </p:nvSpPr>
        <p:spPr>
          <a:xfrm>
            <a:off x="4855029" y="2763649"/>
            <a:ext cx="4288971" cy="1581848"/>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chemeClr val="bg1"/>
                </a:solidFill>
                <a:latin typeface="Arial" panose="020B0604020202020204" pitchFamily="34" charset="0"/>
                <a:cs typeface="Arial" panose="020B0604020202020204" pitchFamily="34" charset="0"/>
              </a:rPr>
              <a:t>Represent data in different contexts &amp; visualizations to make case with diverse groups &amp; administrators</a:t>
            </a:r>
          </a:p>
        </p:txBody>
      </p:sp>
    </p:spTree>
    <p:extLst>
      <p:ext uri="{BB962C8B-B14F-4D97-AF65-F5344CB8AC3E}">
        <p14:creationId xmlns:p14="http://schemas.microsoft.com/office/powerpoint/2010/main" val="729901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CE593DB-0CF0-4B13-BE5E-DD63C0DDD43C}"/>
              </a:ext>
            </a:extLst>
          </p:cNvPr>
          <p:cNvPicPr>
            <a:picLocks noGrp="1" noChangeAspect="1"/>
          </p:cNvPicPr>
          <p:nvPr>
            <p:ph type="pic" sz="quarter" idx="10"/>
          </p:nvPr>
        </p:nvPicPr>
        <p:blipFill rotWithShape="1">
          <a:blip r:embed="rId3"/>
          <a:srcRect l="2256" t="6184" r="3025" b="61769"/>
          <a:stretch/>
        </p:blipFill>
        <p:spPr>
          <a:xfrm>
            <a:off x="0" y="0"/>
            <a:ext cx="9144000" cy="4686300"/>
          </a:xfrm>
        </p:spPr>
      </p:pic>
      <p:sp>
        <p:nvSpPr>
          <p:cNvPr id="4" name="Title 1"/>
          <p:cNvSpPr txBox="1">
            <a:spLocks/>
          </p:cNvSpPr>
          <p:nvPr/>
        </p:nvSpPr>
        <p:spPr>
          <a:xfrm>
            <a:off x="0" y="751116"/>
            <a:ext cx="3438526" cy="603422"/>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September 2017</a:t>
            </a:r>
          </a:p>
        </p:txBody>
      </p:sp>
      <p:sp>
        <p:nvSpPr>
          <p:cNvPr id="5" name="Content Placeholder 2"/>
          <p:cNvSpPr txBox="1">
            <a:spLocks/>
          </p:cNvSpPr>
          <p:nvPr/>
        </p:nvSpPr>
        <p:spPr>
          <a:xfrm>
            <a:off x="0" y="1912799"/>
            <a:ext cx="4669971" cy="1107620"/>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Final ACRL report</a:t>
            </a:r>
          </a:p>
          <a:p>
            <a:pPr>
              <a:spcBef>
                <a:spcPts val="0"/>
              </a:spcBef>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Visualization dashboard</a:t>
            </a:r>
          </a:p>
        </p:txBody>
      </p:sp>
    </p:spTree>
    <p:extLst>
      <p:ext uri="{BB962C8B-B14F-4D97-AF65-F5344CB8AC3E}">
        <p14:creationId xmlns:p14="http://schemas.microsoft.com/office/powerpoint/2010/main" val="190358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F6617B2-9F43-4EDF-AD53-E06AA3321343}"/>
              </a:ext>
            </a:extLst>
          </p:cNvPr>
          <p:cNvPicPr>
            <a:picLocks noGrp="1" noChangeAspect="1"/>
          </p:cNvPicPr>
          <p:nvPr>
            <p:ph type="pic" sz="quarter" idx="10"/>
          </p:nvPr>
        </p:nvPicPr>
        <p:blipFill rotWithShape="1">
          <a:blip r:embed="rId3"/>
          <a:srcRect t="-1" b="8889"/>
          <a:stretch/>
        </p:blipFill>
        <p:spPr>
          <a:xfrm>
            <a:off x="0" y="0"/>
            <a:ext cx="9144000" cy="4686300"/>
          </a:xfrm>
          <a:prstGeom prst="rect">
            <a:avLst/>
          </a:prstGeom>
        </p:spPr>
      </p:pic>
    </p:spTree>
    <p:extLst>
      <p:ext uri="{BB962C8B-B14F-4D97-AF65-F5344CB8AC3E}">
        <p14:creationId xmlns:p14="http://schemas.microsoft.com/office/powerpoint/2010/main" val="99341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quarter" idx="11"/>
          </p:nvPr>
        </p:nvSpPr>
        <p:spPr>
          <a:xfrm>
            <a:off x="-1" y="0"/>
            <a:ext cx="7161735" cy="4686300"/>
          </a:xfrm>
        </p:spPr>
        <p:txBody>
          <a:bodyPr/>
          <a:lstStyle/>
          <a:p>
            <a:pPr marL="0" indent="0">
              <a:buNone/>
            </a:pPr>
            <a:r>
              <a:rPr lang="en-US" sz="2400" b="1" dirty="0"/>
              <a:t>Conclusions</a:t>
            </a:r>
          </a:p>
          <a:p>
            <a:r>
              <a:rPr lang="en-US" sz="2000" b="1" dirty="0"/>
              <a:t>Emphasize customer service </a:t>
            </a:r>
          </a:p>
          <a:p>
            <a:r>
              <a:rPr lang="en-US" sz="2000" b="1" dirty="0"/>
              <a:t>Use more direct terminology, such as programs, events, &amp; impact to describe activities</a:t>
            </a:r>
          </a:p>
          <a:p>
            <a:r>
              <a:rPr lang="en-US" sz="2000" b="1" dirty="0"/>
              <a:t>Identify &amp; adopt terminology used by administrators &amp; stakeholders when communicating</a:t>
            </a:r>
          </a:p>
          <a:p>
            <a:pPr lvl="1"/>
            <a:r>
              <a:rPr lang="en-US" sz="2000" b="1" dirty="0"/>
              <a:t>Become familiar with the publications that administrators read </a:t>
            </a:r>
          </a:p>
          <a:p>
            <a:pPr lvl="1"/>
            <a:r>
              <a:rPr lang="en-US" sz="2000" b="1" dirty="0"/>
              <a:t>Consider</a:t>
            </a:r>
            <a:r>
              <a:rPr lang="en-US" sz="2000" b="1" i="1" dirty="0"/>
              <a:t> </a:t>
            </a:r>
            <a:r>
              <a:rPr lang="en-US" sz="2000" b="1" dirty="0"/>
              <a:t>publishing in higher education, public policy, government, &amp; other publications </a:t>
            </a:r>
          </a:p>
          <a:p>
            <a:pPr lvl="2"/>
            <a:r>
              <a:rPr lang="en-US" sz="2000" b="1" dirty="0"/>
              <a:t>Will provide a direct line of communication to provosts &amp; other administrators (Advisory Group Member LM14).</a:t>
            </a:r>
            <a:r>
              <a:rPr lang="en-US" sz="2000" b="1" i="1" dirty="0"/>
              <a:t> </a:t>
            </a:r>
            <a:endParaRPr lang="en-US" sz="2000" b="1" dirty="0"/>
          </a:p>
          <a:p>
            <a:pPr marL="0" indent="0">
              <a:buNone/>
            </a:pPr>
            <a:endParaRPr lang="en-US" sz="1600" dirty="0"/>
          </a:p>
          <a:p>
            <a:pPr marL="0" indent="0">
              <a:buNone/>
            </a:pPr>
            <a:endParaRPr lang="en-US" sz="1600" b="1" dirty="0"/>
          </a:p>
        </p:txBody>
      </p:sp>
    </p:spTree>
    <p:extLst>
      <p:ext uri="{BB962C8B-B14F-4D97-AF65-F5344CB8AC3E}">
        <p14:creationId xmlns:p14="http://schemas.microsoft.com/office/powerpoint/2010/main" val="23047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9050"/>
            <a:ext cx="9144000" cy="4724400"/>
          </a:xfrm>
          <a:prstGeom prst="rect">
            <a:avLst/>
          </a:prstGeom>
        </p:spPr>
      </p:pic>
      <p:sp>
        <p:nvSpPr>
          <p:cNvPr id="7" name="Rectangle 6"/>
          <p:cNvSpPr/>
          <p:nvPr/>
        </p:nvSpPr>
        <p:spPr>
          <a:xfrm>
            <a:off x="0" y="180039"/>
            <a:ext cx="3445164" cy="3711785"/>
          </a:xfrm>
          <a:prstGeom prst="rect">
            <a:avLst/>
          </a:prstGeom>
          <a:solidFill>
            <a:schemeClr val="tx1">
              <a:alpha val="65000"/>
            </a:schemeClr>
          </a:solidFill>
        </p:spPr>
        <p:txBody>
          <a:bodyPr wrap="square">
            <a:spAutoFit/>
          </a:bodyPr>
          <a:lstStyle/>
          <a:p>
            <a:pPr defTabSz="685800" fontAlgn="base">
              <a:spcAft>
                <a:spcPct val="0"/>
              </a:spcAft>
              <a:buClr>
                <a:srgbClr val="FF7600"/>
              </a:buClr>
              <a:defRPr/>
            </a:pPr>
            <a:r>
              <a:rPr lang="en-US" sz="2400" b="1" kern="0" dirty="0">
                <a:solidFill>
                  <a:schemeClr val="bg1"/>
                </a:solidFill>
              </a:rPr>
              <a:t>“By focusing on relationship building instead of service excellence, organizations can uncover new needs and be in position to make a stronger impact.”</a:t>
            </a:r>
          </a:p>
          <a:p>
            <a:pPr marL="400050" indent="-168275" algn="r" defTabSz="685800" fontAlgn="base">
              <a:lnSpc>
                <a:spcPct val="120000"/>
              </a:lnSpc>
              <a:spcAft>
                <a:spcPct val="0"/>
              </a:spcAft>
              <a:buClr>
                <a:srgbClr val="FF7600"/>
              </a:buClr>
              <a:defRPr/>
            </a:pPr>
            <a:r>
              <a:rPr lang="en-US" sz="1600" b="1" kern="0" dirty="0">
                <a:solidFill>
                  <a:schemeClr val="bg1"/>
                </a:solidFill>
              </a:rPr>
              <a:t>(Mathews, 2012)</a:t>
            </a:r>
          </a:p>
        </p:txBody>
      </p:sp>
    </p:spTree>
    <p:extLst>
      <p:ext uri="{BB962C8B-B14F-4D97-AF65-F5344CB8AC3E}">
        <p14:creationId xmlns:p14="http://schemas.microsoft.com/office/powerpoint/2010/main" val="173152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prstGeom prst="rect">
            <a:avLst/>
          </a:prstGeom>
        </p:spPr>
      </p:pic>
      <p:sp>
        <p:nvSpPr>
          <p:cNvPr id="4" name="Content Placeholder 2"/>
          <p:cNvSpPr txBox="1">
            <a:spLocks/>
          </p:cNvSpPr>
          <p:nvPr/>
        </p:nvSpPr>
        <p:spPr>
          <a:xfrm>
            <a:off x="1491095" y="521160"/>
            <a:ext cx="6161809" cy="3643980"/>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I thank the following people for their contributions to this project:</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Vanessa Kitzie, Rutgers University</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Stephanie Mikitish, Rutgers University</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William Harvey, OCLC</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Erin M. Hood, OCLC </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Brittany Brannon, OCLC </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Marie L. Radford, Rutgers University </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ACRL Board</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ACRL VAL Committee</a:t>
            </a:r>
          </a:p>
          <a:p>
            <a:pPr marL="0" indent="0" algn="ctr">
              <a:buFont typeface="Arial"/>
              <a:buNone/>
            </a:pPr>
            <a:r>
              <a:rPr lang="en-US" sz="1800" b="1" dirty="0">
                <a:solidFill>
                  <a:schemeClr val="bg1"/>
                </a:solidFill>
                <a:latin typeface="Arial" panose="020B0604020202020204" pitchFamily="34" charset="0"/>
                <a:cs typeface="Arial" panose="020B0604020202020204" pitchFamily="34" charset="0"/>
              </a:rPr>
              <a:t>Advisory Group Members</a:t>
            </a:r>
          </a:p>
        </p:txBody>
      </p:sp>
    </p:spTree>
    <p:extLst>
      <p:ext uri="{BB962C8B-B14F-4D97-AF65-F5344CB8AC3E}">
        <p14:creationId xmlns:p14="http://schemas.microsoft.com/office/powerpoint/2010/main" val="186684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
        <p:nvSpPr>
          <p:cNvPr id="4" name="Title 1"/>
          <p:cNvSpPr txBox="1">
            <a:spLocks/>
          </p:cNvSpPr>
          <p:nvPr/>
        </p:nvSpPr>
        <p:spPr>
          <a:xfrm>
            <a:off x="457200" y="205979"/>
            <a:ext cx="8229600" cy="724897"/>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latin typeface="Arial" panose="020B0604020202020204" pitchFamily="34" charset="0"/>
                <a:cs typeface="Arial" panose="020B0604020202020204" pitchFamily="34" charset="0"/>
              </a:rPr>
              <a:t>Discussion &amp; Questions</a:t>
            </a:r>
          </a:p>
        </p:txBody>
      </p:sp>
    </p:spTree>
    <p:extLst>
      <p:ext uri="{BB962C8B-B14F-4D97-AF65-F5344CB8AC3E}">
        <p14:creationId xmlns:p14="http://schemas.microsoft.com/office/powerpoint/2010/main" val="256648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1313" y="125190"/>
            <a:ext cx="8439148" cy="686442"/>
          </a:xfrm>
        </p:spPr>
        <p:txBody>
          <a:bodyPr/>
          <a:lstStyle/>
          <a:p>
            <a:r>
              <a:rPr lang="en-US" dirty="0"/>
              <a:t>References</a:t>
            </a:r>
          </a:p>
        </p:txBody>
      </p:sp>
      <p:sp>
        <p:nvSpPr>
          <p:cNvPr id="4" name="Text Placeholder 3"/>
          <p:cNvSpPr>
            <a:spLocks noGrp="1"/>
          </p:cNvSpPr>
          <p:nvPr>
            <p:ph type="body" sz="quarter" idx="14"/>
          </p:nvPr>
        </p:nvSpPr>
        <p:spPr>
          <a:xfrm>
            <a:off x="341313" y="811632"/>
            <a:ext cx="8439150" cy="3778123"/>
          </a:xfrm>
        </p:spPr>
        <p:txBody>
          <a:bodyPr vert="horz" anchor="t"/>
          <a:lstStyle/>
          <a:p>
            <a:pPr marL="0" indent="0">
              <a:spcBef>
                <a:spcPts val="0"/>
              </a:spcBef>
              <a:buNone/>
            </a:pPr>
            <a:r>
              <a:rPr lang="en-US" sz="1400" dirty="0">
                <a:latin typeface="Arial" panose="020B0604020202020204" pitchFamily="34" charset="0"/>
                <a:cs typeface="Arial" panose="020B0604020202020204" pitchFamily="34" charset="0"/>
              </a:rPr>
              <a:t>Association of College and Research Libraries. 2010. </a:t>
            </a:r>
            <a:r>
              <a:rPr lang="en-US" sz="1400" i="1" dirty="0">
                <a:latin typeface="Arial" panose="020B0604020202020204" pitchFamily="34" charset="0"/>
                <a:cs typeface="Arial" panose="020B0604020202020204" pitchFamily="34" charset="0"/>
              </a:rPr>
              <a:t>Value of Academic Libraries: A Comprehensive Research Review and Report,</a:t>
            </a:r>
            <a:r>
              <a:rPr lang="en-US" sz="1400" dirty="0">
                <a:latin typeface="Arial" panose="020B0604020202020204" pitchFamily="34" charset="0"/>
                <a:cs typeface="Arial" panose="020B0604020202020204" pitchFamily="34" charset="0"/>
              </a:rPr>
              <a:t> researched by Megan Oakleaf. Chicago: Association of College and Research Libraries. Retrieved from: </a:t>
            </a:r>
            <a:r>
              <a:rPr lang="en-US" sz="1400" u="sng" dirty="0">
                <a:latin typeface="Arial" panose="020B0604020202020204" pitchFamily="34" charset="0"/>
                <a:cs typeface="Arial" panose="020B0604020202020204" pitchFamily="34" charset="0"/>
                <a:hlinkClick r:id="rId3"/>
              </a:rPr>
              <a:t>http://www.ala.org/acrl/sites/ala.org.acrl/files/content/issues/value/val_report.pdf</a:t>
            </a:r>
            <a:r>
              <a:rPr lang="en-US" sz="1400" u="sng" dirty="0">
                <a:latin typeface="Arial" panose="020B0604020202020204" pitchFamily="34" charset="0"/>
                <a:cs typeface="Arial" panose="020B0604020202020204" pitchFamily="34" charset="0"/>
              </a:rPr>
              <a:t>.</a:t>
            </a:r>
            <a:endParaRPr lang="en-US" sz="1400" u="sng" dirty="0">
              <a:solidFill>
                <a:srgbClr val="000000"/>
              </a:solidFill>
              <a:latin typeface="Arial"/>
              <a:cs typeface="Arial" panose="020B0604020202020204" pitchFamily="34" charset="0"/>
            </a:endParaRPr>
          </a:p>
          <a:p>
            <a:pPr marL="0" indent="0">
              <a:spcBef>
                <a:spcPts val="0"/>
              </a:spcBef>
              <a:buNone/>
            </a:pPr>
            <a:endParaRPr lang="en-US" sz="1400" u="sng" dirty="0">
              <a:latin typeface="Arial" panose="020B0604020202020204" pitchFamily="34" charset="0"/>
              <a:cs typeface="Arial" panose="020B0604020202020204" pitchFamily="34" charset="0"/>
            </a:endParaRPr>
          </a:p>
          <a:p>
            <a:pPr marL="0" indent="0">
              <a:spcBef>
                <a:spcPts val="0"/>
              </a:spcBef>
              <a:buNone/>
            </a:pPr>
            <a:r>
              <a:rPr lang="en-US" sz="1400" dirty="0">
                <a:latin typeface="Arial" panose="020B0604020202020204" pitchFamily="34" charset="0"/>
                <a:cs typeface="Arial" panose="020B0604020202020204" pitchFamily="34" charset="0"/>
              </a:rPr>
              <a:t>Brown-</a:t>
            </a:r>
            <a:r>
              <a:rPr lang="en-US" sz="1400" dirty="0" err="1">
                <a:latin typeface="Arial" panose="020B0604020202020204" pitchFamily="34" charset="0"/>
                <a:cs typeface="Arial" panose="020B0604020202020204" pitchFamily="34" charset="0"/>
              </a:rPr>
              <a:t>Sica</a:t>
            </a:r>
            <a:r>
              <a:rPr lang="en-US" sz="1400" dirty="0">
                <a:latin typeface="Arial" panose="020B0604020202020204" pitchFamily="34" charset="0"/>
                <a:cs typeface="Arial" panose="020B0604020202020204" pitchFamily="34" charset="0"/>
              </a:rPr>
              <a:t>, Margaret. 2013. “Using Academic Courses to Generate Data for Use in Evidence Based Library Planning.” </a:t>
            </a:r>
            <a:r>
              <a:rPr lang="en-US" sz="1400" i="1" dirty="0">
                <a:latin typeface="Arial" panose="020B0604020202020204" pitchFamily="34" charset="0"/>
                <a:cs typeface="Arial" panose="020B0604020202020204" pitchFamily="34" charset="0"/>
              </a:rPr>
              <a:t>Journal of Academic Librarianship</a:t>
            </a:r>
            <a:r>
              <a:rPr lang="en-US" sz="1400" dirty="0">
                <a:latin typeface="Arial" panose="020B0604020202020204" pitchFamily="34" charset="0"/>
                <a:cs typeface="Arial" panose="020B0604020202020204" pitchFamily="34" charset="0"/>
              </a:rPr>
              <a:t> 39, no. 3: 275-87. doi:10.1016/j.acalib.2013.01.001. </a:t>
            </a: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dirty="0" err="1">
                <a:latin typeface="Arial" panose="020B0604020202020204" pitchFamily="34" charset="0"/>
                <a:cs typeface="Arial" panose="020B0604020202020204" pitchFamily="34" charset="0"/>
              </a:rPr>
              <a:t>Fister</a:t>
            </a:r>
            <a:r>
              <a:rPr lang="en-US" sz="1400" dirty="0">
                <a:latin typeface="Arial" panose="020B0604020202020204" pitchFamily="34" charset="0"/>
                <a:cs typeface="Arial" panose="020B0604020202020204" pitchFamily="34" charset="0"/>
              </a:rPr>
              <a:t>, Barbara. “Critical Assets: Academic Libraries, A View from the Administration Building.” </a:t>
            </a:r>
            <a:r>
              <a:rPr lang="en-US" sz="1400" i="1" dirty="0">
                <a:latin typeface="Arial" panose="020B0604020202020204" pitchFamily="34" charset="0"/>
                <a:cs typeface="Arial" panose="020B0604020202020204" pitchFamily="34" charset="0"/>
              </a:rPr>
              <a:t>Library Journal</a:t>
            </a:r>
            <a:r>
              <a:rPr lang="en-US" sz="1400" dirty="0">
                <a:latin typeface="Arial" panose="020B0604020202020204" pitchFamily="34" charset="0"/>
                <a:cs typeface="Arial" panose="020B0604020202020204" pitchFamily="34" charset="0"/>
              </a:rPr>
              <a:t> 135, no. 8 (2010): 24-27. </a:t>
            </a: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dirty="0">
                <a:latin typeface="Arial" panose="020B0604020202020204" pitchFamily="34" charset="0"/>
                <a:cs typeface="Arial" panose="020B0604020202020204" pitchFamily="34" charset="0"/>
              </a:rPr>
              <a:t>Hess, Amanda Nichols. “Equipping Academic Librarians to Integrate the Framework into Instructional Practices: A Theoretical Application.” </a:t>
            </a:r>
            <a:r>
              <a:rPr lang="en-US" sz="1400" i="1" dirty="0">
                <a:latin typeface="Arial" panose="020B0604020202020204" pitchFamily="34" charset="0"/>
                <a:cs typeface="Arial" panose="020B0604020202020204" pitchFamily="34" charset="0"/>
              </a:rPr>
              <a:t>Journal of Academic Librarianship</a:t>
            </a:r>
            <a:r>
              <a:rPr lang="en-US" sz="1400" dirty="0">
                <a:latin typeface="Arial" panose="020B0604020202020204" pitchFamily="34" charset="0"/>
                <a:cs typeface="Arial" panose="020B0604020202020204" pitchFamily="34" charset="0"/>
              </a:rPr>
              <a:t> 41, no. 6 (2015): 771-76. doi:10.1016/j.acalib.2015.08.017. </a:t>
            </a:r>
          </a:p>
          <a:p>
            <a:pPr marL="0" indent="0">
              <a:spcBef>
                <a:spcPts val="0"/>
              </a:spcBef>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68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B46FAD3-F3B8-4EC0-B6BB-F2F5FD08DD05}"/>
              </a:ext>
            </a:extLst>
          </p:cNvPr>
          <p:cNvPicPr>
            <a:picLocks noGrp="1" noChangeAspect="1"/>
          </p:cNvPicPr>
          <p:nvPr>
            <p:ph type="pic" sz="quarter" idx="10"/>
          </p:nvPr>
        </p:nvPicPr>
        <p:blipFill rotWithShape="1">
          <a:blip r:embed="rId3"/>
          <a:srcRect l="16414" t="129" r="24191" b="19033"/>
          <a:stretch/>
        </p:blipFill>
        <p:spPr>
          <a:xfrm>
            <a:off x="0" y="0"/>
            <a:ext cx="9144000" cy="4686300"/>
          </a:xfrm>
        </p:spPr>
      </p:pic>
      <p:sp>
        <p:nvSpPr>
          <p:cNvPr id="4" name="Text Placeholder 3"/>
          <p:cNvSpPr>
            <a:spLocks noGrp="1"/>
          </p:cNvSpPr>
          <p:nvPr>
            <p:ph type="body" sz="quarter" idx="11"/>
          </p:nvPr>
        </p:nvSpPr>
        <p:spPr>
          <a:xfrm>
            <a:off x="0" y="0"/>
            <a:ext cx="4517571" cy="3472543"/>
          </a:xfrm>
        </p:spPr>
        <p:txBody>
          <a:bodyPr/>
          <a:lstStyle/>
          <a:p>
            <a:pPr marL="0" indent="0">
              <a:buNone/>
            </a:pPr>
            <a:r>
              <a:rPr lang="en-US" sz="2400" b="1" dirty="0"/>
              <a:t>Focus group interviews</a:t>
            </a:r>
          </a:p>
          <a:p>
            <a:pPr marL="214313" indent="-214313">
              <a:buFont typeface="Arial" charset="0"/>
              <a:buChar char="•"/>
            </a:pPr>
            <a:r>
              <a:rPr lang="en-US" sz="2400" b="1" dirty="0">
                <a:latin typeface="Arial" charset="0"/>
                <a:ea typeface="Arial" charset="0"/>
                <a:cs typeface="Arial" charset="0"/>
              </a:rPr>
              <a:t>N =14 (of 14)</a:t>
            </a:r>
          </a:p>
          <a:p>
            <a:pPr marL="214313" indent="-214313">
              <a:buFont typeface="Arial" charset="0"/>
              <a:buChar char="•"/>
            </a:pPr>
            <a:r>
              <a:rPr lang="en-US" sz="2400" b="1" dirty="0">
                <a:latin typeface="Arial" charset="0"/>
                <a:ea typeface="Arial" charset="0"/>
                <a:cs typeface="Arial" charset="0"/>
              </a:rPr>
              <a:t>90 minutes</a:t>
            </a:r>
          </a:p>
          <a:p>
            <a:pPr marL="214313" indent="-214313">
              <a:buFont typeface="Arial" charset="0"/>
              <a:buChar char="•"/>
            </a:pPr>
            <a:r>
              <a:rPr lang="en-US" sz="2400" b="1" dirty="0">
                <a:latin typeface="Arial" charset="0"/>
                <a:ea typeface="Arial" charset="0"/>
                <a:cs typeface="Arial" charset="0"/>
              </a:rPr>
              <a:t>Transcribed </a:t>
            </a:r>
          </a:p>
          <a:p>
            <a:pPr marL="214313" indent="-214313">
              <a:buFont typeface="Arial" charset="0"/>
              <a:buChar char="•"/>
            </a:pPr>
            <a:r>
              <a:rPr lang="en-US" sz="2400" b="1" dirty="0">
                <a:latin typeface="Arial" charset="0"/>
                <a:ea typeface="Arial" charset="0"/>
                <a:cs typeface="Arial" charset="0"/>
              </a:rPr>
              <a:t>NVivo for analysis</a:t>
            </a:r>
          </a:p>
          <a:p>
            <a:pPr marL="214313" indent="-214313">
              <a:buFont typeface="Arial" charset="0"/>
              <a:buChar char="•"/>
            </a:pPr>
            <a:r>
              <a:rPr lang="en-US" sz="2400" b="1" dirty="0">
                <a:latin typeface="Arial" charset="0"/>
                <a:ea typeface="Arial" charset="0"/>
                <a:cs typeface="Arial" charset="0"/>
              </a:rPr>
              <a:t>Thematic coding scheme</a:t>
            </a:r>
          </a:p>
          <a:p>
            <a:pPr marL="557213" lvl="1" indent="-214313">
              <a:buFont typeface="Arial" charset="0"/>
              <a:buChar char="•"/>
            </a:pPr>
            <a:r>
              <a:rPr lang="en-US" sz="2400" b="1" dirty="0">
                <a:latin typeface="Arial" charset="0"/>
                <a:ea typeface="Arial" charset="0"/>
                <a:cs typeface="Arial" charset="0"/>
              </a:rPr>
              <a:t>One team member coded, another checked</a:t>
            </a:r>
            <a:endParaRPr lang="en-US" b="1" dirty="0"/>
          </a:p>
        </p:txBody>
      </p:sp>
    </p:spTree>
    <p:extLst>
      <p:ext uri="{BB962C8B-B14F-4D97-AF65-F5344CB8AC3E}">
        <p14:creationId xmlns:p14="http://schemas.microsoft.com/office/powerpoint/2010/main" val="824507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8465" y="180753"/>
            <a:ext cx="8417321" cy="562062"/>
          </a:xfrm>
        </p:spPr>
        <p:txBody>
          <a:bodyPr/>
          <a:lstStyle/>
          <a:p>
            <a:r>
              <a:rPr lang="en-US" dirty="0">
                <a:latin typeface="Arial" panose="020B0604020202020204" pitchFamily="34" charset="0"/>
                <a:cs typeface="Arial" panose="020B0604020202020204" pitchFamily="34" charset="0"/>
              </a:rPr>
              <a:t>References</a:t>
            </a:r>
          </a:p>
        </p:txBody>
      </p:sp>
      <p:sp>
        <p:nvSpPr>
          <p:cNvPr id="3" name="Text Placeholder 2"/>
          <p:cNvSpPr>
            <a:spLocks noGrp="1"/>
          </p:cNvSpPr>
          <p:nvPr>
            <p:ph type="body" sz="quarter" idx="14"/>
          </p:nvPr>
        </p:nvSpPr>
        <p:spPr>
          <a:xfrm>
            <a:off x="478465" y="818706"/>
            <a:ext cx="8187364" cy="3689499"/>
          </a:xfrm>
        </p:spPr>
        <p:txBody>
          <a:bodyPr vert="horz" anchor="t"/>
          <a:lstStyle/>
          <a:p>
            <a:pPr marL="0" indent="0">
              <a:spcBef>
                <a:spcPts val="0"/>
              </a:spcBef>
              <a:buNone/>
            </a:pPr>
            <a:r>
              <a:rPr lang="en-US" sz="1400" dirty="0" err="1">
                <a:latin typeface="Arial" panose="020B0604020202020204" pitchFamily="34" charset="0"/>
                <a:cs typeface="Arial" panose="020B0604020202020204" pitchFamily="34" charset="0"/>
              </a:rPr>
              <a:t>Jantti</a:t>
            </a:r>
            <a:r>
              <a:rPr lang="en-US" sz="1400" dirty="0">
                <a:latin typeface="Arial" panose="020B0604020202020204" pitchFamily="34" charset="0"/>
                <a:cs typeface="Arial" panose="020B0604020202020204" pitchFamily="34" charset="0"/>
              </a:rPr>
              <a:t>, Margie, and Jennifer Heath. 2016. "What Role for Libraries in Learning Analytics?" </a:t>
            </a:r>
            <a:r>
              <a:rPr lang="en-US" sz="1400" i="1" dirty="0">
                <a:latin typeface="Arial" panose="020B0604020202020204" pitchFamily="34" charset="0"/>
                <a:cs typeface="Arial" panose="020B0604020202020204" pitchFamily="34" charset="0"/>
              </a:rPr>
              <a:t>Performance Measurement and Metrics</a:t>
            </a:r>
            <a:r>
              <a:rPr lang="en-US" sz="1400" dirty="0">
                <a:latin typeface="Arial" panose="020B0604020202020204" pitchFamily="34" charset="0"/>
                <a:cs typeface="Arial" panose="020B0604020202020204" pitchFamily="34" charset="0"/>
              </a:rPr>
              <a:t> 17, no. 2: 203-210.</a:t>
            </a: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dirty="0">
                <a:latin typeface="Arial" panose="020B0604020202020204" pitchFamily="34" charset="0"/>
                <a:cs typeface="Arial" panose="020B0604020202020204" pitchFamily="34" charset="0"/>
              </a:rPr>
              <a:t>Lombard, Emmett. 2012. "The Role of the Academic Library in College Choice." </a:t>
            </a:r>
            <a:r>
              <a:rPr lang="en-US" sz="1400" i="1" dirty="0">
                <a:latin typeface="Arial" panose="020B0604020202020204" pitchFamily="34" charset="0"/>
                <a:cs typeface="Arial" panose="020B0604020202020204" pitchFamily="34" charset="0"/>
              </a:rPr>
              <a:t>Journal of Academic Librarianship</a:t>
            </a:r>
            <a:r>
              <a:rPr lang="en-US" sz="1400" dirty="0">
                <a:latin typeface="Arial" panose="020B0604020202020204" pitchFamily="34" charset="0"/>
                <a:cs typeface="Arial" panose="020B0604020202020204" pitchFamily="34" charset="0"/>
              </a:rPr>
              <a:t> 38, no. 4: 237-241.</a:t>
            </a: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dirty="0">
                <a:latin typeface="Arial" panose="020B0604020202020204" pitchFamily="34" charset="0"/>
                <a:cs typeface="Arial" panose="020B0604020202020204" pitchFamily="34" charset="0"/>
              </a:rPr>
              <a:t>Mathews, Brian. 2012. Think Like a Startup: A White Paper to Inspire Library Entrepreneurialism. http://chronicle.com/blognetwork/theubiquitouslibrarian/2012/04/04/think-like-a-startup-a-white-paper/. </a:t>
            </a: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dirty="0">
                <a:latin typeface="Arial" panose="020B0604020202020204" pitchFamily="34" charset="0"/>
                <a:cs typeface="Arial" panose="020B0604020202020204" pitchFamily="34" charset="0"/>
              </a:rPr>
              <a:t>Mikitish, Stephanie, Vanessa Kitzie, and Lynn Silipigni Connaway. (forthcoming). “Assessing for Alignment: How to Win Collaborators and Influence Stakeholders.” In Shaping the Campus Conversation on Student Learning and Experience: Activating the Results of Assessment in Action, edited by Kara Malenfant, Karen Brown, Deb Gilchrist, Lisa Hinchliffe, Chase Ollis, and Allison Payne.</a:t>
            </a: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dirty="0">
                <a:latin typeface="Arial" panose="020B0604020202020204" pitchFamily="34" charset="0"/>
                <a:cs typeface="Arial" panose="020B0604020202020204" pitchFamily="34" charset="0"/>
              </a:rPr>
              <a:t>Wolfe, Kate S. “Emerging Information Literacy and Research-Method Competencies in Urban Community College Psychology Students.” </a:t>
            </a:r>
            <a:r>
              <a:rPr lang="en-US" sz="1400" i="1" dirty="0">
                <a:latin typeface="Arial" panose="020B0604020202020204" pitchFamily="34" charset="0"/>
                <a:cs typeface="Arial" panose="020B0604020202020204" pitchFamily="34" charset="0"/>
              </a:rPr>
              <a:t>The Community College Enterprise</a:t>
            </a:r>
            <a:r>
              <a:rPr lang="en-US" sz="1400" dirty="0">
                <a:latin typeface="Arial" panose="020B0604020202020204" pitchFamily="34" charset="0"/>
                <a:cs typeface="Arial" panose="020B0604020202020204" pitchFamily="34" charset="0"/>
              </a:rPr>
              <a:t> 21, no. 2 (2015): 93-99.</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96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21914-6109-4750-B3CE-E12ADD700FF6}"/>
              </a:ext>
            </a:extLst>
          </p:cNvPr>
          <p:cNvSpPr>
            <a:spLocks noGrp="1"/>
          </p:cNvSpPr>
          <p:nvPr>
            <p:ph type="body" sz="quarter" idx="13"/>
          </p:nvPr>
        </p:nvSpPr>
        <p:spPr/>
        <p:txBody>
          <a:bodyPr/>
          <a:lstStyle/>
          <a:p>
            <a:r>
              <a:rPr lang="en-US" dirty="0"/>
              <a:t>Image Attributions</a:t>
            </a:r>
          </a:p>
        </p:txBody>
      </p:sp>
      <p:sp>
        <p:nvSpPr>
          <p:cNvPr id="3" name="Text Placeholder 2">
            <a:extLst>
              <a:ext uri="{FF2B5EF4-FFF2-40B4-BE49-F238E27FC236}">
                <a16:creationId xmlns:a16="http://schemas.microsoft.com/office/drawing/2014/main" id="{A4B56CE5-A87E-4A82-8CD1-213011B0C796}"/>
              </a:ext>
            </a:extLst>
          </p:cNvPr>
          <p:cNvSpPr>
            <a:spLocks noGrp="1"/>
          </p:cNvSpPr>
          <p:nvPr>
            <p:ph type="body" sz="quarter" idx="14"/>
          </p:nvPr>
        </p:nvSpPr>
        <p:spPr/>
        <p:txBody>
          <a:bodyPr/>
          <a:lstStyle/>
          <a:p>
            <a:pPr marL="457200" indent="-457200">
              <a:buNone/>
            </a:pPr>
            <a:r>
              <a:rPr lang="en-US" sz="1200" dirty="0"/>
              <a:t>Slide 4: Image: https://www.flickr.com/photos/benhosg/32627578042 by Benjamin Ho / CC BY-NC-ND 2.0</a:t>
            </a:r>
          </a:p>
          <a:p>
            <a:pPr marL="457200" indent="-457200">
              <a:buNone/>
            </a:pPr>
            <a:r>
              <a:rPr lang="en-US" sz="1200" dirty="0"/>
              <a:t>Slide 5: Image: http://bit.ly/2lSj7wz (https://www.flickr.com/photos/jamesclay/3509153661/) by James F Clay / CC BY-NC 2.0</a:t>
            </a:r>
          </a:p>
          <a:p>
            <a:pPr marL="457200" indent="-457200">
              <a:buNone/>
            </a:pPr>
            <a:r>
              <a:rPr lang="en-US" sz="1200" dirty="0"/>
              <a:t>Slide 6: Image: http://bit.ly/2l80QhO (https://www.flickr.com/photos/richevenhouse/4880193319/) by Fellowship of the Rich / CC BY-NC-ND 2.0</a:t>
            </a:r>
          </a:p>
          <a:p>
            <a:pPr marL="457200" indent="-457200">
              <a:buNone/>
            </a:pPr>
            <a:r>
              <a:rPr lang="en-US" sz="1200" dirty="0"/>
              <a:t>Slide 10: Image: http://bit.ly/2sm9zPc (https://www.flickr.com/photos/stiwwe/6238265844/) by Steven Wolf / CC BY-NC 2.0 </a:t>
            </a:r>
          </a:p>
          <a:p>
            <a:pPr marL="457200" indent="-457200">
              <a:buNone/>
            </a:pPr>
            <a:r>
              <a:rPr lang="en-US" sz="1200" dirty="0"/>
              <a:t>Slide 12: Image: https://www.flickr.com/photos/27518426@N03/3617723004 by Patrick Dalton / CC BY-NC-ND 2.0</a:t>
            </a:r>
          </a:p>
          <a:p>
            <a:pPr marL="457200" indent="-457200">
              <a:buNone/>
            </a:pPr>
            <a:r>
              <a:rPr lang="en-US" sz="1200" dirty="0"/>
              <a:t>Slide 13: Image: https://www.flickr.com/photos/opacity/6819349248/ by opacity / CC BY-NC-ND 2.0</a:t>
            </a:r>
          </a:p>
          <a:p>
            <a:pPr marL="457200" indent="-457200">
              <a:buNone/>
            </a:pPr>
            <a:r>
              <a:rPr lang="en-US" sz="1200" dirty="0"/>
              <a:t>Slide 14: Image: https://www.flickr.com/photos/28500561@N03/5507077908/ by Mitchel / CC BY-NC 2.0</a:t>
            </a:r>
          </a:p>
          <a:p>
            <a:pPr marL="457200" indent="-457200">
              <a:buNone/>
            </a:pPr>
            <a:r>
              <a:rPr lang="en-US" sz="1200" dirty="0"/>
              <a:t>Slide 16: Image: https://www.flickr.com/photos/142500385@N08/27577398941/ by Rodney Gomez / CC BY 2.0</a:t>
            </a:r>
          </a:p>
          <a:p>
            <a:pPr marL="457200" indent="-457200">
              <a:buNone/>
            </a:pPr>
            <a:r>
              <a:rPr lang="en-US" sz="1200" dirty="0"/>
              <a:t>Slide 17: Image: https://www.flickr.com/photos/tiffany98101/15228605742 by Tiffany Von Arnim / CC BY 2.0</a:t>
            </a:r>
          </a:p>
          <a:p>
            <a:pPr marL="0" indent="0">
              <a:buNone/>
            </a:pPr>
            <a:r>
              <a:rPr lang="en-US" sz="1200" dirty="0"/>
              <a:t>Slide 18: Image: https://www.flickr.com/photos/adrenus/4502437447/ by </a:t>
            </a:r>
            <a:r>
              <a:rPr lang="en-US" sz="1200" dirty="0" err="1"/>
              <a:t>Adrenus</a:t>
            </a:r>
            <a:r>
              <a:rPr lang="en-US" sz="1200" dirty="0"/>
              <a:t> Craton / CC BY-NC-ND 2.0</a:t>
            </a:r>
          </a:p>
          <a:p>
            <a:pPr marL="0" indent="0">
              <a:buNone/>
            </a:pPr>
            <a:r>
              <a:rPr lang="en-US" sz="1200" dirty="0"/>
              <a:t>Slide 19: Image: https://www.flickr.com/photos/jaymac3/23749320205/ by Jay McAnally / CC BY-NC-ND 2.0</a:t>
            </a:r>
          </a:p>
          <a:p>
            <a:pPr marL="0" indent="0">
              <a:buNone/>
            </a:pPr>
            <a:r>
              <a:rPr lang="en-US" sz="1200" dirty="0"/>
              <a:t>Slide 21: Image: https://www.flickr.com/photos/whatknot/135308732/ by </a:t>
            </a:r>
            <a:r>
              <a:rPr lang="en-US" sz="1200" dirty="0" err="1"/>
              <a:t>Whatknot</a:t>
            </a:r>
            <a:r>
              <a:rPr lang="en-US" sz="1200" dirty="0"/>
              <a:t> / CC BY-NC-ND 2.0</a:t>
            </a:r>
          </a:p>
          <a:p>
            <a:pPr marL="457200" indent="-457200">
              <a:buNone/>
            </a:pPr>
            <a:endParaRPr lang="en-US" sz="1200" dirty="0"/>
          </a:p>
          <a:p>
            <a:endParaRPr lang="en-US" sz="1200" dirty="0"/>
          </a:p>
        </p:txBody>
      </p:sp>
    </p:spTree>
    <p:extLst>
      <p:ext uri="{BB962C8B-B14F-4D97-AF65-F5344CB8AC3E}">
        <p14:creationId xmlns:p14="http://schemas.microsoft.com/office/powerpoint/2010/main" val="418125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21914-6109-4750-B3CE-E12ADD700FF6}"/>
              </a:ext>
            </a:extLst>
          </p:cNvPr>
          <p:cNvSpPr>
            <a:spLocks noGrp="1"/>
          </p:cNvSpPr>
          <p:nvPr>
            <p:ph type="body" sz="quarter" idx="13"/>
          </p:nvPr>
        </p:nvSpPr>
        <p:spPr/>
        <p:txBody>
          <a:bodyPr/>
          <a:lstStyle/>
          <a:p>
            <a:r>
              <a:rPr lang="en-US" dirty="0"/>
              <a:t>Image Attributions</a:t>
            </a:r>
          </a:p>
        </p:txBody>
      </p:sp>
      <p:sp>
        <p:nvSpPr>
          <p:cNvPr id="3" name="Text Placeholder 2">
            <a:extLst>
              <a:ext uri="{FF2B5EF4-FFF2-40B4-BE49-F238E27FC236}">
                <a16:creationId xmlns:a16="http://schemas.microsoft.com/office/drawing/2014/main" id="{A4B56CE5-A87E-4A82-8CD1-213011B0C796}"/>
              </a:ext>
            </a:extLst>
          </p:cNvPr>
          <p:cNvSpPr>
            <a:spLocks noGrp="1"/>
          </p:cNvSpPr>
          <p:nvPr>
            <p:ph type="body" sz="quarter" idx="14"/>
          </p:nvPr>
        </p:nvSpPr>
        <p:spPr/>
        <p:txBody>
          <a:bodyPr/>
          <a:lstStyle/>
          <a:p>
            <a:pPr marL="0" indent="0">
              <a:buNone/>
            </a:pPr>
            <a:r>
              <a:rPr lang="en-US" sz="1200" dirty="0"/>
              <a:t>Slide 22: Image: https://www.flickr.com/photos/cindyshebley/3019242323 by Cindy </a:t>
            </a:r>
            <a:r>
              <a:rPr lang="en-US" sz="1200" dirty="0" err="1"/>
              <a:t>Shebley</a:t>
            </a:r>
            <a:r>
              <a:rPr lang="en-US" sz="1200" dirty="0"/>
              <a:t> / CC BY-SA 2.0</a:t>
            </a:r>
          </a:p>
          <a:p>
            <a:pPr marL="0" indent="0">
              <a:buNone/>
            </a:pPr>
            <a:r>
              <a:rPr lang="en-US" sz="1200" dirty="0"/>
              <a:t>Slide 23: Image: https://www.flickr.com/photos/citrixonline/5446645129/ by Citrix Online / CC BY-NC-ND 2.0</a:t>
            </a:r>
          </a:p>
          <a:p>
            <a:pPr marL="0" indent="0">
              <a:buNone/>
            </a:pPr>
            <a:r>
              <a:rPr lang="en-US" sz="1200" dirty="0"/>
              <a:t>Slide 26: Image: https://www.flickr.com/photos/rrenomeron/8456758333/ by Rich </a:t>
            </a:r>
            <a:r>
              <a:rPr lang="en-US" sz="1200" dirty="0" err="1"/>
              <a:t>Renomeron</a:t>
            </a:r>
            <a:r>
              <a:rPr lang="en-US" sz="1200" dirty="0"/>
              <a:t> / CC BY-NC-ND 2.0</a:t>
            </a:r>
          </a:p>
          <a:p>
            <a:pPr marL="0" indent="0">
              <a:buNone/>
            </a:pPr>
            <a:r>
              <a:rPr lang="en-US" sz="1200" dirty="0"/>
              <a:t>Slide 27: Image: https://www.flickr.com/photos/ruthanddave/5818845187/ by Ruth </a:t>
            </a:r>
            <a:r>
              <a:rPr lang="en-US" sz="1200" dirty="0" err="1"/>
              <a:t>Hartnup</a:t>
            </a:r>
            <a:r>
              <a:rPr lang="en-US" sz="1200" dirty="0"/>
              <a:t> / CC BY 2.0</a:t>
            </a:r>
          </a:p>
          <a:p>
            <a:pPr marL="0" indent="0">
              <a:buNone/>
            </a:pPr>
            <a:r>
              <a:rPr lang="en-US" sz="1200" dirty="0"/>
              <a:t>Slide 28: Image: https://www.flickr.com/photos/deia/6461457 by </a:t>
            </a:r>
            <a:r>
              <a:rPr lang="en-US" sz="1200" dirty="0" err="1"/>
              <a:t>Andréia</a:t>
            </a:r>
            <a:r>
              <a:rPr lang="en-US" sz="1200" dirty="0"/>
              <a:t> </a:t>
            </a:r>
            <a:r>
              <a:rPr lang="en-US" sz="1200" dirty="0" err="1"/>
              <a:t>Bohner</a:t>
            </a:r>
            <a:r>
              <a:rPr lang="en-US" sz="1200" dirty="0"/>
              <a:t> / CC BY 2.0</a:t>
            </a:r>
          </a:p>
          <a:p>
            <a:pPr marL="0" indent="0">
              <a:buNone/>
            </a:pPr>
            <a:r>
              <a:rPr lang="en-US" sz="1200" dirty="0"/>
              <a:t>Slide 30: Image: https://www.flickr.com/photos/ubarchives/4663516752/ by </a:t>
            </a:r>
            <a:r>
              <a:rPr lang="en-US" sz="1200" dirty="0" err="1"/>
              <a:t>ubarchives</a:t>
            </a:r>
            <a:r>
              <a:rPr lang="en-US" sz="1200" dirty="0"/>
              <a:t> / CC BY-NC-ND 2.0</a:t>
            </a:r>
          </a:p>
          <a:p>
            <a:pPr marL="0" indent="0">
              <a:buNone/>
            </a:pPr>
            <a:r>
              <a:rPr lang="en-US" sz="1200" dirty="0"/>
              <a:t>Slide 31: Image: http://bit.ly/2mHdL6q by Rob </a:t>
            </a:r>
            <a:r>
              <a:rPr lang="en-US" sz="1200" dirty="0" err="1"/>
              <a:t>Pongsajapan</a:t>
            </a:r>
            <a:r>
              <a:rPr lang="en-US" sz="1200" dirty="0"/>
              <a:t> / CC BY 2.0</a:t>
            </a:r>
          </a:p>
          <a:p>
            <a:pPr marL="0" indent="0">
              <a:buNone/>
            </a:pPr>
            <a:r>
              <a:rPr lang="en-US" sz="1200" dirty="0"/>
              <a:t>Slide 33: Image: https://www.flickr.com/photos/tambako/2286064777 by </a:t>
            </a:r>
            <a:r>
              <a:rPr lang="en-US" sz="1200" dirty="0" err="1"/>
              <a:t>Tambako</a:t>
            </a:r>
            <a:r>
              <a:rPr lang="en-US" sz="1200" dirty="0"/>
              <a:t> The Jaguar / CC BY-ND 2.0</a:t>
            </a:r>
          </a:p>
          <a:p>
            <a:pPr marL="0" indent="0">
              <a:buNone/>
            </a:pPr>
            <a:r>
              <a:rPr lang="en-US" sz="1200" dirty="0"/>
              <a:t>Slide 35: Image: https://www.flickr.com/photos/fajalar/7129046107 by Matthew Oliphant / CC BY-ND 2.0</a:t>
            </a:r>
          </a:p>
          <a:p>
            <a:pPr marL="0" indent="0">
              <a:buNone/>
            </a:pPr>
            <a:r>
              <a:rPr lang="en-US" sz="1200" dirty="0"/>
              <a:t>Slide 36: Image: https://www.flickr.com/photos/bobx-nc/14056106583/ by Bob Muller / CC BY-NC 2.0</a:t>
            </a:r>
          </a:p>
          <a:p>
            <a:endParaRPr lang="en-US" sz="1200" dirty="0"/>
          </a:p>
        </p:txBody>
      </p:sp>
    </p:spTree>
    <p:extLst>
      <p:ext uri="{BB962C8B-B14F-4D97-AF65-F5344CB8AC3E}">
        <p14:creationId xmlns:p14="http://schemas.microsoft.com/office/powerpoint/2010/main" val="11687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21914-6109-4750-B3CE-E12ADD700FF6}"/>
              </a:ext>
            </a:extLst>
          </p:cNvPr>
          <p:cNvSpPr>
            <a:spLocks noGrp="1"/>
          </p:cNvSpPr>
          <p:nvPr>
            <p:ph type="body" sz="quarter" idx="13"/>
          </p:nvPr>
        </p:nvSpPr>
        <p:spPr/>
        <p:txBody>
          <a:bodyPr/>
          <a:lstStyle/>
          <a:p>
            <a:r>
              <a:rPr lang="en-US" dirty="0"/>
              <a:t>Image Attributions</a:t>
            </a:r>
          </a:p>
        </p:txBody>
      </p:sp>
      <p:sp>
        <p:nvSpPr>
          <p:cNvPr id="3" name="Text Placeholder 2">
            <a:extLst>
              <a:ext uri="{FF2B5EF4-FFF2-40B4-BE49-F238E27FC236}">
                <a16:creationId xmlns:a16="http://schemas.microsoft.com/office/drawing/2014/main" id="{A4B56CE5-A87E-4A82-8CD1-213011B0C796}"/>
              </a:ext>
            </a:extLst>
          </p:cNvPr>
          <p:cNvSpPr>
            <a:spLocks noGrp="1"/>
          </p:cNvSpPr>
          <p:nvPr>
            <p:ph type="body" sz="quarter" idx="14"/>
          </p:nvPr>
        </p:nvSpPr>
        <p:spPr/>
        <p:txBody>
          <a:bodyPr/>
          <a:lstStyle/>
          <a:p>
            <a:pPr marL="0" indent="0">
              <a:buNone/>
            </a:pPr>
            <a:r>
              <a:rPr lang="en-US" sz="1200" dirty="0"/>
              <a:t>Slide 37: Image: https://www.flickr.com/photos/djcurly/1444860869/ by Rachel / CC BY-NC-ND 2.0</a:t>
            </a:r>
          </a:p>
          <a:p>
            <a:pPr marL="0" indent="0">
              <a:buNone/>
            </a:pPr>
            <a:r>
              <a:rPr lang="en-US" sz="1200" dirty="0"/>
              <a:t>Slide 38: Image: https://www.flickr.com/photos/edublogger/5119742141/ by Ewan McIntosh / CC BY-NC 2.0</a:t>
            </a:r>
          </a:p>
          <a:p>
            <a:pPr marL="0" indent="0">
              <a:buNone/>
            </a:pPr>
            <a:r>
              <a:rPr lang="en-US" sz="1200" dirty="0"/>
              <a:t>Slide 39: Image: https://www.flickr.com/photos/kimberlykv/4495272217/ by Kimberly </a:t>
            </a:r>
            <a:r>
              <a:rPr lang="en-US" sz="1200" dirty="0" err="1"/>
              <a:t>Vardeman</a:t>
            </a:r>
            <a:r>
              <a:rPr lang="en-US" sz="1200" dirty="0"/>
              <a:t> / CC BY 2.0</a:t>
            </a:r>
          </a:p>
          <a:p>
            <a:pPr marL="0" indent="0">
              <a:buNone/>
            </a:pPr>
            <a:r>
              <a:rPr lang="en-US" sz="1200" dirty="0"/>
              <a:t>Slide 40: Image: https://www.flickr.com/photos/sleepy_sarah/15074099707/ by Sarah J. Poe / CC BY-ND 2.0</a:t>
            </a:r>
          </a:p>
          <a:p>
            <a:pPr marL="0" indent="0">
              <a:buNone/>
            </a:pPr>
            <a:r>
              <a:rPr lang="en-US" sz="1200" dirty="0"/>
              <a:t>Slide 41: Image: https://www.flickr.com/photos/fajalar/6608567219 by Matthew Oliphant / CC BY-ND 2.0</a:t>
            </a:r>
          </a:p>
          <a:p>
            <a:pPr marL="0" indent="0">
              <a:buNone/>
            </a:pPr>
            <a:r>
              <a:rPr lang="en-US" sz="1200" dirty="0"/>
              <a:t>Slide 43: Image: https://www.flickr.com/photos/double-m2/4496584452/ by Double-M / CC BY 2.0</a:t>
            </a:r>
          </a:p>
          <a:p>
            <a:pPr marL="0" indent="0">
              <a:buNone/>
            </a:pPr>
            <a:r>
              <a:rPr lang="en-US" sz="1200" dirty="0"/>
              <a:t>Slide 45: Image: http://bit.ly/2l8fAwO by </a:t>
            </a:r>
            <a:r>
              <a:rPr lang="en-US" sz="1200" dirty="0" err="1"/>
              <a:t>Napafloma-Photographe</a:t>
            </a:r>
            <a:r>
              <a:rPr lang="en-US" sz="1200" dirty="0"/>
              <a:t> / CC BY-NC-ND 2.0</a:t>
            </a:r>
          </a:p>
          <a:p>
            <a:pPr marL="0" indent="0">
              <a:buNone/>
            </a:pPr>
            <a:r>
              <a:rPr lang="en-US" sz="1200" dirty="0"/>
              <a:t>Slide 46: Image: https://www.flickr.com/photos/marcomagrini/698692268/ by </a:t>
            </a:r>
            <a:r>
              <a:rPr lang="en-US" sz="1200" dirty="0" err="1"/>
              <a:t>marco</a:t>
            </a:r>
            <a:r>
              <a:rPr lang="en-US" sz="1200" dirty="0"/>
              <a:t> </a:t>
            </a:r>
            <a:r>
              <a:rPr lang="en-US" sz="1200" dirty="0" err="1"/>
              <a:t>magrini</a:t>
            </a:r>
            <a:r>
              <a:rPr lang="en-US" sz="1200" dirty="0"/>
              <a:t> / CC BY-NC-ND 2.0</a:t>
            </a:r>
          </a:p>
          <a:p>
            <a:pPr marL="0" indent="0">
              <a:buNone/>
            </a:pPr>
            <a:r>
              <a:rPr lang="en-US" sz="1200" dirty="0"/>
              <a:t>Slide 47: Image: https://www.flickr.com/photos/epicfireworks/8058678846/ by Epic Fireworks / CC </a:t>
            </a:r>
            <a:r>
              <a:rPr lang="en-US" sz="1200"/>
              <a:t>BY 2.0</a:t>
            </a:r>
          </a:p>
          <a:p>
            <a:pPr marL="0" indent="0">
              <a:buNone/>
            </a:pPr>
            <a:r>
              <a:rPr lang="en-US" sz="1200"/>
              <a:t>Slide </a:t>
            </a:r>
            <a:r>
              <a:rPr lang="en-US" sz="1200" dirty="0"/>
              <a:t>48: Image: https://www.flickr.com/photos/noarau/5540659743/ by Thomas </a:t>
            </a:r>
            <a:r>
              <a:rPr lang="en-US" sz="1200" dirty="0" err="1"/>
              <a:t>Rusling</a:t>
            </a:r>
            <a:r>
              <a:rPr lang="en-US" sz="1200" dirty="0"/>
              <a:t> / CC BY-NC-ND 2.0</a:t>
            </a:r>
          </a:p>
          <a:p>
            <a:pPr marL="457200" indent="-457200">
              <a:buNone/>
            </a:pPr>
            <a:endParaRPr lang="en-US" sz="1200" dirty="0"/>
          </a:p>
          <a:p>
            <a:endParaRPr lang="en-US" sz="1200" dirty="0"/>
          </a:p>
        </p:txBody>
      </p:sp>
    </p:spTree>
    <p:extLst>
      <p:ext uri="{BB962C8B-B14F-4D97-AF65-F5344CB8AC3E}">
        <p14:creationId xmlns:p14="http://schemas.microsoft.com/office/powerpoint/2010/main" val="9528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6ED76F9-AF46-4CFD-A1E0-550BF1CB971A}"/>
              </a:ext>
            </a:extLst>
          </p:cNvPr>
          <p:cNvPicPr>
            <a:picLocks noGrp="1" noChangeAspect="1"/>
          </p:cNvPicPr>
          <p:nvPr>
            <p:ph type="pic" sz="quarter" idx="10"/>
          </p:nvPr>
        </p:nvPicPr>
        <p:blipFill>
          <a:blip r:embed="rId3"/>
          <a:srcRect t="11593" b="11593"/>
          <a:stretch>
            <a:fillRect/>
          </a:stretch>
        </p:blipFill>
        <p:spPr/>
      </p:pic>
      <p:sp>
        <p:nvSpPr>
          <p:cNvPr id="3" name="Text Placeholder 2"/>
          <p:cNvSpPr>
            <a:spLocks noGrp="1"/>
          </p:cNvSpPr>
          <p:nvPr>
            <p:ph type="body" sz="quarter" idx="11"/>
          </p:nvPr>
        </p:nvSpPr>
        <p:spPr>
          <a:xfrm>
            <a:off x="0" y="0"/>
            <a:ext cx="4660901" cy="3543300"/>
          </a:xfrm>
        </p:spPr>
        <p:txBody>
          <a:bodyPr/>
          <a:lstStyle/>
          <a:p>
            <a:pPr marL="0" indent="0">
              <a:buNone/>
            </a:pPr>
            <a:r>
              <a:rPr lang="en-US" sz="2400" b="1" dirty="0"/>
              <a:t>Provost individual interviews</a:t>
            </a:r>
          </a:p>
          <a:p>
            <a:r>
              <a:rPr lang="en-US" sz="2000" b="1" dirty="0">
                <a:latin typeface="Arial" charset="0"/>
                <a:ea typeface="Arial" charset="0"/>
                <a:cs typeface="Arial" charset="0"/>
              </a:rPr>
              <a:t>N = 14 provosts (of 14)</a:t>
            </a:r>
          </a:p>
          <a:p>
            <a:r>
              <a:rPr lang="en-US" sz="2000" b="1" dirty="0">
                <a:latin typeface="Arial" charset="0"/>
                <a:ea typeface="Arial" charset="0"/>
                <a:cs typeface="Arial" charset="0"/>
              </a:rPr>
              <a:t>45 minute average</a:t>
            </a:r>
          </a:p>
          <a:p>
            <a:r>
              <a:rPr lang="en-US" sz="2000" b="1" dirty="0">
                <a:latin typeface="Arial" charset="0"/>
                <a:ea typeface="Arial" charset="0"/>
                <a:cs typeface="Arial" charset="0"/>
              </a:rPr>
              <a:t>Transcribed (9 of 14)</a:t>
            </a:r>
          </a:p>
          <a:p>
            <a:r>
              <a:rPr lang="en-US" sz="2000" b="1" dirty="0">
                <a:latin typeface="Arial" charset="0"/>
                <a:ea typeface="Arial" charset="0"/>
                <a:cs typeface="Arial" charset="0"/>
              </a:rPr>
              <a:t>Detailed interview  notes (5 of 14)</a:t>
            </a:r>
          </a:p>
          <a:p>
            <a:r>
              <a:rPr lang="en-US" sz="2000" b="1" dirty="0">
                <a:latin typeface="Arial" charset="0"/>
                <a:ea typeface="Arial" charset="0"/>
                <a:cs typeface="Arial" charset="0"/>
              </a:rPr>
              <a:t>NVivo for analysis</a:t>
            </a:r>
          </a:p>
          <a:p>
            <a:r>
              <a:rPr lang="en-US" sz="2000" b="1" dirty="0">
                <a:latin typeface="Arial" charset="0"/>
                <a:ea typeface="Arial" charset="0"/>
                <a:cs typeface="Arial" charset="0"/>
              </a:rPr>
              <a:t>Thematic coding scheme</a:t>
            </a:r>
          </a:p>
          <a:p>
            <a:pPr lvl="1">
              <a:buFont typeface="Arial" panose="020B0604020202020204" pitchFamily="34" charset="0"/>
              <a:buChar char="•"/>
            </a:pPr>
            <a:r>
              <a:rPr lang="en-US" sz="2000" b="1" dirty="0">
                <a:latin typeface="Arial" charset="0"/>
                <a:ea typeface="Arial" charset="0"/>
                <a:cs typeface="Arial" charset="0"/>
              </a:rPr>
              <a:t>One team member coded, another checked</a:t>
            </a:r>
            <a:endParaRPr lang="en-US" b="1" dirty="0"/>
          </a:p>
        </p:txBody>
      </p:sp>
    </p:spTree>
    <p:extLst>
      <p:ext uri="{BB962C8B-B14F-4D97-AF65-F5344CB8AC3E}">
        <p14:creationId xmlns:p14="http://schemas.microsoft.com/office/powerpoint/2010/main" val="85872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AE595CD-9616-45B6-BD92-91A90BBCA3A3}"/>
              </a:ext>
            </a:extLst>
          </p:cNvPr>
          <p:cNvGraphicFramePr/>
          <p:nvPr>
            <p:extLst>
              <p:ext uri="{D42A27DB-BD31-4B8C-83A1-F6EECF244321}">
                <p14:modId xmlns:p14="http://schemas.microsoft.com/office/powerpoint/2010/main" val="3205412237"/>
              </p:ext>
            </p:extLst>
          </p:nvPr>
        </p:nvGraphicFramePr>
        <p:xfrm>
          <a:off x="114300" y="95250"/>
          <a:ext cx="9029700" cy="4460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111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45810163"/>
              </p:ext>
            </p:extLst>
          </p:nvPr>
        </p:nvGraphicFramePr>
        <p:xfrm>
          <a:off x="111760" y="95250"/>
          <a:ext cx="8839200" cy="4619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128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A2AF2C-099F-49C1-A2DC-8D77C1F86D55}"/>
              </a:ext>
            </a:extLst>
          </p:cNvPr>
          <p:cNvSpPr>
            <a:spLocks noGrp="1"/>
          </p:cNvSpPr>
          <p:nvPr>
            <p:ph type="body" sz="quarter" idx="10"/>
          </p:nvPr>
        </p:nvSpPr>
        <p:spPr/>
        <p:txBody>
          <a:bodyPr anchor="ctr"/>
          <a:lstStyle/>
          <a:p>
            <a:r>
              <a:rPr lang="en-US" dirty="0"/>
              <a:t>Priority areas</a:t>
            </a:r>
          </a:p>
        </p:txBody>
      </p:sp>
      <p:sp>
        <p:nvSpPr>
          <p:cNvPr id="3" name="Text Placeholder 2">
            <a:extLst>
              <a:ext uri="{FF2B5EF4-FFF2-40B4-BE49-F238E27FC236}">
                <a16:creationId xmlns:a16="http://schemas.microsoft.com/office/drawing/2014/main" id="{7B850D12-1368-4C62-B1D6-511D5E39389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5CAC19D-0037-4B72-A608-054A8D0EDE2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9503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1427</TotalTime>
  <Words>7714</Words>
  <Application>Microsoft Office PowerPoint</Application>
  <PresentationFormat>On-screen Show (16:9)</PresentationFormat>
  <Paragraphs>462</Paragraphs>
  <Slides>53</Slides>
  <Notes>50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MS Mincho</vt:lpstr>
      <vt:lpstr>ＭＳ Ｐゴシック</vt:lpstr>
      <vt:lpstr>Arial</vt:lpstr>
      <vt:lpstr>Calibri</vt:lpstr>
      <vt:lpstr>Myriad Pro</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Connaway,Lynn</dc:creator>
  <cp:lastModifiedBy>Hood,Erin</cp:lastModifiedBy>
  <cp:revision>111</cp:revision>
  <cp:lastPrinted>2017-03-05T00:27:25Z</cp:lastPrinted>
  <dcterms:modified xsi:type="dcterms:W3CDTF">2018-02-16T14:35:53Z</dcterms:modified>
</cp:coreProperties>
</file>