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71" r:id="rId1"/>
  </p:sldMasterIdLst>
  <p:notesMasterIdLst>
    <p:notesMasterId r:id="rId44"/>
  </p:notesMasterIdLst>
  <p:handoutMasterIdLst>
    <p:handoutMasterId r:id="rId45"/>
  </p:handoutMasterIdLst>
  <p:sldIdLst>
    <p:sldId id="256" r:id="rId2"/>
    <p:sldId id="258" r:id="rId3"/>
    <p:sldId id="265" r:id="rId4"/>
    <p:sldId id="297" r:id="rId5"/>
    <p:sldId id="298" r:id="rId6"/>
    <p:sldId id="299" r:id="rId7"/>
    <p:sldId id="300" r:id="rId8"/>
    <p:sldId id="301" r:id="rId9"/>
    <p:sldId id="302" r:id="rId10"/>
    <p:sldId id="303" r:id="rId11"/>
    <p:sldId id="304" r:id="rId12"/>
    <p:sldId id="259" r:id="rId13"/>
    <p:sldId id="260" r:id="rId14"/>
    <p:sldId id="261" r:id="rId15"/>
    <p:sldId id="262" r:id="rId16"/>
    <p:sldId id="263" r:id="rId17"/>
    <p:sldId id="264" r:id="rId18"/>
    <p:sldId id="276" r:id="rId19"/>
    <p:sldId id="257" r:id="rId20"/>
    <p:sldId id="285" r:id="rId21"/>
    <p:sldId id="267" r:id="rId22"/>
    <p:sldId id="290" r:id="rId23"/>
    <p:sldId id="294" r:id="rId24"/>
    <p:sldId id="291" r:id="rId25"/>
    <p:sldId id="295" r:id="rId26"/>
    <p:sldId id="293" r:id="rId27"/>
    <p:sldId id="292" r:id="rId28"/>
    <p:sldId id="268" r:id="rId29"/>
    <p:sldId id="289" r:id="rId30"/>
    <p:sldId id="269" r:id="rId31"/>
    <p:sldId id="272" r:id="rId32"/>
    <p:sldId id="273" r:id="rId33"/>
    <p:sldId id="274" r:id="rId34"/>
    <p:sldId id="275" r:id="rId35"/>
    <p:sldId id="266" r:id="rId36"/>
    <p:sldId id="277" r:id="rId37"/>
    <p:sldId id="278" r:id="rId38"/>
    <p:sldId id="296" r:id="rId39"/>
    <p:sldId id="288" r:id="rId40"/>
    <p:sldId id="279" r:id="rId41"/>
    <p:sldId id="280" r:id="rId42"/>
    <p:sldId id="28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SLIS Usablity Lab" initials="GUL" lastIdx="56" clrIdx="0">
    <p:extLst>
      <p:ext uri="{19B8F6BF-5375-455C-9EA6-DF929625EA0E}">
        <p15:presenceInfo xmlns:p15="http://schemas.microsoft.com/office/powerpoint/2012/main" userId="S-1-5-21-758516805-177478218-620655208-52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891" autoAdjust="0"/>
  </p:normalViewPr>
  <p:slideViewPr>
    <p:cSldViewPr snapToGrid="0">
      <p:cViewPr varScale="1">
        <p:scale>
          <a:sx n="81" d="100"/>
          <a:sy n="81" d="100"/>
        </p:scale>
        <p:origin x="12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1" d="100"/>
          <a:sy n="91" d="100"/>
        </p:scale>
        <p:origin x="375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31T13:12:09.353" idx="9">
    <p:pos x="6792" y="420"/>
    <p:text>I think there are eight core competencies of Librarianship, with the eighth one being "Administration and Management." I'm assuming that this was intentionally not listed.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5DCC9-7A94-4CA9-B99D-B16276ECF807}" type="doc">
      <dgm:prSet loTypeId="urn:microsoft.com/office/officeart/2008/layout/SquareAccentList" loCatId="list" qsTypeId="urn:microsoft.com/office/officeart/2005/8/quickstyle/simple1" qsCatId="simple" csTypeId="urn:microsoft.com/office/officeart/2005/8/colors/accent1_1" csCatId="accent1" phldr="1"/>
      <dgm:spPr/>
      <dgm:t>
        <a:bodyPr/>
        <a:lstStyle/>
        <a:p>
          <a:endParaRPr lang="en-US"/>
        </a:p>
      </dgm:t>
    </dgm:pt>
    <dgm:pt modelId="{22B9714A-EFD6-49B7-9BF9-473A8DEC8E6D}">
      <dgm:prSet/>
      <dgm:spPr/>
      <dgm:t>
        <a:bodyPr/>
        <a:lstStyle/>
        <a:p>
          <a:r>
            <a:rPr lang="en-US" dirty="0"/>
            <a:t>Moderator: </a:t>
          </a:r>
        </a:p>
      </dgm:t>
    </dgm:pt>
    <dgm:pt modelId="{BB5478DA-743B-46FA-9179-20A8506B2151}" type="parTrans" cxnId="{E8530E0D-061A-498A-86FB-7D5E0B5384D1}">
      <dgm:prSet/>
      <dgm:spPr/>
      <dgm:t>
        <a:bodyPr/>
        <a:lstStyle/>
        <a:p>
          <a:endParaRPr lang="en-US"/>
        </a:p>
      </dgm:t>
    </dgm:pt>
    <dgm:pt modelId="{55FE1B90-5838-49BC-86C3-46DEC5A249D2}" type="sibTrans" cxnId="{E8530E0D-061A-498A-86FB-7D5E0B5384D1}">
      <dgm:prSet/>
      <dgm:spPr/>
      <dgm:t>
        <a:bodyPr/>
        <a:lstStyle/>
        <a:p>
          <a:endParaRPr lang="en-US"/>
        </a:p>
      </dgm:t>
    </dgm:pt>
    <dgm:pt modelId="{4BE12FFE-0699-4A41-8241-24E0FEF4004A}">
      <dgm:prSet custT="1"/>
      <dgm:spPr/>
      <dgm:t>
        <a:bodyPr/>
        <a:lstStyle/>
        <a:p>
          <a:r>
            <a:rPr lang="en-US" sz="1600" dirty="0"/>
            <a:t>Lynn </a:t>
          </a:r>
          <a:r>
            <a:rPr lang="en-US" sz="1600" dirty="0" err="1"/>
            <a:t>Silipigni</a:t>
          </a:r>
          <a:r>
            <a:rPr lang="en-US" sz="1600" dirty="0"/>
            <a:t> </a:t>
          </a:r>
          <a:r>
            <a:rPr lang="en-US" sz="1600" dirty="0" err="1"/>
            <a:t>Connaway</a:t>
          </a:r>
          <a:r>
            <a:rPr lang="en-US" sz="1600" dirty="0"/>
            <a:t>, OCLC Research.</a:t>
          </a:r>
        </a:p>
      </dgm:t>
    </dgm:pt>
    <dgm:pt modelId="{C98F19F6-AE40-4F35-AA15-F8D468917B50}" type="parTrans" cxnId="{C6AAF860-954E-4448-8B3B-A8B656727D9D}">
      <dgm:prSet/>
      <dgm:spPr/>
      <dgm:t>
        <a:bodyPr/>
        <a:lstStyle/>
        <a:p>
          <a:endParaRPr lang="en-US"/>
        </a:p>
      </dgm:t>
    </dgm:pt>
    <dgm:pt modelId="{2DA61276-C9B5-4BF9-B628-BC33D2FE96D5}" type="sibTrans" cxnId="{C6AAF860-954E-4448-8B3B-A8B656727D9D}">
      <dgm:prSet/>
      <dgm:spPr/>
      <dgm:t>
        <a:bodyPr/>
        <a:lstStyle/>
        <a:p>
          <a:endParaRPr lang="en-US"/>
        </a:p>
      </dgm:t>
    </dgm:pt>
    <dgm:pt modelId="{DBA000FF-5C05-45C9-9E8B-33DEAF665827}">
      <dgm:prSet/>
      <dgm:spPr/>
      <dgm:t>
        <a:bodyPr/>
        <a:lstStyle/>
        <a:p>
          <a:r>
            <a:rPr lang="en-US" dirty="0"/>
            <a:t>Panelists: </a:t>
          </a:r>
        </a:p>
      </dgm:t>
    </dgm:pt>
    <dgm:pt modelId="{7DDCBB7D-C6C8-42A5-A0C7-173C72AF2BAC}" type="parTrans" cxnId="{EC98980E-A38A-402C-87EF-86140305B3FE}">
      <dgm:prSet/>
      <dgm:spPr/>
      <dgm:t>
        <a:bodyPr/>
        <a:lstStyle/>
        <a:p>
          <a:endParaRPr lang="en-US"/>
        </a:p>
      </dgm:t>
    </dgm:pt>
    <dgm:pt modelId="{ABBCE7CF-71BE-44B9-8EB3-5A9B4FD4A412}" type="sibTrans" cxnId="{EC98980E-A38A-402C-87EF-86140305B3FE}">
      <dgm:prSet/>
      <dgm:spPr/>
      <dgm:t>
        <a:bodyPr/>
        <a:lstStyle/>
        <a:p>
          <a:endParaRPr lang="en-US"/>
        </a:p>
      </dgm:t>
    </dgm:pt>
    <dgm:pt modelId="{1183F8D5-3F82-4A20-BF7C-452DCB0DF3E6}">
      <dgm:prSet custT="1"/>
      <dgm:spPr/>
      <dgm:t>
        <a:bodyPr/>
        <a:lstStyle/>
        <a:p>
          <a:r>
            <a:rPr lang="en-US" sz="1600" dirty="0"/>
            <a:t>Timothy J. Dickey, Kent State University.</a:t>
          </a:r>
        </a:p>
      </dgm:t>
    </dgm:pt>
    <dgm:pt modelId="{D78412C7-260C-4C4F-A37C-127421EE48C2}" type="parTrans" cxnId="{8F4B5DD8-0814-46C1-A452-EEA2E0B161A1}">
      <dgm:prSet/>
      <dgm:spPr/>
      <dgm:t>
        <a:bodyPr/>
        <a:lstStyle/>
        <a:p>
          <a:endParaRPr lang="en-US"/>
        </a:p>
      </dgm:t>
    </dgm:pt>
    <dgm:pt modelId="{D583994A-FB56-47DD-8EC0-4DBB36729CAF}" type="sibTrans" cxnId="{8F4B5DD8-0814-46C1-A452-EEA2E0B161A1}">
      <dgm:prSet/>
      <dgm:spPr/>
      <dgm:t>
        <a:bodyPr/>
        <a:lstStyle/>
        <a:p>
          <a:endParaRPr lang="en-US"/>
        </a:p>
      </dgm:t>
    </dgm:pt>
    <dgm:pt modelId="{CFEB3610-F31E-4968-A6DA-AAAB4093FB7E}">
      <dgm:prSet custT="1"/>
      <dgm:spPr/>
      <dgm:t>
        <a:bodyPr/>
        <a:lstStyle/>
        <a:p>
          <a:r>
            <a:rPr lang="en-US" sz="1600" dirty="0"/>
            <a:t>Jenna </a:t>
          </a:r>
          <a:r>
            <a:rPr lang="en-US" sz="1600" dirty="0" err="1"/>
            <a:t>Hartel</a:t>
          </a:r>
          <a:r>
            <a:rPr lang="en-US" sz="1600" dirty="0"/>
            <a:t>, University of Toronto (Content presented by other panelists).</a:t>
          </a:r>
        </a:p>
      </dgm:t>
    </dgm:pt>
    <dgm:pt modelId="{0484A910-5A02-4076-B9B9-52CA39BADF04}" type="parTrans" cxnId="{59320CAF-0A63-4D0C-B9BA-8DED72A4C4D9}">
      <dgm:prSet/>
      <dgm:spPr/>
      <dgm:t>
        <a:bodyPr/>
        <a:lstStyle/>
        <a:p>
          <a:endParaRPr lang="en-US"/>
        </a:p>
      </dgm:t>
    </dgm:pt>
    <dgm:pt modelId="{11D9B592-3591-42ED-A48C-556D971C1CD3}" type="sibTrans" cxnId="{59320CAF-0A63-4D0C-B9BA-8DED72A4C4D9}">
      <dgm:prSet/>
      <dgm:spPr/>
      <dgm:t>
        <a:bodyPr/>
        <a:lstStyle/>
        <a:p>
          <a:endParaRPr lang="en-US"/>
        </a:p>
      </dgm:t>
    </dgm:pt>
    <dgm:pt modelId="{EAE7FD65-030D-4BFC-AE77-36E73242C42F}">
      <dgm:prSet custT="1"/>
      <dgm:spPr/>
      <dgm:t>
        <a:bodyPr/>
        <a:lstStyle/>
        <a:p>
          <a:r>
            <a:rPr lang="en-US" sz="1600" dirty="0"/>
            <a:t>Kristen </a:t>
          </a:r>
          <a:r>
            <a:rPr lang="en-US" sz="1600" dirty="0" err="1"/>
            <a:t>Rebmann</a:t>
          </a:r>
          <a:r>
            <a:rPr lang="en-US" sz="1600" dirty="0"/>
            <a:t>, San Jose State University.</a:t>
          </a:r>
        </a:p>
      </dgm:t>
    </dgm:pt>
    <dgm:pt modelId="{C3375C04-3207-4EE5-A220-DBC11EF22847}" type="parTrans" cxnId="{A894B3E6-A63D-43F2-ADFB-4850A05FE938}">
      <dgm:prSet/>
      <dgm:spPr/>
      <dgm:t>
        <a:bodyPr/>
        <a:lstStyle/>
        <a:p>
          <a:endParaRPr lang="en-US"/>
        </a:p>
      </dgm:t>
    </dgm:pt>
    <dgm:pt modelId="{FF0D57C9-3B04-4D42-8947-C107A1559C08}" type="sibTrans" cxnId="{A894B3E6-A63D-43F2-ADFB-4850A05FE938}">
      <dgm:prSet/>
      <dgm:spPr/>
      <dgm:t>
        <a:bodyPr/>
        <a:lstStyle/>
        <a:p>
          <a:endParaRPr lang="en-US"/>
        </a:p>
      </dgm:t>
    </dgm:pt>
    <dgm:pt modelId="{4B1099CB-6856-496F-8F59-0E01BEBD5A5D}">
      <dgm:prSet custT="1"/>
      <dgm:spPr/>
      <dgm:t>
        <a:bodyPr/>
        <a:lstStyle/>
        <a:p>
          <a:r>
            <a:rPr lang="en-US" sz="1600" dirty="0" err="1"/>
            <a:t>Rong</a:t>
          </a:r>
          <a:r>
            <a:rPr lang="en-US" sz="1600" dirty="0"/>
            <a:t> Tang, Simmons College. </a:t>
          </a:r>
        </a:p>
      </dgm:t>
    </dgm:pt>
    <dgm:pt modelId="{F6501B23-517E-4D8A-8443-451690B9D20D}" type="parTrans" cxnId="{E9820CD1-4D0D-4D9D-A86A-760F39AD0A67}">
      <dgm:prSet/>
      <dgm:spPr/>
      <dgm:t>
        <a:bodyPr/>
        <a:lstStyle/>
        <a:p>
          <a:endParaRPr lang="en-US"/>
        </a:p>
      </dgm:t>
    </dgm:pt>
    <dgm:pt modelId="{E9E72E91-9EA1-4070-9936-C85FB6D1310C}" type="sibTrans" cxnId="{E9820CD1-4D0D-4D9D-A86A-760F39AD0A67}">
      <dgm:prSet/>
      <dgm:spPr/>
      <dgm:t>
        <a:bodyPr/>
        <a:lstStyle/>
        <a:p>
          <a:endParaRPr lang="en-US"/>
        </a:p>
      </dgm:t>
    </dgm:pt>
    <dgm:pt modelId="{81A1C414-94C0-4736-BF6E-D880932A2CDE}">
      <dgm:prSet custT="1"/>
      <dgm:spPr/>
      <dgm:t>
        <a:bodyPr/>
        <a:lstStyle/>
        <a:p>
          <a:r>
            <a:rPr lang="en-US" sz="1600" dirty="0"/>
            <a:t>Elaine </a:t>
          </a:r>
          <a:r>
            <a:rPr lang="en-US" sz="1600" dirty="0" err="1"/>
            <a:t>Yontz</a:t>
          </a:r>
          <a:r>
            <a:rPr lang="en-US" sz="1600" dirty="0"/>
            <a:t>, East Carolina University.</a:t>
          </a:r>
        </a:p>
      </dgm:t>
    </dgm:pt>
    <dgm:pt modelId="{9A1BA4E2-C040-4D1E-9DB0-07268F2162B8}" type="parTrans" cxnId="{F2733ED0-CFEF-4912-A61C-AB9930DF6717}">
      <dgm:prSet/>
      <dgm:spPr/>
      <dgm:t>
        <a:bodyPr/>
        <a:lstStyle/>
        <a:p>
          <a:endParaRPr lang="en-US"/>
        </a:p>
      </dgm:t>
    </dgm:pt>
    <dgm:pt modelId="{5924CE08-561E-4330-B5F0-BEE7199CF1A5}" type="sibTrans" cxnId="{F2733ED0-CFEF-4912-A61C-AB9930DF6717}">
      <dgm:prSet/>
      <dgm:spPr/>
      <dgm:t>
        <a:bodyPr/>
        <a:lstStyle/>
        <a:p>
          <a:endParaRPr lang="en-US"/>
        </a:p>
      </dgm:t>
    </dgm:pt>
    <dgm:pt modelId="{11A43026-1F3D-48D8-9274-5024FE443BE7}" type="pres">
      <dgm:prSet presAssocID="{22F5DCC9-7A94-4CA9-B99D-B16276ECF807}" presName="layout" presStyleCnt="0">
        <dgm:presLayoutVars>
          <dgm:chMax/>
          <dgm:chPref/>
          <dgm:dir/>
          <dgm:resizeHandles/>
        </dgm:presLayoutVars>
      </dgm:prSet>
      <dgm:spPr/>
    </dgm:pt>
    <dgm:pt modelId="{218D28C3-006C-4FE8-A655-2366AC2E1B56}" type="pres">
      <dgm:prSet presAssocID="{22B9714A-EFD6-49B7-9BF9-473A8DEC8E6D}" presName="root" presStyleCnt="0">
        <dgm:presLayoutVars>
          <dgm:chMax/>
          <dgm:chPref/>
        </dgm:presLayoutVars>
      </dgm:prSet>
      <dgm:spPr/>
    </dgm:pt>
    <dgm:pt modelId="{A2A640A5-EF5A-4FB2-880B-927AE8880153}" type="pres">
      <dgm:prSet presAssocID="{22B9714A-EFD6-49B7-9BF9-473A8DEC8E6D}" presName="rootComposite" presStyleCnt="0">
        <dgm:presLayoutVars/>
      </dgm:prSet>
      <dgm:spPr/>
    </dgm:pt>
    <dgm:pt modelId="{21129B8E-352E-49D8-877B-CCBF358C0DBA}" type="pres">
      <dgm:prSet presAssocID="{22B9714A-EFD6-49B7-9BF9-473A8DEC8E6D}" presName="ParentAccent" presStyleLbl="alignNode1" presStyleIdx="0" presStyleCnt="2"/>
      <dgm:spPr/>
    </dgm:pt>
    <dgm:pt modelId="{61A781CB-DABF-4CD9-BEE8-DB07288FF143}" type="pres">
      <dgm:prSet presAssocID="{22B9714A-EFD6-49B7-9BF9-473A8DEC8E6D}" presName="ParentSmallAccent" presStyleLbl="fgAcc1" presStyleIdx="0" presStyleCnt="2"/>
      <dgm:spPr/>
    </dgm:pt>
    <dgm:pt modelId="{A25F8C43-3857-47AB-BC68-DC37E0AA781B}" type="pres">
      <dgm:prSet presAssocID="{22B9714A-EFD6-49B7-9BF9-473A8DEC8E6D}" presName="Parent" presStyleLbl="revTx" presStyleIdx="0" presStyleCnt="8">
        <dgm:presLayoutVars>
          <dgm:chMax/>
          <dgm:chPref val="4"/>
          <dgm:bulletEnabled val="1"/>
        </dgm:presLayoutVars>
      </dgm:prSet>
      <dgm:spPr/>
    </dgm:pt>
    <dgm:pt modelId="{91B7A988-FB17-4BC2-AC96-0EDEF5D9802A}" type="pres">
      <dgm:prSet presAssocID="{22B9714A-EFD6-49B7-9BF9-473A8DEC8E6D}" presName="childShape" presStyleCnt="0">
        <dgm:presLayoutVars>
          <dgm:chMax val="0"/>
          <dgm:chPref val="0"/>
        </dgm:presLayoutVars>
      </dgm:prSet>
      <dgm:spPr/>
    </dgm:pt>
    <dgm:pt modelId="{2305E6E3-6479-4D7D-81BE-E030C0E6FE7E}" type="pres">
      <dgm:prSet presAssocID="{4BE12FFE-0699-4A41-8241-24E0FEF4004A}" presName="childComposite" presStyleCnt="0">
        <dgm:presLayoutVars>
          <dgm:chMax val="0"/>
          <dgm:chPref val="0"/>
        </dgm:presLayoutVars>
      </dgm:prSet>
      <dgm:spPr/>
    </dgm:pt>
    <dgm:pt modelId="{763E5963-219C-4E6C-B0FE-835E5C6E4A30}" type="pres">
      <dgm:prSet presAssocID="{4BE12FFE-0699-4A41-8241-24E0FEF4004A}" presName="ChildAccent" presStyleLbl="solidFgAcc1" presStyleIdx="0" presStyleCnt="6"/>
      <dgm:spPr/>
    </dgm:pt>
    <dgm:pt modelId="{458AD06E-FCC7-4919-A8F3-5E31DEF19AF9}" type="pres">
      <dgm:prSet presAssocID="{4BE12FFE-0699-4A41-8241-24E0FEF4004A}" presName="Child" presStyleLbl="revTx" presStyleIdx="1" presStyleCnt="8">
        <dgm:presLayoutVars>
          <dgm:chMax val="0"/>
          <dgm:chPref val="0"/>
          <dgm:bulletEnabled val="1"/>
        </dgm:presLayoutVars>
      </dgm:prSet>
      <dgm:spPr/>
    </dgm:pt>
    <dgm:pt modelId="{41A1ED54-9F72-41B6-B0A9-F4EFF4D98060}" type="pres">
      <dgm:prSet presAssocID="{DBA000FF-5C05-45C9-9E8B-33DEAF665827}" presName="root" presStyleCnt="0">
        <dgm:presLayoutVars>
          <dgm:chMax/>
          <dgm:chPref/>
        </dgm:presLayoutVars>
      </dgm:prSet>
      <dgm:spPr/>
    </dgm:pt>
    <dgm:pt modelId="{0FE6B675-F5EB-4C33-BEBC-9516A23625DA}" type="pres">
      <dgm:prSet presAssocID="{DBA000FF-5C05-45C9-9E8B-33DEAF665827}" presName="rootComposite" presStyleCnt="0">
        <dgm:presLayoutVars/>
      </dgm:prSet>
      <dgm:spPr/>
    </dgm:pt>
    <dgm:pt modelId="{F51021A8-D542-4193-A5B0-BD032276A0DC}" type="pres">
      <dgm:prSet presAssocID="{DBA000FF-5C05-45C9-9E8B-33DEAF665827}" presName="ParentAccent" presStyleLbl="alignNode1" presStyleIdx="1" presStyleCnt="2"/>
      <dgm:spPr/>
    </dgm:pt>
    <dgm:pt modelId="{69D2476B-C7D4-4E5D-949F-AED4719F11E4}" type="pres">
      <dgm:prSet presAssocID="{DBA000FF-5C05-45C9-9E8B-33DEAF665827}" presName="ParentSmallAccent" presStyleLbl="fgAcc1" presStyleIdx="1" presStyleCnt="2"/>
      <dgm:spPr/>
    </dgm:pt>
    <dgm:pt modelId="{0AF094B3-245A-4759-8882-BB515AF40C00}" type="pres">
      <dgm:prSet presAssocID="{DBA000FF-5C05-45C9-9E8B-33DEAF665827}" presName="Parent" presStyleLbl="revTx" presStyleIdx="2" presStyleCnt="8">
        <dgm:presLayoutVars>
          <dgm:chMax/>
          <dgm:chPref val="4"/>
          <dgm:bulletEnabled val="1"/>
        </dgm:presLayoutVars>
      </dgm:prSet>
      <dgm:spPr/>
    </dgm:pt>
    <dgm:pt modelId="{6B347B0E-F2C8-4519-9E6D-672794CA9E0B}" type="pres">
      <dgm:prSet presAssocID="{DBA000FF-5C05-45C9-9E8B-33DEAF665827}" presName="childShape" presStyleCnt="0">
        <dgm:presLayoutVars>
          <dgm:chMax val="0"/>
          <dgm:chPref val="0"/>
        </dgm:presLayoutVars>
      </dgm:prSet>
      <dgm:spPr/>
    </dgm:pt>
    <dgm:pt modelId="{05FF91BE-E6CD-482C-97E5-AFFA4B8B2AEB}" type="pres">
      <dgm:prSet presAssocID="{1183F8D5-3F82-4A20-BF7C-452DCB0DF3E6}" presName="childComposite" presStyleCnt="0">
        <dgm:presLayoutVars>
          <dgm:chMax val="0"/>
          <dgm:chPref val="0"/>
        </dgm:presLayoutVars>
      </dgm:prSet>
      <dgm:spPr/>
    </dgm:pt>
    <dgm:pt modelId="{43416085-5883-43E2-85A0-D8BE5DEF4026}" type="pres">
      <dgm:prSet presAssocID="{1183F8D5-3F82-4A20-BF7C-452DCB0DF3E6}" presName="ChildAccent" presStyleLbl="solidFgAcc1" presStyleIdx="1" presStyleCnt="6"/>
      <dgm:spPr/>
    </dgm:pt>
    <dgm:pt modelId="{69DCD4D7-9317-40B7-A36F-2FE52B94B4DC}" type="pres">
      <dgm:prSet presAssocID="{1183F8D5-3F82-4A20-BF7C-452DCB0DF3E6}" presName="Child" presStyleLbl="revTx" presStyleIdx="3" presStyleCnt="8">
        <dgm:presLayoutVars>
          <dgm:chMax val="0"/>
          <dgm:chPref val="0"/>
          <dgm:bulletEnabled val="1"/>
        </dgm:presLayoutVars>
      </dgm:prSet>
      <dgm:spPr/>
    </dgm:pt>
    <dgm:pt modelId="{C8939637-9440-4AE3-A329-39358548D598}" type="pres">
      <dgm:prSet presAssocID="{CFEB3610-F31E-4968-A6DA-AAAB4093FB7E}" presName="childComposite" presStyleCnt="0">
        <dgm:presLayoutVars>
          <dgm:chMax val="0"/>
          <dgm:chPref val="0"/>
        </dgm:presLayoutVars>
      </dgm:prSet>
      <dgm:spPr/>
    </dgm:pt>
    <dgm:pt modelId="{0706F699-36AA-47DE-9D66-93098DD84DD0}" type="pres">
      <dgm:prSet presAssocID="{CFEB3610-F31E-4968-A6DA-AAAB4093FB7E}" presName="ChildAccent" presStyleLbl="solidFgAcc1" presStyleIdx="2" presStyleCnt="6"/>
      <dgm:spPr/>
    </dgm:pt>
    <dgm:pt modelId="{B7945546-5D1A-4BA4-9FFE-EA5AB34ACAB4}" type="pres">
      <dgm:prSet presAssocID="{CFEB3610-F31E-4968-A6DA-AAAB4093FB7E}" presName="Child" presStyleLbl="revTx" presStyleIdx="4" presStyleCnt="8">
        <dgm:presLayoutVars>
          <dgm:chMax val="0"/>
          <dgm:chPref val="0"/>
          <dgm:bulletEnabled val="1"/>
        </dgm:presLayoutVars>
      </dgm:prSet>
      <dgm:spPr/>
    </dgm:pt>
    <dgm:pt modelId="{49E84B81-044B-4D59-A2C0-DAD75733A2DB}" type="pres">
      <dgm:prSet presAssocID="{EAE7FD65-030D-4BFC-AE77-36E73242C42F}" presName="childComposite" presStyleCnt="0">
        <dgm:presLayoutVars>
          <dgm:chMax val="0"/>
          <dgm:chPref val="0"/>
        </dgm:presLayoutVars>
      </dgm:prSet>
      <dgm:spPr/>
    </dgm:pt>
    <dgm:pt modelId="{F15E8FE4-4C6B-4AE3-B2CD-4ED4D5824A63}" type="pres">
      <dgm:prSet presAssocID="{EAE7FD65-030D-4BFC-AE77-36E73242C42F}" presName="ChildAccent" presStyleLbl="solidFgAcc1" presStyleIdx="3" presStyleCnt="6"/>
      <dgm:spPr/>
    </dgm:pt>
    <dgm:pt modelId="{ABEA286B-FB03-4D0C-A4B9-FCA99F45AADF}" type="pres">
      <dgm:prSet presAssocID="{EAE7FD65-030D-4BFC-AE77-36E73242C42F}" presName="Child" presStyleLbl="revTx" presStyleIdx="5" presStyleCnt="8">
        <dgm:presLayoutVars>
          <dgm:chMax val="0"/>
          <dgm:chPref val="0"/>
          <dgm:bulletEnabled val="1"/>
        </dgm:presLayoutVars>
      </dgm:prSet>
      <dgm:spPr/>
    </dgm:pt>
    <dgm:pt modelId="{0F8537D0-75F3-4946-B57E-49E635AB71A4}" type="pres">
      <dgm:prSet presAssocID="{4B1099CB-6856-496F-8F59-0E01BEBD5A5D}" presName="childComposite" presStyleCnt="0">
        <dgm:presLayoutVars>
          <dgm:chMax val="0"/>
          <dgm:chPref val="0"/>
        </dgm:presLayoutVars>
      </dgm:prSet>
      <dgm:spPr/>
    </dgm:pt>
    <dgm:pt modelId="{B8A5EA38-FD54-46CE-BB30-64FB0E264EC6}" type="pres">
      <dgm:prSet presAssocID="{4B1099CB-6856-496F-8F59-0E01BEBD5A5D}" presName="ChildAccent" presStyleLbl="solidFgAcc1" presStyleIdx="4" presStyleCnt="6"/>
      <dgm:spPr/>
    </dgm:pt>
    <dgm:pt modelId="{166636BB-89C7-4F26-9A2A-CEA6A780823E}" type="pres">
      <dgm:prSet presAssocID="{4B1099CB-6856-496F-8F59-0E01BEBD5A5D}" presName="Child" presStyleLbl="revTx" presStyleIdx="6" presStyleCnt="8">
        <dgm:presLayoutVars>
          <dgm:chMax val="0"/>
          <dgm:chPref val="0"/>
          <dgm:bulletEnabled val="1"/>
        </dgm:presLayoutVars>
      </dgm:prSet>
      <dgm:spPr/>
    </dgm:pt>
    <dgm:pt modelId="{648CFC14-979D-4F82-B344-0512C0AB212E}" type="pres">
      <dgm:prSet presAssocID="{81A1C414-94C0-4736-BF6E-D880932A2CDE}" presName="childComposite" presStyleCnt="0">
        <dgm:presLayoutVars>
          <dgm:chMax val="0"/>
          <dgm:chPref val="0"/>
        </dgm:presLayoutVars>
      </dgm:prSet>
      <dgm:spPr/>
    </dgm:pt>
    <dgm:pt modelId="{A616A8F5-CBA0-4DC3-B030-C0B3FF12E34F}" type="pres">
      <dgm:prSet presAssocID="{81A1C414-94C0-4736-BF6E-D880932A2CDE}" presName="ChildAccent" presStyleLbl="solidFgAcc1" presStyleIdx="5" presStyleCnt="6"/>
      <dgm:spPr/>
    </dgm:pt>
    <dgm:pt modelId="{3ABDA6C2-52A4-4B4B-B529-EE69A86BBFAD}" type="pres">
      <dgm:prSet presAssocID="{81A1C414-94C0-4736-BF6E-D880932A2CDE}" presName="Child" presStyleLbl="revTx" presStyleIdx="7" presStyleCnt="8">
        <dgm:presLayoutVars>
          <dgm:chMax val="0"/>
          <dgm:chPref val="0"/>
          <dgm:bulletEnabled val="1"/>
        </dgm:presLayoutVars>
      </dgm:prSet>
      <dgm:spPr/>
    </dgm:pt>
  </dgm:ptLst>
  <dgm:cxnLst>
    <dgm:cxn modelId="{E8530E0D-061A-498A-86FB-7D5E0B5384D1}" srcId="{22F5DCC9-7A94-4CA9-B99D-B16276ECF807}" destId="{22B9714A-EFD6-49B7-9BF9-473A8DEC8E6D}" srcOrd="0" destOrd="0" parTransId="{BB5478DA-743B-46FA-9179-20A8506B2151}" sibTransId="{55FE1B90-5838-49BC-86C3-46DEC5A249D2}"/>
    <dgm:cxn modelId="{EC98980E-A38A-402C-87EF-86140305B3FE}" srcId="{22F5DCC9-7A94-4CA9-B99D-B16276ECF807}" destId="{DBA000FF-5C05-45C9-9E8B-33DEAF665827}" srcOrd="1" destOrd="0" parTransId="{7DDCBB7D-C6C8-42A5-A0C7-173C72AF2BAC}" sibTransId="{ABBCE7CF-71BE-44B9-8EB3-5A9B4FD4A412}"/>
    <dgm:cxn modelId="{A5C33B32-74F7-4F69-A293-B2130A3F041D}" type="presOf" srcId="{DBA000FF-5C05-45C9-9E8B-33DEAF665827}" destId="{0AF094B3-245A-4759-8882-BB515AF40C00}" srcOrd="0" destOrd="0" presId="urn:microsoft.com/office/officeart/2008/layout/SquareAccentList"/>
    <dgm:cxn modelId="{F1AF0C35-4314-43D4-A883-20B8FCADB7D4}" type="presOf" srcId="{22F5DCC9-7A94-4CA9-B99D-B16276ECF807}" destId="{11A43026-1F3D-48D8-9274-5024FE443BE7}" srcOrd="0" destOrd="0" presId="urn:microsoft.com/office/officeart/2008/layout/SquareAccentList"/>
    <dgm:cxn modelId="{C6AAF860-954E-4448-8B3B-A8B656727D9D}" srcId="{22B9714A-EFD6-49B7-9BF9-473A8DEC8E6D}" destId="{4BE12FFE-0699-4A41-8241-24E0FEF4004A}" srcOrd="0" destOrd="0" parTransId="{C98F19F6-AE40-4F35-AA15-F8D468917B50}" sibTransId="{2DA61276-C9B5-4BF9-B628-BC33D2FE96D5}"/>
    <dgm:cxn modelId="{C978664C-66E1-412C-B338-7CB7B77B6E09}" type="presOf" srcId="{CFEB3610-F31E-4968-A6DA-AAAB4093FB7E}" destId="{B7945546-5D1A-4BA4-9FFE-EA5AB34ACAB4}" srcOrd="0" destOrd="0" presId="urn:microsoft.com/office/officeart/2008/layout/SquareAccentList"/>
    <dgm:cxn modelId="{F8753A96-22BA-44FD-A028-6C131B8CFF08}" type="presOf" srcId="{81A1C414-94C0-4736-BF6E-D880932A2CDE}" destId="{3ABDA6C2-52A4-4B4B-B529-EE69A86BBFAD}" srcOrd="0" destOrd="0" presId="urn:microsoft.com/office/officeart/2008/layout/SquareAccentList"/>
    <dgm:cxn modelId="{59320CAF-0A63-4D0C-B9BA-8DED72A4C4D9}" srcId="{DBA000FF-5C05-45C9-9E8B-33DEAF665827}" destId="{CFEB3610-F31E-4968-A6DA-AAAB4093FB7E}" srcOrd="1" destOrd="0" parTransId="{0484A910-5A02-4076-B9B9-52CA39BADF04}" sibTransId="{11D9B592-3591-42ED-A48C-556D971C1CD3}"/>
    <dgm:cxn modelId="{8B93B5C1-7B7D-4621-82B0-86B30D017FF3}" type="presOf" srcId="{4BE12FFE-0699-4A41-8241-24E0FEF4004A}" destId="{458AD06E-FCC7-4919-A8F3-5E31DEF19AF9}" srcOrd="0" destOrd="0" presId="urn:microsoft.com/office/officeart/2008/layout/SquareAccentList"/>
    <dgm:cxn modelId="{486EA8C6-4A6C-4B41-820B-FDE8C2264CD0}" type="presOf" srcId="{1183F8D5-3F82-4A20-BF7C-452DCB0DF3E6}" destId="{69DCD4D7-9317-40B7-A36F-2FE52B94B4DC}" srcOrd="0" destOrd="0" presId="urn:microsoft.com/office/officeart/2008/layout/SquareAccentList"/>
    <dgm:cxn modelId="{F2733ED0-CFEF-4912-A61C-AB9930DF6717}" srcId="{DBA000FF-5C05-45C9-9E8B-33DEAF665827}" destId="{81A1C414-94C0-4736-BF6E-D880932A2CDE}" srcOrd="4" destOrd="0" parTransId="{9A1BA4E2-C040-4D1E-9DB0-07268F2162B8}" sibTransId="{5924CE08-561E-4330-B5F0-BEE7199CF1A5}"/>
    <dgm:cxn modelId="{E9820CD1-4D0D-4D9D-A86A-760F39AD0A67}" srcId="{DBA000FF-5C05-45C9-9E8B-33DEAF665827}" destId="{4B1099CB-6856-496F-8F59-0E01BEBD5A5D}" srcOrd="3" destOrd="0" parTransId="{F6501B23-517E-4D8A-8443-451690B9D20D}" sibTransId="{E9E72E91-9EA1-4070-9936-C85FB6D1310C}"/>
    <dgm:cxn modelId="{8F4B5DD8-0814-46C1-A452-EEA2E0B161A1}" srcId="{DBA000FF-5C05-45C9-9E8B-33DEAF665827}" destId="{1183F8D5-3F82-4A20-BF7C-452DCB0DF3E6}" srcOrd="0" destOrd="0" parTransId="{D78412C7-260C-4C4F-A37C-127421EE48C2}" sibTransId="{D583994A-FB56-47DD-8EC0-4DBB36729CAF}"/>
    <dgm:cxn modelId="{A894B3E6-A63D-43F2-ADFB-4850A05FE938}" srcId="{DBA000FF-5C05-45C9-9E8B-33DEAF665827}" destId="{EAE7FD65-030D-4BFC-AE77-36E73242C42F}" srcOrd="2" destOrd="0" parTransId="{C3375C04-3207-4EE5-A220-DBC11EF22847}" sibTransId="{FF0D57C9-3B04-4D42-8947-C107A1559C08}"/>
    <dgm:cxn modelId="{D5CDACF3-1B36-4DB5-B70C-E965BADB4292}" type="presOf" srcId="{22B9714A-EFD6-49B7-9BF9-473A8DEC8E6D}" destId="{A25F8C43-3857-47AB-BC68-DC37E0AA781B}" srcOrd="0" destOrd="0" presId="urn:microsoft.com/office/officeart/2008/layout/SquareAccentList"/>
    <dgm:cxn modelId="{BAA10AF4-C9F5-4C7A-A745-65B748EEC7E6}" type="presOf" srcId="{4B1099CB-6856-496F-8F59-0E01BEBD5A5D}" destId="{166636BB-89C7-4F26-9A2A-CEA6A780823E}" srcOrd="0" destOrd="0" presId="urn:microsoft.com/office/officeart/2008/layout/SquareAccentList"/>
    <dgm:cxn modelId="{BE4069FD-30FB-4CC4-AC66-CEFDB7F79D04}" type="presOf" srcId="{EAE7FD65-030D-4BFC-AE77-36E73242C42F}" destId="{ABEA286B-FB03-4D0C-A4B9-FCA99F45AADF}" srcOrd="0" destOrd="0" presId="urn:microsoft.com/office/officeart/2008/layout/SquareAccentList"/>
    <dgm:cxn modelId="{4E657352-FF42-4A9D-BC31-4E62FD9EA88C}" type="presParOf" srcId="{11A43026-1F3D-48D8-9274-5024FE443BE7}" destId="{218D28C3-006C-4FE8-A655-2366AC2E1B56}" srcOrd="0" destOrd="0" presId="urn:microsoft.com/office/officeart/2008/layout/SquareAccentList"/>
    <dgm:cxn modelId="{20C89400-26EA-4718-997A-DE18A92072D7}" type="presParOf" srcId="{218D28C3-006C-4FE8-A655-2366AC2E1B56}" destId="{A2A640A5-EF5A-4FB2-880B-927AE8880153}" srcOrd="0" destOrd="0" presId="urn:microsoft.com/office/officeart/2008/layout/SquareAccentList"/>
    <dgm:cxn modelId="{17A5FC7B-95B4-4A51-8D3F-E274C17CD15D}" type="presParOf" srcId="{A2A640A5-EF5A-4FB2-880B-927AE8880153}" destId="{21129B8E-352E-49D8-877B-CCBF358C0DBA}" srcOrd="0" destOrd="0" presId="urn:microsoft.com/office/officeart/2008/layout/SquareAccentList"/>
    <dgm:cxn modelId="{1A388B96-4692-46EB-B16F-5EB3CFE2CC2F}" type="presParOf" srcId="{A2A640A5-EF5A-4FB2-880B-927AE8880153}" destId="{61A781CB-DABF-4CD9-BEE8-DB07288FF143}" srcOrd="1" destOrd="0" presId="urn:microsoft.com/office/officeart/2008/layout/SquareAccentList"/>
    <dgm:cxn modelId="{E75E01C3-63AB-499D-AB58-33C9282B3324}" type="presParOf" srcId="{A2A640A5-EF5A-4FB2-880B-927AE8880153}" destId="{A25F8C43-3857-47AB-BC68-DC37E0AA781B}" srcOrd="2" destOrd="0" presId="urn:microsoft.com/office/officeart/2008/layout/SquareAccentList"/>
    <dgm:cxn modelId="{6847C385-A173-4573-B172-70AE271A2D7D}" type="presParOf" srcId="{218D28C3-006C-4FE8-A655-2366AC2E1B56}" destId="{91B7A988-FB17-4BC2-AC96-0EDEF5D9802A}" srcOrd="1" destOrd="0" presId="urn:microsoft.com/office/officeart/2008/layout/SquareAccentList"/>
    <dgm:cxn modelId="{4842A78D-124E-4A71-9346-B6A967F69EAE}" type="presParOf" srcId="{91B7A988-FB17-4BC2-AC96-0EDEF5D9802A}" destId="{2305E6E3-6479-4D7D-81BE-E030C0E6FE7E}" srcOrd="0" destOrd="0" presId="urn:microsoft.com/office/officeart/2008/layout/SquareAccentList"/>
    <dgm:cxn modelId="{9D6E8334-ED2E-4D7C-A22F-750940B2422B}" type="presParOf" srcId="{2305E6E3-6479-4D7D-81BE-E030C0E6FE7E}" destId="{763E5963-219C-4E6C-B0FE-835E5C6E4A30}" srcOrd="0" destOrd="0" presId="urn:microsoft.com/office/officeart/2008/layout/SquareAccentList"/>
    <dgm:cxn modelId="{924303A2-2BD2-4B2B-8697-FE5954BB0E55}" type="presParOf" srcId="{2305E6E3-6479-4D7D-81BE-E030C0E6FE7E}" destId="{458AD06E-FCC7-4919-A8F3-5E31DEF19AF9}" srcOrd="1" destOrd="0" presId="urn:microsoft.com/office/officeart/2008/layout/SquareAccentList"/>
    <dgm:cxn modelId="{31622812-DF45-47EE-87D8-91B746BCA6FA}" type="presParOf" srcId="{11A43026-1F3D-48D8-9274-5024FE443BE7}" destId="{41A1ED54-9F72-41B6-B0A9-F4EFF4D98060}" srcOrd="1" destOrd="0" presId="urn:microsoft.com/office/officeart/2008/layout/SquareAccentList"/>
    <dgm:cxn modelId="{8D9E46C5-200C-4026-BBCD-05C9E65AE9F4}" type="presParOf" srcId="{41A1ED54-9F72-41B6-B0A9-F4EFF4D98060}" destId="{0FE6B675-F5EB-4C33-BEBC-9516A23625DA}" srcOrd="0" destOrd="0" presId="urn:microsoft.com/office/officeart/2008/layout/SquareAccentList"/>
    <dgm:cxn modelId="{74DFA129-7165-4CF9-8EEE-29076B7FEE38}" type="presParOf" srcId="{0FE6B675-F5EB-4C33-BEBC-9516A23625DA}" destId="{F51021A8-D542-4193-A5B0-BD032276A0DC}" srcOrd="0" destOrd="0" presId="urn:microsoft.com/office/officeart/2008/layout/SquareAccentList"/>
    <dgm:cxn modelId="{2189DD54-014A-4BE8-8639-B53A83A8C046}" type="presParOf" srcId="{0FE6B675-F5EB-4C33-BEBC-9516A23625DA}" destId="{69D2476B-C7D4-4E5D-949F-AED4719F11E4}" srcOrd="1" destOrd="0" presId="urn:microsoft.com/office/officeart/2008/layout/SquareAccentList"/>
    <dgm:cxn modelId="{5A0A4EB0-A648-4F1B-83F7-434D7F9C29DB}" type="presParOf" srcId="{0FE6B675-F5EB-4C33-BEBC-9516A23625DA}" destId="{0AF094B3-245A-4759-8882-BB515AF40C00}" srcOrd="2" destOrd="0" presId="urn:microsoft.com/office/officeart/2008/layout/SquareAccentList"/>
    <dgm:cxn modelId="{73143FD9-58FB-4605-9BA9-62CB69A6AAB0}" type="presParOf" srcId="{41A1ED54-9F72-41B6-B0A9-F4EFF4D98060}" destId="{6B347B0E-F2C8-4519-9E6D-672794CA9E0B}" srcOrd="1" destOrd="0" presId="urn:microsoft.com/office/officeart/2008/layout/SquareAccentList"/>
    <dgm:cxn modelId="{15819811-E436-420F-B792-EDEE107AC474}" type="presParOf" srcId="{6B347B0E-F2C8-4519-9E6D-672794CA9E0B}" destId="{05FF91BE-E6CD-482C-97E5-AFFA4B8B2AEB}" srcOrd="0" destOrd="0" presId="urn:microsoft.com/office/officeart/2008/layout/SquareAccentList"/>
    <dgm:cxn modelId="{F65D863D-A177-4D24-BE49-7A4C3EB6B221}" type="presParOf" srcId="{05FF91BE-E6CD-482C-97E5-AFFA4B8B2AEB}" destId="{43416085-5883-43E2-85A0-D8BE5DEF4026}" srcOrd="0" destOrd="0" presId="urn:microsoft.com/office/officeart/2008/layout/SquareAccentList"/>
    <dgm:cxn modelId="{521DC6DF-085D-4038-90FA-DBD3674AD489}" type="presParOf" srcId="{05FF91BE-E6CD-482C-97E5-AFFA4B8B2AEB}" destId="{69DCD4D7-9317-40B7-A36F-2FE52B94B4DC}" srcOrd="1" destOrd="0" presId="urn:microsoft.com/office/officeart/2008/layout/SquareAccentList"/>
    <dgm:cxn modelId="{1ABF0D31-1A0F-4B67-ACAD-89110829D076}" type="presParOf" srcId="{6B347B0E-F2C8-4519-9E6D-672794CA9E0B}" destId="{C8939637-9440-4AE3-A329-39358548D598}" srcOrd="1" destOrd="0" presId="urn:microsoft.com/office/officeart/2008/layout/SquareAccentList"/>
    <dgm:cxn modelId="{CE654D60-822D-49D1-AB59-F1C889358E7A}" type="presParOf" srcId="{C8939637-9440-4AE3-A329-39358548D598}" destId="{0706F699-36AA-47DE-9D66-93098DD84DD0}" srcOrd="0" destOrd="0" presId="urn:microsoft.com/office/officeart/2008/layout/SquareAccentList"/>
    <dgm:cxn modelId="{BB05A989-93B8-4D55-A8EE-977DE7897CD8}" type="presParOf" srcId="{C8939637-9440-4AE3-A329-39358548D598}" destId="{B7945546-5D1A-4BA4-9FFE-EA5AB34ACAB4}" srcOrd="1" destOrd="0" presId="urn:microsoft.com/office/officeart/2008/layout/SquareAccentList"/>
    <dgm:cxn modelId="{343B2F4C-6A2C-4EE4-90FF-D86C4C84FE17}" type="presParOf" srcId="{6B347B0E-F2C8-4519-9E6D-672794CA9E0B}" destId="{49E84B81-044B-4D59-A2C0-DAD75733A2DB}" srcOrd="2" destOrd="0" presId="urn:microsoft.com/office/officeart/2008/layout/SquareAccentList"/>
    <dgm:cxn modelId="{761BE3A8-AF87-4822-AD09-AA7550ADAF87}" type="presParOf" srcId="{49E84B81-044B-4D59-A2C0-DAD75733A2DB}" destId="{F15E8FE4-4C6B-4AE3-B2CD-4ED4D5824A63}" srcOrd="0" destOrd="0" presId="urn:microsoft.com/office/officeart/2008/layout/SquareAccentList"/>
    <dgm:cxn modelId="{87B4D748-A04A-4D64-8FA4-9AC5E9F085BA}" type="presParOf" srcId="{49E84B81-044B-4D59-A2C0-DAD75733A2DB}" destId="{ABEA286B-FB03-4D0C-A4B9-FCA99F45AADF}" srcOrd="1" destOrd="0" presId="urn:microsoft.com/office/officeart/2008/layout/SquareAccentList"/>
    <dgm:cxn modelId="{AFEAED44-F0FD-4C79-A6ED-0C339424030B}" type="presParOf" srcId="{6B347B0E-F2C8-4519-9E6D-672794CA9E0B}" destId="{0F8537D0-75F3-4946-B57E-49E635AB71A4}" srcOrd="3" destOrd="0" presId="urn:microsoft.com/office/officeart/2008/layout/SquareAccentList"/>
    <dgm:cxn modelId="{0653F951-508B-42A4-A8E5-068FDC745EBB}" type="presParOf" srcId="{0F8537D0-75F3-4946-B57E-49E635AB71A4}" destId="{B8A5EA38-FD54-46CE-BB30-64FB0E264EC6}" srcOrd="0" destOrd="0" presId="urn:microsoft.com/office/officeart/2008/layout/SquareAccentList"/>
    <dgm:cxn modelId="{A84ADCB8-1DD1-4ACF-A137-D2E076CBCCA4}" type="presParOf" srcId="{0F8537D0-75F3-4946-B57E-49E635AB71A4}" destId="{166636BB-89C7-4F26-9A2A-CEA6A780823E}" srcOrd="1" destOrd="0" presId="urn:microsoft.com/office/officeart/2008/layout/SquareAccentList"/>
    <dgm:cxn modelId="{819FE1CA-DD6F-4DAD-91DD-B8FCAB83A0C4}" type="presParOf" srcId="{6B347B0E-F2C8-4519-9E6D-672794CA9E0B}" destId="{648CFC14-979D-4F82-B344-0512C0AB212E}" srcOrd="4" destOrd="0" presId="urn:microsoft.com/office/officeart/2008/layout/SquareAccentList"/>
    <dgm:cxn modelId="{2DA0B265-52AB-4C56-A0D7-77F48FA3C31F}" type="presParOf" srcId="{648CFC14-979D-4F82-B344-0512C0AB212E}" destId="{A616A8F5-CBA0-4DC3-B030-C0B3FF12E34F}" srcOrd="0" destOrd="0" presId="urn:microsoft.com/office/officeart/2008/layout/SquareAccentList"/>
    <dgm:cxn modelId="{1686DEBB-8AB3-44B1-BE13-C544BE753BCC}" type="presParOf" srcId="{648CFC14-979D-4F82-B344-0512C0AB212E}" destId="{3ABDA6C2-52A4-4B4B-B529-EE69A86BBFAD}"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BF245A-14AF-4D7B-B311-7A6A83D4E7E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963B944-87AB-4905-96CB-A8D99010DE81}">
      <dgm:prSet/>
      <dgm:spPr/>
      <dgm:t>
        <a:bodyPr/>
        <a:lstStyle/>
        <a:p>
          <a:r>
            <a:rPr lang="en-US" dirty="0"/>
            <a:t>Foundations of the Profession. </a:t>
          </a:r>
        </a:p>
      </dgm:t>
    </dgm:pt>
    <dgm:pt modelId="{799A182A-1A49-45AA-B721-EBEA60BBA42B}" type="parTrans" cxnId="{7581B94C-DD92-4E62-B0E9-9FD0FA884470}">
      <dgm:prSet/>
      <dgm:spPr/>
      <dgm:t>
        <a:bodyPr/>
        <a:lstStyle/>
        <a:p>
          <a:endParaRPr lang="en-US"/>
        </a:p>
      </dgm:t>
    </dgm:pt>
    <dgm:pt modelId="{66D3925F-6C61-4490-B8EF-2CA6856A17BD}" type="sibTrans" cxnId="{7581B94C-DD92-4E62-B0E9-9FD0FA884470}">
      <dgm:prSet/>
      <dgm:spPr/>
      <dgm:t>
        <a:bodyPr/>
        <a:lstStyle/>
        <a:p>
          <a:endParaRPr lang="en-US"/>
        </a:p>
      </dgm:t>
    </dgm:pt>
    <dgm:pt modelId="{7396EB4E-3784-457F-9DEC-7ACCB925546C}">
      <dgm:prSet/>
      <dgm:spPr/>
      <dgm:t>
        <a:bodyPr/>
        <a:lstStyle/>
        <a:p>
          <a:r>
            <a:rPr lang="en-US" dirty="0"/>
            <a:t>Information Resources. </a:t>
          </a:r>
        </a:p>
      </dgm:t>
    </dgm:pt>
    <dgm:pt modelId="{3A552DEA-4EFB-4C4A-BC6C-EEB54D5BA0F0}" type="parTrans" cxnId="{27D7B71A-CFB3-499C-BC8D-11DC2207D286}">
      <dgm:prSet/>
      <dgm:spPr/>
      <dgm:t>
        <a:bodyPr/>
        <a:lstStyle/>
        <a:p>
          <a:endParaRPr lang="en-US"/>
        </a:p>
      </dgm:t>
    </dgm:pt>
    <dgm:pt modelId="{0348B1B5-D73E-444D-A8A5-7B13E7F79E51}" type="sibTrans" cxnId="{27D7B71A-CFB3-499C-BC8D-11DC2207D286}">
      <dgm:prSet/>
      <dgm:spPr/>
      <dgm:t>
        <a:bodyPr/>
        <a:lstStyle/>
        <a:p>
          <a:endParaRPr lang="en-US"/>
        </a:p>
      </dgm:t>
    </dgm:pt>
    <dgm:pt modelId="{53E1581C-3832-42F0-9154-E5DEF02F471E}">
      <dgm:prSet/>
      <dgm:spPr/>
      <dgm:t>
        <a:bodyPr/>
        <a:lstStyle/>
        <a:p>
          <a:r>
            <a:rPr lang="en-US" dirty="0"/>
            <a:t>Organization of Recorded Knowledge and Information. </a:t>
          </a:r>
        </a:p>
      </dgm:t>
    </dgm:pt>
    <dgm:pt modelId="{459DA846-4A51-45F5-A0C1-807BD5B30C10}" type="parTrans" cxnId="{A1EFD37E-A147-420C-9B3B-255076E36FA0}">
      <dgm:prSet/>
      <dgm:spPr/>
      <dgm:t>
        <a:bodyPr/>
        <a:lstStyle/>
        <a:p>
          <a:endParaRPr lang="en-US"/>
        </a:p>
      </dgm:t>
    </dgm:pt>
    <dgm:pt modelId="{CBBDC864-F253-4E5B-8E5D-8717FB967284}" type="sibTrans" cxnId="{A1EFD37E-A147-420C-9B3B-255076E36FA0}">
      <dgm:prSet/>
      <dgm:spPr/>
      <dgm:t>
        <a:bodyPr/>
        <a:lstStyle/>
        <a:p>
          <a:endParaRPr lang="en-US"/>
        </a:p>
      </dgm:t>
    </dgm:pt>
    <dgm:pt modelId="{237A7AAC-CCA1-4B22-B109-A4F2E01195FD}">
      <dgm:prSet/>
      <dgm:spPr/>
      <dgm:t>
        <a:bodyPr/>
        <a:lstStyle/>
        <a:p>
          <a:r>
            <a:rPr lang="en-US" dirty="0"/>
            <a:t>Technological Knowledge and Skills. </a:t>
          </a:r>
        </a:p>
      </dgm:t>
    </dgm:pt>
    <dgm:pt modelId="{829F8EB9-6C7D-47B1-910A-92FFB1B41FBC}" type="parTrans" cxnId="{7085F9C3-E303-48B1-BAD1-F29ABBF595FD}">
      <dgm:prSet/>
      <dgm:spPr/>
      <dgm:t>
        <a:bodyPr/>
        <a:lstStyle/>
        <a:p>
          <a:endParaRPr lang="en-US"/>
        </a:p>
      </dgm:t>
    </dgm:pt>
    <dgm:pt modelId="{B9C53674-C2AA-4889-9212-8533A747C4AE}" type="sibTrans" cxnId="{7085F9C3-E303-48B1-BAD1-F29ABBF595FD}">
      <dgm:prSet/>
      <dgm:spPr/>
      <dgm:t>
        <a:bodyPr/>
        <a:lstStyle/>
        <a:p>
          <a:endParaRPr lang="en-US"/>
        </a:p>
      </dgm:t>
    </dgm:pt>
    <dgm:pt modelId="{98CBC27E-67C3-4216-AFCA-57CE1D3CB4A8}">
      <dgm:prSet/>
      <dgm:spPr/>
      <dgm:t>
        <a:bodyPr/>
        <a:lstStyle/>
        <a:p>
          <a:r>
            <a:rPr lang="en-US" dirty="0"/>
            <a:t>Reference and User Services. </a:t>
          </a:r>
        </a:p>
      </dgm:t>
    </dgm:pt>
    <dgm:pt modelId="{99E98607-1EBF-449A-8177-7F3F70171118}" type="parTrans" cxnId="{EA9160EF-B17A-4FD0-BA2E-14F1E85F86A3}">
      <dgm:prSet/>
      <dgm:spPr/>
      <dgm:t>
        <a:bodyPr/>
        <a:lstStyle/>
        <a:p>
          <a:endParaRPr lang="en-US"/>
        </a:p>
      </dgm:t>
    </dgm:pt>
    <dgm:pt modelId="{0A03C8DB-399A-4A41-AEF6-4CEB71F228CE}" type="sibTrans" cxnId="{EA9160EF-B17A-4FD0-BA2E-14F1E85F86A3}">
      <dgm:prSet/>
      <dgm:spPr/>
      <dgm:t>
        <a:bodyPr/>
        <a:lstStyle/>
        <a:p>
          <a:endParaRPr lang="en-US"/>
        </a:p>
      </dgm:t>
    </dgm:pt>
    <dgm:pt modelId="{7E67E20A-778A-477E-BEB5-B5E8288DADCA}">
      <dgm:prSet/>
      <dgm:spPr/>
      <dgm:t>
        <a:bodyPr/>
        <a:lstStyle/>
        <a:p>
          <a:r>
            <a:rPr lang="en-US" dirty="0"/>
            <a:t>Research. </a:t>
          </a:r>
        </a:p>
      </dgm:t>
    </dgm:pt>
    <dgm:pt modelId="{1FD5AEAB-89F1-4C8F-BE85-8A09193BC895}" type="parTrans" cxnId="{25BE7F09-FB75-46D9-B967-D40FA08F5486}">
      <dgm:prSet/>
      <dgm:spPr/>
      <dgm:t>
        <a:bodyPr/>
        <a:lstStyle/>
        <a:p>
          <a:endParaRPr lang="en-US"/>
        </a:p>
      </dgm:t>
    </dgm:pt>
    <dgm:pt modelId="{7C5627DC-B470-439B-AFAB-600EAA9660DA}" type="sibTrans" cxnId="{25BE7F09-FB75-46D9-B967-D40FA08F5486}">
      <dgm:prSet/>
      <dgm:spPr/>
      <dgm:t>
        <a:bodyPr/>
        <a:lstStyle/>
        <a:p>
          <a:endParaRPr lang="en-US"/>
        </a:p>
      </dgm:t>
    </dgm:pt>
    <dgm:pt modelId="{A77B1541-A292-4998-AE02-4578E9A06867}">
      <dgm:prSet/>
      <dgm:spPr/>
      <dgm:t>
        <a:bodyPr/>
        <a:lstStyle/>
        <a:p>
          <a:r>
            <a:rPr lang="en-US" dirty="0"/>
            <a:t>Continuing Education and Lifelong Learning. </a:t>
          </a:r>
        </a:p>
      </dgm:t>
    </dgm:pt>
    <dgm:pt modelId="{77E71E28-F29C-4BE7-990A-2C23CB001880}" type="parTrans" cxnId="{3DDB399B-A094-4845-A849-07695380B3DB}">
      <dgm:prSet/>
      <dgm:spPr/>
      <dgm:t>
        <a:bodyPr/>
        <a:lstStyle/>
        <a:p>
          <a:endParaRPr lang="en-US"/>
        </a:p>
      </dgm:t>
    </dgm:pt>
    <dgm:pt modelId="{6E6D32C3-83F8-4399-9F60-9544BE2ADD1C}" type="sibTrans" cxnId="{3DDB399B-A094-4845-A849-07695380B3DB}">
      <dgm:prSet/>
      <dgm:spPr/>
      <dgm:t>
        <a:bodyPr/>
        <a:lstStyle/>
        <a:p>
          <a:endParaRPr lang="en-US"/>
        </a:p>
      </dgm:t>
    </dgm:pt>
    <dgm:pt modelId="{C68A0F57-5E5E-4594-BD0C-429F7CEC7457}">
      <dgm:prSet/>
      <dgm:spPr/>
      <dgm:t>
        <a:bodyPr/>
        <a:lstStyle/>
        <a:p>
          <a:endParaRPr lang="en-US"/>
        </a:p>
      </dgm:t>
    </dgm:pt>
    <dgm:pt modelId="{2A5C8B5D-F0D9-46BF-893C-7EFD1F30646C}" type="parTrans" cxnId="{48D12C33-A9F2-46D8-AAC1-4F3768AB2547}">
      <dgm:prSet/>
      <dgm:spPr/>
      <dgm:t>
        <a:bodyPr/>
        <a:lstStyle/>
        <a:p>
          <a:endParaRPr lang="en-US"/>
        </a:p>
      </dgm:t>
    </dgm:pt>
    <dgm:pt modelId="{4C39C892-D7AE-47C9-88C2-A0F784A392B7}" type="sibTrans" cxnId="{48D12C33-A9F2-46D8-AAC1-4F3768AB2547}">
      <dgm:prSet/>
      <dgm:spPr/>
      <dgm:t>
        <a:bodyPr/>
        <a:lstStyle/>
        <a:p>
          <a:endParaRPr lang="en-US"/>
        </a:p>
      </dgm:t>
    </dgm:pt>
    <dgm:pt modelId="{831F8D09-FF7B-4BFE-9432-4C44C6FFCCA0}" type="pres">
      <dgm:prSet presAssocID="{36BF245A-14AF-4D7B-B311-7A6A83D4E7EE}" presName="Name0" presStyleCnt="0">
        <dgm:presLayoutVars>
          <dgm:chMax val="7"/>
          <dgm:chPref val="7"/>
          <dgm:dir/>
        </dgm:presLayoutVars>
      </dgm:prSet>
      <dgm:spPr/>
    </dgm:pt>
    <dgm:pt modelId="{629DFBED-B65D-4E28-B0CA-EB462E8BC4EF}" type="pres">
      <dgm:prSet presAssocID="{36BF245A-14AF-4D7B-B311-7A6A83D4E7EE}" presName="Name1" presStyleCnt="0"/>
      <dgm:spPr/>
    </dgm:pt>
    <dgm:pt modelId="{F4A63E12-8897-495A-A944-E7DDF353B6AA}" type="pres">
      <dgm:prSet presAssocID="{36BF245A-14AF-4D7B-B311-7A6A83D4E7EE}" presName="cycle" presStyleCnt="0"/>
      <dgm:spPr/>
    </dgm:pt>
    <dgm:pt modelId="{6ED5B088-783E-469C-B3E0-6DC0A1E2DA32}" type="pres">
      <dgm:prSet presAssocID="{36BF245A-14AF-4D7B-B311-7A6A83D4E7EE}" presName="srcNode" presStyleLbl="node1" presStyleIdx="0" presStyleCnt="7"/>
      <dgm:spPr/>
    </dgm:pt>
    <dgm:pt modelId="{325624D5-28E5-4915-8137-87500485340E}" type="pres">
      <dgm:prSet presAssocID="{36BF245A-14AF-4D7B-B311-7A6A83D4E7EE}" presName="conn" presStyleLbl="parChTrans1D2" presStyleIdx="0" presStyleCnt="1"/>
      <dgm:spPr/>
    </dgm:pt>
    <dgm:pt modelId="{6BD90504-F046-42FD-A8E4-5A299E1BA18B}" type="pres">
      <dgm:prSet presAssocID="{36BF245A-14AF-4D7B-B311-7A6A83D4E7EE}" presName="extraNode" presStyleLbl="node1" presStyleIdx="0" presStyleCnt="7"/>
      <dgm:spPr/>
    </dgm:pt>
    <dgm:pt modelId="{79449445-3AB0-4085-AC6C-69CDF803FA7B}" type="pres">
      <dgm:prSet presAssocID="{36BF245A-14AF-4D7B-B311-7A6A83D4E7EE}" presName="dstNode" presStyleLbl="node1" presStyleIdx="0" presStyleCnt="7"/>
      <dgm:spPr/>
    </dgm:pt>
    <dgm:pt modelId="{CDB7ACA7-750F-4EF0-A4B5-7BE4F908045C}" type="pres">
      <dgm:prSet presAssocID="{6963B944-87AB-4905-96CB-A8D99010DE81}" presName="text_1" presStyleLbl="node1" presStyleIdx="0" presStyleCnt="7">
        <dgm:presLayoutVars>
          <dgm:bulletEnabled val="1"/>
        </dgm:presLayoutVars>
      </dgm:prSet>
      <dgm:spPr/>
    </dgm:pt>
    <dgm:pt modelId="{BFC524A2-FBC4-4FF6-9C63-E9B1135ADF64}" type="pres">
      <dgm:prSet presAssocID="{6963B944-87AB-4905-96CB-A8D99010DE81}" presName="accent_1" presStyleCnt="0"/>
      <dgm:spPr/>
    </dgm:pt>
    <dgm:pt modelId="{8467A59B-E49C-4CB4-9C54-BBFE3D3F3CD9}" type="pres">
      <dgm:prSet presAssocID="{6963B944-87AB-4905-96CB-A8D99010DE81}" presName="accentRepeatNode" presStyleLbl="solidFgAcc1" presStyleIdx="0" presStyleCnt="7"/>
      <dgm:spPr/>
    </dgm:pt>
    <dgm:pt modelId="{4301B124-E5D0-49FA-95EC-AEF9CF79292E}" type="pres">
      <dgm:prSet presAssocID="{7396EB4E-3784-457F-9DEC-7ACCB925546C}" presName="text_2" presStyleLbl="node1" presStyleIdx="1" presStyleCnt="7">
        <dgm:presLayoutVars>
          <dgm:bulletEnabled val="1"/>
        </dgm:presLayoutVars>
      </dgm:prSet>
      <dgm:spPr/>
    </dgm:pt>
    <dgm:pt modelId="{D1D99871-B225-4D78-A458-9C5B2C4E2239}" type="pres">
      <dgm:prSet presAssocID="{7396EB4E-3784-457F-9DEC-7ACCB925546C}" presName="accent_2" presStyleCnt="0"/>
      <dgm:spPr/>
    </dgm:pt>
    <dgm:pt modelId="{86A8862B-930C-451C-B815-385E139DB5D1}" type="pres">
      <dgm:prSet presAssocID="{7396EB4E-3784-457F-9DEC-7ACCB925546C}" presName="accentRepeatNode" presStyleLbl="solidFgAcc1" presStyleIdx="1" presStyleCnt="7"/>
      <dgm:spPr/>
    </dgm:pt>
    <dgm:pt modelId="{A2AA653A-D4E8-4E5D-981B-039BCE2851DE}" type="pres">
      <dgm:prSet presAssocID="{53E1581C-3832-42F0-9154-E5DEF02F471E}" presName="text_3" presStyleLbl="node1" presStyleIdx="2" presStyleCnt="7">
        <dgm:presLayoutVars>
          <dgm:bulletEnabled val="1"/>
        </dgm:presLayoutVars>
      </dgm:prSet>
      <dgm:spPr/>
    </dgm:pt>
    <dgm:pt modelId="{41726CF0-FC7B-404E-A37D-A5274D057F0A}" type="pres">
      <dgm:prSet presAssocID="{53E1581C-3832-42F0-9154-E5DEF02F471E}" presName="accent_3" presStyleCnt="0"/>
      <dgm:spPr/>
    </dgm:pt>
    <dgm:pt modelId="{C3CCB10C-1C63-4448-B504-B9AA3B1B37A0}" type="pres">
      <dgm:prSet presAssocID="{53E1581C-3832-42F0-9154-E5DEF02F471E}" presName="accentRepeatNode" presStyleLbl="solidFgAcc1" presStyleIdx="2" presStyleCnt="7"/>
      <dgm:spPr/>
    </dgm:pt>
    <dgm:pt modelId="{8A440DA2-D95E-4B2C-8DF9-5E261D67A91C}" type="pres">
      <dgm:prSet presAssocID="{237A7AAC-CCA1-4B22-B109-A4F2E01195FD}" presName="text_4" presStyleLbl="node1" presStyleIdx="3" presStyleCnt="7">
        <dgm:presLayoutVars>
          <dgm:bulletEnabled val="1"/>
        </dgm:presLayoutVars>
      </dgm:prSet>
      <dgm:spPr/>
    </dgm:pt>
    <dgm:pt modelId="{2C828A50-0154-4724-9BC0-830ED3BB1125}" type="pres">
      <dgm:prSet presAssocID="{237A7AAC-CCA1-4B22-B109-A4F2E01195FD}" presName="accent_4" presStyleCnt="0"/>
      <dgm:spPr/>
    </dgm:pt>
    <dgm:pt modelId="{8A2FDE68-13FC-45BB-868B-E9ABFE1373F2}" type="pres">
      <dgm:prSet presAssocID="{237A7AAC-CCA1-4B22-B109-A4F2E01195FD}" presName="accentRepeatNode" presStyleLbl="solidFgAcc1" presStyleIdx="3" presStyleCnt="7"/>
      <dgm:spPr/>
    </dgm:pt>
    <dgm:pt modelId="{CF2C0F9A-2AC7-4AD8-B499-5100BD7A0AD8}" type="pres">
      <dgm:prSet presAssocID="{98CBC27E-67C3-4216-AFCA-57CE1D3CB4A8}" presName="text_5" presStyleLbl="node1" presStyleIdx="4" presStyleCnt="7">
        <dgm:presLayoutVars>
          <dgm:bulletEnabled val="1"/>
        </dgm:presLayoutVars>
      </dgm:prSet>
      <dgm:spPr/>
    </dgm:pt>
    <dgm:pt modelId="{3DBB2544-571C-426A-ABED-46BDCF6E183A}" type="pres">
      <dgm:prSet presAssocID="{98CBC27E-67C3-4216-AFCA-57CE1D3CB4A8}" presName="accent_5" presStyleCnt="0"/>
      <dgm:spPr/>
    </dgm:pt>
    <dgm:pt modelId="{8E9D5159-B3FE-4A43-8949-B00B96CDCE86}" type="pres">
      <dgm:prSet presAssocID="{98CBC27E-67C3-4216-AFCA-57CE1D3CB4A8}" presName="accentRepeatNode" presStyleLbl="solidFgAcc1" presStyleIdx="4" presStyleCnt="7"/>
      <dgm:spPr/>
    </dgm:pt>
    <dgm:pt modelId="{F4B272D4-7354-4D08-B670-6FE64903619C}" type="pres">
      <dgm:prSet presAssocID="{7E67E20A-778A-477E-BEB5-B5E8288DADCA}" presName="text_6" presStyleLbl="node1" presStyleIdx="5" presStyleCnt="7">
        <dgm:presLayoutVars>
          <dgm:bulletEnabled val="1"/>
        </dgm:presLayoutVars>
      </dgm:prSet>
      <dgm:spPr/>
    </dgm:pt>
    <dgm:pt modelId="{950481D8-0C6D-47C3-86C3-4769D601EC1A}" type="pres">
      <dgm:prSet presAssocID="{7E67E20A-778A-477E-BEB5-B5E8288DADCA}" presName="accent_6" presStyleCnt="0"/>
      <dgm:spPr/>
    </dgm:pt>
    <dgm:pt modelId="{321C3E5B-85EA-43C0-9B01-76162BF3225D}" type="pres">
      <dgm:prSet presAssocID="{7E67E20A-778A-477E-BEB5-B5E8288DADCA}" presName="accentRepeatNode" presStyleLbl="solidFgAcc1" presStyleIdx="5" presStyleCnt="7"/>
      <dgm:spPr/>
    </dgm:pt>
    <dgm:pt modelId="{08572B07-7EA8-4926-90A6-7395A4E68470}" type="pres">
      <dgm:prSet presAssocID="{A77B1541-A292-4998-AE02-4578E9A06867}" presName="text_7" presStyleLbl="node1" presStyleIdx="6" presStyleCnt="7">
        <dgm:presLayoutVars>
          <dgm:bulletEnabled val="1"/>
        </dgm:presLayoutVars>
      </dgm:prSet>
      <dgm:spPr/>
    </dgm:pt>
    <dgm:pt modelId="{EB589759-8598-4463-8EFA-E25C8BC12EDC}" type="pres">
      <dgm:prSet presAssocID="{A77B1541-A292-4998-AE02-4578E9A06867}" presName="accent_7" presStyleCnt="0"/>
      <dgm:spPr/>
    </dgm:pt>
    <dgm:pt modelId="{B3A64F59-CEDE-488A-A1C9-2469BE1203F7}" type="pres">
      <dgm:prSet presAssocID="{A77B1541-A292-4998-AE02-4578E9A06867}" presName="accentRepeatNode" presStyleLbl="solidFgAcc1" presStyleIdx="6" presStyleCnt="7"/>
      <dgm:spPr/>
    </dgm:pt>
  </dgm:ptLst>
  <dgm:cxnLst>
    <dgm:cxn modelId="{25BE7F09-FB75-46D9-B967-D40FA08F5486}" srcId="{36BF245A-14AF-4D7B-B311-7A6A83D4E7EE}" destId="{7E67E20A-778A-477E-BEB5-B5E8288DADCA}" srcOrd="5" destOrd="0" parTransId="{1FD5AEAB-89F1-4C8F-BE85-8A09193BC895}" sibTransId="{7C5627DC-B470-439B-AFAB-600EAA9660DA}"/>
    <dgm:cxn modelId="{27D7B71A-CFB3-499C-BC8D-11DC2207D286}" srcId="{36BF245A-14AF-4D7B-B311-7A6A83D4E7EE}" destId="{7396EB4E-3784-457F-9DEC-7ACCB925546C}" srcOrd="1" destOrd="0" parTransId="{3A552DEA-4EFB-4C4A-BC6C-EEB54D5BA0F0}" sibTransId="{0348B1B5-D73E-444D-A8A5-7B13E7F79E51}"/>
    <dgm:cxn modelId="{C2F7F632-E1D3-4FFB-98CF-AA88744031BF}" type="presOf" srcId="{98CBC27E-67C3-4216-AFCA-57CE1D3CB4A8}" destId="{CF2C0F9A-2AC7-4AD8-B499-5100BD7A0AD8}" srcOrd="0" destOrd="0" presId="urn:microsoft.com/office/officeart/2008/layout/VerticalCurvedList"/>
    <dgm:cxn modelId="{48D12C33-A9F2-46D8-AAC1-4F3768AB2547}" srcId="{36BF245A-14AF-4D7B-B311-7A6A83D4E7EE}" destId="{C68A0F57-5E5E-4594-BD0C-429F7CEC7457}" srcOrd="7" destOrd="0" parTransId="{2A5C8B5D-F0D9-46BF-893C-7EFD1F30646C}" sibTransId="{4C39C892-D7AE-47C9-88C2-A0F784A392B7}"/>
    <dgm:cxn modelId="{1AEAFF47-E9E3-4654-8638-F9504187A264}" type="presOf" srcId="{36BF245A-14AF-4D7B-B311-7A6A83D4E7EE}" destId="{831F8D09-FF7B-4BFE-9432-4C44C6FFCCA0}" srcOrd="0" destOrd="0" presId="urn:microsoft.com/office/officeart/2008/layout/VerticalCurvedList"/>
    <dgm:cxn modelId="{6EA01A6C-C8E4-4806-B67E-997EB122EC90}" type="presOf" srcId="{7396EB4E-3784-457F-9DEC-7ACCB925546C}" destId="{4301B124-E5D0-49FA-95EC-AEF9CF79292E}" srcOrd="0" destOrd="0" presId="urn:microsoft.com/office/officeart/2008/layout/VerticalCurvedList"/>
    <dgm:cxn modelId="{7581B94C-DD92-4E62-B0E9-9FD0FA884470}" srcId="{36BF245A-14AF-4D7B-B311-7A6A83D4E7EE}" destId="{6963B944-87AB-4905-96CB-A8D99010DE81}" srcOrd="0" destOrd="0" parTransId="{799A182A-1A49-45AA-B721-EBEA60BBA42B}" sibTransId="{66D3925F-6C61-4490-B8EF-2CA6856A17BD}"/>
    <dgm:cxn modelId="{734C2756-DC24-4142-AF84-1F5B9657B4FD}" type="presOf" srcId="{7E67E20A-778A-477E-BEB5-B5E8288DADCA}" destId="{F4B272D4-7354-4D08-B670-6FE64903619C}" srcOrd="0" destOrd="0" presId="urn:microsoft.com/office/officeart/2008/layout/VerticalCurvedList"/>
    <dgm:cxn modelId="{10972C7B-A34B-4127-ACAB-6055C0B9DE53}" type="presOf" srcId="{237A7AAC-CCA1-4B22-B109-A4F2E01195FD}" destId="{8A440DA2-D95E-4B2C-8DF9-5E261D67A91C}" srcOrd="0" destOrd="0" presId="urn:microsoft.com/office/officeart/2008/layout/VerticalCurvedList"/>
    <dgm:cxn modelId="{A1EFD37E-A147-420C-9B3B-255076E36FA0}" srcId="{36BF245A-14AF-4D7B-B311-7A6A83D4E7EE}" destId="{53E1581C-3832-42F0-9154-E5DEF02F471E}" srcOrd="2" destOrd="0" parTransId="{459DA846-4A51-45F5-A0C1-807BD5B30C10}" sibTransId="{CBBDC864-F253-4E5B-8E5D-8717FB967284}"/>
    <dgm:cxn modelId="{D19D3C93-C1B9-4B13-8DF1-0F900568C80C}" type="presOf" srcId="{A77B1541-A292-4998-AE02-4578E9A06867}" destId="{08572B07-7EA8-4926-90A6-7395A4E68470}" srcOrd="0" destOrd="0" presId="urn:microsoft.com/office/officeart/2008/layout/VerticalCurvedList"/>
    <dgm:cxn modelId="{3DDB399B-A094-4845-A849-07695380B3DB}" srcId="{36BF245A-14AF-4D7B-B311-7A6A83D4E7EE}" destId="{A77B1541-A292-4998-AE02-4578E9A06867}" srcOrd="6" destOrd="0" parTransId="{77E71E28-F29C-4BE7-990A-2C23CB001880}" sibTransId="{6E6D32C3-83F8-4399-9F60-9544BE2ADD1C}"/>
    <dgm:cxn modelId="{0D190EBD-9536-4370-933D-F83431AC6A1A}" type="presOf" srcId="{6963B944-87AB-4905-96CB-A8D99010DE81}" destId="{CDB7ACA7-750F-4EF0-A4B5-7BE4F908045C}" srcOrd="0" destOrd="0" presId="urn:microsoft.com/office/officeart/2008/layout/VerticalCurvedList"/>
    <dgm:cxn modelId="{7085F9C3-E303-48B1-BAD1-F29ABBF595FD}" srcId="{36BF245A-14AF-4D7B-B311-7A6A83D4E7EE}" destId="{237A7AAC-CCA1-4B22-B109-A4F2E01195FD}" srcOrd="3" destOrd="0" parTransId="{829F8EB9-6C7D-47B1-910A-92FFB1B41FBC}" sibTransId="{B9C53674-C2AA-4889-9212-8533A747C4AE}"/>
    <dgm:cxn modelId="{EA9160EF-B17A-4FD0-BA2E-14F1E85F86A3}" srcId="{36BF245A-14AF-4D7B-B311-7A6A83D4E7EE}" destId="{98CBC27E-67C3-4216-AFCA-57CE1D3CB4A8}" srcOrd="4" destOrd="0" parTransId="{99E98607-1EBF-449A-8177-7F3F70171118}" sibTransId="{0A03C8DB-399A-4A41-AEF6-4CEB71F228CE}"/>
    <dgm:cxn modelId="{7E3F27F5-2BFB-4AC9-ADAD-7B1273250DDC}" type="presOf" srcId="{53E1581C-3832-42F0-9154-E5DEF02F471E}" destId="{A2AA653A-D4E8-4E5D-981B-039BCE2851DE}" srcOrd="0" destOrd="0" presId="urn:microsoft.com/office/officeart/2008/layout/VerticalCurvedList"/>
    <dgm:cxn modelId="{5C8EC4F8-0A5F-4076-9FAF-83E2843CCE1D}" type="presOf" srcId="{66D3925F-6C61-4490-B8EF-2CA6856A17BD}" destId="{325624D5-28E5-4915-8137-87500485340E}" srcOrd="0" destOrd="0" presId="urn:microsoft.com/office/officeart/2008/layout/VerticalCurvedList"/>
    <dgm:cxn modelId="{2FC37E2C-16A3-43CE-9B92-C96EC166F30E}" type="presParOf" srcId="{831F8D09-FF7B-4BFE-9432-4C44C6FFCCA0}" destId="{629DFBED-B65D-4E28-B0CA-EB462E8BC4EF}" srcOrd="0" destOrd="0" presId="urn:microsoft.com/office/officeart/2008/layout/VerticalCurvedList"/>
    <dgm:cxn modelId="{8B9464D5-749D-4DE6-A68C-0634BEE5F8E6}" type="presParOf" srcId="{629DFBED-B65D-4E28-B0CA-EB462E8BC4EF}" destId="{F4A63E12-8897-495A-A944-E7DDF353B6AA}" srcOrd="0" destOrd="0" presId="urn:microsoft.com/office/officeart/2008/layout/VerticalCurvedList"/>
    <dgm:cxn modelId="{E6C5A266-89CA-4FC4-8CFD-F11130FFFB30}" type="presParOf" srcId="{F4A63E12-8897-495A-A944-E7DDF353B6AA}" destId="{6ED5B088-783E-469C-B3E0-6DC0A1E2DA32}" srcOrd="0" destOrd="0" presId="urn:microsoft.com/office/officeart/2008/layout/VerticalCurvedList"/>
    <dgm:cxn modelId="{5D972C1B-5FEC-432F-9F54-A11D72161BB2}" type="presParOf" srcId="{F4A63E12-8897-495A-A944-E7DDF353B6AA}" destId="{325624D5-28E5-4915-8137-87500485340E}" srcOrd="1" destOrd="0" presId="urn:microsoft.com/office/officeart/2008/layout/VerticalCurvedList"/>
    <dgm:cxn modelId="{ACE0F98E-1524-40B6-874B-DDE0B0D2CE84}" type="presParOf" srcId="{F4A63E12-8897-495A-A944-E7DDF353B6AA}" destId="{6BD90504-F046-42FD-A8E4-5A299E1BA18B}" srcOrd="2" destOrd="0" presId="urn:microsoft.com/office/officeart/2008/layout/VerticalCurvedList"/>
    <dgm:cxn modelId="{2B0CBEAA-48D7-4A44-9BFA-64F085D0CA7E}" type="presParOf" srcId="{F4A63E12-8897-495A-A944-E7DDF353B6AA}" destId="{79449445-3AB0-4085-AC6C-69CDF803FA7B}" srcOrd="3" destOrd="0" presId="urn:microsoft.com/office/officeart/2008/layout/VerticalCurvedList"/>
    <dgm:cxn modelId="{2797504F-4A7F-40CC-9CB0-F981222AF7E8}" type="presParOf" srcId="{629DFBED-B65D-4E28-B0CA-EB462E8BC4EF}" destId="{CDB7ACA7-750F-4EF0-A4B5-7BE4F908045C}" srcOrd="1" destOrd="0" presId="urn:microsoft.com/office/officeart/2008/layout/VerticalCurvedList"/>
    <dgm:cxn modelId="{E3AD03B8-463C-43C7-9411-FB0F2A77605E}" type="presParOf" srcId="{629DFBED-B65D-4E28-B0CA-EB462E8BC4EF}" destId="{BFC524A2-FBC4-4FF6-9C63-E9B1135ADF64}" srcOrd="2" destOrd="0" presId="urn:microsoft.com/office/officeart/2008/layout/VerticalCurvedList"/>
    <dgm:cxn modelId="{714B77A2-AF55-4DB4-B2E9-4578DDD4AEBE}" type="presParOf" srcId="{BFC524A2-FBC4-4FF6-9C63-E9B1135ADF64}" destId="{8467A59B-E49C-4CB4-9C54-BBFE3D3F3CD9}" srcOrd="0" destOrd="0" presId="urn:microsoft.com/office/officeart/2008/layout/VerticalCurvedList"/>
    <dgm:cxn modelId="{41B4FA6D-F6B3-4586-91C4-1F6CFA6490C5}" type="presParOf" srcId="{629DFBED-B65D-4E28-B0CA-EB462E8BC4EF}" destId="{4301B124-E5D0-49FA-95EC-AEF9CF79292E}" srcOrd="3" destOrd="0" presId="urn:microsoft.com/office/officeart/2008/layout/VerticalCurvedList"/>
    <dgm:cxn modelId="{E6D2648D-8484-42C1-AFEF-3423D1B43362}" type="presParOf" srcId="{629DFBED-B65D-4E28-B0CA-EB462E8BC4EF}" destId="{D1D99871-B225-4D78-A458-9C5B2C4E2239}" srcOrd="4" destOrd="0" presId="urn:microsoft.com/office/officeart/2008/layout/VerticalCurvedList"/>
    <dgm:cxn modelId="{CD281D1E-C764-4B3F-BC99-E2989D65F292}" type="presParOf" srcId="{D1D99871-B225-4D78-A458-9C5B2C4E2239}" destId="{86A8862B-930C-451C-B815-385E139DB5D1}" srcOrd="0" destOrd="0" presId="urn:microsoft.com/office/officeart/2008/layout/VerticalCurvedList"/>
    <dgm:cxn modelId="{AC30C71F-D1CF-4D4B-96E5-FF2F9A1FBF4E}" type="presParOf" srcId="{629DFBED-B65D-4E28-B0CA-EB462E8BC4EF}" destId="{A2AA653A-D4E8-4E5D-981B-039BCE2851DE}" srcOrd="5" destOrd="0" presId="urn:microsoft.com/office/officeart/2008/layout/VerticalCurvedList"/>
    <dgm:cxn modelId="{5DD87ED1-84B3-44D4-AEB3-75E3588BE577}" type="presParOf" srcId="{629DFBED-B65D-4E28-B0CA-EB462E8BC4EF}" destId="{41726CF0-FC7B-404E-A37D-A5274D057F0A}" srcOrd="6" destOrd="0" presId="urn:microsoft.com/office/officeart/2008/layout/VerticalCurvedList"/>
    <dgm:cxn modelId="{BE877140-DA02-4215-8274-4F46E1F3AC20}" type="presParOf" srcId="{41726CF0-FC7B-404E-A37D-A5274D057F0A}" destId="{C3CCB10C-1C63-4448-B504-B9AA3B1B37A0}" srcOrd="0" destOrd="0" presId="urn:microsoft.com/office/officeart/2008/layout/VerticalCurvedList"/>
    <dgm:cxn modelId="{73EA68B8-6726-40BF-A786-B9FA01BE5881}" type="presParOf" srcId="{629DFBED-B65D-4E28-B0CA-EB462E8BC4EF}" destId="{8A440DA2-D95E-4B2C-8DF9-5E261D67A91C}" srcOrd="7" destOrd="0" presId="urn:microsoft.com/office/officeart/2008/layout/VerticalCurvedList"/>
    <dgm:cxn modelId="{71044EFD-BB9B-4A1B-8F81-C4B0716543FC}" type="presParOf" srcId="{629DFBED-B65D-4E28-B0CA-EB462E8BC4EF}" destId="{2C828A50-0154-4724-9BC0-830ED3BB1125}" srcOrd="8" destOrd="0" presId="urn:microsoft.com/office/officeart/2008/layout/VerticalCurvedList"/>
    <dgm:cxn modelId="{03B81D38-C1DD-4868-8521-7D7E96929E6D}" type="presParOf" srcId="{2C828A50-0154-4724-9BC0-830ED3BB1125}" destId="{8A2FDE68-13FC-45BB-868B-E9ABFE1373F2}" srcOrd="0" destOrd="0" presId="urn:microsoft.com/office/officeart/2008/layout/VerticalCurvedList"/>
    <dgm:cxn modelId="{4DAA57BE-9725-49AD-9437-258017416162}" type="presParOf" srcId="{629DFBED-B65D-4E28-B0CA-EB462E8BC4EF}" destId="{CF2C0F9A-2AC7-4AD8-B499-5100BD7A0AD8}" srcOrd="9" destOrd="0" presId="urn:microsoft.com/office/officeart/2008/layout/VerticalCurvedList"/>
    <dgm:cxn modelId="{04C205B2-1680-408C-9647-4FFE20841C39}" type="presParOf" srcId="{629DFBED-B65D-4E28-B0CA-EB462E8BC4EF}" destId="{3DBB2544-571C-426A-ABED-46BDCF6E183A}" srcOrd="10" destOrd="0" presId="urn:microsoft.com/office/officeart/2008/layout/VerticalCurvedList"/>
    <dgm:cxn modelId="{E142CCD8-D677-4077-B749-82FEBC8E902D}" type="presParOf" srcId="{3DBB2544-571C-426A-ABED-46BDCF6E183A}" destId="{8E9D5159-B3FE-4A43-8949-B00B96CDCE86}" srcOrd="0" destOrd="0" presId="urn:microsoft.com/office/officeart/2008/layout/VerticalCurvedList"/>
    <dgm:cxn modelId="{1F9E0224-EA85-4760-87FB-46C70C6AD0E0}" type="presParOf" srcId="{629DFBED-B65D-4E28-B0CA-EB462E8BC4EF}" destId="{F4B272D4-7354-4D08-B670-6FE64903619C}" srcOrd="11" destOrd="0" presId="urn:microsoft.com/office/officeart/2008/layout/VerticalCurvedList"/>
    <dgm:cxn modelId="{97C5E884-49D7-40CF-8986-BB14BAD1E11C}" type="presParOf" srcId="{629DFBED-B65D-4E28-B0CA-EB462E8BC4EF}" destId="{950481D8-0C6D-47C3-86C3-4769D601EC1A}" srcOrd="12" destOrd="0" presId="urn:microsoft.com/office/officeart/2008/layout/VerticalCurvedList"/>
    <dgm:cxn modelId="{8928EC92-ACB6-44FA-A5B5-9F46BF28BCA7}" type="presParOf" srcId="{950481D8-0C6D-47C3-86C3-4769D601EC1A}" destId="{321C3E5B-85EA-43C0-9B01-76162BF3225D}" srcOrd="0" destOrd="0" presId="urn:microsoft.com/office/officeart/2008/layout/VerticalCurvedList"/>
    <dgm:cxn modelId="{87759D1D-35EF-4BFF-B59E-8AF84BABF395}" type="presParOf" srcId="{629DFBED-B65D-4E28-B0CA-EB462E8BC4EF}" destId="{08572B07-7EA8-4926-90A6-7395A4E68470}" srcOrd="13" destOrd="0" presId="urn:microsoft.com/office/officeart/2008/layout/VerticalCurvedList"/>
    <dgm:cxn modelId="{0AD0EF9F-06E4-4336-B7AD-FD6195A62FF8}" type="presParOf" srcId="{629DFBED-B65D-4E28-B0CA-EB462E8BC4EF}" destId="{EB589759-8598-4463-8EFA-E25C8BC12EDC}" srcOrd="14" destOrd="0" presId="urn:microsoft.com/office/officeart/2008/layout/VerticalCurvedList"/>
    <dgm:cxn modelId="{2F10670F-5C15-4034-A977-8D97888DAB4D}" type="presParOf" srcId="{EB589759-8598-4463-8EFA-E25C8BC12EDC}" destId="{B3A64F59-CEDE-488A-A1C9-2469BE1203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BD2F6-0A94-48DD-AE78-549C38C6724C}" type="doc">
      <dgm:prSet loTypeId="urn:microsoft.com/office/officeart/2008/layout/VerticalCurvedList" loCatId="list" qsTypeId="urn:microsoft.com/office/officeart/2005/8/quickstyle/simple1" qsCatId="simple" csTypeId="urn:microsoft.com/office/officeart/2005/8/colors/accent1_1" csCatId="accent1"/>
      <dgm:spPr/>
      <dgm:t>
        <a:bodyPr/>
        <a:lstStyle/>
        <a:p>
          <a:endParaRPr lang="en-US"/>
        </a:p>
      </dgm:t>
    </dgm:pt>
    <dgm:pt modelId="{9A84426A-BA6A-45EA-B5FC-EA79F3AD0510}">
      <dgm:prSet/>
      <dgm:spPr/>
      <dgm:t>
        <a:bodyPr/>
        <a:lstStyle/>
        <a:p>
          <a:r>
            <a:rPr lang="en-US" dirty="0"/>
            <a:t>The fundamentals of quantitative and qualitative research methods. </a:t>
          </a:r>
        </a:p>
      </dgm:t>
    </dgm:pt>
    <dgm:pt modelId="{F623E60E-6691-4C80-B55C-2D20ECAFC3E5}" type="parTrans" cxnId="{82E31576-BC11-4BA7-81CC-97CF93737F25}">
      <dgm:prSet/>
      <dgm:spPr/>
      <dgm:t>
        <a:bodyPr/>
        <a:lstStyle/>
        <a:p>
          <a:endParaRPr lang="en-US"/>
        </a:p>
      </dgm:t>
    </dgm:pt>
    <dgm:pt modelId="{8634D9BF-3196-4B90-B1E6-D6CC2E227EFF}" type="sibTrans" cxnId="{82E31576-BC11-4BA7-81CC-97CF93737F25}">
      <dgm:prSet/>
      <dgm:spPr/>
      <dgm:t>
        <a:bodyPr/>
        <a:lstStyle/>
        <a:p>
          <a:endParaRPr lang="en-US"/>
        </a:p>
      </dgm:t>
    </dgm:pt>
    <dgm:pt modelId="{030C469A-8369-4F4F-8B2B-DD5DFF4034D3}">
      <dgm:prSet/>
      <dgm:spPr/>
      <dgm:t>
        <a:bodyPr/>
        <a:lstStyle/>
        <a:p>
          <a:r>
            <a:rPr lang="en-US" dirty="0"/>
            <a:t>The central research findings and research literature of the field. </a:t>
          </a:r>
        </a:p>
      </dgm:t>
    </dgm:pt>
    <dgm:pt modelId="{996414D3-14D8-426F-B47B-65FACCFB64AC}" type="parTrans" cxnId="{74FB7583-F1AA-49DE-AB4B-271B866BB8A2}">
      <dgm:prSet/>
      <dgm:spPr/>
      <dgm:t>
        <a:bodyPr/>
        <a:lstStyle/>
        <a:p>
          <a:endParaRPr lang="en-US"/>
        </a:p>
      </dgm:t>
    </dgm:pt>
    <dgm:pt modelId="{EDE2479C-4DF2-4243-9CDB-E4AD791CC52A}" type="sibTrans" cxnId="{74FB7583-F1AA-49DE-AB4B-271B866BB8A2}">
      <dgm:prSet/>
      <dgm:spPr/>
      <dgm:t>
        <a:bodyPr/>
        <a:lstStyle/>
        <a:p>
          <a:endParaRPr lang="en-US"/>
        </a:p>
      </dgm:t>
    </dgm:pt>
    <dgm:pt modelId="{67CD156C-D6E7-4B9F-B0F8-BD470DBB4C2E}">
      <dgm:prSet/>
      <dgm:spPr/>
      <dgm:t>
        <a:bodyPr/>
        <a:lstStyle/>
        <a:p>
          <a:r>
            <a:rPr lang="en-US" dirty="0"/>
            <a:t>The principles and methods used to assess the actual and potential value of new research. </a:t>
          </a:r>
        </a:p>
      </dgm:t>
    </dgm:pt>
    <dgm:pt modelId="{778A84D9-32C6-4424-9A6A-780BBE2D129E}" type="parTrans" cxnId="{4756783F-523D-41CD-A419-564F808B4457}">
      <dgm:prSet/>
      <dgm:spPr/>
      <dgm:t>
        <a:bodyPr/>
        <a:lstStyle/>
        <a:p>
          <a:endParaRPr lang="en-US"/>
        </a:p>
      </dgm:t>
    </dgm:pt>
    <dgm:pt modelId="{94B0501C-F705-4944-ADD4-2DDAE5107837}" type="sibTrans" cxnId="{4756783F-523D-41CD-A419-564F808B4457}">
      <dgm:prSet/>
      <dgm:spPr/>
      <dgm:t>
        <a:bodyPr/>
        <a:lstStyle/>
        <a:p>
          <a:endParaRPr lang="en-US"/>
        </a:p>
      </dgm:t>
    </dgm:pt>
    <dgm:pt modelId="{67303C0F-74FF-4251-AD25-4B824A8F43D7}" type="pres">
      <dgm:prSet presAssocID="{942BD2F6-0A94-48DD-AE78-549C38C6724C}" presName="Name0" presStyleCnt="0">
        <dgm:presLayoutVars>
          <dgm:chMax val="7"/>
          <dgm:chPref val="7"/>
          <dgm:dir/>
        </dgm:presLayoutVars>
      </dgm:prSet>
      <dgm:spPr/>
    </dgm:pt>
    <dgm:pt modelId="{B11865D3-16C1-4AF3-8EB5-F35C81F8F95E}" type="pres">
      <dgm:prSet presAssocID="{942BD2F6-0A94-48DD-AE78-549C38C6724C}" presName="Name1" presStyleCnt="0"/>
      <dgm:spPr/>
    </dgm:pt>
    <dgm:pt modelId="{A373C225-1946-40D0-B5DE-FE5674B5AA67}" type="pres">
      <dgm:prSet presAssocID="{942BD2F6-0A94-48DD-AE78-549C38C6724C}" presName="cycle" presStyleCnt="0"/>
      <dgm:spPr/>
    </dgm:pt>
    <dgm:pt modelId="{5A4D7958-3F3C-4F93-A80E-BA0EB054E69B}" type="pres">
      <dgm:prSet presAssocID="{942BD2F6-0A94-48DD-AE78-549C38C6724C}" presName="srcNode" presStyleLbl="node1" presStyleIdx="0" presStyleCnt="3"/>
      <dgm:spPr/>
    </dgm:pt>
    <dgm:pt modelId="{D71BD362-FAE9-4B64-9034-7C941AAAF6DE}" type="pres">
      <dgm:prSet presAssocID="{942BD2F6-0A94-48DD-AE78-549C38C6724C}" presName="conn" presStyleLbl="parChTrans1D2" presStyleIdx="0" presStyleCnt="1"/>
      <dgm:spPr/>
    </dgm:pt>
    <dgm:pt modelId="{2646B4CD-AE96-4E9D-BD2D-322FB7C2C189}" type="pres">
      <dgm:prSet presAssocID="{942BD2F6-0A94-48DD-AE78-549C38C6724C}" presName="extraNode" presStyleLbl="node1" presStyleIdx="0" presStyleCnt="3"/>
      <dgm:spPr/>
    </dgm:pt>
    <dgm:pt modelId="{CC26290F-9648-4360-8C9E-73898F3C1619}" type="pres">
      <dgm:prSet presAssocID="{942BD2F6-0A94-48DD-AE78-549C38C6724C}" presName="dstNode" presStyleLbl="node1" presStyleIdx="0" presStyleCnt="3"/>
      <dgm:spPr/>
    </dgm:pt>
    <dgm:pt modelId="{A4929B6F-CC91-4719-A336-FFA5CB44D9FC}" type="pres">
      <dgm:prSet presAssocID="{9A84426A-BA6A-45EA-B5FC-EA79F3AD0510}" presName="text_1" presStyleLbl="node1" presStyleIdx="0" presStyleCnt="3">
        <dgm:presLayoutVars>
          <dgm:bulletEnabled val="1"/>
        </dgm:presLayoutVars>
      </dgm:prSet>
      <dgm:spPr/>
    </dgm:pt>
    <dgm:pt modelId="{117D4943-2FDF-4F82-AF26-0A94F6F646CE}" type="pres">
      <dgm:prSet presAssocID="{9A84426A-BA6A-45EA-B5FC-EA79F3AD0510}" presName="accent_1" presStyleCnt="0"/>
      <dgm:spPr/>
    </dgm:pt>
    <dgm:pt modelId="{2F5E72D7-196A-466C-80A6-4A66F17C7570}" type="pres">
      <dgm:prSet presAssocID="{9A84426A-BA6A-45EA-B5FC-EA79F3AD0510}" presName="accentRepeatNode" presStyleLbl="solidFgAcc1" presStyleIdx="0" presStyleCnt="3"/>
      <dgm:spPr/>
    </dgm:pt>
    <dgm:pt modelId="{36E71DCD-F5CF-49E1-8570-E2CAA2657AEA}" type="pres">
      <dgm:prSet presAssocID="{030C469A-8369-4F4F-8B2B-DD5DFF4034D3}" presName="text_2" presStyleLbl="node1" presStyleIdx="1" presStyleCnt="3">
        <dgm:presLayoutVars>
          <dgm:bulletEnabled val="1"/>
        </dgm:presLayoutVars>
      </dgm:prSet>
      <dgm:spPr/>
    </dgm:pt>
    <dgm:pt modelId="{4ABBB3CC-F46C-4C12-BD54-99FECBF5942C}" type="pres">
      <dgm:prSet presAssocID="{030C469A-8369-4F4F-8B2B-DD5DFF4034D3}" presName="accent_2" presStyleCnt="0"/>
      <dgm:spPr/>
    </dgm:pt>
    <dgm:pt modelId="{6A52D812-8761-492C-B1FD-57869992E376}" type="pres">
      <dgm:prSet presAssocID="{030C469A-8369-4F4F-8B2B-DD5DFF4034D3}" presName="accentRepeatNode" presStyleLbl="solidFgAcc1" presStyleIdx="1" presStyleCnt="3"/>
      <dgm:spPr/>
    </dgm:pt>
    <dgm:pt modelId="{99C64C86-1BFF-48B7-BB17-1EC415C4873C}" type="pres">
      <dgm:prSet presAssocID="{67CD156C-D6E7-4B9F-B0F8-BD470DBB4C2E}" presName="text_3" presStyleLbl="node1" presStyleIdx="2" presStyleCnt="3">
        <dgm:presLayoutVars>
          <dgm:bulletEnabled val="1"/>
        </dgm:presLayoutVars>
      </dgm:prSet>
      <dgm:spPr/>
    </dgm:pt>
    <dgm:pt modelId="{9FE3E124-7CE6-444B-A632-65052A502FE5}" type="pres">
      <dgm:prSet presAssocID="{67CD156C-D6E7-4B9F-B0F8-BD470DBB4C2E}" presName="accent_3" presStyleCnt="0"/>
      <dgm:spPr/>
    </dgm:pt>
    <dgm:pt modelId="{E4C68649-8B92-467B-9FA0-D4ACBB77C292}" type="pres">
      <dgm:prSet presAssocID="{67CD156C-D6E7-4B9F-B0F8-BD470DBB4C2E}" presName="accentRepeatNode" presStyleLbl="solidFgAcc1" presStyleIdx="2" presStyleCnt="3"/>
      <dgm:spPr/>
    </dgm:pt>
  </dgm:ptLst>
  <dgm:cxnLst>
    <dgm:cxn modelId="{4756783F-523D-41CD-A419-564F808B4457}" srcId="{942BD2F6-0A94-48DD-AE78-549C38C6724C}" destId="{67CD156C-D6E7-4B9F-B0F8-BD470DBB4C2E}" srcOrd="2" destOrd="0" parTransId="{778A84D9-32C6-4424-9A6A-780BBE2D129E}" sibTransId="{94B0501C-F705-4944-ADD4-2DDAE5107837}"/>
    <dgm:cxn modelId="{82E31576-BC11-4BA7-81CC-97CF93737F25}" srcId="{942BD2F6-0A94-48DD-AE78-549C38C6724C}" destId="{9A84426A-BA6A-45EA-B5FC-EA79F3AD0510}" srcOrd="0" destOrd="0" parTransId="{F623E60E-6691-4C80-B55C-2D20ECAFC3E5}" sibTransId="{8634D9BF-3196-4B90-B1E6-D6CC2E227EFF}"/>
    <dgm:cxn modelId="{A0AFF757-4511-4C57-88A4-44BE3947795C}" type="presOf" srcId="{8634D9BF-3196-4B90-B1E6-D6CC2E227EFF}" destId="{D71BD362-FAE9-4B64-9034-7C941AAAF6DE}" srcOrd="0" destOrd="0" presId="urn:microsoft.com/office/officeart/2008/layout/VerticalCurvedList"/>
    <dgm:cxn modelId="{74FB7583-F1AA-49DE-AB4B-271B866BB8A2}" srcId="{942BD2F6-0A94-48DD-AE78-549C38C6724C}" destId="{030C469A-8369-4F4F-8B2B-DD5DFF4034D3}" srcOrd="1" destOrd="0" parTransId="{996414D3-14D8-426F-B47B-65FACCFB64AC}" sibTransId="{EDE2479C-4DF2-4243-9CDB-E4AD791CC52A}"/>
    <dgm:cxn modelId="{792D5F98-FEFB-473D-B824-6739EDAAE4AC}" type="presOf" srcId="{942BD2F6-0A94-48DD-AE78-549C38C6724C}" destId="{67303C0F-74FF-4251-AD25-4B824A8F43D7}" srcOrd="0" destOrd="0" presId="urn:microsoft.com/office/officeart/2008/layout/VerticalCurvedList"/>
    <dgm:cxn modelId="{068023C0-7EB1-4621-A79A-A7DD59358A42}" type="presOf" srcId="{030C469A-8369-4F4F-8B2B-DD5DFF4034D3}" destId="{36E71DCD-F5CF-49E1-8570-E2CAA2657AEA}" srcOrd="0" destOrd="0" presId="urn:microsoft.com/office/officeart/2008/layout/VerticalCurvedList"/>
    <dgm:cxn modelId="{D33BEAC7-EE60-40F3-976B-4B335E525B5E}" type="presOf" srcId="{67CD156C-D6E7-4B9F-B0F8-BD470DBB4C2E}" destId="{99C64C86-1BFF-48B7-BB17-1EC415C4873C}" srcOrd="0" destOrd="0" presId="urn:microsoft.com/office/officeart/2008/layout/VerticalCurvedList"/>
    <dgm:cxn modelId="{5AF96CDE-523D-49F0-87E7-F72D9952DFF9}" type="presOf" srcId="{9A84426A-BA6A-45EA-B5FC-EA79F3AD0510}" destId="{A4929B6F-CC91-4719-A336-FFA5CB44D9FC}" srcOrd="0" destOrd="0" presId="urn:microsoft.com/office/officeart/2008/layout/VerticalCurvedList"/>
    <dgm:cxn modelId="{99CFB4C6-DA37-485F-8697-50F4E9AEB25B}" type="presParOf" srcId="{67303C0F-74FF-4251-AD25-4B824A8F43D7}" destId="{B11865D3-16C1-4AF3-8EB5-F35C81F8F95E}" srcOrd="0" destOrd="0" presId="urn:microsoft.com/office/officeart/2008/layout/VerticalCurvedList"/>
    <dgm:cxn modelId="{AFD93847-15C6-4F64-8FB3-10AFC3C4CF2D}" type="presParOf" srcId="{B11865D3-16C1-4AF3-8EB5-F35C81F8F95E}" destId="{A373C225-1946-40D0-B5DE-FE5674B5AA67}" srcOrd="0" destOrd="0" presId="urn:microsoft.com/office/officeart/2008/layout/VerticalCurvedList"/>
    <dgm:cxn modelId="{61D04D03-8CA7-4F0F-AD1D-25714335DE55}" type="presParOf" srcId="{A373C225-1946-40D0-B5DE-FE5674B5AA67}" destId="{5A4D7958-3F3C-4F93-A80E-BA0EB054E69B}" srcOrd="0" destOrd="0" presId="urn:microsoft.com/office/officeart/2008/layout/VerticalCurvedList"/>
    <dgm:cxn modelId="{1135E0B6-E44E-4B78-8A84-7183E07B7153}" type="presParOf" srcId="{A373C225-1946-40D0-B5DE-FE5674B5AA67}" destId="{D71BD362-FAE9-4B64-9034-7C941AAAF6DE}" srcOrd="1" destOrd="0" presId="urn:microsoft.com/office/officeart/2008/layout/VerticalCurvedList"/>
    <dgm:cxn modelId="{D54C320C-53AB-43E1-8A8B-E4FDD781F5BA}" type="presParOf" srcId="{A373C225-1946-40D0-B5DE-FE5674B5AA67}" destId="{2646B4CD-AE96-4E9D-BD2D-322FB7C2C189}" srcOrd="2" destOrd="0" presId="urn:microsoft.com/office/officeart/2008/layout/VerticalCurvedList"/>
    <dgm:cxn modelId="{1613AEA4-1748-43B9-B90A-31EF41C40922}" type="presParOf" srcId="{A373C225-1946-40D0-B5DE-FE5674B5AA67}" destId="{CC26290F-9648-4360-8C9E-73898F3C1619}" srcOrd="3" destOrd="0" presId="urn:microsoft.com/office/officeart/2008/layout/VerticalCurvedList"/>
    <dgm:cxn modelId="{0ED5E7F3-A8E3-4955-B0DC-34258015DB36}" type="presParOf" srcId="{B11865D3-16C1-4AF3-8EB5-F35C81F8F95E}" destId="{A4929B6F-CC91-4719-A336-FFA5CB44D9FC}" srcOrd="1" destOrd="0" presId="urn:microsoft.com/office/officeart/2008/layout/VerticalCurvedList"/>
    <dgm:cxn modelId="{C8DD10E1-A8B9-4C73-8D49-07966348DAA9}" type="presParOf" srcId="{B11865D3-16C1-4AF3-8EB5-F35C81F8F95E}" destId="{117D4943-2FDF-4F82-AF26-0A94F6F646CE}" srcOrd="2" destOrd="0" presId="urn:microsoft.com/office/officeart/2008/layout/VerticalCurvedList"/>
    <dgm:cxn modelId="{F52EF64F-BFA8-4726-9187-4DF0C8099B32}" type="presParOf" srcId="{117D4943-2FDF-4F82-AF26-0A94F6F646CE}" destId="{2F5E72D7-196A-466C-80A6-4A66F17C7570}" srcOrd="0" destOrd="0" presId="urn:microsoft.com/office/officeart/2008/layout/VerticalCurvedList"/>
    <dgm:cxn modelId="{749AAE9F-447B-4FD9-9FF8-DD0ED79C6561}" type="presParOf" srcId="{B11865D3-16C1-4AF3-8EB5-F35C81F8F95E}" destId="{36E71DCD-F5CF-49E1-8570-E2CAA2657AEA}" srcOrd="3" destOrd="0" presId="urn:microsoft.com/office/officeart/2008/layout/VerticalCurvedList"/>
    <dgm:cxn modelId="{F2BB7B5A-A02B-4C32-934F-29ED5A077330}" type="presParOf" srcId="{B11865D3-16C1-4AF3-8EB5-F35C81F8F95E}" destId="{4ABBB3CC-F46C-4C12-BD54-99FECBF5942C}" srcOrd="4" destOrd="0" presId="urn:microsoft.com/office/officeart/2008/layout/VerticalCurvedList"/>
    <dgm:cxn modelId="{03D746CF-3D53-43E5-90CC-1F41A8CE7420}" type="presParOf" srcId="{4ABBB3CC-F46C-4C12-BD54-99FECBF5942C}" destId="{6A52D812-8761-492C-B1FD-57869992E376}" srcOrd="0" destOrd="0" presId="urn:microsoft.com/office/officeart/2008/layout/VerticalCurvedList"/>
    <dgm:cxn modelId="{F245E1AE-478A-4070-AD61-0F5646F7445A}" type="presParOf" srcId="{B11865D3-16C1-4AF3-8EB5-F35C81F8F95E}" destId="{99C64C86-1BFF-48B7-BB17-1EC415C4873C}" srcOrd="5" destOrd="0" presId="urn:microsoft.com/office/officeart/2008/layout/VerticalCurvedList"/>
    <dgm:cxn modelId="{125EE57F-1D92-49B0-AC71-1885FF587EAD}" type="presParOf" srcId="{B11865D3-16C1-4AF3-8EB5-F35C81F8F95E}" destId="{9FE3E124-7CE6-444B-A632-65052A502FE5}" srcOrd="6" destOrd="0" presId="urn:microsoft.com/office/officeart/2008/layout/VerticalCurvedList"/>
    <dgm:cxn modelId="{F517AC14-E401-4D04-BEF5-3B5652C8AFE3}" type="presParOf" srcId="{9FE3E124-7CE6-444B-A632-65052A502FE5}" destId="{E4C68649-8B92-467B-9FA0-D4ACBB77C2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CE69B1-A230-491C-98F5-124B82C6697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6059CC3-D662-495E-B10F-F02A6D55D41A}">
      <dgm:prSet/>
      <dgm:spPr/>
      <dgm:t>
        <a:bodyPr/>
        <a:lstStyle/>
        <a:p>
          <a:r>
            <a:rPr lang="en-US" dirty="0"/>
            <a:t>1. Foundations of Information Science.</a:t>
          </a:r>
        </a:p>
      </dgm:t>
    </dgm:pt>
    <dgm:pt modelId="{56B3B2A6-FEFE-40A2-B810-6B6E4B51B965}" type="parTrans" cxnId="{B71A85D3-2303-49DB-B56C-8B3D3A3BFE61}">
      <dgm:prSet/>
      <dgm:spPr/>
      <dgm:t>
        <a:bodyPr/>
        <a:lstStyle/>
        <a:p>
          <a:endParaRPr lang="en-US"/>
        </a:p>
      </dgm:t>
    </dgm:pt>
    <dgm:pt modelId="{4CB035DE-F96A-4E89-B4C1-1ED9B2D623BD}" type="sibTrans" cxnId="{B71A85D3-2303-49DB-B56C-8B3D3A3BFE61}">
      <dgm:prSet/>
      <dgm:spPr/>
      <dgm:t>
        <a:bodyPr/>
        <a:lstStyle/>
        <a:p>
          <a:endParaRPr lang="en-US"/>
        </a:p>
      </dgm:t>
    </dgm:pt>
    <dgm:pt modelId="{EB8A8785-8AA7-42FA-97C1-8DB090ACFCE2}">
      <dgm:prSet/>
      <dgm:spPr/>
      <dgm:t>
        <a:bodyPr/>
        <a:lstStyle/>
        <a:p>
          <a:r>
            <a:rPr lang="en-US" dirty="0"/>
            <a:t>2. Information Use and Users.</a:t>
          </a:r>
        </a:p>
      </dgm:t>
    </dgm:pt>
    <dgm:pt modelId="{7F23FC31-2B06-414B-9F22-E344ABE35E19}" type="parTrans" cxnId="{F8DFF229-3787-4E11-BB8C-8E03002913D8}">
      <dgm:prSet/>
      <dgm:spPr/>
      <dgm:t>
        <a:bodyPr/>
        <a:lstStyle/>
        <a:p>
          <a:endParaRPr lang="en-US"/>
        </a:p>
      </dgm:t>
    </dgm:pt>
    <dgm:pt modelId="{F38C02D1-8A9A-45FA-B3EC-5F190E3AB570}" type="sibTrans" cxnId="{F8DFF229-3787-4E11-BB8C-8E03002913D8}">
      <dgm:prSet/>
      <dgm:spPr/>
      <dgm:t>
        <a:bodyPr/>
        <a:lstStyle/>
        <a:p>
          <a:endParaRPr lang="en-US"/>
        </a:p>
      </dgm:t>
    </dgm:pt>
    <dgm:pt modelId="{72E91346-0599-4E76-A5F3-62AA1AC23913}">
      <dgm:prSet/>
      <dgm:spPr/>
      <dgm:t>
        <a:bodyPr/>
        <a:lstStyle/>
        <a:p>
          <a:r>
            <a:rPr lang="en-US" dirty="0"/>
            <a:t>3. Methods of Inquiry.</a:t>
          </a:r>
        </a:p>
      </dgm:t>
    </dgm:pt>
    <dgm:pt modelId="{6267CEC0-E13E-49BD-93A3-E9AA107C6EA2}" type="parTrans" cxnId="{DF45EA6D-6CBE-4F8E-9890-015F37FA9C72}">
      <dgm:prSet/>
      <dgm:spPr/>
      <dgm:t>
        <a:bodyPr/>
        <a:lstStyle/>
        <a:p>
          <a:endParaRPr lang="en-US"/>
        </a:p>
      </dgm:t>
    </dgm:pt>
    <dgm:pt modelId="{EEDE8855-1496-42B1-806C-5E601E16F9F6}" type="sibTrans" cxnId="{DF45EA6D-6CBE-4F8E-9890-015F37FA9C72}">
      <dgm:prSet/>
      <dgm:spPr/>
      <dgm:t>
        <a:bodyPr/>
        <a:lstStyle/>
        <a:p>
          <a:endParaRPr lang="en-US"/>
        </a:p>
      </dgm:t>
    </dgm:pt>
    <dgm:pt modelId="{6A2BA2D1-0895-4AE6-A5D4-5118E33BDA55}">
      <dgm:prSet/>
      <dgm:spPr/>
      <dgm:t>
        <a:bodyPr/>
        <a:lstStyle/>
        <a:p>
          <a:r>
            <a:rPr lang="en-US" dirty="0"/>
            <a:t>4. Information Processing.</a:t>
          </a:r>
        </a:p>
      </dgm:t>
    </dgm:pt>
    <dgm:pt modelId="{C82A63D5-77D8-4E29-BF81-6C1F5DACDB61}" type="parTrans" cxnId="{4979BD6F-7D5C-497B-8415-8EDF5AE38878}">
      <dgm:prSet/>
      <dgm:spPr/>
      <dgm:t>
        <a:bodyPr/>
        <a:lstStyle/>
        <a:p>
          <a:endParaRPr lang="en-US"/>
        </a:p>
      </dgm:t>
    </dgm:pt>
    <dgm:pt modelId="{69558932-0439-4699-B5B5-3C05683E6677}" type="sibTrans" cxnId="{4979BD6F-7D5C-497B-8415-8EDF5AE38878}">
      <dgm:prSet/>
      <dgm:spPr/>
      <dgm:t>
        <a:bodyPr/>
        <a:lstStyle/>
        <a:p>
          <a:endParaRPr lang="en-US"/>
        </a:p>
      </dgm:t>
    </dgm:pt>
    <dgm:pt modelId="{7D774CFB-3A63-482A-8048-FA6067C6CB6C}">
      <dgm:prSet/>
      <dgm:spPr/>
      <dgm:t>
        <a:bodyPr/>
        <a:lstStyle/>
        <a:p>
          <a:r>
            <a:rPr lang="en-US" dirty="0"/>
            <a:t>5. Information Technology.</a:t>
          </a:r>
        </a:p>
      </dgm:t>
    </dgm:pt>
    <dgm:pt modelId="{4D380293-4321-4AB5-AC49-86A3A3A2982C}" type="parTrans" cxnId="{DC73DFAA-4F83-4101-85D4-9D2C634C880F}">
      <dgm:prSet/>
      <dgm:spPr/>
      <dgm:t>
        <a:bodyPr/>
        <a:lstStyle/>
        <a:p>
          <a:endParaRPr lang="en-US"/>
        </a:p>
      </dgm:t>
    </dgm:pt>
    <dgm:pt modelId="{734EF0F7-2519-47A3-9690-97C7991B22D7}" type="sibTrans" cxnId="{DC73DFAA-4F83-4101-85D4-9D2C634C880F}">
      <dgm:prSet/>
      <dgm:spPr/>
      <dgm:t>
        <a:bodyPr/>
        <a:lstStyle/>
        <a:p>
          <a:endParaRPr lang="en-US"/>
        </a:p>
      </dgm:t>
    </dgm:pt>
    <dgm:pt modelId="{AF5A3ACB-58FA-4DA1-BF4D-2587BC7A1891}">
      <dgm:prSet/>
      <dgm:spPr/>
      <dgm:t>
        <a:bodyPr/>
        <a:lstStyle/>
        <a:p>
          <a:r>
            <a:rPr lang="en-US" dirty="0"/>
            <a:t>6. Information Service Provision and Management.</a:t>
          </a:r>
        </a:p>
      </dgm:t>
    </dgm:pt>
    <dgm:pt modelId="{2DD4A6BC-AC98-49E8-A87F-09D97C312472}" type="parTrans" cxnId="{D9C433BF-C6D3-46D8-9FA8-38FFF0940A25}">
      <dgm:prSet/>
      <dgm:spPr/>
      <dgm:t>
        <a:bodyPr/>
        <a:lstStyle/>
        <a:p>
          <a:endParaRPr lang="en-US"/>
        </a:p>
      </dgm:t>
    </dgm:pt>
    <dgm:pt modelId="{BF1F6971-DF4A-40D2-9DAC-5A4FCFBDFFE0}" type="sibTrans" cxnId="{D9C433BF-C6D3-46D8-9FA8-38FFF0940A25}">
      <dgm:prSet/>
      <dgm:spPr/>
      <dgm:t>
        <a:bodyPr/>
        <a:lstStyle/>
        <a:p>
          <a:endParaRPr lang="en-US"/>
        </a:p>
      </dgm:t>
    </dgm:pt>
    <dgm:pt modelId="{9C4B73B3-28EB-4F8D-B209-8F6620190CAB}" type="pres">
      <dgm:prSet presAssocID="{2CCE69B1-A230-491C-98F5-124B82C66970}" presName="vert0" presStyleCnt="0">
        <dgm:presLayoutVars>
          <dgm:dir/>
          <dgm:animOne val="branch"/>
          <dgm:animLvl val="lvl"/>
        </dgm:presLayoutVars>
      </dgm:prSet>
      <dgm:spPr/>
    </dgm:pt>
    <dgm:pt modelId="{C6C06CB7-E00A-49B5-8A64-E5E8BA24DF41}" type="pres">
      <dgm:prSet presAssocID="{C6059CC3-D662-495E-B10F-F02A6D55D41A}" presName="thickLine" presStyleLbl="alignNode1" presStyleIdx="0" presStyleCnt="6"/>
      <dgm:spPr/>
    </dgm:pt>
    <dgm:pt modelId="{AF8E62B3-6607-4FB5-9F65-22AC1415AD79}" type="pres">
      <dgm:prSet presAssocID="{C6059CC3-D662-495E-B10F-F02A6D55D41A}" presName="horz1" presStyleCnt="0"/>
      <dgm:spPr/>
    </dgm:pt>
    <dgm:pt modelId="{9FB84ACB-24A5-407D-8D36-ADBEAF235442}" type="pres">
      <dgm:prSet presAssocID="{C6059CC3-D662-495E-B10F-F02A6D55D41A}" presName="tx1" presStyleLbl="revTx" presStyleIdx="0" presStyleCnt="6"/>
      <dgm:spPr/>
    </dgm:pt>
    <dgm:pt modelId="{80981535-2A8B-4522-B17D-EE2787737D95}" type="pres">
      <dgm:prSet presAssocID="{C6059CC3-D662-495E-B10F-F02A6D55D41A}" presName="vert1" presStyleCnt="0"/>
      <dgm:spPr/>
    </dgm:pt>
    <dgm:pt modelId="{D0A99A41-AF88-4875-8617-BB75784945B6}" type="pres">
      <dgm:prSet presAssocID="{EB8A8785-8AA7-42FA-97C1-8DB090ACFCE2}" presName="thickLine" presStyleLbl="alignNode1" presStyleIdx="1" presStyleCnt="6"/>
      <dgm:spPr/>
    </dgm:pt>
    <dgm:pt modelId="{74A9115D-A5F7-406B-B8E3-F70DE698521C}" type="pres">
      <dgm:prSet presAssocID="{EB8A8785-8AA7-42FA-97C1-8DB090ACFCE2}" presName="horz1" presStyleCnt="0"/>
      <dgm:spPr/>
    </dgm:pt>
    <dgm:pt modelId="{62B1E5FA-3C3D-4AE0-8C65-6DEC951389BD}" type="pres">
      <dgm:prSet presAssocID="{EB8A8785-8AA7-42FA-97C1-8DB090ACFCE2}" presName="tx1" presStyleLbl="revTx" presStyleIdx="1" presStyleCnt="6"/>
      <dgm:spPr/>
    </dgm:pt>
    <dgm:pt modelId="{B6277D29-D468-4451-A43D-3266DAF31BEA}" type="pres">
      <dgm:prSet presAssocID="{EB8A8785-8AA7-42FA-97C1-8DB090ACFCE2}" presName="vert1" presStyleCnt="0"/>
      <dgm:spPr/>
    </dgm:pt>
    <dgm:pt modelId="{D60BEA46-110C-4C64-A77B-F0DAB12852B1}" type="pres">
      <dgm:prSet presAssocID="{72E91346-0599-4E76-A5F3-62AA1AC23913}" presName="thickLine" presStyleLbl="alignNode1" presStyleIdx="2" presStyleCnt="6"/>
      <dgm:spPr/>
    </dgm:pt>
    <dgm:pt modelId="{0F78135A-FF92-4122-AC71-B6687B7BC4E3}" type="pres">
      <dgm:prSet presAssocID="{72E91346-0599-4E76-A5F3-62AA1AC23913}" presName="horz1" presStyleCnt="0"/>
      <dgm:spPr/>
    </dgm:pt>
    <dgm:pt modelId="{3F480076-E2CC-4C85-BB77-D4330F5E6E49}" type="pres">
      <dgm:prSet presAssocID="{72E91346-0599-4E76-A5F3-62AA1AC23913}" presName="tx1" presStyleLbl="revTx" presStyleIdx="2" presStyleCnt="6"/>
      <dgm:spPr/>
    </dgm:pt>
    <dgm:pt modelId="{26186F12-502C-4B9C-92F8-CCD13EE019CA}" type="pres">
      <dgm:prSet presAssocID="{72E91346-0599-4E76-A5F3-62AA1AC23913}" presName="vert1" presStyleCnt="0"/>
      <dgm:spPr/>
    </dgm:pt>
    <dgm:pt modelId="{44E84129-9E9A-4DD9-AEBB-FCEC9D6594BF}" type="pres">
      <dgm:prSet presAssocID="{6A2BA2D1-0895-4AE6-A5D4-5118E33BDA55}" presName="thickLine" presStyleLbl="alignNode1" presStyleIdx="3" presStyleCnt="6"/>
      <dgm:spPr/>
    </dgm:pt>
    <dgm:pt modelId="{436B1CFC-D03F-49DA-9F28-56463E732975}" type="pres">
      <dgm:prSet presAssocID="{6A2BA2D1-0895-4AE6-A5D4-5118E33BDA55}" presName="horz1" presStyleCnt="0"/>
      <dgm:spPr/>
    </dgm:pt>
    <dgm:pt modelId="{51203D27-9D9C-4E74-B3D1-C02B80508995}" type="pres">
      <dgm:prSet presAssocID="{6A2BA2D1-0895-4AE6-A5D4-5118E33BDA55}" presName="tx1" presStyleLbl="revTx" presStyleIdx="3" presStyleCnt="6"/>
      <dgm:spPr/>
    </dgm:pt>
    <dgm:pt modelId="{7A1154ED-68CA-4148-9AB7-8233BE354C3D}" type="pres">
      <dgm:prSet presAssocID="{6A2BA2D1-0895-4AE6-A5D4-5118E33BDA55}" presName="vert1" presStyleCnt="0"/>
      <dgm:spPr/>
    </dgm:pt>
    <dgm:pt modelId="{4E527506-B8C1-4AEB-B530-83EDDF3D8FD3}" type="pres">
      <dgm:prSet presAssocID="{7D774CFB-3A63-482A-8048-FA6067C6CB6C}" presName="thickLine" presStyleLbl="alignNode1" presStyleIdx="4" presStyleCnt="6"/>
      <dgm:spPr/>
    </dgm:pt>
    <dgm:pt modelId="{9AC3173E-1854-458B-8280-EBBD336CE8B0}" type="pres">
      <dgm:prSet presAssocID="{7D774CFB-3A63-482A-8048-FA6067C6CB6C}" presName="horz1" presStyleCnt="0"/>
      <dgm:spPr/>
    </dgm:pt>
    <dgm:pt modelId="{C7525DFB-244E-483F-AA5B-4B523208FF7E}" type="pres">
      <dgm:prSet presAssocID="{7D774CFB-3A63-482A-8048-FA6067C6CB6C}" presName="tx1" presStyleLbl="revTx" presStyleIdx="4" presStyleCnt="6"/>
      <dgm:spPr/>
    </dgm:pt>
    <dgm:pt modelId="{A571A3B6-F2CF-4C51-AD6C-D0D3C4834D8B}" type="pres">
      <dgm:prSet presAssocID="{7D774CFB-3A63-482A-8048-FA6067C6CB6C}" presName="vert1" presStyleCnt="0"/>
      <dgm:spPr/>
    </dgm:pt>
    <dgm:pt modelId="{79D62C90-A7E8-461D-8883-5DE1C1B15D21}" type="pres">
      <dgm:prSet presAssocID="{AF5A3ACB-58FA-4DA1-BF4D-2587BC7A1891}" presName="thickLine" presStyleLbl="alignNode1" presStyleIdx="5" presStyleCnt="6"/>
      <dgm:spPr/>
    </dgm:pt>
    <dgm:pt modelId="{228D8907-AC23-4679-A3ED-CE3A9859E4C0}" type="pres">
      <dgm:prSet presAssocID="{AF5A3ACB-58FA-4DA1-BF4D-2587BC7A1891}" presName="horz1" presStyleCnt="0"/>
      <dgm:spPr/>
    </dgm:pt>
    <dgm:pt modelId="{F3659918-AC13-4CE4-9462-05592DB7B409}" type="pres">
      <dgm:prSet presAssocID="{AF5A3ACB-58FA-4DA1-BF4D-2587BC7A1891}" presName="tx1" presStyleLbl="revTx" presStyleIdx="5" presStyleCnt="6"/>
      <dgm:spPr/>
    </dgm:pt>
    <dgm:pt modelId="{6A1E7E40-5E5A-45D0-BCF6-C27646135E1A}" type="pres">
      <dgm:prSet presAssocID="{AF5A3ACB-58FA-4DA1-BF4D-2587BC7A1891}" presName="vert1" presStyleCnt="0"/>
      <dgm:spPr/>
    </dgm:pt>
  </dgm:ptLst>
  <dgm:cxnLst>
    <dgm:cxn modelId="{F8DFF229-3787-4E11-BB8C-8E03002913D8}" srcId="{2CCE69B1-A230-491C-98F5-124B82C66970}" destId="{EB8A8785-8AA7-42FA-97C1-8DB090ACFCE2}" srcOrd="1" destOrd="0" parTransId="{7F23FC31-2B06-414B-9F22-E344ABE35E19}" sibTransId="{F38C02D1-8A9A-45FA-B3EC-5F190E3AB570}"/>
    <dgm:cxn modelId="{1F854944-C05B-49B9-B331-4961190DA083}" type="presOf" srcId="{EB8A8785-8AA7-42FA-97C1-8DB090ACFCE2}" destId="{62B1E5FA-3C3D-4AE0-8C65-6DEC951389BD}" srcOrd="0" destOrd="0" presId="urn:microsoft.com/office/officeart/2008/layout/LinedList"/>
    <dgm:cxn modelId="{DF45EA6D-6CBE-4F8E-9890-015F37FA9C72}" srcId="{2CCE69B1-A230-491C-98F5-124B82C66970}" destId="{72E91346-0599-4E76-A5F3-62AA1AC23913}" srcOrd="2" destOrd="0" parTransId="{6267CEC0-E13E-49BD-93A3-E9AA107C6EA2}" sibTransId="{EEDE8855-1496-42B1-806C-5E601E16F9F6}"/>
    <dgm:cxn modelId="{4979BD6F-7D5C-497B-8415-8EDF5AE38878}" srcId="{2CCE69B1-A230-491C-98F5-124B82C66970}" destId="{6A2BA2D1-0895-4AE6-A5D4-5118E33BDA55}" srcOrd="3" destOrd="0" parTransId="{C82A63D5-77D8-4E29-BF81-6C1F5DACDB61}" sibTransId="{69558932-0439-4699-B5B5-3C05683E6677}"/>
    <dgm:cxn modelId="{12CA2A50-512F-49BC-ABED-F2160EEA0C9A}" type="presOf" srcId="{AF5A3ACB-58FA-4DA1-BF4D-2587BC7A1891}" destId="{F3659918-AC13-4CE4-9462-05592DB7B409}" srcOrd="0" destOrd="0" presId="urn:microsoft.com/office/officeart/2008/layout/LinedList"/>
    <dgm:cxn modelId="{0A325355-4A8F-453F-9C98-4F7B5EC88802}" type="presOf" srcId="{72E91346-0599-4E76-A5F3-62AA1AC23913}" destId="{3F480076-E2CC-4C85-BB77-D4330F5E6E49}" srcOrd="0" destOrd="0" presId="urn:microsoft.com/office/officeart/2008/layout/LinedList"/>
    <dgm:cxn modelId="{651FDA96-A2C3-4522-B30B-07236D6EA26F}" type="presOf" srcId="{C6059CC3-D662-495E-B10F-F02A6D55D41A}" destId="{9FB84ACB-24A5-407D-8D36-ADBEAF235442}" srcOrd="0" destOrd="0" presId="urn:microsoft.com/office/officeart/2008/layout/LinedList"/>
    <dgm:cxn modelId="{DC73DFAA-4F83-4101-85D4-9D2C634C880F}" srcId="{2CCE69B1-A230-491C-98F5-124B82C66970}" destId="{7D774CFB-3A63-482A-8048-FA6067C6CB6C}" srcOrd="4" destOrd="0" parTransId="{4D380293-4321-4AB5-AC49-86A3A3A2982C}" sibTransId="{734EF0F7-2519-47A3-9690-97C7991B22D7}"/>
    <dgm:cxn modelId="{8056A7B4-4BAD-4AAC-89FE-81138C89BDD5}" type="presOf" srcId="{2CCE69B1-A230-491C-98F5-124B82C66970}" destId="{9C4B73B3-28EB-4F8D-B209-8F6620190CAB}" srcOrd="0" destOrd="0" presId="urn:microsoft.com/office/officeart/2008/layout/LinedList"/>
    <dgm:cxn modelId="{D9C433BF-C6D3-46D8-9FA8-38FFF0940A25}" srcId="{2CCE69B1-A230-491C-98F5-124B82C66970}" destId="{AF5A3ACB-58FA-4DA1-BF4D-2587BC7A1891}" srcOrd="5" destOrd="0" parTransId="{2DD4A6BC-AC98-49E8-A87F-09D97C312472}" sibTransId="{BF1F6971-DF4A-40D2-9DAC-5A4FCFBDFFE0}"/>
    <dgm:cxn modelId="{6BF98BC0-0DC2-4CD8-A99B-BF67116ABA3D}" type="presOf" srcId="{6A2BA2D1-0895-4AE6-A5D4-5118E33BDA55}" destId="{51203D27-9D9C-4E74-B3D1-C02B80508995}" srcOrd="0" destOrd="0" presId="urn:microsoft.com/office/officeart/2008/layout/LinedList"/>
    <dgm:cxn modelId="{B71A85D3-2303-49DB-B56C-8B3D3A3BFE61}" srcId="{2CCE69B1-A230-491C-98F5-124B82C66970}" destId="{C6059CC3-D662-495E-B10F-F02A6D55D41A}" srcOrd="0" destOrd="0" parTransId="{56B3B2A6-FEFE-40A2-B810-6B6E4B51B965}" sibTransId="{4CB035DE-F96A-4E89-B4C1-1ED9B2D623BD}"/>
    <dgm:cxn modelId="{9AC565EF-D50F-48A1-9DCE-B0C751D89B6B}" type="presOf" srcId="{7D774CFB-3A63-482A-8048-FA6067C6CB6C}" destId="{C7525DFB-244E-483F-AA5B-4B523208FF7E}" srcOrd="0" destOrd="0" presId="urn:microsoft.com/office/officeart/2008/layout/LinedList"/>
    <dgm:cxn modelId="{D8527A8C-ADE1-448A-9F65-C199ED051D9D}" type="presParOf" srcId="{9C4B73B3-28EB-4F8D-B209-8F6620190CAB}" destId="{C6C06CB7-E00A-49B5-8A64-E5E8BA24DF41}" srcOrd="0" destOrd="0" presId="urn:microsoft.com/office/officeart/2008/layout/LinedList"/>
    <dgm:cxn modelId="{52EDB743-A0A0-445B-965F-7CFE1AC0881D}" type="presParOf" srcId="{9C4B73B3-28EB-4F8D-B209-8F6620190CAB}" destId="{AF8E62B3-6607-4FB5-9F65-22AC1415AD79}" srcOrd="1" destOrd="0" presId="urn:microsoft.com/office/officeart/2008/layout/LinedList"/>
    <dgm:cxn modelId="{B15AA7FD-9080-4008-AC4B-46FE3AA3BE14}" type="presParOf" srcId="{AF8E62B3-6607-4FB5-9F65-22AC1415AD79}" destId="{9FB84ACB-24A5-407D-8D36-ADBEAF235442}" srcOrd="0" destOrd="0" presId="urn:microsoft.com/office/officeart/2008/layout/LinedList"/>
    <dgm:cxn modelId="{8A256233-FB53-4269-96DA-085B482C4E06}" type="presParOf" srcId="{AF8E62B3-6607-4FB5-9F65-22AC1415AD79}" destId="{80981535-2A8B-4522-B17D-EE2787737D95}" srcOrd="1" destOrd="0" presId="urn:microsoft.com/office/officeart/2008/layout/LinedList"/>
    <dgm:cxn modelId="{304CDA32-E341-43E9-813D-DFDB1E131F72}" type="presParOf" srcId="{9C4B73B3-28EB-4F8D-B209-8F6620190CAB}" destId="{D0A99A41-AF88-4875-8617-BB75784945B6}" srcOrd="2" destOrd="0" presId="urn:microsoft.com/office/officeart/2008/layout/LinedList"/>
    <dgm:cxn modelId="{E76E1E78-FCCA-43A1-B396-A2D3EDE35A63}" type="presParOf" srcId="{9C4B73B3-28EB-4F8D-B209-8F6620190CAB}" destId="{74A9115D-A5F7-406B-B8E3-F70DE698521C}" srcOrd="3" destOrd="0" presId="urn:microsoft.com/office/officeart/2008/layout/LinedList"/>
    <dgm:cxn modelId="{2B44E247-21A6-4884-8201-CFC336C77F78}" type="presParOf" srcId="{74A9115D-A5F7-406B-B8E3-F70DE698521C}" destId="{62B1E5FA-3C3D-4AE0-8C65-6DEC951389BD}" srcOrd="0" destOrd="0" presId="urn:microsoft.com/office/officeart/2008/layout/LinedList"/>
    <dgm:cxn modelId="{5D5F84CA-D39C-4D9D-8AF3-DCB82DEB869B}" type="presParOf" srcId="{74A9115D-A5F7-406B-B8E3-F70DE698521C}" destId="{B6277D29-D468-4451-A43D-3266DAF31BEA}" srcOrd="1" destOrd="0" presId="urn:microsoft.com/office/officeart/2008/layout/LinedList"/>
    <dgm:cxn modelId="{B9D8021A-6FF2-428A-BE8F-A35928EEA2D6}" type="presParOf" srcId="{9C4B73B3-28EB-4F8D-B209-8F6620190CAB}" destId="{D60BEA46-110C-4C64-A77B-F0DAB12852B1}" srcOrd="4" destOrd="0" presId="urn:microsoft.com/office/officeart/2008/layout/LinedList"/>
    <dgm:cxn modelId="{1CBE580E-BCA8-48DB-8D07-F3A27AAA4292}" type="presParOf" srcId="{9C4B73B3-28EB-4F8D-B209-8F6620190CAB}" destId="{0F78135A-FF92-4122-AC71-B6687B7BC4E3}" srcOrd="5" destOrd="0" presId="urn:microsoft.com/office/officeart/2008/layout/LinedList"/>
    <dgm:cxn modelId="{00C7A71E-8C89-4752-A1F1-A64EEB11F0B6}" type="presParOf" srcId="{0F78135A-FF92-4122-AC71-B6687B7BC4E3}" destId="{3F480076-E2CC-4C85-BB77-D4330F5E6E49}" srcOrd="0" destOrd="0" presId="urn:microsoft.com/office/officeart/2008/layout/LinedList"/>
    <dgm:cxn modelId="{B8E0C929-4AEF-420D-9E82-617EC6D4B979}" type="presParOf" srcId="{0F78135A-FF92-4122-AC71-B6687B7BC4E3}" destId="{26186F12-502C-4B9C-92F8-CCD13EE019CA}" srcOrd="1" destOrd="0" presId="urn:microsoft.com/office/officeart/2008/layout/LinedList"/>
    <dgm:cxn modelId="{F0274793-B944-4FA1-BD31-E9B4093E1FCA}" type="presParOf" srcId="{9C4B73B3-28EB-4F8D-B209-8F6620190CAB}" destId="{44E84129-9E9A-4DD9-AEBB-FCEC9D6594BF}" srcOrd="6" destOrd="0" presId="urn:microsoft.com/office/officeart/2008/layout/LinedList"/>
    <dgm:cxn modelId="{E8889A16-D195-424B-9E08-6E2E84E789AA}" type="presParOf" srcId="{9C4B73B3-28EB-4F8D-B209-8F6620190CAB}" destId="{436B1CFC-D03F-49DA-9F28-56463E732975}" srcOrd="7" destOrd="0" presId="urn:microsoft.com/office/officeart/2008/layout/LinedList"/>
    <dgm:cxn modelId="{46AE8598-FF49-4F0D-9DCF-E06B87DA64A4}" type="presParOf" srcId="{436B1CFC-D03F-49DA-9F28-56463E732975}" destId="{51203D27-9D9C-4E74-B3D1-C02B80508995}" srcOrd="0" destOrd="0" presId="urn:microsoft.com/office/officeart/2008/layout/LinedList"/>
    <dgm:cxn modelId="{F5C6CFEE-C7D9-4C87-B2D9-9CD813DC513F}" type="presParOf" srcId="{436B1CFC-D03F-49DA-9F28-56463E732975}" destId="{7A1154ED-68CA-4148-9AB7-8233BE354C3D}" srcOrd="1" destOrd="0" presId="urn:microsoft.com/office/officeart/2008/layout/LinedList"/>
    <dgm:cxn modelId="{314230A1-2CF4-4049-92E2-0938D7043807}" type="presParOf" srcId="{9C4B73B3-28EB-4F8D-B209-8F6620190CAB}" destId="{4E527506-B8C1-4AEB-B530-83EDDF3D8FD3}" srcOrd="8" destOrd="0" presId="urn:microsoft.com/office/officeart/2008/layout/LinedList"/>
    <dgm:cxn modelId="{246A3D78-1B33-4AD5-9969-B6F2CDB457AC}" type="presParOf" srcId="{9C4B73B3-28EB-4F8D-B209-8F6620190CAB}" destId="{9AC3173E-1854-458B-8280-EBBD336CE8B0}" srcOrd="9" destOrd="0" presId="urn:microsoft.com/office/officeart/2008/layout/LinedList"/>
    <dgm:cxn modelId="{A289AE39-395C-4B29-921D-A71092B363BC}" type="presParOf" srcId="{9AC3173E-1854-458B-8280-EBBD336CE8B0}" destId="{C7525DFB-244E-483F-AA5B-4B523208FF7E}" srcOrd="0" destOrd="0" presId="urn:microsoft.com/office/officeart/2008/layout/LinedList"/>
    <dgm:cxn modelId="{8A82D8A3-CABC-4E70-A242-102F8768F60B}" type="presParOf" srcId="{9AC3173E-1854-458B-8280-EBBD336CE8B0}" destId="{A571A3B6-F2CF-4C51-AD6C-D0D3C4834D8B}" srcOrd="1" destOrd="0" presId="urn:microsoft.com/office/officeart/2008/layout/LinedList"/>
    <dgm:cxn modelId="{9803978C-A80F-41D4-94D4-4B05FCF09B81}" type="presParOf" srcId="{9C4B73B3-28EB-4F8D-B209-8F6620190CAB}" destId="{79D62C90-A7E8-461D-8883-5DE1C1B15D21}" srcOrd="10" destOrd="0" presId="urn:microsoft.com/office/officeart/2008/layout/LinedList"/>
    <dgm:cxn modelId="{5748A8BA-0615-4F65-819F-213A3D902011}" type="presParOf" srcId="{9C4B73B3-28EB-4F8D-B209-8F6620190CAB}" destId="{228D8907-AC23-4679-A3ED-CE3A9859E4C0}" srcOrd="11" destOrd="0" presId="urn:microsoft.com/office/officeart/2008/layout/LinedList"/>
    <dgm:cxn modelId="{73AA821D-5E14-4481-9DBA-9DB03FF2B10A}" type="presParOf" srcId="{228D8907-AC23-4679-A3ED-CE3A9859E4C0}" destId="{F3659918-AC13-4CE4-9462-05592DB7B409}" srcOrd="0" destOrd="0" presId="urn:microsoft.com/office/officeart/2008/layout/LinedList"/>
    <dgm:cxn modelId="{FE64BD65-1377-44B1-BC03-E6D29D5E090D}" type="presParOf" srcId="{228D8907-AC23-4679-A3ED-CE3A9859E4C0}" destId="{6A1E7E40-5E5A-45D0-BCF6-C27646135E1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CE69B1-A230-491C-98F5-124B82C6697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72E91346-0599-4E76-A5F3-62AA1AC23913}">
      <dgm:prSet/>
      <dgm:spPr/>
      <dgm:t>
        <a:bodyPr/>
        <a:lstStyle/>
        <a:p>
          <a:r>
            <a:rPr lang="en-US" b="0" i="0" dirty="0"/>
            <a:t>This category includes methodologies which explore and facilitate investigations of information science in a variety of contexts. These include:</a:t>
          </a:r>
          <a:endParaRPr lang="en-US" dirty="0"/>
        </a:p>
      </dgm:t>
    </dgm:pt>
    <dgm:pt modelId="{6267CEC0-E13E-49BD-93A3-E9AA107C6EA2}" type="parTrans" cxnId="{DF45EA6D-6CBE-4F8E-9890-015F37FA9C72}">
      <dgm:prSet/>
      <dgm:spPr/>
      <dgm:t>
        <a:bodyPr/>
        <a:lstStyle/>
        <a:p>
          <a:endParaRPr lang="en-US"/>
        </a:p>
      </dgm:t>
    </dgm:pt>
    <dgm:pt modelId="{EEDE8855-1496-42B1-806C-5E601E16F9F6}" type="sibTrans" cxnId="{DF45EA6D-6CBE-4F8E-9890-015F37FA9C72}">
      <dgm:prSet/>
      <dgm:spPr/>
      <dgm:t>
        <a:bodyPr/>
        <a:lstStyle/>
        <a:p>
          <a:endParaRPr lang="en-US"/>
        </a:p>
      </dgm:t>
    </dgm:pt>
    <dgm:pt modelId="{C5172008-0C78-4BCA-B7AD-66C91F068595}">
      <dgm:prSet/>
      <dgm:spPr/>
      <dgm:t>
        <a:bodyPr/>
        <a:lstStyle/>
        <a:p>
          <a:pPr>
            <a:buFont typeface="Arial" panose="020B0604020202020204" pitchFamily="34" charset="0"/>
            <a:buChar char="•"/>
          </a:pPr>
          <a:r>
            <a:rPr lang="en-US" b="0" i="0" dirty="0"/>
            <a:t>Basic Research Methods.</a:t>
          </a:r>
        </a:p>
      </dgm:t>
    </dgm:pt>
    <dgm:pt modelId="{380C9819-B7A4-4614-B42D-1A1A3CD3D582}" type="parTrans" cxnId="{31DBC1F3-5A6F-4BEB-B087-333BD4AF5426}">
      <dgm:prSet/>
      <dgm:spPr/>
      <dgm:t>
        <a:bodyPr/>
        <a:lstStyle/>
        <a:p>
          <a:endParaRPr lang="en-US"/>
        </a:p>
      </dgm:t>
    </dgm:pt>
    <dgm:pt modelId="{6248C8D3-85EF-419C-B4BB-A07E3D6670ED}" type="sibTrans" cxnId="{31DBC1F3-5A6F-4BEB-B087-333BD4AF5426}">
      <dgm:prSet/>
      <dgm:spPr/>
      <dgm:t>
        <a:bodyPr/>
        <a:lstStyle/>
        <a:p>
          <a:endParaRPr lang="en-US"/>
        </a:p>
      </dgm:t>
    </dgm:pt>
    <dgm:pt modelId="{0BE0A38E-FE86-49F5-AF7D-948D3AAAE022}">
      <dgm:prSet/>
      <dgm:spPr/>
      <dgm:t>
        <a:bodyPr/>
        <a:lstStyle/>
        <a:p>
          <a:pPr>
            <a:buFont typeface="Arial" panose="020B0604020202020204" pitchFamily="34" charset="0"/>
            <a:buChar char="•"/>
          </a:pPr>
          <a:r>
            <a:rPr lang="en-US" b="0" i="0" dirty="0"/>
            <a:t>Measurement and Evaluation.</a:t>
          </a:r>
        </a:p>
      </dgm:t>
    </dgm:pt>
    <dgm:pt modelId="{9ECBB102-F84A-4B98-9F75-CCF9B083F31C}" type="parTrans" cxnId="{3D8055A4-86BE-47FC-90ED-832039744B9F}">
      <dgm:prSet/>
      <dgm:spPr/>
      <dgm:t>
        <a:bodyPr/>
        <a:lstStyle/>
        <a:p>
          <a:endParaRPr lang="en-US"/>
        </a:p>
      </dgm:t>
    </dgm:pt>
    <dgm:pt modelId="{D9F7A208-E6C3-4C31-9EEE-6217E4F8A5AE}" type="sibTrans" cxnId="{3D8055A4-86BE-47FC-90ED-832039744B9F}">
      <dgm:prSet/>
      <dgm:spPr/>
      <dgm:t>
        <a:bodyPr/>
        <a:lstStyle/>
        <a:p>
          <a:endParaRPr lang="en-US"/>
        </a:p>
      </dgm:t>
    </dgm:pt>
    <dgm:pt modelId="{481BF024-387E-43AC-8E83-8869F3B3FA58}">
      <dgm:prSet/>
      <dgm:spPr/>
      <dgm:t>
        <a:bodyPr/>
        <a:lstStyle/>
        <a:p>
          <a:pPr>
            <a:buFont typeface="Arial" panose="020B0604020202020204" pitchFamily="34" charset="0"/>
            <a:buChar char="•"/>
          </a:pPr>
          <a:r>
            <a:rPr lang="en-US" b="0" i="0" dirty="0"/>
            <a:t>Assessment Technologies.</a:t>
          </a:r>
        </a:p>
      </dgm:t>
    </dgm:pt>
    <dgm:pt modelId="{00B27537-47D3-4B18-9041-82547E4307A2}" type="parTrans" cxnId="{A08C26D4-1C29-455A-9319-8C84829C4F51}">
      <dgm:prSet/>
      <dgm:spPr/>
      <dgm:t>
        <a:bodyPr/>
        <a:lstStyle/>
        <a:p>
          <a:endParaRPr lang="en-US"/>
        </a:p>
      </dgm:t>
    </dgm:pt>
    <dgm:pt modelId="{959B847C-2CD6-4342-A5E9-B4DA063AFA9D}" type="sibTrans" cxnId="{A08C26D4-1C29-455A-9319-8C84829C4F51}">
      <dgm:prSet/>
      <dgm:spPr/>
      <dgm:t>
        <a:bodyPr/>
        <a:lstStyle/>
        <a:p>
          <a:endParaRPr lang="en-US"/>
        </a:p>
      </dgm:t>
    </dgm:pt>
    <dgm:pt modelId="{71254B3D-6C7B-4CAD-91B1-95980AA81F19}">
      <dgm:prSet/>
      <dgm:spPr/>
      <dgm:t>
        <a:bodyPr/>
        <a:lstStyle/>
        <a:p>
          <a:pPr>
            <a:buFont typeface="Arial" panose="020B0604020202020204" pitchFamily="34" charset="0"/>
            <a:buChar char="•"/>
          </a:pPr>
          <a:r>
            <a:rPr lang="en-US" b="0" i="0" dirty="0"/>
            <a:t>Critical Thinking and Problem Solving.</a:t>
          </a:r>
        </a:p>
      </dgm:t>
    </dgm:pt>
    <dgm:pt modelId="{F447F873-E7B8-4DA8-9D75-E0BACC90017C}" type="parTrans" cxnId="{CDA78593-FB89-47E1-9A88-C09E78EBDCBD}">
      <dgm:prSet/>
      <dgm:spPr/>
      <dgm:t>
        <a:bodyPr/>
        <a:lstStyle/>
        <a:p>
          <a:endParaRPr lang="en-US"/>
        </a:p>
      </dgm:t>
    </dgm:pt>
    <dgm:pt modelId="{3FFCA4B4-7F10-4AB0-B574-3FB7E4C8D20D}" type="sibTrans" cxnId="{CDA78593-FB89-47E1-9A88-C09E78EBDCBD}">
      <dgm:prSet/>
      <dgm:spPr/>
      <dgm:t>
        <a:bodyPr/>
        <a:lstStyle/>
        <a:p>
          <a:endParaRPr lang="en-US"/>
        </a:p>
      </dgm:t>
    </dgm:pt>
    <dgm:pt modelId="{C3C9EE3B-C109-4A66-AEFE-AF2BD279E095}" type="pres">
      <dgm:prSet presAssocID="{2CCE69B1-A230-491C-98F5-124B82C66970}" presName="vert0" presStyleCnt="0">
        <dgm:presLayoutVars>
          <dgm:dir/>
          <dgm:animOne val="branch"/>
          <dgm:animLvl val="lvl"/>
        </dgm:presLayoutVars>
      </dgm:prSet>
      <dgm:spPr/>
    </dgm:pt>
    <dgm:pt modelId="{F37D2B3B-F1EE-40B7-95B1-C0F00644F28B}" type="pres">
      <dgm:prSet presAssocID="{72E91346-0599-4E76-A5F3-62AA1AC23913}" presName="thickLine" presStyleLbl="alignNode1" presStyleIdx="0" presStyleCnt="1"/>
      <dgm:spPr/>
    </dgm:pt>
    <dgm:pt modelId="{4D314B71-23CF-47B1-AF3A-83A4044E7300}" type="pres">
      <dgm:prSet presAssocID="{72E91346-0599-4E76-A5F3-62AA1AC23913}" presName="horz1" presStyleCnt="0"/>
      <dgm:spPr/>
    </dgm:pt>
    <dgm:pt modelId="{8B2250CC-02C2-403A-8F57-E0E51FE1143E}" type="pres">
      <dgm:prSet presAssocID="{72E91346-0599-4E76-A5F3-62AA1AC23913}" presName="tx1" presStyleLbl="revTx" presStyleIdx="0" presStyleCnt="5"/>
      <dgm:spPr/>
    </dgm:pt>
    <dgm:pt modelId="{9182C652-C529-4422-935B-9D74285F964D}" type="pres">
      <dgm:prSet presAssocID="{72E91346-0599-4E76-A5F3-62AA1AC23913}" presName="vert1" presStyleCnt="0"/>
      <dgm:spPr/>
    </dgm:pt>
    <dgm:pt modelId="{F2B052D6-5122-41FD-9CD5-0C78E5A5EBD6}" type="pres">
      <dgm:prSet presAssocID="{C5172008-0C78-4BCA-B7AD-66C91F068595}" presName="vertSpace2a" presStyleCnt="0"/>
      <dgm:spPr/>
    </dgm:pt>
    <dgm:pt modelId="{8AA03E64-F9F4-45D4-9F77-37D75A52AD6F}" type="pres">
      <dgm:prSet presAssocID="{C5172008-0C78-4BCA-B7AD-66C91F068595}" presName="horz2" presStyleCnt="0"/>
      <dgm:spPr/>
    </dgm:pt>
    <dgm:pt modelId="{4881FDEE-55E7-45AD-A691-C2003FCE0757}" type="pres">
      <dgm:prSet presAssocID="{C5172008-0C78-4BCA-B7AD-66C91F068595}" presName="horzSpace2" presStyleCnt="0"/>
      <dgm:spPr/>
    </dgm:pt>
    <dgm:pt modelId="{88EABDFB-9518-4422-82A2-1707821B0173}" type="pres">
      <dgm:prSet presAssocID="{C5172008-0C78-4BCA-B7AD-66C91F068595}" presName="tx2" presStyleLbl="revTx" presStyleIdx="1" presStyleCnt="5"/>
      <dgm:spPr/>
    </dgm:pt>
    <dgm:pt modelId="{754C8716-8F60-4628-A824-516174932C4B}" type="pres">
      <dgm:prSet presAssocID="{C5172008-0C78-4BCA-B7AD-66C91F068595}" presName="vert2" presStyleCnt="0"/>
      <dgm:spPr/>
    </dgm:pt>
    <dgm:pt modelId="{59623771-8B9B-48A6-83DF-AA6404FB7B9D}" type="pres">
      <dgm:prSet presAssocID="{C5172008-0C78-4BCA-B7AD-66C91F068595}" presName="thinLine2b" presStyleLbl="callout" presStyleIdx="0" presStyleCnt="4"/>
      <dgm:spPr/>
    </dgm:pt>
    <dgm:pt modelId="{C258F1F1-96C7-410C-A25F-484E21F8FCC8}" type="pres">
      <dgm:prSet presAssocID="{C5172008-0C78-4BCA-B7AD-66C91F068595}" presName="vertSpace2b" presStyleCnt="0"/>
      <dgm:spPr/>
    </dgm:pt>
    <dgm:pt modelId="{5B7B1C70-BB3C-4499-891B-92F78F185CAB}" type="pres">
      <dgm:prSet presAssocID="{0BE0A38E-FE86-49F5-AF7D-948D3AAAE022}" presName="horz2" presStyleCnt="0"/>
      <dgm:spPr/>
    </dgm:pt>
    <dgm:pt modelId="{BC1E58C7-4B2E-432C-A0B2-655B3ABDE042}" type="pres">
      <dgm:prSet presAssocID="{0BE0A38E-FE86-49F5-AF7D-948D3AAAE022}" presName="horzSpace2" presStyleCnt="0"/>
      <dgm:spPr/>
    </dgm:pt>
    <dgm:pt modelId="{D56D9A2E-E06E-4AF0-8E93-D6FB01DAA21A}" type="pres">
      <dgm:prSet presAssocID="{0BE0A38E-FE86-49F5-AF7D-948D3AAAE022}" presName="tx2" presStyleLbl="revTx" presStyleIdx="2" presStyleCnt="5"/>
      <dgm:spPr/>
    </dgm:pt>
    <dgm:pt modelId="{07B9401A-B1D4-4B7F-B3CD-74D10C20248A}" type="pres">
      <dgm:prSet presAssocID="{0BE0A38E-FE86-49F5-AF7D-948D3AAAE022}" presName="vert2" presStyleCnt="0"/>
      <dgm:spPr/>
    </dgm:pt>
    <dgm:pt modelId="{E0634187-7367-4BE8-9827-A43C9ABD75CA}" type="pres">
      <dgm:prSet presAssocID="{0BE0A38E-FE86-49F5-AF7D-948D3AAAE022}" presName="thinLine2b" presStyleLbl="callout" presStyleIdx="1" presStyleCnt="4"/>
      <dgm:spPr/>
    </dgm:pt>
    <dgm:pt modelId="{C5CC2447-5365-475A-BCDD-00EF73500AA1}" type="pres">
      <dgm:prSet presAssocID="{0BE0A38E-FE86-49F5-AF7D-948D3AAAE022}" presName="vertSpace2b" presStyleCnt="0"/>
      <dgm:spPr/>
    </dgm:pt>
    <dgm:pt modelId="{957A7F88-C1D0-4FBD-B649-82DE69D589AF}" type="pres">
      <dgm:prSet presAssocID="{481BF024-387E-43AC-8E83-8869F3B3FA58}" presName="horz2" presStyleCnt="0"/>
      <dgm:spPr/>
    </dgm:pt>
    <dgm:pt modelId="{1674E068-50A8-4C24-AAF7-2E4E9BDB1552}" type="pres">
      <dgm:prSet presAssocID="{481BF024-387E-43AC-8E83-8869F3B3FA58}" presName="horzSpace2" presStyleCnt="0"/>
      <dgm:spPr/>
    </dgm:pt>
    <dgm:pt modelId="{1D605EF5-9C5C-47F8-B0C3-7CC9BB86D6B0}" type="pres">
      <dgm:prSet presAssocID="{481BF024-387E-43AC-8E83-8869F3B3FA58}" presName="tx2" presStyleLbl="revTx" presStyleIdx="3" presStyleCnt="5"/>
      <dgm:spPr/>
    </dgm:pt>
    <dgm:pt modelId="{2136EEB9-1602-46CF-AF58-85E87E421466}" type="pres">
      <dgm:prSet presAssocID="{481BF024-387E-43AC-8E83-8869F3B3FA58}" presName="vert2" presStyleCnt="0"/>
      <dgm:spPr/>
    </dgm:pt>
    <dgm:pt modelId="{78DC7F53-1D43-4F76-9133-A5FDA4A28120}" type="pres">
      <dgm:prSet presAssocID="{481BF024-387E-43AC-8E83-8869F3B3FA58}" presName="thinLine2b" presStyleLbl="callout" presStyleIdx="2" presStyleCnt="4"/>
      <dgm:spPr/>
    </dgm:pt>
    <dgm:pt modelId="{0B706E9A-1FC1-4AE3-8A67-F14FEAD7FF70}" type="pres">
      <dgm:prSet presAssocID="{481BF024-387E-43AC-8E83-8869F3B3FA58}" presName="vertSpace2b" presStyleCnt="0"/>
      <dgm:spPr/>
    </dgm:pt>
    <dgm:pt modelId="{E3FE9729-3C61-4BC3-9871-4D657A28AEE3}" type="pres">
      <dgm:prSet presAssocID="{71254B3D-6C7B-4CAD-91B1-95980AA81F19}" presName="horz2" presStyleCnt="0"/>
      <dgm:spPr/>
    </dgm:pt>
    <dgm:pt modelId="{2A02A0CD-EED2-46CB-B8EE-CC03ABFFD6C8}" type="pres">
      <dgm:prSet presAssocID="{71254B3D-6C7B-4CAD-91B1-95980AA81F19}" presName="horzSpace2" presStyleCnt="0"/>
      <dgm:spPr/>
    </dgm:pt>
    <dgm:pt modelId="{D7B1CB6A-CED0-4529-81F7-3F1FA6F02072}" type="pres">
      <dgm:prSet presAssocID="{71254B3D-6C7B-4CAD-91B1-95980AA81F19}" presName="tx2" presStyleLbl="revTx" presStyleIdx="4" presStyleCnt="5"/>
      <dgm:spPr/>
    </dgm:pt>
    <dgm:pt modelId="{10526A4A-728B-4B0F-8B14-E7C6CF08FB97}" type="pres">
      <dgm:prSet presAssocID="{71254B3D-6C7B-4CAD-91B1-95980AA81F19}" presName="vert2" presStyleCnt="0"/>
      <dgm:spPr/>
    </dgm:pt>
    <dgm:pt modelId="{2DCB3DEF-4367-4410-9D44-1085CAE2AFE7}" type="pres">
      <dgm:prSet presAssocID="{71254B3D-6C7B-4CAD-91B1-95980AA81F19}" presName="thinLine2b" presStyleLbl="callout" presStyleIdx="3" presStyleCnt="4"/>
      <dgm:spPr/>
    </dgm:pt>
    <dgm:pt modelId="{4A7B1F21-1761-4C28-9979-ED1748AD0F15}" type="pres">
      <dgm:prSet presAssocID="{71254B3D-6C7B-4CAD-91B1-95980AA81F19}" presName="vertSpace2b" presStyleCnt="0"/>
      <dgm:spPr/>
    </dgm:pt>
  </dgm:ptLst>
  <dgm:cxnLst>
    <dgm:cxn modelId="{C4013022-4EDE-490A-ADDC-BBBFB11C5B03}" type="presOf" srcId="{2CCE69B1-A230-491C-98F5-124B82C66970}" destId="{C3C9EE3B-C109-4A66-AEFE-AF2BD279E095}" srcOrd="0" destOrd="0" presId="urn:microsoft.com/office/officeart/2008/layout/LinedList"/>
    <dgm:cxn modelId="{DF45EA6D-6CBE-4F8E-9890-015F37FA9C72}" srcId="{2CCE69B1-A230-491C-98F5-124B82C66970}" destId="{72E91346-0599-4E76-A5F3-62AA1AC23913}" srcOrd="0" destOrd="0" parTransId="{6267CEC0-E13E-49BD-93A3-E9AA107C6EA2}" sibTransId="{EEDE8855-1496-42B1-806C-5E601E16F9F6}"/>
    <dgm:cxn modelId="{C108AB74-14B5-497A-966A-94F8DCA7E31C}" type="presOf" srcId="{72E91346-0599-4E76-A5F3-62AA1AC23913}" destId="{8B2250CC-02C2-403A-8F57-E0E51FE1143E}" srcOrd="0" destOrd="0" presId="urn:microsoft.com/office/officeart/2008/layout/LinedList"/>
    <dgm:cxn modelId="{CEBEAD76-B158-44E2-8212-49C3A2EA340E}" type="presOf" srcId="{C5172008-0C78-4BCA-B7AD-66C91F068595}" destId="{88EABDFB-9518-4422-82A2-1707821B0173}" srcOrd="0" destOrd="0" presId="urn:microsoft.com/office/officeart/2008/layout/LinedList"/>
    <dgm:cxn modelId="{CDA78593-FB89-47E1-9A88-C09E78EBDCBD}" srcId="{72E91346-0599-4E76-A5F3-62AA1AC23913}" destId="{71254B3D-6C7B-4CAD-91B1-95980AA81F19}" srcOrd="3" destOrd="0" parTransId="{F447F873-E7B8-4DA8-9D75-E0BACC90017C}" sibTransId="{3FFCA4B4-7F10-4AB0-B574-3FB7E4C8D20D}"/>
    <dgm:cxn modelId="{3D8055A4-86BE-47FC-90ED-832039744B9F}" srcId="{72E91346-0599-4E76-A5F3-62AA1AC23913}" destId="{0BE0A38E-FE86-49F5-AF7D-948D3AAAE022}" srcOrd="1" destOrd="0" parTransId="{9ECBB102-F84A-4B98-9F75-CCF9B083F31C}" sibTransId="{D9F7A208-E6C3-4C31-9EEE-6217E4F8A5AE}"/>
    <dgm:cxn modelId="{D785D1C6-EE99-46F3-BF6B-EBD6B1A4CCDB}" type="presOf" srcId="{481BF024-387E-43AC-8E83-8869F3B3FA58}" destId="{1D605EF5-9C5C-47F8-B0C3-7CC9BB86D6B0}" srcOrd="0" destOrd="0" presId="urn:microsoft.com/office/officeart/2008/layout/LinedList"/>
    <dgm:cxn modelId="{A08C26D4-1C29-455A-9319-8C84829C4F51}" srcId="{72E91346-0599-4E76-A5F3-62AA1AC23913}" destId="{481BF024-387E-43AC-8E83-8869F3B3FA58}" srcOrd="2" destOrd="0" parTransId="{00B27537-47D3-4B18-9041-82547E4307A2}" sibTransId="{959B847C-2CD6-4342-A5E9-B4DA063AFA9D}"/>
    <dgm:cxn modelId="{E5A2BBDA-9AD5-4728-BEAD-5D8421292842}" type="presOf" srcId="{0BE0A38E-FE86-49F5-AF7D-948D3AAAE022}" destId="{D56D9A2E-E06E-4AF0-8E93-D6FB01DAA21A}" srcOrd="0" destOrd="0" presId="urn:microsoft.com/office/officeart/2008/layout/LinedList"/>
    <dgm:cxn modelId="{C7B26DE0-2D6D-41AC-B08E-286C0F510E5A}" type="presOf" srcId="{71254B3D-6C7B-4CAD-91B1-95980AA81F19}" destId="{D7B1CB6A-CED0-4529-81F7-3F1FA6F02072}" srcOrd="0" destOrd="0" presId="urn:microsoft.com/office/officeart/2008/layout/LinedList"/>
    <dgm:cxn modelId="{31DBC1F3-5A6F-4BEB-B087-333BD4AF5426}" srcId="{72E91346-0599-4E76-A5F3-62AA1AC23913}" destId="{C5172008-0C78-4BCA-B7AD-66C91F068595}" srcOrd="0" destOrd="0" parTransId="{380C9819-B7A4-4614-B42D-1A1A3CD3D582}" sibTransId="{6248C8D3-85EF-419C-B4BB-A07E3D6670ED}"/>
    <dgm:cxn modelId="{664523E1-0482-462E-BC11-D6CE78646D1B}" type="presParOf" srcId="{C3C9EE3B-C109-4A66-AEFE-AF2BD279E095}" destId="{F37D2B3B-F1EE-40B7-95B1-C0F00644F28B}" srcOrd="0" destOrd="0" presId="urn:microsoft.com/office/officeart/2008/layout/LinedList"/>
    <dgm:cxn modelId="{8A283C9B-E222-48AA-BE9F-818F52B76866}" type="presParOf" srcId="{C3C9EE3B-C109-4A66-AEFE-AF2BD279E095}" destId="{4D314B71-23CF-47B1-AF3A-83A4044E7300}" srcOrd="1" destOrd="0" presId="urn:microsoft.com/office/officeart/2008/layout/LinedList"/>
    <dgm:cxn modelId="{56F76396-CC27-4FD3-B0BD-38A6E0438A60}" type="presParOf" srcId="{4D314B71-23CF-47B1-AF3A-83A4044E7300}" destId="{8B2250CC-02C2-403A-8F57-E0E51FE1143E}" srcOrd="0" destOrd="0" presId="urn:microsoft.com/office/officeart/2008/layout/LinedList"/>
    <dgm:cxn modelId="{C66D4CDA-424A-4B85-BE59-8643B8D2D69A}" type="presParOf" srcId="{4D314B71-23CF-47B1-AF3A-83A4044E7300}" destId="{9182C652-C529-4422-935B-9D74285F964D}" srcOrd="1" destOrd="0" presId="urn:microsoft.com/office/officeart/2008/layout/LinedList"/>
    <dgm:cxn modelId="{C897EC54-660D-47D8-A0F1-5547056E5433}" type="presParOf" srcId="{9182C652-C529-4422-935B-9D74285F964D}" destId="{F2B052D6-5122-41FD-9CD5-0C78E5A5EBD6}" srcOrd="0" destOrd="0" presId="urn:microsoft.com/office/officeart/2008/layout/LinedList"/>
    <dgm:cxn modelId="{0E49C7AF-78E3-4C50-875A-6A3E62086DF4}" type="presParOf" srcId="{9182C652-C529-4422-935B-9D74285F964D}" destId="{8AA03E64-F9F4-45D4-9F77-37D75A52AD6F}" srcOrd="1" destOrd="0" presId="urn:microsoft.com/office/officeart/2008/layout/LinedList"/>
    <dgm:cxn modelId="{AA72F96F-2755-468D-87A3-D55923B33F7C}" type="presParOf" srcId="{8AA03E64-F9F4-45D4-9F77-37D75A52AD6F}" destId="{4881FDEE-55E7-45AD-A691-C2003FCE0757}" srcOrd="0" destOrd="0" presId="urn:microsoft.com/office/officeart/2008/layout/LinedList"/>
    <dgm:cxn modelId="{50A09CF3-1083-4812-97A7-20602A7D3913}" type="presParOf" srcId="{8AA03E64-F9F4-45D4-9F77-37D75A52AD6F}" destId="{88EABDFB-9518-4422-82A2-1707821B0173}" srcOrd="1" destOrd="0" presId="urn:microsoft.com/office/officeart/2008/layout/LinedList"/>
    <dgm:cxn modelId="{C4411797-FDCF-4D6C-BCE8-516C6801BEEE}" type="presParOf" srcId="{8AA03E64-F9F4-45D4-9F77-37D75A52AD6F}" destId="{754C8716-8F60-4628-A824-516174932C4B}" srcOrd="2" destOrd="0" presId="urn:microsoft.com/office/officeart/2008/layout/LinedList"/>
    <dgm:cxn modelId="{5459AF53-8C7A-429B-B93F-6E210EF4EEF6}" type="presParOf" srcId="{9182C652-C529-4422-935B-9D74285F964D}" destId="{59623771-8B9B-48A6-83DF-AA6404FB7B9D}" srcOrd="2" destOrd="0" presId="urn:microsoft.com/office/officeart/2008/layout/LinedList"/>
    <dgm:cxn modelId="{7BD1A087-DB93-4A7B-991D-71687989FC0E}" type="presParOf" srcId="{9182C652-C529-4422-935B-9D74285F964D}" destId="{C258F1F1-96C7-410C-A25F-484E21F8FCC8}" srcOrd="3" destOrd="0" presId="urn:microsoft.com/office/officeart/2008/layout/LinedList"/>
    <dgm:cxn modelId="{F9A0E7EE-83C5-4B71-B152-2DE57396CFA2}" type="presParOf" srcId="{9182C652-C529-4422-935B-9D74285F964D}" destId="{5B7B1C70-BB3C-4499-891B-92F78F185CAB}" srcOrd="4" destOrd="0" presId="urn:microsoft.com/office/officeart/2008/layout/LinedList"/>
    <dgm:cxn modelId="{596972B6-C3C6-4E1B-BC5C-1B0F2BCA16AD}" type="presParOf" srcId="{5B7B1C70-BB3C-4499-891B-92F78F185CAB}" destId="{BC1E58C7-4B2E-432C-A0B2-655B3ABDE042}" srcOrd="0" destOrd="0" presId="urn:microsoft.com/office/officeart/2008/layout/LinedList"/>
    <dgm:cxn modelId="{1E6AF6E8-C255-4C67-8995-EB597027C3D8}" type="presParOf" srcId="{5B7B1C70-BB3C-4499-891B-92F78F185CAB}" destId="{D56D9A2E-E06E-4AF0-8E93-D6FB01DAA21A}" srcOrd="1" destOrd="0" presId="urn:microsoft.com/office/officeart/2008/layout/LinedList"/>
    <dgm:cxn modelId="{88DDC486-AE29-41A9-B3F8-6D91822C5F36}" type="presParOf" srcId="{5B7B1C70-BB3C-4499-891B-92F78F185CAB}" destId="{07B9401A-B1D4-4B7F-B3CD-74D10C20248A}" srcOrd="2" destOrd="0" presId="urn:microsoft.com/office/officeart/2008/layout/LinedList"/>
    <dgm:cxn modelId="{0BE289CA-C9FB-4B82-9352-9AD4D48F6108}" type="presParOf" srcId="{9182C652-C529-4422-935B-9D74285F964D}" destId="{E0634187-7367-4BE8-9827-A43C9ABD75CA}" srcOrd="5" destOrd="0" presId="urn:microsoft.com/office/officeart/2008/layout/LinedList"/>
    <dgm:cxn modelId="{59CF7A48-8901-4FD6-A9FB-147EC5E8E9FF}" type="presParOf" srcId="{9182C652-C529-4422-935B-9D74285F964D}" destId="{C5CC2447-5365-475A-BCDD-00EF73500AA1}" srcOrd="6" destOrd="0" presId="urn:microsoft.com/office/officeart/2008/layout/LinedList"/>
    <dgm:cxn modelId="{CB3742D2-40F5-49A6-8B9D-356938A4CAE7}" type="presParOf" srcId="{9182C652-C529-4422-935B-9D74285F964D}" destId="{957A7F88-C1D0-4FBD-B649-82DE69D589AF}" srcOrd="7" destOrd="0" presId="urn:microsoft.com/office/officeart/2008/layout/LinedList"/>
    <dgm:cxn modelId="{F53FFBE9-D0A4-4638-9CDF-00F9BDF7E599}" type="presParOf" srcId="{957A7F88-C1D0-4FBD-B649-82DE69D589AF}" destId="{1674E068-50A8-4C24-AAF7-2E4E9BDB1552}" srcOrd="0" destOrd="0" presId="urn:microsoft.com/office/officeart/2008/layout/LinedList"/>
    <dgm:cxn modelId="{0203206B-8563-4B94-92C1-3349DE72E601}" type="presParOf" srcId="{957A7F88-C1D0-4FBD-B649-82DE69D589AF}" destId="{1D605EF5-9C5C-47F8-B0C3-7CC9BB86D6B0}" srcOrd="1" destOrd="0" presId="urn:microsoft.com/office/officeart/2008/layout/LinedList"/>
    <dgm:cxn modelId="{3CD71EBC-CC89-42EB-B239-2964028E8BAD}" type="presParOf" srcId="{957A7F88-C1D0-4FBD-B649-82DE69D589AF}" destId="{2136EEB9-1602-46CF-AF58-85E87E421466}" srcOrd="2" destOrd="0" presId="urn:microsoft.com/office/officeart/2008/layout/LinedList"/>
    <dgm:cxn modelId="{021D4F04-3A38-4608-9DC0-443694EE118B}" type="presParOf" srcId="{9182C652-C529-4422-935B-9D74285F964D}" destId="{78DC7F53-1D43-4F76-9133-A5FDA4A28120}" srcOrd="8" destOrd="0" presId="urn:microsoft.com/office/officeart/2008/layout/LinedList"/>
    <dgm:cxn modelId="{CEA1E435-6304-4E0F-B477-60866A0E752F}" type="presParOf" srcId="{9182C652-C529-4422-935B-9D74285F964D}" destId="{0B706E9A-1FC1-4AE3-8A67-F14FEAD7FF70}" srcOrd="9" destOrd="0" presId="urn:microsoft.com/office/officeart/2008/layout/LinedList"/>
    <dgm:cxn modelId="{2399E097-1C84-469C-9512-E1E00BE21384}" type="presParOf" srcId="{9182C652-C529-4422-935B-9D74285F964D}" destId="{E3FE9729-3C61-4BC3-9871-4D657A28AEE3}" srcOrd="10" destOrd="0" presId="urn:microsoft.com/office/officeart/2008/layout/LinedList"/>
    <dgm:cxn modelId="{A2D9BD16-7C72-43B2-A41F-71B9372F849C}" type="presParOf" srcId="{E3FE9729-3C61-4BC3-9871-4D657A28AEE3}" destId="{2A02A0CD-EED2-46CB-B8EE-CC03ABFFD6C8}" srcOrd="0" destOrd="0" presId="urn:microsoft.com/office/officeart/2008/layout/LinedList"/>
    <dgm:cxn modelId="{74769F4E-4594-4256-842C-7FC1EE250785}" type="presParOf" srcId="{E3FE9729-3C61-4BC3-9871-4D657A28AEE3}" destId="{D7B1CB6A-CED0-4529-81F7-3F1FA6F02072}" srcOrd="1" destOrd="0" presId="urn:microsoft.com/office/officeart/2008/layout/LinedList"/>
    <dgm:cxn modelId="{5DCDB83C-1EB4-457E-99EB-9FDF03B1F22F}" type="presParOf" srcId="{E3FE9729-3C61-4BC3-9871-4D657A28AEE3}" destId="{10526A4A-728B-4B0F-8B14-E7C6CF08FB97}" srcOrd="2" destOrd="0" presId="urn:microsoft.com/office/officeart/2008/layout/LinedList"/>
    <dgm:cxn modelId="{1748CFB3-BFA8-42B9-B952-78505110038F}" type="presParOf" srcId="{9182C652-C529-4422-935B-9D74285F964D}" destId="{2DCB3DEF-4367-4410-9D44-1085CAE2AFE7}" srcOrd="11" destOrd="0" presId="urn:microsoft.com/office/officeart/2008/layout/LinedList"/>
    <dgm:cxn modelId="{DC7C2128-32A4-4D1B-A006-9BFB4E5932E4}" type="presParOf" srcId="{9182C652-C529-4422-935B-9D74285F964D}" destId="{4A7B1F21-1761-4C28-9979-ED1748AD0F15}"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46B3D-A0F7-4110-932E-9A75ADE5FB4C}"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ECED9CCC-B169-44E4-B9D0-662ED74BE333}">
      <dgm:prSet/>
      <dgm:spPr/>
      <dgm:t>
        <a:bodyPr/>
        <a:lstStyle/>
        <a:p>
          <a:r>
            <a:rPr lang="en-US" dirty="0"/>
            <a:t>Understanding multiple methods of research design and execution</a:t>
          </a:r>
        </a:p>
      </dgm:t>
    </dgm:pt>
    <dgm:pt modelId="{DC2D3FD7-3049-4890-BC3D-B7BEDA68EF6F}" type="parTrans" cxnId="{CE7E4CF7-0BCF-41DE-9360-D944DB41112C}">
      <dgm:prSet/>
      <dgm:spPr/>
      <dgm:t>
        <a:bodyPr/>
        <a:lstStyle/>
        <a:p>
          <a:endParaRPr lang="en-US"/>
        </a:p>
      </dgm:t>
    </dgm:pt>
    <dgm:pt modelId="{17EEC3C8-9D92-4838-903B-5BA6D8FE481B}" type="sibTrans" cxnId="{CE7E4CF7-0BCF-41DE-9360-D944DB41112C}">
      <dgm:prSet/>
      <dgm:spPr/>
      <dgm:t>
        <a:bodyPr/>
        <a:lstStyle/>
        <a:p>
          <a:endParaRPr lang="en-US"/>
        </a:p>
      </dgm:t>
    </dgm:pt>
    <dgm:pt modelId="{7323BA5D-7D4B-4950-BE96-6FF6060F196F}">
      <dgm:prSet/>
      <dgm:spPr/>
      <dgm:t>
        <a:bodyPr/>
        <a:lstStyle/>
        <a:p>
          <a:r>
            <a:rPr lang="en-US" dirty="0"/>
            <a:t>Knowledge of and experience with research also</a:t>
          </a:r>
        </a:p>
      </dgm:t>
    </dgm:pt>
    <dgm:pt modelId="{0ADFF52D-1509-4661-A6F1-01C879066064}" type="parTrans" cxnId="{4A902EC9-AA8E-4727-9A82-190E76E7D328}">
      <dgm:prSet/>
      <dgm:spPr/>
      <dgm:t>
        <a:bodyPr/>
        <a:lstStyle/>
        <a:p>
          <a:endParaRPr lang="en-US"/>
        </a:p>
      </dgm:t>
    </dgm:pt>
    <dgm:pt modelId="{23022D57-693F-42CB-AB02-EBE37D479295}" type="sibTrans" cxnId="{4A902EC9-AA8E-4727-9A82-190E76E7D328}">
      <dgm:prSet/>
      <dgm:spPr/>
      <dgm:t>
        <a:bodyPr/>
        <a:lstStyle/>
        <a:p>
          <a:endParaRPr lang="en-US"/>
        </a:p>
      </dgm:t>
    </dgm:pt>
    <dgm:pt modelId="{2B10DEFC-5836-4418-A5A6-036F54289CA0}">
      <dgm:prSet/>
      <dgm:spPr/>
      <dgm:t>
        <a:bodyPr/>
        <a:lstStyle/>
        <a:p>
          <a:r>
            <a:rPr lang="en-US" dirty="0"/>
            <a:t>Knowledge of research may allow archivists to</a:t>
          </a:r>
        </a:p>
      </dgm:t>
    </dgm:pt>
    <dgm:pt modelId="{11BD3ECD-C64E-4C41-BCA4-CFE4BBBD8EA2}" type="parTrans" cxnId="{D00AA8DB-6FCE-4A32-9B55-7967E9FFD231}">
      <dgm:prSet/>
      <dgm:spPr/>
      <dgm:t>
        <a:bodyPr/>
        <a:lstStyle/>
        <a:p>
          <a:endParaRPr lang="en-US"/>
        </a:p>
      </dgm:t>
    </dgm:pt>
    <dgm:pt modelId="{74D4A282-825F-4679-B6AE-7D4F4CE05037}" type="sibTrans" cxnId="{D00AA8DB-6FCE-4A32-9B55-7967E9FFD231}">
      <dgm:prSet/>
      <dgm:spPr/>
      <dgm:t>
        <a:bodyPr/>
        <a:lstStyle/>
        <a:p>
          <a:endParaRPr lang="en-US"/>
        </a:p>
      </dgm:t>
    </dgm:pt>
    <dgm:pt modelId="{900DF589-40D3-48BD-AB51-D08107290CA3}">
      <dgm:prSet/>
      <dgm:spPr/>
      <dgm:t>
        <a:bodyPr/>
        <a:lstStyle/>
        <a:p>
          <a:r>
            <a:rPr lang="en-US" dirty="0"/>
            <a:t>allows graduates to assess the status of research in their own discipline, to undertake new research, and to blend theoretical and empirical aspects of archival studies into scholarly investigations.  </a:t>
          </a:r>
        </a:p>
      </dgm:t>
    </dgm:pt>
    <dgm:pt modelId="{B9C31935-4419-4A51-ACEB-813D2ED3F29A}" type="parTrans" cxnId="{F6D42730-58C4-43CF-87A6-828C6428DCFB}">
      <dgm:prSet/>
      <dgm:spPr/>
      <dgm:t>
        <a:bodyPr/>
        <a:lstStyle/>
        <a:p>
          <a:endParaRPr lang="en-US"/>
        </a:p>
      </dgm:t>
    </dgm:pt>
    <dgm:pt modelId="{A399C054-EEAB-4E6D-A30D-3C7E46F60166}" type="sibTrans" cxnId="{F6D42730-58C4-43CF-87A6-828C6428DCFB}">
      <dgm:prSet/>
      <dgm:spPr/>
      <dgm:t>
        <a:bodyPr/>
        <a:lstStyle/>
        <a:p>
          <a:endParaRPr lang="en-US"/>
        </a:p>
      </dgm:t>
    </dgm:pt>
    <dgm:pt modelId="{EBF3E891-D4E6-4694-BE0B-5001C4049D08}">
      <dgm:prSet/>
      <dgm:spPr/>
      <dgm:t>
        <a:bodyPr/>
        <a:lstStyle/>
        <a:p>
          <a:r>
            <a:rPr lang="en-US"/>
            <a:t>use </a:t>
          </a:r>
          <a:r>
            <a:rPr lang="en-US" dirty="0"/>
            <a:t>their repositories' collections to advance their own scholarship and provide enhanced reference and access.</a:t>
          </a:r>
        </a:p>
      </dgm:t>
    </dgm:pt>
    <dgm:pt modelId="{DA65B6F2-1C62-430D-917C-5E15551BE48F}" type="parTrans" cxnId="{E39AC64E-4964-4260-8DEB-382284DDA9D2}">
      <dgm:prSet/>
      <dgm:spPr/>
      <dgm:t>
        <a:bodyPr/>
        <a:lstStyle/>
        <a:p>
          <a:endParaRPr lang="en-US"/>
        </a:p>
      </dgm:t>
    </dgm:pt>
    <dgm:pt modelId="{EF4F9987-2B53-4D21-97C1-842A85D05F76}" type="sibTrans" cxnId="{E39AC64E-4964-4260-8DEB-382284DDA9D2}">
      <dgm:prSet/>
      <dgm:spPr/>
      <dgm:t>
        <a:bodyPr/>
        <a:lstStyle/>
        <a:p>
          <a:endParaRPr lang="en-US"/>
        </a:p>
      </dgm:t>
    </dgm:pt>
    <dgm:pt modelId="{92B6B0EB-2D99-4330-8BD4-D87F154815D6}">
      <dgm:prSet/>
      <dgm:spPr/>
      <dgm:t>
        <a:bodyPr/>
        <a:lstStyle/>
        <a:p>
          <a:r>
            <a:rPr lang="en-US" dirty="0"/>
            <a:t>is important to enable graduates to provide effective service to a wide variety of researchers and to evaluate archival operations from the perspective of users. </a:t>
          </a:r>
        </a:p>
      </dgm:t>
    </dgm:pt>
    <dgm:pt modelId="{97C85C8D-043C-4CC6-95A0-5E6882DC680E}" type="parTrans" cxnId="{6AACB1A9-27EC-4846-8BB9-05E5B2CE5724}">
      <dgm:prSet/>
      <dgm:spPr/>
      <dgm:t>
        <a:bodyPr/>
        <a:lstStyle/>
        <a:p>
          <a:endParaRPr lang="en-US"/>
        </a:p>
      </dgm:t>
    </dgm:pt>
    <dgm:pt modelId="{2947FE6A-1772-4615-B406-682119444568}" type="sibTrans" cxnId="{6AACB1A9-27EC-4846-8BB9-05E5B2CE5724}">
      <dgm:prSet/>
      <dgm:spPr/>
      <dgm:t>
        <a:bodyPr/>
        <a:lstStyle/>
        <a:p>
          <a:endParaRPr lang="en-US"/>
        </a:p>
      </dgm:t>
    </dgm:pt>
    <dgm:pt modelId="{2DF05951-4AB5-481C-B4CB-165199B04895}" type="pres">
      <dgm:prSet presAssocID="{40346B3D-A0F7-4110-932E-9A75ADE5FB4C}" presName="vert0" presStyleCnt="0">
        <dgm:presLayoutVars>
          <dgm:dir/>
          <dgm:animOne val="branch"/>
          <dgm:animLvl val="lvl"/>
        </dgm:presLayoutVars>
      </dgm:prSet>
      <dgm:spPr/>
    </dgm:pt>
    <dgm:pt modelId="{B0ABC73C-754E-4A14-8EB8-BDFA846819EA}" type="pres">
      <dgm:prSet presAssocID="{ECED9CCC-B169-44E4-B9D0-662ED74BE333}" presName="thickLine" presStyleLbl="alignNode1" presStyleIdx="0" presStyleCnt="3"/>
      <dgm:spPr/>
    </dgm:pt>
    <dgm:pt modelId="{056FE7ED-D28F-47EC-A34A-F88D96821322}" type="pres">
      <dgm:prSet presAssocID="{ECED9CCC-B169-44E4-B9D0-662ED74BE333}" presName="horz1" presStyleCnt="0"/>
      <dgm:spPr/>
    </dgm:pt>
    <dgm:pt modelId="{FE1CA906-C169-4ABE-A7CF-F0562549A8F7}" type="pres">
      <dgm:prSet presAssocID="{ECED9CCC-B169-44E4-B9D0-662ED74BE333}" presName="tx1" presStyleLbl="revTx" presStyleIdx="0" presStyleCnt="6"/>
      <dgm:spPr/>
    </dgm:pt>
    <dgm:pt modelId="{B4BB9AB2-4BE6-4B59-8E7A-4FACFEF5120B}" type="pres">
      <dgm:prSet presAssocID="{ECED9CCC-B169-44E4-B9D0-662ED74BE333}" presName="vert1" presStyleCnt="0"/>
      <dgm:spPr/>
    </dgm:pt>
    <dgm:pt modelId="{EDF59DE3-4F4A-4F82-8320-A3595F3756C5}" type="pres">
      <dgm:prSet presAssocID="{92B6B0EB-2D99-4330-8BD4-D87F154815D6}" presName="vertSpace2a" presStyleCnt="0"/>
      <dgm:spPr/>
    </dgm:pt>
    <dgm:pt modelId="{9C1AD598-3789-4D79-A09B-F7CD8EF8D1D8}" type="pres">
      <dgm:prSet presAssocID="{92B6B0EB-2D99-4330-8BD4-D87F154815D6}" presName="horz2" presStyleCnt="0"/>
      <dgm:spPr/>
    </dgm:pt>
    <dgm:pt modelId="{DCAEF71B-270D-4FE2-BD78-4AA05720B0BB}" type="pres">
      <dgm:prSet presAssocID="{92B6B0EB-2D99-4330-8BD4-D87F154815D6}" presName="horzSpace2" presStyleCnt="0"/>
      <dgm:spPr/>
    </dgm:pt>
    <dgm:pt modelId="{700C406B-AF55-4BAA-B687-F267E07C9D9C}" type="pres">
      <dgm:prSet presAssocID="{92B6B0EB-2D99-4330-8BD4-D87F154815D6}" presName="tx2" presStyleLbl="revTx" presStyleIdx="1" presStyleCnt="6"/>
      <dgm:spPr/>
    </dgm:pt>
    <dgm:pt modelId="{5DBB838A-702A-48CE-8F9E-95A8ECDF264E}" type="pres">
      <dgm:prSet presAssocID="{92B6B0EB-2D99-4330-8BD4-D87F154815D6}" presName="vert2" presStyleCnt="0"/>
      <dgm:spPr/>
    </dgm:pt>
    <dgm:pt modelId="{80D8D76B-5DFD-4452-9B88-4FC1ADD28FDB}" type="pres">
      <dgm:prSet presAssocID="{92B6B0EB-2D99-4330-8BD4-D87F154815D6}" presName="thinLine2b" presStyleLbl="callout" presStyleIdx="0" presStyleCnt="3"/>
      <dgm:spPr/>
    </dgm:pt>
    <dgm:pt modelId="{EB509521-33CD-4393-849B-BE50883B51EB}" type="pres">
      <dgm:prSet presAssocID="{92B6B0EB-2D99-4330-8BD4-D87F154815D6}" presName="vertSpace2b" presStyleCnt="0"/>
      <dgm:spPr/>
    </dgm:pt>
    <dgm:pt modelId="{9C958C77-253A-4BF6-9195-5A4ACFA2A736}" type="pres">
      <dgm:prSet presAssocID="{7323BA5D-7D4B-4950-BE96-6FF6060F196F}" presName="thickLine" presStyleLbl="alignNode1" presStyleIdx="1" presStyleCnt="3"/>
      <dgm:spPr/>
    </dgm:pt>
    <dgm:pt modelId="{54976B10-32B9-4946-B292-AA3BC7D57D50}" type="pres">
      <dgm:prSet presAssocID="{7323BA5D-7D4B-4950-BE96-6FF6060F196F}" presName="horz1" presStyleCnt="0"/>
      <dgm:spPr/>
    </dgm:pt>
    <dgm:pt modelId="{5271A3CB-5941-46E4-A4D5-8E63D6399926}" type="pres">
      <dgm:prSet presAssocID="{7323BA5D-7D4B-4950-BE96-6FF6060F196F}" presName="tx1" presStyleLbl="revTx" presStyleIdx="2" presStyleCnt="6"/>
      <dgm:spPr/>
    </dgm:pt>
    <dgm:pt modelId="{BCBEAA7D-2342-4975-82CC-8D7D66A7911C}" type="pres">
      <dgm:prSet presAssocID="{7323BA5D-7D4B-4950-BE96-6FF6060F196F}" presName="vert1" presStyleCnt="0"/>
      <dgm:spPr/>
    </dgm:pt>
    <dgm:pt modelId="{CE3CA7EA-769E-4E4F-8291-DAD85A291133}" type="pres">
      <dgm:prSet presAssocID="{900DF589-40D3-48BD-AB51-D08107290CA3}" presName="vertSpace2a" presStyleCnt="0"/>
      <dgm:spPr/>
    </dgm:pt>
    <dgm:pt modelId="{676A5CFB-F9D9-43EE-975D-6E3AA0F23B81}" type="pres">
      <dgm:prSet presAssocID="{900DF589-40D3-48BD-AB51-D08107290CA3}" presName="horz2" presStyleCnt="0"/>
      <dgm:spPr/>
    </dgm:pt>
    <dgm:pt modelId="{5A43C8BC-8644-4B50-9B07-1D14EC384797}" type="pres">
      <dgm:prSet presAssocID="{900DF589-40D3-48BD-AB51-D08107290CA3}" presName="horzSpace2" presStyleCnt="0"/>
      <dgm:spPr/>
    </dgm:pt>
    <dgm:pt modelId="{50DC3903-B6BC-4E66-968B-089FFC3FD704}" type="pres">
      <dgm:prSet presAssocID="{900DF589-40D3-48BD-AB51-D08107290CA3}" presName="tx2" presStyleLbl="revTx" presStyleIdx="3" presStyleCnt="6"/>
      <dgm:spPr/>
    </dgm:pt>
    <dgm:pt modelId="{FF85BA9C-F60C-460A-85E4-F41F4F293897}" type="pres">
      <dgm:prSet presAssocID="{900DF589-40D3-48BD-AB51-D08107290CA3}" presName="vert2" presStyleCnt="0"/>
      <dgm:spPr/>
    </dgm:pt>
    <dgm:pt modelId="{DD735787-F4F6-47EB-947D-E3150E02D88B}" type="pres">
      <dgm:prSet presAssocID="{900DF589-40D3-48BD-AB51-D08107290CA3}" presName="thinLine2b" presStyleLbl="callout" presStyleIdx="1" presStyleCnt="3"/>
      <dgm:spPr/>
    </dgm:pt>
    <dgm:pt modelId="{7C8812C9-A854-4A5E-AC79-AAD0C13B3EBE}" type="pres">
      <dgm:prSet presAssocID="{900DF589-40D3-48BD-AB51-D08107290CA3}" presName="vertSpace2b" presStyleCnt="0"/>
      <dgm:spPr/>
    </dgm:pt>
    <dgm:pt modelId="{2827CA71-4DD2-4FFB-9F1A-716A89EA7531}" type="pres">
      <dgm:prSet presAssocID="{2B10DEFC-5836-4418-A5A6-036F54289CA0}" presName="thickLine" presStyleLbl="alignNode1" presStyleIdx="2" presStyleCnt="3"/>
      <dgm:spPr/>
    </dgm:pt>
    <dgm:pt modelId="{85B8E271-BFFF-490D-A366-49972A390EE4}" type="pres">
      <dgm:prSet presAssocID="{2B10DEFC-5836-4418-A5A6-036F54289CA0}" presName="horz1" presStyleCnt="0"/>
      <dgm:spPr/>
    </dgm:pt>
    <dgm:pt modelId="{A2C8DF02-CE0C-4BE2-9DF8-BC9B5075BF6E}" type="pres">
      <dgm:prSet presAssocID="{2B10DEFC-5836-4418-A5A6-036F54289CA0}" presName="tx1" presStyleLbl="revTx" presStyleIdx="4" presStyleCnt="6"/>
      <dgm:spPr/>
    </dgm:pt>
    <dgm:pt modelId="{DE94C932-EC4F-4758-9C42-128068179809}" type="pres">
      <dgm:prSet presAssocID="{2B10DEFC-5836-4418-A5A6-036F54289CA0}" presName="vert1" presStyleCnt="0"/>
      <dgm:spPr/>
    </dgm:pt>
    <dgm:pt modelId="{26C6E6E9-A8F4-4AF7-89A7-97DF26944CD4}" type="pres">
      <dgm:prSet presAssocID="{EBF3E891-D4E6-4694-BE0B-5001C4049D08}" presName="vertSpace2a" presStyleCnt="0"/>
      <dgm:spPr/>
    </dgm:pt>
    <dgm:pt modelId="{81CB339B-1F9C-4FFE-B03F-DD656BDFB181}" type="pres">
      <dgm:prSet presAssocID="{EBF3E891-D4E6-4694-BE0B-5001C4049D08}" presName="horz2" presStyleCnt="0"/>
      <dgm:spPr/>
    </dgm:pt>
    <dgm:pt modelId="{C958124E-A4B8-49B2-BD66-6983BA4F36F3}" type="pres">
      <dgm:prSet presAssocID="{EBF3E891-D4E6-4694-BE0B-5001C4049D08}" presName="horzSpace2" presStyleCnt="0"/>
      <dgm:spPr/>
    </dgm:pt>
    <dgm:pt modelId="{90B17768-93A6-400C-8F47-81E062787C62}" type="pres">
      <dgm:prSet presAssocID="{EBF3E891-D4E6-4694-BE0B-5001C4049D08}" presName="tx2" presStyleLbl="revTx" presStyleIdx="5" presStyleCnt="6"/>
      <dgm:spPr/>
    </dgm:pt>
    <dgm:pt modelId="{F8AFB82F-9D7F-441E-8952-84EE03AC7760}" type="pres">
      <dgm:prSet presAssocID="{EBF3E891-D4E6-4694-BE0B-5001C4049D08}" presName="vert2" presStyleCnt="0"/>
      <dgm:spPr/>
    </dgm:pt>
    <dgm:pt modelId="{7F3D8279-DDA8-450F-B7AB-3B0401163B66}" type="pres">
      <dgm:prSet presAssocID="{EBF3E891-D4E6-4694-BE0B-5001C4049D08}" presName="thinLine2b" presStyleLbl="callout" presStyleIdx="2" presStyleCnt="3"/>
      <dgm:spPr/>
    </dgm:pt>
    <dgm:pt modelId="{74342A9B-5182-4801-B100-2E61382184FE}" type="pres">
      <dgm:prSet presAssocID="{EBF3E891-D4E6-4694-BE0B-5001C4049D08}" presName="vertSpace2b" presStyleCnt="0"/>
      <dgm:spPr/>
    </dgm:pt>
  </dgm:ptLst>
  <dgm:cxnLst>
    <dgm:cxn modelId="{2231AE1A-9C9C-438E-9653-65B08E6188FB}" type="presOf" srcId="{ECED9CCC-B169-44E4-B9D0-662ED74BE333}" destId="{FE1CA906-C169-4ABE-A7CF-F0562549A8F7}" srcOrd="0" destOrd="0" presId="urn:microsoft.com/office/officeart/2008/layout/LinedList"/>
    <dgm:cxn modelId="{F6D42730-58C4-43CF-87A6-828C6428DCFB}" srcId="{7323BA5D-7D4B-4950-BE96-6FF6060F196F}" destId="{900DF589-40D3-48BD-AB51-D08107290CA3}" srcOrd="0" destOrd="0" parTransId="{B9C31935-4419-4A51-ACEB-813D2ED3F29A}" sibTransId="{A399C054-EEAB-4E6D-A30D-3C7E46F60166}"/>
    <dgm:cxn modelId="{D1A9DE37-97AB-4C4F-B921-D8EB45692FD5}" type="presOf" srcId="{EBF3E891-D4E6-4694-BE0B-5001C4049D08}" destId="{90B17768-93A6-400C-8F47-81E062787C62}" srcOrd="0" destOrd="0" presId="urn:microsoft.com/office/officeart/2008/layout/LinedList"/>
    <dgm:cxn modelId="{54A6C83F-93F0-4B8D-8183-AE61654832E3}" type="presOf" srcId="{900DF589-40D3-48BD-AB51-D08107290CA3}" destId="{50DC3903-B6BC-4E66-968B-089FFC3FD704}" srcOrd="0" destOrd="0" presId="urn:microsoft.com/office/officeart/2008/layout/LinedList"/>
    <dgm:cxn modelId="{E39AC64E-4964-4260-8DEB-382284DDA9D2}" srcId="{2B10DEFC-5836-4418-A5A6-036F54289CA0}" destId="{EBF3E891-D4E6-4694-BE0B-5001C4049D08}" srcOrd="0" destOrd="0" parTransId="{DA65B6F2-1C62-430D-917C-5E15551BE48F}" sibTransId="{EF4F9987-2B53-4D21-97C1-842A85D05F76}"/>
    <dgm:cxn modelId="{7AE5D69A-A350-499F-BB3A-9F4AC4F6DFF3}" type="presOf" srcId="{7323BA5D-7D4B-4950-BE96-6FF6060F196F}" destId="{5271A3CB-5941-46E4-A4D5-8E63D6399926}" srcOrd="0" destOrd="0" presId="urn:microsoft.com/office/officeart/2008/layout/LinedList"/>
    <dgm:cxn modelId="{B1E5779D-EB7F-4E42-B852-64A316D0BDEB}" type="presOf" srcId="{2B10DEFC-5836-4418-A5A6-036F54289CA0}" destId="{A2C8DF02-CE0C-4BE2-9DF8-BC9B5075BF6E}" srcOrd="0" destOrd="0" presId="urn:microsoft.com/office/officeart/2008/layout/LinedList"/>
    <dgm:cxn modelId="{6AACB1A9-27EC-4846-8BB9-05E5B2CE5724}" srcId="{ECED9CCC-B169-44E4-B9D0-662ED74BE333}" destId="{92B6B0EB-2D99-4330-8BD4-D87F154815D6}" srcOrd="0" destOrd="0" parTransId="{97C85C8D-043C-4CC6-95A0-5E6882DC680E}" sibTransId="{2947FE6A-1772-4615-B406-682119444568}"/>
    <dgm:cxn modelId="{4A902EC9-AA8E-4727-9A82-190E76E7D328}" srcId="{40346B3D-A0F7-4110-932E-9A75ADE5FB4C}" destId="{7323BA5D-7D4B-4950-BE96-6FF6060F196F}" srcOrd="1" destOrd="0" parTransId="{0ADFF52D-1509-4661-A6F1-01C879066064}" sibTransId="{23022D57-693F-42CB-AB02-EBE37D479295}"/>
    <dgm:cxn modelId="{D00AA8DB-6FCE-4A32-9B55-7967E9FFD231}" srcId="{40346B3D-A0F7-4110-932E-9A75ADE5FB4C}" destId="{2B10DEFC-5836-4418-A5A6-036F54289CA0}" srcOrd="2" destOrd="0" parTransId="{11BD3ECD-C64E-4C41-BCA4-CFE4BBBD8EA2}" sibTransId="{74D4A282-825F-4679-B6AE-7D4F4CE05037}"/>
    <dgm:cxn modelId="{CCF7B8F0-1026-4697-B568-B0A87FBA11C5}" type="presOf" srcId="{40346B3D-A0F7-4110-932E-9A75ADE5FB4C}" destId="{2DF05951-4AB5-481C-B4CB-165199B04895}" srcOrd="0" destOrd="0" presId="urn:microsoft.com/office/officeart/2008/layout/LinedList"/>
    <dgm:cxn modelId="{FBE64BF7-B3BA-4A00-BC81-D5015320AB00}" type="presOf" srcId="{92B6B0EB-2D99-4330-8BD4-D87F154815D6}" destId="{700C406B-AF55-4BAA-B687-F267E07C9D9C}" srcOrd="0" destOrd="0" presId="urn:microsoft.com/office/officeart/2008/layout/LinedList"/>
    <dgm:cxn modelId="{CE7E4CF7-0BCF-41DE-9360-D944DB41112C}" srcId="{40346B3D-A0F7-4110-932E-9A75ADE5FB4C}" destId="{ECED9CCC-B169-44E4-B9D0-662ED74BE333}" srcOrd="0" destOrd="0" parTransId="{DC2D3FD7-3049-4890-BC3D-B7BEDA68EF6F}" sibTransId="{17EEC3C8-9D92-4838-903B-5BA6D8FE481B}"/>
    <dgm:cxn modelId="{B541C707-0F83-4874-8EBD-48459051AEAE}" type="presParOf" srcId="{2DF05951-4AB5-481C-B4CB-165199B04895}" destId="{B0ABC73C-754E-4A14-8EB8-BDFA846819EA}" srcOrd="0" destOrd="0" presId="urn:microsoft.com/office/officeart/2008/layout/LinedList"/>
    <dgm:cxn modelId="{1BDADB4F-5728-4159-8069-87BDB7283E8A}" type="presParOf" srcId="{2DF05951-4AB5-481C-B4CB-165199B04895}" destId="{056FE7ED-D28F-47EC-A34A-F88D96821322}" srcOrd="1" destOrd="0" presId="urn:microsoft.com/office/officeart/2008/layout/LinedList"/>
    <dgm:cxn modelId="{6ABC05CB-5F9F-4469-95B8-983AECD0A9F2}" type="presParOf" srcId="{056FE7ED-D28F-47EC-A34A-F88D96821322}" destId="{FE1CA906-C169-4ABE-A7CF-F0562549A8F7}" srcOrd="0" destOrd="0" presId="urn:microsoft.com/office/officeart/2008/layout/LinedList"/>
    <dgm:cxn modelId="{1C5E35A0-4F58-495F-9645-5EA52342640C}" type="presParOf" srcId="{056FE7ED-D28F-47EC-A34A-F88D96821322}" destId="{B4BB9AB2-4BE6-4B59-8E7A-4FACFEF5120B}" srcOrd="1" destOrd="0" presId="urn:microsoft.com/office/officeart/2008/layout/LinedList"/>
    <dgm:cxn modelId="{413D1DCC-BC61-42BD-AF9D-E1A2AD9668CD}" type="presParOf" srcId="{B4BB9AB2-4BE6-4B59-8E7A-4FACFEF5120B}" destId="{EDF59DE3-4F4A-4F82-8320-A3595F3756C5}" srcOrd="0" destOrd="0" presId="urn:microsoft.com/office/officeart/2008/layout/LinedList"/>
    <dgm:cxn modelId="{57E18930-1BA8-438C-824F-F0A54266A19B}" type="presParOf" srcId="{B4BB9AB2-4BE6-4B59-8E7A-4FACFEF5120B}" destId="{9C1AD598-3789-4D79-A09B-F7CD8EF8D1D8}" srcOrd="1" destOrd="0" presId="urn:microsoft.com/office/officeart/2008/layout/LinedList"/>
    <dgm:cxn modelId="{995DEAC5-A0E4-4E19-81CC-5122BCC74975}" type="presParOf" srcId="{9C1AD598-3789-4D79-A09B-F7CD8EF8D1D8}" destId="{DCAEF71B-270D-4FE2-BD78-4AA05720B0BB}" srcOrd="0" destOrd="0" presId="urn:microsoft.com/office/officeart/2008/layout/LinedList"/>
    <dgm:cxn modelId="{8E688A7F-B332-4FC9-BF71-29B8448972F0}" type="presParOf" srcId="{9C1AD598-3789-4D79-A09B-F7CD8EF8D1D8}" destId="{700C406B-AF55-4BAA-B687-F267E07C9D9C}" srcOrd="1" destOrd="0" presId="urn:microsoft.com/office/officeart/2008/layout/LinedList"/>
    <dgm:cxn modelId="{129E7DEB-485D-41E9-97CF-F0548CE69BEC}" type="presParOf" srcId="{9C1AD598-3789-4D79-A09B-F7CD8EF8D1D8}" destId="{5DBB838A-702A-48CE-8F9E-95A8ECDF264E}" srcOrd="2" destOrd="0" presId="urn:microsoft.com/office/officeart/2008/layout/LinedList"/>
    <dgm:cxn modelId="{D4766C36-A81F-4AA4-90AA-1ABBA3F0165E}" type="presParOf" srcId="{B4BB9AB2-4BE6-4B59-8E7A-4FACFEF5120B}" destId="{80D8D76B-5DFD-4452-9B88-4FC1ADD28FDB}" srcOrd="2" destOrd="0" presId="urn:microsoft.com/office/officeart/2008/layout/LinedList"/>
    <dgm:cxn modelId="{DB66A668-D3F5-4B8A-9621-0319424FBD3A}" type="presParOf" srcId="{B4BB9AB2-4BE6-4B59-8E7A-4FACFEF5120B}" destId="{EB509521-33CD-4393-849B-BE50883B51EB}" srcOrd="3" destOrd="0" presId="urn:microsoft.com/office/officeart/2008/layout/LinedList"/>
    <dgm:cxn modelId="{835AB3DE-6492-4667-883F-8A80F72A1FAA}" type="presParOf" srcId="{2DF05951-4AB5-481C-B4CB-165199B04895}" destId="{9C958C77-253A-4BF6-9195-5A4ACFA2A736}" srcOrd="2" destOrd="0" presId="urn:microsoft.com/office/officeart/2008/layout/LinedList"/>
    <dgm:cxn modelId="{9736231B-C69F-4DDA-BC76-5EC3411836DC}" type="presParOf" srcId="{2DF05951-4AB5-481C-B4CB-165199B04895}" destId="{54976B10-32B9-4946-B292-AA3BC7D57D50}" srcOrd="3" destOrd="0" presId="urn:microsoft.com/office/officeart/2008/layout/LinedList"/>
    <dgm:cxn modelId="{B3CF8BE6-7562-454D-A1B3-BEFFEC6E2363}" type="presParOf" srcId="{54976B10-32B9-4946-B292-AA3BC7D57D50}" destId="{5271A3CB-5941-46E4-A4D5-8E63D6399926}" srcOrd="0" destOrd="0" presId="urn:microsoft.com/office/officeart/2008/layout/LinedList"/>
    <dgm:cxn modelId="{AE6AEB7E-9601-4369-A9E4-4A8BDA7EDFD6}" type="presParOf" srcId="{54976B10-32B9-4946-B292-AA3BC7D57D50}" destId="{BCBEAA7D-2342-4975-82CC-8D7D66A7911C}" srcOrd="1" destOrd="0" presId="urn:microsoft.com/office/officeart/2008/layout/LinedList"/>
    <dgm:cxn modelId="{F7EFADC7-78C4-442D-9ECF-BC7DD6B59D26}" type="presParOf" srcId="{BCBEAA7D-2342-4975-82CC-8D7D66A7911C}" destId="{CE3CA7EA-769E-4E4F-8291-DAD85A291133}" srcOrd="0" destOrd="0" presId="urn:microsoft.com/office/officeart/2008/layout/LinedList"/>
    <dgm:cxn modelId="{8DAFE425-6C29-483A-89DA-224949930736}" type="presParOf" srcId="{BCBEAA7D-2342-4975-82CC-8D7D66A7911C}" destId="{676A5CFB-F9D9-43EE-975D-6E3AA0F23B81}" srcOrd="1" destOrd="0" presId="urn:microsoft.com/office/officeart/2008/layout/LinedList"/>
    <dgm:cxn modelId="{0ED19193-2539-4C62-8CD2-2A951684651C}" type="presParOf" srcId="{676A5CFB-F9D9-43EE-975D-6E3AA0F23B81}" destId="{5A43C8BC-8644-4B50-9B07-1D14EC384797}" srcOrd="0" destOrd="0" presId="urn:microsoft.com/office/officeart/2008/layout/LinedList"/>
    <dgm:cxn modelId="{2747B33C-B0D1-46A6-BB82-14CBC212B274}" type="presParOf" srcId="{676A5CFB-F9D9-43EE-975D-6E3AA0F23B81}" destId="{50DC3903-B6BC-4E66-968B-089FFC3FD704}" srcOrd="1" destOrd="0" presId="urn:microsoft.com/office/officeart/2008/layout/LinedList"/>
    <dgm:cxn modelId="{731D4CB4-8BA3-497F-8C6E-A3684B7F782C}" type="presParOf" srcId="{676A5CFB-F9D9-43EE-975D-6E3AA0F23B81}" destId="{FF85BA9C-F60C-460A-85E4-F41F4F293897}" srcOrd="2" destOrd="0" presId="urn:microsoft.com/office/officeart/2008/layout/LinedList"/>
    <dgm:cxn modelId="{49D0C992-4577-4670-A087-5F532C04B3E7}" type="presParOf" srcId="{BCBEAA7D-2342-4975-82CC-8D7D66A7911C}" destId="{DD735787-F4F6-47EB-947D-E3150E02D88B}" srcOrd="2" destOrd="0" presId="urn:microsoft.com/office/officeart/2008/layout/LinedList"/>
    <dgm:cxn modelId="{3CBBCCFE-153B-4A51-8BB1-C65246A36F7D}" type="presParOf" srcId="{BCBEAA7D-2342-4975-82CC-8D7D66A7911C}" destId="{7C8812C9-A854-4A5E-AC79-AAD0C13B3EBE}" srcOrd="3" destOrd="0" presId="urn:microsoft.com/office/officeart/2008/layout/LinedList"/>
    <dgm:cxn modelId="{F0239B93-38EE-41EA-A996-74A3056A30BB}" type="presParOf" srcId="{2DF05951-4AB5-481C-B4CB-165199B04895}" destId="{2827CA71-4DD2-4FFB-9F1A-716A89EA7531}" srcOrd="4" destOrd="0" presId="urn:microsoft.com/office/officeart/2008/layout/LinedList"/>
    <dgm:cxn modelId="{E8809E56-696E-4451-814A-271167B018D1}" type="presParOf" srcId="{2DF05951-4AB5-481C-B4CB-165199B04895}" destId="{85B8E271-BFFF-490D-A366-49972A390EE4}" srcOrd="5" destOrd="0" presId="urn:microsoft.com/office/officeart/2008/layout/LinedList"/>
    <dgm:cxn modelId="{3B7EB1A7-9335-4EA4-8DD7-D7074B6B30F2}" type="presParOf" srcId="{85B8E271-BFFF-490D-A366-49972A390EE4}" destId="{A2C8DF02-CE0C-4BE2-9DF8-BC9B5075BF6E}" srcOrd="0" destOrd="0" presId="urn:microsoft.com/office/officeart/2008/layout/LinedList"/>
    <dgm:cxn modelId="{11665ED5-6817-4887-931C-A3B5A1CDFA3E}" type="presParOf" srcId="{85B8E271-BFFF-490D-A366-49972A390EE4}" destId="{DE94C932-EC4F-4758-9C42-128068179809}" srcOrd="1" destOrd="0" presId="urn:microsoft.com/office/officeart/2008/layout/LinedList"/>
    <dgm:cxn modelId="{094A555C-6ADC-453E-B8D6-F3FAC62B6A98}" type="presParOf" srcId="{DE94C932-EC4F-4758-9C42-128068179809}" destId="{26C6E6E9-A8F4-4AF7-89A7-97DF26944CD4}" srcOrd="0" destOrd="0" presId="urn:microsoft.com/office/officeart/2008/layout/LinedList"/>
    <dgm:cxn modelId="{295DBFF5-D431-45BE-8BEC-E676647B8C88}" type="presParOf" srcId="{DE94C932-EC4F-4758-9C42-128068179809}" destId="{81CB339B-1F9C-4FFE-B03F-DD656BDFB181}" srcOrd="1" destOrd="0" presId="urn:microsoft.com/office/officeart/2008/layout/LinedList"/>
    <dgm:cxn modelId="{104ED76C-519E-46E6-A351-09DC9F493350}" type="presParOf" srcId="{81CB339B-1F9C-4FFE-B03F-DD656BDFB181}" destId="{C958124E-A4B8-49B2-BD66-6983BA4F36F3}" srcOrd="0" destOrd="0" presId="urn:microsoft.com/office/officeart/2008/layout/LinedList"/>
    <dgm:cxn modelId="{5B787212-EFEC-4FAB-B458-F9B67B042AB9}" type="presParOf" srcId="{81CB339B-1F9C-4FFE-B03F-DD656BDFB181}" destId="{90B17768-93A6-400C-8F47-81E062787C62}" srcOrd="1" destOrd="0" presId="urn:microsoft.com/office/officeart/2008/layout/LinedList"/>
    <dgm:cxn modelId="{84ACD73C-DF0F-4991-99DB-E5FAD3E55625}" type="presParOf" srcId="{81CB339B-1F9C-4FFE-B03F-DD656BDFB181}" destId="{F8AFB82F-9D7F-441E-8952-84EE03AC7760}" srcOrd="2" destOrd="0" presId="urn:microsoft.com/office/officeart/2008/layout/LinedList"/>
    <dgm:cxn modelId="{3873C2CD-1757-4D56-9942-6F1F12982854}" type="presParOf" srcId="{DE94C932-EC4F-4758-9C42-128068179809}" destId="{7F3D8279-DDA8-450F-B7AB-3B0401163B66}" srcOrd="2" destOrd="0" presId="urn:microsoft.com/office/officeart/2008/layout/LinedList"/>
    <dgm:cxn modelId="{3B93E044-F7E0-4186-8C23-773393119A2A}" type="presParOf" srcId="{DE94C932-EC4F-4758-9C42-128068179809}" destId="{74342A9B-5182-4801-B100-2E61382184F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346B3D-A0F7-4110-932E-9A75ADE5FB4C}"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US"/>
        </a:p>
      </dgm:t>
    </dgm:pt>
    <dgm:pt modelId="{A309AC3A-4C38-4347-A76B-C6DE91B9A9E5}">
      <dgm:prSet custT="1"/>
      <dgm:spPr/>
      <dgm:t>
        <a:bodyPr/>
        <a:lstStyle/>
        <a:p>
          <a:r>
            <a:rPr lang="en-US" sz="3200" b="0" i="0" dirty="0"/>
            <a:t>Competency 5. </a:t>
          </a:r>
        </a:p>
        <a:p>
          <a:r>
            <a:rPr lang="en-US" sz="3200" b="0" i="0" dirty="0"/>
            <a:t>Evidence-Based Practice &amp; Research</a:t>
          </a:r>
          <a:r>
            <a:rPr lang="en-US" sz="4900" b="0" i="0" dirty="0"/>
            <a:t>​</a:t>
          </a:r>
          <a:endParaRPr lang="en-US" sz="4900" dirty="0"/>
        </a:p>
      </dgm:t>
    </dgm:pt>
    <dgm:pt modelId="{A204EC36-AC5B-4C3A-A4CC-38D3FAEFFBC2}" type="parTrans" cxnId="{94ABF3CE-F271-417F-A763-7241886F4600}">
      <dgm:prSet/>
      <dgm:spPr/>
      <dgm:t>
        <a:bodyPr/>
        <a:lstStyle/>
        <a:p>
          <a:endParaRPr lang="en-US"/>
        </a:p>
      </dgm:t>
    </dgm:pt>
    <dgm:pt modelId="{1208B37C-6B51-4651-B16E-EB9CC06895C4}" type="sibTrans" cxnId="{94ABF3CE-F271-417F-A763-7241886F4600}">
      <dgm:prSet/>
      <dgm:spPr/>
      <dgm:t>
        <a:bodyPr/>
        <a:lstStyle/>
        <a:p>
          <a:endParaRPr lang="en-US"/>
        </a:p>
      </dgm:t>
    </dgm:pt>
    <dgm:pt modelId="{27184C00-8375-4861-B5F2-E8792C1E1FAB}">
      <dgm:prSet custT="1"/>
      <dgm:spPr/>
      <dgm:t>
        <a:bodyPr/>
        <a:lstStyle/>
        <a:p>
          <a:r>
            <a:rPr lang="en-US" sz="1600" dirty="0"/>
            <a:t> Finds and evaluates evidence to support decision making​.</a:t>
          </a:r>
        </a:p>
      </dgm:t>
    </dgm:pt>
    <dgm:pt modelId="{38DBBDDB-A1A8-4336-ADF5-593AF3BA5369}" type="parTrans" cxnId="{4B0E52ED-7A04-4F65-946B-A2751A9374A6}">
      <dgm:prSet/>
      <dgm:spPr/>
      <dgm:t>
        <a:bodyPr/>
        <a:lstStyle/>
        <a:p>
          <a:endParaRPr lang="en-US"/>
        </a:p>
      </dgm:t>
    </dgm:pt>
    <dgm:pt modelId="{806AB870-9B4C-400B-BAEC-DABDACB60C5B}" type="sibTrans" cxnId="{4B0E52ED-7A04-4F65-946B-A2751A9374A6}">
      <dgm:prSet/>
      <dgm:spPr/>
      <dgm:t>
        <a:bodyPr/>
        <a:lstStyle/>
        <a:p>
          <a:endParaRPr lang="en-US"/>
        </a:p>
      </dgm:t>
    </dgm:pt>
    <dgm:pt modelId="{ACB475D6-D7AC-42E1-B75E-6C280F23AB5C}">
      <dgm:prSet custT="1"/>
      <dgm:spPr/>
      <dgm:t>
        <a:bodyPr/>
        <a:lstStyle/>
        <a:p>
          <a:r>
            <a:rPr lang="en-US" sz="1600" dirty="0"/>
            <a:t>Evaluates activities, programs, collections, and services using evidence-based methodologies.</a:t>
          </a:r>
        </a:p>
      </dgm:t>
    </dgm:pt>
    <dgm:pt modelId="{6D214E06-3982-48F3-ADFA-50C5D9F07CA5}" type="parTrans" cxnId="{A8293ECA-7A57-40BE-BDBB-EF92F2A6F3F6}">
      <dgm:prSet/>
      <dgm:spPr/>
      <dgm:t>
        <a:bodyPr/>
        <a:lstStyle/>
        <a:p>
          <a:endParaRPr lang="en-US"/>
        </a:p>
      </dgm:t>
    </dgm:pt>
    <dgm:pt modelId="{5F98FE27-D3EB-4A47-91C6-C2E54474A762}" type="sibTrans" cxnId="{A8293ECA-7A57-40BE-BDBB-EF92F2A6F3F6}">
      <dgm:prSet/>
      <dgm:spPr/>
      <dgm:t>
        <a:bodyPr/>
        <a:lstStyle/>
        <a:p>
          <a:endParaRPr lang="en-US"/>
        </a:p>
      </dgm:t>
    </dgm:pt>
    <dgm:pt modelId="{3944075F-AEF6-4AE8-98DA-2311A9D6A92B}">
      <dgm:prSet custT="1"/>
      <dgm:spPr/>
      <dgm:t>
        <a:bodyPr/>
        <a:lstStyle/>
        <a:p>
          <a:r>
            <a:rPr lang="en-US" sz="1600" dirty="0"/>
            <a:t> Conducts research.</a:t>
          </a:r>
        </a:p>
      </dgm:t>
    </dgm:pt>
    <dgm:pt modelId="{EB446B1C-6CD4-4966-A585-FB9DBBA28FE7}" type="parTrans" cxnId="{50B1198F-BF27-4A82-B9BE-DDEBBDDFA861}">
      <dgm:prSet/>
      <dgm:spPr/>
      <dgm:t>
        <a:bodyPr/>
        <a:lstStyle/>
        <a:p>
          <a:endParaRPr lang="en-US"/>
        </a:p>
      </dgm:t>
    </dgm:pt>
    <dgm:pt modelId="{19A53411-C41A-4AF8-BED3-333E0DEF116C}" type="sibTrans" cxnId="{50B1198F-BF27-4A82-B9BE-DDEBBDDFA861}">
      <dgm:prSet/>
      <dgm:spPr/>
      <dgm:t>
        <a:bodyPr/>
        <a:lstStyle/>
        <a:p>
          <a:endParaRPr lang="en-US"/>
        </a:p>
      </dgm:t>
    </dgm:pt>
    <dgm:pt modelId="{7ECE8506-44EB-4333-A44B-FCA4DA1AC5BE}">
      <dgm:prSet custT="1"/>
      <dgm:spPr/>
      <dgm:t>
        <a:bodyPr/>
        <a:lstStyle/>
        <a:p>
          <a:r>
            <a:rPr lang="en-US" sz="1600" dirty="0"/>
            <a:t> Interprets data and presents statistical and data analyses.</a:t>
          </a:r>
        </a:p>
      </dgm:t>
    </dgm:pt>
    <dgm:pt modelId="{4C88D9DE-FE9C-4455-8F80-DEB3980D0279}" type="parTrans" cxnId="{2DD0C387-138E-4CE2-868D-15E329B15071}">
      <dgm:prSet/>
      <dgm:spPr/>
      <dgm:t>
        <a:bodyPr/>
        <a:lstStyle/>
        <a:p>
          <a:endParaRPr lang="en-US"/>
        </a:p>
      </dgm:t>
    </dgm:pt>
    <dgm:pt modelId="{5B8105E7-6FB1-4234-ACFE-E456F55A5ED1}" type="sibTrans" cxnId="{2DD0C387-138E-4CE2-868D-15E329B15071}">
      <dgm:prSet/>
      <dgm:spPr/>
      <dgm:t>
        <a:bodyPr/>
        <a:lstStyle/>
        <a:p>
          <a:endParaRPr lang="en-US"/>
        </a:p>
      </dgm:t>
    </dgm:pt>
    <dgm:pt modelId="{9C43891C-1541-4967-B51D-99C040097A05}">
      <dgm:prSet custT="1"/>
      <dgm:spPr/>
      <dgm:t>
        <a:bodyPr/>
        <a:lstStyle/>
        <a:p>
          <a:r>
            <a:rPr lang="en-US" sz="1600" dirty="0"/>
            <a:t>Communicates research results.</a:t>
          </a:r>
        </a:p>
      </dgm:t>
    </dgm:pt>
    <dgm:pt modelId="{2095BFFE-B0F8-4AB1-81DB-271F6EF4AC38}" type="parTrans" cxnId="{6B9236B5-9C6A-4E5C-9139-2858B67DD4D8}">
      <dgm:prSet/>
      <dgm:spPr/>
      <dgm:t>
        <a:bodyPr/>
        <a:lstStyle/>
        <a:p>
          <a:endParaRPr lang="en-US"/>
        </a:p>
      </dgm:t>
    </dgm:pt>
    <dgm:pt modelId="{A0E657C5-748E-467F-ABA1-285C1624B056}" type="sibTrans" cxnId="{6B9236B5-9C6A-4E5C-9139-2858B67DD4D8}">
      <dgm:prSet/>
      <dgm:spPr/>
      <dgm:t>
        <a:bodyPr/>
        <a:lstStyle/>
        <a:p>
          <a:endParaRPr lang="en-US"/>
        </a:p>
      </dgm:t>
    </dgm:pt>
    <dgm:pt modelId="{9258497C-C729-4B98-B0F3-6D0A3A2E7B42}" type="pres">
      <dgm:prSet presAssocID="{40346B3D-A0F7-4110-932E-9A75ADE5FB4C}" presName="Name0" presStyleCnt="0">
        <dgm:presLayoutVars>
          <dgm:dir/>
          <dgm:animLvl val="lvl"/>
          <dgm:resizeHandles val="exact"/>
        </dgm:presLayoutVars>
      </dgm:prSet>
      <dgm:spPr/>
    </dgm:pt>
    <dgm:pt modelId="{E9C8343A-03A8-4295-904C-881362B750C7}" type="pres">
      <dgm:prSet presAssocID="{A309AC3A-4C38-4347-A76B-C6DE91B9A9E5}" presName="boxAndChildren" presStyleCnt="0"/>
      <dgm:spPr/>
    </dgm:pt>
    <dgm:pt modelId="{470A62F8-3326-463A-BC50-B633A124BE91}" type="pres">
      <dgm:prSet presAssocID="{A309AC3A-4C38-4347-A76B-C6DE91B9A9E5}" presName="parentTextBox" presStyleLbl="node1" presStyleIdx="0" presStyleCnt="1"/>
      <dgm:spPr/>
    </dgm:pt>
    <dgm:pt modelId="{D0A5EE2F-A8D8-4FEC-810D-B1E710E3FAAE}" type="pres">
      <dgm:prSet presAssocID="{A309AC3A-4C38-4347-A76B-C6DE91B9A9E5}" presName="entireBox" presStyleLbl="node1" presStyleIdx="0" presStyleCnt="1"/>
      <dgm:spPr/>
    </dgm:pt>
    <dgm:pt modelId="{EBC96654-01E0-4D03-9812-95D904AA22B6}" type="pres">
      <dgm:prSet presAssocID="{A309AC3A-4C38-4347-A76B-C6DE91B9A9E5}" presName="descendantBox" presStyleCnt="0"/>
      <dgm:spPr/>
    </dgm:pt>
    <dgm:pt modelId="{93547D84-8578-415E-B64D-FB708901B4F7}" type="pres">
      <dgm:prSet presAssocID="{27184C00-8375-4861-B5F2-E8792C1E1FAB}" presName="childTextBox" presStyleLbl="fgAccFollowNode1" presStyleIdx="0" presStyleCnt="5">
        <dgm:presLayoutVars>
          <dgm:bulletEnabled val="1"/>
        </dgm:presLayoutVars>
      </dgm:prSet>
      <dgm:spPr/>
    </dgm:pt>
    <dgm:pt modelId="{DEEAC43F-4BF9-4FEE-9AF9-C146E1E53AC1}" type="pres">
      <dgm:prSet presAssocID="{ACB475D6-D7AC-42E1-B75E-6C280F23AB5C}" presName="childTextBox" presStyleLbl="fgAccFollowNode1" presStyleIdx="1" presStyleCnt="5">
        <dgm:presLayoutVars>
          <dgm:bulletEnabled val="1"/>
        </dgm:presLayoutVars>
      </dgm:prSet>
      <dgm:spPr/>
    </dgm:pt>
    <dgm:pt modelId="{01DBCC28-4814-421D-8F1A-BA3DD98A59BB}" type="pres">
      <dgm:prSet presAssocID="{3944075F-AEF6-4AE8-98DA-2311A9D6A92B}" presName="childTextBox" presStyleLbl="fgAccFollowNode1" presStyleIdx="2" presStyleCnt="5">
        <dgm:presLayoutVars>
          <dgm:bulletEnabled val="1"/>
        </dgm:presLayoutVars>
      </dgm:prSet>
      <dgm:spPr/>
    </dgm:pt>
    <dgm:pt modelId="{783F44D6-5BA3-4C9F-B540-432A8C5F3254}" type="pres">
      <dgm:prSet presAssocID="{7ECE8506-44EB-4333-A44B-FCA4DA1AC5BE}" presName="childTextBox" presStyleLbl="fgAccFollowNode1" presStyleIdx="3" presStyleCnt="5">
        <dgm:presLayoutVars>
          <dgm:bulletEnabled val="1"/>
        </dgm:presLayoutVars>
      </dgm:prSet>
      <dgm:spPr/>
    </dgm:pt>
    <dgm:pt modelId="{479E4246-E286-44AE-93F3-AB3F0DEA1C5B}" type="pres">
      <dgm:prSet presAssocID="{9C43891C-1541-4967-B51D-99C040097A05}" presName="childTextBox" presStyleLbl="fgAccFollowNode1" presStyleIdx="4" presStyleCnt="5">
        <dgm:presLayoutVars>
          <dgm:bulletEnabled val="1"/>
        </dgm:presLayoutVars>
      </dgm:prSet>
      <dgm:spPr/>
    </dgm:pt>
  </dgm:ptLst>
  <dgm:cxnLst>
    <dgm:cxn modelId="{9BA8960E-EB57-45B8-ADF5-E186BC387F35}" type="presOf" srcId="{A309AC3A-4C38-4347-A76B-C6DE91B9A9E5}" destId="{470A62F8-3326-463A-BC50-B633A124BE91}" srcOrd="0" destOrd="0" presId="urn:microsoft.com/office/officeart/2005/8/layout/process4"/>
    <dgm:cxn modelId="{05503833-6E6B-440C-A658-133130D3DE07}" type="presOf" srcId="{9C43891C-1541-4967-B51D-99C040097A05}" destId="{479E4246-E286-44AE-93F3-AB3F0DEA1C5B}" srcOrd="0" destOrd="0" presId="urn:microsoft.com/office/officeart/2005/8/layout/process4"/>
    <dgm:cxn modelId="{479FB638-3656-476E-BCBF-DC0965D53912}" type="presOf" srcId="{3944075F-AEF6-4AE8-98DA-2311A9D6A92B}" destId="{01DBCC28-4814-421D-8F1A-BA3DD98A59BB}" srcOrd="0" destOrd="0" presId="urn:microsoft.com/office/officeart/2005/8/layout/process4"/>
    <dgm:cxn modelId="{9034043E-C9BF-4D84-9B22-5BB9A9A33AE0}" type="presOf" srcId="{40346B3D-A0F7-4110-932E-9A75ADE5FB4C}" destId="{9258497C-C729-4B98-B0F3-6D0A3A2E7B42}" srcOrd="0" destOrd="0" presId="urn:microsoft.com/office/officeart/2005/8/layout/process4"/>
    <dgm:cxn modelId="{E9848342-3CDB-4D8E-B17F-0856899D1D52}" type="presOf" srcId="{27184C00-8375-4861-B5F2-E8792C1E1FAB}" destId="{93547D84-8578-415E-B64D-FB708901B4F7}" srcOrd="0" destOrd="0" presId="urn:microsoft.com/office/officeart/2005/8/layout/process4"/>
    <dgm:cxn modelId="{617BCC4D-8F31-4F72-90B1-CE2931359E91}" type="presOf" srcId="{ACB475D6-D7AC-42E1-B75E-6C280F23AB5C}" destId="{DEEAC43F-4BF9-4FEE-9AF9-C146E1E53AC1}" srcOrd="0" destOrd="0" presId="urn:microsoft.com/office/officeart/2005/8/layout/process4"/>
    <dgm:cxn modelId="{2DD0C387-138E-4CE2-868D-15E329B15071}" srcId="{A309AC3A-4C38-4347-A76B-C6DE91B9A9E5}" destId="{7ECE8506-44EB-4333-A44B-FCA4DA1AC5BE}" srcOrd="3" destOrd="0" parTransId="{4C88D9DE-FE9C-4455-8F80-DEB3980D0279}" sibTransId="{5B8105E7-6FB1-4234-ACFE-E456F55A5ED1}"/>
    <dgm:cxn modelId="{50B1198F-BF27-4A82-B9BE-DDEBBDDFA861}" srcId="{A309AC3A-4C38-4347-A76B-C6DE91B9A9E5}" destId="{3944075F-AEF6-4AE8-98DA-2311A9D6A92B}" srcOrd="2" destOrd="0" parTransId="{EB446B1C-6CD4-4966-A585-FB9DBBA28FE7}" sibTransId="{19A53411-C41A-4AF8-BED3-333E0DEF116C}"/>
    <dgm:cxn modelId="{CF8F69AB-6DAC-44A6-A772-C4A8BF38975B}" type="presOf" srcId="{7ECE8506-44EB-4333-A44B-FCA4DA1AC5BE}" destId="{783F44D6-5BA3-4C9F-B540-432A8C5F3254}" srcOrd="0" destOrd="0" presId="urn:microsoft.com/office/officeart/2005/8/layout/process4"/>
    <dgm:cxn modelId="{674330B1-0ED0-464B-B480-9FB715008123}" type="presOf" srcId="{A309AC3A-4C38-4347-A76B-C6DE91B9A9E5}" destId="{D0A5EE2F-A8D8-4FEC-810D-B1E710E3FAAE}" srcOrd="1" destOrd="0" presId="urn:microsoft.com/office/officeart/2005/8/layout/process4"/>
    <dgm:cxn modelId="{6B9236B5-9C6A-4E5C-9139-2858B67DD4D8}" srcId="{A309AC3A-4C38-4347-A76B-C6DE91B9A9E5}" destId="{9C43891C-1541-4967-B51D-99C040097A05}" srcOrd="4" destOrd="0" parTransId="{2095BFFE-B0F8-4AB1-81DB-271F6EF4AC38}" sibTransId="{A0E657C5-748E-467F-ABA1-285C1624B056}"/>
    <dgm:cxn modelId="{A8293ECA-7A57-40BE-BDBB-EF92F2A6F3F6}" srcId="{A309AC3A-4C38-4347-A76B-C6DE91B9A9E5}" destId="{ACB475D6-D7AC-42E1-B75E-6C280F23AB5C}" srcOrd="1" destOrd="0" parTransId="{6D214E06-3982-48F3-ADFA-50C5D9F07CA5}" sibTransId="{5F98FE27-D3EB-4A47-91C6-C2E54474A762}"/>
    <dgm:cxn modelId="{94ABF3CE-F271-417F-A763-7241886F4600}" srcId="{40346B3D-A0F7-4110-932E-9A75ADE5FB4C}" destId="{A309AC3A-4C38-4347-A76B-C6DE91B9A9E5}" srcOrd="0" destOrd="0" parTransId="{A204EC36-AC5B-4C3A-A4CC-38D3FAEFFBC2}" sibTransId="{1208B37C-6B51-4651-B16E-EB9CC06895C4}"/>
    <dgm:cxn modelId="{4B0E52ED-7A04-4F65-946B-A2751A9374A6}" srcId="{A309AC3A-4C38-4347-A76B-C6DE91B9A9E5}" destId="{27184C00-8375-4861-B5F2-E8792C1E1FAB}" srcOrd="0" destOrd="0" parTransId="{38DBBDDB-A1A8-4336-ADF5-593AF3BA5369}" sibTransId="{806AB870-9B4C-400B-BAEC-DABDACB60C5B}"/>
    <dgm:cxn modelId="{130D8BD3-269D-49E3-B8E9-7440AE67DD2E}" type="presParOf" srcId="{9258497C-C729-4B98-B0F3-6D0A3A2E7B42}" destId="{E9C8343A-03A8-4295-904C-881362B750C7}" srcOrd="0" destOrd="0" presId="urn:microsoft.com/office/officeart/2005/8/layout/process4"/>
    <dgm:cxn modelId="{8E489C8A-EE60-4693-A705-D9BC14490E4E}" type="presParOf" srcId="{E9C8343A-03A8-4295-904C-881362B750C7}" destId="{470A62F8-3326-463A-BC50-B633A124BE91}" srcOrd="0" destOrd="0" presId="urn:microsoft.com/office/officeart/2005/8/layout/process4"/>
    <dgm:cxn modelId="{4352F0AC-F4E1-4A9C-98A4-175BBBD80257}" type="presParOf" srcId="{E9C8343A-03A8-4295-904C-881362B750C7}" destId="{D0A5EE2F-A8D8-4FEC-810D-B1E710E3FAAE}" srcOrd="1" destOrd="0" presId="urn:microsoft.com/office/officeart/2005/8/layout/process4"/>
    <dgm:cxn modelId="{E8D5AC7A-D09B-4480-A18C-0F306218D1C5}" type="presParOf" srcId="{E9C8343A-03A8-4295-904C-881362B750C7}" destId="{EBC96654-01E0-4D03-9812-95D904AA22B6}" srcOrd="2" destOrd="0" presId="urn:microsoft.com/office/officeart/2005/8/layout/process4"/>
    <dgm:cxn modelId="{7B1E3CB3-A526-43BA-9395-3BEDAFA0A2E1}" type="presParOf" srcId="{EBC96654-01E0-4D03-9812-95D904AA22B6}" destId="{93547D84-8578-415E-B64D-FB708901B4F7}" srcOrd="0" destOrd="0" presId="urn:microsoft.com/office/officeart/2005/8/layout/process4"/>
    <dgm:cxn modelId="{FBA31883-717B-42C2-8695-B62D1364DE93}" type="presParOf" srcId="{EBC96654-01E0-4D03-9812-95D904AA22B6}" destId="{DEEAC43F-4BF9-4FEE-9AF9-C146E1E53AC1}" srcOrd="1" destOrd="0" presId="urn:microsoft.com/office/officeart/2005/8/layout/process4"/>
    <dgm:cxn modelId="{0CE8F989-EC78-4114-841A-31A18D8C653D}" type="presParOf" srcId="{EBC96654-01E0-4D03-9812-95D904AA22B6}" destId="{01DBCC28-4814-421D-8F1A-BA3DD98A59BB}" srcOrd="2" destOrd="0" presId="urn:microsoft.com/office/officeart/2005/8/layout/process4"/>
    <dgm:cxn modelId="{0A1C957B-9DFA-42C9-A798-BB3DB4E3894C}" type="presParOf" srcId="{EBC96654-01E0-4D03-9812-95D904AA22B6}" destId="{783F44D6-5BA3-4C9F-B540-432A8C5F3254}" srcOrd="3" destOrd="0" presId="urn:microsoft.com/office/officeart/2005/8/layout/process4"/>
    <dgm:cxn modelId="{FCA9A1AF-6766-4411-9C29-E79FB3B5CA7F}" type="presParOf" srcId="{EBC96654-01E0-4D03-9812-95D904AA22B6}" destId="{479E4246-E286-44AE-93F3-AB3F0DEA1C5B}"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833C38-6E0B-4DC8-9C6F-8BEACC6B252E}" type="doc">
      <dgm:prSet loTypeId="urn:microsoft.com/office/officeart/2005/8/layout/chevron2" loCatId="list" qsTypeId="urn:microsoft.com/office/officeart/2005/8/quickstyle/simple1" qsCatId="simple" csTypeId="urn:microsoft.com/office/officeart/2005/8/colors/colorful3" csCatId="colorful"/>
      <dgm:spPr/>
      <dgm:t>
        <a:bodyPr/>
        <a:lstStyle/>
        <a:p>
          <a:endParaRPr lang="en-US"/>
        </a:p>
      </dgm:t>
    </dgm:pt>
    <dgm:pt modelId="{6BD44C58-0DF2-401F-A19E-9ABA0A6CB1D5}">
      <dgm:prSet/>
      <dgm:spPr/>
      <dgm:t>
        <a:bodyPr/>
        <a:lstStyle/>
        <a:p>
          <a:pPr rtl="0"/>
          <a:r>
            <a:rPr lang="en-US"/>
            <a:t>Master’s </a:t>
          </a:r>
        </a:p>
      </dgm:t>
    </dgm:pt>
    <dgm:pt modelId="{FC062BFF-6181-4733-ABF2-066FF4C7DA40}" type="parTrans" cxnId="{7070D73E-DD0F-440C-AD4E-4ADCAF55FC5B}">
      <dgm:prSet/>
      <dgm:spPr/>
      <dgm:t>
        <a:bodyPr/>
        <a:lstStyle/>
        <a:p>
          <a:endParaRPr lang="en-US"/>
        </a:p>
      </dgm:t>
    </dgm:pt>
    <dgm:pt modelId="{A68988EA-E32D-4D3C-9AE1-86C37804EBEC}" type="sibTrans" cxnId="{7070D73E-DD0F-440C-AD4E-4ADCAF55FC5B}">
      <dgm:prSet/>
      <dgm:spPr/>
      <dgm:t>
        <a:bodyPr/>
        <a:lstStyle/>
        <a:p>
          <a:endParaRPr lang="en-US"/>
        </a:p>
      </dgm:t>
    </dgm:pt>
    <dgm:pt modelId="{C53044CF-0D98-42BE-8136-98649915E9CF}">
      <dgm:prSet/>
      <dgm:spPr/>
      <dgm:t>
        <a:bodyPr/>
        <a:lstStyle/>
        <a:p>
          <a:pPr rtl="0"/>
          <a:r>
            <a:rPr lang="en-US"/>
            <a:t>Assessment Librarian</a:t>
          </a:r>
        </a:p>
      </dgm:t>
    </dgm:pt>
    <dgm:pt modelId="{A2EE397C-E96D-4EDF-9AF3-20E94F316ECF}" type="parTrans" cxnId="{AA6B6A74-F67A-4824-9D24-42D751045E01}">
      <dgm:prSet/>
      <dgm:spPr/>
      <dgm:t>
        <a:bodyPr/>
        <a:lstStyle/>
        <a:p>
          <a:endParaRPr lang="en-US"/>
        </a:p>
      </dgm:t>
    </dgm:pt>
    <dgm:pt modelId="{1A33E8FD-FA4F-435B-8044-217BB290BB03}" type="sibTrans" cxnId="{AA6B6A74-F67A-4824-9D24-42D751045E01}">
      <dgm:prSet/>
      <dgm:spPr/>
      <dgm:t>
        <a:bodyPr/>
        <a:lstStyle/>
        <a:p>
          <a:endParaRPr lang="en-US"/>
        </a:p>
      </dgm:t>
    </dgm:pt>
    <dgm:pt modelId="{42152EED-6F34-4A85-A82E-AB7301E1C75F}">
      <dgm:prSet/>
      <dgm:spPr/>
      <dgm:t>
        <a:bodyPr/>
        <a:lstStyle/>
        <a:p>
          <a:pPr rtl="0"/>
          <a:r>
            <a:rPr lang="en-US"/>
            <a:t>Research Librarian</a:t>
          </a:r>
        </a:p>
      </dgm:t>
    </dgm:pt>
    <dgm:pt modelId="{C58D602B-F7D4-4B9C-AB81-6C5C01F4EAC9}" type="parTrans" cxnId="{67477232-98DD-48BE-A05B-984D8108444A}">
      <dgm:prSet/>
      <dgm:spPr/>
      <dgm:t>
        <a:bodyPr/>
        <a:lstStyle/>
        <a:p>
          <a:endParaRPr lang="en-US"/>
        </a:p>
      </dgm:t>
    </dgm:pt>
    <dgm:pt modelId="{91E29005-B180-4BD0-A5A9-D81EC772FF60}" type="sibTrans" cxnId="{67477232-98DD-48BE-A05B-984D8108444A}">
      <dgm:prSet/>
      <dgm:spPr/>
      <dgm:t>
        <a:bodyPr/>
        <a:lstStyle/>
        <a:p>
          <a:endParaRPr lang="en-US"/>
        </a:p>
      </dgm:t>
    </dgm:pt>
    <dgm:pt modelId="{DAFC0664-1891-4A17-BD0B-28E058427A6A}">
      <dgm:prSet/>
      <dgm:spPr/>
      <dgm:t>
        <a:bodyPr/>
        <a:lstStyle/>
        <a:p>
          <a:pPr rtl="0"/>
          <a:r>
            <a:rPr lang="en-US"/>
            <a:t>UX Librarian</a:t>
          </a:r>
        </a:p>
      </dgm:t>
    </dgm:pt>
    <dgm:pt modelId="{6CCBE57C-4960-4681-91A0-762768D0E446}" type="parTrans" cxnId="{62438BD7-BECE-40A0-AC45-A02828848705}">
      <dgm:prSet/>
      <dgm:spPr/>
      <dgm:t>
        <a:bodyPr/>
        <a:lstStyle/>
        <a:p>
          <a:endParaRPr lang="en-US"/>
        </a:p>
      </dgm:t>
    </dgm:pt>
    <dgm:pt modelId="{1E31806C-0F53-4DC4-BD38-AC2952909F3F}" type="sibTrans" cxnId="{62438BD7-BECE-40A0-AC45-A02828848705}">
      <dgm:prSet/>
      <dgm:spPr/>
      <dgm:t>
        <a:bodyPr/>
        <a:lstStyle/>
        <a:p>
          <a:endParaRPr lang="en-US"/>
        </a:p>
      </dgm:t>
    </dgm:pt>
    <dgm:pt modelId="{1C22AF4B-3B19-49AC-8804-7956CFFEDA68}">
      <dgm:prSet/>
      <dgm:spPr/>
      <dgm:t>
        <a:bodyPr/>
        <a:lstStyle/>
        <a:p>
          <a:pPr rtl="0"/>
          <a:r>
            <a:rPr lang="en-US"/>
            <a:t>Data Science Librarian</a:t>
          </a:r>
        </a:p>
      </dgm:t>
    </dgm:pt>
    <dgm:pt modelId="{0EA67035-64BD-49EE-8A18-051ECE2F13A8}" type="parTrans" cxnId="{7C66128B-8278-4C90-8F59-0064EBE21F39}">
      <dgm:prSet/>
      <dgm:spPr/>
      <dgm:t>
        <a:bodyPr/>
        <a:lstStyle/>
        <a:p>
          <a:endParaRPr lang="en-US"/>
        </a:p>
      </dgm:t>
    </dgm:pt>
    <dgm:pt modelId="{105F5DE7-DBCB-4902-A57A-BBA468DE07E2}" type="sibTrans" cxnId="{7C66128B-8278-4C90-8F59-0064EBE21F39}">
      <dgm:prSet/>
      <dgm:spPr/>
      <dgm:t>
        <a:bodyPr/>
        <a:lstStyle/>
        <a:p>
          <a:endParaRPr lang="en-US"/>
        </a:p>
      </dgm:t>
    </dgm:pt>
    <dgm:pt modelId="{78A145F0-71BF-4622-A4E1-C449E0296E45}">
      <dgm:prSet/>
      <dgm:spPr/>
      <dgm:t>
        <a:bodyPr/>
        <a:lstStyle/>
        <a:p>
          <a:pPr rtl="0"/>
          <a:r>
            <a:rPr lang="en-US"/>
            <a:t>PhD</a:t>
          </a:r>
        </a:p>
      </dgm:t>
    </dgm:pt>
    <dgm:pt modelId="{35B32F8F-13D7-437E-95BE-E09C87F3BFA7}" type="parTrans" cxnId="{098AADD9-AB1C-4163-B390-978259C494D2}">
      <dgm:prSet/>
      <dgm:spPr/>
      <dgm:t>
        <a:bodyPr/>
        <a:lstStyle/>
        <a:p>
          <a:endParaRPr lang="en-US"/>
        </a:p>
      </dgm:t>
    </dgm:pt>
    <dgm:pt modelId="{8555A48F-746D-4329-B8C7-19A3EECF833D}" type="sibTrans" cxnId="{098AADD9-AB1C-4163-B390-978259C494D2}">
      <dgm:prSet/>
      <dgm:spPr/>
      <dgm:t>
        <a:bodyPr/>
        <a:lstStyle/>
        <a:p>
          <a:endParaRPr lang="en-US"/>
        </a:p>
      </dgm:t>
    </dgm:pt>
    <dgm:pt modelId="{C7AA1E75-EFEB-4BAC-A88A-B1AC881CCE0D}">
      <dgm:prSet/>
      <dgm:spPr/>
      <dgm:t>
        <a:bodyPr/>
        <a:lstStyle/>
        <a:p>
          <a:pPr rtl="0"/>
          <a:r>
            <a:rPr lang="en-US"/>
            <a:t>Researcher</a:t>
          </a:r>
        </a:p>
      </dgm:t>
    </dgm:pt>
    <dgm:pt modelId="{8AEE2125-0FA5-40CD-915B-2947051E7FBC}" type="parTrans" cxnId="{D7B24D6A-63EC-47B8-BD8F-AB3D27874ED8}">
      <dgm:prSet/>
      <dgm:spPr/>
      <dgm:t>
        <a:bodyPr/>
        <a:lstStyle/>
        <a:p>
          <a:endParaRPr lang="en-US"/>
        </a:p>
      </dgm:t>
    </dgm:pt>
    <dgm:pt modelId="{82AD473E-32D1-4EBD-A21A-5CB0CE8C2295}" type="sibTrans" cxnId="{D7B24D6A-63EC-47B8-BD8F-AB3D27874ED8}">
      <dgm:prSet/>
      <dgm:spPr/>
      <dgm:t>
        <a:bodyPr/>
        <a:lstStyle/>
        <a:p>
          <a:endParaRPr lang="en-US"/>
        </a:p>
      </dgm:t>
    </dgm:pt>
    <dgm:pt modelId="{01EB1E7A-DE0D-4D3B-929B-744242E6FDE1}">
      <dgm:prSet/>
      <dgm:spPr/>
      <dgm:t>
        <a:bodyPr/>
        <a:lstStyle/>
        <a:p>
          <a:pPr rtl="0"/>
          <a:r>
            <a:rPr lang="en-US"/>
            <a:t>Faculty</a:t>
          </a:r>
        </a:p>
      </dgm:t>
    </dgm:pt>
    <dgm:pt modelId="{DDF2DB90-093F-447B-9194-EB9D5A62C60A}" type="parTrans" cxnId="{59ED3E9A-5C0F-42D0-B4DE-4F193BECBAA5}">
      <dgm:prSet/>
      <dgm:spPr/>
      <dgm:t>
        <a:bodyPr/>
        <a:lstStyle/>
        <a:p>
          <a:endParaRPr lang="en-US"/>
        </a:p>
      </dgm:t>
    </dgm:pt>
    <dgm:pt modelId="{378BB963-8895-4FD5-8660-52C5E7A5C7C8}" type="sibTrans" cxnId="{59ED3E9A-5C0F-42D0-B4DE-4F193BECBAA5}">
      <dgm:prSet/>
      <dgm:spPr/>
      <dgm:t>
        <a:bodyPr/>
        <a:lstStyle/>
        <a:p>
          <a:endParaRPr lang="en-US"/>
        </a:p>
      </dgm:t>
    </dgm:pt>
    <dgm:pt modelId="{5BF4C074-2D44-4740-9F18-A11BA67E5F4E}" type="pres">
      <dgm:prSet presAssocID="{EA833C38-6E0B-4DC8-9C6F-8BEACC6B252E}" presName="linearFlow" presStyleCnt="0">
        <dgm:presLayoutVars>
          <dgm:dir/>
          <dgm:animLvl val="lvl"/>
          <dgm:resizeHandles val="exact"/>
        </dgm:presLayoutVars>
      </dgm:prSet>
      <dgm:spPr/>
    </dgm:pt>
    <dgm:pt modelId="{2E6713DD-9084-406F-AB0E-7F3F279FC7F5}" type="pres">
      <dgm:prSet presAssocID="{6BD44C58-0DF2-401F-A19E-9ABA0A6CB1D5}" presName="composite" presStyleCnt="0"/>
      <dgm:spPr/>
    </dgm:pt>
    <dgm:pt modelId="{4F004AC7-8C21-454B-A080-0DD0CF264A7D}" type="pres">
      <dgm:prSet presAssocID="{6BD44C58-0DF2-401F-A19E-9ABA0A6CB1D5}" presName="parentText" presStyleLbl="alignNode1" presStyleIdx="0" presStyleCnt="2">
        <dgm:presLayoutVars>
          <dgm:chMax val="1"/>
          <dgm:bulletEnabled val="1"/>
        </dgm:presLayoutVars>
      </dgm:prSet>
      <dgm:spPr/>
    </dgm:pt>
    <dgm:pt modelId="{37921857-2DB1-48AC-8E73-8ED89C59D90F}" type="pres">
      <dgm:prSet presAssocID="{6BD44C58-0DF2-401F-A19E-9ABA0A6CB1D5}" presName="descendantText" presStyleLbl="alignAcc1" presStyleIdx="0" presStyleCnt="2">
        <dgm:presLayoutVars>
          <dgm:bulletEnabled val="1"/>
        </dgm:presLayoutVars>
      </dgm:prSet>
      <dgm:spPr/>
    </dgm:pt>
    <dgm:pt modelId="{F09364BA-5BF9-41DA-A6B3-8BCDC8A03185}" type="pres">
      <dgm:prSet presAssocID="{A68988EA-E32D-4D3C-9AE1-86C37804EBEC}" presName="sp" presStyleCnt="0"/>
      <dgm:spPr/>
    </dgm:pt>
    <dgm:pt modelId="{83909B7E-F7E6-4942-A6DA-49A8595B7B27}" type="pres">
      <dgm:prSet presAssocID="{78A145F0-71BF-4622-A4E1-C449E0296E45}" presName="composite" presStyleCnt="0"/>
      <dgm:spPr/>
    </dgm:pt>
    <dgm:pt modelId="{240DB556-E2C0-4966-A1E9-D6FB1F322E1E}" type="pres">
      <dgm:prSet presAssocID="{78A145F0-71BF-4622-A4E1-C449E0296E45}" presName="parentText" presStyleLbl="alignNode1" presStyleIdx="1" presStyleCnt="2">
        <dgm:presLayoutVars>
          <dgm:chMax val="1"/>
          <dgm:bulletEnabled val="1"/>
        </dgm:presLayoutVars>
      </dgm:prSet>
      <dgm:spPr/>
    </dgm:pt>
    <dgm:pt modelId="{7425146D-9926-422C-A512-4690DA1DAF29}" type="pres">
      <dgm:prSet presAssocID="{78A145F0-71BF-4622-A4E1-C449E0296E45}" presName="descendantText" presStyleLbl="alignAcc1" presStyleIdx="1" presStyleCnt="2">
        <dgm:presLayoutVars>
          <dgm:bulletEnabled val="1"/>
        </dgm:presLayoutVars>
      </dgm:prSet>
      <dgm:spPr/>
    </dgm:pt>
  </dgm:ptLst>
  <dgm:cxnLst>
    <dgm:cxn modelId="{4010D900-8A44-4281-A317-802165BC5904}" type="presOf" srcId="{C7AA1E75-EFEB-4BAC-A88A-B1AC881CCE0D}" destId="{7425146D-9926-422C-A512-4690DA1DAF29}" srcOrd="0" destOrd="0" presId="urn:microsoft.com/office/officeart/2005/8/layout/chevron2"/>
    <dgm:cxn modelId="{2EB2B619-0D5E-4630-A01E-ECA1A0F15228}" type="presOf" srcId="{C53044CF-0D98-42BE-8136-98649915E9CF}" destId="{37921857-2DB1-48AC-8E73-8ED89C59D90F}" srcOrd="0" destOrd="0" presId="urn:microsoft.com/office/officeart/2005/8/layout/chevron2"/>
    <dgm:cxn modelId="{67477232-98DD-48BE-A05B-984D8108444A}" srcId="{6BD44C58-0DF2-401F-A19E-9ABA0A6CB1D5}" destId="{42152EED-6F34-4A85-A82E-AB7301E1C75F}" srcOrd="1" destOrd="0" parTransId="{C58D602B-F7D4-4B9C-AB81-6C5C01F4EAC9}" sibTransId="{91E29005-B180-4BD0-A5A9-D81EC772FF60}"/>
    <dgm:cxn modelId="{7070D73E-DD0F-440C-AD4E-4ADCAF55FC5B}" srcId="{EA833C38-6E0B-4DC8-9C6F-8BEACC6B252E}" destId="{6BD44C58-0DF2-401F-A19E-9ABA0A6CB1D5}" srcOrd="0" destOrd="0" parTransId="{FC062BFF-6181-4733-ABF2-066FF4C7DA40}" sibTransId="{A68988EA-E32D-4D3C-9AE1-86C37804EBEC}"/>
    <dgm:cxn modelId="{D7B24D6A-63EC-47B8-BD8F-AB3D27874ED8}" srcId="{78A145F0-71BF-4622-A4E1-C449E0296E45}" destId="{C7AA1E75-EFEB-4BAC-A88A-B1AC881CCE0D}" srcOrd="0" destOrd="0" parTransId="{8AEE2125-0FA5-40CD-915B-2947051E7FBC}" sibTransId="{82AD473E-32D1-4EBD-A21A-5CB0CE8C2295}"/>
    <dgm:cxn modelId="{3F63F26C-DFFB-419D-B9AD-91186D36D392}" type="presOf" srcId="{EA833C38-6E0B-4DC8-9C6F-8BEACC6B252E}" destId="{5BF4C074-2D44-4740-9F18-A11BA67E5F4E}" srcOrd="0" destOrd="0" presId="urn:microsoft.com/office/officeart/2005/8/layout/chevron2"/>
    <dgm:cxn modelId="{AA6B6A74-F67A-4824-9D24-42D751045E01}" srcId="{6BD44C58-0DF2-401F-A19E-9ABA0A6CB1D5}" destId="{C53044CF-0D98-42BE-8136-98649915E9CF}" srcOrd="0" destOrd="0" parTransId="{A2EE397C-E96D-4EDF-9AF3-20E94F316ECF}" sibTransId="{1A33E8FD-FA4F-435B-8044-217BB290BB03}"/>
    <dgm:cxn modelId="{21A9DB74-8AA6-4023-AC19-650471EF1BAF}" type="presOf" srcId="{01EB1E7A-DE0D-4D3B-929B-744242E6FDE1}" destId="{7425146D-9926-422C-A512-4690DA1DAF29}" srcOrd="0" destOrd="1" presId="urn:microsoft.com/office/officeart/2005/8/layout/chevron2"/>
    <dgm:cxn modelId="{7C66128B-8278-4C90-8F59-0064EBE21F39}" srcId="{6BD44C58-0DF2-401F-A19E-9ABA0A6CB1D5}" destId="{1C22AF4B-3B19-49AC-8804-7956CFFEDA68}" srcOrd="3" destOrd="0" parTransId="{0EA67035-64BD-49EE-8A18-051ECE2F13A8}" sibTransId="{105F5DE7-DBCB-4902-A57A-BBA468DE07E2}"/>
    <dgm:cxn modelId="{59ED3E9A-5C0F-42D0-B4DE-4F193BECBAA5}" srcId="{78A145F0-71BF-4622-A4E1-C449E0296E45}" destId="{01EB1E7A-DE0D-4D3B-929B-744242E6FDE1}" srcOrd="1" destOrd="0" parTransId="{DDF2DB90-093F-447B-9194-EB9D5A62C60A}" sibTransId="{378BB963-8895-4FD5-8660-52C5E7A5C7C8}"/>
    <dgm:cxn modelId="{8E2C319C-2E70-400E-8948-488842820079}" type="presOf" srcId="{6BD44C58-0DF2-401F-A19E-9ABA0A6CB1D5}" destId="{4F004AC7-8C21-454B-A080-0DD0CF264A7D}" srcOrd="0" destOrd="0" presId="urn:microsoft.com/office/officeart/2005/8/layout/chevron2"/>
    <dgm:cxn modelId="{12506FA7-1B32-45E6-A069-34EBFBD581CB}" type="presOf" srcId="{1C22AF4B-3B19-49AC-8804-7956CFFEDA68}" destId="{37921857-2DB1-48AC-8E73-8ED89C59D90F}" srcOrd="0" destOrd="3" presId="urn:microsoft.com/office/officeart/2005/8/layout/chevron2"/>
    <dgm:cxn modelId="{62438BD7-BECE-40A0-AC45-A02828848705}" srcId="{6BD44C58-0DF2-401F-A19E-9ABA0A6CB1D5}" destId="{DAFC0664-1891-4A17-BD0B-28E058427A6A}" srcOrd="2" destOrd="0" parTransId="{6CCBE57C-4960-4681-91A0-762768D0E446}" sibTransId="{1E31806C-0F53-4DC4-BD38-AC2952909F3F}"/>
    <dgm:cxn modelId="{4D6A87D9-BBA4-42EC-9039-FFA67C1F49AC}" type="presOf" srcId="{78A145F0-71BF-4622-A4E1-C449E0296E45}" destId="{240DB556-E2C0-4966-A1E9-D6FB1F322E1E}" srcOrd="0" destOrd="0" presId="urn:microsoft.com/office/officeart/2005/8/layout/chevron2"/>
    <dgm:cxn modelId="{098AADD9-AB1C-4163-B390-978259C494D2}" srcId="{EA833C38-6E0B-4DC8-9C6F-8BEACC6B252E}" destId="{78A145F0-71BF-4622-A4E1-C449E0296E45}" srcOrd="1" destOrd="0" parTransId="{35B32F8F-13D7-437E-95BE-E09C87F3BFA7}" sibTransId="{8555A48F-746D-4329-B8C7-19A3EECF833D}"/>
    <dgm:cxn modelId="{BE5867E1-D9A9-46E1-BF51-91CD0CDBEAA3}" type="presOf" srcId="{DAFC0664-1891-4A17-BD0B-28E058427A6A}" destId="{37921857-2DB1-48AC-8E73-8ED89C59D90F}" srcOrd="0" destOrd="2" presId="urn:microsoft.com/office/officeart/2005/8/layout/chevron2"/>
    <dgm:cxn modelId="{44C6B6F9-8C05-4171-B917-F2ABAAEF14DE}" type="presOf" srcId="{42152EED-6F34-4A85-A82E-AB7301E1C75F}" destId="{37921857-2DB1-48AC-8E73-8ED89C59D90F}" srcOrd="0" destOrd="1" presId="urn:microsoft.com/office/officeart/2005/8/layout/chevron2"/>
    <dgm:cxn modelId="{ED0BC981-EA2B-4958-A8E9-B51602EBDED5}" type="presParOf" srcId="{5BF4C074-2D44-4740-9F18-A11BA67E5F4E}" destId="{2E6713DD-9084-406F-AB0E-7F3F279FC7F5}" srcOrd="0" destOrd="0" presId="urn:microsoft.com/office/officeart/2005/8/layout/chevron2"/>
    <dgm:cxn modelId="{6E35B9BA-1620-452E-B962-ED75E7F60792}" type="presParOf" srcId="{2E6713DD-9084-406F-AB0E-7F3F279FC7F5}" destId="{4F004AC7-8C21-454B-A080-0DD0CF264A7D}" srcOrd="0" destOrd="0" presId="urn:microsoft.com/office/officeart/2005/8/layout/chevron2"/>
    <dgm:cxn modelId="{0534645D-AFFB-4011-9CB8-A48705DE2DC1}" type="presParOf" srcId="{2E6713DD-9084-406F-AB0E-7F3F279FC7F5}" destId="{37921857-2DB1-48AC-8E73-8ED89C59D90F}" srcOrd="1" destOrd="0" presId="urn:microsoft.com/office/officeart/2005/8/layout/chevron2"/>
    <dgm:cxn modelId="{12909B23-DE9C-4449-8C60-8CEB58B459E7}" type="presParOf" srcId="{5BF4C074-2D44-4740-9F18-A11BA67E5F4E}" destId="{F09364BA-5BF9-41DA-A6B3-8BCDC8A03185}" srcOrd="1" destOrd="0" presId="urn:microsoft.com/office/officeart/2005/8/layout/chevron2"/>
    <dgm:cxn modelId="{30BF4BD2-AED9-41D1-BD17-C793E7016283}" type="presParOf" srcId="{5BF4C074-2D44-4740-9F18-A11BA67E5F4E}" destId="{83909B7E-F7E6-4942-A6DA-49A8595B7B27}" srcOrd="2" destOrd="0" presId="urn:microsoft.com/office/officeart/2005/8/layout/chevron2"/>
    <dgm:cxn modelId="{C5E3BC6B-2060-488F-BFED-36D3BF686570}" type="presParOf" srcId="{83909B7E-F7E6-4942-A6DA-49A8595B7B27}" destId="{240DB556-E2C0-4966-A1E9-D6FB1F322E1E}" srcOrd="0" destOrd="0" presId="urn:microsoft.com/office/officeart/2005/8/layout/chevron2"/>
    <dgm:cxn modelId="{0FD9F1D7-2508-4943-BBB4-79172E3AB580}" type="presParOf" srcId="{83909B7E-F7E6-4942-A6DA-49A8595B7B27}" destId="{7425146D-9926-422C-A512-4690DA1DAF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29B8E-352E-49D8-877B-CCBF358C0DBA}">
      <dsp:nvSpPr>
        <dsp:cNvPr id="0" name=""/>
        <dsp:cNvSpPr/>
      </dsp:nvSpPr>
      <dsp:spPr>
        <a:xfrm>
          <a:off x="955302" y="822902"/>
          <a:ext cx="3893669" cy="45807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781CB-DABF-4CD9-BEE8-DB07288FF143}">
      <dsp:nvSpPr>
        <dsp:cNvPr id="0" name=""/>
        <dsp:cNvSpPr/>
      </dsp:nvSpPr>
      <dsp:spPr>
        <a:xfrm>
          <a:off x="955302" y="994937"/>
          <a:ext cx="286043" cy="286043"/>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F8C43-3857-47AB-BC68-DC37E0AA781B}">
      <dsp:nvSpPr>
        <dsp:cNvPr id="0" name=""/>
        <dsp:cNvSpPr/>
      </dsp:nvSpPr>
      <dsp:spPr>
        <a:xfrm>
          <a:off x="955302" y="0"/>
          <a:ext cx="3893669" cy="82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5" tIns="62230" rIns="93345" bIns="62230" numCol="1" spcCol="1270" anchor="ctr" anchorCtr="0">
          <a:noAutofit/>
        </a:bodyPr>
        <a:lstStyle/>
        <a:p>
          <a:pPr marL="0" lvl="0" indent="0" algn="l" defTabSz="2178050">
            <a:lnSpc>
              <a:spcPct val="90000"/>
            </a:lnSpc>
            <a:spcBef>
              <a:spcPct val="0"/>
            </a:spcBef>
            <a:spcAft>
              <a:spcPct val="35000"/>
            </a:spcAft>
            <a:buNone/>
          </a:pPr>
          <a:r>
            <a:rPr lang="en-US" sz="4900" kern="1200" dirty="0"/>
            <a:t>Moderator: </a:t>
          </a:r>
        </a:p>
      </dsp:txBody>
      <dsp:txXfrm>
        <a:off x="955302" y="0"/>
        <a:ext cx="3893669" cy="822902"/>
      </dsp:txXfrm>
    </dsp:sp>
    <dsp:sp modelId="{763E5963-219C-4E6C-B0FE-835E5C6E4A30}">
      <dsp:nvSpPr>
        <dsp:cNvPr id="0" name=""/>
        <dsp:cNvSpPr/>
      </dsp:nvSpPr>
      <dsp:spPr>
        <a:xfrm>
          <a:off x="955302" y="1661695"/>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AD06E-FCC7-4919-A8F3-5E31DEF19AF9}">
      <dsp:nvSpPr>
        <dsp:cNvPr id="0" name=""/>
        <dsp:cNvSpPr/>
      </dsp:nvSpPr>
      <dsp:spPr>
        <a:xfrm>
          <a:off x="1227859" y="1471338"/>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Lynn </a:t>
          </a:r>
          <a:r>
            <a:rPr lang="en-US" sz="1600" kern="1200" dirty="0" err="1"/>
            <a:t>Silipigni</a:t>
          </a:r>
          <a:r>
            <a:rPr lang="en-US" sz="1600" kern="1200" dirty="0"/>
            <a:t> </a:t>
          </a:r>
          <a:r>
            <a:rPr lang="en-US" sz="1600" kern="1200" dirty="0" err="1"/>
            <a:t>Connaway</a:t>
          </a:r>
          <a:r>
            <a:rPr lang="en-US" sz="1600" kern="1200" dirty="0"/>
            <a:t>, OCLC Research.</a:t>
          </a:r>
        </a:p>
      </dsp:txBody>
      <dsp:txXfrm>
        <a:off x="1227859" y="1471338"/>
        <a:ext cx="3621112" cy="666750"/>
      </dsp:txXfrm>
    </dsp:sp>
    <dsp:sp modelId="{F51021A8-D542-4193-A5B0-BD032276A0DC}">
      <dsp:nvSpPr>
        <dsp:cNvPr id="0" name=""/>
        <dsp:cNvSpPr/>
      </dsp:nvSpPr>
      <dsp:spPr>
        <a:xfrm>
          <a:off x="5043655" y="822902"/>
          <a:ext cx="3893669" cy="458078"/>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2476B-C7D4-4E5D-949F-AED4719F11E4}">
      <dsp:nvSpPr>
        <dsp:cNvPr id="0" name=""/>
        <dsp:cNvSpPr/>
      </dsp:nvSpPr>
      <dsp:spPr>
        <a:xfrm>
          <a:off x="5043655" y="994937"/>
          <a:ext cx="286043" cy="286043"/>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F094B3-245A-4759-8882-BB515AF40C00}">
      <dsp:nvSpPr>
        <dsp:cNvPr id="0" name=""/>
        <dsp:cNvSpPr/>
      </dsp:nvSpPr>
      <dsp:spPr>
        <a:xfrm>
          <a:off x="5043655" y="0"/>
          <a:ext cx="3893669" cy="82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45" tIns="62230" rIns="93345" bIns="62230" numCol="1" spcCol="1270" anchor="ctr" anchorCtr="0">
          <a:noAutofit/>
        </a:bodyPr>
        <a:lstStyle/>
        <a:p>
          <a:pPr marL="0" lvl="0" indent="0" algn="l" defTabSz="2178050">
            <a:lnSpc>
              <a:spcPct val="90000"/>
            </a:lnSpc>
            <a:spcBef>
              <a:spcPct val="0"/>
            </a:spcBef>
            <a:spcAft>
              <a:spcPct val="35000"/>
            </a:spcAft>
            <a:buNone/>
          </a:pPr>
          <a:r>
            <a:rPr lang="en-US" sz="4900" kern="1200" dirty="0"/>
            <a:t>Panelists: </a:t>
          </a:r>
        </a:p>
      </dsp:txBody>
      <dsp:txXfrm>
        <a:off x="5043655" y="0"/>
        <a:ext cx="3893669" cy="822902"/>
      </dsp:txXfrm>
    </dsp:sp>
    <dsp:sp modelId="{43416085-5883-43E2-85A0-D8BE5DEF4026}">
      <dsp:nvSpPr>
        <dsp:cNvPr id="0" name=""/>
        <dsp:cNvSpPr/>
      </dsp:nvSpPr>
      <dsp:spPr>
        <a:xfrm>
          <a:off x="5043655" y="1661695"/>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CD4D7-9317-40B7-A36F-2FE52B94B4DC}">
      <dsp:nvSpPr>
        <dsp:cNvPr id="0" name=""/>
        <dsp:cNvSpPr/>
      </dsp:nvSpPr>
      <dsp:spPr>
        <a:xfrm>
          <a:off x="5316212" y="1471338"/>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Timothy J. Dickey, Kent State University.</a:t>
          </a:r>
        </a:p>
      </dsp:txBody>
      <dsp:txXfrm>
        <a:off x="5316212" y="1471338"/>
        <a:ext cx="3621112" cy="666750"/>
      </dsp:txXfrm>
    </dsp:sp>
    <dsp:sp modelId="{0706F699-36AA-47DE-9D66-93098DD84DD0}">
      <dsp:nvSpPr>
        <dsp:cNvPr id="0" name=""/>
        <dsp:cNvSpPr/>
      </dsp:nvSpPr>
      <dsp:spPr>
        <a:xfrm>
          <a:off x="5043655" y="2328446"/>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45546-5D1A-4BA4-9FFE-EA5AB34ACAB4}">
      <dsp:nvSpPr>
        <dsp:cNvPr id="0" name=""/>
        <dsp:cNvSpPr/>
      </dsp:nvSpPr>
      <dsp:spPr>
        <a:xfrm>
          <a:off x="5316212" y="2138088"/>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Jenna </a:t>
          </a:r>
          <a:r>
            <a:rPr lang="en-US" sz="1600" kern="1200" dirty="0" err="1"/>
            <a:t>Hartel</a:t>
          </a:r>
          <a:r>
            <a:rPr lang="en-US" sz="1600" kern="1200" dirty="0"/>
            <a:t>, University of Toronto (Content presented by other panelists).</a:t>
          </a:r>
        </a:p>
      </dsp:txBody>
      <dsp:txXfrm>
        <a:off x="5316212" y="2138088"/>
        <a:ext cx="3621112" cy="666750"/>
      </dsp:txXfrm>
    </dsp:sp>
    <dsp:sp modelId="{F15E8FE4-4C6B-4AE3-B2CD-4ED4D5824A63}">
      <dsp:nvSpPr>
        <dsp:cNvPr id="0" name=""/>
        <dsp:cNvSpPr/>
      </dsp:nvSpPr>
      <dsp:spPr>
        <a:xfrm>
          <a:off x="5043655" y="2995196"/>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A286B-FB03-4D0C-A4B9-FCA99F45AADF}">
      <dsp:nvSpPr>
        <dsp:cNvPr id="0" name=""/>
        <dsp:cNvSpPr/>
      </dsp:nvSpPr>
      <dsp:spPr>
        <a:xfrm>
          <a:off x="5316212" y="2804839"/>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Kristen </a:t>
          </a:r>
          <a:r>
            <a:rPr lang="en-US" sz="1600" kern="1200" dirty="0" err="1"/>
            <a:t>Rebmann</a:t>
          </a:r>
          <a:r>
            <a:rPr lang="en-US" sz="1600" kern="1200" dirty="0"/>
            <a:t>, San Jose State University.</a:t>
          </a:r>
        </a:p>
      </dsp:txBody>
      <dsp:txXfrm>
        <a:off x="5316212" y="2804839"/>
        <a:ext cx="3621112" cy="666750"/>
      </dsp:txXfrm>
    </dsp:sp>
    <dsp:sp modelId="{B8A5EA38-FD54-46CE-BB30-64FB0E264EC6}">
      <dsp:nvSpPr>
        <dsp:cNvPr id="0" name=""/>
        <dsp:cNvSpPr/>
      </dsp:nvSpPr>
      <dsp:spPr>
        <a:xfrm>
          <a:off x="5043655" y="3661947"/>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636BB-89C7-4F26-9A2A-CEA6A780823E}">
      <dsp:nvSpPr>
        <dsp:cNvPr id="0" name=""/>
        <dsp:cNvSpPr/>
      </dsp:nvSpPr>
      <dsp:spPr>
        <a:xfrm>
          <a:off x="5316212" y="3471590"/>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Rong</a:t>
          </a:r>
          <a:r>
            <a:rPr lang="en-US" sz="1600" kern="1200" dirty="0"/>
            <a:t> Tang, Simmons College. </a:t>
          </a:r>
        </a:p>
      </dsp:txBody>
      <dsp:txXfrm>
        <a:off x="5316212" y="3471590"/>
        <a:ext cx="3621112" cy="666750"/>
      </dsp:txXfrm>
    </dsp:sp>
    <dsp:sp modelId="{A616A8F5-CBA0-4DC3-B030-C0B3FF12E34F}">
      <dsp:nvSpPr>
        <dsp:cNvPr id="0" name=""/>
        <dsp:cNvSpPr/>
      </dsp:nvSpPr>
      <dsp:spPr>
        <a:xfrm>
          <a:off x="5043655" y="4328697"/>
          <a:ext cx="286036" cy="28603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DA6C2-52A4-4B4B-B529-EE69A86BBFAD}">
      <dsp:nvSpPr>
        <dsp:cNvPr id="0" name=""/>
        <dsp:cNvSpPr/>
      </dsp:nvSpPr>
      <dsp:spPr>
        <a:xfrm>
          <a:off x="5316212" y="4138340"/>
          <a:ext cx="3621112" cy="66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Elaine </a:t>
          </a:r>
          <a:r>
            <a:rPr lang="en-US" sz="1600" kern="1200" dirty="0" err="1"/>
            <a:t>Yontz</a:t>
          </a:r>
          <a:r>
            <a:rPr lang="en-US" sz="1600" kern="1200" dirty="0"/>
            <a:t>, East Carolina University.</a:t>
          </a:r>
        </a:p>
      </dsp:txBody>
      <dsp:txXfrm>
        <a:off x="5316212" y="4138340"/>
        <a:ext cx="3621112" cy="66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624D5-28E5-4915-8137-87500485340E}">
      <dsp:nvSpPr>
        <dsp:cNvPr id="0" name=""/>
        <dsp:cNvSpPr/>
      </dsp:nvSpPr>
      <dsp:spPr>
        <a:xfrm>
          <a:off x="-4270100" y="-655150"/>
          <a:ext cx="5087923" cy="5087923"/>
        </a:xfrm>
        <a:prstGeom prst="blockArc">
          <a:avLst>
            <a:gd name="adj1" fmla="val 18900000"/>
            <a:gd name="adj2" fmla="val 2700000"/>
            <a:gd name="adj3" fmla="val 425"/>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7ACA7-750F-4EF0-A4B5-7BE4F908045C}">
      <dsp:nvSpPr>
        <dsp:cNvPr id="0" name=""/>
        <dsp:cNvSpPr/>
      </dsp:nvSpPr>
      <dsp:spPr>
        <a:xfrm>
          <a:off x="265000" y="171730"/>
          <a:ext cx="8599968"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Foundations of the Profession. </a:t>
          </a:r>
        </a:p>
      </dsp:txBody>
      <dsp:txXfrm>
        <a:off x="265000" y="171730"/>
        <a:ext cx="8599968" cy="343310"/>
      </dsp:txXfrm>
    </dsp:sp>
    <dsp:sp modelId="{8467A59B-E49C-4CB4-9C54-BBFE3D3F3CD9}">
      <dsp:nvSpPr>
        <dsp:cNvPr id="0" name=""/>
        <dsp:cNvSpPr/>
      </dsp:nvSpPr>
      <dsp:spPr>
        <a:xfrm>
          <a:off x="50431" y="128816"/>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1B124-E5D0-49FA-95EC-AEF9CF79292E}">
      <dsp:nvSpPr>
        <dsp:cNvPr id="0" name=""/>
        <dsp:cNvSpPr/>
      </dsp:nvSpPr>
      <dsp:spPr>
        <a:xfrm>
          <a:off x="575898" y="686998"/>
          <a:ext cx="8289070"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Information Resources. </a:t>
          </a:r>
        </a:p>
      </dsp:txBody>
      <dsp:txXfrm>
        <a:off x="575898" y="686998"/>
        <a:ext cx="8289070" cy="343310"/>
      </dsp:txXfrm>
    </dsp:sp>
    <dsp:sp modelId="{86A8862B-930C-451C-B815-385E139DB5D1}">
      <dsp:nvSpPr>
        <dsp:cNvPr id="0" name=""/>
        <dsp:cNvSpPr/>
      </dsp:nvSpPr>
      <dsp:spPr>
        <a:xfrm>
          <a:off x="361329" y="644084"/>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A653A-D4E8-4E5D-981B-039BCE2851DE}">
      <dsp:nvSpPr>
        <dsp:cNvPr id="0" name=""/>
        <dsp:cNvSpPr/>
      </dsp:nvSpPr>
      <dsp:spPr>
        <a:xfrm>
          <a:off x="746269" y="1201888"/>
          <a:ext cx="8118699"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Organization of Recorded Knowledge and Information. </a:t>
          </a:r>
        </a:p>
      </dsp:txBody>
      <dsp:txXfrm>
        <a:off x="746269" y="1201888"/>
        <a:ext cx="8118699" cy="343310"/>
      </dsp:txXfrm>
    </dsp:sp>
    <dsp:sp modelId="{C3CCB10C-1C63-4448-B504-B9AA3B1B37A0}">
      <dsp:nvSpPr>
        <dsp:cNvPr id="0" name=""/>
        <dsp:cNvSpPr/>
      </dsp:nvSpPr>
      <dsp:spPr>
        <a:xfrm>
          <a:off x="531700" y="1158974"/>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40DA2-D95E-4B2C-8DF9-5E261D67A91C}">
      <dsp:nvSpPr>
        <dsp:cNvPr id="0" name=""/>
        <dsp:cNvSpPr/>
      </dsp:nvSpPr>
      <dsp:spPr>
        <a:xfrm>
          <a:off x="800666" y="1717155"/>
          <a:ext cx="8064301"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Technological Knowledge and Skills. </a:t>
          </a:r>
        </a:p>
      </dsp:txBody>
      <dsp:txXfrm>
        <a:off x="800666" y="1717155"/>
        <a:ext cx="8064301" cy="343310"/>
      </dsp:txXfrm>
    </dsp:sp>
    <dsp:sp modelId="{8A2FDE68-13FC-45BB-868B-E9ABFE1373F2}">
      <dsp:nvSpPr>
        <dsp:cNvPr id="0" name=""/>
        <dsp:cNvSpPr/>
      </dsp:nvSpPr>
      <dsp:spPr>
        <a:xfrm>
          <a:off x="586098" y="1674242"/>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C0F9A-2AC7-4AD8-B499-5100BD7A0AD8}">
      <dsp:nvSpPr>
        <dsp:cNvPr id="0" name=""/>
        <dsp:cNvSpPr/>
      </dsp:nvSpPr>
      <dsp:spPr>
        <a:xfrm>
          <a:off x="746269" y="2232423"/>
          <a:ext cx="8118699"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Reference and User Services. </a:t>
          </a:r>
        </a:p>
      </dsp:txBody>
      <dsp:txXfrm>
        <a:off x="746269" y="2232423"/>
        <a:ext cx="8118699" cy="343310"/>
      </dsp:txXfrm>
    </dsp:sp>
    <dsp:sp modelId="{8E9D5159-B3FE-4A43-8949-B00B96CDCE86}">
      <dsp:nvSpPr>
        <dsp:cNvPr id="0" name=""/>
        <dsp:cNvSpPr/>
      </dsp:nvSpPr>
      <dsp:spPr>
        <a:xfrm>
          <a:off x="531700" y="2189509"/>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272D4-7354-4D08-B670-6FE64903619C}">
      <dsp:nvSpPr>
        <dsp:cNvPr id="0" name=""/>
        <dsp:cNvSpPr/>
      </dsp:nvSpPr>
      <dsp:spPr>
        <a:xfrm>
          <a:off x="575898" y="2747313"/>
          <a:ext cx="8289070"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Research. </a:t>
          </a:r>
        </a:p>
      </dsp:txBody>
      <dsp:txXfrm>
        <a:off x="575898" y="2747313"/>
        <a:ext cx="8289070" cy="343310"/>
      </dsp:txXfrm>
    </dsp:sp>
    <dsp:sp modelId="{321C3E5B-85EA-43C0-9B01-76162BF3225D}">
      <dsp:nvSpPr>
        <dsp:cNvPr id="0" name=""/>
        <dsp:cNvSpPr/>
      </dsp:nvSpPr>
      <dsp:spPr>
        <a:xfrm>
          <a:off x="361329" y="2704399"/>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72B07-7EA8-4926-90A6-7395A4E68470}">
      <dsp:nvSpPr>
        <dsp:cNvPr id="0" name=""/>
        <dsp:cNvSpPr/>
      </dsp:nvSpPr>
      <dsp:spPr>
        <a:xfrm>
          <a:off x="265000" y="3262581"/>
          <a:ext cx="8599968" cy="34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503"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t>Continuing Education and Lifelong Learning. </a:t>
          </a:r>
        </a:p>
      </dsp:txBody>
      <dsp:txXfrm>
        <a:off x="265000" y="3262581"/>
        <a:ext cx="8599968" cy="343310"/>
      </dsp:txXfrm>
    </dsp:sp>
    <dsp:sp modelId="{B3A64F59-CEDE-488A-A1C9-2469BE1203F7}">
      <dsp:nvSpPr>
        <dsp:cNvPr id="0" name=""/>
        <dsp:cNvSpPr/>
      </dsp:nvSpPr>
      <dsp:spPr>
        <a:xfrm>
          <a:off x="50431" y="3219667"/>
          <a:ext cx="429137" cy="429137"/>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D362-FAE9-4B64-9034-7C941AAAF6DE}">
      <dsp:nvSpPr>
        <dsp:cNvPr id="0" name=""/>
        <dsp:cNvSpPr/>
      </dsp:nvSpPr>
      <dsp:spPr>
        <a:xfrm>
          <a:off x="-4270332" y="-655150"/>
          <a:ext cx="5087923" cy="5087923"/>
        </a:xfrm>
        <a:prstGeom prst="blockArc">
          <a:avLst>
            <a:gd name="adj1" fmla="val 18900000"/>
            <a:gd name="adj2" fmla="val 2700000"/>
            <a:gd name="adj3" fmla="val 425"/>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29B6F-CC91-4719-A336-FFA5CB44D9FC}">
      <dsp:nvSpPr>
        <dsp:cNvPr id="0" name=""/>
        <dsp:cNvSpPr/>
      </dsp:nvSpPr>
      <dsp:spPr>
        <a:xfrm>
          <a:off x="525801" y="377762"/>
          <a:ext cx="8338934" cy="75552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6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fundamentals of quantitative and qualitative research methods. </a:t>
          </a:r>
        </a:p>
      </dsp:txBody>
      <dsp:txXfrm>
        <a:off x="525801" y="377762"/>
        <a:ext cx="8338934" cy="755524"/>
      </dsp:txXfrm>
    </dsp:sp>
    <dsp:sp modelId="{2F5E72D7-196A-466C-80A6-4A66F17C7570}">
      <dsp:nvSpPr>
        <dsp:cNvPr id="0" name=""/>
        <dsp:cNvSpPr/>
      </dsp:nvSpPr>
      <dsp:spPr>
        <a:xfrm>
          <a:off x="53598" y="283321"/>
          <a:ext cx="944405" cy="9444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71DCD-F5CF-49E1-8570-E2CAA2657AEA}">
      <dsp:nvSpPr>
        <dsp:cNvPr id="0" name=""/>
        <dsp:cNvSpPr/>
      </dsp:nvSpPr>
      <dsp:spPr>
        <a:xfrm>
          <a:off x="800434" y="1511048"/>
          <a:ext cx="8064301" cy="75552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6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central research findings and research literature of the field. </a:t>
          </a:r>
        </a:p>
      </dsp:txBody>
      <dsp:txXfrm>
        <a:off x="800434" y="1511048"/>
        <a:ext cx="8064301" cy="755524"/>
      </dsp:txXfrm>
    </dsp:sp>
    <dsp:sp modelId="{6A52D812-8761-492C-B1FD-57869992E376}">
      <dsp:nvSpPr>
        <dsp:cNvPr id="0" name=""/>
        <dsp:cNvSpPr/>
      </dsp:nvSpPr>
      <dsp:spPr>
        <a:xfrm>
          <a:off x="328231" y="1416608"/>
          <a:ext cx="944405" cy="9444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64C86-1BFF-48B7-BB17-1EC415C4873C}">
      <dsp:nvSpPr>
        <dsp:cNvPr id="0" name=""/>
        <dsp:cNvSpPr/>
      </dsp:nvSpPr>
      <dsp:spPr>
        <a:xfrm>
          <a:off x="525801" y="2644335"/>
          <a:ext cx="8338934" cy="755524"/>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969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The principles and methods used to assess the actual and potential value of new research. </a:t>
          </a:r>
        </a:p>
      </dsp:txBody>
      <dsp:txXfrm>
        <a:off x="525801" y="2644335"/>
        <a:ext cx="8338934" cy="755524"/>
      </dsp:txXfrm>
    </dsp:sp>
    <dsp:sp modelId="{E4C68649-8B92-467B-9FA0-D4ACBB77C292}">
      <dsp:nvSpPr>
        <dsp:cNvPr id="0" name=""/>
        <dsp:cNvSpPr/>
      </dsp:nvSpPr>
      <dsp:spPr>
        <a:xfrm>
          <a:off x="53598" y="2549894"/>
          <a:ext cx="944405" cy="944405"/>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6CB7-E00A-49B5-8A64-E5E8BA24DF41}">
      <dsp:nvSpPr>
        <dsp:cNvPr id="0" name=""/>
        <dsp:cNvSpPr/>
      </dsp:nvSpPr>
      <dsp:spPr>
        <a:xfrm>
          <a:off x="0" y="2072"/>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84ACB-24A5-407D-8D36-ADBEAF235442}">
      <dsp:nvSpPr>
        <dsp:cNvPr id="0" name=""/>
        <dsp:cNvSpPr/>
      </dsp:nvSpPr>
      <dsp:spPr>
        <a:xfrm>
          <a:off x="0" y="2072"/>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 Foundations of Information Science.</a:t>
          </a:r>
        </a:p>
      </dsp:txBody>
      <dsp:txXfrm>
        <a:off x="0" y="2072"/>
        <a:ext cx="8915400" cy="706792"/>
      </dsp:txXfrm>
    </dsp:sp>
    <dsp:sp modelId="{D0A99A41-AF88-4875-8617-BB75784945B6}">
      <dsp:nvSpPr>
        <dsp:cNvPr id="0" name=""/>
        <dsp:cNvSpPr/>
      </dsp:nvSpPr>
      <dsp:spPr>
        <a:xfrm>
          <a:off x="0" y="708864"/>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1E5FA-3C3D-4AE0-8C65-6DEC951389BD}">
      <dsp:nvSpPr>
        <dsp:cNvPr id="0" name=""/>
        <dsp:cNvSpPr/>
      </dsp:nvSpPr>
      <dsp:spPr>
        <a:xfrm>
          <a:off x="0" y="708864"/>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2. Information Use and Users.</a:t>
          </a:r>
        </a:p>
      </dsp:txBody>
      <dsp:txXfrm>
        <a:off x="0" y="708864"/>
        <a:ext cx="8915400" cy="706792"/>
      </dsp:txXfrm>
    </dsp:sp>
    <dsp:sp modelId="{D60BEA46-110C-4C64-A77B-F0DAB12852B1}">
      <dsp:nvSpPr>
        <dsp:cNvPr id="0" name=""/>
        <dsp:cNvSpPr/>
      </dsp:nvSpPr>
      <dsp:spPr>
        <a:xfrm>
          <a:off x="0" y="1415656"/>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80076-E2CC-4C85-BB77-D4330F5E6E49}">
      <dsp:nvSpPr>
        <dsp:cNvPr id="0" name=""/>
        <dsp:cNvSpPr/>
      </dsp:nvSpPr>
      <dsp:spPr>
        <a:xfrm>
          <a:off x="0" y="1415656"/>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 Methods of Inquiry.</a:t>
          </a:r>
        </a:p>
      </dsp:txBody>
      <dsp:txXfrm>
        <a:off x="0" y="1415656"/>
        <a:ext cx="8915400" cy="706792"/>
      </dsp:txXfrm>
    </dsp:sp>
    <dsp:sp modelId="{44E84129-9E9A-4DD9-AEBB-FCEC9D6594BF}">
      <dsp:nvSpPr>
        <dsp:cNvPr id="0" name=""/>
        <dsp:cNvSpPr/>
      </dsp:nvSpPr>
      <dsp:spPr>
        <a:xfrm>
          <a:off x="0" y="2122449"/>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03D27-9D9C-4E74-B3D1-C02B80508995}">
      <dsp:nvSpPr>
        <dsp:cNvPr id="0" name=""/>
        <dsp:cNvSpPr/>
      </dsp:nvSpPr>
      <dsp:spPr>
        <a:xfrm>
          <a:off x="0" y="2122448"/>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4. Information Processing.</a:t>
          </a:r>
        </a:p>
      </dsp:txBody>
      <dsp:txXfrm>
        <a:off x="0" y="2122448"/>
        <a:ext cx="8915400" cy="706792"/>
      </dsp:txXfrm>
    </dsp:sp>
    <dsp:sp modelId="{4E527506-B8C1-4AEB-B530-83EDDF3D8FD3}">
      <dsp:nvSpPr>
        <dsp:cNvPr id="0" name=""/>
        <dsp:cNvSpPr/>
      </dsp:nvSpPr>
      <dsp:spPr>
        <a:xfrm>
          <a:off x="0" y="2829241"/>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25DFB-244E-483F-AA5B-4B523208FF7E}">
      <dsp:nvSpPr>
        <dsp:cNvPr id="0" name=""/>
        <dsp:cNvSpPr/>
      </dsp:nvSpPr>
      <dsp:spPr>
        <a:xfrm>
          <a:off x="0" y="2829241"/>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5. Information Technology.</a:t>
          </a:r>
        </a:p>
      </dsp:txBody>
      <dsp:txXfrm>
        <a:off x="0" y="2829241"/>
        <a:ext cx="8915400" cy="706792"/>
      </dsp:txXfrm>
    </dsp:sp>
    <dsp:sp modelId="{79D62C90-A7E8-461D-8883-5DE1C1B15D21}">
      <dsp:nvSpPr>
        <dsp:cNvPr id="0" name=""/>
        <dsp:cNvSpPr/>
      </dsp:nvSpPr>
      <dsp:spPr>
        <a:xfrm>
          <a:off x="0" y="3536033"/>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59918-AC13-4CE4-9462-05592DB7B409}">
      <dsp:nvSpPr>
        <dsp:cNvPr id="0" name=""/>
        <dsp:cNvSpPr/>
      </dsp:nvSpPr>
      <dsp:spPr>
        <a:xfrm>
          <a:off x="0" y="3536033"/>
          <a:ext cx="8915400" cy="70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6. Information Service Provision and Management.</a:t>
          </a:r>
        </a:p>
      </dsp:txBody>
      <dsp:txXfrm>
        <a:off x="0" y="3536033"/>
        <a:ext cx="8915400" cy="706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2B3B-F1EE-40B7-95B1-C0F00644F28B}">
      <dsp:nvSpPr>
        <dsp:cNvPr id="0" name=""/>
        <dsp:cNvSpPr/>
      </dsp:nvSpPr>
      <dsp:spPr>
        <a:xfrm>
          <a:off x="0" y="0"/>
          <a:ext cx="891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250CC-02C2-403A-8F57-E0E51FE1143E}">
      <dsp:nvSpPr>
        <dsp:cNvPr id="0" name=""/>
        <dsp:cNvSpPr/>
      </dsp:nvSpPr>
      <dsp:spPr>
        <a:xfrm>
          <a:off x="0" y="0"/>
          <a:ext cx="1783080" cy="424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t>This category includes methodologies which explore and facilitate investigations of information science in a variety of contexts. These include:</a:t>
          </a:r>
          <a:endParaRPr lang="en-US" sz="1700" kern="1200" dirty="0"/>
        </a:p>
      </dsp:txBody>
      <dsp:txXfrm>
        <a:off x="0" y="0"/>
        <a:ext cx="1783080" cy="4244898"/>
      </dsp:txXfrm>
    </dsp:sp>
    <dsp:sp modelId="{88EABDFB-9518-4422-82A2-1707821B0173}">
      <dsp:nvSpPr>
        <dsp:cNvPr id="0" name=""/>
        <dsp:cNvSpPr/>
      </dsp:nvSpPr>
      <dsp:spPr>
        <a:xfrm>
          <a:off x="1916811" y="49900"/>
          <a:ext cx="6998589" cy="99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Arial" panose="020B0604020202020204" pitchFamily="34" charset="0"/>
            <a:buNone/>
          </a:pPr>
          <a:r>
            <a:rPr lang="en-US" sz="2900" b="0" i="0" kern="1200" dirty="0"/>
            <a:t>Basic Research Methods.</a:t>
          </a:r>
        </a:p>
      </dsp:txBody>
      <dsp:txXfrm>
        <a:off x="1916811" y="49900"/>
        <a:ext cx="6998589" cy="998007"/>
      </dsp:txXfrm>
    </dsp:sp>
    <dsp:sp modelId="{59623771-8B9B-48A6-83DF-AA6404FB7B9D}">
      <dsp:nvSpPr>
        <dsp:cNvPr id="0" name=""/>
        <dsp:cNvSpPr/>
      </dsp:nvSpPr>
      <dsp:spPr>
        <a:xfrm>
          <a:off x="1783080" y="1047907"/>
          <a:ext cx="71323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D9A2E-E06E-4AF0-8E93-D6FB01DAA21A}">
      <dsp:nvSpPr>
        <dsp:cNvPr id="0" name=""/>
        <dsp:cNvSpPr/>
      </dsp:nvSpPr>
      <dsp:spPr>
        <a:xfrm>
          <a:off x="1916811" y="1097807"/>
          <a:ext cx="6998589" cy="99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Arial" panose="020B0604020202020204" pitchFamily="34" charset="0"/>
            <a:buNone/>
          </a:pPr>
          <a:r>
            <a:rPr lang="en-US" sz="2900" b="0" i="0" kern="1200" dirty="0"/>
            <a:t>Measurement and Evaluation.</a:t>
          </a:r>
        </a:p>
      </dsp:txBody>
      <dsp:txXfrm>
        <a:off x="1916811" y="1097807"/>
        <a:ext cx="6998589" cy="998007"/>
      </dsp:txXfrm>
    </dsp:sp>
    <dsp:sp modelId="{E0634187-7367-4BE8-9827-A43C9ABD75CA}">
      <dsp:nvSpPr>
        <dsp:cNvPr id="0" name=""/>
        <dsp:cNvSpPr/>
      </dsp:nvSpPr>
      <dsp:spPr>
        <a:xfrm>
          <a:off x="1783080" y="2095814"/>
          <a:ext cx="71323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05EF5-9C5C-47F8-B0C3-7CC9BB86D6B0}">
      <dsp:nvSpPr>
        <dsp:cNvPr id="0" name=""/>
        <dsp:cNvSpPr/>
      </dsp:nvSpPr>
      <dsp:spPr>
        <a:xfrm>
          <a:off x="1916811" y="2145715"/>
          <a:ext cx="6998589" cy="99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Arial" panose="020B0604020202020204" pitchFamily="34" charset="0"/>
            <a:buNone/>
          </a:pPr>
          <a:r>
            <a:rPr lang="en-US" sz="2900" b="0" i="0" kern="1200" dirty="0"/>
            <a:t>Assessment Technologies.</a:t>
          </a:r>
        </a:p>
      </dsp:txBody>
      <dsp:txXfrm>
        <a:off x="1916811" y="2145715"/>
        <a:ext cx="6998589" cy="998007"/>
      </dsp:txXfrm>
    </dsp:sp>
    <dsp:sp modelId="{78DC7F53-1D43-4F76-9133-A5FDA4A28120}">
      <dsp:nvSpPr>
        <dsp:cNvPr id="0" name=""/>
        <dsp:cNvSpPr/>
      </dsp:nvSpPr>
      <dsp:spPr>
        <a:xfrm>
          <a:off x="1783080" y="3143722"/>
          <a:ext cx="71323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B1CB6A-CED0-4529-81F7-3F1FA6F02072}">
      <dsp:nvSpPr>
        <dsp:cNvPr id="0" name=""/>
        <dsp:cNvSpPr/>
      </dsp:nvSpPr>
      <dsp:spPr>
        <a:xfrm>
          <a:off x="1916811" y="3193622"/>
          <a:ext cx="6998589" cy="99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Arial" panose="020B0604020202020204" pitchFamily="34" charset="0"/>
            <a:buNone/>
          </a:pPr>
          <a:r>
            <a:rPr lang="en-US" sz="2900" b="0" i="0" kern="1200" dirty="0"/>
            <a:t>Critical Thinking and Problem Solving.</a:t>
          </a:r>
        </a:p>
      </dsp:txBody>
      <dsp:txXfrm>
        <a:off x="1916811" y="3193622"/>
        <a:ext cx="6998589" cy="998007"/>
      </dsp:txXfrm>
    </dsp:sp>
    <dsp:sp modelId="{2DCB3DEF-4367-4410-9D44-1085CAE2AFE7}">
      <dsp:nvSpPr>
        <dsp:cNvPr id="0" name=""/>
        <dsp:cNvSpPr/>
      </dsp:nvSpPr>
      <dsp:spPr>
        <a:xfrm>
          <a:off x="1783080" y="4191629"/>
          <a:ext cx="7132320" cy="0"/>
        </a:xfrm>
        <a:prstGeom prst="line">
          <a:avLst/>
        </a:prstGeom>
        <a:solidFill>
          <a:schemeClr val="accent3">
            <a:hueOff val="0"/>
            <a:satOff val="0"/>
            <a:lumOff val="0"/>
            <a:alphaOff val="0"/>
          </a:schemeClr>
        </a:solidFill>
        <a:ln w="15875" cap="rnd"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BC73C-754E-4A14-8EB8-BDFA846819EA}">
      <dsp:nvSpPr>
        <dsp:cNvPr id="0" name=""/>
        <dsp:cNvSpPr/>
      </dsp:nvSpPr>
      <dsp:spPr>
        <a:xfrm>
          <a:off x="0" y="2296"/>
          <a:ext cx="99337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E1CA906-C169-4ABE-A7CF-F0562549A8F7}">
      <dsp:nvSpPr>
        <dsp:cNvPr id="0" name=""/>
        <dsp:cNvSpPr/>
      </dsp:nvSpPr>
      <dsp:spPr>
        <a:xfrm>
          <a:off x="0" y="2296"/>
          <a:ext cx="1986741" cy="156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Understanding multiple methods of research design and execution</a:t>
          </a:r>
        </a:p>
      </dsp:txBody>
      <dsp:txXfrm>
        <a:off x="0" y="2296"/>
        <a:ext cx="1986741" cy="1566341"/>
      </dsp:txXfrm>
    </dsp:sp>
    <dsp:sp modelId="{700C406B-AF55-4BAA-B687-F267E07C9D9C}">
      <dsp:nvSpPr>
        <dsp:cNvPr id="0" name=""/>
        <dsp:cNvSpPr/>
      </dsp:nvSpPr>
      <dsp:spPr>
        <a:xfrm>
          <a:off x="2135747" y="73424"/>
          <a:ext cx="7797960" cy="142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is important to enable graduates to provide effective service to a wide variety of researchers and to evaluate archival operations from the perspective of users. </a:t>
          </a:r>
        </a:p>
      </dsp:txBody>
      <dsp:txXfrm>
        <a:off x="2135747" y="73424"/>
        <a:ext cx="7797960" cy="1422556"/>
      </dsp:txXfrm>
    </dsp:sp>
    <dsp:sp modelId="{80D8D76B-5DFD-4452-9B88-4FC1ADD28FDB}">
      <dsp:nvSpPr>
        <dsp:cNvPr id="0" name=""/>
        <dsp:cNvSpPr/>
      </dsp:nvSpPr>
      <dsp:spPr>
        <a:xfrm>
          <a:off x="1986741" y="1495980"/>
          <a:ext cx="794696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C958C77-253A-4BF6-9195-5A4ACFA2A736}">
      <dsp:nvSpPr>
        <dsp:cNvPr id="0" name=""/>
        <dsp:cNvSpPr/>
      </dsp:nvSpPr>
      <dsp:spPr>
        <a:xfrm>
          <a:off x="0" y="1568638"/>
          <a:ext cx="99337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271A3CB-5941-46E4-A4D5-8E63D6399926}">
      <dsp:nvSpPr>
        <dsp:cNvPr id="0" name=""/>
        <dsp:cNvSpPr/>
      </dsp:nvSpPr>
      <dsp:spPr>
        <a:xfrm>
          <a:off x="0" y="1568638"/>
          <a:ext cx="1986741" cy="156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Knowledge of and experience with research also</a:t>
          </a:r>
        </a:p>
      </dsp:txBody>
      <dsp:txXfrm>
        <a:off x="0" y="1568638"/>
        <a:ext cx="1986741" cy="1566341"/>
      </dsp:txXfrm>
    </dsp:sp>
    <dsp:sp modelId="{50DC3903-B6BC-4E66-968B-089FFC3FD704}">
      <dsp:nvSpPr>
        <dsp:cNvPr id="0" name=""/>
        <dsp:cNvSpPr/>
      </dsp:nvSpPr>
      <dsp:spPr>
        <a:xfrm>
          <a:off x="2135747" y="1639766"/>
          <a:ext cx="7797960" cy="142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allows graduates to assess the status of research in their own discipline, to undertake new research, and to blend theoretical and empirical aspects of archival studies into scholarly investigations.  </a:t>
          </a:r>
        </a:p>
      </dsp:txBody>
      <dsp:txXfrm>
        <a:off x="2135747" y="1639766"/>
        <a:ext cx="7797960" cy="1422556"/>
      </dsp:txXfrm>
    </dsp:sp>
    <dsp:sp modelId="{DD735787-F4F6-47EB-947D-E3150E02D88B}">
      <dsp:nvSpPr>
        <dsp:cNvPr id="0" name=""/>
        <dsp:cNvSpPr/>
      </dsp:nvSpPr>
      <dsp:spPr>
        <a:xfrm>
          <a:off x="1986741" y="3062322"/>
          <a:ext cx="794696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827CA71-4DD2-4FFB-9F1A-716A89EA7531}">
      <dsp:nvSpPr>
        <dsp:cNvPr id="0" name=""/>
        <dsp:cNvSpPr/>
      </dsp:nvSpPr>
      <dsp:spPr>
        <a:xfrm>
          <a:off x="0" y="3134979"/>
          <a:ext cx="99337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2C8DF02-CE0C-4BE2-9DF8-BC9B5075BF6E}">
      <dsp:nvSpPr>
        <dsp:cNvPr id="0" name=""/>
        <dsp:cNvSpPr/>
      </dsp:nvSpPr>
      <dsp:spPr>
        <a:xfrm>
          <a:off x="0" y="3134979"/>
          <a:ext cx="1986741" cy="1566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Knowledge of research may allow archivists to</a:t>
          </a:r>
        </a:p>
      </dsp:txBody>
      <dsp:txXfrm>
        <a:off x="0" y="3134979"/>
        <a:ext cx="1986741" cy="1566341"/>
      </dsp:txXfrm>
    </dsp:sp>
    <dsp:sp modelId="{90B17768-93A6-400C-8F47-81E062787C62}">
      <dsp:nvSpPr>
        <dsp:cNvPr id="0" name=""/>
        <dsp:cNvSpPr/>
      </dsp:nvSpPr>
      <dsp:spPr>
        <a:xfrm>
          <a:off x="2135747" y="3206107"/>
          <a:ext cx="7797960" cy="142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use </a:t>
          </a:r>
          <a:r>
            <a:rPr lang="en-US" sz="2200" kern="1200" dirty="0"/>
            <a:t>their repositories' collections to advance their own scholarship and provide enhanced reference and access.</a:t>
          </a:r>
        </a:p>
      </dsp:txBody>
      <dsp:txXfrm>
        <a:off x="2135747" y="3206107"/>
        <a:ext cx="7797960" cy="1422556"/>
      </dsp:txXfrm>
    </dsp:sp>
    <dsp:sp modelId="{7F3D8279-DDA8-450F-B7AB-3B0401163B66}">
      <dsp:nvSpPr>
        <dsp:cNvPr id="0" name=""/>
        <dsp:cNvSpPr/>
      </dsp:nvSpPr>
      <dsp:spPr>
        <a:xfrm>
          <a:off x="1986741" y="4628663"/>
          <a:ext cx="794696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EE2F-A8D8-4FEC-810D-B1E710E3FAAE}">
      <dsp:nvSpPr>
        <dsp:cNvPr id="0" name=""/>
        <dsp:cNvSpPr/>
      </dsp:nvSpPr>
      <dsp:spPr>
        <a:xfrm>
          <a:off x="0" y="0"/>
          <a:ext cx="8915400" cy="4502727"/>
        </a:xfrm>
        <a:prstGeom prst="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0" i="0" kern="1200" dirty="0"/>
            <a:t>Competency 5. </a:t>
          </a:r>
        </a:p>
        <a:p>
          <a:pPr marL="0" lvl="0" indent="0" algn="ctr" defTabSz="1422400">
            <a:lnSpc>
              <a:spcPct val="90000"/>
            </a:lnSpc>
            <a:spcBef>
              <a:spcPct val="0"/>
            </a:spcBef>
            <a:spcAft>
              <a:spcPct val="35000"/>
            </a:spcAft>
            <a:buNone/>
          </a:pPr>
          <a:r>
            <a:rPr lang="en-US" sz="3200" b="0" i="0" kern="1200" dirty="0"/>
            <a:t>Evidence-Based Practice &amp; Research</a:t>
          </a:r>
          <a:r>
            <a:rPr lang="en-US" sz="4900" b="0" i="0" kern="1200" dirty="0"/>
            <a:t>​</a:t>
          </a:r>
          <a:endParaRPr lang="en-US" sz="4900" kern="1200" dirty="0"/>
        </a:p>
      </dsp:txBody>
      <dsp:txXfrm>
        <a:off x="0" y="0"/>
        <a:ext cx="8915400" cy="2431472"/>
      </dsp:txXfrm>
    </dsp:sp>
    <dsp:sp modelId="{93547D84-8578-415E-B64D-FB708901B4F7}">
      <dsp:nvSpPr>
        <dsp:cNvPr id="0" name=""/>
        <dsp:cNvSpPr/>
      </dsp:nvSpPr>
      <dsp:spPr>
        <a:xfrm>
          <a:off x="1088" y="2341418"/>
          <a:ext cx="1782644" cy="2071254"/>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 Finds and evaluates evidence to support decision making​.</a:t>
          </a:r>
        </a:p>
      </dsp:txBody>
      <dsp:txXfrm>
        <a:off x="1088" y="2341418"/>
        <a:ext cx="1782644" cy="2071254"/>
      </dsp:txXfrm>
    </dsp:sp>
    <dsp:sp modelId="{DEEAC43F-4BF9-4FEE-9AF9-C146E1E53AC1}">
      <dsp:nvSpPr>
        <dsp:cNvPr id="0" name=""/>
        <dsp:cNvSpPr/>
      </dsp:nvSpPr>
      <dsp:spPr>
        <a:xfrm>
          <a:off x="1783732" y="2341418"/>
          <a:ext cx="1782644" cy="2071254"/>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Evaluates activities, programs, collections, and services using evidence-based methodologies.</a:t>
          </a:r>
        </a:p>
      </dsp:txBody>
      <dsp:txXfrm>
        <a:off x="1783732" y="2341418"/>
        <a:ext cx="1782644" cy="2071254"/>
      </dsp:txXfrm>
    </dsp:sp>
    <dsp:sp modelId="{01DBCC28-4814-421D-8F1A-BA3DD98A59BB}">
      <dsp:nvSpPr>
        <dsp:cNvPr id="0" name=""/>
        <dsp:cNvSpPr/>
      </dsp:nvSpPr>
      <dsp:spPr>
        <a:xfrm>
          <a:off x="3566377" y="2341418"/>
          <a:ext cx="1782644" cy="2071254"/>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 Conducts research.</a:t>
          </a:r>
        </a:p>
      </dsp:txBody>
      <dsp:txXfrm>
        <a:off x="3566377" y="2341418"/>
        <a:ext cx="1782644" cy="2071254"/>
      </dsp:txXfrm>
    </dsp:sp>
    <dsp:sp modelId="{783F44D6-5BA3-4C9F-B540-432A8C5F3254}">
      <dsp:nvSpPr>
        <dsp:cNvPr id="0" name=""/>
        <dsp:cNvSpPr/>
      </dsp:nvSpPr>
      <dsp:spPr>
        <a:xfrm>
          <a:off x="5349022" y="2341418"/>
          <a:ext cx="1782644" cy="2071254"/>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 Interprets data and presents statistical and data analyses.</a:t>
          </a:r>
        </a:p>
      </dsp:txBody>
      <dsp:txXfrm>
        <a:off x="5349022" y="2341418"/>
        <a:ext cx="1782644" cy="2071254"/>
      </dsp:txXfrm>
    </dsp:sp>
    <dsp:sp modelId="{479E4246-E286-44AE-93F3-AB3F0DEA1C5B}">
      <dsp:nvSpPr>
        <dsp:cNvPr id="0" name=""/>
        <dsp:cNvSpPr/>
      </dsp:nvSpPr>
      <dsp:spPr>
        <a:xfrm>
          <a:off x="7131667" y="2341418"/>
          <a:ext cx="1782644" cy="2071254"/>
        </a:xfrm>
        <a:prstGeom prst="rect">
          <a:avLst/>
        </a:prstGeom>
        <a:solidFill>
          <a:schemeClr val="lt1">
            <a:alpha val="90000"/>
            <a:tint val="40000"/>
            <a:hueOff val="0"/>
            <a:satOff val="0"/>
            <a:lumOff val="0"/>
            <a:alphaOff val="0"/>
          </a:schemeClr>
        </a:solidFill>
        <a:ln w="1587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Communicates research results.</a:t>
          </a:r>
        </a:p>
      </dsp:txBody>
      <dsp:txXfrm>
        <a:off x="7131667" y="2341418"/>
        <a:ext cx="1782644" cy="2071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04AC7-8C21-454B-A080-0DD0CF264A7D}">
      <dsp:nvSpPr>
        <dsp:cNvPr id="0" name=""/>
        <dsp:cNvSpPr/>
      </dsp:nvSpPr>
      <dsp:spPr>
        <a:xfrm rot="5400000">
          <a:off x="-321593" y="324085"/>
          <a:ext cx="2143954" cy="1500768"/>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a:t>Master’s </a:t>
          </a:r>
        </a:p>
      </dsp:txBody>
      <dsp:txXfrm rot="-5400000">
        <a:off x="0" y="752876"/>
        <a:ext cx="1500768" cy="643186"/>
      </dsp:txXfrm>
    </dsp:sp>
    <dsp:sp modelId="{37921857-2DB1-48AC-8E73-8ED89C59D90F}">
      <dsp:nvSpPr>
        <dsp:cNvPr id="0" name=""/>
        <dsp:cNvSpPr/>
      </dsp:nvSpPr>
      <dsp:spPr>
        <a:xfrm rot="5400000">
          <a:off x="5150115" y="-3646854"/>
          <a:ext cx="1393570" cy="8692264"/>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a:t>Assessment Librarian</a:t>
          </a:r>
        </a:p>
        <a:p>
          <a:pPr marL="171450" lvl="1" indent="-171450" algn="l" defTabSz="844550" rtl="0">
            <a:lnSpc>
              <a:spcPct val="90000"/>
            </a:lnSpc>
            <a:spcBef>
              <a:spcPct val="0"/>
            </a:spcBef>
            <a:spcAft>
              <a:spcPct val="15000"/>
            </a:spcAft>
            <a:buChar char="•"/>
          </a:pPr>
          <a:r>
            <a:rPr lang="en-US" sz="1900" kern="1200"/>
            <a:t>Research Librarian</a:t>
          </a:r>
        </a:p>
        <a:p>
          <a:pPr marL="171450" lvl="1" indent="-171450" algn="l" defTabSz="844550" rtl="0">
            <a:lnSpc>
              <a:spcPct val="90000"/>
            </a:lnSpc>
            <a:spcBef>
              <a:spcPct val="0"/>
            </a:spcBef>
            <a:spcAft>
              <a:spcPct val="15000"/>
            </a:spcAft>
            <a:buChar char="•"/>
          </a:pPr>
          <a:r>
            <a:rPr lang="en-US" sz="1900" kern="1200"/>
            <a:t>UX Librarian</a:t>
          </a:r>
        </a:p>
        <a:p>
          <a:pPr marL="171450" lvl="1" indent="-171450" algn="l" defTabSz="844550" rtl="0">
            <a:lnSpc>
              <a:spcPct val="90000"/>
            </a:lnSpc>
            <a:spcBef>
              <a:spcPct val="0"/>
            </a:spcBef>
            <a:spcAft>
              <a:spcPct val="15000"/>
            </a:spcAft>
            <a:buChar char="•"/>
          </a:pPr>
          <a:r>
            <a:rPr lang="en-US" sz="1900" kern="1200"/>
            <a:t>Data Science Librarian</a:t>
          </a:r>
        </a:p>
      </dsp:txBody>
      <dsp:txXfrm rot="-5400000">
        <a:off x="1500768" y="70521"/>
        <a:ext cx="8624236" cy="1257514"/>
      </dsp:txXfrm>
    </dsp:sp>
    <dsp:sp modelId="{240DB556-E2C0-4966-A1E9-D6FB1F322E1E}">
      <dsp:nvSpPr>
        <dsp:cNvPr id="0" name=""/>
        <dsp:cNvSpPr/>
      </dsp:nvSpPr>
      <dsp:spPr>
        <a:xfrm rot="5400000">
          <a:off x="-321593" y="2181367"/>
          <a:ext cx="2143954" cy="1500768"/>
        </a:xfrm>
        <a:prstGeom prst="chevron">
          <a:avLst/>
        </a:prstGeom>
        <a:solidFill>
          <a:schemeClr val="accent3">
            <a:hueOff val="2703983"/>
            <a:satOff val="-8997"/>
            <a:lumOff val="-4509"/>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a:t>PhD</a:t>
          </a:r>
        </a:p>
      </dsp:txBody>
      <dsp:txXfrm rot="-5400000">
        <a:off x="0" y="2610158"/>
        <a:ext cx="1500768" cy="643186"/>
      </dsp:txXfrm>
    </dsp:sp>
    <dsp:sp modelId="{7425146D-9926-422C-A512-4690DA1DAF29}">
      <dsp:nvSpPr>
        <dsp:cNvPr id="0" name=""/>
        <dsp:cNvSpPr/>
      </dsp:nvSpPr>
      <dsp:spPr>
        <a:xfrm rot="5400000">
          <a:off x="5150115" y="-1789572"/>
          <a:ext cx="1393570" cy="8692264"/>
        </a:xfrm>
        <a:prstGeom prst="round2SameRect">
          <a:avLst/>
        </a:prstGeom>
        <a:solidFill>
          <a:schemeClr val="lt1">
            <a:alpha val="90000"/>
            <a:hueOff val="0"/>
            <a:satOff val="0"/>
            <a:lumOff val="0"/>
            <a:alphaOff val="0"/>
          </a:schemeClr>
        </a:solidFill>
        <a:ln w="15875" cap="rnd" cmpd="sng" algn="ctr">
          <a:solidFill>
            <a:schemeClr val="accent3">
              <a:hueOff val="2703983"/>
              <a:satOff val="-8997"/>
              <a:lumOff val="-4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a:t>Researcher</a:t>
          </a:r>
        </a:p>
        <a:p>
          <a:pPr marL="171450" lvl="1" indent="-171450" algn="l" defTabSz="844550" rtl="0">
            <a:lnSpc>
              <a:spcPct val="90000"/>
            </a:lnSpc>
            <a:spcBef>
              <a:spcPct val="0"/>
            </a:spcBef>
            <a:spcAft>
              <a:spcPct val="15000"/>
            </a:spcAft>
            <a:buChar char="•"/>
          </a:pPr>
          <a:r>
            <a:rPr lang="en-US" sz="1900" kern="1200"/>
            <a:t>Faculty</a:t>
          </a:r>
        </a:p>
      </dsp:txBody>
      <dsp:txXfrm rot="-5400000">
        <a:off x="1500768" y="1927803"/>
        <a:ext cx="8624236" cy="125751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7A7D1-23DC-409B-BC75-80BF11B73023}" type="datetimeFigureOut">
              <a:rPr lang="en-US" smtClean="0"/>
              <a:pPr/>
              <a:t>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4B9F6-32DE-4E2A-A519-AEA37A3D9FBC}" type="slidenum">
              <a:rPr lang="en-US" smtClean="0"/>
              <a:pPr/>
              <a:t>‹#›</a:t>
            </a:fld>
            <a:endParaRPr lang="en-US"/>
          </a:p>
        </p:txBody>
      </p:sp>
    </p:spTree>
    <p:extLst>
      <p:ext uri="{BB962C8B-B14F-4D97-AF65-F5344CB8AC3E}">
        <p14:creationId xmlns:p14="http://schemas.microsoft.com/office/powerpoint/2010/main" val="1278095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EFFC6-AC21-4A28-8C19-AD7A1A0C644F}" type="datetimeFigureOut">
              <a:rPr lang="en-US" smtClean="0"/>
              <a:pPr/>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223A6-4BCE-492A-8BA0-EF689BBD031A}" type="slidenum">
              <a:rPr lang="en-US" smtClean="0"/>
              <a:pPr/>
              <a:t>‹#›</a:t>
            </a:fld>
            <a:endParaRPr lang="en-US"/>
          </a:p>
        </p:txBody>
      </p:sp>
    </p:spTree>
    <p:extLst>
      <p:ext uri="{BB962C8B-B14F-4D97-AF65-F5344CB8AC3E}">
        <p14:creationId xmlns:p14="http://schemas.microsoft.com/office/powerpoint/2010/main" val="34468084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223A6-4BCE-492A-8BA0-EF689BBD031A}" type="slidenum">
              <a:rPr lang="en-US" smtClean="0"/>
              <a:pPr/>
              <a:t>1</a:t>
            </a:fld>
            <a:endParaRPr lang="en-US"/>
          </a:p>
        </p:txBody>
      </p:sp>
    </p:spTree>
    <p:extLst>
      <p:ext uri="{BB962C8B-B14F-4D97-AF65-F5344CB8AC3E}">
        <p14:creationId xmlns:p14="http://schemas.microsoft.com/office/powerpoint/2010/main" val="293438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0350"/>
            <a:ext cx="5486400" cy="3086100"/>
          </a:xfrm>
        </p:spPr>
      </p:sp>
      <p:sp>
        <p:nvSpPr>
          <p:cNvPr id="3" name="Notes Placeholder 2"/>
          <p:cNvSpPr>
            <a:spLocks noGrp="1"/>
          </p:cNvSpPr>
          <p:nvPr>
            <p:ph type="body" idx="1"/>
          </p:nvPr>
        </p:nvSpPr>
        <p:spPr>
          <a:xfrm>
            <a:off x="210207" y="3643804"/>
            <a:ext cx="6358759" cy="52398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Lynn</a:t>
            </a:r>
          </a:p>
          <a:p>
            <a:endParaRPr lang="en-US" sz="1400" b="0" i="0" kern="1200" dirty="0">
              <a:solidFill>
                <a:schemeClr val="tx1"/>
              </a:solidFill>
              <a:effectLst/>
              <a:latin typeface="Arial" panose="020B0604020202020204" pitchFamily="34" charset="0"/>
              <a:cs typeface="Arial" panose="020B0604020202020204" pitchFamily="34" charset="0"/>
            </a:endParaRPr>
          </a:p>
          <a:p>
            <a:r>
              <a:rPr lang="en-US" sz="1400" b="0" i="0" kern="1200" dirty="0">
                <a:solidFill>
                  <a:schemeClr val="tx1"/>
                </a:solidFill>
                <a:effectLst/>
                <a:latin typeface="Arial" panose="020B0604020202020204" pitchFamily="34" charset="0"/>
                <a:cs typeface="Arial" panose="020B0604020202020204" pitchFamily="34" charset="0"/>
              </a:rPr>
              <a:t>**used in primary research articles</a:t>
            </a:r>
          </a:p>
          <a:p>
            <a:endParaRPr lang="en-US" sz="1400" b="0" i="0" kern="1200" dirty="0">
              <a:solidFill>
                <a:schemeClr val="tx1"/>
              </a:solidFill>
              <a:effectLst/>
              <a:latin typeface="Arial" panose="020B0604020202020204" pitchFamily="34" charset="0"/>
              <a:cs typeface="Arial" panose="020B0604020202020204" pitchFamily="34" charset="0"/>
            </a:endParaRPr>
          </a:p>
          <a:p>
            <a:r>
              <a:rPr lang="en-US" sz="1400" b="0" i="0" kern="1200" dirty="0">
                <a:solidFill>
                  <a:schemeClr val="tx1"/>
                </a:solidFill>
                <a:effectLst/>
                <a:latin typeface="Arial" panose="020B0604020202020204" pitchFamily="34" charset="0"/>
                <a:cs typeface="Arial" panose="020B0604020202020204" pitchFamily="34" charset="0"/>
              </a:rPr>
              <a:t>Questionnaire:</a:t>
            </a:r>
            <a:r>
              <a:rPr lang="en-US" sz="1400" b="0" i="0" kern="1200" baseline="0" dirty="0">
                <a:solidFill>
                  <a:schemeClr val="tx1"/>
                </a:solidFill>
                <a:effectLst/>
                <a:latin typeface="Arial" panose="020B0604020202020204" pitchFamily="34" charset="0"/>
                <a:cs typeface="Arial" panose="020B0604020202020204" pitchFamily="34" charset="0"/>
              </a:rPr>
              <a:t> a </a:t>
            </a:r>
            <a:r>
              <a:rPr lang="en-US" sz="1400" b="0" i="0" kern="1200" dirty="0">
                <a:solidFill>
                  <a:schemeClr val="tx1"/>
                </a:solidFill>
                <a:effectLst/>
                <a:latin typeface="Arial" panose="020B0604020202020204" pitchFamily="34" charset="0"/>
                <a:cs typeface="Arial" panose="020B0604020202020204" pitchFamily="34" charset="0"/>
              </a:rPr>
              <a:t>standard survey questionnaire, 47.6</a:t>
            </a:r>
          </a:p>
          <a:p>
            <a:r>
              <a:rPr lang="en-US" sz="1400" b="0" i="0" kern="1200" dirty="0">
                <a:solidFill>
                  <a:schemeClr val="tx1"/>
                </a:solidFill>
                <a:effectLst/>
                <a:latin typeface="Arial" panose="020B0604020202020204" pitchFamily="34" charset="0"/>
                <a:cs typeface="Arial" panose="020B0604020202020204" pitchFamily="34" charset="0"/>
              </a:rPr>
              <a:t>A test or quiz in the questionnaire</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format, usually used in experimental</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or quasi-experimental deign,</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2.6</a:t>
            </a:r>
          </a:p>
          <a:p>
            <a:r>
              <a:rPr lang="en-US" sz="1400" b="0" i="0" kern="1200" dirty="0">
                <a:solidFill>
                  <a:schemeClr val="tx1"/>
                </a:solidFill>
                <a:effectLst/>
                <a:latin typeface="Arial" panose="020B0604020202020204" pitchFamily="34" charset="0"/>
                <a:cs typeface="Arial" panose="020B0604020202020204" pitchFamily="34" charset="0"/>
              </a:rPr>
              <a:t>Diary, a type of self-administered</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questionnaire often used to record</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frequent or contemporaneous events</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or experiences,</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0.6</a:t>
            </a:r>
          </a:p>
          <a:p>
            <a:r>
              <a:rPr lang="en-US" sz="1400" b="0" i="0" kern="1200" dirty="0">
                <a:solidFill>
                  <a:schemeClr val="tx1"/>
                </a:solidFill>
                <a:effectLst/>
                <a:latin typeface="Arial" panose="020B0604020202020204" pitchFamily="34" charset="0"/>
                <a:cs typeface="Arial" panose="020B0604020202020204" pitchFamily="34" charset="0"/>
              </a:rPr>
              <a:t>Content analysis, 27.2</a:t>
            </a:r>
          </a:p>
          <a:p>
            <a:r>
              <a:rPr lang="en-US" sz="1400" b="0" i="0" kern="1200" dirty="0">
                <a:solidFill>
                  <a:schemeClr val="tx1"/>
                </a:solidFill>
                <a:effectLst/>
                <a:latin typeface="Arial" panose="020B0604020202020204" pitchFamily="34" charset="0"/>
                <a:cs typeface="Arial" panose="020B0604020202020204" pitchFamily="34" charset="0"/>
              </a:rPr>
              <a:t>Semi-structured or in-depth interview, 14.0</a:t>
            </a:r>
          </a:p>
          <a:p>
            <a:r>
              <a:rPr lang="en-US" sz="1400" b="0" i="0" kern="1200" dirty="0">
                <a:solidFill>
                  <a:schemeClr val="tx1"/>
                </a:solidFill>
                <a:effectLst/>
                <a:latin typeface="Arial" panose="020B0604020202020204" pitchFamily="34" charset="0"/>
                <a:cs typeface="Arial" panose="020B0604020202020204" pitchFamily="34" charset="0"/>
              </a:rPr>
              <a:t>Analysis of existing statistics (e.g. results from</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previous surveys, or circulation statistics)</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6.6</a:t>
            </a:r>
          </a:p>
          <a:p>
            <a:r>
              <a:rPr lang="en-US" sz="1400" b="0" i="0" kern="1200" dirty="0">
                <a:solidFill>
                  <a:schemeClr val="tx1"/>
                </a:solidFill>
                <a:effectLst/>
                <a:latin typeface="Arial" panose="020B0604020202020204" pitchFamily="34" charset="0"/>
                <a:cs typeface="Arial" panose="020B0604020202020204" pitchFamily="34" charset="0"/>
              </a:rPr>
              <a:t>Citation analysis, 6.3</a:t>
            </a:r>
          </a:p>
          <a:p>
            <a:r>
              <a:rPr lang="en-US" sz="1400" b="0" i="0" kern="1200" dirty="0">
                <a:solidFill>
                  <a:schemeClr val="tx1"/>
                </a:solidFill>
                <a:effectLst/>
                <a:latin typeface="Arial" panose="020B0604020202020204" pitchFamily="34" charset="0"/>
                <a:cs typeface="Arial" panose="020B0604020202020204" pitchFamily="34" charset="0"/>
              </a:rPr>
              <a:t>Focus group interview, 5.7</a:t>
            </a:r>
          </a:p>
          <a:p>
            <a:r>
              <a:rPr lang="en-US" sz="1400" b="0" i="0" kern="1200" dirty="0">
                <a:solidFill>
                  <a:schemeClr val="tx1"/>
                </a:solidFill>
                <a:effectLst/>
                <a:latin typeface="Arial" panose="020B0604020202020204" pitchFamily="34" charset="0"/>
                <a:cs typeface="Arial" panose="020B0604020202020204" pitchFamily="34" charset="0"/>
              </a:rPr>
              <a:t>Observation, including both quantitative and</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qualitative observation,</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4.3</a:t>
            </a:r>
          </a:p>
          <a:p>
            <a:r>
              <a:rPr lang="en-US" sz="1400" b="0" i="0" kern="1200" dirty="0">
                <a:solidFill>
                  <a:schemeClr val="tx1"/>
                </a:solidFill>
                <a:effectLst/>
                <a:latin typeface="Arial" panose="020B0604020202020204" pitchFamily="34" charset="0"/>
                <a:cs typeface="Arial" panose="020B0604020202020204" pitchFamily="34" charset="0"/>
              </a:rPr>
              <a:t>Log analysis, 3.4</a:t>
            </a:r>
          </a:p>
          <a:p>
            <a:r>
              <a:rPr lang="en-US" sz="1400" b="0" i="0" kern="1200" dirty="0">
                <a:solidFill>
                  <a:schemeClr val="tx1"/>
                </a:solidFill>
                <a:effectLst/>
                <a:latin typeface="Arial" panose="020B0604020202020204" pitchFamily="34" charset="0"/>
                <a:cs typeface="Arial" panose="020B0604020202020204" pitchFamily="34" charset="0"/>
              </a:rPr>
              <a:t>Task analysis — the analysis of the completion</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of search tasks,</a:t>
            </a:r>
            <a:r>
              <a:rPr lang="en-US" sz="1400" b="0" i="0" kern="1200" baseline="0" dirty="0">
                <a:solidFill>
                  <a:schemeClr val="tx1"/>
                </a:solidFill>
                <a:effectLst/>
                <a:latin typeface="Arial" panose="020B0604020202020204" pitchFamily="34" charset="0"/>
                <a:cs typeface="Arial" panose="020B0604020202020204" pitchFamily="34" charset="0"/>
              </a:rPr>
              <a:t> </a:t>
            </a:r>
            <a:r>
              <a:rPr lang="en-US" sz="1400" b="0" i="0" kern="1200" dirty="0">
                <a:solidFill>
                  <a:schemeClr val="tx1"/>
                </a:solidFill>
                <a:effectLst/>
                <a:latin typeface="Arial" panose="020B0604020202020204" pitchFamily="34" charset="0"/>
                <a:cs typeface="Arial" panose="020B0604020202020204" pitchFamily="34" charset="0"/>
              </a:rPr>
              <a:t>2.9</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Luo, L., &amp; McKinney, M. (2015). JAL in the Past Decade: A Comprehensive Analysis of Academic Library Research. </a:t>
            </a:r>
            <a:r>
              <a:rPr lang="en-US" sz="1400" i="1" dirty="0">
                <a:latin typeface="Arial" panose="020B0604020202020204" pitchFamily="34" charset="0"/>
                <a:cs typeface="Arial" panose="020B0604020202020204" pitchFamily="34" charset="0"/>
              </a:rPr>
              <a:t>The Journal of Academic Librarianship 41</a:t>
            </a:r>
            <a:r>
              <a:rPr lang="en-US" sz="1400" dirty="0">
                <a:latin typeface="Arial" panose="020B0604020202020204" pitchFamily="34" charset="0"/>
                <a:cs typeface="Arial" panose="020B0604020202020204" pitchFamily="34" charset="0"/>
              </a:rPr>
              <a:t>(2),123-129.</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10</a:t>
            </a:fld>
            <a:endParaRPr lang="en-US"/>
          </a:p>
        </p:txBody>
      </p:sp>
    </p:spTree>
    <p:extLst>
      <p:ext uri="{BB962C8B-B14F-4D97-AF65-F5344CB8AC3E}">
        <p14:creationId xmlns:p14="http://schemas.microsoft.com/office/powerpoint/2010/main" val="103176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12</a:t>
            </a:fld>
            <a:endParaRPr lang="en-US"/>
          </a:p>
        </p:txBody>
      </p:sp>
    </p:spTree>
    <p:extLst>
      <p:ext uri="{BB962C8B-B14F-4D97-AF65-F5344CB8AC3E}">
        <p14:creationId xmlns:p14="http://schemas.microsoft.com/office/powerpoint/2010/main" val="180566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13</a:t>
            </a:fld>
            <a:endParaRPr lang="en-US"/>
          </a:p>
        </p:txBody>
      </p:sp>
    </p:spTree>
    <p:extLst>
      <p:ext uri="{BB962C8B-B14F-4D97-AF65-F5344CB8AC3E}">
        <p14:creationId xmlns:p14="http://schemas.microsoft.com/office/powerpoint/2010/main" val="191372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14</a:t>
            </a:fld>
            <a:endParaRPr lang="en-US"/>
          </a:p>
        </p:txBody>
      </p:sp>
    </p:spTree>
    <p:extLst>
      <p:ext uri="{BB962C8B-B14F-4D97-AF65-F5344CB8AC3E}">
        <p14:creationId xmlns:p14="http://schemas.microsoft.com/office/powerpoint/2010/main" val="214535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15</a:t>
            </a:fld>
            <a:endParaRPr lang="en-US"/>
          </a:p>
        </p:txBody>
      </p:sp>
    </p:spTree>
    <p:extLst>
      <p:ext uri="{BB962C8B-B14F-4D97-AF65-F5344CB8AC3E}">
        <p14:creationId xmlns:p14="http://schemas.microsoft.com/office/powerpoint/2010/main" val="273511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16</a:t>
            </a:fld>
            <a:endParaRPr lang="en-US"/>
          </a:p>
        </p:txBody>
      </p:sp>
    </p:spTree>
    <p:extLst>
      <p:ext uri="{BB962C8B-B14F-4D97-AF65-F5344CB8AC3E}">
        <p14:creationId xmlns:p14="http://schemas.microsoft.com/office/powerpoint/2010/main" val="227253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Rong</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17</a:t>
            </a:fld>
            <a:endParaRPr lang="en-US"/>
          </a:p>
        </p:txBody>
      </p:sp>
    </p:spTree>
    <p:extLst>
      <p:ext uri="{BB962C8B-B14F-4D97-AF65-F5344CB8AC3E}">
        <p14:creationId xmlns:p14="http://schemas.microsoft.com/office/powerpoint/2010/main" val="341152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18</a:t>
            </a:fld>
            <a:endParaRPr lang="en-US"/>
          </a:p>
        </p:txBody>
      </p:sp>
    </p:spTree>
    <p:extLst>
      <p:ext uri="{BB962C8B-B14F-4D97-AF65-F5344CB8AC3E}">
        <p14:creationId xmlns:p14="http://schemas.microsoft.com/office/powerpoint/2010/main" val="56987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19</a:t>
            </a:fld>
            <a:endParaRPr lang="en-US"/>
          </a:p>
        </p:txBody>
      </p:sp>
    </p:spTree>
    <p:extLst>
      <p:ext uri="{BB962C8B-B14F-4D97-AF65-F5344CB8AC3E}">
        <p14:creationId xmlns:p14="http://schemas.microsoft.com/office/powerpoint/2010/main" val="112312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2</a:t>
            </a:fld>
            <a:endParaRPr lang="en-US"/>
          </a:p>
        </p:txBody>
      </p:sp>
    </p:spTree>
    <p:extLst>
      <p:ext uri="{BB962C8B-B14F-4D97-AF65-F5344CB8AC3E}">
        <p14:creationId xmlns:p14="http://schemas.microsoft.com/office/powerpoint/2010/main" val="92815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20</a:t>
            </a:fld>
            <a:endParaRPr lang="en-US"/>
          </a:p>
        </p:txBody>
      </p:sp>
    </p:spTree>
    <p:extLst>
      <p:ext uri="{BB962C8B-B14F-4D97-AF65-F5344CB8AC3E}">
        <p14:creationId xmlns:p14="http://schemas.microsoft.com/office/powerpoint/2010/main" val="2925717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Anh</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21</a:t>
            </a:fld>
            <a:endParaRPr lang="en-US"/>
          </a:p>
        </p:txBody>
      </p:sp>
    </p:spTree>
    <p:extLst>
      <p:ext uri="{BB962C8B-B14F-4D97-AF65-F5344CB8AC3E}">
        <p14:creationId xmlns:p14="http://schemas.microsoft.com/office/powerpoint/2010/main" val="175118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Rong</a:t>
            </a:r>
            <a:endParaRPr lang="en-US" dirty="0"/>
          </a:p>
          <a:p>
            <a:pPr marL="0" indent="0">
              <a:buFont typeface="Arial" panose="020B0604020202020204" pitchFamily="34" charset="0"/>
              <a:buNone/>
            </a:pPr>
            <a:r>
              <a:rPr lang="en-US" dirty="0"/>
              <a:t>[Simmons] </a:t>
            </a:r>
          </a:p>
          <a:p>
            <a:pPr marL="285750" indent="-285750">
              <a:buFont typeface="Arial" panose="020B0604020202020204" pitchFamily="34" charset="0"/>
              <a:buChar char="•"/>
            </a:pPr>
            <a:r>
              <a:rPr lang="en-US" sz="1200" dirty="0"/>
              <a:t>To study the domain and purpose of evaluation, and the principles, design, and framework of evaluation research</a:t>
            </a:r>
          </a:p>
          <a:p>
            <a:pPr marL="285750" indent="-285750">
              <a:buFont typeface="Arial" panose="020B0604020202020204" pitchFamily="34" charset="0"/>
              <a:buChar char="•"/>
            </a:pPr>
            <a:r>
              <a:rPr lang="en-US" sz="1200" dirty="0"/>
              <a:t>To apply evaluation research method to investigate contemporary library issues, and solve practical problems relevant to the field of library and information science</a:t>
            </a:r>
          </a:p>
          <a:p>
            <a:pPr marL="285750" indent="-285750">
              <a:buFont typeface="Arial" panose="020B0604020202020204" pitchFamily="34" charset="0"/>
              <a:buChar char="•"/>
            </a:pPr>
            <a:r>
              <a:rPr lang="en-US" sz="1200" dirty="0"/>
              <a:t>To acquire the knowledge and skills necessary to evaluate LIS research papers and conduct usability evaluations</a:t>
            </a:r>
          </a:p>
          <a:p>
            <a:pPr marL="285750" indent="-285750">
              <a:buFont typeface="Arial" panose="020B0604020202020204" pitchFamily="34" charset="0"/>
              <a:buChar char="•"/>
            </a:pPr>
            <a:r>
              <a:rPr lang="en-US" sz="1200" dirty="0"/>
              <a:t>To become familiar with the evaluation research process by designing a survey instrument and preparing a professional quality evaluation research proposal</a:t>
            </a:r>
          </a:p>
          <a:p>
            <a:pPr marL="285750" indent="-285750">
              <a:buFont typeface="Arial" panose="020B0604020202020204" pitchFamily="34" charset="0"/>
              <a:buChar char="•"/>
            </a:pPr>
            <a:r>
              <a:rPr lang="en-US" sz="1200" dirty="0"/>
              <a:t>To acquire a basic understanding of descriptive and inferential statistics, and the ability to select and use appropriate statistical methods for evaluation research</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22</a:t>
            </a:fld>
            <a:endParaRPr lang="en-US"/>
          </a:p>
        </p:txBody>
      </p:sp>
    </p:spTree>
    <p:extLst>
      <p:ext uri="{BB962C8B-B14F-4D97-AF65-F5344CB8AC3E}">
        <p14:creationId xmlns:p14="http://schemas.microsoft.com/office/powerpoint/2010/main" val="4114936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Rong</a:t>
            </a:r>
            <a:endParaRPr lang="en-US" dirty="0"/>
          </a:p>
          <a:p>
            <a:pPr marL="0" indent="0">
              <a:buFont typeface="Arial" panose="020B0604020202020204" pitchFamily="34" charset="0"/>
              <a:buNone/>
            </a:pPr>
            <a:r>
              <a:rPr lang="en-US" dirty="0"/>
              <a:t>[Simmons] </a:t>
            </a:r>
          </a:p>
          <a:p>
            <a:pPr marL="285750" indent="-285750">
              <a:buFont typeface="Arial" panose="020B0604020202020204" pitchFamily="34" charset="0"/>
              <a:buChar char="•"/>
            </a:pPr>
            <a:r>
              <a:rPr lang="en-US" sz="1200" dirty="0"/>
              <a:t>To study the domain and purpose of evaluation, and the principles, design, and framework of evaluation research</a:t>
            </a:r>
          </a:p>
          <a:p>
            <a:pPr marL="285750" indent="-285750">
              <a:buFont typeface="Arial" panose="020B0604020202020204" pitchFamily="34" charset="0"/>
              <a:buChar char="•"/>
            </a:pPr>
            <a:r>
              <a:rPr lang="en-US" sz="1200" dirty="0"/>
              <a:t>To apply evaluation research method to investigate contemporary library issues, and solve practical problems relevant to the field of library and information science</a:t>
            </a:r>
          </a:p>
          <a:p>
            <a:pPr marL="285750" indent="-285750">
              <a:buFont typeface="Arial" panose="020B0604020202020204" pitchFamily="34" charset="0"/>
              <a:buChar char="•"/>
            </a:pPr>
            <a:r>
              <a:rPr lang="en-US" sz="1200" dirty="0"/>
              <a:t>To acquire the knowledge and skills necessary to evaluate LIS research papers and conduct usability evaluations</a:t>
            </a:r>
          </a:p>
          <a:p>
            <a:pPr marL="285750" indent="-285750">
              <a:buFont typeface="Arial" panose="020B0604020202020204" pitchFamily="34" charset="0"/>
              <a:buChar char="•"/>
            </a:pPr>
            <a:r>
              <a:rPr lang="en-US" sz="1200" dirty="0"/>
              <a:t>To become familiar with the evaluation research process by designing a survey instrument and preparing a professional quality evaluation research proposal</a:t>
            </a:r>
          </a:p>
          <a:p>
            <a:pPr marL="285750" indent="-285750">
              <a:buFont typeface="Arial" panose="020B0604020202020204" pitchFamily="34" charset="0"/>
              <a:buChar char="•"/>
            </a:pPr>
            <a:r>
              <a:rPr lang="en-US" sz="1200" dirty="0"/>
              <a:t>To acquire a basic understanding of descriptive and inferential statistics, and the ability to select and use appropriate statistical methods for evaluation research</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23</a:t>
            </a:fld>
            <a:endParaRPr lang="en-US"/>
          </a:p>
        </p:txBody>
      </p:sp>
    </p:spTree>
    <p:extLst>
      <p:ext uri="{BB962C8B-B14F-4D97-AF65-F5344CB8AC3E}">
        <p14:creationId xmlns:p14="http://schemas.microsoft.com/office/powerpoint/2010/main" val="4114936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Rong</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24</a:t>
            </a:fld>
            <a:endParaRPr lang="en-US"/>
          </a:p>
        </p:txBody>
      </p:sp>
    </p:spTree>
    <p:extLst>
      <p:ext uri="{BB962C8B-B14F-4D97-AF65-F5344CB8AC3E}">
        <p14:creationId xmlns:p14="http://schemas.microsoft.com/office/powerpoint/2010/main" val="1673941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Rong</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25</a:t>
            </a:fld>
            <a:endParaRPr lang="en-US"/>
          </a:p>
        </p:txBody>
      </p:sp>
    </p:spTree>
    <p:extLst>
      <p:ext uri="{BB962C8B-B14F-4D97-AF65-F5344CB8AC3E}">
        <p14:creationId xmlns:p14="http://schemas.microsoft.com/office/powerpoint/2010/main" val="1673941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Rong</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26</a:t>
            </a:fld>
            <a:endParaRPr lang="en-US"/>
          </a:p>
        </p:txBody>
      </p:sp>
    </p:spTree>
    <p:extLst>
      <p:ext uri="{BB962C8B-B14F-4D97-AF65-F5344CB8AC3E}">
        <p14:creationId xmlns:p14="http://schemas.microsoft.com/office/powerpoint/2010/main" val="1673941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Rong</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27</a:t>
            </a:fld>
            <a:endParaRPr lang="en-US"/>
          </a:p>
        </p:txBody>
      </p:sp>
    </p:spTree>
    <p:extLst>
      <p:ext uri="{BB962C8B-B14F-4D97-AF65-F5344CB8AC3E}">
        <p14:creationId xmlns:p14="http://schemas.microsoft.com/office/powerpoint/2010/main" val="104089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Rong</a:t>
            </a:r>
            <a:endParaRPr lang="en-US" dirty="0"/>
          </a:p>
          <a:p>
            <a:pPr marL="0" indent="0">
              <a:buFont typeface="Arial" panose="020B0604020202020204" pitchFamily="34" charset="0"/>
              <a:buNone/>
            </a:pPr>
            <a:r>
              <a:rPr lang="en-US" dirty="0"/>
              <a:t>[Simmons] </a:t>
            </a:r>
          </a:p>
          <a:p>
            <a:pPr marL="285750" indent="-285750">
              <a:buFont typeface="Arial" panose="020B0604020202020204" pitchFamily="34" charset="0"/>
              <a:buChar char="•"/>
            </a:pPr>
            <a:r>
              <a:rPr lang="en-US" sz="1200" dirty="0"/>
              <a:t>To study the domain and purpose of evaluation, and the principles, design, and framework of evaluation research</a:t>
            </a:r>
          </a:p>
          <a:p>
            <a:pPr marL="285750" indent="-285750">
              <a:buFont typeface="Arial" panose="020B0604020202020204" pitchFamily="34" charset="0"/>
              <a:buChar char="•"/>
            </a:pPr>
            <a:r>
              <a:rPr lang="en-US" sz="1200" dirty="0"/>
              <a:t>To apply evaluation research method to investigate contemporary library issues, and solve practical problems relevant to the field of library and information science</a:t>
            </a:r>
          </a:p>
          <a:p>
            <a:pPr marL="285750" indent="-285750">
              <a:buFont typeface="Arial" panose="020B0604020202020204" pitchFamily="34" charset="0"/>
              <a:buChar char="•"/>
            </a:pPr>
            <a:r>
              <a:rPr lang="en-US" sz="1200" dirty="0"/>
              <a:t>To acquire the knowledge and skills necessary to evaluate LIS research papers and conduct usability evaluations</a:t>
            </a:r>
          </a:p>
          <a:p>
            <a:pPr marL="285750" indent="-285750">
              <a:buFont typeface="Arial" panose="020B0604020202020204" pitchFamily="34" charset="0"/>
              <a:buChar char="•"/>
            </a:pPr>
            <a:r>
              <a:rPr lang="en-US" sz="1200" dirty="0"/>
              <a:t>To become familiar with the evaluation research process by designing a survey instrument and preparing a professional quality evaluation research proposal</a:t>
            </a:r>
          </a:p>
          <a:p>
            <a:pPr marL="285750" indent="-285750">
              <a:buFont typeface="Arial" panose="020B0604020202020204" pitchFamily="34" charset="0"/>
              <a:buChar char="•"/>
            </a:pPr>
            <a:r>
              <a:rPr lang="en-US" sz="1200" dirty="0"/>
              <a:t>To acquire a basic understanding of descriptive and inferential statistics, and the ability to select and use appropriate statistical methods for evaluation research</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28</a:t>
            </a:fld>
            <a:endParaRPr lang="en-US"/>
          </a:p>
        </p:txBody>
      </p:sp>
    </p:spTree>
    <p:extLst>
      <p:ext uri="{BB962C8B-B14F-4D97-AF65-F5344CB8AC3E}">
        <p14:creationId xmlns:p14="http://schemas.microsoft.com/office/powerpoint/2010/main" val="411493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Rong</a:t>
            </a:r>
            <a:endParaRPr lang="en-US" dirty="0"/>
          </a:p>
          <a:p>
            <a:pPr marL="0" indent="0">
              <a:buFont typeface="Arial" panose="020B0604020202020204" pitchFamily="34" charset="0"/>
              <a:buNone/>
            </a:pPr>
            <a:r>
              <a:rPr lang="en-US" dirty="0"/>
              <a:t>[Simmons] </a:t>
            </a:r>
          </a:p>
          <a:p>
            <a:pPr marL="285750" indent="-285750">
              <a:buFont typeface="Arial" panose="020B0604020202020204" pitchFamily="34" charset="0"/>
              <a:buChar char="•"/>
            </a:pPr>
            <a:r>
              <a:rPr lang="en-US" sz="1200" dirty="0"/>
              <a:t>To study the domain and purpose of evaluation, and the principles, design, and framework of evaluation research</a:t>
            </a:r>
          </a:p>
          <a:p>
            <a:pPr marL="285750" indent="-285750">
              <a:buFont typeface="Arial" panose="020B0604020202020204" pitchFamily="34" charset="0"/>
              <a:buChar char="•"/>
            </a:pPr>
            <a:r>
              <a:rPr lang="en-US" sz="1200" dirty="0"/>
              <a:t>To apply evaluation research method to investigate contemporary library issues, and solve practical problems relevant to the field of library and information science</a:t>
            </a:r>
          </a:p>
          <a:p>
            <a:pPr marL="285750" indent="-285750">
              <a:buFont typeface="Arial" panose="020B0604020202020204" pitchFamily="34" charset="0"/>
              <a:buChar char="•"/>
            </a:pPr>
            <a:r>
              <a:rPr lang="en-US" sz="1200" dirty="0"/>
              <a:t>To acquire the knowledge and skills necessary to evaluate LIS research papers and conduct usability evaluations</a:t>
            </a:r>
          </a:p>
          <a:p>
            <a:pPr marL="285750" indent="-285750">
              <a:buFont typeface="Arial" panose="020B0604020202020204" pitchFamily="34" charset="0"/>
              <a:buChar char="•"/>
            </a:pPr>
            <a:r>
              <a:rPr lang="en-US" sz="1200" dirty="0"/>
              <a:t>To become familiar with the evaluation research process by designing a survey instrument and preparing a professional quality evaluation research proposal</a:t>
            </a:r>
          </a:p>
          <a:p>
            <a:pPr marL="285750" indent="-285750">
              <a:buFont typeface="Arial" panose="020B0604020202020204" pitchFamily="34" charset="0"/>
              <a:buChar char="•"/>
            </a:pPr>
            <a:r>
              <a:rPr lang="en-US" sz="1200" dirty="0"/>
              <a:t>To acquire a basic understanding of descriptive and inferential statistics, and the ability to select and use appropriate statistical methods for evaluation research</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29</a:t>
            </a:fld>
            <a:endParaRPr lang="en-US"/>
          </a:p>
        </p:txBody>
      </p:sp>
    </p:spTree>
    <p:extLst>
      <p:ext uri="{BB962C8B-B14F-4D97-AF65-F5344CB8AC3E}">
        <p14:creationId xmlns:p14="http://schemas.microsoft.com/office/powerpoint/2010/main" val="192595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112713"/>
            <a:ext cx="4795838" cy="2697162"/>
          </a:xfrm>
        </p:spPr>
      </p:sp>
      <p:sp>
        <p:nvSpPr>
          <p:cNvPr id="3" name="Notes Placeholder 2"/>
          <p:cNvSpPr>
            <a:spLocks noGrp="1"/>
          </p:cNvSpPr>
          <p:nvPr>
            <p:ph type="body" idx="1"/>
          </p:nvPr>
        </p:nvSpPr>
        <p:spPr>
          <a:xfrm>
            <a:off x="105103" y="2942897"/>
            <a:ext cx="6568966" cy="6088390"/>
          </a:xfrm>
        </p:spPr>
        <p:txBody>
          <a:bodyPr/>
          <a:lstStyle/>
          <a:p>
            <a:r>
              <a:rPr lang="en-US" sz="1100" dirty="0">
                <a:latin typeface="Arial" panose="020B0604020202020204" pitchFamily="34" charset="0"/>
                <a:cs typeface="Arial" panose="020B0604020202020204" pitchFamily="34" charset="0"/>
              </a:rPr>
              <a:t>Lynn</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Timothy J. Dickey </a:t>
            </a:r>
            <a:r>
              <a:rPr lang="en-US" sz="1100" dirty="0">
                <a:latin typeface="Arial" panose="020B0604020202020204" pitchFamily="34" charset="0"/>
                <a:cs typeface="Arial" panose="020B0604020202020204" pitchFamily="34" charset="0"/>
              </a:rPr>
              <a:t>is a public service librarian and library science educator, with a current repertoire of courses in Library technology, Research methods, Reference, and Humanities librarianship, for the library science programs at Kent State University and San José State University. Prior to that worked with me at the OCLC Office of Research, with research in data mining, user studies, and an IMLS grant project evaluating virtual reference services. He holds a Ph.D. from Duke University, and the M.L.I.S. from Kent State University. Dr. Dickey's publications have appeared in numerous LIS and music history journals He currently works face-to-face at the Columbus Metropolitan Libraries. He has served on ALISE and ASIS&amp;T Committees.</a:t>
            </a:r>
          </a:p>
          <a:p>
            <a:endParaRPr lang="en-US"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Jenna Hartel </a:t>
            </a:r>
            <a:r>
              <a:rPr lang="en-GB" sz="1100" dirty="0">
                <a:latin typeface="Arial" panose="020B0604020202020204" pitchFamily="34" charset="0"/>
                <a:cs typeface="Arial" panose="020B0604020202020204" pitchFamily="34" charset="0"/>
              </a:rPr>
              <a:t>is an associate professor at the Faculty of Information, University of Toronto. Her research examines the nature of information in the pleasures of life. She </a:t>
            </a:r>
            <a:r>
              <a:rPr lang="en-GB" sz="1100" i="1" dirty="0">
                <a:latin typeface="Arial" panose="020B0604020202020204" pitchFamily="34" charset="0"/>
                <a:cs typeface="Arial" panose="020B0604020202020204" pitchFamily="34" charset="0"/>
              </a:rPr>
              <a:t>is the creator of the </a:t>
            </a:r>
            <a:r>
              <a:rPr lang="en-GB" sz="1100" i="1" dirty="0" err="1">
                <a:latin typeface="Arial" panose="020B0604020202020204" pitchFamily="34" charset="0"/>
                <a:cs typeface="Arial" panose="020B0604020202020204" pitchFamily="34" charset="0"/>
              </a:rPr>
              <a:t>iSquare</a:t>
            </a:r>
            <a:r>
              <a:rPr lang="en-GB" sz="1100" i="1" dirty="0">
                <a:latin typeface="Arial" panose="020B0604020202020204" pitchFamily="34" charset="0"/>
                <a:cs typeface="Arial" panose="020B0604020202020204" pitchFamily="34" charset="0"/>
              </a:rPr>
              <a:t> Research Program, an arts-informed, visual study of information.</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Kristen Rebmann </a:t>
            </a:r>
            <a:r>
              <a:rPr lang="en-US" sz="1100" dirty="0">
                <a:latin typeface="Arial" panose="020B0604020202020204" pitchFamily="34" charset="0"/>
                <a:cs typeface="Arial" panose="020B0604020202020204" pitchFamily="34" charset="0"/>
              </a:rPr>
              <a:t>is an Associate Professor at San Jose State University's School of Information.  She joined SJSU in 2007 after completing a PhD in Communication at the University of California, San Diego.  Kristen is interested in activities and research in the areas of access and inclusion, learning design, virtual field methods, and new literacies.</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Rong Tang </a:t>
            </a:r>
            <a:r>
              <a:rPr lang="en-US" sz="1100" dirty="0">
                <a:latin typeface="Arial" panose="020B0604020202020204" pitchFamily="34" charset="0"/>
                <a:cs typeface="Arial" panose="020B0604020202020204" pitchFamily="34" charset="0"/>
              </a:rPr>
              <a:t>is an Associate Professor and founding and current Director of Simmons Usability Lab at the School of Library and Information Science, Simmons College. Her research interests center on user behavior research, including cognitive styles and user experience, usability evaluation, collaborative user behavior, and mobile user research.  Published in top-ranked journals, Rong Tang teaches primarily in areas of usability, digital information searching, evaluation of information services, theories of information science, and research methods. </a:t>
            </a:r>
          </a:p>
          <a:p>
            <a:r>
              <a:rPr lang="en-US" sz="1100" dirty="0">
                <a:latin typeface="Arial" panose="020B0604020202020204" pitchFamily="34" charset="0"/>
                <a:cs typeface="Arial" panose="020B0604020202020204" pitchFamily="34" charset="0"/>
              </a:rPr>
              <a:t>Professionally, Rong has served and chaired or co-chaired numerous ASIS&amp;T and ALISE Committees.</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Elaine Yontz </a:t>
            </a:r>
            <a:r>
              <a:rPr lang="en-US" sz="1100" dirty="0">
                <a:latin typeface="Arial" panose="020B0604020202020204" pitchFamily="34" charset="0"/>
                <a:cs typeface="Arial" panose="020B0604020202020204" pitchFamily="34" charset="0"/>
              </a:rPr>
              <a:t>is professor in the Master of Library Science Program at East Carolina University in Greenville, North Carolina. She previously served on the faculties of Valdosta State University and the University of South Florida. She holds degrees from Florida State University and the University of Florida.</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a:t>
            </a:fld>
            <a:endParaRPr lang="en-US"/>
          </a:p>
        </p:txBody>
      </p:sp>
    </p:spTree>
    <p:extLst>
      <p:ext uri="{BB962C8B-B14F-4D97-AF65-F5344CB8AC3E}">
        <p14:creationId xmlns:p14="http://schemas.microsoft.com/office/powerpoint/2010/main" val="3266773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30</a:t>
            </a:fld>
            <a:endParaRPr lang="en-US"/>
          </a:p>
        </p:txBody>
      </p:sp>
    </p:spTree>
    <p:extLst>
      <p:ext uri="{BB962C8B-B14F-4D97-AF65-F5344CB8AC3E}">
        <p14:creationId xmlns:p14="http://schemas.microsoft.com/office/powerpoint/2010/main" val="936009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31</a:t>
            </a:fld>
            <a:endParaRPr lang="en-US"/>
          </a:p>
        </p:txBody>
      </p:sp>
    </p:spTree>
    <p:extLst>
      <p:ext uri="{BB962C8B-B14F-4D97-AF65-F5344CB8AC3E}">
        <p14:creationId xmlns:p14="http://schemas.microsoft.com/office/powerpoint/2010/main" val="64801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32</a:t>
            </a:fld>
            <a:endParaRPr lang="en-US"/>
          </a:p>
        </p:txBody>
      </p:sp>
    </p:spTree>
    <p:extLst>
      <p:ext uri="{BB962C8B-B14F-4D97-AF65-F5344CB8AC3E}">
        <p14:creationId xmlns:p14="http://schemas.microsoft.com/office/powerpoint/2010/main" val="3881274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33</a:t>
            </a:fld>
            <a:endParaRPr lang="en-US"/>
          </a:p>
        </p:txBody>
      </p:sp>
    </p:spTree>
    <p:extLst>
      <p:ext uri="{BB962C8B-B14F-4D97-AF65-F5344CB8AC3E}">
        <p14:creationId xmlns:p14="http://schemas.microsoft.com/office/powerpoint/2010/main" val="2169479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34</a:t>
            </a:fld>
            <a:endParaRPr lang="en-US"/>
          </a:p>
        </p:txBody>
      </p:sp>
    </p:spTree>
    <p:extLst>
      <p:ext uri="{BB962C8B-B14F-4D97-AF65-F5344CB8AC3E}">
        <p14:creationId xmlns:p14="http://schemas.microsoft.com/office/powerpoint/2010/main" val="146346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35</a:t>
            </a:fld>
            <a:endParaRPr lang="en-US"/>
          </a:p>
        </p:txBody>
      </p:sp>
    </p:spTree>
    <p:extLst>
      <p:ext uri="{BB962C8B-B14F-4D97-AF65-F5344CB8AC3E}">
        <p14:creationId xmlns:p14="http://schemas.microsoft.com/office/powerpoint/2010/main" val="3359978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36</a:t>
            </a:fld>
            <a:endParaRPr lang="en-US"/>
          </a:p>
        </p:txBody>
      </p:sp>
    </p:spTree>
    <p:extLst>
      <p:ext uri="{BB962C8B-B14F-4D97-AF65-F5344CB8AC3E}">
        <p14:creationId xmlns:p14="http://schemas.microsoft.com/office/powerpoint/2010/main" val="2004114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37</a:t>
            </a:fld>
            <a:endParaRPr lang="en-US"/>
          </a:p>
        </p:txBody>
      </p:sp>
    </p:spTree>
    <p:extLst>
      <p:ext uri="{BB962C8B-B14F-4D97-AF65-F5344CB8AC3E}">
        <p14:creationId xmlns:p14="http://schemas.microsoft.com/office/powerpoint/2010/main" val="4230320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r>
              <a:rPr lang="en-US" baseline="0" dirty="0"/>
              <a:t> </a:t>
            </a:r>
            <a:r>
              <a:rPr lang="en-US" baseline="0" dirty="0" err="1"/>
              <a:t>Anh</a:t>
            </a:r>
            <a:r>
              <a:rPr lang="en-US" baseline="0" dirty="0"/>
              <a:t> Thu</a:t>
            </a:r>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38</a:t>
            </a:fld>
            <a:endParaRPr lang="en-US"/>
          </a:p>
        </p:txBody>
      </p:sp>
    </p:spTree>
    <p:extLst>
      <p:ext uri="{BB962C8B-B14F-4D97-AF65-F5344CB8AC3E}">
        <p14:creationId xmlns:p14="http://schemas.microsoft.com/office/powerpoint/2010/main" val="4230320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Elaine</a:t>
            </a:r>
          </a:p>
        </p:txBody>
      </p:sp>
      <p:sp>
        <p:nvSpPr>
          <p:cNvPr id="4" name="Slide Number Placeholder 3"/>
          <p:cNvSpPr>
            <a:spLocks noGrp="1"/>
          </p:cNvSpPr>
          <p:nvPr>
            <p:ph type="sldNum" sz="quarter" idx="10"/>
          </p:nvPr>
        </p:nvSpPr>
        <p:spPr/>
        <p:txBody>
          <a:bodyPr/>
          <a:lstStyle/>
          <a:p>
            <a:fld id="{247223A6-4BCE-492A-8BA0-EF689BBD031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None/>
            </a:pPr>
            <a:r>
              <a:rPr lang="en-US" sz="1400" dirty="0">
                <a:latin typeface="Arial" panose="020B0604020202020204" pitchFamily="34" charset="0"/>
                <a:cs typeface="Arial" panose="020B0604020202020204" pitchFamily="34" charset="0"/>
              </a:rPr>
              <a:t>Lynn</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"Need for more and better basic and applied research" (Connaway &amp; Radford, 2016, p. 5)</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Arial" panose="020B0604020202020204" pitchFamily="34" charset="0"/>
                <a:cs typeface="Arial" panose="020B0604020202020204" pitchFamily="34" charset="0"/>
              </a:rPr>
              <a:t>Crucial for continued growth, especially in the current climate of budget tightening and the need for libraries to prove their worth.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Connaway, L. S., &amp; Radford, M. L. (2017). </a:t>
            </a:r>
            <a:r>
              <a:rPr lang="en-US" sz="1400" b="0" i="1" dirty="0">
                <a:latin typeface="Arial" panose="020B0604020202020204" pitchFamily="34" charset="0"/>
                <a:cs typeface="Arial" panose="020B0604020202020204" pitchFamily="34" charset="0"/>
              </a:rPr>
              <a:t>Research methods for library and information science (</a:t>
            </a:r>
            <a:r>
              <a:rPr lang="en-US" sz="1400" b="0" dirty="0">
                <a:latin typeface="Arial" panose="020B0604020202020204" pitchFamily="34" charset="0"/>
                <a:cs typeface="Arial" panose="020B0604020202020204" pitchFamily="34" charset="0"/>
              </a:rPr>
              <a:t>6th ed.). Westport, CT: Libraries Unlimited.</a:t>
            </a:r>
          </a:p>
        </p:txBody>
      </p:sp>
      <p:sp>
        <p:nvSpPr>
          <p:cNvPr id="4" name="Slide Number Placeholder 3"/>
          <p:cNvSpPr>
            <a:spLocks noGrp="1"/>
          </p:cNvSpPr>
          <p:nvPr>
            <p:ph type="sldNum" sz="quarter" idx="10"/>
          </p:nvPr>
        </p:nvSpPr>
        <p:spPr/>
        <p:txBody>
          <a:bodyPr/>
          <a:lstStyle/>
          <a:p>
            <a:fld id="{247223A6-4BCE-492A-8BA0-EF689BBD031A}" type="slidenum">
              <a:rPr lang="en-US" smtClean="0"/>
              <a:pPr/>
              <a:t>4</a:t>
            </a:fld>
            <a:endParaRPr lang="en-US"/>
          </a:p>
        </p:txBody>
      </p:sp>
    </p:spTree>
    <p:extLst>
      <p:ext uri="{BB962C8B-B14F-4D97-AF65-F5344CB8AC3E}">
        <p14:creationId xmlns:p14="http://schemas.microsoft.com/office/powerpoint/2010/main" val="478259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40</a:t>
            </a:fld>
            <a:endParaRPr lang="en-US"/>
          </a:p>
        </p:txBody>
      </p:sp>
    </p:spTree>
    <p:extLst>
      <p:ext uri="{BB962C8B-B14F-4D97-AF65-F5344CB8AC3E}">
        <p14:creationId xmlns:p14="http://schemas.microsoft.com/office/powerpoint/2010/main" val="2562151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10"/>
          </p:nvPr>
        </p:nvSpPr>
        <p:spPr/>
        <p:txBody>
          <a:bodyPr/>
          <a:lstStyle/>
          <a:p>
            <a:fld id="{247223A6-4BCE-492A-8BA0-EF689BBD031A}" type="slidenum">
              <a:rPr lang="en-US" smtClean="0"/>
              <a:pPr/>
              <a:t>41</a:t>
            </a:fld>
            <a:endParaRPr lang="en-US"/>
          </a:p>
        </p:txBody>
      </p:sp>
    </p:spTree>
    <p:extLst>
      <p:ext uri="{BB962C8B-B14F-4D97-AF65-F5344CB8AC3E}">
        <p14:creationId xmlns:p14="http://schemas.microsoft.com/office/powerpoint/2010/main" val="2157620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223A6-4BCE-492A-8BA0-EF689BBD031A}" type="slidenum">
              <a:rPr lang="en-US" smtClean="0"/>
              <a:pPr/>
              <a:t>42</a:t>
            </a:fld>
            <a:endParaRPr lang="en-US"/>
          </a:p>
        </p:txBody>
      </p:sp>
    </p:spTree>
    <p:extLst>
      <p:ext uri="{BB962C8B-B14F-4D97-AF65-F5344CB8AC3E}">
        <p14:creationId xmlns:p14="http://schemas.microsoft.com/office/powerpoint/2010/main" val="144580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Lynn</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5</a:t>
            </a:fld>
            <a:endParaRPr lang="en-US"/>
          </a:p>
        </p:txBody>
      </p:sp>
    </p:spTree>
    <p:extLst>
      <p:ext uri="{BB962C8B-B14F-4D97-AF65-F5344CB8AC3E}">
        <p14:creationId xmlns:p14="http://schemas.microsoft.com/office/powerpoint/2010/main" val="214215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Lynn</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*Note: The figures</a:t>
            </a:r>
            <a:r>
              <a:rPr lang="en-US" sz="1400" baseline="0" dirty="0">
                <a:latin typeface="Arial" panose="020B0604020202020204" pitchFamily="34" charset="0"/>
                <a:cs typeface="Arial" panose="020B0604020202020204" pitchFamily="34" charset="0"/>
              </a:rPr>
              <a:t> add to more than the total number of papers (and the percentages add to more than 100), since a paper may have more than one methodology</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Table (2)</a:t>
            </a:r>
            <a:r>
              <a:rPr lang="en-US" sz="1400" baseline="0" dirty="0">
                <a:latin typeface="Arial" panose="020B0604020202020204" pitchFamily="34" charset="0"/>
                <a:cs typeface="Arial" panose="020B0604020202020204" pitchFamily="34" charset="0"/>
              </a:rPr>
              <a:t> from Powell, 1999</a:t>
            </a:r>
          </a:p>
          <a:p>
            <a:endParaRPr lang="en-US" sz="1400" baseline="0" dirty="0">
              <a:latin typeface="Arial" panose="020B0604020202020204" pitchFamily="34" charset="0"/>
              <a:cs typeface="Arial" panose="020B0604020202020204" pitchFamily="34" charset="0"/>
            </a:endParaRPr>
          </a:p>
          <a:p>
            <a:pPr marL="0" indent="0">
              <a:buNone/>
            </a:pPr>
            <a:r>
              <a:rPr lang="en-US" sz="1400" baseline="0" dirty="0">
                <a:latin typeface="Arial" panose="020B0604020202020204" pitchFamily="34" charset="0"/>
                <a:cs typeface="Arial" panose="020B0604020202020204" pitchFamily="34" charset="0"/>
              </a:rPr>
              <a:t>Powell, R. (1999). Recent Trends in Research: A Methodological </a:t>
            </a:r>
            <a:r>
              <a:rPr lang="en-US" sz="1400" dirty="0">
                <a:latin typeface="Arial" panose="020B0604020202020204" pitchFamily="34" charset="0"/>
                <a:cs typeface="Arial" panose="020B0604020202020204" pitchFamily="34" charset="0"/>
              </a:rPr>
              <a:t>E</a:t>
            </a:r>
            <a:r>
              <a:rPr lang="en-US" sz="1400" baseline="0" dirty="0">
                <a:latin typeface="Arial" panose="020B0604020202020204" pitchFamily="34" charset="0"/>
                <a:cs typeface="Arial" panose="020B0604020202020204" pitchFamily="34" charset="0"/>
              </a:rPr>
              <a:t>ssay. </a:t>
            </a:r>
            <a:r>
              <a:rPr lang="en-US" sz="1400" i="1" baseline="0" dirty="0">
                <a:latin typeface="Arial" panose="020B0604020202020204" pitchFamily="34" charset="0"/>
                <a:cs typeface="Arial" panose="020B0604020202020204" pitchFamily="34" charset="0"/>
              </a:rPr>
              <a:t>Library &amp; Information Science Research</a:t>
            </a:r>
            <a:r>
              <a:rPr lang="en-US" sz="1400" i="1" dirty="0">
                <a:latin typeface="Arial" panose="020B0604020202020204" pitchFamily="34" charset="0"/>
                <a:cs typeface="Arial" panose="020B0604020202020204" pitchFamily="34" charset="0"/>
              </a:rPr>
              <a:t> </a:t>
            </a:r>
            <a:r>
              <a:rPr lang="en-US" sz="1400" i="1" baseline="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91-119.</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47223A6-4BCE-492A-8BA0-EF689BBD031A}" type="slidenum">
              <a:rPr lang="en-US" smtClean="0"/>
              <a:pPr/>
              <a:t>6</a:t>
            </a:fld>
            <a:endParaRPr lang="en-US"/>
          </a:p>
        </p:txBody>
      </p:sp>
    </p:spTree>
    <p:extLst>
      <p:ext uri="{BB962C8B-B14F-4D97-AF65-F5344CB8AC3E}">
        <p14:creationId xmlns:p14="http://schemas.microsoft.com/office/powerpoint/2010/main" val="104713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788572"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Lynn</a:t>
            </a:r>
          </a:p>
          <a:p>
            <a:endParaRPr lang="en-US" sz="1400" b="0" i="0" kern="1200" dirty="0">
              <a:solidFill>
                <a:schemeClr val="tx1"/>
              </a:solidFill>
              <a:effectLst/>
              <a:latin typeface="Arial" panose="020B0604020202020204" pitchFamily="34" charset="0"/>
              <a:cs typeface="Arial" panose="020B0604020202020204" pitchFamily="34" charset="0"/>
            </a:endParaRPr>
          </a:p>
          <a:p>
            <a:endParaRPr lang="en-US" sz="1400" b="0" i="0" kern="1200" dirty="0">
              <a:solidFill>
                <a:schemeClr val="tx1"/>
              </a:solidFill>
              <a:effectLst/>
              <a:latin typeface="Arial" panose="020B0604020202020204" pitchFamily="34" charset="0"/>
              <a:cs typeface="Arial" panose="020B0604020202020204" pitchFamily="34" charset="0"/>
            </a:endParaRPr>
          </a:p>
          <a:p>
            <a:r>
              <a:rPr lang="en-US" sz="1400" b="0" i="0" kern="1200" dirty="0">
                <a:solidFill>
                  <a:schemeClr val="tx1"/>
                </a:solidFill>
                <a:effectLst/>
                <a:latin typeface="Arial" panose="020B0604020202020204" pitchFamily="34" charset="0"/>
                <a:cs typeface="Arial" panose="020B0604020202020204" pitchFamily="34" charset="0"/>
              </a:rPr>
              <a:t>“The LIS field is maturing in terms of research method selection and application in that a greater number and wider variety of research methods are used in all the research publications this study examines. All the methods reported in the 1162 scholarly publications in a sense constitute a toolbox of research methods. Scholars are no longer limited to the research methods traditionally applied in LIS explorations (e.g., questionnaire and historical method). Researchers can instead choose research methods from this expanded toolbox according to their study objectives” (Chu, 2015, p. 40). </a:t>
            </a:r>
          </a:p>
          <a:p>
            <a:endParaRPr lang="en-US" sz="1400" b="0" i="0" kern="1200" dirty="0">
              <a:solidFill>
                <a:schemeClr val="tx1"/>
              </a:solidFill>
              <a:effectLst/>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Chu, H. (2015). Research Methods in Library and Information Science: A Content Analysis. </a:t>
            </a:r>
            <a:r>
              <a:rPr lang="en-US" sz="1400" i="1" dirty="0">
                <a:latin typeface="Arial" panose="020B0604020202020204" pitchFamily="34" charset="0"/>
                <a:cs typeface="Arial" panose="020B0604020202020204" pitchFamily="34" charset="0"/>
              </a:rPr>
              <a:t>Library &amp; Information Science Research 37</a:t>
            </a:r>
            <a:r>
              <a:rPr lang="en-US" sz="1400" dirty="0">
                <a:latin typeface="Arial" panose="020B0604020202020204" pitchFamily="34" charset="0"/>
                <a:cs typeface="Arial" panose="020B0604020202020204" pitchFamily="34" charset="0"/>
              </a:rPr>
              <a:t>(1), 36-41. </a:t>
            </a:r>
          </a:p>
          <a:p>
            <a:endParaRPr lang="en-US" dirty="0"/>
          </a:p>
        </p:txBody>
      </p:sp>
      <p:sp>
        <p:nvSpPr>
          <p:cNvPr id="4" name="Slide Number Placeholder 3"/>
          <p:cNvSpPr>
            <a:spLocks noGrp="1"/>
          </p:cNvSpPr>
          <p:nvPr>
            <p:ph type="sldNum" sz="quarter" idx="10"/>
          </p:nvPr>
        </p:nvSpPr>
        <p:spPr/>
        <p:txBody>
          <a:bodyPr/>
          <a:lstStyle/>
          <a:p>
            <a:fld id="{247223A6-4BCE-492A-8BA0-EF689BBD031A}" type="slidenum">
              <a:rPr lang="en-US" smtClean="0"/>
              <a:pPr/>
              <a:t>7</a:t>
            </a:fld>
            <a:endParaRPr lang="en-US"/>
          </a:p>
        </p:txBody>
      </p:sp>
    </p:spTree>
    <p:extLst>
      <p:ext uri="{BB962C8B-B14F-4D97-AF65-F5344CB8AC3E}">
        <p14:creationId xmlns:p14="http://schemas.microsoft.com/office/powerpoint/2010/main" val="94794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Lynn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Chu, H. (2015). Research Methods in Library and Information Science: A Content Analysis. </a:t>
            </a:r>
            <a:r>
              <a:rPr lang="en-US" sz="1200" i="1" dirty="0">
                <a:latin typeface="Arial" panose="020B0604020202020204" pitchFamily="34" charset="0"/>
                <a:cs typeface="Arial" panose="020B0604020202020204" pitchFamily="34" charset="0"/>
              </a:rPr>
              <a:t>Library &amp; Information Science Research 37</a:t>
            </a:r>
            <a:r>
              <a:rPr lang="en-US" sz="1200" dirty="0">
                <a:latin typeface="Arial" panose="020B0604020202020204" pitchFamily="34" charset="0"/>
                <a:cs typeface="Arial" panose="020B0604020202020204" pitchFamily="34" charset="0"/>
              </a:rPr>
              <a:t>(1), 36-41. </a:t>
            </a:r>
          </a:p>
        </p:txBody>
      </p:sp>
      <p:sp>
        <p:nvSpPr>
          <p:cNvPr id="4" name="Slide Number Placeholder 3"/>
          <p:cNvSpPr>
            <a:spLocks noGrp="1"/>
          </p:cNvSpPr>
          <p:nvPr>
            <p:ph type="sldNum" sz="quarter" idx="10"/>
          </p:nvPr>
        </p:nvSpPr>
        <p:spPr/>
        <p:txBody>
          <a:bodyPr/>
          <a:lstStyle/>
          <a:p>
            <a:fld id="{247223A6-4BCE-492A-8BA0-EF689BBD031A}" type="slidenum">
              <a:rPr lang="en-US" smtClean="0"/>
              <a:pPr/>
              <a:t>8</a:t>
            </a:fld>
            <a:endParaRPr lang="en-US"/>
          </a:p>
        </p:txBody>
      </p:sp>
    </p:spTree>
    <p:extLst>
      <p:ext uri="{BB962C8B-B14F-4D97-AF65-F5344CB8AC3E}">
        <p14:creationId xmlns:p14="http://schemas.microsoft.com/office/powerpoint/2010/main" val="131998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Lynn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Chu, H. (2015). Research Methods in Library and Information Science: A Content Analysis. </a:t>
            </a:r>
            <a:r>
              <a:rPr lang="en-US" sz="1200" i="1" dirty="0">
                <a:latin typeface="Arial" panose="020B0604020202020204" pitchFamily="34" charset="0"/>
                <a:cs typeface="Arial" panose="020B0604020202020204" pitchFamily="34" charset="0"/>
              </a:rPr>
              <a:t>Library &amp; Information Science Research 37</a:t>
            </a:r>
            <a:r>
              <a:rPr lang="en-US" sz="1200" dirty="0">
                <a:latin typeface="Arial" panose="020B0604020202020204" pitchFamily="34" charset="0"/>
                <a:cs typeface="Arial" panose="020B0604020202020204" pitchFamily="34" charset="0"/>
              </a:rPr>
              <a:t>(1), 36-41. </a:t>
            </a:r>
          </a:p>
        </p:txBody>
      </p:sp>
      <p:sp>
        <p:nvSpPr>
          <p:cNvPr id="4" name="Slide Number Placeholder 3"/>
          <p:cNvSpPr>
            <a:spLocks noGrp="1"/>
          </p:cNvSpPr>
          <p:nvPr>
            <p:ph type="sldNum" sz="quarter" idx="10"/>
          </p:nvPr>
        </p:nvSpPr>
        <p:spPr/>
        <p:txBody>
          <a:bodyPr/>
          <a:lstStyle/>
          <a:p>
            <a:fld id="{247223A6-4BCE-492A-8BA0-EF689BBD031A}" type="slidenum">
              <a:rPr lang="en-US" smtClean="0"/>
              <a:pPr/>
              <a:t>9</a:t>
            </a:fld>
            <a:endParaRPr lang="en-US"/>
          </a:p>
        </p:txBody>
      </p:sp>
    </p:spTree>
    <p:extLst>
      <p:ext uri="{BB962C8B-B14F-4D97-AF65-F5344CB8AC3E}">
        <p14:creationId xmlns:p14="http://schemas.microsoft.com/office/powerpoint/2010/main" val="324150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B4D654-0289-443F-B1BD-7485820A3449}"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66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AD74CF-A124-4037-9271-54BD483833C5}"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6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BB94F4-1E56-4F76-820F-00C293FD45F5}"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8176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F45AD7F-CFB5-4EE6-9551-F54F29CB04C3}"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372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269A01B-AF98-47AD-980C-AEB1801D0F0B}"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235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4C6B3C6-7737-45FB-ACAF-55FB7DDFC825}"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9411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DC289-BF75-46B5-9F94-BA4CF4A1F935}"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85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17E50-2DA0-4F0F-A35D-1981E605DC5C}"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22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52B58-D954-4867-A614-123B9AE27EFD}"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41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42A392-2111-4716-8DA6-60ECDEC58685}" type="datetime1">
              <a:rPr lang="en-US" smtClean="0"/>
              <a:pPr/>
              <a:t>2/3/2018</a:t>
            </a:fld>
            <a:endParaRPr lang="en-US" dirty="0"/>
          </a:p>
        </p:txBody>
      </p:sp>
      <p:sp>
        <p:nvSpPr>
          <p:cNvPr id="5" name="Footer Placeholder 4"/>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5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082C37-A0A9-43B6-A8F4-AED261799B3A}"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40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53342-A9A6-4036-9B62-84A3A2A120D1}" type="datetime1">
              <a:rPr lang="en-US" smtClean="0"/>
              <a:pPr/>
              <a:t>2/3/2018</a:t>
            </a:fld>
            <a:endParaRPr lang="en-US" dirty="0"/>
          </a:p>
        </p:txBody>
      </p:sp>
      <p:sp>
        <p:nvSpPr>
          <p:cNvPr id="8" name="Footer Placeholder 7"/>
          <p:cNvSpPr>
            <a:spLocks noGrp="1"/>
          </p:cNvSpPr>
          <p:nvPr>
            <p:ph type="ftr" sz="quarter" idx="11"/>
          </p:nvPr>
        </p:nvSpPr>
        <p:spPr/>
        <p:txBody>
          <a:bodyPr/>
          <a:lstStyle/>
          <a:p>
            <a:r>
              <a:rPr lang="en-US"/>
              <a:t>ALISE 2018</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80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50782-4394-48E7-87DF-9388B8511644}" type="datetime1">
              <a:rPr lang="en-US" smtClean="0"/>
              <a:pPr/>
              <a:t>2/3/2018</a:t>
            </a:fld>
            <a:endParaRPr lang="en-US" dirty="0"/>
          </a:p>
        </p:txBody>
      </p:sp>
      <p:sp>
        <p:nvSpPr>
          <p:cNvPr id="4" name="Footer Placeholder 3"/>
          <p:cNvSpPr>
            <a:spLocks noGrp="1"/>
          </p:cNvSpPr>
          <p:nvPr>
            <p:ph type="ftr" sz="quarter" idx="11"/>
          </p:nvPr>
        </p:nvSpPr>
        <p:spPr/>
        <p:txBody>
          <a:bodyPr/>
          <a:lstStyle/>
          <a:p>
            <a:r>
              <a:rPr lang="en-US"/>
              <a:t>ALISE 2018</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33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EF386-3AF7-4ACF-A4DB-9CE3D5B2F1C1}" type="datetime1">
              <a:rPr lang="en-US" smtClean="0"/>
              <a:pPr/>
              <a:t>2/3/2018</a:t>
            </a:fld>
            <a:endParaRPr lang="en-US" dirty="0"/>
          </a:p>
        </p:txBody>
      </p:sp>
      <p:sp>
        <p:nvSpPr>
          <p:cNvPr id="3" name="Footer Placeholder 2"/>
          <p:cNvSpPr>
            <a:spLocks noGrp="1"/>
          </p:cNvSpPr>
          <p:nvPr>
            <p:ph type="ftr" sz="quarter" idx="11"/>
          </p:nvPr>
        </p:nvSpPr>
        <p:spPr/>
        <p:txBody>
          <a:bodyPr/>
          <a:lstStyle/>
          <a:p>
            <a:r>
              <a:rPr lang="en-US"/>
              <a:t>ALISE 2018</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563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2185E4-E329-4F67-A16D-70E1F19A4679}"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125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941D7A-F766-4758-8068-4D01F3810A79}" type="datetime1">
              <a:rPr lang="en-US" smtClean="0"/>
              <a:pPr/>
              <a:t>2/3/2018</a:t>
            </a:fld>
            <a:endParaRPr lang="en-US" dirty="0"/>
          </a:p>
        </p:txBody>
      </p:sp>
      <p:sp>
        <p:nvSpPr>
          <p:cNvPr id="6" name="Footer Placeholder 5"/>
          <p:cNvSpPr>
            <a:spLocks noGrp="1"/>
          </p:cNvSpPr>
          <p:nvPr>
            <p:ph type="ftr" sz="quarter" idx="11"/>
          </p:nvPr>
        </p:nvSpPr>
        <p:spPr/>
        <p:txBody>
          <a:bodyPr/>
          <a:lstStyle/>
          <a:p>
            <a:r>
              <a:rPr lang="en-US"/>
              <a:t>ALISE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113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E3B5DC-150D-4557-894C-322B8A85B059}" type="datetime1">
              <a:rPr lang="en-US" smtClean="0"/>
              <a:pPr/>
              <a:t>2/3/2018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ALISE 2018</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0539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385F-0727-403E-87B2-BCD5121A228E}"/>
              </a:ext>
            </a:extLst>
          </p:cNvPr>
          <p:cNvSpPr>
            <a:spLocks noGrp="1"/>
          </p:cNvSpPr>
          <p:nvPr>
            <p:ph type="ctrTitle"/>
          </p:nvPr>
        </p:nvSpPr>
        <p:spPr>
          <a:xfrm>
            <a:off x="2589213" y="1350816"/>
            <a:ext cx="8915399" cy="2262781"/>
          </a:xfrm>
        </p:spPr>
        <p:txBody>
          <a:bodyPr>
            <a:normAutofit/>
          </a:bodyPr>
          <a:lstStyle/>
          <a:p>
            <a:r>
              <a:rPr lang="en-US" dirty="0"/>
              <a:t>Teaching Research Methods in LIS Programs</a:t>
            </a:r>
          </a:p>
        </p:txBody>
      </p:sp>
      <p:sp>
        <p:nvSpPr>
          <p:cNvPr id="3" name="Subtitle 2">
            <a:extLst>
              <a:ext uri="{FF2B5EF4-FFF2-40B4-BE49-F238E27FC236}">
                <a16:creationId xmlns:a16="http://schemas.microsoft.com/office/drawing/2014/main" id="{E9D008A1-31F8-4965-932C-D01BDADAE0C8}"/>
              </a:ext>
            </a:extLst>
          </p:cNvPr>
          <p:cNvSpPr>
            <a:spLocks noGrp="1"/>
          </p:cNvSpPr>
          <p:nvPr>
            <p:ph type="subTitle" idx="1"/>
          </p:nvPr>
        </p:nvSpPr>
        <p:spPr/>
        <p:txBody>
          <a:bodyPr/>
          <a:lstStyle/>
          <a:p>
            <a:r>
              <a:rPr lang="en-US" dirty="0"/>
              <a:t>ALISE 2018 Panel Session</a:t>
            </a:r>
          </a:p>
        </p:txBody>
      </p:sp>
    </p:spTree>
    <p:extLst>
      <p:ext uri="{BB962C8B-B14F-4D97-AF65-F5344CB8AC3E}">
        <p14:creationId xmlns:p14="http://schemas.microsoft.com/office/powerpoint/2010/main" val="85764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C573-69B0-4D4F-904F-8E630D24A800}"/>
              </a:ext>
            </a:extLst>
          </p:cNvPr>
          <p:cNvSpPr>
            <a:spLocks noGrp="1"/>
          </p:cNvSpPr>
          <p:nvPr>
            <p:ph type="title"/>
          </p:nvPr>
        </p:nvSpPr>
        <p:spPr>
          <a:xfrm>
            <a:off x="2592925" y="624110"/>
            <a:ext cx="8911687" cy="747490"/>
          </a:xfrm>
        </p:spPr>
        <p:txBody>
          <a:bodyPr/>
          <a:lstStyle/>
          <a:p>
            <a:r>
              <a:rPr lang="en-US" dirty="0"/>
              <a:t>Research Methods: </a:t>
            </a:r>
            <a:r>
              <a:rPr lang="en-US" i="1" dirty="0"/>
              <a:t>JAL 2004-2013</a:t>
            </a:r>
          </a:p>
        </p:txBody>
      </p:sp>
      <p:sp>
        <p:nvSpPr>
          <p:cNvPr id="4" name="Slide Number Placeholder 3">
            <a:extLst>
              <a:ext uri="{FF2B5EF4-FFF2-40B4-BE49-F238E27FC236}">
                <a16:creationId xmlns:a16="http://schemas.microsoft.com/office/drawing/2014/main" id="{1725CF70-32E9-4B2F-B2F2-82819F82E478}"/>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5" name="Table 4">
            <a:extLst>
              <a:ext uri="{FF2B5EF4-FFF2-40B4-BE49-F238E27FC236}">
                <a16:creationId xmlns:a16="http://schemas.microsoft.com/office/drawing/2014/main" id="{6FDB550B-AE9A-44DF-A77C-2AC732FAB647}"/>
              </a:ext>
            </a:extLst>
          </p:cNvPr>
          <p:cNvGraphicFramePr>
            <a:graphicFrameLocks noGrp="1"/>
          </p:cNvGraphicFramePr>
          <p:nvPr>
            <p:extLst/>
          </p:nvPr>
        </p:nvGraphicFramePr>
        <p:xfrm>
          <a:off x="2592925" y="1479010"/>
          <a:ext cx="7936523" cy="4754880"/>
        </p:xfrm>
        <a:graphic>
          <a:graphicData uri="http://schemas.openxmlformats.org/drawingml/2006/table">
            <a:tbl>
              <a:tblPr firstRow="1" bandRow="1">
                <a:tableStyleId>{5C22544A-7EE6-4342-B048-85BDC9FD1C3A}</a:tableStyleId>
              </a:tblPr>
              <a:tblGrid>
                <a:gridCol w="5066208">
                  <a:extLst>
                    <a:ext uri="{9D8B030D-6E8A-4147-A177-3AD203B41FA5}">
                      <a16:colId xmlns:a16="http://schemas.microsoft.com/office/drawing/2014/main" val="20000"/>
                    </a:ext>
                  </a:extLst>
                </a:gridCol>
                <a:gridCol w="2870315">
                  <a:extLst>
                    <a:ext uri="{9D8B030D-6E8A-4147-A177-3AD203B41FA5}">
                      <a16:colId xmlns:a16="http://schemas.microsoft.com/office/drawing/2014/main" val="20001"/>
                    </a:ext>
                  </a:extLst>
                </a:gridCol>
              </a:tblGrid>
              <a:tr h="370840">
                <a:tc>
                  <a:txBody>
                    <a:bodyPr/>
                    <a:lstStyle/>
                    <a:p>
                      <a:r>
                        <a:rPr lang="en-US" sz="2000" b="0" dirty="0"/>
                        <a:t>Method</a:t>
                      </a:r>
                      <a:endParaRPr lang="en-US" sz="2000" b="0" i="0" dirty="0">
                        <a:latin typeface="Gill Sans MT" charset="0"/>
                        <a:ea typeface="Gill Sans MT" charset="0"/>
                        <a:cs typeface="Gill Sans MT" charset="0"/>
                      </a:endParaRPr>
                    </a:p>
                  </a:txBody>
                  <a:tcPr/>
                </a:tc>
                <a:tc>
                  <a:txBody>
                    <a:bodyPr/>
                    <a:lstStyle/>
                    <a:p>
                      <a:pPr algn="ctr"/>
                      <a:r>
                        <a:rPr lang="en-US" sz="2000" b="0" dirty="0"/>
                        <a:t>Percentage </a:t>
                      </a:r>
                      <a:r>
                        <a:rPr lang="en-US" sz="1600" b="0" dirty="0"/>
                        <a:t>(n=346)</a:t>
                      </a:r>
                      <a:endParaRPr lang="en-US" sz="1600" b="0" i="0" dirty="0">
                        <a:latin typeface="Gill Sans MT" charset="0"/>
                        <a:ea typeface="Gill Sans MT" charset="0"/>
                        <a:cs typeface="Gill Sans MT" charset="0"/>
                      </a:endParaRPr>
                    </a:p>
                  </a:txBody>
                  <a:tcPr/>
                </a:tc>
                <a:extLst>
                  <a:ext uri="{0D108BD9-81ED-4DB2-BD59-A6C34878D82A}">
                    <a16:rowId xmlns:a16="http://schemas.microsoft.com/office/drawing/2014/main" val="10000"/>
                  </a:ext>
                </a:extLst>
              </a:tr>
              <a:tr h="370840">
                <a:tc>
                  <a:txBody>
                    <a:bodyPr/>
                    <a:lstStyle/>
                    <a:p>
                      <a:r>
                        <a:rPr lang="en-US" sz="2000" b="0" dirty="0"/>
                        <a:t>Questionnaire </a:t>
                      </a:r>
                      <a:endParaRPr lang="en-US" sz="2000" b="0" i="0" dirty="0">
                        <a:latin typeface="Gill Sans MT" charset="0"/>
                        <a:ea typeface="Gill Sans MT" charset="0"/>
                        <a:cs typeface="Gill Sans MT" charset="0"/>
                      </a:endParaRPr>
                    </a:p>
                  </a:txBody>
                  <a:tcPr>
                    <a:solidFill>
                      <a:srgbClr val="FFFF00"/>
                    </a:solidFill>
                  </a:tcPr>
                </a:tc>
                <a:tc>
                  <a:txBody>
                    <a:bodyPr/>
                    <a:lstStyle/>
                    <a:p>
                      <a:pPr algn="ctr"/>
                      <a:r>
                        <a:rPr lang="en-US" sz="2000" b="0" dirty="0"/>
                        <a:t>47.6</a:t>
                      </a:r>
                      <a:endParaRPr lang="en-US" sz="2000" b="0" i="0" dirty="0">
                        <a:latin typeface="Gill Sans MT" charset="0"/>
                        <a:ea typeface="Gill Sans MT" charset="0"/>
                        <a:cs typeface="Gill Sans MT" charset="0"/>
                      </a:endParaRPr>
                    </a:p>
                  </a:txBody>
                  <a:tcPr>
                    <a:solidFill>
                      <a:srgbClr val="FFFF00"/>
                    </a:solidFill>
                  </a:tcPr>
                </a:tc>
                <a:extLst>
                  <a:ext uri="{0D108BD9-81ED-4DB2-BD59-A6C34878D82A}">
                    <a16:rowId xmlns:a16="http://schemas.microsoft.com/office/drawing/2014/main" val="10001"/>
                  </a:ext>
                </a:extLst>
              </a:tr>
              <a:tr h="370840">
                <a:tc>
                  <a:txBody>
                    <a:bodyPr/>
                    <a:lstStyle/>
                    <a:p>
                      <a:r>
                        <a:rPr lang="en-US" sz="2000" b="0" dirty="0"/>
                        <a:t>     Test or Quiz</a:t>
                      </a:r>
                      <a:endParaRPr lang="en-US" sz="2000" b="0" i="0" dirty="0">
                        <a:latin typeface="Gill Sans MT" charset="0"/>
                        <a:ea typeface="Gill Sans MT" charset="0"/>
                        <a:cs typeface="Gill Sans MT" charset="0"/>
                      </a:endParaRPr>
                    </a:p>
                  </a:txBody>
                  <a:tcPr/>
                </a:tc>
                <a:tc>
                  <a:txBody>
                    <a:bodyPr/>
                    <a:lstStyle/>
                    <a:p>
                      <a:pPr algn="ctr"/>
                      <a:r>
                        <a:rPr lang="en-US" sz="2000" b="0" dirty="0"/>
                        <a:t>2.6</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2"/>
                  </a:ext>
                </a:extLst>
              </a:tr>
              <a:tr h="370840">
                <a:tc>
                  <a:txBody>
                    <a:bodyPr/>
                    <a:lstStyle/>
                    <a:p>
                      <a:r>
                        <a:rPr lang="en-US" sz="2000" b="0" dirty="0"/>
                        <a:t>     Diary</a:t>
                      </a:r>
                      <a:endParaRPr lang="en-US" sz="2000" b="0" i="0" dirty="0">
                        <a:latin typeface="Gill Sans MT" charset="0"/>
                        <a:ea typeface="Gill Sans MT" charset="0"/>
                        <a:cs typeface="Gill Sans MT" charset="0"/>
                      </a:endParaRPr>
                    </a:p>
                  </a:txBody>
                  <a:tcPr/>
                </a:tc>
                <a:tc>
                  <a:txBody>
                    <a:bodyPr/>
                    <a:lstStyle/>
                    <a:p>
                      <a:pPr algn="ctr"/>
                      <a:r>
                        <a:rPr lang="en-US" sz="2000" b="0" dirty="0"/>
                        <a:t>0.6</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3"/>
                  </a:ext>
                </a:extLst>
              </a:tr>
              <a:tr h="370840">
                <a:tc>
                  <a:txBody>
                    <a:bodyPr/>
                    <a:lstStyle/>
                    <a:p>
                      <a:r>
                        <a:rPr lang="en-US" sz="2000" b="0" dirty="0"/>
                        <a:t>Content Analysis</a:t>
                      </a:r>
                      <a:endParaRPr lang="en-US" sz="2000" b="0" i="0" dirty="0">
                        <a:latin typeface="Gill Sans MT" charset="0"/>
                        <a:ea typeface="Gill Sans MT" charset="0"/>
                        <a:cs typeface="Gill Sans MT" charset="0"/>
                      </a:endParaRPr>
                    </a:p>
                  </a:txBody>
                  <a:tcPr>
                    <a:solidFill>
                      <a:srgbClr val="FFFF00"/>
                    </a:solidFill>
                  </a:tcPr>
                </a:tc>
                <a:tc>
                  <a:txBody>
                    <a:bodyPr/>
                    <a:lstStyle/>
                    <a:p>
                      <a:pPr algn="ctr"/>
                      <a:r>
                        <a:rPr lang="en-US" sz="2000" b="0" dirty="0"/>
                        <a:t>27.2</a:t>
                      </a:r>
                      <a:endParaRPr lang="en-US" sz="2000" b="0" i="0" dirty="0">
                        <a:latin typeface="Gill Sans MT" charset="0"/>
                        <a:ea typeface="Gill Sans MT" charset="0"/>
                        <a:cs typeface="Gill Sans MT" charset="0"/>
                      </a:endParaRPr>
                    </a:p>
                  </a:txBody>
                  <a:tcPr>
                    <a:solidFill>
                      <a:srgbClr val="FFFF00"/>
                    </a:solidFill>
                  </a:tcPr>
                </a:tc>
                <a:extLst>
                  <a:ext uri="{0D108BD9-81ED-4DB2-BD59-A6C34878D82A}">
                    <a16:rowId xmlns:a16="http://schemas.microsoft.com/office/drawing/2014/main" val="10004"/>
                  </a:ext>
                </a:extLst>
              </a:tr>
              <a:tr h="370840">
                <a:tc>
                  <a:txBody>
                    <a:bodyPr/>
                    <a:lstStyle/>
                    <a:p>
                      <a:r>
                        <a:rPr lang="en-US" sz="2000" b="0" dirty="0"/>
                        <a:t>Semi-structured Interviews</a:t>
                      </a:r>
                      <a:endParaRPr lang="en-US" sz="2000" b="0" i="0" dirty="0">
                        <a:latin typeface="Gill Sans MT" charset="0"/>
                        <a:ea typeface="Gill Sans MT" charset="0"/>
                        <a:cs typeface="Gill Sans MT" charset="0"/>
                      </a:endParaRPr>
                    </a:p>
                  </a:txBody>
                  <a:tcPr>
                    <a:solidFill>
                      <a:srgbClr val="FFFF00"/>
                    </a:solidFill>
                  </a:tcPr>
                </a:tc>
                <a:tc>
                  <a:txBody>
                    <a:bodyPr/>
                    <a:lstStyle/>
                    <a:p>
                      <a:pPr algn="ctr"/>
                      <a:r>
                        <a:rPr lang="en-US" sz="2000" b="0" dirty="0"/>
                        <a:t>14.0</a:t>
                      </a:r>
                      <a:endParaRPr lang="en-US" sz="2000" b="0" i="0" dirty="0">
                        <a:latin typeface="Gill Sans MT" charset="0"/>
                        <a:ea typeface="Gill Sans MT" charset="0"/>
                        <a:cs typeface="Gill Sans MT" charset="0"/>
                      </a:endParaRPr>
                    </a:p>
                  </a:txBody>
                  <a:tcPr>
                    <a:solidFill>
                      <a:srgbClr val="FFFF00"/>
                    </a:solidFill>
                  </a:tcPr>
                </a:tc>
                <a:extLst>
                  <a:ext uri="{0D108BD9-81ED-4DB2-BD59-A6C34878D82A}">
                    <a16:rowId xmlns:a16="http://schemas.microsoft.com/office/drawing/2014/main" val="10005"/>
                  </a:ext>
                </a:extLst>
              </a:tr>
              <a:tr h="370840">
                <a:tc>
                  <a:txBody>
                    <a:bodyPr/>
                    <a:lstStyle/>
                    <a:p>
                      <a:r>
                        <a:rPr lang="en-US" sz="2000" b="0" dirty="0"/>
                        <a:t>Analysis of existing statistics</a:t>
                      </a:r>
                      <a:endParaRPr lang="en-US" sz="2000" b="0" i="0" dirty="0">
                        <a:latin typeface="Gill Sans MT" charset="0"/>
                        <a:ea typeface="Gill Sans MT" charset="0"/>
                        <a:cs typeface="Gill Sans MT" charset="0"/>
                      </a:endParaRPr>
                    </a:p>
                  </a:txBody>
                  <a:tcPr/>
                </a:tc>
                <a:tc>
                  <a:txBody>
                    <a:bodyPr/>
                    <a:lstStyle/>
                    <a:p>
                      <a:pPr algn="ctr"/>
                      <a:r>
                        <a:rPr lang="en-US" sz="2000" b="0" dirty="0"/>
                        <a:t>6.6</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6"/>
                  </a:ext>
                </a:extLst>
              </a:tr>
              <a:tr h="370840">
                <a:tc>
                  <a:txBody>
                    <a:bodyPr/>
                    <a:lstStyle/>
                    <a:p>
                      <a:r>
                        <a:rPr lang="en-US" sz="2000" b="0" dirty="0"/>
                        <a:t>Citation Analysis</a:t>
                      </a:r>
                      <a:endParaRPr lang="en-US" sz="2000" b="0" i="0" dirty="0">
                        <a:latin typeface="Gill Sans MT" charset="0"/>
                        <a:ea typeface="Gill Sans MT" charset="0"/>
                        <a:cs typeface="Gill Sans MT" charset="0"/>
                      </a:endParaRPr>
                    </a:p>
                  </a:txBody>
                  <a:tcPr/>
                </a:tc>
                <a:tc>
                  <a:txBody>
                    <a:bodyPr/>
                    <a:lstStyle/>
                    <a:p>
                      <a:pPr algn="ctr"/>
                      <a:r>
                        <a:rPr lang="en-US" sz="2000" b="0" dirty="0"/>
                        <a:t>6.3</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7"/>
                  </a:ext>
                </a:extLst>
              </a:tr>
              <a:tr h="370840">
                <a:tc>
                  <a:txBody>
                    <a:bodyPr/>
                    <a:lstStyle/>
                    <a:p>
                      <a:r>
                        <a:rPr lang="en-US" sz="2000" b="0" dirty="0"/>
                        <a:t>Focus Group Interview</a:t>
                      </a:r>
                      <a:endParaRPr lang="en-US" sz="2000" b="0" i="0" dirty="0">
                        <a:latin typeface="Gill Sans MT" charset="0"/>
                        <a:ea typeface="Gill Sans MT" charset="0"/>
                        <a:cs typeface="Gill Sans MT" charset="0"/>
                      </a:endParaRPr>
                    </a:p>
                  </a:txBody>
                  <a:tcPr/>
                </a:tc>
                <a:tc>
                  <a:txBody>
                    <a:bodyPr/>
                    <a:lstStyle/>
                    <a:p>
                      <a:pPr algn="ctr"/>
                      <a:r>
                        <a:rPr lang="en-US" sz="2000" b="0" dirty="0"/>
                        <a:t>5.7</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8"/>
                  </a:ext>
                </a:extLst>
              </a:tr>
              <a:tr h="370840">
                <a:tc>
                  <a:txBody>
                    <a:bodyPr/>
                    <a:lstStyle/>
                    <a:p>
                      <a:r>
                        <a:rPr lang="en-US" sz="2000" b="0" dirty="0"/>
                        <a:t>Observation </a:t>
                      </a:r>
                      <a:endParaRPr lang="en-US" sz="2000" b="0" i="0" dirty="0">
                        <a:latin typeface="Gill Sans MT" charset="0"/>
                        <a:ea typeface="Gill Sans MT" charset="0"/>
                        <a:cs typeface="Gill Sans MT" charset="0"/>
                      </a:endParaRPr>
                    </a:p>
                  </a:txBody>
                  <a:tcPr/>
                </a:tc>
                <a:tc>
                  <a:txBody>
                    <a:bodyPr/>
                    <a:lstStyle/>
                    <a:p>
                      <a:pPr algn="ctr"/>
                      <a:r>
                        <a:rPr lang="en-US" sz="2000" b="0" dirty="0"/>
                        <a:t>4.3</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09"/>
                  </a:ext>
                </a:extLst>
              </a:tr>
              <a:tr h="370840">
                <a:tc>
                  <a:txBody>
                    <a:bodyPr/>
                    <a:lstStyle/>
                    <a:p>
                      <a:r>
                        <a:rPr lang="en-US" sz="2000" b="0" dirty="0"/>
                        <a:t>Log Analysis	</a:t>
                      </a:r>
                      <a:endParaRPr lang="en-US" sz="2000" b="0" i="0" dirty="0">
                        <a:latin typeface="Gill Sans MT" charset="0"/>
                        <a:ea typeface="Gill Sans MT" charset="0"/>
                        <a:cs typeface="Gill Sans MT" charset="0"/>
                      </a:endParaRPr>
                    </a:p>
                  </a:txBody>
                  <a:tcPr/>
                </a:tc>
                <a:tc>
                  <a:txBody>
                    <a:bodyPr/>
                    <a:lstStyle/>
                    <a:p>
                      <a:pPr algn="ctr"/>
                      <a:r>
                        <a:rPr lang="en-US" sz="2000" b="0" dirty="0"/>
                        <a:t>3.4</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10"/>
                  </a:ext>
                </a:extLst>
              </a:tr>
              <a:tr h="370840">
                <a:tc>
                  <a:txBody>
                    <a:bodyPr/>
                    <a:lstStyle/>
                    <a:p>
                      <a:r>
                        <a:rPr lang="en-US" sz="2000" b="0" dirty="0"/>
                        <a:t>Task Analysis</a:t>
                      </a:r>
                      <a:endParaRPr lang="en-US" sz="2000" b="0" i="0" dirty="0">
                        <a:latin typeface="Gill Sans MT" charset="0"/>
                        <a:ea typeface="Gill Sans MT" charset="0"/>
                        <a:cs typeface="Gill Sans MT" charset="0"/>
                      </a:endParaRPr>
                    </a:p>
                  </a:txBody>
                  <a:tcPr/>
                </a:tc>
                <a:tc>
                  <a:txBody>
                    <a:bodyPr/>
                    <a:lstStyle/>
                    <a:p>
                      <a:pPr algn="ctr"/>
                      <a:r>
                        <a:rPr lang="en-US" sz="2000" b="0" dirty="0"/>
                        <a:t>2.9</a:t>
                      </a:r>
                      <a:endParaRPr lang="en-US" sz="2000" b="0" i="0" dirty="0">
                        <a:latin typeface="Gill Sans MT" charset="0"/>
                        <a:ea typeface="Gill Sans MT" charset="0"/>
                        <a:cs typeface="Gill Sans MT" charset="0"/>
                      </a:endParaRPr>
                    </a:p>
                  </a:txBody>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DBFE7493-8DC1-4CD1-B6AC-FD70CC55A6C0}"/>
              </a:ext>
            </a:extLst>
          </p:cNvPr>
          <p:cNvSpPr txBox="1"/>
          <p:nvPr/>
        </p:nvSpPr>
        <p:spPr>
          <a:xfrm>
            <a:off x="9723120" y="6519446"/>
            <a:ext cx="246888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Arial" panose="020B0604020202020204" pitchFamily="34" charset="0"/>
                <a:ea typeface="Gill Sans MT" charset="0"/>
                <a:cs typeface="Arial" panose="020B0604020202020204" pitchFamily="34" charset="0"/>
              </a:rPr>
              <a:t>(Luo &amp; McKinney, 2015)</a:t>
            </a:r>
          </a:p>
        </p:txBody>
      </p:sp>
    </p:spTree>
    <p:extLst>
      <p:ext uri="{BB962C8B-B14F-4D97-AF65-F5344CB8AC3E}">
        <p14:creationId xmlns:p14="http://schemas.microsoft.com/office/powerpoint/2010/main" val="252302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Content Placeholder 2"/>
          <p:cNvSpPr>
            <a:spLocks noGrp="1"/>
          </p:cNvSpPr>
          <p:nvPr>
            <p:ph idx="1"/>
          </p:nvPr>
        </p:nvSpPr>
        <p:spPr/>
        <p:txBody>
          <a:bodyPr>
            <a:normAutofit/>
          </a:bodyPr>
          <a:lstStyle/>
          <a:p>
            <a:pPr>
              <a:spcBef>
                <a:spcPts val="600"/>
              </a:spcBef>
              <a:spcAft>
                <a:spcPts val="600"/>
              </a:spcAft>
            </a:pPr>
            <a:r>
              <a:rPr lang="en-US" sz="3200" dirty="0"/>
              <a:t>Research methods are certainly essential for LIS publications. How does this translate into the focus of research method education at the Master’s level?</a:t>
            </a:r>
          </a:p>
          <a:p>
            <a:pPr lvl="1">
              <a:spcBef>
                <a:spcPts val="600"/>
              </a:spcBef>
              <a:spcAft>
                <a:spcPts val="600"/>
              </a:spcAft>
            </a:pPr>
            <a:r>
              <a:rPr lang="en-US" sz="2800" dirty="0"/>
              <a:t>Should Master’s students only learn about being a researcher consumer or they need to learn to be a research producer?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19EC-F8C1-4966-963C-95A32743D027}"/>
              </a:ext>
            </a:extLst>
          </p:cNvPr>
          <p:cNvSpPr>
            <a:spLocks noGrp="1"/>
          </p:cNvSpPr>
          <p:nvPr>
            <p:ph type="title"/>
          </p:nvPr>
        </p:nvSpPr>
        <p:spPr/>
        <p:txBody>
          <a:bodyPr>
            <a:normAutofit/>
          </a:bodyPr>
          <a:lstStyle/>
          <a:p>
            <a:r>
              <a:rPr lang="en-US" dirty="0"/>
              <a:t>Core Competencies of Librarianship</a:t>
            </a:r>
            <a:br>
              <a:rPr lang="en-US" dirty="0"/>
            </a:br>
            <a:r>
              <a:rPr lang="en-US" dirty="0"/>
              <a:t>(ALA, 2009)</a:t>
            </a:r>
          </a:p>
        </p:txBody>
      </p:sp>
      <p:graphicFrame>
        <p:nvGraphicFramePr>
          <p:cNvPr id="4" name="Content Placeholder 3">
            <a:extLst>
              <a:ext uri="{FF2B5EF4-FFF2-40B4-BE49-F238E27FC236}">
                <a16:creationId xmlns:a16="http://schemas.microsoft.com/office/drawing/2014/main" id="{30374F14-C0DC-4BCA-B7AC-D109B3D8BE26}"/>
              </a:ext>
            </a:extLst>
          </p:cNvPr>
          <p:cNvGraphicFramePr>
            <a:graphicFrameLocks noGrp="1"/>
          </p:cNvGraphicFramePr>
          <p:nvPr>
            <p:ph idx="1"/>
            <p:extLst>
              <p:ext uri="{D42A27DB-BD31-4B8C-83A1-F6EECF244321}">
                <p14:modId xmlns:p14="http://schemas.microsoft.com/office/powerpoint/2010/main" val="2749356291"/>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1C3AEA7-7A80-46A7-BDD4-1326A430E9C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61418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E1E0-1453-49FE-84D8-6ABDEFED2506}"/>
              </a:ext>
            </a:extLst>
          </p:cNvPr>
          <p:cNvSpPr>
            <a:spLocks noGrp="1"/>
          </p:cNvSpPr>
          <p:nvPr>
            <p:ph type="title"/>
          </p:nvPr>
        </p:nvSpPr>
        <p:spPr/>
        <p:txBody>
          <a:bodyPr/>
          <a:lstStyle/>
          <a:p>
            <a:r>
              <a:rPr lang="en-US" dirty="0"/>
              <a:t>Research Competencies</a:t>
            </a:r>
            <a:br>
              <a:rPr lang="en-US" dirty="0"/>
            </a:br>
            <a:r>
              <a:rPr lang="en-US" dirty="0"/>
              <a:t>(ALA, 2009)</a:t>
            </a:r>
          </a:p>
        </p:txBody>
      </p:sp>
      <p:graphicFrame>
        <p:nvGraphicFramePr>
          <p:cNvPr id="4" name="Content Placeholder 3">
            <a:extLst>
              <a:ext uri="{FF2B5EF4-FFF2-40B4-BE49-F238E27FC236}">
                <a16:creationId xmlns:a16="http://schemas.microsoft.com/office/drawing/2014/main" id="{55CB7A90-F4C3-4A80-A91F-97E6BC1D3969}"/>
              </a:ext>
            </a:extLst>
          </p:cNvPr>
          <p:cNvGraphicFramePr>
            <a:graphicFrameLocks noGrp="1"/>
          </p:cNvGraphicFramePr>
          <p:nvPr>
            <p:ph idx="1"/>
            <p:extLst>
              <p:ext uri="{D42A27DB-BD31-4B8C-83A1-F6EECF244321}">
                <p14:modId xmlns:p14="http://schemas.microsoft.com/office/powerpoint/2010/main" val="4146987567"/>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861B2AC-E18F-4FEC-A6C9-A9D080E03AC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63025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103-AD77-43F6-9F76-48709C4968DE}"/>
              </a:ext>
            </a:extLst>
          </p:cNvPr>
          <p:cNvSpPr>
            <a:spLocks noGrp="1"/>
          </p:cNvSpPr>
          <p:nvPr>
            <p:ph type="title"/>
          </p:nvPr>
        </p:nvSpPr>
        <p:spPr/>
        <p:txBody>
          <a:bodyPr/>
          <a:lstStyle/>
          <a:p>
            <a:r>
              <a:rPr lang="en-US" dirty="0"/>
              <a:t>ASIS&amp;T Education Guidelines</a:t>
            </a:r>
            <a:br>
              <a:rPr lang="en-US" dirty="0"/>
            </a:br>
            <a:r>
              <a:rPr lang="en-US" dirty="0"/>
              <a:t>(ASIS&amp;T, 2001)</a:t>
            </a:r>
          </a:p>
        </p:txBody>
      </p:sp>
      <p:graphicFrame>
        <p:nvGraphicFramePr>
          <p:cNvPr id="4" name="Content Placeholder 3">
            <a:extLst>
              <a:ext uri="{FF2B5EF4-FFF2-40B4-BE49-F238E27FC236}">
                <a16:creationId xmlns:a16="http://schemas.microsoft.com/office/drawing/2014/main" id="{3FF77C3A-5686-40FC-AA3B-F5BC9A2B40C5}"/>
              </a:ext>
            </a:extLst>
          </p:cNvPr>
          <p:cNvGraphicFramePr>
            <a:graphicFrameLocks noGrp="1"/>
          </p:cNvGraphicFramePr>
          <p:nvPr>
            <p:ph idx="1"/>
            <p:extLst>
              <p:ext uri="{D42A27DB-BD31-4B8C-83A1-F6EECF244321}">
                <p14:modId xmlns:p14="http://schemas.microsoft.com/office/powerpoint/2010/main" val="3560923112"/>
              </p:ext>
            </p:extLst>
          </p:nvPr>
        </p:nvGraphicFramePr>
        <p:xfrm>
          <a:off x="2589212" y="2133600"/>
          <a:ext cx="8915400" cy="42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72EEC73-5AAE-421A-95AE-5B2B608691C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4787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F103-AD77-43F6-9F76-48709C4968DE}"/>
              </a:ext>
            </a:extLst>
          </p:cNvPr>
          <p:cNvSpPr>
            <a:spLocks noGrp="1"/>
          </p:cNvSpPr>
          <p:nvPr>
            <p:ph type="title"/>
          </p:nvPr>
        </p:nvSpPr>
        <p:spPr/>
        <p:txBody>
          <a:bodyPr/>
          <a:lstStyle/>
          <a:p>
            <a:r>
              <a:rPr lang="en-US" dirty="0"/>
              <a:t>Methods of Inquiry</a:t>
            </a:r>
            <a:br>
              <a:rPr lang="en-US" dirty="0"/>
            </a:br>
            <a:r>
              <a:rPr lang="en-US" dirty="0"/>
              <a:t>(ASIS&amp;T, 2001)</a:t>
            </a:r>
          </a:p>
        </p:txBody>
      </p:sp>
      <p:graphicFrame>
        <p:nvGraphicFramePr>
          <p:cNvPr id="4" name="Content Placeholder 3">
            <a:extLst>
              <a:ext uri="{FF2B5EF4-FFF2-40B4-BE49-F238E27FC236}">
                <a16:creationId xmlns:a16="http://schemas.microsoft.com/office/drawing/2014/main" id="{3FF77C3A-5686-40FC-AA3B-F5BC9A2B40C5}"/>
              </a:ext>
            </a:extLst>
          </p:cNvPr>
          <p:cNvGraphicFramePr>
            <a:graphicFrameLocks noGrp="1"/>
          </p:cNvGraphicFramePr>
          <p:nvPr>
            <p:ph idx="1"/>
            <p:extLst>
              <p:ext uri="{D42A27DB-BD31-4B8C-83A1-F6EECF244321}">
                <p14:modId xmlns:p14="http://schemas.microsoft.com/office/powerpoint/2010/main" val="488939100"/>
              </p:ext>
            </p:extLst>
          </p:nvPr>
        </p:nvGraphicFramePr>
        <p:xfrm>
          <a:off x="2591068" y="2073472"/>
          <a:ext cx="8915400" cy="42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E81639C-4F7B-4020-BC2F-BBE488946E04}"/>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40507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AF31-8EDE-45D5-9340-CD5CF608743F}"/>
              </a:ext>
            </a:extLst>
          </p:cNvPr>
          <p:cNvSpPr>
            <a:spLocks noGrp="1"/>
          </p:cNvSpPr>
          <p:nvPr>
            <p:ph type="title"/>
          </p:nvPr>
        </p:nvSpPr>
        <p:spPr>
          <a:xfrm>
            <a:off x="1856510" y="624110"/>
            <a:ext cx="8911687" cy="1280890"/>
          </a:xfrm>
        </p:spPr>
        <p:txBody>
          <a:bodyPr/>
          <a:lstStyle/>
          <a:p>
            <a:r>
              <a:rPr lang="en-US" dirty="0"/>
              <a:t>SAA:  Guidelines for a Graduate Program In Archival Studies (2016)</a:t>
            </a:r>
          </a:p>
        </p:txBody>
      </p:sp>
      <p:graphicFrame>
        <p:nvGraphicFramePr>
          <p:cNvPr id="4" name="Content Placeholder 3">
            <a:extLst>
              <a:ext uri="{FF2B5EF4-FFF2-40B4-BE49-F238E27FC236}">
                <a16:creationId xmlns:a16="http://schemas.microsoft.com/office/drawing/2014/main" id="{2D80C37F-72E0-4DC2-8F54-A5214F33EB35}"/>
              </a:ext>
            </a:extLst>
          </p:cNvPr>
          <p:cNvGraphicFramePr>
            <a:graphicFrameLocks noGrp="1"/>
          </p:cNvGraphicFramePr>
          <p:nvPr>
            <p:ph idx="1"/>
            <p:extLst>
              <p:ext uri="{D42A27DB-BD31-4B8C-83A1-F6EECF244321}">
                <p14:modId xmlns:p14="http://schemas.microsoft.com/office/powerpoint/2010/main" val="1377509804"/>
              </p:ext>
            </p:extLst>
          </p:nvPr>
        </p:nvGraphicFramePr>
        <p:xfrm>
          <a:off x="1856510" y="1905000"/>
          <a:ext cx="9933708" cy="4703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4E0E967-AB9D-44D1-B0F0-3E152FB7608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1717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AF31-8EDE-45D5-9340-CD5CF608743F}"/>
              </a:ext>
            </a:extLst>
          </p:cNvPr>
          <p:cNvSpPr>
            <a:spLocks noGrp="1"/>
          </p:cNvSpPr>
          <p:nvPr>
            <p:ph type="title"/>
          </p:nvPr>
        </p:nvSpPr>
        <p:spPr/>
        <p:txBody>
          <a:bodyPr/>
          <a:lstStyle/>
          <a:p>
            <a:r>
              <a:rPr lang="en-US" dirty="0"/>
              <a:t>MLA:  Professional Competencies</a:t>
            </a:r>
            <a:br>
              <a:rPr lang="en-US" dirty="0"/>
            </a:br>
            <a:r>
              <a:rPr lang="en-US" dirty="0"/>
              <a:t>(Medical Library Association, 2017)</a:t>
            </a:r>
          </a:p>
        </p:txBody>
      </p:sp>
      <p:graphicFrame>
        <p:nvGraphicFramePr>
          <p:cNvPr id="4" name="Content Placeholder 3">
            <a:extLst>
              <a:ext uri="{FF2B5EF4-FFF2-40B4-BE49-F238E27FC236}">
                <a16:creationId xmlns:a16="http://schemas.microsoft.com/office/drawing/2014/main" id="{2D80C37F-72E0-4DC2-8F54-A5214F33EB35}"/>
              </a:ext>
            </a:extLst>
          </p:cNvPr>
          <p:cNvGraphicFramePr>
            <a:graphicFrameLocks noGrp="1"/>
          </p:cNvGraphicFramePr>
          <p:nvPr>
            <p:ph idx="1"/>
            <p:extLst>
              <p:ext uri="{D42A27DB-BD31-4B8C-83A1-F6EECF244321}">
                <p14:modId xmlns:p14="http://schemas.microsoft.com/office/powerpoint/2010/main" val="3510347660"/>
              </p:ext>
            </p:extLst>
          </p:nvPr>
        </p:nvGraphicFramePr>
        <p:xfrm>
          <a:off x="2589212" y="2133599"/>
          <a:ext cx="8915400" cy="450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25EC1CBC-4022-4154-96E3-BF10D8AA4E6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27487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7F2-3B3A-4A6C-A24D-53CCF3F48D9D}"/>
              </a:ext>
            </a:extLst>
          </p:cNvPr>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F67702CD-5FBD-4598-80D4-E8BEA0D96FE9}"/>
              </a:ext>
            </a:extLst>
          </p:cNvPr>
          <p:cNvSpPr>
            <a:spLocks noGrp="1"/>
          </p:cNvSpPr>
          <p:nvPr>
            <p:ph idx="1"/>
          </p:nvPr>
        </p:nvSpPr>
        <p:spPr>
          <a:xfrm>
            <a:off x="2592924" y="1704109"/>
            <a:ext cx="8911687" cy="4207113"/>
          </a:xfrm>
        </p:spPr>
        <p:txBody>
          <a:bodyPr>
            <a:normAutofit fontScale="92500"/>
          </a:bodyPr>
          <a:lstStyle/>
          <a:p>
            <a:pPr>
              <a:lnSpc>
                <a:spcPct val="150000"/>
              </a:lnSpc>
            </a:pPr>
            <a:r>
              <a:rPr lang="en-US" sz="2800" dirty="0"/>
              <a:t>With a variety of LIS professional associations listing research as a core competency, do you think that research is valued appropriately in your program’s curriculum?</a:t>
            </a:r>
          </a:p>
          <a:p>
            <a:pPr>
              <a:lnSpc>
                <a:spcPct val="150000"/>
              </a:lnSpc>
            </a:pPr>
            <a:r>
              <a:rPr lang="en-US" sz="2800" dirty="0"/>
              <a:t>Should MSLIS programs teach their students to be research consumers instead of research executers?</a:t>
            </a:r>
          </a:p>
          <a:p>
            <a:pPr>
              <a:lnSpc>
                <a:spcPct val="150000"/>
              </a:lnSpc>
            </a:pPr>
            <a:endParaRPr lang="en-US" sz="2800" dirty="0"/>
          </a:p>
          <a:p>
            <a:pPr marL="0" indent="0">
              <a:lnSpc>
                <a:spcPct val="150000"/>
              </a:lnSpc>
              <a:buNone/>
            </a:pPr>
            <a:endParaRPr lang="en-US" sz="2800" dirty="0"/>
          </a:p>
        </p:txBody>
      </p:sp>
      <p:sp>
        <p:nvSpPr>
          <p:cNvPr id="5" name="Slide Number Placeholder 4">
            <a:extLst>
              <a:ext uri="{FF2B5EF4-FFF2-40B4-BE49-F238E27FC236}">
                <a16:creationId xmlns:a16="http://schemas.microsoft.com/office/drawing/2014/main" id="{C63384F9-BC2F-483E-BD1C-7A100830D95D}"/>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3826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p:txBody>
          <a:bodyPr/>
          <a:lstStyle/>
          <a:p>
            <a:r>
              <a:rPr lang="en-US" dirty="0"/>
              <a:t>Titles of Research Methods Courses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1072135379"/>
              </p:ext>
            </p:extLst>
          </p:nvPr>
        </p:nvGraphicFramePr>
        <p:xfrm>
          <a:off x="2005357" y="1360838"/>
          <a:ext cx="9499255" cy="5044813"/>
        </p:xfrm>
        <a:graphic>
          <a:graphicData uri="http://schemas.openxmlformats.org/drawingml/2006/table">
            <a:tbl>
              <a:tblPr firstRow="1" bandRow="1">
                <a:tableStyleId>{FABFCF23-3B69-468F-B69F-88F6DE6A72F2}</a:tableStyleId>
              </a:tblPr>
              <a:tblGrid>
                <a:gridCol w="1776934">
                  <a:extLst>
                    <a:ext uri="{9D8B030D-6E8A-4147-A177-3AD203B41FA5}">
                      <a16:colId xmlns:a16="http://schemas.microsoft.com/office/drawing/2014/main" val="3954812130"/>
                    </a:ext>
                  </a:extLst>
                </a:gridCol>
                <a:gridCol w="7722321">
                  <a:extLst>
                    <a:ext uri="{9D8B030D-6E8A-4147-A177-3AD203B41FA5}">
                      <a16:colId xmlns:a16="http://schemas.microsoft.com/office/drawing/2014/main" val="2932733766"/>
                    </a:ext>
                  </a:extLst>
                </a:gridCol>
              </a:tblGrid>
              <a:tr h="542694">
                <a:tc>
                  <a:txBody>
                    <a:bodyPr/>
                    <a:lstStyle/>
                    <a:p>
                      <a:r>
                        <a:rPr lang="en-US" dirty="0"/>
                        <a:t>Institution</a:t>
                      </a:r>
                    </a:p>
                  </a:txBody>
                  <a:tcPr/>
                </a:tc>
                <a:tc>
                  <a:txBody>
                    <a:bodyPr/>
                    <a:lstStyle/>
                    <a:p>
                      <a:r>
                        <a:rPr lang="en-US" dirty="0"/>
                        <a:t>Course Number/Title</a:t>
                      </a:r>
                    </a:p>
                  </a:txBody>
                  <a:tcPr/>
                </a:tc>
                <a:extLst>
                  <a:ext uri="{0D108BD9-81ED-4DB2-BD59-A6C34878D82A}">
                    <a16:rowId xmlns:a16="http://schemas.microsoft.com/office/drawing/2014/main" val="3651299067"/>
                  </a:ext>
                </a:extLst>
              </a:tr>
              <a:tr h="844519">
                <a:tc>
                  <a:txBody>
                    <a:bodyPr/>
                    <a:lstStyle/>
                    <a:p>
                      <a:r>
                        <a:rPr lang="en-US" dirty="0"/>
                        <a:t>Simmons</a:t>
                      </a:r>
                    </a:p>
                  </a:txBody>
                  <a:tcPr/>
                </a:tc>
                <a:tc>
                  <a:txBody>
                    <a:bodyPr/>
                    <a:lstStyle/>
                    <a:p>
                      <a:pPr marL="285750" indent="-285750">
                        <a:buFont typeface="Arial" panose="020B0604020202020204" pitchFamily="34" charset="0"/>
                        <a:buChar char="•"/>
                      </a:pPr>
                      <a:r>
                        <a:rPr lang="en-US" b="1" u="none" dirty="0"/>
                        <a:t>MSLIS:</a:t>
                      </a:r>
                      <a:r>
                        <a:rPr lang="en-US" b="1" dirty="0"/>
                        <a:t> </a:t>
                      </a:r>
                      <a:r>
                        <a:rPr lang="en-US" dirty="0"/>
                        <a:t>LIS 403: Evaluation of Information Services; LIS 532O Planning and Evaluation. </a:t>
                      </a:r>
                    </a:p>
                    <a:p>
                      <a:pPr marL="285750" indent="-285750">
                        <a:buFont typeface="Arial" panose="020B0604020202020204" pitchFamily="34" charset="0"/>
                        <a:buChar char="•"/>
                      </a:pPr>
                      <a:r>
                        <a:rPr lang="en-US" b="1" dirty="0"/>
                        <a:t>PhD:</a:t>
                      </a:r>
                      <a:r>
                        <a:rPr lang="en-US" dirty="0"/>
                        <a:t> LIS 621: Conducting Research: Methods and Design.</a:t>
                      </a:r>
                    </a:p>
                  </a:txBody>
                  <a:tcPr/>
                </a:tc>
                <a:extLst>
                  <a:ext uri="{0D108BD9-81ED-4DB2-BD59-A6C34878D82A}">
                    <a16:rowId xmlns:a16="http://schemas.microsoft.com/office/drawing/2014/main" val="104097194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pPr marL="285750" indent="-285750">
                        <a:buFont typeface="Arial" pitchFamily="34" charset="0"/>
                        <a:buChar char="•"/>
                      </a:pPr>
                      <a:r>
                        <a:rPr lang="en-US" dirty="0"/>
                        <a:t>LIS 60050: Research</a:t>
                      </a:r>
                      <a:r>
                        <a:rPr lang="en-US" baseline="0" dirty="0"/>
                        <a:t> and Assessment in LIS.</a:t>
                      </a:r>
                      <a:endParaRPr lang="en-US" dirty="0"/>
                    </a:p>
                  </a:txBody>
                  <a:tcPr/>
                </a:tc>
                <a:extLst>
                  <a:ext uri="{0D108BD9-81ED-4DB2-BD59-A6C34878D82A}">
                    <a16:rowId xmlns:a16="http://schemas.microsoft.com/office/drawing/2014/main" val="3665467825"/>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pPr marL="228600" indent="-228600">
                        <a:buFont typeface="Arial" pitchFamily="34" charset="0"/>
                        <a:buChar char="•"/>
                      </a:pPr>
                      <a:r>
                        <a:rPr lang="en-US" b="1" dirty="0"/>
                        <a:t>MI </a:t>
                      </a:r>
                      <a:r>
                        <a:rPr lang="en-US" b="0" dirty="0"/>
                        <a:t>in the LIS concentration: </a:t>
                      </a:r>
                      <a:r>
                        <a:rPr lang="en-US" dirty="0"/>
                        <a:t>INF1240H Research Methods; INF2330H Information Ethnography; INF2110H Design and Evaluation of Information Literacy Programs.</a:t>
                      </a:r>
                    </a:p>
                    <a:p>
                      <a:pPr marL="228600" indent="-228600">
                        <a:buFont typeface="Arial" pitchFamily="34" charset="0"/>
                        <a:buChar char="•"/>
                      </a:pPr>
                      <a:r>
                        <a:rPr lang="en-US" b="1" dirty="0"/>
                        <a:t>PhD:</a:t>
                      </a:r>
                      <a:r>
                        <a:rPr lang="en-US" b="0" dirty="0"/>
                        <a:t> </a:t>
                      </a:r>
                      <a:r>
                        <a:rPr lang="en-US" dirty="0"/>
                        <a:t>INF3003H Research in Information, Frameworks and Methods</a:t>
                      </a:r>
                    </a:p>
                  </a:txBody>
                  <a:tcPr/>
                </a:tc>
                <a:extLst>
                  <a:ext uri="{0D108BD9-81ED-4DB2-BD59-A6C34878D82A}">
                    <a16:rowId xmlns:a16="http://schemas.microsoft.com/office/drawing/2014/main" val="3121812071"/>
                  </a:ext>
                </a:extLst>
              </a:tr>
              <a:tr h="844519">
                <a:tc>
                  <a:txBody>
                    <a:bodyPr/>
                    <a:lstStyle/>
                    <a:p>
                      <a:r>
                        <a:rPr lang="en-US" dirty="0"/>
                        <a:t>San Jose State</a:t>
                      </a:r>
                    </a:p>
                  </a:txBody>
                  <a:tcPr/>
                </a:tc>
                <a:tc>
                  <a:txBody>
                    <a:bodyPr/>
                    <a:lstStyle/>
                    <a:p>
                      <a:pPr marL="342900" indent="-342900">
                        <a:buFont typeface="Arial" panose="020B0604020202020204" pitchFamily="34" charset="0"/>
                        <a:buChar char="•"/>
                      </a:pPr>
                      <a:r>
                        <a:rPr lang="en-US" baseline="0" dirty="0"/>
                        <a:t>INFO 285: Applied Research Methods [Topic: Doing Research Online].</a:t>
                      </a:r>
                    </a:p>
                    <a:p>
                      <a:pPr marL="342900" indent="-342900">
                        <a:buFont typeface="Arial" panose="020B0604020202020204" pitchFamily="34" charset="0"/>
                        <a:buChar char="•"/>
                      </a:pPr>
                      <a:r>
                        <a:rPr lang="en-US" baseline="0" dirty="0"/>
                        <a:t>INFO 285: Applied Research Methods [Topic: Historical Research and Writing].</a:t>
                      </a:r>
                    </a:p>
                  </a:txBody>
                  <a:tcPr/>
                </a:tc>
                <a:extLst>
                  <a:ext uri="{0D108BD9-81ED-4DB2-BD59-A6C34878D82A}">
                    <a16:rowId xmlns:a16="http://schemas.microsoft.com/office/drawing/2014/main" val="1541082080"/>
                  </a:ext>
                </a:extLst>
              </a:tr>
              <a:tr h="844519">
                <a:tc>
                  <a:txBody>
                    <a:bodyPr/>
                    <a:lstStyle/>
                    <a:p>
                      <a:r>
                        <a:rPr lang="en-US" dirty="0"/>
                        <a:t>East Carolina</a:t>
                      </a:r>
                    </a:p>
                  </a:txBody>
                  <a:tcPr/>
                </a:tc>
                <a:tc>
                  <a:txBody>
                    <a:bodyPr/>
                    <a:lstStyle/>
                    <a:p>
                      <a:pPr marL="342900" indent="-342900">
                        <a:buFont typeface="Arial" panose="020B0604020202020204" pitchFamily="34" charset="0"/>
                        <a:buChar char="•"/>
                      </a:pPr>
                      <a:r>
                        <a:rPr lang="en-US" baseline="0" dirty="0"/>
                        <a:t>LIBS 6019: Research Literacy in Library Science.</a:t>
                      </a:r>
                    </a:p>
                    <a:p>
                      <a:pPr marL="342900" indent="-342900">
                        <a:buFont typeface="Arial" panose="020B0604020202020204" pitchFamily="34" charset="0"/>
                        <a:buChar char="•"/>
                      </a:pPr>
                      <a:r>
                        <a:rPr lang="en-US" baseline="0" dirty="0"/>
                        <a:t>LIBS 6872: Research Methods in Library &amp; Information Studies.</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1A415956-3385-4332-87BB-F7C30035535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49025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94C6-E3ED-41F8-8D44-93FF514C579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7778E26-B9A0-4EEF-8D0D-65BACE0CB7AD}"/>
              </a:ext>
            </a:extLst>
          </p:cNvPr>
          <p:cNvSpPr>
            <a:spLocks noGrp="1"/>
          </p:cNvSpPr>
          <p:nvPr>
            <p:ph idx="1"/>
          </p:nvPr>
        </p:nvSpPr>
        <p:spPr>
          <a:xfrm>
            <a:off x="2187615" y="1579418"/>
            <a:ext cx="9316997" cy="5278581"/>
          </a:xfrm>
        </p:spPr>
        <p:txBody>
          <a:bodyPr>
            <a:normAutofit/>
          </a:bodyPr>
          <a:lstStyle/>
          <a:p>
            <a:r>
              <a:rPr lang="en-US" dirty="0"/>
              <a:t>Welcome and Introduction of Panel Members</a:t>
            </a:r>
          </a:p>
          <a:p>
            <a:r>
              <a:rPr lang="en-US" dirty="0"/>
              <a:t>Rationale for Teaching Research Methods </a:t>
            </a:r>
          </a:p>
          <a:p>
            <a:r>
              <a:rPr lang="en-US" dirty="0"/>
              <a:t>Competencies and Guidelines of Research</a:t>
            </a:r>
          </a:p>
          <a:p>
            <a:pPr lvl="1"/>
            <a:r>
              <a:rPr lang="en-US" sz="1800" dirty="0"/>
              <a:t>ALA, ASIS&amp;T, SAA &amp; MLA:  Educational Guidelines &amp; Professional Competencies</a:t>
            </a:r>
          </a:p>
          <a:p>
            <a:r>
              <a:rPr lang="en-US" dirty="0"/>
              <a:t>Research Methods in LIS Pedagogy</a:t>
            </a:r>
          </a:p>
          <a:p>
            <a:pPr lvl="1"/>
            <a:r>
              <a:rPr lang="en-US" sz="1800" dirty="0"/>
              <a:t>Role, purpose, and course learning objectives.</a:t>
            </a:r>
          </a:p>
          <a:p>
            <a:pPr lvl="1"/>
            <a:r>
              <a:rPr lang="en-US" sz="1800" dirty="0"/>
              <a:t>Course assignments.</a:t>
            </a:r>
          </a:p>
          <a:p>
            <a:pPr lvl="1"/>
            <a:r>
              <a:rPr lang="en-US" sz="1800" dirty="0"/>
              <a:t>Tools and resources, and depth of knowledge covered. </a:t>
            </a:r>
          </a:p>
          <a:p>
            <a:pPr lvl="1"/>
            <a:r>
              <a:rPr lang="en-US" sz="1800" dirty="0"/>
              <a:t>Challenges and innovative strategies.</a:t>
            </a:r>
          </a:p>
          <a:p>
            <a:pPr lvl="1"/>
            <a:r>
              <a:rPr lang="en-US" sz="1800" dirty="0"/>
              <a:t>Ways in which research methods courses contribute to students career preparation. </a:t>
            </a:r>
          </a:p>
          <a:p>
            <a:r>
              <a:rPr lang="en-US" dirty="0"/>
              <a:t>Discussion and Knowledge Sharing with Audience</a:t>
            </a:r>
          </a:p>
        </p:txBody>
      </p:sp>
      <p:sp>
        <p:nvSpPr>
          <p:cNvPr id="5" name="Slide Number Placeholder 4">
            <a:extLst>
              <a:ext uri="{FF2B5EF4-FFF2-40B4-BE49-F238E27FC236}">
                <a16:creationId xmlns:a16="http://schemas.microsoft.com/office/drawing/2014/main" id="{571D1FE8-78CA-4646-9FB2-0227CAF14EE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287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946562" y="512462"/>
            <a:ext cx="8911687" cy="1280890"/>
          </a:xfrm>
        </p:spPr>
        <p:txBody>
          <a:bodyPr/>
          <a:lstStyle/>
          <a:p>
            <a:r>
              <a:rPr lang="en-US" dirty="0"/>
              <a:t>Role of Research Methods Courses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1321286409"/>
              </p:ext>
            </p:extLst>
          </p:nvPr>
        </p:nvGraphicFramePr>
        <p:xfrm>
          <a:off x="1311579" y="1116957"/>
          <a:ext cx="10546670" cy="5651126"/>
        </p:xfrm>
        <a:graphic>
          <a:graphicData uri="http://schemas.openxmlformats.org/drawingml/2006/table">
            <a:tbl>
              <a:tblPr firstRow="1" bandRow="1">
                <a:tableStyleId>{5C22544A-7EE6-4342-B048-85BDC9FD1C3A}</a:tableStyleId>
              </a:tblPr>
              <a:tblGrid>
                <a:gridCol w="1972864">
                  <a:extLst>
                    <a:ext uri="{9D8B030D-6E8A-4147-A177-3AD203B41FA5}">
                      <a16:colId xmlns:a16="http://schemas.microsoft.com/office/drawing/2014/main" val="3954812130"/>
                    </a:ext>
                  </a:extLst>
                </a:gridCol>
                <a:gridCol w="8573806">
                  <a:extLst>
                    <a:ext uri="{9D8B030D-6E8A-4147-A177-3AD203B41FA5}">
                      <a16:colId xmlns:a16="http://schemas.microsoft.com/office/drawing/2014/main" val="2932733766"/>
                    </a:ext>
                  </a:extLst>
                </a:gridCol>
              </a:tblGrid>
              <a:tr h="530486">
                <a:tc>
                  <a:txBody>
                    <a:bodyPr/>
                    <a:lstStyle/>
                    <a:p>
                      <a:r>
                        <a:rPr lang="en-US" dirty="0"/>
                        <a:t>Institution</a:t>
                      </a:r>
                    </a:p>
                  </a:txBody>
                  <a:tcPr/>
                </a:tc>
                <a:tc>
                  <a:txBody>
                    <a:bodyPr/>
                    <a:lstStyle/>
                    <a:p>
                      <a:r>
                        <a:rPr lang="en-US" dirty="0"/>
                        <a:t>Roles</a:t>
                      </a:r>
                    </a:p>
                  </a:txBody>
                  <a:tcPr/>
                </a:tc>
                <a:extLst>
                  <a:ext uri="{0D108BD9-81ED-4DB2-BD59-A6C34878D82A}">
                    <a16:rowId xmlns:a16="http://schemas.microsoft.com/office/drawing/2014/main" val="3651299067"/>
                  </a:ext>
                </a:extLst>
              </a:tr>
              <a:tr h="893831">
                <a:tc>
                  <a:txBody>
                    <a:bodyPr/>
                    <a:lstStyle/>
                    <a:p>
                      <a:r>
                        <a:rPr lang="en-US" dirty="0"/>
                        <a:t>Simmons</a:t>
                      </a:r>
                    </a:p>
                  </a:txBody>
                  <a:tcPr/>
                </a:tc>
                <a:tc>
                  <a:txBody>
                    <a:bodyPr/>
                    <a:lstStyle/>
                    <a:p>
                      <a:pPr marL="285750" indent="-285750">
                        <a:buFont typeface="Arial" panose="020B0604020202020204" pitchFamily="34" charset="0"/>
                        <a:buChar char="•"/>
                      </a:pPr>
                      <a:r>
                        <a:rPr lang="en-US" b="1" dirty="0"/>
                        <a:t>MSLIS:</a:t>
                      </a:r>
                      <a:r>
                        <a:rPr lang="en-US" b="0" dirty="0"/>
                        <a:t> </a:t>
                      </a:r>
                      <a:r>
                        <a:rPr lang="en-US" dirty="0"/>
                        <a:t>Elective,</a:t>
                      </a:r>
                      <a:r>
                        <a:rPr lang="en-US" baseline="0" dirty="0"/>
                        <a:t> but</a:t>
                      </a:r>
                      <a:r>
                        <a:rPr lang="en-US" dirty="0"/>
                        <a:t> strongly recommended for Independent Study course and Usability and UX Research course.</a:t>
                      </a:r>
                    </a:p>
                    <a:p>
                      <a:pPr marL="285750" indent="-285750">
                        <a:buFont typeface="Arial" panose="020B0604020202020204" pitchFamily="34" charset="0"/>
                        <a:buChar char="•"/>
                      </a:pPr>
                      <a:r>
                        <a:rPr lang="en-US" b="1" dirty="0"/>
                        <a:t>PhD: </a:t>
                      </a:r>
                      <a:r>
                        <a:rPr lang="en-US" dirty="0"/>
                        <a:t>Required as the second semester course.</a:t>
                      </a:r>
                    </a:p>
                  </a:txBody>
                  <a:tcPr/>
                </a:tc>
                <a:extLst>
                  <a:ext uri="{0D108BD9-81ED-4DB2-BD59-A6C34878D82A}">
                    <a16:rowId xmlns:a16="http://schemas.microsoft.com/office/drawing/2014/main" val="1040971948"/>
                  </a:ext>
                </a:extLst>
              </a:tr>
              <a:tr h="893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p>
                      <a:endParaRPr lang="en-US" dirty="0"/>
                    </a:p>
                  </a:txBody>
                  <a:tcPr/>
                </a:tc>
                <a:tc>
                  <a:txBody>
                    <a:bodyPr/>
                    <a:lstStyle/>
                    <a:p>
                      <a:pPr marL="285750" indent="-285750">
                        <a:buFont typeface="Arial" pitchFamily="34" charset="0"/>
                        <a:buChar char="•"/>
                      </a:pPr>
                      <a:r>
                        <a:rPr lang="en-US" b="1" dirty="0"/>
                        <a:t>MLIS:</a:t>
                      </a:r>
                      <a:r>
                        <a:rPr lang="en-US" b="0" dirty="0"/>
                        <a:t> Required,</a:t>
                      </a:r>
                      <a:r>
                        <a:rPr lang="en-US" b="0" baseline="0" dirty="0"/>
                        <a:t> core course. Especially helpful for those taking thesis option for culminating experience. </a:t>
                      </a:r>
                    </a:p>
                    <a:p>
                      <a:pPr marL="285750" indent="-285750">
                        <a:buFont typeface="Arial" pitchFamily="34" charset="0"/>
                        <a:buChar char="•"/>
                      </a:pPr>
                      <a:r>
                        <a:rPr lang="en-US" b="1" baseline="0" dirty="0"/>
                        <a:t>PhD: </a:t>
                      </a:r>
                      <a:r>
                        <a:rPr lang="en-US" b="0" baseline="0" dirty="0"/>
                        <a:t>2 required methods courses in Communication dept.</a:t>
                      </a:r>
                      <a:endParaRPr lang="en-US" b="0" dirty="0"/>
                    </a:p>
                  </a:txBody>
                  <a:tcPr/>
                </a:tc>
                <a:extLst>
                  <a:ext uri="{0D108BD9-81ED-4DB2-BD59-A6C34878D82A}">
                    <a16:rowId xmlns:a16="http://schemas.microsoft.com/office/drawing/2014/main" val="3665467825"/>
                  </a:ext>
                </a:extLst>
              </a:tr>
              <a:tr h="893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pPr marL="228600" indent="-228600">
                        <a:buFont typeface="Arial" pitchFamily="34" charset="0"/>
                        <a:buChar char="•"/>
                      </a:pPr>
                      <a:r>
                        <a:rPr lang="en-US" b="1" dirty="0"/>
                        <a:t>MI </a:t>
                      </a:r>
                      <a:r>
                        <a:rPr lang="en-US" b="0" dirty="0"/>
                        <a:t>in the LIS concentration: Until 2016 required, 2017 and elective and required for a thesis. </a:t>
                      </a:r>
                    </a:p>
                    <a:p>
                      <a:pPr marL="228600" indent="-228600">
                        <a:buFont typeface="Arial" pitchFamily="34" charset="0"/>
                        <a:buChar char="•"/>
                      </a:pPr>
                      <a:r>
                        <a:rPr lang="en-US" b="1" dirty="0"/>
                        <a:t>PhD:</a:t>
                      </a:r>
                      <a:r>
                        <a:rPr lang="en-US" b="0" dirty="0"/>
                        <a:t> Required. </a:t>
                      </a:r>
                    </a:p>
                  </a:txBody>
                  <a:tcPr/>
                </a:tc>
                <a:extLst>
                  <a:ext uri="{0D108BD9-81ED-4DB2-BD59-A6C34878D82A}">
                    <a16:rowId xmlns:a16="http://schemas.microsoft.com/office/drawing/2014/main" val="3121812071"/>
                  </a:ext>
                </a:extLst>
              </a:tr>
              <a:tr h="606803">
                <a:tc>
                  <a:txBody>
                    <a:bodyPr/>
                    <a:lstStyle/>
                    <a:p>
                      <a:r>
                        <a:rPr lang="en-US" dirty="0"/>
                        <a:t>San Jose State</a:t>
                      </a:r>
                    </a:p>
                  </a:txBody>
                  <a:tcPr/>
                </a:tc>
                <a:tc>
                  <a:txBody>
                    <a:bodyPr/>
                    <a:lstStyle/>
                    <a:p>
                      <a:pPr marL="285750" indent="-285750">
                        <a:buFont typeface="Arial" panose="020B0604020202020204" pitchFamily="34" charset="0"/>
                        <a:buChar char="•"/>
                      </a:pPr>
                      <a:r>
                        <a:rPr lang="en-US" b="1" dirty="0"/>
                        <a:t>MLIS</a:t>
                      </a:r>
                      <a:r>
                        <a:rPr lang="en-US" b="1" baseline="0" dirty="0"/>
                        <a:t> </a:t>
                      </a:r>
                      <a:r>
                        <a:rPr lang="en-US" b="0" baseline="0" dirty="0"/>
                        <a:t>and </a:t>
                      </a:r>
                      <a:r>
                        <a:rPr lang="en-US" b="1" baseline="0" dirty="0"/>
                        <a:t>MARA</a:t>
                      </a:r>
                      <a:r>
                        <a:rPr lang="en-US" b="0" baseline="0" dirty="0"/>
                        <a:t>: Required, core course.  </a:t>
                      </a:r>
                    </a:p>
                    <a:p>
                      <a:pPr marL="285750" indent="-285750">
                        <a:buFont typeface="Arial" panose="020B0604020202020204" pitchFamily="34" charset="0"/>
                        <a:buChar char="•"/>
                      </a:pPr>
                      <a:r>
                        <a:rPr lang="en-US" b="0" baseline="0" dirty="0"/>
                        <a:t>Gateway </a:t>
                      </a:r>
                      <a:r>
                        <a:rPr lang="en-US" b="1" baseline="0" dirty="0"/>
                        <a:t>PhD</a:t>
                      </a:r>
                      <a:r>
                        <a:rPr lang="en-US" b="0" baseline="0" dirty="0"/>
                        <a:t> Program: Optional.</a:t>
                      </a:r>
                    </a:p>
                  </a:txBody>
                  <a:tcPr/>
                </a:tc>
                <a:extLst>
                  <a:ext uri="{0D108BD9-81ED-4DB2-BD59-A6C34878D82A}">
                    <a16:rowId xmlns:a16="http://schemas.microsoft.com/office/drawing/2014/main" val="1541082080"/>
                  </a:ext>
                </a:extLst>
              </a:tr>
              <a:tr h="1430129">
                <a:tc>
                  <a:txBody>
                    <a:bodyPr/>
                    <a:lstStyle/>
                    <a:p>
                      <a:r>
                        <a:rPr lang="en-US" dirty="0"/>
                        <a:t>East Carolina</a:t>
                      </a:r>
                    </a:p>
                  </a:txBody>
                  <a:tcPr/>
                </a:tc>
                <a:tc>
                  <a:txBody>
                    <a:bodyPr/>
                    <a:lstStyle/>
                    <a:p>
                      <a:pPr marL="285750" indent="-285750">
                        <a:buFont typeface="Arial"/>
                        <a:buChar char="•"/>
                      </a:pPr>
                      <a:r>
                        <a:rPr lang="en-US" b="1" dirty="0"/>
                        <a:t>MLS:</a:t>
                      </a:r>
                      <a:r>
                        <a:rPr lang="en-US" b="1" baseline="0" dirty="0"/>
                        <a:t> </a:t>
                      </a:r>
                    </a:p>
                    <a:p>
                      <a:pPr marL="742950" lvl="1" indent="-285750">
                        <a:buFont typeface="Arial"/>
                        <a:buChar char="•"/>
                      </a:pPr>
                      <a:r>
                        <a:rPr lang="en-US" dirty="0"/>
                        <a:t>Research</a:t>
                      </a:r>
                      <a:r>
                        <a:rPr lang="en-US" baseline="0" dirty="0"/>
                        <a:t> Literacy course is r</a:t>
                      </a:r>
                      <a:r>
                        <a:rPr lang="en-US" dirty="0"/>
                        <a:t>equired of all MLS students.</a:t>
                      </a:r>
                    </a:p>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Research Methods course: Required of Academic Librarianship concentration, transitioning to elective for all students, recommended for Academic Librarianship and for future graduate study.</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D3E91A51-0F7E-4934-A659-CD827E9CEF3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69850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592925" y="303485"/>
            <a:ext cx="8911687" cy="1280890"/>
          </a:xfrm>
        </p:spPr>
        <p:txBody>
          <a:bodyPr/>
          <a:lstStyle/>
          <a:p>
            <a:r>
              <a:rPr lang="en-US" dirty="0"/>
              <a:t>Purpose of Research Methods Courses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944595201"/>
              </p:ext>
            </p:extLst>
          </p:nvPr>
        </p:nvGraphicFramePr>
        <p:xfrm>
          <a:off x="1476890" y="1202784"/>
          <a:ext cx="10027722" cy="5400750"/>
        </p:xfrm>
        <a:graphic>
          <a:graphicData uri="http://schemas.openxmlformats.org/drawingml/2006/table">
            <a:tbl>
              <a:tblPr firstRow="1" bandRow="1">
                <a:tableStyleId>{21E4AEA4-8DFA-4A89-87EB-49C32662AFE0}</a:tableStyleId>
              </a:tblPr>
              <a:tblGrid>
                <a:gridCol w="1400175">
                  <a:extLst>
                    <a:ext uri="{9D8B030D-6E8A-4147-A177-3AD203B41FA5}">
                      <a16:colId xmlns:a16="http://schemas.microsoft.com/office/drawing/2014/main" val="3954812130"/>
                    </a:ext>
                  </a:extLst>
                </a:gridCol>
                <a:gridCol w="8627547">
                  <a:extLst>
                    <a:ext uri="{9D8B030D-6E8A-4147-A177-3AD203B41FA5}">
                      <a16:colId xmlns:a16="http://schemas.microsoft.com/office/drawing/2014/main" val="2932733766"/>
                    </a:ext>
                  </a:extLst>
                </a:gridCol>
              </a:tblGrid>
              <a:tr h="544483">
                <a:tc>
                  <a:txBody>
                    <a:bodyPr/>
                    <a:lstStyle/>
                    <a:p>
                      <a:r>
                        <a:rPr lang="en-US" dirty="0"/>
                        <a:t>Institution</a:t>
                      </a:r>
                    </a:p>
                  </a:txBody>
                  <a:tcPr/>
                </a:tc>
                <a:tc>
                  <a:txBody>
                    <a:bodyPr/>
                    <a:lstStyle/>
                    <a:p>
                      <a:r>
                        <a:rPr lang="en-US" dirty="0"/>
                        <a:t>Purposes</a:t>
                      </a:r>
                    </a:p>
                  </a:txBody>
                  <a:tcPr/>
                </a:tc>
                <a:extLst>
                  <a:ext uri="{0D108BD9-81ED-4DB2-BD59-A6C34878D82A}">
                    <a16:rowId xmlns:a16="http://schemas.microsoft.com/office/drawing/2014/main" val="3651299067"/>
                  </a:ext>
                </a:extLst>
              </a:tr>
              <a:tr h="524593">
                <a:tc>
                  <a:txBody>
                    <a:bodyPr/>
                    <a:lstStyle/>
                    <a:p>
                      <a:r>
                        <a:rPr lang="en-US" dirty="0"/>
                        <a:t>Simmons</a:t>
                      </a:r>
                    </a:p>
                  </a:txBody>
                  <a:tcPr/>
                </a:tc>
                <a:tc>
                  <a:txBody>
                    <a:bodyPr/>
                    <a:lstStyle/>
                    <a:p>
                      <a:pPr marL="228600" indent="-228600">
                        <a:buFont typeface="Arial" pitchFamily="34" charset="0"/>
                        <a:buChar char="•"/>
                      </a:pPr>
                      <a:r>
                        <a:rPr lang="en-US" b="1" dirty="0"/>
                        <a:t>MSLIS:</a:t>
                      </a:r>
                      <a:r>
                        <a:rPr lang="en-US" dirty="0"/>
                        <a:t> Focus on evaluation research practice in the context of LIS.</a:t>
                      </a:r>
                    </a:p>
                    <a:p>
                      <a:pPr marL="228600" indent="-228600">
                        <a:buFont typeface="Arial" pitchFamily="34" charset="0"/>
                        <a:buChar char="•"/>
                      </a:pPr>
                      <a:r>
                        <a:rPr lang="en-US" b="1" dirty="0"/>
                        <a:t>PhD:</a:t>
                      </a:r>
                      <a:r>
                        <a:rPr lang="en-US" dirty="0"/>
                        <a:t> Standard research method course.</a:t>
                      </a:r>
                    </a:p>
                  </a:txBody>
                  <a:tcPr/>
                </a:tc>
                <a:extLst>
                  <a:ext uri="{0D108BD9-81ED-4DB2-BD59-A6C34878D82A}">
                    <a16:rowId xmlns:a16="http://schemas.microsoft.com/office/drawing/2014/main" val="1040971948"/>
                  </a:ext>
                </a:extLst>
              </a:tr>
              <a:tr h="9174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r>
                        <a:rPr lang="en-US" sz="1800" kern="1200" dirty="0">
                          <a:solidFill>
                            <a:schemeClr val="dk1"/>
                          </a:solidFill>
                          <a:effectLst/>
                          <a:latin typeface="+mn-lt"/>
                          <a:ea typeface="+mn-ea"/>
                          <a:cs typeface="+mn-cs"/>
                        </a:rPr>
                        <a:t>Focuses on quantitative and qualitative research methods applicable to information settings and environments. Explores research design, data analysis, proposal development, and ethical issues. </a:t>
                      </a:r>
                      <a:endParaRPr lang="en-US" dirty="0"/>
                    </a:p>
                  </a:txBody>
                  <a:tcPr/>
                </a:tc>
                <a:extLst>
                  <a:ext uri="{0D108BD9-81ED-4DB2-BD59-A6C34878D82A}">
                    <a16:rowId xmlns:a16="http://schemas.microsoft.com/office/drawing/2014/main" val="3665467825"/>
                  </a:ext>
                </a:extLst>
              </a:tr>
              <a:tr h="11926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pPr marL="228600" indent="-228600">
                        <a:buFont typeface="Arial" pitchFamily="34" charset="0"/>
                        <a:buChar char="•"/>
                      </a:pPr>
                      <a:r>
                        <a:rPr lang="en-CA" b="1" dirty="0">
                          <a:solidFill>
                            <a:schemeClr val="tx1"/>
                          </a:solidFill>
                        </a:rPr>
                        <a:t>MI</a:t>
                      </a:r>
                      <a:r>
                        <a:rPr lang="en-CA" dirty="0">
                          <a:solidFill>
                            <a:schemeClr val="tx1"/>
                          </a:solidFill>
                        </a:rPr>
                        <a:t> in the LIS concentration: Provides an overview of qualitative and quantitative research methods.</a:t>
                      </a:r>
                    </a:p>
                    <a:p>
                      <a:pPr marL="228600" indent="-228600">
                        <a:buFont typeface="Arial" pitchFamily="34" charset="0"/>
                        <a:buChar char="•"/>
                      </a:pPr>
                      <a:r>
                        <a:rPr lang="en-CA" b="1" dirty="0">
                          <a:solidFill>
                            <a:schemeClr val="tx1"/>
                          </a:solidFill>
                        </a:rPr>
                        <a:t>PhD:</a:t>
                      </a:r>
                      <a:r>
                        <a:rPr lang="en-CA" dirty="0">
                          <a:solidFill>
                            <a:schemeClr val="tx1"/>
                          </a:solidFill>
                        </a:rPr>
                        <a:t> Focuses on the development of methodology and research design for the dissertation.</a:t>
                      </a:r>
                      <a:endParaRPr lang="en-US" dirty="0">
                        <a:solidFill>
                          <a:schemeClr val="tx1"/>
                        </a:solidFill>
                      </a:endParaRPr>
                    </a:p>
                  </a:txBody>
                  <a:tcPr/>
                </a:tc>
                <a:extLst>
                  <a:ext uri="{0D108BD9-81ED-4DB2-BD59-A6C34878D82A}">
                    <a16:rowId xmlns:a16="http://schemas.microsoft.com/office/drawing/2014/main" val="3121812071"/>
                  </a:ext>
                </a:extLst>
              </a:tr>
              <a:tr h="917414">
                <a:tc>
                  <a:txBody>
                    <a:bodyPr/>
                    <a:lstStyle/>
                    <a:p>
                      <a:r>
                        <a:rPr lang="en-US" dirty="0"/>
                        <a:t>San Jose State</a:t>
                      </a:r>
                    </a:p>
                  </a:txBody>
                  <a:tcPr/>
                </a:tc>
                <a:tc>
                  <a:txBody>
                    <a:bodyPr/>
                    <a:lstStyle/>
                    <a:p>
                      <a:r>
                        <a:rPr lang="en-US" sz="1800" b="0" i="0" kern="1200" dirty="0">
                          <a:solidFill>
                            <a:schemeClr val="dk1"/>
                          </a:solidFill>
                          <a:effectLst/>
                          <a:latin typeface="+mn-lt"/>
                          <a:ea typeface="+mn-ea"/>
                          <a:cs typeface="+mn-cs"/>
                        </a:rPr>
                        <a:t>Covers fundamental principles, processes, values, and roles of research for professional application. Ties to our Program-level</a:t>
                      </a:r>
                      <a:r>
                        <a:rPr lang="en-US" sz="1800" b="0" i="0" kern="1200" baseline="0" dirty="0">
                          <a:solidFill>
                            <a:schemeClr val="dk1"/>
                          </a:solidFill>
                          <a:effectLst/>
                          <a:latin typeface="+mn-lt"/>
                          <a:ea typeface="+mn-ea"/>
                          <a:cs typeface="+mn-cs"/>
                        </a:rPr>
                        <a:t> learning outcomes (core competencies).</a:t>
                      </a:r>
                      <a:endParaRPr lang="en-US" dirty="0"/>
                    </a:p>
                  </a:txBody>
                  <a:tcPr/>
                </a:tc>
                <a:extLst>
                  <a:ext uri="{0D108BD9-81ED-4DB2-BD59-A6C34878D82A}">
                    <a16:rowId xmlns:a16="http://schemas.microsoft.com/office/drawing/2014/main" val="1541082080"/>
                  </a:ext>
                </a:extLst>
              </a:tr>
              <a:tr h="1158809">
                <a:tc>
                  <a:txBody>
                    <a:bodyPr/>
                    <a:lstStyle/>
                    <a:p>
                      <a:r>
                        <a:rPr lang="en-US" dirty="0"/>
                        <a:t>East Carolina</a:t>
                      </a:r>
                    </a:p>
                  </a:txBody>
                  <a:tcPr/>
                </a:tc>
                <a:tc>
                  <a:txBody>
                    <a:bodyPr/>
                    <a:lstStyle/>
                    <a:p>
                      <a:r>
                        <a:rPr lang="en-US" dirty="0"/>
                        <a:t>Required</a:t>
                      </a:r>
                      <a:r>
                        <a:rPr lang="en-US" baseline="0" dirty="0"/>
                        <a:t> course</a:t>
                      </a:r>
                      <a:r>
                        <a:rPr lang="en-US" dirty="0"/>
                        <a:t>: Effective consumers of others’ research; ability</a:t>
                      </a:r>
                      <a:r>
                        <a:rPr lang="en-US" baseline="0" dirty="0"/>
                        <a:t> to apply research results to professional problems.</a:t>
                      </a:r>
                      <a:endParaRPr lang="en-US" dirty="0"/>
                    </a:p>
                    <a:p>
                      <a:r>
                        <a:rPr lang="en-US" dirty="0"/>
                        <a:t>Second</a:t>
                      </a:r>
                      <a:r>
                        <a:rPr lang="en-US" baseline="0" dirty="0"/>
                        <a:t> course</a:t>
                      </a:r>
                      <a:r>
                        <a:rPr lang="en-US" dirty="0"/>
                        <a:t>: More</a:t>
                      </a:r>
                      <a:r>
                        <a:rPr lang="en-US" baseline="0" dirty="0"/>
                        <a:t> specific understanding of </a:t>
                      </a:r>
                      <a:r>
                        <a:rPr lang="en-US" dirty="0"/>
                        <a:t>methodologies; relationship to</a:t>
                      </a:r>
                      <a:r>
                        <a:rPr lang="en-US" baseline="0" dirty="0"/>
                        <a:t> assessment of library services.</a:t>
                      </a:r>
                      <a:endParaRPr lang="en-US" dirty="0"/>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47A227AA-E371-4EF5-8637-3071AAB4D05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90474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78183" y="404464"/>
            <a:ext cx="9426430"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661027392"/>
              </p:ext>
            </p:extLst>
          </p:nvPr>
        </p:nvGraphicFramePr>
        <p:xfrm>
          <a:off x="879675" y="1587189"/>
          <a:ext cx="10938077" cy="4084320"/>
        </p:xfrm>
        <a:graphic>
          <a:graphicData uri="http://schemas.openxmlformats.org/drawingml/2006/table">
            <a:tbl>
              <a:tblPr firstRow="1" bandRow="1">
                <a:tableStyleId>{F5AB1C69-6EDB-4FF4-983F-18BD219EF322}</a:tableStyleId>
              </a:tblPr>
              <a:tblGrid>
                <a:gridCol w="1435262">
                  <a:extLst>
                    <a:ext uri="{9D8B030D-6E8A-4147-A177-3AD203B41FA5}">
                      <a16:colId xmlns:a16="http://schemas.microsoft.com/office/drawing/2014/main" val="3954812130"/>
                    </a:ext>
                  </a:extLst>
                </a:gridCol>
                <a:gridCol w="9502815">
                  <a:extLst>
                    <a:ext uri="{9D8B030D-6E8A-4147-A177-3AD203B41FA5}">
                      <a16:colId xmlns:a16="http://schemas.microsoft.com/office/drawing/2014/main" val="2932733766"/>
                    </a:ext>
                  </a:extLst>
                </a:gridCol>
              </a:tblGrid>
              <a:tr h="360364">
                <a:tc>
                  <a:txBody>
                    <a:bodyPr/>
                    <a:lstStyle/>
                    <a:p>
                      <a:r>
                        <a:rPr lang="en-US" dirty="0"/>
                        <a:t>Institution</a:t>
                      </a:r>
                    </a:p>
                  </a:txBody>
                  <a:tcPr/>
                </a:tc>
                <a:tc>
                  <a:txBody>
                    <a:bodyPr/>
                    <a:lstStyle/>
                    <a:p>
                      <a:r>
                        <a:rPr lang="en-US" sz="1600" dirty="0"/>
                        <a:t>Learning Objectives</a:t>
                      </a:r>
                    </a:p>
                  </a:txBody>
                  <a:tcPr/>
                </a:tc>
                <a:extLst>
                  <a:ext uri="{0D108BD9-81ED-4DB2-BD59-A6C34878D82A}">
                    <a16:rowId xmlns:a16="http://schemas.microsoft.com/office/drawing/2014/main" val="3651299067"/>
                  </a:ext>
                </a:extLst>
              </a:tr>
              <a:tr h="2486311">
                <a:tc>
                  <a:txBody>
                    <a:bodyPr/>
                    <a:lstStyle/>
                    <a:p>
                      <a:r>
                        <a:rPr lang="en-US" dirty="0"/>
                        <a:t>Simmons</a:t>
                      </a:r>
                    </a:p>
                    <a:p>
                      <a:r>
                        <a:rPr lang="en-US" dirty="0"/>
                        <a:t>(MSLIS, LIS403)</a:t>
                      </a:r>
                    </a:p>
                  </a:txBody>
                  <a:tcPr/>
                </a:tc>
                <a:tc>
                  <a:txBody>
                    <a:bodyPr/>
                    <a:lstStyle/>
                    <a:p>
                      <a:pPr marL="285750" lvl="0" indent="-285750">
                        <a:spcBef>
                          <a:spcPts val="600"/>
                        </a:spcBef>
                        <a:spcAft>
                          <a:spcPts val="600"/>
                        </a:spcAft>
                        <a:buFont typeface="Arial" panose="020B0604020202020204" pitchFamily="34" charset="0"/>
                        <a:buChar char="•"/>
                      </a:pPr>
                      <a:r>
                        <a:rPr lang="en-US" sz="1800" dirty="0"/>
                        <a:t>To study the domain and purpose of evaluation, and the principles, design, and framework of evaluation research</a:t>
                      </a:r>
                    </a:p>
                    <a:p>
                      <a:pPr marL="285750" lvl="0" indent="-285750">
                        <a:spcBef>
                          <a:spcPts val="600"/>
                        </a:spcBef>
                        <a:spcAft>
                          <a:spcPts val="600"/>
                        </a:spcAft>
                        <a:buFont typeface="Arial" panose="020B0604020202020204" pitchFamily="34" charset="0"/>
                        <a:buChar char="•"/>
                      </a:pPr>
                      <a:r>
                        <a:rPr lang="en-US" sz="1800" dirty="0"/>
                        <a:t>To apply evaluation research method to investigate contemporary library issues, and solve practical problems relevant to the field of library and information science</a:t>
                      </a:r>
                    </a:p>
                    <a:p>
                      <a:pPr marL="285750" lvl="0" indent="-285750">
                        <a:spcBef>
                          <a:spcPts val="600"/>
                        </a:spcBef>
                        <a:spcAft>
                          <a:spcPts val="600"/>
                        </a:spcAft>
                        <a:buFont typeface="Arial" panose="020B0604020202020204" pitchFamily="34" charset="0"/>
                        <a:buChar char="•"/>
                      </a:pPr>
                      <a:r>
                        <a:rPr lang="en-US" sz="1800" dirty="0"/>
                        <a:t>To acquire the knowledge and skills necessary to evaluate LIS research papers and conduct usability evaluations</a:t>
                      </a:r>
                    </a:p>
                    <a:p>
                      <a:pPr marL="285750" lvl="0" indent="-285750">
                        <a:spcBef>
                          <a:spcPts val="600"/>
                        </a:spcBef>
                        <a:spcAft>
                          <a:spcPts val="600"/>
                        </a:spcAft>
                        <a:buFont typeface="Arial" panose="020B0604020202020204" pitchFamily="34" charset="0"/>
                        <a:buChar char="•"/>
                      </a:pPr>
                      <a:r>
                        <a:rPr lang="en-US" sz="1800" dirty="0"/>
                        <a:t>To become familiar with the evaluation research process by designing a survey instrument and preparing a professional quality evaluation research proposal</a:t>
                      </a:r>
                    </a:p>
                    <a:p>
                      <a:pPr marL="285750" lvl="0" indent="-285750">
                        <a:spcBef>
                          <a:spcPts val="600"/>
                        </a:spcBef>
                        <a:spcAft>
                          <a:spcPts val="600"/>
                        </a:spcAft>
                        <a:buFont typeface="Arial" panose="020B0604020202020204" pitchFamily="34" charset="0"/>
                        <a:buChar char="•"/>
                      </a:pPr>
                      <a:r>
                        <a:rPr lang="en-US" sz="1800" dirty="0"/>
                        <a:t>To acquire a basic understanding of descriptive and inferential statistics, and the ability to select and use appropriate statistical methods for evaluation research</a:t>
                      </a:r>
                    </a:p>
                  </a:txBody>
                  <a:tcPr/>
                </a:tc>
                <a:extLst>
                  <a:ext uri="{0D108BD9-81ED-4DB2-BD59-A6C34878D82A}">
                    <a16:rowId xmlns:a16="http://schemas.microsoft.com/office/drawing/2014/main" val="1040971948"/>
                  </a:ext>
                </a:extLst>
              </a:tr>
            </a:tbl>
          </a:graphicData>
        </a:graphic>
      </p:graphicFrame>
      <p:sp>
        <p:nvSpPr>
          <p:cNvPr id="5" name="Slide Number Placeholder 4">
            <a:extLst>
              <a:ext uri="{FF2B5EF4-FFF2-40B4-BE49-F238E27FC236}">
                <a16:creationId xmlns:a16="http://schemas.microsoft.com/office/drawing/2014/main" id="{54A90216-CB59-4818-90A2-B368ACF9AF6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96786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78183" y="404464"/>
            <a:ext cx="9426430"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661027392"/>
              </p:ext>
            </p:extLst>
          </p:nvPr>
        </p:nvGraphicFramePr>
        <p:xfrm>
          <a:off x="879675" y="1587189"/>
          <a:ext cx="10938077" cy="4480560"/>
        </p:xfrm>
        <a:graphic>
          <a:graphicData uri="http://schemas.openxmlformats.org/drawingml/2006/table">
            <a:tbl>
              <a:tblPr firstRow="1" bandRow="1">
                <a:tableStyleId>{F5AB1C69-6EDB-4FF4-983F-18BD219EF322}</a:tableStyleId>
              </a:tblPr>
              <a:tblGrid>
                <a:gridCol w="1435262">
                  <a:extLst>
                    <a:ext uri="{9D8B030D-6E8A-4147-A177-3AD203B41FA5}">
                      <a16:colId xmlns:a16="http://schemas.microsoft.com/office/drawing/2014/main" val="3954812130"/>
                    </a:ext>
                  </a:extLst>
                </a:gridCol>
                <a:gridCol w="9502815">
                  <a:extLst>
                    <a:ext uri="{9D8B030D-6E8A-4147-A177-3AD203B41FA5}">
                      <a16:colId xmlns:a16="http://schemas.microsoft.com/office/drawing/2014/main" val="2932733766"/>
                    </a:ext>
                  </a:extLst>
                </a:gridCol>
              </a:tblGrid>
              <a:tr h="360364">
                <a:tc>
                  <a:txBody>
                    <a:bodyPr/>
                    <a:lstStyle/>
                    <a:p>
                      <a:r>
                        <a:rPr lang="en-US" dirty="0"/>
                        <a:t>Institution</a:t>
                      </a:r>
                    </a:p>
                  </a:txBody>
                  <a:tcPr/>
                </a:tc>
                <a:tc>
                  <a:txBody>
                    <a:bodyPr/>
                    <a:lstStyle/>
                    <a:p>
                      <a:r>
                        <a:rPr lang="en-US" sz="1600" dirty="0"/>
                        <a:t>Learning Objectives</a:t>
                      </a:r>
                    </a:p>
                  </a:txBody>
                  <a:tcPr/>
                </a:tc>
                <a:extLst>
                  <a:ext uri="{0D108BD9-81ED-4DB2-BD59-A6C34878D82A}">
                    <a16:rowId xmlns:a16="http://schemas.microsoft.com/office/drawing/2014/main" val="3651299067"/>
                  </a:ext>
                </a:extLst>
              </a:tr>
              <a:tr h="2486311">
                <a:tc>
                  <a:txBody>
                    <a:bodyPr/>
                    <a:lstStyle/>
                    <a:p>
                      <a:r>
                        <a:rPr lang="en-US" dirty="0"/>
                        <a:t>Simmons</a:t>
                      </a:r>
                    </a:p>
                    <a:p>
                      <a:r>
                        <a:rPr lang="en-US" dirty="0"/>
                        <a:t>(PhD.,</a:t>
                      </a:r>
                      <a:r>
                        <a:rPr lang="en-US" baseline="0" dirty="0"/>
                        <a:t> LIS621</a:t>
                      </a:r>
                      <a:r>
                        <a:rPr lang="en-US" dirty="0"/>
                        <a:t>)</a:t>
                      </a:r>
                    </a:p>
                  </a:txBody>
                  <a:tcPr/>
                </a:tc>
                <a:tc>
                  <a:txBody>
                    <a:bodyPr/>
                    <a:lstStyle/>
                    <a:p>
                      <a:pPr marL="285750" lvl="0" indent="-285750">
                        <a:spcBef>
                          <a:spcPts val="600"/>
                        </a:spcBef>
                        <a:spcAft>
                          <a:spcPts val="600"/>
                        </a:spcAft>
                        <a:buFont typeface="Arial" pitchFamily="34" charset="0"/>
                        <a:buChar char="•"/>
                      </a:pPr>
                      <a:r>
                        <a:rPr lang="en-US" sz="1600" b="0" i="0" kern="1200" dirty="0">
                          <a:solidFill>
                            <a:schemeClr val="dk1"/>
                          </a:solidFill>
                          <a:effectLst/>
                          <a:latin typeface="+mn-lt"/>
                          <a:ea typeface="+mn-ea"/>
                          <a:cs typeface="+mn-cs"/>
                        </a:rPr>
                        <a:t>To understand the nature of scientific methods and reflective inquiry, the conduct and process of research, the design frameworks, and methods of collecting, managing, and analyzing data;</a:t>
                      </a:r>
                    </a:p>
                    <a:p>
                      <a:pPr marL="285750" lvl="0" indent="-285750">
                        <a:spcBef>
                          <a:spcPts val="600"/>
                        </a:spcBef>
                        <a:spcAft>
                          <a:spcPts val="600"/>
                        </a:spcAft>
                        <a:buFont typeface="Arial" pitchFamily="34" charset="0"/>
                        <a:buChar char="•"/>
                      </a:pPr>
                      <a:r>
                        <a:rPr lang="en-US" sz="1600" b="0" i="0" kern="1200" dirty="0">
                          <a:solidFill>
                            <a:schemeClr val="dk1"/>
                          </a:solidFill>
                          <a:effectLst/>
                          <a:latin typeface="+mn-lt"/>
                          <a:ea typeface="+mn-ea"/>
                          <a:cs typeface="+mn-cs"/>
                        </a:rPr>
                        <a:t>To master key research methods and design traditions in the LIS field and beyond, especially to familiar with the quantitative, qualitative, and mixed methods and their corresponding research designs;</a:t>
                      </a:r>
                    </a:p>
                    <a:p>
                      <a:pPr marL="285750" lvl="0" indent="-285750">
                        <a:spcBef>
                          <a:spcPts val="600"/>
                        </a:spcBef>
                        <a:spcAft>
                          <a:spcPts val="600"/>
                        </a:spcAft>
                        <a:buFont typeface="Arial" pitchFamily="34" charset="0"/>
                        <a:buChar char="•"/>
                      </a:pPr>
                      <a:r>
                        <a:rPr lang="en-US" sz="1600" b="0" i="0" kern="1200" dirty="0">
                          <a:solidFill>
                            <a:schemeClr val="dk1"/>
                          </a:solidFill>
                          <a:effectLst/>
                          <a:latin typeface="+mn-lt"/>
                          <a:ea typeface="+mn-ea"/>
                          <a:cs typeface="+mn-cs"/>
                        </a:rPr>
                        <a:t>To develop viable research plan, acquire skills in developing problem statement and research questions, and designing appropriate empirical methods and approaches for the research questions;</a:t>
                      </a:r>
                    </a:p>
                    <a:p>
                      <a:pPr marL="285750" lvl="0" indent="-285750">
                        <a:spcBef>
                          <a:spcPts val="600"/>
                        </a:spcBef>
                        <a:spcAft>
                          <a:spcPts val="600"/>
                        </a:spcAft>
                        <a:buFont typeface="Arial" pitchFamily="34" charset="0"/>
                        <a:buChar char="•"/>
                      </a:pPr>
                      <a:r>
                        <a:rPr lang="en-US" sz="1600" b="0" i="0" kern="1200" dirty="0">
                          <a:solidFill>
                            <a:schemeClr val="dk1"/>
                          </a:solidFill>
                          <a:effectLst/>
                          <a:latin typeface="+mn-lt"/>
                          <a:ea typeface="+mn-ea"/>
                          <a:cs typeface="+mn-cs"/>
                        </a:rPr>
                        <a:t>To obtain practical experience in applying for IRB approval for research protocols involving human participants, writing of research proposal, and conducting data collection;</a:t>
                      </a:r>
                    </a:p>
                    <a:p>
                      <a:pPr marL="285750" lvl="0" indent="-285750">
                        <a:spcBef>
                          <a:spcPts val="600"/>
                        </a:spcBef>
                        <a:spcAft>
                          <a:spcPts val="600"/>
                        </a:spcAft>
                        <a:buFont typeface="Arial" pitchFamily="34" charset="0"/>
                        <a:buChar char="•"/>
                      </a:pPr>
                      <a:r>
                        <a:rPr lang="en-US" sz="1600" b="0" i="0" kern="1200" dirty="0">
                          <a:solidFill>
                            <a:schemeClr val="dk1"/>
                          </a:solidFill>
                          <a:effectLst/>
                          <a:latin typeface="+mn-lt"/>
                          <a:ea typeface="+mn-ea"/>
                          <a:cs typeface="+mn-cs"/>
                        </a:rPr>
                        <a:t>To develop critical reading/thinking skills, obtain an understanding of the writing requirements of scholarly communication, and build a sense of scholarship and academic life in the information field.</a:t>
                      </a:r>
                    </a:p>
                  </a:txBody>
                  <a:tcPr/>
                </a:tc>
                <a:extLst>
                  <a:ext uri="{0D108BD9-81ED-4DB2-BD59-A6C34878D82A}">
                    <a16:rowId xmlns:a16="http://schemas.microsoft.com/office/drawing/2014/main" val="1040971948"/>
                  </a:ext>
                </a:extLst>
              </a:tr>
            </a:tbl>
          </a:graphicData>
        </a:graphic>
      </p:graphicFrame>
      <p:sp>
        <p:nvSpPr>
          <p:cNvPr id="5" name="Slide Number Placeholder 4">
            <a:extLst>
              <a:ext uri="{FF2B5EF4-FFF2-40B4-BE49-F238E27FC236}">
                <a16:creationId xmlns:a16="http://schemas.microsoft.com/office/drawing/2014/main" id="{54A90216-CB59-4818-90A2-B368ACF9AF6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96786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1828801" y="432174"/>
            <a:ext cx="9675812"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60594841"/>
              </p:ext>
            </p:extLst>
          </p:nvPr>
        </p:nvGraphicFramePr>
        <p:xfrm>
          <a:off x="1311579" y="1713064"/>
          <a:ext cx="10404087" cy="3230634"/>
        </p:xfrm>
        <a:graphic>
          <a:graphicData uri="http://schemas.openxmlformats.org/drawingml/2006/table">
            <a:tbl>
              <a:tblPr firstRow="1" bandRow="1">
                <a:tableStyleId>{F5AB1C69-6EDB-4FF4-983F-18BD219EF322}</a:tableStyleId>
              </a:tblPr>
              <a:tblGrid>
                <a:gridCol w="1281150">
                  <a:extLst>
                    <a:ext uri="{9D8B030D-6E8A-4147-A177-3AD203B41FA5}">
                      <a16:colId xmlns:a16="http://schemas.microsoft.com/office/drawing/2014/main" val="3954812130"/>
                    </a:ext>
                  </a:extLst>
                </a:gridCol>
                <a:gridCol w="9122937">
                  <a:extLst>
                    <a:ext uri="{9D8B030D-6E8A-4147-A177-3AD203B41FA5}">
                      <a16:colId xmlns:a16="http://schemas.microsoft.com/office/drawing/2014/main" val="2932733766"/>
                    </a:ext>
                  </a:extLst>
                </a:gridCol>
              </a:tblGrid>
              <a:tr h="578874">
                <a:tc>
                  <a:txBody>
                    <a:bodyPr/>
                    <a:lstStyle/>
                    <a:p>
                      <a:r>
                        <a:rPr lang="en-US" dirty="0"/>
                        <a:t>Institution</a:t>
                      </a:r>
                    </a:p>
                  </a:txBody>
                  <a:tcPr/>
                </a:tc>
                <a:tc>
                  <a:txBody>
                    <a:bodyPr/>
                    <a:lstStyle/>
                    <a:p>
                      <a:r>
                        <a:rPr lang="en-US" dirty="0"/>
                        <a:t>Learning Objectives</a:t>
                      </a:r>
                    </a:p>
                  </a:txBody>
                  <a:tcPr/>
                </a:tc>
                <a:extLst>
                  <a:ext uri="{0D108BD9-81ED-4DB2-BD59-A6C34878D82A}">
                    <a16:rowId xmlns:a16="http://schemas.microsoft.com/office/drawing/2014/main" val="3651299067"/>
                  </a:ext>
                </a:extLst>
              </a:tr>
              <a:tr h="18862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pPr marL="285750" lvl="0" indent="-285750" fontAlgn="base">
                        <a:spcBef>
                          <a:spcPts val="600"/>
                        </a:spcBef>
                        <a:spcAft>
                          <a:spcPts val="600"/>
                        </a:spcAft>
                        <a:buFont typeface="Arial" pitchFamily="34" charset="0"/>
                        <a:buChar char="•"/>
                      </a:pPr>
                      <a:r>
                        <a:rPr lang="en-US" sz="1600" kern="1200" dirty="0">
                          <a:solidFill>
                            <a:schemeClr val="dk1"/>
                          </a:solidFill>
                          <a:effectLst/>
                          <a:latin typeface="+mn-lt"/>
                          <a:ea typeface="+mn-ea"/>
                          <a:cs typeface="+mn-cs"/>
                        </a:rPr>
                        <a:t>To</a:t>
                      </a:r>
                      <a:r>
                        <a:rPr lang="en-US" sz="1600" kern="1200" baseline="0" dirty="0">
                          <a:solidFill>
                            <a:schemeClr val="dk1"/>
                          </a:solidFill>
                          <a:effectLst/>
                          <a:latin typeface="+mn-lt"/>
                          <a:ea typeface="+mn-ea"/>
                          <a:cs typeface="+mn-cs"/>
                        </a:rPr>
                        <a:t> d</a:t>
                      </a:r>
                      <a:r>
                        <a:rPr lang="en-US" sz="1600" kern="1200" dirty="0">
                          <a:solidFill>
                            <a:schemeClr val="dk1"/>
                          </a:solidFill>
                          <a:effectLst/>
                          <a:latin typeface="+mn-lt"/>
                          <a:ea typeface="+mn-ea"/>
                          <a:cs typeface="+mn-cs"/>
                        </a:rPr>
                        <a:t>escribe a range of research methods, quantitative and qualitative;</a:t>
                      </a:r>
                    </a:p>
                    <a:p>
                      <a:pPr marL="285750" lvl="0" indent="-285750" fontAlgn="base">
                        <a:spcBef>
                          <a:spcPts val="600"/>
                        </a:spcBef>
                        <a:spcAft>
                          <a:spcPts val="600"/>
                        </a:spcAft>
                        <a:buFont typeface="Arial" pitchFamily="34" charset="0"/>
                        <a:buChar char="•"/>
                      </a:pPr>
                      <a:r>
                        <a:rPr lang="en-US" sz="1600" kern="1200" dirty="0">
                          <a:solidFill>
                            <a:schemeClr val="dk1"/>
                          </a:solidFill>
                          <a:effectLst/>
                          <a:latin typeface="+mn-lt"/>
                          <a:ea typeface="+mn-ea"/>
                          <a:cs typeface="+mn-cs"/>
                        </a:rPr>
                        <a:t>To evaluate examples of LIS research in terms of reliability, validity, and significance;</a:t>
                      </a:r>
                    </a:p>
                    <a:p>
                      <a:pPr marL="285750" lvl="0" indent="-285750" fontAlgn="base">
                        <a:spcBef>
                          <a:spcPts val="600"/>
                        </a:spcBef>
                        <a:spcAft>
                          <a:spcPts val="600"/>
                        </a:spcAft>
                        <a:buFont typeface="Arial" pitchFamily="34" charset="0"/>
                        <a:buChar char="•"/>
                      </a:pPr>
                      <a:r>
                        <a:rPr lang="en-US" sz="1600" kern="1200" dirty="0">
                          <a:solidFill>
                            <a:schemeClr val="dk1"/>
                          </a:solidFill>
                          <a:effectLst/>
                          <a:latin typeface="+mn-lt"/>
                          <a:ea typeface="+mn-ea"/>
                          <a:cs typeface="+mn-cs"/>
                        </a:rPr>
                        <a:t>To articulate and apply steps in the research process to identify a research problem, formulate a question, choose an appropriate method;</a:t>
                      </a:r>
                    </a:p>
                    <a:p>
                      <a:pPr marL="285750" lvl="0" indent="-285750" fontAlgn="base">
                        <a:spcBef>
                          <a:spcPts val="600"/>
                        </a:spcBef>
                        <a:spcAft>
                          <a:spcPts val="600"/>
                        </a:spcAft>
                        <a:buFont typeface="Arial" pitchFamily="34" charset="0"/>
                        <a:buChar char="•"/>
                      </a:pPr>
                      <a:r>
                        <a:rPr lang="en-US" sz="1600" kern="1200" dirty="0">
                          <a:solidFill>
                            <a:schemeClr val="dk1"/>
                          </a:solidFill>
                          <a:effectLst/>
                          <a:latin typeface="+mn-lt"/>
                          <a:ea typeface="+mn-ea"/>
                          <a:cs typeface="+mn-cs"/>
                        </a:rPr>
                        <a:t>To demonstrate knowledge and application of basic concepts, and techniques in the analysis of quantitative and qualitative data;</a:t>
                      </a:r>
                    </a:p>
                    <a:p>
                      <a:pPr marL="285750" lvl="0" indent="-285750" fontAlgn="base">
                        <a:spcBef>
                          <a:spcPts val="600"/>
                        </a:spcBef>
                        <a:spcAft>
                          <a:spcPts val="600"/>
                        </a:spcAft>
                        <a:buFont typeface="Arial" pitchFamily="34" charset="0"/>
                        <a:buChar char="•"/>
                      </a:pPr>
                      <a:r>
                        <a:rPr lang="en-US" sz="1600" kern="1200" dirty="0">
                          <a:solidFill>
                            <a:schemeClr val="dk1"/>
                          </a:solidFill>
                          <a:effectLst/>
                          <a:latin typeface="+mn-lt"/>
                          <a:ea typeface="+mn-ea"/>
                          <a:cs typeface="+mn-cs"/>
                        </a:rPr>
                        <a:t>To create an effective research proposal for conducting some form of guided research and/or for a financial grant application.</a:t>
                      </a:r>
                    </a:p>
                  </a:txBody>
                  <a:tcPr/>
                </a:tc>
                <a:extLst>
                  <a:ext uri="{0D108BD9-81ED-4DB2-BD59-A6C34878D82A}">
                    <a16:rowId xmlns:a16="http://schemas.microsoft.com/office/drawing/2014/main" val="10001"/>
                  </a:ext>
                </a:extLst>
              </a:tr>
            </a:tbl>
          </a:graphicData>
        </a:graphic>
      </p:graphicFrame>
      <p:sp>
        <p:nvSpPr>
          <p:cNvPr id="5" name="Slide Number Placeholder 4">
            <a:extLst>
              <a:ext uri="{FF2B5EF4-FFF2-40B4-BE49-F238E27FC236}">
                <a16:creationId xmlns:a16="http://schemas.microsoft.com/office/drawing/2014/main" id="{E9FB8BD7-436E-4C46-8D89-3E85A6E531D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91326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1828801" y="432174"/>
            <a:ext cx="9675812"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60594841"/>
              </p:ext>
            </p:extLst>
          </p:nvPr>
        </p:nvGraphicFramePr>
        <p:xfrm>
          <a:off x="1805049" y="1297438"/>
          <a:ext cx="9797143" cy="3987081"/>
        </p:xfrm>
        <a:graphic>
          <a:graphicData uri="http://schemas.openxmlformats.org/drawingml/2006/table">
            <a:tbl>
              <a:tblPr firstRow="1" bandRow="1">
                <a:tableStyleId>{F5AB1C69-6EDB-4FF4-983F-18BD219EF322}</a:tableStyleId>
              </a:tblPr>
              <a:tblGrid>
                <a:gridCol w="1852551">
                  <a:extLst>
                    <a:ext uri="{9D8B030D-6E8A-4147-A177-3AD203B41FA5}">
                      <a16:colId xmlns:a16="http://schemas.microsoft.com/office/drawing/2014/main" val="3954812130"/>
                    </a:ext>
                  </a:extLst>
                </a:gridCol>
                <a:gridCol w="7944592">
                  <a:extLst>
                    <a:ext uri="{9D8B030D-6E8A-4147-A177-3AD203B41FA5}">
                      <a16:colId xmlns:a16="http://schemas.microsoft.com/office/drawing/2014/main" val="2932733766"/>
                    </a:ext>
                  </a:extLst>
                </a:gridCol>
              </a:tblGrid>
              <a:tr h="841436">
                <a:tc>
                  <a:txBody>
                    <a:bodyPr/>
                    <a:lstStyle/>
                    <a:p>
                      <a:r>
                        <a:rPr lang="en-US" dirty="0"/>
                        <a:t>Institution</a:t>
                      </a:r>
                    </a:p>
                  </a:txBody>
                  <a:tcPr/>
                </a:tc>
                <a:tc>
                  <a:txBody>
                    <a:bodyPr/>
                    <a:lstStyle/>
                    <a:p>
                      <a:r>
                        <a:rPr lang="en-US" dirty="0"/>
                        <a:t>Learning Objectives</a:t>
                      </a:r>
                    </a:p>
                  </a:txBody>
                  <a:tcPr/>
                </a:tc>
                <a:extLst>
                  <a:ext uri="{0D108BD9-81ED-4DB2-BD59-A6C34878D82A}">
                    <a16:rowId xmlns:a16="http://schemas.microsoft.com/office/drawing/2014/main" val="3651299067"/>
                  </a:ext>
                </a:extLst>
              </a:tr>
              <a:tr h="31456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pPr>
                        <a:spcBef>
                          <a:spcPts val="600"/>
                        </a:spcBef>
                        <a:spcAft>
                          <a:spcPts val="600"/>
                        </a:spcAft>
                      </a:pPr>
                      <a:r>
                        <a:rPr lang="en-US" sz="1800" dirty="0"/>
                        <a:t>(INF1240 Research Methods) </a:t>
                      </a:r>
                    </a:p>
                    <a:p>
                      <a:pPr>
                        <a:spcBef>
                          <a:spcPts val="600"/>
                        </a:spcBef>
                        <a:spcAft>
                          <a:spcPts val="600"/>
                        </a:spcAft>
                      </a:pPr>
                      <a:r>
                        <a:rPr lang="en-US" sz="1800" dirty="0"/>
                        <a:t>The objectives of the course are to provide students with the tools and skills required to understand research terminology and assess published research, identify the types of methods best suited for investigating different types of problems and questions, develop research questions that are based on and build upon a critical appraisal of existing research, design a research proposal, and begin initial preparations for embarking on a new research project.</a:t>
                      </a:r>
                    </a:p>
                  </a:txBody>
                  <a:tcPr/>
                </a:tc>
                <a:extLst>
                  <a:ext uri="{0D108BD9-81ED-4DB2-BD59-A6C34878D82A}">
                    <a16:rowId xmlns:a16="http://schemas.microsoft.com/office/drawing/2014/main" val="3121812071"/>
                  </a:ext>
                </a:extLst>
              </a:tr>
            </a:tbl>
          </a:graphicData>
        </a:graphic>
      </p:graphicFrame>
      <p:sp>
        <p:nvSpPr>
          <p:cNvPr id="5" name="Slide Number Placeholder 4">
            <a:extLst>
              <a:ext uri="{FF2B5EF4-FFF2-40B4-BE49-F238E27FC236}">
                <a16:creationId xmlns:a16="http://schemas.microsoft.com/office/drawing/2014/main" id="{E9FB8BD7-436E-4C46-8D89-3E85A6E531D2}"/>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91326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1828801" y="432174"/>
            <a:ext cx="9675812"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60594841"/>
              </p:ext>
            </p:extLst>
          </p:nvPr>
        </p:nvGraphicFramePr>
        <p:xfrm>
          <a:off x="1311579" y="1713064"/>
          <a:ext cx="10404087" cy="3047754"/>
        </p:xfrm>
        <a:graphic>
          <a:graphicData uri="http://schemas.openxmlformats.org/drawingml/2006/table">
            <a:tbl>
              <a:tblPr firstRow="1" bandRow="1">
                <a:tableStyleId>{F5AB1C69-6EDB-4FF4-983F-18BD219EF322}</a:tableStyleId>
              </a:tblPr>
              <a:tblGrid>
                <a:gridCol w="1458106">
                  <a:extLst>
                    <a:ext uri="{9D8B030D-6E8A-4147-A177-3AD203B41FA5}">
                      <a16:colId xmlns:a16="http://schemas.microsoft.com/office/drawing/2014/main" val="3954812130"/>
                    </a:ext>
                  </a:extLst>
                </a:gridCol>
                <a:gridCol w="8945981">
                  <a:extLst>
                    <a:ext uri="{9D8B030D-6E8A-4147-A177-3AD203B41FA5}">
                      <a16:colId xmlns:a16="http://schemas.microsoft.com/office/drawing/2014/main" val="2932733766"/>
                    </a:ext>
                  </a:extLst>
                </a:gridCol>
              </a:tblGrid>
              <a:tr h="578874">
                <a:tc>
                  <a:txBody>
                    <a:bodyPr/>
                    <a:lstStyle/>
                    <a:p>
                      <a:r>
                        <a:rPr lang="en-US" dirty="0"/>
                        <a:t>Institution</a:t>
                      </a:r>
                    </a:p>
                  </a:txBody>
                  <a:tcPr/>
                </a:tc>
                <a:tc>
                  <a:txBody>
                    <a:bodyPr/>
                    <a:lstStyle/>
                    <a:p>
                      <a:r>
                        <a:rPr lang="en-US" dirty="0"/>
                        <a:t>Learning Objectives</a:t>
                      </a:r>
                    </a:p>
                  </a:txBody>
                  <a:tcPr/>
                </a:tc>
                <a:extLst>
                  <a:ext uri="{0D108BD9-81ED-4DB2-BD59-A6C34878D82A}">
                    <a16:rowId xmlns:a16="http://schemas.microsoft.com/office/drawing/2014/main" val="3651299067"/>
                  </a:ext>
                </a:extLst>
              </a:tr>
              <a:tr h="1886250">
                <a:tc>
                  <a:txBody>
                    <a:bodyPr/>
                    <a:lstStyle/>
                    <a:p>
                      <a:r>
                        <a:rPr lang="en-US" dirty="0"/>
                        <a:t>San Jose State</a:t>
                      </a:r>
                    </a:p>
                  </a:txBody>
                  <a:tcPr/>
                </a:tc>
                <a:tc>
                  <a:txBody>
                    <a:bodyPr/>
                    <a:lstStyle/>
                    <a:p>
                      <a:pPr marL="342900" indent="-342900">
                        <a:spcBef>
                          <a:spcPts val="600"/>
                        </a:spcBef>
                        <a:spcAft>
                          <a:spcPts val="600"/>
                        </a:spcAft>
                        <a:buFont typeface="+mj-lt"/>
                        <a:buAutoNum type="arabicPeriod"/>
                      </a:pPr>
                      <a:r>
                        <a:rPr lang="en-US" sz="1800" dirty="0"/>
                        <a:t>Understand the difference between primary and secondary research.</a:t>
                      </a:r>
                    </a:p>
                    <a:p>
                      <a:pPr marL="342900" indent="-342900">
                        <a:spcBef>
                          <a:spcPts val="600"/>
                        </a:spcBef>
                        <a:spcAft>
                          <a:spcPts val="600"/>
                        </a:spcAft>
                        <a:buFont typeface="+mj-lt"/>
                        <a:buAutoNum type="arabicPeriod"/>
                      </a:pPr>
                      <a:r>
                        <a:rPr lang="en-US" sz="1800" dirty="0"/>
                        <a:t>Demonstrate knowledge of fundamental principles and processes of conducting research.</a:t>
                      </a:r>
                    </a:p>
                    <a:p>
                      <a:pPr marL="342900" indent="-342900">
                        <a:spcBef>
                          <a:spcPts val="600"/>
                        </a:spcBef>
                        <a:spcAft>
                          <a:spcPts val="600"/>
                        </a:spcAft>
                        <a:buFont typeface="+mj-lt"/>
                        <a:buAutoNum type="arabicPeriod"/>
                      </a:pPr>
                      <a:r>
                        <a:rPr lang="en-US" sz="1800" dirty="0"/>
                        <a:t>Articulate the research method(s) covered in the course, appropriately apply them, and understand their strengths and liabilities.</a:t>
                      </a:r>
                    </a:p>
                    <a:p>
                      <a:pPr marL="342900" indent="-342900">
                        <a:spcBef>
                          <a:spcPts val="600"/>
                        </a:spcBef>
                        <a:spcAft>
                          <a:spcPts val="600"/>
                        </a:spcAft>
                        <a:buFont typeface="+mj-lt"/>
                        <a:buAutoNum type="arabicPeriod"/>
                      </a:pPr>
                      <a:r>
                        <a:rPr lang="en-US" sz="1800" dirty="0"/>
                        <a:t>Understand appropriate data collection/analysis tools, and ethical concerns related to research.</a:t>
                      </a:r>
                    </a:p>
                  </a:txBody>
                  <a:tcPr/>
                </a:tc>
                <a:extLst>
                  <a:ext uri="{0D108BD9-81ED-4DB2-BD59-A6C34878D82A}">
                    <a16:rowId xmlns:a16="http://schemas.microsoft.com/office/drawing/2014/main" val="1541082080"/>
                  </a:ext>
                </a:extLst>
              </a:tr>
            </a:tbl>
          </a:graphicData>
        </a:graphic>
      </p:graphicFrame>
      <p:sp>
        <p:nvSpPr>
          <p:cNvPr id="5" name="Slide Number Placeholder 4">
            <a:extLst>
              <a:ext uri="{FF2B5EF4-FFF2-40B4-BE49-F238E27FC236}">
                <a16:creationId xmlns:a16="http://schemas.microsoft.com/office/drawing/2014/main" id="{E9FB8BD7-436E-4C46-8D89-3E85A6E531D2}"/>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91326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1828801" y="432174"/>
            <a:ext cx="9675812" cy="1280890"/>
          </a:xfrm>
        </p:spPr>
        <p:txBody>
          <a:bodyPr/>
          <a:lstStyle/>
          <a:p>
            <a:r>
              <a:rPr lang="en-US" dirty="0"/>
              <a:t>Course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2809887849"/>
              </p:ext>
            </p:extLst>
          </p:nvPr>
        </p:nvGraphicFramePr>
        <p:xfrm>
          <a:off x="1101143" y="1539433"/>
          <a:ext cx="10762306" cy="4887493"/>
        </p:xfrm>
        <a:graphic>
          <a:graphicData uri="http://schemas.openxmlformats.org/drawingml/2006/table">
            <a:tbl>
              <a:tblPr firstRow="1" bandRow="1">
                <a:tableStyleId>{F5AB1C69-6EDB-4FF4-983F-18BD219EF322}</a:tableStyleId>
              </a:tblPr>
              <a:tblGrid>
                <a:gridCol w="1445287">
                  <a:extLst>
                    <a:ext uri="{9D8B030D-6E8A-4147-A177-3AD203B41FA5}">
                      <a16:colId xmlns:a16="http://schemas.microsoft.com/office/drawing/2014/main" val="3954812130"/>
                    </a:ext>
                  </a:extLst>
                </a:gridCol>
                <a:gridCol w="9317019">
                  <a:extLst>
                    <a:ext uri="{9D8B030D-6E8A-4147-A177-3AD203B41FA5}">
                      <a16:colId xmlns:a16="http://schemas.microsoft.com/office/drawing/2014/main" val="2932733766"/>
                    </a:ext>
                  </a:extLst>
                </a:gridCol>
              </a:tblGrid>
              <a:tr h="531862">
                <a:tc>
                  <a:txBody>
                    <a:bodyPr/>
                    <a:lstStyle/>
                    <a:p>
                      <a:r>
                        <a:rPr lang="en-US" dirty="0"/>
                        <a:t>Institution</a:t>
                      </a:r>
                    </a:p>
                  </a:txBody>
                  <a:tcPr/>
                </a:tc>
                <a:tc>
                  <a:txBody>
                    <a:bodyPr/>
                    <a:lstStyle/>
                    <a:p>
                      <a:r>
                        <a:rPr lang="en-US" dirty="0"/>
                        <a:t>Learning Objectives</a:t>
                      </a:r>
                    </a:p>
                  </a:txBody>
                  <a:tcPr/>
                </a:tc>
                <a:extLst>
                  <a:ext uri="{0D108BD9-81ED-4DB2-BD59-A6C34878D82A}">
                    <a16:rowId xmlns:a16="http://schemas.microsoft.com/office/drawing/2014/main" val="3651299067"/>
                  </a:ext>
                </a:extLst>
              </a:tr>
              <a:tr h="4355631">
                <a:tc>
                  <a:txBody>
                    <a:bodyPr/>
                    <a:lstStyle/>
                    <a:p>
                      <a:r>
                        <a:rPr lang="en-US" dirty="0"/>
                        <a:t>East Carolina</a:t>
                      </a:r>
                    </a:p>
                  </a:txBody>
                  <a:tcPr/>
                </a:tc>
                <a:tc>
                  <a:txBody>
                    <a:bodyPr/>
                    <a:lstStyle/>
                    <a:p>
                      <a:r>
                        <a:rPr lang="en-US" sz="1600" b="1" kern="1200" dirty="0">
                          <a:solidFill>
                            <a:schemeClr val="dk1"/>
                          </a:solidFill>
                          <a:effectLst/>
                          <a:latin typeface="+mn-lt"/>
                          <a:ea typeface="+mn-ea"/>
                          <a:cs typeface="+mn-cs"/>
                        </a:rPr>
                        <a:t>Required course:</a:t>
                      </a:r>
                    </a:p>
                    <a:p>
                      <a:pPr marL="285750" lvl="0" indent="-285750">
                        <a:buFont typeface="Arial"/>
                        <a:buChar char="•"/>
                      </a:pPr>
                      <a:r>
                        <a:rPr lang="en-US" sz="1600" kern="1200" dirty="0">
                          <a:solidFill>
                            <a:schemeClr val="dk1"/>
                          </a:solidFill>
                          <a:effectLst/>
                          <a:latin typeface="+mn-lt"/>
                          <a:ea typeface="+mn-ea"/>
                          <a:cs typeface="+mn-cs"/>
                        </a:rPr>
                        <a:t>Recognize and apply the fundamentals of social research methods in library science;</a:t>
                      </a:r>
                    </a:p>
                    <a:p>
                      <a:pPr marL="285750" lvl="0" indent="-285750">
                        <a:buFont typeface="Arial"/>
                        <a:buChar char="•"/>
                      </a:pPr>
                      <a:r>
                        <a:rPr lang="en-US" sz="1600" kern="1200" dirty="0">
                          <a:solidFill>
                            <a:schemeClr val="dk1"/>
                          </a:solidFill>
                          <a:effectLst/>
                          <a:latin typeface="+mn-lt"/>
                          <a:ea typeface="+mn-ea"/>
                          <a:cs typeface="+mn-cs"/>
                        </a:rPr>
                        <a:t>Retrieve, interpret, evaluate and analyze research literature of the field;</a:t>
                      </a:r>
                    </a:p>
                    <a:p>
                      <a:pPr marL="285750" lvl="0" indent="-285750">
                        <a:buFont typeface="Arial"/>
                        <a:buChar char="•"/>
                      </a:pPr>
                      <a:r>
                        <a:rPr lang="en-US" sz="1600" kern="1200" dirty="0">
                          <a:solidFill>
                            <a:schemeClr val="dk1"/>
                          </a:solidFill>
                          <a:effectLst/>
                          <a:latin typeface="+mn-lt"/>
                          <a:ea typeface="+mn-ea"/>
                          <a:cs typeface="+mn-cs"/>
                        </a:rPr>
                        <a:t>Apply the principles and methods used to assess the actual and potential value of new research;</a:t>
                      </a:r>
                    </a:p>
                    <a:p>
                      <a:pPr marL="285750" lvl="0" indent="-285750">
                        <a:buFont typeface="Arial"/>
                        <a:buChar char="•"/>
                      </a:pPr>
                      <a:r>
                        <a:rPr lang="en-US" sz="1600" kern="1200" dirty="0">
                          <a:solidFill>
                            <a:schemeClr val="dk1"/>
                          </a:solidFill>
                          <a:effectLst/>
                          <a:latin typeface="+mn-lt"/>
                          <a:ea typeface="+mn-ea"/>
                          <a:cs typeface="+mn-cs"/>
                        </a:rPr>
                        <a:t>Analyze and apply research to investigate professional problems and design a research project;</a:t>
                      </a:r>
                    </a:p>
                    <a:p>
                      <a:pPr marL="285750" lvl="0" indent="-285750">
                        <a:buFont typeface="Arial"/>
                        <a:buChar char="•"/>
                      </a:pPr>
                      <a:r>
                        <a:rPr lang="en-US" sz="1600" kern="1200" dirty="0">
                          <a:solidFill>
                            <a:schemeClr val="dk1"/>
                          </a:solidFill>
                          <a:effectLst/>
                          <a:latin typeface="+mn-lt"/>
                          <a:ea typeface="+mn-ea"/>
                          <a:cs typeface="+mn-cs"/>
                        </a:rPr>
                        <a:t>Recognize and apply ethical principles in research involving human subjects;</a:t>
                      </a:r>
                    </a:p>
                    <a:p>
                      <a:pPr marL="285750" lvl="0" indent="-285750">
                        <a:buFont typeface="Arial"/>
                        <a:buChar char="•"/>
                      </a:pPr>
                      <a:r>
                        <a:rPr lang="en-US" sz="1600" kern="1200" dirty="0">
                          <a:solidFill>
                            <a:schemeClr val="dk1"/>
                          </a:solidFill>
                          <a:effectLst/>
                          <a:latin typeface="+mn-lt"/>
                          <a:ea typeface="+mn-ea"/>
                          <a:cs typeface="+mn-cs"/>
                        </a:rPr>
                        <a:t>Employ the mechanics of APA Style;</a:t>
                      </a:r>
                      <a:br>
                        <a:rPr lang="en-US" sz="1600" kern="1200" dirty="0">
                          <a:solidFill>
                            <a:schemeClr val="dk1"/>
                          </a:solidFill>
                          <a:effectLst/>
                          <a:latin typeface="+mn-lt"/>
                          <a:ea typeface="+mn-ea"/>
                          <a:cs typeface="+mn-cs"/>
                        </a:rPr>
                      </a:b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Second course:</a:t>
                      </a:r>
                    </a:p>
                    <a:p>
                      <a:pPr marL="285750" lvl="0" indent="-285750">
                        <a:buFont typeface="Arial"/>
                        <a:buChar char="•"/>
                      </a:pPr>
                      <a:r>
                        <a:rPr lang="en-US" sz="1600" kern="1200" dirty="0">
                          <a:solidFill>
                            <a:schemeClr val="dk1"/>
                          </a:solidFill>
                          <a:effectLst/>
                          <a:latin typeface="+mn-lt"/>
                          <a:ea typeface="+mn-ea"/>
                          <a:cs typeface="+mn-cs"/>
                        </a:rPr>
                        <a:t>Apply research designs, including research instruments and data coding methods;</a:t>
                      </a:r>
                    </a:p>
                    <a:p>
                      <a:pPr marL="285750" lvl="0" indent="-285750">
                        <a:buFont typeface="Arial"/>
                        <a:buChar char="•"/>
                      </a:pPr>
                      <a:r>
                        <a:rPr lang="en-US" sz="1600" kern="1200" dirty="0">
                          <a:solidFill>
                            <a:schemeClr val="dk1"/>
                          </a:solidFill>
                          <a:effectLst/>
                          <a:latin typeface="+mn-lt"/>
                          <a:ea typeface="+mn-ea"/>
                          <a:cs typeface="+mn-cs"/>
                        </a:rPr>
                        <a:t>Discuss possible research methods to employ to assess various library services; </a:t>
                      </a:r>
                    </a:p>
                    <a:p>
                      <a:pPr marL="285750" lvl="0" indent="-285750">
                        <a:buFont typeface="Arial"/>
                        <a:buChar char="•"/>
                      </a:pPr>
                      <a:r>
                        <a:rPr lang="en-US" sz="1600" kern="1200" dirty="0">
                          <a:solidFill>
                            <a:schemeClr val="dk1"/>
                          </a:solidFill>
                          <a:effectLst/>
                          <a:latin typeface="+mn-lt"/>
                          <a:ea typeface="+mn-ea"/>
                          <a:cs typeface="+mn-cs"/>
                        </a:rPr>
                        <a:t>Assess the strengths and limitations of particular research tools and methodologies;</a:t>
                      </a:r>
                    </a:p>
                    <a:p>
                      <a:pPr marL="285750" lvl="0" indent="-285750">
                        <a:buFont typeface="Arial"/>
                        <a:buChar char="•"/>
                      </a:pPr>
                      <a:r>
                        <a:rPr lang="en-US" sz="1600" kern="1200" dirty="0">
                          <a:solidFill>
                            <a:schemeClr val="dk1"/>
                          </a:solidFill>
                          <a:effectLst/>
                          <a:latin typeface="+mn-lt"/>
                          <a:ea typeface="+mn-ea"/>
                          <a:cs typeface="+mn-cs"/>
                        </a:rPr>
                        <a:t>Connect evaluation of services with service improvement, best practices, and  accountability of libraries.</a:t>
                      </a:r>
                    </a:p>
                    <a:p>
                      <a:endParaRPr lang="en-US" sz="1400" dirty="0"/>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E9FB8BD7-436E-4C46-8D89-3E85A6E531D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39836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78183" y="404464"/>
            <a:ext cx="9426430" cy="1280890"/>
          </a:xfrm>
        </p:spPr>
        <p:txBody>
          <a:bodyPr/>
          <a:lstStyle/>
          <a:p>
            <a:r>
              <a:rPr lang="en-US" dirty="0"/>
              <a:t>Common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3537957402"/>
              </p:ext>
            </p:extLst>
          </p:nvPr>
        </p:nvGraphicFramePr>
        <p:xfrm>
          <a:off x="1311579" y="1913640"/>
          <a:ext cx="10396512" cy="3979876"/>
        </p:xfrm>
        <a:graphic>
          <a:graphicData uri="http://schemas.openxmlformats.org/drawingml/2006/table">
            <a:tbl>
              <a:tblPr firstRow="1" bandRow="1">
                <a:tableStyleId>{F5AB1C69-6EDB-4FF4-983F-18BD219EF322}</a:tableStyleId>
              </a:tblPr>
              <a:tblGrid>
                <a:gridCol w="8551602">
                  <a:extLst>
                    <a:ext uri="{9D8B030D-6E8A-4147-A177-3AD203B41FA5}">
                      <a16:colId xmlns:a16="http://schemas.microsoft.com/office/drawing/2014/main" val="3954812130"/>
                    </a:ext>
                  </a:extLst>
                </a:gridCol>
                <a:gridCol w="1844910">
                  <a:extLst>
                    <a:ext uri="{9D8B030D-6E8A-4147-A177-3AD203B41FA5}">
                      <a16:colId xmlns:a16="http://schemas.microsoft.com/office/drawing/2014/main" val="2932733766"/>
                    </a:ext>
                  </a:extLst>
                </a:gridCol>
              </a:tblGrid>
              <a:tr h="342665">
                <a:tc>
                  <a:txBody>
                    <a:bodyPr/>
                    <a:lstStyle/>
                    <a:p>
                      <a:r>
                        <a:rPr lang="en-US" dirty="0"/>
                        <a:t>Common Learning Objectives</a:t>
                      </a:r>
                    </a:p>
                  </a:txBody>
                  <a:tcPr/>
                </a:tc>
                <a:tc>
                  <a:txBody>
                    <a:bodyPr/>
                    <a:lstStyle/>
                    <a:p>
                      <a:r>
                        <a:rPr lang="en-US" dirty="0"/>
                        <a:t>Institutions</a:t>
                      </a:r>
                    </a:p>
                  </a:txBody>
                  <a:tcPr/>
                </a:tc>
                <a:extLst>
                  <a:ext uri="{0D108BD9-81ED-4DB2-BD59-A6C34878D82A}">
                    <a16:rowId xmlns:a16="http://schemas.microsoft.com/office/drawing/2014/main" val="3651299067"/>
                  </a:ext>
                </a:extLst>
              </a:tr>
              <a:tr h="384975">
                <a:tc>
                  <a:txBody>
                    <a:bodyPr/>
                    <a:lstStyle/>
                    <a:p>
                      <a:r>
                        <a:rPr lang="en-US" dirty="0"/>
                        <a:t>Develop proficiency with the foundations of LIS research</a:t>
                      </a:r>
                    </a:p>
                  </a:txBody>
                  <a:tcPr/>
                </a:tc>
                <a:tc>
                  <a:txBody>
                    <a:bodyPr/>
                    <a:lstStyle/>
                    <a:p>
                      <a:pPr marL="0" indent="0">
                        <a:buFont typeface="Arial" panose="020B0604020202020204" pitchFamily="34" charset="0"/>
                        <a:buNone/>
                      </a:pPr>
                      <a:r>
                        <a:rPr lang="en-US" sz="1600" dirty="0"/>
                        <a:t>All</a:t>
                      </a:r>
                    </a:p>
                  </a:txBody>
                  <a:tcPr/>
                </a:tc>
                <a:extLst>
                  <a:ext uri="{0D108BD9-81ED-4DB2-BD59-A6C34878D82A}">
                    <a16:rowId xmlns:a16="http://schemas.microsoft.com/office/drawing/2014/main" val="1040971948"/>
                  </a:ext>
                </a:extLst>
              </a:tr>
              <a:tr h="45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kern="1200" dirty="0">
                          <a:solidFill>
                            <a:schemeClr val="dk1"/>
                          </a:solidFill>
                          <a:effectLst/>
                          <a:latin typeface="+mn-lt"/>
                          <a:ea typeface="+mn-ea"/>
                          <a:cs typeface="+mn-cs"/>
                        </a:rPr>
                        <a:t>Develop proficiency with the research process</a:t>
                      </a:r>
                      <a:endParaRPr lang="en-US" u="none" dirty="0"/>
                    </a:p>
                  </a:txBody>
                  <a:tcPr/>
                </a:tc>
                <a:tc>
                  <a:txBody>
                    <a:bodyPr/>
                    <a:lstStyle/>
                    <a:p>
                      <a:pPr marL="0" lvl="0" indent="0" fontAlgn="base">
                        <a:buFont typeface="Arial" pitchFamily="34" charset="0"/>
                        <a:buNone/>
                      </a:pPr>
                      <a:r>
                        <a:rPr lang="en-US" sz="1800" b="0" i="0" u="none" strike="noStrike" kern="1200" dirty="0">
                          <a:solidFill>
                            <a:schemeClr val="dk1"/>
                          </a:solidFill>
                          <a:effectLst/>
                          <a:latin typeface="+mn-lt"/>
                          <a:ea typeface="+mn-ea"/>
                          <a:cs typeface="+mn-cs"/>
                        </a:rPr>
                        <a:t>All</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3665467825"/>
                  </a:ext>
                </a:extLst>
              </a:tr>
              <a:tr h="342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Develop proficiency with research design, methods, and methodology </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All</a:t>
                      </a:r>
                    </a:p>
                  </a:txBody>
                  <a:tcPr/>
                </a:tc>
                <a:extLst>
                  <a:ext uri="{0D108BD9-81ED-4DB2-BD59-A6C34878D82A}">
                    <a16:rowId xmlns:a16="http://schemas.microsoft.com/office/drawing/2014/main" val="1902791080"/>
                  </a:ext>
                </a:extLst>
              </a:tr>
              <a:tr h="5996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Develop proficiency with evaluating relevant LIS research articles and resources</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All</a:t>
                      </a:r>
                    </a:p>
                  </a:txBody>
                  <a:tcPr/>
                </a:tc>
                <a:extLst>
                  <a:ext uri="{0D108BD9-81ED-4DB2-BD59-A6C34878D82A}">
                    <a16:rowId xmlns:a16="http://schemas.microsoft.com/office/drawing/2014/main" val="3684347150"/>
                  </a:ext>
                </a:extLst>
              </a:tr>
              <a:tr h="885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Design some kind of research product (e.g. a research proposal, research plan, or grant application)</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Simmons,</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Kent State, Toronto, ECU</a:t>
                      </a:r>
                    </a:p>
                  </a:txBody>
                  <a:tcPr/>
                </a:tc>
                <a:extLst>
                  <a:ext uri="{0D108BD9-81ED-4DB2-BD59-A6C34878D82A}">
                    <a16:rowId xmlns:a16="http://schemas.microsoft.com/office/drawing/2014/main" val="1121579631"/>
                  </a:ext>
                </a:extLst>
              </a:tr>
              <a:tr h="885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Develop proficiency with creating LIS evaluation research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none" dirty="0"/>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Simmons Kent State, Toronto</a:t>
                      </a:r>
                    </a:p>
                  </a:txBody>
                  <a:tcPr/>
                </a:tc>
                <a:extLst>
                  <a:ext uri="{0D108BD9-81ED-4DB2-BD59-A6C34878D82A}">
                    <a16:rowId xmlns:a16="http://schemas.microsoft.com/office/drawing/2014/main" val="4010077706"/>
                  </a:ext>
                </a:extLst>
              </a:tr>
            </a:tbl>
          </a:graphicData>
        </a:graphic>
      </p:graphicFrame>
      <p:sp>
        <p:nvSpPr>
          <p:cNvPr id="5" name="Slide Number Placeholder 4">
            <a:extLst>
              <a:ext uri="{FF2B5EF4-FFF2-40B4-BE49-F238E27FC236}">
                <a16:creationId xmlns:a16="http://schemas.microsoft.com/office/drawing/2014/main" id="{54A90216-CB59-4818-90A2-B368ACF9AF6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96786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78183" y="404464"/>
            <a:ext cx="9426430" cy="1280890"/>
          </a:xfrm>
        </p:spPr>
        <p:txBody>
          <a:bodyPr/>
          <a:lstStyle/>
          <a:p>
            <a:r>
              <a:rPr lang="en-US" dirty="0"/>
              <a:t>Unique Learning Objectives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3116329471"/>
              </p:ext>
            </p:extLst>
          </p:nvPr>
        </p:nvGraphicFramePr>
        <p:xfrm>
          <a:off x="1311579" y="1913640"/>
          <a:ext cx="10396512" cy="3309496"/>
        </p:xfrm>
        <a:graphic>
          <a:graphicData uri="http://schemas.openxmlformats.org/drawingml/2006/table">
            <a:tbl>
              <a:tblPr firstRow="1" bandRow="1">
                <a:tableStyleId>{F5AB1C69-6EDB-4FF4-983F-18BD219EF322}</a:tableStyleId>
              </a:tblPr>
              <a:tblGrid>
                <a:gridCol w="8551602">
                  <a:extLst>
                    <a:ext uri="{9D8B030D-6E8A-4147-A177-3AD203B41FA5}">
                      <a16:colId xmlns:a16="http://schemas.microsoft.com/office/drawing/2014/main" val="3954812130"/>
                    </a:ext>
                  </a:extLst>
                </a:gridCol>
                <a:gridCol w="1844910">
                  <a:extLst>
                    <a:ext uri="{9D8B030D-6E8A-4147-A177-3AD203B41FA5}">
                      <a16:colId xmlns:a16="http://schemas.microsoft.com/office/drawing/2014/main" val="2932733766"/>
                    </a:ext>
                  </a:extLst>
                </a:gridCol>
              </a:tblGrid>
              <a:tr h="342665">
                <a:tc>
                  <a:txBody>
                    <a:bodyPr/>
                    <a:lstStyle/>
                    <a:p>
                      <a:r>
                        <a:rPr lang="en-US" dirty="0"/>
                        <a:t>Unique Learning Objectives (two or one programs)</a:t>
                      </a:r>
                    </a:p>
                  </a:txBody>
                  <a:tcPr/>
                </a:tc>
                <a:tc>
                  <a:txBody>
                    <a:bodyPr/>
                    <a:lstStyle/>
                    <a:p>
                      <a:r>
                        <a:rPr lang="en-US" dirty="0"/>
                        <a:t>Institutions</a:t>
                      </a:r>
                    </a:p>
                  </a:txBody>
                  <a:tcPr/>
                </a:tc>
                <a:extLst>
                  <a:ext uri="{0D108BD9-81ED-4DB2-BD59-A6C34878D82A}">
                    <a16:rowId xmlns:a16="http://schemas.microsoft.com/office/drawing/2014/main" val="3651299067"/>
                  </a:ext>
                </a:extLst>
              </a:tr>
              <a:tr h="384975">
                <a:tc>
                  <a:txBody>
                    <a:bodyPr/>
                    <a:lstStyle/>
                    <a:p>
                      <a:r>
                        <a:rPr lang="en-US" dirty="0"/>
                        <a:t>Develop proficiency with specific evaluation research techniques and tools (e.g. statistics and/or data coding)</a:t>
                      </a:r>
                    </a:p>
                  </a:txBody>
                  <a:tcPr/>
                </a:tc>
                <a:tc>
                  <a:txBody>
                    <a:bodyPr/>
                    <a:lstStyle/>
                    <a:p>
                      <a:pPr marL="0" indent="0">
                        <a:buFont typeface="Arial" panose="020B0604020202020204" pitchFamily="34" charset="0"/>
                        <a:buNone/>
                      </a:pPr>
                      <a:r>
                        <a:rPr lang="en-US" sz="1600" dirty="0"/>
                        <a:t>Simmons, Kent State</a:t>
                      </a:r>
                    </a:p>
                  </a:txBody>
                  <a:tcPr/>
                </a:tc>
                <a:extLst>
                  <a:ext uri="{0D108BD9-81ED-4DB2-BD59-A6C34878D82A}">
                    <a16:rowId xmlns:a16="http://schemas.microsoft.com/office/drawing/2014/main" val="1040971948"/>
                  </a:ext>
                </a:extLst>
              </a:tr>
              <a:tr h="4531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kern="1200" dirty="0">
                          <a:solidFill>
                            <a:schemeClr val="dk1"/>
                          </a:solidFill>
                          <a:effectLst/>
                          <a:latin typeface="+mn-lt"/>
                          <a:ea typeface="+mn-ea"/>
                          <a:cs typeface="+mn-cs"/>
                        </a:rPr>
                        <a:t>Gain practical experience</a:t>
                      </a:r>
                      <a:endParaRPr lang="en-US" u="none" dirty="0"/>
                    </a:p>
                  </a:txBody>
                  <a:tcPr/>
                </a:tc>
                <a:tc>
                  <a:txBody>
                    <a:bodyPr/>
                    <a:lstStyle/>
                    <a:p>
                      <a:pPr marL="0" lvl="0" indent="0" fontAlgn="base">
                        <a:buFont typeface="Arial" pitchFamily="34" charset="0"/>
                        <a:buNone/>
                      </a:pPr>
                      <a:r>
                        <a:rPr lang="en-US" sz="1800" b="0" i="0" u="none" strike="noStrike" kern="1200" dirty="0">
                          <a:solidFill>
                            <a:schemeClr val="dk1"/>
                          </a:solidFill>
                          <a:effectLst/>
                          <a:latin typeface="+mn-lt"/>
                          <a:ea typeface="+mn-ea"/>
                          <a:cs typeface="+mn-cs"/>
                        </a:rPr>
                        <a:t>Simmons, ECU</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3665467825"/>
                  </a:ext>
                </a:extLst>
              </a:tr>
              <a:tr h="3426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Develop proficiency with LIS evaluation research ethics</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SJSU,</a:t>
                      </a:r>
                      <a:r>
                        <a:rPr lang="en-US" sz="1600" kern="1200" baseline="0" dirty="0">
                          <a:solidFill>
                            <a:schemeClr val="dk1"/>
                          </a:solidFill>
                          <a:effectLst/>
                          <a:latin typeface="+mn-lt"/>
                          <a:ea typeface="+mn-ea"/>
                          <a:cs typeface="+mn-cs"/>
                        </a:rPr>
                        <a:t> ECU</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902791080"/>
                  </a:ext>
                </a:extLst>
              </a:tr>
              <a:tr h="5996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Develop proficiency with the APA citation style</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ECU</a:t>
                      </a:r>
                    </a:p>
                  </a:txBody>
                  <a:tcPr/>
                </a:tc>
                <a:extLst>
                  <a:ext uri="{0D108BD9-81ED-4DB2-BD59-A6C34878D82A}">
                    <a16:rowId xmlns:a16="http://schemas.microsoft.com/office/drawing/2014/main" val="3684347150"/>
                  </a:ext>
                </a:extLst>
              </a:tr>
              <a:tr h="8850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Build a sense of scholarship and academic life in the information field</a:t>
                      </a:r>
                    </a:p>
                  </a:txBody>
                  <a:tcPr/>
                </a:tc>
                <a:tc>
                  <a:txBody>
                    <a:bodyPr/>
                    <a:lstStyle/>
                    <a:p>
                      <a:pPr marL="0" lvl="0" indent="0" fontAlgn="base">
                        <a:buFont typeface="Arial" pitchFamily="34" charset="0"/>
                        <a:buNone/>
                      </a:pPr>
                      <a:r>
                        <a:rPr lang="en-US" sz="1600" kern="1200" dirty="0">
                          <a:solidFill>
                            <a:schemeClr val="dk1"/>
                          </a:solidFill>
                          <a:effectLst/>
                          <a:latin typeface="+mn-lt"/>
                          <a:ea typeface="+mn-ea"/>
                          <a:cs typeface="+mn-cs"/>
                        </a:rPr>
                        <a:t>Simmons</a:t>
                      </a:r>
                    </a:p>
                  </a:txBody>
                  <a:tcPr/>
                </a:tc>
                <a:extLst>
                  <a:ext uri="{0D108BD9-81ED-4DB2-BD59-A6C34878D82A}">
                    <a16:rowId xmlns:a16="http://schemas.microsoft.com/office/drawing/2014/main" val="1121579631"/>
                  </a:ext>
                </a:extLst>
              </a:tr>
            </a:tbl>
          </a:graphicData>
        </a:graphic>
      </p:graphicFrame>
      <p:sp>
        <p:nvSpPr>
          <p:cNvPr id="5" name="Slide Number Placeholder 4">
            <a:extLst>
              <a:ext uri="{FF2B5EF4-FFF2-40B4-BE49-F238E27FC236}">
                <a16:creationId xmlns:a16="http://schemas.microsoft.com/office/drawing/2014/main" id="{54A90216-CB59-4818-90A2-B368ACF9AF6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20630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F2FE-09B0-49C9-A368-A91D31B88654}"/>
              </a:ext>
            </a:extLst>
          </p:cNvPr>
          <p:cNvSpPr>
            <a:spLocks noGrp="1"/>
          </p:cNvSpPr>
          <p:nvPr>
            <p:ph type="title"/>
          </p:nvPr>
        </p:nvSpPr>
        <p:spPr/>
        <p:txBody>
          <a:bodyPr>
            <a:normAutofit/>
          </a:bodyPr>
          <a:lstStyle/>
          <a:p>
            <a:r>
              <a:rPr lang="en-US" dirty="0"/>
              <a:t>Panelists</a:t>
            </a:r>
          </a:p>
        </p:txBody>
      </p:sp>
      <p:graphicFrame>
        <p:nvGraphicFramePr>
          <p:cNvPr id="4" name="Content Placeholder 3">
            <a:extLst>
              <a:ext uri="{FF2B5EF4-FFF2-40B4-BE49-F238E27FC236}">
                <a16:creationId xmlns:a16="http://schemas.microsoft.com/office/drawing/2014/main" id="{9AD9DFF8-E5AA-407B-AB73-BD76F5C2E19D}"/>
              </a:ext>
            </a:extLst>
          </p:cNvPr>
          <p:cNvGraphicFramePr>
            <a:graphicFrameLocks noGrp="1"/>
          </p:cNvGraphicFramePr>
          <p:nvPr>
            <p:ph idx="1"/>
            <p:extLst>
              <p:ext uri="{D42A27DB-BD31-4B8C-83A1-F6EECF244321}">
                <p14:modId xmlns:p14="http://schemas.microsoft.com/office/powerpoint/2010/main" val="3374716971"/>
              </p:ext>
            </p:extLst>
          </p:nvPr>
        </p:nvGraphicFramePr>
        <p:xfrm>
          <a:off x="1611984" y="1753386"/>
          <a:ext cx="9892628" cy="481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679C2E9-C777-4D28-AC20-23F9A1A32EEB}"/>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78203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7F2-3B3A-4A6C-A24D-53CCF3F48D9D}"/>
              </a:ext>
            </a:extLst>
          </p:cNvPr>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F67702CD-5FBD-4598-80D4-E8BEA0D96FE9}"/>
              </a:ext>
            </a:extLst>
          </p:cNvPr>
          <p:cNvSpPr>
            <a:spLocks noGrp="1"/>
          </p:cNvSpPr>
          <p:nvPr>
            <p:ph idx="1"/>
          </p:nvPr>
        </p:nvSpPr>
        <p:spPr>
          <a:xfrm>
            <a:off x="2592924" y="1704109"/>
            <a:ext cx="8911687" cy="4207113"/>
          </a:xfrm>
        </p:spPr>
        <p:txBody>
          <a:bodyPr>
            <a:normAutofit fontScale="92500"/>
          </a:bodyPr>
          <a:lstStyle/>
          <a:p>
            <a:pPr>
              <a:lnSpc>
                <a:spcPct val="150000"/>
              </a:lnSpc>
            </a:pPr>
            <a:r>
              <a:rPr lang="en-US" sz="2800" dirty="0"/>
              <a:t>What do you think are the purposes of a research methods course in your MLIS curriculum?</a:t>
            </a:r>
          </a:p>
          <a:p>
            <a:pPr>
              <a:lnSpc>
                <a:spcPct val="150000"/>
              </a:lnSpc>
            </a:pPr>
            <a:r>
              <a:rPr lang="en-US" sz="2800" dirty="0"/>
              <a:t>What do you think students want to learn from the course?</a:t>
            </a:r>
          </a:p>
          <a:p>
            <a:pPr>
              <a:lnSpc>
                <a:spcPct val="150000"/>
              </a:lnSpc>
            </a:pPr>
            <a:r>
              <a:rPr lang="en-US" sz="2800" dirty="0"/>
              <a:t>What other courses in your curriculum cover research methods? </a:t>
            </a:r>
          </a:p>
        </p:txBody>
      </p:sp>
      <p:sp>
        <p:nvSpPr>
          <p:cNvPr id="5" name="Slide Number Placeholder 4">
            <a:extLst>
              <a:ext uri="{FF2B5EF4-FFF2-40B4-BE49-F238E27FC236}">
                <a16:creationId xmlns:a16="http://schemas.microsoft.com/office/drawing/2014/main" id="{3DCB266A-639E-4850-B6BB-53339D9113C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7211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770018" y="512462"/>
            <a:ext cx="8911687" cy="1280890"/>
          </a:xfrm>
        </p:spPr>
        <p:txBody>
          <a:bodyPr/>
          <a:lstStyle/>
          <a:p>
            <a:r>
              <a:rPr lang="en-US" dirty="0"/>
              <a:t>Tools and Resources Covered</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2706390305"/>
              </p:ext>
            </p:extLst>
          </p:nvPr>
        </p:nvGraphicFramePr>
        <p:xfrm>
          <a:off x="1311579" y="1463057"/>
          <a:ext cx="10370126" cy="5044813"/>
        </p:xfrm>
        <a:graphic>
          <a:graphicData uri="http://schemas.openxmlformats.org/drawingml/2006/table">
            <a:tbl>
              <a:tblPr firstRow="1" bandRow="1">
                <a:tableStyleId>{7DF18680-E054-41AD-8BC1-D1AEF772440D}</a:tableStyleId>
              </a:tblPr>
              <a:tblGrid>
                <a:gridCol w="1629584">
                  <a:extLst>
                    <a:ext uri="{9D8B030D-6E8A-4147-A177-3AD203B41FA5}">
                      <a16:colId xmlns:a16="http://schemas.microsoft.com/office/drawing/2014/main" val="3954812130"/>
                    </a:ext>
                  </a:extLst>
                </a:gridCol>
                <a:gridCol w="8740542">
                  <a:extLst>
                    <a:ext uri="{9D8B030D-6E8A-4147-A177-3AD203B41FA5}">
                      <a16:colId xmlns:a16="http://schemas.microsoft.com/office/drawing/2014/main" val="2932733766"/>
                    </a:ext>
                  </a:extLst>
                </a:gridCol>
              </a:tblGrid>
              <a:tr h="542694">
                <a:tc>
                  <a:txBody>
                    <a:bodyPr/>
                    <a:lstStyle/>
                    <a:p>
                      <a:r>
                        <a:rPr lang="en-US" dirty="0"/>
                        <a:t>Institution</a:t>
                      </a:r>
                    </a:p>
                  </a:txBody>
                  <a:tcPr/>
                </a:tc>
                <a:tc>
                  <a:txBody>
                    <a:bodyPr/>
                    <a:lstStyle/>
                    <a:p>
                      <a:r>
                        <a:rPr lang="en-US" dirty="0"/>
                        <a:t>Tools and Resources</a:t>
                      </a:r>
                    </a:p>
                  </a:txBody>
                  <a:tcPr/>
                </a:tc>
                <a:extLst>
                  <a:ext uri="{0D108BD9-81ED-4DB2-BD59-A6C34878D82A}">
                    <a16:rowId xmlns:a16="http://schemas.microsoft.com/office/drawing/2014/main" val="3651299067"/>
                  </a:ext>
                </a:extLst>
              </a:tr>
              <a:tr h="844519">
                <a:tc>
                  <a:txBody>
                    <a:bodyPr/>
                    <a:lstStyle/>
                    <a:p>
                      <a:r>
                        <a:rPr lang="en-US" dirty="0"/>
                        <a:t>Simmons</a:t>
                      </a:r>
                    </a:p>
                  </a:txBody>
                  <a:tcPr/>
                </a:tc>
                <a:tc>
                  <a:txBody>
                    <a:bodyPr/>
                    <a:lstStyle/>
                    <a:p>
                      <a:r>
                        <a:rPr lang="en-US" dirty="0"/>
                        <a:t>Online survey tools (google form, survey monkey, etc.);</a:t>
                      </a:r>
                      <a:r>
                        <a:rPr lang="en-US" baseline="0" dirty="0"/>
                        <a:t> </a:t>
                      </a:r>
                      <a:r>
                        <a:rPr lang="en-US" dirty="0"/>
                        <a:t>Morae software (for extra credit students);</a:t>
                      </a:r>
                      <a:r>
                        <a:rPr lang="en-US" baseline="0" dirty="0"/>
                        <a:t> </a:t>
                      </a:r>
                      <a:r>
                        <a:rPr lang="en-US" dirty="0"/>
                        <a:t>Tools for randomization, sample size, etc.;</a:t>
                      </a:r>
                      <a:r>
                        <a:rPr lang="en-US" baseline="0" dirty="0"/>
                        <a:t> </a:t>
                      </a:r>
                      <a:r>
                        <a:rPr lang="en-US" dirty="0"/>
                        <a:t>Introduction to SPSS.</a:t>
                      </a:r>
                    </a:p>
                  </a:txBody>
                  <a:tcPr/>
                </a:tc>
                <a:extLst>
                  <a:ext uri="{0D108BD9-81ED-4DB2-BD59-A6C34878D82A}">
                    <a16:rowId xmlns:a16="http://schemas.microsoft.com/office/drawing/2014/main" val="1040971948"/>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r>
                        <a:rPr lang="en-US" sz="1800" kern="1200" dirty="0">
                          <a:solidFill>
                            <a:schemeClr val="dk1"/>
                          </a:solidFill>
                          <a:effectLst/>
                          <a:latin typeface="+mn-lt"/>
                          <a:ea typeface="+mn-ea"/>
                          <a:cs typeface="+mn-cs"/>
                        </a:rPr>
                        <a:t>Online survey tools (survey monkey); Coding and categorization of data; Introduction to statistics (Excel); Concept mapping in literature reviews</a:t>
                      </a:r>
                      <a:r>
                        <a:rPr lang="en-US" sz="1800" kern="1200" baseline="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3665467825"/>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r>
                        <a:rPr lang="en-US" dirty="0"/>
                        <a:t>Varies per instructor. General qualitative and quantitative research methods (INF1240 Research Methods); Ethnographic data gathering methods, analysis, and writing (INF2330 Information Ethnography).</a:t>
                      </a:r>
                    </a:p>
                  </a:txBody>
                  <a:tcPr/>
                </a:tc>
                <a:extLst>
                  <a:ext uri="{0D108BD9-81ED-4DB2-BD59-A6C34878D82A}">
                    <a16:rowId xmlns:a16="http://schemas.microsoft.com/office/drawing/2014/main" val="3121812071"/>
                  </a:ext>
                </a:extLst>
              </a:tr>
              <a:tr h="844519">
                <a:tc>
                  <a:txBody>
                    <a:bodyPr/>
                    <a:lstStyle/>
                    <a:p>
                      <a:r>
                        <a:rPr lang="en-US" dirty="0"/>
                        <a:t>San Jose State</a:t>
                      </a:r>
                    </a:p>
                  </a:txBody>
                  <a:tcPr/>
                </a:tc>
                <a:tc>
                  <a:txBody>
                    <a:bodyPr/>
                    <a:lstStyle/>
                    <a:p>
                      <a:r>
                        <a:rPr lang="en-US" sz="1800" b="0" i="0" kern="1200" dirty="0">
                          <a:solidFill>
                            <a:schemeClr val="dk1"/>
                          </a:solidFill>
                          <a:effectLst/>
                          <a:latin typeface="+mn-lt"/>
                          <a:ea typeface="+mn-ea"/>
                          <a:cs typeface="+mn-cs"/>
                        </a:rPr>
                        <a:t>General research methods.</a:t>
                      </a:r>
                      <a:r>
                        <a:rPr lang="en-US" sz="1800" b="0" i="0" kern="1200" baseline="0" dirty="0">
                          <a:solidFill>
                            <a:schemeClr val="dk1"/>
                          </a:solidFill>
                          <a:effectLst/>
                          <a:latin typeface="+mn-lt"/>
                          <a:ea typeface="+mn-ea"/>
                          <a:cs typeface="+mn-cs"/>
                        </a:rPr>
                        <a:t> Other </a:t>
                      </a:r>
                      <a:r>
                        <a:rPr lang="en-US" sz="1800" b="0" i="0" kern="1200" dirty="0">
                          <a:solidFill>
                            <a:schemeClr val="dk1"/>
                          </a:solidFill>
                          <a:effectLst/>
                          <a:latin typeface="+mn-lt"/>
                          <a:ea typeface="+mn-ea"/>
                          <a:cs typeface="+mn-cs"/>
                        </a:rPr>
                        <a:t>topics include: Historical Research and Writing; Action Research; Evaluating Programs and Services; Doing Research Online.</a:t>
                      </a:r>
                    </a:p>
                  </a:txBody>
                  <a:tcPr/>
                </a:tc>
                <a:extLst>
                  <a:ext uri="{0D108BD9-81ED-4DB2-BD59-A6C34878D82A}">
                    <a16:rowId xmlns:a16="http://schemas.microsoft.com/office/drawing/2014/main" val="1541082080"/>
                  </a:ext>
                </a:extLst>
              </a:tr>
              <a:tr h="844519">
                <a:tc>
                  <a:txBody>
                    <a:bodyPr/>
                    <a:lstStyle/>
                    <a:p>
                      <a:r>
                        <a:rPr lang="en-US" dirty="0"/>
                        <a:t>East Carolina</a:t>
                      </a:r>
                    </a:p>
                  </a:txBody>
                  <a:tcPr/>
                </a:tc>
                <a:tc>
                  <a:txBody>
                    <a:bodyPr/>
                    <a:lstStyle/>
                    <a:p>
                      <a:r>
                        <a:rPr lang="en-US" dirty="0"/>
                        <a:t>Open source tools such as PSPR, Random.org, Google Scholar; Databases provided by university library, with emphasis on Library Lit &amp; Info Science Full Text.</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882C2F59-5070-45D0-984A-82B2CDFFD042}"/>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15616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434541" y="633898"/>
            <a:ext cx="8911687" cy="1280890"/>
          </a:xfrm>
        </p:spPr>
        <p:txBody>
          <a:bodyPr/>
          <a:lstStyle/>
          <a:p>
            <a:r>
              <a:rPr lang="en-US" dirty="0"/>
              <a:t>Depth of Knowledge Covered</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2470499326"/>
              </p:ext>
            </p:extLst>
          </p:nvPr>
        </p:nvGraphicFramePr>
        <p:xfrm>
          <a:off x="1311579" y="1395778"/>
          <a:ext cx="10034649" cy="5249252"/>
        </p:xfrm>
        <a:graphic>
          <a:graphicData uri="http://schemas.openxmlformats.org/drawingml/2006/table">
            <a:tbl>
              <a:tblPr firstRow="1" bandRow="1">
                <a:tableStyleId>{00A15C55-8517-42AA-B614-E9B94910E393}</a:tableStyleId>
              </a:tblPr>
              <a:tblGrid>
                <a:gridCol w="1994585">
                  <a:extLst>
                    <a:ext uri="{9D8B030D-6E8A-4147-A177-3AD203B41FA5}">
                      <a16:colId xmlns:a16="http://schemas.microsoft.com/office/drawing/2014/main" val="3954812130"/>
                    </a:ext>
                  </a:extLst>
                </a:gridCol>
                <a:gridCol w="8040064">
                  <a:extLst>
                    <a:ext uri="{9D8B030D-6E8A-4147-A177-3AD203B41FA5}">
                      <a16:colId xmlns:a16="http://schemas.microsoft.com/office/drawing/2014/main" val="2932733766"/>
                    </a:ext>
                  </a:extLst>
                </a:gridCol>
              </a:tblGrid>
              <a:tr h="542694">
                <a:tc>
                  <a:txBody>
                    <a:bodyPr/>
                    <a:lstStyle/>
                    <a:p>
                      <a:r>
                        <a:rPr lang="en-US" dirty="0"/>
                        <a:t>Institution</a:t>
                      </a:r>
                    </a:p>
                  </a:txBody>
                  <a:tcPr/>
                </a:tc>
                <a:tc>
                  <a:txBody>
                    <a:bodyPr/>
                    <a:lstStyle/>
                    <a:p>
                      <a:r>
                        <a:rPr lang="en-US" dirty="0"/>
                        <a:t>Depth of Knowledge</a:t>
                      </a:r>
                    </a:p>
                  </a:txBody>
                  <a:tcPr/>
                </a:tc>
                <a:extLst>
                  <a:ext uri="{0D108BD9-81ED-4DB2-BD59-A6C34878D82A}">
                    <a16:rowId xmlns:a16="http://schemas.microsoft.com/office/drawing/2014/main" val="3651299067"/>
                  </a:ext>
                </a:extLst>
              </a:tr>
              <a:tr h="844519">
                <a:tc>
                  <a:txBody>
                    <a:bodyPr/>
                    <a:lstStyle/>
                    <a:p>
                      <a:r>
                        <a:rPr lang="en-US" dirty="0"/>
                        <a:t>Simmons</a:t>
                      </a:r>
                    </a:p>
                  </a:txBody>
                  <a:tcPr/>
                </a:tc>
                <a:tc>
                  <a:txBody>
                    <a:bodyPr/>
                    <a:lstStyle/>
                    <a:p>
                      <a:r>
                        <a:rPr lang="en-US" dirty="0"/>
                        <a:t>Components of problem statement; Development of research questions; Probability and non-probability Sampling; Questionnaire and interview instrumentation; Data analysis</a:t>
                      </a:r>
                      <a:r>
                        <a:rPr lang="en-US" baseline="0" dirty="0"/>
                        <a:t> and </a:t>
                      </a:r>
                      <a:r>
                        <a:rPr lang="en-US" dirty="0"/>
                        <a:t>statistical methods.</a:t>
                      </a:r>
                    </a:p>
                  </a:txBody>
                  <a:tcPr/>
                </a:tc>
                <a:extLst>
                  <a:ext uri="{0D108BD9-81ED-4DB2-BD59-A6C34878D82A}">
                    <a16:rowId xmlns:a16="http://schemas.microsoft.com/office/drawing/2014/main" val="1040971948"/>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r>
                        <a:rPr lang="en-US" dirty="0"/>
                        <a:t>Phases</a:t>
                      </a:r>
                      <a:r>
                        <a:rPr lang="en-US" baseline="0" dirty="0"/>
                        <a:t> of the research process: Question formulation; Literature review; Design; Data collection; Data analysis. </a:t>
                      </a:r>
                    </a:p>
                    <a:p>
                      <a:pPr marL="285750" indent="-285750">
                        <a:buFont typeface="Arial" panose="020B0604020202020204" pitchFamily="34" charset="0"/>
                        <a:buChar char="•"/>
                      </a:pPr>
                      <a:r>
                        <a:rPr lang="en-US" baseline="0" dirty="0"/>
                        <a:t>Students also practice evaluation of published research.</a:t>
                      </a:r>
                      <a:endParaRPr lang="en-US" dirty="0"/>
                    </a:p>
                  </a:txBody>
                  <a:tcPr/>
                </a:tc>
                <a:extLst>
                  <a:ext uri="{0D108BD9-81ED-4DB2-BD59-A6C34878D82A}">
                    <a16:rowId xmlns:a16="http://schemas.microsoft.com/office/drawing/2014/main" val="3665467825"/>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r>
                        <a:rPr lang="en-US" dirty="0"/>
                        <a:t>Students are introduced to a variety of research designs and experience the complete research process.</a:t>
                      </a:r>
                    </a:p>
                  </a:txBody>
                  <a:tcPr/>
                </a:tc>
                <a:extLst>
                  <a:ext uri="{0D108BD9-81ED-4DB2-BD59-A6C34878D82A}">
                    <a16:rowId xmlns:a16="http://schemas.microsoft.com/office/drawing/2014/main" val="3121812071"/>
                  </a:ext>
                </a:extLst>
              </a:tr>
              <a:tr h="844519">
                <a:tc>
                  <a:txBody>
                    <a:bodyPr/>
                    <a:lstStyle/>
                    <a:p>
                      <a:r>
                        <a:rPr lang="en-US" dirty="0"/>
                        <a:t>San Jose State</a:t>
                      </a:r>
                    </a:p>
                  </a:txBody>
                  <a:tcPr/>
                </a:tc>
                <a:tc>
                  <a:txBody>
                    <a:bodyPr/>
                    <a:lstStyle/>
                    <a:p>
                      <a:r>
                        <a:rPr lang="en-US" sz="1800" b="0" i="0" kern="1200" dirty="0">
                          <a:solidFill>
                            <a:schemeClr val="dk1"/>
                          </a:solidFill>
                          <a:effectLst/>
                          <a:latin typeface="+mn-lt"/>
                          <a:ea typeface="+mn-ea"/>
                          <a:cs typeface="+mn-cs"/>
                        </a:rPr>
                        <a:t>Students</a:t>
                      </a:r>
                      <a:r>
                        <a:rPr lang="en-US" sz="1800" b="0" i="0" kern="1200" baseline="0" dirty="0">
                          <a:solidFill>
                            <a:schemeClr val="dk1"/>
                          </a:solidFill>
                          <a:effectLst/>
                          <a:latin typeface="+mn-lt"/>
                          <a:ea typeface="+mn-ea"/>
                          <a:cs typeface="+mn-cs"/>
                        </a:rPr>
                        <a:t> learn b</a:t>
                      </a:r>
                      <a:r>
                        <a:rPr lang="en-US" sz="1800" b="0" i="0" kern="1200" dirty="0">
                          <a:solidFill>
                            <a:schemeClr val="dk1"/>
                          </a:solidFill>
                          <a:effectLst/>
                          <a:latin typeface="+mn-lt"/>
                          <a:ea typeface="+mn-ea"/>
                          <a:cs typeface="+mn-cs"/>
                        </a:rPr>
                        <a:t>asic skills of evaluating, planning, designing, executing, and applying research.</a:t>
                      </a:r>
                      <a:endParaRPr lang="en-US" dirty="0"/>
                    </a:p>
                  </a:txBody>
                  <a:tcPr/>
                </a:tc>
                <a:extLst>
                  <a:ext uri="{0D108BD9-81ED-4DB2-BD59-A6C34878D82A}">
                    <a16:rowId xmlns:a16="http://schemas.microsoft.com/office/drawing/2014/main" val="1541082080"/>
                  </a:ext>
                </a:extLst>
              </a:tr>
              <a:tr h="844519">
                <a:tc>
                  <a:txBody>
                    <a:bodyPr/>
                    <a:lstStyle/>
                    <a:p>
                      <a:r>
                        <a:rPr lang="en-US" dirty="0"/>
                        <a:t>East Carolina</a:t>
                      </a:r>
                    </a:p>
                  </a:txBody>
                  <a:tcPr/>
                </a:tc>
                <a:tc>
                  <a:txBody>
                    <a:bodyPr/>
                    <a:lstStyle/>
                    <a:p>
                      <a:r>
                        <a:rPr lang="en-US" dirty="0"/>
                        <a:t>Required course: Question formation; Literature review; Study design; Evaluation of others’ research; Ethics. </a:t>
                      </a:r>
                    </a:p>
                    <a:p>
                      <a:r>
                        <a:rPr lang="en-US" dirty="0"/>
                        <a:t>Second course: Methodologies; Relationship to assessment of library services.</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7BCF5098-6420-4AEC-846C-DB65E37C0E9C}"/>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36821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17337" y="471340"/>
            <a:ext cx="9838690" cy="1371826"/>
          </a:xfrm>
        </p:spPr>
        <p:txBody>
          <a:bodyPr/>
          <a:lstStyle/>
          <a:p>
            <a:r>
              <a:rPr lang="en-US" dirty="0"/>
              <a:t>Course Assignments</a:t>
            </a:r>
          </a:p>
        </p:txBody>
      </p:sp>
      <p:graphicFrame>
        <p:nvGraphicFramePr>
          <p:cNvPr id="4" name="Content Placeholder 3">
            <a:extLst>
              <a:ext uri="{FF2B5EF4-FFF2-40B4-BE49-F238E27FC236}">
                <a16:creationId xmlns:a16="http://schemas.microsoft.com/office/drawing/2014/main" id="{C146FB55-5CC1-4F96-B774-5B56EF2FE77C}"/>
              </a:ext>
            </a:extLst>
          </p:cNvPr>
          <p:cNvGraphicFramePr>
            <a:graphicFrameLocks noGrp="1"/>
          </p:cNvGraphicFramePr>
          <p:nvPr>
            <p:ph idx="1"/>
            <p:extLst>
              <p:ext uri="{D42A27DB-BD31-4B8C-83A1-F6EECF244321}">
                <p14:modId xmlns:p14="http://schemas.microsoft.com/office/powerpoint/2010/main" val="3562850464"/>
              </p:ext>
            </p:extLst>
          </p:nvPr>
        </p:nvGraphicFramePr>
        <p:xfrm>
          <a:off x="1371599" y="1202721"/>
          <a:ext cx="10484427" cy="5307699"/>
        </p:xfrm>
        <a:graphic>
          <a:graphicData uri="http://schemas.openxmlformats.org/drawingml/2006/table">
            <a:tbl>
              <a:tblPr firstRow="1" bandRow="1">
                <a:tableStyleId>{21E4AEA4-8DFA-4A89-87EB-49C32662AFE0}</a:tableStyleId>
              </a:tblPr>
              <a:tblGrid>
                <a:gridCol w="1918356">
                  <a:extLst>
                    <a:ext uri="{9D8B030D-6E8A-4147-A177-3AD203B41FA5}">
                      <a16:colId xmlns:a16="http://schemas.microsoft.com/office/drawing/2014/main" val="3954812130"/>
                    </a:ext>
                  </a:extLst>
                </a:gridCol>
                <a:gridCol w="8566071">
                  <a:extLst>
                    <a:ext uri="{9D8B030D-6E8A-4147-A177-3AD203B41FA5}">
                      <a16:colId xmlns:a16="http://schemas.microsoft.com/office/drawing/2014/main" val="2932733766"/>
                    </a:ext>
                  </a:extLst>
                </a:gridCol>
              </a:tblGrid>
              <a:tr h="542694">
                <a:tc>
                  <a:txBody>
                    <a:bodyPr/>
                    <a:lstStyle/>
                    <a:p>
                      <a:r>
                        <a:rPr lang="en-US" dirty="0"/>
                        <a:t>Institution</a:t>
                      </a:r>
                    </a:p>
                  </a:txBody>
                  <a:tcPr/>
                </a:tc>
                <a:tc>
                  <a:txBody>
                    <a:bodyPr/>
                    <a:lstStyle/>
                    <a:p>
                      <a:r>
                        <a:rPr lang="en-US" dirty="0"/>
                        <a:t>Course Assignments</a:t>
                      </a:r>
                    </a:p>
                  </a:txBody>
                  <a:tcPr/>
                </a:tc>
                <a:extLst>
                  <a:ext uri="{0D108BD9-81ED-4DB2-BD59-A6C34878D82A}">
                    <a16:rowId xmlns:a16="http://schemas.microsoft.com/office/drawing/2014/main" val="3651299067"/>
                  </a:ext>
                </a:extLst>
              </a:tr>
              <a:tr h="844519">
                <a:tc>
                  <a:txBody>
                    <a:bodyPr/>
                    <a:lstStyle/>
                    <a:p>
                      <a:r>
                        <a:rPr lang="en-US" dirty="0"/>
                        <a:t>Simmons</a:t>
                      </a:r>
                    </a:p>
                  </a:txBody>
                  <a:tcPr/>
                </a:tc>
                <a:tc>
                  <a:txBody>
                    <a:bodyPr/>
                    <a:lstStyle/>
                    <a:p>
                      <a:pPr marL="285750" indent="-285750">
                        <a:buFont typeface="Arial" panose="020B0604020202020204" pitchFamily="34" charset="0"/>
                        <a:buChar char="•"/>
                      </a:pPr>
                      <a:r>
                        <a:rPr lang="en-US" sz="1600" b="1" dirty="0"/>
                        <a:t>MSLIS: </a:t>
                      </a:r>
                      <a:r>
                        <a:rPr lang="en-US" sz="1600" dirty="0"/>
                        <a:t>Assignment 1 - Research scenario and problem statement;</a:t>
                      </a:r>
                      <a:r>
                        <a:rPr lang="en-US" sz="1600" baseline="0" dirty="0"/>
                        <a:t> </a:t>
                      </a:r>
                      <a:r>
                        <a:rPr lang="en-US" sz="1600" dirty="0"/>
                        <a:t>Assignment 2 - Evaluation of a research paper;</a:t>
                      </a:r>
                      <a:r>
                        <a:rPr lang="en-US" sz="1600" baseline="0" dirty="0"/>
                        <a:t> </a:t>
                      </a:r>
                      <a:r>
                        <a:rPr lang="en-US" sz="1600" dirty="0"/>
                        <a:t>Assignment 3 - Questionnaire development;</a:t>
                      </a:r>
                      <a:r>
                        <a:rPr lang="en-US" sz="1600" baseline="0" dirty="0"/>
                        <a:t> </a:t>
                      </a:r>
                      <a:r>
                        <a:rPr lang="en-US" sz="1600" dirty="0"/>
                        <a:t>Final Project</a:t>
                      </a:r>
                      <a:r>
                        <a:rPr lang="en-US" sz="1600" baseline="0" dirty="0"/>
                        <a:t> -</a:t>
                      </a:r>
                      <a:r>
                        <a:rPr lang="en-US" sz="1600" dirty="0"/>
                        <a:t> Evaluation research proposal;</a:t>
                      </a:r>
                      <a:r>
                        <a:rPr lang="en-US" sz="1600" baseline="0" dirty="0"/>
                        <a:t> </a:t>
                      </a:r>
                      <a:r>
                        <a:rPr lang="en-US" sz="1600" dirty="0"/>
                        <a:t>Extra-Credit Project</a:t>
                      </a:r>
                      <a:r>
                        <a:rPr lang="en-US" sz="1600" baseline="0" dirty="0"/>
                        <a:t> -</a:t>
                      </a:r>
                      <a:r>
                        <a:rPr lang="en-US" sz="1600" dirty="0"/>
                        <a:t> Usability evaluation of an LIS site/tool.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PhD: </a:t>
                      </a:r>
                      <a:r>
                        <a:rPr lang="en-US" sz="1600" dirty="0"/>
                        <a:t>CITI ethics training; Review of a research design;</a:t>
                      </a:r>
                      <a:r>
                        <a:rPr lang="en-US" sz="1600" baseline="0" dirty="0"/>
                        <a:t> V</a:t>
                      </a:r>
                      <a:r>
                        <a:rPr lang="en-US" sz="1600" dirty="0"/>
                        <a:t>arious segments of the research paper; final research paper. </a:t>
                      </a:r>
                    </a:p>
                  </a:txBody>
                  <a:tcPr/>
                </a:tc>
                <a:extLst>
                  <a:ext uri="{0D108BD9-81ED-4DB2-BD59-A6C34878D82A}">
                    <a16:rowId xmlns:a16="http://schemas.microsoft.com/office/drawing/2014/main" val="1040971948"/>
                  </a:ext>
                </a:extLst>
              </a:tr>
              <a:tr h="8445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r>
                        <a:rPr lang="en-US" sz="1600" dirty="0"/>
                        <a:t>Complete research proposal, in</a:t>
                      </a:r>
                      <a:r>
                        <a:rPr lang="en-US" sz="1600" baseline="0" dirty="0"/>
                        <a:t> stages. </a:t>
                      </a:r>
                    </a:p>
                    <a:p>
                      <a:r>
                        <a:rPr lang="en-US" sz="1600" baseline="0" dirty="0"/>
                        <a:t>Research paper evaluations and practical exercises. </a:t>
                      </a:r>
                    </a:p>
                    <a:p>
                      <a:r>
                        <a:rPr lang="en-US" sz="1600" baseline="0" dirty="0"/>
                        <a:t>CITI ethics (IRB training). </a:t>
                      </a:r>
                      <a:endParaRPr lang="en-US" sz="1600" dirty="0"/>
                    </a:p>
                  </a:txBody>
                  <a:tcPr/>
                </a:tc>
                <a:extLst>
                  <a:ext uri="{0D108BD9-81ED-4DB2-BD59-A6C34878D82A}">
                    <a16:rowId xmlns:a16="http://schemas.microsoft.com/office/drawing/2014/main" val="3665467825"/>
                  </a:ext>
                </a:extLst>
              </a:tr>
              <a:tr h="6769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r>
                        <a:rPr lang="en-US" sz="1600" dirty="0"/>
                        <a:t>Major assignment: Development of a research proposal (INF1240 Research Methods); Exploratory ethnographic study (INF2330 Information Ethnography).</a:t>
                      </a:r>
                    </a:p>
                  </a:txBody>
                  <a:tcPr/>
                </a:tc>
                <a:extLst>
                  <a:ext uri="{0D108BD9-81ED-4DB2-BD59-A6C34878D82A}">
                    <a16:rowId xmlns:a16="http://schemas.microsoft.com/office/drawing/2014/main" val="3121812071"/>
                  </a:ext>
                </a:extLst>
              </a:tr>
              <a:tr h="844519">
                <a:tc>
                  <a:txBody>
                    <a:bodyPr/>
                    <a:lstStyle/>
                    <a:p>
                      <a:r>
                        <a:rPr lang="en-US" dirty="0"/>
                        <a:t>San Jose State</a:t>
                      </a:r>
                    </a:p>
                  </a:txBody>
                  <a:tcPr/>
                </a:tc>
                <a:tc>
                  <a:txBody>
                    <a:bodyPr/>
                    <a:lstStyle/>
                    <a:p>
                      <a:r>
                        <a:rPr lang="en-US" sz="1600" dirty="0"/>
                        <a:t>Varies by section</a:t>
                      </a:r>
                      <a:r>
                        <a:rPr lang="en-US" sz="1600" baseline="0" dirty="0"/>
                        <a:t>.  </a:t>
                      </a:r>
                    </a:p>
                    <a:p>
                      <a:r>
                        <a:rPr lang="en-US" sz="1600" baseline="0" dirty="0"/>
                        <a:t>Research manuscript or proposal.</a:t>
                      </a:r>
                    </a:p>
                    <a:p>
                      <a:r>
                        <a:rPr lang="en-US" sz="1600" baseline="0" dirty="0"/>
                        <a:t>CITI ethics (IRB) training.</a:t>
                      </a:r>
                      <a:endParaRPr lang="en-US" sz="1600" dirty="0"/>
                    </a:p>
                  </a:txBody>
                  <a:tcPr/>
                </a:tc>
                <a:extLst>
                  <a:ext uri="{0D108BD9-81ED-4DB2-BD59-A6C34878D82A}">
                    <a16:rowId xmlns:a16="http://schemas.microsoft.com/office/drawing/2014/main" val="1541082080"/>
                  </a:ext>
                </a:extLst>
              </a:tr>
              <a:tr h="844519">
                <a:tc>
                  <a:txBody>
                    <a:bodyPr/>
                    <a:lstStyle/>
                    <a:p>
                      <a:r>
                        <a:rPr lang="en-US" dirty="0"/>
                        <a:t>East Carolina</a:t>
                      </a:r>
                    </a:p>
                  </a:txBody>
                  <a:tcPr/>
                </a:tc>
                <a:tc>
                  <a:txBody>
                    <a:bodyPr/>
                    <a:lstStyle/>
                    <a:p>
                      <a:r>
                        <a:rPr lang="en-US" sz="1600" dirty="0"/>
                        <a:t>Research proposal.</a:t>
                      </a:r>
                    </a:p>
                    <a:p>
                      <a:r>
                        <a:rPr lang="en-US" sz="1600" dirty="0"/>
                        <a:t>Exercises and discussion posts.</a:t>
                      </a:r>
                    </a:p>
                    <a:p>
                      <a:r>
                        <a:rPr lang="en-US" sz="1600" dirty="0"/>
                        <a:t>CITI ethics training.</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9930A969-B8F6-4FA7-897B-77F4F2DEBA28}"/>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9419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7F2-3B3A-4A6C-A24D-53CCF3F48D9D}"/>
              </a:ext>
            </a:extLst>
          </p:cNvPr>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F67702CD-5FBD-4598-80D4-E8BEA0D96FE9}"/>
              </a:ext>
            </a:extLst>
          </p:cNvPr>
          <p:cNvSpPr>
            <a:spLocks noGrp="1"/>
          </p:cNvSpPr>
          <p:nvPr>
            <p:ph idx="1"/>
          </p:nvPr>
        </p:nvSpPr>
        <p:spPr>
          <a:xfrm>
            <a:off x="2592924" y="1704109"/>
            <a:ext cx="8911687" cy="4207113"/>
          </a:xfrm>
        </p:spPr>
        <p:txBody>
          <a:bodyPr>
            <a:normAutofit fontScale="85000" lnSpcReduction="20000"/>
          </a:bodyPr>
          <a:lstStyle/>
          <a:p>
            <a:pPr lvl="0">
              <a:lnSpc>
                <a:spcPct val="150000"/>
              </a:lnSpc>
            </a:pPr>
            <a:r>
              <a:rPr lang="en-US" sz="2800" dirty="0"/>
              <a:t>How much focus--in terms of coverage and emphasis--should be placed on instrumentation skills in the research methods course?</a:t>
            </a:r>
          </a:p>
          <a:p>
            <a:pPr lvl="0">
              <a:lnSpc>
                <a:spcPct val="150000"/>
              </a:lnSpc>
            </a:pPr>
            <a:r>
              <a:rPr lang="en-US" sz="2800" dirty="0"/>
              <a:t>Does the one research methods course per program model work well? What are alternative ways to deliver knowledge and skills (e.g., embed research methods content in a variety of courses without one dedicated course)?</a:t>
            </a:r>
          </a:p>
        </p:txBody>
      </p:sp>
      <p:sp>
        <p:nvSpPr>
          <p:cNvPr id="5" name="Slide Number Placeholder 4">
            <a:extLst>
              <a:ext uri="{FF2B5EF4-FFF2-40B4-BE49-F238E27FC236}">
                <a16:creationId xmlns:a16="http://schemas.microsoft.com/office/drawing/2014/main" id="{88174996-0A26-4349-881F-1F21A5A0F4CB}"/>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50882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928012" y="147337"/>
            <a:ext cx="8911687" cy="1280890"/>
          </a:xfrm>
        </p:spPr>
        <p:txBody>
          <a:bodyPr/>
          <a:lstStyle/>
          <a:p>
            <a:r>
              <a:rPr lang="en-US" dirty="0"/>
              <a:t>Challenges and Gaps in Teaching Research Methods Courses</a:t>
            </a:r>
          </a:p>
        </p:txBody>
      </p:sp>
      <p:graphicFrame>
        <p:nvGraphicFramePr>
          <p:cNvPr id="4" name="Content Placeholder 3">
            <a:extLst>
              <a:ext uri="{FF2B5EF4-FFF2-40B4-BE49-F238E27FC236}">
                <a16:creationId xmlns:a16="http://schemas.microsoft.com/office/drawing/2014/main" id="{E3C2F4E8-BFF8-49B2-B726-E7D9AF141D26}"/>
              </a:ext>
            </a:extLst>
          </p:cNvPr>
          <p:cNvGraphicFramePr>
            <a:graphicFrameLocks/>
          </p:cNvGraphicFramePr>
          <p:nvPr>
            <p:extLst>
              <p:ext uri="{D42A27DB-BD31-4B8C-83A1-F6EECF244321}">
                <p14:modId xmlns:p14="http://schemas.microsoft.com/office/powerpoint/2010/main" val="1578679316"/>
              </p:ext>
            </p:extLst>
          </p:nvPr>
        </p:nvGraphicFramePr>
        <p:xfrm>
          <a:off x="1944547" y="1323102"/>
          <a:ext cx="9895152" cy="5307382"/>
        </p:xfrm>
        <a:graphic>
          <a:graphicData uri="http://schemas.openxmlformats.org/drawingml/2006/table">
            <a:tbl>
              <a:tblPr firstRow="1" bandRow="1">
                <a:tableStyleId>{073A0DAA-6AF3-43AB-8588-CEC1D06C72B9}</a:tableStyleId>
              </a:tblPr>
              <a:tblGrid>
                <a:gridCol w="1493134">
                  <a:extLst>
                    <a:ext uri="{9D8B030D-6E8A-4147-A177-3AD203B41FA5}">
                      <a16:colId xmlns:a16="http://schemas.microsoft.com/office/drawing/2014/main" val="3954812130"/>
                    </a:ext>
                  </a:extLst>
                </a:gridCol>
                <a:gridCol w="8402018">
                  <a:extLst>
                    <a:ext uri="{9D8B030D-6E8A-4147-A177-3AD203B41FA5}">
                      <a16:colId xmlns:a16="http://schemas.microsoft.com/office/drawing/2014/main" val="2932733766"/>
                    </a:ext>
                  </a:extLst>
                </a:gridCol>
              </a:tblGrid>
              <a:tr h="570710">
                <a:tc>
                  <a:txBody>
                    <a:bodyPr/>
                    <a:lstStyle/>
                    <a:p>
                      <a:r>
                        <a:rPr lang="en-US" dirty="0"/>
                        <a:t>Institution</a:t>
                      </a:r>
                    </a:p>
                  </a:txBody>
                  <a:tcPr/>
                </a:tc>
                <a:tc>
                  <a:txBody>
                    <a:bodyPr/>
                    <a:lstStyle/>
                    <a:p>
                      <a:r>
                        <a:rPr lang="en-US" dirty="0"/>
                        <a:t>Challenges and Gaps</a:t>
                      </a:r>
                    </a:p>
                  </a:txBody>
                  <a:tcPr/>
                </a:tc>
                <a:extLst>
                  <a:ext uri="{0D108BD9-81ED-4DB2-BD59-A6C34878D82A}">
                    <a16:rowId xmlns:a16="http://schemas.microsoft.com/office/drawing/2014/main" val="3651299067"/>
                  </a:ext>
                </a:extLst>
              </a:tr>
              <a:tr h="1306584">
                <a:tc>
                  <a:txBody>
                    <a:bodyPr/>
                    <a:lstStyle/>
                    <a:p>
                      <a:r>
                        <a:rPr lang="en-US" dirty="0"/>
                        <a:t>Simmons</a:t>
                      </a:r>
                    </a:p>
                  </a:txBody>
                  <a:tcPr/>
                </a:tc>
                <a:tc>
                  <a:txBody>
                    <a:bodyPr/>
                    <a:lstStyle/>
                    <a:p>
                      <a:pPr marL="285750" indent="-285750">
                        <a:buFont typeface="Arial" panose="020B0604020202020204" pitchFamily="34" charset="0"/>
                        <a:buChar char="•"/>
                      </a:pPr>
                      <a:r>
                        <a:rPr lang="en-US" dirty="0"/>
                        <a:t>Not a core course</a:t>
                      </a:r>
                      <a:r>
                        <a:rPr lang="en-US" baseline="0" dirty="0"/>
                        <a:t> means</a:t>
                      </a:r>
                      <a:r>
                        <a:rPr lang="en-US" dirty="0"/>
                        <a:t> limited enrollment. </a:t>
                      </a:r>
                    </a:p>
                    <a:p>
                      <a:pPr marL="285750" indent="-285750">
                        <a:buFont typeface="Arial" panose="020B0604020202020204" pitchFamily="34" charset="0"/>
                        <a:buChar char="•"/>
                      </a:pPr>
                      <a:r>
                        <a:rPr lang="en-US" dirty="0"/>
                        <a:t>Recommended for some advanced research course, but not everyone takes it </a:t>
                      </a:r>
                    </a:p>
                    <a:p>
                      <a:pPr marL="742950" lvl="1" indent="-285750">
                        <a:buFont typeface="Arial" panose="020B0604020202020204" pitchFamily="34" charset="0"/>
                        <a:buChar char="•"/>
                      </a:pPr>
                      <a:r>
                        <a:rPr lang="en-US" dirty="0"/>
                        <a:t>so advanced research courses need to fill the gap of basic research notions.</a:t>
                      </a:r>
                    </a:p>
                  </a:txBody>
                  <a:tcPr/>
                </a:tc>
                <a:extLst>
                  <a:ext uri="{0D108BD9-81ED-4DB2-BD59-A6C34878D82A}">
                    <a16:rowId xmlns:a16="http://schemas.microsoft.com/office/drawing/2014/main" val="1040971948"/>
                  </a:ext>
                </a:extLst>
              </a:tr>
              <a:tr h="7085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pPr marL="285750" indent="-285750">
                        <a:buFont typeface="Arial" pitchFamily="34" charset="0"/>
                        <a:buChar char="•"/>
                      </a:pPr>
                      <a:r>
                        <a:rPr lang="en-US" dirty="0"/>
                        <a:t>Balance across a wide spectrum of student backgrounds,</a:t>
                      </a:r>
                      <a:r>
                        <a:rPr lang="en-US" baseline="0" dirty="0"/>
                        <a:t> preparation, interests, and goals. </a:t>
                      </a:r>
                    </a:p>
                  </a:txBody>
                  <a:tcPr/>
                </a:tc>
                <a:extLst>
                  <a:ext uri="{0D108BD9-81ED-4DB2-BD59-A6C34878D82A}">
                    <a16:rowId xmlns:a16="http://schemas.microsoft.com/office/drawing/2014/main" val="3665467825"/>
                  </a:ext>
                </a:extLst>
              </a:tr>
              <a:tr h="736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Toronto</a:t>
                      </a:r>
                    </a:p>
                  </a:txBody>
                  <a:tcPr/>
                </a:tc>
                <a:tc>
                  <a:txBody>
                    <a:bodyPr/>
                    <a:lstStyle/>
                    <a:p>
                      <a:pPr marL="228600" indent="-228600">
                        <a:buFont typeface="Arial" pitchFamily="34" charset="0"/>
                        <a:buChar char="•"/>
                      </a:pPr>
                      <a:r>
                        <a:rPr lang="en-US" dirty="0"/>
                        <a:t>Placing research methods into the context of information institutions.</a:t>
                      </a:r>
                    </a:p>
                    <a:p>
                      <a:pPr marL="228600" indent="-228600">
                        <a:buFont typeface="Arial" pitchFamily="34" charset="0"/>
                        <a:buChar char="•"/>
                      </a:pPr>
                      <a:r>
                        <a:rPr lang="en-US" dirty="0"/>
                        <a:t>Convincing students of the value of research methods.</a:t>
                      </a:r>
                    </a:p>
                  </a:txBody>
                  <a:tcPr/>
                </a:tc>
                <a:extLst>
                  <a:ext uri="{0D108BD9-81ED-4DB2-BD59-A6C34878D82A}">
                    <a16:rowId xmlns:a16="http://schemas.microsoft.com/office/drawing/2014/main" val="3121812071"/>
                  </a:ext>
                </a:extLst>
              </a:tr>
              <a:tr h="888117">
                <a:tc>
                  <a:txBody>
                    <a:bodyPr/>
                    <a:lstStyle/>
                    <a:p>
                      <a:r>
                        <a:rPr lang="en-US" dirty="0"/>
                        <a:t>San Jose State</a:t>
                      </a:r>
                    </a:p>
                  </a:txBody>
                  <a:tcPr/>
                </a:tc>
                <a:tc>
                  <a:txBody>
                    <a:bodyPr/>
                    <a:lstStyle/>
                    <a:p>
                      <a:pPr marL="285750" indent="-285750">
                        <a:buFont typeface="Arial" panose="020B0604020202020204" pitchFamily="34" charset="0"/>
                        <a:buChar char="•"/>
                      </a:pPr>
                      <a:r>
                        <a:rPr lang="en-US" dirty="0"/>
                        <a:t>Must appeal</a:t>
                      </a:r>
                      <a:r>
                        <a:rPr lang="en-US" baseline="0" dirty="0"/>
                        <a:t> to broad range of interests, abilities, and goals due to being a required course.</a:t>
                      </a:r>
                    </a:p>
                    <a:p>
                      <a:pPr marL="285750" indent="-285750">
                        <a:buFont typeface="Arial" panose="020B0604020202020204" pitchFamily="34" charset="0"/>
                        <a:buChar char="•"/>
                      </a:pPr>
                      <a:r>
                        <a:rPr lang="en-US" baseline="0" dirty="0"/>
                        <a:t>Tension between preparation of manuscripts vs. proposals.</a:t>
                      </a:r>
                      <a:endParaRPr lang="en-US" dirty="0"/>
                    </a:p>
                  </a:txBody>
                  <a:tcPr/>
                </a:tc>
                <a:extLst>
                  <a:ext uri="{0D108BD9-81ED-4DB2-BD59-A6C34878D82A}">
                    <a16:rowId xmlns:a16="http://schemas.microsoft.com/office/drawing/2014/main" val="1541082080"/>
                  </a:ext>
                </a:extLst>
              </a:tr>
              <a:tr h="888117">
                <a:tc>
                  <a:txBody>
                    <a:bodyPr/>
                    <a:lstStyle/>
                    <a:p>
                      <a:r>
                        <a:rPr lang="en-US" dirty="0"/>
                        <a:t>East Carolina</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Wide</a:t>
                      </a:r>
                      <a:r>
                        <a:rPr lang="en-US" baseline="0" dirty="0"/>
                        <a:t> v</a:t>
                      </a:r>
                      <a:r>
                        <a:rPr lang="en-US" dirty="0"/>
                        <a:t>ariations</a:t>
                      </a:r>
                      <a:r>
                        <a:rPr lang="en-US" baseline="0" dirty="0"/>
                        <a:t> in student knowledge, based on presence or absence of previous graduate study.</a:t>
                      </a:r>
                    </a:p>
                    <a:p>
                      <a:pPr marL="285750" indent="-285750">
                        <a:buFont typeface="Arial" panose="020B0604020202020204" pitchFamily="34" charset="0"/>
                        <a:buChar char="•"/>
                      </a:pPr>
                      <a:r>
                        <a:rPr lang="en-US" baseline="0" dirty="0"/>
                        <a:t>All-online delivery complicates use of proprietary tools.</a:t>
                      </a:r>
                      <a:endParaRPr lang="en-US" dirty="0"/>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2F1D6CFD-9259-4B4F-9C0B-AA8049BAB779}"/>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00772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923557" y="147337"/>
            <a:ext cx="8911687" cy="1280890"/>
          </a:xfrm>
        </p:spPr>
        <p:txBody>
          <a:bodyPr/>
          <a:lstStyle/>
          <a:p>
            <a:r>
              <a:rPr lang="en-US" dirty="0"/>
              <a:t>Strengths in Teaching Research Methods Courses</a:t>
            </a:r>
          </a:p>
        </p:txBody>
      </p:sp>
      <p:graphicFrame>
        <p:nvGraphicFramePr>
          <p:cNvPr id="4" name="Content Placeholder 3">
            <a:extLst>
              <a:ext uri="{FF2B5EF4-FFF2-40B4-BE49-F238E27FC236}">
                <a16:creationId xmlns:a16="http://schemas.microsoft.com/office/drawing/2014/main" id="{E3C2F4E8-BFF8-49B2-B726-E7D9AF141D26}"/>
              </a:ext>
            </a:extLst>
          </p:cNvPr>
          <p:cNvGraphicFramePr>
            <a:graphicFrameLocks/>
          </p:cNvGraphicFramePr>
          <p:nvPr>
            <p:extLst>
              <p:ext uri="{D42A27DB-BD31-4B8C-83A1-F6EECF244321}">
                <p14:modId xmlns:p14="http://schemas.microsoft.com/office/powerpoint/2010/main" val="320341170"/>
              </p:ext>
            </p:extLst>
          </p:nvPr>
        </p:nvGraphicFramePr>
        <p:xfrm>
          <a:off x="1714499" y="1309251"/>
          <a:ext cx="10120745" cy="5233894"/>
        </p:xfrm>
        <a:graphic>
          <a:graphicData uri="http://schemas.openxmlformats.org/drawingml/2006/table">
            <a:tbl>
              <a:tblPr firstRow="1" bandRow="1">
                <a:tableStyleId>{93296810-A885-4BE3-A3E7-6D5BEEA58F35}</a:tableStyleId>
              </a:tblPr>
              <a:tblGrid>
                <a:gridCol w="2165730">
                  <a:extLst>
                    <a:ext uri="{9D8B030D-6E8A-4147-A177-3AD203B41FA5}">
                      <a16:colId xmlns:a16="http://schemas.microsoft.com/office/drawing/2014/main" val="3954812130"/>
                    </a:ext>
                  </a:extLst>
                </a:gridCol>
                <a:gridCol w="7955015">
                  <a:extLst>
                    <a:ext uri="{9D8B030D-6E8A-4147-A177-3AD203B41FA5}">
                      <a16:colId xmlns:a16="http://schemas.microsoft.com/office/drawing/2014/main" val="2932733766"/>
                    </a:ext>
                  </a:extLst>
                </a:gridCol>
              </a:tblGrid>
              <a:tr h="570710">
                <a:tc>
                  <a:txBody>
                    <a:bodyPr/>
                    <a:lstStyle/>
                    <a:p>
                      <a:r>
                        <a:rPr lang="en-US" dirty="0"/>
                        <a:t>Institution</a:t>
                      </a:r>
                    </a:p>
                  </a:txBody>
                  <a:tcPr/>
                </a:tc>
                <a:tc>
                  <a:txBody>
                    <a:bodyPr/>
                    <a:lstStyle/>
                    <a:p>
                      <a:r>
                        <a:rPr lang="en-US" dirty="0"/>
                        <a:t>Strengths</a:t>
                      </a:r>
                    </a:p>
                  </a:txBody>
                  <a:tcPr/>
                </a:tc>
                <a:extLst>
                  <a:ext uri="{0D108BD9-81ED-4DB2-BD59-A6C34878D82A}">
                    <a16:rowId xmlns:a16="http://schemas.microsoft.com/office/drawing/2014/main" val="3651299067"/>
                  </a:ext>
                </a:extLst>
              </a:tr>
              <a:tr h="793966">
                <a:tc>
                  <a:txBody>
                    <a:bodyPr/>
                    <a:lstStyle/>
                    <a:p>
                      <a:r>
                        <a:rPr lang="en-US" dirty="0"/>
                        <a:t>Simmons</a:t>
                      </a:r>
                    </a:p>
                  </a:txBody>
                  <a:tcPr/>
                </a:tc>
                <a:tc>
                  <a:txBody>
                    <a:bodyPr/>
                    <a:lstStyle/>
                    <a:p>
                      <a:pPr marL="285750" indent="-285750">
                        <a:buFont typeface="Arial" panose="020B0604020202020204" pitchFamily="34" charset="0"/>
                        <a:buChar char="•"/>
                      </a:pPr>
                      <a:r>
                        <a:rPr lang="en-US" dirty="0"/>
                        <a:t>Focus on applied research process</a:t>
                      </a:r>
                      <a:r>
                        <a:rPr lang="en-US" baseline="0" dirty="0"/>
                        <a:t> means course is</a:t>
                      </a:r>
                      <a:r>
                        <a:rPr lang="en-US" dirty="0"/>
                        <a:t> helpful for future work involving research, evaluation, assessment, etc.</a:t>
                      </a:r>
                    </a:p>
                    <a:p>
                      <a:pPr marL="285750" indent="-285750">
                        <a:buFont typeface="Arial" panose="020B0604020202020204" pitchFamily="34" charset="0"/>
                        <a:buChar char="•"/>
                      </a:pPr>
                      <a:r>
                        <a:rPr lang="en-US" dirty="0"/>
                        <a:t>Prepares students to consume research literature, develop instruments, and develop proposals.   </a:t>
                      </a:r>
                    </a:p>
                  </a:txBody>
                  <a:tcPr/>
                </a:tc>
                <a:extLst>
                  <a:ext uri="{0D108BD9-81ED-4DB2-BD59-A6C34878D82A}">
                    <a16:rowId xmlns:a16="http://schemas.microsoft.com/office/drawing/2014/main" val="1040971948"/>
                  </a:ext>
                </a:extLst>
              </a:tr>
              <a:tr h="888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pPr marL="285750" indent="-285750">
                        <a:buFont typeface="Arial" pitchFamily="34" charset="0"/>
                        <a:buChar char="•"/>
                      </a:pPr>
                      <a:r>
                        <a:rPr lang="en-US" dirty="0"/>
                        <a:t>Focus on practical assessment of research papers and professionally</a:t>
                      </a:r>
                      <a:r>
                        <a:rPr lang="en-US" baseline="0" dirty="0"/>
                        <a:t> </a:t>
                      </a:r>
                      <a:r>
                        <a:rPr lang="en-US" dirty="0"/>
                        <a:t>practical applications of research. </a:t>
                      </a:r>
                    </a:p>
                    <a:p>
                      <a:pPr marL="285750" indent="-285750">
                        <a:buFont typeface="Arial" pitchFamily="34" charset="0"/>
                        <a:buChar char="•"/>
                      </a:pPr>
                      <a:r>
                        <a:rPr lang="en-US" dirty="0"/>
                        <a:t>Students</a:t>
                      </a:r>
                      <a:r>
                        <a:rPr lang="en-US" baseline="0" dirty="0"/>
                        <a:t> appreciate depth and rigor of critical thinking. </a:t>
                      </a:r>
                      <a:endParaRPr lang="en-US" dirty="0"/>
                    </a:p>
                  </a:txBody>
                  <a:tcPr/>
                </a:tc>
                <a:extLst>
                  <a:ext uri="{0D108BD9-81ED-4DB2-BD59-A6C34878D82A}">
                    <a16:rowId xmlns:a16="http://schemas.microsoft.com/office/drawing/2014/main" val="3665467825"/>
                  </a:ext>
                </a:extLst>
              </a:tr>
              <a:tr h="4569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txBody>
                  <a:tcPr/>
                </a:tc>
                <a:tc>
                  <a:txBody>
                    <a:bodyPr/>
                    <a:lstStyle/>
                    <a:p>
                      <a:pPr marL="228600" marR="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lang="en-CA" dirty="0">
                          <a:solidFill>
                            <a:schemeClr val="tx1"/>
                          </a:solidFill>
                        </a:rPr>
                        <a:t>Creative and critical perspectives of the instructors.</a:t>
                      </a:r>
                      <a:endParaRPr lang="en-US" dirty="0">
                        <a:solidFill>
                          <a:schemeClr val="tx1"/>
                        </a:solidFill>
                      </a:endParaRPr>
                    </a:p>
                  </a:txBody>
                  <a:tcPr/>
                </a:tc>
                <a:extLst>
                  <a:ext uri="{0D108BD9-81ED-4DB2-BD59-A6C34878D82A}">
                    <a16:rowId xmlns:a16="http://schemas.microsoft.com/office/drawing/2014/main" val="3121812071"/>
                  </a:ext>
                </a:extLst>
              </a:tr>
              <a:tr h="888117">
                <a:tc>
                  <a:txBody>
                    <a:bodyPr/>
                    <a:lstStyle/>
                    <a:p>
                      <a:r>
                        <a:rPr lang="en-US" dirty="0"/>
                        <a:t>San Jose State</a:t>
                      </a:r>
                    </a:p>
                  </a:txBody>
                  <a:tcPr/>
                </a:tc>
                <a:tc>
                  <a:txBody>
                    <a:bodyPr/>
                    <a:lstStyle/>
                    <a:p>
                      <a:pPr marL="285750" indent="-285750">
                        <a:buFont typeface="Arial" panose="020B0604020202020204" pitchFamily="34" charset="0"/>
                        <a:buChar char="•"/>
                      </a:pPr>
                      <a:r>
                        <a:rPr lang="en-US" dirty="0"/>
                        <a:t>Theory/research dimension</a:t>
                      </a:r>
                      <a:r>
                        <a:rPr lang="en-US" baseline="0" dirty="0"/>
                        <a:t> balances applied practice</a:t>
                      </a:r>
                      <a:r>
                        <a:rPr lang="en-US" dirty="0"/>
                        <a:t>.</a:t>
                      </a:r>
                    </a:p>
                    <a:p>
                      <a:pPr marL="285750" indent="-285750">
                        <a:buFont typeface="Arial" panose="020B0604020202020204" pitchFamily="34" charset="0"/>
                        <a:buChar char="•"/>
                      </a:pPr>
                      <a:r>
                        <a:rPr lang="en-US" dirty="0"/>
                        <a:t>Supports competencies</a:t>
                      </a:r>
                      <a:r>
                        <a:rPr lang="en-US" baseline="0" dirty="0"/>
                        <a:t> relating to LIS scholarly communication, research practices, and ethics.</a:t>
                      </a:r>
                      <a:endParaRPr lang="en-US" dirty="0"/>
                    </a:p>
                  </a:txBody>
                  <a:tcPr/>
                </a:tc>
                <a:extLst>
                  <a:ext uri="{0D108BD9-81ED-4DB2-BD59-A6C34878D82A}">
                    <a16:rowId xmlns:a16="http://schemas.microsoft.com/office/drawing/2014/main" val="1541082080"/>
                  </a:ext>
                </a:extLst>
              </a:tr>
              <a:tr h="888117">
                <a:tc>
                  <a:txBody>
                    <a:bodyPr/>
                    <a:lstStyle/>
                    <a:p>
                      <a:r>
                        <a:rPr lang="en-US" dirty="0"/>
                        <a:t>East Carolina</a:t>
                      </a:r>
                    </a:p>
                  </a:txBody>
                  <a:tcPr/>
                </a:tc>
                <a:tc>
                  <a:txBody>
                    <a:bodyPr/>
                    <a:lstStyle/>
                    <a:p>
                      <a:pPr marL="285750" indent="-285750">
                        <a:buFont typeface="Arial" panose="020B0604020202020204" pitchFamily="34" charset="0"/>
                        <a:buChar char="•"/>
                      </a:pPr>
                      <a:r>
                        <a:rPr lang="en-US" dirty="0"/>
                        <a:t>Focus</a:t>
                      </a:r>
                      <a:r>
                        <a:rPr lang="en-US" baseline="0" dirty="0"/>
                        <a:t> on preparing consumers makes the required course comprehensible for students in their first graduate degree</a:t>
                      </a:r>
                      <a:r>
                        <a:rPr lang="en-US" dirty="0"/>
                        <a:t>.</a:t>
                      </a:r>
                    </a:p>
                    <a:p>
                      <a:pPr marL="285750" indent="-285750">
                        <a:buFont typeface="Arial" panose="020B0604020202020204" pitchFamily="34" charset="0"/>
                        <a:buChar char="•"/>
                      </a:pPr>
                      <a:r>
                        <a:rPr lang="en-US" dirty="0"/>
                        <a:t>Availability of second course prepares students for</a:t>
                      </a:r>
                      <a:r>
                        <a:rPr lang="en-US" baseline="0" dirty="0"/>
                        <a:t> academic employment and further graduate study.</a:t>
                      </a:r>
                      <a:r>
                        <a:rPr lang="en-US" dirty="0"/>
                        <a:t>   </a:t>
                      </a:r>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D079BCF2-5DCB-4C41-923C-C8DFB36A89B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110607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944339" y="147337"/>
            <a:ext cx="8911687" cy="1280890"/>
          </a:xfrm>
        </p:spPr>
        <p:txBody>
          <a:bodyPr/>
          <a:lstStyle/>
          <a:p>
            <a:r>
              <a:rPr lang="en-US" dirty="0"/>
              <a:t>Innovative Strategies in Teaching Research Methods Courses</a:t>
            </a:r>
          </a:p>
        </p:txBody>
      </p:sp>
      <p:graphicFrame>
        <p:nvGraphicFramePr>
          <p:cNvPr id="4" name="Content Placeholder 3">
            <a:extLst>
              <a:ext uri="{FF2B5EF4-FFF2-40B4-BE49-F238E27FC236}">
                <a16:creationId xmlns:a16="http://schemas.microsoft.com/office/drawing/2014/main" id="{E3C2F4E8-BFF8-49B2-B726-E7D9AF141D26}"/>
              </a:ext>
            </a:extLst>
          </p:cNvPr>
          <p:cNvGraphicFramePr>
            <a:graphicFrameLocks/>
          </p:cNvGraphicFramePr>
          <p:nvPr>
            <p:extLst>
              <p:ext uri="{D42A27DB-BD31-4B8C-83A1-F6EECF244321}">
                <p14:modId xmlns:p14="http://schemas.microsoft.com/office/powerpoint/2010/main" val="3874534966"/>
              </p:ext>
            </p:extLst>
          </p:nvPr>
        </p:nvGraphicFramePr>
        <p:xfrm>
          <a:off x="1465117" y="1309251"/>
          <a:ext cx="10390909" cy="5234150"/>
        </p:xfrm>
        <a:graphic>
          <a:graphicData uri="http://schemas.openxmlformats.org/drawingml/2006/table">
            <a:tbl>
              <a:tblPr firstRow="1" bandRow="1">
                <a:tableStyleId>{5C22544A-7EE6-4342-B048-85BDC9FD1C3A}</a:tableStyleId>
              </a:tblPr>
              <a:tblGrid>
                <a:gridCol w="1586841">
                  <a:extLst>
                    <a:ext uri="{9D8B030D-6E8A-4147-A177-3AD203B41FA5}">
                      <a16:colId xmlns:a16="http://schemas.microsoft.com/office/drawing/2014/main" val="3954812130"/>
                    </a:ext>
                  </a:extLst>
                </a:gridCol>
                <a:gridCol w="8804068">
                  <a:extLst>
                    <a:ext uri="{9D8B030D-6E8A-4147-A177-3AD203B41FA5}">
                      <a16:colId xmlns:a16="http://schemas.microsoft.com/office/drawing/2014/main" val="2932733766"/>
                    </a:ext>
                  </a:extLst>
                </a:gridCol>
              </a:tblGrid>
              <a:tr h="570710">
                <a:tc>
                  <a:txBody>
                    <a:bodyPr/>
                    <a:lstStyle/>
                    <a:p>
                      <a:r>
                        <a:rPr lang="en-US" dirty="0"/>
                        <a:t>Institution</a:t>
                      </a:r>
                    </a:p>
                  </a:txBody>
                  <a:tcPr/>
                </a:tc>
                <a:tc>
                  <a:txBody>
                    <a:bodyPr/>
                    <a:lstStyle/>
                    <a:p>
                      <a:r>
                        <a:rPr lang="en-US" dirty="0"/>
                        <a:t>Strengths</a:t>
                      </a:r>
                    </a:p>
                  </a:txBody>
                  <a:tcPr/>
                </a:tc>
                <a:extLst>
                  <a:ext uri="{0D108BD9-81ED-4DB2-BD59-A6C34878D82A}">
                    <a16:rowId xmlns:a16="http://schemas.microsoft.com/office/drawing/2014/main" val="3651299067"/>
                  </a:ext>
                </a:extLst>
              </a:tr>
              <a:tr h="793966">
                <a:tc>
                  <a:txBody>
                    <a:bodyPr/>
                    <a:lstStyle/>
                    <a:p>
                      <a:r>
                        <a:rPr lang="en-US" dirty="0"/>
                        <a:t>Simmons</a:t>
                      </a:r>
                    </a:p>
                  </a:txBody>
                  <a:tcPr/>
                </a:tc>
                <a:tc>
                  <a:txBody>
                    <a:bodyPr/>
                    <a:lstStyle/>
                    <a:p>
                      <a:pPr marL="285750" indent="-285750">
                        <a:buFont typeface="Arial" panose="020B0604020202020204" pitchFamily="34" charset="0"/>
                        <a:buChar char="•"/>
                      </a:pPr>
                      <a:r>
                        <a:rPr lang="en-US" sz="1600" dirty="0"/>
                        <a:t>Tie the course into real life scenarios.</a:t>
                      </a:r>
                    </a:p>
                    <a:p>
                      <a:pPr marL="285750" indent="-285750">
                        <a:buFont typeface="Arial" panose="020B0604020202020204" pitchFamily="34" charset="0"/>
                        <a:buChar char="•"/>
                      </a:pPr>
                      <a:r>
                        <a:rPr lang="en-US" sz="1600" dirty="0"/>
                        <a:t>Invite assessment librarians to discussion their research or assessment projects (e.g., using Tableau for visualization).</a:t>
                      </a:r>
                    </a:p>
                  </a:txBody>
                  <a:tcPr/>
                </a:tc>
                <a:extLst>
                  <a:ext uri="{0D108BD9-81ED-4DB2-BD59-A6C34878D82A}">
                    <a16:rowId xmlns:a16="http://schemas.microsoft.com/office/drawing/2014/main" val="1040971948"/>
                  </a:ext>
                </a:extLst>
              </a:tr>
              <a:tr h="888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Kent State</a:t>
                      </a:r>
                    </a:p>
                  </a:txBody>
                  <a:tcPr/>
                </a:tc>
                <a:tc>
                  <a:txBody>
                    <a:bodyPr/>
                    <a:lstStyle/>
                    <a:p>
                      <a:pPr marL="285750" indent="-285750">
                        <a:buFont typeface="Arial" pitchFamily="34" charset="0"/>
                        <a:buChar char="•"/>
                      </a:pPr>
                      <a:r>
                        <a:rPr lang="en-US" sz="1600" dirty="0"/>
                        <a:t>Work through the complete research</a:t>
                      </a:r>
                      <a:r>
                        <a:rPr lang="en-US" sz="1600" baseline="0" dirty="0"/>
                        <a:t> proposal in stages, with plenty of personalized feedback. </a:t>
                      </a:r>
                    </a:p>
                    <a:p>
                      <a:pPr marL="285750" indent="-285750">
                        <a:buFont typeface="Arial" pitchFamily="34" charset="0"/>
                        <a:buChar char="•"/>
                      </a:pPr>
                      <a:r>
                        <a:rPr lang="en-US" sz="1600" dirty="0"/>
                        <a:t>Guide</a:t>
                      </a:r>
                      <a:r>
                        <a:rPr lang="en-US" sz="1600" baseline="0" dirty="0"/>
                        <a:t> students toward diverse areas of personal research interest. </a:t>
                      </a:r>
                    </a:p>
                    <a:p>
                      <a:pPr marL="285750" indent="-285750">
                        <a:buFont typeface="Arial" pitchFamily="34" charset="0"/>
                        <a:buChar char="•"/>
                      </a:pPr>
                      <a:r>
                        <a:rPr lang="en-US" sz="1600" baseline="0" dirty="0"/>
                        <a:t>Encourage vibrant peer review and feedback. </a:t>
                      </a:r>
                      <a:endParaRPr lang="en-US" sz="1600" dirty="0"/>
                    </a:p>
                  </a:txBody>
                  <a:tcPr/>
                </a:tc>
                <a:extLst>
                  <a:ext uri="{0D108BD9-81ED-4DB2-BD59-A6C34878D82A}">
                    <a16:rowId xmlns:a16="http://schemas.microsoft.com/office/drawing/2014/main" val="3665467825"/>
                  </a:ext>
                </a:extLst>
              </a:tr>
              <a:tr h="5823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Toronto</a:t>
                      </a:r>
                    </a:p>
                    <a:p>
                      <a:endParaRPr lang="en-US" dirty="0"/>
                    </a:p>
                  </a:txBody>
                  <a:tcPr/>
                </a:tc>
                <a:tc>
                  <a:txBody>
                    <a:bodyPr/>
                    <a:lstStyle/>
                    <a:p>
                      <a:pPr marL="228600" marR="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lang="en-CA" sz="1600" dirty="0">
                          <a:solidFill>
                            <a:schemeClr val="tx1"/>
                          </a:solidFill>
                        </a:rPr>
                        <a:t>Students conduct an exploratory, ethnographic study upon a topic/population of their choice (in INF2330 Information Ethnography).</a:t>
                      </a:r>
                      <a:endParaRPr lang="en-US" sz="1600" dirty="0">
                        <a:solidFill>
                          <a:schemeClr val="tx1"/>
                        </a:solidFill>
                      </a:endParaRPr>
                    </a:p>
                  </a:txBody>
                  <a:tcPr/>
                </a:tc>
                <a:extLst>
                  <a:ext uri="{0D108BD9-81ED-4DB2-BD59-A6C34878D82A}">
                    <a16:rowId xmlns:a16="http://schemas.microsoft.com/office/drawing/2014/main" val="3121812071"/>
                  </a:ext>
                </a:extLst>
              </a:tr>
              <a:tr h="888117">
                <a:tc>
                  <a:txBody>
                    <a:bodyPr/>
                    <a:lstStyle/>
                    <a:p>
                      <a:r>
                        <a:rPr lang="en-US" dirty="0"/>
                        <a:t>San Jose State</a:t>
                      </a:r>
                    </a:p>
                  </a:txBody>
                  <a:tcPr/>
                </a:tc>
                <a:tc>
                  <a:txBody>
                    <a:bodyPr/>
                    <a:lstStyle/>
                    <a:p>
                      <a:pPr marL="285750" indent="-285750">
                        <a:buFont typeface="Arial" panose="020B0604020202020204" pitchFamily="34" charset="0"/>
                        <a:buChar char="•"/>
                      </a:pPr>
                      <a:r>
                        <a:rPr lang="en-US" sz="1600" dirty="0"/>
                        <a:t>Hold synchronous sessions to workshop student projects. </a:t>
                      </a:r>
                    </a:p>
                    <a:p>
                      <a:pPr marL="285750" indent="-285750">
                        <a:buFont typeface="Arial" panose="020B0604020202020204" pitchFamily="34" charset="0"/>
                        <a:buChar char="•"/>
                      </a:pPr>
                      <a:r>
                        <a:rPr lang="en-US" sz="1600" dirty="0"/>
                        <a:t>Help students</a:t>
                      </a:r>
                      <a:r>
                        <a:rPr lang="en-US" sz="1600" baseline="0" dirty="0"/>
                        <a:t> </a:t>
                      </a:r>
                      <a:r>
                        <a:rPr lang="en-US" sz="1600" dirty="0"/>
                        <a:t>develop relevant research questions.  </a:t>
                      </a:r>
                    </a:p>
                    <a:p>
                      <a:pPr marL="285750" indent="-285750">
                        <a:buFont typeface="Arial" panose="020B0604020202020204" pitchFamily="34" charset="0"/>
                        <a:buChar char="•"/>
                      </a:pPr>
                      <a:r>
                        <a:rPr lang="en-US" sz="1600" dirty="0"/>
                        <a:t>Use online surveys process datasets and consents.</a:t>
                      </a:r>
                    </a:p>
                    <a:p>
                      <a:pPr marL="285750" indent="-285750">
                        <a:buFont typeface="Arial" panose="020B0604020202020204" pitchFamily="34" charset="0"/>
                        <a:buChar char="•"/>
                      </a:pPr>
                      <a:r>
                        <a:rPr lang="en-US" sz="1600" dirty="0"/>
                        <a:t>Plan</a:t>
                      </a:r>
                      <a:r>
                        <a:rPr lang="en-US" sz="1600" baseline="0" dirty="0"/>
                        <a:t> </a:t>
                      </a:r>
                      <a:r>
                        <a:rPr lang="en-US" sz="1600" dirty="0"/>
                        <a:t>ahead so that course</a:t>
                      </a:r>
                      <a:r>
                        <a:rPr lang="en-US" sz="1600" baseline="0" dirty="0"/>
                        <a:t> </a:t>
                      </a:r>
                      <a:r>
                        <a:rPr lang="en-US" sz="1600" dirty="0"/>
                        <a:t>activities are covered by IRB.</a:t>
                      </a:r>
                    </a:p>
                  </a:txBody>
                  <a:tcPr/>
                </a:tc>
                <a:extLst>
                  <a:ext uri="{0D108BD9-81ED-4DB2-BD59-A6C34878D82A}">
                    <a16:rowId xmlns:a16="http://schemas.microsoft.com/office/drawing/2014/main" val="1541082080"/>
                  </a:ext>
                </a:extLst>
              </a:tr>
              <a:tr h="888117">
                <a:tc>
                  <a:txBody>
                    <a:bodyPr/>
                    <a:lstStyle/>
                    <a:p>
                      <a:r>
                        <a:rPr lang="en-US" dirty="0"/>
                        <a:t>East Carolina</a:t>
                      </a:r>
                    </a:p>
                  </a:txBody>
                  <a:tcPr/>
                </a:tc>
                <a:tc>
                  <a:txBody>
                    <a:bodyPr/>
                    <a:lstStyle/>
                    <a:p>
                      <a:pPr marL="285750" indent="-285750">
                        <a:buFont typeface="Arial" pitchFamily="34" charset="0"/>
                        <a:buChar char="•"/>
                      </a:pPr>
                      <a:r>
                        <a:rPr lang="en-US" sz="1600" baseline="0" dirty="0"/>
                        <a:t>Individual choice of course project topic to fit students’ current workplaces or future professional goals. </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a:t>Assignments throughout the semester complete portions of the final course project</a:t>
                      </a:r>
                      <a:r>
                        <a:rPr lang="en-US" sz="1600" baseline="0" dirty="0"/>
                        <a:t>. </a:t>
                      </a:r>
                    </a:p>
                    <a:p>
                      <a:pPr marL="285750" indent="-285750">
                        <a:buFont typeface="Arial" pitchFamily="34" charset="0"/>
                        <a:buChar char="•"/>
                      </a:pPr>
                      <a:r>
                        <a:rPr lang="en-US" sz="1600" baseline="0" dirty="0"/>
                        <a:t>Use of </a:t>
                      </a:r>
                      <a:r>
                        <a:rPr lang="en-US" sz="1600" baseline="0" dirty="0" err="1"/>
                        <a:t>MediaSite</a:t>
                      </a:r>
                      <a:r>
                        <a:rPr lang="en-US" sz="1600" baseline="0" dirty="0"/>
                        <a:t> for AV online content delivery. </a:t>
                      </a:r>
                      <a:endParaRPr lang="en-US" sz="1600" dirty="0"/>
                    </a:p>
                  </a:txBody>
                  <a:tcPr/>
                </a:tc>
                <a:extLst>
                  <a:ext uri="{0D108BD9-81ED-4DB2-BD59-A6C34878D82A}">
                    <a16:rowId xmlns:a16="http://schemas.microsoft.com/office/drawing/2014/main" val="1604051616"/>
                  </a:ext>
                </a:extLst>
              </a:tr>
            </a:tbl>
          </a:graphicData>
        </a:graphic>
      </p:graphicFrame>
      <p:sp>
        <p:nvSpPr>
          <p:cNvPr id="5" name="Slide Number Placeholder 4">
            <a:extLst>
              <a:ext uri="{FF2B5EF4-FFF2-40B4-BE49-F238E27FC236}">
                <a16:creationId xmlns:a16="http://schemas.microsoft.com/office/drawing/2014/main" id="{5B3EDD7C-A3B4-40CE-873A-DA7C26E5D41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89296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B5C3-CA03-4602-B81A-55DAFDD56767}"/>
              </a:ext>
            </a:extLst>
          </p:cNvPr>
          <p:cNvSpPr>
            <a:spLocks noGrp="1"/>
          </p:cNvSpPr>
          <p:nvPr>
            <p:ph type="title"/>
          </p:nvPr>
        </p:nvSpPr>
        <p:spPr>
          <a:xfrm>
            <a:off x="2013995" y="147337"/>
            <a:ext cx="9842031" cy="1280890"/>
          </a:xfrm>
        </p:spPr>
        <p:txBody>
          <a:bodyPr/>
          <a:lstStyle/>
          <a:p>
            <a:r>
              <a:rPr lang="en-US" dirty="0"/>
              <a:t>Innovative Strategies Example</a:t>
            </a:r>
          </a:p>
        </p:txBody>
      </p:sp>
      <p:sp>
        <p:nvSpPr>
          <p:cNvPr id="5" name="Slide Number Placeholder 4">
            <a:extLst>
              <a:ext uri="{FF2B5EF4-FFF2-40B4-BE49-F238E27FC236}">
                <a16:creationId xmlns:a16="http://schemas.microsoft.com/office/drawing/2014/main" id="{5B3EDD7C-A3B4-40CE-873A-DA7C26E5D41B}"/>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709" y="1088021"/>
            <a:ext cx="5825924" cy="5405376"/>
          </a:xfrm>
          <a:prstGeom prst="rect">
            <a:avLst/>
          </a:prstGeom>
        </p:spPr>
      </p:pic>
      <p:pic>
        <p:nvPicPr>
          <p:cNvPr id="7" name="Picture 6"/>
          <p:cNvPicPr>
            <a:picLocks noChangeAspect="1"/>
          </p:cNvPicPr>
          <p:nvPr/>
        </p:nvPicPr>
        <p:blipFill>
          <a:blip r:embed="rId4"/>
          <a:stretch>
            <a:fillRect/>
          </a:stretch>
        </p:blipFill>
        <p:spPr>
          <a:xfrm>
            <a:off x="1043803" y="3443531"/>
            <a:ext cx="4182735" cy="2224728"/>
          </a:xfrm>
          <a:prstGeom prst="rect">
            <a:avLst/>
          </a:prstGeom>
        </p:spPr>
      </p:pic>
      <p:sp>
        <p:nvSpPr>
          <p:cNvPr id="8" name="TextBox 7"/>
          <p:cNvSpPr txBox="1"/>
          <p:nvPr/>
        </p:nvSpPr>
        <p:spPr>
          <a:xfrm>
            <a:off x="1020851" y="1592194"/>
            <a:ext cx="4065393" cy="1384995"/>
          </a:xfrm>
          <a:prstGeom prst="rect">
            <a:avLst/>
          </a:prstGeom>
          <a:noFill/>
        </p:spPr>
        <p:txBody>
          <a:bodyPr wrap="square" rtlCol="0">
            <a:spAutoFit/>
          </a:bodyPr>
          <a:lstStyle/>
          <a:p>
            <a:r>
              <a:rPr lang="en-US" sz="2800" dirty="0">
                <a:latin typeface="+mj-lt"/>
              </a:rPr>
              <a:t>The Visual Research Project with the Draw-and-Write Technique</a:t>
            </a:r>
          </a:p>
        </p:txBody>
      </p:sp>
    </p:spTree>
    <p:extLst>
      <p:ext uri="{BB962C8B-B14F-4D97-AF65-F5344CB8AC3E}">
        <p14:creationId xmlns:p14="http://schemas.microsoft.com/office/powerpoint/2010/main" val="2892965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Career Preparation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9603500"/>
              </p:ext>
            </p:extLst>
          </p:nvPr>
        </p:nvGraphicFramePr>
        <p:xfrm>
          <a:off x="1311579" y="1905000"/>
          <a:ext cx="10193033" cy="400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09837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1038-373F-4529-B61C-2757E24D4152}"/>
              </a:ext>
            </a:extLst>
          </p:cNvPr>
          <p:cNvSpPr>
            <a:spLocks noGrp="1"/>
          </p:cNvSpPr>
          <p:nvPr>
            <p:ph type="title"/>
          </p:nvPr>
        </p:nvSpPr>
        <p:spPr/>
        <p:txBody>
          <a:bodyPr/>
          <a:lstStyle/>
          <a:p>
            <a:r>
              <a:rPr lang="en-US" dirty="0"/>
              <a:t>Why Teach Research Methods?</a:t>
            </a:r>
          </a:p>
        </p:txBody>
      </p:sp>
      <p:sp>
        <p:nvSpPr>
          <p:cNvPr id="3" name="Content Placeholder 2">
            <a:extLst>
              <a:ext uri="{FF2B5EF4-FFF2-40B4-BE49-F238E27FC236}">
                <a16:creationId xmlns:a16="http://schemas.microsoft.com/office/drawing/2014/main" id="{65578047-DF2F-4BD4-8E42-9FC8133959C0}"/>
              </a:ext>
            </a:extLst>
          </p:cNvPr>
          <p:cNvSpPr>
            <a:spLocks noGrp="1"/>
          </p:cNvSpPr>
          <p:nvPr>
            <p:ph idx="1"/>
          </p:nvPr>
        </p:nvSpPr>
        <p:spPr>
          <a:xfrm>
            <a:off x="2589212" y="1585732"/>
            <a:ext cx="8915400" cy="5092859"/>
          </a:xfrm>
        </p:spPr>
        <p:txBody>
          <a:bodyPr>
            <a:normAutofit/>
          </a:bodyPr>
          <a:lstStyle/>
          <a:p>
            <a:pPr lvl="1"/>
            <a:r>
              <a:rPr lang="en-US" dirty="0"/>
              <a:t>Build confidence</a:t>
            </a:r>
          </a:p>
          <a:p>
            <a:pPr lvl="1"/>
            <a:r>
              <a:rPr lang="en-US" dirty="0"/>
              <a:t>Develop informed consumers of research</a:t>
            </a:r>
          </a:p>
          <a:p>
            <a:pPr lvl="2"/>
            <a:r>
              <a:rPr lang="en-US" dirty="0"/>
              <a:t>Critically evaluate research</a:t>
            </a:r>
          </a:p>
          <a:p>
            <a:pPr lvl="2"/>
            <a:r>
              <a:rPr lang="en-US" dirty="0"/>
              <a:t>Discuss and share research findings</a:t>
            </a:r>
          </a:p>
          <a:p>
            <a:pPr lvl="2"/>
            <a:r>
              <a:rPr lang="en-US" dirty="0"/>
              <a:t>Greater understanding of scholars’ needs when working with researchers</a:t>
            </a:r>
          </a:p>
          <a:p>
            <a:pPr lvl="2"/>
            <a:r>
              <a:rPr lang="en-US" dirty="0"/>
              <a:t>Ability to make informed decisions (evidence-based decision making)</a:t>
            </a:r>
          </a:p>
          <a:p>
            <a:pPr lvl="1"/>
            <a:r>
              <a:rPr lang="en-US" dirty="0"/>
              <a:t>Mentor and develop new researchers</a:t>
            </a:r>
          </a:p>
          <a:p>
            <a:pPr lvl="2"/>
            <a:r>
              <a:rPr lang="en-US" dirty="0"/>
              <a:t>Introduction to methods and theoretical foundations</a:t>
            </a:r>
          </a:p>
          <a:p>
            <a:pPr lvl="2"/>
            <a:r>
              <a:rPr lang="en-US" dirty="0"/>
              <a:t>Ability to conduct research</a:t>
            </a:r>
          </a:p>
          <a:p>
            <a:pPr lvl="2"/>
            <a:r>
              <a:rPr lang="en-US" dirty="0"/>
              <a:t>Contribute to quality and rigor of research environment</a:t>
            </a:r>
          </a:p>
          <a:p>
            <a:pPr lvl="1"/>
            <a:r>
              <a:rPr lang="en-US" dirty="0"/>
              <a:t>"Need for more and better basic and applied research" (Connaway &amp; Radford, 2016, p. 5)</a:t>
            </a:r>
          </a:p>
          <a:p>
            <a:pPr lvl="2"/>
            <a:r>
              <a:rPr lang="en-US" dirty="0"/>
              <a:t>Assessment research</a:t>
            </a:r>
          </a:p>
          <a:p>
            <a:pPr lvl="1"/>
            <a:endParaRPr lang="en-US" dirty="0"/>
          </a:p>
          <a:p>
            <a:pPr lvl="1"/>
            <a:endParaRPr lang="en-US" dirty="0"/>
          </a:p>
          <a:p>
            <a:pPr lvl="2"/>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id="{246D02A8-9A3B-4B96-A3D9-035CA12AE62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6978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7F2-3B3A-4A6C-A24D-53CCF3F48D9D}"/>
              </a:ext>
            </a:extLst>
          </p:cNvPr>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F67702CD-5FBD-4598-80D4-E8BEA0D96FE9}"/>
              </a:ext>
            </a:extLst>
          </p:cNvPr>
          <p:cNvSpPr>
            <a:spLocks noGrp="1"/>
          </p:cNvSpPr>
          <p:nvPr>
            <p:ph idx="1"/>
          </p:nvPr>
        </p:nvSpPr>
        <p:spPr>
          <a:xfrm>
            <a:off x="2592924" y="1704109"/>
            <a:ext cx="8911687" cy="4207113"/>
          </a:xfrm>
        </p:spPr>
        <p:txBody>
          <a:bodyPr>
            <a:normAutofit/>
          </a:bodyPr>
          <a:lstStyle/>
          <a:p>
            <a:pPr lvl="0">
              <a:lnSpc>
                <a:spcPct val="150000"/>
              </a:lnSpc>
            </a:pPr>
            <a:r>
              <a:rPr lang="en-US" sz="2800" dirty="0"/>
              <a:t>Are there differences between the online delivery of a research methods course and a face-to-face one? </a:t>
            </a:r>
          </a:p>
          <a:p>
            <a:pPr lvl="0">
              <a:lnSpc>
                <a:spcPct val="150000"/>
              </a:lnSpc>
            </a:pPr>
            <a:r>
              <a:rPr lang="en-US" sz="2800" dirty="0"/>
              <a:t>What differences, if any, are there between a master’s level research methods course and a doctoral level research methods course?</a:t>
            </a:r>
          </a:p>
        </p:txBody>
      </p:sp>
      <p:sp>
        <p:nvSpPr>
          <p:cNvPr id="5" name="Slide Number Placeholder 4">
            <a:extLst>
              <a:ext uri="{FF2B5EF4-FFF2-40B4-BE49-F238E27FC236}">
                <a16:creationId xmlns:a16="http://schemas.microsoft.com/office/drawing/2014/main" id="{023BAF32-5DFF-4187-8FAD-848C74FD19B5}"/>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889151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7F2-3B3A-4A6C-A24D-53CCF3F48D9D}"/>
              </a:ext>
            </a:extLst>
          </p:cNvPr>
          <p:cNvSpPr>
            <a:spLocks noGrp="1"/>
          </p:cNvSpPr>
          <p:nvPr>
            <p:ph type="title"/>
          </p:nvPr>
        </p:nvSpPr>
        <p:spPr/>
        <p:txBody>
          <a:bodyPr/>
          <a:lstStyle/>
          <a:p>
            <a:r>
              <a:rPr lang="en-US" dirty="0"/>
              <a:t>Final Question and Discussion</a:t>
            </a:r>
          </a:p>
        </p:txBody>
      </p:sp>
      <p:sp>
        <p:nvSpPr>
          <p:cNvPr id="3" name="Content Placeholder 2">
            <a:extLst>
              <a:ext uri="{FF2B5EF4-FFF2-40B4-BE49-F238E27FC236}">
                <a16:creationId xmlns:a16="http://schemas.microsoft.com/office/drawing/2014/main" id="{F67702CD-5FBD-4598-80D4-E8BEA0D96FE9}"/>
              </a:ext>
            </a:extLst>
          </p:cNvPr>
          <p:cNvSpPr>
            <a:spLocks noGrp="1"/>
          </p:cNvSpPr>
          <p:nvPr>
            <p:ph idx="1"/>
          </p:nvPr>
        </p:nvSpPr>
        <p:spPr>
          <a:xfrm>
            <a:off x="2592924" y="1704109"/>
            <a:ext cx="8911687" cy="4207113"/>
          </a:xfrm>
        </p:spPr>
        <p:txBody>
          <a:bodyPr>
            <a:normAutofit/>
          </a:bodyPr>
          <a:lstStyle/>
          <a:p>
            <a:pPr lvl="0">
              <a:lnSpc>
                <a:spcPct val="150000"/>
              </a:lnSpc>
            </a:pPr>
            <a:r>
              <a:rPr lang="en-US" sz="2800" dirty="0"/>
              <a:t>How can we make research methods courses timely, relevant, and practically useful?</a:t>
            </a:r>
          </a:p>
        </p:txBody>
      </p:sp>
      <p:sp>
        <p:nvSpPr>
          <p:cNvPr id="5" name="Slide Number Placeholder 4">
            <a:extLst>
              <a:ext uri="{FF2B5EF4-FFF2-40B4-BE49-F238E27FC236}">
                <a16:creationId xmlns:a16="http://schemas.microsoft.com/office/drawing/2014/main" id="{CB33EA83-7660-42E6-82A4-0660D2420F9F}"/>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757161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633F-055D-4711-BE06-2A568DB4719F}"/>
              </a:ext>
            </a:extLst>
          </p:cNvPr>
          <p:cNvSpPr>
            <a:spLocks noGrp="1"/>
          </p:cNvSpPr>
          <p:nvPr>
            <p:ph type="title"/>
          </p:nvPr>
        </p:nvSpPr>
        <p:spPr/>
        <p:txBody>
          <a:bodyPr/>
          <a:lstStyle/>
          <a:p>
            <a:r>
              <a:rPr lang="en-US" dirty="0"/>
              <a:t>Thank you very much!</a:t>
            </a:r>
          </a:p>
        </p:txBody>
      </p:sp>
      <p:sp>
        <p:nvSpPr>
          <p:cNvPr id="3" name="Text Placeholder 2">
            <a:extLst>
              <a:ext uri="{FF2B5EF4-FFF2-40B4-BE49-F238E27FC236}">
                <a16:creationId xmlns:a16="http://schemas.microsoft.com/office/drawing/2014/main" id="{CD94D4D8-8C40-46C2-A6EA-98A2F07ABCFB}"/>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87858FF-B77D-4D31-B9CD-487E8788743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6703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2E62-1BB7-44FC-A98F-A59361721BDB}"/>
              </a:ext>
            </a:extLst>
          </p:cNvPr>
          <p:cNvSpPr>
            <a:spLocks noGrp="1"/>
          </p:cNvSpPr>
          <p:nvPr>
            <p:ph type="title"/>
          </p:nvPr>
        </p:nvSpPr>
        <p:spPr>
          <a:xfrm>
            <a:off x="2005781" y="2221584"/>
            <a:ext cx="10186219" cy="874247"/>
          </a:xfrm>
        </p:spPr>
        <p:txBody>
          <a:bodyPr/>
          <a:lstStyle/>
          <a:p>
            <a:r>
              <a:rPr lang="en-US" dirty="0"/>
              <a:t>Most Widely Used LIS Research Methods</a:t>
            </a:r>
          </a:p>
        </p:txBody>
      </p:sp>
      <p:sp>
        <p:nvSpPr>
          <p:cNvPr id="4" name="Slide Number Placeholder 3">
            <a:extLst>
              <a:ext uri="{FF2B5EF4-FFF2-40B4-BE49-F238E27FC236}">
                <a16:creationId xmlns:a16="http://schemas.microsoft.com/office/drawing/2014/main" id="{1E8D7A8F-445C-4E67-85E9-10AACEB9B8B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75377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8A56-AA6E-4550-A9A5-88C4C349CBD8}"/>
              </a:ext>
            </a:extLst>
          </p:cNvPr>
          <p:cNvSpPr>
            <a:spLocks noGrp="1"/>
          </p:cNvSpPr>
          <p:nvPr>
            <p:ph type="title"/>
          </p:nvPr>
        </p:nvSpPr>
        <p:spPr>
          <a:xfrm>
            <a:off x="2383970" y="329899"/>
            <a:ext cx="9421586" cy="1280890"/>
          </a:xfrm>
        </p:spPr>
        <p:txBody>
          <a:bodyPr/>
          <a:lstStyle/>
          <a:p>
            <a:r>
              <a:rPr lang="en-US" dirty="0"/>
              <a:t>Research Papers by Methodology &amp; Year</a:t>
            </a:r>
          </a:p>
        </p:txBody>
      </p:sp>
      <p:sp>
        <p:nvSpPr>
          <p:cNvPr id="4" name="Slide Number Placeholder 3">
            <a:extLst>
              <a:ext uri="{FF2B5EF4-FFF2-40B4-BE49-F238E27FC236}">
                <a16:creationId xmlns:a16="http://schemas.microsoft.com/office/drawing/2014/main" id="{00E63777-D260-40CE-A838-E179C69E1CEC}"/>
              </a:ext>
            </a:extLst>
          </p:cNvPr>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5" name="Table 4">
            <a:extLst>
              <a:ext uri="{FF2B5EF4-FFF2-40B4-BE49-F238E27FC236}">
                <a16:creationId xmlns:a16="http://schemas.microsoft.com/office/drawing/2014/main" id="{689A9676-CB03-49AC-9FDF-5146280ADFB9}"/>
              </a:ext>
            </a:extLst>
          </p:cNvPr>
          <p:cNvGraphicFramePr>
            <a:graphicFrameLocks noGrp="1"/>
          </p:cNvGraphicFramePr>
          <p:nvPr>
            <p:extLst/>
          </p:nvPr>
        </p:nvGraphicFramePr>
        <p:xfrm>
          <a:off x="2125718" y="970344"/>
          <a:ext cx="9938089" cy="5356376"/>
        </p:xfrm>
        <a:graphic>
          <a:graphicData uri="http://schemas.openxmlformats.org/drawingml/2006/table">
            <a:tbl>
              <a:tblPr firstRow="1" bandRow="1">
                <a:tableStyleId>{5C22544A-7EE6-4342-B048-85BDC9FD1C3A}</a:tableStyleId>
              </a:tblPr>
              <a:tblGrid>
                <a:gridCol w="3119895">
                  <a:extLst>
                    <a:ext uri="{9D8B030D-6E8A-4147-A177-3AD203B41FA5}">
                      <a16:colId xmlns:a16="http://schemas.microsoft.com/office/drawing/2014/main" val="20000"/>
                    </a:ext>
                  </a:extLst>
                </a:gridCol>
                <a:gridCol w="955247">
                  <a:extLst>
                    <a:ext uri="{9D8B030D-6E8A-4147-A177-3AD203B41FA5}">
                      <a16:colId xmlns:a16="http://schemas.microsoft.com/office/drawing/2014/main" val="20001"/>
                    </a:ext>
                  </a:extLst>
                </a:gridCol>
                <a:gridCol w="937721">
                  <a:extLst>
                    <a:ext uri="{9D8B030D-6E8A-4147-A177-3AD203B41FA5}">
                      <a16:colId xmlns:a16="http://schemas.microsoft.com/office/drawing/2014/main" val="20002"/>
                    </a:ext>
                  </a:extLst>
                </a:gridCol>
                <a:gridCol w="990304">
                  <a:extLst>
                    <a:ext uri="{9D8B030D-6E8A-4147-A177-3AD203B41FA5}">
                      <a16:colId xmlns:a16="http://schemas.microsoft.com/office/drawing/2014/main" val="20003"/>
                    </a:ext>
                  </a:extLst>
                </a:gridCol>
                <a:gridCol w="981539">
                  <a:extLst>
                    <a:ext uri="{9D8B030D-6E8A-4147-A177-3AD203B41FA5}">
                      <a16:colId xmlns:a16="http://schemas.microsoft.com/office/drawing/2014/main" val="20004"/>
                    </a:ext>
                  </a:extLst>
                </a:gridCol>
                <a:gridCol w="911429">
                  <a:extLst>
                    <a:ext uri="{9D8B030D-6E8A-4147-A177-3AD203B41FA5}">
                      <a16:colId xmlns:a16="http://schemas.microsoft.com/office/drawing/2014/main" val="20005"/>
                    </a:ext>
                  </a:extLst>
                </a:gridCol>
                <a:gridCol w="1034122">
                  <a:extLst>
                    <a:ext uri="{9D8B030D-6E8A-4147-A177-3AD203B41FA5}">
                      <a16:colId xmlns:a16="http://schemas.microsoft.com/office/drawing/2014/main" val="20006"/>
                    </a:ext>
                  </a:extLst>
                </a:gridCol>
                <a:gridCol w="1007832">
                  <a:extLst>
                    <a:ext uri="{9D8B030D-6E8A-4147-A177-3AD203B41FA5}">
                      <a16:colId xmlns:a16="http://schemas.microsoft.com/office/drawing/2014/main" val="20007"/>
                    </a:ext>
                  </a:extLst>
                </a:gridCol>
              </a:tblGrid>
              <a:tr h="391519">
                <a:tc>
                  <a:txBody>
                    <a:bodyPr/>
                    <a:lstStyle/>
                    <a:p>
                      <a:r>
                        <a:rPr lang="en-US" sz="1400" b="0" i="0" dirty="0">
                          <a:latin typeface="Gill Sans MT" charset="0"/>
                          <a:ea typeface="Gill Sans MT" charset="0"/>
                          <a:cs typeface="Gill Sans MT" charset="0"/>
                        </a:rPr>
                        <a:t>Methodology</a:t>
                      </a:r>
                    </a:p>
                  </a:txBody>
                  <a:tcPr/>
                </a:tc>
                <a:tc>
                  <a:txBody>
                    <a:bodyPr/>
                    <a:lstStyle/>
                    <a:p>
                      <a:pPr algn="ctr"/>
                      <a:r>
                        <a:rPr lang="en-US" sz="1400" b="0" i="0" dirty="0">
                          <a:latin typeface="Gill Sans MT" charset="0"/>
                          <a:ea typeface="Gill Sans MT" charset="0"/>
                          <a:cs typeface="Gill Sans MT" charset="0"/>
                        </a:rPr>
                        <a:t>1950</a:t>
                      </a:r>
                    </a:p>
                  </a:txBody>
                  <a:tcPr/>
                </a:tc>
                <a:tc>
                  <a:txBody>
                    <a:bodyPr/>
                    <a:lstStyle/>
                    <a:p>
                      <a:pPr algn="ctr"/>
                      <a:r>
                        <a:rPr lang="en-US" sz="1400" b="0" i="0" dirty="0">
                          <a:latin typeface="Gill Sans MT" charset="0"/>
                          <a:ea typeface="Gill Sans MT" charset="0"/>
                          <a:cs typeface="Gill Sans MT" charset="0"/>
                        </a:rPr>
                        <a:t>1960</a:t>
                      </a:r>
                    </a:p>
                  </a:txBody>
                  <a:tcPr/>
                </a:tc>
                <a:tc>
                  <a:txBody>
                    <a:bodyPr/>
                    <a:lstStyle/>
                    <a:p>
                      <a:pPr algn="ctr"/>
                      <a:r>
                        <a:rPr lang="en-US" sz="1400" b="0" i="0" dirty="0">
                          <a:latin typeface="Gill Sans MT" charset="0"/>
                          <a:ea typeface="Gill Sans MT" charset="0"/>
                          <a:cs typeface="Gill Sans MT" charset="0"/>
                        </a:rPr>
                        <a:t>1965</a:t>
                      </a:r>
                    </a:p>
                  </a:txBody>
                  <a:tcPr/>
                </a:tc>
                <a:tc>
                  <a:txBody>
                    <a:bodyPr/>
                    <a:lstStyle/>
                    <a:p>
                      <a:pPr algn="ctr"/>
                      <a:r>
                        <a:rPr lang="en-US" sz="1400" b="0" i="0" dirty="0">
                          <a:latin typeface="Gill Sans MT" charset="0"/>
                          <a:ea typeface="Gill Sans MT" charset="0"/>
                          <a:cs typeface="Gill Sans MT" charset="0"/>
                        </a:rPr>
                        <a:t>1970</a:t>
                      </a:r>
                    </a:p>
                  </a:txBody>
                  <a:tcPr/>
                </a:tc>
                <a:tc>
                  <a:txBody>
                    <a:bodyPr/>
                    <a:lstStyle/>
                    <a:p>
                      <a:pPr algn="ctr"/>
                      <a:r>
                        <a:rPr lang="en-US" sz="1400" b="0" i="0" dirty="0">
                          <a:latin typeface="Gill Sans MT" charset="0"/>
                          <a:ea typeface="Gill Sans MT" charset="0"/>
                          <a:cs typeface="Gill Sans MT" charset="0"/>
                        </a:rPr>
                        <a:t>1975</a:t>
                      </a:r>
                    </a:p>
                  </a:txBody>
                  <a:tcPr/>
                </a:tc>
                <a:tc>
                  <a:txBody>
                    <a:bodyPr/>
                    <a:lstStyle/>
                    <a:p>
                      <a:pPr algn="ctr"/>
                      <a:r>
                        <a:rPr lang="en-US" sz="1400" b="0" i="0" dirty="0">
                          <a:latin typeface="Gill Sans MT" charset="0"/>
                          <a:ea typeface="Gill Sans MT" charset="0"/>
                          <a:cs typeface="Gill Sans MT" charset="0"/>
                        </a:rPr>
                        <a:t>Total*</a:t>
                      </a:r>
                    </a:p>
                  </a:txBody>
                  <a:tcPr/>
                </a:tc>
                <a:tc>
                  <a:txBody>
                    <a:bodyPr/>
                    <a:lstStyle/>
                    <a:p>
                      <a:pPr algn="ctr"/>
                      <a:r>
                        <a:rPr lang="en-US" sz="1400" b="0" i="0" dirty="0">
                          <a:latin typeface="Gill Sans MT" charset="0"/>
                          <a:ea typeface="Gill Sans MT" charset="0"/>
                          <a:cs typeface="Gill Sans MT" charset="0"/>
                        </a:rPr>
                        <a:t>%*</a:t>
                      </a:r>
                    </a:p>
                  </a:txBody>
                  <a:tcPr/>
                </a:tc>
                <a:extLst>
                  <a:ext uri="{0D108BD9-81ED-4DB2-BD59-A6C34878D82A}">
                    <a16:rowId xmlns:a16="http://schemas.microsoft.com/office/drawing/2014/main" val="10000"/>
                  </a:ext>
                </a:extLst>
              </a:tr>
              <a:tr h="391519">
                <a:tc>
                  <a:txBody>
                    <a:bodyPr/>
                    <a:lstStyle/>
                    <a:p>
                      <a:r>
                        <a:rPr lang="en-US" sz="1400" b="0" i="0" dirty="0">
                          <a:latin typeface="Gill Sans MT" charset="0"/>
                          <a:ea typeface="Gill Sans MT" charset="0"/>
                          <a:cs typeface="Gill Sans MT" charset="0"/>
                        </a:rPr>
                        <a:t>Theoretical-analytical</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11</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17</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11</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36</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52</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127</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14</a:t>
                      </a:r>
                    </a:p>
                  </a:txBody>
                  <a:tcPr>
                    <a:solidFill>
                      <a:srgbClr val="FFFF00">
                        <a:alpha val="38039"/>
                      </a:srgbClr>
                    </a:solidFill>
                  </a:tcPr>
                </a:tc>
                <a:extLst>
                  <a:ext uri="{0D108BD9-81ED-4DB2-BD59-A6C34878D82A}">
                    <a16:rowId xmlns:a16="http://schemas.microsoft.com/office/drawing/2014/main" val="10001"/>
                  </a:ext>
                </a:extLst>
              </a:tr>
              <a:tr h="426516">
                <a:tc>
                  <a:txBody>
                    <a:bodyPr/>
                    <a:lstStyle/>
                    <a:p>
                      <a:r>
                        <a:rPr lang="en-US" sz="1400" b="0" i="0" dirty="0">
                          <a:latin typeface="Gill Sans MT" charset="0"/>
                          <a:ea typeface="Gill Sans MT" charset="0"/>
                          <a:cs typeface="Gill Sans MT" charset="0"/>
                        </a:rPr>
                        <a:t>Information system</a:t>
                      </a:r>
                      <a:r>
                        <a:rPr lang="en-US" sz="1400" b="0" i="0" baseline="0" dirty="0">
                          <a:latin typeface="Gill Sans MT" charset="0"/>
                          <a:ea typeface="Gill Sans MT" charset="0"/>
                          <a:cs typeface="Gill Sans MT" charset="0"/>
                        </a:rPr>
                        <a:t> design</a:t>
                      </a:r>
                      <a:endParaRPr lang="en-US" sz="1400" b="0" i="0" dirty="0">
                        <a:latin typeface="Gill Sans MT" charset="0"/>
                        <a:ea typeface="Gill Sans MT" charset="0"/>
                        <a:cs typeface="Gill Sans MT" charset="0"/>
                      </a:endParaRP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7</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16</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21</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57</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49</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150</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17</a:t>
                      </a:r>
                    </a:p>
                  </a:txBody>
                  <a:tcPr>
                    <a:solidFill>
                      <a:srgbClr val="FFFF00">
                        <a:alpha val="38039"/>
                      </a:srgbClr>
                    </a:solidFill>
                  </a:tcPr>
                </a:tc>
                <a:extLst>
                  <a:ext uri="{0D108BD9-81ED-4DB2-BD59-A6C34878D82A}">
                    <a16:rowId xmlns:a16="http://schemas.microsoft.com/office/drawing/2014/main" val="10002"/>
                  </a:ext>
                </a:extLst>
              </a:tr>
              <a:tr h="391519">
                <a:tc>
                  <a:txBody>
                    <a:bodyPr/>
                    <a:lstStyle/>
                    <a:p>
                      <a:r>
                        <a:rPr lang="en-US" sz="1400" b="0" i="0" dirty="0">
                          <a:latin typeface="Gill Sans MT" charset="0"/>
                          <a:ea typeface="Gill Sans MT" charset="0"/>
                          <a:cs typeface="Gill Sans MT" charset="0"/>
                        </a:rPr>
                        <a:t>Surveys on the public</a:t>
                      </a:r>
                    </a:p>
                  </a:txBody>
                  <a:tcPr>
                    <a:solidFill>
                      <a:srgbClr val="FFFF00">
                        <a:alpha val="37647"/>
                      </a:srgbClr>
                    </a:solidFill>
                  </a:tcPr>
                </a:tc>
                <a:tc>
                  <a:txBody>
                    <a:bodyPr/>
                    <a:lstStyle/>
                    <a:p>
                      <a:pPr algn="ctr"/>
                      <a:r>
                        <a:rPr lang="en-US" sz="1400" b="0" i="0" dirty="0">
                          <a:latin typeface="Gill Sans MT" charset="0"/>
                          <a:ea typeface="Gill Sans MT" charset="0"/>
                          <a:cs typeface="Gill Sans MT" charset="0"/>
                        </a:rPr>
                        <a:t>3</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9</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20</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19</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53</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3</a:t>
                      </a:r>
                    </a:p>
                  </a:txBody>
                  <a:tcPr>
                    <a:solidFill>
                      <a:srgbClr val="FFFF00">
                        <a:alpha val="38039"/>
                      </a:srgbClr>
                    </a:solidFill>
                  </a:tcPr>
                </a:tc>
                <a:extLst>
                  <a:ext uri="{0D108BD9-81ED-4DB2-BD59-A6C34878D82A}">
                    <a16:rowId xmlns:a16="http://schemas.microsoft.com/office/drawing/2014/main" val="10003"/>
                  </a:ext>
                </a:extLst>
              </a:tr>
              <a:tr h="426516">
                <a:tc>
                  <a:txBody>
                    <a:bodyPr/>
                    <a:lstStyle/>
                    <a:p>
                      <a:r>
                        <a:rPr lang="en-US" sz="1400" b="0" i="0" dirty="0">
                          <a:latin typeface="Gill Sans MT" charset="0"/>
                          <a:ea typeface="Gill Sans MT" charset="0"/>
                          <a:cs typeface="Gill Sans MT" charset="0"/>
                        </a:rPr>
                        <a:t>Survey or experiment on libraries, etc.</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22</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15</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45</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89</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113</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284</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32</a:t>
                      </a:r>
                    </a:p>
                  </a:txBody>
                  <a:tcPr>
                    <a:solidFill>
                      <a:srgbClr val="FFFF00">
                        <a:alpha val="38039"/>
                      </a:srgbClr>
                    </a:solidFill>
                  </a:tcPr>
                </a:tc>
                <a:extLst>
                  <a:ext uri="{0D108BD9-81ED-4DB2-BD59-A6C34878D82A}">
                    <a16:rowId xmlns:a16="http://schemas.microsoft.com/office/drawing/2014/main" val="10004"/>
                  </a:ext>
                </a:extLst>
              </a:tr>
              <a:tr h="426516">
                <a:tc>
                  <a:txBody>
                    <a:bodyPr/>
                    <a:lstStyle/>
                    <a:p>
                      <a:r>
                        <a:rPr lang="en-US" sz="1400" b="0" i="0">
                          <a:latin typeface="Gill Sans MT" charset="0"/>
                          <a:ea typeface="Gill Sans MT" charset="0"/>
                          <a:cs typeface="Gill Sans MT" charset="0"/>
                        </a:rPr>
                        <a:t>Bibliometric</a:t>
                      </a:r>
                      <a:r>
                        <a:rPr lang="en-US" sz="1400" b="0" i="0" baseline="0">
                          <a:latin typeface="Gill Sans MT" charset="0"/>
                          <a:ea typeface="Gill Sans MT" charset="0"/>
                          <a:cs typeface="Gill Sans MT" charset="0"/>
                        </a:rPr>
                        <a:t> and similar </a:t>
                      </a:r>
                      <a:r>
                        <a:rPr lang="en-US" sz="1400" b="0" i="0" baseline="0" dirty="0">
                          <a:latin typeface="Gill Sans MT" charset="0"/>
                          <a:ea typeface="Gill Sans MT" charset="0"/>
                          <a:cs typeface="Gill Sans MT" charset="0"/>
                        </a:rPr>
                        <a:t>studies</a:t>
                      </a:r>
                      <a:endParaRPr lang="en-US" sz="1400" b="0" i="0" dirty="0">
                        <a:latin typeface="Gill Sans MT" charset="0"/>
                        <a:ea typeface="Gill Sans MT" charset="0"/>
                        <a:cs typeface="Gill Sans MT" charset="0"/>
                      </a:endParaRPr>
                    </a:p>
                  </a:txBody>
                  <a:tcPr/>
                </a:tc>
                <a:tc>
                  <a:txBody>
                    <a:bodyPr/>
                    <a:lstStyle/>
                    <a:p>
                      <a:pPr algn="ctr"/>
                      <a:r>
                        <a:rPr lang="en-US" sz="1400" b="0" i="0" dirty="0">
                          <a:latin typeface="Gill Sans MT" charset="0"/>
                          <a:ea typeface="Gill Sans MT" charset="0"/>
                          <a:cs typeface="Gill Sans MT" charset="0"/>
                        </a:rPr>
                        <a:t>0</a:t>
                      </a:r>
                    </a:p>
                  </a:txBody>
                  <a:tcPr/>
                </a:tc>
                <a:tc>
                  <a:txBody>
                    <a:bodyPr/>
                    <a:lstStyle/>
                    <a:p>
                      <a:pPr algn="ctr"/>
                      <a:r>
                        <a:rPr lang="en-US" sz="1400" b="0" i="0" dirty="0">
                          <a:latin typeface="Gill Sans MT" charset="0"/>
                          <a:ea typeface="Gill Sans MT" charset="0"/>
                          <a:cs typeface="Gill Sans MT" charset="0"/>
                        </a:rPr>
                        <a:t>1</a:t>
                      </a:r>
                    </a:p>
                  </a:txBody>
                  <a:tcPr/>
                </a:tc>
                <a:tc>
                  <a:txBody>
                    <a:bodyPr/>
                    <a:lstStyle/>
                    <a:p>
                      <a:pPr algn="ctr"/>
                      <a:r>
                        <a:rPr lang="en-US" sz="1400" b="0" i="0" dirty="0">
                          <a:latin typeface="Gill Sans MT" charset="0"/>
                          <a:ea typeface="Gill Sans MT" charset="0"/>
                          <a:cs typeface="Gill Sans MT" charset="0"/>
                        </a:rPr>
                        <a:t>7</a:t>
                      </a:r>
                    </a:p>
                  </a:txBody>
                  <a:tcPr/>
                </a:tc>
                <a:tc>
                  <a:txBody>
                    <a:bodyPr/>
                    <a:lstStyle/>
                    <a:p>
                      <a:pPr algn="ctr"/>
                      <a:r>
                        <a:rPr lang="en-US" sz="1400" b="0" i="0" dirty="0">
                          <a:latin typeface="Gill Sans MT" charset="0"/>
                          <a:ea typeface="Gill Sans MT" charset="0"/>
                          <a:cs typeface="Gill Sans MT" charset="0"/>
                        </a:rPr>
                        <a:t>14</a:t>
                      </a:r>
                    </a:p>
                  </a:txBody>
                  <a:tcPr/>
                </a:tc>
                <a:tc>
                  <a:txBody>
                    <a:bodyPr/>
                    <a:lstStyle/>
                    <a:p>
                      <a:pPr algn="ctr"/>
                      <a:r>
                        <a:rPr lang="en-US" sz="1400" b="0" i="0" dirty="0">
                          <a:latin typeface="Gill Sans MT" charset="0"/>
                          <a:ea typeface="Gill Sans MT" charset="0"/>
                          <a:cs typeface="Gill Sans MT" charset="0"/>
                        </a:rPr>
                        <a:t>16</a:t>
                      </a:r>
                    </a:p>
                  </a:txBody>
                  <a:tcPr/>
                </a:tc>
                <a:tc>
                  <a:txBody>
                    <a:bodyPr/>
                    <a:lstStyle/>
                    <a:p>
                      <a:pPr algn="ctr"/>
                      <a:r>
                        <a:rPr lang="en-US" sz="1400" b="0" i="0" dirty="0">
                          <a:latin typeface="Gill Sans MT" charset="0"/>
                          <a:ea typeface="Gill Sans MT" charset="0"/>
                          <a:cs typeface="Gill Sans MT" charset="0"/>
                        </a:rPr>
                        <a:t>38</a:t>
                      </a:r>
                    </a:p>
                  </a:txBody>
                  <a:tcPr/>
                </a:tc>
                <a:tc>
                  <a:txBody>
                    <a:bodyPr/>
                    <a:lstStyle/>
                    <a:p>
                      <a:pPr algn="ctr"/>
                      <a:r>
                        <a:rPr lang="en-US" sz="1400" b="0" i="0" dirty="0">
                          <a:latin typeface="Gill Sans MT" charset="0"/>
                          <a:ea typeface="Gill Sans MT" charset="0"/>
                          <a:cs typeface="Gill Sans MT" charset="0"/>
                        </a:rPr>
                        <a:t>4</a:t>
                      </a:r>
                    </a:p>
                  </a:txBody>
                  <a:tcPr/>
                </a:tc>
                <a:extLst>
                  <a:ext uri="{0D108BD9-81ED-4DB2-BD59-A6C34878D82A}">
                    <a16:rowId xmlns:a16="http://schemas.microsoft.com/office/drawing/2014/main" val="10005"/>
                  </a:ext>
                </a:extLst>
              </a:tr>
              <a:tr h="391519">
                <a:tc>
                  <a:txBody>
                    <a:bodyPr/>
                    <a:lstStyle/>
                    <a:p>
                      <a:r>
                        <a:rPr lang="en-US" sz="1400" b="0" i="0" dirty="0">
                          <a:latin typeface="Gill Sans MT" charset="0"/>
                          <a:ea typeface="Gill Sans MT" charset="0"/>
                          <a:cs typeface="Gill Sans MT" charset="0"/>
                        </a:rPr>
                        <a:t>Content analysis</a:t>
                      </a:r>
                    </a:p>
                  </a:txBody>
                  <a:tcPr/>
                </a:tc>
                <a:tc>
                  <a:txBody>
                    <a:bodyPr/>
                    <a:lstStyle/>
                    <a:p>
                      <a:pPr algn="ctr"/>
                      <a:r>
                        <a:rPr lang="en-US" sz="1400" b="0" i="0" dirty="0">
                          <a:latin typeface="Gill Sans MT" charset="0"/>
                          <a:ea typeface="Gill Sans MT" charset="0"/>
                          <a:cs typeface="Gill Sans MT" charset="0"/>
                        </a:rPr>
                        <a:t>0</a:t>
                      </a:r>
                    </a:p>
                  </a:txBody>
                  <a:tcPr/>
                </a:tc>
                <a:tc>
                  <a:txBody>
                    <a:bodyPr/>
                    <a:lstStyle/>
                    <a:p>
                      <a:pPr algn="ctr"/>
                      <a:r>
                        <a:rPr lang="en-US" sz="1400" b="0" i="0" dirty="0">
                          <a:latin typeface="Gill Sans MT" charset="0"/>
                          <a:ea typeface="Gill Sans MT" charset="0"/>
                          <a:cs typeface="Gill Sans MT" charset="0"/>
                        </a:rPr>
                        <a:t>1</a:t>
                      </a:r>
                    </a:p>
                  </a:txBody>
                  <a:tcPr/>
                </a:tc>
                <a:tc>
                  <a:txBody>
                    <a:bodyPr/>
                    <a:lstStyle/>
                    <a:p>
                      <a:pPr algn="ctr"/>
                      <a:r>
                        <a:rPr lang="en-US" sz="1400" b="0" i="0" dirty="0">
                          <a:latin typeface="Gill Sans MT" charset="0"/>
                          <a:ea typeface="Gill Sans MT" charset="0"/>
                          <a:cs typeface="Gill Sans MT" charset="0"/>
                        </a:rPr>
                        <a:t>2</a:t>
                      </a:r>
                    </a:p>
                  </a:txBody>
                  <a:tcPr/>
                </a:tc>
                <a:tc>
                  <a:txBody>
                    <a:bodyPr/>
                    <a:lstStyle/>
                    <a:p>
                      <a:pPr algn="ctr"/>
                      <a:r>
                        <a:rPr lang="en-US" sz="1400" b="0" i="0" dirty="0">
                          <a:latin typeface="Gill Sans MT" charset="0"/>
                          <a:ea typeface="Gill Sans MT" charset="0"/>
                          <a:cs typeface="Gill Sans MT" charset="0"/>
                        </a:rPr>
                        <a:t>1</a:t>
                      </a:r>
                    </a:p>
                  </a:txBody>
                  <a:tcPr/>
                </a:tc>
                <a:tc>
                  <a:txBody>
                    <a:bodyPr/>
                    <a:lstStyle/>
                    <a:p>
                      <a:pPr algn="ctr"/>
                      <a:r>
                        <a:rPr lang="en-US" sz="1400" b="0" i="0" dirty="0">
                          <a:latin typeface="Gill Sans MT" charset="0"/>
                          <a:ea typeface="Gill Sans MT" charset="0"/>
                          <a:cs typeface="Gill Sans MT" charset="0"/>
                        </a:rPr>
                        <a:t>3</a:t>
                      </a:r>
                    </a:p>
                  </a:txBody>
                  <a:tcPr/>
                </a:tc>
                <a:tc>
                  <a:txBody>
                    <a:bodyPr/>
                    <a:lstStyle/>
                    <a:p>
                      <a:pPr algn="ctr"/>
                      <a:r>
                        <a:rPr lang="en-US" sz="1400" b="0" i="0" dirty="0">
                          <a:latin typeface="Gill Sans MT" charset="0"/>
                          <a:ea typeface="Gill Sans MT" charset="0"/>
                          <a:cs typeface="Gill Sans MT" charset="0"/>
                        </a:rPr>
                        <a:t>7</a:t>
                      </a:r>
                    </a:p>
                  </a:txBody>
                  <a:tcPr/>
                </a:tc>
                <a:tc>
                  <a:txBody>
                    <a:bodyPr/>
                    <a:lstStyle/>
                    <a:p>
                      <a:pPr algn="ctr"/>
                      <a:r>
                        <a:rPr lang="en-US" sz="1400" b="0" i="0" dirty="0">
                          <a:latin typeface="Gill Sans MT" charset="0"/>
                          <a:ea typeface="Gill Sans MT" charset="0"/>
                          <a:cs typeface="Gill Sans MT" charset="0"/>
                        </a:rPr>
                        <a:t>1</a:t>
                      </a:r>
                    </a:p>
                  </a:txBody>
                  <a:tcPr/>
                </a:tc>
                <a:extLst>
                  <a:ext uri="{0D108BD9-81ED-4DB2-BD59-A6C34878D82A}">
                    <a16:rowId xmlns:a16="http://schemas.microsoft.com/office/drawing/2014/main" val="10006"/>
                  </a:ext>
                </a:extLst>
              </a:tr>
              <a:tr h="391519">
                <a:tc>
                  <a:txBody>
                    <a:bodyPr/>
                    <a:lstStyle/>
                    <a:p>
                      <a:r>
                        <a:rPr lang="en-US" sz="1400" b="0" i="0" dirty="0">
                          <a:latin typeface="Gill Sans MT" charset="0"/>
                          <a:ea typeface="Gill Sans MT" charset="0"/>
                          <a:cs typeface="Gill Sans MT" charset="0"/>
                        </a:rPr>
                        <a:t>Secondary analysis</a:t>
                      </a:r>
                    </a:p>
                  </a:txBody>
                  <a:tcPr/>
                </a:tc>
                <a:tc>
                  <a:txBody>
                    <a:bodyPr/>
                    <a:lstStyle/>
                    <a:p>
                      <a:pPr algn="ctr"/>
                      <a:r>
                        <a:rPr lang="en-US" sz="1400" b="0" i="0" dirty="0">
                          <a:latin typeface="Gill Sans MT" charset="0"/>
                          <a:ea typeface="Gill Sans MT" charset="0"/>
                          <a:cs typeface="Gill Sans MT" charset="0"/>
                        </a:rPr>
                        <a:t>6</a:t>
                      </a:r>
                    </a:p>
                  </a:txBody>
                  <a:tcPr/>
                </a:tc>
                <a:tc>
                  <a:txBody>
                    <a:bodyPr/>
                    <a:lstStyle/>
                    <a:p>
                      <a:pPr algn="ctr"/>
                      <a:r>
                        <a:rPr lang="en-US" sz="1400" b="0" i="0" dirty="0">
                          <a:latin typeface="Gill Sans MT" charset="0"/>
                          <a:ea typeface="Gill Sans MT" charset="0"/>
                          <a:cs typeface="Gill Sans MT" charset="0"/>
                        </a:rPr>
                        <a:t>15</a:t>
                      </a:r>
                    </a:p>
                  </a:txBody>
                  <a:tcPr/>
                </a:tc>
                <a:tc>
                  <a:txBody>
                    <a:bodyPr/>
                    <a:lstStyle/>
                    <a:p>
                      <a:pPr algn="ctr"/>
                      <a:r>
                        <a:rPr lang="en-US" sz="1400" b="0" i="0" dirty="0">
                          <a:latin typeface="Gill Sans MT" charset="0"/>
                          <a:ea typeface="Gill Sans MT" charset="0"/>
                          <a:cs typeface="Gill Sans MT" charset="0"/>
                        </a:rPr>
                        <a:t>15</a:t>
                      </a:r>
                    </a:p>
                  </a:txBody>
                  <a:tcPr/>
                </a:tc>
                <a:tc>
                  <a:txBody>
                    <a:bodyPr/>
                    <a:lstStyle/>
                    <a:p>
                      <a:pPr algn="ctr"/>
                      <a:r>
                        <a:rPr lang="en-US" sz="1400" b="0" i="0" dirty="0">
                          <a:latin typeface="Gill Sans MT" charset="0"/>
                          <a:ea typeface="Gill Sans MT" charset="0"/>
                          <a:cs typeface="Gill Sans MT" charset="0"/>
                        </a:rPr>
                        <a:t>13</a:t>
                      </a:r>
                    </a:p>
                  </a:txBody>
                  <a:tcPr/>
                </a:tc>
                <a:tc>
                  <a:txBody>
                    <a:bodyPr/>
                    <a:lstStyle/>
                    <a:p>
                      <a:pPr algn="ctr"/>
                      <a:r>
                        <a:rPr lang="en-US" sz="1400" b="0" i="0" dirty="0">
                          <a:latin typeface="Gill Sans MT" charset="0"/>
                          <a:ea typeface="Gill Sans MT" charset="0"/>
                          <a:cs typeface="Gill Sans MT" charset="0"/>
                        </a:rPr>
                        <a:t>27</a:t>
                      </a:r>
                    </a:p>
                  </a:txBody>
                  <a:tcPr/>
                </a:tc>
                <a:tc>
                  <a:txBody>
                    <a:bodyPr/>
                    <a:lstStyle/>
                    <a:p>
                      <a:pPr algn="ctr"/>
                      <a:r>
                        <a:rPr lang="en-US" sz="1400" b="0" i="0" dirty="0">
                          <a:latin typeface="Gill Sans MT" charset="0"/>
                          <a:ea typeface="Gill Sans MT" charset="0"/>
                          <a:cs typeface="Gill Sans MT" charset="0"/>
                        </a:rPr>
                        <a:t>76</a:t>
                      </a:r>
                    </a:p>
                  </a:txBody>
                  <a:tcPr/>
                </a:tc>
                <a:tc>
                  <a:txBody>
                    <a:bodyPr/>
                    <a:lstStyle/>
                    <a:p>
                      <a:pPr algn="ctr"/>
                      <a:r>
                        <a:rPr lang="en-US" sz="1400" b="0" i="0" dirty="0">
                          <a:latin typeface="Gill Sans MT" charset="0"/>
                          <a:ea typeface="Gill Sans MT" charset="0"/>
                          <a:cs typeface="Gill Sans MT" charset="0"/>
                        </a:rPr>
                        <a:t>8</a:t>
                      </a:r>
                    </a:p>
                  </a:txBody>
                  <a:tcPr/>
                </a:tc>
                <a:extLst>
                  <a:ext uri="{0D108BD9-81ED-4DB2-BD59-A6C34878D82A}">
                    <a16:rowId xmlns:a16="http://schemas.microsoft.com/office/drawing/2014/main" val="10007"/>
                  </a:ext>
                </a:extLst>
              </a:tr>
              <a:tr h="426516">
                <a:tc>
                  <a:txBody>
                    <a:bodyPr/>
                    <a:lstStyle/>
                    <a:p>
                      <a:r>
                        <a:rPr lang="en-US" sz="1400" b="0" i="0" dirty="0">
                          <a:latin typeface="Gill Sans MT" charset="0"/>
                          <a:ea typeface="Gill Sans MT" charset="0"/>
                          <a:cs typeface="Gill Sans MT" charset="0"/>
                        </a:rPr>
                        <a:t>Historical methodologies</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21</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26</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25</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49</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42</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163</a:t>
                      </a:r>
                    </a:p>
                  </a:txBody>
                  <a:tcPr>
                    <a:solidFill>
                      <a:srgbClr val="FFFF00">
                        <a:alpha val="38039"/>
                      </a:srgbClr>
                    </a:solidFill>
                  </a:tcPr>
                </a:tc>
                <a:tc>
                  <a:txBody>
                    <a:bodyPr/>
                    <a:lstStyle/>
                    <a:p>
                      <a:pPr algn="ctr"/>
                      <a:r>
                        <a:rPr lang="en-US" sz="1400" b="0" i="0" dirty="0">
                          <a:latin typeface="Gill Sans MT" charset="0"/>
                          <a:ea typeface="Gill Sans MT" charset="0"/>
                          <a:cs typeface="Gill Sans MT" charset="0"/>
                        </a:rPr>
                        <a:t>18</a:t>
                      </a:r>
                    </a:p>
                  </a:txBody>
                  <a:tcPr>
                    <a:solidFill>
                      <a:srgbClr val="FFFF00">
                        <a:alpha val="38039"/>
                      </a:srgbClr>
                    </a:solidFill>
                  </a:tcPr>
                </a:tc>
                <a:extLst>
                  <a:ext uri="{0D108BD9-81ED-4DB2-BD59-A6C34878D82A}">
                    <a16:rowId xmlns:a16="http://schemas.microsoft.com/office/drawing/2014/main" val="10008"/>
                  </a:ext>
                </a:extLst>
              </a:tr>
              <a:tr h="426516">
                <a:tc>
                  <a:txBody>
                    <a:bodyPr/>
                    <a:lstStyle/>
                    <a:p>
                      <a:r>
                        <a:rPr lang="en-US" sz="1400" b="0" i="0" dirty="0">
                          <a:latin typeface="Gill Sans MT" charset="0"/>
                          <a:ea typeface="Gill Sans MT" charset="0"/>
                          <a:cs typeface="Gill Sans MT" charset="0"/>
                        </a:rPr>
                        <a:t>Descriptive bibliography</a:t>
                      </a:r>
                    </a:p>
                  </a:txBody>
                  <a:tcPr/>
                </a:tc>
                <a:tc>
                  <a:txBody>
                    <a:bodyPr/>
                    <a:lstStyle/>
                    <a:p>
                      <a:pPr algn="ctr"/>
                      <a:r>
                        <a:rPr lang="en-US" sz="1400" b="0" i="0" dirty="0">
                          <a:latin typeface="Gill Sans MT" charset="0"/>
                          <a:ea typeface="Gill Sans MT" charset="0"/>
                          <a:cs typeface="Gill Sans MT" charset="0"/>
                        </a:rPr>
                        <a:t>7</a:t>
                      </a:r>
                    </a:p>
                  </a:txBody>
                  <a:tcPr/>
                </a:tc>
                <a:tc>
                  <a:txBody>
                    <a:bodyPr/>
                    <a:lstStyle/>
                    <a:p>
                      <a:pPr algn="ctr"/>
                      <a:r>
                        <a:rPr lang="en-US" sz="1400" b="0" i="0" dirty="0">
                          <a:latin typeface="Gill Sans MT" charset="0"/>
                          <a:ea typeface="Gill Sans MT" charset="0"/>
                          <a:cs typeface="Gill Sans MT" charset="0"/>
                        </a:rPr>
                        <a:t>4</a:t>
                      </a:r>
                    </a:p>
                  </a:txBody>
                  <a:tcPr/>
                </a:tc>
                <a:tc>
                  <a:txBody>
                    <a:bodyPr/>
                    <a:lstStyle/>
                    <a:p>
                      <a:pPr algn="ctr"/>
                      <a:r>
                        <a:rPr lang="en-US" sz="1400" b="0" i="0" dirty="0">
                          <a:latin typeface="Gill Sans MT" charset="0"/>
                          <a:ea typeface="Gill Sans MT" charset="0"/>
                          <a:cs typeface="Gill Sans MT" charset="0"/>
                        </a:rPr>
                        <a:t>6</a:t>
                      </a:r>
                    </a:p>
                  </a:txBody>
                  <a:tcPr/>
                </a:tc>
                <a:tc>
                  <a:txBody>
                    <a:bodyPr/>
                    <a:lstStyle/>
                    <a:p>
                      <a:pPr algn="ctr"/>
                      <a:r>
                        <a:rPr lang="en-US" sz="1400" b="0" i="0" dirty="0">
                          <a:latin typeface="Gill Sans MT" charset="0"/>
                          <a:ea typeface="Gill Sans MT" charset="0"/>
                          <a:cs typeface="Gill Sans MT" charset="0"/>
                        </a:rPr>
                        <a:t>4</a:t>
                      </a:r>
                    </a:p>
                  </a:txBody>
                  <a:tcPr/>
                </a:tc>
                <a:tc>
                  <a:txBody>
                    <a:bodyPr/>
                    <a:lstStyle/>
                    <a:p>
                      <a:pPr algn="ctr"/>
                      <a:r>
                        <a:rPr lang="en-US" sz="1400" b="0" i="0" dirty="0">
                          <a:latin typeface="Gill Sans MT" charset="0"/>
                          <a:ea typeface="Gill Sans MT" charset="0"/>
                          <a:cs typeface="Gill Sans MT" charset="0"/>
                        </a:rPr>
                        <a:t>9</a:t>
                      </a:r>
                    </a:p>
                  </a:txBody>
                  <a:tcPr/>
                </a:tc>
                <a:tc>
                  <a:txBody>
                    <a:bodyPr/>
                    <a:lstStyle/>
                    <a:p>
                      <a:pPr algn="ctr"/>
                      <a:r>
                        <a:rPr lang="en-US" sz="1400" b="0" i="0" dirty="0">
                          <a:latin typeface="Gill Sans MT" charset="0"/>
                          <a:ea typeface="Gill Sans MT" charset="0"/>
                          <a:cs typeface="Gill Sans MT" charset="0"/>
                        </a:rPr>
                        <a:t>30</a:t>
                      </a:r>
                    </a:p>
                  </a:txBody>
                  <a:tcPr/>
                </a:tc>
                <a:tc>
                  <a:txBody>
                    <a:bodyPr/>
                    <a:lstStyle/>
                    <a:p>
                      <a:pPr algn="ctr"/>
                      <a:r>
                        <a:rPr lang="en-US" sz="1400" b="0" i="0" dirty="0">
                          <a:latin typeface="Gill Sans MT" charset="0"/>
                          <a:ea typeface="Gill Sans MT" charset="0"/>
                          <a:cs typeface="Gill Sans MT" charset="0"/>
                        </a:rPr>
                        <a:t>3</a:t>
                      </a:r>
                    </a:p>
                  </a:txBody>
                  <a:tcPr/>
                </a:tc>
                <a:extLst>
                  <a:ext uri="{0D108BD9-81ED-4DB2-BD59-A6C34878D82A}">
                    <a16:rowId xmlns:a16="http://schemas.microsoft.com/office/drawing/2014/main" val="10009"/>
                  </a:ext>
                </a:extLst>
              </a:tr>
              <a:tr h="391519">
                <a:tc>
                  <a:txBody>
                    <a:bodyPr/>
                    <a:lstStyle/>
                    <a:p>
                      <a:r>
                        <a:rPr lang="en-US" sz="1400" b="0" i="0" dirty="0">
                          <a:latin typeface="Gill Sans MT" charset="0"/>
                          <a:ea typeface="Gill Sans MT" charset="0"/>
                          <a:cs typeface="Gill Sans MT" charset="0"/>
                        </a:rPr>
                        <a:t>Comparative studies</a:t>
                      </a:r>
                    </a:p>
                  </a:txBody>
                  <a:tcPr/>
                </a:tc>
                <a:tc>
                  <a:txBody>
                    <a:bodyPr/>
                    <a:lstStyle/>
                    <a:p>
                      <a:pPr algn="ctr"/>
                      <a:r>
                        <a:rPr lang="en-US" sz="1400" b="0" i="0" dirty="0">
                          <a:latin typeface="Gill Sans MT" charset="0"/>
                          <a:ea typeface="Gill Sans MT" charset="0"/>
                          <a:cs typeface="Gill Sans MT" charset="0"/>
                        </a:rPr>
                        <a:t>0</a:t>
                      </a:r>
                    </a:p>
                  </a:txBody>
                  <a:tcPr/>
                </a:tc>
                <a:tc>
                  <a:txBody>
                    <a:bodyPr/>
                    <a:lstStyle/>
                    <a:p>
                      <a:pPr algn="ctr"/>
                      <a:r>
                        <a:rPr lang="en-US" sz="1400" b="0" i="0" dirty="0">
                          <a:latin typeface="Gill Sans MT" charset="0"/>
                          <a:ea typeface="Gill Sans MT" charset="0"/>
                          <a:cs typeface="Gill Sans MT" charset="0"/>
                        </a:rPr>
                        <a:t>2</a:t>
                      </a:r>
                    </a:p>
                  </a:txBody>
                  <a:tcPr/>
                </a:tc>
                <a:tc>
                  <a:txBody>
                    <a:bodyPr/>
                    <a:lstStyle/>
                    <a:p>
                      <a:pPr algn="ctr"/>
                      <a:r>
                        <a:rPr lang="en-US" sz="1400" b="0" i="0" dirty="0">
                          <a:latin typeface="Gill Sans MT" charset="0"/>
                          <a:ea typeface="Gill Sans MT" charset="0"/>
                          <a:cs typeface="Gill Sans MT" charset="0"/>
                        </a:rPr>
                        <a:t>6</a:t>
                      </a:r>
                    </a:p>
                  </a:txBody>
                  <a:tcPr/>
                </a:tc>
                <a:tc>
                  <a:txBody>
                    <a:bodyPr/>
                    <a:lstStyle/>
                    <a:p>
                      <a:pPr algn="ctr"/>
                      <a:r>
                        <a:rPr lang="en-US" sz="1400" b="0" i="0" dirty="0">
                          <a:latin typeface="Gill Sans MT" charset="0"/>
                          <a:ea typeface="Gill Sans MT" charset="0"/>
                          <a:cs typeface="Gill Sans MT" charset="0"/>
                        </a:rPr>
                        <a:t>4</a:t>
                      </a:r>
                    </a:p>
                  </a:txBody>
                  <a:tcPr/>
                </a:tc>
                <a:tc>
                  <a:txBody>
                    <a:bodyPr/>
                    <a:lstStyle/>
                    <a:p>
                      <a:pPr algn="ctr"/>
                      <a:r>
                        <a:rPr lang="en-US" sz="1400" b="0" i="0" dirty="0">
                          <a:latin typeface="Gill Sans MT" charset="0"/>
                          <a:ea typeface="Gill Sans MT" charset="0"/>
                          <a:cs typeface="Gill Sans MT" charset="0"/>
                        </a:rPr>
                        <a:t>7</a:t>
                      </a:r>
                    </a:p>
                  </a:txBody>
                  <a:tcPr/>
                </a:tc>
                <a:tc>
                  <a:txBody>
                    <a:bodyPr/>
                    <a:lstStyle/>
                    <a:p>
                      <a:pPr algn="ctr"/>
                      <a:r>
                        <a:rPr lang="en-US" sz="1400" b="0" i="0" dirty="0">
                          <a:latin typeface="Gill Sans MT" charset="0"/>
                          <a:ea typeface="Gill Sans MT" charset="0"/>
                          <a:cs typeface="Gill Sans MT" charset="0"/>
                        </a:rPr>
                        <a:t>19</a:t>
                      </a:r>
                    </a:p>
                  </a:txBody>
                  <a:tcPr/>
                </a:tc>
                <a:tc>
                  <a:txBody>
                    <a:bodyPr/>
                    <a:lstStyle/>
                    <a:p>
                      <a:pPr algn="ctr"/>
                      <a:r>
                        <a:rPr lang="en-US" sz="1400" b="0" i="0" dirty="0">
                          <a:latin typeface="Gill Sans MT" charset="0"/>
                          <a:ea typeface="Gill Sans MT" charset="0"/>
                          <a:cs typeface="Gill Sans MT" charset="0"/>
                        </a:rPr>
                        <a:t>2</a:t>
                      </a:r>
                    </a:p>
                  </a:txBody>
                  <a:tcPr/>
                </a:tc>
                <a:extLst>
                  <a:ext uri="{0D108BD9-81ED-4DB2-BD59-A6C34878D82A}">
                    <a16:rowId xmlns:a16="http://schemas.microsoft.com/office/drawing/2014/main" val="10010"/>
                  </a:ext>
                </a:extLst>
              </a:tr>
              <a:tr h="391519">
                <a:tc>
                  <a:txBody>
                    <a:bodyPr/>
                    <a:lstStyle/>
                    <a:p>
                      <a:r>
                        <a:rPr lang="en-US" sz="1400" b="0" i="0">
                          <a:latin typeface="Gill Sans MT" charset="0"/>
                          <a:ea typeface="Gill Sans MT" charset="0"/>
                          <a:cs typeface="Gill Sans MT" charset="0"/>
                        </a:rPr>
                        <a:t>Other and multiple</a:t>
                      </a:r>
                      <a:endParaRPr lang="en-US" sz="1400" b="0" i="0" dirty="0">
                        <a:latin typeface="Gill Sans MT" charset="0"/>
                        <a:ea typeface="Gill Sans MT" charset="0"/>
                        <a:cs typeface="Gill Sans MT" charset="0"/>
                      </a:endParaRPr>
                    </a:p>
                  </a:txBody>
                  <a:tcPr/>
                </a:tc>
                <a:tc>
                  <a:txBody>
                    <a:bodyPr/>
                    <a:lstStyle/>
                    <a:p>
                      <a:pPr algn="ctr"/>
                      <a:r>
                        <a:rPr lang="en-US" sz="1400" b="0" i="0" dirty="0">
                          <a:latin typeface="Gill Sans MT" charset="0"/>
                          <a:ea typeface="Gill Sans MT" charset="0"/>
                          <a:cs typeface="Gill Sans MT" charset="0"/>
                        </a:rPr>
                        <a:t>3</a:t>
                      </a:r>
                    </a:p>
                  </a:txBody>
                  <a:tcPr/>
                </a:tc>
                <a:tc>
                  <a:txBody>
                    <a:bodyPr/>
                    <a:lstStyle/>
                    <a:p>
                      <a:pPr algn="ctr"/>
                      <a:r>
                        <a:rPr lang="en-US" sz="1400" b="0" i="0" dirty="0">
                          <a:latin typeface="Gill Sans MT" charset="0"/>
                          <a:ea typeface="Gill Sans MT" charset="0"/>
                          <a:cs typeface="Gill Sans MT" charset="0"/>
                        </a:rPr>
                        <a:t>1</a:t>
                      </a:r>
                    </a:p>
                  </a:txBody>
                  <a:tcPr/>
                </a:tc>
                <a:tc>
                  <a:txBody>
                    <a:bodyPr/>
                    <a:lstStyle/>
                    <a:p>
                      <a:pPr algn="ctr"/>
                      <a:r>
                        <a:rPr lang="en-US" sz="1400" b="0" i="0" dirty="0">
                          <a:latin typeface="Gill Sans MT" charset="0"/>
                          <a:ea typeface="Gill Sans MT" charset="0"/>
                          <a:cs typeface="Gill Sans MT" charset="0"/>
                        </a:rPr>
                        <a:t>7</a:t>
                      </a:r>
                    </a:p>
                  </a:txBody>
                  <a:tcPr/>
                </a:tc>
                <a:tc>
                  <a:txBody>
                    <a:bodyPr/>
                    <a:lstStyle/>
                    <a:p>
                      <a:pPr algn="ctr"/>
                      <a:r>
                        <a:rPr lang="en-US" sz="1400" b="0" i="0" dirty="0">
                          <a:latin typeface="Gill Sans MT" charset="0"/>
                          <a:ea typeface="Gill Sans MT" charset="0"/>
                          <a:cs typeface="Gill Sans MT" charset="0"/>
                        </a:rPr>
                        <a:t>9</a:t>
                      </a:r>
                    </a:p>
                  </a:txBody>
                  <a:tcPr/>
                </a:tc>
                <a:tc>
                  <a:txBody>
                    <a:bodyPr/>
                    <a:lstStyle/>
                    <a:p>
                      <a:pPr algn="ctr"/>
                      <a:r>
                        <a:rPr lang="en-US" sz="1400" b="0" i="0" dirty="0">
                          <a:latin typeface="Gill Sans MT" charset="0"/>
                          <a:ea typeface="Gill Sans MT" charset="0"/>
                          <a:cs typeface="Gill Sans MT" charset="0"/>
                        </a:rPr>
                        <a:t>10</a:t>
                      </a:r>
                    </a:p>
                  </a:txBody>
                  <a:tcPr/>
                </a:tc>
                <a:tc>
                  <a:txBody>
                    <a:bodyPr/>
                    <a:lstStyle/>
                    <a:p>
                      <a:pPr algn="ctr"/>
                      <a:r>
                        <a:rPr lang="en-US" sz="1400" b="0" i="0" dirty="0">
                          <a:latin typeface="Gill Sans MT" charset="0"/>
                          <a:ea typeface="Gill Sans MT" charset="0"/>
                          <a:cs typeface="Gill Sans MT" charset="0"/>
                        </a:rPr>
                        <a:t>30</a:t>
                      </a:r>
                    </a:p>
                  </a:txBody>
                  <a:tcPr/>
                </a:tc>
                <a:tc>
                  <a:txBody>
                    <a:bodyPr/>
                    <a:lstStyle/>
                    <a:p>
                      <a:pPr algn="ctr"/>
                      <a:r>
                        <a:rPr lang="en-US" sz="1400" b="0" i="0" dirty="0">
                          <a:latin typeface="Gill Sans MT" charset="0"/>
                          <a:ea typeface="Gill Sans MT" charset="0"/>
                          <a:cs typeface="Gill Sans MT" charset="0"/>
                        </a:rPr>
                        <a:t>3</a:t>
                      </a:r>
                    </a:p>
                  </a:txBody>
                  <a:tcPr/>
                </a:tc>
                <a:extLst>
                  <a:ext uri="{0D108BD9-81ED-4DB2-BD59-A6C34878D82A}">
                    <a16:rowId xmlns:a16="http://schemas.microsoft.com/office/drawing/2014/main" val="10011"/>
                  </a:ext>
                </a:extLst>
              </a:tr>
              <a:tr h="391519">
                <a:tc>
                  <a:txBody>
                    <a:bodyPr/>
                    <a:lstStyle/>
                    <a:p>
                      <a:r>
                        <a:rPr lang="en-US" sz="1400" b="0" i="0" dirty="0">
                          <a:latin typeface="Gill Sans MT" charset="0"/>
                          <a:ea typeface="Gill Sans MT" charset="0"/>
                          <a:cs typeface="Gill Sans MT" charset="0"/>
                        </a:rPr>
                        <a:t>All papers*</a:t>
                      </a:r>
                    </a:p>
                  </a:txBody>
                  <a:tcPr/>
                </a:tc>
                <a:tc>
                  <a:txBody>
                    <a:bodyPr/>
                    <a:lstStyle/>
                    <a:p>
                      <a:pPr algn="ctr"/>
                      <a:r>
                        <a:rPr lang="en-US" sz="1400" b="0" i="0" dirty="0">
                          <a:latin typeface="Gill Sans MT" charset="0"/>
                          <a:ea typeface="Gill Sans MT" charset="0"/>
                          <a:cs typeface="Gill Sans MT" charset="0"/>
                        </a:rPr>
                        <a:t>76</a:t>
                      </a:r>
                    </a:p>
                  </a:txBody>
                  <a:tcPr/>
                </a:tc>
                <a:tc>
                  <a:txBody>
                    <a:bodyPr/>
                    <a:lstStyle/>
                    <a:p>
                      <a:pPr algn="ctr"/>
                      <a:r>
                        <a:rPr lang="en-US" sz="1400" b="0" i="0" dirty="0">
                          <a:latin typeface="Gill Sans MT" charset="0"/>
                          <a:ea typeface="Gill Sans MT" charset="0"/>
                          <a:cs typeface="Gill Sans MT" charset="0"/>
                        </a:rPr>
                        <a:t>96</a:t>
                      </a:r>
                    </a:p>
                  </a:txBody>
                  <a:tcPr/>
                </a:tc>
                <a:tc>
                  <a:txBody>
                    <a:bodyPr/>
                    <a:lstStyle/>
                    <a:p>
                      <a:pPr algn="ctr"/>
                      <a:r>
                        <a:rPr lang="en-US" sz="1400" b="0" i="0" dirty="0">
                          <a:latin typeface="Gill Sans MT" charset="0"/>
                          <a:ea typeface="Gill Sans MT" charset="0"/>
                          <a:cs typeface="Gill Sans MT" charset="0"/>
                        </a:rPr>
                        <a:t>139</a:t>
                      </a:r>
                    </a:p>
                  </a:txBody>
                  <a:tcPr/>
                </a:tc>
                <a:tc>
                  <a:txBody>
                    <a:bodyPr/>
                    <a:lstStyle/>
                    <a:p>
                      <a:pPr algn="ctr"/>
                      <a:r>
                        <a:rPr lang="en-US" sz="1400" b="0" i="0" dirty="0">
                          <a:latin typeface="Gill Sans MT" charset="0"/>
                          <a:ea typeface="Gill Sans MT" charset="0"/>
                          <a:cs typeface="Gill Sans MT" charset="0"/>
                        </a:rPr>
                        <a:t>274</a:t>
                      </a:r>
                    </a:p>
                  </a:txBody>
                  <a:tcPr/>
                </a:tc>
                <a:tc>
                  <a:txBody>
                    <a:bodyPr/>
                    <a:lstStyle/>
                    <a:p>
                      <a:pPr algn="ctr"/>
                      <a:r>
                        <a:rPr lang="en-US" sz="1400" b="0" i="0" dirty="0">
                          <a:latin typeface="Gill Sans MT" charset="0"/>
                          <a:ea typeface="Gill Sans MT" charset="0"/>
                          <a:cs typeface="Gill Sans MT" charset="0"/>
                        </a:rPr>
                        <a:t>315</a:t>
                      </a:r>
                    </a:p>
                  </a:txBody>
                  <a:tcPr/>
                </a:tc>
                <a:tc>
                  <a:txBody>
                    <a:bodyPr/>
                    <a:lstStyle/>
                    <a:p>
                      <a:pPr algn="ctr"/>
                      <a:r>
                        <a:rPr lang="en-US" sz="1400" b="0" i="0" dirty="0">
                          <a:latin typeface="Gill Sans MT" charset="0"/>
                          <a:ea typeface="Gill Sans MT" charset="0"/>
                          <a:cs typeface="Gill Sans MT" charset="0"/>
                        </a:rPr>
                        <a:t>900</a:t>
                      </a:r>
                    </a:p>
                  </a:txBody>
                  <a:tcPr/>
                </a:tc>
                <a:tc>
                  <a:txBody>
                    <a:bodyPr/>
                    <a:lstStyle/>
                    <a:p>
                      <a:pPr algn="ctr"/>
                      <a:r>
                        <a:rPr lang="en-US" sz="1400" b="0" i="0" dirty="0">
                          <a:latin typeface="Gill Sans MT" charset="0"/>
                          <a:ea typeface="Gill Sans MT" charset="0"/>
                          <a:cs typeface="Gill Sans MT" charset="0"/>
                        </a:rPr>
                        <a:t>100</a:t>
                      </a:r>
                    </a:p>
                  </a:txBody>
                  <a:tcPr/>
                </a:tc>
                <a:extLst>
                  <a:ext uri="{0D108BD9-81ED-4DB2-BD59-A6C34878D82A}">
                    <a16:rowId xmlns:a16="http://schemas.microsoft.com/office/drawing/2014/main" val="10012"/>
                  </a:ext>
                </a:extLst>
              </a:tr>
            </a:tbl>
          </a:graphicData>
        </a:graphic>
      </p:graphicFrame>
      <p:sp>
        <p:nvSpPr>
          <p:cNvPr id="6" name="TextBox 5">
            <a:extLst>
              <a:ext uri="{FF2B5EF4-FFF2-40B4-BE49-F238E27FC236}">
                <a16:creationId xmlns:a16="http://schemas.microsoft.com/office/drawing/2014/main" id="{401B481A-A58A-4B6A-8AFD-7C0A3596F099}"/>
              </a:ext>
            </a:extLst>
          </p:cNvPr>
          <p:cNvSpPr txBox="1"/>
          <p:nvPr/>
        </p:nvSpPr>
        <p:spPr>
          <a:xfrm>
            <a:off x="10531929" y="6437547"/>
            <a:ext cx="1838429" cy="369332"/>
          </a:xfrm>
          <a:prstGeom prst="rect">
            <a:avLst/>
          </a:prstGeom>
          <a:noFill/>
        </p:spPr>
        <p:txBody>
          <a:bodyPr wrap="square" rtlCol="0">
            <a:spAutoFit/>
          </a:bodyPr>
          <a:lstStyle/>
          <a:p>
            <a:r>
              <a:rPr lang="en-US" dirty="0">
                <a:cs typeface="Arial" panose="020B0604020202020204" pitchFamily="34" charset="0"/>
              </a:rPr>
              <a:t>(Powell, 1999)</a:t>
            </a:r>
          </a:p>
        </p:txBody>
      </p:sp>
    </p:spTree>
    <p:extLst>
      <p:ext uri="{BB962C8B-B14F-4D97-AF65-F5344CB8AC3E}">
        <p14:creationId xmlns:p14="http://schemas.microsoft.com/office/powerpoint/2010/main" val="68116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6E46-F157-4728-8D16-9186733086C1}"/>
              </a:ext>
            </a:extLst>
          </p:cNvPr>
          <p:cNvSpPr>
            <a:spLocks noGrp="1"/>
          </p:cNvSpPr>
          <p:nvPr>
            <p:ph type="title"/>
          </p:nvPr>
        </p:nvSpPr>
        <p:spPr/>
        <p:txBody>
          <a:bodyPr/>
          <a:lstStyle/>
          <a:p>
            <a:r>
              <a:rPr lang="en-US" dirty="0"/>
              <a:t>Research Methods: </a:t>
            </a:r>
            <a:r>
              <a:rPr lang="en-US" i="1" dirty="0" err="1"/>
              <a:t>JDoc</a:t>
            </a:r>
            <a:r>
              <a:rPr lang="en-US" i="1" dirty="0"/>
              <a:t> 2001-2010 </a:t>
            </a:r>
          </a:p>
        </p:txBody>
      </p:sp>
      <p:sp>
        <p:nvSpPr>
          <p:cNvPr id="3" name="Content Placeholder 2">
            <a:extLst>
              <a:ext uri="{FF2B5EF4-FFF2-40B4-BE49-F238E27FC236}">
                <a16:creationId xmlns:a16="http://schemas.microsoft.com/office/drawing/2014/main" id="{7D050558-1E1D-4ABC-828C-CF1C3BAFCFE8}"/>
              </a:ext>
            </a:extLst>
          </p:cNvPr>
          <p:cNvSpPr>
            <a:spLocks noGrp="1"/>
          </p:cNvSpPr>
          <p:nvPr>
            <p:ph idx="1"/>
          </p:nvPr>
        </p:nvSpPr>
        <p:spPr>
          <a:xfrm>
            <a:off x="2592925" y="1518558"/>
            <a:ext cx="8915400" cy="4572000"/>
          </a:xfrm>
        </p:spPr>
        <p:txBody>
          <a:bodyPr>
            <a:normAutofit/>
          </a:bodyPr>
          <a:lstStyle/>
          <a:p>
            <a:r>
              <a:rPr lang="en-US" sz="2800" dirty="0"/>
              <a:t>N=367</a:t>
            </a:r>
          </a:p>
          <a:p>
            <a:r>
              <a:rPr lang="en-US" sz="2800" dirty="0"/>
              <a:t>Theoretical approach, 38%</a:t>
            </a:r>
          </a:p>
          <a:p>
            <a:r>
              <a:rPr lang="en-US" sz="2800" dirty="0"/>
              <a:t>Content analysis, 14%</a:t>
            </a:r>
          </a:p>
          <a:p>
            <a:r>
              <a:rPr lang="en-US" sz="2800" dirty="0"/>
              <a:t>Questionnaire, 13.8% </a:t>
            </a:r>
          </a:p>
          <a:p>
            <a:r>
              <a:rPr lang="en-US" sz="2800" dirty="0"/>
              <a:t>Experiment, 13.4%</a:t>
            </a:r>
          </a:p>
          <a:p>
            <a:r>
              <a:rPr lang="en-US" sz="2800" dirty="0"/>
              <a:t>Interview, 13.4%</a:t>
            </a:r>
          </a:p>
        </p:txBody>
      </p:sp>
      <p:sp>
        <p:nvSpPr>
          <p:cNvPr id="4" name="Slide Number Placeholder 3">
            <a:extLst>
              <a:ext uri="{FF2B5EF4-FFF2-40B4-BE49-F238E27FC236}">
                <a16:creationId xmlns:a16="http://schemas.microsoft.com/office/drawing/2014/main" id="{411F8FF3-7838-4116-ABB5-5CFDD9881FEF}"/>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id="{1B6E3A9C-9E22-4F21-8933-BEB1B2AC9089}"/>
              </a:ext>
            </a:extLst>
          </p:cNvPr>
          <p:cNvSpPr txBox="1"/>
          <p:nvPr/>
        </p:nvSpPr>
        <p:spPr>
          <a:xfrm>
            <a:off x="10444480" y="6488668"/>
            <a:ext cx="17475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Gill Sans MT" charset="0"/>
                <a:ea typeface="Gill Sans MT" charset="0"/>
                <a:cs typeface="Gill Sans MT" charset="0"/>
              </a:rPr>
              <a:t>(Chu, 2015)</a:t>
            </a:r>
          </a:p>
        </p:txBody>
      </p:sp>
    </p:spTree>
    <p:extLst>
      <p:ext uri="{BB962C8B-B14F-4D97-AF65-F5344CB8AC3E}">
        <p14:creationId xmlns:p14="http://schemas.microsoft.com/office/powerpoint/2010/main" val="410444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61F8-C598-4DEE-BCED-1024237B2716}"/>
              </a:ext>
            </a:extLst>
          </p:cNvPr>
          <p:cNvSpPr>
            <a:spLocks noGrp="1"/>
          </p:cNvSpPr>
          <p:nvPr>
            <p:ph type="title"/>
          </p:nvPr>
        </p:nvSpPr>
        <p:spPr>
          <a:xfrm>
            <a:off x="2592925" y="624110"/>
            <a:ext cx="8911687" cy="731161"/>
          </a:xfrm>
        </p:spPr>
        <p:txBody>
          <a:bodyPr/>
          <a:lstStyle/>
          <a:p>
            <a:r>
              <a:rPr lang="en-US" dirty="0"/>
              <a:t>Research Methods: </a:t>
            </a:r>
            <a:r>
              <a:rPr lang="en-US" i="1" dirty="0"/>
              <a:t>JASIS&amp;T 2001-2010</a:t>
            </a:r>
          </a:p>
        </p:txBody>
      </p:sp>
      <p:sp>
        <p:nvSpPr>
          <p:cNvPr id="3" name="Content Placeholder 2">
            <a:extLst>
              <a:ext uri="{FF2B5EF4-FFF2-40B4-BE49-F238E27FC236}">
                <a16:creationId xmlns:a16="http://schemas.microsoft.com/office/drawing/2014/main" id="{7D4D412C-634F-4A3F-A3F3-D7FE660AF957}"/>
              </a:ext>
            </a:extLst>
          </p:cNvPr>
          <p:cNvSpPr>
            <a:spLocks noGrp="1"/>
          </p:cNvSpPr>
          <p:nvPr>
            <p:ph idx="1"/>
          </p:nvPr>
        </p:nvSpPr>
        <p:spPr>
          <a:xfrm>
            <a:off x="2589212" y="1534886"/>
            <a:ext cx="8915400" cy="4376336"/>
          </a:xfrm>
        </p:spPr>
        <p:txBody>
          <a:bodyPr>
            <a:normAutofit/>
          </a:bodyPr>
          <a:lstStyle/>
          <a:p>
            <a:r>
              <a:rPr lang="en-US" sz="2800" dirty="0"/>
              <a:t>N=554</a:t>
            </a:r>
          </a:p>
          <a:p>
            <a:r>
              <a:rPr lang="en-US" sz="2800" dirty="0"/>
              <a:t>Experiment, 31%</a:t>
            </a:r>
          </a:p>
          <a:p>
            <a:r>
              <a:rPr lang="en-US" sz="2800" dirty="0"/>
              <a:t>Bibliometrics, 23%</a:t>
            </a:r>
          </a:p>
          <a:p>
            <a:r>
              <a:rPr lang="en-US" sz="2800" dirty="0"/>
              <a:t>Questionnaire, 14% </a:t>
            </a:r>
          </a:p>
          <a:p>
            <a:r>
              <a:rPr lang="en-US" sz="2800" dirty="0"/>
              <a:t>Content analysis, 13%</a:t>
            </a:r>
          </a:p>
          <a:p>
            <a:r>
              <a:rPr lang="en-US" sz="2800" dirty="0"/>
              <a:t>Theoretical approach, 12%</a:t>
            </a:r>
          </a:p>
        </p:txBody>
      </p:sp>
      <p:sp>
        <p:nvSpPr>
          <p:cNvPr id="4" name="Slide Number Placeholder 3">
            <a:extLst>
              <a:ext uri="{FF2B5EF4-FFF2-40B4-BE49-F238E27FC236}">
                <a16:creationId xmlns:a16="http://schemas.microsoft.com/office/drawing/2014/main" id="{CC8B931D-159C-4E99-AA79-36BB7192A1C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TextBox 4">
            <a:extLst>
              <a:ext uri="{FF2B5EF4-FFF2-40B4-BE49-F238E27FC236}">
                <a16:creationId xmlns:a16="http://schemas.microsoft.com/office/drawing/2014/main" id="{C5277EC9-08B7-4B12-A894-663CF72F28B9}"/>
              </a:ext>
            </a:extLst>
          </p:cNvPr>
          <p:cNvSpPr txBox="1"/>
          <p:nvPr/>
        </p:nvSpPr>
        <p:spPr>
          <a:xfrm>
            <a:off x="10444480" y="6472619"/>
            <a:ext cx="17475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ill Sans MT" charset="0"/>
                <a:ea typeface="Gill Sans MT" charset="0"/>
                <a:cs typeface="Gill Sans MT" charset="0"/>
              </a:rPr>
              <a:t>(Chu, 2015)</a:t>
            </a:r>
          </a:p>
        </p:txBody>
      </p:sp>
    </p:spTree>
    <p:extLst>
      <p:ext uri="{BB962C8B-B14F-4D97-AF65-F5344CB8AC3E}">
        <p14:creationId xmlns:p14="http://schemas.microsoft.com/office/powerpoint/2010/main" val="2202101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9FF1-C89C-4D2D-A0EE-0CDD2075E212}"/>
              </a:ext>
            </a:extLst>
          </p:cNvPr>
          <p:cNvSpPr>
            <a:spLocks noGrp="1"/>
          </p:cNvSpPr>
          <p:nvPr>
            <p:ph type="title"/>
          </p:nvPr>
        </p:nvSpPr>
        <p:spPr/>
        <p:txBody>
          <a:bodyPr/>
          <a:lstStyle/>
          <a:p>
            <a:r>
              <a:rPr lang="en-US" dirty="0"/>
              <a:t>Research Methods: </a:t>
            </a:r>
            <a:r>
              <a:rPr lang="en-US" i="1" dirty="0"/>
              <a:t>LISR 2001-2010</a:t>
            </a:r>
          </a:p>
        </p:txBody>
      </p:sp>
      <p:sp>
        <p:nvSpPr>
          <p:cNvPr id="3" name="Content Placeholder 2">
            <a:extLst>
              <a:ext uri="{FF2B5EF4-FFF2-40B4-BE49-F238E27FC236}">
                <a16:creationId xmlns:a16="http://schemas.microsoft.com/office/drawing/2014/main" id="{5D3FE3F7-F174-4B89-8B08-696C9B7F1333}"/>
              </a:ext>
            </a:extLst>
          </p:cNvPr>
          <p:cNvSpPr>
            <a:spLocks noGrp="1"/>
          </p:cNvSpPr>
          <p:nvPr>
            <p:ph idx="1"/>
          </p:nvPr>
        </p:nvSpPr>
        <p:spPr>
          <a:xfrm>
            <a:off x="2589212" y="1453243"/>
            <a:ext cx="8915400" cy="4457979"/>
          </a:xfrm>
        </p:spPr>
        <p:txBody>
          <a:bodyPr/>
          <a:lstStyle/>
          <a:p>
            <a:r>
              <a:rPr lang="en-US" sz="2800" dirty="0"/>
              <a:t>N=241</a:t>
            </a:r>
          </a:p>
          <a:p>
            <a:r>
              <a:rPr lang="en-US" sz="2800" dirty="0"/>
              <a:t>Content analysis, 30%</a:t>
            </a:r>
          </a:p>
          <a:p>
            <a:r>
              <a:rPr lang="en-US" sz="2800" dirty="0"/>
              <a:t>Questionnaire, 28%</a:t>
            </a:r>
          </a:p>
          <a:p>
            <a:r>
              <a:rPr lang="en-US" sz="2800" dirty="0"/>
              <a:t>Interview, 20%</a:t>
            </a:r>
          </a:p>
          <a:p>
            <a:r>
              <a:rPr lang="en-US" sz="2800" dirty="0"/>
              <a:t>Theoretical approach, 15%</a:t>
            </a:r>
          </a:p>
          <a:p>
            <a:r>
              <a:rPr lang="en-US" sz="2800" dirty="0"/>
              <a:t>Experiment, 9%</a:t>
            </a:r>
          </a:p>
          <a:p>
            <a:endParaRPr lang="en-US" dirty="0"/>
          </a:p>
        </p:txBody>
      </p:sp>
      <p:sp>
        <p:nvSpPr>
          <p:cNvPr id="4" name="Slide Number Placeholder 3">
            <a:extLst>
              <a:ext uri="{FF2B5EF4-FFF2-40B4-BE49-F238E27FC236}">
                <a16:creationId xmlns:a16="http://schemas.microsoft.com/office/drawing/2014/main" id="{C5FB65AD-5025-4B42-91C0-69B6253E8AA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TextBox 4">
            <a:extLst>
              <a:ext uri="{FF2B5EF4-FFF2-40B4-BE49-F238E27FC236}">
                <a16:creationId xmlns:a16="http://schemas.microsoft.com/office/drawing/2014/main" id="{9DDBA1DC-C202-4016-8E39-59CBE03DF1B5}"/>
              </a:ext>
            </a:extLst>
          </p:cNvPr>
          <p:cNvSpPr txBox="1"/>
          <p:nvPr/>
        </p:nvSpPr>
        <p:spPr>
          <a:xfrm>
            <a:off x="10444480" y="6488668"/>
            <a:ext cx="174752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Gill Sans MT" charset="0"/>
                <a:ea typeface="Gill Sans MT" charset="0"/>
                <a:cs typeface="Gill Sans MT" charset="0"/>
              </a:rPr>
              <a:t>(Chu, 2015)</a:t>
            </a:r>
          </a:p>
        </p:txBody>
      </p:sp>
    </p:spTree>
    <p:extLst>
      <p:ext uri="{BB962C8B-B14F-4D97-AF65-F5344CB8AC3E}">
        <p14:creationId xmlns:p14="http://schemas.microsoft.com/office/powerpoint/2010/main" val="36693710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1080</TotalTime>
  <Words>4506</Words>
  <Application>Microsoft Office PowerPoint</Application>
  <PresentationFormat>Widescreen</PresentationFormat>
  <Paragraphs>705</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Gill Sans MT</vt:lpstr>
      <vt:lpstr>Arial</vt:lpstr>
      <vt:lpstr>Calibri</vt:lpstr>
      <vt:lpstr>Century Gothic</vt:lpstr>
      <vt:lpstr>Wingdings 3</vt:lpstr>
      <vt:lpstr>Wisp</vt:lpstr>
      <vt:lpstr>Teaching Research Methods in LIS Programs</vt:lpstr>
      <vt:lpstr>Agenda</vt:lpstr>
      <vt:lpstr>Panelists</vt:lpstr>
      <vt:lpstr>Why Teach Research Methods?</vt:lpstr>
      <vt:lpstr>Most Widely Used LIS Research Methods</vt:lpstr>
      <vt:lpstr>Research Papers by Methodology &amp; Year</vt:lpstr>
      <vt:lpstr>Research Methods: JDoc 2001-2010 </vt:lpstr>
      <vt:lpstr>Research Methods: JASIS&amp;T 2001-2010</vt:lpstr>
      <vt:lpstr>Research Methods: LISR 2001-2010</vt:lpstr>
      <vt:lpstr>Research Methods: JAL 2004-2013</vt:lpstr>
      <vt:lpstr>Questions and Discussion</vt:lpstr>
      <vt:lpstr>Core Competencies of Librarianship (ALA, 2009)</vt:lpstr>
      <vt:lpstr>Research Competencies (ALA, 2009)</vt:lpstr>
      <vt:lpstr>ASIS&amp;T Education Guidelines (ASIS&amp;T, 2001)</vt:lpstr>
      <vt:lpstr>Methods of Inquiry (ASIS&amp;T, 2001)</vt:lpstr>
      <vt:lpstr>SAA:  Guidelines for a Graduate Program In Archival Studies (2016)</vt:lpstr>
      <vt:lpstr>MLA:  Professional Competencies (Medical Library Association, 2017)</vt:lpstr>
      <vt:lpstr>Questions and Discussion</vt:lpstr>
      <vt:lpstr>Titles of Research Methods Courses</vt:lpstr>
      <vt:lpstr>Role of Research Methods Courses</vt:lpstr>
      <vt:lpstr>Purpose of Research Methods Courses</vt:lpstr>
      <vt:lpstr>Course Learning Objectives</vt:lpstr>
      <vt:lpstr>Course Learning Objectives</vt:lpstr>
      <vt:lpstr>Course Learning Objectives</vt:lpstr>
      <vt:lpstr>Course Learning Objectives</vt:lpstr>
      <vt:lpstr>Course Learning Objectives</vt:lpstr>
      <vt:lpstr>Course Learning Objectives</vt:lpstr>
      <vt:lpstr>Common Learning Objectives</vt:lpstr>
      <vt:lpstr>Unique Learning Objectives</vt:lpstr>
      <vt:lpstr>Questions and Discussion</vt:lpstr>
      <vt:lpstr>Tools and Resources Covered</vt:lpstr>
      <vt:lpstr>Depth of Knowledge Covered</vt:lpstr>
      <vt:lpstr>Course Assignments</vt:lpstr>
      <vt:lpstr>Questions and Discussion</vt:lpstr>
      <vt:lpstr>Challenges and Gaps in Teaching Research Methods Courses</vt:lpstr>
      <vt:lpstr>Strengths in Teaching Research Methods Courses</vt:lpstr>
      <vt:lpstr>Innovative Strategies in Teaching Research Methods Courses</vt:lpstr>
      <vt:lpstr>Innovative Strategies Example</vt:lpstr>
      <vt:lpstr>Student Career Preparation</vt:lpstr>
      <vt:lpstr>Questions and Discussion</vt:lpstr>
      <vt:lpstr>Final Question and Discussion</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Research Methods in LIS Programs</dc:title>
  <dc:creator>RongTang</dc:creator>
  <cp:lastModifiedBy>RongTang</cp:lastModifiedBy>
  <cp:revision>68</cp:revision>
  <dcterms:created xsi:type="dcterms:W3CDTF">2018-01-13T21:02:25Z</dcterms:created>
  <dcterms:modified xsi:type="dcterms:W3CDTF">2018-02-04T03:09:46Z</dcterms:modified>
</cp:coreProperties>
</file>