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8" r:id="rId2"/>
    <p:sldId id="261" r:id="rId3"/>
    <p:sldId id="260" r:id="rId4"/>
    <p:sldId id="314" r:id="rId5"/>
    <p:sldId id="262" r:id="rId6"/>
    <p:sldId id="264" r:id="rId7"/>
    <p:sldId id="265" r:id="rId8"/>
    <p:sldId id="268" r:id="rId9"/>
    <p:sldId id="267" r:id="rId10"/>
    <p:sldId id="270" r:id="rId11"/>
    <p:sldId id="271" r:id="rId12"/>
    <p:sldId id="272" r:id="rId13"/>
    <p:sldId id="273" r:id="rId14"/>
    <p:sldId id="313" r:id="rId15"/>
    <p:sldId id="274" r:id="rId16"/>
    <p:sldId id="276" r:id="rId17"/>
    <p:sldId id="277" r:id="rId18"/>
    <p:sldId id="278" r:id="rId19"/>
    <p:sldId id="279" r:id="rId20"/>
    <p:sldId id="280" r:id="rId21"/>
    <p:sldId id="281" r:id="rId22"/>
    <p:sldId id="282" r:id="rId23"/>
    <p:sldId id="283" r:id="rId24"/>
    <p:sldId id="289"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294" r:id="rId39"/>
    <p:sldId id="310" r:id="rId40"/>
    <p:sldId id="315" r:id="rId41"/>
    <p:sldId id="316" r:id="rId42"/>
    <p:sldId id="309" r:id="rId43"/>
    <p:sldId id="312" r:id="rId44"/>
    <p:sldId id="311" r:id="rId45"/>
    <p:sldId id="317" r:id="rId46"/>
    <p:sldId id="31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naway,Lynn" initials="C" lastIdx="1" clrIdx="0">
    <p:extLst/>
  </p:cmAuthor>
  <p:cmAuthor id="2" name="Steph"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A97"/>
    <a:srgbClr val="E1E8F5"/>
    <a:srgbClr val="C2D1ED"/>
    <a:srgbClr val="000000"/>
    <a:srgbClr val="8FA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3" autoAdjust="0"/>
    <p:restoredTop sz="71212" autoAdjust="0"/>
  </p:normalViewPr>
  <p:slideViewPr>
    <p:cSldViewPr snapToGrid="0">
      <p:cViewPr varScale="1">
        <p:scale>
          <a:sx n="79" d="100"/>
          <a:sy n="79" d="100"/>
        </p:scale>
        <p:origin x="1992" y="78"/>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1_2" csCatId="accent1" phldr="1"/>
      <dgm:spPr/>
    </dgm:pt>
    <dgm:pt modelId="{04D7F0E2-2001-4CAA-993B-BEA0BD470B02}">
      <dgm:prSet phldrT="[Text]" custT="1"/>
      <dgm:spPr/>
      <dgm:t>
        <a:bodyPr/>
        <a:lstStyle/>
        <a:p>
          <a:r>
            <a:rPr lang="en-US" sz="1800" dirty="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pPr/>
      <dgm:t>
        <a:bodyPr/>
        <a:lstStyle/>
        <a:p>
          <a:r>
            <a:rPr lang="en-US" sz="1800" dirty="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pPr/>
      <dgm:t>
        <a:bodyPr/>
        <a:lstStyle/>
        <a:p>
          <a:r>
            <a:rPr lang="en-US" sz="1800" dirty="0">
              <a:latin typeface="Arial" panose="020B0604020202020204" pitchFamily="34" charset="0"/>
              <a:cs typeface="Arial" panose="020B0604020202020204" pitchFamily="34" charset="0"/>
            </a:rPr>
            <a:t>Focus Group Interview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dgm:spPr/>
    </dgm:pt>
    <dgm:pt modelId="{4713C6B7-06E5-41AF-AD6A-743C6504EDD3}" type="pres">
      <dgm:prSet presAssocID="{FAB0F24E-70CB-45BD-BEDF-4498558A14C0}" presName="arrowWedge2" presStyleLbl="fgSibTrans2D1" presStyleIdx="1" presStyleCnt="3" custScaleX="121000" custScaleY="121000"/>
      <dgm:spPr/>
    </dgm:pt>
    <dgm:pt modelId="{592B14E0-2244-4C4A-8311-82CF55A8A3AE}" type="pres">
      <dgm:prSet presAssocID="{76FCE04A-B292-4E2A-BBD9-889CBB6FE80B}" presName="arrowWedge3" presStyleLbl="fgSibTrans2D1" presStyleIdx="2" presStyleCnt="3" custScaleX="121000" custScaleY="121000"/>
      <dgm:spPr/>
    </dgm:pt>
  </dgm:ptLst>
  <dgm:cxnLst>
    <dgm:cxn modelId="{86BA4E3D-CF2A-470D-9678-81E908B60FA0}" srcId="{5977934D-D520-4053-9A20-2C54DBDAAF34}" destId="{A089EEC0-3EFB-48B0-8D4B-C15BB9AC9DAE}" srcOrd="0" destOrd="0" parTransId="{B378B854-1459-4395-A5DF-D09D486AB56C}" sibTransId="{B09054D2-8667-4CF5-A0F2-95183C256BA7}"/>
    <dgm:cxn modelId="{1A5F2060-AA08-4400-93E0-1A777120A34D}" type="presOf" srcId="{04D7F0E2-2001-4CAA-993B-BEA0BD470B02}" destId="{E2901142-D2E9-4BEA-AE86-FB48FEF20C67}" srcOrd="1" destOrd="0" presId="urn:microsoft.com/office/officeart/2005/8/layout/cycle8"/>
    <dgm:cxn modelId="{930F7A42-E287-4517-BE52-C84481181073}" srcId="{5977934D-D520-4053-9A20-2C54DBDAAF34}" destId="{8F3C09B1-1DC8-43BC-9BB9-7DE2F26C89C5}" srcOrd="2" destOrd="0" parTransId="{F51357EC-9B96-414A-8142-6787F6CE21A6}" sibTransId="{76FCE04A-B292-4E2A-BBD9-889CBB6FE80B}"/>
    <dgm:cxn modelId="{7315E648-FACF-425C-BA78-FA4D18E67F04}" type="presOf" srcId="{8F3C09B1-1DC8-43BC-9BB9-7DE2F26C89C5}" destId="{2471FD35-F702-482C-91BC-063707E6EFD8}" srcOrd="1" destOrd="0" presId="urn:microsoft.com/office/officeart/2005/8/layout/cycle8"/>
    <dgm:cxn modelId="{0B72607E-9455-4CC0-9762-0E93B8C69FEF}" type="presOf" srcId="{A089EEC0-3EFB-48B0-8D4B-C15BB9AC9DAE}" destId="{3060AE12-10CC-472A-8EA2-8BEB3A5DB0A8}" srcOrd="1" destOrd="0" presId="urn:microsoft.com/office/officeart/2005/8/layout/cycle8"/>
    <dgm:cxn modelId="{BAD76081-87BF-4ED6-9AEA-32C58C03A230}" type="presOf" srcId="{A089EEC0-3EFB-48B0-8D4B-C15BB9AC9DAE}" destId="{FAFB8CE7-F900-40CE-B462-CABD27D56D63}" srcOrd="0"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0D44EDE0-CDF9-4D06-9121-429B1E8C0E37}" type="presOf" srcId="{04D7F0E2-2001-4CAA-993B-BEA0BD470B02}" destId="{EE3EDD50-9796-4387-A98C-D44DD96E82D3}" srcOrd="0" destOrd="0" presId="urn:microsoft.com/office/officeart/2005/8/layout/cycle8"/>
    <dgm:cxn modelId="{181B57E9-D565-4088-A604-7EBD7EDB6F9A}" type="presOf" srcId="{8F3C09B1-1DC8-43BC-9BB9-7DE2F26C89C5}" destId="{45B0B261-0838-499E-912F-D02AA76F1A0E}" srcOrd="0" destOrd="0" presId="urn:microsoft.com/office/officeart/2005/8/layout/cycle8"/>
    <dgm:cxn modelId="{83D1FAF3-24CA-4E1E-81F0-BBB816A9A2CD}" type="presOf" srcId="{5977934D-D520-4053-9A20-2C54DBDAAF34}" destId="{8E27B47C-135E-4841-A1F1-1868EABBAD8E}" srcOrd="0" destOrd="0" presId="urn:microsoft.com/office/officeart/2005/8/layout/cycle8"/>
    <dgm:cxn modelId="{9F2BA455-F884-4C6A-B7D7-51E09A87160E}" type="presParOf" srcId="{8E27B47C-135E-4841-A1F1-1868EABBAD8E}" destId="{FAFB8CE7-F900-40CE-B462-CABD27D56D63}" srcOrd="0" destOrd="0" presId="urn:microsoft.com/office/officeart/2005/8/layout/cycle8"/>
    <dgm:cxn modelId="{984DBE4C-4885-49EB-B7EF-808ED83A0B5B}" type="presParOf" srcId="{8E27B47C-135E-4841-A1F1-1868EABBAD8E}" destId="{F1986FB3-EE69-41E7-950F-B384FB5CF483}" srcOrd="1" destOrd="0" presId="urn:microsoft.com/office/officeart/2005/8/layout/cycle8"/>
    <dgm:cxn modelId="{98586ABD-2E4C-4590-BC01-E1843B4439CD}" type="presParOf" srcId="{8E27B47C-135E-4841-A1F1-1868EABBAD8E}" destId="{8FCF574E-9118-41E8-9812-CECCE1011A48}" srcOrd="2" destOrd="0" presId="urn:microsoft.com/office/officeart/2005/8/layout/cycle8"/>
    <dgm:cxn modelId="{D6206D84-4944-4D60-9A5D-C93ED37F1E76}" type="presParOf" srcId="{8E27B47C-135E-4841-A1F1-1868EABBAD8E}" destId="{3060AE12-10CC-472A-8EA2-8BEB3A5DB0A8}" srcOrd="3" destOrd="0" presId="urn:microsoft.com/office/officeart/2005/8/layout/cycle8"/>
    <dgm:cxn modelId="{81D730F7-3002-4B2D-BA8E-E65698093856}" type="presParOf" srcId="{8E27B47C-135E-4841-A1F1-1868EABBAD8E}" destId="{EE3EDD50-9796-4387-A98C-D44DD96E82D3}" srcOrd="4" destOrd="0" presId="urn:microsoft.com/office/officeart/2005/8/layout/cycle8"/>
    <dgm:cxn modelId="{7F3D4737-A7A4-4E52-A181-D7DB8ED9ECDD}" type="presParOf" srcId="{8E27B47C-135E-4841-A1F1-1868EABBAD8E}" destId="{4443E44E-32E2-48F6-8043-7A964F95C1B5}" srcOrd="5" destOrd="0" presId="urn:microsoft.com/office/officeart/2005/8/layout/cycle8"/>
    <dgm:cxn modelId="{7398955E-A68C-447A-8CAF-4A7D3D12EEC2}" type="presParOf" srcId="{8E27B47C-135E-4841-A1F1-1868EABBAD8E}" destId="{00E48F1A-FECC-4BC0-8549-3D0D722CD614}" srcOrd="6" destOrd="0" presId="urn:microsoft.com/office/officeart/2005/8/layout/cycle8"/>
    <dgm:cxn modelId="{7A72AC31-DAF6-4B01-BA50-055CE6D414AE}" type="presParOf" srcId="{8E27B47C-135E-4841-A1F1-1868EABBAD8E}" destId="{E2901142-D2E9-4BEA-AE86-FB48FEF20C67}" srcOrd="7" destOrd="0" presId="urn:microsoft.com/office/officeart/2005/8/layout/cycle8"/>
    <dgm:cxn modelId="{B24EFBBD-65DC-4B5C-89A8-7F58939B3DFD}" type="presParOf" srcId="{8E27B47C-135E-4841-A1F1-1868EABBAD8E}" destId="{45B0B261-0838-499E-912F-D02AA76F1A0E}" srcOrd="8" destOrd="0" presId="urn:microsoft.com/office/officeart/2005/8/layout/cycle8"/>
    <dgm:cxn modelId="{DDED20E1-D45B-4122-939D-1C7BBB472808}" type="presParOf" srcId="{8E27B47C-135E-4841-A1F1-1868EABBAD8E}" destId="{585736D8-951F-4BD2-9F32-55930FF8A662}" srcOrd="9" destOrd="0" presId="urn:microsoft.com/office/officeart/2005/8/layout/cycle8"/>
    <dgm:cxn modelId="{68EE72D0-B583-44FC-BF50-8FBF68A529AD}" type="presParOf" srcId="{8E27B47C-135E-4841-A1F1-1868EABBAD8E}" destId="{643F4283-D55D-4E93-937C-192354C238E5}" srcOrd="10" destOrd="0" presId="urn:microsoft.com/office/officeart/2005/8/layout/cycle8"/>
    <dgm:cxn modelId="{41F10BE4-B2B0-4329-AB2F-55178574DFDC}" type="presParOf" srcId="{8E27B47C-135E-4841-A1F1-1868EABBAD8E}" destId="{2471FD35-F702-482C-91BC-063707E6EFD8}" srcOrd="11" destOrd="0" presId="urn:microsoft.com/office/officeart/2005/8/layout/cycle8"/>
    <dgm:cxn modelId="{6DF6C03A-0AD6-490B-929D-CABAFE29A06A}" type="presParOf" srcId="{8E27B47C-135E-4841-A1F1-1868EABBAD8E}" destId="{3DEFC297-BF37-4939-BB0D-9DF545AC8BFF}" srcOrd="12" destOrd="0" presId="urn:microsoft.com/office/officeart/2005/8/layout/cycle8"/>
    <dgm:cxn modelId="{4152EE50-427D-4D51-952D-87724965B155}" type="presParOf" srcId="{8E27B47C-135E-4841-A1F1-1868EABBAD8E}" destId="{4713C6B7-06E5-41AF-AD6A-743C6504EDD3}" srcOrd="13" destOrd="0" presId="urn:microsoft.com/office/officeart/2005/8/layout/cycle8"/>
    <dgm:cxn modelId="{0BBCFDD5-94EF-4B46-B3CD-9E0A0ECFB8E1}"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2001604" y="-87756"/>
          <a:ext cx="4489569" cy="4489569"/>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Focus Group Interview &amp;  Feedback from Advisory Group</a:t>
          </a:r>
        </a:p>
      </dsp:txBody>
      <dsp:txXfrm>
        <a:off x="4367715" y="863604"/>
        <a:ext cx="1603417" cy="1336181"/>
      </dsp:txXfrm>
    </dsp:sp>
    <dsp:sp modelId="{EE3EDD50-9796-4387-A98C-D44DD96E82D3}">
      <dsp:nvSpPr>
        <dsp:cNvPr id="0" name=""/>
        <dsp:cNvSpPr/>
      </dsp:nvSpPr>
      <dsp:spPr>
        <a:xfrm>
          <a:off x="1925188" y="44757"/>
          <a:ext cx="4489569" cy="4489569"/>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Individual Interviews with Provosts</a:t>
          </a:r>
        </a:p>
      </dsp:txBody>
      <dsp:txXfrm>
        <a:off x="2994133" y="2957633"/>
        <a:ext cx="2405126" cy="1175839"/>
      </dsp:txXfrm>
    </dsp:sp>
    <dsp:sp modelId="{45B0B261-0838-499E-912F-D02AA76F1A0E}">
      <dsp:nvSpPr>
        <dsp:cNvPr id="0" name=""/>
        <dsp:cNvSpPr/>
      </dsp:nvSpPr>
      <dsp:spPr>
        <a:xfrm>
          <a:off x="1738425" y="-117198"/>
          <a:ext cx="4710263" cy="4548453"/>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Selected Literature</a:t>
          </a:r>
        </a:p>
      </dsp:txBody>
      <dsp:txXfrm>
        <a:off x="2284030" y="846640"/>
        <a:ext cx="1682237" cy="1353706"/>
      </dsp:txXfrm>
    </dsp:sp>
    <dsp:sp modelId="{3DEFC297-BF37-4939-BB0D-9DF545AC8BFF}">
      <dsp:nvSpPr>
        <dsp:cNvPr id="0" name=""/>
        <dsp:cNvSpPr/>
      </dsp:nvSpPr>
      <dsp:spPr>
        <a:xfrm>
          <a:off x="1719411" y="-370256"/>
          <a:ext cx="5045421" cy="50454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3C6B7-06E5-41AF-AD6A-743C6504EDD3}">
      <dsp:nvSpPr>
        <dsp:cNvPr id="0" name=""/>
        <dsp:cNvSpPr/>
      </dsp:nvSpPr>
      <dsp:spPr>
        <a:xfrm>
          <a:off x="1642688" y="-237976"/>
          <a:ext cx="5045421" cy="50454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B14E0-2244-4C4A-8311-82CF55A8A3AE}">
      <dsp:nvSpPr>
        <dsp:cNvPr id="0" name=""/>
        <dsp:cNvSpPr/>
      </dsp:nvSpPr>
      <dsp:spPr>
        <a:xfrm>
          <a:off x="1564382" y="-370666"/>
          <a:ext cx="5045421" cy="50454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F8E6-F401-4A64-8823-07B51EB430CA}" type="datetimeFigureOut">
              <a:rPr lang="en-US" smtClean="0"/>
              <a:pPr/>
              <a:t>2/16/2018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2F7A5-D324-4A20-AC23-BFBDBC942490}" type="slidenum">
              <a:rPr lang="en-US" smtClean="0"/>
              <a:pPr/>
              <a:t>‹#›</a:t>
            </a:fld>
            <a:endParaRPr lang="en-US"/>
          </a:p>
        </p:txBody>
      </p:sp>
    </p:spTree>
    <p:extLst>
      <p:ext uri="{BB962C8B-B14F-4D97-AF65-F5344CB8AC3E}">
        <p14:creationId xmlns:p14="http://schemas.microsoft.com/office/powerpoint/2010/main" val="372634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clc.org/research/themes/user-studies/acrl-agenda.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oclc.org/research/forms/feedback-acrl-agenda.htm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ala.org/acrl/Ai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50863"/>
            <a:ext cx="4114800" cy="3086100"/>
          </a:xfrm>
        </p:spPr>
      </p:sp>
      <p:sp>
        <p:nvSpPr>
          <p:cNvPr id="3" name="Notes Placeholder 2"/>
          <p:cNvSpPr>
            <a:spLocks noGrp="1"/>
          </p:cNvSpPr>
          <p:nvPr>
            <p:ph type="body" idx="1"/>
          </p:nvPr>
        </p:nvSpPr>
        <p:spPr>
          <a:xfrm>
            <a:off x="338667" y="4400549"/>
            <a:ext cx="5833533" cy="4145139"/>
          </a:xfrm>
        </p:spPr>
        <p:txBody>
          <a:bodyPr/>
          <a:lstStyle/>
          <a:p>
            <a:r>
              <a:rPr lang="en-US" sz="1400" dirty="0">
                <a:latin typeface="Arial" panose="020B0604020202020204" pitchFamily="34" charset="0"/>
                <a:cs typeface="Arial" panose="020B0604020202020204" pitchFamily="34" charset="0"/>
              </a:rPr>
              <a:t>We will present on the</a:t>
            </a:r>
            <a:r>
              <a:rPr lang="en-US" sz="1400" baseline="0" dirty="0">
                <a:latin typeface="Arial" panose="020B0604020202020204" pitchFamily="34" charset="0"/>
                <a:cs typeface="Arial" panose="020B0604020202020204" pitchFamily="34" charset="0"/>
              </a:rPr>
              <a:t> progress we have made on the research agenda, specifically in the following five areas:</a:t>
            </a:r>
          </a:p>
          <a:p>
            <a:endParaRPr lang="en-US" sz="1400" baseline="0" dirty="0">
              <a:latin typeface="Arial" panose="020B0604020202020204" pitchFamily="34" charset="0"/>
              <a:cs typeface="Arial" panose="020B0604020202020204" pitchFamily="34" charset="0"/>
            </a:endParaRPr>
          </a:p>
          <a:p>
            <a:pPr marL="342900" indent="-342900">
              <a:buFont typeface="+mj-lt"/>
              <a:buAutoNum type="arabicPeriod"/>
            </a:pPr>
            <a:r>
              <a:rPr lang="en-US" sz="1400" baseline="0" dirty="0">
                <a:latin typeface="Arial" panose="020B0604020202020204" pitchFamily="34" charset="0"/>
                <a:cs typeface="Arial" panose="020B0604020202020204" pitchFamily="34" charset="0"/>
              </a:rPr>
              <a:t>Content analysis of the literature</a:t>
            </a:r>
          </a:p>
          <a:p>
            <a:pPr marL="800100" lvl="1" indent="-342900">
              <a:buFont typeface="+mj-lt"/>
              <a:buAutoNum type="arabicPeriod"/>
            </a:pPr>
            <a:r>
              <a:rPr lang="en-US" sz="1400" baseline="0" dirty="0">
                <a:latin typeface="Arial" panose="020B0604020202020204" pitchFamily="34" charset="0"/>
                <a:cs typeface="Arial" panose="020B0604020202020204" pitchFamily="34" charset="0"/>
              </a:rPr>
              <a:t>Since our last report we have added 178 </a:t>
            </a:r>
            <a:r>
              <a:rPr lang="en-US" sz="1400" baseline="0" dirty="0" err="1">
                <a:latin typeface="Arial" panose="020B0604020202020204" pitchFamily="34" charset="0"/>
                <a:cs typeface="Arial" panose="020B0604020202020204" pitchFamily="34" charset="0"/>
              </a:rPr>
              <a:t>AiA</a:t>
            </a:r>
            <a:r>
              <a:rPr lang="en-US" sz="1400" baseline="0" dirty="0">
                <a:latin typeface="Arial" panose="020B0604020202020204" pitchFamily="34" charset="0"/>
                <a:cs typeface="Arial" panose="020B0604020202020204" pitchFamily="34" charset="0"/>
              </a:rPr>
              <a:t> studies to our literature review bringing our total number of documents to 535 documents</a:t>
            </a:r>
          </a:p>
          <a:p>
            <a:pPr marL="342900" indent="-342900">
              <a:buFont typeface="+mj-lt"/>
              <a:buAutoNum type="arabicPeriod"/>
            </a:pPr>
            <a:r>
              <a:rPr lang="en-US" sz="1400" baseline="0" dirty="0">
                <a:latin typeface="Arial" panose="020B0604020202020204" pitchFamily="34" charset="0"/>
                <a:cs typeface="Arial" panose="020B0604020202020204" pitchFamily="34" charset="0"/>
              </a:rPr>
              <a:t>Results of focus group interviews with Advisory Group members</a:t>
            </a:r>
          </a:p>
          <a:p>
            <a:pPr marL="342900" indent="-342900">
              <a:buFont typeface="+mj-lt"/>
              <a:buAutoNum type="arabicPeriod"/>
            </a:pPr>
            <a:r>
              <a:rPr lang="en-US" sz="1400" baseline="0" dirty="0">
                <a:latin typeface="Arial" panose="020B0604020202020204" pitchFamily="34" charset="0"/>
                <a:cs typeface="Arial" panose="020B0604020202020204" pitchFamily="34" charset="0"/>
              </a:rPr>
              <a:t>Results of provost interviews from Advisory Group member institutions</a:t>
            </a:r>
          </a:p>
          <a:p>
            <a:pPr marL="342900" indent="-342900">
              <a:buFont typeface="+mj-lt"/>
              <a:buAutoNum type="arabicPeriod"/>
            </a:pPr>
            <a:r>
              <a:rPr lang="en-US" sz="1400" baseline="0" dirty="0">
                <a:latin typeface="Arial" panose="020B0604020202020204" pitchFamily="34" charset="0"/>
                <a:cs typeface="Arial" panose="020B0604020202020204" pitchFamily="34" charset="0"/>
              </a:rPr>
              <a:t>Recommendations for librarians, students, and researchers based on analysis of these three data sources</a:t>
            </a:r>
          </a:p>
          <a:p>
            <a:pPr marL="342900" indent="-342900">
              <a:buFont typeface="+mj-lt"/>
              <a:buAutoNum type="arabicPeriod"/>
            </a:pPr>
            <a:r>
              <a:rPr lang="en-US" sz="1400" baseline="0" dirty="0">
                <a:latin typeface="Arial" panose="020B0604020202020204" pitchFamily="34" charset="0"/>
                <a:cs typeface="Arial" panose="020B0604020202020204" pitchFamily="34" charset="0"/>
              </a:rPr>
              <a:t>Identification of priority areas for future research</a:t>
            </a:r>
          </a:p>
          <a:p>
            <a:pPr marL="342900" indent="-342900">
              <a:buFont typeface="+mj-lt"/>
              <a:buAutoNum type="arabicPeriod"/>
            </a:pPr>
            <a:endParaRPr lang="en-US" sz="1400" baseline="0" dirty="0">
              <a:latin typeface="Arial" panose="020B0604020202020204" pitchFamily="34" charset="0"/>
              <a:cs typeface="Arial" panose="020B0604020202020204" pitchFamily="34" charset="0"/>
            </a:endParaRPr>
          </a:p>
          <a:p>
            <a:pPr marL="0" indent="0">
              <a:buFont typeface="+mj-lt"/>
              <a:buNone/>
            </a:pPr>
            <a:r>
              <a:rPr lang="en-US" sz="1400" baseline="0" dirty="0">
                <a:latin typeface="Arial" panose="020B0604020202020204" pitchFamily="34" charset="0"/>
                <a:cs typeface="Arial" panose="020B0604020202020204" pitchFamily="34" charset="0"/>
              </a:rPr>
              <a:t>We will spend the most time focusing in on the priority areas and eliciting your feedback. </a:t>
            </a:r>
          </a:p>
          <a:p>
            <a:pPr marL="0" indent="0">
              <a:buFont typeface="+mj-lt"/>
              <a:buNone/>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8393017-9BFC-405D-BCDD-0003CF6922F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60754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541338"/>
            <a:ext cx="4114800" cy="3086100"/>
          </a:xfrm>
        </p:spPr>
      </p:sp>
      <p:sp>
        <p:nvSpPr>
          <p:cNvPr id="3" name="Notes Placeholder 2"/>
          <p:cNvSpPr>
            <a:spLocks noGrp="1"/>
          </p:cNvSpPr>
          <p:nvPr>
            <p:ph type="body" idx="1"/>
          </p:nvPr>
        </p:nvSpPr>
        <p:spPr>
          <a:xfrm>
            <a:off x="381000" y="3804357"/>
            <a:ext cx="5943600" cy="4780246"/>
          </a:xfrm>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kern="1200" dirty="0">
                <a:solidFill>
                  <a:schemeClr val="tx1"/>
                </a:solidFill>
                <a:effectLst/>
                <a:latin typeface="Arial" panose="020B0604020202020204" pitchFamily="34" charset="0"/>
                <a:cs typeface="Arial" panose="020B0604020202020204" pitchFamily="34" charset="0"/>
              </a:rPr>
              <a:t>Theoretical documents have more thematic codes than research</a:t>
            </a:r>
            <a:r>
              <a:rPr lang="en-US" kern="1200" baseline="0" dirty="0">
                <a:solidFill>
                  <a:schemeClr val="tx1"/>
                </a:solidFill>
                <a:effectLst/>
                <a:latin typeface="Arial" panose="020B0604020202020204" pitchFamily="34" charset="0"/>
                <a:cs typeface="Arial" panose="020B0604020202020204" pitchFamily="34" charset="0"/>
              </a:rPr>
              <a:t> documents</a:t>
            </a:r>
            <a:r>
              <a:rPr lang="en-US" kern="1200" dirty="0">
                <a:solidFill>
                  <a:schemeClr val="tx1"/>
                </a:solidFill>
                <a:effectLst/>
                <a:latin typeface="Arial" panose="020B0604020202020204" pitchFamily="34" charset="0"/>
                <a:cs typeface="Arial" panose="020B0604020202020204" pitchFamily="34" charset="0"/>
              </a:rPr>
              <a:t>– approximately 7% more codes.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kern="1200" dirty="0">
                <a:solidFill>
                  <a:schemeClr val="tx1"/>
                </a:solidFill>
                <a:effectLst/>
                <a:latin typeface="Arial" panose="020B0604020202020204" pitchFamily="34" charset="0"/>
                <a:cs typeface="Arial" panose="020B0604020202020204" pitchFamily="34" charset="0"/>
              </a:rPr>
              <a:t>A likely explanation for this observation is that theoretical documents include genres such as literature reviews and lists, whereas research documents empirically ground a phenomenon or phenomena observed among one or two themes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kern="1200" dirty="0">
                <a:solidFill>
                  <a:schemeClr val="tx1"/>
                </a:solidFill>
                <a:effectLst/>
                <a:latin typeface="Arial" panose="020B0604020202020204" pitchFamily="34" charset="0"/>
                <a:cs typeface="Arial" panose="020B0604020202020204" pitchFamily="34" charset="0"/>
              </a:rPr>
              <a:t>The largest difference</a:t>
            </a:r>
            <a:r>
              <a:rPr lang="en-US" kern="1200" baseline="0" dirty="0">
                <a:solidFill>
                  <a:schemeClr val="tx1"/>
                </a:solidFill>
                <a:effectLst/>
                <a:latin typeface="Arial" panose="020B0604020202020204" pitchFamily="34" charset="0"/>
                <a:cs typeface="Arial" panose="020B0604020202020204" pitchFamily="34" charset="0"/>
              </a:rPr>
              <a:t> between proportion of times a code was applied between theoretical and research documents is </a:t>
            </a:r>
            <a:r>
              <a:rPr lang="en-US" kern="1200" dirty="0">
                <a:solidFill>
                  <a:schemeClr val="tx1"/>
                </a:solidFill>
                <a:effectLst/>
                <a:latin typeface="Arial" panose="020B0604020202020204" pitchFamily="34" charset="0"/>
                <a:cs typeface="Arial" panose="020B0604020202020204" pitchFamily="34" charset="0"/>
              </a:rPr>
              <a:t>Institutional planning discussed 28% more in theoretical documents than in research documents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This finding suggests that institutional planning, or assessment, is more often discussed in the context of what libraries should be focusing on, rather than what libraries actually focus on when demonstrating their value</a:t>
            </a:r>
          </a:p>
        </p:txBody>
      </p:sp>
      <p:sp>
        <p:nvSpPr>
          <p:cNvPr id="4" name="Slide Number Placeholder 3"/>
          <p:cNvSpPr>
            <a:spLocks noGrp="1"/>
          </p:cNvSpPr>
          <p:nvPr>
            <p:ph type="sldNum" sz="quarter" idx="10"/>
          </p:nvPr>
        </p:nvSpPr>
        <p:spPr/>
        <p:txBody>
          <a:bodyPr/>
          <a:lstStyle/>
          <a:p>
            <a:fld id="{78393017-9BFC-405D-BCDD-0003CF6922FF}" type="slidenum">
              <a:rPr lang="en-US" smtClean="0"/>
              <a:pPr/>
              <a:t>10</a:t>
            </a:fld>
            <a:endParaRPr lang="en-US"/>
          </a:p>
        </p:txBody>
      </p:sp>
    </p:spTree>
    <p:extLst>
      <p:ext uri="{BB962C8B-B14F-4D97-AF65-F5344CB8AC3E}">
        <p14:creationId xmlns:p14="http://schemas.microsoft.com/office/powerpoint/2010/main" val="157161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4663" y="273050"/>
            <a:ext cx="2817812" cy="2112963"/>
          </a:xfrm>
        </p:spPr>
      </p:sp>
      <p:sp>
        <p:nvSpPr>
          <p:cNvPr id="3" name="Notes Placeholder 2"/>
          <p:cNvSpPr>
            <a:spLocks noGrp="1"/>
          </p:cNvSpPr>
          <p:nvPr>
            <p:ph type="body" idx="1"/>
          </p:nvPr>
        </p:nvSpPr>
        <p:spPr>
          <a:xfrm>
            <a:off x="191911" y="2596444"/>
            <a:ext cx="6437489" cy="6395156"/>
          </a:xfrm>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The team compared the differences in proportion of themes discussed in documents from the higher education literature versus the LIS literature.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Search terms used for the database searches included the word “Library” and its derivatives.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For this reason, this comparison is only able to inform of differences in the proportion of themes between what is being said about student learning outcomes </a:t>
            </a:r>
            <a:r>
              <a:rPr lang="en-US" b="1" dirty="0">
                <a:latin typeface="Arial" panose="020B0604020202020204" pitchFamily="34" charset="0"/>
                <a:cs typeface="Arial" panose="020B0604020202020204" pitchFamily="34" charset="0"/>
              </a:rPr>
              <a:t>as related to libraries within the higher education literature versus the LIS literature, not student learning outcomes in general. </a:t>
            </a:r>
          </a:p>
          <a:p>
            <a:pPr marL="1085850" marR="0" lvl="2" indent="-171450" algn="l" defTabSz="914400" rtl="0" eaLnBrk="1" fontAlgn="auto" latinLnBrk="0" hangingPunct="1">
              <a:lnSpc>
                <a:spcPct val="100000"/>
              </a:lnSpc>
              <a:spcBef>
                <a:spcPts val="0"/>
              </a:spcBef>
              <a:spcAft>
                <a:spcPts val="0"/>
              </a:spcAft>
              <a:buClrTx/>
              <a:buSzTx/>
              <a:buFont typeface="Arial" charset="0"/>
              <a:buChar char="•"/>
              <a:tabLst/>
              <a:defRPr/>
            </a:pPr>
            <a:r>
              <a:rPr lang="en-US" b="0" dirty="0">
                <a:latin typeface="Arial" panose="020B0604020202020204" pitchFamily="34" charset="0"/>
                <a:cs typeface="Arial" panose="020B0604020202020204" pitchFamily="34" charset="0"/>
              </a:rPr>
              <a:t>We are going to conduct</a:t>
            </a:r>
            <a:r>
              <a:rPr lang="en-US" b="0" baseline="0" dirty="0">
                <a:latin typeface="Arial" panose="020B0604020202020204" pitchFamily="34" charset="0"/>
                <a:cs typeface="Arial" panose="020B0604020202020204" pitchFamily="34" charset="0"/>
              </a:rPr>
              <a:t> a search more broadly to identify trends in higher education related to outcomes that advance the mission and goals of the university, including student outcomes</a:t>
            </a:r>
          </a:p>
          <a:p>
            <a:pPr marL="1543050" marR="0" lvl="3" indent="-171450" algn="l" defTabSz="914400" rtl="0" eaLnBrk="1" fontAlgn="auto" latinLnBrk="0" hangingPunct="1">
              <a:lnSpc>
                <a:spcPct val="100000"/>
              </a:lnSpc>
              <a:spcBef>
                <a:spcPts val="0"/>
              </a:spcBef>
              <a:spcAft>
                <a:spcPts val="0"/>
              </a:spcAft>
              <a:buClrTx/>
              <a:buSzTx/>
              <a:buFont typeface="Arial" charset="0"/>
              <a:buChar char="•"/>
              <a:tabLst/>
              <a:defRPr/>
            </a:pPr>
            <a:r>
              <a:rPr lang="en-US" b="0" baseline="0" dirty="0">
                <a:latin typeface="Arial" panose="020B0604020202020204" pitchFamily="34" charset="0"/>
                <a:cs typeface="Arial" panose="020B0604020202020204" pitchFamily="34" charset="0"/>
              </a:rPr>
              <a:t>Results of this literature review will be contained in the final version of the report</a:t>
            </a:r>
            <a:endParaRPr lang="en-US" b="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Documents labeled as higher education literature were those retrieved from higher education databases that were not indexed by LIS databases and reports from </a:t>
            </a:r>
            <a:r>
              <a:rPr lang="en-US" dirty="0" err="1">
                <a:latin typeface="Arial" panose="020B0604020202020204" pitchFamily="34" charset="0"/>
                <a:cs typeface="Arial" panose="020B0604020202020204" pitchFamily="34" charset="0"/>
              </a:rPr>
              <a:t>Ithaka</a:t>
            </a:r>
            <a:r>
              <a:rPr lang="en-US" dirty="0">
                <a:latin typeface="Arial" panose="020B0604020202020204" pitchFamily="34" charset="0"/>
                <a:cs typeface="Arial" panose="020B0604020202020204" pitchFamily="34" charset="0"/>
              </a:rPr>
              <a:t> S+R. </a:t>
            </a:r>
            <a:r>
              <a:rPr lang="en-US" b="1" dirty="0">
                <a:latin typeface="Arial" panose="020B0604020202020204" pitchFamily="34" charset="0"/>
                <a:cs typeface="Arial" panose="020B0604020202020204" pitchFamily="34" charset="0"/>
              </a:rPr>
              <a:t>Therefore</a:t>
            </a:r>
            <a:r>
              <a:rPr lang="en-US" b="1" baseline="0" dirty="0">
                <a:latin typeface="Arial" panose="020B0604020202020204" pitchFamily="34" charset="0"/>
                <a:cs typeface="Arial" panose="020B0604020202020204" pitchFamily="34" charset="0"/>
              </a:rPr>
              <a:t> </a:t>
            </a:r>
            <a:r>
              <a:rPr lang="en-US" sz="1200" b="1" kern="1200" dirty="0">
                <a:solidFill>
                  <a:schemeClr val="tx1"/>
                </a:solidFill>
                <a:effectLst/>
                <a:latin typeface="Arial" panose="020B0604020202020204" pitchFamily="34" charset="0"/>
                <a:cs typeface="Arial" panose="020B0604020202020204" pitchFamily="34" charset="0"/>
              </a:rPr>
              <a:t>a total of 354 documents of the total 535 documents (66%) were reviewed when making this comparison given that the team retrieved documents for review that were not indexed by databases (e.g., </a:t>
            </a:r>
            <a:r>
              <a:rPr lang="en-US" sz="1200" b="1" kern="1200" dirty="0" err="1">
                <a:solidFill>
                  <a:schemeClr val="tx1"/>
                </a:solidFill>
                <a:effectLst/>
                <a:latin typeface="Arial" panose="020B0604020202020204" pitchFamily="34" charset="0"/>
                <a:cs typeface="Arial" panose="020B0604020202020204" pitchFamily="34" charset="0"/>
              </a:rPr>
              <a:t>AiA</a:t>
            </a:r>
            <a:r>
              <a:rPr lang="en-US" sz="1200" b="1" kern="1200" dirty="0">
                <a:solidFill>
                  <a:schemeClr val="tx1"/>
                </a:solidFill>
                <a:effectLst/>
                <a:latin typeface="Arial" panose="020B0604020202020204" pitchFamily="34" charset="0"/>
                <a:cs typeface="Arial" panose="020B0604020202020204" pitchFamily="34" charset="0"/>
              </a:rPr>
              <a:t> studies)</a:t>
            </a:r>
            <a:r>
              <a:rPr lang="en-US" sz="1200" kern="1200" dirty="0">
                <a:solidFill>
                  <a:schemeClr val="tx1"/>
                </a:solidFill>
                <a:effectLst/>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There were: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n=18 documents designated as higher education literature (about 5% of the total documents)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n=52 documents (15%) designated as both higher education and LIS literature since they were indexed by both databases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n=284</a:t>
            </a:r>
            <a:r>
              <a:rPr lang="en-US" baseline="0" dirty="0">
                <a:latin typeface="Arial" panose="020B0604020202020204" pitchFamily="34" charset="0"/>
                <a:cs typeface="Arial" panose="020B0604020202020204" pitchFamily="34" charset="0"/>
              </a:rPr>
              <a:t> documents (</a:t>
            </a:r>
            <a:r>
              <a:rPr lang="en-US" dirty="0">
                <a:latin typeface="Arial" panose="020B0604020202020204" pitchFamily="34" charset="0"/>
                <a:cs typeface="Arial" panose="020B0604020202020204" pitchFamily="34" charset="0"/>
              </a:rPr>
              <a:t>80%) were from LIS literature.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This figure illustrates the percent difference between thematic code by whether a document is from the higher education literature, LIS literature, or higher education and LIS literature.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Which themes</a:t>
            </a:r>
            <a:r>
              <a:rPr lang="en-US" baseline="0" dirty="0">
                <a:latin typeface="Arial" panose="020B0604020202020204" pitchFamily="34" charset="0"/>
                <a:cs typeface="Arial" panose="020B0604020202020204" pitchFamily="34" charset="0"/>
              </a:rPr>
              <a:t> vary most by the proportion of documents to which they are applied?</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LIS literature and higher ed. and LIS literature combined discuss </a:t>
            </a:r>
            <a:r>
              <a:rPr lang="en-US" b="1" dirty="0">
                <a:latin typeface="Arial" panose="020B0604020202020204" pitchFamily="34" charset="0"/>
                <a:cs typeface="Arial" panose="020B0604020202020204" pitchFamily="34" charset="0"/>
              </a:rPr>
              <a:t>service </a:t>
            </a:r>
            <a:r>
              <a:rPr lang="en-US" b="0" dirty="0">
                <a:latin typeface="Arial" panose="020B0604020202020204" pitchFamily="34" charset="0"/>
                <a:cs typeface="Arial" panose="020B0604020202020204" pitchFamily="34" charset="0"/>
              </a:rPr>
              <a:t>more than higher education literature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0" dirty="0">
                <a:latin typeface="Arial" panose="020B0604020202020204" pitchFamily="34" charset="0"/>
                <a:cs typeface="Arial" panose="020B0604020202020204" pitchFamily="34" charset="0"/>
              </a:rPr>
              <a:t>LIS literature discusses </a:t>
            </a:r>
            <a:r>
              <a:rPr lang="en-US" b="1" dirty="0">
                <a:latin typeface="Arial" panose="020B0604020202020204" pitchFamily="34" charset="0"/>
                <a:cs typeface="Arial" panose="020B0604020202020204" pitchFamily="34" charset="0"/>
              </a:rPr>
              <a:t>service</a:t>
            </a:r>
            <a:r>
              <a:rPr lang="en-US" b="0"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success</a:t>
            </a:r>
            <a:r>
              <a:rPr lang="en-US" b="0" dirty="0">
                <a:latin typeface="Arial" panose="020B0604020202020204" pitchFamily="34" charset="0"/>
                <a:cs typeface="Arial" panose="020B0604020202020204" pitchFamily="34" charset="0"/>
              </a:rPr>
              <a:t> in college more than in higher education and LIS literature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11</a:t>
            </a:fld>
            <a:endParaRPr lang="en-US"/>
          </a:p>
        </p:txBody>
      </p:sp>
    </p:spTree>
    <p:extLst>
      <p:ext uri="{BB962C8B-B14F-4D97-AF65-F5344CB8AC3E}">
        <p14:creationId xmlns:p14="http://schemas.microsoft.com/office/powerpoint/2010/main" val="635548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476250"/>
            <a:ext cx="4114800" cy="3086100"/>
          </a:xfrm>
        </p:spPr>
      </p:sp>
      <p:sp>
        <p:nvSpPr>
          <p:cNvPr id="3" name="Notes Placeholder 2"/>
          <p:cNvSpPr>
            <a:spLocks noGrp="1"/>
          </p:cNvSpPr>
          <p:nvPr>
            <p:ph type="body" idx="1"/>
          </p:nvPr>
        </p:nvSpPr>
        <p:spPr>
          <a:xfrm>
            <a:off x="304800" y="4343400"/>
            <a:ext cx="6172200" cy="4572000"/>
          </a:xfrm>
        </p:spPr>
        <p:txBody>
          <a:bodyPr/>
          <a:lstStyle/>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How did thematic codes change over time?</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Themes discussed more over time are: </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Collaboration</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Communication</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Teaching support</a:t>
            </a:r>
          </a:p>
          <a:p>
            <a:pPr marL="171450" lvl="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Themes that appeared to decrease over time are: </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Institutional planning</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Research support</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Collection</a:t>
            </a:r>
            <a:r>
              <a:rPr lang="en-US" sz="1400" dirty="0">
                <a:effectLst/>
                <a:latin typeface="Arial" panose="020B0604020202020204" pitchFamily="34" charset="0"/>
                <a:cs typeface="Arial" panose="020B0604020202020204" pitchFamily="34" charset="0"/>
              </a:rPr>
              <a:t> </a:t>
            </a:r>
          </a:p>
          <a:p>
            <a:pPr marL="628650" lvl="1" indent="-171450">
              <a:buFont typeface="Arial"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0" lvl="0" indent="0">
              <a:buFont typeface="Arial" charset="0"/>
              <a:buNone/>
            </a:pPr>
            <a:r>
              <a:rPr lang="en-US" sz="1400" kern="1200" dirty="0">
                <a:solidFill>
                  <a:schemeClr val="tx1"/>
                </a:solidFill>
                <a:effectLst/>
                <a:latin typeface="Arial" panose="020B0604020202020204" pitchFamily="34" charset="0"/>
                <a:cs typeface="Arial" panose="020B0604020202020204" pitchFamily="34" charset="0"/>
              </a:rPr>
              <a:t>It should be noted that these results differ from</a:t>
            </a:r>
            <a:r>
              <a:rPr lang="en-US" sz="1400" kern="1200" baseline="0" dirty="0">
                <a:solidFill>
                  <a:schemeClr val="tx1"/>
                </a:solidFill>
                <a:effectLst/>
                <a:latin typeface="Arial" panose="020B0604020202020204" pitchFamily="34" charset="0"/>
                <a:cs typeface="Arial" panose="020B0604020202020204" pitchFamily="34" charset="0"/>
              </a:rPr>
              <a:t> those presented in first report draft where any trends observed were relatively minor and not statistically significant. In comparison, all of the trends reviewed are statistically significant. The change in these results is likely due to the incorporation of the 178 </a:t>
            </a:r>
            <a:r>
              <a:rPr lang="en-US" sz="1400" kern="1200" baseline="0" dirty="0" err="1">
                <a:solidFill>
                  <a:schemeClr val="tx1"/>
                </a:solidFill>
                <a:effectLst/>
                <a:latin typeface="Arial" panose="020B0604020202020204" pitchFamily="34" charset="0"/>
                <a:cs typeface="Arial" panose="020B0604020202020204" pitchFamily="34" charset="0"/>
              </a:rPr>
              <a:t>AiA</a:t>
            </a:r>
            <a:r>
              <a:rPr lang="en-US" sz="1400" kern="1200" baseline="0" dirty="0">
                <a:solidFill>
                  <a:schemeClr val="tx1"/>
                </a:solidFill>
                <a:effectLst/>
                <a:latin typeface="Arial" panose="020B0604020202020204" pitchFamily="34" charset="0"/>
                <a:cs typeface="Arial" panose="020B0604020202020204" pitchFamily="34" charset="0"/>
              </a:rPr>
              <a:t> studies into the analysis, which were not included in the first report draft. </a:t>
            </a:r>
            <a:endParaRPr lang="en-US" sz="1400" b="1" i="1" kern="1200" baseline="0" dirty="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12</a:t>
            </a:fld>
            <a:endParaRPr lang="en-US"/>
          </a:p>
        </p:txBody>
      </p:sp>
    </p:spTree>
    <p:extLst>
      <p:ext uri="{BB962C8B-B14F-4D97-AF65-F5344CB8AC3E}">
        <p14:creationId xmlns:p14="http://schemas.microsoft.com/office/powerpoint/2010/main" val="2625326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8438" y="368300"/>
            <a:ext cx="4114800" cy="3086100"/>
          </a:xfrm>
        </p:spPr>
      </p:sp>
      <p:sp>
        <p:nvSpPr>
          <p:cNvPr id="3" name="Notes Placeholder 2"/>
          <p:cNvSpPr>
            <a:spLocks noGrp="1"/>
          </p:cNvSpPr>
          <p:nvPr>
            <p:ph type="body" idx="1"/>
          </p:nvPr>
        </p:nvSpPr>
        <p:spPr>
          <a:xfrm>
            <a:off x="304800" y="4343400"/>
            <a:ext cx="6172200" cy="4572000"/>
          </a:xfrm>
        </p:spPr>
        <p:txBody>
          <a:bodyPr/>
          <a:lstStyle/>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How did thematic codes change over time?</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Themes discussed more over time are: </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Collaboration</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Communication</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Teaching support</a:t>
            </a:r>
          </a:p>
          <a:p>
            <a:pPr marL="171450" lvl="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Themes that appeared to decrease over time are: </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Institutional planning</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Research support</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Collection</a:t>
            </a:r>
            <a:r>
              <a:rPr lang="en-US" sz="1400" dirty="0">
                <a:effectLst/>
                <a:latin typeface="Arial" panose="020B0604020202020204" pitchFamily="34" charset="0"/>
                <a:cs typeface="Arial" panose="020B0604020202020204" pitchFamily="34" charset="0"/>
              </a:rPr>
              <a:t> </a:t>
            </a:r>
          </a:p>
          <a:p>
            <a:pPr marL="628650" lvl="1" indent="-171450">
              <a:buFont typeface="Arial"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0" lvl="0" indent="0">
              <a:buFont typeface="Arial" charset="0"/>
              <a:buNone/>
            </a:pPr>
            <a:r>
              <a:rPr lang="en-US" sz="1400" kern="1200" dirty="0">
                <a:solidFill>
                  <a:schemeClr val="tx1"/>
                </a:solidFill>
                <a:effectLst/>
                <a:latin typeface="Arial" panose="020B0604020202020204" pitchFamily="34" charset="0"/>
                <a:cs typeface="Arial" panose="020B0604020202020204" pitchFamily="34" charset="0"/>
              </a:rPr>
              <a:t>It should be noted that these results differ from</a:t>
            </a:r>
            <a:r>
              <a:rPr lang="en-US" sz="1400" kern="1200" baseline="0" dirty="0">
                <a:solidFill>
                  <a:schemeClr val="tx1"/>
                </a:solidFill>
                <a:effectLst/>
                <a:latin typeface="Arial" panose="020B0604020202020204" pitchFamily="34" charset="0"/>
                <a:cs typeface="Arial" panose="020B0604020202020204" pitchFamily="34" charset="0"/>
              </a:rPr>
              <a:t> those presented in first report draft where any trends observed were relatively minor and not statistically significant. In comparison, all of the trends reviewed are statistically significant. The change in these results is likely due to the incorporation of the 178 </a:t>
            </a:r>
            <a:r>
              <a:rPr lang="en-US" sz="1400" kern="1200" baseline="0" dirty="0" err="1">
                <a:solidFill>
                  <a:schemeClr val="tx1"/>
                </a:solidFill>
                <a:effectLst/>
                <a:latin typeface="Arial" panose="020B0604020202020204" pitchFamily="34" charset="0"/>
                <a:cs typeface="Arial" panose="020B0604020202020204" pitchFamily="34" charset="0"/>
              </a:rPr>
              <a:t>AiA</a:t>
            </a:r>
            <a:r>
              <a:rPr lang="en-US" sz="1400" kern="1200" baseline="0" dirty="0">
                <a:solidFill>
                  <a:schemeClr val="tx1"/>
                </a:solidFill>
                <a:effectLst/>
                <a:latin typeface="Arial" panose="020B0604020202020204" pitchFamily="34" charset="0"/>
                <a:cs typeface="Arial" panose="020B0604020202020204" pitchFamily="34" charset="0"/>
              </a:rPr>
              <a:t> studies into the analysis, which were not included in the first report draft. </a:t>
            </a:r>
            <a:endParaRPr lang="en-US" sz="1400" b="1" i="1" kern="1200" baseline="0" dirty="0">
              <a:solidFill>
                <a:srgbClr val="FF0000"/>
              </a:solidFill>
              <a:effectLst/>
              <a:latin typeface="Arial" panose="020B0604020202020204" pitchFamily="34" charset="0"/>
              <a:cs typeface="Arial" panose="020B0604020202020204" pitchFamily="34" charset="0"/>
            </a:endParaRPr>
          </a:p>
          <a:p>
            <a:pPr marL="0" indent="0">
              <a:buFont typeface="Arial" charset="0"/>
              <a:buNone/>
            </a:pP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8393017-9BFC-405D-BCDD-0003CF6922F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4127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0" y="381000"/>
            <a:ext cx="2516188" cy="1887538"/>
          </a:xfrm>
        </p:spPr>
      </p:sp>
      <p:sp>
        <p:nvSpPr>
          <p:cNvPr id="3" name="Notes Placeholder 2"/>
          <p:cNvSpPr>
            <a:spLocks noGrp="1"/>
          </p:cNvSpPr>
          <p:nvPr>
            <p:ph type="body" idx="1"/>
          </p:nvPr>
        </p:nvSpPr>
        <p:spPr>
          <a:xfrm>
            <a:off x="304800" y="2268538"/>
            <a:ext cx="6172200" cy="6751284"/>
          </a:xfrm>
        </p:spPr>
        <p:txBody>
          <a:bodyPr/>
          <a:lstStyle/>
          <a:p>
            <a:r>
              <a:rPr lang="en-US" sz="1000" b="0" kern="1200" dirty="0">
                <a:solidFill>
                  <a:schemeClr val="tx1"/>
                </a:solidFill>
                <a:effectLst/>
                <a:latin typeface="Arial" panose="020B0604020202020204" pitchFamily="34" charset="0"/>
                <a:cs typeface="Arial" panose="020B0604020202020204" pitchFamily="34" charset="0"/>
              </a:rPr>
              <a:t>The addition of the </a:t>
            </a:r>
            <a:r>
              <a:rPr lang="en-US" sz="1000" b="0" kern="1200" dirty="0" err="1">
                <a:solidFill>
                  <a:schemeClr val="tx1"/>
                </a:solidFill>
                <a:effectLst/>
                <a:latin typeface="Arial" panose="020B0604020202020204" pitchFamily="34" charset="0"/>
                <a:cs typeface="Arial" panose="020B0604020202020204" pitchFamily="34" charset="0"/>
              </a:rPr>
              <a:t>AiA</a:t>
            </a:r>
            <a:r>
              <a:rPr lang="en-US" sz="1000" b="0" kern="1200" dirty="0">
                <a:solidFill>
                  <a:schemeClr val="tx1"/>
                </a:solidFill>
                <a:effectLst/>
                <a:latin typeface="Arial" panose="020B0604020202020204" pitchFamily="34" charset="0"/>
                <a:cs typeface="Arial" panose="020B0604020202020204" pitchFamily="34" charset="0"/>
              </a:rPr>
              <a:t> studies was a major update to this report.</a:t>
            </a:r>
          </a:p>
          <a:p>
            <a:r>
              <a:rPr lang="en-US" sz="1000" b="0" kern="1200" dirty="0">
                <a:solidFill>
                  <a:schemeClr val="tx1"/>
                </a:solidFill>
                <a:effectLst/>
                <a:latin typeface="Arial" panose="020B0604020202020204" pitchFamily="34" charset="0"/>
                <a:cs typeface="Arial" panose="020B0604020202020204" pitchFamily="34" charset="0"/>
              </a:rPr>
              <a:t>The information</a:t>
            </a:r>
            <a:r>
              <a:rPr lang="en-US" sz="1000" b="0" kern="1200" baseline="0" dirty="0">
                <a:solidFill>
                  <a:schemeClr val="tx1"/>
                </a:solidFill>
                <a:effectLst/>
                <a:latin typeface="Arial" panose="020B0604020202020204" pitchFamily="34" charset="0"/>
                <a:cs typeface="Arial" panose="020B0604020202020204" pitchFamily="34" charset="0"/>
              </a:rPr>
              <a:t> was taken from the posters themselves, and included 178 completed projects.</a:t>
            </a:r>
            <a:endParaRPr lang="en-US" sz="1000" b="0" kern="1200" dirty="0">
              <a:solidFill>
                <a:schemeClr val="tx1"/>
              </a:solidFill>
              <a:effectLst/>
              <a:latin typeface="Arial" panose="020B0604020202020204" pitchFamily="34" charset="0"/>
              <a:cs typeface="Arial" panose="020B0604020202020204" pitchFamily="34" charset="0"/>
            </a:endParaRPr>
          </a:p>
          <a:p>
            <a:endParaRPr lang="en-US" sz="1000" b="0" kern="1200" dirty="0">
              <a:solidFill>
                <a:schemeClr val="tx1"/>
              </a:solidFill>
              <a:effectLst/>
              <a:latin typeface="Arial" panose="020B0604020202020204" pitchFamily="34" charset="0"/>
              <a:cs typeface="Arial" panose="020B0604020202020204" pitchFamily="34" charset="0"/>
            </a:endParaRPr>
          </a:p>
          <a:p>
            <a:r>
              <a:rPr lang="en-US" sz="1000" b="1" kern="1200" dirty="0">
                <a:solidFill>
                  <a:schemeClr val="tx1"/>
                </a:solidFill>
                <a:effectLst/>
                <a:latin typeface="Arial" panose="020B0604020202020204" pitchFamily="34" charset="0"/>
                <a:cs typeface="Arial" panose="020B0604020202020204" pitchFamily="34" charset="0"/>
              </a:rPr>
              <a:t>Conducted throughout the US.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are more evenly dispersed throughout the four regions of the US (Northeast, 25%, n=43; West, 20%, n=34; Midwest, 28%, n=48; South, 26%, n=45) as compared to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which are less representative of the Northeast (9%, n=19). </a:t>
            </a:r>
          </a:p>
          <a:p>
            <a:r>
              <a:rPr lang="en-US" sz="1000" kern="1200" dirty="0">
                <a:solidFill>
                  <a:schemeClr val="tx1"/>
                </a:solidFill>
                <a:effectLst/>
                <a:latin typeface="Arial" panose="020B0604020202020204" pitchFamily="34" charset="0"/>
                <a:cs typeface="Arial" panose="020B0604020202020204" pitchFamily="34" charset="0"/>
              </a:rPr>
              <a:t> </a:t>
            </a:r>
          </a:p>
          <a:p>
            <a:r>
              <a:rPr lang="en-US" sz="1000" b="1" kern="1200" dirty="0">
                <a:solidFill>
                  <a:schemeClr val="tx1"/>
                </a:solidFill>
                <a:effectLst/>
                <a:latin typeface="Arial" panose="020B0604020202020204" pitchFamily="34" charset="0"/>
                <a:cs typeface="Arial" panose="020B0604020202020204" pitchFamily="34" charset="0"/>
              </a:rPr>
              <a:t>Focus more on community colleges and colleges. </a:t>
            </a:r>
            <a:r>
              <a:rPr lang="en-US" sz="1000" kern="1200" dirty="0">
                <a:solidFill>
                  <a:schemeClr val="tx1"/>
                </a:solidFill>
                <a:effectLst/>
                <a:latin typeface="Arial" panose="020B0604020202020204" pitchFamily="34" charset="0"/>
                <a:cs typeface="Arial" panose="020B0604020202020204" pitchFamily="34" charset="0"/>
              </a:rPr>
              <a:t>In terms of the populations studied, by both institution type and group focused on within the institution (e.g., undergraduates),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focus more on community colleges (6%, n=22) and colleges (8%, n=31) than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(1%, n=5; 2%, n=8, respectively).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also focus more on private institutions (18%, n=67) than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(8%, n=30). Both study types primarily examine universities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38%, n=141;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34%, n=125). </a:t>
            </a:r>
          </a:p>
          <a:p>
            <a:endParaRPr lang="en-US" sz="1000" kern="1200" dirty="0">
              <a:solidFill>
                <a:schemeClr val="tx1"/>
              </a:solidFill>
              <a:effectLst/>
              <a:latin typeface="Arial" panose="020B0604020202020204" pitchFamily="34" charset="0"/>
              <a:cs typeface="Arial" panose="020B0604020202020204" pitchFamily="34" charset="0"/>
            </a:endParaRPr>
          </a:p>
          <a:p>
            <a:r>
              <a:rPr lang="en-US" sz="1000" b="1" kern="1200" dirty="0">
                <a:solidFill>
                  <a:schemeClr val="tx1"/>
                </a:solidFill>
                <a:effectLst/>
                <a:latin typeface="Arial" panose="020B0604020202020204" pitchFamily="34" charset="0"/>
                <a:cs typeface="Arial" panose="020B0604020202020204" pitchFamily="34" charset="0"/>
              </a:rPr>
              <a:t>Equal study of graduates, undergraduates, &amp; other populations. </a:t>
            </a:r>
            <a:r>
              <a:rPr lang="en-US" sz="1000" kern="1200" dirty="0">
                <a:solidFill>
                  <a:schemeClr val="tx1"/>
                </a:solidFill>
                <a:effectLst/>
                <a:latin typeface="Arial" panose="020B0604020202020204" pitchFamily="34" charset="0"/>
                <a:cs typeface="Arial" panose="020B0604020202020204" pitchFamily="34" charset="0"/>
              </a:rPr>
              <a:t>Regarding the groups studied,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focus less on undergraduates. Thirty-three percent (n=120) of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examine undergraduates, while six percent (n=23) of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do. Instead,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have a more evenly dispersed focus in the study of graduates, undergraduates, and other populations. </a:t>
            </a:r>
          </a:p>
          <a:p>
            <a:r>
              <a:rPr lang="en-US" sz="1000" kern="1200" dirty="0">
                <a:solidFill>
                  <a:schemeClr val="tx1"/>
                </a:solidFill>
                <a:effectLst/>
                <a:latin typeface="Arial" panose="020B0604020202020204" pitchFamily="34" charset="0"/>
                <a:cs typeface="Arial" panose="020B0604020202020204" pitchFamily="34" charset="0"/>
              </a:rPr>
              <a:t> </a:t>
            </a:r>
          </a:p>
          <a:p>
            <a:r>
              <a:rPr lang="en-US" sz="1000" b="1" kern="1200" dirty="0">
                <a:solidFill>
                  <a:schemeClr val="tx1"/>
                </a:solidFill>
                <a:effectLst/>
                <a:latin typeface="Arial" panose="020B0604020202020204" pitchFamily="34" charset="0"/>
                <a:cs typeface="Arial" panose="020B0604020202020204" pitchFamily="34" charset="0"/>
              </a:rPr>
              <a:t>Themes: communication, collaboration. </a:t>
            </a:r>
            <a:r>
              <a:rPr lang="en-US" sz="1000" kern="1200" dirty="0">
                <a:solidFill>
                  <a:schemeClr val="tx1"/>
                </a:solidFill>
                <a:effectLst/>
                <a:latin typeface="Arial" panose="020B0604020202020204" pitchFamily="34" charset="0"/>
                <a:cs typeface="Arial" panose="020B0604020202020204" pitchFamily="34" charset="0"/>
              </a:rPr>
              <a:t>In the analysis of theme coding,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focus more on communication (48%, n=178) and collaboration (48%, n=178) than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(25%, n=91; 39%, n=143). </a:t>
            </a:r>
          </a:p>
          <a:p>
            <a:endParaRPr lang="en-US" sz="1000" kern="1200" dirty="0">
              <a:solidFill>
                <a:schemeClr val="tx1"/>
              </a:solidFill>
              <a:effectLst/>
              <a:latin typeface="Arial" panose="020B0604020202020204" pitchFamily="34" charset="0"/>
              <a:cs typeface="Arial" panose="020B0604020202020204" pitchFamily="34" charset="0"/>
            </a:endParaRPr>
          </a:p>
          <a:p>
            <a:r>
              <a:rPr lang="en-US" sz="1000" b="1" kern="1200" dirty="0">
                <a:solidFill>
                  <a:schemeClr val="tx1"/>
                </a:solidFill>
                <a:effectLst/>
                <a:latin typeface="Arial" panose="020B0604020202020204" pitchFamily="34" charset="0"/>
                <a:cs typeface="Arial" panose="020B0604020202020204" pitchFamily="34" charset="0"/>
              </a:rPr>
              <a:t>Less examination of space &amp; research support. </a:t>
            </a:r>
            <a:r>
              <a:rPr lang="en-US" sz="1000" kern="1200" dirty="0">
                <a:solidFill>
                  <a:schemeClr val="tx1"/>
                </a:solidFill>
                <a:effectLst/>
                <a:latin typeface="Arial" panose="020B0604020202020204" pitchFamily="34" charset="0"/>
                <a:cs typeface="Arial" panose="020B0604020202020204" pitchFamily="34" charset="0"/>
              </a:rPr>
              <a:t>On the other hand,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focus less on space (4%, n=13) and research support (1%, n=2) than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(36%, n=134; 48%, n=176).  Since all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were conducted between 2014 and 2016,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likely account for the observed increase in the focus on communication and collaboration, and the decrease of focus on research support over time. </a:t>
            </a:r>
          </a:p>
          <a:p>
            <a:r>
              <a:rPr lang="en-US" sz="1000" kern="1200" dirty="0">
                <a:solidFill>
                  <a:schemeClr val="tx1"/>
                </a:solidFill>
                <a:effectLst/>
                <a:latin typeface="Arial" panose="020B0604020202020204" pitchFamily="34" charset="0"/>
                <a:cs typeface="Arial" panose="020B0604020202020204" pitchFamily="34" charset="0"/>
              </a:rPr>
              <a:t> </a:t>
            </a:r>
          </a:p>
          <a:p>
            <a:r>
              <a:rPr lang="en-US" sz="1000" b="1" kern="1200" dirty="0">
                <a:solidFill>
                  <a:schemeClr val="tx1"/>
                </a:solidFill>
                <a:effectLst/>
                <a:latin typeface="Arial" panose="020B0604020202020204" pitchFamily="34" charset="0"/>
                <a:cs typeface="Arial" panose="020B0604020202020204" pitchFamily="34" charset="0"/>
              </a:rPr>
              <a:t>Focus on instruction. </a:t>
            </a:r>
            <a:r>
              <a:rPr lang="en-US" sz="1000" kern="1200" dirty="0">
                <a:solidFill>
                  <a:schemeClr val="tx1"/>
                </a:solidFill>
                <a:effectLst/>
                <a:latin typeface="Arial" panose="020B0604020202020204" pitchFamily="34" charset="0"/>
                <a:cs typeface="Arial" panose="020B0604020202020204" pitchFamily="34" charset="0"/>
              </a:rPr>
              <a:t>In terms of types of library responses studied,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focus much more on instruction as a library service (37%, n=135) than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(17%, n=64). This observation plays out when examining quantitative data collection methods used, with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more often employing rubrics (22%, n=82) to assess instructional effectiveness than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(5%, n=20). </a:t>
            </a:r>
          </a:p>
          <a:p>
            <a:endParaRPr lang="en-US" sz="10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Arial" panose="020B0604020202020204" pitchFamily="34" charset="0"/>
                <a:cs typeface="Arial" panose="020B0604020202020204" pitchFamily="34" charset="0"/>
              </a:rPr>
              <a:t>More mixed</a:t>
            </a:r>
            <a:r>
              <a:rPr lang="en-US" sz="1000" b="1" kern="1200" baseline="0" dirty="0">
                <a:solidFill>
                  <a:schemeClr val="tx1"/>
                </a:solidFill>
                <a:effectLst/>
                <a:latin typeface="Arial" panose="020B0604020202020204" pitchFamily="34" charset="0"/>
                <a:cs typeface="Arial" panose="020B0604020202020204" pitchFamily="34" charset="0"/>
              </a:rPr>
              <a:t> and/or multiple methods.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also demonstrate a heightened use of mixed methods (45%, n=166) as compared to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(22%, n=80). </a:t>
            </a:r>
          </a:p>
          <a:p>
            <a:endParaRPr lang="en-US" sz="1000" kern="1200" dirty="0">
              <a:solidFill>
                <a:schemeClr val="tx1"/>
              </a:solidFill>
              <a:effectLst/>
              <a:latin typeface="Arial" panose="020B0604020202020204" pitchFamily="34" charset="0"/>
              <a:cs typeface="Arial" panose="020B0604020202020204" pitchFamily="34" charset="0"/>
            </a:endParaRPr>
          </a:p>
          <a:p>
            <a:r>
              <a:rPr lang="en-US" sz="1000" b="1" kern="1200" dirty="0">
                <a:solidFill>
                  <a:schemeClr val="tx1"/>
                </a:solidFill>
                <a:effectLst/>
                <a:latin typeface="Arial" panose="020B0604020202020204" pitchFamily="34" charset="0"/>
                <a:cs typeface="Arial" panose="020B0604020202020204" pitchFamily="34" charset="0"/>
              </a:rPr>
              <a:t>Heightened use of correlations.</a:t>
            </a:r>
            <a:r>
              <a:rPr lang="en-US" sz="1000" b="1" kern="1200" baseline="0" dirty="0">
                <a:solidFill>
                  <a:schemeClr val="tx1"/>
                </a:solidFill>
                <a:effectLst/>
                <a:latin typeface="Arial" panose="020B0604020202020204" pitchFamily="34" charset="0"/>
                <a:cs typeface="Arial" panose="020B0604020202020204" pitchFamily="34" charset="0"/>
              </a:rPr>
              <a:t> </a:t>
            </a:r>
            <a:r>
              <a:rPr lang="en-US" sz="1000" kern="1200" dirty="0">
                <a:solidFill>
                  <a:schemeClr val="tx1"/>
                </a:solidFill>
                <a:effectLst/>
                <a:latin typeface="Arial" panose="020B0604020202020204" pitchFamily="34" charset="0"/>
                <a:cs typeface="Arial" panose="020B0604020202020204" pitchFamily="34" charset="0"/>
              </a:rPr>
              <a:t>45% (n=166) of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employ correlations whereas 7% (n=25) of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do. </a:t>
            </a:r>
          </a:p>
          <a:p>
            <a:endParaRPr lang="en-US" sz="1000" kern="1200" dirty="0">
              <a:solidFill>
                <a:schemeClr val="tx1"/>
              </a:solidFill>
              <a:effectLst/>
              <a:latin typeface="Arial" panose="020B0604020202020204" pitchFamily="34" charset="0"/>
              <a:cs typeface="Arial" panose="020B0604020202020204" pitchFamily="34" charset="0"/>
            </a:endParaRPr>
          </a:p>
          <a:p>
            <a:r>
              <a:rPr lang="en-US" sz="1000" kern="1200" dirty="0">
                <a:solidFill>
                  <a:schemeClr val="tx1"/>
                </a:solidFill>
                <a:effectLst/>
                <a:latin typeface="Arial" panose="020B0604020202020204" pitchFamily="34" charset="0"/>
                <a:cs typeface="Arial" panose="020B0604020202020204" pitchFamily="34" charset="0"/>
              </a:rPr>
              <a:t>As previously discussed, the themes of collaboration and communication were addressed more frequently in the </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than in the non-</a:t>
            </a:r>
            <a:r>
              <a:rPr lang="en-US" sz="1000" kern="1200" dirty="0" err="1">
                <a:solidFill>
                  <a:schemeClr val="tx1"/>
                </a:solidFill>
                <a:effectLst/>
                <a:latin typeface="Arial" panose="020B0604020202020204" pitchFamily="34" charset="0"/>
                <a:cs typeface="Arial" panose="020B0604020202020204" pitchFamily="34" charset="0"/>
              </a:rPr>
              <a:t>AiA</a:t>
            </a:r>
            <a:r>
              <a:rPr lang="en-US" sz="1000" kern="1200" dirty="0">
                <a:solidFill>
                  <a:schemeClr val="tx1"/>
                </a:solidFill>
                <a:effectLst/>
                <a:latin typeface="Arial" panose="020B0604020202020204" pitchFamily="34" charset="0"/>
                <a:cs typeface="Arial" panose="020B0604020202020204" pitchFamily="34" charset="0"/>
              </a:rPr>
              <a:t> studies. These themes also were addressed by the focus group participants in this project. </a:t>
            </a:r>
          </a:p>
          <a:p>
            <a:r>
              <a:rPr lang="en-US" sz="1000" kern="1200" dirty="0">
                <a:solidFill>
                  <a:schemeClr val="tx1"/>
                </a:solidFill>
                <a:effectLst/>
                <a:latin typeface="Arial" panose="020B0604020202020204" pitchFamily="34" charset="0"/>
                <a:cs typeface="Arial" panose="020B0604020202020204" pitchFamily="34" charset="0"/>
              </a:rPr>
              <a:t> </a:t>
            </a:r>
          </a:p>
          <a:p>
            <a:pPr marL="0" indent="0">
              <a:buFont typeface="Arial" charset="0"/>
              <a:buNone/>
            </a:pPr>
            <a:r>
              <a:rPr lang="en-US" sz="1000" dirty="0"/>
              <a:t>Association of College &amp; Research Libraries, “Assessment in Action: Academic Libraries and Student Success,” accessed January 17, 2017, http://www.ala.org/acrl/AiA.</a:t>
            </a:r>
          </a:p>
          <a:p>
            <a:pPr marL="0" indent="0">
              <a:buFont typeface="Arial" charset="0"/>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8393017-9BFC-405D-BCDD-0003CF6922F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50357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08000"/>
            <a:ext cx="4114800" cy="3086100"/>
          </a:xfrm>
        </p:spPr>
      </p:sp>
      <p:sp>
        <p:nvSpPr>
          <p:cNvPr id="3" name="Notes Placeholder 2"/>
          <p:cNvSpPr>
            <a:spLocks noGrp="1"/>
          </p:cNvSpPr>
          <p:nvPr>
            <p:ph type="body" idx="1"/>
          </p:nvPr>
        </p:nvSpPr>
        <p:spPr/>
        <p:txBody>
          <a:bodyPr/>
          <a:lstStyle/>
          <a:p>
            <a:pPr marL="171450" indent="-171450">
              <a:buFont typeface="Arial" charset="0"/>
              <a:buChar char="•"/>
            </a:pPr>
            <a:r>
              <a:rPr lang="en-US" sz="1400" dirty="0">
                <a:latin typeface="Arial" panose="020B0604020202020204" pitchFamily="34" charset="0"/>
                <a:cs typeface="Arial" panose="020B0604020202020204" pitchFamily="34" charset="0"/>
              </a:rPr>
              <a:t>Next, we will examine which findings from the content analysis resonate with practicing librarians in higher education</a:t>
            </a:r>
          </a:p>
          <a:p>
            <a:pPr marL="171450" indent="-171450">
              <a:buFont typeface="Arial" charset="0"/>
              <a:buChar char="•"/>
            </a:pPr>
            <a:r>
              <a:rPr lang="en-US" sz="1400" dirty="0">
                <a:latin typeface="Arial" panose="020B0604020202020204" pitchFamily="34" charset="0"/>
                <a:cs typeface="Arial" panose="020B0604020202020204" pitchFamily="34" charset="0"/>
              </a:rPr>
              <a:t>Based</a:t>
            </a:r>
            <a:r>
              <a:rPr lang="en-US" sz="1400" baseline="0" dirty="0">
                <a:latin typeface="Arial" panose="020B0604020202020204" pitchFamily="34" charset="0"/>
                <a:cs typeface="Arial" panose="020B0604020202020204" pitchFamily="34" charset="0"/>
              </a:rPr>
              <a:t> on focus group interviews with 11 advisory group members; the other three were unable to meet and were sent focus group questions that they completed. The responses to these questions were included in analysis</a:t>
            </a:r>
          </a:p>
          <a:p>
            <a:pPr marL="171450" indent="-171450">
              <a:buFont typeface="Arial" charset="0"/>
              <a:buChar char="•"/>
            </a:pPr>
            <a:r>
              <a:rPr lang="en-US" sz="1400" baseline="0" dirty="0">
                <a:latin typeface="Arial" panose="020B0604020202020204" pitchFamily="34" charset="0"/>
                <a:cs typeface="Arial" panose="020B0604020202020204" pitchFamily="34" charset="0"/>
              </a:rPr>
              <a:t>Coded transcripts in </a:t>
            </a:r>
            <a:r>
              <a:rPr lang="en-US" sz="1400" baseline="0" dirty="0" err="1">
                <a:latin typeface="Arial" panose="020B0604020202020204" pitchFamily="34" charset="0"/>
                <a:cs typeface="Arial" panose="020B0604020202020204" pitchFamily="34" charset="0"/>
              </a:rPr>
              <a:t>Nvivo</a:t>
            </a:r>
            <a:r>
              <a:rPr lang="en-US" sz="1400" baseline="0" dirty="0">
                <a:latin typeface="Arial" panose="020B0604020202020204" pitchFamily="34" charset="0"/>
                <a:cs typeface="Arial" panose="020B0604020202020204" pitchFamily="34" charset="0"/>
              </a:rPr>
              <a:t> using thematic coding scheme, allowing for inductive categories to be pulled from the data</a:t>
            </a:r>
          </a:p>
          <a:p>
            <a:pPr marL="628650" lvl="1" indent="-171450">
              <a:buFont typeface="Arial" charset="0"/>
              <a:buChar char="•"/>
            </a:pPr>
            <a:r>
              <a:rPr lang="en-US" sz="1400" baseline="0" dirty="0">
                <a:latin typeface="Arial" panose="020B0604020202020204" pitchFamily="34" charset="0"/>
                <a:cs typeface="Arial" panose="020B0604020202020204" pitchFamily="34" charset="0"/>
              </a:rPr>
              <a:t>Another team member checked the codes</a:t>
            </a:r>
          </a:p>
          <a:p>
            <a:pPr marL="628650" lvl="1" indent="-171450">
              <a:buFont typeface="Arial" charset="0"/>
              <a:buNone/>
            </a:pPr>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15</a:t>
            </a:fld>
            <a:endParaRPr lang="en-US"/>
          </a:p>
        </p:txBody>
      </p:sp>
    </p:spTree>
    <p:extLst>
      <p:ext uri="{BB962C8B-B14F-4D97-AF65-F5344CB8AC3E}">
        <p14:creationId xmlns:p14="http://schemas.microsoft.com/office/powerpoint/2010/main" val="759604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11163"/>
            <a:ext cx="4114800" cy="3086100"/>
          </a:xfrm>
        </p:spPr>
      </p:sp>
      <p:sp>
        <p:nvSpPr>
          <p:cNvPr id="3" name="Notes Placeholder 2"/>
          <p:cNvSpPr>
            <a:spLocks noGrp="1"/>
          </p:cNvSpPr>
          <p:nvPr>
            <p:ph type="body" idx="1"/>
          </p:nvPr>
        </p:nvSpPr>
        <p:spPr/>
        <p:txBody>
          <a:bodyPr/>
          <a:lstStyle/>
          <a:p>
            <a:pPr marL="171450" indent="-171450">
              <a:buFont typeface="Arial" charset="0"/>
              <a:buChar char="•"/>
            </a:pPr>
            <a:r>
              <a:rPr lang="en-US" sz="1400" dirty="0">
                <a:latin typeface="Arial" panose="020B0604020202020204" pitchFamily="34" charset="0"/>
                <a:cs typeface="Arial" panose="020B0604020202020204" pitchFamily="34" charset="0"/>
              </a:rPr>
              <a:t>Focus group interview participants most often discussed: </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Communication (20%, n=54)</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Collaboration (17%, n=46)</a:t>
            </a:r>
          </a:p>
          <a:p>
            <a:pPr marL="628650" lvl="1"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Service (16%, n=44)</a:t>
            </a:r>
            <a:endParaRPr lang="en-US" sz="1400" dirty="0">
              <a:effectLst/>
              <a:latin typeface="Arial" panose="020B0604020202020204" pitchFamily="34" charset="0"/>
              <a:cs typeface="Arial" panose="020B0604020202020204" pitchFamily="34" charset="0"/>
            </a:endParaRPr>
          </a:p>
          <a:p>
            <a:pPr marL="171450" lvl="0" indent="-171450">
              <a:buFont typeface="Arial" charset="0"/>
              <a:buChar char="•"/>
            </a:pPr>
            <a:r>
              <a:rPr lang="en-US" sz="1400" dirty="0">
                <a:latin typeface="Arial" panose="020B0604020202020204" pitchFamily="34" charset="0"/>
                <a:cs typeface="Arial" panose="020B0604020202020204" pitchFamily="34" charset="0"/>
              </a:rPr>
              <a:t>They less frequently mentioned the themes of: </a:t>
            </a:r>
          </a:p>
          <a:p>
            <a:pPr marL="628650" lvl="1" indent="-171450">
              <a:buFont typeface="Arial" charset="0"/>
              <a:buChar char="•"/>
            </a:pPr>
            <a:r>
              <a:rPr lang="en-US" sz="1400" dirty="0">
                <a:latin typeface="Arial" panose="020B0604020202020204" pitchFamily="34" charset="0"/>
                <a:cs typeface="Arial" panose="020B0604020202020204" pitchFamily="34" charset="0"/>
              </a:rPr>
              <a:t>Accreditation (n=0, 0%)</a:t>
            </a:r>
          </a:p>
          <a:p>
            <a:pPr marL="0" lvl="0" indent="0">
              <a:buFont typeface="Arial" charset="0"/>
              <a:buNone/>
            </a:pPr>
            <a:endParaRPr lang="en-US" sz="1400" dirty="0">
              <a:latin typeface="Arial" panose="020B0604020202020204" pitchFamily="34" charset="0"/>
              <a:cs typeface="Arial" panose="020B0604020202020204" pitchFamily="34" charset="0"/>
            </a:endParaRPr>
          </a:p>
          <a:p>
            <a:pPr marL="0" lvl="0" indent="0">
              <a:buFont typeface="Arial" charset="0"/>
              <a:buNone/>
            </a:pPr>
            <a:r>
              <a:rPr lang="en-US" sz="1400" dirty="0">
                <a:latin typeface="Arial" panose="020B0604020202020204" pitchFamily="34" charset="0"/>
                <a:cs typeface="Arial" panose="020B0604020202020204" pitchFamily="34" charset="0"/>
              </a:rPr>
              <a:t>If you’re wondering how these</a:t>
            </a:r>
            <a:r>
              <a:rPr lang="en-US" sz="1400" baseline="0" dirty="0">
                <a:latin typeface="Arial" panose="020B0604020202020204" pitchFamily="34" charset="0"/>
                <a:cs typeface="Arial" panose="020B0604020202020204" pitchFamily="34" charset="0"/>
              </a:rPr>
              <a:t> frequencies compared to our other two sources of data, the relevant literature and the provost interviews, don’t worry, we’ll have a slide for that later 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16</a:t>
            </a:fld>
            <a:endParaRPr lang="en-US"/>
          </a:p>
        </p:txBody>
      </p:sp>
    </p:spTree>
    <p:extLst>
      <p:ext uri="{BB962C8B-B14F-4D97-AF65-F5344CB8AC3E}">
        <p14:creationId xmlns:p14="http://schemas.microsoft.com/office/powerpoint/2010/main" val="221790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41338"/>
            <a:ext cx="4114800" cy="3086100"/>
          </a:xfrm>
        </p:spPr>
      </p:sp>
      <p:sp>
        <p:nvSpPr>
          <p:cNvPr id="3" name="Notes Placeholder 2"/>
          <p:cNvSpPr>
            <a:spLocks noGrp="1"/>
          </p:cNvSpPr>
          <p:nvPr>
            <p:ph type="body" idx="1"/>
          </p:nvPr>
        </p:nvSpPr>
        <p:spPr>
          <a:xfrm>
            <a:off x="268941" y="3851909"/>
            <a:ext cx="6454588" cy="506618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May be surprising that the focus group interview participants did not discuss Student learning and Success, when two themes so frequently mentioned in the literature. However, as explained by one participant</a:t>
            </a:r>
            <a:r>
              <a:rPr lang="mr-IN" sz="1400" dirty="0">
                <a:latin typeface="Arial" panose="020B0604020202020204" pitchFamily="34" charset="0"/>
              </a:rPr>
              <a:t>…</a:t>
            </a:r>
            <a:endParaRPr lang="en-US" sz="1400" b="0" i="0" dirty="0">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dirty="0">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Arial" charset="0"/>
                <a:cs typeface="Arial" panose="020B0604020202020204" pitchFamily="34" charset="0"/>
              </a:rPr>
              <a:t>Full quote: “I think probably each of us would have some example of our shared strategic initiatives around enhancing students' success. And promoting innovation and teaching and learning. I think those are probably common across all of our institutions. I think what's underlying all of this is that all of us see our work as directly tied to the mission of the university. And it is what makes academic libraries unique in some ways, but also so successful that academic libraries, in my personal opinion, are those that are directly connected to the mission of their unique institution” </a:t>
            </a:r>
            <a:r>
              <a:rPr lang="en-US" sz="1400" i="1" dirty="0">
                <a:latin typeface="Arial" panose="020B0604020202020204" pitchFamily="34" charset="0"/>
                <a:ea typeface="Arial" charset="0"/>
                <a:cs typeface="Arial" panose="020B0604020202020204" pitchFamily="34" charset="0"/>
              </a:rPr>
              <a:t>(Advisory Group Member LM13, Research University, Non-Secular, Private).</a:t>
            </a:r>
          </a:p>
          <a:p>
            <a:endParaRPr lang="en-US" sz="1400" dirty="0">
              <a:latin typeface="Arial" panose="020B0604020202020204" pitchFamily="34" charset="0"/>
              <a:cs typeface="Arial" panose="020B0604020202020204" pitchFamily="34" charset="0"/>
            </a:endParaRPr>
          </a:p>
          <a:p>
            <a:pPr marL="285750" indent="-285750">
              <a:buFont typeface="Arial" charset="0"/>
              <a:buChar char="•"/>
            </a:pPr>
            <a:r>
              <a:rPr lang="en-US" sz="1400" dirty="0">
                <a:latin typeface="Arial" panose="020B0604020202020204" pitchFamily="34" charset="0"/>
                <a:cs typeface="Arial" panose="020B0604020202020204" pitchFamily="34" charset="0"/>
              </a:rPr>
              <a:t>Enhancing student learning and success inherent to library mission </a:t>
            </a:r>
          </a:p>
          <a:p>
            <a:pPr marL="285750" indent="-285750">
              <a:buFont typeface="Arial" charset="0"/>
              <a:buChar char="•"/>
            </a:pPr>
            <a:r>
              <a:rPr lang="en-US" sz="1400" dirty="0">
                <a:latin typeface="Arial" panose="020B0604020202020204" pitchFamily="34" charset="0"/>
                <a:cs typeface="Arial" panose="020B0604020202020204" pitchFamily="34" charset="0"/>
              </a:rPr>
              <a:t>Fulfilling library-oriented goals detracts from impact at university level</a:t>
            </a:r>
          </a:p>
          <a:p>
            <a:pPr marL="742950" lvl="1" indent="-285750">
              <a:buFont typeface="Arial" charset="0"/>
              <a:buChar char="•"/>
            </a:pPr>
            <a:r>
              <a:rPr lang="en-US" sz="1400" dirty="0">
                <a:latin typeface="Arial" panose="020B0604020202020204" pitchFamily="34" charset="0"/>
                <a:cs typeface="Arial" panose="020B0604020202020204" pitchFamily="34" charset="0"/>
              </a:rPr>
              <a:t>Observation may be explained by participants being administrators in their academic libraries, </a:t>
            </a:r>
          </a:p>
          <a:p>
            <a:pPr marL="1200150" lvl="2" indent="-285750">
              <a:buFont typeface="Arial" charset="0"/>
              <a:buChar char="•"/>
            </a:pPr>
            <a:r>
              <a:rPr lang="en-US" sz="1400" dirty="0">
                <a:latin typeface="Arial" panose="020B0604020202020204" pitchFamily="34" charset="0"/>
                <a:cs typeface="Arial" panose="020B0604020202020204" pitchFamily="34" charset="0"/>
              </a:rPr>
              <a:t>Focus is to be strategic and targeted on high-level library goals. </a:t>
            </a:r>
          </a:p>
          <a:p>
            <a:pPr marL="742950" lvl="1" indent="-285750">
              <a:buFont typeface="Arial" charset="0"/>
              <a:buChar char="•"/>
            </a:pPr>
            <a:r>
              <a:rPr lang="en-US" sz="1400" dirty="0">
                <a:latin typeface="Arial" panose="020B0604020202020204" pitchFamily="34" charset="0"/>
                <a:cs typeface="Arial" panose="020B0604020202020204" pitchFamily="34" charset="0"/>
              </a:rPr>
              <a:t>Accounts for why themes that implied making connections and establishing relationships outside of the library – Assessment, Collaboration, and Communication – were among those most frequently discussed.</a:t>
            </a:r>
          </a:p>
        </p:txBody>
      </p:sp>
      <p:sp>
        <p:nvSpPr>
          <p:cNvPr id="4" name="Slide Number Placeholder 3"/>
          <p:cNvSpPr>
            <a:spLocks noGrp="1"/>
          </p:cNvSpPr>
          <p:nvPr>
            <p:ph type="sldNum" sz="quarter" idx="10"/>
          </p:nvPr>
        </p:nvSpPr>
        <p:spPr/>
        <p:txBody>
          <a:bodyPr/>
          <a:lstStyle/>
          <a:p>
            <a:fld id="{78393017-9BFC-405D-BCDD-0003CF6922FF}" type="slidenum">
              <a:rPr lang="en-US" smtClean="0"/>
              <a:pPr/>
              <a:t>17</a:t>
            </a:fld>
            <a:endParaRPr lang="en-US"/>
          </a:p>
        </p:txBody>
      </p:sp>
    </p:spTree>
    <p:extLst>
      <p:ext uri="{BB962C8B-B14F-4D97-AF65-F5344CB8AC3E}">
        <p14:creationId xmlns:p14="http://schemas.microsoft.com/office/powerpoint/2010/main" val="1364836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357188"/>
            <a:ext cx="4572000" cy="3429000"/>
          </a:xfrm>
        </p:spPr>
      </p:sp>
      <p:sp>
        <p:nvSpPr>
          <p:cNvPr id="3" name="Notes Placeholder 2"/>
          <p:cNvSpPr>
            <a:spLocks noGrp="1"/>
          </p:cNvSpPr>
          <p:nvPr>
            <p:ph type="body" idx="1"/>
          </p:nvPr>
        </p:nvSpPr>
        <p:spPr>
          <a:xfrm>
            <a:off x="344244" y="3905026"/>
            <a:ext cx="6285155" cy="4780187"/>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Making connections is not as simple as having a conversation with one specific group or implementing the same strategies to make connections across various ones.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Outreach</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beyond the library necessary for its success relates to recognizing and adapting to the unique “eco-system” of relationships within the specific </a:t>
            </a:r>
            <a:r>
              <a:rPr lang="en-US" i="1" dirty="0">
                <a:latin typeface="Arial" panose="020B0604020202020204" pitchFamily="34" charset="0"/>
                <a:cs typeface="Arial" panose="020B0604020202020204" pitchFamily="34" charset="0"/>
              </a:rPr>
              <a:t>institution (Advisory Group Member LM14, Research University, Secular, Public).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 As stated by the following participant</a:t>
            </a:r>
            <a:r>
              <a:rPr lang="mr-IN" dirty="0">
                <a:latin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ea typeface="Arial" charset="0"/>
              <a:cs typeface="Arial" panose="020B0604020202020204" pitchFamily="34" charset="0"/>
            </a:endParaRPr>
          </a:p>
          <a:p>
            <a:r>
              <a:rPr lang="en-US" dirty="0">
                <a:latin typeface="Arial" panose="020B0604020202020204" pitchFamily="34" charset="0"/>
                <a:ea typeface="Arial" charset="0"/>
                <a:cs typeface="Arial" panose="020B0604020202020204" pitchFamily="34" charset="0"/>
              </a:rPr>
              <a:t>“There's one other thing I was uh, when I was sitting here thinking about every, a lot of what's come out is that we're not islands, not that we ever were, but I think part of our success in reaching to students and faculty is the way we collaborate with others….one thing I will say is I think it needs to be sort of multi-level communication from the provost to those relationships you have with other units like the centers for teaching and learning to the academic units to the individual relationships that, that librarians and staff have with faculty and students. You know, all of those levels reinforce each other, and any alone doesn't quite work as well” </a:t>
            </a:r>
            <a:r>
              <a:rPr lang="en-US" i="1" dirty="0">
                <a:latin typeface="Arial" panose="020B0604020202020204" pitchFamily="34" charset="0"/>
                <a:ea typeface="Arial" charset="0"/>
                <a:cs typeface="Arial" panose="020B0604020202020204" pitchFamily="34" charset="0"/>
              </a:rPr>
              <a:t>(Advisory Group Member LM03, Research University, Secular, Public).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Establishing multi-level communication requires collaboration. Librarians must have the ability to recognize how the multiple stakeholders within their specific university ecosystem interrelate and leverage their relationships to attain “shared goals,” rather than just library-oriented ones </a:t>
            </a:r>
            <a:r>
              <a:rPr lang="en-US" i="1" dirty="0">
                <a:latin typeface="Arial" panose="020B0604020202020204" pitchFamily="34" charset="0"/>
                <a:cs typeface="Arial" panose="020B0604020202020204" pitchFamily="34" charset="0"/>
              </a:rPr>
              <a:t>(Advisory Group Member LM07, Research University,</a:t>
            </a:r>
            <a:r>
              <a:rPr lang="en-US" i="1" baseline="0" dirty="0">
                <a:latin typeface="Arial" panose="020B0604020202020204" pitchFamily="34" charset="0"/>
                <a:cs typeface="Arial" panose="020B0604020202020204" pitchFamily="34" charset="0"/>
              </a:rPr>
              <a:t> Secular, Public</a:t>
            </a:r>
            <a:r>
              <a:rPr lang="en-US" i="1"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78393017-9BFC-405D-BCDD-0003CF6922FF}" type="slidenum">
              <a:rPr lang="en-US" smtClean="0"/>
              <a:pPr/>
              <a:t>18</a:t>
            </a:fld>
            <a:endParaRPr lang="en-US"/>
          </a:p>
        </p:txBody>
      </p:sp>
    </p:spTree>
    <p:extLst>
      <p:ext uri="{BB962C8B-B14F-4D97-AF65-F5344CB8AC3E}">
        <p14:creationId xmlns:p14="http://schemas.microsoft.com/office/powerpoint/2010/main" val="3465942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90525"/>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Three team members interviewed</a:t>
            </a:r>
            <a:r>
              <a:rPr lang="en-US" sz="1400" baseline="0" dirty="0">
                <a:latin typeface="Arial" panose="020B0604020202020204" pitchFamily="34" charset="0"/>
                <a:cs typeface="Arial" panose="020B0604020202020204" pitchFamily="34" charset="0"/>
              </a:rPr>
              <a:t> the provosts on the phone and recorded the interviews. Nine of the fourteen interviews were transcribed. The other five were deemed to have low sound quality, so team members took in-depth notes and recorded juicy quotes.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19</a:t>
            </a:fld>
            <a:endParaRPr lang="en-US"/>
          </a:p>
        </p:txBody>
      </p:sp>
    </p:spTree>
    <p:extLst>
      <p:ext uri="{BB962C8B-B14F-4D97-AF65-F5344CB8AC3E}">
        <p14:creationId xmlns:p14="http://schemas.microsoft.com/office/powerpoint/2010/main" val="23877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530225"/>
            <a:ext cx="4114800" cy="3086100"/>
          </a:xfrm>
        </p:spPr>
      </p:sp>
      <p:sp>
        <p:nvSpPr>
          <p:cNvPr id="3" name="Notes Placeholder 2"/>
          <p:cNvSpPr>
            <a:spLocks noGrp="1"/>
          </p:cNvSpPr>
          <p:nvPr>
            <p:ph type="body" idx="1"/>
          </p:nvPr>
        </p:nvSpPr>
        <p:spPr/>
        <p:txBody>
          <a:bodyPr/>
          <a:lstStyle/>
          <a:p>
            <a:pPr marL="285750" indent="-285750">
              <a:buFont typeface="Arial" charset="0"/>
              <a:buChar char="•"/>
            </a:pPr>
            <a:r>
              <a:rPr lang="en-US" sz="1400" dirty="0">
                <a:latin typeface="Arial" panose="020B0604020202020204" pitchFamily="34" charset="0"/>
                <a:cs typeface="Arial" panose="020B0604020202020204" pitchFamily="34" charset="0"/>
              </a:rPr>
              <a:t>This</a:t>
            </a:r>
            <a:r>
              <a:rPr lang="en-US" sz="1400" baseline="0" dirty="0">
                <a:latin typeface="Arial" panose="020B0604020202020204" pitchFamily="34" charset="0"/>
                <a:cs typeface="Arial" panose="020B0604020202020204" pitchFamily="34" charset="0"/>
              </a:rPr>
              <a:t> project relates to ACRL’s Plan for Excellence. </a:t>
            </a:r>
          </a:p>
          <a:p>
            <a:pPr marL="742950" lvl="1" indent="-285750">
              <a:buFont typeface="Arial" charset="0"/>
              <a:buChar char="•"/>
            </a:pPr>
            <a:r>
              <a:rPr lang="en-US" sz="1400" baseline="0" dirty="0">
                <a:latin typeface="Arial" panose="020B0604020202020204" pitchFamily="34" charset="0"/>
                <a:cs typeface="Arial" panose="020B0604020202020204" pitchFamily="34" charset="0"/>
              </a:rPr>
              <a:t>A major goal for this plan is to help academic libraries demonstrate their value to their parent institutions through their impact on institutional outcomes.</a:t>
            </a:r>
          </a:p>
          <a:p>
            <a:pPr marL="1200150" lvl="2" indent="-285750">
              <a:buFont typeface="Arial" charset="0"/>
              <a:buChar char="•"/>
            </a:pPr>
            <a:r>
              <a:rPr lang="en-US" sz="1400" baseline="0" dirty="0">
                <a:latin typeface="Arial" panose="020B0604020202020204" pitchFamily="34" charset="0"/>
                <a:cs typeface="Arial" panose="020B0604020202020204" pitchFamily="34" charset="0"/>
              </a:rPr>
              <a:t>A major institutional outcome is to promote student learning and success.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2</a:t>
            </a:fld>
            <a:endParaRPr lang="en-US"/>
          </a:p>
        </p:txBody>
      </p:sp>
    </p:spTree>
    <p:extLst>
      <p:ext uri="{BB962C8B-B14F-4D97-AF65-F5344CB8AC3E}">
        <p14:creationId xmlns:p14="http://schemas.microsoft.com/office/powerpoint/2010/main" val="2185341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36550"/>
            <a:ext cx="4114800" cy="3086100"/>
          </a:xfrm>
        </p:spPr>
      </p:sp>
      <p:sp>
        <p:nvSpPr>
          <p:cNvPr id="3" name="Notes Placeholder 2"/>
          <p:cNvSpPr>
            <a:spLocks noGrp="1"/>
          </p:cNvSpPr>
          <p:nvPr>
            <p:ph type="body" idx="1"/>
          </p:nvPr>
        </p:nvSpPr>
        <p:spPr/>
        <p:txBody>
          <a:bodyPr/>
          <a:lstStyle/>
          <a:p>
            <a:pPr marL="0" indent="0">
              <a:buFont typeface="Arial" charset="0"/>
              <a:buNone/>
            </a:pPr>
            <a:r>
              <a:rPr lang="en-US" sz="1400" dirty="0">
                <a:latin typeface="Arial" panose="020B0604020202020204" pitchFamily="34" charset="0"/>
                <a:cs typeface="Arial" panose="020B0604020202020204" pitchFamily="34" charset="0"/>
              </a:rPr>
              <a:t>Themes</a:t>
            </a:r>
            <a:r>
              <a:rPr lang="en-US" sz="1400" baseline="0" dirty="0">
                <a:latin typeface="Arial" panose="020B0604020202020204" pitchFamily="34" charset="0"/>
                <a:cs typeface="Arial" panose="020B0604020202020204" pitchFamily="34" charset="0"/>
              </a:rPr>
              <a:t> discussed most by provosts were: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Communication (17%, n=199)</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Institutional planning (14%, n=159)</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400" kern="1200" dirty="0">
                <a:solidFill>
                  <a:schemeClr val="tx1"/>
                </a:solidFill>
                <a:effectLst/>
                <a:latin typeface="Arial" panose="020B0604020202020204" pitchFamily="34" charset="0"/>
                <a:cs typeface="Arial" panose="020B0604020202020204" pitchFamily="34" charset="0"/>
              </a:rPr>
              <a:t>Themes</a:t>
            </a:r>
            <a:r>
              <a:rPr lang="en-US" sz="1400" kern="1200" baseline="0" dirty="0">
                <a:solidFill>
                  <a:schemeClr val="tx1"/>
                </a:solidFill>
                <a:effectLst/>
                <a:latin typeface="Arial" panose="020B0604020202020204" pitchFamily="34" charset="0"/>
                <a:cs typeface="Arial" panose="020B0604020202020204" pitchFamily="34" charset="0"/>
              </a:rPr>
              <a:t> not discussed frequently by provosts were:</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400" kern="1200" dirty="0">
                <a:solidFill>
                  <a:schemeClr val="tx1"/>
                </a:solidFill>
                <a:effectLst/>
                <a:latin typeface="Arial" panose="020B0604020202020204" pitchFamily="34" charset="0"/>
                <a:cs typeface="Arial" panose="020B0604020202020204" pitchFamily="34" charset="0"/>
              </a:rPr>
              <a:t>Accreditation (2%, n=18)</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400" kern="1200" dirty="0">
                <a:solidFill>
                  <a:schemeClr val="tx1"/>
                </a:solidFill>
                <a:effectLst/>
                <a:latin typeface="Arial" panose="020B0604020202020204" pitchFamily="34" charset="0"/>
                <a:cs typeface="Arial" panose="020B0604020202020204" pitchFamily="34" charset="0"/>
              </a:rPr>
              <a:t>Top themes for focus</a:t>
            </a:r>
            <a:r>
              <a:rPr lang="en-US" sz="1400" kern="1200" baseline="0" dirty="0">
                <a:solidFill>
                  <a:schemeClr val="tx1"/>
                </a:solidFill>
                <a:effectLst/>
                <a:latin typeface="Arial" panose="020B0604020202020204" pitchFamily="34" charset="0"/>
                <a:cs typeface="Arial" panose="020B0604020202020204" pitchFamily="34" charset="0"/>
              </a:rPr>
              <a:t> group interview with librarians were communication, collaboration, and institutional planning</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400" kern="1200" baseline="0" dirty="0">
                <a:solidFill>
                  <a:schemeClr val="tx1"/>
                </a:solidFill>
                <a:effectLst/>
                <a:latin typeface="Arial" panose="020B0604020202020204" pitchFamily="34" charset="0"/>
                <a:cs typeface="Arial" panose="020B0604020202020204" pitchFamily="34" charset="0"/>
              </a:rPr>
              <a:t>The theme among the librarians was accreditation, and this was the least mentioned theme among the provosts</a:t>
            </a:r>
            <a:endParaRPr lang="en-US" sz="1400" kern="1200" dirty="0">
              <a:solidFill>
                <a:schemeClr val="tx1"/>
              </a:solidFill>
              <a:effectLst/>
              <a:latin typeface="Arial" panose="020B0604020202020204" pitchFamily="34" charset="0"/>
              <a:cs typeface="Arial" panose="020B0604020202020204" pitchFamily="34" charset="0"/>
            </a:endParaRPr>
          </a:p>
          <a:p>
            <a:pPr marL="0" indent="0">
              <a:buFont typeface="Arial" charset="0"/>
              <a:buNone/>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20</a:t>
            </a:fld>
            <a:endParaRPr lang="en-US"/>
          </a:p>
        </p:txBody>
      </p:sp>
    </p:spTree>
    <p:extLst>
      <p:ext uri="{BB962C8B-B14F-4D97-AF65-F5344CB8AC3E}">
        <p14:creationId xmlns:p14="http://schemas.microsoft.com/office/powerpoint/2010/main" val="363729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5438"/>
            <a:ext cx="4114800" cy="3086100"/>
          </a:xfrm>
        </p:spPr>
      </p:sp>
      <p:sp>
        <p:nvSpPr>
          <p:cNvPr id="3" name="Notes Placeholder 2"/>
          <p:cNvSpPr>
            <a:spLocks noGrp="1"/>
          </p:cNvSpPr>
          <p:nvPr>
            <p:ph type="body" idx="1"/>
          </p:nvPr>
        </p:nvSpPr>
        <p:spPr>
          <a:xfrm>
            <a:off x="322729" y="3646841"/>
            <a:ext cx="6357770" cy="5038371"/>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cs typeface="Arial" panose="020B0604020202020204" pitchFamily="34" charset="0"/>
              </a:rPr>
              <a:t>One key observation made by provosts is the difficulty faced by librarians in getting the attention of potential users and stakeholders. In some cases, the provosts themselves do not perceive the library as relevant to immediate needs. One provost stated, “The library is viewed as a service body. People communicate with them when they need to</a:t>
            </a:r>
            <a:r>
              <a:rPr lang="en-US" sz="1000" i="1" kern="1200" dirty="0">
                <a:solidFill>
                  <a:schemeClr val="tx1"/>
                </a:solidFill>
                <a:effectLst/>
                <a:latin typeface="Arial" panose="020B0604020202020204" pitchFamily="34" charset="0"/>
                <a:cs typeface="Arial" panose="020B0604020202020204" pitchFamily="34" charset="0"/>
              </a:rPr>
              <a:t>” (Provost Interviewee PP13, Research University, Non-Secular, Private).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cs typeface="Arial" panose="020B0604020202020204" pitchFamily="34" charset="0"/>
            </a:endParaRPr>
          </a:p>
          <a:p>
            <a:r>
              <a:rPr lang="en-US" sz="1000" kern="1200" dirty="0">
                <a:solidFill>
                  <a:schemeClr val="tx1"/>
                </a:solidFill>
                <a:effectLst/>
                <a:latin typeface="Arial" panose="020B0604020202020204" pitchFamily="34" charset="0"/>
                <a:cs typeface="Arial" panose="020B0604020202020204" pitchFamily="34" charset="0"/>
              </a:rPr>
              <a:t>To demonstrate value, this provost contended that the library needs to communicate its importance. However, communication is not viewed by the provost to be significant in and of itself.</a:t>
            </a:r>
            <a:r>
              <a:rPr lang="en-US" sz="1000" dirty="0">
                <a:effectLst/>
                <a:latin typeface="Arial" panose="020B0604020202020204" pitchFamily="34" charset="0"/>
                <a:cs typeface="Arial" panose="020B0604020202020204" pitchFamily="34" charset="0"/>
              </a:rPr>
              <a:t> For instance, one provost stated:</a:t>
            </a:r>
            <a:r>
              <a:rPr lang="en-US" sz="1000" baseline="0" dirty="0">
                <a:effectLst/>
                <a:latin typeface="Arial" panose="020B0604020202020204" pitchFamily="34" charset="0"/>
                <a:cs typeface="Arial" panose="020B0604020202020204" pitchFamily="34" charset="0"/>
              </a:rPr>
              <a:t> “</a:t>
            </a:r>
            <a:r>
              <a:rPr lang="mr-IN" sz="1000" baseline="0" dirty="0">
                <a:effectLst/>
                <a:latin typeface="Arial" panose="020B0604020202020204" pitchFamily="34" charset="0"/>
              </a:rPr>
              <a:t>…</a:t>
            </a:r>
            <a:r>
              <a:rPr lang="en-US" sz="1000" kern="1200" dirty="0">
                <a:solidFill>
                  <a:schemeClr val="tx1"/>
                </a:solidFill>
                <a:effectLst/>
                <a:latin typeface="Arial" panose="020B0604020202020204" pitchFamily="34" charset="0"/>
                <a:cs typeface="Arial" panose="020B0604020202020204" pitchFamily="34" charset="0"/>
              </a:rPr>
              <a:t>passive forms of communication are not helpful. Umm, I would say another email is not helpful. Even a newsletter that's, you know, beautiful, by email, probably not helpful”</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Provost Interviewee PP04, Research University, Secular, Public)</a:t>
            </a:r>
            <a:endParaRPr lang="en-US" sz="1000" i="1" dirty="0">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cs typeface="Arial" panose="020B0604020202020204" pitchFamily="34" charset="0"/>
              </a:rPr>
              <a:t>Instead of such passive communication, librarians need to become good at “customer service” (Provost Interviewee PP07). It instills buy in from other campus stakeholders, who can become the library’s “champions,” “boosters,” and “prophets</a:t>
            </a:r>
            <a:r>
              <a:rPr lang="en-US" sz="1000" i="1" kern="1200" dirty="0">
                <a:solidFill>
                  <a:schemeClr val="tx1"/>
                </a:solidFill>
                <a:effectLst/>
                <a:latin typeface="Arial" panose="020B0604020202020204" pitchFamily="34" charset="0"/>
                <a:cs typeface="Arial" panose="020B0604020202020204" pitchFamily="34" charset="0"/>
              </a:rPr>
              <a:t>” (Provost Interviewee PP02, Research</a:t>
            </a:r>
            <a:r>
              <a:rPr lang="en-US" sz="1000" i="1" kern="1200" baseline="0" dirty="0">
                <a:solidFill>
                  <a:schemeClr val="tx1"/>
                </a:solidFill>
                <a:effectLst/>
                <a:latin typeface="Arial" panose="020B0604020202020204" pitchFamily="34" charset="0"/>
                <a:cs typeface="Arial" panose="020B0604020202020204" pitchFamily="34" charset="0"/>
              </a:rPr>
              <a:t> University, Non-Secular, Private Not-for-Profit</a:t>
            </a:r>
            <a:r>
              <a:rPr lang="en-US" sz="1000" i="1" kern="1200" dirty="0">
                <a:solidFill>
                  <a:schemeClr val="tx1"/>
                </a:solidFill>
                <a:effectLst/>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cs typeface="Arial" panose="020B0604020202020204" pitchFamily="34" charset="0"/>
              </a:rPr>
              <a:t>To fulfill this role, provosts suggest the importance of collaborating with faculty and students, such as introducing a liaison program. As conveyed by one provost, it is very important for libraries to “establish themselves as a critical link or a critical piece” early on by having “intentional interventions” (e.g., in orientations, by going to classes or convincing instructors to bring classes to the libraries, online or on campus) (Provost Interviewee PP05). The goal of the library should be to go beyond its role as “a service body” and instead be integrated into the lives of its potential users </a:t>
            </a:r>
            <a:r>
              <a:rPr lang="en-US" sz="1000" i="1" kern="1200" dirty="0">
                <a:solidFill>
                  <a:schemeClr val="tx1"/>
                </a:solidFill>
                <a:effectLst/>
                <a:latin typeface="Arial" panose="020B0604020202020204" pitchFamily="34" charset="0"/>
                <a:cs typeface="Arial" panose="020B0604020202020204" pitchFamily="34" charset="0"/>
              </a:rPr>
              <a:t>(Provost Interviewee PP13, Research University, Non-Secular, Private).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cs typeface="Arial" panose="020B0604020202020204" pitchFamily="34" charset="0"/>
              </a:rPr>
              <a:t>One of the ways librarians can collaborate with potential users is by sharing space with them. As indicated by Figure 6, provosts discussed space often. But space cannot be limited to supporting library collections or services.</a:t>
            </a:r>
            <a:r>
              <a:rPr lang="en-US" sz="1000" kern="1200" baseline="0" dirty="0">
                <a:solidFill>
                  <a:schemeClr val="tx1"/>
                </a:solidFill>
                <a:effectLst/>
                <a:latin typeface="Arial" panose="020B0604020202020204" pitchFamily="34" charset="0"/>
                <a:cs typeface="Arial" panose="020B0604020202020204" pitchFamily="34" charset="0"/>
              </a:rPr>
              <a:t> </a:t>
            </a:r>
            <a:r>
              <a:rPr lang="en-US" sz="1000" kern="1200" dirty="0">
                <a:solidFill>
                  <a:schemeClr val="tx1"/>
                </a:solidFill>
                <a:effectLst/>
                <a:latin typeface="Arial" panose="020B0604020202020204" pitchFamily="34" charset="0"/>
                <a:cs typeface="Arial" panose="020B0604020202020204" pitchFamily="34" charset="0"/>
              </a:rPr>
              <a:t>Instead, provosts want librarians to collaborate with others in using space. This can be achieved in several ways, from offering space in the library to a writing center to hosting a museum with artifacts of interest to those within and outside the university. For provosts, being able to see the library space being used by those outside of the library leaves an impression of the library as “a hub of student learning” </a:t>
            </a:r>
            <a:r>
              <a:rPr lang="en-US" sz="1000" i="1" kern="1200" dirty="0">
                <a:solidFill>
                  <a:schemeClr val="tx1"/>
                </a:solidFill>
                <a:effectLst/>
                <a:latin typeface="Arial" panose="020B0604020202020204" pitchFamily="34" charset="0"/>
                <a:cs typeface="Arial" panose="020B0604020202020204" pitchFamily="34" charset="0"/>
              </a:rPr>
              <a:t>(Provost Interviewee PP03, Research University, Secular, Private Not-for-Profit).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21</a:t>
            </a:fld>
            <a:endParaRPr lang="en-US"/>
          </a:p>
        </p:txBody>
      </p:sp>
    </p:spTree>
    <p:extLst>
      <p:ext uri="{BB962C8B-B14F-4D97-AF65-F5344CB8AC3E}">
        <p14:creationId xmlns:p14="http://schemas.microsoft.com/office/powerpoint/2010/main" val="402123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11163"/>
            <a:ext cx="4114800" cy="3086100"/>
          </a:xfrm>
        </p:spPr>
      </p:sp>
      <p:sp>
        <p:nvSpPr>
          <p:cNvPr id="3" name="Notes Placeholder 2"/>
          <p:cNvSpPr>
            <a:spLocks noGrp="1"/>
          </p:cNvSpPr>
          <p:nvPr>
            <p:ph type="body" idx="1"/>
          </p:nvPr>
        </p:nvSpPr>
        <p:spPr>
          <a:xfrm>
            <a:off x="387275" y="3775934"/>
            <a:ext cx="6196405" cy="505609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Communication and collaboration do not occur in a vacuum. Instead, they complement institutional planning. Namely, if the library actively is assessing services, systems, spaces, etc. participating in institutional planning, then they are naturally having to communicate and collaborate with the administrators and faculty on a regular basis. Provosts indicate that communication and collaboration-based efforts on part of the library must be tied to the larger institutional mission to sell them to higher education administrators: “…if, if it can help a university-wide initiative, that's </a:t>
            </a:r>
            <a:r>
              <a:rPr lang="en-US" sz="1400" kern="1200" dirty="0" err="1">
                <a:solidFill>
                  <a:schemeClr val="tx1"/>
                </a:solidFill>
                <a:effectLst/>
                <a:latin typeface="Arial" panose="020B0604020202020204" pitchFamily="34" charset="0"/>
                <a:cs typeface="Arial" panose="020B0604020202020204" pitchFamily="34" charset="0"/>
              </a:rPr>
              <a:t>gonna</a:t>
            </a:r>
            <a:r>
              <a:rPr lang="en-US" sz="1400" kern="1200" dirty="0">
                <a:solidFill>
                  <a:schemeClr val="tx1"/>
                </a:solidFill>
                <a:effectLst/>
                <a:latin typeface="Arial" panose="020B0604020202020204" pitchFamily="34" charset="0"/>
                <a:cs typeface="Arial" panose="020B0604020202020204" pitchFamily="34" charset="0"/>
              </a:rPr>
              <a:t> be helpful. So find out what the provost is very interested in, and then, try to, to find a way that the library can help, help support that initiative” </a:t>
            </a:r>
            <a:r>
              <a:rPr lang="en-US" sz="1400" i="1" kern="1200" dirty="0">
                <a:solidFill>
                  <a:schemeClr val="tx1"/>
                </a:solidFill>
                <a:effectLst/>
                <a:latin typeface="Arial" panose="020B0604020202020204" pitchFamily="34" charset="0"/>
                <a:cs typeface="Arial" panose="020B0604020202020204" pitchFamily="34" charset="0"/>
              </a:rPr>
              <a:t>(Provost Interviewee PP04, Research University, Secular, Public).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However, this provost’s account, especially her conclusion, should not be interpreted as provosts emphasizing direct outcomes as indicators of library value. Provosts recognized that the influence of the library often is indirect, which has been suggested in older literature, as exemplified by the following quote and supported by their discussion of learning in college (16%, n=44).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Rather than librarians concerning themselves with whether an impact is direct or indirect, they should instead connect these impacts strategically to the overarching institutional mission </a:t>
            </a:r>
            <a:r>
              <a:rPr lang="en-US" sz="1400" i="1" kern="1200" dirty="0">
                <a:solidFill>
                  <a:schemeClr val="tx1"/>
                </a:solidFill>
                <a:effectLst/>
                <a:latin typeface="Arial" panose="020B0604020202020204" pitchFamily="34" charset="0"/>
                <a:cs typeface="Arial" panose="020B0604020202020204" pitchFamily="34" charset="0"/>
              </a:rPr>
              <a:t>(Provost Interviewee PP14, Research University, Secular, Public). </a:t>
            </a:r>
            <a:r>
              <a:rPr lang="en-US" sz="1400" kern="1200" dirty="0">
                <a:solidFill>
                  <a:schemeClr val="tx1"/>
                </a:solidFill>
                <a:effectLst/>
                <a:latin typeface="Arial" panose="020B0604020202020204" pitchFamily="34" charset="0"/>
                <a:cs typeface="Arial" panose="020B0604020202020204" pitchFamily="34" charset="0"/>
              </a:rPr>
              <a:t>This finding also was reflected in the focus group interview.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22</a:t>
            </a:fld>
            <a:endParaRPr lang="en-US"/>
          </a:p>
        </p:txBody>
      </p:sp>
    </p:spTree>
    <p:extLst>
      <p:ext uri="{BB962C8B-B14F-4D97-AF65-F5344CB8AC3E}">
        <p14:creationId xmlns:p14="http://schemas.microsoft.com/office/powerpoint/2010/main" val="2094327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336550"/>
            <a:ext cx="4114800" cy="3086100"/>
          </a:xfrm>
        </p:spPr>
      </p:sp>
      <p:sp>
        <p:nvSpPr>
          <p:cNvPr id="3" name="Notes Placeholder 2"/>
          <p:cNvSpPr>
            <a:spLocks noGrp="1"/>
          </p:cNvSpPr>
          <p:nvPr>
            <p:ph type="body" idx="1"/>
          </p:nvPr>
        </p:nvSpPr>
        <p:spPr>
          <a:xfrm>
            <a:off x="225777" y="3612444"/>
            <a:ext cx="6265333" cy="4572000"/>
          </a:xfrm>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400" kern="1200" dirty="0">
                <a:solidFill>
                  <a:schemeClr val="tx1"/>
                </a:solidFill>
                <a:effectLst/>
                <a:latin typeface="Arial" panose="020B0604020202020204" pitchFamily="34" charset="0"/>
                <a:cs typeface="Arial" panose="020B0604020202020204" pitchFamily="34" charset="0"/>
              </a:rPr>
              <a:t>When comparing all three data sources, some differences among the themes prevalent in each can be drawn.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Documents from the selected literature discussed success in college more than library administrator focus group interview or provost semi-structured individual interviews and communication less.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b="1" kern="1200" dirty="0">
                <a:solidFill>
                  <a:schemeClr val="tx1"/>
                </a:solidFill>
                <a:effectLst/>
                <a:latin typeface="Arial" panose="020B0604020202020204" pitchFamily="34" charset="0"/>
                <a:cs typeface="Arial" panose="020B0604020202020204" pitchFamily="34" charset="0"/>
              </a:rPr>
              <a:t>Define selected literature. </a:t>
            </a:r>
            <a:r>
              <a:rPr lang="en-US" sz="1400" kern="1200" dirty="0">
                <a:solidFill>
                  <a:schemeClr val="tx1"/>
                </a:solidFill>
                <a:effectLst/>
                <a:latin typeface="Arial" panose="020B0604020202020204" pitchFamily="34" charset="0"/>
                <a:cs typeface="Arial" panose="020B0604020202020204" pitchFamily="34" charset="0"/>
              </a:rPr>
              <a:t>The selection criteria for LIS and higher education documents reviewed are: 1) indexed by LIS and/or higher education databases or identified by the project team or ACRL (e.g., ACRL </a:t>
            </a:r>
            <a:r>
              <a:rPr lang="en-US" sz="1400" i="1" kern="1200" dirty="0">
                <a:solidFill>
                  <a:schemeClr val="tx1"/>
                </a:solidFill>
                <a:effectLst/>
                <a:latin typeface="Arial" panose="020B0604020202020204" pitchFamily="34" charset="0"/>
                <a:cs typeface="Arial" panose="020B0604020202020204" pitchFamily="34" charset="0"/>
              </a:rPr>
              <a:t>Assessment in Action</a:t>
            </a:r>
            <a:r>
              <a:rPr lang="en-US" sz="1400" kern="1200" dirty="0">
                <a:solidFill>
                  <a:schemeClr val="tx1"/>
                </a:solidFill>
                <a:effectLst/>
                <a:latin typeface="Arial" panose="020B0604020202020204" pitchFamily="34" charset="0"/>
                <a:cs typeface="Arial" panose="020B0604020202020204" pitchFamily="34" charset="0"/>
              </a:rPr>
              <a:t> (</a:t>
            </a:r>
            <a:r>
              <a:rPr lang="en-US" sz="1400" kern="1200" dirty="0" err="1">
                <a:solidFill>
                  <a:schemeClr val="tx1"/>
                </a:solidFill>
                <a:effectLst/>
                <a:latin typeface="Arial" panose="020B0604020202020204" pitchFamily="34" charset="0"/>
                <a:cs typeface="Arial" panose="020B0604020202020204" pitchFamily="34" charset="0"/>
              </a:rPr>
              <a:t>AiA</a:t>
            </a:r>
            <a:r>
              <a:rPr lang="en-US" sz="1400" kern="1200" dirty="0">
                <a:solidFill>
                  <a:schemeClr val="tx1"/>
                </a:solidFill>
                <a:effectLst/>
                <a:latin typeface="Arial" panose="020B0604020202020204" pitchFamily="34" charset="0"/>
                <a:cs typeface="Arial" panose="020B0604020202020204" pitchFamily="34" charset="0"/>
              </a:rPr>
              <a:t>)</a:t>
            </a:r>
            <a:r>
              <a:rPr lang="en-US" sz="1400" i="1" kern="1200" dirty="0">
                <a:solidFill>
                  <a:schemeClr val="tx1"/>
                </a:solidFill>
                <a:effectLst/>
                <a:latin typeface="Arial" panose="020B0604020202020204" pitchFamily="34" charset="0"/>
                <a:cs typeface="Arial" panose="020B0604020202020204" pitchFamily="34" charset="0"/>
              </a:rPr>
              <a:t> </a:t>
            </a:r>
            <a:r>
              <a:rPr lang="en-US" sz="1400" kern="1200" dirty="0">
                <a:solidFill>
                  <a:schemeClr val="tx1"/>
                </a:solidFill>
                <a:effectLst/>
                <a:latin typeface="Arial" panose="020B0604020202020204" pitchFamily="34" charset="0"/>
                <a:cs typeface="Arial" panose="020B0604020202020204" pitchFamily="34" charset="0"/>
              </a:rPr>
              <a:t>studies, </a:t>
            </a:r>
            <a:r>
              <a:rPr lang="en-US" sz="1400" kern="1200" dirty="0" err="1">
                <a:solidFill>
                  <a:schemeClr val="tx1"/>
                </a:solidFill>
                <a:effectLst/>
                <a:latin typeface="Arial" panose="020B0604020202020204" pitchFamily="34" charset="0"/>
                <a:cs typeface="Arial" panose="020B0604020202020204" pitchFamily="34" charset="0"/>
              </a:rPr>
              <a:t>Ithaka</a:t>
            </a:r>
            <a:r>
              <a:rPr lang="en-US" sz="1400" kern="1200" dirty="0">
                <a:solidFill>
                  <a:schemeClr val="tx1"/>
                </a:solidFill>
                <a:effectLst/>
                <a:latin typeface="Arial" panose="020B0604020202020204" pitchFamily="34" charset="0"/>
                <a:cs typeface="Arial" panose="020B0604020202020204" pitchFamily="34" charset="0"/>
              </a:rPr>
              <a:t> S+R surveys, see </a:t>
            </a:r>
            <a:r>
              <a:rPr lang="en-US" sz="1400" i="1" kern="1200" dirty="0">
                <a:solidFill>
                  <a:schemeClr val="tx1"/>
                </a:solidFill>
                <a:effectLst/>
                <a:latin typeface="Arial" panose="020B0604020202020204" pitchFamily="34" charset="0"/>
                <a:cs typeface="Arial" panose="020B0604020202020204" pitchFamily="34" charset="0"/>
              </a:rPr>
              <a:t>Relevant ACRL Documents</a:t>
            </a:r>
            <a:r>
              <a:rPr lang="en-US" sz="1400" kern="1200" dirty="0">
                <a:solidFill>
                  <a:schemeClr val="tx1"/>
                </a:solidFill>
                <a:effectLst/>
                <a:latin typeface="Arial" panose="020B0604020202020204" pitchFamily="34" charset="0"/>
                <a:cs typeface="Arial" panose="020B0604020202020204" pitchFamily="34" charset="0"/>
              </a:rPr>
              <a:t> section), 2) published between 2010-2016, 3) contained themes identified in the 2010 </a:t>
            </a:r>
            <a:r>
              <a:rPr lang="en-US" sz="1400" i="1" kern="1200" dirty="0">
                <a:solidFill>
                  <a:schemeClr val="tx1"/>
                </a:solidFill>
                <a:effectLst/>
                <a:latin typeface="Arial" panose="020B0604020202020204" pitchFamily="34" charset="0"/>
                <a:cs typeface="Arial" panose="020B0604020202020204" pitchFamily="34" charset="0"/>
              </a:rPr>
              <a:t>VAL Report</a:t>
            </a:r>
            <a:r>
              <a:rPr lang="en-US" sz="1400" kern="1200" dirty="0">
                <a:solidFill>
                  <a:schemeClr val="tx1"/>
                </a:solidFill>
                <a:effectLst/>
                <a:latin typeface="Arial" panose="020B0604020202020204" pitchFamily="34" charset="0"/>
                <a:cs typeface="Arial" panose="020B0604020202020204" pitchFamily="34" charset="0"/>
              </a:rPr>
              <a:t>, and 4) published in the US, except for studies outside the US deemed relevant by the project team</a:t>
            </a:r>
            <a:r>
              <a:rPr lang="en-US" sz="1400" dirty="0">
                <a:effectLst/>
                <a:latin typeface="Arial" panose="020B0604020202020204" pitchFamily="34" charset="0"/>
                <a:cs typeface="Arial" panose="020B0604020202020204" pitchFamily="34" charset="0"/>
              </a:rPr>
              <a:t> </a:t>
            </a:r>
            <a:endParaRPr lang="en-US" sz="1400" kern="1200" dirty="0">
              <a:solidFill>
                <a:schemeClr val="tx1"/>
              </a:solidFill>
              <a:effectLst/>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Documents from the selected literature discussed institutional planning less than the provosts in their individual interviews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Provosts focused less on teaching support than the selected literature.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Focus group interview participants discussed learning in college less than the selected literature documents and provost interviews.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Provosts discussed space more than the participants of the focus group interview or in the selected literature and service less.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23</a:t>
            </a:fld>
            <a:endParaRPr lang="en-US"/>
          </a:p>
        </p:txBody>
      </p:sp>
    </p:spTree>
    <p:extLst>
      <p:ext uri="{BB962C8B-B14F-4D97-AF65-F5344CB8AC3E}">
        <p14:creationId xmlns:p14="http://schemas.microsoft.com/office/powerpoint/2010/main" val="1006049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19113"/>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https://www.flickr.com/photos/kimmanleyort/2130314519/ by Kim Manley Ort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Based on these initial findings, we’ve come</a:t>
            </a:r>
            <a:r>
              <a:rPr lang="en-US" sz="1400" baseline="0" dirty="0">
                <a:latin typeface="Arial" panose="020B0604020202020204" pitchFamily="34" charset="0"/>
                <a:cs typeface="Arial" panose="020B0604020202020204" pitchFamily="34" charset="0"/>
              </a:rPr>
              <a:t> up with the following recommendations.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24</a:t>
            </a:fld>
            <a:endParaRPr lang="en-US"/>
          </a:p>
        </p:txBody>
      </p:sp>
    </p:spTree>
    <p:extLst>
      <p:ext uri="{BB962C8B-B14F-4D97-AF65-F5344CB8AC3E}">
        <p14:creationId xmlns:p14="http://schemas.microsoft.com/office/powerpoint/2010/main" val="105127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22275"/>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https://www.flickr.com/photos/ubarchives/4663516752/ by </a:t>
            </a:r>
            <a:r>
              <a:rPr lang="en-US" sz="1400" dirty="0" err="1">
                <a:latin typeface="Arial" panose="020B0604020202020204" pitchFamily="34" charset="0"/>
                <a:cs typeface="Arial" panose="020B0604020202020204" pitchFamily="34" charset="0"/>
              </a:rPr>
              <a:t>ubarchives</a:t>
            </a:r>
            <a:r>
              <a:rPr lang="en-US" sz="1400" dirty="0">
                <a:latin typeface="Arial" panose="020B0604020202020204" pitchFamily="34" charset="0"/>
                <a:cs typeface="Arial" panose="020B0604020202020204" pitchFamily="34" charset="0"/>
              </a:rPr>
              <a:t> / CC BY-NC-ND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25</a:t>
            </a:fld>
            <a:endParaRPr lang="en-US"/>
          </a:p>
        </p:txBody>
      </p:sp>
    </p:spTree>
    <p:extLst>
      <p:ext uri="{BB962C8B-B14F-4D97-AF65-F5344CB8AC3E}">
        <p14:creationId xmlns:p14="http://schemas.microsoft.com/office/powerpoint/2010/main" val="1960018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96888"/>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https://www.flickr.com/photos/pagedooley/3887095398/ by Kevin Dooley / CC BY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26</a:t>
            </a:fld>
            <a:endParaRPr lang="en-US"/>
          </a:p>
        </p:txBody>
      </p:sp>
    </p:spTree>
    <p:extLst>
      <p:ext uri="{BB962C8B-B14F-4D97-AF65-F5344CB8AC3E}">
        <p14:creationId xmlns:p14="http://schemas.microsoft.com/office/powerpoint/2010/main" val="4163752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33388"/>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https://www.flickr.com/photos/edublogger/5119742141/ by Ewan McIntosh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Strategically</a:t>
            </a:r>
            <a:r>
              <a:rPr lang="en-US" sz="1400" baseline="0" dirty="0">
                <a:latin typeface="Arial" panose="020B0604020202020204" pitchFamily="34" charset="0"/>
                <a:cs typeface="Arial" panose="020B0604020202020204" pitchFamily="34" charset="0"/>
              </a:rPr>
              <a:t> align the student success goals and metrics with the Chancellors’/Presidents’ institutional priorities on student success.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27</a:t>
            </a:fld>
            <a:endParaRPr lang="en-US"/>
          </a:p>
        </p:txBody>
      </p:sp>
    </p:spTree>
    <p:extLst>
      <p:ext uri="{BB962C8B-B14F-4D97-AF65-F5344CB8AC3E}">
        <p14:creationId xmlns:p14="http://schemas.microsoft.com/office/powerpoint/2010/main" val="323244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44500"/>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https://www.flickr.com/photos/kimberlykv/4495272217/ by Kimberly </a:t>
            </a:r>
            <a:r>
              <a:rPr lang="en-US" sz="1400" dirty="0" err="1">
                <a:latin typeface="Arial" panose="020B0604020202020204" pitchFamily="34" charset="0"/>
                <a:cs typeface="Arial" panose="020B0604020202020204" pitchFamily="34" charset="0"/>
              </a:rPr>
              <a:t>Vardeman</a:t>
            </a:r>
            <a:r>
              <a:rPr lang="en-US" sz="1400" dirty="0">
                <a:latin typeface="Arial" panose="020B0604020202020204" pitchFamily="34" charset="0"/>
                <a:cs typeface="Arial" panose="020B0604020202020204" pitchFamily="34" charset="0"/>
              </a:rPr>
              <a:t> / CC BY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28</a:t>
            </a:fld>
            <a:endParaRPr lang="en-US"/>
          </a:p>
        </p:txBody>
      </p:sp>
    </p:spTree>
    <p:extLst>
      <p:ext uri="{BB962C8B-B14F-4D97-AF65-F5344CB8AC3E}">
        <p14:creationId xmlns:p14="http://schemas.microsoft.com/office/powerpoint/2010/main" val="803035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76250"/>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Refers back to/is</a:t>
            </a:r>
            <a:r>
              <a:rPr lang="en-US" sz="1400" baseline="0" dirty="0">
                <a:latin typeface="Arial" panose="020B0604020202020204" pitchFamily="34" charset="0"/>
                <a:cs typeface="Arial" panose="020B0604020202020204" pitchFamily="34" charset="0"/>
              </a:rPr>
              <a:t> part of sharing space and developing collaborative programming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29</a:t>
            </a:fld>
            <a:endParaRPr lang="en-US"/>
          </a:p>
        </p:txBody>
      </p:sp>
    </p:spTree>
    <p:extLst>
      <p:ext uri="{BB962C8B-B14F-4D97-AF65-F5344CB8AC3E}">
        <p14:creationId xmlns:p14="http://schemas.microsoft.com/office/powerpoint/2010/main" val="1827471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7538" y="292100"/>
            <a:ext cx="2909887" cy="2182813"/>
          </a:xfrm>
        </p:spPr>
      </p:sp>
      <p:sp>
        <p:nvSpPr>
          <p:cNvPr id="3" name="Notes Placeholder 2"/>
          <p:cNvSpPr>
            <a:spLocks noGrp="1"/>
          </p:cNvSpPr>
          <p:nvPr>
            <p:ph type="body" idx="1"/>
          </p:nvPr>
        </p:nvSpPr>
        <p:spPr>
          <a:xfrm>
            <a:off x="236667" y="2474913"/>
            <a:ext cx="6433073" cy="6507721"/>
          </a:xfrm>
        </p:spPr>
        <p:txBody>
          <a:bodyPr/>
          <a:lstStyle/>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Agenda builds on Values of Academic Libraries Report commissioned by ACRL and published in 2010</a:t>
            </a: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Report argued that libraries need to demonstrate value by measuring contribution to institutionally defined outcomes</a:t>
            </a: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Our research agenda is an update and extension to VAL report focusing on student learning and success</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Defining and measuring learning and success can be difficult, as reflected in higher education and library and information science literature.</a:t>
            </a:r>
          </a:p>
          <a:p>
            <a:pPr marL="628650" lvl="1"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Some would define student success as including satisfaction, persistence, and high levels of learning and personal development (</a:t>
            </a:r>
            <a:r>
              <a:rPr lang="en-US" sz="1050" b="0" i="0" baseline="0" dirty="0" err="1">
                <a:solidFill>
                  <a:schemeClr val="tx1"/>
                </a:solidFill>
                <a:latin typeface="Arial" panose="020B0604020202020204" pitchFamily="34" charset="0"/>
                <a:ea typeface="Arial" charset="0"/>
                <a:cs typeface="Arial" panose="020B0604020202020204" pitchFamily="34" charset="0"/>
              </a:rPr>
              <a:t>Kuh</a:t>
            </a:r>
            <a:r>
              <a:rPr lang="en-US" sz="1050" b="0" i="0" baseline="0" dirty="0">
                <a:solidFill>
                  <a:schemeClr val="tx1"/>
                </a:solidFill>
                <a:latin typeface="Arial" panose="020B0604020202020204" pitchFamily="34" charset="0"/>
                <a:ea typeface="Arial" charset="0"/>
                <a:cs typeface="Arial" panose="020B0604020202020204" pitchFamily="34" charset="0"/>
              </a:rPr>
              <a:t>, </a:t>
            </a:r>
            <a:r>
              <a:rPr lang="en-US" sz="1050" b="0" i="0" baseline="0" dirty="0" err="1">
                <a:solidFill>
                  <a:schemeClr val="tx1"/>
                </a:solidFill>
                <a:latin typeface="Arial" panose="020B0604020202020204" pitchFamily="34" charset="0"/>
                <a:ea typeface="Arial" charset="0"/>
                <a:cs typeface="Arial" panose="020B0604020202020204" pitchFamily="34" charset="0"/>
              </a:rPr>
              <a:t>Kinzie</a:t>
            </a:r>
            <a:r>
              <a:rPr lang="en-US" sz="1050" b="0" i="0" baseline="0" dirty="0">
                <a:solidFill>
                  <a:schemeClr val="tx1"/>
                </a:solidFill>
                <a:latin typeface="Arial" panose="020B0604020202020204" pitchFamily="34" charset="0"/>
                <a:ea typeface="Arial" charset="0"/>
                <a:cs typeface="Arial" panose="020B0604020202020204" pitchFamily="34" charset="0"/>
              </a:rPr>
              <a:t>, </a:t>
            </a:r>
            <a:r>
              <a:rPr lang="en-US" sz="1050" b="0" i="0" baseline="0" dirty="0" err="1">
                <a:solidFill>
                  <a:schemeClr val="tx1"/>
                </a:solidFill>
                <a:latin typeface="Arial" panose="020B0604020202020204" pitchFamily="34" charset="0"/>
                <a:ea typeface="Arial" charset="0"/>
                <a:cs typeface="Arial" panose="020B0604020202020204" pitchFamily="34" charset="0"/>
              </a:rPr>
              <a:t>Schuh</a:t>
            </a:r>
            <a:r>
              <a:rPr lang="en-US" sz="1050" b="0" i="0" baseline="0" dirty="0">
                <a:solidFill>
                  <a:schemeClr val="tx1"/>
                </a:solidFill>
                <a:latin typeface="Arial" panose="020B0604020202020204" pitchFamily="34" charset="0"/>
                <a:ea typeface="Arial" charset="0"/>
                <a:cs typeface="Arial" panose="020B0604020202020204" pitchFamily="34" charset="0"/>
              </a:rPr>
              <a:t>, and Whitt)</a:t>
            </a:r>
          </a:p>
          <a:p>
            <a:pPr marL="628650" lvl="1"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One of our advisory group members explained that for those in student affairs, student learning is associated with attaining learning goals and objectives, while student success is associated with programs that support those goals.</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a:defRPr/>
            </a:pPr>
            <a:r>
              <a:rPr lang="en-US" sz="1050" b="0" i="0" baseline="0" dirty="0">
                <a:solidFill>
                  <a:schemeClr val="tx1"/>
                </a:solidFill>
                <a:latin typeface="Arial" panose="020B0604020202020204" pitchFamily="34" charset="0"/>
                <a:ea typeface="Arial" charset="0"/>
                <a:cs typeface="Arial" panose="020B0604020202020204" pitchFamily="34" charset="0"/>
              </a:rPr>
              <a:t>However, the definition that the team defined the terms based on their measurability.</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effectLst/>
                <a:latin typeface="Arial" panose="020B0604020202020204" pitchFamily="34" charset="0"/>
                <a:cs typeface="Arial" panose="020B0604020202020204" pitchFamily="34" charset="0"/>
              </a:rPr>
              <a:t>Success in college:</a:t>
            </a:r>
            <a:r>
              <a:rPr lang="en-US" sz="1050" kern="1200" dirty="0">
                <a:solidFill>
                  <a:schemeClr val="tx1"/>
                </a:solidFill>
                <a:effectLst/>
                <a:latin typeface="Arial" panose="020B0604020202020204" pitchFamily="34" charset="0"/>
                <a:cs typeface="Arial" panose="020B0604020202020204" pitchFamily="34" charset="0"/>
              </a:rPr>
              <a:t> An outcome focused on the more objective indicators of learning, or “quantifiable student attainment indicators, such as enrollment in postsecondary education, grades, persistence to the sophomore year, length of time to degree, and graduation.” These tend to be linked to a specific assignment/semester, such as grades/GPA. It could also be related to whether the student re-enrolled or graduated. . </a:t>
            </a:r>
            <a:r>
              <a:rPr lang="en-US" sz="1050" kern="1200" dirty="0" err="1">
                <a:solidFill>
                  <a:schemeClr val="tx1"/>
                </a:solidFill>
                <a:effectLst/>
                <a:latin typeface="Arial" panose="020B0604020202020204" pitchFamily="34" charset="0"/>
                <a:cs typeface="Arial" panose="020B0604020202020204" pitchFamily="34" charset="0"/>
              </a:rPr>
              <a:t>Kuh</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Kinzie</a:t>
            </a:r>
            <a:r>
              <a:rPr lang="en-US" sz="1050" kern="1200" dirty="0">
                <a:solidFill>
                  <a:schemeClr val="tx1"/>
                </a:solidFill>
                <a:effectLst/>
                <a:latin typeface="Arial" panose="020B0604020202020204" pitchFamily="34" charset="0"/>
                <a:cs typeface="Arial" panose="020B0604020202020204" pitchFamily="34" charset="0"/>
              </a:rPr>
              <a:t>, Buckley, Bridges, and Hayek, "What Matters to Student Success,” 5; </a:t>
            </a:r>
            <a:r>
              <a:rPr lang="en-US" sz="1050" kern="1200" dirty="0" err="1">
                <a:solidFill>
                  <a:schemeClr val="tx1"/>
                </a:solidFill>
                <a:effectLst/>
                <a:latin typeface="Arial" panose="020B0604020202020204" pitchFamily="34" charset="0"/>
                <a:cs typeface="Arial" panose="020B0604020202020204" pitchFamily="34" charset="0"/>
              </a:rPr>
              <a:t>Venezia</a:t>
            </a:r>
            <a:r>
              <a:rPr lang="en-US" sz="1050" kern="1200" dirty="0">
                <a:solidFill>
                  <a:schemeClr val="tx1"/>
                </a:solidFill>
                <a:effectLst/>
                <a:latin typeface="Arial" panose="020B0604020202020204" pitchFamily="34" charset="0"/>
                <a:cs typeface="Arial" panose="020B0604020202020204" pitchFamily="34" charset="0"/>
              </a:rPr>
              <a:t>, Callan, Finney, Kirst, and </a:t>
            </a:r>
            <a:r>
              <a:rPr lang="en-US" sz="1050" kern="1200" dirty="0" err="1">
                <a:solidFill>
                  <a:schemeClr val="tx1"/>
                </a:solidFill>
                <a:effectLst/>
                <a:latin typeface="Arial" panose="020B0604020202020204" pitchFamily="34" charset="0"/>
                <a:cs typeface="Arial" panose="020B0604020202020204" pitchFamily="34" charset="0"/>
              </a:rPr>
              <a:t>Usdan</a:t>
            </a:r>
            <a:r>
              <a:rPr lang="en-US" sz="1050" kern="1200" dirty="0">
                <a:solidFill>
                  <a:schemeClr val="tx1"/>
                </a:solidFill>
                <a:effectLst/>
                <a:latin typeface="Arial" panose="020B0604020202020204" pitchFamily="34" charset="0"/>
                <a:cs typeface="Arial" panose="020B0604020202020204" pitchFamily="34" charset="0"/>
              </a:rPr>
              <a:t>, "The Governance Divide.”</a:t>
            </a: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050" b="1" kern="1200" dirty="0">
                <a:solidFill>
                  <a:schemeClr val="tx1"/>
                </a:solidFill>
                <a:effectLst/>
                <a:latin typeface="Arial" panose="020B0604020202020204" pitchFamily="34" charset="0"/>
                <a:cs typeface="Arial" panose="020B0604020202020204" pitchFamily="34" charset="0"/>
              </a:rPr>
              <a:t>Learning in college:</a:t>
            </a:r>
            <a:r>
              <a:rPr lang="en-US" sz="1050" kern="1200" dirty="0">
                <a:solidFill>
                  <a:schemeClr val="tx1"/>
                </a:solidFill>
                <a:effectLst/>
                <a:latin typeface="Arial" panose="020B0604020202020204" pitchFamily="34" charset="0"/>
                <a:cs typeface="Arial" panose="020B0604020202020204" pitchFamily="34" charset="0"/>
              </a:rPr>
              <a:t> An outcome focused on the less objective concepts of learning, such as critical thinking. These encompass the outcomes not covered by the Success in college theme, which are “quantifiable student attainment indicators, such as enrollment in postsecondary education, grades, persistence to the sophomore year, length of time to degree, and graduation.” Usually not tied to a specific graded assignment or graduation.</a:t>
            </a:r>
            <a:r>
              <a:rPr lang="en-US" sz="1050" dirty="0">
                <a:effectLst/>
                <a:latin typeface="Arial" panose="020B0604020202020204" pitchFamily="34" charset="0"/>
                <a:cs typeface="Arial" panose="020B0604020202020204" pitchFamily="34" charset="0"/>
              </a:rPr>
              <a:t> </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Kuh</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Kinzie</a:t>
            </a:r>
            <a:r>
              <a:rPr lang="en-US" sz="1050" kern="1200" dirty="0">
                <a:solidFill>
                  <a:schemeClr val="tx1"/>
                </a:solidFill>
                <a:effectLst/>
                <a:latin typeface="Arial" panose="020B0604020202020204" pitchFamily="34" charset="0"/>
                <a:cs typeface="Arial" panose="020B0604020202020204" pitchFamily="34" charset="0"/>
              </a:rPr>
              <a:t>, Buckley, Bridges, and Hayek, "What Matters to Student Success,” 5; </a:t>
            </a:r>
            <a:r>
              <a:rPr lang="en-US" sz="1050" kern="1200" dirty="0" err="1">
                <a:solidFill>
                  <a:schemeClr val="tx1"/>
                </a:solidFill>
                <a:effectLst/>
                <a:latin typeface="Arial" panose="020B0604020202020204" pitchFamily="34" charset="0"/>
                <a:cs typeface="Arial" panose="020B0604020202020204" pitchFamily="34" charset="0"/>
              </a:rPr>
              <a:t>Venezia</a:t>
            </a:r>
            <a:r>
              <a:rPr lang="en-US" sz="1050" kern="1200" dirty="0">
                <a:solidFill>
                  <a:schemeClr val="tx1"/>
                </a:solidFill>
                <a:effectLst/>
                <a:latin typeface="Arial" panose="020B0604020202020204" pitchFamily="34" charset="0"/>
                <a:cs typeface="Arial" panose="020B0604020202020204" pitchFamily="34" charset="0"/>
              </a:rPr>
              <a:t>, Callan, Finney, Kirst, and </a:t>
            </a:r>
            <a:r>
              <a:rPr lang="en-US" sz="1050" kern="1200" dirty="0" err="1">
                <a:solidFill>
                  <a:schemeClr val="tx1"/>
                </a:solidFill>
                <a:effectLst/>
                <a:latin typeface="Arial" panose="020B0604020202020204" pitchFamily="34" charset="0"/>
                <a:cs typeface="Arial" panose="020B0604020202020204" pitchFamily="34" charset="0"/>
              </a:rPr>
              <a:t>Usdan</a:t>
            </a:r>
            <a:r>
              <a:rPr lang="en-US" sz="1050" kern="1200" dirty="0">
                <a:solidFill>
                  <a:schemeClr val="tx1"/>
                </a:solidFill>
                <a:effectLst/>
                <a:latin typeface="Arial" panose="020B0604020202020204" pitchFamily="34" charset="0"/>
                <a:cs typeface="Arial" panose="020B0604020202020204" pitchFamily="34" charset="0"/>
              </a:rPr>
              <a:t>, "The Governance Divide.”</a:t>
            </a:r>
          </a:p>
          <a:p>
            <a:endParaRPr lang="en-US" sz="1050" kern="1200" baseline="0" dirty="0">
              <a:solidFill>
                <a:schemeClr val="tx1"/>
              </a:solidFill>
              <a:effectLst/>
              <a:latin typeface="Arial" panose="020B0604020202020204" pitchFamily="34" charset="0"/>
              <a:ea typeface="Arial" charset="0"/>
              <a:cs typeface="Arial" panose="020B0604020202020204" pitchFamily="34" charset="0"/>
            </a:endParaRPr>
          </a:p>
          <a:p>
            <a:r>
              <a:rPr lang="en-US" sz="1050" kern="1200" baseline="0" dirty="0">
                <a:solidFill>
                  <a:schemeClr val="tx1"/>
                </a:solidFill>
                <a:effectLst/>
                <a:latin typeface="Arial" panose="020B0604020202020204" pitchFamily="34" charset="0"/>
                <a:ea typeface="Arial" charset="0"/>
                <a:cs typeface="Arial" panose="020B0604020202020204" pitchFamily="34" charset="0"/>
              </a:rPr>
              <a:t>Our research agenda:</a:t>
            </a:r>
            <a:endParaRPr lang="en-US" sz="105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First part: Analyze the current state of the research of how the library impacts student learning and success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Next part: Suggest directions for future research</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Team will develop</a:t>
            </a:r>
            <a:r>
              <a:rPr lang="en-US" sz="1050" dirty="0">
                <a:latin typeface="Arial" panose="020B0604020202020204" pitchFamily="34" charset="0"/>
                <a:ea typeface="Arial" charset="0"/>
                <a:cs typeface="Arial" panose="020B0604020202020204" pitchFamily="34" charset="0"/>
              </a:rPr>
              <a:t> </a:t>
            </a:r>
            <a:r>
              <a:rPr lang="en-US" sz="1050" baseline="0" dirty="0">
                <a:latin typeface="Arial" panose="020B0604020202020204" pitchFamily="34" charset="0"/>
                <a:ea typeface="Arial" charset="0"/>
                <a:cs typeface="Arial" panose="020B0604020202020204" pitchFamily="34" charset="0"/>
              </a:rPr>
              <a:t>a data visualization piece that will allow librarians, researchers, and students to search for documents and studies based on certain criteria, such as themes addressed and methodological aspects that were informed by content analysis of the selected literature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aseline="0" dirty="0">
                <a:latin typeface="Arial" panose="020B0604020202020204" pitchFamily="34" charset="0"/>
                <a:ea typeface="Arial" charset="0"/>
                <a:cs typeface="Arial" panose="020B0604020202020204" pitchFamily="34" charset="0"/>
              </a:rPr>
              <a:t>The visualization piece </a:t>
            </a:r>
            <a:r>
              <a:rPr lang="en-US" sz="1050" dirty="0">
                <a:latin typeface="Arial" panose="020B0604020202020204" pitchFamily="34" charset="0"/>
                <a:ea typeface="Arial" charset="0"/>
                <a:cs typeface="Arial" panose="020B0604020202020204" pitchFamily="34" charset="0"/>
              </a:rPr>
              <a:t>currently is being </a:t>
            </a:r>
            <a:r>
              <a:rPr lang="en-US" sz="1050" baseline="0" dirty="0">
                <a:latin typeface="Arial" panose="020B0604020202020204" pitchFamily="34" charset="0"/>
                <a:ea typeface="Arial" charset="0"/>
                <a:cs typeface="Arial" panose="020B0604020202020204" pitchFamily="34" charset="0"/>
              </a:rPr>
              <a:t>developed and will undergo usability testing in March</a:t>
            </a:r>
          </a:p>
          <a:p>
            <a:endParaRPr lang="en-US" sz="105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3</a:t>
            </a:fld>
            <a:endParaRPr lang="en-US"/>
          </a:p>
        </p:txBody>
      </p:sp>
    </p:spTree>
    <p:extLst>
      <p:ext uri="{BB962C8B-B14F-4D97-AF65-F5344CB8AC3E}">
        <p14:creationId xmlns:p14="http://schemas.microsoft.com/office/powerpoint/2010/main" val="332784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65138"/>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https://www.flickr.com/photos/goodimages/1448139556/ by Gianni / CC BY-NC-ND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30</a:t>
            </a:fld>
            <a:endParaRPr lang="en-US"/>
          </a:p>
        </p:txBody>
      </p:sp>
    </p:spTree>
    <p:extLst>
      <p:ext uri="{BB962C8B-B14F-4D97-AF65-F5344CB8AC3E}">
        <p14:creationId xmlns:p14="http://schemas.microsoft.com/office/powerpoint/2010/main" val="3732026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33388"/>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https://www.flickr.com/photos/skinnylawyer/6337956175/ by </a:t>
            </a:r>
            <a:r>
              <a:rPr lang="en-US" sz="1400" dirty="0" err="1">
                <a:latin typeface="Arial" panose="020B0604020202020204" pitchFamily="34" charset="0"/>
                <a:cs typeface="Arial" panose="020B0604020202020204" pitchFamily="34" charset="0"/>
              </a:rPr>
              <a:t>InSapphoWeTrust</a:t>
            </a:r>
            <a:r>
              <a:rPr lang="en-US" sz="1400" dirty="0">
                <a:latin typeface="Arial" panose="020B0604020202020204" pitchFamily="34" charset="0"/>
                <a:cs typeface="Arial" panose="020B0604020202020204" pitchFamily="34" charset="0"/>
              </a:rPr>
              <a:t> / CC BY-SA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31</a:t>
            </a:fld>
            <a:endParaRPr lang="en-US"/>
          </a:p>
        </p:txBody>
      </p:sp>
    </p:spTree>
    <p:extLst>
      <p:ext uri="{BB962C8B-B14F-4D97-AF65-F5344CB8AC3E}">
        <p14:creationId xmlns:p14="http://schemas.microsoft.com/office/powerpoint/2010/main" val="543667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2788" y="388938"/>
            <a:ext cx="3062287" cy="2297112"/>
          </a:xfrm>
        </p:spPr>
      </p:sp>
      <p:sp>
        <p:nvSpPr>
          <p:cNvPr id="3" name="Notes Placeholder 2"/>
          <p:cNvSpPr>
            <a:spLocks noGrp="1"/>
          </p:cNvSpPr>
          <p:nvPr>
            <p:ph type="body" idx="1"/>
          </p:nvPr>
        </p:nvSpPr>
        <p:spPr>
          <a:xfrm>
            <a:off x="398033" y="2912533"/>
            <a:ext cx="6088828" cy="5772680"/>
          </a:xfrm>
        </p:spPr>
        <p:txBody>
          <a:bodyPr/>
          <a:lstStyle/>
          <a:p>
            <a:r>
              <a:rPr lang="en-US" sz="1000" dirty="0">
                <a:latin typeface="Arial" panose="020B0604020202020204" pitchFamily="34" charset="0"/>
                <a:cs typeface="Arial" panose="020B0604020202020204" pitchFamily="34" charset="0"/>
              </a:rPr>
              <a:t>Image: https://www.flickr.com/photos/wsl-libdev/20313732103/ by Washington State Library / CC BY-NC 2.0 </a:t>
            </a:r>
          </a:p>
          <a:p>
            <a:endParaRPr lang="en-US" sz="1000" dirty="0">
              <a:latin typeface="Arial" panose="020B0604020202020204" pitchFamily="34" charset="0"/>
              <a:cs typeface="Arial" panose="020B0604020202020204" pitchFamily="34" charset="0"/>
            </a:endParaRPr>
          </a:p>
          <a:p>
            <a:r>
              <a:rPr lang="en-US" sz="1000" kern="1200" dirty="0">
                <a:solidFill>
                  <a:schemeClr val="tx1"/>
                </a:solidFill>
                <a:effectLst/>
                <a:latin typeface="Arial" panose="020B0604020202020204" pitchFamily="34" charset="0"/>
                <a:cs typeface="Arial" panose="020B0604020202020204" pitchFamily="34" charset="0"/>
              </a:rPr>
              <a:t>The Priority Areas for future research are based on the findings of the selected literature review, the library administrator focus group interview, and the provost semi-structured individual interviews. These Priority Areas intentionally are broad to foster discussion and input from academic librarians and to include more specific research questions within each Priority Area. </a:t>
            </a:r>
          </a:p>
          <a:p>
            <a:endParaRPr lang="en-US" sz="1000" kern="1200" dirty="0">
              <a:solidFill>
                <a:schemeClr val="tx1"/>
              </a:solidFill>
              <a:effectLst/>
              <a:latin typeface="Arial" panose="020B0604020202020204" pitchFamily="34" charset="0"/>
              <a:cs typeface="Arial" panose="020B0604020202020204" pitchFamily="34" charset="0"/>
            </a:endParaRPr>
          </a:p>
          <a:p>
            <a:r>
              <a:rPr lang="en-US" sz="1000" kern="1200" dirty="0">
                <a:solidFill>
                  <a:schemeClr val="tx1"/>
                </a:solidFill>
                <a:effectLst/>
                <a:latin typeface="Arial" panose="020B0604020202020204" pitchFamily="34" charset="0"/>
                <a:cs typeface="Arial" panose="020B0604020202020204" pitchFamily="34" charset="0"/>
              </a:rPr>
              <a:t>The most important factor for identifying the Priority Areas was to discover which themes occurred most frequently in each data source.</a:t>
            </a:r>
            <a:r>
              <a:rPr lang="en-US" sz="1000" kern="1200" baseline="0" dirty="0">
                <a:solidFill>
                  <a:schemeClr val="tx1"/>
                </a:solidFill>
                <a:effectLst/>
                <a:latin typeface="Arial" panose="020B0604020202020204" pitchFamily="34" charset="0"/>
                <a:cs typeface="Arial" panose="020B0604020202020204" pitchFamily="34" charset="0"/>
              </a:rPr>
              <a:t> This was in response to the </a:t>
            </a:r>
            <a:r>
              <a:rPr lang="en-US" sz="1000" kern="1200" dirty="0">
                <a:solidFill>
                  <a:schemeClr val="tx1"/>
                </a:solidFill>
                <a:effectLst/>
                <a:latin typeface="Arial" panose="020B0604020202020204" pitchFamily="34" charset="0"/>
                <a:cs typeface="Arial" panose="020B0604020202020204" pitchFamily="34" charset="0"/>
              </a:rPr>
              <a:t>RFP, which  specifically stated that the project would “Begin with a high level look at the trends in higher education that concern academic librarians in the broader context of academia and identify current academic library responses to the trends.” Individual library responses, such as information literacy instruction and data analytics were not included in the codebook. Therefore, it should be noted that while library response (collection, service, space) was coded as a theme, these codes were not included within the count of the top five themes since each Priority Area addresses a theme across all three responses. </a:t>
            </a:r>
          </a:p>
          <a:p>
            <a:endParaRPr lang="en-US" sz="1000" kern="1200" dirty="0">
              <a:solidFill>
                <a:schemeClr val="tx1"/>
              </a:solidFill>
              <a:effectLst/>
              <a:latin typeface="Arial" panose="020B0604020202020204" pitchFamily="34" charset="0"/>
              <a:cs typeface="Arial" panose="020B0604020202020204" pitchFamily="34" charset="0"/>
            </a:endParaRPr>
          </a:p>
          <a:p>
            <a:r>
              <a:rPr lang="en-US" sz="1000" kern="1200" dirty="0">
                <a:solidFill>
                  <a:schemeClr val="tx1"/>
                </a:solidFill>
                <a:effectLst/>
                <a:latin typeface="Arial" panose="020B0604020202020204" pitchFamily="34" charset="0"/>
                <a:cs typeface="Arial" panose="020B0604020202020204" pitchFamily="34" charset="0"/>
              </a:rPr>
              <a:t>Per</a:t>
            </a:r>
            <a:r>
              <a:rPr lang="en-US" sz="1000" kern="1200" baseline="0" dirty="0">
                <a:solidFill>
                  <a:schemeClr val="tx1"/>
                </a:solidFill>
                <a:effectLst/>
                <a:latin typeface="Arial" panose="020B0604020202020204" pitchFamily="34" charset="0"/>
                <a:cs typeface="Arial" panose="020B0604020202020204" pitchFamily="34" charset="0"/>
              </a:rPr>
              <a:t> the RFP, which asked for between 5-10 priority areas, six were addressed, which will now be overviewed. We will also briefly discuss an exemplar study for each area, and identify best practices related to the area. </a:t>
            </a:r>
            <a:endParaRPr lang="en-US" sz="1000" b="1" i="1" kern="1200" dirty="0">
              <a:solidFill>
                <a:srgbClr val="FF0000"/>
              </a:solidFill>
              <a:effectLst/>
              <a:latin typeface="Arial" panose="020B0604020202020204" pitchFamily="34" charset="0"/>
              <a:cs typeface="Arial" panose="020B0604020202020204" pitchFamily="34" charset="0"/>
            </a:endParaRPr>
          </a:p>
          <a:p>
            <a:r>
              <a:rPr lang="en-US" sz="1000" b="0" i="0" kern="1200" dirty="0">
                <a:solidFill>
                  <a:srgbClr val="FF0000"/>
                </a:solidFill>
                <a:effectLst/>
                <a:latin typeface="Arial" panose="020B0604020202020204" pitchFamily="34" charset="0"/>
                <a:cs typeface="Arial" panose="020B0604020202020204" pitchFamily="34" charset="0"/>
              </a:rPr>
              <a:t>The importance of communication was identified in the RFP and in the project plan, and was one of the main reasons for the creation of the Advisory Group.  It provided the opportunity for library administrators to connect with provosts at their institutions and provide data on how librarians can communicate the value the library brings to the academic community. As a theme, its definition was: “Librarians communicate impact or other aspects of value with stakeholders.” However, only three studies published since 2000 have looked at how administrators perceive the library and its collections, spaces, and services.  An earlier study from 2007 found that according to multiple administrators at six American universities, the library’s symbolic role as the heart of the university was outweighed by its practical role, through which it needed to “connect what it does to the values and mission of the university.”  A later study of nine Canadian provosts found that the participants most valued information access provided by the library and envisioned the library evolving into more of a learning space.  The study the team identified as exemplar is </a:t>
            </a:r>
            <a:r>
              <a:rPr lang="en-US" sz="1000" b="0" i="0" kern="1200" dirty="0" err="1">
                <a:solidFill>
                  <a:srgbClr val="FF0000"/>
                </a:solidFill>
                <a:effectLst/>
                <a:latin typeface="Arial" panose="020B0604020202020204" pitchFamily="34" charset="0"/>
                <a:cs typeface="Arial" panose="020B0604020202020204" pitchFamily="34" charset="0"/>
              </a:rPr>
              <a:t>Fister's</a:t>
            </a:r>
            <a:r>
              <a:rPr lang="en-US" sz="1000" b="0" i="0" kern="1200" dirty="0">
                <a:solidFill>
                  <a:srgbClr val="FF0000"/>
                </a:solidFill>
                <a:effectLst/>
                <a:latin typeface="Arial" panose="020B0604020202020204" pitchFamily="34" charset="0"/>
                <a:cs typeface="Arial" panose="020B0604020202020204" pitchFamily="34" charset="0"/>
              </a:rPr>
              <a:t> (2010) survey of 134 administrators, which covered the highest number of themes (n=11) and received the highest score of all the studies (17 points). </a:t>
            </a:r>
            <a:endParaRPr lang="en-US" sz="1000" b="1" i="1" kern="1200" dirty="0">
              <a:solidFill>
                <a:srgbClr val="FF0000"/>
              </a:solidFill>
              <a:effectLst/>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latin typeface="Arial" panose="020B0604020202020204" pitchFamily="34" charset="0"/>
                <a:cs typeface="Arial" panose="020B0604020202020204" pitchFamily="34" charset="0"/>
              </a:rPr>
              <a:t>Fister</a:t>
            </a:r>
            <a:r>
              <a:rPr lang="en-US" sz="1000" kern="1200" dirty="0">
                <a:solidFill>
                  <a:schemeClr val="tx1"/>
                </a:solidFill>
                <a:latin typeface="Arial" panose="020B0604020202020204" pitchFamily="34" charset="0"/>
                <a:cs typeface="Arial" panose="020B0604020202020204" pitchFamily="34" charset="0"/>
              </a:rPr>
              <a:t>, Barbara. “Critical Assets: Academic Libraries, A View from the Administration Building.” </a:t>
            </a:r>
            <a:r>
              <a:rPr lang="en-US" sz="1000" i="1" kern="1200" dirty="0">
                <a:solidFill>
                  <a:schemeClr val="tx1"/>
                </a:solidFill>
                <a:latin typeface="Arial" panose="020B0604020202020204" pitchFamily="34" charset="0"/>
                <a:cs typeface="Arial" panose="020B0604020202020204" pitchFamily="34" charset="0"/>
              </a:rPr>
              <a:t>Library Journal</a:t>
            </a:r>
            <a:r>
              <a:rPr lang="en-US" sz="1000" kern="1200" dirty="0">
                <a:solidFill>
                  <a:schemeClr val="tx1"/>
                </a:solidFill>
                <a:latin typeface="Arial" panose="020B0604020202020204" pitchFamily="34" charset="0"/>
                <a:cs typeface="Arial" panose="020B0604020202020204" pitchFamily="34" charset="0"/>
              </a:rPr>
              <a:t> 135, no. 8 (2010): 24–27.</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32</a:t>
            </a:fld>
            <a:endParaRPr lang="en-US"/>
          </a:p>
        </p:txBody>
      </p:sp>
    </p:spTree>
    <p:extLst>
      <p:ext uri="{BB962C8B-B14F-4D97-AF65-F5344CB8AC3E}">
        <p14:creationId xmlns:p14="http://schemas.microsoft.com/office/powerpoint/2010/main" val="888828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22275"/>
            <a:ext cx="4114800" cy="3086100"/>
          </a:xfrm>
        </p:spPr>
      </p:sp>
      <p:sp>
        <p:nvSpPr>
          <p:cNvPr id="3" name="Notes Placeholder 2"/>
          <p:cNvSpPr>
            <a:spLocks noGrp="1"/>
          </p:cNvSpPr>
          <p:nvPr>
            <p:ph type="body" idx="1"/>
          </p:nvPr>
        </p:nvSpPr>
        <p:spPr>
          <a:xfrm>
            <a:off x="338667" y="3747911"/>
            <a:ext cx="6163733" cy="4572000"/>
          </a:xfrm>
        </p:spPr>
        <p:txBody>
          <a:bodyPr/>
          <a:lstStyle/>
          <a:p>
            <a:r>
              <a:rPr lang="en-US" dirty="0">
                <a:latin typeface="Arial" panose="020B0604020202020204" pitchFamily="34" charset="0"/>
                <a:cs typeface="Arial" panose="020B0604020202020204" pitchFamily="34" charset="0"/>
              </a:rPr>
              <a:t>Collaboration is an important theme because of the academic library’s primary mission as a research and teaching support unit.  The </a:t>
            </a:r>
            <a:r>
              <a:rPr lang="en-US" dirty="0" err="1">
                <a:latin typeface="Arial" panose="020B0604020202020204" pitchFamily="34" charset="0"/>
                <a:cs typeface="Arial" panose="020B0604020202020204" pitchFamily="34" charset="0"/>
              </a:rPr>
              <a:t>AiA</a:t>
            </a:r>
            <a:r>
              <a:rPr lang="en-US" dirty="0">
                <a:latin typeface="Arial" panose="020B0604020202020204" pitchFamily="34" charset="0"/>
                <a:cs typeface="Arial" panose="020B0604020202020204" pitchFamily="34" charset="0"/>
              </a:rPr>
              <a:t> projects also explicitly required librarians to collaborate with at least two other people outside the libraries.  As a theme, its definition was: “Librarians work with other institutional departments to influence student outcomes or with other institutions.” The 2015 study by Hess, Greer, Lombardo, and Lim at Oakland University Libraries is exemplary because it documents the libraries’ efforts to collaborate with other departments in support of student success and persistence.  Their documented and suggested collaborations cover a wide range of services and collections. Another notable collaboration was between Wolfe, who is an Assistant Professor in the Behavioral and Social Sciences at </a:t>
            </a:r>
            <a:r>
              <a:rPr lang="en-US" dirty="0" err="1">
                <a:latin typeface="Arial" panose="020B0604020202020204" pitchFamily="34" charset="0"/>
                <a:cs typeface="Arial" panose="020B0604020202020204" pitchFamily="34" charset="0"/>
              </a:rPr>
              <a:t>Hostos</a:t>
            </a:r>
            <a:r>
              <a:rPr lang="en-US" dirty="0">
                <a:latin typeface="Arial" panose="020B0604020202020204" pitchFamily="34" charset="0"/>
                <a:cs typeface="Arial" panose="020B0604020202020204" pitchFamily="34" charset="0"/>
              </a:rPr>
              <a:t> Community College (CUNY), who published the results of a study that incorporated information literacy into a class assignment in a higher education journal, and was one of the highest scoring research documents from the higher education databases. </a:t>
            </a:r>
          </a:p>
          <a:p>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rial" panose="020B0604020202020204" pitchFamily="34" charset="0"/>
                <a:cs typeface="Arial" panose="020B0604020202020204" pitchFamily="34" charset="0"/>
              </a:rPr>
              <a:t>Hess, Amanda Nichols. “Equipping Academic Librarians to Integrate the Framework into Instructional Practices: A Theoretical Application.” </a:t>
            </a:r>
            <a:r>
              <a:rPr lang="en-US" i="1" kern="1200" dirty="0">
                <a:solidFill>
                  <a:schemeClr val="tx1"/>
                </a:solidFill>
                <a:latin typeface="Arial" panose="020B0604020202020204" pitchFamily="34" charset="0"/>
                <a:cs typeface="Arial" panose="020B0604020202020204" pitchFamily="34" charset="0"/>
              </a:rPr>
              <a:t>Journal of Academic Librarianship</a:t>
            </a:r>
            <a:r>
              <a:rPr lang="en-US" kern="1200" dirty="0">
                <a:solidFill>
                  <a:schemeClr val="tx1"/>
                </a:solidFill>
                <a:latin typeface="Arial" panose="020B0604020202020204" pitchFamily="34" charset="0"/>
                <a:cs typeface="Arial" panose="020B0604020202020204" pitchFamily="34" charset="0"/>
              </a:rPr>
              <a:t> 41, no. 6 (2015): 771–76. doi:10.1016/j.acalib.2015.08.017.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rial" panose="020B0604020202020204" pitchFamily="34" charset="0"/>
                <a:cs typeface="Arial" panose="020B0604020202020204" pitchFamily="34" charset="0"/>
              </a:rPr>
              <a:t>Wolfe, Kate S. “Emerging Information Literacy and Research-Method Competencies in Urban Community College Psychology Students.” </a:t>
            </a:r>
            <a:r>
              <a:rPr lang="en-US" i="1" kern="1200" dirty="0">
                <a:solidFill>
                  <a:schemeClr val="tx1"/>
                </a:solidFill>
                <a:latin typeface="Arial" panose="020B0604020202020204" pitchFamily="34" charset="0"/>
                <a:cs typeface="Arial" panose="020B0604020202020204" pitchFamily="34" charset="0"/>
              </a:rPr>
              <a:t>The Community College Enterprise</a:t>
            </a:r>
            <a:r>
              <a:rPr lang="en-US" kern="1200" dirty="0">
                <a:solidFill>
                  <a:schemeClr val="tx1"/>
                </a:solidFill>
                <a:latin typeface="Arial" panose="020B0604020202020204" pitchFamily="34" charset="0"/>
                <a:cs typeface="Arial" panose="020B0604020202020204" pitchFamily="34" charset="0"/>
              </a:rPr>
              <a:t> 21, no. 2 (2015): 93–99.</a:t>
            </a:r>
          </a:p>
        </p:txBody>
      </p:sp>
      <p:sp>
        <p:nvSpPr>
          <p:cNvPr id="4" name="Slide Number Placeholder 3"/>
          <p:cNvSpPr>
            <a:spLocks noGrp="1"/>
          </p:cNvSpPr>
          <p:nvPr>
            <p:ph type="sldNum" sz="quarter" idx="10"/>
          </p:nvPr>
        </p:nvSpPr>
        <p:spPr/>
        <p:txBody>
          <a:bodyPr/>
          <a:lstStyle/>
          <a:p>
            <a:fld id="{C6E2F7A5-D324-4A20-AC23-BFBDBC942490}" type="slidenum">
              <a:rPr lang="en-US" smtClean="0"/>
              <a:pPr/>
              <a:t>33</a:t>
            </a:fld>
            <a:endParaRPr lang="en-US"/>
          </a:p>
        </p:txBody>
      </p:sp>
    </p:spTree>
    <p:extLst>
      <p:ext uri="{BB962C8B-B14F-4D97-AF65-F5344CB8AC3E}">
        <p14:creationId xmlns:p14="http://schemas.microsoft.com/office/powerpoint/2010/main" val="2916522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96888"/>
            <a:ext cx="4114800" cy="3086100"/>
          </a:xfrm>
        </p:spPr>
      </p:sp>
      <p:sp>
        <p:nvSpPr>
          <p:cNvPr id="3" name="Notes Placeholder 2"/>
          <p:cNvSpPr>
            <a:spLocks noGrp="1"/>
          </p:cNvSpPr>
          <p:nvPr>
            <p:ph type="body" idx="1"/>
          </p:nvPr>
        </p:nvSpPr>
        <p:spPr>
          <a:xfrm>
            <a:off x="191911" y="3838222"/>
            <a:ext cx="6366933" cy="4572000"/>
          </a:xfrm>
        </p:spPr>
        <p:txBody>
          <a:bodyPr/>
          <a:lstStyle/>
          <a:p>
            <a:r>
              <a:rPr lang="en-US" dirty="0">
                <a:latin typeface="Arial" panose="020B0604020202020204" pitchFamily="34" charset="0"/>
                <a:cs typeface="Arial" panose="020B0604020202020204" pitchFamily="34" charset="0"/>
              </a:rPr>
              <a:t>Image: https://www.flickr.com/photos/parksdh/11340519505/ by Daniel Parks / CC BY-NC 2.0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definition for this theme was: “Institutionally-identified student outcomes (can be co-coded with learning and success).” It appeared in the top five themes in the Advisory Group’s focus group interview and the provosts’ semi-structured individual interviews, but it was the seventh most common theme in the literature. Moreover, there was a statistically significant difference in the number it was reported in theoretical documents compared to research documents, which means that it likely is being discussed more than being empirically tested. Lombard’s 2012 study at Gannon University had a short write up, but was exemplar in several ways, which led to its relatively high score.  First, it looked at the library’s influence on recruitment, which has been studied in higher education research documents addressing student outcomes, but rarely appears in library research documents. The data collection method also was interesting because the survey was posted on various non-library online spaces, meaning that it may have tapped into those who do not use the library. It also collected and analyzed qualitative data from interviews with fourteen admissions professionals from various institutions and, based on survey and interview findings, makes suggestions for ways librarians can collaborate with admissions departments.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rial" panose="020B0604020202020204" pitchFamily="34" charset="0"/>
                <a:cs typeface="Arial" panose="020B0604020202020204" pitchFamily="34" charset="0"/>
              </a:rPr>
              <a:t>Lombard, Emmett. “The Role of the Academic Library in College Choice.” </a:t>
            </a:r>
            <a:r>
              <a:rPr lang="en-US" i="1" kern="1200" dirty="0">
                <a:solidFill>
                  <a:schemeClr val="tx1"/>
                </a:solidFill>
                <a:latin typeface="Arial" panose="020B0604020202020204" pitchFamily="34" charset="0"/>
                <a:cs typeface="Arial" panose="020B0604020202020204" pitchFamily="34" charset="0"/>
              </a:rPr>
              <a:t>Journal of Academic Librarianship</a:t>
            </a:r>
            <a:r>
              <a:rPr lang="en-US" kern="1200" dirty="0">
                <a:solidFill>
                  <a:schemeClr val="tx1"/>
                </a:solidFill>
                <a:latin typeface="Arial" panose="020B0604020202020204" pitchFamily="34" charset="0"/>
                <a:cs typeface="Arial" panose="020B0604020202020204" pitchFamily="34" charset="0"/>
              </a:rPr>
              <a:t> 38, no. 4 (2012): 237–41. doi:10.1016/j.acalib.2012.04.001.</a:t>
            </a:r>
          </a:p>
        </p:txBody>
      </p:sp>
      <p:sp>
        <p:nvSpPr>
          <p:cNvPr id="4" name="Slide Number Placeholder 3"/>
          <p:cNvSpPr>
            <a:spLocks noGrp="1"/>
          </p:cNvSpPr>
          <p:nvPr>
            <p:ph type="sldNum" sz="quarter" idx="10"/>
          </p:nvPr>
        </p:nvSpPr>
        <p:spPr/>
        <p:txBody>
          <a:bodyPr/>
          <a:lstStyle/>
          <a:p>
            <a:fld id="{C6E2F7A5-D324-4A20-AC23-BFBDBC942490}" type="slidenum">
              <a:rPr lang="en-US" smtClean="0"/>
              <a:pPr/>
              <a:t>34</a:t>
            </a:fld>
            <a:endParaRPr lang="en-US"/>
          </a:p>
        </p:txBody>
      </p:sp>
    </p:spTree>
    <p:extLst>
      <p:ext uri="{BB962C8B-B14F-4D97-AF65-F5344CB8AC3E}">
        <p14:creationId xmlns:p14="http://schemas.microsoft.com/office/powerpoint/2010/main" val="267502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79413"/>
            <a:ext cx="4114800" cy="3086100"/>
          </a:xfrm>
        </p:spPr>
      </p:sp>
      <p:sp>
        <p:nvSpPr>
          <p:cNvPr id="3" name="Notes Placeholder 2"/>
          <p:cNvSpPr>
            <a:spLocks noGrp="1"/>
          </p:cNvSpPr>
          <p:nvPr>
            <p:ph type="body" idx="1"/>
          </p:nvPr>
        </p:nvSpPr>
        <p:spPr>
          <a:xfrm>
            <a:off x="316089" y="3680177"/>
            <a:ext cx="6344355" cy="5005035"/>
          </a:xfrm>
        </p:spPr>
        <p:txBody>
          <a:bodyPr/>
          <a:lstStyle/>
          <a:p>
            <a:r>
              <a:rPr lang="en-US" dirty="0">
                <a:latin typeface="Arial" panose="020B0604020202020204" pitchFamily="34" charset="0"/>
                <a:cs typeface="Arial" panose="020B0604020202020204" pitchFamily="34" charset="0"/>
              </a:rPr>
              <a:t>Image: https://www.flickr.com/photos/cogdog/2555280926/ by Alan Levine / CC0 1.0 Universal (CC0 1.0)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area also builds on the first two Priority Areas, communication and collaboration.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definition for this theme was: “Outcome was focused on the less objective concepts of learning, such as critical thinking. Usually not tied to a specific graded assignment or graduation.” In contrast with student success, the code was used for identifying the less tangible or indirect effect of the library on students. Brown-</a:t>
            </a:r>
            <a:r>
              <a:rPr lang="en-US" dirty="0" err="1">
                <a:latin typeface="Arial" panose="020B0604020202020204" pitchFamily="34" charset="0"/>
                <a:cs typeface="Arial" panose="020B0604020202020204" pitchFamily="34" charset="0"/>
              </a:rPr>
              <a:t>Sica's</a:t>
            </a:r>
            <a:r>
              <a:rPr lang="en-US" dirty="0">
                <a:latin typeface="Arial" panose="020B0604020202020204" pitchFamily="34" charset="0"/>
                <a:cs typeface="Arial" panose="020B0604020202020204" pitchFamily="34" charset="0"/>
              </a:rPr>
              <a:t> 2013 study of space redesign at </a:t>
            </a:r>
            <a:r>
              <a:rPr lang="en-US" dirty="0" err="1">
                <a:latin typeface="Arial" panose="020B0604020202020204" pitchFamily="34" charset="0"/>
                <a:cs typeface="Arial" panose="020B0604020202020204" pitchFamily="34" charset="0"/>
              </a:rPr>
              <a:t>Auraria</a:t>
            </a:r>
            <a:r>
              <a:rPr lang="en-US" dirty="0">
                <a:latin typeface="Arial" panose="020B0604020202020204" pitchFamily="34" charset="0"/>
                <a:cs typeface="Arial" panose="020B0604020202020204" pitchFamily="34" charset="0"/>
              </a:rPr>
              <a:t> Library offers one way for various groups to provide multiple types of input and otherwise engage with the library.  The </a:t>
            </a:r>
            <a:r>
              <a:rPr lang="en-US" dirty="0" err="1">
                <a:latin typeface="Arial" panose="020B0604020202020204" pitchFamily="34" charset="0"/>
                <a:cs typeface="Arial" panose="020B0604020202020204" pitchFamily="34" charset="0"/>
              </a:rPr>
              <a:t>Auraria</a:t>
            </a:r>
            <a:r>
              <a:rPr lang="en-US" dirty="0">
                <a:latin typeface="Arial" panose="020B0604020202020204" pitchFamily="34" charset="0"/>
                <a:cs typeface="Arial" panose="020B0604020202020204" pitchFamily="34" charset="0"/>
              </a:rPr>
              <a:t> Library serves the University of Colorado Denver, the Metropolitan State College of Denver, and the Community College of Denver. Students were involved in all stages of the study, from formulating the questions to ask, analyzing the data, and offering suggestions based on the results. This study was a high scoring example of learning in college because although not tied to an objective outcome, such as student retention or GPA, this study gave students a voice in the project and facilitated unexpected collaborations with faculty. It also touched on library space, which was a library response that was mentioned by the provosts that was not mentioned as often by librarians.</a:t>
            </a:r>
          </a:p>
          <a:p>
            <a:endParaRPr lang="en-US"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latin typeface="Arial" panose="020B0604020202020204" pitchFamily="34" charset="0"/>
                <a:cs typeface="Arial" panose="020B0604020202020204" pitchFamily="34" charset="0"/>
              </a:rPr>
              <a:t>Brown-</a:t>
            </a:r>
            <a:r>
              <a:rPr lang="en-US" kern="1200" dirty="0" err="1">
                <a:solidFill>
                  <a:schemeClr val="tx1"/>
                </a:solidFill>
                <a:latin typeface="Arial" panose="020B0604020202020204" pitchFamily="34" charset="0"/>
                <a:cs typeface="Arial" panose="020B0604020202020204" pitchFamily="34" charset="0"/>
              </a:rPr>
              <a:t>Sica</a:t>
            </a:r>
            <a:r>
              <a:rPr lang="en-US" kern="1200" dirty="0">
                <a:solidFill>
                  <a:schemeClr val="tx1"/>
                </a:solidFill>
                <a:latin typeface="Arial" panose="020B0604020202020204" pitchFamily="34" charset="0"/>
                <a:cs typeface="Arial" panose="020B0604020202020204" pitchFamily="34" charset="0"/>
              </a:rPr>
              <a:t>, Margaret. “Using Academic Courses to Generate Data for Use in Evidence Based Library Planning.” </a:t>
            </a:r>
            <a:r>
              <a:rPr lang="en-US" i="1" kern="1200" dirty="0">
                <a:solidFill>
                  <a:schemeClr val="tx1"/>
                </a:solidFill>
                <a:latin typeface="Arial" panose="020B0604020202020204" pitchFamily="34" charset="0"/>
                <a:cs typeface="Arial" panose="020B0604020202020204" pitchFamily="34" charset="0"/>
              </a:rPr>
              <a:t>Journal of Academic Librarianship</a:t>
            </a:r>
            <a:r>
              <a:rPr lang="en-US" kern="1200" dirty="0">
                <a:solidFill>
                  <a:schemeClr val="tx1"/>
                </a:solidFill>
                <a:latin typeface="Arial" panose="020B0604020202020204" pitchFamily="34" charset="0"/>
                <a:cs typeface="Arial" panose="020B0604020202020204" pitchFamily="34" charset="0"/>
              </a:rPr>
              <a:t> 39, no. 3 (2013): 275–87. doi:10.1016/j.acalib.2013.01.001.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35</a:t>
            </a:fld>
            <a:endParaRPr lang="en-US"/>
          </a:p>
        </p:txBody>
      </p:sp>
    </p:spTree>
    <p:extLst>
      <p:ext uri="{BB962C8B-B14F-4D97-AF65-F5344CB8AC3E}">
        <p14:creationId xmlns:p14="http://schemas.microsoft.com/office/powerpoint/2010/main" val="3919127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03213"/>
            <a:ext cx="4114800" cy="3086100"/>
          </a:xfrm>
        </p:spPr>
      </p:sp>
      <p:sp>
        <p:nvSpPr>
          <p:cNvPr id="3" name="Notes Placeholder 2"/>
          <p:cNvSpPr>
            <a:spLocks noGrp="1"/>
          </p:cNvSpPr>
          <p:nvPr>
            <p:ph type="body" idx="1"/>
          </p:nvPr>
        </p:nvSpPr>
        <p:spPr>
          <a:xfrm>
            <a:off x="372533" y="3747911"/>
            <a:ext cx="6118578" cy="4741333"/>
          </a:xfrm>
        </p:spPr>
        <p:txBody>
          <a:bodyPr/>
          <a:lstStyle/>
          <a:p>
            <a:r>
              <a:rPr lang="en-US" sz="1400" kern="1200" dirty="0">
                <a:solidFill>
                  <a:schemeClr val="tx1"/>
                </a:solidFill>
                <a:latin typeface="Arial" panose="020B0604020202020204" pitchFamily="34" charset="0"/>
                <a:cs typeface="Arial" panose="020B0604020202020204" pitchFamily="34" charset="0"/>
              </a:rPr>
              <a:t>Success in college is defined as: “Outcome was focused on the more objective indicators of learning. These tended to be linked to a specific assignment/semester, such as grades/GPA. It could also be related to whether the student re-enrolled or graduated.” As mentioned earlier in the report, it is useful for librarians to collect individual-level data to document how the library affected student success. </a:t>
            </a:r>
            <a:r>
              <a:rPr lang="en-US" sz="1400" kern="1200" dirty="0" err="1">
                <a:solidFill>
                  <a:schemeClr val="tx1"/>
                </a:solidFill>
                <a:latin typeface="Arial" panose="020B0604020202020204" pitchFamily="34" charset="0"/>
                <a:cs typeface="Arial" panose="020B0604020202020204" pitchFamily="34" charset="0"/>
              </a:rPr>
              <a:t>Soria</a:t>
            </a:r>
            <a:r>
              <a:rPr lang="en-US" sz="1400" kern="1200" dirty="0">
                <a:solidFill>
                  <a:schemeClr val="tx1"/>
                </a:solidFill>
                <a:latin typeface="Arial" panose="020B0604020202020204" pitchFamily="34" charset="0"/>
                <a:cs typeface="Arial" panose="020B0604020202020204" pitchFamily="34" charset="0"/>
              </a:rPr>
              <a:t>, </a:t>
            </a:r>
            <a:r>
              <a:rPr lang="en-US" sz="1400" kern="1200" dirty="0" err="1">
                <a:solidFill>
                  <a:schemeClr val="tx1"/>
                </a:solidFill>
                <a:latin typeface="Arial" panose="020B0604020202020204" pitchFamily="34" charset="0"/>
                <a:cs typeface="Arial" panose="020B0604020202020204" pitchFamily="34" charset="0"/>
              </a:rPr>
              <a:t>Fransen</a:t>
            </a:r>
            <a:r>
              <a:rPr lang="en-US" sz="1400" kern="1200" dirty="0">
                <a:solidFill>
                  <a:schemeClr val="tx1"/>
                </a:solidFill>
                <a:latin typeface="Arial" panose="020B0604020202020204" pitchFamily="34" charset="0"/>
                <a:cs typeface="Arial" panose="020B0604020202020204" pitchFamily="34" charset="0"/>
              </a:rPr>
              <a:t>, and </a:t>
            </a:r>
            <a:r>
              <a:rPr lang="en-US" sz="1400" kern="1200" dirty="0" err="1">
                <a:solidFill>
                  <a:schemeClr val="tx1"/>
                </a:solidFill>
                <a:latin typeface="Arial" panose="020B0604020202020204" pitchFamily="34" charset="0"/>
                <a:cs typeface="Arial" panose="020B0604020202020204" pitchFamily="34" charset="0"/>
              </a:rPr>
              <a:t>Nackerud’s</a:t>
            </a:r>
            <a:r>
              <a:rPr lang="en-US" sz="1400" kern="1200" dirty="0">
                <a:solidFill>
                  <a:schemeClr val="tx1"/>
                </a:solidFill>
                <a:latin typeface="Arial" panose="020B0604020202020204" pitchFamily="34" charset="0"/>
                <a:cs typeface="Arial" panose="020B0604020202020204" pitchFamily="34" charset="0"/>
              </a:rPr>
              <a:t> 2013 study found empirical evidence that first-time, first-year undergraduate students who used the library were more likely to re-enroll for a second semester and to have higher GPAs than those who did not use the library at the thirteen library access points covered in the data collected. While this study has one of the strongest findings empirically, it was not given as many points using the scoring system explained above as compared to the other exemplar studies described in this section. This lack of points rewarded illustrates the difficulty of setting evaluative criteria and suggests that additional exemplar studies should be solicited from Advisory Group members and other relevant stakeholders.</a:t>
            </a:r>
          </a:p>
          <a:p>
            <a:r>
              <a:rPr lang="en-US" sz="1400" kern="1200" dirty="0">
                <a:solidFill>
                  <a:schemeClr val="tx1"/>
                </a:solidFill>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36</a:t>
            </a:fld>
            <a:endParaRPr lang="en-US"/>
          </a:p>
        </p:txBody>
      </p:sp>
    </p:spTree>
    <p:extLst>
      <p:ext uri="{BB962C8B-B14F-4D97-AF65-F5344CB8AC3E}">
        <p14:creationId xmlns:p14="http://schemas.microsoft.com/office/powerpoint/2010/main" val="2693117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22275"/>
            <a:ext cx="4114800" cy="3086100"/>
          </a:xfrm>
        </p:spPr>
      </p:sp>
      <p:sp>
        <p:nvSpPr>
          <p:cNvPr id="3" name="Notes Placeholder 2"/>
          <p:cNvSpPr>
            <a:spLocks noGrp="1"/>
          </p:cNvSpPr>
          <p:nvPr>
            <p:ph type="body" idx="1"/>
          </p:nvPr>
        </p:nvSpPr>
        <p:spPr>
          <a:xfrm>
            <a:off x="304800" y="3781778"/>
            <a:ext cx="5867400" cy="4219222"/>
          </a:xfrm>
        </p:spPr>
        <p:txBody>
          <a:bodyPr/>
          <a:lstStyle/>
          <a:p>
            <a:r>
              <a:rPr lang="en-US" sz="1400" dirty="0">
                <a:latin typeface="Arial" panose="020B0604020202020204" pitchFamily="34" charset="0"/>
                <a:cs typeface="Arial" panose="020B0604020202020204" pitchFamily="34" charset="0"/>
              </a:rPr>
              <a:t>Image: https://www.flickr.com/photos/13523064@N03/7807957322/ by </a:t>
            </a:r>
            <a:r>
              <a:rPr lang="en-US" sz="1400" dirty="0" err="1">
                <a:latin typeface="Arial" panose="020B0604020202020204" pitchFamily="34" charset="0"/>
                <a:cs typeface="Arial" panose="020B0604020202020204" pitchFamily="34" charset="0"/>
              </a:rPr>
              <a:t>llee_wu</a:t>
            </a:r>
            <a:r>
              <a:rPr lang="en-US" sz="1400" dirty="0">
                <a:latin typeface="Arial" panose="020B0604020202020204" pitchFamily="34" charset="0"/>
                <a:cs typeface="Arial" panose="020B0604020202020204" pitchFamily="34" charset="0"/>
              </a:rPr>
              <a:t> / CC BY-ND 2.0 </a:t>
            </a:r>
          </a:p>
          <a:p>
            <a:endParaRPr lang="en-US" sz="1400" dirty="0">
              <a:latin typeface="Arial" panose="020B0604020202020204" pitchFamily="34" charset="0"/>
              <a:cs typeface="Arial" panose="020B0604020202020204" pitchFamily="34" charset="0"/>
            </a:endParaRPr>
          </a:p>
          <a:p>
            <a:r>
              <a:rPr lang="en-US" sz="1400" kern="1200" dirty="0">
                <a:solidFill>
                  <a:schemeClr val="tx1"/>
                </a:solidFill>
                <a:latin typeface="Arial" panose="020B0604020202020204" pitchFamily="34" charset="0"/>
                <a:cs typeface="Arial" panose="020B0604020202020204" pitchFamily="34" charset="0"/>
              </a:rPr>
              <a:t>Although learning analytics did not have its own thematic code, it was identified as being an important area in documents such as ACRL’s top trends in academic libraries and ACRL initiatives, such as the e-Learning Webcast Series on Learning Analytics. </a:t>
            </a:r>
            <a:r>
              <a:rPr lang="en-US" sz="1400" kern="1200" dirty="0" err="1">
                <a:solidFill>
                  <a:schemeClr val="tx1"/>
                </a:solidFill>
                <a:latin typeface="Arial" panose="020B0604020202020204" pitchFamily="34" charset="0"/>
                <a:cs typeface="Arial" panose="020B0604020202020204" pitchFamily="34" charset="0"/>
              </a:rPr>
              <a:t>Jantti</a:t>
            </a:r>
            <a:r>
              <a:rPr lang="en-US" sz="1400" kern="1200" dirty="0">
                <a:solidFill>
                  <a:schemeClr val="tx1"/>
                </a:solidFill>
                <a:latin typeface="Arial" panose="020B0604020202020204" pitchFamily="34" charset="0"/>
                <a:cs typeface="Arial" panose="020B0604020202020204" pitchFamily="34" charset="0"/>
              </a:rPr>
              <a:t> and Heath’s 2016 study describes the use of learning analytics at the University of Wollongong in Australia. In addition to collecting library related data in a repository called the Library Cube, this library collects and analyzes more sources of institutional data than any other. These data sets come from course management software called </a:t>
            </a:r>
            <a:r>
              <a:rPr lang="en-US" sz="1400" kern="1200" dirty="0" err="1">
                <a:solidFill>
                  <a:schemeClr val="tx1"/>
                </a:solidFill>
                <a:latin typeface="Arial" panose="020B0604020202020204" pitchFamily="34" charset="0"/>
                <a:cs typeface="Arial" panose="020B0604020202020204" pitchFamily="34" charset="0"/>
              </a:rPr>
              <a:t>Moodle</a:t>
            </a:r>
            <a:r>
              <a:rPr lang="en-US" sz="1400" kern="1200" dirty="0">
                <a:solidFill>
                  <a:schemeClr val="tx1"/>
                </a:solidFill>
                <a:latin typeface="Arial" panose="020B0604020202020204" pitchFamily="34" charset="0"/>
                <a:cs typeface="Arial" panose="020B0604020202020204" pitchFamily="34" charset="0"/>
              </a:rPr>
              <a:t>, student administration, tutorials, and student support service usage data. </a:t>
            </a:r>
          </a:p>
          <a:p>
            <a:endParaRPr lang="en-US" sz="1400"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Margie, and Jennifer Heath. "What role for libraries in learning analytics?" </a:t>
            </a:r>
            <a:r>
              <a:rPr lang="en-US" sz="1400" i="1" dirty="0">
                <a:latin typeface="Arial" panose="020B0604020202020204" pitchFamily="34" charset="0"/>
                <a:cs typeface="Arial" panose="020B0604020202020204" pitchFamily="34" charset="0"/>
              </a:rPr>
              <a:t>Performance Measurement and Metrics</a:t>
            </a:r>
            <a:r>
              <a:rPr lang="en-US" sz="1400" dirty="0">
                <a:latin typeface="Arial" panose="020B0604020202020204" pitchFamily="34" charset="0"/>
                <a:cs typeface="Arial" panose="020B0604020202020204" pitchFamily="34" charset="0"/>
              </a:rPr>
              <a:t> 17, no. 2 (2016): 203-210.</a:t>
            </a:r>
            <a:endParaRPr lang="en-US" sz="1400" kern="1200" dirty="0">
              <a:solidFill>
                <a:schemeClr val="tx1"/>
              </a:solidFill>
              <a:latin typeface="Arial" panose="020B0604020202020204" pitchFamily="34" charset="0"/>
              <a:cs typeface="Arial" panose="020B0604020202020204" pitchFamily="34" charset="0"/>
            </a:endParaRPr>
          </a:p>
          <a:p>
            <a:endParaRPr lang="en-US" sz="1400" kern="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37</a:t>
            </a:fld>
            <a:endParaRPr lang="en-US"/>
          </a:p>
        </p:txBody>
      </p:sp>
    </p:spTree>
    <p:extLst>
      <p:ext uri="{BB962C8B-B14F-4D97-AF65-F5344CB8AC3E}">
        <p14:creationId xmlns:p14="http://schemas.microsoft.com/office/powerpoint/2010/main" val="1410993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00050"/>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https://www.flickr.com/photos/minow/624854612/ by cranberries / CC BY-NC-ND 2.0 </a:t>
            </a:r>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38</a:t>
            </a:fld>
            <a:endParaRPr lang="en-US"/>
          </a:p>
        </p:txBody>
      </p:sp>
    </p:spTree>
    <p:extLst>
      <p:ext uri="{BB962C8B-B14F-4D97-AF65-F5344CB8AC3E}">
        <p14:creationId xmlns:p14="http://schemas.microsoft.com/office/powerpoint/2010/main" val="781115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00050"/>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https://www.flickr.com/photos/courtneymcgough/9211901056/ by Courtney McGough / CC BY-NC-ND 2.0 </a:t>
            </a:r>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39</a:t>
            </a:fld>
            <a:endParaRPr lang="en-US"/>
          </a:p>
        </p:txBody>
      </p:sp>
    </p:spTree>
    <p:extLst>
      <p:ext uri="{BB962C8B-B14F-4D97-AF65-F5344CB8AC3E}">
        <p14:creationId xmlns:p14="http://schemas.microsoft.com/office/powerpoint/2010/main" val="781115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519113"/>
            <a:ext cx="4114800" cy="3086100"/>
          </a:xfrm>
        </p:spPr>
      </p:sp>
      <p:sp>
        <p:nvSpPr>
          <p:cNvPr id="3" name="Notes Placeholder 2"/>
          <p:cNvSpPr>
            <a:spLocks noGrp="1"/>
          </p:cNvSpPr>
          <p:nvPr>
            <p:ph type="body" idx="1"/>
          </p:nvPr>
        </p:nvSpPr>
        <p:spPr>
          <a:xfrm>
            <a:off x="236667" y="4400549"/>
            <a:ext cx="6433073" cy="458208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Arial" panose="020B0604020202020204" pitchFamily="34" charset="0"/>
                <a:cs typeface="Arial" panose="020B0604020202020204" pitchFamily="34" charset="0"/>
              </a:rPr>
              <a:t>This slide depicts</a:t>
            </a:r>
            <a:r>
              <a:rPr lang="en-US" sz="1400" b="0" i="0" kern="1200" baseline="0" dirty="0">
                <a:solidFill>
                  <a:schemeClr val="tx1"/>
                </a:solidFill>
                <a:effectLst/>
                <a:latin typeface="Arial" panose="020B0604020202020204" pitchFamily="34" charset="0"/>
                <a:cs typeface="Arial" panose="020B0604020202020204" pitchFamily="34" charset="0"/>
              </a:rPr>
              <a:t> the report timeline and process by which it is being written. The next deadline for public feedback is February 17, 2017 and the final version of the report will be submitted May, 2017. </a:t>
            </a:r>
            <a:endParaRPr lang="en-US" sz="1400" dirty="0">
              <a:latin typeface="Arial" panose="020B0604020202020204" pitchFamily="34" charset="0"/>
              <a:ea typeface="Arial" charset="0"/>
              <a:cs typeface="Arial" panose="020B0604020202020204" pitchFamily="34" charset="0"/>
            </a:endParaRPr>
          </a:p>
          <a:p>
            <a:endParaRPr lang="en-US" sz="1400" dirty="0">
              <a:latin typeface="Arial" panose="020B0604020202020204" pitchFamily="34" charset="0"/>
              <a:ea typeface="Arial" charset="0"/>
              <a:cs typeface="Arial" panose="020B0604020202020204" pitchFamily="34" charset="0"/>
            </a:endParaRPr>
          </a:p>
          <a:p>
            <a:r>
              <a:rPr lang="en-US" sz="1400" dirty="0">
                <a:latin typeface="Arial" panose="020B0604020202020204" pitchFamily="34" charset="0"/>
                <a:ea typeface="Arial" charset="0"/>
                <a:cs typeface="Arial" panose="020B0604020202020204" pitchFamily="34" charset="0"/>
              </a:rPr>
              <a:t>Report URL: </a:t>
            </a:r>
            <a:r>
              <a:rPr lang="en-US" sz="1400" dirty="0">
                <a:latin typeface="Arial" panose="020B0604020202020204" pitchFamily="34" charset="0"/>
                <a:ea typeface="Arial" charset="0"/>
                <a:cs typeface="Arial" panose="020B0604020202020204" pitchFamily="34" charset="0"/>
                <a:hlinkClick r:id="rId3"/>
              </a:rPr>
              <a:t>http://www.oclc.org/research/themes/user-studies/acrl-agenda.html</a:t>
            </a:r>
            <a:endParaRPr lang="en-US" sz="1400" dirty="0">
              <a:latin typeface="Arial" panose="020B0604020202020204" pitchFamily="34" charset="0"/>
              <a:ea typeface="Arial" charset="0"/>
              <a:cs typeface="Arial" panose="020B0604020202020204" pitchFamily="34" charset="0"/>
            </a:endParaRPr>
          </a:p>
          <a:p>
            <a:endParaRPr lang="en-US" sz="1400" dirty="0">
              <a:latin typeface="Arial" panose="020B0604020202020204" pitchFamily="34" charset="0"/>
              <a:ea typeface="Arial" charset="0"/>
              <a:cs typeface="Arial" panose="020B0604020202020204" pitchFamily="34" charset="0"/>
            </a:endParaRPr>
          </a:p>
          <a:p>
            <a:r>
              <a:rPr lang="en-US" sz="1400" dirty="0">
                <a:latin typeface="Arial" panose="020B0604020202020204" pitchFamily="34" charset="0"/>
                <a:ea typeface="Arial" charset="0"/>
                <a:cs typeface="Arial" panose="020B0604020202020204" pitchFamily="34" charset="0"/>
              </a:rPr>
              <a:t>Please submit input </a:t>
            </a:r>
            <a:r>
              <a:rPr lang="en-US" sz="1400" b="1" dirty="0">
                <a:latin typeface="Arial" panose="020B0604020202020204" pitchFamily="34" charset="0"/>
                <a:ea typeface="Arial" charset="0"/>
                <a:cs typeface="Arial" panose="020B0604020202020204" pitchFamily="34" charset="0"/>
              </a:rPr>
              <a:t>by February 17, 2017</a:t>
            </a:r>
          </a:p>
          <a:p>
            <a:r>
              <a:rPr lang="en-US" sz="1400" dirty="0">
                <a:latin typeface="Arial" panose="020B0604020202020204" pitchFamily="34" charset="0"/>
                <a:ea typeface="Arial" charset="0"/>
                <a:cs typeface="Arial" panose="020B0604020202020204" pitchFamily="34" charset="0"/>
                <a:hlinkClick r:id="rId4"/>
              </a:rPr>
              <a:t>http://www.oclc.org/research/forms/feedback-acrl-agenda.html</a:t>
            </a:r>
            <a:endParaRPr lang="en-US" sz="1400" dirty="0">
              <a:latin typeface="Arial" panose="020B0604020202020204" pitchFamily="34" charset="0"/>
              <a:ea typeface="Arial" charset="0"/>
              <a:cs typeface="Arial" panose="020B0604020202020204" pitchFamily="34" charset="0"/>
            </a:endParaRPr>
          </a:p>
          <a:p>
            <a:endParaRPr lang="en-US" sz="1400" b="1" dirty="0">
              <a:latin typeface="Arial" panose="020B0604020202020204" pitchFamily="34" charset="0"/>
              <a:ea typeface="Arial" charset="0"/>
              <a:cs typeface="Arial" panose="020B0604020202020204" pitchFamily="34" charset="0"/>
            </a:endParaRPr>
          </a:p>
          <a:p>
            <a:endParaRPr lang="en-US" sz="1400" b="0" i="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4</a:t>
            </a:fld>
            <a:endParaRPr lang="en-US"/>
          </a:p>
        </p:txBody>
      </p:sp>
    </p:spTree>
    <p:extLst>
      <p:ext uri="{BB962C8B-B14F-4D97-AF65-F5344CB8AC3E}">
        <p14:creationId xmlns:p14="http://schemas.microsoft.com/office/powerpoint/2010/main" val="398833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00050"/>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https://www.flickr.com/photos/epicfireworks/8058678846/ by Epic Fireworks / CC BY 2.0 </a:t>
            </a:r>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40</a:t>
            </a:fld>
            <a:endParaRPr lang="en-US"/>
          </a:p>
        </p:txBody>
      </p:sp>
    </p:spTree>
    <p:extLst>
      <p:ext uri="{BB962C8B-B14F-4D97-AF65-F5344CB8AC3E}">
        <p14:creationId xmlns:p14="http://schemas.microsoft.com/office/powerpoint/2010/main" val="1790398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00050"/>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https://www.flickr.com/photos/noarau/5540659743/ by Thomas </a:t>
            </a:r>
            <a:r>
              <a:rPr lang="en-US" sz="1400" dirty="0" err="1">
                <a:latin typeface="Arial" panose="020B0604020202020204" pitchFamily="34" charset="0"/>
                <a:cs typeface="Arial" panose="020B0604020202020204" pitchFamily="34" charset="0"/>
              </a:rPr>
              <a:t>Rusling</a:t>
            </a:r>
            <a:r>
              <a:rPr lang="en-US" sz="1400" dirty="0">
                <a:latin typeface="Arial" panose="020B0604020202020204" pitchFamily="34" charset="0"/>
                <a:cs typeface="Arial" panose="020B0604020202020204" pitchFamily="34" charset="0"/>
              </a:rPr>
              <a:t> / CC BY-NC-ND 2.0 </a:t>
            </a:r>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41</a:t>
            </a:fld>
            <a:endParaRPr lang="en-US"/>
          </a:p>
        </p:txBody>
      </p:sp>
    </p:spTree>
    <p:extLst>
      <p:ext uri="{BB962C8B-B14F-4D97-AF65-F5344CB8AC3E}">
        <p14:creationId xmlns:p14="http://schemas.microsoft.com/office/powerpoint/2010/main" val="897613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90525"/>
            <a:ext cx="41148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https://www.flickr.com/photos/fotoremy/6768379679/ by Remy </a:t>
            </a:r>
            <a:r>
              <a:rPr lang="en-US" sz="1400" dirty="0" err="1">
                <a:latin typeface="Arial" panose="020B0604020202020204" pitchFamily="34" charset="0"/>
                <a:cs typeface="Arial" panose="020B0604020202020204" pitchFamily="34" charset="0"/>
              </a:rPr>
              <a:t>Remmerswaal</a:t>
            </a:r>
            <a:r>
              <a:rPr lang="en-US" sz="1400" dirty="0">
                <a:latin typeface="Arial" panose="020B0604020202020204" pitchFamily="34" charset="0"/>
                <a:cs typeface="Arial" panose="020B0604020202020204" pitchFamily="34" charset="0"/>
              </a:rPr>
              <a:t> / CC BY 2.0</a:t>
            </a:r>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42</a:t>
            </a:fld>
            <a:endParaRPr lang="en-US"/>
          </a:p>
        </p:txBody>
      </p:sp>
    </p:spTree>
    <p:extLst>
      <p:ext uri="{BB962C8B-B14F-4D97-AF65-F5344CB8AC3E}">
        <p14:creationId xmlns:p14="http://schemas.microsoft.com/office/powerpoint/2010/main" val="700699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90525"/>
            <a:ext cx="4114800" cy="3086100"/>
          </a:xfrm>
        </p:spPr>
      </p:sp>
      <p:sp>
        <p:nvSpPr>
          <p:cNvPr id="3" name="Notes Placeholder 2"/>
          <p:cNvSpPr>
            <a:spLocks noGrp="1"/>
          </p:cNvSpPr>
          <p:nvPr>
            <p:ph type="body" idx="1"/>
          </p:nvPr>
        </p:nvSpPr>
        <p:spPr>
          <a:xfrm>
            <a:off x="327377" y="3883377"/>
            <a:ext cx="6084711" cy="427848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Association of College &amp; Research Libraries, “Assessment in Action: Academic Libraries and Student Success,” accessed January 17, 2017, </a:t>
            </a:r>
            <a:r>
              <a:rPr lang="en-US" sz="1400" b="0" dirty="0">
                <a:latin typeface="Arial" panose="020B0604020202020204" pitchFamily="34" charset="0"/>
                <a:cs typeface="Arial" panose="020B0604020202020204" pitchFamily="34" charset="0"/>
                <a:hlinkClick r:id="rId3"/>
              </a:rPr>
              <a:t>http://www.ala.org/acrl/AiA</a:t>
            </a:r>
            <a:r>
              <a:rPr lang="en-US" sz="1400" b="0"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cs typeface="Arial" panose="020B0604020202020204" pitchFamily="34" charset="0"/>
              </a:rPr>
              <a:t>Brown-</a:t>
            </a:r>
            <a:r>
              <a:rPr lang="en-US" sz="1400" kern="1200" dirty="0" err="1">
                <a:solidFill>
                  <a:schemeClr val="tx1"/>
                </a:solidFill>
                <a:latin typeface="Arial" panose="020B0604020202020204" pitchFamily="34" charset="0"/>
                <a:cs typeface="Arial" panose="020B0604020202020204" pitchFamily="34" charset="0"/>
              </a:rPr>
              <a:t>Sica</a:t>
            </a:r>
            <a:r>
              <a:rPr lang="en-US" sz="1400" kern="1200" dirty="0">
                <a:solidFill>
                  <a:schemeClr val="tx1"/>
                </a:solidFill>
                <a:latin typeface="Arial" panose="020B0604020202020204" pitchFamily="34" charset="0"/>
                <a:cs typeface="Arial" panose="020B0604020202020204" pitchFamily="34" charset="0"/>
              </a:rPr>
              <a:t>, Margaret. “Using Academic Courses to Generate Data for Use in Evidence Based Library Planning.” </a:t>
            </a:r>
            <a:r>
              <a:rPr lang="en-US" sz="1400" i="1" kern="1200" dirty="0">
                <a:solidFill>
                  <a:schemeClr val="tx1"/>
                </a:solidFill>
                <a:latin typeface="Arial" panose="020B0604020202020204" pitchFamily="34" charset="0"/>
                <a:cs typeface="Arial" panose="020B0604020202020204" pitchFamily="34" charset="0"/>
              </a:rPr>
              <a:t>Journal of Academic Librarianship</a:t>
            </a:r>
            <a:r>
              <a:rPr lang="en-US" sz="1400" kern="1200" dirty="0">
                <a:solidFill>
                  <a:schemeClr val="tx1"/>
                </a:solidFill>
                <a:latin typeface="Arial" panose="020B0604020202020204" pitchFamily="34" charset="0"/>
                <a:cs typeface="Arial" panose="020B0604020202020204" pitchFamily="34" charset="0"/>
              </a:rPr>
              <a:t> 39, no. 3 (2013): 275–87. doi:10.1016/j.acalib.2013.01.001.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itchFamily="34" charset="0"/>
                <a:cs typeface="Arial" pitchFamily="34" charset="0"/>
              </a:rPr>
              <a:t>Connaway, Lynn, William Harvey, Vanessa Kitzie, and Stephanie Mikitish. </a:t>
            </a:r>
            <a:r>
              <a:rPr lang="en-US" sz="1400" i="1" dirty="0">
                <a:latin typeface="Arial" pitchFamily="34" charset="0"/>
                <a:cs typeface="Arial" pitchFamily="34" charset="0"/>
              </a:rPr>
              <a:t>Action-oriented Research Agenda on Library Contributions to Student Learning and Success</a:t>
            </a:r>
            <a:r>
              <a:rPr lang="en-US" sz="1400" dirty="0">
                <a:latin typeface="Arial" pitchFamily="34" charset="0"/>
                <a:cs typeface="Arial" pitchFamily="34" charset="0"/>
              </a:rPr>
              <a:t> (January 10, 2017), http://www.oclc.org/research/themes/user-studies/acrl-agenda.html.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endParaRPr lang="en-US" sz="1400" b="1"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43</a:t>
            </a:fld>
            <a:endParaRPr lang="en-US"/>
          </a:p>
        </p:txBody>
      </p:sp>
    </p:spTree>
    <p:extLst>
      <p:ext uri="{BB962C8B-B14F-4D97-AF65-F5344CB8AC3E}">
        <p14:creationId xmlns:p14="http://schemas.microsoft.com/office/powerpoint/2010/main" val="700699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90525"/>
            <a:ext cx="4114800" cy="3086100"/>
          </a:xfrm>
        </p:spPr>
      </p:sp>
      <p:sp>
        <p:nvSpPr>
          <p:cNvPr id="3" name="Notes Placeholder 2"/>
          <p:cNvSpPr>
            <a:spLocks noGrp="1"/>
          </p:cNvSpPr>
          <p:nvPr>
            <p:ph type="body" idx="1"/>
          </p:nvPr>
        </p:nvSpPr>
        <p:spPr>
          <a:xfrm>
            <a:off x="304800" y="3872089"/>
            <a:ext cx="6242756" cy="434622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tx1"/>
                </a:solidFill>
                <a:latin typeface="Arial" panose="020B0604020202020204" pitchFamily="34" charset="0"/>
                <a:cs typeface="Arial" panose="020B0604020202020204" pitchFamily="34" charset="0"/>
              </a:rPr>
              <a:t>Fister</a:t>
            </a:r>
            <a:r>
              <a:rPr lang="en-US" sz="1400" kern="1200" dirty="0">
                <a:solidFill>
                  <a:schemeClr val="tx1"/>
                </a:solidFill>
                <a:latin typeface="Arial" panose="020B0604020202020204" pitchFamily="34" charset="0"/>
                <a:cs typeface="Arial" panose="020B0604020202020204" pitchFamily="34" charset="0"/>
              </a:rPr>
              <a:t>, Barbara. “Critical Assets: Academic Libraries, A View from the Administration Building.” </a:t>
            </a:r>
            <a:r>
              <a:rPr lang="en-US" sz="1400" i="1" kern="1200" dirty="0">
                <a:solidFill>
                  <a:schemeClr val="tx1"/>
                </a:solidFill>
                <a:latin typeface="Arial" panose="020B0604020202020204" pitchFamily="34" charset="0"/>
                <a:cs typeface="Arial" panose="020B0604020202020204" pitchFamily="34" charset="0"/>
              </a:rPr>
              <a:t>Library Journal</a:t>
            </a:r>
            <a:r>
              <a:rPr lang="en-US" sz="1400" kern="1200" dirty="0">
                <a:solidFill>
                  <a:schemeClr val="tx1"/>
                </a:solidFill>
                <a:latin typeface="Arial" panose="020B0604020202020204" pitchFamily="34" charset="0"/>
                <a:cs typeface="Arial" panose="020B0604020202020204" pitchFamily="34" charset="0"/>
              </a:rPr>
              <a:t> 135, no. 8 (2010): 24–27.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cs typeface="Arial" panose="020B0604020202020204" pitchFamily="34" charset="0"/>
              </a:rPr>
              <a:t>Hess, Amanda Nichols. “Equipping Academic Librarians to Integrate the Framework into Instructional Practices: A Theoretical Application.” </a:t>
            </a:r>
            <a:r>
              <a:rPr lang="en-US" sz="1400" i="1" kern="1200" dirty="0">
                <a:solidFill>
                  <a:schemeClr val="tx1"/>
                </a:solidFill>
                <a:latin typeface="Arial" panose="020B0604020202020204" pitchFamily="34" charset="0"/>
                <a:cs typeface="Arial" panose="020B0604020202020204" pitchFamily="34" charset="0"/>
              </a:rPr>
              <a:t>Journal of Academic Librarianship</a:t>
            </a:r>
            <a:r>
              <a:rPr lang="en-US" sz="1400" kern="1200" dirty="0">
                <a:solidFill>
                  <a:schemeClr val="tx1"/>
                </a:solidFill>
                <a:latin typeface="Arial" panose="020B0604020202020204" pitchFamily="34" charset="0"/>
                <a:cs typeface="Arial" panose="020B0604020202020204" pitchFamily="34" charset="0"/>
              </a:rPr>
              <a:t> 41, no. 6 (2015): 771–76. doi:10.1016/j.acalib.2015.08.017.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Margie, and Jennifer Heath. "What Role for Libraries in Learning Analytics?" </a:t>
            </a:r>
            <a:r>
              <a:rPr lang="en-US" sz="1400" i="1" dirty="0">
                <a:latin typeface="Arial" panose="020B0604020202020204" pitchFamily="34" charset="0"/>
                <a:cs typeface="Arial" panose="020B0604020202020204" pitchFamily="34" charset="0"/>
              </a:rPr>
              <a:t>Performance Measurement and Metrics</a:t>
            </a:r>
            <a:r>
              <a:rPr lang="en-US" sz="1400" dirty="0">
                <a:latin typeface="Arial" panose="020B0604020202020204" pitchFamily="34" charset="0"/>
                <a:cs typeface="Arial" panose="020B0604020202020204" pitchFamily="34" charset="0"/>
              </a:rPr>
              <a:t> 17, no. 2 (2016): 203-210.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endParaRPr lang="en-US" sz="1400" b="1"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44</a:t>
            </a:fld>
            <a:endParaRPr lang="en-US"/>
          </a:p>
        </p:txBody>
      </p:sp>
    </p:spTree>
    <p:extLst>
      <p:ext uri="{BB962C8B-B14F-4D97-AF65-F5344CB8AC3E}">
        <p14:creationId xmlns:p14="http://schemas.microsoft.com/office/powerpoint/2010/main" val="700699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90525"/>
            <a:ext cx="4114800" cy="3086100"/>
          </a:xfrm>
        </p:spPr>
      </p:sp>
      <p:sp>
        <p:nvSpPr>
          <p:cNvPr id="3" name="Notes Placeholder 2"/>
          <p:cNvSpPr>
            <a:spLocks noGrp="1"/>
          </p:cNvSpPr>
          <p:nvPr>
            <p:ph type="body" idx="1"/>
          </p:nvPr>
        </p:nvSpPr>
        <p:spPr>
          <a:xfrm>
            <a:off x="304800" y="3872089"/>
            <a:ext cx="6242756" cy="434622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cs typeface="Arial" panose="020B0604020202020204" pitchFamily="34" charset="0"/>
              </a:rPr>
              <a:t>Lombard, Emmett. “The Role of the Academic Library in College Choice.” </a:t>
            </a:r>
            <a:r>
              <a:rPr lang="en-US" sz="1400" i="1" kern="1200" dirty="0">
                <a:solidFill>
                  <a:schemeClr val="tx1"/>
                </a:solidFill>
                <a:latin typeface="Arial" panose="020B0604020202020204" pitchFamily="34" charset="0"/>
                <a:cs typeface="Arial" panose="020B0604020202020204" pitchFamily="34" charset="0"/>
              </a:rPr>
              <a:t>Journal of Academic Librarianship</a:t>
            </a:r>
            <a:r>
              <a:rPr lang="en-US" sz="1400" kern="1200" dirty="0">
                <a:solidFill>
                  <a:schemeClr val="tx1"/>
                </a:solidFill>
                <a:latin typeface="Arial" panose="020B0604020202020204" pitchFamily="34" charset="0"/>
                <a:cs typeface="Arial" panose="020B0604020202020204" pitchFamily="34" charset="0"/>
              </a:rPr>
              <a:t> 38, no. 4 (2012): 237–41. doi:10.1016/j.acalib.2012.04.001.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cs typeface="Arial" panose="020B0604020202020204" pitchFamily="34" charset="0"/>
              </a:rPr>
              <a:t>Soria, Krista M., Jan </a:t>
            </a:r>
            <a:r>
              <a:rPr lang="en-US" sz="1400" kern="1200" dirty="0" err="1">
                <a:solidFill>
                  <a:schemeClr val="tx1"/>
                </a:solidFill>
                <a:latin typeface="Arial" panose="020B0604020202020204" pitchFamily="34" charset="0"/>
                <a:cs typeface="Arial" panose="020B0604020202020204" pitchFamily="34" charset="0"/>
              </a:rPr>
              <a:t>Fansen</a:t>
            </a:r>
            <a:r>
              <a:rPr lang="en-US" sz="1400" kern="1200" dirty="0">
                <a:solidFill>
                  <a:schemeClr val="tx1"/>
                </a:solidFill>
                <a:latin typeface="Arial" panose="020B0604020202020204" pitchFamily="34" charset="0"/>
                <a:cs typeface="Arial" panose="020B0604020202020204" pitchFamily="34" charset="0"/>
              </a:rPr>
              <a:t>, and Shane </a:t>
            </a:r>
            <a:r>
              <a:rPr lang="en-US" sz="1400" kern="1200" dirty="0" err="1">
                <a:solidFill>
                  <a:schemeClr val="tx1"/>
                </a:solidFill>
                <a:latin typeface="Arial" panose="020B0604020202020204" pitchFamily="34" charset="0"/>
                <a:cs typeface="Arial" panose="020B0604020202020204" pitchFamily="34" charset="0"/>
              </a:rPr>
              <a:t>Nackerud</a:t>
            </a:r>
            <a:r>
              <a:rPr lang="en-US" sz="1400" kern="1200" dirty="0">
                <a:solidFill>
                  <a:schemeClr val="tx1"/>
                </a:solidFill>
                <a:latin typeface="Arial" panose="020B0604020202020204" pitchFamily="34" charset="0"/>
                <a:cs typeface="Arial" panose="020B0604020202020204" pitchFamily="34" charset="0"/>
              </a:rPr>
              <a:t>. “Library Use and Undergraduate Student Outcomes: New Evidence for Students’ Retention and Academic Success.” </a:t>
            </a:r>
            <a:r>
              <a:rPr lang="en-US" sz="1400" i="1" kern="1200" dirty="0">
                <a:solidFill>
                  <a:schemeClr val="tx1"/>
                </a:solidFill>
                <a:latin typeface="Arial" panose="020B0604020202020204" pitchFamily="34" charset="0"/>
                <a:cs typeface="Arial" panose="020B0604020202020204" pitchFamily="34" charset="0"/>
              </a:rPr>
              <a:t>portal: Libraries and the Academy</a:t>
            </a:r>
            <a:r>
              <a:rPr lang="en-US" sz="1400" kern="1200" dirty="0">
                <a:solidFill>
                  <a:schemeClr val="tx1"/>
                </a:solidFill>
                <a:latin typeface="Arial" panose="020B0604020202020204" pitchFamily="34" charset="0"/>
                <a:cs typeface="Arial" panose="020B0604020202020204" pitchFamily="34" charset="0"/>
              </a:rPr>
              <a:t> 13, no. 2 (2013): 147–64. doi:10.1353/pla.2013.0010.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Arial" panose="020B0604020202020204" pitchFamily="34" charset="0"/>
                <a:cs typeface="Arial" panose="020B0604020202020204" pitchFamily="34" charset="0"/>
              </a:rPr>
              <a:t>Wolfe, Kate S. “Emerging Information Literacy and Research-Method Competencies in Urban Community College Psychology Students.” </a:t>
            </a:r>
            <a:r>
              <a:rPr lang="en-US" sz="1400" i="1" kern="1200" dirty="0">
                <a:solidFill>
                  <a:schemeClr val="tx1"/>
                </a:solidFill>
                <a:latin typeface="Arial" panose="020B0604020202020204" pitchFamily="34" charset="0"/>
                <a:cs typeface="Arial" panose="020B0604020202020204" pitchFamily="34" charset="0"/>
              </a:rPr>
              <a:t>The Community College Enterprise</a:t>
            </a:r>
            <a:r>
              <a:rPr lang="en-US" sz="1400" kern="1200" dirty="0">
                <a:solidFill>
                  <a:schemeClr val="tx1"/>
                </a:solidFill>
                <a:latin typeface="Arial" panose="020B0604020202020204" pitchFamily="34" charset="0"/>
                <a:cs typeface="Arial" panose="020B0604020202020204" pitchFamily="34" charset="0"/>
              </a:rPr>
              <a:t> 21, no. 2 (2015): 93–99.</a:t>
            </a:r>
          </a:p>
          <a:p>
            <a:endParaRPr lang="en-US" sz="1400" b="1"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45</a:t>
            </a:fld>
            <a:endParaRPr lang="en-US"/>
          </a:p>
        </p:txBody>
      </p:sp>
    </p:spTree>
    <p:extLst>
      <p:ext uri="{BB962C8B-B14F-4D97-AF65-F5344CB8AC3E}">
        <p14:creationId xmlns:p14="http://schemas.microsoft.com/office/powerpoint/2010/main" val="372821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427038"/>
            <a:ext cx="3163888" cy="2373312"/>
          </a:xfrm>
        </p:spPr>
      </p:sp>
      <p:sp>
        <p:nvSpPr>
          <p:cNvPr id="3" name="Notes Placeholder 2"/>
          <p:cNvSpPr>
            <a:spLocks noGrp="1"/>
          </p:cNvSpPr>
          <p:nvPr>
            <p:ph type="body" idx="1"/>
          </p:nvPr>
        </p:nvSpPr>
        <p:spPr>
          <a:xfrm>
            <a:off x="311972" y="2935111"/>
            <a:ext cx="6336254" cy="506588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slide depicts three data sources: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latin typeface="Arial" panose="020B0604020202020204" pitchFamily="34" charset="0"/>
                <a:cs typeface="Arial" panose="020B0604020202020204" pitchFamily="34" charset="0"/>
              </a:rPr>
              <a:t>Selected literature on student learning and success identified in the RFP and documents found in LIS and higher education databases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kern="1200" dirty="0">
                <a:solidFill>
                  <a:schemeClr val="tx1"/>
                </a:solidFill>
                <a:effectLst/>
                <a:latin typeface="Arial" panose="020B0604020202020204" pitchFamily="34" charset="0"/>
                <a:cs typeface="Arial" panose="020B0604020202020204" pitchFamily="34" charset="0"/>
              </a:rPr>
              <a:t>Selection criteria are: 1) indexed by LIS and/or higher education databases or identified by the project team or ACRL (e.g., ACRL </a:t>
            </a:r>
            <a:r>
              <a:rPr lang="en-US" i="1" kern="1200" dirty="0">
                <a:solidFill>
                  <a:schemeClr val="tx1"/>
                </a:solidFill>
                <a:effectLst/>
                <a:latin typeface="Arial" panose="020B0604020202020204" pitchFamily="34" charset="0"/>
                <a:cs typeface="Arial" panose="020B0604020202020204" pitchFamily="34" charset="0"/>
              </a:rPr>
              <a:t>Assessment in Action</a:t>
            </a:r>
            <a:r>
              <a:rPr lang="en-US" kern="1200" dirty="0">
                <a:solidFill>
                  <a:schemeClr val="tx1"/>
                </a:solidFill>
                <a:effectLst/>
                <a:latin typeface="Arial" panose="020B0604020202020204" pitchFamily="34" charset="0"/>
                <a:cs typeface="Arial" panose="020B0604020202020204" pitchFamily="34" charset="0"/>
              </a:rPr>
              <a:t> (</a:t>
            </a:r>
            <a:r>
              <a:rPr lang="en-US" kern="1200" dirty="0" err="1">
                <a:solidFill>
                  <a:schemeClr val="tx1"/>
                </a:solidFill>
                <a:effectLst/>
                <a:latin typeface="Arial" panose="020B0604020202020204" pitchFamily="34" charset="0"/>
                <a:cs typeface="Arial" panose="020B0604020202020204" pitchFamily="34" charset="0"/>
              </a:rPr>
              <a:t>AiA</a:t>
            </a:r>
            <a:r>
              <a:rPr lang="en-US" kern="1200" dirty="0">
                <a:solidFill>
                  <a:schemeClr val="tx1"/>
                </a:solidFill>
                <a:effectLst/>
                <a:latin typeface="Arial" panose="020B0604020202020204" pitchFamily="34" charset="0"/>
                <a:cs typeface="Arial" panose="020B0604020202020204" pitchFamily="34" charset="0"/>
              </a:rPr>
              <a:t>)</a:t>
            </a:r>
            <a:r>
              <a:rPr lang="en-US" i="1" kern="1200" dirty="0">
                <a:solidFill>
                  <a:schemeClr val="tx1"/>
                </a:solidFill>
                <a:effectLst/>
                <a:latin typeface="Arial" panose="020B0604020202020204" pitchFamily="34" charset="0"/>
                <a:cs typeface="Arial" panose="020B0604020202020204" pitchFamily="34" charset="0"/>
              </a:rPr>
              <a:t> </a:t>
            </a:r>
            <a:r>
              <a:rPr lang="en-US" kern="1200" dirty="0">
                <a:solidFill>
                  <a:schemeClr val="tx1"/>
                </a:solidFill>
                <a:effectLst/>
                <a:latin typeface="Arial" panose="020B0604020202020204" pitchFamily="34" charset="0"/>
                <a:cs typeface="Arial" panose="020B0604020202020204" pitchFamily="34" charset="0"/>
              </a:rPr>
              <a:t>studies, </a:t>
            </a:r>
            <a:r>
              <a:rPr lang="en-US" kern="1200" dirty="0" err="1">
                <a:solidFill>
                  <a:schemeClr val="tx1"/>
                </a:solidFill>
                <a:effectLst/>
                <a:latin typeface="Arial" panose="020B0604020202020204" pitchFamily="34" charset="0"/>
                <a:cs typeface="Arial" panose="020B0604020202020204" pitchFamily="34" charset="0"/>
              </a:rPr>
              <a:t>Ithaka</a:t>
            </a:r>
            <a:r>
              <a:rPr lang="en-US" kern="1200" dirty="0">
                <a:solidFill>
                  <a:schemeClr val="tx1"/>
                </a:solidFill>
                <a:effectLst/>
                <a:latin typeface="Arial" panose="020B0604020202020204" pitchFamily="34" charset="0"/>
                <a:cs typeface="Arial" panose="020B0604020202020204" pitchFamily="34" charset="0"/>
              </a:rPr>
              <a:t> S+R surveys, see </a:t>
            </a:r>
            <a:r>
              <a:rPr lang="en-US" i="1" kern="1200" dirty="0">
                <a:solidFill>
                  <a:schemeClr val="tx1"/>
                </a:solidFill>
                <a:effectLst/>
                <a:latin typeface="Arial" panose="020B0604020202020204" pitchFamily="34" charset="0"/>
                <a:cs typeface="Arial" panose="020B0604020202020204" pitchFamily="34" charset="0"/>
              </a:rPr>
              <a:t>Relevant ACRL Documents</a:t>
            </a:r>
            <a:r>
              <a:rPr lang="en-US" kern="1200" dirty="0">
                <a:solidFill>
                  <a:schemeClr val="tx1"/>
                </a:solidFill>
                <a:effectLst/>
                <a:latin typeface="Arial" panose="020B0604020202020204" pitchFamily="34" charset="0"/>
                <a:cs typeface="Arial" panose="020B0604020202020204" pitchFamily="34" charset="0"/>
              </a:rPr>
              <a:t> section), 2) published between 2010-2016, 3) contained themes identified in the 2010 </a:t>
            </a:r>
            <a:r>
              <a:rPr lang="en-US" i="1" kern="1200" dirty="0">
                <a:solidFill>
                  <a:schemeClr val="tx1"/>
                </a:solidFill>
                <a:effectLst/>
                <a:latin typeface="Arial" panose="020B0604020202020204" pitchFamily="34" charset="0"/>
                <a:cs typeface="Arial" panose="020B0604020202020204" pitchFamily="34" charset="0"/>
              </a:rPr>
              <a:t>VAL Report</a:t>
            </a:r>
            <a:r>
              <a:rPr lang="en-US" kern="1200" dirty="0">
                <a:solidFill>
                  <a:schemeClr val="tx1"/>
                </a:solidFill>
                <a:effectLst/>
                <a:latin typeface="Arial" panose="020B0604020202020204" pitchFamily="34" charset="0"/>
                <a:cs typeface="Arial" panose="020B0604020202020204" pitchFamily="34" charset="0"/>
              </a:rPr>
              <a:t>, and 4) published in the US, except for studies outside the US deemed relevant by the project team</a:t>
            </a:r>
            <a:r>
              <a:rPr lang="en-US" dirty="0">
                <a:effectLst/>
                <a:latin typeface="Arial" panose="020B0604020202020204" pitchFamily="34" charset="0"/>
                <a:cs typeface="Arial" panose="020B0604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effectLst/>
                <a:latin typeface="Arial" panose="020B0604020202020204" pitchFamily="34" charset="0"/>
                <a:cs typeface="Arial" panose="020B0604020202020204" pitchFamily="34" charset="0"/>
              </a:rPr>
              <a:t>Focus group with Advisory Group Members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latin typeface="Arial" panose="020B0604020202020204" pitchFamily="34" charset="0"/>
                <a:cs typeface="Arial" panose="020B0604020202020204" pitchFamily="34" charset="0"/>
              </a:rPr>
              <a:t>Consist of library administrators from a variety of community colleges, 4 year colleges and universities around the country</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latin typeface="Arial" panose="020B0604020202020204" pitchFamily="34" charset="0"/>
                <a:cs typeface="Arial" panose="020B0604020202020204" pitchFamily="34" charset="0"/>
              </a:rPr>
              <a:t>Members provide us feedback throughout the process and put us in touch with provosts or similarly high level academic administrators in their institutions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latin typeface="Arial" panose="020B0604020202020204" pitchFamily="34" charset="0"/>
                <a:cs typeface="Arial" panose="020B0604020202020204" pitchFamily="34" charset="0"/>
              </a:rPr>
              <a:t>Individual, semi-structured interviews with provosts from each Advisory Group member’s institution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latin typeface="Arial" panose="020B0604020202020204" pitchFamily="34" charset="0"/>
                <a:cs typeface="Arial" panose="020B0604020202020204" pitchFamily="34" charset="0"/>
              </a:rPr>
              <a:t>Process of data collection is iterative, with findings from each source </a:t>
            </a:r>
            <a:r>
              <a:rPr lang="en-US" baseline="0" dirty="0">
                <a:latin typeface="Arial" panose="020B0604020202020204" pitchFamily="34" charset="0"/>
                <a:cs typeface="Arial" panose="020B0604020202020204" pitchFamily="34" charset="0"/>
              </a:rPr>
              <a:t>informing the other</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5</a:t>
            </a:fld>
            <a:endParaRPr lang="en-US"/>
          </a:p>
        </p:txBody>
      </p:sp>
    </p:spTree>
    <p:extLst>
      <p:ext uri="{BB962C8B-B14F-4D97-AF65-F5344CB8AC3E}">
        <p14:creationId xmlns:p14="http://schemas.microsoft.com/office/powerpoint/2010/main" val="186459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519113"/>
            <a:ext cx="4114800" cy="3086100"/>
          </a:xfrm>
        </p:spPr>
      </p:sp>
      <p:sp>
        <p:nvSpPr>
          <p:cNvPr id="3" name="Notes Placeholder 2"/>
          <p:cNvSpPr>
            <a:spLocks noGrp="1"/>
          </p:cNvSpPr>
          <p:nvPr>
            <p:ph type="body" idx="1"/>
          </p:nvPr>
        </p:nvSpPr>
        <p:spPr>
          <a:xfrm>
            <a:off x="228600" y="4419600"/>
            <a:ext cx="6408868" cy="4038600"/>
          </a:xfrm>
        </p:spPr>
        <p:txBody>
          <a:bodyPr/>
          <a:lstStyle/>
          <a:p>
            <a:r>
              <a:rPr lang="en-US" sz="1400" dirty="0">
                <a:latin typeface="Arial" panose="020B0604020202020204" pitchFamily="34" charset="0"/>
                <a:cs typeface="Arial" panose="020B0604020202020204" pitchFamily="34" charset="0"/>
              </a:rPr>
              <a:t>The</a:t>
            </a:r>
            <a:r>
              <a:rPr lang="en-US" sz="1400" baseline="0" dirty="0">
                <a:latin typeface="Arial" panose="020B0604020202020204" pitchFamily="34" charset="0"/>
                <a:cs typeface="Arial" panose="020B0604020202020204" pitchFamily="34" charset="0"/>
              </a:rPr>
              <a:t> team d</a:t>
            </a:r>
            <a:r>
              <a:rPr lang="en-US" sz="1400" dirty="0">
                <a:latin typeface="Arial" panose="020B0604020202020204" pitchFamily="34" charset="0"/>
                <a:cs typeface="Arial" panose="020B0604020202020204" pitchFamily="34" charset="0"/>
              </a:rPr>
              <a:t>eveloped</a:t>
            </a:r>
            <a:r>
              <a:rPr lang="en-US" sz="1400" baseline="0" dirty="0">
                <a:latin typeface="Arial" panose="020B0604020202020204" pitchFamily="34" charset="0"/>
                <a:cs typeface="Arial" panose="020B0604020202020204" pitchFamily="34" charset="0"/>
              </a:rPr>
              <a:t> an initial codebook using ACRL publications specified for review. This slide depicts an excerpt from one of two codebooks created. These two codebooks are: </a:t>
            </a:r>
            <a:r>
              <a:rPr lang="en-US" sz="1400" kern="1200" dirty="0">
                <a:solidFill>
                  <a:schemeClr val="tx1"/>
                </a:solidFill>
                <a:effectLst/>
                <a:latin typeface="Arial" panose="020B0604020202020204" pitchFamily="34" charset="0"/>
                <a:cs typeface="Arial" panose="020B0604020202020204" pitchFamily="34" charset="0"/>
              </a:rPr>
              <a:t>1) </a:t>
            </a:r>
            <a:r>
              <a:rPr lang="en-US" sz="1400" b="1" kern="1200" dirty="0">
                <a:solidFill>
                  <a:schemeClr val="tx1"/>
                </a:solidFill>
                <a:effectLst/>
                <a:latin typeface="Arial" panose="020B0604020202020204" pitchFamily="34" charset="0"/>
                <a:cs typeface="Arial" panose="020B0604020202020204" pitchFamily="34" charset="0"/>
              </a:rPr>
              <a:t>theoretical codes</a:t>
            </a:r>
            <a:r>
              <a:rPr lang="en-US" sz="1400" kern="1200" dirty="0">
                <a:solidFill>
                  <a:schemeClr val="tx1"/>
                </a:solidFill>
                <a:effectLst/>
                <a:latin typeface="Arial" panose="020B0604020202020204" pitchFamily="34" charset="0"/>
                <a:cs typeface="Arial" panose="020B0604020202020204" pitchFamily="34" charset="0"/>
              </a:rPr>
              <a:t>, which indicate higher education trends to which libraries are responding and 2) study demographics. </a:t>
            </a:r>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Areas informing the codebook include:</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Student enrollment, retention, and graduation; success; achievement; learning; and support of faculty teaching</a:t>
            </a:r>
            <a:r>
              <a:rPr lang="en-US" sz="1400" dirty="0">
                <a:effectLst/>
                <a:latin typeface="Arial" panose="020B0604020202020204" pitchFamily="34" charset="0"/>
                <a:cs typeface="Arial" panose="020B0604020202020204" pitchFamily="34" charset="0"/>
              </a:rPr>
              <a:t> </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Effectiveness of library assessment when libraries collaborate with other campus units, assessment aligns with institutional goals, and mixed methods approaches are employed</a:t>
            </a:r>
            <a:r>
              <a:rPr lang="en-US" sz="1400" dirty="0">
                <a:effectLst/>
                <a:latin typeface="Arial" panose="020B0604020202020204" pitchFamily="34" charset="0"/>
                <a:cs typeface="Arial" panose="020B0604020202020204" pitchFamily="34" charset="0"/>
              </a:rPr>
              <a:t> </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Contribution of library instruction and spaces, and collaborative instructional activities, instructional games, and multiple instruction sessions, to student outcome measures</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Research data services, discovery services, and the library as a place for student success</a:t>
            </a:r>
            <a:r>
              <a:rPr lang="en-US" sz="1400" dirty="0">
                <a:effectLst/>
                <a:latin typeface="Arial" panose="020B0604020202020204" pitchFamily="34" charset="0"/>
                <a:cs typeface="Arial" panose="020B0604020202020204" pitchFamily="34" charset="0"/>
              </a:rPr>
              <a:t> </a:t>
            </a:r>
          </a:p>
          <a:p>
            <a:pPr marL="171450" indent="-171450">
              <a:buFont typeface="Arial" charset="0"/>
              <a:buChar char="•"/>
            </a:pPr>
            <a:r>
              <a:rPr lang="en-US" sz="1400" dirty="0">
                <a:effectLst/>
                <a:latin typeface="Arial" panose="020B0604020202020204" pitchFamily="34" charset="0"/>
                <a:cs typeface="Arial" panose="020B0604020202020204" pitchFamily="34" charset="0"/>
              </a:rPr>
              <a:t>Information</a:t>
            </a:r>
            <a:r>
              <a:rPr lang="en-US" sz="1400" baseline="0" dirty="0">
                <a:effectLst/>
                <a:latin typeface="Arial" panose="020B0604020202020204" pitchFamily="34" charset="0"/>
                <a:cs typeface="Arial" panose="020B0604020202020204" pitchFamily="34" charset="0"/>
              </a:rPr>
              <a:t> literacy assessment</a:t>
            </a:r>
            <a:r>
              <a:rPr lang="en-US" sz="1400" dirty="0">
                <a:effectLst/>
                <a:latin typeface="Arial" panose="020B0604020202020204" pitchFamily="34" charset="0"/>
                <a:cs typeface="Arial" panose="020B0604020202020204" pitchFamily="34" charset="0"/>
              </a:rPr>
              <a:t> </a:t>
            </a:r>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6</a:t>
            </a:fld>
            <a:endParaRPr lang="en-US"/>
          </a:p>
        </p:txBody>
      </p:sp>
    </p:spTree>
    <p:extLst>
      <p:ext uri="{BB962C8B-B14F-4D97-AF65-F5344CB8AC3E}">
        <p14:creationId xmlns:p14="http://schemas.microsoft.com/office/powerpoint/2010/main" val="3620958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550863"/>
            <a:ext cx="4114800" cy="3086100"/>
          </a:xfrm>
        </p:spPr>
      </p:sp>
      <p:sp>
        <p:nvSpPr>
          <p:cNvPr id="3" name="Notes Placeholder 2"/>
          <p:cNvSpPr>
            <a:spLocks noGrp="1"/>
          </p:cNvSpPr>
          <p:nvPr>
            <p:ph type="body" idx="1"/>
          </p:nvPr>
        </p:nvSpPr>
        <p:spPr>
          <a:xfrm>
            <a:off x="204395" y="4400549"/>
            <a:ext cx="6540650" cy="4420721"/>
          </a:xfrm>
        </p:spPr>
        <p:txBody>
          <a:bodyPr/>
          <a:lstStyle/>
          <a:p>
            <a:r>
              <a:rPr lang="en-US" sz="1400" dirty="0">
                <a:latin typeface="Arial" panose="020B0604020202020204" pitchFamily="34" charset="0"/>
                <a:cs typeface="Arial" panose="020B0604020202020204" pitchFamily="34" charset="0"/>
              </a:rPr>
              <a:t>The second</a:t>
            </a:r>
            <a:r>
              <a:rPr lang="en-US" sz="1400" baseline="0" dirty="0">
                <a:latin typeface="Arial" panose="020B0604020202020204" pitchFamily="34" charset="0"/>
                <a:cs typeface="Arial" panose="020B0604020202020204" pitchFamily="34" charset="0"/>
              </a:rPr>
              <a:t> codebook pictured here is </a:t>
            </a:r>
            <a:r>
              <a:rPr lang="en-US" sz="1400" kern="1200" dirty="0">
                <a:solidFill>
                  <a:schemeClr val="tx1"/>
                </a:solidFill>
                <a:effectLst/>
                <a:latin typeface="Arial" panose="020B0604020202020204" pitchFamily="34" charset="0"/>
                <a:cs typeface="Arial" panose="020B0604020202020204" pitchFamily="34" charset="0"/>
              </a:rPr>
              <a:t>2) </a:t>
            </a:r>
            <a:r>
              <a:rPr lang="en-US" sz="1400" b="1" kern="1200" dirty="0">
                <a:solidFill>
                  <a:schemeClr val="tx1"/>
                </a:solidFill>
                <a:effectLst/>
                <a:latin typeface="Arial" panose="020B0604020202020204" pitchFamily="34" charset="0"/>
                <a:cs typeface="Arial" panose="020B0604020202020204" pitchFamily="34" charset="0"/>
              </a:rPr>
              <a:t>study</a:t>
            </a:r>
            <a:r>
              <a:rPr lang="en-US" sz="1400" b="1" kern="1200" baseline="0" dirty="0">
                <a:solidFill>
                  <a:schemeClr val="tx1"/>
                </a:solidFill>
                <a:effectLst/>
                <a:latin typeface="Arial" panose="020B0604020202020204" pitchFamily="34" charset="0"/>
                <a:cs typeface="Arial" panose="020B0604020202020204" pitchFamily="34" charset="0"/>
              </a:rPr>
              <a:t> demographics. </a:t>
            </a:r>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baseline="0" dirty="0">
                <a:latin typeface="Arial" panose="020B0604020202020204" pitchFamily="34" charset="0"/>
                <a:cs typeface="Arial" panose="020B0604020202020204" pitchFamily="34" charset="0"/>
              </a:rPr>
              <a:t>Only coded for documents labeled as </a:t>
            </a:r>
            <a:r>
              <a:rPr lang="en-US" sz="1400" b="1" baseline="0" dirty="0">
                <a:latin typeface="Arial" panose="020B0604020202020204" pitchFamily="34" charset="0"/>
                <a:cs typeface="Arial" panose="020B0604020202020204" pitchFamily="34" charset="0"/>
              </a:rPr>
              <a:t>research documents </a:t>
            </a:r>
            <a:r>
              <a:rPr lang="en-US" sz="1400" baseline="0" dirty="0">
                <a:latin typeface="Arial" panose="020B0604020202020204" pitchFamily="34" charset="0"/>
                <a:cs typeface="Arial" panose="020B0604020202020204" pitchFamily="34" charset="0"/>
              </a:rPr>
              <a:t>(n=369, 69% of all selected documents)</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baseline="0" dirty="0">
                <a:solidFill>
                  <a:schemeClr val="tx1"/>
                </a:solidFill>
                <a:effectLst/>
                <a:latin typeface="Arial" panose="020B0604020202020204" pitchFamily="34" charset="0"/>
                <a:cs typeface="Arial" panose="020B0604020202020204" pitchFamily="34" charset="0"/>
              </a:rPr>
              <a:t>Documents i</a:t>
            </a:r>
            <a:r>
              <a:rPr lang="en-US" sz="1400" kern="1200" dirty="0">
                <a:solidFill>
                  <a:schemeClr val="tx1"/>
                </a:solidFill>
                <a:effectLst/>
                <a:latin typeface="Arial" panose="020B0604020202020204" pitchFamily="34" charset="0"/>
                <a:cs typeface="Arial" panose="020B0604020202020204" pitchFamily="34" charset="0"/>
              </a:rPr>
              <a:t>nvolve some type of data collection and analysis for measuring outcomes or answering practical or empirical questions and identify a higher education trend or a library response to that trend</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Will be used to inform</a:t>
            </a:r>
            <a:r>
              <a:rPr lang="en-US" sz="1400" kern="1200" baseline="0" dirty="0">
                <a:solidFill>
                  <a:schemeClr val="tx1"/>
                </a:solidFill>
                <a:effectLst/>
                <a:latin typeface="Arial" panose="020B0604020202020204" pitchFamily="34" charset="0"/>
                <a:cs typeface="Arial" panose="020B0604020202020204" pitchFamily="34" charset="0"/>
              </a:rPr>
              <a:t> visualization tool</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baseline="0" dirty="0">
                <a:solidFill>
                  <a:schemeClr val="tx1"/>
                </a:solidFill>
                <a:effectLst/>
                <a:latin typeface="Arial" panose="020B0604020202020204" pitchFamily="34" charset="0"/>
                <a:cs typeface="Arial" panose="020B0604020202020204" pitchFamily="34" charset="0"/>
              </a:rPr>
              <a:t>Remaining (n=166, 31%) documents labeled as </a:t>
            </a:r>
            <a:r>
              <a:rPr lang="en-US" sz="1400" b="1" kern="1200" baseline="0" dirty="0">
                <a:solidFill>
                  <a:schemeClr val="tx1"/>
                </a:solidFill>
                <a:effectLst/>
                <a:latin typeface="Arial" panose="020B0604020202020204" pitchFamily="34" charset="0"/>
                <a:cs typeface="Arial" panose="020B0604020202020204" pitchFamily="34" charset="0"/>
              </a:rPr>
              <a:t>theoretical documents</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Include literature reviews, discussions of a theoretical model or framework, or thought pieces that identify a higher education trend or a library response to that trend on specific library collections, spaces, and services or a combination of these</a:t>
            </a:r>
          </a:p>
          <a:p>
            <a:pPr marL="1200150" marR="0" lvl="2"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Represent</a:t>
            </a:r>
            <a:r>
              <a:rPr lang="en-US" sz="1400" kern="1200" baseline="0" dirty="0">
                <a:solidFill>
                  <a:schemeClr val="tx1"/>
                </a:solidFill>
                <a:effectLst/>
                <a:latin typeface="Arial" panose="020B0604020202020204" pitchFamily="34" charset="0"/>
                <a:cs typeface="Arial" panose="020B0604020202020204" pitchFamily="34" charset="0"/>
              </a:rPr>
              <a:t> </a:t>
            </a:r>
            <a:r>
              <a:rPr lang="en-US" sz="1400" kern="1200" dirty="0">
                <a:solidFill>
                  <a:schemeClr val="tx1"/>
                </a:solidFill>
                <a:effectLst/>
                <a:latin typeface="Arial" panose="020B0604020202020204" pitchFamily="34" charset="0"/>
                <a:cs typeface="Arial" panose="020B0604020202020204" pitchFamily="34" charset="0"/>
              </a:rPr>
              <a:t>what LIS and higher education professionals addressed as emerging and/or important areas to examine</a:t>
            </a:r>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7</a:t>
            </a:fld>
            <a:endParaRPr lang="en-US"/>
          </a:p>
        </p:txBody>
      </p:sp>
    </p:spTree>
    <p:extLst>
      <p:ext uri="{BB962C8B-B14F-4D97-AF65-F5344CB8AC3E}">
        <p14:creationId xmlns:p14="http://schemas.microsoft.com/office/powerpoint/2010/main" val="230276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496888"/>
            <a:ext cx="4114800" cy="3086100"/>
          </a:xfrm>
        </p:spPr>
      </p:sp>
      <p:sp>
        <p:nvSpPr>
          <p:cNvPr id="3" name="Notes Placeholder 2"/>
          <p:cNvSpPr>
            <a:spLocks noGrp="1"/>
          </p:cNvSpPr>
          <p:nvPr>
            <p:ph type="body" idx="1"/>
          </p:nvPr>
        </p:nvSpPr>
        <p:spPr>
          <a:xfrm>
            <a:off x="408791" y="3714043"/>
            <a:ext cx="6142616" cy="4971169"/>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Here’s a word cloud of the themes by</a:t>
            </a:r>
            <a:r>
              <a:rPr lang="en-US" sz="1400" kern="1200" baseline="0" dirty="0">
                <a:solidFill>
                  <a:schemeClr val="tx1"/>
                </a:solidFill>
                <a:effectLst/>
                <a:latin typeface="Arial" panose="020B0604020202020204" pitchFamily="34" charset="0"/>
                <a:cs typeface="Arial" panose="020B0604020202020204" pitchFamily="34" charset="0"/>
              </a:rPr>
              <a:t> frequency of documents they were present in. The larger the word, the more documents that included the theme. </a:t>
            </a:r>
            <a:endParaRPr lang="en-US" sz="14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cs typeface="Arial" panose="020B0604020202020204" pitchFamily="34" charset="0"/>
              </a:rPr>
              <a:t>To reiterate:</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The selection criteria for LIS and higher education documents reviewed are: 1) indexed by LIS and/or higher education databases or identified by the project team or ACRL (e.g., ACRL </a:t>
            </a:r>
            <a:r>
              <a:rPr lang="en-US" sz="1400" i="1" kern="1200" dirty="0">
                <a:solidFill>
                  <a:schemeClr val="tx1"/>
                </a:solidFill>
                <a:effectLst/>
                <a:latin typeface="Arial" panose="020B0604020202020204" pitchFamily="34" charset="0"/>
                <a:cs typeface="Arial" panose="020B0604020202020204" pitchFamily="34" charset="0"/>
              </a:rPr>
              <a:t>Assessment in Action</a:t>
            </a:r>
            <a:r>
              <a:rPr lang="en-US" sz="1400" kern="1200" dirty="0">
                <a:solidFill>
                  <a:schemeClr val="tx1"/>
                </a:solidFill>
                <a:effectLst/>
                <a:latin typeface="Arial" panose="020B0604020202020204" pitchFamily="34" charset="0"/>
                <a:cs typeface="Arial" panose="020B0604020202020204" pitchFamily="34" charset="0"/>
              </a:rPr>
              <a:t> (</a:t>
            </a:r>
            <a:r>
              <a:rPr lang="en-US" sz="1400" kern="1200" dirty="0" err="1">
                <a:solidFill>
                  <a:schemeClr val="tx1"/>
                </a:solidFill>
                <a:effectLst/>
                <a:latin typeface="Arial" panose="020B0604020202020204" pitchFamily="34" charset="0"/>
                <a:cs typeface="Arial" panose="020B0604020202020204" pitchFamily="34" charset="0"/>
              </a:rPr>
              <a:t>AiA</a:t>
            </a:r>
            <a:r>
              <a:rPr lang="en-US" sz="1400" kern="1200" dirty="0">
                <a:solidFill>
                  <a:schemeClr val="tx1"/>
                </a:solidFill>
                <a:effectLst/>
                <a:latin typeface="Arial" panose="020B0604020202020204" pitchFamily="34" charset="0"/>
                <a:cs typeface="Arial" panose="020B0604020202020204" pitchFamily="34" charset="0"/>
              </a:rPr>
              <a:t>)</a:t>
            </a:r>
            <a:r>
              <a:rPr lang="en-US" sz="1400" i="1" kern="1200" dirty="0">
                <a:solidFill>
                  <a:schemeClr val="tx1"/>
                </a:solidFill>
                <a:effectLst/>
                <a:latin typeface="Arial" panose="020B0604020202020204" pitchFamily="34" charset="0"/>
                <a:cs typeface="Arial" panose="020B0604020202020204" pitchFamily="34" charset="0"/>
              </a:rPr>
              <a:t> </a:t>
            </a:r>
            <a:r>
              <a:rPr lang="en-US" sz="1400" kern="1200" dirty="0">
                <a:solidFill>
                  <a:schemeClr val="tx1"/>
                </a:solidFill>
                <a:effectLst/>
                <a:latin typeface="Arial" panose="020B0604020202020204" pitchFamily="34" charset="0"/>
                <a:cs typeface="Arial" panose="020B0604020202020204" pitchFamily="34" charset="0"/>
              </a:rPr>
              <a:t>studies, </a:t>
            </a:r>
            <a:r>
              <a:rPr lang="en-US" sz="1400" kern="1200" dirty="0" err="1">
                <a:solidFill>
                  <a:schemeClr val="tx1"/>
                </a:solidFill>
                <a:effectLst/>
                <a:latin typeface="Arial" panose="020B0604020202020204" pitchFamily="34" charset="0"/>
                <a:cs typeface="Arial" panose="020B0604020202020204" pitchFamily="34" charset="0"/>
              </a:rPr>
              <a:t>Ithaka</a:t>
            </a:r>
            <a:r>
              <a:rPr lang="en-US" sz="1400" kern="1200" dirty="0">
                <a:solidFill>
                  <a:schemeClr val="tx1"/>
                </a:solidFill>
                <a:effectLst/>
                <a:latin typeface="Arial" panose="020B0604020202020204" pitchFamily="34" charset="0"/>
                <a:cs typeface="Arial" panose="020B0604020202020204" pitchFamily="34" charset="0"/>
              </a:rPr>
              <a:t> S+R surveys, see </a:t>
            </a:r>
            <a:r>
              <a:rPr lang="en-US" sz="1400" i="1" kern="1200" dirty="0">
                <a:solidFill>
                  <a:schemeClr val="tx1"/>
                </a:solidFill>
                <a:effectLst/>
                <a:latin typeface="Arial" panose="020B0604020202020204" pitchFamily="34" charset="0"/>
                <a:cs typeface="Arial" panose="020B0604020202020204" pitchFamily="34" charset="0"/>
              </a:rPr>
              <a:t>Relevant ACRL Documents</a:t>
            </a:r>
            <a:r>
              <a:rPr lang="en-US" sz="1400" kern="1200" dirty="0">
                <a:solidFill>
                  <a:schemeClr val="tx1"/>
                </a:solidFill>
                <a:effectLst/>
                <a:latin typeface="Arial" panose="020B0604020202020204" pitchFamily="34" charset="0"/>
                <a:cs typeface="Arial" panose="020B0604020202020204" pitchFamily="34" charset="0"/>
              </a:rPr>
              <a:t> section), 2) published between 2010-2016, 3) contained themes identified in the 2010 </a:t>
            </a:r>
            <a:r>
              <a:rPr lang="en-US" sz="1400" i="1" kern="1200" dirty="0">
                <a:solidFill>
                  <a:schemeClr val="tx1"/>
                </a:solidFill>
                <a:effectLst/>
                <a:latin typeface="Arial" panose="020B0604020202020204" pitchFamily="34" charset="0"/>
                <a:cs typeface="Arial" panose="020B0604020202020204" pitchFamily="34" charset="0"/>
              </a:rPr>
              <a:t>VAL Report</a:t>
            </a:r>
            <a:r>
              <a:rPr lang="en-US" sz="1400" kern="1200" dirty="0">
                <a:solidFill>
                  <a:schemeClr val="tx1"/>
                </a:solidFill>
                <a:effectLst/>
                <a:latin typeface="Arial" panose="020B0604020202020204" pitchFamily="34" charset="0"/>
                <a:cs typeface="Arial" panose="020B0604020202020204" pitchFamily="34" charset="0"/>
              </a:rPr>
              <a:t>, and 4) published in the US, except for studies outside the US deemed relevant by the project team</a:t>
            </a:r>
            <a:r>
              <a:rPr lang="en-US" sz="1400" dirty="0">
                <a:effectLst/>
                <a:latin typeface="Arial" panose="020B0604020202020204" pitchFamily="34" charset="0"/>
                <a:cs typeface="Arial" panose="020B0604020202020204" pitchFamily="34" charset="0"/>
              </a:rPr>
              <a:t> </a:t>
            </a:r>
            <a:endParaRPr lang="en-US" sz="1400" kern="1200" dirty="0">
              <a:solidFill>
                <a:schemeClr val="tx1"/>
              </a:solidFill>
              <a:effectLst/>
              <a:latin typeface="Arial" panose="020B0604020202020204" pitchFamily="34" charset="0"/>
              <a:cs typeface="Arial" panose="020B0604020202020204" pitchFamily="34" charset="0"/>
            </a:endParaRP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Selected higher education databases were: </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Academic Search Premier</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Education Resources Information Center (ERIC)</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ProQuest Education Journals, and Teacher Reference Center</a:t>
            </a: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Selected LIS databases were: </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Library and Information Science Abstracts (LISA) </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Library Literature &amp; Information Science Full Text (H.W. Wilson)</a:t>
            </a:r>
          </a:p>
          <a:p>
            <a:pPr marL="171450" indent="-171450">
              <a:buFont typeface="Arial" charset="0"/>
              <a:buChar char="•"/>
            </a:pPr>
            <a:r>
              <a:rPr lang="en-US" sz="1400" kern="1200" dirty="0">
                <a:solidFill>
                  <a:schemeClr val="tx1"/>
                </a:solidFill>
                <a:effectLst/>
                <a:latin typeface="Arial" panose="020B0604020202020204" pitchFamily="34" charset="0"/>
                <a:cs typeface="Arial" panose="020B0604020202020204" pitchFamily="34" charset="0"/>
              </a:rPr>
              <a:t>Library, Information Science &amp; Technology Abstracts (LISTA)</a:t>
            </a:r>
          </a:p>
          <a:p>
            <a:pPr marL="171450" indent="-171450">
              <a:buFont typeface="Arial" charset="0"/>
              <a:buChar char="•"/>
            </a:pPr>
            <a:endParaRPr lang="en-US" sz="140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8</a:t>
            </a:fld>
            <a:endParaRPr lang="en-US"/>
          </a:p>
        </p:txBody>
      </p:sp>
    </p:spTree>
    <p:extLst>
      <p:ext uri="{BB962C8B-B14F-4D97-AF65-F5344CB8AC3E}">
        <p14:creationId xmlns:p14="http://schemas.microsoft.com/office/powerpoint/2010/main" val="36897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228600"/>
            <a:ext cx="4572000" cy="3429000"/>
          </a:xfrm>
        </p:spPr>
      </p:sp>
      <p:sp>
        <p:nvSpPr>
          <p:cNvPr id="3" name="Notes Placeholder 2"/>
          <p:cNvSpPr>
            <a:spLocks noGrp="1"/>
          </p:cNvSpPr>
          <p:nvPr>
            <p:ph type="body" idx="1"/>
          </p:nvPr>
        </p:nvSpPr>
        <p:spPr>
          <a:xfrm>
            <a:off x="228600" y="3810000"/>
            <a:ext cx="6248400" cy="518160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400" kern="1200" dirty="0">
                <a:solidFill>
                  <a:schemeClr val="tx1"/>
                </a:solidFill>
                <a:effectLst/>
                <a:latin typeface="Arial" panose="020B0604020202020204" pitchFamily="34" charset="0"/>
                <a:cs typeface="Arial" panose="020B0604020202020204" pitchFamily="34" charset="0"/>
              </a:rPr>
              <a:t>Here are is the figure visualized</a:t>
            </a:r>
            <a:r>
              <a:rPr lang="en-US" sz="1400" kern="1200" baseline="0" dirty="0">
                <a:solidFill>
                  <a:schemeClr val="tx1"/>
                </a:solidFill>
                <a:effectLst/>
                <a:latin typeface="Arial" panose="020B0604020202020204" pitchFamily="34" charset="0"/>
                <a:cs typeface="Arial" panose="020B0604020202020204" pitchFamily="34" charset="0"/>
              </a:rPr>
              <a:t> in another way. </a:t>
            </a:r>
            <a:endParaRPr lang="en-US" sz="140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400" kern="1200" dirty="0">
                <a:solidFill>
                  <a:schemeClr val="tx1"/>
                </a:solidFill>
                <a:effectLst/>
                <a:latin typeface="Arial" panose="020B0604020202020204" pitchFamily="34" charset="0"/>
                <a:cs typeface="Arial" panose="020B0604020202020204" pitchFamily="34" charset="0"/>
              </a:rPr>
              <a:t>Themes most discussed in the selected documents are: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Service (n=377, 70%)</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Collaboration (n=321, 60%)</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Learning in college (n=308, 58%)</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40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400" kern="1200" dirty="0">
                <a:solidFill>
                  <a:schemeClr val="tx1"/>
                </a:solidFill>
                <a:effectLst/>
                <a:latin typeface="Arial" panose="020B0604020202020204" pitchFamily="34" charset="0"/>
                <a:cs typeface="Arial" panose="020B0604020202020204" pitchFamily="34" charset="0"/>
              </a:rPr>
              <a:t>Those least discussed are: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Provision of technology (n=88, 16%)</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Inclusivity/diversity (n=67, 13%)</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kern="1200" dirty="0">
                <a:solidFill>
                  <a:schemeClr val="tx1"/>
                </a:solidFill>
                <a:effectLst/>
                <a:latin typeface="Arial" panose="020B0604020202020204" pitchFamily="34" charset="0"/>
                <a:cs typeface="Arial" panose="020B0604020202020204" pitchFamily="34" charset="0"/>
              </a:rPr>
              <a:t>Accreditation (n=41, 8%)</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4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400" dirty="0">
              <a:latin typeface="Arial" panose="020B0604020202020204" pitchFamily="34" charset="0"/>
              <a:cs typeface="Arial" panose="020B0604020202020204" pitchFamily="34" charset="0"/>
            </a:endParaRPr>
          </a:p>
          <a:p>
            <a:pPr marL="171450" indent="-171450">
              <a:buFont typeface="Arial" charset="0"/>
              <a:buChar char="•"/>
            </a:pPr>
            <a:endParaRPr lang="en-US" sz="14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9</a:t>
            </a:fld>
            <a:endParaRPr lang="en-US"/>
          </a:p>
        </p:txBody>
      </p:sp>
    </p:spTree>
    <p:extLst>
      <p:ext uri="{BB962C8B-B14F-4D97-AF65-F5344CB8AC3E}">
        <p14:creationId xmlns:p14="http://schemas.microsoft.com/office/powerpoint/2010/main" val="259024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523177-3BF6-4DD5-95A3-F13A9DA4B21E}" type="datetime1">
              <a:rPr lang="en-US" smtClean="0"/>
              <a:pPr/>
              <a:t>2/16/2018</a:t>
            </a:fld>
            <a:endParaRPr lang="en-US"/>
          </a:p>
        </p:txBody>
      </p:sp>
      <p:sp>
        <p:nvSpPr>
          <p:cNvPr id="5" name="Footer Placeholder 4"/>
          <p:cNvSpPr>
            <a:spLocks noGrp="1"/>
          </p:cNvSpPr>
          <p:nvPr>
            <p:ph type="ftr" sz="quarter" idx="11"/>
          </p:nvPr>
        </p:nvSpPr>
        <p:spPr/>
        <p:txBody>
          <a:bodyPr/>
          <a:lstStyle/>
          <a:p>
            <a:r>
              <a:rPr lang="en-US"/>
              <a:t>gggg</a:t>
            </a:r>
          </a:p>
        </p:txBody>
      </p:sp>
      <p:sp>
        <p:nvSpPr>
          <p:cNvPr id="6" name="Slide Number Placeholder 5"/>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188285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D73DB-6EBE-4FEF-BCA9-0AA06ABC7278}" type="datetime1">
              <a:rPr lang="en-US" smtClean="0"/>
              <a:pPr/>
              <a:t>2/16/2018</a:t>
            </a:fld>
            <a:endParaRPr lang="en-US"/>
          </a:p>
        </p:txBody>
      </p:sp>
      <p:sp>
        <p:nvSpPr>
          <p:cNvPr id="5" name="Footer Placeholder 4"/>
          <p:cNvSpPr>
            <a:spLocks noGrp="1"/>
          </p:cNvSpPr>
          <p:nvPr>
            <p:ph type="ftr" sz="quarter" idx="11"/>
          </p:nvPr>
        </p:nvSpPr>
        <p:spPr/>
        <p:txBody>
          <a:bodyPr/>
          <a:lstStyle/>
          <a:p>
            <a:r>
              <a:rPr lang="en-US"/>
              <a:t>gggg</a:t>
            </a:r>
          </a:p>
        </p:txBody>
      </p:sp>
      <p:sp>
        <p:nvSpPr>
          <p:cNvPr id="6" name="Slide Number Placeholder 5"/>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2794799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ADEA47-DB2F-444F-BEF6-9C92A7DADFDB}" type="datetime1">
              <a:rPr lang="en-US" smtClean="0"/>
              <a:pPr/>
              <a:t>2/16/2018</a:t>
            </a:fld>
            <a:endParaRPr lang="en-US"/>
          </a:p>
        </p:txBody>
      </p:sp>
      <p:sp>
        <p:nvSpPr>
          <p:cNvPr id="5" name="Footer Placeholder 4"/>
          <p:cNvSpPr>
            <a:spLocks noGrp="1"/>
          </p:cNvSpPr>
          <p:nvPr>
            <p:ph type="ftr" sz="quarter" idx="11"/>
          </p:nvPr>
        </p:nvSpPr>
        <p:spPr/>
        <p:txBody>
          <a:bodyPr/>
          <a:lstStyle/>
          <a:p>
            <a:r>
              <a:rPr lang="en-US"/>
              <a:t>gggg</a:t>
            </a:r>
          </a:p>
        </p:txBody>
      </p:sp>
      <p:sp>
        <p:nvSpPr>
          <p:cNvPr id="6" name="Slide Number Placeholder 5"/>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195016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B6EEA-86C3-4F92-80D3-FF45B19130B4}" type="datetime1">
              <a:rPr lang="en-US" smtClean="0"/>
              <a:pPr/>
              <a:t>2/16/2018</a:t>
            </a:fld>
            <a:endParaRPr lang="en-US"/>
          </a:p>
        </p:txBody>
      </p:sp>
      <p:sp>
        <p:nvSpPr>
          <p:cNvPr id="5" name="Footer Placeholder 4"/>
          <p:cNvSpPr>
            <a:spLocks noGrp="1"/>
          </p:cNvSpPr>
          <p:nvPr>
            <p:ph type="ftr" sz="quarter" idx="11"/>
          </p:nvPr>
        </p:nvSpPr>
        <p:spPr/>
        <p:txBody>
          <a:bodyPr/>
          <a:lstStyle/>
          <a:p>
            <a:r>
              <a:rPr lang="en-US"/>
              <a:t>gggg</a:t>
            </a:r>
          </a:p>
        </p:txBody>
      </p:sp>
      <p:sp>
        <p:nvSpPr>
          <p:cNvPr id="6" name="Slide Number Placeholder 5"/>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426967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6EDD13-EDBF-4D9C-8505-B59619092C14}" type="datetime1">
              <a:rPr lang="en-US" smtClean="0"/>
              <a:pPr/>
              <a:t>2/16/2018</a:t>
            </a:fld>
            <a:endParaRPr lang="en-US"/>
          </a:p>
        </p:txBody>
      </p:sp>
      <p:sp>
        <p:nvSpPr>
          <p:cNvPr id="5" name="Footer Placeholder 4"/>
          <p:cNvSpPr>
            <a:spLocks noGrp="1"/>
          </p:cNvSpPr>
          <p:nvPr>
            <p:ph type="ftr" sz="quarter" idx="11"/>
          </p:nvPr>
        </p:nvSpPr>
        <p:spPr/>
        <p:txBody>
          <a:bodyPr/>
          <a:lstStyle/>
          <a:p>
            <a:r>
              <a:rPr lang="en-US"/>
              <a:t>gggg</a:t>
            </a:r>
          </a:p>
        </p:txBody>
      </p:sp>
      <p:sp>
        <p:nvSpPr>
          <p:cNvPr id="6" name="Slide Number Placeholder 5"/>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87268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DCF0B4-F3E5-46E4-A462-9508004FC3AC}" type="datetime1">
              <a:rPr lang="en-US" smtClean="0"/>
              <a:pPr/>
              <a:t>2/16/2018</a:t>
            </a:fld>
            <a:endParaRPr lang="en-US"/>
          </a:p>
        </p:txBody>
      </p:sp>
      <p:sp>
        <p:nvSpPr>
          <p:cNvPr id="6" name="Footer Placeholder 5"/>
          <p:cNvSpPr>
            <a:spLocks noGrp="1"/>
          </p:cNvSpPr>
          <p:nvPr>
            <p:ph type="ftr" sz="quarter" idx="11"/>
          </p:nvPr>
        </p:nvSpPr>
        <p:spPr/>
        <p:txBody>
          <a:bodyPr/>
          <a:lstStyle/>
          <a:p>
            <a:r>
              <a:rPr lang="en-US"/>
              <a:t>gggg</a:t>
            </a:r>
          </a:p>
        </p:txBody>
      </p:sp>
      <p:sp>
        <p:nvSpPr>
          <p:cNvPr id="7" name="Slide Number Placeholder 6"/>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253588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646C89-2774-4EBB-BC55-5BAB189EFD88}" type="datetime1">
              <a:rPr lang="en-US" smtClean="0"/>
              <a:pPr/>
              <a:t>2/16/2018</a:t>
            </a:fld>
            <a:endParaRPr lang="en-US"/>
          </a:p>
        </p:txBody>
      </p:sp>
      <p:sp>
        <p:nvSpPr>
          <p:cNvPr id="8" name="Footer Placeholder 7"/>
          <p:cNvSpPr>
            <a:spLocks noGrp="1"/>
          </p:cNvSpPr>
          <p:nvPr>
            <p:ph type="ftr" sz="quarter" idx="11"/>
          </p:nvPr>
        </p:nvSpPr>
        <p:spPr/>
        <p:txBody>
          <a:bodyPr/>
          <a:lstStyle/>
          <a:p>
            <a:r>
              <a:rPr lang="en-US"/>
              <a:t>gggg</a:t>
            </a:r>
          </a:p>
        </p:txBody>
      </p:sp>
      <p:sp>
        <p:nvSpPr>
          <p:cNvPr id="9" name="Slide Number Placeholder 8"/>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141645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1469A-A23F-4D84-8CC3-A421F17AD74A}" type="datetime1">
              <a:rPr lang="en-US" smtClean="0"/>
              <a:pPr/>
              <a:t>2/16/2018</a:t>
            </a:fld>
            <a:endParaRPr lang="en-US"/>
          </a:p>
        </p:txBody>
      </p:sp>
      <p:sp>
        <p:nvSpPr>
          <p:cNvPr id="4" name="Footer Placeholder 3"/>
          <p:cNvSpPr>
            <a:spLocks noGrp="1"/>
          </p:cNvSpPr>
          <p:nvPr>
            <p:ph type="ftr" sz="quarter" idx="11"/>
          </p:nvPr>
        </p:nvSpPr>
        <p:spPr/>
        <p:txBody>
          <a:bodyPr/>
          <a:lstStyle/>
          <a:p>
            <a:r>
              <a:rPr lang="en-US"/>
              <a:t>gggg</a:t>
            </a:r>
          </a:p>
        </p:txBody>
      </p:sp>
      <p:sp>
        <p:nvSpPr>
          <p:cNvPr id="5" name="Slide Number Placeholder 4"/>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1560256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1816D-2A8A-4BDD-A9BA-F91FDC08F248}" type="datetime1">
              <a:rPr lang="en-US" smtClean="0"/>
              <a:pPr/>
              <a:t>2/16/2018</a:t>
            </a:fld>
            <a:endParaRPr lang="en-US"/>
          </a:p>
        </p:txBody>
      </p:sp>
      <p:sp>
        <p:nvSpPr>
          <p:cNvPr id="3" name="Footer Placeholder 2"/>
          <p:cNvSpPr>
            <a:spLocks noGrp="1"/>
          </p:cNvSpPr>
          <p:nvPr>
            <p:ph type="ftr" sz="quarter" idx="11"/>
          </p:nvPr>
        </p:nvSpPr>
        <p:spPr/>
        <p:txBody>
          <a:bodyPr/>
          <a:lstStyle/>
          <a:p>
            <a:r>
              <a:rPr lang="en-US"/>
              <a:t>gggg</a:t>
            </a:r>
          </a:p>
        </p:txBody>
      </p:sp>
      <p:sp>
        <p:nvSpPr>
          <p:cNvPr id="4" name="Slide Number Placeholder 3"/>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60764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6FD967-CBD1-42C4-842D-64F1B6FCC496}" type="datetime1">
              <a:rPr lang="en-US" smtClean="0"/>
              <a:pPr/>
              <a:t>2/16/2018</a:t>
            </a:fld>
            <a:endParaRPr lang="en-US"/>
          </a:p>
        </p:txBody>
      </p:sp>
      <p:sp>
        <p:nvSpPr>
          <p:cNvPr id="6" name="Footer Placeholder 5"/>
          <p:cNvSpPr>
            <a:spLocks noGrp="1"/>
          </p:cNvSpPr>
          <p:nvPr>
            <p:ph type="ftr" sz="quarter" idx="11"/>
          </p:nvPr>
        </p:nvSpPr>
        <p:spPr/>
        <p:txBody>
          <a:bodyPr/>
          <a:lstStyle/>
          <a:p>
            <a:r>
              <a:rPr lang="en-US"/>
              <a:t>gggg</a:t>
            </a:r>
          </a:p>
        </p:txBody>
      </p:sp>
      <p:sp>
        <p:nvSpPr>
          <p:cNvPr id="7" name="Slide Number Placeholder 6"/>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189705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CA1EC2-41FB-45A4-B84B-F58C0135F188}" type="datetime1">
              <a:rPr lang="en-US" smtClean="0"/>
              <a:pPr/>
              <a:t>2/16/2018</a:t>
            </a:fld>
            <a:endParaRPr lang="en-US"/>
          </a:p>
        </p:txBody>
      </p:sp>
      <p:sp>
        <p:nvSpPr>
          <p:cNvPr id="6" name="Footer Placeholder 5"/>
          <p:cNvSpPr>
            <a:spLocks noGrp="1"/>
          </p:cNvSpPr>
          <p:nvPr>
            <p:ph type="ftr" sz="quarter" idx="11"/>
          </p:nvPr>
        </p:nvSpPr>
        <p:spPr/>
        <p:txBody>
          <a:bodyPr/>
          <a:lstStyle/>
          <a:p>
            <a:r>
              <a:rPr lang="en-US"/>
              <a:t>gggg</a:t>
            </a:r>
          </a:p>
        </p:txBody>
      </p:sp>
      <p:sp>
        <p:nvSpPr>
          <p:cNvPr id="7" name="Slide Number Placeholder 6"/>
          <p:cNvSpPr>
            <a:spLocks noGrp="1"/>
          </p:cNvSpPr>
          <p:nvPr>
            <p:ph type="sldNum" sz="quarter" idx="12"/>
          </p:nvPr>
        </p:nvSpPr>
        <p:spPr/>
        <p:txBody>
          <a:bodyPr/>
          <a:lstStyle/>
          <a:p>
            <a:fld id="{4F724B96-8C5A-4DB5-8354-E4AB10875D95}" type="slidenum">
              <a:rPr lang="en-US" smtClean="0"/>
              <a:pPr/>
              <a:t>‹#›</a:t>
            </a:fld>
            <a:endParaRPr lang="en-US"/>
          </a:p>
        </p:txBody>
      </p:sp>
    </p:spTree>
    <p:extLst>
      <p:ext uri="{BB962C8B-B14F-4D97-AF65-F5344CB8AC3E}">
        <p14:creationId xmlns:p14="http://schemas.microsoft.com/office/powerpoint/2010/main" val="408037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706DB-04D0-46DF-B4D6-8F84C7607FB6}" type="datetime1">
              <a:rPr lang="en-US" smtClean="0"/>
              <a:pPr/>
              <a:t>2/16/2018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gggg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24B96-8C5A-4DB5-8354-E4AB10875D95}" type="slidenum">
              <a:rPr lang="en-US" smtClean="0"/>
              <a:pPr/>
              <a:t>‹#›</a:t>
            </a:fld>
            <a:endParaRPr lang="en-US"/>
          </a:p>
        </p:txBody>
      </p:sp>
    </p:spTree>
    <p:extLst>
      <p:ext uri="{BB962C8B-B14F-4D97-AF65-F5344CB8AC3E}">
        <p14:creationId xmlns:p14="http://schemas.microsoft.com/office/powerpoint/2010/main" val="3090897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oclc.org/research/forms/feedback-acrl-agenda.html" TargetMode="External"/><Relationship Id="rId5" Type="http://schemas.openxmlformats.org/officeDocument/2006/relationships/hyperlink" Target="http://www.oclc.org/research/themes/user-studies/acrl-agenda.html"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hyperlink" Target="http://www.oclc.org/research/forms/feedback-acrl-agend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ala.org/acrl/AiA"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hyperlink" Target="http://www.oclc.org/research/themes/user-studies/acrl-agenda.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6"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10" name="Title 1"/>
          <p:cNvSpPr txBox="1">
            <a:spLocks/>
          </p:cNvSpPr>
          <p:nvPr/>
        </p:nvSpPr>
        <p:spPr>
          <a:xfrm>
            <a:off x="304800" y="2282825"/>
            <a:ext cx="86106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Arial" charset="0"/>
                <a:ea typeface="Arial" charset="0"/>
                <a:cs typeface="Arial" charset="0"/>
              </a:rPr>
              <a:t>Action-oriented Research Agenda on Library Contributions to Student Learning and Success</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700" b="1" dirty="0">
              <a:latin typeface="Arial" charset="0"/>
              <a:ea typeface="Arial" charset="0"/>
              <a:cs typeface="Arial"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700" b="1" dirty="0">
                <a:latin typeface="Arial" charset="0"/>
                <a:ea typeface="Arial" charset="0"/>
                <a:cs typeface="Arial" charset="0"/>
              </a:rPr>
              <a:t>ACRL VAL Update Session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700" b="1" dirty="0">
                <a:latin typeface="Arial" charset="0"/>
                <a:ea typeface="Arial" charset="0"/>
                <a:cs typeface="Arial" charset="0"/>
              </a:rPr>
              <a:t>January 22, 2017</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700" b="1" dirty="0">
              <a:latin typeface="Arial" charset="0"/>
              <a:ea typeface="Arial" charset="0"/>
              <a:cs typeface="Arial"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4000" b="1" i="0" u="none" strike="noStrike" kern="1200" cap="none" spc="0" normalizeH="0" baseline="0" noProof="0" dirty="0">
                <a:ln>
                  <a:noFill/>
                </a:ln>
                <a:solidFill>
                  <a:schemeClr val="tx1"/>
                </a:solidFill>
                <a:effectLst/>
                <a:uLnTx/>
                <a:uFillTx/>
                <a:latin typeface="Arial" charset="0"/>
                <a:ea typeface="Arial" charset="0"/>
                <a:cs typeface="Arial" charset="0"/>
              </a:rPr>
            </a:br>
            <a:endParaRPr kumimoji="0" lang="en-US" sz="4000" b="1" i="0" u="none" strike="noStrike" kern="1200" cap="none" spc="0" normalizeH="0" baseline="0" noProof="0" dirty="0">
              <a:ln>
                <a:noFill/>
              </a:ln>
              <a:solidFill>
                <a:schemeClr val="tx1"/>
              </a:solidFill>
              <a:effectLst/>
              <a:uLnTx/>
              <a:uFillTx/>
              <a:latin typeface="Arial" charset="0"/>
              <a:ea typeface="Arial" charset="0"/>
              <a:cs typeface="Arial" charset="0"/>
            </a:endParaRPr>
          </a:p>
        </p:txBody>
      </p:sp>
      <p:sp>
        <p:nvSpPr>
          <p:cNvPr id="11" name="Subtitle 2"/>
          <p:cNvSpPr txBox="1">
            <a:spLocks/>
          </p:cNvSpPr>
          <p:nvPr/>
        </p:nvSpPr>
        <p:spPr>
          <a:xfrm>
            <a:off x="1524000" y="4038600"/>
            <a:ext cx="6400800" cy="17526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tint val="75000"/>
                  </a:schemeClr>
                </a:solidFill>
                <a:effectLst/>
                <a:uLnTx/>
                <a:uFillTx/>
                <a:latin typeface="Arial" charset="0"/>
                <a:ea typeface="Arial" charset="0"/>
                <a:cs typeface="Arial" charset="0"/>
              </a:rPr>
              <a:t>     </a:t>
            </a:r>
            <a:r>
              <a:rPr kumimoji="0" lang="en-US" sz="3200" b="0" i="0" u="none" strike="noStrike" kern="1200" cap="none" spc="0" normalizeH="0" baseline="0" noProof="0" dirty="0">
                <a:ln>
                  <a:noFill/>
                </a:ln>
                <a:solidFill>
                  <a:srgbClr val="404A97"/>
                </a:solidFill>
                <a:effectLst/>
                <a:uLnTx/>
                <a:uFillTx/>
                <a:latin typeface="Arial" charset="0"/>
                <a:ea typeface="Arial" charset="0"/>
                <a:cs typeface="Arial" charset="0"/>
              </a:rPr>
              <a:t>Lynn Silipigni Connaway, PhD, OCLC</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04A97"/>
                </a:solidFill>
                <a:effectLst/>
                <a:uLnTx/>
                <a:uFillTx/>
                <a:latin typeface="Arial" charset="0"/>
                <a:ea typeface="Arial" charset="0"/>
                <a:cs typeface="Arial" charset="0"/>
              </a:rPr>
              <a:t>William Harvey, PhD, OCLC</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04A97"/>
                </a:solidFill>
                <a:effectLst/>
                <a:uLnTx/>
                <a:uFillTx/>
                <a:latin typeface="Arial" charset="0"/>
                <a:ea typeface="Arial" charset="0"/>
                <a:cs typeface="Arial" charset="0"/>
              </a:rPr>
              <a:t>     Vanessa </a:t>
            </a:r>
            <a:r>
              <a:rPr kumimoji="0" lang="en-US" sz="3200" b="0" i="0" u="none" strike="noStrike" kern="1200" cap="none" spc="0" normalizeH="0" baseline="0" noProof="0" dirty="0" err="1">
                <a:ln>
                  <a:noFill/>
                </a:ln>
                <a:solidFill>
                  <a:srgbClr val="404A97"/>
                </a:solidFill>
                <a:effectLst/>
                <a:uLnTx/>
                <a:uFillTx/>
                <a:latin typeface="Arial" charset="0"/>
                <a:ea typeface="Arial" charset="0"/>
                <a:cs typeface="Arial" charset="0"/>
              </a:rPr>
              <a:t>Kitzie</a:t>
            </a:r>
            <a:r>
              <a:rPr kumimoji="0" lang="en-US" sz="3200" b="0" i="0" u="none" strike="noStrike" kern="1200" cap="none" spc="0" normalizeH="0" baseline="0" noProof="0" dirty="0">
                <a:ln>
                  <a:noFill/>
                </a:ln>
                <a:solidFill>
                  <a:srgbClr val="404A97"/>
                </a:solidFill>
                <a:effectLst/>
                <a:uLnTx/>
                <a:uFillTx/>
                <a:latin typeface="Arial" charset="0"/>
                <a:ea typeface="Arial" charset="0"/>
                <a:cs typeface="Arial" charset="0"/>
              </a:rPr>
              <a:t>, Rutgers University</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04A97"/>
                </a:solidFill>
                <a:effectLst/>
                <a:uLnTx/>
                <a:uFillTx/>
                <a:latin typeface="Arial" charset="0"/>
                <a:ea typeface="Arial" charset="0"/>
                <a:cs typeface="Arial" charset="0"/>
              </a:rPr>
              <a:t>Stephanie Mikitish, Rutgers University</a:t>
            </a:r>
          </a:p>
        </p:txBody>
      </p:sp>
    </p:spTree>
    <p:extLst>
      <p:ext uri="{BB962C8B-B14F-4D97-AF65-F5344CB8AC3E}">
        <p14:creationId xmlns:p14="http://schemas.microsoft.com/office/powerpoint/2010/main" val="354250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3" name="Picture 2"/>
          <p:cNvPicPr>
            <a:picLocks noChangeAspect="1"/>
          </p:cNvPicPr>
          <p:nvPr/>
        </p:nvPicPr>
        <p:blipFill>
          <a:blip r:embed="rId5" cstate="print"/>
          <a:stretch>
            <a:fillRect/>
          </a:stretch>
        </p:blipFill>
        <p:spPr>
          <a:xfrm>
            <a:off x="721740" y="185209"/>
            <a:ext cx="7700519" cy="5703709"/>
          </a:xfrm>
          <a:prstGeom prst="rect">
            <a:avLst/>
          </a:prstGeom>
        </p:spPr>
      </p:pic>
    </p:spTree>
    <p:extLst>
      <p:ext uri="{BB962C8B-B14F-4D97-AF65-F5344CB8AC3E}">
        <p14:creationId xmlns:p14="http://schemas.microsoft.com/office/powerpoint/2010/main" val="84268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2" name="Picture 1"/>
          <p:cNvPicPr>
            <a:picLocks noChangeAspect="1"/>
          </p:cNvPicPr>
          <p:nvPr/>
        </p:nvPicPr>
        <p:blipFill>
          <a:blip r:embed="rId5" cstate="print"/>
          <a:stretch>
            <a:fillRect/>
          </a:stretch>
        </p:blipFill>
        <p:spPr>
          <a:xfrm>
            <a:off x="724604" y="189452"/>
            <a:ext cx="7694791" cy="5699466"/>
          </a:xfrm>
          <a:prstGeom prst="rect">
            <a:avLst/>
          </a:prstGeom>
        </p:spPr>
      </p:pic>
    </p:spTree>
    <p:extLst>
      <p:ext uri="{BB962C8B-B14F-4D97-AF65-F5344CB8AC3E}">
        <p14:creationId xmlns:p14="http://schemas.microsoft.com/office/powerpoint/2010/main" val="2952318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Rectangle 2"/>
          <p:cNvSpPr>
            <a:spLocks noChangeArrowheads="1"/>
          </p:cNvSpPr>
          <p:nvPr/>
        </p:nvSpPr>
        <p:spPr bwMode="auto">
          <a:xfrm>
            <a:off x="93292" y="990600"/>
            <a:ext cx="146133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Title 1"/>
          <p:cNvSpPr>
            <a:spLocks noGrp="1"/>
          </p:cNvSpPr>
          <p:nvPr>
            <p:ph type="title"/>
          </p:nvPr>
        </p:nvSpPr>
        <p:spPr>
          <a:xfrm>
            <a:off x="457200" y="274638"/>
            <a:ext cx="8229600" cy="1143000"/>
          </a:xfrm>
        </p:spPr>
        <p:txBody>
          <a:bodyPr>
            <a:normAutofit/>
          </a:bodyPr>
          <a:lstStyle/>
          <a:p>
            <a:r>
              <a:rPr lang="en-US" b="1" dirty="0">
                <a:latin typeface="Arial" charset="0"/>
                <a:ea typeface="Arial" charset="0"/>
                <a:cs typeface="Arial" charset="0"/>
              </a:rPr>
              <a:t>Theme Changes Over Time</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8693" b="52689"/>
          <a:stretch/>
        </p:blipFill>
        <p:spPr>
          <a:xfrm>
            <a:off x="574780" y="1458904"/>
            <a:ext cx="8864219" cy="4430013"/>
          </a:xfrm>
          <a:prstGeom prst="rect">
            <a:avLst/>
          </a:prstGeom>
        </p:spPr>
      </p:pic>
      <p:pic>
        <p:nvPicPr>
          <p:cNvPr id="8" name="Picture 7"/>
          <p:cNvPicPr>
            <a:picLocks noChangeAspect="1"/>
          </p:cNvPicPr>
          <p:nvPr/>
        </p:nvPicPr>
        <p:blipFill rotWithShape="1">
          <a:blip r:embed="rId6"/>
          <a:srcRect t="855"/>
          <a:stretch/>
        </p:blipFill>
        <p:spPr>
          <a:xfrm>
            <a:off x="982145" y="1282700"/>
            <a:ext cx="7179711" cy="4606218"/>
          </a:xfrm>
          <a:prstGeom prst="rect">
            <a:avLst/>
          </a:prstGeom>
        </p:spPr>
      </p:pic>
    </p:spTree>
    <p:extLst>
      <p:ext uri="{BB962C8B-B14F-4D97-AF65-F5344CB8AC3E}">
        <p14:creationId xmlns:p14="http://schemas.microsoft.com/office/powerpoint/2010/main" val="2808177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Rectangle 2"/>
          <p:cNvSpPr>
            <a:spLocks noChangeArrowheads="1"/>
          </p:cNvSpPr>
          <p:nvPr/>
        </p:nvSpPr>
        <p:spPr bwMode="auto">
          <a:xfrm>
            <a:off x="93292" y="990600"/>
            <a:ext cx="146133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itle 1"/>
          <p:cNvSpPr>
            <a:spLocks noGrp="1"/>
          </p:cNvSpPr>
          <p:nvPr>
            <p:ph type="title"/>
          </p:nvPr>
        </p:nvSpPr>
        <p:spPr>
          <a:xfrm>
            <a:off x="457200" y="52033"/>
            <a:ext cx="8229600" cy="1143000"/>
          </a:xfrm>
        </p:spPr>
        <p:txBody>
          <a:bodyPr>
            <a:normAutofit/>
          </a:bodyPr>
          <a:lstStyle/>
          <a:p>
            <a:r>
              <a:rPr lang="en-US" b="1" dirty="0">
                <a:latin typeface="Arial" charset="0"/>
                <a:ea typeface="Arial" charset="0"/>
                <a:cs typeface="Arial" charset="0"/>
              </a:rPr>
              <a:t>Theme Changes Over Time</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7251" b="11132"/>
          <a:stretch/>
        </p:blipFill>
        <p:spPr>
          <a:xfrm>
            <a:off x="585933" y="1475948"/>
            <a:ext cx="8864218" cy="4773996"/>
          </a:xfrm>
          <a:prstGeom prst="rect">
            <a:avLst/>
          </a:prstGeom>
        </p:spPr>
      </p:pic>
      <p:grpSp>
        <p:nvGrpSpPr>
          <p:cNvPr id="10" name="Group 9"/>
          <p:cNvGrpSpPr/>
          <p:nvPr/>
        </p:nvGrpSpPr>
        <p:grpSpPr>
          <a:xfrm>
            <a:off x="1109471" y="990599"/>
            <a:ext cx="6843108" cy="5028945"/>
            <a:chOff x="1109471" y="990599"/>
            <a:chExt cx="6843108" cy="5028945"/>
          </a:xfrm>
        </p:grpSpPr>
        <p:pic>
          <p:nvPicPr>
            <p:cNvPr id="11" name="Picture 10"/>
            <p:cNvPicPr>
              <a:picLocks noChangeAspect="1"/>
            </p:cNvPicPr>
            <p:nvPr/>
          </p:nvPicPr>
          <p:blipFill>
            <a:blip r:embed="rId6"/>
            <a:stretch>
              <a:fillRect/>
            </a:stretch>
          </p:blipFill>
          <p:spPr>
            <a:xfrm>
              <a:off x="1196054" y="1448390"/>
              <a:ext cx="6756525" cy="4571154"/>
            </a:xfrm>
            <a:prstGeom prst="rect">
              <a:avLst/>
            </a:prstGeom>
          </p:spPr>
        </p:pic>
        <p:pic>
          <p:nvPicPr>
            <p:cNvPr id="12" name="Picture 11"/>
            <p:cNvPicPr>
              <a:picLocks noChangeAspect="1"/>
            </p:cNvPicPr>
            <p:nvPr/>
          </p:nvPicPr>
          <p:blipFill rotWithShape="1">
            <a:blip r:embed="rId7"/>
            <a:srcRect t="854" b="89031"/>
            <a:stretch/>
          </p:blipFill>
          <p:spPr>
            <a:xfrm>
              <a:off x="1109471" y="990599"/>
              <a:ext cx="6835243" cy="447355"/>
            </a:xfrm>
            <a:prstGeom prst="rect">
              <a:avLst/>
            </a:prstGeom>
          </p:spPr>
        </p:pic>
      </p:grpSp>
      <p:cxnSp>
        <p:nvCxnSpPr>
          <p:cNvPr id="8" name="Straight Connector 7"/>
          <p:cNvCxnSpPr/>
          <p:nvPr/>
        </p:nvCxnSpPr>
        <p:spPr>
          <a:xfrm>
            <a:off x="1196054" y="1437954"/>
            <a:ext cx="6756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a:stretch>
            <a:fillRect/>
          </a:stretch>
        </p:blipFill>
        <p:spPr>
          <a:xfrm>
            <a:off x="938879" y="908266"/>
            <a:ext cx="257175" cy="628650"/>
          </a:xfrm>
          <a:prstGeom prst="rect">
            <a:avLst/>
          </a:prstGeom>
        </p:spPr>
      </p:pic>
      <p:cxnSp>
        <p:nvCxnSpPr>
          <p:cNvPr id="20" name="Straight Connector 19"/>
          <p:cNvCxnSpPr/>
          <p:nvPr/>
        </p:nvCxnSpPr>
        <p:spPr>
          <a:xfrm flipV="1">
            <a:off x="7944628" y="990599"/>
            <a:ext cx="0" cy="447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77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Rectangle 2"/>
          <p:cNvSpPr>
            <a:spLocks noChangeArrowheads="1"/>
          </p:cNvSpPr>
          <p:nvPr/>
        </p:nvSpPr>
        <p:spPr bwMode="auto">
          <a:xfrm>
            <a:off x="93292" y="990600"/>
            <a:ext cx="146133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itle 1"/>
          <p:cNvSpPr>
            <a:spLocks noGrp="1"/>
          </p:cNvSpPr>
          <p:nvPr>
            <p:ph type="title"/>
          </p:nvPr>
        </p:nvSpPr>
        <p:spPr>
          <a:xfrm>
            <a:off x="457200" y="274638"/>
            <a:ext cx="8229600" cy="1143000"/>
          </a:xfrm>
        </p:spPr>
        <p:txBody>
          <a:bodyPr anchor="t">
            <a:normAutofit/>
          </a:bodyPr>
          <a:lstStyle/>
          <a:p>
            <a:r>
              <a:rPr lang="en-US" b="1" dirty="0" err="1">
                <a:latin typeface="Arial" charset="0"/>
                <a:ea typeface="Arial" charset="0"/>
                <a:cs typeface="Arial" charset="0"/>
              </a:rPr>
              <a:t>AiA</a:t>
            </a:r>
            <a:r>
              <a:rPr lang="en-US" b="1" dirty="0">
                <a:latin typeface="Arial" charset="0"/>
                <a:ea typeface="Arial" charset="0"/>
                <a:cs typeface="Arial" charset="0"/>
              </a:rPr>
              <a:t> vs Non-</a:t>
            </a:r>
            <a:r>
              <a:rPr lang="en-US" b="1" dirty="0" err="1">
                <a:latin typeface="Arial" charset="0"/>
                <a:ea typeface="Arial" charset="0"/>
                <a:cs typeface="Arial" charset="0"/>
              </a:rPr>
              <a:t>AiA</a:t>
            </a:r>
            <a:r>
              <a:rPr lang="en-US" b="1" dirty="0">
                <a:latin typeface="Arial" charset="0"/>
                <a:ea typeface="Arial" charset="0"/>
                <a:cs typeface="Arial" charset="0"/>
              </a:rPr>
              <a:t> studies</a:t>
            </a:r>
          </a:p>
        </p:txBody>
      </p:sp>
      <p:sp>
        <p:nvSpPr>
          <p:cNvPr id="10" name="TextBox 9"/>
          <p:cNvSpPr txBox="1"/>
          <p:nvPr/>
        </p:nvSpPr>
        <p:spPr>
          <a:xfrm>
            <a:off x="457200" y="974628"/>
            <a:ext cx="8077200" cy="4832092"/>
          </a:xfrm>
          <a:prstGeom prst="rect">
            <a:avLst/>
          </a:prstGeom>
          <a:noFill/>
        </p:spPr>
        <p:txBody>
          <a:bodyPr wrap="square" rtlCol="0">
            <a:spAutoFit/>
          </a:bodyPr>
          <a:lstStyle/>
          <a:p>
            <a:pPr marL="285750" indent="-285750">
              <a:buFont typeface="Arial" charset="0"/>
              <a:buChar char="•"/>
            </a:pPr>
            <a:r>
              <a:rPr lang="en-US" sz="2800" b="1" dirty="0">
                <a:latin typeface="Arial" charset="0"/>
                <a:ea typeface="Arial" charset="0"/>
                <a:cs typeface="Arial" charset="0"/>
              </a:rPr>
              <a:t>Distributed throughout the US</a:t>
            </a:r>
          </a:p>
          <a:p>
            <a:pPr marL="285750" indent="-285750">
              <a:buFont typeface="Arial" charset="0"/>
              <a:buChar char="•"/>
            </a:pPr>
            <a:r>
              <a:rPr lang="en-US" sz="2800" b="1" dirty="0">
                <a:latin typeface="Arial" charset="0"/>
                <a:ea typeface="Arial" charset="0"/>
                <a:cs typeface="Arial" charset="0"/>
              </a:rPr>
              <a:t>Focus more on community colleges &amp; colleges</a:t>
            </a:r>
          </a:p>
          <a:p>
            <a:pPr marL="285750" indent="-285750">
              <a:buFont typeface="Arial" charset="0"/>
              <a:buChar char="•"/>
            </a:pPr>
            <a:r>
              <a:rPr lang="en-US" sz="2800" b="1" dirty="0">
                <a:latin typeface="Arial" charset="0"/>
                <a:ea typeface="Arial" charset="0"/>
                <a:cs typeface="Arial" charset="0"/>
              </a:rPr>
              <a:t>Equal study of graduates, undergraduates, &amp; other populations</a:t>
            </a:r>
          </a:p>
          <a:p>
            <a:pPr marL="285750" indent="-285750">
              <a:buFont typeface="Arial" charset="0"/>
              <a:buChar char="•"/>
            </a:pPr>
            <a:r>
              <a:rPr lang="en-US" sz="2800" b="1" dirty="0">
                <a:latin typeface="Arial" charset="0"/>
                <a:ea typeface="Arial" charset="0"/>
                <a:cs typeface="Arial" charset="0"/>
              </a:rPr>
              <a:t>Themes: communication, collaboration</a:t>
            </a:r>
          </a:p>
          <a:p>
            <a:pPr marL="742950" lvl="1" indent="-285750">
              <a:buFont typeface="Arial" charset="0"/>
              <a:buChar char="•"/>
            </a:pPr>
            <a:r>
              <a:rPr lang="en-US" sz="2800" b="1" dirty="0">
                <a:latin typeface="Arial" charset="0"/>
                <a:ea typeface="Arial" charset="0"/>
                <a:cs typeface="Arial" charset="0"/>
              </a:rPr>
              <a:t>Less examination of space &amp; research support</a:t>
            </a:r>
          </a:p>
          <a:p>
            <a:pPr marL="285750" indent="-285750">
              <a:buFont typeface="Arial" charset="0"/>
              <a:buChar char="•"/>
            </a:pPr>
            <a:r>
              <a:rPr lang="en-US" sz="2800" b="1" dirty="0">
                <a:latin typeface="Arial" charset="0"/>
                <a:ea typeface="Arial" charset="0"/>
                <a:cs typeface="Arial" charset="0"/>
              </a:rPr>
              <a:t>Focus on instruction</a:t>
            </a:r>
          </a:p>
          <a:p>
            <a:pPr marL="285750" indent="-285750">
              <a:buFont typeface="Arial" charset="0"/>
              <a:buChar char="•"/>
            </a:pPr>
            <a:r>
              <a:rPr lang="en-US" sz="2800" b="1" dirty="0">
                <a:latin typeface="Arial" charset="0"/>
                <a:ea typeface="Arial" charset="0"/>
                <a:cs typeface="Arial" charset="0"/>
              </a:rPr>
              <a:t>More mixed &amp;/or multiple methods</a:t>
            </a:r>
          </a:p>
          <a:p>
            <a:pPr marL="285750" indent="-285750">
              <a:buFont typeface="Arial" charset="0"/>
              <a:buChar char="•"/>
            </a:pPr>
            <a:r>
              <a:rPr lang="en-US" sz="2800" b="1" dirty="0">
                <a:latin typeface="Arial" charset="0"/>
                <a:ea typeface="Arial" charset="0"/>
                <a:cs typeface="Arial" charset="0"/>
              </a:rPr>
              <a:t>Heightened use of correlations</a:t>
            </a:r>
            <a:endParaRPr lang="en-US" sz="3200" b="1" dirty="0">
              <a:latin typeface="Arial" charset="0"/>
              <a:ea typeface="Arial" charset="0"/>
              <a:cs typeface="Arial" charset="0"/>
            </a:endParaRPr>
          </a:p>
        </p:txBody>
      </p:sp>
      <p:sp>
        <p:nvSpPr>
          <p:cNvPr id="2" name="TextBox 1"/>
          <p:cNvSpPr txBox="1"/>
          <p:nvPr/>
        </p:nvSpPr>
        <p:spPr>
          <a:xfrm>
            <a:off x="6074854" y="5586024"/>
            <a:ext cx="3023616" cy="276999"/>
          </a:xfrm>
          <a:prstGeom prst="rect">
            <a:avLst/>
          </a:prstGeom>
          <a:noFill/>
        </p:spPr>
        <p:txBody>
          <a:bodyPr wrap="square" rtlCol="0">
            <a:spAutoFit/>
          </a:bodyPr>
          <a:lstStyle/>
          <a:p>
            <a:r>
              <a:rPr lang="en-US" sz="1200" b="1" dirty="0"/>
              <a:t>(Association of College &amp; Research Libraries)</a:t>
            </a:r>
          </a:p>
        </p:txBody>
      </p:sp>
    </p:spTree>
    <p:extLst>
      <p:ext uri="{BB962C8B-B14F-4D97-AF65-F5344CB8AC3E}">
        <p14:creationId xmlns:p14="http://schemas.microsoft.com/office/powerpoint/2010/main" val="105190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Rectangle 2"/>
          <p:cNvSpPr>
            <a:spLocks noChangeArrowheads="1"/>
          </p:cNvSpPr>
          <p:nvPr/>
        </p:nvSpPr>
        <p:spPr bwMode="auto">
          <a:xfrm>
            <a:off x="93292" y="990600"/>
            <a:ext cx="146133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Title 1"/>
          <p:cNvSpPr>
            <a:spLocks noGrp="1"/>
          </p:cNvSpPr>
          <p:nvPr>
            <p:ph type="title"/>
          </p:nvPr>
        </p:nvSpPr>
        <p:spPr>
          <a:xfrm>
            <a:off x="457200" y="274638"/>
            <a:ext cx="8229600" cy="1143000"/>
          </a:xfrm>
        </p:spPr>
        <p:txBody>
          <a:bodyPr>
            <a:normAutofit/>
          </a:bodyPr>
          <a:lstStyle/>
          <a:p>
            <a:r>
              <a:rPr lang="en-US" b="1" dirty="0">
                <a:latin typeface="Arial" charset="0"/>
                <a:ea typeface="Arial" charset="0"/>
                <a:cs typeface="Arial" charset="0"/>
              </a:rPr>
              <a:t>Focus Group Interview</a:t>
            </a:r>
          </a:p>
        </p:txBody>
      </p:sp>
      <p:sp>
        <p:nvSpPr>
          <p:cNvPr id="10" name="TextBox 9"/>
          <p:cNvSpPr txBox="1"/>
          <p:nvPr/>
        </p:nvSpPr>
        <p:spPr>
          <a:xfrm>
            <a:off x="457200" y="1417638"/>
            <a:ext cx="8077200" cy="3539430"/>
          </a:xfrm>
          <a:prstGeom prst="rect">
            <a:avLst/>
          </a:prstGeom>
          <a:noFill/>
        </p:spPr>
        <p:txBody>
          <a:bodyPr wrap="square" rtlCol="0">
            <a:spAutoFit/>
          </a:bodyPr>
          <a:lstStyle/>
          <a:p>
            <a:pPr marL="285750" indent="-285750">
              <a:buFont typeface="Arial" charset="0"/>
              <a:buChar char="•"/>
            </a:pPr>
            <a:r>
              <a:rPr lang="en-US" sz="3200" b="1" dirty="0">
                <a:latin typeface="Arial" charset="0"/>
                <a:ea typeface="Arial" charset="0"/>
                <a:cs typeface="Arial" charset="0"/>
              </a:rPr>
              <a:t>N =14 (of 14)</a:t>
            </a:r>
          </a:p>
          <a:p>
            <a:pPr marL="285750" indent="-285750">
              <a:buFont typeface="Arial" charset="0"/>
              <a:buChar char="•"/>
            </a:pPr>
            <a:r>
              <a:rPr lang="en-US" sz="3200" b="1" dirty="0">
                <a:latin typeface="Arial" charset="0"/>
                <a:ea typeface="Arial" charset="0"/>
                <a:cs typeface="Arial" charset="0"/>
              </a:rPr>
              <a:t>90 minutes</a:t>
            </a:r>
          </a:p>
          <a:p>
            <a:pPr marL="285750" indent="-285750">
              <a:buFont typeface="Arial" charset="0"/>
              <a:buChar char="•"/>
            </a:pPr>
            <a:r>
              <a:rPr lang="en-US" sz="3200" b="1" dirty="0">
                <a:latin typeface="Arial" charset="0"/>
                <a:ea typeface="Arial" charset="0"/>
                <a:cs typeface="Arial" charset="0"/>
              </a:rPr>
              <a:t>Transcribed </a:t>
            </a:r>
          </a:p>
          <a:p>
            <a:pPr marL="285750" indent="-285750">
              <a:buFont typeface="Arial" charset="0"/>
              <a:buChar char="•"/>
            </a:pPr>
            <a:r>
              <a:rPr lang="en-US" sz="3200" b="1" dirty="0">
                <a:latin typeface="Arial" charset="0"/>
                <a:ea typeface="Arial" charset="0"/>
                <a:cs typeface="Arial" charset="0"/>
              </a:rPr>
              <a:t>NVivo for analysis</a:t>
            </a:r>
          </a:p>
          <a:p>
            <a:pPr marL="285750" indent="-285750">
              <a:buFont typeface="Arial" charset="0"/>
              <a:buChar char="•"/>
            </a:pPr>
            <a:r>
              <a:rPr lang="en-US" sz="3200" b="1" dirty="0">
                <a:latin typeface="Arial" charset="0"/>
                <a:ea typeface="Arial" charset="0"/>
                <a:cs typeface="Arial" charset="0"/>
              </a:rPr>
              <a:t>Thematic coding scheme</a:t>
            </a:r>
          </a:p>
          <a:p>
            <a:pPr marL="742950" lvl="1" indent="-285750">
              <a:buFont typeface="Arial" charset="0"/>
              <a:buChar char="•"/>
            </a:pPr>
            <a:r>
              <a:rPr lang="en-US" sz="3200" b="1" dirty="0">
                <a:latin typeface="Arial" charset="0"/>
                <a:ea typeface="Arial" charset="0"/>
                <a:cs typeface="Arial" charset="0"/>
              </a:rPr>
              <a:t>One team member coded, another checked</a:t>
            </a:r>
          </a:p>
        </p:txBody>
      </p:sp>
    </p:spTree>
    <p:extLst>
      <p:ext uri="{BB962C8B-B14F-4D97-AF65-F5344CB8AC3E}">
        <p14:creationId xmlns:p14="http://schemas.microsoft.com/office/powerpoint/2010/main" val="284832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Rectangle 2"/>
          <p:cNvSpPr>
            <a:spLocks noChangeArrowheads="1"/>
          </p:cNvSpPr>
          <p:nvPr/>
        </p:nvSpPr>
        <p:spPr bwMode="auto">
          <a:xfrm>
            <a:off x="93292" y="990600"/>
            <a:ext cx="146133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5" cstate="print"/>
          <a:stretch>
            <a:fillRect/>
          </a:stretch>
        </p:blipFill>
        <p:spPr>
          <a:xfrm>
            <a:off x="706638" y="234421"/>
            <a:ext cx="7739721" cy="5732745"/>
          </a:xfrm>
          <a:prstGeom prst="rect">
            <a:avLst/>
          </a:prstGeom>
        </p:spPr>
      </p:pic>
    </p:spTree>
    <p:extLst>
      <p:ext uri="{BB962C8B-B14F-4D97-AF65-F5344CB8AC3E}">
        <p14:creationId xmlns:p14="http://schemas.microsoft.com/office/powerpoint/2010/main" val="191318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Title 1"/>
          <p:cNvSpPr>
            <a:spLocks noGrp="1"/>
          </p:cNvSpPr>
          <p:nvPr>
            <p:ph type="title"/>
          </p:nvPr>
        </p:nvSpPr>
        <p:spPr>
          <a:xfrm>
            <a:off x="457200" y="274638"/>
            <a:ext cx="8229600" cy="1143000"/>
          </a:xfrm>
        </p:spPr>
        <p:txBody>
          <a:bodyPr/>
          <a:lstStyle/>
          <a:p>
            <a:r>
              <a:rPr lang="en-US" b="1" dirty="0">
                <a:latin typeface="Arial" charset="0"/>
                <a:ea typeface="Arial" charset="0"/>
                <a:cs typeface="Arial" charset="0"/>
              </a:rPr>
              <a:t>Focus Group Interview</a:t>
            </a:r>
          </a:p>
        </p:txBody>
      </p:sp>
      <p:sp>
        <p:nvSpPr>
          <p:cNvPr id="2" name="TextBox 1"/>
          <p:cNvSpPr txBox="1"/>
          <p:nvPr/>
        </p:nvSpPr>
        <p:spPr>
          <a:xfrm>
            <a:off x="457200" y="1600200"/>
            <a:ext cx="8229600" cy="3785652"/>
          </a:xfrm>
          <a:prstGeom prst="rect">
            <a:avLst/>
          </a:prstGeom>
          <a:noFill/>
        </p:spPr>
        <p:txBody>
          <a:bodyPr wrap="square" rtlCol="0">
            <a:spAutoFit/>
          </a:bodyPr>
          <a:lstStyle/>
          <a:p>
            <a:r>
              <a:rPr lang="en-US" sz="2400" b="1" dirty="0">
                <a:latin typeface="Arial" charset="0"/>
                <a:ea typeface="Arial" charset="0"/>
                <a:cs typeface="Arial" charset="0"/>
              </a:rPr>
              <a:t>“Each of us would have some example of our shared strategic initiatives around enhancing students' success. I think what's underlying all of this is that </a:t>
            </a:r>
            <a:r>
              <a:rPr lang="en-US" sz="2400" b="1" dirty="0">
                <a:solidFill>
                  <a:srgbClr val="404A97"/>
                </a:solidFill>
                <a:latin typeface="Arial" charset="0"/>
                <a:ea typeface="Arial" charset="0"/>
                <a:cs typeface="Arial" charset="0"/>
              </a:rPr>
              <a:t>all of us see our work as directly tied to the mission of the university. </a:t>
            </a:r>
            <a:r>
              <a:rPr lang="en-US" sz="2400" b="1" dirty="0">
                <a:latin typeface="Arial" charset="0"/>
                <a:ea typeface="Arial" charset="0"/>
                <a:cs typeface="Arial" charset="0"/>
              </a:rPr>
              <a:t>And it is what makes academic libraries unique in some ways, but also so successful that </a:t>
            </a:r>
            <a:r>
              <a:rPr lang="en-US" sz="2400" b="1" dirty="0">
                <a:solidFill>
                  <a:srgbClr val="404A97"/>
                </a:solidFill>
                <a:latin typeface="Arial" charset="0"/>
                <a:ea typeface="Arial" charset="0"/>
                <a:cs typeface="Arial" charset="0"/>
              </a:rPr>
              <a:t>academic libraries, in my personal opinion, are those that are directly connected to the mission of their unique institution</a:t>
            </a:r>
            <a:r>
              <a:rPr lang="en-US" sz="2400" b="1" dirty="0">
                <a:latin typeface="Arial" charset="0"/>
                <a:ea typeface="Arial" charset="0"/>
                <a:cs typeface="Arial" charset="0"/>
              </a:rPr>
              <a:t>.” </a:t>
            </a:r>
            <a:r>
              <a:rPr lang="en-US" sz="2400" b="1" i="1" dirty="0">
                <a:latin typeface="Arial" charset="0"/>
                <a:ea typeface="Arial" charset="0"/>
                <a:cs typeface="Arial" charset="0"/>
              </a:rPr>
              <a:t>(Advisory Group Member LM13, Research University, Non-Secular, Private)</a:t>
            </a:r>
          </a:p>
        </p:txBody>
      </p:sp>
    </p:spTree>
    <p:extLst>
      <p:ext uri="{BB962C8B-B14F-4D97-AF65-F5344CB8AC3E}">
        <p14:creationId xmlns:p14="http://schemas.microsoft.com/office/powerpoint/2010/main" val="2174021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Title 1"/>
          <p:cNvSpPr>
            <a:spLocks noGrp="1"/>
          </p:cNvSpPr>
          <p:nvPr>
            <p:ph type="title"/>
          </p:nvPr>
        </p:nvSpPr>
        <p:spPr>
          <a:xfrm>
            <a:off x="457200" y="274638"/>
            <a:ext cx="8229600" cy="1143000"/>
          </a:xfrm>
        </p:spPr>
        <p:txBody>
          <a:bodyPr/>
          <a:lstStyle/>
          <a:p>
            <a:r>
              <a:rPr lang="en-US" b="1" dirty="0">
                <a:latin typeface="Arial" charset="0"/>
                <a:ea typeface="Arial" charset="0"/>
                <a:cs typeface="Arial" charset="0"/>
              </a:rPr>
              <a:t>Focus Group Interview</a:t>
            </a:r>
          </a:p>
        </p:txBody>
      </p:sp>
      <p:sp>
        <p:nvSpPr>
          <p:cNvPr id="2" name="TextBox 1"/>
          <p:cNvSpPr txBox="1"/>
          <p:nvPr/>
        </p:nvSpPr>
        <p:spPr>
          <a:xfrm>
            <a:off x="457200" y="1600200"/>
            <a:ext cx="8229600" cy="3416320"/>
          </a:xfrm>
          <a:prstGeom prst="rect">
            <a:avLst/>
          </a:prstGeom>
          <a:noFill/>
        </p:spPr>
        <p:txBody>
          <a:bodyPr wrap="square" rtlCol="0">
            <a:spAutoFit/>
          </a:bodyPr>
          <a:lstStyle/>
          <a:p>
            <a:r>
              <a:rPr lang="en-US" sz="2400" b="1" dirty="0">
                <a:latin typeface="Arial" charset="0"/>
                <a:ea typeface="Arial" charset="0"/>
                <a:cs typeface="Arial" charset="0"/>
              </a:rPr>
              <a:t>“….one thing I will say is I think it needs to be sort of </a:t>
            </a:r>
            <a:r>
              <a:rPr lang="en-US" sz="2400" b="1" dirty="0">
                <a:solidFill>
                  <a:srgbClr val="364C98"/>
                </a:solidFill>
                <a:latin typeface="Arial" charset="0"/>
                <a:ea typeface="Arial" charset="0"/>
                <a:cs typeface="Arial" charset="0"/>
              </a:rPr>
              <a:t>multi-level communication</a:t>
            </a:r>
            <a:r>
              <a:rPr lang="en-US" sz="2400" b="1" dirty="0">
                <a:latin typeface="Arial" charset="0"/>
                <a:ea typeface="Arial" charset="0"/>
                <a:cs typeface="Arial" charset="0"/>
              </a:rPr>
              <a:t> from the provost to those relationships you have with other units like the centers for teaching and learning to the academic units to the individual relationships that, that librarians and staff have with faculty and students. You know, </a:t>
            </a:r>
            <a:r>
              <a:rPr lang="en-US" sz="2400" b="1" dirty="0">
                <a:solidFill>
                  <a:srgbClr val="364C98"/>
                </a:solidFill>
                <a:latin typeface="Arial" charset="0"/>
                <a:ea typeface="Arial" charset="0"/>
                <a:cs typeface="Arial" charset="0"/>
              </a:rPr>
              <a:t>all of those levels reinforce each other, and any alone doesn't quite work as well</a:t>
            </a:r>
            <a:r>
              <a:rPr lang="en-US" sz="2400" b="1" dirty="0">
                <a:latin typeface="Arial" charset="0"/>
                <a:ea typeface="Arial" charset="0"/>
                <a:cs typeface="Arial" charset="0"/>
              </a:rPr>
              <a:t>.” </a:t>
            </a:r>
            <a:r>
              <a:rPr lang="en-US" sz="2400" b="1" i="1" dirty="0">
                <a:latin typeface="Arial" charset="0"/>
                <a:ea typeface="Arial" charset="0"/>
                <a:cs typeface="Arial" charset="0"/>
              </a:rPr>
              <a:t>(Advisory Group Member LM03, Research University, Secular, Public)</a:t>
            </a:r>
          </a:p>
        </p:txBody>
      </p:sp>
    </p:spTree>
    <p:extLst>
      <p:ext uri="{BB962C8B-B14F-4D97-AF65-F5344CB8AC3E}">
        <p14:creationId xmlns:p14="http://schemas.microsoft.com/office/powerpoint/2010/main" val="3633698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Provost Individual Interviews</a:t>
            </a:r>
          </a:p>
        </p:txBody>
      </p:sp>
      <p:sp>
        <p:nvSpPr>
          <p:cNvPr id="3" name="Content Placeholder 2"/>
          <p:cNvSpPr>
            <a:spLocks noGrp="1"/>
          </p:cNvSpPr>
          <p:nvPr>
            <p:ph idx="1"/>
          </p:nvPr>
        </p:nvSpPr>
        <p:spPr/>
        <p:txBody>
          <a:bodyPr>
            <a:normAutofit lnSpcReduction="10000"/>
          </a:bodyPr>
          <a:lstStyle/>
          <a:p>
            <a:pPr marL="285750" indent="-285750">
              <a:buFont typeface="Arial" charset="0"/>
              <a:buChar char="•"/>
            </a:pPr>
            <a:r>
              <a:rPr lang="en-US" b="1" dirty="0">
                <a:latin typeface="Arial" charset="0"/>
                <a:ea typeface="Arial" charset="0"/>
                <a:cs typeface="Arial" charset="0"/>
              </a:rPr>
              <a:t>N = 14 provosts (of 14)</a:t>
            </a:r>
          </a:p>
          <a:p>
            <a:pPr marL="285750" indent="-285750">
              <a:buFont typeface="Arial" charset="0"/>
              <a:buChar char="•"/>
            </a:pPr>
            <a:r>
              <a:rPr lang="en-US" b="1" dirty="0">
                <a:latin typeface="Arial" charset="0"/>
                <a:ea typeface="Arial" charset="0"/>
                <a:cs typeface="Arial" charset="0"/>
              </a:rPr>
              <a:t>45 minute average</a:t>
            </a:r>
          </a:p>
          <a:p>
            <a:pPr marL="285750" indent="-285750">
              <a:buFont typeface="Arial" charset="0"/>
              <a:buChar char="•"/>
            </a:pPr>
            <a:r>
              <a:rPr lang="en-US" b="1" dirty="0">
                <a:latin typeface="Arial" charset="0"/>
                <a:ea typeface="Arial" charset="0"/>
                <a:cs typeface="Arial" charset="0"/>
              </a:rPr>
              <a:t>Transcribed (9 of 14)</a:t>
            </a:r>
          </a:p>
          <a:p>
            <a:pPr marL="285750" indent="-285750">
              <a:buFont typeface="Arial" charset="0"/>
              <a:buChar char="•"/>
            </a:pPr>
            <a:r>
              <a:rPr lang="en-US" b="1" dirty="0">
                <a:latin typeface="Arial" charset="0"/>
                <a:ea typeface="Arial" charset="0"/>
                <a:cs typeface="Arial" charset="0"/>
              </a:rPr>
              <a:t>Detailed interview  notes (5 of 14)</a:t>
            </a:r>
          </a:p>
          <a:p>
            <a:pPr marL="285750" indent="-285750">
              <a:buFont typeface="Arial" charset="0"/>
              <a:buChar char="•"/>
            </a:pPr>
            <a:r>
              <a:rPr lang="en-US" b="1" dirty="0">
                <a:latin typeface="Arial" charset="0"/>
                <a:ea typeface="Arial" charset="0"/>
                <a:cs typeface="Arial" charset="0"/>
              </a:rPr>
              <a:t>NVivo for analysis</a:t>
            </a:r>
          </a:p>
          <a:p>
            <a:pPr marL="285750" indent="-285750">
              <a:buFont typeface="Arial" charset="0"/>
              <a:buChar char="•"/>
            </a:pPr>
            <a:r>
              <a:rPr lang="en-US" b="1" dirty="0">
                <a:latin typeface="Arial" charset="0"/>
                <a:ea typeface="Arial" charset="0"/>
                <a:cs typeface="Arial" charset="0"/>
              </a:rPr>
              <a:t>Thematic coding scheme</a:t>
            </a:r>
          </a:p>
          <a:p>
            <a:pPr lvl="1">
              <a:buFont typeface="Arial" charset="0"/>
              <a:buChar char="•"/>
            </a:pPr>
            <a:r>
              <a:rPr lang="en-US" sz="3200" b="1" dirty="0">
                <a:latin typeface="Arial" charset="0"/>
                <a:ea typeface="Arial" charset="0"/>
                <a:cs typeface="Arial" charset="0"/>
              </a:rPr>
              <a:t>One team member coded, another checked</a:t>
            </a:r>
            <a:endParaRPr lang="en-US" b="1" dirty="0"/>
          </a:p>
        </p:txBody>
      </p:sp>
      <p:sp>
        <p:nvSpPr>
          <p:cNvPr id="5"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48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charset="0"/>
                <a:ea typeface="Arial" charset="0"/>
                <a:cs typeface="Arial" charset="0"/>
              </a:rPr>
              <a:t>The Value of Academic Libraries</a:t>
            </a:r>
          </a:p>
        </p:txBody>
      </p:sp>
      <p:sp>
        <p:nvSpPr>
          <p:cNvPr id="3" name="Content Placeholder 2"/>
          <p:cNvSpPr>
            <a:spLocks noGrp="1"/>
          </p:cNvSpPr>
          <p:nvPr>
            <p:ph idx="1"/>
          </p:nvPr>
        </p:nvSpPr>
        <p:spPr>
          <a:xfrm>
            <a:off x="457200" y="1600201"/>
            <a:ext cx="8229600" cy="4288718"/>
          </a:xfrm>
        </p:spPr>
        <p:txBody>
          <a:bodyPr/>
          <a:lstStyle/>
          <a:p>
            <a:r>
              <a:rPr lang="en-US" b="1" dirty="0">
                <a:latin typeface="Arial" charset="0"/>
                <a:ea typeface="Arial" charset="0"/>
                <a:cs typeface="Arial" charset="0"/>
              </a:rPr>
              <a:t>ACRL Goal-area committee</a:t>
            </a:r>
          </a:p>
          <a:p>
            <a:pPr lvl="1"/>
            <a:r>
              <a:rPr lang="en-US" b="1" dirty="0">
                <a:latin typeface="Arial" charset="0"/>
                <a:ea typeface="Arial" charset="0"/>
                <a:cs typeface="Arial" charset="0"/>
              </a:rPr>
              <a:t>Part of Plan for Excellence</a:t>
            </a:r>
          </a:p>
          <a:p>
            <a:r>
              <a:rPr lang="en-US" b="1" dirty="0">
                <a:latin typeface="Arial" charset="0"/>
                <a:ea typeface="Arial" charset="0"/>
                <a:cs typeface="Arial" charset="0"/>
              </a:rPr>
              <a:t>Goal: Academic libraries demonstrate alignment with and impact on institutional outcomes</a:t>
            </a:r>
          </a:p>
          <a:p>
            <a:pPr lvl="1"/>
            <a:r>
              <a:rPr lang="en-US" b="1" dirty="0">
                <a:latin typeface="Arial" charset="0"/>
                <a:ea typeface="Arial" charset="0"/>
                <a:cs typeface="Arial" charset="0"/>
              </a:rPr>
              <a:t>Promote impact &amp; value of libraries to higher ed. community</a:t>
            </a:r>
          </a:p>
        </p:txBody>
      </p:sp>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Tree>
    <p:extLst>
      <p:ext uri="{BB962C8B-B14F-4D97-AF65-F5344CB8AC3E}">
        <p14:creationId xmlns:p14="http://schemas.microsoft.com/office/powerpoint/2010/main" val="1489206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Rectangle 2"/>
          <p:cNvSpPr>
            <a:spLocks noChangeArrowheads="1"/>
          </p:cNvSpPr>
          <p:nvPr/>
        </p:nvSpPr>
        <p:spPr bwMode="auto">
          <a:xfrm>
            <a:off x="93292" y="990600"/>
            <a:ext cx="146133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5" cstate="print"/>
          <a:stretch>
            <a:fillRect/>
          </a:stretch>
        </p:blipFill>
        <p:spPr>
          <a:xfrm>
            <a:off x="676294" y="117887"/>
            <a:ext cx="7791411" cy="5771031"/>
          </a:xfrm>
          <a:prstGeom prst="rect">
            <a:avLst/>
          </a:prstGeom>
        </p:spPr>
      </p:pic>
    </p:spTree>
    <p:extLst>
      <p:ext uri="{BB962C8B-B14F-4D97-AF65-F5344CB8AC3E}">
        <p14:creationId xmlns:p14="http://schemas.microsoft.com/office/powerpoint/2010/main" val="178398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Title 1"/>
          <p:cNvSpPr>
            <a:spLocks noGrp="1"/>
          </p:cNvSpPr>
          <p:nvPr>
            <p:ph type="title"/>
          </p:nvPr>
        </p:nvSpPr>
        <p:spPr>
          <a:xfrm>
            <a:off x="457200" y="274638"/>
            <a:ext cx="8229600" cy="1143000"/>
          </a:xfrm>
        </p:spPr>
        <p:txBody>
          <a:bodyPr/>
          <a:lstStyle/>
          <a:p>
            <a:r>
              <a:rPr lang="en-US" b="1" dirty="0">
                <a:latin typeface="Arial" panose="020B0604020202020204" pitchFamily="34" charset="0"/>
                <a:cs typeface="Arial" panose="020B0604020202020204" pitchFamily="34" charset="0"/>
              </a:rPr>
              <a:t>Provost Individual Interviews</a:t>
            </a:r>
            <a:endParaRPr lang="en-US" b="1" dirty="0">
              <a:latin typeface="Arial" charset="0"/>
              <a:ea typeface="Arial" charset="0"/>
              <a:cs typeface="Arial" charset="0"/>
            </a:endParaRPr>
          </a:p>
        </p:txBody>
      </p:sp>
      <p:sp>
        <p:nvSpPr>
          <p:cNvPr id="2" name="TextBox 1"/>
          <p:cNvSpPr txBox="1"/>
          <p:nvPr/>
        </p:nvSpPr>
        <p:spPr>
          <a:xfrm>
            <a:off x="655320" y="1709422"/>
            <a:ext cx="7833360"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library has so many resources to help with the mission of the university…But you have to woo in faculty and students and staff…</a:t>
            </a:r>
            <a:r>
              <a:rPr lang="en-US" sz="2800" b="1" dirty="0">
                <a:solidFill>
                  <a:srgbClr val="404A97"/>
                </a:solidFill>
                <a:latin typeface="Arial" panose="020B0604020202020204" pitchFamily="34" charset="0"/>
                <a:cs typeface="Arial" panose="020B0604020202020204" pitchFamily="34" charset="0"/>
              </a:rPr>
              <a:t>the space is important</a:t>
            </a:r>
            <a:r>
              <a:rPr lang="en-US" sz="2800" b="1" i="1" dirty="0">
                <a:latin typeface="Arial" panose="020B0604020202020204" pitchFamily="34" charset="0"/>
                <a:cs typeface="Arial" panose="020B0604020202020204" pitchFamily="34" charset="0"/>
              </a:rPr>
              <a:t>…”(Provost Interviewee PP04, Research University, Secular, Public)</a:t>
            </a:r>
            <a:endParaRPr lang="en-US" sz="2800" b="1" i="1"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23672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Title 1"/>
          <p:cNvSpPr>
            <a:spLocks noGrp="1"/>
          </p:cNvSpPr>
          <p:nvPr>
            <p:ph type="title"/>
          </p:nvPr>
        </p:nvSpPr>
        <p:spPr>
          <a:xfrm>
            <a:off x="457200" y="274638"/>
            <a:ext cx="8229600" cy="1143000"/>
          </a:xfrm>
        </p:spPr>
        <p:txBody>
          <a:bodyPr/>
          <a:lstStyle/>
          <a:p>
            <a:r>
              <a:rPr lang="en-US" b="1" dirty="0">
                <a:latin typeface="Arial" panose="020B0604020202020204" pitchFamily="34" charset="0"/>
                <a:cs typeface="Arial" panose="020B0604020202020204" pitchFamily="34" charset="0"/>
              </a:rPr>
              <a:t>Provost Individual Interviews</a:t>
            </a:r>
            <a:endParaRPr lang="en-US" b="1" dirty="0">
              <a:latin typeface="Arial" charset="0"/>
              <a:ea typeface="Arial" charset="0"/>
              <a:cs typeface="Arial" charset="0"/>
            </a:endParaRPr>
          </a:p>
        </p:txBody>
      </p:sp>
      <p:sp>
        <p:nvSpPr>
          <p:cNvPr id="2" name="TextBox 1"/>
          <p:cNvSpPr txBox="1"/>
          <p:nvPr/>
        </p:nvSpPr>
        <p:spPr>
          <a:xfrm>
            <a:off x="457200" y="1313182"/>
            <a:ext cx="8229600"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“One thing librarians are great at is collecting metrics on what they're doing, and who's using this and that and so forth, and then trying to get... Adjust their services to meet, umm, the development and demands and so forth. You know, the problem, of course, is that </a:t>
            </a:r>
            <a:r>
              <a:rPr lang="en-US" sz="2400" b="1" dirty="0">
                <a:solidFill>
                  <a:srgbClr val="404A97"/>
                </a:solidFill>
                <a:latin typeface="Arial" panose="020B0604020202020204" pitchFamily="34" charset="0"/>
                <a:cs typeface="Arial" panose="020B0604020202020204" pitchFamily="34" charset="0"/>
              </a:rPr>
              <a:t>there's a lot of, uh, less tangible kinds of benefits that the library brings to a campus</a:t>
            </a:r>
            <a:r>
              <a:rPr lang="en-US" sz="2400" b="1" dirty="0">
                <a:latin typeface="Arial" panose="020B0604020202020204" pitchFamily="34" charset="0"/>
                <a:cs typeface="Arial" panose="020B0604020202020204" pitchFamily="34" charset="0"/>
              </a:rPr>
              <a:t>, in terms of being a place where people, uh, meet to exchange ideas, and to develop projects, and things like that, umm, and... And use the resources in less visible ways, umm, than can always be tracked by, umm, these kinds of use metrics.” </a:t>
            </a:r>
            <a:r>
              <a:rPr lang="en-US" sz="2400" b="1" i="1" dirty="0">
                <a:latin typeface="Arial" panose="020B0604020202020204" pitchFamily="34" charset="0"/>
                <a:cs typeface="Arial" panose="020B0604020202020204" pitchFamily="34" charset="0"/>
              </a:rPr>
              <a:t>(Provost Interviewee PP02, Research University, Non-Secular, Private Not-for-Profit). </a:t>
            </a:r>
          </a:p>
        </p:txBody>
      </p:sp>
    </p:spTree>
    <p:extLst>
      <p:ext uri="{BB962C8B-B14F-4D97-AF65-F5344CB8AC3E}">
        <p14:creationId xmlns:p14="http://schemas.microsoft.com/office/powerpoint/2010/main" val="1031058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6" name="Rectangle 2"/>
          <p:cNvSpPr>
            <a:spLocks noChangeArrowheads="1"/>
          </p:cNvSpPr>
          <p:nvPr/>
        </p:nvSpPr>
        <p:spPr bwMode="auto">
          <a:xfrm>
            <a:off x="93292" y="990600"/>
            <a:ext cx="146133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5" cstate="print"/>
          <a:stretch>
            <a:fillRect/>
          </a:stretch>
        </p:blipFill>
        <p:spPr>
          <a:xfrm>
            <a:off x="1018495" y="171796"/>
            <a:ext cx="7107010" cy="5799320"/>
          </a:xfrm>
          <a:prstGeom prst="rect">
            <a:avLst/>
          </a:prstGeom>
        </p:spPr>
      </p:pic>
    </p:spTree>
    <p:extLst>
      <p:ext uri="{BB962C8B-B14F-4D97-AF65-F5344CB8AC3E}">
        <p14:creationId xmlns:p14="http://schemas.microsoft.com/office/powerpoint/2010/main" val="3835583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90"/>
          <a:stretch/>
        </p:blipFill>
        <p:spPr>
          <a:xfrm>
            <a:off x="1523" y="-1"/>
            <a:ext cx="9142477" cy="6053313"/>
          </a:xfrm>
          <a:prstGeom prst="rect">
            <a:avLst/>
          </a:prstGeom>
        </p:spPr>
      </p:pic>
      <p:sp>
        <p:nvSpPr>
          <p:cNvPr id="5" name="Title 4"/>
          <p:cNvSpPr>
            <a:spLocks noGrp="1"/>
          </p:cNvSpPr>
          <p:nvPr>
            <p:ph type="title"/>
          </p:nvPr>
        </p:nvSpPr>
        <p:spPr>
          <a:xfrm>
            <a:off x="2497013" y="265473"/>
            <a:ext cx="6646985" cy="864643"/>
          </a:xfrm>
          <a:solidFill>
            <a:schemeClr val="tx1">
              <a:alpha val="8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2497014" y="1458904"/>
            <a:ext cx="6646985" cy="4265620"/>
          </a:xfrm>
          <a:solidFill>
            <a:schemeClr val="tx1">
              <a:alpha val="80000"/>
            </a:schemeClr>
          </a:solidFill>
        </p:spPr>
        <p:txBody>
          <a:bodyPr>
            <a:noAutofit/>
          </a:bodyPr>
          <a:lstStyle/>
          <a:p>
            <a:r>
              <a:rPr lang="en-US" sz="2800" b="1" dirty="0">
                <a:solidFill>
                  <a:schemeClr val="bg1"/>
                </a:solidFill>
                <a:latin typeface="Arial" panose="020B0604020202020204" pitchFamily="34" charset="0"/>
                <a:cs typeface="Arial" panose="020B0604020202020204" pitchFamily="34" charset="0"/>
              </a:rPr>
              <a:t>Identify &amp; articulate both learning &amp; success outcomes </a:t>
            </a:r>
          </a:p>
          <a:p>
            <a:pPr lvl="1"/>
            <a:r>
              <a:rPr lang="en-US" sz="2400" b="1" dirty="0">
                <a:solidFill>
                  <a:schemeClr val="bg1"/>
                </a:solidFill>
                <a:latin typeface="Arial" panose="020B0604020202020204" pitchFamily="34" charset="0"/>
                <a:cs typeface="Arial" panose="020B0604020202020204" pitchFamily="34" charset="0"/>
              </a:rPr>
              <a:t>Engage students in redesigning library space to demonstrate library’s impact for learning outcome </a:t>
            </a:r>
          </a:p>
          <a:p>
            <a:pPr lvl="1"/>
            <a:r>
              <a:rPr lang="en-US" sz="2400" b="1" dirty="0">
                <a:solidFill>
                  <a:schemeClr val="bg1"/>
                </a:solidFill>
                <a:latin typeface="Arial" panose="020B0604020202020204" pitchFamily="34" charset="0"/>
                <a:cs typeface="Arial" panose="020B0604020202020204" pitchFamily="34" charset="0"/>
              </a:rPr>
              <a:t>Library resource or service usage &amp; its relationship to student retention exemplifies the effect of library’s service, collection, &amp;/or space for success outcome</a:t>
            </a:r>
          </a:p>
        </p:txBody>
      </p:sp>
      <p:sp>
        <p:nvSpPr>
          <p:cNvPr id="7"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54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081117"/>
          </a:xfrm>
          <a:prstGeom prst="rect">
            <a:avLst/>
          </a:prstGeom>
        </p:spPr>
      </p:pic>
      <p:sp>
        <p:nvSpPr>
          <p:cNvPr id="5" name="Title 4"/>
          <p:cNvSpPr>
            <a:spLocks noGrp="1"/>
          </p:cNvSpPr>
          <p:nvPr>
            <p:ph type="title"/>
          </p:nvPr>
        </p:nvSpPr>
        <p:spPr>
          <a:xfrm>
            <a:off x="0" y="586154"/>
            <a:ext cx="5767755" cy="890860"/>
          </a:xfrm>
          <a:solidFill>
            <a:srgbClr val="000000">
              <a:alpha val="80000"/>
            </a:srgb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0" y="1559211"/>
            <a:ext cx="5867399" cy="2655949"/>
          </a:xfrm>
          <a:solidFill>
            <a:srgbClr val="000000">
              <a:alpha val="80000"/>
            </a:srgbClr>
          </a:solidFill>
        </p:spPr>
        <p:txBody>
          <a:bodyPr>
            <a:noAutofit/>
          </a:bodyPr>
          <a:lstStyle/>
          <a:p>
            <a:pPr marL="0" indent="0">
              <a:buNone/>
            </a:pPr>
            <a:r>
              <a:rPr lang="en-US" b="1" dirty="0">
                <a:solidFill>
                  <a:schemeClr val="bg1"/>
                </a:solidFill>
                <a:latin typeface="Arial" panose="020B0604020202020204" pitchFamily="34" charset="0"/>
                <a:cs typeface="Arial" panose="020B0604020202020204" pitchFamily="34" charset="0"/>
              </a:rPr>
              <a:t>Focus less on service &amp; more on sharing space &amp; collaborative programming with groups both on &amp; off campus</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05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87"/>
          <a:stretch/>
        </p:blipFill>
        <p:spPr>
          <a:xfrm>
            <a:off x="0" y="0"/>
            <a:ext cx="9144000" cy="6050390"/>
          </a:xfrm>
          <a:prstGeom prst="rect">
            <a:avLst/>
          </a:prstGeom>
        </p:spPr>
      </p:pic>
      <p:sp>
        <p:nvSpPr>
          <p:cNvPr id="5" name="Title 4"/>
          <p:cNvSpPr>
            <a:spLocks noGrp="1"/>
          </p:cNvSpPr>
          <p:nvPr>
            <p:ph type="title"/>
          </p:nvPr>
        </p:nvSpPr>
        <p:spPr>
          <a:xfrm>
            <a:off x="4349262" y="133961"/>
            <a:ext cx="4794738" cy="897670"/>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914400" y="4416210"/>
            <a:ext cx="8229600" cy="1471246"/>
          </a:xfrm>
          <a:solidFill>
            <a:schemeClr val="tx1">
              <a:alpha val="60000"/>
            </a:schemeClr>
          </a:solidFill>
        </p:spPr>
        <p:txBody>
          <a:bodyPr>
            <a:noAutofit/>
          </a:bodyPr>
          <a:lstStyle/>
          <a:p>
            <a:pPr marL="0" indent="0">
              <a:buNone/>
            </a:pPr>
            <a:r>
              <a:rPr lang="en-US" sz="2800" b="1" dirty="0">
                <a:solidFill>
                  <a:schemeClr val="bg1"/>
                </a:solidFill>
                <a:latin typeface="Arial" panose="020B0604020202020204" pitchFamily="34" charset="0"/>
                <a:cs typeface="Arial" panose="020B0604020202020204" pitchFamily="34" charset="0"/>
              </a:rPr>
              <a:t>Bolster collaboration with other campus units or external partners, including consortia, on assessment-based efforts</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858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8977"/>
          </a:xfrm>
          <a:prstGeom prst="rect">
            <a:avLst/>
          </a:prstGeom>
        </p:spPr>
      </p:pic>
      <p:sp>
        <p:nvSpPr>
          <p:cNvPr id="5" name="Title 4"/>
          <p:cNvSpPr>
            <a:spLocks noGrp="1"/>
          </p:cNvSpPr>
          <p:nvPr>
            <p:ph type="title"/>
          </p:nvPr>
        </p:nvSpPr>
        <p:spPr>
          <a:xfrm>
            <a:off x="3821721" y="463296"/>
            <a:ext cx="5322277" cy="930896"/>
          </a:xfrm>
          <a:solidFill>
            <a:schemeClr val="tx1">
              <a:alpha val="8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3821722" y="1792094"/>
            <a:ext cx="5322277" cy="3502197"/>
          </a:xfrm>
          <a:solidFill>
            <a:schemeClr val="tx1">
              <a:alpha val="80000"/>
            </a:schemeClr>
          </a:solidFill>
        </p:spPr>
        <p:txBody>
          <a:bodyPr>
            <a:noAutofit/>
          </a:bodyPr>
          <a:lstStyle/>
          <a:p>
            <a:pPr marL="0" indent="0">
              <a:buNone/>
            </a:pPr>
            <a:r>
              <a:rPr lang="en-US" b="1" dirty="0">
                <a:solidFill>
                  <a:schemeClr val="bg1"/>
                </a:solidFill>
                <a:latin typeface="Arial" panose="020B0604020202020204" pitchFamily="34" charset="0"/>
                <a:cs typeface="Arial" panose="020B0604020202020204" pitchFamily="34" charset="0"/>
              </a:rPr>
              <a:t>Communicate how library services, collections, and spaces address the larger mission of the institution by becoming better at marketing &amp; customer service</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95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74"/>
            <a:ext cx="9144000" cy="6072188"/>
          </a:xfrm>
          <a:prstGeom prst="rect">
            <a:avLst/>
          </a:prstGeom>
        </p:spPr>
      </p:pic>
      <p:sp>
        <p:nvSpPr>
          <p:cNvPr id="5" name="Title 4"/>
          <p:cNvSpPr>
            <a:spLocks noGrp="1"/>
          </p:cNvSpPr>
          <p:nvPr>
            <p:ph type="title"/>
          </p:nvPr>
        </p:nvSpPr>
        <p:spPr>
          <a:xfrm>
            <a:off x="4196862" y="451104"/>
            <a:ext cx="4947138" cy="898318"/>
          </a:xfrm>
          <a:solidFill>
            <a:schemeClr val="tx1">
              <a:alpha val="8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4196862" y="1513816"/>
            <a:ext cx="4947138" cy="3570416"/>
          </a:xfrm>
          <a:solidFill>
            <a:schemeClr val="tx1">
              <a:alpha val="80000"/>
            </a:schemeClr>
          </a:solidFill>
        </p:spPr>
        <p:txBody>
          <a:bodyPr>
            <a:noAutofit/>
          </a:bodyPr>
          <a:lstStyle/>
          <a:p>
            <a:pPr marL="0" indent="0">
              <a:buNone/>
            </a:pPr>
            <a:r>
              <a:rPr lang="en-US" b="1" dirty="0">
                <a:solidFill>
                  <a:schemeClr val="bg1"/>
                </a:solidFill>
                <a:latin typeface="Arial" panose="020B0604020202020204" pitchFamily="34" charset="0"/>
                <a:cs typeface="Arial" panose="020B0604020202020204" pitchFamily="34" charset="0"/>
              </a:rPr>
              <a:t>Study the assessment &amp; student-centered outcomes of diverse populations across various institutions using multiple methods</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53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22238"/>
            <a:ext cx="5322277" cy="756993"/>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0" y="3798277"/>
            <a:ext cx="8229600" cy="2025433"/>
          </a:xfrm>
          <a:solidFill>
            <a:schemeClr val="tx1">
              <a:alpha val="60000"/>
            </a:schemeClr>
          </a:solidFill>
        </p:spPr>
        <p:txBody>
          <a:bodyPr>
            <a:noAutofit/>
          </a:bodyPr>
          <a:lstStyle/>
          <a:p>
            <a:pPr marL="0" indent="0">
              <a:buNone/>
            </a:pPr>
            <a:r>
              <a:rPr lang="en-US" sz="2800" b="1" dirty="0">
                <a:solidFill>
                  <a:schemeClr val="bg1"/>
                </a:solidFill>
                <a:latin typeface="Arial" panose="020B0604020202020204" pitchFamily="34" charset="0"/>
                <a:cs typeface="Arial" panose="020B0604020202020204" pitchFamily="34" charset="0"/>
              </a:rPr>
              <a:t>Develop relationships within different academic service areas, such as teaching &amp; learning, at various levels throughout institution</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04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charset="0"/>
                <a:ea typeface="Arial" charset="0"/>
                <a:cs typeface="Arial" charset="0"/>
              </a:rPr>
              <a:t>Research Agenda</a:t>
            </a:r>
          </a:p>
        </p:txBody>
      </p:sp>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8" name="TextBox 7"/>
          <p:cNvSpPr txBox="1"/>
          <p:nvPr/>
        </p:nvSpPr>
        <p:spPr>
          <a:xfrm>
            <a:off x="3962400" y="1752600"/>
            <a:ext cx="184731" cy="369332"/>
          </a:xfrm>
          <a:prstGeom prst="rect">
            <a:avLst/>
          </a:prstGeom>
          <a:noFill/>
        </p:spPr>
        <p:txBody>
          <a:bodyPr wrap="none" rtlCol="0">
            <a:spAutoFit/>
          </a:bodyPr>
          <a:lstStyle/>
          <a:p>
            <a:endParaRPr lang="en-US" dirty="0"/>
          </a:p>
        </p:txBody>
      </p:sp>
      <p:sp>
        <p:nvSpPr>
          <p:cNvPr id="10" name="Content Placeholder 9"/>
          <p:cNvSpPr>
            <a:spLocks noGrp="1"/>
          </p:cNvSpPr>
          <p:nvPr>
            <p:ph idx="1"/>
          </p:nvPr>
        </p:nvSpPr>
        <p:spPr/>
        <p:txBody>
          <a:bodyPr>
            <a:normAutofit/>
          </a:bodyPr>
          <a:lstStyle/>
          <a:p>
            <a:r>
              <a:rPr lang="en-US" b="1" i="1" dirty="0">
                <a:latin typeface="Arial" charset="0"/>
                <a:ea typeface="Arial" charset="0"/>
                <a:cs typeface="Arial" charset="0"/>
              </a:rPr>
              <a:t>Action-oriented Research Agenda on Library Contributions to Student Learning &amp; Success</a:t>
            </a:r>
          </a:p>
          <a:p>
            <a:pPr lvl="1"/>
            <a:r>
              <a:rPr lang="en-US" b="1" dirty="0">
                <a:latin typeface="Arial" charset="0"/>
                <a:ea typeface="Arial" charset="0"/>
                <a:cs typeface="Arial" charset="0"/>
              </a:rPr>
              <a:t>Update progress since 2010 VAL Report </a:t>
            </a:r>
          </a:p>
          <a:p>
            <a:pPr lvl="1"/>
            <a:r>
              <a:rPr lang="en-US" b="1" dirty="0">
                <a:latin typeface="Arial" charset="0"/>
                <a:ea typeface="Arial" charset="0"/>
                <a:cs typeface="Arial" charset="0"/>
              </a:rPr>
              <a:t>Identify research needs in higher ed. sector</a:t>
            </a:r>
          </a:p>
          <a:p>
            <a:pPr lvl="1"/>
            <a:r>
              <a:rPr lang="en-US" b="1" dirty="0">
                <a:latin typeface="Arial" charset="0"/>
                <a:ea typeface="Arial" charset="0"/>
                <a:cs typeface="Arial" charset="0"/>
              </a:rPr>
              <a:t>Focus on institutional priorities for student learning &amp; success (i.e., retention, persistence, degree completion)</a:t>
            </a:r>
          </a:p>
        </p:txBody>
      </p:sp>
    </p:spTree>
    <p:extLst>
      <p:ext uri="{BB962C8B-B14F-4D97-AF65-F5344CB8AC3E}">
        <p14:creationId xmlns:p14="http://schemas.microsoft.com/office/powerpoint/2010/main" val="3210551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98"/>
            <a:ext cx="9144000" cy="6098977"/>
          </a:xfrm>
          <a:prstGeom prst="rect">
            <a:avLst/>
          </a:prstGeom>
        </p:spPr>
      </p:pic>
      <p:sp>
        <p:nvSpPr>
          <p:cNvPr id="5" name="Title 4"/>
          <p:cNvSpPr>
            <a:spLocks noGrp="1"/>
          </p:cNvSpPr>
          <p:nvPr>
            <p:ph type="title"/>
          </p:nvPr>
        </p:nvSpPr>
        <p:spPr>
          <a:xfrm>
            <a:off x="0" y="216022"/>
            <a:ext cx="4841631" cy="944563"/>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0" y="3374318"/>
            <a:ext cx="8229600" cy="2514600"/>
          </a:xfrm>
          <a:solidFill>
            <a:schemeClr val="tx1">
              <a:alpha val="60000"/>
            </a:schemeClr>
          </a:solidFill>
        </p:spPr>
        <p:txBody>
          <a:bodyPr>
            <a:noAutofit/>
          </a:bodyPr>
          <a:lstStyle/>
          <a:p>
            <a:pPr marL="0" indent="0">
              <a:buNone/>
            </a:pPr>
            <a:r>
              <a:rPr lang="en-US" sz="2800" b="1" dirty="0">
                <a:solidFill>
                  <a:schemeClr val="bg1"/>
                </a:solidFill>
                <a:latin typeface="Arial" panose="020B0604020202020204" pitchFamily="34" charset="0"/>
                <a:cs typeface="Arial" panose="020B0604020202020204" pitchFamily="34" charset="0"/>
              </a:rPr>
              <a:t>Continue to develop &amp; foster relationships and engagement with academic administrators &amp; other service providers, such as student services, offices of sponsored programs, teaching &amp; learning, etc.</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81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598" r="5598"/>
          <a:stretch/>
        </p:blipFill>
        <p:spPr>
          <a:xfrm>
            <a:off x="0" y="0"/>
            <a:ext cx="9144000" cy="6053313"/>
          </a:xfrm>
          <a:prstGeom prst="rect">
            <a:avLst/>
          </a:prstGeom>
        </p:spPr>
      </p:pic>
      <p:sp>
        <p:nvSpPr>
          <p:cNvPr id="5" name="Title 4"/>
          <p:cNvSpPr>
            <a:spLocks noGrp="1"/>
          </p:cNvSpPr>
          <p:nvPr>
            <p:ph type="title"/>
          </p:nvPr>
        </p:nvSpPr>
        <p:spPr>
          <a:xfrm>
            <a:off x="0" y="252304"/>
            <a:ext cx="5099538" cy="896558"/>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Recommendation</a:t>
            </a:r>
          </a:p>
        </p:txBody>
      </p:sp>
      <p:sp>
        <p:nvSpPr>
          <p:cNvPr id="6" name="Content Placeholder 5"/>
          <p:cNvSpPr>
            <a:spLocks noGrp="1"/>
          </p:cNvSpPr>
          <p:nvPr>
            <p:ph idx="1"/>
          </p:nvPr>
        </p:nvSpPr>
        <p:spPr>
          <a:xfrm>
            <a:off x="1348154" y="4257701"/>
            <a:ext cx="7795846" cy="1693985"/>
          </a:xfrm>
          <a:solidFill>
            <a:schemeClr val="tx1">
              <a:alpha val="60000"/>
            </a:schemeClr>
          </a:solidFill>
        </p:spPr>
        <p:txBody>
          <a:bodyPr>
            <a:noAutofit/>
          </a:bodyPr>
          <a:lstStyle/>
          <a:p>
            <a:pPr marL="0" indent="0">
              <a:buNone/>
            </a:pPr>
            <a:r>
              <a:rPr lang="en-US" sz="2800" b="1" dirty="0">
                <a:solidFill>
                  <a:schemeClr val="bg1"/>
                </a:solidFill>
                <a:latin typeface="Arial" panose="020B0604020202020204" pitchFamily="34" charset="0"/>
                <a:cs typeface="Arial" panose="020B0604020202020204" pitchFamily="34" charset="0"/>
              </a:rPr>
              <a:t>Represent data different contexts &amp; visualizations to make case with diverse groups of academic administrators</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607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795"/>
          <a:stretch/>
        </p:blipFill>
        <p:spPr>
          <a:xfrm>
            <a:off x="0" y="4206"/>
            <a:ext cx="9144000" cy="6049108"/>
          </a:xfrm>
          <a:prstGeom prst="rect">
            <a:avLst/>
          </a:prstGeom>
        </p:spPr>
      </p:pic>
      <p:sp>
        <p:nvSpPr>
          <p:cNvPr id="5" name="Title 4"/>
          <p:cNvSpPr>
            <a:spLocks noGrp="1"/>
          </p:cNvSpPr>
          <p:nvPr>
            <p:ph type="title"/>
          </p:nvPr>
        </p:nvSpPr>
        <p:spPr>
          <a:xfrm>
            <a:off x="0" y="135157"/>
            <a:ext cx="3998976" cy="875025"/>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Priority Area</a:t>
            </a:r>
          </a:p>
        </p:txBody>
      </p:sp>
      <p:sp>
        <p:nvSpPr>
          <p:cNvPr id="6" name="Content Placeholder 5"/>
          <p:cNvSpPr>
            <a:spLocks noGrp="1"/>
          </p:cNvSpPr>
          <p:nvPr>
            <p:ph idx="1"/>
          </p:nvPr>
        </p:nvSpPr>
        <p:spPr>
          <a:xfrm>
            <a:off x="0" y="1494723"/>
            <a:ext cx="8229600" cy="3589510"/>
          </a:xfrm>
          <a:solidFill>
            <a:schemeClr val="tx1">
              <a:alpha val="60000"/>
            </a:schemeClr>
          </a:solidFill>
        </p:spPr>
        <p:txBody>
          <a:bodyPr>
            <a:normAutofit/>
          </a:bodyPr>
          <a:lstStyle/>
          <a:p>
            <a:pPr marL="514350" indent="-514350">
              <a:spcBef>
                <a:spcPts val="0"/>
              </a:spcBef>
              <a:buAutoNum type="arabicPeriod"/>
            </a:pPr>
            <a:r>
              <a:rPr lang="en-US" sz="2800" b="1" dirty="0">
                <a:solidFill>
                  <a:schemeClr val="bg1"/>
                </a:solidFill>
                <a:latin typeface="Arial" panose="020B0604020202020204" pitchFamily="34" charset="0"/>
                <a:cs typeface="Arial" panose="020B0604020202020204" pitchFamily="34" charset="0"/>
              </a:rPr>
              <a:t>Communication</a:t>
            </a:r>
          </a:p>
          <a:p>
            <a:pPr marL="914400" lvl="1" indent="-514350">
              <a:spcBef>
                <a:spcPts val="0"/>
              </a:spcBef>
              <a:buFont typeface="+mj-lt"/>
              <a:buAutoNum type="alphaLcPeriod"/>
            </a:pPr>
            <a:r>
              <a:rPr lang="en-US" b="1" dirty="0">
                <a:solidFill>
                  <a:schemeClr val="bg1"/>
                </a:solidFill>
                <a:latin typeface="Arial" panose="020B0604020202020204" pitchFamily="34" charset="0"/>
                <a:cs typeface="Arial" panose="020B0604020202020204" pitchFamily="34" charset="0"/>
              </a:rPr>
              <a:t>Communicate with those outside of library &amp; at different levels within the institution</a:t>
            </a:r>
          </a:p>
          <a:p>
            <a:pPr marL="1314450" lvl="2" indent="-514350">
              <a:spcBef>
                <a:spcPts val="0"/>
              </a:spcBef>
              <a:buFont typeface="+mj-lt"/>
              <a:buAutoNum type="alphaLcPeriod"/>
            </a:pPr>
            <a:r>
              <a:rPr lang="en-US" sz="2800" b="1" dirty="0">
                <a:solidFill>
                  <a:schemeClr val="bg1"/>
                </a:solidFill>
                <a:latin typeface="Arial" panose="020B0604020202020204" pitchFamily="34" charset="0"/>
                <a:cs typeface="Arial" panose="020B0604020202020204" pitchFamily="34" charset="0"/>
              </a:rPr>
              <a:t>Can provide offer a bird’s eye view of what library should be doing</a:t>
            </a:r>
          </a:p>
          <a:p>
            <a:pPr marL="1314450" lvl="2" indent="-514350">
              <a:spcBef>
                <a:spcPts val="0"/>
              </a:spcBef>
              <a:buFont typeface="+mj-lt"/>
              <a:buAutoNum type="alphaLcPeriod"/>
            </a:pPr>
            <a:r>
              <a:rPr lang="en-US" sz="2800" b="1" dirty="0">
                <a:solidFill>
                  <a:schemeClr val="bg1"/>
                </a:solidFill>
                <a:latin typeface="Arial" panose="020B0604020202020204" pitchFamily="34" charset="0"/>
                <a:cs typeface="Arial" panose="020B0604020202020204" pitchFamily="34" charset="0"/>
              </a:rPr>
              <a:t>Can be advocates for &amp; supporters of library</a:t>
            </a:r>
          </a:p>
        </p:txBody>
      </p:sp>
      <p:sp>
        <p:nvSpPr>
          <p:cNvPr id="7" name="Footer Placeholder 3"/>
          <p:cNvSpPr>
            <a:spLocks noGrp="1"/>
          </p:cNvSpPr>
          <p:nvPr>
            <p:ph type="ftr" sz="quarter" idx="11"/>
          </p:nvPr>
        </p:nvSpPr>
        <p:spPr>
          <a:xfrm>
            <a:off x="0" y="6053314"/>
            <a:ext cx="9144000" cy="804686"/>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rPr>
              <a:t>Value</a:t>
            </a:r>
            <a:br>
              <a:rPr kumimoji="0" lang="en-US" sz="1600" b="1" i="0" u="none" strike="noStrike" kern="0" cap="none" spc="0" normalizeH="0" baseline="0" noProof="0" dirty="0">
                <a:ln>
                  <a:noFill/>
                </a:ln>
                <a:solidFill>
                  <a:srgbClr val="364C98"/>
                </a:solidFill>
                <a:effectLst/>
                <a:uLnTx/>
                <a:uFillTx/>
                <a:latin typeface="Myriad Pro" pitchFamily="34" charset="0"/>
              </a:rPr>
            </a:br>
            <a:r>
              <a:rPr kumimoji="0" lang="en-US" sz="1600" b="1" i="0" u="none" strike="noStrike" kern="0" cap="none" spc="0" normalizeH="0" baseline="0" noProof="0" dirty="0">
                <a:ln>
                  <a:noFill/>
                </a:ln>
                <a:solidFill>
                  <a:srgbClr val="364C98"/>
                </a:solidFill>
                <a:effectLst/>
                <a:uLnTx/>
                <a:uFillTx/>
                <a:latin typeface="Myriad Pro" pitchFamily="34" charset="0"/>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5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98792"/>
            <a:ext cx="4044462" cy="679034"/>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Priority Area</a:t>
            </a:r>
          </a:p>
        </p:txBody>
      </p:sp>
      <p:sp>
        <p:nvSpPr>
          <p:cNvPr id="6" name="Content Placeholder 5"/>
          <p:cNvSpPr>
            <a:spLocks noGrp="1"/>
          </p:cNvSpPr>
          <p:nvPr>
            <p:ph idx="1"/>
          </p:nvPr>
        </p:nvSpPr>
        <p:spPr>
          <a:xfrm>
            <a:off x="0" y="890531"/>
            <a:ext cx="5967046" cy="4880730"/>
          </a:xfrm>
          <a:solidFill>
            <a:schemeClr val="tx1">
              <a:alpha val="60000"/>
            </a:schemeClr>
          </a:solidFill>
        </p:spPr>
        <p:txBody>
          <a:bodyPr>
            <a:noAutofit/>
          </a:bodyPr>
          <a:lstStyle/>
          <a:p>
            <a:pPr marL="403225" indent="-403225">
              <a:buNone/>
            </a:pPr>
            <a:r>
              <a:rPr lang="en-US" sz="2400" b="1" dirty="0">
                <a:solidFill>
                  <a:schemeClr val="bg1"/>
                </a:solidFill>
                <a:latin typeface="Arial" panose="020B0604020202020204" pitchFamily="34" charset="0"/>
                <a:cs typeface="Arial" panose="020B0604020202020204" pitchFamily="34" charset="0"/>
              </a:rPr>
              <a:t>2. Collaboration</a:t>
            </a:r>
          </a:p>
          <a:p>
            <a:pPr marL="914400" lvl="1" indent="-514350">
              <a:buFont typeface="+mj-lt"/>
              <a:buAutoNum type="alphaLcPeriod"/>
            </a:pPr>
            <a:r>
              <a:rPr lang="en-US" sz="2400" b="1" dirty="0">
                <a:solidFill>
                  <a:schemeClr val="bg1"/>
                </a:solidFill>
                <a:latin typeface="Arial" panose="020B0604020202020204" pitchFamily="34" charset="0"/>
                <a:cs typeface="Arial" panose="020B0604020202020204" pitchFamily="34" charset="0"/>
              </a:rPr>
              <a:t>Understand different types &amp; levels of collaboration &amp; consider reviewing literature from related fields to see what is said about libraries &amp; common ground  </a:t>
            </a:r>
          </a:p>
          <a:p>
            <a:pPr marL="1314450" lvl="2" indent="-514350">
              <a:buFont typeface="+mj-lt"/>
              <a:buAutoNum type="romanLcPeriod"/>
            </a:pPr>
            <a:r>
              <a:rPr lang="en-US" b="1" dirty="0">
                <a:solidFill>
                  <a:schemeClr val="bg1"/>
                </a:solidFill>
                <a:latin typeface="Arial" panose="020B0604020202020204" pitchFamily="34" charset="0"/>
                <a:cs typeface="Arial" panose="020B0604020202020204" pitchFamily="34" charset="0"/>
              </a:rPr>
              <a:t>Work with academic administrators, academic services, faculty, students, alumni, &amp; other members of regional &amp; local communities.</a:t>
            </a:r>
          </a:p>
        </p:txBody>
      </p:sp>
      <p:sp>
        <p:nvSpPr>
          <p:cNvPr id="7"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91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 t="6284" r="-17" b="-6083"/>
          <a:stretch/>
        </p:blipFill>
        <p:spPr>
          <a:xfrm>
            <a:off x="1524" y="0"/>
            <a:ext cx="9142476" cy="6424246"/>
          </a:xfrm>
          <a:prstGeom prst="rect">
            <a:avLst/>
          </a:prstGeom>
        </p:spPr>
      </p:pic>
      <p:sp>
        <p:nvSpPr>
          <p:cNvPr id="5" name="Title 4"/>
          <p:cNvSpPr>
            <a:spLocks noGrp="1"/>
          </p:cNvSpPr>
          <p:nvPr>
            <p:ph type="title"/>
          </p:nvPr>
        </p:nvSpPr>
        <p:spPr>
          <a:xfrm>
            <a:off x="0" y="331584"/>
            <a:ext cx="4396154" cy="895947"/>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Priority Area</a:t>
            </a:r>
          </a:p>
        </p:txBody>
      </p:sp>
      <p:sp>
        <p:nvSpPr>
          <p:cNvPr id="6" name="Content Placeholder 5"/>
          <p:cNvSpPr>
            <a:spLocks noGrp="1"/>
          </p:cNvSpPr>
          <p:nvPr>
            <p:ph idx="1"/>
          </p:nvPr>
        </p:nvSpPr>
        <p:spPr>
          <a:xfrm>
            <a:off x="0" y="1480038"/>
            <a:ext cx="6518031" cy="4408879"/>
          </a:xfrm>
          <a:solidFill>
            <a:schemeClr val="tx1">
              <a:alpha val="60000"/>
            </a:schemeClr>
          </a:solidFill>
        </p:spPr>
        <p:txBody>
          <a:bodyPr>
            <a:noAutofit/>
          </a:bodyPr>
          <a:lstStyle/>
          <a:p>
            <a:pPr marL="403225" indent="-403225">
              <a:buNone/>
            </a:pPr>
            <a:r>
              <a:rPr lang="en-US" sz="2400" b="1" dirty="0">
                <a:solidFill>
                  <a:schemeClr val="bg1"/>
                </a:solidFill>
                <a:latin typeface="Arial" panose="020B0604020202020204" pitchFamily="34" charset="0"/>
                <a:cs typeface="Arial" panose="020B0604020202020204" pitchFamily="34" charset="0"/>
              </a:rPr>
              <a:t>3. Mission Strategy &amp; Alignment</a:t>
            </a:r>
          </a:p>
          <a:p>
            <a:pPr marL="914400" lvl="1" indent="-514350">
              <a:buFont typeface="+mj-lt"/>
              <a:buAutoNum type="alphaLcPeriod"/>
            </a:pPr>
            <a:r>
              <a:rPr lang="en-US" sz="2400" b="1" dirty="0">
                <a:solidFill>
                  <a:schemeClr val="bg1"/>
                </a:solidFill>
                <a:latin typeface="Arial" panose="020B0604020202020204" pitchFamily="34" charset="0"/>
                <a:cs typeface="Arial" panose="020B0604020202020204" pitchFamily="34" charset="0"/>
              </a:rPr>
              <a:t>Go outside of library to collect data &amp; seek possible collaborators for common issues</a:t>
            </a:r>
          </a:p>
          <a:p>
            <a:pPr marL="1314450" lvl="2" indent="-514350">
              <a:buFont typeface="+mj-lt"/>
              <a:buAutoNum type="romanLcPeriod"/>
            </a:pPr>
            <a:r>
              <a:rPr lang="en-US" b="1" dirty="0">
                <a:solidFill>
                  <a:schemeClr val="bg1"/>
                </a:solidFill>
                <a:latin typeface="Arial" panose="020B0604020202020204" pitchFamily="34" charset="0"/>
                <a:cs typeface="Arial" panose="020B0604020202020204" pitchFamily="34" charset="0"/>
              </a:rPr>
              <a:t>Work with teaching &amp; learning support services &amp; directly with faculty &amp; students to build culture of assessment </a:t>
            </a:r>
          </a:p>
          <a:p>
            <a:pPr marL="1771650" lvl="3" indent="-514350">
              <a:buFont typeface="+mj-lt"/>
              <a:buAutoNum type="romanLcPeriod"/>
            </a:pPr>
            <a:r>
              <a:rPr lang="en-US" sz="2400" b="1" dirty="0">
                <a:solidFill>
                  <a:schemeClr val="bg1"/>
                </a:solidFill>
                <a:latin typeface="Arial" panose="020B0604020202020204" pitchFamily="34" charset="0"/>
                <a:cs typeface="Arial" panose="020B0604020202020204" pitchFamily="34" charset="0"/>
              </a:rPr>
              <a:t>Use both qualitative &amp; quantitative data for collection, analysis, &amp; reporting</a:t>
            </a:r>
          </a:p>
        </p:txBody>
      </p:sp>
      <p:sp>
        <p:nvSpPr>
          <p:cNvPr id="7"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3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734"/>
          <a:stretch/>
        </p:blipFill>
        <p:spPr>
          <a:xfrm>
            <a:off x="0" y="0"/>
            <a:ext cx="9144000" cy="6053313"/>
          </a:xfrm>
          <a:prstGeom prst="rect">
            <a:avLst/>
          </a:prstGeom>
        </p:spPr>
      </p:pic>
      <p:sp>
        <p:nvSpPr>
          <p:cNvPr id="5" name="Title 4"/>
          <p:cNvSpPr>
            <a:spLocks noGrp="1"/>
          </p:cNvSpPr>
          <p:nvPr>
            <p:ph type="title"/>
          </p:nvPr>
        </p:nvSpPr>
        <p:spPr>
          <a:xfrm>
            <a:off x="0" y="633983"/>
            <a:ext cx="3997569" cy="857059"/>
          </a:xfrm>
          <a:solidFill>
            <a:schemeClr val="tx1">
              <a:alpha val="60000"/>
            </a:schemeClr>
          </a:solidFill>
        </p:spPr>
        <p:txBody>
          <a:bodyPr>
            <a:normAutofit/>
          </a:bodyPr>
          <a:lstStyle/>
          <a:p>
            <a:r>
              <a:rPr lang="en-US" sz="4000" b="1" dirty="0">
                <a:solidFill>
                  <a:schemeClr val="bg1"/>
                </a:solidFill>
                <a:latin typeface="Arial" panose="020B0604020202020204" pitchFamily="34" charset="0"/>
                <a:cs typeface="Arial" panose="020B0604020202020204" pitchFamily="34" charset="0"/>
              </a:rPr>
              <a:t>Priority Area</a:t>
            </a:r>
          </a:p>
        </p:txBody>
      </p:sp>
      <p:sp>
        <p:nvSpPr>
          <p:cNvPr id="6" name="Content Placeholder 5"/>
          <p:cNvSpPr>
            <a:spLocks noGrp="1"/>
          </p:cNvSpPr>
          <p:nvPr>
            <p:ph idx="1"/>
          </p:nvPr>
        </p:nvSpPr>
        <p:spPr>
          <a:xfrm>
            <a:off x="3751385" y="2743199"/>
            <a:ext cx="5392615" cy="3220209"/>
          </a:xfrm>
          <a:solidFill>
            <a:schemeClr val="tx1">
              <a:alpha val="60000"/>
            </a:schemeClr>
          </a:solidFill>
        </p:spPr>
        <p:txBody>
          <a:bodyPr>
            <a:normAutofit fontScale="92500"/>
          </a:bodyPr>
          <a:lstStyle/>
          <a:p>
            <a:pPr marL="403225" indent="-403225">
              <a:buNone/>
            </a:pPr>
            <a:r>
              <a:rPr lang="en-US" sz="2800" b="1" dirty="0">
                <a:solidFill>
                  <a:schemeClr val="bg1"/>
                </a:solidFill>
                <a:latin typeface="Arial" panose="020B0604020202020204" pitchFamily="34" charset="0"/>
                <a:cs typeface="Arial" panose="020B0604020202020204" pitchFamily="34" charset="0"/>
              </a:rPr>
              <a:t>4. Teaching &amp; Learning</a:t>
            </a:r>
          </a:p>
          <a:p>
            <a:pPr marL="914400" lvl="1" indent="-514350">
              <a:buFont typeface="+mj-lt"/>
              <a:buAutoNum type="alphaLcPeriod"/>
            </a:pPr>
            <a:r>
              <a:rPr lang="en-US" sz="2600" b="1" dirty="0">
                <a:solidFill>
                  <a:schemeClr val="bg1"/>
                </a:solidFill>
                <a:latin typeface="Arial" panose="020B0604020202020204" pitchFamily="34" charset="0"/>
                <a:cs typeface="Arial" panose="020B0604020202020204" pitchFamily="34" charset="0"/>
              </a:rPr>
              <a:t>Engage with faculty &amp; students for librarian inclusion in developing academic &amp; everyday life support services for students </a:t>
            </a:r>
          </a:p>
          <a:p>
            <a:pPr marL="914400" lvl="1" indent="-514350">
              <a:buFont typeface="+mj-lt"/>
              <a:buAutoNum type="alphaLcPeriod"/>
            </a:pPr>
            <a:r>
              <a:rPr lang="en-US" sz="2600" b="1" dirty="0">
                <a:solidFill>
                  <a:schemeClr val="bg1"/>
                </a:solidFill>
                <a:latin typeface="Arial" panose="020B0604020202020204" pitchFamily="34" charset="0"/>
                <a:cs typeface="Arial" panose="020B0604020202020204" pitchFamily="34" charset="0"/>
              </a:rPr>
              <a:t>Develop educated &amp; informed citizens</a:t>
            </a:r>
          </a:p>
        </p:txBody>
      </p:sp>
      <p:sp>
        <p:nvSpPr>
          <p:cNvPr id="7"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397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58263"/>
            <a:ext cx="3798277" cy="710100"/>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Priority Area</a:t>
            </a:r>
          </a:p>
        </p:txBody>
      </p:sp>
      <p:sp>
        <p:nvSpPr>
          <p:cNvPr id="6" name="Content Placeholder 5"/>
          <p:cNvSpPr>
            <a:spLocks noGrp="1"/>
          </p:cNvSpPr>
          <p:nvPr>
            <p:ph idx="1"/>
          </p:nvPr>
        </p:nvSpPr>
        <p:spPr>
          <a:xfrm>
            <a:off x="-1" y="1652954"/>
            <a:ext cx="8932985" cy="4379727"/>
          </a:xfrm>
          <a:solidFill>
            <a:schemeClr val="tx1">
              <a:alpha val="60000"/>
            </a:schemeClr>
          </a:solidFill>
        </p:spPr>
        <p:txBody>
          <a:bodyPr>
            <a:noAutofit/>
          </a:bodyPr>
          <a:lstStyle/>
          <a:p>
            <a:pPr marL="403225" indent="-403225">
              <a:buNone/>
            </a:pPr>
            <a:r>
              <a:rPr lang="en-US" sz="2400" b="1" dirty="0">
                <a:solidFill>
                  <a:schemeClr val="bg1"/>
                </a:solidFill>
                <a:latin typeface="Arial" panose="020B0604020202020204" pitchFamily="34" charset="0"/>
                <a:cs typeface="Arial" panose="020B0604020202020204" pitchFamily="34" charset="0"/>
              </a:rPr>
              <a:t>5. </a:t>
            </a:r>
            <a:r>
              <a:rPr lang="en-US" sz="2800" b="1" dirty="0">
                <a:solidFill>
                  <a:schemeClr val="bg1"/>
                </a:solidFill>
                <a:latin typeface="Arial" panose="020B0604020202020204" pitchFamily="34" charset="0"/>
                <a:cs typeface="Arial" panose="020B0604020202020204" pitchFamily="34" charset="0"/>
              </a:rPr>
              <a:t>Student</a:t>
            </a:r>
            <a:r>
              <a:rPr lang="en-US" sz="24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Success</a:t>
            </a:r>
          </a:p>
          <a:p>
            <a:pPr marL="914400" lvl="1" indent="-514350">
              <a:buFont typeface="+mj-lt"/>
              <a:buAutoNum type="alphaLcPeriod"/>
            </a:pPr>
            <a:r>
              <a:rPr lang="en-US" sz="2400" b="1" dirty="0">
                <a:solidFill>
                  <a:schemeClr val="bg1"/>
                </a:solidFill>
                <a:latin typeface="Arial" panose="020B0604020202020204" pitchFamily="34" charset="0"/>
                <a:cs typeface="Arial" panose="020B0604020202020204" pitchFamily="34" charset="0"/>
              </a:rPr>
              <a:t>Identify quantifiable student attainment indicators</a:t>
            </a:r>
          </a:p>
          <a:p>
            <a:pPr marL="1314450" lvl="2" indent="-514350">
              <a:buFont typeface="+mj-lt"/>
              <a:buAutoNum type="romanUcPeriod"/>
            </a:pPr>
            <a:r>
              <a:rPr lang="en-US" b="1" dirty="0">
                <a:solidFill>
                  <a:schemeClr val="bg1"/>
                </a:solidFill>
                <a:latin typeface="Arial" panose="020B0604020202020204" pitchFamily="34" charset="0"/>
                <a:cs typeface="Arial" panose="020B0604020202020204" pitchFamily="34" charset="0"/>
              </a:rPr>
              <a:t>Enrollment in postsecondary education</a:t>
            </a:r>
          </a:p>
          <a:p>
            <a:pPr marL="1314450" lvl="2" indent="-514350">
              <a:buFont typeface="+mj-lt"/>
              <a:buAutoNum type="romanUcPeriod"/>
            </a:pPr>
            <a:r>
              <a:rPr lang="en-US" b="1" dirty="0">
                <a:solidFill>
                  <a:schemeClr val="bg1"/>
                </a:solidFill>
                <a:latin typeface="Arial" panose="020B0604020202020204" pitchFamily="34" charset="0"/>
                <a:cs typeface="Arial" panose="020B0604020202020204" pitchFamily="34" charset="0"/>
              </a:rPr>
              <a:t>Grades</a:t>
            </a:r>
          </a:p>
          <a:p>
            <a:pPr marL="1314450" lvl="2" indent="-514350">
              <a:buFont typeface="+mj-lt"/>
              <a:buAutoNum type="romanUcPeriod"/>
            </a:pPr>
            <a:r>
              <a:rPr lang="en-US" b="1" dirty="0">
                <a:solidFill>
                  <a:schemeClr val="bg1"/>
                </a:solidFill>
                <a:latin typeface="Arial" panose="020B0604020202020204" pitchFamily="34" charset="0"/>
                <a:cs typeface="Arial" panose="020B0604020202020204" pitchFamily="34" charset="0"/>
              </a:rPr>
              <a:t>Persistence to the sophomore year</a:t>
            </a:r>
          </a:p>
          <a:p>
            <a:pPr marL="1314450" lvl="2" indent="-514350">
              <a:buFont typeface="+mj-lt"/>
              <a:buAutoNum type="romanUcPeriod"/>
            </a:pPr>
            <a:r>
              <a:rPr lang="en-US" b="1" dirty="0">
                <a:solidFill>
                  <a:schemeClr val="bg1"/>
                </a:solidFill>
                <a:latin typeface="Arial" panose="020B0604020202020204" pitchFamily="34" charset="0"/>
                <a:cs typeface="Arial" panose="020B0604020202020204" pitchFamily="34" charset="0"/>
              </a:rPr>
              <a:t>Length of time to degree &amp; graduation</a:t>
            </a:r>
          </a:p>
          <a:p>
            <a:pPr marL="914400" lvl="1" indent="-514350">
              <a:buFont typeface="+mj-lt"/>
              <a:buAutoNum type="alphaLcPeriod"/>
            </a:pPr>
            <a:r>
              <a:rPr lang="en-US" sz="2400" b="1" dirty="0">
                <a:solidFill>
                  <a:schemeClr val="bg1"/>
                </a:solidFill>
                <a:latin typeface="Arial" panose="020B0604020202020204" pitchFamily="34" charset="0"/>
                <a:cs typeface="Arial" panose="020B0604020202020204" pitchFamily="34" charset="0"/>
              </a:rPr>
              <a:t>Work with academic services &amp; faculty</a:t>
            </a:r>
          </a:p>
          <a:p>
            <a:pPr marL="1314450" lvl="2" indent="-514350">
              <a:buFont typeface="+mj-lt"/>
              <a:buAutoNum type="romanUcPeriod"/>
            </a:pPr>
            <a:r>
              <a:rPr lang="en-US" b="1" dirty="0">
                <a:solidFill>
                  <a:schemeClr val="bg1"/>
                </a:solidFill>
                <a:latin typeface="Arial" panose="020B0604020202020204" pitchFamily="34" charset="0"/>
                <a:cs typeface="Arial" panose="020B0604020202020204" pitchFamily="34" charset="0"/>
              </a:rPr>
              <a:t>Develop data collection &amp; reporting methods that retain student privacy &amp; confidentiality</a:t>
            </a:r>
          </a:p>
        </p:txBody>
      </p:sp>
      <p:sp>
        <p:nvSpPr>
          <p:cNvPr id="7"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095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
        <p:nvSpPr>
          <p:cNvPr id="5" name="Title 4"/>
          <p:cNvSpPr>
            <a:spLocks noGrp="1"/>
          </p:cNvSpPr>
          <p:nvPr>
            <p:ph type="title"/>
          </p:nvPr>
        </p:nvSpPr>
        <p:spPr>
          <a:xfrm>
            <a:off x="0" y="206375"/>
            <a:ext cx="3598985" cy="593725"/>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Priority Area</a:t>
            </a:r>
          </a:p>
        </p:txBody>
      </p:sp>
      <p:sp>
        <p:nvSpPr>
          <p:cNvPr id="6" name="Content Placeholder 5"/>
          <p:cNvSpPr>
            <a:spLocks noGrp="1"/>
          </p:cNvSpPr>
          <p:nvPr>
            <p:ph idx="1"/>
          </p:nvPr>
        </p:nvSpPr>
        <p:spPr>
          <a:xfrm>
            <a:off x="0" y="2414017"/>
            <a:ext cx="8229600" cy="3387260"/>
          </a:xfrm>
          <a:solidFill>
            <a:schemeClr val="tx1">
              <a:alpha val="60000"/>
            </a:schemeClr>
          </a:solidFill>
        </p:spPr>
        <p:txBody>
          <a:bodyPr>
            <a:noAutofit/>
          </a:bodyPr>
          <a:lstStyle/>
          <a:p>
            <a:pPr marL="403225" indent="-403225">
              <a:buNone/>
            </a:pPr>
            <a:r>
              <a:rPr lang="en-US" sz="2400" b="1" dirty="0">
                <a:solidFill>
                  <a:schemeClr val="bg1"/>
                </a:solidFill>
                <a:latin typeface="Arial" panose="020B0604020202020204" pitchFamily="34" charset="0"/>
                <a:cs typeface="Arial" panose="020B0604020202020204" pitchFamily="34" charset="0"/>
              </a:rPr>
              <a:t>6. Learning analytics</a:t>
            </a:r>
          </a:p>
          <a:p>
            <a:pPr marL="914400" lvl="1" indent="-514350">
              <a:buFont typeface="+mj-lt"/>
              <a:buAutoNum type="alphaLcPeriod"/>
            </a:pPr>
            <a:r>
              <a:rPr lang="en-US" sz="2400" b="1" dirty="0">
                <a:solidFill>
                  <a:schemeClr val="bg1"/>
                </a:solidFill>
                <a:latin typeface="Arial" panose="020B0604020202020204" pitchFamily="34" charset="0"/>
                <a:cs typeface="Arial" panose="020B0604020202020204" pitchFamily="34" charset="0"/>
              </a:rPr>
              <a:t>Measure, collect, analyze &amp; report “data about learners and their contexts, for purposes of understanding and optimizing learning and the environments in which it occurs.” </a:t>
            </a:r>
          </a:p>
          <a:p>
            <a:pPr marL="914400" lvl="1" indent="-514350">
              <a:buFont typeface="+mj-lt"/>
              <a:buAutoNum type="alphaLcPeriod"/>
            </a:pPr>
            <a:r>
              <a:rPr lang="en-US" sz="2400" b="1" dirty="0">
                <a:solidFill>
                  <a:schemeClr val="bg1"/>
                </a:solidFill>
                <a:latin typeface="Arial" panose="020B0604020202020204" pitchFamily="34" charset="0"/>
                <a:cs typeface="Arial" panose="020B0604020202020204" pitchFamily="34" charset="0"/>
              </a:rPr>
              <a:t>Include library data with institutionally collected data to predict student success</a:t>
            </a:r>
          </a:p>
        </p:txBody>
      </p:sp>
      <p:sp>
        <p:nvSpPr>
          <p:cNvPr id="7"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7648" y="5485900"/>
            <a:ext cx="1901952" cy="276999"/>
          </a:xfrm>
          <a:prstGeom prst="rect">
            <a:avLst/>
          </a:prstGeom>
          <a:solidFill>
            <a:schemeClr val="tx1">
              <a:alpha val="60000"/>
            </a:schemeClr>
          </a:solid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a:t>
            </a:r>
            <a:r>
              <a:rPr lang="en-US" sz="1200" b="1" dirty="0" err="1">
                <a:solidFill>
                  <a:schemeClr val="bg1"/>
                </a:solidFill>
                <a:latin typeface="Arial" panose="020B0604020202020204" pitchFamily="34" charset="0"/>
                <a:cs typeface="Arial" panose="020B0604020202020204" pitchFamily="34" charset="0"/>
              </a:rPr>
              <a:t>Jantti</a:t>
            </a:r>
            <a:r>
              <a:rPr lang="en-US" sz="1200" b="1" dirty="0">
                <a:solidFill>
                  <a:schemeClr val="bg1"/>
                </a:solidFill>
                <a:latin typeface="Arial" panose="020B0604020202020204" pitchFamily="34" charset="0"/>
                <a:cs typeface="Arial" panose="020B0604020202020204" pitchFamily="34" charset="0"/>
              </a:rPr>
              <a:t> and Heath 2016)</a:t>
            </a:r>
          </a:p>
        </p:txBody>
      </p:sp>
    </p:spTree>
    <p:extLst>
      <p:ext uri="{BB962C8B-B14F-4D97-AF65-F5344CB8AC3E}">
        <p14:creationId xmlns:p14="http://schemas.microsoft.com/office/powerpoint/2010/main" val="457317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734"/>
          <a:stretch/>
        </p:blipFill>
        <p:spPr>
          <a:xfrm>
            <a:off x="11723" y="0"/>
            <a:ext cx="9115514" cy="6053314"/>
          </a:xfrm>
          <a:prstGeom prst="rect">
            <a:avLst/>
          </a:prstGeom>
        </p:spPr>
      </p:pic>
      <p:sp>
        <p:nvSpPr>
          <p:cNvPr id="2" name="Title 1"/>
          <p:cNvSpPr>
            <a:spLocks noGrp="1"/>
          </p:cNvSpPr>
          <p:nvPr>
            <p:ph type="title"/>
          </p:nvPr>
        </p:nvSpPr>
        <p:spPr>
          <a:xfrm>
            <a:off x="11723" y="220803"/>
            <a:ext cx="3399692" cy="674931"/>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Next Steps</a:t>
            </a:r>
          </a:p>
        </p:txBody>
      </p:sp>
      <p:sp>
        <p:nvSpPr>
          <p:cNvPr id="3" name="Content Placeholder 2"/>
          <p:cNvSpPr>
            <a:spLocks noGrp="1"/>
          </p:cNvSpPr>
          <p:nvPr>
            <p:ph idx="1"/>
          </p:nvPr>
        </p:nvSpPr>
        <p:spPr>
          <a:xfrm>
            <a:off x="11723" y="1116537"/>
            <a:ext cx="8229600" cy="4525963"/>
          </a:xfrm>
          <a:solidFill>
            <a:schemeClr val="tx1">
              <a:alpha val="60000"/>
            </a:schemeClr>
          </a:solidFill>
        </p:spPr>
        <p:txBody>
          <a:bodyPr>
            <a:noAutofit/>
          </a:bodyPr>
          <a:lstStyle/>
          <a:p>
            <a:r>
              <a:rPr lang="en-US" sz="2400" b="1" dirty="0">
                <a:solidFill>
                  <a:schemeClr val="bg1"/>
                </a:solidFill>
                <a:latin typeface="Arial" panose="020B0604020202020204" pitchFamily="34" charset="0"/>
                <a:cs typeface="Arial" panose="020B0604020202020204" pitchFamily="34" charset="0"/>
              </a:rPr>
              <a:t>January 2017</a:t>
            </a:r>
          </a:p>
          <a:p>
            <a:pPr lvl="1">
              <a:buFont typeface="Wingdings" panose="05000000000000000000" pitchFamily="2" charset="2"/>
              <a:buChar char="§"/>
            </a:pPr>
            <a:r>
              <a:rPr lang="en-US" sz="2400" b="1" dirty="0">
                <a:solidFill>
                  <a:schemeClr val="bg1"/>
                </a:solidFill>
                <a:latin typeface="Arial" panose="020B0604020202020204" pitchFamily="34" charset="0"/>
                <a:cs typeface="Arial" panose="020B0604020202020204" pitchFamily="34" charset="0"/>
              </a:rPr>
              <a:t>Analysis of 2 Advisory Group brainstorming sessions</a:t>
            </a:r>
          </a:p>
          <a:p>
            <a:pPr lvl="1">
              <a:buFont typeface="Wingdings" panose="05000000000000000000" pitchFamily="2" charset="2"/>
              <a:buChar char="§"/>
            </a:pPr>
            <a:r>
              <a:rPr lang="en-US" sz="2400" b="1" dirty="0">
                <a:solidFill>
                  <a:schemeClr val="bg1"/>
                </a:solidFill>
                <a:latin typeface="Arial" panose="020B0604020202020204" pitchFamily="34" charset="0"/>
                <a:cs typeface="Arial" panose="020B0604020202020204" pitchFamily="34" charset="0"/>
              </a:rPr>
              <a:t>Selection &amp; analysis of higher education literature on student learning &amp; success that does not include libraries</a:t>
            </a:r>
          </a:p>
          <a:p>
            <a:r>
              <a:rPr lang="en-US" sz="2400" b="1" dirty="0">
                <a:solidFill>
                  <a:schemeClr val="bg1"/>
                </a:solidFill>
                <a:latin typeface="Arial" panose="020B0604020202020204" pitchFamily="34" charset="0"/>
                <a:cs typeface="Arial" panose="020B0604020202020204" pitchFamily="34" charset="0"/>
              </a:rPr>
              <a:t>February 2017</a:t>
            </a:r>
          </a:p>
          <a:p>
            <a:pPr lvl="1">
              <a:buFont typeface="Wingdings" panose="05000000000000000000" pitchFamily="2" charset="2"/>
              <a:buChar char="§"/>
            </a:pPr>
            <a:r>
              <a:rPr lang="en-US" sz="2400" b="1" dirty="0">
                <a:solidFill>
                  <a:schemeClr val="bg1"/>
                </a:solidFill>
                <a:latin typeface="Arial" panose="020B0604020202020204" pitchFamily="34" charset="0"/>
                <a:cs typeface="Arial" panose="020B0604020202020204" pitchFamily="34" charset="0"/>
              </a:rPr>
              <a:t>Review &amp; respond to comments from ACRL board, VAL committee, Advisory Group, &amp; other librarians, researchers, and students</a:t>
            </a:r>
          </a:p>
          <a:p>
            <a:pPr lvl="1">
              <a:buFont typeface="Wingdings" panose="05000000000000000000" pitchFamily="2" charset="2"/>
              <a:buChar char="§"/>
            </a:pPr>
            <a:endParaRPr lang="en-US" sz="2400" b="1" dirty="0">
              <a:solidFill>
                <a:schemeClr val="bg1"/>
              </a:solidFill>
              <a:latin typeface="Arial" panose="020B0604020202020204" pitchFamily="34" charset="0"/>
              <a:cs typeface="Arial" panose="020B0604020202020204" pitchFamily="34" charset="0"/>
            </a:endParaRP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44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1673"/>
          <a:stretch/>
        </p:blipFill>
        <p:spPr>
          <a:xfrm>
            <a:off x="0" y="-1"/>
            <a:ext cx="9144000" cy="6032681"/>
          </a:xfrm>
          <a:prstGeom prst="rect">
            <a:avLst/>
          </a:prstGeom>
        </p:spPr>
      </p:pic>
      <p:sp>
        <p:nvSpPr>
          <p:cNvPr id="2" name="Title 1"/>
          <p:cNvSpPr>
            <a:spLocks noGrp="1"/>
          </p:cNvSpPr>
          <p:nvPr>
            <p:ph type="title"/>
          </p:nvPr>
        </p:nvSpPr>
        <p:spPr>
          <a:xfrm>
            <a:off x="0" y="145684"/>
            <a:ext cx="3587262" cy="721824"/>
          </a:xfrm>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Next Steps</a:t>
            </a:r>
          </a:p>
        </p:txBody>
      </p:sp>
      <p:sp>
        <p:nvSpPr>
          <p:cNvPr id="3" name="Content Placeholder 2"/>
          <p:cNvSpPr>
            <a:spLocks noGrp="1"/>
          </p:cNvSpPr>
          <p:nvPr>
            <p:ph idx="1"/>
          </p:nvPr>
        </p:nvSpPr>
        <p:spPr>
          <a:xfrm>
            <a:off x="0" y="1013193"/>
            <a:ext cx="6951785" cy="4525963"/>
          </a:xfrm>
          <a:solidFill>
            <a:schemeClr val="tx1">
              <a:alpha val="60000"/>
            </a:schemeClr>
          </a:solidFill>
        </p:spPr>
        <p:txBody>
          <a:bodyPr>
            <a:noAutofit/>
          </a:bodyPr>
          <a:lstStyle/>
          <a:p>
            <a:pPr>
              <a:spcBef>
                <a:spcPts val="0"/>
              </a:spcBef>
            </a:pPr>
            <a:r>
              <a:rPr lang="en-US" sz="2800" b="1" dirty="0">
                <a:solidFill>
                  <a:schemeClr val="bg1"/>
                </a:solidFill>
                <a:latin typeface="Arial" panose="020B0604020202020204" pitchFamily="34" charset="0"/>
                <a:cs typeface="Arial" panose="020B0604020202020204" pitchFamily="34" charset="0"/>
              </a:rPr>
              <a:t>March 2017</a:t>
            </a:r>
          </a:p>
          <a:p>
            <a:pPr lvl="1">
              <a:spcBef>
                <a:spcPts val="0"/>
              </a:spcBef>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Develop visualization tool</a:t>
            </a:r>
          </a:p>
          <a:p>
            <a:pPr lvl="1">
              <a:spcBef>
                <a:spcPts val="0"/>
              </a:spcBef>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Conduct usability testing</a:t>
            </a:r>
          </a:p>
          <a:p>
            <a:pPr>
              <a:spcBef>
                <a:spcPts val="0"/>
              </a:spcBef>
            </a:pPr>
            <a:r>
              <a:rPr lang="en-US" sz="2800" b="1" dirty="0">
                <a:solidFill>
                  <a:schemeClr val="bg1"/>
                </a:solidFill>
                <a:latin typeface="Arial" panose="020B0604020202020204" pitchFamily="34" charset="0"/>
                <a:cs typeface="Arial" panose="020B0604020202020204" pitchFamily="34" charset="0"/>
              </a:rPr>
              <a:t>May 2017</a:t>
            </a:r>
          </a:p>
          <a:p>
            <a:pPr lvl="1">
              <a:spcBef>
                <a:spcPts val="0"/>
              </a:spcBef>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Release full report &amp; Research Agenda</a:t>
            </a:r>
          </a:p>
          <a:p>
            <a:pPr>
              <a:spcBef>
                <a:spcPts val="0"/>
              </a:spcBef>
            </a:pPr>
            <a:r>
              <a:rPr lang="en-US" sz="2800" b="1" dirty="0">
                <a:solidFill>
                  <a:schemeClr val="bg1"/>
                </a:solidFill>
                <a:latin typeface="Arial" panose="020B0604020202020204" pitchFamily="34" charset="0"/>
                <a:cs typeface="Arial" panose="020B0604020202020204" pitchFamily="34" charset="0"/>
              </a:rPr>
              <a:t>June 2017</a:t>
            </a:r>
          </a:p>
          <a:p>
            <a:pPr lvl="1">
              <a:spcBef>
                <a:spcPts val="0"/>
              </a:spcBef>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ACRL Open Online Forum</a:t>
            </a:r>
          </a:p>
          <a:p>
            <a:pPr lvl="1">
              <a:spcBef>
                <a:spcPts val="0"/>
              </a:spcBef>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ALA 2017 Annual Conference presentation</a:t>
            </a: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44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charset="0"/>
                <a:ea typeface="Arial" charset="0"/>
                <a:cs typeface="Arial" charset="0"/>
              </a:rPr>
              <a:t>Report Timeline</a:t>
            </a:r>
          </a:p>
        </p:txBody>
      </p:sp>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8" name="TextBox 7"/>
          <p:cNvSpPr txBox="1"/>
          <p:nvPr/>
        </p:nvSpPr>
        <p:spPr>
          <a:xfrm>
            <a:off x="3962400" y="1752600"/>
            <a:ext cx="184731" cy="369332"/>
          </a:xfrm>
          <a:prstGeom prst="rect">
            <a:avLst/>
          </a:prstGeom>
          <a:noFill/>
        </p:spPr>
        <p:txBody>
          <a:bodyPr wrap="none" rtlCol="0">
            <a:spAutoFit/>
          </a:bodyPr>
          <a:lstStyle/>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560829851"/>
              </p:ext>
            </p:extLst>
          </p:nvPr>
        </p:nvGraphicFramePr>
        <p:xfrm>
          <a:off x="457200" y="1397000"/>
          <a:ext cx="8229600" cy="2944368"/>
        </p:xfrm>
        <a:graphic>
          <a:graphicData uri="http://schemas.openxmlformats.org/drawingml/2006/table">
            <a:tbl>
              <a:tblPr firstRow="1" bandRow="1">
                <a:tableStyleId>{5C22544A-7EE6-4342-B048-85BDC9FD1C3A}</a:tableStyleId>
              </a:tblPr>
              <a:tblGrid>
                <a:gridCol w="6130636">
                  <a:extLst>
                    <a:ext uri="{9D8B030D-6E8A-4147-A177-3AD203B41FA5}">
                      <a16:colId xmlns:a16="http://schemas.microsoft.com/office/drawing/2014/main" val="20000"/>
                    </a:ext>
                  </a:extLst>
                </a:gridCol>
                <a:gridCol w="2098964">
                  <a:extLst>
                    <a:ext uri="{9D8B030D-6E8A-4147-A177-3AD203B41FA5}">
                      <a16:colId xmlns:a16="http://schemas.microsoft.com/office/drawing/2014/main" val="20001"/>
                    </a:ext>
                  </a:extLst>
                </a:gridCol>
              </a:tblGrid>
              <a:tr h="370840">
                <a:tc>
                  <a:txBody>
                    <a:bodyPr/>
                    <a:lstStyle/>
                    <a:p>
                      <a:r>
                        <a:rPr lang="en-US" dirty="0">
                          <a:latin typeface="Arial" charset="0"/>
                          <a:ea typeface="Arial" charset="0"/>
                          <a:cs typeface="Arial" charset="0"/>
                        </a:rPr>
                        <a:t>Item</a:t>
                      </a:r>
                      <a:r>
                        <a:rPr lang="en-US" baseline="0" dirty="0">
                          <a:latin typeface="Arial" charset="0"/>
                          <a:ea typeface="Arial" charset="0"/>
                          <a:cs typeface="Arial" charset="0"/>
                        </a:rPr>
                        <a:t> Due</a:t>
                      </a:r>
                      <a:endParaRPr lang="en-US" dirty="0">
                        <a:latin typeface="Arial" charset="0"/>
                        <a:ea typeface="Arial" charset="0"/>
                        <a:cs typeface="Arial" charset="0"/>
                      </a:endParaRPr>
                    </a:p>
                  </a:txBody>
                  <a:tcPr/>
                </a:tc>
                <a:tc>
                  <a:txBody>
                    <a:bodyPr/>
                    <a:lstStyle/>
                    <a:p>
                      <a:r>
                        <a:rPr lang="en-US" dirty="0">
                          <a:latin typeface="Arial" charset="0"/>
                          <a:ea typeface="Arial" charset="0"/>
                          <a:cs typeface="Arial" charset="0"/>
                        </a:rPr>
                        <a:t>Due Date</a:t>
                      </a:r>
                    </a:p>
                  </a:txBody>
                  <a:tcPr/>
                </a:tc>
                <a:extLst>
                  <a:ext uri="{0D108BD9-81ED-4DB2-BD59-A6C34878D82A}">
                    <a16:rowId xmlns:a16="http://schemas.microsoft.com/office/drawing/2014/main" val="10000"/>
                  </a:ext>
                </a:extLst>
              </a:tr>
              <a:tr h="719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Arial" charset="0"/>
                          <a:cs typeface="Arial" charset="0"/>
                        </a:rPr>
                        <a:t>Submit Second Draft to Task</a:t>
                      </a:r>
                      <a:r>
                        <a:rPr lang="en-US" baseline="0" dirty="0">
                          <a:latin typeface="Arial" charset="0"/>
                          <a:ea typeface="Arial" charset="0"/>
                          <a:cs typeface="Arial" charset="0"/>
                        </a:rPr>
                        <a:t> Force/</a:t>
                      </a:r>
                      <a:r>
                        <a:rPr lang="en-US" dirty="0">
                          <a:latin typeface="Arial" charset="0"/>
                          <a:ea typeface="Arial" charset="0"/>
                          <a:cs typeface="Arial" charset="0"/>
                        </a:rPr>
                        <a:t>ACRL, Report Available Online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Arial" charset="0"/>
                          <a:cs typeface="Arial" charset="0"/>
                        </a:rPr>
                        <a:t>January 2017</a:t>
                      </a:r>
                    </a:p>
                    <a:p>
                      <a:endParaRPr lang="en-US" dirty="0">
                        <a:latin typeface="Arial" charset="0"/>
                        <a:ea typeface="Arial" charset="0"/>
                        <a:cs typeface="Arial" charset="0"/>
                      </a:endParaRPr>
                    </a:p>
                  </a:txBody>
                  <a:tcPr/>
                </a:tc>
                <a:extLst>
                  <a:ext uri="{0D108BD9-81ED-4DB2-BD59-A6C34878D82A}">
                    <a16:rowId xmlns:a16="http://schemas.microsoft.com/office/drawing/2014/main" val="10003"/>
                  </a:ext>
                </a:extLst>
              </a:tr>
              <a:tr h="370840">
                <a:tc>
                  <a:txBody>
                    <a:bodyPr/>
                    <a:lstStyle/>
                    <a:p>
                      <a:r>
                        <a:rPr lang="en-US" dirty="0">
                          <a:latin typeface="Arial" charset="0"/>
                          <a:ea typeface="Arial" charset="0"/>
                          <a:cs typeface="Arial" charset="0"/>
                        </a:rPr>
                        <a:t>Develop Visualization Component</a:t>
                      </a:r>
                    </a:p>
                  </a:txBody>
                  <a:tcPr/>
                </a:tc>
                <a:tc>
                  <a:txBody>
                    <a:bodyPr/>
                    <a:lstStyle/>
                    <a:p>
                      <a:r>
                        <a:rPr lang="en-US" dirty="0">
                          <a:latin typeface="Arial" charset="0"/>
                          <a:ea typeface="Arial" charset="0"/>
                          <a:cs typeface="Arial" charset="0"/>
                        </a:rPr>
                        <a:t>March 2017</a:t>
                      </a:r>
                    </a:p>
                  </a:txBody>
                  <a:tcPr/>
                </a:tc>
                <a:extLst>
                  <a:ext uri="{0D108BD9-81ED-4DB2-BD59-A6C34878D82A}">
                    <a16:rowId xmlns:a16="http://schemas.microsoft.com/office/drawing/2014/main" val="10004"/>
                  </a:ext>
                </a:extLst>
              </a:tr>
              <a:tr h="370840">
                <a:tc>
                  <a:txBody>
                    <a:bodyPr/>
                    <a:lstStyle/>
                    <a:p>
                      <a:r>
                        <a:rPr lang="en-US" dirty="0">
                          <a:latin typeface="Arial" charset="0"/>
                          <a:ea typeface="Arial" charset="0"/>
                          <a:cs typeface="Arial" charset="0"/>
                        </a:rPr>
                        <a:t>Conduct Usability Testing</a:t>
                      </a:r>
                    </a:p>
                  </a:txBody>
                  <a:tcPr/>
                </a:tc>
                <a:tc>
                  <a:txBody>
                    <a:bodyPr/>
                    <a:lstStyle/>
                    <a:p>
                      <a:r>
                        <a:rPr lang="en-US" dirty="0">
                          <a:latin typeface="Arial" charset="0"/>
                          <a:ea typeface="Arial" charset="0"/>
                          <a:cs typeface="Arial" charset="0"/>
                        </a:rPr>
                        <a:t>March 2017</a:t>
                      </a:r>
                    </a:p>
                  </a:txBody>
                  <a:tcPr/>
                </a:tc>
                <a:extLst>
                  <a:ext uri="{0D108BD9-81ED-4DB2-BD59-A6C34878D82A}">
                    <a16:rowId xmlns:a16="http://schemas.microsoft.com/office/drawing/2014/main" val="10005"/>
                  </a:ext>
                </a:extLst>
              </a:tr>
              <a:tr h="370840">
                <a:tc>
                  <a:txBody>
                    <a:bodyPr/>
                    <a:lstStyle/>
                    <a:p>
                      <a:r>
                        <a:rPr lang="en-US" dirty="0">
                          <a:latin typeface="Arial" charset="0"/>
                          <a:ea typeface="Arial" charset="0"/>
                          <a:cs typeface="Arial" charset="0"/>
                        </a:rPr>
                        <a:t>Present</a:t>
                      </a:r>
                      <a:r>
                        <a:rPr lang="en-US" baseline="0" dirty="0">
                          <a:latin typeface="Arial" charset="0"/>
                          <a:ea typeface="Arial" charset="0"/>
                          <a:cs typeface="Arial" charset="0"/>
                        </a:rPr>
                        <a:t> at ACRL Conference 2017</a:t>
                      </a:r>
                      <a:endParaRPr lang="en-US" dirty="0">
                        <a:latin typeface="Arial" charset="0"/>
                        <a:ea typeface="Arial" charset="0"/>
                        <a:cs typeface="Arial" charset="0"/>
                      </a:endParaRPr>
                    </a:p>
                  </a:txBody>
                  <a:tcPr/>
                </a:tc>
                <a:tc>
                  <a:txBody>
                    <a:bodyPr/>
                    <a:lstStyle/>
                    <a:p>
                      <a:r>
                        <a:rPr lang="en-US" dirty="0">
                          <a:latin typeface="Arial" charset="0"/>
                          <a:ea typeface="Arial" charset="0"/>
                          <a:cs typeface="Arial" charset="0"/>
                        </a:rPr>
                        <a:t>March 2017</a:t>
                      </a:r>
                    </a:p>
                  </a:txBody>
                  <a:tcPr/>
                </a:tc>
                <a:extLst>
                  <a:ext uri="{0D108BD9-81ED-4DB2-BD59-A6C34878D82A}">
                    <a16:rowId xmlns:a16="http://schemas.microsoft.com/office/drawing/2014/main" val="10006"/>
                  </a:ext>
                </a:extLst>
              </a:tr>
              <a:tr h="370840">
                <a:tc>
                  <a:txBody>
                    <a:bodyPr/>
                    <a:lstStyle/>
                    <a:p>
                      <a:r>
                        <a:rPr lang="en-US" dirty="0">
                          <a:latin typeface="Arial" charset="0"/>
                          <a:ea typeface="Arial" charset="0"/>
                          <a:cs typeface="Arial" charset="0"/>
                        </a:rPr>
                        <a:t>Submit Final Report to Task</a:t>
                      </a:r>
                      <a:r>
                        <a:rPr lang="en-US" baseline="0" dirty="0">
                          <a:latin typeface="Arial" charset="0"/>
                          <a:ea typeface="Arial" charset="0"/>
                          <a:cs typeface="Arial" charset="0"/>
                        </a:rPr>
                        <a:t> Force/ACRL Board</a:t>
                      </a:r>
                      <a:endParaRPr lang="en-US" dirty="0">
                        <a:latin typeface="Arial" charset="0"/>
                        <a:ea typeface="Arial" charset="0"/>
                        <a:cs typeface="Arial" charset="0"/>
                      </a:endParaRPr>
                    </a:p>
                  </a:txBody>
                  <a:tcPr/>
                </a:tc>
                <a:tc>
                  <a:txBody>
                    <a:bodyPr/>
                    <a:lstStyle/>
                    <a:p>
                      <a:r>
                        <a:rPr lang="en-US" dirty="0">
                          <a:latin typeface="Arial" charset="0"/>
                          <a:ea typeface="Arial" charset="0"/>
                          <a:cs typeface="Arial" charset="0"/>
                        </a:rPr>
                        <a:t>May 2017</a:t>
                      </a:r>
                    </a:p>
                  </a:txBody>
                  <a:tcPr/>
                </a:tc>
                <a:extLst>
                  <a:ext uri="{0D108BD9-81ED-4DB2-BD59-A6C34878D82A}">
                    <a16:rowId xmlns:a16="http://schemas.microsoft.com/office/drawing/2014/main" val="10007"/>
                  </a:ext>
                </a:extLst>
              </a:tr>
              <a:tr h="370840">
                <a:tc>
                  <a:txBody>
                    <a:bodyPr/>
                    <a:lstStyle/>
                    <a:p>
                      <a:r>
                        <a:rPr lang="en-US" dirty="0">
                          <a:latin typeface="Arial" charset="0"/>
                          <a:ea typeface="Arial" charset="0"/>
                          <a:cs typeface="Arial" charset="0"/>
                        </a:rPr>
                        <a:t>Public Release of the Final Report</a:t>
                      </a:r>
                    </a:p>
                  </a:txBody>
                  <a:tcPr/>
                </a:tc>
                <a:tc>
                  <a:txBody>
                    <a:bodyPr/>
                    <a:lstStyle/>
                    <a:p>
                      <a:r>
                        <a:rPr lang="en-US" dirty="0">
                          <a:latin typeface="Arial" charset="0"/>
                          <a:ea typeface="Arial" charset="0"/>
                          <a:cs typeface="Arial" charset="0"/>
                        </a:rPr>
                        <a:t>May 2017</a:t>
                      </a:r>
                    </a:p>
                  </a:txBody>
                  <a:tcPr/>
                </a:tc>
                <a:extLst>
                  <a:ext uri="{0D108BD9-81ED-4DB2-BD59-A6C34878D82A}">
                    <a16:rowId xmlns:a16="http://schemas.microsoft.com/office/drawing/2014/main" val="1088616840"/>
                  </a:ext>
                </a:extLst>
              </a:tr>
            </a:tbl>
          </a:graphicData>
        </a:graphic>
      </p:graphicFrame>
      <p:sp>
        <p:nvSpPr>
          <p:cNvPr id="11" name="TextBox 10"/>
          <p:cNvSpPr txBox="1"/>
          <p:nvPr/>
        </p:nvSpPr>
        <p:spPr>
          <a:xfrm>
            <a:off x="457200" y="4708861"/>
            <a:ext cx="8229600" cy="1323439"/>
          </a:xfrm>
          <a:prstGeom prst="rect">
            <a:avLst/>
          </a:prstGeom>
          <a:noFill/>
        </p:spPr>
        <p:txBody>
          <a:bodyPr wrap="square" rtlCol="0">
            <a:spAutoFit/>
          </a:bodyPr>
          <a:lstStyle/>
          <a:p>
            <a:r>
              <a:rPr lang="en-US" sz="1600" b="1" dirty="0">
                <a:latin typeface="Arial" charset="0"/>
                <a:ea typeface="Arial" charset="0"/>
                <a:cs typeface="Arial" charset="0"/>
              </a:rPr>
              <a:t>Reports available at:</a:t>
            </a:r>
          </a:p>
          <a:p>
            <a:r>
              <a:rPr lang="en-US" sz="1600" b="1" dirty="0">
                <a:latin typeface="Arial" charset="0"/>
                <a:ea typeface="Arial" charset="0"/>
                <a:cs typeface="Arial" charset="0"/>
              </a:rPr>
              <a:t> </a:t>
            </a:r>
            <a:r>
              <a:rPr lang="en-US" sz="1600" b="1" u="sng" dirty="0">
                <a:latin typeface="Arial" charset="0"/>
                <a:ea typeface="Arial" charset="0"/>
                <a:cs typeface="Arial" charset="0"/>
                <a:hlinkClick r:id="rId5"/>
              </a:rPr>
              <a:t>http://www.oclc.org/research/themes/user-studies/acrl-agenda.html</a:t>
            </a:r>
            <a:endParaRPr lang="en-US" sz="1600" b="1" u="sng" dirty="0">
              <a:latin typeface="Arial" charset="0"/>
              <a:ea typeface="Arial" charset="0"/>
              <a:cs typeface="Arial" charset="0"/>
            </a:endParaRPr>
          </a:p>
          <a:p>
            <a:endParaRPr lang="en-US" sz="1600" b="1" u="sng" dirty="0">
              <a:latin typeface="Arial" charset="0"/>
              <a:ea typeface="Arial" charset="0"/>
              <a:cs typeface="Arial" charset="0"/>
            </a:endParaRPr>
          </a:p>
          <a:p>
            <a:r>
              <a:rPr lang="en-US" sz="1600" b="1" dirty="0">
                <a:latin typeface="Arial" charset="0"/>
                <a:ea typeface="Arial" charset="0"/>
                <a:cs typeface="Arial" charset="0"/>
              </a:rPr>
              <a:t>Please submit input by February 17, 2017 at: </a:t>
            </a:r>
            <a:r>
              <a:rPr lang="en-US" sz="1600" b="1" dirty="0">
                <a:solidFill>
                  <a:srgbClr val="404A97"/>
                </a:solidFill>
                <a:latin typeface="Arial" panose="020B0604020202020204" pitchFamily="34" charset="0"/>
                <a:ea typeface="Arial" charset="0"/>
                <a:cs typeface="Arial" panose="020B0604020202020204" pitchFamily="34" charset="0"/>
                <a:hlinkClick r:id="rId6"/>
              </a:rPr>
              <a:t>http://www.oclc.org/research/forms/feedback-acrl-agenda.html</a:t>
            </a:r>
            <a:endParaRPr lang="en-US" sz="1600" b="1" dirty="0">
              <a:solidFill>
                <a:srgbClr val="404A97"/>
              </a:solidFill>
              <a:latin typeface="Arial" charset="0"/>
              <a:ea typeface="Arial" charset="0"/>
              <a:cs typeface="Arial" charset="0"/>
            </a:endParaRPr>
          </a:p>
        </p:txBody>
      </p:sp>
    </p:spTree>
    <p:extLst>
      <p:ext uri="{BB962C8B-B14F-4D97-AF65-F5344CB8AC3E}">
        <p14:creationId xmlns:p14="http://schemas.microsoft.com/office/powerpoint/2010/main" val="1434788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589"/>
          <a:stretch/>
        </p:blipFill>
        <p:spPr>
          <a:xfrm>
            <a:off x="0" y="-20632"/>
            <a:ext cx="9144000" cy="6053313"/>
          </a:xfrm>
          <a:prstGeom prst="rect">
            <a:avLst/>
          </a:prstGeom>
        </p:spPr>
      </p:pic>
      <p:sp>
        <p:nvSpPr>
          <p:cNvPr id="3" name="Content Placeholder 2"/>
          <p:cNvSpPr>
            <a:spLocks noGrp="1"/>
          </p:cNvSpPr>
          <p:nvPr>
            <p:ph idx="1"/>
          </p:nvPr>
        </p:nvSpPr>
        <p:spPr>
          <a:xfrm>
            <a:off x="457200" y="1169153"/>
            <a:ext cx="8229600" cy="3956959"/>
          </a:xfrm>
          <a:solidFill>
            <a:schemeClr val="tx1">
              <a:alpha val="60000"/>
            </a:schemeClr>
          </a:solidFill>
        </p:spPr>
        <p:txBody>
          <a:bodyPr>
            <a:no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We thank the following people for their contributions to this project:</a:t>
            </a:r>
          </a:p>
          <a:p>
            <a:pPr marL="0" indent="0" algn="ctr">
              <a:buNone/>
            </a:pPr>
            <a:r>
              <a:rPr lang="en-US" sz="2400" b="1" dirty="0">
                <a:solidFill>
                  <a:schemeClr val="bg1"/>
                </a:solidFill>
                <a:latin typeface="Arial" panose="020B0604020202020204" pitchFamily="34" charset="0"/>
                <a:cs typeface="Arial" panose="020B0604020202020204" pitchFamily="34" charset="0"/>
              </a:rPr>
              <a:t>Erin M. Hood, OCLC </a:t>
            </a:r>
          </a:p>
          <a:p>
            <a:pPr marL="0" indent="0" algn="ctr">
              <a:buNone/>
            </a:pPr>
            <a:r>
              <a:rPr lang="en-US" sz="2400" b="1" dirty="0">
                <a:solidFill>
                  <a:schemeClr val="bg1"/>
                </a:solidFill>
                <a:latin typeface="Arial" panose="020B0604020202020204" pitchFamily="34" charset="0"/>
                <a:cs typeface="Arial" panose="020B0604020202020204" pitchFamily="34" charset="0"/>
              </a:rPr>
              <a:t>Brittany Brannon, OCLC </a:t>
            </a:r>
          </a:p>
          <a:p>
            <a:pPr marL="0" indent="0" algn="ctr">
              <a:buNone/>
            </a:pPr>
            <a:r>
              <a:rPr lang="en-US" sz="2400" b="1" dirty="0">
                <a:solidFill>
                  <a:schemeClr val="bg1"/>
                </a:solidFill>
                <a:latin typeface="Arial" panose="020B0604020202020204" pitchFamily="34" charset="0"/>
                <a:cs typeface="Arial" panose="020B0604020202020204" pitchFamily="34" charset="0"/>
              </a:rPr>
              <a:t>Marie L. Radford, Rutgers University </a:t>
            </a:r>
          </a:p>
          <a:p>
            <a:pPr marL="0" indent="0" algn="ctr">
              <a:buNone/>
            </a:pPr>
            <a:r>
              <a:rPr lang="en-US" sz="2400" b="1" dirty="0">
                <a:solidFill>
                  <a:schemeClr val="bg1"/>
                </a:solidFill>
                <a:latin typeface="Arial" panose="020B0604020202020204" pitchFamily="34" charset="0"/>
                <a:cs typeface="Arial" panose="020B0604020202020204" pitchFamily="34" charset="0"/>
              </a:rPr>
              <a:t>ACRL Board</a:t>
            </a:r>
          </a:p>
          <a:p>
            <a:pPr marL="0" indent="0" algn="ctr">
              <a:buNone/>
            </a:pPr>
            <a:r>
              <a:rPr lang="en-US" sz="2400" b="1" dirty="0">
                <a:solidFill>
                  <a:schemeClr val="bg1"/>
                </a:solidFill>
                <a:latin typeface="Arial" panose="020B0604020202020204" pitchFamily="34" charset="0"/>
                <a:cs typeface="Arial" panose="020B0604020202020204" pitchFamily="34" charset="0"/>
              </a:rPr>
              <a:t>ACRL VAL Committee</a:t>
            </a:r>
          </a:p>
          <a:p>
            <a:pPr marL="0" indent="0" algn="ctr">
              <a:buNone/>
            </a:pPr>
            <a:r>
              <a:rPr lang="en-US" sz="2400" b="1" dirty="0">
                <a:solidFill>
                  <a:schemeClr val="bg1"/>
                </a:solidFill>
                <a:latin typeface="Arial" panose="020B0604020202020204" pitchFamily="34" charset="0"/>
                <a:cs typeface="Arial" panose="020B0604020202020204" pitchFamily="34" charset="0"/>
              </a:rPr>
              <a:t>Advisory Group Members</a:t>
            </a: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001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40"/>
            <a:ext cx="9144000" cy="6073254"/>
          </a:xfrm>
          <a:prstGeom prst="rect">
            <a:avLst/>
          </a:prstGeom>
        </p:spPr>
      </p:pic>
      <p:sp>
        <p:nvSpPr>
          <p:cNvPr id="2" name="Title 1"/>
          <p:cNvSpPr>
            <a:spLocks noGrp="1"/>
          </p:cNvSpPr>
          <p:nvPr>
            <p:ph type="title"/>
          </p:nvPr>
        </p:nvSpPr>
        <p:spPr>
          <a:solidFill>
            <a:schemeClr val="tx1">
              <a:alpha val="60000"/>
            </a:schemeClr>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Discussion &amp; Questions</a:t>
            </a: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38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441"/>
          <a:stretch/>
        </p:blipFill>
        <p:spPr>
          <a:xfrm>
            <a:off x="0" y="9524"/>
            <a:ext cx="9144000" cy="6043790"/>
          </a:xfrm>
          <a:prstGeom prst="rect">
            <a:avLst/>
          </a:prstGeom>
        </p:spPr>
      </p:pic>
      <p:sp>
        <p:nvSpPr>
          <p:cNvPr id="2" name="Title 1"/>
          <p:cNvSpPr>
            <a:spLocks noGrp="1"/>
          </p:cNvSpPr>
          <p:nvPr>
            <p:ph type="title"/>
          </p:nvPr>
        </p:nvSpPr>
        <p:spPr>
          <a:xfrm>
            <a:off x="3121152" y="477624"/>
            <a:ext cx="3103098" cy="728670"/>
          </a:xfrm>
          <a:solidFill>
            <a:schemeClr val="tx1">
              <a:alpha val="65000"/>
            </a:schemeClr>
          </a:solidFill>
        </p:spPr>
        <p:txBody>
          <a:bodyPr>
            <a:normAutofit/>
          </a:bodyPr>
          <a:lstStyle/>
          <a:p>
            <a:r>
              <a:rPr lang="en-US" sz="4000" b="1" dirty="0">
                <a:solidFill>
                  <a:schemeClr val="bg1"/>
                </a:solidFill>
                <a:latin typeface="Arial" panose="020B0604020202020204" pitchFamily="34" charset="0"/>
                <a:cs typeface="Arial" panose="020B0604020202020204" pitchFamily="34" charset="0"/>
              </a:rPr>
              <a:t>Feedback</a:t>
            </a:r>
          </a:p>
        </p:txBody>
      </p:sp>
      <p:sp>
        <p:nvSpPr>
          <p:cNvPr id="3" name="Content Placeholder 2"/>
          <p:cNvSpPr>
            <a:spLocks noGrp="1"/>
          </p:cNvSpPr>
          <p:nvPr>
            <p:ph idx="1"/>
          </p:nvPr>
        </p:nvSpPr>
        <p:spPr>
          <a:xfrm>
            <a:off x="457200" y="1600200"/>
            <a:ext cx="8229600" cy="2936631"/>
          </a:xfrm>
          <a:solidFill>
            <a:schemeClr val="tx1">
              <a:alpha val="85000"/>
            </a:schemeClr>
          </a:solidFill>
        </p:spPr>
        <p:txBody>
          <a:bodyPr>
            <a:noAutofit/>
          </a:bodyPr>
          <a:lstStyle/>
          <a:p>
            <a:pPr marL="0" indent="0" algn="ctr">
              <a:buNone/>
            </a:pPr>
            <a:r>
              <a:rPr lang="en-US" b="1" dirty="0">
                <a:solidFill>
                  <a:schemeClr val="bg1"/>
                </a:solidFill>
                <a:latin typeface="Arial" panose="020B0604020202020204" pitchFamily="34" charset="0"/>
                <a:cs typeface="Arial" panose="020B0604020202020204" pitchFamily="34" charset="0"/>
              </a:rPr>
              <a:t>Please submit feedback and suggestions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by February 17, 2017</a:t>
            </a:r>
          </a:p>
          <a:p>
            <a:pPr marL="0" indent="0" algn="ctr">
              <a:spcBef>
                <a:spcPts val="0"/>
              </a:spcBef>
              <a:buNone/>
            </a:pPr>
            <a:endParaRPr lang="en-US" b="1" dirty="0">
              <a:solidFill>
                <a:schemeClr val="bg1"/>
              </a:solidFill>
              <a:latin typeface="Arial" panose="020B0604020202020204" pitchFamily="34" charset="0"/>
              <a:cs typeface="Arial" panose="020B0604020202020204" pitchFamily="34" charset="0"/>
            </a:endParaRPr>
          </a:p>
          <a:p>
            <a:pPr marL="0" indent="0" algn="ctr">
              <a:spcBef>
                <a:spcPts val="0"/>
              </a:spcBef>
              <a:buNone/>
            </a:pPr>
            <a:r>
              <a:rPr lang="en-US" b="1" u="sng" dirty="0">
                <a:solidFill>
                  <a:schemeClr val="bg1"/>
                </a:solidFill>
                <a:latin typeface="Arial" panose="020B0604020202020204" pitchFamily="34" charset="0"/>
                <a:cs typeface="Arial" panose="020B0604020202020204" pitchFamily="34" charset="0"/>
                <a:hlinkClick r:id="rId4"/>
              </a:rPr>
              <a:t>http://www.oclc.org/research/forms/</a:t>
            </a:r>
            <a:br>
              <a:rPr lang="en-US" b="1" u="sng" dirty="0">
                <a:solidFill>
                  <a:schemeClr val="bg1"/>
                </a:solidFill>
                <a:latin typeface="Arial" panose="020B0604020202020204" pitchFamily="34" charset="0"/>
                <a:cs typeface="Arial" panose="020B0604020202020204" pitchFamily="34" charset="0"/>
                <a:hlinkClick r:id="rId4"/>
              </a:rPr>
            </a:br>
            <a:r>
              <a:rPr lang="en-US" b="1" u="sng" dirty="0">
                <a:solidFill>
                  <a:schemeClr val="bg1"/>
                </a:solidFill>
                <a:latin typeface="Arial" panose="020B0604020202020204" pitchFamily="34" charset="0"/>
                <a:cs typeface="Arial" panose="020B0604020202020204" pitchFamily="34" charset="0"/>
                <a:hlinkClick r:id="rId4"/>
              </a:rPr>
              <a:t>feedback-</a:t>
            </a:r>
            <a:r>
              <a:rPr lang="en-US" b="1" u="sng" dirty="0" err="1">
                <a:solidFill>
                  <a:schemeClr val="bg1"/>
                </a:solidFill>
                <a:latin typeface="Arial" panose="020B0604020202020204" pitchFamily="34" charset="0"/>
                <a:cs typeface="Arial" panose="020B0604020202020204" pitchFamily="34" charset="0"/>
                <a:hlinkClick r:id="rId4"/>
              </a:rPr>
              <a:t>acrl</a:t>
            </a:r>
            <a:r>
              <a:rPr lang="en-US" b="1" u="sng" dirty="0">
                <a:solidFill>
                  <a:schemeClr val="bg1"/>
                </a:solidFill>
                <a:latin typeface="Arial" panose="020B0604020202020204" pitchFamily="34" charset="0"/>
                <a:cs typeface="Arial" panose="020B0604020202020204" pitchFamily="34" charset="0"/>
                <a:hlinkClick r:id="rId4"/>
              </a:rPr>
              <a:t>-agenda</a:t>
            </a:r>
            <a:r>
              <a:rPr lang="en-US" b="1" dirty="0">
                <a:solidFill>
                  <a:schemeClr val="bg1"/>
                </a:solidFill>
                <a:latin typeface="Arial" panose="020B0604020202020204" pitchFamily="34" charset="0"/>
                <a:cs typeface="Arial" panose="020B0604020202020204" pitchFamily="34" charset="0"/>
              </a:rPr>
              <a:t> </a:t>
            </a:r>
          </a:p>
          <a:p>
            <a:pPr marL="0" indent="0" algn="ctr">
              <a:buNone/>
            </a:pPr>
            <a:endParaRPr lang="en-US" b="1" dirty="0">
              <a:solidFill>
                <a:schemeClr val="bg1"/>
              </a:solidFill>
              <a:latin typeface="Arial" panose="020B0604020202020204" pitchFamily="34" charset="0"/>
              <a:cs typeface="Arial" panose="020B0604020202020204" pitchFamily="34" charset="0"/>
            </a:endParaRP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262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a:latin typeface="Arial" panose="020B0604020202020204" pitchFamily="34" charset="0"/>
                <a:cs typeface="Arial" panose="020B0604020202020204" pitchFamily="34" charset="0"/>
              </a:rPr>
              <a:t>References</a:t>
            </a:r>
          </a:p>
        </p:txBody>
      </p:sp>
      <p:sp>
        <p:nvSpPr>
          <p:cNvPr id="3" name="Content Placeholder 2"/>
          <p:cNvSpPr>
            <a:spLocks noGrp="1"/>
          </p:cNvSpPr>
          <p:nvPr>
            <p:ph idx="1"/>
          </p:nvPr>
        </p:nvSpPr>
        <p:spPr>
          <a:xfrm>
            <a:off x="457200" y="1889760"/>
            <a:ext cx="8229600" cy="4163554"/>
          </a:xfrm>
        </p:spPr>
        <p:txBody>
          <a:bodyPr>
            <a:noAutofit/>
          </a:bodyPr>
          <a:lstStyle/>
          <a:p>
            <a:pPr marL="0" indent="0">
              <a:spcBef>
                <a:spcPts val="0"/>
              </a:spcBef>
              <a:buNone/>
              <a:defRPr/>
            </a:pPr>
            <a:r>
              <a:rPr lang="en-US" sz="1800" b="1" dirty="0">
                <a:latin typeface="Arial" panose="020B0604020202020204" pitchFamily="34" charset="0"/>
                <a:cs typeface="Arial" panose="020B0604020202020204" pitchFamily="34" charset="0"/>
              </a:rPr>
              <a:t>Association of College &amp; Research Libraries, “Assessment in Action: Academic Libraries and Student Success,” accessed January 17, 2017, </a:t>
            </a:r>
            <a:r>
              <a:rPr lang="en-US" sz="1800" b="1" dirty="0">
                <a:latin typeface="Arial" panose="020B0604020202020204" pitchFamily="34" charset="0"/>
                <a:cs typeface="Arial" panose="020B0604020202020204" pitchFamily="34" charset="0"/>
                <a:hlinkClick r:id="rId3"/>
              </a:rPr>
              <a:t>http://www.ala.org/acrl/AiA</a:t>
            </a:r>
            <a:r>
              <a:rPr lang="en-US" sz="1800" b="1" dirty="0">
                <a:latin typeface="Arial" panose="020B0604020202020204" pitchFamily="34" charset="0"/>
                <a:cs typeface="Arial" panose="020B0604020202020204" pitchFamily="34" charset="0"/>
              </a:rPr>
              <a:t>.</a:t>
            </a:r>
          </a:p>
          <a:p>
            <a:pPr marL="0" indent="0">
              <a:spcBef>
                <a:spcPts val="0"/>
              </a:spcBef>
              <a:buNone/>
              <a:defRPr/>
            </a:pPr>
            <a:endParaRPr lang="en-US" sz="1800" b="1" dirty="0">
              <a:latin typeface="Arial" panose="020B0604020202020204" pitchFamily="34" charset="0"/>
              <a:cs typeface="Arial" panose="020B0604020202020204" pitchFamily="34" charset="0"/>
            </a:endParaRPr>
          </a:p>
          <a:p>
            <a:pPr marL="0" indent="0">
              <a:spcBef>
                <a:spcPts val="0"/>
              </a:spcBef>
              <a:buNone/>
              <a:defRPr/>
            </a:pPr>
            <a:r>
              <a:rPr lang="en-US" sz="1800" b="1" dirty="0">
                <a:latin typeface="Arial" panose="020B0604020202020204" pitchFamily="34" charset="0"/>
                <a:cs typeface="Arial" panose="020B0604020202020204" pitchFamily="34" charset="0"/>
              </a:rPr>
              <a:t>Brown-</a:t>
            </a:r>
            <a:r>
              <a:rPr lang="en-US" sz="1800" b="1" dirty="0" err="1">
                <a:latin typeface="Arial" pitchFamily="34" charset="0"/>
                <a:cs typeface="Arial" pitchFamily="34" charset="0"/>
              </a:rPr>
              <a:t>Sica</a:t>
            </a:r>
            <a:r>
              <a:rPr lang="en-US" sz="1800" b="1" dirty="0">
                <a:latin typeface="Arial" pitchFamily="34" charset="0"/>
                <a:cs typeface="Arial" pitchFamily="34" charset="0"/>
              </a:rPr>
              <a:t>, Margaret. “Using Academic Courses to Generate Data for Use in Evidence Based Library Planning.” </a:t>
            </a:r>
            <a:r>
              <a:rPr lang="en-US" sz="1800" b="1" i="1" dirty="0">
                <a:latin typeface="Arial" pitchFamily="34" charset="0"/>
                <a:cs typeface="Arial" pitchFamily="34" charset="0"/>
              </a:rPr>
              <a:t>Journal of Academic Librarianship</a:t>
            </a:r>
            <a:r>
              <a:rPr lang="en-US" sz="1800" b="1" dirty="0">
                <a:latin typeface="Arial" pitchFamily="34" charset="0"/>
                <a:cs typeface="Arial" pitchFamily="34" charset="0"/>
              </a:rPr>
              <a:t> 39, no. 3 (2013): 275–87. doi:10.1016/j.acalib.2013.01.001.</a:t>
            </a:r>
          </a:p>
          <a:p>
            <a:pPr marL="0" indent="0">
              <a:spcBef>
                <a:spcPts val="0"/>
              </a:spcBef>
              <a:buNone/>
              <a:defRPr/>
            </a:pPr>
            <a:endParaRPr lang="en-US" sz="1800" b="1" dirty="0">
              <a:latin typeface="Arial" pitchFamily="34" charset="0"/>
              <a:cs typeface="Arial" pitchFamily="34" charset="0"/>
            </a:endParaRPr>
          </a:p>
          <a:p>
            <a:pPr marL="0" indent="0">
              <a:spcBef>
                <a:spcPts val="0"/>
              </a:spcBef>
              <a:buNone/>
              <a:defRPr/>
            </a:pPr>
            <a:r>
              <a:rPr lang="en-US" sz="1800" b="1" dirty="0">
                <a:latin typeface="Arial" pitchFamily="34" charset="0"/>
                <a:cs typeface="Arial" pitchFamily="34" charset="0"/>
              </a:rPr>
              <a:t>Connaway, Lynn, William Harvey, Vanessa Kitzie, and Stephanie Mikitish. </a:t>
            </a:r>
            <a:r>
              <a:rPr lang="en-US" sz="1800" b="1" i="1" dirty="0">
                <a:latin typeface="Arial" pitchFamily="34" charset="0"/>
                <a:cs typeface="Arial" pitchFamily="34" charset="0"/>
              </a:rPr>
              <a:t>Action-oriented Research Agenda on Library Contributions to Student Learning and Success</a:t>
            </a:r>
            <a:r>
              <a:rPr lang="en-US" sz="1800" b="1" dirty="0">
                <a:latin typeface="Arial" pitchFamily="34" charset="0"/>
                <a:cs typeface="Arial" pitchFamily="34" charset="0"/>
              </a:rPr>
              <a:t> (January 10, 2017), </a:t>
            </a:r>
            <a:r>
              <a:rPr lang="en-US" sz="1800" b="1" dirty="0">
                <a:latin typeface="Arial" pitchFamily="34" charset="0"/>
                <a:cs typeface="Arial" pitchFamily="34" charset="0"/>
                <a:hlinkClick r:id="rId4"/>
              </a:rPr>
              <a:t>http://www.oclc.org/research/themes/user-studies/acrl-agenda.html</a:t>
            </a:r>
            <a:r>
              <a:rPr lang="en-US" sz="1800" b="1" dirty="0">
                <a:latin typeface="Arial" pitchFamily="34" charset="0"/>
                <a:cs typeface="Arial" pitchFamily="34" charset="0"/>
              </a:rPr>
              <a:t>.</a:t>
            </a:r>
          </a:p>
          <a:p>
            <a:pPr marL="0" indent="0">
              <a:spcBef>
                <a:spcPts val="0"/>
              </a:spcBef>
              <a:buNone/>
              <a:defRPr/>
            </a:pPr>
            <a:endParaRPr lang="en-US" sz="1800" b="1" dirty="0">
              <a:latin typeface="Arial" pitchFamily="34" charset="0"/>
              <a:cs typeface="Arial" pitchFamily="34" charset="0"/>
            </a:endParaRPr>
          </a:p>
          <a:p>
            <a:pPr marL="0" indent="0">
              <a:spcBef>
                <a:spcPts val="0"/>
              </a:spcBef>
              <a:buNone/>
              <a:defRPr/>
            </a:pPr>
            <a:endParaRPr lang="en-US" sz="1800" b="1" dirty="0">
              <a:latin typeface="Arial" pitchFamily="34" charset="0"/>
              <a:cs typeface="Arial" pitchFamily="34" charset="0"/>
            </a:endParaRPr>
          </a:p>
          <a:p>
            <a:pPr marL="0" indent="0">
              <a:spcBef>
                <a:spcPts val="0"/>
              </a:spcBef>
              <a:buNone/>
              <a:defRPr/>
            </a:pPr>
            <a:endParaRPr lang="en-US" sz="1800" b="1" dirty="0">
              <a:latin typeface="Arial" pitchFamily="34" charset="0"/>
              <a:cs typeface="Arial" pitchFamily="34" charset="0"/>
            </a:endParaRP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262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References</a:t>
            </a:r>
          </a:p>
        </p:txBody>
      </p:sp>
      <p:sp>
        <p:nvSpPr>
          <p:cNvPr id="3" name="Content Placeholder 2"/>
          <p:cNvSpPr>
            <a:spLocks noGrp="1"/>
          </p:cNvSpPr>
          <p:nvPr>
            <p:ph idx="1"/>
          </p:nvPr>
        </p:nvSpPr>
        <p:spPr>
          <a:xfrm>
            <a:off x="457200" y="1950720"/>
            <a:ext cx="8229600" cy="3938198"/>
          </a:xfrm>
        </p:spPr>
        <p:txBody>
          <a:bodyPr>
            <a:noAutofit/>
          </a:bodyPr>
          <a:lstStyle/>
          <a:p>
            <a:pPr marL="0" indent="0">
              <a:spcBef>
                <a:spcPts val="0"/>
              </a:spcBef>
              <a:buNone/>
              <a:defRPr/>
            </a:pPr>
            <a:r>
              <a:rPr lang="en-US" sz="1800" b="1" dirty="0" err="1">
                <a:latin typeface="Arial" pitchFamily="34" charset="0"/>
                <a:cs typeface="Arial" pitchFamily="34" charset="0"/>
              </a:rPr>
              <a:t>Fister</a:t>
            </a:r>
            <a:r>
              <a:rPr lang="en-US" sz="1800" b="1" dirty="0">
                <a:latin typeface="Arial" pitchFamily="34" charset="0"/>
                <a:cs typeface="Arial" pitchFamily="34" charset="0"/>
              </a:rPr>
              <a:t>, Barbara. “Critical Assets: Academic Libraries, A View from the Administration Building.” </a:t>
            </a:r>
            <a:r>
              <a:rPr lang="en-US" sz="1800" b="1" i="1" dirty="0">
                <a:latin typeface="Arial" pitchFamily="34" charset="0"/>
                <a:cs typeface="Arial" pitchFamily="34" charset="0"/>
              </a:rPr>
              <a:t>Library Journal</a:t>
            </a:r>
            <a:r>
              <a:rPr lang="en-US" sz="1800" b="1" dirty="0">
                <a:latin typeface="Arial" pitchFamily="34" charset="0"/>
                <a:cs typeface="Arial" pitchFamily="34" charset="0"/>
              </a:rPr>
              <a:t> 135, no. 8 (2010): 24–27.</a:t>
            </a:r>
          </a:p>
          <a:p>
            <a:pPr marL="0" indent="0">
              <a:spcBef>
                <a:spcPts val="0"/>
              </a:spcBef>
              <a:buNone/>
              <a:defRPr/>
            </a:pPr>
            <a:endParaRPr lang="en-US" sz="1800" dirty="0">
              <a:latin typeface="Arial" pitchFamily="34" charset="0"/>
              <a:cs typeface="Arial" pitchFamily="34" charset="0"/>
            </a:endParaRPr>
          </a:p>
          <a:p>
            <a:pPr marL="0" indent="0">
              <a:spcBef>
                <a:spcPts val="0"/>
              </a:spcBef>
              <a:buNone/>
              <a:defRPr/>
            </a:pPr>
            <a:r>
              <a:rPr lang="en-US" sz="1800" b="1" dirty="0">
                <a:latin typeface="Arial" pitchFamily="34" charset="0"/>
                <a:cs typeface="Arial" pitchFamily="34" charset="0"/>
              </a:rPr>
              <a:t>Hess, Amanda Nichols. “Equipping Academic Librarians to Integrate the Framework into Instructional Practices: A Theoretical Application.” </a:t>
            </a:r>
            <a:r>
              <a:rPr lang="en-US" sz="1800" b="1" i="1" dirty="0">
                <a:latin typeface="Arial" pitchFamily="34" charset="0"/>
                <a:cs typeface="Arial" pitchFamily="34" charset="0"/>
              </a:rPr>
              <a:t>Journal of Academic Librarianship</a:t>
            </a:r>
            <a:r>
              <a:rPr lang="en-US" sz="1800" b="1" dirty="0">
                <a:latin typeface="Arial" pitchFamily="34" charset="0"/>
                <a:cs typeface="Arial" pitchFamily="34" charset="0"/>
              </a:rPr>
              <a:t> 41, no. 6 (2015): 771–76. doi:10.1016/j.acalib.2015.08.017.</a:t>
            </a:r>
          </a:p>
          <a:p>
            <a:pPr marL="0" indent="0">
              <a:spcBef>
                <a:spcPts val="0"/>
              </a:spcBef>
              <a:buNone/>
              <a:defRPr/>
            </a:pPr>
            <a:endParaRPr lang="en-US" sz="1800" b="1" dirty="0">
              <a:latin typeface="Arial" pitchFamily="34" charset="0"/>
              <a:cs typeface="Arial" pitchFamily="34" charset="0"/>
            </a:endParaRPr>
          </a:p>
          <a:p>
            <a:pPr marL="0" indent="0">
              <a:spcBef>
                <a:spcPts val="0"/>
              </a:spcBef>
              <a:buNone/>
              <a:defRPr/>
            </a:pPr>
            <a:r>
              <a:rPr lang="en-US" sz="1800" b="1" dirty="0" err="1">
                <a:latin typeface="Arial" pitchFamily="34" charset="0"/>
                <a:cs typeface="Arial" pitchFamily="34" charset="0"/>
              </a:rPr>
              <a:t>Jantti</a:t>
            </a:r>
            <a:r>
              <a:rPr lang="en-US" sz="1800" b="1" dirty="0">
                <a:latin typeface="Arial" pitchFamily="34" charset="0"/>
                <a:cs typeface="Arial" pitchFamily="34" charset="0"/>
              </a:rPr>
              <a:t>, Margie, and Jennifer Heath. "What Role for Libraries in Learning Analytics?" </a:t>
            </a:r>
            <a:r>
              <a:rPr lang="en-US" sz="1800" b="1" i="1" dirty="0">
                <a:latin typeface="Arial" pitchFamily="34" charset="0"/>
                <a:cs typeface="Arial" pitchFamily="34" charset="0"/>
              </a:rPr>
              <a:t>Performance Measurement and Metrics</a:t>
            </a:r>
            <a:r>
              <a:rPr lang="en-US" sz="1800" b="1" dirty="0">
                <a:latin typeface="Arial" pitchFamily="34" charset="0"/>
                <a:cs typeface="Arial" pitchFamily="34" charset="0"/>
              </a:rPr>
              <a:t> 17, no. 2 (2016): 203-210.</a:t>
            </a:r>
          </a:p>
          <a:p>
            <a:pPr marL="0" indent="0">
              <a:spcBef>
                <a:spcPts val="0"/>
              </a:spcBef>
              <a:buNone/>
              <a:defRPr/>
            </a:pPr>
            <a:endParaRPr lang="en-US" sz="1800" b="1" dirty="0">
              <a:latin typeface="Arial" pitchFamily="34" charset="0"/>
              <a:cs typeface="Arial" pitchFamily="34" charset="0"/>
            </a:endParaRP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262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1952"/>
            <a:ext cx="8229600" cy="3986966"/>
          </a:xfrm>
        </p:spPr>
        <p:txBody>
          <a:bodyPr>
            <a:noAutofit/>
          </a:bodyPr>
          <a:lstStyle/>
          <a:p>
            <a:pPr marL="0" indent="0">
              <a:spcBef>
                <a:spcPts val="0"/>
              </a:spcBef>
              <a:buNone/>
              <a:defRPr/>
            </a:pPr>
            <a:r>
              <a:rPr lang="en-US" sz="1800" b="1" dirty="0">
                <a:latin typeface="Arial" pitchFamily="34" charset="0"/>
                <a:cs typeface="Arial" pitchFamily="34" charset="0"/>
              </a:rPr>
              <a:t>Lombard, Emmett. “The Role of the Academic Library in College Choice.” </a:t>
            </a:r>
            <a:r>
              <a:rPr lang="en-US" sz="1800" b="1" i="1" dirty="0">
                <a:latin typeface="Arial" pitchFamily="34" charset="0"/>
                <a:cs typeface="Arial" pitchFamily="34" charset="0"/>
              </a:rPr>
              <a:t>Journal of Academic Librarianship</a:t>
            </a:r>
            <a:r>
              <a:rPr lang="en-US" sz="1800" b="1" dirty="0">
                <a:latin typeface="Arial" pitchFamily="34" charset="0"/>
                <a:cs typeface="Arial" pitchFamily="34" charset="0"/>
              </a:rPr>
              <a:t> 38, no. 4 (2012): 237–41. doi:10.1016/j.acalib.2012.04.001.</a:t>
            </a:r>
          </a:p>
          <a:p>
            <a:pPr marL="0" indent="0">
              <a:spcBef>
                <a:spcPts val="0"/>
              </a:spcBef>
              <a:buNone/>
              <a:defRPr/>
            </a:pPr>
            <a:endParaRPr lang="en-US" sz="1800" b="1" dirty="0">
              <a:latin typeface="Arial" pitchFamily="34" charset="0"/>
              <a:cs typeface="Arial" pitchFamily="34" charset="0"/>
            </a:endParaRPr>
          </a:p>
          <a:p>
            <a:pPr marL="0" indent="0">
              <a:spcBef>
                <a:spcPts val="0"/>
              </a:spcBef>
              <a:buNone/>
              <a:defRPr/>
            </a:pPr>
            <a:r>
              <a:rPr lang="en-US" sz="1800" b="1" dirty="0">
                <a:latin typeface="Arial" pitchFamily="34" charset="0"/>
                <a:cs typeface="Arial" pitchFamily="34" charset="0"/>
              </a:rPr>
              <a:t>Soria, Krista M., Jan </a:t>
            </a:r>
            <a:r>
              <a:rPr lang="en-US" sz="1800" b="1" dirty="0" err="1">
                <a:latin typeface="Arial" pitchFamily="34" charset="0"/>
                <a:cs typeface="Arial" pitchFamily="34" charset="0"/>
              </a:rPr>
              <a:t>Fransen</a:t>
            </a:r>
            <a:r>
              <a:rPr lang="en-US" sz="1800" b="1" dirty="0">
                <a:latin typeface="Arial" pitchFamily="34" charset="0"/>
                <a:cs typeface="Arial" pitchFamily="34" charset="0"/>
              </a:rPr>
              <a:t>, and Shane </a:t>
            </a:r>
            <a:r>
              <a:rPr lang="en-US" sz="1800" b="1" dirty="0" err="1">
                <a:latin typeface="Arial" pitchFamily="34" charset="0"/>
                <a:cs typeface="Arial" pitchFamily="34" charset="0"/>
              </a:rPr>
              <a:t>Nackerud</a:t>
            </a:r>
            <a:r>
              <a:rPr lang="en-US" sz="1800" b="1" dirty="0">
                <a:latin typeface="Arial" pitchFamily="34" charset="0"/>
                <a:cs typeface="Arial" pitchFamily="34" charset="0"/>
              </a:rPr>
              <a:t>. “Library Use and Undergraduate Student Outcomes: New Evidence for Students’ Retention and Academic Success.” </a:t>
            </a:r>
            <a:r>
              <a:rPr lang="en-US" sz="1800" b="1" i="1" dirty="0">
                <a:latin typeface="Arial" pitchFamily="34" charset="0"/>
                <a:cs typeface="Arial" pitchFamily="34" charset="0"/>
              </a:rPr>
              <a:t>portal: Libraries and the 	Academy</a:t>
            </a:r>
            <a:r>
              <a:rPr lang="en-US" sz="1800" b="1" dirty="0">
                <a:latin typeface="Arial" pitchFamily="34" charset="0"/>
                <a:cs typeface="Arial" pitchFamily="34" charset="0"/>
              </a:rPr>
              <a:t> 13, no. 2 (2013): 147–64. doi:10.1353/pla.2013.0010.</a:t>
            </a:r>
          </a:p>
          <a:p>
            <a:pPr marL="0" indent="0">
              <a:spcBef>
                <a:spcPts val="0"/>
              </a:spcBef>
              <a:buNone/>
              <a:defRPr/>
            </a:pPr>
            <a:endParaRPr lang="en-US" sz="1800" b="1" dirty="0">
              <a:latin typeface="Arial" pitchFamily="34" charset="0"/>
              <a:cs typeface="Arial" pitchFamily="34" charset="0"/>
            </a:endParaRPr>
          </a:p>
          <a:p>
            <a:pPr marL="0" indent="0">
              <a:spcBef>
                <a:spcPts val="0"/>
              </a:spcBef>
              <a:buNone/>
              <a:defRPr/>
            </a:pPr>
            <a:r>
              <a:rPr lang="en-US" sz="1800" b="1" dirty="0">
                <a:latin typeface="Arial" pitchFamily="34" charset="0"/>
                <a:cs typeface="Arial" pitchFamily="34" charset="0"/>
              </a:rPr>
              <a:t>Wolfe, Kate S. “Emerging Information Literacy and Research-Method Competencies in Urban Community College Psychology Students.” </a:t>
            </a:r>
            <a:r>
              <a:rPr lang="en-US" sz="1800" b="1" i="1" dirty="0">
                <a:latin typeface="Arial" pitchFamily="34" charset="0"/>
                <a:cs typeface="Arial" pitchFamily="34" charset="0"/>
              </a:rPr>
              <a:t>The Community College Enterprise</a:t>
            </a:r>
            <a:r>
              <a:rPr lang="en-US" sz="1800" b="1" dirty="0">
                <a:latin typeface="Arial" pitchFamily="34" charset="0"/>
                <a:cs typeface="Arial" pitchFamily="34" charset="0"/>
              </a:rPr>
              <a:t> 21, no. 2 (2015): 93–99.</a:t>
            </a:r>
          </a:p>
        </p:txBody>
      </p:sp>
      <p:sp>
        <p:nvSpPr>
          <p:cNvPr id="5" name="Footer Placeholder 3"/>
          <p:cNvSpPr>
            <a:spLocks noGrp="1"/>
          </p:cNvSpPr>
          <p:nvPr>
            <p:ph type="ftr" sz="quarter" idx="11"/>
          </p:nvPr>
        </p:nvSpPr>
        <p:spPr>
          <a:xfrm>
            <a:off x="0" y="6053314"/>
            <a:ext cx="9144000" cy="80468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364C98"/>
                </a:solidFill>
                <a:effectLst/>
                <a:uLnTx/>
                <a:uFillTx/>
                <a:latin typeface="Myriad Pro" pitchFamily="34" charset="0"/>
                <a:ea typeface="+mn-ea"/>
                <a:cs typeface="+mn-cs"/>
              </a:rPr>
              <a:t>Value</a:t>
            </a:r>
            <a:b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br>
            <a:r>
              <a:rPr kumimoji="0" lang="en-US" sz="1600" b="1" i="0" u="none" strike="noStrike" kern="0" cap="none" spc="0" normalizeH="0" baseline="0" noProof="0" dirty="0">
                <a:ln>
                  <a:noFill/>
                </a:ln>
                <a:solidFill>
                  <a:srgbClr val="364C98"/>
                </a:solidFill>
                <a:effectLst/>
                <a:uLnTx/>
                <a:uFillTx/>
                <a:latin typeface="Myriad Pro" pitchFamily="34" charset="0"/>
                <a:ea typeface="+mn-ea"/>
                <a:cs typeface="+mn-cs"/>
              </a:rPr>
              <a:t>of Academic Libraries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7" name="Picture 2" descr="http://www.oclc.org/content/dam/research/images/logos/OCLC-RESEARCH_H_M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274638"/>
            <a:ext cx="8229600" cy="1143000"/>
          </a:xfrm>
        </p:spPr>
        <p:txBody>
          <a:bodyPr anchor="ctr"/>
          <a:lstStyle/>
          <a:p>
            <a:r>
              <a:rPr lang="en-US" b="1" dirty="0">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3240834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DA4F-46F5-4817-BAD9-0A92E9D18184}"/>
              </a:ext>
            </a:extLst>
          </p:cNvPr>
          <p:cNvSpPr>
            <a:spLocks noGrp="1"/>
          </p:cNvSpPr>
          <p:nvPr>
            <p:ph type="title"/>
          </p:nvPr>
        </p:nvSpPr>
        <p:spPr>
          <a:xfrm>
            <a:off x="457200" y="274638"/>
            <a:ext cx="8229600" cy="616839"/>
          </a:xfrm>
        </p:spPr>
        <p:txBody>
          <a:bodyPr>
            <a:normAutofit fontScale="90000"/>
          </a:bodyPr>
          <a:lstStyle/>
          <a:p>
            <a:r>
              <a:rPr lang="en-US" dirty="0"/>
              <a:t>Image Attributions</a:t>
            </a:r>
          </a:p>
        </p:txBody>
      </p:sp>
      <p:sp>
        <p:nvSpPr>
          <p:cNvPr id="3" name="Content Placeholder 2">
            <a:extLst>
              <a:ext uri="{FF2B5EF4-FFF2-40B4-BE49-F238E27FC236}">
                <a16:creationId xmlns:a16="http://schemas.microsoft.com/office/drawing/2014/main" id="{3BF9D7AC-B73F-40DE-9A2D-9EA53AF868E0}"/>
              </a:ext>
            </a:extLst>
          </p:cNvPr>
          <p:cNvSpPr>
            <a:spLocks noGrp="1"/>
          </p:cNvSpPr>
          <p:nvPr>
            <p:ph idx="1"/>
          </p:nvPr>
        </p:nvSpPr>
        <p:spPr>
          <a:xfrm>
            <a:off x="457200" y="891478"/>
            <a:ext cx="8229600" cy="5234686"/>
          </a:xfrm>
        </p:spPr>
        <p:txBody>
          <a:bodyPr>
            <a:noAutofit/>
          </a:bodyPr>
          <a:lstStyle/>
          <a:p>
            <a:pPr marL="463550" indent="-463550">
              <a:buNone/>
            </a:pPr>
            <a:r>
              <a:rPr lang="en-US" sz="1400" b="1" dirty="0"/>
              <a:t>Slide 24: Image: https://www.flickr.com/photos/kimmanleyort/2130314519/ by Kim Manley Ort / CC BY-NC-ND 2.0  </a:t>
            </a:r>
          </a:p>
          <a:p>
            <a:pPr marL="463550" indent="-463550">
              <a:buNone/>
            </a:pPr>
            <a:r>
              <a:rPr lang="en-US" sz="1400" b="1" dirty="0"/>
              <a:t>Slide 25: Image: https://www.flickr.com/photos/ubarchives/4663516752/ by </a:t>
            </a:r>
            <a:r>
              <a:rPr lang="en-US" sz="1400" b="1" dirty="0" err="1"/>
              <a:t>ubarchives</a:t>
            </a:r>
            <a:r>
              <a:rPr lang="en-US" sz="1400" b="1" dirty="0"/>
              <a:t> / CC BY-NC-ND 2.0  </a:t>
            </a:r>
          </a:p>
          <a:p>
            <a:pPr marL="463550" indent="-463550">
              <a:buNone/>
            </a:pPr>
            <a:r>
              <a:rPr lang="en-US" sz="1400" b="1" dirty="0"/>
              <a:t>Slide 26: Image: https://www.flickr.com/photos/pagedooley/3887095398/ by Kevin Dooley / CC BY 2.0  </a:t>
            </a:r>
          </a:p>
          <a:p>
            <a:pPr marL="463550" indent="-463550">
              <a:buNone/>
            </a:pPr>
            <a:r>
              <a:rPr lang="en-US" sz="1400" b="1" dirty="0"/>
              <a:t>Slide 27: Image: https://www.flickr.com/photos/edublogger/5119742141/ by Ewan McIntosh / CC BY-NC 2.0   </a:t>
            </a:r>
          </a:p>
          <a:p>
            <a:pPr marL="463550" indent="-463550">
              <a:buNone/>
            </a:pPr>
            <a:r>
              <a:rPr lang="en-US" sz="1400" b="1" dirty="0"/>
              <a:t>Slide 28: Image: https://www.flickr.com/photos/kimberlykv/4495272217/ by Kimberly </a:t>
            </a:r>
            <a:r>
              <a:rPr lang="en-US" sz="1400" b="1" dirty="0" err="1"/>
              <a:t>Vardeman</a:t>
            </a:r>
            <a:r>
              <a:rPr lang="en-US" sz="1400" b="1" dirty="0"/>
              <a:t> / CC BY 2.0  </a:t>
            </a:r>
          </a:p>
          <a:p>
            <a:pPr marL="463550" indent="-463550">
              <a:buNone/>
            </a:pPr>
            <a:r>
              <a:rPr lang="en-US" sz="1400" b="1" dirty="0"/>
              <a:t>Slide 30: Image: https://www.flickr.com/photos/goodimages/1448139556/ by Gianni / CC BY-NC-ND 2.0  </a:t>
            </a:r>
          </a:p>
          <a:p>
            <a:pPr marL="463550" indent="-463550">
              <a:buNone/>
            </a:pPr>
            <a:r>
              <a:rPr lang="en-US" sz="1400" b="1" dirty="0"/>
              <a:t>Slide 31: Image: https://www.flickr.com/photos/skinnylawyer/6337956175/ by </a:t>
            </a:r>
            <a:r>
              <a:rPr lang="en-US" sz="1400" b="1" dirty="0" err="1"/>
              <a:t>InSapphoWeTrust</a:t>
            </a:r>
            <a:r>
              <a:rPr lang="en-US" sz="1400" b="1" dirty="0"/>
              <a:t> / CC BY-SA 2.0    </a:t>
            </a:r>
          </a:p>
          <a:p>
            <a:pPr marL="463550" indent="-463550">
              <a:buNone/>
            </a:pPr>
            <a:r>
              <a:rPr lang="en-US" sz="1400" b="1" dirty="0"/>
              <a:t>Slide 32: Image: https://www.flickr.com/photos/wsl-libdev/20313732103/ by Washington State Library / CC BY-NC 2.0   </a:t>
            </a:r>
          </a:p>
          <a:p>
            <a:pPr marL="463550" indent="-463550">
              <a:buNone/>
            </a:pPr>
            <a:r>
              <a:rPr lang="en-US" sz="1400" b="1" dirty="0"/>
              <a:t>Slide 34: Image: https://www.flickr.com/photos/parksdh/11340519505/ by Daniel Parks / CC BY-NC 2.0 </a:t>
            </a:r>
          </a:p>
          <a:p>
            <a:pPr marL="463550" indent="-463550">
              <a:buNone/>
            </a:pPr>
            <a:r>
              <a:rPr lang="en-US" sz="1400" b="1" dirty="0"/>
              <a:t>Slide 35: Image: https://www.flickr.com/photos/cogdog/2555280926/ by Alan Levine / CC0 1.0 Universal (CC0 1.0)    </a:t>
            </a:r>
          </a:p>
          <a:p>
            <a:pPr marL="463550" indent="-463550">
              <a:buNone/>
            </a:pPr>
            <a:r>
              <a:rPr lang="en-US" sz="1400" b="1" dirty="0"/>
              <a:t>Slide 37: Image: https://www.flickr.com/photos/13523064@N03/7807957322/ by </a:t>
            </a:r>
            <a:r>
              <a:rPr lang="en-US" sz="1400" b="1" dirty="0" err="1"/>
              <a:t>llee_wu</a:t>
            </a:r>
            <a:r>
              <a:rPr lang="en-US" sz="1400" b="1" dirty="0"/>
              <a:t> / CC BY-ND 2.0  </a:t>
            </a:r>
          </a:p>
          <a:p>
            <a:pPr marL="463550" indent="-463550">
              <a:buNone/>
            </a:pPr>
            <a:r>
              <a:rPr lang="en-US" sz="1400" b="1" dirty="0"/>
              <a:t>Slide 38: Image: https://www.flickr.com/photos/minow/624854612/ by cranberries / CC BY-NC-ND 2.0  </a:t>
            </a:r>
          </a:p>
          <a:p>
            <a:pPr marL="463550" indent="-463550">
              <a:buNone/>
            </a:pPr>
            <a:r>
              <a:rPr lang="en-US" sz="1400" b="1" dirty="0"/>
              <a:t>Slide 39: Image: https://www.flickr.com/photos/courtneymcgough/9211901056/ by Courtney McGough / CC BY-NC-ND 2.0  </a:t>
            </a:r>
          </a:p>
          <a:p>
            <a:pPr marL="463550" indent="-463550">
              <a:buNone/>
            </a:pPr>
            <a:r>
              <a:rPr lang="en-US" sz="1400" b="1" dirty="0"/>
              <a:t>Slide 40: Image: https://www.flickr.com/photos/epicfireworks/8058678846/ by Epic Fireworks / CC BY 2.0  </a:t>
            </a:r>
          </a:p>
          <a:p>
            <a:pPr marL="463550" indent="-463550">
              <a:buNone/>
            </a:pPr>
            <a:r>
              <a:rPr lang="en-US" sz="1400" b="1" dirty="0"/>
              <a:t>Slide 41: Image: https://www.flickr.com/photos/noarau/5540659743/ by Thomas </a:t>
            </a:r>
            <a:r>
              <a:rPr lang="en-US" sz="1400" b="1" dirty="0" err="1"/>
              <a:t>Rusling</a:t>
            </a:r>
            <a:r>
              <a:rPr lang="en-US" sz="1400" b="1" dirty="0"/>
              <a:t> / CC BY-NC-ND 2.0  </a:t>
            </a:r>
          </a:p>
          <a:p>
            <a:pPr marL="463550" indent="-463550">
              <a:buNone/>
            </a:pPr>
            <a:r>
              <a:rPr lang="en-US" sz="1400" b="1" dirty="0"/>
              <a:t>Slide 42: Image: https://www.flickr.com/photos/fotoremy/6768379679/ by Remy </a:t>
            </a:r>
            <a:r>
              <a:rPr lang="en-US" sz="1400" b="1" dirty="0" err="1"/>
              <a:t>Remmerswaal</a:t>
            </a:r>
            <a:r>
              <a:rPr lang="en-US" sz="1400" b="1" dirty="0"/>
              <a:t> / CC BY 2.0</a:t>
            </a:r>
          </a:p>
          <a:p>
            <a:pPr marL="463550" indent="-463550"/>
            <a:endParaRPr lang="en-US" sz="1400" b="1" dirty="0"/>
          </a:p>
        </p:txBody>
      </p:sp>
      <p:sp>
        <p:nvSpPr>
          <p:cNvPr id="4" name="Footer Placeholder 3">
            <a:extLst>
              <a:ext uri="{FF2B5EF4-FFF2-40B4-BE49-F238E27FC236}">
                <a16:creationId xmlns:a16="http://schemas.microsoft.com/office/drawing/2014/main" id="{9764B9ED-D57C-4E9B-B8B1-5CDDC9818F9D}"/>
              </a:ext>
            </a:extLst>
          </p:cNvPr>
          <p:cNvSpPr>
            <a:spLocks noGrp="1"/>
          </p:cNvSpPr>
          <p:nvPr>
            <p:ph type="ftr" sz="quarter" idx="11"/>
          </p:nvPr>
        </p:nvSpPr>
        <p:spPr/>
        <p:txBody>
          <a:bodyPr/>
          <a:lstStyle/>
          <a:p>
            <a:r>
              <a:rPr lang="en-US"/>
              <a:t>gggg</a:t>
            </a:r>
          </a:p>
        </p:txBody>
      </p:sp>
    </p:spTree>
    <p:extLst>
      <p:ext uri="{BB962C8B-B14F-4D97-AF65-F5344CB8AC3E}">
        <p14:creationId xmlns:p14="http://schemas.microsoft.com/office/powerpoint/2010/main" val="3663250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atin typeface="Arial" panose="020B0604020202020204" pitchFamily="34" charset="0"/>
                <a:cs typeface="Arial" panose="020B0604020202020204" pitchFamily="34" charset="0"/>
              </a:rPr>
              <a:t>Data Collection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42754836"/>
              </p:ext>
            </p:extLst>
          </p:nvPr>
        </p:nvGraphicFramePr>
        <p:xfrm>
          <a:off x="457200" y="1307396"/>
          <a:ext cx="8229600" cy="4417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9" name="Picture 2" descr="http://www.oclc.org/content/dam/research/images/logos/OCLC-RESEARCH_H_M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38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charset="0"/>
                <a:ea typeface="Arial" charset="0"/>
                <a:cs typeface="Arial" charset="0"/>
              </a:rPr>
              <a:t>Coding </a:t>
            </a:r>
            <a:r>
              <a:rPr lang="mr-IN" b="1" dirty="0">
                <a:latin typeface="Arial" charset="0"/>
                <a:ea typeface="Arial" charset="0"/>
                <a:cs typeface="Arial" charset="0"/>
              </a:rPr>
              <a:t>–</a:t>
            </a:r>
            <a:r>
              <a:rPr lang="en-US" b="1" dirty="0">
                <a:latin typeface="Arial" charset="0"/>
                <a:ea typeface="Arial" charset="0"/>
                <a:cs typeface="Arial" charset="0"/>
              </a:rPr>
              <a:t> Themes</a:t>
            </a:r>
          </a:p>
        </p:txBody>
      </p:sp>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graphicFrame>
        <p:nvGraphicFramePr>
          <p:cNvPr id="10" name="Table 9"/>
          <p:cNvGraphicFramePr>
            <a:graphicFrameLocks noGrp="1"/>
          </p:cNvGraphicFramePr>
          <p:nvPr>
            <p:extLst/>
          </p:nvPr>
        </p:nvGraphicFramePr>
        <p:xfrm>
          <a:off x="525293" y="1639001"/>
          <a:ext cx="8093413" cy="3542599"/>
        </p:xfrm>
        <a:graphic>
          <a:graphicData uri="http://schemas.openxmlformats.org/drawingml/2006/table">
            <a:tbl>
              <a:tblPr firstRow="1" firstCol="1" bandRow="1">
                <a:tableStyleId>{5C22544A-7EE6-4342-B048-85BDC9FD1C3A}</a:tableStyleId>
              </a:tblPr>
              <a:tblGrid>
                <a:gridCol w="2196552">
                  <a:extLst>
                    <a:ext uri="{9D8B030D-6E8A-4147-A177-3AD203B41FA5}">
                      <a16:colId xmlns:a16="http://schemas.microsoft.com/office/drawing/2014/main" val="20000"/>
                    </a:ext>
                  </a:extLst>
                </a:gridCol>
                <a:gridCol w="2949240">
                  <a:extLst>
                    <a:ext uri="{9D8B030D-6E8A-4147-A177-3AD203B41FA5}">
                      <a16:colId xmlns:a16="http://schemas.microsoft.com/office/drawing/2014/main" val="20001"/>
                    </a:ext>
                  </a:extLst>
                </a:gridCol>
                <a:gridCol w="2947621">
                  <a:extLst>
                    <a:ext uri="{9D8B030D-6E8A-4147-A177-3AD203B41FA5}">
                      <a16:colId xmlns:a16="http://schemas.microsoft.com/office/drawing/2014/main" val="20002"/>
                    </a:ext>
                  </a:extLst>
                </a:gridCol>
              </a:tblGrid>
              <a:tr h="665400">
                <a:tc>
                  <a:txBody>
                    <a:bodyPr/>
                    <a:lstStyle/>
                    <a:p>
                      <a:pPr marL="0" marR="0" algn="l">
                        <a:spcBef>
                          <a:spcPts val="0"/>
                        </a:spcBef>
                        <a:spcAft>
                          <a:spcPts val="0"/>
                        </a:spcAft>
                      </a:pPr>
                      <a:r>
                        <a:rPr lang="en-US" sz="1800" dirty="0">
                          <a:solidFill>
                            <a:schemeClr val="tx1"/>
                          </a:solidFill>
                          <a:effectLst/>
                          <a:latin typeface="Arial" charset="0"/>
                          <a:ea typeface="Arial" charset="0"/>
                          <a:cs typeface="Arial" charset="0"/>
                        </a:rPr>
                        <a:t>Higher education trend</a:t>
                      </a:r>
                    </a:p>
                  </a:txBody>
                  <a:tcPr marL="50917" marR="50917" marT="0" marB="0">
                    <a:solidFill>
                      <a:schemeClr val="bg1">
                        <a:lumMod val="85000"/>
                      </a:schemeClr>
                    </a:solidFill>
                  </a:tcPr>
                </a:tc>
                <a:tc>
                  <a:txBody>
                    <a:bodyPr/>
                    <a:lstStyle/>
                    <a:p>
                      <a:pPr marL="0" marR="0" algn="l">
                        <a:spcBef>
                          <a:spcPts val="0"/>
                        </a:spcBef>
                        <a:spcAft>
                          <a:spcPts val="0"/>
                        </a:spcAft>
                      </a:pPr>
                      <a:r>
                        <a:rPr lang="en-US" sz="1800" dirty="0">
                          <a:solidFill>
                            <a:schemeClr val="tx1"/>
                          </a:solidFill>
                          <a:effectLst/>
                          <a:latin typeface="Arial" charset="0"/>
                          <a:ea typeface="Arial" charset="0"/>
                          <a:cs typeface="Arial" charset="0"/>
                        </a:rPr>
                        <a:t>Trend defined</a:t>
                      </a:r>
                    </a:p>
                  </a:txBody>
                  <a:tcPr marL="50917" marR="50917" marT="0" marB="0">
                    <a:solidFill>
                      <a:schemeClr val="bg1">
                        <a:lumMod val="85000"/>
                      </a:schemeClr>
                    </a:solidFill>
                  </a:tcPr>
                </a:tc>
                <a:tc>
                  <a:txBody>
                    <a:bodyPr/>
                    <a:lstStyle/>
                    <a:p>
                      <a:pPr marL="0" marR="0" algn="l">
                        <a:spcBef>
                          <a:spcPts val="0"/>
                        </a:spcBef>
                        <a:spcAft>
                          <a:spcPts val="0"/>
                        </a:spcAft>
                      </a:pPr>
                      <a:r>
                        <a:rPr lang="en-US" sz="1800" dirty="0">
                          <a:solidFill>
                            <a:schemeClr val="tx1"/>
                          </a:solidFill>
                          <a:effectLst/>
                          <a:latin typeface="Arial" charset="0"/>
                          <a:ea typeface="Arial" charset="0"/>
                          <a:cs typeface="Arial" charset="0"/>
                        </a:rPr>
                        <a:t>Example of library responses to trend</a:t>
                      </a:r>
                    </a:p>
                  </a:txBody>
                  <a:tcPr marL="50917" marR="50917" marT="0" marB="0">
                    <a:solidFill>
                      <a:schemeClr val="bg1">
                        <a:lumMod val="85000"/>
                      </a:schemeClr>
                    </a:solidFill>
                  </a:tcPr>
                </a:tc>
                <a:extLst>
                  <a:ext uri="{0D108BD9-81ED-4DB2-BD59-A6C34878D82A}">
                    <a16:rowId xmlns:a16="http://schemas.microsoft.com/office/drawing/2014/main" val="10000"/>
                  </a:ext>
                </a:extLst>
              </a:tr>
              <a:tr h="1306043">
                <a:tc>
                  <a:txBody>
                    <a:bodyPr/>
                    <a:lstStyle/>
                    <a:p>
                      <a:pPr marL="0" marR="0">
                        <a:spcBef>
                          <a:spcPts val="0"/>
                        </a:spcBef>
                        <a:spcAft>
                          <a:spcPts val="0"/>
                        </a:spcAft>
                      </a:pPr>
                      <a:r>
                        <a:rPr lang="en-US" sz="1800" dirty="0">
                          <a:effectLst/>
                          <a:latin typeface="Arial" charset="0"/>
                          <a:ea typeface="Arial" charset="0"/>
                          <a:cs typeface="Arial" charset="0"/>
                        </a:rPr>
                        <a:t>Learning in college (and beyond)</a:t>
                      </a:r>
                    </a:p>
                  </a:txBody>
                  <a:tcPr marL="50917" marR="50917" marT="0" marB="0">
                    <a:solidFill>
                      <a:schemeClr val="accent6"/>
                    </a:solidFill>
                  </a:tcPr>
                </a:tc>
                <a:tc>
                  <a:txBody>
                    <a:bodyPr/>
                    <a:lstStyle/>
                    <a:p>
                      <a:pPr marL="0" marR="0">
                        <a:spcBef>
                          <a:spcPts val="0"/>
                        </a:spcBef>
                        <a:spcAft>
                          <a:spcPts val="0"/>
                        </a:spcAft>
                      </a:pPr>
                      <a:r>
                        <a:rPr lang="en-US" sz="1800" dirty="0">
                          <a:effectLst/>
                          <a:latin typeface="Arial" charset="0"/>
                          <a:ea typeface="Arial" charset="0"/>
                          <a:cs typeface="Arial" charset="0"/>
                        </a:rPr>
                        <a:t>Less objective concepts of learning. Usually not tied to a specific graded assignment or graduation.</a:t>
                      </a:r>
                    </a:p>
                  </a:txBody>
                  <a:tcPr marL="50917" marR="50917" marT="0" marB="0">
                    <a:solidFill>
                      <a:schemeClr val="accent6">
                        <a:lumMod val="40000"/>
                        <a:lumOff val="60000"/>
                      </a:schemeClr>
                    </a:solidFill>
                  </a:tcPr>
                </a:tc>
                <a:tc>
                  <a:txBody>
                    <a:bodyPr/>
                    <a:lstStyle/>
                    <a:p>
                      <a:pPr marL="0" marR="0">
                        <a:spcBef>
                          <a:spcPts val="0"/>
                        </a:spcBef>
                        <a:spcAft>
                          <a:spcPts val="0"/>
                        </a:spcAft>
                      </a:pPr>
                      <a:r>
                        <a:rPr lang="en-US" sz="1800" dirty="0">
                          <a:effectLst/>
                          <a:latin typeface="Arial" charset="0"/>
                          <a:ea typeface="Arial" charset="0"/>
                          <a:cs typeface="Arial" charset="0"/>
                        </a:rPr>
                        <a:t>Space: Collaborative working space for students</a:t>
                      </a:r>
                    </a:p>
                    <a:p>
                      <a:pPr marL="0" marR="0">
                        <a:spcBef>
                          <a:spcPts val="0"/>
                        </a:spcBef>
                        <a:spcAft>
                          <a:spcPts val="0"/>
                        </a:spcAft>
                      </a:pPr>
                      <a:r>
                        <a:rPr lang="en-US" sz="1800" dirty="0">
                          <a:effectLst/>
                          <a:latin typeface="Arial" charset="0"/>
                          <a:ea typeface="Arial" charset="0"/>
                          <a:cs typeface="Arial" charset="0"/>
                        </a:rPr>
                        <a:t> </a:t>
                      </a:r>
                    </a:p>
                  </a:txBody>
                  <a:tcPr marL="50917" marR="50917" marT="0" marB="0">
                    <a:solidFill>
                      <a:schemeClr val="accent6">
                        <a:lumMod val="40000"/>
                        <a:lumOff val="60000"/>
                      </a:schemeClr>
                    </a:solidFill>
                  </a:tcPr>
                </a:tc>
                <a:extLst>
                  <a:ext uri="{0D108BD9-81ED-4DB2-BD59-A6C34878D82A}">
                    <a16:rowId xmlns:a16="http://schemas.microsoft.com/office/drawing/2014/main" val="10001"/>
                  </a:ext>
                </a:extLst>
              </a:tr>
              <a:tr h="665963">
                <a:tc>
                  <a:txBody>
                    <a:bodyPr/>
                    <a:lstStyle/>
                    <a:p>
                      <a:pPr marL="0" marR="0">
                        <a:spcBef>
                          <a:spcPts val="0"/>
                        </a:spcBef>
                        <a:spcAft>
                          <a:spcPts val="0"/>
                        </a:spcAft>
                      </a:pPr>
                      <a:r>
                        <a:rPr lang="en-US" sz="1800" dirty="0">
                          <a:effectLst/>
                          <a:latin typeface="Arial" charset="0"/>
                          <a:ea typeface="Arial" charset="0"/>
                          <a:cs typeface="Arial" charset="0"/>
                        </a:rPr>
                        <a:t>Research support</a:t>
                      </a:r>
                    </a:p>
                  </a:txBody>
                  <a:tcPr marL="50917" marR="50917" marT="0" marB="0">
                    <a:solidFill>
                      <a:schemeClr val="accent3"/>
                    </a:solidFill>
                  </a:tcPr>
                </a:tc>
                <a:tc>
                  <a:txBody>
                    <a:bodyPr/>
                    <a:lstStyle/>
                    <a:p>
                      <a:pPr marL="0" marR="0">
                        <a:spcBef>
                          <a:spcPts val="0"/>
                        </a:spcBef>
                        <a:spcAft>
                          <a:spcPts val="0"/>
                        </a:spcAft>
                      </a:pPr>
                      <a:r>
                        <a:rPr lang="en-US" sz="1800" dirty="0">
                          <a:effectLst/>
                          <a:latin typeface="Arial" charset="0"/>
                          <a:ea typeface="Arial" charset="0"/>
                          <a:cs typeface="Arial" charset="0"/>
                        </a:rPr>
                        <a:t>Outcome tied to research outside of a class.</a:t>
                      </a:r>
                    </a:p>
                  </a:txBody>
                  <a:tcPr marL="50917" marR="50917" marT="0" marB="0">
                    <a:solidFill>
                      <a:schemeClr val="accent3">
                        <a:lumMod val="40000"/>
                        <a:lumOff val="60000"/>
                      </a:schemeClr>
                    </a:solidFill>
                  </a:tcPr>
                </a:tc>
                <a:tc>
                  <a:txBody>
                    <a:bodyPr/>
                    <a:lstStyle/>
                    <a:p>
                      <a:pPr marL="0" marR="0">
                        <a:spcBef>
                          <a:spcPts val="0"/>
                        </a:spcBef>
                        <a:spcAft>
                          <a:spcPts val="0"/>
                        </a:spcAft>
                      </a:pPr>
                      <a:r>
                        <a:rPr lang="en-US" sz="1800" dirty="0">
                          <a:effectLst/>
                          <a:latin typeface="Arial" charset="0"/>
                          <a:ea typeface="Arial" charset="0"/>
                          <a:cs typeface="Arial" charset="0"/>
                        </a:rPr>
                        <a:t>Service: Teach data management</a:t>
                      </a:r>
                    </a:p>
                  </a:txBody>
                  <a:tcPr marL="50917" marR="50917" marT="0" marB="0">
                    <a:solidFill>
                      <a:schemeClr val="accent3">
                        <a:lumMod val="40000"/>
                        <a:lumOff val="60000"/>
                      </a:schemeClr>
                    </a:solidFill>
                  </a:tcPr>
                </a:tc>
                <a:extLst>
                  <a:ext uri="{0D108BD9-81ED-4DB2-BD59-A6C34878D82A}">
                    <a16:rowId xmlns:a16="http://schemas.microsoft.com/office/drawing/2014/main" val="10002"/>
                  </a:ext>
                </a:extLst>
              </a:tr>
              <a:tr h="905193">
                <a:tc>
                  <a:txBody>
                    <a:bodyPr/>
                    <a:lstStyle/>
                    <a:p>
                      <a:pPr marL="0" marR="0">
                        <a:spcBef>
                          <a:spcPts val="0"/>
                        </a:spcBef>
                        <a:spcAft>
                          <a:spcPts val="0"/>
                        </a:spcAft>
                      </a:pPr>
                      <a:r>
                        <a:rPr lang="en-US" sz="1800">
                          <a:effectLst/>
                          <a:latin typeface="Arial" charset="0"/>
                          <a:ea typeface="Arial" charset="0"/>
                          <a:cs typeface="Arial" charset="0"/>
                        </a:rPr>
                        <a:t>Teaching support</a:t>
                      </a:r>
                    </a:p>
                  </a:txBody>
                  <a:tcPr marL="50917" marR="50917" marT="0" marB="0"/>
                </a:tc>
                <a:tc>
                  <a:txBody>
                    <a:bodyPr/>
                    <a:lstStyle/>
                    <a:p>
                      <a:pPr marL="0" marR="0">
                        <a:spcBef>
                          <a:spcPts val="0"/>
                        </a:spcBef>
                        <a:spcAft>
                          <a:spcPts val="0"/>
                        </a:spcAft>
                      </a:pPr>
                      <a:r>
                        <a:rPr lang="en-US" sz="1800" dirty="0">
                          <a:effectLst/>
                          <a:latin typeface="Arial" charset="0"/>
                          <a:ea typeface="Arial" charset="0"/>
                          <a:cs typeface="Arial" charset="0"/>
                        </a:rPr>
                        <a:t>Outcome viewed from an instructor perspective and deals with a specific course.</a:t>
                      </a:r>
                    </a:p>
                  </a:txBody>
                  <a:tcPr marL="50917" marR="50917" marT="0" marB="0"/>
                </a:tc>
                <a:tc>
                  <a:txBody>
                    <a:bodyPr/>
                    <a:lstStyle/>
                    <a:p>
                      <a:pPr marL="0" marR="0">
                        <a:spcBef>
                          <a:spcPts val="0"/>
                        </a:spcBef>
                        <a:spcAft>
                          <a:spcPts val="0"/>
                        </a:spcAft>
                      </a:pPr>
                      <a:r>
                        <a:rPr lang="en-US" sz="1800" dirty="0">
                          <a:effectLst/>
                          <a:latin typeface="Arial" charset="0"/>
                          <a:ea typeface="Arial" charset="0"/>
                          <a:cs typeface="Arial" charset="0"/>
                        </a:rPr>
                        <a:t>Collection: Online repository of syllabi</a:t>
                      </a:r>
                    </a:p>
                  </a:txBody>
                  <a:tcPr marL="50917" marR="50917" marT="0" marB="0"/>
                </a:tc>
                <a:extLst>
                  <a:ext uri="{0D108BD9-81ED-4DB2-BD59-A6C34878D82A}">
                    <a16:rowId xmlns:a16="http://schemas.microsoft.com/office/drawing/2014/main" val="10003"/>
                  </a:ext>
                </a:extLst>
              </a:tr>
            </a:tbl>
          </a:graphicData>
        </a:graphic>
      </p:graphicFrame>
      <p:sp>
        <p:nvSpPr>
          <p:cNvPr id="12" name="Rectangle 11"/>
          <p:cNvSpPr/>
          <p:nvPr/>
        </p:nvSpPr>
        <p:spPr>
          <a:xfrm>
            <a:off x="525293" y="5391094"/>
            <a:ext cx="541507" cy="541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96867" y="5391094"/>
            <a:ext cx="541507" cy="5415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28361" y="5391094"/>
            <a:ext cx="541507" cy="5415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66800" y="5338682"/>
            <a:ext cx="1905000" cy="646331"/>
          </a:xfrm>
          <a:prstGeom prst="rect">
            <a:avLst/>
          </a:prstGeom>
          <a:noFill/>
        </p:spPr>
        <p:txBody>
          <a:bodyPr wrap="square" rtlCol="0">
            <a:spAutoFit/>
          </a:bodyPr>
          <a:lstStyle/>
          <a:p>
            <a:r>
              <a:rPr lang="en-US" dirty="0">
                <a:latin typeface="Arial" charset="0"/>
                <a:ea typeface="Arial" charset="0"/>
                <a:cs typeface="Arial" charset="0"/>
              </a:rPr>
              <a:t>Response to Students</a:t>
            </a:r>
          </a:p>
        </p:txBody>
      </p:sp>
      <p:sp>
        <p:nvSpPr>
          <p:cNvPr id="19" name="TextBox 18"/>
          <p:cNvSpPr txBox="1"/>
          <p:nvPr/>
        </p:nvSpPr>
        <p:spPr>
          <a:xfrm>
            <a:off x="3962400" y="5338682"/>
            <a:ext cx="1905000" cy="646331"/>
          </a:xfrm>
          <a:prstGeom prst="rect">
            <a:avLst/>
          </a:prstGeom>
          <a:noFill/>
        </p:spPr>
        <p:txBody>
          <a:bodyPr wrap="square" rtlCol="0">
            <a:spAutoFit/>
          </a:bodyPr>
          <a:lstStyle/>
          <a:p>
            <a:r>
              <a:rPr lang="en-US" dirty="0">
                <a:latin typeface="Arial" charset="0"/>
                <a:ea typeface="Arial" charset="0"/>
                <a:cs typeface="Arial" charset="0"/>
              </a:rPr>
              <a:t>Response to Students/Faculty</a:t>
            </a:r>
          </a:p>
        </p:txBody>
      </p:sp>
      <p:sp>
        <p:nvSpPr>
          <p:cNvPr id="20" name="TextBox 19"/>
          <p:cNvSpPr txBox="1"/>
          <p:nvPr/>
        </p:nvSpPr>
        <p:spPr>
          <a:xfrm>
            <a:off x="7005536" y="5338682"/>
            <a:ext cx="1905000" cy="646331"/>
          </a:xfrm>
          <a:prstGeom prst="rect">
            <a:avLst/>
          </a:prstGeom>
          <a:noFill/>
        </p:spPr>
        <p:txBody>
          <a:bodyPr wrap="square" rtlCol="0">
            <a:spAutoFit/>
          </a:bodyPr>
          <a:lstStyle/>
          <a:p>
            <a:r>
              <a:rPr lang="en-US" dirty="0">
                <a:latin typeface="Arial" charset="0"/>
                <a:ea typeface="Arial" charset="0"/>
                <a:cs typeface="Arial" charset="0"/>
              </a:rPr>
              <a:t>Response </a:t>
            </a:r>
            <a:r>
              <a:rPr lang="en-US">
                <a:latin typeface="Arial" charset="0"/>
                <a:ea typeface="Arial" charset="0"/>
                <a:cs typeface="Arial" charset="0"/>
              </a:rPr>
              <a:t>to Faculty</a:t>
            </a:r>
            <a:endParaRPr lang="en-US" dirty="0">
              <a:latin typeface="Arial" charset="0"/>
              <a:ea typeface="Arial" charset="0"/>
              <a:cs typeface="Arial" charset="0"/>
            </a:endParaRPr>
          </a:p>
        </p:txBody>
      </p:sp>
    </p:spTree>
    <p:extLst>
      <p:ext uri="{BB962C8B-B14F-4D97-AF65-F5344CB8AC3E}">
        <p14:creationId xmlns:p14="http://schemas.microsoft.com/office/powerpoint/2010/main" val="302208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charset="0"/>
                <a:ea typeface="Arial" charset="0"/>
                <a:cs typeface="Arial" charset="0"/>
              </a:rPr>
              <a:t>Coding </a:t>
            </a:r>
            <a:r>
              <a:rPr lang="mr-IN" sz="3600" b="1" dirty="0">
                <a:latin typeface="Arial" charset="0"/>
                <a:ea typeface="Arial" charset="0"/>
                <a:cs typeface="Arial" charset="0"/>
              </a:rPr>
              <a:t>–</a:t>
            </a:r>
            <a:r>
              <a:rPr lang="en-US" sz="3600" b="1" dirty="0">
                <a:latin typeface="Arial" charset="0"/>
                <a:ea typeface="Arial" charset="0"/>
                <a:cs typeface="Arial" charset="0"/>
              </a:rPr>
              <a:t> Study Demographics</a:t>
            </a:r>
          </a:p>
        </p:txBody>
      </p:sp>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graphicFrame>
        <p:nvGraphicFramePr>
          <p:cNvPr id="10" name="Table 9"/>
          <p:cNvGraphicFramePr>
            <a:graphicFrameLocks noGrp="1"/>
          </p:cNvGraphicFramePr>
          <p:nvPr>
            <p:extLst/>
          </p:nvPr>
        </p:nvGraphicFramePr>
        <p:xfrm>
          <a:off x="525293" y="1648561"/>
          <a:ext cx="8093413" cy="3686661"/>
        </p:xfrm>
        <a:graphic>
          <a:graphicData uri="http://schemas.openxmlformats.org/drawingml/2006/table">
            <a:tbl>
              <a:tblPr firstRow="1" bandRow="1">
                <a:tableStyleId>{073A0DAA-6AF3-43AB-8588-CEC1D06C72B9}</a:tableStyleId>
              </a:tblPr>
              <a:tblGrid>
                <a:gridCol w="2196552">
                  <a:extLst>
                    <a:ext uri="{9D8B030D-6E8A-4147-A177-3AD203B41FA5}">
                      <a16:colId xmlns:a16="http://schemas.microsoft.com/office/drawing/2014/main" val="20000"/>
                    </a:ext>
                  </a:extLst>
                </a:gridCol>
                <a:gridCol w="2949240">
                  <a:extLst>
                    <a:ext uri="{9D8B030D-6E8A-4147-A177-3AD203B41FA5}">
                      <a16:colId xmlns:a16="http://schemas.microsoft.com/office/drawing/2014/main" val="20001"/>
                    </a:ext>
                  </a:extLst>
                </a:gridCol>
                <a:gridCol w="2947621">
                  <a:extLst>
                    <a:ext uri="{9D8B030D-6E8A-4147-A177-3AD203B41FA5}">
                      <a16:colId xmlns:a16="http://schemas.microsoft.com/office/drawing/2014/main" val="20002"/>
                    </a:ext>
                  </a:extLst>
                </a:gridCol>
              </a:tblGrid>
              <a:tr h="665400">
                <a:tc>
                  <a:txBody>
                    <a:bodyPr/>
                    <a:lstStyle/>
                    <a:p>
                      <a:pPr marL="0" marR="0" algn="l">
                        <a:spcBef>
                          <a:spcPts val="0"/>
                        </a:spcBef>
                        <a:spcAft>
                          <a:spcPts val="0"/>
                        </a:spcAft>
                      </a:pPr>
                      <a:r>
                        <a:rPr lang="en-US" sz="1800" dirty="0">
                          <a:effectLst/>
                          <a:latin typeface="Arial" charset="0"/>
                          <a:ea typeface="Arial" charset="0"/>
                          <a:cs typeface="Arial" charset="0"/>
                        </a:rPr>
                        <a:t>Code name</a:t>
                      </a:r>
                      <a:endParaRPr lang="en-US" sz="1800" dirty="0">
                        <a:solidFill>
                          <a:schemeClr val="tx1"/>
                        </a:solidFill>
                        <a:effectLst/>
                        <a:latin typeface="Arial" charset="0"/>
                        <a:ea typeface="Arial" charset="0"/>
                        <a:cs typeface="Arial" charset="0"/>
                      </a:endParaRPr>
                    </a:p>
                  </a:txBody>
                  <a:tcPr marL="50917" marR="50917" marT="0" marB="0"/>
                </a:tc>
                <a:tc>
                  <a:txBody>
                    <a:bodyPr/>
                    <a:lstStyle/>
                    <a:p>
                      <a:pPr marL="0" marR="0" algn="l">
                        <a:spcBef>
                          <a:spcPts val="0"/>
                        </a:spcBef>
                        <a:spcAft>
                          <a:spcPts val="0"/>
                        </a:spcAft>
                      </a:pPr>
                      <a:r>
                        <a:rPr lang="en-US" sz="1800" dirty="0">
                          <a:effectLst/>
                          <a:latin typeface="Arial" charset="0"/>
                          <a:ea typeface="Arial" charset="0"/>
                          <a:cs typeface="Arial" charset="0"/>
                        </a:rPr>
                        <a:t>Code definition</a:t>
                      </a:r>
                      <a:endParaRPr lang="en-US" sz="1800" dirty="0">
                        <a:solidFill>
                          <a:schemeClr val="tx1"/>
                        </a:solidFill>
                        <a:effectLst/>
                        <a:latin typeface="Arial" charset="0"/>
                        <a:ea typeface="Arial" charset="0"/>
                        <a:cs typeface="Arial" charset="0"/>
                      </a:endParaRPr>
                    </a:p>
                  </a:txBody>
                  <a:tcPr marL="50917" marR="50917" marT="0" marB="0"/>
                </a:tc>
                <a:tc>
                  <a:txBody>
                    <a:bodyPr/>
                    <a:lstStyle/>
                    <a:p>
                      <a:pPr marL="0" marR="0" algn="l">
                        <a:spcBef>
                          <a:spcPts val="0"/>
                        </a:spcBef>
                        <a:spcAft>
                          <a:spcPts val="0"/>
                        </a:spcAft>
                      </a:pPr>
                      <a:r>
                        <a:rPr lang="en-US" sz="1800" dirty="0">
                          <a:effectLst/>
                          <a:latin typeface="Arial" charset="0"/>
                          <a:ea typeface="Arial" charset="0"/>
                          <a:cs typeface="Arial" charset="0"/>
                        </a:rPr>
                        <a:t>Values</a:t>
                      </a:r>
                      <a:endParaRPr lang="en-US" sz="1800" dirty="0">
                        <a:solidFill>
                          <a:schemeClr val="tx1"/>
                        </a:solidFill>
                        <a:effectLst/>
                        <a:latin typeface="Arial" charset="0"/>
                        <a:ea typeface="Arial" charset="0"/>
                        <a:cs typeface="Arial" charset="0"/>
                      </a:endParaRPr>
                    </a:p>
                  </a:txBody>
                  <a:tcPr marL="50917" marR="50917" marT="0" marB="0"/>
                </a:tc>
                <a:extLst>
                  <a:ext uri="{0D108BD9-81ED-4DB2-BD59-A6C34878D82A}">
                    <a16:rowId xmlns:a16="http://schemas.microsoft.com/office/drawing/2014/main" val="10000"/>
                  </a:ext>
                </a:extLst>
              </a:tr>
              <a:tr h="744468">
                <a:tc>
                  <a:txBody>
                    <a:bodyPr/>
                    <a:lstStyle/>
                    <a:p>
                      <a:pPr marL="0" marR="0">
                        <a:spcBef>
                          <a:spcPts val="0"/>
                        </a:spcBef>
                        <a:spcAft>
                          <a:spcPts val="0"/>
                        </a:spcAft>
                      </a:pPr>
                      <a:r>
                        <a:rPr lang="en-US" sz="1800" dirty="0">
                          <a:effectLst/>
                          <a:latin typeface="Arial" charset="0"/>
                          <a:ea typeface="Arial" charset="0"/>
                          <a:cs typeface="Arial" charset="0"/>
                        </a:rPr>
                        <a:t>Year</a:t>
                      </a:r>
                    </a:p>
                  </a:txBody>
                  <a:tcPr marL="50917" marR="50917" marT="0" marB="0"/>
                </a:tc>
                <a:tc>
                  <a:txBody>
                    <a:bodyPr/>
                    <a:lstStyle/>
                    <a:p>
                      <a:pPr marL="0" marR="0">
                        <a:spcBef>
                          <a:spcPts val="0"/>
                        </a:spcBef>
                        <a:spcAft>
                          <a:spcPts val="0"/>
                        </a:spcAft>
                      </a:pPr>
                      <a:r>
                        <a:rPr lang="en-US" sz="1800" dirty="0">
                          <a:effectLst/>
                          <a:latin typeface="Arial" charset="0"/>
                          <a:ea typeface="Arial" charset="0"/>
                          <a:cs typeface="Arial" charset="0"/>
                        </a:rPr>
                        <a:t>Year study was published. </a:t>
                      </a:r>
                    </a:p>
                  </a:txBody>
                  <a:tcPr marL="50917" marR="50917" marT="0" marB="0"/>
                </a:tc>
                <a:tc>
                  <a:txBody>
                    <a:bodyPr/>
                    <a:lstStyle/>
                    <a:p>
                      <a:pPr marL="0" marR="0">
                        <a:spcBef>
                          <a:spcPts val="0"/>
                        </a:spcBef>
                        <a:spcAft>
                          <a:spcPts val="0"/>
                        </a:spcAft>
                      </a:pPr>
                      <a:r>
                        <a:rPr lang="en-US" sz="1800" dirty="0">
                          <a:effectLst/>
                          <a:latin typeface="Arial" charset="0"/>
                          <a:ea typeface="Arial" charset="0"/>
                          <a:cs typeface="Arial" charset="0"/>
                        </a:rPr>
                        <a:t>2010-2016</a:t>
                      </a:r>
                    </a:p>
                    <a:p>
                      <a:pPr marL="0" marR="0">
                        <a:spcBef>
                          <a:spcPts val="0"/>
                        </a:spcBef>
                        <a:spcAft>
                          <a:spcPts val="0"/>
                        </a:spcAft>
                      </a:pPr>
                      <a:r>
                        <a:rPr lang="en-US" sz="1800" dirty="0">
                          <a:effectLst/>
                          <a:latin typeface="Arial" charset="0"/>
                          <a:ea typeface="Arial" charset="0"/>
                          <a:cs typeface="Arial" charset="0"/>
                        </a:rPr>
                        <a:t> </a:t>
                      </a:r>
                    </a:p>
                  </a:txBody>
                  <a:tcPr marL="50917" marR="50917" marT="0" marB="0"/>
                </a:tc>
                <a:extLst>
                  <a:ext uri="{0D108BD9-81ED-4DB2-BD59-A6C34878D82A}">
                    <a16:rowId xmlns:a16="http://schemas.microsoft.com/office/drawing/2014/main" val="10001"/>
                  </a:ext>
                </a:extLst>
              </a:tr>
              <a:tr h="1371600">
                <a:tc>
                  <a:txBody>
                    <a:bodyPr/>
                    <a:lstStyle/>
                    <a:p>
                      <a:pPr marL="0" marR="0">
                        <a:spcBef>
                          <a:spcPts val="0"/>
                        </a:spcBef>
                        <a:spcAft>
                          <a:spcPts val="0"/>
                        </a:spcAft>
                      </a:pPr>
                      <a:r>
                        <a:rPr lang="en-US" sz="1800" dirty="0">
                          <a:effectLst/>
                          <a:latin typeface="Arial" charset="0"/>
                          <a:ea typeface="Arial" charset="0"/>
                          <a:cs typeface="Arial" charset="0"/>
                        </a:rPr>
                        <a:t>Type</a:t>
                      </a:r>
                    </a:p>
                  </a:txBody>
                  <a:tcPr marL="50917" marR="50917" marT="0" marB="0"/>
                </a:tc>
                <a:tc>
                  <a:txBody>
                    <a:bodyPr/>
                    <a:lstStyle/>
                    <a:p>
                      <a:pPr marL="0" marR="0">
                        <a:spcBef>
                          <a:spcPts val="0"/>
                        </a:spcBef>
                        <a:spcAft>
                          <a:spcPts val="0"/>
                        </a:spcAft>
                      </a:pPr>
                      <a:r>
                        <a:rPr lang="en-US" dirty="0">
                          <a:latin typeface="Arial" charset="0"/>
                          <a:ea typeface="Arial" charset="0"/>
                          <a:cs typeface="Arial" charset="0"/>
                        </a:rPr>
                        <a:t>Type of institution where the study was performed; Do not code if multiple institution types were studied.</a:t>
                      </a:r>
                      <a:endParaRPr lang="en-US" sz="1800" dirty="0">
                        <a:effectLst/>
                        <a:latin typeface="Arial" charset="0"/>
                        <a:ea typeface="Arial" charset="0"/>
                        <a:cs typeface="Arial" charset="0"/>
                      </a:endParaRPr>
                    </a:p>
                  </a:txBody>
                  <a:tcPr marL="50917" marR="50917" marT="0" marB="0"/>
                </a:tc>
                <a:tc>
                  <a:txBody>
                    <a:bodyPr/>
                    <a:lstStyle/>
                    <a:p>
                      <a:pPr marL="0" marR="0">
                        <a:spcBef>
                          <a:spcPts val="0"/>
                        </a:spcBef>
                        <a:spcAft>
                          <a:spcPts val="0"/>
                        </a:spcAft>
                      </a:pPr>
                      <a:r>
                        <a:rPr lang="en-US" dirty="0">
                          <a:latin typeface="Arial" charset="0"/>
                          <a:ea typeface="Arial" charset="0"/>
                          <a:cs typeface="Arial" charset="0"/>
                        </a:rPr>
                        <a:t>College; Community college; University</a:t>
                      </a:r>
                      <a:endParaRPr lang="en-US" sz="1800" dirty="0">
                        <a:effectLst/>
                        <a:latin typeface="Arial" charset="0"/>
                        <a:ea typeface="Arial" charset="0"/>
                        <a:cs typeface="Arial" charset="0"/>
                      </a:endParaRPr>
                    </a:p>
                  </a:txBody>
                  <a:tcPr marL="50917" marR="50917" marT="0" marB="0"/>
                </a:tc>
                <a:extLst>
                  <a:ext uri="{0D108BD9-81ED-4DB2-BD59-A6C34878D82A}">
                    <a16:rowId xmlns:a16="http://schemas.microsoft.com/office/drawing/2014/main" val="10002"/>
                  </a:ext>
                </a:extLst>
              </a:tr>
              <a:tr h="905193">
                <a:tc>
                  <a:txBody>
                    <a:bodyPr/>
                    <a:lstStyle/>
                    <a:p>
                      <a:pPr marL="0" marR="0">
                        <a:spcBef>
                          <a:spcPts val="0"/>
                        </a:spcBef>
                        <a:spcAft>
                          <a:spcPts val="0"/>
                        </a:spcAft>
                      </a:pPr>
                      <a:r>
                        <a:rPr lang="en-US" sz="1800" dirty="0">
                          <a:effectLst/>
                          <a:latin typeface="Arial" charset="0"/>
                          <a:ea typeface="Arial" charset="0"/>
                          <a:cs typeface="Arial" charset="0"/>
                        </a:rPr>
                        <a:t>Quantitative analysis method</a:t>
                      </a:r>
                    </a:p>
                  </a:txBody>
                  <a:tcPr marL="50917" marR="50917" marT="0" marB="0"/>
                </a:tc>
                <a:tc>
                  <a:txBody>
                    <a:bodyPr/>
                    <a:lstStyle/>
                    <a:p>
                      <a:pPr marL="0" marR="0">
                        <a:spcBef>
                          <a:spcPts val="0"/>
                        </a:spcBef>
                        <a:spcAft>
                          <a:spcPts val="0"/>
                        </a:spcAft>
                      </a:pPr>
                      <a:r>
                        <a:rPr lang="en-US" dirty="0">
                          <a:latin typeface="Arial" charset="0"/>
                          <a:ea typeface="Arial" charset="0"/>
                          <a:cs typeface="Arial" charset="0"/>
                        </a:rPr>
                        <a:t>The method used if numeric data was analyzed</a:t>
                      </a:r>
                      <a:endParaRPr lang="en-US" sz="1800" dirty="0">
                        <a:effectLst/>
                        <a:latin typeface="Arial" charset="0"/>
                        <a:ea typeface="Arial" charset="0"/>
                        <a:cs typeface="Arial" charset="0"/>
                      </a:endParaRPr>
                    </a:p>
                  </a:txBody>
                  <a:tcPr marL="50917" marR="50917" marT="0" marB="0"/>
                </a:tc>
                <a:tc>
                  <a:txBody>
                    <a:bodyPr/>
                    <a:lstStyle/>
                    <a:p>
                      <a:pPr marL="0" marR="0">
                        <a:spcBef>
                          <a:spcPts val="0"/>
                        </a:spcBef>
                        <a:spcAft>
                          <a:spcPts val="0"/>
                        </a:spcAft>
                      </a:pPr>
                      <a:r>
                        <a:rPr lang="en-US" sz="1800" dirty="0">
                          <a:effectLst/>
                          <a:latin typeface="Arial" charset="0"/>
                          <a:ea typeface="Arial" charset="0"/>
                          <a:cs typeface="Arial" charset="0"/>
                        </a:rPr>
                        <a:t>ANOVA; Regression; X2; Descriptive statistics;</a:t>
                      </a:r>
                      <a:r>
                        <a:rPr lang="en-US" sz="1800" baseline="0" dirty="0">
                          <a:effectLst/>
                          <a:latin typeface="Arial" charset="0"/>
                          <a:ea typeface="Arial" charset="0"/>
                          <a:cs typeface="Arial" charset="0"/>
                        </a:rPr>
                        <a:t> Correlation; Other</a:t>
                      </a:r>
                      <a:endParaRPr lang="en-US" sz="1800" dirty="0">
                        <a:effectLst/>
                        <a:latin typeface="Arial" charset="0"/>
                        <a:ea typeface="Arial" charset="0"/>
                        <a:cs typeface="Arial" charset="0"/>
                      </a:endParaRPr>
                    </a:p>
                  </a:txBody>
                  <a:tcPr marL="50917" marR="50917"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2653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222" b="-947"/>
          <a:stretch/>
        </p:blipFill>
        <p:spPr>
          <a:xfrm>
            <a:off x="411480" y="393192"/>
            <a:ext cx="8321040" cy="5431536"/>
          </a:xfrm>
          <a:prstGeom prst="rect">
            <a:avLst/>
          </a:prstGeom>
          <a:ln w="38100">
            <a:solidFill>
              <a:schemeClr val="tx1"/>
            </a:solidFill>
          </a:ln>
        </p:spPr>
      </p:pic>
      <p:sp>
        <p:nvSpPr>
          <p:cNvPr id="3" name="Rectangle 2"/>
          <p:cNvSpPr/>
          <p:nvPr/>
        </p:nvSpPr>
        <p:spPr>
          <a:xfrm>
            <a:off x="411480" y="393192"/>
            <a:ext cx="8321040"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 y="5774516"/>
            <a:ext cx="8321040"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388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charset="0"/>
                <a:ea typeface="Arial" charset="0"/>
                <a:cs typeface="Arial" charset="0"/>
              </a:rPr>
              <a:t>Content Analysis of Literature</a:t>
            </a:r>
          </a:p>
        </p:txBody>
      </p:sp>
      <p:sp>
        <p:nvSpPr>
          <p:cNvPr id="4" name="Footer Placeholder 3"/>
          <p:cNvSpPr>
            <a:spLocks noGrp="1"/>
          </p:cNvSpPr>
          <p:nvPr>
            <p:ph type="ftr" sz="quarter" idx="11"/>
          </p:nvPr>
        </p:nvSpPr>
        <p:spPr>
          <a:xfrm>
            <a:off x="0" y="6053314"/>
            <a:ext cx="9144000" cy="804686"/>
          </a:xfrm>
        </p:spPr>
        <p:txBody>
          <a:bodyPr/>
          <a:lstStyle/>
          <a:p>
            <a:r>
              <a:rPr lang="en-US" sz="3600" b="1" i="1" dirty="0">
                <a:solidFill>
                  <a:srgbClr val="364C98"/>
                </a:solidFill>
                <a:latin typeface="Myriad Pro" pitchFamily="34" charset="0"/>
              </a:rPr>
              <a:t>Value</a:t>
            </a:r>
            <a:br>
              <a:rPr lang="en-US" sz="1600" b="1" dirty="0">
                <a:solidFill>
                  <a:srgbClr val="364C98"/>
                </a:solidFill>
                <a:latin typeface="Myriad Pro" pitchFamily="34" charset="0"/>
              </a:rPr>
            </a:br>
            <a:r>
              <a:rPr lang="en-US" sz="1600" b="1" dirty="0">
                <a:solidFill>
                  <a:srgbClr val="364C98"/>
                </a:solidFill>
                <a:latin typeface="Myriad Pro" pitchFamily="34" charset="0"/>
              </a:rPr>
              <a:t>of Academic Libraries</a:t>
            </a:r>
          </a:p>
        </p:txBody>
      </p:sp>
      <p:pic>
        <p:nvPicPr>
          <p:cNvPr id="5" name="Picture 2" descr="http://www.oclc.org/content/dam/research/images/logos/OCLC-RESEARCH_H_M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5888918"/>
            <a:ext cx="3438525" cy="113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6094580"/>
            <a:ext cx="2819399" cy="763419"/>
          </a:xfrm>
          <a:prstGeom prst="rect">
            <a:avLst/>
          </a:prstGeom>
        </p:spPr>
      </p:pic>
      <p:sp>
        <p:nvSpPr>
          <p:cNvPr id="9" name="TextBox 8"/>
          <p:cNvSpPr txBox="1"/>
          <p:nvPr/>
        </p:nvSpPr>
        <p:spPr>
          <a:xfrm>
            <a:off x="5331009" y="3709261"/>
            <a:ext cx="1632523" cy="646331"/>
          </a:xfrm>
          <a:prstGeom prst="rect">
            <a:avLst/>
          </a:prstGeom>
          <a:noFill/>
        </p:spPr>
        <p:txBody>
          <a:bodyPr wrap="square" rtlCol="0">
            <a:spAutoFit/>
          </a:bodyPr>
          <a:lstStyle/>
          <a:p>
            <a:pPr algn="ctr"/>
            <a:r>
              <a:rPr lang="en-US" b="1" dirty="0">
                <a:solidFill>
                  <a:schemeClr val="bg1"/>
                </a:solidFill>
              </a:rPr>
              <a:t>Other study </a:t>
            </a:r>
          </a:p>
          <a:p>
            <a:pPr algn="ctr"/>
            <a:r>
              <a:rPr lang="en-US" b="1" dirty="0">
                <a:solidFill>
                  <a:schemeClr val="bg1"/>
                </a:solidFill>
              </a:rPr>
              <a:t>n=153</a:t>
            </a:r>
          </a:p>
        </p:txBody>
      </p:sp>
      <p:sp>
        <p:nvSpPr>
          <p:cNvPr id="12" name="TextBox 11"/>
          <p:cNvSpPr txBox="1"/>
          <p:nvPr/>
        </p:nvSpPr>
        <p:spPr>
          <a:xfrm>
            <a:off x="6255491" y="5129785"/>
            <a:ext cx="1508700" cy="646331"/>
          </a:xfrm>
          <a:prstGeom prst="rect">
            <a:avLst/>
          </a:prstGeom>
          <a:noFill/>
        </p:spPr>
        <p:txBody>
          <a:bodyPr wrap="square" rtlCol="0">
            <a:spAutoFit/>
          </a:bodyPr>
          <a:lstStyle/>
          <a:p>
            <a:pPr algn="ctr"/>
            <a:r>
              <a:rPr lang="en-US" b="1" dirty="0">
                <a:solidFill>
                  <a:schemeClr val="bg1"/>
                </a:solidFill>
              </a:rPr>
              <a:t>Key study</a:t>
            </a:r>
          </a:p>
          <a:p>
            <a:pPr algn="ctr"/>
            <a:r>
              <a:rPr lang="en-US" b="1" dirty="0">
                <a:solidFill>
                  <a:schemeClr val="bg1"/>
                </a:solidFill>
              </a:rPr>
              <a:t>n=38</a:t>
            </a:r>
          </a:p>
        </p:txBody>
      </p:sp>
      <p:pic>
        <p:nvPicPr>
          <p:cNvPr id="3" name="Picture 2"/>
          <p:cNvPicPr>
            <a:picLocks noChangeAspect="1"/>
          </p:cNvPicPr>
          <p:nvPr/>
        </p:nvPicPr>
        <p:blipFill>
          <a:blip r:embed="rId5" cstate="print"/>
          <a:stretch>
            <a:fillRect/>
          </a:stretch>
        </p:blipFill>
        <p:spPr>
          <a:xfrm>
            <a:off x="1398113" y="1295172"/>
            <a:ext cx="6347773" cy="4701741"/>
          </a:xfrm>
          <a:prstGeom prst="rect">
            <a:avLst/>
          </a:prstGeom>
        </p:spPr>
      </p:pic>
      <p:sp>
        <p:nvSpPr>
          <p:cNvPr id="10" name="TextBox 9"/>
          <p:cNvSpPr txBox="1"/>
          <p:nvPr/>
        </p:nvSpPr>
        <p:spPr>
          <a:xfrm>
            <a:off x="5721526" y="3873657"/>
            <a:ext cx="1661100" cy="646331"/>
          </a:xfrm>
          <a:prstGeom prst="rect">
            <a:avLst/>
          </a:prstGeom>
          <a:noFill/>
        </p:spPr>
        <p:txBody>
          <a:bodyPr wrap="square" rtlCol="0">
            <a:spAutoFit/>
          </a:bodyPr>
          <a:lstStyle/>
          <a:p>
            <a:pPr algn="ctr"/>
            <a:r>
              <a:rPr lang="en-US" b="1" dirty="0">
                <a:solidFill>
                  <a:sysClr val="windowText" lastClr="000000"/>
                </a:solidFill>
              </a:rPr>
              <a:t>Key thematic</a:t>
            </a:r>
          </a:p>
          <a:p>
            <a:pPr algn="ctr"/>
            <a:r>
              <a:rPr lang="en-US" b="1" dirty="0">
                <a:solidFill>
                  <a:sysClr val="windowText" lastClr="000000"/>
                </a:solidFill>
              </a:rPr>
              <a:t>n=53</a:t>
            </a:r>
          </a:p>
        </p:txBody>
      </p:sp>
      <p:sp>
        <p:nvSpPr>
          <p:cNvPr id="11" name="TextBox 10"/>
          <p:cNvSpPr txBox="1"/>
          <p:nvPr/>
        </p:nvSpPr>
        <p:spPr>
          <a:xfrm>
            <a:off x="5715192" y="4799089"/>
            <a:ext cx="1667434" cy="646331"/>
          </a:xfrm>
          <a:prstGeom prst="rect">
            <a:avLst/>
          </a:prstGeom>
          <a:noFill/>
        </p:spPr>
        <p:txBody>
          <a:bodyPr wrap="square" rtlCol="0">
            <a:spAutoFit/>
          </a:bodyPr>
          <a:lstStyle/>
          <a:p>
            <a:pPr algn="ctr"/>
            <a:r>
              <a:rPr lang="en-US" b="1" dirty="0">
                <a:solidFill>
                  <a:sysClr val="windowText" lastClr="000000"/>
                </a:solidFill>
              </a:rPr>
              <a:t>Other thematic</a:t>
            </a:r>
          </a:p>
          <a:p>
            <a:pPr algn="ctr"/>
            <a:r>
              <a:rPr lang="en-US" b="1" dirty="0">
                <a:solidFill>
                  <a:sysClr val="windowText" lastClr="000000"/>
                </a:solidFill>
              </a:rPr>
              <a:t>n=113</a:t>
            </a:r>
          </a:p>
        </p:txBody>
      </p:sp>
    </p:spTree>
    <p:extLst>
      <p:ext uri="{BB962C8B-B14F-4D97-AF65-F5344CB8AC3E}">
        <p14:creationId xmlns:p14="http://schemas.microsoft.com/office/powerpoint/2010/main" val="106117421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1191</TotalTime>
  <Words>8687</Words>
  <Application>Microsoft Office PowerPoint</Application>
  <PresentationFormat>On-screen Show (4:3)</PresentationFormat>
  <Paragraphs>601</Paragraphs>
  <Slides>46</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Mangal</vt:lpstr>
      <vt:lpstr>Myriad Pro</vt:lpstr>
      <vt:lpstr>Wingdings</vt:lpstr>
      <vt:lpstr>1_Office Theme</vt:lpstr>
      <vt:lpstr>PowerPoint Presentation</vt:lpstr>
      <vt:lpstr>The Value of Academic Libraries</vt:lpstr>
      <vt:lpstr>Research Agenda</vt:lpstr>
      <vt:lpstr>Report Timeline</vt:lpstr>
      <vt:lpstr>Data Collection</vt:lpstr>
      <vt:lpstr>Coding – Themes</vt:lpstr>
      <vt:lpstr>Coding – Study Demographics</vt:lpstr>
      <vt:lpstr>PowerPoint Presentation</vt:lpstr>
      <vt:lpstr>Content Analysis of Literature</vt:lpstr>
      <vt:lpstr>PowerPoint Presentation</vt:lpstr>
      <vt:lpstr>PowerPoint Presentation</vt:lpstr>
      <vt:lpstr>Theme Changes Over Time</vt:lpstr>
      <vt:lpstr>Theme Changes Over Time</vt:lpstr>
      <vt:lpstr>AiA vs Non-AiA studies</vt:lpstr>
      <vt:lpstr>Focus Group Interview</vt:lpstr>
      <vt:lpstr>PowerPoint Presentation</vt:lpstr>
      <vt:lpstr>Focus Group Interview</vt:lpstr>
      <vt:lpstr>Focus Group Interview</vt:lpstr>
      <vt:lpstr>Provost Individual Interviews</vt:lpstr>
      <vt:lpstr>PowerPoint Presentation</vt:lpstr>
      <vt:lpstr>Provost Individual Interviews</vt:lpstr>
      <vt:lpstr>Provost Individual Interviews</vt:lpstr>
      <vt:lpstr>PowerPoint Presentation</vt:lpstr>
      <vt:lpstr>Recommendation</vt:lpstr>
      <vt:lpstr>Recommendation</vt:lpstr>
      <vt:lpstr>Recommendation</vt:lpstr>
      <vt:lpstr>Recommendation</vt:lpstr>
      <vt:lpstr>Recommendation</vt:lpstr>
      <vt:lpstr>Recommendation</vt:lpstr>
      <vt:lpstr>Recommendation</vt:lpstr>
      <vt:lpstr>Recommendation</vt:lpstr>
      <vt:lpstr>Priority Area</vt:lpstr>
      <vt:lpstr>Priority Area</vt:lpstr>
      <vt:lpstr>Priority Area</vt:lpstr>
      <vt:lpstr>Priority Area</vt:lpstr>
      <vt:lpstr>Priority Area</vt:lpstr>
      <vt:lpstr>Priority Area</vt:lpstr>
      <vt:lpstr>Next Steps</vt:lpstr>
      <vt:lpstr>Next Steps</vt:lpstr>
      <vt:lpstr>PowerPoint Presentation</vt:lpstr>
      <vt:lpstr>Discussion &amp; Questions</vt:lpstr>
      <vt:lpstr>Feedback</vt:lpstr>
      <vt:lpstr>References</vt:lpstr>
      <vt:lpstr>References</vt:lpstr>
      <vt:lpstr>References</vt:lpstr>
      <vt:lpstr>Image Attributions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Brannon,Brittany</dc:creator>
  <cp:lastModifiedBy>Hood,Erin</cp:lastModifiedBy>
  <cp:revision>126</cp:revision>
  <dcterms:created xsi:type="dcterms:W3CDTF">2017-01-11T14:19:37Z</dcterms:created>
  <dcterms:modified xsi:type="dcterms:W3CDTF">2018-02-16T19:06:12Z</dcterms:modified>
</cp:coreProperties>
</file>