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65" r:id="rId2"/>
    <p:sldId id="423" r:id="rId3"/>
    <p:sldId id="410" r:id="rId4"/>
    <p:sldId id="411" r:id="rId5"/>
    <p:sldId id="460" r:id="rId6"/>
    <p:sldId id="412" r:id="rId7"/>
    <p:sldId id="413" r:id="rId8"/>
    <p:sldId id="414" r:id="rId9"/>
    <p:sldId id="415" r:id="rId10"/>
    <p:sldId id="416" r:id="rId11"/>
    <p:sldId id="417" r:id="rId12"/>
    <p:sldId id="461" r:id="rId13"/>
    <p:sldId id="418" r:id="rId14"/>
    <p:sldId id="419" r:id="rId15"/>
    <p:sldId id="420" r:id="rId16"/>
    <p:sldId id="421" r:id="rId17"/>
    <p:sldId id="422" r:id="rId18"/>
    <p:sldId id="424" r:id="rId19"/>
    <p:sldId id="356" r:id="rId20"/>
    <p:sldId id="352" r:id="rId21"/>
    <p:sldId id="363" r:id="rId22"/>
    <p:sldId id="355" r:id="rId23"/>
    <p:sldId id="357" r:id="rId24"/>
    <p:sldId id="358" r:id="rId25"/>
    <p:sldId id="359" r:id="rId26"/>
    <p:sldId id="360" r:id="rId27"/>
    <p:sldId id="361" r:id="rId28"/>
    <p:sldId id="362" r:id="rId29"/>
    <p:sldId id="364" r:id="rId30"/>
    <p:sldId id="365" r:id="rId31"/>
    <p:sldId id="366" r:id="rId32"/>
    <p:sldId id="367" r:id="rId33"/>
    <p:sldId id="368" r:id="rId34"/>
    <p:sldId id="369" r:id="rId35"/>
    <p:sldId id="370" r:id="rId36"/>
    <p:sldId id="371" r:id="rId37"/>
    <p:sldId id="372" r:id="rId38"/>
    <p:sldId id="373" r:id="rId39"/>
    <p:sldId id="374" r:id="rId40"/>
    <p:sldId id="456" r:id="rId41"/>
    <p:sldId id="458" r:id="rId42"/>
    <p:sldId id="459" r:id="rId43"/>
    <p:sldId id="457" r:id="rId44"/>
    <p:sldId id="404" r:id="rId45"/>
    <p:sldId id="405" r:id="rId46"/>
    <p:sldId id="407" r:id="rId47"/>
    <p:sldId id="425" r:id="rId48"/>
    <p:sldId id="426" r:id="rId49"/>
    <p:sldId id="462" r:id="rId50"/>
    <p:sldId id="409" r:id="rId51"/>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87D83"/>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79348" autoAdjust="0"/>
  </p:normalViewPr>
  <p:slideViewPr>
    <p:cSldViewPr snapToGrid="0">
      <p:cViewPr varScale="1">
        <p:scale>
          <a:sx n="116" d="100"/>
          <a:sy n="116" d="100"/>
        </p:scale>
        <p:origin x="774" y="96"/>
      </p:cViewPr>
      <p:guideLst>
        <p:guide orient="horz" pos="1692"/>
        <p:guide pos="504"/>
      </p:guideLst>
    </p:cSldViewPr>
  </p:slideViewPr>
  <p:notesTextViewPr>
    <p:cViewPr>
      <p:scale>
        <a:sx n="1" d="1"/>
        <a:sy n="1" d="1"/>
      </p:scale>
      <p:origin x="0" y="0"/>
    </p:cViewPr>
  </p:notesTextViewPr>
  <p:notesViewPr>
    <p:cSldViewPr snapToGrid="0">
      <p:cViewPr>
        <p:scale>
          <a:sx n="90" d="100"/>
          <a:sy n="90" d="100"/>
        </p:scale>
        <p:origin x="2928"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7934D-D520-4053-9A20-2C54DBDAAF34}" type="doc">
      <dgm:prSet loTypeId="urn:microsoft.com/office/officeart/2005/8/layout/cycle8" loCatId="cycle" qsTypeId="urn:microsoft.com/office/officeart/2005/8/quickstyle/simple1" qsCatId="simple" csTypeId="urn:microsoft.com/office/officeart/2005/8/colors/accent1_2" csCatId="accent1" phldr="1"/>
      <dgm:spPr/>
    </dgm:pt>
    <dgm:pt modelId="{04D7F0E2-2001-4CAA-993B-BEA0BD470B02}">
      <dgm:prSet phldrT="[Text]" custT="1"/>
      <dgm:spPr/>
      <dgm:t>
        <a:bodyPr/>
        <a:lstStyle/>
        <a:p>
          <a:r>
            <a:rPr lang="en-US" sz="1800">
              <a:latin typeface="Arial" panose="020B0604020202020204" pitchFamily="34" charset="0"/>
              <a:cs typeface="Arial" panose="020B0604020202020204" pitchFamily="34" charset="0"/>
            </a:rPr>
            <a:t>Individual Interviews with Provosts</a:t>
          </a:r>
        </a:p>
      </dgm:t>
    </dgm:pt>
    <dgm:pt modelId="{5C928EF3-90C2-4753-B070-60443167C4E4}" type="parTrans" cxnId="{B199D29B-E395-4F3F-9725-F28AB2F2F3EC}">
      <dgm:prSet/>
      <dgm:spPr/>
      <dgm:t>
        <a:bodyPr/>
        <a:lstStyle/>
        <a:p>
          <a:endParaRPr lang="en-US"/>
        </a:p>
      </dgm:t>
    </dgm:pt>
    <dgm:pt modelId="{FAB0F24E-70CB-45BD-BEDF-4498558A14C0}" type="sibTrans" cxnId="{B199D29B-E395-4F3F-9725-F28AB2F2F3EC}">
      <dgm:prSet/>
      <dgm:spPr/>
      <dgm:t>
        <a:bodyPr/>
        <a:lstStyle/>
        <a:p>
          <a:endParaRPr lang="en-US"/>
        </a:p>
      </dgm:t>
    </dgm:pt>
    <dgm:pt modelId="{8F3C09B1-1DC8-43BC-9BB9-7DE2F26C89C5}">
      <dgm:prSet phldrT="[Text]" custT="1"/>
      <dgm:spPr/>
      <dgm:t>
        <a:bodyPr/>
        <a:lstStyle/>
        <a:p>
          <a:r>
            <a:rPr lang="en-US" sz="1800">
              <a:latin typeface="Arial" panose="020B0604020202020204" pitchFamily="34" charset="0"/>
              <a:cs typeface="Arial" panose="020B0604020202020204" pitchFamily="34" charset="0"/>
            </a:rPr>
            <a:t>Selected Literature</a:t>
          </a:r>
        </a:p>
      </dgm:t>
    </dgm:pt>
    <dgm:pt modelId="{F51357EC-9B96-414A-8142-6787F6CE21A6}" type="parTrans" cxnId="{930F7A42-E287-4517-BE52-C84481181073}">
      <dgm:prSet/>
      <dgm:spPr/>
      <dgm:t>
        <a:bodyPr/>
        <a:lstStyle/>
        <a:p>
          <a:endParaRPr lang="en-US"/>
        </a:p>
      </dgm:t>
    </dgm:pt>
    <dgm:pt modelId="{76FCE04A-B292-4E2A-BBD9-889CBB6FE80B}" type="sibTrans" cxnId="{930F7A42-E287-4517-BE52-C84481181073}">
      <dgm:prSet/>
      <dgm:spPr/>
      <dgm:t>
        <a:bodyPr/>
        <a:lstStyle/>
        <a:p>
          <a:endParaRPr lang="en-US"/>
        </a:p>
      </dgm:t>
    </dgm:pt>
    <dgm:pt modelId="{A089EEC0-3EFB-48B0-8D4B-C15BB9AC9DAE}">
      <dgm:prSet phldrT="[Text]" custT="1"/>
      <dgm:spPr/>
      <dgm:t>
        <a:bodyPr/>
        <a:lstStyle/>
        <a:p>
          <a:pPr algn="ctr"/>
          <a:r>
            <a:rPr lang="en-US" sz="1400">
              <a:latin typeface="Arial" panose="020B0604020202020204" pitchFamily="34" charset="0"/>
              <a:cs typeface="Arial" panose="020B0604020202020204" pitchFamily="34" charset="0"/>
            </a:rPr>
            <a:t>Focus Group Interview &amp;  Feedback from Advisory Group</a:t>
          </a:r>
        </a:p>
      </dgm:t>
    </dgm:pt>
    <dgm:pt modelId="{B09054D2-8667-4CF5-A0F2-95183C256BA7}" type="sibTrans" cxnId="{86BA4E3D-CF2A-470D-9678-81E908B60FA0}">
      <dgm:prSet/>
      <dgm:spPr/>
      <dgm:t>
        <a:bodyPr/>
        <a:lstStyle/>
        <a:p>
          <a:endParaRPr lang="en-US"/>
        </a:p>
      </dgm:t>
    </dgm:pt>
    <dgm:pt modelId="{B378B854-1459-4395-A5DF-D09D486AB56C}" type="parTrans" cxnId="{86BA4E3D-CF2A-470D-9678-81E908B60FA0}">
      <dgm:prSet/>
      <dgm:spPr/>
      <dgm:t>
        <a:bodyPr/>
        <a:lstStyle/>
        <a:p>
          <a:endParaRPr lang="en-US"/>
        </a:p>
      </dgm:t>
    </dgm:pt>
    <dgm:pt modelId="{8E27B47C-135E-4841-A1F1-1868EABBAD8E}" type="pres">
      <dgm:prSet presAssocID="{5977934D-D520-4053-9A20-2C54DBDAAF34}" presName="compositeShape" presStyleCnt="0">
        <dgm:presLayoutVars>
          <dgm:chMax val="7"/>
          <dgm:dir/>
          <dgm:resizeHandles val="exact"/>
        </dgm:presLayoutVars>
      </dgm:prSet>
      <dgm:spPr/>
    </dgm:pt>
    <dgm:pt modelId="{FAFB8CE7-F900-40CE-B462-CABD27D56D63}" type="pres">
      <dgm:prSet presAssocID="{5977934D-D520-4053-9A20-2C54DBDAAF34}" presName="wedge1" presStyleLbl="node1" presStyleIdx="0" presStyleCnt="3" custScaleX="121000" custScaleY="121000"/>
      <dgm:spPr/>
    </dgm:pt>
    <dgm:pt modelId="{F1986FB3-EE69-41E7-950F-B384FB5CF483}" type="pres">
      <dgm:prSet presAssocID="{5977934D-D520-4053-9A20-2C54DBDAAF34}" presName="dummy1a" presStyleCnt="0"/>
      <dgm:spPr/>
    </dgm:pt>
    <dgm:pt modelId="{8FCF574E-9118-41E8-9812-CECCE1011A48}" type="pres">
      <dgm:prSet presAssocID="{5977934D-D520-4053-9A20-2C54DBDAAF34}" presName="dummy1b" presStyleCnt="0"/>
      <dgm:spPr/>
    </dgm:pt>
    <dgm:pt modelId="{3060AE12-10CC-472A-8EA2-8BEB3A5DB0A8}" type="pres">
      <dgm:prSet presAssocID="{5977934D-D520-4053-9A20-2C54DBDAAF34}" presName="wedge1Tx" presStyleLbl="node1" presStyleIdx="0" presStyleCnt="3">
        <dgm:presLayoutVars>
          <dgm:chMax val="0"/>
          <dgm:chPref val="0"/>
          <dgm:bulletEnabled val="1"/>
        </dgm:presLayoutVars>
      </dgm:prSet>
      <dgm:spPr/>
    </dgm:pt>
    <dgm:pt modelId="{EE3EDD50-9796-4387-A98C-D44DD96E82D3}" type="pres">
      <dgm:prSet presAssocID="{5977934D-D520-4053-9A20-2C54DBDAAF34}" presName="wedge2" presStyleLbl="node1" presStyleIdx="1" presStyleCnt="3" custScaleX="121000" custScaleY="121000"/>
      <dgm:spPr/>
    </dgm:pt>
    <dgm:pt modelId="{4443E44E-32E2-48F6-8043-7A964F95C1B5}" type="pres">
      <dgm:prSet presAssocID="{5977934D-D520-4053-9A20-2C54DBDAAF34}" presName="dummy2a" presStyleCnt="0"/>
      <dgm:spPr/>
    </dgm:pt>
    <dgm:pt modelId="{00E48F1A-FECC-4BC0-8549-3D0D722CD614}" type="pres">
      <dgm:prSet presAssocID="{5977934D-D520-4053-9A20-2C54DBDAAF34}" presName="dummy2b" presStyleCnt="0"/>
      <dgm:spPr/>
    </dgm:pt>
    <dgm:pt modelId="{E2901142-D2E9-4BEA-AE86-FB48FEF20C67}" type="pres">
      <dgm:prSet presAssocID="{5977934D-D520-4053-9A20-2C54DBDAAF34}" presName="wedge2Tx" presStyleLbl="node1" presStyleIdx="1" presStyleCnt="3">
        <dgm:presLayoutVars>
          <dgm:chMax val="0"/>
          <dgm:chPref val="0"/>
          <dgm:bulletEnabled val="1"/>
        </dgm:presLayoutVars>
      </dgm:prSet>
      <dgm:spPr/>
    </dgm:pt>
    <dgm:pt modelId="{45B0B261-0838-499E-912F-D02AA76F1A0E}" type="pres">
      <dgm:prSet presAssocID="{5977934D-D520-4053-9A20-2C54DBDAAF34}" presName="wedge3" presStyleLbl="node1" presStyleIdx="2" presStyleCnt="3" custScaleX="126948" custScaleY="122587"/>
      <dgm:spPr/>
    </dgm:pt>
    <dgm:pt modelId="{585736D8-951F-4BD2-9F32-55930FF8A662}" type="pres">
      <dgm:prSet presAssocID="{5977934D-D520-4053-9A20-2C54DBDAAF34}" presName="dummy3a" presStyleCnt="0"/>
      <dgm:spPr/>
    </dgm:pt>
    <dgm:pt modelId="{643F4283-D55D-4E93-937C-192354C238E5}" type="pres">
      <dgm:prSet presAssocID="{5977934D-D520-4053-9A20-2C54DBDAAF34}" presName="dummy3b" presStyleCnt="0"/>
      <dgm:spPr/>
    </dgm:pt>
    <dgm:pt modelId="{2471FD35-F702-482C-91BC-063707E6EFD8}" type="pres">
      <dgm:prSet presAssocID="{5977934D-D520-4053-9A20-2C54DBDAAF34}" presName="wedge3Tx" presStyleLbl="node1" presStyleIdx="2" presStyleCnt="3">
        <dgm:presLayoutVars>
          <dgm:chMax val="0"/>
          <dgm:chPref val="0"/>
          <dgm:bulletEnabled val="1"/>
        </dgm:presLayoutVars>
      </dgm:prSet>
      <dgm:spPr/>
    </dgm:pt>
    <dgm:pt modelId="{3DEFC297-BF37-4939-BB0D-9DF545AC8BFF}" type="pres">
      <dgm:prSet presAssocID="{B09054D2-8667-4CF5-A0F2-95183C256BA7}" presName="arrowWedge1" presStyleLbl="fgSibTrans2D1" presStyleIdx="0" presStyleCnt="3" custScaleX="121000" custScaleY="121000"/>
      <dgm:spPr/>
    </dgm:pt>
    <dgm:pt modelId="{4713C6B7-06E5-41AF-AD6A-743C6504EDD3}" type="pres">
      <dgm:prSet presAssocID="{FAB0F24E-70CB-45BD-BEDF-4498558A14C0}" presName="arrowWedge2" presStyleLbl="fgSibTrans2D1" presStyleIdx="1" presStyleCnt="3" custScaleX="121000" custScaleY="121000"/>
      <dgm:spPr/>
    </dgm:pt>
    <dgm:pt modelId="{592B14E0-2244-4C4A-8311-82CF55A8A3AE}" type="pres">
      <dgm:prSet presAssocID="{76FCE04A-B292-4E2A-BBD9-889CBB6FE80B}" presName="arrowWedge3" presStyleLbl="fgSibTrans2D1" presStyleIdx="2" presStyleCnt="3" custScaleX="121000" custScaleY="121000"/>
      <dgm:spPr/>
    </dgm:pt>
  </dgm:ptLst>
  <dgm:cxnLst>
    <dgm:cxn modelId="{86BA4E3D-CF2A-470D-9678-81E908B60FA0}" srcId="{5977934D-D520-4053-9A20-2C54DBDAAF34}" destId="{A089EEC0-3EFB-48B0-8D4B-C15BB9AC9DAE}" srcOrd="0" destOrd="0" parTransId="{B378B854-1459-4395-A5DF-D09D486AB56C}" sibTransId="{B09054D2-8667-4CF5-A0F2-95183C256BA7}"/>
    <dgm:cxn modelId="{519B1C5D-D9AB-F44C-8D85-91C0627CB158}" type="presOf" srcId="{A089EEC0-3EFB-48B0-8D4B-C15BB9AC9DAE}" destId="{3060AE12-10CC-472A-8EA2-8BEB3A5DB0A8}" srcOrd="1" destOrd="0" presId="urn:microsoft.com/office/officeart/2005/8/layout/cycle8"/>
    <dgm:cxn modelId="{930F7A42-E287-4517-BE52-C84481181073}" srcId="{5977934D-D520-4053-9A20-2C54DBDAAF34}" destId="{8F3C09B1-1DC8-43BC-9BB9-7DE2F26C89C5}" srcOrd="2" destOrd="0" parTransId="{F51357EC-9B96-414A-8142-6787F6CE21A6}" sibTransId="{76FCE04A-B292-4E2A-BBD9-889CBB6FE80B}"/>
    <dgm:cxn modelId="{D611FA97-9CB3-0D41-9012-554D063A66F7}" type="presOf" srcId="{5977934D-D520-4053-9A20-2C54DBDAAF34}" destId="{8E27B47C-135E-4841-A1F1-1868EABBAD8E}" srcOrd="0" destOrd="0" presId="urn:microsoft.com/office/officeart/2005/8/layout/cycle8"/>
    <dgm:cxn modelId="{B199D29B-E395-4F3F-9725-F28AB2F2F3EC}" srcId="{5977934D-D520-4053-9A20-2C54DBDAAF34}" destId="{04D7F0E2-2001-4CAA-993B-BEA0BD470B02}" srcOrd="1" destOrd="0" parTransId="{5C928EF3-90C2-4753-B070-60443167C4E4}" sibTransId="{FAB0F24E-70CB-45BD-BEDF-4498558A14C0}"/>
    <dgm:cxn modelId="{7B549CA6-B9FA-B54A-97CE-1D3C9DA9A412}" type="presOf" srcId="{04D7F0E2-2001-4CAA-993B-BEA0BD470B02}" destId="{E2901142-D2E9-4BEA-AE86-FB48FEF20C67}" srcOrd="1" destOrd="0" presId="urn:microsoft.com/office/officeart/2005/8/layout/cycle8"/>
    <dgm:cxn modelId="{659A11B8-7559-F64B-812A-8A8FEC5E3240}" type="presOf" srcId="{04D7F0E2-2001-4CAA-993B-BEA0BD470B02}" destId="{EE3EDD50-9796-4387-A98C-D44DD96E82D3}" srcOrd="0" destOrd="0" presId="urn:microsoft.com/office/officeart/2005/8/layout/cycle8"/>
    <dgm:cxn modelId="{1FDD95CF-C152-8540-8B01-FDA7837B8D04}" type="presOf" srcId="{8F3C09B1-1DC8-43BC-9BB9-7DE2F26C89C5}" destId="{45B0B261-0838-499E-912F-D02AA76F1A0E}" srcOrd="0" destOrd="0" presId="urn:microsoft.com/office/officeart/2005/8/layout/cycle8"/>
    <dgm:cxn modelId="{36335CDE-4A50-F945-9B6E-869E72B2B4E4}" type="presOf" srcId="{A089EEC0-3EFB-48B0-8D4B-C15BB9AC9DAE}" destId="{FAFB8CE7-F900-40CE-B462-CABD27D56D63}" srcOrd="0" destOrd="0" presId="urn:microsoft.com/office/officeart/2005/8/layout/cycle8"/>
    <dgm:cxn modelId="{57E2D0E8-F1D9-764A-86BF-FA392FB745EA}" type="presOf" srcId="{8F3C09B1-1DC8-43BC-9BB9-7DE2F26C89C5}" destId="{2471FD35-F702-482C-91BC-063707E6EFD8}" srcOrd="1" destOrd="0" presId="urn:microsoft.com/office/officeart/2005/8/layout/cycle8"/>
    <dgm:cxn modelId="{B9F7A521-BB4C-E142-BD2F-1FC06A5DFE17}" type="presParOf" srcId="{8E27B47C-135E-4841-A1F1-1868EABBAD8E}" destId="{FAFB8CE7-F900-40CE-B462-CABD27D56D63}" srcOrd="0" destOrd="0" presId="urn:microsoft.com/office/officeart/2005/8/layout/cycle8"/>
    <dgm:cxn modelId="{4C5A93A9-CA6D-1749-B29D-EA04A151D6B1}" type="presParOf" srcId="{8E27B47C-135E-4841-A1F1-1868EABBAD8E}" destId="{F1986FB3-EE69-41E7-950F-B384FB5CF483}" srcOrd="1" destOrd="0" presId="urn:microsoft.com/office/officeart/2005/8/layout/cycle8"/>
    <dgm:cxn modelId="{F1E47144-F3CE-A14A-A4DC-D176B61A9BF2}" type="presParOf" srcId="{8E27B47C-135E-4841-A1F1-1868EABBAD8E}" destId="{8FCF574E-9118-41E8-9812-CECCE1011A48}" srcOrd="2" destOrd="0" presId="urn:microsoft.com/office/officeart/2005/8/layout/cycle8"/>
    <dgm:cxn modelId="{30405D77-2EE2-9F45-ADBD-0798C7D5C4CA}" type="presParOf" srcId="{8E27B47C-135E-4841-A1F1-1868EABBAD8E}" destId="{3060AE12-10CC-472A-8EA2-8BEB3A5DB0A8}" srcOrd="3" destOrd="0" presId="urn:microsoft.com/office/officeart/2005/8/layout/cycle8"/>
    <dgm:cxn modelId="{C657FF78-1E89-8B40-9D90-EE0B4D7C1FB0}" type="presParOf" srcId="{8E27B47C-135E-4841-A1F1-1868EABBAD8E}" destId="{EE3EDD50-9796-4387-A98C-D44DD96E82D3}" srcOrd="4" destOrd="0" presId="urn:microsoft.com/office/officeart/2005/8/layout/cycle8"/>
    <dgm:cxn modelId="{85B2D711-1824-B04C-87A8-D4DDAC901132}" type="presParOf" srcId="{8E27B47C-135E-4841-A1F1-1868EABBAD8E}" destId="{4443E44E-32E2-48F6-8043-7A964F95C1B5}" srcOrd="5" destOrd="0" presId="urn:microsoft.com/office/officeart/2005/8/layout/cycle8"/>
    <dgm:cxn modelId="{4C43D44F-D21F-FD4E-A76D-36999193DD12}" type="presParOf" srcId="{8E27B47C-135E-4841-A1F1-1868EABBAD8E}" destId="{00E48F1A-FECC-4BC0-8549-3D0D722CD614}" srcOrd="6" destOrd="0" presId="urn:microsoft.com/office/officeart/2005/8/layout/cycle8"/>
    <dgm:cxn modelId="{6CCB7FB6-DF1C-1949-B383-38C5302EA926}" type="presParOf" srcId="{8E27B47C-135E-4841-A1F1-1868EABBAD8E}" destId="{E2901142-D2E9-4BEA-AE86-FB48FEF20C67}" srcOrd="7" destOrd="0" presId="urn:microsoft.com/office/officeart/2005/8/layout/cycle8"/>
    <dgm:cxn modelId="{BCE2467E-E89F-C24D-B887-C00056123D49}" type="presParOf" srcId="{8E27B47C-135E-4841-A1F1-1868EABBAD8E}" destId="{45B0B261-0838-499E-912F-D02AA76F1A0E}" srcOrd="8" destOrd="0" presId="urn:microsoft.com/office/officeart/2005/8/layout/cycle8"/>
    <dgm:cxn modelId="{C7E2A752-F2DE-5548-975E-DAF88847539D}" type="presParOf" srcId="{8E27B47C-135E-4841-A1F1-1868EABBAD8E}" destId="{585736D8-951F-4BD2-9F32-55930FF8A662}" srcOrd="9" destOrd="0" presId="urn:microsoft.com/office/officeart/2005/8/layout/cycle8"/>
    <dgm:cxn modelId="{1A0D8F89-2A08-8A4E-94C2-1032A6B42CFE}" type="presParOf" srcId="{8E27B47C-135E-4841-A1F1-1868EABBAD8E}" destId="{643F4283-D55D-4E93-937C-192354C238E5}" srcOrd="10" destOrd="0" presId="urn:microsoft.com/office/officeart/2005/8/layout/cycle8"/>
    <dgm:cxn modelId="{77040687-F9D0-DC46-B3D6-C249BC6F4DD0}" type="presParOf" srcId="{8E27B47C-135E-4841-A1F1-1868EABBAD8E}" destId="{2471FD35-F702-482C-91BC-063707E6EFD8}" srcOrd="11" destOrd="0" presId="urn:microsoft.com/office/officeart/2005/8/layout/cycle8"/>
    <dgm:cxn modelId="{0F20333C-5C3E-B047-892D-71F7EC8901C2}" type="presParOf" srcId="{8E27B47C-135E-4841-A1F1-1868EABBAD8E}" destId="{3DEFC297-BF37-4939-BB0D-9DF545AC8BFF}" srcOrd="12" destOrd="0" presId="urn:microsoft.com/office/officeart/2005/8/layout/cycle8"/>
    <dgm:cxn modelId="{224F0C1C-9F8E-344A-B105-82974D0448A9}" type="presParOf" srcId="{8E27B47C-135E-4841-A1F1-1868EABBAD8E}" destId="{4713C6B7-06E5-41AF-AD6A-743C6504EDD3}" srcOrd="13" destOrd="0" presId="urn:microsoft.com/office/officeart/2005/8/layout/cycle8"/>
    <dgm:cxn modelId="{B58D1432-2786-DD42-B745-F76B1CCD2AA2}" type="presParOf" srcId="{8E27B47C-135E-4841-A1F1-1868EABBAD8E}" destId="{592B14E0-2244-4C4A-8311-82CF55A8A3A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8CE7-F900-40CE-B462-CABD27D56D63}">
      <dsp:nvSpPr>
        <dsp:cNvPr id="0" name=""/>
        <dsp:cNvSpPr/>
      </dsp:nvSpPr>
      <dsp:spPr>
        <a:xfrm>
          <a:off x="1501076" y="-65822"/>
          <a:ext cx="3367448" cy="336744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Focus Group Interview &amp;  Feedback from Advisory Group</a:t>
          </a:r>
        </a:p>
      </dsp:txBody>
      <dsp:txXfrm>
        <a:off x="3275801" y="647755"/>
        <a:ext cx="1202660" cy="1002216"/>
      </dsp:txXfrm>
    </dsp:sp>
    <dsp:sp modelId="{EE3EDD50-9796-4387-A98C-D44DD96E82D3}">
      <dsp:nvSpPr>
        <dsp:cNvPr id="0" name=""/>
        <dsp:cNvSpPr/>
      </dsp:nvSpPr>
      <dsp:spPr>
        <a:xfrm>
          <a:off x="1443759" y="33570"/>
          <a:ext cx="3367448" cy="336744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Individual Interviews with Provosts</a:t>
          </a:r>
        </a:p>
      </dsp:txBody>
      <dsp:txXfrm>
        <a:off x="2245532" y="2218403"/>
        <a:ext cx="1803990" cy="881950"/>
      </dsp:txXfrm>
    </dsp:sp>
    <dsp:sp modelId="{45B0B261-0838-499E-912F-D02AA76F1A0E}">
      <dsp:nvSpPr>
        <dsp:cNvPr id="0" name=""/>
        <dsp:cNvSpPr/>
      </dsp:nvSpPr>
      <dsp:spPr>
        <a:xfrm>
          <a:off x="1303675" y="-87905"/>
          <a:ext cx="3532981" cy="341161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Selected Literature</a:t>
          </a:r>
        </a:p>
      </dsp:txBody>
      <dsp:txXfrm>
        <a:off x="1712912" y="635031"/>
        <a:ext cx="1261779" cy="1015361"/>
      </dsp:txXfrm>
    </dsp:sp>
    <dsp:sp modelId="{3DEFC297-BF37-4939-BB0D-9DF545AC8BFF}">
      <dsp:nvSpPr>
        <dsp:cNvPr id="0" name=""/>
        <dsp:cNvSpPr/>
      </dsp:nvSpPr>
      <dsp:spPr>
        <a:xfrm>
          <a:off x="1288271" y="-278857"/>
          <a:ext cx="3784370" cy="378437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13C6B7-06E5-41AF-AD6A-743C6504EDD3}">
      <dsp:nvSpPr>
        <dsp:cNvPr id="0" name=""/>
        <dsp:cNvSpPr/>
      </dsp:nvSpPr>
      <dsp:spPr>
        <a:xfrm>
          <a:off x="1230724" y="-179640"/>
          <a:ext cx="3784370" cy="378437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2B14E0-2244-4C4A-8311-82CF55A8A3AE}">
      <dsp:nvSpPr>
        <dsp:cNvPr id="0" name=""/>
        <dsp:cNvSpPr/>
      </dsp:nvSpPr>
      <dsp:spPr>
        <a:xfrm>
          <a:off x="1171593" y="-279267"/>
          <a:ext cx="3784370" cy="378437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pPr/>
              <a:t>2/16/2018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25A2FED-D181-B140-88CD-24EDDA56626D}" type="datetimeFigureOut">
              <a:rPr lang="en-US" smtClean="0"/>
              <a:pPr/>
              <a:t>2/16/2018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A035E6FC-CCC7-F34C-83D9-78C7523946F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la.org/acrl/sites/ala.org.acrl/files/content/issues/value/val_repor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1</a:t>
            </a:fld>
            <a:endParaRPr lang="en-US"/>
          </a:p>
        </p:txBody>
      </p:sp>
    </p:spTree>
    <p:extLst>
      <p:ext uri="{BB962C8B-B14F-4D97-AF65-F5344CB8AC3E}">
        <p14:creationId xmlns:p14="http://schemas.microsoft.com/office/powerpoint/2010/main" val="96459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25463"/>
            <a:ext cx="5581650" cy="3140075"/>
          </a:xfrm>
        </p:spPr>
      </p:sp>
      <p:sp>
        <p:nvSpPr>
          <p:cNvPr id="3" name="Notes Placeholder 2"/>
          <p:cNvSpPr>
            <a:spLocks noGrp="1"/>
          </p:cNvSpPr>
          <p:nvPr>
            <p:ph type="body" idx="1"/>
          </p:nvPr>
        </p:nvSpPr>
        <p:spPr>
          <a:xfrm>
            <a:off x="272955" y="3972381"/>
            <a:ext cx="6523630" cy="4393697"/>
          </a:xfrm>
        </p:spPr>
        <p:txBody>
          <a:bodyPr/>
          <a:lstStyle/>
          <a:p>
            <a:r>
              <a:rPr lang="en-US" sz="1400" dirty="0">
                <a:latin typeface="Arial" panose="020B0604020202020204" pitchFamily="34" charset="0"/>
                <a:cs typeface="Arial" panose="020B0604020202020204" pitchFamily="34" charset="0"/>
              </a:rPr>
              <a:t>Image: http://bit.ly/2m3H2uS (https://www.flickr.com/photos/rolexpv/9752688231/) by Raul Pacheco-Vega / CC BY-NC-ND 2.0 </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“For so long [librarians] have had a role of support rather than integration into work. Much more of a partnership rather than support as needed, so it’s proactive in its orientation rather than reactive. The way many of our faculty and students research now, it’s less about going to a physical space but accessing information in their offices. Trying to imagine a new way where it’s not just a service model, but it’s actually an integration and partnership model, I think that that is one of the challenges of changing the paradigm.” </a:t>
            </a:r>
            <a:r>
              <a:rPr lang="en-US" sz="1400" i="1" dirty="0">
                <a:latin typeface="Arial" panose="020B0604020202020204" pitchFamily="34" charset="0"/>
                <a:cs typeface="Arial" panose="020B0604020202020204" pitchFamily="34" charset="0"/>
              </a:rPr>
              <a:t>(Provost Interviewee PP13, Research University, Non-Secular, Private) </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Provosts suggest the importance of collaborating with faculty and students, such as introducing a liaison program. As conveyed by one provost, it is very important for libraries to “establish themselves as a critical link or a critical piece” early on by having “intentional interventions” (e.g., in orientations, by going to classes or convincing instructors to bring classes to the libraries, online or on campus) (Provost Interviewee PP05). The goal of the library should be to go beyond its role as “a service body” and instead be integrated into the lives of its potential users (Provost Interviewee PP13). </a:t>
            </a:r>
          </a:p>
        </p:txBody>
      </p:sp>
      <p:sp>
        <p:nvSpPr>
          <p:cNvPr id="4" name="Slide Number Placeholder 3"/>
          <p:cNvSpPr>
            <a:spLocks noGrp="1"/>
          </p:cNvSpPr>
          <p:nvPr>
            <p:ph type="sldNum" sz="quarter" idx="10"/>
          </p:nvPr>
        </p:nvSpPr>
        <p:spPr/>
        <p:txBody>
          <a:bodyPr/>
          <a:lstStyle/>
          <a:p>
            <a:fld id="{A035E6FC-CCC7-F34C-83D9-78C7523946F2}" type="slidenum">
              <a:rPr lang="en-US" smtClean="0"/>
              <a:pPr/>
              <a:t>10</a:t>
            </a:fld>
            <a:endParaRPr lang="en-US"/>
          </a:p>
        </p:txBody>
      </p:sp>
    </p:spTree>
    <p:extLst>
      <p:ext uri="{BB962C8B-B14F-4D97-AF65-F5344CB8AC3E}">
        <p14:creationId xmlns:p14="http://schemas.microsoft.com/office/powerpoint/2010/main" val="85218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95300"/>
            <a:ext cx="5584825" cy="3141663"/>
          </a:xfrm>
        </p:spPr>
      </p:sp>
      <p:sp>
        <p:nvSpPr>
          <p:cNvPr id="3" name="Notes Placeholder 2"/>
          <p:cNvSpPr>
            <a:spLocks noGrp="1"/>
          </p:cNvSpPr>
          <p:nvPr>
            <p:ph type="body" idx="1"/>
          </p:nvPr>
        </p:nvSpPr>
        <p:spPr>
          <a:xfrm>
            <a:off x="245660" y="3791818"/>
            <a:ext cx="6469039" cy="5046658"/>
          </a:xfrm>
        </p:spPr>
        <p:txBody>
          <a:bodyPr/>
          <a:lstStyle/>
          <a:p>
            <a:pPr defTabSz="932871">
              <a:defRPr/>
            </a:pPr>
            <a:r>
              <a:rPr lang="en-US" sz="1400" dirty="0">
                <a:latin typeface="Arial" panose="020B0604020202020204" pitchFamily="34" charset="0"/>
                <a:cs typeface="Arial" panose="020B0604020202020204" pitchFamily="34" charset="0"/>
              </a:rPr>
              <a:t>Image: http://bit.ly/2mHdL6q (https://www.flickr.com/photos/pong/2404940312/) by Rob </a:t>
            </a:r>
            <a:r>
              <a:rPr lang="en-US" sz="1400" dirty="0" err="1">
                <a:latin typeface="Arial" panose="020B0604020202020204" pitchFamily="34" charset="0"/>
                <a:cs typeface="Arial" panose="020B0604020202020204" pitchFamily="34" charset="0"/>
              </a:rPr>
              <a:t>Pongsajapan</a:t>
            </a:r>
            <a:r>
              <a:rPr lang="en-US" sz="1400" dirty="0">
                <a:latin typeface="Arial" panose="020B0604020202020204" pitchFamily="34" charset="0"/>
                <a:cs typeface="Arial" panose="020B0604020202020204" pitchFamily="34" charset="0"/>
              </a:rPr>
              <a:t> / CC BY 2.0 </a:t>
            </a:r>
          </a:p>
          <a:p>
            <a:pPr defTabSz="932871">
              <a:defRPr/>
            </a:pPr>
            <a:endParaRPr lang="en-US" sz="1400" dirty="0">
              <a:latin typeface="Arial" panose="020B0604020202020204" pitchFamily="34" charset="0"/>
              <a:cs typeface="Arial" panose="020B0604020202020204" pitchFamily="34" charset="0"/>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“To truly be able to look at, and be able to tell those stories, and to come up with those snippets of information that will resonate with other leaders, we have to be willing to do types of data collection that libraries have shied away from in the past. That involves tracking user behavior in a way that we've seen in a couple of the different studies that have looked at retention. There are ways of extrapolating and growing that out a little bit more so that we are dealing with large datasets, and we could...We could still keep it anonymous when we look at it in aggregate, right? I think that we have to be able to be willing to have conversations on campus about tracking user behavior in ways that libraries just haven't done.” </a:t>
            </a:r>
            <a:r>
              <a:rPr lang="en-US" sz="1400" i="1" dirty="0">
                <a:latin typeface="Arial" panose="020B0604020202020204" pitchFamily="34" charset="0"/>
                <a:cs typeface="Arial" panose="020B0604020202020204" pitchFamily="34" charset="0"/>
              </a:rPr>
              <a:t>(Advisory Group Member LM14, Research University, Secular, Public)</a:t>
            </a: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Privacy only was mentioned once, but is an important area of exploration. This topic is particularly fraught in the areas of assessment and academic libraries since there is a lack of established best practices and standards addressing the methods and contexts that may threaten the privacy of students.</a:t>
            </a:r>
            <a:r>
              <a:rPr lang="en-US" sz="1400" baseline="30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 this reason, privacy, when broadly defined, can be viewed by librarians in some instances as less of an ethics issue and more of an impediment, as articulated by the following participant [read quote].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11</a:t>
            </a:fld>
            <a:endParaRPr lang="en-US"/>
          </a:p>
        </p:txBody>
      </p:sp>
    </p:spTree>
    <p:extLst>
      <p:ext uri="{BB962C8B-B14F-4D97-AF65-F5344CB8AC3E}">
        <p14:creationId xmlns:p14="http://schemas.microsoft.com/office/powerpoint/2010/main" val="2811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12</a:t>
            </a:fld>
            <a:endParaRPr lang="en-US"/>
          </a:p>
        </p:txBody>
      </p:sp>
    </p:spTree>
    <p:extLst>
      <p:ext uri="{BB962C8B-B14F-4D97-AF65-F5344CB8AC3E}">
        <p14:creationId xmlns:p14="http://schemas.microsoft.com/office/powerpoint/2010/main" val="123849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368300"/>
            <a:ext cx="4592637" cy="2582863"/>
          </a:xfrm>
        </p:spPr>
      </p:sp>
      <p:sp>
        <p:nvSpPr>
          <p:cNvPr id="3" name="Notes Placeholder 2"/>
          <p:cNvSpPr>
            <a:spLocks noGrp="1"/>
          </p:cNvSpPr>
          <p:nvPr>
            <p:ph type="body" idx="1"/>
          </p:nvPr>
        </p:nvSpPr>
        <p:spPr>
          <a:xfrm>
            <a:off x="136208" y="3264019"/>
            <a:ext cx="6663690" cy="5574457"/>
          </a:xfrm>
        </p:spPr>
        <p:txBody>
          <a:bodyPr/>
          <a:lstStyle/>
          <a:p>
            <a:r>
              <a:rPr lang="en-US" sz="1100" dirty="0">
                <a:latin typeface="Arial" charset="0"/>
                <a:ea typeface="Arial" charset="0"/>
                <a:cs typeface="Arial" charset="0"/>
              </a:rPr>
              <a:t>Image: https://www.flickr.com/photos/parksdh/11340519505/ by Daniel Parks / CC BY-NC 2.0 </a:t>
            </a:r>
          </a:p>
          <a:p>
            <a:endParaRPr lang="en-US" sz="1100" dirty="0">
              <a:latin typeface="Arial" charset="0"/>
              <a:ea typeface="Arial" charset="0"/>
              <a:cs typeface="Arial" charset="0"/>
            </a:endParaRPr>
          </a:p>
          <a:p>
            <a:pPr marL="0" indent="0">
              <a:buFont typeface="+mj-lt"/>
              <a:buNone/>
            </a:pPr>
            <a:r>
              <a:rPr lang="en-US" sz="1100" b="0" dirty="0">
                <a:latin typeface="Arial" charset="0"/>
                <a:ea typeface="Arial" charset="0"/>
                <a:cs typeface="Arial" charset="0"/>
              </a:rPr>
              <a:t>Analysis</a:t>
            </a:r>
            <a:r>
              <a:rPr lang="en-US" sz="1100" b="0" baseline="0" dirty="0">
                <a:latin typeface="Arial" charset="0"/>
                <a:ea typeface="Arial" charset="0"/>
                <a:cs typeface="Arial" charset="0"/>
              </a:rPr>
              <a:t> of all three data sources informed the identification of six priority areas for future research. </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0" baseline="0" dirty="0">
                <a:latin typeface="Arial" charset="0"/>
                <a:ea typeface="Arial" charset="0"/>
                <a:cs typeface="Arial" charset="0"/>
              </a:rPr>
              <a:t>Communication: </a:t>
            </a:r>
            <a:r>
              <a:rPr lang="en-US" sz="1100" b="0" dirty="0">
                <a:latin typeface="Arial" charset="0"/>
                <a:ea typeface="Arial" charset="0"/>
                <a:cs typeface="Arial" charset="0"/>
              </a:rPr>
              <a:t>Communicate with those outside of library &amp; at different levels within the institution</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a:latin typeface="Arial" charset="0"/>
                <a:ea typeface="Arial" charset="0"/>
                <a:cs typeface="Arial" charset="0"/>
              </a:rPr>
              <a:t>Collaboration: Understand different types &amp; levels of collaboration &amp; consider reviewing literature from related fields to see what is said about libraries &amp; common ground  </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a:latin typeface="Arial" charset="0"/>
                <a:ea typeface="Arial" charset="0"/>
                <a:cs typeface="Arial" charset="0"/>
              </a:rPr>
              <a:t>Mission strategy &amp; alignment: Go outside of library to collect data &amp; seek possible collaborators for common issues;</a:t>
            </a:r>
            <a:r>
              <a:rPr lang="en-US" sz="1100" b="0" baseline="0" dirty="0">
                <a:latin typeface="Arial" charset="0"/>
                <a:ea typeface="Arial" charset="0"/>
                <a:cs typeface="Arial" charset="0"/>
              </a:rPr>
              <a:t> </a:t>
            </a:r>
            <a:r>
              <a:rPr lang="en-US" sz="1100" b="0" dirty="0">
                <a:latin typeface="Arial" charset="0"/>
                <a:ea typeface="Arial" charset="0"/>
                <a:cs typeface="Arial" charset="0"/>
              </a:rPr>
              <a:t>Inform students, faculty,  &amp; administrators of how the academic library contributes to the institutional mission and goals. </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a:latin typeface="Arial" charset="0"/>
                <a:ea typeface="Arial" charset="0"/>
                <a:cs typeface="Arial" charset="0"/>
              </a:rPr>
              <a:t>Teaching &amp; learning: Engage with faculty &amp; students for librarian inclusion in developing academic &amp; everyday life support services for students;</a:t>
            </a:r>
            <a:r>
              <a:rPr lang="en-US" sz="1100" b="0" baseline="0" dirty="0">
                <a:latin typeface="Arial" charset="0"/>
                <a:ea typeface="Arial" charset="0"/>
                <a:cs typeface="Arial" charset="0"/>
              </a:rPr>
              <a:t> </a:t>
            </a:r>
            <a:r>
              <a:rPr lang="en-US" sz="1100" b="0" dirty="0">
                <a:latin typeface="Arial" charset="0"/>
                <a:ea typeface="Arial" charset="0"/>
                <a:cs typeface="Arial" charset="0"/>
              </a:rPr>
              <a:t>Develop educated &amp; informed citizens</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0" dirty="0">
                <a:latin typeface="Arial" charset="0"/>
                <a:ea typeface="Arial" charset="0"/>
                <a:cs typeface="Arial" charset="0"/>
              </a:rPr>
              <a:t>Student success: Identify quantifiable student attainment indicators;</a:t>
            </a:r>
            <a:r>
              <a:rPr lang="en-US" sz="1100" b="0" baseline="0" dirty="0">
                <a:latin typeface="Arial" charset="0"/>
                <a:ea typeface="Arial" charset="0"/>
                <a:cs typeface="Arial" charset="0"/>
              </a:rPr>
              <a:t> Work with academic services and faculty</a:t>
            </a:r>
          </a:p>
          <a:p>
            <a:pPr marL="2857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0" baseline="0" dirty="0">
                <a:latin typeface="Arial" charset="0"/>
                <a:ea typeface="Arial" charset="0"/>
                <a:cs typeface="Arial" charset="0"/>
              </a:rPr>
              <a:t>Learning analytics: Measure, collect, analyze &amp; report “data about learners and their contexts, for purposes of understanding and optimizing learning and the environments in which it occurs.” ; Include library data with institutionally collected data to predict student success</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b="0" baseline="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latin typeface="Arial" charset="0"/>
                <a:ea typeface="Arial" charset="0"/>
                <a:cs typeface="Arial" charset="0"/>
              </a:rPr>
              <a:t>Brown-</a:t>
            </a:r>
            <a:r>
              <a:rPr lang="en-US" sz="1100" kern="1200" dirty="0" err="1">
                <a:latin typeface="Arial" charset="0"/>
                <a:ea typeface="Arial" charset="0"/>
                <a:cs typeface="Arial" charset="0"/>
              </a:rPr>
              <a:t>Sica</a:t>
            </a:r>
            <a:r>
              <a:rPr lang="en-US" sz="1100" kern="1200" dirty="0">
                <a:latin typeface="Arial" charset="0"/>
                <a:ea typeface="Arial" charset="0"/>
                <a:cs typeface="Arial" charset="0"/>
              </a:rPr>
              <a:t>, Margaret. “Using Academic Courses to Generate Data for Use in Evidence Based Library Planning.” </a:t>
            </a:r>
            <a:r>
              <a:rPr lang="en-US" sz="1100" i="1" kern="1200" dirty="0">
                <a:latin typeface="Arial" charset="0"/>
                <a:ea typeface="Arial" charset="0"/>
                <a:cs typeface="Arial" charset="0"/>
              </a:rPr>
              <a:t>Journal of Academic Librarianship</a:t>
            </a:r>
            <a:r>
              <a:rPr lang="en-US" sz="1100" kern="1200" dirty="0">
                <a:latin typeface="Arial" charset="0"/>
                <a:ea typeface="Arial" charset="0"/>
                <a:cs typeface="Arial" charset="0"/>
              </a:rPr>
              <a:t> 39, no. 3 (2013): 275–87. doi:10.1016/j.acalib.2013.01.001.</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err="1">
                <a:latin typeface="Arial" charset="0"/>
                <a:ea typeface="Arial" charset="0"/>
                <a:cs typeface="Arial" charset="0"/>
              </a:rPr>
              <a:t>Fister</a:t>
            </a:r>
            <a:r>
              <a:rPr lang="en-US" sz="1100" dirty="0">
                <a:latin typeface="Arial" charset="0"/>
                <a:ea typeface="Arial" charset="0"/>
                <a:cs typeface="Arial" charset="0"/>
              </a:rPr>
              <a:t>, Barbara. “Critical Assets: Academic Libraries, A View from the Administration Building.” </a:t>
            </a:r>
            <a:r>
              <a:rPr lang="en-US" sz="1100" i="1" dirty="0">
                <a:latin typeface="Arial" charset="0"/>
                <a:ea typeface="Arial" charset="0"/>
                <a:cs typeface="Arial" charset="0"/>
              </a:rPr>
              <a:t>Library Journal</a:t>
            </a:r>
            <a:r>
              <a:rPr lang="en-US" sz="1100" dirty="0">
                <a:latin typeface="Arial" charset="0"/>
                <a:ea typeface="Arial" charset="0"/>
                <a:cs typeface="Arial" charset="0"/>
              </a:rPr>
              <a:t> 135, no. 8 (2010): 24–27.</a:t>
            </a:r>
            <a:endParaRPr lang="en-US" sz="1100" kern="120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a:latin typeface="Arial" charset="0"/>
                <a:ea typeface="Arial" charset="0"/>
                <a:cs typeface="Arial" charset="0"/>
              </a:rPr>
              <a:t>Hess, Amanda Nichols. “Equipping Academic Librarians to Integrate the Framework into Instructional Practices: A Theoretical Application.” </a:t>
            </a:r>
            <a:r>
              <a:rPr lang="en-US" sz="1100" i="1" dirty="0">
                <a:latin typeface="Arial" charset="0"/>
                <a:ea typeface="Arial" charset="0"/>
                <a:cs typeface="Arial" charset="0"/>
              </a:rPr>
              <a:t>Journal of Academic Librarianship</a:t>
            </a:r>
            <a:r>
              <a:rPr lang="en-US" sz="1100" dirty="0">
                <a:latin typeface="Arial" charset="0"/>
                <a:ea typeface="Arial" charset="0"/>
                <a:cs typeface="Arial" charset="0"/>
              </a:rPr>
              <a:t> 41, no. 6 (2015): 771–76. doi:10.1016/j.acalib.2015.08.017.</a:t>
            </a:r>
            <a:endParaRPr lang="en-US" sz="1100" kern="120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b="0" baseline="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err="1">
                <a:latin typeface="Arial" charset="0"/>
                <a:ea typeface="Arial" charset="0"/>
                <a:cs typeface="Arial" charset="0"/>
              </a:rPr>
              <a:t>Jantti</a:t>
            </a:r>
            <a:r>
              <a:rPr lang="en-US" sz="1100" dirty="0">
                <a:latin typeface="Arial" charset="0"/>
                <a:ea typeface="Arial" charset="0"/>
                <a:cs typeface="Arial" charset="0"/>
              </a:rPr>
              <a:t>, M. and Heath, J. (2016). What role for libraries in learning analytics? </a:t>
            </a:r>
            <a:r>
              <a:rPr lang="en-US" sz="1100" i="1" dirty="0">
                <a:latin typeface="Arial" charset="0"/>
                <a:ea typeface="Arial" charset="0"/>
                <a:cs typeface="Arial" charset="0"/>
              </a:rPr>
              <a:t>Performance Measurement and Metrics</a:t>
            </a:r>
            <a:r>
              <a:rPr lang="en-US" sz="1100" dirty="0">
                <a:latin typeface="Arial" charset="0"/>
                <a:ea typeface="Arial" charset="0"/>
                <a:cs typeface="Arial" charset="0"/>
              </a:rPr>
              <a:t> </a:t>
            </a:r>
            <a:r>
              <a:rPr lang="en-US" sz="1100" i="1" dirty="0">
                <a:latin typeface="Arial" charset="0"/>
                <a:ea typeface="Arial" charset="0"/>
                <a:cs typeface="Arial" charset="0"/>
              </a:rPr>
              <a:t>17</a:t>
            </a:r>
            <a:r>
              <a:rPr lang="en-US" sz="1100" dirty="0">
                <a:latin typeface="Arial" charset="0"/>
                <a:ea typeface="Arial" charset="0"/>
                <a:cs typeface="Arial" charset="0"/>
              </a:rPr>
              <a:t>(2), 203-210.</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b="0" baseline="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100" dirty="0">
                <a:latin typeface="Arial" charset="0"/>
                <a:ea typeface="Arial" charset="0"/>
                <a:cs typeface="Arial" charset="0"/>
              </a:rPr>
              <a:t>Lombard, E. (2012). The role of the academic library in college choice. </a:t>
            </a:r>
            <a:r>
              <a:rPr lang="en-US" sz="1100" i="1" dirty="0">
                <a:latin typeface="Arial" charset="0"/>
                <a:ea typeface="Arial" charset="0"/>
                <a:cs typeface="Arial" charset="0"/>
              </a:rPr>
              <a:t>Journal of Academic Librarianship</a:t>
            </a:r>
            <a:r>
              <a:rPr lang="en-US" sz="1100" dirty="0">
                <a:latin typeface="Arial" charset="0"/>
                <a:ea typeface="Arial" charset="0"/>
                <a:cs typeface="Arial" charset="0"/>
              </a:rPr>
              <a:t> 38(4), 237–41.</a:t>
            </a:r>
            <a:endParaRPr lang="en-US" sz="1100" kern="1200" dirty="0">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b="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13</a:t>
            </a:fld>
            <a:endParaRPr lang="en-US"/>
          </a:p>
        </p:txBody>
      </p:sp>
    </p:spTree>
    <p:extLst>
      <p:ext uri="{BB962C8B-B14F-4D97-AF65-F5344CB8AC3E}">
        <p14:creationId xmlns:p14="http://schemas.microsoft.com/office/powerpoint/2010/main" val="3179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232012" y="4055717"/>
            <a:ext cx="6537278" cy="4086969"/>
          </a:xfrm>
        </p:spPr>
        <p:txBody>
          <a:bodyPr/>
          <a:lstStyle/>
          <a:p>
            <a:r>
              <a:rPr lang="en-US" sz="1400" dirty="0">
                <a:latin typeface="Arial" panose="020B0604020202020204" pitchFamily="34" charset="0"/>
                <a:cs typeface="Arial" panose="020B0604020202020204" pitchFamily="34" charset="0"/>
              </a:rPr>
              <a:t>Image: http://bit.ly/2msQ06a (https://www.flickr.com/photos/governordayton/5572098001/) by Governor Mark Dayton / CC BY 2.0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each priority area, we are creating research questions to address each priority area. These questions are informed by our data. I will show some examples of research questions for the Student Success theme. Each high-level question is more general, while the sub-questions beneath them offer suggestions for how librarians can tailor these questions to their institutions and needs.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Italicized items signify a key high-level themes indexed by the visualization tool, while underlined words are detected by a keyword search using the tool. </a:t>
            </a:r>
          </a:p>
          <a:p>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A035E6FC-CCC7-F34C-83D9-78C7523946F2}" type="slidenum">
              <a:rPr lang="en-US" smtClean="0"/>
              <a:pPr/>
              <a:t>14</a:t>
            </a:fld>
            <a:endParaRPr lang="en-US"/>
          </a:p>
        </p:txBody>
      </p:sp>
    </p:spTree>
    <p:extLst>
      <p:ext uri="{BB962C8B-B14F-4D97-AF65-F5344CB8AC3E}">
        <p14:creationId xmlns:p14="http://schemas.microsoft.com/office/powerpoint/2010/main" val="154795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354842" y="4041829"/>
            <a:ext cx="6387152" cy="4100858"/>
          </a:xfrm>
        </p:spPr>
        <p:txBody>
          <a:bodyPr/>
          <a:lstStyle/>
          <a:p>
            <a:r>
              <a:rPr lang="en-US" sz="1400" dirty="0">
                <a:latin typeface="Arial" panose="020B0604020202020204" pitchFamily="34" charset="0"/>
                <a:cs typeface="Arial" panose="020B0604020202020204" pitchFamily="34" charset="0"/>
              </a:rPr>
              <a:t>For each priority area, we are creating research questions to address each priority area. These questions are informed by our data. I will show some examples of research questions for the Student Success theme. Each high-level question is more general, while the sub-questions beneath them offer suggestions for how librarians can tailor these questions to their institutions and needs.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Italicized items signify a key high-level themes indexed by the visualization tool, while underlined words are detected by a keyword search using the tool. </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15</a:t>
            </a:fld>
            <a:endParaRPr lang="en-US"/>
          </a:p>
        </p:txBody>
      </p:sp>
    </p:spTree>
    <p:extLst>
      <p:ext uri="{BB962C8B-B14F-4D97-AF65-F5344CB8AC3E}">
        <p14:creationId xmlns:p14="http://schemas.microsoft.com/office/powerpoint/2010/main" val="183289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259307" y="4069607"/>
            <a:ext cx="6428096" cy="4073079"/>
          </a:xfrm>
        </p:spPr>
        <p:txBody>
          <a:bodyPr/>
          <a:lstStyle/>
          <a:p>
            <a:r>
              <a:rPr lang="en-US" sz="1400" dirty="0">
                <a:latin typeface="Arial" panose="020B0604020202020204" pitchFamily="34" charset="0"/>
                <a:cs typeface="Arial" panose="020B0604020202020204" pitchFamily="34" charset="0"/>
              </a:rPr>
              <a:t>For each priority area, we are creating research questions to address each priority area. These questions are informed by our data. I will show some examples of research questions for the Student Success theme. Each high-level question is more general, while the sub-questions beneath them offer suggestions for how librarians can tailor these questions to their institutions and needs.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Italicized items signify a key high-level themes indexed by the visualization tool, while underlined words are detected by a keyword search using the tool. </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16</a:t>
            </a:fld>
            <a:endParaRPr lang="en-US"/>
          </a:p>
        </p:txBody>
      </p:sp>
    </p:spTree>
    <p:extLst>
      <p:ext uri="{BB962C8B-B14F-4D97-AF65-F5344CB8AC3E}">
        <p14:creationId xmlns:p14="http://schemas.microsoft.com/office/powerpoint/2010/main" val="35354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73113"/>
            <a:ext cx="5584825" cy="3141662"/>
          </a:xfrm>
        </p:spPr>
      </p:sp>
      <p:sp>
        <p:nvSpPr>
          <p:cNvPr id="3" name="Notes Placeholder 2"/>
          <p:cNvSpPr>
            <a:spLocks noGrp="1"/>
          </p:cNvSpPr>
          <p:nvPr>
            <p:ph type="body" idx="1"/>
          </p:nvPr>
        </p:nvSpPr>
        <p:spPr>
          <a:xfrm>
            <a:off x="313898" y="4236280"/>
            <a:ext cx="6414447" cy="3906406"/>
          </a:xfrm>
        </p:spPr>
        <p:txBody>
          <a:bodyPr/>
          <a:lstStyle/>
          <a:p>
            <a:r>
              <a:rPr lang="en-US" sz="1400" dirty="0">
                <a:latin typeface="Arial" panose="020B0604020202020204" pitchFamily="34" charset="0"/>
                <a:cs typeface="Arial" panose="020B0604020202020204" pitchFamily="34" charset="0"/>
              </a:rPr>
              <a:t>For each priority area, we are creating research questions to address each priority area. These questions are informed by our data. I will show some examples of research questions for the Student Success theme. Each high-level question is more general, while the sub-questions beneath them offer suggestions for how librarians can tailor these questions to their institutions and needs.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Italicized items signify a key high-level themes indexed by the visualization tool, while underlined words are detected by a keyword search using the tool. </a:t>
            </a:r>
          </a:p>
        </p:txBody>
      </p:sp>
      <p:sp>
        <p:nvSpPr>
          <p:cNvPr id="4" name="Slide Number Placeholder 3"/>
          <p:cNvSpPr>
            <a:spLocks noGrp="1"/>
          </p:cNvSpPr>
          <p:nvPr>
            <p:ph type="sldNum" sz="quarter" idx="10"/>
          </p:nvPr>
        </p:nvSpPr>
        <p:spPr/>
        <p:txBody>
          <a:bodyPr/>
          <a:lstStyle/>
          <a:p>
            <a:fld id="{A035E6FC-CCC7-F34C-83D9-78C7523946F2}" type="slidenum">
              <a:rPr lang="en-US" smtClean="0"/>
              <a:pPr/>
              <a:t>17</a:t>
            </a:fld>
            <a:endParaRPr lang="en-US"/>
          </a:p>
        </p:txBody>
      </p:sp>
    </p:spTree>
    <p:extLst>
      <p:ext uri="{BB962C8B-B14F-4D97-AF65-F5344CB8AC3E}">
        <p14:creationId xmlns:p14="http://schemas.microsoft.com/office/powerpoint/2010/main" val="1846975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18</a:t>
            </a:fld>
            <a:endParaRPr lang="en-US"/>
          </a:p>
        </p:txBody>
      </p:sp>
    </p:spTree>
    <p:extLst>
      <p:ext uri="{BB962C8B-B14F-4D97-AF65-F5344CB8AC3E}">
        <p14:creationId xmlns:p14="http://schemas.microsoft.com/office/powerpoint/2010/main" val="61788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Image: https://www.flickr.com/photos/bibliotecabne/12185588643/ by </a:t>
            </a:r>
            <a:r>
              <a:rPr lang="en-US" sz="1400" dirty="0" err="1">
                <a:latin typeface="Arial" charset="0"/>
                <a:ea typeface="Arial" charset="0"/>
                <a:cs typeface="Arial" charset="0"/>
              </a:rPr>
              <a:t>Biblioteca</a:t>
            </a:r>
            <a:r>
              <a:rPr lang="en-US" sz="1400" dirty="0">
                <a:latin typeface="Arial" charset="0"/>
                <a:ea typeface="Arial" charset="0"/>
                <a:cs typeface="Arial" charset="0"/>
              </a:rPr>
              <a:t> Nacional de </a:t>
            </a:r>
            <a:r>
              <a:rPr lang="en-US" sz="1400" dirty="0" err="1">
                <a:latin typeface="Arial" charset="0"/>
                <a:ea typeface="Arial" charset="0"/>
                <a:cs typeface="Arial" charset="0"/>
              </a:rPr>
              <a:t>España</a:t>
            </a:r>
            <a:r>
              <a:rPr lang="en-US" sz="1400" dirty="0">
                <a:latin typeface="Arial" charset="0"/>
                <a:ea typeface="Arial" charset="0"/>
                <a:cs typeface="Arial" charset="0"/>
              </a:rPr>
              <a:t> / CC BY-NC-ND 2.0 </a:t>
            </a:r>
          </a:p>
        </p:txBody>
      </p:sp>
      <p:sp>
        <p:nvSpPr>
          <p:cNvPr id="4" name="Slide Number Placeholder 3"/>
          <p:cNvSpPr>
            <a:spLocks noGrp="1"/>
          </p:cNvSpPr>
          <p:nvPr>
            <p:ph type="sldNum" sz="quarter" idx="10"/>
          </p:nvPr>
        </p:nvSpPr>
        <p:spPr/>
        <p:txBody>
          <a:bodyPr/>
          <a:lstStyle/>
          <a:p>
            <a:fld id="{A035E6FC-CCC7-F34C-83D9-78C7523946F2}" type="slidenum">
              <a:rPr lang="en-US" smtClean="0"/>
              <a:pPr/>
              <a:t>19</a:t>
            </a:fld>
            <a:endParaRPr lang="en-US"/>
          </a:p>
        </p:txBody>
      </p:sp>
    </p:spTree>
    <p:extLst>
      <p:ext uri="{BB962C8B-B14F-4D97-AF65-F5344CB8AC3E}">
        <p14:creationId xmlns:p14="http://schemas.microsoft.com/office/powerpoint/2010/main" val="330349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2</a:t>
            </a:fld>
            <a:endParaRPr lang="en-US"/>
          </a:p>
        </p:txBody>
      </p:sp>
    </p:spTree>
    <p:extLst>
      <p:ext uri="{BB962C8B-B14F-4D97-AF65-F5344CB8AC3E}">
        <p14:creationId xmlns:p14="http://schemas.microsoft.com/office/powerpoint/2010/main" val="390364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Image: https://www.flickr.com/photos/markleepower/7962282652/ by Mark Power / CC BY-NC-ND 2.0 </a:t>
            </a:r>
          </a:p>
          <a:p>
            <a:endParaRPr lang="en-US" sz="1400" dirty="0">
              <a:latin typeface="Arial" charset="0"/>
              <a:ea typeface="Arial" charset="0"/>
              <a:cs typeface="Arial" charset="0"/>
            </a:endParaRPr>
          </a:p>
          <a:p>
            <a:r>
              <a:rPr lang="en-US" sz="1400" dirty="0">
                <a:latin typeface="Arial" charset="0"/>
                <a:ea typeface="Arial" charset="0"/>
                <a:cs typeface="Arial" charset="0"/>
              </a:rPr>
              <a:t>We have developed an </a:t>
            </a:r>
            <a:r>
              <a:rPr lang="en-US" sz="1400" b="1" dirty="0">
                <a:latin typeface="Arial" charset="0"/>
                <a:ea typeface="Arial" charset="0"/>
                <a:cs typeface="Arial" charset="0"/>
              </a:rPr>
              <a:t>interactive visualization dashboard</a:t>
            </a:r>
            <a:r>
              <a:rPr lang="en-US" sz="1400" dirty="0">
                <a:latin typeface="Arial" charset="0"/>
                <a:ea typeface="Arial" charset="0"/>
                <a:cs typeface="Arial" charset="0"/>
              </a:rPr>
              <a:t> to help librarians filter the existing literature for studies most relevant to their research interests. A second visualization tool will help librarians communicate their value to their constituencies and may allow entry of local data to produce a graphic that could be shared with stakeholders.</a:t>
            </a:r>
          </a:p>
          <a:p>
            <a:endParaRPr lang="en-US" sz="1400" dirty="0">
              <a:latin typeface="Arial" charset="0"/>
              <a:ea typeface="Arial" charset="0"/>
              <a:cs typeface="Arial" charset="0"/>
            </a:endParaRPr>
          </a:p>
          <a:p>
            <a:r>
              <a:rPr lang="en-US" sz="1400" dirty="0">
                <a:latin typeface="Arial" charset="0"/>
                <a:ea typeface="Arial" charset="0"/>
                <a:cs typeface="Arial" charset="0"/>
              </a:rPr>
              <a:t>The dashboard has two primary components:   A </a:t>
            </a:r>
            <a:r>
              <a:rPr lang="en-US" sz="1400" b="1" dirty="0">
                <a:latin typeface="Arial" charset="0"/>
                <a:ea typeface="Arial" charset="0"/>
                <a:cs typeface="Arial" charset="0"/>
              </a:rPr>
              <a:t>literature search </a:t>
            </a:r>
            <a:r>
              <a:rPr lang="en-US" sz="1400" dirty="0">
                <a:latin typeface="Arial" charset="0"/>
                <a:ea typeface="Arial" charset="0"/>
                <a:cs typeface="Arial" charset="0"/>
              </a:rPr>
              <a:t>tool, and </a:t>
            </a:r>
            <a:r>
              <a:rPr lang="en-US" sz="1400" b="1" dirty="0">
                <a:latin typeface="Arial" charset="0"/>
                <a:ea typeface="Arial" charset="0"/>
                <a:cs typeface="Arial" charset="0"/>
              </a:rPr>
              <a:t>charts and graphs </a:t>
            </a:r>
            <a:r>
              <a:rPr lang="en-US" sz="1400" dirty="0">
                <a:latin typeface="Arial" charset="0"/>
                <a:ea typeface="Arial" charset="0"/>
                <a:cs typeface="Arial" charset="0"/>
              </a:rPr>
              <a:t>tool.</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20</a:t>
            </a:fld>
            <a:endParaRPr lang="en-US"/>
          </a:p>
        </p:txBody>
      </p:sp>
    </p:spTree>
    <p:extLst>
      <p:ext uri="{BB962C8B-B14F-4D97-AF65-F5344CB8AC3E}">
        <p14:creationId xmlns:p14="http://schemas.microsoft.com/office/powerpoint/2010/main" val="2282270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give a quick overview of the literature search tool’s features, then we will try it out in a live demo.</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21</a:t>
            </a:fld>
            <a:endParaRPr lang="en-US"/>
          </a:p>
        </p:txBody>
      </p:sp>
    </p:spTree>
    <p:extLst>
      <p:ext uri="{BB962C8B-B14F-4D97-AF65-F5344CB8AC3E}">
        <p14:creationId xmlns:p14="http://schemas.microsoft.com/office/powerpoint/2010/main" val="2019665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auto-suggest search bar that indexes our articles’ titles, abstracts, and metadata.</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22</a:t>
            </a:fld>
            <a:endParaRPr lang="en-US"/>
          </a:p>
        </p:txBody>
      </p:sp>
    </p:spTree>
    <p:extLst>
      <p:ext uri="{BB962C8B-B14F-4D97-AF65-F5344CB8AC3E}">
        <p14:creationId xmlns:p14="http://schemas.microsoft.com/office/powerpoint/2010/main" val="2281932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type, you can quickly get a sense for the thematic codes and other categorizations of documents in the dataset.</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23</a:t>
            </a:fld>
            <a:endParaRPr lang="en-US"/>
          </a:p>
        </p:txBody>
      </p:sp>
    </p:spTree>
    <p:extLst>
      <p:ext uri="{BB962C8B-B14F-4D97-AF65-F5344CB8AC3E}">
        <p14:creationId xmlns:p14="http://schemas.microsoft.com/office/powerpoint/2010/main" val="331930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Searches are performed in </a:t>
            </a:r>
            <a:r>
              <a:rPr lang="en-US" dirty="0" err="1"/>
              <a:t>realtime</a:t>
            </a:r>
            <a:r>
              <a:rPr lang="en-US" dirty="0"/>
              <a:t>, and the sizes of your results sets are shown as you type.</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24</a:t>
            </a:fld>
            <a:endParaRPr lang="en-US"/>
          </a:p>
        </p:txBody>
      </p:sp>
    </p:spTree>
    <p:extLst>
      <p:ext uri="{BB962C8B-B14F-4D97-AF65-F5344CB8AC3E}">
        <p14:creationId xmlns:p14="http://schemas.microsoft.com/office/powerpoint/2010/main" val="2232468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works a lot like shopping for shoes at Zappos.  As you search, your queries gradually refine your results, and each intermediate query is shown as a breadcrumb.  You can remove any query at any time by clicking the “X” on its breadcrumb.</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25</a:t>
            </a:fld>
            <a:endParaRPr lang="en-US"/>
          </a:p>
        </p:txBody>
      </p:sp>
    </p:spTree>
    <p:extLst>
      <p:ext uri="{BB962C8B-B14F-4D97-AF65-F5344CB8AC3E}">
        <p14:creationId xmlns:p14="http://schemas.microsoft.com/office/powerpoint/2010/main" val="2941168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search, the articles that you have found are listed in the search results.</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26</a:t>
            </a:fld>
            <a:endParaRPr lang="en-US"/>
          </a:p>
        </p:txBody>
      </p:sp>
    </p:spTree>
    <p:extLst>
      <p:ext uri="{BB962C8B-B14F-4D97-AF65-F5344CB8AC3E}">
        <p14:creationId xmlns:p14="http://schemas.microsoft.com/office/powerpoint/2010/main" val="3031994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keyword searching, you can use faceted browsing to refine your search results.  The facets automatically check as they are chosen from the auto-suggest box.</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27</a:t>
            </a:fld>
            <a:endParaRPr lang="en-US"/>
          </a:p>
        </p:txBody>
      </p:sp>
    </p:spTree>
    <p:extLst>
      <p:ext uri="{BB962C8B-B14F-4D97-AF65-F5344CB8AC3E}">
        <p14:creationId xmlns:p14="http://schemas.microsoft.com/office/powerpoint/2010/main" val="4175685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search engine supports Boolean syntax with phrasing.  Currently we have it as an opt-in (“advanced Boolean search”, but after discussions with our design expert, we may make it automatic and add an “Advanced Search” control panel to help people who are not familiar with Boolean searches.</a:t>
            </a:r>
          </a:p>
          <a:p>
            <a:endParaRPr lang="en-US" dirty="0"/>
          </a:p>
          <a:p>
            <a:r>
              <a:rPr lang="en-US" b="1" dirty="0"/>
              <a:t>Now, let’s go to a live demo.</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28</a:t>
            </a:fld>
            <a:endParaRPr lang="en-US"/>
          </a:p>
        </p:txBody>
      </p:sp>
    </p:spTree>
    <p:extLst>
      <p:ext uri="{BB962C8B-B14F-4D97-AF65-F5344CB8AC3E}">
        <p14:creationId xmlns:p14="http://schemas.microsoft.com/office/powerpoint/2010/main" val="1835908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“Charts and Graphs” tool allows us to visualize data.  Currently it allows exploration of the document database for this project, but has been designed to support arbitrary tabular data (upcoming feature).</a:t>
            </a:r>
          </a:p>
        </p:txBody>
      </p:sp>
      <p:sp>
        <p:nvSpPr>
          <p:cNvPr id="4" name="Slide Number Placeholder 3"/>
          <p:cNvSpPr>
            <a:spLocks noGrp="1"/>
          </p:cNvSpPr>
          <p:nvPr>
            <p:ph type="sldNum" sz="quarter" idx="10"/>
          </p:nvPr>
        </p:nvSpPr>
        <p:spPr/>
        <p:txBody>
          <a:bodyPr/>
          <a:lstStyle/>
          <a:p>
            <a:fld id="{A035E6FC-CCC7-F34C-83D9-78C7523946F2}" type="slidenum">
              <a:rPr lang="en-US" smtClean="0"/>
              <a:pPr/>
              <a:t>29</a:t>
            </a:fld>
            <a:endParaRPr lang="en-US"/>
          </a:p>
        </p:txBody>
      </p:sp>
    </p:spTree>
    <p:extLst>
      <p:ext uri="{BB962C8B-B14F-4D97-AF65-F5344CB8AC3E}">
        <p14:creationId xmlns:p14="http://schemas.microsoft.com/office/powerpoint/2010/main" val="221485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95300"/>
            <a:ext cx="5581650" cy="3140075"/>
          </a:xfrm>
        </p:spPr>
      </p:sp>
      <p:sp>
        <p:nvSpPr>
          <p:cNvPr id="3" name="Notes Placeholder 2"/>
          <p:cNvSpPr>
            <a:spLocks noGrp="1"/>
          </p:cNvSpPr>
          <p:nvPr>
            <p:ph type="body" idx="1"/>
          </p:nvPr>
        </p:nvSpPr>
        <p:spPr>
          <a:xfrm>
            <a:off x="272955" y="3889613"/>
            <a:ext cx="6428096" cy="4380930"/>
          </a:xfrm>
        </p:spPr>
        <p:txBody>
          <a:bodyPr/>
          <a:lstStyle/>
          <a:p>
            <a:pPr marL="291522" indent="-291522">
              <a:buFont typeface="Arial" charset="0"/>
              <a:buChar char="•"/>
            </a:pPr>
            <a:r>
              <a:rPr lang="en-US" sz="1400" dirty="0">
                <a:latin typeface="Arial" charset="0"/>
                <a:ea typeface="Arial" charset="0"/>
                <a:cs typeface="Arial" charset="0"/>
              </a:rPr>
              <a:t>This project relates to ACRL’s Plan for Excellence. </a:t>
            </a:r>
          </a:p>
          <a:p>
            <a:pPr marL="757958" lvl="1" indent="-291522">
              <a:buFont typeface="Arial" charset="0"/>
              <a:buChar char="•"/>
            </a:pPr>
            <a:r>
              <a:rPr lang="en-US" sz="1400" dirty="0">
                <a:latin typeface="Arial" charset="0"/>
                <a:ea typeface="Arial" charset="0"/>
                <a:cs typeface="Arial" charset="0"/>
              </a:rPr>
              <a:t>A major goal for this plan is to help academic libraries demonstrate their value to their parent institutions through their impact on institutional outcomes.</a:t>
            </a:r>
          </a:p>
          <a:p>
            <a:pPr marL="1224393" lvl="2" indent="-291522">
              <a:buFont typeface="Arial" charset="0"/>
              <a:buChar char="•"/>
            </a:pPr>
            <a:r>
              <a:rPr lang="en-US" sz="1400" dirty="0">
                <a:latin typeface="Arial" charset="0"/>
                <a:ea typeface="Arial" charset="0"/>
                <a:cs typeface="Arial" charset="0"/>
              </a:rPr>
              <a:t>A major institutional outcome is to promote student learning and success.</a:t>
            </a:r>
          </a:p>
          <a:p>
            <a:pPr marL="291522" indent="-291522">
              <a:buFont typeface="Arial" charset="0"/>
              <a:buChar char="•"/>
            </a:pPr>
            <a:r>
              <a:rPr lang="en-US" sz="1400" dirty="0">
                <a:latin typeface="Arial" charset="0"/>
                <a:ea typeface="Arial" charset="0"/>
                <a:cs typeface="Arial" charset="0"/>
              </a:rPr>
              <a:t>With decreasing support, the competition for resources becomes more intense and the need for demonstrating value becomes more critical. </a:t>
            </a:r>
          </a:p>
          <a:p>
            <a:endParaRPr lang="en-US" sz="1400" dirty="0">
              <a:latin typeface="Arial" charset="0"/>
              <a:ea typeface="Arial" charset="0"/>
              <a:cs typeface="Arial" charset="0"/>
            </a:endParaRPr>
          </a:p>
          <a:p>
            <a:r>
              <a:rPr lang="en-US" sz="1400" dirty="0">
                <a:latin typeface="Arial" charset="0"/>
                <a:ea typeface="Arial" charset="0"/>
                <a:cs typeface="Arial" charset="0"/>
              </a:rPr>
              <a:t>Association of College and Research Libraries. (2010). </a:t>
            </a:r>
            <a:r>
              <a:rPr lang="en-US" sz="1400" i="1" dirty="0">
                <a:latin typeface="Arial" charset="0"/>
                <a:ea typeface="Arial" charset="0"/>
                <a:cs typeface="Arial" charset="0"/>
              </a:rPr>
              <a:t>Value of Academic Libraries: A Comprehensive Research Review and Report,</a:t>
            </a:r>
            <a:r>
              <a:rPr lang="en-US" sz="1400" dirty="0">
                <a:latin typeface="Arial" charset="0"/>
                <a:ea typeface="Arial" charset="0"/>
                <a:cs typeface="Arial" charset="0"/>
              </a:rPr>
              <a:t> researched by Megan </a:t>
            </a:r>
            <a:r>
              <a:rPr lang="en-US" sz="1400" dirty="0" err="1">
                <a:latin typeface="Arial" charset="0"/>
                <a:ea typeface="Arial" charset="0"/>
                <a:cs typeface="Arial" charset="0"/>
              </a:rPr>
              <a:t>Oakleaf</a:t>
            </a:r>
            <a:r>
              <a:rPr lang="en-US" sz="1400" dirty="0">
                <a:latin typeface="Arial" charset="0"/>
                <a:ea typeface="Arial" charset="0"/>
                <a:cs typeface="Arial" charset="0"/>
              </a:rPr>
              <a:t>. Chicago, IL: Association of College and Research Libraries. Retrieved from: </a:t>
            </a:r>
            <a:r>
              <a:rPr lang="en-US" sz="1400" u="sng" dirty="0">
                <a:latin typeface="Arial" charset="0"/>
                <a:ea typeface="Arial" charset="0"/>
                <a:cs typeface="Arial" charset="0"/>
                <a:hlinkClick r:id="rId3"/>
              </a:rPr>
              <a:t>http://www.ala.org/acrl/sites/ala.org.acrl/files/content/issues/value/val_report.pdf</a:t>
            </a:r>
            <a:endParaRPr lang="en-US" sz="1400" dirty="0">
              <a:latin typeface="Arial" charset="0"/>
              <a:ea typeface="Arial" charset="0"/>
              <a:cs typeface="Arial" charset="0"/>
            </a:endParaRPr>
          </a:p>
          <a:p>
            <a:pPr marL="291522" indent="-291522">
              <a:buFont typeface="Arial" charset="0"/>
              <a:buChar char="•"/>
            </a:pPr>
            <a:endParaRPr lang="en-US" sz="1400" dirty="0">
              <a:latin typeface="Arial" charset="0"/>
              <a:ea typeface="Arial" charset="0"/>
              <a:cs typeface="Arial" charset="0"/>
            </a:endParaRP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3</a:t>
            </a:fld>
            <a:endParaRPr lang="en-US"/>
          </a:p>
        </p:txBody>
      </p:sp>
    </p:spTree>
    <p:extLst>
      <p:ext uri="{BB962C8B-B14F-4D97-AF65-F5344CB8AC3E}">
        <p14:creationId xmlns:p14="http://schemas.microsoft.com/office/powerpoint/2010/main" val="1115036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fields that can be rendered inside a visualization are shown in a basket.</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30</a:t>
            </a:fld>
            <a:endParaRPr lang="en-US"/>
          </a:p>
        </p:txBody>
      </p:sp>
    </p:spTree>
    <p:extLst>
      <p:ext uri="{BB962C8B-B14F-4D97-AF65-F5344CB8AC3E}">
        <p14:creationId xmlns:p14="http://schemas.microsoft.com/office/powerpoint/2010/main" val="1094547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basket that represents the various visual attributes of a chart or graph.  For example, a chart or graph has an X-axis, a Y-axis, and can have other visual attributes such as colors and sizes of chart elements.</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31</a:t>
            </a:fld>
            <a:endParaRPr lang="en-US"/>
          </a:p>
        </p:txBody>
      </p:sp>
    </p:spTree>
    <p:extLst>
      <p:ext uri="{BB962C8B-B14F-4D97-AF65-F5344CB8AC3E}">
        <p14:creationId xmlns:p14="http://schemas.microsoft.com/office/powerpoint/2010/main" val="3559430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Drag-and-drop data fields onto the chart fields to add them to your graphic.</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32</a:t>
            </a:fld>
            <a:endParaRPr lang="en-US"/>
          </a:p>
        </p:txBody>
      </p:sp>
    </p:spTree>
    <p:extLst>
      <p:ext uri="{BB962C8B-B14F-4D97-AF65-F5344CB8AC3E}">
        <p14:creationId xmlns:p14="http://schemas.microsoft.com/office/powerpoint/2010/main" val="1074934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drag a data field, the UI shows you where you can drop it.</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33</a:t>
            </a:fld>
            <a:endParaRPr lang="en-US"/>
          </a:p>
        </p:txBody>
      </p:sp>
    </p:spTree>
    <p:extLst>
      <p:ext uri="{BB962C8B-B14F-4D97-AF65-F5344CB8AC3E}">
        <p14:creationId xmlns:p14="http://schemas.microsoft.com/office/powerpoint/2010/main" val="2366646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pPr/>
              <a:t>34</a:t>
            </a:fld>
            <a:endParaRPr lang="en-US"/>
          </a:p>
        </p:txBody>
      </p:sp>
    </p:spTree>
    <p:extLst>
      <p:ext uri="{BB962C8B-B14F-4D97-AF65-F5344CB8AC3E}">
        <p14:creationId xmlns:p14="http://schemas.microsoft.com/office/powerpoint/2010/main" val="4054534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seven different kinds of charts supported…</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35</a:t>
            </a:fld>
            <a:endParaRPr lang="en-US"/>
          </a:p>
        </p:txBody>
      </p:sp>
    </p:spTree>
    <p:extLst>
      <p:ext uri="{BB962C8B-B14F-4D97-AF65-F5344CB8AC3E}">
        <p14:creationId xmlns:p14="http://schemas.microsoft.com/office/powerpoint/2010/main" val="2580594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Bar, Point, Line, Circle, Square, and Tick.</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36</a:t>
            </a:fld>
            <a:endParaRPr lang="en-US"/>
          </a:p>
        </p:txBody>
      </p:sp>
    </p:spTree>
    <p:extLst>
      <p:ext uri="{BB962C8B-B14F-4D97-AF65-F5344CB8AC3E}">
        <p14:creationId xmlns:p14="http://schemas.microsoft.com/office/powerpoint/2010/main" val="2150965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built your chart, you can use “Export as PNG” to save it as a graphic…</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37</a:t>
            </a:fld>
            <a:endParaRPr lang="en-US"/>
          </a:p>
        </p:txBody>
      </p:sp>
    </p:spTree>
    <p:extLst>
      <p:ext uri="{BB962C8B-B14F-4D97-AF65-F5344CB8AC3E}">
        <p14:creationId xmlns:p14="http://schemas.microsoft.com/office/powerpoint/2010/main" val="2835970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can choose the “Save My Work” button to save your chart so you can edit it later.</a:t>
            </a:r>
          </a:p>
        </p:txBody>
      </p:sp>
      <p:sp>
        <p:nvSpPr>
          <p:cNvPr id="4" name="Slide Number Placeholder 3"/>
          <p:cNvSpPr>
            <a:spLocks noGrp="1"/>
          </p:cNvSpPr>
          <p:nvPr>
            <p:ph type="sldNum" sz="quarter" idx="10"/>
          </p:nvPr>
        </p:nvSpPr>
        <p:spPr/>
        <p:txBody>
          <a:bodyPr/>
          <a:lstStyle/>
          <a:p>
            <a:fld id="{A035E6FC-CCC7-F34C-83D9-78C7523946F2}" type="slidenum">
              <a:rPr lang="en-US" smtClean="0"/>
              <a:pPr/>
              <a:t>38</a:t>
            </a:fld>
            <a:endParaRPr lang="en-US"/>
          </a:p>
        </p:txBody>
      </p:sp>
    </p:spTree>
    <p:extLst>
      <p:ext uri="{BB962C8B-B14F-4D97-AF65-F5344CB8AC3E}">
        <p14:creationId xmlns:p14="http://schemas.microsoft.com/office/powerpoint/2010/main" val="911370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39</a:t>
            </a:fld>
            <a:endParaRPr lang="en-US"/>
          </a:p>
        </p:txBody>
      </p:sp>
    </p:spTree>
    <p:extLst>
      <p:ext uri="{BB962C8B-B14F-4D97-AF65-F5344CB8AC3E}">
        <p14:creationId xmlns:p14="http://schemas.microsoft.com/office/powerpoint/2010/main" val="297264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533400"/>
            <a:ext cx="5724525" cy="3219450"/>
          </a:xfrm>
        </p:spPr>
      </p:sp>
      <p:sp>
        <p:nvSpPr>
          <p:cNvPr id="3" name="Notes Placeholder 2"/>
          <p:cNvSpPr>
            <a:spLocks noGrp="1"/>
          </p:cNvSpPr>
          <p:nvPr>
            <p:ph type="body" idx="1"/>
          </p:nvPr>
        </p:nvSpPr>
        <p:spPr>
          <a:xfrm>
            <a:off x="239504" y="3982784"/>
            <a:ext cx="6609937" cy="5092710"/>
          </a:xfrm>
        </p:spPr>
        <p:txBody>
          <a:bodyPr/>
          <a:lstStyle/>
          <a:p>
            <a:pPr defTabSz="932871">
              <a:defRPr/>
            </a:pPr>
            <a:r>
              <a:rPr lang="en-US" sz="1400" dirty="0">
                <a:latin typeface="Arial" panose="020B0604020202020204" pitchFamily="34" charset="0"/>
                <a:cs typeface="Arial" panose="020B0604020202020204" pitchFamily="34" charset="0"/>
              </a:rPr>
              <a:t>This slide depicts three data sources:</a:t>
            </a:r>
          </a:p>
          <a:p>
            <a:pPr marL="233218" indent="-233218" defTabSz="932871">
              <a:buFont typeface="+mj-lt"/>
              <a:buAutoNum type="arabicPeriod"/>
              <a:defRPr/>
            </a:pPr>
            <a:r>
              <a:rPr lang="en-US" sz="1400" dirty="0">
                <a:latin typeface="Arial" panose="020B0604020202020204" pitchFamily="34" charset="0"/>
                <a:cs typeface="Arial" panose="020B0604020202020204" pitchFamily="34" charset="0"/>
              </a:rPr>
              <a:t>Selected literature on student learning and success that met the following criteria:</a:t>
            </a:r>
          </a:p>
          <a:p>
            <a:pPr marL="690418" lvl="1" indent="-233218" defTabSz="932871">
              <a:buFont typeface="+mj-lt"/>
              <a:buAutoNum type="arabicPeriod"/>
              <a:defRPr/>
            </a:pPr>
            <a:r>
              <a:rPr lang="en-US" sz="1200" kern="1200" dirty="0">
                <a:solidFill>
                  <a:schemeClr val="tx1"/>
                </a:solidFill>
                <a:effectLst/>
                <a:latin typeface="+mn-lt"/>
                <a:ea typeface="+mn-ea"/>
                <a:cs typeface="+mn-cs"/>
              </a:rPr>
              <a:t>Indexed by LIS and/or higher education databases or identified by the project team or ACRL (e.g., ACRL </a:t>
            </a:r>
            <a:r>
              <a:rPr lang="en-US" sz="1200" i="1" kern="1200" dirty="0">
                <a:solidFill>
                  <a:schemeClr val="tx1"/>
                </a:solidFill>
                <a:effectLst/>
                <a:latin typeface="+mn-lt"/>
                <a:ea typeface="+mn-ea"/>
                <a:cs typeface="+mn-cs"/>
              </a:rPr>
              <a:t>Assessment in Action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AiA</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studies, </a:t>
            </a:r>
            <a:r>
              <a:rPr lang="en-US" sz="1200" kern="1200" dirty="0" err="1">
                <a:solidFill>
                  <a:schemeClr val="tx1"/>
                </a:solidFill>
                <a:effectLst/>
                <a:latin typeface="+mn-lt"/>
                <a:ea typeface="+mn-ea"/>
                <a:cs typeface="+mn-cs"/>
              </a:rPr>
              <a:t>Ithaka</a:t>
            </a:r>
            <a:r>
              <a:rPr lang="en-US" sz="1200" kern="1200" dirty="0">
                <a:solidFill>
                  <a:schemeClr val="tx1"/>
                </a:solidFill>
                <a:effectLst/>
                <a:latin typeface="+mn-lt"/>
                <a:ea typeface="+mn-ea"/>
                <a:cs typeface="+mn-cs"/>
              </a:rPr>
              <a:t> S+R surveys, </a:t>
            </a:r>
          </a:p>
          <a:p>
            <a:pPr marL="690418" lvl="1" indent="-233218" defTabSz="932871">
              <a:buFont typeface="+mj-lt"/>
              <a:buAutoNum type="arabicPeriod"/>
              <a:defRPr/>
            </a:pPr>
            <a:r>
              <a:rPr lang="en-US" sz="1200" kern="1200" dirty="0">
                <a:solidFill>
                  <a:schemeClr val="tx1"/>
                </a:solidFill>
                <a:effectLst/>
                <a:latin typeface="+mn-lt"/>
                <a:ea typeface="+mn-ea"/>
                <a:cs typeface="+mn-cs"/>
              </a:rPr>
              <a:t>Published between 2010-2016</a:t>
            </a:r>
          </a:p>
          <a:p>
            <a:pPr marL="690418" lvl="1" indent="-233218" defTabSz="932871">
              <a:buFont typeface="+mj-lt"/>
              <a:buAutoNum type="arabicPeriod"/>
              <a:defRPr/>
            </a:pPr>
            <a:r>
              <a:rPr lang="en-US" sz="1200" kern="1200" dirty="0">
                <a:solidFill>
                  <a:schemeClr val="tx1"/>
                </a:solidFill>
                <a:effectLst/>
                <a:latin typeface="+mn-lt"/>
                <a:ea typeface="+mn-ea"/>
                <a:cs typeface="+mn-cs"/>
              </a:rPr>
              <a:t>Contained themes identified in the 2010 </a:t>
            </a:r>
            <a:r>
              <a:rPr lang="en-US" sz="1200" i="1" kern="1200" dirty="0">
                <a:solidFill>
                  <a:schemeClr val="tx1"/>
                </a:solidFill>
                <a:effectLst/>
                <a:latin typeface="+mn-lt"/>
                <a:ea typeface="+mn-ea"/>
                <a:cs typeface="+mn-cs"/>
              </a:rPr>
              <a:t>Value of Academic Libraries (VAL) Report</a:t>
            </a:r>
            <a:endParaRPr lang="en-US" sz="1200" i="0" kern="1200" dirty="0">
              <a:solidFill>
                <a:schemeClr val="tx1"/>
              </a:solidFill>
              <a:effectLst/>
              <a:latin typeface="+mn-lt"/>
              <a:ea typeface="+mn-ea"/>
              <a:cs typeface="+mn-cs"/>
            </a:endParaRPr>
          </a:p>
          <a:p>
            <a:pPr marL="690418" lvl="1" indent="-233218" defTabSz="932871">
              <a:buFont typeface="+mj-lt"/>
              <a:buAutoNum type="arabicPeriod"/>
              <a:defRPr/>
            </a:pPr>
            <a:r>
              <a:rPr lang="en-US" sz="1200" i="0"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ublished in the US, except for studies outside the US deemed relevant by the project team</a:t>
            </a:r>
            <a:r>
              <a:rPr lang="en-US" sz="1400" dirty="0">
                <a:effectLst/>
              </a:rPr>
              <a:t> </a:t>
            </a:r>
            <a:endParaRPr lang="en-US" sz="1400" dirty="0">
              <a:latin typeface="Arial" panose="020B0604020202020204" pitchFamily="34" charset="0"/>
              <a:cs typeface="Arial" panose="020B0604020202020204" pitchFamily="34" charset="0"/>
            </a:endParaRPr>
          </a:p>
          <a:p>
            <a:pPr marL="233218" indent="-233218" defTabSz="932871">
              <a:buFont typeface="+mj-lt"/>
              <a:buAutoNum type="arabicPeriod"/>
              <a:defRPr/>
            </a:pPr>
            <a:r>
              <a:rPr lang="en-US" sz="1400" dirty="0">
                <a:latin typeface="Arial" panose="020B0604020202020204" pitchFamily="34" charset="0"/>
                <a:cs typeface="Arial" panose="020B0604020202020204" pitchFamily="34" charset="0"/>
              </a:rPr>
              <a:t>Focus group with Advisory Group Members</a:t>
            </a:r>
          </a:p>
          <a:p>
            <a:pPr marL="699653" lvl="1" indent="-233218" defTabSz="932871">
              <a:buFont typeface="+mj-lt"/>
              <a:buAutoNum type="arabicPeriod"/>
              <a:defRPr/>
            </a:pPr>
            <a:r>
              <a:rPr lang="en-US" sz="1400" dirty="0">
                <a:latin typeface="Arial" panose="020B0604020202020204" pitchFamily="34" charset="0"/>
                <a:cs typeface="Arial" panose="020B0604020202020204" pitchFamily="34" charset="0"/>
              </a:rPr>
              <a:t>Consist of library administrators from a variety of community colleges, 4 year colleges and universities around the country</a:t>
            </a:r>
          </a:p>
          <a:p>
            <a:pPr marL="1166089" lvl="2" indent="-233218" defTabSz="932871">
              <a:buFont typeface="+mj-lt"/>
              <a:buAutoNum type="arabicPeriod"/>
              <a:defRPr/>
            </a:pPr>
            <a:r>
              <a:rPr lang="en-US" sz="1400" dirty="0">
                <a:latin typeface="Arial" panose="020B0604020202020204" pitchFamily="34" charset="0"/>
                <a:cs typeface="Arial" panose="020B0604020202020204" pitchFamily="34" charset="0"/>
              </a:rPr>
              <a:t>Members provide us feedback throughout the process and put us in touch with provosts or similarly high level academic administrators in their institutions</a:t>
            </a:r>
          </a:p>
          <a:p>
            <a:pPr marL="233218" indent="-233218" defTabSz="932871">
              <a:buFont typeface="+mj-lt"/>
              <a:buAutoNum type="arabicPeriod"/>
              <a:defRPr/>
            </a:pPr>
            <a:r>
              <a:rPr lang="en-US" sz="1400" dirty="0">
                <a:latin typeface="Arial" panose="020B0604020202020204" pitchFamily="34" charset="0"/>
                <a:cs typeface="Arial" panose="020B0604020202020204" pitchFamily="34" charset="0"/>
              </a:rPr>
              <a:t>Individual, semi-structured interviews with provosts from each Advisory Group member’s institution</a:t>
            </a:r>
          </a:p>
          <a:p>
            <a:pPr marL="233218" indent="-233218" defTabSz="932871">
              <a:buFont typeface="+mj-lt"/>
              <a:buAutoNum type="arabicPeriod"/>
              <a:defRPr/>
            </a:pPr>
            <a:endParaRPr lang="en-US" sz="1400" dirty="0">
              <a:latin typeface="Arial" panose="020B0604020202020204" pitchFamily="34" charset="0"/>
              <a:cs typeface="Arial" panose="020B0604020202020204" pitchFamily="34" charset="0"/>
            </a:endParaRPr>
          </a:p>
          <a:p>
            <a:pPr marL="174913" indent="-174913" defTabSz="932871">
              <a:buFont typeface="Arial" charset="0"/>
              <a:buChar char="•"/>
              <a:defRPr/>
            </a:pPr>
            <a:r>
              <a:rPr lang="en-US" sz="1400" dirty="0">
                <a:latin typeface="Arial" panose="020B0604020202020204" pitchFamily="34" charset="0"/>
                <a:cs typeface="Arial" panose="020B0604020202020204" pitchFamily="34" charset="0"/>
              </a:rPr>
              <a:t>Process of data collection is iterative, with findings from each source informing the other</a:t>
            </a:r>
          </a:p>
          <a:p>
            <a:pPr marL="641349" lvl="1" indent="-174913" defTabSz="932871">
              <a:buFont typeface="Arial" charset="0"/>
              <a:buChar char="•"/>
              <a:defRPr/>
            </a:pPr>
            <a:r>
              <a:rPr lang="en-US" sz="1400" dirty="0">
                <a:latin typeface="Arial" panose="020B0604020202020204" pitchFamily="34" charset="0"/>
                <a:cs typeface="Arial" panose="020B0604020202020204" pitchFamily="34" charset="0"/>
              </a:rPr>
              <a:t>E.g., focus group and provost interview protocol was based on the themes that we identified in the initial database searches</a:t>
            </a:r>
          </a:p>
        </p:txBody>
      </p:sp>
      <p:sp>
        <p:nvSpPr>
          <p:cNvPr id="4" name="Slide Number Placeholder 3"/>
          <p:cNvSpPr>
            <a:spLocks noGrp="1"/>
          </p:cNvSpPr>
          <p:nvPr>
            <p:ph type="sldNum" sz="quarter" idx="10"/>
          </p:nvPr>
        </p:nvSpPr>
        <p:spPr/>
        <p:txBody>
          <a:bodyPr/>
          <a:lstStyle/>
          <a:p>
            <a:fld id="{C6E2F7A5-D324-4A20-AC23-BFBDBC942490}" type="slidenum">
              <a:rPr lang="en-US" smtClean="0"/>
              <a:pPr/>
              <a:t>4</a:t>
            </a:fld>
            <a:endParaRPr lang="en-US"/>
          </a:p>
        </p:txBody>
      </p:sp>
    </p:spTree>
    <p:extLst>
      <p:ext uri="{BB962C8B-B14F-4D97-AF65-F5344CB8AC3E}">
        <p14:creationId xmlns:p14="http://schemas.microsoft.com/office/powerpoint/2010/main" val="1639033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fundamental piece of engineering behind the literature search tool is a data structure called a Suffix Array.  This is actually a variant of a data structure that is used to assemble human genomes.  This data structure gives us a full-text index of our entire dataset </a:t>
            </a:r>
            <a:r>
              <a:rPr lang="en-US" b="1" dirty="0"/>
              <a:t>ON THE CLIENT SIDE</a:t>
            </a:r>
            <a:r>
              <a:rPr lang="en-US" dirty="0"/>
              <a:t> which makes search instantaneous – no round trips to the server.</a:t>
            </a:r>
          </a:p>
          <a:p>
            <a:endParaRPr lang="en-US" dirty="0"/>
          </a:p>
          <a:p>
            <a:r>
              <a:rPr lang="en-US" b="1" dirty="0"/>
              <a:t>If you are the product owner of a search tool like ours, or if you need to build one someday, consider using our code!  To our knowledge, as of March 2017, we are the only ones to do this </a:t>
            </a:r>
            <a:r>
              <a:rPr lang="en-US" b="1"/>
              <a:t>in JavaScript </a:t>
            </a:r>
            <a:r>
              <a:rPr lang="en-US" b="1" dirty="0"/>
              <a:t>on the client side.</a:t>
            </a:r>
          </a:p>
          <a:p>
            <a:endParaRPr lang="en-US" dirty="0"/>
          </a:p>
          <a:p>
            <a:r>
              <a:rPr lang="en-US" dirty="0"/>
              <a:t>(Remark:  Any delays that we see in the current prototype are due to “DOM reflow”, which is a complicated way of saying that it takes the browser some time to show/hide the rendered articles after a search.  The searching itself is virtually instantaneous.)</a:t>
            </a:r>
          </a:p>
          <a:p>
            <a:endParaRPr lang="en-US" dirty="0"/>
          </a:p>
          <a:p>
            <a:r>
              <a:rPr lang="en-US" dirty="0"/>
              <a:t>Also, our implementation of Boolean searching is small and provably complete (using formal lightweight methods).</a:t>
            </a:r>
          </a:p>
        </p:txBody>
      </p:sp>
      <p:sp>
        <p:nvSpPr>
          <p:cNvPr id="4" name="Slide Number Placeholder 3"/>
          <p:cNvSpPr>
            <a:spLocks noGrp="1"/>
          </p:cNvSpPr>
          <p:nvPr>
            <p:ph type="sldNum" sz="quarter" idx="10"/>
          </p:nvPr>
        </p:nvSpPr>
        <p:spPr/>
        <p:txBody>
          <a:bodyPr/>
          <a:lstStyle/>
          <a:p>
            <a:fld id="{A035E6FC-CCC7-F34C-83D9-78C7523946F2}" type="slidenum">
              <a:rPr lang="en-US" smtClean="0"/>
              <a:pPr/>
              <a:t>40</a:t>
            </a:fld>
            <a:endParaRPr lang="en-US"/>
          </a:p>
        </p:txBody>
      </p:sp>
    </p:spTree>
    <p:extLst>
      <p:ext uri="{BB962C8B-B14F-4D97-AF65-F5344CB8AC3E}">
        <p14:creationId xmlns:p14="http://schemas.microsoft.com/office/powerpoint/2010/main" val="3430510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Slide 41: Image: Vega-Lite—A Grammar of Interactive Graphics. https://vega.github.io/vega-lite/.</a:t>
            </a:r>
          </a:p>
          <a:p>
            <a:endParaRPr lang="en-US" sz="1400" dirty="0">
              <a:latin typeface="Arial" charset="0"/>
              <a:ea typeface="Arial" charset="0"/>
              <a:cs typeface="Arial" charset="0"/>
            </a:endParaRPr>
          </a:p>
          <a:p>
            <a:r>
              <a:rPr lang="en-US" sz="1400" dirty="0">
                <a:latin typeface="Arial" charset="0"/>
                <a:ea typeface="Arial" charset="0"/>
                <a:cs typeface="Arial" charset="0"/>
              </a:rPr>
              <a:t>We use “Vega” as our chart rendering engine.  Specifically, the “Vega-Lite Visualization Grammar.”</a:t>
            </a:r>
          </a:p>
          <a:p>
            <a:endParaRPr lang="en-US" sz="14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41</a:t>
            </a:fld>
            <a:endParaRPr lang="en-US"/>
          </a:p>
        </p:txBody>
      </p:sp>
    </p:spTree>
    <p:extLst>
      <p:ext uri="{BB962C8B-B14F-4D97-AF65-F5344CB8AC3E}">
        <p14:creationId xmlns:p14="http://schemas.microsoft.com/office/powerpoint/2010/main" val="3805840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that is shown is Vega-Lite, NOT our dashboard.)</a:t>
            </a:r>
          </a:p>
          <a:p>
            <a:endParaRPr lang="en-US" dirty="0"/>
          </a:p>
          <a:p>
            <a:r>
              <a:rPr lang="en-US" dirty="0"/>
              <a:t>By itself, Vega-Lite is difficult to use and extremely powerful.  We have built a bidirectional compiler that has allowed us to build a layer on top of it that allows us to control the ergonomics of interacting with it.  The “charts and graphs” tool hides a great deal of complexity, and exposing that complexity to end users is a balancing act where we trade simplicity for expressive power.</a:t>
            </a:r>
          </a:p>
        </p:txBody>
      </p:sp>
      <p:sp>
        <p:nvSpPr>
          <p:cNvPr id="4" name="Slide Number Placeholder 3"/>
          <p:cNvSpPr>
            <a:spLocks noGrp="1"/>
          </p:cNvSpPr>
          <p:nvPr>
            <p:ph type="sldNum" sz="quarter" idx="10"/>
          </p:nvPr>
        </p:nvSpPr>
        <p:spPr/>
        <p:txBody>
          <a:bodyPr/>
          <a:lstStyle/>
          <a:p>
            <a:fld id="{A035E6FC-CCC7-F34C-83D9-78C7523946F2}" type="slidenum">
              <a:rPr lang="en-US" smtClean="0"/>
              <a:pPr/>
              <a:t>42</a:t>
            </a:fld>
            <a:endParaRPr lang="en-US"/>
          </a:p>
        </p:txBody>
      </p:sp>
    </p:spTree>
    <p:extLst>
      <p:ext uri="{BB962C8B-B14F-4D97-AF65-F5344CB8AC3E}">
        <p14:creationId xmlns:p14="http://schemas.microsoft.com/office/powerpoint/2010/main" val="644333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charset="0"/>
                <a:ea typeface="Arial" charset="0"/>
                <a:cs typeface="Arial" charset="0"/>
              </a:rPr>
              <a:t>Perhaps one of the biggest tradeoffs is in determining how users are allowed to transform their data before charting it.</a:t>
            </a:r>
          </a:p>
          <a:p>
            <a:endParaRPr lang="en-US" sz="1400" dirty="0">
              <a:latin typeface="Arial" charset="0"/>
              <a:ea typeface="Arial" charset="0"/>
              <a:cs typeface="Arial" charset="0"/>
            </a:endParaRPr>
          </a:p>
          <a:p>
            <a:r>
              <a:rPr lang="en-US" sz="1400" dirty="0">
                <a:latin typeface="Arial" charset="0"/>
                <a:ea typeface="Arial" charset="0"/>
                <a:cs typeface="Arial" charset="0"/>
              </a:rPr>
              <a:t>People get very confused (in SQL, in Microsoft Excel, in Microsoft Access) when they want to do something with a table that requires an intermediate step of “aggregation” (e.g., “GROUP BY” in SQL, or using a Pivot Table in Excel).</a:t>
            </a:r>
          </a:p>
          <a:p>
            <a:endParaRPr lang="en-US" sz="1400" dirty="0">
              <a:latin typeface="Arial" charset="0"/>
              <a:ea typeface="Arial" charset="0"/>
              <a:cs typeface="Arial" charset="0"/>
            </a:endParaRPr>
          </a:p>
          <a:p>
            <a:r>
              <a:rPr lang="en-US" sz="1400" b="1" dirty="0">
                <a:latin typeface="Arial" charset="0"/>
                <a:ea typeface="Arial" charset="0"/>
                <a:cs typeface="Arial" charset="0"/>
              </a:rPr>
              <a:t>SHOW OF HANDS:  </a:t>
            </a:r>
            <a:r>
              <a:rPr lang="en-US" sz="1400" dirty="0">
                <a:latin typeface="Arial" charset="0"/>
                <a:ea typeface="Arial" charset="0"/>
                <a:cs typeface="Arial" charset="0"/>
              </a:rPr>
              <a:t>How many people out there know how to use Pivot Tables?  Pivot Charts?</a:t>
            </a:r>
          </a:p>
          <a:p>
            <a:endParaRPr lang="en-US" sz="1400" dirty="0">
              <a:latin typeface="Arial" charset="0"/>
              <a:ea typeface="Arial" charset="0"/>
              <a:cs typeface="Arial" charset="0"/>
            </a:endParaRPr>
          </a:p>
          <a:p>
            <a:r>
              <a:rPr lang="en-US" sz="1400" dirty="0">
                <a:latin typeface="Arial" charset="0"/>
                <a:ea typeface="Arial" charset="0"/>
                <a:cs typeface="Arial" charset="0"/>
              </a:rPr>
              <a:t>Our approach seems like it may be promising, but more usability testing is needed:  By dragging an aggregate function onto the “Chart Fields” widget, data is automatically grouped by ANY OTHER COLUMNS that are dragged onto the table.  May be the simplest way to represent this kind of transformation.  (Our users say that a short YouTube video would undoubtedly help…)</a:t>
            </a:r>
          </a:p>
        </p:txBody>
      </p:sp>
      <p:sp>
        <p:nvSpPr>
          <p:cNvPr id="4" name="Slide Number Placeholder 3"/>
          <p:cNvSpPr>
            <a:spLocks noGrp="1"/>
          </p:cNvSpPr>
          <p:nvPr>
            <p:ph type="sldNum" sz="quarter" idx="10"/>
          </p:nvPr>
        </p:nvSpPr>
        <p:spPr/>
        <p:txBody>
          <a:bodyPr/>
          <a:lstStyle/>
          <a:p>
            <a:fld id="{A035E6FC-CCC7-F34C-83D9-78C7523946F2}" type="slidenum">
              <a:rPr lang="en-US" smtClean="0"/>
              <a:pPr/>
              <a:t>43</a:t>
            </a:fld>
            <a:endParaRPr lang="en-US"/>
          </a:p>
        </p:txBody>
      </p:sp>
    </p:spTree>
    <p:extLst>
      <p:ext uri="{BB962C8B-B14F-4D97-AF65-F5344CB8AC3E}">
        <p14:creationId xmlns:p14="http://schemas.microsoft.com/office/powerpoint/2010/main" val="1289278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usability study is still in progress.  In general, people are able to use the literature search tool and find it effective.  The charts and graphs tool is tricky for some - especially for people who do not make charts on a regular basis.  They tend to experience “chart anxiety.”  However, in our latest tests, users tend to have optimism that a YouTube video providing a tutorial on how to use the charts and graphs tool would be beneficial.</a:t>
            </a:r>
          </a:p>
        </p:txBody>
      </p:sp>
      <p:sp>
        <p:nvSpPr>
          <p:cNvPr id="4" name="Slide Number Placeholder 3"/>
          <p:cNvSpPr>
            <a:spLocks noGrp="1"/>
          </p:cNvSpPr>
          <p:nvPr>
            <p:ph type="sldNum" sz="quarter" idx="10"/>
          </p:nvPr>
        </p:nvSpPr>
        <p:spPr/>
        <p:txBody>
          <a:bodyPr/>
          <a:lstStyle/>
          <a:p>
            <a:fld id="{A035E6FC-CCC7-F34C-83D9-78C7523946F2}" type="slidenum">
              <a:rPr lang="en-US" smtClean="0"/>
              <a:pPr/>
              <a:t>44</a:t>
            </a:fld>
            <a:endParaRPr lang="en-US"/>
          </a:p>
        </p:txBody>
      </p:sp>
    </p:spTree>
    <p:extLst>
      <p:ext uri="{BB962C8B-B14F-4D97-AF65-F5344CB8AC3E}">
        <p14:creationId xmlns:p14="http://schemas.microsoft.com/office/powerpoint/2010/main" val="852725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features remain to be implemented, such as [read above].</a:t>
            </a:r>
          </a:p>
        </p:txBody>
      </p:sp>
      <p:sp>
        <p:nvSpPr>
          <p:cNvPr id="4" name="Slide Number Placeholder 3"/>
          <p:cNvSpPr>
            <a:spLocks noGrp="1"/>
          </p:cNvSpPr>
          <p:nvPr>
            <p:ph type="sldNum" sz="quarter" idx="10"/>
          </p:nvPr>
        </p:nvSpPr>
        <p:spPr/>
        <p:txBody>
          <a:bodyPr/>
          <a:lstStyle/>
          <a:p>
            <a:fld id="{A035E6FC-CCC7-F34C-83D9-78C7523946F2}" type="slidenum">
              <a:rPr lang="en-US" smtClean="0"/>
              <a:pPr/>
              <a:t>45</a:t>
            </a:fld>
            <a:endParaRPr lang="en-US"/>
          </a:p>
        </p:txBody>
      </p:sp>
    </p:spTree>
    <p:extLst>
      <p:ext uri="{BB962C8B-B14F-4D97-AF65-F5344CB8AC3E}">
        <p14:creationId xmlns:p14="http://schemas.microsoft.com/office/powerpoint/2010/main" val="186132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dashboard is publicly released, you will be able to access it via this URL.</a:t>
            </a:r>
          </a:p>
        </p:txBody>
      </p:sp>
      <p:sp>
        <p:nvSpPr>
          <p:cNvPr id="4" name="Slide Number Placeholder 3"/>
          <p:cNvSpPr>
            <a:spLocks noGrp="1"/>
          </p:cNvSpPr>
          <p:nvPr>
            <p:ph type="sldNum" sz="quarter" idx="10"/>
          </p:nvPr>
        </p:nvSpPr>
        <p:spPr/>
        <p:txBody>
          <a:bodyPr/>
          <a:lstStyle/>
          <a:p>
            <a:fld id="{A035E6FC-CCC7-F34C-83D9-78C7523946F2}" type="slidenum">
              <a:rPr lang="en-US" smtClean="0"/>
              <a:pPr/>
              <a:t>46</a:t>
            </a:fld>
            <a:endParaRPr lang="en-US"/>
          </a:p>
        </p:txBody>
      </p:sp>
    </p:spTree>
    <p:extLst>
      <p:ext uri="{BB962C8B-B14F-4D97-AF65-F5344CB8AC3E}">
        <p14:creationId xmlns:p14="http://schemas.microsoft.com/office/powerpoint/2010/main" val="4015956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47</a:t>
            </a:fld>
            <a:endParaRPr lang="en-US"/>
          </a:p>
        </p:txBody>
      </p:sp>
    </p:spTree>
    <p:extLst>
      <p:ext uri="{BB962C8B-B14F-4D97-AF65-F5344CB8AC3E}">
        <p14:creationId xmlns:p14="http://schemas.microsoft.com/office/powerpoint/2010/main" val="1388403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48</a:t>
            </a:fld>
            <a:endParaRPr lang="en-US"/>
          </a:p>
        </p:txBody>
      </p:sp>
    </p:spTree>
    <p:extLst>
      <p:ext uri="{BB962C8B-B14F-4D97-AF65-F5344CB8AC3E}">
        <p14:creationId xmlns:p14="http://schemas.microsoft.com/office/powerpoint/2010/main" val="2317977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49</a:t>
            </a:fld>
            <a:endParaRPr lang="en-US"/>
          </a:p>
        </p:txBody>
      </p:sp>
    </p:spTree>
    <p:extLst>
      <p:ext uri="{BB962C8B-B14F-4D97-AF65-F5344CB8AC3E}">
        <p14:creationId xmlns:p14="http://schemas.microsoft.com/office/powerpoint/2010/main" val="99036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our data analysis, we developed priority areas and research questions</a:t>
            </a:r>
            <a:r>
              <a:rPr lang="en-US" baseline="0" dirty="0"/>
              <a:t> to guide future work. </a:t>
            </a:r>
            <a:endParaRPr lang="en-US" dirty="0"/>
          </a:p>
          <a:p>
            <a:endParaRPr lang="en-US" dirty="0"/>
          </a:p>
          <a:p>
            <a:r>
              <a:rPr lang="en-US" dirty="0"/>
              <a:t>We will now overview supporting evidence for the priority areas and research questions from interviews</a:t>
            </a:r>
            <a:r>
              <a:rPr lang="en-US" baseline="0" dirty="0"/>
              <a:t> with the advisory group and provosts. </a:t>
            </a:r>
          </a:p>
          <a:p>
            <a:endParaRPr lang="en-US" baseline="0" dirty="0"/>
          </a:p>
          <a:p>
            <a:r>
              <a:rPr lang="en-US" baseline="0" dirty="0"/>
              <a:t>The literature review data will be discussed in terms of how it informed our visualization tool. </a:t>
            </a:r>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pPr/>
              <a:t>5</a:t>
            </a:fld>
            <a:endParaRPr lang="en-US"/>
          </a:p>
        </p:txBody>
      </p:sp>
    </p:spTree>
    <p:extLst>
      <p:ext uri="{BB962C8B-B14F-4D97-AF65-F5344CB8AC3E}">
        <p14:creationId xmlns:p14="http://schemas.microsoft.com/office/powerpoint/2010/main" val="1804336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5E6FC-CCC7-F34C-83D9-78C7523946F2}" type="slidenum">
              <a:rPr lang="en-US" smtClean="0"/>
              <a:pPr/>
              <a:t>50</a:t>
            </a:fld>
            <a:endParaRPr lang="en-US"/>
          </a:p>
        </p:txBody>
      </p:sp>
    </p:spTree>
    <p:extLst>
      <p:ext uri="{BB962C8B-B14F-4D97-AF65-F5344CB8AC3E}">
        <p14:creationId xmlns:p14="http://schemas.microsoft.com/office/powerpoint/2010/main" val="107977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38163"/>
            <a:ext cx="5581650" cy="3140075"/>
          </a:xfrm>
        </p:spPr>
      </p:sp>
      <p:sp>
        <p:nvSpPr>
          <p:cNvPr id="3" name="Notes Placeholder 2"/>
          <p:cNvSpPr>
            <a:spLocks noGrp="1"/>
          </p:cNvSpPr>
          <p:nvPr>
            <p:ph type="body" idx="1"/>
          </p:nvPr>
        </p:nvSpPr>
        <p:spPr>
          <a:xfrm>
            <a:off x="313898" y="4034017"/>
            <a:ext cx="6441743" cy="3664207"/>
          </a:xfrm>
        </p:spPr>
        <p:txBody>
          <a:bodyPr/>
          <a:lstStyle/>
          <a:p>
            <a:pPr defTabSz="932871">
              <a:defRPr/>
            </a:pPr>
            <a:r>
              <a:rPr lang="en-US" sz="1400" dirty="0">
                <a:latin typeface="Arial" panose="020B0604020202020204" pitchFamily="34" charset="0"/>
                <a:cs typeface="Arial" panose="020B0604020202020204" pitchFamily="34" charset="0"/>
              </a:rPr>
              <a:t>Image: http://bit.ly/2l8fAwO (https://www.flickr.com/photos/napafloma-pictures/16081970310/) by Patrick BAUDUIN / CC BY-NC-ND 2.0</a:t>
            </a:r>
          </a:p>
          <a:p>
            <a:pPr defTabSz="932871">
              <a:defRPr/>
            </a:pPr>
            <a:endParaRPr lang="en-US" sz="1400" b="0" dirty="0">
              <a:latin typeface="Arial" panose="020B0604020202020204" pitchFamily="34" charset="0"/>
              <a:cs typeface="Arial" panose="020B0604020202020204" pitchFamily="34" charset="0"/>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“There's not one specific thing a library can do, because the environments are so different. Thinking of how these new learning environments work, and how the library would enhance students' and faculty's ability to access and process knowledge, data information, in those particular kinds of environments. That's what libraries need to do to be successful.” </a:t>
            </a:r>
            <a:r>
              <a:rPr lang="en-US" sz="1400" b="0" i="1" dirty="0">
                <a:latin typeface="Arial" panose="020B0604020202020204" pitchFamily="34" charset="0"/>
                <a:cs typeface="Arial" panose="020B0604020202020204" pitchFamily="34" charset="0"/>
              </a:rPr>
              <a:t>(Provost Interviewee PP02, Research University, Non-Secular, Private)</a:t>
            </a:r>
            <a:endParaRPr lang="en-US" sz="1400" b="0" dirty="0">
              <a:latin typeface="Arial" panose="020B0604020202020204" pitchFamily="34" charset="0"/>
              <a:cs typeface="Arial" panose="020B0604020202020204" pitchFamily="34" charset="0"/>
            </a:endParaRPr>
          </a:p>
          <a:p>
            <a:pPr defTabSz="932871">
              <a:defRPr/>
            </a:pPr>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The way that libraries can impact learning is contextually-bound because of their dependency on the mission and goals unique to their institution. The importance of context in shaping how librarians communicate value is exemplified by the following provost account.</a:t>
            </a:r>
          </a:p>
          <a:p>
            <a:pPr defTabSz="932871">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6</a:t>
            </a:fld>
            <a:endParaRPr lang="en-US"/>
          </a:p>
        </p:txBody>
      </p:sp>
    </p:spTree>
    <p:extLst>
      <p:ext uri="{BB962C8B-B14F-4D97-AF65-F5344CB8AC3E}">
        <p14:creationId xmlns:p14="http://schemas.microsoft.com/office/powerpoint/2010/main" val="81380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401638"/>
            <a:ext cx="4113212" cy="2312987"/>
          </a:xfrm>
        </p:spPr>
      </p:sp>
      <p:sp>
        <p:nvSpPr>
          <p:cNvPr id="3" name="Notes Placeholder 2"/>
          <p:cNvSpPr>
            <a:spLocks noGrp="1"/>
          </p:cNvSpPr>
          <p:nvPr>
            <p:ph type="body" idx="1"/>
          </p:nvPr>
        </p:nvSpPr>
        <p:spPr>
          <a:xfrm>
            <a:off x="218364" y="2988861"/>
            <a:ext cx="6619164" cy="5911254"/>
          </a:xfrm>
        </p:spPr>
        <p:txBody>
          <a:bodyPr/>
          <a:lstStyle/>
          <a:p>
            <a:pPr marL="0" indent="0">
              <a:buNone/>
            </a:pPr>
            <a:r>
              <a:rPr lang="en-US" sz="1400" dirty="0">
                <a:latin typeface="Arial" panose="020B0604020202020204" pitchFamily="34" charset="0"/>
                <a:cs typeface="Arial" panose="020B0604020202020204" pitchFamily="34" charset="0"/>
              </a:rPr>
              <a:t>“I think each of us would have some example of our shared strategic initiatives around enhancing students' success. And promoting innovation and teaching and learning. What's underlying all of this is that all of us see our work as directly tied to the mission of the university. And it is what makes academic libraries unique in some ways, but also so successful. Academic libraries are those directly connected to the mission of their unique institution.” </a:t>
            </a:r>
            <a:r>
              <a:rPr lang="en-US" sz="1400" i="1" dirty="0">
                <a:latin typeface="Arial" panose="020B0604020202020204" pitchFamily="34" charset="0"/>
                <a:cs typeface="Arial" panose="020B0604020202020204" pitchFamily="34" charset="0"/>
              </a:rPr>
              <a:t>(Advisory Group Member LM13, Research University, Non-Secular, Private)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 first pass, it may be surprising that the focus group interview participants did not discuss student learning (4%, n=12) and success (2%, n=6), compared to how often these themes are mentioned in the literature (learning, 58%, n=308; success, 41%, n=218). However, as explained by the quote on this slide [read quote].</a:t>
            </a:r>
          </a:p>
          <a:p>
            <a:endParaRPr lang="en-US" sz="1400" dirty="0">
              <a:latin typeface="Arial" panose="020B0604020202020204" pitchFamily="34" charset="0"/>
              <a:cs typeface="Arial" panose="020B0604020202020204" pitchFamily="34" charset="0"/>
            </a:endParaRPr>
          </a:p>
          <a:p>
            <a:pPr defTabSz="932871">
              <a:defRPr/>
            </a:pPr>
            <a:r>
              <a:rPr lang="en-US" sz="1400" dirty="0">
                <a:latin typeface="Arial" panose="020B0604020202020204" pitchFamily="34" charset="0"/>
                <a:cs typeface="Arial" panose="020B0604020202020204" pitchFamily="34" charset="0"/>
              </a:rPr>
              <a:t>As perceived by this participant, the library’s role in enhancing student learning and success is perceived by librarians to be inherent to the mission of the academic library. This participant felt that solely being concerned with fulfilling library-oriented goals would detract from the effect they would be able to have at the university level. This observation may be explained by the fact that the participants are administrators in their academic libraries, therefore their focus is to be strategic and targeted on high-level library goals. It also likely accounts for why themes that implied making connections and establishing relationships outside of the library--collaboration and communication--were among those most frequently discussed (communication, 20%, n=54; collaboration, 17%, n=46). </a:t>
            </a:r>
          </a:p>
        </p:txBody>
      </p:sp>
      <p:sp>
        <p:nvSpPr>
          <p:cNvPr id="4" name="Slide Number Placeholder 3"/>
          <p:cNvSpPr>
            <a:spLocks noGrp="1"/>
          </p:cNvSpPr>
          <p:nvPr>
            <p:ph type="sldNum" sz="quarter" idx="10"/>
          </p:nvPr>
        </p:nvSpPr>
        <p:spPr/>
        <p:txBody>
          <a:bodyPr/>
          <a:lstStyle/>
          <a:p>
            <a:fld id="{A035E6FC-CCC7-F34C-83D9-78C7523946F2}" type="slidenum">
              <a:rPr lang="en-US" smtClean="0"/>
              <a:pPr/>
              <a:t>7</a:t>
            </a:fld>
            <a:endParaRPr lang="en-US"/>
          </a:p>
        </p:txBody>
      </p:sp>
    </p:spTree>
    <p:extLst>
      <p:ext uri="{BB962C8B-B14F-4D97-AF65-F5344CB8AC3E}">
        <p14:creationId xmlns:p14="http://schemas.microsoft.com/office/powerpoint/2010/main" val="17656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327546" y="4125165"/>
            <a:ext cx="6455391" cy="4017522"/>
          </a:xfrm>
        </p:spPr>
        <p:txBody>
          <a:bodyPr/>
          <a:lstStyle/>
          <a:p>
            <a:pPr defTabSz="932871">
              <a:defRPr/>
            </a:pPr>
            <a:r>
              <a:rPr lang="en-US" sz="1400" dirty="0">
                <a:latin typeface="Arial" panose="020B0604020202020204" pitchFamily="34" charset="0"/>
                <a:cs typeface="Arial" panose="020B0604020202020204" pitchFamily="34" charset="0"/>
              </a:rPr>
              <a:t>Image: http://bit.ly/2lQ0XwV (https://www.flickr.com/photos/dlebech/6803716862/) by David </a:t>
            </a:r>
            <a:r>
              <a:rPr lang="en-US" sz="1400" dirty="0" err="1">
                <a:latin typeface="Arial" panose="020B0604020202020204" pitchFamily="34" charset="0"/>
                <a:cs typeface="Arial" panose="020B0604020202020204" pitchFamily="34" charset="0"/>
              </a:rPr>
              <a:t>Lebech</a:t>
            </a:r>
            <a:r>
              <a:rPr lang="en-US" sz="1400" dirty="0">
                <a:latin typeface="Arial" panose="020B0604020202020204" pitchFamily="34" charset="0"/>
                <a:cs typeface="Arial" panose="020B0604020202020204" pitchFamily="34" charset="0"/>
              </a:rPr>
              <a:t> / CC BY-NC 2.0 </a:t>
            </a:r>
          </a:p>
          <a:p>
            <a:pPr defTabSz="932871">
              <a:defRPr/>
            </a:pPr>
            <a:endParaRPr lang="en-US" sz="1400" b="1" dirty="0">
              <a:latin typeface="Arial" panose="020B0604020202020204" pitchFamily="34" charset="0"/>
              <a:cs typeface="Arial" panose="020B0604020202020204" pitchFamily="34" charset="0"/>
            </a:endParaRPr>
          </a:p>
          <a:p>
            <a:pPr marL="0" marR="0" lvl="0" indent="0" algn="l" defTabSz="932871"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“My biggest concern is that the students aren't coming together. The library can be that place, that nexus where students can come to study together. Yes, everything's posted online and they know they can do this alone, but there's a hunger within our undergraduate student population to actually socialize. The library has always been that crossroads for campuses. It could serve in this capacity, pulling students together.” </a:t>
            </a:r>
            <a:r>
              <a:rPr lang="en-US" sz="1400" i="1" dirty="0">
                <a:latin typeface="Arial" panose="020B0604020202020204" pitchFamily="34" charset="0"/>
                <a:cs typeface="Arial" panose="020B0604020202020204" pitchFamily="34" charset="0"/>
              </a:rPr>
              <a:t>(Provost Interviewee PP04, Research University, Secular, Public)</a:t>
            </a:r>
          </a:p>
          <a:p>
            <a:pPr defTabSz="932871">
              <a:defRPr/>
            </a:pP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8</a:t>
            </a:fld>
            <a:endParaRPr lang="en-US"/>
          </a:p>
        </p:txBody>
      </p:sp>
    </p:spTree>
    <p:extLst>
      <p:ext uri="{BB962C8B-B14F-4D97-AF65-F5344CB8AC3E}">
        <p14:creationId xmlns:p14="http://schemas.microsoft.com/office/powerpoint/2010/main" val="128377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41350"/>
            <a:ext cx="5581650" cy="3140075"/>
          </a:xfrm>
        </p:spPr>
      </p:sp>
      <p:sp>
        <p:nvSpPr>
          <p:cNvPr id="3" name="Notes Placeholder 2"/>
          <p:cNvSpPr>
            <a:spLocks noGrp="1"/>
          </p:cNvSpPr>
          <p:nvPr>
            <p:ph type="body" idx="1"/>
          </p:nvPr>
        </p:nvSpPr>
        <p:spPr>
          <a:xfrm>
            <a:off x="409432" y="4083496"/>
            <a:ext cx="6223379" cy="4059190"/>
          </a:xfrm>
        </p:spPr>
        <p:txBody>
          <a:bodyPr/>
          <a:lstStyle/>
          <a:p>
            <a:r>
              <a:rPr lang="en-US" sz="1400" dirty="0">
                <a:latin typeface="Arial" panose="020B0604020202020204" pitchFamily="34" charset="0"/>
                <a:cs typeface="Arial" panose="020B0604020202020204" pitchFamily="34" charset="0"/>
              </a:rPr>
              <a:t>Image: http://bit.ly/2m9i39Y (http://bit.ly/2m9i39Y) by </a:t>
            </a:r>
            <a:r>
              <a:rPr lang="en-US" sz="1400" dirty="0" err="1">
                <a:latin typeface="Arial" panose="020B0604020202020204" pitchFamily="34" charset="0"/>
                <a:cs typeface="Arial" panose="020B0604020202020204" pitchFamily="34" charset="0"/>
              </a:rPr>
              <a:t>stnorbert</a:t>
            </a:r>
            <a:r>
              <a:rPr lang="en-US" sz="1400" dirty="0">
                <a:latin typeface="Arial" panose="020B0604020202020204" pitchFamily="34" charset="0"/>
                <a:cs typeface="Arial" panose="020B0604020202020204" pitchFamily="34" charset="0"/>
              </a:rPr>
              <a:t> / CC BY-NC-ND 2.0 </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“Only sharing space, such as with a writing or computer lab is low level. There needs to be cooperative programming and interaction.” </a:t>
            </a:r>
            <a:r>
              <a:rPr lang="en-US" sz="1400" b="0" i="1" dirty="0">
                <a:latin typeface="Arial" panose="020B0604020202020204" pitchFamily="34" charset="0"/>
                <a:cs typeface="Arial" panose="020B0604020202020204" pitchFamily="34" charset="0"/>
              </a:rPr>
              <a:t>(Advisory Group Member LM06, Research University, Secular, Public)</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pPr/>
              <a:t>9</a:t>
            </a:fld>
            <a:endParaRPr lang="en-US"/>
          </a:p>
        </p:txBody>
      </p:sp>
    </p:spTree>
    <p:extLst>
      <p:ext uri="{BB962C8B-B14F-4D97-AF65-F5344CB8AC3E}">
        <p14:creationId xmlns:p14="http://schemas.microsoft.com/office/powerpoint/2010/main" val="1006880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grpSp>
        <p:nvGrpSpPr>
          <p:cNvPr id="13" name="Group 12"/>
          <p:cNvGrpSpPr/>
          <p:nvPr userDrawn="1"/>
        </p:nvGrpSpPr>
        <p:grpSpPr>
          <a:xfrm>
            <a:off x="0" y="4639262"/>
            <a:ext cx="9144000" cy="523220"/>
            <a:chOff x="0" y="4639262"/>
            <a:chExt cx="9144000" cy="523220"/>
          </a:xfrm>
        </p:grpSpPr>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userDrawn="1"/>
          </p:nvPicPr>
          <p:blipFill rotWithShape="1">
            <a:blip r:embed="rId4"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20" name="Rectangle 19"/>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0" y="0"/>
            <a:ext cx="5675326"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1" y="532209"/>
            <a:ext cx="8043862" cy="1207294"/>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1104900" y="2940831"/>
            <a:ext cx="8043862" cy="1207294"/>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1" name="Picture 10" descr="ppt-because-pattern.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46829" y="1"/>
            <a:ext cx="4597172" cy="4081669"/>
          </a:xfrm>
          <a:prstGeom prst="rect">
            <a:avLst/>
          </a:prstGeom>
        </p:spPr>
      </p:pic>
      <p:sp>
        <p:nvSpPr>
          <p:cNvPr id="9" name="Rectangle 8"/>
          <p:cNvSpPr/>
          <p:nvPr userDrawn="1"/>
        </p:nvSpPr>
        <p:spPr>
          <a:xfrm rot="10800000">
            <a:off x="11338" y="39294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pic>
        <p:nvPicPr>
          <p:cNvPr id="12"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rotWithShape="1">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t="1" b="5032"/>
          <a:stretch/>
        </p:blipFill>
        <p:spPr>
          <a:xfrm>
            <a:off x="240428" y="4456549"/>
            <a:ext cx="625385" cy="300450"/>
          </a:xfrm>
          <a:prstGeom prst="rect">
            <a:avLst/>
          </a:prstGeom>
        </p:spPr>
      </p:pic>
      <p:pic>
        <p:nvPicPr>
          <p:cNvPr id="2" name="Picture 1"/>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649322"/>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22858"/>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0" y="3491511"/>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725439"/>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291526"/>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582111"/>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851383"/>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206426"/>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3491511"/>
            <a:ext cx="8216894" cy="607721"/>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cstate="print">
            <a:alphaModFix/>
            <a:extLst>
              <a:ext uri="{28A0092B-C50C-407E-A947-70E740481C1C}">
                <a14:useLocalDpi xmlns:a14="http://schemas.microsoft.com/office/drawing/2010/main"/>
              </a:ext>
            </a:extLst>
          </a:blip>
          <a:stretch>
            <a:fillRect/>
          </a:stretch>
        </p:blipFill>
        <p:spPr>
          <a:xfrm>
            <a:off x="226140" y="4475990"/>
            <a:ext cx="608901" cy="324648"/>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grpSp>
        <p:nvGrpSpPr>
          <p:cNvPr id="8" name="Group 7"/>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3" name="Rectangle 12"/>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4639262"/>
            <a:ext cx="9144000" cy="523220"/>
            <a:chOff x="0" y="4639262"/>
            <a:chExt cx="9144000" cy="52322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2" name="Rectangle 11"/>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grpSp>
        <p:nvGrpSpPr>
          <p:cNvPr id="7" name="Group 6"/>
          <p:cNvGrpSpPr/>
          <p:nvPr userDrawn="1"/>
        </p:nvGrpSpPr>
        <p:grpSpPr>
          <a:xfrm>
            <a:off x="0" y="4639262"/>
            <a:ext cx="9144000" cy="523220"/>
            <a:chOff x="0" y="4639262"/>
            <a:chExt cx="9144000" cy="52322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0" y="0"/>
            <a:ext cx="3751263"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7" name="Rectangle 6"/>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5392737" y="0"/>
            <a:ext cx="3751263"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4686300"/>
          </a:xfrm>
          <a:prstGeom prst="rect">
            <a:avLst/>
          </a:prstGeom>
        </p:spPr>
        <p:txBody>
          <a:bodyPr/>
          <a:lstStyle/>
          <a:p>
            <a:endParaRPr lang="en-US"/>
          </a:p>
        </p:txBody>
      </p:sp>
      <p:sp>
        <p:nvSpPr>
          <p:cNvPr id="5" name="Text Placeholder 4"/>
          <p:cNvSpPr>
            <a:spLocks noGrp="1"/>
          </p:cNvSpPr>
          <p:nvPr>
            <p:ph type="body" sz="quarter" idx="11"/>
          </p:nvPr>
        </p:nvSpPr>
        <p:spPr>
          <a:xfrm>
            <a:off x="3468675" y="0"/>
            <a:ext cx="5675326" cy="3971925"/>
          </a:xfrm>
          <a:prstGeom prst="rect">
            <a:avLst/>
          </a:prstGeom>
          <a:solidFill>
            <a:schemeClr val="tx1">
              <a:alpha val="6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4639262"/>
            <a:ext cx="9144000" cy="523220"/>
            <a:chOff x="0" y="4639262"/>
            <a:chExt cx="9144000" cy="523220"/>
          </a:xfrm>
        </p:grpSpPr>
        <p:pic>
          <p:nvPicPr>
            <p:cNvPr id="10" name="Picture 9"/>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6834248" y="4770249"/>
              <a:ext cx="1329030" cy="312708"/>
            </a:xfrm>
            <a:prstGeom prst="rect">
              <a:avLst/>
            </a:prstGeom>
          </p:spPr>
        </p:pic>
        <p:sp>
          <p:nvSpPr>
            <p:cNvPr id="11" name="Rectangle 10"/>
            <p:cNvSpPr/>
            <p:nvPr userDrawn="1"/>
          </p:nvSpPr>
          <p:spPr>
            <a:xfrm>
              <a:off x="0" y="4639262"/>
              <a:ext cx="9144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chemeClr val="bg1"/>
                  </a:solidFill>
                  <a:effectLst/>
                  <a:uLnTx/>
                  <a:uFillTx/>
                  <a:latin typeface="Myriad Pro" pitchFamily="34" charset="0"/>
                </a:rPr>
                <a:t>Value</a:t>
              </a:r>
              <a:br>
                <a:rPr kumimoji="0" lang="en-US" sz="1800" b="1" i="0" u="none" strike="noStrike" kern="0" cap="none" spc="0" normalizeH="0" baseline="0" noProof="0">
                  <a:ln>
                    <a:noFill/>
                  </a:ln>
                  <a:solidFill>
                    <a:schemeClr val="bg1"/>
                  </a:solidFill>
                  <a:effectLst/>
                  <a:uLnTx/>
                  <a:uFillTx/>
                  <a:latin typeface="Myriad Pro" pitchFamily="34" charset="0"/>
                </a:rPr>
              </a:br>
              <a:r>
                <a:rPr kumimoji="0" lang="en-US" sz="900" b="1" i="0" u="none" strike="noStrike" kern="0" cap="none" spc="0" normalizeH="0" baseline="0" noProof="0">
                  <a:ln>
                    <a:noFill/>
                  </a:ln>
                  <a:solidFill>
                    <a:schemeClr val="bg1"/>
                  </a:solidFill>
                  <a:effectLst/>
                  <a:uLnTx/>
                  <a:uFillTx/>
                  <a:latin typeface="Myriad Pro" pitchFamily="34" charset="0"/>
                </a:rPr>
                <a:t>of Academic Libraries</a:t>
              </a: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62" r:id="rId8"/>
    <p:sldLayoutId id="2147483666" r:id="rId9"/>
    <p:sldLayoutId id="2147483667" r:id="rId10"/>
    <p:sldLayoutId id="2147483663" r:id="rId11"/>
    <p:sldLayoutId id="2147483664" r:id="rId12"/>
    <p:sldLayoutId id="2147483668" r:id="rId13"/>
    <p:sldLayoutId id="2147483658" r:id="rId14"/>
    <p:sldLayoutId id="2147483657" r:id="rId15"/>
    <p:sldLayoutId id="2147483656"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oclc.org/research/themes/user-studies/acrl-agenda.html"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ala.org/acrl/sites/ala.org.acrl/files/content/issues/value/val_report.pdf"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hyperlink" Target="mailto:mikitish@scarletmail.rutgers.edu" TargetMode="External"/><Relationship Id="rId5" Type="http://schemas.openxmlformats.org/officeDocument/2006/relationships/hyperlink" Target="mailto:kitziev@oclc.org" TargetMode="External"/><Relationship Id="rId4" Type="http://schemas.openxmlformats.org/officeDocument/2006/relationships/hyperlink" Target="mailto:harveyw@ocl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 y="1329876"/>
            <a:ext cx="2813399" cy="569387"/>
          </a:xfrm>
        </p:spPr>
        <p:txBody>
          <a:bodyPr/>
          <a:lstStyle/>
          <a:p>
            <a:r>
              <a:rPr lang="en-US" dirty="0"/>
              <a:t>ACRL | 23 March 2017</a:t>
            </a:r>
          </a:p>
        </p:txBody>
      </p:sp>
      <p:sp>
        <p:nvSpPr>
          <p:cNvPr id="3" name="Text Placeholder 2"/>
          <p:cNvSpPr>
            <a:spLocks noGrp="1"/>
          </p:cNvSpPr>
          <p:nvPr>
            <p:ph type="body" sz="quarter" idx="16"/>
          </p:nvPr>
        </p:nvSpPr>
        <p:spPr>
          <a:xfrm>
            <a:off x="779470" y="2022764"/>
            <a:ext cx="7754770" cy="1198418"/>
          </a:xfrm>
        </p:spPr>
        <p:txBody>
          <a:bodyPr>
            <a:noAutofit/>
          </a:bodyPr>
          <a:lstStyle/>
          <a:p>
            <a:pPr algn="ctr"/>
            <a:r>
              <a:rPr lang="en-US" sz="2400" dirty="0"/>
              <a:t>Changing Tack: </a:t>
            </a:r>
          </a:p>
          <a:p>
            <a:pPr algn="ctr"/>
            <a:r>
              <a:rPr lang="en-US" sz="2400" dirty="0"/>
              <a:t>A Future-Focused ACRL Research Agenda</a:t>
            </a:r>
          </a:p>
        </p:txBody>
      </p:sp>
      <p:sp>
        <p:nvSpPr>
          <p:cNvPr id="4" name="Text Placeholder 3"/>
          <p:cNvSpPr>
            <a:spLocks noGrp="1"/>
          </p:cNvSpPr>
          <p:nvPr>
            <p:ph type="body" sz="quarter" idx="17"/>
          </p:nvPr>
        </p:nvSpPr>
        <p:spPr>
          <a:xfrm>
            <a:off x="728694" y="3352753"/>
            <a:ext cx="7765396" cy="1154162"/>
          </a:xfrm>
        </p:spPr>
        <p:txBody>
          <a:bodyPr/>
          <a:lstStyle/>
          <a:p>
            <a:r>
              <a:rPr lang="en-US" sz="1500" dirty="0"/>
              <a:t>Lynn </a:t>
            </a:r>
            <a:r>
              <a:rPr lang="en-US" sz="1500" dirty="0" err="1"/>
              <a:t>Silipigni</a:t>
            </a:r>
            <a:r>
              <a:rPr lang="en-US" sz="1500" dirty="0"/>
              <a:t> </a:t>
            </a:r>
            <a:r>
              <a:rPr lang="en-US" sz="1500" dirty="0" err="1"/>
              <a:t>Connaway</a:t>
            </a:r>
            <a:r>
              <a:rPr lang="en-US" sz="1500" dirty="0"/>
              <a:t>, </a:t>
            </a:r>
            <a:r>
              <a:rPr lang="en-US" sz="1500" b="0" dirty="0"/>
              <a:t>Senior Research Scientist &amp; Director of User Research, OCLC</a:t>
            </a:r>
          </a:p>
          <a:p>
            <a:r>
              <a:rPr lang="en-US" sz="1500" dirty="0"/>
              <a:t>William Harvey, </a:t>
            </a:r>
            <a:r>
              <a:rPr lang="en-US" sz="1500" b="0" dirty="0"/>
              <a:t>Consulting Engineer, OCLC</a:t>
            </a:r>
          </a:p>
          <a:p>
            <a:r>
              <a:rPr lang="en-US" sz="1500" dirty="0"/>
              <a:t>Vanessa Kitzie, </a:t>
            </a:r>
            <a:r>
              <a:rPr lang="en-US" sz="1500" b="0" dirty="0"/>
              <a:t>Research Assistant, OCLC, PhD Candidate, Rutgers University</a:t>
            </a:r>
          </a:p>
          <a:p>
            <a:r>
              <a:rPr lang="en-US" sz="1500" dirty="0"/>
              <a:t>Stephanie </a:t>
            </a:r>
            <a:r>
              <a:rPr lang="en-US" sz="1500" dirty="0" err="1"/>
              <a:t>Mikitish</a:t>
            </a:r>
            <a:r>
              <a:rPr lang="en-US" sz="1500" dirty="0"/>
              <a:t>, </a:t>
            </a:r>
            <a:r>
              <a:rPr lang="en-US" sz="1500" b="0" dirty="0"/>
              <a:t>PhD Candidate, Rutgers University</a:t>
            </a:r>
          </a:p>
        </p:txBody>
      </p:sp>
    </p:spTree>
    <p:extLst>
      <p:ext uri="{BB962C8B-B14F-4D97-AF65-F5344CB8AC3E}">
        <p14:creationId xmlns:p14="http://schemas.microsoft.com/office/powerpoint/2010/main" val="602409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1"/>
          </p:nvPr>
        </p:nvSpPr>
        <p:spPr>
          <a:xfrm>
            <a:off x="0" y="0"/>
            <a:ext cx="7072213" cy="2078182"/>
          </a:xfrm>
        </p:spPr>
        <p:txBody>
          <a:bodyPr/>
          <a:lstStyle/>
          <a:p>
            <a:pPr marL="0" indent="0">
              <a:buNone/>
            </a:pPr>
            <a:r>
              <a:rPr lang="en-US" sz="2000" b="1" dirty="0"/>
              <a:t>“The way many of our faculty and students research now, it’s less about going to a physical space but accessing information in their offices.…I think that that is one of the challenges of changing the paradigm.”</a:t>
            </a:r>
          </a:p>
          <a:p>
            <a:pPr marL="0" indent="0">
              <a:buNone/>
            </a:pPr>
            <a:r>
              <a:rPr lang="en-US" sz="2000" b="1" dirty="0"/>
              <a:t> </a:t>
            </a:r>
          </a:p>
          <a:p>
            <a:pPr marL="0" indent="0">
              <a:buNone/>
            </a:pPr>
            <a:r>
              <a:rPr lang="en-US" sz="1600" b="1" i="1" dirty="0"/>
              <a:t>(Provost Interviewee PP13, Research University, Non-Secular, Private) </a:t>
            </a:r>
          </a:p>
          <a:p>
            <a:pPr marL="0" indent="0">
              <a:buNone/>
            </a:pPr>
            <a:endParaRPr lang="en-US" dirty="0"/>
          </a:p>
        </p:txBody>
      </p:sp>
    </p:spTree>
    <p:extLst>
      <p:ext uri="{BB962C8B-B14F-4D97-AF65-F5344CB8AC3E}">
        <p14:creationId xmlns:p14="http://schemas.microsoft.com/office/powerpoint/2010/main" val="468467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1"/>
          </p:nvPr>
        </p:nvSpPr>
        <p:spPr>
          <a:xfrm>
            <a:off x="1188720" y="2606041"/>
            <a:ext cx="7955280" cy="2080260"/>
          </a:xfrm>
        </p:spPr>
        <p:txBody>
          <a:bodyPr/>
          <a:lstStyle/>
          <a:p>
            <a:pPr marL="0" indent="0">
              <a:buNone/>
            </a:pPr>
            <a:r>
              <a:rPr lang="en-US" sz="2000" b="1" dirty="0"/>
              <a:t>“…we have to be willing to do types of data collection that libraries have shied away from in the past.…I think that we have to be able to be willing to have conversations on campus about tracking user behavior in ways that libraries just haven't done.” </a:t>
            </a:r>
          </a:p>
          <a:p>
            <a:pPr marL="0" indent="0">
              <a:buNone/>
            </a:pPr>
            <a:endParaRPr lang="en-US" sz="2000" b="1" i="1" dirty="0"/>
          </a:p>
          <a:p>
            <a:pPr marL="0" indent="0">
              <a:buNone/>
            </a:pPr>
            <a:r>
              <a:rPr lang="en-US" sz="1600" b="1" i="1" dirty="0"/>
              <a:t>(Advisory Group Member LM14, Research University, Secular, Public)</a:t>
            </a:r>
          </a:p>
          <a:p>
            <a:pPr marL="0" indent="0">
              <a:buNone/>
            </a:pPr>
            <a:endParaRPr lang="en-US" sz="1400" dirty="0"/>
          </a:p>
        </p:txBody>
      </p:sp>
    </p:spTree>
    <p:extLst>
      <p:ext uri="{BB962C8B-B14F-4D97-AF65-F5344CB8AC3E}">
        <p14:creationId xmlns:p14="http://schemas.microsoft.com/office/powerpoint/2010/main" val="11701483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1357295"/>
          </a:xfrm>
        </p:spPr>
        <p:txBody>
          <a:bodyPr/>
          <a:lstStyle/>
          <a:p>
            <a:r>
              <a:rPr lang="en-US" dirty="0"/>
              <a:t>Priority Areas &amp;</a:t>
            </a:r>
          </a:p>
          <a:p>
            <a:r>
              <a:rPr lang="en-US" dirty="0"/>
              <a:t>Research Questions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64650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prstGeom prst="rect">
            <a:avLst/>
          </a:prstGeom>
        </p:spPr>
      </p:pic>
      <p:sp>
        <p:nvSpPr>
          <p:cNvPr id="4" name="Title 4"/>
          <p:cNvSpPr txBox="1">
            <a:spLocks/>
          </p:cNvSpPr>
          <p:nvPr/>
        </p:nvSpPr>
        <p:spPr>
          <a:xfrm>
            <a:off x="-2" y="248689"/>
            <a:ext cx="2026921" cy="391391"/>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latin typeface="Arial" panose="020B0604020202020204" pitchFamily="34" charset="0"/>
                <a:cs typeface="Arial" panose="020B0604020202020204" pitchFamily="34" charset="0"/>
              </a:rPr>
              <a:t>Priority Areas</a:t>
            </a:r>
          </a:p>
        </p:txBody>
      </p:sp>
      <p:sp>
        <p:nvSpPr>
          <p:cNvPr id="5" name="Content Placeholder 5"/>
          <p:cNvSpPr txBox="1">
            <a:spLocks/>
          </p:cNvSpPr>
          <p:nvPr/>
        </p:nvSpPr>
        <p:spPr>
          <a:xfrm>
            <a:off x="0" y="1287829"/>
            <a:ext cx="4441371" cy="2487337"/>
          </a:xfrm>
          <a:prstGeom prst="rect">
            <a:avLst/>
          </a:prstGeom>
          <a:solidFill>
            <a:schemeClr val="tx1">
              <a:alpha val="6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000" b="1" dirty="0">
                <a:solidFill>
                  <a:schemeClr val="bg1"/>
                </a:solidFill>
                <a:cs typeface="Arial" panose="020B0604020202020204" pitchFamily="34" charset="0"/>
              </a:rPr>
              <a:t>Communication</a:t>
            </a:r>
          </a:p>
          <a:p>
            <a:pPr marL="457200" indent="-457200">
              <a:buFont typeface="+mj-lt"/>
              <a:buAutoNum type="arabicPeriod"/>
            </a:pPr>
            <a:r>
              <a:rPr lang="en-US" sz="2000" b="1" dirty="0">
                <a:solidFill>
                  <a:schemeClr val="bg1"/>
                </a:solidFill>
                <a:cs typeface="Arial" panose="020B0604020202020204" pitchFamily="34" charset="0"/>
              </a:rPr>
              <a:t>Collaboration</a:t>
            </a:r>
          </a:p>
          <a:p>
            <a:pPr marL="457200" indent="-457200">
              <a:buFont typeface="+mj-lt"/>
              <a:buAutoNum type="arabicPeriod"/>
            </a:pPr>
            <a:r>
              <a:rPr lang="en-US" sz="2000" b="1" dirty="0">
                <a:solidFill>
                  <a:schemeClr val="bg1"/>
                </a:solidFill>
                <a:cs typeface="Arial" panose="020B0604020202020204" pitchFamily="34" charset="0"/>
              </a:rPr>
              <a:t>Mission strategy &amp; alignment</a:t>
            </a:r>
          </a:p>
          <a:p>
            <a:pPr marL="457200" indent="-457200">
              <a:buFont typeface="+mj-lt"/>
              <a:buAutoNum type="arabicPeriod"/>
            </a:pPr>
            <a:r>
              <a:rPr lang="en-US" sz="2000" b="1" dirty="0">
                <a:solidFill>
                  <a:schemeClr val="bg1"/>
                </a:solidFill>
                <a:cs typeface="Arial" panose="020B0604020202020204" pitchFamily="34" charset="0"/>
              </a:rPr>
              <a:t>Teaching &amp; learning</a:t>
            </a:r>
          </a:p>
          <a:p>
            <a:pPr marL="457200" indent="-457200">
              <a:buFont typeface="+mj-lt"/>
              <a:buAutoNum type="arabicPeriod"/>
            </a:pPr>
            <a:r>
              <a:rPr lang="en-US" sz="2000" b="1" dirty="0">
                <a:solidFill>
                  <a:schemeClr val="bg1"/>
                </a:solidFill>
                <a:cs typeface="Arial" panose="020B0604020202020204" pitchFamily="34" charset="0"/>
              </a:rPr>
              <a:t>Student success</a:t>
            </a:r>
          </a:p>
          <a:p>
            <a:pPr marL="457200" indent="-457200">
              <a:buFont typeface="+mj-lt"/>
              <a:buAutoNum type="arabicPeriod"/>
            </a:pPr>
            <a:r>
              <a:rPr lang="en-US" sz="2000" b="1" dirty="0">
                <a:solidFill>
                  <a:schemeClr val="bg1"/>
                </a:solidFill>
                <a:cs typeface="Arial" panose="020B0604020202020204" pitchFamily="34" charset="0"/>
              </a:rPr>
              <a:t>Learning analytics</a:t>
            </a:r>
          </a:p>
        </p:txBody>
      </p:sp>
    </p:spTree>
    <p:extLst>
      <p:ext uri="{BB962C8B-B14F-4D97-AF65-F5344CB8AC3E}">
        <p14:creationId xmlns:p14="http://schemas.microsoft.com/office/powerpoint/2010/main" val="113590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1"/>
          </p:nvPr>
        </p:nvSpPr>
        <p:spPr>
          <a:xfrm>
            <a:off x="0" y="41188"/>
            <a:ext cx="5675326" cy="3781167"/>
          </a:xfrm>
        </p:spPr>
        <p:txBody>
          <a:bodyPr/>
          <a:lstStyle/>
          <a:p>
            <a:pPr marL="0" lvl="0" indent="0">
              <a:buNone/>
            </a:pPr>
            <a:r>
              <a:rPr lang="en-US" sz="2000" b="1" dirty="0"/>
              <a:t>How do academic library </a:t>
            </a:r>
            <a:r>
              <a:rPr lang="en-US" sz="2000" b="1" i="1" dirty="0"/>
              <a:t>resources or services</a:t>
            </a:r>
            <a:r>
              <a:rPr lang="en-US" sz="2000" b="1" dirty="0"/>
              <a:t> impact </a:t>
            </a:r>
            <a:r>
              <a:rPr lang="en-US" sz="2000" b="1" i="1" dirty="0"/>
              <a:t>success outcomes</a:t>
            </a:r>
            <a:r>
              <a:rPr lang="en-US" sz="2000" b="1" dirty="0"/>
              <a:t> for </a:t>
            </a:r>
            <a:r>
              <a:rPr lang="en-US" sz="2000" b="1" i="1" dirty="0"/>
              <a:t>students</a:t>
            </a:r>
            <a:r>
              <a:rPr lang="en-US" sz="2000" b="1" dirty="0"/>
              <a:t>?</a:t>
            </a:r>
          </a:p>
          <a:p>
            <a:pPr lvl="1"/>
            <a:r>
              <a:rPr lang="en-US" sz="2000" b="1" dirty="0"/>
              <a:t>How do library </a:t>
            </a:r>
            <a:r>
              <a:rPr lang="en-US" sz="2000" b="1" i="1" dirty="0"/>
              <a:t>collections</a:t>
            </a:r>
            <a:r>
              <a:rPr lang="en-US" sz="2000" b="1" dirty="0"/>
              <a:t> impact student </a:t>
            </a:r>
            <a:r>
              <a:rPr lang="en-US" sz="2000" b="1" i="1" dirty="0"/>
              <a:t>retention</a:t>
            </a:r>
            <a:r>
              <a:rPr lang="en-US" sz="2000" b="1" dirty="0"/>
              <a:t> for </a:t>
            </a:r>
            <a:r>
              <a:rPr lang="en-US" sz="2000" b="1" i="1" dirty="0"/>
              <a:t>undergraduate students</a:t>
            </a:r>
            <a:r>
              <a:rPr lang="en-US" sz="2000" b="1" dirty="0"/>
              <a:t>?</a:t>
            </a:r>
          </a:p>
          <a:p>
            <a:pPr lvl="1"/>
            <a:r>
              <a:rPr lang="en-US" sz="2000" b="1" dirty="0"/>
              <a:t>How do library </a:t>
            </a:r>
            <a:r>
              <a:rPr lang="en-US" sz="2000" b="1" i="1" dirty="0"/>
              <a:t>spaces</a:t>
            </a:r>
            <a:r>
              <a:rPr lang="en-US" sz="2000" b="1" dirty="0"/>
              <a:t> support student </a:t>
            </a:r>
            <a:r>
              <a:rPr lang="en-US" sz="2000" b="1" i="1" dirty="0"/>
              <a:t>enrollment</a:t>
            </a:r>
            <a:r>
              <a:rPr lang="en-US" sz="2000" b="1" dirty="0"/>
              <a:t>?</a:t>
            </a:r>
          </a:p>
          <a:p>
            <a:pPr lvl="1"/>
            <a:r>
              <a:rPr lang="en-US" sz="2000" b="1" dirty="0"/>
              <a:t>How does library </a:t>
            </a:r>
            <a:r>
              <a:rPr lang="en-US" sz="2000" b="1" i="1" dirty="0"/>
              <a:t>instruction </a:t>
            </a:r>
            <a:r>
              <a:rPr lang="en-US" sz="2000" b="1" dirty="0"/>
              <a:t>affect </a:t>
            </a:r>
            <a:r>
              <a:rPr lang="en-US" sz="2000" b="1" u="sng" dirty="0"/>
              <a:t>post-graduate metrics</a:t>
            </a:r>
            <a:r>
              <a:rPr lang="en-US" sz="2000" b="1" dirty="0"/>
              <a:t> such as job placement?</a:t>
            </a:r>
          </a:p>
        </p:txBody>
      </p:sp>
      <p:sp>
        <p:nvSpPr>
          <p:cNvPr id="6" name="Title 4"/>
          <p:cNvSpPr txBox="1">
            <a:spLocks/>
          </p:cNvSpPr>
          <p:nvPr/>
        </p:nvSpPr>
        <p:spPr>
          <a:xfrm>
            <a:off x="6393180" y="543697"/>
            <a:ext cx="2750820" cy="705983"/>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dirty="0">
                <a:solidFill>
                  <a:schemeClr val="bg1"/>
                </a:solidFill>
                <a:latin typeface="Arial" panose="020B0604020202020204" pitchFamily="34" charset="0"/>
                <a:cs typeface="Arial" panose="020B0604020202020204" pitchFamily="34" charset="0"/>
              </a:rPr>
              <a:t>Research Questions:</a:t>
            </a:r>
          </a:p>
          <a:p>
            <a:pPr algn="r"/>
            <a:r>
              <a:rPr lang="en-US" sz="2000" b="1" dirty="0">
                <a:solidFill>
                  <a:schemeClr val="bg1"/>
                </a:solidFill>
                <a:latin typeface="Arial" panose="020B0604020202020204" pitchFamily="34" charset="0"/>
                <a:cs typeface="Arial" panose="020B0604020202020204" pitchFamily="34" charset="0"/>
              </a:rPr>
              <a:t>Student Success</a:t>
            </a:r>
          </a:p>
        </p:txBody>
      </p:sp>
    </p:spTree>
    <p:extLst>
      <p:ext uri="{BB962C8B-B14F-4D97-AF65-F5344CB8AC3E}">
        <p14:creationId xmlns:p14="http://schemas.microsoft.com/office/powerpoint/2010/main" val="759831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1"/>
            <a:ext cx="5832389" cy="2644346"/>
          </a:xfrm>
        </p:spPr>
        <p:txBody>
          <a:bodyPr/>
          <a:lstStyle/>
          <a:p>
            <a:pPr lvl="0"/>
            <a:r>
              <a:rPr lang="en-US" sz="2000" b="1" dirty="0"/>
              <a:t>How do academic library</a:t>
            </a:r>
            <a:r>
              <a:rPr lang="en-US" sz="2000" b="1" i="1" dirty="0"/>
              <a:t> resources or services</a:t>
            </a:r>
            <a:r>
              <a:rPr lang="en-US" sz="2000" b="1" dirty="0"/>
              <a:t> impact </a:t>
            </a:r>
            <a:r>
              <a:rPr lang="en-US" sz="2000" b="1" i="1" dirty="0"/>
              <a:t>success outcomes</a:t>
            </a:r>
            <a:r>
              <a:rPr lang="en-US" sz="2000" b="1" dirty="0"/>
              <a:t> for different </a:t>
            </a:r>
            <a:r>
              <a:rPr lang="en-US" sz="2000" b="1" i="1" dirty="0"/>
              <a:t>students</a:t>
            </a:r>
            <a:r>
              <a:rPr lang="en-US" sz="2000" b="1" dirty="0"/>
              <a:t>?</a:t>
            </a:r>
          </a:p>
          <a:p>
            <a:pPr lvl="1"/>
            <a:r>
              <a:rPr lang="en-US" sz="2000" b="1" dirty="0"/>
              <a:t>What difference in </a:t>
            </a:r>
            <a:r>
              <a:rPr lang="en-US" sz="2000" b="1" u="sng" dirty="0"/>
              <a:t>information literacy tests</a:t>
            </a:r>
            <a:r>
              <a:rPr lang="en-US" sz="2000" b="1" dirty="0"/>
              <a:t> do </a:t>
            </a:r>
            <a:r>
              <a:rPr lang="en-US" sz="2000" b="1" i="1" dirty="0"/>
              <a:t>graduate</a:t>
            </a:r>
            <a:r>
              <a:rPr lang="en-US" sz="2000" b="1" dirty="0"/>
              <a:t> &amp; </a:t>
            </a:r>
            <a:r>
              <a:rPr lang="en-US" sz="2000" b="1" i="1" dirty="0"/>
              <a:t>undergraduate</a:t>
            </a:r>
            <a:r>
              <a:rPr lang="en-US" sz="2000" b="1" dirty="0"/>
              <a:t> students exhibit?</a:t>
            </a:r>
          </a:p>
          <a:p>
            <a:pPr lvl="1"/>
            <a:r>
              <a:rPr lang="en-US" sz="2000" b="1" dirty="0"/>
              <a:t>How do </a:t>
            </a:r>
            <a:r>
              <a:rPr lang="en-US" sz="2000" b="1" u="sng" dirty="0"/>
              <a:t>military students</a:t>
            </a:r>
            <a:r>
              <a:rPr lang="en-US" sz="2000" b="1" dirty="0"/>
              <a:t> benefit from library </a:t>
            </a:r>
            <a:r>
              <a:rPr lang="en-US" sz="2000" b="1" i="1" dirty="0"/>
              <a:t>instruction</a:t>
            </a:r>
            <a:r>
              <a:rPr lang="en-US" sz="2000" b="1" dirty="0"/>
              <a:t>?</a:t>
            </a:r>
          </a:p>
        </p:txBody>
      </p:sp>
      <p:sp>
        <p:nvSpPr>
          <p:cNvPr id="5" name="Title 4"/>
          <p:cNvSpPr txBox="1">
            <a:spLocks/>
          </p:cNvSpPr>
          <p:nvPr/>
        </p:nvSpPr>
        <p:spPr>
          <a:xfrm>
            <a:off x="6332220" y="350520"/>
            <a:ext cx="2811781" cy="670560"/>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dirty="0">
                <a:solidFill>
                  <a:schemeClr val="bg1"/>
                </a:solidFill>
                <a:latin typeface="Arial" panose="020B0604020202020204" pitchFamily="34" charset="0"/>
                <a:cs typeface="Arial" panose="020B0604020202020204" pitchFamily="34" charset="0"/>
              </a:rPr>
              <a:t>Research Questions:</a:t>
            </a:r>
          </a:p>
          <a:p>
            <a:pPr algn="r"/>
            <a:r>
              <a:rPr lang="en-US" sz="2000" b="1" dirty="0">
                <a:solidFill>
                  <a:schemeClr val="bg1"/>
                </a:solidFill>
                <a:latin typeface="Arial" panose="020B0604020202020204" pitchFamily="34" charset="0"/>
                <a:cs typeface="Arial" panose="020B0604020202020204" pitchFamily="34" charset="0"/>
              </a:rPr>
              <a:t>Student Success</a:t>
            </a:r>
          </a:p>
        </p:txBody>
      </p:sp>
    </p:spTree>
    <p:extLst>
      <p:ext uri="{BB962C8B-B14F-4D97-AF65-F5344CB8AC3E}">
        <p14:creationId xmlns:p14="http://schemas.microsoft.com/office/powerpoint/2010/main" val="18271375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71783" y="0"/>
            <a:ext cx="5272217" cy="3089189"/>
          </a:xfrm>
        </p:spPr>
        <p:txBody>
          <a:bodyPr/>
          <a:lstStyle/>
          <a:p>
            <a:pPr marL="0" lvl="0" indent="0">
              <a:buNone/>
            </a:pPr>
            <a:r>
              <a:rPr lang="en-US" sz="2000" b="1" dirty="0"/>
              <a:t>What </a:t>
            </a:r>
            <a:r>
              <a:rPr lang="en-US" sz="2000" b="1" i="1" dirty="0"/>
              <a:t>outcome </a:t>
            </a:r>
            <a:r>
              <a:rPr lang="en-US" sz="2000" b="1" dirty="0"/>
              <a:t>data do other departments/units in </a:t>
            </a:r>
            <a:r>
              <a:rPr lang="en-US" sz="2000" b="1" i="1" dirty="0"/>
              <a:t>different institution types</a:t>
            </a:r>
            <a:r>
              <a:rPr lang="en-US" sz="2000" b="1" dirty="0"/>
              <a:t> collect?</a:t>
            </a:r>
          </a:p>
          <a:p>
            <a:pPr lvl="1"/>
            <a:r>
              <a:rPr lang="en-US" sz="2000" b="1" dirty="0"/>
              <a:t>What </a:t>
            </a:r>
            <a:r>
              <a:rPr lang="en-US" sz="2000" b="1" i="1" dirty="0"/>
              <a:t>student persistence</a:t>
            </a:r>
            <a:r>
              <a:rPr lang="en-US" sz="2000" b="1" dirty="0"/>
              <a:t> data do </a:t>
            </a:r>
            <a:r>
              <a:rPr lang="en-US" sz="2000" b="1" u="sng" dirty="0"/>
              <a:t>tutoring centers</a:t>
            </a:r>
            <a:r>
              <a:rPr lang="en-US" sz="2000" b="1" dirty="0"/>
              <a:t> in </a:t>
            </a:r>
            <a:r>
              <a:rPr lang="en-US" sz="2000" b="1" i="1" dirty="0"/>
              <a:t>4-year colleges </a:t>
            </a:r>
            <a:r>
              <a:rPr lang="en-US" sz="2000" b="1" dirty="0"/>
              <a:t>collect?</a:t>
            </a:r>
          </a:p>
          <a:p>
            <a:pPr lvl="1"/>
            <a:r>
              <a:rPr lang="en-US" sz="2000" b="1" dirty="0"/>
              <a:t>What </a:t>
            </a:r>
            <a:r>
              <a:rPr lang="en-US" sz="2000" b="1" i="1" dirty="0"/>
              <a:t>student success</a:t>
            </a:r>
            <a:r>
              <a:rPr lang="en-US" sz="2000" b="1" dirty="0"/>
              <a:t> &amp; library </a:t>
            </a:r>
            <a:r>
              <a:rPr lang="en-US" sz="2000" b="1" i="1" dirty="0"/>
              <a:t>instruction</a:t>
            </a:r>
            <a:r>
              <a:rPr lang="en-US" sz="2000" b="1" dirty="0"/>
              <a:t> data do c</a:t>
            </a:r>
            <a:r>
              <a:rPr lang="en-US" sz="2000" b="1" i="1" dirty="0"/>
              <a:t>ommunity college libraries</a:t>
            </a:r>
            <a:r>
              <a:rPr lang="en-US" sz="2000" b="1" dirty="0"/>
              <a:t> collect?</a:t>
            </a:r>
          </a:p>
        </p:txBody>
      </p:sp>
      <p:sp>
        <p:nvSpPr>
          <p:cNvPr id="8" name="Title 4"/>
          <p:cNvSpPr txBox="1">
            <a:spLocks/>
          </p:cNvSpPr>
          <p:nvPr/>
        </p:nvSpPr>
        <p:spPr>
          <a:xfrm>
            <a:off x="-8240" y="210064"/>
            <a:ext cx="2873359" cy="673855"/>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latin typeface="Arial" panose="020B0604020202020204" pitchFamily="34" charset="0"/>
                <a:cs typeface="Arial" panose="020B0604020202020204" pitchFamily="34" charset="0"/>
              </a:rPr>
              <a:t>Research Questions:</a:t>
            </a:r>
          </a:p>
          <a:p>
            <a:pPr algn="l"/>
            <a:r>
              <a:rPr lang="en-US" sz="2000" b="1" dirty="0">
                <a:solidFill>
                  <a:schemeClr val="bg1"/>
                </a:solidFill>
                <a:latin typeface="Arial" panose="020B0604020202020204" pitchFamily="34" charset="0"/>
                <a:cs typeface="Arial" panose="020B0604020202020204" pitchFamily="34" charset="0"/>
              </a:rPr>
              <a:t>Student Success</a:t>
            </a:r>
          </a:p>
        </p:txBody>
      </p:sp>
    </p:spTree>
    <p:extLst>
      <p:ext uri="{BB962C8B-B14F-4D97-AF65-F5344CB8AC3E}">
        <p14:creationId xmlns:p14="http://schemas.microsoft.com/office/powerpoint/2010/main" val="1888764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90769" y="1"/>
            <a:ext cx="4753232" cy="2356021"/>
          </a:xfrm>
        </p:spPr>
        <p:txBody>
          <a:bodyPr/>
          <a:lstStyle/>
          <a:p>
            <a:pPr marL="0" lvl="0" indent="0">
              <a:buNone/>
            </a:pPr>
            <a:r>
              <a:rPr lang="en-US" sz="2000" b="1" dirty="0"/>
              <a:t>How have librarians ethically collected </a:t>
            </a:r>
            <a:r>
              <a:rPr lang="en-US" sz="2000" b="1" i="1" dirty="0"/>
              <a:t>student outcome</a:t>
            </a:r>
            <a:r>
              <a:rPr lang="en-US" sz="2000" b="1" dirty="0"/>
              <a:t> &amp; </a:t>
            </a:r>
            <a:r>
              <a:rPr lang="en-US" sz="2000" b="1" i="1" dirty="0"/>
              <a:t>library resource or service</a:t>
            </a:r>
            <a:r>
              <a:rPr lang="en-US" sz="2000" b="1" dirty="0"/>
              <a:t> data? </a:t>
            </a:r>
          </a:p>
          <a:p>
            <a:pPr marL="0" lvl="0" indent="0">
              <a:buNone/>
            </a:pPr>
            <a:r>
              <a:rPr lang="en-US" sz="1600" b="1" dirty="0"/>
              <a:t>(Question cross listed with learning analytics)</a:t>
            </a:r>
          </a:p>
          <a:p>
            <a:pPr lvl="1"/>
            <a:r>
              <a:rPr lang="en-US" sz="2000" b="1" dirty="0"/>
              <a:t>How have librarians collected </a:t>
            </a:r>
            <a:r>
              <a:rPr lang="en-US" sz="2000" b="1" i="1" dirty="0"/>
              <a:t>student GPA</a:t>
            </a:r>
            <a:r>
              <a:rPr lang="en-US" sz="2000" b="1" dirty="0"/>
              <a:t> &amp; </a:t>
            </a:r>
            <a:r>
              <a:rPr lang="en-US" sz="2000" b="1" i="1" dirty="0"/>
              <a:t>library usage</a:t>
            </a:r>
            <a:r>
              <a:rPr lang="en-US" sz="2000" b="1" dirty="0"/>
              <a:t> data?</a:t>
            </a:r>
          </a:p>
          <a:p>
            <a:endParaRPr lang="en-US" sz="2000" b="1" dirty="0"/>
          </a:p>
        </p:txBody>
      </p:sp>
      <p:sp>
        <p:nvSpPr>
          <p:cNvPr id="7" name="Title 4"/>
          <p:cNvSpPr txBox="1">
            <a:spLocks/>
          </p:cNvSpPr>
          <p:nvPr/>
        </p:nvSpPr>
        <p:spPr>
          <a:xfrm>
            <a:off x="-1" y="0"/>
            <a:ext cx="2750821" cy="647700"/>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latin typeface="Arial" panose="020B0604020202020204" pitchFamily="34" charset="0"/>
                <a:cs typeface="Arial" panose="020B0604020202020204" pitchFamily="34" charset="0"/>
              </a:rPr>
              <a:t>Research Questions:</a:t>
            </a:r>
          </a:p>
          <a:p>
            <a:pPr algn="l"/>
            <a:r>
              <a:rPr lang="en-US" sz="2000" b="1" dirty="0">
                <a:solidFill>
                  <a:schemeClr val="bg1"/>
                </a:solidFill>
                <a:latin typeface="Arial" panose="020B0604020202020204" pitchFamily="34" charset="0"/>
                <a:cs typeface="Arial" panose="020B0604020202020204" pitchFamily="34" charset="0"/>
              </a:rPr>
              <a:t>Student Success</a:t>
            </a:r>
          </a:p>
        </p:txBody>
      </p:sp>
    </p:spTree>
    <p:extLst>
      <p:ext uri="{BB962C8B-B14F-4D97-AF65-F5344CB8AC3E}">
        <p14:creationId xmlns:p14="http://schemas.microsoft.com/office/powerpoint/2010/main" val="2123955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VISUALIZATION DASHBOARD</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151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7482" b="39"/>
          <a:stretch/>
        </p:blipFill>
        <p:spPr>
          <a:xfrm>
            <a:off x="0" y="0"/>
            <a:ext cx="9144000" cy="4698123"/>
          </a:xfrm>
          <a:prstGeom prst="rect">
            <a:avLst/>
          </a:prstGeom>
        </p:spPr>
      </p:pic>
      <p:sp>
        <p:nvSpPr>
          <p:cNvPr id="2" name="Text Placeholder 1"/>
          <p:cNvSpPr>
            <a:spLocks noGrp="1"/>
          </p:cNvSpPr>
          <p:nvPr>
            <p:ph type="body" sz="quarter" idx="13"/>
          </p:nvPr>
        </p:nvSpPr>
        <p:spPr>
          <a:xfrm>
            <a:off x="340786" y="343303"/>
            <a:ext cx="3025152" cy="1848103"/>
          </a:xfrm>
          <a:solidFill>
            <a:srgbClr val="000000">
              <a:alpha val="58824"/>
            </a:srgbClr>
          </a:solidFill>
        </p:spPr>
        <p:txBody>
          <a:bodyPr/>
          <a:lstStyle/>
          <a:p>
            <a:r>
              <a:rPr lang="en-US" dirty="0">
                <a:solidFill>
                  <a:schemeClr val="bg1"/>
                </a:solidFill>
              </a:rPr>
              <a:t>Interactive Visualization Dashboard</a:t>
            </a:r>
          </a:p>
        </p:txBody>
      </p:sp>
      <p:sp>
        <p:nvSpPr>
          <p:cNvPr id="3" name="Text Placeholder 2"/>
          <p:cNvSpPr>
            <a:spLocks noGrp="1"/>
          </p:cNvSpPr>
          <p:nvPr>
            <p:ph type="body" sz="quarter" idx="14"/>
          </p:nvPr>
        </p:nvSpPr>
        <p:spPr>
          <a:xfrm>
            <a:off x="3706725" y="1030288"/>
            <a:ext cx="5073738" cy="3317875"/>
          </a:xfrm>
          <a:solidFill>
            <a:srgbClr val="000000">
              <a:alpha val="58824"/>
            </a:srgbClr>
          </a:solidFill>
        </p:spPr>
        <p:txBody>
          <a:bodyPr/>
          <a:lstStyle/>
          <a:p>
            <a:r>
              <a:rPr lang="en-US" sz="2200" dirty="0">
                <a:solidFill>
                  <a:schemeClr val="bg1"/>
                </a:solidFill>
              </a:rPr>
              <a:t>Overview</a:t>
            </a:r>
          </a:p>
          <a:p>
            <a:r>
              <a:rPr lang="en-US" sz="2200" dirty="0">
                <a:solidFill>
                  <a:schemeClr val="bg1"/>
                </a:solidFill>
              </a:rPr>
              <a:t>What it does</a:t>
            </a:r>
          </a:p>
          <a:p>
            <a:r>
              <a:rPr lang="en-US" sz="2200" dirty="0">
                <a:solidFill>
                  <a:schemeClr val="bg1"/>
                </a:solidFill>
              </a:rPr>
              <a:t>How it works</a:t>
            </a:r>
          </a:p>
          <a:p>
            <a:pPr lvl="1"/>
            <a:r>
              <a:rPr lang="en-US" sz="2200" dirty="0">
                <a:solidFill>
                  <a:schemeClr val="bg1"/>
                </a:solidFill>
              </a:rPr>
              <a:t>Engineering feats and tips</a:t>
            </a:r>
          </a:p>
          <a:p>
            <a:pPr lvl="1"/>
            <a:r>
              <a:rPr lang="en-US" sz="2200" dirty="0">
                <a:solidFill>
                  <a:schemeClr val="bg1"/>
                </a:solidFill>
              </a:rPr>
              <a:t>Design decision and challenges</a:t>
            </a:r>
          </a:p>
          <a:p>
            <a:r>
              <a:rPr lang="en-US" sz="2200" dirty="0">
                <a:solidFill>
                  <a:schemeClr val="bg1"/>
                </a:solidFill>
              </a:rPr>
              <a:t>Usability testing via </a:t>
            </a:r>
            <a:r>
              <a:rPr lang="en-US" sz="2200" b="1" dirty="0">
                <a:solidFill>
                  <a:schemeClr val="bg1"/>
                </a:solidFill>
              </a:rPr>
              <a:t>OCLC Usability Lab</a:t>
            </a:r>
          </a:p>
          <a:p>
            <a:r>
              <a:rPr lang="en-US" sz="2200" dirty="0">
                <a:solidFill>
                  <a:schemeClr val="bg1"/>
                </a:solidFill>
              </a:rPr>
              <a:t>Upcoming features</a:t>
            </a:r>
          </a:p>
        </p:txBody>
      </p:sp>
    </p:spTree>
    <p:extLst>
      <p:ext uri="{BB962C8B-B14F-4D97-AF65-F5344CB8AC3E}">
        <p14:creationId xmlns:p14="http://schemas.microsoft.com/office/powerpoint/2010/main" val="4627651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INTRODUCTION</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76488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1" t="7880" b="15128"/>
          <a:stretch/>
        </p:blipFill>
        <p:spPr>
          <a:xfrm>
            <a:off x="0" y="0"/>
            <a:ext cx="9144000" cy="4698124"/>
          </a:xfrm>
          <a:prstGeom prst="rect">
            <a:avLst/>
          </a:prstGeom>
        </p:spPr>
      </p:pic>
      <p:sp>
        <p:nvSpPr>
          <p:cNvPr id="7" name="Text Placeholder 2"/>
          <p:cNvSpPr txBox="1">
            <a:spLocks/>
          </p:cNvSpPr>
          <p:nvPr/>
        </p:nvSpPr>
        <p:spPr>
          <a:xfrm>
            <a:off x="4213369" y="126125"/>
            <a:ext cx="4753232" cy="1497723"/>
          </a:xfrm>
          <a:prstGeom prst="rect">
            <a:avLst/>
          </a:prstGeom>
          <a:solidFill>
            <a:srgbClr val="000000">
              <a:alpha val="50196"/>
            </a:srgb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chemeClr val="bg1"/>
                </a:solidFill>
              </a:rPr>
              <a:t>Find literature relevant to your research interests</a:t>
            </a:r>
          </a:p>
          <a:p>
            <a:r>
              <a:rPr lang="en-US" sz="2000" b="1" dirty="0">
                <a:solidFill>
                  <a:schemeClr val="bg1"/>
                </a:solidFill>
              </a:rPr>
              <a:t>Create charts and graphs</a:t>
            </a:r>
          </a:p>
        </p:txBody>
      </p:sp>
      <p:sp>
        <p:nvSpPr>
          <p:cNvPr id="8" name="Title 4"/>
          <p:cNvSpPr txBox="1">
            <a:spLocks/>
          </p:cNvSpPr>
          <p:nvPr/>
        </p:nvSpPr>
        <p:spPr>
          <a:xfrm>
            <a:off x="-2" y="0"/>
            <a:ext cx="4035973" cy="606972"/>
          </a:xfrm>
          <a:prstGeom prst="rect">
            <a:avLst/>
          </a:prstGeom>
          <a:solidFill>
            <a:schemeClr val="tx1">
              <a:alpha val="6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Arial" panose="020B0604020202020204" pitchFamily="34" charset="0"/>
                <a:cs typeface="Arial" panose="020B0604020202020204" pitchFamily="34" charset="0"/>
              </a:rPr>
              <a:t>About The Dashboard</a:t>
            </a:r>
          </a:p>
        </p:txBody>
      </p:sp>
    </p:spTree>
    <p:extLst>
      <p:ext uri="{BB962C8B-B14F-4D97-AF65-F5344CB8AC3E}">
        <p14:creationId xmlns:p14="http://schemas.microsoft.com/office/powerpoint/2010/main" val="1771340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Literature search tool</a:t>
            </a:r>
          </a:p>
        </p:txBody>
      </p:sp>
      <p:sp>
        <p:nvSpPr>
          <p:cNvPr id="8" name="Text Placeholder 7"/>
          <p:cNvSpPr>
            <a:spLocks noGrp="1"/>
          </p:cNvSpPr>
          <p:nvPr>
            <p:ph type="body" sz="quarter" idx="11"/>
          </p:nvPr>
        </p:nvSpPr>
        <p:spPr/>
        <p:txBody>
          <a:bodyPr/>
          <a:lstStyle/>
          <a:p>
            <a:endParaRPr lang="en-US"/>
          </a:p>
        </p:txBody>
      </p:sp>
      <p:sp>
        <p:nvSpPr>
          <p:cNvPr id="9" name="Text Placeholder 8"/>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686359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989" y="1981766"/>
            <a:ext cx="9106023" cy="1179969"/>
          </a:xfrm>
          <a:prstGeom prst="rect">
            <a:avLst/>
          </a:prstGeom>
        </p:spPr>
      </p:pic>
    </p:spTree>
    <p:extLst>
      <p:ext uri="{BB962C8B-B14F-4D97-AF65-F5344CB8AC3E}">
        <p14:creationId xmlns:p14="http://schemas.microsoft.com/office/powerpoint/2010/main" val="6647198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899" y="967609"/>
            <a:ext cx="9062203" cy="3208283"/>
          </a:xfrm>
          <a:prstGeom prst="rect">
            <a:avLst/>
          </a:prstGeom>
        </p:spPr>
      </p:pic>
    </p:spTree>
    <p:extLst>
      <p:ext uri="{BB962C8B-B14F-4D97-AF65-F5344CB8AC3E}">
        <p14:creationId xmlns:p14="http://schemas.microsoft.com/office/powerpoint/2010/main" val="1275826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345" y="1004793"/>
            <a:ext cx="9023311" cy="3133915"/>
          </a:xfrm>
          <a:prstGeom prst="rect">
            <a:avLst/>
          </a:prstGeom>
        </p:spPr>
      </p:pic>
    </p:spTree>
    <p:extLst>
      <p:ext uri="{BB962C8B-B14F-4D97-AF65-F5344CB8AC3E}">
        <p14:creationId xmlns:p14="http://schemas.microsoft.com/office/powerpoint/2010/main" val="3647014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496" y="1574582"/>
            <a:ext cx="8997008" cy="1994337"/>
          </a:xfrm>
          <a:prstGeom prst="rect">
            <a:avLst/>
          </a:prstGeom>
        </p:spPr>
      </p:pic>
    </p:spTree>
    <p:extLst>
      <p:ext uri="{BB962C8B-B14F-4D97-AF65-F5344CB8AC3E}">
        <p14:creationId xmlns:p14="http://schemas.microsoft.com/office/powerpoint/2010/main" val="2497653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4859" y="24264"/>
            <a:ext cx="5494283" cy="4672461"/>
          </a:xfrm>
          <a:prstGeom prst="rect">
            <a:avLst/>
          </a:prstGeom>
        </p:spPr>
      </p:pic>
    </p:spTree>
    <p:extLst>
      <p:ext uri="{BB962C8B-B14F-4D97-AF65-F5344CB8AC3E}">
        <p14:creationId xmlns:p14="http://schemas.microsoft.com/office/powerpoint/2010/main" val="9004422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115" y="149772"/>
            <a:ext cx="2377705" cy="4333559"/>
          </a:xfrm>
          <a:prstGeom prst="rect">
            <a:avLst/>
          </a:prstGeom>
        </p:spPr>
      </p:pic>
      <p:pic>
        <p:nvPicPr>
          <p:cNvPr id="6" name="Picture 5"/>
          <p:cNvPicPr>
            <a:picLocks noChangeAspect="1"/>
          </p:cNvPicPr>
          <p:nvPr/>
        </p:nvPicPr>
        <p:blipFill>
          <a:blip r:embed="rId4"/>
          <a:stretch>
            <a:fillRect/>
          </a:stretch>
        </p:blipFill>
        <p:spPr>
          <a:xfrm>
            <a:off x="3086466" y="1653493"/>
            <a:ext cx="5982474" cy="1326115"/>
          </a:xfrm>
          <a:prstGeom prst="rect">
            <a:avLst/>
          </a:prstGeom>
        </p:spPr>
      </p:pic>
    </p:spTree>
    <p:extLst>
      <p:ext uri="{BB962C8B-B14F-4D97-AF65-F5344CB8AC3E}">
        <p14:creationId xmlns:p14="http://schemas.microsoft.com/office/powerpoint/2010/main" val="1728893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3713" y="55179"/>
            <a:ext cx="7256575" cy="4610059"/>
          </a:xfrm>
          <a:prstGeom prst="rect">
            <a:avLst/>
          </a:prstGeom>
        </p:spPr>
      </p:pic>
    </p:spTree>
    <p:extLst>
      <p:ext uri="{BB962C8B-B14F-4D97-AF65-F5344CB8AC3E}">
        <p14:creationId xmlns:p14="http://schemas.microsoft.com/office/powerpoint/2010/main" val="13407861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Charts and graphs tool</a:t>
            </a:r>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825462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atin typeface="Arial" charset="0"/>
                <a:ea typeface="Arial" charset="0"/>
                <a:cs typeface="Arial" charset="0"/>
              </a:rPr>
              <a:t>The Value of Academic Libraries</a:t>
            </a:r>
            <a:endParaRPr lang="en-US"/>
          </a:p>
        </p:txBody>
      </p:sp>
      <p:sp>
        <p:nvSpPr>
          <p:cNvPr id="6" name="Text Placeholder 5"/>
          <p:cNvSpPr>
            <a:spLocks noGrp="1"/>
          </p:cNvSpPr>
          <p:nvPr>
            <p:ph type="body" sz="quarter" idx="14"/>
          </p:nvPr>
        </p:nvSpPr>
        <p:spPr/>
        <p:txBody>
          <a:bodyPr/>
          <a:lstStyle/>
          <a:p>
            <a:r>
              <a:rPr lang="en-US" b="1">
                <a:latin typeface="Arial" charset="0"/>
                <a:ea typeface="Arial" charset="0"/>
                <a:cs typeface="Arial" charset="0"/>
              </a:rPr>
              <a:t>ACRL Goal-area committee</a:t>
            </a:r>
          </a:p>
          <a:p>
            <a:pPr lvl="1"/>
            <a:r>
              <a:rPr lang="en-US">
                <a:latin typeface="Arial" charset="0"/>
                <a:ea typeface="Arial" charset="0"/>
                <a:cs typeface="Arial" charset="0"/>
              </a:rPr>
              <a:t>Part of Plan for Excellence</a:t>
            </a:r>
          </a:p>
          <a:p>
            <a:r>
              <a:rPr lang="en-US" b="1">
                <a:latin typeface="Arial" charset="0"/>
                <a:ea typeface="Arial" charset="0"/>
                <a:cs typeface="Arial" charset="0"/>
              </a:rPr>
              <a:t>Goal: </a:t>
            </a:r>
            <a:r>
              <a:rPr lang="en-US">
                <a:latin typeface="Arial" charset="0"/>
                <a:ea typeface="Arial" charset="0"/>
                <a:cs typeface="Arial" charset="0"/>
              </a:rPr>
              <a:t>Academic libraries demonstrate alignment with and impact on institutional outcomes</a:t>
            </a:r>
          </a:p>
          <a:p>
            <a:pPr lvl="1"/>
            <a:r>
              <a:rPr lang="en-US">
                <a:latin typeface="Arial" charset="0"/>
                <a:ea typeface="Arial" charset="0"/>
                <a:cs typeface="Arial" charset="0"/>
              </a:rPr>
              <a:t>Promote impact &amp; value of libraries to higher ed. community</a:t>
            </a:r>
          </a:p>
          <a:p>
            <a:endParaRPr lang="en-US"/>
          </a:p>
        </p:txBody>
      </p:sp>
    </p:spTree>
    <p:extLst>
      <p:ext uri="{BB962C8B-B14F-4D97-AF65-F5344CB8AC3E}">
        <p14:creationId xmlns:p14="http://schemas.microsoft.com/office/powerpoint/2010/main" val="1504978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873" b="1"/>
          <a:stretch/>
        </p:blipFill>
        <p:spPr>
          <a:xfrm>
            <a:off x="45392" y="39324"/>
            <a:ext cx="3407255" cy="4633450"/>
          </a:xfrm>
          <a:prstGeom prst="rect">
            <a:avLst/>
          </a:prstGeom>
        </p:spPr>
      </p:pic>
    </p:spTree>
    <p:extLst>
      <p:ext uri="{BB962C8B-B14F-4D97-AF65-F5344CB8AC3E}">
        <p14:creationId xmlns:p14="http://schemas.microsoft.com/office/powerpoint/2010/main" val="369032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60" b="1"/>
          <a:stretch/>
        </p:blipFill>
        <p:spPr>
          <a:xfrm>
            <a:off x="5762297" y="39325"/>
            <a:ext cx="3321881" cy="4595738"/>
          </a:xfrm>
          <a:prstGeom prst="rect">
            <a:avLst/>
          </a:prstGeom>
        </p:spPr>
      </p:pic>
      <p:pic>
        <p:nvPicPr>
          <p:cNvPr id="4" name="Picture 3"/>
          <p:cNvPicPr>
            <a:picLocks noChangeAspect="1"/>
          </p:cNvPicPr>
          <p:nvPr/>
        </p:nvPicPr>
        <p:blipFill rotWithShape="1">
          <a:blip r:embed="rId4"/>
          <a:srcRect t="873" b="1"/>
          <a:stretch/>
        </p:blipFill>
        <p:spPr>
          <a:xfrm>
            <a:off x="45392" y="39324"/>
            <a:ext cx="3407255" cy="4633450"/>
          </a:xfrm>
          <a:prstGeom prst="rect">
            <a:avLst/>
          </a:prstGeom>
        </p:spPr>
      </p:pic>
    </p:spTree>
    <p:extLst>
      <p:ext uri="{BB962C8B-B14F-4D97-AF65-F5344CB8AC3E}">
        <p14:creationId xmlns:p14="http://schemas.microsoft.com/office/powerpoint/2010/main" val="3026772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873" b="1"/>
          <a:stretch/>
        </p:blipFill>
        <p:spPr>
          <a:xfrm>
            <a:off x="45392" y="39324"/>
            <a:ext cx="3407255" cy="4633450"/>
          </a:xfrm>
          <a:prstGeom prst="rect">
            <a:avLst/>
          </a:prstGeom>
        </p:spPr>
      </p:pic>
      <p:pic>
        <p:nvPicPr>
          <p:cNvPr id="7" name="Picture 6"/>
          <p:cNvPicPr>
            <a:picLocks noChangeAspect="1"/>
          </p:cNvPicPr>
          <p:nvPr/>
        </p:nvPicPr>
        <p:blipFill>
          <a:blip r:embed="rId4"/>
          <a:stretch>
            <a:fillRect/>
          </a:stretch>
        </p:blipFill>
        <p:spPr>
          <a:xfrm>
            <a:off x="2869413" y="667482"/>
            <a:ext cx="288667" cy="287765"/>
          </a:xfrm>
          <a:prstGeom prst="rect">
            <a:avLst/>
          </a:prstGeom>
        </p:spPr>
      </p:pic>
      <p:pic>
        <p:nvPicPr>
          <p:cNvPr id="9" name="Picture 8"/>
          <p:cNvPicPr>
            <a:picLocks noChangeAspect="1"/>
          </p:cNvPicPr>
          <p:nvPr/>
        </p:nvPicPr>
        <p:blipFill rotWithShape="1">
          <a:blip r:embed="rId5"/>
          <a:srcRect t="460" b="1"/>
          <a:stretch/>
        </p:blipFill>
        <p:spPr>
          <a:xfrm>
            <a:off x="5762297" y="39325"/>
            <a:ext cx="3321881" cy="4595738"/>
          </a:xfrm>
          <a:prstGeom prst="rect">
            <a:avLst/>
          </a:prstGeom>
        </p:spPr>
      </p:pic>
    </p:spTree>
    <p:extLst>
      <p:ext uri="{BB962C8B-B14F-4D97-AF65-F5344CB8AC3E}">
        <p14:creationId xmlns:p14="http://schemas.microsoft.com/office/powerpoint/2010/main" val="36838594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54418" y="28854"/>
            <a:ext cx="3350172" cy="4607542"/>
          </a:xfrm>
          <a:prstGeom prst="rect">
            <a:avLst/>
          </a:prstGeom>
        </p:spPr>
      </p:pic>
      <p:pic>
        <p:nvPicPr>
          <p:cNvPr id="5" name="Picture 4"/>
          <p:cNvPicPr>
            <a:picLocks noChangeAspect="1"/>
          </p:cNvPicPr>
          <p:nvPr/>
        </p:nvPicPr>
        <p:blipFill>
          <a:blip r:embed="rId4"/>
          <a:stretch>
            <a:fillRect/>
          </a:stretch>
        </p:blipFill>
        <p:spPr>
          <a:xfrm>
            <a:off x="3486646" y="1037624"/>
            <a:ext cx="2273272" cy="209285"/>
          </a:xfrm>
          <a:prstGeom prst="rect">
            <a:avLst/>
          </a:prstGeom>
        </p:spPr>
      </p:pic>
      <p:pic>
        <p:nvPicPr>
          <p:cNvPr id="7" name="Picture 6"/>
          <p:cNvPicPr>
            <a:picLocks noChangeAspect="1"/>
          </p:cNvPicPr>
          <p:nvPr/>
        </p:nvPicPr>
        <p:blipFill>
          <a:blip r:embed="rId5"/>
          <a:stretch>
            <a:fillRect/>
          </a:stretch>
        </p:blipFill>
        <p:spPr>
          <a:xfrm>
            <a:off x="5471251" y="1037624"/>
            <a:ext cx="288667" cy="287765"/>
          </a:xfrm>
          <a:prstGeom prst="rect">
            <a:avLst/>
          </a:prstGeom>
        </p:spPr>
      </p:pic>
      <p:pic>
        <p:nvPicPr>
          <p:cNvPr id="9" name="Picture 8"/>
          <p:cNvPicPr>
            <a:picLocks noChangeAspect="1"/>
          </p:cNvPicPr>
          <p:nvPr/>
        </p:nvPicPr>
        <p:blipFill rotWithShape="1">
          <a:blip r:embed="rId6"/>
          <a:srcRect t="873" b="1"/>
          <a:stretch/>
        </p:blipFill>
        <p:spPr>
          <a:xfrm>
            <a:off x="45392" y="39324"/>
            <a:ext cx="3407255" cy="4633450"/>
          </a:xfrm>
          <a:prstGeom prst="rect">
            <a:avLst/>
          </a:prstGeom>
        </p:spPr>
      </p:pic>
    </p:spTree>
    <p:extLst>
      <p:ext uri="{BB962C8B-B14F-4D97-AF65-F5344CB8AC3E}">
        <p14:creationId xmlns:p14="http://schemas.microsoft.com/office/powerpoint/2010/main" val="37903143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46533" y="23558"/>
            <a:ext cx="3350172" cy="4619175"/>
          </a:xfrm>
          <a:prstGeom prst="rect">
            <a:avLst/>
          </a:prstGeom>
        </p:spPr>
      </p:pic>
      <p:pic>
        <p:nvPicPr>
          <p:cNvPr id="5" name="Picture 4"/>
          <p:cNvPicPr>
            <a:picLocks noChangeAspect="1"/>
          </p:cNvPicPr>
          <p:nvPr/>
        </p:nvPicPr>
        <p:blipFill rotWithShape="1">
          <a:blip r:embed="rId4"/>
          <a:srcRect t="873" b="1"/>
          <a:stretch/>
        </p:blipFill>
        <p:spPr>
          <a:xfrm>
            <a:off x="45392" y="39324"/>
            <a:ext cx="3407255" cy="4633450"/>
          </a:xfrm>
          <a:prstGeom prst="rect">
            <a:avLst/>
          </a:prstGeom>
        </p:spPr>
      </p:pic>
    </p:spTree>
    <p:extLst>
      <p:ext uri="{BB962C8B-B14F-4D97-AF65-F5344CB8AC3E}">
        <p14:creationId xmlns:p14="http://schemas.microsoft.com/office/powerpoint/2010/main" val="2103163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5"/>
          <a:stretch/>
        </p:blipFill>
        <p:spPr>
          <a:xfrm>
            <a:off x="2498835" y="151204"/>
            <a:ext cx="4091152" cy="4382624"/>
          </a:xfrm>
          <a:prstGeom prst="rect">
            <a:avLst/>
          </a:prstGeom>
        </p:spPr>
      </p:pic>
    </p:spTree>
    <p:extLst>
      <p:ext uri="{BB962C8B-B14F-4D97-AF65-F5344CB8AC3E}">
        <p14:creationId xmlns:p14="http://schemas.microsoft.com/office/powerpoint/2010/main" val="13650331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3826" y="309476"/>
            <a:ext cx="2294313" cy="1732684"/>
          </a:xfrm>
          <a:prstGeom prst="rect">
            <a:avLst/>
          </a:prstGeom>
        </p:spPr>
      </p:pic>
      <p:pic>
        <p:nvPicPr>
          <p:cNvPr id="3" name="Picture 2"/>
          <p:cNvPicPr>
            <a:picLocks noChangeAspect="1"/>
          </p:cNvPicPr>
          <p:nvPr/>
        </p:nvPicPr>
        <p:blipFill>
          <a:blip r:embed="rId4"/>
          <a:stretch>
            <a:fillRect/>
          </a:stretch>
        </p:blipFill>
        <p:spPr>
          <a:xfrm>
            <a:off x="3103158" y="551584"/>
            <a:ext cx="2603112" cy="1243965"/>
          </a:xfrm>
          <a:prstGeom prst="rect">
            <a:avLst/>
          </a:prstGeom>
        </p:spPr>
      </p:pic>
      <p:pic>
        <p:nvPicPr>
          <p:cNvPr id="5" name="Picture 4"/>
          <p:cNvPicPr>
            <a:picLocks noChangeAspect="1"/>
          </p:cNvPicPr>
          <p:nvPr/>
        </p:nvPicPr>
        <p:blipFill>
          <a:blip r:embed="rId5"/>
          <a:stretch>
            <a:fillRect/>
          </a:stretch>
        </p:blipFill>
        <p:spPr>
          <a:xfrm>
            <a:off x="6373798" y="484043"/>
            <a:ext cx="1848904" cy="1835208"/>
          </a:xfrm>
          <a:prstGeom prst="rect">
            <a:avLst/>
          </a:prstGeom>
        </p:spPr>
      </p:pic>
      <p:pic>
        <p:nvPicPr>
          <p:cNvPr id="6" name="Picture 5"/>
          <p:cNvPicPr>
            <a:picLocks noChangeAspect="1"/>
          </p:cNvPicPr>
          <p:nvPr/>
        </p:nvPicPr>
        <p:blipFill>
          <a:blip r:embed="rId6"/>
          <a:stretch>
            <a:fillRect/>
          </a:stretch>
        </p:blipFill>
        <p:spPr>
          <a:xfrm>
            <a:off x="268432" y="2299855"/>
            <a:ext cx="1792436" cy="2019646"/>
          </a:xfrm>
          <a:prstGeom prst="rect">
            <a:avLst/>
          </a:prstGeom>
        </p:spPr>
      </p:pic>
      <p:pic>
        <p:nvPicPr>
          <p:cNvPr id="7" name="Picture 6"/>
          <p:cNvPicPr>
            <a:picLocks noChangeAspect="1"/>
          </p:cNvPicPr>
          <p:nvPr/>
        </p:nvPicPr>
        <p:blipFill>
          <a:blip r:embed="rId7"/>
          <a:stretch>
            <a:fillRect/>
          </a:stretch>
        </p:blipFill>
        <p:spPr>
          <a:xfrm>
            <a:off x="2237550" y="2447276"/>
            <a:ext cx="1731216" cy="1724804"/>
          </a:xfrm>
          <a:prstGeom prst="rect">
            <a:avLst/>
          </a:prstGeom>
        </p:spPr>
      </p:pic>
      <p:pic>
        <p:nvPicPr>
          <p:cNvPr id="8" name="Picture 7"/>
          <p:cNvPicPr>
            <a:picLocks noChangeAspect="1"/>
          </p:cNvPicPr>
          <p:nvPr/>
        </p:nvPicPr>
        <p:blipFill>
          <a:blip r:embed="rId8"/>
          <a:stretch>
            <a:fillRect/>
          </a:stretch>
        </p:blipFill>
        <p:spPr>
          <a:xfrm>
            <a:off x="4247976" y="2421818"/>
            <a:ext cx="1795376" cy="1775719"/>
          </a:xfrm>
          <a:prstGeom prst="rect">
            <a:avLst/>
          </a:prstGeom>
        </p:spPr>
      </p:pic>
      <p:pic>
        <p:nvPicPr>
          <p:cNvPr id="9" name="Picture 8"/>
          <p:cNvPicPr>
            <a:picLocks noChangeAspect="1"/>
          </p:cNvPicPr>
          <p:nvPr/>
        </p:nvPicPr>
        <p:blipFill>
          <a:blip r:embed="rId9"/>
          <a:stretch>
            <a:fillRect/>
          </a:stretch>
        </p:blipFill>
        <p:spPr>
          <a:xfrm>
            <a:off x="6373798" y="2593571"/>
            <a:ext cx="2029214" cy="1451610"/>
          </a:xfrm>
          <a:prstGeom prst="rect">
            <a:avLst/>
          </a:prstGeom>
        </p:spPr>
      </p:pic>
    </p:spTree>
    <p:extLst>
      <p:ext uri="{BB962C8B-B14F-4D97-AF65-F5344CB8AC3E}">
        <p14:creationId xmlns:p14="http://schemas.microsoft.com/office/powerpoint/2010/main" val="3682956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50736" y="504497"/>
            <a:ext cx="5593264" cy="3123638"/>
          </a:xfrm>
          <a:prstGeom prst="rect">
            <a:avLst/>
          </a:prstGeom>
        </p:spPr>
      </p:pic>
      <p:pic>
        <p:nvPicPr>
          <p:cNvPr id="5" name="Picture 4"/>
          <p:cNvPicPr>
            <a:picLocks noChangeAspect="1"/>
          </p:cNvPicPr>
          <p:nvPr/>
        </p:nvPicPr>
        <p:blipFill rotWithShape="1">
          <a:blip r:embed="rId4"/>
          <a:srcRect t="557"/>
          <a:stretch/>
        </p:blipFill>
        <p:spPr>
          <a:xfrm>
            <a:off x="141889" y="63223"/>
            <a:ext cx="3334407" cy="4580198"/>
          </a:xfrm>
          <a:prstGeom prst="rect">
            <a:avLst/>
          </a:prstGeom>
        </p:spPr>
      </p:pic>
    </p:spTree>
    <p:extLst>
      <p:ext uri="{BB962C8B-B14F-4D97-AF65-F5344CB8AC3E}">
        <p14:creationId xmlns:p14="http://schemas.microsoft.com/office/powerpoint/2010/main" val="22840001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43112" y="583276"/>
            <a:ext cx="5057775" cy="1333500"/>
          </a:xfrm>
          <a:prstGeom prst="rect">
            <a:avLst/>
          </a:prstGeom>
        </p:spPr>
      </p:pic>
      <p:pic>
        <p:nvPicPr>
          <p:cNvPr id="3" name="Picture 2"/>
          <p:cNvPicPr>
            <a:picLocks noChangeAspect="1"/>
          </p:cNvPicPr>
          <p:nvPr/>
        </p:nvPicPr>
        <p:blipFill>
          <a:blip r:embed="rId4"/>
          <a:stretch>
            <a:fillRect/>
          </a:stretch>
        </p:blipFill>
        <p:spPr>
          <a:xfrm>
            <a:off x="2214561" y="2796280"/>
            <a:ext cx="4714875" cy="847725"/>
          </a:xfrm>
          <a:prstGeom prst="rect">
            <a:avLst/>
          </a:prstGeom>
        </p:spPr>
      </p:pic>
    </p:spTree>
    <p:extLst>
      <p:ext uri="{BB962C8B-B14F-4D97-AF65-F5344CB8AC3E}">
        <p14:creationId xmlns:p14="http://schemas.microsoft.com/office/powerpoint/2010/main" val="11030714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How it Works</a:t>
            </a:r>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40517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latin typeface="Arial" panose="020B0604020202020204" pitchFamily="34" charset="0"/>
                <a:cs typeface="Arial" panose="020B0604020202020204" pitchFamily="34" charset="0"/>
              </a:rPr>
              <a:t>Data Collection</a:t>
            </a:r>
            <a:endParaRPr lang="en-US"/>
          </a:p>
        </p:txBody>
      </p:sp>
      <p:graphicFrame>
        <p:nvGraphicFramePr>
          <p:cNvPr id="5" name="Content Placeholder 4"/>
          <p:cNvGraphicFramePr>
            <a:graphicFrameLocks noGrp="1"/>
          </p:cNvGraphicFramePr>
          <p:nvPr>
            <p:ph idx="4294967295"/>
            <p:extLst/>
          </p:nvPr>
        </p:nvGraphicFramePr>
        <p:xfrm>
          <a:off x="3618020" y="981075"/>
          <a:ext cx="6172200" cy="331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1137920"/>
            <a:ext cx="4185920" cy="2215991"/>
          </a:xfrm>
          <a:prstGeom prst="rect">
            <a:avLst/>
          </a:prstGeom>
          <a:noFill/>
        </p:spPr>
        <p:txBody>
          <a:bodyPr wrap="square" rtlCol="0">
            <a:spAutoFit/>
          </a:bodyPr>
          <a:lstStyle/>
          <a:p>
            <a:pPr marL="285750" indent="-285750">
              <a:buFont typeface="Arial" charset="0"/>
              <a:buChar char="•"/>
            </a:pPr>
            <a:r>
              <a:rPr lang="en-US" sz="2400"/>
              <a:t>Three data sources</a:t>
            </a:r>
          </a:p>
          <a:p>
            <a:pPr marL="285750" indent="-285750">
              <a:buFont typeface="Arial" charset="0"/>
              <a:buChar char="•"/>
            </a:pPr>
            <a:r>
              <a:rPr lang="en-US" sz="2400"/>
              <a:t>Iterative process</a:t>
            </a:r>
          </a:p>
          <a:p>
            <a:pPr marL="742950" lvl="1" indent="-285750">
              <a:buFont typeface="Arial" charset="0"/>
              <a:buChar char="•"/>
            </a:pPr>
            <a:r>
              <a:rPr lang="en-US" sz="2400"/>
              <a:t>Advisory group</a:t>
            </a:r>
          </a:p>
          <a:p>
            <a:pPr marL="742950" lvl="1" indent="-285750">
              <a:buFont typeface="Arial" charset="0"/>
              <a:buChar char="•"/>
            </a:pPr>
            <a:r>
              <a:rPr lang="en-US" sz="2400"/>
              <a:t>Literature review</a:t>
            </a:r>
          </a:p>
          <a:p>
            <a:pPr marL="742950" lvl="1" indent="-285750">
              <a:buFont typeface="Arial" charset="0"/>
              <a:buChar char="•"/>
            </a:pPr>
            <a:r>
              <a:rPr lang="en-US" sz="2400"/>
              <a:t>Provost interviews</a:t>
            </a:r>
          </a:p>
          <a:p>
            <a:endParaRPr lang="en-US"/>
          </a:p>
        </p:txBody>
      </p:sp>
    </p:spTree>
    <p:extLst>
      <p:ext uri="{BB962C8B-B14F-4D97-AF65-F5344CB8AC3E}">
        <p14:creationId xmlns:p14="http://schemas.microsoft.com/office/powerpoint/2010/main" val="859627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98555" y="422563"/>
            <a:ext cx="5700020" cy="2017973"/>
          </a:xfrm>
          <a:prstGeom prst="rect">
            <a:avLst/>
          </a:prstGeom>
        </p:spPr>
      </p:pic>
      <p:sp>
        <p:nvSpPr>
          <p:cNvPr id="8" name="TextBox 7"/>
          <p:cNvSpPr txBox="1"/>
          <p:nvPr/>
        </p:nvSpPr>
        <p:spPr>
          <a:xfrm>
            <a:off x="2580105" y="2959329"/>
            <a:ext cx="3736920" cy="369332"/>
          </a:xfrm>
          <a:prstGeom prst="rect">
            <a:avLst/>
          </a:prstGeom>
          <a:noFill/>
        </p:spPr>
        <p:txBody>
          <a:bodyPr wrap="none" rtlCol="0">
            <a:spAutoFit/>
          </a:bodyPr>
          <a:lstStyle/>
          <a:p>
            <a:r>
              <a:rPr lang="en-US" b="1" dirty="0"/>
              <a:t>Instant.  Comprehensive.  Exact.</a:t>
            </a:r>
          </a:p>
        </p:txBody>
      </p:sp>
    </p:spTree>
    <p:extLst>
      <p:ext uri="{BB962C8B-B14F-4D97-AF65-F5344CB8AC3E}">
        <p14:creationId xmlns:p14="http://schemas.microsoft.com/office/powerpoint/2010/main" val="35984927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0797" y="84939"/>
            <a:ext cx="5902406" cy="4587570"/>
          </a:xfrm>
          <a:prstGeom prst="rect">
            <a:avLst/>
          </a:prstGeom>
        </p:spPr>
      </p:pic>
    </p:spTree>
    <p:extLst>
      <p:ext uri="{BB962C8B-B14F-4D97-AF65-F5344CB8AC3E}">
        <p14:creationId xmlns:p14="http://schemas.microsoft.com/office/powerpoint/2010/main" val="2213509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335431"/>
            <a:ext cx="9144000" cy="3375357"/>
          </a:xfrm>
          <a:prstGeom prst="rect">
            <a:avLst/>
          </a:prstGeom>
        </p:spPr>
      </p:pic>
    </p:spTree>
    <p:extLst>
      <p:ext uri="{BB962C8B-B14F-4D97-AF65-F5344CB8AC3E}">
        <p14:creationId xmlns:p14="http://schemas.microsoft.com/office/powerpoint/2010/main" val="2467383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17002" y="1529888"/>
            <a:ext cx="3631314" cy="2027959"/>
          </a:xfrm>
          <a:prstGeom prst="rect">
            <a:avLst/>
          </a:prstGeom>
        </p:spPr>
      </p:pic>
      <p:pic>
        <p:nvPicPr>
          <p:cNvPr id="5" name="Picture 4"/>
          <p:cNvPicPr>
            <a:picLocks noChangeAspect="1"/>
          </p:cNvPicPr>
          <p:nvPr/>
        </p:nvPicPr>
        <p:blipFill rotWithShape="1">
          <a:blip r:embed="rId4"/>
          <a:srcRect t="557"/>
          <a:stretch/>
        </p:blipFill>
        <p:spPr>
          <a:xfrm>
            <a:off x="725240" y="1155815"/>
            <a:ext cx="2393575" cy="3287855"/>
          </a:xfrm>
          <a:prstGeom prst="rect">
            <a:avLst/>
          </a:prstGeom>
        </p:spPr>
      </p:pic>
      <p:sp>
        <p:nvSpPr>
          <p:cNvPr id="4" name="Text Placeholder 1"/>
          <p:cNvSpPr>
            <a:spLocks noGrp="1"/>
          </p:cNvSpPr>
          <p:nvPr>
            <p:ph type="body" sz="quarter" idx="13"/>
          </p:nvPr>
        </p:nvSpPr>
        <p:spPr>
          <a:xfrm>
            <a:off x="340786" y="343304"/>
            <a:ext cx="8439148" cy="686442"/>
          </a:xfrm>
        </p:spPr>
        <p:txBody>
          <a:bodyPr/>
          <a:lstStyle/>
          <a:p>
            <a:r>
              <a:rPr lang="en-US" dirty="0"/>
              <a:t>Aggregation…</a:t>
            </a:r>
          </a:p>
        </p:txBody>
      </p:sp>
    </p:spTree>
    <p:extLst>
      <p:ext uri="{BB962C8B-B14F-4D97-AF65-F5344CB8AC3E}">
        <p14:creationId xmlns:p14="http://schemas.microsoft.com/office/powerpoint/2010/main" val="5298027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Usability Study</a:t>
            </a:r>
          </a:p>
        </p:txBody>
      </p:sp>
      <p:sp>
        <p:nvSpPr>
          <p:cNvPr id="4" name="Text Placeholder 3"/>
          <p:cNvSpPr>
            <a:spLocks noGrp="1"/>
          </p:cNvSpPr>
          <p:nvPr>
            <p:ph type="body" sz="quarter" idx="14"/>
          </p:nvPr>
        </p:nvSpPr>
        <p:spPr/>
        <p:txBody>
          <a:bodyPr/>
          <a:lstStyle/>
          <a:p>
            <a:r>
              <a:rPr lang="en-US" dirty="0"/>
              <a:t>Still In Progress</a:t>
            </a:r>
          </a:p>
          <a:p>
            <a:r>
              <a:rPr lang="en-US" dirty="0"/>
              <a:t>Findings</a:t>
            </a:r>
          </a:p>
          <a:p>
            <a:pPr lvl="1"/>
            <a:r>
              <a:rPr lang="en-US" dirty="0"/>
              <a:t>Positive feedback on general appearance/polish</a:t>
            </a:r>
          </a:p>
          <a:p>
            <a:pPr lvl="1"/>
            <a:r>
              <a:rPr lang="en-US" dirty="0"/>
              <a:t>Literature search works well</a:t>
            </a:r>
          </a:p>
          <a:p>
            <a:pPr lvl="1"/>
            <a:r>
              <a:rPr lang="en-US" dirty="0"/>
              <a:t>“Chart anxiety” in people who do not make many charts</a:t>
            </a:r>
          </a:p>
          <a:p>
            <a:pPr lvl="1"/>
            <a:r>
              <a:rPr lang="en-US" dirty="0"/>
              <a:t>A short YouTube video on the Charts and Graphs could help</a:t>
            </a:r>
          </a:p>
        </p:txBody>
      </p:sp>
    </p:spTree>
    <p:extLst>
      <p:ext uri="{BB962C8B-B14F-4D97-AF65-F5344CB8AC3E}">
        <p14:creationId xmlns:p14="http://schemas.microsoft.com/office/powerpoint/2010/main" val="803212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Remaining Features</a:t>
            </a:r>
          </a:p>
        </p:txBody>
      </p:sp>
      <p:sp>
        <p:nvSpPr>
          <p:cNvPr id="4" name="Text Placeholder 3"/>
          <p:cNvSpPr>
            <a:spLocks noGrp="1"/>
          </p:cNvSpPr>
          <p:nvPr>
            <p:ph type="body" sz="quarter" idx="14"/>
          </p:nvPr>
        </p:nvSpPr>
        <p:spPr>
          <a:xfrm>
            <a:off x="341312" y="1030288"/>
            <a:ext cx="8644745" cy="3500148"/>
          </a:xfrm>
        </p:spPr>
        <p:txBody>
          <a:bodyPr/>
          <a:lstStyle/>
          <a:p>
            <a:r>
              <a:rPr lang="en-US" dirty="0"/>
              <a:t>Log in with ACRL Account</a:t>
            </a:r>
          </a:p>
          <a:p>
            <a:pPr lvl="1"/>
            <a:r>
              <a:rPr lang="en-US" dirty="0"/>
              <a:t>Save charts/data</a:t>
            </a:r>
          </a:p>
          <a:p>
            <a:pPr lvl="1"/>
            <a:r>
              <a:rPr lang="en-US" dirty="0"/>
              <a:t>Edit/upload additional articles</a:t>
            </a:r>
          </a:p>
          <a:p>
            <a:r>
              <a:rPr lang="en-US" dirty="0"/>
              <a:t>Formulas</a:t>
            </a:r>
          </a:p>
          <a:p>
            <a:r>
              <a:rPr lang="en-US" dirty="0"/>
              <a:t>Visualize other data</a:t>
            </a:r>
          </a:p>
          <a:p>
            <a:r>
              <a:rPr lang="en-US" dirty="0"/>
              <a:t>Additional aggregate functions</a:t>
            </a:r>
          </a:p>
          <a:p>
            <a:r>
              <a:rPr lang="en-US" dirty="0"/>
              <a:t>Expose a few more Vega-Lite features</a:t>
            </a:r>
          </a:p>
        </p:txBody>
      </p:sp>
    </p:spTree>
    <p:extLst>
      <p:ext uri="{BB962C8B-B14F-4D97-AF65-F5344CB8AC3E}">
        <p14:creationId xmlns:p14="http://schemas.microsoft.com/office/powerpoint/2010/main" val="4093426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Available for Use &amp; Comment</a:t>
            </a:r>
          </a:p>
        </p:txBody>
      </p:sp>
      <p:sp>
        <p:nvSpPr>
          <p:cNvPr id="3" name="Text Placeholder 2"/>
          <p:cNvSpPr>
            <a:spLocks noGrp="1"/>
          </p:cNvSpPr>
          <p:nvPr>
            <p:ph type="body" sz="quarter" idx="14"/>
          </p:nvPr>
        </p:nvSpPr>
        <p:spPr/>
        <p:txBody>
          <a:bodyPr/>
          <a:lstStyle/>
          <a:p>
            <a:pPr marL="0" indent="0" algn="ctr">
              <a:buNone/>
            </a:pPr>
            <a:endParaRPr lang="en-US" dirty="0"/>
          </a:p>
          <a:p>
            <a:pPr marL="0" indent="0" algn="ctr">
              <a:buNone/>
            </a:pPr>
            <a:r>
              <a:rPr lang="en-US" dirty="0"/>
              <a:t>Public Release May 23, 2017</a:t>
            </a:r>
          </a:p>
          <a:p>
            <a:pPr marL="0" indent="0" algn="ctr">
              <a:buNone/>
            </a:pPr>
            <a:r>
              <a:rPr lang="en-US" dirty="0"/>
              <a:t>Accessible from:</a:t>
            </a:r>
          </a:p>
          <a:p>
            <a:pPr marL="0" indent="0" algn="ctr">
              <a:buNone/>
            </a:pPr>
            <a:r>
              <a:rPr lang="en-US" sz="2000" dirty="0"/>
              <a:t>	</a:t>
            </a:r>
            <a:r>
              <a:rPr lang="en-US" sz="2000" dirty="0">
                <a:hlinkClick r:id="rId3"/>
              </a:rPr>
              <a:t>http://www.oclc.org/research/themes/user-studies/acrl-agenda.html</a:t>
            </a:r>
            <a:endParaRPr lang="en-US" sz="2000" dirty="0"/>
          </a:p>
          <a:p>
            <a:pPr marL="0" indent="0" algn="ctr">
              <a:buNone/>
            </a:pPr>
            <a:endParaRPr lang="en-US" dirty="0"/>
          </a:p>
        </p:txBody>
      </p:sp>
    </p:spTree>
    <p:extLst>
      <p:ext uri="{BB962C8B-B14F-4D97-AF65-F5344CB8AC3E}">
        <p14:creationId xmlns:p14="http://schemas.microsoft.com/office/powerpoint/2010/main" val="31124486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References</a:t>
            </a:r>
          </a:p>
        </p:txBody>
      </p:sp>
      <p:sp>
        <p:nvSpPr>
          <p:cNvPr id="3" name="Text Placeholder 2"/>
          <p:cNvSpPr>
            <a:spLocks noGrp="1"/>
          </p:cNvSpPr>
          <p:nvPr>
            <p:ph type="body" sz="quarter" idx="14"/>
          </p:nvPr>
        </p:nvSpPr>
        <p:spPr/>
        <p:txBody>
          <a:bodyPr/>
          <a:lstStyle/>
          <a:p>
            <a:pPr marL="0" indent="0">
              <a:buNone/>
            </a:pPr>
            <a:r>
              <a:rPr lang="en-US" sz="1800" dirty="0">
                <a:latin typeface="Arial" charset="0"/>
                <a:ea typeface="Arial" charset="0"/>
                <a:cs typeface="Arial" charset="0"/>
              </a:rPr>
              <a:t>Association of College and Research Libraries. (2010). </a:t>
            </a:r>
            <a:r>
              <a:rPr lang="en-US" sz="1800" i="1" dirty="0">
                <a:latin typeface="Arial" charset="0"/>
                <a:ea typeface="Arial" charset="0"/>
                <a:cs typeface="Arial" charset="0"/>
              </a:rPr>
              <a:t>Value of Academic Libraries: A Comprehensive Research Review and Report,</a:t>
            </a:r>
            <a:r>
              <a:rPr lang="en-US" sz="1800" dirty="0">
                <a:latin typeface="Arial" charset="0"/>
                <a:ea typeface="Arial" charset="0"/>
                <a:cs typeface="Arial" charset="0"/>
              </a:rPr>
              <a:t> researched by Megan </a:t>
            </a:r>
            <a:r>
              <a:rPr lang="en-US" sz="1800" dirty="0" err="1">
                <a:latin typeface="Arial" charset="0"/>
                <a:ea typeface="Arial" charset="0"/>
                <a:cs typeface="Arial" charset="0"/>
              </a:rPr>
              <a:t>Oakleaf</a:t>
            </a:r>
            <a:r>
              <a:rPr lang="en-US" sz="1800" dirty="0">
                <a:latin typeface="Arial" charset="0"/>
                <a:ea typeface="Arial" charset="0"/>
                <a:cs typeface="Arial" charset="0"/>
              </a:rPr>
              <a:t>. Chicago, IL: Association of College and Research Libraries. Retrieved from: </a:t>
            </a:r>
            <a:r>
              <a:rPr lang="en-US" sz="1800" u="sng" dirty="0">
                <a:latin typeface="Arial" charset="0"/>
                <a:ea typeface="Arial" charset="0"/>
                <a:cs typeface="Arial" charset="0"/>
                <a:hlinkClick r:id="rId3"/>
              </a:rPr>
              <a:t>http://www.ala.org/acrl/sites/ala.org.acrl/files/content/issues/value/val_report.pdf</a:t>
            </a:r>
            <a:endParaRPr lang="en-US" sz="1800" u="sng" dirty="0">
              <a:latin typeface="Arial" charset="0"/>
              <a:ea typeface="Arial" charset="0"/>
              <a:cs typeface="Arial" charset="0"/>
            </a:endParaRPr>
          </a:p>
          <a:p>
            <a:pPr marL="0" lvl="1" indent="0" defTabSz="914400">
              <a:spcBef>
                <a:spcPts val="0"/>
              </a:spcBef>
              <a:buNone/>
              <a:defRPr/>
            </a:pPr>
            <a:endParaRPr lang="en-US" sz="1800" dirty="0">
              <a:latin typeface="Arial" charset="0"/>
              <a:ea typeface="Arial" charset="0"/>
              <a:cs typeface="Arial" charset="0"/>
            </a:endParaRPr>
          </a:p>
          <a:p>
            <a:pPr marL="0" lvl="1" indent="0" defTabSz="914400">
              <a:spcBef>
                <a:spcPts val="0"/>
              </a:spcBef>
              <a:buNone/>
              <a:defRPr/>
            </a:pPr>
            <a:r>
              <a:rPr lang="en-US" sz="1800" dirty="0">
                <a:latin typeface="Arial" charset="0"/>
                <a:ea typeface="Arial" charset="0"/>
                <a:cs typeface="Arial" charset="0"/>
              </a:rPr>
              <a:t>Brown-</a:t>
            </a:r>
            <a:r>
              <a:rPr lang="en-US" sz="1800" dirty="0" err="1">
                <a:latin typeface="Arial" charset="0"/>
                <a:ea typeface="Arial" charset="0"/>
                <a:cs typeface="Arial" charset="0"/>
              </a:rPr>
              <a:t>Sica</a:t>
            </a:r>
            <a:r>
              <a:rPr lang="en-US" sz="1800" dirty="0">
                <a:latin typeface="Arial" charset="0"/>
                <a:ea typeface="Arial" charset="0"/>
                <a:cs typeface="Arial" charset="0"/>
              </a:rPr>
              <a:t>, Margaret. “Using Academic Courses to Generate Data for Use in Evidence Based Library Planning.” </a:t>
            </a:r>
            <a:r>
              <a:rPr lang="en-US" sz="1800" i="1" dirty="0">
                <a:latin typeface="Arial" charset="0"/>
                <a:ea typeface="Arial" charset="0"/>
                <a:cs typeface="Arial" charset="0"/>
              </a:rPr>
              <a:t>Journal of Academic Librarianship</a:t>
            </a:r>
            <a:r>
              <a:rPr lang="en-US" sz="1800" dirty="0">
                <a:latin typeface="Arial" charset="0"/>
                <a:ea typeface="Arial" charset="0"/>
                <a:cs typeface="Arial" charset="0"/>
              </a:rPr>
              <a:t> 39, no. 3 (2013): 275–87. doi:10.1016/j.acalib.2013.01.001.</a:t>
            </a:r>
          </a:p>
          <a:p>
            <a:pPr marL="0" lvl="1" indent="0" defTabSz="914400">
              <a:spcBef>
                <a:spcPts val="0"/>
              </a:spcBef>
              <a:buNone/>
              <a:defRPr/>
            </a:pPr>
            <a:endParaRPr lang="en-US" sz="1800" dirty="0">
              <a:latin typeface="Arial" charset="0"/>
              <a:ea typeface="Arial" charset="0"/>
              <a:cs typeface="Arial" charset="0"/>
            </a:endParaRPr>
          </a:p>
          <a:p>
            <a:pPr marL="0" lvl="1" indent="0" defTabSz="914400">
              <a:spcBef>
                <a:spcPts val="0"/>
              </a:spcBef>
              <a:buNone/>
              <a:defRPr/>
            </a:pPr>
            <a:r>
              <a:rPr lang="en-US" sz="1800" dirty="0" err="1">
                <a:latin typeface="Arial" charset="0"/>
                <a:ea typeface="Arial" charset="0"/>
                <a:cs typeface="Arial" charset="0"/>
              </a:rPr>
              <a:t>Fister</a:t>
            </a:r>
            <a:r>
              <a:rPr lang="en-US" sz="1800" dirty="0">
                <a:latin typeface="Arial" charset="0"/>
                <a:ea typeface="Arial" charset="0"/>
                <a:cs typeface="Arial" charset="0"/>
              </a:rPr>
              <a:t>, Barbara. “Critical Assets: Academic Libraries, A View from the Administration Building.” </a:t>
            </a:r>
            <a:r>
              <a:rPr lang="en-US" sz="1800" i="1" dirty="0">
                <a:latin typeface="Arial" charset="0"/>
                <a:ea typeface="Arial" charset="0"/>
                <a:cs typeface="Arial" charset="0"/>
              </a:rPr>
              <a:t>Library Journal</a:t>
            </a:r>
            <a:r>
              <a:rPr lang="en-US" sz="1800" dirty="0">
                <a:latin typeface="Arial" charset="0"/>
                <a:ea typeface="Arial" charset="0"/>
                <a:cs typeface="Arial" charset="0"/>
              </a:rPr>
              <a:t> 135, no. 8 (2010): 24–27.</a:t>
            </a:r>
          </a:p>
          <a:p>
            <a:pPr marL="0" lvl="1" indent="0" defTabSz="914400">
              <a:spcBef>
                <a:spcPts val="0"/>
              </a:spcBef>
              <a:buNone/>
              <a:defRPr/>
            </a:pPr>
            <a:endParaRPr lang="en-US" sz="1800" dirty="0">
              <a:latin typeface="Arial" charset="0"/>
              <a:ea typeface="Arial" charset="0"/>
              <a:cs typeface="Arial" charset="0"/>
            </a:endParaRPr>
          </a:p>
          <a:p>
            <a:pPr marL="0" indent="0">
              <a:buNone/>
            </a:pPr>
            <a:endParaRPr lang="en-US" sz="1800" dirty="0">
              <a:latin typeface="Arial" charset="0"/>
              <a:ea typeface="Arial" charset="0"/>
              <a:cs typeface="Arial" charset="0"/>
            </a:endParaRPr>
          </a:p>
          <a:p>
            <a:pPr marL="0" indent="0">
              <a:buNone/>
            </a:pPr>
            <a:endParaRPr lang="en-US" sz="1800" dirty="0"/>
          </a:p>
        </p:txBody>
      </p:sp>
    </p:spTree>
    <p:extLst>
      <p:ext uri="{BB962C8B-B14F-4D97-AF65-F5344CB8AC3E}">
        <p14:creationId xmlns:p14="http://schemas.microsoft.com/office/powerpoint/2010/main" val="1540448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References</a:t>
            </a:r>
          </a:p>
        </p:txBody>
      </p:sp>
      <p:sp>
        <p:nvSpPr>
          <p:cNvPr id="3" name="Text Placeholder 2"/>
          <p:cNvSpPr>
            <a:spLocks noGrp="1"/>
          </p:cNvSpPr>
          <p:nvPr>
            <p:ph type="body" sz="quarter" idx="14"/>
          </p:nvPr>
        </p:nvSpPr>
        <p:spPr/>
        <p:txBody>
          <a:bodyPr/>
          <a:lstStyle/>
          <a:p>
            <a:pPr marL="0" lvl="1" indent="0" defTabSz="914400">
              <a:spcBef>
                <a:spcPts val="0"/>
              </a:spcBef>
              <a:buNone/>
              <a:defRPr/>
            </a:pPr>
            <a:r>
              <a:rPr lang="en-US" sz="1800" dirty="0">
                <a:latin typeface="Arial" charset="0"/>
                <a:ea typeface="Arial" charset="0"/>
                <a:cs typeface="Arial" charset="0"/>
              </a:rPr>
              <a:t>Hess, Amanda Nichols. “Equipping Academic Librarians to Integrate the Framework into Instructional Practices: A Theoretical Application.” </a:t>
            </a:r>
            <a:r>
              <a:rPr lang="en-US" sz="1800" i="1" dirty="0">
                <a:latin typeface="Arial" charset="0"/>
                <a:ea typeface="Arial" charset="0"/>
                <a:cs typeface="Arial" charset="0"/>
              </a:rPr>
              <a:t>Journal of Academic Librarianship</a:t>
            </a:r>
            <a:r>
              <a:rPr lang="en-US" sz="1800" dirty="0">
                <a:latin typeface="Arial" charset="0"/>
                <a:ea typeface="Arial" charset="0"/>
                <a:cs typeface="Arial" charset="0"/>
              </a:rPr>
              <a:t> 41, no. 6 (2015): 771–76. doi:10.1016/j.acalib.2015.08.017.</a:t>
            </a:r>
          </a:p>
          <a:p>
            <a:pPr marL="0" lvl="1" indent="0" defTabSz="914400">
              <a:spcBef>
                <a:spcPts val="0"/>
              </a:spcBef>
              <a:buNone/>
              <a:defRPr/>
            </a:pPr>
            <a:endParaRPr lang="en-US" sz="1800" dirty="0">
              <a:latin typeface="Arial" charset="0"/>
              <a:ea typeface="Arial" charset="0"/>
              <a:cs typeface="Arial" charset="0"/>
            </a:endParaRPr>
          </a:p>
          <a:p>
            <a:pPr marL="0" lvl="1" indent="0" defTabSz="914400">
              <a:spcBef>
                <a:spcPts val="0"/>
              </a:spcBef>
              <a:buNone/>
              <a:defRPr/>
            </a:pPr>
            <a:r>
              <a:rPr lang="en-US" sz="1800" dirty="0" err="1">
                <a:latin typeface="Arial" charset="0"/>
                <a:ea typeface="Arial" charset="0"/>
                <a:cs typeface="Arial" charset="0"/>
              </a:rPr>
              <a:t>Jantti</a:t>
            </a:r>
            <a:r>
              <a:rPr lang="en-US" sz="1800" dirty="0">
                <a:latin typeface="Arial" charset="0"/>
                <a:ea typeface="Arial" charset="0"/>
                <a:cs typeface="Arial" charset="0"/>
              </a:rPr>
              <a:t>, M. and Heath, J. (2016). What role for libraries in learning analytics? </a:t>
            </a:r>
            <a:r>
              <a:rPr lang="en-US" sz="1800" i="1" dirty="0">
                <a:latin typeface="Arial" charset="0"/>
                <a:ea typeface="Arial" charset="0"/>
                <a:cs typeface="Arial" charset="0"/>
              </a:rPr>
              <a:t>Performance Measurement and Metrics</a:t>
            </a:r>
            <a:r>
              <a:rPr lang="en-US" sz="1800" dirty="0">
                <a:latin typeface="Arial" charset="0"/>
                <a:ea typeface="Arial" charset="0"/>
                <a:cs typeface="Arial" charset="0"/>
              </a:rPr>
              <a:t> </a:t>
            </a:r>
            <a:r>
              <a:rPr lang="en-US" sz="1800" i="1" dirty="0">
                <a:latin typeface="Arial" charset="0"/>
                <a:ea typeface="Arial" charset="0"/>
                <a:cs typeface="Arial" charset="0"/>
              </a:rPr>
              <a:t>17</a:t>
            </a:r>
            <a:r>
              <a:rPr lang="en-US" sz="1800" dirty="0">
                <a:latin typeface="Arial" charset="0"/>
                <a:ea typeface="Arial" charset="0"/>
                <a:cs typeface="Arial" charset="0"/>
              </a:rPr>
              <a:t>(2), 203-210.</a:t>
            </a:r>
          </a:p>
          <a:p>
            <a:pPr marL="0" lvl="1" indent="0" defTabSz="914400">
              <a:spcBef>
                <a:spcPts val="0"/>
              </a:spcBef>
              <a:buNone/>
              <a:defRPr/>
            </a:pPr>
            <a:endParaRPr lang="en-US" sz="1800" dirty="0">
              <a:latin typeface="Arial" charset="0"/>
              <a:ea typeface="Arial" charset="0"/>
              <a:cs typeface="Arial" charset="0"/>
            </a:endParaRPr>
          </a:p>
          <a:p>
            <a:pPr marL="0" lvl="1" indent="0" defTabSz="914400">
              <a:spcBef>
                <a:spcPts val="0"/>
              </a:spcBef>
              <a:buNone/>
              <a:defRPr/>
            </a:pPr>
            <a:r>
              <a:rPr lang="en-US" sz="1800" dirty="0">
                <a:latin typeface="Arial" charset="0"/>
                <a:ea typeface="Arial" charset="0"/>
                <a:cs typeface="Arial" charset="0"/>
              </a:rPr>
              <a:t>Lombard, E. (2012). The role of the academic library in college choice. </a:t>
            </a:r>
            <a:r>
              <a:rPr lang="en-US" sz="1800" i="1" dirty="0">
                <a:latin typeface="Arial" charset="0"/>
                <a:ea typeface="Arial" charset="0"/>
                <a:cs typeface="Arial" charset="0"/>
              </a:rPr>
              <a:t>Journal of Academic Librarianship</a:t>
            </a:r>
            <a:r>
              <a:rPr lang="en-US" sz="1800" dirty="0">
                <a:latin typeface="Arial" charset="0"/>
                <a:ea typeface="Arial" charset="0"/>
                <a:cs typeface="Arial" charset="0"/>
              </a:rPr>
              <a:t> 38(4), 237–41.</a:t>
            </a:r>
          </a:p>
          <a:p>
            <a:endParaRPr lang="en-US" sz="1800" dirty="0"/>
          </a:p>
        </p:txBody>
      </p:sp>
    </p:spTree>
    <p:extLst>
      <p:ext uri="{BB962C8B-B14F-4D97-AF65-F5344CB8AC3E}">
        <p14:creationId xmlns:p14="http://schemas.microsoft.com/office/powerpoint/2010/main" val="8531240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C36FE6-074D-4144-B0AB-BD20DBFE3048}"/>
              </a:ext>
            </a:extLst>
          </p:cNvPr>
          <p:cNvSpPr>
            <a:spLocks noGrp="1"/>
          </p:cNvSpPr>
          <p:nvPr>
            <p:ph type="body" sz="quarter" idx="13"/>
          </p:nvPr>
        </p:nvSpPr>
        <p:spPr/>
        <p:txBody>
          <a:bodyPr/>
          <a:lstStyle/>
          <a:p>
            <a:r>
              <a:rPr lang="en-US" dirty="0"/>
              <a:t>Image Attributions</a:t>
            </a:r>
          </a:p>
        </p:txBody>
      </p:sp>
      <p:sp>
        <p:nvSpPr>
          <p:cNvPr id="3" name="Text Placeholder 2">
            <a:extLst>
              <a:ext uri="{FF2B5EF4-FFF2-40B4-BE49-F238E27FC236}">
                <a16:creationId xmlns:a16="http://schemas.microsoft.com/office/drawing/2014/main" id="{BF5C5E82-8738-4063-9F57-D94529A86AC0}"/>
              </a:ext>
            </a:extLst>
          </p:cNvPr>
          <p:cNvSpPr>
            <a:spLocks noGrp="1"/>
          </p:cNvSpPr>
          <p:nvPr>
            <p:ph type="body" sz="quarter" idx="14"/>
          </p:nvPr>
        </p:nvSpPr>
        <p:spPr>
          <a:xfrm>
            <a:off x="341313" y="1030288"/>
            <a:ext cx="8439150" cy="3500523"/>
          </a:xfrm>
        </p:spPr>
        <p:txBody>
          <a:bodyPr/>
          <a:lstStyle/>
          <a:p>
            <a:pPr marL="461963" indent="-461963">
              <a:buNone/>
            </a:pPr>
            <a:r>
              <a:rPr lang="en-US" sz="1200" b="1" dirty="0"/>
              <a:t>Slide 6: Image: http://bit.ly/2l8fAwO (https://www.flickr.com/photos/napafloma-pictures/16081970310/) by Patrick BAUDUIN / CC BY-NC-ND 2.0</a:t>
            </a:r>
          </a:p>
          <a:p>
            <a:pPr marL="461963" indent="-461963">
              <a:buNone/>
            </a:pPr>
            <a:r>
              <a:rPr lang="en-US" sz="1200" b="1" dirty="0"/>
              <a:t>Slide 8: Image: http://bit.ly/2lQ0XwV (https://www.flickr.com/photos/dlebech/6803716862/) by David </a:t>
            </a:r>
            <a:r>
              <a:rPr lang="en-US" sz="1200" b="1" dirty="0" err="1"/>
              <a:t>Lebech</a:t>
            </a:r>
            <a:r>
              <a:rPr lang="en-US" sz="1200" b="1" dirty="0"/>
              <a:t> / CC BY-NC 2.0  </a:t>
            </a:r>
          </a:p>
          <a:p>
            <a:pPr marL="461963" indent="-461963">
              <a:buNone/>
            </a:pPr>
            <a:r>
              <a:rPr lang="en-US" sz="1200" b="1" dirty="0"/>
              <a:t>Slide 9: Image: http://bit.ly/2m9i39Y (http://bit.ly/2m9i39Y) by </a:t>
            </a:r>
            <a:r>
              <a:rPr lang="en-US" sz="1200" b="1" dirty="0" err="1"/>
              <a:t>stnorbert</a:t>
            </a:r>
            <a:r>
              <a:rPr lang="en-US" sz="1200" b="1" dirty="0"/>
              <a:t> / CC BY-NC-ND 2.0  </a:t>
            </a:r>
          </a:p>
          <a:p>
            <a:pPr marL="461963" indent="-461963">
              <a:buNone/>
            </a:pPr>
            <a:r>
              <a:rPr lang="en-US" sz="1200" b="1" dirty="0"/>
              <a:t>Slide 10: Image: http://bit.ly/2m3H2uS (https://www.flickr.com/photos/rolexpv/9752688231/) by Raul Pacheco-Vega / CC BY-NC-ND 2.0   </a:t>
            </a:r>
          </a:p>
          <a:p>
            <a:pPr marL="461963" indent="-461963">
              <a:buNone/>
            </a:pPr>
            <a:r>
              <a:rPr lang="en-US" sz="1200" b="1" dirty="0"/>
              <a:t>Slide 11: Image: http://bit.ly/2mHdL6q (https://www.flickr.com/photos/pong/2404940312/) by Rob </a:t>
            </a:r>
            <a:r>
              <a:rPr lang="en-US" sz="1200" b="1" dirty="0" err="1"/>
              <a:t>Pongsajapan</a:t>
            </a:r>
            <a:r>
              <a:rPr lang="en-US" sz="1200" b="1" dirty="0"/>
              <a:t> / CC BY 2.0   </a:t>
            </a:r>
          </a:p>
          <a:p>
            <a:pPr marL="461963" indent="-461963">
              <a:buNone/>
            </a:pPr>
            <a:r>
              <a:rPr lang="en-US" sz="1200" b="1" dirty="0"/>
              <a:t>Slide 13: Image: https://www.flickr.com/photos/parksdh/11340519505/ by Daniel Parks / CC BY-NC 2.0  </a:t>
            </a:r>
          </a:p>
          <a:p>
            <a:pPr marL="461963" indent="-461963">
              <a:buNone/>
            </a:pPr>
            <a:r>
              <a:rPr lang="en-US" sz="1200" b="1" dirty="0"/>
              <a:t>Slide 14: Image: http://bit.ly/2msQ06a (https://www.flickr.com/photos/governordayton/5572098001/) by Governor Mark Dayton / CC BY 2.0   </a:t>
            </a:r>
          </a:p>
          <a:p>
            <a:pPr marL="461963" indent="-461963">
              <a:buNone/>
            </a:pPr>
            <a:r>
              <a:rPr lang="en-US" sz="1200" b="1" dirty="0"/>
              <a:t>Slide 19: Image: https://www.flickr.com/photos/bibliotecabne/12185588643/ by </a:t>
            </a:r>
            <a:r>
              <a:rPr lang="en-US" sz="1200" b="1" dirty="0" err="1"/>
              <a:t>Biblioteca</a:t>
            </a:r>
            <a:r>
              <a:rPr lang="en-US" sz="1200" b="1" dirty="0"/>
              <a:t> Nacional de </a:t>
            </a:r>
            <a:r>
              <a:rPr lang="en-US" sz="1200" b="1" dirty="0" err="1"/>
              <a:t>España</a:t>
            </a:r>
            <a:r>
              <a:rPr lang="en-US" sz="1200" b="1" dirty="0"/>
              <a:t> / CC BY-NC-ND 2.0   </a:t>
            </a:r>
          </a:p>
          <a:p>
            <a:pPr marL="461963" indent="-461963">
              <a:buNone/>
            </a:pPr>
            <a:r>
              <a:rPr lang="en-US" sz="1200" b="1" dirty="0"/>
              <a:t>Slide 20: Image: https://www.flickr.com/photos/markleepower/7962282652/ by Mark Power / CC BY-NC-ND 2.0   </a:t>
            </a:r>
          </a:p>
          <a:p>
            <a:pPr marL="461963" indent="-461963">
              <a:buNone/>
            </a:pPr>
            <a:r>
              <a:rPr lang="en-US" sz="1200" b="1" dirty="0"/>
              <a:t>Slide 41: Image: Vega-Lite—A Grammar of Interactive Graphics. https://vega.github.io/vega-lite/.</a:t>
            </a:r>
          </a:p>
        </p:txBody>
      </p:sp>
    </p:spTree>
    <p:extLst>
      <p:ext uri="{BB962C8B-B14F-4D97-AF65-F5344CB8AC3E}">
        <p14:creationId xmlns:p14="http://schemas.microsoft.com/office/powerpoint/2010/main" val="31078280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2022092"/>
          </a:xfrm>
        </p:spPr>
        <p:txBody>
          <a:bodyPr/>
          <a:lstStyle/>
          <a:p>
            <a:r>
              <a:rPr lang="en-US" dirty="0"/>
              <a:t>Supporting Evidence for</a:t>
            </a:r>
          </a:p>
          <a:p>
            <a:r>
              <a:rPr lang="en-US" dirty="0"/>
              <a:t>Priority Areas &amp; </a:t>
            </a:r>
          </a:p>
          <a:p>
            <a:r>
              <a:rPr lang="en-US" dirty="0"/>
              <a:t>Research Questions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88957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Thank you!</a:t>
            </a:r>
          </a:p>
          <a:p>
            <a:endParaRPr lang="en-US" dirty="0"/>
          </a:p>
        </p:txBody>
      </p:sp>
      <p:sp>
        <p:nvSpPr>
          <p:cNvPr id="8" name="Text Placeholder 3"/>
          <p:cNvSpPr>
            <a:spLocks noGrp="1"/>
          </p:cNvSpPr>
          <p:nvPr>
            <p:ph type="body" sz="quarter" idx="4294967295"/>
          </p:nvPr>
        </p:nvSpPr>
        <p:spPr>
          <a:xfrm>
            <a:off x="240428" y="975782"/>
            <a:ext cx="3443298" cy="2041738"/>
          </a:xfrm>
          <a:prstGeom prst="rect">
            <a:avLst/>
          </a:prstGeom>
        </p:spPr>
        <p:txBody>
          <a:bodyPr/>
          <a:lstStyle/>
          <a:p>
            <a:r>
              <a:rPr lang="en-US" sz="1500" dirty="0"/>
              <a:t>Lynn Silipigni Connaway </a:t>
            </a:r>
            <a:r>
              <a:rPr lang="en-US" sz="1500" dirty="0">
                <a:hlinkClick r:id="rId3"/>
              </a:rPr>
              <a:t>connawal@oclc.org</a:t>
            </a:r>
            <a:r>
              <a:rPr lang="en-US" sz="1500" dirty="0"/>
              <a:t> </a:t>
            </a:r>
          </a:p>
          <a:p>
            <a:pPr marL="0" indent="0">
              <a:buNone/>
            </a:pPr>
            <a:r>
              <a:rPr lang="en-US" sz="1500" dirty="0"/>
              <a:t>       @</a:t>
            </a:r>
            <a:r>
              <a:rPr lang="en-US" sz="1500" dirty="0" err="1"/>
              <a:t>LynnConnaway</a:t>
            </a:r>
            <a:endParaRPr lang="en-US" sz="1500" dirty="0"/>
          </a:p>
          <a:p>
            <a:r>
              <a:rPr lang="en-US" sz="1500" dirty="0"/>
              <a:t>William Harvey  </a:t>
            </a:r>
            <a:r>
              <a:rPr lang="en-US" sz="1500" dirty="0">
                <a:hlinkClick r:id="rId4"/>
              </a:rPr>
              <a:t>harveyw@oclc.org</a:t>
            </a:r>
            <a:r>
              <a:rPr lang="en-US" sz="1500" dirty="0"/>
              <a:t> </a:t>
            </a:r>
          </a:p>
          <a:p>
            <a:r>
              <a:rPr lang="en-US" sz="1500" dirty="0"/>
              <a:t>Vanessa Kitzie      </a:t>
            </a:r>
            <a:r>
              <a:rPr lang="en-US" sz="1500" dirty="0">
                <a:hlinkClick r:id="rId5"/>
              </a:rPr>
              <a:t>kitziev@oclc.org</a:t>
            </a:r>
            <a:r>
              <a:rPr lang="en-US" sz="1500" dirty="0"/>
              <a:t> </a:t>
            </a:r>
          </a:p>
          <a:p>
            <a:pPr marL="0" indent="0">
              <a:buNone/>
            </a:pPr>
            <a:r>
              <a:rPr lang="en-US" sz="1500" dirty="0"/>
              <a:t>      @</a:t>
            </a:r>
            <a:r>
              <a:rPr lang="en-US" sz="1500" dirty="0" err="1"/>
              <a:t>vkitzie</a:t>
            </a:r>
            <a:endParaRPr lang="en-US" sz="1500" dirty="0"/>
          </a:p>
          <a:p>
            <a:r>
              <a:rPr lang="en-US" sz="1500" dirty="0"/>
              <a:t>Stephanie </a:t>
            </a:r>
            <a:r>
              <a:rPr lang="en-US" sz="1500" dirty="0" err="1"/>
              <a:t>Mikitish</a:t>
            </a:r>
            <a:r>
              <a:rPr lang="en-US" sz="1500" dirty="0"/>
              <a:t> </a:t>
            </a:r>
            <a:r>
              <a:rPr lang="en-US" sz="1500" dirty="0">
                <a:hlinkClick r:id="rId6"/>
              </a:rPr>
              <a:t>mikitish@scarletmail.rutgers.edu</a:t>
            </a:r>
            <a:r>
              <a:rPr lang="en-US" sz="1500" dirty="0"/>
              <a:t> </a:t>
            </a:r>
            <a:endParaRPr lang="en-US" sz="1500" b="0" dirty="0"/>
          </a:p>
        </p:txBody>
      </p:sp>
    </p:spTree>
    <p:extLst>
      <p:ext uri="{BB962C8B-B14F-4D97-AF65-F5344CB8AC3E}">
        <p14:creationId xmlns:p14="http://schemas.microsoft.com/office/powerpoint/2010/main" val="2181901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1"/>
          </p:nvPr>
        </p:nvSpPr>
        <p:spPr>
          <a:xfrm>
            <a:off x="-1" y="0"/>
            <a:ext cx="7170421" cy="2377440"/>
          </a:xfrm>
        </p:spPr>
        <p:txBody>
          <a:bodyPr/>
          <a:lstStyle/>
          <a:p>
            <a:pPr marL="0" indent="0">
              <a:buNone/>
            </a:pPr>
            <a:r>
              <a:rPr lang="en-US" sz="2000" b="1" dirty="0"/>
              <a:t>“Thinking of how these new learning environments work, and how the library would enhance students' and faculty's ability to access and process knowledge, data information, in those particular kinds of environments. That's what libraries need to do to be successful.” </a:t>
            </a:r>
          </a:p>
          <a:p>
            <a:pPr marL="0" indent="0">
              <a:buNone/>
            </a:pPr>
            <a:endParaRPr lang="en-US" sz="2000" b="1" dirty="0"/>
          </a:p>
          <a:p>
            <a:pPr marL="0" indent="0">
              <a:buNone/>
            </a:pPr>
            <a:r>
              <a:rPr lang="en-US" sz="1600" b="1" i="1" dirty="0"/>
              <a:t>(Provost Interviewee PP02, Research University, Non-Secular, Private)</a:t>
            </a:r>
            <a:endParaRPr lang="en-US" sz="1600" b="1" dirty="0"/>
          </a:p>
        </p:txBody>
      </p:sp>
    </p:spTree>
    <p:extLst>
      <p:ext uri="{BB962C8B-B14F-4D97-AF65-F5344CB8AC3E}">
        <p14:creationId xmlns:p14="http://schemas.microsoft.com/office/powerpoint/2010/main" val="1321861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2063794"/>
            <a:ext cx="8133684" cy="2622506"/>
          </a:xfrm>
        </p:spPr>
        <p:txBody>
          <a:bodyPr/>
          <a:lstStyle/>
          <a:p>
            <a:pPr marL="0" indent="0">
              <a:buNone/>
            </a:pPr>
            <a:r>
              <a:rPr lang="en-US" sz="2000" b="1" dirty="0"/>
              <a:t>“I think each of us would have some example of our shared strategic initiatives around enhancing students' success. And promoting innovation and teaching and learning. What's underlying all of this is that all of us see our work as directly tied to the mission of the university.…Academic libraries are those directly connected to the mission of their unique institution.”</a:t>
            </a:r>
          </a:p>
          <a:p>
            <a:pPr marL="0" indent="0">
              <a:buNone/>
            </a:pPr>
            <a:r>
              <a:rPr lang="en-US" sz="2000" b="1" dirty="0"/>
              <a:t> </a:t>
            </a:r>
          </a:p>
          <a:p>
            <a:pPr marL="0" indent="0">
              <a:buNone/>
            </a:pPr>
            <a:r>
              <a:rPr lang="en-US" sz="1600" b="1" i="1" dirty="0"/>
              <a:t>(Advisory Group Member LM13, Research University, Non-Secular, Private)</a:t>
            </a:r>
            <a:endParaRPr lang="en-US" sz="2000" b="1" i="1" dirty="0"/>
          </a:p>
        </p:txBody>
      </p:sp>
    </p:spTree>
    <p:extLst>
      <p:ext uri="{BB962C8B-B14F-4D97-AF65-F5344CB8AC3E}">
        <p14:creationId xmlns:p14="http://schemas.microsoft.com/office/powerpoint/2010/main" val="239168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1"/>
          </p:nvPr>
        </p:nvSpPr>
        <p:spPr>
          <a:xfrm>
            <a:off x="0" y="837124"/>
            <a:ext cx="6550581" cy="2750138"/>
          </a:xfrm>
        </p:spPr>
        <p:txBody>
          <a:bodyPr/>
          <a:lstStyle/>
          <a:p>
            <a:pPr marL="0" indent="0">
              <a:buNone/>
            </a:pPr>
            <a:r>
              <a:rPr lang="en-US" sz="2000" b="1" dirty="0"/>
              <a:t>“My biggest concern is that the students aren't coming together…there's a hunger within our undergraduate student population to actually socialize. The library has always been that crossroads for campuses. It could serve in this capacity, pulling students together.”</a:t>
            </a:r>
          </a:p>
          <a:p>
            <a:pPr marL="0" indent="0">
              <a:buNone/>
            </a:pPr>
            <a:endParaRPr lang="en-US" sz="2000" b="1" dirty="0"/>
          </a:p>
          <a:p>
            <a:pPr marL="0" indent="0">
              <a:buNone/>
            </a:pPr>
            <a:r>
              <a:rPr lang="en-US" sz="1600" b="1" i="1" dirty="0"/>
              <a:t>(Provost Interviewee PP04, Research University, Secular, Public)</a:t>
            </a:r>
          </a:p>
          <a:p>
            <a:pPr marL="0" indent="0">
              <a:buNone/>
            </a:pPr>
            <a:endParaRPr lang="en-US" sz="1400" dirty="0"/>
          </a:p>
        </p:txBody>
      </p:sp>
    </p:spTree>
    <p:extLst>
      <p:ext uri="{BB962C8B-B14F-4D97-AF65-F5344CB8AC3E}">
        <p14:creationId xmlns:p14="http://schemas.microsoft.com/office/powerpoint/2010/main" val="742438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1"/>
          </p:nvPr>
        </p:nvSpPr>
        <p:spPr>
          <a:xfrm>
            <a:off x="2212463" y="2965636"/>
            <a:ext cx="6931537" cy="1720664"/>
          </a:xfrm>
        </p:spPr>
        <p:txBody>
          <a:bodyPr/>
          <a:lstStyle/>
          <a:p>
            <a:pPr marL="0" indent="0">
              <a:buNone/>
            </a:pPr>
            <a:r>
              <a:rPr lang="en-US" sz="2000" b="1" dirty="0"/>
              <a:t>“Only sharing space, such as with a writing or computer lab is low level. There needs to be cooperative programming and interaction.” </a:t>
            </a:r>
          </a:p>
          <a:p>
            <a:pPr marL="0" indent="0">
              <a:buNone/>
            </a:pPr>
            <a:endParaRPr lang="en-US" sz="2000" b="1" dirty="0"/>
          </a:p>
          <a:p>
            <a:pPr marL="0" indent="0">
              <a:buNone/>
            </a:pPr>
            <a:r>
              <a:rPr lang="en-US" sz="1600" b="1" i="1" dirty="0"/>
              <a:t>(Advisory Group Member LM06, Research University, Secular, Public)</a:t>
            </a:r>
            <a:endParaRPr lang="en-US" sz="2000" b="1" i="1" dirty="0"/>
          </a:p>
        </p:txBody>
      </p:sp>
    </p:spTree>
    <p:extLst>
      <p:ext uri="{BB962C8B-B14F-4D97-AF65-F5344CB8AC3E}">
        <p14:creationId xmlns:p14="http://schemas.microsoft.com/office/powerpoint/2010/main" val="715334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878</TotalTime>
  <Words>4751</Words>
  <Application>Microsoft Office PowerPoint</Application>
  <PresentationFormat>On-screen Show (16:9)</PresentationFormat>
  <Paragraphs>325</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Calibri</vt:lpstr>
      <vt:lpstr>Myriad Pro</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Connaway,Lynn</dc:creator>
  <cp:lastModifiedBy>Hood,Erin</cp:lastModifiedBy>
  <cp:revision>201</cp:revision>
  <cp:lastPrinted>2017-03-05T00:27:25Z</cp:lastPrinted>
  <dcterms:modified xsi:type="dcterms:W3CDTF">2018-02-16T16:32:20Z</dcterms:modified>
</cp:coreProperties>
</file>