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329" r:id="rId2"/>
    <p:sldId id="330" r:id="rId3"/>
    <p:sldId id="331" r:id="rId4"/>
    <p:sldId id="332" r:id="rId5"/>
    <p:sldId id="294" r:id="rId6"/>
    <p:sldId id="327" r:id="rId7"/>
    <p:sldId id="278" r:id="rId8"/>
    <p:sldId id="291" r:id="rId9"/>
    <p:sldId id="304" r:id="rId10"/>
    <p:sldId id="267" r:id="rId11"/>
    <p:sldId id="277" r:id="rId12"/>
    <p:sldId id="269" r:id="rId13"/>
    <p:sldId id="288" r:id="rId14"/>
    <p:sldId id="299" r:id="rId15"/>
    <p:sldId id="302" r:id="rId16"/>
    <p:sldId id="296" r:id="rId17"/>
    <p:sldId id="301" r:id="rId18"/>
    <p:sldId id="298" r:id="rId19"/>
    <p:sldId id="271" r:id="rId20"/>
    <p:sldId id="309" r:id="rId21"/>
    <p:sldId id="282" r:id="rId22"/>
    <p:sldId id="305" r:id="rId23"/>
    <p:sldId id="310" r:id="rId24"/>
    <p:sldId id="311" r:id="rId25"/>
    <p:sldId id="313" r:id="rId26"/>
    <p:sldId id="284" r:id="rId27"/>
    <p:sldId id="316" r:id="rId28"/>
    <p:sldId id="275" r:id="rId29"/>
    <p:sldId id="285" r:id="rId30"/>
    <p:sldId id="276" r:id="rId31"/>
    <p:sldId id="289" r:id="rId32"/>
    <p:sldId id="320" r:id="rId33"/>
    <p:sldId id="318" r:id="rId34"/>
    <p:sldId id="334" r:id="rId35"/>
    <p:sldId id="335" r:id="rId36"/>
    <p:sldId id="336" r:id="rId37"/>
    <p:sldId id="337" r:id="rId38"/>
    <p:sldId id="339" r:id="rId39"/>
    <p:sldId id="340" r:id="rId40"/>
    <p:sldId id="341" r:id="rId41"/>
    <p:sldId id="342" r:id="rId42"/>
    <p:sldId id="338" r:id="rId43"/>
    <p:sldId id="324" r:id="rId44"/>
    <p:sldId id="325" r:id="rId45"/>
    <p:sldId id="326" r:id="rId46"/>
    <p:sldId id="333" r:id="rId47"/>
    <p:sldId id="343" r:id="rId48"/>
    <p:sldId id="344" r:id="rId49"/>
    <p:sldId id="286" r:id="rId50"/>
    <p:sldId id="262" r:id="rId51"/>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Darden" initials="AD" lastIdx="41" clrIdx="0"/>
  <p:cmAuthor id="1" name="Alyssa" initials="A" lastIdx="7" clrIdx="1"/>
  <p:cmAuthor id="2" name="connawal" initials="c" lastIdx="35"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78B5"/>
    <a:srgbClr val="4F00FE"/>
    <a:srgbClr val="FF7600"/>
    <a:srgbClr val="409A3C"/>
    <a:srgbClr val="FF33CC"/>
    <a:srgbClr val="6600CC"/>
    <a:srgbClr val="666666"/>
    <a:srgbClr val="333333"/>
    <a:srgbClr val="CCFFFF"/>
    <a:srgbClr val="144A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0" autoAdjust="0"/>
    <p:restoredTop sz="91749" autoAdjust="0"/>
  </p:normalViewPr>
  <p:slideViewPr>
    <p:cSldViewPr snapToGrid="0">
      <p:cViewPr>
        <p:scale>
          <a:sx n="90" d="100"/>
          <a:sy n="90" d="100"/>
        </p:scale>
        <p:origin x="-1554" y="-16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notesViewPr>
    <p:cSldViewPr snapToGrid="0">
      <p:cViewPr>
        <p:scale>
          <a:sx n="70" d="100"/>
          <a:sy n="70" d="100"/>
        </p:scale>
        <p:origin x="-3162" y="-324"/>
      </p:cViewPr>
      <p:guideLst>
        <p:guide orient="horz" pos="2931"/>
        <p:guide pos="2211"/>
      </p:guideLst>
    </p:cSldViewPr>
  </p:notesViewPr>
  <p:gridSpacing cx="146070638" cy="1460706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chartUserShapes" Target="../drawings/drawing1.xml"/><Relationship Id="rId4" Type="http://schemas.openxmlformats.org/officeDocument/2006/relationships/oleObject" Target="file:///C:\Users\dardena\Presentations\tech%20owner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dardena\Presentations\tech%20owners.xlsx" TargetMode="External"/><Relationship Id="rId1" Type="http://schemas.openxmlformats.org/officeDocument/2006/relationships/image" Target="../media/image25.pn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2661108333681316E-2"/>
          <c:y val="2.2943429073398351E-2"/>
          <c:w val="0.89713019090206259"/>
          <c:h val="0.87396729118209815"/>
        </c:manualLayout>
      </c:layout>
      <c:barChart>
        <c:barDir val="col"/>
        <c:grouping val="clustered"/>
        <c:ser>
          <c:idx val="0"/>
          <c:order val="0"/>
          <c:dPt>
            <c:idx val="0"/>
            <c:spPr>
              <a:blipFill>
                <a:blip xmlns:r="http://schemas.openxmlformats.org/officeDocument/2006/relationships" r:embed="rId1"/>
                <a:stretch>
                  <a:fillRect/>
                </a:stretch>
              </a:blipFill>
            </c:spPr>
          </c:dPt>
          <c:dPt>
            <c:idx val="1"/>
            <c:spPr>
              <a:blipFill>
                <a:blip xmlns:r="http://schemas.openxmlformats.org/officeDocument/2006/relationships" r:embed="rId2"/>
                <a:stretch>
                  <a:fillRect/>
                </a:stretch>
              </a:blipFill>
              <a:ln w="19050"/>
            </c:spPr>
          </c:dPt>
          <c:dPt>
            <c:idx val="2"/>
            <c:spPr>
              <a:blipFill>
                <a:blip xmlns:r="http://schemas.openxmlformats.org/officeDocument/2006/relationships" r:embed="rId3"/>
                <a:stretch>
                  <a:fillRect/>
                </a:stretch>
              </a:blipFill>
            </c:spPr>
          </c:dPt>
          <c:cat>
            <c:strRef>
              <c:f>Sheet1!$A$1:$A$3</c:f>
              <c:strCache>
                <c:ptCount val="3"/>
                <c:pt idx="0">
                  <c:v>Own iPods</c:v>
                </c:pt>
                <c:pt idx="1">
                  <c:v>Own Smartphones</c:v>
                </c:pt>
                <c:pt idx="2">
                  <c:v>Own tablet</c:v>
                </c:pt>
              </c:strCache>
            </c:strRef>
          </c:cat>
          <c:val>
            <c:numRef>
              <c:f>Sheet1!$B$1:$B$3</c:f>
              <c:numCache>
                <c:formatCode>0%</c:formatCode>
                <c:ptCount val="3"/>
                <c:pt idx="0">
                  <c:v>0.62000000000000288</c:v>
                </c:pt>
                <c:pt idx="1">
                  <c:v>0.55000000000000004</c:v>
                </c:pt>
                <c:pt idx="2">
                  <c:v>0.21000000000000021</c:v>
                </c:pt>
              </c:numCache>
            </c:numRef>
          </c:val>
        </c:ser>
        <c:gapWidth val="27"/>
        <c:axId val="60032128"/>
        <c:axId val="60033664"/>
      </c:barChart>
      <c:catAx>
        <c:axId val="60032128"/>
        <c:scaling>
          <c:orientation val="minMax"/>
        </c:scaling>
        <c:axPos val="b"/>
        <c:tickLblPos val="nextTo"/>
        <c:txPr>
          <a:bodyPr/>
          <a:lstStyle/>
          <a:p>
            <a:pPr>
              <a:defRPr sz="1400" b="1"/>
            </a:pPr>
            <a:endParaRPr lang="en-US"/>
          </a:p>
        </c:txPr>
        <c:crossAx val="60033664"/>
        <c:crosses val="autoZero"/>
        <c:auto val="1"/>
        <c:lblAlgn val="ctr"/>
        <c:lblOffset val="100"/>
      </c:catAx>
      <c:valAx>
        <c:axId val="60033664"/>
        <c:scaling>
          <c:orientation val="minMax"/>
        </c:scaling>
        <c:axPos val="l"/>
        <c:majorGridlines/>
        <c:numFmt formatCode="0%" sourceLinked="1"/>
        <c:tickLblPos val="nextTo"/>
        <c:txPr>
          <a:bodyPr/>
          <a:lstStyle/>
          <a:p>
            <a:pPr>
              <a:defRPr sz="1400" b="1"/>
            </a:pPr>
            <a:endParaRPr lang="en-US"/>
          </a:p>
        </c:txPr>
        <c:crossAx val="60032128"/>
        <c:crosses val="autoZero"/>
        <c:crossBetween val="between"/>
      </c:valAx>
    </c:plotArea>
    <c:plotVisOnly val="1"/>
  </c:chart>
  <c:externalData r:id="rId4"/>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9767400333806726E-2"/>
          <c:y val="2.497382102679644E-2"/>
          <c:w val="0.91963596093503641"/>
          <c:h val="0.90710831779109802"/>
        </c:manualLayout>
      </c:layout>
      <c:barChart>
        <c:barDir val="col"/>
        <c:grouping val="clustered"/>
        <c:ser>
          <c:idx val="0"/>
          <c:order val="0"/>
          <c:spPr>
            <a:blipFill>
              <a:blip xmlns:r="http://schemas.openxmlformats.org/officeDocument/2006/relationships" r:embed="rId1"/>
              <a:stretch>
                <a:fillRect/>
              </a:stretch>
            </a:blipFill>
          </c:spPr>
          <c:cat>
            <c:strRef>
              <c:f>Sheet1!$A$5:$A$6</c:f>
              <c:strCache>
                <c:ptCount val="2"/>
                <c:pt idx="0">
                  <c:v>Use smartphones for Internet</c:v>
                </c:pt>
                <c:pt idx="1">
                  <c:v>Use smartphones to access library resources</c:v>
                </c:pt>
              </c:strCache>
            </c:strRef>
          </c:cat>
          <c:val>
            <c:numRef>
              <c:f>Sheet1!$B$5:$B$6</c:f>
              <c:numCache>
                <c:formatCode>0%</c:formatCode>
                <c:ptCount val="2"/>
                <c:pt idx="0">
                  <c:v>0.59</c:v>
                </c:pt>
                <c:pt idx="1">
                  <c:v>0.24000000000000021</c:v>
                </c:pt>
              </c:numCache>
            </c:numRef>
          </c:val>
        </c:ser>
        <c:gapWidth val="153"/>
        <c:axId val="54965760"/>
        <c:axId val="54967296"/>
      </c:barChart>
      <c:catAx>
        <c:axId val="54965760"/>
        <c:scaling>
          <c:orientation val="minMax"/>
        </c:scaling>
        <c:axPos val="b"/>
        <c:tickLblPos val="nextTo"/>
        <c:txPr>
          <a:bodyPr/>
          <a:lstStyle/>
          <a:p>
            <a:pPr>
              <a:defRPr sz="1400" b="1"/>
            </a:pPr>
            <a:endParaRPr lang="en-US"/>
          </a:p>
        </c:txPr>
        <c:crossAx val="54967296"/>
        <c:crosses val="autoZero"/>
        <c:auto val="1"/>
        <c:lblAlgn val="ctr"/>
        <c:lblOffset val="100"/>
      </c:catAx>
      <c:valAx>
        <c:axId val="54967296"/>
        <c:scaling>
          <c:orientation val="minMax"/>
        </c:scaling>
        <c:axPos val="l"/>
        <c:majorGridlines>
          <c:spPr>
            <a:ln w="9525" cap="sq" cmpd="sng" algn="ctr">
              <a:solidFill>
                <a:schemeClr val="tx1"/>
              </a:solidFill>
              <a:prstDash val="solid"/>
            </a:ln>
            <a:effectLst>
              <a:outerShdw blurRad="152400" dist="317500" dir="5400000" sx="90000" sy="-19000" rotWithShape="0">
                <a:prstClr val="black">
                  <a:alpha val="15000"/>
                </a:prstClr>
              </a:outerShdw>
            </a:effectLst>
          </c:spPr>
        </c:majorGridlines>
        <c:numFmt formatCode="0%" sourceLinked="1"/>
        <c:tickLblPos val="nextTo"/>
        <c:txPr>
          <a:bodyPr/>
          <a:lstStyle/>
          <a:p>
            <a:pPr>
              <a:defRPr sz="1400" b="1">
                <a:solidFill>
                  <a:sysClr val="windowText" lastClr="000000"/>
                </a:solidFill>
              </a:defRPr>
            </a:pPr>
            <a:endParaRPr lang="en-US"/>
          </a:p>
        </c:txPr>
        <c:crossAx val="54965760"/>
        <c:crosses val="autoZero"/>
        <c:crossBetween val="between"/>
      </c:valAx>
      <c:spPr>
        <a:solidFill>
          <a:schemeClr val="lt1"/>
        </a:solidFill>
        <a:ln w="12700" cap="flat" cmpd="sng" algn="ctr">
          <a:solidFill>
            <a:schemeClr val="tx1"/>
          </a:solidFill>
          <a:prstDash val="solid"/>
        </a:ln>
        <a:effectLst/>
      </c:spPr>
    </c:plotArea>
    <c:plotVisOnly val="1"/>
  </c:chart>
  <c:externalData r:id="rId2"/>
</c:chartSpace>
</file>

<file path=ppt/drawings/drawing1.xml><?xml version="1.0" encoding="utf-8"?>
<c:userShapes xmlns:c="http://schemas.openxmlformats.org/drawingml/2006/chart">
  <cdr:relSizeAnchor xmlns:cdr="http://schemas.openxmlformats.org/drawingml/2006/chartDrawing">
    <cdr:from>
      <cdr:x>0.1959</cdr:x>
      <cdr:y>0.05142</cdr:y>
    </cdr:from>
    <cdr:to>
      <cdr:x>0.30888</cdr:x>
      <cdr:y>0.11494</cdr:y>
    </cdr:to>
    <cdr:sp macro="" textlink="">
      <cdr:nvSpPr>
        <cdr:cNvPr id="3" name="TextBox 2"/>
        <cdr:cNvSpPr txBox="1"/>
      </cdr:nvSpPr>
      <cdr:spPr>
        <a:xfrm xmlns:a="http://schemas.openxmlformats.org/drawingml/2006/main">
          <a:off x="1354199" y="231348"/>
          <a:ext cx="7810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62%</a:t>
          </a:r>
          <a:endParaRPr lang="en-US" sz="1600" b="1" dirty="0"/>
        </a:p>
      </cdr:txBody>
    </cdr:sp>
  </cdr:relSizeAnchor>
  <cdr:relSizeAnchor xmlns:cdr="http://schemas.openxmlformats.org/drawingml/2006/chartDrawing">
    <cdr:from>
      <cdr:x>0.49214</cdr:x>
      <cdr:y>0.13611</cdr:y>
    </cdr:from>
    <cdr:to>
      <cdr:x>0.5941</cdr:x>
      <cdr:y>0.20598</cdr:y>
    </cdr:to>
    <cdr:sp macro="" textlink="">
      <cdr:nvSpPr>
        <cdr:cNvPr id="4" name="TextBox 3"/>
        <cdr:cNvSpPr txBox="1"/>
      </cdr:nvSpPr>
      <cdr:spPr>
        <a:xfrm xmlns:a="http://schemas.openxmlformats.org/drawingml/2006/main">
          <a:off x="3402074" y="612348"/>
          <a:ext cx="70485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55%</a:t>
          </a:r>
          <a:endParaRPr lang="en-US" sz="1800" b="1" dirty="0"/>
        </a:p>
      </cdr:txBody>
    </cdr:sp>
  </cdr:relSizeAnchor>
  <cdr:relSizeAnchor xmlns:cdr="http://schemas.openxmlformats.org/drawingml/2006/chartDrawing">
    <cdr:from>
      <cdr:x>0.79802</cdr:x>
      <cdr:y>0.55955</cdr:y>
    </cdr:from>
    <cdr:to>
      <cdr:x>0.89999</cdr:x>
      <cdr:y>0.63366</cdr:y>
    </cdr:to>
    <cdr:sp macro="" textlink="">
      <cdr:nvSpPr>
        <cdr:cNvPr id="5" name="TextBox 4"/>
        <cdr:cNvSpPr txBox="1"/>
      </cdr:nvSpPr>
      <cdr:spPr>
        <a:xfrm xmlns:a="http://schemas.openxmlformats.org/drawingml/2006/main">
          <a:off x="5516624" y="2517348"/>
          <a:ext cx="70485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21%</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40897982-F39A-4CD3-A829-22A181DADAAA}" type="datetimeFigureOut">
              <a:rPr lang="en-US" smtClean="0"/>
              <a:pPr/>
              <a:t>6/13/2012</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2B422364-91E6-4614-A868-1E9E13F5EBB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vl1pPr>
          </a:lstStyle>
          <a:p>
            <a:fld id="{53C4BA3A-418F-49FD-BB3A-2131A9C0B72F}"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la.org/acrl/standards/standardslibrari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libvalue.cci.utk.edu/node/2"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hronicle.com/blogs/wiredcampus/author/ndesanti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hronicle.com/blogs/wiredcampus/on-facebook-librarian-brings-two-students-from-the-early-1900s-to-life/3484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clc.org/research/publications/library/2010/2010-11.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flickr.com/photos/mglarsen/472882359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kZUlU5uPH6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clc.org/news/releases/200842.ht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techworks.lib.vt.edu/handle/10919/1864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t.com/cms/s/2/0e97b7a0-6389-11e1-9686-00144feabdc0.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flickr.com/photos/holleboom/517124626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lickr.com/photos/libraryman/505293680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lickr.com/photos/23618675@N05/343218162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p.sparc.arl.org/lp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lickr.com/photos/maniniyut/591294654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techworks.lib.vt.edu/handle/10919/1864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oclc.org/research/activities/past/orprojects/imls/default.htm"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player.multicastmedia.com/player.php?p=j1v57etx" TargetMode="External"/><Relationship Id="rId4" Type="http://schemas.openxmlformats.org/officeDocument/2006/relationships/hyperlink" Target="http://www.oclc.org/research/activities/synchronicity/reports/20080626-final.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oclc.org/research/activities/synchronicity/default.htm"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oclc.org/research/activities/past/orprojects/imls/default.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vtechworks.lib.vt.edu/handle/10919/1864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flickr.com/photos/pocait/2274239427/"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flickr.com/photos/aramisfirefly/3580397954/"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vipulmathur/47163423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z="1400" dirty="0" smtClean="0"/>
          </a:p>
        </p:txBody>
      </p:sp>
      <p:sp>
        <p:nvSpPr>
          <p:cNvPr id="50180" name="Slide Number Placeholder 3"/>
          <p:cNvSpPr>
            <a:spLocks noGrp="1"/>
          </p:cNvSpPr>
          <p:nvPr>
            <p:ph type="sldNum" sz="quarter" idx="5"/>
          </p:nvPr>
        </p:nvSpPr>
        <p:spPr>
          <a:noFill/>
        </p:spPr>
        <p:txBody>
          <a:bodyPr/>
          <a:lstStyle/>
          <a:p>
            <a:fld id="{944008A2-2C47-49EB-98DF-720625E0A6C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5" y="4420315"/>
            <a:ext cx="6477000" cy="4187666"/>
          </a:xfrm>
        </p:spPr>
        <p:txBody>
          <a:bodyPr>
            <a:noAutofit/>
          </a:bodyPr>
          <a:lstStyle/>
          <a:p>
            <a:pPr marL="233218" indent="-233218" defTabSz="932871">
              <a:buClr>
                <a:srgbClr val="FF7600"/>
              </a:buClr>
              <a:buFont typeface="Arial" pitchFamily="34" charset="0"/>
              <a:buChar char="•"/>
              <a:defRPr/>
            </a:pPr>
            <a:r>
              <a:rPr lang="en-US" sz="1400" dirty="0" smtClean="0">
                <a:latin typeface="Arial" pitchFamily="34" charset="0"/>
                <a:cs typeface="Arial" pitchFamily="34" charset="0"/>
              </a:rPr>
              <a:t>Newly-revised Standards for Libraries in Higher Education include an outcomes-based approach that articulates “expectations for library contributions to institutional effectiveness.” </a:t>
            </a:r>
          </a:p>
          <a:p>
            <a:pPr marL="233218" marR="0" indent="-233218" algn="l" defTabSz="932871" rtl="0" eaLnBrk="1" fontAlgn="base" latinLnBrk="0" hangingPunct="1">
              <a:lnSpc>
                <a:spcPct val="100000"/>
              </a:lnSpc>
              <a:spcBef>
                <a:spcPct val="30000"/>
              </a:spcBef>
              <a:spcAft>
                <a:spcPct val="0"/>
              </a:spcAft>
              <a:buClr>
                <a:srgbClr val="FF7600"/>
              </a:buClr>
              <a:buSzTx/>
              <a:buFontTx/>
              <a:buNone/>
              <a:tabLst/>
              <a:defRPr/>
            </a:pPr>
            <a:r>
              <a:rPr lang="en-US" sz="1400" dirty="0" smtClean="0">
                <a:latin typeface="Arial" pitchFamily="34" charset="0"/>
                <a:cs typeface="Arial" pitchFamily="34" charset="0"/>
              </a:rPr>
              <a:t>ACRL Board of Directors. (2011). “Standards for Libraries in Higher Education,” ACRL Association of College &amp; Research Libraries, </a:t>
            </a:r>
            <a:r>
              <a:rPr lang="en-US" sz="1400" u="sng" dirty="0" smtClean="0">
                <a:latin typeface="Arial" pitchFamily="34" charset="0"/>
                <a:cs typeface="Arial" pitchFamily="34" charset="0"/>
                <a:hlinkClick r:id="rId3"/>
              </a:rPr>
              <a:t>http://www.ala.org/acrl/standards/standardslibraries</a:t>
            </a:r>
            <a:r>
              <a:rPr lang="en-US" sz="1400" dirty="0" smtClean="0">
                <a:latin typeface="Arial" pitchFamily="34" charset="0"/>
                <a:cs typeface="Arial" pitchFamily="34" charset="0"/>
              </a:rPr>
              <a:t> </a:t>
            </a:r>
          </a:p>
          <a:p>
            <a:pPr marL="233218" indent="-233218" defTabSz="932871">
              <a:buClr>
                <a:srgbClr val="FF7600"/>
              </a:buClr>
              <a:buFont typeface="Arial" pitchFamily="34" charset="0"/>
              <a:buChar char="•"/>
              <a:defRPr/>
            </a:pPr>
            <a:r>
              <a:rPr lang="en-US" sz="1400" dirty="0" smtClean="0">
                <a:latin typeface="Arial" pitchFamily="34" charset="0"/>
                <a:cs typeface="Arial" pitchFamily="34" charset="0"/>
              </a:rPr>
              <a:t>The IMLS-funded Lib-Value project is developing assessment tools that will allow libraries to show their contributions to teaching and learning; research; and social, professional, and public engagement.</a:t>
            </a:r>
            <a:r>
              <a:rPr lang="en-US" sz="1400" baseline="30000" dirty="0" smtClean="0">
                <a:latin typeface="Arial" pitchFamily="34" charset="0"/>
                <a:cs typeface="Arial" pitchFamily="34" charset="0"/>
              </a:rPr>
              <a:t> </a:t>
            </a:r>
          </a:p>
          <a:p>
            <a:pPr marL="233218" indent="-233218" defTabSz="932871">
              <a:buClr>
                <a:srgbClr val="FF7600"/>
              </a:buClr>
              <a:defRPr/>
            </a:pPr>
            <a:r>
              <a:rPr lang="en-US" sz="1400" dirty="0" smtClean="0">
                <a:latin typeface="Arial" pitchFamily="34" charset="0"/>
                <a:cs typeface="Arial" pitchFamily="34" charset="0"/>
              </a:rPr>
              <a:t>“The Lib-Value Project,” </a:t>
            </a:r>
            <a:r>
              <a:rPr lang="en-US" sz="1400" dirty="0" err="1" smtClean="0">
                <a:latin typeface="Arial" pitchFamily="34" charset="0"/>
                <a:cs typeface="Arial" pitchFamily="34" charset="0"/>
              </a:rPr>
              <a:t>LIBValue</a:t>
            </a:r>
            <a:r>
              <a:rPr lang="en-US" sz="1400" dirty="0" smtClean="0">
                <a:latin typeface="Arial" pitchFamily="34" charset="0"/>
                <a:cs typeface="Arial" pitchFamily="34" charset="0"/>
              </a:rPr>
              <a:t>: Value, Outcomes, and Return on Investment of Academic Libraries, </a:t>
            </a:r>
            <a:r>
              <a:rPr lang="en-US" sz="1400" u="sng" dirty="0" smtClean="0">
                <a:latin typeface="Arial" pitchFamily="34" charset="0"/>
                <a:cs typeface="Arial" pitchFamily="34" charset="0"/>
                <a:hlinkClick r:id="rId4"/>
              </a:rPr>
              <a:t>http://libvalue.cci.utk.edu/node/2</a:t>
            </a:r>
            <a:r>
              <a:rPr lang="en-US" sz="1400" dirty="0" smtClean="0">
                <a:latin typeface="Arial" pitchFamily="34" charset="0"/>
                <a:cs typeface="Arial" pitchFamily="34" charset="0"/>
              </a:rPr>
              <a:t>.</a:t>
            </a:r>
          </a:p>
          <a:p>
            <a:pPr>
              <a:buClr>
                <a:srgbClr val="FF7600"/>
              </a:buClr>
            </a:pPr>
            <a:endParaRPr lang="en-US" sz="1400" dirty="0" smtClean="0">
              <a:latin typeface="Arial" pitchFamily="34" charset="0"/>
              <a:cs typeface="Arial" pitchFamily="34" charset="0"/>
            </a:endParaRPr>
          </a:p>
          <a:p>
            <a:pPr>
              <a:buClr>
                <a:srgbClr val="FF7600"/>
              </a:buClr>
            </a:pPr>
            <a:r>
              <a:rPr lang="en-US" sz="1400" dirty="0" smtClean="0">
                <a:latin typeface="Arial" pitchFamily="34" charset="0"/>
                <a:cs typeface="Arial" pitchFamily="34" charset="0"/>
              </a:rPr>
              <a:t>Microsoft Clip</a:t>
            </a:r>
            <a:r>
              <a:rPr lang="en-US" sz="1400" baseline="0" dirty="0" smtClean="0">
                <a:latin typeface="Arial" pitchFamily="34" charset="0"/>
                <a:cs typeface="Arial" pitchFamily="34" charset="0"/>
              </a:rPr>
              <a:t> Art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6304" y="4420314"/>
            <a:ext cx="6671462" cy="4687110"/>
          </a:xfrm>
        </p:spPr>
        <p:txBody>
          <a:bodyPr>
            <a:noAutofit/>
          </a:bodyPr>
          <a:lstStyle/>
          <a:p>
            <a:pPr marL="242935" indent="-229979">
              <a:spcBef>
                <a:spcPts val="0"/>
              </a:spcBef>
              <a:buClr>
                <a:srgbClr val="FF7600"/>
              </a:buClr>
            </a:pPr>
            <a:r>
              <a:rPr lang="en-US" sz="1400" i="1" dirty="0" smtClean="0">
                <a:latin typeface="Arial" pitchFamily="34" charset="0"/>
                <a:cs typeface="Arial" pitchFamily="34" charset="0"/>
              </a:rPr>
              <a:t> “[Market] it more. Because I didn’t hear about it until I started working at this job a few months ago.” –User (Focus Group, Rutgers University, June 5, 2006) , Seeking Synchronicity</a:t>
            </a:r>
          </a:p>
          <a:p>
            <a:pPr marL="242935" indent="-229979">
              <a:spcBef>
                <a:spcPts val="0"/>
              </a:spcBef>
              <a:buClr>
                <a:srgbClr val="FF7600"/>
              </a:buClr>
            </a:pPr>
            <a:r>
              <a:rPr lang="en-US" sz="1400" i="1" dirty="0" smtClean="0">
                <a:latin typeface="Arial" pitchFamily="34" charset="0"/>
                <a:cs typeface="Arial" pitchFamily="34" charset="0"/>
              </a:rPr>
              <a:t>“I’ve never used this type of service and never knew it was available—that’s probably why I never tried it.” –</a:t>
            </a:r>
            <a:r>
              <a:rPr lang="en-US" sz="1400" i="1" dirty="0" err="1" smtClean="0">
                <a:latin typeface="Arial" pitchFamily="34" charset="0"/>
                <a:cs typeface="Arial" pitchFamily="34" charset="0"/>
              </a:rPr>
              <a:t>Millenial</a:t>
            </a:r>
            <a:r>
              <a:rPr lang="en-US" sz="1400" i="1" dirty="0" smtClean="0">
                <a:latin typeface="Arial" pitchFamily="34" charset="0"/>
                <a:cs typeface="Arial" pitchFamily="34" charset="0"/>
              </a:rPr>
              <a:t> (Non-users Online Survey) , Seeking Synchronicity</a:t>
            </a:r>
            <a:endParaRPr lang="en-US" sz="1400" dirty="0" smtClean="0">
              <a:latin typeface="Arial" pitchFamily="34" charset="0"/>
              <a:cs typeface="Arial" pitchFamily="34" charset="0"/>
            </a:endParaRPr>
          </a:p>
          <a:p>
            <a:pPr marL="242935" indent="-229979">
              <a:spcBef>
                <a:spcPts val="0"/>
              </a:spcBef>
              <a:buClr>
                <a:srgbClr val="FF7600"/>
              </a:buClr>
              <a:buFont typeface="Arial" pitchFamily="34" charset="0"/>
              <a:buChar char="•"/>
            </a:pPr>
            <a:r>
              <a:rPr lang="en-US" sz="1400" dirty="0" smtClean="0">
                <a:latin typeface="Arial" pitchFamily="34" charset="0"/>
                <a:cs typeface="Arial" pitchFamily="34" charset="0"/>
              </a:rPr>
              <a:t>Virtual Reference Services (VRS)</a:t>
            </a:r>
          </a:p>
          <a:p>
            <a:pPr marL="709371" lvl="2" indent="-229979">
              <a:spcBef>
                <a:spcPts val="0"/>
              </a:spcBef>
              <a:buClr>
                <a:srgbClr val="FF7600"/>
              </a:buClr>
              <a:buFont typeface="Arial" pitchFamily="34" charset="0"/>
              <a:buChar char="•"/>
            </a:pPr>
            <a:r>
              <a:rPr lang="en-US" sz="1400" dirty="0" smtClean="0">
                <a:latin typeface="Arial" pitchFamily="34" charset="0"/>
                <a:cs typeface="Arial" pitchFamily="34" charset="0"/>
              </a:rPr>
              <a:t>Analysis of transcripts</a:t>
            </a:r>
          </a:p>
          <a:p>
            <a:pPr marL="242935" indent="-229979">
              <a:spcBef>
                <a:spcPts val="0"/>
              </a:spcBef>
              <a:buClr>
                <a:srgbClr val="FF7600"/>
              </a:buClr>
              <a:buFont typeface="Arial" pitchFamily="34" charset="0"/>
              <a:buChar char="•"/>
            </a:pPr>
            <a:r>
              <a:rPr lang="en-US" sz="1400" dirty="0" smtClean="0">
                <a:latin typeface="Arial" pitchFamily="34" charset="0"/>
                <a:cs typeface="Arial" pitchFamily="34" charset="0"/>
              </a:rPr>
              <a:t>VRS meets users where they are</a:t>
            </a:r>
          </a:p>
          <a:p>
            <a:pPr marL="709371" lvl="1" indent="-229979">
              <a:spcBef>
                <a:spcPts val="0"/>
              </a:spcBef>
              <a:buClr>
                <a:srgbClr val="FF7600"/>
              </a:buClr>
              <a:buFont typeface="Arial" pitchFamily="34" charset="0"/>
              <a:buChar char="•"/>
            </a:pPr>
            <a:r>
              <a:rPr lang="en-US" sz="1400" dirty="0" smtClean="0">
                <a:latin typeface="Arial" pitchFamily="34" charset="0"/>
                <a:cs typeface="Arial" pitchFamily="34" charset="0"/>
              </a:rPr>
              <a:t>Text, e-mail, chat</a:t>
            </a:r>
          </a:p>
          <a:p>
            <a:pPr lvl="1">
              <a:spcBef>
                <a:spcPts val="0"/>
              </a:spcBef>
              <a:buClr>
                <a:srgbClr val="FF7600"/>
              </a:buClr>
              <a:buFont typeface="Arial" pitchFamily="34" charset="0"/>
              <a:buChar char="•"/>
            </a:pP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Facebook</a:t>
            </a:r>
            <a:r>
              <a:rPr lang="en-US" sz="1400" dirty="0" smtClean="0">
                <a:latin typeface="Arial" pitchFamily="34" charset="0"/>
                <a:cs typeface="Arial" pitchFamily="34" charset="0"/>
              </a:rPr>
              <a:t> (“On </a:t>
            </a:r>
            <a:r>
              <a:rPr lang="en-US" sz="1400" dirty="0" err="1" smtClean="0">
                <a:latin typeface="Arial" pitchFamily="34" charset="0"/>
                <a:cs typeface="Arial" pitchFamily="34" charset="0"/>
              </a:rPr>
              <a:t>Facebook</a:t>
            </a:r>
            <a:r>
              <a:rPr lang="en-US" sz="1400" dirty="0" smtClean="0">
                <a:latin typeface="Arial" pitchFamily="34" charset="0"/>
                <a:cs typeface="Arial" pitchFamily="34" charset="0"/>
              </a:rPr>
              <a:t>, Librarian Brings 2 Students From the Early 1900s to Life,” January 6, 2012, </a:t>
            </a:r>
            <a:r>
              <a:rPr lang="en-US" sz="1400" dirty="0" smtClean="0">
                <a:latin typeface="Arial" pitchFamily="34" charset="0"/>
                <a:cs typeface="Arial" pitchFamily="34" charset="0"/>
                <a:hlinkClick r:id="rId3" tooltip="View all posts by Nick DeSantis"/>
              </a:rPr>
              <a:t>Nick </a:t>
            </a:r>
            <a:r>
              <a:rPr lang="en-US" sz="1400" dirty="0" err="1" smtClean="0">
                <a:latin typeface="Arial" pitchFamily="34" charset="0"/>
                <a:cs typeface="Arial" pitchFamily="34" charset="0"/>
                <a:hlinkClick r:id="rId3" tooltip="View all posts by Nick DeSantis"/>
              </a:rPr>
              <a:t>DeSantis</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Chronicle of Higher Education</a:t>
            </a:r>
            <a:r>
              <a:rPr lang="en-US" sz="1400" dirty="0" smtClean="0">
                <a:latin typeface="Arial" pitchFamily="34" charset="0"/>
                <a:cs typeface="Arial" pitchFamily="34" charset="0"/>
              </a:rPr>
              <a:t>. </a:t>
            </a:r>
            <a:r>
              <a:rPr lang="en-US" sz="1400" dirty="0" smtClean="0">
                <a:latin typeface="Arial" pitchFamily="34" charset="0"/>
                <a:cs typeface="Arial" pitchFamily="34" charset="0"/>
                <a:hlinkClick r:id="rId4"/>
              </a:rPr>
              <a:t>http://chronicle.com/blogs/wiredcampus/on-facebook-librarian-brings-two-students-from-the-early-1900s-to-life/34845</a:t>
            </a:r>
            <a:r>
              <a:rPr lang="en-US" sz="1400" dirty="0" smtClean="0">
                <a:latin typeface="Arial" pitchFamily="34" charset="0"/>
                <a:cs typeface="Arial" pitchFamily="34" charset="0"/>
              </a:rPr>
              <a:t> </a:t>
            </a:r>
          </a:p>
          <a:p>
            <a:pPr marL="1166571" lvl="2" indent="-229979">
              <a:spcBef>
                <a:spcPts val="0"/>
              </a:spcBef>
              <a:buClr>
                <a:srgbClr val="FF7600"/>
              </a:buClr>
              <a:buFont typeface="Arial" pitchFamily="34" charset="0"/>
              <a:buChar char="•"/>
            </a:pPr>
            <a:r>
              <a:rPr lang="en-US" sz="1400" dirty="0" smtClean="0">
                <a:latin typeface="Arial" pitchFamily="34" charset="0"/>
                <a:cs typeface="Arial" pitchFamily="34" charset="0"/>
              </a:rPr>
              <a:t>Joe McDonald, sophomore at University of Nevada, Reno in 1913, and girlfriend and future wife, Leola Lewis</a:t>
            </a:r>
          </a:p>
          <a:p>
            <a:pPr marL="242935" indent="-229979">
              <a:spcBef>
                <a:spcPts val="0"/>
              </a:spcBef>
              <a:buClr>
                <a:srgbClr val="FF7600"/>
              </a:buClr>
              <a:buFont typeface="Arial" pitchFamily="34" charset="0"/>
              <a:buChar char="•"/>
            </a:pPr>
            <a:r>
              <a:rPr lang="en-US" sz="1400" dirty="0" smtClean="0">
                <a:latin typeface="Arial" pitchFamily="34" charset="0"/>
                <a:cs typeface="Arial" pitchFamily="34" charset="0"/>
              </a:rPr>
              <a:t>Librarians’ expertise can deliver quality sources to users through VRS that they cannot find with a Google search</a:t>
            </a:r>
          </a:p>
          <a:p>
            <a:pPr>
              <a:spcBef>
                <a:spcPts val="0"/>
              </a:spcBef>
            </a:pPr>
            <a:endParaRPr lang="en-US" sz="1400" dirty="0" smtClean="0">
              <a:latin typeface="Arial" pitchFamily="34" charset="0"/>
              <a:cs typeface="Arial" pitchFamily="34" charset="0"/>
            </a:endParaRPr>
          </a:p>
          <a:p>
            <a:pPr marL="242935" indent="-229979">
              <a:spcBef>
                <a:spcPts val="0"/>
              </a:spcBef>
              <a:buClr>
                <a:srgbClr val="FF7600"/>
              </a:buClr>
              <a:buFont typeface="Arial" pitchFamily="34" charset="0"/>
              <a:buNone/>
            </a:pPr>
            <a:r>
              <a:rPr lang="en-US" sz="1400" dirty="0" smtClean="0">
                <a:latin typeface="Arial" pitchFamily="34" charset="0"/>
                <a:cs typeface="Arial" pitchFamily="34" charset="0"/>
              </a:rPr>
              <a:t>Microsoft</a:t>
            </a:r>
            <a:r>
              <a:rPr lang="en-US" sz="1400" baseline="0" dirty="0" smtClean="0">
                <a:latin typeface="Arial" pitchFamily="34" charset="0"/>
                <a:cs typeface="Arial" pitchFamily="34" charset="0"/>
              </a:rPr>
              <a:t> Clip Art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Microsoft Clip Art</a:t>
            </a:r>
            <a:endParaRPr lang="en-US" sz="14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371" y="4306015"/>
            <a:ext cx="6529376" cy="4816720"/>
          </a:xfrm>
          <a:ln>
            <a:noFill/>
          </a:ln>
        </p:spPr>
        <p:txBody>
          <a:bodyPr>
            <a:noAutofit/>
          </a:bodyPr>
          <a:lstStyle/>
          <a:p>
            <a:pPr marL="457200" indent="-457200">
              <a:spcBef>
                <a:spcPts val="0"/>
              </a:spcBef>
            </a:pPr>
            <a:r>
              <a:rPr lang="en-US" sz="1000" i="1" kern="1200" dirty="0" smtClean="0">
                <a:solidFill>
                  <a:schemeClr val="tx1"/>
                </a:solidFill>
                <a:latin typeface="Arial" pitchFamily="34" charset="0"/>
                <a:cs typeface="Arial" pitchFamily="34" charset="0"/>
              </a:rPr>
              <a:t>“Well, I,</a:t>
            </a:r>
            <a:r>
              <a:rPr lang="en-US" sz="1000" i="1" dirty="0" smtClean="0">
                <a:latin typeface="Arial" pitchFamily="34" charset="0"/>
                <a:cs typeface="Arial" pitchFamily="34" charset="0"/>
              </a:rPr>
              <a:t> the most thorough academic search I’ve done recently was on a </a:t>
            </a:r>
            <a:r>
              <a:rPr lang="en-US" sz="1000" i="1" baseline="0" dirty="0" smtClean="0">
                <a:solidFill>
                  <a:srgbClr val="FF0000"/>
                </a:solidFill>
                <a:latin typeface="Arial" pitchFamily="34" charset="0"/>
                <a:cs typeface="Arial" pitchFamily="34" charset="0"/>
              </a:rPr>
              <a:t>pianist named Harold Bowers</a:t>
            </a:r>
            <a:r>
              <a:rPr lang="en-US" sz="1000" i="1" baseline="0" dirty="0" smtClean="0">
                <a:solidFill>
                  <a:srgbClr val="409A3C"/>
                </a:solidFill>
                <a:latin typeface="Arial" pitchFamily="34" charset="0"/>
                <a:cs typeface="Arial" pitchFamily="34" charset="0"/>
              </a:rPr>
              <a:t> </a:t>
            </a:r>
            <a:r>
              <a:rPr lang="en-US" sz="1000" i="1" dirty="0" smtClean="0">
                <a:latin typeface="Arial" pitchFamily="34" charset="0"/>
                <a:cs typeface="Arial" pitchFamily="34" charset="0"/>
              </a:rPr>
              <a:t>who was born in England and made most of his career in the United States. And </a:t>
            </a:r>
            <a:r>
              <a:rPr lang="en-US" sz="1000" i="1" dirty="0" smtClean="0">
                <a:solidFill>
                  <a:srgbClr val="FF0000"/>
                </a:solidFill>
                <a:latin typeface="Arial" pitchFamily="34" charset="0"/>
                <a:cs typeface="Arial" pitchFamily="34" charset="0"/>
              </a:rPr>
              <a:t>nothing’s really been written on him and he’s been largely forgotten</a:t>
            </a:r>
            <a:r>
              <a:rPr lang="en-US" sz="1000" i="1" dirty="0" smtClean="0">
                <a:latin typeface="Arial" pitchFamily="34" charset="0"/>
                <a:cs typeface="Arial" pitchFamily="34" charset="0"/>
              </a:rPr>
              <a:t>, although in his day he was very, very well know, very influential, so I wanted to do some research on him. I found </a:t>
            </a:r>
            <a:r>
              <a:rPr lang="en-US" sz="1000" i="1" dirty="0" smtClean="0">
                <a:solidFill>
                  <a:srgbClr val="FF0000"/>
                </a:solidFill>
                <a:latin typeface="Arial" pitchFamily="34" charset="0"/>
                <a:cs typeface="Arial" pitchFamily="34" charset="0"/>
              </a:rPr>
              <a:t>the same single paragraph everywhere on sites about him and in Groves, which is the standard music dictionary, is the identical information. </a:t>
            </a:r>
            <a:r>
              <a:rPr lang="en-US" sz="1000" i="1" dirty="0" smtClean="0">
                <a:latin typeface="Arial" pitchFamily="34" charset="0"/>
                <a:cs typeface="Arial" pitchFamily="34" charset="0"/>
              </a:rPr>
              <a:t>Everyone seems to know the same one paragraph about him. And, so I went to the Library of Congress, where everything he ever did is there in about </a:t>
            </a:r>
            <a:r>
              <a:rPr lang="en-US" sz="1000" i="1" dirty="0" smtClean="0">
                <a:solidFill>
                  <a:srgbClr val="FF0000"/>
                </a:solidFill>
                <a:latin typeface="Arial" pitchFamily="34" charset="0"/>
                <a:cs typeface="Arial" pitchFamily="34" charset="0"/>
              </a:rPr>
              <a:t>50 boxes and no one’s ever opened this stuff</a:t>
            </a:r>
            <a:r>
              <a:rPr lang="en-US" sz="1000" i="1" dirty="0" smtClean="0">
                <a:latin typeface="Arial" pitchFamily="34" charset="0"/>
                <a:cs typeface="Arial" pitchFamily="34" charset="0"/>
              </a:rPr>
              <a:t>, you know, so you start opening it and its all his love letters to his fiancé and really his whole life is there. So then, you know you’ve gotten to the bottom of it when everyone has the same paragraph and then </a:t>
            </a:r>
            <a:r>
              <a:rPr lang="en-US" sz="1000" i="1" dirty="0" smtClean="0">
                <a:solidFill>
                  <a:srgbClr val="FF0000"/>
                </a:solidFill>
                <a:latin typeface="Arial" pitchFamily="34" charset="0"/>
                <a:cs typeface="Arial" pitchFamily="34" charset="0"/>
              </a:rPr>
              <a:t>here’s this thing that’s never touched at the Library of Congress</a:t>
            </a:r>
            <a:r>
              <a:rPr lang="en-US" sz="1000" i="1" dirty="0" smtClean="0">
                <a:latin typeface="Arial" pitchFamily="34" charset="0"/>
                <a:cs typeface="Arial" pitchFamily="34" charset="0"/>
              </a:rPr>
              <a:t>. Yeah, it </a:t>
            </a:r>
            <a:r>
              <a:rPr lang="en-US" sz="1000" i="1" dirty="0" smtClean="0">
                <a:solidFill>
                  <a:srgbClr val="FF0000"/>
                </a:solidFill>
                <a:latin typeface="Arial" pitchFamily="34" charset="0"/>
                <a:cs typeface="Arial" pitchFamily="34" charset="0"/>
              </a:rPr>
              <a:t>was really very exciting, for research.” </a:t>
            </a:r>
            <a:r>
              <a:rPr lang="en-US" sz="1000" i="1" dirty="0" smtClean="0">
                <a:latin typeface="Arial" pitchFamily="34" charset="0"/>
                <a:cs typeface="Arial" pitchFamily="34" charset="0"/>
              </a:rPr>
              <a:t>-Sense-Making the Information Confluence, (Faculty, Focus Group, Institution B, 2005)</a:t>
            </a:r>
          </a:p>
          <a:p>
            <a:pPr marL="457200" indent="-457200">
              <a:spcBef>
                <a:spcPts val="0"/>
              </a:spcBef>
            </a:pPr>
            <a:endParaRPr lang="en-US" sz="1000" dirty="0" smtClean="0">
              <a:latin typeface="Arial" pitchFamily="34" charset="0"/>
              <a:cs typeface="Arial" pitchFamily="34" charset="0"/>
            </a:endParaRPr>
          </a:p>
          <a:p>
            <a:pPr marL="457200" indent="-457200">
              <a:spcBef>
                <a:spcPts val="0"/>
              </a:spcBef>
            </a:pPr>
            <a:r>
              <a:rPr lang="en-US" sz="1000" dirty="0" smtClean="0">
                <a:latin typeface="Arial" pitchFamily="34" charset="0"/>
                <a:cs typeface="Arial" pitchFamily="34" charset="0"/>
              </a:rPr>
              <a:t>Refer to University of Nevada, Reno example from slide 11.</a:t>
            </a:r>
          </a:p>
          <a:p>
            <a:pPr marL="457200" indent="-457200">
              <a:spcBef>
                <a:spcPts val="0"/>
              </a:spcBef>
            </a:pPr>
            <a:endParaRPr lang="en-US" sz="1000" dirty="0" smtClean="0">
              <a:latin typeface="Arial" pitchFamily="34" charset="0"/>
              <a:cs typeface="Arial" pitchFamily="34" charset="0"/>
            </a:endParaRPr>
          </a:p>
          <a:p>
            <a:pPr>
              <a:spcBef>
                <a:spcPts val="0"/>
              </a:spcBef>
              <a:buClr>
                <a:srgbClr val="FF7600"/>
              </a:buClr>
            </a:pPr>
            <a:r>
              <a:rPr lang="en-US" sz="1000" dirty="0" smtClean="0">
                <a:latin typeface="Arial" pitchFamily="34" charset="0"/>
                <a:cs typeface="Arial" pitchFamily="34" charset="0"/>
              </a:rPr>
              <a:t>Challenges of Digital Preservation</a:t>
            </a:r>
          </a:p>
          <a:p>
            <a:pPr>
              <a:spcBef>
                <a:spcPts val="0"/>
              </a:spcBef>
              <a:buClr>
                <a:srgbClr val="FF7600"/>
              </a:buClr>
              <a:buFont typeface="Arial" pitchFamily="34" charset="0"/>
              <a:buChar char="•"/>
            </a:pPr>
            <a:r>
              <a:rPr lang="en-US" sz="1000" dirty="0" smtClean="0">
                <a:latin typeface="Arial" pitchFamily="34" charset="0"/>
                <a:cs typeface="Arial" pitchFamily="34" charset="0"/>
              </a:rPr>
              <a:t>Collections are at risk when  individual institutions lack a comprehensive preservation plan</a:t>
            </a:r>
          </a:p>
          <a:p>
            <a:pPr>
              <a:spcBef>
                <a:spcPts val="0"/>
              </a:spcBef>
              <a:buClr>
                <a:srgbClr val="FF7600"/>
              </a:buClr>
              <a:buFont typeface="Arial" pitchFamily="34" charset="0"/>
              <a:buChar char="•"/>
            </a:pPr>
            <a:r>
              <a:rPr lang="en-US" sz="1000" dirty="0" smtClean="0">
                <a:latin typeface="Arial" pitchFamily="34" charset="0"/>
                <a:cs typeface="Arial" pitchFamily="34" charset="0"/>
              </a:rPr>
              <a:t>Investment in creating digital collections “must be met with a commitment and infrastructure to protect this content for its lifetime”</a:t>
            </a:r>
          </a:p>
          <a:p>
            <a:pPr>
              <a:spcBef>
                <a:spcPts val="0"/>
              </a:spcBef>
              <a:buClr>
                <a:srgbClr val="FF7600"/>
              </a:buClr>
              <a:buFont typeface="Arial" pitchFamily="34" charset="0"/>
              <a:buChar char="•"/>
            </a:pPr>
            <a:r>
              <a:rPr lang="en-US" sz="1000" dirty="0" smtClean="0">
                <a:latin typeface="Arial" pitchFamily="34" charset="0"/>
                <a:cs typeface="Arial" pitchFamily="34" charset="0"/>
              </a:rPr>
              <a:t>Lack of significant and standardized architecture and policy</a:t>
            </a:r>
          </a:p>
          <a:p>
            <a:pPr>
              <a:spcBef>
                <a:spcPts val="0"/>
              </a:spcBef>
              <a:buClr>
                <a:srgbClr val="FF7600"/>
              </a:buClr>
              <a:buFont typeface="Arial" pitchFamily="34" charset="0"/>
              <a:buChar char="•"/>
            </a:pPr>
            <a:r>
              <a:rPr lang="en-US" sz="1000" dirty="0" smtClean="0">
                <a:latin typeface="Arial" pitchFamily="34" charset="0"/>
                <a:cs typeface="Arial" pitchFamily="34" charset="0"/>
              </a:rPr>
              <a:t>Collection, preservation, and management of born-digital materials are a growing concern.</a:t>
            </a:r>
          </a:p>
          <a:p>
            <a:pPr>
              <a:spcBef>
                <a:spcPts val="0"/>
              </a:spcBef>
              <a:buClr>
                <a:srgbClr val="FF7600"/>
              </a:buClr>
              <a:buFont typeface="Arial" pitchFamily="34" charset="0"/>
              <a:buChar char="•"/>
            </a:pPr>
            <a:r>
              <a:rPr lang="en-US" sz="1000" dirty="0" smtClean="0">
                <a:latin typeface="Arial" pitchFamily="34" charset="0"/>
                <a:cs typeface="Arial" pitchFamily="34" charset="0"/>
              </a:rPr>
              <a:t>Lack of funding, planning, and expertise are impediments to management and preservation of born-digital materials.</a:t>
            </a:r>
          </a:p>
          <a:p>
            <a:pPr>
              <a:spcBef>
                <a:spcPts val="0"/>
              </a:spcBef>
              <a:buClr>
                <a:srgbClr val="FF7600"/>
              </a:buClr>
              <a:buFont typeface="Arial" pitchFamily="34" charset="0"/>
              <a:buChar char="•"/>
            </a:pPr>
            <a:r>
              <a:rPr lang="en-US" sz="1000" dirty="0" smtClean="0">
                <a:latin typeface="Arial" pitchFamily="34" charset="0"/>
                <a:cs typeface="Arial" pitchFamily="34" charset="0"/>
              </a:rPr>
              <a:t>Parent institutions are not likely to see value of planning for collection and management of born-digital content and are likely to be reactive in responding to a need for preserving these materials.</a:t>
            </a:r>
          </a:p>
          <a:p>
            <a:pPr>
              <a:spcBef>
                <a:spcPts val="0"/>
              </a:spcBef>
            </a:pPr>
            <a:endParaRPr lang="en-US" sz="1000" dirty="0" smtClean="0">
              <a:latin typeface="Arial" pitchFamily="34" charset="0"/>
              <a:cs typeface="Arial" pitchFamily="34" charset="0"/>
            </a:endParaRPr>
          </a:p>
          <a:p>
            <a:pPr>
              <a:spcBef>
                <a:spcPts val="0"/>
              </a:spcBef>
            </a:pPr>
            <a:r>
              <a:rPr lang="en-US" sz="1000" dirty="0" smtClean="0">
                <a:latin typeface="Arial" pitchFamily="34" charset="0"/>
                <a:cs typeface="Arial" pitchFamily="34" charset="0"/>
              </a:rPr>
              <a:t>Dooley, J.M. and Luce, K. (2010). </a:t>
            </a:r>
            <a:r>
              <a:rPr lang="en-US" sz="1000" i="1" dirty="0" smtClean="0">
                <a:latin typeface="Arial" pitchFamily="34" charset="0"/>
                <a:cs typeface="Arial" pitchFamily="34" charset="0"/>
              </a:rPr>
              <a:t>Taking Our Pulse: The OCLC Research Survey of Special Collections and Archives.</a:t>
            </a:r>
            <a:r>
              <a:rPr lang="en-US" sz="1000" dirty="0" smtClean="0">
                <a:latin typeface="Arial" pitchFamily="34" charset="0"/>
                <a:cs typeface="Arial" pitchFamily="34" charset="0"/>
              </a:rPr>
              <a:t> Dublin, OH: OCLC Research. Available: </a:t>
            </a:r>
            <a:r>
              <a:rPr lang="en-US" sz="1000" u="sng" dirty="0" smtClean="0">
                <a:latin typeface="Arial" pitchFamily="34" charset="0"/>
                <a:cs typeface="Arial" pitchFamily="34" charset="0"/>
                <a:hlinkClick r:id="rId3"/>
              </a:rPr>
              <a:t>http://www.oclc.org/research/publications/library/2010/2010-11.pdf</a:t>
            </a:r>
            <a:r>
              <a:rPr lang="en-US" sz="1000" u="sng" dirty="0" smtClean="0">
                <a:latin typeface="Arial" pitchFamily="34" charset="0"/>
                <a:cs typeface="Arial" pitchFamily="34" charset="0"/>
              </a:rPr>
              <a:t> </a:t>
            </a:r>
            <a:r>
              <a:rPr lang="en-US" sz="1000" dirty="0" smtClean="0">
                <a:latin typeface="Arial" pitchFamily="34" charset="0"/>
                <a:cs typeface="Arial" pitchFamily="34" charset="0"/>
              </a:rPr>
              <a:t>(p.54).  </a:t>
            </a:r>
          </a:p>
          <a:p>
            <a:pPr>
              <a:spcBef>
                <a:spcPts val="0"/>
              </a:spcBef>
            </a:pPr>
            <a:r>
              <a:rPr lang="en-US" sz="1000" i="1" kern="1200" dirty="0" smtClean="0">
                <a:solidFill>
                  <a:schemeClr val="tx1"/>
                </a:solidFill>
                <a:latin typeface="Arial" pitchFamily="34" charset="0"/>
                <a:cs typeface="Arial" pitchFamily="34" charset="0"/>
              </a:rPr>
              <a:t> </a:t>
            </a:r>
            <a:endParaRPr lang="en-US" sz="1000" dirty="0" smtClean="0">
              <a:latin typeface="Arial" pitchFamily="34" charset="0"/>
              <a:cs typeface="Arial" pitchFamily="34" charset="0"/>
            </a:endParaRPr>
          </a:p>
          <a:p>
            <a:pPr defTabSz="932871">
              <a:spcBef>
                <a:spcPts val="0"/>
              </a:spcBef>
              <a:defRPr/>
            </a:pPr>
            <a:r>
              <a:rPr lang="en-US" sz="1000" dirty="0" smtClean="0">
                <a:latin typeface="Arial" pitchFamily="34" charset="0"/>
                <a:cs typeface="Arial" pitchFamily="34" charset="0"/>
                <a:hlinkClick r:id="rId4"/>
              </a:rPr>
              <a:t>http://www.flickr.com/photos/mglarsen/4728823590/</a:t>
            </a:r>
            <a:endParaRPr lang="en-US" sz="1000" dirty="0" smtClean="0">
              <a:latin typeface="Arial" pitchFamily="34" charset="0"/>
              <a:cs typeface="Arial" pitchFamily="34" charset="0"/>
            </a:endParaRPr>
          </a:p>
          <a:p>
            <a:pPr>
              <a:spcBef>
                <a:spcPts val="0"/>
              </a:spcBef>
            </a:pPr>
            <a:endParaRPr lang="en-US" sz="1100" dirty="0"/>
          </a:p>
        </p:txBody>
      </p:sp>
      <p:sp>
        <p:nvSpPr>
          <p:cNvPr id="6" name="Slide Number Placeholder 5"/>
          <p:cNvSpPr>
            <a:spLocks noGrp="1"/>
          </p:cNvSpPr>
          <p:nvPr>
            <p:ph type="sldNum" sz="quarter" idx="10"/>
          </p:nvPr>
        </p:nvSpPr>
        <p:spPr/>
        <p:txBody>
          <a:bodyPr/>
          <a:lstStyle/>
          <a:p>
            <a:fld id="{53C4BA3A-418F-49FD-BB3A-2131A9C0B72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7978" y="4420315"/>
            <a:ext cx="6452006" cy="4187666"/>
          </a:xfrm>
        </p:spPr>
        <p:txBody>
          <a:bodyPr>
            <a:noAutofit/>
          </a:bodyPr>
          <a:lstStyle/>
          <a:p>
            <a:pPr>
              <a:spcBef>
                <a:spcPts val="0"/>
              </a:spcBef>
              <a:buClr>
                <a:srgbClr val="FF7600"/>
              </a:buClr>
            </a:pPr>
            <a:r>
              <a:rPr lang="en-US" sz="1400" dirty="0" smtClean="0">
                <a:latin typeface="Arial" pitchFamily="34" charset="0"/>
                <a:cs typeface="Arial" pitchFamily="34" charset="0"/>
              </a:rPr>
              <a:t>Users will enter a search term and receive results weighted toward sites most often used by librarians at institutions such as the Library of Congress, the University of Washington, the State Library of Maryland, and over 2,000 other libraries worldwide.</a:t>
            </a:r>
          </a:p>
          <a:p>
            <a:pPr marL="457200" indent="-457200">
              <a:spcBef>
                <a:spcPts val="0"/>
              </a:spcBef>
            </a:pPr>
            <a:endParaRPr lang="en-US" sz="1400" dirty="0" smtClean="0">
              <a:latin typeface="Arial" pitchFamily="34" charset="0"/>
              <a:cs typeface="Arial" pitchFamily="34" charset="0"/>
            </a:endParaRPr>
          </a:p>
          <a:p>
            <a:pPr marL="457200" marR="0" indent="-457200" algn="l" defTabSz="914400" rtl="0" eaLnBrk="1" fontAlgn="base" latinLnBrk="0" hangingPunct="1">
              <a:lnSpc>
                <a:spcPct val="100000"/>
              </a:lnSpc>
              <a:spcBef>
                <a:spcPts val="0"/>
              </a:spcBef>
              <a:spcAft>
                <a:spcPct val="0"/>
              </a:spcAft>
              <a:buClrTx/>
              <a:buSzTx/>
              <a:buFontTx/>
              <a:buNone/>
              <a:tabLst/>
              <a:defRPr/>
            </a:pPr>
            <a:r>
              <a:rPr lang="en-US" sz="1400" b="0" i="0" kern="1200" dirty="0" smtClean="0">
                <a:solidFill>
                  <a:schemeClr val="tx1"/>
                </a:solidFill>
                <a:latin typeface="Arial" pitchFamily="34" charset="0"/>
                <a:cs typeface="Arial" pitchFamily="34" charset="0"/>
              </a:rPr>
              <a:t>Baker, M. (2011, May 14). Reference</a:t>
            </a:r>
            <a:r>
              <a:rPr lang="en-US" sz="1400" b="0" i="0" kern="1200" baseline="0" dirty="0" smtClean="0">
                <a:solidFill>
                  <a:schemeClr val="tx1"/>
                </a:solidFill>
                <a:latin typeface="Arial" pitchFamily="34" charset="0"/>
                <a:cs typeface="Arial" pitchFamily="34" charset="0"/>
              </a:rPr>
              <a:t> Extract [Video file]. Retrieved from </a:t>
            </a:r>
            <a:r>
              <a:rPr lang="en-US" sz="1400" dirty="0" smtClean="0">
                <a:latin typeface="Arial" pitchFamily="34" charset="0"/>
                <a:cs typeface="Arial" pitchFamily="34" charset="0"/>
                <a:hlinkClick r:id="rId3"/>
              </a:rPr>
              <a:t>http://www.youtube.com/watch?v=kZUlU5uPH6A</a:t>
            </a:r>
            <a:endParaRPr lang="en-US" sz="1400" dirty="0" smtClean="0">
              <a:latin typeface="Arial" pitchFamily="34" charset="0"/>
              <a:cs typeface="Arial" pitchFamily="34" charset="0"/>
            </a:endParaRPr>
          </a:p>
          <a:p>
            <a:pPr marL="457200" indent="-457200">
              <a:spcBef>
                <a:spcPts val="0"/>
              </a:spcBef>
            </a:pPr>
            <a:endParaRPr lang="en-US" sz="1400" dirty="0" smtClean="0">
              <a:latin typeface="Arial" pitchFamily="34" charset="0"/>
              <a:cs typeface="Arial" pitchFamily="34" charset="0"/>
            </a:endParaRPr>
          </a:p>
          <a:p>
            <a:pPr marL="457200" indent="-457200">
              <a:spcBef>
                <a:spcPts val="0"/>
              </a:spcBef>
            </a:pPr>
            <a:r>
              <a:rPr lang="en-US" sz="1400" dirty="0" smtClean="0">
                <a:latin typeface="Arial" pitchFamily="34" charset="0"/>
                <a:cs typeface="Arial" pitchFamily="34" charset="0"/>
              </a:rPr>
              <a:t>OCLC. (2008). OCLC, Syracuse University and University of Washington to help develop a new Web search experience based on expertise from librarians [Press release]. Retrieved from </a:t>
            </a:r>
            <a:r>
              <a:rPr lang="en-US" sz="1400" dirty="0" smtClean="0">
                <a:latin typeface="Arial" pitchFamily="34" charset="0"/>
                <a:cs typeface="Arial" pitchFamily="34" charset="0"/>
                <a:hlinkClick r:id="rId4"/>
              </a:rPr>
              <a:t>http://www.oclc.org/news/releases/200842.htm</a:t>
            </a:r>
            <a:endParaRPr lang="en-US" sz="1400" dirty="0" smtClean="0">
              <a:latin typeface="Arial" pitchFamily="34" charset="0"/>
              <a:cs typeface="Arial" pitchFamily="34" charset="0"/>
            </a:endParaRPr>
          </a:p>
          <a:p>
            <a:pPr marL="457200" indent="-457200">
              <a:spcBef>
                <a:spcPts val="0"/>
              </a:spcBef>
            </a:pPr>
            <a:r>
              <a:rPr lang="en-US" sz="1400" dirty="0" smtClean="0">
                <a:latin typeface="Arial" pitchFamily="34" charset="0"/>
                <a:cs typeface="Arial" pitchFamily="34" charset="0"/>
              </a:rPr>
              <a:t> </a:t>
            </a:r>
          </a:p>
          <a:p>
            <a:pPr marL="457200" indent="-457200">
              <a:spcBef>
                <a:spcPts val="0"/>
              </a:spcBef>
            </a:pPr>
            <a:r>
              <a:rPr lang="en-US" sz="1400" dirty="0" smtClean="0">
                <a:latin typeface="Arial" pitchFamily="34" charset="0"/>
                <a:cs typeface="Arial" pitchFamily="34" charset="0"/>
              </a:rPr>
              <a:t>Microsoft Clip</a:t>
            </a:r>
            <a:r>
              <a:rPr lang="en-US" sz="1400" baseline="0" dirty="0" smtClean="0">
                <a:latin typeface="Arial" pitchFamily="34" charset="0"/>
                <a:cs typeface="Arial" pitchFamily="34" charset="0"/>
              </a:rPr>
              <a:t> Art</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1674" y="4420315"/>
            <a:ext cx="6737299" cy="4621272"/>
          </a:xfrm>
        </p:spPr>
        <p:txBody>
          <a:bodyPr>
            <a:noAutofit/>
          </a:bodyPr>
          <a:lstStyle/>
          <a:p>
            <a:pPr>
              <a:spcBef>
                <a:spcPts val="0"/>
              </a:spcBef>
              <a:buClr>
                <a:srgbClr val="FF7600"/>
              </a:buClr>
              <a:buFont typeface="Arial" pitchFamily="34" charset="0"/>
              <a:buChar char="•"/>
            </a:pPr>
            <a:r>
              <a:rPr lang="en-US" sz="1400" dirty="0" smtClean="0">
                <a:latin typeface="Arial" pitchFamily="34" charset="0"/>
                <a:cs typeface="Arial" pitchFamily="34" charset="0"/>
              </a:rPr>
              <a:t>Increased online instruction and degree programs</a:t>
            </a:r>
          </a:p>
          <a:p>
            <a:pPr>
              <a:spcBef>
                <a:spcPts val="0"/>
              </a:spcBef>
              <a:buClr>
                <a:srgbClr val="FF7600"/>
              </a:buClr>
              <a:buFont typeface="Arial" pitchFamily="34" charset="0"/>
              <a:buChar char="•"/>
            </a:pPr>
            <a:r>
              <a:rPr lang="en-US" sz="1400" dirty="0" smtClean="0">
                <a:latin typeface="Arial" pitchFamily="34" charset="0"/>
                <a:cs typeface="Arial" pitchFamily="34" charset="0"/>
              </a:rPr>
              <a:t>Globalization</a:t>
            </a:r>
          </a:p>
          <a:p>
            <a:pPr lvl="1">
              <a:spcBef>
                <a:spcPts val="0"/>
              </a:spcBef>
              <a:buClr>
                <a:srgbClr val="FF7600"/>
              </a:buClr>
              <a:buFont typeface="Arial" pitchFamily="34" charset="0"/>
              <a:buChar char="•"/>
            </a:pPr>
            <a:r>
              <a:rPr lang="en-US" sz="1400" dirty="0" smtClean="0">
                <a:latin typeface="Arial" pitchFamily="34" charset="0"/>
                <a:cs typeface="Arial" pitchFamily="34" charset="0"/>
              </a:rPr>
              <a:t>Western countries expanding footprint into Middle East and Asia</a:t>
            </a:r>
          </a:p>
          <a:p>
            <a:pPr lvl="1">
              <a:spcBef>
                <a:spcPts val="0"/>
              </a:spcBef>
              <a:buClr>
                <a:srgbClr val="FF7600"/>
              </a:buClr>
              <a:buFont typeface="Arial" pitchFamily="34" charset="0"/>
              <a:buChar char="•"/>
            </a:pPr>
            <a:r>
              <a:rPr lang="en-US" sz="1400" dirty="0" smtClean="0">
                <a:latin typeface="Arial" pitchFamily="34" charset="0"/>
                <a:cs typeface="Arial" pitchFamily="34" charset="0"/>
              </a:rPr>
              <a:t>China and India increasing competition for Western institutions</a:t>
            </a:r>
          </a:p>
          <a:p>
            <a:pPr>
              <a:spcBef>
                <a:spcPts val="0"/>
              </a:spcBef>
              <a:buClr>
                <a:srgbClr val="FF7600"/>
              </a:buClr>
              <a:buFont typeface="Arial" pitchFamily="34" charset="0"/>
              <a:buChar char="•"/>
            </a:pPr>
            <a:r>
              <a:rPr lang="en-US" sz="1400" dirty="0" smtClean="0">
                <a:latin typeface="Arial" pitchFamily="34" charset="0"/>
                <a:cs typeface="Arial" pitchFamily="34" charset="0"/>
              </a:rPr>
              <a:t>Increased skepticism of “return on investment”</a:t>
            </a:r>
          </a:p>
          <a:p>
            <a:pPr>
              <a:spcBef>
                <a:spcPts val="0"/>
              </a:spcBef>
              <a:buClr>
                <a:srgbClr val="FF7600"/>
              </a:buClr>
              <a:buFont typeface="Arial" pitchFamily="34" charset="0"/>
              <a:buChar char="•"/>
            </a:pPr>
            <a:r>
              <a:rPr lang="en-US" sz="1400" dirty="0" smtClean="0">
                <a:latin typeface="Arial" pitchFamily="34" charset="0"/>
                <a:cs typeface="Arial" pitchFamily="34" charset="0"/>
              </a:rPr>
              <a:t>Can’t sustain both teaching &amp; learning with high quality research</a:t>
            </a:r>
          </a:p>
          <a:p>
            <a:pPr>
              <a:spcBef>
                <a:spcPts val="0"/>
              </a:spcBef>
              <a:buClr>
                <a:srgbClr val="FF7600"/>
              </a:buClr>
              <a:buFont typeface="Arial" pitchFamily="34" charset="0"/>
              <a:buChar char="•"/>
            </a:pPr>
            <a:r>
              <a:rPr lang="en-US" sz="1400" dirty="0" smtClean="0">
                <a:latin typeface="Arial" pitchFamily="34" charset="0"/>
                <a:cs typeface="Arial" pitchFamily="34" charset="0"/>
              </a:rPr>
              <a:t>Higher education overvalued for hefty price tag</a:t>
            </a:r>
          </a:p>
          <a:p>
            <a:pPr marL="457200" indent="-457200">
              <a:spcBef>
                <a:spcPts val="0"/>
              </a:spcBef>
            </a:pPr>
            <a:endParaRPr lang="en-US" sz="1400" dirty="0" smtClean="0">
              <a:latin typeface="Arial" pitchFamily="34" charset="0"/>
              <a:cs typeface="Arial" pitchFamily="34" charset="0"/>
            </a:endParaRPr>
          </a:p>
          <a:p>
            <a:pPr marL="457200" indent="-457200">
              <a:spcBef>
                <a:spcPts val="0"/>
              </a:spcBef>
            </a:pPr>
            <a:r>
              <a:rPr lang="en-US" sz="1400" dirty="0" smtClean="0">
                <a:latin typeface="Arial" pitchFamily="34" charset="0"/>
                <a:cs typeface="Arial" pitchFamily="34" charset="0"/>
              </a:rPr>
              <a:t>Christensen, C. M., Horn, M. B., Caldera, L., </a:t>
            </a:r>
            <a:r>
              <a:rPr lang="en-US" sz="1400" dirty="0" err="1" smtClean="0">
                <a:latin typeface="Arial" pitchFamily="34" charset="0"/>
                <a:cs typeface="Arial" pitchFamily="34" charset="0"/>
              </a:rPr>
              <a:t>Soares</a:t>
            </a:r>
            <a:r>
              <a:rPr lang="en-US" sz="1400" dirty="0" smtClean="0">
                <a:latin typeface="Arial" pitchFamily="34" charset="0"/>
                <a:cs typeface="Arial" pitchFamily="34" charset="0"/>
              </a:rPr>
              <a:t>, L., </a:t>
            </a:r>
            <a:r>
              <a:rPr lang="en-US" sz="1400" dirty="0" err="1" smtClean="0">
                <a:latin typeface="Arial" pitchFamily="34" charset="0"/>
                <a:cs typeface="Arial" pitchFamily="34" charset="0"/>
              </a:rPr>
              <a:t>Innosight</a:t>
            </a:r>
            <a:r>
              <a:rPr lang="en-US" sz="1400" dirty="0" smtClean="0">
                <a:latin typeface="Arial" pitchFamily="34" charset="0"/>
                <a:cs typeface="Arial" pitchFamily="34" charset="0"/>
              </a:rPr>
              <a:t> Institute., &amp; Center for American Progress. (2011). </a:t>
            </a:r>
            <a:r>
              <a:rPr lang="en-US" sz="1400" i="1" dirty="0" smtClean="0">
                <a:latin typeface="Arial" pitchFamily="34" charset="0"/>
                <a:cs typeface="Arial" pitchFamily="34" charset="0"/>
              </a:rPr>
              <a:t>Disrupting college: How disruptive innovation can deliver quality and affordability to postsecondary education</a:t>
            </a:r>
            <a:r>
              <a:rPr lang="en-US" sz="1400" dirty="0" smtClean="0">
                <a:latin typeface="Arial" pitchFamily="34" charset="0"/>
                <a:cs typeface="Arial" pitchFamily="34" charset="0"/>
              </a:rPr>
              <a:t>. Mountain View, </a:t>
            </a:r>
            <a:r>
              <a:rPr lang="en-US" sz="1400" dirty="0" err="1" smtClean="0">
                <a:latin typeface="Arial" pitchFamily="34" charset="0"/>
                <a:cs typeface="Arial" pitchFamily="34" charset="0"/>
              </a:rPr>
              <a:t>Calif</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Innosight</a:t>
            </a:r>
            <a:r>
              <a:rPr lang="en-US" sz="1400" dirty="0" smtClean="0">
                <a:latin typeface="Arial" pitchFamily="34" charset="0"/>
                <a:cs typeface="Arial" pitchFamily="34" charset="0"/>
              </a:rPr>
              <a:t> Institute.</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Microsoft Clip</a:t>
            </a:r>
            <a:r>
              <a:rPr lang="en-US" sz="1400" baseline="0" dirty="0" smtClean="0">
                <a:latin typeface="Arial" pitchFamily="34" charset="0"/>
                <a:cs typeface="Arial" pitchFamily="34" charset="0"/>
              </a:rPr>
              <a:t> Art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5540" y="4420314"/>
            <a:ext cx="6585761" cy="4627736"/>
          </a:xfrm>
        </p:spPr>
        <p:txBody>
          <a:bodyPr>
            <a:noAutofit/>
          </a:bodyPr>
          <a:lstStyle/>
          <a:p>
            <a:pPr defTabSz="932871">
              <a:defRPr/>
            </a:pPr>
            <a:r>
              <a:rPr lang="en-US" sz="1400" dirty="0" smtClean="0">
                <a:latin typeface="Arial" pitchFamily="34" charset="0"/>
                <a:cs typeface="Arial" pitchFamily="34" charset="0"/>
              </a:rPr>
              <a:t>Shifts in the higher education surround will have an impact on libraries in terms of expectations for development of collections, delivery of collections and services for both old and new audiences, and in terms of how libraries continue to demonstrate value to parent institutions. </a:t>
            </a:r>
          </a:p>
          <a:p>
            <a:r>
              <a:rPr lang="en-US" sz="1400" dirty="0" smtClean="0">
                <a:solidFill>
                  <a:srgbClr val="FF0000"/>
                </a:solidFill>
                <a:latin typeface="Arial" pitchFamily="34" charset="0"/>
                <a:cs typeface="Arial" pitchFamily="34" charset="0"/>
              </a:rPr>
              <a:t> </a:t>
            </a:r>
          </a:p>
          <a:p>
            <a:r>
              <a:rPr lang="en-US" sz="1400" dirty="0" smtClean="0">
                <a:latin typeface="Arial" pitchFamily="34" charset="0"/>
                <a:cs typeface="Arial" pitchFamily="34" charset="0"/>
              </a:rPr>
              <a:t>Microsoft</a:t>
            </a:r>
            <a:r>
              <a:rPr lang="en-US" sz="1400" baseline="0" dirty="0" smtClean="0">
                <a:latin typeface="Arial" pitchFamily="34" charset="0"/>
                <a:cs typeface="Arial" pitchFamily="34" charset="0"/>
              </a:rPr>
              <a:t> Clip Art</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Microsoft Clip</a:t>
            </a:r>
            <a:r>
              <a:rPr lang="en-US" sz="1400" baseline="0" dirty="0" smtClean="0"/>
              <a:t> Art</a:t>
            </a:r>
            <a:endParaRPr lang="en-US" sz="14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Microsoft Clip</a:t>
            </a:r>
            <a:r>
              <a:rPr lang="en-US" sz="1400" baseline="0" dirty="0" smtClean="0"/>
              <a:t> Art</a:t>
            </a:r>
            <a:endParaRPr lang="en-US" sz="14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985" y="4431526"/>
            <a:ext cx="6585761" cy="4560464"/>
          </a:xfrm>
        </p:spPr>
        <p:txBody>
          <a:bodyPr>
            <a:noAutofit/>
          </a:bodyPr>
          <a:lstStyle/>
          <a:p>
            <a:pPr marL="0" marR="0" indent="0" algn="l" defTabSz="932871" rtl="0" eaLnBrk="1" fontAlgn="base" latinLnBrk="0" hangingPunct="1">
              <a:lnSpc>
                <a:spcPct val="100000"/>
              </a:lnSpc>
              <a:spcBef>
                <a:spcPts val="0"/>
              </a:spcBef>
              <a:spcAft>
                <a:spcPct val="0"/>
              </a:spcAft>
              <a:buClrTx/>
              <a:buSzTx/>
              <a:buFontTx/>
              <a:buNone/>
              <a:tabLst/>
              <a:defRPr/>
            </a:pPr>
            <a:r>
              <a:rPr lang="en-US" sz="1400" i="1" dirty="0" smtClean="0">
                <a:latin typeface="Arial" pitchFamily="34" charset="0"/>
                <a:cs typeface="Arial" pitchFamily="34" charset="0"/>
              </a:rPr>
              <a:t>“I was on the site at 2 or 3 in the morning and it felt personalized. I don’t know, I felt like I was the only person the other person had to talk to and they took the time out.” –Seeking Synchronicity, User (Focus Group, Rutgers University, July 11, 2006)</a:t>
            </a:r>
          </a:p>
          <a:p>
            <a:pPr defTabSz="932871">
              <a:spcBef>
                <a:spcPts val="0"/>
              </a:spcBef>
              <a:defRPr/>
            </a:pPr>
            <a:endParaRPr lang="en-US" sz="1400" dirty="0" smtClean="0">
              <a:latin typeface="Arial" pitchFamily="34" charset="0"/>
              <a:cs typeface="Arial" pitchFamily="34" charset="0"/>
            </a:endParaRPr>
          </a:p>
          <a:p>
            <a:pPr>
              <a:spcBef>
                <a:spcPts val="0"/>
              </a:spcBef>
              <a:buClr>
                <a:srgbClr val="FF7600"/>
              </a:buClr>
              <a:buFont typeface="Arial" pitchFamily="34" charset="0"/>
              <a:buChar char="•"/>
            </a:pPr>
            <a:r>
              <a:rPr lang="en-US" sz="1400" dirty="0" smtClean="0">
                <a:latin typeface="Arial" pitchFamily="34" charset="0"/>
                <a:cs typeface="Arial" pitchFamily="34" charset="0"/>
              </a:rPr>
              <a:t>Smith and Pickett (2011): “The new library should be based on the just-in-time model, where access is more important than vast quantities of nearby inventory.” Cloud computing provides a great opportunity for the provision of full-text electronic sources “just-in-time” (p.43). </a:t>
            </a:r>
          </a:p>
          <a:p>
            <a:pPr>
              <a:spcBef>
                <a:spcPts val="0"/>
              </a:spcBef>
            </a:pPr>
            <a:endParaRPr lang="en-US" sz="1400" dirty="0" smtClean="0">
              <a:latin typeface="Arial" pitchFamily="34" charset="0"/>
              <a:cs typeface="Arial" pitchFamily="34" charset="0"/>
            </a:endParaRPr>
          </a:p>
          <a:p>
            <a:pPr defTabSz="932871">
              <a:spcBef>
                <a:spcPts val="0"/>
              </a:spcBef>
              <a:defRPr/>
            </a:pPr>
            <a:r>
              <a:rPr lang="en-US" sz="1400" dirty="0" smtClean="0">
                <a:latin typeface="Arial" pitchFamily="34" charset="0"/>
                <a:cs typeface="Arial" pitchFamily="34" charset="0"/>
              </a:rPr>
              <a:t>Smith, S. &amp; Pickett, C. (2011, September 05). Avoiding the path to obsolescence. </a:t>
            </a:r>
            <a:r>
              <a:rPr lang="en-US" sz="1400" i="1" dirty="0" smtClean="0">
                <a:latin typeface="Arial" pitchFamily="34" charset="0"/>
                <a:cs typeface="Arial" pitchFamily="34" charset="0"/>
              </a:rPr>
              <a:t>American Libraries</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42 </a:t>
            </a:r>
            <a:r>
              <a:rPr lang="en-US" sz="1400" dirty="0" smtClean="0">
                <a:latin typeface="Arial" pitchFamily="34" charset="0"/>
                <a:cs typeface="Arial" pitchFamily="34" charset="0"/>
              </a:rPr>
              <a:t>(9), 38-43.</a:t>
            </a:r>
          </a:p>
          <a:p>
            <a:pPr defTabSz="932871">
              <a:spcBef>
                <a:spcPts val="0"/>
              </a:spcBef>
              <a:buClr>
                <a:srgbClr val="FF7600"/>
              </a:buClr>
              <a:defRPr/>
            </a:pPr>
            <a:endParaRPr lang="en-US" sz="1400" dirty="0" smtClean="0">
              <a:latin typeface="Arial" pitchFamily="34" charset="0"/>
              <a:cs typeface="Arial" pitchFamily="34" charset="0"/>
            </a:endParaRPr>
          </a:p>
          <a:p>
            <a:pPr defTabSz="932871">
              <a:spcBef>
                <a:spcPts val="0"/>
              </a:spcBef>
              <a:buClr>
                <a:srgbClr val="FF7600"/>
              </a:buClr>
              <a:buFont typeface="Arial" pitchFamily="34" charset="0"/>
              <a:buChar char="•"/>
              <a:defRPr/>
            </a:pPr>
            <a:r>
              <a:rPr lang="en-US" sz="1400" dirty="0" smtClean="0">
                <a:latin typeface="Arial" pitchFamily="34" charset="0"/>
                <a:cs typeface="Arial" pitchFamily="34" charset="0"/>
              </a:rPr>
              <a:t>Information is ubiquitous and alternate forms of credentialing are available</a:t>
            </a:r>
          </a:p>
          <a:p>
            <a:pPr defTabSz="932871">
              <a:spcBef>
                <a:spcPts val="0"/>
              </a:spcBef>
              <a:defRPr/>
            </a:pPr>
            <a:endParaRPr lang="en-US" sz="1400" dirty="0" smtClean="0">
              <a:latin typeface="Arial" pitchFamily="34" charset="0"/>
              <a:cs typeface="Arial" pitchFamily="34" charset="0"/>
            </a:endParaRPr>
          </a:p>
          <a:p>
            <a:pPr defTabSz="932871">
              <a:spcBef>
                <a:spcPts val="0"/>
              </a:spcBef>
              <a:defRPr/>
            </a:pPr>
            <a:r>
              <a:rPr lang="en-US" sz="1400" dirty="0" smtClean="0">
                <a:latin typeface="Arial" pitchFamily="34" charset="0"/>
                <a:cs typeface="Arial" pitchFamily="34" charset="0"/>
              </a:rPr>
              <a:t>Microsoft Clip Art</a:t>
            </a:r>
          </a:p>
          <a:p>
            <a:pPr defTabSz="932871">
              <a:defRPr/>
            </a:pP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7238" y="4420315"/>
            <a:ext cx="6305703" cy="4187666"/>
          </a:xfrm>
        </p:spPr>
        <p:txBody>
          <a:bodyPr>
            <a:noAutofit/>
          </a:bodyPr>
          <a:lstStyle/>
          <a:p>
            <a:pPr marL="0" marR="0" indent="0" algn="l" defTabSz="914400" rtl="0" eaLnBrk="1" fontAlgn="base" latinLnBrk="0" hangingPunct="1">
              <a:spcBef>
                <a:spcPts val="0"/>
              </a:spcBef>
              <a:spcAft>
                <a:spcPct val="0"/>
              </a:spcAft>
              <a:buClrTx/>
              <a:buSzTx/>
              <a:buFontTx/>
              <a:buNone/>
              <a:tabLst/>
              <a:defRPr/>
            </a:pPr>
            <a:r>
              <a:rPr lang="en-US" sz="1400" kern="1200" dirty="0" smtClean="0">
                <a:solidFill>
                  <a:schemeClr val="tx1"/>
                </a:solidFill>
                <a:latin typeface="Arial" pitchFamily="34" charset="0"/>
                <a:cs typeface="Arial" pitchFamily="34" charset="0"/>
              </a:rPr>
              <a:t>Mathews, Brian. “Think Like a Startup: A White Paper to Inspire Library Entrepreneurialism.” </a:t>
            </a:r>
            <a:r>
              <a:rPr lang="en-US" sz="1400" kern="1200" dirty="0" err="1" smtClean="0">
                <a:solidFill>
                  <a:schemeClr val="tx1"/>
                </a:solidFill>
                <a:latin typeface="Arial" pitchFamily="34" charset="0"/>
                <a:cs typeface="Arial" pitchFamily="34" charset="0"/>
              </a:rPr>
              <a:t>VTechWorks</a:t>
            </a:r>
            <a:r>
              <a:rPr lang="en-US" sz="1400" kern="1200" dirty="0" smtClean="0">
                <a:solidFill>
                  <a:schemeClr val="tx1"/>
                </a:solidFill>
                <a:latin typeface="Arial" pitchFamily="34" charset="0"/>
                <a:cs typeface="Arial" pitchFamily="34" charset="0"/>
              </a:rPr>
              <a:t> working paper, Virginia Polytechnic Institute and State University, Blacksburg, Virginia, April 2012. </a:t>
            </a:r>
            <a:r>
              <a:rPr lang="en-US" sz="1400" u="sng" kern="1200" dirty="0" smtClean="0">
                <a:solidFill>
                  <a:schemeClr val="tx1"/>
                </a:solidFill>
                <a:latin typeface="Arial" pitchFamily="34" charset="0"/>
                <a:cs typeface="Arial" pitchFamily="34" charset="0"/>
                <a:hlinkClick r:id="rId3"/>
              </a:rPr>
              <a:t>http://vtechworks.lib.vt.edu/handle/10919/18649</a:t>
            </a:r>
            <a:r>
              <a:rPr lang="en-US" sz="1400" kern="1200" dirty="0" smtClean="0">
                <a:solidFill>
                  <a:schemeClr val="tx1"/>
                </a:solidFill>
                <a:latin typeface="Arial" pitchFamily="34" charset="0"/>
                <a:cs typeface="Arial" pitchFamily="34" charset="0"/>
              </a:rPr>
              <a:t>.</a:t>
            </a:r>
          </a:p>
          <a:p>
            <a:pPr>
              <a:spcBef>
                <a:spcPts val="0"/>
              </a:spcBef>
            </a:pPr>
            <a:endParaRPr lang="en-US" sz="14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1400" dirty="0" smtClean="0">
                <a:latin typeface="Arial" pitchFamily="34" charset="0"/>
                <a:cs typeface="Arial" pitchFamily="34" charset="0"/>
              </a:rPr>
              <a:t>“How can libraries support 21</a:t>
            </a:r>
            <a:r>
              <a:rPr lang="en-US" sz="1400" baseline="30000" dirty="0" smtClean="0">
                <a:latin typeface="Arial" pitchFamily="34" charset="0"/>
                <a:cs typeface="Arial" pitchFamily="34" charset="0"/>
              </a:rPr>
              <a:t>st</a:t>
            </a:r>
            <a:r>
              <a:rPr lang="en-US" sz="1400" dirty="0" smtClean="0">
                <a:latin typeface="Arial" pitchFamily="34" charset="0"/>
                <a:cs typeface="Arial" pitchFamily="34" charset="0"/>
              </a:rPr>
              <a:t> century learners?  Follow that thread and you’ll find transformative change.” (pg. 1)</a:t>
            </a:r>
          </a:p>
          <a:p>
            <a:pPr marL="0" marR="0" indent="0" algn="l" defTabSz="914400" rtl="0" eaLnBrk="1" fontAlgn="base" latinLnBrk="0" hangingPunct="1">
              <a:spcBef>
                <a:spcPts val="0"/>
              </a:spcBef>
              <a:spcAft>
                <a:spcPct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1400" dirty="0" smtClean="0">
                <a:latin typeface="Arial" pitchFamily="34" charset="0"/>
                <a:cs typeface="Arial" pitchFamily="34" charset="0"/>
              </a:rPr>
              <a:t>http://www.flickr.com/photos/sbh/3422705673/</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0975" y="4420315"/>
            <a:ext cx="6553200" cy="4733210"/>
          </a:xfrm>
        </p:spPr>
        <p:txBody>
          <a:bodyPr>
            <a:noAutofit/>
          </a:bodyPr>
          <a:lstStyle/>
          <a:p>
            <a:pPr marL="0" marR="0" indent="0" algn="l" defTabSz="914400" rtl="0" eaLnBrk="1" fontAlgn="base" latinLnBrk="0" hangingPunct="1">
              <a:spcBef>
                <a:spcPts val="0"/>
              </a:spcBef>
              <a:spcAft>
                <a:spcPct val="0"/>
              </a:spcAft>
              <a:buClrTx/>
              <a:buSzTx/>
              <a:buFontTx/>
              <a:buNone/>
              <a:tabLst/>
              <a:defRPr/>
            </a:pPr>
            <a:r>
              <a:rPr lang="en-US" sz="1100" i="1" kern="1200" dirty="0" smtClean="0">
                <a:solidFill>
                  <a:schemeClr val="tx1"/>
                </a:solidFill>
                <a:latin typeface="Arial" pitchFamily="34" charset="0"/>
                <a:cs typeface="Arial" pitchFamily="34" charset="0"/>
              </a:rPr>
              <a:t>“</a:t>
            </a:r>
            <a:r>
              <a:rPr lang="en-US" sz="1100" i="1" dirty="0" smtClean="0">
                <a:latin typeface="Arial" pitchFamily="34" charset="0"/>
                <a:cs typeface="Arial" pitchFamily="34" charset="0"/>
              </a:rPr>
              <a:t>I used a lot of journals, like scientific journals and stuff and then I even didn’t use a computer for some of it.  Like I went to the library and found stuff there.  And like we learned how to use </a:t>
            </a:r>
            <a:r>
              <a:rPr lang="en-US" sz="1100" i="1" dirty="0" err="1" smtClean="0">
                <a:latin typeface="Arial" pitchFamily="34" charset="0"/>
                <a:cs typeface="Arial" pitchFamily="34" charset="0"/>
              </a:rPr>
              <a:t>google</a:t>
            </a:r>
            <a:r>
              <a:rPr lang="en-US" sz="1100" i="1" dirty="0" smtClean="0">
                <a:latin typeface="Arial" pitchFamily="34" charset="0"/>
                <a:cs typeface="Arial" pitchFamily="34" charset="0"/>
              </a:rPr>
              <a:t> a little better, like fish out the .com and stuff, like you can do that.  And just get the .orgs and .</a:t>
            </a:r>
            <a:r>
              <a:rPr lang="en-US" sz="1100" i="1" dirty="0" err="1" smtClean="0">
                <a:latin typeface="Arial" pitchFamily="34" charset="0"/>
                <a:cs typeface="Arial" pitchFamily="34" charset="0"/>
              </a:rPr>
              <a:t>edu’s</a:t>
            </a:r>
            <a:r>
              <a:rPr lang="en-US" sz="1100" i="1" dirty="0" smtClean="0">
                <a:latin typeface="Arial" pitchFamily="34" charset="0"/>
                <a:cs typeface="Arial" pitchFamily="34" charset="0"/>
              </a:rPr>
              <a:t> because they are more reliable sources.” Digital Visitors and Residents, (USS6 0:23:00, Female Age 17). </a:t>
            </a:r>
          </a:p>
          <a:p>
            <a:pPr>
              <a:spcBef>
                <a:spcPts val="0"/>
              </a:spcBef>
            </a:pPr>
            <a:endParaRPr lang="en-US" sz="1100" u="none" strike="noStrike" kern="1200" dirty="0" smtClean="0">
              <a:solidFill>
                <a:schemeClr val="tx1"/>
              </a:solidFill>
              <a:latin typeface="Arial" pitchFamily="34" charset="0"/>
              <a:cs typeface="Arial" pitchFamily="34" charset="0"/>
            </a:endParaRPr>
          </a:p>
          <a:p>
            <a:pPr>
              <a:spcBef>
                <a:spcPts val="0"/>
              </a:spcBef>
            </a:pPr>
            <a:r>
              <a:rPr lang="en-US" sz="1100" b="1" dirty="0" smtClean="0">
                <a:latin typeface="Arial" pitchFamily="34" charset="0"/>
                <a:cs typeface="Arial" pitchFamily="34" charset="0"/>
              </a:rPr>
              <a:t>Google Search Education Hub (K-12):</a:t>
            </a:r>
          </a:p>
          <a:p>
            <a:pPr>
              <a:spcBef>
                <a:spcPts val="0"/>
              </a:spcBef>
              <a:buFont typeface="Arial" pitchFamily="34" charset="0"/>
              <a:buNone/>
            </a:pPr>
            <a:r>
              <a:rPr lang="en-US" sz="1100" dirty="0" smtClean="0">
                <a:latin typeface="Arial" pitchFamily="34" charset="0"/>
                <a:cs typeface="Arial" pitchFamily="34" charset="0"/>
              </a:rPr>
              <a:t>	Lesson plans in Google Docs</a:t>
            </a:r>
          </a:p>
          <a:p>
            <a:pPr>
              <a:spcBef>
                <a:spcPts val="0"/>
              </a:spcBef>
              <a:buFont typeface="Arial" pitchFamily="34" charset="0"/>
              <a:buNone/>
            </a:pPr>
            <a:r>
              <a:rPr lang="en-US" sz="1100" dirty="0" smtClean="0">
                <a:latin typeface="Arial" pitchFamily="34" charset="0"/>
                <a:cs typeface="Arial" pitchFamily="34" charset="0"/>
              </a:rPr>
              <a:t>	Search activities</a:t>
            </a:r>
          </a:p>
          <a:p>
            <a:pPr>
              <a:spcBef>
                <a:spcPts val="0"/>
              </a:spcBef>
              <a:buFont typeface="Arial" pitchFamily="34" charset="0"/>
              <a:buNone/>
            </a:pPr>
            <a:r>
              <a:rPr lang="en-US" sz="1100" dirty="0" smtClean="0">
                <a:latin typeface="Arial" pitchFamily="34" charset="0"/>
                <a:cs typeface="Arial" pitchFamily="34" charset="0"/>
              </a:rPr>
              <a:t>	Webinars</a:t>
            </a:r>
          </a:p>
          <a:p>
            <a:pPr>
              <a:spcBef>
                <a:spcPts val="0"/>
              </a:spcBef>
            </a:pPr>
            <a:endParaRPr lang="en-US" sz="1100" dirty="0" smtClean="0">
              <a:latin typeface="Arial" pitchFamily="34" charset="0"/>
              <a:cs typeface="Arial" pitchFamily="34" charset="0"/>
            </a:endParaRPr>
          </a:p>
          <a:p>
            <a:pPr>
              <a:spcBef>
                <a:spcPts val="0"/>
              </a:spcBef>
            </a:pPr>
            <a:r>
              <a:rPr lang="en-US" sz="1100" dirty="0" smtClean="0">
                <a:latin typeface="Arial" pitchFamily="34" charset="0"/>
                <a:cs typeface="Arial" pitchFamily="34" charset="0"/>
              </a:rPr>
              <a:t>Visitors &amp; Residents Project: Last year high school</a:t>
            </a:r>
            <a:r>
              <a:rPr lang="en-US" sz="1100" baseline="0" dirty="0" smtClean="0">
                <a:latin typeface="Arial" pitchFamily="34" charset="0"/>
                <a:cs typeface="Arial" pitchFamily="34" charset="0"/>
              </a:rPr>
              <a:t> &amp; first year of undergraduate studies, use </a:t>
            </a:r>
            <a:r>
              <a:rPr lang="en-US" sz="1100" baseline="0" dirty="0" err="1" smtClean="0">
                <a:latin typeface="Arial" pitchFamily="34" charset="0"/>
                <a:cs typeface="Arial" pitchFamily="34" charset="0"/>
              </a:rPr>
              <a:t>FaceBook</a:t>
            </a:r>
            <a:r>
              <a:rPr lang="en-US" sz="1100" baseline="0" dirty="0" smtClean="0">
                <a:latin typeface="Arial" pitchFamily="34" charset="0"/>
                <a:cs typeface="Arial" pitchFamily="34" charset="0"/>
              </a:rPr>
              <a:t> and Wikipedia (http://www.oclc.org/research/activities/vandr/) </a:t>
            </a:r>
          </a:p>
          <a:p>
            <a:pPr>
              <a:spcBef>
                <a:spcPts val="0"/>
              </a:spcBef>
            </a:pPr>
            <a:endParaRPr lang="en-US" sz="1100" dirty="0" smtClean="0">
              <a:latin typeface="Arial" pitchFamily="34" charset="0"/>
              <a:cs typeface="Arial" pitchFamily="34" charset="0"/>
            </a:endParaRPr>
          </a:p>
          <a:p>
            <a:pPr>
              <a:spcBef>
                <a:spcPts val="0"/>
              </a:spcBef>
            </a:pPr>
            <a:r>
              <a:rPr lang="en-US" sz="1100" dirty="0" smtClean="0">
                <a:latin typeface="Arial" pitchFamily="34" charset="0"/>
                <a:cs typeface="Arial" pitchFamily="34" charset="0"/>
              </a:rPr>
              <a:t>One tool used on a large scale by Tuck School of Business, Dartmouth, is Chatter. This is an application that is very similar to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but offers users more privacy and the facility to create numerous subgroups. </a:t>
            </a:r>
          </a:p>
          <a:p>
            <a:pPr>
              <a:spcBef>
                <a:spcPts val="0"/>
              </a:spcBef>
            </a:pPr>
            <a:r>
              <a:rPr lang="en-US" sz="1100" dirty="0" smtClean="0">
                <a:latin typeface="Arial" pitchFamily="34" charset="0"/>
                <a:cs typeface="Arial" pitchFamily="34" charset="0"/>
              </a:rPr>
              <a:t>However, social media can also be used to help </a:t>
            </a:r>
            <a:r>
              <a:rPr lang="en-US" sz="1100" dirty="0" err="1" smtClean="0">
                <a:latin typeface="Arial" pitchFamily="34" charset="0"/>
                <a:cs typeface="Arial" pitchFamily="34" charset="0"/>
              </a:rPr>
              <a:t>organise</a:t>
            </a:r>
            <a:r>
              <a:rPr lang="en-US" sz="1100" dirty="0" smtClean="0">
                <a:latin typeface="Arial" pitchFamily="34" charset="0"/>
                <a:cs typeface="Arial" pitchFamily="34" charset="0"/>
              </a:rPr>
              <a:t> the reams of data. “You can consolidate feeds into the right channel, which students can access when they want. This reduces the overload,” says Prof Johnson. </a:t>
            </a:r>
          </a:p>
          <a:p>
            <a:pPr>
              <a:spcBef>
                <a:spcPts val="0"/>
              </a:spcBef>
            </a:pPr>
            <a:r>
              <a:rPr lang="en-US" sz="1100" dirty="0" smtClean="0">
                <a:latin typeface="Arial" pitchFamily="34" charset="0"/>
                <a:cs typeface="Arial" pitchFamily="34" charset="0"/>
              </a:rPr>
              <a:t>“The more information we get the better, but the way it is </a:t>
            </a:r>
            <a:r>
              <a:rPr lang="en-US" sz="1100" dirty="0" err="1" smtClean="0">
                <a:latin typeface="Arial" pitchFamily="34" charset="0"/>
                <a:cs typeface="Arial" pitchFamily="34" charset="0"/>
              </a:rPr>
              <a:t>organised</a:t>
            </a:r>
            <a:r>
              <a:rPr lang="en-US" sz="1100" dirty="0" smtClean="0">
                <a:latin typeface="Arial" pitchFamily="34" charset="0"/>
                <a:cs typeface="Arial" pitchFamily="34" charset="0"/>
              </a:rPr>
              <a:t> is critical.” (Clark, 2012)</a:t>
            </a:r>
          </a:p>
          <a:p>
            <a:pPr>
              <a:spcBef>
                <a:spcPts val="0"/>
              </a:spcBef>
            </a:pPr>
            <a:r>
              <a:rPr lang="en-US" sz="1100" dirty="0" smtClean="0">
                <a:latin typeface="Arial" pitchFamily="34" charset="0"/>
                <a:cs typeface="Arial" pitchFamily="34" charset="0"/>
              </a:rPr>
              <a:t>Clark, C. (2012, March 12). Social media: Information networks are vital to success. </a:t>
            </a:r>
            <a:r>
              <a:rPr lang="en-US" sz="1100" i="1" dirty="0" smtClean="0">
                <a:latin typeface="Arial" pitchFamily="34" charset="0"/>
                <a:cs typeface="Arial" pitchFamily="34" charset="0"/>
              </a:rPr>
              <a:t>Financial Times</a:t>
            </a:r>
            <a:r>
              <a:rPr lang="en-US" sz="1100" dirty="0" smtClean="0">
                <a:latin typeface="Arial" pitchFamily="34" charset="0"/>
                <a:cs typeface="Arial" pitchFamily="34" charset="0"/>
              </a:rPr>
              <a:t>. Retrieved from </a:t>
            </a:r>
            <a:r>
              <a:rPr lang="en-US" sz="1100" dirty="0" smtClean="0">
                <a:latin typeface="Arial" pitchFamily="34" charset="0"/>
                <a:cs typeface="Arial" pitchFamily="34" charset="0"/>
                <a:hlinkClick r:id="rId3"/>
              </a:rPr>
              <a:t>http://www.ft.com/cms/s/2/0e97b7a0-6389-11e1-9686-00144feabdc0.html</a:t>
            </a:r>
          </a:p>
          <a:p>
            <a:pPr>
              <a:spcBef>
                <a:spcPts val="0"/>
              </a:spcBef>
            </a:pPr>
            <a:endParaRPr lang="en-US" sz="1100" dirty="0" smtClean="0">
              <a:latin typeface="Arial" pitchFamily="34" charset="0"/>
              <a:cs typeface="Arial" pitchFamily="34" charset="0"/>
              <a:hlinkClick r:id="rId3"/>
            </a:endParaRPr>
          </a:p>
          <a:p>
            <a:pPr>
              <a:spcBef>
                <a:spcPts val="0"/>
              </a:spcBef>
            </a:pPr>
            <a:r>
              <a:rPr lang="en-US" sz="1100" dirty="0" smtClean="0">
                <a:latin typeface="Arial" pitchFamily="34" charset="0"/>
                <a:cs typeface="Arial" pitchFamily="34" charset="0"/>
                <a:hlinkClick r:id="rId3"/>
              </a:rPr>
              <a:t>http://www.flickr.com/photos/pburch_tulane/4193041009/</a:t>
            </a:r>
          </a:p>
          <a:p>
            <a:pPr>
              <a:spcBef>
                <a:spcPts val="0"/>
              </a:spcBef>
            </a:pPr>
            <a:endParaRPr lang="en-US" sz="1400" dirty="0" smtClean="0">
              <a:latin typeface="Arial" pitchFamily="34" charset="0"/>
              <a:cs typeface="Arial" pitchFamily="34" charset="0"/>
              <a:hlinkClick r:id="rId3"/>
            </a:endParaRPr>
          </a:p>
          <a:p>
            <a:pPr>
              <a:spcBef>
                <a:spcPts val="0"/>
              </a:spcBef>
            </a:pPr>
            <a:endParaRPr lang="en-US" sz="1400" dirty="0" smtClean="0">
              <a:latin typeface="Arial" pitchFamily="34" charset="0"/>
              <a:cs typeface="Arial" pitchFamily="34" charset="0"/>
              <a:hlinkClick r:id="rId3"/>
            </a:endParaRPr>
          </a:p>
          <a:p>
            <a:endParaRPr lang="en-US" sz="1300" dirty="0">
              <a:latin typeface="Trebuchet MS"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4554" y="4420315"/>
            <a:ext cx="6393484" cy="4187666"/>
          </a:xfrm>
        </p:spPr>
        <p:txBody>
          <a:bodyPr>
            <a:noAutofit/>
          </a:bodyPr>
          <a:lstStyle/>
          <a:p>
            <a:pPr>
              <a:buFont typeface="Arial" pitchFamily="34" charset="0"/>
              <a:buChar char="•"/>
            </a:pPr>
            <a:r>
              <a:rPr lang="en-US" sz="1400" dirty="0" smtClean="0"/>
              <a:t>Replace physical books with low circulation for licensing agreements with e-book vendors</a:t>
            </a:r>
          </a:p>
          <a:p>
            <a:pPr lvl="1">
              <a:buFont typeface="Arial" pitchFamily="34" charset="0"/>
              <a:buChar char="•"/>
            </a:pPr>
            <a:r>
              <a:rPr lang="en-US" sz="1400" dirty="0" smtClean="0"/>
              <a:t>Enable users to select e-books</a:t>
            </a:r>
          </a:p>
          <a:p>
            <a:pPr lvl="1">
              <a:buFont typeface="Arial" pitchFamily="34" charset="0"/>
              <a:buChar char="•"/>
            </a:pPr>
            <a:r>
              <a:rPr lang="en-US" sz="1400" dirty="0" smtClean="0"/>
              <a:t>Align library with needs of its constituencies</a:t>
            </a:r>
          </a:p>
          <a:p>
            <a:pPr>
              <a:buClr>
                <a:srgbClr val="FF7600"/>
              </a:buClr>
              <a:buFont typeface="Arial" pitchFamily="34" charset="0"/>
              <a:buChar char="•"/>
            </a:pPr>
            <a:endParaRPr lang="en-US" sz="1400" dirty="0" smtClean="0">
              <a:latin typeface="Arial" pitchFamily="34" charset="0"/>
              <a:cs typeface="Arial" pitchFamily="34" charset="0"/>
            </a:endParaRPr>
          </a:p>
          <a:p>
            <a:pPr>
              <a:buClr>
                <a:srgbClr val="FF7600"/>
              </a:buClr>
              <a:buFont typeface="Arial" pitchFamily="34" charset="0"/>
              <a:buChar char="•"/>
            </a:pPr>
            <a:r>
              <a:rPr lang="en-US" sz="1400" dirty="0" smtClean="0">
                <a:latin typeface="Arial" pitchFamily="34" charset="0"/>
                <a:cs typeface="Arial" pitchFamily="34" charset="0"/>
              </a:rPr>
              <a:t>Sustainability is a core principle for e-book collections</a:t>
            </a:r>
          </a:p>
          <a:p>
            <a:pPr lvl="1">
              <a:buClr>
                <a:srgbClr val="FF7600"/>
              </a:buClr>
              <a:buFont typeface="Arial" pitchFamily="34" charset="0"/>
              <a:buChar char="•"/>
            </a:pPr>
            <a:r>
              <a:rPr lang="en-US" sz="1400" dirty="0" smtClean="0">
                <a:latin typeface="Arial" pitchFamily="34" charset="0"/>
                <a:cs typeface="Arial" pitchFamily="34" charset="0"/>
              </a:rPr>
              <a:t>Secure and ongoing funding</a:t>
            </a:r>
          </a:p>
          <a:p>
            <a:pPr lvl="1">
              <a:buClr>
                <a:srgbClr val="FF7600"/>
              </a:buClr>
              <a:buFont typeface="Arial" pitchFamily="34" charset="0"/>
              <a:buChar char="•"/>
            </a:pPr>
            <a:r>
              <a:rPr lang="en-US" sz="1400" dirty="0" smtClean="0">
                <a:latin typeface="Arial" pitchFamily="34" charset="0"/>
                <a:cs typeface="Arial" pitchFamily="34" charset="0"/>
              </a:rPr>
              <a:t>Technology solutions </a:t>
            </a:r>
          </a:p>
          <a:p>
            <a:pPr lvl="1">
              <a:buClr>
                <a:srgbClr val="FF7600"/>
              </a:buClr>
              <a:buFont typeface="Arial" pitchFamily="34" charset="0"/>
              <a:buChar char="•"/>
            </a:pPr>
            <a:r>
              <a:rPr lang="en-US" sz="1400" dirty="0" smtClean="0">
                <a:latin typeface="Arial" pitchFamily="34" charset="0"/>
                <a:cs typeface="Arial" pitchFamily="34" charset="0"/>
              </a:rPr>
              <a:t>Long term management capabilities</a:t>
            </a:r>
          </a:p>
          <a:p>
            <a:pPr lvl="1">
              <a:buClr>
                <a:srgbClr val="FF7600"/>
              </a:buClr>
              <a:buFont typeface="Arial" pitchFamily="34" charset="0"/>
              <a:buChar char="•"/>
            </a:pPr>
            <a:r>
              <a:rPr lang="en-US" sz="1400" dirty="0" smtClean="0">
                <a:latin typeface="Arial" pitchFamily="34" charset="0"/>
                <a:cs typeface="Arial" pitchFamily="34" charset="0"/>
              </a:rPr>
              <a:t>New licensing options </a:t>
            </a:r>
          </a:p>
          <a:p>
            <a:pPr lvl="1">
              <a:buClr>
                <a:srgbClr val="FF7600"/>
              </a:buClr>
              <a:buFont typeface="Arial" pitchFamily="34" charset="0"/>
              <a:buChar char="•"/>
            </a:pPr>
            <a:r>
              <a:rPr lang="en-US" sz="1400" dirty="0" smtClean="0">
                <a:latin typeface="Arial" pitchFamily="34" charset="0"/>
                <a:cs typeface="Arial" pitchFamily="34" charset="0"/>
              </a:rPr>
              <a:t>Standards to facilitate library lending, provide COUNTER compliant statistics, and allow for portability between devices and platforms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hlinkClick r:id="rId3"/>
              </a:rPr>
              <a:t>http://www.flickr.com/photos/holleboom/5171246269</a:t>
            </a:r>
            <a:r>
              <a:rPr lang="en-US" sz="1400" dirty="0" smtClean="0">
                <a:latin typeface="Arial" pitchFamily="34" charset="0"/>
                <a:cs typeface="Arial" pitchFamily="34" charset="0"/>
                <a:hlinkClick r:id="rId3"/>
              </a:rPr>
              <a:t>/</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2880" y="4420315"/>
            <a:ext cx="6415430" cy="4187666"/>
          </a:xfrm>
        </p:spPr>
        <p:txBody>
          <a:bodyPr>
            <a:noAutofit/>
          </a:bodyPr>
          <a:lstStyle/>
          <a:p>
            <a:r>
              <a:rPr lang="en-US" sz="1400" dirty="0" smtClean="0">
                <a:hlinkClick r:id="rId3"/>
              </a:rPr>
              <a:t>http://www.flickr.com/photos/libraryman/5052936803</a:t>
            </a:r>
            <a:r>
              <a:rPr lang="en-US" sz="1400" dirty="0" smtClean="0">
                <a:hlinkClick r:id="rId3"/>
              </a:rPr>
              <a:t>/</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0026" y="4315540"/>
            <a:ext cx="6657974" cy="4754032"/>
          </a:xfrm>
        </p:spPr>
        <p:txBody>
          <a:bodyPr>
            <a:noAutofit/>
          </a:bodyPr>
          <a:lstStyle/>
          <a:p>
            <a:pPr>
              <a:spcBef>
                <a:spcPts val="0"/>
              </a:spcBef>
            </a:pPr>
            <a:r>
              <a:rPr lang="en-US" sz="1100" dirty="0" smtClean="0">
                <a:latin typeface="Arial" pitchFamily="34" charset="0"/>
                <a:cs typeface="Arial" pitchFamily="34" charset="0"/>
              </a:rPr>
              <a:t>Data from:</a:t>
            </a:r>
            <a:r>
              <a:rPr lang="en-US" sz="1100" baseline="0" dirty="0" smtClean="0">
                <a:latin typeface="Arial" pitchFamily="34" charset="0"/>
                <a:cs typeface="Arial" pitchFamily="34" charset="0"/>
              </a:rPr>
              <a:t> </a:t>
            </a:r>
            <a:r>
              <a:rPr lang="en-US" sz="1100" dirty="0" err="1" smtClean="0">
                <a:latin typeface="Arial" pitchFamily="34" charset="0"/>
                <a:cs typeface="Arial" pitchFamily="34" charset="0"/>
              </a:rPr>
              <a:t>Dahlstrom</a:t>
            </a:r>
            <a:r>
              <a:rPr lang="en-US" sz="1100" dirty="0" smtClean="0">
                <a:latin typeface="Arial" pitchFamily="34" charset="0"/>
                <a:cs typeface="Arial" pitchFamily="34" charset="0"/>
              </a:rPr>
              <a:t>, E., de Boor, T., </a:t>
            </a:r>
            <a:r>
              <a:rPr lang="en-US" sz="1100" dirty="0" err="1" smtClean="0">
                <a:latin typeface="Arial" pitchFamily="34" charset="0"/>
                <a:cs typeface="Arial" pitchFamily="34" charset="0"/>
              </a:rPr>
              <a:t>Grunwald</a:t>
            </a:r>
            <a:r>
              <a:rPr lang="en-US" sz="1100" dirty="0" smtClean="0">
                <a:latin typeface="Arial" pitchFamily="34" charset="0"/>
                <a:cs typeface="Arial" pitchFamily="34" charset="0"/>
              </a:rPr>
              <a:t>, P. &amp; </a:t>
            </a:r>
            <a:r>
              <a:rPr lang="en-US" sz="1100" dirty="0" err="1" smtClean="0">
                <a:latin typeface="Arial" pitchFamily="34" charset="0"/>
                <a:cs typeface="Arial" pitchFamily="34" charset="0"/>
              </a:rPr>
              <a:t>Vockley</a:t>
            </a:r>
            <a:r>
              <a:rPr lang="en-US" sz="1100" dirty="0" smtClean="0">
                <a:latin typeface="Arial" pitchFamily="34" charset="0"/>
                <a:cs typeface="Arial" pitchFamily="34" charset="0"/>
              </a:rPr>
              <a:t>, M.  (2011). </a:t>
            </a:r>
            <a:r>
              <a:rPr lang="en-US" sz="1100" i="1" dirty="0" smtClean="0">
                <a:latin typeface="Arial" pitchFamily="34" charset="0"/>
                <a:cs typeface="Arial" pitchFamily="34" charset="0"/>
              </a:rPr>
              <a:t>The ECAR National Study of Undergraduate Students and Information Technology</a:t>
            </a:r>
            <a:r>
              <a:rPr lang="en-US" sz="1100" dirty="0" smtClean="0">
                <a:latin typeface="Arial" pitchFamily="34" charset="0"/>
                <a:cs typeface="Arial" pitchFamily="34" charset="0"/>
              </a:rPr>
              <a:t>. Boulder, CO: EDUCAUSE Center for Applied Research. Retrieved on March 22, 2012 from http://www.educause.edu/ecar. (p. 8).</a:t>
            </a:r>
          </a:p>
          <a:p>
            <a:pPr marL="457200" indent="-457200">
              <a:spcBef>
                <a:spcPts val="0"/>
              </a:spcBef>
            </a:pPr>
            <a:endParaRPr lang="en-US" sz="1100" dirty="0" smtClean="0">
              <a:latin typeface="Arial" pitchFamily="34" charset="0"/>
              <a:cs typeface="Arial" pitchFamily="34" charset="0"/>
            </a:endParaRPr>
          </a:p>
          <a:p>
            <a:pPr marL="457200" indent="-457200">
              <a:spcBef>
                <a:spcPts val="0"/>
              </a:spcBef>
            </a:pPr>
            <a:r>
              <a:rPr lang="en-US" sz="1100" i="1" dirty="0" smtClean="0">
                <a:latin typeface="Arial" pitchFamily="34" charset="0"/>
                <a:cs typeface="Arial" pitchFamily="34" charset="0"/>
              </a:rPr>
              <a:t>“I would use more of the </a:t>
            </a:r>
            <a:r>
              <a:rPr lang="en-US" sz="1100" i="1" dirty="0" err="1" smtClean="0">
                <a:latin typeface="Arial" pitchFamily="34" charset="0"/>
                <a:cs typeface="Arial" pitchFamily="34" charset="0"/>
              </a:rPr>
              <a:t>iPhone</a:t>
            </a:r>
            <a:r>
              <a:rPr lang="en-US" sz="1100" i="1" dirty="0" smtClean="0">
                <a:latin typeface="Arial" pitchFamily="34" charset="0"/>
                <a:cs typeface="Arial" pitchFamily="34" charset="0"/>
              </a:rPr>
              <a:t> than my computer because obviously this is always with me whereas my Mac Book is not with me at school or anything.  Whereas my phone I bring to school and I use it, I probably use the phone more to communicate but if it is say a really long message where I just want an answer straight away, if someone is online I will then speak to them through online.”  Digital Visitors and Residents, (UKS5 0:03:19, Female Age 17)</a:t>
            </a:r>
          </a:p>
          <a:p>
            <a:pPr marL="457200" indent="-457200">
              <a:spcBef>
                <a:spcPts val="0"/>
              </a:spcBef>
              <a:defRPr/>
            </a:pPr>
            <a:endParaRPr lang="en-US" sz="1100" dirty="0" smtClean="0">
              <a:latin typeface="Arial" pitchFamily="34" charset="0"/>
              <a:cs typeface="Arial" pitchFamily="34" charset="0"/>
            </a:endParaRPr>
          </a:p>
          <a:p>
            <a:pPr marL="457200" indent="-457200">
              <a:spcBef>
                <a:spcPts val="0"/>
              </a:spcBef>
              <a:defRPr/>
            </a:pPr>
            <a:r>
              <a:rPr lang="en-US" sz="1100" i="1" dirty="0" smtClean="0">
                <a:latin typeface="Arial" pitchFamily="34" charset="0"/>
                <a:cs typeface="Arial" pitchFamily="34" charset="0"/>
              </a:rPr>
              <a:t>“Yes, now that I’ve got an </a:t>
            </a:r>
            <a:r>
              <a:rPr lang="en-US" sz="1100" i="1" dirty="0" err="1" smtClean="0">
                <a:latin typeface="Arial" pitchFamily="34" charset="0"/>
                <a:cs typeface="Arial" pitchFamily="34" charset="0"/>
              </a:rPr>
              <a:t>iPhone</a:t>
            </a:r>
            <a:r>
              <a:rPr lang="en-US" sz="1100" i="1" dirty="0" smtClean="0">
                <a:latin typeface="Arial" pitchFamily="34" charset="0"/>
                <a:cs typeface="Arial" pitchFamily="34" charset="0"/>
              </a:rPr>
              <a:t> I don’t think I could go back. It just has everything on it. It’s very much a convenience, it has my calendar, it has everything on it. If I have it with me then I can always </a:t>
            </a:r>
            <a:r>
              <a:rPr lang="en-US" sz="1100" i="1" dirty="0" err="1" smtClean="0">
                <a:latin typeface="Arial" pitchFamily="34" charset="0"/>
                <a:cs typeface="Arial" pitchFamily="34" charset="0"/>
              </a:rPr>
              <a:t>organise</a:t>
            </a:r>
            <a:r>
              <a:rPr lang="en-US" sz="1100" i="1" dirty="0" smtClean="0">
                <a:latin typeface="Arial" pitchFamily="34" charset="0"/>
                <a:cs typeface="Arial" pitchFamily="34" charset="0"/>
              </a:rPr>
              <a:t> things, I know what I’m doing, when I’m going. But, having said that, I can cope without it if I need to.”  Digital Visitors and Residents, (UKS2, 0:09:30, Female Age 18)</a:t>
            </a:r>
          </a:p>
          <a:p>
            <a:pPr marL="457200" indent="-457200">
              <a:spcBef>
                <a:spcPts val="0"/>
              </a:spcBef>
              <a:defRPr/>
            </a:pPr>
            <a:endParaRPr lang="en-US" sz="1100" i="1" dirty="0" smtClean="0">
              <a:latin typeface="Arial" pitchFamily="34" charset="0"/>
              <a:cs typeface="Arial" pitchFamily="34" charset="0"/>
            </a:endParaRPr>
          </a:p>
          <a:p>
            <a:pPr marL="457200" indent="-457200">
              <a:spcBef>
                <a:spcPts val="0"/>
              </a:spcBef>
              <a:defRPr/>
            </a:pPr>
            <a:r>
              <a:rPr lang="en-US" sz="1100" i="1" dirty="0" smtClean="0">
                <a:latin typeface="Arial" pitchFamily="34" charset="0"/>
                <a:cs typeface="Arial" pitchFamily="34" charset="0"/>
              </a:rPr>
              <a:t>My laptop and my phone, I would not be able to live without.  I think more so my phone, just because with my phone I feel connected, so if I’m ever in difficulty or if I ever need to ask a question I’m always able to do that.  And it’s kind of, yes, for security as well, I find I always feel secure when I have my phone with me.  Digital Visitors and Residents, (UKS4 00:07:27, Female Age 17)</a:t>
            </a:r>
            <a:endParaRPr lang="en-US" sz="1100" dirty="0" smtClean="0">
              <a:latin typeface="Arial" pitchFamily="34" charset="0"/>
              <a:cs typeface="Arial" pitchFamily="34" charset="0"/>
            </a:endParaRPr>
          </a:p>
          <a:p>
            <a:pPr>
              <a:spcBef>
                <a:spcPts val="0"/>
              </a:spcBef>
            </a:pPr>
            <a:endParaRPr lang="en-US" sz="1100" dirty="0" smtClean="0">
              <a:latin typeface="Arial" pitchFamily="34" charset="0"/>
              <a:cs typeface="Arial" pitchFamily="34" charset="0"/>
            </a:endParaRPr>
          </a:p>
          <a:p>
            <a:pPr>
              <a:spcBef>
                <a:spcPts val="0"/>
              </a:spcBef>
              <a:buClr>
                <a:srgbClr val="FF7600"/>
              </a:buClr>
              <a:buFont typeface="Arial" pitchFamily="34" charset="0"/>
              <a:buChar char="•"/>
            </a:pPr>
            <a:r>
              <a:rPr lang="en-US" sz="1100" dirty="0" smtClean="0">
                <a:latin typeface="Arial" pitchFamily="34" charset="0"/>
                <a:cs typeface="Arial" pitchFamily="34" charset="0"/>
              </a:rPr>
              <a:t>Mobile devices are changing the way information is delivered and accessed (</a:t>
            </a: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&amp; White, 2011).</a:t>
            </a:r>
          </a:p>
          <a:p>
            <a:pPr>
              <a:spcBef>
                <a:spcPts val="0"/>
              </a:spcBef>
              <a:buClr>
                <a:srgbClr val="FF7600"/>
              </a:buClr>
              <a:buFont typeface="Arial" pitchFamily="34" charset="0"/>
              <a:buChar char="•"/>
            </a:pPr>
            <a:endParaRPr lang="en-US" sz="1100" dirty="0" smtClean="0">
              <a:latin typeface="Arial" pitchFamily="34" charset="0"/>
              <a:cs typeface="Arial" pitchFamily="34" charset="0"/>
            </a:endParaRPr>
          </a:p>
          <a:p>
            <a:r>
              <a:rPr lang="en-US" sz="1100" dirty="0" smtClean="0"/>
              <a:t>Connaway, L. S., White, D., &amp; Lanclos, D. (2011). “Visitors and residents: What motivates engagement with the digital environment?” </a:t>
            </a:r>
            <a:r>
              <a:rPr lang="en-US" sz="1100" i="1" dirty="0" smtClean="0"/>
              <a:t>Proceedings of the 74</a:t>
            </a:r>
            <a:r>
              <a:rPr lang="en-US" sz="1100" i="1" baseline="30000" dirty="0" smtClean="0"/>
              <a:t>th</a:t>
            </a:r>
            <a:r>
              <a:rPr lang="en-US" sz="1100" i="1" dirty="0" smtClean="0"/>
              <a:t> ASIS&amp;T Annual Meeting, 48</a:t>
            </a:r>
            <a:r>
              <a:rPr lang="en-US" sz="1100" dirty="0" smtClean="0"/>
              <a:t>: 1-7</a:t>
            </a:r>
            <a:r>
              <a:rPr lang="en-US" sz="1100" i="1" dirty="0" smtClean="0"/>
              <a:t>. </a:t>
            </a:r>
            <a:endParaRPr lang="en-US" sz="1100" dirty="0" smtClean="0"/>
          </a:p>
        </p:txBody>
      </p:sp>
      <p:sp>
        <p:nvSpPr>
          <p:cNvPr id="5" name="Slide Number Placeholder 4"/>
          <p:cNvSpPr>
            <a:spLocks noGrp="1"/>
          </p:cNvSpPr>
          <p:nvPr>
            <p:ph type="sldNum" sz="quarter" idx="10"/>
          </p:nvPr>
        </p:nvSpPr>
        <p:spPr/>
        <p:txBody>
          <a:bodyPr/>
          <a:lstStyle/>
          <a:p>
            <a:fld id="{53C4BA3A-418F-49FD-BB3A-2131A9C0B72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3618" y="4420314"/>
            <a:ext cx="6612941" cy="4555435"/>
          </a:xfrm>
        </p:spPr>
        <p:txBody>
          <a:bodyPr>
            <a:noAutofit/>
          </a:bodyPr>
          <a:lstStyle/>
          <a:p>
            <a:r>
              <a:rPr lang="en-US" sz="1400" dirty="0" smtClean="0">
                <a:latin typeface="Arial" pitchFamily="34" charset="0"/>
                <a:cs typeface="Arial" pitchFamily="34" charset="0"/>
              </a:rPr>
              <a:t>Data from: </a:t>
            </a:r>
            <a:r>
              <a:rPr lang="en-US" sz="1400" dirty="0" err="1" smtClean="0">
                <a:latin typeface="Arial" pitchFamily="34" charset="0"/>
                <a:cs typeface="Arial" pitchFamily="34" charset="0"/>
              </a:rPr>
              <a:t>Dahlstrom</a:t>
            </a:r>
            <a:r>
              <a:rPr lang="en-US" sz="1400" dirty="0" smtClean="0">
                <a:latin typeface="Arial" pitchFamily="34" charset="0"/>
                <a:cs typeface="Arial" pitchFamily="34" charset="0"/>
              </a:rPr>
              <a:t>, E., de Boor, T., </a:t>
            </a:r>
            <a:r>
              <a:rPr lang="en-US" sz="1400" dirty="0" err="1" smtClean="0">
                <a:latin typeface="Arial" pitchFamily="34" charset="0"/>
                <a:cs typeface="Arial" pitchFamily="34" charset="0"/>
              </a:rPr>
              <a:t>Grunwald</a:t>
            </a:r>
            <a:r>
              <a:rPr lang="en-US" sz="1400" dirty="0" smtClean="0">
                <a:latin typeface="Arial" pitchFamily="34" charset="0"/>
                <a:cs typeface="Arial" pitchFamily="34" charset="0"/>
              </a:rPr>
              <a:t>, P. &amp; </a:t>
            </a:r>
            <a:r>
              <a:rPr lang="en-US" sz="1400" dirty="0" err="1" smtClean="0">
                <a:latin typeface="Arial" pitchFamily="34" charset="0"/>
                <a:cs typeface="Arial" pitchFamily="34" charset="0"/>
              </a:rPr>
              <a:t>Vockley</a:t>
            </a:r>
            <a:r>
              <a:rPr lang="en-US" sz="1400" dirty="0" smtClean="0">
                <a:latin typeface="Arial" pitchFamily="34" charset="0"/>
                <a:cs typeface="Arial" pitchFamily="34" charset="0"/>
              </a:rPr>
              <a:t>, M.  (2011). </a:t>
            </a:r>
            <a:r>
              <a:rPr lang="en-US" sz="1400" i="1" dirty="0" smtClean="0">
                <a:latin typeface="Arial" pitchFamily="34" charset="0"/>
                <a:cs typeface="Arial" pitchFamily="34" charset="0"/>
              </a:rPr>
              <a:t>The ECAR National Study of Undergraduate Students and Information Technology</a:t>
            </a:r>
            <a:r>
              <a:rPr lang="en-US" sz="1400" dirty="0" smtClean="0">
                <a:latin typeface="Arial" pitchFamily="34" charset="0"/>
                <a:cs typeface="Arial" pitchFamily="34" charset="0"/>
              </a:rPr>
              <a:t>. Boulder, CO: EDUCAUSE Center for Applied Research. Retrieved on March 22, 2012 from http://www.educause.edu/ecar. (p. 15).</a:t>
            </a:r>
          </a:p>
          <a:p>
            <a:endParaRPr lang="en-US" sz="1400" dirty="0" smtClean="0">
              <a:latin typeface="Arial" pitchFamily="34" charset="0"/>
              <a:cs typeface="Arial" pitchFamily="34" charset="0"/>
            </a:endParaRPr>
          </a:p>
          <a:p>
            <a:r>
              <a:rPr lang="en-US" sz="1400" i="1" kern="1200" dirty="0" smtClean="0">
                <a:solidFill>
                  <a:schemeClr val="tx1"/>
                </a:solidFill>
                <a:latin typeface="Arial" pitchFamily="34" charset="0"/>
                <a:cs typeface="Arial" pitchFamily="34" charset="0"/>
              </a:rPr>
              <a:t>“The new </a:t>
            </a:r>
            <a:r>
              <a:rPr lang="en-US" sz="1400" i="1" kern="1200" dirty="0" err="1" smtClean="0">
                <a:solidFill>
                  <a:schemeClr val="tx1"/>
                </a:solidFill>
                <a:latin typeface="Arial" pitchFamily="34" charset="0"/>
                <a:cs typeface="Arial" pitchFamily="34" charset="0"/>
              </a:rPr>
              <a:t>Smartphones</a:t>
            </a:r>
            <a:r>
              <a:rPr lang="en-US" sz="1400" i="1" kern="1200" dirty="0" smtClean="0">
                <a:solidFill>
                  <a:schemeClr val="tx1"/>
                </a:solidFill>
                <a:latin typeface="Arial" pitchFamily="34" charset="0"/>
                <a:cs typeface="Arial" pitchFamily="34" charset="0"/>
              </a:rPr>
              <a:t> are very useful.  I can’t really think of anything more accessible than having a device where you can get everything on a little tablet.  There has been talk of gadgets like </a:t>
            </a:r>
            <a:r>
              <a:rPr lang="en-US" sz="1400" i="1" kern="1200" dirty="0" err="1" smtClean="0">
                <a:solidFill>
                  <a:schemeClr val="tx1"/>
                </a:solidFill>
                <a:latin typeface="Arial" pitchFamily="34" charset="0"/>
                <a:cs typeface="Arial" pitchFamily="34" charset="0"/>
              </a:rPr>
              <a:t>epaper</a:t>
            </a:r>
            <a:r>
              <a:rPr lang="en-US" sz="1400" i="1" kern="1200" dirty="0" smtClean="0">
                <a:solidFill>
                  <a:schemeClr val="tx1"/>
                </a:solidFill>
                <a:latin typeface="Arial" pitchFamily="34" charset="0"/>
                <a:cs typeface="Arial" pitchFamily="34" charset="0"/>
              </a:rPr>
              <a:t> where you can fold it out and it acts like a tablet and you can go through it.  That would be quite good, it would save a lot of, this is slightly off topic, it would save a lot of trees, and you just download it.  You buy a paper online then download it.  But as far as information gathering now I wouldn’t change anything right now.” Digital Visitors and Residents, (UKS3 0:31:54, Male Age 17)</a:t>
            </a:r>
          </a:p>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err="1" smtClean="0">
                <a:latin typeface="Arial" pitchFamily="34" charset="0"/>
                <a:cs typeface="Arial" pitchFamily="34" charset="0"/>
              </a:rPr>
              <a:t>Zabel</a:t>
            </a:r>
            <a:r>
              <a:rPr lang="en-US" sz="1400" dirty="0" smtClean="0">
                <a:latin typeface="Arial" pitchFamily="34" charset="0"/>
                <a:cs typeface="Arial" pitchFamily="34" charset="0"/>
              </a:rPr>
              <a:t>, D. (2011). </a:t>
            </a:r>
            <a:r>
              <a:rPr lang="en-US" sz="1400" i="1" dirty="0" smtClean="0">
                <a:latin typeface="Arial" pitchFamily="34" charset="0"/>
                <a:cs typeface="Arial" pitchFamily="34" charset="0"/>
              </a:rPr>
              <a:t>Reference reborn: Breathing new life into public services librarianship</a:t>
            </a:r>
            <a:r>
              <a:rPr lang="en-US" sz="1400" dirty="0" smtClean="0">
                <a:latin typeface="Arial" pitchFamily="34" charset="0"/>
                <a:cs typeface="Arial" pitchFamily="34" charset="0"/>
              </a:rPr>
              <a:t>. Santa Barbara, </a:t>
            </a:r>
            <a:r>
              <a:rPr lang="en-US" sz="1400" dirty="0" err="1" smtClean="0">
                <a:latin typeface="Arial" pitchFamily="34" charset="0"/>
                <a:cs typeface="Arial" pitchFamily="34" charset="0"/>
              </a:rPr>
              <a:t>Calif</a:t>
            </a:r>
            <a:r>
              <a:rPr lang="en-US" sz="1400" dirty="0" smtClean="0">
                <a:latin typeface="Arial" pitchFamily="34" charset="0"/>
                <a:cs typeface="Arial" pitchFamily="34" charset="0"/>
              </a:rPr>
              <a:t>: Libraries Unlimited. pp. 175-176.</a:t>
            </a:r>
          </a:p>
          <a:p>
            <a:pPr marL="457200" indent="-457200"/>
            <a:endParaRPr lang="en-US" sz="1400" dirty="0" smtClean="0">
              <a:latin typeface="Arial" pitchFamily="34" charset="0"/>
              <a:cs typeface="Arial" pitchFamily="34" charset="0"/>
            </a:endParaRPr>
          </a:p>
          <a:p>
            <a:pPr marL="457200" indent="-457200"/>
            <a:r>
              <a:rPr lang="en-US" sz="1400" dirty="0" smtClean="0">
                <a:latin typeface="Arial" pitchFamily="34" charset="0"/>
                <a:cs typeface="Arial" pitchFamily="34" charset="0"/>
                <a:hlinkClick r:id="rId3"/>
              </a:rPr>
              <a:t>http://www.flickr.com/photos/23618675@N05/3432181624</a:t>
            </a:r>
            <a:r>
              <a:rPr lang="en-US" sz="1400" dirty="0" smtClean="0">
                <a:latin typeface="Arial" pitchFamily="34" charset="0"/>
                <a:cs typeface="Arial" pitchFamily="34" charset="0"/>
                <a:hlinkClick r:id="rId3"/>
              </a:rPr>
              <a:t>/</a:t>
            </a:r>
            <a:endParaRPr lang="en-US" sz="1400" dirty="0" smtClean="0">
              <a:latin typeface="Arial" pitchFamily="34" charset="0"/>
              <a:cs typeface="Arial" pitchFamily="34" charset="0"/>
            </a:endParaRPr>
          </a:p>
          <a:p>
            <a:pPr marL="457200" indent="-457200"/>
            <a:endParaRPr lang="en-US" sz="1400" dirty="0" smtClean="0">
              <a:latin typeface="Arial" pitchFamily="34" charset="0"/>
              <a:cs typeface="Arial" pitchFamily="34" charset="0"/>
            </a:endParaRPr>
          </a:p>
          <a:p>
            <a:pPr marL="457200" indent="-457200"/>
            <a:endParaRPr lang="en-US" dirty="0" smtClean="0">
              <a:latin typeface="Trebuchet MS"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4325" y="4277440"/>
            <a:ext cx="6534150" cy="4888506"/>
          </a:xfrm>
        </p:spPr>
        <p:txBody>
          <a:bodyPr>
            <a:noAutofit/>
          </a:bodyPr>
          <a:lstStyle/>
          <a:p>
            <a:pPr marL="457200" indent="-457200"/>
            <a:r>
              <a:rPr lang="en-GB" i="1" kern="1200" dirty="0" smtClean="0">
                <a:solidFill>
                  <a:schemeClr val="tx1"/>
                </a:solidFill>
                <a:latin typeface="Arial" pitchFamily="34" charset="0"/>
                <a:cs typeface="Arial" pitchFamily="34" charset="0"/>
              </a:rPr>
              <a:t>“My teacher</a:t>
            </a:r>
            <a:r>
              <a:rPr lang="en-GB" i="1" kern="1200" baseline="0" dirty="0" smtClean="0">
                <a:solidFill>
                  <a:schemeClr val="tx1"/>
                </a:solidFill>
                <a:latin typeface="Arial" pitchFamily="34" charset="0"/>
                <a:cs typeface="Arial" pitchFamily="34" charset="0"/>
              </a:rPr>
              <a:t> </a:t>
            </a:r>
            <a:r>
              <a:rPr lang="en-GB" i="1" kern="1200" dirty="0" smtClean="0">
                <a:solidFill>
                  <a:schemeClr val="tx1"/>
                </a:solidFill>
                <a:latin typeface="Arial" pitchFamily="34" charset="0"/>
                <a:cs typeface="Arial" pitchFamily="34" charset="0"/>
              </a:rPr>
              <a:t>doesn’t issue text books.” Digital Visitors and Residents,</a:t>
            </a:r>
            <a:r>
              <a:rPr lang="en-GB" i="1" kern="1200" baseline="0" dirty="0" smtClean="0">
                <a:solidFill>
                  <a:schemeClr val="tx1"/>
                </a:solidFill>
                <a:latin typeface="Arial" pitchFamily="34" charset="0"/>
                <a:cs typeface="Arial" pitchFamily="34" charset="0"/>
              </a:rPr>
              <a:t> </a:t>
            </a:r>
            <a:r>
              <a:rPr lang="en-GB" i="1" kern="1200" dirty="0" smtClean="0">
                <a:solidFill>
                  <a:schemeClr val="tx1"/>
                </a:solidFill>
                <a:latin typeface="Arial" pitchFamily="34" charset="0"/>
                <a:cs typeface="Arial" pitchFamily="34" charset="0"/>
              </a:rPr>
              <a:t>(USS6 0:08:15, Female Age 17)</a:t>
            </a:r>
          </a:p>
          <a:p>
            <a:pPr marL="57150" indent="-57150">
              <a:buClr>
                <a:srgbClr val="FF7600"/>
              </a:buClr>
              <a:buFont typeface="Trebuchet MS" pitchFamily="34" charset="0"/>
              <a:buChar char="•"/>
              <a:tabLst>
                <a:tab pos="0" algn="l"/>
              </a:tabLst>
            </a:pPr>
            <a:endParaRPr lang="en-US" dirty="0" smtClean="0">
              <a:latin typeface="Arial" pitchFamily="34" charset="0"/>
              <a:cs typeface="Arial" pitchFamily="34" charset="0"/>
            </a:endParaRPr>
          </a:p>
          <a:p>
            <a:pPr marL="57150" indent="-57150">
              <a:buClr>
                <a:srgbClr val="FF7600"/>
              </a:buClr>
              <a:buFont typeface="Trebuchet MS" pitchFamily="34" charset="0"/>
              <a:buChar char="•"/>
              <a:tabLst>
                <a:tab pos="0" algn="l"/>
              </a:tabLst>
            </a:pPr>
            <a:r>
              <a:rPr lang="en-US" dirty="0" smtClean="0">
                <a:latin typeface="Arial" pitchFamily="34" charset="0"/>
                <a:cs typeface="Arial" pitchFamily="34" charset="0"/>
              </a:rPr>
              <a:t>New scholarly communication and publishing models are developing at an ever-faster pace, requiring libraries to be actively involved or be left behind.</a:t>
            </a:r>
          </a:p>
          <a:p>
            <a:pPr>
              <a:buClr>
                <a:srgbClr val="FF7600"/>
              </a:buClr>
              <a:buFont typeface="Arial" pitchFamily="34" charset="0"/>
              <a:buChar char="•"/>
            </a:pPr>
            <a:r>
              <a:rPr lang="en-US" dirty="0" smtClean="0">
                <a:latin typeface="Arial" pitchFamily="34" charset="0"/>
                <a:cs typeface="Arial" pitchFamily="34" charset="0"/>
              </a:rPr>
              <a:t>By 2012, digital textbooks will comprise 11% of textbook  (Kelley, 2011)</a:t>
            </a:r>
          </a:p>
          <a:p>
            <a:pPr>
              <a:buClr>
                <a:srgbClr val="FF7600"/>
              </a:buClr>
              <a:buFont typeface="Arial" pitchFamily="34" charset="0"/>
              <a:buChar char="•"/>
            </a:pPr>
            <a:r>
              <a:rPr lang="en-US" dirty="0" smtClean="0">
                <a:latin typeface="Arial" pitchFamily="34" charset="0"/>
                <a:cs typeface="Arial" pitchFamily="34" charset="0"/>
              </a:rPr>
              <a:t>“The Open Course Library” is making some high-enrollment class textbooks available through Creative Commons licenses (Kelley, 2011)</a:t>
            </a:r>
          </a:p>
          <a:p>
            <a:pPr>
              <a:buFont typeface="Arial" pitchFamily="34" charset="0"/>
              <a:buChar char="•"/>
            </a:pPr>
            <a:endParaRPr lang="en-US" dirty="0" smtClean="0">
              <a:latin typeface="Arial" pitchFamily="34" charset="0"/>
              <a:cs typeface="Arial" pitchFamily="34" charset="0"/>
            </a:endParaRPr>
          </a:p>
          <a:p>
            <a:pPr marL="342900" indent="-342900" defTabSz="932871">
              <a:defRPr/>
            </a:pPr>
            <a:r>
              <a:rPr lang="en-US" dirty="0" smtClean="0">
                <a:latin typeface="Arial" pitchFamily="34" charset="0"/>
                <a:cs typeface="Arial" pitchFamily="34" charset="0"/>
              </a:rPr>
              <a:t>Kelley, M. (2011). Library with free online college textbooks makes debut. Retrieved from </a:t>
            </a:r>
            <a:r>
              <a:rPr lang="en-US" u="sng" dirty="0" smtClean="0">
                <a:latin typeface="Arial" pitchFamily="34" charset="0"/>
                <a:cs typeface="Arial" pitchFamily="34" charset="0"/>
                <a:hlinkClick r:id="rId3"/>
              </a:rPr>
              <a:t>http://www.thedigitalshift.com/2011/11/ebooks/library--with-free-online-college-textbooks-makes-debut/</a:t>
            </a:r>
          </a:p>
          <a:p>
            <a:pPr marL="457200" indent="-457200"/>
            <a:r>
              <a:rPr lang="en-US" dirty="0" smtClean="0">
                <a:latin typeface="Arial" pitchFamily="34" charset="0"/>
                <a:cs typeface="Arial" pitchFamily="34" charset="0"/>
              </a:rPr>
              <a:t>Crow, R., Ivins, O., Mower, A., </a:t>
            </a:r>
            <a:r>
              <a:rPr lang="en-US" dirty="0" err="1" smtClean="0">
                <a:latin typeface="Arial" pitchFamily="34" charset="0"/>
                <a:cs typeface="Arial" pitchFamily="34" charset="0"/>
              </a:rPr>
              <a:t>Nesdill</a:t>
            </a:r>
            <a:r>
              <a:rPr lang="en-US" dirty="0" smtClean="0">
                <a:latin typeface="Arial" pitchFamily="34" charset="0"/>
                <a:cs typeface="Arial" pitchFamily="34" charset="0"/>
              </a:rPr>
              <a:t>, D., Newton, M., Speer, J. &amp; Watkinson, C. (2011). </a:t>
            </a:r>
            <a:r>
              <a:rPr lang="en-US" i="1" dirty="0" smtClean="0">
                <a:latin typeface="Arial" pitchFamily="34" charset="0"/>
                <a:cs typeface="Arial" pitchFamily="34" charset="0"/>
              </a:rPr>
              <a:t>Library Publishing Services: Strategies for Success Research Report, Version 1.0</a:t>
            </a:r>
            <a:r>
              <a:rPr lang="en-US" dirty="0" smtClean="0">
                <a:latin typeface="Arial" pitchFamily="34" charset="0"/>
                <a:cs typeface="Arial" pitchFamily="34" charset="0"/>
              </a:rPr>
              <a:t> . Washington, DC: SPARC. Retrieved on March 22, 2012 from </a:t>
            </a:r>
            <a:r>
              <a:rPr lang="en-US" u="sng" dirty="0" smtClean="0">
                <a:latin typeface="Arial" pitchFamily="34" charset="0"/>
                <a:cs typeface="Arial" pitchFamily="34" charset="0"/>
                <a:hlinkClick r:id="rId3"/>
              </a:rPr>
              <a:t>http://wp.sparc.arl.org/lps/</a:t>
            </a:r>
            <a:r>
              <a:rPr lang="en-US" dirty="0" smtClean="0">
                <a:latin typeface="Arial" pitchFamily="34" charset="0"/>
                <a:cs typeface="Arial" pitchFamily="34" charset="0"/>
              </a:rPr>
              <a:t>. (p.4). </a:t>
            </a:r>
            <a:endParaRPr lang="en-US" i="1" kern="1200" dirty="0" smtClean="0">
              <a:solidFill>
                <a:schemeClr val="tx1"/>
              </a:solidFill>
              <a:latin typeface="Arial" pitchFamily="34" charset="0"/>
              <a:cs typeface="Arial" pitchFamily="34" charset="0"/>
            </a:endParaRPr>
          </a:p>
          <a:p>
            <a:pPr marL="457200" marR="0" indent="-457200" algn="l" defTabSz="914400" rtl="0" eaLnBrk="1" fontAlgn="base" latinLnBrk="0" hangingPunct="1">
              <a:lnSpc>
                <a:spcPct val="100000"/>
              </a:lnSpc>
              <a:spcBef>
                <a:spcPct val="30000"/>
              </a:spcBef>
              <a:spcAft>
                <a:spcPct val="0"/>
              </a:spcAft>
              <a:buClrTx/>
              <a:buSzTx/>
              <a:buFontTx/>
              <a:buNone/>
              <a:tabLst/>
              <a:defRPr/>
            </a:pPr>
            <a:endParaRPr lang="en-US" i="1" kern="1200" dirty="0" smtClean="0">
              <a:solidFill>
                <a:schemeClr val="tx1"/>
              </a:solidFill>
              <a:latin typeface="Arial" pitchFamily="34" charset="0"/>
              <a:cs typeface="Arial" pitchFamily="34" charset="0"/>
            </a:endParaRPr>
          </a:p>
          <a:p>
            <a:pPr marL="457200" marR="0" indent="-457200" algn="l" defTabSz="914400" rtl="0" eaLnBrk="1" fontAlgn="base" latinLnBrk="0" hangingPunct="1">
              <a:lnSpc>
                <a:spcPct val="100000"/>
              </a:lnSpc>
              <a:spcBef>
                <a:spcPct val="30000"/>
              </a:spcBef>
              <a:spcAft>
                <a:spcPct val="0"/>
              </a:spcAft>
              <a:buClrTx/>
              <a:buSzTx/>
              <a:buFontTx/>
              <a:buNone/>
              <a:tabLst/>
              <a:defRPr/>
            </a:pPr>
            <a:r>
              <a:rPr lang="en-US" i="1" kern="1200" dirty="0" smtClean="0">
                <a:solidFill>
                  <a:schemeClr val="tx1"/>
                </a:solidFill>
                <a:latin typeface="Arial" pitchFamily="34" charset="0"/>
                <a:cs typeface="Arial" pitchFamily="34" charset="0"/>
              </a:rPr>
              <a:t>“And so I think that if there was that kind of system with notable published works and peer review journal type information that was searchable and organized in such a way that it could be presented comparatively then I think that that would be a very </a:t>
            </a:r>
            <a:r>
              <a:rPr lang="en-US" i="1" kern="1200" dirty="0" err="1" smtClean="0">
                <a:solidFill>
                  <a:schemeClr val="tx1"/>
                </a:solidFill>
                <a:latin typeface="Arial" pitchFamily="34" charset="0"/>
                <a:cs typeface="Arial" pitchFamily="34" charset="0"/>
              </a:rPr>
              <a:t>very</a:t>
            </a:r>
            <a:r>
              <a:rPr lang="en-US" i="1" kern="1200" dirty="0" smtClean="0">
                <a:solidFill>
                  <a:schemeClr val="tx1"/>
                </a:solidFill>
                <a:latin typeface="Arial" pitchFamily="34" charset="0"/>
                <a:cs typeface="Arial" pitchFamily="34" charset="0"/>
              </a:rPr>
              <a:t> useful tool for people to be able to access.  But as I say it wouldn’t happen.”  Digital Visitors and Residents,</a:t>
            </a:r>
            <a:r>
              <a:rPr lang="en-US" i="1" kern="1200" baseline="0" dirty="0" smtClean="0">
                <a:solidFill>
                  <a:schemeClr val="tx1"/>
                </a:solidFill>
                <a:latin typeface="Arial" pitchFamily="34" charset="0"/>
                <a:cs typeface="Arial" pitchFamily="34" charset="0"/>
              </a:rPr>
              <a:t> </a:t>
            </a:r>
            <a:r>
              <a:rPr lang="en-US" i="1" kern="1200" dirty="0" smtClean="0">
                <a:solidFill>
                  <a:schemeClr val="tx1"/>
                </a:solidFill>
                <a:latin typeface="Arial" pitchFamily="34" charset="0"/>
                <a:cs typeface="Arial" pitchFamily="34" charset="0"/>
              </a:rPr>
              <a:t>(UKU4 0:29:02, Male Age 19)</a:t>
            </a:r>
            <a:endParaRPr lang="en-GB" i="1" dirty="0" smtClean="0">
              <a:latin typeface="Arial" pitchFamily="34" charset="0"/>
              <a:cs typeface="Arial" pitchFamily="34" charset="0"/>
            </a:endParaRPr>
          </a:p>
          <a:p>
            <a:pPr marL="457200" indent="-457200"/>
            <a:r>
              <a:rPr lang="en-US" dirty="0" smtClean="0">
                <a:latin typeface="Arial" pitchFamily="34" charset="0"/>
                <a:cs typeface="Arial" pitchFamily="34" charset="0"/>
              </a:rPr>
              <a:t>Microsoft</a:t>
            </a:r>
            <a:r>
              <a:rPr lang="en-US" baseline="0" dirty="0" smtClean="0">
                <a:latin typeface="Arial" pitchFamily="34" charset="0"/>
                <a:cs typeface="Arial" pitchFamily="34" charset="0"/>
              </a:rPr>
              <a:t> Clip Art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3348" y="4420315"/>
            <a:ext cx="6517842" cy="4187666"/>
          </a:xfrm>
        </p:spPr>
        <p:txBody>
          <a:bodyPr>
            <a:noAutofit/>
          </a:bodyPr>
          <a:lstStyle/>
          <a:p>
            <a:r>
              <a:rPr lang="en-US" sz="1400" i="1" kern="1200" baseline="0" dirty="0" smtClean="0">
                <a:solidFill>
                  <a:schemeClr val="tx1"/>
                </a:solidFill>
                <a:latin typeface="Arial" pitchFamily="34" charset="0"/>
                <a:cs typeface="Arial" pitchFamily="34" charset="0"/>
              </a:rPr>
              <a:t>“I’m suspicious of people who are publishing on-line because usually the peer review is much less rigorous.” Sense-Making the Information Confluence, (Faculty Focus Group, Institution  A, 2005)</a:t>
            </a:r>
          </a:p>
          <a:p>
            <a:endParaRPr lang="en-US" sz="1400" i="1" kern="1200" baseline="0" dirty="0" smtClean="0">
              <a:solidFill>
                <a:schemeClr val="tx1"/>
              </a:solidFill>
              <a:latin typeface="Arial" pitchFamily="34" charset="0"/>
              <a:cs typeface="Arial" pitchFamily="34" charset="0"/>
            </a:endParaRPr>
          </a:p>
          <a:p>
            <a:r>
              <a:rPr lang="en-US" sz="1400" i="0" kern="1200" baseline="0" dirty="0" smtClean="0">
                <a:solidFill>
                  <a:schemeClr val="tx1"/>
                </a:solidFill>
                <a:latin typeface="Arial" pitchFamily="34" charset="0"/>
                <a:cs typeface="Arial" pitchFamily="34" charset="0"/>
              </a:rPr>
              <a:t>Microsoft Clip Art</a:t>
            </a:r>
            <a:endParaRPr lang="en-US" sz="1400"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hlinkClick r:id="rId3"/>
              </a:rPr>
              <a:t>http://www.flickr.com/photos/maniniyut/5912946545</a:t>
            </a:r>
            <a:r>
              <a:rPr lang="en-US" sz="1400" dirty="0" smtClean="0">
                <a:hlinkClick r:id="rId3"/>
              </a:rPr>
              <a:t>/</a:t>
            </a:r>
            <a:endParaRPr lang="en-US" sz="1400" dirty="0" smtClean="0"/>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6303" y="4420315"/>
            <a:ext cx="6658533" cy="4670522"/>
          </a:xfrm>
        </p:spPr>
        <p:txBody>
          <a:bodyPr>
            <a:noAutofit/>
          </a:bodyPr>
          <a:lstStyle/>
          <a:p>
            <a:pPr marL="0" marR="0" indent="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100" dirty="0" smtClean="0"/>
              <a:t> Cooperatives can help fill gap in staff </a:t>
            </a:r>
          </a:p>
          <a:p>
            <a:pPr marL="457200" marR="0" lvl="1" indent="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100" dirty="0" err="1" smtClean="0"/>
              <a:t>QuestionPoint</a:t>
            </a:r>
            <a:endParaRPr lang="en-US" sz="1100" dirty="0" smtClean="0"/>
          </a:p>
          <a:p>
            <a:pPr marL="914400" marR="0" lvl="2" indent="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100" dirty="0" smtClean="0"/>
              <a:t>The Ask a Librarian services at Columbia University Libraries are staffed primarily by Columbia University librarians. Evening in Fall and Spring semesters,</a:t>
            </a:r>
            <a:r>
              <a:rPr lang="en-US" sz="1100" baseline="0" dirty="0" smtClean="0"/>
              <a:t> </a:t>
            </a:r>
            <a:r>
              <a:rPr lang="en-US" sz="1100" dirty="0" smtClean="0"/>
              <a:t>chat services are staffed by library school interns from accredited library science degree programs that include Queens College, the Pratt Institute, and the Palmer School at C.W. Post.</a:t>
            </a:r>
          </a:p>
          <a:p>
            <a:pPr marL="457200" marR="0" lvl="1" indent="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100" dirty="0" smtClean="0"/>
              <a:t>Collection</a:t>
            </a:r>
            <a:r>
              <a:rPr lang="en-US" sz="1100" baseline="0" dirty="0" smtClean="0"/>
              <a:t> Development </a:t>
            </a:r>
          </a:p>
          <a:p>
            <a:pPr marL="914400" marR="0" lvl="2" indent="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100" baseline="0" dirty="0" smtClean="0"/>
              <a:t>2CUL - http://2cul.org/progressreport122010 - Columbia and Cornell are sharing collection development librarians for </a:t>
            </a:r>
            <a:r>
              <a:rPr lang="en-US" sz="1100" dirty="0" smtClean="0"/>
              <a:t>research support and collection development services, manage library purchases, monitor gift offers, and provide statistics on collections access and usage for both Cornell and Columbia. The shared staffing model is organized through a cost transfer agreement between the two institutions. It is designed to result in cost savings for both schools, at the same time creating a deeper shared collection with fewer unnecessary duplicate purchases.</a:t>
            </a:r>
            <a:endParaRPr lang="en-US" sz="1100" baseline="0" dirty="0" smtClean="0"/>
          </a:p>
          <a:p>
            <a:pPr>
              <a:spcBef>
                <a:spcPts val="0"/>
              </a:spcBef>
            </a:pPr>
            <a:endParaRPr lang="en-US" sz="1100" i="1" kern="1200" baseline="0" dirty="0" smtClean="0">
              <a:solidFill>
                <a:schemeClr val="tx1"/>
              </a:solidFill>
              <a:latin typeface="Arial" pitchFamily="34" charset="0"/>
              <a:cs typeface="Arial" pitchFamily="34" charset="0"/>
            </a:endParaRPr>
          </a:p>
          <a:p>
            <a:pPr>
              <a:spcBef>
                <a:spcPts val="0"/>
              </a:spcBef>
            </a:pPr>
            <a:r>
              <a:rPr lang="en-US" sz="1100" i="1" kern="1200" baseline="0" dirty="0" smtClean="0">
                <a:solidFill>
                  <a:schemeClr val="tx1"/>
                </a:solidFill>
                <a:latin typeface="Arial" pitchFamily="34" charset="0"/>
                <a:cs typeface="Arial" pitchFamily="34" charset="0"/>
              </a:rPr>
              <a:t>“I think we [VRS]</a:t>
            </a:r>
            <a:r>
              <a:rPr lang="en-US" sz="1100" i="1" kern="1200" dirty="0" smtClean="0">
                <a:solidFill>
                  <a:schemeClr val="tx1"/>
                </a:solidFill>
                <a:latin typeface="Arial" pitchFamily="34" charset="0"/>
                <a:cs typeface="Arial" pitchFamily="34" charset="0"/>
              </a:rPr>
              <a:t> </a:t>
            </a:r>
            <a:r>
              <a:rPr lang="en-US" sz="1100" i="1" kern="1200" baseline="0" dirty="0" smtClean="0">
                <a:solidFill>
                  <a:schemeClr val="tx1"/>
                </a:solidFill>
                <a:latin typeface="Arial" pitchFamily="34" charset="0"/>
                <a:cs typeface="Arial" pitchFamily="34" charset="0"/>
              </a:rPr>
              <a:t>get a lot of support.  We are at a difficult point, we used to do consortia reference with about 7 universities and when we went to IM we all went different ways.  It’s hard to staff the service for the number of hours we feel that our users would like to have with only our existing library staff.”  Seeking Synchronicity (Librarian, Telephone Interview, Transcript 008). </a:t>
            </a:r>
          </a:p>
          <a:p>
            <a:pPr>
              <a:spcBef>
                <a:spcPts val="0"/>
              </a:spcBef>
            </a:pPr>
            <a:endParaRPr lang="en-US" sz="1100" b="0" i="0" kern="1200" dirty="0" smtClean="0">
              <a:solidFill>
                <a:schemeClr val="tx1"/>
              </a:solidFill>
              <a:latin typeface="Arial" pitchFamily="34" charset="0"/>
              <a:cs typeface="Arial" pitchFamily="34" charset="0"/>
            </a:endParaRPr>
          </a:p>
          <a:p>
            <a:pPr>
              <a:spcBef>
                <a:spcPts val="0"/>
              </a:spcBef>
            </a:pPr>
            <a:r>
              <a:rPr lang="en-US" sz="1100" b="0" i="0" kern="1200" dirty="0" smtClean="0">
                <a:solidFill>
                  <a:schemeClr val="tx1"/>
                </a:solidFill>
                <a:latin typeface="Arial" pitchFamily="34" charset="0"/>
                <a:cs typeface="Arial" pitchFamily="34" charset="0"/>
              </a:rPr>
              <a:t>Lynch, M., </a:t>
            </a:r>
            <a:r>
              <a:rPr lang="en-US" sz="1100" b="0" i="0" kern="1200" dirty="0" err="1" smtClean="0">
                <a:solidFill>
                  <a:schemeClr val="tx1"/>
                </a:solidFill>
                <a:latin typeface="Arial" pitchFamily="34" charset="0"/>
                <a:cs typeface="Arial" pitchFamily="34" charset="0"/>
              </a:rPr>
              <a:t>Tordella</a:t>
            </a:r>
            <a:r>
              <a:rPr lang="en-US" sz="1100" b="0" i="0" kern="1200" dirty="0" smtClean="0">
                <a:solidFill>
                  <a:schemeClr val="tx1"/>
                </a:solidFill>
                <a:latin typeface="Arial" pitchFamily="34" charset="0"/>
                <a:cs typeface="Arial" pitchFamily="34" charset="0"/>
              </a:rPr>
              <a:t>, S., &amp; Godfrey, T. (2005). Retirement and recruitment: A deeper look. </a:t>
            </a:r>
            <a:r>
              <a:rPr lang="en-US" sz="1100" b="0" i="1" kern="1200" dirty="0" smtClean="0">
                <a:solidFill>
                  <a:schemeClr val="tx1"/>
                </a:solidFill>
                <a:latin typeface="Arial" pitchFamily="34" charset="0"/>
                <a:cs typeface="Arial" pitchFamily="34" charset="0"/>
              </a:rPr>
              <a:t>American Libraries</a:t>
            </a:r>
            <a:r>
              <a:rPr lang="en-US" sz="1100" b="0" i="0" kern="1200" dirty="0" smtClean="0">
                <a:solidFill>
                  <a:schemeClr val="tx1"/>
                </a:solidFill>
                <a:latin typeface="Arial" pitchFamily="34" charset="0"/>
                <a:cs typeface="Arial" pitchFamily="34" charset="0"/>
              </a:rPr>
              <a:t>, </a:t>
            </a:r>
            <a:r>
              <a:rPr lang="en-US" sz="1100" b="0" i="1" kern="1200" dirty="0" smtClean="0">
                <a:solidFill>
                  <a:schemeClr val="tx1"/>
                </a:solidFill>
                <a:latin typeface="Arial" pitchFamily="34" charset="0"/>
                <a:cs typeface="Arial" pitchFamily="34" charset="0"/>
              </a:rPr>
              <a:t>36 </a:t>
            </a:r>
            <a:r>
              <a:rPr lang="en-US" sz="1100" b="0" i="0" kern="1200" dirty="0" smtClean="0">
                <a:solidFill>
                  <a:schemeClr val="tx1"/>
                </a:solidFill>
                <a:latin typeface="Arial" pitchFamily="34" charset="0"/>
                <a:cs typeface="Arial" pitchFamily="34" charset="0"/>
              </a:rPr>
              <a:t>(1), 28.</a:t>
            </a:r>
          </a:p>
          <a:p>
            <a:pPr>
              <a:spcBef>
                <a:spcPts val="0"/>
              </a:spcBef>
            </a:pPr>
            <a:endParaRPr lang="en-US" sz="1100" b="0" i="0" kern="1200" dirty="0" smtClean="0">
              <a:solidFill>
                <a:schemeClr val="tx1"/>
              </a:solidFill>
              <a:latin typeface="Arial" pitchFamily="34" charset="0"/>
              <a:cs typeface="Arial" pitchFamily="34" charset="0"/>
            </a:endParaRPr>
          </a:p>
          <a:p>
            <a:pPr>
              <a:spcBef>
                <a:spcPts val="0"/>
              </a:spcBef>
            </a:pPr>
            <a:r>
              <a:rPr lang="en-US" sz="1100" b="0" i="0" kern="1200" dirty="0" smtClean="0">
                <a:solidFill>
                  <a:schemeClr val="tx1"/>
                </a:solidFill>
                <a:latin typeface="Arial" pitchFamily="34" charset="0"/>
                <a:cs typeface="Arial" pitchFamily="34" charset="0"/>
              </a:rPr>
              <a:t>Roberts,</a:t>
            </a:r>
            <a:r>
              <a:rPr lang="en-US" sz="1100" b="0" i="0" kern="1200" baseline="0" dirty="0" smtClean="0">
                <a:solidFill>
                  <a:schemeClr val="tx1"/>
                </a:solidFill>
                <a:latin typeface="Arial" pitchFamily="34" charset="0"/>
                <a:cs typeface="Arial" pitchFamily="34" charset="0"/>
              </a:rPr>
              <a:t> G. (2005). Groupware as a knowledge repository. </a:t>
            </a:r>
            <a:r>
              <a:rPr lang="en-US" sz="1100" b="0" i="1" kern="1200" baseline="0" dirty="0" smtClean="0">
                <a:solidFill>
                  <a:schemeClr val="tx1"/>
                </a:solidFill>
                <a:latin typeface="Arial" pitchFamily="34" charset="0"/>
                <a:cs typeface="Arial" pitchFamily="34" charset="0"/>
              </a:rPr>
              <a:t>Computers in Small Libraries. </a:t>
            </a:r>
            <a:r>
              <a:rPr lang="pt-BR" sz="1100" b="0" i="1" kern="1200" dirty="0" smtClean="0">
                <a:solidFill>
                  <a:schemeClr val="tx1"/>
                </a:solidFill>
                <a:latin typeface="Arial" pitchFamily="34" charset="0"/>
                <a:cs typeface="Arial" pitchFamily="34" charset="0"/>
              </a:rPr>
              <a:t>25</a:t>
            </a:r>
            <a:r>
              <a:rPr lang="pt-BR" sz="1100" b="0" i="0" kern="1200" dirty="0" smtClean="0">
                <a:solidFill>
                  <a:schemeClr val="tx1"/>
                </a:solidFill>
                <a:latin typeface="Arial" pitchFamily="34" charset="0"/>
                <a:cs typeface="Arial" pitchFamily="34" charset="0"/>
              </a:rPr>
              <a:t> (4), 29-31.</a:t>
            </a:r>
            <a:r>
              <a:rPr lang="pt-BR" sz="1100" b="0" i="0" kern="1200" baseline="0" dirty="0" smtClean="0">
                <a:solidFill>
                  <a:schemeClr val="tx1"/>
                </a:solidFill>
                <a:latin typeface="Arial" pitchFamily="34" charset="0"/>
                <a:cs typeface="Arial" pitchFamily="34" charset="0"/>
              </a:rPr>
              <a:t> </a:t>
            </a:r>
          </a:p>
          <a:p>
            <a:pPr>
              <a:spcBef>
                <a:spcPts val="0"/>
              </a:spcBef>
            </a:pPr>
            <a:endParaRPr lang="pt-BR" sz="1100" b="0" i="0" kern="1200" baseline="0" dirty="0" smtClean="0">
              <a:solidFill>
                <a:schemeClr val="tx1"/>
              </a:solidFill>
              <a:latin typeface="Arial" pitchFamily="34" charset="0"/>
              <a:cs typeface="Arial" pitchFamily="34" charset="0"/>
            </a:endParaRPr>
          </a:p>
          <a:p>
            <a:pPr>
              <a:spcBef>
                <a:spcPts val="0"/>
              </a:spcBef>
            </a:pPr>
            <a:r>
              <a:rPr lang="pt-BR" sz="1100" b="0" i="0" kern="1200" baseline="0" dirty="0" smtClean="0">
                <a:solidFill>
                  <a:schemeClr val="tx1"/>
                </a:solidFill>
                <a:latin typeface="Arial" pitchFamily="34" charset="0"/>
                <a:cs typeface="Arial" pitchFamily="34" charset="0"/>
              </a:rPr>
              <a:t>Microsoft Clip Art</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9922" y="4420315"/>
            <a:ext cx="6430061" cy="4187666"/>
          </a:xfrm>
        </p:spPr>
        <p:txBody>
          <a:bodyPr>
            <a:noAutofit/>
          </a:bodyPr>
          <a:lstStyle/>
          <a:p>
            <a:pPr marL="0" marR="0" indent="0" algn="l" defTabSz="914400" rtl="0" eaLnBrk="1" fontAlgn="base" latinLnBrk="0" hangingPunct="1">
              <a:spcBef>
                <a:spcPts val="0"/>
              </a:spcBef>
              <a:spcAft>
                <a:spcPct val="0"/>
              </a:spcAft>
              <a:buClrTx/>
              <a:buSzTx/>
              <a:buFontTx/>
              <a:buNone/>
              <a:tabLst/>
              <a:defRPr/>
            </a:pPr>
            <a:r>
              <a:rPr lang="en-US" sz="1400" kern="1200" dirty="0" smtClean="0">
                <a:solidFill>
                  <a:schemeClr val="tx1"/>
                </a:solidFill>
                <a:latin typeface="Arial" pitchFamily="34" charset="0"/>
                <a:cs typeface="Arial" pitchFamily="34" charset="0"/>
              </a:rPr>
              <a:t>Mathews, Brian. “Think Like a Startup: A White Paper to Inspire Library Entrepreneurialism.” </a:t>
            </a:r>
            <a:r>
              <a:rPr lang="en-US" sz="1400" kern="1200" dirty="0" err="1" smtClean="0">
                <a:solidFill>
                  <a:schemeClr val="tx1"/>
                </a:solidFill>
                <a:latin typeface="Arial" pitchFamily="34" charset="0"/>
                <a:cs typeface="Arial" pitchFamily="34" charset="0"/>
              </a:rPr>
              <a:t>VTechWorks</a:t>
            </a:r>
            <a:r>
              <a:rPr lang="en-US" sz="1400" kern="1200" dirty="0" smtClean="0">
                <a:solidFill>
                  <a:schemeClr val="tx1"/>
                </a:solidFill>
                <a:latin typeface="Arial" pitchFamily="34" charset="0"/>
                <a:cs typeface="Arial" pitchFamily="34" charset="0"/>
              </a:rPr>
              <a:t> working paper, Virginia Polytechnic Institute and State University, Blacksburg, Virginia, April 2012. </a:t>
            </a:r>
            <a:r>
              <a:rPr lang="en-US" sz="1400" u="sng" kern="1200" dirty="0" smtClean="0">
                <a:solidFill>
                  <a:schemeClr val="tx1"/>
                </a:solidFill>
                <a:latin typeface="Arial" pitchFamily="34" charset="0"/>
                <a:cs typeface="Arial" pitchFamily="34" charset="0"/>
                <a:hlinkClick r:id="rId3"/>
              </a:rPr>
              <a:t>http://vtechworks.lib.vt.edu/handle/10919/18649</a:t>
            </a:r>
            <a:r>
              <a:rPr lang="en-US" sz="1400" kern="1200" dirty="0" smtClean="0">
                <a:solidFill>
                  <a:schemeClr val="tx1"/>
                </a:solidFill>
                <a:latin typeface="Arial" pitchFamily="34" charset="0"/>
                <a:cs typeface="Arial" pitchFamily="34" charset="0"/>
              </a:rPr>
              <a:t>.</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“We have to face the future boldly.  We have to peer upwards and outwards through telescopes,</a:t>
            </a:r>
            <a:r>
              <a:rPr lang="en-US" sz="1400" baseline="0" dirty="0" smtClean="0">
                <a:latin typeface="Arial" pitchFamily="34" charset="0"/>
                <a:cs typeface="Arial" pitchFamily="34" charset="0"/>
              </a:rPr>
              <a:t> not downwards into microscopes.” (pg. 1)</a:t>
            </a:r>
            <a:endParaRPr lang="en-US" sz="1400" dirty="0" smtClean="0">
              <a:latin typeface="Arial" pitchFamily="34" charset="0"/>
              <a:cs typeface="Arial" pitchFamily="34" charset="0"/>
            </a:endParaRPr>
          </a:p>
          <a:p>
            <a:pPr>
              <a:spcBef>
                <a:spcPts val="0"/>
              </a:spcBef>
            </a:pPr>
            <a:endParaRPr lang="en-US" sz="14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1400" dirty="0" smtClean="0">
                <a:latin typeface="Arial" pitchFamily="34" charset="0"/>
                <a:cs typeface="Arial" pitchFamily="34" charset="0"/>
              </a:rPr>
              <a:t>“Now is the time to ‘zoom out’ rather than ‘zoom in.’ Let’s not pigeonhole ourselves into finite roles, such as print collections, computer labs, or information literacy.” (pg. 1)</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http://www.flickr.com/photos/christopherf/6874966155/</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587" y="4420314"/>
            <a:ext cx="6179789" cy="4379871"/>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i="1" kern="1200" dirty="0" smtClean="0">
                <a:solidFill>
                  <a:schemeClr val="tx1"/>
                </a:solidFill>
                <a:latin typeface="Arial" pitchFamily="34" charset="0"/>
                <a:cs typeface="Arial" pitchFamily="34" charset="0"/>
              </a:rPr>
              <a:t>“I guess it is just people our age is just more in our minds it is more convenient to go on the computer and get information than go through a book and try and find it and look through it.  When you can just type it in, it will come up quicker on the computer.”  Digital Visitors and Residents,(UKS4 0:30:04, Female Age 17)</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i="1"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400" i="1" kern="1200" dirty="0" smtClean="0">
                <a:solidFill>
                  <a:schemeClr val="tx1"/>
                </a:solidFill>
                <a:latin typeface="Arial" pitchFamily="34" charset="0"/>
                <a:cs typeface="Arial" pitchFamily="34" charset="0"/>
              </a:rPr>
              <a:t>“I mean in a way the internet is just books online somewhere.  Or just bits of books online...Books and people would be my choice.  But of course even like me saying that I use the internet way more than I use books because it’s just more convenient...Because they’re not doing things somewhat that may just take a little bit longer, just a little bit but turn out a lot better.” Digital Visitors and Residents (USS5 01:11:02, Male Age 18)</a:t>
            </a:r>
            <a:endParaRPr lang="en-US" sz="1400" i="1" kern="1200" dirty="0" smtClean="0">
              <a:solidFill>
                <a:schemeClr val="tx1"/>
              </a:solidFill>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Microsoft</a:t>
            </a:r>
            <a:r>
              <a:rPr lang="en-US" sz="1400" baseline="0" dirty="0" smtClean="0">
                <a:latin typeface="Arial" pitchFamily="34" charset="0"/>
                <a:cs typeface="Arial" pitchFamily="34" charset="0"/>
              </a:rPr>
              <a:t> Clip Art</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2881" y="4309872"/>
            <a:ext cx="6499576" cy="4870704"/>
          </a:xfrm>
        </p:spPr>
        <p:txBody>
          <a:bodyPr>
            <a:noAutofit/>
          </a:bodyPr>
          <a:lstStyle/>
          <a:p>
            <a:pPr marL="0" marR="0" indent="0" algn="l" defTabSz="914400" rtl="0" eaLnBrk="1" fontAlgn="base" latinLnBrk="0" hangingPunct="1">
              <a:spcBef>
                <a:spcPts val="0"/>
              </a:spcBef>
              <a:spcAft>
                <a:spcPct val="0"/>
              </a:spcAft>
              <a:buClrTx/>
              <a:buSzTx/>
              <a:buFontTx/>
              <a:buNone/>
              <a:tabLst/>
              <a:defRPr/>
            </a:pPr>
            <a:r>
              <a:rPr lang="en-GB" sz="1000" i="1" kern="1200" dirty="0" smtClean="0">
                <a:solidFill>
                  <a:schemeClr val="tx1"/>
                </a:solidFill>
                <a:latin typeface="Arial" pitchFamily="34" charset="0"/>
                <a:cs typeface="Arial" pitchFamily="34" charset="0"/>
              </a:rPr>
              <a:t>“They do often advise that we go to the library and look for books but I would normally go to the internet and go to the library as my last sort of option really. (Laughter) It just takes me – I don’t really know how to use the library, I’ve got to be honest, but I know how to use the internet. Yes, I would normally use the internet or sort of word of mouth if someone else knows how to do it – that kind of thing – first.” Digital Visitors and Residents,</a:t>
            </a:r>
            <a:r>
              <a:rPr lang="en-GB" sz="1000" i="1" kern="1200" baseline="0" dirty="0" smtClean="0">
                <a:solidFill>
                  <a:schemeClr val="tx1"/>
                </a:solidFill>
                <a:latin typeface="Arial" pitchFamily="34" charset="0"/>
                <a:cs typeface="Arial" pitchFamily="34" charset="0"/>
              </a:rPr>
              <a:t> (</a:t>
            </a:r>
            <a:r>
              <a:rPr lang="en-GB" sz="1000" i="1" kern="1200" dirty="0" smtClean="0">
                <a:solidFill>
                  <a:schemeClr val="tx1"/>
                </a:solidFill>
                <a:latin typeface="Arial" pitchFamily="34" charset="0"/>
                <a:cs typeface="Arial" pitchFamily="34" charset="0"/>
              </a:rPr>
              <a:t>UKU5 0:14:19, Female Age 19)</a:t>
            </a:r>
          </a:p>
          <a:p>
            <a:pPr marL="0" marR="0" indent="0" algn="l" defTabSz="914400" rtl="0" eaLnBrk="1" fontAlgn="base" latinLnBrk="0" hangingPunct="1">
              <a:spcBef>
                <a:spcPts val="0"/>
              </a:spcBef>
              <a:spcAft>
                <a:spcPct val="0"/>
              </a:spcAft>
              <a:buClrTx/>
              <a:buSzTx/>
              <a:buFontTx/>
              <a:buNone/>
              <a:tabLst/>
              <a:defRPr/>
            </a:pPr>
            <a:endParaRPr lang="en-US" sz="1000" i="1" kern="1200" dirty="0" smtClean="0">
              <a:solidFill>
                <a:schemeClr val="tx1"/>
              </a:solidFill>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1000" i="1" kern="1200" dirty="0" smtClean="0">
                <a:solidFill>
                  <a:schemeClr val="tx1"/>
                </a:solidFill>
                <a:latin typeface="Arial" pitchFamily="34" charset="0"/>
                <a:cs typeface="Arial" pitchFamily="34" charset="0"/>
              </a:rPr>
              <a:t>“I find Google a lot easier than going to the library website because I don’t know, it’s just like sometimes so many journals come up and when you look at the first ten and they just don’t make any sense I, kind of, give up. Google, I don’t know. It’s just Google it’s – I find it easier just to look through anything.”  Digital Visitors and residents, (USU7 0:34:11, Female Age 19)</a:t>
            </a:r>
          </a:p>
          <a:p>
            <a:pPr marL="0" marR="0" indent="0" algn="l" defTabSz="914400" rtl="0" eaLnBrk="1" fontAlgn="base" latinLnBrk="0" hangingPunct="1">
              <a:spcBef>
                <a:spcPts val="0"/>
              </a:spcBef>
              <a:spcAft>
                <a:spcPct val="0"/>
              </a:spcAft>
              <a:buClrTx/>
              <a:buSzTx/>
              <a:buFontTx/>
              <a:buNone/>
              <a:tabLst/>
              <a:defRPr/>
            </a:pPr>
            <a:endParaRPr lang="en-US" sz="1000" i="1" kern="1200" dirty="0" smtClean="0">
              <a:solidFill>
                <a:schemeClr val="tx1"/>
              </a:solidFill>
              <a:latin typeface="Arial" pitchFamily="34" charset="0"/>
              <a:cs typeface="Arial" pitchFamily="34" charset="0"/>
            </a:endParaRPr>
          </a:p>
          <a:p>
            <a:pPr>
              <a:spcBef>
                <a:spcPts val="0"/>
              </a:spcBef>
            </a:pPr>
            <a:r>
              <a:rPr lang="en-US" sz="1000" i="1" kern="1200" baseline="0" dirty="0" smtClean="0">
                <a:solidFill>
                  <a:schemeClr val="tx1"/>
                </a:solidFill>
                <a:latin typeface="Arial" pitchFamily="34" charset="0"/>
                <a:cs typeface="Arial" pitchFamily="34" charset="0"/>
              </a:rPr>
              <a:t>“I could easily have found the information she [VRS librarian] found for me, but the fact that I could just ask her question and have them look up the reference and read through articles instead of me having to look through like a million </a:t>
            </a:r>
            <a:r>
              <a:rPr lang="en-US" sz="1000" i="1" kern="1200" baseline="0" dirty="0" err="1" smtClean="0">
                <a:solidFill>
                  <a:schemeClr val="tx1"/>
                </a:solidFill>
                <a:latin typeface="Arial" pitchFamily="34" charset="0"/>
                <a:cs typeface="Arial" pitchFamily="34" charset="0"/>
              </a:rPr>
              <a:t>Googled</a:t>
            </a:r>
            <a:r>
              <a:rPr lang="en-US" sz="1000" i="1" kern="1200" baseline="0" dirty="0" smtClean="0">
                <a:solidFill>
                  <a:schemeClr val="tx1"/>
                </a:solidFill>
                <a:latin typeface="Arial" pitchFamily="34" charset="0"/>
                <a:cs typeface="Arial" pitchFamily="34" charset="0"/>
              </a:rPr>
              <a:t> articles…it was definitely a nice convenience and would definitely make it more likely for me to go to them and actually ask a librarian a question or figure it out on my own.” –Seeking Synchronicity, </a:t>
            </a:r>
            <a:r>
              <a:rPr lang="en-US" sz="1000" i="1" dirty="0" smtClean="0">
                <a:latin typeface="Arial" pitchFamily="34" charset="0"/>
                <a:cs typeface="Arial" pitchFamily="34" charset="0"/>
              </a:rPr>
              <a:t>User</a:t>
            </a:r>
            <a:r>
              <a:rPr lang="en-US" sz="1000" i="1" baseline="0" dirty="0" smtClean="0">
                <a:latin typeface="Arial" pitchFamily="34" charset="0"/>
                <a:cs typeface="Arial" pitchFamily="34" charset="0"/>
              </a:rPr>
              <a:t> (Focus Group, </a:t>
            </a:r>
            <a:r>
              <a:rPr lang="en-US" sz="1000" i="1" dirty="0" smtClean="0">
                <a:latin typeface="Arial" pitchFamily="34" charset="0"/>
                <a:cs typeface="Arial" pitchFamily="34" charset="0"/>
              </a:rPr>
              <a:t>Rutgers University, July 11, 2006</a:t>
            </a:r>
            <a:r>
              <a:rPr lang="en-US" sz="1000" i="1" baseline="0" dirty="0" smtClean="0">
                <a:latin typeface="Arial" pitchFamily="34" charset="0"/>
                <a:cs typeface="Arial" pitchFamily="34" charset="0"/>
              </a:rPr>
              <a:t>)</a:t>
            </a:r>
            <a:endParaRPr lang="en-US" sz="1000" i="1" dirty="0" smtClean="0">
              <a:latin typeface="Arial" pitchFamily="34" charset="0"/>
              <a:cs typeface="Arial" pitchFamily="34" charset="0"/>
            </a:endParaRPr>
          </a:p>
          <a:p>
            <a:pPr>
              <a:spcBef>
                <a:spcPts val="0"/>
              </a:spcBef>
              <a:buClr>
                <a:srgbClr val="FF7600"/>
              </a:buClr>
            </a:pPr>
            <a:endParaRPr lang="en-US" sz="1000" dirty="0" smtClean="0">
              <a:latin typeface="Arial" pitchFamily="34" charset="0"/>
              <a:cs typeface="Arial" pitchFamily="34" charset="0"/>
            </a:endParaRPr>
          </a:p>
          <a:p>
            <a:pPr>
              <a:spcBef>
                <a:spcPts val="0"/>
              </a:spcBef>
              <a:buClr>
                <a:srgbClr val="FF7600"/>
              </a:buClr>
            </a:pPr>
            <a:r>
              <a:rPr lang="en-US" sz="1000" dirty="0" smtClean="0">
                <a:latin typeface="Arial" pitchFamily="34" charset="0"/>
                <a:cs typeface="Arial" pitchFamily="34" charset="0"/>
              </a:rPr>
              <a:t>Information Studies students: (</a:t>
            </a:r>
            <a:r>
              <a:rPr lang="en-US" sz="1000" dirty="0" err="1" smtClean="0">
                <a:latin typeface="Arial" pitchFamily="34" charset="0"/>
                <a:cs typeface="Arial" pitchFamily="34" charset="0"/>
              </a:rPr>
              <a:t>Bertot</a:t>
            </a:r>
            <a:r>
              <a:rPr lang="en-US" sz="1000" dirty="0" smtClean="0">
                <a:latin typeface="Arial" pitchFamily="34" charset="0"/>
                <a:cs typeface="Arial" pitchFamily="34" charset="0"/>
              </a:rPr>
              <a:t>,</a:t>
            </a:r>
            <a:r>
              <a:rPr lang="en-US" sz="1000" baseline="0" dirty="0" smtClean="0">
                <a:latin typeface="Arial" pitchFamily="34" charset="0"/>
                <a:cs typeface="Arial" pitchFamily="34" charset="0"/>
              </a:rPr>
              <a:t> et al., 2012, p. 213)</a:t>
            </a:r>
            <a:endParaRPr lang="en-US" sz="1000" dirty="0" smtClean="0">
              <a:latin typeface="Arial" pitchFamily="34" charset="0"/>
              <a:cs typeface="Arial" pitchFamily="34" charset="0"/>
            </a:endParaRPr>
          </a:p>
          <a:p>
            <a:pPr lvl="1">
              <a:spcBef>
                <a:spcPts val="0"/>
              </a:spcBef>
              <a:buClr>
                <a:srgbClr val="FF7600"/>
              </a:buClr>
              <a:buFont typeface="Arial" pitchFamily="34" charset="0"/>
              <a:buChar char="•"/>
            </a:pPr>
            <a:r>
              <a:rPr lang="en-US" sz="1000" dirty="0" smtClean="0">
                <a:latin typeface="Arial" pitchFamily="34" charset="0"/>
                <a:cs typeface="Arial" pitchFamily="34" charset="0"/>
              </a:rPr>
              <a:t>28%</a:t>
            </a:r>
            <a:r>
              <a:rPr lang="en-US" sz="1000" baseline="0" dirty="0" smtClean="0">
                <a:latin typeface="Arial" pitchFamily="34" charset="0"/>
                <a:cs typeface="Arial" pitchFamily="34" charset="0"/>
              </a:rPr>
              <a:t> use OPAC daily or weekly</a:t>
            </a:r>
          </a:p>
          <a:p>
            <a:pPr lvl="1">
              <a:spcBef>
                <a:spcPts val="0"/>
              </a:spcBef>
              <a:buClr>
                <a:srgbClr val="FF7600"/>
              </a:buClr>
              <a:buFont typeface="Arial" pitchFamily="34" charset="0"/>
              <a:buChar char="•"/>
            </a:pPr>
            <a:r>
              <a:rPr lang="en-US" sz="1000" baseline="0" dirty="0" smtClean="0">
                <a:latin typeface="Arial" pitchFamily="34" charset="0"/>
                <a:cs typeface="Arial" pitchFamily="34" charset="0"/>
              </a:rPr>
              <a:t>86% use Google daily or weekly</a:t>
            </a:r>
          </a:p>
          <a:p>
            <a:pPr lvl="1">
              <a:spcBef>
                <a:spcPts val="0"/>
              </a:spcBef>
              <a:buClr>
                <a:srgbClr val="FF7600"/>
              </a:buClr>
              <a:buFont typeface="Arial" pitchFamily="34" charset="0"/>
              <a:buChar char="•"/>
            </a:pPr>
            <a:endParaRPr lang="en-US" sz="1000" baseline="0" dirty="0" smtClean="0">
              <a:latin typeface="Arial" pitchFamily="34" charset="0"/>
              <a:cs typeface="Arial" pitchFamily="34" charset="0"/>
            </a:endParaRPr>
          </a:p>
          <a:p>
            <a:pPr lvl="0">
              <a:spcBef>
                <a:spcPts val="0"/>
              </a:spcBef>
              <a:buClr>
                <a:srgbClr val="FF7600"/>
              </a:buClr>
              <a:buFont typeface="Arial" pitchFamily="34" charset="0"/>
              <a:buNone/>
            </a:pPr>
            <a:r>
              <a:rPr lang="en-US" sz="1000" baseline="0" dirty="0" err="1" smtClean="0">
                <a:latin typeface="Arial" pitchFamily="34" charset="0"/>
                <a:cs typeface="Arial" pitchFamily="34" charset="0"/>
              </a:rPr>
              <a:t>Bertot</a:t>
            </a:r>
            <a:r>
              <a:rPr lang="en-US" sz="1000" baseline="0" dirty="0" smtClean="0">
                <a:latin typeface="Arial" pitchFamily="34" charset="0"/>
                <a:cs typeface="Arial" pitchFamily="34" charset="0"/>
              </a:rPr>
              <a:t>, J. C., </a:t>
            </a:r>
            <a:r>
              <a:rPr lang="en-US" sz="1000" baseline="0" dirty="0" err="1" smtClean="0">
                <a:latin typeface="Arial" pitchFamily="34" charset="0"/>
                <a:cs typeface="Arial" pitchFamily="34" charset="0"/>
              </a:rPr>
              <a:t>Berube</a:t>
            </a:r>
            <a:r>
              <a:rPr lang="en-US" sz="1000" baseline="0" dirty="0" smtClean="0">
                <a:latin typeface="Arial" pitchFamily="34" charset="0"/>
                <a:cs typeface="Arial" pitchFamily="34" charset="0"/>
              </a:rPr>
              <a:t>, K., </a:t>
            </a:r>
            <a:r>
              <a:rPr lang="en-US" sz="1000" baseline="0" dirty="0" err="1" smtClean="0">
                <a:latin typeface="Arial" pitchFamily="34" charset="0"/>
                <a:cs typeface="Arial" pitchFamily="34" charset="0"/>
              </a:rPr>
              <a:t>Devereaux</a:t>
            </a:r>
            <a:r>
              <a:rPr lang="en-US" sz="1000" baseline="0" dirty="0" smtClean="0">
                <a:latin typeface="Arial" pitchFamily="34" charset="0"/>
                <a:cs typeface="Arial" pitchFamily="34" charset="0"/>
              </a:rPr>
              <a:t>, P., </a:t>
            </a:r>
            <a:r>
              <a:rPr lang="en-US" sz="1000" baseline="0" dirty="0" err="1" smtClean="0">
                <a:latin typeface="Arial" pitchFamily="34" charset="0"/>
                <a:cs typeface="Arial" pitchFamily="34" charset="0"/>
              </a:rPr>
              <a:t>Dhakal</a:t>
            </a:r>
            <a:r>
              <a:rPr lang="en-US" sz="1000" baseline="0" dirty="0" smtClean="0">
                <a:latin typeface="Arial" pitchFamily="34" charset="0"/>
                <a:cs typeface="Arial" pitchFamily="34" charset="0"/>
              </a:rPr>
              <a:t>, K., Powers, S., &amp; Ray, J. (2012). Assessing the usability of </a:t>
            </a:r>
            <a:r>
              <a:rPr lang="en-US" sz="1000" baseline="0" dirty="0" err="1" smtClean="0">
                <a:latin typeface="Arial" pitchFamily="34" charset="0"/>
                <a:cs typeface="Arial" pitchFamily="34" charset="0"/>
              </a:rPr>
              <a:t>WorldCat</a:t>
            </a:r>
            <a:r>
              <a:rPr lang="en-US" sz="1000" baseline="0" dirty="0" smtClean="0">
                <a:latin typeface="Arial" pitchFamily="34" charset="0"/>
                <a:cs typeface="Arial" pitchFamily="34" charset="0"/>
              </a:rPr>
              <a:t> Local: Findings and considerations. </a:t>
            </a:r>
            <a:r>
              <a:rPr lang="en-US" sz="1000" i="1" baseline="0" dirty="0" smtClean="0">
                <a:latin typeface="Arial" pitchFamily="34" charset="0"/>
                <a:cs typeface="Arial" pitchFamily="34" charset="0"/>
              </a:rPr>
              <a:t>The Library Quarterly</a:t>
            </a:r>
            <a:r>
              <a:rPr lang="en-US" sz="1000" baseline="0" dirty="0" smtClean="0">
                <a:latin typeface="Arial" pitchFamily="34" charset="0"/>
                <a:cs typeface="Arial" pitchFamily="34" charset="0"/>
              </a:rPr>
              <a:t>, </a:t>
            </a:r>
            <a:r>
              <a:rPr lang="en-US" sz="1000" i="1" baseline="0" dirty="0" smtClean="0">
                <a:latin typeface="Arial" pitchFamily="34" charset="0"/>
                <a:cs typeface="Arial" pitchFamily="34" charset="0"/>
              </a:rPr>
              <a:t>82</a:t>
            </a:r>
            <a:r>
              <a:rPr lang="en-US" sz="1000" baseline="0" dirty="0" smtClean="0">
                <a:latin typeface="Arial" pitchFamily="34" charset="0"/>
                <a:cs typeface="Arial" pitchFamily="34" charset="0"/>
              </a:rPr>
              <a:t>(2), 207-221. </a:t>
            </a:r>
          </a:p>
          <a:p>
            <a:pPr lvl="0">
              <a:spcBef>
                <a:spcPts val="0"/>
              </a:spcBef>
              <a:buClr>
                <a:srgbClr val="FF7600"/>
              </a:buClr>
              <a:buFont typeface="Arial" pitchFamily="34" charset="0"/>
              <a:buNone/>
            </a:pPr>
            <a:endParaRPr lang="en-US" sz="1000" dirty="0" smtClean="0">
              <a:latin typeface="Arial" pitchFamily="34" charset="0"/>
              <a:cs typeface="Arial" pitchFamily="34" charset="0"/>
            </a:endParaRPr>
          </a:p>
          <a:p>
            <a:pPr>
              <a:spcBef>
                <a:spcPts val="0"/>
              </a:spcBef>
              <a:buClr>
                <a:srgbClr val="FF7600"/>
              </a:buClr>
              <a:buFont typeface="Arial" pitchFamily="34" charset="0"/>
              <a:buChar char="•"/>
            </a:pPr>
            <a:r>
              <a:rPr lang="en-US" sz="1000" dirty="0" smtClean="0">
                <a:latin typeface="Arial" pitchFamily="34" charset="0"/>
                <a:cs typeface="Arial" pitchFamily="34" charset="0"/>
              </a:rPr>
              <a:t>Although campus Information Commons, with cafes and 24/7 access to the facilities and resources, are still popular with students and faculty, convenient access to resources, whether human, print, or electronic is the most critical factor. After all, “If it is too inconvenient I’m not going after it.” Convenience is based on context and situation.</a:t>
            </a:r>
          </a:p>
          <a:p>
            <a:pPr>
              <a:spcBef>
                <a:spcPts val="0"/>
              </a:spcBef>
            </a:pPr>
            <a:r>
              <a:rPr lang="en-US" sz="1000" dirty="0" smtClean="0">
                <a:latin typeface="Arial" pitchFamily="34" charset="0"/>
                <a:cs typeface="Arial" pitchFamily="34" charset="0"/>
              </a:rPr>
              <a:t>Connaway, L. S., Dickey, T. J., &amp; Radford, M. L. (2011). "If it is too inconvenient I'm not going after it": Convenience as a critical factor in information-seeking behaviors. </a:t>
            </a:r>
            <a:r>
              <a:rPr lang="en-US" sz="1000" i="1" dirty="0" smtClean="0">
                <a:latin typeface="Arial" pitchFamily="34" charset="0"/>
                <a:cs typeface="Arial" pitchFamily="34" charset="0"/>
              </a:rPr>
              <a:t>Library &amp; Information Science Research, 33</a:t>
            </a:r>
            <a:r>
              <a:rPr lang="en-US" sz="1000" dirty="0" smtClean="0">
                <a:latin typeface="Arial" pitchFamily="34" charset="0"/>
                <a:cs typeface="Arial" pitchFamily="34" charset="0"/>
              </a:rPr>
              <a:t> (3) 188</a:t>
            </a:r>
            <a:r>
              <a:rPr lang="en-US" sz="1000" i="1" dirty="0" smtClean="0">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fld id="{53C4BA3A-418F-49FD-BB3A-2131A9C0B72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165100"/>
            <a:ext cx="4651375" cy="3489325"/>
          </a:xfrm>
        </p:spPr>
      </p:sp>
      <p:sp>
        <p:nvSpPr>
          <p:cNvPr id="3" name="Notes Placeholder 2"/>
          <p:cNvSpPr>
            <a:spLocks noGrp="1"/>
          </p:cNvSpPr>
          <p:nvPr>
            <p:ph type="body" idx="1"/>
          </p:nvPr>
        </p:nvSpPr>
        <p:spPr>
          <a:xfrm>
            <a:off x="159630" y="3735849"/>
            <a:ext cx="6704170" cy="5429416"/>
          </a:xfrm>
        </p:spPr>
        <p:txBody>
          <a:bodyPr>
            <a:noAutofit/>
          </a:bodyPr>
          <a:lstStyle/>
          <a:p>
            <a:pPr defTabSz="932871">
              <a:spcBef>
                <a:spcPts val="0"/>
              </a:spcBef>
              <a:defRPr/>
            </a:pPr>
            <a:r>
              <a:rPr lang="en-US" sz="700" dirty="0" smtClean="0">
                <a:latin typeface="Arial" pitchFamily="34" charset="0"/>
                <a:cs typeface="Arial" pitchFamily="34" charset="0"/>
              </a:rPr>
              <a:t>Not only is immediate access to electronic sources a critical component of meeting the information needs of students and faculty, but access to human sources is also important. When students and faculty were interviewed in 2005, 2008, 2010, 2011, and 2012 to identify how they get their information for both academic and personal situations, parents, friends, family, colleagues, and professors are often the first sources queried. Why? Convenience! These sources immediately can be reached by texting, voice calling, </a:t>
            </a:r>
            <a:r>
              <a:rPr lang="en-US" sz="700" dirty="0" err="1" smtClean="0">
                <a:latin typeface="Arial" pitchFamily="34" charset="0"/>
                <a:cs typeface="Arial" pitchFamily="34" charset="0"/>
              </a:rPr>
              <a:t>IMing</a:t>
            </a:r>
            <a:r>
              <a:rPr lang="en-US" sz="700" dirty="0" smtClean="0">
                <a:latin typeface="Arial" pitchFamily="34" charset="0"/>
                <a:cs typeface="Arial" pitchFamily="34" charset="0"/>
              </a:rPr>
              <a:t>, or emailing, with an often instantaneous response. Librarians, too, are making themselves available to students and faculty through a number of channels including social media, such as </a:t>
            </a:r>
            <a:r>
              <a:rPr lang="en-US" sz="700" dirty="0" err="1" smtClean="0">
                <a:latin typeface="Arial" pitchFamily="34" charset="0"/>
                <a:cs typeface="Arial" pitchFamily="34" charset="0"/>
              </a:rPr>
              <a:t>Facebook</a:t>
            </a:r>
            <a:r>
              <a:rPr lang="en-US" sz="700" dirty="0" smtClean="0">
                <a:latin typeface="Arial" pitchFamily="34" charset="0"/>
                <a:cs typeface="Arial" pitchFamily="34" charset="0"/>
              </a:rPr>
              <a:t>, chat, IM, and text reference, as well as making themselves physically available within the academic departments, student unions, and cafeterias. (ACRL Research Planning and Review Committee, 2012).</a:t>
            </a:r>
          </a:p>
          <a:p>
            <a:pPr defTabSz="932871">
              <a:spcBef>
                <a:spcPts val="0"/>
              </a:spcBef>
              <a:defRPr/>
            </a:pPr>
            <a:endParaRPr lang="en-US" sz="700" dirty="0" smtClean="0">
              <a:latin typeface="Arial" pitchFamily="34" charset="0"/>
              <a:cs typeface="Arial" pitchFamily="34" charset="0"/>
            </a:endParaRPr>
          </a:p>
          <a:p>
            <a:pPr defTabSz="932871">
              <a:spcBef>
                <a:spcPts val="0"/>
              </a:spcBef>
              <a:defRPr/>
            </a:pPr>
            <a:r>
              <a:rPr lang="en-US" sz="700" i="1" kern="1200" dirty="0" smtClean="0">
                <a:solidFill>
                  <a:schemeClr val="tx1"/>
                </a:solidFill>
                <a:latin typeface="Arial" pitchFamily="34" charset="0"/>
                <a:cs typeface="Arial" pitchFamily="34" charset="0"/>
              </a:rPr>
              <a:t>“One of my </a:t>
            </a:r>
            <a:r>
              <a:rPr lang="en-US" sz="700" i="1" kern="1200" dirty="0" err="1" smtClean="0">
                <a:solidFill>
                  <a:schemeClr val="tx1"/>
                </a:solidFill>
                <a:latin typeface="Arial" pitchFamily="34" charset="0"/>
                <a:cs typeface="Arial" pitchFamily="34" charset="0"/>
              </a:rPr>
              <a:t>favourite</a:t>
            </a:r>
            <a:r>
              <a:rPr lang="en-US" sz="700" i="1" kern="1200" dirty="0" smtClean="0">
                <a:solidFill>
                  <a:schemeClr val="tx1"/>
                </a:solidFill>
                <a:latin typeface="Arial" pitchFamily="34" charset="0"/>
                <a:cs typeface="Arial" pitchFamily="34" charset="0"/>
              </a:rPr>
              <a:t> ways of getting information is by asking people.  Instead of </a:t>
            </a:r>
            <a:r>
              <a:rPr lang="en-US" sz="700" i="1" kern="1200" dirty="0" err="1" smtClean="0">
                <a:solidFill>
                  <a:schemeClr val="tx1"/>
                </a:solidFill>
                <a:latin typeface="Arial" pitchFamily="34" charset="0"/>
                <a:cs typeface="Arial" pitchFamily="34" charset="0"/>
              </a:rPr>
              <a:t>Googling</a:t>
            </a:r>
            <a:r>
              <a:rPr lang="en-US" sz="700" i="1" kern="1200" dirty="0" smtClean="0">
                <a:solidFill>
                  <a:schemeClr val="tx1"/>
                </a:solidFill>
                <a:latin typeface="Arial" pitchFamily="34" charset="0"/>
                <a:cs typeface="Arial" pitchFamily="34" charset="0"/>
              </a:rPr>
              <a:t> the whole time I mostly have faith in the fact that people are actually learning, if I can go to a tutor and ask them something.” Digital Visitors and Residents, (UKU3 0:19:34, Female Age 19)</a:t>
            </a:r>
          </a:p>
          <a:p>
            <a:pPr defTabSz="932871">
              <a:spcBef>
                <a:spcPts val="0"/>
              </a:spcBef>
              <a:defRPr/>
            </a:pPr>
            <a:endParaRPr lang="en-US" sz="700" i="1" kern="1200" dirty="0" smtClean="0">
              <a:solidFill>
                <a:schemeClr val="tx1"/>
              </a:solidFill>
              <a:latin typeface="Arial" pitchFamily="34" charset="0"/>
              <a:cs typeface="Arial" pitchFamily="34" charset="0"/>
            </a:endParaRPr>
          </a:p>
          <a:p>
            <a:pPr>
              <a:spcBef>
                <a:spcPts val="0"/>
              </a:spcBef>
            </a:pPr>
            <a:r>
              <a:rPr lang="en-US" sz="700" i="1" kern="1200" dirty="0" smtClean="0">
                <a:solidFill>
                  <a:schemeClr val="tx1"/>
                </a:solidFill>
                <a:latin typeface="Arial" pitchFamily="34" charset="0"/>
                <a:cs typeface="Arial" pitchFamily="34" charset="0"/>
              </a:rPr>
              <a:t>“I use my friends a lot.  I use people that I know </a:t>
            </a:r>
            <a:r>
              <a:rPr lang="en-US" sz="700" i="1" kern="1200" dirty="0" err="1" smtClean="0">
                <a:solidFill>
                  <a:schemeClr val="tx1"/>
                </a:solidFill>
                <a:latin typeface="Arial" pitchFamily="34" charset="0"/>
                <a:cs typeface="Arial" pitchFamily="34" charset="0"/>
              </a:rPr>
              <a:t>know</a:t>
            </a:r>
            <a:r>
              <a:rPr lang="en-US" sz="700" i="1" kern="1200" dirty="0" smtClean="0">
                <a:solidFill>
                  <a:schemeClr val="tx1"/>
                </a:solidFill>
                <a:latin typeface="Arial" pitchFamily="34" charset="0"/>
                <a:cs typeface="Arial" pitchFamily="34" charset="0"/>
              </a:rPr>
              <a:t> things about like if they’re, maybe not </a:t>
            </a:r>
            <a:r>
              <a:rPr lang="en-US" sz="700" i="1" kern="1200" dirty="0" err="1" smtClean="0">
                <a:solidFill>
                  <a:schemeClr val="tx1"/>
                </a:solidFill>
                <a:latin typeface="Arial" pitchFamily="34" charset="0"/>
                <a:cs typeface="Arial" pitchFamily="34" charset="0"/>
              </a:rPr>
              <a:t>specialised</a:t>
            </a:r>
            <a:r>
              <a:rPr lang="en-US" sz="700" i="1" kern="1200" dirty="0" smtClean="0">
                <a:solidFill>
                  <a:schemeClr val="tx1"/>
                </a:solidFill>
                <a:latin typeface="Arial" pitchFamily="34" charset="0"/>
                <a:cs typeface="Arial" pitchFamily="34" charset="0"/>
              </a:rPr>
              <a:t> but know what they are.  Ask them first and then they’ll give me information. (USS5 01:01:42, Male Age 18)</a:t>
            </a:r>
          </a:p>
          <a:p>
            <a:pPr defTabSz="932871">
              <a:spcBef>
                <a:spcPts val="0"/>
              </a:spcBef>
              <a:defRPr/>
            </a:pPr>
            <a:endParaRPr lang="en-US" sz="700" dirty="0" smtClean="0">
              <a:latin typeface="Arial" pitchFamily="34" charset="0"/>
              <a:cs typeface="Arial" pitchFamily="34" charset="0"/>
            </a:endParaRPr>
          </a:p>
          <a:p>
            <a:pPr marL="0" marR="0" indent="0" algn="l" defTabSz="932871" rtl="0" eaLnBrk="1" fontAlgn="base" latinLnBrk="0" hangingPunct="1">
              <a:spcBef>
                <a:spcPts val="0"/>
              </a:spcBef>
              <a:spcAft>
                <a:spcPct val="0"/>
              </a:spcAft>
              <a:buClrTx/>
              <a:buSzTx/>
              <a:buFontTx/>
              <a:buNone/>
              <a:tabLst/>
              <a:defRPr/>
            </a:pPr>
            <a:r>
              <a:rPr lang="en-US" sz="700" dirty="0" smtClean="0">
                <a:latin typeface="Arial" pitchFamily="34" charset="0"/>
                <a:cs typeface="Arial" pitchFamily="34" charset="0"/>
              </a:rPr>
              <a:t>ACRL Research Planning and Review Committee. (2012). ACRL Top Ten Trends. Accepted for publication in </a:t>
            </a:r>
            <a:r>
              <a:rPr lang="en-US" sz="700" i="1" dirty="0" smtClean="0">
                <a:latin typeface="Arial" pitchFamily="34" charset="0"/>
                <a:cs typeface="Arial" pitchFamily="34" charset="0"/>
              </a:rPr>
              <a:t>C&amp;RL News</a:t>
            </a:r>
            <a:r>
              <a:rPr lang="en-US" sz="700" dirty="0" smtClean="0">
                <a:latin typeface="Arial" pitchFamily="34" charset="0"/>
                <a:cs typeface="Arial" pitchFamily="34" charset="0"/>
              </a:rPr>
              <a:t>.</a:t>
            </a:r>
          </a:p>
          <a:p>
            <a:pPr defTabSz="932871">
              <a:spcBef>
                <a:spcPts val="0"/>
              </a:spcBef>
              <a:defRPr/>
            </a:pPr>
            <a:endParaRPr lang="en-US" sz="700" dirty="0" smtClean="0">
              <a:latin typeface="Arial" pitchFamily="34" charset="0"/>
              <a:cs typeface="Arial" pitchFamily="34" charset="0"/>
            </a:endParaRPr>
          </a:p>
          <a:p>
            <a:pPr marL="0" marR="0" indent="0" algn="l" defTabSz="932871" rtl="0" eaLnBrk="1" fontAlgn="base" latinLnBrk="0" hangingPunct="1">
              <a:lnSpc>
                <a:spcPct val="100000"/>
              </a:lnSpc>
              <a:spcBef>
                <a:spcPts val="0"/>
              </a:spcBef>
              <a:spcAft>
                <a:spcPct val="0"/>
              </a:spcAft>
              <a:buClrTx/>
              <a:buSzTx/>
              <a:buFontTx/>
              <a:buNone/>
              <a:tabLst/>
              <a:defRPr/>
            </a:pPr>
            <a:r>
              <a:rPr lang="en-US" sz="700" dirty="0" err="1" smtClean="0">
                <a:latin typeface="Arial" pitchFamily="34" charset="0"/>
                <a:cs typeface="Arial" pitchFamily="34" charset="0"/>
              </a:rPr>
              <a:t>Connaway</a:t>
            </a:r>
            <a:r>
              <a:rPr lang="en-US" sz="700" dirty="0" smtClean="0">
                <a:latin typeface="Arial" pitchFamily="34" charset="0"/>
                <a:cs typeface="Arial" pitchFamily="34" charset="0"/>
              </a:rPr>
              <a:t>, L.S.,  </a:t>
            </a:r>
            <a:r>
              <a:rPr lang="en-US" sz="700" dirty="0" err="1" smtClean="0">
                <a:latin typeface="Arial" pitchFamily="34" charset="0"/>
                <a:cs typeface="Arial" pitchFamily="34" charset="0"/>
              </a:rPr>
              <a:t>Prabha</a:t>
            </a:r>
            <a:r>
              <a:rPr lang="en-US" sz="700" dirty="0" smtClean="0">
                <a:latin typeface="Arial" pitchFamily="34" charset="0"/>
                <a:cs typeface="Arial" pitchFamily="34" charset="0"/>
              </a:rPr>
              <a:t>, C. &amp; Dickey, T.J. (2003-2005). </a:t>
            </a:r>
            <a:r>
              <a:rPr lang="en-US" sz="700" i="1" dirty="0" smtClean="0">
                <a:latin typeface="Arial" pitchFamily="34" charset="0"/>
                <a:cs typeface="Arial" pitchFamily="34" charset="0"/>
              </a:rPr>
              <a:t>Sense-making the Information Confluence: The Whys and </a:t>
            </a:r>
            <a:r>
              <a:rPr lang="en-US" sz="700" i="1" dirty="0" err="1" smtClean="0">
                <a:latin typeface="Arial" pitchFamily="34" charset="0"/>
                <a:cs typeface="Arial" pitchFamily="34" charset="0"/>
              </a:rPr>
              <a:t>Hows</a:t>
            </a:r>
            <a:r>
              <a:rPr lang="en-US" sz="700" i="1" dirty="0" smtClean="0">
                <a:latin typeface="Arial" pitchFamily="34" charset="0"/>
                <a:cs typeface="Arial" pitchFamily="34" charset="0"/>
              </a:rPr>
              <a:t> of College and University User </a:t>
            </a:r>
            <a:r>
              <a:rPr lang="en-US" sz="700" i="1" dirty="0" err="1" smtClean="0">
                <a:latin typeface="Arial" pitchFamily="34" charset="0"/>
                <a:cs typeface="Arial" pitchFamily="34" charset="0"/>
              </a:rPr>
              <a:t>Satisficing</a:t>
            </a:r>
            <a:r>
              <a:rPr lang="en-US" sz="700" i="1" dirty="0" smtClean="0">
                <a:latin typeface="Arial" pitchFamily="34" charset="0"/>
                <a:cs typeface="Arial" pitchFamily="34" charset="0"/>
              </a:rPr>
              <a:t> of Information</a:t>
            </a:r>
            <a:r>
              <a:rPr lang="en-US" sz="700" i="1" baseline="0" dirty="0" smtClean="0">
                <a:latin typeface="Arial" pitchFamily="34" charset="0"/>
                <a:cs typeface="Arial" pitchFamily="34" charset="0"/>
              </a:rPr>
              <a:t> </a:t>
            </a:r>
            <a:r>
              <a:rPr lang="en-US" sz="700" i="1" dirty="0" smtClean="0">
                <a:latin typeface="Arial" pitchFamily="34" charset="0"/>
                <a:cs typeface="Arial" pitchFamily="34" charset="0"/>
              </a:rPr>
              <a:t>Needs.  Phase III:  Focus Group Interview Study</a:t>
            </a:r>
            <a:r>
              <a:rPr lang="en-US" sz="700" dirty="0" smtClean="0">
                <a:latin typeface="Arial" pitchFamily="34" charset="0"/>
                <a:cs typeface="Arial" pitchFamily="34" charset="0"/>
              </a:rPr>
              <a:t> (Columbus, OH:  School of Communication, The Ohio State University). Retrieved from</a:t>
            </a:r>
            <a:r>
              <a:rPr lang="en-US" sz="700" baseline="0" dirty="0" smtClean="0">
                <a:latin typeface="Arial" pitchFamily="34" charset="0"/>
                <a:cs typeface="Arial" pitchFamily="34" charset="0"/>
              </a:rPr>
              <a:t> </a:t>
            </a:r>
            <a:r>
              <a:rPr lang="en-US" sz="1200" u="sng" kern="1200" dirty="0" smtClean="0">
                <a:solidFill>
                  <a:schemeClr val="tx1"/>
                </a:solidFill>
                <a:latin typeface="Arial" charset="0"/>
                <a:ea typeface="+mn-ea"/>
                <a:cs typeface="+mn-cs"/>
                <a:hlinkClick r:id="rId3"/>
              </a:rPr>
              <a:t>http://www.oclc.org/research/activities/past/orprojects/imls/default.htm</a:t>
            </a:r>
            <a:endParaRPr lang="en-US" sz="1200" kern="1200" dirty="0" smtClean="0">
              <a:solidFill>
                <a:schemeClr val="tx1"/>
              </a:solidFill>
              <a:latin typeface="Arial" charset="0"/>
              <a:ea typeface="+mn-ea"/>
              <a:cs typeface="+mn-cs"/>
            </a:endParaRPr>
          </a:p>
          <a:p>
            <a:pPr defTabSz="932871">
              <a:spcBef>
                <a:spcPts val="0"/>
              </a:spcBef>
              <a:defRPr/>
            </a:pPr>
            <a:endParaRPr lang="en-US" sz="700" u="sng" dirty="0" smtClean="0">
              <a:latin typeface="Arial" pitchFamily="34" charset="0"/>
              <a:cs typeface="Arial" pitchFamily="34" charset="0"/>
              <a:hlinkClick r:id="rId4"/>
            </a:endParaRPr>
          </a:p>
          <a:p>
            <a:pPr marL="236457" indent="-236457" defTabSz="932871">
              <a:spcBef>
                <a:spcPts val="0"/>
              </a:spcBef>
              <a:defRPr/>
            </a:pPr>
            <a:endParaRPr lang="en-US" sz="700" dirty="0" smtClean="0">
              <a:latin typeface="Arial" pitchFamily="34" charset="0"/>
              <a:cs typeface="Arial" pitchFamily="34" charset="0"/>
            </a:endParaRPr>
          </a:p>
          <a:p>
            <a:pPr>
              <a:spcBef>
                <a:spcPts val="0"/>
              </a:spcBef>
              <a:defRPr/>
            </a:pPr>
            <a:r>
              <a:rPr lang="en-US" sz="700" dirty="0" err="1" smtClean="0">
                <a:latin typeface="Arial" pitchFamily="34" charset="0"/>
                <a:cs typeface="Arial" pitchFamily="34" charset="0"/>
              </a:rPr>
              <a:t>Connaway</a:t>
            </a:r>
            <a:r>
              <a:rPr lang="en-US" sz="700" dirty="0" smtClean="0">
                <a:latin typeface="Arial" pitchFamily="34" charset="0"/>
                <a:cs typeface="Arial" pitchFamily="34" charset="0"/>
              </a:rPr>
              <a:t>, L. S., Radford, M. L., &amp; OCLC Research. (2011). </a:t>
            </a:r>
            <a:r>
              <a:rPr lang="en-US" sz="700" i="1" dirty="0" smtClean="0">
                <a:latin typeface="Arial" pitchFamily="34" charset="0"/>
                <a:cs typeface="Arial" pitchFamily="34" charset="0"/>
              </a:rPr>
              <a:t>Seeking synchronicity: Revelations and recommendations for virtual reference</a:t>
            </a:r>
            <a:r>
              <a:rPr lang="en-US" sz="700" dirty="0" smtClean="0">
                <a:latin typeface="Arial" pitchFamily="34" charset="0"/>
                <a:cs typeface="Arial" pitchFamily="34" charset="0"/>
              </a:rPr>
              <a:t>. Dublin, Ohio: OCLC Research.</a:t>
            </a:r>
          </a:p>
          <a:p>
            <a:pPr>
              <a:spcBef>
                <a:spcPts val="0"/>
              </a:spcBef>
              <a:defRPr/>
            </a:pPr>
            <a:endParaRPr lang="en-US" sz="700" dirty="0" smtClean="0">
              <a:latin typeface="Arial" pitchFamily="34" charset="0"/>
              <a:cs typeface="Arial" pitchFamily="34" charset="0"/>
            </a:endParaRPr>
          </a:p>
          <a:p>
            <a:pPr defTabSz="932871">
              <a:spcBef>
                <a:spcPts val="0"/>
              </a:spcBef>
              <a:defRPr/>
            </a:pPr>
            <a:r>
              <a:rPr lang="en-US" sz="700" dirty="0" smtClean="0">
                <a:latin typeface="Arial" pitchFamily="34" charset="0"/>
                <a:cs typeface="Arial" pitchFamily="34" charset="0"/>
              </a:rPr>
              <a:t>Radford, M.L. &amp; </a:t>
            </a:r>
            <a:r>
              <a:rPr lang="en-US" sz="700" dirty="0" err="1" smtClean="0">
                <a:latin typeface="Arial" pitchFamily="34" charset="0"/>
                <a:cs typeface="Arial" pitchFamily="34" charset="0"/>
              </a:rPr>
              <a:t>Connaway</a:t>
            </a:r>
            <a:r>
              <a:rPr lang="en-US" sz="700" dirty="0" smtClean="0">
                <a:latin typeface="Arial" pitchFamily="34" charset="0"/>
                <a:cs typeface="Arial" pitchFamily="34" charset="0"/>
              </a:rPr>
              <a:t>, L.S. (2008). </a:t>
            </a:r>
            <a:r>
              <a:rPr lang="en-US" sz="700" i="1" dirty="0" smtClean="0">
                <a:latin typeface="Arial" pitchFamily="34" charset="0"/>
                <a:cs typeface="Arial" pitchFamily="34" charset="0"/>
              </a:rPr>
              <a:t>Seeking Synchronicity: Evaluating Virtual Reference Service from User, Non-user, and Librarian Perspectives.  IMLS Final Performance Report</a:t>
            </a:r>
            <a:r>
              <a:rPr lang="en-US" sz="700" dirty="0" smtClean="0">
                <a:latin typeface="Arial" pitchFamily="34" charset="0"/>
                <a:cs typeface="Arial" pitchFamily="34" charset="0"/>
              </a:rPr>
              <a:t>. Retrieved from: </a:t>
            </a:r>
            <a:r>
              <a:rPr lang="en-US" sz="700" u="sng" dirty="0" smtClean="0">
                <a:latin typeface="Arial" pitchFamily="34" charset="0"/>
                <a:cs typeface="Arial" pitchFamily="34" charset="0"/>
                <a:hlinkClick r:id="rId4"/>
              </a:rPr>
              <a:t>http://www.oclc.org/research/activities/synchronicity/reports/20080626-final.pdf</a:t>
            </a:r>
            <a:endParaRPr lang="en-US" sz="700" dirty="0" smtClean="0">
              <a:latin typeface="Arial" pitchFamily="34" charset="0"/>
              <a:cs typeface="Arial" pitchFamily="34" charset="0"/>
            </a:endParaRPr>
          </a:p>
          <a:p>
            <a:pPr defTabSz="932871">
              <a:spcBef>
                <a:spcPts val="0"/>
              </a:spcBef>
              <a:defRPr/>
            </a:pPr>
            <a:endParaRPr lang="en-US" sz="700" dirty="0" smtClean="0">
              <a:latin typeface="Arial" pitchFamily="34" charset="0"/>
              <a:cs typeface="Arial" pitchFamily="34" charset="0"/>
            </a:endParaRPr>
          </a:p>
          <a:p>
            <a:pPr>
              <a:spcBef>
                <a:spcPts val="0"/>
              </a:spcBef>
              <a:defRPr/>
            </a:pPr>
            <a:r>
              <a:rPr lang="en-US" sz="700" dirty="0" err="1" smtClean="0">
                <a:latin typeface="Arial" pitchFamily="34" charset="0"/>
                <a:cs typeface="Arial" pitchFamily="34" charset="0"/>
              </a:rPr>
              <a:t>Connaway</a:t>
            </a:r>
            <a:r>
              <a:rPr lang="en-US" sz="700" dirty="0" smtClean="0">
                <a:latin typeface="Arial" pitchFamily="34" charset="0"/>
                <a:cs typeface="Arial" pitchFamily="34" charset="0"/>
              </a:rPr>
              <a:t>, L.S., White, D., &amp; </a:t>
            </a:r>
            <a:r>
              <a:rPr lang="en-US" sz="700" dirty="0" err="1" smtClean="0">
                <a:latin typeface="Arial" pitchFamily="34" charset="0"/>
                <a:cs typeface="Arial" pitchFamily="34" charset="0"/>
              </a:rPr>
              <a:t>Lanclos</a:t>
            </a:r>
            <a:r>
              <a:rPr lang="en-US" sz="700" dirty="0" smtClean="0">
                <a:latin typeface="Arial" pitchFamily="34" charset="0"/>
                <a:cs typeface="Arial" pitchFamily="34" charset="0"/>
              </a:rPr>
              <a:t>, D.  (2011).  Proceedings of the 74</a:t>
            </a:r>
            <a:r>
              <a:rPr lang="en-US" sz="700" baseline="30000" dirty="0" smtClean="0">
                <a:latin typeface="Arial" pitchFamily="34" charset="0"/>
                <a:cs typeface="Arial" pitchFamily="34" charset="0"/>
              </a:rPr>
              <a:t>th</a:t>
            </a:r>
            <a:r>
              <a:rPr lang="en-US" sz="700" dirty="0" smtClean="0">
                <a:latin typeface="Arial" pitchFamily="34" charset="0"/>
                <a:cs typeface="Arial" pitchFamily="34" charset="0"/>
              </a:rPr>
              <a:t> ASIS&amp;T Annual Meeting, Volume 48</a:t>
            </a:r>
            <a:r>
              <a:rPr lang="en-US" sz="700" i="1" dirty="0" smtClean="0">
                <a:latin typeface="Arial" pitchFamily="34" charset="0"/>
                <a:cs typeface="Arial" pitchFamily="34" charset="0"/>
              </a:rPr>
              <a:t>. “Visitors and Residents: What Motivates Engagement with the   Digital Environment?”</a:t>
            </a:r>
            <a:r>
              <a:rPr lang="en-US" sz="700" dirty="0" smtClean="0">
                <a:latin typeface="Arial" pitchFamily="34" charset="0"/>
                <a:cs typeface="Arial" pitchFamily="34" charset="0"/>
              </a:rPr>
              <a:t> Silver Spring, MD: Richard B. Hill. </a:t>
            </a:r>
          </a:p>
          <a:p>
            <a:pPr>
              <a:spcBef>
                <a:spcPts val="0"/>
              </a:spcBef>
              <a:defRPr/>
            </a:pPr>
            <a:endParaRPr lang="en-US" sz="700" b="1" dirty="0" smtClean="0">
              <a:latin typeface="Arial" pitchFamily="34" charset="0"/>
              <a:cs typeface="Arial" pitchFamily="34" charset="0"/>
            </a:endParaRPr>
          </a:p>
          <a:p>
            <a:pPr>
              <a:spcBef>
                <a:spcPts val="0"/>
              </a:spcBef>
              <a:defRPr/>
            </a:pPr>
            <a:r>
              <a:rPr lang="en-US" sz="700" b="1" dirty="0" smtClean="0">
                <a:latin typeface="Arial" pitchFamily="34" charset="0"/>
                <a:cs typeface="Arial" pitchFamily="34" charset="0"/>
              </a:rPr>
              <a:t>Embedded librarians:</a:t>
            </a:r>
          </a:p>
          <a:p>
            <a:pPr marL="0" marR="0" indent="0" algn="l" defTabSz="914400" rtl="0" eaLnBrk="1" fontAlgn="base" latinLnBrk="0" hangingPunct="1">
              <a:spcBef>
                <a:spcPts val="0"/>
              </a:spcBef>
              <a:spcAft>
                <a:spcPct val="0"/>
              </a:spcAft>
              <a:buClrTx/>
              <a:buSzTx/>
              <a:buFontTx/>
              <a:buNone/>
              <a:tabLst/>
              <a:defRPr/>
            </a:pPr>
            <a:r>
              <a:rPr lang="en-US" sz="700" dirty="0" smtClean="0">
                <a:latin typeface="Arial" pitchFamily="34" charset="0"/>
                <a:cs typeface="Arial" pitchFamily="34" charset="0"/>
              </a:rPr>
              <a:t>Librarians, too, are making themselves available to students and faculty through a number of channels including social media, such as </a:t>
            </a:r>
            <a:r>
              <a:rPr lang="en-US" sz="700" dirty="0" err="1" smtClean="0">
                <a:latin typeface="Arial" pitchFamily="34" charset="0"/>
                <a:cs typeface="Arial" pitchFamily="34" charset="0"/>
              </a:rPr>
              <a:t>Facebook</a:t>
            </a:r>
            <a:r>
              <a:rPr lang="en-US" sz="700" dirty="0" smtClean="0">
                <a:latin typeface="Arial" pitchFamily="34" charset="0"/>
                <a:cs typeface="Arial" pitchFamily="34" charset="0"/>
              </a:rPr>
              <a:t>, chat, IM, and text reference, as well as making themselves physically available within the academic departments, student unions, and cafeterias (ACRL Research Planning and Review Committee).  This is referred to as embedded librarianship (</a:t>
            </a:r>
            <a:r>
              <a:rPr lang="en-US" sz="700" dirty="0" err="1" smtClean="0">
                <a:latin typeface="Arial" pitchFamily="34" charset="0"/>
                <a:cs typeface="Arial" pitchFamily="34" charset="0"/>
              </a:rPr>
              <a:t>Kesselman</a:t>
            </a:r>
            <a:r>
              <a:rPr lang="en-US" sz="700" dirty="0" smtClean="0">
                <a:latin typeface="Arial" pitchFamily="34" charset="0"/>
                <a:cs typeface="Arial" pitchFamily="34" charset="0"/>
              </a:rPr>
              <a:t> &amp; </a:t>
            </a:r>
            <a:r>
              <a:rPr lang="en-US" sz="700" dirty="0" err="1" smtClean="0">
                <a:latin typeface="Arial" pitchFamily="34" charset="0"/>
                <a:cs typeface="Arial" pitchFamily="34" charset="0"/>
              </a:rPr>
              <a:t>Watstein</a:t>
            </a:r>
            <a:r>
              <a:rPr lang="en-US" sz="700" dirty="0" smtClean="0">
                <a:latin typeface="Arial" pitchFamily="34" charset="0"/>
                <a:cs typeface="Arial" pitchFamily="34" charset="0"/>
              </a:rPr>
              <a:t>, 2009). To be embedded is described by </a:t>
            </a:r>
            <a:r>
              <a:rPr lang="en-US" sz="700" dirty="0" err="1" smtClean="0">
                <a:latin typeface="Arial" pitchFamily="34" charset="0"/>
                <a:cs typeface="Arial" pitchFamily="34" charset="0"/>
              </a:rPr>
              <a:t>Kessleman</a:t>
            </a:r>
            <a:r>
              <a:rPr lang="en-US" sz="700" dirty="0" smtClean="0">
                <a:latin typeface="Arial" pitchFamily="34" charset="0"/>
                <a:cs typeface="Arial" pitchFamily="34" charset="0"/>
              </a:rPr>
              <a:t> and </a:t>
            </a:r>
            <a:r>
              <a:rPr lang="en-US" sz="700" dirty="0" err="1" smtClean="0">
                <a:latin typeface="Arial" pitchFamily="34" charset="0"/>
                <a:cs typeface="Arial" pitchFamily="34" charset="0"/>
              </a:rPr>
              <a:t>Watstein</a:t>
            </a:r>
            <a:r>
              <a:rPr lang="en-US" sz="700" dirty="0" smtClean="0">
                <a:latin typeface="Arial" pitchFamily="34" charset="0"/>
                <a:cs typeface="Arial" pitchFamily="34" charset="0"/>
              </a:rPr>
              <a:t> (2009): “with the dramatic increase in electronic resources and technological capabilities, bringing the library and the librarian to the user, wherever they are – office, laboratory, home, or even on their mobile deice is at the forefront of what it means to be embedded.” </a:t>
            </a:r>
          </a:p>
          <a:p>
            <a:pPr>
              <a:spcBef>
                <a:spcPts val="0"/>
              </a:spcBef>
            </a:pPr>
            <a:r>
              <a:rPr lang="en-US" sz="700" dirty="0" smtClean="0">
                <a:latin typeface="Arial" pitchFamily="34" charset="0"/>
                <a:cs typeface="Arial" pitchFamily="34" charset="0"/>
              </a:rPr>
              <a:t> A perfect example of this was the October 2011 announcement that the William H. Welch Medical Library at Johns Hopkins University in Baltimore, MD would close its physical doors to patrons on January 1, 2012 (Kelley, 2011). The library continues to provide resources, which are completely online. One of the main reasons for the closing of the library was the decreasing use and circulation of physical materials (41 checkouts a day and 106 visits a day, OCLC Distinguished Seminar Series, 2012) and the exponential increase in the use of electronic materials. The librarians have been embedded within the academic departments for the past 6 years and are available to students and faculty via email or phone. </a:t>
            </a:r>
          </a:p>
          <a:p>
            <a:pPr>
              <a:spcBef>
                <a:spcPts val="0"/>
              </a:spcBef>
            </a:pPr>
            <a:endParaRPr lang="en-US" sz="700" dirty="0" smtClean="0">
              <a:latin typeface="Arial" pitchFamily="34" charset="0"/>
              <a:cs typeface="Arial" pitchFamily="34" charset="0"/>
            </a:endParaRPr>
          </a:p>
          <a:p>
            <a:pPr>
              <a:spcBef>
                <a:spcPts val="0"/>
              </a:spcBef>
            </a:pPr>
            <a:r>
              <a:rPr lang="en-US" sz="700" dirty="0" err="1" smtClean="0">
                <a:latin typeface="Arial" pitchFamily="34" charset="0"/>
                <a:cs typeface="Arial" pitchFamily="34" charset="0"/>
              </a:rPr>
              <a:t>Kesselman</a:t>
            </a:r>
            <a:r>
              <a:rPr lang="en-US" sz="700" dirty="0" smtClean="0">
                <a:latin typeface="Arial" pitchFamily="34" charset="0"/>
                <a:cs typeface="Arial" pitchFamily="34" charset="0"/>
              </a:rPr>
              <a:t>, M. A., &amp; </a:t>
            </a:r>
            <a:r>
              <a:rPr lang="en-US" sz="700" dirty="0" err="1" smtClean="0">
                <a:latin typeface="Arial" pitchFamily="34" charset="0"/>
                <a:cs typeface="Arial" pitchFamily="34" charset="0"/>
              </a:rPr>
              <a:t>Watstein</a:t>
            </a:r>
            <a:r>
              <a:rPr lang="en-US" sz="700" dirty="0" smtClean="0">
                <a:latin typeface="Arial" pitchFamily="34" charset="0"/>
                <a:cs typeface="Arial" pitchFamily="34" charset="0"/>
              </a:rPr>
              <a:t>, S. B. (2009). Creating Opportunities: Embedded Librarians. </a:t>
            </a:r>
            <a:r>
              <a:rPr lang="en-US" sz="700" i="1" dirty="0" smtClean="0">
                <a:latin typeface="Arial" pitchFamily="34" charset="0"/>
                <a:cs typeface="Arial" pitchFamily="34" charset="0"/>
              </a:rPr>
              <a:t>Journal of Library Administration, 49, </a:t>
            </a:r>
            <a:r>
              <a:rPr lang="en-US" sz="700" dirty="0" smtClean="0">
                <a:latin typeface="Arial" pitchFamily="34" charset="0"/>
                <a:cs typeface="Arial" pitchFamily="34" charset="0"/>
              </a:rPr>
              <a:t>4, 383-400.</a:t>
            </a:r>
          </a:p>
          <a:p>
            <a:pPr>
              <a:spcBef>
                <a:spcPts val="0"/>
              </a:spcBef>
              <a:defRPr/>
            </a:pPr>
            <a:endParaRPr lang="en-US" sz="700" dirty="0" smtClean="0">
              <a:latin typeface="Arial" pitchFamily="34" charset="0"/>
              <a:cs typeface="Arial" pitchFamily="34" charset="0"/>
            </a:endParaRPr>
          </a:p>
          <a:p>
            <a:pPr>
              <a:spcBef>
                <a:spcPts val="0"/>
              </a:spcBef>
              <a:defRPr/>
            </a:pPr>
            <a:r>
              <a:rPr lang="en-US" sz="700" dirty="0" smtClean="0">
                <a:latin typeface="Arial" pitchFamily="34" charset="0"/>
                <a:cs typeface="Arial" pitchFamily="34" charset="0"/>
              </a:rPr>
              <a:t>Kelley, M. (2011, October 27). Major medical library closing its doors to patrons and moving to digital model. </a:t>
            </a:r>
            <a:r>
              <a:rPr lang="en-US" sz="700" i="1" dirty="0" smtClean="0">
                <a:latin typeface="Arial" pitchFamily="34" charset="0"/>
                <a:cs typeface="Arial" pitchFamily="34" charset="0"/>
              </a:rPr>
              <a:t>The Digital Shift</a:t>
            </a:r>
            <a:r>
              <a:rPr lang="en-US" sz="700" dirty="0" smtClean="0">
                <a:latin typeface="Arial" pitchFamily="34" charset="0"/>
                <a:cs typeface="Arial" pitchFamily="34" charset="0"/>
              </a:rPr>
              <a:t>. Retrieved from http://www.thedigitalshift.com/2011/10/research/major-medical-library-closing-its-doors-to-patrons-and-moving-to-digital-model/ </a:t>
            </a:r>
          </a:p>
          <a:p>
            <a:pPr>
              <a:spcBef>
                <a:spcPts val="0"/>
              </a:spcBef>
              <a:defRPr/>
            </a:pPr>
            <a:endParaRPr lang="en-US" sz="7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700" dirty="0" smtClean="0">
                <a:latin typeface="Arial" pitchFamily="34" charset="0"/>
                <a:cs typeface="Arial" pitchFamily="34" charset="0"/>
              </a:rPr>
              <a:t>OCLC Distinguished Seminar Series</a:t>
            </a:r>
            <a:r>
              <a:rPr lang="en-US" sz="700" baseline="0" dirty="0" smtClean="0">
                <a:latin typeface="Arial" pitchFamily="34" charset="0"/>
                <a:cs typeface="Arial" pitchFamily="34" charset="0"/>
              </a:rPr>
              <a:t> (Producer). (2012, January 16). From Books and Buildings to Information and Services [Video webcast]. Retrieved from </a:t>
            </a:r>
            <a:r>
              <a:rPr lang="en-US" sz="700" dirty="0" smtClean="0">
                <a:latin typeface="Arial" pitchFamily="34" charset="0"/>
                <a:cs typeface="Arial" pitchFamily="34" charset="0"/>
                <a:hlinkClick r:id="rId5"/>
              </a:rPr>
              <a:t>http://player.multicastmedia.com/player.php?p=j1v57etx</a:t>
            </a:r>
            <a:endParaRPr lang="en-US" sz="7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endParaRPr lang="en-US" sz="7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700" dirty="0" smtClean="0">
                <a:latin typeface="Arial" pitchFamily="34" charset="0"/>
                <a:cs typeface="Arial" pitchFamily="34" charset="0"/>
              </a:rPr>
              <a:t>http://www.flickr.com/photos/teotwawki/55900838/</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600" dirty="0" smtClean="0">
              <a:latin typeface="Arial" pitchFamily="34" charset="0"/>
              <a:cs typeface="Arial" pitchFamily="34" charset="0"/>
            </a:endParaRPr>
          </a:p>
          <a:p>
            <a:endParaRPr lang="en-US" sz="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446" y="4420315"/>
            <a:ext cx="6239864" cy="4187666"/>
          </a:xfrm>
        </p:spPr>
        <p:txBody>
          <a:bodyPr>
            <a:noAutofit/>
          </a:bodyPr>
          <a:lstStyle/>
          <a:p>
            <a:pPr>
              <a:buClr>
                <a:srgbClr val="FF7600"/>
              </a:buClr>
              <a:buFont typeface="Arial" pitchFamily="34" charset="0"/>
              <a:buChar char="•"/>
            </a:pPr>
            <a:r>
              <a:rPr lang="en-US" sz="1400" dirty="0" smtClean="0">
                <a:latin typeface="Arial" pitchFamily="34" charset="0"/>
                <a:cs typeface="Arial" pitchFamily="34" charset="0"/>
              </a:rPr>
              <a:t>Library</a:t>
            </a:r>
            <a:r>
              <a:rPr lang="en-US" sz="1400" baseline="0" dirty="0" smtClean="0">
                <a:latin typeface="Arial" pitchFamily="34" charset="0"/>
                <a:cs typeface="Arial" pitchFamily="34" charset="0"/>
              </a:rPr>
              <a:t> s</a:t>
            </a:r>
            <a:r>
              <a:rPr lang="en-US" sz="1400" dirty="0" smtClean="0">
                <a:latin typeface="Arial" pitchFamily="34" charset="0"/>
                <a:cs typeface="Arial" pitchFamily="34" charset="0"/>
              </a:rPr>
              <a:t>ervices should be made as convenient as possible for users, meeting them where they are</a:t>
            </a:r>
          </a:p>
          <a:p>
            <a:pPr lvl="1">
              <a:buClr>
                <a:srgbClr val="FF7600"/>
              </a:buClr>
              <a:buFont typeface="Arial" pitchFamily="34" charset="0"/>
              <a:buChar char="•"/>
            </a:pPr>
            <a:r>
              <a:rPr lang="en-US" sz="1400" dirty="0" smtClean="0">
                <a:latin typeface="Arial" pitchFamily="34" charset="0"/>
                <a:cs typeface="Arial" pitchFamily="34" charset="0"/>
              </a:rPr>
              <a:t>Fit into user’s workflow</a:t>
            </a:r>
          </a:p>
          <a:p>
            <a:pPr lvl="1">
              <a:buClr>
                <a:srgbClr val="FF7600"/>
              </a:buClr>
              <a:buFont typeface="Arial" pitchFamily="34" charset="0"/>
              <a:buChar char="•"/>
            </a:pPr>
            <a:r>
              <a:rPr lang="en-US" sz="1400" dirty="0" smtClean="0">
                <a:latin typeface="Arial" pitchFamily="34" charset="0"/>
                <a:cs typeface="Arial" pitchFamily="34" charset="0"/>
              </a:rPr>
              <a:t>One size fits no one</a:t>
            </a:r>
          </a:p>
          <a:p>
            <a:pPr lvl="1">
              <a:buClr>
                <a:srgbClr val="FF7600"/>
              </a:buClr>
            </a:pPr>
            <a:endParaRPr lang="en-US" sz="1400" dirty="0" smtClean="0">
              <a:latin typeface="Arial" pitchFamily="34" charset="0"/>
              <a:cs typeface="Arial" pitchFamily="34" charset="0"/>
            </a:endParaRPr>
          </a:p>
          <a:p>
            <a:pPr marL="457200" indent="-457200"/>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Dickey, T. J., &amp; Radford, M. L. (2011). "If it is too inconvenient I'm not going after it": Convenience as a critical factor in information-seeking behaviors. </a:t>
            </a:r>
            <a:r>
              <a:rPr lang="en-US" sz="1400" i="1" dirty="0" smtClean="0">
                <a:latin typeface="Arial" pitchFamily="34" charset="0"/>
                <a:cs typeface="Arial" pitchFamily="34" charset="0"/>
              </a:rPr>
              <a:t>Library &amp; Information Science Research, 33</a:t>
            </a:r>
            <a:r>
              <a:rPr lang="en-US" sz="1400" dirty="0" smtClean="0">
                <a:latin typeface="Arial" pitchFamily="34" charset="0"/>
                <a:cs typeface="Arial" pitchFamily="34" charset="0"/>
              </a:rPr>
              <a:t> (3) 187</a:t>
            </a:r>
            <a:r>
              <a:rPr lang="en-US" sz="1400" i="1" dirty="0" smtClean="0">
                <a:latin typeface="Arial" pitchFamily="34" charset="0"/>
                <a:cs typeface="Arial" pitchFamily="34" charset="0"/>
              </a:rPr>
              <a:t>.</a:t>
            </a:r>
            <a:endParaRPr lang="en-US" sz="1400" dirty="0" smtClean="0">
              <a:latin typeface="Arial" pitchFamily="34" charset="0"/>
              <a:cs typeface="Arial" pitchFamily="34" charset="0"/>
            </a:endParaRPr>
          </a:p>
          <a:p>
            <a:pPr lvl="1"/>
            <a:endParaRPr lang="en-US" sz="1400" dirty="0" smtClean="0">
              <a:latin typeface="Arial" pitchFamily="34" charset="0"/>
              <a:cs typeface="Arial" pitchFamily="34" charset="0"/>
            </a:endParaRPr>
          </a:p>
          <a:p>
            <a:pPr lvl="1"/>
            <a:endParaRPr lang="en-US" sz="1400" dirty="0" smtClean="0">
              <a:latin typeface="Arial" pitchFamily="34" charset="0"/>
              <a:cs typeface="Arial" pitchFamily="34" charset="0"/>
            </a:endParaRPr>
          </a:p>
          <a:p>
            <a:pPr marL="0" lvl="1">
              <a:buFont typeface="Arial" pitchFamily="34" charset="0"/>
              <a:buNone/>
            </a:pPr>
            <a:r>
              <a:rPr lang="en-US" sz="1400" dirty="0" smtClean="0">
                <a:latin typeface="Arial" pitchFamily="34" charset="0"/>
                <a:cs typeface="Arial" pitchFamily="34" charset="0"/>
              </a:rPr>
              <a:t>Microsoft Clip Art</a:t>
            </a:r>
            <a:endParaRPr lang="en-US" sz="1400" dirty="0" smtClean="0"/>
          </a:p>
          <a:p>
            <a:pPr lvl="1">
              <a:buFont typeface="Arial" pitchFamily="34" charset="0"/>
              <a:buNone/>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i="0" dirty="0" smtClean="0"/>
              <a:t>Microsoft Clip Art</a:t>
            </a: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“Good enough is good enough to start”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Users</a:t>
            </a:r>
            <a:r>
              <a:rPr lang="en-US" sz="1400" baseline="0" dirty="0" smtClean="0"/>
              <a:t> are very adept a </a:t>
            </a:r>
            <a:r>
              <a:rPr lang="en-US" sz="1400" baseline="0" dirty="0" err="1" smtClean="0"/>
              <a:t>satisficing</a:t>
            </a:r>
            <a:r>
              <a:rPr lang="en-US" sz="1400" baseline="0" dirty="0" smtClean="0"/>
              <a:t> and survive and often excel.</a:t>
            </a:r>
            <a:endParaRPr lang="en-U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endParaRPr lang="en-US" sz="1400" dirty="0" smtClean="0"/>
          </a:p>
          <a:p>
            <a:endParaRPr lang="en-US" sz="1400" dirty="0" smtClean="0"/>
          </a:p>
          <a:p>
            <a:r>
              <a:rPr lang="en-US" sz="1400" dirty="0" smtClean="0"/>
              <a:t>Microsoft Clip Art</a:t>
            </a:r>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endParaRPr lang="en-US" sz="1400" dirty="0" smtClean="0"/>
          </a:p>
          <a:p>
            <a:endParaRPr lang="en-US" sz="1400" dirty="0" smtClean="0"/>
          </a:p>
          <a:p>
            <a:r>
              <a:rPr lang="en-US" sz="1400" dirty="0" smtClean="0"/>
              <a:t>Microsoft Clip Art</a:t>
            </a:r>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endParaRPr lang="en-US" sz="1400" dirty="0" smtClean="0"/>
          </a:p>
          <a:p>
            <a:endParaRPr lang="en-US" sz="1400" dirty="0" smtClean="0"/>
          </a:p>
          <a:p>
            <a:r>
              <a:rPr lang="en-US" sz="1400" dirty="0" smtClean="0"/>
              <a:t>Microsoft Clip Art</a:t>
            </a:r>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402" y="4420315"/>
            <a:ext cx="6596126" cy="4682742"/>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Mathews, B. (2012). </a:t>
            </a:r>
            <a:r>
              <a:rPr lang="en-US" i="1" dirty="0" smtClean="0"/>
              <a:t>Think like a startup: A white paper to inspire library entrepreneurialism </a:t>
            </a:r>
            <a:r>
              <a:rPr lang="en-US" dirty="0" smtClean="0"/>
              <a:t>[White paper]</a:t>
            </a:r>
            <a:r>
              <a:rPr lang="en-US" i="1" dirty="0" smtClean="0"/>
              <a:t>. </a:t>
            </a:r>
            <a:r>
              <a:rPr lang="en-US" dirty="0" smtClean="0"/>
              <a:t>Retrieved from </a:t>
            </a:r>
            <a:r>
              <a:rPr lang="en-US" dirty="0" smtClean="0">
                <a:hlinkClick r:id="rId3"/>
              </a:rPr>
              <a:t>http://chronicle.com/blognetwork/theubiquitouslibrarian/2012/04/04/think-like-a-startup-a-white-paper/</a:t>
            </a:r>
            <a:r>
              <a:rPr lang="en-US" i="1" dirty="0" smtClean="0"/>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“Joseph </a:t>
            </a:r>
            <a:r>
              <a:rPr lang="en-US" dirty="0" err="1" smtClean="0"/>
              <a:t>Michelli</a:t>
            </a:r>
            <a:r>
              <a:rPr lang="en-US" dirty="0" smtClean="0"/>
              <a:t> provides insight that propelled Starbucks</a:t>
            </a:r>
            <a:r>
              <a:rPr lang="en-US" baseline="0" dirty="0" smtClean="0"/>
              <a:t> from turning ordinary into extraordinary experiences.  His vision is based on the process of making a personal connection with people through a framework based on connecting, discovering, and responding.  This transforms patrons into people and makes library usage personal.  </a:t>
            </a:r>
            <a:r>
              <a:rPr lang="en-US" dirty="0" smtClean="0"/>
              <a:t>By focusing on relationship building instead of service excellence, organizations can uncover new needs and be in position to make a stronger impact.” (pg. 9)</a:t>
            </a:r>
          </a:p>
          <a:p>
            <a:endParaRPr lang="en-US" dirty="0" smtClean="0"/>
          </a:p>
          <a:p>
            <a:r>
              <a:rPr lang="en-US" dirty="0" smtClean="0"/>
              <a:t>Example: Seeking Synchronicity</a:t>
            </a:r>
            <a:endParaRPr lang="en-US" baseline="0" dirty="0" smtClean="0"/>
          </a:p>
          <a:p>
            <a:pPr lvl="1">
              <a:buFont typeface="Arial" pitchFamily="34" charset="0"/>
              <a:buChar char="•"/>
            </a:pPr>
            <a:r>
              <a:rPr lang="en-US" baseline="0" dirty="0" smtClean="0"/>
              <a:t>Librarians identified successful VR encounters as those where they were able to offer instruction and specialized knowledge, the user had a positive attitude</a:t>
            </a:r>
          </a:p>
          <a:p>
            <a:pPr lvl="1">
              <a:buFont typeface="Arial" pitchFamily="34" charset="0"/>
              <a:buChar char="•"/>
            </a:pPr>
            <a:r>
              <a:rPr lang="en-US" baseline="0" dirty="0" smtClean="0"/>
              <a:t>Users identified successful VR encounters as those providing convenience, an accurate answer, and they were comfortable with the service</a:t>
            </a:r>
          </a:p>
          <a:p>
            <a:pPr lvl="1">
              <a:buFont typeface="Arial" pitchFamily="34" charset="0"/>
              <a:buNone/>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Connaway, L. S., Radford, M. L., &amp; OCLC Research. (2011). </a:t>
            </a:r>
            <a:r>
              <a:rPr lang="en-US" i="1" dirty="0" smtClean="0"/>
              <a:t>Seeking synchronicity: Revelations and recommendations for virtual reference</a:t>
            </a:r>
            <a:r>
              <a:rPr lang="en-US" dirty="0" smtClean="0"/>
              <a:t>. Dublin, OH: OCLC Research. </a:t>
            </a:r>
            <a:r>
              <a:rPr lang="en-US" dirty="0" smtClean="0">
                <a:hlinkClick r:id="rId4"/>
              </a:rPr>
              <a:t>http://www.oclc.org/research/activities/synchronicity/default.htm</a:t>
            </a:r>
            <a:endParaRPr lang="en-US" dirty="0" smtClean="0"/>
          </a:p>
          <a:p>
            <a:r>
              <a:rPr lang="en-US" dirty="0" smtClean="0"/>
              <a:t>Microsoft Clip Art</a:t>
            </a:r>
          </a:p>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7421" y="4420314"/>
            <a:ext cx="6646460" cy="4885611"/>
          </a:xfrm>
        </p:spPr>
        <p:txBody>
          <a:bodyPr>
            <a:noAutofit/>
          </a:bodyPr>
          <a:lstStyle/>
          <a:p>
            <a:pPr>
              <a:defRPr/>
            </a:pPr>
            <a:r>
              <a:rPr lang="en-US" sz="900" dirty="0" smtClean="0"/>
              <a:t>Mathews, B. (2012). </a:t>
            </a:r>
            <a:r>
              <a:rPr lang="en-US" sz="900" i="1" dirty="0" smtClean="0"/>
              <a:t>Think like a startup: A white paper to inspire library entrepreneurialism </a:t>
            </a:r>
            <a:r>
              <a:rPr lang="en-US" sz="900" dirty="0" smtClean="0"/>
              <a:t>[White paper]</a:t>
            </a:r>
            <a:r>
              <a:rPr lang="en-US" sz="900" i="1" dirty="0" smtClean="0"/>
              <a:t>. </a:t>
            </a:r>
            <a:r>
              <a:rPr lang="en-US" sz="900" dirty="0" smtClean="0"/>
              <a:t>Retrieved from </a:t>
            </a:r>
            <a:r>
              <a:rPr lang="en-US" sz="900" dirty="0" smtClean="0">
                <a:hlinkClick r:id="rId3"/>
              </a:rPr>
              <a:t>http://chronicle.com/blognetwork/theubiquitouslibrarian/2012/04/04/think-like-a-startup-a-white-paper/</a:t>
            </a:r>
            <a:endParaRPr lang="en-US" sz="900" dirty="0" smtClean="0"/>
          </a:p>
          <a:p>
            <a:endParaRPr lang="en-US" sz="900" dirty="0" smtClean="0"/>
          </a:p>
          <a:p>
            <a:pPr>
              <a:defRPr/>
            </a:pPr>
            <a:r>
              <a:rPr lang="en-US" sz="900" dirty="0" smtClean="0"/>
              <a:t>“A strategic instructional venture isn’t about just training students how to search database interfaces, but about building their fluency with data, visual, spatial, media, information, and technology </a:t>
            </a:r>
            <a:r>
              <a:rPr lang="en-US" sz="900" dirty="0" err="1" smtClean="0"/>
              <a:t>literacies</a:t>
            </a:r>
            <a:r>
              <a:rPr lang="en-US" sz="900" dirty="0" smtClean="0"/>
              <a:t>. This is how we can advance the role of the library.  This is how we transform scholarship.” (pg. 9)</a:t>
            </a:r>
          </a:p>
          <a:p>
            <a:endParaRPr lang="en-US" sz="900" dirty="0" smtClean="0"/>
          </a:p>
          <a:p>
            <a:r>
              <a:rPr lang="en-US" sz="900" dirty="0" smtClean="0"/>
              <a:t>Example of the teachable moment: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kern="1200" dirty="0" smtClean="0">
                <a:solidFill>
                  <a:schemeClr val="tx1"/>
                </a:solidFill>
                <a:latin typeface="Arial" charset="0"/>
                <a:ea typeface="+mn-ea"/>
                <a:cs typeface="+mn-cs"/>
              </a:rPr>
              <a:t> “Yeah, I don't step in the library anymore… better to read a 25-page article from JSTOR than 250-page book.” Undergraduate student </a:t>
            </a:r>
            <a:r>
              <a:rPr lang="en-US" sz="900" kern="1200" baseline="0" dirty="0" smtClean="0">
                <a:solidFill>
                  <a:schemeClr val="tx1"/>
                </a:solidFill>
                <a:latin typeface="Arial" charset="0"/>
                <a:ea typeface="+mn-ea"/>
                <a:cs typeface="+mn-cs"/>
              </a:rPr>
              <a:t>IMLSFG_07</a:t>
            </a:r>
            <a:r>
              <a:rPr lang="en-US" sz="900" kern="1200" dirty="0" smtClean="0">
                <a:solidFill>
                  <a:schemeClr val="tx1"/>
                </a:solidFill>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kern="1200" dirty="0" smtClean="0">
                <a:solidFill>
                  <a:schemeClr val="tx1"/>
                </a:solidFill>
                <a:latin typeface="Arial" charset="0"/>
                <a:ea typeface="+mn-ea"/>
                <a:cs typeface="+mn-cs"/>
              </a:rPr>
              <a:t>“Yeah, like go to, you could go to JSTOR you can look at like a journal index and it’s library, the catalog for that volume and all sorts of things.  And, it’s not really, I wouldn’t think it’s the most efficient way, but sometimes it takes a lot less time than a search.” Undergraduate student</a:t>
            </a:r>
            <a:r>
              <a:rPr lang="en-US" sz="900" kern="1200" baseline="0" dirty="0" smtClean="0">
                <a:solidFill>
                  <a:schemeClr val="tx1"/>
                </a:solidFill>
                <a:latin typeface="Arial" charset="0"/>
                <a:ea typeface="+mn-ea"/>
                <a:cs typeface="+mn-cs"/>
              </a:rPr>
              <a:t> IMLSFG_07</a:t>
            </a:r>
            <a:r>
              <a:rPr lang="en-US" sz="900" kern="1200" dirty="0" smtClean="0">
                <a:solidFill>
                  <a:schemeClr val="tx1"/>
                </a:solidFill>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kern="1200" dirty="0" smtClean="0">
              <a:solidFill>
                <a:schemeClr val="tx1"/>
              </a:solidFill>
              <a:latin typeface="Arial" charset="0"/>
              <a:ea typeface="+mn-ea"/>
              <a:cs typeface="+mn-cs"/>
            </a:endParaRPr>
          </a:p>
          <a:p>
            <a:r>
              <a:rPr lang="en-US" sz="900" kern="1200" dirty="0" smtClean="0">
                <a:solidFill>
                  <a:schemeClr val="tx1"/>
                </a:solidFill>
                <a:latin typeface="Arial" charset="0"/>
                <a:ea typeface="+mn-ea"/>
                <a:cs typeface="+mn-cs"/>
              </a:rPr>
              <a:t>“It’s beautiful, and in the research facilities are amazing there in terms of how many databases they have, but my entire undergraduate, and the majority of my graduate, I had no idea.  I probably knew about 1/100 of the information that was available in the library. Then I spent a couple hours with the main librarian there, just doing a couple of searches that I needed to do, and now I can do that as fast online, through the library’s homepage.  I can do that as fast as I can going through Google and get better, more reliable information.  So I use it a lot actually.” Graduate student</a:t>
            </a:r>
            <a:r>
              <a:rPr lang="en-US" sz="900" kern="1200" baseline="0" dirty="0" smtClean="0">
                <a:solidFill>
                  <a:schemeClr val="tx1"/>
                </a:solidFill>
                <a:latin typeface="Arial" charset="0"/>
                <a:ea typeface="+mn-ea"/>
                <a:cs typeface="+mn-cs"/>
              </a:rPr>
              <a:t> </a:t>
            </a:r>
            <a:r>
              <a:rPr lang="en-US" sz="900" kern="1200" dirty="0" smtClean="0">
                <a:solidFill>
                  <a:schemeClr val="tx1"/>
                </a:solidFill>
                <a:latin typeface="Arial" charset="0"/>
                <a:ea typeface="+mn-ea"/>
                <a:cs typeface="+mn-cs"/>
              </a:rPr>
              <a:t>IMLSFG_06</a:t>
            </a:r>
            <a:endParaRPr lang="en-US" sz="900" dirty="0" smtClean="0"/>
          </a:p>
          <a:p>
            <a:endParaRPr lang="en-US" sz="900" dirty="0" smtClean="0"/>
          </a:p>
          <a:p>
            <a:r>
              <a:rPr lang="en-US" sz="900" kern="1200" dirty="0" err="1" smtClean="0">
                <a:solidFill>
                  <a:schemeClr val="tx1"/>
                </a:solidFill>
                <a:latin typeface="Arial" charset="0"/>
                <a:ea typeface="+mn-ea"/>
                <a:cs typeface="+mn-cs"/>
              </a:rPr>
              <a:t>Dervin</a:t>
            </a:r>
            <a:r>
              <a:rPr lang="en-US" sz="900" kern="1200" dirty="0" smtClean="0">
                <a:solidFill>
                  <a:schemeClr val="tx1"/>
                </a:solidFill>
                <a:latin typeface="Arial" charset="0"/>
                <a:ea typeface="+mn-ea"/>
                <a:cs typeface="+mn-cs"/>
              </a:rPr>
              <a:t>, B., Connaway, L. S., &amp; </a:t>
            </a:r>
            <a:r>
              <a:rPr lang="en-US" sz="900" kern="1200" dirty="0" err="1" smtClean="0">
                <a:solidFill>
                  <a:schemeClr val="tx1"/>
                </a:solidFill>
                <a:latin typeface="Arial" charset="0"/>
                <a:ea typeface="+mn-ea"/>
                <a:cs typeface="+mn-cs"/>
              </a:rPr>
              <a:t>Prabha</a:t>
            </a:r>
            <a:r>
              <a:rPr lang="en-US" sz="900" kern="1200" dirty="0" smtClean="0">
                <a:solidFill>
                  <a:schemeClr val="tx1"/>
                </a:solidFill>
                <a:latin typeface="Arial" charset="0"/>
                <a:ea typeface="+mn-ea"/>
                <a:cs typeface="+mn-cs"/>
              </a:rPr>
              <a:t>, C. (2003-2005). </a:t>
            </a:r>
            <a:r>
              <a:rPr lang="en-US" sz="900" i="1" kern="1200" dirty="0" smtClean="0">
                <a:solidFill>
                  <a:schemeClr val="tx1"/>
                </a:solidFill>
                <a:latin typeface="Arial" charset="0"/>
                <a:ea typeface="+mn-ea"/>
                <a:cs typeface="+mn-cs"/>
              </a:rPr>
              <a:t>Sense-making the information confluence: The </a:t>
            </a:r>
            <a:r>
              <a:rPr lang="en-US" sz="900" i="1" kern="1200" dirty="0" err="1" smtClean="0">
                <a:solidFill>
                  <a:schemeClr val="tx1"/>
                </a:solidFill>
                <a:latin typeface="Arial" charset="0"/>
                <a:ea typeface="+mn-ea"/>
                <a:cs typeface="+mn-cs"/>
              </a:rPr>
              <a:t>hows</a:t>
            </a:r>
            <a:r>
              <a:rPr lang="en-US" sz="900" i="1" kern="1200" dirty="0" smtClean="0">
                <a:solidFill>
                  <a:schemeClr val="tx1"/>
                </a:solidFill>
                <a:latin typeface="Arial" charset="0"/>
                <a:ea typeface="+mn-ea"/>
                <a:cs typeface="+mn-cs"/>
              </a:rPr>
              <a:t> and the whys of college and university user </a:t>
            </a:r>
            <a:r>
              <a:rPr lang="en-US" sz="900" i="1" kern="1200" dirty="0" err="1" smtClean="0">
                <a:solidFill>
                  <a:schemeClr val="tx1"/>
                </a:solidFill>
                <a:latin typeface="Arial" charset="0"/>
                <a:ea typeface="+mn-ea"/>
                <a:cs typeface="+mn-cs"/>
              </a:rPr>
              <a:t>satisficing</a:t>
            </a:r>
            <a:r>
              <a:rPr lang="en-US" sz="900" i="1" kern="1200" dirty="0" smtClean="0">
                <a:solidFill>
                  <a:schemeClr val="tx1"/>
                </a:solidFill>
                <a:latin typeface="Arial" charset="0"/>
                <a:ea typeface="+mn-ea"/>
                <a:cs typeface="+mn-cs"/>
              </a:rPr>
              <a:t> of information needs. </a:t>
            </a:r>
            <a:r>
              <a:rPr lang="en-US" sz="900" kern="1200" dirty="0" smtClean="0">
                <a:solidFill>
                  <a:schemeClr val="tx1"/>
                </a:solidFill>
                <a:latin typeface="Arial" charset="0"/>
                <a:ea typeface="+mn-ea"/>
                <a:cs typeface="+mn-cs"/>
              </a:rPr>
              <a:t>Funded by the Institute of Museum and Library Services (IMLS). Project Website URL: </a:t>
            </a:r>
            <a:r>
              <a:rPr lang="en-US" sz="900" kern="1200" dirty="0" smtClean="0">
                <a:solidFill>
                  <a:schemeClr val="tx1"/>
                </a:solidFill>
                <a:latin typeface="Arial" charset="0"/>
                <a:ea typeface="+mn-ea"/>
                <a:cs typeface="+mn-cs"/>
                <a:hlinkClick r:id="rId4"/>
              </a:rPr>
              <a:t>http://www.oclc.org/research/activities/past/orprojects/imls/default.htm</a:t>
            </a:r>
            <a:endParaRPr lang="en-US" sz="900" kern="1200" dirty="0" smtClean="0">
              <a:solidFill>
                <a:schemeClr val="tx1"/>
              </a:solidFill>
              <a:latin typeface="Arial" charset="0"/>
              <a:ea typeface="+mn-ea"/>
              <a:cs typeface="+mn-cs"/>
            </a:endParaRPr>
          </a:p>
          <a:p>
            <a:endParaRPr lang="en-US" sz="900" dirty="0" smtClean="0"/>
          </a:p>
          <a:p>
            <a:r>
              <a:rPr lang="en-US" sz="900" dirty="0" smtClean="0"/>
              <a:t>Microsoft Clip Art</a:t>
            </a:r>
            <a:endParaRPr lang="en-US" sz="9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cs typeface="Arial" pitchFamily="34" charset="0"/>
              </a:rPr>
              <a:t>Mathews, Brian. “Think Like a Startup: A White Paper to Inspire Library Entrepreneurialism.” </a:t>
            </a:r>
            <a:r>
              <a:rPr lang="en-US" sz="1400" kern="1200" dirty="0" err="1" smtClean="0">
                <a:solidFill>
                  <a:schemeClr val="tx1"/>
                </a:solidFill>
                <a:latin typeface="Arial" pitchFamily="34" charset="0"/>
                <a:cs typeface="Arial" pitchFamily="34" charset="0"/>
              </a:rPr>
              <a:t>VTechWorks</a:t>
            </a:r>
            <a:r>
              <a:rPr lang="en-US" sz="1400" kern="1200" dirty="0" smtClean="0">
                <a:solidFill>
                  <a:schemeClr val="tx1"/>
                </a:solidFill>
                <a:latin typeface="Arial" pitchFamily="34" charset="0"/>
                <a:cs typeface="Arial" pitchFamily="34" charset="0"/>
              </a:rPr>
              <a:t> working paper, Virginia Polytechnic Institute and State University, Blacksburg, Virginia, April 2012. </a:t>
            </a:r>
            <a:r>
              <a:rPr lang="en-US" sz="1400" u="sng" kern="1200" dirty="0" smtClean="0">
                <a:solidFill>
                  <a:schemeClr val="tx1"/>
                </a:solidFill>
                <a:latin typeface="Arial" pitchFamily="34" charset="0"/>
                <a:cs typeface="Arial" pitchFamily="34" charset="0"/>
                <a:hlinkClick r:id="rId3"/>
              </a:rPr>
              <a:t>http://vtechworks.lib.vt.edu/handle/10919/18649</a:t>
            </a:r>
            <a:r>
              <a:rPr lang="en-US" sz="1400" kern="1200" dirty="0" smtClean="0">
                <a:solidFill>
                  <a:schemeClr val="tx1"/>
                </a:solidFill>
                <a:latin typeface="Arial" pitchFamily="34" charset="0"/>
                <a:cs typeface="Arial" pitchFamily="34" charset="0"/>
              </a:rPr>
              <a:t>.</a:t>
            </a:r>
          </a:p>
          <a:p>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“Several years ago it was impossible to imagine a research library without a significantly massive collection in print. Now I can’t envision a future without the majority of scholarly content being digital.  But it isn’t just about books; it’s about libraries redefining what a collection is.” (pg. 3)</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hlinkClick r:id="rId4"/>
              </a:rPr>
              <a:t>http://www.flickr.com/photos/pocait/2274239427</a:t>
            </a:r>
            <a:r>
              <a:rPr lang="en-US" sz="1400" dirty="0" smtClean="0">
                <a:latin typeface="Arial" pitchFamily="34" charset="0"/>
                <a:cs typeface="Arial" pitchFamily="34" charset="0"/>
                <a:hlinkClick r:id="rId4"/>
              </a:rPr>
              <a:t>/</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endParaRPr lang="en-US" sz="1400" dirty="0" smtClean="0"/>
          </a:p>
          <a:p>
            <a:endParaRPr lang="en-US" sz="1400" dirty="0" smtClean="0"/>
          </a:p>
          <a:p>
            <a:r>
              <a:rPr lang="en-US" sz="1400" dirty="0" smtClean="0"/>
              <a:t>“Or as Steve Jobs preached, we need to strive</a:t>
            </a:r>
            <a:r>
              <a:rPr lang="en-US" sz="1400" baseline="0" dirty="0" smtClean="0"/>
              <a:t> to ‘dent the universe,’ ‘build the impossible,’ and offer ‘insanely great’ services, products, and spaces.” (pg. 10)</a:t>
            </a:r>
          </a:p>
          <a:p>
            <a:endParaRPr lang="en-US" sz="1400" baseline="0" dirty="0" smtClean="0"/>
          </a:p>
          <a:p>
            <a:r>
              <a:rPr lang="en-US" sz="1400" dirty="0" smtClean="0"/>
              <a:t>http://www.flickr.com/photos/astroporn/4999978603/</a:t>
            </a:r>
            <a:endParaRPr lang="en-US" sz="14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endParaRPr lang="en-US" sz="1400" dirty="0" smtClean="0"/>
          </a:p>
          <a:p>
            <a:endParaRPr lang="en-US" sz="1400" dirty="0" smtClean="0"/>
          </a:p>
          <a:p>
            <a:r>
              <a:rPr lang="en-US" sz="1400" dirty="0" smtClean="0"/>
              <a:t>“In short: we</a:t>
            </a:r>
            <a:r>
              <a:rPr lang="en-US" sz="1400" baseline="0" dirty="0" smtClean="0"/>
              <a:t> focus on service sustainability rather than revolutionary or evolutionary new services. As we think about the direction libraries are heading, the focus can’t remain on how well we’re doing right now, but on where we should be heading. It’s not about making our services incrementally better, but about developing completely new services and service models.” (pg. 8)</a:t>
            </a:r>
          </a:p>
          <a:p>
            <a:endParaRPr lang="en-US" sz="1400" baseline="0" dirty="0" smtClean="0"/>
          </a:p>
          <a:p>
            <a:r>
              <a:rPr lang="en-US" sz="1400" baseline="0" dirty="0" smtClean="0"/>
              <a:t>Microsoft Clip Art</a:t>
            </a:r>
            <a:endParaRPr lang="en-US" sz="14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1506" y="4420314"/>
            <a:ext cx="6198781" cy="4457871"/>
          </a:xfrm>
        </p:spPr>
        <p:txBody>
          <a:bodyPr>
            <a:noAutofit/>
          </a:bodyPr>
          <a:lstStyle/>
          <a:p>
            <a:pPr>
              <a:spcBef>
                <a:spcPts val="0"/>
              </a:spcBef>
            </a:pPr>
            <a:r>
              <a:rPr lang="en-GB" kern="1200" dirty="0" smtClean="0">
                <a:solidFill>
                  <a:schemeClr val="tx1"/>
                </a:solidFill>
                <a:latin typeface="Arial" pitchFamily="34" charset="0"/>
                <a:cs typeface="Arial" pitchFamily="34" charset="0"/>
              </a:rPr>
              <a:t>All of this will affect the role of the librarian who might increasingly have to help students clarify and interpret tasks and briefs, find the appropriate resources and run information skills sessions. </a:t>
            </a:r>
            <a:r>
              <a:rPr lang="en-GB" b="0" kern="1200" dirty="0" smtClean="0">
                <a:solidFill>
                  <a:schemeClr val="tx1"/>
                </a:solidFill>
                <a:latin typeface="Arial" pitchFamily="34" charset="0"/>
                <a:cs typeface="Arial" pitchFamily="34" charset="0"/>
              </a:rPr>
              <a:t>Dr. </a:t>
            </a:r>
            <a:r>
              <a:rPr lang="en-GB" b="0" kern="1200" dirty="0" err="1" smtClean="0">
                <a:solidFill>
                  <a:schemeClr val="tx1"/>
                </a:solidFill>
                <a:latin typeface="Arial" pitchFamily="34" charset="0"/>
                <a:cs typeface="Arial" pitchFamily="34" charset="0"/>
              </a:rPr>
              <a:t>Connaway</a:t>
            </a:r>
            <a:r>
              <a:rPr lang="en-GB" b="0" kern="1200" dirty="0" smtClean="0">
                <a:solidFill>
                  <a:schemeClr val="tx1"/>
                </a:solidFill>
                <a:latin typeface="Arial" pitchFamily="34" charset="0"/>
                <a:cs typeface="Arial" pitchFamily="34" charset="0"/>
              </a:rPr>
              <a:t> identifies a few key issues for libraries to consider:</a:t>
            </a:r>
            <a:endParaRPr lang="en-US" b="0" kern="1200" dirty="0" smtClean="0">
              <a:solidFill>
                <a:schemeClr val="tx1"/>
              </a:solidFill>
              <a:latin typeface="Arial" pitchFamily="34" charset="0"/>
              <a:cs typeface="Arial" pitchFamily="34" charset="0"/>
            </a:endParaRPr>
          </a:p>
          <a:p>
            <a:pPr>
              <a:spcBef>
                <a:spcPts val="0"/>
              </a:spcBef>
            </a:pPr>
            <a:r>
              <a:rPr lang="en-GB" b="0" kern="1200" dirty="0" smtClean="0">
                <a:solidFill>
                  <a:schemeClr val="tx1"/>
                </a:solidFill>
                <a:latin typeface="Arial" pitchFamily="34" charset="0"/>
                <a:cs typeface="Arial" pitchFamily="34" charset="0"/>
              </a:rPr>
              <a:t>1.  Keep talking:  Librarians need to market and promote their services and be very transparent about what they offer, in addition to ‘books’.</a:t>
            </a:r>
            <a:endParaRPr lang="en-US" b="0" kern="1200" dirty="0" smtClean="0">
              <a:solidFill>
                <a:schemeClr val="tx1"/>
              </a:solidFill>
              <a:latin typeface="Arial" pitchFamily="34" charset="0"/>
              <a:cs typeface="Arial" pitchFamily="34" charset="0"/>
            </a:endParaRPr>
          </a:p>
          <a:p>
            <a:pPr>
              <a:spcBef>
                <a:spcPts val="0"/>
              </a:spcBef>
            </a:pPr>
            <a:r>
              <a:rPr lang="en-GB" b="0" kern="1200" dirty="0" smtClean="0">
                <a:solidFill>
                  <a:schemeClr val="tx1"/>
                </a:solidFill>
                <a:latin typeface="Arial" pitchFamily="34" charset="0"/>
                <a:cs typeface="Arial" pitchFamily="34" charset="0"/>
              </a:rPr>
              <a:t>2.  Keep moving:  Librarians need to provide a range of tools and services in different media.  Some people prefer walking into a library and talking face-to-face.  Some like to talk to a librarian, others to communicate virtually. While some users want to hold a book, many want electronic access.  Librarians need to offer a wide range of services and resources which is difficult in the current economic environment.</a:t>
            </a:r>
            <a:endParaRPr lang="en-US" b="0" kern="1200" dirty="0" smtClean="0">
              <a:solidFill>
                <a:schemeClr val="tx1"/>
              </a:solidFill>
              <a:latin typeface="Arial" pitchFamily="34" charset="0"/>
              <a:cs typeface="Arial" pitchFamily="34" charset="0"/>
            </a:endParaRPr>
          </a:p>
          <a:p>
            <a:pPr>
              <a:spcBef>
                <a:spcPts val="0"/>
              </a:spcBef>
            </a:pPr>
            <a:r>
              <a:rPr lang="en-GB" kern="1200" dirty="0" smtClean="0">
                <a:solidFill>
                  <a:schemeClr val="tx1"/>
                </a:solidFill>
                <a:latin typeface="Arial" pitchFamily="34" charset="0"/>
                <a:cs typeface="Arial" pitchFamily="34" charset="0"/>
              </a:rPr>
              <a:t>3.  Keep the gates open</a:t>
            </a:r>
            <a:r>
              <a:rPr lang="en-GB" b="1" kern="1200" dirty="0" smtClean="0">
                <a:solidFill>
                  <a:schemeClr val="tx1"/>
                </a:solidFill>
                <a:latin typeface="Arial" pitchFamily="34" charset="0"/>
                <a:cs typeface="Arial" pitchFamily="34" charset="0"/>
              </a:rPr>
              <a:t>:</a:t>
            </a:r>
            <a:r>
              <a:rPr lang="en-GB" kern="1200" dirty="0" smtClean="0">
                <a:solidFill>
                  <a:schemeClr val="tx1"/>
                </a:solidFill>
                <a:latin typeface="Arial" pitchFamily="34" charset="0"/>
                <a:cs typeface="Arial" pitchFamily="34" charset="0"/>
              </a:rPr>
              <a:t>  Libraries need to remove the barriers between discovering and accessing information.  Older materials need to be made available digitally as researchers perceive a wealth of digital and varied resources as ‘better’.</a:t>
            </a:r>
            <a:endParaRPr lang="en-US" kern="1200" dirty="0" smtClean="0">
              <a:solidFill>
                <a:schemeClr val="tx1"/>
              </a:solidFill>
              <a:latin typeface="Arial" pitchFamily="34" charset="0"/>
              <a:cs typeface="Arial" pitchFamily="34" charset="0"/>
            </a:endParaRPr>
          </a:p>
          <a:p>
            <a:pPr>
              <a:spcBef>
                <a:spcPts val="0"/>
              </a:spcBef>
            </a:pPr>
            <a:r>
              <a:rPr lang="en-GB" kern="1200" dirty="0" smtClean="0">
                <a:solidFill>
                  <a:schemeClr val="tx1"/>
                </a:solidFill>
                <a:latin typeface="Arial" pitchFamily="34" charset="0"/>
                <a:cs typeface="Arial" pitchFamily="34" charset="0"/>
              </a:rPr>
              <a:t>4.  Keep  it simple</a:t>
            </a:r>
            <a:r>
              <a:rPr lang="en-GB" b="1" kern="1200" dirty="0" smtClean="0">
                <a:solidFill>
                  <a:schemeClr val="tx1"/>
                </a:solidFill>
                <a:latin typeface="Arial" pitchFamily="34" charset="0"/>
                <a:cs typeface="Arial" pitchFamily="34" charset="0"/>
              </a:rPr>
              <a:t>:</a:t>
            </a:r>
            <a:r>
              <a:rPr lang="en-GB" kern="1200" dirty="0" smtClean="0">
                <a:solidFill>
                  <a:schemeClr val="tx1"/>
                </a:solidFill>
                <a:latin typeface="Arial" pitchFamily="34" charset="0"/>
                <a:cs typeface="Arial" pitchFamily="34" charset="0"/>
              </a:rPr>
              <a:t>  Researchers are very familiar with other web-based searches like Google, Yahoo or Amazon.  Library web services ought to look similar despite providing very detailed ways of searching for information.  The majority of users search by keywords and library search tools must have a simple and convenient interface.</a:t>
            </a:r>
            <a:endParaRPr lang="en-US" kern="1200" dirty="0" smtClean="0">
              <a:solidFill>
                <a:schemeClr val="tx1"/>
              </a:solidFill>
              <a:latin typeface="Arial" pitchFamily="34" charset="0"/>
              <a:cs typeface="Arial" pitchFamily="34" charset="0"/>
            </a:endParaRPr>
          </a:p>
          <a:p>
            <a:pPr>
              <a:spcBef>
                <a:spcPts val="0"/>
              </a:spcBef>
            </a:pPr>
            <a:r>
              <a:rPr lang="en-GB" kern="1200" dirty="0" smtClean="0">
                <a:solidFill>
                  <a:schemeClr val="tx1"/>
                </a:solidFill>
                <a:latin typeface="Arial" pitchFamily="34" charset="0"/>
                <a:cs typeface="Arial" pitchFamily="34" charset="0"/>
              </a:rPr>
              <a:t> </a:t>
            </a:r>
          </a:p>
          <a:p>
            <a:pPr>
              <a:spcBef>
                <a:spcPts val="0"/>
              </a:spcBef>
            </a:pPr>
            <a:r>
              <a:rPr lang="en-GB" dirty="0" smtClean="0">
                <a:latin typeface="Arial" pitchFamily="34" charset="0"/>
                <a:cs typeface="Arial" pitchFamily="34" charset="0"/>
              </a:rPr>
              <a:t>Microsoft Clip Art</a:t>
            </a:r>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C4BA3A-418F-49FD-BB3A-2131A9C0B72F}"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C4BA3A-418F-49FD-BB3A-2131A9C0B72F}"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6E784-F7E5-4484-BA1A-F73816F967E5}" type="slidenum">
              <a:rPr lang="en-US"/>
              <a:pPr/>
              <a:t>5</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sz="1400" dirty="0" smtClean="0"/>
              <a:t>Dempsey, L. (2008). "Always on: Libraries in a world of permanent connectivity" </a:t>
            </a:r>
            <a:r>
              <a:rPr lang="en-US" sz="1400" i="1" dirty="0" smtClean="0"/>
              <a:t>First Monday</a:t>
            </a:r>
            <a:r>
              <a:rPr lang="en-US" sz="1400" dirty="0" smtClean="0"/>
              <a:t> [Online], (</a:t>
            </a:r>
            <a:r>
              <a:rPr lang="en-US" sz="1400" i="1" dirty="0" smtClean="0"/>
              <a:t>14) </a:t>
            </a:r>
            <a:r>
              <a:rPr lang="en-US" sz="1400" i="0" dirty="0" smtClean="0"/>
              <a:t>1</a:t>
            </a:r>
            <a:r>
              <a:rPr lang="en-US" sz="1400" dirty="0" smtClean="0"/>
              <a:t>. Retrieved from </a:t>
            </a:r>
            <a:r>
              <a:rPr lang="en-US" sz="1400" dirty="0" smtClean="0">
                <a:hlinkClick r:id="rId3"/>
              </a:rPr>
              <a:t>http://www.firstmonday.org/htbin/cgiwrap/bin/ojs/index.php/fm/article/view/2291/2070</a:t>
            </a:r>
            <a:endParaRPr lang="en-US" sz="1400" dirty="0" smtClean="0"/>
          </a:p>
          <a:p>
            <a:endParaRPr lang="en-US" sz="1400" dirty="0" smtClean="0"/>
          </a:p>
          <a:p>
            <a:r>
              <a:rPr lang="en-US" sz="1400" dirty="0" smtClean="0">
                <a:hlinkClick r:id="rId4"/>
              </a:rPr>
              <a:t>http://www.flickr.com/photos/aramisfirefly/3580397954</a:t>
            </a:r>
            <a:r>
              <a:rPr lang="en-US" sz="1400" dirty="0" smtClean="0">
                <a:hlinkClick r:id="rId4"/>
              </a:rPr>
              <a:t>/</a:t>
            </a:r>
            <a:endParaRPr lang="en-US" sz="1400" dirty="0" smtClean="0"/>
          </a:p>
          <a:p>
            <a:endParaRPr lang="en-US" sz="140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619" y="4372689"/>
            <a:ext cx="6490031" cy="4780835"/>
          </a:xfrm>
        </p:spPr>
        <p:txBody>
          <a:bodyPr>
            <a:noAutofit/>
          </a:bodyPr>
          <a:lstStyle/>
          <a:p>
            <a:pPr>
              <a:spcBef>
                <a:spcPts val="0"/>
              </a:spcBef>
            </a:pPr>
            <a:r>
              <a:rPr lang="en-US" sz="1400" i="1" dirty="0" smtClean="0">
                <a:latin typeface="Arial" pitchFamily="34" charset="0"/>
                <a:cs typeface="Arial" pitchFamily="34" charset="0"/>
              </a:rPr>
              <a:t>“I have better things to do than go drive all the way to the library when I can just sit at home and type it into my computer.”  (Digital Visitors &amp; Residents Project, USU1  0:33:12, Female, Age 19)</a:t>
            </a:r>
            <a:endParaRPr lang="en-US" sz="14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endParaRPr lang="en-US" sz="1400" i="1" kern="1200" dirty="0" smtClean="0">
              <a:solidFill>
                <a:schemeClr val="tx1"/>
              </a:solidFill>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1400" i="1" kern="1200" dirty="0" smtClean="0">
                <a:solidFill>
                  <a:schemeClr val="tx1"/>
                </a:solidFill>
                <a:latin typeface="Arial" pitchFamily="34" charset="0"/>
                <a:cs typeface="Arial" pitchFamily="34" charset="0"/>
              </a:rPr>
              <a:t>“It’s sometimes to do with having that security of being able to use my own laptop and knowing my way around it.  Sometimes I have to use library computers, and they are just a little bit confusing, so I usually find that it’s easier to just use my own laptop.” Digital Visitors and Residents, (UKS4 00:20:26, Female Age 17)</a:t>
            </a:r>
          </a:p>
          <a:p>
            <a:pPr marL="0" marR="0" indent="0" algn="l" defTabSz="914400" rtl="0" eaLnBrk="1" fontAlgn="base" latinLnBrk="0" hangingPunct="1">
              <a:spcBef>
                <a:spcPts val="0"/>
              </a:spcBef>
              <a:spcAft>
                <a:spcPct val="0"/>
              </a:spcAft>
              <a:buClrTx/>
              <a:buSzTx/>
              <a:buFontTx/>
              <a:buNone/>
              <a:tabLst/>
              <a:defRPr/>
            </a:pPr>
            <a:endParaRPr lang="en-US" sz="1400" i="1" kern="1200" dirty="0" smtClean="0">
              <a:solidFill>
                <a:schemeClr val="tx1"/>
              </a:solidFill>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1400" kern="1200" dirty="0" smtClean="0">
                <a:solidFill>
                  <a:schemeClr val="tx1"/>
                </a:solidFill>
                <a:latin typeface="Arial" pitchFamily="34" charset="0"/>
                <a:cs typeface="Arial" pitchFamily="34" charset="0"/>
              </a:rPr>
              <a:t>“</a:t>
            </a:r>
            <a:r>
              <a:rPr lang="en-US" sz="1400" i="1" kern="1200" dirty="0" smtClean="0">
                <a:solidFill>
                  <a:schemeClr val="tx1"/>
                </a:solidFill>
                <a:latin typeface="Arial" pitchFamily="34" charset="0"/>
                <a:cs typeface="Arial" pitchFamily="34" charset="0"/>
              </a:rPr>
              <a:t>So if they say, you know, look at this book, go to the library and look at it, I’ll go to the library and look at it.  And sometimes they are okay and I do think, oh, actually, this is a good example of what to use, so I do use it for my studying.  But sometimes the case is that I think that I could probably get more from the internet or from books that I have at home, so I’ll just briefly look through it and maybe take some things down, note some things down, but usually I’ll use my own resources that I’m familiar with.” Digital</a:t>
            </a:r>
            <a:r>
              <a:rPr lang="en-US" sz="1400" i="1" kern="1200" baseline="0" dirty="0" smtClean="0">
                <a:solidFill>
                  <a:schemeClr val="tx1"/>
                </a:solidFill>
                <a:latin typeface="Arial" pitchFamily="34" charset="0"/>
                <a:cs typeface="Arial" pitchFamily="34" charset="0"/>
              </a:rPr>
              <a:t> Visitors and Residents,</a:t>
            </a:r>
            <a:r>
              <a:rPr lang="en-US" sz="1400" i="1" kern="1200" dirty="0" smtClean="0">
                <a:solidFill>
                  <a:schemeClr val="tx1"/>
                </a:solidFill>
                <a:latin typeface="Arial" pitchFamily="34" charset="0"/>
                <a:cs typeface="Arial" pitchFamily="34" charset="0"/>
              </a:rPr>
              <a:t> (UKS4 00:28:04, Female Age 17)</a:t>
            </a:r>
          </a:p>
          <a:p>
            <a:pPr marL="0" marR="0" indent="0" algn="l" defTabSz="914400" rtl="0" eaLnBrk="1" fontAlgn="base" latinLnBrk="0" hangingPunct="1">
              <a:spcBef>
                <a:spcPts val="0"/>
              </a:spcBef>
              <a:spcAft>
                <a:spcPct val="0"/>
              </a:spcAft>
              <a:buClrTx/>
              <a:buSzTx/>
              <a:buFontTx/>
              <a:buNone/>
              <a:tabLst/>
              <a:defRPr/>
            </a:pPr>
            <a:endParaRPr lang="en-US" sz="1400" i="1" kern="1200" dirty="0" smtClean="0">
              <a:solidFill>
                <a:schemeClr val="tx1"/>
              </a:solidFill>
              <a:latin typeface="Arial" pitchFamily="34" charset="0"/>
              <a:cs typeface="Arial" pitchFamily="34" charset="0"/>
            </a:endParaRPr>
          </a:p>
          <a:p>
            <a:pPr>
              <a:spcBef>
                <a:spcPts val="0"/>
              </a:spcBef>
            </a:pPr>
            <a:r>
              <a:rPr lang="en-US" sz="1400" dirty="0" smtClean="0">
                <a:latin typeface="Arial" pitchFamily="34" charset="0"/>
                <a:cs typeface="Arial" pitchFamily="34" charset="0"/>
              </a:rPr>
              <a:t>Microsoft Clip</a:t>
            </a:r>
            <a:r>
              <a:rPr lang="en-US" sz="1400" baseline="0" dirty="0" smtClean="0">
                <a:latin typeface="Arial" pitchFamily="34" charset="0"/>
                <a:cs typeface="Arial" pitchFamily="34" charset="0"/>
              </a:rPr>
              <a:t> Art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17475"/>
            <a:ext cx="4651375" cy="3489325"/>
          </a:xfrm>
        </p:spPr>
      </p:sp>
      <p:sp>
        <p:nvSpPr>
          <p:cNvPr id="3" name="Notes Placeholder 2"/>
          <p:cNvSpPr>
            <a:spLocks noGrp="1"/>
          </p:cNvSpPr>
          <p:nvPr>
            <p:ph type="body" idx="1"/>
          </p:nvPr>
        </p:nvSpPr>
        <p:spPr>
          <a:xfrm>
            <a:off x="238125" y="3658314"/>
            <a:ext cx="6657975" cy="5533311"/>
          </a:xfrm>
        </p:spPr>
        <p:txBody>
          <a:bodyPr>
            <a:noAutofit/>
          </a:bodyPr>
          <a:lstStyle/>
          <a:p>
            <a:pPr marL="0" marR="0" indent="0" algn="l" defTabSz="914400" rtl="0" eaLnBrk="1" fontAlgn="base" latinLnBrk="0" hangingPunct="1">
              <a:lnSpc>
                <a:spcPct val="100000"/>
              </a:lnSpc>
              <a:spcBef>
                <a:spcPts val="0"/>
              </a:spcBef>
              <a:spcAft>
                <a:spcPct val="0"/>
              </a:spcAft>
              <a:buClr>
                <a:srgbClr val="FF7600"/>
              </a:buClr>
              <a:buSzTx/>
              <a:buFontTx/>
              <a:buNone/>
              <a:tabLst/>
              <a:defRPr/>
            </a:pPr>
            <a:r>
              <a:rPr lang="en-US" sz="1000" i="1" kern="1200" dirty="0" smtClean="0">
                <a:solidFill>
                  <a:schemeClr val="tx1"/>
                </a:solidFill>
                <a:latin typeface="Arial" pitchFamily="34" charset="0"/>
                <a:cs typeface="Arial" pitchFamily="34" charset="0"/>
              </a:rPr>
              <a:t>“…the unfortunate thing of that is that sometimes there is just an overload of information as opposed to a paragraph consistently found, is that there is just, you know, volumes upon volumes of information based upon one particular individual. And so, time to sift through which of those information who I feel I want to convey to students can be a very difficult process.” Sense-Making</a:t>
            </a:r>
            <a:r>
              <a:rPr lang="en-US" sz="1000" i="1" kern="1200" baseline="0" dirty="0" smtClean="0">
                <a:solidFill>
                  <a:schemeClr val="tx1"/>
                </a:solidFill>
                <a:latin typeface="Arial" pitchFamily="34" charset="0"/>
                <a:cs typeface="Arial" pitchFamily="34" charset="0"/>
              </a:rPr>
              <a:t> the Information Confluence, User (Faculty Focus Group Interview, Institution B, 2005</a:t>
            </a:r>
            <a:r>
              <a:rPr lang="en-US" sz="1000" i="1" kern="1200" dirty="0" smtClean="0">
                <a:solidFill>
                  <a:schemeClr val="tx1"/>
                </a:solidFill>
                <a:latin typeface="Arial" pitchFamily="34" charset="0"/>
                <a:cs typeface="Arial" pitchFamily="34" charset="0"/>
              </a:rPr>
              <a:t>)</a:t>
            </a:r>
          </a:p>
          <a:p>
            <a:pPr marL="0" marR="0" indent="0" algn="l" defTabSz="914400" rtl="0" eaLnBrk="1" fontAlgn="base" latinLnBrk="0" hangingPunct="1">
              <a:lnSpc>
                <a:spcPct val="100000"/>
              </a:lnSpc>
              <a:spcBef>
                <a:spcPts val="0"/>
              </a:spcBef>
              <a:spcAft>
                <a:spcPct val="0"/>
              </a:spcAft>
              <a:buClr>
                <a:srgbClr val="FF7600"/>
              </a:buClr>
              <a:buSzTx/>
              <a:buFontTx/>
              <a:buNone/>
              <a:tabLst/>
              <a:defRPr/>
            </a:pPr>
            <a:endParaRPr lang="en-US" sz="1000" i="1"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ts val="0"/>
              </a:spcBef>
              <a:spcAft>
                <a:spcPct val="0"/>
              </a:spcAft>
              <a:buClr>
                <a:srgbClr val="FF7600"/>
              </a:buClr>
              <a:buSzTx/>
              <a:buFontTx/>
              <a:buNone/>
              <a:tabLst/>
              <a:defRPr/>
            </a:pPr>
            <a:r>
              <a:rPr lang="en-US" sz="1000" dirty="0" smtClean="0">
                <a:latin typeface="Arial" pitchFamily="34" charset="0"/>
                <a:cs typeface="Arial" pitchFamily="34" charset="0"/>
              </a:rPr>
              <a:t>Librarians are ideal “discovery experts” to help users navigate information on Internet</a:t>
            </a:r>
          </a:p>
          <a:p>
            <a:pPr>
              <a:spcBef>
                <a:spcPts val="0"/>
              </a:spcBef>
              <a:buClr>
                <a:srgbClr val="FF7600"/>
              </a:buClr>
              <a:buFont typeface="Arial" pitchFamily="34" charset="0"/>
              <a:buChar char="•"/>
            </a:pPr>
            <a:r>
              <a:rPr lang="en-US" sz="1000" dirty="0" smtClean="0">
                <a:latin typeface="Arial" pitchFamily="34" charset="0"/>
                <a:cs typeface="Arial" pitchFamily="34" charset="0"/>
              </a:rPr>
              <a:t>VRS can build up knowledge bases, adding trust and authority to their services and sources</a:t>
            </a:r>
          </a:p>
          <a:p>
            <a:pPr>
              <a:spcBef>
                <a:spcPts val="0"/>
              </a:spcBef>
              <a:buClr>
                <a:srgbClr val="FF7600"/>
              </a:buClr>
              <a:buFont typeface="Arial" pitchFamily="34" charset="0"/>
              <a:buChar char="•"/>
            </a:pPr>
            <a:r>
              <a:rPr lang="en-US" sz="1000" dirty="0" smtClean="0">
                <a:latin typeface="Arial" pitchFamily="34" charset="0"/>
                <a:cs typeface="Arial" pitchFamily="34" charset="0"/>
              </a:rPr>
              <a:t>VRS librarians can connect users with quality information not linked to a publication</a:t>
            </a:r>
          </a:p>
          <a:p>
            <a:pPr lvl="1">
              <a:spcBef>
                <a:spcPts val="0"/>
              </a:spcBef>
              <a:buClr>
                <a:srgbClr val="FF7600"/>
              </a:buClr>
              <a:buFont typeface="Arial" pitchFamily="34" charset="0"/>
              <a:buChar char="•"/>
            </a:pPr>
            <a:r>
              <a:rPr lang="en-US" sz="1000" dirty="0" smtClean="0">
                <a:latin typeface="Arial" pitchFamily="34" charset="0"/>
                <a:cs typeface="Arial" pitchFamily="34" charset="0"/>
              </a:rPr>
              <a:t>Help bring open access information into research</a:t>
            </a:r>
          </a:p>
          <a:p>
            <a:pPr lvl="1">
              <a:spcBef>
                <a:spcPts val="0"/>
              </a:spcBef>
              <a:buClr>
                <a:srgbClr val="FF7600"/>
              </a:buClr>
              <a:buFont typeface="Arial" pitchFamily="34" charset="0"/>
              <a:buChar char="•"/>
            </a:pPr>
            <a:r>
              <a:rPr lang="en-US" sz="1000" dirty="0" smtClean="0">
                <a:latin typeface="Arial" pitchFamily="34" charset="0"/>
                <a:cs typeface="Arial" pitchFamily="34" charset="0"/>
              </a:rPr>
              <a:t>Facilitate data reuse</a:t>
            </a:r>
          </a:p>
          <a:p>
            <a:pPr>
              <a:spcBef>
                <a:spcPts val="0"/>
              </a:spcBef>
              <a:buClr>
                <a:srgbClr val="FF7600"/>
              </a:buClr>
              <a:buFont typeface="Arial" pitchFamily="34" charset="0"/>
              <a:buChar char="•"/>
            </a:pPr>
            <a:r>
              <a:rPr lang="en-US" sz="1000" dirty="0" smtClean="0">
                <a:latin typeface="Arial" pitchFamily="34" charset="0"/>
                <a:cs typeface="Arial" pitchFamily="34" charset="0"/>
              </a:rPr>
              <a:t>OCLC </a:t>
            </a:r>
            <a:r>
              <a:rPr lang="en-US" sz="1000" dirty="0" err="1" smtClean="0">
                <a:latin typeface="Arial" pitchFamily="34" charset="0"/>
                <a:cs typeface="Arial" pitchFamily="34" charset="0"/>
              </a:rPr>
              <a:t>QuestionPoint</a:t>
            </a:r>
            <a:r>
              <a:rPr lang="en-US" sz="1000" dirty="0" smtClean="0">
                <a:latin typeface="Arial" pitchFamily="34" charset="0"/>
                <a:cs typeface="Arial" pitchFamily="34" charset="0"/>
              </a:rPr>
              <a:t> Knowledge Base </a:t>
            </a:r>
          </a:p>
          <a:p>
            <a:pPr lvl="1">
              <a:spcBef>
                <a:spcPts val="0"/>
              </a:spcBef>
              <a:buClr>
                <a:srgbClr val="FF7600"/>
              </a:buClr>
              <a:buFont typeface="Arial" pitchFamily="34" charset="0"/>
              <a:buChar char="•"/>
            </a:pPr>
            <a:r>
              <a:rPr lang="en-US" sz="1000" dirty="0" smtClean="0">
                <a:latin typeface="Arial" pitchFamily="34" charset="0"/>
                <a:cs typeface="Arial" pitchFamily="34" charset="0"/>
              </a:rPr>
              <a:t>Replace “the vertical file”</a:t>
            </a:r>
          </a:p>
          <a:p>
            <a:pPr lvl="1">
              <a:spcBef>
                <a:spcPts val="0"/>
              </a:spcBef>
              <a:buClr>
                <a:srgbClr val="FF7600"/>
              </a:buClr>
              <a:buFont typeface="Arial" pitchFamily="34" charset="0"/>
              <a:buChar char="•"/>
            </a:pPr>
            <a:r>
              <a:rPr lang="en-US" sz="1000" dirty="0" smtClean="0">
                <a:latin typeface="Arial" pitchFamily="34" charset="0"/>
                <a:cs typeface="Arial" pitchFamily="34" charset="0"/>
              </a:rPr>
              <a:t>Store, preserve, &amp; facilitate access to reference question &amp; answer pairs </a:t>
            </a:r>
          </a:p>
          <a:p>
            <a:pPr lvl="1">
              <a:spcBef>
                <a:spcPts val="0"/>
              </a:spcBef>
              <a:buClr>
                <a:srgbClr val="FF7600"/>
              </a:buClr>
              <a:buFont typeface="Arial" pitchFamily="34" charset="0"/>
              <a:buChar char="•"/>
            </a:pPr>
            <a:r>
              <a:rPr lang="en-US" sz="1000" dirty="0" smtClean="0">
                <a:latin typeface="Arial" pitchFamily="34" charset="0"/>
                <a:cs typeface="Arial" pitchFamily="34" charset="0"/>
              </a:rPr>
              <a:t>&gt;6 million reference transactions</a:t>
            </a:r>
          </a:p>
          <a:p>
            <a:pPr lvl="1">
              <a:spcBef>
                <a:spcPts val="0"/>
              </a:spcBef>
              <a:buClr>
                <a:srgbClr val="FF7600"/>
              </a:buClr>
              <a:buFont typeface="Arial" pitchFamily="34" charset="0"/>
              <a:buChar char="•"/>
            </a:pPr>
            <a:r>
              <a:rPr lang="en-US" sz="1000" dirty="0" smtClean="0">
                <a:latin typeface="Arial" pitchFamily="34" charset="0"/>
                <a:cs typeface="Arial" pitchFamily="34" charset="0"/>
              </a:rPr>
              <a:t>Enable reference cooperatives, librarians, &amp; users to share knowledge </a:t>
            </a:r>
          </a:p>
          <a:p>
            <a:pPr lvl="2">
              <a:spcBef>
                <a:spcPts val="0"/>
              </a:spcBef>
              <a:buClr>
                <a:srgbClr val="FF7600"/>
              </a:buClr>
              <a:buFont typeface="Arial" pitchFamily="34" charset="0"/>
              <a:buChar char="•"/>
            </a:pPr>
            <a:r>
              <a:rPr lang="en-US" sz="1000" dirty="0" smtClean="0">
                <a:latin typeface="Arial" pitchFamily="34" charset="0"/>
                <a:cs typeface="Arial" pitchFamily="34" charset="0"/>
              </a:rPr>
              <a:t>Ready Reference is </a:t>
            </a:r>
            <a:r>
              <a:rPr lang="en-US" sz="1000" dirty="0" smtClean="0">
                <a:solidFill>
                  <a:srgbClr val="C00000"/>
                </a:solidFill>
                <a:latin typeface="Arial" pitchFamily="34" charset="0"/>
                <a:cs typeface="Arial" pitchFamily="34" charset="0"/>
              </a:rPr>
              <a:t>NOT</a:t>
            </a:r>
            <a:r>
              <a:rPr lang="en-US" sz="1000" dirty="0" smtClean="0">
                <a:latin typeface="Arial" pitchFamily="34" charset="0"/>
                <a:cs typeface="Arial" pitchFamily="34" charset="0"/>
              </a:rPr>
              <a:t> dead!</a:t>
            </a:r>
          </a:p>
          <a:p>
            <a:pPr lvl="2">
              <a:spcBef>
                <a:spcPts val="0"/>
              </a:spcBef>
              <a:buClr>
                <a:srgbClr val="FF7600"/>
              </a:buClr>
              <a:buFont typeface="Arial" pitchFamily="34" charset="0"/>
              <a:buChar char="•"/>
            </a:pPr>
            <a:r>
              <a:rPr lang="en-US" sz="1000" dirty="0" smtClean="0">
                <a:latin typeface="Arial" pitchFamily="34" charset="0"/>
                <a:cs typeface="Arial" pitchFamily="34" charset="0"/>
              </a:rPr>
              <a:t>Ready Reference questions </a:t>
            </a:r>
            <a:r>
              <a:rPr lang="en-US" sz="1000" dirty="0" smtClean="0">
                <a:solidFill>
                  <a:srgbClr val="C00000"/>
                </a:solidFill>
                <a:latin typeface="Arial" pitchFamily="34" charset="0"/>
                <a:cs typeface="Arial" pitchFamily="34" charset="0"/>
              </a:rPr>
              <a:t>increased</a:t>
            </a:r>
            <a:r>
              <a:rPr lang="en-US" sz="1000" dirty="0" smtClean="0">
                <a:latin typeface="Arial" pitchFamily="34" charset="0"/>
                <a:cs typeface="Arial" pitchFamily="34" charset="0"/>
              </a:rPr>
              <a:t> from 2004-2006 (n=243, 27%)  to 2010 (n=179, 31%) </a:t>
            </a:r>
            <a:r>
              <a:rPr lang="en-US" sz="1000" b="0" kern="1200" dirty="0" smtClean="0">
                <a:solidFill>
                  <a:schemeClr val="tx1"/>
                </a:solidFill>
                <a:latin typeface="Arial" pitchFamily="34" charset="0"/>
                <a:cs typeface="Arial" pitchFamily="34" charset="0"/>
              </a:rPr>
              <a:t>(</a:t>
            </a:r>
            <a:r>
              <a:rPr lang="en-US" sz="1000" b="0" kern="1200" dirty="0" err="1" smtClean="0">
                <a:solidFill>
                  <a:schemeClr val="tx1"/>
                </a:solidFill>
                <a:latin typeface="Arial" pitchFamily="34" charset="0"/>
                <a:cs typeface="Arial" pitchFamily="34" charset="0"/>
              </a:rPr>
              <a:t>Connaway</a:t>
            </a:r>
            <a:r>
              <a:rPr lang="en-US" sz="1000" b="0" kern="1200" dirty="0" smtClean="0">
                <a:solidFill>
                  <a:schemeClr val="tx1"/>
                </a:solidFill>
                <a:latin typeface="Arial" pitchFamily="34" charset="0"/>
                <a:cs typeface="Arial" pitchFamily="34" charset="0"/>
              </a:rPr>
              <a:t> &amp; Radford 2012)</a:t>
            </a:r>
          </a:p>
          <a:p>
            <a:pPr lvl="1">
              <a:spcBef>
                <a:spcPts val="0"/>
              </a:spcBef>
              <a:buClr>
                <a:srgbClr val="FF7600"/>
              </a:buClr>
              <a:buFont typeface="Arial" pitchFamily="34" charset="0"/>
              <a:buChar char="•"/>
            </a:pPr>
            <a:r>
              <a:rPr lang="en-US" sz="1000" dirty="0" smtClean="0">
                <a:latin typeface="Arial" pitchFamily="34" charset="0"/>
                <a:cs typeface="Arial" pitchFamily="34" charset="0"/>
              </a:rPr>
              <a:t>Save time of librarians &amp; users</a:t>
            </a:r>
          </a:p>
          <a:p>
            <a:pPr lvl="2">
              <a:spcBef>
                <a:spcPts val="0"/>
              </a:spcBef>
              <a:buClr>
                <a:srgbClr val="FF7600"/>
              </a:buClr>
              <a:buFont typeface="Arial" pitchFamily="34" charset="0"/>
              <a:buChar char="•"/>
            </a:pPr>
            <a:r>
              <a:rPr lang="en-US" sz="1000" dirty="0" smtClean="0">
                <a:latin typeface="Arial" pitchFamily="34" charset="0"/>
                <a:cs typeface="Arial" pitchFamily="34" charset="0"/>
              </a:rPr>
              <a:t>Decreasing budgets – share and cooperate</a:t>
            </a:r>
          </a:p>
          <a:p>
            <a:pPr lvl="2">
              <a:spcBef>
                <a:spcPts val="0"/>
              </a:spcBef>
              <a:buClr>
                <a:srgbClr val="FF7600"/>
              </a:buClr>
              <a:buFont typeface="Arial" pitchFamily="34" charset="0"/>
              <a:buChar char="•"/>
            </a:pPr>
            <a:r>
              <a:rPr lang="en-US" sz="1000" dirty="0" smtClean="0">
                <a:latin typeface="Arial" pitchFamily="34" charset="0"/>
                <a:cs typeface="Arial" pitchFamily="34" charset="0"/>
              </a:rPr>
              <a:t>Saves time of librarian and the user – back to </a:t>
            </a:r>
            <a:r>
              <a:rPr lang="en-US" sz="1000" dirty="0" err="1" smtClean="0">
                <a:latin typeface="Arial" pitchFamily="34" charset="0"/>
                <a:cs typeface="Arial" pitchFamily="34" charset="0"/>
              </a:rPr>
              <a:t>Ranganathan</a:t>
            </a:r>
            <a:r>
              <a:rPr lang="en-US" sz="1000" dirty="0" smtClean="0">
                <a:latin typeface="Arial" pitchFamily="34" charset="0"/>
                <a:cs typeface="Arial" pitchFamily="34" charset="0"/>
              </a:rPr>
              <a:t> (1957)– save time of the reader</a:t>
            </a:r>
          </a:p>
          <a:p>
            <a:pPr lvl="2">
              <a:spcBef>
                <a:spcPts val="0"/>
              </a:spcBef>
              <a:buClr>
                <a:srgbClr val="FF7600"/>
              </a:buClr>
              <a:buFont typeface="Arial" pitchFamily="34" charset="0"/>
              <a:buChar char="•"/>
            </a:pPr>
            <a:r>
              <a:rPr lang="en-US" sz="1000" b="0" i="0" kern="1200" dirty="0" smtClean="0">
                <a:solidFill>
                  <a:schemeClr val="tx1"/>
                </a:solidFill>
                <a:latin typeface="Arial" pitchFamily="34" charset="0"/>
                <a:cs typeface="Arial" pitchFamily="34" charset="0"/>
              </a:rPr>
              <a:t>Books are for use.</a:t>
            </a:r>
          </a:p>
          <a:p>
            <a:pPr lvl="2">
              <a:spcBef>
                <a:spcPts val="0"/>
              </a:spcBef>
              <a:buClr>
                <a:srgbClr val="FF7600"/>
              </a:buClr>
              <a:buFont typeface="Arial" pitchFamily="34" charset="0"/>
              <a:buChar char="•"/>
            </a:pPr>
            <a:r>
              <a:rPr lang="en-US" sz="1000" b="0" i="0" kern="1200" dirty="0" smtClean="0">
                <a:solidFill>
                  <a:schemeClr val="tx1"/>
                </a:solidFill>
                <a:latin typeface="Arial" pitchFamily="34" charset="0"/>
                <a:cs typeface="Arial" pitchFamily="34" charset="0"/>
              </a:rPr>
              <a:t>Every reader his [or her] book.</a:t>
            </a:r>
          </a:p>
          <a:p>
            <a:pPr lvl="2">
              <a:spcBef>
                <a:spcPts val="0"/>
              </a:spcBef>
              <a:buClr>
                <a:srgbClr val="FF7600"/>
              </a:buClr>
              <a:buFont typeface="Arial" pitchFamily="34" charset="0"/>
              <a:buChar char="•"/>
            </a:pPr>
            <a:r>
              <a:rPr lang="en-US" sz="1000" b="0" i="0" kern="1200" dirty="0" smtClean="0">
                <a:solidFill>
                  <a:schemeClr val="tx1"/>
                </a:solidFill>
                <a:latin typeface="Arial" pitchFamily="34" charset="0"/>
                <a:cs typeface="Arial" pitchFamily="34" charset="0"/>
              </a:rPr>
              <a:t>Every book its reader.</a:t>
            </a:r>
          </a:p>
          <a:p>
            <a:pPr lvl="2">
              <a:spcBef>
                <a:spcPts val="0"/>
              </a:spcBef>
              <a:buClr>
                <a:srgbClr val="FF7600"/>
              </a:buClr>
              <a:buFont typeface="Arial" pitchFamily="34" charset="0"/>
              <a:buChar char="•"/>
            </a:pPr>
            <a:r>
              <a:rPr lang="en-US" sz="1000" b="0" i="0" kern="1200" dirty="0" smtClean="0">
                <a:solidFill>
                  <a:schemeClr val="tx1"/>
                </a:solidFill>
                <a:latin typeface="Arial" pitchFamily="34" charset="0"/>
                <a:cs typeface="Arial" pitchFamily="34" charset="0"/>
              </a:rPr>
              <a:t>The library is a growing organism.</a:t>
            </a:r>
          </a:p>
          <a:p>
            <a:pPr>
              <a:spcBef>
                <a:spcPts val="0"/>
              </a:spcBef>
              <a:buFont typeface="Arial" pitchFamily="34" charset="0"/>
              <a:buNone/>
            </a:pPr>
            <a:r>
              <a:rPr lang="en-US" sz="1000" dirty="0" err="1" smtClean="0">
                <a:latin typeface="Arial" pitchFamily="34" charset="0"/>
                <a:cs typeface="Arial" pitchFamily="34" charset="0"/>
              </a:rPr>
              <a:t>Ranganathan</a:t>
            </a:r>
            <a:r>
              <a:rPr lang="en-US" sz="1000" dirty="0" smtClean="0">
                <a:latin typeface="Arial" pitchFamily="34" charset="0"/>
                <a:cs typeface="Arial" pitchFamily="34" charset="0"/>
              </a:rPr>
              <a:t>, S.R. (1957). </a:t>
            </a:r>
            <a:r>
              <a:rPr lang="en-US" sz="1000" i="1" dirty="0" smtClean="0">
                <a:latin typeface="Arial" pitchFamily="34" charset="0"/>
                <a:cs typeface="Arial" pitchFamily="34" charset="0"/>
              </a:rPr>
              <a:t>The Five Laws of Library Science. </a:t>
            </a:r>
            <a:r>
              <a:rPr lang="en-US" sz="1000" dirty="0" smtClean="0">
                <a:latin typeface="Arial" pitchFamily="34" charset="0"/>
                <a:cs typeface="Arial" pitchFamily="34" charset="0"/>
              </a:rPr>
              <a:t>Madras: Madras Library Association; London: G. Blunt and Sons</a:t>
            </a:r>
          </a:p>
          <a:p>
            <a:pPr>
              <a:spcBef>
                <a:spcPts val="0"/>
              </a:spcBef>
              <a:buFont typeface="Arial" pitchFamily="34" charset="0"/>
              <a:buNone/>
            </a:pPr>
            <a:r>
              <a:rPr lang="en-US" sz="1000" b="0" i="0" kern="1200" dirty="0" smtClean="0">
                <a:solidFill>
                  <a:schemeClr val="tx1"/>
                </a:solidFill>
                <a:latin typeface="Arial" pitchFamily="34" charset="0"/>
                <a:cs typeface="Arial" pitchFamily="34" charset="0"/>
              </a:rPr>
              <a:t>http://www.flickr.com/photos/will-lion/2595497078/</a:t>
            </a:r>
            <a:endParaRPr lang="en-US" sz="500" dirty="0" smtClean="0">
              <a:latin typeface="Arial" pitchFamily="34" charset="0"/>
              <a:cs typeface="Arial" pitchFamily="34" charset="0"/>
            </a:endParaRPr>
          </a:p>
          <a:p>
            <a:pPr lvl="2">
              <a:spcBef>
                <a:spcPts val="0"/>
              </a:spcBef>
              <a:buClr>
                <a:srgbClr val="FF7600"/>
              </a:buClr>
              <a:buFont typeface="Arial" pitchFamily="34" charset="0"/>
              <a:buChar char="•"/>
            </a:pPr>
            <a:endParaRPr lang="en-US" sz="1000" dirty="0" smtClean="0">
              <a:latin typeface="Arial" pitchFamily="34" charset="0"/>
              <a:cs typeface="Arial" pitchFamily="34" charset="0"/>
            </a:endParaRPr>
          </a:p>
          <a:p>
            <a:pPr marL="457200" indent="-457200" defTabSz="932871">
              <a:spcBef>
                <a:spcPts val="0"/>
              </a:spcBef>
              <a:buClr>
                <a:srgbClr val="FF7600"/>
              </a:buClr>
            </a:pPr>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L.S., &amp; Radford, M.L.(2012). </a:t>
            </a:r>
            <a:r>
              <a:rPr lang="en-US" sz="1000" i="1" dirty="0" smtClean="0">
                <a:latin typeface="Arial" pitchFamily="34" charset="0"/>
                <a:cs typeface="Arial" pitchFamily="34" charset="0"/>
              </a:rPr>
              <a:t>Extending Our Virtual Reach: A Longitudinal Study of Query Type &amp; Accuracy in Live Chat &amp; IM Reference IM Reference </a:t>
            </a:r>
            <a:r>
              <a:rPr lang="en-US" sz="1000" dirty="0" smtClean="0">
                <a:latin typeface="Arial" pitchFamily="34" charset="0"/>
                <a:cs typeface="Arial" pitchFamily="34" charset="0"/>
              </a:rPr>
              <a:t>[PowerPoint slides]. Retrieved from OCLC website: http://www.oclc.org/research/activities/synchronicity/ppt/alise2012.pptx (Sl. 15).</a:t>
            </a:r>
          </a:p>
          <a:p>
            <a:pPr marL="0" lvl="1" defTabSz="932871">
              <a:spcBef>
                <a:spcPts val="0"/>
              </a:spcBef>
              <a:buClr>
                <a:srgbClr val="FF7600"/>
              </a:buClr>
              <a:buFont typeface="Arial" pitchFamily="34" charset="0"/>
              <a:buChar char="•"/>
              <a:defRPr/>
            </a:pPr>
            <a:r>
              <a:rPr lang="en-US" sz="1000" dirty="0" smtClean="0">
                <a:latin typeface="Arial" pitchFamily="34" charset="0"/>
                <a:cs typeface="Arial" pitchFamily="34" charset="0"/>
              </a:rPr>
              <a:t>Standards could better facilitate reference cooperatives and allow users and librarians to easily search different knowledge bases</a:t>
            </a:r>
          </a:p>
        </p:txBody>
      </p:sp>
      <p:sp>
        <p:nvSpPr>
          <p:cNvPr id="5" name="Slide Number Placeholder 4"/>
          <p:cNvSpPr>
            <a:spLocks noGrp="1"/>
          </p:cNvSpPr>
          <p:nvPr>
            <p:ph type="sldNum" sz="quarter" idx="10"/>
          </p:nvPr>
        </p:nvSpPr>
        <p:spPr/>
        <p:txBody>
          <a:bodyPr/>
          <a:lstStyle/>
          <a:p>
            <a:fld id="{53C4BA3A-418F-49FD-BB3A-2131A9C0B72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Microsoft Clip</a:t>
            </a:r>
            <a:r>
              <a:rPr lang="en-US" sz="1400" baseline="0" dirty="0" smtClean="0"/>
              <a:t> Art</a:t>
            </a:r>
            <a:endParaRPr lang="en-US" sz="1400"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hlinkClick r:id="rId3"/>
              </a:rPr>
              <a:t>http://</a:t>
            </a:r>
            <a:r>
              <a:rPr lang="en-US" sz="1400" dirty="0" smtClean="0">
                <a:hlinkClick r:id="rId3"/>
              </a:rPr>
              <a:t>www.flickr.com/photos/vipulmathur/471634239</a:t>
            </a:r>
            <a:endParaRPr lang="en-US" sz="1400" dirty="0" smtClean="0"/>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53C4BA3A-418F-49FD-BB3A-2131A9C0B72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6477000"/>
            <a:ext cx="9144000" cy="533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60198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6/13/2012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14906"/>
          <a:stretch>
            <a:fillRect/>
          </a:stretch>
        </p:blipFill>
        <p:spPr>
          <a:xfrm>
            <a:off x="5325434" y="2853375"/>
            <a:ext cx="3513766" cy="3166425"/>
          </a:xfrm>
          <a:prstGeom prst="rect">
            <a:avLst/>
          </a:prstGeom>
        </p:spPr>
      </p:pic>
      <p:pic>
        <p:nvPicPr>
          <p:cNvPr id="12" name="Picture 11" descr="gold_seal_teal_ribbon.png"/>
          <p:cNvPicPr>
            <a:picLocks noChangeAspect="1"/>
          </p:cNvPicPr>
          <p:nvPr userDrawn="1"/>
        </p:nvPicPr>
        <p:blipFill>
          <a:blip r:embed="rId3" cstate="print"/>
          <a:stretch>
            <a:fillRect/>
          </a:stretch>
        </p:blipFill>
        <p:spPr>
          <a:xfrm>
            <a:off x="0" y="5611090"/>
            <a:ext cx="9144000" cy="1221971"/>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9" name="Rectangle 8"/>
          <p:cNvSpPr/>
          <p:nvPr userDrawn="1"/>
        </p:nvSpPr>
        <p:spPr>
          <a:xfrm>
            <a:off x="0" y="6477000"/>
            <a:ext cx="9144000" cy="533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60960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6/13/2012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pic>
        <p:nvPicPr>
          <p:cNvPr id="8" name="Picture 7" descr="gold_seal_teal_ribbon.png"/>
          <p:cNvPicPr>
            <a:picLocks noChangeAspect="1"/>
          </p:cNvPicPr>
          <p:nvPr userDrawn="1"/>
        </p:nvPicPr>
        <p:blipFill>
          <a:blip r:embed="rId2" cstate="print"/>
          <a:stretch>
            <a:fillRect/>
          </a:stretch>
        </p:blipFill>
        <p:spPr>
          <a:xfrm>
            <a:off x="0" y="5636029"/>
            <a:ext cx="9144000" cy="1221971"/>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12" name="Rectangle 11"/>
          <p:cNvSpPr/>
          <p:nvPr userDrawn="1"/>
        </p:nvSpPr>
        <p:spPr>
          <a:xfrm>
            <a:off x="0" y="6477000"/>
            <a:ext cx="9144000" cy="533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828800"/>
            <a:ext cx="8229600" cy="3731029"/>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6/13/2012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pic>
        <p:nvPicPr>
          <p:cNvPr id="11" name="Picture 10" descr="gold_seal_teal_ribbon.png"/>
          <p:cNvPicPr>
            <a:picLocks noChangeAspect="1"/>
          </p:cNvPicPr>
          <p:nvPr userDrawn="1"/>
        </p:nvPicPr>
        <p:blipFill>
          <a:blip r:embed="rId2" cstate="print"/>
          <a:stretch>
            <a:fillRect/>
          </a:stretch>
        </p:blipFill>
        <p:spPr>
          <a:xfrm>
            <a:off x="0" y="5636029"/>
            <a:ext cx="9144000" cy="1221971"/>
          </a:xfrm>
          <a:prstGeom prst="rect">
            <a:avLst/>
          </a:prstGeom>
        </p:spPr>
      </p:pic>
      <p:sp>
        <p:nvSpPr>
          <p:cNvPr id="13" name="Rectangle 12"/>
          <p:cNvSpPr/>
          <p:nvPr userDrawn="1"/>
        </p:nvSpPr>
        <p:spPr>
          <a:xfrm>
            <a:off x="0" y="5559829"/>
            <a:ext cx="9144000" cy="145057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sp>
        <p:nvSpPr>
          <p:cNvPr id="12" name="Rectangle 11"/>
          <p:cNvSpPr/>
          <p:nvPr userDrawn="1"/>
        </p:nvSpPr>
        <p:spPr>
          <a:xfrm>
            <a:off x="0" y="6477000"/>
            <a:ext cx="9144000" cy="533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6/13/2012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pic>
        <p:nvPicPr>
          <p:cNvPr id="10" name="Picture 9" descr="gold_seal_teal_ribbon.png"/>
          <p:cNvPicPr>
            <a:picLocks noChangeAspect="1"/>
          </p:cNvPicPr>
          <p:nvPr userDrawn="1"/>
        </p:nvPicPr>
        <p:blipFill>
          <a:blip r:embed="rId2" cstate="print"/>
          <a:stretch>
            <a:fillRect/>
          </a:stretch>
        </p:blipFill>
        <p:spPr>
          <a:xfrm>
            <a:off x="0" y="5636029"/>
            <a:ext cx="9144000" cy="1221971"/>
          </a:xfrm>
          <a:prstGeom prst="rect">
            <a:avLst/>
          </a:prstGeom>
        </p:spPr>
      </p:pic>
      <p:sp>
        <p:nvSpPr>
          <p:cNvPr id="11" name="Content Placeholder 2"/>
          <p:cNvSpPr>
            <a:spLocks noGrp="1"/>
          </p:cNvSpPr>
          <p:nvPr>
            <p:ph idx="1"/>
          </p:nvPr>
        </p:nvSpPr>
        <p:spPr>
          <a:xfrm>
            <a:off x="152400" y="1143000"/>
            <a:ext cx="8229600" cy="3731029"/>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5559829"/>
            <a:ext cx="9144000" cy="145057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ala.org/acrl/standards/standardslibraries"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www.oclc.org/research/activities/past/orprojects/imls/default.htm" TargetMode="External"/><Relationship Id="rId5" Type="http://schemas.openxmlformats.org/officeDocument/2006/relationships/hyperlink" Target="http://imlsproject.comm.ohio-state.edu/imls_reports/imls_PH_III_report_list.html" TargetMode="External"/><Relationship Id="rId4" Type="http://schemas.openxmlformats.org/officeDocument/2006/relationships/hyperlink" Target="http://www.youtube.com/watch?v=kZUlU5uPH6A"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chronicle.com/blogs/wiredcampus/on-facebook-librarian-brings-two-students-from-the-early-1900s-to-life/34845" TargetMode="External"/><Relationship Id="rId3" Type="http://schemas.openxmlformats.org/officeDocument/2006/relationships/hyperlink" Target="http://www.oclc.org/research/activities/synchronicity/ppt/alise2012.pptx" TargetMode="External"/><Relationship Id="rId7" Type="http://schemas.openxmlformats.org/officeDocument/2006/relationships/hyperlink" Target="http://www.firstmonday.org/htbin/cgiwrap/bin/ojs/index.php/fm/article/view/2291/2070"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www.educause.edu/ecar" TargetMode="External"/><Relationship Id="rId5" Type="http://schemas.openxmlformats.org/officeDocument/2006/relationships/hyperlink" Target="http://wp.sparc.arl.org/lps/" TargetMode="External"/><Relationship Id="rId4" Type="http://schemas.openxmlformats.org/officeDocument/2006/relationships/hyperlink" Target="http://www.oclc.org/research/activities/synchronicity/default.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oclc.org/research/publications/library/2010/2010-11.pdf" TargetMode="External"/><Relationship Id="rId7" Type="http://schemas.openxmlformats.org/officeDocument/2006/relationships/hyperlink" Target="http://www.ala.org/research/sites/ala.org.research/files/content/librarystaffstats/recruitment/recruitretire-adeeperlook.pdf"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http://libvalue.cci.utk.edu/node/2" TargetMode="External"/><Relationship Id="rId5" Type="http://schemas.openxmlformats.org/officeDocument/2006/relationships/hyperlink" Target="http://www.thedigitalshift.com/2011/10/research/major-medical-library-closing-its-doors-to-patrons-and-moving-to-digital-model/" TargetMode="External"/><Relationship Id="rId4" Type="http://schemas.openxmlformats.org/officeDocument/2006/relationships/hyperlink" Target="http://www.oclc.org/research/activities/past/orprojects/imls/default.htm"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oclc.org/research/activities/vandr/" TargetMode="External"/><Relationship Id="rId3" Type="http://schemas.openxmlformats.org/officeDocument/2006/relationships/hyperlink" Target="http://vtechworks.lib.vt.edu/handle/10919/18649" TargetMode="External"/><Relationship Id="rId7" Type="http://schemas.openxmlformats.org/officeDocument/2006/relationships/hyperlink" Target="http://americanlibrariesmagazine.org/features/09052011/avoiding-path-obsolence"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www.oclc.org/research/activities/synchronicity/reports/20080626-final.pdf" TargetMode="External"/><Relationship Id="rId5" Type="http://schemas.openxmlformats.org/officeDocument/2006/relationships/hyperlink" Target="http://player.multicastmedia.com/player.php?p=j1v57etx" TargetMode="External"/><Relationship Id="rId4" Type="http://schemas.openxmlformats.org/officeDocument/2006/relationships/hyperlink" Target="http://www.oclc.org/news/releases/200842.html"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flickr.com/photos/vipulmathur/471634239" TargetMode="External"/><Relationship Id="rId3" Type="http://schemas.openxmlformats.org/officeDocument/2006/relationships/hyperlink" Target="http://www.flickr.com/photos/sbh/3422705673/" TargetMode="External"/><Relationship Id="rId7" Type="http://schemas.openxmlformats.org/officeDocument/2006/relationships/hyperlink" Target="http://www.flickr.com/photos/will-lion/2595497078/"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http://www.flickr.com/photos/aramisfirefly/3580397954/" TargetMode="External"/><Relationship Id="rId5" Type="http://schemas.openxmlformats.org/officeDocument/2006/relationships/hyperlink" Target="http://www.flickr.com/photos/pocait/2274239427/" TargetMode="External"/><Relationship Id="rId10" Type="http://schemas.openxmlformats.org/officeDocument/2006/relationships/hyperlink" Target="http://www.flickr.com/photos/pburch_tulane/4193041009/" TargetMode="External"/><Relationship Id="rId4" Type="http://schemas.openxmlformats.org/officeDocument/2006/relationships/hyperlink" Target="http://www.flickr.com/photos/christopherf/6874966155/" TargetMode="External"/><Relationship Id="rId9" Type="http://schemas.openxmlformats.org/officeDocument/2006/relationships/hyperlink" Target="http://www.flickr.com/photos/mglarsen/4728823590/"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flickr.com/photos/astroporn/4999978603/" TargetMode="External"/><Relationship Id="rId3" Type="http://schemas.openxmlformats.org/officeDocument/2006/relationships/hyperlink" Target="http://www.flickr.com/photos/holleboom/5171246269/" TargetMode="External"/><Relationship Id="rId7" Type="http://schemas.openxmlformats.org/officeDocument/2006/relationships/hyperlink" Target="http://www.flickr.com/photos/teotwawki/55900838/"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www.flickr.com/photos/maniniyut/5912946545/" TargetMode="External"/><Relationship Id="rId5" Type="http://schemas.openxmlformats.org/officeDocument/2006/relationships/hyperlink" Target="http://www.flickr.com/photos/23618675@N05/3432181624/" TargetMode="External"/><Relationship Id="rId4" Type="http://schemas.openxmlformats.org/officeDocument/2006/relationships/hyperlink" Target="http://www.flickr.com/photos/libraryman/5052936803/"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2817"/>
            <a:ext cx="7772400" cy="2256184"/>
          </a:xfrm>
        </p:spPr>
        <p:txBody>
          <a:bodyPr>
            <a:noAutofit/>
          </a:bodyPr>
          <a:lstStyle/>
          <a:p>
            <a:pPr algn="ctr"/>
            <a:r>
              <a:rPr lang="en-US" sz="4400" dirty="0" smtClean="0"/>
              <a:t>Are we getting warmer yet? Why the library still is not the first choice</a:t>
            </a:r>
            <a:endParaRPr lang="en-US" sz="4400" dirty="0"/>
          </a:p>
        </p:txBody>
      </p:sp>
      <p:sp>
        <p:nvSpPr>
          <p:cNvPr id="4099" name="Subtitle 2"/>
          <p:cNvSpPr>
            <a:spLocks noGrp="1"/>
          </p:cNvSpPr>
          <p:nvPr>
            <p:ph type="subTitle" idx="1"/>
          </p:nvPr>
        </p:nvSpPr>
        <p:spPr>
          <a:xfrm>
            <a:off x="9354064" y="6118270"/>
            <a:ext cx="2539313" cy="533784"/>
          </a:xfrm>
        </p:spPr>
        <p:txBody>
          <a:bodyPr>
            <a:normAutofit/>
          </a:bodyPr>
          <a:lstStyle/>
          <a:p>
            <a:pPr lvl="1" algn="r">
              <a:lnSpc>
                <a:spcPct val="100000"/>
              </a:lnSpc>
              <a:buFontTx/>
              <a:buNone/>
            </a:pPr>
            <a:r>
              <a:rPr lang="en-US" sz="2000" dirty="0" smtClean="0">
                <a:ea typeface="ＭＳ Ｐゴシック" pitchFamily="-109" charset="-128"/>
              </a:rPr>
              <a:t>.</a:t>
            </a:r>
          </a:p>
        </p:txBody>
      </p:sp>
      <p:sp>
        <p:nvSpPr>
          <p:cNvPr id="7" name="Text Placeholder 6"/>
          <p:cNvSpPr>
            <a:spLocks noGrp="1"/>
          </p:cNvSpPr>
          <p:nvPr>
            <p:ph type="body" sz="quarter" idx="14"/>
          </p:nvPr>
        </p:nvSpPr>
        <p:spPr>
          <a:xfrm>
            <a:off x="685800" y="245651"/>
            <a:ext cx="8153400" cy="619322"/>
          </a:xfrm>
        </p:spPr>
        <p:txBody>
          <a:bodyPr>
            <a:noAutofit/>
          </a:bodyPr>
          <a:lstStyle/>
          <a:p>
            <a:pPr>
              <a:lnSpc>
                <a:spcPct val="100000"/>
              </a:lnSpc>
              <a:spcBef>
                <a:spcPct val="0"/>
              </a:spcBef>
            </a:pPr>
            <a:r>
              <a:rPr lang="en-US" sz="1100" b="1" dirty="0" smtClean="0"/>
              <a:t>Library Directors’ Meetings</a:t>
            </a:r>
          </a:p>
          <a:p>
            <a:pPr>
              <a:lnSpc>
                <a:spcPct val="100000"/>
              </a:lnSpc>
              <a:spcBef>
                <a:spcPct val="0"/>
              </a:spcBef>
            </a:pPr>
            <a:r>
              <a:rPr lang="en-US" sz="1100" b="1" dirty="0" smtClean="0"/>
              <a:t>May 30, 2012</a:t>
            </a:r>
          </a:p>
          <a:p>
            <a:pPr>
              <a:lnSpc>
                <a:spcPct val="100000"/>
              </a:lnSpc>
              <a:spcBef>
                <a:spcPct val="0"/>
              </a:spcBef>
            </a:pPr>
            <a:r>
              <a:rPr lang="en-US" sz="1100" b="1" dirty="0" smtClean="0"/>
              <a:t>Los Angeles, CA</a:t>
            </a:r>
          </a:p>
          <a:p>
            <a:endParaRPr lang="en-US" dirty="0"/>
          </a:p>
        </p:txBody>
      </p:sp>
      <p:sp>
        <p:nvSpPr>
          <p:cNvPr id="6" name="Text Placeholder 5"/>
          <p:cNvSpPr>
            <a:spLocks noGrp="1"/>
          </p:cNvSpPr>
          <p:nvPr>
            <p:ph type="body" sz="quarter" idx="13"/>
          </p:nvPr>
        </p:nvSpPr>
        <p:spPr/>
        <p:txBody>
          <a:bodyPr/>
          <a:lstStyle/>
          <a:p>
            <a:r>
              <a:rPr lang="en-US" dirty="0" smtClean="0">
                <a:ea typeface="ＭＳ Ｐゴシック" pitchFamily="-109" charset="-128"/>
              </a:rPr>
              <a:t>Lynn Silipigni Connaway, </a:t>
            </a:r>
            <a:r>
              <a:rPr lang="en-US" dirty="0" err="1" smtClean="0">
                <a:ea typeface="ＭＳ Ｐゴシック" pitchFamily="-109" charset="-128"/>
              </a:rPr>
              <a:t>Ph.D</a:t>
            </a:r>
            <a:endParaRPr lang="en-US" dirty="0"/>
          </a:p>
        </p:txBody>
      </p:sp>
      <p:sp>
        <p:nvSpPr>
          <p:cNvPr id="8" name="Text Placeholder 7"/>
          <p:cNvSpPr>
            <a:spLocks noGrp="1"/>
          </p:cNvSpPr>
          <p:nvPr>
            <p:ph type="body" sz="quarter" idx="15"/>
          </p:nvPr>
        </p:nvSpPr>
        <p:spPr>
          <a:xfrm>
            <a:off x="685800" y="4713926"/>
            <a:ext cx="3693697" cy="1029650"/>
          </a:xfrm>
        </p:spPr>
        <p:txBody>
          <a:bodyPr/>
          <a:lstStyle/>
          <a:p>
            <a:pPr marL="0" lvl="1" indent="0">
              <a:spcBef>
                <a:spcPts val="1200"/>
              </a:spcBef>
              <a:buNone/>
            </a:pPr>
            <a:r>
              <a:rPr lang="en-US" sz="1800" dirty="0" smtClean="0">
                <a:solidFill>
                  <a:schemeClr val="bg1"/>
                </a:solidFill>
                <a:ea typeface="ＭＳ Ｐゴシック" pitchFamily="-109" charset="-128"/>
              </a:rPr>
              <a:t>Senior Research Scientist</a:t>
            </a:r>
          </a:p>
          <a:p>
            <a:pPr marL="0" lvl="1" indent="0">
              <a:spcBef>
                <a:spcPts val="1200"/>
              </a:spcBef>
              <a:buNone/>
            </a:pPr>
            <a:r>
              <a:rPr lang="en-US" sz="1800" dirty="0" smtClean="0">
                <a:solidFill>
                  <a:schemeClr val="bg1"/>
                </a:solidFill>
                <a:ea typeface="ＭＳ Ｐゴシック" pitchFamily="-109" charset="-128"/>
              </a:rPr>
              <a:t>OCLC Research</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oode\AppData\Local\Temp\MP900430971.JPG"/>
          <p:cNvPicPr>
            <a:picLocks noChangeAspect="1" noChangeArrowheads="1"/>
          </p:cNvPicPr>
          <p:nvPr/>
        </p:nvPicPr>
        <p:blipFill>
          <a:blip r:embed="rId3" cstate="print"/>
          <a:srcRect/>
          <a:stretch>
            <a:fillRect/>
          </a:stretch>
        </p:blipFill>
        <p:spPr bwMode="auto">
          <a:xfrm>
            <a:off x="5932164" y="1013981"/>
            <a:ext cx="3104479" cy="4654446"/>
          </a:xfrm>
          <a:prstGeom prst="rect">
            <a:avLst/>
          </a:prstGeom>
          <a:noFill/>
        </p:spPr>
      </p:pic>
      <p:sp>
        <p:nvSpPr>
          <p:cNvPr id="2" name="Title 1"/>
          <p:cNvSpPr>
            <a:spLocks noGrp="1"/>
          </p:cNvSpPr>
          <p:nvPr>
            <p:ph type="title"/>
          </p:nvPr>
        </p:nvSpPr>
        <p:spPr/>
        <p:txBody>
          <a:bodyPr>
            <a:normAutofit/>
          </a:bodyPr>
          <a:lstStyle/>
          <a:p>
            <a:r>
              <a:rPr lang="en-US" dirty="0" smtClean="0"/>
              <a:t>Communicating Value: Academic Libraries</a:t>
            </a:r>
            <a:endParaRPr lang="en-US" dirty="0"/>
          </a:p>
        </p:txBody>
      </p:sp>
      <p:sp>
        <p:nvSpPr>
          <p:cNvPr id="3" name="Content Placeholder 2"/>
          <p:cNvSpPr>
            <a:spLocks noGrp="1"/>
          </p:cNvSpPr>
          <p:nvPr>
            <p:ph idx="1"/>
          </p:nvPr>
        </p:nvSpPr>
        <p:spPr>
          <a:xfrm>
            <a:off x="152400" y="962526"/>
            <a:ext cx="6260432" cy="5690937"/>
          </a:xfrm>
        </p:spPr>
        <p:txBody>
          <a:bodyPr>
            <a:noAutofit/>
          </a:bodyPr>
          <a:lstStyle/>
          <a:p>
            <a:pPr>
              <a:spcBef>
                <a:spcPts val="600"/>
              </a:spcBef>
              <a:buFont typeface="Arial" pitchFamily="34" charset="0"/>
              <a:buChar char="•"/>
            </a:pPr>
            <a:r>
              <a:rPr lang="en-US" sz="2200" dirty="0" smtClean="0"/>
              <a:t>Measure library contributions to</a:t>
            </a:r>
          </a:p>
          <a:p>
            <a:pPr lvl="1">
              <a:spcBef>
                <a:spcPts val="600"/>
              </a:spcBef>
              <a:buFont typeface="Arial" pitchFamily="34" charset="0"/>
              <a:buChar char="•"/>
            </a:pPr>
            <a:r>
              <a:rPr lang="en-US" sz="2200" dirty="0" smtClean="0"/>
              <a:t>Teaching &amp; learning</a:t>
            </a:r>
          </a:p>
          <a:p>
            <a:pPr lvl="1">
              <a:spcBef>
                <a:spcPts val="600"/>
              </a:spcBef>
              <a:buFont typeface="Arial" pitchFamily="34" charset="0"/>
              <a:buChar char="•"/>
            </a:pPr>
            <a:r>
              <a:rPr lang="en-US" sz="2200" dirty="0" smtClean="0"/>
              <a:t>Research</a:t>
            </a:r>
          </a:p>
          <a:p>
            <a:pPr lvl="1">
              <a:spcBef>
                <a:spcPts val="600"/>
              </a:spcBef>
              <a:buFont typeface="Arial" pitchFamily="34" charset="0"/>
              <a:buChar char="•"/>
            </a:pPr>
            <a:r>
              <a:rPr lang="en-US" sz="2200" dirty="0" smtClean="0"/>
              <a:t>Social, professional, &amp; public engagement</a:t>
            </a:r>
          </a:p>
          <a:p>
            <a:pPr>
              <a:spcBef>
                <a:spcPts val="600"/>
              </a:spcBef>
              <a:buFont typeface="Arial" pitchFamily="34" charset="0"/>
              <a:buChar char="•"/>
            </a:pPr>
            <a:r>
              <a:rPr lang="en-US" sz="2200" dirty="0" smtClean="0"/>
              <a:t>Library resources contribute to student &amp; faculty success</a:t>
            </a:r>
          </a:p>
          <a:p>
            <a:pPr lvl="1">
              <a:spcBef>
                <a:spcPts val="600"/>
              </a:spcBef>
              <a:buFont typeface="Arial" pitchFamily="34" charset="0"/>
              <a:buChar char="•"/>
            </a:pPr>
            <a:r>
              <a:rPr lang="en-US" sz="2200" dirty="0" smtClean="0"/>
              <a:t>Correlation between library material usage &amp; instruction with student grade-point averages</a:t>
            </a:r>
          </a:p>
          <a:p>
            <a:pPr>
              <a:spcBef>
                <a:spcPts val="600"/>
              </a:spcBef>
              <a:buFont typeface="Arial" pitchFamily="34" charset="0"/>
              <a:buChar char="•"/>
            </a:pPr>
            <a:r>
              <a:rPr lang="en-US" sz="2200" dirty="0" smtClean="0"/>
              <a:t>Student achievement related to library use</a:t>
            </a:r>
          </a:p>
          <a:p>
            <a:pPr>
              <a:spcBef>
                <a:spcPts val="600"/>
              </a:spcBef>
              <a:buFont typeface="Arial" pitchFamily="34" charset="0"/>
              <a:buChar char="•"/>
            </a:pPr>
            <a:r>
              <a:rPr lang="en-US" sz="2200" dirty="0" smtClean="0"/>
              <a:t>Impact of liaison librarians</a:t>
            </a:r>
          </a:p>
          <a:p>
            <a:pPr lvl="1">
              <a:buFont typeface="Arial" pitchFamily="34" charset="0"/>
              <a:buChar char="•"/>
            </a:pPr>
            <a:endParaRPr lang="en-US" sz="14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oode\AppData\Local\Temp\MP900444109.JPG"/>
          <p:cNvPicPr>
            <a:picLocks noChangeAspect="1" noChangeArrowheads="1"/>
          </p:cNvPicPr>
          <p:nvPr/>
        </p:nvPicPr>
        <p:blipFill>
          <a:blip r:embed="rId3" cstate="print"/>
          <a:srcRect l="44482" t="6996"/>
          <a:stretch>
            <a:fillRect/>
          </a:stretch>
        </p:blipFill>
        <p:spPr bwMode="auto">
          <a:xfrm>
            <a:off x="4957011" y="1406551"/>
            <a:ext cx="4031532" cy="4320482"/>
          </a:xfrm>
          <a:prstGeom prst="rect">
            <a:avLst/>
          </a:prstGeom>
          <a:noFill/>
        </p:spPr>
      </p:pic>
      <p:sp>
        <p:nvSpPr>
          <p:cNvPr id="2" name="Title 1"/>
          <p:cNvSpPr>
            <a:spLocks noGrp="1"/>
          </p:cNvSpPr>
          <p:nvPr>
            <p:ph type="title"/>
          </p:nvPr>
        </p:nvSpPr>
        <p:spPr/>
        <p:txBody>
          <a:bodyPr/>
          <a:lstStyle/>
          <a:p>
            <a:r>
              <a:rPr lang="en-US" dirty="0" smtClean="0"/>
              <a:t>Communicating Value: Library Services</a:t>
            </a:r>
            <a:endParaRPr lang="en-US" dirty="0"/>
          </a:p>
        </p:txBody>
      </p:sp>
      <p:sp>
        <p:nvSpPr>
          <p:cNvPr id="5" name="Content Placeholder 4"/>
          <p:cNvSpPr>
            <a:spLocks noGrp="1"/>
          </p:cNvSpPr>
          <p:nvPr>
            <p:ph idx="1"/>
          </p:nvPr>
        </p:nvSpPr>
        <p:spPr>
          <a:xfrm>
            <a:off x="240631" y="830179"/>
            <a:ext cx="5069305" cy="5293894"/>
          </a:xfrm>
        </p:spPr>
        <p:txBody>
          <a:bodyPr>
            <a:noAutofit/>
          </a:bodyPr>
          <a:lstStyle/>
          <a:p>
            <a:pPr marL="238125" indent="-225425">
              <a:lnSpc>
                <a:spcPct val="120000"/>
              </a:lnSpc>
              <a:spcBef>
                <a:spcPts val="600"/>
              </a:spcBef>
              <a:buFont typeface="Arial" pitchFamily="34" charset="0"/>
              <a:buChar char="•"/>
            </a:pPr>
            <a:r>
              <a:rPr lang="en-US" sz="2200" dirty="0" smtClean="0"/>
              <a:t>Market &amp; publicize services</a:t>
            </a:r>
          </a:p>
          <a:p>
            <a:pPr marL="695325" lvl="1" indent="-225425">
              <a:lnSpc>
                <a:spcPct val="120000"/>
              </a:lnSpc>
              <a:spcBef>
                <a:spcPts val="600"/>
              </a:spcBef>
              <a:buFont typeface="Arial" pitchFamily="34" charset="0"/>
              <a:buChar char="•"/>
            </a:pPr>
            <a:r>
              <a:rPr lang="en-US" sz="2200" dirty="0" smtClean="0"/>
              <a:t>Don’t know library provides sources</a:t>
            </a:r>
          </a:p>
          <a:p>
            <a:pPr marL="695325" lvl="1" indent="-225425">
              <a:lnSpc>
                <a:spcPct val="120000"/>
              </a:lnSpc>
              <a:spcBef>
                <a:spcPts val="600"/>
              </a:spcBef>
              <a:buFont typeface="Arial" pitchFamily="34" charset="0"/>
              <a:buChar char="•"/>
            </a:pPr>
            <a:r>
              <a:rPr lang="en-US" sz="2200" dirty="0" smtClean="0"/>
              <a:t>Don’t know what is available</a:t>
            </a:r>
          </a:p>
          <a:p>
            <a:pPr marL="1152525" lvl="2" indent="-225425">
              <a:lnSpc>
                <a:spcPct val="120000"/>
              </a:lnSpc>
              <a:spcBef>
                <a:spcPts val="600"/>
              </a:spcBef>
              <a:buFont typeface="Arial" pitchFamily="34" charset="0"/>
              <a:buChar char="•"/>
            </a:pPr>
            <a:r>
              <a:rPr lang="en-US" sz="2200" dirty="0" smtClean="0"/>
              <a:t>Text</a:t>
            </a:r>
          </a:p>
          <a:p>
            <a:pPr marL="1152525" lvl="2" indent="-225425">
              <a:lnSpc>
                <a:spcPct val="120000"/>
              </a:lnSpc>
              <a:spcBef>
                <a:spcPts val="600"/>
              </a:spcBef>
              <a:buFont typeface="Arial" pitchFamily="34" charset="0"/>
              <a:buChar char="•"/>
            </a:pPr>
            <a:r>
              <a:rPr lang="en-US" sz="2200" dirty="0" smtClean="0"/>
              <a:t>Email</a:t>
            </a:r>
          </a:p>
          <a:p>
            <a:pPr marL="1152525" lvl="2" indent="-225425">
              <a:lnSpc>
                <a:spcPct val="120000"/>
              </a:lnSpc>
              <a:spcBef>
                <a:spcPts val="600"/>
              </a:spcBef>
              <a:buFont typeface="Arial" pitchFamily="34" charset="0"/>
              <a:buChar char="•"/>
            </a:pPr>
            <a:r>
              <a:rPr lang="en-US" sz="2200" dirty="0" smtClean="0"/>
              <a:t>Chat</a:t>
            </a:r>
          </a:p>
          <a:p>
            <a:pPr marL="1152525" lvl="2" indent="-225425">
              <a:lnSpc>
                <a:spcPct val="120000"/>
              </a:lnSpc>
              <a:spcBef>
                <a:spcPts val="600"/>
              </a:spcBef>
              <a:buFont typeface="Arial" pitchFamily="34" charset="0"/>
              <a:buChar char="•"/>
            </a:pPr>
            <a:r>
              <a:rPr lang="en-US" sz="2200" dirty="0" smtClean="0"/>
              <a:t>Phone</a:t>
            </a:r>
          </a:p>
          <a:p>
            <a:pPr marL="1152525" lvl="2" indent="-225425">
              <a:lnSpc>
                <a:spcPct val="120000"/>
              </a:lnSpc>
              <a:spcBef>
                <a:spcPts val="600"/>
              </a:spcBef>
              <a:buFont typeface="Arial" pitchFamily="34" charset="0"/>
              <a:buChar char="•"/>
            </a:pPr>
            <a:r>
              <a:rPr lang="en-US" sz="2200" dirty="0" smtClean="0"/>
              <a:t>Face-to-face</a:t>
            </a:r>
          </a:p>
          <a:p>
            <a:pPr marL="1152525" lvl="2" indent="-225425">
              <a:lnSpc>
                <a:spcPct val="120000"/>
              </a:lnSpc>
              <a:spcBef>
                <a:spcPts val="600"/>
              </a:spcBef>
              <a:buFont typeface="Arial" pitchFamily="34" charset="0"/>
              <a:buChar char="•"/>
            </a:pPr>
            <a:r>
              <a:rPr lang="en-US" sz="2200" dirty="0" err="1" smtClean="0"/>
              <a:t>Facebook</a:t>
            </a:r>
            <a:endParaRPr lang="en-US" sz="2200" dirty="0" smtClean="0"/>
          </a:p>
          <a:p>
            <a:pPr marL="1152525" lvl="2" indent="-225425">
              <a:lnSpc>
                <a:spcPct val="120000"/>
              </a:lnSpc>
              <a:spcBef>
                <a:spcPts val="600"/>
              </a:spcBef>
              <a:buFont typeface="Arial" pitchFamily="34" charset="0"/>
              <a:buChar char="•"/>
            </a:pPr>
            <a:r>
              <a:rPr lang="en-US" sz="2200" dirty="0" smtClean="0"/>
              <a:t>Skype</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Preservation</a:t>
            </a:r>
            <a:endParaRPr lang="en-US" dirty="0"/>
          </a:p>
        </p:txBody>
      </p:sp>
      <p:sp>
        <p:nvSpPr>
          <p:cNvPr id="3" name="Content Placeholder 2"/>
          <p:cNvSpPr>
            <a:spLocks noGrp="1"/>
          </p:cNvSpPr>
          <p:nvPr>
            <p:ph idx="1"/>
          </p:nvPr>
        </p:nvSpPr>
        <p:spPr/>
        <p:txBody>
          <a:bodyPr>
            <a:normAutofit/>
          </a:bodyPr>
          <a:lstStyle/>
          <a:p>
            <a:pPr algn="ctr">
              <a:buNone/>
            </a:pPr>
            <a:r>
              <a:rPr lang="en-US" sz="2400" i="1" dirty="0" smtClean="0"/>
              <a:t>As </a:t>
            </a:r>
            <a:r>
              <a:rPr lang="en-US" sz="2400" i="1" dirty="0"/>
              <a:t>digital collections mature, concerns </a:t>
            </a:r>
            <a:r>
              <a:rPr lang="en-US" sz="2400" i="1" dirty="0" smtClean="0"/>
              <a:t>about lack of long-term </a:t>
            </a:r>
            <a:r>
              <a:rPr lang="en-US" sz="2400" i="1" dirty="0"/>
              <a:t>planning for their </a:t>
            </a:r>
            <a:r>
              <a:rPr lang="en-US" sz="2400" i="1" dirty="0" smtClean="0"/>
              <a:t>preservation grow, with no </a:t>
            </a:r>
            <a:r>
              <a:rPr lang="en-US" sz="2400" i="1" dirty="0"/>
              <a:t>strategic leadership for establishing architecture, policy, or standards for creating, accessing, and preserving digital content is likely to emerge in the near term. </a:t>
            </a:r>
            <a:endParaRPr lang="en-US" sz="2400" i="1" dirty="0" smtClean="0"/>
          </a:p>
          <a:p>
            <a:pPr>
              <a:buFont typeface="Arial" pitchFamily="34" charset="0"/>
              <a:buChar char="•"/>
            </a:pPr>
            <a:endParaRPr lang="en-US" sz="2400" dirty="0" smtClean="0"/>
          </a:p>
          <a:p>
            <a:pPr>
              <a:buFont typeface="Arial" pitchFamily="34" charset="0"/>
              <a:buChar char="•"/>
            </a:pPr>
            <a:endParaRPr lang="en-US" sz="2400" i="1" dirty="0" smtClean="0"/>
          </a:p>
          <a:p>
            <a:pPr>
              <a:buFont typeface="Arial" pitchFamily="34" charset="0"/>
              <a:buChar char="•"/>
            </a:pPr>
            <a:endParaRPr lang="en-US" sz="2400" dirty="0"/>
          </a:p>
          <a:p>
            <a:pPr>
              <a:buFont typeface="Arial" pitchFamily="34" charset="0"/>
              <a:buChar char="•"/>
            </a:pPr>
            <a:endParaRPr lang="en-US" sz="2400" dirty="0"/>
          </a:p>
        </p:txBody>
      </p:sp>
      <p:pic>
        <p:nvPicPr>
          <p:cNvPr id="88065" name="Picture 1" descr="C:\Users\hoode\AppData\Local\Temp\MP900438755.JPG"/>
          <p:cNvPicPr>
            <a:picLocks noChangeAspect="1" noChangeArrowheads="1"/>
          </p:cNvPicPr>
          <p:nvPr/>
        </p:nvPicPr>
        <p:blipFill>
          <a:blip r:embed="rId3" cstate="print"/>
          <a:srcRect l="2815" t="2886"/>
          <a:stretch>
            <a:fillRect/>
          </a:stretch>
        </p:blipFill>
        <p:spPr bwMode="auto">
          <a:xfrm>
            <a:off x="3188368" y="3354510"/>
            <a:ext cx="2794898" cy="209561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Preservation: Academic Libraries</a:t>
            </a:r>
            <a:endParaRPr lang="en-US" dirty="0"/>
          </a:p>
        </p:txBody>
      </p:sp>
      <p:sp>
        <p:nvSpPr>
          <p:cNvPr id="3" name="Content Placeholder 2"/>
          <p:cNvSpPr>
            <a:spLocks noGrp="1"/>
          </p:cNvSpPr>
          <p:nvPr>
            <p:ph idx="1"/>
          </p:nvPr>
        </p:nvSpPr>
        <p:spPr>
          <a:xfrm>
            <a:off x="152400" y="1142999"/>
            <a:ext cx="5405438" cy="4776537"/>
          </a:xfrm>
        </p:spPr>
        <p:txBody>
          <a:bodyPr>
            <a:noAutofit/>
          </a:bodyPr>
          <a:lstStyle/>
          <a:p>
            <a:r>
              <a:rPr lang="en-US" sz="2200" dirty="0" smtClean="0"/>
              <a:t>What is being digitized?</a:t>
            </a:r>
          </a:p>
          <a:p>
            <a:pPr lvl="1">
              <a:buFont typeface="Arial" pitchFamily="34" charset="0"/>
              <a:buChar char="•"/>
            </a:pPr>
            <a:r>
              <a:rPr lang="en-US" sz="2200" dirty="0" smtClean="0"/>
              <a:t>Distinctive &amp; unique collections</a:t>
            </a:r>
          </a:p>
          <a:p>
            <a:pPr lvl="1">
              <a:buFont typeface="Arial" pitchFamily="34" charset="0"/>
              <a:buChar char="•"/>
            </a:pPr>
            <a:r>
              <a:rPr lang="en-US" sz="2200" dirty="0" smtClean="0"/>
              <a:t>Rare or unique content or institution-specific materials </a:t>
            </a:r>
          </a:p>
          <a:p>
            <a:pPr lvl="2">
              <a:buFont typeface="Arial" pitchFamily="34" charset="0"/>
              <a:buChar char="•"/>
            </a:pPr>
            <a:r>
              <a:rPr lang="en-US" sz="2200" dirty="0" smtClean="0"/>
              <a:t>University records </a:t>
            </a:r>
          </a:p>
          <a:p>
            <a:pPr lvl="2">
              <a:buFont typeface="Arial" pitchFamily="34" charset="0"/>
              <a:buChar char="•"/>
            </a:pPr>
            <a:r>
              <a:rPr lang="en-US" sz="2200" dirty="0" smtClean="0"/>
              <a:t>Grey literature</a:t>
            </a:r>
          </a:p>
          <a:p>
            <a:pPr lvl="1">
              <a:buFont typeface="Arial" pitchFamily="34" charset="0"/>
              <a:buChar char="•"/>
            </a:pPr>
            <a:r>
              <a:rPr lang="en-US" sz="2200" dirty="0" smtClean="0"/>
              <a:t>97% of 169 libraries surveyed have “completed one or more digitization projects and/or have an active program” </a:t>
            </a:r>
            <a:r>
              <a:rPr lang="en-US" sz="1800" b="0" dirty="0" smtClean="0"/>
              <a:t>(Dooley &amp; Luce, 2010)  </a:t>
            </a:r>
            <a:endParaRPr lang="en-US" sz="2000" b="0" dirty="0" smtClean="0"/>
          </a:p>
          <a:p>
            <a:endParaRPr lang="en-US" dirty="0"/>
          </a:p>
        </p:txBody>
      </p:sp>
      <p:pic>
        <p:nvPicPr>
          <p:cNvPr id="86018" name="Picture 2" descr="C:\Users\hoode\AppData\Local\Temp\large_4728823590.jpg"/>
          <p:cNvPicPr>
            <a:picLocks noChangeAspect="1" noChangeArrowheads="1"/>
          </p:cNvPicPr>
          <p:nvPr/>
        </p:nvPicPr>
        <p:blipFill>
          <a:blip r:embed="rId3" cstate="print"/>
          <a:srcRect/>
          <a:stretch>
            <a:fillRect/>
          </a:stretch>
        </p:blipFill>
        <p:spPr bwMode="auto">
          <a:xfrm rot="16200000">
            <a:off x="4696472" y="1811826"/>
            <a:ext cx="4884228" cy="3000175"/>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Preservation: Library Services</a:t>
            </a:r>
            <a:endParaRPr lang="en-US" dirty="0"/>
          </a:p>
        </p:txBody>
      </p:sp>
      <p:sp>
        <p:nvSpPr>
          <p:cNvPr id="3" name="Content Placeholder 2"/>
          <p:cNvSpPr>
            <a:spLocks noGrp="1"/>
          </p:cNvSpPr>
          <p:nvPr>
            <p:ph idx="1"/>
          </p:nvPr>
        </p:nvSpPr>
        <p:spPr>
          <a:xfrm>
            <a:off x="216567" y="854243"/>
            <a:ext cx="5378117" cy="5113420"/>
          </a:xfrm>
        </p:spPr>
        <p:txBody>
          <a:bodyPr>
            <a:noAutofit/>
          </a:bodyPr>
          <a:lstStyle/>
          <a:p>
            <a:pPr>
              <a:buFont typeface="Arial" pitchFamily="34" charset="0"/>
              <a:buChar char="•"/>
            </a:pPr>
            <a:r>
              <a:rPr lang="en-US" sz="2200" i="1" dirty="0" smtClean="0"/>
              <a:t>Reference Extract </a:t>
            </a:r>
            <a:r>
              <a:rPr lang="en-US" sz="2200" dirty="0" smtClean="0"/>
              <a:t>Project</a:t>
            </a:r>
          </a:p>
          <a:p>
            <a:pPr lvl="1"/>
            <a:r>
              <a:rPr lang="en-US" sz="2200" dirty="0" smtClean="0"/>
              <a:t>“Make a more credible Web search experience” using reference librarians’ expertise </a:t>
            </a:r>
            <a:r>
              <a:rPr lang="en-US" sz="1800" dirty="0" smtClean="0"/>
              <a:t>(OCLC, 2008)</a:t>
            </a:r>
            <a:endParaRPr lang="en-US" sz="2000" dirty="0" smtClean="0"/>
          </a:p>
          <a:p>
            <a:pPr>
              <a:buFont typeface="Arial" pitchFamily="34" charset="0"/>
              <a:buChar char="•"/>
            </a:pPr>
            <a:r>
              <a:rPr lang="en-US" sz="2200" dirty="0" smtClean="0"/>
              <a:t>Primary source materials in digital format</a:t>
            </a:r>
          </a:p>
          <a:p>
            <a:pPr>
              <a:buFont typeface="Arial" pitchFamily="34" charset="0"/>
              <a:buChar char="•"/>
            </a:pPr>
            <a:r>
              <a:rPr lang="en-US" sz="2200" dirty="0" smtClean="0"/>
              <a:t>Users enter search &amp; receive results weighted toward sites most used by librarians</a:t>
            </a:r>
          </a:p>
          <a:p>
            <a:pPr>
              <a:buFont typeface="Arial" pitchFamily="34" charset="0"/>
              <a:buChar char="•"/>
            </a:pPr>
            <a:r>
              <a:rPr lang="en-US" sz="2200" dirty="0" smtClean="0"/>
              <a:t>Partners libraries, technology organizations, &amp; research institutions</a:t>
            </a:r>
          </a:p>
          <a:p>
            <a:endParaRPr lang="en-US" sz="1800" dirty="0" smtClean="0"/>
          </a:p>
          <a:p>
            <a:pPr>
              <a:buFont typeface="Arial" pitchFamily="34" charset="0"/>
              <a:buChar char="•"/>
            </a:pPr>
            <a:endParaRPr lang="en-US" sz="2000" dirty="0" smtClean="0"/>
          </a:p>
          <a:p>
            <a:endParaRPr lang="en-US" dirty="0"/>
          </a:p>
        </p:txBody>
      </p:sp>
      <p:pic>
        <p:nvPicPr>
          <p:cNvPr id="11266" name="Picture 2" descr="C:\Users\hoode\AppData\Local\Temp\MP900402447.JPG"/>
          <p:cNvPicPr>
            <a:picLocks noChangeAspect="1" noChangeArrowheads="1"/>
          </p:cNvPicPr>
          <p:nvPr/>
        </p:nvPicPr>
        <p:blipFill>
          <a:blip r:embed="rId3" cstate="print"/>
          <a:srcRect l="11311" r="9437"/>
          <a:stretch>
            <a:fillRect/>
          </a:stretch>
        </p:blipFill>
        <p:spPr bwMode="auto">
          <a:xfrm>
            <a:off x="5967670" y="928151"/>
            <a:ext cx="2827421" cy="482600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a:xfrm>
            <a:off x="381000" y="1046746"/>
            <a:ext cx="8229600" cy="4639679"/>
          </a:xfrm>
        </p:spPr>
        <p:txBody>
          <a:bodyPr>
            <a:normAutofit/>
          </a:bodyPr>
          <a:lstStyle/>
          <a:p>
            <a:pPr algn="ctr">
              <a:buNone/>
            </a:pPr>
            <a:r>
              <a:rPr lang="en-US" sz="2400" i="1" dirty="0" smtClean="0"/>
              <a:t>Higher education institutions are entering a period of flux and turmoil </a:t>
            </a:r>
          </a:p>
        </p:txBody>
      </p:sp>
      <p:pic>
        <p:nvPicPr>
          <p:cNvPr id="12290" name="Picture 2" descr="C:\Users\hoode\AppData\Local\Temp\MP900427793.JPG"/>
          <p:cNvPicPr>
            <a:picLocks noChangeAspect="1" noChangeArrowheads="1"/>
          </p:cNvPicPr>
          <p:nvPr/>
        </p:nvPicPr>
        <p:blipFill>
          <a:blip r:embed="rId3" cstate="print"/>
          <a:srcRect l="8571" t="44895" r="11905" b="11180"/>
          <a:stretch>
            <a:fillRect/>
          </a:stretch>
        </p:blipFill>
        <p:spPr bwMode="auto">
          <a:xfrm>
            <a:off x="1443790" y="2057687"/>
            <a:ext cx="6274756" cy="346925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hoode\AppData\Local\Temp\MP900444203.JPG"/>
          <p:cNvPicPr>
            <a:picLocks noChangeAspect="1" noChangeArrowheads="1"/>
          </p:cNvPicPr>
          <p:nvPr/>
        </p:nvPicPr>
        <p:blipFill>
          <a:blip r:embed="rId3" cstate="print"/>
          <a:srcRect/>
          <a:stretch>
            <a:fillRect/>
          </a:stretch>
        </p:blipFill>
        <p:spPr bwMode="auto">
          <a:xfrm>
            <a:off x="3556000" y="1950465"/>
            <a:ext cx="5359400" cy="3562425"/>
          </a:xfrm>
          <a:prstGeom prst="rect">
            <a:avLst/>
          </a:prstGeom>
          <a:noFill/>
        </p:spPr>
      </p:pic>
      <p:sp>
        <p:nvSpPr>
          <p:cNvPr id="2" name="Title 1"/>
          <p:cNvSpPr>
            <a:spLocks noGrp="1"/>
          </p:cNvSpPr>
          <p:nvPr>
            <p:ph type="title"/>
          </p:nvPr>
        </p:nvSpPr>
        <p:spPr/>
        <p:txBody>
          <a:bodyPr/>
          <a:lstStyle/>
          <a:p>
            <a:r>
              <a:rPr lang="en-US" dirty="0" smtClean="0"/>
              <a:t>Higher Education: Library Services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Global reach</a:t>
            </a:r>
          </a:p>
          <a:p>
            <a:pPr>
              <a:buFont typeface="Arial" pitchFamily="34" charset="0"/>
              <a:buChar char="•"/>
            </a:pPr>
            <a:r>
              <a:rPr lang="en-US" sz="2400" dirty="0" smtClean="0"/>
              <a:t>Anytime/anywhere access</a:t>
            </a:r>
          </a:p>
          <a:p>
            <a:pPr>
              <a:buFont typeface="Arial" pitchFamily="34" charset="0"/>
              <a:buChar char="•"/>
            </a:pPr>
            <a:r>
              <a:rPr lang="en-US" sz="2400" dirty="0" smtClean="0"/>
              <a:t>Cooperative services may reduce costs</a:t>
            </a:r>
          </a:p>
          <a:p>
            <a:endParaRPr lang="en-US" sz="1000" dirty="0" smtClean="0">
              <a:solidFill>
                <a:srgbClr val="FF0000"/>
              </a:solidFill>
            </a:endParaRPr>
          </a:p>
          <a:p>
            <a:pPr lvl="1">
              <a:buFont typeface="Arial" pitchFamily="34" charset="0"/>
              <a:buChar char="•"/>
            </a:pPr>
            <a:endParaRPr lang="en-US" sz="20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a:t>
            </a:r>
            <a:endParaRPr lang="en-US" dirty="0"/>
          </a:p>
        </p:txBody>
      </p:sp>
      <p:sp>
        <p:nvSpPr>
          <p:cNvPr id="3" name="Content Placeholder 2"/>
          <p:cNvSpPr>
            <a:spLocks noGrp="1"/>
          </p:cNvSpPr>
          <p:nvPr>
            <p:ph idx="1"/>
          </p:nvPr>
        </p:nvSpPr>
        <p:spPr>
          <a:xfrm>
            <a:off x="573517" y="2105543"/>
            <a:ext cx="4708358" cy="2213811"/>
          </a:xfrm>
        </p:spPr>
        <p:txBody>
          <a:bodyPr>
            <a:normAutofit/>
          </a:bodyPr>
          <a:lstStyle/>
          <a:p>
            <a:pPr algn="ctr">
              <a:buNone/>
            </a:pPr>
            <a:r>
              <a:rPr lang="en-US" sz="2400" i="1" dirty="0" smtClean="0"/>
              <a:t>Technology continues to drive much of the futuristic thinking within academic libraries.</a:t>
            </a:r>
            <a:r>
              <a:rPr lang="en-US" sz="2400" dirty="0" smtClean="0"/>
              <a:t> </a:t>
            </a:r>
            <a:endParaRPr lang="en-US" sz="2400" dirty="0"/>
          </a:p>
        </p:txBody>
      </p:sp>
      <p:pic>
        <p:nvPicPr>
          <p:cNvPr id="14338" name="Picture 2" descr="C:\Users\hoode\AppData\Local\Temp\MP900433098.JPG"/>
          <p:cNvPicPr>
            <a:picLocks noChangeAspect="1" noChangeArrowheads="1"/>
          </p:cNvPicPr>
          <p:nvPr/>
        </p:nvPicPr>
        <p:blipFill>
          <a:blip r:embed="rId3" cstate="print"/>
          <a:srcRect/>
          <a:stretch>
            <a:fillRect/>
          </a:stretch>
        </p:blipFill>
        <p:spPr bwMode="auto">
          <a:xfrm>
            <a:off x="5384042" y="641530"/>
            <a:ext cx="3362088" cy="5161101"/>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 Academic Libraries</a:t>
            </a:r>
            <a:endParaRPr lang="en-US" dirty="0"/>
          </a:p>
        </p:txBody>
      </p:sp>
      <p:sp>
        <p:nvSpPr>
          <p:cNvPr id="3" name="Content Placeholder 2"/>
          <p:cNvSpPr>
            <a:spLocks noGrp="1"/>
          </p:cNvSpPr>
          <p:nvPr>
            <p:ph idx="1"/>
          </p:nvPr>
        </p:nvSpPr>
        <p:spPr>
          <a:xfrm>
            <a:off x="152400" y="1383640"/>
            <a:ext cx="5021179" cy="3731029"/>
          </a:xfrm>
        </p:spPr>
        <p:txBody>
          <a:bodyPr/>
          <a:lstStyle/>
          <a:p>
            <a:pPr>
              <a:buFont typeface="Arial" pitchFamily="34" charset="0"/>
              <a:buChar char="•"/>
            </a:pPr>
            <a:r>
              <a:rPr lang="en-US" sz="2400" dirty="0" smtClean="0"/>
              <a:t>New education paradigms with online &amp; hybrid learning</a:t>
            </a:r>
          </a:p>
          <a:p>
            <a:pPr>
              <a:buFont typeface="Arial" pitchFamily="34" charset="0"/>
              <a:buChar char="•"/>
            </a:pPr>
            <a:r>
              <a:rPr lang="en-US" sz="2400" dirty="0" smtClean="0"/>
              <a:t>Challenge-based &amp; active learning</a:t>
            </a:r>
          </a:p>
          <a:p>
            <a:pPr>
              <a:buFont typeface="Arial" pitchFamily="34" charset="0"/>
              <a:buChar char="•"/>
            </a:pPr>
            <a:r>
              <a:rPr lang="en-US" sz="2400" dirty="0" smtClean="0"/>
              <a:t>Virtual staff</a:t>
            </a:r>
          </a:p>
          <a:p>
            <a:pPr>
              <a:buFont typeface="Arial" pitchFamily="34" charset="0"/>
              <a:buChar char="•"/>
            </a:pPr>
            <a:r>
              <a:rPr lang="en-US" sz="2400" dirty="0" smtClean="0"/>
              <a:t>Outsourcing responsibilities</a:t>
            </a:r>
          </a:p>
        </p:txBody>
      </p:sp>
      <p:pic>
        <p:nvPicPr>
          <p:cNvPr id="15362" name="Picture 2" descr="C:\Users\hoode\AppData\Local\Temp\MP900409652.JPG"/>
          <p:cNvPicPr>
            <a:picLocks noChangeAspect="1" noChangeArrowheads="1"/>
          </p:cNvPicPr>
          <p:nvPr/>
        </p:nvPicPr>
        <p:blipFill>
          <a:blip r:embed="rId3" cstate="print"/>
          <a:srcRect/>
          <a:stretch>
            <a:fillRect/>
          </a:stretch>
        </p:blipFill>
        <p:spPr bwMode="auto">
          <a:xfrm>
            <a:off x="5216171" y="1419730"/>
            <a:ext cx="3636205" cy="3636205"/>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 Library Services</a:t>
            </a:r>
            <a:endParaRPr lang="en-US" dirty="0"/>
          </a:p>
        </p:txBody>
      </p:sp>
      <p:sp>
        <p:nvSpPr>
          <p:cNvPr id="3" name="Content Placeholder 2"/>
          <p:cNvSpPr>
            <a:spLocks noGrp="1"/>
          </p:cNvSpPr>
          <p:nvPr>
            <p:ph idx="1"/>
          </p:nvPr>
        </p:nvSpPr>
        <p:spPr>
          <a:xfrm>
            <a:off x="152399" y="1046744"/>
            <a:ext cx="6019801" cy="4848730"/>
          </a:xfrm>
        </p:spPr>
        <p:txBody>
          <a:bodyPr>
            <a:noAutofit/>
          </a:bodyPr>
          <a:lstStyle/>
          <a:p>
            <a:pPr>
              <a:lnSpc>
                <a:spcPct val="100000"/>
              </a:lnSpc>
              <a:buFont typeface="Arial" pitchFamily="34" charset="0"/>
              <a:buChar char="•"/>
            </a:pPr>
            <a:r>
              <a:rPr lang="en-US" sz="2200" dirty="0" smtClean="0"/>
              <a:t>Just-in-time model </a:t>
            </a:r>
            <a:r>
              <a:rPr lang="en-US" sz="1800" b="0" dirty="0" smtClean="0"/>
              <a:t>(Smith &amp; Pickett, 2011)</a:t>
            </a:r>
            <a:endParaRPr lang="en-US" sz="2000" dirty="0" smtClean="0"/>
          </a:p>
          <a:p>
            <a:pPr lvl="1">
              <a:lnSpc>
                <a:spcPct val="100000"/>
              </a:lnSpc>
              <a:buFont typeface="Arial" pitchFamily="34" charset="0"/>
              <a:buChar char="•"/>
            </a:pPr>
            <a:r>
              <a:rPr lang="en-US" sz="2200" dirty="0" smtClean="0"/>
              <a:t>Access more important than nearby inventory</a:t>
            </a:r>
          </a:p>
          <a:p>
            <a:pPr>
              <a:lnSpc>
                <a:spcPct val="100000"/>
              </a:lnSpc>
              <a:buFont typeface="Arial" pitchFamily="34" charset="0"/>
              <a:buChar char="•"/>
            </a:pPr>
            <a:r>
              <a:rPr lang="en-US" sz="2200" dirty="0" smtClean="0"/>
              <a:t>Adoption of cloud-based technologies</a:t>
            </a:r>
          </a:p>
          <a:p>
            <a:pPr>
              <a:lnSpc>
                <a:spcPct val="100000"/>
              </a:lnSpc>
              <a:buFont typeface="Arial" pitchFamily="34" charset="0"/>
              <a:buChar char="•"/>
            </a:pPr>
            <a:r>
              <a:rPr lang="en-US" sz="2200" dirty="0" smtClean="0"/>
              <a:t>More value on collaboration</a:t>
            </a:r>
          </a:p>
          <a:p>
            <a:pPr lvl="1">
              <a:lnSpc>
                <a:spcPct val="100000"/>
              </a:lnSpc>
              <a:buFont typeface="Arial" pitchFamily="34" charset="0"/>
              <a:buChar char="•"/>
            </a:pPr>
            <a:r>
              <a:rPr lang="en-US" sz="2200" dirty="0" smtClean="0"/>
              <a:t>Embed in social Q&amp;A services &amp; social media</a:t>
            </a:r>
          </a:p>
          <a:p>
            <a:pPr lvl="1">
              <a:lnSpc>
                <a:spcPct val="100000"/>
              </a:lnSpc>
              <a:buFont typeface="Arial" pitchFamily="34" charset="0"/>
              <a:buChar char="•"/>
            </a:pPr>
            <a:r>
              <a:rPr lang="en-US" sz="2200" dirty="0" smtClean="0"/>
              <a:t>Cooperative services</a:t>
            </a:r>
          </a:p>
          <a:p>
            <a:pPr>
              <a:lnSpc>
                <a:spcPct val="100000"/>
              </a:lnSpc>
              <a:buFont typeface="Arial" pitchFamily="34" charset="0"/>
              <a:buChar char="•"/>
            </a:pPr>
            <a:r>
              <a:rPr lang="en-US" sz="2200" dirty="0" smtClean="0"/>
              <a:t>Help at point of need – chat pop-up help</a:t>
            </a:r>
          </a:p>
          <a:p>
            <a:pPr lvl="1">
              <a:lnSpc>
                <a:spcPct val="100000"/>
              </a:lnSpc>
              <a:buFont typeface="Arial" pitchFamily="34" charset="0"/>
              <a:buChar char="•"/>
            </a:pPr>
            <a:r>
              <a:rPr lang="en-US" sz="2200" dirty="0" smtClean="0"/>
              <a:t>Library web pages</a:t>
            </a:r>
          </a:p>
          <a:p>
            <a:pPr lvl="1">
              <a:lnSpc>
                <a:spcPct val="100000"/>
              </a:lnSpc>
              <a:buFont typeface="Arial" pitchFamily="34" charset="0"/>
              <a:buChar char="•"/>
            </a:pPr>
            <a:r>
              <a:rPr lang="en-US" sz="2200" dirty="0" smtClean="0"/>
              <a:t>Library  online catalogs</a:t>
            </a:r>
          </a:p>
        </p:txBody>
      </p:sp>
      <p:pic>
        <p:nvPicPr>
          <p:cNvPr id="16386" name="Picture 2" descr="C:\Users\hoode\AppData\Local\Temp\MP900411709.JPG"/>
          <p:cNvPicPr>
            <a:picLocks noChangeAspect="1" noChangeArrowheads="1"/>
          </p:cNvPicPr>
          <p:nvPr/>
        </p:nvPicPr>
        <p:blipFill>
          <a:blip r:embed="rId3" cstate="print"/>
          <a:srcRect r="28667"/>
          <a:stretch>
            <a:fillRect/>
          </a:stretch>
        </p:blipFill>
        <p:spPr bwMode="auto">
          <a:xfrm flipH="1">
            <a:off x="6136981" y="881162"/>
            <a:ext cx="2778419" cy="486993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as Startups</a:t>
            </a:r>
            <a:endParaRPr lang="en-US" dirty="0"/>
          </a:p>
        </p:txBody>
      </p:sp>
      <p:sp>
        <p:nvSpPr>
          <p:cNvPr id="3" name="Content Placeholder 2"/>
          <p:cNvSpPr>
            <a:spLocks noGrp="1"/>
          </p:cNvSpPr>
          <p:nvPr>
            <p:ph idx="1"/>
          </p:nvPr>
        </p:nvSpPr>
        <p:spPr>
          <a:xfrm>
            <a:off x="513348" y="1106905"/>
            <a:ext cx="8017042" cy="3731029"/>
          </a:xfrm>
        </p:spPr>
        <p:txBody>
          <a:bodyPr/>
          <a:lstStyle/>
          <a:p>
            <a:pPr algn="ctr">
              <a:buNone/>
            </a:pPr>
            <a:r>
              <a:rPr lang="en-US" sz="2400" i="1" dirty="0" smtClean="0"/>
              <a:t>“How can libraries support 21</a:t>
            </a:r>
            <a:r>
              <a:rPr lang="en-US" sz="2400" i="1" baseline="30000" dirty="0" smtClean="0"/>
              <a:t>st</a:t>
            </a:r>
            <a:r>
              <a:rPr lang="en-US" sz="2400" i="1" dirty="0" smtClean="0"/>
              <a:t> century learners?  Follow that thread and you’ll find transformative change.” </a:t>
            </a:r>
            <a:r>
              <a:rPr lang="en-US" sz="1800" b="0" dirty="0" smtClean="0"/>
              <a:t>(Mathews, 2012)</a:t>
            </a:r>
            <a:endParaRPr lang="en-US" sz="1800" b="0" dirty="0"/>
          </a:p>
        </p:txBody>
      </p:sp>
      <p:pic>
        <p:nvPicPr>
          <p:cNvPr id="2050" name="Picture 2" descr="C:\Users\hoode\AppData\Local\Temp\medium_3422705673.jpg"/>
          <p:cNvPicPr>
            <a:picLocks noChangeAspect="1" noChangeArrowheads="1"/>
          </p:cNvPicPr>
          <p:nvPr/>
        </p:nvPicPr>
        <p:blipFill>
          <a:blip r:embed="rId3" cstate="print"/>
          <a:srcRect t="24820"/>
          <a:stretch>
            <a:fillRect/>
          </a:stretch>
        </p:blipFill>
        <p:spPr bwMode="auto">
          <a:xfrm>
            <a:off x="1455823" y="2442302"/>
            <a:ext cx="6280484" cy="296519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 Library Services</a:t>
            </a:r>
            <a:endParaRPr lang="en-US" dirty="0"/>
          </a:p>
        </p:txBody>
      </p:sp>
      <p:sp>
        <p:nvSpPr>
          <p:cNvPr id="3" name="Content Placeholder 2"/>
          <p:cNvSpPr>
            <a:spLocks noGrp="1"/>
          </p:cNvSpPr>
          <p:nvPr>
            <p:ph idx="1"/>
          </p:nvPr>
        </p:nvSpPr>
        <p:spPr>
          <a:xfrm>
            <a:off x="152400" y="1143000"/>
            <a:ext cx="8702842" cy="4475747"/>
          </a:xfrm>
        </p:spPr>
        <p:txBody>
          <a:bodyPr>
            <a:normAutofit/>
          </a:bodyPr>
          <a:lstStyle/>
          <a:p>
            <a:pPr>
              <a:lnSpc>
                <a:spcPct val="100000"/>
              </a:lnSpc>
              <a:buFont typeface="Arial" pitchFamily="34" charset="0"/>
              <a:buChar char="•"/>
            </a:pPr>
            <a:r>
              <a:rPr lang="en-US" sz="2400" dirty="0" smtClean="0"/>
              <a:t>Help students develop digital media literacy skills</a:t>
            </a:r>
          </a:p>
          <a:p>
            <a:pPr lvl="1">
              <a:lnSpc>
                <a:spcPct val="100000"/>
              </a:lnSpc>
              <a:buFont typeface="Arial" pitchFamily="34" charset="0"/>
              <a:buChar char="•"/>
            </a:pPr>
            <a:r>
              <a:rPr lang="en-US" dirty="0" smtClean="0"/>
              <a:t>Web-scale discovery systems</a:t>
            </a:r>
          </a:p>
          <a:p>
            <a:pPr lvl="1">
              <a:lnSpc>
                <a:spcPct val="100000"/>
              </a:lnSpc>
              <a:buFont typeface="Arial" pitchFamily="34" charset="0"/>
              <a:buChar char="•"/>
            </a:pPr>
            <a:r>
              <a:rPr lang="en-US" dirty="0" smtClean="0"/>
              <a:t>Discipline-scoped searching </a:t>
            </a:r>
          </a:p>
          <a:p>
            <a:pPr>
              <a:lnSpc>
                <a:spcPct val="100000"/>
              </a:lnSpc>
              <a:buFont typeface="Arial" pitchFamily="34" charset="0"/>
              <a:buChar char="•"/>
            </a:pPr>
            <a:r>
              <a:rPr lang="en-US" sz="2400" dirty="0" smtClean="0"/>
              <a:t>Create metrics for evaluating new scholarly forms of authoring, publishing, &amp; researching</a:t>
            </a:r>
          </a:p>
          <a:p>
            <a:pPr>
              <a:lnSpc>
                <a:spcPct val="100000"/>
              </a:lnSpc>
              <a:buFont typeface="Arial" pitchFamily="34" charset="0"/>
              <a:buChar char="•"/>
            </a:pPr>
            <a:r>
              <a:rPr lang="en-US" sz="2400" dirty="0" smtClean="0"/>
              <a:t>Assist new content creators</a:t>
            </a:r>
          </a:p>
          <a:p>
            <a:pPr>
              <a:lnSpc>
                <a:spcPct val="100000"/>
              </a:lnSpc>
              <a:buFont typeface="Arial" pitchFamily="34" charset="0"/>
              <a:buChar char="•"/>
            </a:pPr>
            <a:r>
              <a:rPr lang="en-US" sz="2400" dirty="0" smtClean="0"/>
              <a:t>Develop customized widgets</a:t>
            </a:r>
          </a:p>
          <a:p>
            <a:pPr>
              <a:lnSpc>
                <a:spcPct val="100000"/>
              </a:lnSpc>
              <a:buFont typeface="Arial" pitchFamily="34" charset="0"/>
              <a:buChar char="•"/>
            </a:pPr>
            <a:r>
              <a:rPr lang="en-US" sz="2400" dirty="0" smtClean="0"/>
              <a:t>Provide services in different formats</a:t>
            </a:r>
          </a:p>
          <a:p>
            <a:pPr lvl="1">
              <a:lnSpc>
                <a:spcPct val="100000"/>
              </a:lnSpc>
              <a:buFont typeface="Arial" pitchFamily="34" charset="0"/>
              <a:buChar char="•"/>
            </a:pPr>
            <a:r>
              <a:rPr lang="en-US" dirty="0" smtClean="0"/>
              <a:t>Be available to the users</a:t>
            </a:r>
          </a:p>
          <a:p>
            <a:pPr>
              <a:buFont typeface="Arial" pitchFamily="34" charset="0"/>
              <a:buChar char="•"/>
            </a:pPr>
            <a:endParaRPr lang="en-US" sz="2000" dirty="0"/>
          </a:p>
        </p:txBody>
      </p:sp>
      <p:pic>
        <p:nvPicPr>
          <p:cNvPr id="17411" name="Picture 3" descr="C:\Users\hoode\AppData\Local\Temp\large_4193041009.jpg"/>
          <p:cNvPicPr>
            <a:picLocks noChangeAspect="1" noChangeArrowheads="1"/>
          </p:cNvPicPr>
          <p:nvPr/>
        </p:nvPicPr>
        <p:blipFill>
          <a:blip r:embed="rId3" cstate="print"/>
          <a:srcRect l="9526" t="44136" r="38318"/>
          <a:stretch>
            <a:fillRect/>
          </a:stretch>
        </p:blipFill>
        <p:spPr bwMode="auto">
          <a:xfrm>
            <a:off x="5710416" y="3502526"/>
            <a:ext cx="3178630" cy="2264227"/>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hoode\AppData\Local\Temp\medium_5171246269.jpg"/>
          <p:cNvPicPr>
            <a:picLocks noChangeAspect="1" noChangeArrowheads="1"/>
          </p:cNvPicPr>
          <p:nvPr/>
        </p:nvPicPr>
        <p:blipFill>
          <a:blip r:embed="rId3" cstate="print"/>
          <a:srcRect/>
          <a:stretch>
            <a:fillRect/>
          </a:stretch>
        </p:blipFill>
        <p:spPr bwMode="auto">
          <a:xfrm>
            <a:off x="4776536" y="2814245"/>
            <a:ext cx="4107447" cy="2735560"/>
          </a:xfrm>
          <a:prstGeom prst="rect">
            <a:avLst/>
          </a:prstGeom>
          <a:noFill/>
        </p:spPr>
      </p:pic>
      <p:sp>
        <p:nvSpPr>
          <p:cNvPr id="2" name="Title 1"/>
          <p:cNvSpPr>
            <a:spLocks noGrp="1"/>
          </p:cNvSpPr>
          <p:nvPr>
            <p:ph type="title"/>
          </p:nvPr>
        </p:nvSpPr>
        <p:spPr/>
        <p:txBody>
          <a:bodyPr/>
          <a:lstStyle/>
          <a:p>
            <a:r>
              <a:rPr lang="en-US" dirty="0" smtClean="0"/>
              <a:t>Patron Driven E-book Acquisition: Academic Libraries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Replace low circulation, physical books with e-books</a:t>
            </a:r>
          </a:p>
          <a:p>
            <a:pPr>
              <a:buFont typeface="Arial" pitchFamily="34" charset="0"/>
              <a:buChar char="•"/>
            </a:pPr>
            <a:r>
              <a:rPr lang="en-US" sz="2400" dirty="0" smtClean="0"/>
              <a:t>Enable users to select e-books</a:t>
            </a:r>
          </a:p>
          <a:p>
            <a:pPr>
              <a:buFont typeface="Arial" pitchFamily="34" charset="0"/>
              <a:buChar char="•"/>
            </a:pPr>
            <a:r>
              <a:rPr lang="en-US" sz="2400" dirty="0" smtClean="0"/>
              <a:t>Align library with needs of its constituencies</a:t>
            </a:r>
          </a:p>
          <a:p>
            <a:pPr lvl="1">
              <a:buFont typeface="Arial" pitchFamily="34" charset="0"/>
              <a:buChar char="•"/>
            </a:pP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Driven E-book Acquisition: Library Services</a:t>
            </a:r>
            <a:endParaRPr lang="en-US" dirty="0"/>
          </a:p>
        </p:txBody>
      </p:sp>
      <p:sp>
        <p:nvSpPr>
          <p:cNvPr id="3" name="Content Placeholder 2"/>
          <p:cNvSpPr>
            <a:spLocks noGrp="1"/>
          </p:cNvSpPr>
          <p:nvPr>
            <p:ph idx="1"/>
          </p:nvPr>
        </p:nvSpPr>
        <p:spPr>
          <a:xfrm>
            <a:off x="152401" y="1143000"/>
            <a:ext cx="4660232" cy="4487779"/>
          </a:xfrm>
        </p:spPr>
        <p:txBody>
          <a:bodyPr/>
          <a:lstStyle/>
          <a:p>
            <a:pPr>
              <a:buFont typeface="Arial" pitchFamily="34" charset="0"/>
              <a:buChar char="•"/>
            </a:pPr>
            <a:r>
              <a:rPr lang="en-US" sz="2400" dirty="0" smtClean="0"/>
              <a:t>Educate users to select &amp; use e-books</a:t>
            </a:r>
          </a:p>
          <a:p>
            <a:pPr>
              <a:buFont typeface="Arial" pitchFamily="34" charset="0"/>
              <a:buChar char="•"/>
            </a:pPr>
            <a:r>
              <a:rPr lang="en-US" sz="2400" dirty="0" smtClean="0"/>
              <a:t>Utilize e-books to answer questions</a:t>
            </a:r>
          </a:p>
          <a:p>
            <a:pPr lvl="1">
              <a:buFont typeface="Arial" pitchFamily="34" charset="0"/>
              <a:buChar char="•"/>
            </a:pPr>
            <a:r>
              <a:rPr lang="en-US" dirty="0" smtClean="0"/>
              <a:t> E-book collections are full-text data bases</a:t>
            </a:r>
          </a:p>
          <a:p>
            <a:pPr>
              <a:buFont typeface="Arial" pitchFamily="34" charset="0"/>
              <a:buChar char="•"/>
            </a:pPr>
            <a:r>
              <a:rPr lang="en-US" sz="2400" dirty="0" smtClean="0"/>
              <a:t>Immediate access to electronic sources</a:t>
            </a:r>
          </a:p>
        </p:txBody>
      </p:sp>
      <p:pic>
        <p:nvPicPr>
          <p:cNvPr id="19458" name="Picture 2" descr="C:\Users\hoode\AppData\Local\Temp\large_5052936803-1.jpg"/>
          <p:cNvPicPr>
            <a:picLocks noChangeAspect="1" noChangeArrowheads="1"/>
          </p:cNvPicPr>
          <p:nvPr/>
        </p:nvPicPr>
        <p:blipFill>
          <a:blip r:embed="rId3" cstate="print"/>
          <a:srcRect l="44946"/>
          <a:stretch>
            <a:fillRect/>
          </a:stretch>
        </p:blipFill>
        <p:spPr bwMode="auto">
          <a:xfrm flipH="1">
            <a:off x="5366084" y="838964"/>
            <a:ext cx="3777916" cy="515338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Environments</a:t>
            </a:r>
            <a:endParaRPr lang="en-US" dirty="0"/>
          </a:p>
        </p:txBody>
      </p:sp>
      <p:sp>
        <p:nvSpPr>
          <p:cNvPr id="6" name="TextBox 5"/>
          <p:cNvSpPr txBox="1"/>
          <p:nvPr/>
        </p:nvSpPr>
        <p:spPr>
          <a:xfrm>
            <a:off x="2650539" y="649203"/>
            <a:ext cx="4293187" cy="400110"/>
          </a:xfrm>
          <a:prstGeom prst="rect">
            <a:avLst/>
          </a:prstGeom>
          <a:noFill/>
        </p:spPr>
        <p:txBody>
          <a:bodyPr wrap="square" rtlCol="0">
            <a:spAutoFit/>
          </a:bodyPr>
          <a:lstStyle/>
          <a:p>
            <a:r>
              <a:rPr lang="en-US" sz="2000" b="1" dirty="0" smtClean="0">
                <a:latin typeface="+mj-lt"/>
                <a:ea typeface="+mj-ea"/>
                <a:cs typeface="+mj-cs"/>
              </a:rPr>
              <a:t>Mobile Technology Students Own</a:t>
            </a:r>
          </a:p>
        </p:txBody>
      </p:sp>
      <p:graphicFrame>
        <p:nvGraphicFramePr>
          <p:cNvPr id="10" name="Chart 9"/>
          <p:cNvGraphicFramePr>
            <a:graphicFrameLocks noGrp="1"/>
          </p:cNvGraphicFramePr>
          <p:nvPr/>
        </p:nvGraphicFramePr>
        <p:xfrm>
          <a:off x="513963" y="919027"/>
          <a:ext cx="7983415" cy="49823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Environments</a:t>
            </a:r>
            <a:endParaRPr lang="en-US" dirty="0"/>
          </a:p>
        </p:txBody>
      </p:sp>
      <p:graphicFrame>
        <p:nvGraphicFramePr>
          <p:cNvPr id="5" name="Content Placeholder 4"/>
          <p:cNvGraphicFramePr>
            <a:graphicFrameLocks noGrp="1"/>
          </p:cNvGraphicFramePr>
          <p:nvPr>
            <p:ph idx="1"/>
          </p:nvPr>
        </p:nvGraphicFramePr>
        <p:xfrm>
          <a:off x="597568" y="1070811"/>
          <a:ext cx="7800473" cy="46080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47122" y="765030"/>
            <a:ext cx="3782278" cy="400110"/>
          </a:xfrm>
          <a:prstGeom prst="rect">
            <a:avLst/>
          </a:prstGeom>
          <a:noFill/>
        </p:spPr>
        <p:txBody>
          <a:bodyPr wrap="square" rtlCol="0">
            <a:spAutoFit/>
          </a:bodyPr>
          <a:lstStyle/>
          <a:p>
            <a:r>
              <a:rPr lang="en-US" sz="2000" b="1" dirty="0" smtClean="0">
                <a:latin typeface="+mj-lt"/>
              </a:rPr>
              <a:t>Student Use of </a:t>
            </a:r>
            <a:r>
              <a:rPr lang="en-US" sz="2000" b="1" dirty="0" err="1" smtClean="0">
                <a:latin typeface="+mj-lt"/>
              </a:rPr>
              <a:t>Smartphones</a:t>
            </a:r>
            <a:endParaRPr lang="en-US" sz="2000" b="1" dirty="0">
              <a:latin typeface="+mj-lt"/>
            </a:endParaRPr>
          </a:p>
        </p:txBody>
      </p:sp>
      <p:sp>
        <p:nvSpPr>
          <p:cNvPr id="7" name="TextBox 6"/>
          <p:cNvSpPr txBox="1"/>
          <p:nvPr/>
        </p:nvSpPr>
        <p:spPr>
          <a:xfrm>
            <a:off x="2623951" y="2208724"/>
            <a:ext cx="828675" cy="369332"/>
          </a:xfrm>
          <a:prstGeom prst="rect">
            <a:avLst/>
          </a:prstGeom>
          <a:noFill/>
        </p:spPr>
        <p:txBody>
          <a:bodyPr wrap="square" rtlCol="0">
            <a:spAutoFit/>
          </a:bodyPr>
          <a:lstStyle/>
          <a:p>
            <a:pPr algn="ctr"/>
            <a:r>
              <a:rPr lang="en-US" b="1" dirty="0" smtClean="0">
                <a:latin typeface="+mj-lt"/>
              </a:rPr>
              <a:t>59%</a:t>
            </a:r>
            <a:endParaRPr lang="en-US" b="1" dirty="0">
              <a:latin typeface="+mj-lt"/>
            </a:endParaRPr>
          </a:p>
        </p:txBody>
      </p:sp>
      <p:sp>
        <p:nvSpPr>
          <p:cNvPr id="8" name="TextBox 7"/>
          <p:cNvSpPr txBox="1"/>
          <p:nvPr/>
        </p:nvSpPr>
        <p:spPr>
          <a:xfrm>
            <a:off x="6336723" y="4368367"/>
            <a:ext cx="847725" cy="369332"/>
          </a:xfrm>
          <a:prstGeom prst="rect">
            <a:avLst/>
          </a:prstGeom>
          <a:noFill/>
        </p:spPr>
        <p:txBody>
          <a:bodyPr wrap="square" rtlCol="0">
            <a:spAutoFit/>
          </a:bodyPr>
          <a:lstStyle/>
          <a:p>
            <a:pPr algn="ctr"/>
            <a:r>
              <a:rPr lang="en-US" b="1" dirty="0" smtClean="0">
                <a:latin typeface="+mj-lt"/>
              </a:rPr>
              <a:t>24%</a:t>
            </a:r>
            <a:endParaRPr lang="en-US" b="1" dirty="0">
              <a:latin typeface="+mj-l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Environments: Library Services</a:t>
            </a:r>
            <a:endParaRPr lang="en-US" dirty="0"/>
          </a:p>
        </p:txBody>
      </p:sp>
      <p:sp>
        <p:nvSpPr>
          <p:cNvPr id="3" name="Content Placeholder 2"/>
          <p:cNvSpPr>
            <a:spLocks noGrp="1"/>
          </p:cNvSpPr>
          <p:nvPr>
            <p:ph idx="1"/>
          </p:nvPr>
        </p:nvSpPr>
        <p:spPr>
          <a:xfrm>
            <a:off x="228600" y="871537"/>
            <a:ext cx="5009147" cy="5172075"/>
          </a:xfrm>
        </p:spPr>
        <p:txBody>
          <a:bodyPr>
            <a:noAutofit/>
          </a:bodyPr>
          <a:lstStyle/>
          <a:p>
            <a:pPr>
              <a:buFont typeface="Arial" pitchFamily="34" charset="0"/>
              <a:buChar char="•"/>
            </a:pPr>
            <a:r>
              <a:rPr lang="en-US" sz="2400" dirty="0" smtClean="0"/>
              <a:t>Roving librarians</a:t>
            </a:r>
          </a:p>
          <a:p>
            <a:pPr lvl="1">
              <a:buFont typeface="Arial" pitchFamily="34" charset="0"/>
              <a:buChar char="•"/>
            </a:pPr>
            <a:r>
              <a:rPr lang="en-US" dirty="0" smtClean="0"/>
              <a:t>Use mobile devices </a:t>
            </a:r>
          </a:p>
          <a:p>
            <a:pPr lvl="1">
              <a:buFont typeface="Arial" pitchFamily="34" charset="0"/>
              <a:buChar char="•"/>
            </a:pPr>
            <a:r>
              <a:rPr lang="en-US" dirty="0" smtClean="0"/>
              <a:t>Move from behind the reference desk</a:t>
            </a:r>
            <a:endParaRPr lang="en-US" b="0" dirty="0" smtClean="0"/>
          </a:p>
          <a:p>
            <a:pPr>
              <a:buFont typeface="Arial" pitchFamily="34" charset="0"/>
              <a:buChar char="•"/>
            </a:pPr>
            <a:r>
              <a:rPr lang="en-US" sz="2400" dirty="0" smtClean="0"/>
              <a:t>Extend services to groups and/or students studying abroad</a:t>
            </a:r>
          </a:p>
          <a:p>
            <a:pPr lvl="1">
              <a:buFont typeface="Arial" pitchFamily="34" charset="0"/>
              <a:buChar char="•"/>
            </a:pPr>
            <a:r>
              <a:rPr lang="en-US" dirty="0" smtClean="0"/>
              <a:t>Videoconferencing via Skype, etc. </a:t>
            </a:r>
            <a:endParaRPr lang="en-US" b="0" dirty="0" smtClean="0"/>
          </a:p>
          <a:p>
            <a:pPr>
              <a:buFont typeface="Arial" pitchFamily="34" charset="0"/>
              <a:buChar char="•"/>
            </a:pPr>
            <a:r>
              <a:rPr lang="en-US" sz="2400" dirty="0" smtClean="0"/>
              <a:t>Offer reference apps as mobile interfaces develop</a:t>
            </a:r>
          </a:p>
          <a:p>
            <a:pPr algn="ctr">
              <a:buNone/>
            </a:pPr>
            <a:r>
              <a:rPr lang="en-US" sz="2000" dirty="0" smtClean="0"/>
              <a:t>(</a:t>
            </a:r>
            <a:r>
              <a:rPr lang="en-US" sz="2000" dirty="0" err="1" smtClean="0"/>
              <a:t>Zabel</a:t>
            </a:r>
            <a:r>
              <a:rPr lang="en-US" sz="2000" dirty="0" smtClean="0"/>
              <a:t>, 2011)</a:t>
            </a:r>
            <a:endParaRPr lang="en-US" sz="2000" dirty="0"/>
          </a:p>
        </p:txBody>
      </p:sp>
      <p:pic>
        <p:nvPicPr>
          <p:cNvPr id="20484" name="Picture 4" descr="C:\Users\hoode\AppData\Local\Temp\medium_3432181624.jpg"/>
          <p:cNvPicPr>
            <a:picLocks noChangeAspect="1" noChangeArrowheads="1"/>
          </p:cNvPicPr>
          <p:nvPr/>
        </p:nvPicPr>
        <p:blipFill>
          <a:blip r:embed="rId3" cstate="print"/>
          <a:srcRect l="13600" r="15922"/>
          <a:stretch>
            <a:fillRect/>
          </a:stretch>
        </p:blipFill>
        <p:spPr bwMode="auto">
          <a:xfrm>
            <a:off x="5350424" y="1455765"/>
            <a:ext cx="3483429" cy="3706929"/>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Communication: Academic Libraries</a:t>
            </a:r>
            <a:endParaRPr lang="en-US" dirty="0"/>
          </a:p>
        </p:txBody>
      </p:sp>
      <p:sp>
        <p:nvSpPr>
          <p:cNvPr id="3" name="Content Placeholder 2"/>
          <p:cNvSpPr>
            <a:spLocks noGrp="1"/>
          </p:cNvSpPr>
          <p:nvPr>
            <p:ph idx="1"/>
          </p:nvPr>
        </p:nvSpPr>
        <p:spPr>
          <a:xfrm>
            <a:off x="176462" y="890336"/>
            <a:ext cx="5595687" cy="5113421"/>
          </a:xfrm>
        </p:spPr>
        <p:txBody>
          <a:bodyPr>
            <a:noAutofit/>
          </a:bodyPr>
          <a:lstStyle/>
          <a:p>
            <a:pPr>
              <a:buFont typeface="Arial" pitchFamily="34" charset="0"/>
              <a:buChar char="•"/>
            </a:pPr>
            <a:r>
              <a:rPr lang="en-US" sz="2000" dirty="0" smtClean="0"/>
              <a:t>New publishing models</a:t>
            </a:r>
          </a:p>
          <a:p>
            <a:pPr>
              <a:buFont typeface="Arial" pitchFamily="34" charset="0"/>
              <a:buChar char="•"/>
            </a:pPr>
            <a:r>
              <a:rPr lang="en-US" sz="2000" dirty="0" smtClean="0"/>
              <a:t>Stakeholders trying to develop sustainable models</a:t>
            </a:r>
          </a:p>
          <a:p>
            <a:pPr>
              <a:buFont typeface="Arial" pitchFamily="34" charset="0"/>
              <a:buChar char="•"/>
            </a:pPr>
            <a:r>
              <a:rPr lang="en-US" sz="2000" dirty="0" smtClean="0"/>
              <a:t>Uncertainty of Big Deals</a:t>
            </a:r>
          </a:p>
          <a:p>
            <a:pPr>
              <a:buFont typeface="Arial" pitchFamily="34" charset="0"/>
              <a:buChar char="•"/>
            </a:pPr>
            <a:r>
              <a:rPr lang="en-US" sz="2000" dirty="0" smtClean="0"/>
              <a:t>Libraries as publishing services</a:t>
            </a:r>
          </a:p>
          <a:p>
            <a:pPr lvl="1">
              <a:buFont typeface="Arial" pitchFamily="34" charset="0"/>
              <a:buChar char="•"/>
            </a:pPr>
            <a:r>
              <a:rPr lang="en-US" sz="2000" dirty="0" smtClean="0"/>
              <a:t>~50% of libraries had or were developing library publishing services </a:t>
            </a:r>
            <a:r>
              <a:rPr lang="en-US" sz="1800" dirty="0" smtClean="0"/>
              <a:t>(Crow et al., 2011)</a:t>
            </a:r>
            <a:endParaRPr lang="en-US" sz="2000" dirty="0" smtClean="0"/>
          </a:p>
          <a:p>
            <a:pPr lvl="1">
              <a:buFont typeface="Arial" pitchFamily="34" charset="0"/>
              <a:buChar char="•"/>
            </a:pPr>
            <a:r>
              <a:rPr lang="en-US" sz="2000" dirty="0" smtClean="0"/>
              <a:t>~75% published journals </a:t>
            </a:r>
            <a:r>
              <a:rPr lang="en-US" sz="1800" dirty="0" smtClean="0"/>
              <a:t>(Crow et al., 2011)</a:t>
            </a:r>
            <a:endParaRPr lang="en-US" sz="2000" dirty="0" smtClean="0"/>
          </a:p>
          <a:p>
            <a:pPr lvl="1">
              <a:buFont typeface="Arial" pitchFamily="34" charset="0"/>
              <a:buChar char="•"/>
            </a:pPr>
            <a:r>
              <a:rPr lang="en-US" sz="2000" dirty="0" smtClean="0"/>
              <a:t>~50% published monographs and/or conference proceedings </a:t>
            </a:r>
            <a:r>
              <a:rPr lang="en-US" sz="1800" dirty="0" smtClean="0"/>
              <a:t>(Crow et al., 2011)</a:t>
            </a:r>
            <a:endParaRPr lang="en-US" sz="2000" dirty="0" smtClean="0"/>
          </a:p>
        </p:txBody>
      </p:sp>
      <p:pic>
        <p:nvPicPr>
          <p:cNvPr id="21506" name="Picture 2" descr="C:\Users\hoode\AppData\Local\Temp\MP900314039.JPG"/>
          <p:cNvPicPr>
            <a:picLocks noChangeAspect="1" noChangeArrowheads="1"/>
          </p:cNvPicPr>
          <p:nvPr/>
        </p:nvPicPr>
        <p:blipFill>
          <a:blip r:embed="rId3" cstate="print"/>
          <a:srcRect l="31240" r="10684"/>
          <a:stretch>
            <a:fillRect/>
          </a:stretch>
        </p:blipFill>
        <p:spPr bwMode="auto">
          <a:xfrm>
            <a:off x="5793681" y="1638059"/>
            <a:ext cx="3077029" cy="3585174"/>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hoode\AppData\Local\Temp\MP910221001.JPG"/>
          <p:cNvPicPr>
            <a:picLocks noChangeAspect="1" noChangeArrowheads="1"/>
          </p:cNvPicPr>
          <p:nvPr/>
        </p:nvPicPr>
        <p:blipFill>
          <a:blip r:embed="rId3" cstate="print"/>
          <a:srcRect l="4463" t="2171"/>
          <a:stretch>
            <a:fillRect/>
          </a:stretch>
        </p:blipFill>
        <p:spPr bwMode="auto">
          <a:xfrm>
            <a:off x="4920343" y="1576137"/>
            <a:ext cx="4024836" cy="3656273"/>
          </a:xfrm>
          <a:prstGeom prst="rect">
            <a:avLst/>
          </a:prstGeom>
          <a:noFill/>
        </p:spPr>
      </p:pic>
      <p:sp>
        <p:nvSpPr>
          <p:cNvPr id="2" name="Title 1"/>
          <p:cNvSpPr>
            <a:spLocks noGrp="1"/>
          </p:cNvSpPr>
          <p:nvPr>
            <p:ph type="title"/>
          </p:nvPr>
        </p:nvSpPr>
        <p:spPr/>
        <p:txBody>
          <a:bodyPr/>
          <a:lstStyle/>
          <a:p>
            <a:r>
              <a:rPr lang="en-US" dirty="0" smtClean="0"/>
              <a:t>Scholarly Communication: Library Services</a:t>
            </a:r>
            <a:endParaRPr lang="en-US" dirty="0"/>
          </a:p>
        </p:txBody>
      </p:sp>
      <p:sp>
        <p:nvSpPr>
          <p:cNvPr id="3" name="Content Placeholder 2"/>
          <p:cNvSpPr>
            <a:spLocks noGrp="1"/>
          </p:cNvSpPr>
          <p:nvPr>
            <p:ph idx="1"/>
          </p:nvPr>
        </p:nvSpPr>
        <p:spPr>
          <a:xfrm>
            <a:off x="152400" y="1299416"/>
            <a:ext cx="4912895" cy="3946358"/>
          </a:xfrm>
        </p:spPr>
        <p:txBody>
          <a:bodyPr/>
          <a:lstStyle/>
          <a:p>
            <a:pPr>
              <a:buFont typeface="Arial" pitchFamily="34" charset="0"/>
              <a:buChar char="•"/>
            </a:pPr>
            <a:r>
              <a:rPr lang="en-US" sz="2400" dirty="0" smtClean="0"/>
              <a:t>Help users</a:t>
            </a:r>
          </a:p>
          <a:p>
            <a:pPr lvl="1">
              <a:buFont typeface="Arial" pitchFamily="34" charset="0"/>
              <a:buChar char="•"/>
            </a:pPr>
            <a:r>
              <a:rPr lang="en-US" dirty="0" smtClean="0"/>
              <a:t>Locate resources</a:t>
            </a:r>
          </a:p>
          <a:p>
            <a:pPr lvl="2">
              <a:buFont typeface="Arial" pitchFamily="34" charset="0"/>
              <a:buChar char="•"/>
            </a:pPr>
            <a:r>
              <a:rPr lang="en-US" sz="2400" dirty="0" smtClean="0"/>
              <a:t>Open access materials</a:t>
            </a:r>
          </a:p>
          <a:p>
            <a:pPr lvl="2">
              <a:buFont typeface="Arial" pitchFamily="34" charset="0"/>
              <a:buChar char="•"/>
            </a:pPr>
            <a:r>
              <a:rPr lang="en-US" sz="2400" dirty="0" smtClean="0"/>
              <a:t>Traditional publications</a:t>
            </a:r>
          </a:p>
          <a:p>
            <a:pPr lvl="1">
              <a:buFont typeface="Arial" pitchFamily="34" charset="0"/>
              <a:buChar char="•"/>
            </a:pPr>
            <a:r>
              <a:rPr lang="en-US" dirty="0" smtClean="0"/>
              <a:t>Navigate different interfaces</a:t>
            </a:r>
          </a:p>
          <a:p>
            <a:pPr lvl="1">
              <a:buFont typeface="Arial" pitchFamily="34" charset="0"/>
              <a:buChar char="•"/>
            </a:pPr>
            <a:r>
              <a:rPr lang="en-US" dirty="0" smtClean="0"/>
              <a:t>Critically evaluate sources</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Academic Libraries</a:t>
            </a:r>
            <a:endParaRPr lang="en-US" dirty="0"/>
          </a:p>
        </p:txBody>
      </p:sp>
      <p:sp>
        <p:nvSpPr>
          <p:cNvPr id="3" name="Content Placeholder 2"/>
          <p:cNvSpPr>
            <a:spLocks noGrp="1"/>
          </p:cNvSpPr>
          <p:nvPr>
            <p:ph idx="1"/>
          </p:nvPr>
        </p:nvSpPr>
        <p:spPr>
          <a:xfrm>
            <a:off x="152399" y="1143000"/>
            <a:ext cx="8630653" cy="3731029"/>
          </a:xfrm>
        </p:spPr>
        <p:txBody>
          <a:bodyPr/>
          <a:lstStyle/>
          <a:p>
            <a:pPr algn="ctr">
              <a:buNone/>
            </a:pPr>
            <a:r>
              <a:rPr lang="en-US" sz="2400" i="1" dirty="0" smtClean="0"/>
              <a:t>Academic libraries, downsized through retirements, voluntary separation options, hiring freezes, and career movement, must move forward with their current staffing levels</a:t>
            </a:r>
            <a:r>
              <a:rPr lang="en-US" sz="2400" dirty="0" smtClean="0"/>
              <a:t>.</a:t>
            </a:r>
            <a:endParaRPr lang="en-US" sz="2400" dirty="0"/>
          </a:p>
        </p:txBody>
      </p:sp>
      <p:pic>
        <p:nvPicPr>
          <p:cNvPr id="23556" name="Picture 4" descr="C:\Users\hoode\AppData\Local\Temp\large_5912946545.jpg"/>
          <p:cNvPicPr>
            <a:picLocks noChangeAspect="1" noChangeArrowheads="1"/>
          </p:cNvPicPr>
          <p:nvPr/>
        </p:nvPicPr>
        <p:blipFill>
          <a:blip r:embed="rId3" cstate="print"/>
          <a:srcRect/>
          <a:stretch>
            <a:fillRect/>
          </a:stretch>
        </p:blipFill>
        <p:spPr bwMode="auto">
          <a:xfrm>
            <a:off x="2345976" y="2567986"/>
            <a:ext cx="4485263" cy="2991636"/>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Library Services</a:t>
            </a:r>
            <a:endParaRPr lang="en-US" dirty="0"/>
          </a:p>
        </p:txBody>
      </p:sp>
      <p:sp>
        <p:nvSpPr>
          <p:cNvPr id="3" name="Content Placeholder 2"/>
          <p:cNvSpPr>
            <a:spLocks noGrp="1"/>
          </p:cNvSpPr>
          <p:nvPr>
            <p:ph idx="1"/>
          </p:nvPr>
        </p:nvSpPr>
        <p:spPr>
          <a:xfrm>
            <a:off x="152399" y="986592"/>
            <a:ext cx="5177589" cy="5065295"/>
          </a:xfrm>
        </p:spPr>
        <p:txBody>
          <a:bodyPr>
            <a:noAutofit/>
          </a:bodyPr>
          <a:lstStyle/>
          <a:p>
            <a:pPr>
              <a:buFont typeface="Arial" pitchFamily="34" charset="0"/>
              <a:buChar char="•"/>
            </a:pPr>
            <a:r>
              <a:rPr lang="en-US" sz="2400" dirty="0" smtClean="0"/>
              <a:t>45% of current librarians turned 65 in current decade </a:t>
            </a:r>
            <a:r>
              <a:rPr lang="en-US" sz="2000" b="0" dirty="0" smtClean="0"/>
              <a:t>(Lynch, 2005)</a:t>
            </a:r>
            <a:endParaRPr lang="en-US" sz="2400" b="0" dirty="0" smtClean="0"/>
          </a:p>
          <a:p>
            <a:pPr>
              <a:buFont typeface="Arial" pitchFamily="34" charset="0"/>
              <a:buChar char="•"/>
            </a:pPr>
            <a:r>
              <a:rPr lang="en-US" sz="2400" dirty="0" smtClean="0"/>
              <a:t>Retirements peaking 2015–2019 </a:t>
            </a:r>
            <a:r>
              <a:rPr lang="en-US" sz="2000" b="0" dirty="0" smtClean="0"/>
              <a:t>(Lynch, 2005) </a:t>
            </a:r>
            <a:endParaRPr lang="en-US" sz="2400" b="0" dirty="0" smtClean="0"/>
          </a:p>
          <a:p>
            <a:pPr>
              <a:buFont typeface="Arial" pitchFamily="34" charset="0"/>
              <a:buChar char="•"/>
            </a:pPr>
            <a:r>
              <a:rPr lang="en-US" sz="2400" b="0" dirty="0" smtClean="0"/>
              <a:t>“</a:t>
            </a:r>
            <a:r>
              <a:rPr lang="en-US" sz="2400" dirty="0" smtClean="0"/>
              <a:t>Nothing beats experience” </a:t>
            </a:r>
            <a:r>
              <a:rPr lang="en-US" sz="2000" b="0" dirty="0" smtClean="0"/>
              <a:t>(Roberts, 2005)</a:t>
            </a:r>
            <a:endParaRPr lang="en-US" sz="2400" b="0" dirty="0" smtClean="0"/>
          </a:p>
          <a:p>
            <a:pPr>
              <a:buFont typeface="Arial" pitchFamily="34" charset="0"/>
              <a:buChar char="•"/>
            </a:pPr>
            <a:r>
              <a:rPr lang="en-US" sz="2400" dirty="0" smtClean="0"/>
              <a:t>Capture reference knowledge for knowledge base</a:t>
            </a:r>
          </a:p>
          <a:p>
            <a:pPr>
              <a:buFont typeface="Arial" pitchFamily="34" charset="0"/>
              <a:buChar char="•"/>
            </a:pPr>
            <a:r>
              <a:rPr lang="en-US" sz="2400" dirty="0" smtClean="0"/>
              <a:t>Cooperatives can help fill gap in staff</a:t>
            </a:r>
          </a:p>
        </p:txBody>
      </p:sp>
      <p:pic>
        <p:nvPicPr>
          <p:cNvPr id="24578" name="Picture 2" descr="C:\Users\hoode\AppData\Local\Temp\MP900442371.JPG"/>
          <p:cNvPicPr>
            <a:picLocks noChangeAspect="1" noChangeArrowheads="1"/>
          </p:cNvPicPr>
          <p:nvPr/>
        </p:nvPicPr>
        <p:blipFill>
          <a:blip r:embed="rId3" cstate="print"/>
          <a:srcRect/>
          <a:stretch>
            <a:fillRect/>
          </a:stretch>
        </p:blipFill>
        <p:spPr bwMode="auto">
          <a:xfrm>
            <a:off x="5272226" y="2045749"/>
            <a:ext cx="3725867" cy="2476606"/>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as Startups</a:t>
            </a:r>
            <a:endParaRPr lang="en-US" dirty="0"/>
          </a:p>
        </p:txBody>
      </p:sp>
      <p:sp>
        <p:nvSpPr>
          <p:cNvPr id="3" name="Content Placeholder 2"/>
          <p:cNvSpPr>
            <a:spLocks noGrp="1"/>
          </p:cNvSpPr>
          <p:nvPr>
            <p:ph idx="1"/>
          </p:nvPr>
        </p:nvSpPr>
        <p:spPr>
          <a:xfrm>
            <a:off x="152400" y="998616"/>
            <a:ext cx="8229600" cy="3731029"/>
          </a:xfrm>
        </p:spPr>
        <p:txBody>
          <a:bodyPr/>
          <a:lstStyle/>
          <a:p>
            <a:pPr algn="ctr">
              <a:buNone/>
            </a:pPr>
            <a:r>
              <a:rPr lang="en-US" sz="2400" i="1" dirty="0" smtClean="0"/>
              <a:t>“Now is the time to ‘zoom out’ rather than ‘zoom in.’ Let’s not pigeonhole ourselves into finite roles, such as print collections, computer labs, or information literacy.” </a:t>
            </a:r>
            <a:r>
              <a:rPr lang="en-US" sz="1800" b="0" dirty="0" smtClean="0"/>
              <a:t>(Mathews, 2012)</a:t>
            </a:r>
            <a:endParaRPr lang="en-US" sz="1800" b="0" dirty="0"/>
          </a:p>
        </p:txBody>
      </p:sp>
      <p:pic>
        <p:nvPicPr>
          <p:cNvPr id="3074" name="Picture 2" descr="C:\Users\hoode\AppData\Local\Temp\medium_6874966155.jpg"/>
          <p:cNvPicPr>
            <a:picLocks noChangeAspect="1" noChangeArrowheads="1"/>
          </p:cNvPicPr>
          <p:nvPr/>
        </p:nvPicPr>
        <p:blipFill>
          <a:blip r:embed="rId3" cstate="print"/>
          <a:srcRect t="25323"/>
          <a:stretch>
            <a:fillRect/>
          </a:stretch>
        </p:blipFill>
        <p:spPr bwMode="auto">
          <a:xfrm>
            <a:off x="1812951" y="2707106"/>
            <a:ext cx="5547889" cy="2750949"/>
          </a:xfrm>
          <a:prstGeom prst="rect">
            <a:avLst/>
          </a:prstGeom>
          <a:noFill/>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Behaviors and Expectations</a:t>
            </a:r>
            <a:endParaRPr lang="en-US" dirty="0"/>
          </a:p>
        </p:txBody>
      </p:sp>
      <p:sp>
        <p:nvSpPr>
          <p:cNvPr id="8" name="Content Placeholder 7"/>
          <p:cNvSpPr>
            <a:spLocks noGrp="1"/>
          </p:cNvSpPr>
          <p:nvPr>
            <p:ph idx="1"/>
          </p:nvPr>
        </p:nvSpPr>
        <p:spPr>
          <a:xfrm>
            <a:off x="477253" y="2057401"/>
            <a:ext cx="4660232" cy="2069432"/>
          </a:xfrm>
        </p:spPr>
        <p:txBody>
          <a:bodyPr/>
          <a:lstStyle/>
          <a:p>
            <a:pPr>
              <a:buNone/>
            </a:pPr>
            <a:r>
              <a:rPr lang="en-US" sz="2400" i="1" dirty="0" smtClean="0"/>
              <a:t>Convenience affects all aspects of information seeking - the selection, accessibility, and use of sources. </a:t>
            </a:r>
            <a:endParaRPr lang="en-US" sz="2400" dirty="0"/>
          </a:p>
        </p:txBody>
      </p:sp>
      <p:pic>
        <p:nvPicPr>
          <p:cNvPr id="25603" name="Picture 3" descr="C:\Users\hoode\AppData\Local\Temp\MP900438612.JPG"/>
          <p:cNvPicPr>
            <a:picLocks noChangeAspect="1" noChangeArrowheads="1"/>
          </p:cNvPicPr>
          <p:nvPr/>
        </p:nvPicPr>
        <p:blipFill>
          <a:blip r:embed="rId3" cstate="print"/>
          <a:srcRect/>
          <a:stretch>
            <a:fillRect/>
          </a:stretch>
        </p:blipFill>
        <p:spPr bwMode="auto">
          <a:xfrm>
            <a:off x="5484423" y="783006"/>
            <a:ext cx="3335867" cy="50038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hoode\AppData\Local\Temp\MP900305767.JPG"/>
          <p:cNvPicPr>
            <a:picLocks noChangeAspect="1" noChangeArrowheads="1"/>
          </p:cNvPicPr>
          <p:nvPr/>
        </p:nvPicPr>
        <p:blipFill>
          <a:blip r:embed="rId3" cstate="print"/>
          <a:srcRect/>
          <a:stretch>
            <a:fillRect/>
          </a:stretch>
        </p:blipFill>
        <p:spPr bwMode="auto">
          <a:xfrm>
            <a:off x="6453822" y="1012580"/>
            <a:ext cx="2500331" cy="2618148"/>
          </a:xfrm>
          <a:prstGeom prst="rect">
            <a:avLst/>
          </a:prstGeom>
          <a:noFill/>
        </p:spPr>
      </p:pic>
      <p:sp>
        <p:nvSpPr>
          <p:cNvPr id="2" name="Title 1"/>
          <p:cNvSpPr>
            <a:spLocks noGrp="1"/>
          </p:cNvSpPr>
          <p:nvPr>
            <p:ph type="title"/>
          </p:nvPr>
        </p:nvSpPr>
        <p:spPr/>
        <p:txBody>
          <a:bodyPr/>
          <a:lstStyle/>
          <a:p>
            <a:r>
              <a:rPr lang="en-US" dirty="0" smtClean="0"/>
              <a:t>User Behaviors and Expectations: Academic Libraries</a:t>
            </a:r>
            <a:endParaRPr lang="en-US" dirty="0"/>
          </a:p>
        </p:txBody>
      </p:sp>
      <p:sp>
        <p:nvSpPr>
          <p:cNvPr id="3" name="Content Placeholder 2"/>
          <p:cNvSpPr>
            <a:spLocks noGrp="1"/>
          </p:cNvSpPr>
          <p:nvPr>
            <p:ph idx="1"/>
          </p:nvPr>
        </p:nvSpPr>
        <p:spPr>
          <a:xfrm>
            <a:off x="212555" y="974555"/>
            <a:ext cx="6513097" cy="5005139"/>
          </a:xfrm>
        </p:spPr>
        <p:txBody>
          <a:bodyPr>
            <a:noAutofit/>
          </a:bodyPr>
          <a:lstStyle/>
          <a:p>
            <a:pPr>
              <a:buFont typeface="Arial" pitchFamily="34" charset="0"/>
              <a:buChar char="•"/>
            </a:pPr>
            <a:r>
              <a:rPr lang="en-US" sz="2400" dirty="0" smtClean="0"/>
              <a:t>Library is not the first source for finding information (sometimes it’s not even considered)</a:t>
            </a:r>
          </a:p>
          <a:p>
            <a:pPr>
              <a:buFont typeface="Arial" pitchFamily="34" charset="0"/>
              <a:buChar char="•"/>
            </a:pPr>
            <a:r>
              <a:rPr lang="en-US" sz="2400" dirty="0" smtClean="0"/>
              <a:t>Users expect convenience!</a:t>
            </a:r>
          </a:p>
          <a:p>
            <a:pPr lvl="1">
              <a:buFont typeface="Arial" pitchFamily="34" charset="0"/>
              <a:buChar char="•"/>
            </a:pPr>
            <a:r>
              <a:rPr lang="en-US" dirty="0" smtClean="0"/>
              <a:t>Is it readily accessible online?</a:t>
            </a:r>
          </a:p>
          <a:p>
            <a:pPr lvl="1">
              <a:buFont typeface="Arial" pitchFamily="34" charset="0"/>
              <a:buChar char="•"/>
            </a:pPr>
            <a:r>
              <a:rPr lang="en-US" dirty="0" smtClean="0"/>
              <a:t>Does it contain the needed information and is it easy to use?</a:t>
            </a:r>
          </a:p>
          <a:p>
            <a:pPr lvl="1">
              <a:buFont typeface="Arial" pitchFamily="34" charset="0"/>
              <a:buChar char="•"/>
            </a:pPr>
            <a:r>
              <a:rPr lang="en-US" dirty="0" smtClean="0"/>
              <a:t>How much time will it take to access and use the source?</a:t>
            </a:r>
          </a:p>
          <a:p>
            <a:pPr lvl="1">
              <a:buFont typeface="Arial" pitchFamily="34" charset="0"/>
              <a:buChar char="•"/>
            </a:pPr>
            <a:r>
              <a:rPr lang="en-US" dirty="0" smtClean="0"/>
              <a:t>Is it a familiar interface and easily navigable interface?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Behaviors and Expectations: Library Services</a:t>
            </a:r>
            <a:endParaRPr lang="en-US" dirty="0"/>
          </a:p>
        </p:txBody>
      </p:sp>
      <p:sp>
        <p:nvSpPr>
          <p:cNvPr id="3" name="Content Placeholder 2"/>
          <p:cNvSpPr>
            <a:spLocks noGrp="1"/>
          </p:cNvSpPr>
          <p:nvPr>
            <p:ph idx="1"/>
          </p:nvPr>
        </p:nvSpPr>
        <p:spPr>
          <a:xfrm>
            <a:off x="192512" y="818146"/>
            <a:ext cx="8606590" cy="5317959"/>
          </a:xfrm>
        </p:spPr>
        <p:txBody>
          <a:bodyPr>
            <a:noAutofit/>
          </a:bodyPr>
          <a:lstStyle/>
          <a:p>
            <a:pPr marL="238125" lvl="2" indent="-225425">
              <a:spcBef>
                <a:spcPts val="600"/>
              </a:spcBef>
            </a:pPr>
            <a:r>
              <a:rPr lang="en-US" sz="2200" dirty="0" smtClean="0"/>
              <a:t>Human sources very important </a:t>
            </a:r>
            <a:r>
              <a:rPr lang="en-US" sz="1800" b="0" dirty="0" smtClean="0"/>
              <a:t>(</a:t>
            </a:r>
            <a:r>
              <a:rPr lang="en-US" sz="1800" b="0" dirty="0" err="1" smtClean="0"/>
              <a:t>Connaway</a:t>
            </a:r>
            <a:r>
              <a:rPr lang="en-US" sz="1800" b="0" dirty="0" smtClean="0"/>
              <a:t>, White, &amp; </a:t>
            </a:r>
            <a:r>
              <a:rPr lang="en-US" sz="1800" b="0" dirty="0" err="1" smtClean="0"/>
              <a:t>Lanclos</a:t>
            </a:r>
            <a:r>
              <a:rPr lang="en-US" sz="1800" b="0" dirty="0" smtClean="0"/>
              <a:t>, 2011)</a:t>
            </a:r>
            <a:endParaRPr lang="en-US" sz="1800" dirty="0" smtClean="0"/>
          </a:p>
          <a:p>
            <a:pPr lvl="1">
              <a:spcBef>
                <a:spcPts val="600"/>
              </a:spcBef>
              <a:buFont typeface="Arial" pitchFamily="34" charset="0"/>
              <a:buChar char="•"/>
            </a:pPr>
            <a:r>
              <a:rPr lang="en-US" sz="2200" dirty="0" smtClean="0"/>
              <a:t> Academic &amp; personal situations</a:t>
            </a:r>
          </a:p>
          <a:p>
            <a:pPr lvl="2">
              <a:spcBef>
                <a:spcPts val="600"/>
              </a:spcBef>
              <a:buFont typeface="Arial" pitchFamily="34" charset="0"/>
              <a:buChar char="•"/>
            </a:pPr>
            <a:r>
              <a:rPr lang="en-US" sz="2200" dirty="0" smtClean="0"/>
              <a:t>Parents</a:t>
            </a:r>
          </a:p>
          <a:p>
            <a:pPr lvl="2">
              <a:spcBef>
                <a:spcPts val="600"/>
              </a:spcBef>
              <a:buFont typeface="Arial" pitchFamily="34" charset="0"/>
              <a:buChar char="•"/>
            </a:pPr>
            <a:r>
              <a:rPr lang="en-US" sz="2200" dirty="0" smtClean="0"/>
              <a:t>Friends</a:t>
            </a:r>
          </a:p>
          <a:p>
            <a:pPr lvl="2">
              <a:spcBef>
                <a:spcPts val="600"/>
              </a:spcBef>
              <a:buFont typeface="Arial" pitchFamily="34" charset="0"/>
              <a:buChar char="•"/>
            </a:pPr>
            <a:r>
              <a:rPr lang="en-US" sz="2200" dirty="0" smtClean="0"/>
              <a:t>Family</a:t>
            </a:r>
          </a:p>
          <a:p>
            <a:pPr lvl="2">
              <a:spcBef>
                <a:spcPts val="600"/>
              </a:spcBef>
              <a:buFont typeface="Arial" pitchFamily="34" charset="0"/>
              <a:buChar char="•"/>
            </a:pPr>
            <a:r>
              <a:rPr lang="en-US" sz="2200" dirty="0" smtClean="0"/>
              <a:t>Colleagues</a:t>
            </a:r>
          </a:p>
          <a:p>
            <a:pPr lvl="2">
              <a:spcBef>
                <a:spcPts val="600"/>
              </a:spcBef>
              <a:buFont typeface="Arial" pitchFamily="34" charset="0"/>
              <a:buChar char="•"/>
            </a:pPr>
            <a:r>
              <a:rPr lang="en-US" sz="2200" dirty="0" smtClean="0"/>
              <a:t>Professors</a:t>
            </a:r>
          </a:p>
          <a:p>
            <a:pPr>
              <a:spcBef>
                <a:spcPts val="600"/>
              </a:spcBef>
            </a:pPr>
            <a:r>
              <a:rPr lang="en-US" sz="2200" dirty="0" smtClean="0"/>
              <a:t>Great opportunity for reference services </a:t>
            </a:r>
          </a:p>
          <a:p>
            <a:pPr lvl="1">
              <a:spcBef>
                <a:spcPts val="600"/>
              </a:spcBef>
              <a:buFont typeface="Arial" pitchFamily="34" charset="0"/>
              <a:buChar char="•"/>
            </a:pPr>
            <a:r>
              <a:rPr lang="en-US" sz="2200" dirty="0" smtClean="0"/>
              <a:t>Develop relationships</a:t>
            </a:r>
          </a:p>
          <a:p>
            <a:pPr lvl="1">
              <a:spcBef>
                <a:spcPts val="600"/>
              </a:spcBef>
              <a:buFont typeface="Arial" pitchFamily="34" charset="0"/>
              <a:buChar char="•"/>
            </a:pPr>
            <a:r>
              <a:rPr lang="en-US" sz="2200" dirty="0" smtClean="0"/>
              <a:t>Embedded librarians </a:t>
            </a:r>
            <a:r>
              <a:rPr lang="en-US" sz="1800" b="0" dirty="0" smtClean="0"/>
              <a:t>(</a:t>
            </a:r>
            <a:r>
              <a:rPr lang="en-US" sz="1800" b="0" dirty="0" err="1" smtClean="0"/>
              <a:t>Kesselman</a:t>
            </a:r>
            <a:r>
              <a:rPr lang="en-US" sz="1800" b="0" dirty="0" smtClean="0"/>
              <a:t> &amp; </a:t>
            </a:r>
            <a:r>
              <a:rPr lang="en-US" sz="1800" b="0" dirty="0" err="1" smtClean="0"/>
              <a:t>Watstein</a:t>
            </a:r>
            <a:r>
              <a:rPr lang="en-US" sz="1800" b="0" dirty="0" smtClean="0"/>
              <a:t>, 2009)</a:t>
            </a:r>
          </a:p>
          <a:p>
            <a:pPr lvl="2">
              <a:spcBef>
                <a:spcPts val="600"/>
              </a:spcBef>
              <a:buFont typeface="Arial" pitchFamily="34" charset="0"/>
              <a:buChar char="•"/>
            </a:pPr>
            <a:r>
              <a:rPr lang="en-US" sz="2200" dirty="0" smtClean="0"/>
              <a:t>William H. Welch Medical Library at Johns Hopkins University </a:t>
            </a:r>
            <a:r>
              <a:rPr lang="en-US" sz="1800" b="0" dirty="0" smtClean="0"/>
              <a:t>(Kelley, 2011) </a:t>
            </a:r>
          </a:p>
          <a:p>
            <a:pPr lvl="1">
              <a:buNone/>
            </a:pPr>
            <a:r>
              <a:rPr lang="en-US" sz="1600" dirty="0" smtClean="0"/>
              <a:t>	</a:t>
            </a:r>
            <a:endParaRPr lang="en-US" sz="1200" b="0" dirty="0" smtClean="0"/>
          </a:p>
          <a:p>
            <a:endParaRPr lang="en-US" dirty="0"/>
          </a:p>
        </p:txBody>
      </p:sp>
      <p:pic>
        <p:nvPicPr>
          <p:cNvPr id="27650" name="Picture 2" descr="C:\Users\hoode\AppData\Local\Temp\large_55900838.jpg"/>
          <p:cNvPicPr>
            <a:picLocks noChangeAspect="1" noChangeArrowheads="1"/>
          </p:cNvPicPr>
          <p:nvPr/>
        </p:nvPicPr>
        <p:blipFill>
          <a:blip r:embed="rId3" cstate="print"/>
          <a:srcRect l="2644" t="3656" r="3564" b="4516"/>
          <a:stretch>
            <a:fillRect/>
          </a:stretch>
        </p:blipFill>
        <p:spPr bwMode="auto">
          <a:xfrm>
            <a:off x="5314475" y="1335506"/>
            <a:ext cx="3661084" cy="2586789"/>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Users\hoode\AppData\Local\Temp\MP900431696.JPG"/>
          <p:cNvPicPr>
            <a:picLocks noChangeAspect="1" noChangeArrowheads="1"/>
          </p:cNvPicPr>
          <p:nvPr/>
        </p:nvPicPr>
        <p:blipFill>
          <a:blip r:embed="rId3" cstate="print"/>
          <a:srcRect l="8213" t="3305" r="9152"/>
          <a:stretch>
            <a:fillRect/>
          </a:stretch>
        </p:blipFill>
        <p:spPr bwMode="auto">
          <a:xfrm>
            <a:off x="5859379" y="1809942"/>
            <a:ext cx="3116179" cy="2532514"/>
          </a:xfrm>
          <a:prstGeom prst="rect">
            <a:avLst/>
          </a:prstGeom>
          <a:noFill/>
        </p:spPr>
      </p:pic>
      <p:sp>
        <p:nvSpPr>
          <p:cNvPr id="2" name="Title 1"/>
          <p:cNvSpPr>
            <a:spLocks noGrp="1"/>
          </p:cNvSpPr>
          <p:nvPr>
            <p:ph type="title"/>
          </p:nvPr>
        </p:nvSpPr>
        <p:spPr/>
        <p:txBody>
          <a:bodyPr/>
          <a:lstStyle/>
          <a:p>
            <a:r>
              <a:rPr lang="en-US" dirty="0" smtClean="0"/>
              <a:t>User Behaviors and Expectations: Library Services</a:t>
            </a:r>
            <a:endParaRPr lang="en-US" dirty="0"/>
          </a:p>
        </p:txBody>
      </p:sp>
      <p:sp>
        <p:nvSpPr>
          <p:cNvPr id="3" name="Content Placeholder 2"/>
          <p:cNvSpPr>
            <a:spLocks noGrp="1"/>
          </p:cNvSpPr>
          <p:nvPr>
            <p:ph idx="1"/>
          </p:nvPr>
        </p:nvSpPr>
        <p:spPr>
          <a:xfrm>
            <a:off x="200526" y="938463"/>
            <a:ext cx="6440905" cy="4862262"/>
          </a:xfrm>
        </p:spPr>
        <p:txBody>
          <a:bodyPr>
            <a:noAutofit/>
          </a:bodyPr>
          <a:lstStyle/>
          <a:p>
            <a:pPr>
              <a:buFont typeface="Arial" pitchFamily="34" charset="0"/>
              <a:buChar char="•"/>
            </a:pPr>
            <a:r>
              <a:rPr lang="en-US" sz="2400" dirty="0" smtClean="0"/>
              <a:t>“One size does not fit all for library services” </a:t>
            </a:r>
            <a:r>
              <a:rPr lang="en-US" sz="2000" b="0" dirty="0" smtClean="0"/>
              <a:t>(</a:t>
            </a:r>
            <a:r>
              <a:rPr lang="en-US" sz="2000" b="0" dirty="0" err="1" smtClean="0"/>
              <a:t>Connaway</a:t>
            </a:r>
            <a:r>
              <a:rPr lang="en-US" sz="2000" b="0" dirty="0" smtClean="0"/>
              <a:t>, Dickey, &amp; Radford, 2011, p.187)</a:t>
            </a:r>
            <a:endParaRPr lang="en-US" sz="2400" b="0" dirty="0" smtClean="0"/>
          </a:p>
          <a:p>
            <a:pPr lvl="1">
              <a:buFont typeface="Arial" pitchFamily="34" charset="0"/>
              <a:buChar char="•"/>
            </a:pPr>
            <a:r>
              <a:rPr lang="en-US" dirty="0" smtClean="0"/>
              <a:t>Reference can be offered in different modes </a:t>
            </a:r>
          </a:p>
          <a:p>
            <a:pPr lvl="2">
              <a:buFont typeface="Arial" pitchFamily="34" charset="0"/>
              <a:buChar char="•"/>
            </a:pPr>
            <a:r>
              <a:rPr lang="en-US" sz="2400" dirty="0" smtClean="0"/>
              <a:t>Utilize strengths of available staff</a:t>
            </a:r>
          </a:p>
          <a:p>
            <a:pPr lvl="2">
              <a:buFont typeface="Arial" pitchFamily="34" charset="0"/>
              <a:buChar char="•"/>
            </a:pPr>
            <a:r>
              <a:rPr lang="en-US" sz="2400" dirty="0" smtClean="0"/>
              <a:t>Meet user needs for different situations &amp; contexts</a:t>
            </a:r>
          </a:p>
          <a:p>
            <a:pPr>
              <a:buFont typeface="Arial" pitchFamily="34" charset="0"/>
              <a:buChar char="•"/>
            </a:pPr>
            <a:r>
              <a:rPr lang="en-US" sz="2400" dirty="0" smtClean="0"/>
              <a:t>Need for an economic model for allocation of resources for different delivery modes </a:t>
            </a:r>
            <a:r>
              <a:rPr lang="en-US" sz="2000" b="0" dirty="0" smtClean="0"/>
              <a:t>(</a:t>
            </a:r>
            <a:r>
              <a:rPr lang="en-US" sz="2000" b="0" dirty="0" err="1" smtClean="0"/>
              <a:t>Connaway</a:t>
            </a:r>
            <a:r>
              <a:rPr lang="en-US" sz="2000" b="0" dirty="0" smtClean="0"/>
              <a:t>, Dickey, &amp; Radford, 2011, p.187)</a:t>
            </a:r>
            <a:endParaRPr lang="en-US" sz="2400" b="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hoode\AppData\Local\Temp\MC910220653.JPG"/>
          <p:cNvPicPr>
            <a:picLocks noChangeAspect="1" noChangeArrowheads="1"/>
          </p:cNvPicPr>
          <p:nvPr/>
        </p:nvPicPr>
        <p:blipFill>
          <a:blip r:embed="rId3" cstate="print"/>
          <a:srcRect l="9500" t="2963"/>
          <a:stretch>
            <a:fillRect/>
          </a:stretch>
        </p:blipFill>
        <p:spPr bwMode="auto">
          <a:xfrm>
            <a:off x="5160406" y="2995863"/>
            <a:ext cx="3983593" cy="2987635"/>
          </a:xfrm>
          <a:prstGeom prst="rect">
            <a:avLst/>
          </a:prstGeom>
          <a:noFill/>
        </p:spPr>
      </p:pic>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idx="1"/>
          </p:nvPr>
        </p:nvSpPr>
        <p:spPr/>
        <p:txBody>
          <a:bodyPr anchor="ctr"/>
          <a:lstStyle/>
          <a:p>
            <a:pPr>
              <a:buFont typeface="Arial" pitchFamily="34" charset="0"/>
              <a:buChar char="•"/>
            </a:pPr>
            <a:r>
              <a:rPr lang="en-US" sz="2400" dirty="0" smtClean="0"/>
              <a:t>Look to future instead of measuring past</a:t>
            </a:r>
          </a:p>
          <a:p>
            <a:pPr>
              <a:buFont typeface="Arial" pitchFamily="34" charset="0"/>
              <a:buChar char="•"/>
            </a:pPr>
            <a:r>
              <a:rPr lang="en-US" sz="2400" dirty="0" smtClean="0"/>
              <a:t>Analyze what we do, why we do it, &amp; how we might implement change</a:t>
            </a:r>
          </a:p>
          <a:p>
            <a:pPr>
              <a:buFont typeface="Arial" pitchFamily="34" charset="0"/>
              <a:buChar char="•"/>
            </a:pPr>
            <a:r>
              <a:rPr lang="en-US" sz="2400" dirty="0" smtClean="0"/>
              <a:t>Discover possibilities, address needs, &amp; propose solutions</a:t>
            </a:r>
          </a:p>
          <a:p>
            <a:pPr>
              <a:buFont typeface="Arial" pitchFamily="34" charset="0"/>
              <a:buChar char="•"/>
            </a:pPr>
            <a:endParaRPr lang="en-US" sz="1800" dirty="0" smtClean="0"/>
          </a:p>
          <a:p>
            <a:pPr>
              <a:buFont typeface="Arial" pitchFamily="34" charset="0"/>
              <a:buChar char="•"/>
            </a:pPr>
            <a:endParaRPr lang="en-US" sz="1800"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idx="1"/>
          </p:nvPr>
        </p:nvSpPr>
        <p:spPr>
          <a:xfrm>
            <a:off x="152399" y="1034717"/>
            <a:ext cx="5767137" cy="4824662"/>
          </a:xfrm>
        </p:spPr>
        <p:txBody>
          <a:bodyPr>
            <a:noAutofit/>
          </a:bodyPr>
          <a:lstStyle/>
          <a:p>
            <a:pPr>
              <a:buFont typeface="Arial" pitchFamily="34" charset="0"/>
              <a:buChar char="•"/>
            </a:pPr>
            <a:r>
              <a:rPr lang="en-US" sz="2400" dirty="0" smtClean="0"/>
              <a:t>“Fail faster, fail smarter”</a:t>
            </a:r>
          </a:p>
          <a:p>
            <a:pPr lvl="1">
              <a:buFont typeface="Arial" pitchFamily="34" charset="0"/>
              <a:buChar char="•"/>
            </a:pPr>
            <a:r>
              <a:rPr lang="en-US" dirty="0" smtClean="0"/>
              <a:t>Failure is part of process</a:t>
            </a:r>
          </a:p>
          <a:p>
            <a:pPr>
              <a:buFont typeface="Arial" pitchFamily="34" charset="0"/>
              <a:buChar char="•"/>
            </a:pPr>
            <a:r>
              <a:rPr lang="en-US" sz="2400" dirty="0" smtClean="0"/>
              <a:t>“Good enough is good enough to start”</a:t>
            </a:r>
          </a:p>
          <a:p>
            <a:pPr lvl="1">
              <a:buFont typeface="Arial" pitchFamily="34" charset="0"/>
              <a:buChar char="•"/>
            </a:pPr>
            <a:r>
              <a:rPr lang="en-US" dirty="0" smtClean="0"/>
              <a:t>Have a raw form of concept &amp; go with it, then build upon success</a:t>
            </a:r>
          </a:p>
          <a:p>
            <a:pPr>
              <a:buFont typeface="Arial" pitchFamily="34" charset="0"/>
              <a:buChar char="•"/>
            </a:pPr>
            <a:r>
              <a:rPr lang="en-US" sz="2400" dirty="0" smtClean="0"/>
              <a:t>“Feed the feedback loop”</a:t>
            </a:r>
          </a:p>
          <a:p>
            <a:pPr lvl="1">
              <a:buFont typeface="Arial" pitchFamily="34" charset="0"/>
              <a:buChar char="•"/>
            </a:pPr>
            <a:r>
              <a:rPr lang="en-US" dirty="0" smtClean="0"/>
              <a:t>Let the users nurture the concept to build it up</a:t>
            </a:r>
          </a:p>
          <a:p>
            <a:pPr>
              <a:buFont typeface="Arial" pitchFamily="34" charset="0"/>
              <a:buChar char="•"/>
            </a:pPr>
            <a:r>
              <a:rPr lang="en-US" sz="2400" dirty="0" smtClean="0"/>
              <a:t>Go beyond traditional library boundaries</a:t>
            </a:r>
            <a:endParaRPr lang="en-US" sz="2400" dirty="0"/>
          </a:p>
        </p:txBody>
      </p:sp>
      <p:pic>
        <p:nvPicPr>
          <p:cNvPr id="31746" name="Picture 2" descr="C:\Users\hoode\AppData\Local\Temp\MP900437207.JPG"/>
          <p:cNvPicPr>
            <a:picLocks noChangeAspect="1" noChangeArrowheads="1"/>
          </p:cNvPicPr>
          <p:nvPr/>
        </p:nvPicPr>
        <p:blipFill>
          <a:blip r:embed="rId3" cstate="print"/>
          <a:srcRect t="1863"/>
          <a:stretch>
            <a:fillRect/>
          </a:stretch>
        </p:blipFill>
        <p:spPr bwMode="auto">
          <a:xfrm>
            <a:off x="6038952" y="1965942"/>
            <a:ext cx="2888480" cy="2834677"/>
          </a:xfrm>
          <a:prstGeom prst="rect">
            <a:avLst/>
          </a:prstGeom>
          <a:ln>
            <a:noFill/>
          </a:ln>
          <a:effectLst>
            <a:outerShdw blurRad="190500" algn="tl" rotWithShape="0">
              <a:srgbClr val="000000">
                <a:alpha val="70000"/>
              </a:srgbClr>
            </a:outerShdw>
          </a:effec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C:\Users\hoode\AppData\Local\Temp\MP900433069.JPG"/>
          <p:cNvPicPr>
            <a:picLocks noChangeAspect="1" noChangeArrowheads="1"/>
          </p:cNvPicPr>
          <p:nvPr/>
        </p:nvPicPr>
        <p:blipFill>
          <a:blip r:embed="rId3" cstate="print"/>
          <a:srcRect l="22733"/>
          <a:stretch>
            <a:fillRect/>
          </a:stretch>
        </p:blipFill>
        <p:spPr bwMode="auto">
          <a:xfrm>
            <a:off x="4719244" y="2332724"/>
            <a:ext cx="4209143" cy="3278902"/>
          </a:xfrm>
          <a:prstGeom prst="rect">
            <a:avLst/>
          </a:prstGeom>
          <a:noFill/>
        </p:spPr>
      </p:pic>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idx="1"/>
          </p:nvPr>
        </p:nvSpPr>
        <p:spPr>
          <a:xfrm>
            <a:off x="164432" y="1022685"/>
            <a:ext cx="8229600" cy="3731029"/>
          </a:xfrm>
        </p:spPr>
        <p:txBody>
          <a:bodyPr anchor="ctr"/>
          <a:lstStyle/>
          <a:p>
            <a:pPr>
              <a:buFont typeface="Arial" pitchFamily="34" charset="0"/>
              <a:buChar char="•"/>
            </a:pPr>
            <a:r>
              <a:rPr lang="en-US" sz="2400" dirty="0" smtClean="0"/>
              <a:t>Plant many seeds</a:t>
            </a:r>
          </a:p>
          <a:p>
            <a:pPr lvl="1">
              <a:buFont typeface="Arial" pitchFamily="34" charset="0"/>
              <a:buChar char="•"/>
            </a:pPr>
            <a:r>
              <a:rPr lang="en-US" dirty="0" smtClean="0"/>
              <a:t>Try lots of decent ideas instead of one good one </a:t>
            </a:r>
          </a:p>
          <a:p>
            <a:pPr lvl="1">
              <a:buFont typeface="Arial" pitchFamily="34" charset="0"/>
              <a:buChar char="•"/>
            </a:pPr>
            <a:r>
              <a:rPr lang="en-US" dirty="0" smtClean="0"/>
              <a:t>See what works</a:t>
            </a:r>
          </a:p>
          <a:p>
            <a:pPr>
              <a:buFont typeface="Arial" pitchFamily="34" charset="0"/>
              <a:buChar char="•"/>
            </a:pPr>
            <a:r>
              <a:rPr lang="en-US" sz="2400" dirty="0" smtClean="0"/>
              <a:t>Seize the white space</a:t>
            </a:r>
          </a:p>
          <a:p>
            <a:pPr lvl="1">
              <a:buFont typeface="Arial" pitchFamily="34" charset="0"/>
              <a:buChar char="•"/>
            </a:pPr>
            <a:r>
              <a:rPr lang="en-US" dirty="0" smtClean="0"/>
              <a:t>“Don’t limit  your innovation”</a:t>
            </a:r>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Users\hoode\AppData\Local\Temp\MP900438590.JPG"/>
          <p:cNvPicPr>
            <a:picLocks noChangeAspect="1" noChangeArrowheads="1"/>
          </p:cNvPicPr>
          <p:nvPr/>
        </p:nvPicPr>
        <p:blipFill>
          <a:blip r:embed="rId3" cstate="print"/>
          <a:srcRect t="3463"/>
          <a:stretch>
            <a:fillRect/>
          </a:stretch>
        </p:blipFill>
        <p:spPr bwMode="auto">
          <a:xfrm flipH="1">
            <a:off x="7041937" y="4637462"/>
            <a:ext cx="2102063" cy="1358642"/>
          </a:xfrm>
          <a:prstGeom prst="rect">
            <a:avLst/>
          </a:prstGeom>
          <a:noFill/>
          <a:ln>
            <a:noFill/>
          </a:ln>
        </p:spPr>
      </p:pic>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idx="1"/>
          </p:nvPr>
        </p:nvSpPr>
        <p:spPr>
          <a:xfrm>
            <a:off x="164432" y="950495"/>
            <a:ext cx="4046621" cy="4957010"/>
          </a:xfrm>
        </p:spPr>
        <p:txBody>
          <a:bodyPr>
            <a:noAutofit/>
          </a:bodyPr>
          <a:lstStyle/>
          <a:p>
            <a:pPr algn="ctr">
              <a:buNone/>
            </a:pPr>
            <a:r>
              <a:rPr lang="en-US" sz="2000" dirty="0" smtClean="0"/>
              <a:t>Libraries Now:</a:t>
            </a:r>
          </a:p>
          <a:p>
            <a:pPr>
              <a:buFont typeface="Arial" pitchFamily="34" charset="0"/>
              <a:buChar char="•"/>
            </a:pPr>
            <a:r>
              <a:rPr lang="en-US" sz="2000" dirty="0" smtClean="0"/>
              <a:t>Library assessment linked to satisfaction &amp; performance</a:t>
            </a:r>
          </a:p>
          <a:p>
            <a:pPr>
              <a:buFont typeface="Arial" pitchFamily="34" charset="0"/>
              <a:buChar char="•"/>
            </a:pPr>
            <a:r>
              <a:rPr lang="en-US" sz="2000" dirty="0" smtClean="0"/>
              <a:t>Focus on sustainability</a:t>
            </a:r>
          </a:p>
          <a:p>
            <a:pPr>
              <a:buFont typeface="Arial" pitchFamily="34" charset="0"/>
              <a:buChar char="•"/>
            </a:pPr>
            <a:r>
              <a:rPr lang="en-US" sz="2000" dirty="0" smtClean="0"/>
              <a:t>Evaluate how we’re doing right now</a:t>
            </a:r>
          </a:p>
          <a:p>
            <a:pPr>
              <a:buFont typeface="Arial" pitchFamily="34" charset="0"/>
              <a:buChar char="•"/>
            </a:pPr>
            <a:r>
              <a:rPr lang="en-US" sz="2000" dirty="0" smtClean="0"/>
              <a:t>Teaching information literacy</a:t>
            </a:r>
          </a:p>
          <a:p>
            <a:pPr>
              <a:buFont typeface="Arial" pitchFamily="34" charset="0"/>
              <a:buChar char="•"/>
            </a:pPr>
            <a:r>
              <a:rPr lang="en-US" sz="2000" dirty="0" smtClean="0"/>
              <a:t>Information focused</a:t>
            </a:r>
          </a:p>
          <a:p>
            <a:pPr>
              <a:buFont typeface="Arial" pitchFamily="34" charset="0"/>
              <a:buChar char="•"/>
            </a:pPr>
            <a:r>
              <a:rPr lang="en-US" sz="2000" dirty="0" smtClean="0"/>
              <a:t>Culture of tradition</a:t>
            </a:r>
          </a:p>
          <a:p>
            <a:pPr>
              <a:buFont typeface="Arial" pitchFamily="34" charset="0"/>
              <a:buChar char="•"/>
            </a:pPr>
            <a:r>
              <a:rPr lang="en-US" sz="2000" dirty="0" smtClean="0"/>
              <a:t>Library’s role as providing access to information &amp; space to study</a:t>
            </a:r>
          </a:p>
          <a:p>
            <a:pPr algn="ctr"/>
            <a:endParaRPr lang="en-US" dirty="0"/>
          </a:p>
        </p:txBody>
      </p:sp>
      <p:sp>
        <p:nvSpPr>
          <p:cNvPr id="4" name="Content Placeholder 3"/>
          <p:cNvSpPr>
            <a:spLocks noGrp="1"/>
          </p:cNvSpPr>
          <p:nvPr>
            <p:ph sz="half" idx="4294967295"/>
          </p:nvPr>
        </p:nvSpPr>
        <p:spPr>
          <a:xfrm>
            <a:off x="4622967" y="979237"/>
            <a:ext cx="4196180" cy="5265151"/>
          </a:xfrm>
          <a:ln>
            <a:noFill/>
          </a:ln>
        </p:spPr>
        <p:txBody>
          <a:bodyPr>
            <a:noAutofit/>
          </a:bodyPr>
          <a:lstStyle/>
          <a:p>
            <a:pPr algn="ctr">
              <a:buNone/>
            </a:pPr>
            <a:r>
              <a:rPr lang="en-US" sz="2000" dirty="0" smtClean="0">
                <a:effectLst/>
              </a:rPr>
              <a:t>Libraries as Startup:</a:t>
            </a:r>
          </a:p>
          <a:p>
            <a:pPr>
              <a:buFont typeface="Arial" pitchFamily="34" charset="0"/>
              <a:buChar char="•"/>
            </a:pPr>
            <a:r>
              <a:rPr lang="en-US" sz="2000" dirty="0" smtClean="0">
                <a:effectLst/>
              </a:rPr>
              <a:t>Library assessment tries to anticipate unarticulated needs</a:t>
            </a:r>
          </a:p>
          <a:p>
            <a:pPr>
              <a:buFont typeface="Arial" pitchFamily="34" charset="0"/>
              <a:buChar char="•"/>
            </a:pPr>
            <a:r>
              <a:rPr lang="en-US" sz="2000" dirty="0" smtClean="0">
                <a:effectLst/>
              </a:rPr>
              <a:t>Focus on revolutionary new services</a:t>
            </a:r>
          </a:p>
          <a:p>
            <a:pPr>
              <a:buFont typeface="Arial" pitchFamily="34" charset="0"/>
              <a:buChar char="•"/>
            </a:pPr>
            <a:r>
              <a:rPr lang="en-US" sz="2000" dirty="0" smtClean="0">
                <a:effectLst/>
              </a:rPr>
              <a:t>Evaluate direction we’re headed</a:t>
            </a:r>
          </a:p>
          <a:p>
            <a:pPr>
              <a:buFont typeface="Arial" pitchFamily="34" charset="0"/>
              <a:buChar char="•"/>
            </a:pPr>
            <a:r>
              <a:rPr lang="en-US" sz="2000" dirty="0" smtClean="0">
                <a:effectLst/>
              </a:rPr>
              <a:t>Build instructional support to address information literacy</a:t>
            </a:r>
          </a:p>
          <a:p>
            <a:pPr>
              <a:buFont typeface="Arial" pitchFamily="34" charset="0"/>
              <a:buChar char="•"/>
            </a:pPr>
            <a:r>
              <a:rPr lang="en-US" sz="2000" dirty="0" smtClean="0">
                <a:effectLst/>
              </a:rPr>
              <a:t>User-focused</a:t>
            </a:r>
          </a:p>
          <a:p>
            <a:pPr>
              <a:buFont typeface="Arial" pitchFamily="34" charset="0"/>
              <a:buChar char="•"/>
            </a:pPr>
            <a:r>
              <a:rPr lang="en-US" sz="2000" dirty="0" smtClean="0">
                <a:effectLst/>
              </a:rPr>
              <a:t>Culture of innovation</a:t>
            </a:r>
          </a:p>
          <a:p>
            <a:pPr>
              <a:buFont typeface="Arial" pitchFamily="34" charset="0"/>
              <a:buChar char="•"/>
            </a:pPr>
            <a:r>
              <a:rPr lang="en-US" sz="2000" dirty="0" smtClean="0">
                <a:effectLst/>
              </a:rPr>
              <a:t>Expand library’s role</a:t>
            </a:r>
            <a:endParaRPr lang="en-US" sz="2000" dirty="0">
              <a:effectLst/>
            </a:endParaRPr>
          </a:p>
        </p:txBody>
      </p:sp>
      <p:sp>
        <p:nvSpPr>
          <p:cNvPr id="8" name="TextBox 7"/>
          <p:cNvSpPr txBox="1"/>
          <p:nvPr/>
        </p:nvSpPr>
        <p:spPr>
          <a:xfrm>
            <a:off x="3810000" y="1743075"/>
            <a:ext cx="3590925" cy="369332"/>
          </a:xfrm>
          <a:prstGeom prst="rect">
            <a:avLst/>
          </a:prstGeom>
          <a:noFill/>
        </p:spPr>
        <p:txBody>
          <a:bodyPr wrap="square" rtlCol="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idx="1"/>
          </p:nvPr>
        </p:nvSpPr>
        <p:spPr/>
        <p:txBody>
          <a:bodyPr>
            <a:normAutofit/>
          </a:bodyPr>
          <a:lstStyle/>
          <a:p>
            <a:pPr algn="ctr">
              <a:buNone/>
            </a:pPr>
            <a:r>
              <a:rPr lang="en-US" sz="2400" i="1" dirty="0" smtClean="0"/>
              <a:t>“By focusing on relationship building instead of service excellence, organizations can uncover new needs and be in position to make a stronger impact.”</a:t>
            </a:r>
            <a:endParaRPr lang="en-US" sz="2400" i="1" dirty="0"/>
          </a:p>
        </p:txBody>
      </p:sp>
      <p:pic>
        <p:nvPicPr>
          <p:cNvPr id="40961" name="Picture 1" descr="C:\Users\hoode\AppData\Local\Temp\MP900423072.JPG"/>
          <p:cNvPicPr>
            <a:picLocks noChangeAspect="1" noChangeArrowheads="1"/>
          </p:cNvPicPr>
          <p:nvPr/>
        </p:nvPicPr>
        <p:blipFill>
          <a:blip r:embed="rId3" cstate="print"/>
          <a:srcRect/>
          <a:stretch>
            <a:fillRect/>
          </a:stretch>
        </p:blipFill>
        <p:spPr bwMode="auto">
          <a:xfrm>
            <a:off x="2402877" y="2531576"/>
            <a:ext cx="4436420" cy="2966856"/>
          </a:xfrm>
          <a:prstGeom prst="rect">
            <a:avLst/>
          </a:prstGeom>
          <a:noFill/>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idx="1"/>
          </p:nvPr>
        </p:nvSpPr>
        <p:spPr>
          <a:xfrm>
            <a:off x="0" y="900113"/>
            <a:ext cx="8229600" cy="3731029"/>
          </a:xfrm>
        </p:spPr>
        <p:txBody>
          <a:bodyPr>
            <a:normAutofit/>
          </a:bodyPr>
          <a:lstStyle/>
          <a:p>
            <a:pPr algn="ctr">
              <a:buNone/>
            </a:pPr>
            <a:r>
              <a:rPr lang="en-US" sz="2400" i="1" dirty="0" smtClean="0"/>
              <a:t>“A strategic instructional venture isn’t about just training students how to search database interfaces, but about building their fluency with data, visual, spatial, media, information, and technology literacies…This is how we transform scholarship.”</a:t>
            </a:r>
          </a:p>
          <a:p>
            <a:pPr algn="ctr">
              <a:buNone/>
            </a:pPr>
            <a:r>
              <a:rPr lang="en-US" sz="2000" i="1" dirty="0" smtClean="0"/>
              <a:t>(Mathews, 2012)</a:t>
            </a:r>
            <a:endParaRPr lang="en-US" sz="2000" i="1" dirty="0"/>
          </a:p>
        </p:txBody>
      </p:sp>
      <p:pic>
        <p:nvPicPr>
          <p:cNvPr id="38914" name="Picture 2" descr="C:\Users\hoode\AppData\Local\Temp\MP900431250-1.JPG"/>
          <p:cNvPicPr>
            <a:picLocks noChangeAspect="1" noChangeArrowheads="1"/>
          </p:cNvPicPr>
          <p:nvPr/>
        </p:nvPicPr>
        <p:blipFill>
          <a:blip r:embed="rId3" cstate="print"/>
          <a:srcRect t="30220"/>
          <a:stretch>
            <a:fillRect/>
          </a:stretch>
        </p:blipFill>
        <p:spPr bwMode="auto">
          <a:xfrm>
            <a:off x="2326608" y="3389149"/>
            <a:ext cx="4489375" cy="2268766"/>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as Startups</a:t>
            </a:r>
            <a:endParaRPr lang="en-US" dirty="0"/>
          </a:p>
        </p:txBody>
      </p:sp>
      <p:sp>
        <p:nvSpPr>
          <p:cNvPr id="3" name="Content Placeholder 2"/>
          <p:cNvSpPr>
            <a:spLocks noGrp="1"/>
          </p:cNvSpPr>
          <p:nvPr>
            <p:ph idx="1"/>
          </p:nvPr>
        </p:nvSpPr>
        <p:spPr/>
        <p:txBody>
          <a:bodyPr/>
          <a:lstStyle/>
          <a:p>
            <a:pPr algn="ctr">
              <a:buNone/>
            </a:pPr>
            <a:r>
              <a:rPr lang="en-US" sz="2400" i="1" dirty="0" smtClean="0"/>
              <a:t>“Several years ago it was impossible to imagine a research library without a significantly massive collection in print.”  </a:t>
            </a:r>
            <a:r>
              <a:rPr lang="en-US" sz="1800" b="0" dirty="0" smtClean="0"/>
              <a:t>(Mathews, 2012)</a:t>
            </a:r>
            <a:endParaRPr lang="en-US" sz="1800" b="0" dirty="0"/>
          </a:p>
        </p:txBody>
      </p:sp>
      <p:pic>
        <p:nvPicPr>
          <p:cNvPr id="4098" name="Picture 2" descr="C:\Users\hoode\AppData\Local\Temp\medium_2274239427.jpg"/>
          <p:cNvPicPr>
            <a:picLocks noChangeAspect="1" noChangeArrowheads="1"/>
          </p:cNvPicPr>
          <p:nvPr/>
        </p:nvPicPr>
        <p:blipFill>
          <a:blip r:embed="rId3" cstate="print"/>
          <a:srcRect/>
          <a:stretch>
            <a:fillRect/>
          </a:stretch>
        </p:blipFill>
        <p:spPr bwMode="auto">
          <a:xfrm>
            <a:off x="2203927" y="2378989"/>
            <a:ext cx="4750326" cy="3125715"/>
          </a:xfrm>
          <a:prstGeom prst="rect">
            <a:avLst/>
          </a:prstGeom>
          <a:noFill/>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idx="1"/>
          </p:nvPr>
        </p:nvSpPr>
        <p:spPr>
          <a:xfrm>
            <a:off x="284748" y="1732568"/>
            <a:ext cx="4058652" cy="2935693"/>
          </a:xfrm>
        </p:spPr>
        <p:txBody>
          <a:bodyPr/>
          <a:lstStyle/>
          <a:p>
            <a:pPr>
              <a:buFont typeface="Arial" pitchFamily="34" charset="0"/>
              <a:buChar char="•"/>
            </a:pPr>
            <a:r>
              <a:rPr lang="en-US" sz="2400" dirty="0" smtClean="0"/>
              <a:t>“Dent the universe”</a:t>
            </a:r>
          </a:p>
          <a:p>
            <a:pPr>
              <a:buFont typeface="Arial" pitchFamily="34" charset="0"/>
              <a:buChar char="•"/>
            </a:pPr>
            <a:r>
              <a:rPr lang="en-US" sz="2400" dirty="0" smtClean="0"/>
              <a:t>Build the impossible</a:t>
            </a:r>
          </a:p>
          <a:p>
            <a:pPr>
              <a:buFont typeface="Arial" pitchFamily="34" charset="0"/>
              <a:buChar char="•"/>
            </a:pPr>
            <a:r>
              <a:rPr lang="en-US" sz="2400" dirty="0" smtClean="0"/>
              <a:t>Offer “insanely great” services, products, &amp; spaces</a:t>
            </a:r>
            <a:endParaRPr lang="en-US" sz="2400" dirty="0"/>
          </a:p>
        </p:txBody>
      </p:sp>
      <p:pic>
        <p:nvPicPr>
          <p:cNvPr id="36866" name="Picture 2" descr="C:\Users\hoode\AppData\Local\Temp\large_4999978603-1.jpg"/>
          <p:cNvPicPr>
            <a:picLocks noChangeAspect="1" noChangeArrowheads="1"/>
          </p:cNvPicPr>
          <p:nvPr/>
        </p:nvPicPr>
        <p:blipFill>
          <a:blip r:embed="rId3" cstate="print"/>
          <a:srcRect l="14286" r="21693"/>
          <a:stretch>
            <a:fillRect/>
          </a:stretch>
        </p:blipFill>
        <p:spPr bwMode="auto">
          <a:xfrm>
            <a:off x="4500382" y="844535"/>
            <a:ext cx="4441371" cy="4559410"/>
          </a:xfrm>
          <a:prstGeom prst="rect">
            <a:avLst/>
          </a:prstGeom>
          <a:ln>
            <a:noFill/>
          </a:ln>
          <a:effectLst>
            <a:softEdge rad="112500"/>
          </a:effec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idx="1"/>
          </p:nvPr>
        </p:nvSpPr>
        <p:spPr>
          <a:xfrm>
            <a:off x="248653" y="2021324"/>
            <a:ext cx="4335379" cy="1660358"/>
          </a:xfrm>
        </p:spPr>
        <p:txBody>
          <a:bodyPr/>
          <a:lstStyle/>
          <a:p>
            <a:r>
              <a:rPr lang="en-US" sz="2400" dirty="0" smtClean="0"/>
              <a:t>Focus on revolutionary new services and models</a:t>
            </a:r>
          </a:p>
        </p:txBody>
      </p:sp>
      <p:pic>
        <p:nvPicPr>
          <p:cNvPr id="34817" name="Picture 1" descr="C:\Users\hoode\AppData\Local\Temp\MP900423780.JPG"/>
          <p:cNvPicPr>
            <a:picLocks noChangeAspect="1" noChangeArrowheads="1"/>
          </p:cNvPicPr>
          <p:nvPr/>
        </p:nvPicPr>
        <p:blipFill>
          <a:blip r:embed="rId3" cstate="print"/>
          <a:srcRect/>
          <a:stretch>
            <a:fillRect/>
          </a:stretch>
        </p:blipFill>
        <p:spPr bwMode="auto">
          <a:xfrm>
            <a:off x="4722111" y="1111297"/>
            <a:ext cx="4182598" cy="4182598"/>
          </a:xfrm>
          <a:prstGeom prst="rect">
            <a:avLst/>
          </a:prstGeom>
          <a:noFill/>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Role of Librarian</a:t>
            </a:r>
            <a:endParaRPr lang="en-US" dirty="0"/>
          </a:p>
        </p:txBody>
      </p:sp>
      <p:sp>
        <p:nvSpPr>
          <p:cNvPr id="11267" name="Rectangle 3"/>
          <p:cNvSpPr>
            <a:spLocks noGrp="1" noChangeArrowheads="1"/>
          </p:cNvSpPr>
          <p:nvPr>
            <p:ph idx="1"/>
          </p:nvPr>
        </p:nvSpPr>
        <p:spPr>
          <a:xfrm>
            <a:off x="489285" y="1961170"/>
            <a:ext cx="3577389" cy="2273969"/>
          </a:xfrm>
        </p:spPr>
        <p:txBody>
          <a:bodyPr anchor="t">
            <a:normAutofit/>
          </a:bodyPr>
          <a:lstStyle/>
          <a:p>
            <a:pPr marL="0" indent="12700">
              <a:buFont typeface="Arial" pitchFamily="34" charset="0"/>
              <a:buChar char="•"/>
            </a:pPr>
            <a:r>
              <a:rPr lang="en-US" sz="2400" dirty="0" smtClean="0"/>
              <a:t> Keep talking</a:t>
            </a:r>
          </a:p>
          <a:p>
            <a:pPr marL="0" indent="12700">
              <a:buFont typeface="Arial" pitchFamily="34" charset="0"/>
              <a:buChar char="•"/>
            </a:pPr>
            <a:r>
              <a:rPr lang="en-US" sz="2400" dirty="0" smtClean="0"/>
              <a:t> Keep moving</a:t>
            </a:r>
          </a:p>
          <a:p>
            <a:pPr marL="0" indent="12700">
              <a:buFont typeface="Arial" pitchFamily="34" charset="0"/>
              <a:buChar char="•"/>
            </a:pPr>
            <a:r>
              <a:rPr lang="en-US" sz="2400" dirty="0" smtClean="0"/>
              <a:t> Keep the gates open</a:t>
            </a:r>
          </a:p>
          <a:p>
            <a:pPr marL="0" indent="12700">
              <a:buFont typeface="Arial" pitchFamily="34" charset="0"/>
              <a:buChar char="•"/>
            </a:pPr>
            <a:r>
              <a:rPr lang="en-US" sz="2400" dirty="0" smtClean="0"/>
              <a:t> Keep it simple</a:t>
            </a:r>
            <a:endParaRPr lang="en-US" sz="2400" dirty="0"/>
          </a:p>
        </p:txBody>
      </p:sp>
      <p:pic>
        <p:nvPicPr>
          <p:cNvPr id="7" name="Picture 4" descr="\\oclc\data\OCLCResearch\Dublin\Home\hoode\My Documents\My Pictures\Microsoft Clip Organizer\00049652.jpg"/>
          <p:cNvPicPr>
            <a:picLocks noChangeAspect="1" noChangeArrowheads="1"/>
          </p:cNvPicPr>
          <p:nvPr/>
        </p:nvPicPr>
        <p:blipFill>
          <a:blip r:embed="rId3" cstate="print"/>
          <a:srcRect t="29707" r="33333" b="6470"/>
          <a:stretch>
            <a:fillRect/>
          </a:stretch>
        </p:blipFill>
        <p:spPr bwMode="auto">
          <a:xfrm>
            <a:off x="5305926" y="797618"/>
            <a:ext cx="3570801" cy="5101144"/>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6410" y="871030"/>
            <a:ext cx="8710863" cy="5104468"/>
          </a:xfrm>
        </p:spPr>
        <p:txBody>
          <a:bodyPr>
            <a:noAutofit/>
          </a:bodyPr>
          <a:lstStyle/>
          <a:p>
            <a:r>
              <a:rPr lang="en-US" sz="1300" dirty="0" smtClean="0">
                <a:latin typeface="+mj-lt"/>
              </a:rPr>
              <a:t>ACRL Board of Directors. (2011). Standards for libraries in higher education. </a:t>
            </a:r>
            <a:r>
              <a:rPr lang="en-US" sz="1300" i="1" dirty="0" smtClean="0">
                <a:latin typeface="+mj-lt"/>
              </a:rPr>
              <a:t>ACRL Association of College &amp; Research Libraries.</a:t>
            </a:r>
            <a:r>
              <a:rPr lang="en-US" sz="1300" dirty="0" smtClean="0">
                <a:latin typeface="+mj-lt"/>
              </a:rPr>
              <a:t> Retrieved from </a:t>
            </a:r>
            <a:r>
              <a:rPr lang="en-US" sz="1300" u="sng" dirty="0" smtClean="0">
                <a:latin typeface="+mj-lt"/>
                <a:hlinkClick r:id="rId3"/>
              </a:rPr>
              <a:t>http://www.ala.org/acrl/standards/standardslibraries</a:t>
            </a:r>
            <a:r>
              <a:rPr lang="en-US" sz="1300" dirty="0" smtClean="0">
                <a:latin typeface="+mj-lt"/>
              </a:rPr>
              <a:t> </a:t>
            </a:r>
          </a:p>
          <a:p>
            <a:r>
              <a:rPr lang="en-US" sz="1300" dirty="0" smtClean="0">
                <a:latin typeface="+mj-lt"/>
              </a:rPr>
              <a:t>ACRL Research Planning and Review Committee. (2012). ACRL top ten trends. Accepted for publication in </a:t>
            </a:r>
            <a:r>
              <a:rPr lang="en-US" sz="1300" i="1" dirty="0" smtClean="0">
                <a:latin typeface="+mj-lt"/>
              </a:rPr>
              <a:t>C&amp;RL News</a:t>
            </a:r>
            <a:r>
              <a:rPr lang="en-US" sz="1300" dirty="0" smtClean="0">
                <a:latin typeface="+mj-lt"/>
              </a:rPr>
              <a:t>.</a:t>
            </a:r>
          </a:p>
          <a:p>
            <a:r>
              <a:rPr lang="en-US" sz="1300" dirty="0" smtClean="0">
                <a:latin typeface="+mj-lt"/>
              </a:rPr>
              <a:t>Baker, M. (2011, May 14). Reference extract [Video file]. Retrieved from </a:t>
            </a:r>
            <a:r>
              <a:rPr lang="en-US" sz="1300" dirty="0" smtClean="0">
                <a:latin typeface="+mj-lt"/>
                <a:hlinkClick r:id="rId4"/>
              </a:rPr>
              <a:t>http://www.youtube.com/watch?v=kZUlU5uPH6A</a:t>
            </a:r>
            <a:endParaRPr lang="en-US" sz="1300" dirty="0" smtClean="0">
              <a:latin typeface="+mj-lt"/>
            </a:endParaRPr>
          </a:p>
          <a:p>
            <a:r>
              <a:rPr lang="en-US" sz="1400" dirty="0" err="1" smtClean="0">
                <a:latin typeface="Arial" pitchFamily="34" charset="0"/>
                <a:cs typeface="Arial" pitchFamily="34" charset="0"/>
              </a:rPr>
              <a:t>Bertot</a:t>
            </a:r>
            <a:r>
              <a:rPr lang="en-US" sz="1400" dirty="0" smtClean="0">
                <a:latin typeface="Arial" pitchFamily="34" charset="0"/>
                <a:cs typeface="Arial" pitchFamily="34" charset="0"/>
              </a:rPr>
              <a:t>, J. C., </a:t>
            </a:r>
            <a:r>
              <a:rPr lang="en-US" sz="1400" dirty="0" err="1" smtClean="0">
                <a:latin typeface="Arial" pitchFamily="34" charset="0"/>
                <a:cs typeface="Arial" pitchFamily="34" charset="0"/>
              </a:rPr>
              <a:t>Berube</a:t>
            </a:r>
            <a:r>
              <a:rPr lang="en-US" sz="1400" dirty="0" smtClean="0">
                <a:latin typeface="Arial" pitchFamily="34" charset="0"/>
                <a:cs typeface="Arial" pitchFamily="34" charset="0"/>
              </a:rPr>
              <a:t>, K., </a:t>
            </a:r>
            <a:r>
              <a:rPr lang="en-US" sz="1400" dirty="0" err="1" smtClean="0">
                <a:latin typeface="Arial" pitchFamily="34" charset="0"/>
                <a:cs typeface="Arial" pitchFamily="34" charset="0"/>
              </a:rPr>
              <a:t>Devereaux</a:t>
            </a:r>
            <a:r>
              <a:rPr lang="en-US" sz="1400" dirty="0" smtClean="0">
                <a:latin typeface="Arial" pitchFamily="34" charset="0"/>
                <a:cs typeface="Arial" pitchFamily="34" charset="0"/>
              </a:rPr>
              <a:t>, P., </a:t>
            </a:r>
            <a:r>
              <a:rPr lang="en-US" sz="1400" dirty="0" err="1" smtClean="0">
                <a:latin typeface="Arial" pitchFamily="34" charset="0"/>
                <a:cs typeface="Arial" pitchFamily="34" charset="0"/>
              </a:rPr>
              <a:t>Dhakal</a:t>
            </a:r>
            <a:r>
              <a:rPr lang="en-US" sz="1400" dirty="0" smtClean="0">
                <a:latin typeface="Arial" pitchFamily="34" charset="0"/>
                <a:cs typeface="Arial" pitchFamily="34" charset="0"/>
              </a:rPr>
              <a:t>, K., Powers, S., &amp; Ray, J. (2012). Assessing the usability of </a:t>
            </a:r>
            <a:r>
              <a:rPr lang="en-US" sz="1400" dirty="0" err="1" smtClean="0">
                <a:latin typeface="Arial" pitchFamily="34" charset="0"/>
                <a:cs typeface="Arial" pitchFamily="34" charset="0"/>
              </a:rPr>
              <a:t>WorldCat</a:t>
            </a:r>
            <a:r>
              <a:rPr lang="en-US" sz="1400" dirty="0" smtClean="0">
                <a:latin typeface="Arial" pitchFamily="34" charset="0"/>
                <a:cs typeface="Arial" pitchFamily="34" charset="0"/>
              </a:rPr>
              <a:t> Local: Findings and considerations. </a:t>
            </a:r>
            <a:r>
              <a:rPr lang="en-US" sz="1400" i="1" dirty="0" smtClean="0">
                <a:latin typeface="Arial" pitchFamily="34" charset="0"/>
                <a:cs typeface="Arial" pitchFamily="34" charset="0"/>
              </a:rPr>
              <a:t>The Library Quarterly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82</a:t>
            </a:r>
            <a:r>
              <a:rPr lang="en-US" sz="1400" dirty="0" smtClean="0">
                <a:latin typeface="Arial" pitchFamily="34" charset="0"/>
                <a:cs typeface="Arial" pitchFamily="34" charset="0"/>
              </a:rPr>
              <a:t>(2), 207-221.</a:t>
            </a:r>
            <a:endParaRPr lang="en-US" sz="1300" dirty="0" smtClean="0">
              <a:latin typeface="+mj-lt"/>
            </a:endParaRPr>
          </a:p>
          <a:p>
            <a:r>
              <a:rPr lang="en-US" sz="1300" dirty="0" smtClean="0">
                <a:latin typeface="+mj-lt"/>
              </a:rPr>
              <a:t>Christensen, C. M., Horn, M. B., Caldera, L., </a:t>
            </a:r>
            <a:r>
              <a:rPr lang="en-US" sz="1300" dirty="0" err="1" smtClean="0">
                <a:latin typeface="+mj-lt"/>
              </a:rPr>
              <a:t>Soares</a:t>
            </a:r>
            <a:r>
              <a:rPr lang="en-US" sz="1300" dirty="0" smtClean="0">
                <a:latin typeface="+mj-lt"/>
              </a:rPr>
              <a:t>, L. (2011). </a:t>
            </a:r>
            <a:r>
              <a:rPr lang="en-US" sz="1300" i="1" dirty="0" smtClean="0">
                <a:latin typeface="+mj-lt"/>
              </a:rPr>
              <a:t>Disrupting college: How disruptive innovation can deliver quality and affordability to postsecondary education</a:t>
            </a:r>
            <a:r>
              <a:rPr lang="en-US" sz="1300" dirty="0" smtClean="0">
                <a:latin typeface="+mj-lt"/>
              </a:rPr>
              <a:t>. Mountain View, CA: </a:t>
            </a:r>
            <a:r>
              <a:rPr lang="en-US" sz="1300" dirty="0" err="1" smtClean="0">
                <a:latin typeface="+mj-lt"/>
              </a:rPr>
              <a:t>Innosight</a:t>
            </a:r>
            <a:r>
              <a:rPr lang="en-US" sz="1300" dirty="0" smtClean="0">
                <a:latin typeface="+mj-lt"/>
              </a:rPr>
              <a:t> Institute.</a:t>
            </a:r>
          </a:p>
          <a:p>
            <a:r>
              <a:rPr lang="en-US" sz="1300" dirty="0" smtClean="0">
                <a:latin typeface="+mj-lt"/>
              </a:rPr>
              <a:t>Clark, C. (2012, March 12). Social media: Information networks are vital to success. </a:t>
            </a:r>
            <a:r>
              <a:rPr lang="en-US" sz="1300" i="1" dirty="0" smtClean="0">
                <a:latin typeface="+mj-lt"/>
              </a:rPr>
              <a:t>Financial Times</a:t>
            </a:r>
            <a:r>
              <a:rPr lang="en-US" sz="1300" dirty="0" smtClean="0">
                <a:latin typeface="+mj-lt"/>
              </a:rPr>
              <a:t>. Retrieved from </a:t>
            </a:r>
            <a:r>
              <a:rPr lang="en-US" sz="1300" dirty="0" smtClean="0">
                <a:latin typeface="+mj-lt"/>
                <a:hlinkClick r:id="rId5"/>
              </a:rPr>
              <a:t>http://www.ft.com/cms/s/2/0e97b7a0-6389-11e1-9686-00144feabdc0.html\</a:t>
            </a:r>
          </a:p>
          <a:p>
            <a:r>
              <a:rPr lang="en-US" sz="1300" dirty="0" err="1" smtClean="0">
                <a:latin typeface="+mj-lt"/>
              </a:rPr>
              <a:t>Connaway</a:t>
            </a:r>
            <a:r>
              <a:rPr lang="en-US" sz="1300" dirty="0" smtClean="0">
                <a:latin typeface="+mj-lt"/>
              </a:rPr>
              <a:t>, L. S., Dickey, T. J., &amp; Radford, M. L. (2011). "If it is too inconvenient I'm not going after it": Convenience as a critical factor in information-seeking behaviors. </a:t>
            </a:r>
            <a:r>
              <a:rPr lang="en-US" sz="1300" i="1" dirty="0" smtClean="0">
                <a:latin typeface="+mj-lt"/>
              </a:rPr>
              <a:t>Library &amp; Information Science Research, 33</a:t>
            </a:r>
            <a:r>
              <a:rPr lang="en-US" sz="1300" dirty="0" smtClean="0">
                <a:latin typeface="+mj-lt"/>
              </a:rPr>
              <a:t>(3), 179-190</a:t>
            </a:r>
            <a:r>
              <a:rPr lang="en-US" sz="1300" i="1" dirty="0" smtClean="0">
                <a:latin typeface="+mj-lt"/>
              </a:rPr>
              <a:t>.</a:t>
            </a:r>
            <a:r>
              <a:rPr lang="en-US" sz="1300" dirty="0" smtClean="0">
                <a:latin typeface="+mj-lt"/>
              </a:rPr>
              <a:t> </a:t>
            </a:r>
          </a:p>
          <a:p>
            <a:r>
              <a:rPr lang="en-US" sz="1300" dirty="0" smtClean="0">
                <a:latin typeface="+mj-lt"/>
              </a:rPr>
              <a:t>Connaway, L. S.,  </a:t>
            </a:r>
            <a:r>
              <a:rPr lang="en-US" sz="1300" dirty="0" err="1" smtClean="0">
                <a:latin typeface="+mj-lt"/>
              </a:rPr>
              <a:t>Prabha</a:t>
            </a:r>
            <a:r>
              <a:rPr lang="en-US" sz="1300" dirty="0" smtClean="0">
                <a:latin typeface="+mj-lt"/>
              </a:rPr>
              <a:t>, C., &amp; Dickey, T. J. (2003-2005). </a:t>
            </a:r>
            <a:r>
              <a:rPr lang="en-US" sz="1300" i="1" dirty="0" smtClean="0">
                <a:latin typeface="+mj-lt"/>
              </a:rPr>
              <a:t>Sense-making the information confluence: The whys and </a:t>
            </a:r>
            <a:r>
              <a:rPr lang="en-US" sz="1300" i="1" dirty="0" err="1" smtClean="0">
                <a:latin typeface="+mj-lt"/>
              </a:rPr>
              <a:t>hows</a:t>
            </a:r>
            <a:r>
              <a:rPr lang="en-US" sz="1300" i="1" dirty="0" smtClean="0">
                <a:latin typeface="+mj-lt"/>
              </a:rPr>
              <a:t> of college and university user </a:t>
            </a:r>
            <a:r>
              <a:rPr lang="en-US" sz="1300" i="1" dirty="0" err="1" smtClean="0">
                <a:latin typeface="+mj-lt"/>
              </a:rPr>
              <a:t>satisficing</a:t>
            </a:r>
            <a:r>
              <a:rPr lang="en-US" sz="1300" i="1" dirty="0" smtClean="0">
                <a:latin typeface="+mj-lt"/>
              </a:rPr>
              <a:t> of information needs.  Phase III:  Focus group interview study. </a:t>
            </a:r>
            <a:r>
              <a:rPr lang="en-US" sz="1300" dirty="0" smtClean="0">
                <a:latin typeface="+mj-lt"/>
              </a:rPr>
              <a:t> (Columbus, OH:  School of Communication, The Ohio State University). Retrieved from </a:t>
            </a:r>
            <a:r>
              <a:rPr lang="en-US" sz="1400" u="sng" dirty="0" smtClean="0">
                <a:hlinkClick r:id="rId6"/>
              </a:rPr>
              <a:t>http://</a:t>
            </a:r>
            <a:r>
              <a:rPr lang="en-US" sz="1400" u="sng" dirty="0" smtClean="0">
                <a:hlinkClick r:id="rId6"/>
              </a:rPr>
              <a:t>www.oclc.org/research/activities/past/orprojects/imls/default.htm</a:t>
            </a:r>
            <a:endParaRPr lang="en-US" sz="1400" dirty="0"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399" y="926432"/>
            <a:ext cx="8726905" cy="4969042"/>
          </a:xfrm>
        </p:spPr>
        <p:txBody>
          <a:bodyPr>
            <a:noAutofit/>
          </a:bodyPr>
          <a:lstStyle/>
          <a:p>
            <a:r>
              <a:rPr lang="en-US" sz="1300" dirty="0" smtClean="0">
                <a:cs typeface="Arial" pitchFamily="34" charset="0"/>
              </a:rPr>
              <a:t>Connaway, L. S., &amp; Radford, M. L.(2012). </a:t>
            </a:r>
            <a:r>
              <a:rPr lang="en-US" sz="1300" i="1" dirty="0" smtClean="0">
                <a:cs typeface="Arial" pitchFamily="34" charset="0"/>
              </a:rPr>
              <a:t>Extending our virtual reach: A longitudinal study of query type &amp; accuracy in live chat &amp; IM reference</a:t>
            </a:r>
            <a:r>
              <a:rPr lang="en-US" sz="1300" dirty="0" smtClean="0">
                <a:cs typeface="Arial" pitchFamily="34" charset="0"/>
              </a:rPr>
              <a:t>. Retrieved from website: </a:t>
            </a:r>
            <a:r>
              <a:rPr lang="en-US" sz="1300" dirty="0" smtClean="0">
                <a:cs typeface="Arial" pitchFamily="34" charset="0"/>
                <a:hlinkClick r:id="rId3"/>
              </a:rPr>
              <a:t>http://www.oclc.org/research/activities/synchronicity/ppt/alise2012.pptx</a:t>
            </a:r>
            <a:endParaRPr lang="en-US" sz="1300" dirty="0" smtClean="0"/>
          </a:p>
          <a:p>
            <a:r>
              <a:rPr lang="en-US" sz="1300" dirty="0" smtClean="0"/>
              <a:t>Connaway, L. S., Radford, M. L., &amp; OCLC Research. (2011). </a:t>
            </a:r>
            <a:r>
              <a:rPr lang="en-US" sz="1300" i="1" dirty="0" smtClean="0"/>
              <a:t>Seeking synchronicity: Revelations and recommendations for virtual reference</a:t>
            </a:r>
            <a:r>
              <a:rPr lang="en-US" sz="1300" dirty="0" smtClean="0"/>
              <a:t>. Dublin, OH: OCLC Research. </a:t>
            </a:r>
            <a:r>
              <a:rPr lang="en-US" sz="1300" dirty="0" smtClean="0">
                <a:hlinkClick r:id="rId4"/>
              </a:rPr>
              <a:t>http://www.oclc.org/research/activities/synchronicity/default.htm</a:t>
            </a:r>
            <a:endParaRPr lang="en-US" sz="1300" dirty="0" smtClean="0"/>
          </a:p>
          <a:p>
            <a:r>
              <a:rPr lang="en-US" sz="1300" dirty="0" smtClean="0"/>
              <a:t>Connaway, L. S., White, D., &amp; Lanclos, D. (2011). “Visitors and residents: What motivates engagement with the digital environment?” </a:t>
            </a:r>
            <a:r>
              <a:rPr lang="en-US" sz="1300" i="1" dirty="0" smtClean="0"/>
              <a:t>Proceedings of the 74</a:t>
            </a:r>
            <a:r>
              <a:rPr lang="en-US" sz="1300" i="1" baseline="30000" dirty="0" smtClean="0"/>
              <a:t>th</a:t>
            </a:r>
            <a:r>
              <a:rPr lang="en-US" sz="1300" i="1" dirty="0" smtClean="0"/>
              <a:t> ASIS&amp;T Annual Meeting, 48</a:t>
            </a:r>
            <a:r>
              <a:rPr lang="en-US" sz="1300" dirty="0" smtClean="0"/>
              <a:t>: 1-7</a:t>
            </a:r>
            <a:r>
              <a:rPr lang="en-US" sz="1300" i="1" dirty="0" smtClean="0"/>
              <a:t>. </a:t>
            </a:r>
            <a:endParaRPr lang="en-US" sz="1300" dirty="0" smtClean="0"/>
          </a:p>
          <a:p>
            <a:r>
              <a:rPr lang="en-US" sz="1300" dirty="0" smtClean="0"/>
              <a:t>Crow, R., </a:t>
            </a:r>
            <a:r>
              <a:rPr lang="en-US" sz="1300" dirty="0" err="1" smtClean="0"/>
              <a:t>Ivins</a:t>
            </a:r>
            <a:r>
              <a:rPr lang="en-US" sz="1300" dirty="0" smtClean="0"/>
              <a:t>, O., Mower, A., </a:t>
            </a:r>
            <a:r>
              <a:rPr lang="en-US" sz="1300" dirty="0" err="1" smtClean="0"/>
              <a:t>Nesdill</a:t>
            </a:r>
            <a:r>
              <a:rPr lang="en-US" sz="1300" dirty="0" smtClean="0"/>
              <a:t>, D., Newton, M., Speer, J., &amp; Watkinson, C. (2011). </a:t>
            </a:r>
            <a:r>
              <a:rPr lang="en-US" sz="1300" i="1" dirty="0" smtClean="0"/>
              <a:t>Library publishing services: Strategies for success research report, version 1.0</a:t>
            </a:r>
            <a:r>
              <a:rPr lang="en-US" sz="1300" dirty="0" smtClean="0"/>
              <a:t>. Washington, DC: SPARC. Retrieved from  </a:t>
            </a:r>
            <a:r>
              <a:rPr lang="en-US" sz="1300" u="sng" dirty="0" smtClean="0">
                <a:hlinkClick r:id="rId5"/>
              </a:rPr>
              <a:t>http://wp.sparc.arl.org/lps/</a:t>
            </a:r>
            <a:endParaRPr lang="en-US" sz="1300" dirty="0" smtClean="0"/>
          </a:p>
          <a:p>
            <a:r>
              <a:rPr lang="en-US" sz="1300" dirty="0" err="1" smtClean="0"/>
              <a:t>Dahlstrom</a:t>
            </a:r>
            <a:r>
              <a:rPr lang="en-US" sz="1300" dirty="0" smtClean="0"/>
              <a:t>, E., de Boor, T., </a:t>
            </a:r>
            <a:r>
              <a:rPr lang="en-US" sz="1300" dirty="0" err="1" smtClean="0"/>
              <a:t>Grunwald</a:t>
            </a:r>
            <a:r>
              <a:rPr lang="en-US" sz="1300" dirty="0" smtClean="0"/>
              <a:t>, P., &amp; </a:t>
            </a:r>
            <a:r>
              <a:rPr lang="en-US" sz="1300" dirty="0" err="1" smtClean="0"/>
              <a:t>Vockley</a:t>
            </a:r>
            <a:r>
              <a:rPr lang="en-US" sz="1300" dirty="0" smtClean="0"/>
              <a:t>, M. (2011). </a:t>
            </a:r>
            <a:r>
              <a:rPr lang="en-US" sz="1300" i="1" dirty="0" smtClean="0"/>
              <a:t>The ECAR National Study of Undergraduate Students and Information Technology</a:t>
            </a:r>
            <a:r>
              <a:rPr lang="en-US" sz="1300" dirty="0" smtClean="0"/>
              <a:t>. Boulder, CO: EDUCAUSE Center for Applied Research. Retrieved from </a:t>
            </a:r>
            <a:r>
              <a:rPr lang="en-US" sz="1300" u="sng" dirty="0" smtClean="0">
                <a:hlinkClick r:id="rId6"/>
              </a:rPr>
              <a:t>http://www.educause.edu/ecar</a:t>
            </a:r>
            <a:endParaRPr lang="en-US" sz="1300" dirty="0" smtClean="0"/>
          </a:p>
          <a:p>
            <a:r>
              <a:rPr lang="en-US" sz="1300" dirty="0" smtClean="0"/>
              <a:t>Dempsey, L. (2008). Always on: Libraries in a world of permanent connectivity. </a:t>
            </a:r>
            <a:r>
              <a:rPr lang="en-US" sz="1300" i="1" dirty="0" smtClean="0"/>
              <a:t>First Monday</a:t>
            </a:r>
            <a:r>
              <a:rPr lang="en-US" sz="1300" dirty="0" smtClean="0"/>
              <a:t>, </a:t>
            </a:r>
            <a:r>
              <a:rPr lang="en-US" sz="1300" i="1" dirty="0" smtClean="0"/>
              <a:t>14(</a:t>
            </a:r>
            <a:r>
              <a:rPr lang="en-US" sz="1300" dirty="0" smtClean="0"/>
              <a:t>1). Retrieved from:  </a:t>
            </a:r>
            <a:r>
              <a:rPr lang="en-US" sz="1300" dirty="0" smtClean="0">
                <a:hlinkClick r:id="rId7"/>
              </a:rPr>
              <a:t>http://www.firstmonday.org/htbin/cgiwrap/bin/ojs/index.php/fm/article/view/2291/2070</a:t>
            </a:r>
            <a:endParaRPr lang="en-US" sz="1300" dirty="0" smtClean="0"/>
          </a:p>
          <a:p>
            <a:r>
              <a:rPr lang="en-US" sz="1300" dirty="0" err="1" smtClean="0"/>
              <a:t>DeSantis</a:t>
            </a:r>
            <a:r>
              <a:rPr lang="en-US" sz="1300" dirty="0" smtClean="0"/>
              <a:t>, N. (2012). On </a:t>
            </a:r>
            <a:r>
              <a:rPr lang="en-US" sz="1300" dirty="0" err="1" smtClean="0"/>
              <a:t>Facebook</a:t>
            </a:r>
            <a:r>
              <a:rPr lang="en-US" sz="1300" dirty="0" smtClean="0"/>
              <a:t>, librarian brings 2 students from the early 1900s to life. </a:t>
            </a:r>
            <a:r>
              <a:rPr lang="en-US" sz="1300" i="1" dirty="0" smtClean="0"/>
              <a:t>Wired Campus </a:t>
            </a:r>
            <a:r>
              <a:rPr lang="en-US" sz="1300" dirty="0" smtClean="0"/>
              <a:t>(January 6). Retrieved from </a:t>
            </a:r>
            <a:r>
              <a:rPr lang="en-US" sz="1300" dirty="0" smtClean="0">
                <a:hlinkClick r:id="rId8"/>
              </a:rPr>
              <a:t>http://chronicle.com/blogs/wiredcampus/on-facebook-librarian-brings-two-students-from-the-early-1900s-to-life/34845</a:t>
            </a:r>
            <a:endParaRPr lang="en-US" sz="1300"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399" y="866273"/>
            <a:ext cx="8630653" cy="5109225"/>
          </a:xfrm>
        </p:spPr>
        <p:txBody>
          <a:bodyPr>
            <a:noAutofit/>
          </a:bodyPr>
          <a:lstStyle/>
          <a:p>
            <a:r>
              <a:rPr lang="en-US" sz="1300" dirty="0" smtClean="0">
                <a:latin typeface="+mn-lt"/>
              </a:rPr>
              <a:t>Dooley, J. M., &amp; Luce, K. (2010). </a:t>
            </a:r>
            <a:r>
              <a:rPr lang="en-US" sz="1300" i="1" dirty="0" smtClean="0">
                <a:latin typeface="+mn-lt"/>
              </a:rPr>
              <a:t>Taking our pulse: The OCLC Research survey of special collections and archives.</a:t>
            </a:r>
            <a:r>
              <a:rPr lang="en-US" sz="1300" dirty="0" smtClean="0">
                <a:latin typeface="+mn-lt"/>
              </a:rPr>
              <a:t> Dublin, OH: OCLC Research. Retrieved from </a:t>
            </a:r>
            <a:r>
              <a:rPr lang="en-US" sz="1300" u="sng" dirty="0" smtClean="0">
                <a:latin typeface="+mn-lt"/>
                <a:hlinkClick r:id="rId3"/>
              </a:rPr>
              <a:t>http://www.oclc.org/research/publications/library/2010/2010-11.pdf</a:t>
            </a:r>
            <a:endParaRPr lang="en-US" sz="1300" dirty="0" smtClean="0">
              <a:latin typeface="+mn-lt"/>
            </a:endParaRPr>
          </a:p>
          <a:p>
            <a:r>
              <a:rPr lang="en-US" sz="1300" dirty="0" err="1" smtClean="0">
                <a:latin typeface="+mn-lt"/>
              </a:rPr>
              <a:t>Dervin</a:t>
            </a:r>
            <a:r>
              <a:rPr lang="en-US" sz="1300" dirty="0" smtClean="0">
                <a:latin typeface="+mn-lt"/>
              </a:rPr>
              <a:t>, B., Connaway, L. S., &amp; </a:t>
            </a:r>
            <a:r>
              <a:rPr lang="en-US" sz="1300" dirty="0" err="1" smtClean="0">
                <a:latin typeface="+mn-lt"/>
              </a:rPr>
              <a:t>Prabha</a:t>
            </a:r>
            <a:r>
              <a:rPr lang="en-US" sz="1300" dirty="0" smtClean="0">
                <a:latin typeface="+mn-lt"/>
              </a:rPr>
              <a:t>, C. (2003-2005). </a:t>
            </a:r>
            <a:r>
              <a:rPr lang="en-US" sz="1300" i="1" dirty="0" smtClean="0">
                <a:latin typeface="+mn-lt"/>
              </a:rPr>
              <a:t>Sense-making the information confluence: The </a:t>
            </a:r>
            <a:r>
              <a:rPr lang="en-US" sz="1300" i="1" dirty="0" err="1" smtClean="0">
                <a:latin typeface="+mn-lt"/>
              </a:rPr>
              <a:t>hows</a:t>
            </a:r>
            <a:r>
              <a:rPr lang="en-US" sz="1300" i="1" dirty="0" smtClean="0">
                <a:latin typeface="+mn-lt"/>
              </a:rPr>
              <a:t> and the whys of college and university user </a:t>
            </a:r>
            <a:r>
              <a:rPr lang="en-US" sz="1300" i="1" dirty="0" err="1" smtClean="0">
                <a:latin typeface="+mn-lt"/>
              </a:rPr>
              <a:t>satisficing</a:t>
            </a:r>
            <a:r>
              <a:rPr lang="en-US" sz="1300" i="1" dirty="0" smtClean="0">
                <a:latin typeface="+mn-lt"/>
              </a:rPr>
              <a:t> of information needs. </a:t>
            </a:r>
            <a:r>
              <a:rPr lang="en-US" sz="1300" dirty="0" smtClean="0">
                <a:latin typeface="+mn-lt"/>
              </a:rPr>
              <a:t>Funded by the Institute of Museum and Library Services (IMLS). Project Website URL: </a:t>
            </a:r>
            <a:r>
              <a:rPr lang="en-US" sz="1300" dirty="0" smtClean="0">
                <a:latin typeface="+mn-lt"/>
                <a:hlinkClick r:id="rId4"/>
              </a:rPr>
              <a:t>http://www.oclc.org/research/activities/past/orprojects/imls/default.htm</a:t>
            </a:r>
            <a:endParaRPr lang="en-US" sz="1300" dirty="0" smtClean="0">
              <a:latin typeface="+mn-lt"/>
            </a:endParaRPr>
          </a:p>
          <a:p>
            <a:r>
              <a:rPr lang="en-US" sz="1300" dirty="0" smtClean="0">
                <a:latin typeface="+mn-lt"/>
              </a:rPr>
              <a:t>Kelley, M. (2011). Library with free online college textbooks makes debut. </a:t>
            </a:r>
            <a:r>
              <a:rPr lang="en-US" sz="1300" i="1" dirty="0" smtClean="0">
                <a:latin typeface="+mn-lt"/>
              </a:rPr>
              <a:t>The Digital Shift </a:t>
            </a:r>
            <a:r>
              <a:rPr lang="en-US" sz="1300" dirty="0" smtClean="0">
                <a:latin typeface="+mn-lt"/>
              </a:rPr>
              <a:t>(November 1)</a:t>
            </a:r>
            <a:r>
              <a:rPr lang="en-US" sz="1300" i="1" dirty="0" smtClean="0">
                <a:latin typeface="+mn-lt"/>
              </a:rPr>
              <a:t>. </a:t>
            </a:r>
            <a:r>
              <a:rPr lang="en-US" sz="1300" dirty="0" smtClean="0">
                <a:latin typeface="+mn-lt"/>
              </a:rPr>
              <a:t>Retrieved from </a:t>
            </a:r>
            <a:r>
              <a:rPr lang="en-US" sz="1300" u="sng" dirty="0" smtClean="0">
                <a:latin typeface="+mn-lt"/>
                <a:hlinkClick r:id="rId5"/>
              </a:rPr>
              <a:t>http://www.thedigitalshift.com/2011/11/ebooks/library--with-free-online-college-textbooks-makes-debut/</a:t>
            </a:r>
          </a:p>
          <a:p>
            <a:r>
              <a:rPr lang="en-US" sz="1300" dirty="0" smtClean="0">
                <a:latin typeface="+mn-lt"/>
              </a:rPr>
              <a:t>Kelley, M. (2011. Major medical library closing its doors to patrons and moving to digital model. </a:t>
            </a:r>
            <a:r>
              <a:rPr lang="en-US" sz="1300" i="1" dirty="0" smtClean="0">
                <a:latin typeface="+mn-lt"/>
              </a:rPr>
              <a:t>The Digital Shift </a:t>
            </a:r>
            <a:r>
              <a:rPr lang="en-US" sz="1300" dirty="0" smtClean="0">
                <a:latin typeface="+mn-lt"/>
              </a:rPr>
              <a:t>(October 27). Retrieved from </a:t>
            </a:r>
            <a:r>
              <a:rPr lang="en-US" sz="1300" u="sng" dirty="0" smtClean="0">
                <a:latin typeface="+mn-lt"/>
                <a:hlinkClick r:id="rId5"/>
              </a:rPr>
              <a:t>http://www.thedigitalshift.com/2011/10/research/major-medical-library-closing-its-doors-to-patrons-and-moving-to-digital-model/</a:t>
            </a:r>
            <a:r>
              <a:rPr lang="en-US" sz="1300" dirty="0" smtClean="0">
                <a:latin typeface="+mn-lt"/>
              </a:rPr>
              <a:t> </a:t>
            </a:r>
          </a:p>
          <a:p>
            <a:r>
              <a:rPr lang="en-US" sz="1300" dirty="0" err="1" smtClean="0">
                <a:latin typeface="+mn-lt"/>
              </a:rPr>
              <a:t>Kesselman</a:t>
            </a:r>
            <a:r>
              <a:rPr lang="en-US" sz="1300" dirty="0" smtClean="0">
                <a:latin typeface="+mn-lt"/>
              </a:rPr>
              <a:t>, M. A., &amp; </a:t>
            </a:r>
            <a:r>
              <a:rPr lang="en-US" sz="1300" dirty="0" err="1" smtClean="0">
                <a:latin typeface="+mn-lt"/>
              </a:rPr>
              <a:t>Watstein</a:t>
            </a:r>
            <a:r>
              <a:rPr lang="en-US" sz="1300" dirty="0" smtClean="0">
                <a:latin typeface="+mn-lt"/>
              </a:rPr>
              <a:t>, S. B. (2009). Creating opportunities: Embedded librarians. </a:t>
            </a:r>
            <a:r>
              <a:rPr lang="en-US" sz="1300" i="1" dirty="0" smtClean="0">
                <a:latin typeface="+mn-lt"/>
              </a:rPr>
              <a:t>Journal of Library Administration, 49(</a:t>
            </a:r>
            <a:r>
              <a:rPr lang="en-US" sz="1300" dirty="0" smtClean="0">
                <a:latin typeface="+mn-lt"/>
              </a:rPr>
              <a:t>4), 383-400. </a:t>
            </a:r>
          </a:p>
          <a:p>
            <a:r>
              <a:rPr lang="en-US" sz="1300" dirty="0" smtClean="0">
                <a:latin typeface="+mn-lt"/>
              </a:rPr>
              <a:t>“The Lib-Value Project,” </a:t>
            </a:r>
            <a:r>
              <a:rPr lang="en-US" sz="1300" dirty="0" err="1" smtClean="0">
                <a:latin typeface="+mn-lt"/>
              </a:rPr>
              <a:t>LIBValue</a:t>
            </a:r>
            <a:r>
              <a:rPr lang="en-US" sz="1300" dirty="0" smtClean="0">
                <a:latin typeface="+mn-lt"/>
              </a:rPr>
              <a:t>: Value, Outcomes, and Return on Investment of Academic Libraries, </a:t>
            </a:r>
            <a:r>
              <a:rPr lang="en-US" sz="1300" u="sng" dirty="0" smtClean="0">
                <a:latin typeface="+mn-lt"/>
                <a:hlinkClick r:id="rId6"/>
              </a:rPr>
              <a:t>http://libvalue.cci.utk.edu/node/2</a:t>
            </a:r>
            <a:endParaRPr lang="en-US" sz="1300" dirty="0" smtClean="0">
              <a:latin typeface="+mn-lt"/>
            </a:endParaRPr>
          </a:p>
          <a:p>
            <a:r>
              <a:rPr lang="en-US" sz="1300" dirty="0" smtClean="0">
                <a:latin typeface="+mn-lt"/>
              </a:rPr>
              <a:t>Lynch, M., </a:t>
            </a:r>
            <a:r>
              <a:rPr lang="en-US" sz="1300" dirty="0" err="1" smtClean="0">
                <a:latin typeface="+mn-lt"/>
              </a:rPr>
              <a:t>Tordella</a:t>
            </a:r>
            <a:r>
              <a:rPr lang="en-US" sz="1300" dirty="0" smtClean="0">
                <a:latin typeface="+mn-lt"/>
              </a:rPr>
              <a:t>, S., &amp; Godfrey, T. (2005). Retirement and recruitment: A deeper look. </a:t>
            </a:r>
            <a:r>
              <a:rPr lang="en-US" sz="1300" i="1" dirty="0" smtClean="0">
                <a:latin typeface="+mn-lt"/>
              </a:rPr>
              <a:t>American Libraries</a:t>
            </a:r>
            <a:r>
              <a:rPr lang="en-US" sz="1300" dirty="0" smtClean="0">
                <a:latin typeface="+mn-lt"/>
              </a:rPr>
              <a:t>, </a:t>
            </a:r>
            <a:r>
              <a:rPr lang="en-US" sz="1300" i="1" dirty="0" smtClean="0">
                <a:latin typeface="+mn-lt"/>
              </a:rPr>
              <a:t>36 </a:t>
            </a:r>
            <a:r>
              <a:rPr lang="en-US" sz="1300" dirty="0" smtClean="0">
                <a:latin typeface="+mn-lt"/>
              </a:rPr>
              <a:t>(1), 28. </a:t>
            </a:r>
            <a:r>
              <a:rPr lang="en-US" sz="1300" u="sng" dirty="0" smtClean="0">
                <a:latin typeface="+mn-lt"/>
                <a:hlinkClick r:id="rId7"/>
              </a:rPr>
              <a:t>http://www.ala.org/research/sites/ala.org.research/files/content/librarystaffstats/recruitment/recruitretire-adeeperlook.pdf</a:t>
            </a:r>
            <a:endParaRPr lang="en-US" sz="1300" dirty="0">
              <a:latin typeface="+mn-lt"/>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399" y="558184"/>
            <a:ext cx="8738937" cy="5470475"/>
          </a:xfrm>
        </p:spPr>
        <p:txBody>
          <a:bodyPr>
            <a:noAutofit/>
          </a:bodyPr>
          <a:lstStyle/>
          <a:p>
            <a:endParaRPr lang="en-US" sz="1300" u="sng" dirty="0" smtClean="0"/>
          </a:p>
          <a:p>
            <a:r>
              <a:rPr lang="en-US" sz="1300" dirty="0" smtClean="0"/>
              <a:t>Mathews, B. (2012). Think like a startup: A white paper to inspire library entrepreneurialism. </a:t>
            </a:r>
            <a:r>
              <a:rPr lang="en-US" sz="1300" dirty="0" err="1" smtClean="0"/>
              <a:t>VTechWorks</a:t>
            </a:r>
            <a:r>
              <a:rPr lang="en-US" sz="1300" dirty="0" smtClean="0"/>
              <a:t> working paper, Virginia Polytechnic Institute and State University, Blacksburg, Virginia. </a:t>
            </a:r>
            <a:r>
              <a:rPr lang="en-US" sz="1300" u="sng" dirty="0" smtClean="0">
                <a:hlinkClick r:id="rId3"/>
              </a:rPr>
              <a:t>http://vtechworks.lib.vt.edu/handle/10919/18649</a:t>
            </a:r>
            <a:endParaRPr lang="en-US" sz="1300" dirty="0" smtClean="0"/>
          </a:p>
          <a:p>
            <a:r>
              <a:rPr lang="en-US" sz="1300" dirty="0" smtClean="0"/>
              <a:t>OCLC. (2008). OCLC, Syracuse University and University of Washington to help develop a new Web search experience based on expertise from librarians [Press release]. Retrieved from </a:t>
            </a:r>
            <a:r>
              <a:rPr lang="en-US" sz="1300" u="sng" dirty="0" smtClean="0">
                <a:hlinkClick r:id="rId4"/>
              </a:rPr>
              <a:t>http://www.oclc.org/news/releases/200842.html</a:t>
            </a:r>
            <a:r>
              <a:rPr lang="en-US" sz="1300" dirty="0" smtClean="0"/>
              <a:t> </a:t>
            </a:r>
          </a:p>
          <a:p>
            <a:r>
              <a:rPr lang="en-US" sz="1300" dirty="0" smtClean="0"/>
              <a:t>OCLC Distinguished Seminar Series (Producer). (2012, January 16). From Books and Buildings to Information and Services [Video webcast]. Retrieved from </a:t>
            </a:r>
            <a:r>
              <a:rPr lang="en-US" sz="1300" dirty="0" smtClean="0">
                <a:hlinkClick r:id="rId5"/>
              </a:rPr>
              <a:t>http://player.multicastmedia.com/player.php?p=j1v57etx</a:t>
            </a:r>
            <a:endParaRPr lang="en-US" sz="1300" dirty="0" smtClean="0"/>
          </a:p>
          <a:p>
            <a:r>
              <a:rPr lang="en-US" sz="1300" dirty="0" smtClean="0"/>
              <a:t>Radford, M. L., &amp; Connaway, L. S. (2008). </a:t>
            </a:r>
            <a:r>
              <a:rPr lang="en-US" sz="1300" i="1" dirty="0" smtClean="0"/>
              <a:t>Seeking Synchronicity: Evaluating virtual reference service from user, non-user, and librarian perspectives.  IMLS final performance report</a:t>
            </a:r>
            <a:r>
              <a:rPr lang="en-US" sz="1300" dirty="0" smtClean="0"/>
              <a:t>. Retrieved from: </a:t>
            </a:r>
            <a:r>
              <a:rPr lang="en-US" sz="1300" u="sng" dirty="0" smtClean="0">
                <a:hlinkClick r:id="rId6"/>
              </a:rPr>
              <a:t>http://www.oclc.org/research/activities/synchronicity/reports/20080626-final.pdf</a:t>
            </a:r>
            <a:endParaRPr lang="en-US" sz="1300" dirty="0" smtClean="0"/>
          </a:p>
          <a:p>
            <a:r>
              <a:rPr lang="en-US" sz="1300" dirty="0" err="1" smtClean="0"/>
              <a:t>Ranganathan</a:t>
            </a:r>
            <a:r>
              <a:rPr lang="en-US" sz="1300" dirty="0" smtClean="0"/>
              <a:t>, S. R .(1957). </a:t>
            </a:r>
            <a:r>
              <a:rPr lang="en-US" sz="1300" i="1" dirty="0" smtClean="0"/>
              <a:t>The five laws of library science. </a:t>
            </a:r>
            <a:r>
              <a:rPr lang="en-US" sz="1300" dirty="0" smtClean="0"/>
              <a:t>Madras: Madras Library Association. </a:t>
            </a:r>
          </a:p>
          <a:p>
            <a:r>
              <a:rPr lang="en-US" sz="1300" dirty="0" smtClean="0"/>
              <a:t>Roberts, G. (2005). Groupware as a knowledge repository. </a:t>
            </a:r>
            <a:r>
              <a:rPr lang="en-US" sz="1300" i="1" dirty="0" smtClean="0"/>
              <a:t>Computers in Small Libraries, </a:t>
            </a:r>
            <a:r>
              <a:rPr lang="pt-BR" sz="1300" i="1" dirty="0" smtClean="0"/>
              <a:t>25</a:t>
            </a:r>
            <a:r>
              <a:rPr lang="pt-BR" sz="1300" dirty="0" smtClean="0"/>
              <a:t> (4), 29-31. </a:t>
            </a:r>
            <a:endParaRPr lang="en-US" sz="1300" dirty="0" smtClean="0"/>
          </a:p>
          <a:p>
            <a:r>
              <a:rPr lang="en-US" sz="1300" dirty="0" smtClean="0"/>
              <a:t>Smith, S., &amp; Pickett, C. (2011). Avoiding the path to obsolescence. </a:t>
            </a:r>
            <a:r>
              <a:rPr lang="en-US" sz="1300" i="1" dirty="0" smtClean="0"/>
              <a:t>American Libraries</a:t>
            </a:r>
            <a:r>
              <a:rPr lang="en-US" sz="1300" dirty="0" smtClean="0"/>
              <a:t>, </a:t>
            </a:r>
            <a:r>
              <a:rPr lang="en-US" sz="1300" i="1" dirty="0" smtClean="0"/>
              <a:t>42 </a:t>
            </a:r>
            <a:r>
              <a:rPr lang="en-US" sz="1300" dirty="0" smtClean="0"/>
              <a:t>(9), 38-43. </a:t>
            </a:r>
            <a:r>
              <a:rPr lang="en-US" sz="1300" dirty="0" smtClean="0">
                <a:hlinkClick r:id="rId7"/>
              </a:rPr>
              <a:t>http://americanlibrariesmagazine.org/features/09052011/avoiding-path-obsolence</a:t>
            </a:r>
            <a:endParaRPr lang="en-US" sz="1300" dirty="0" smtClean="0"/>
          </a:p>
          <a:p>
            <a:r>
              <a:rPr lang="en-US" sz="1300" dirty="0" smtClean="0"/>
              <a:t>White, D., &amp; Connaway, L. S. (2011-2012). Visitors and Residents: What motivates engagement with the digital information environment.  Funded by JISC.  Project Website URL: </a:t>
            </a:r>
            <a:r>
              <a:rPr lang="en-US" sz="1300" u="sng" dirty="0" smtClean="0">
                <a:hlinkClick r:id="rId8"/>
              </a:rPr>
              <a:t>http://www.oclc.org/research/activities/vandr/</a:t>
            </a:r>
            <a:endParaRPr lang="en-US" sz="1300" dirty="0" smtClean="0"/>
          </a:p>
          <a:p>
            <a:r>
              <a:rPr lang="en-US" sz="1300" dirty="0" err="1" smtClean="0"/>
              <a:t>Zabel</a:t>
            </a:r>
            <a:r>
              <a:rPr lang="en-US" sz="1300" dirty="0" smtClean="0"/>
              <a:t>, D. (2011). </a:t>
            </a:r>
            <a:r>
              <a:rPr lang="en-US" sz="1300" i="1" dirty="0" smtClean="0"/>
              <a:t>Reference reborn: Breathing new life into public services librarianship</a:t>
            </a:r>
            <a:r>
              <a:rPr lang="en-US" sz="1300" dirty="0" smtClean="0"/>
              <a:t>. Santa Barbara, CA: Libraries Unlimited.</a:t>
            </a:r>
          </a:p>
          <a:p>
            <a:endParaRPr lang="en-US" sz="1200" dirty="0" smtClean="0"/>
          </a:p>
          <a:p>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609600"/>
          </a:xfrm>
        </p:spPr>
        <p:txBody>
          <a:bodyPr/>
          <a:lstStyle/>
          <a:p>
            <a:r>
              <a:rPr lang="en-US" dirty="0" smtClean="0"/>
              <a:t>Photo Credits</a:t>
            </a:r>
            <a:endParaRPr lang="en-US" dirty="0"/>
          </a:p>
        </p:txBody>
      </p:sp>
      <p:sp>
        <p:nvSpPr>
          <p:cNvPr id="3" name="Content Placeholder 2"/>
          <p:cNvSpPr>
            <a:spLocks noGrp="1"/>
          </p:cNvSpPr>
          <p:nvPr>
            <p:ph idx="1"/>
          </p:nvPr>
        </p:nvSpPr>
        <p:spPr>
          <a:xfrm>
            <a:off x="152400" y="1143000"/>
            <a:ext cx="8702842" cy="4295274"/>
          </a:xfrm>
        </p:spPr>
        <p:txBody>
          <a:bodyPr>
            <a:noAutofit/>
          </a:bodyPr>
          <a:lstStyle/>
          <a:p>
            <a:pPr marL="0" indent="12700">
              <a:lnSpc>
                <a:spcPct val="100000"/>
              </a:lnSpc>
              <a:spcBef>
                <a:spcPts val="0"/>
              </a:spcBef>
            </a:pPr>
            <a:r>
              <a:rPr lang="en-US" sz="1600" b="0" dirty="0" smtClean="0"/>
              <a:t>Slide 2: Path </a:t>
            </a:r>
            <a:r>
              <a:rPr lang="en-US" sz="1600" b="0" dirty="0" smtClean="0">
                <a:hlinkClick r:id="rId3"/>
              </a:rPr>
              <a:t>http://www.flickr.com/photos/sbh/3422705673/</a:t>
            </a: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r>
              <a:rPr lang="en-US" sz="1600" b="0" dirty="0" smtClean="0"/>
              <a:t>Slide 3: Telescope </a:t>
            </a:r>
            <a:r>
              <a:rPr lang="en-US" sz="1600" b="0" dirty="0" smtClean="0">
                <a:hlinkClick r:id="rId4"/>
              </a:rPr>
              <a:t>http://www.flickr.com/photos/christopherf/6874966155/</a:t>
            </a: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r>
              <a:rPr lang="en-US" sz="1600" b="0" dirty="0" smtClean="0"/>
              <a:t>Slide 4: Books </a:t>
            </a:r>
            <a:r>
              <a:rPr lang="en-US" sz="1600" b="0" dirty="0" smtClean="0">
                <a:hlinkClick r:id="rId5"/>
              </a:rPr>
              <a:t>http://www.flickr.com/photos/pocait/2274239427/</a:t>
            </a: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r>
              <a:rPr lang="en-US" sz="1600" b="0" dirty="0" smtClean="0"/>
              <a:t>Slide 5: Waterfall </a:t>
            </a:r>
            <a:r>
              <a:rPr lang="en-US" sz="1600" b="0" dirty="0" smtClean="0">
                <a:hlinkClick r:id="rId6"/>
              </a:rPr>
              <a:t>http://www.flickr.com/photos/aramisfirefly/3580397954/</a:t>
            </a: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r>
              <a:rPr lang="en-US" sz="1600" b="0" dirty="0" smtClean="0"/>
              <a:t>Slide 7: Fire Hydrant </a:t>
            </a:r>
            <a:r>
              <a:rPr lang="en-US" sz="1600" b="0" dirty="0" smtClean="0">
                <a:hlinkClick r:id="rId7"/>
              </a:rPr>
              <a:t>http://www.flickr.com/photos/will-lion/2595497078/</a:t>
            </a: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r>
              <a:rPr lang="en-US" sz="1600" b="0" dirty="0" smtClean="0"/>
              <a:t>Slide 9: Heart </a:t>
            </a:r>
            <a:r>
              <a:rPr lang="en-US" sz="1600" b="0" dirty="0" smtClean="0">
                <a:hlinkClick r:id="rId8"/>
              </a:rPr>
              <a:t>http://www.flickr.com/photos/vipulmathur/471634239</a:t>
            </a: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r>
              <a:rPr lang="en-US" sz="1600" b="0" dirty="0" smtClean="0"/>
              <a:t>Slide 13: Map </a:t>
            </a:r>
            <a:r>
              <a:rPr lang="en-US" sz="1600" b="0" dirty="0" smtClean="0">
                <a:hlinkClick r:id="rId9"/>
              </a:rPr>
              <a:t>http://www.flickr.com/photos/mglarsen/4728823590/</a:t>
            </a: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r>
              <a:rPr lang="en-US" sz="1600" b="0" dirty="0" smtClean="0"/>
              <a:t>Slide 20: Student at Computer </a:t>
            </a:r>
            <a:r>
              <a:rPr lang="en-US" sz="1600" b="0" dirty="0" smtClean="0">
                <a:hlinkClick r:id="rId10"/>
              </a:rPr>
              <a:t>http://www.flickr.com/photos/pburch_tulane/4193041009/</a:t>
            </a: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lnSpc>
                <a:spcPct val="100000"/>
              </a:lnSpc>
              <a:spcBef>
                <a:spcPts val="0"/>
              </a:spcBef>
            </a:pPr>
            <a:endParaRPr lang="en-US" sz="1600" b="0" dirty="0" smtClean="0"/>
          </a:p>
          <a:p>
            <a:pPr marL="0" indent="12700"/>
            <a:endParaRPr lang="en-US" sz="1600" b="0" dirty="0" smtClean="0"/>
          </a:p>
          <a:p>
            <a:pPr marL="0" indent="12700"/>
            <a:endParaRPr lang="en-US" sz="1600" b="0" dirty="0" smtClean="0"/>
          </a:p>
          <a:p>
            <a:endParaRPr lang="en-US" dirty="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Credits</a:t>
            </a:r>
            <a:endParaRPr lang="en-US" dirty="0"/>
          </a:p>
        </p:txBody>
      </p:sp>
      <p:sp>
        <p:nvSpPr>
          <p:cNvPr id="3" name="Content Placeholder 2"/>
          <p:cNvSpPr>
            <a:spLocks noGrp="1"/>
          </p:cNvSpPr>
          <p:nvPr>
            <p:ph idx="1"/>
          </p:nvPr>
        </p:nvSpPr>
        <p:spPr>
          <a:xfrm>
            <a:off x="152399" y="1143000"/>
            <a:ext cx="8606589" cy="4247147"/>
          </a:xfrm>
        </p:spPr>
        <p:txBody>
          <a:bodyPr/>
          <a:lstStyle/>
          <a:p>
            <a:pPr>
              <a:lnSpc>
                <a:spcPct val="100000"/>
              </a:lnSpc>
              <a:spcBef>
                <a:spcPts val="0"/>
              </a:spcBef>
            </a:pPr>
            <a:endParaRPr lang="en-US" sz="1600" b="0" dirty="0" smtClean="0"/>
          </a:p>
          <a:p>
            <a:pPr>
              <a:lnSpc>
                <a:spcPct val="100000"/>
              </a:lnSpc>
              <a:spcBef>
                <a:spcPts val="0"/>
              </a:spcBef>
            </a:pPr>
            <a:r>
              <a:rPr lang="en-US" sz="1600" b="0" dirty="0" smtClean="0"/>
              <a:t>Slide 21: </a:t>
            </a:r>
            <a:r>
              <a:rPr lang="en-US" sz="1600" b="0" dirty="0" err="1" smtClean="0"/>
              <a:t>Ebook</a:t>
            </a:r>
            <a:r>
              <a:rPr lang="en-US" sz="1600" b="0" dirty="0" smtClean="0"/>
              <a:t>  </a:t>
            </a:r>
            <a:r>
              <a:rPr lang="en-US" sz="1600" b="0" dirty="0" smtClean="0">
                <a:hlinkClick r:id="rId3"/>
              </a:rPr>
              <a:t>http://www.flickr.com/photos/holleboom/5171246269/</a:t>
            </a:r>
            <a:endParaRPr lang="en-US" sz="1600" b="0" dirty="0" smtClean="0"/>
          </a:p>
          <a:p>
            <a:pPr>
              <a:lnSpc>
                <a:spcPct val="100000"/>
              </a:lnSpc>
              <a:spcBef>
                <a:spcPts val="0"/>
              </a:spcBef>
            </a:pPr>
            <a:endParaRPr lang="en-US" sz="1600" b="0" dirty="0" smtClean="0"/>
          </a:p>
          <a:p>
            <a:pPr>
              <a:lnSpc>
                <a:spcPct val="100000"/>
              </a:lnSpc>
              <a:spcBef>
                <a:spcPts val="0"/>
              </a:spcBef>
            </a:pPr>
            <a:r>
              <a:rPr lang="en-US" sz="1600" b="0" dirty="0" smtClean="0"/>
              <a:t>Slide 22: </a:t>
            </a:r>
            <a:r>
              <a:rPr lang="en-US" sz="1600" b="0" dirty="0" err="1" smtClean="0"/>
              <a:t>Ebooks</a:t>
            </a:r>
            <a:r>
              <a:rPr lang="en-US" sz="1600" b="0" dirty="0" smtClean="0"/>
              <a:t> </a:t>
            </a:r>
            <a:r>
              <a:rPr lang="en-US" sz="1600" b="0" dirty="0" smtClean="0">
                <a:hlinkClick r:id="rId4"/>
              </a:rPr>
              <a:t>http://www.flickr.com/photos/libraryman/5052936803/</a:t>
            </a:r>
            <a:endParaRPr lang="en-US" sz="1600" b="0" dirty="0" smtClean="0"/>
          </a:p>
          <a:p>
            <a:pPr>
              <a:lnSpc>
                <a:spcPct val="100000"/>
              </a:lnSpc>
              <a:spcBef>
                <a:spcPts val="0"/>
              </a:spcBef>
            </a:pPr>
            <a:endParaRPr lang="en-US" sz="1600" b="0" dirty="0" smtClean="0"/>
          </a:p>
          <a:p>
            <a:pPr>
              <a:lnSpc>
                <a:spcPct val="100000"/>
              </a:lnSpc>
              <a:spcBef>
                <a:spcPts val="0"/>
              </a:spcBef>
            </a:pPr>
            <a:r>
              <a:rPr lang="en-US" sz="1600" b="0" dirty="0" smtClean="0"/>
              <a:t>Slide 25: Reference Desk </a:t>
            </a:r>
            <a:r>
              <a:rPr lang="en-US" sz="1600" b="0" dirty="0" smtClean="0">
                <a:hlinkClick r:id="rId5"/>
              </a:rPr>
              <a:t>http://www.flickr.com/photos/23618675@N05/3432181624/</a:t>
            </a:r>
            <a:endParaRPr lang="en-US" sz="1600" b="0" dirty="0" smtClean="0"/>
          </a:p>
          <a:p>
            <a:pPr>
              <a:lnSpc>
                <a:spcPct val="100000"/>
              </a:lnSpc>
              <a:spcBef>
                <a:spcPts val="0"/>
              </a:spcBef>
            </a:pPr>
            <a:endParaRPr lang="en-US" sz="1600" b="0" dirty="0" smtClean="0"/>
          </a:p>
          <a:p>
            <a:pPr>
              <a:lnSpc>
                <a:spcPct val="100000"/>
              </a:lnSpc>
              <a:spcBef>
                <a:spcPts val="0"/>
              </a:spcBef>
            </a:pPr>
            <a:r>
              <a:rPr lang="en-US" sz="1600" b="0" dirty="0" smtClean="0"/>
              <a:t>Slide 28: Staircase </a:t>
            </a:r>
            <a:r>
              <a:rPr lang="en-US" sz="1600" b="0" dirty="0" smtClean="0">
                <a:hlinkClick r:id="rId6"/>
              </a:rPr>
              <a:t>http://www.flickr.com/photos/maniniyut/5912946545/</a:t>
            </a:r>
            <a:endParaRPr lang="en-US" sz="1600" b="0" dirty="0" smtClean="0"/>
          </a:p>
          <a:p>
            <a:pPr>
              <a:lnSpc>
                <a:spcPct val="100000"/>
              </a:lnSpc>
              <a:spcBef>
                <a:spcPts val="0"/>
              </a:spcBef>
            </a:pPr>
            <a:endParaRPr lang="en-US" sz="1600" b="0" dirty="0" smtClean="0"/>
          </a:p>
          <a:p>
            <a:pPr>
              <a:lnSpc>
                <a:spcPct val="100000"/>
              </a:lnSpc>
              <a:spcBef>
                <a:spcPts val="0"/>
              </a:spcBef>
            </a:pPr>
            <a:r>
              <a:rPr lang="en-US" sz="1600" b="0" dirty="0" smtClean="0"/>
              <a:t>Slide 32: Family Portrait </a:t>
            </a:r>
            <a:r>
              <a:rPr lang="en-US" sz="1600" b="0" dirty="0" smtClean="0">
                <a:hlinkClick r:id="rId7"/>
              </a:rPr>
              <a:t>http://www.flickr.com/photos/teotwawki/55900838/</a:t>
            </a:r>
            <a:endParaRPr lang="en-US" sz="1600" b="0" dirty="0" smtClean="0"/>
          </a:p>
          <a:p>
            <a:pPr>
              <a:lnSpc>
                <a:spcPct val="100000"/>
              </a:lnSpc>
              <a:spcBef>
                <a:spcPts val="0"/>
              </a:spcBef>
            </a:pPr>
            <a:endParaRPr lang="en-US" sz="1600" b="0" dirty="0" smtClean="0"/>
          </a:p>
          <a:p>
            <a:pPr>
              <a:lnSpc>
                <a:spcPct val="100000"/>
              </a:lnSpc>
              <a:spcBef>
                <a:spcPts val="0"/>
              </a:spcBef>
            </a:pPr>
            <a:r>
              <a:rPr lang="en-US" sz="1600" b="0" dirty="0" smtClean="0"/>
              <a:t>Slide 40: Universe </a:t>
            </a:r>
            <a:r>
              <a:rPr lang="en-US" sz="1600" b="0" dirty="0" smtClean="0">
                <a:hlinkClick r:id="rId8"/>
              </a:rPr>
              <a:t>http://www.flickr.com/photos/astroporn/4999978603/</a:t>
            </a:r>
            <a:endParaRPr lang="en-US" sz="1600" b="0" dirty="0" smtClean="0"/>
          </a:p>
          <a:p>
            <a:pPr>
              <a:lnSpc>
                <a:spcPct val="100000"/>
              </a:lnSpc>
              <a:spcBef>
                <a:spcPts val="0"/>
              </a:spcBef>
            </a:pPr>
            <a:endParaRPr lang="en-US" sz="1600" b="0" dirty="0" smtClean="0"/>
          </a:p>
          <a:p>
            <a:pPr>
              <a:lnSpc>
                <a:spcPct val="100000"/>
              </a:lnSpc>
              <a:spcBef>
                <a:spcPts val="0"/>
              </a:spcBef>
            </a:pPr>
            <a:endParaRPr lang="en-US" sz="1600" b="0" dirty="0" smtClean="0"/>
          </a:p>
          <a:p>
            <a:pPr>
              <a:lnSpc>
                <a:spcPct val="100000"/>
              </a:lnSpc>
              <a:spcBef>
                <a:spcPts val="0"/>
              </a:spcBef>
            </a:pPr>
            <a:endParaRPr lang="en-US" sz="1600" b="0" dirty="0" smtClean="0"/>
          </a:p>
          <a:p>
            <a:pPr>
              <a:lnSpc>
                <a:spcPct val="100000"/>
              </a:lnSpc>
              <a:spcBef>
                <a:spcPts val="0"/>
              </a:spcBef>
            </a:pPr>
            <a:endParaRPr lang="en-US" sz="1600" b="0" dirty="0" smtClean="0"/>
          </a:p>
          <a:p>
            <a:pPr>
              <a:lnSpc>
                <a:spcPct val="100000"/>
              </a:lnSpc>
              <a:spcBef>
                <a:spcPts val="0"/>
              </a:spcBef>
            </a:pPr>
            <a:endParaRPr lang="en-US" sz="1600" b="0" dirty="0" smtClean="0"/>
          </a:p>
          <a:p>
            <a:pPr>
              <a:lnSpc>
                <a:spcPct val="100000"/>
              </a:lnSpc>
              <a:spcBef>
                <a:spcPts val="0"/>
              </a:spcBef>
            </a:pPr>
            <a:endParaRPr lang="en-US" sz="1600" b="0" dirty="0" smtClean="0"/>
          </a:p>
          <a:p>
            <a:pPr>
              <a:lnSpc>
                <a:spcPct val="100000"/>
              </a:lnSpc>
              <a:spcBef>
                <a:spcPts val="0"/>
              </a:spcBef>
            </a:pPr>
            <a:endParaRPr lang="en-US" sz="1600" b="0" dirty="0" smtClean="0"/>
          </a:p>
          <a:p>
            <a:pPr>
              <a:lnSpc>
                <a:spcPct val="100000"/>
              </a:lnSpc>
              <a:spcBef>
                <a:spcPts val="0"/>
              </a:spcBef>
            </a:pPr>
            <a:endParaRPr lang="en-US" sz="1600" b="0" dirty="0" smtClean="0"/>
          </a:p>
          <a:p>
            <a:pPr>
              <a:lnSpc>
                <a:spcPct val="100000"/>
              </a:lnSpc>
              <a:spcBef>
                <a:spcPts val="0"/>
              </a:spcBef>
            </a:pPr>
            <a:endParaRPr lang="en-US" sz="1600" b="0" dirty="0" smtClean="0"/>
          </a:p>
          <a:p>
            <a:pPr>
              <a:lnSpc>
                <a:spcPct val="100000"/>
              </a:lnSpc>
              <a:spcBef>
                <a:spcPts val="0"/>
              </a:spcBef>
            </a:pPr>
            <a:endParaRPr lang="en-US" dirty="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pic>
        <p:nvPicPr>
          <p:cNvPr id="4" name="Picture 4" descr="http://t3.gstatic.com/images?q=tbn:ANd9GcQAzvuRwOq6m9Hn7W7rHFgL1UB9-J-YaJakcDRCfCKHAWXyUEYq"/>
          <p:cNvPicPr>
            <a:picLocks noChangeAspect="1" noChangeArrowheads="1"/>
          </p:cNvPicPr>
          <p:nvPr/>
        </p:nvPicPr>
        <p:blipFill>
          <a:blip r:embed="rId3" cstate="print"/>
          <a:srcRect/>
          <a:stretch>
            <a:fillRect/>
          </a:stretch>
        </p:blipFill>
        <p:spPr bwMode="auto">
          <a:xfrm>
            <a:off x="2994402" y="2064120"/>
            <a:ext cx="3298324" cy="32554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dirty="0" smtClean="0"/>
              <a:t>Then and Now</a:t>
            </a:r>
            <a:endParaRPr lang="en-US" dirty="0"/>
          </a:p>
        </p:txBody>
      </p:sp>
      <p:sp>
        <p:nvSpPr>
          <p:cNvPr id="5" name="Content Placeholder 4"/>
          <p:cNvSpPr>
            <a:spLocks noGrp="1"/>
          </p:cNvSpPr>
          <p:nvPr>
            <p:ph idx="1"/>
          </p:nvPr>
        </p:nvSpPr>
        <p:spPr>
          <a:xfrm>
            <a:off x="152399" y="1143000"/>
            <a:ext cx="4912895" cy="4391526"/>
          </a:xfrm>
        </p:spPr>
        <p:txBody>
          <a:bodyPr>
            <a:noAutofit/>
          </a:bodyPr>
          <a:lstStyle/>
          <a:p>
            <a:pPr>
              <a:buFont typeface="Arial" pitchFamily="34" charset="0"/>
              <a:buChar char="•"/>
            </a:pPr>
            <a:r>
              <a:rPr lang="en-US" sz="2400" i="1" dirty="0" smtClean="0"/>
              <a:t>Then</a:t>
            </a:r>
            <a:r>
              <a:rPr lang="en-US" sz="2400" dirty="0" smtClean="0"/>
              <a:t>: The user built workflow around the library</a:t>
            </a:r>
          </a:p>
          <a:p>
            <a:pPr>
              <a:buFont typeface="Arial" pitchFamily="34" charset="0"/>
              <a:buChar char="•"/>
            </a:pPr>
            <a:r>
              <a:rPr lang="en-US" sz="2400" i="1" dirty="0" smtClean="0"/>
              <a:t>Now</a:t>
            </a:r>
            <a:r>
              <a:rPr lang="en-US" sz="2400" dirty="0" smtClean="0"/>
              <a:t>: The library must build its services around user workflow</a:t>
            </a:r>
          </a:p>
          <a:p>
            <a:pPr>
              <a:buFont typeface="Arial" pitchFamily="34" charset="0"/>
              <a:buChar char="•"/>
            </a:pPr>
            <a:r>
              <a:rPr lang="en-US" sz="2400" i="1" dirty="0" smtClean="0"/>
              <a:t>Then</a:t>
            </a:r>
            <a:r>
              <a:rPr lang="en-US" sz="2400" dirty="0" smtClean="0"/>
              <a:t>: Resources scarce, attention abundant</a:t>
            </a:r>
          </a:p>
          <a:p>
            <a:pPr>
              <a:buFont typeface="Arial" pitchFamily="34" charset="0"/>
              <a:buChar char="•"/>
            </a:pPr>
            <a:r>
              <a:rPr lang="en-US" sz="2400" i="1" dirty="0" smtClean="0"/>
              <a:t>Now</a:t>
            </a:r>
            <a:r>
              <a:rPr lang="en-US" sz="2400" dirty="0" smtClean="0"/>
              <a:t>: Attention scarce, resources abundant</a:t>
            </a:r>
          </a:p>
          <a:p>
            <a:pPr>
              <a:buNone/>
            </a:pPr>
            <a:r>
              <a:rPr lang="en-US" sz="2400" b="0" dirty="0" smtClean="0"/>
              <a:t>		</a:t>
            </a:r>
            <a:r>
              <a:rPr lang="en-US" sz="2000" b="0" dirty="0" smtClean="0"/>
              <a:t>	(Dempsey, 2008)</a:t>
            </a:r>
            <a:endParaRPr lang="en-US" sz="2200" b="0" dirty="0" smtClean="0"/>
          </a:p>
          <a:p>
            <a:pPr>
              <a:buFont typeface="Arial" pitchFamily="34" charset="0"/>
              <a:buChar char="•"/>
            </a:pPr>
            <a:endParaRPr lang="en-US" sz="1800" dirty="0" smtClean="0"/>
          </a:p>
        </p:txBody>
      </p:sp>
      <p:pic>
        <p:nvPicPr>
          <p:cNvPr id="6146" name="Picture 2" descr="C:\Users\hoode\AppData\Local\Temp\medium_3580397954.jpg"/>
          <p:cNvPicPr>
            <a:picLocks noChangeAspect="1" noChangeArrowheads="1"/>
          </p:cNvPicPr>
          <p:nvPr/>
        </p:nvPicPr>
        <p:blipFill>
          <a:blip r:embed="rId3" cstate="print"/>
          <a:srcRect l="5714" t="15428" r="5357" b="3657"/>
          <a:stretch>
            <a:fillRect/>
          </a:stretch>
        </p:blipFill>
        <p:spPr bwMode="auto">
          <a:xfrm>
            <a:off x="5326360" y="811653"/>
            <a:ext cx="3614057" cy="5138057"/>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4200" dirty="0"/>
              <a:t>Thank You!</a:t>
            </a:r>
          </a:p>
        </p:txBody>
      </p:sp>
      <p:sp>
        <p:nvSpPr>
          <p:cNvPr id="18435" name="Rectangle 3"/>
          <p:cNvSpPr>
            <a:spLocks noGrp="1" noChangeArrowheads="1"/>
          </p:cNvSpPr>
          <p:nvPr>
            <p:ph type="body" idx="1"/>
          </p:nvPr>
        </p:nvSpPr>
        <p:spPr>
          <a:xfrm>
            <a:off x="722313" y="3805853"/>
            <a:ext cx="7772400" cy="1500187"/>
          </a:xfrm>
        </p:spPr>
        <p:txBody>
          <a:bodyPr>
            <a:normAutofit fontScale="70000" lnSpcReduction="20000"/>
          </a:bodyPr>
          <a:lstStyle/>
          <a:p>
            <a:pPr algn="r"/>
            <a:endParaRPr lang="en-US" sz="1800" dirty="0" smtClean="0"/>
          </a:p>
          <a:p>
            <a:pPr algn="r"/>
            <a:endParaRPr lang="en-US" sz="1800" dirty="0" smtClean="0"/>
          </a:p>
          <a:p>
            <a:pPr algn="r"/>
            <a:endParaRPr lang="en-US" sz="1800" dirty="0" smtClean="0"/>
          </a:p>
          <a:p>
            <a:pPr algn="r"/>
            <a:endParaRPr lang="en-US" sz="1800" dirty="0" smtClean="0"/>
          </a:p>
          <a:p>
            <a:pPr algn="r"/>
            <a:r>
              <a:rPr lang="en-US" sz="1800" dirty="0" smtClean="0"/>
              <a:t>connawal@oclc.org</a:t>
            </a:r>
            <a:endParaRPr lang="en-US" sz="1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212560" y="1732569"/>
            <a:ext cx="5502442" cy="2923664"/>
          </a:xfrm>
        </p:spPr>
        <p:txBody>
          <a:bodyPr/>
          <a:lstStyle/>
          <a:p>
            <a:pPr>
              <a:buNone/>
            </a:pPr>
            <a:r>
              <a:rPr lang="en-US" sz="2400" i="1" dirty="0" smtClean="0"/>
              <a:t>“I have better things to do than go drive all the way to the library when I can just sit at home and type it into my computer.”</a:t>
            </a:r>
          </a:p>
          <a:p>
            <a:pPr>
              <a:buNone/>
            </a:pPr>
            <a:r>
              <a:rPr lang="en-US" sz="2400" i="1" dirty="0" smtClean="0"/>
              <a:t> 	</a:t>
            </a:r>
            <a:r>
              <a:rPr lang="en-US" sz="2000" b="0" dirty="0" smtClean="0"/>
              <a:t>(Digital Visitors &amp; Residents Project, USU1, Female, Age 19)</a:t>
            </a:r>
            <a:endParaRPr lang="en-US" sz="2000" b="0" dirty="0"/>
          </a:p>
        </p:txBody>
      </p:sp>
      <p:pic>
        <p:nvPicPr>
          <p:cNvPr id="7170" name="Picture 2" descr="C:\Users\hoode\AppData\Local\Temp\MP900410096.JPG"/>
          <p:cNvPicPr>
            <a:picLocks noChangeAspect="1" noChangeArrowheads="1"/>
          </p:cNvPicPr>
          <p:nvPr/>
        </p:nvPicPr>
        <p:blipFill>
          <a:blip r:embed="rId3" cstate="print"/>
          <a:srcRect/>
          <a:stretch>
            <a:fillRect/>
          </a:stretch>
        </p:blipFill>
        <p:spPr bwMode="auto">
          <a:xfrm>
            <a:off x="5907506" y="1080656"/>
            <a:ext cx="3005560" cy="4519373"/>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8924"/>
            <a:ext cx="9144000" cy="72075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ire hydrant is internet.png"/>
          <p:cNvPicPr>
            <a:picLocks noGrp="1" noChangeAspect="1"/>
          </p:cNvPicPr>
          <p:nvPr>
            <p:ph idx="1"/>
          </p:nvPr>
        </p:nvPicPr>
        <p:blipFill>
          <a:blip r:embed="rId3" cstate="print"/>
          <a:stretch>
            <a:fillRect/>
          </a:stretch>
        </p:blipFill>
        <p:spPr>
          <a:xfrm>
            <a:off x="1" y="562889"/>
            <a:ext cx="9143999" cy="6126663"/>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Road Map</a:t>
            </a:r>
            <a:endParaRPr lang="en-US" dirty="0"/>
          </a:p>
        </p:txBody>
      </p:sp>
      <p:sp>
        <p:nvSpPr>
          <p:cNvPr id="8" name="Content Placeholder 7"/>
          <p:cNvSpPr>
            <a:spLocks noGrp="1"/>
          </p:cNvSpPr>
          <p:nvPr>
            <p:ph idx="1"/>
          </p:nvPr>
        </p:nvSpPr>
        <p:spPr>
          <a:xfrm>
            <a:off x="236623" y="1876944"/>
            <a:ext cx="4828672" cy="2382253"/>
          </a:xfrm>
        </p:spPr>
        <p:txBody>
          <a:bodyPr/>
          <a:lstStyle/>
          <a:p>
            <a:pPr>
              <a:buFont typeface="Arial" pitchFamily="34" charset="0"/>
              <a:buChar char="•"/>
            </a:pPr>
            <a:r>
              <a:rPr lang="en-US" sz="2400" dirty="0" smtClean="0"/>
              <a:t>Identify top trends in academic libraries </a:t>
            </a:r>
          </a:p>
          <a:p>
            <a:pPr>
              <a:buFont typeface="Arial" pitchFamily="34" charset="0"/>
              <a:buChar char="•"/>
            </a:pPr>
            <a:r>
              <a:rPr lang="en-US" sz="2400" dirty="0" smtClean="0"/>
              <a:t>Effect of trends on future of library services</a:t>
            </a:r>
            <a:endParaRPr lang="en-US" sz="2400" dirty="0"/>
          </a:p>
        </p:txBody>
      </p:sp>
      <p:pic>
        <p:nvPicPr>
          <p:cNvPr id="8194" name="Picture 2" descr="C:\Users\hoode\AppData\Local\Temp\MP900442518.JPG"/>
          <p:cNvPicPr>
            <a:picLocks noChangeAspect="1" noChangeArrowheads="1"/>
          </p:cNvPicPr>
          <p:nvPr/>
        </p:nvPicPr>
        <p:blipFill>
          <a:blip r:embed="rId3" cstate="print"/>
          <a:srcRect l="29243" r="20984"/>
          <a:stretch>
            <a:fillRect/>
          </a:stretch>
        </p:blipFill>
        <p:spPr bwMode="auto">
          <a:xfrm>
            <a:off x="5342021" y="1009937"/>
            <a:ext cx="3621505" cy="4850693"/>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Communicating Value</a:t>
            </a:r>
            <a:endParaRPr lang="en-US" dirty="0"/>
          </a:p>
        </p:txBody>
      </p:sp>
      <p:sp>
        <p:nvSpPr>
          <p:cNvPr id="3" name="Content Placeholder 2"/>
          <p:cNvSpPr>
            <a:spLocks noGrp="1"/>
          </p:cNvSpPr>
          <p:nvPr>
            <p:ph idx="1"/>
          </p:nvPr>
        </p:nvSpPr>
        <p:spPr>
          <a:xfrm>
            <a:off x="188496" y="1335512"/>
            <a:ext cx="8229600" cy="3731029"/>
          </a:xfrm>
        </p:spPr>
        <p:txBody>
          <a:bodyPr/>
          <a:lstStyle/>
          <a:p>
            <a:r>
              <a:rPr lang="en-US" sz="2400" dirty="0" smtClean="0"/>
              <a:t>Libraries must prove value they provide to community</a:t>
            </a:r>
            <a:endParaRPr lang="en-US" sz="2400" dirty="0"/>
          </a:p>
        </p:txBody>
      </p:sp>
      <p:pic>
        <p:nvPicPr>
          <p:cNvPr id="5" name="Content Placeholder 4" descr="book heart.jpg"/>
          <p:cNvPicPr>
            <a:picLocks noGrp="1" noChangeAspect="1"/>
          </p:cNvPicPr>
          <p:nvPr>
            <p:ph sz="half" idx="4294967295"/>
          </p:nvPr>
        </p:nvPicPr>
        <p:blipFill>
          <a:blip r:embed="rId3" cstate="print"/>
          <a:stretch>
            <a:fillRect/>
          </a:stretch>
        </p:blipFill>
        <p:spPr>
          <a:xfrm>
            <a:off x="4367881" y="2282909"/>
            <a:ext cx="4078287" cy="3059112"/>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7311</Words>
  <Application>Microsoft Office PowerPoint</Application>
  <PresentationFormat>On-screen Show (4:3)</PresentationFormat>
  <Paragraphs>676</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OCLC Redesign 2011-01</vt:lpstr>
      <vt:lpstr>Are we getting warmer yet? Why the library still is not the first choice</vt:lpstr>
      <vt:lpstr>Libraries as Startups</vt:lpstr>
      <vt:lpstr>Libraries as Startups</vt:lpstr>
      <vt:lpstr>Libraries as Startups</vt:lpstr>
      <vt:lpstr>Then and Now</vt:lpstr>
      <vt:lpstr>Slide 6</vt:lpstr>
      <vt:lpstr>Slide 7</vt:lpstr>
      <vt:lpstr>Road Map</vt:lpstr>
      <vt:lpstr>Communicating Value</vt:lpstr>
      <vt:lpstr>Communicating Value: Academic Libraries</vt:lpstr>
      <vt:lpstr>Communicating Value: Library Services</vt:lpstr>
      <vt:lpstr>Digital Preservation</vt:lpstr>
      <vt:lpstr>Digital Preservation: Academic Libraries</vt:lpstr>
      <vt:lpstr>Digital Preservation: Library Services</vt:lpstr>
      <vt:lpstr>Higher Education</vt:lpstr>
      <vt:lpstr>Higher Education: Library Services</vt:lpstr>
      <vt:lpstr>Information Technology</vt:lpstr>
      <vt:lpstr>Information Technology: Academic Libraries</vt:lpstr>
      <vt:lpstr>Information Technology: Library Services</vt:lpstr>
      <vt:lpstr>Information Technology: Library Services</vt:lpstr>
      <vt:lpstr>Patron Driven E-book Acquisition: Academic Libraries</vt:lpstr>
      <vt:lpstr>Patron Driven E-book Acquisition: Library Services</vt:lpstr>
      <vt:lpstr>Mobile Environments</vt:lpstr>
      <vt:lpstr>Mobile Environments</vt:lpstr>
      <vt:lpstr>Mobile Environments: Library Services</vt:lpstr>
      <vt:lpstr>Scholarly Communication: Academic Libraries</vt:lpstr>
      <vt:lpstr>Scholarly Communication: Library Services</vt:lpstr>
      <vt:lpstr>Staffing: Academic Libraries</vt:lpstr>
      <vt:lpstr>Staffing: Library Services</vt:lpstr>
      <vt:lpstr>User Behaviors and Expectations</vt:lpstr>
      <vt:lpstr>User Behaviors and Expectations: Academic Libraries</vt:lpstr>
      <vt:lpstr>User Behaviors and Expectations: Library Services</vt:lpstr>
      <vt:lpstr>User Behaviors and Expectations: Library Services</vt:lpstr>
      <vt:lpstr>Startup Solutions</vt:lpstr>
      <vt:lpstr>Startup Solutions</vt:lpstr>
      <vt:lpstr>Startup Solutions</vt:lpstr>
      <vt:lpstr>Startup Solutions</vt:lpstr>
      <vt:lpstr>Startup Solutions</vt:lpstr>
      <vt:lpstr>Startup Solutions</vt:lpstr>
      <vt:lpstr>Startup Solutions</vt:lpstr>
      <vt:lpstr>Startup Solutions</vt:lpstr>
      <vt:lpstr>Role of Librarian</vt:lpstr>
      <vt:lpstr>References</vt:lpstr>
      <vt:lpstr>References</vt:lpstr>
      <vt:lpstr>References</vt:lpstr>
      <vt:lpstr>References</vt:lpstr>
      <vt:lpstr>Photo Credits</vt:lpstr>
      <vt:lpstr>Photo Credits</vt:lpstr>
      <vt:lpstr>Questions and Discussion</vt:lpstr>
      <vt:lpstr>Thank You!</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harshm</dc:creator>
  <cp:lastModifiedBy>hoode</cp:lastModifiedBy>
  <cp:revision>585</cp:revision>
  <dcterms:created xsi:type="dcterms:W3CDTF">2007-10-02T21:03:03Z</dcterms:created>
  <dcterms:modified xsi:type="dcterms:W3CDTF">2012-06-13T15:14:21Z</dcterms:modified>
</cp:coreProperties>
</file>