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304" r:id="rId3"/>
    <p:sldId id="302" r:id="rId4"/>
    <p:sldId id="309" r:id="rId5"/>
    <p:sldId id="314" r:id="rId6"/>
    <p:sldId id="313" r:id="rId7"/>
    <p:sldId id="316" r:id="rId8"/>
    <p:sldId id="315" r:id="rId9"/>
    <p:sldId id="310" r:id="rId10"/>
    <p:sldId id="311" r:id="rId11"/>
    <p:sldId id="312" r:id="rId12"/>
    <p:sldId id="317" r:id="rId13"/>
    <p:sldId id="318" r:id="rId14"/>
    <p:sldId id="263" r:id="rId15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787D83"/>
    <a:srgbClr val="DE6126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5" autoAdjust="0"/>
    <p:restoredTop sz="94737"/>
  </p:normalViewPr>
  <p:slideViewPr>
    <p:cSldViewPr snapToGrid="0" snapToObjects="1">
      <p:cViewPr varScale="1">
        <p:scale>
          <a:sx n="99" d="100"/>
          <a:sy n="99" d="100"/>
        </p:scale>
        <p:origin x="930" y="84"/>
      </p:cViewPr>
      <p:guideLst>
        <p:guide orient="horz" pos="1692"/>
        <p:guide pos="5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A2FED-D181-B140-88CD-24EDDA56626D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5E6FC-CCC7-F34C-83D9-78C75239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6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 pleasure to address you today. I</a:t>
            </a:r>
            <a:r>
              <a:rPr lang="en-US" baseline="0" dirty="0" smtClean="0"/>
              <a:t> am Eric Childress of OCLC Research. My background is as a cataloger, and I’ve been involved with metadata, controlled vocabularies and classification for my entire career.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Presentation to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/>
              <a:t>Escuela Graduada de Ciencias y Tecnologías de la Información, Universidad de Puerto Rico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Graduate School of Information Sciences and Technologies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University of Puerto Rico)</a:t>
            </a:r>
            <a:endParaRPr lang="es-E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0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Also improvements in clustering, clustering stability, matching, date recognition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1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baseline="0" dirty="0" smtClean="0"/>
              <a:t> of image: http://pre04.deviantart.net/f174/th/pre/i/2014/093/9/c/the_iberian_kingdoms__c__1270__by_undevicesimus-d697lpa.png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3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https://europetravelfreak.wordpress.com/2013/02/12/multitude-of-languages-that-may-be-encountered-while-traveling-in-spain/ - </a:t>
            </a:r>
            <a:r>
              <a:rPr lang="en-US" dirty="0" smtClean="0">
                <a:effectLst/>
              </a:rPr>
              <a:t>Photo courtesy of </a:t>
            </a:r>
            <a:r>
              <a:rPr lang="en-US" i="1" dirty="0" smtClean="0">
                <a:effectLst/>
              </a:rPr>
              <a:t>guardian.co.uk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1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2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this restriction, 100 search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2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8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548640" tIns="274320" rIns="457200" bIns="36576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Place title here</a:t>
            </a:r>
            <a:endParaRPr lang="en-US" dirty="0"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Closing Message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  <p:pic>
        <p:nvPicPr>
          <p:cNvPr id="11" name="Picture 10" descr="ppt-because-pattern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82"/>
          <a:stretch/>
        </p:blipFill>
        <p:spPr>
          <a:xfrm>
            <a:off x="4546829" y="1"/>
            <a:ext cx="4597172" cy="40816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0800000">
            <a:off x="11338" y="39294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9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453" y="4379980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" b="5032"/>
          <a:stretch/>
        </p:blipFill>
        <p:spPr>
          <a:xfrm>
            <a:off x="240428" y="4456549"/>
            <a:ext cx="625385" cy="300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0" y="4475990"/>
            <a:ext cx="608901" cy="3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7189" y="3649322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30" y="3722858"/>
            <a:ext cx="4222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491511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725439"/>
            <a:ext cx="4177899" cy="1492716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36576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291526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582111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851383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06426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33" y="3491511"/>
            <a:ext cx="8216894" cy="607721"/>
          </a:xfrm>
          <a:prstGeom prst="rect">
            <a:avLst/>
          </a:prstGeom>
        </p:spPr>
      </p:pic>
      <p:pic>
        <p:nvPicPr>
          <p:cNvPr id="20" name="Picture 9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453" y="4379980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0" y="4475990"/>
            <a:ext cx="608901" cy="3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5E2A71-4969-45B8-88B8-E0803C67D578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28F4A1-845E-4CD7-8711-22F8F4644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BFE0E8B-8C2C-43D1-8A3B-24646603239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EC33F3A-D196-4D8B-AA26-572FC2CE2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1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59074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111263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117109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81022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58836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59074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87389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39578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45424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409337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87151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87389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924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9144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5"/>
            <a:ext cx="265112" cy="4505325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9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1313" y="1030288"/>
            <a:ext cx="8439150" cy="331787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4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 smtClean="0"/>
              <a:t>Drag and drop photo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Persons Name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Persons Title</a:t>
            </a:r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0" r:id="rId3"/>
    <p:sldLayoutId id="2147483655" r:id="rId4"/>
    <p:sldLayoutId id="2147483653" r:id="rId5"/>
    <p:sldLayoutId id="2147483661" r:id="rId6"/>
    <p:sldLayoutId id="2147483654" r:id="rId7"/>
    <p:sldLayoutId id="2147483658" r:id="rId8"/>
    <p:sldLayoutId id="2147483657" r:id="rId9"/>
    <p:sldLayoutId id="2147483656" r:id="rId10"/>
    <p:sldLayoutId id="2147483659" r:id="rId11"/>
    <p:sldLayoutId id="2147483667" r:id="rId12"/>
    <p:sldLayoutId id="214748366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" y="1329876"/>
            <a:ext cx="4515339" cy="569387"/>
          </a:xfrm>
        </p:spPr>
        <p:txBody>
          <a:bodyPr/>
          <a:lstStyle/>
          <a:p>
            <a:r>
              <a:rPr lang="en-US" dirty="0" smtClean="0"/>
              <a:t>San Juan, Puerto Rico (21 October 2015)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VIAF </a:t>
            </a:r>
            <a:r>
              <a:rPr lang="en-US" i="1" dirty="0"/>
              <a:t>Hispánica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28694" y="3206972"/>
            <a:ext cx="1815562" cy="400110"/>
          </a:xfrm>
        </p:spPr>
        <p:txBody>
          <a:bodyPr/>
          <a:lstStyle/>
          <a:p>
            <a:r>
              <a:rPr lang="en-US" dirty="0" smtClean="0"/>
              <a:t>Eric Childress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28695" y="3613838"/>
            <a:ext cx="3162084" cy="621709"/>
          </a:xfrm>
        </p:spPr>
        <p:txBody>
          <a:bodyPr/>
          <a:lstStyle/>
          <a:p>
            <a:r>
              <a:rPr lang="en-US" dirty="0" smtClean="0"/>
              <a:t>Consulting Project Manager</a:t>
            </a:r>
          </a:p>
          <a:p>
            <a:r>
              <a:rPr lang="en-US" dirty="0" smtClean="0"/>
              <a:t>OCLC Membership &amp;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180" b="4635"/>
          <a:stretch/>
        </p:blipFill>
        <p:spPr>
          <a:xfrm>
            <a:off x="507759" y="265472"/>
            <a:ext cx="8134795" cy="44835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91733" y="2507226"/>
            <a:ext cx="550334" cy="151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VIAF </a:t>
            </a:r>
            <a:r>
              <a:rPr lang="en-US" i="1" dirty="0" smtClean="0">
                <a:solidFill>
                  <a:schemeClr val="bg1"/>
                </a:solidFill>
              </a:rPr>
              <a:t>Hispánica – Sample search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885" b="4636"/>
          <a:stretch/>
        </p:blipFill>
        <p:spPr>
          <a:xfrm>
            <a:off x="87568" y="55211"/>
            <a:ext cx="8354961" cy="46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Colón, Cristóbal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885" r="24193" b="4931"/>
          <a:stretch/>
        </p:blipFill>
        <p:spPr>
          <a:xfrm>
            <a:off x="991771" y="56271"/>
            <a:ext cx="6168683" cy="44849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73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Future?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smtClean="0"/>
              <a:t>Identify appropriate </a:t>
            </a:r>
            <a:r>
              <a:rPr lang="en-US" sz="2400" dirty="0"/>
              <a:t>files and host agencies with names of entities associated with </a:t>
            </a:r>
            <a:r>
              <a:rPr lang="en-US" sz="2400" dirty="0" smtClean="0"/>
              <a:t>materials </a:t>
            </a:r>
            <a:r>
              <a:rPr lang="en-US" sz="2400" dirty="0"/>
              <a:t>written in the following languages:</a:t>
            </a:r>
          </a:p>
          <a:p>
            <a:pPr lvl="1"/>
            <a:r>
              <a:rPr lang="en-US" sz="2000" dirty="0" err="1" smtClean="0"/>
              <a:t>español</a:t>
            </a:r>
            <a:r>
              <a:rPr lang="en-US" sz="2000" dirty="0" smtClean="0"/>
              <a:t> </a:t>
            </a:r>
            <a:r>
              <a:rPr lang="en-US" sz="2000" dirty="0"/>
              <a:t>(Spanish) {also known as </a:t>
            </a:r>
            <a:r>
              <a:rPr lang="en-US" sz="2000" dirty="0" err="1"/>
              <a:t>castellano</a:t>
            </a:r>
            <a:r>
              <a:rPr lang="en-US" sz="2000" dirty="0"/>
              <a:t> (Castilian)}</a:t>
            </a:r>
          </a:p>
          <a:p>
            <a:pPr lvl="1"/>
            <a:r>
              <a:rPr lang="en-US" sz="2000" dirty="0" err="1" smtClean="0"/>
              <a:t>català</a:t>
            </a:r>
            <a:r>
              <a:rPr lang="en-US" sz="2000" dirty="0" smtClean="0"/>
              <a:t> </a:t>
            </a:r>
            <a:r>
              <a:rPr lang="en-US" sz="2000" dirty="0"/>
              <a:t>(Catalan)</a:t>
            </a:r>
          </a:p>
          <a:p>
            <a:pPr lvl="1"/>
            <a:r>
              <a:rPr lang="en-US" sz="2000" dirty="0" smtClean="0"/>
              <a:t>Euskara </a:t>
            </a:r>
            <a:r>
              <a:rPr lang="en-US" sz="2000" dirty="0"/>
              <a:t>(Basque)</a:t>
            </a:r>
          </a:p>
          <a:p>
            <a:pPr lvl="1"/>
            <a:r>
              <a:rPr lang="en-US" sz="2000" dirty="0" err="1" smtClean="0"/>
              <a:t>galego</a:t>
            </a:r>
            <a:r>
              <a:rPr lang="en-US" sz="2000" dirty="0" smtClean="0"/>
              <a:t> </a:t>
            </a:r>
            <a:r>
              <a:rPr lang="en-US" sz="2000" dirty="0"/>
              <a:t>(Galician)</a:t>
            </a:r>
          </a:p>
          <a:p>
            <a:pPr lvl="1"/>
            <a:r>
              <a:rPr lang="en-US" sz="2000" dirty="0" err="1" smtClean="0"/>
              <a:t>valencià</a:t>
            </a:r>
            <a:r>
              <a:rPr lang="en-US" sz="2000" dirty="0" smtClean="0"/>
              <a:t> </a:t>
            </a:r>
            <a:r>
              <a:rPr lang="en-US" sz="2000" dirty="0"/>
              <a:t>(Valencian)</a:t>
            </a:r>
          </a:p>
        </p:txBody>
      </p:sp>
    </p:spTree>
    <p:extLst>
      <p:ext uri="{BB962C8B-B14F-4D97-AF65-F5344CB8AC3E}">
        <p14:creationId xmlns:p14="http://schemas.microsoft.com/office/powerpoint/2010/main" val="7787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Eric Childress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Consulting Project Manager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childree@oclc.org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5813" y="4390871"/>
            <a:ext cx="5377764" cy="6232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 smtClean="0">
                <a:solidFill>
                  <a:srgbClr val="787D83"/>
                </a:solidFill>
                <a:effectLst/>
                <a:latin typeface="+mn-lt"/>
                <a:ea typeface="+mn-ea"/>
                <a:cs typeface="+mn-cs"/>
              </a:rPr>
              <a:t>©2015 OCLC. This work is licensed under a Creative Commons Attribution 4.0 International License. Suggested attribution: This work uses content from </a:t>
            </a:r>
            <a:r>
              <a:rPr lang="en-US" sz="750" i="1" kern="1200" dirty="0" smtClean="0">
                <a:solidFill>
                  <a:srgbClr val="787D83"/>
                </a:solidFill>
                <a:effectLst/>
                <a:latin typeface="+mn-lt"/>
                <a:ea typeface="+mn-ea"/>
                <a:cs typeface="+mn-cs"/>
              </a:rPr>
              <a:t>Linked Data, RDA, BIBFRAME </a:t>
            </a:r>
            <a:r>
              <a:rPr lang="en-US" sz="750" kern="1200" dirty="0" smtClean="0">
                <a:solidFill>
                  <a:srgbClr val="787D83"/>
                </a:solidFill>
                <a:effectLst/>
                <a:latin typeface="+mn-lt"/>
                <a:ea typeface="+mn-ea"/>
                <a:cs typeface="+mn-cs"/>
              </a:rPr>
              <a:t>© OCLC, used under a Creative Commons Attribution 4.0 International License: http://creativecommons.org/licenses/by/4.0/.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428" y="1708154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echildress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41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1" y="4405314"/>
            <a:ext cx="2434801" cy="611558"/>
          </a:xfrm>
          <a:prstGeom prst="rect">
            <a:avLst/>
          </a:prstGeom>
          <a:ln w="19050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Virtual International Authority File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02686" y="1252633"/>
            <a:ext cx="5312664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cs typeface="Arial" panose="020B0604020202020204" pitchFamily="34" charset="0"/>
              </a:rPr>
              <a:t>Aggregates data from ~36 sources</a:t>
            </a:r>
          </a:p>
          <a:p>
            <a:r>
              <a:rPr lang="en-US" dirty="0" smtClean="0">
                <a:cs typeface="Arial" panose="020B0604020202020204" pitchFamily="34" charset="0"/>
              </a:rPr>
              <a:t>Includes personal and organizational names, works and their translations</a:t>
            </a:r>
          </a:p>
          <a:p>
            <a:r>
              <a:rPr lang="en-US" dirty="0" smtClean="0">
                <a:cs typeface="Arial" panose="020B0604020202020204" pitchFamily="34" charset="0"/>
              </a:rPr>
              <a:t>Links in </a:t>
            </a:r>
            <a:r>
              <a:rPr lang="en-US" dirty="0" err="1" smtClean="0">
                <a:cs typeface="Arial" panose="020B0604020202020204" pitchFamily="34" charset="0"/>
              </a:rPr>
              <a:t>Wikidata</a:t>
            </a:r>
            <a:r>
              <a:rPr lang="en-US" dirty="0" smtClean="0">
                <a:cs typeface="Arial" panose="020B0604020202020204" pitchFamily="34" charset="0"/>
              </a:rPr>
              <a:t> (and thus Wikipedia)</a:t>
            </a:r>
          </a:p>
          <a:p>
            <a:r>
              <a:rPr lang="en-US" dirty="0" smtClean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of most frequently accessed sources consumed by linked data </a:t>
            </a:r>
            <a:r>
              <a:rPr lang="en-US" dirty="0" smtClean="0">
                <a:cs typeface="Arial" panose="020B0604020202020204" pitchFamily="34" charset="0"/>
              </a:rPr>
              <a:t>services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7" name="Content Placeholder 6" descr="http://www.oclc.org/content/dam/research/images/Themes/thread-DS-viaf-30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80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91" y="3870897"/>
            <a:ext cx="631579" cy="508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687" y="3868860"/>
            <a:ext cx="513527" cy="510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249" y="3868860"/>
            <a:ext cx="536294" cy="510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0249" y="4462104"/>
            <a:ext cx="2426848" cy="5508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2687" y="4408641"/>
            <a:ext cx="2623412" cy="6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Size of VIAF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37 active participants/files</a:t>
            </a:r>
          </a:p>
          <a:p>
            <a:r>
              <a:rPr lang="en-US" sz="2000" dirty="0" smtClean="0"/>
              <a:t>29 million VIAF clusters</a:t>
            </a:r>
          </a:p>
          <a:p>
            <a:r>
              <a:rPr lang="en-US" sz="2000" dirty="0" smtClean="0"/>
              <a:t>53 million source authority records</a:t>
            </a:r>
          </a:p>
          <a:p>
            <a:pPr lvl="1"/>
            <a:r>
              <a:rPr lang="en-US" sz="1800" dirty="0" smtClean="0"/>
              <a:t>39 M personal</a:t>
            </a:r>
          </a:p>
          <a:p>
            <a:pPr lvl="1"/>
            <a:r>
              <a:rPr lang="en-US" sz="1800" dirty="0" smtClean="0"/>
              <a:t>6 M corporate/conference</a:t>
            </a:r>
          </a:p>
          <a:p>
            <a:pPr lvl="1"/>
            <a:r>
              <a:rPr lang="en-US" sz="1800" dirty="0" smtClean="0"/>
              <a:t>4 M geographic</a:t>
            </a:r>
          </a:p>
          <a:p>
            <a:pPr lvl="1"/>
            <a:r>
              <a:rPr lang="en-US" sz="1800" dirty="0" smtClean="0"/>
              <a:t>4 M title</a:t>
            </a:r>
          </a:p>
          <a:p>
            <a:r>
              <a:rPr lang="en-US" sz="2000" dirty="0" smtClean="0"/>
              <a:t>54 million links</a:t>
            </a:r>
            <a:endParaRPr lang="en-US" sz="2000" dirty="0"/>
          </a:p>
          <a:p>
            <a:r>
              <a:rPr lang="en-US" sz="2000" dirty="0" smtClean="0"/>
              <a:t>111 million bibliographic records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180" r="22719" b="4635"/>
          <a:stretch/>
        </p:blipFill>
        <p:spPr>
          <a:xfrm>
            <a:off x="4819156" y="1200151"/>
            <a:ext cx="4254508" cy="30342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10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1246495"/>
          </a:xfrm>
        </p:spPr>
        <p:txBody>
          <a:bodyPr/>
          <a:lstStyle/>
          <a:p>
            <a:r>
              <a:rPr lang="en-US" dirty="0" smtClean="0"/>
              <a:t>VIAF – Iberian Language 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pre04.deviantart.net/f174/th/pre/i/2014/093/9/c/the_iberian_kingdoms__c__1270__by_undevicesimus-d697l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18" y="2391506"/>
            <a:ext cx="3419719" cy="243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Languages of Iberia</a:t>
            </a:r>
            <a:endParaRPr lang="en-US" dirty="0"/>
          </a:p>
        </p:txBody>
      </p:sp>
      <p:pic>
        <p:nvPicPr>
          <p:cNvPr id="1026" name="Picture 2" descr="https://europetravelfreak.files.wordpress.com/2013/02/xy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07" y="962013"/>
            <a:ext cx="6372226" cy="360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Iberian languages sources in VIAF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Spanish-speaking countries</a:t>
            </a:r>
          </a:p>
          <a:p>
            <a:pPr lvl="1"/>
            <a:r>
              <a:rPr lang="en-US" sz="2400" dirty="0" smtClean="0"/>
              <a:t>LC NAF</a:t>
            </a:r>
          </a:p>
          <a:p>
            <a:pPr lvl="2"/>
            <a:r>
              <a:rPr lang="en-US" sz="2000" dirty="0"/>
              <a:t>Biblioteca Nacional </a:t>
            </a:r>
            <a:r>
              <a:rPr lang="en-US" sz="2000" dirty="0" smtClean="0"/>
              <a:t>de México (BNM)</a:t>
            </a:r>
          </a:p>
          <a:p>
            <a:pPr lvl="1"/>
            <a:r>
              <a:rPr lang="en-US" sz="2400" dirty="0"/>
              <a:t>Biblioteca Nacional de España (BNE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Biblioteca de </a:t>
            </a:r>
            <a:r>
              <a:rPr lang="en-US" sz="2400" dirty="0" err="1" smtClean="0"/>
              <a:t>Catalunya</a:t>
            </a:r>
            <a:r>
              <a:rPr lang="en-US" sz="2400" dirty="0" smtClean="0"/>
              <a:t> (BC)</a:t>
            </a:r>
          </a:p>
          <a:p>
            <a:r>
              <a:rPr lang="en-GB" sz="2800" dirty="0" smtClean="0"/>
              <a:t>Portuguese-speaking countries</a:t>
            </a:r>
          </a:p>
          <a:p>
            <a:pPr lvl="1"/>
            <a:r>
              <a:rPr lang="en-GB" sz="2400" dirty="0" err="1" smtClean="0"/>
              <a:t>Biblioteca</a:t>
            </a:r>
            <a:r>
              <a:rPr lang="en-GB" sz="2400" dirty="0" smtClean="0"/>
              <a:t> </a:t>
            </a:r>
            <a:r>
              <a:rPr lang="en-GB" sz="2400" dirty="0"/>
              <a:t>Nacional de </a:t>
            </a:r>
            <a:r>
              <a:rPr lang="en-GB" sz="2400" dirty="0" smtClean="0"/>
              <a:t>Portugal (BNP)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29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Interface language options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180" b="67161"/>
          <a:stretch/>
        </p:blipFill>
        <p:spPr>
          <a:xfrm>
            <a:off x="589357" y="1614538"/>
            <a:ext cx="7942006" cy="12736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9357" y="113747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español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4997" y="3242146"/>
            <a:ext cx="7962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Courtesy of the Biblioteca </a:t>
            </a:r>
            <a:r>
              <a:rPr lang="en-US" sz="2400" dirty="0"/>
              <a:t>Nacional de España (BNE)</a:t>
            </a:r>
          </a:p>
        </p:txBody>
      </p:sp>
    </p:spTree>
    <p:extLst>
      <p:ext uri="{BB962C8B-B14F-4D97-AF65-F5344CB8AC3E}">
        <p14:creationId xmlns:p14="http://schemas.microsoft.com/office/powerpoint/2010/main" val="10809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692497"/>
          </a:xfrm>
        </p:spPr>
        <p:txBody>
          <a:bodyPr/>
          <a:lstStyle/>
          <a:p>
            <a:r>
              <a:rPr lang="en-US" i="1" dirty="0" smtClean="0"/>
              <a:t>VIAF Hispánica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ak.picdn.net/shutterstock/videos/801430/preview/stock-footage-textured-satin-catalan-cotton-flag-with-wrinkles-and-se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32" y="2042346"/>
            <a:ext cx="2412342" cy="13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en/thumb/9/9a/Flag_of_Spain.svg/1280px-Flag_of_Spai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78" y="2036484"/>
            <a:ext cx="2035956" cy="13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 smtClean="0"/>
              <a:t>VIAF Hispánica view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Limits results to clusters that include records from</a:t>
            </a:r>
          </a:p>
          <a:p>
            <a:pPr lvl="1"/>
            <a:r>
              <a:rPr lang="en-US" dirty="0"/>
              <a:t>Biblioteca Nacional de España (BNE)</a:t>
            </a:r>
          </a:p>
          <a:p>
            <a:pPr lvl="1"/>
            <a:r>
              <a:rPr lang="en-US" dirty="0"/>
              <a:t>Biblioteca de </a:t>
            </a:r>
            <a:r>
              <a:rPr lang="en-US" dirty="0" err="1"/>
              <a:t>Catalunya</a:t>
            </a:r>
            <a:r>
              <a:rPr lang="en-US" dirty="0"/>
              <a:t> (BC)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Slides_V2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15896</TotalTime>
  <Words>408</Words>
  <Application>Microsoft Office PowerPoint</Application>
  <PresentationFormat>On-screen Show (16:9)</PresentationFormat>
  <Paragraphs>69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Open Sans</vt:lpstr>
      <vt:lpstr>Wingdings</vt:lpstr>
      <vt:lpstr>Master_Slides_V2</vt:lpstr>
      <vt:lpstr>PowerPoint Presentation</vt:lpstr>
      <vt:lpstr>Virtual International Authority File</vt:lpstr>
      <vt:lpstr>Size of VIAF</vt:lpstr>
      <vt:lpstr>PowerPoint Presentation</vt:lpstr>
      <vt:lpstr>PowerPoint Presentation</vt:lpstr>
      <vt:lpstr>Iberian languages sources in VIAF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VIAF Hispánica</dc:title>
  <dc:subject>linked data</dc:subject>
  <dc:creator>Eric Childress</dc:creator>
  <cp:keywords>VIAF</cp:keywords>
  <dc:description>Presentation on 21 October 2015 at:
Escuela Graduada de Ciencias y Tecnologías de la Información, Universidad de Puerto Rico (Graduate School of Information Sciences and Technologies
, University of Puerto Rico)  
https://www.eventbrite.com/e/oclcegcti-upr-bootcamp-2015-tickets-18814096469?show_onboarding=1&amp;internal_ref=login</dc:description>
  <cp:lastModifiedBy>McNicol,Jeanette</cp:lastModifiedBy>
  <cp:revision>221</cp:revision>
  <dcterms:created xsi:type="dcterms:W3CDTF">2015-04-17T19:58:50Z</dcterms:created>
  <dcterms:modified xsi:type="dcterms:W3CDTF">2015-10-30T19:15:12Z</dcterms:modified>
  <cp:category>Presentation</cp:category>
  <cp:contentStatus>Final</cp:contentStatus>
</cp:coreProperties>
</file>