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08" r:id="rId6"/>
    <p:sldId id="335" r:id="rId7"/>
    <p:sldId id="338" r:id="rId8"/>
    <p:sldId id="336" r:id="rId9"/>
    <p:sldId id="341" r:id="rId10"/>
    <p:sldId id="339" r:id="rId11"/>
    <p:sldId id="340" r:id="rId12"/>
    <p:sldId id="337" r:id="rId13"/>
    <p:sldId id="334" r:id="rId14"/>
    <p:sldId id="312" r:id="rId15"/>
  </p:sldIdLst>
  <p:sldSz cx="9144000" cy="5143500" type="screen16x9"/>
  <p:notesSz cx="9144000" cy="6858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820"/>
    <a:srgbClr val="F7BD00"/>
    <a:srgbClr val="F09A0D"/>
    <a:srgbClr val="3BB77B"/>
    <a:srgbClr val="78BE21"/>
    <a:srgbClr val="A54E84"/>
    <a:srgbClr val="47C1E0"/>
    <a:srgbClr val="3F9571"/>
    <a:srgbClr val="5483AB"/>
    <a:srgbClr val="DE6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 autoAdjust="0"/>
    <p:restoredTop sz="77497"/>
  </p:normalViewPr>
  <p:slideViewPr>
    <p:cSldViewPr snapToGrid="0" snapToObjects="1">
      <p:cViewPr varScale="1">
        <p:scale>
          <a:sx n="118" d="100"/>
          <a:sy n="118" d="100"/>
        </p:scale>
        <p:origin x="1620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>
                <a:latin typeface="Arial" charset="0"/>
              </a:rPr>
              <a:t>8/29/2017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D78C-B7E3-A14B-90CC-37897CE30F5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A38A-18EA-A54A-A41C-2B70BA91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On July 6, OCLC will turn fifty!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Calibri" charset="0"/>
              </a:rPr>
            </a:b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We would like to congratulate OCLC members around the world for 50 years of library collaboration, innovation and breakthroughs. 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Calibri" charset="0"/>
              </a:rPr>
            </a:b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We’ll be celebrating in a variety of ways—both with staff and members, online and in-person. </a:t>
            </a:r>
            <a:endParaRPr lang="en-US" sz="1400" b="0" i="0" dirty="0">
              <a:solidFill>
                <a:srgbClr val="000000"/>
              </a:solidFill>
              <a:effectLst/>
              <a:latin typeface="Calibri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Stop by booth #1824 during ALA Annual for interactive fun and giveaways in celebration of our 50</a:t>
            </a:r>
            <a:r>
              <a:rPr lang="en-US" sz="1200" b="0" i="0" baseline="30000" dirty="0">
                <a:solidFill>
                  <a:srgbClr val="000000"/>
                </a:solidFill>
                <a:effectLst/>
                <a:latin typeface="Calibri" charset="0"/>
              </a:rPr>
              <a:t>th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 year</a:t>
            </a:r>
            <a:endParaRPr lang="en-US" sz="1400" b="0" i="0" dirty="0">
              <a:solidFill>
                <a:srgbClr val="000000"/>
              </a:solidFill>
              <a:effectLst/>
              <a:latin typeface="Calibri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Visit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Calibri" charset="0"/>
              </a:rPr>
              <a:t>oc.lc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/fifty to see the incredible milestones we’ve achieved over the past 50 years in partnership with our amazing members</a:t>
            </a:r>
            <a:endParaRPr lang="en-US" sz="1400" b="0" i="0" dirty="0">
              <a:solidFill>
                <a:srgbClr val="000000"/>
              </a:solidFill>
              <a:effectLst/>
              <a:latin typeface="Calibri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charset="0"/>
              </a:rPr>
              <a:t>Celebrate with us on social media using the hashtag #OCLC50 as we continue our “50 years in 50 days” campaign on Facebook, Twitter and Instagram</a:t>
            </a:r>
            <a:endParaRPr lang="en-US" sz="1400" b="0" i="0" dirty="0">
              <a:solidFill>
                <a:srgbClr val="000000"/>
              </a:solidFill>
              <a:effectLst/>
              <a:latin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reference: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 (from top left, counter-clockwise): Students at Cornell University using the library catalog via computer (from the 1998/99 Annual Report); OCLC’s first President, Fred Kilgour; the Tuscarawas County Public Library (New Philadelphia, Ohio, USA) “Geek the Library” campaign; the OCLC Operations Center in 2010; Camera Technician working in OCLC’s Preservation Resources area (from 1994/95 Annual Report); a printed catalog card from 1996 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[Notes updated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05/17/17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B16C-53D6-4B05-B49F-CE9AAE07E9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874" y="0"/>
            <a:ext cx="5953126" cy="10600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3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446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6" y="3613839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1" y="1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279" y="4788319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27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1" y="1285134"/>
            <a:ext cx="2589140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tIns="182880" rIns="91440" bIns="18288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June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22 – 27, 2017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30" y="173088"/>
            <a:ext cx="1370413" cy="694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324" y="3389097"/>
            <a:ext cx="931741" cy="109967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5" y="4760707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04716" y="492760"/>
            <a:ext cx="4873708" cy="3868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347" y="-161027"/>
            <a:ext cx="9359109" cy="545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05" y="1603656"/>
            <a:ext cx="5125212" cy="1193292"/>
          </a:xfrm>
          <a:prstGeom prst="rect">
            <a:avLst/>
          </a:prstGeom>
        </p:spPr>
      </p:pic>
      <p:sp>
        <p:nvSpPr>
          <p:cNvPr id="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90191" y="2865011"/>
            <a:ext cx="3887788" cy="6522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90005" y="3162108"/>
            <a:ext cx="3887788" cy="5772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90005" y="3425473"/>
            <a:ext cx="3887788" cy="4911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83" y="3739313"/>
            <a:ext cx="992447" cy="117131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50A9-75E7-400B-A7E1-BECB93F3901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A2CD-30F4-418E-8EF3-29B54B500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2" y="1493045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2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9" y="2073400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1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1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2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60" y="831062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4" y="638176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7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lac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40787" y="1037608"/>
            <a:ext cx="3516174" cy="3201765"/>
            <a:chOff x="1727201" y="1011973"/>
            <a:chExt cx="3516174" cy="3201765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727201" y="4213738"/>
              <a:ext cx="3516174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1727201" y="2612855"/>
              <a:ext cx="3516174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1727201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4071317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2899259" y="1018536"/>
              <a:ext cx="0" cy="3195202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5243375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727201" y="3413296"/>
              <a:ext cx="3516174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1727201" y="1812414"/>
              <a:ext cx="3516174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727201" y="1011973"/>
              <a:ext cx="3516174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004672" y="1038290"/>
            <a:ext cx="4775792" cy="3200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31" indent="-285743">
              <a:buFont typeface="Arial" charset="0"/>
              <a:buChar char="•"/>
              <a:defRPr sz="2000"/>
            </a:lvl2pPr>
            <a:lvl3pPr>
              <a:defRPr sz="1800"/>
            </a:lvl3pPr>
            <a:lvl4pPr marL="1600160" indent="-228594">
              <a:buFont typeface="Arial" charset="0"/>
              <a:buChar char="•"/>
              <a:defRPr sz="1600"/>
            </a:lvl4pPr>
            <a:lvl5pPr marL="2057348" indent="-228594">
              <a:buFont typeface="Arial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7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logo slide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Plac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40787" y="1037608"/>
            <a:ext cx="4688232" cy="3201765"/>
            <a:chOff x="1727201" y="1011973"/>
            <a:chExt cx="4688232" cy="3201765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727201" y="4213738"/>
              <a:ext cx="4688232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1727201" y="2612855"/>
              <a:ext cx="4688232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1727201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4071317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6415433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2899259" y="1018536"/>
              <a:ext cx="0" cy="3195202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5243375" y="1018535"/>
              <a:ext cx="0" cy="3195203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727201" y="3413296"/>
              <a:ext cx="4688232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1727201" y="1812414"/>
              <a:ext cx="4688232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727201" y="1011973"/>
              <a:ext cx="4688232" cy="0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212747" y="1038290"/>
            <a:ext cx="3567717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31" indent="-285743">
              <a:buFont typeface="Arial" charset="0"/>
              <a:buChar char="•"/>
              <a:defRPr sz="2000"/>
            </a:lvl2pPr>
            <a:lvl3pPr>
              <a:defRPr sz="1800"/>
            </a:lvl3pPr>
            <a:lvl4pPr marL="1600160" indent="-228594">
              <a:buFont typeface="Arial" charset="0"/>
              <a:buChar char="•"/>
              <a:defRPr sz="1600"/>
            </a:lvl4pPr>
            <a:lvl5pPr marL="2057348" indent="-228594">
              <a:buFont typeface="Arial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7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logo slide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21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7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7" y="1029748"/>
            <a:ext cx="8439148" cy="3356378"/>
          </a:xfrm>
          <a:prstGeom prst="rect">
            <a:avLst/>
          </a:prstGeom>
        </p:spPr>
        <p:txBody>
          <a:bodyPr vert="horz"/>
          <a:lstStyle>
            <a:lvl1pPr marL="342892" indent="-342892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7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4817245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5" y="4760707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4" r:id="rId2"/>
    <p:sldLayoutId id="2147483666" r:id="rId3"/>
    <p:sldLayoutId id="2147483695" r:id="rId4"/>
    <p:sldLayoutId id="2147483711" r:id="rId5"/>
    <p:sldLayoutId id="2147483653" r:id="rId6"/>
    <p:sldLayoutId id="2147483661" r:id="rId7"/>
    <p:sldLayoutId id="2147483654" r:id="rId8"/>
    <p:sldLayoutId id="2147483658" r:id="rId9"/>
    <p:sldLayoutId id="2147483715" r:id="rId10"/>
    <p:sldLayoutId id="2147483690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stserv.oclclists.org/scripts/wa.exe?A0=FACETVOC-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if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FAST Update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28694" y="3206972"/>
            <a:ext cx="1815562" cy="400110"/>
          </a:xfrm>
        </p:spPr>
        <p:txBody>
          <a:bodyPr/>
          <a:lstStyle/>
          <a:p>
            <a:r>
              <a:rPr lang="en-US" dirty="0"/>
              <a:t>Eric Childress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28696" y="3613839"/>
            <a:ext cx="3211777" cy="307777"/>
          </a:xfrm>
        </p:spPr>
        <p:txBody>
          <a:bodyPr/>
          <a:lstStyle/>
          <a:p>
            <a:r>
              <a:rPr lang="en-US" dirty="0"/>
              <a:t>Consulting Community Manager</a:t>
            </a:r>
          </a:p>
        </p:txBody>
      </p:sp>
    </p:spTree>
    <p:extLst>
      <p:ext uri="{BB962C8B-B14F-4D97-AF65-F5344CB8AC3E}">
        <p14:creationId xmlns:p14="http://schemas.microsoft.com/office/powerpoint/2010/main" val="5917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3CF4F-33E4-4A57-90F5-BB0A0F57B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22814" y="1038290"/>
            <a:ext cx="3567717" cy="3200400"/>
          </a:xfrm>
        </p:spPr>
        <p:txBody>
          <a:bodyPr/>
          <a:lstStyle/>
          <a:p>
            <a:r>
              <a:rPr lang="en-US" dirty="0"/>
              <a:t>~93 Million </a:t>
            </a:r>
            <a:r>
              <a:rPr lang="en-US" dirty="0" err="1"/>
              <a:t>WorldCat</a:t>
            </a:r>
            <a:r>
              <a:rPr lang="en-US" dirty="0"/>
              <a:t> records have FAST headings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9E299E-789F-4CE1-8A56-0A1F15961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FAST by the numbers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1DE8CA-F3A5-4ED3-8627-73B4151F2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08619"/>
              </p:ext>
            </p:extLst>
          </p:nvPr>
        </p:nvGraphicFramePr>
        <p:xfrm>
          <a:off x="413913" y="1207849"/>
          <a:ext cx="4598354" cy="28612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72485">
                  <a:extLst>
                    <a:ext uri="{9D8B030D-6E8A-4147-A177-3AD203B41FA5}">
                      <a16:colId xmlns:a16="http://schemas.microsoft.com/office/drawing/2014/main" val="1491137658"/>
                    </a:ext>
                  </a:extLst>
                </a:gridCol>
                <a:gridCol w="2525869">
                  <a:extLst>
                    <a:ext uri="{9D8B030D-6E8A-4147-A177-3AD203B41FA5}">
                      <a16:colId xmlns:a16="http://schemas.microsoft.com/office/drawing/2014/main" val="3928664867"/>
                    </a:ext>
                  </a:extLst>
                </a:gridCol>
              </a:tblGrid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Personal Names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10.6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5718"/>
                  </a:ext>
                </a:extLst>
              </a:tr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Organization Names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6.9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439514"/>
                  </a:ext>
                </a:extLst>
              </a:tr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Events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2.8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438190"/>
                  </a:ext>
                </a:extLst>
              </a:tr>
              <a:tr h="317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Titles of Works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2.4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113940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Chronological Headings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10.8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500061"/>
                  </a:ext>
                </a:extLst>
              </a:tr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Topical Headings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159.1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24631"/>
                  </a:ext>
                </a:extLst>
              </a:tr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Place Names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49.2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578456"/>
                  </a:ext>
                </a:extLst>
              </a:tr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Form/Genre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49.0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192906"/>
                  </a:ext>
                </a:extLst>
              </a:tr>
              <a:tr h="318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 (millions)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290.8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9799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38D07EE-8585-4A31-9E27-93FA2CB0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497" y="2463800"/>
            <a:ext cx="3118349" cy="12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4D3CC-5380-4346-8E1B-4A17F094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Links in the FAST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2A499-8267-4EA2-9EE5-1D4FF6EB2C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FAST contains links to the following data sets:</a:t>
            </a:r>
          </a:p>
          <a:p>
            <a:pPr lvl="1"/>
            <a:r>
              <a:rPr lang="en-US" dirty="0"/>
              <a:t>Library of Congress Subject Headings (~303,000 links)</a:t>
            </a:r>
          </a:p>
          <a:p>
            <a:pPr lvl="1"/>
            <a:r>
              <a:rPr lang="en-US" dirty="0"/>
              <a:t>VIAF &amp; NACO (~1.2 million)   </a:t>
            </a:r>
          </a:p>
          <a:p>
            <a:pPr lvl="1"/>
            <a:r>
              <a:rPr lang="en-US" dirty="0" err="1"/>
              <a:t>Wikidata</a:t>
            </a:r>
            <a:r>
              <a:rPr lang="en-US" dirty="0"/>
              <a:t>/Wikipedia (~237,000)</a:t>
            </a:r>
          </a:p>
          <a:p>
            <a:pPr lvl="1"/>
            <a:r>
              <a:rPr lang="en-US" dirty="0" err="1"/>
              <a:t>GeoNames</a:t>
            </a:r>
            <a:r>
              <a:rPr lang="en-US" dirty="0"/>
              <a:t> (~85,000)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7B2E8-FB86-407D-BF53-2A5BAE716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FAST team activity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B1DE1-839B-41CE-95B1-C41A76EAC3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Continuing synchronization</a:t>
            </a:r>
          </a:p>
          <a:p>
            <a:r>
              <a:rPr lang="en-US" dirty="0"/>
              <a:t>Refining and simplifying processing rules and logic</a:t>
            </a:r>
          </a:p>
          <a:p>
            <a:r>
              <a:rPr lang="en-US" dirty="0"/>
              <a:t>Developing a prototype “import” tool (see next slides)</a:t>
            </a:r>
          </a:p>
          <a:p>
            <a:pPr lvl="1"/>
            <a:r>
              <a:rPr lang="en-US" dirty="0"/>
              <a:t>In phases</a:t>
            </a:r>
          </a:p>
          <a:p>
            <a:pPr lvl="1"/>
            <a:r>
              <a:rPr lang="en-US" dirty="0"/>
              <a:t>Initial release in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9" y="98375"/>
            <a:ext cx="7298268" cy="48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4" y="60722"/>
            <a:ext cx="8672513" cy="50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842433"/>
            <a:ext cx="8743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7C96A-1DB7-4ABF-B43D-2AADEABE3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FACETVOC-L (Faceted Controlled Vocabularies discussion list)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551B-33EC-4B22-B428-5A15F72456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7" y="1600200"/>
            <a:ext cx="8439148" cy="2785926"/>
          </a:xfrm>
        </p:spPr>
        <p:txBody>
          <a:bodyPr/>
          <a:lstStyle/>
          <a:p>
            <a:r>
              <a:rPr lang="en-US" dirty="0"/>
              <a:t>Introduced August 2016</a:t>
            </a:r>
          </a:p>
          <a:p>
            <a:r>
              <a:rPr lang="en-US" dirty="0"/>
              <a:t>Hosted by OCLC Research, </a:t>
            </a:r>
          </a:p>
          <a:p>
            <a:r>
              <a:rPr lang="en-US" dirty="0"/>
              <a:t>Focused on faceted controlled vocabularies used in libraries, archives and museums. </a:t>
            </a:r>
          </a:p>
          <a:p>
            <a:r>
              <a:rPr lang="en-US" dirty="0"/>
              <a:t>To subscribe or unsubscribe to the list, go to </a:t>
            </a:r>
            <a:r>
              <a:rPr lang="en-US" sz="2000" u="sng" dirty="0">
                <a:hlinkClick r:id="rId2"/>
              </a:rPr>
              <a:t>http://listserv.oclclists.org/scripts/wa.exe?A0=FACETVOC-L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425" y="3427918"/>
            <a:ext cx="2773886" cy="17155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426" y="77429"/>
            <a:ext cx="2738918" cy="16364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598" y="1714269"/>
            <a:ext cx="2756402" cy="171465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2750574" cy="1714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0" y="1714500"/>
            <a:ext cx="2750574" cy="1714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0" y="3429000"/>
            <a:ext cx="2750574" cy="1714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3429001"/>
            <a:ext cx="2750574" cy="17143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56" y="1714348"/>
            <a:ext cx="2766116" cy="17144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71" y="77430"/>
            <a:ext cx="2766116" cy="163691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1"/>
            <a:ext cx="9144000" cy="774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-11656" y="5066073"/>
            <a:ext cx="9155656" cy="774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-5827" y="5066071"/>
            <a:ext cx="1930492" cy="77429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1924664" y="5066072"/>
            <a:ext cx="843394" cy="77275"/>
          </a:xfrm>
          <a:prstGeom prst="rect">
            <a:avLst/>
          </a:prstGeom>
          <a:solidFill>
            <a:srgbClr val="78BE2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46" name="Straight Connector 45"/>
          <p:cNvCxnSpPr/>
          <p:nvPr/>
        </p:nvCxnSpPr>
        <p:spPr>
          <a:xfrm>
            <a:off x="-23312" y="1713883"/>
            <a:ext cx="915565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50574" y="77427"/>
            <a:ext cx="3642852" cy="4987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44" name="Straight Connector 43"/>
          <p:cNvCxnSpPr/>
          <p:nvPr/>
        </p:nvCxnSpPr>
        <p:spPr>
          <a:xfrm>
            <a:off x="-11656" y="77429"/>
            <a:ext cx="915565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768059" y="3428536"/>
            <a:ext cx="3637023" cy="163753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3" name="TextBox 52"/>
          <p:cNvSpPr txBox="1"/>
          <p:nvPr/>
        </p:nvSpPr>
        <p:spPr>
          <a:xfrm>
            <a:off x="2972140" y="4037375"/>
            <a:ext cx="3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oc.lc</a:t>
            </a:r>
            <a:r>
              <a:rPr lang="en-US" sz="2400" b="1" dirty="0">
                <a:solidFill>
                  <a:schemeClr val="bg1"/>
                </a:solidFill>
              </a:rPr>
              <a:t>/fifty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3428536"/>
            <a:ext cx="915565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56402" y="77430"/>
            <a:ext cx="0" cy="4988642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05082" y="77430"/>
            <a:ext cx="0" cy="4988642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-5827" y="5066072"/>
            <a:ext cx="915565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57" t="-8864" r="-12123" b="-6390"/>
          <a:stretch/>
        </p:blipFill>
        <p:spPr>
          <a:xfrm>
            <a:off x="3137171" y="154856"/>
            <a:ext cx="2845340" cy="30844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17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3ab1845c282ca95ea55a370b014f16f3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dc18ffd4b9c37d9f1a33ccc21d583d93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988F0-95B4-4FCA-A550-26E1636850F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6b67d80f-331f-4b51-b18e-81b8c101c29d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82E809F-BB71-443C-980C-C97BB9F2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24668</TotalTime>
  <Words>193</Words>
  <Application>Microsoft Office PowerPoint</Application>
  <PresentationFormat>On-screen Show (16:9)</PresentationFormat>
  <Paragraphs>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update 2017 ALA Annual</dc:title>
  <dc:creator>Eric Childress</dc:creator>
  <cp:keywords/>
  <cp:lastModifiedBy>Confer,Patrick</cp:lastModifiedBy>
  <cp:revision>302</cp:revision>
  <dcterms:created xsi:type="dcterms:W3CDTF">2015-04-17T19:58:50Z</dcterms:created>
  <dcterms:modified xsi:type="dcterms:W3CDTF">2017-08-29T15:19:00Z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