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  <p:sldMasterId id="2147483690" r:id="rId2"/>
    <p:sldMasterId id="2147483691" r:id="rId3"/>
    <p:sldMasterId id="2147483692" r:id="rId4"/>
  </p:sldMasterIdLst>
  <p:notesMasterIdLst>
    <p:notesMasterId r:id="rId47"/>
  </p:notesMasterIdLst>
  <p:sldIdLst>
    <p:sldId id="256" r:id="rId5"/>
    <p:sldId id="257" r:id="rId6"/>
    <p:sldId id="259" r:id="rId7"/>
    <p:sldId id="261" r:id="rId8"/>
    <p:sldId id="263" r:id="rId9"/>
    <p:sldId id="269" r:id="rId10"/>
    <p:sldId id="271" r:id="rId11"/>
    <p:sldId id="523" r:id="rId12"/>
    <p:sldId id="273" r:id="rId13"/>
    <p:sldId id="275" r:id="rId14"/>
    <p:sldId id="497" r:id="rId15"/>
    <p:sldId id="347" r:id="rId16"/>
    <p:sldId id="525" r:id="rId17"/>
    <p:sldId id="279" r:id="rId18"/>
    <p:sldId id="503" r:id="rId19"/>
    <p:sldId id="406" r:id="rId20"/>
    <p:sldId id="524" r:id="rId21"/>
    <p:sldId id="522" r:id="rId22"/>
    <p:sldId id="283" r:id="rId23"/>
    <p:sldId id="287" r:id="rId24"/>
    <p:sldId id="410" r:id="rId25"/>
    <p:sldId id="408" r:id="rId26"/>
    <p:sldId id="409" r:id="rId27"/>
    <p:sldId id="512" r:id="rId28"/>
    <p:sldId id="518" r:id="rId29"/>
    <p:sldId id="289" r:id="rId30"/>
    <p:sldId id="399" r:id="rId31"/>
    <p:sldId id="368" r:id="rId32"/>
    <p:sldId id="369" r:id="rId33"/>
    <p:sldId id="370" r:id="rId34"/>
    <p:sldId id="371" r:id="rId35"/>
    <p:sldId id="391" r:id="rId36"/>
    <p:sldId id="513" r:id="rId37"/>
    <p:sldId id="520" r:id="rId38"/>
    <p:sldId id="373" r:id="rId39"/>
    <p:sldId id="526" r:id="rId40"/>
    <p:sldId id="519" r:id="rId41"/>
    <p:sldId id="292" r:id="rId42"/>
    <p:sldId id="402" r:id="rId43"/>
    <p:sldId id="514" r:id="rId44"/>
    <p:sldId id="517" r:id="rId45"/>
    <p:sldId id="305" r:id="rId4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t,Rebecca" initials="B" lastIdx="36" clrIdx="0">
    <p:extLst>
      <p:ext uri="{19B8F6BF-5375-455C-9EA6-DF929625EA0E}">
        <p15:presenceInfo xmlns:p15="http://schemas.microsoft.com/office/powerpoint/2012/main" userId="e70365a6-d2a2-4acc-921b-724f2843cf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EE3862-8DEF-4F1A-91F9-BFC5C1473949}">
  <a:tblStyle styleId="{08EE3862-8DEF-4F1A-91F9-BFC5C14739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89618" autoAdjust="0"/>
  </p:normalViewPr>
  <p:slideViewPr>
    <p:cSldViewPr snapToObjects="1">
      <p:cViewPr varScale="1">
        <p:scale>
          <a:sx n="89" d="100"/>
          <a:sy n="8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421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kc\Documents\OCLC%20euroCRIS%20RIM%20Study%20Data%20File%20Live%20subset%20for%20Pure%20Int%20Conferen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bryantr\Desktop\RIM%20data%20sets\Supporting%20data%20for%20figur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kc\Documents\OCLC%20euroCRIS%20RIM%20Study%20Data%20File%20Live%20subset%20for%20Pure%20Int%20Conferen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sideoclc-my.sharepoint.com/personal/bryantr_oclc_org/Documents/Writings%20and%20reports/RIM%20Survey%20Report/Supporting%20data%20for%20figu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Respondents</a:t>
            </a:r>
            <a:r>
              <a:rPr lang="en-US" sz="1200" b="1" baseline="0" dirty="0">
                <a:solidFill>
                  <a:schemeClr val="bg1">
                    <a:lumMod val="50000"/>
                  </a:schemeClr>
                </a:solidFill>
              </a:rPr>
              <a:t> by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RIM Status </a:t>
            </a:r>
          </a:p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b="0" dirty="0">
                <a:solidFill>
                  <a:schemeClr val="bg1">
                    <a:lumMod val="50000"/>
                  </a:schemeClr>
                </a:solidFill>
              </a:rPr>
              <a:t>(n=381)</a:t>
            </a:r>
          </a:p>
        </c:rich>
      </c:tx>
      <c:layout>
        <c:manualLayout>
          <c:xMode val="edge"/>
          <c:yMode val="edge"/>
          <c:x val="0.25579866214850028"/>
          <c:y val="8.791923680822015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90785665675241"/>
          <c:y val="0.17173267165966966"/>
          <c:w val="0.55446285265997952"/>
          <c:h val="0.788581693736374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Level of Work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E5-9D4B-A979-F555579FFF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E5-9D4B-A979-F555579FFF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E5-9D4B-A979-F555579FFFDA}"/>
              </c:ext>
            </c:extLst>
          </c:dPt>
          <c:dPt>
            <c:idx val="3"/>
            <c:bubble3D val="0"/>
            <c:spPr>
              <a:solidFill>
                <a:srgbClr val="0077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E5-9D4B-A979-F555579FFF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E5-9D4B-A979-F555579FFFDA}"/>
              </c:ext>
            </c:extLst>
          </c:dPt>
          <c:dLbls>
            <c:dLbl>
              <c:idx val="0"/>
              <c:layout>
                <c:manualLayout>
                  <c:x val="-0.16573005498609877"/>
                  <c:y val="-0.18801604238722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E5-9D4B-A979-F555579FFFDA}"/>
                </c:ext>
              </c:extLst>
            </c:dLbl>
            <c:dLbl>
              <c:idx val="1"/>
              <c:layout>
                <c:manualLayout>
                  <c:x val="8.685973202129662E-4"/>
                  <c:y val="8.381132267244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E5-9D4B-A979-F555579FFFDA}"/>
                </c:ext>
              </c:extLst>
            </c:dLbl>
            <c:dLbl>
              <c:idx val="2"/>
              <c:layout>
                <c:manualLayout>
                  <c:x val="-1.6126133919551439E-2"/>
                  <c:y val="4.2509147580973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E5-9D4B-A979-F555579FFFDA}"/>
                </c:ext>
              </c:extLst>
            </c:dLbl>
            <c:dLbl>
              <c:idx val="3"/>
              <c:layout>
                <c:manualLayout>
                  <c:x val="-3.0302704031264321E-2"/>
                  <c:y val="-1.0482732529249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E5-9D4B-A979-F555579FFFDA}"/>
                </c:ext>
              </c:extLst>
            </c:dLbl>
            <c:dLbl>
              <c:idx val="4"/>
              <c:layout>
                <c:manualLayout>
                  <c:x val="-7.4133175516805205E-2"/>
                  <c:y val="2.69543072683740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E5-9D4B-A979-F555579FF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Live</c:v>
                </c:pt>
                <c:pt idx="1">
                  <c:v>Implementing</c:v>
                </c:pt>
                <c:pt idx="2">
                  <c:v>Procuring</c:v>
                </c:pt>
                <c:pt idx="3">
                  <c:v>Exploring</c:v>
                </c:pt>
                <c:pt idx="4">
                  <c:v>Not considering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222</c:v>
                </c:pt>
                <c:pt idx="1">
                  <c:v>51</c:v>
                </c:pt>
                <c:pt idx="2">
                  <c:v>13</c:v>
                </c:pt>
                <c:pt idx="3" formatCode="General">
                  <c:v>46</c:v>
                </c:pt>
                <c:pt idx="4" formatCode="General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E5-9D4B-A979-F555579FF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Importance</a:t>
            </a:r>
            <a:r>
              <a:rPr lang="en-US" sz="2400" b="1" baseline="0" dirty="0">
                <a:solidFill>
                  <a:schemeClr val="accent2"/>
                </a:solidFill>
              </a:rPr>
              <a:t> of RIM system as a Registry of Institutional Research Outputs</a:t>
            </a:r>
          </a:p>
          <a:p>
            <a:pPr>
              <a:defRPr/>
            </a:pPr>
            <a:r>
              <a:rPr lang="en-US" sz="1200" baseline="0" dirty="0"/>
              <a:t>Base: Institutions with a live RIM system</a:t>
            </a:r>
            <a:endParaRPr lang="en-US" sz="1200" dirty="0"/>
          </a:p>
        </c:rich>
      </c:tx>
      <c:layout>
        <c:manualLayout>
          <c:xMode val="edge"/>
          <c:yMode val="edge"/>
          <c:x val="0.2123559393785454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 24'!$B$1</c:f>
              <c:strCache>
                <c:ptCount val="1"/>
                <c:pt idx="0">
                  <c:v>Extremely important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24'!$A$2:$A$8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24'!$B$2:$B$8</c:f>
              <c:numCache>
                <c:formatCode>General</c:formatCode>
                <c:ptCount val="7"/>
                <c:pt idx="0">
                  <c:v>20</c:v>
                </c:pt>
                <c:pt idx="1">
                  <c:v>21</c:v>
                </c:pt>
                <c:pt idx="2">
                  <c:v>8</c:v>
                </c:pt>
                <c:pt idx="3">
                  <c:v>5</c:v>
                </c:pt>
                <c:pt idx="4">
                  <c:v>25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6-3448-A4E2-1997FB376E7B}"/>
            </c:ext>
          </c:extLst>
        </c:ser>
        <c:ser>
          <c:idx val="1"/>
          <c:order val="1"/>
          <c:tx>
            <c:strRef>
              <c:f>'Fig 24'!$C$1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24'!$A$2:$A$8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24'!$C$2:$C$8</c:f>
              <c:numCache>
                <c:formatCode>General</c:formatCode>
                <c:ptCount val="7"/>
                <c:pt idx="0">
                  <c:v>1</c:v>
                </c:pt>
                <c:pt idx="1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6-3448-A4E2-1997FB376E7B}"/>
            </c:ext>
          </c:extLst>
        </c:ser>
        <c:ser>
          <c:idx val="2"/>
          <c:order val="2"/>
          <c:tx>
            <c:strRef>
              <c:f>'Fig 24'!$D$1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24'!$A$2:$A$8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24'!$D$2:$D$8</c:f>
              <c:numCache>
                <c:formatCode>General</c:formatCode>
                <c:ptCount val="7"/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16-3448-A4E2-1997FB376E7B}"/>
            </c:ext>
          </c:extLst>
        </c:ser>
        <c:ser>
          <c:idx val="3"/>
          <c:order val="3"/>
          <c:tx>
            <c:strRef>
              <c:f>'Fig 24'!$E$1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24'!$A$2:$A$8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24'!$E$2:$E$8</c:f>
              <c:numCache>
                <c:formatCode>General</c:formatCode>
                <c:ptCount val="7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16-3448-A4E2-1997FB376E7B}"/>
            </c:ext>
          </c:extLst>
        </c:ser>
        <c:ser>
          <c:idx val="4"/>
          <c:order val="4"/>
          <c:tx>
            <c:strRef>
              <c:f>'Fig 24'!$F$1</c:f>
              <c:strCache>
                <c:ptCount val="1"/>
                <c:pt idx="0">
                  <c:v>N/A or Not Sure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'Fig 24'!$A$2:$A$8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24'!$F$2:$F$8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4-4216-3448-A4E2-1997FB376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7925007"/>
        <c:axId val="1661308911"/>
      </c:barChart>
      <c:catAx>
        <c:axId val="1667925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1308911"/>
        <c:crosses val="autoZero"/>
        <c:auto val="1"/>
        <c:lblAlgn val="ctr"/>
        <c:lblOffset val="100"/>
        <c:noMultiLvlLbl val="0"/>
      </c:catAx>
      <c:valAx>
        <c:axId val="1661308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7925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Importance</a:t>
            </a:r>
            <a:r>
              <a:rPr lang="en-US" sz="2400" b="1" baseline="0" dirty="0">
                <a:solidFill>
                  <a:schemeClr val="accent2"/>
                </a:solidFill>
              </a:rPr>
              <a:t> of Compliance and Open Access to Publications</a:t>
            </a:r>
          </a:p>
          <a:p>
            <a:pPr>
              <a:defRPr/>
            </a:pPr>
            <a:r>
              <a:rPr lang="en-US" baseline="0" dirty="0"/>
              <a:t>Base: Institutions with a live RIM system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 21'!$B$1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21'!$A$2:$A$7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21'!$B$2:$B$7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4</c:v>
                </c:pt>
                <c:pt idx="3">
                  <c:v>4</c:v>
                </c:pt>
                <c:pt idx="4">
                  <c:v>23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E-5D4E-9E50-5B0EBC32C65A}"/>
            </c:ext>
          </c:extLst>
        </c:ser>
        <c:ser>
          <c:idx val="1"/>
          <c:order val="1"/>
          <c:tx>
            <c:strRef>
              <c:f>'Fig 21'!$C$1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21'!$A$2:$A$7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21'!$C$2:$C$7</c:f>
              <c:numCache>
                <c:formatCode>General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4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E-5D4E-9E50-5B0EBC32C65A}"/>
            </c:ext>
          </c:extLst>
        </c:ser>
        <c:ser>
          <c:idx val="2"/>
          <c:order val="2"/>
          <c:tx>
            <c:strRef>
              <c:f>'Fig 21'!$D$1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21'!$A$2:$A$7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21'!$D$2:$D$7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3">
                  <c:v>2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FE-5D4E-9E50-5B0EBC32C65A}"/>
            </c:ext>
          </c:extLst>
        </c:ser>
        <c:ser>
          <c:idx val="3"/>
          <c:order val="3"/>
          <c:tx>
            <c:strRef>
              <c:f>'Fig 21'!$E$1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21'!$A$2:$A$7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21'!$E$2:$E$7</c:f>
              <c:numCache>
                <c:formatCode>General</c:formatCode>
                <c:ptCount val="6"/>
                <c:pt idx="0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E-5D4E-9E50-5B0EBC32C65A}"/>
            </c:ext>
          </c:extLst>
        </c:ser>
        <c:ser>
          <c:idx val="4"/>
          <c:order val="4"/>
          <c:tx>
            <c:strRef>
              <c:f>'Fig 21'!$F$1</c:f>
              <c:strCache>
                <c:ptCount val="1"/>
                <c:pt idx="0">
                  <c:v>N/A or Not Sure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21'!$A$2:$A$7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21'!$F$2:$F$7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E-5D4E-9E50-5B0EBC32C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5338895"/>
        <c:axId val="1643176863"/>
      </c:barChart>
      <c:catAx>
        <c:axId val="1665338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176863"/>
        <c:crosses val="autoZero"/>
        <c:auto val="1"/>
        <c:lblAlgn val="ctr"/>
        <c:lblOffset val="100"/>
        <c:noMultiLvlLbl val="0"/>
      </c:catAx>
      <c:valAx>
        <c:axId val="1643176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338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Importance</a:t>
            </a:r>
            <a:r>
              <a:rPr lang="en-US" sz="2400" b="1" baseline="0" dirty="0">
                <a:solidFill>
                  <a:schemeClr val="accent2"/>
                </a:solidFill>
              </a:rPr>
              <a:t> of Compliance and Open Access to Datasets </a:t>
            </a:r>
          </a:p>
          <a:p>
            <a:pPr>
              <a:defRPr/>
            </a:pPr>
            <a:r>
              <a:rPr lang="en-US" sz="1200" baseline="0" dirty="0"/>
              <a:t>Base: Institutions with a live RIM system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 22'!$B$1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EA-3E46-AEA7-6486F76F5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22'!$A$2:$A$7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22'!$B$2:$B$7</c:f>
              <c:numCache>
                <c:formatCode>General</c:formatCode>
                <c:ptCount val="6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A-3E46-AEA7-6486F76F5B92}"/>
            </c:ext>
          </c:extLst>
        </c:ser>
        <c:ser>
          <c:idx val="1"/>
          <c:order val="1"/>
          <c:tx>
            <c:strRef>
              <c:f>'Fig 22'!$C$1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22'!$A$2:$A$7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22'!$C$2:$C$7</c:f>
              <c:numCache>
                <c:formatCode>General</c:formatCode>
                <c:ptCount val="6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EA-3E46-AEA7-6486F76F5B92}"/>
            </c:ext>
          </c:extLst>
        </c:ser>
        <c:ser>
          <c:idx val="2"/>
          <c:order val="2"/>
          <c:tx>
            <c:strRef>
              <c:f>'Fig 22'!$D$1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22'!$A$2:$A$7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22'!$D$2:$D$7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EA-3E46-AEA7-6486F76F5B92}"/>
            </c:ext>
          </c:extLst>
        </c:ser>
        <c:ser>
          <c:idx val="3"/>
          <c:order val="3"/>
          <c:tx>
            <c:strRef>
              <c:f>'Fig 22'!$E$1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22'!$A$2:$A$7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22'!$E$2:$E$7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4">
                  <c:v>2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EA-3E46-AEA7-6486F76F5B92}"/>
            </c:ext>
          </c:extLst>
        </c:ser>
        <c:ser>
          <c:idx val="4"/>
          <c:order val="4"/>
          <c:tx>
            <c:strRef>
              <c:f>'Fig 22'!$F$1</c:f>
              <c:strCache>
                <c:ptCount val="1"/>
                <c:pt idx="0">
                  <c:v>N/A or Not Sure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22'!$A$2:$A$7</c:f>
              <c:strCache>
                <c:ptCount val="6"/>
                <c:pt idx="0">
                  <c:v>Australia (n=21)</c:v>
                </c:pt>
                <c:pt idx="1">
                  <c:v>Italy (n=27)</c:v>
                </c:pt>
                <c:pt idx="2">
                  <c:v>Netherlands (n=8)</c:v>
                </c:pt>
                <c:pt idx="3">
                  <c:v>Peru (n=6)</c:v>
                </c:pt>
                <c:pt idx="4">
                  <c:v>United Kingdom (n=27)</c:v>
                </c:pt>
                <c:pt idx="5">
                  <c:v>US &amp; Canada (n=21)</c:v>
                </c:pt>
              </c:strCache>
            </c:strRef>
          </c:cat>
          <c:val>
            <c:numRef>
              <c:f>'Fig 22'!$F$2:$F$7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EA-3E46-AEA7-6486F76F5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16416"/>
        <c:axId val="24065712"/>
      </c:barChart>
      <c:catAx>
        <c:axId val="1951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65712"/>
        <c:crosses val="autoZero"/>
        <c:auto val="1"/>
        <c:lblAlgn val="ctr"/>
        <c:lblOffset val="100"/>
        <c:noMultiLvlLbl val="0"/>
      </c:catAx>
      <c:valAx>
        <c:axId val="2406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1" dirty="0">
                <a:solidFill>
                  <a:schemeClr val="accent2"/>
                </a:solidFill>
              </a:rPr>
              <a:t>External</a:t>
            </a:r>
            <a:r>
              <a:rPr lang="en-US" sz="1600" b="1" dirty="0">
                <a:solidFill>
                  <a:schemeClr val="accent2"/>
                </a:solidFill>
              </a:rPr>
              <a:t> Systems that Interoperate </a:t>
            </a:r>
          </a:p>
          <a:p>
            <a:pPr>
              <a:defRPr sz="1200" b="1"/>
            </a:pPr>
            <a:r>
              <a:rPr lang="en-US" sz="1600" b="1" dirty="0">
                <a:solidFill>
                  <a:schemeClr val="accent2"/>
                </a:solidFill>
              </a:rPr>
              <a:t>with your RIM (n=178)</a:t>
            </a:r>
          </a:p>
          <a:p>
            <a:pPr>
              <a:defRPr sz="1200" b="1"/>
            </a:pPr>
            <a:r>
              <a:rPr lang="en-US" sz="1100" b="0" dirty="0"/>
              <a:t>Base: Institutions with a live</a:t>
            </a:r>
            <a:r>
              <a:rPr lang="en-US" sz="1100" b="0" baseline="0" dirty="0"/>
              <a:t> RIM</a:t>
            </a:r>
          </a:p>
          <a:p>
            <a:pPr>
              <a:defRPr sz="1200" b="1"/>
            </a:pPr>
            <a:r>
              <a:rPr lang="en-US" sz="1100" b="0" baseline="0" dirty="0"/>
              <a:t>Note: Respondents could select more than one answer</a:t>
            </a:r>
            <a:endParaRPr lang="en-US" sz="1050" b="0" dirty="0"/>
          </a:p>
        </c:rich>
      </c:tx>
      <c:layout>
        <c:manualLayout>
          <c:xMode val="edge"/>
          <c:yMode val="edge"/>
          <c:x val="0.53144372221401048"/>
          <c:y val="5.50943034442399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79294471843641834"/>
          <c:y val="0.20910628078515942"/>
          <c:w val="0.15225322860238502"/>
          <c:h val="0.706226872840443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None of the above</c:v>
                </c:pt>
                <c:pt idx="1">
                  <c:v>Other</c:v>
                </c:pt>
                <c:pt idx="2">
                  <c:v>Aggregated research data portals</c:v>
                </c:pt>
                <c:pt idx="3">
                  <c:v>Organization ID registry/database</c:v>
                </c:pt>
                <c:pt idx="4">
                  <c:v>Government/private grants award system</c:v>
                </c:pt>
                <c:pt idx="5">
                  <c:v>Aggregated research portals </c:v>
                </c:pt>
                <c:pt idx="6">
                  <c:v>National or regional reporting system </c:v>
                </c:pt>
                <c:pt idx="7">
                  <c:v>Research metrics sources</c:v>
                </c:pt>
                <c:pt idx="8">
                  <c:v>Researcher/author ID registry/database</c:v>
                </c:pt>
                <c:pt idx="9">
                  <c:v>Publication metadata sources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0.11</c:v>
                </c:pt>
                <c:pt idx="1">
                  <c:v>0.16</c:v>
                </c:pt>
                <c:pt idx="2">
                  <c:v>0.04</c:v>
                </c:pt>
                <c:pt idx="3">
                  <c:v>7.0000000000000007E-2</c:v>
                </c:pt>
                <c:pt idx="4">
                  <c:v>0.1</c:v>
                </c:pt>
                <c:pt idx="5">
                  <c:v>0.24</c:v>
                </c:pt>
                <c:pt idx="6">
                  <c:v>0.28999999999999998</c:v>
                </c:pt>
                <c:pt idx="7">
                  <c:v>0.47</c:v>
                </c:pt>
                <c:pt idx="8">
                  <c:v>0.65</c:v>
                </c:pt>
                <c:pt idx="9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3-4E62-8A1E-9E977B66F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14237256"/>
        <c:axId val="214237648"/>
      </c:barChart>
      <c:catAx>
        <c:axId val="21423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7648"/>
        <c:crosses val="autoZero"/>
        <c:auto val="1"/>
        <c:lblAlgn val="ctr"/>
        <c:lblOffset val="100"/>
        <c:noMultiLvlLbl val="0"/>
      </c:catAx>
      <c:valAx>
        <c:axId val="2142376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1" dirty="0">
                <a:solidFill>
                  <a:schemeClr val="accent2"/>
                </a:solidFill>
              </a:rPr>
              <a:t>Internal</a:t>
            </a:r>
            <a:r>
              <a:rPr lang="en-US" sz="1600" b="1" dirty="0">
                <a:solidFill>
                  <a:schemeClr val="accent2"/>
                </a:solidFill>
              </a:rPr>
              <a:t> Systems that Interoperate </a:t>
            </a:r>
          </a:p>
          <a:p>
            <a:pPr>
              <a:defRPr sz="1400" b="1"/>
            </a:pPr>
            <a:r>
              <a:rPr lang="en-US" sz="1600" b="1" dirty="0">
                <a:solidFill>
                  <a:schemeClr val="accent2"/>
                </a:solidFill>
              </a:rPr>
              <a:t>with your RIM (n=184)</a:t>
            </a:r>
          </a:p>
          <a:p>
            <a:pPr>
              <a:defRPr sz="1400" b="1"/>
            </a:pPr>
            <a:r>
              <a:rPr lang="en-US" sz="1100" b="0" dirty="0"/>
              <a:t>Base: Institutions with a live RIM</a:t>
            </a:r>
          </a:p>
          <a:p>
            <a:pPr>
              <a:defRPr sz="1400" b="1"/>
            </a:pPr>
            <a:r>
              <a:rPr lang="en-US" sz="1100" b="0" dirty="0"/>
              <a:t>Note: Respondents could select more than one answer</a:t>
            </a:r>
          </a:p>
        </c:rich>
      </c:tx>
      <c:layout>
        <c:manualLayout>
          <c:xMode val="edge"/>
          <c:yMode val="edge"/>
          <c:x val="0.51276756574231153"/>
          <c:y val="5.33946039917721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8050895885675925"/>
          <c:y val="0.20642411889155887"/>
          <c:w val="0.14010835847121086"/>
          <c:h val="0.70890903473404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None of the above</c:v>
                </c:pt>
                <c:pt idx="1">
                  <c:v>Other</c:v>
                </c:pt>
                <c:pt idx="2">
                  <c:v>Active data management system</c:v>
                </c:pt>
                <c:pt idx="3">
                  <c:v>Tech/knowledge transfer</c:v>
                </c:pt>
                <c:pt idx="4">
                  <c:v>Research data repository</c:v>
                </c:pt>
                <c:pt idx="5">
                  <c:v>Electronic Thesis/Dissertation (ETD) repository</c:v>
                </c:pt>
                <c:pt idx="6">
                  <c:v>Library management system</c:v>
                </c:pt>
                <c:pt idx="7">
                  <c:v>Project management system</c:v>
                </c:pt>
                <c:pt idx="8">
                  <c:v>Analytics system</c:v>
                </c:pt>
                <c:pt idx="9">
                  <c:v>Grants management system</c:v>
                </c:pt>
                <c:pt idx="10">
                  <c:v>University finance and accounting system</c:v>
                </c:pt>
                <c:pt idx="11">
                  <c:v>Student information system</c:v>
                </c:pt>
                <c:pt idx="12">
                  <c:v>Institutional repository</c:v>
                </c:pt>
                <c:pt idx="13">
                  <c:v>Institutional authentication system</c:v>
                </c:pt>
                <c:pt idx="14">
                  <c:v>Human resources system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0">
                  <c:v>0.03</c:v>
                </c:pt>
                <c:pt idx="1">
                  <c:v>0.16</c:v>
                </c:pt>
                <c:pt idx="2">
                  <c:v>0.03</c:v>
                </c:pt>
                <c:pt idx="3">
                  <c:v>0.05</c:v>
                </c:pt>
                <c:pt idx="4">
                  <c:v>0.16</c:v>
                </c:pt>
                <c:pt idx="5">
                  <c:v>0.2</c:v>
                </c:pt>
                <c:pt idx="6">
                  <c:v>0.22</c:v>
                </c:pt>
                <c:pt idx="7">
                  <c:v>0.24</c:v>
                </c:pt>
                <c:pt idx="8">
                  <c:v>0.26</c:v>
                </c:pt>
                <c:pt idx="9">
                  <c:v>0.32</c:v>
                </c:pt>
                <c:pt idx="10">
                  <c:v>0.36</c:v>
                </c:pt>
                <c:pt idx="11">
                  <c:v>0.42</c:v>
                </c:pt>
                <c:pt idx="12">
                  <c:v>0.43</c:v>
                </c:pt>
                <c:pt idx="13">
                  <c:v>0.76</c:v>
                </c:pt>
                <c:pt idx="14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2-42F7-A9F4-148C1A488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14236080"/>
        <c:axId val="214236472"/>
      </c:barChart>
      <c:catAx>
        <c:axId val="21423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6472"/>
        <c:crosses val="autoZero"/>
        <c:auto val="1"/>
        <c:lblAlgn val="ctr"/>
        <c:lblOffset val="100"/>
        <c:noMultiLvlLbl val="0"/>
      </c:catAx>
      <c:valAx>
        <c:axId val="2142364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3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8050895885675925"/>
          <c:y val="0.20753125"/>
          <c:w val="0.17339028076035951"/>
          <c:h val="0.707801919291338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None of the above</c:v>
                </c:pt>
                <c:pt idx="1">
                  <c:v>Other (Please specify):</c:v>
                </c:pt>
                <c:pt idx="2">
                  <c:v>SAO/NASA Astrophysics Data System</c:v>
                </c:pt>
                <c:pt idx="3">
                  <c:v>Scielo</c:v>
                </c:pt>
                <c:pt idx="4">
                  <c:v>dbpl</c:v>
                </c:pt>
                <c:pt idx="5">
                  <c:v>MLA International Bibliography</c:v>
                </c:pt>
                <c:pt idx="6">
                  <c:v>WorldCat</c:v>
                </c:pt>
                <c:pt idx="7">
                  <c:v>RePEc</c:v>
                </c:pt>
                <c:pt idx="8">
                  <c:v>SSRN</c:v>
                </c:pt>
                <c:pt idx="9">
                  <c:v>CiNii</c:v>
                </c:pt>
                <c:pt idx="10">
                  <c:v>Google Books</c:v>
                </c:pt>
                <c:pt idx="11">
                  <c:v>Europe PubMed Central</c:v>
                </c:pt>
                <c:pt idx="12">
                  <c:v>ArXiv</c:v>
                </c:pt>
                <c:pt idx="13">
                  <c:v>CrossRef</c:v>
                </c:pt>
                <c:pt idx="14">
                  <c:v>PubMed</c:v>
                </c:pt>
                <c:pt idx="15">
                  <c:v>Web of Science</c:v>
                </c:pt>
                <c:pt idx="16">
                  <c:v>Scopus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0.14000000000000001</c:v>
                </c:pt>
                <c:pt idx="1">
                  <c:v>0.11</c:v>
                </c:pt>
                <c:pt idx="2">
                  <c:v>0.04</c:v>
                </c:pt>
                <c:pt idx="3">
                  <c:v>0.04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0.09</c:v>
                </c:pt>
                <c:pt idx="8">
                  <c:v>0.1</c:v>
                </c:pt>
                <c:pt idx="9">
                  <c:v>0.11</c:v>
                </c:pt>
                <c:pt idx="10">
                  <c:v>0.12</c:v>
                </c:pt>
                <c:pt idx="11">
                  <c:v>0.26</c:v>
                </c:pt>
                <c:pt idx="12">
                  <c:v>0.37</c:v>
                </c:pt>
                <c:pt idx="13">
                  <c:v>0.44</c:v>
                </c:pt>
                <c:pt idx="14">
                  <c:v>0.61</c:v>
                </c:pt>
                <c:pt idx="15">
                  <c:v>0.63</c:v>
                </c:pt>
                <c:pt idx="16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2-4E5D-AB7C-D632175FF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42038384"/>
        <c:axId val="342038056"/>
      </c:barChart>
      <c:catAx>
        <c:axId val="34203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38056"/>
        <c:crosses val="autoZero"/>
        <c:auto val="1"/>
        <c:lblAlgn val="ctr"/>
        <c:lblOffset val="100"/>
        <c:noMultiLvlLbl val="0"/>
      </c:catAx>
      <c:valAx>
        <c:axId val="3420380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3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accent2"/>
                </a:solidFill>
              </a:rPr>
              <a:t>Does your RIM system serve as your default...</a:t>
            </a:r>
          </a:p>
          <a:p>
            <a:pPr>
              <a:defRPr sz="1100" b="1"/>
            </a:pPr>
            <a:r>
              <a:rPr lang="en-US" sz="1100" b="0" dirty="0">
                <a:solidFill>
                  <a:schemeClr val="tx1"/>
                </a:solidFill>
              </a:rPr>
              <a:t>Base:</a:t>
            </a:r>
            <a:r>
              <a:rPr lang="en-US" sz="1100" b="0" baseline="0" dirty="0">
                <a:solidFill>
                  <a:schemeClr val="tx1"/>
                </a:solidFill>
              </a:rPr>
              <a:t> Institutions with a live RIM system</a:t>
            </a:r>
            <a:endParaRPr lang="en-US" sz="11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AFD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0.37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D-894A-9EAA-5196135D3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2361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759170653907534E-2"/>
                  <c:y val="-1.602895873009730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6D-894A-9EAA-5196135D3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0.64</c:v>
                </c:pt>
                <c:pt idx="1">
                  <c:v>0.52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6D-894A-9EAA-5196135D3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8A1B6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1265284423179162E-3"/>
                  <c:y val="-9.3781855249745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6D-894A-9EAA-5196135D3B65}"/>
                </c:ext>
              </c:extLst>
            </c:dLbl>
            <c:dLbl>
              <c:idx val="1"/>
              <c:layout>
                <c:manualLayout>
                  <c:x val="2.1265284423179162E-3"/>
                  <c:y val="-9.378185524974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6D-894A-9EAA-5196135D3B65}"/>
                </c:ext>
              </c:extLst>
            </c:dLbl>
            <c:dLbl>
              <c:idx val="2"/>
              <c:layout>
                <c:manualLayout>
                  <c:x val="-6.3795853269539042E-3"/>
                  <c:y val="-0.10601427115188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6D-894A-9EAA-5196135D3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8A1B6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0.03</c:v>
                </c:pt>
                <c:pt idx="1">
                  <c:v>0.02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D-894A-9EAA-5196135D3B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2.5518341307814992E-2"/>
                  <c:y val="-9.3781855249745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6D-894A-9EAA-5196135D3B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Research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0.09</c:v>
                </c:pt>
                <c:pt idx="1">
                  <c:v>0.09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6D-894A-9EAA-5196135D3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569873656"/>
        <c:axId val="569868408"/>
      </c:barChart>
      <c:catAx>
        <c:axId val="569873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68408"/>
        <c:crosses val="autoZero"/>
        <c:auto val="1"/>
        <c:lblAlgn val="ctr"/>
        <c:lblOffset val="100"/>
        <c:noMultiLvlLbl val="0"/>
      </c:catAx>
      <c:valAx>
        <c:axId val="569868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87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43030037911929"/>
          <c:y val="0.9092257217847769"/>
          <c:w val="0.43983372891785655"/>
          <c:h val="6.8807821040718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accent2"/>
                </a:solidFill>
              </a:rPr>
              <a:t>Does Pure serve as your default...</a:t>
            </a:r>
          </a:p>
          <a:p>
            <a:pPr>
              <a:defRPr/>
            </a:pPr>
            <a:r>
              <a:rPr lang="en-US" sz="1100" dirty="0"/>
              <a:t>Base institutions with live Pure n=47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3"/>
          <c:order val="0"/>
          <c:tx>
            <c:strRef>
              <c:f>'Pure as Repo Chart'!$A$31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 w="9525">
              <a:solidFill>
                <a:schemeClr val="bg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A-EC49-963D-CBC7DA8D573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FA-EC49-963D-CBC7DA8D573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FA-EC49-963D-CBC7DA8D573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FA-EC49-963D-CBC7DA8D5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'Pure as Repo Chart'!$B$27:$D$27</c:f>
              <c:strCache>
                <c:ptCount val="3"/>
                <c:pt idx="0">
                  <c:v>Resesrch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'Pure as Repo Chart'!$B$31:$D$31</c:f>
              <c:numCache>
                <c:formatCode>0%</c:formatCode>
                <c:ptCount val="3"/>
                <c:pt idx="0">
                  <c:v>0.28888888888888886</c:v>
                </c:pt>
                <c:pt idx="1">
                  <c:v>0.28888888888888886</c:v>
                </c:pt>
                <c:pt idx="2">
                  <c:v>0.57777777777777772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A-EC49-963D-CBC7DA8D5735}"/>
            </c:ext>
          </c:extLst>
        </c:ser>
        <c:ser>
          <c:idx val="2"/>
          <c:order val="1"/>
          <c:tx>
            <c:strRef>
              <c:f>'Pure as Repo Chart'!$A$30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'Pure as Repo Chart'!$B$27:$D$27</c:f>
              <c:strCache>
                <c:ptCount val="3"/>
                <c:pt idx="0">
                  <c:v>Resesrch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'Pure as Repo Chart'!$B$30:$D$30</c:f>
              <c:numCache>
                <c:formatCode>0%</c:formatCode>
                <c:ptCount val="3"/>
                <c:pt idx="0">
                  <c:v>0.6</c:v>
                </c:pt>
                <c:pt idx="1">
                  <c:v>0.51111111111111107</c:v>
                </c:pt>
                <c:pt idx="2">
                  <c:v>0.37777777777777777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FA-EC49-963D-CBC7DA8D5735}"/>
            </c:ext>
          </c:extLst>
        </c:ser>
        <c:ser>
          <c:idx val="0"/>
          <c:order val="2"/>
          <c:tx>
            <c:strRef>
              <c:f>'Pure as Repo Chart'!$A$28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'Pure as Repo Chart'!$B$27:$D$27</c:f>
              <c:strCache>
                <c:ptCount val="3"/>
                <c:pt idx="0">
                  <c:v>Resesrch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'Pure as Repo Chart'!$B$28:$D$28</c:f>
              <c:numCache>
                <c:formatCode>0%</c:formatCode>
                <c:ptCount val="3"/>
                <c:pt idx="0">
                  <c:v>2.2222222222222223E-2</c:v>
                </c:pt>
                <c:pt idx="1">
                  <c:v>4.4444444444444446E-2</c:v>
                </c:pt>
                <c:pt idx="2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FA-EC49-963D-CBC7DA8D5735}"/>
            </c:ext>
          </c:extLst>
        </c:ser>
        <c:ser>
          <c:idx val="1"/>
          <c:order val="3"/>
          <c:tx>
            <c:strRef>
              <c:f>'Pure as Repo Chart'!$A$29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'Pure as Repo Chart'!$B$27:$D$27</c:f>
              <c:strCache>
                <c:ptCount val="3"/>
                <c:pt idx="0">
                  <c:v>Resesrch Data Repository</c:v>
                </c:pt>
                <c:pt idx="1">
                  <c:v>ETD Repository</c:v>
                </c:pt>
                <c:pt idx="2">
                  <c:v>Institutional Repository</c:v>
                </c:pt>
              </c:strCache>
            </c:strRef>
          </c:cat>
          <c:val>
            <c:numRef>
              <c:f>'Pure as Repo Chart'!$B$29:$D$29</c:f>
              <c:numCache>
                <c:formatCode>0%</c:formatCode>
                <c:ptCount val="3"/>
                <c:pt idx="0">
                  <c:v>8.8888888888888892E-2</c:v>
                </c:pt>
                <c:pt idx="1">
                  <c:v>0.15555555555555556</c:v>
                </c:pt>
                <c:pt idx="2">
                  <c:v>2.2222222222222223E-2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FA-EC49-963D-CBC7DA8D5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2339151"/>
        <c:axId val="1028366847"/>
      </c:barChart>
      <c:catAx>
        <c:axId val="1032339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366847"/>
        <c:crosses val="autoZero"/>
        <c:auto val="1"/>
        <c:lblAlgn val="ctr"/>
        <c:lblOffset val="100"/>
        <c:noMultiLvlLbl val="0"/>
      </c:catAx>
      <c:valAx>
        <c:axId val="102836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2339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2"/>
                </a:solidFill>
              </a:rPr>
              <a:t>Does your RIM system serve</a:t>
            </a:r>
            <a:r>
              <a:rPr lang="en-US" sz="2800" b="1" baseline="0" dirty="0">
                <a:solidFill>
                  <a:schemeClr val="accent2"/>
                </a:solidFill>
              </a:rPr>
              <a:t> as your default...</a:t>
            </a:r>
          </a:p>
          <a:p>
            <a:pPr>
              <a:defRPr/>
            </a:pPr>
            <a:r>
              <a:rPr lang="en-US" baseline="0" dirty="0"/>
              <a:t>Base: Institutions with a Live RIM system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27 Default IR ETD RDR'!$B$2</c:f>
              <c:strCache>
                <c:ptCount val="1"/>
                <c:pt idx="0">
                  <c:v>Europe (n=95)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27 Default IR ETD RDR'!$A$3:$A$5</c:f>
              <c:strCache>
                <c:ptCount val="3"/>
                <c:pt idx="0">
                  <c:v>Institutional repository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27 Default IR ETD RDR'!$B$3:$B$5</c:f>
              <c:numCache>
                <c:formatCode>0%</c:formatCode>
                <c:ptCount val="3"/>
                <c:pt idx="0">
                  <c:v>0.69473684210526321</c:v>
                </c:pt>
                <c:pt idx="1">
                  <c:v>0.23157894736842105</c:v>
                </c:pt>
                <c:pt idx="2">
                  <c:v>0.48421052631578948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D-5843-A460-A6539F98B116}"/>
            </c:ext>
          </c:extLst>
        </c:ser>
        <c:ser>
          <c:idx val="1"/>
          <c:order val="1"/>
          <c:tx>
            <c:strRef>
              <c:f>'Fig 27 Default IR ETD RDR'!$C$2</c:f>
              <c:strCache>
                <c:ptCount val="1"/>
                <c:pt idx="0">
                  <c:v>US &amp; Canada (n=22)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27 Default IR ETD RDR'!$A$3:$A$5</c:f>
              <c:strCache>
                <c:ptCount val="3"/>
                <c:pt idx="0">
                  <c:v>Institutional repository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27 Default IR ETD RDR'!$C$3:$C$5</c:f>
              <c:numCache>
                <c:formatCode>0%</c:formatCode>
                <c:ptCount val="3"/>
                <c:pt idx="0">
                  <c:v>0.13636363636363635</c:v>
                </c:pt>
                <c:pt idx="1">
                  <c:v>9.0909090909090912E-2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D-5843-A460-A6539F98B116}"/>
            </c:ext>
          </c:extLst>
        </c:ser>
        <c:ser>
          <c:idx val="2"/>
          <c:order val="2"/>
          <c:tx>
            <c:strRef>
              <c:f>'Fig 27 Default IR ETD RDR'!$D$2</c:f>
              <c:strCache>
                <c:ptCount val="1"/>
                <c:pt idx="0">
                  <c:v>Australia (n=21)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27 Default IR ETD RDR'!$A$3:$A$5</c:f>
              <c:strCache>
                <c:ptCount val="3"/>
                <c:pt idx="0">
                  <c:v>Institutional repository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27 Default IR ETD RDR'!$D$3:$D$5</c:f>
              <c:numCache>
                <c:formatCode>0%</c:formatCode>
                <c:ptCount val="3"/>
                <c:pt idx="0">
                  <c:v>0.33333333333333331</c:v>
                </c:pt>
                <c:pt idx="1">
                  <c:v>0.14285714285714285</c:v>
                </c:pt>
                <c:pt idx="2">
                  <c:v>0.23809523809523808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2D-5843-A460-A6539F98B116}"/>
            </c:ext>
          </c:extLst>
        </c:ser>
        <c:ser>
          <c:idx val="3"/>
          <c:order val="3"/>
          <c:tx>
            <c:strRef>
              <c:f>'Fig 27 Default IR ETD RDR'!$E$2</c:f>
              <c:strCache>
                <c:ptCount val="1"/>
                <c:pt idx="0">
                  <c:v>Other (n=19)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27 Default IR ETD RDR'!$A$3:$A$5</c:f>
              <c:strCache>
                <c:ptCount val="3"/>
                <c:pt idx="0">
                  <c:v>Institutional repository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27 Default IR ETD RDR'!$E$3:$E$5</c:f>
              <c:numCache>
                <c:formatCode>0%</c:formatCode>
                <c:ptCount val="3"/>
                <c:pt idx="0">
                  <c:v>0.47368421052631576</c:v>
                </c:pt>
                <c:pt idx="1">
                  <c:v>0.52631578947368418</c:v>
                </c:pt>
                <c:pt idx="2">
                  <c:v>0.42105263157894735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2D-5843-A460-A6539F98B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9684216"/>
        <c:axId val="789726024"/>
      </c:barChart>
      <c:catAx>
        <c:axId val="77968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726024"/>
        <c:crosses val="autoZero"/>
        <c:auto val="1"/>
        <c:lblAlgn val="ctr"/>
        <c:lblOffset val="100"/>
        <c:noMultiLvlLbl val="0"/>
      </c:catAx>
      <c:valAx>
        <c:axId val="789726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6842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kern="1200" spc="0" baseline="0" dirty="0">
                <a:solidFill>
                  <a:schemeClr val="accent2"/>
                </a:solidFill>
                <a:effectLst/>
              </a:rPr>
              <a:t>Interoperability between RIM and repository systems (n=184)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/>
                </a:solidFill>
              </a:defRPr>
            </a:pPr>
            <a:r>
              <a:rPr lang="en-US" sz="1400" b="0" i="0" kern="1200" spc="0" baseline="0" dirty="0">
                <a:solidFill>
                  <a:srgbClr val="000000"/>
                </a:solidFill>
                <a:effectLst/>
              </a:rPr>
              <a:t>Base: Institutions with a live RIM system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28 '!$A$3:$A$5</c:f>
              <c:strCache>
                <c:ptCount val="3"/>
                <c:pt idx="0">
                  <c:v>Instiutional repository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28 '!$B$3:$B$5</c:f>
              <c:numCache>
                <c:formatCode>0%</c:formatCode>
                <c:ptCount val="3"/>
                <c:pt idx="0">
                  <c:v>0.43</c:v>
                </c:pt>
                <c:pt idx="1">
                  <c:v>0.16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C-854C-B9DD-827362EF2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0891855"/>
        <c:axId val="2088378111"/>
      </c:barChart>
      <c:catAx>
        <c:axId val="209089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8378111"/>
        <c:crosses val="autoZero"/>
        <c:auto val="1"/>
        <c:lblAlgn val="ctr"/>
        <c:lblOffset val="100"/>
        <c:noMultiLvlLbl val="0"/>
      </c:catAx>
      <c:valAx>
        <c:axId val="2088378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89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accent2"/>
                </a:solidFill>
              </a:rPr>
              <a:t>Live RIM</a:t>
            </a:r>
            <a:r>
              <a:rPr lang="en-US" sz="1800" b="1" baseline="0" dirty="0">
                <a:solidFill>
                  <a:schemeClr val="accent2"/>
                </a:solidFill>
              </a:rPr>
              <a:t> Systems (n=193)*</a:t>
            </a:r>
          </a:p>
          <a:p>
            <a:pPr>
              <a:defRPr sz="1200" b="1"/>
            </a:pPr>
            <a:r>
              <a:rPr lang="en-US" sz="1100" b="0" baseline="0" dirty="0"/>
              <a:t>Base: Institutions with a live RIM</a:t>
            </a:r>
            <a:endParaRPr lang="en-US" sz="11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6923492146081833"/>
          <c:y val="0.12834757846721406"/>
          <c:w val="0.39588596201696669"/>
          <c:h val="0.793435060694040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Other</c:v>
                </c:pt>
                <c:pt idx="1">
                  <c:v>Profiles (Open source)</c:v>
                </c:pt>
                <c:pt idx="2">
                  <c:v>VIVO (Open source)</c:v>
                </c:pt>
                <c:pt idx="3">
                  <c:v>Converis (Clarivate Analytics)</c:v>
                </c:pt>
                <c:pt idx="4">
                  <c:v>DSpace-CRIS (Open source)</c:v>
                </c:pt>
                <c:pt idx="5">
                  <c:v>Elements (Symplectic)</c:v>
                </c:pt>
                <c:pt idx="6">
                  <c:v>Developed in-house</c:v>
                </c:pt>
                <c:pt idx="7">
                  <c:v>Pure (Elsevier)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0.36</c:v>
                </c:pt>
                <c:pt idx="1">
                  <c:v>0.01</c:v>
                </c:pt>
                <c:pt idx="2">
                  <c:v>0.04</c:v>
                </c:pt>
                <c:pt idx="3">
                  <c:v>0.1</c:v>
                </c:pt>
                <c:pt idx="4">
                  <c:v>0.1</c:v>
                </c:pt>
                <c:pt idx="5">
                  <c:v>0.12</c:v>
                </c:pt>
                <c:pt idx="6">
                  <c:v>0.28000000000000003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F-F64F-995E-4D6D118F3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49716184"/>
        <c:axId val="149719712"/>
      </c:barChart>
      <c:catAx>
        <c:axId val="149716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19712"/>
        <c:crosses val="autoZero"/>
        <c:auto val="1"/>
        <c:lblAlgn val="ctr"/>
        <c:lblOffset val="100"/>
        <c:noMultiLvlLbl val="0"/>
      </c:catAx>
      <c:valAx>
        <c:axId val="149719712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49716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Which</a:t>
            </a:r>
            <a:r>
              <a:rPr lang="en-US" sz="2400" b="1" baseline="0" dirty="0">
                <a:solidFill>
                  <a:schemeClr val="accent2"/>
                </a:solidFill>
              </a:rPr>
              <a:t> of the following internal systems interoperate with your RIM system(s)?</a:t>
            </a:r>
          </a:p>
          <a:p>
            <a:pPr>
              <a:defRPr/>
            </a:pPr>
            <a:r>
              <a:rPr lang="en-US" baseline="0" dirty="0"/>
              <a:t>Base: Institutions with a Live RIM system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29 Internal Sys Interop'!$B$2</c:f>
              <c:strCache>
                <c:ptCount val="1"/>
                <c:pt idx="0">
                  <c:v>Europe (n=93)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29 Internal Sys Interop'!$A$3:$A$5</c:f>
              <c:strCache>
                <c:ptCount val="3"/>
                <c:pt idx="0">
                  <c:v>Institutional repository 
(e.g., via a connector between DSpace and Pure)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29 Internal Sys Interop'!$B$3:$B$5</c:f>
              <c:numCache>
                <c:formatCode>0%</c:formatCode>
                <c:ptCount val="3"/>
                <c:pt idx="0">
                  <c:v>0.41935483870967744</c:v>
                </c:pt>
                <c:pt idx="1">
                  <c:v>0.15053763440860216</c:v>
                </c:pt>
                <c:pt idx="2">
                  <c:v>0.17204301075268819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5-9E48-999C-5ABC67753FFC}"/>
            </c:ext>
          </c:extLst>
        </c:ser>
        <c:ser>
          <c:idx val="1"/>
          <c:order val="1"/>
          <c:tx>
            <c:strRef>
              <c:f>'Fig 29 Internal Sys Interop'!$C$2</c:f>
              <c:strCache>
                <c:ptCount val="1"/>
                <c:pt idx="0">
                  <c:v>US &amp; Canada (n=22)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A5-9E48-999C-5ABC67753F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5-9E48-999C-5ABC67753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29 Internal Sys Interop'!$A$3:$A$5</c:f>
              <c:strCache>
                <c:ptCount val="3"/>
                <c:pt idx="0">
                  <c:v>Institutional repository 
(e.g., via a connector between DSpace and Pure)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29 Internal Sys Interop'!$C$3:$C$5</c:f>
              <c:numCache>
                <c:formatCode>0%</c:formatCode>
                <c:ptCount val="3"/>
                <c:pt idx="0">
                  <c:v>0.27272727272727271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A5-9E48-999C-5ABC67753FFC}"/>
            </c:ext>
          </c:extLst>
        </c:ser>
        <c:ser>
          <c:idx val="2"/>
          <c:order val="2"/>
          <c:tx>
            <c:strRef>
              <c:f>'Fig 29 Internal Sys Interop'!$D$2</c:f>
              <c:strCache>
                <c:ptCount val="1"/>
                <c:pt idx="0">
                  <c:v>Australia (n=21)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29 Internal Sys Interop'!$A$3:$A$5</c:f>
              <c:strCache>
                <c:ptCount val="3"/>
                <c:pt idx="0">
                  <c:v>Institutional repository 
(e.g., via a connector between DSpace and Pure)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29 Internal Sys Interop'!$D$3:$D$5</c:f>
              <c:numCache>
                <c:formatCode>0%</c:formatCode>
                <c:ptCount val="3"/>
                <c:pt idx="0">
                  <c:v>0.47619047619047616</c:v>
                </c:pt>
                <c:pt idx="1">
                  <c:v>0.14285714285714285</c:v>
                </c:pt>
                <c:pt idx="2">
                  <c:v>0.19047619047619047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A5-9E48-999C-5ABC67753FFC}"/>
            </c:ext>
          </c:extLst>
        </c:ser>
        <c:ser>
          <c:idx val="3"/>
          <c:order val="3"/>
          <c:tx>
            <c:strRef>
              <c:f>'Fig 29 Internal Sys Interop'!$E$2</c:f>
              <c:strCache>
                <c:ptCount val="1"/>
                <c:pt idx="0">
                  <c:v>Other (n=19)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29 Internal Sys Interop'!$A$3:$A$5</c:f>
              <c:strCache>
                <c:ptCount val="3"/>
                <c:pt idx="0">
                  <c:v>Institutional repository 
(e.g., via a connector between DSpace and Pure)</c:v>
                </c:pt>
                <c:pt idx="1">
                  <c:v>Research data repository</c:v>
                </c:pt>
                <c:pt idx="2">
                  <c:v>ETD repository</c:v>
                </c:pt>
              </c:strCache>
            </c:strRef>
          </c:cat>
          <c:val>
            <c:numRef>
              <c:f>'Fig 29 Internal Sys Interop'!$E$3:$E$5</c:f>
              <c:numCache>
                <c:formatCode>0%</c:formatCode>
                <c:ptCount val="3"/>
                <c:pt idx="0">
                  <c:v>0.68421052631578949</c:v>
                </c:pt>
                <c:pt idx="1">
                  <c:v>0.47368421052631576</c:v>
                </c:pt>
                <c:pt idx="2">
                  <c:v>0.42105263157894735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A5-9E48-999C-5ABC67753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8645576"/>
        <c:axId val="1008636720"/>
      </c:barChart>
      <c:catAx>
        <c:axId val="10086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636720"/>
        <c:crosses val="autoZero"/>
        <c:auto val="1"/>
        <c:lblAlgn val="ctr"/>
        <c:lblOffset val="100"/>
        <c:noMultiLvlLbl val="0"/>
      </c:catAx>
      <c:valAx>
        <c:axId val="10086367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8645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Protocols/Standards/Vocabularies</a:t>
            </a:r>
            <a:r>
              <a:rPr lang="en-US" sz="2400" b="1" baseline="0" dirty="0">
                <a:solidFill>
                  <a:schemeClr val="accent2"/>
                </a:solidFill>
              </a:rPr>
              <a:t> RIM Relies On</a:t>
            </a:r>
          </a:p>
          <a:p>
            <a:pPr>
              <a:defRPr sz="1100"/>
            </a:pPr>
            <a:r>
              <a:rPr lang="en-US" sz="1400" baseline="0" dirty="0"/>
              <a:t>Note: Respondents could select more than one answer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51279527559054"/>
          <c:y val="0.12200199113041904"/>
          <c:w val="0.46417905183727032"/>
          <c:h val="0.79374513530636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 51 Protocols'!$B$1</c:f>
              <c:strCache>
                <c:ptCount val="1"/>
                <c:pt idx="0">
                  <c:v>Implementing RIM (n=42)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51 Protocols'!$A$2:$A$8</c:f>
              <c:strCache>
                <c:ptCount val="7"/>
                <c:pt idx="0">
                  <c:v>None of the above</c:v>
                </c:pt>
                <c:pt idx="1">
                  <c:v>Field of Science (FOS) Classification</c:v>
                </c:pt>
                <c:pt idx="2">
                  <c:v>CASRAI</c:v>
                </c:pt>
                <c:pt idx="3">
                  <c:v>Other</c:v>
                </c:pt>
                <c:pt idx="4">
                  <c:v>Shibboleth</c:v>
                </c:pt>
                <c:pt idx="5">
                  <c:v>CERIF/CERIF XML</c:v>
                </c:pt>
                <c:pt idx="6">
                  <c:v>OAI-PMH</c:v>
                </c:pt>
              </c:strCache>
            </c:strRef>
          </c:cat>
          <c:val>
            <c:numRef>
              <c:f>'Fig 51 Protocols'!$B$2:$B$8</c:f>
              <c:numCache>
                <c:formatCode>0%</c:formatCode>
                <c:ptCount val="7"/>
                <c:pt idx="0">
                  <c:v>0.14285714285714285</c:v>
                </c:pt>
                <c:pt idx="1">
                  <c:v>0.28999999999999998</c:v>
                </c:pt>
                <c:pt idx="2">
                  <c:v>0.14000000000000001</c:v>
                </c:pt>
                <c:pt idx="3">
                  <c:v>0.14285714285714285</c:v>
                </c:pt>
                <c:pt idx="4">
                  <c:v>0.21</c:v>
                </c:pt>
                <c:pt idx="5">
                  <c:v>0.28999999999999998</c:v>
                </c:pt>
                <c:pt idx="6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2-D748-9B12-504E15E3C317}"/>
            </c:ext>
          </c:extLst>
        </c:ser>
        <c:ser>
          <c:idx val="1"/>
          <c:order val="1"/>
          <c:tx>
            <c:strRef>
              <c:f>'Fig 51 Protocols'!$C$1</c:f>
              <c:strCache>
                <c:ptCount val="1"/>
                <c:pt idx="0">
                  <c:v>Live RIM (n=169)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51 Protocols'!$A$2:$A$8</c:f>
              <c:strCache>
                <c:ptCount val="7"/>
                <c:pt idx="0">
                  <c:v>None of the above</c:v>
                </c:pt>
                <c:pt idx="1">
                  <c:v>Field of Science (FOS) Classification</c:v>
                </c:pt>
                <c:pt idx="2">
                  <c:v>CASRAI</c:v>
                </c:pt>
                <c:pt idx="3">
                  <c:v>Other</c:v>
                </c:pt>
                <c:pt idx="4">
                  <c:v>Shibboleth</c:v>
                </c:pt>
                <c:pt idx="5">
                  <c:v>CERIF/CERIF XML</c:v>
                </c:pt>
                <c:pt idx="6">
                  <c:v>OAI-PMH</c:v>
                </c:pt>
              </c:strCache>
            </c:strRef>
          </c:cat>
          <c:val>
            <c:numRef>
              <c:f>'Fig 51 Protocols'!$C$2:$C$8</c:f>
              <c:numCache>
                <c:formatCode>0%</c:formatCode>
                <c:ptCount val="7"/>
                <c:pt idx="0">
                  <c:v>0.20118343195266272</c:v>
                </c:pt>
                <c:pt idx="1">
                  <c:v>6.5088757396449703E-2</c:v>
                </c:pt>
                <c:pt idx="2">
                  <c:v>7.1005917159763315E-2</c:v>
                </c:pt>
                <c:pt idx="3">
                  <c:v>0.1242603550295858</c:v>
                </c:pt>
                <c:pt idx="4">
                  <c:v>0.36094674556213019</c:v>
                </c:pt>
                <c:pt idx="5">
                  <c:v>0.39644970414201186</c:v>
                </c:pt>
                <c:pt idx="6">
                  <c:v>0.44970414201183434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B2-D748-9B12-504E15E3C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23645368"/>
        <c:axId val="347581784"/>
      </c:barChart>
      <c:catAx>
        <c:axId val="723645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81784"/>
        <c:crosses val="autoZero"/>
        <c:auto val="1"/>
        <c:lblAlgn val="ctr"/>
        <c:lblOffset val="100"/>
        <c:noMultiLvlLbl val="0"/>
      </c:catAx>
      <c:valAx>
        <c:axId val="3475817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645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404388123359579"/>
          <c:y val="0.71937475487977798"/>
          <c:w val="0.17826505239476642"/>
          <c:h val="0.16208736838929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Stakeholders</a:t>
            </a:r>
            <a:r>
              <a:rPr lang="en-US" sz="2400" b="1" baseline="0" dirty="0">
                <a:solidFill>
                  <a:schemeClr val="accent2"/>
                </a:solidFill>
              </a:rPr>
              <a:t> with "Primary Responsibility" </a:t>
            </a:r>
          </a:p>
          <a:p>
            <a:pPr>
              <a:defRPr/>
            </a:pPr>
            <a:r>
              <a:rPr lang="en-US" sz="2400" b="1" baseline="0" dirty="0">
                <a:solidFill>
                  <a:schemeClr val="accent2"/>
                </a:solidFill>
              </a:rPr>
              <a:t>for 14 Specific RIM Activities</a:t>
            </a:r>
          </a:p>
          <a:p>
            <a:pPr>
              <a:defRPr/>
            </a:pPr>
            <a:r>
              <a:rPr lang="en-US" baseline="0" dirty="0"/>
              <a:t>by # of mentions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 30 Primary Stakeholders'!$B$1</c:f>
              <c:strCache>
                <c:ptCount val="1"/>
                <c:pt idx="0">
                  <c:v>Implementing RIM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30 Primary Stakeholders'!$A$2:$A$9</c:f>
              <c:strCache>
                <c:ptCount val="8"/>
                <c:pt idx="0">
                  <c:v>Human Resources</c:v>
                </c:pt>
                <c:pt idx="1">
                  <c:v>External Agency/Vendor</c:v>
                </c:pt>
                <c:pt idx="2">
                  <c:v>Other</c:v>
                </c:pt>
                <c:pt idx="3">
                  <c:v>Academic Units</c:v>
                </c:pt>
                <c:pt idx="4">
                  <c:v>Provost/Chancellor</c:v>
                </c:pt>
                <c:pt idx="5">
                  <c:v>IT/Systems</c:v>
                </c:pt>
                <c:pt idx="6">
                  <c:v>Library</c:v>
                </c:pt>
                <c:pt idx="7">
                  <c:v>Research Office</c:v>
                </c:pt>
              </c:strCache>
            </c:strRef>
          </c:cat>
          <c:val>
            <c:numRef>
              <c:f>'Fig 30 Primary Stakeholders'!$B$2:$B$9</c:f>
              <c:numCache>
                <c:formatCode>#,##0</c:formatCode>
                <c:ptCount val="8"/>
                <c:pt idx="0">
                  <c:v>18</c:v>
                </c:pt>
                <c:pt idx="1">
                  <c:v>15</c:v>
                </c:pt>
                <c:pt idx="2">
                  <c:v>17</c:v>
                </c:pt>
                <c:pt idx="3">
                  <c:v>36</c:v>
                </c:pt>
                <c:pt idx="4">
                  <c:v>131</c:v>
                </c:pt>
                <c:pt idx="5">
                  <c:v>73</c:v>
                </c:pt>
                <c:pt idx="6">
                  <c:v>130</c:v>
                </c:pt>
                <c:pt idx="7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B-4D4D-9642-03CB222BFA33}"/>
            </c:ext>
          </c:extLst>
        </c:ser>
        <c:ser>
          <c:idx val="1"/>
          <c:order val="1"/>
          <c:tx>
            <c:strRef>
              <c:f>'Fig 30 Primary Stakeholders'!$C$1</c:f>
              <c:strCache>
                <c:ptCount val="1"/>
                <c:pt idx="0">
                  <c:v>Live RIM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30 Primary Stakeholders'!$A$2:$A$9</c:f>
              <c:strCache>
                <c:ptCount val="8"/>
                <c:pt idx="0">
                  <c:v>Human Resources</c:v>
                </c:pt>
                <c:pt idx="1">
                  <c:v>External Agency/Vendor</c:v>
                </c:pt>
                <c:pt idx="2">
                  <c:v>Other</c:v>
                </c:pt>
                <c:pt idx="3">
                  <c:v>Academic Units</c:v>
                </c:pt>
                <c:pt idx="4">
                  <c:v>Provost/Chancellor</c:v>
                </c:pt>
                <c:pt idx="5">
                  <c:v>IT/Systems</c:v>
                </c:pt>
                <c:pt idx="6">
                  <c:v>Library</c:v>
                </c:pt>
                <c:pt idx="7">
                  <c:v>Research Office</c:v>
                </c:pt>
              </c:strCache>
            </c:strRef>
          </c:cat>
          <c:val>
            <c:numRef>
              <c:f>'Fig 30 Primary Stakeholders'!$C$2:$C$9</c:f>
              <c:numCache>
                <c:formatCode>#,##0</c:formatCode>
                <c:ptCount val="8"/>
                <c:pt idx="0">
                  <c:v>17</c:v>
                </c:pt>
                <c:pt idx="1">
                  <c:v>75</c:v>
                </c:pt>
                <c:pt idx="2">
                  <c:v>168</c:v>
                </c:pt>
                <c:pt idx="3">
                  <c:v>191</c:v>
                </c:pt>
                <c:pt idx="4">
                  <c:v>325</c:v>
                </c:pt>
                <c:pt idx="5">
                  <c:v>479</c:v>
                </c:pt>
                <c:pt idx="6">
                  <c:v>744</c:v>
                </c:pt>
                <c:pt idx="7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8B-4D4D-9642-03CB222BF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1011948032"/>
        <c:axId val="1011948360"/>
      </c:barChart>
      <c:catAx>
        <c:axId val="1011948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948360"/>
        <c:crosses val="autoZero"/>
        <c:auto val="1"/>
        <c:lblAlgn val="ctr"/>
        <c:lblOffset val="100"/>
        <c:noMultiLvlLbl val="0"/>
      </c:catAx>
      <c:valAx>
        <c:axId val="1011948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9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'Fig 31 Stakeholders by Country'!$A$2</c:f>
              <c:strCache>
                <c:ptCount val="1"/>
                <c:pt idx="0">
                  <c:v>Library</c:v>
                </c:pt>
              </c:strCache>
            </c:strRef>
          </c:tx>
          <c:spPr>
            <a:solidFill>
              <a:srgbClr val="00AFD7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Country'!$B$2:$G$2</c:f>
              <c:numCache>
                <c:formatCode>0%</c:formatCode>
                <c:ptCount val="6"/>
                <c:pt idx="0">
                  <c:v>0.5</c:v>
                </c:pt>
                <c:pt idx="1">
                  <c:v>0.39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0.15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1-2347-81F0-CF30160F4423}"/>
            </c:ext>
          </c:extLst>
        </c:ser>
        <c:ser>
          <c:idx val="1"/>
          <c:order val="1"/>
          <c:tx>
            <c:strRef>
              <c:f>'Fig 31 Stakeholders by Country'!$A$3</c:f>
              <c:strCache>
                <c:ptCount val="1"/>
                <c:pt idx="0">
                  <c:v>Academic Units</c:v>
                </c:pt>
              </c:strCache>
            </c:strRef>
          </c:tx>
          <c:spPr>
            <a:solidFill>
              <a:srgbClr val="23619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Country'!$B$3:$G$3</c:f>
              <c:numCache>
                <c:formatCode>0%</c:formatCode>
                <c:ptCount val="6"/>
                <c:pt idx="0">
                  <c:v>0.25</c:v>
                </c:pt>
                <c:pt idx="1">
                  <c:v>0.09</c:v>
                </c:pt>
                <c:pt idx="2">
                  <c:v>0.05</c:v>
                </c:pt>
                <c:pt idx="3">
                  <c:v>0.05</c:v>
                </c:pt>
                <c:pt idx="4">
                  <c:v>0.04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C1-2347-81F0-CF30160F4423}"/>
            </c:ext>
          </c:extLst>
        </c:ser>
        <c:ser>
          <c:idx val="2"/>
          <c:order val="2"/>
          <c:tx>
            <c:strRef>
              <c:f>'Fig 31 Stakeholders by Country'!$A$4</c:f>
              <c:strCache>
                <c:ptCount val="1"/>
                <c:pt idx="0">
                  <c:v>Research Office</c:v>
                </c:pt>
              </c:strCache>
            </c:strRef>
          </c:tx>
          <c:spPr>
            <a:solidFill>
              <a:srgbClr val="8A1B6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Country'!$B$4:$G$4</c:f>
              <c:numCache>
                <c:formatCode>0%</c:formatCode>
                <c:ptCount val="6"/>
                <c:pt idx="0">
                  <c:v>0.18</c:v>
                </c:pt>
                <c:pt idx="1">
                  <c:v>0.24</c:v>
                </c:pt>
                <c:pt idx="2">
                  <c:v>0.48</c:v>
                </c:pt>
                <c:pt idx="3">
                  <c:v>0.48</c:v>
                </c:pt>
                <c:pt idx="4">
                  <c:v>0.3</c:v>
                </c:pt>
                <c:pt idx="5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C1-2347-81F0-CF30160F4423}"/>
            </c:ext>
          </c:extLst>
        </c:ser>
        <c:ser>
          <c:idx val="3"/>
          <c:order val="3"/>
          <c:tx>
            <c:strRef>
              <c:f>'Fig 31 Stakeholders by Country'!$A$5</c:f>
              <c:strCache>
                <c:ptCount val="1"/>
                <c:pt idx="0">
                  <c:v>IT/Systems</c:v>
                </c:pt>
              </c:strCache>
            </c:strRef>
          </c:tx>
          <c:spPr>
            <a:solidFill>
              <a:srgbClr val="00774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Country'!$B$5:$G$5</c:f>
              <c:numCache>
                <c:formatCode>0%</c:formatCode>
                <c:ptCount val="6"/>
                <c:pt idx="0">
                  <c:v>0.16</c:v>
                </c:pt>
                <c:pt idx="1">
                  <c:v>0.12</c:v>
                </c:pt>
                <c:pt idx="2">
                  <c:v>0.17</c:v>
                </c:pt>
                <c:pt idx="3">
                  <c:v>0.16</c:v>
                </c:pt>
                <c:pt idx="4">
                  <c:v>0.2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C1-2347-81F0-CF30160F4423}"/>
            </c:ext>
          </c:extLst>
        </c:ser>
        <c:ser>
          <c:idx val="4"/>
          <c:order val="4"/>
          <c:tx>
            <c:strRef>
              <c:f>'Fig 31 Stakeholders by Country'!$A$6</c:f>
              <c:strCache>
                <c:ptCount val="1"/>
                <c:pt idx="0">
                  <c:v>Provost/Chancellor</c:v>
                </c:pt>
              </c:strCache>
            </c:strRef>
          </c:tx>
          <c:spPr>
            <a:solidFill>
              <a:srgbClr val="E8772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Country'!$B$6:$G$6</c:f>
              <c:numCache>
                <c:formatCode>0%</c:formatCode>
                <c:ptCount val="6"/>
                <c:pt idx="0">
                  <c:v>0.1</c:v>
                </c:pt>
                <c:pt idx="1">
                  <c:v>0.08</c:v>
                </c:pt>
                <c:pt idx="2">
                  <c:v>0.04</c:v>
                </c:pt>
                <c:pt idx="3">
                  <c:v>0.06</c:v>
                </c:pt>
                <c:pt idx="4">
                  <c:v>0.15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C1-2347-81F0-CF30160F4423}"/>
            </c:ext>
          </c:extLst>
        </c:ser>
        <c:ser>
          <c:idx val="5"/>
          <c:order val="5"/>
          <c:tx>
            <c:strRef>
              <c:f>'Fig 31 Stakeholders by Country'!$A$7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Country'!$B$7:$G$7</c:f>
              <c:numCache>
                <c:formatCode>0%</c:formatCode>
                <c:ptCount val="6"/>
                <c:pt idx="0">
                  <c:v>0.02</c:v>
                </c:pt>
                <c:pt idx="1">
                  <c:v>0.08</c:v>
                </c:pt>
                <c:pt idx="2">
                  <c:v>0.01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C1-2347-81F0-CF30160F4423}"/>
            </c:ext>
          </c:extLst>
        </c:ser>
        <c:ser>
          <c:idx val="6"/>
          <c:order val="6"/>
          <c:tx>
            <c:strRef>
              <c:f>'Fig 31 Stakeholders by Country'!$A$8</c:f>
              <c:strCache>
                <c:ptCount val="1"/>
                <c:pt idx="0">
                  <c:v>Human Resources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Country'!$B$8:$G$8</c:f>
              <c:numCache>
                <c:formatCode>0%</c:formatCode>
                <c:ptCount val="6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0.02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C1-2347-81F0-CF30160F4423}"/>
            </c:ext>
          </c:extLst>
        </c:ser>
        <c:ser>
          <c:idx val="7"/>
          <c:order val="7"/>
          <c:tx>
            <c:strRef>
              <c:f>'Fig 31 Stakeholders by Country'!$A$9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888B8D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'Fig 31 Stakeholders by Country'!$B$1:$G$1</c:f>
              <c:strCache>
                <c:ptCount val="6"/>
                <c:pt idx="0">
                  <c:v>Netherlands</c:v>
                </c:pt>
                <c:pt idx="1">
                  <c:v>US &amp; Canada</c:v>
                </c:pt>
                <c:pt idx="2">
                  <c:v>UK</c:v>
                </c:pt>
                <c:pt idx="3">
                  <c:v>Australia</c:v>
                </c:pt>
                <c:pt idx="4">
                  <c:v>Italy</c:v>
                </c:pt>
                <c:pt idx="5">
                  <c:v>Peru</c:v>
                </c:pt>
              </c:strCache>
            </c:strRef>
          </c:cat>
          <c:val>
            <c:numRef>
              <c:f>'Fig 31 Stakeholders by Country'!$B$9:$G$9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0.02</c:v>
                </c:pt>
                <c:pt idx="3">
                  <c:v>0.01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C1-2347-81F0-CF30160F4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9951336"/>
        <c:axId val="789950352"/>
      </c:barChart>
      <c:catAx>
        <c:axId val="78995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50352"/>
        <c:crosses val="autoZero"/>
        <c:auto val="1"/>
        <c:lblAlgn val="ctr"/>
        <c:lblOffset val="100"/>
        <c:noMultiLvlLbl val="0"/>
      </c:catAx>
      <c:valAx>
        <c:axId val="78995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9951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8050895885675925"/>
          <c:y val="0.18851666970492673"/>
          <c:w val="0.14010835847121086"/>
          <c:h val="0.72681671792922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None of the above</c:v>
                </c:pt>
                <c:pt idx="1">
                  <c:v>Other (Please specify):</c:v>
                </c:pt>
                <c:pt idx="2">
                  <c:v>VIAF</c:v>
                </c:pt>
                <c:pt idx="3">
                  <c:v>ISNI</c:v>
                </c:pt>
                <c:pt idx="4">
                  <c:v>National authority files</c:v>
                </c:pt>
                <c:pt idx="5">
                  <c:v>ArXiv ID</c:v>
                </c:pt>
                <c:pt idx="6">
                  <c:v>PubMed ID</c:v>
                </c:pt>
                <c:pt idx="7">
                  <c:v>ResearcherID</c:v>
                </c:pt>
                <c:pt idx="8">
                  <c:v>Scopus ID</c:v>
                </c:pt>
                <c:pt idx="9">
                  <c:v>ORCID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0.15</c:v>
                </c:pt>
                <c:pt idx="1">
                  <c:v>0.21</c:v>
                </c:pt>
                <c:pt idx="2">
                  <c:v>0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0.28999999999999998</c:v>
                </c:pt>
                <c:pt idx="7">
                  <c:v>0.35</c:v>
                </c:pt>
                <c:pt idx="8">
                  <c:v>0.6</c:v>
                </c:pt>
                <c:pt idx="9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42-42F7-A9F4-148C1A488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42038384"/>
        <c:axId val="342038056"/>
      </c:barChart>
      <c:catAx>
        <c:axId val="34203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38056"/>
        <c:crosses val="autoZero"/>
        <c:auto val="1"/>
        <c:lblAlgn val="ctr"/>
        <c:lblOffset val="100"/>
        <c:noMultiLvlLbl val="0"/>
      </c:catAx>
      <c:valAx>
        <c:axId val="3420380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3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9294471843641834"/>
          <c:y val="0.17538104306701369"/>
          <c:w val="0.15225322860238502"/>
          <c:h val="0.73995234456713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Other (Please specify):</c:v>
                </c:pt>
                <c:pt idx="1">
                  <c:v>ISNI</c:v>
                </c:pt>
                <c:pt idx="2">
                  <c:v>CrossRef Funder Registry</c:v>
                </c:pt>
                <c:pt idx="3">
                  <c:v>Ringgold</c:v>
                </c:pt>
                <c:pt idx="4">
                  <c:v>GRID</c:v>
                </c:pt>
                <c:pt idx="5">
                  <c:v>National authority files</c:v>
                </c:pt>
                <c:pt idx="6">
                  <c:v>None of the above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0.01</c:v>
                </c:pt>
                <c:pt idx="2">
                  <c:v>0.02</c:v>
                </c:pt>
                <c:pt idx="3">
                  <c:v>0.05</c:v>
                </c:pt>
                <c:pt idx="4">
                  <c:v>0.06</c:v>
                </c:pt>
                <c:pt idx="5">
                  <c:v>0.06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33-4E62-8A1E-9E977B66F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342038384"/>
        <c:axId val="342038056"/>
      </c:barChart>
      <c:catAx>
        <c:axId val="34203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38056"/>
        <c:crosses val="autoZero"/>
        <c:auto val="1"/>
        <c:lblAlgn val="ctr"/>
        <c:lblOffset val="100"/>
        <c:noMultiLvlLbl val="0"/>
      </c:catAx>
      <c:valAx>
        <c:axId val="3420380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03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0785665675241"/>
          <c:y val="0.17173267165966966"/>
          <c:w val="0.55446285265997952"/>
          <c:h val="0.788581693736374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Respondents by RIM status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0-4F43-BB5B-DF295EE5CAB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70-4F43-BB5B-DF295EE5CAB9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70-4F43-BB5B-DF295EE5CAB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70-4F43-BB5B-DF295EE5CAB9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870-4F43-BB5B-DF295EE5CAB9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870-4F43-BB5B-DF295EE5CAB9}"/>
              </c:ext>
            </c:extLst>
          </c:dPt>
          <c:dPt>
            <c:idx val="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870-4F43-BB5B-DF295EE5CAB9}"/>
              </c:ext>
            </c:extLst>
          </c:dPt>
          <c:dPt>
            <c:idx val="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870-4F43-BB5B-DF295EE5CAB9}"/>
              </c:ext>
            </c:extLst>
          </c:dPt>
          <c:dLbls>
            <c:dLbl>
              <c:idx val="0"/>
              <c:layout>
                <c:manualLayout>
                  <c:x val="-5.9638237291357504E-2"/>
                  <c:y val="0.147870387507336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70-4F43-BB5B-DF295EE5CAB9}"/>
                </c:ext>
              </c:extLst>
            </c:dLbl>
            <c:dLbl>
              <c:idx val="1"/>
              <c:layout>
                <c:manualLayout>
                  <c:x val="-0.12879911547499223"/>
                  <c:y val="-5.03117172580709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70-4F43-BB5B-DF295EE5CAB9}"/>
                </c:ext>
              </c:extLst>
            </c:dLbl>
            <c:dLbl>
              <c:idx val="2"/>
              <c:layout>
                <c:manualLayout>
                  <c:x val="-8.6853977262390553E-2"/>
                  <c:y val="-0.121249076253964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70-4F43-BB5B-DF295EE5CAB9}"/>
                </c:ext>
              </c:extLst>
            </c:dLbl>
            <c:dLbl>
              <c:idx val="3"/>
              <c:layout>
                <c:manualLayout>
                  <c:x val="-1.3799540584601824E-2"/>
                  <c:y val="-5.07196308342532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70-4F43-BB5B-DF295EE5CA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70-4F43-BB5B-DF295EE5CAB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70-4F43-BB5B-DF295EE5CAB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70-4F43-BB5B-DF295EE5CAB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870-4F43-BB5B-DF295EE5C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EMEA</c:v>
                </c:pt>
                <c:pt idx="1">
                  <c:v>Americas</c:v>
                </c:pt>
                <c:pt idx="2">
                  <c:v>APAC</c:v>
                </c:pt>
                <c:pt idx="3">
                  <c:v>Unknown</c:v>
                </c:pt>
                <c:pt idx="4">
                  <c:v>Implementing</c:v>
                </c:pt>
                <c:pt idx="5">
                  <c:v>Procuring</c:v>
                </c:pt>
                <c:pt idx="6">
                  <c:v>Exploring</c:v>
                </c:pt>
                <c:pt idx="7">
                  <c:v>Not considering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99</c:v>
                </c:pt>
                <c:pt idx="1">
                  <c:v>31</c:v>
                </c:pt>
                <c:pt idx="2">
                  <c:v>27</c:v>
                </c:pt>
                <c:pt idx="3">
                  <c:v>65</c:v>
                </c:pt>
                <c:pt idx="4">
                  <c:v>51</c:v>
                </c:pt>
                <c:pt idx="5">
                  <c:v>13</c:v>
                </c:pt>
                <c:pt idx="6">
                  <c:v>46</c:v>
                </c:pt>
                <c:pt idx="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870-4F43-BB5B-DF295EE5CA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Live RIM Systems in Use by Geography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5 Live RIM by region'!$A$3</c:f>
              <c:strCache>
                <c:ptCount val="1"/>
                <c:pt idx="0">
                  <c:v>Pure (Elsevier)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region'!$B$3:$G$3</c:f>
              <c:numCache>
                <c:formatCode>0%</c:formatCode>
                <c:ptCount val="6"/>
                <c:pt idx="0">
                  <c:v>0.25</c:v>
                </c:pt>
                <c:pt idx="1">
                  <c:v>0.51851851851851849</c:v>
                </c:pt>
                <c:pt idx="2">
                  <c:v>0.40909090909090912</c:v>
                </c:pt>
                <c:pt idx="3">
                  <c:v>0.2857142857142857</c:v>
                </c:pt>
                <c:pt idx="4">
                  <c:v>0.15789473684210525</c:v>
                </c:pt>
                <c:pt idx="5">
                  <c:v>0.25714285714285712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C-4A4C-A8D0-327E1914D709}"/>
            </c:ext>
          </c:extLst>
        </c:ser>
        <c:ser>
          <c:idx val="1"/>
          <c:order val="1"/>
          <c:tx>
            <c:strRef>
              <c:f>'Fig 5 Live RIM by region'!$A$4</c:f>
              <c:strCache>
                <c:ptCount val="1"/>
                <c:pt idx="0">
                  <c:v>Developed in-house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region'!$B$4:$G$4</c:f>
              <c:numCache>
                <c:formatCode>0%</c:formatCode>
                <c:ptCount val="6"/>
                <c:pt idx="0">
                  <c:v>0.25</c:v>
                </c:pt>
                <c:pt idx="1">
                  <c:v>0.18518518518518517</c:v>
                </c:pt>
                <c:pt idx="2">
                  <c:v>0.18181818181818182</c:v>
                </c:pt>
                <c:pt idx="3">
                  <c:v>0.52380952380952384</c:v>
                </c:pt>
                <c:pt idx="4">
                  <c:v>0.31578947368421051</c:v>
                </c:pt>
                <c:pt idx="5">
                  <c:v>0.34285714285714286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0C-4A4C-A8D0-327E1914D709}"/>
            </c:ext>
          </c:extLst>
        </c:ser>
        <c:ser>
          <c:idx val="2"/>
          <c:order val="2"/>
          <c:tx>
            <c:strRef>
              <c:f>'Fig 5 Live RIM by region'!$A$5</c:f>
              <c:strCache>
                <c:ptCount val="1"/>
                <c:pt idx="0">
                  <c:v>Elements (Symplectic)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region'!$B$5:$G$5</c:f>
              <c:numCache>
                <c:formatCode>0%</c:formatCode>
                <c:ptCount val="6"/>
                <c:pt idx="0">
                  <c:v>2.9411764705882353E-2</c:v>
                </c:pt>
                <c:pt idx="1">
                  <c:v>0.22222222222222221</c:v>
                </c:pt>
                <c:pt idx="2">
                  <c:v>0.27272727272727271</c:v>
                </c:pt>
                <c:pt idx="3">
                  <c:v>0.23809523809523808</c:v>
                </c:pt>
                <c:pt idx="4">
                  <c:v>0.10526315789473684</c:v>
                </c:pt>
                <c:pt idx="5">
                  <c:v>5.7142857142857141E-2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0C-4A4C-A8D0-327E1914D709}"/>
            </c:ext>
          </c:extLst>
        </c:ser>
        <c:ser>
          <c:idx val="3"/>
          <c:order val="3"/>
          <c:tx>
            <c:strRef>
              <c:f>'Fig 5 Live RIM by region'!$A$6</c:f>
              <c:strCache>
                <c:ptCount val="1"/>
                <c:pt idx="0">
                  <c:v>Converis (Clarivate Analytics)</c:v>
                </c:pt>
              </c:strCache>
            </c:strRef>
          </c:tx>
          <c:spPr>
            <a:solidFill>
              <a:srgbClr val="007749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region'!$B$6:$G$6</c:f>
              <c:numCache>
                <c:formatCode>0%</c:formatCode>
                <c:ptCount val="6"/>
                <c:pt idx="0">
                  <c:v>7.3529411764705885E-2</c:v>
                </c:pt>
                <c:pt idx="1">
                  <c:v>0.1111111111111111</c:v>
                </c:pt>
                <c:pt idx="2">
                  <c:v>4.5454545454545456E-2</c:v>
                </c:pt>
                <c:pt idx="3">
                  <c:v>0</c:v>
                </c:pt>
                <c:pt idx="4">
                  <c:v>0.21052631578947367</c:v>
                </c:pt>
                <c:pt idx="5">
                  <c:v>0.17142857142857143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0C-4A4C-A8D0-327E1914D709}"/>
            </c:ext>
          </c:extLst>
        </c:ser>
        <c:ser>
          <c:idx val="4"/>
          <c:order val="4"/>
          <c:tx>
            <c:strRef>
              <c:f>'Fig 5 Live RIM by region'!$A$7</c:f>
              <c:strCache>
                <c:ptCount val="1"/>
                <c:pt idx="0">
                  <c:v>DSpace-CRIS (Open source)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region'!$B$7:$G$7</c:f>
              <c:numCache>
                <c:formatCode>0%</c:formatCode>
                <c:ptCount val="6"/>
                <c:pt idx="0">
                  <c:v>0.10294117647058823</c:v>
                </c:pt>
                <c:pt idx="1">
                  <c:v>0.1111111111111111</c:v>
                </c:pt>
                <c:pt idx="2">
                  <c:v>0</c:v>
                </c:pt>
                <c:pt idx="3">
                  <c:v>0</c:v>
                </c:pt>
                <c:pt idx="4">
                  <c:v>0.21052631578947367</c:v>
                </c:pt>
                <c:pt idx="5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C-4A4C-A8D0-327E1914D709}"/>
            </c:ext>
          </c:extLst>
        </c:ser>
        <c:ser>
          <c:idx val="5"/>
          <c:order val="5"/>
          <c:tx>
            <c:strRef>
              <c:f>'Fig 5 Live RIM by region'!$A$8</c:f>
              <c:strCache>
                <c:ptCount val="1"/>
                <c:pt idx="0">
                  <c:v>VIVO (Open source)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region'!$B$8:$G$8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0.18181818181818182</c:v>
                </c:pt>
                <c:pt idx="3">
                  <c:v>9.5238095238095233E-2</c:v>
                </c:pt>
                <c:pt idx="4">
                  <c:v>0</c:v>
                </c:pt>
                <c:pt idx="5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0C-4A4C-A8D0-327E1914D709}"/>
            </c:ext>
          </c:extLst>
        </c:ser>
        <c:ser>
          <c:idx val="6"/>
          <c:order val="6"/>
          <c:tx>
            <c:strRef>
              <c:f>'Fig 5 Live RIM by region'!$A$9</c:f>
              <c:strCache>
                <c:ptCount val="1"/>
                <c:pt idx="0">
                  <c:v>Profiles (Open source)</c:v>
                </c:pt>
              </c:strCache>
            </c:strRef>
          </c:tx>
          <c:spPr>
            <a:solidFill>
              <a:srgbClr val="78BE20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region'!$B$9:$G$9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4.5454545454545456E-2</c:v>
                </c:pt>
                <c:pt idx="3">
                  <c:v>0</c:v>
                </c:pt>
                <c:pt idx="4">
                  <c:v>0</c:v>
                </c:pt>
                <c:pt idx="5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0C-4A4C-A8D0-327E1914D709}"/>
            </c:ext>
          </c:extLst>
        </c:ser>
        <c:ser>
          <c:idx val="7"/>
          <c:order val="7"/>
          <c:tx>
            <c:strRef>
              <c:f>'Fig 5 Live RIM by region'!$A$10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6BE00"/>
            </a:solidFill>
            <a:ln>
              <a:noFill/>
            </a:ln>
            <a:effectLst/>
          </c:spPr>
          <c:invertIfNegative val="0"/>
          <c:cat>
            <c:strRef>
              <c:f>'Fig 5 Live RIM by region'!$B$2:$G$2</c:f>
              <c:strCache>
                <c:ptCount val="6"/>
                <c:pt idx="0">
                  <c:v>Europe (exc UK) 
(n=68)</c:v>
                </c:pt>
                <c:pt idx="1">
                  <c:v>UK 
(n=27)</c:v>
                </c:pt>
                <c:pt idx="2">
                  <c:v>US &amp; Canada 
(n=22)</c:v>
                </c:pt>
                <c:pt idx="3">
                  <c:v>Australia
 (n=21)</c:v>
                </c:pt>
                <c:pt idx="4">
                  <c:v>Other 
(n=19)</c:v>
                </c:pt>
                <c:pt idx="5">
                  <c:v>Unknown
 (n=35)</c:v>
                </c:pt>
              </c:strCache>
            </c:strRef>
          </c:cat>
          <c:val>
            <c:numRef>
              <c:f>'Fig 5 Live RIM by region'!$B$10:$G$10</c:f>
              <c:numCache>
                <c:formatCode>0%</c:formatCode>
                <c:ptCount val="6"/>
                <c:pt idx="0">
                  <c:v>0.45588235294117646</c:v>
                </c:pt>
                <c:pt idx="1">
                  <c:v>0.18518518518518517</c:v>
                </c:pt>
                <c:pt idx="2">
                  <c:v>0.22727272727272727</c:v>
                </c:pt>
                <c:pt idx="3">
                  <c:v>0.52380952380952384</c:v>
                </c:pt>
                <c:pt idx="4">
                  <c:v>0.26315789473684209</c:v>
                </c:pt>
                <c:pt idx="5">
                  <c:v>0.34285714285714286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C0C-4A4C-A8D0-327E1914D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172416"/>
        <c:axId val="420386520"/>
      </c:barChart>
      <c:catAx>
        <c:axId val="51917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86520"/>
        <c:crosses val="autoZero"/>
        <c:auto val="1"/>
        <c:lblAlgn val="ctr"/>
        <c:lblOffset val="100"/>
        <c:noMultiLvlLbl val="0"/>
      </c:catAx>
      <c:valAx>
        <c:axId val="42038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0758614850563"/>
          <c:y val="0.92563861746197384"/>
          <c:w val="0.76684395902125135"/>
          <c:h val="7.4361382538026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Live</a:t>
            </a:r>
            <a:r>
              <a:rPr lang="en-US" sz="2400" b="1" baseline="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implementations of Pure, by country</a:t>
            </a:r>
            <a:r>
              <a:rPr lang="en-US" sz="2400" b="1" baseline="0" dirty="0"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 (n=47)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2A-974A-8258-A98BA25A5B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2A-974A-8258-A98BA25A5B0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72A-974A-8258-A98BA25A5B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2A-974A-8258-A98BA25A5B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72A-974A-8258-A98BA25A5B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72A-974A-8258-A98BA25A5B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72A-974A-8258-A98BA25A5B0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72A-974A-8258-A98BA25A5B0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72A-974A-8258-A98BA25A5B0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572A-974A-8258-A98BA25A5B0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72A-974A-8258-A98BA25A5B0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572A-974A-8258-A98BA25A5B0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72A-974A-8258-A98BA25A5B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Sheet17!$A$21:$A$33</c:f>
              <c:strCache>
                <c:ptCount val="13"/>
                <c:pt idx="0">
                  <c:v>United Kingdom</c:v>
                </c:pt>
                <c:pt idx="1">
                  <c:v>United States</c:v>
                </c:pt>
                <c:pt idx="2">
                  <c:v>Unknown</c:v>
                </c:pt>
                <c:pt idx="3">
                  <c:v>Netherlands</c:v>
                </c:pt>
                <c:pt idx="4">
                  <c:v>Australia</c:v>
                </c:pt>
                <c:pt idx="5">
                  <c:v>Belgium</c:v>
                </c:pt>
                <c:pt idx="6">
                  <c:v>Finland</c:v>
                </c:pt>
                <c:pt idx="7">
                  <c:v>Portugal</c:v>
                </c:pt>
                <c:pt idx="8">
                  <c:v>China</c:v>
                </c:pt>
                <c:pt idx="9">
                  <c:v>Columbia</c:v>
                </c:pt>
                <c:pt idx="10">
                  <c:v>Denmark</c:v>
                </c:pt>
                <c:pt idx="11">
                  <c:v>Italy</c:v>
                </c:pt>
                <c:pt idx="12">
                  <c:v>Japan</c:v>
                </c:pt>
              </c:strCache>
            </c:strRef>
          </c:cat>
          <c:val>
            <c:numRef>
              <c:f>Sheet17!$B$21:$B$33</c:f>
              <c:numCache>
                <c:formatCode>General</c:formatCode>
                <c:ptCount val="13"/>
                <c:pt idx="0">
                  <c:v>11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72A-974A-8258-A98BA25A5B0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04458688"/>
        <c:axId val="407666864"/>
      </c:barChart>
      <c:valAx>
        <c:axId val="407666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458688"/>
        <c:crosses val="autoZero"/>
        <c:crossBetween val="between"/>
      </c:valAx>
      <c:catAx>
        <c:axId val="40445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6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Importance</a:t>
            </a:r>
            <a:r>
              <a:rPr lang="en-US" sz="1800" b="1" baseline="0" dirty="0"/>
              <a:t> of Reasons for Pursing RIM Activities </a:t>
            </a:r>
            <a:r>
              <a:rPr lang="en-US" sz="1800" b="0" baseline="0" dirty="0"/>
              <a:t>(n=222)</a:t>
            </a:r>
          </a:p>
          <a:p>
            <a:pPr>
              <a:defRPr sz="1200" b="1"/>
            </a:pPr>
            <a:r>
              <a:rPr lang="en-US" sz="1100" b="0" baseline="0" dirty="0"/>
              <a:t>Base: Institutions with a live RIM</a:t>
            </a:r>
            <a:endParaRPr lang="en-US" sz="1100" b="0" dirty="0"/>
          </a:p>
        </c:rich>
      </c:tx>
      <c:layout>
        <c:manualLayout>
          <c:xMode val="edge"/>
          <c:yMode val="edge"/>
          <c:x val="0.19014911307227536"/>
          <c:y val="2.81249888407071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824830169133615"/>
          <c:y val="0.12940625"/>
          <c:w val="0.47680339749213418"/>
          <c:h val="0.757355068897637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Recording IR facilities and their use</c:v>
                </c:pt>
                <c:pt idx="1">
                  <c:v>Supporting expertise discovery</c:v>
                </c:pt>
                <c:pt idx="2">
                  <c:v>Improving services for researchers</c:v>
                </c:pt>
                <c:pt idx="3">
                  <c:v>Supporting institutional research reputation and strategic decision making</c:v>
                </c:pt>
                <c:pt idx="4">
                  <c:v>Supporting institutional compliance</c:v>
                </c:pt>
                <c:pt idx="5">
                  <c:v>Managing annual academic activity reporting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0.23</c:v>
                </c:pt>
                <c:pt idx="2">
                  <c:v>0.36</c:v>
                </c:pt>
                <c:pt idx="3">
                  <c:v>0.4</c:v>
                </c:pt>
                <c:pt idx="4">
                  <c:v>0.53</c:v>
                </c:pt>
                <c:pt idx="5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D-4E8A-BF4A-E245BE23A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Recording IR facilities and their use</c:v>
                </c:pt>
                <c:pt idx="1">
                  <c:v>Supporting expertise discovery</c:v>
                </c:pt>
                <c:pt idx="2">
                  <c:v>Improving services for researchers</c:v>
                </c:pt>
                <c:pt idx="3">
                  <c:v>Supporting institutional research reputation and strategic decision making</c:v>
                </c:pt>
                <c:pt idx="4">
                  <c:v>Supporting institutional compliance</c:v>
                </c:pt>
                <c:pt idx="5">
                  <c:v>Managing annual academic activity reporting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0.32</c:v>
                </c:pt>
                <c:pt idx="1">
                  <c:v>0.46</c:v>
                </c:pt>
                <c:pt idx="2">
                  <c:v>0.43</c:v>
                </c:pt>
                <c:pt idx="3">
                  <c:v>0.42</c:v>
                </c:pt>
                <c:pt idx="4">
                  <c:v>0.26</c:v>
                </c:pt>
                <c:pt idx="5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AD-4E8A-BF4A-E245BE23A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Recording IR facilities and their use</c:v>
                </c:pt>
                <c:pt idx="1">
                  <c:v>Supporting expertise discovery</c:v>
                </c:pt>
                <c:pt idx="2">
                  <c:v>Improving services for researchers</c:v>
                </c:pt>
                <c:pt idx="3">
                  <c:v>Supporting institutional research reputation and strategic decision making</c:v>
                </c:pt>
                <c:pt idx="4">
                  <c:v>Supporting institutional compliance</c:v>
                </c:pt>
                <c:pt idx="5">
                  <c:v>Managing annual academic activity reporting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0.25</c:v>
                </c:pt>
                <c:pt idx="1">
                  <c:v>0.2</c:v>
                </c:pt>
                <c:pt idx="2">
                  <c:v>0.16</c:v>
                </c:pt>
                <c:pt idx="3">
                  <c:v>0.16</c:v>
                </c:pt>
                <c:pt idx="4">
                  <c:v>0.12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AD-4E8A-BF4A-E245BE23A1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Recording IR facilities and their use</c:v>
                </c:pt>
                <c:pt idx="1">
                  <c:v>Supporting expertise discovery</c:v>
                </c:pt>
                <c:pt idx="2">
                  <c:v>Improving services for researchers</c:v>
                </c:pt>
                <c:pt idx="3">
                  <c:v>Supporting institutional research reputation and strategic decision making</c:v>
                </c:pt>
                <c:pt idx="4">
                  <c:v>Supporting institutional compliance</c:v>
                </c:pt>
                <c:pt idx="5">
                  <c:v>Managing annual academic activity reporting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AD-4E8A-BF4A-E245BE23A1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6E-D042-B36F-60103988D3D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6E-D042-B36F-60103988D3D3}"/>
                </c:ext>
              </c:extLst>
            </c:dLbl>
            <c:dLbl>
              <c:idx val="2"/>
              <c:layout>
                <c:manualLayout>
                  <c:x val="-3.4443686642101824E-2"/>
                  <c:y val="-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AD-4E8A-BF4A-E245BE23A120}"/>
                </c:ext>
              </c:extLst>
            </c:dLbl>
            <c:dLbl>
              <c:idx val="3"/>
              <c:layout>
                <c:manualLayout>
                  <c:x val="-4.7133465931297185E-2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AD-4E8A-BF4A-E245BE23A120}"/>
                </c:ext>
              </c:extLst>
            </c:dLbl>
            <c:dLbl>
              <c:idx val="4"/>
              <c:layout>
                <c:manualLayout>
                  <c:x val="-1.4502604901937553E-2"/>
                  <c:y val="-7.187500000000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AD-4E8A-BF4A-E245BE23A120}"/>
                </c:ext>
              </c:extLst>
            </c:dLbl>
            <c:dLbl>
              <c:idx val="5"/>
              <c:layout>
                <c:manualLayout>
                  <c:x val="-3.9882163480328407E-2"/>
                  <c:y val="-8.125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EAD-4E8A-BF4A-E245BE23A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Recording IR facilities and their use</c:v>
                </c:pt>
                <c:pt idx="1">
                  <c:v>Supporting expertise discovery</c:v>
                </c:pt>
                <c:pt idx="2">
                  <c:v>Improving services for researchers</c:v>
                </c:pt>
                <c:pt idx="3">
                  <c:v>Supporting institutional research reputation and strategic decision making</c:v>
                </c:pt>
                <c:pt idx="4">
                  <c:v>Supporting institutional compliance</c:v>
                </c:pt>
                <c:pt idx="5">
                  <c:v>Managing annual academic activity reporting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0.17</c:v>
                </c:pt>
                <c:pt idx="1">
                  <c:v>7.0000000000000007E-2</c:v>
                </c:pt>
                <c:pt idx="2">
                  <c:v>0.02</c:v>
                </c:pt>
                <c:pt idx="3">
                  <c:v>0.01</c:v>
                </c:pt>
                <c:pt idx="4">
                  <c:v>0.05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AD-4E8A-BF4A-E245BE23A1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N/A or Not sure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6E-D042-B36F-60103988D3D3}"/>
                </c:ext>
              </c:extLst>
            </c:dLbl>
            <c:dLbl>
              <c:idx val="1"/>
              <c:layout>
                <c:manualLayout>
                  <c:x val="2.7192384191132912E-2"/>
                  <c:y val="-6.875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EAD-4E8A-BF4A-E245BE23A120}"/>
                </c:ext>
              </c:extLst>
            </c:dLbl>
            <c:dLbl>
              <c:idx val="2"/>
              <c:layout>
                <c:manualLayout>
                  <c:x val="2.9005209803874974E-2"/>
                  <c:y val="-6.562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AD-4E8A-BF4A-E245BE23A120}"/>
                </c:ext>
              </c:extLst>
            </c:dLbl>
            <c:dLbl>
              <c:idx val="3"/>
              <c:layout>
                <c:manualLayout>
                  <c:x val="2.1753907352906197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EAD-4E8A-BF4A-E245BE23A120}"/>
                </c:ext>
              </c:extLst>
            </c:dLbl>
            <c:dLbl>
              <c:idx val="4"/>
              <c:layout>
                <c:manualLayout>
                  <c:x val="2.9005209803874974E-2"/>
                  <c:y val="-5.9375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AD-4E8A-BF4A-E245BE23A120}"/>
                </c:ext>
              </c:extLst>
            </c:dLbl>
            <c:dLbl>
              <c:idx val="5"/>
              <c:layout>
                <c:manualLayout>
                  <c:x val="2.1753907352906197E-2"/>
                  <c:y val="-7.812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EAD-4E8A-BF4A-E245BE23A1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Recording IR facilities and their use</c:v>
                </c:pt>
                <c:pt idx="1">
                  <c:v>Supporting expertise discovery</c:v>
                </c:pt>
                <c:pt idx="2">
                  <c:v>Improving services for researchers</c:v>
                </c:pt>
                <c:pt idx="3">
                  <c:v>Supporting institutional research reputation and strategic decision making</c:v>
                </c:pt>
                <c:pt idx="4">
                  <c:v>Supporting institutional compliance</c:v>
                </c:pt>
                <c:pt idx="5">
                  <c:v>Managing annual academic activity reporting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0.04</c:v>
                </c:pt>
                <c:pt idx="2">
                  <c:v>0.04</c:v>
                </c:pt>
                <c:pt idx="3">
                  <c:v>0.01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EAD-4E8A-BF4A-E245BE23A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213010232"/>
        <c:axId val="213010624"/>
      </c:barChart>
      <c:catAx>
        <c:axId val="213010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10624"/>
        <c:crosses val="autoZero"/>
        <c:auto val="1"/>
        <c:lblAlgn val="ctr"/>
        <c:lblOffset val="100"/>
        <c:noMultiLvlLbl val="0"/>
      </c:catAx>
      <c:valAx>
        <c:axId val="2130106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01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Importance of External Research Assessment Workflows</a:t>
            </a:r>
          </a:p>
          <a:p>
            <a:pPr>
              <a:defRPr/>
            </a:pPr>
            <a:r>
              <a:rPr lang="en-US" sz="1200" dirty="0"/>
              <a:t>Base:</a:t>
            </a:r>
            <a:r>
              <a:rPr lang="en-US" sz="1200" baseline="0" dirty="0"/>
              <a:t> institutions with a live RIM system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 20'!$B$1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20'!$A$2:$A$7</c:f>
              <c:strCache>
                <c:ptCount val="6"/>
                <c:pt idx="0">
                  <c:v>US &amp; Canada(n=21)</c:v>
                </c:pt>
                <c:pt idx="1">
                  <c:v>Peru (n=6)</c:v>
                </c:pt>
                <c:pt idx="2">
                  <c:v>Netherlands (n=8)</c:v>
                </c:pt>
                <c:pt idx="3">
                  <c:v>Italy (n=27)</c:v>
                </c:pt>
                <c:pt idx="4">
                  <c:v>Australia (n=21)</c:v>
                </c:pt>
                <c:pt idx="5">
                  <c:v>United Kingdom (n=27)</c:v>
                </c:pt>
              </c:strCache>
            </c:strRef>
          </c:cat>
          <c:val>
            <c:numRef>
              <c:f>'Fig 20'!$B$2:$B$7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14</c:v>
                </c:pt>
                <c:pt idx="4">
                  <c:v>18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2-6542-B650-5404AC0E8235}"/>
            </c:ext>
          </c:extLst>
        </c:ser>
        <c:ser>
          <c:idx val="1"/>
          <c:order val="1"/>
          <c:tx>
            <c:strRef>
              <c:f>'Fig 20'!$C$1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20'!$A$2:$A$7</c:f>
              <c:strCache>
                <c:ptCount val="6"/>
                <c:pt idx="0">
                  <c:v>US &amp; Canada(n=21)</c:v>
                </c:pt>
                <c:pt idx="1">
                  <c:v>Peru (n=6)</c:v>
                </c:pt>
                <c:pt idx="2">
                  <c:v>Netherlands (n=8)</c:v>
                </c:pt>
                <c:pt idx="3">
                  <c:v>Italy (n=27)</c:v>
                </c:pt>
                <c:pt idx="4">
                  <c:v>Australia (n=21)</c:v>
                </c:pt>
                <c:pt idx="5">
                  <c:v>United Kingdom (n=27)</c:v>
                </c:pt>
              </c:strCache>
            </c:strRef>
          </c:cat>
          <c:val>
            <c:numRef>
              <c:f>'Fig 20'!$C$2:$C$7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10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2-6542-B650-5404AC0E8235}"/>
            </c:ext>
          </c:extLst>
        </c:ser>
        <c:ser>
          <c:idx val="2"/>
          <c:order val="2"/>
          <c:tx>
            <c:strRef>
              <c:f>'Fig 20'!$D$1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20'!$A$2:$A$7</c:f>
              <c:strCache>
                <c:ptCount val="6"/>
                <c:pt idx="0">
                  <c:v>US &amp; Canada(n=21)</c:v>
                </c:pt>
                <c:pt idx="1">
                  <c:v>Peru (n=6)</c:v>
                </c:pt>
                <c:pt idx="2">
                  <c:v>Netherlands (n=8)</c:v>
                </c:pt>
                <c:pt idx="3">
                  <c:v>Italy (n=27)</c:v>
                </c:pt>
                <c:pt idx="4">
                  <c:v>Australia (n=21)</c:v>
                </c:pt>
                <c:pt idx="5">
                  <c:v>United Kingdom (n=27)</c:v>
                </c:pt>
              </c:strCache>
            </c:strRef>
          </c:cat>
          <c:val>
            <c:numRef>
              <c:f>'Fig 20'!$D$2:$D$7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2-6542-B650-5404AC0E8235}"/>
            </c:ext>
          </c:extLst>
        </c:ser>
        <c:ser>
          <c:idx val="3"/>
          <c:order val="3"/>
          <c:tx>
            <c:strRef>
              <c:f>'Fig 20'!$E$1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20'!$A$2:$A$7</c:f>
              <c:strCache>
                <c:ptCount val="6"/>
                <c:pt idx="0">
                  <c:v>US &amp; Canada(n=21)</c:v>
                </c:pt>
                <c:pt idx="1">
                  <c:v>Peru (n=6)</c:v>
                </c:pt>
                <c:pt idx="2">
                  <c:v>Netherlands (n=8)</c:v>
                </c:pt>
                <c:pt idx="3">
                  <c:v>Italy (n=27)</c:v>
                </c:pt>
                <c:pt idx="4">
                  <c:v>Australia (n=21)</c:v>
                </c:pt>
                <c:pt idx="5">
                  <c:v>United Kingdom (n=27)</c:v>
                </c:pt>
              </c:strCache>
            </c:strRef>
          </c:cat>
          <c:val>
            <c:numRef>
              <c:f>'Fig 20'!$E$2:$E$7</c:f>
              <c:numCache>
                <c:formatCode>General</c:formatCode>
                <c:ptCount val="6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E2-6542-B650-5404AC0E8235}"/>
            </c:ext>
          </c:extLst>
        </c:ser>
        <c:ser>
          <c:idx val="4"/>
          <c:order val="4"/>
          <c:tx>
            <c:strRef>
              <c:f>'Fig 20'!$F$1</c:f>
              <c:strCache>
                <c:ptCount val="1"/>
                <c:pt idx="0">
                  <c:v>N/A or Not Sure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20'!$A$2:$A$7</c:f>
              <c:strCache>
                <c:ptCount val="6"/>
                <c:pt idx="0">
                  <c:v>US &amp; Canada(n=21)</c:v>
                </c:pt>
                <c:pt idx="1">
                  <c:v>Peru (n=6)</c:v>
                </c:pt>
                <c:pt idx="2">
                  <c:v>Netherlands (n=8)</c:v>
                </c:pt>
                <c:pt idx="3">
                  <c:v>Italy (n=27)</c:v>
                </c:pt>
                <c:pt idx="4">
                  <c:v>Australia (n=21)</c:v>
                </c:pt>
                <c:pt idx="5">
                  <c:v>United Kingdom (n=27)</c:v>
                </c:pt>
              </c:strCache>
            </c:strRef>
          </c:cat>
          <c:val>
            <c:numRef>
              <c:f>'Fig 20'!$F$2:$F$7</c:f>
              <c:numCache>
                <c:formatCode>General</c:formatCode>
                <c:ptCount val="6"/>
                <c:pt idx="0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E2-6542-B650-5404AC0E82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42415199"/>
        <c:axId val="1642416879"/>
      </c:barChart>
      <c:catAx>
        <c:axId val="1642415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416879"/>
        <c:crosses val="autoZero"/>
        <c:auto val="1"/>
        <c:lblAlgn val="ctr"/>
        <c:lblOffset val="100"/>
        <c:noMultiLvlLbl val="0"/>
      </c:catAx>
      <c:valAx>
        <c:axId val="16424168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4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Importance of Supporting</a:t>
            </a:r>
            <a:r>
              <a:rPr lang="en-US" sz="2400" b="1" baseline="0" dirty="0">
                <a:solidFill>
                  <a:schemeClr val="accent2"/>
                </a:solidFill>
              </a:rPr>
              <a:t> Expertise Discovery</a:t>
            </a:r>
          </a:p>
          <a:p>
            <a:pPr>
              <a:defRPr/>
            </a:pPr>
            <a:r>
              <a:rPr lang="en-US" baseline="0" dirty="0"/>
              <a:t>Base: Institutions with a Live RIM System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'Fig 13 Imp Support Expert Disc'!$A$2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13 Imp Support Expert Disc'!$B$1:$G$1</c:f>
              <c:strCache>
                <c:ptCount val="6"/>
                <c:pt idx="0">
                  <c:v>Netherlands (n=8)</c:v>
                </c:pt>
                <c:pt idx="1">
                  <c:v>Australia (n=21)</c:v>
                </c:pt>
                <c:pt idx="2">
                  <c:v>Italy (n=27)</c:v>
                </c:pt>
                <c:pt idx="3">
                  <c:v>United Kingdom (n=27)</c:v>
                </c:pt>
                <c:pt idx="4">
                  <c:v>United States (n=21)</c:v>
                </c:pt>
                <c:pt idx="5">
                  <c:v>Peru (n=6)</c:v>
                </c:pt>
              </c:strCache>
            </c:strRef>
          </c:cat>
          <c:val>
            <c:numRef>
              <c:f>'Fig 13 Imp Support Expert Disc'!$B$2:$G$2</c:f>
              <c:numCache>
                <c:formatCode>General</c:formatCode>
                <c:ptCount val="6"/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5-4AFF-A612-F7DD0202A59F}"/>
            </c:ext>
          </c:extLst>
        </c:ser>
        <c:ser>
          <c:idx val="1"/>
          <c:order val="1"/>
          <c:tx>
            <c:strRef>
              <c:f>'Fig 13 Imp Support Expert Disc'!$A$3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13 Imp Support Expert Disc'!$B$1:$G$1</c:f>
              <c:strCache>
                <c:ptCount val="6"/>
                <c:pt idx="0">
                  <c:v>Netherlands (n=8)</c:v>
                </c:pt>
                <c:pt idx="1">
                  <c:v>Australia (n=21)</c:v>
                </c:pt>
                <c:pt idx="2">
                  <c:v>Italy (n=27)</c:v>
                </c:pt>
                <c:pt idx="3">
                  <c:v>United Kingdom (n=27)</c:v>
                </c:pt>
                <c:pt idx="4">
                  <c:v>United States (n=21)</c:v>
                </c:pt>
                <c:pt idx="5">
                  <c:v>Peru (n=6)</c:v>
                </c:pt>
              </c:strCache>
            </c:strRef>
          </c:cat>
          <c:val>
            <c:numRef>
              <c:f>'Fig 13 Imp Support Expert Disc'!$B$3:$G$3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16</c:v>
                </c:pt>
                <c:pt idx="3">
                  <c:v>15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5-4AFF-A612-F7DD0202A59F}"/>
            </c:ext>
          </c:extLst>
        </c:ser>
        <c:ser>
          <c:idx val="2"/>
          <c:order val="2"/>
          <c:tx>
            <c:strRef>
              <c:f>'Fig 13 Imp Support Expert Disc'!$A$4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13 Imp Support Expert Disc'!$B$1:$G$1</c:f>
              <c:strCache>
                <c:ptCount val="6"/>
                <c:pt idx="0">
                  <c:v>Netherlands (n=8)</c:v>
                </c:pt>
                <c:pt idx="1">
                  <c:v>Australia (n=21)</c:v>
                </c:pt>
                <c:pt idx="2">
                  <c:v>Italy (n=27)</c:v>
                </c:pt>
                <c:pt idx="3">
                  <c:v>United Kingdom (n=27)</c:v>
                </c:pt>
                <c:pt idx="4">
                  <c:v>United States (n=21)</c:v>
                </c:pt>
                <c:pt idx="5">
                  <c:v>Peru (n=6)</c:v>
                </c:pt>
              </c:strCache>
            </c:strRef>
          </c:cat>
          <c:val>
            <c:numRef>
              <c:f>'Fig 13 Imp Support Expert Disc'!$B$4:$G$4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5-4AFF-A612-F7DD0202A59F}"/>
            </c:ext>
          </c:extLst>
        </c:ser>
        <c:ser>
          <c:idx val="3"/>
          <c:order val="3"/>
          <c:tx>
            <c:strRef>
              <c:f>'Fig 13 Imp Support Expert Disc'!$A$5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rgbClr val="0077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13 Imp Support Expert Disc'!$B$1:$G$1</c:f>
              <c:strCache>
                <c:ptCount val="6"/>
                <c:pt idx="0">
                  <c:v>Netherlands (n=8)</c:v>
                </c:pt>
                <c:pt idx="1">
                  <c:v>Australia (n=21)</c:v>
                </c:pt>
                <c:pt idx="2">
                  <c:v>Italy (n=27)</c:v>
                </c:pt>
                <c:pt idx="3">
                  <c:v>United Kingdom (n=27)</c:v>
                </c:pt>
                <c:pt idx="4">
                  <c:v>United States (n=21)</c:v>
                </c:pt>
                <c:pt idx="5">
                  <c:v>Peru (n=6)</c:v>
                </c:pt>
              </c:strCache>
            </c:strRef>
          </c:cat>
          <c:val>
            <c:numRef>
              <c:f>'Fig 13 Imp Support Expert Disc'!$B$5:$G$5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15-4AFF-A612-F7DD0202A59F}"/>
            </c:ext>
          </c:extLst>
        </c:ser>
        <c:ser>
          <c:idx val="4"/>
          <c:order val="4"/>
          <c:tx>
            <c:strRef>
              <c:f>'Fig 13 Imp Support Expert Disc'!$A$6</c:f>
              <c:strCache>
                <c:ptCount val="1"/>
                <c:pt idx="0">
                  <c:v>N/A or Not Sure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13 Imp Support Expert Disc'!$B$1:$G$1</c:f>
              <c:strCache>
                <c:ptCount val="6"/>
                <c:pt idx="0">
                  <c:v>Netherlands (n=8)</c:v>
                </c:pt>
                <c:pt idx="1">
                  <c:v>Australia (n=21)</c:v>
                </c:pt>
                <c:pt idx="2">
                  <c:v>Italy (n=27)</c:v>
                </c:pt>
                <c:pt idx="3">
                  <c:v>United Kingdom (n=27)</c:v>
                </c:pt>
                <c:pt idx="4">
                  <c:v>United States (n=21)</c:v>
                </c:pt>
                <c:pt idx="5">
                  <c:v>Peru (n=6)</c:v>
                </c:pt>
              </c:strCache>
            </c:strRef>
          </c:cat>
          <c:val>
            <c:numRef>
              <c:f>'Fig 13 Imp Support Expert Disc'!$B$6:$G$6</c:f>
              <c:numCache>
                <c:formatCode>General</c:formatCode>
                <c:ptCount val="6"/>
                <c:pt idx="2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15-4AFF-A612-F7DD0202A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777616"/>
        <c:axId val="718131152"/>
      </c:barChart>
      <c:catAx>
        <c:axId val="71777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8131152"/>
        <c:crosses val="autoZero"/>
        <c:auto val="1"/>
        <c:lblAlgn val="ctr"/>
        <c:lblOffset val="100"/>
        <c:noMultiLvlLbl val="0"/>
      </c:catAx>
      <c:valAx>
        <c:axId val="718131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77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accent2"/>
                </a:solidFill>
              </a:rPr>
              <a:t>Important Functions</a:t>
            </a:r>
            <a:r>
              <a:rPr lang="en-US" sz="2400" b="1" baseline="0" dirty="0">
                <a:solidFill>
                  <a:schemeClr val="accent2"/>
                </a:solidFill>
              </a:rPr>
              <a:t> of RIM </a:t>
            </a:r>
            <a:r>
              <a:rPr lang="en-US" sz="2400" b="0" baseline="0" dirty="0">
                <a:solidFill>
                  <a:schemeClr val="accent2"/>
                </a:solidFill>
              </a:rPr>
              <a:t>(n=203)</a:t>
            </a:r>
          </a:p>
          <a:p>
            <a:pPr>
              <a:defRPr sz="1200" b="1"/>
            </a:pPr>
            <a:r>
              <a:rPr lang="en-US" sz="1100" b="0" baseline="0" dirty="0"/>
              <a:t>Base: Institutions with a live RIM</a:t>
            </a:r>
            <a:endParaRPr lang="en-US" sz="1100" b="0" dirty="0"/>
          </a:p>
        </c:rich>
      </c:tx>
      <c:layout>
        <c:manualLayout>
          <c:xMode val="edge"/>
          <c:yMode val="edge"/>
          <c:x val="0.3340946885456112"/>
          <c:y val="5.48523837734308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150161341479536"/>
          <c:y val="8.8500486014850777E-2"/>
          <c:w val="0.47680339749213418"/>
          <c:h val="0.79826092958248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Extremely important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Reporting societal impact</c:v>
                </c:pt>
                <c:pt idx="1">
                  <c:v>Identifying collaborators or expertise</c:v>
                </c:pt>
                <c:pt idx="2">
                  <c:v>Compliance and open access to research datasets</c:v>
                </c:pt>
                <c:pt idx="3">
                  <c:v>Reuse (in CVs, biosketches, other web pages)</c:v>
                </c:pt>
                <c:pt idx="4">
                  <c:v>Awards/grants management workflows</c:v>
                </c:pt>
                <c:pt idx="5">
                  <c:v>Reporting scholarly impact</c:v>
                </c:pt>
                <c:pt idx="6">
                  <c:v>Annual academic activity reporting workflows</c:v>
                </c:pt>
                <c:pt idx="7">
                  <c:v>Compliance and open access to publications</c:v>
                </c:pt>
                <c:pt idx="8">
                  <c:v>Publicly available researcher profiles</c:v>
                </c:pt>
                <c:pt idx="9">
                  <c:v>Internal reporting</c:v>
                </c:pt>
                <c:pt idx="10">
                  <c:v>External (e.g., National) research assessment</c:v>
                </c:pt>
                <c:pt idx="11">
                  <c:v>Registry of institutional research outputs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</c:v>
                </c:pt>
                <c:pt idx="1">
                  <c:v>0.22</c:v>
                </c:pt>
                <c:pt idx="2">
                  <c:v>0.28000000000000003</c:v>
                </c:pt>
                <c:pt idx="3">
                  <c:v>0.27</c:v>
                </c:pt>
                <c:pt idx="4">
                  <c:v>0.2896174863387978</c:v>
                </c:pt>
                <c:pt idx="5">
                  <c:v>0.32</c:v>
                </c:pt>
                <c:pt idx="6">
                  <c:v>0.35</c:v>
                </c:pt>
                <c:pt idx="7">
                  <c:v>0.45</c:v>
                </c:pt>
                <c:pt idx="8">
                  <c:v>0.44</c:v>
                </c:pt>
                <c:pt idx="9">
                  <c:v>0.52</c:v>
                </c:pt>
                <c:pt idx="10">
                  <c:v>0.56284153005464477</c:v>
                </c:pt>
                <c:pt idx="1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D-4E8A-BF4A-E245BE23A1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Important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Reporting societal impact</c:v>
                </c:pt>
                <c:pt idx="1">
                  <c:v>Identifying collaborators or expertise</c:v>
                </c:pt>
                <c:pt idx="2">
                  <c:v>Compliance and open access to research datasets</c:v>
                </c:pt>
                <c:pt idx="3">
                  <c:v>Reuse (in CVs, biosketches, other web pages)</c:v>
                </c:pt>
                <c:pt idx="4">
                  <c:v>Awards/grants management workflows</c:v>
                </c:pt>
                <c:pt idx="5">
                  <c:v>Reporting scholarly impact</c:v>
                </c:pt>
                <c:pt idx="6">
                  <c:v>Annual academic activity reporting workflows</c:v>
                </c:pt>
                <c:pt idx="7">
                  <c:v>Compliance and open access to publications</c:v>
                </c:pt>
                <c:pt idx="8">
                  <c:v>Publicly available researcher profiles</c:v>
                </c:pt>
                <c:pt idx="9">
                  <c:v>Internal reporting</c:v>
                </c:pt>
                <c:pt idx="10">
                  <c:v>External (e.g., National) research assessment</c:v>
                </c:pt>
                <c:pt idx="11">
                  <c:v>Registry of institutional research outputs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0.33</c:v>
                </c:pt>
                <c:pt idx="1">
                  <c:v>0.36</c:v>
                </c:pt>
                <c:pt idx="2">
                  <c:v>0.26</c:v>
                </c:pt>
                <c:pt idx="3">
                  <c:v>0.39</c:v>
                </c:pt>
                <c:pt idx="4">
                  <c:v>0.26</c:v>
                </c:pt>
                <c:pt idx="5">
                  <c:v>0.42</c:v>
                </c:pt>
                <c:pt idx="6">
                  <c:v>0.31</c:v>
                </c:pt>
                <c:pt idx="7">
                  <c:v>0.28999999999999998</c:v>
                </c:pt>
                <c:pt idx="8">
                  <c:v>0.34</c:v>
                </c:pt>
                <c:pt idx="9">
                  <c:v>0.37</c:v>
                </c:pt>
                <c:pt idx="10">
                  <c:v>0.18579234972677597</c:v>
                </c:pt>
                <c:pt idx="11">
                  <c:v>0.15846994535519127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AD-4E8A-BF4A-E245BE23A1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1"/>
              <c:layout>
                <c:manualLayout>
                  <c:x val="-2.3566732965648526E-2"/>
                  <c:y val="-6.4280496712929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CD-4B2F-B1D4-4AC9193AA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Reporting societal impact</c:v>
                </c:pt>
                <c:pt idx="1">
                  <c:v>Identifying collaborators or expertise</c:v>
                </c:pt>
                <c:pt idx="2">
                  <c:v>Compliance and open access to research datasets</c:v>
                </c:pt>
                <c:pt idx="3">
                  <c:v>Reuse (in CVs, biosketches, other web pages)</c:v>
                </c:pt>
                <c:pt idx="4">
                  <c:v>Awards/grants management workflows</c:v>
                </c:pt>
                <c:pt idx="5">
                  <c:v>Reporting scholarly impact</c:v>
                </c:pt>
                <c:pt idx="6">
                  <c:v>Annual academic activity reporting workflows</c:v>
                </c:pt>
                <c:pt idx="7">
                  <c:v>Compliance and open access to publications</c:v>
                </c:pt>
                <c:pt idx="8">
                  <c:v>Publicly available researcher profiles</c:v>
                </c:pt>
                <c:pt idx="9">
                  <c:v>Internal reporting</c:v>
                </c:pt>
                <c:pt idx="10">
                  <c:v>External (e.g., National) research assessment</c:v>
                </c:pt>
                <c:pt idx="11">
                  <c:v>Registry of institutional research outputs</c:v>
                </c:pt>
              </c:strCache>
            </c:strRef>
          </c:cat>
          <c:val>
            <c:numRef>
              <c:f>Sheet1!$D$2:$D$13</c:f>
              <c:numCache>
                <c:formatCode>0%</c:formatCode>
                <c:ptCount val="12"/>
                <c:pt idx="0">
                  <c:v>0.28999999999999998</c:v>
                </c:pt>
                <c:pt idx="1">
                  <c:v>0.26</c:v>
                </c:pt>
                <c:pt idx="2">
                  <c:v>0.21311475409836064</c:v>
                </c:pt>
                <c:pt idx="3">
                  <c:v>0.19125683060109289</c:v>
                </c:pt>
                <c:pt idx="4">
                  <c:v>0.15300546448087432</c:v>
                </c:pt>
                <c:pt idx="5">
                  <c:v>0.2</c:v>
                </c:pt>
                <c:pt idx="6">
                  <c:v>0.15</c:v>
                </c:pt>
                <c:pt idx="7">
                  <c:v>0.13661202185792351</c:v>
                </c:pt>
                <c:pt idx="8">
                  <c:v>0.11</c:v>
                </c:pt>
                <c:pt idx="9">
                  <c:v>8.1967213114754092E-2</c:v>
                </c:pt>
                <c:pt idx="10">
                  <c:v>0.11</c:v>
                </c:pt>
                <c:pt idx="1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AD-4E8A-BF4A-E245BE23A1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Reporting societal impact</c:v>
                </c:pt>
                <c:pt idx="1">
                  <c:v>Identifying collaborators or expertise</c:v>
                </c:pt>
                <c:pt idx="2">
                  <c:v>Compliance and open access to research datasets</c:v>
                </c:pt>
                <c:pt idx="3">
                  <c:v>Reuse (in CVs, biosketches, other web pages)</c:v>
                </c:pt>
                <c:pt idx="4">
                  <c:v>Awards/grants management workflows</c:v>
                </c:pt>
                <c:pt idx="5">
                  <c:v>Reporting scholarly impact</c:v>
                </c:pt>
                <c:pt idx="6">
                  <c:v>Annual academic activity reporting workflows</c:v>
                </c:pt>
                <c:pt idx="7">
                  <c:v>Compliance and open access to publications</c:v>
                </c:pt>
                <c:pt idx="8">
                  <c:v>Publicly available researcher profiles</c:v>
                </c:pt>
                <c:pt idx="9">
                  <c:v>Internal reporting</c:v>
                </c:pt>
                <c:pt idx="10">
                  <c:v>External (e.g., National) research assessment</c:v>
                </c:pt>
                <c:pt idx="11">
                  <c:v>Registry of institutional research outputs</c:v>
                </c:pt>
              </c:strCache>
            </c:strRef>
          </c:cat>
          <c:val>
            <c:numRef>
              <c:f>Sheet1!$E$2:$E$13</c:f>
              <c:numCache>
                <c:formatCode>0%</c:formatCode>
                <c:ptCount val="12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AD-4E8A-BF4A-E245BE23A1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4.2358064020623379E-2"/>
                  <c:y val="-3.2140248356464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CD-4B2F-B1D4-4AC9193AA73F}"/>
                </c:ext>
              </c:extLst>
            </c:dLbl>
            <c:dLbl>
              <c:idx val="8"/>
              <c:layout>
                <c:manualLayout>
                  <c:x val="-1.6315430514679749E-2"/>
                  <c:y val="-3.21402483564645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CD-4B2F-B1D4-4AC9193AA7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2CD-4B2F-B1D4-4AC9193AA73F}"/>
                </c:ext>
              </c:extLst>
            </c:dLbl>
            <c:dLbl>
              <c:idx val="11"/>
              <c:layout>
                <c:manualLayout>
                  <c:x val="1.4502604901937553E-2"/>
                  <c:y val="-8.76552227903579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CD-4B2F-B1D4-4AC9193AA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Reporting societal impact</c:v>
                </c:pt>
                <c:pt idx="1">
                  <c:v>Identifying collaborators or expertise</c:v>
                </c:pt>
                <c:pt idx="2">
                  <c:v>Compliance and open access to research datasets</c:v>
                </c:pt>
                <c:pt idx="3">
                  <c:v>Reuse (in CVs, biosketches, other web pages)</c:v>
                </c:pt>
                <c:pt idx="4">
                  <c:v>Awards/grants management workflows</c:v>
                </c:pt>
                <c:pt idx="5">
                  <c:v>Reporting scholarly impact</c:v>
                </c:pt>
                <c:pt idx="6">
                  <c:v>Annual academic activity reporting workflows</c:v>
                </c:pt>
                <c:pt idx="7">
                  <c:v>Compliance and open access to publications</c:v>
                </c:pt>
                <c:pt idx="8">
                  <c:v>Publicly available researcher profiles</c:v>
                </c:pt>
                <c:pt idx="9">
                  <c:v>Internal reporting</c:v>
                </c:pt>
                <c:pt idx="10">
                  <c:v>External (e.g., National) research assessment</c:v>
                </c:pt>
                <c:pt idx="11">
                  <c:v>Registry of institutional research outputs</c:v>
                </c:pt>
              </c:strCache>
            </c:strRef>
          </c:cat>
          <c:val>
            <c:numRef>
              <c:f>Sheet1!$F$2:$F$13</c:f>
              <c:numCache>
                <c:formatCode>0%</c:formatCode>
                <c:ptCount val="12"/>
                <c:pt idx="0">
                  <c:v>0.06</c:v>
                </c:pt>
                <c:pt idx="1">
                  <c:v>0.05</c:v>
                </c:pt>
                <c:pt idx="2">
                  <c:v>0.13</c:v>
                </c:pt>
                <c:pt idx="3">
                  <c:v>5.4644808743169397E-2</c:v>
                </c:pt>
                <c:pt idx="4">
                  <c:v>0.14000000000000001</c:v>
                </c:pt>
                <c:pt idx="5">
                  <c:v>3.2786885245901641E-2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3.2786885245901641E-2</c:v>
                </c:pt>
                <c:pt idx="9">
                  <c:v>5.4644808743169399E-3</c:v>
                </c:pt>
                <c:pt idx="10">
                  <c:v>7.0000000000000007E-2</c:v>
                </c:pt>
                <c:pt idx="1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D-4B2F-B1D4-4AC9193AA73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N/A or Not sure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888875531779889E-2"/>
                  <c:y val="-4.96712929145362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CD-4B2F-B1D4-4AC9193AA73F}"/>
                </c:ext>
              </c:extLst>
            </c:dLbl>
            <c:dLbl>
              <c:idx val="8"/>
              <c:layout>
                <c:manualLayout>
                  <c:x val="-3.62565122548452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CD-4B2F-B1D4-4AC9193AA73F}"/>
                </c:ext>
              </c:extLst>
            </c:dLbl>
            <c:dLbl>
              <c:idx val="9"/>
              <c:layout>
                <c:manualLayout>
                  <c:x val="2.5379558578390721E-2"/>
                  <c:y val="-2.0452885317750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CD-4B2F-B1D4-4AC9193AA73F}"/>
                </c:ext>
              </c:extLst>
            </c:dLbl>
            <c:dLbl>
              <c:idx val="11"/>
              <c:layout>
                <c:manualLayout>
                  <c:x val="2.5263101654277947E-2"/>
                  <c:y val="-5.84368151935719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CD-4B2F-B1D4-4AC9193AA7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Reporting societal impact</c:v>
                </c:pt>
                <c:pt idx="1">
                  <c:v>Identifying collaborators or expertise</c:v>
                </c:pt>
                <c:pt idx="2">
                  <c:v>Compliance and open access to research datasets</c:v>
                </c:pt>
                <c:pt idx="3">
                  <c:v>Reuse (in CVs, biosketches, other web pages)</c:v>
                </c:pt>
                <c:pt idx="4">
                  <c:v>Awards/grants management workflows</c:v>
                </c:pt>
                <c:pt idx="5">
                  <c:v>Reporting scholarly impact</c:v>
                </c:pt>
                <c:pt idx="6">
                  <c:v>Annual academic activity reporting workflows</c:v>
                </c:pt>
                <c:pt idx="7">
                  <c:v>Compliance and open access to publications</c:v>
                </c:pt>
                <c:pt idx="8">
                  <c:v>Publicly available researcher profiles</c:v>
                </c:pt>
                <c:pt idx="9">
                  <c:v>Internal reporting</c:v>
                </c:pt>
                <c:pt idx="10">
                  <c:v>External (e.g., National) research assessment</c:v>
                </c:pt>
                <c:pt idx="11">
                  <c:v>Registry of institutional research outputs</c:v>
                </c:pt>
              </c:strCache>
            </c:strRef>
          </c:cat>
          <c:val>
            <c:numRef>
              <c:f>Sheet1!$G$2:$G$13</c:f>
              <c:numCache>
                <c:formatCode>0%</c:formatCode>
                <c:ptCount val="12"/>
                <c:pt idx="0">
                  <c:v>0.12</c:v>
                </c:pt>
                <c:pt idx="1">
                  <c:v>0.1</c:v>
                </c:pt>
                <c:pt idx="2">
                  <c:v>0.13114754098360656</c:v>
                </c:pt>
                <c:pt idx="3">
                  <c:v>9.8360655737704916E-2</c:v>
                </c:pt>
                <c:pt idx="4">
                  <c:v>0.16393442622950818</c:v>
                </c:pt>
                <c:pt idx="5">
                  <c:v>2.7322404371584699E-2</c:v>
                </c:pt>
                <c:pt idx="6">
                  <c:v>0.11475409836065574</c:v>
                </c:pt>
                <c:pt idx="7">
                  <c:v>4.9180327868852458E-2</c:v>
                </c:pt>
                <c:pt idx="8">
                  <c:v>8.1967213114754092E-2</c:v>
                </c:pt>
                <c:pt idx="9">
                  <c:v>2.185792349726776E-2</c:v>
                </c:pt>
                <c:pt idx="10">
                  <c:v>7.1038251366120214E-2</c:v>
                </c:pt>
                <c:pt idx="11">
                  <c:v>1.092896174863388E-2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D-4B2F-B1D4-4AC9193AA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20397008"/>
        <c:axId val="220396680"/>
      </c:barChart>
      <c:catAx>
        <c:axId val="22039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396680"/>
        <c:crosses val="autoZero"/>
        <c:auto val="1"/>
        <c:lblAlgn val="ctr"/>
        <c:lblOffset val="100"/>
        <c:noMultiLvlLbl val="0"/>
      </c:catAx>
      <c:valAx>
        <c:axId val="2203966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2039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/>
    </cs:fontRef>
    <cs:defRPr sz="133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/>
    </cs:fontRef>
    <cs:defRPr sz="1197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0.41778</cdr:x>
      <cdr:y>0.4321</cdr:y>
    </cdr:from>
    <cdr:to>
      <cdr:x>0.53978</cdr:x>
      <cdr:y>0.62826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5CDABD-41CE-4747-8255-4C82D3EC04BE}"/>
            </a:ext>
          </a:extLst>
        </cdr:cNvPr>
        <cdr:cNvSpPr txBox="1"/>
      </cdr:nvSpPr>
      <cdr:spPr>
        <a:xfrm xmlns:a="http://schemas.openxmlformats.org/drawingml/2006/main">
          <a:off x="2250510" y="1636610"/>
          <a:ext cx="657225" cy="7429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Live</a:t>
          </a:r>
        </a:p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222</a:t>
          </a:r>
        </a:p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58%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0.04147</cdr:x>
      <cdr:y>0.87617</cdr:y>
    </cdr:from>
    <cdr:to>
      <cdr:x>0.98368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B7F376-B719-4963-A42F-227D1EE18603}"/>
            </a:ext>
          </a:extLst>
        </cdr:cNvPr>
        <cdr:cNvSpPr txBox="1"/>
      </cdr:nvSpPr>
      <cdr:spPr>
        <a:xfrm xmlns:a="http://schemas.openxmlformats.org/drawingml/2006/main">
          <a:off x="290513" y="3560763"/>
          <a:ext cx="6600825" cy="503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0.04147</cdr:x>
      <cdr:y>0.87617</cdr:y>
    </cdr:from>
    <cdr:to>
      <cdr:x>0.98368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EB7F376-B719-4963-A42F-227D1EE18603}"/>
            </a:ext>
          </a:extLst>
        </cdr:cNvPr>
        <cdr:cNvSpPr txBox="1"/>
      </cdr:nvSpPr>
      <cdr:spPr>
        <a:xfrm xmlns:a="http://schemas.openxmlformats.org/drawingml/2006/main">
          <a:off x="290513" y="3560763"/>
          <a:ext cx="6600825" cy="503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1096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348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093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20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750B-EB82-457F-9D1F-C3DA2E7B4A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22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3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713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88750B-EB82-457F-9D1F-C3DA2E7B4A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833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8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702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58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250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67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1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7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1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6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9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194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5010" y="8684683"/>
            <a:ext cx="2971799" cy="45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924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98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4944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39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8750B-EB82-457F-9D1F-C3DA2E7B4A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34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520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689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2" name="Shape 8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67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538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99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5" name="Shape 4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204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62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14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12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l="23295" b="48278"/>
          <a:stretch/>
        </p:blipFill>
        <p:spPr>
          <a:xfrm>
            <a:off x="4218519" y="5"/>
            <a:ext cx="7973480" cy="14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5" y="1773169"/>
            <a:ext cx="4853465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971592" y="4275963"/>
            <a:ext cx="24805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971594" y="4818453"/>
            <a:ext cx="18234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4182536" y="1"/>
            <a:ext cx="594257" cy="1413420"/>
          </a:xfrm>
          <a:prstGeom prst="rect">
            <a:avLst/>
          </a:prstGeom>
          <a:solidFill>
            <a:srgbClr val="00AFD7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2">
  <p:cSld name="Closing Slide -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ppt-because-tag.ps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6133" y="4938918"/>
            <a:ext cx="10955859" cy="81029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 rot="-5400000">
            <a:off x="636254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0" y="4938918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75785" y="1108609"/>
            <a:ext cx="5574091" cy="1400383"/>
          </a:xfrm>
          <a:prstGeom prst="rect">
            <a:avLst/>
          </a:prstGeom>
          <a:noFill/>
          <a:ln w="101600" cap="flat" cmpd="sng">
            <a:solidFill>
              <a:srgbClr val="2361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5500"/>
              <a:buFont typeface="Arial"/>
              <a:buNone/>
              <a:defRPr sz="55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931002" y="3196724"/>
            <a:ext cx="5183717" cy="4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930752" y="3943200"/>
            <a:ext cx="5183717" cy="30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5"/>
          </p:nvPr>
        </p:nvSpPr>
        <p:spPr>
          <a:xfrm>
            <a:off x="4" y="416591"/>
            <a:ext cx="4906433" cy="566309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Shape 92" descr="OCLC_H_PMS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4">
            <a:alphaModFix/>
          </a:blip>
          <a:srcRect l="67120"/>
          <a:stretch/>
        </p:blipFill>
        <p:spPr>
          <a:xfrm rot="-5400000">
            <a:off x="7769480" y="5051334"/>
            <a:ext cx="116923" cy="42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/>
        <p:spPr>
          <a:xfrm>
            <a:off x="7713135" y="5206656"/>
            <a:ext cx="114807" cy="11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2" y="6248400"/>
            <a:ext cx="2946399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946402" y="6248400"/>
            <a:ext cx="1413932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4360336" y="6248400"/>
            <a:ext cx="7831665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4383" y="1372995"/>
            <a:ext cx="11252196" cy="447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54383" y="457739"/>
            <a:ext cx="11252196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- Bullet">
  <p:cSld name="2_Content- Bulle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4384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3" y="6422997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4384" y="1372998"/>
            <a:ext cx="11252197" cy="44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lank">
  <p:cSld name="Content- 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09"/>
            <a:ext cx="964583" cy="32091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4038602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610602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Intro">
  <p:cSld name="Speaker Intro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idx="2"/>
          </p:nvPr>
        </p:nvSpPr>
        <p:spPr>
          <a:xfrm>
            <a:off x="1176867" y="1990727"/>
            <a:ext cx="2688165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/>
          <p:nvPr/>
        </p:nvSpPr>
        <p:spPr>
          <a:xfrm rot="5400000">
            <a:off x="-699029" y="2686582"/>
            <a:ext cx="2574925" cy="117686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55076" y="2764533"/>
            <a:ext cx="7636931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8" name="Shape 128"/>
          <p:cNvCxnSpPr/>
          <p:nvPr/>
        </p:nvCxnSpPr>
        <p:spPr>
          <a:xfrm>
            <a:off x="4555069" y="3616703"/>
            <a:ext cx="7636932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4555069" y="1987552"/>
            <a:ext cx="763693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1176869" y="1990723"/>
            <a:ext cx="215900" cy="2571752"/>
          </a:xfrm>
          <a:prstGeom prst="rect">
            <a:avLst/>
          </a:prstGeom>
          <a:solidFill>
            <a:srgbClr val="236192">
              <a:alpha val="71372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peaker Intro">
  <p:cSld name="2_Speaker Intr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>
            <a:off x="1176867" y="550911"/>
            <a:ext cx="2688165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/>
          <p:nvPr/>
        </p:nvSpPr>
        <p:spPr>
          <a:xfrm rot="5400000">
            <a:off x="-699029" y="1246767"/>
            <a:ext cx="2574925" cy="117686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55076" y="1324717"/>
            <a:ext cx="7636931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35" name="Shape 135"/>
          <p:cNvCxnSpPr/>
          <p:nvPr/>
        </p:nvCxnSpPr>
        <p:spPr>
          <a:xfrm>
            <a:off x="4555069" y="2176888"/>
            <a:ext cx="7636932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" name="Shape 136"/>
          <p:cNvSpPr txBox="1">
            <a:spLocks noGrp="1"/>
          </p:cNvSpPr>
          <p:nvPr>
            <p:ph type="body" idx="3"/>
          </p:nvPr>
        </p:nvSpPr>
        <p:spPr>
          <a:xfrm>
            <a:off x="4555069" y="547737"/>
            <a:ext cx="763693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4"/>
          </p:nvPr>
        </p:nvSpPr>
        <p:spPr>
          <a:xfrm>
            <a:off x="1176869" y="550908"/>
            <a:ext cx="215900" cy="2571752"/>
          </a:xfrm>
          <a:prstGeom prst="rect">
            <a:avLst/>
          </a:prstGeom>
          <a:solidFill>
            <a:srgbClr val="236192">
              <a:alpha val="71372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5"/>
          </p:nvPr>
        </p:nvSpPr>
        <p:spPr>
          <a:xfrm>
            <a:off x="1176867" y="3595111"/>
            <a:ext cx="2688165" cy="257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/>
          <p:nvPr/>
        </p:nvSpPr>
        <p:spPr>
          <a:xfrm rot="5400000">
            <a:off x="-699029" y="4290967"/>
            <a:ext cx="2574925" cy="117686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6"/>
          </p:nvPr>
        </p:nvSpPr>
        <p:spPr>
          <a:xfrm>
            <a:off x="4555076" y="4368915"/>
            <a:ext cx="7636931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1" name="Shape 141"/>
          <p:cNvCxnSpPr/>
          <p:nvPr/>
        </p:nvCxnSpPr>
        <p:spPr>
          <a:xfrm>
            <a:off x="4555069" y="5221088"/>
            <a:ext cx="7636932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" name="Shape 142"/>
          <p:cNvSpPr txBox="1">
            <a:spLocks noGrp="1"/>
          </p:cNvSpPr>
          <p:nvPr>
            <p:ph type="body" idx="7"/>
          </p:nvPr>
        </p:nvSpPr>
        <p:spPr>
          <a:xfrm>
            <a:off x="4555069" y="3591935"/>
            <a:ext cx="7636932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8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1372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ar">
  <p:cSld name="Content - Ba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" y="6248400"/>
            <a:ext cx="2946399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2946402" y="6248400"/>
            <a:ext cx="1413932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360336" y="6248400"/>
            <a:ext cx="7831665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4038602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8610602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pic" idx="2"/>
          </p:nvPr>
        </p:nvSpPr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0111320" y="-20638"/>
            <a:ext cx="577848" cy="6899275"/>
          </a:xfrm>
          <a:prstGeom prst="rect">
            <a:avLst/>
          </a:prstGeom>
          <a:solidFill>
            <a:schemeClr val="accent1">
              <a:alpha val="77254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10689173" y="-20638"/>
            <a:ext cx="1502833" cy="689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4"/>
          </p:nvPr>
        </p:nvSpPr>
        <p:spPr>
          <a:xfrm>
            <a:off x="-18814" y="4997710"/>
            <a:ext cx="8204199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619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5"/>
          </p:nvPr>
        </p:nvSpPr>
        <p:spPr>
          <a:xfrm>
            <a:off x="713221" y="5447287"/>
            <a:ext cx="7480299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New Sec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AFD7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20347" y="1108083"/>
            <a:ext cx="10898716" cy="86177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234953" y="850901"/>
            <a:ext cx="353481" cy="6007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11215944" y="850901"/>
            <a:ext cx="353481" cy="5432837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4382" y="1372997"/>
            <a:ext cx="11252197" cy="44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8" name="Shape 188" descr="University_Library_ring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3026" y="5318997"/>
            <a:ext cx="2228975" cy="153865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103" y="6420863"/>
            <a:ext cx="9151141" cy="426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hape 192"/>
          <p:cNvCxnSpPr/>
          <p:nvPr/>
        </p:nvCxnSpPr>
        <p:spPr>
          <a:xfrm>
            <a:off x="609600" y="6251575"/>
            <a:ext cx="1098338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11717" y="1057276"/>
            <a:ext cx="10972800" cy="661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09600" y="1812023"/>
            <a:ext cx="10972800" cy="431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New Sec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AFD7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20347" y="1108083"/>
            <a:ext cx="10898716" cy="86177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234953" y="850901"/>
            <a:ext cx="353481" cy="6007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3"/>
          </p:nvPr>
        </p:nvSpPr>
        <p:spPr>
          <a:xfrm>
            <a:off x="11215944" y="850901"/>
            <a:ext cx="353481" cy="5432837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- Header">
  <p:cSld name="1_Content- Header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2" y="6248400"/>
            <a:ext cx="2946399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2946402" y="6248400"/>
            <a:ext cx="1413932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4360336" y="6248400"/>
            <a:ext cx="7831665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4383" y="457739"/>
            <a:ext cx="11252196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1" y="6422992"/>
            <a:ext cx="916227" cy="29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4038602" y="6356350"/>
            <a:ext cx="4114799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8610602" y="6356350"/>
            <a:ext cx="2743197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5" name="Shape 215" descr="University_Library_ring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63026" y="5318997"/>
            <a:ext cx="2228975" cy="153865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31" y="551825"/>
            <a:ext cx="10545904" cy="491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ew Section">
  <p:cSld name="1_New Sec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0" y="184150"/>
            <a:ext cx="12192000" cy="66738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033221" y="1043949"/>
            <a:ext cx="9836257" cy="4184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21" name="Shape 221"/>
          <p:cNvGrpSpPr/>
          <p:nvPr/>
        </p:nvGrpSpPr>
        <p:grpSpPr>
          <a:xfrm>
            <a:off x="0" y="1697"/>
            <a:ext cx="12192000" cy="141125"/>
            <a:chOff x="0" y="5071353"/>
            <a:chExt cx="9144000" cy="72958"/>
          </a:xfrm>
        </p:grpSpPr>
        <p:sp>
          <p:nvSpPr>
            <p:cNvPr id="222" name="Shape 222"/>
            <p:cNvSpPr/>
            <p:nvPr/>
          </p:nvSpPr>
          <p:spPr>
            <a:xfrm>
              <a:off x="0" y="5071353"/>
              <a:ext cx="2209800" cy="72958"/>
            </a:xfrm>
            <a:prstGeom prst="rect">
              <a:avLst/>
            </a:prstGeom>
            <a:solidFill>
              <a:srgbClr val="AE2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2209800" y="5071353"/>
              <a:ext cx="1060450" cy="72958"/>
            </a:xfrm>
            <a:prstGeom prst="rect">
              <a:avLst/>
            </a:prstGeom>
            <a:solidFill>
              <a:srgbClr val="D270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3270250" y="5071353"/>
              <a:ext cx="5873750" cy="729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5" name="Shape 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4539" y="6262211"/>
            <a:ext cx="1135380" cy="3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02" y="6254498"/>
            <a:ext cx="4671039" cy="390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1B6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8A1B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454382" y="1372996"/>
            <a:ext cx="11252197" cy="418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30" name="Shape 230"/>
          <p:cNvGrpSpPr/>
          <p:nvPr/>
        </p:nvGrpSpPr>
        <p:grpSpPr>
          <a:xfrm>
            <a:off x="0" y="1697"/>
            <a:ext cx="12192000" cy="141125"/>
            <a:chOff x="0" y="5071353"/>
            <a:chExt cx="9144000" cy="72958"/>
          </a:xfrm>
        </p:grpSpPr>
        <p:sp>
          <p:nvSpPr>
            <p:cNvPr id="231" name="Shape 231"/>
            <p:cNvSpPr/>
            <p:nvPr/>
          </p:nvSpPr>
          <p:spPr>
            <a:xfrm>
              <a:off x="0" y="5071353"/>
              <a:ext cx="2209800" cy="72958"/>
            </a:xfrm>
            <a:prstGeom prst="rect">
              <a:avLst/>
            </a:prstGeom>
            <a:solidFill>
              <a:srgbClr val="AE2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2209800" y="5071353"/>
              <a:ext cx="1060450" cy="72958"/>
            </a:xfrm>
            <a:prstGeom prst="rect">
              <a:avLst/>
            </a:prstGeom>
            <a:solidFill>
              <a:srgbClr val="D270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3270250" y="5071353"/>
              <a:ext cx="5873750" cy="729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4" name="Shape 234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4537" y="6255762"/>
            <a:ext cx="1144832" cy="38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02" y="6254496"/>
            <a:ext cx="4671039" cy="390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ar">
  <p:cSld name="Content - Ba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Intro">
  <p:cSld name="Speaker Intr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2"/>
          </p:nvPr>
        </p:nvSpPr>
        <p:spPr>
          <a:xfrm>
            <a:off x="1176870" y="1990727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5400000">
            <a:off x="-699030" y="2686582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55079" y="2764533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4555067" y="3616704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4555067" y="1987553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1176870" y="1990724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New Section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20346" y="1108083"/>
            <a:ext cx="10898717" cy="64633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2"/>
          </p:nvPr>
        </p:nvSpPr>
        <p:spPr>
          <a:xfrm>
            <a:off x="234951" y="850901"/>
            <a:ext cx="353483" cy="543284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3"/>
          </p:nvPr>
        </p:nvSpPr>
        <p:spPr>
          <a:xfrm>
            <a:off x="11215941" y="850903"/>
            <a:ext cx="353483" cy="543283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/>
          <p:cNvPicPr preferRelativeResize="0"/>
          <p:nvPr/>
        </p:nvPicPr>
        <p:blipFill rotWithShape="1">
          <a:blip r:embed="rId2">
            <a:alphaModFix/>
          </a:blip>
          <a:srcRect l="23295" b="48278"/>
          <a:stretch/>
        </p:blipFill>
        <p:spPr>
          <a:xfrm>
            <a:off x="4218519" y="5"/>
            <a:ext cx="7973480" cy="14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" y="1773169"/>
            <a:ext cx="4853465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body" idx="2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 sz="4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body" idx="3"/>
          </p:nvPr>
        </p:nvSpPr>
        <p:spPr>
          <a:xfrm>
            <a:off x="971592" y="4275963"/>
            <a:ext cx="24805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4"/>
          </p:nvPr>
        </p:nvSpPr>
        <p:spPr>
          <a:xfrm>
            <a:off x="971594" y="4818453"/>
            <a:ext cx="18234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4182536" y="1"/>
            <a:ext cx="594257" cy="1413420"/>
          </a:xfrm>
          <a:prstGeom prst="rect">
            <a:avLst/>
          </a:prstGeom>
          <a:solidFill>
            <a:srgbClr val="00AFD7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7039" y="6384426"/>
            <a:ext cx="2908648" cy="3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Confidential. Not for distribution.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eaker Intro">
  <p:cSld name="Speaker Intro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pic" idx="2"/>
          </p:nvPr>
        </p:nvSpPr>
        <p:spPr>
          <a:xfrm>
            <a:off x="1176870" y="1990727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Shape 272"/>
          <p:cNvSpPr/>
          <p:nvPr/>
        </p:nvSpPr>
        <p:spPr>
          <a:xfrm rot="5400000">
            <a:off x="-699030" y="2686582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55079" y="2764533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74" name="Shape 274"/>
          <p:cNvCxnSpPr/>
          <p:nvPr/>
        </p:nvCxnSpPr>
        <p:spPr>
          <a:xfrm>
            <a:off x="4555067" y="3616704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4555067" y="1987553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4"/>
          </p:nvPr>
        </p:nvSpPr>
        <p:spPr>
          <a:xfrm>
            <a:off x="1176870" y="1990724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peaker Intro">
  <p:cSld name="2_Speaker Intro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pic" idx="2"/>
          </p:nvPr>
        </p:nvSpPr>
        <p:spPr>
          <a:xfrm>
            <a:off x="1176870" y="550912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Shape 280"/>
          <p:cNvSpPr/>
          <p:nvPr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55079" y="1324718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2" name="Shape 282"/>
          <p:cNvCxnSpPr/>
          <p:nvPr/>
        </p:nvCxnSpPr>
        <p:spPr>
          <a:xfrm>
            <a:off x="4555067" y="2176889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" name="Shape 283"/>
          <p:cNvSpPr txBox="1">
            <a:spLocks noGrp="1"/>
          </p:cNvSpPr>
          <p:nvPr>
            <p:ph type="body" idx="3"/>
          </p:nvPr>
        </p:nvSpPr>
        <p:spPr>
          <a:xfrm>
            <a:off x="4555067" y="547738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4"/>
          </p:nvPr>
        </p:nvSpPr>
        <p:spPr>
          <a:xfrm>
            <a:off x="1176870" y="550909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pic" idx="5"/>
          </p:nvPr>
        </p:nvSpPr>
        <p:spPr>
          <a:xfrm>
            <a:off x="1176870" y="3595111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Shape 286"/>
          <p:cNvSpPr/>
          <p:nvPr/>
        </p:nvSpPr>
        <p:spPr>
          <a:xfrm rot="5400000">
            <a:off x="-699030" y="4290966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body" idx="6"/>
          </p:nvPr>
        </p:nvSpPr>
        <p:spPr>
          <a:xfrm>
            <a:off x="4555079" y="4368917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8" name="Shape 288"/>
          <p:cNvCxnSpPr/>
          <p:nvPr/>
        </p:nvCxnSpPr>
        <p:spPr>
          <a:xfrm>
            <a:off x="4555067" y="5221088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Shape 289"/>
          <p:cNvSpPr txBox="1">
            <a:spLocks noGrp="1"/>
          </p:cNvSpPr>
          <p:nvPr>
            <p:ph type="body" idx="7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8"/>
          </p:nvPr>
        </p:nvSpPr>
        <p:spPr>
          <a:xfrm>
            <a:off x="1176870" y="3595108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lank">
  <p:cSld name="Content- Blank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0111324" y="-20638"/>
            <a:ext cx="577849" cy="6899276"/>
          </a:xfrm>
          <a:prstGeom prst="rect">
            <a:avLst/>
          </a:prstGeom>
          <a:solidFill>
            <a:schemeClr val="accent1">
              <a:alpha val="77647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3"/>
          </p:nvPr>
        </p:nvSpPr>
        <p:spPr>
          <a:xfrm>
            <a:off x="10689173" y="-20638"/>
            <a:ext cx="1502833" cy="689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4"/>
          </p:nvPr>
        </p:nvSpPr>
        <p:spPr>
          <a:xfrm>
            <a:off x="-18815" y="4997710"/>
            <a:ext cx="82042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36192"/>
              </a:buClr>
              <a:buSzPts val="2400"/>
              <a:buFont typeface="Arial"/>
              <a:buNone/>
              <a:defRPr sz="24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5"/>
          </p:nvPr>
        </p:nvSpPr>
        <p:spPr>
          <a:xfrm>
            <a:off x="713225" y="5447287"/>
            <a:ext cx="74803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 userDrawn="1"/>
        </p:nvSpPr>
        <p:spPr>
          <a:xfrm>
            <a:off x="7039" y="6384426"/>
            <a:ext cx="2908648" cy="3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Confidential. Not for distribution.</a:t>
            </a:r>
            <a:endParaRPr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1">
  <p:cSld name="Closing Slide - 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3200"/>
              <a:buFont typeface="Arial"/>
              <a:buNone/>
              <a:defRPr sz="32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Shape 313"/>
          <p:cNvSpPr/>
          <p:nvPr/>
        </p:nvSpPr>
        <p:spPr>
          <a:xfrm rot="10800000">
            <a:off x="15117" y="5850669"/>
            <a:ext cx="12192000" cy="239713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320820" y="1321006"/>
            <a:ext cx="5183717" cy="4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body" idx="3"/>
          </p:nvPr>
        </p:nvSpPr>
        <p:spPr>
          <a:xfrm>
            <a:off x="320571" y="1690436"/>
            <a:ext cx="5183717" cy="35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4"/>
          </p:nvPr>
        </p:nvSpPr>
        <p:spPr>
          <a:xfrm>
            <a:off x="320571" y="2010980"/>
            <a:ext cx="5183717" cy="30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Arial"/>
              <a:buNone/>
              <a:defRPr sz="14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7" name="Shape 317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7039" y="6384426"/>
            <a:ext cx="2908648" cy="3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Confidential. Not for distribution.</a:t>
            </a:r>
            <a:endParaRPr sz="1400"/>
          </a:p>
        </p:txBody>
      </p:sp>
      <p:pic>
        <p:nvPicPr>
          <p:cNvPr id="319" name="Shape 319"/>
          <p:cNvPicPr preferRelativeResize="0"/>
          <p:nvPr/>
        </p:nvPicPr>
        <p:blipFill/>
        <p:spPr>
          <a:xfrm>
            <a:off x="6111117" y="1"/>
            <a:ext cx="6105280" cy="585066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- 2">
  <p:cSld name="Closing Slide -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 rot="-5400000">
            <a:off x="636254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7899907" y="4935539"/>
            <a:ext cx="5630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</a:t>
            </a:r>
            <a:endParaRPr sz="1400"/>
          </a:p>
        </p:txBody>
      </p:sp>
      <p:sp>
        <p:nvSpPr>
          <p:cNvPr id="323" name="Shape 323"/>
          <p:cNvSpPr/>
          <p:nvPr/>
        </p:nvSpPr>
        <p:spPr>
          <a:xfrm>
            <a:off x="0" y="4938918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75785" y="1108609"/>
            <a:ext cx="5574091" cy="1400383"/>
          </a:xfrm>
          <a:prstGeom prst="rect">
            <a:avLst/>
          </a:prstGeom>
          <a:noFill/>
          <a:ln w="101600" cap="flat" cmpd="sng">
            <a:solidFill>
              <a:srgbClr val="2361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5500"/>
              <a:buFont typeface="Arial"/>
              <a:buNone/>
              <a:defRPr sz="5500" b="1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931002" y="3196724"/>
            <a:ext cx="5183717" cy="40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3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4"/>
          </p:nvPr>
        </p:nvSpPr>
        <p:spPr>
          <a:xfrm>
            <a:off x="930752" y="3943200"/>
            <a:ext cx="5183717" cy="30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5"/>
          </p:nvPr>
        </p:nvSpPr>
        <p:spPr>
          <a:xfrm>
            <a:off x="4" y="416591"/>
            <a:ext cx="4906433" cy="566309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29" name="Shape 329" descr="ppt-because-tag.ps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6133" y="4938918"/>
            <a:ext cx="10955859" cy="81029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7039" y="6384426"/>
            <a:ext cx="2908648" cy="392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Confidential. Not for distribution.</a:t>
            </a:r>
            <a:endParaRPr sz="1400"/>
          </a:p>
        </p:txBody>
      </p:sp>
      <p:pic>
        <p:nvPicPr>
          <p:cNvPr id="331" name="Shape 331" descr="OCLC_H_PMS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l="67120"/>
          <a:stretch/>
        </p:blipFill>
        <p:spPr>
          <a:xfrm rot="-5400000">
            <a:off x="7769480" y="5051334"/>
            <a:ext cx="116923" cy="42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/>
        <p:spPr>
          <a:xfrm>
            <a:off x="7713135" y="5206656"/>
            <a:ext cx="114807" cy="1148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Content- Bulle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4382" y="1372997"/>
            <a:ext cx="11252197" cy="44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2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peaker Intro">
  <p:cSld name="2_Speaker Intr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176870" y="550912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55079" y="1324718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4555067" y="2176889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4555067" y="547738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1176870" y="550909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5"/>
          </p:nvPr>
        </p:nvSpPr>
        <p:spPr>
          <a:xfrm>
            <a:off x="1176870" y="3595111"/>
            <a:ext cx="2688167" cy="257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 rot="5400000">
            <a:off x="-699030" y="4290966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body" idx="6"/>
          </p:nvPr>
        </p:nvSpPr>
        <p:spPr>
          <a:xfrm>
            <a:off x="4555079" y="4368917"/>
            <a:ext cx="7636932" cy="8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4555067" y="5221088"/>
            <a:ext cx="7636933" cy="0"/>
          </a:xfrm>
          <a:prstGeom prst="straightConnector1">
            <a:avLst/>
          </a:prstGeom>
          <a:noFill/>
          <a:ln w="1905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Shape 47"/>
          <p:cNvSpPr txBox="1">
            <a:spLocks noGrp="1"/>
          </p:cNvSpPr>
          <p:nvPr>
            <p:ph type="body" idx="7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8"/>
          </p:nvPr>
        </p:nvSpPr>
        <p:spPr>
          <a:xfrm>
            <a:off x="1176870" y="3595108"/>
            <a:ext cx="215900" cy="2571752"/>
          </a:xfrm>
          <a:prstGeom prst="rect">
            <a:avLst/>
          </a:prstGeom>
          <a:solidFill>
            <a:srgbClr val="236192">
              <a:alpha val="7176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New Sec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  <a:ln w="9525" cap="flat" cmpd="sng">
            <a:solidFill>
              <a:srgbClr val="00ADD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20346" y="1108083"/>
            <a:ext cx="10898717" cy="64633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234951" y="850901"/>
            <a:ext cx="353483" cy="60071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11215941" y="850903"/>
            <a:ext cx="353483" cy="5432839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- Header">
  <p:cSld name="1_Content-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ar">
  <p:cSld name="Content - Ba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D52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lank">
  <p:cSld name="Content- 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 descr="OCLC_H_PMS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82567" y="6347610"/>
            <a:ext cx="964583" cy="32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0111324" y="-20638"/>
            <a:ext cx="577849" cy="6899276"/>
          </a:xfrm>
          <a:prstGeom prst="rect">
            <a:avLst/>
          </a:prstGeom>
          <a:solidFill>
            <a:schemeClr val="accent1">
              <a:alpha val="77647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10689173" y="-20638"/>
            <a:ext cx="1502833" cy="689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-18815" y="4997710"/>
            <a:ext cx="8204200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236192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236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5"/>
          </p:nvPr>
        </p:nvSpPr>
        <p:spPr>
          <a:xfrm>
            <a:off x="713225" y="5447287"/>
            <a:ext cx="74803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0072" y="6422994"/>
            <a:ext cx="916227" cy="2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  <p:sldLayoutId id="2147483688" r:id="rId9"/>
    <p:sldLayoutId id="214748369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0302-2761" TargetMode="External"/><Relationship Id="rId3" Type="http://schemas.openxmlformats.org/officeDocument/2006/relationships/hyperlink" Target="mailto:bryantr@oclc.org" TargetMode="External"/><Relationship Id="rId7" Type="http://schemas.openxmlformats.org/officeDocument/2006/relationships/hyperlink" Target="mailto:fransen@um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rcid.org/0000-0003-2895-1310" TargetMode="External"/><Relationship Id="rId5" Type="http://schemas.openxmlformats.org/officeDocument/2006/relationships/hyperlink" Target="mailto:akc@st-andrews.ac.uk" TargetMode="External"/><Relationship Id="rId4" Type="http://schemas.openxmlformats.org/officeDocument/2006/relationships/hyperlink" Target="https://orcid.org/0000-0002-2753-3881" TargetMode="External"/><Relationship Id="rId9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4.0/" TargetMode="External"/><Relationship Id="rId3" Type="http://schemas.openxmlformats.org/officeDocument/2006/relationships/chart" Target="../charts/chart1.xml"/><Relationship Id="rId7" Type="http://schemas.openxmlformats.org/officeDocument/2006/relationships/hyperlink" Target="http://www.oclc.org/research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://www.oclc.org/research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oclc.org/research" TargetMode="External"/><Relationship Id="rId5" Type="http://schemas.openxmlformats.org/officeDocument/2006/relationships/image" Target="../media/image41.png"/><Relationship Id="rId4" Type="http://schemas.openxmlformats.org/officeDocument/2006/relationships/chart" Target="../charts/char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oclc.org/research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://www.oclc.org/research" TargetMode="Externa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2-0302-2761" TargetMode="External"/><Relationship Id="rId3" Type="http://schemas.openxmlformats.org/officeDocument/2006/relationships/hyperlink" Target="mailto:bryantr@oclc.org" TargetMode="External"/><Relationship Id="rId7" Type="http://schemas.openxmlformats.org/officeDocument/2006/relationships/hyperlink" Target="mailto:fransen@umn.ed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rcid.org/0000-0003-2895-1310" TargetMode="External"/><Relationship Id="rId5" Type="http://schemas.openxmlformats.org/officeDocument/2006/relationships/hyperlink" Target="mailto:akc@st-andrews.ac.uk" TargetMode="External"/><Relationship Id="rId4" Type="http://schemas.openxmlformats.org/officeDocument/2006/relationships/hyperlink" Target="https://orcid.org/0000-0002-2753-3881" TargetMode="External"/><Relationship Id="rId9" Type="http://schemas.openxmlformats.org/officeDocument/2006/relationships/image" Target="../media/image1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5333/C3NK8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eurocris.org/news/cris-ir-survey-report" TargetMode="External"/><Relationship Id="rId4" Type="http://schemas.openxmlformats.org/officeDocument/2006/relationships/hyperlink" Target="https://doi.org/10.25333/C32K7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jp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mailto:m.mennielli@cineca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pablo.decastro@kb.nl" TargetMode="External"/><Relationship Id="rId5" Type="http://schemas.openxmlformats.org/officeDocument/2006/relationships/hyperlink" Target="mailto:imartins@reit.up.pt" TargetMode="External"/><Relationship Id="rId4" Type="http://schemas.openxmlformats.org/officeDocument/2006/relationships/hyperlink" Target="mailto:lmr@fe.up.p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1524000" y="1417404"/>
            <a:ext cx="2514600" cy="56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200" tIns="137150" rIns="274300" bIns="182875" anchor="t" anchorCtr="0">
            <a:noAutofit/>
          </a:bodyPr>
          <a:lstStyle/>
          <a:p>
            <a:pPr marL="0" indent="0"/>
            <a:r>
              <a:rPr lang="en-US" dirty="0"/>
              <a:t>1 November 2018</a:t>
            </a:r>
            <a:endParaRPr dirty="0"/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2303471" y="1986790"/>
            <a:ext cx="7754770" cy="1646364"/>
          </a:xfrm>
          <a:prstGeom prst="rect">
            <a:avLst/>
          </a:prstGeom>
          <a:noFill/>
          <a:ln w="1016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200" tIns="274300" rIns="457200" bIns="274300" anchor="ctr" anchorCtr="0">
            <a:noAutofit/>
          </a:bodyPr>
          <a:lstStyle/>
          <a:p>
            <a:pPr marL="0" indent="0">
              <a:lnSpc>
                <a:spcPct val="80000"/>
              </a:lnSpc>
              <a:buSzPts val="2400"/>
            </a:pPr>
            <a:r>
              <a:rPr lang="en-US" sz="2400" dirty="0"/>
              <a:t>Findings from the </a:t>
            </a:r>
            <a:r>
              <a:rPr lang="en-US" sz="2400" dirty="0" err="1"/>
              <a:t>euroCRIS</a:t>
            </a:r>
            <a:r>
              <a:rPr lang="en-US" sz="2400" dirty="0"/>
              <a:t>/OCLC Research Survey of Research Information Management Practices</a:t>
            </a:r>
            <a:br>
              <a:rPr lang="en-US" sz="1100" dirty="0"/>
            </a:br>
            <a:endParaRPr sz="1100" dirty="0"/>
          </a:p>
        </p:txBody>
      </p:sp>
      <p:sp>
        <p:nvSpPr>
          <p:cNvPr id="341" name="Shape 341"/>
          <p:cNvSpPr txBox="1">
            <a:spLocks noGrp="1"/>
          </p:cNvSpPr>
          <p:nvPr>
            <p:ph type="body" idx="3"/>
          </p:nvPr>
        </p:nvSpPr>
        <p:spPr>
          <a:xfrm>
            <a:off x="2303477" y="3810001"/>
            <a:ext cx="7754764" cy="244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1400"/>
            </a:pPr>
            <a:r>
              <a:rPr lang="en-US" sz="1400" dirty="0"/>
              <a:t>Rebecca Bryant, PhD, </a:t>
            </a:r>
            <a:r>
              <a:rPr lang="en-US" sz="1400" b="0" dirty="0"/>
              <a:t>Senior Program Officer, OCLC Research</a:t>
            </a:r>
            <a:endParaRPr sz="1400" b="0" dirty="0"/>
          </a:p>
          <a:p>
            <a:pPr marL="0" indent="0">
              <a:spcBef>
                <a:spcPts val="0"/>
              </a:spcBef>
              <a:buSzPts val="1400"/>
            </a:pPr>
            <a:r>
              <a:rPr lang="en-US" sz="1400" b="0" u="sng" dirty="0">
                <a:solidFill>
                  <a:schemeClr val="hlink"/>
                </a:solidFill>
                <a:hlinkClick r:id="rId3"/>
              </a:rPr>
              <a:t>bryantr@oclc.org</a:t>
            </a:r>
            <a:r>
              <a:rPr lang="en-US" sz="1400" b="0" u="sng" dirty="0">
                <a:solidFill>
                  <a:schemeClr val="hlink"/>
                </a:solidFill>
              </a:rPr>
              <a:t>   </a:t>
            </a:r>
            <a:r>
              <a:rPr lang="en-US" sz="1400" b="0" dirty="0">
                <a:solidFill>
                  <a:schemeClr val="tx1"/>
                </a:solidFill>
              </a:rPr>
              <a:t>@RebeccaBryant18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en-US" sz="1400" b="0" dirty="0"/>
              <a:t>    </a:t>
            </a:r>
            <a:r>
              <a:rPr lang="en-US" sz="1400" b="0" dirty="0">
                <a:hlinkClick r:id="rId4"/>
              </a:rPr>
              <a:t>https://orcid.org/0000-0002-2753-3881</a:t>
            </a:r>
            <a:r>
              <a:rPr lang="en-US" sz="1400" b="0" dirty="0"/>
              <a:t> </a:t>
            </a:r>
            <a:endParaRPr sz="1400" b="0" dirty="0">
              <a:solidFill>
                <a:schemeClr val="tx1"/>
              </a:solidFill>
            </a:endParaRPr>
          </a:p>
          <a:p>
            <a:pPr marL="0" indent="0">
              <a:spcBef>
                <a:spcPts val="280"/>
              </a:spcBef>
              <a:buSzPts val="1400"/>
            </a:pPr>
            <a:r>
              <a:rPr lang="en-US" sz="1400" dirty="0"/>
              <a:t>Anna Clements, </a:t>
            </a:r>
            <a:r>
              <a:rPr lang="en-US" sz="1400" b="0" dirty="0"/>
              <a:t>Assistant Library Director, University of St Andrews</a:t>
            </a:r>
          </a:p>
          <a:p>
            <a:pPr marL="0" indent="0">
              <a:spcBef>
                <a:spcPts val="280"/>
              </a:spcBef>
              <a:buSzPts val="1400"/>
            </a:pPr>
            <a:r>
              <a:rPr lang="en-US" sz="1400" b="0" u="sng" dirty="0">
                <a:solidFill>
                  <a:schemeClr val="hlink"/>
                </a:solidFill>
                <a:hlinkClick r:id="rId5"/>
              </a:rPr>
              <a:t>akc@st-andrews.ac.uk</a:t>
            </a:r>
            <a:r>
              <a:rPr lang="en-US" sz="1400" b="0" u="sng" dirty="0">
                <a:solidFill>
                  <a:schemeClr val="hlink"/>
                </a:solidFill>
              </a:rPr>
              <a:t>   </a:t>
            </a:r>
            <a:r>
              <a:rPr lang="en-US" sz="1400" b="0" dirty="0"/>
              <a:t>@</a:t>
            </a:r>
            <a:r>
              <a:rPr lang="en-US" sz="1400" b="0" dirty="0" err="1"/>
              <a:t>AnnaKClements</a:t>
            </a:r>
            <a:endParaRPr lang="en-US" sz="1400" b="0" dirty="0"/>
          </a:p>
          <a:p>
            <a:pPr marL="0" indent="0">
              <a:spcBef>
                <a:spcPts val="280"/>
              </a:spcBef>
              <a:spcAft>
                <a:spcPts val="600"/>
              </a:spcAft>
              <a:buSzPts val="1400"/>
            </a:pPr>
            <a:r>
              <a:rPr lang="en-US" sz="1400" b="0" dirty="0"/>
              <a:t>    </a:t>
            </a:r>
            <a:r>
              <a:rPr lang="en-US" sz="1400" b="0" dirty="0">
                <a:hlinkClick r:id="rId6"/>
              </a:rPr>
              <a:t>https://orcid.org/0000-0003-2895-1310</a:t>
            </a:r>
            <a:r>
              <a:rPr lang="en-US" sz="1400" b="0" dirty="0"/>
              <a:t> </a:t>
            </a:r>
          </a:p>
          <a:p>
            <a:pPr marL="0" indent="0">
              <a:spcBef>
                <a:spcPts val="280"/>
              </a:spcBef>
              <a:buSzPts val="1400"/>
            </a:pPr>
            <a:r>
              <a:rPr lang="en-US" sz="1400" dirty="0"/>
              <a:t>Jan Fransen</a:t>
            </a:r>
            <a:r>
              <a:rPr lang="en-US" sz="1400" b="0" dirty="0"/>
              <a:t>, Service Lead for RIM Systems, University of Minnesota</a:t>
            </a:r>
          </a:p>
          <a:p>
            <a:pPr marL="0" indent="0">
              <a:spcBef>
                <a:spcPts val="280"/>
              </a:spcBef>
              <a:buSzPts val="1400"/>
            </a:pPr>
            <a:r>
              <a:rPr lang="en-US" sz="1400" b="0" dirty="0">
                <a:hlinkClick r:id="rId7"/>
              </a:rPr>
              <a:t>fransen@umn.edu</a:t>
            </a:r>
            <a:r>
              <a:rPr lang="en-US" sz="1400" b="0" dirty="0"/>
              <a:t> </a:t>
            </a:r>
          </a:p>
          <a:p>
            <a:pPr marL="0" indent="0">
              <a:spcBef>
                <a:spcPts val="280"/>
              </a:spcBef>
              <a:buSzPts val="1400"/>
            </a:pPr>
            <a:r>
              <a:rPr lang="en-US" sz="1400" b="0" dirty="0"/>
              <a:t>    </a:t>
            </a:r>
            <a:r>
              <a:rPr lang="en-US" sz="1400" b="0" dirty="0">
                <a:hlinkClick r:id="rId8"/>
              </a:rPr>
              <a:t>https://orcid.org/0000-0002-0302-2761</a:t>
            </a:r>
            <a:r>
              <a:rPr lang="en-US" sz="1400" b="0" dirty="0"/>
              <a:t> </a:t>
            </a:r>
          </a:p>
          <a:p>
            <a:pPr marL="0" indent="0">
              <a:spcBef>
                <a:spcPts val="280"/>
              </a:spcBef>
              <a:buSzPts val="1400"/>
            </a:pPr>
            <a:endParaRPr lang="en-US" sz="1400" b="0" dirty="0"/>
          </a:p>
          <a:p>
            <a:pPr marL="0" indent="0">
              <a:spcBef>
                <a:spcPts val="280"/>
              </a:spcBef>
              <a:buSzPts val="1400"/>
            </a:pPr>
            <a:endParaRPr lang="en-US" sz="1400" b="0" dirty="0">
              <a:solidFill>
                <a:schemeClr val="accent2"/>
              </a:solidFill>
            </a:endParaRPr>
          </a:p>
          <a:p>
            <a:pPr marL="0" indent="0">
              <a:spcBef>
                <a:spcPts val="280"/>
              </a:spcBef>
              <a:buSzPts val="1400"/>
            </a:pPr>
            <a:endParaRPr lang="en-US" sz="1400" b="0" u="sng" dirty="0">
              <a:solidFill>
                <a:schemeClr val="hlin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71" y="5997855"/>
            <a:ext cx="152400" cy="152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01000" y="3962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99783" y="4604917"/>
            <a:ext cx="76200" cy="76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1000" y="53340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71" y="4343400"/>
            <a:ext cx="1524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71" y="5181600"/>
            <a:ext cx="152400" cy="15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4294967295"/>
          </p:nvPr>
        </p:nvSpPr>
        <p:spPr>
          <a:xfrm>
            <a:off x="762000" y="216534"/>
            <a:ext cx="10820400" cy="10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SzPts val="2800"/>
            </a:pPr>
            <a:r>
              <a:rPr lang="en-US" sz="2800" dirty="0">
                <a:solidFill>
                  <a:srgbClr val="1F497D"/>
                </a:solidFill>
              </a:rPr>
              <a:t>RIM Survey responses: geographic overview</a:t>
            </a:r>
            <a:br>
              <a:rPr lang="en-US" sz="2800" dirty="0">
                <a:solidFill>
                  <a:srgbClr val="1F497D"/>
                </a:solidFill>
              </a:rPr>
            </a:br>
            <a:br>
              <a:rPr lang="en-US" sz="1000" dirty="0">
                <a:solidFill>
                  <a:srgbClr val="1F497D"/>
                </a:solidFill>
              </a:rPr>
            </a:br>
            <a:r>
              <a:rPr lang="en-US" sz="1000" dirty="0">
                <a:solidFill>
                  <a:srgbClr val="1F497D"/>
                </a:solidFill>
              </a:rPr>
              <a:t>	</a:t>
            </a:r>
            <a:r>
              <a:rPr lang="en-US" sz="2400" dirty="0">
                <a:solidFill>
                  <a:srgbClr val="1F497D"/>
                </a:solidFill>
              </a:rPr>
              <a:t>381 survey respondents from 44 countries</a:t>
            </a:r>
            <a:endParaRPr sz="2400" dirty="0">
              <a:solidFill>
                <a:srgbClr val="1F497D"/>
              </a:solidFill>
            </a:endParaRPr>
          </a:p>
          <a:p>
            <a:pPr marL="0" indent="0"/>
            <a:endParaRPr dirty="0"/>
          </a:p>
        </p:txBody>
      </p:sp>
      <p:pic>
        <p:nvPicPr>
          <p:cNvPr id="537" name="Shape 5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" y="838200"/>
            <a:ext cx="6248400" cy="47401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8" name="Shape 538"/>
          <p:cNvGraphicFramePr/>
          <p:nvPr>
            <p:extLst>
              <p:ext uri="{D42A27DB-BD31-4B8C-83A1-F6EECF244321}">
                <p14:modId xmlns:p14="http://schemas.microsoft.com/office/powerpoint/2010/main" val="1796468894"/>
              </p:ext>
            </p:extLst>
          </p:nvPr>
        </p:nvGraphicFramePr>
        <p:xfrm>
          <a:off x="5365366" y="1601078"/>
          <a:ext cx="5836033" cy="3732921"/>
        </p:xfrm>
        <a:graphic>
          <a:graphicData uri="http://schemas.openxmlformats.org/drawingml/2006/table">
            <a:tbl>
              <a:tblPr>
                <a:noFill/>
                <a:tableStyleId>{08EE3862-8DEF-4F1A-91F9-BFC5C1473949}</a:tableStyleId>
              </a:tblPr>
              <a:tblGrid>
                <a:gridCol w="185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8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1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6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# Resp.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6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Country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6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bg1"/>
                          </a:solidFill>
                        </a:rPr>
                        <a:t># Resp.</a:t>
                      </a:r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36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United Kingdom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39 (10%)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Canada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 (1%)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United States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39 (10%)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South Africa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 (1%)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Peru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39 (10%)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Andorra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 (1%)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Italy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28 (7%)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Colombia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/>
                        <a:t>3 (1%)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Australia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24 (6%)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Finland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 (1%)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Germany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14 (4%)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India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 (1%)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Netherlands 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10 (3%)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Japan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3 (1%)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Portugal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 (2%)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Austria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2 (0.5%)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Poland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 (2%)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Bahrain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(0.5%)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Spain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(2%)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China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(0.5%)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Belgium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 (2%)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Denmark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(0.5%)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367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Ireland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5 (2%)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 u="none" strike="noStrike" cap="none"/>
                        <a:t>New Zealand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(0.5%)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39" name="Shape 539"/>
          <p:cNvSpPr txBox="1"/>
          <p:nvPr/>
        </p:nvSpPr>
        <p:spPr>
          <a:xfrm>
            <a:off x="5453929" y="5354071"/>
            <a:ext cx="5747469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100" dirty="0"/>
              <a:t>1 respondent from each of the following countries: Afghanistan, Albania, Azerbaijan, Barbados, Belize, Brazil, Hungary, Lebanon, Mexico, Namibia, Russia, Saudi Arabia, Slovakia, Sri Lanka, Sweden, Trinidad and Tobago, Turkey, Uganda, United Arab Emirates and Uruguay</a:t>
            </a:r>
            <a:endParaRPr dirty="0"/>
          </a:p>
        </p:txBody>
      </p:sp>
      <p:pic>
        <p:nvPicPr>
          <p:cNvPr id="9" name="Shape 540">
            <a:extLst>
              <a:ext uri="{FF2B5EF4-FFF2-40B4-BE49-F238E27FC236}">
                <a16:creationId xmlns:a16="http://schemas.microsoft.com/office/drawing/2014/main" id="{598DB15C-DB75-984C-96EA-335C97CE0A7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14" y="646386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541">
            <a:extLst>
              <a:ext uri="{FF2B5EF4-FFF2-40B4-BE49-F238E27FC236}">
                <a16:creationId xmlns:a16="http://schemas.microsoft.com/office/drawing/2014/main" id="{30E3A9AB-72C5-6141-BFF9-B76017BB82D2}"/>
              </a:ext>
            </a:extLst>
          </p:cNvPr>
          <p:cNvSpPr/>
          <p:nvPr/>
        </p:nvSpPr>
        <p:spPr>
          <a:xfrm>
            <a:off x="1230715" y="643404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542">
            <a:extLst>
              <a:ext uri="{FF2B5EF4-FFF2-40B4-BE49-F238E27FC236}">
                <a16:creationId xmlns:a16="http://schemas.microsoft.com/office/drawing/2014/main" id="{C9C3DE47-ACB7-8546-B146-8CC649207EBF}"/>
              </a:ext>
            </a:extLst>
          </p:cNvPr>
          <p:cNvSpPr txBox="1"/>
          <p:nvPr/>
        </p:nvSpPr>
        <p:spPr>
          <a:xfrm>
            <a:off x="2437280" y="644142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  <p:sp>
        <p:nvSpPr>
          <p:cNvPr id="13" name="Oval 12"/>
          <p:cNvSpPr/>
          <p:nvPr/>
        </p:nvSpPr>
        <p:spPr>
          <a:xfrm>
            <a:off x="11963400" y="140334"/>
            <a:ext cx="76200" cy="76200"/>
          </a:xfrm>
          <a:prstGeom prst="ellipse">
            <a:avLst/>
          </a:prstGeom>
          <a:solidFill>
            <a:srgbClr val="8A1B61"/>
          </a:solidFill>
          <a:ln w="25400" cap="flat" cmpd="sng" algn="ctr">
            <a:solidFill>
              <a:srgbClr val="8A1B6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7980FD3-874C-6F4E-8115-30DDE2CBC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354444"/>
              </p:ext>
            </p:extLst>
          </p:nvPr>
        </p:nvGraphicFramePr>
        <p:xfrm>
          <a:off x="938212" y="1391154"/>
          <a:ext cx="5386846" cy="378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BD3B1A-9A26-E749-A17C-8AE246425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06338"/>
              </p:ext>
            </p:extLst>
          </p:nvPr>
        </p:nvGraphicFramePr>
        <p:xfrm>
          <a:off x="5638800" y="1582265"/>
          <a:ext cx="6172200" cy="398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975E3D-C552-5244-A848-D9E2CC58768A}"/>
              </a:ext>
            </a:extLst>
          </p:cNvPr>
          <p:cNvSpPr txBox="1"/>
          <p:nvPr/>
        </p:nvSpPr>
        <p:spPr>
          <a:xfrm>
            <a:off x="5638800" y="5566728"/>
            <a:ext cx="61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*Note: 29 respondents did not provide their RIM system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12F92E-07E9-0D4B-BFC8-2352C96D1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84844"/>
              </p:ext>
            </p:extLst>
          </p:nvPr>
        </p:nvGraphicFramePr>
        <p:xfrm>
          <a:off x="1066800" y="1408480"/>
          <a:ext cx="5386846" cy="3787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Shape 556">
            <a:extLst>
              <a:ext uri="{FF2B5EF4-FFF2-40B4-BE49-F238E27FC236}">
                <a16:creationId xmlns:a16="http://schemas.microsoft.com/office/drawing/2014/main" id="{42CE4B26-9757-DC45-97D3-F82B900E3FD9}"/>
              </a:ext>
            </a:extLst>
          </p:cNvPr>
          <p:cNvSpPr txBox="1"/>
          <p:nvPr/>
        </p:nvSpPr>
        <p:spPr>
          <a:xfrm>
            <a:off x="1004243" y="439167"/>
            <a:ext cx="10270366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1F497D"/>
                </a:solidFill>
              </a:rPr>
              <a:t>Research Information Management Systems</a:t>
            </a:r>
            <a:br>
              <a:rPr lang="en-US" sz="2400" b="1" dirty="0">
                <a:solidFill>
                  <a:srgbClr val="1F497D"/>
                </a:solidFill>
              </a:rPr>
            </a:br>
            <a:br>
              <a:rPr lang="en-US" sz="1000" b="1" dirty="0">
                <a:solidFill>
                  <a:srgbClr val="1F497D"/>
                </a:solidFill>
              </a:rPr>
            </a:br>
            <a:r>
              <a:rPr lang="en-US" sz="1800" b="1" dirty="0">
                <a:solidFill>
                  <a:srgbClr val="1F497D"/>
                </a:solidFill>
              </a:rPr>
              <a:t>	Well over half (58%) have a live RIM System</a:t>
            </a:r>
            <a:endParaRPr sz="1800" dirty="0"/>
          </a:p>
        </p:txBody>
      </p:sp>
      <p:pic>
        <p:nvPicPr>
          <p:cNvPr id="11" name="Shape 540">
            <a:extLst>
              <a:ext uri="{FF2B5EF4-FFF2-40B4-BE49-F238E27FC236}">
                <a16:creationId xmlns:a16="http://schemas.microsoft.com/office/drawing/2014/main" id="{241D8B87-95D3-8846-BEE5-BD0A6D7EFAD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6334" y="634704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541">
            <a:extLst>
              <a:ext uri="{FF2B5EF4-FFF2-40B4-BE49-F238E27FC236}">
                <a16:creationId xmlns:a16="http://schemas.microsoft.com/office/drawing/2014/main" id="{851C163B-369F-FD4F-8A72-AE92869D9DE0}"/>
              </a:ext>
            </a:extLst>
          </p:cNvPr>
          <p:cNvSpPr/>
          <p:nvPr/>
        </p:nvSpPr>
        <p:spPr>
          <a:xfrm>
            <a:off x="1155635" y="631722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542">
            <a:extLst>
              <a:ext uri="{FF2B5EF4-FFF2-40B4-BE49-F238E27FC236}">
                <a16:creationId xmlns:a16="http://schemas.microsoft.com/office/drawing/2014/main" id="{8836A454-9481-FB45-B3A3-018F134559E3}"/>
              </a:ext>
            </a:extLst>
          </p:cNvPr>
          <p:cNvSpPr txBox="1"/>
          <p:nvPr/>
        </p:nvSpPr>
        <p:spPr>
          <a:xfrm>
            <a:off x="2362200" y="632460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  <p:sp>
        <p:nvSpPr>
          <p:cNvPr id="10" name="Oval 9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610189-4FBB-F746-81B8-BC7607703C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52009"/>
              </p:ext>
            </p:extLst>
          </p:nvPr>
        </p:nvGraphicFramePr>
        <p:xfrm>
          <a:off x="228600" y="76200"/>
          <a:ext cx="118110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11963400" y="1016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84B4B0-08EF-FC4B-89CC-EB6F25961CDB}"/>
              </a:ext>
            </a:extLst>
          </p:cNvPr>
          <p:cNvSpPr/>
          <p:nvPr/>
        </p:nvSpPr>
        <p:spPr>
          <a:xfrm>
            <a:off x="1219200" y="6096000"/>
            <a:ext cx="1752600" cy="304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hape 540">
            <a:extLst>
              <a:ext uri="{FF2B5EF4-FFF2-40B4-BE49-F238E27FC236}">
                <a16:creationId xmlns:a16="http://schemas.microsoft.com/office/drawing/2014/main" id="{B3A1B8B0-C38F-E44A-BAFF-D97C24B45C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200" y="6638490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41">
            <a:extLst>
              <a:ext uri="{FF2B5EF4-FFF2-40B4-BE49-F238E27FC236}">
                <a16:creationId xmlns:a16="http://schemas.microsoft.com/office/drawing/2014/main" id="{921D3B2A-6F5A-7444-8D42-B66F9A661FEC}"/>
              </a:ext>
            </a:extLst>
          </p:cNvPr>
          <p:cNvSpPr/>
          <p:nvPr/>
        </p:nvSpPr>
        <p:spPr>
          <a:xfrm>
            <a:off x="862501" y="6608669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542">
            <a:extLst>
              <a:ext uri="{FF2B5EF4-FFF2-40B4-BE49-F238E27FC236}">
                <a16:creationId xmlns:a16="http://schemas.microsoft.com/office/drawing/2014/main" id="{3B1396C9-BFE9-6B46-BF3B-29CB349B2BC2}"/>
              </a:ext>
            </a:extLst>
          </p:cNvPr>
          <p:cNvSpPr txBox="1"/>
          <p:nvPr/>
        </p:nvSpPr>
        <p:spPr>
          <a:xfrm>
            <a:off x="2069066" y="6616041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6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87200" y="1905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A11DD90-E460-B34E-8B5E-973039029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899151"/>
              </p:ext>
            </p:extLst>
          </p:nvPr>
        </p:nvGraphicFramePr>
        <p:xfrm>
          <a:off x="533400" y="228600"/>
          <a:ext cx="10591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Shape 540">
            <a:extLst>
              <a:ext uri="{FF2B5EF4-FFF2-40B4-BE49-F238E27FC236}">
                <a16:creationId xmlns:a16="http://schemas.microsoft.com/office/drawing/2014/main" id="{9BFDDEDA-D119-1349-AA4F-5DA729928F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099" y="668929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41">
            <a:extLst>
              <a:ext uri="{FF2B5EF4-FFF2-40B4-BE49-F238E27FC236}">
                <a16:creationId xmlns:a16="http://schemas.microsoft.com/office/drawing/2014/main" id="{B186339A-714F-7344-8563-5C807D3ED498}"/>
              </a:ext>
            </a:extLst>
          </p:cNvPr>
          <p:cNvSpPr/>
          <p:nvPr/>
        </p:nvSpPr>
        <p:spPr>
          <a:xfrm>
            <a:off x="914400" y="665947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542">
            <a:extLst>
              <a:ext uri="{FF2B5EF4-FFF2-40B4-BE49-F238E27FC236}">
                <a16:creationId xmlns:a16="http://schemas.microsoft.com/office/drawing/2014/main" id="{34A26CC9-8B4B-4043-90F8-95773F840038}"/>
              </a:ext>
            </a:extLst>
          </p:cNvPr>
          <p:cNvSpPr txBox="1"/>
          <p:nvPr/>
        </p:nvSpPr>
        <p:spPr>
          <a:xfrm>
            <a:off x="2120965" y="666684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97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1839259" y="1108082"/>
            <a:ext cx="8174038" cy="796918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274300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INCENTIVES FOR RIM ADOPTION</a:t>
            </a:r>
            <a:endParaRPr dirty="0"/>
          </a:p>
        </p:txBody>
      </p:sp>
      <p:sp>
        <p:nvSpPr>
          <p:cNvPr id="3" name="Oval 2"/>
          <p:cNvSpPr/>
          <p:nvPr/>
        </p:nvSpPr>
        <p:spPr>
          <a:xfrm>
            <a:off x="11887200" y="1524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ttps://lh5.googleusercontent.com/XfSqIRbQeO0yQOy5nTXJ_4V8BgcKMzEymKfs98I5NXabovqdvvaeXA1EDNFVb3xvJFpt0qu3ujb8_KGzHyMNqoY07QzJN3ZcxZALNsnHDv-km4oZKlp8NkEgXDpiI3Db9B92pH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59" y="2133600"/>
            <a:ext cx="810298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B922F9-5ED8-464C-8BE9-7ECB6061B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448726"/>
              </p:ext>
            </p:extLst>
          </p:nvPr>
        </p:nvGraphicFramePr>
        <p:xfrm>
          <a:off x="533400" y="1066800"/>
          <a:ext cx="11353800" cy="504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9883DA-70D1-4C50-AC88-7CF42249BB73}"/>
              </a:ext>
            </a:extLst>
          </p:cNvPr>
          <p:cNvSpPr txBox="1"/>
          <p:nvPr/>
        </p:nvSpPr>
        <p:spPr>
          <a:xfrm>
            <a:off x="533400" y="274072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97D"/>
                </a:solidFill>
              </a:rPr>
              <a:t>Reporting and compliance drive RIM adoption</a:t>
            </a:r>
          </a:p>
        </p:txBody>
      </p:sp>
      <p:pic>
        <p:nvPicPr>
          <p:cNvPr id="6" name="Shape 540">
            <a:extLst>
              <a:ext uri="{FF2B5EF4-FFF2-40B4-BE49-F238E27FC236}">
                <a16:creationId xmlns:a16="http://schemas.microsoft.com/office/drawing/2014/main" id="{E8FA99FD-D1AE-2346-AFBE-73A9176275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34" y="657564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41">
            <a:extLst>
              <a:ext uri="{FF2B5EF4-FFF2-40B4-BE49-F238E27FC236}">
                <a16:creationId xmlns:a16="http://schemas.microsoft.com/office/drawing/2014/main" id="{21D80ADB-69CA-A74B-817E-F69587D51C43}"/>
              </a:ext>
            </a:extLst>
          </p:cNvPr>
          <p:cNvSpPr/>
          <p:nvPr/>
        </p:nvSpPr>
        <p:spPr>
          <a:xfrm>
            <a:off x="1003235" y="654582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542">
            <a:extLst>
              <a:ext uri="{FF2B5EF4-FFF2-40B4-BE49-F238E27FC236}">
                <a16:creationId xmlns:a16="http://schemas.microsoft.com/office/drawing/2014/main" id="{CDCCC691-57E1-6B45-975B-BF82745CB497}"/>
              </a:ext>
            </a:extLst>
          </p:cNvPr>
          <p:cNvSpPr txBox="1"/>
          <p:nvPr/>
        </p:nvSpPr>
        <p:spPr>
          <a:xfrm>
            <a:off x="2209800" y="655320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  <p:sp>
        <p:nvSpPr>
          <p:cNvPr id="9" name="Oval 8"/>
          <p:cNvSpPr/>
          <p:nvPr/>
        </p:nvSpPr>
        <p:spPr>
          <a:xfrm>
            <a:off x="11887200" y="1524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75F0445-04D6-5D4E-9536-2B7A5F8C5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653600"/>
              </p:ext>
            </p:extLst>
          </p:nvPr>
        </p:nvGraphicFramePr>
        <p:xfrm>
          <a:off x="304800" y="152400"/>
          <a:ext cx="11658599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4C3629E-4CD5-6747-9889-26F94935DE82}"/>
              </a:ext>
            </a:extLst>
          </p:cNvPr>
          <p:cNvSpPr/>
          <p:nvPr/>
        </p:nvSpPr>
        <p:spPr>
          <a:xfrm>
            <a:off x="0" y="5105400"/>
            <a:ext cx="125730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963399" y="2286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hape 540">
            <a:extLst>
              <a:ext uri="{FF2B5EF4-FFF2-40B4-BE49-F238E27FC236}">
                <a16:creationId xmlns:a16="http://schemas.microsoft.com/office/drawing/2014/main" id="{C15EF39C-778B-AE44-8085-9752B910C9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34" y="657564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41">
            <a:extLst>
              <a:ext uri="{FF2B5EF4-FFF2-40B4-BE49-F238E27FC236}">
                <a16:creationId xmlns:a16="http://schemas.microsoft.com/office/drawing/2014/main" id="{A1EC90DA-E28B-3A4A-B927-1EB3A33EEFD5}"/>
              </a:ext>
            </a:extLst>
          </p:cNvPr>
          <p:cNvSpPr/>
          <p:nvPr/>
        </p:nvSpPr>
        <p:spPr>
          <a:xfrm>
            <a:off x="1003235" y="654582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542">
            <a:extLst>
              <a:ext uri="{FF2B5EF4-FFF2-40B4-BE49-F238E27FC236}">
                <a16:creationId xmlns:a16="http://schemas.microsoft.com/office/drawing/2014/main" id="{DBC2C4C1-75A4-6B46-9FE4-0B2EC1995460}"/>
              </a:ext>
            </a:extLst>
          </p:cNvPr>
          <p:cNvSpPr txBox="1"/>
          <p:nvPr/>
        </p:nvSpPr>
        <p:spPr>
          <a:xfrm>
            <a:off x="2209800" y="655320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45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1656FAD-2433-EB41-B76E-1C7448E80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933881"/>
              </p:ext>
            </p:extLst>
          </p:nvPr>
        </p:nvGraphicFramePr>
        <p:xfrm>
          <a:off x="304800" y="228601"/>
          <a:ext cx="11734800" cy="624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4C3629E-4CD5-6747-9889-26F94935DE82}"/>
              </a:ext>
            </a:extLst>
          </p:cNvPr>
          <p:cNvSpPr/>
          <p:nvPr/>
        </p:nvSpPr>
        <p:spPr>
          <a:xfrm>
            <a:off x="152400" y="1828800"/>
            <a:ext cx="12725400" cy="762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hape 540">
            <a:extLst>
              <a:ext uri="{FF2B5EF4-FFF2-40B4-BE49-F238E27FC236}">
                <a16:creationId xmlns:a16="http://schemas.microsoft.com/office/drawing/2014/main" id="{3199A788-B7C2-C74D-8567-BD1DC0934A1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100" y="651952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41">
            <a:extLst>
              <a:ext uri="{FF2B5EF4-FFF2-40B4-BE49-F238E27FC236}">
                <a16:creationId xmlns:a16="http://schemas.microsoft.com/office/drawing/2014/main" id="{5D87E4C0-4AAC-1B4E-B490-F0EC71CCEB0C}"/>
              </a:ext>
            </a:extLst>
          </p:cNvPr>
          <p:cNvSpPr/>
          <p:nvPr/>
        </p:nvSpPr>
        <p:spPr>
          <a:xfrm>
            <a:off x="951401" y="648970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542">
            <a:extLst>
              <a:ext uri="{FF2B5EF4-FFF2-40B4-BE49-F238E27FC236}">
                <a16:creationId xmlns:a16="http://schemas.microsoft.com/office/drawing/2014/main" id="{72520AF4-55F0-F04D-A4CB-024CE3E97C8A}"/>
              </a:ext>
            </a:extLst>
          </p:cNvPr>
          <p:cNvSpPr txBox="1"/>
          <p:nvPr/>
        </p:nvSpPr>
        <p:spPr>
          <a:xfrm>
            <a:off x="2157966" y="649707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102396-3A6A-C643-91B6-1F362DA77257}"/>
              </a:ext>
            </a:extLst>
          </p:cNvPr>
          <p:cNvSpPr/>
          <p:nvPr/>
        </p:nvSpPr>
        <p:spPr>
          <a:xfrm>
            <a:off x="11963399" y="1524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F15A36-23AA-1949-97EC-220E1102F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Summary: Incentives for Adoption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12ABB-2723-644A-804C-DDEEF9608B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US is an outlier</a:t>
            </a:r>
          </a:p>
          <a:p>
            <a:pPr lvl="1"/>
            <a:r>
              <a:rPr lang="en-US" dirty="0"/>
              <a:t>No national compliance requirements</a:t>
            </a:r>
          </a:p>
          <a:p>
            <a:pPr lvl="1"/>
            <a:r>
              <a:rPr lang="en-US" dirty="0"/>
              <a:t>Early emphasis on Research </a:t>
            </a:r>
            <a:r>
              <a:rPr lang="en-US" b="1" dirty="0"/>
              <a:t>Networking</a:t>
            </a:r>
            <a:r>
              <a:rPr lang="en-US" dirty="0"/>
              <a:t> Systems  (e.g., Harvard Profiles)</a:t>
            </a:r>
          </a:p>
          <a:p>
            <a:r>
              <a:rPr lang="en-US" dirty="0"/>
              <a:t>Action for the next survey</a:t>
            </a:r>
          </a:p>
          <a:p>
            <a:pPr lvl="1"/>
            <a:r>
              <a:rPr lang="en-US" dirty="0"/>
              <a:t>Different platforms emphasize different capabilities, so…</a:t>
            </a:r>
          </a:p>
          <a:p>
            <a:pPr lvl="1"/>
            <a:r>
              <a:rPr lang="en-US" dirty="0"/>
              <a:t>Increase promotion to Profiles RNS and VIVO communities</a:t>
            </a:r>
          </a:p>
          <a:p>
            <a:r>
              <a:rPr lang="en-US" dirty="0"/>
              <a:t>Research Question for the next survey</a:t>
            </a:r>
          </a:p>
          <a:p>
            <a:pPr lvl="1"/>
            <a:r>
              <a:rPr lang="en-US" dirty="0"/>
              <a:t>Will incentives for new adopters of RIM shift away from compliance and toward expertise discovery?</a:t>
            </a:r>
          </a:p>
          <a:p>
            <a:pPr lvl="1"/>
            <a:r>
              <a:rPr lang="en-US" dirty="0"/>
              <a:t>Most institutions with reporting mandates will have already implemented RIM</a:t>
            </a:r>
          </a:p>
        </p:txBody>
      </p:sp>
      <p:sp>
        <p:nvSpPr>
          <p:cNvPr id="4" name="Oval 3"/>
          <p:cNvSpPr/>
          <p:nvPr/>
        </p:nvSpPr>
        <p:spPr>
          <a:xfrm>
            <a:off x="11887200" y="2286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1839261" y="1108083"/>
            <a:ext cx="8174037" cy="861775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RIM functions</a:t>
            </a:r>
            <a:endParaRPr dirty="0"/>
          </a:p>
        </p:txBody>
      </p:sp>
      <p:sp>
        <p:nvSpPr>
          <p:cNvPr id="4" name="Oval 3"/>
          <p:cNvSpPr/>
          <p:nvPr/>
        </p:nvSpPr>
        <p:spPr>
          <a:xfrm>
            <a:off x="11887200" y="228600"/>
            <a:ext cx="76200" cy="76200"/>
          </a:xfrm>
          <a:prstGeom prst="ellipse">
            <a:avLst/>
          </a:prstGeom>
          <a:solidFill>
            <a:srgbClr val="E87722"/>
          </a:solidFill>
          <a:ln w="25400" cap="flat" cmpd="sng" algn="ctr">
            <a:solidFill>
              <a:srgbClr val="E8772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23554" name="Picture 2" descr="https://lh3.googleusercontent.com/ee3VqPbcJXDAxIU6S4btwyPzH4sfXNedApT9bEfUU3NRR_vBLwd9Opi3ESZJbVT1HRU2NB-RuDoRt7lqIgGJdXSFNPaDzBa_Y-z54OdmWP3Rk25yUuBfBSYPYsiIt8DNPSd6HiU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60" y="2362201"/>
            <a:ext cx="8174038" cy="35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914400" y="457739"/>
            <a:ext cx="9389534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Today’s talk</a:t>
            </a:r>
            <a:endParaRPr dirty="0"/>
          </a:p>
        </p:txBody>
      </p:sp>
      <p:sp>
        <p:nvSpPr>
          <p:cNvPr id="347" name="Shape 347"/>
          <p:cNvSpPr txBox="1">
            <a:spLocks noGrp="1"/>
          </p:cNvSpPr>
          <p:nvPr>
            <p:ph type="body" idx="2"/>
          </p:nvPr>
        </p:nvSpPr>
        <p:spPr>
          <a:xfrm>
            <a:off x="914400" y="1372995"/>
            <a:ext cx="9389675" cy="447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3600" dirty="0"/>
              <a:t>Introducing OCLC Research, </a:t>
            </a:r>
            <a:r>
              <a:rPr lang="en-US" sz="3600" dirty="0" err="1"/>
              <a:t>euroCRIS</a:t>
            </a:r>
            <a:r>
              <a:rPr lang="en-US" sz="3600" dirty="0"/>
              <a:t> and their collaboration</a:t>
            </a:r>
            <a:endParaRPr sz="3600" dirty="0"/>
          </a:p>
          <a:p>
            <a:pPr marL="0" indent="0">
              <a:spcBef>
                <a:spcPts val="0"/>
              </a:spcBef>
              <a:buNone/>
            </a:pPr>
            <a:endParaRPr sz="3600" dirty="0"/>
          </a:p>
          <a:p>
            <a:pPr marL="342900" indent="-342900"/>
            <a:r>
              <a:rPr lang="en-US" sz="3600" dirty="0"/>
              <a:t>Discuss joint Survey of Research Information Management Practice: goals, scope, aims</a:t>
            </a:r>
            <a:endParaRPr sz="3600" dirty="0"/>
          </a:p>
          <a:p>
            <a:pPr marL="0" indent="0">
              <a:buNone/>
            </a:pPr>
            <a:endParaRPr sz="3600" dirty="0"/>
          </a:p>
          <a:p>
            <a:pPr marL="342900" indent="-342900"/>
            <a:r>
              <a:rPr lang="en-US" sz="3600" dirty="0"/>
              <a:t>Share and discuss survey results and findings</a:t>
            </a:r>
            <a:endParaRPr sz="3600" dirty="0"/>
          </a:p>
          <a:p>
            <a:pPr marL="342900" indent="-190500">
              <a:buNone/>
            </a:pPr>
            <a:endParaRPr dirty="0"/>
          </a:p>
        </p:txBody>
      </p:sp>
      <p:sp>
        <p:nvSpPr>
          <p:cNvPr id="4" name="Oval 3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AB922F9-5ED8-464C-8BE9-7ECB6061B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751774"/>
              </p:ext>
            </p:extLst>
          </p:nvPr>
        </p:nvGraphicFramePr>
        <p:xfrm>
          <a:off x="152400" y="228601"/>
          <a:ext cx="11658600" cy="593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Shape 540">
            <a:extLst>
              <a:ext uri="{FF2B5EF4-FFF2-40B4-BE49-F238E27FC236}">
                <a16:creationId xmlns:a16="http://schemas.microsoft.com/office/drawing/2014/main" id="{52884E4B-5844-5644-B48A-80C3DA554DE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34" y="657564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41">
            <a:extLst>
              <a:ext uri="{FF2B5EF4-FFF2-40B4-BE49-F238E27FC236}">
                <a16:creationId xmlns:a16="http://schemas.microsoft.com/office/drawing/2014/main" id="{5F20D445-8DEC-0B4B-869C-C22489A50C98}"/>
              </a:ext>
            </a:extLst>
          </p:cNvPr>
          <p:cNvSpPr/>
          <p:nvPr/>
        </p:nvSpPr>
        <p:spPr>
          <a:xfrm>
            <a:off x="927035" y="654582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542">
            <a:extLst>
              <a:ext uri="{FF2B5EF4-FFF2-40B4-BE49-F238E27FC236}">
                <a16:creationId xmlns:a16="http://schemas.microsoft.com/office/drawing/2014/main" id="{6FE8E70C-AD95-614C-8097-E975535A72C6}"/>
              </a:ext>
            </a:extLst>
          </p:cNvPr>
          <p:cNvSpPr txBox="1"/>
          <p:nvPr/>
        </p:nvSpPr>
        <p:spPr>
          <a:xfrm>
            <a:off x="2133600" y="655320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  <p:sp>
        <p:nvSpPr>
          <p:cNvPr id="9" name="Oval 8"/>
          <p:cNvSpPr/>
          <p:nvPr/>
        </p:nvSpPr>
        <p:spPr>
          <a:xfrm>
            <a:off x="11887200" y="228601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F6D9AB8-DE68-EA48-A697-C89519E9D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49366"/>
              </p:ext>
            </p:extLst>
          </p:nvPr>
        </p:nvGraphicFramePr>
        <p:xfrm>
          <a:off x="152400" y="76200"/>
          <a:ext cx="11811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824E402-7A73-F74D-A4A1-F4BB4C5572C9}"/>
              </a:ext>
            </a:extLst>
          </p:cNvPr>
          <p:cNvSpPr/>
          <p:nvPr/>
        </p:nvSpPr>
        <p:spPr>
          <a:xfrm>
            <a:off x="-152400" y="1905000"/>
            <a:ext cx="12801600" cy="6096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887200" y="2286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ape 540">
            <a:extLst>
              <a:ext uri="{FF2B5EF4-FFF2-40B4-BE49-F238E27FC236}">
                <a16:creationId xmlns:a16="http://schemas.microsoft.com/office/drawing/2014/main" id="{78961315-21B8-834A-A038-8C1A96D068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100" y="651952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41">
            <a:extLst>
              <a:ext uri="{FF2B5EF4-FFF2-40B4-BE49-F238E27FC236}">
                <a16:creationId xmlns:a16="http://schemas.microsoft.com/office/drawing/2014/main" id="{DFFF2CCA-15A2-4C44-BF97-C2BC90DB7E48}"/>
              </a:ext>
            </a:extLst>
          </p:cNvPr>
          <p:cNvSpPr/>
          <p:nvPr/>
        </p:nvSpPr>
        <p:spPr>
          <a:xfrm>
            <a:off x="951401" y="648970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542">
            <a:extLst>
              <a:ext uri="{FF2B5EF4-FFF2-40B4-BE49-F238E27FC236}">
                <a16:creationId xmlns:a16="http://schemas.microsoft.com/office/drawing/2014/main" id="{BC27E3A1-5756-E549-A9C8-80CBC00B1E98}"/>
              </a:ext>
            </a:extLst>
          </p:cNvPr>
          <p:cNvSpPr txBox="1"/>
          <p:nvPr/>
        </p:nvSpPr>
        <p:spPr>
          <a:xfrm>
            <a:off x="2157966" y="649707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7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85532DE-1846-694A-B1EB-CB92F6397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655110"/>
              </p:ext>
            </p:extLst>
          </p:nvPr>
        </p:nvGraphicFramePr>
        <p:xfrm>
          <a:off x="152400" y="228600"/>
          <a:ext cx="11811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1887200" y="2286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hape 540">
            <a:extLst>
              <a:ext uri="{FF2B5EF4-FFF2-40B4-BE49-F238E27FC236}">
                <a16:creationId xmlns:a16="http://schemas.microsoft.com/office/drawing/2014/main" id="{38A2D328-61BB-0049-8C94-EEFE3007BE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499" y="6566962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41">
            <a:extLst>
              <a:ext uri="{FF2B5EF4-FFF2-40B4-BE49-F238E27FC236}">
                <a16:creationId xmlns:a16="http://schemas.microsoft.com/office/drawing/2014/main" id="{39112A40-7630-6147-8328-48C955D06BEE}"/>
              </a:ext>
            </a:extLst>
          </p:cNvPr>
          <p:cNvSpPr/>
          <p:nvPr/>
        </p:nvSpPr>
        <p:spPr>
          <a:xfrm>
            <a:off x="1066800" y="6537141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542">
            <a:extLst>
              <a:ext uri="{FF2B5EF4-FFF2-40B4-BE49-F238E27FC236}">
                <a16:creationId xmlns:a16="http://schemas.microsoft.com/office/drawing/2014/main" id="{01ECCD69-6D4B-3440-BC94-6AE5BA95730F}"/>
              </a:ext>
            </a:extLst>
          </p:cNvPr>
          <p:cNvSpPr txBox="1"/>
          <p:nvPr/>
        </p:nvSpPr>
        <p:spPr>
          <a:xfrm>
            <a:off x="2273365" y="6544513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141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F62C9A3-36BD-1C4A-89F6-965879FA4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052697"/>
              </p:ext>
            </p:extLst>
          </p:nvPr>
        </p:nvGraphicFramePr>
        <p:xfrm>
          <a:off x="152400" y="76200"/>
          <a:ext cx="11887200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11963400" y="2286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ape 540">
            <a:extLst>
              <a:ext uri="{FF2B5EF4-FFF2-40B4-BE49-F238E27FC236}">
                <a16:creationId xmlns:a16="http://schemas.microsoft.com/office/drawing/2014/main" id="{66FD88CB-A7E5-414B-B9DF-84860D2218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583020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41">
            <a:extLst>
              <a:ext uri="{FF2B5EF4-FFF2-40B4-BE49-F238E27FC236}">
                <a16:creationId xmlns:a16="http://schemas.microsoft.com/office/drawing/2014/main" id="{28C7B396-E6F4-A845-B271-51FBF7A1049D}"/>
              </a:ext>
            </a:extLst>
          </p:cNvPr>
          <p:cNvSpPr/>
          <p:nvPr/>
        </p:nvSpPr>
        <p:spPr>
          <a:xfrm>
            <a:off x="811701" y="6553199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542">
            <a:extLst>
              <a:ext uri="{FF2B5EF4-FFF2-40B4-BE49-F238E27FC236}">
                <a16:creationId xmlns:a16="http://schemas.microsoft.com/office/drawing/2014/main" id="{0548EA9C-9730-4C4C-8F2E-23930B51F5E7}"/>
              </a:ext>
            </a:extLst>
          </p:cNvPr>
          <p:cNvSpPr txBox="1"/>
          <p:nvPr/>
        </p:nvSpPr>
        <p:spPr>
          <a:xfrm>
            <a:off x="2018266" y="6560571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21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4D739A-B615-7446-A058-5C9D4D57D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Summary: RIM uses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C4C3E-BD21-624D-AE9F-46C4EB3252A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3200" dirty="0"/>
              <a:t>For most, RIM is valuable as a registry of the institution’s research outputs</a:t>
            </a:r>
          </a:p>
          <a:p>
            <a:r>
              <a:rPr lang="en-US" sz="3200" dirty="0"/>
              <a:t>RIM has </a:t>
            </a:r>
            <a:r>
              <a:rPr lang="en-US" sz="3200" i="1" dirty="0"/>
              <a:t>multiple</a:t>
            </a:r>
            <a:r>
              <a:rPr lang="en-US" sz="3200" dirty="0"/>
              <a:t> uses at most institutions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External &amp; internal assessment are among the most important (and unsurprising)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Managing OA compliance is also important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Supporting the discovery of potential research collaborators is less important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As expected, some of these differences appear to vary by region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F3D6D-DB2B-2248-B646-9AB60722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9259" y="1108082"/>
            <a:ext cx="8174038" cy="873118"/>
          </a:xfrm>
        </p:spPr>
        <p:txBody>
          <a:bodyPr>
            <a:normAutofit/>
          </a:bodyPr>
          <a:lstStyle/>
          <a:p>
            <a:r>
              <a:rPr lang="en-US" dirty="0"/>
              <a:t>Interoperability</a:t>
            </a:r>
          </a:p>
        </p:txBody>
      </p:sp>
      <p:sp>
        <p:nvSpPr>
          <p:cNvPr id="3" name="Oval 2"/>
          <p:cNvSpPr/>
          <p:nvPr/>
        </p:nvSpPr>
        <p:spPr>
          <a:xfrm>
            <a:off x="11963400" y="2286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ADE0BE-2AF8-4B71-B15E-88CFCE733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511396"/>
              </p:ext>
            </p:extLst>
          </p:nvPr>
        </p:nvGraphicFramePr>
        <p:xfrm>
          <a:off x="3461425" y="1374609"/>
          <a:ext cx="8240214" cy="461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6A34D4-DED1-45BB-B49A-A4C39AB31813}"/>
              </a:ext>
            </a:extLst>
          </p:cNvPr>
          <p:cNvSpPr txBox="1"/>
          <p:nvPr/>
        </p:nvSpPr>
        <p:spPr>
          <a:xfrm>
            <a:off x="228600" y="210381"/>
            <a:ext cx="1165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2"/>
                </a:solidFill>
              </a:rPr>
              <a:t>RIM systems interoperate with multiple internal and external systems</a:t>
            </a: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4E6B4AF6-C73F-4F08-9A5A-F98CD3A722F6}"/>
              </a:ext>
            </a:extLst>
          </p:cNvPr>
          <p:cNvSpPr txBox="1"/>
          <p:nvPr/>
        </p:nvSpPr>
        <p:spPr>
          <a:xfrm>
            <a:off x="5173681" y="4637201"/>
            <a:ext cx="1539838" cy="968849"/>
          </a:xfrm>
          <a:prstGeom prst="rect">
            <a:avLst/>
          </a:prstGeom>
          <a:solidFill>
            <a:schemeClr val="bg1"/>
          </a:solidFill>
          <a:ln>
            <a:solidFill>
              <a:srgbClr val="00AFD7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/>
              <a:t>Institution's website (n=6)</a:t>
            </a:r>
          </a:p>
          <a:p>
            <a:r>
              <a:rPr lang="en-US" sz="1050"/>
              <a:t>Faculty activity system (n=5)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244685-AD29-4ACD-8D4C-E7D12892074F}"/>
              </a:ext>
            </a:extLst>
          </p:cNvPr>
          <p:cNvCxnSpPr>
            <a:cxnSpLocks/>
          </p:cNvCxnSpPr>
          <p:nvPr/>
        </p:nvCxnSpPr>
        <p:spPr>
          <a:xfrm flipV="1">
            <a:off x="4333938" y="5047223"/>
            <a:ext cx="363557" cy="132987"/>
          </a:xfrm>
          <a:prstGeom prst="straightConnector1">
            <a:avLst/>
          </a:prstGeom>
          <a:ln>
            <a:solidFill>
              <a:srgbClr val="00AF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">
            <a:extLst>
              <a:ext uri="{FF2B5EF4-FFF2-40B4-BE49-F238E27FC236}">
                <a16:creationId xmlns:a16="http://schemas.microsoft.com/office/drawing/2014/main" id="{39E10232-6424-4097-B77C-524B69044F50}"/>
              </a:ext>
            </a:extLst>
          </p:cNvPr>
          <p:cNvSpPr txBox="1"/>
          <p:nvPr/>
        </p:nvSpPr>
        <p:spPr>
          <a:xfrm>
            <a:off x="10856113" y="4238544"/>
            <a:ext cx="824744" cy="839349"/>
          </a:xfrm>
          <a:prstGeom prst="rect">
            <a:avLst/>
          </a:prstGeom>
          <a:solidFill>
            <a:schemeClr val="bg1"/>
          </a:solidFill>
          <a:ln>
            <a:solidFill>
              <a:srgbClr val="00AFD7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National publication database (n=20)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D3AAB5-4744-47E2-B929-4F2BE3616748}"/>
              </a:ext>
            </a:extLst>
          </p:cNvPr>
          <p:cNvCxnSpPr>
            <a:cxnSpLocks/>
          </p:cNvCxnSpPr>
          <p:nvPr/>
        </p:nvCxnSpPr>
        <p:spPr>
          <a:xfrm flipV="1">
            <a:off x="10482677" y="4352841"/>
            <a:ext cx="306760" cy="285750"/>
          </a:xfrm>
          <a:prstGeom prst="straightConnector1">
            <a:avLst/>
          </a:prstGeom>
          <a:ln>
            <a:solidFill>
              <a:srgbClr val="00AF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hape 540">
            <a:extLst>
              <a:ext uri="{FF2B5EF4-FFF2-40B4-BE49-F238E27FC236}">
                <a16:creationId xmlns:a16="http://schemas.microsoft.com/office/drawing/2014/main" id="{91EB19AF-705A-1C48-88DE-06516003BC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699" y="635442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541">
            <a:extLst>
              <a:ext uri="{FF2B5EF4-FFF2-40B4-BE49-F238E27FC236}">
                <a16:creationId xmlns:a16="http://schemas.microsoft.com/office/drawing/2014/main" id="{905D9D9D-2069-AE4B-9E3D-4B9A6A09BA2E}"/>
              </a:ext>
            </a:extLst>
          </p:cNvPr>
          <p:cNvSpPr/>
          <p:nvPr/>
        </p:nvSpPr>
        <p:spPr>
          <a:xfrm>
            <a:off x="1143000" y="632460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542">
            <a:extLst>
              <a:ext uri="{FF2B5EF4-FFF2-40B4-BE49-F238E27FC236}">
                <a16:creationId xmlns:a16="http://schemas.microsoft.com/office/drawing/2014/main" id="{F0FDFCD9-1466-1847-A378-91FB4301DB02}"/>
              </a:ext>
            </a:extLst>
          </p:cNvPr>
          <p:cNvSpPr txBox="1"/>
          <p:nvPr/>
        </p:nvSpPr>
        <p:spPr>
          <a:xfrm>
            <a:off x="2349565" y="633197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  <p:sp>
        <p:nvSpPr>
          <p:cNvPr id="12" name="Oval 11"/>
          <p:cNvSpPr/>
          <p:nvPr/>
        </p:nvSpPr>
        <p:spPr>
          <a:xfrm>
            <a:off x="11963400" y="214169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044550-E3C8-4347-A6E0-22318E1A1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6296731"/>
              </p:ext>
            </p:extLst>
          </p:nvPr>
        </p:nvGraphicFramePr>
        <p:xfrm>
          <a:off x="-2214476" y="1227851"/>
          <a:ext cx="8158076" cy="509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33936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56CF25-D4F3-4B35-BE5A-5464765F6B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803599"/>
              </p:ext>
            </p:extLst>
          </p:nvPr>
        </p:nvGraphicFramePr>
        <p:xfrm>
          <a:off x="-2286000" y="-838200"/>
          <a:ext cx="125730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1">
            <a:extLst>
              <a:ext uri="{FF2B5EF4-FFF2-40B4-BE49-F238E27FC236}">
                <a16:creationId xmlns:a16="http://schemas.microsoft.com/office/drawing/2014/main" id="{6B1B3A62-6741-4304-9D9B-D737639ABCB9}"/>
              </a:ext>
            </a:extLst>
          </p:cNvPr>
          <p:cNvSpPr txBox="1"/>
          <p:nvPr/>
        </p:nvSpPr>
        <p:spPr>
          <a:xfrm>
            <a:off x="9144000" y="4849455"/>
            <a:ext cx="1301421" cy="577849"/>
          </a:xfrm>
          <a:prstGeom prst="rect">
            <a:avLst/>
          </a:prstGeom>
          <a:solidFill>
            <a:schemeClr val="bg1"/>
          </a:solidFill>
          <a:ln>
            <a:solidFill>
              <a:srgbClr val="00AFD7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EBSCOhost (n=4)</a:t>
            </a:r>
          </a:p>
          <a:p>
            <a:r>
              <a:rPr lang="en-US" sz="1050" dirty="0"/>
              <a:t>Mendeley (n=4)</a:t>
            </a:r>
          </a:p>
          <a:p>
            <a:r>
              <a:rPr lang="en-US" sz="1050" dirty="0" err="1"/>
              <a:t>Espacenet</a:t>
            </a:r>
            <a:r>
              <a:rPr lang="en-US" sz="1050" dirty="0"/>
              <a:t> (n=3)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D9EE42-85EA-4431-B8BA-79D7467415BE}"/>
              </a:ext>
            </a:extLst>
          </p:cNvPr>
          <p:cNvCxnSpPr>
            <a:cxnSpLocks/>
          </p:cNvCxnSpPr>
          <p:nvPr/>
        </p:nvCxnSpPr>
        <p:spPr>
          <a:xfrm flipV="1">
            <a:off x="8684282" y="5289572"/>
            <a:ext cx="459718" cy="275463"/>
          </a:xfrm>
          <a:prstGeom prst="straightConnector1">
            <a:avLst/>
          </a:prstGeom>
          <a:ln>
            <a:solidFill>
              <a:srgbClr val="00AF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1887200" y="1524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205F73-D9DF-F746-A317-5D6558216EC4}"/>
              </a:ext>
            </a:extLst>
          </p:cNvPr>
          <p:cNvSpPr txBox="1"/>
          <p:nvPr/>
        </p:nvSpPr>
        <p:spPr>
          <a:xfrm>
            <a:off x="381000" y="685800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kern="1200" dirty="0">
                <a:solidFill>
                  <a:schemeClr val="accent2"/>
                </a:solidFill>
                <a:latin typeface="+mn-lt"/>
              </a:rPr>
              <a:t>Publication Metadata Sources that Populate </a:t>
            </a:r>
          </a:p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kern="1200" dirty="0">
                <a:solidFill>
                  <a:schemeClr val="accent2"/>
                </a:solidFill>
                <a:latin typeface="+mn-lt"/>
              </a:rPr>
              <a:t>your RIM system (n=185)</a:t>
            </a:r>
          </a:p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Base: Institutions with a live RIM system</a:t>
            </a:r>
          </a:p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Note: Respondents could select more than one answer</a:t>
            </a:r>
          </a:p>
          <a:p>
            <a:endParaRPr lang="en-US" dirty="0"/>
          </a:p>
        </p:txBody>
      </p:sp>
      <p:pic>
        <p:nvPicPr>
          <p:cNvPr id="9" name="Shape 540">
            <a:extLst>
              <a:ext uri="{FF2B5EF4-FFF2-40B4-BE49-F238E27FC236}">
                <a16:creationId xmlns:a16="http://schemas.microsoft.com/office/drawing/2014/main" id="{BAF9ABA0-032B-CB47-8E9A-9BB354EF30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534" y="654414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541">
            <a:extLst>
              <a:ext uri="{FF2B5EF4-FFF2-40B4-BE49-F238E27FC236}">
                <a16:creationId xmlns:a16="http://schemas.microsoft.com/office/drawing/2014/main" id="{AD6324A9-0E6E-3948-A32B-1F4188223673}"/>
              </a:ext>
            </a:extLst>
          </p:cNvPr>
          <p:cNvSpPr/>
          <p:nvPr/>
        </p:nvSpPr>
        <p:spPr>
          <a:xfrm>
            <a:off x="850835" y="651432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542">
            <a:extLst>
              <a:ext uri="{FF2B5EF4-FFF2-40B4-BE49-F238E27FC236}">
                <a16:creationId xmlns:a16="http://schemas.microsoft.com/office/drawing/2014/main" id="{D691E85F-4F2D-034A-9BEE-C6DB10BE2072}"/>
              </a:ext>
            </a:extLst>
          </p:cNvPr>
          <p:cNvSpPr txBox="1"/>
          <p:nvPr/>
        </p:nvSpPr>
        <p:spPr>
          <a:xfrm>
            <a:off x="2057400" y="652170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7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1F0811-4961-B345-B8A2-32549C150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088115"/>
              </p:ext>
            </p:extLst>
          </p:nvPr>
        </p:nvGraphicFramePr>
        <p:xfrm>
          <a:off x="914400" y="228601"/>
          <a:ext cx="68580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11963400" y="190501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6A246FF-30CF-0645-97A5-10EB2C15A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856667"/>
              </p:ext>
            </p:extLst>
          </p:nvPr>
        </p:nvGraphicFramePr>
        <p:xfrm>
          <a:off x="4076700" y="3519055"/>
          <a:ext cx="73914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72DFBC7-5579-C641-A915-D03066007A5A}"/>
              </a:ext>
            </a:extLst>
          </p:cNvPr>
          <p:cNvSpPr txBox="1"/>
          <p:nvPr/>
        </p:nvSpPr>
        <p:spPr>
          <a:xfrm>
            <a:off x="8420100" y="273628"/>
            <a:ext cx="3390900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Use of RIM Systems to support repository functions</a:t>
            </a:r>
          </a:p>
        </p:txBody>
      </p:sp>
      <p:pic>
        <p:nvPicPr>
          <p:cNvPr id="7" name="Shape 540">
            <a:extLst>
              <a:ext uri="{FF2B5EF4-FFF2-40B4-BE49-F238E27FC236}">
                <a16:creationId xmlns:a16="http://schemas.microsoft.com/office/drawing/2014/main" id="{DAFD3EB6-5115-1E46-B742-68BD29FDE6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334" y="6549884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541">
            <a:extLst>
              <a:ext uri="{FF2B5EF4-FFF2-40B4-BE49-F238E27FC236}">
                <a16:creationId xmlns:a16="http://schemas.microsoft.com/office/drawing/2014/main" id="{786A9D18-F9ED-9B43-B8A4-FBE5A1D33E5A}"/>
              </a:ext>
            </a:extLst>
          </p:cNvPr>
          <p:cNvSpPr/>
          <p:nvPr/>
        </p:nvSpPr>
        <p:spPr>
          <a:xfrm>
            <a:off x="774635" y="6520063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542">
            <a:extLst>
              <a:ext uri="{FF2B5EF4-FFF2-40B4-BE49-F238E27FC236}">
                <a16:creationId xmlns:a16="http://schemas.microsoft.com/office/drawing/2014/main" id="{B74C0175-9083-6143-89C0-39D139FA46FC}"/>
              </a:ext>
            </a:extLst>
          </p:cNvPr>
          <p:cNvSpPr txBox="1"/>
          <p:nvPr/>
        </p:nvSpPr>
        <p:spPr>
          <a:xfrm>
            <a:off x="1981200" y="6527435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04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B18339-7480-7845-86A7-9FA2A510C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610667"/>
              </p:ext>
            </p:extLst>
          </p:nvPr>
        </p:nvGraphicFramePr>
        <p:xfrm>
          <a:off x="609600" y="533401"/>
          <a:ext cx="11049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11887200" y="2286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ape 540">
            <a:extLst>
              <a:ext uri="{FF2B5EF4-FFF2-40B4-BE49-F238E27FC236}">
                <a16:creationId xmlns:a16="http://schemas.microsoft.com/office/drawing/2014/main" id="{B7DA7B2B-BAEE-F943-978C-A379A1D0D0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34" y="6549884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41">
            <a:extLst>
              <a:ext uri="{FF2B5EF4-FFF2-40B4-BE49-F238E27FC236}">
                <a16:creationId xmlns:a16="http://schemas.microsoft.com/office/drawing/2014/main" id="{C24FEDBC-54F1-D245-8DED-6D13F8F62BD8}"/>
              </a:ext>
            </a:extLst>
          </p:cNvPr>
          <p:cNvSpPr/>
          <p:nvPr/>
        </p:nvSpPr>
        <p:spPr>
          <a:xfrm>
            <a:off x="774635" y="6520063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542">
            <a:extLst>
              <a:ext uri="{FF2B5EF4-FFF2-40B4-BE49-F238E27FC236}">
                <a16:creationId xmlns:a16="http://schemas.microsoft.com/office/drawing/2014/main" id="{50EE5D42-50D7-EE4A-9416-4FAC402CF3BE}"/>
              </a:ext>
            </a:extLst>
          </p:cNvPr>
          <p:cNvSpPr txBox="1"/>
          <p:nvPr/>
        </p:nvSpPr>
        <p:spPr>
          <a:xfrm>
            <a:off x="1981200" y="6527435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60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1179258" y="1397842"/>
            <a:ext cx="9260142" cy="446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dirty="0"/>
              <a:t>Devoted to challenges facing </a:t>
            </a:r>
            <a:r>
              <a:rPr lang="en-US" sz="2800" dirty="0">
                <a:solidFill>
                  <a:srgbClr val="0070C0"/>
                </a:solidFill>
              </a:rPr>
              <a:t>libraries and archives since 1978</a:t>
            </a:r>
            <a:endParaRPr sz="2800" dirty="0"/>
          </a:p>
          <a:p>
            <a:pPr marL="342900" indent="-342900">
              <a:spcBef>
                <a:spcPts val="0"/>
              </a:spcBef>
            </a:pPr>
            <a:r>
              <a:rPr lang="en-US" sz="2800" dirty="0"/>
              <a:t>Community resource for </a:t>
            </a:r>
            <a:r>
              <a:rPr lang="en-US" sz="2800" dirty="0">
                <a:solidFill>
                  <a:srgbClr val="0070C0"/>
                </a:solidFill>
              </a:rPr>
              <a:t>shared Research and Development </a:t>
            </a:r>
            <a:r>
              <a:rPr lang="en-US" sz="2800" dirty="0"/>
              <a:t>(R&amp;D) </a:t>
            </a:r>
            <a:endParaRPr sz="2800" dirty="0"/>
          </a:p>
          <a:p>
            <a:pPr marL="342900" indent="-342900">
              <a:spcBef>
                <a:spcPts val="0"/>
              </a:spcBef>
            </a:pPr>
            <a:r>
              <a:rPr lang="en-US" sz="2800" dirty="0"/>
              <a:t>Engagement with OCLC members and the community around </a:t>
            </a:r>
            <a:r>
              <a:rPr lang="en-US" sz="2800" dirty="0">
                <a:solidFill>
                  <a:srgbClr val="0070C0"/>
                </a:solidFill>
              </a:rPr>
              <a:t>shared concerns</a:t>
            </a:r>
          </a:p>
          <a:p>
            <a:pPr marL="342900" indent="-342900">
              <a:spcBef>
                <a:spcPts val="0"/>
              </a:spcBef>
            </a:pPr>
            <a:r>
              <a:rPr lang="en-US" sz="2800" dirty="0">
                <a:solidFill>
                  <a:srgbClr val="0070C0"/>
                </a:solidFill>
              </a:rPr>
              <a:t>Learn more</a:t>
            </a:r>
            <a:endParaRPr sz="2800" dirty="0">
              <a:solidFill>
                <a:srgbClr val="0070C0"/>
              </a:solidFill>
            </a:endParaRPr>
          </a:p>
          <a:p>
            <a:pPr lvl="1" indent="-457200">
              <a:spcBef>
                <a:spcPts val="480"/>
              </a:spcBef>
              <a:buSzPts val="24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70C0"/>
                </a:solidFill>
              </a:rPr>
              <a:t>oc.lc</a:t>
            </a:r>
            <a:r>
              <a:rPr lang="en-US" sz="2000" dirty="0">
                <a:solidFill>
                  <a:srgbClr val="0070C0"/>
                </a:solidFill>
              </a:rPr>
              <a:t>/research </a:t>
            </a:r>
            <a:endParaRPr sz="2000" dirty="0"/>
          </a:p>
          <a:p>
            <a:pPr lvl="1" indent="-457200">
              <a:spcBef>
                <a:spcPts val="480"/>
              </a:spcBef>
              <a:buSzPts val="24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70C0"/>
                </a:solidFill>
              </a:rPr>
              <a:t>Hangingtogether.org</a:t>
            </a:r>
            <a:r>
              <a:rPr lang="en-US" sz="2000" dirty="0">
                <a:solidFill>
                  <a:srgbClr val="0070C0"/>
                </a:solidFill>
              </a:rPr>
              <a:t> blog</a:t>
            </a:r>
            <a:endParaRPr sz="2000" dirty="0">
              <a:solidFill>
                <a:srgbClr val="0070C0"/>
              </a:solidFill>
            </a:endParaRPr>
          </a:p>
          <a:p>
            <a:pPr marL="342900" indent="-342900">
              <a:buNone/>
            </a:pPr>
            <a:endParaRPr dirty="0"/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81000"/>
            <a:ext cx="3485969" cy="6675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D5B5D92-DD77-C64F-AEEE-B976E4E6AF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14585"/>
              </p:ext>
            </p:extLst>
          </p:nvPr>
        </p:nvGraphicFramePr>
        <p:xfrm>
          <a:off x="1524000" y="228600"/>
          <a:ext cx="8686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11963400" y="2032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ape 540">
            <a:extLst>
              <a:ext uri="{FF2B5EF4-FFF2-40B4-BE49-F238E27FC236}">
                <a16:creationId xmlns:a16="http://schemas.microsoft.com/office/drawing/2014/main" id="{75178283-52A8-5845-AAED-744FB28269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734" y="653222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41">
            <a:extLst>
              <a:ext uri="{FF2B5EF4-FFF2-40B4-BE49-F238E27FC236}">
                <a16:creationId xmlns:a16="http://schemas.microsoft.com/office/drawing/2014/main" id="{F36D8E31-1250-8A4B-96AB-9B09B72C7A70}"/>
              </a:ext>
            </a:extLst>
          </p:cNvPr>
          <p:cNvSpPr/>
          <p:nvPr/>
        </p:nvSpPr>
        <p:spPr>
          <a:xfrm>
            <a:off x="927035" y="650240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542">
            <a:extLst>
              <a:ext uri="{FF2B5EF4-FFF2-40B4-BE49-F238E27FC236}">
                <a16:creationId xmlns:a16="http://schemas.microsoft.com/office/drawing/2014/main" id="{DC91D994-4AEE-E24C-BAA0-B5784067043C}"/>
              </a:ext>
            </a:extLst>
          </p:cNvPr>
          <p:cNvSpPr txBox="1"/>
          <p:nvPr/>
        </p:nvSpPr>
        <p:spPr>
          <a:xfrm>
            <a:off x="2133600" y="650977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8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9D57B18-9CE5-E34C-A2A4-38590D528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648001"/>
              </p:ext>
            </p:extLst>
          </p:nvPr>
        </p:nvGraphicFramePr>
        <p:xfrm>
          <a:off x="457200" y="228600"/>
          <a:ext cx="115824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11950700" y="2159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ape 540">
            <a:extLst>
              <a:ext uri="{FF2B5EF4-FFF2-40B4-BE49-F238E27FC236}">
                <a16:creationId xmlns:a16="http://schemas.microsoft.com/office/drawing/2014/main" id="{AB47F00A-6DD9-D747-9F92-1A827CF3E3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34" y="662034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41">
            <a:extLst>
              <a:ext uri="{FF2B5EF4-FFF2-40B4-BE49-F238E27FC236}">
                <a16:creationId xmlns:a16="http://schemas.microsoft.com/office/drawing/2014/main" id="{AA477AAD-9CA4-524A-938E-1A70A072AD56}"/>
              </a:ext>
            </a:extLst>
          </p:cNvPr>
          <p:cNvSpPr/>
          <p:nvPr/>
        </p:nvSpPr>
        <p:spPr>
          <a:xfrm>
            <a:off x="1003235" y="659052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542">
            <a:extLst>
              <a:ext uri="{FF2B5EF4-FFF2-40B4-BE49-F238E27FC236}">
                <a16:creationId xmlns:a16="http://schemas.microsoft.com/office/drawing/2014/main" id="{D053C5A8-A669-6943-827D-604D15DA7399}"/>
              </a:ext>
            </a:extLst>
          </p:cNvPr>
          <p:cNvSpPr txBox="1"/>
          <p:nvPr/>
        </p:nvSpPr>
        <p:spPr>
          <a:xfrm>
            <a:off x="2209800" y="659790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07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465C461-614B-B246-80AE-E370DE332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460268"/>
              </p:ext>
            </p:extLst>
          </p:nvPr>
        </p:nvGraphicFramePr>
        <p:xfrm>
          <a:off x="228600" y="249382"/>
          <a:ext cx="121920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7755870-BB19-D548-8EDC-ADF46A82BD45}"/>
              </a:ext>
            </a:extLst>
          </p:cNvPr>
          <p:cNvSpPr/>
          <p:nvPr/>
        </p:nvSpPr>
        <p:spPr>
          <a:xfrm>
            <a:off x="11811000" y="245922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hape 540">
            <a:extLst>
              <a:ext uri="{FF2B5EF4-FFF2-40B4-BE49-F238E27FC236}">
                <a16:creationId xmlns:a16="http://schemas.microsoft.com/office/drawing/2014/main" id="{09B3404F-31AA-754F-B9CE-EFCB0C54F21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300" y="668929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541">
            <a:extLst>
              <a:ext uri="{FF2B5EF4-FFF2-40B4-BE49-F238E27FC236}">
                <a16:creationId xmlns:a16="http://schemas.microsoft.com/office/drawing/2014/main" id="{5E161F03-A8DB-7F4B-8D29-7A65ACC2BDD6}"/>
              </a:ext>
            </a:extLst>
          </p:cNvPr>
          <p:cNvSpPr/>
          <p:nvPr/>
        </p:nvSpPr>
        <p:spPr>
          <a:xfrm>
            <a:off x="900601" y="665947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542">
            <a:extLst>
              <a:ext uri="{FF2B5EF4-FFF2-40B4-BE49-F238E27FC236}">
                <a16:creationId xmlns:a16="http://schemas.microsoft.com/office/drawing/2014/main" id="{2E500AF0-E776-6341-80B2-ED72A297DD2E}"/>
              </a:ext>
            </a:extLst>
          </p:cNvPr>
          <p:cNvSpPr txBox="1"/>
          <p:nvPr/>
        </p:nvSpPr>
        <p:spPr>
          <a:xfrm>
            <a:off x="2107166" y="666684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27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summary 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92E2-5DD5-2241-902D-ECB5CB83BA6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Fairly high degree of RIM system interoperability with other institutional systems – including IRs</a:t>
            </a:r>
          </a:p>
          <a:p>
            <a:r>
              <a:rPr lang="en-US" dirty="0"/>
              <a:t>Significant workflows for funding information exchange both internally and externally</a:t>
            </a:r>
          </a:p>
          <a:p>
            <a:r>
              <a:rPr lang="en-US" dirty="0"/>
              <a:t>Institutions leverage </a:t>
            </a:r>
            <a:r>
              <a:rPr lang="en-US" b="1" dirty="0">
                <a:solidFill>
                  <a:schemeClr val="accent2"/>
                </a:solidFill>
              </a:rPr>
              <a:t>publications metadata harvesting</a:t>
            </a:r>
          </a:p>
          <a:p>
            <a:r>
              <a:rPr lang="en-US" b="1" dirty="0">
                <a:solidFill>
                  <a:srgbClr val="0070C0"/>
                </a:solidFill>
              </a:rPr>
              <a:t>OAI-PMH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>
                <a:solidFill>
                  <a:srgbClr val="0070C0"/>
                </a:solidFill>
              </a:rPr>
              <a:t>CERIF-XML</a:t>
            </a:r>
            <a:r>
              <a:rPr lang="en-US" dirty="0">
                <a:solidFill>
                  <a:schemeClr val="tx1"/>
                </a:solidFill>
              </a:rPr>
              <a:t> important standards</a:t>
            </a:r>
          </a:p>
        </p:txBody>
      </p:sp>
      <p:sp>
        <p:nvSpPr>
          <p:cNvPr id="5" name="Oval 4"/>
          <p:cNvSpPr/>
          <p:nvPr/>
        </p:nvSpPr>
        <p:spPr>
          <a:xfrm>
            <a:off x="11887200" y="2286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F3D6D-DB2B-2248-B646-9AB60722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9259" y="1108082"/>
            <a:ext cx="8174038" cy="873118"/>
          </a:xfrm>
        </p:spPr>
        <p:txBody>
          <a:bodyPr>
            <a:normAutofit/>
          </a:bodyPr>
          <a:lstStyle/>
          <a:p>
            <a:r>
              <a:rPr lang="en-US" dirty="0"/>
              <a:t>Stakeholders</a:t>
            </a:r>
          </a:p>
        </p:txBody>
      </p:sp>
      <p:sp>
        <p:nvSpPr>
          <p:cNvPr id="3" name="Oval 2"/>
          <p:cNvSpPr/>
          <p:nvPr/>
        </p:nvSpPr>
        <p:spPr>
          <a:xfrm>
            <a:off x="11887200" y="3048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1DDF1A-1A99-E94E-9EA1-0792D958E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870971"/>
              </p:ext>
            </p:extLst>
          </p:nvPr>
        </p:nvGraphicFramePr>
        <p:xfrm>
          <a:off x="304800" y="152400"/>
          <a:ext cx="11582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1887200" y="1524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C8690-31FB-304E-BFA0-82CA5DE7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4343400"/>
            <a:ext cx="1866900" cy="990600"/>
          </a:xfrm>
          <a:prstGeom prst="rect">
            <a:avLst/>
          </a:prstGeom>
        </p:spPr>
      </p:pic>
      <p:pic>
        <p:nvPicPr>
          <p:cNvPr id="7" name="Shape 540">
            <a:extLst>
              <a:ext uri="{FF2B5EF4-FFF2-40B4-BE49-F238E27FC236}">
                <a16:creationId xmlns:a16="http://schemas.microsoft.com/office/drawing/2014/main" id="{E1D28DDD-902F-C64F-A746-049A99B936F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6541562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41">
            <a:extLst>
              <a:ext uri="{FF2B5EF4-FFF2-40B4-BE49-F238E27FC236}">
                <a16:creationId xmlns:a16="http://schemas.microsoft.com/office/drawing/2014/main" id="{66CE7BFC-0445-F349-8FB6-9BF760C56CFB}"/>
              </a:ext>
            </a:extLst>
          </p:cNvPr>
          <p:cNvSpPr/>
          <p:nvPr/>
        </p:nvSpPr>
        <p:spPr>
          <a:xfrm>
            <a:off x="964101" y="6511741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542">
            <a:extLst>
              <a:ext uri="{FF2B5EF4-FFF2-40B4-BE49-F238E27FC236}">
                <a16:creationId xmlns:a16="http://schemas.microsoft.com/office/drawing/2014/main" id="{BC219456-0EBF-D64B-A68B-6B51F78C2C25}"/>
              </a:ext>
            </a:extLst>
          </p:cNvPr>
          <p:cNvSpPr txBox="1"/>
          <p:nvPr/>
        </p:nvSpPr>
        <p:spPr>
          <a:xfrm>
            <a:off x="2170666" y="6519113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4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470B177-F0F5-A841-ABDC-0CA821EE0B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052949"/>
              </p:ext>
            </p:extLst>
          </p:nvPr>
        </p:nvGraphicFramePr>
        <p:xfrm>
          <a:off x="228600" y="914400"/>
          <a:ext cx="11430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A6C60-4E53-CA4C-96C7-35BF59F26592}"/>
              </a:ext>
            </a:extLst>
          </p:cNvPr>
          <p:cNvSpPr txBox="1"/>
          <p:nvPr/>
        </p:nvSpPr>
        <p:spPr>
          <a:xfrm>
            <a:off x="418452" y="0"/>
            <a:ext cx="114624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kern="1200" dirty="0">
                <a:solidFill>
                  <a:schemeClr val="accent2"/>
                </a:solidFill>
                <a:latin typeface="+mn-lt"/>
              </a:rPr>
              <a:t>Stakeholders with Primary Responsibility for RIM Activities by Country</a:t>
            </a:r>
          </a:p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Based on # of Mentions (Decreasing Importance of Library)</a:t>
            </a:r>
          </a:p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Base: Institution with a Live RIM system</a:t>
            </a:r>
          </a:p>
          <a:p>
            <a:endParaRPr lang="en-US" dirty="0"/>
          </a:p>
        </p:txBody>
      </p:sp>
      <p:pic>
        <p:nvPicPr>
          <p:cNvPr id="7" name="Shape 540">
            <a:extLst>
              <a:ext uri="{FF2B5EF4-FFF2-40B4-BE49-F238E27FC236}">
                <a16:creationId xmlns:a16="http://schemas.microsoft.com/office/drawing/2014/main" id="{07F6236E-AFCD-D946-AD90-C86C06BA8D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334" y="6665049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41">
            <a:extLst>
              <a:ext uri="{FF2B5EF4-FFF2-40B4-BE49-F238E27FC236}">
                <a16:creationId xmlns:a16="http://schemas.microsoft.com/office/drawing/2014/main" id="{46E36035-93A6-E94A-99B4-FCA8D0948BA2}"/>
              </a:ext>
            </a:extLst>
          </p:cNvPr>
          <p:cNvSpPr/>
          <p:nvPr/>
        </p:nvSpPr>
        <p:spPr>
          <a:xfrm>
            <a:off x="774635" y="6635228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542">
            <a:extLst>
              <a:ext uri="{FF2B5EF4-FFF2-40B4-BE49-F238E27FC236}">
                <a16:creationId xmlns:a16="http://schemas.microsoft.com/office/drawing/2014/main" id="{D8AD6405-0BE9-2E49-80C4-7A19C452B765}"/>
              </a:ext>
            </a:extLst>
          </p:cNvPr>
          <p:cNvSpPr txBox="1"/>
          <p:nvPr/>
        </p:nvSpPr>
        <p:spPr>
          <a:xfrm>
            <a:off x="1981200" y="6642600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83D8AF-7E5C-DE4E-A600-857B47840900}"/>
              </a:ext>
            </a:extLst>
          </p:cNvPr>
          <p:cNvSpPr/>
          <p:nvPr/>
        </p:nvSpPr>
        <p:spPr>
          <a:xfrm>
            <a:off x="11887200" y="304800"/>
            <a:ext cx="76200" cy="76200"/>
          </a:xfrm>
          <a:prstGeom prst="ellips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9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F3D6D-DB2B-2248-B646-9AB60722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9259" y="1108082"/>
            <a:ext cx="8174038" cy="873118"/>
          </a:xfrm>
        </p:spPr>
        <p:txBody>
          <a:bodyPr>
            <a:normAutofit/>
          </a:bodyPr>
          <a:lstStyle/>
          <a:p>
            <a:r>
              <a:rPr lang="en-US" dirty="0"/>
              <a:t>Persistent identifiers</a:t>
            </a:r>
          </a:p>
        </p:txBody>
      </p:sp>
      <p:sp>
        <p:nvSpPr>
          <p:cNvPr id="3" name="Oval 2"/>
          <p:cNvSpPr/>
          <p:nvPr/>
        </p:nvSpPr>
        <p:spPr>
          <a:xfrm>
            <a:off x="11887200" y="152400"/>
            <a:ext cx="76200" cy="7620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5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044550-E3C8-4347-A6E0-22318E1A1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067632"/>
              </p:ext>
            </p:extLst>
          </p:nvPr>
        </p:nvGraphicFramePr>
        <p:xfrm>
          <a:off x="-4068133" y="838200"/>
          <a:ext cx="12810114" cy="498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1">
            <a:extLst>
              <a:ext uri="{FF2B5EF4-FFF2-40B4-BE49-F238E27FC236}">
                <a16:creationId xmlns:a16="http://schemas.microsoft.com/office/drawing/2014/main" id="{3A1B45D7-2679-40B1-8CE6-2E6DE0BEF8B6}"/>
              </a:ext>
            </a:extLst>
          </p:cNvPr>
          <p:cNvSpPr txBox="1"/>
          <p:nvPr/>
        </p:nvSpPr>
        <p:spPr>
          <a:xfrm>
            <a:off x="7810664" y="3962400"/>
            <a:ext cx="1862633" cy="577849"/>
          </a:xfrm>
          <a:prstGeom prst="rect">
            <a:avLst/>
          </a:prstGeom>
          <a:solidFill>
            <a:schemeClr val="bg1"/>
          </a:solidFill>
          <a:ln>
            <a:solidFill>
              <a:srgbClr val="00AFD7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Google Scholar ID (n=4)</a:t>
            </a:r>
          </a:p>
          <a:p>
            <a:pPr>
              <a:buClrTx/>
              <a:defRPr/>
            </a:pPr>
            <a:r>
              <a:rPr lang="en-US" sz="1050" dirty="0"/>
              <a:t>SSRN (n=3)</a:t>
            </a:r>
          </a:p>
          <a:p>
            <a:r>
              <a:rPr lang="en-US" sz="1050" dirty="0" err="1"/>
              <a:t>Codice</a:t>
            </a:r>
            <a:r>
              <a:rPr lang="en-US" sz="1050" dirty="0"/>
              <a:t> </a:t>
            </a:r>
            <a:r>
              <a:rPr lang="en-US" sz="1050" dirty="0" err="1"/>
              <a:t>fiscale</a:t>
            </a:r>
            <a:r>
              <a:rPr lang="en-US" sz="1050" dirty="0"/>
              <a:t> (Italy) (n=19)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3E69F8-D8C2-44BC-A94A-EFA729FA31E8}"/>
              </a:ext>
            </a:extLst>
          </p:cNvPr>
          <p:cNvCxnSpPr>
            <a:cxnSpLocks/>
          </p:cNvCxnSpPr>
          <p:nvPr/>
        </p:nvCxnSpPr>
        <p:spPr>
          <a:xfrm flipV="1">
            <a:off x="7390251" y="4540249"/>
            <a:ext cx="420413" cy="344760"/>
          </a:xfrm>
          <a:prstGeom prst="straightConnector1">
            <a:avLst/>
          </a:prstGeom>
          <a:ln>
            <a:solidFill>
              <a:srgbClr val="00AF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1887200" y="152400"/>
            <a:ext cx="76200" cy="7620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716F35-565C-B84D-A375-0EFD92F7A2F8}"/>
              </a:ext>
            </a:extLst>
          </p:cNvPr>
          <p:cNvSpPr txBox="1"/>
          <p:nvPr/>
        </p:nvSpPr>
        <p:spPr>
          <a:xfrm>
            <a:off x="511032" y="152400"/>
            <a:ext cx="1136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kern="1200" dirty="0">
                <a:solidFill>
                  <a:schemeClr val="accent2"/>
                </a:solidFill>
                <a:latin typeface="+mn-lt"/>
              </a:rPr>
              <a:t>Researcher Identifiers Used in Your RIM system (n=182)</a:t>
            </a:r>
          </a:p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Base: Institutions with a live RIM system</a:t>
            </a:r>
          </a:p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Note: Respondents could select more than one answer</a:t>
            </a:r>
            <a:endParaRPr lang="en-US" dirty="0"/>
          </a:p>
        </p:txBody>
      </p:sp>
      <p:pic>
        <p:nvPicPr>
          <p:cNvPr id="8" name="Shape 540">
            <a:extLst>
              <a:ext uri="{FF2B5EF4-FFF2-40B4-BE49-F238E27FC236}">
                <a16:creationId xmlns:a16="http://schemas.microsoft.com/office/drawing/2014/main" id="{7B535A01-16E3-5546-850D-6411F51D30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699" y="635442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541">
            <a:extLst>
              <a:ext uri="{FF2B5EF4-FFF2-40B4-BE49-F238E27FC236}">
                <a16:creationId xmlns:a16="http://schemas.microsoft.com/office/drawing/2014/main" id="{AADA8B53-F742-894E-9F89-1A5403ADBBC8}"/>
              </a:ext>
            </a:extLst>
          </p:cNvPr>
          <p:cNvSpPr/>
          <p:nvPr/>
        </p:nvSpPr>
        <p:spPr>
          <a:xfrm>
            <a:off x="1143000" y="632460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542">
            <a:extLst>
              <a:ext uri="{FF2B5EF4-FFF2-40B4-BE49-F238E27FC236}">
                <a16:creationId xmlns:a16="http://schemas.microsoft.com/office/drawing/2014/main" id="{B98A99CE-9D12-7B4D-939C-FE8B417E55A7}"/>
              </a:ext>
            </a:extLst>
          </p:cNvPr>
          <p:cNvSpPr txBox="1"/>
          <p:nvPr/>
        </p:nvSpPr>
        <p:spPr>
          <a:xfrm>
            <a:off x="2349565" y="633197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71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ADE0BE-2AF8-4B71-B15E-88CFCE733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309874"/>
              </p:ext>
            </p:extLst>
          </p:nvPr>
        </p:nvGraphicFramePr>
        <p:xfrm>
          <a:off x="-5105400" y="914400"/>
          <a:ext cx="1470660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1887200" y="152400"/>
            <a:ext cx="76200" cy="7620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3CE5B-0852-AF4E-B95D-E9E896C58C44}"/>
              </a:ext>
            </a:extLst>
          </p:cNvPr>
          <p:cNvSpPr txBox="1"/>
          <p:nvPr/>
        </p:nvSpPr>
        <p:spPr>
          <a:xfrm>
            <a:off x="457200" y="152400"/>
            <a:ext cx="11314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kern="1200" dirty="0">
                <a:solidFill>
                  <a:schemeClr val="accent2"/>
                </a:solidFill>
                <a:latin typeface="+mn-lt"/>
              </a:rPr>
              <a:t>Organization Identifiers Used in Your RIM system (n=162)</a:t>
            </a:r>
          </a:p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Base: Institutions with a live RIM system</a:t>
            </a:r>
          </a:p>
          <a:p>
            <a:pPr algn="ctr">
              <a:defRPr sz="12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</a:rPr>
              <a:t>Note: Respondents could select more than one answer</a:t>
            </a:r>
            <a:endParaRPr lang="en-US" sz="1200" kern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6" name="Shape 540">
            <a:extLst>
              <a:ext uri="{FF2B5EF4-FFF2-40B4-BE49-F238E27FC236}">
                <a16:creationId xmlns:a16="http://schemas.microsoft.com/office/drawing/2014/main" id="{C67FE79C-6CA7-7E42-8552-32C438DC5B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699" y="6354421"/>
            <a:ext cx="659301" cy="2322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41">
            <a:extLst>
              <a:ext uri="{FF2B5EF4-FFF2-40B4-BE49-F238E27FC236}">
                <a16:creationId xmlns:a16="http://schemas.microsoft.com/office/drawing/2014/main" id="{13E36BB8-A917-E044-99CD-D72BC5A16933}"/>
              </a:ext>
            </a:extLst>
          </p:cNvPr>
          <p:cNvSpPr/>
          <p:nvPr/>
        </p:nvSpPr>
        <p:spPr>
          <a:xfrm>
            <a:off x="1143000" y="6324600"/>
            <a:ext cx="1600243" cy="39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AE2373"/>
              </a:buClr>
              <a:buSzPts val="750"/>
            </a:pP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OCLC Research</a:t>
            </a:r>
            <a:r>
              <a:rPr lang="en-US" sz="750" dirty="0">
                <a:solidFill>
                  <a:srgbClr val="AE23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75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CC BY 4.0</a:t>
            </a:r>
            <a:br>
              <a:rPr lang="en-US" sz="825" dirty="0">
                <a:latin typeface="Calibri"/>
                <a:ea typeface="Calibri"/>
                <a:cs typeface="Calibri"/>
                <a:sym typeface="Calibri"/>
              </a:rPr>
            </a:br>
            <a:endParaRPr sz="8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542">
            <a:extLst>
              <a:ext uri="{FF2B5EF4-FFF2-40B4-BE49-F238E27FC236}">
                <a16:creationId xmlns:a16="http://schemas.microsoft.com/office/drawing/2014/main" id="{7D133ED8-263D-9340-901C-FCCE9D8C260B}"/>
              </a:ext>
            </a:extLst>
          </p:cNvPr>
          <p:cNvSpPr txBox="1"/>
          <p:nvPr/>
        </p:nvSpPr>
        <p:spPr>
          <a:xfrm>
            <a:off x="2349565" y="6331972"/>
            <a:ext cx="5527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800" dirty="0"/>
              <a:t>Research Information Management (RIM) Systems: International Survey of Libraries, preliminary results (2018)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31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83" name="Shape 383"/>
          <p:cNvSpPr/>
          <p:nvPr/>
        </p:nvSpPr>
        <p:spPr>
          <a:xfrm>
            <a:off x="0" y="6327174"/>
            <a:ext cx="3952644" cy="542841"/>
          </a:xfrm>
          <a:prstGeom prst="rect">
            <a:avLst/>
          </a:prstGeom>
          <a:solidFill>
            <a:srgbClr val="A93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100" dirty="0" err="1">
                <a:solidFill>
                  <a:schemeClr val="lt1"/>
                </a:solidFill>
              </a:rPr>
              <a:t>oc.lc</a:t>
            </a:r>
            <a:r>
              <a:rPr lang="en-US" sz="2100" dirty="0">
                <a:solidFill>
                  <a:schemeClr val="lt1"/>
                </a:solidFill>
              </a:rPr>
              <a:t>/rim</a:t>
            </a:r>
            <a:endParaRPr dirty="0"/>
          </a:p>
        </p:txBody>
      </p:sp>
      <p:sp>
        <p:nvSpPr>
          <p:cNvPr id="384" name="Shape 384"/>
          <p:cNvSpPr txBox="1"/>
          <p:nvPr/>
        </p:nvSpPr>
        <p:spPr>
          <a:xfrm>
            <a:off x="1045143" y="299505"/>
            <a:ext cx="10101716" cy="52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>
                <a:solidFill>
                  <a:schemeClr val="lt1"/>
                </a:solidFill>
              </a:rPr>
              <a:t>OCLC Research publications on Research Information Management</a:t>
            </a:r>
            <a:endParaRPr dirty="0"/>
          </a:p>
        </p:txBody>
      </p:sp>
      <p:pic>
        <p:nvPicPr>
          <p:cNvPr id="385" name="Shape 385" descr="http://www.oclc.org/content/dam/research/images/publications/rdm-cover-1.png"/>
          <p:cNvPicPr preferRelativeResize="0"/>
          <p:nvPr/>
        </p:nvPicPr>
        <p:blipFill rotWithShape="1">
          <a:blip r:embed="rId4">
            <a:alphaModFix amt="0"/>
          </a:blip>
          <a:srcRect/>
          <a:stretch/>
        </p:blipFill>
        <p:spPr>
          <a:xfrm>
            <a:off x="8352425" y="1135959"/>
            <a:ext cx="3381342" cy="4361291"/>
          </a:xfrm>
          <a:prstGeom prst="rect">
            <a:avLst/>
          </a:prstGeom>
          <a:solidFill>
            <a:schemeClr val="accent6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86" name="Shape 386"/>
          <p:cNvSpPr/>
          <p:nvPr/>
        </p:nvSpPr>
        <p:spPr>
          <a:xfrm>
            <a:off x="8618195" y="1692534"/>
            <a:ext cx="2873098" cy="27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800" b="1" i="1" dirty="0">
                <a:solidFill>
                  <a:schemeClr val="lt1"/>
                </a:solidFill>
              </a:rPr>
              <a:t>Survey of Research Information Management Practices </a:t>
            </a:r>
            <a:endParaRPr dirty="0"/>
          </a:p>
          <a:p>
            <a:endParaRPr b="1" dirty="0">
              <a:solidFill>
                <a:schemeClr val="lt1"/>
              </a:solidFill>
            </a:endParaRPr>
          </a:p>
          <a:p>
            <a:endParaRPr b="1" dirty="0">
              <a:solidFill>
                <a:schemeClr val="lt1"/>
              </a:solidFill>
            </a:endParaRPr>
          </a:p>
          <a:p>
            <a:r>
              <a:rPr lang="en-US" b="1" dirty="0">
                <a:solidFill>
                  <a:schemeClr val="lt1"/>
                </a:solidFill>
              </a:rPr>
              <a:t>(report coming November 2018)</a:t>
            </a:r>
            <a:endParaRPr dirty="0"/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849" y="1118652"/>
            <a:ext cx="3437769" cy="4361291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5800" y="1138696"/>
            <a:ext cx="3488143" cy="4358554"/>
          </a:xfrm>
          <a:prstGeom prst="rect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16717" y="4435610"/>
            <a:ext cx="1793449" cy="1052459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81002" y="5002091"/>
            <a:ext cx="1864878" cy="388989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Oval 11"/>
          <p:cNvSpPr/>
          <p:nvPr/>
        </p:nvSpPr>
        <p:spPr>
          <a:xfrm>
            <a:off x="11887200" y="199951"/>
            <a:ext cx="91302" cy="995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35013-3125-EE47-9C28-7CF8E13F3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summary 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792E2-5DD5-2241-902D-ECB5CB83BA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64787" y="1372995"/>
            <a:ext cx="5031314" cy="4897176"/>
          </a:xfrm>
        </p:spPr>
        <p:txBody>
          <a:bodyPr>
            <a:normAutofit/>
          </a:bodyPr>
          <a:lstStyle/>
          <a:p>
            <a:r>
              <a:rPr lang="en-US" dirty="0"/>
              <a:t>Congruent with our qualitative </a:t>
            </a:r>
            <a:r>
              <a:rPr lang="en-US" i="1" dirty="0"/>
              <a:t>Convenience and Compliance </a:t>
            </a:r>
            <a:r>
              <a:rPr lang="en-US" dirty="0"/>
              <a:t>findings</a:t>
            </a:r>
          </a:p>
          <a:p>
            <a:r>
              <a:rPr lang="en-US" dirty="0"/>
              <a:t>Strong adoption of person identifiers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2"/>
                </a:solidFill>
              </a:rPr>
              <a:t>ORCID becoming a </a:t>
            </a:r>
            <a:r>
              <a:rPr lang="en-US" b="1" i="1" dirty="0">
                <a:solidFill>
                  <a:schemeClr val="accent2"/>
                </a:solidFill>
              </a:rPr>
              <a:t>de facto </a:t>
            </a:r>
            <a:r>
              <a:rPr lang="en-US" b="1" dirty="0">
                <a:solidFill>
                  <a:schemeClr val="accent2"/>
                </a:solidFill>
              </a:rPr>
              <a:t>standard</a:t>
            </a:r>
            <a:r>
              <a:rPr lang="en-US" dirty="0"/>
              <a:t> in scholarly literature, but other identifiers also needed and used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2"/>
                </a:solidFill>
              </a:rPr>
              <a:t>Organizational identifiers largely unused</a:t>
            </a:r>
            <a:endParaRPr lang="en-US" dirty="0"/>
          </a:p>
          <a:p>
            <a:endParaRPr lang="en-US" dirty="0"/>
          </a:p>
        </p:txBody>
      </p:sp>
      <p:pic>
        <p:nvPicPr>
          <p:cNvPr id="5" name="Shape 713">
            <a:extLst>
              <a:ext uri="{FF2B5EF4-FFF2-40B4-BE49-F238E27FC236}">
                <a16:creationId xmlns:a16="http://schemas.microsoft.com/office/drawing/2014/main" id="{307D29E6-AB40-0944-9EAC-E7B5C8B847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1208" y="1597975"/>
            <a:ext cx="3212726" cy="402521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Shape 734">
            <a:extLst>
              <a:ext uri="{FF2B5EF4-FFF2-40B4-BE49-F238E27FC236}">
                <a16:creationId xmlns:a16="http://schemas.microsoft.com/office/drawing/2014/main" id="{26A961C8-FEBD-2F47-B870-8290E9427C3D}"/>
              </a:ext>
            </a:extLst>
          </p:cNvPr>
          <p:cNvSpPr/>
          <p:nvPr/>
        </p:nvSpPr>
        <p:spPr>
          <a:xfrm>
            <a:off x="1" y="6228442"/>
            <a:ext cx="3352800" cy="629558"/>
          </a:xfrm>
          <a:prstGeom prst="rect">
            <a:avLst/>
          </a:prstGeom>
          <a:solidFill>
            <a:srgbClr val="A93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1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oc.lc</a:t>
            </a:r>
            <a:r>
              <a:rPr lang="en-US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/rim</a:t>
            </a:r>
            <a:endParaRPr dirty="0"/>
          </a:p>
        </p:txBody>
      </p:sp>
      <p:sp>
        <p:nvSpPr>
          <p:cNvPr id="6" name="Oval 5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06297-FEED-D74D-9F44-3A0945380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Discussion</a:t>
            </a:r>
          </a:p>
        </p:txBody>
      </p:sp>
      <p:sp>
        <p:nvSpPr>
          <p:cNvPr id="4" name="Shape 341">
            <a:extLst>
              <a:ext uri="{FF2B5EF4-FFF2-40B4-BE49-F238E27FC236}">
                <a16:creationId xmlns:a16="http://schemas.microsoft.com/office/drawing/2014/main" id="{C96D00A2-6A21-BE46-A081-6E72ADBD1F4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545034" y="1372998"/>
            <a:ext cx="3758902" cy="44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400"/>
              <a:buNone/>
            </a:pPr>
            <a:r>
              <a:rPr lang="en-US" sz="1400" b="1" dirty="0">
                <a:solidFill>
                  <a:schemeClr val="dk1"/>
                </a:solidFill>
              </a:rPr>
              <a:t>Rebecca Bryant, PhD, </a:t>
            </a:r>
            <a:r>
              <a:rPr lang="en-US" sz="1400" dirty="0">
                <a:solidFill>
                  <a:schemeClr val="dk1"/>
                </a:solidFill>
              </a:rPr>
              <a:t>Senior Program Officer, OCLC Research</a:t>
            </a:r>
            <a:endParaRPr sz="1400" dirty="0"/>
          </a:p>
          <a:p>
            <a:pPr marL="0" indent="0">
              <a:buSzPts val="1400"/>
              <a:buNone/>
            </a:pPr>
            <a:r>
              <a:rPr lang="en-US" sz="1400" u="sng" dirty="0">
                <a:solidFill>
                  <a:schemeClr val="hlink"/>
                </a:solidFill>
                <a:hlinkClick r:id="rId3"/>
              </a:rPr>
              <a:t>bryantr@oclc.org</a:t>
            </a:r>
            <a:r>
              <a:rPr lang="en-US" sz="1400" u="sng" dirty="0">
                <a:solidFill>
                  <a:schemeClr val="hlink"/>
                </a:solidFill>
              </a:rPr>
              <a:t>   </a:t>
            </a:r>
            <a:r>
              <a:rPr lang="en-US" sz="1400" dirty="0">
                <a:solidFill>
                  <a:schemeClr val="tx1"/>
                </a:solidFill>
              </a:rPr>
              <a:t>@RebeccaBryant18</a:t>
            </a:r>
          </a:p>
          <a:p>
            <a:pPr marL="0" indent="0">
              <a:spcBef>
                <a:spcPts val="280"/>
              </a:spcBef>
              <a:spcAft>
                <a:spcPts val="1200"/>
              </a:spcAft>
              <a:buSzPts val="1400"/>
              <a:buNone/>
            </a:pPr>
            <a:r>
              <a:rPr lang="en-US" sz="1400" dirty="0"/>
              <a:t>    </a:t>
            </a:r>
            <a:r>
              <a:rPr lang="en-US" sz="1400" dirty="0">
                <a:hlinkClick r:id="rId4"/>
              </a:rPr>
              <a:t>https://orcid.org/0000-0002-2753-3881</a:t>
            </a: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>
                <a:solidFill>
                  <a:schemeClr val="dk1"/>
                </a:solidFill>
              </a:rPr>
              <a:t>Anna Clements, </a:t>
            </a:r>
            <a:r>
              <a:rPr lang="en-US" sz="1400" dirty="0">
                <a:solidFill>
                  <a:schemeClr val="dk1"/>
                </a:solidFill>
              </a:rPr>
              <a:t>Assistant Library Director, University of St Andrews; </a:t>
            </a:r>
            <a:r>
              <a:rPr lang="en-US" sz="1400" dirty="0" err="1">
                <a:solidFill>
                  <a:schemeClr val="dk1"/>
                </a:solidFill>
              </a:rPr>
              <a:t>euroCRIS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</a:p>
          <a:p>
            <a:pPr marL="0" indent="0">
              <a:spcBef>
                <a:spcPts val="280"/>
              </a:spcBef>
              <a:buSzPts val="1400"/>
              <a:buNone/>
            </a:pPr>
            <a:r>
              <a:rPr lang="en-US" sz="1400" u="sng" dirty="0">
                <a:solidFill>
                  <a:schemeClr val="hlink"/>
                </a:solidFill>
                <a:hlinkClick r:id="rId5"/>
              </a:rPr>
              <a:t>akc@st-andrews.ac.uk</a:t>
            </a:r>
            <a:r>
              <a:rPr lang="en-US" sz="1400" u="sng" dirty="0">
                <a:solidFill>
                  <a:schemeClr val="hlink"/>
                </a:solidFill>
              </a:rPr>
              <a:t>   </a:t>
            </a:r>
            <a:r>
              <a:rPr lang="en-US" sz="1400" dirty="0"/>
              <a:t>@</a:t>
            </a:r>
            <a:r>
              <a:rPr lang="en-US" sz="1400" dirty="0" err="1"/>
              <a:t>AnnaKClements</a:t>
            </a:r>
            <a:endParaRPr lang="en-US" sz="1400" dirty="0"/>
          </a:p>
          <a:p>
            <a:pPr marL="0" indent="0">
              <a:spcBef>
                <a:spcPts val="280"/>
              </a:spcBef>
              <a:spcAft>
                <a:spcPts val="1200"/>
              </a:spcAft>
              <a:buSzPts val="1400"/>
              <a:buNone/>
            </a:pPr>
            <a:r>
              <a:rPr lang="en-US" sz="1400" dirty="0">
                <a:solidFill>
                  <a:schemeClr val="accent2"/>
                </a:solidFill>
              </a:rPr>
              <a:t>    </a:t>
            </a:r>
            <a:r>
              <a:rPr lang="en-US" sz="1400" dirty="0">
                <a:solidFill>
                  <a:schemeClr val="accent2"/>
                </a:solidFill>
                <a:hlinkClick r:id="rId6"/>
              </a:rPr>
              <a:t>https://orcid.org/0000-0003-2895-1310</a:t>
            </a:r>
            <a:r>
              <a:rPr lang="en-US" sz="1400" dirty="0">
                <a:solidFill>
                  <a:schemeClr val="accent2"/>
                </a:solidFill>
              </a:rPr>
              <a:t>  </a:t>
            </a:r>
          </a:p>
          <a:p>
            <a:pPr mar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b="1" dirty="0"/>
              <a:t>Jan Fransen</a:t>
            </a:r>
            <a:r>
              <a:rPr lang="en-US" sz="1400" dirty="0"/>
              <a:t>, Service Lead for RIM Systems, University of Minnesota</a:t>
            </a:r>
          </a:p>
          <a:p>
            <a:pPr mar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r>
              <a:rPr lang="en-US" sz="1400" dirty="0">
                <a:hlinkClick r:id="rId7"/>
              </a:rPr>
              <a:t>fransen@umn.edu</a:t>
            </a:r>
            <a:r>
              <a:rPr lang="en-US" sz="1400" dirty="0"/>
              <a:t> </a:t>
            </a:r>
          </a:p>
          <a:p>
            <a:pPr marL="0" indent="0">
              <a:spcBef>
                <a:spcPts val="280"/>
              </a:spcBef>
              <a:buSzPts val="1400"/>
              <a:buNone/>
            </a:pPr>
            <a:r>
              <a:rPr lang="en-US" sz="1400" dirty="0"/>
              <a:t>    </a:t>
            </a:r>
            <a:r>
              <a:rPr lang="en-US" sz="1400" dirty="0">
                <a:hlinkClick r:id="rId8"/>
              </a:rPr>
              <a:t>https://orcid.org/0000-0002-0302-2761</a:t>
            </a:r>
            <a:r>
              <a:rPr lang="en-US" sz="1400" dirty="0"/>
              <a:t> </a:t>
            </a:r>
          </a:p>
          <a:p>
            <a:pPr marL="0" indent="0">
              <a:spcBef>
                <a:spcPts val="280"/>
              </a:spcBef>
              <a:buSzPts val="1400"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endParaRPr lang="en-US" sz="1400" u="sng" dirty="0">
              <a:solidFill>
                <a:schemeClr val="hlink"/>
              </a:solidFill>
            </a:endParaRPr>
          </a:p>
        </p:txBody>
      </p:sp>
      <p:sp>
        <p:nvSpPr>
          <p:cNvPr id="5" name="Shape 341">
            <a:extLst>
              <a:ext uri="{FF2B5EF4-FFF2-40B4-BE49-F238E27FC236}">
                <a16:creationId xmlns:a16="http://schemas.microsoft.com/office/drawing/2014/main" id="{6932C5D9-DD63-D847-8C9C-29C700C13901}"/>
              </a:ext>
            </a:extLst>
          </p:cNvPr>
          <p:cNvSpPr txBox="1">
            <a:spLocks/>
          </p:cNvSpPr>
          <p:nvPr/>
        </p:nvSpPr>
        <p:spPr>
          <a:xfrm>
            <a:off x="609600" y="1372995"/>
            <a:ext cx="5263850" cy="44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Survey results and data to be published as an OCLC Research Report in November 2018</a:t>
            </a:r>
          </a:p>
          <a:p>
            <a:pPr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dk1"/>
              </a:solidFill>
            </a:endParaRPr>
          </a:p>
          <a:p>
            <a:pPr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dk1"/>
                </a:solidFill>
              </a:rPr>
              <a:t>More information at </a:t>
            </a:r>
            <a:r>
              <a:rPr lang="en-US" sz="3200" u="sng" dirty="0" err="1">
                <a:solidFill>
                  <a:schemeClr val="dk1"/>
                </a:solidFill>
              </a:rPr>
              <a:t>oc.lc</a:t>
            </a:r>
            <a:r>
              <a:rPr lang="en-US" sz="3200" u="sng" dirty="0">
                <a:solidFill>
                  <a:schemeClr val="dk1"/>
                </a:solidFill>
              </a:rPr>
              <a:t>/rim</a:t>
            </a:r>
          </a:p>
          <a:p>
            <a:pPr marL="0" indent="0">
              <a:buClr>
                <a:schemeClr val="dk1"/>
              </a:buClr>
              <a:buSzPts val="1400"/>
              <a:buNone/>
            </a:pPr>
            <a:endParaRPr lang="en-US" sz="1400" dirty="0">
              <a:solidFill>
                <a:schemeClr val="accent2"/>
              </a:solidFill>
            </a:endParaRPr>
          </a:p>
          <a:p>
            <a:pPr marL="0" indent="0">
              <a:spcBef>
                <a:spcPts val="280"/>
              </a:spcBef>
              <a:buClr>
                <a:schemeClr val="dk1"/>
              </a:buClr>
              <a:buSzPts val="1400"/>
              <a:buNone/>
            </a:pPr>
            <a:endParaRPr lang="en-US" sz="1400" u="sng" dirty="0">
              <a:solidFill>
                <a:schemeClr val="hlin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64" y="4393390"/>
            <a:ext cx="152400" cy="15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664" y="3256207"/>
            <a:ext cx="152400" cy="15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71" y="2133600"/>
            <a:ext cx="152400" cy="152400"/>
          </a:xfrm>
          <a:prstGeom prst="rect">
            <a:avLst/>
          </a:prstGeom>
        </p:spPr>
      </p:pic>
      <p:sp>
        <p:nvSpPr>
          <p:cNvPr id="9" name="Shape 383">
            <a:extLst>
              <a:ext uri="{FF2B5EF4-FFF2-40B4-BE49-F238E27FC236}">
                <a16:creationId xmlns:a16="http://schemas.microsoft.com/office/drawing/2014/main" id="{B7D627F6-8E88-5241-92A4-9C731D0AD122}"/>
              </a:ext>
            </a:extLst>
          </p:cNvPr>
          <p:cNvSpPr/>
          <p:nvPr/>
        </p:nvSpPr>
        <p:spPr>
          <a:xfrm>
            <a:off x="0" y="6220581"/>
            <a:ext cx="3962400" cy="637419"/>
          </a:xfrm>
          <a:prstGeom prst="rect">
            <a:avLst/>
          </a:prstGeom>
          <a:solidFill>
            <a:srgbClr val="A93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100" dirty="0" err="1">
                <a:solidFill>
                  <a:schemeClr val="lt1"/>
                </a:solidFill>
              </a:rPr>
              <a:t>oc.lc</a:t>
            </a:r>
            <a:r>
              <a:rPr lang="en-US" sz="2100" dirty="0">
                <a:solidFill>
                  <a:schemeClr val="lt1"/>
                </a:solidFill>
              </a:rPr>
              <a:t>/rim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345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1135627"/>
            <a:ext cx="11201400" cy="450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80000"/>
              </a:lnSpc>
              <a:spcBef>
                <a:spcPts val="0"/>
              </a:spcBef>
              <a:buSzPts val="1679"/>
              <a:buNone/>
            </a:pPr>
            <a:r>
              <a:rPr lang="en-US" sz="1679" dirty="0"/>
              <a:t>Bryant, Rebecca, Anna Clements, Carol </a:t>
            </a:r>
            <a:r>
              <a:rPr lang="en-US" sz="1679" dirty="0" err="1"/>
              <a:t>Feltes</a:t>
            </a:r>
            <a:r>
              <a:rPr lang="en-US" sz="1679" dirty="0"/>
              <a:t>, David </a:t>
            </a:r>
            <a:r>
              <a:rPr lang="en-US" sz="1679" dirty="0" err="1"/>
              <a:t>Groenewegen</a:t>
            </a:r>
            <a:r>
              <a:rPr lang="en-US" sz="1679" dirty="0"/>
              <a:t>, Simon </a:t>
            </a:r>
            <a:r>
              <a:rPr lang="en-US" sz="1679" dirty="0" err="1"/>
              <a:t>Huggard</a:t>
            </a:r>
            <a:r>
              <a:rPr lang="en-US" sz="1679" dirty="0"/>
              <a:t>, Holly Mercer, Roxanne </a:t>
            </a:r>
            <a:r>
              <a:rPr lang="en-US" sz="1679" dirty="0" err="1"/>
              <a:t>Missingham</a:t>
            </a:r>
            <a:r>
              <a:rPr lang="en-US" sz="1679" dirty="0"/>
              <a:t>, </a:t>
            </a:r>
            <a:r>
              <a:rPr lang="en-US" sz="1679" dirty="0" err="1"/>
              <a:t>Maliaca</a:t>
            </a:r>
            <a:r>
              <a:rPr lang="en-US" sz="1679" dirty="0"/>
              <a:t> </a:t>
            </a:r>
            <a:r>
              <a:rPr lang="en-US" sz="1679" dirty="0" err="1"/>
              <a:t>Oxnam</a:t>
            </a:r>
            <a:r>
              <a:rPr lang="en-US" sz="1679" dirty="0"/>
              <a:t>, Anne </a:t>
            </a:r>
            <a:r>
              <a:rPr lang="en-US" sz="1679" dirty="0" err="1"/>
              <a:t>Rauh</a:t>
            </a:r>
            <a:r>
              <a:rPr lang="en-US" sz="1679" dirty="0"/>
              <a:t> and John Wright. 2017. </a:t>
            </a:r>
            <a:r>
              <a:rPr lang="en-US" sz="1679" i="1" dirty="0"/>
              <a:t>Research Information Management: Defining RIM and the Library’s Role</a:t>
            </a:r>
            <a:r>
              <a:rPr lang="en-US" sz="1679" dirty="0"/>
              <a:t>. Dublin, OH: OCLC Research. doi:</a:t>
            </a:r>
            <a:r>
              <a:rPr lang="en-US" sz="1679" u="sng" dirty="0">
                <a:solidFill>
                  <a:schemeClr val="hlink"/>
                </a:solidFill>
                <a:hlinkClick r:id="rId3"/>
              </a:rPr>
              <a:t>10.25333/C3NK88</a:t>
            </a:r>
            <a:endParaRPr sz="1679" dirty="0"/>
          </a:p>
          <a:p>
            <a:pPr indent="-457200">
              <a:lnSpc>
                <a:spcPct val="80000"/>
              </a:lnSpc>
              <a:buSzPts val="1680"/>
              <a:buNone/>
            </a:pPr>
            <a:endParaRPr sz="1679" dirty="0"/>
          </a:p>
          <a:p>
            <a:pPr indent="-457200">
              <a:lnSpc>
                <a:spcPct val="80000"/>
              </a:lnSpc>
              <a:buSzPts val="1679"/>
              <a:buNone/>
            </a:pPr>
            <a:r>
              <a:rPr lang="en-US" sz="1679" dirty="0"/>
              <a:t>Bryant, Rebecca, Annette Dortmund, and Constance </a:t>
            </a:r>
            <a:r>
              <a:rPr lang="en-US" sz="1679" dirty="0" err="1"/>
              <a:t>Malpas</a:t>
            </a:r>
            <a:r>
              <a:rPr lang="en-US" sz="1679" dirty="0"/>
              <a:t>. 2017. </a:t>
            </a:r>
            <a:br>
              <a:rPr lang="en-US" sz="1679" dirty="0"/>
            </a:br>
            <a:r>
              <a:rPr lang="en-US" sz="1679" i="1" dirty="0"/>
              <a:t>Convenience and Compliance: Case Studies on Persistent Identifiers in European Research Information</a:t>
            </a:r>
            <a:r>
              <a:rPr lang="en-US" sz="1679" dirty="0"/>
              <a:t>. Dublin, Ohio: OCLC Research. doi:</a:t>
            </a:r>
            <a:r>
              <a:rPr lang="en-US" sz="1679" u="sng" dirty="0">
                <a:solidFill>
                  <a:schemeClr val="hlink"/>
                </a:solidFill>
                <a:hlinkClick r:id="rId4"/>
              </a:rPr>
              <a:t>10.25333/C32K7M</a:t>
            </a:r>
            <a:endParaRPr sz="1679" dirty="0"/>
          </a:p>
          <a:p>
            <a:pPr indent="-457200">
              <a:lnSpc>
                <a:spcPct val="80000"/>
              </a:lnSpc>
              <a:buSzPts val="1680"/>
              <a:buNone/>
            </a:pPr>
            <a:endParaRPr sz="1679" dirty="0"/>
          </a:p>
          <a:p>
            <a:pPr indent="-457200">
              <a:lnSpc>
                <a:spcPct val="80000"/>
              </a:lnSpc>
              <a:buSzPts val="1679"/>
              <a:buNone/>
            </a:pPr>
            <a:r>
              <a:rPr lang="en-US" sz="1679" dirty="0" err="1"/>
              <a:t>euroCRIS</a:t>
            </a:r>
            <a:r>
              <a:rPr lang="en-US" sz="1679" dirty="0"/>
              <a:t> &amp; OCLC Research. </a:t>
            </a:r>
            <a:r>
              <a:rPr lang="en-US" sz="1679" i="1" dirty="0"/>
              <a:t>International Survey on Research Information Management Practices. </a:t>
            </a:r>
            <a:r>
              <a:rPr lang="en-US" sz="1679" dirty="0"/>
              <a:t>Publication of results as an OCLC Research report </a:t>
            </a:r>
            <a:r>
              <a:rPr lang="en-US" sz="1679" b="1" u="sng" dirty="0"/>
              <a:t>expected in 2018</a:t>
            </a:r>
            <a:endParaRPr dirty="0"/>
          </a:p>
          <a:p>
            <a:pPr indent="-457200">
              <a:lnSpc>
                <a:spcPct val="80000"/>
              </a:lnSpc>
              <a:buSzPts val="1680"/>
              <a:buNone/>
            </a:pPr>
            <a:endParaRPr sz="1679" u="sng" dirty="0"/>
          </a:p>
          <a:p>
            <a:pPr indent="-457200">
              <a:lnSpc>
                <a:spcPct val="80000"/>
              </a:lnSpc>
              <a:buSzPts val="1679"/>
              <a:buNone/>
            </a:pPr>
            <a:r>
              <a:rPr lang="en-US" sz="1679" dirty="0"/>
              <a:t>Ribeiro, </a:t>
            </a:r>
            <a:r>
              <a:rPr lang="en-US" sz="1679" dirty="0" err="1"/>
              <a:t>Lígia</a:t>
            </a:r>
            <a:r>
              <a:rPr lang="en-US" sz="1679" dirty="0"/>
              <a:t>, Pablo De Castro, and Michele </a:t>
            </a:r>
            <a:r>
              <a:rPr lang="en-US" sz="1679" dirty="0" err="1"/>
              <a:t>Mennielli</a:t>
            </a:r>
            <a:r>
              <a:rPr lang="en-US" sz="1679" dirty="0"/>
              <a:t>. “EUNIS-</a:t>
            </a:r>
            <a:r>
              <a:rPr lang="en-US" sz="1679" dirty="0" err="1"/>
              <a:t>EuroCRIS</a:t>
            </a:r>
            <a:r>
              <a:rPr lang="en-US" sz="1679" dirty="0"/>
              <a:t> Joint Survey on CRIS and IR,” 2016. </a:t>
            </a:r>
            <a:r>
              <a:rPr lang="en-US" sz="1679" u="sng" dirty="0">
                <a:solidFill>
                  <a:schemeClr val="hlink"/>
                </a:solidFill>
                <a:hlinkClick r:id="rId5"/>
              </a:rPr>
              <a:t>http://www.eurocris.org/news/cris-ir-survey-report</a:t>
            </a:r>
            <a:r>
              <a:rPr lang="en-US" sz="1679" dirty="0"/>
              <a:t>. </a:t>
            </a:r>
            <a:endParaRPr dirty="0"/>
          </a:p>
          <a:p>
            <a:pPr indent="-457200">
              <a:lnSpc>
                <a:spcPct val="80000"/>
              </a:lnSpc>
              <a:buSzPts val="1680"/>
              <a:buNone/>
            </a:pPr>
            <a:endParaRPr sz="1679" u="sng" dirty="0"/>
          </a:p>
        </p:txBody>
      </p:sp>
      <p:sp>
        <p:nvSpPr>
          <p:cNvPr id="805" name="Shape 805"/>
          <p:cNvSpPr txBox="1">
            <a:spLocks noGrp="1"/>
          </p:cNvSpPr>
          <p:nvPr>
            <p:ph type="body" idx="2"/>
          </p:nvPr>
        </p:nvSpPr>
        <p:spPr>
          <a:xfrm>
            <a:off x="685800" y="457200"/>
            <a:ext cx="843914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3200" dirty="0">
                <a:solidFill>
                  <a:schemeClr val="bg2"/>
                </a:solidFill>
              </a:rPr>
              <a:t>References</a:t>
            </a:r>
            <a:endParaRPr sz="3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ape 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662" y="6546700"/>
            <a:ext cx="9216000" cy="33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 descr="Network2.jpg"/>
          <p:cNvPicPr preferRelativeResize="0"/>
          <p:nvPr/>
        </p:nvPicPr>
        <p:blipFill rotWithShape="1">
          <a:blip r:embed="rId4">
            <a:alphaModFix/>
          </a:blip>
          <a:srcRect b="5338"/>
          <a:stretch/>
        </p:blipFill>
        <p:spPr>
          <a:xfrm>
            <a:off x="1509801" y="2218617"/>
            <a:ext cx="9158200" cy="354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 descr="ORCI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3914" y="5790369"/>
            <a:ext cx="962572" cy="29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 descr="JIS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73105" y="6163021"/>
            <a:ext cx="617571" cy="3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 descr="IBICT.png"/>
          <p:cNvPicPr preferRelativeResize="0"/>
          <p:nvPr/>
        </p:nvPicPr>
        <p:blipFill rotWithShape="1">
          <a:blip r:embed="rId7">
            <a:alphaModFix/>
          </a:blip>
          <a:srcRect r="53660" b="4830"/>
          <a:stretch/>
        </p:blipFill>
        <p:spPr>
          <a:xfrm>
            <a:off x="7906790" y="5779232"/>
            <a:ext cx="903972" cy="31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 descr="ESF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47656" y="5987483"/>
            <a:ext cx="538229" cy="53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 descr="EUNIS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68291" y="5992075"/>
            <a:ext cx="538859" cy="54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 descr="ERCIM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7630" y="5762174"/>
            <a:ext cx="481419" cy="406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 descr="EARMA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544176" y="5840256"/>
            <a:ext cx="819251" cy="41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 descr="CODATA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862535" y="5780407"/>
            <a:ext cx="517636" cy="3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 descr="COAR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8145" y="6089308"/>
            <a:ext cx="821070" cy="41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 descr="CASRAI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675799" y="6208961"/>
            <a:ext cx="1049669" cy="303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 descr="APA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88384" y="6172456"/>
            <a:ext cx="604175" cy="33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 descr="ALLEA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93740" y="5792024"/>
            <a:ext cx="1107318" cy="3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043274" y="3694377"/>
            <a:ext cx="2125566" cy="68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 descr="duraspace_logo_4in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085113" y="6245372"/>
            <a:ext cx="1258220" cy="23696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8578636" y="3434756"/>
            <a:ext cx="1151999" cy="115199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&gt;200 Members</a:t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2409216" y="2282757"/>
            <a:ext cx="1151999" cy="115199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45 Countries</a:t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3433311" y="4509787"/>
            <a:ext cx="1151999" cy="1151999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15 Strategic Partners</a:t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1888189" y="1126120"/>
            <a:ext cx="84494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An international not-for-profit association founded in 2002 to bring together experts on research information in general and research information systems (CRIS) in particular</a:t>
            </a:r>
            <a:endParaRPr/>
          </a:p>
        </p:txBody>
      </p:sp>
      <p:pic>
        <p:nvPicPr>
          <p:cNvPr id="427" name="Shape 42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9614377" y="6081316"/>
            <a:ext cx="956641" cy="4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941173" y="5791337"/>
            <a:ext cx="1003339" cy="418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676401" y="152400"/>
            <a:ext cx="8839201" cy="7071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Oval 27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  <a:solidFill>
            <a:srgbClr val="007749"/>
          </a:solidFill>
          <a:ln w="25400" cap="flat" cmpd="sng" algn="ctr">
            <a:solidFill>
              <a:srgbClr val="00774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Shape 4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775" y="1082201"/>
            <a:ext cx="7075100" cy="31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Shape 490"/>
          <p:cNvSpPr txBox="1"/>
          <p:nvPr/>
        </p:nvSpPr>
        <p:spPr>
          <a:xfrm>
            <a:off x="7081838" y="3860801"/>
            <a:ext cx="3586162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98989"/>
              </a:buClr>
              <a:buSzPts val="1200"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Lígia Maria Ribeiro,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lmr@fe.up.pt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898989"/>
              </a:buClr>
              <a:buSzPts val="1200"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Universidade do Porto – FEUP &amp; EUNIS</a:t>
            </a:r>
            <a:endParaRPr/>
          </a:p>
          <a:p>
            <a:pPr>
              <a:buClr>
                <a:schemeClr val="dk1"/>
              </a:buClr>
              <a:buSzPts val="1200"/>
            </a:pPr>
            <a:endParaRPr sz="12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>
              <a:buClr>
                <a:srgbClr val="898989"/>
              </a:buClr>
              <a:buSzPts val="1200"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Pablo de Castro,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pablo.decastro@kb.nl</a:t>
            </a:r>
            <a:endParaRPr sz="1200" u="sng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898989"/>
              </a:buClr>
              <a:buSzPts val="1200"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Stichting LIBER&amp; euroCRIS</a:t>
            </a:r>
            <a:endParaRPr/>
          </a:p>
          <a:p>
            <a:pPr>
              <a:buClr>
                <a:schemeClr val="dk1"/>
              </a:buClr>
              <a:buSzPts val="1200"/>
            </a:pP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898989"/>
              </a:buClr>
              <a:buSzPts val="1200"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Michele Mennielli,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m.mennielli@cineca.it</a:t>
            </a: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>
              <a:buClr>
                <a:srgbClr val="898989"/>
              </a:buClr>
              <a:buSzPts val="1200"/>
            </a:pPr>
            <a:r>
              <a:rPr lang="en-US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CINECA &amp; EUNIS &amp; euroCRIS</a:t>
            </a:r>
            <a:endParaRPr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1524000" y="4632326"/>
            <a:ext cx="4876800" cy="3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>
                <a:solidFill>
                  <a:schemeClr val="dk1"/>
                </a:solidFill>
              </a:rPr>
              <a:t>http://www.eunis.org/blog/2016/03/01/crisir-survey-report/</a:t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1524000" y="5126039"/>
            <a:ext cx="5557838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en-US">
                <a:solidFill>
                  <a:schemeClr val="dk1"/>
                </a:solidFill>
              </a:rPr>
              <a:t>http://www.eunis.org/wp-content/uploads/2016/03/cris-report-ED.pdf</a:t>
            </a:r>
            <a:endParaRPr/>
          </a:p>
        </p:txBody>
      </p:sp>
      <p:sp>
        <p:nvSpPr>
          <p:cNvPr id="493" name="Shape 493"/>
          <p:cNvSpPr txBox="1"/>
          <p:nvPr/>
        </p:nvSpPr>
        <p:spPr>
          <a:xfrm>
            <a:off x="1864788" y="229139"/>
            <a:ext cx="84390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2E75B5"/>
              </a:buClr>
              <a:buSzPts val="3600"/>
            </a:pP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RIM Survey: building on previous work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887200" y="152939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794702" y="423527"/>
            <a:ext cx="10254298" cy="133137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b="0" dirty="0"/>
              <a:t>Survey of Research Information Management Practices</a:t>
            </a:r>
            <a:endParaRPr dirty="0"/>
          </a:p>
        </p:txBody>
      </p:sp>
      <p:sp>
        <p:nvSpPr>
          <p:cNvPr id="508" name="Shape 508"/>
          <p:cNvSpPr txBox="1"/>
          <p:nvPr/>
        </p:nvSpPr>
        <p:spPr>
          <a:xfrm>
            <a:off x="794703" y="1867799"/>
            <a:ext cx="4028139" cy="4185761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Joint project between</a:t>
            </a:r>
            <a:endParaRPr dirty="0"/>
          </a:p>
          <a:p>
            <a:pPr marL="2286000" lvl="6">
              <a:spcBef>
                <a:spcPts val="600"/>
              </a:spcBef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lvl="6">
              <a:spcBef>
                <a:spcPts val="600"/>
              </a:spcBef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indent="-342900">
              <a:buClr>
                <a:schemeClr val="lt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 to be published in November 2018</a:t>
            </a:r>
            <a:endParaRPr dirty="0"/>
          </a:p>
        </p:txBody>
      </p:sp>
      <p:pic>
        <p:nvPicPr>
          <p:cNvPr id="509" name="Shape 5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447" y="2369981"/>
            <a:ext cx="1668603" cy="98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Shape 5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702" y="2369982"/>
            <a:ext cx="2107952" cy="40365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Shape 511"/>
          <p:cNvSpPr/>
          <p:nvPr/>
        </p:nvSpPr>
        <p:spPr>
          <a:xfrm>
            <a:off x="0" y="6484205"/>
            <a:ext cx="3298841" cy="415498"/>
          </a:xfrm>
          <a:prstGeom prst="rect">
            <a:avLst/>
          </a:prstGeom>
          <a:solidFill>
            <a:srgbClr val="A93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oc.lc/rim</a:t>
            </a:r>
            <a:endParaRPr/>
          </a:p>
        </p:txBody>
      </p:sp>
      <p:sp>
        <p:nvSpPr>
          <p:cNvPr id="7" name="Shape 517">
            <a:extLst>
              <a:ext uri="{FF2B5EF4-FFF2-40B4-BE49-F238E27FC236}">
                <a16:creationId xmlns:a16="http://schemas.microsoft.com/office/drawing/2014/main" id="{FD82FD4D-274C-CE46-8440-3E0F0CB52180}"/>
              </a:ext>
            </a:extLst>
          </p:cNvPr>
          <p:cNvSpPr txBox="1">
            <a:spLocks/>
          </p:cNvSpPr>
          <p:nvPr/>
        </p:nvSpPr>
        <p:spPr>
          <a:xfrm>
            <a:off x="5136398" y="1867799"/>
            <a:ext cx="5912602" cy="457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Rebecca Bryant</a:t>
            </a:r>
            <a:r>
              <a:rPr lang="en-US" sz="2000" dirty="0">
                <a:solidFill>
                  <a:schemeClr val="bg1"/>
                </a:solidFill>
              </a:rPr>
              <a:t>, PI, OCLC Research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Pablo de Castro</a:t>
            </a:r>
            <a:r>
              <a:rPr lang="en-US" sz="2000" dirty="0">
                <a:solidFill>
                  <a:schemeClr val="bg1"/>
                </a:solidFill>
              </a:rPr>
              <a:t>, Strathclyde University and </a:t>
            </a:r>
            <a:r>
              <a:rPr lang="en-US" sz="2000" dirty="0" err="1">
                <a:solidFill>
                  <a:schemeClr val="bg1"/>
                </a:solidFill>
              </a:rPr>
              <a:t>euroCRIS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Anna Clements</a:t>
            </a:r>
            <a:r>
              <a:rPr lang="en-US" sz="2000" dirty="0">
                <a:solidFill>
                  <a:schemeClr val="bg1"/>
                </a:solidFill>
              </a:rPr>
              <a:t>, University of St. Andrews and </a:t>
            </a:r>
            <a:r>
              <a:rPr lang="en-US" sz="2000" dirty="0" err="1">
                <a:solidFill>
                  <a:schemeClr val="bg1"/>
                </a:solidFill>
              </a:rPr>
              <a:t>euroCRIS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Annette Dortmund, </a:t>
            </a:r>
            <a:r>
              <a:rPr lang="en-US" sz="2000" dirty="0">
                <a:solidFill>
                  <a:schemeClr val="bg1"/>
                </a:solidFill>
              </a:rPr>
              <a:t>OCLC EMEA</a:t>
            </a: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Jan </a:t>
            </a:r>
            <a:r>
              <a:rPr lang="en-US" sz="2000" b="1" dirty="0" err="1">
                <a:solidFill>
                  <a:schemeClr val="bg1"/>
                </a:solidFill>
              </a:rPr>
              <a:t>Fransen</a:t>
            </a:r>
            <a:r>
              <a:rPr lang="en-US" sz="2000" dirty="0">
                <a:solidFill>
                  <a:schemeClr val="bg1"/>
                </a:solidFill>
              </a:rPr>
              <a:t>, University of Minnesota, Twin Cities</a:t>
            </a: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Muhammed </a:t>
            </a:r>
            <a:r>
              <a:rPr lang="en-US" sz="2000" b="1" dirty="0" err="1">
                <a:solidFill>
                  <a:schemeClr val="bg1"/>
                </a:solidFill>
              </a:rPr>
              <a:t>Javed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Cornell University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Constance Malpas</a:t>
            </a:r>
            <a:r>
              <a:rPr lang="en-US" sz="2000" dirty="0">
                <a:solidFill>
                  <a:schemeClr val="bg1"/>
                </a:solidFill>
              </a:rPr>
              <a:t>, OCLC Research</a:t>
            </a: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Michele </a:t>
            </a:r>
            <a:r>
              <a:rPr lang="en-US" sz="2000" b="1" dirty="0" err="1">
                <a:solidFill>
                  <a:schemeClr val="bg1"/>
                </a:solidFill>
              </a:rPr>
              <a:t>Mennielli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DuraSpace</a:t>
            </a:r>
            <a:r>
              <a:rPr lang="en-US" sz="2000" dirty="0">
                <a:solidFill>
                  <a:schemeClr val="bg1"/>
                </a:solidFill>
              </a:rPr>
              <a:t> and </a:t>
            </a:r>
            <a:r>
              <a:rPr lang="en-US" sz="2000" dirty="0" err="1">
                <a:solidFill>
                  <a:schemeClr val="bg1"/>
                </a:solidFill>
              </a:rPr>
              <a:t>euroCRIS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 err="1">
                <a:solidFill>
                  <a:schemeClr val="bg1"/>
                </a:solidFill>
              </a:rPr>
              <a:t>Maliaca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Oxnam</a:t>
            </a:r>
            <a:r>
              <a:rPr lang="en-US" sz="2000" b="1" dirty="0">
                <a:solidFill>
                  <a:schemeClr val="bg1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University of Arizona</a:t>
            </a: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Rachael Samberg</a:t>
            </a:r>
            <a:r>
              <a:rPr lang="en-US" sz="2000" dirty="0">
                <a:solidFill>
                  <a:schemeClr val="bg1"/>
                </a:solidFill>
              </a:rPr>
              <a:t>, University of California-Berkeley</a:t>
            </a:r>
          </a:p>
          <a:p>
            <a:pPr marL="0" indent="0">
              <a:lnSpc>
                <a:spcPct val="150000"/>
              </a:lnSpc>
              <a:spcBef>
                <a:spcPts val="280"/>
              </a:spcBef>
              <a:buSzPts val="1100"/>
            </a:pPr>
            <a:r>
              <a:rPr lang="en-US" sz="2000" b="1" dirty="0">
                <a:solidFill>
                  <a:schemeClr val="bg1"/>
                </a:solidFill>
              </a:rPr>
              <a:t>Julie Speer</a:t>
            </a:r>
            <a:r>
              <a:rPr lang="en-US" sz="2000" dirty="0">
                <a:solidFill>
                  <a:schemeClr val="bg1"/>
                </a:solidFill>
              </a:rPr>
              <a:t>, Virginia Tech</a:t>
            </a:r>
          </a:p>
          <a:p>
            <a:pPr marL="0" indent="0">
              <a:spcBef>
                <a:spcPts val="280"/>
              </a:spcBef>
              <a:buSzPts val="1100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280"/>
              </a:spcBef>
              <a:buSzPts val="1100"/>
            </a:pP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Plus a number of valuable collaborators at OCLC</a:t>
            </a:r>
          </a:p>
          <a:p>
            <a:pPr marL="0" indent="0">
              <a:spcBef>
                <a:spcPts val="280"/>
              </a:spcBef>
              <a:buSzPts val="1400"/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  <a:solidFill>
            <a:srgbClr val="8A1B61"/>
          </a:solidFill>
          <a:ln w="25400" cap="flat" cmpd="sng" algn="ctr">
            <a:solidFill>
              <a:srgbClr val="8A1B6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  <a:defRPr/>
            </a:pPr>
            <a:endParaRPr lang="en-US" sz="18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we’ll be talking about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3600" dirty="0"/>
              <a:t>Incentives for RIM Adoption</a:t>
            </a:r>
          </a:p>
          <a:p>
            <a:r>
              <a:rPr lang="en-US" sz="3600" dirty="0"/>
              <a:t>Functions/Uses of RIM</a:t>
            </a:r>
          </a:p>
          <a:p>
            <a:r>
              <a:rPr lang="en-US" sz="3600" dirty="0"/>
              <a:t>Interoperability</a:t>
            </a:r>
          </a:p>
          <a:p>
            <a:r>
              <a:rPr lang="en-US" sz="3600" dirty="0"/>
              <a:t>RIM Stakeholders</a:t>
            </a:r>
          </a:p>
          <a:p>
            <a:r>
              <a:rPr lang="en-US" sz="3600" dirty="0"/>
              <a:t>Use of Persistent Identifiers</a:t>
            </a:r>
          </a:p>
        </p:txBody>
      </p:sp>
      <p:sp>
        <p:nvSpPr>
          <p:cNvPr id="4" name="Oval 3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838200" y="1555525"/>
            <a:ext cx="9216875" cy="463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indent="-317500">
              <a:spcBef>
                <a:spcPts val="0"/>
              </a:spcBef>
              <a:buSzPts val="2000"/>
            </a:pPr>
            <a:r>
              <a:rPr lang="en-US" sz="2800" dirty="0"/>
              <a:t>Online survey data collection: Oct 2017 – Jan 2018</a:t>
            </a:r>
          </a:p>
          <a:p>
            <a:pPr marL="952500" lvl="1" indent="-317500">
              <a:spcBef>
                <a:spcPts val="0"/>
              </a:spcBef>
              <a:buSzPts val="2000"/>
              <a:buFont typeface="Arial"/>
              <a:buChar char="•"/>
            </a:pPr>
            <a:r>
              <a:rPr lang="en-US" sz="2000" dirty="0"/>
              <a:t>English and Spanish versions</a:t>
            </a:r>
          </a:p>
          <a:p>
            <a:pPr marL="635000" lvl="1" indent="0">
              <a:spcBef>
                <a:spcPts val="0"/>
              </a:spcBef>
              <a:buSzPts val="2000"/>
              <a:buNone/>
            </a:pPr>
            <a:endParaRPr dirty="0"/>
          </a:p>
          <a:p>
            <a:pPr marL="495300" indent="-317500">
              <a:buSzPts val="2000"/>
            </a:pPr>
            <a:r>
              <a:rPr lang="en-US" sz="2800" dirty="0"/>
              <a:t>Survey promotion through:</a:t>
            </a:r>
          </a:p>
          <a:p>
            <a:pPr marL="977900" lvl="1" indent="-342900">
              <a:spcBef>
                <a:spcPts val="48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2000" dirty="0"/>
              <a:t>OCLC and </a:t>
            </a:r>
            <a:r>
              <a:rPr lang="en-US" sz="2000" dirty="0" err="1"/>
              <a:t>euroCRIS</a:t>
            </a:r>
            <a:r>
              <a:rPr lang="en-US" sz="2000" dirty="0"/>
              <a:t> communications channels and events worldwide</a:t>
            </a:r>
          </a:p>
          <a:p>
            <a:pPr marL="977900" lvl="1" indent="-342900">
              <a:spcBef>
                <a:spcPts val="48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2000" dirty="0"/>
              <a:t>Communications by CRIS vendors and user communities</a:t>
            </a:r>
          </a:p>
          <a:p>
            <a:pPr marL="977900" lvl="1" indent="-342900">
              <a:spcBef>
                <a:spcPts val="480"/>
              </a:spcBef>
              <a:buSzPts val="2000"/>
              <a:buFont typeface="Courier New" panose="02070309020205020404" pitchFamily="49" charset="0"/>
              <a:buChar char="o"/>
            </a:pPr>
            <a:r>
              <a:rPr lang="en-US" sz="2000" dirty="0" err="1"/>
              <a:t>Listservs</a:t>
            </a:r>
            <a:r>
              <a:rPr lang="en-US" sz="2000" dirty="0"/>
              <a:t>, social media, and announcements to research &amp; library organizations</a:t>
            </a:r>
          </a:p>
          <a:p>
            <a:pPr marL="495300" indent="-317500">
              <a:buSzPts val="2000"/>
            </a:pPr>
            <a:endParaRPr lang="en-US" sz="2000" dirty="0"/>
          </a:p>
          <a:p>
            <a:pPr marL="0" indent="0">
              <a:buSzPts val="1100"/>
              <a:buNone/>
            </a:pPr>
            <a:endParaRPr sz="1800" dirty="0"/>
          </a:p>
        </p:txBody>
      </p:sp>
      <p:sp>
        <p:nvSpPr>
          <p:cNvPr id="524" name="Shape 524"/>
          <p:cNvSpPr txBox="1">
            <a:spLocks noGrp="1"/>
          </p:cNvSpPr>
          <p:nvPr>
            <p:ph type="body" idx="2"/>
          </p:nvPr>
        </p:nvSpPr>
        <p:spPr>
          <a:xfrm>
            <a:off x="838200" y="457739"/>
            <a:ext cx="9465735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3600" dirty="0"/>
              <a:t>Methodology &amp; promotion</a:t>
            </a:r>
            <a:endParaRPr sz="3600" dirty="0"/>
          </a:p>
        </p:txBody>
      </p:sp>
      <p:sp>
        <p:nvSpPr>
          <p:cNvPr id="4" name="Oval 3"/>
          <p:cNvSpPr/>
          <p:nvPr/>
        </p:nvSpPr>
        <p:spPr>
          <a:xfrm>
            <a:off x="11963400" y="152400"/>
            <a:ext cx="76200" cy="76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Non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2226</Words>
  <Application>Microsoft Office PowerPoint</Application>
  <PresentationFormat>Widescreen</PresentationFormat>
  <Paragraphs>370</Paragraphs>
  <Slides>42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Courier New</vt:lpstr>
      <vt:lpstr>Wingdings</vt:lpstr>
      <vt:lpstr>1_Nonconfidential</vt:lpstr>
      <vt:lpstr>Nonconfidential</vt:lpstr>
      <vt:lpstr>standard slide</vt:lpstr>
      <vt:lpstr>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from the euroCRIS/OCLC Research Survey of Research Information Management Practices</dc:title>
  <dc:creator>Rebecca Bryant, Anna Clements, Jan Fransen</dc:creator>
  <dc:description>Presented at the 2018 Pure Conference, 1 November 2018, Philadelphia, PA (USA)</dc:description>
  <cp:lastModifiedBy>McNicol,Jeanette</cp:lastModifiedBy>
  <cp:revision>224</cp:revision>
  <dcterms:modified xsi:type="dcterms:W3CDTF">2018-11-06T20:32:10Z</dcterms:modified>
</cp:coreProperties>
</file>