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3" r:id="rId1"/>
    <p:sldMasterId id="2147483674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5143500" type="screen16x9"/>
  <p:notesSz cx="6858000" cy="9144000"/>
  <p:embeddedFontLst>
    <p:embeddedFont>
      <p:font typeface="Roboto" panose="020000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56D2F9-4F29-4BA1-847D-38D0A2EA4465}">
  <a:tblStyle styleId="{BE56D2F9-4F29-4BA1-847D-38D0A2EA44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489"/>
  </p:normalViewPr>
  <p:slideViewPr>
    <p:cSldViewPr snapToGrid="0">
      <p:cViewPr varScale="1">
        <p:scale>
          <a:sx n="110" d="100"/>
          <a:sy n="110" d="100"/>
        </p:scale>
        <p:origin x="59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7051927db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7051927db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26b4ba5de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26b4ba5de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26b4ba5de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326b4ba5de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26b4ba5de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26b4ba5de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26b4ba5de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26b4ba5deb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32ed22322e3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32ed22322e3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2ed22322e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2ed22322e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26b4ba5deb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26b4ba5deb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2ed22322e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32ed22322e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2ed22322e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2ed22322e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2f2ca6b7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32f2ca6b7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e6740c6c5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e6740c6c5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26b4ba5de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326b4ba5de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32e64b51b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32e64b51b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32e64b51b7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32e64b51b7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32e64b51b7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32e64b51b7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2ed22322e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g32ed22322e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300506b68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300506b68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2ed22322e3_2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32ed22322e3_2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2ed22322e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32ed22322e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b1650856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3b16508565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4b420d68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4b420d689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1675e4ad1e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1675e4ad1e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2e7c9f04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52e7c9f04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52ab757f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52ab757f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1675e4ad1e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1675e4ad1e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2f2ca6b7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2f2ca6b7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ank">
  <p:cSld name="blank 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2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6" name="Google Shape;9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lank">
  <p:cSld name="blank 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mailto:sharon@sharonmizota.com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png"/><Relationship Id="rId11" Type="http://schemas.openxmlformats.org/officeDocument/2006/relationships/hyperlink" Target="https://sites.uci.edu/ccap/" TargetMode="External"/><Relationship Id="rId5" Type="http://schemas.openxmlformats.org/officeDocument/2006/relationships/hyperlink" Target="mailto:mrosed@uci.edu" TargetMode="External"/><Relationship Id="rId10" Type="http://schemas.openxmlformats.org/officeDocument/2006/relationships/hyperlink" Target="https://bit.ly/3Ej5hj1" TargetMode="External"/><Relationship Id="rId4" Type="http://schemas.openxmlformats.org/officeDocument/2006/relationships/hyperlink" Target="mailto:christine.kim@ucop.edu" TargetMode="External"/><Relationship Id="rId9" Type="http://schemas.openxmlformats.org/officeDocument/2006/relationships/hyperlink" Target="https://bit.ly/3CHtWg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uci.edu/cca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cseaa.lib.uci.edu/partnership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bit.ly/3CHtWgF" TargetMode="External"/><Relationship Id="rId7" Type="http://schemas.openxmlformats.org/officeDocument/2006/relationships/hyperlink" Target="https://bit.ly/3EjaEy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bit.ly/4hgnEDX" TargetMode="External"/><Relationship Id="rId5" Type="http://schemas.openxmlformats.org/officeDocument/2006/relationships/hyperlink" Target="http://bit.ly/4767IP8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403411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8"/>
          <p:cNvSpPr>
            <a:spLocks noGrp="1"/>
          </p:cNvSpPr>
          <p:nvPr>
            <p:ph type="title" idx="4294967295"/>
          </p:nvPr>
        </p:nvSpPr>
        <p:spPr>
          <a:xfrm>
            <a:off x="102450" y="4077090"/>
            <a:ext cx="8939100" cy="10437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45700" rIns="91425" bIns="457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kumimoji="0" lang="en-US" sz="19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Works in Progress Webinar:  </a:t>
            </a:r>
            <a:r>
              <a:rPr kumimoji="0" lang="en-US" sz="19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Listening to community-centered archives about sharing collections online</a:t>
            </a:r>
            <a:endParaRPr kumimoji="0" lang="en-US" sz="3100" b="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Doing the Work: A Tale of Three Pivots</a:t>
            </a:r>
            <a:endParaRPr sz="26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What we planned…</a:t>
            </a:r>
            <a:endParaRPr sz="2200" b="1"/>
          </a:p>
        </p:txBody>
      </p:sp>
      <p:cxnSp>
        <p:nvCxnSpPr>
          <p:cNvPr id="188" name="Google Shape;188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175800" y="2837580"/>
            <a:ext cx="4505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9" name="Google Shape;189;p38"/>
          <p:cNvSpPr/>
          <p:nvPr/>
        </p:nvSpPr>
        <p:spPr>
          <a:xfrm>
            <a:off x="530500" y="2160965"/>
            <a:ext cx="1945188" cy="1491588"/>
          </a:xfrm>
          <a:prstGeom prst="cloud">
            <a:avLst/>
          </a:prstGeom>
          <a:solidFill>
            <a:schemeClr val="lt2"/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Grant Proposal</a:t>
            </a:r>
            <a:endParaRPr b="1"/>
          </a:p>
        </p:txBody>
      </p:sp>
      <p:sp>
        <p:nvSpPr>
          <p:cNvPr id="190" name="Google Shape;190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67825" y="2360890"/>
            <a:ext cx="953400" cy="95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</a:endParaRPr>
          </a:p>
        </p:txBody>
      </p:sp>
      <p:sp>
        <p:nvSpPr>
          <p:cNvPr id="191" name="Google Shape;191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24188" y="2360890"/>
            <a:ext cx="953400" cy="95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/>
          </a:p>
        </p:txBody>
      </p:sp>
      <p:sp>
        <p:nvSpPr>
          <p:cNvPr id="192" name="Google Shape;192;p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80550" y="2360890"/>
            <a:ext cx="953400" cy="953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accent2"/>
              </a:solidFill>
            </a:endParaRPr>
          </a:p>
        </p:txBody>
      </p:sp>
      <p:sp>
        <p:nvSpPr>
          <p:cNvPr id="193" name="Google Shape;193;p38"/>
          <p:cNvSpPr/>
          <p:nvPr/>
        </p:nvSpPr>
        <p:spPr>
          <a:xfrm>
            <a:off x="6681200" y="2160965"/>
            <a:ext cx="1399200" cy="1345500"/>
          </a:xfrm>
          <a:prstGeom prst="cube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</a:rPr>
              <a:t>Results</a:t>
            </a:r>
            <a:endParaRPr b="1">
              <a:solidFill>
                <a:schemeClr val="accent2"/>
              </a:solidFill>
            </a:endParaRPr>
          </a:p>
        </p:txBody>
      </p:sp>
      <p:sp>
        <p:nvSpPr>
          <p:cNvPr id="194" name="Google Shape;194;p38"/>
          <p:cNvSpPr txBox="1"/>
          <p:nvPr/>
        </p:nvSpPr>
        <p:spPr>
          <a:xfrm>
            <a:off x="2773250" y="2614265"/>
            <a:ext cx="95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lt1"/>
                </a:solidFill>
              </a:rPr>
              <a:t>Milestone 1</a:t>
            </a:r>
            <a:endParaRPr sz="1300" b="1">
              <a:solidFill>
                <a:schemeClr val="lt1"/>
              </a:solidFill>
            </a:endParaRPr>
          </a:p>
        </p:txBody>
      </p:sp>
      <p:sp>
        <p:nvSpPr>
          <p:cNvPr id="195" name="Google Shape;195;p38"/>
          <p:cNvSpPr txBox="1"/>
          <p:nvPr/>
        </p:nvSpPr>
        <p:spPr>
          <a:xfrm>
            <a:off x="4026900" y="2614265"/>
            <a:ext cx="95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</a:rPr>
              <a:t>Milestone 2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196" name="Google Shape;196;p38"/>
          <p:cNvSpPr txBox="1"/>
          <p:nvPr/>
        </p:nvSpPr>
        <p:spPr>
          <a:xfrm>
            <a:off x="5280550" y="2614265"/>
            <a:ext cx="953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</a:rPr>
              <a:t>Milestone 3</a:t>
            </a:r>
            <a:endParaRPr sz="13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What actually happened.</a:t>
            </a:r>
            <a:endParaRPr sz="2200" b="1"/>
          </a:p>
        </p:txBody>
      </p:sp>
      <p:sp>
        <p:nvSpPr>
          <p:cNvPr id="202" name="Google Shape;202;p39"/>
          <p:cNvSpPr/>
          <p:nvPr/>
        </p:nvSpPr>
        <p:spPr>
          <a:xfrm>
            <a:off x="530500" y="2160965"/>
            <a:ext cx="1945188" cy="1491588"/>
          </a:xfrm>
          <a:prstGeom prst="cloud">
            <a:avLst/>
          </a:prstGeom>
          <a:solidFill>
            <a:schemeClr val="lt2"/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Grant Proposal</a:t>
            </a:r>
            <a:endParaRPr b="1"/>
          </a:p>
        </p:txBody>
      </p:sp>
      <p:sp>
        <p:nvSpPr>
          <p:cNvPr id="203" name="Google Shape;203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36775" y="2199440"/>
            <a:ext cx="953400" cy="953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/>
          </a:p>
        </p:txBody>
      </p:sp>
      <p:sp>
        <p:nvSpPr>
          <p:cNvPr id="204" name="Google Shape;204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6013" y="3491115"/>
            <a:ext cx="953400" cy="953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/>
          </a:p>
        </p:txBody>
      </p:sp>
      <p:sp>
        <p:nvSpPr>
          <p:cNvPr id="205" name="Google Shape;205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11625" y="1453665"/>
            <a:ext cx="953400" cy="953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lt1"/>
              </a:solidFill>
            </a:endParaRPr>
          </a:p>
        </p:txBody>
      </p:sp>
      <p:sp>
        <p:nvSpPr>
          <p:cNvPr id="206" name="Google Shape;206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8550" y="2307065"/>
            <a:ext cx="591969" cy="1395006"/>
          </a:xfrm>
          <a:custGeom>
            <a:avLst/>
            <a:gdLst/>
            <a:ahLst/>
            <a:cxnLst/>
            <a:rect l="l" t="t" r="r" b="b"/>
            <a:pathLst>
              <a:path w="42133" h="63044" extrusionOk="0">
                <a:moveTo>
                  <a:pt x="0" y="63044"/>
                </a:moveTo>
                <a:cubicBezTo>
                  <a:pt x="0" y="57921"/>
                  <a:pt x="835" y="51226"/>
                  <a:pt x="5228" y="48590"/>
                </a:cubicBezTo>
                <a:cubicBezTo>
                  <a:pt x="11982" y="44536"/>
                  <a:pt x="25906" y="48885"/>
                  <a:pt x="27678" y="41209"/>
                </a:cubicBezTo>
                <a:cubicBezTo>
                  <a:pt x="28804" y="36331"/>
                  <a:pt x="26494" y="31197"/>
                  <a:pt x="24911" y="26448"/>
                </a:cubicBezTo>
                <a:cubicBezTo>
                  <a:pt x="24114" y="24056"/>
                  <a:pt x="23845" y="20676"/>
                  <a:pt x="21528" y="19682"/>
                </a:cubicBezTo>
                <a:cubicBezTo>
                  <a:pt x="18461" y="18366"/>
                  <a:pt x="13859" y="18993"/>
                  <a:pt x="11687" y="21527"/>
                </a:cubicBezTo>
                <a:cubicBezTo>
                  <a:pt x="9277" y="24339"/>
                  <a:pt x="8450" y="29707"/>
                  <a:pt x="10764" y="32598"/>
                </a:cubicBezTo>
                <a:cubicBezTo>
                  <a:pt x="13006" y="35399"/>
                  <a:pt x="18124" y="33733"/>
                  <a:pt x="21528" y="32598"/>
                </a:cubicBezTo>
                <a:cubicBezTo>
                  <a:pt x="27016" y="30768"/>
                  <a:pt x="34009" y="29161"/>
                  <a:pt x="36597" y="23987"/>
                </a:cubicBezTo>
                <a:cubicBezTo>
                  <a:pt x="39446" y="18291"/>
                  <a:pt x="35462" y="10834"/>
                  <a:pt x="37827" y="4920"/>
                </a:cubicBezTo>
                <a:cubicBezTo>
                  <a:pt x="38636" y="2896"/>
                  <a:pt x="41442" y="2067"/>
                  <a:pt x="42133" y="0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" name="Google Shape;207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27925" y="2253504"/>
            <a:ext cx="1199375" cy="950250"/>
          </a:xfrm>
          <a:custGeom>
            <a:avLst/>
            <a:gdLst/>
            <a:ahLst/>
            <a:cxnLst/>
            <a:rect l="l" t="t" r="r" b="b"/>
            <a:pathLst>
              <a:path w="47975" h="38010" extrusionOk="0">
                <a:moveTo>
                  <a:pt x="0" y="604"/>
                </a:moveTo>
                <a:cubicBezTo>
                  <a:pt x="7548" y="4378"/>
                  <a:pt x="10986" y="17833"/>
                  <a:pt x="19374" y="16903"/>
                </a:cubicBezTo>
                <a:cubicBezTo>
                  <a:pt x="22749" y="16529"/>
                  <a:pt x="27686" y="15324"/>
                  <a:pt x="28293" y="11983"/>
                </a:cubicBezTo>
                <a:cubicBezTo>
                  <a:pt x="29137" y="7339"/>
                  <a:pt x="24636" y="-1562"/>
                  <a:pt x="20297" y="296"/>
                </a:cubicBezTo>
                <a:cubicBezTo>
                  <a:pt x="9998" y="4707"/>
                  <a:pt x="10499" y="25351"/>
                  <a:pt x="17837" y="33818"/>
                </a:cubicBezTo>
                <a:cubicBezTo>
                  <a:pt x="24458" y="41457"/>
                  <a:pt x="40827" y="37583"/>
                  <a:pt x="47975" y="30435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8" name="Google Shape;208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02" idx="0"/>
            <a:endCxn id="203" idx="2"/>
          </p:cNvCxnSpPr>
          <p:nvPr/>
        </p:nvCxnSpPr>
        <p:spPr>
          <a:xfrm rot="10800000" flipH="1">
            <a:off x="2474067" y="2676059"/>
            <a:ext cx="762600" cy="230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9" name="Google Shape;209;p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83869" y="3118217"/>
            <a:ext cx="1144975" cy="772625"/>
          </a:xfrm>
          <a:custGeom>
            <a:avLst/>
            <a:gdLst/>
            <a:ahLst/>
            <a:cxnLst/>
            <a:rect l="l" t="t" r="r" b="b"/>
            <a:pathLst>
              <a:path w="45799" h="30905" extrusionOk="0">
                <a:moveTo>
                  <a:pt x="45799" y="1382"/>
                </a:moveTo>
                <a:cubicBezTo>
                  <a:pt x="38554" y="10441"/>
                  <a:pt x="28304" y="18682"/>
                  <a:pt x="16891" y="20757"/>
                </a:cubicBezTo>
                <a:cubicBezTo>
                  <a:pt x="9801" y="22046"/>
                  <a:pt x="-1695" y="13847"/>
                  <a:pt x="284" y="6918"/>
                </a:cubicBezTo>
                <a:cubicBezTo>
                  <a:pt x="2359" y="-345"/>
                  <a:pt x="18849" y="-2634"/>
                  <a:pt x="22734" y="3843"/>
                </a:cubicBezTo>
                <a:cubicBezTo>
                  <a:pt x="26705" y="10463"/>
                  <a:pt x="23070" y="19978"/>
                  <a:pt x="27039" y="26600"/>
                </a:cubicBezTo>
                <a:cubicBezTo>
                  <a:pt x="28880" y="29671"/>
                  <a:pt x="33299" y="30906"/>
                  <a:pt x="36880" y="30906"/>
                </a:cubicBezTo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0" name="Google Shape;210;p39"/>
          <p:cNvSpPr/>
          <p:nvPr/>
        </p:nvSpPr>
        <p:spPr>
          <a:xfrm>
            <a:off x="6681800" y="2258765"/>
            <a:ext cx="1321800" cy="1491600"/>
          </a:xfrm>
          <a:prstGeom prst="can">
            <a:avLst>
              <a:gd name="adj" fmla="val 25000"/>
            </a:avLst>
          </a:prstGeom>
          <a:solidFill>
            <a:schemeClr val="dk2"/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Results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11" name="Google Shape;211;p39"/>
          <p:cNvSpPr txBox="1"/>
          <p:nvPr/>
        </p:nvSpPr>
        <p:spPr>
          <a:xfrm>
            <a:off x="4865375" y="1637865"/>
            <a:ext cx="6459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lt1"/>
                </a:solidFill>
              </a:rPr>
              <a:t>Pivot 3</a:t>
            </a:r>
            <a:endParaRPr sz="1300" b="1">
              <a:solidFill>
                <a:schemeClr val="lt1"/>
              </a:solidFill>
            </a:endParaRPr>
          </a:p>
        </p:txBody>
      </p:sp>
      <p:sp>
        <p:nvSpPr>
          <p:cNvPr id="212" name="Google Shape;212;p39"/>
          <p:cNvSpPr txBox="1"/>
          <p:nvPr/>
        </p:nvSpPr>
        <p:spPr>
          <a:xfrm>
            <a:off x="3616075" y="3702065"/>
            <a:ext cx="693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</a:rPr>
              <a:t>Pivot 2</a:t>
            </a:r>
            <a:endParaRPr sz="1300" b="1">
              <a:solidFill>
                <a:schemeClr val="dk1"/>
              </a:solidFill>
            </a:endParaRPr>
          </a:p>
        </p:txBody>
      </p:sp>
      <p:sp>
        <p:nvSpPr>
          <p:cNvPr id="213" name="Google Shape;213;p39"/>
          <p:cNvSpPr txBox="1"/>
          <p:nvPr/>
        </p:nvSpPr>
        <p:spPr>
          <a:xfrm>
            <a:off x="3366825" y="2436140"/>
            <a:ext cx="6933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</a:rPr>
              <a:t>Pivot 1</a:t>
            </a:r>
            <a:endParaRPr sz="13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4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Pivot 1:</a:t>
            </a:r>
            <a:br>
              <a:rPr lang="en" sz="2600" b="1"/>
            </a:br>
            <a:r>
              <a:rPr lang="en" sz="2600" b="1"/>
              <a:t>Breaking Up with a Research Partner</a:t>
            </a:r>
            <a:endParaRPr sz="26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1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 b="1"/>
              <a:t>The Original Plan</a:t>
            </a:r>
            <a:endParaRPr sz="2220" b="1"/>
          </a:p>
        </p:txBody>
      </p:sp>
      <p:sp>
        <p:nvSpPr>
          <p:cNvPr id="225" name="Google Shape;225;p41"/>
          <p:cNvSpPr txBox="1"/>
          <p:nvPr/>
        </p:nvSpPr>
        <p:spPr>
          <a:xfrm>
            <a:off x="549700" y="1020850"/>
            <a:ext cx="8180400" cy="26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Hold informational interviews with multiple potential consultants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Solicit project proposals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Select a consultant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Onboard partner as vendor with library business office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Meet with consultant to initiate project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Hold regular check-ins, be available to answer questions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Receive deliverable: a white paper or report based on research findings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2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 b="1"/>
              <a:t>The Pivot: Making a Difficult Decision</a:t>
            </a:r>
            <a:endParaRPr sz="2220" b="1"/>
          </a:p>
        </p:txBody>
      </p:sp>
      <p:sp>
        <p:nvSpPr>
          <p:cNvPr id="231" name="Google Shape;231;p42"/>
          <p:cNvSpPr txBox="1"/>
          <p:nvPr/>
        </p:nvSpPr>
        <p:spPr>
          <a:xfrm>
            <a:off x="549700" y="1020850"/>
            <a:ext cx="8180400" cy="30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Relationship with original consultant was feeling strained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Misalignment of values and expectations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Bureaucracy supported status quo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Making a change felt difficult and disruptive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Ultimately decided to part ways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When parting ways, everyone seemed relieved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Now we needed a new consultant, which led to additional questions and challenges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43"/>
          <p:cNvSpPr txBox="1">
            <a:spLocks noGrp="1"/>
          </p:cNvSpPr>
          <p:nvPr>
            <p:ph type="ctrTitle"/>
          </p:nvPr>
        </p:nvSpPr>
        <p:spPr>
          <a:xfrm>
            <a:off x="311708" y="757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Pivot 2:</a:t>
            </a:r>
            <a:endParaRPr sz="2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Re-scoping the Research Questions</a:t>
            </a:r>
            <a:endParaRPr sz="26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4"/>
          <p:cNvSpPr txBox="1">
            <a:spLocks noGrp="1"/>
          </p:cNvSpPr>
          <p:nvPr>
            <p:ph type="title"/>
          </p:nvPr>
        </p:nvSpPr>
        <p:spPr>
          <a:xfrm>
            <a:off x="311700" y="343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00" b="1"/>
              <a:t>Original Research Questions</a:t>
            </a:r>
            <a:endParaRPr sz="2100" b="1"/>
          </a:p>
        </p:txBody>
      </p:sp>
      <p:sp>
        <p:nvSpPr>
          <p:cNvPr id="243" name="Google Shape;243;p44"/>
          <p:cNvSpPr txBox="1"/>
          <p:nvPr/>
        </p:nvSpPr>
        <p:spPr>
          <a:xfrm>
            <a:off x="549700" y="1196575"/>
            <a:ext cx="7833000" cy="30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How can regional and national digital collection aggregators (e.g., DPLA, the DPLA Hubs Network, and other regional aggregators) work towards a more representative and inclusive aggregation?</a:t>
            </a:r>
            <a:endParaRPr sz="1800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What is a responsible and inclusive digital exhibition framework that may amplify historically marginalized narratives?</a:t>
            </a:r>
            <a:endParaRPr sz="18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5"/>
          <p:cNvSpPr txBox="1">
            <a:spLocks noGrp="1"/>
          </p:cNvSpPr>
          <p:nvPr>
            <p:ph type="title"/>
          </p:nvPr>
        </p:nvSpPr>
        <p:spPr>
          <a:xfrm>
            <a:off x="311700" y="343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00" b="1"/>
              <a:t>Re-scoped Research Question</a:t>
            </a:r>
            <a:endParaRPr sz="2100" b="1"/>
          </a:p>
        </p:txBody>
      </p:sp>
      <p:sp>
        <p:nvSpPr>
          <p:cNvPr id="249" name="Google Shape;249;p45"/>
          <p:cNvSpPr txBox="1"/>
          <p:nvPr/>
        </p:nvSpPr>
        <p:spPr>
          <a:xfrm>
            <a:off x="582775" y="1793700"/>
            <a:ext cx="7858500" cy="13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How can institutions and community-centered archives </a:t>
            </a:r>
            <a:r>
              <a:rPr lang="en" sz="2300" b="1">
                <a:solidFill>
                  <a:srgbClr val="0097A7"/>
                </a:solidFill>
              </a:rPr>
              <a:t>develop reciprocal partnerships</a:t>
            </a:r>
            <a:r>
              <a:rPr lang="en" sz="2300">
                <a:solidFill>
                  <a:schemeClr val="dk1"/>
                </a:solidFill>
              </a:rPr>
              <a:t> that support online storytelling through digital primary sources?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6"/>
          <p:cNvSpPr txBox="1">
            <a:spLocks noGrp="1"/>
          </p:cNvSpPr>
          <p:nvPr>
            <p:ph type="title"/>
          </p:nvPr>
        </p:nvSpPr>
        <p:spPr>
          <a:xfrm>
            <a:off x="311700" y="343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00" b="1"/>
              <a:t>The Pivot: It’s Okay to Start Over</a:t>
            </a:r>
            <a:endParaRPr sz="2100" b="1"/>
          </a:p>
        </p:txBody>
      </p:sp>
      <p:sp>
        <p:nvSpPr>
          <p:cNvPr id="255" name="Google Shape;255;p46"/>
          <p:cNvSpPr txBox="1"/>
          <p:nvPr/>
        </p:nvSpPr>
        <p:spPr>
          <a:xfrm>
            <a:off x="582775" y="1200150"/>
            <a:ext cx="8180400" cy="2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Learning is an iterative process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It’s okay to reset, re-center, and start over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Doing the work right is more important than meeting a timeline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Mapping out a strategy with your collaborator is crucial to any partnership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Look to your guiding principles often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Crucial for leadership to support an environment of adaptation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Listening - really listening - is being willing to learn, re-center, and adapt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9"/>
          <p:cNvSpPr txBox="1">
            <a:spLocks noGrp="1"/>
          </p:cNvSpPr>
          <p:nvPr>
            <p:ph type="title" idx="4294967295"/>
          </p:nvPr>
        </p:nvSpPr>
        <p:spPr>
          <a:xfrm>
            <a:off x="215950" y="363200"/>
            <a:ext cx="8254200" cy="523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Who We Are</a:t>
            </a:r>
          </a:p>
        </p:txBody>
      </p:sp>
      <p:sp>
        <p:nvSpPr>
          <p:cNvPr id="116" name="Google Shape;116;p29"/>
          <p:cNvSpPr txBox="1"/>
          <p:nvPr/>
        </p:nvSpPr>
        <p:spPr>
          <a:xfrm>
            <a:off x="3149763" y="4378263"/>
            <a:ext cx="2781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Krystal Tribbett (she/her)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California, Irvine</a:t>
            </a:r>
            <a:endParaRPr/>
          </a:p>
        </p:txBody>
      </p:sp>
      <p:sp>
        <p:nvSpPr>
          <p:cNvPr id="117" name="Google Shape;117;p29"/>
          <p:cNvSpPr txBox="1"/>
          <p:nvPr/>
        </p:nvSpPr>
        <p:spPr>
          <a:xfrm>
            <a:off x="101300" y="2365550"/>
            <a:ext cx="312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Sharon Mizota (she/her)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Consultant</a:t>
            </a:r>
            <a:endParaRPr/>
          </a:p>
        </p:txBody>
      </p:sp>
      <p:pic>
        <p:nvPicPr>
          <p:cNvPr id="118" name="Google Shape;118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613" y="941433"/>
            <a:ext cx="1228524" cy="1333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295" y="3050225"/>
            <a:ext cx="1354255" cy="132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8300" y="941425"/>
            <a:ext cx="1228528" cy="135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9"/>
          <p:cNvSpPr txBox="1"/>
          <p:nvPr/>
        </p:nvSpPr>
        <p:spPr>
          <a:xfrm>
            <a:off x="3444963" y="2357050"/>
            <a:ext cx="2190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Christine Kim (she/her)</a:t>
            </a:r>
            <a:br>
              <a:rPr lang="en"/>
            </a:br>
            <a:r>
              <a:rPr lang="en"/>
              <a:t>California Digital Library</a:t>
            </a:r>
            <a:endParaRPr/>
          </a:p>
        </p:txBody>
      </p:sp>
      <p:pic>
        <p:nvPicPr>
          <p:cNvPr id="122" name="Google Shape;122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2674" y="941425"/>
            <a:ext cx="1228525" cy="134569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9"/>
          <p:cNvSpPr txBox="1"/>
          <p:nvPr/>
        </p:nvSpPr>
        <p:spPr>
          <a:xfrm>
            <a:off x="5931075" y="2345663"/>
            <a:ext cx="312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Madelynn Dickerson (she/her)</a:t>
            </a:r>
            <a:br>
              <a:rPr lang="en"/>
            </a:br>
            <a:r>
              <a:rPr lang="en"/>
              <a:t>University of California, Irvine</a:t>
            </a:r>
            <a:endParaRPr/>
          </a:p>
        </p:txBody>
      </p:sp>
      <p:pic>
        <p:nvPicPr>
          <p:cNvPr id="124" name="Google Shape;124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776" y="2995200"/>
            <a:ext cx="1354250" cy="135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9"/>
          <p:cNvSpPr txBox="1"/>
          <p:nvPr/>
        </p:nvSpPr>
        <p:spPr>
          <a:xfrm>
            <a:off x="101287" y="4344350"/>
            <a:ext cx="312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Audra Eagle Yun (she/her)</a:t>
            </a:r>
            <a:br>
              <a:rPr lang="en"/>
            </a:br>
            <a:r>
              <a:rPr lang="en"/>
              <a:t>University of California, Irvine</a:t>
            </a:r>
            <a:endParaRPr/>
          </a:p>
        </p:txBody>
      </p:sp>
      <p:sp>
        <p:nvSpPr>
          <p:cNvPr id="126" name="Google Shape;126;p29"/>
          <p:cNvSpPr txBox="1"/>
          <p:nvPr/>
        </p:nvSpPr>
        <p:spPr>
          <a:xfrm>
            <a:off x="5931063" y="4344350"/>
            <a:ext cx="3124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Rivka Arbetter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California, Irvine</a:t>
            </a:r>
            <a:endParaRPr/>
          </a:p>
        </p:txBody>
      </p:sp>
      <p:pic>
        <p:nvPicPr>
          <p:cNvPr id="127" name="Google Shape;127;p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4837" y="3060099"/>
            <a:ext cx="1228526" cy="13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4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Pivot 3:</a:t>
            </a:r>
            <a:endParaRPr sz="2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Different Deliverables</a:t>
            </a:r>
            <a:endParaRPr sz="26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Our Original Intention</a:t>
            </a:r>
            <a:endParaRPr sz="2200" b="1"/>
          </a:p>
        </p:txBody>
      </p:sp>
      <p:sp>
        <p:nvSpPr>
          <p:cNvPr id="267" name="Google Shape;267;p48"/>
          <p:cNvSpPr txBox="1">
            <a:spLocks noGrp="1"/>
          </p:cNvSpPr>
          <p:nvPr>
            <p:ph type="subTitle" idx="4294967295"/>
          </p:nvPr>
        </p:nvSpPr>
        <p:spPr>
          <a:xfrm>
            <a:off x="404525" y="1152475"/>
            <a:ext cx="8427900" cy="27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Project 1: Whitepaper on research findings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Project 2: A guide to creating </a:t>
            </a:r>
            <a:r>
              <a:rPr lang="en" i="1">
                <a:solidFill>
                  <a:schemeClr val="dk1"/>
                </a:solidFill>
              </a:rPr>
              <a:t>ethical</a:t>
            </a:r>
            <a:r>
              <a:rPr lang="en">
                <a:solidFill>
                  <a:schemeClr val="dk1"/>
                </a:solidFill>
              </a:rPr>
              <a:t> online exhibitions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Build on existing guides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Emphasize ethics, relationships, &amp; responsibility</a:t>
            </a:r>
            <a:endParaRPr>
              <a:solidFill>
                <a:schemeClr val="dk1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Make online exhibitions more “friendly” &amp; accessible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268" name="Google Shape;268;p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2025" y="287371"/>
            <a:ext cx="1381844" cy="1786283"/>
          </a:xfrm>
          <a:prstGeom prst="rect">
            <a:avLst/>
          </a:prstGeom>
          <a:noFill/>
          <a:ln w="12700" cap="flat" cmpd="sng">
            <a:solidFill>
              <a:srgbClr val="666666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57150" dist="19050" dir="27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69" name="Google Shape;269;p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1178" y="1563350"/>
            <a:ext cx="1381844" cy="180072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27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270" name="Google Shape;270;p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656" y="3115527"/>
            <a:ext cx="1381844" cy="179742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27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The Pivot: Listening to Community Respondents</a:t>
            </a:r>
            <a:endParaRPr sz="2200" b="1"/>
          </a:p>
        </p:txBody>
      </p:sp>
      <p:sp>
        <p:nvSpPr>
          <p:cNvPr id="276" name="Google Shape;276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Lack of consensus on “online exhibitions” and “aggregators”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Most were not creating or participating in them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No bandwidth or resources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Didn’t serve their missions or audiences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Had negative experiences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Frustrations with collaborations &amp; partners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Curators focused on relationships &amp; support, not prescriptions or “how-to”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7" name="Google Shape;277;p49"/>
          <p:cNvSpPr/>
          <p:nvPr/>
        </p:nvSpPr>
        <p:spPr>
          <a:xfrm>
            <a:off x="373500" y="3431600"/>
            <a:ext cx="8334000" cy="1385100"/>
          </a:xfrm>
          <a:prstGeom prst="rect">
            <a:avLst/>
          </a:prstGeom>
          <a:solidFill>
            <a:srgbClr val="005D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Community organizations don’t need help with ethics. They need resources.</a:t>
            </a:r>
            <a:endParaRPr sz="18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Larger institutions have resources. They need help with ethics.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Sharing Your Stories Online: 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/>
              <a:t>A guide for community organizations and their partners</a:t>
            </a:r>
            <a:endParaRPr sz="2200" b="1"/>
          </a:p>
        </p:txBody>
      </p:sp>
      <p:sp>
        <p:nvSpPr>
          <p:cNvPr id="283" name="Google Shape;283;p50"/>
          <p:cNvSpPr txBox="1">
            <a:spLocks noGrp="1"/>
          </p:cNvSpPr>
          <p:nvPr>
            <p:ph type="body" idx="1"/>
          </p:nvPr>
        </p:nvSpPr>
        <p:spPr>
          <a:xfrm>
            <a:off x="311700" y="1707863"/>
            <a:ext cx="8520600" cy="29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Concise, straightforward definitions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FAQ format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Pros, cons &amp; considerations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Guidelines for partnerships from both sides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Resource lists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84" name="Google Shape;284;p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8500" y="1502750"/>
            <a:ext cx="2555625" cy="3313924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27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1"/>
          <p:cNvSpPr txBox="1">
            <a:spLocks noGrp="1"/>
          </p:cNvSpPr>
          <p:nvPr>
            <p:ph type="title"/>
          </p:nvPr>
        </p:nvSpPr>
        <p:spPr>
          <a:xfrm>
            <a:off x="311700" y="382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200" b="1"/>
              <a:t>For institutions interested in partnering with a community organization</a:t>
            </a:r>
            <a:endParaRPr sz="2200"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sp>
        <p:nvSpPr>
          <p:cNvPr id="290" name="Google Shape;290;p51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What are your institution’s values and principles?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How do you find a partner?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Is the partnership reciprocal?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Are you listening to the partner?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Are you communicating transparently and in a timely manner?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91" name="Google Shape;291;p51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Do you respect the partner’s autonomy and expertise?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Are you in it for the long term?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Can you be flexible?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Do you understand that “community” is complicated?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Are you able to do what you promise?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5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/>
              <a:t>Reflection</a:t>
            </a:r>
            <a:endParaRPr sz="26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101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Necessity of supportive leadership</a:t>
            </a: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Following the CCAP methodology: </a:t>
            </a:r>
            <a:r>
              <a:rPr lang="en" sz="1900" b="1">
                <a:solidFill>
                  <a:schemeClr val="dk1"/>
                </a:solidFill>
              </a:rPr>
              <a:t>CARE</a:t>
            </a:r>
            <a:r>
              <a:rPr lang="en" sz="1900">
                <a:solidFill>
                  <a:schemeClr val="lt1"/>
                </a:solidFill>
              </a:rPr>
              <a:t> </a:t>
            </a:r>
            <a:endParaRPr sz="19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chemeClr val="lt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</a:rPr>
              <a:t>Ongoing questioning and reevaluation: Embracing the messiness</a:t>
            </a:r>
            <a:endParaRPr sz="19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solidFill>
                <a:schemeClr val="dk1"/>
              </a:solidFill>
            </a:endParaRPr>
          </a:p>
        </p:txBody>
      </p:sp>
      <p:sp>
        <p:nvSpPr>
          <p:cNvPr id="303" name="Google Shape;303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4700" y="2731875"/>
            <a:ext cx="2744700" cy="346500"/>
          </a:xfrm>
          <a:prstGeom prst="homePlate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4700" y="2288400"/>
            <a:ext cx="2744700" cy="346500"/>
          </a:xfrm>
          <a:prstGeom prst="homePlate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53"/>
          <p:cNvSpPr txBox="1">
            <a:spLocks noGrp="1"/>
          </p:cNvSpPr>
          <p:nvPr>
            <p:ph type="title"/>
          </p:nvPr>
        </p:nvSpPr>
        <p:spPr>
          <a:xfrm>
            <a:off x="311700" y="364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Reflection</a:t>
            </a:r>
            <a:endParaRPr sz="2200" b="1" dirty="0"/>
          </a:p>
        </p:txBody>
      </p:sp>
      <p:sp>
        <p:nvSpPr>
          <p:cNvPr id="306" name="Google Shape;306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4700" y="3175350"/>
            <a:ext cx="2744700" cy="346500"/>
          </a:xfrm>
          <a:prstGeom prst="homePlate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4700" y="3618825"/>
            <a:ext cx="2744700" cy="346500"/>
          </a:xfrm>
          <a:prstGeom prst="homePlate">
            <a:avLst>
              <a:gd name="adj" fmla="val 50000"/>
            </a:avLst>
          </a:prstGeom>
          <a:solidFill>
            <a:srgbClr val="0097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400" y="2283900"/>
            <a:ext cx="4211100" cy="355500"/>
          </a:xfrm>
          <a:prstGeom prst="chevron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rgbClr val="0097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53"/>
          <p:cNvSpPr txBox="1"/>
          <p:nvPr/>
        </p:nvSpPr>
        <p:spPr>
          <a:xfrm>
            <a:off x="1164191" y="2148124"/>
            <a:ext cx="2291700" cy="15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lt1"/>
                </a:solidFill>
              </a:rPr>
              <a:t>C</a:t>
            </a:r>
            <a:r>
              <a:rPr lang="en" sz="1900" dirty="0">
                <a:solidFill>
                  <a:schemeClr val="lt1"/>
                </a:solidFill>
              </a:rPr>
              <a:t>ollaborative</a:t>
            </a:r>
            <a:endParaRPr sz="19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lt1"/>
                </a:solidFill>
              </a:rPr>
              <a:t>A</a:t>
            </a:r>
            <a:r>
              <a:rPr lang="en" sz="1900" dirty="0">
                <a:solidFill>
                  <a:schemeClr val="lt1"/>
                </a:solidFill>
              </a:rPr>
              <a:t>ttentive</a:t>
            </a:r>
            <a:endParaRPr sz="19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lt1"/>
                </a:solidFill>
              </a:rPr>
              <a:t>R</a:t>
            </a:r>
            <a:r>
              <a:rPr lang="en" sz="1900" dirty="0">
                <a:solidFill>
                  <a:schemeClr val="lt1"/>
                </a:solidFill>
              </a:rPr>
              <a:t>esponsive</a:t>
            </a:r>
            <a:endParaRPr sz="19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lt1"/>
                </a:solidFill>
              </a:rPr>
              <a:t>E</a:t>
            </a:r>
            <a:r>
              <a:rPr lang="en" sz="1900" dirty="0">
                <a:solidFill>
                  <a:schemeClr val="lt1"/>
                </a:solidFill>
              </a:rPr>
              <a:t>ngaging</a:t>
            </a:r>
            <a:endParaRPr sz="1900" dirty="0">
              <a:solidFill>
                <a:schemeClr val="lt1"/>
              </a:solidFill>
            </a:endParaRPr>
          </a:p>
        </p:txBody>
      </p:sp>
      <p:sp>
        <p:nvSpPr>
          <p:cNvPr id="310" name="Google Shape;310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400" y="2727375"/>
            <a:ext cx="4211100" cy="355500"/>
          </a:xfrm>
          <a:prstGeom prst="chevron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rgbClr val="0097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400" y="3170850"/>
            <a:ext cx="4211100" cy="355500"/>
          </a:xfrm>
          <a:prstGeom prst="chevron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rgbClr val="0097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5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9400" y="3614325"/>
            <a:ext cx="4211100" cy="355500"/>
          </a:xfrm>
          <a:prstGeom prst="chevron">
            <a:avLst>
              <a:gd name="adj" fmla="val 50000"/>
            </a:avLst>
          </a:prstGeom>
          <a:solidFill>
            <a:schemeClr val="lt1"/>
          </a:solidFill>
          <a:ln w="9525" cap="flat" cmpd="sng">
            <a:solidFill>
              <a:srgbClr val="0097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53"/>
          <p:cNvSpPr txBox="1"/>
          <p:nvPr/>
        </p:nvSpPr>
        <p:spPr>
          <a:xfrm>
            <a:off x="3933641" y="2148124"/>
            <a:ext cx="3757800" cy="17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Listening to CCAs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Taking to heart what they say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Giving what is needed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Accessible format &amp; language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 b="1" dirty="0"/>
              <a:t>Thank you!</a:t>
            </a:r>
            <a:endParaRPr sz="2220" b="1" dirty="0"/>
          </a:p>
        </p:txBody>
      </p:sp>
      <p:sp>
        <p:nvSpPr>
          <p:cNvPr id="320" name="Google Shape;320;p54"/>
          <p:cNvSpPr txBox="1"/>
          <p:nvPr/>
        </p:nvSpPr>
        <p:spPr>
          <a:xfrm>
            <a:off x="994475" y="3763425"/>
            <a:ext cx="7559400" cy="10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Sharon Mizota, 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sharon@sharonmizota.com</a:t>
            </a:r>
            <a:endParaRPr sz="16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Christine Kim, </a:t>
            </a:r>
            <a:r>
              <a:rPr lang="en" sz="1600" u="sng">
                <a:solidFill>
                  <a:schemeClr val="hlink"/>
                </a:solidFill>
                <a:hlinkClick r:id="rId4"/>
              </a:rPr>
              <a:t>christine.kim@ucop.edu</a:t>
            </a:r>
            <a:r>
              <a:rPr lang="en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Madelynn Dickerson, </a:t>
            </a:r>
            <a:r>
              <a:rPr lang="en" sz="1600" u="sng">
                <a:solidFill>
                  <a:schemeClr val="hlink"/>
                </a:solidFill>
                <a:hlinkClick r:id="rId5"/>
              </a:rPr>
              <a:t>mrosed@uci.edu</a:t>
            </a:r>
            <a:r>
              <a:rPr lang="en" sz="1600">
                <a:solidFill>
                  <a:schemeClr val="dk1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321" name="Google Shape;321;p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5066" y="1058125"/>
            <a:ext cx="749924" cy="749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5528" y="1815786"/>
            <a:ext cx="789001" cy="789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5528" y="2612550"/>
            <a:ext cx="789001" cy="7890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24" name="Google Shape;324;p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674132"/>
              </p:ext>
            </p:extLst>
          </p:nvPr>
        </p:nvGraphicFramePr>
        <p:xfrm>
          <a:off x="341971" y="1017725"/>
          <a:ext cx="8253129" cy="2397934"/>
        </p:xfrm>
        <a:graphic>
          <a:graphicData uri="http://schemas.openxmlformats.org/drawingml/2006/table">
            <a:tbl>
              <a:tblPr>
                <a:noFill/>
                <a:tableStyleId>{BE56D2F9-4F29-4BA1-847D-38D0A2EA4465}</a:tableStyleId>
              </a:tblPr>
              <a:tblGrid>
                <a:gridCol w="706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975">
                <a:tc>
                  <a:txBody>
                    <a:bodyPr/>
                    <a:lstStyle/>
                    <a:p>
                      <a:pPr marL="0" marR="1016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900">
                          <a:solidFill>
                            <a:schemeClr val="dk1"/>
                          </a:solidFill>
                        </a:rPr>
                        <a:t>“Sharing Your Stories Online”: </a:t>
                      </a:r>
                      <a:r>
                        <a:rPr lang="en" sz="1600" u="sng">
                          <a:solidFill>
                            <a:schemeClr val="accent5"/>
                          </a:solidFill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https://bit.ly/3CHtWgF</a:t>
                      </a:r>
                      <a:endParaRPr sz="1900"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75">
                <a:tc>
                  <a:txBody>
                    <a:bodyPr/>
                    <a:lstStyle/>
                    <a:p>
                      <a:pPr marL="0" marR="1016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CCAP Digital Collections and Exhibitions Research Project:</a:t>
                      </a:r>
                      <a:endParaRPr sz="1900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u="sng" dirty="0">
                          <a:solidFill>
                            <a:schemeClr val="hlink"/>
                          </a:solidFill>
                          <a:hlinkClick r:id="rId10"/>
                        </a:rPr>
                        <a:t>https://bit.ly/3Ej5hj1</a:t>
                      </a:r>
                      <a:endParaRPr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900" dirty="0">
                          <a:solidFill>
                            <a:schemeClr val="dk1"/>
                          </a:solidFill>
                        </a:rPr>
                        <a:t>CCAP TEACH Project Website: </a:t>
                      </a:r>
                      <a:r>
                        <a:rPr lang="en" sz="1900" u="sng" dirty="0">
                          <a:solidFill>
                            <a:schemeClr val="hlink"/>
                          </a:solidFill>
                          <a:hlinkClick r:id="rId11"/>
                        </a:rPr>
                        <a:t>https://sites.uci.edu/ccap/</a:t>
                      </a:r>
                      <a:endParaRPr sz="19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>
            <a:spLocks noGrp="1"/>
          </p:cNvSpPr>
          <p:nvPr>
            <p:ph type="title" idx="4294967295"/>
          </p:nvPr>
        </p:nvSpPr>
        <p:spPr>
          <a:xfrm>
            <a:off x="261250" y="114300"/>
            <a:ext cx="8793000" cy="5232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Today’s Agenda</a:t>
            </a:r>
          </a:p>
        </p:txBody>
      </p:sp>
      <p:sp>
        <p:nvSpPr>
          <p:cNvPr id="133" name="Google Shape;133;p30"/>
          <p:cNvSpPr txBox="1"/>
          <p:nvPr/>
        </p:nvSpPr>
        <p:spPr>
          <a:xfrm>
            <a:off x="178750" y="852175"/>
            <a:ext cx="8469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Introducing C-CAP TEACH &amp; The Research</a:t>
            </a:r>
            <a:endParaRPr sz="1900"/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Doing the Work: A Tale of Three Pivots</a:t>
            </a:r>
            <a:endParaRPr sz="1900"/>
          </a:p>
          <a:p>
            <a:pPr marL="914400" lvl="1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Pivot 1: Breaking Up With a Research Partner</a:t>
            </a:r>
            <a:endParaRPr sz="1900"/>
          </a:p>
          <a:p>
            <a:pPr marL="914400" lvl="1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Pivot 2: Re-scoping the Research Questions</a:t>
            </a:r>
            <a:endParaRPr sz="1900"/>
          </a:p>
          <a:p>
            <a:pPr marL="914400" lvl="1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Pivot 3: Different Deliverables</a:t>
            </a:r>
            <a:endParaRPr sz="1900"/>
          </a:p>
          <a:p>
            <a:pPr marL="457200" lvl="0" indent="-349250" algn="l" rtl="0">
              <a:spcBef>
                <a:spcPts val="1000"/>
              </a:spcBef>
              <a:spcAft>
                <a:spcPts val="1000"/>
              </a:spcAft>
              <a:buSzPts val="1900"/>
              <a:buChar char="●"/>
            </a:pPr>
            <a:r>
              <a:rPr lang="en" sz="1900"/>
              <a:t>Reflection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D6C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0725" y="160725"/>
            <a:ext cx="8840400" cy="48222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/>
              <a:t>Introducing C–CAP TEACH</a:t>
            </a:r>
            <a:endParaRPr sz="26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/>
              <a:t>&amp; The Research</a:t>
            </a:r>
            <a:endParaRPr sz="2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 txBox="1">
            <a:spLocks noGrp="1"/>
          </p:cNvSpPr>
          <p:nvPr>
            <p:ph type="title"/>
          </p:nvPr>
        </p:nvSpPr>
        <p:spPr>
          <a:xfrm>
            <a:off x="311700" y="232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Community-Centered Archives in Practice Transforming Education, Archives, and Community History</a:t>
            </a:r>
            <a:endParaRPr sz="2200" b="1" dirty="0"/>
          </a:p>
        </p:txBody>
      </p:sp>
      <p:sp>
        <p:nvSpPr>
          <p:cNvPr id="145" name="Google Shape;145;p32"/>
          <p:cNvSpPr txBox="1">
            <a:spLocks noGrp="1"/>
          </p:cNvSpPr>
          <p:nvPr>
            <p:ph type="body" idx="1"/>
          </p:nvPr>
        </p:nvSpPr>
        <p:spPr>
          <a:xfrm>
            <a:off x="377000" y="1544350"/>
            <a:ext cx="8520600" cy="18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>
                <a:solidFill>
                  <a:schemeClr val="dk1"/>
                </a:solidFill>
              </a:rPr>
              <a:t>C-CAP TEACH will cultivate commitment among higher education institutions to community-centered archives approaches, simultaneously solidifying the ability and responsibility of academic libraries to engage critically and contribute to social justice-focused scholarship, training, pedagogy, and partnerships in their communities.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6" name="Google Shape;146;p32"/>
          <p:cNvSpPr txBox="1"/>
          <p:nvPr/>
        </p:nvSpPr>
        <p:spPr>
          <a:xfrm>
            <a:off x="2962150" y="36436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65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 b="1">
                <a:solidFill>
                  <a:srgbClr val="005D6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https://sites.uci.edu/ccap/</a:t>
            </a:r>
            <a:r>
              <a:rPr lang="en" sz="1800" b="1">
                <a:solidFill>
                  <a:srgbClr val="005D6C"/>
                </a:solidFill>
              </a:rPr>
              <a:t> </a:t>
            </a:r>
            <a:endParaRPr sz="1800" b="1">
              <a:solidFill>
                <a:srgbClr val="005D6C"/>
              </a:solidFill>
            </a:endParaRPr>
          </a:p>
        </p:txBody>
      </p:sp>
      <p:sp>
        <p:nvSpPr>
          <p:cNvPr id="147" name="Google Shape;147;p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4560300"/>
            <a:ext cx="9144000" cy="62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chemeClr val="dk1"/>
                </a:solidFill>
              </a:rPr>
              <a:t>UCI Community-Centered Archives in Practice: Transforming Education, Archives, and Community History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rgbClr val="0097A7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https://sites.uci.edu/ccap/</a:t>
            </a:r>
            <a:r>
              <a:rPr lang="en" sz="1300" b="1" dirty="0">
                <a:solidFill>
                  <a:srgbClr val="0097A7"/>
                </a:solidFill>
              </a:rPr>
              <a:t> </a:t>
            </a:r>
            <a:endParaRPr sz="1300" b="1" dirty="0">
              <a:solidFill>
                <a:srgbClr val="0097A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3"/>
          <p:cNvSpPr txBox="1">
            <a:spLocks noGrp="1"/>
          </p:cNvSpPr>
          <p:nvPr>
            <p:ph type="title"/>
          </p:nvPr>
        </p:nvSpPr>
        <p:spPr>
          <a:xfrm>
            <a:off x="311700" y="254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b="1"/>
              <a:t>What are CCAs?</a:t>
            </a:r>
            <a:endParaRPr sz="2200" b="1"/>
          </a:p>
        </p:txBody>
      </p:sp>
      <p:sp>
        <p:nvSpPr>
          <p:cNvPr id="153" name="Google Shape;153;p33"/>
          <p:cNvSpPr txBox="1">
            <a:spLocks noGrp="1"/>
          </p:cNvSpPr>
          <p:nvPr>
            <p:ph type="body" idx="1"/>
          </p:nvPr>
        </p:nvSpPr>
        <p:spPr>
          <a:xfrm>
            <a:off x="311700" y="1057200"/>
            <a:ext cx="8520600" cy="40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define </a:t>
            </a:r>
            <a:r>
              <a:rPr lang="en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community-centered archives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(CCAs) as organizations documenting the lives of underrepresented, marginalized, or disenfranchised people including Community-Based Archives (CBAs) with archival work as mission-centric or Community-Based Organizations (CBOs) where archival work is not mission-centric but that are doing archival projects.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4"/>
          <p:cNvSpPr txBox="1">
            <a:spLocks noGrp="1"/>
          </p:cNvSpPr>
          <p:nvPr>
            <p:ph type="title"/>
          </p:nvPr>
        </p:nvSpPr>
        <p:spPr>
          <a:xfrm>
            <a:off x="246400" y="232750"/>
            <a:ext cx="8520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4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Principles of community-centered archives partnerships</a:t>
            </a:r>
            <a:endParaRPr sz="2200" dirty="0"/>
          </a:p>
        </p:txBody>
      </p:sp>
      <p:sp>
        <p:nvSpPr>
          <p:cNvPr id="159" name="Google Shape;159;p34"/>
          <p:cNvSpPr txBox="1">
            <a:spLocks noGrp="1"/>
          </p:cNvSpPr>
          <p:nvPr>
            <p:ph type="body" idx="1"/>
          </p:nvPr>
        </p:nvSpPr>
        <p:spPr>
          <a:xfrm>
            <a:off x="827850" y="1032663"/>
            <a:ext cx="7488300" cy="25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b="1">
                <a:solidFill>
                  <a:schemeClr val="dk1"/>
                </a:solidFill>
              </a:rPr>
              <a:t>Collaborative </a:t>
            </a:r>
            <a:r>
              <a:rPr lang="en" sz="1900">
                <a:solidFill>
                  <a:schemeClr val="dk1"/>
                </a:solidFill>
              </a:rPr>
              <a:t>through shared authority with community members</a:t>
            </a: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b="1">
                <a:solidFill>
                  <a:schemeClr val="dk1"/>
                </a:solidFill>
              </a:rPr>
              <a:t>Attentive </a:t>
            </a:r>
            <a:r>
              <a:rPr lang="en" sz="1900">
                <a:solidFill>
                  <a:schemeClr val="dk1"/>
                </a:solidFill>
              </a:rPr>
              <a:t>to inequities reflected in archives</a:t>
            </a: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b="1">
                <a:solidFill>
                  <a:schemeClr val="dk1"/>
                </a:solidFill>
              </a:rPr>
              <a:t>Responsive </a:t>
            </a:r>
            <a:r>
              <a:rPr lang="en" sz="1900">
                <a:solidFill>
                  <a:schemeClr val="dk1"/>
                </a:solidFill>
              </a:rPr>
              <a:t>to the community’s needs</a:t>
            </a:r>
            <a:endParaRPr sz="1900">
              <a:solidFill>
                <a:schemeClr val="dk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 b="1">
                <a:solidFill>
                  <a:schemeClr val="dk1"/>
                </a:solidFill>
              </a:rPr>
              <a:t>Engaging </a:t>
            </a:r>
            <a:r>
              <a:rPr lang="en" sz="1900">
                <a:solidFill>
                  <a:schemeClr val="dk1"/>
                </a:solidFill>
              </a:rPr>
              <a:t>with the divergent priorities of communities 	</a:t>
            </a: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656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 b="1">
                <a:solidFill>
                  <a:srgbClr val="005D6C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https://ocseaa.lib.uci.edu/partnerships</a:t>
            </a:r>
            <a:r>
              <a:rPr lang="en" sz="1900" b="1">
                <a:solidFill>
                  <a:srgbClr val="005D6C"/>
                </a:solidFill>
              </a:rPr>
              <a:t> </a:t>
            </a:r>
            <a:endParaRPr sz="1900">
              <a:solidFill>
                <a:srgbClr val="005D6C"/>
              </a:solidFill>
            </a:endParaRPr>
          </a:p>
        </p:txBody>
      </p:sp>
      <p:sp>
        <p:nvSpPr>
          <p:cNvPr id="160" name="Google Shape;160;p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0" y="4560300"/>
            <a:ext cx="9144000" cy="624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Principles of community-centered archives partnerships</a:t>
            </a:r>
            <a:endParaRPr sz="1300" dirty="0">
              <a:solidFill>
                <a:srgbClr val="222222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dirty="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300" b="1" dirty="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https://</a:t>
            </a:r>
            <a:r>
              <a:rPr lang="en" sz="1300" b="1" dirty="0" err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ocseaa.lib.uci.edu</a:t>
            </a:r>
            <a:r>
              <a:rPr lang="en" sz="1300" b="1" dirty="0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rPr>
              <a:t>/partnerships </a:t>
            </a:r>
            <a:endParaRPr sz="13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>
            <a:spLocks noGrp="1"/>
          </p:cNvSpPr>
          <p:nvPr>
            <p:ph type="title"/>
          </p:nvPr>
        </p:nvSpPr>
        <p:spPr>
          <a:xfrm>
            <a:off x="311700" y="343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00" b="1"/>
              <a:t>Research Assessment Project </a:t>
            </a:r>
            <a:endParaRPr sz="2100" b="1"/>
          </a:p>
        </p:txBody>
      </p:sp>
      <p:sp>
        <p:nvSpPr>
          <p:cNvPr id="166" name="Google Shape;166;p35"/>
          <p:cNvSpPr txBox="1"/>
          <p:nvPr/>
        </p:nvSpPr>
        <p:spPr>
          <a:xfrm>
            <a:off x="549700" y="1020850"/>
            <a:ext cx="8180400" cy="23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Goals: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Understand the ways regional and national digital collection aggregators can work towards more representative and inclusive aggregation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Support the development of a more responsible and inclusive framework for digital exhibitions, or online storytelling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1" name="Google Shape;171;p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0730905"/>
              </p:ext>
            </p:extLst>
          </p:nvPr>
        </p:nvGraphicFramePr>
        <p:xfrm>
          <a:off x="342413" y="1059550"/>
          <a:ext cx="8241825" cy="1257778"/>
        </p:xfrm>
        <a:graphic>
          <a:graphicData uri="http://schemas.openxmlformats.org/drawingml/2006/table">
            <a:tbl>
              <a:tblPr>
                <a:noFill/>
                <a:tableStyleId>{BE56D2F9-4F29-4BA1-847D-38D0A2EA4465}</a:tableStyleId>
              </a:tblPr>
              <a:tblGrid>
                <a:gridCol w="660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9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 b="1" dirty="0">
                          <a:solidFill>
                            <a:schemeClr val="dk1"/>
                          </a:solidFill>
                        </a:rPr>
                        <a:t>“Sharing Your Stories Online: A Guide for Community Organizations and Their Partners”</a:t>
                      </a:r>
                      <a:endParaRPr sz="19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600" b="1" u="sng" dirty="0">
                          <a:solidFill>
                            <a:schemeClr val="hlink"/>
                          </a:solidFill>
                          <a:hlinkClick r:id="rId3"/>
                        </a:rPr>
                        <a:t>https://bit.ly/3CHtWgF</a:t>
                      </a:r>
                      <a:endParaRPr sz="16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97A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Google Shape;172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 b="1"/>
              <a:t>Research Methods &amp; Outcomes</a:t>
            </a:r>
            <a:endParaRPr sz="2220" b="1"/>
          </a:p>
        </p:txBody>
      </p:sp>
      <p:pic>
        <p:nvPicPr>
          <p:cNvPr id="173" name="Google Shape;173;p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7825" y="1143375"/>
            <a:ext cx="1077424" cy="107742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2375" y="2590925"/>
            <a:ext cx="8241900" cy="2031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6"/>
          <p:cNvSpPr txBox="1"/>
          <p:nvPr/>
        </p:nvSpPr>
        <p:spPr>
          <a:xfrm>
            <a:off x="353275" y="2637600"/>
            <a:ext cx="8571900" cy="18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/>
              <a:t>Research Reports</a:t>
            </a:r>
            <a:endParaRPr sz="1700" b="1" dirty="0"/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700" dirty="0"/>
              <a:t>Environmental Scan: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http://bit.ly/4767IP8</a:t>
            </a:r>
            <a:endParaRPr sz="1700"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700" dirty="0">
                <a:solidFill>
                  <a:schemeClr val="dk1"/>
                </a:solidFill>
              </a:rPr>
              <a:t>DPLA Hubs &amp; Community Archives Surveys: </a:t>
            </a:r>
            <a:r>
              <a:rPr lang="en" u="sng" dirty="0">
                <a:solidFill>
                  <a:schemeClr val="hlink"/>
                </a:solidFill>
                <a:hlinkClick r:id="rId6"/>
              </a:rPr>
              <a:t>https://bit.ly/4hgnEDX</a:t>
            </a:r>
            <a:endParaRPr sz="1700"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700" dirty="0">
                <a:solidFill>
                  <a:schemeClr val="dk1"/>
                </a:solidFill>
              </a:rPr>
              <a:t>Community Archives &amp; Curator Interviews: </a:t>
            </a:r>
            <a:r>
              <a:rPr lang="en" u="sng" dirty="0">
                <a:solidFill>
                  <a:schemeClr val="hlink"/>
                </a:solidFill>
                <a:hlinkClick r:id="rId7"/>
              </a:rPr>
              <a:t>https://bit.ly/3EjaEyI</a:t>
            </a:r>
            <a:endParaRPr sz="1700" dirty="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700" dirty="0">
                <a:solidFill>
                  <a:schemeClr val="dk1"/>
                </a:solidFill>
              </a:rPr>
              <a:t>Analysis of institution “types” in the national (DPLA) aggregation [in progress]</a:t>
            </a:r>
            <a:endParaRPr sz="1800" dirty="0">
              <a:solidFill>
                <a:schemeClr val="dk2"/>
              </a:solidFill>
            </a:endParaRPr>
          </a:p>
        </p:txBody>
      </p:sp>
      <p:pic>
        <p:nvPicPr>
          <p:cNvPr id="176" name="Google Shape;176;p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1525" y="2884275"/>
            <a:ext cx="793699" cy="79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1120</Words>
  <Application>Microsoft Office PowerPoint</Application>
  <PresentationFormat>On-screen Show (16:9)</PresentationFormat>
  <Paragraphs>169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Roboto</vt:lpstr>
      <vt:lpstr>Calibri</vt:lpstr>
      <vt:lpstr>Simple Light</vt:lpstr>
      <vt:lpstr>Simple Light</vt:lpstr>
      <vt:lpstr>Works in Progress Webinar:  Listening to community-centered archives about sharing collections online</vt:lpstr>
      <vt:lpstr>Who We Are</vt:lpstr>
      <vt:lpstr>Today’s Agenda</vt:lpstr>
      <vt:lpstr>Introducing C–CAP TEACH &amp; The Research</vt:lpstr>
      <vt:lpstr>Community-Centered Archives in Practice Transforming Education, Archives, and Community History</vt:lpstr>
      <vt:lpstr>What are CCAs?</vt:lpstr>
      <vt:lpstr>Principles of community-centered archives partnerships</vt:lpstr>
      <vt:lpstr>Research Assessment Project </vt:lpstr>
      <vt:lpstr>Research Methods &amp; Outcomes</vt:lpstr>
      <vt:lpstr>Doing the Work: A Tale of Three Pivots</vt:lpstr>
      <vt:lpstr>What we planned…</vt:lpstr>
      <vt:lpstr>What actually happened.</vt:lpstr>
      <vt:lpstr>Pivot 1: Breaking Up with a Research Partner</vt:lpstr>
      <vt:lpstr>The Original Plan</vt:lpstr>
      <vt:lpstr>The Pivot: Making a Difficult Decision</vt:lpstr>
      <vt:lpstr>Pivot 2: Re-scoping the Research Questions</vt:lpstr>
      <vt:lpstr>Original Research Questions</vt:lpstr>
      <vt:lpstr>Re-scoped Research Question</vt:lpstr>
      <vt:lpstr>The Pivot: It’s Okay to Start Over</vt:lpstr>
      <vt:lpstr>Pivot 3: Different Deliverables</vt:lpstr>
      <vt:lpstr>Our Original Intention</vt:lpstr>
      <vt:lpstr>The Pivot: Listening to Community Respondents</vt:lpstr>
      <vt:lpstr>Sharing Your Stories Online:  A guide for community organizations and their partners</vt:lpstr>
      <vt:lpstr>For institutions interested in partnering with a community organization  </vt:lpstr>
      <vt:lpstr>Reflection</vt:lpstr>
      <vt:lpstr>Reflection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in Progress Webinar: Listening to community-centered archives about sharing collections</dc:title>
  <dc:creator>Sharon Mizota, Christine Kim, Madelynn Dickerson</dc:creator>
  <cp:keywords>archives, libraries, collections, online collection sharing, community-centered archives, digital collections</cp:keywords>
  <dc:description>Listening to community-centered archives about sharing collections online. An OCLC RLP Works in Progress Webinar presented by Sharon Mizota, Independent Metadata Consultant; Christine Kim, Product Manager, Archives, California Digital Library; and Madelynn Dickerson, Head of Digital Scholarship Services, UC Irvine Libraries._x000d_
</dc:description>
  <cp:lastModifiedBy>McNicol,Jeanette</cp:lastModifiedBy>
  <cp:revision>3</cp:revision>
  <dcterms:modified xsi:type="dcterms:W3CDTF">2025-02-18T02:41:22Z</dcterms:modified>
  <cp:category>Sharing Collections</cp:category>
</cp:coreProperties>
</file>