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73" r:id="rId2"/>
    <p:sldId id="411" r:id="rId3"/>
    <p:sldId id="397" r:id="rId4"/>
    <p:sldId id="291" r:id="rId5"/>
    <p:sldId id="404" r:id="rId6"/>
    <p:sldId id="289" r:id="rId7"/>
    <p:sldId id="283" r:id="rId8"/>
    <p:sldId id="298" r:id="rId9"/>
    <p:sldId id="278" r:id="rId10"/>
    <p:sldId id="282" r:id="rId11"/>
    <p:sldId id="405" r:id="rId12"/>
    <p:sldId id="417" r:id="rId13"/>
    <p:sldId id="419" r:id="rId14"/>
    <p:sldId id="418" r:id="rId15"/>
    <p:sldId id="412" r:id="rId16"/>
    <p:sldId id="413" r:id="rId17"/>
    <p:sldId id="420" r:id="rId18"/>
    <p:sldId id="426" r:id="rId19"/>
    <p:sldId id="257" r:id="rId20"/>
    <p:sldId id="261" r:id="rId21"/>
    <p:sldId id="265" r:id="rId22"/>
    <p:sldId id="270" r:id="rId23"/>
    <p:sldId id="262" r:id="rId24"/>
    <p:sldId id="263" r:id="rId25"/>
    <p:sldId id="264" r:id="rId26"/>
    <p:sldId id="268" r:id="rId27"/>
    <p:sldId id="269" r:id="rId28"/>
    <p:sldId id="258" r:id="rId29"/>
    <p:sldId id="266" r:id="rId30"/>
    <p:sldId id="267" r:id="rId31"/>
    <p:sldId id="259" r:id="rId32"/>
    <p:sldId id="260" r:id="rId33"/>
    <p:sldId id="427" r:id="rId34"/>
    <p:sldId id="414" r:id="rId35"/>
    <p:sldId id="423" r:id="rId36"/>
    <p:sldId id="415" r:id="rId37"/>
    <p:sldId id="279" r:id="rId38"/>
    <p:sldId id="277" r:id="rId39"/>
    <p:sldId id="301" r:id="rId40"/>
    <p:sldId id="280" r:id="rId41"/>
    <p:sldId id="294" r:id="rId42"/>
    <p:sldId id="425" r:id="rId43"/>
    <p:sldId id="285" r:id="rId44"/>
    <p:sldId id="410" r:id="rId45"/>
    <p:sldId id="297" r:id="rId46"/>
    <p:sldId id="281" r:id="rId47"/>
    <p:sldId id="284" r:id="rId48"/>
    <p:sldId id="428" r:id="rId49"/>
    <p:sldId id="41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2165BA-CE0B-664D-BAE4-1C48D74A0CBB}" v="1" dt="2024-01-19T19:14:22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1338"/>
  </p:normalViewPr>
  <p:slideViewPr>
    <p:cSldViewPr snapToGrid="0">
      <p:cViewPr varScale="1">
        <p:scale>
          <a:sx n="69" d="100"/>
          <a:sy n="69" d="100"/>
        </p:scale>
        <p:origin x="1552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3D339-6353-3141-A722-B466055CB49F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8553D-F6DA-E147-8A84-7F1AD682C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1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1775" y="795338"/>
            <a:ext cx="7073900" cy="3979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8D4E6-F64F-4999-AC2A-A008E685C04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3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49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474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3C44A-B4FB-2EBF-8127-4A04DD909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697D00-E39B-C73A-6766-4F4CA5472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D0D32-828F-DEA3-C148-7D0E4EE05D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99D68-3AC2-1663-2C62-ED25A06014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52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4A40-43CD-C75F-3A70-465A3D47B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967F95-DCB2-FE8A-C702-97A9F97F5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343A9F-B1BF-4D3B-CDC4-4D6C6D8D3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C4D28B-69A2-A379-605F-1AFCEFA48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89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62DFE-D5CF-FC70-F38A-FAFB0522C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B0FF86-BFD8-C3D3-82B1-5991AC54F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F90BB7-3387-9BEC-D9A5-9828BB60A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749FA-5589-007F-DF56-20EE64168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3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71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42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3DD9F-5612-E319-716E-B1270FCC9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810283-7FEA-C95B-391C-304ADABB4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80EEE4-F985-BEF8-2A06-0DBDDD2FED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182EEC-85BF-B56E-4DD7-3E234C859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9642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C70ED-E843-AEDA-6602-5B8A6C6B3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9E8242-9A63-1194-FFC1-61CF3515A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E675E5-7E34-8626-E682-17082C0B0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7350-99AF-DEF0-6D50-E2CD03E68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880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63131-71EE-3D22-0E8E-C52B36DD1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8DFCA8-F514-A714-2A66-18F33CA2E3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D2C1C8-4F4F-1143-426A-7709D2C6C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89EDA-A341-CF86-B406-F033E7EA4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9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8553D-F6DA-E147-8A84-7F1AD682C0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198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525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8279D-013D-5796-0C9C-F0072533D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FC4DA-7B82-27D5-52F2-03BA109BC7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60FEE1-2E9E-EDE4-3A87-141C601E8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A5377-ED14-2361-26D7-E097B1D23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255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264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379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78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025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267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414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6217C-9D9B-35F2-06A0-E4E2B2DA1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C2268-D380-F54F-F4F0-3A5DB05E9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6A497F-6A71-C9FE-63DB-87289112F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63420-8C49-CD6E-A27B-84DB762FD4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8406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538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8553D-F6DA-E147-8A84-7F1AD682C0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47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277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33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8553D-F6DA-E147-8A84-7F1AD682C08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57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372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9FF64-C24C-8A58-3E81-720DD14A2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764FA9-9225-072A-21FB-516D3EB9C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18CB34-A976-E7F0-20E4-FF903F905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0F794-9291-6FAE-DCB7-5215563B4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0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73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08553D-F6DA-E147-8A84-7F1AD682C0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7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2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54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792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7C979-3AD1-436F-9DEA-22D9DEEC76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40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BC964-6196-1CF4-C1FE-C587E1EFB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D2DC62-1E96-227C-6444-D65DE39EC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6DFD0-95C0-46CE-5860-E95547E5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1696-77D5-1940-B80C-FA7B920FF21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D62EF-1887-E206-850B-FA857D6D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EC2EF-FEC1-5EDE-A8AF-F7C4FB017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9492-8096-CD4C-99C2-BAAF86C9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1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EDF2-EEF3-15E7-1B8D-9438CFDFD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8D66EC-8093-2D82-1768-620934930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5E080-7CDB-6656-67FA-01A4097DF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1696-77D5-1940-B80C-FA7B920FF21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62BDA-9903-14BD-6629-7E920617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C1535-99BC-F7A9-44C9-586FCA9FE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9492-8096-CD4C-99C2-BAAF86C9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64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C2D5B-1360-B5B0-B89F-174EB0393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5F1C3A-DBD2-A489-6A6C-B584E6480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3D1928-0101-0A3B-D7EA-F57C8906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1696-77D5-1940-B80C-FA7B920FF21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EB0F6-08F4-AC40-EE98-BBDDF73F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4869C-39F0-0FC7-C74E-F937E08F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9492-8096-CD4C-99C2-BAAF86C9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70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28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90288-AC11-3318-BAC7-9DCAA69BE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BB4BB-4B7E-E714-79D4-55F851726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1D9D9-D33B-77C6-A1AE-448AC7E9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1696-77D5-1940-B80C-FA7B920FF21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7199-2781-F84D-3188-406EFD0F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81CA6-C3FD-88AB-5B62-D197C575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9492-8096-CD4C-99C2-BAAF86C9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98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30CA8-F975-247E-0EC7-6F84C0B98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6C11D-07C4-59F2-141F-432BF111A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CFEFE-E363-057B-2319-F9E75130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1696-77D5-1940-B80C-FA7B920FF21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84440-9579-512A-9463-5FB9EB61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F1B2B-B807-24B4-1169-5A822EE7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9492-8096-CD4C-99C2-BAAF86C9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2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10CB-5ECD-642A-1DF8-213383409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D6A3-564D-B4BC-A985-126445CB63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8EEFA-FF80-E4D3-7D7C-204EE8173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788113-6A8C-460B-E9E5-D70FCFD2D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1696-77D5-1940-B80C-FA7B920FF21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DCC04-8B18-FFFC-4F6B-B7132511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63C2F-1520-0454-4C9A-F5511F20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9492-8096-CD4C-99C2-BAAF86C9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7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922D-1C7E-BDE3-E751-DEF232D2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CB4C86-1F39-917D-51A4-0FA7DF2B0B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B96EE-68C3-3F08-7A95-01A0B3D94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DE6C3-8B1A-2213-AFB0-A4CEA63FF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7F4C6-E7BD-AF98-6DAA-7237C981A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346C12-734C-6A0D-65F5-19649152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1696-77D5-1940-B80C-FA7B920FF21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0E1E10-ED54-C42C-F5E9-FAEC2F7D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976D1C-EF9C-02C0-ABE7-7A748C67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9492-8096-CD4C-99C2-BAAF86C9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1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D0AEB-B8D7-C292-40C7-9A1D9FEB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D0CC83-0E2F-B289-4035-FEA5F29D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1696-77D5-1940-B80C-FA7B920FF21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BC7B1B-238C-7E67-BC0E-449C133E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3BA8E-41F5-BF28-0A71-267BD4F5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9492-8096-CD4C-99C2-BAAF86C9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5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5ACD9-8F53-EBDF-926B-2C3EAF93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1696-77D5-1940-B80C-FA7B920FF21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59108-2CD8-8674-8816-6862BDF6C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EECD2-C3C2-023D-FD32-4A083306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9492-8096-CD4C-99C2-BAAF86C9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7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9D53C-78FA-16F7-6AFC-EF10D600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C2F2-3496-838D-576A-8E5989F2C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3079D-AB84-CD62-DDB9-A573ECB53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FC2A0-116A-4707-F573-9E7445C46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1696-77D5-1940-B80C-FA7B920FF21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00EBA-4791-1211-0CFF-19CB7F72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F73C3-DB79-CBFA-E1D0-30F9BACA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9492-8096-CD4C-99C2-BAAF86C9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4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6D04-D257-39CF-3368-7F59FF9DE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684C8-D2F2-1CA7-2464-0C94CA4A7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7703CA-17AD-CF6E-A10A-2A9F786D2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9BBD0-B317-5F67-80CA-D40461526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F1696-77D5-1940-B80C-FA7B920FF21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630CB-8A53-AB18-6AC8-31B9CFA3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01EF7A-C53A-7F62-CEFA-CA65621A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29492-8096-CD4C-99C2-BAAF86C9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2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82B6B-830B-F357-8666-37CBA4FA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A54B3-5331-9517-820F-7461D2BAD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C06E5-3C28-BDBF-93DB-2A5CE7789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F1696-77D5-1940-B80C-FA7B920FF21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40C1F-3D1C-9EFD-8C54-5F0518C9C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34896-D729-79C8-BA7C-5937B946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29492-8096-CD4C-99C2-BAAF86C98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4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17.png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jpe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11" Type="http://schemas.openxmlformats.org/officeDocument/2006/relationships/image" Target="../media/image60.jpeg"/><Relationship Id="rId5" Type="http://schemas.openxmlformats.org/officeDocument/2006/relationships/image" Target="../media/image55.jpeg"/><Relationship Id="rId10" Type="http://schemas.openxmlformats.org/officeDocument/2006/relationships/image" Target="../media/image1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rand_ppt_back.jpg">
            <a:extLst>
              <a:ext uri="{FF2B5EF4-FFF2-40B4-BE49-F238E27FC236}">
                <a16:creationId xmlns:a16="http://schemas.microsoft.com/office/drawing/2014/main" id="{6E15E1BD-C88E-C0CD-70E9-18CDAFA3E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206" cy="69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606274" y="2536960"/>
            <a:ext cx="9094858" cy="1470025"/>
          </a:xfrm>
        </p:spPr>
        <p:txBody>
          <a:bodyPr>
            <a:normAutofit fontScale="90000"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Supporting campus goals through a library-led Office for Open Research at the University of Manchester</a:t>
            </a:r>
          </a:p>
          <a:p>
            <a:r>
              <a:rPr lang="en-GB" sz="4800" dirty="0">
                <a:solidFill>
                  <a:schemeClr val="bg1"/>
                </a:solidFill>
              </a:rPr>
              <a:t> </a:t>
            </a:r>
            <a:br>
              <a:rPr lang="en-US" sz="4800" dirty="0"/>
            </a:br>
            <a:endParaRPr lang="en-GB" sz="3100" b="0" dirty="0">
              <a:cs typeface="Calibri Light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698499" y="5557645"/>
            <a:ext cx="10511367" cy="90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Jan 2024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D4C670B-8226-468B-A5B8-9A945139ED0B}"/>
              </a:ext>
            </a:extLst>
          </p:cNvPr>
          <p:cNvSpPr txBox="1">
            <a:spLocks/>
          </p:cNvSpPr>
          <p:nvPr/>
        </p:nvSpPr>
        <p:spPr bwMode="auto">
          <a:xfrm>
            <a:off x="2369467" y="3429000"/>
            <a:ext cx="4577871" cy="90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Scott Taylor, Head of the Office for Open Research, University of Manchester</a:t>
            </a:r>
          </a:p>
        </p:txBody>
      </p:sp>
      <p:pic>
        <p:nvPicPr>
          <p:cNvPr id="9" name="Picture 8" descr="A person with a purple lanyard&#10;&#10;Description automatically generated">
            <a:extLst>
              <a:ext uri="{FF2B5EF4-FFF2-40B4-BE49-F238E27FC236}">
                <a16:creationId xmlns:a16="http://schemas.microsoft.com/office/drawing/2014/main" id="{569B09C8-BE8F-3ACA-FF62-253663E003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34268" y="3676594"/>
            <a:ext cx="2096814" cy="15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8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0535"/>
            <a:ext cx="12192000" cy="6923088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71410B3-053F-4B83-BE65-FBE027803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14"/>
            <a:ext cx="787288" cy="7050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255F612-88A6-4A5D-A3CF-A1646F6ABF30}"/>
              </a:ext>
            </a:extLst>
          </p:cNvPr>
          <p:cNvSpPr txBox="1">
            <a:spLocks/>
          </p:cNvSpPr>
          <p:nvPr/>
        </p:nvSpPr>
        <p:spPr bwMode="auto">
          <a:xfrm>
            <a:off x="947293" y="113336"/>
            <a:ext cx="9549702" cy="85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>
                <a:solidFill>
                  <a:schemeClr val="bg1"/>
                </a:solidFill>
              </a:rPr>
              <a:t>Strategically coordinating the University’s response to the Open Research agenda.</a:t>
            </a:r>
            <a:endParaRPr lang="en-GB" sz="1800" b="0">
              <a:solidFill>
                <a:schemeClr val="bg1"/>
              </a:solidFill>
            </a:endParaRPr>
          </a:p>
        </p:txBody>
      </p:sp>
      <p:pic>
        <p:nvPicPr>
          <p:cNvPr id="7" name="Picture 3" descr="brand_ppt_back.jpg">
            <a:extLst>
              <a:ext uri="{FF2B5EF4-FFF2-40B4-BE49-F238E27FC236}">
                <a16:creationId xmlns:a16="http://schemas.microsoft.com/office/drawing/2014/main" id="{BAD1FA2D-2858-4E37-A3A6-988F24B735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361234" y="1869188"/>
            <a:ext cx="3401264" cy="211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brand_ppt_back.jpg">
            <a:extLst>
              <a:ext uri="{FF2B5EF4-FFF2-40B4-BE49-F238E27FC236}">
                <a16:creationId xmlns:a16="http://schemas.microsoft.com/office/drawing/2014/main" id="{CE28C0F6-E89C-4EB3-A86D-B09886DB44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4240481" y="1869188"/>
            <a:ext cx="3401264" cy="2131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brand_ppt_back.jpg">
            <a:extLst>
              <a:ext uri="{FF2B5EF4-FFF2-40B4-BE49-F238E27FC236}">
                <a16:creationId xmlns:a16="http://schemas.microsoft.com/office/drawing/2014/main" id="{CB874910-D051-4EDF-893B-8FF85A9EE8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8244844" y="1856582"/>
            <a:ext cx="3401264" cy="21313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FF7406-E2E2-4058-B78E-0928735DF895}"/>
              </a:ext>
            </a:extLst>
          </p:cNvPr>
          <p:cNvSpPr txBox="1"/>
          <p:nvPr/>
        </p:nvSpPr>
        <p:spPr>
          <a:xfrm>
            <a:off x="692806" y="2519499"/>
            <a:ext cx="26769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OR1: Open Research Skills Training Project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7CF7B1-072A-46E5-B26D-73E631336B6E}"/>
              </a:ext>
            </a:extLst>
          </p:cNvPr>
          <p:cNvSpPr txBox="1"/>
          <p:nvPr/>
        </p:nvSpPr>
        <p:spPr>
          <a:xfrm>
            <a:off x="4613743" y="2519499"/>
            <a:ext cx="2470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OR2: Research Software Project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21283D-6CCB-4031-9456-522D6BCAAF55}"/>
              </a:ext>
            </a:extLst>
          </p:cNvPr>
          <p:cNvSpPr txBox="1"/>
          <p:nvPr/>
        </p:nvSpPr>
        <p:spPr>
          <a:xfrm>
            <a:off x="8497554" y="2537800"/>
            <a:ext cx="27394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OR3: Open Research Indicator Framework</a:t>
            </a:r>
          </a:p>
        </p:txBody>
      </p:sp>
      <p:pic>
        <p:nvPicPr>
          <p:cNvPr id="15" name="Picture 3" descr="brand_ppt_back.jpg">
            <a:extLst>
              <a:ext uri="{FF2B5EF4-FFF2-40B4-BE49-F238E27FC236}">
                <a16:creationId xmlns:a16="http://schemas.microsoft.com/office/drawing/2014/main" id="{6A3CCF01-B379-7D37-CCF1-48CE90A035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2272022" y="4308713"/>
            <a:ext cx="3401264" cy="211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brand_ppt_back.jpg">
            <a:extLst>
              <a:ext uri="{FF2B5EF4-FFF2-40B4-BE49-F238E27FC236}">
                <a16:creationId xmlns:a16="http://schemas.microsoft.com/office/drawing/2014/main" id="{C9269DFE-7444-A91E-7C03-C4A27F2F73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106274" y="4308713"/>
            <a:ext cx="3401264" cy="211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581131A-3404-D129-8B9B-920C7A946415}"/>
              </a:ext>
            </a:extLst>
          </p:cNvPr>
          <p:cNvSpPr txBox="1"/>
          <p:nvPr/>
        </p:nvSpPr>
        <p:spPr>
          <a:xfrm>
            <a:off x="2705791" y="4939816"/>
            <a:ext cx="2573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OR4: Data Stewardship Project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977DBDA-F5AF-B710-2CF2-4D6A47F69009}"/>
              </a:ext>
            </a:extLst>
          </p:cNvPr>
          <p:cNvSpPr txBox="1"/>
          <p:nvPr/>
        </p:nvSpPr>
        <p:spPr>
          <a:xfrm>
            <a:off x="6374100" y="5080721"/>
            <a:ext cx="28656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>
                <a:solidFill>
                  <a:schemeClr val="bg1"/>
                </a:solidFill>
              </a:rPr>
              <a:t>OR5: Trusted OR Systems</a:t>
            </a:r>
          </a:p>
        </p:txBody>
      </p:sp>
    </p:spTree>
    <p:extLst>
      <p:ext uri="{BB962C8B-B14F-4D97-AF65-F5344CB8AC3E}">
        <p14:creationId xmlns:p14="http://schemas.microsoft.com/office/powerpoint/2010/main" val="2984454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1493" cy="6922800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71410B3-053F-4B83-BE65-FBE027803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14"/>
            <a:ext cx="787288" cy="705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FF7406-E2E2-4058-B78E-0928735DF895}"/>
              </a:ext>
            </a:extLst>
          </p:cNvPr>
          <p:cNvSpPr txBox="1"/>
          <p:nvPr/>
        </p:nvSpPr>
        <p:spPr>
          <a:xfrm>
            <a:off x="787288" y="276939"/>
            <a:ext cx="391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OR1: Open Research Skills Training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55AFEC-CBD3-6ECE-FCF8-678402B2F73E}"/>
              </a:ext>
            </a:extLst>
          </p:cNvPr>
          <p:cNvSpPr/>
          <p:nvPr/>
        </p:nvSpPr>
        <p:spPr>
          <a:xfrm>
            <a:off x="1378156" y="2210316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E33621-DEEC-FA82-32F4-0E6FCFC4B44C}"/>
              </a:ext>
            </a:extLst>
          </p:cNvPr>
          <p:cNvSpPr/>
          <p:nvPr/>
        </p:nvSpPr>
        <p:spPr>
          <a:xfrm>
            <a:off x="4635552" y="2217683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930903-DC11-E0C6-5DB5-CF6C35E79324}"/>
              </a:ext>
            </a:extLst>
          </p:cNvPr>
          <p:cNvSpPr/>
          <p:nvPr/>
        </p:nvSpPr>
        <p:spPr>
          <a:xfrm>
            <a:off x="7957075" y="2217683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EAB27-4789-2D17-0ACF-9C41F62692F2}"/>
              </a:ext>
            </a:extLst>
          </p:cNvPr>
          <p:cNvSpPr txBox="1"/>
          <p:nvPr/>
        </p:nvSpPr>
        <p:spPr>
          <a:xfrm>
            <a:off x="4761427" y="2886238"/>
            <a:ext cx="248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/>
              <a:t>Open Research Skills Training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C0F4B-47DF-F8E9-9B29-FA57B0E1A003}"/>
              </a:ext>
            </a:extLst>
          </p:cNvPr>
          <p:cNvSpPr txBox="1"/>
          <p:nvPr/>
        </p:nvSpPr>
        <p:spPr>
          <a:xfrm>
            <a:off x="1456845" y="2855533"/>
            <a:ext cx="248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/>
              <a:t>Open Research Skills Framework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BD788-DA77-4E23-FB78-9A14191D9C32}"/>
              </a:ext>
            </a:extLst>
          </p:cNvPr>
          <p:cNvSpPr txBox="1"/>
          <p:nvPr/>
        </p:nvSpPr>
        <p:spPr>
          <a:xfrm>
            <a:off x="8082950" y="2878871"/>
            <a:ext cx="248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/>
              <a:t>Open Research Fellowship Programme</a:t>
            </a:r>
          </a:p>
        </p:txBody>
      </p:sp>
    </p:spTree>
    <p:extLst>
      <p:ext uri="{BB962C8B-B14F-4D97-AF65-F5344CB8AC3E}">
        <p14:creationId xmlns:p14="http://schemas.microsoft.com/office/powerpoint/2010/main" val="408435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4B9F6-DF50-6618-2147-FFD3CC7C7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>
            <a:extLst>
              <a:ext uri="{FF2B5EF4-FFF2-40B4-BE49-F238E27FC236}">
                <a16:creationId xmlns:a16="http://schemas.microsoft.com/office/drawing/2014/main" id="{73E1EAF5-9DCF-38DE-3CC2-992CC95760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9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>
            <a:extLst>
              <a:ext uri="{FF2B5EF4-FFF2-40B4-BE49-F238E27FC236}">
                <a16:creationId xmlns:a16="http://schemas.microsoft.com/office/drawing/2014/main" id="{48A1574A-0103-69E6-817F-7E158372F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008303B2-9772-656D-2B78-0DDD772BD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031" y="2400498"/>
            <a:ext cx="4693157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FBC1230-6FDF-F974-8516-E282221975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14"/>
            <a:ext cx="787288" cy="705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2A3C79-7FCF-EE1C-4945-40157BD30012}"/>
              </a:ext>
            </a:extLst>
          </p:cNvPr>
          <p:cNvSpPr txBox="1"/>
          <p:nvPr/>
        </p:nvSpPr>
        <p:spPr>
          <a:xfrm>
            <a:off x="787288" y="276939"/>
            <a:ext cx="391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OR1: Open Research Skills Training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BD631A-033C-E5EB-771E-16F61A1741ED}"/>
              </a:ext>
            </a:extLst>
          </p:cNvPr>
          <p:cNvSpPr/>
          <p:nvPr/>
        </p:nvSpPr>
        <p:spPr>
          <a:xfrm>
            <a:off x="6740810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2BE200-9DF5-A538-8E80-E4CF4B453AE5}"/>
              </a:ext>
            </a:extLst>
          </p:cNvPr>
          <p:cNvSpPr txBox="1"/>
          <p:nvPr/>
        </p:nvSpPr>
        <p:spPr>
          <a:xfrm>
            <a:off x="6705378" y="419613"/>
            <a:ext cx="163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Skills Framework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06D535-7E3D-B01F-2D8F-BE74B7ADA1BC}"/>
              </a:ext>
            </a:extLst>
          </p:cNvPr>
          <p:cNvSpPr/>
          <p:nvPr/>
        </p:nvSpPr>
        <p:spPr>
          <a:xfrm>
            <a:off x="8494736" y="208224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5E0F9-0830-119E-DA1B-38106B91E211}"/>
              </a:ext>
            </a:extLst>
          </p:cNvPr>
          <p:cNvSpPr/>
          <p:nvPr/>
        </p:nvSpPr>
        <p:spPr>
          <a:xfrm>
            <a:off x="10231482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04ABF2-3AF6-993C-B1AA-31523241BD9E}"/>
              </a:ext>
            </a:extLst>
          </p:cNvPr>
          <p:cNvSpPr txBox="1"/>
          <p:nvPr/>
        </p:nvSpPr>
        <p:spPr>
          <a:xfrm>
            <a:off x="8481680" y="393248"/>
            <a:ext cx="163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Skills Training Portal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8A2FD5-5143-D187-534A-28D36B77C508}"/>
              </a:ext>
            </a:extLst>
          </p:cNvPr>
          <p:cNvSpPr txBox="1"/>
          <p:nvPr/>
        </p:nvSpPr>
        <p:spPr>
          <a:xfrm>
            <a:off x="10229548" y="416549"/>
            <a:ext cx="163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Fellowship Programme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41561-8BDB-FE29-9121-B43AE87BEC54}"/>
              </a:ext>
            </a:extLst>
          </p:cNvPr>
          <p:cNvSpPr txBox="1"/>
          <p:nvPr/>
        </p:nvSpPr>
        <p:spPr>
          <a:xfrm>
            <a:off x="622168" y="1989056"/>
            <a:ext cx="111047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0" dirty="0">
                <a:solidFill>
                  <a:srgbClr val="D1D5DB"/>
                </a:solidFill>
                <a:effectLst/>
                <a:latin typeface="Söhne"/>
              </a:rPr>
              <a:t>Transparent Methodology</a:t>
            </a:r>
            <a:r>
              <a:rPr lang="en-GB" b="0" i="0" dirty="0">
                <a:solidFill>
                  <a:srgbClr val="D1D5DB"/>
                </a:solidFill>
                <a:effectLst/>
                <a:latin typeface="Söhne"/>
              </a:rPr>
              <a:t>: Practices like preregistration and protocol sharing, along with related training on using platforms like OSF and Protocols.io.</a:t>
            </a:r>
          </a:p>
          <a:p>
            <a:pPr algn="l"/>
            <a:endParaRPr lang="en-GB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GB" b="1" i="0" dirty="0">
                <a:solidFill>
                  <a:srgbClr val="D1D5DB"/>
                </a:solidFill>
                <a:effectLst/>
                <a:latin typeface="Söhne"/>
              </a:rPr>
              <a:t>Community Engagement</a:t>
            </a:r>
            <a:r>
              <a:rPr lang="en-GB" b="0" i="0" dirty="0">
                <a:solidFill>
                  <a:srgbClr val="D1D5DB"/>
                </a:solidFill>
                <a:effectLst/>
                <a:latin typeface="Söhne"/>
              </a:rPr>
              <a:t>: Including citizen science and co-production, with training on public and patient involvement and public engagement.</a:t>
            </a:r>
          </a:p>
          <a:p>
            <a:pPr algn="l"/>
            <a:endParaRPr lang="en-GB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GB" b="1" i="0" dirty="0">
                <a:solidFill>
                  <a:srgbClr val="D1D5DB"/>
                </a:solidFill>
                <a:effectLst/>
                <a:latin typeface="Söhne"/>
              </a:rPr>
              <a:t>Responsible Methods</a:t>
            </a:r>
            <a:r>
              <a:rPr lang="en-GB" b="0" i="0" dirty="0">
                <a:solidFill>
                  <a:srgbClr val="D1D5DB"/>
                </a:solidFill>
                <a:effectLst/>
                <a:latin typeface="Söhne"/>
              </a:rPr>
              <a:t>: Covering statistical literacy, awareness of questionable research practices (QRPs), and replication studies, with corresponding workshops and training sessions.</a:t>
            </a:r>
          </a:p>
          <a:p>
            <a:pPr algn="l"/>
            <a:endParaRPr lang="en-GB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GB" b="1" i="0" dirty="0">
                <a:solidFill>
                  <a:srgbClr val="D1D5DB"/>
                </a:solidFill>
                <a:effectLst/>
                <a:latin typeface="Söhne"/>
              </a:rPr>
              <a:t>Communication and Publishing</a:t>
            </a:r>
            <a:r>
              <a:rPr lang="en-GB" b="0" i="0" dirty="0">
                <a:solidFill>
                  <a:srgbClr val="D1D5DB"/>
                </a:solidFill>
                <a:effectLst/>
                <a:latin typeface="Söhne"/>
              </a:rPr>
              <a:t>: Focused on open access publishing, recognizing authorship, and responsible use of metrics, with training on open access publishing, using CRediT taxonomy, and engaging with metrics.</a:t>
            </a:r>
          </a:p>
          <a:p>
            <a:pPr algn="l"/>
            <a:endParaRPr lang="en-GB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GB" b="1" i="0" dirty="0">
                <a:solidFill>
                  <a:srgbClr val="D1D5DB"/>
                </a:solidFill>
                <a:effectLst/>
                <a:latin typeface="Söhne"/>
              </a:rPr>
              <a:t>Open Software and Data</a:t>
            </a:r>
            <a:r>
              <a:rPr lang="en-GB" b="0" i="0" dirty="0">
                <a:solidFill>
                  <a:srgbClr val="D1D5DB"/>
                </a:solidFill>
                <a:effectLst/>
                <a:latin typeface="Söhne"/>
              </a:rPr>
              <a:t>: Discussing FAIR research data, data management plans, and code repositories, along with training on writing data management plans and working with open datasets.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35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9C99A3-4E94-A6DB-D022-289206677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>
            <a:extLst>
              <a:ext uri="{FF2B5EF4-FFF2-40B4-BE49-F238E27FC236}">
                <a16:creationId xmlns:a16="http://schemas.microsoft.com/office/drawing/2014/main" id="{252C6A00-D6DA-9F25-26B2-03EDC4F24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9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>
            <a:extLst>
              <a:ext uri="{FF2B5EF4-FFF2-40B4-BE49-F238E27FC236}">
                <a16:creationId xmlns:a16="http://schemas.microsoft.com/office/drawing/2014/main" id="{69AAF346-F314-F6D5-0827-01503A912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3672B225-29F1-CAB9-9D11-6B037C866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031" y="2400498"/>
            <a:ext cx="4693157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403A62B6-1E61-233B-BF63-8324D6D91C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14"/>
            <a:ext cx="787288" cy="705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694FAB-9815-6A46-A3B8-3816656206F9}"/>
              </a:ext>
            </a:extLst>
          </p:cNvPr>
          <p:cNvSpPr txBox="1"/>
          <p:nvPr/>
        </p:nvSpPr>
        <p:spPr>
          <a:xfrm>
            <a:off x="787288" y="276939"/>
            <a:ext cx="391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OR1: Open Research Skills Training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6BED27-BC3D-11DF-63A8-A30F87F36E9C}"/>
              </a:ext>
            </a:extLst>
          </p:cNvPr>
          <p:cNvSpPr/>
          <p:nvPr/>
        </p:nvSpPr>
        <p:spPr>
          <a:xfrm>
            <a:off x="6740810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C8EC5-0892-BAE2-4845-5131289ADB45}"/>
              </a:ext>
            </a:extLst>
          </p:cNvPr>
          <p:cNvSpPr txBox="1"/>
          <p:nvPr/>
        </p:nvSpPr>
        <p:spPr>
          <a:xfrm>
            <a:off x="6705378" y="419613"/>
            <a:ext cx="163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Skills Framework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16C8B-7FB3-FDCF-20C8-A9956A46A69C}"/>
              </a:ext>
            </a:extLst>
          </p:cNvPr>
          <p:cNvSpPr/>
          <p:nvPr/>
        </p:nvSpPr>
        <p:spPr>
          <a:xfrm>
            <a:off x="8494736" y="208224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75A0F4-73D7-9472-2FD5-731348F695F4}"/>
              </a:ext>
            </a:extLst>
          </p:cNvPr>
          <p:cNvSpPr/>
          <p:nvPr/>
        </p:nvSpPr>
        <p:spPr>
          <a:xfrm>
            <a:off x="10231482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D4BF68-E364-7399-4A20-08CDD2446251}"/>
              </a:ext>
            </a:extLst>
          </p:cNvPr>
          <p:cNvSpPr txBox="1"/>
          <p:nvPr/>
        </p:nvSpPr>
        <p:spPr>
          <a:xfrm>
            <a:off x="8481680" y="393248"/>
            <a:ext cx="163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Skills Training Portal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BA2BE3-0A25-4963-CEB5-A04D6D05B72C}"/>
              </a:ext>
            </a:extLst>
          </p:cNvPr>
          <p:cNvSpPr txBox="1"/>
          <p:nvPr/>
        </p:nvSpPr>
        <p:spPr>
          <a:xfrm>
            <a:off x="10229548" y="416549"/>
            <a:ext cx="163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Fellowship Programme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90B78-8023-4F2F-D285-C7EC02B63E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24" y="1282944"/>
            <a:ext cx="5709696" cy="5575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344CE3-2F27-7233-D1D8-CA521BA69B5B}"/>
              </a:ext>
            </a:extLst>
          </p:cNvPr>
          <p:cNvSpPr txBox="1"/>
          <p:nvPr/>
        </p:nvSpPr>
        <p:spPr>
          <a:xfrm>
            <a:off x="6554219" y="1626500"/>
            <a:ext cx="507185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Purpose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MRE is designed to assist researchers with resources for the research process, dissemination of research, and enhancing research profiles.</a:t>
            </a:r>
          </a:p>
          <a:p>
            <a:pPr algn="l"/>
            <a:endParaRPr lang="en-GB" sz="14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Delivery Methods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Workshops and Information Sessions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Open to all researchers, bookable through the website.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Online Resources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Accessible to all researchers at any time.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Additional Sessions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Offered on request as part of Faculty researcher development programs, the New Academics Programme, or other School-led training activities.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GB" sz="14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Organizers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The program is delivered by the University of Manchester Library and invited speakers and is a part of the University's researcher development program.</a:t>
            </a:r>
          </a:p>
          <a:p>
            <a:pPr algn="l"/>
            <a:endParaRPr lang="en-GB" sz="14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/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Booking for School Training Activities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Requests for sessions can be made via email, with a recommended six weeks' notice.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79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DB000-A424-B45F-E092-3C8B6AE17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>
            <a:extLst>
              <a:ext uri="{FF2B5EF4-FFF2-40B4-BE49-F238E27FC236}">
                <a16:creationId xmlns:a16="http://schemas.microsoft.com/office/drawing/2014/main" id="{0367A4B3-DF76-069C-8D8A-BFB5A8616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586"/>
            <a:ext cx="12192000" cy="6923089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>
            <a:extLst>
              <a:ext uri="{FF2B5EF4-FFF2-40B4-BE49-F238E27FC236}">
                <a16:creationId xmlns:a16="http://schemas.microsoft.com/office/drawing/2014/main" id="{605B54EC-0D7B-318F-9574-6039AB097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F4E2C065-7DE1-B9FA-50BD-DA7F87DDE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031" y="2400498"/>
            <a:ext cx="4693157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32CD6DD-77FB-73C8-B9CC-348C01B69A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14"/>
            <a:ext cx="787288" cy="705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B91069-F230-026C-C423-E51C94491CCB}"/>
              </a:ext>
            </a:extLst>
          </p:cNvPr>
          <p:cNvSpPr txBox="1"/>
          <p:nvPr/>
        </p:nvSpPr>
        <p:spPr>
          <a:xfrm>
            <a:off x="787288" y="276939"/>
            <a:ext cx="391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OR1: Open Research Skills Training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E5FB2E-994A-4171-CC8D-426D90204778}"/>
              </a:ext>
            </a:extLst>
          </p:cNvPr>
          <p:cNvSpPr/>
          <p:nvPr/>
        </p:nvSpPr>
        <p:spPr>
          <a:xfrm>
            <a:off x="6740810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2DA2A-50E0-B768-F25E-B8F27CEE5BF3}"/>
              </a:ext>
            </a:extLst>
          </p:cNvPr>
          <p:cNvSpPr txBox="1"/>
          <p:nvPr/>
        </p:nvSpPr>
        <p:spPr>
          <a:xfrm>
            <a:off x="6705378" y="419613"/>
            <a:ext cx="163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Skills Framework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5F858-9FE0-87E2-DB8B-16D5C0684400}"/>
              </a:ext>
            </a:extLst>
          </p:cNvPr>
          <p:cNvSpPr/>
          <p:nvPr/>
        </p:nvSpPr>
        <p:spPr>
          <a:xfrm>
            <a:off x="8494736" y="208224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77F8B5-8BD1-BD05-8B57-CDF7293B97CB}"/>
              </a:ext>
            </a:extLst>
          </p:cNvPr>
          <p:cNvSpPr/>
          <p:nvPr/>
        </p:nvSpPr>
        <p:spPr>
          <a:xfrm>
            <a:off x="10231482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C1257-487C-0B79-0B22-3816BB3D9A9D}"/>
              </a:ext>
            </a:extLst>
          </p:cNvPr>
          <p:cNvSpPr txBox="1"/>
          <p:nvPr/>
        </p:nvSpPr>
        <p:spPr>
          <a:xfrm>
            <a:off x="8481680" y="393248"/>
            <a:ext cx="163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Skills Training Portal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803FB2-9289-8D2E-8606-E383DB938B68}"/>
              </a:ext>
            </a:extLst>
          </p:cNvPr>
          <p:cNvSpPr txBox="1"/>
          <p:nvPr/>
        </p:nvSpPr>
        <p:spPr>
          <a:xfrm>
            <a:off x="10229548" y="416549"/>
            <a:ext cx="163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Fellowship Programme</a:t>
            </a:r>
          </a:p>
        </p:txBody>
      </p:sp>
      <p:pic>
        <p:nvPicPr>
          <p:cNvPr id="2050" name="Picture 2" descr="Alex Henderson">
            <a:extLst>
              <a:ext uri="{FF2B5EF4-FFF2-40B4-BE49-F238E27FC236}">
                <a16:creationId xmlns:a16="http://schemas.microsoft.com/office/drawing/2014/main" id="{BD5EAB50-90F7-97A0-7A8A-426861A41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13" y="1909565"/>
            <a:ext cx="1010165" cy="10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skia Lawson-Tovey">
            <a:extLst>
              <a:ext uri="{FF2B5EF4-FFF2-40B4-BE49-F238E27FC236}">
                <a16:creationId xmlns:a16="http://schemas.microsoft.com/office/drawing/2014/main" id="{A75B3120-AD28-81BE-57E6-ADF7965A0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13" y="2985710"/>
            <a:ext cx="1010165" cy="10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nne Cotton">
            <a:extLst>
              <a:ext uri="{FF2B5EF4-FFF2-40B4-BE49-F238E27FC236}">
                <a16:creationId xmlns:a16="http://schemas.microsoft.com/office/drawing/2014/main" id="{66899F87-3BCC-70D1-D19D-53554EAE1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13" y="4098579"/>
            <a:ext cx="1010165" cy="10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Luis Ospina-Forero">
            <a:extLst>
              <a:ext uri="{FF2B5EF4-FFF2-40B4-BE49-F238E27FC236}">
                <a16:creationId xmlns:a16="http://schemas.microsoft.com/office/drawing/2014/main" id="{7E0EECD0-C6D3-ACDD-D1F7-A3BA01621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13" y="5232399"/>
            <a:ext cx="1010165" cy="10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wys Williams">
            <a:extLst>
              <a:ext uri="{FF2B5EF4-FFF2-40B4-BE49-F238E27FC236}">
                <a16:creationId xmlns:a16="http://schemas.microsoft.com/office/drawing/2014/main" id="{BDE25526-C3EC-461E-1ABF-877FDF4E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594" y="1938742"/>
            <a:ext cx="1010165" cy="10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amantha Franklin">
            <a:extLst>
              <a:ext uri="{FF2B5EF4-FFF2-40B4-BE49-F238E27FC236}">
                <a16:creationId xmlns:a16="http://schemas.microsoft.com/office/drawing/2014/main" id="{581FA711-AAC4-8E2B-3176-6AF3A977A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594" y="3000049"/>
            <a:ext cx="1010165" cy="10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ay Gallacher">
            <a:extLst>
              <a:ext uri="{FF2B5EF4-FFF2-40B4-BE49-F238E27FC236}">
                <a16:creationId xmlns:a16="http://schemas.microsoft.com/office/drawing/2014/main" id="{82368B84-06AA-B155-FECC-93A09DD1C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594" y="4093785"/>
            <a:ext cx="1010165" cy="10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Joanne Pennock">
            <a:extLst>
              <a:ext uri="{FF2B5EF4-FFF2-40B4-BE49-F238E27FC236}">
                <a16:creationId xmlns:a16="http://schemas.microsoft.com/office/drawing/2014/main" id="{E428033F-0689-A0D5-C3CA-485728C7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7594" y="5232399"/>
            <a:ext cx="1010165" cy="101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798F28-E70E-E821-F049-69C5EB4571A6}"/>
              </a:ext>
            </a:extLst>
          </p:cNvPr>
          <p:cNvSpPr txBox="1"/>
          <p:nvPr/>
        </p:nvSpPr>
        <p:spPr>
          <a:xfrm>
            <a:off x="1705232" y="1938742"/>
            <a:ext cx="4757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0" dirty="0">
                <a:solidFill>
                  <a:schemeClr val="bg1"/>
                </a:solidFill>
                <a:effectLst/>
                <a:latin typeface="Söhne"/>
              </a:rPr>
              <a:t>Alex Henderson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Söhne"/>
              </a:rPr>
              <a:t>: Enhancing the FAIR publication of chemical analysis data through the development of open file formats and metadata vocabulary.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CBD922-C423-7B71-A327-46C03DCCC02D}"/>
              </a:ext>
            </a:extLst>
          </p:cNvPr>
          <p:cNvSpPr txBox="1"/>
          <p:nvPr/>
        </p:nvSpPr>
        <p:spPr>
          <a:xfrm>
            <a:off x="1705232" y="2991575"/>
            <a:ext cx="43907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chemeClr val="bg1"/>
                </a:solidFill>
                <a:effectLst/>
                <a:latin typeface="Söhne"/>
              </a:rPr>
              <a:t>Saskia Lawson-Tovey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Söhne"/>
              </a:rPr>
              <a:t>: Investigating researchers' knowledge of Research Data Management and FAIR principles in handling sensitive health data.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D6F21C-48D8-0600-7842-1F20582A677B}"/>
              </a:ext>
            </a:extLst>
          </p:cNvPr>
          <p:cNvSpPr txBox="1"/>
          <p:nvPr/>
        </p:nvSpPr>
        <p:spPr>
          <a:xfrm>
            <a:off x="1705232" y="4109108"/>
            <a:ext cx="43907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chemeClr val="bg1"/>
                </a:solidFill>
                <a:effectLst/>
                <a:latin typeface="Söhne"/>
              </a:rPr>
              <a:t>Anne Cotton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Söhne"/>
              </a:rPr>
              <a:t>: Creating an online resource to promote open research practices in microbiome studies, including guidance on open-source software and FAIR data and code practices.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8FA2E9-DCAD-2058-E6A6-17209D225D31}"/>
              </a:ext>
            </a:extLst>
          </p:cNvPr>
          <p:cNvSpPr txBox="1"/>
          <p:nvPr/>
        </p:nvSpPr>
        <p:spPr>
          <a:xfrm>
            <a:off x="1705232" y="5203335"/>
            <a:ext cx="43907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chemeClr val="bg1"/>
                </a:solidFill>
                <a:effectLst/>
                <a:latin typeface="Söhne"/>
              </a:rPr>
              <a:t>Luis Ospina-</a:t>
            </a:r>
            <a:r>
              <a:rPr lang="en-GB" sz="1400" b="1" i="0" dirty="0" err="1">
                <a:solidFill>
                  <a:schemeClr val="bg1"/>
                </a:solidFill>
                <a:effectLst/>
                <a:latin typeface="Söhne"/>
              </a:rPr>
              <a:t>Forero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Söhne"/>
              </a:rPr>
              <a:t>: Integrating the University of Manchester's Research Data Repository with GitHub to facilitate dynamic open hosting of code.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41F8C1-75C6-9253-360F-A02032EBBA72}"/>
              </a:ext>
            </a:extLst>
          </p:cNvPr>
          <p:cNvSpPr txBox="1"/>
          <p:nvPr/>
        </p:nvSpPr>
        <p:spPr>
          <a:xfrm>
            <a:off x="7633328" y="1905432"/>
            <a:ext cx="41818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dirty="0" err="1">
                <a:solidFill>
                  <a:schemeClr val="bg1"/>
                </a:solidFill>
                <a:effectLst/>
                <a:latin typeface="Söhne"/>
              </a:rPr>
              <a:t>Hawys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Söhne"/>
              </a:rPr>
              <a:t> Williams and Samantha Franklin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Söhne"/>
              </a:rPr>
              <a:t>: Joint project to improve the Charter Mark tool for recognizing quality Patient and Public Involvement and Engagement in research.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38CCFD-70B6-9DDE-FAFF-F2DE4676DBBC}"/>
              </a:ext>
            </a:extLst>
          </p:cNvPr>
          <p:cNvSpPr txBox="1"/>
          <p:nvPr/>
        </p:nvSpPr>
        <p:spPr>
          <a:xfrm>
            <a:off x="7626337" y="4033833"/>
            <a:ext cx="43907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chemeClr val="bg1"/>
                </a:solidFill>
                <a:effectLst/>
                <a:latin typeface="Söhne"/>
              </a:rPr>
              <a:t>Kay </a:t>
            </a:r>
            <a:r>
              <a:rPr lang="en-GB" sz="1400" b="1" i="0" dirty="0" err="1">
                <a:solidFill>
                  <a:schemeClr val="bg1"/>
                </a:solidFill>
                <a:effectLst/>
                <a:latin typeface="Söhne"/>
              </a:rPr>
              <a:t>Gallacher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Söhne"/>
              </a:rPr>
              <a:t>: Contributing to the enhancement of the Charter Mark for Patient and Public Involvement and Engagement.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ABADC-DC90-A7F5-FD8E-9445968B5BE2}"/>
              </a:ext>
            </a:extLst>
          </p:cNvPr>
          <p:cNvSpPr txBox="1"/>
          <p:nvPr/>
        </p:nvSpPr>
        <p:spPr>
          <a:xfrm>
            <a:off x="7633328" y="5189443"/>
            <a:ext cx="34451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0" dirty="0">
                <a:solidFill>
                  <a:schemeClr val="bg1"/>
                </a:solidFill>
                <a:effectLst/>
                <a:latin typeface="Söhne"/>
              </a:rPr>
              <a:t>Joanne Pennock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Söhne"/>
              </a:rPr>
              <a:t>: Increasing public and patient involvement by publishing lay summaries of grants and PhD theses in health research.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28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71410B3-053F-4B83-BE65-FBE027803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14"/>
            <a:ext cx="787288" cy="705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FF7406-E2E2-4058-B78E-0928735DF895}"/>
              </a:ext>
            </a:extLst>
          </p:cNvPr>
          <p:cNvSpPr txBox="1"/>
          <p:nvPr/>
        </p:nvSpPr>
        <p:spPr>
          <a:xfrm>
            <a:off x="787288" y="276939"/>
            <a:ext cx="391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>
                <a:solidFill>
                  <a:schemeClr val="bg1"/>
                </a:solidFill>
              </a:rPr>
              <a:t>OR2: Research Software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55AFEC-CBD3-6ECE-FCF8-678402B2F73E}"/>
              </a:ext>
            </a:extLst>
          </p:cNvPr>
          <p:cNvSpPr/>
          <p:nvPr/>
        </p:nvSpPr>
        <p:spPr>
          <a:xfrm>
            <a:off x="1378156" y="2210316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E33621-DEEC-FA82-32F4-0E6FCFC4B44C}"/>
              </a:ext>
            </a:extLst>
          </p:cNvPr>
          <p:cNvSpPr/>
          <p:nvPr/>
        </p:nvSpPr>
        <p:spPr>
          <a:xfrm>
            <a:off x="4635552" y="2217683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930903-DC11-E0C6-5DB5-CF6C35E79324}"/>
              </a:ext>
            </a:extLst>
          </p:cNvPr>
          <p:cNvSpPr/>
          <p:nvPr/>
        </p:nvSpPr>
        <p:spPr>
          <a:xfrm>
            <a:off x="7957075" y="2217683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EAB27-4789-2D17-0ACF-9C41F62692F2}"/>
              </a:ext>
            </a:extLst>
          </p:cNvPr>
          <p:cNvSpPr txBox="1"/>
          <p:nvPr/>
        </p:nvSpPr>
        <p:spPr>
          <a:xfrm>
            <a:off x="4761427" y="2886238"/>
            <a:ext cx="248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/>
              <a:t>Research Software Training and Support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C0F4B-47DF-F8E9-9B29-FA57B0E1A003}"/>
              </a:ext>
            </a:extLst>
          </p:cNvPr>
          <p:cNvSpPr txBox="1"/>
          <p:nvPr/>
        </p:nvSpPr>
        <p:spPr>
          <a:xfrm>
            <a:off x="1456845" y="2855533"/>
            <a:ext cx="248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/>
              <a:t>Research Software Policy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BD788-DA77-4E23-FB78-9A14191D9C32}"/>
              </a:ext>
            </a:extLst>
          </p:cNvPr>
          <p:cNvSpPr txBox="1"/>
          <p:nvPr/>
        </p:nvSpPr>
        <p:spPr>
          <a:xfrm>
            <a:off x="8082950" y="2878871"/>
            <a:ext cx="248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/>
              <a:t>Research Software Catalogue</a:t>
            </a:r>
          </a:p>
        </p:txBody>
      </p:sp>
    </p:spTree>
    <p:extLst>
      <p:ext uri="{BB962C8B-B14F-4D97-AF65-F5344CB8AC3E}">
        <p14:creationId xmlns:p14="http://schemas.microsoft.com/office/powerpoint/2010/main" val="337439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71410B3-053F-4B83-BE65-FBE027803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14"/>
            <a:ext cx="787288" cy="705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FF7406-E2E2-4058-B78E-0928735DF895}"/>
              </a:ext>
            </a:extLst>
          </p:cNvPr>
          <p:cNvSpPr txBox="1"/>
          <p:nvPr/>
        </p:nvSpPr>
        <p:spPr>
          <a:xfrm>
            <a:off x="787288" y="276939"/>
            <a:ext cx="391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OR3: Open Research Indicator Framework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55AFEC-CBD3-6ECE-FCF8-678402B2F73E}"/>
              </a:ext>
            </a:extLst>
          </p:cNvPr>
          <p:cNvSpPr/>
          <p:nvPr/>
        </p:nvSpPr>
        <p:spPr>
          <a:xfrm>
            <a:off x="1378156" y="2210316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E33621-DEEC-FA82-32F4-0E6FCFC4B44C}"/>
              </a:ext>
            </a:extLst>
          </p:cNvPr>
          <p:cNvSpPr/>
          <p:nvPr/>
        </p:nvSpPr>
        <p:spPr>
          <a:xfrm>
            <a:off x="4635552" y="2217683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930903-DC11-E0C6-5DB5-CF6C35E79324}"/>
              </a:ext>
            </a:extLst>
          </p:cNvPr>
          <p:cNvSpPr/>
          <p:nvPr/>
        </p:nvSpPr>
        <p:spPr>
          <a:xfrm>
            <a:off x="7957075" y="2217683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EAB27-4789-2D17-0ACF-9C41F62692F2}"/>
              </a:ext>
            </a:extLst>
          </p:cNvPr>
          <p:cNvSpPr txBox="1"/>
          <p:nvPr/>
        </p:nvSpPr>
        <p:spPr>
          <a:xfrm>
            <a:off x="4761427" y="2886238"/>
            <a:ext cx="2480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/>
              <a:t>Open Research Tracker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C0F4B-47DF-F8E9-9B29-FA57B0E1A003}"/>
              </a:ext>
            </a:extLst>
          </p:cNvPr>
          <p:cNvSpPr txBox="1"/>
          <p:nvPr/>
        </p:nvSpPr>
        <p:spPr>
          <a:xfrm>
            <a:off x="1456845" y="2855533"/>
            <a:ext cx="248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/>
              <a:t>Open Research Indicators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BD788-DA77-4E23-FB78-9A14191D9C32}"/>
              </a:ext>
            </a:extLst>
          </p:cNvPr>
          <p:cNvSpPr txBox="1"/>
          <p:nvPr/>
        </p:nvSpPr>
        <p:spPr>
          <a:xfrm>
            <a:off x="8082950" y="2878871"/>
            <a:ext cx="2480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/>
              <a:t>Open Research Reports</a:t>
            </a:r>
          </a:p>
        </p:txBody>
      </p:sp>
    </p:spTree>
    <p:extLst>
      <p:ext uri="{BB962C8B-B14F-4D97-AF65-F5344CB8AC3E}">
        <p14:creationId xmlns:p14="http://schemas.microsoft.com/office/powerpoint/2010/main" val="2453142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58312-8F23-BEC1-A32B-A6F300973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>
            <a:extLst>
              <a:ext uri="{FF2B5EF4-FFF2-40B4-BE49-F238E27FC236}">
                <a16:creationId xmlns:a16="http://schemas.microsoft.com/office/drawing/2014/main" id="{9E0C3702-4069-3813-E54E-11B1ACCDF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9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>
            <a:extLst>
              <a:ext uri="{FF2B5EF4-FFF2-40B4-BE49-F238E27FC236}">
                <a16:creationId xmlns:a16="http://schemas.microsoft.com/office/drawing/2014/main" id="{39983AB6-1785-0850-921D-687DF2131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C588268D-D48B-D2CD-DF8D-24ACF68D0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031" y="2400498"/>
            <a:ext cx="4693157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1A9712CD-5CA2-035E-5F73-D3ECAD95E3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14"/>
            <a:ext cx="787288" cy="705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70559A-43F8-C00E-19E5-D54459C9B7B5}"/>
              </a:ext>
            </a:extLst>
          </p:cNvPr>
          <p:cNvSpPr txBox="1"/>
          <p:nvPr/>
        </p:nvSpPr>
        <p:spPr>
          <a:xfrm>
            <a:off x="787288" y="276939"/>
            <a:ext cx="391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OR3: Open Research Indicator Framework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FD1B1B-A8C1-C602-8F1A-7AE6254537BE}"/>
              </a:ext>
            </a:extLst>
          </p:cNvPr>
          <p:cNvSpPr/>
          <p:nvPr/>
        </p:nvSpPr>
        <p:spPr>
          <a:xfrm>
            <a:off x="6740810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715B37-FBFD-3F03-0EF7-161B1D743CDD}"/>
              </a:ext>
            </a:extLst>
          </p:cNvPr>
          <p:cNvSpPr txBox="1"/>
          <p:nvPr/>
        </p:nvSpPr>
        <p:spPr>
          <a:xfrm>
            <a:off x="6705378" y="419613"/>
            <a:ext cx="16338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Indicators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97D5D9-E849-0C17-9CA1-590C9FF874DE}"/>
              </a:ext>
            </a:extLst>
          </p:cNvPr>
          <p:cNvSpPr/>
          <p:nvPr/>
        </p:nvSpPr>
        <p:spPr>
          <a:xfrm>
            <a:off x="8494736" y="208224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909522-C872-3F9A-4BDB-005CD6DB4F04}"/>
              </a:ext>
            </a:extLst>
          </p:cNvPr>
          <p:cNvSpPr/>
          <p:nvPr/>
        </p:nvSpPr>
        <p:spPr>
          <a:xfrm>
            <a:off x="10231482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9D4FDE-A25E-A174-7F2A-01C179657F79}"/>
              </a:ext>
            </a:extLst>
          </p:cNvPr>
          <p:cNvSpPr txBox="1"/>
          <p:nvPr/>
        </p:nvSpPr>
        <p:spPr>
          <a:xfrm>
            <a:off x="8481680" y="393248"/>
            <a:ext cx="16338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Tracker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C4F570-BB48-BA98-BBCC-AAC79D444F69}"/>
              </a:ext>
            </a:extLst>
          </p:cNvPr>
          <p:cNvSpPr txBox="1"/>
          <p:nvPr/>
        </p:nvSpPr>
        <p:spPr>
          <a:xfrm>
            <a:off x="10229548" y="416549"/>
            <a:ext cx="16338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54CF7-8195-9D67-4071-D4A29AC6C2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1625601"/>
            <a:ext cx="7772400" cy="480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51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9E8DF-87CE-5B9B-575D-62AE6C9F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>
            <a:extLst>
              <a:ext uri="{FF2B5EF4-FFF2-40B4-BE49-F238E27FC236}">
                <a16:creationId xmlns:a16="http://schemas.microsoft.com/office/drawing/2014/main" id="{855C9AED-6391-E689-9A40-1F2DA7A77A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9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>
            <a:extLst>
              <a:ext uri="{FF2B5EF4-FFF2-40B4-BE49-F238E27FC236}">
                <a16:creationId xmlns:a16="http://schemas.microsoft.com/office/drawing/2014/main" id="{9CACAD5D-7BB7-E388-A803-147F13D4B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AF9564E1-33E0-0987-52A2-606CB5345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031" y="2400498"/>
            <a:ext cx="4693157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55AFFAB0-2A16-499B-1D8E-6263559D97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14"/>
            <a:ext cx="787288" cy="705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D7AEA7-E4A7-FB0B-5243-0414D595A14E}"/>
              </a:ext>
            </a:extLst>
          </p:cNvPr>
          <p:cNvSpPr txBox="1"/>
          <p:nvPr/>
        </p:nvSpPr>
        <p:spPr>
          <a:xfrm>
            <a:off x="787288" y="276939"/>
            <a:ext cx="391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OR3: Open Research Indicator Framework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07408D-85AA-85C6-5D34-231EE6904415}"/>
              </a:ext>
            </a:extLst>
          </p:cNvPr>
          <p:cNvSpPr/>
          <p:nvPr/>
        </p:nvSpPr>
        <p:spPr>
          <a:xfrm>
            <a:off x="6740810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56B64B-3D5C-8AD9-7227-956C17ECCEB7}"/>
              </a:ext>
            </a:extLst>
          </p:cNvPr>
          <p:cNvSpPr txBox="1"/>
          <p:nvPr/>
        </p:nvSpPr>
        <p:spPr>
          <a:xfrm>
            <a:off x="6705378" y="419613"/>
            <a:ext cx="16338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Indicators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BAC5DC-CFF8-4D4B-2A33-63DC474F8ADE}"/>
              </a:ext>
            </a:extLst>
          </p:cNvPr>
          <p:cNvSpPr/>
          <p:nvPr/>
        </p:nvSpPr>
        <p:spPr>
          <a:xfrm>
            <a:off x="8494736" y="208224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004EB-966A-AFC0-3CA9-0DBAAF650AA6}"/>
              </a:ext>
            </a:extLst>
          </p:cNvPr>
          <p:cNvSpPr/>
          <p:nvPr/>
        </p:nvSpPr>
        <p:spPr>
          <a:xfrm>
            <a:off x="10231482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3E76F5-DB75-19D2-0059-EE9DAAA07C84}"/>
              </a:ext>
            </a:extLst>
          </p:cNvPr>
          <p:cNvSpPr txBox="1"/>
          <p:nvPr/>
        </p:nvSpPr>
        <p:spPr>
          <a:xfrm>
            <a:off x="8481680" y="393248"/>
            <a:ext cx="16338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Tracker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B8691-72B4-E762-5032-739A536BE78C}"/>
              </a:ext>
            </a:extLst>
          </p:cNvPr>
          <p:cNvSpPr txBox="1"/>
          <p:nvPr/>
        </p:nvSpPr>
        <p:spPr>
          <a:xfrm>
            <a:off x="10229548" y="416549"/>
            <a:ext cx="16338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Reports</a:t>
            </a:r>
          </a:p>
        </p:txBody>
      </p:sp>
      <p:pic>
        <p:nvPicPr>
          <p:cNvPr id="1026" name="Picture 2" descr="Diagram&#10;&#10;Description automatically generated">
            <a:extLst>
              <a:ext uri="{FF2B5EF4-FFF2-40B4-BE49-F238E27FC236}">
                <a16:creationId xmlns:a16="http://schemas.microsoft.com/office/drawing/2014/main" id="{FD9048CA-EAB3-B8EF-5E6D-B7C2AE77A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7932" y="1199031"/>
            <a:ext cx="8936136" cy="547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79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3263A2-A923-4443-89C0-53374CA9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0"/>
            <a:ext cx="12174071" cy="6467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836053-6F5A-33C1-CB9F-F7C8A86F3973}"/>
              </a:ext>
            </a:extLst>
          </p:cNvPr>
          <p:cNvSpPr/>
          <p:nvPr/>
        </p:nvSpPr>
        <p:spPr>
          <a:xfrm>
            <a:off x="1438275" y="1762125"/>
            <a:ext cx="4429125" cy="2133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52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24AADA-4BEA-C5C8-FD08-09E363625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8670"/>
            <a:ext cx="6232788" cy="1121901"/>
          </a:xfrm>
          <a:prstGeom prst="rect">
            <a:avLst/>
          </a:prstGeom>
        </p:spPr>
      </p:pic>
      <p:cxnSp>
        <p:nvCxnSpPr>
          <p:cNvPr id="70" name="Straight Connector 45">
            <a:extLst>
              <a:ext uri="{FF2B5EF4-FFF2-40B4-BE49-F238E27FC236}">
                <a16:creationId xmlns:a16="http://schemas.microsoft.com/office/drawing/2014/main" id="{B817B4B8-5E01-4B44-BC25-876D56C12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0"/>
            <a:ext cx="0" cy="32004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FB185D1-3A76-CE0A-D9BA-AD2E621D3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218" y="281819"/>
            <a:ext cx="5538902" cy="2755604"/>
          </a:xfrm>
          <a:prstGeom prst="rect">
            <a:avLst/>
          </a:prstGeom>
        </p:spPr>
      </p:pic>
      <p:cxnSp>
        <p:nvCxnSpPr>
          <p:cNvPr id="71" name="Straight Connector 47">
            <a:extLst>
              <a:ext uri="{FF2B5EF4-FFF2-40B4-BE49-F238E27FC236}">
                <a16:creationId xmlns:a16="http://schemas.microsoft.com/office/drawing/2014/main" id="{D683D1A4-93E5-4A4D-B103-8223A220E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21742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49">
            <a:extLst>
              <a:ext uri="{FF2B5EF4-FFF2-40B4-BE49-F238E27FC236}">
                <a16:creationId xmlns:a16="http://schemas.microsoft.com/office/drawing/2014/main" id="{B0E8ABF4-C289-489E-BEFB-3077F9D9C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52330" y="3200400"/>
            <a:ext cx="0" cy="36576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51">
            <a:extLst>
              <a:ext uri="{FF2B5EF4-FFF2-40B4-BE49-F238E27FC236}">
                <a16:creationId xmlns:a16="http://schemas.microsoft.com/office/drawing/2014/main" id="{7989CFA0-35DD-4943-B365-488C66B9B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3609790" y="3197412"/>
            <a:ext cx="4956048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53">
            <a:extLst>
              <a:ext uri="{FF2B5EF4-FFF2-40B4-BE49-F238E27FC236}">
                <a16:creationId xmlns:a16="http://schemas.microsoft.com/office/drawing/2014/main" id="{688AD040-1A2B-4FB4-A345-7B9F3E5ED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994133"/>
            <a:ext cx="3602736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55">
            <a:extLst>
              <a:ext uri="{FF2B5EF4-FFF2-40B4-BE49-F238E27FC236}">
                <a16:creationId xmlns:a16="http://schemas.microsoft.com/office/drawing/2014/main" id="{823B704A-724B-41D6-8F33-76939E72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534400" y="3994133"/>
            <a:ext cx="3657600" cy="1754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36FD252-F293-0C96-3176-E4E399D0D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337" y="3359155"/>
            <a:ext cx="2239326" cy="3235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65E39C-6AC5-C4D8-B045-37D69124C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50" y="4315866"/>
            <a:ext cx="3301379" cy="2232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8962291-F02F-A0C6-B863-CCD6330D7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8311" y="4315866"/>
            <a:ext cx="2265974" cy="190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00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2793148-7524-D5B4-0E57-392DDE245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A15496-3002-044F-9F04-CE989E6536DA}"/>
              </a:ext>
            </a:extLst>
          </p:cNvPr>
          <p:cNvSpPr/>
          <p:nvPr/>
        </p:nvSpPr>
        <p:spPr>
          <a:xfrm>
            <a:off x="5396948" y="5049078"/>
            <a:ext cx="778565" cy="1888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1C71C4-09B4-7769-4B0C-3C0F300EA24F}"/>
              </a:ext>
            </a:extLst>
          </p:cNvPr>
          <p:cNvSpPr/>
          <p:nvPr/>
        </p:nvSpPr>
        <p:spPr>
          <a:xfrm>
            <a:off x="8252792" y="2120348"/>
            <a:ext cx="1020417" cy="1755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37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D5157A-DB2D-2BDA-3ABA-296A900A7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56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CA74C8-12EF-416F-C17D-5692E0B8D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57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A3B48-892F-FAC6-C293-199FE0700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38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324673-4457-CD1A-17F5-525ACB2E4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08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7EAC2-0A33-5AD8-8C07-43AA10520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99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6E475-D005-6594-B112-283653A09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43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659F0-BB8E-209D-1775-E48198178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65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3263A2-A923-4443-89C0-53374CA9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0"/>
            <a:ext cx="12174071" cy="6467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F99681-72AB-45EF-4CE1-EA6CD0972F93}"/>
              </a:ext>
            </a:extLst>
          </p:cNvPr>
          <p:cNvSpPr/>
          <p:nvPr/>
        </p:nvSpPr>
        <p:spPr>
          <a:xfrm>
            <a:off x="6172200" y="1762125"/>
            <a:ext cx="4429125" cy="19431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42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41BB7A-882A-BBD0-123C-6CEEAB357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94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ir in a room&#10;&#10;Description automatically generated">
            <a:extLst>
              <a:ext uri="{FF2B5EF4-FFF2-40B4-BE49-F238E27FC236}">
                <a16:creationId xmlns:a16="http://schemas.microsoft.com/office/drawing/2014/main" id="{2BB7F747-87EB-4834-8815-2311AC278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2E10F-8DD9-4F77-8320-2913F4F6D7D9}"/>
              </a:ext>
            </a:extLst>
          </p:cNvPr>
          <p:cNvSpPr txBox="1"/>
          <p:nvPr/>
        </p:nvSpPr>
        <p:spPr>
          <a:xfrm>
            <a:off x="3845270" y="306186"/>
            <a:ext cx="4501553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3000" b="1">
                <a:solidFill>
                  <a:schemeClr val="tx2"/>
                </a:solidFill>
                <a:latin typeface="Poppins"/>
                <a:cs typeface="Poppins" pitchFamily="2" charset="77"/>
              </a:rPr>
              <a:t>UNIVERSITY STRATEGY</a:t>
            </a:r>
            <a:endParaRPr lang="en-US" sz="3000" b="1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A42B1E55-F27D-4E81-A406-1CA65B358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298" y="1013278"/>
            <a:ext cx="4988343" cy="1762624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E977239-0912-4FCE-B46C-76673867F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872" y="4762148"/>
            <a:ext cx="6492255" cy="1942758"/>
          </a:xfrm>
          <a:prstGeom prst="rect">
            <a:avLst/>
          </a:prstGeom>
        </p:spPr>
      </p:pic>
      <p:sp>
        <p:nvSpPr>
          <p:cNvPr id="17" name="Arrow: Down 16">
            <a:extLst>
              <a:ext uri="{FF2B5EF4-FFF2-40B4-BE49-F238E27FC236}">
                <a16:creationId xmlns:a16="http://schemas.microsoft.com/office/drawing/2014/main" id="{B8F906E7-3866-414F-82B2-25DAD1F3C5AA}"/>
              </a:ext>
            </a:extLst>
          </p:cNvPr>
          <p:cNvSpPr/>
          <p:nvPr/>
        </p:nvSpPr>
        <p:spPr>
          <a:xfrm>
            <a:off x="5470288" y="2775902"/>
            <a:ext cx="979460" cy="198624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7240BAC4-EF3B-4457-B1D8-64AA9BD40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305" y="3286780"/>
            <a:ext cx="3591426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864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B8DF48-D27D-6255-1FBD-15CF658ED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12192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06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3263A2-A923-4443-89C0-53374CA9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0"/>
            <a:ext cx="12174071" cy="6467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5B004D-1097-8E92-510B-2CCCD5FE2B73}"/>
              </a:ext>
            </a:extLst>
          </p:cNvPr>
          <p:cNvSpPr/>
          <p:nvPr/>
        </p:nvSpPr>
        <p:spPr>
          <a:xfrm>
            <a:off x="1476376" y="4010025"/>
            <a:ext cx="4381500" cy="19050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661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3263A2-A923-4443-89C0-53374CA97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0"/>
            <a:ext cx="12174071" cy="64674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667C38-AE17-EA97-90E0-A9F0B527D80A}"/>
              </a:ext>
            </a:extLst>
          </p:cNvPr>
          <p:cNvSpPr/>
          <p:nvPr/>
        </p:nvSpPr>
        <p:spPr>
          <a:xfrm>
            <a:off x="6162675" y="4029074"/>
            <a:ext cx="4419600" cy="172402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38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3F042-776E-E498-4789-7C18B86AF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>
            <a:extLst>
              <a:ext uri="{FF2B5EF4-FFF2-40B4-BE49-F238E27FC236}">
                <a16:creationId xmlns:a16="http://schemas.microsoft.com/office/drawing/2014/main" id="{1A65826E-707C-2C00-046F-8CDD459EB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9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>
            <a:extLst>
              <a:ext uri="{FF2B5EF4-FFF2-40B4-BE49-F238E27FC236}">
                <a16:creationId xmlns:a16="http://schemas.microsoft.com/office/drawing/2014/main" id="{D56AEC6D-AE6A-6115-B6AC-BB7AC2B22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159D28BB-6E72-57DE-0FAD-85FAF8375A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031" y="2400498"/>
            <a:ext cx="4693157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CE1F6AF8-8095-A6B5-F0B3-46F729539D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14"/>
            <a:ext cx="787288" cy="705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766725-9764-9800-2EEF-252C74AFADB8}"/>
              </a:ext>
            </a:extLst>
          </p:cNvPr>
          <p:cNvSpPr txBox="1"/>
          <p:nvPr/>
        </p:nvSpPr>
        <p:spPr>
          <a:xfrm>
            <a:off x="787288" y="276939"/>
            <a:ext cx="391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OR3: Open Research Indicator Framework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5C2D77-C79B-C23D-E244-7E9B82DF0D2E}"/>
              </a:ext>
            </a:extLst>
          </p:cNvPr>
          <p:cNvSpPr/>
          <p:nvPr/>
        </p:nvSpPr>
        <p:spPr>
          <a:xfrm>
            <a:off x="6740810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F82478-E391-185E-003D-37AE733A3E00}"/>
              </a:ext>
            </a:extLst>
          </p:cNvPr>
          <p:cNvSpPr txBox="1"/>
          <p:nvPr/>
        </p:nvSpPr>
        <p:spPr>
          <a:xfrm>
            <a:off x="6705378" y="419613"/>
            <a:ext cx="16338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Indicators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96D960-B0E4-C261-41ED-143690262124}"/>
              </a:ext>
            </a:extLst>
          </p:cNvPr>
          <p:cNvSpPr/>
          <p:nvPr/>
        </p:nvSpPr>
        <p:spPr>
          <a:xfrm>
            <a:off x="8494736" y="208224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22A640-2514-AE76-D004-A755E749117B}"/>
              </a:ext>
            </a:extLst>
          </p:cNvPr>
          <p:cNvSpPr/>
          <p:nvPr/>
        </p:nvSpPr>
        <p:spPr>
          <a:xfrm>
            <a:off x="10231482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2425E-69B6-B99A-5AFA-100F7FC3FD68}"/>
              </a:ext>
            </a:extLst>
          </p:cNvPr>
          <p:cNvSpPr txBox="1"/>
          <p:nvPr/>
        </p:nvSpPr>
        <p:spPr>
          <a:xfrm>
            <a:off x="8481680" y="393248"/>
            <a:ext cx="16338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Tracker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E5ED8F-560D-758C-A56B-EC80D933FB8A}"/>
              </a:ext>
            </a:extLst>
          </p:cNvPr>
          <p:cNvSpPr txBox="1"/>
          <p:nvPr/>
        </p:nvSpPr>
        <p:spPr>
          <a:xfrm>
            <a:off x="10229548" y="416549"/>
            <a:ext cx="16338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Open Research Reports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7913D-1884-E470-966A-DAD5AD3156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911" y="1361822"/>
            <a:ext cx="8828987" cy="49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696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71410B3-053F-4B83-BE65-FBE027803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14"/>
            <a:ext cx="787288" cy="705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FF7406-E2E2-4058-B78E-0928735DF895}"/>
              </a:ext>
            </a:extLst>
          </p:cNvPr>
          <p:cNvSpPr txBox="1"/>
          <p:nvPr/>
        </p:nvSpPr>
        <p:spPr>
          <a:xfrm>
            <a:off x="787288" y="276939"/>
            <a:ext cx="391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OR4: Data Stewardship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55AFEC-CBD3-6ECE-FCF8-678402B2F73E}"/>
              </a:ext>
            </a:extLst>
          </p:cNvPr>
          <p:cNvSpPr/>
          <p:nvPr/>
        </p:nvSpPr>
        <p:spPr>
          <a:xfrm>
            <a:off x="1378156" y="2210316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E33621-DEEC-FA82-32F4-0E6FCFC4B44C}"/>
              </a:ext>
            </a:extLst>
          </p:cNvPr>
          <p:cNvSpPr/>
          <p:nvPr/>
        </p:nvSpPr>
        <p:spPr>
          <a:xfrm>
            <a:off x="4635552" y="2217683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930903-DC11-E0C6-5DB5-CF6C35E79324}"/>
              </a:ext>
            </a:extLst>
          </p:cNvPr>
          <p:cNvSpPr/>
          <p:nvPr/>
        </p:nvSpPr>
        <p:spPr>
          <a:xfrm>
            <a:off x="7957075" y="2217683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EAB27-4789-2D17-0ACF-9C41F62692F2}"/>
              </a:ext>
            </a:extLst>
          </p:cNvPr>
          <p:cNvSpPr txBox="1"/>
          <p:nvPr/>
        </p:nvSpPr>
        <p:spPr>
          <a:xfrm>
            <a:off x="4761427" y="2886238"/>
            <a:ext cx="248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/>
              <a:t>Role description templates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C0F4B-47DF-F8E9-9B29-FA57B0E1A003}"/>
              </a:ext>
            </a:extLst>
          </p:cNvPr>
          <p:cNvSpPr txBox="1"/>
          <p:nvPr/>
        </p:nvSpPr>
        <p:spPr>
          <a:xfrm>
            <a:off x="1456845" y="2855533"/>
            <a:ext cx="248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/>
              <a:t>Establish a network across UoM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BD788-DA77-4E23-FB78-9A14191D9C32}"/>
              </a:ext>
            </a:extLst>
          </p:cNvPr>
          <p:cNvSpPr txBox="1"/>
          <p:nvPr/>
        </p:nvSpPr>
        <p:spPr>
          <a:xfrm>
            <a:off x="8082950" y="2878871"/>
            <a:ext cx="248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/>
              <a:t>Provide support and training</a:t>
            </a:r>
          </a:p>
        </p:txBody>
      </p:sp>
    </p:spTree>
    <p:extLst>
      <p:ext uri="{BB962C8B-B14F-4D97-AF65-F5344CB8AC3E}">
        <p14:creationId xmlns:p14="http://schemas.microsoft.com/office/powerpoint/2010/main" val="276299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C5EF1-F3B7-FED2-8DDE-2AF6C88AB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>
            <a:extLst>
              <a:ext uri="{FF2B5EF4-FFF2-40B4-BE49-F238E27FC236}">
                <a16:creationId xmlns:a16="http://schemas.microsoft.com/office/drawing/2014/main" id="{470BF5D0-92D6-C00F-2C40-9C7832879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9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>
            <a:extLst>
              <a:ext uri="{FF2B5EF4-FFF2-40B4-BE49-F238E27FC236}">
                <a16:creationId xmlns:a16="http://schemas.microsoft.com/office/drawing/2014/main" id="{A527522E-9959-26A1-47F9-9D3E35065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FCE51BB3-28B0-C5AC-4A4B-9A76774B6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031" y="2400498"/>
            <a:ext cx="4693157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ADC46F3F-DD08-E468-C331-0156CF0E5B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14"/>
            <a:ext cx="787288" cy="705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E16350-6F87-A0E7-6135-7BBF2DC66E77}"/>
              </a:ext>
            </a:extLst>
          </p:cNvPr>
          <p:cNvSpPr txBox="1"/>
          <p:nvPr/>
        </p:nvSpPr>
        <p:spPr>
          <a:xfrm>
            <a:off x="787288" y="276939"/>
            <a:ext cx="391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OR4: Data Stewardship Project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636D15-A279-6F81-EA62-EA9602D02718}"/>
              </a:ext>
            </a:extLst>
          </p:cNvPr>
          <p:cNvSpPr/>
          <p:nvPr/>
        </p:nvSpPr>
        <p:spPr>
          <a:xfrm>
            <a:off x="6740810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C527C-2021-D0E1-6B08-74F89976FD20}"/>
              </a:ext>
            </a:extLst>
          </p:cNvPr>
          <p:cNvSpPr txBox="1"/>
          <p:nvPr/>
        </p:nvSpPr>
        <p:spPr>
          <a:xfrm>
            <a:off x="6705378" y="419613"/>
            <a:ext cx="1633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Establish a network across UoM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F0EF2-A275-A7D0-F0CB-BAE36F992686}"/>
              </a:ext>
            </a:extLst>
          </p:cNvPr>
          <p:cNvSpPr/>
          <p:nvPr/>
        </p:nvSpPr>
        <p:spPr>
          <a:xfrm>
            <a:off x="8494736" y="208224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A20B34-081F-F8E1-C772-217C53124AC0}"/>
              </a:ext>
            </a:extLst>
          </p:cNvPr>
          <p:cNvSpPr/>
          <p:nvPr/>
        </p:nvSpPr>
        <p:spPr>
          <a:xfrm>
            <a:off x="10231482" y="215590"/>
            <a:ext cx="1563005" cy="7529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5B7B2-B7E9-278D-000D-322BE2B0DAF0}"/>
              </a:ext>
            </a:extLst>
          </p:cNvPr>
          <p:cNvSpPr txBox="1"/>
          <p:nvPr/>
        </p:nvSpPr>
        <p:spPr>
          <a:xfrm>
            <a:off x="8481680" y="393248"/>
            <a:ext cx="16338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Role description templates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74E5A3-CA5D-B685-8119-F5B67EE0C11D}"/>
              </a:ext>
            </a:extLst>
          </p:cNvPr>
          <p:cNvSpPr txBox="1"/>
          <p:nvPr/>
        </p:nvSpPr>
        <p:spPr>
          <a:xfrm>
            <a:off x="10229548" y="416549"/>
            <a:ext cx="1633870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Provide support and training</a:t>
            </a:r>
          </a:p>
        </p:txBody>
      </p:sp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1478DF97-3BDF-2B91-4511-A4570350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98" y="1856582"/>
            <a:ext cx="3910837" cy="293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">
            <a:extLst>
              <a:ext uri="{FF2B5EF4-FFF2-40B4-BE49-F238E27FC236}">
                <a16:creationId xmlns:a16="http://schemas.microsoft.com/office/drawing/2014/main" id="{13BAC224-9896-1830-15BB-4F861885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1335" y="1856582"/>
            <a:ext cx="3888086" cy="291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">
            <a:extLst>
              <a:ext uri="{FF2B5EF4-FFF2-40B4-BE49-F238E27FC236}">
                <a16:creationId xmlns:a16="http://schemas.microsoft.com/office/drawing/2014/main" id="{57A1B85F-3BCE-4554-1462-6DCE07D7B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5434" y="1861243"/>
            <a:ext cx="2302816" cy="28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06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6"/>
          </a:xfrm>
          <a:prstGeom prst="rect">
            <a:avLst/>
          </a:prstGeom>
          <a:noFill/>
          <a:ln w="47625">
            <a:solidFill>
              <a:schemeClr val="accent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800826" y="2843222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71410B3-053F-4B83-BE65-FBE0278037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6014"/>
            <a:ext cx="787288" cy="7050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FF7406-E2E2-4058-B78E-0928735DF895}"/>
              </a:ext>
            </a:extLst>
          </p:cNvPr>
          <p:cNvSpPr txBox="1"/>
          <p:nvPr/>
        </p:nvSpPr>
        <p:spPr>
          <a:xfrm>
            <a:off x="787288" y="276939"/>
            <a:ext cx="39108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OR5: Trusted OR Systems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55AFEC-CBD3-6ECE-FCF8-678402B2F73E}"/>
              </a:ext>
            </a:extLst>
          </p:cNvPr>
          <p:cNvSpPr/>
          <p:nvPr/>
        </p:nvSpPr>
        <p:spPr>
          <a:xfrm>
            <a:off x="345627" y="2398996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E33621-DEEC-FA82-32F4-0E6FCFC4B44C}"/>
              </a:ext>
            </a:extLst>
          </p:cNvPr>
          <p:cNvSpPr/>
          <p:nvPr/>
        </p:nvSpPr>
        <p:spPr>
          <a:xfrm>
            <a:off x="3270026" y="2398996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930903-DC11-E0C6-5DB5-CF6C35E79324}"/>
              </a:ext>
            </a:extLst>
          </p:cNvPr>
          <p:cNvSpPr/>
          <p:nvPr/>
        </p:nvSpPr>
        <p:spPr>
          <a:xfrm>
            <a:off x="6194425" y="2387751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Logo - Open Knowledge Maps">
            <a:extLst>
              <a:ext uri="{FF2B5EF4-FFF2-40B4-BE49-F238E27FC236}">
                <a16:creationId xmlns:a16="http://schemas.microsoft.com/office/drawing/2014/main" id="{189C80B5-AD6D-0C14-70DC-C1AEA351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988" y="2666737"/>
            <a:ext cx="2496980" cy="127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log">
            <a:extLst>
              <a:ext uri="{FF2B5EF4-FFF2-40B4-BE49-F238E27FC236}">
                <a16:creationId xmlns:a16="http://schemas.microsoft.com/office/drawing/2014/main" id="{94D35156-4E0D-1413-3C09-6E98BD6A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151" y="2687780"/>
            <a:ext cx="2346974" cy="12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pen Science Framework at MIT | MIT Libraries News">
            <a:extLst>
              <a:ext uri="{FF2B5EF4-FFF2-40B4-BE49-F238E27FC236}">
                <a16:creationId xmlns:a16="http://schemas.microsoft.com/office/drawing/2014/main" id="{91F4F221-9F9B-6FB8-5F4D-C996E7DD7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3332" y="2838723"/>
            <a:ext cx="2547395" cy="95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6471A2-CEEA-021D-7A66-29E75F8FEDD7}"/>
              </a:ext>
            </a:extLst>
          </p:cNvPr>
          <p:cNvSpPr/>
          <p:nvPr/>
        </p:nvSpPr>
        <p:spPr>
          <a:xfrm>
            <a:off x="9125250" y="2371708"/>
            <a:ext cx="2732689" cy="1860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University of Manchester becomes the new home of CrimRxiv - The global  open access hub for Criminology">
            <a:extLst>
              <a:ext uri="{FF2B5EF4-FFF2-40B4-BE49-F238E27FC236}">
                <a16:creationId xmlns:a16="http://schemas.microsoft.com/office/drawing/2014/main" id="{442C55EC-68A6-D08B-F8BB-9B389C666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7214" y="2936456"/>
            <a:ext cx="2333869" cy="6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0176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85435" y="1625600"/>
            <a:ext cx="6095110" cy="4815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D39C25-8C43-472B-98ED-62D0C6B7838A}"/>
              </a:ext>
            </a:extLst>
          </p:cNvPr>
          <p:cNvSpPr txBox="1"/>
          <p:nvPr/>
        </p:nvSpPr>
        <p:spPr>
          <a:xfrm>
            <a:off x="6301267" y="2516562"/>
            <a:ext cx="1595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Open methodology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029E7A-9C02-4262-BF76-04AD673A85D4}"/>
              </a:ext>
            </a:extLst>
          </p:cNvPr>
          <p:cNvSpPr txBox="1"/>
          <p:nvPr/>
        </p:nvSpPr>
        <p:spPr>
          <a:xfrm>
            <a:off x="8990346" y="3735564"/>
            <a:ext cx="947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Open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8C516F-3091-4F64-A4C6-89A0526528C6}"/>
              </a:ext>
            </a:extLst>
          </p:cNvPr>
          <p:cNvSpPr txBox="1"/>
          <p:nvPr/>
        </p:nvSpPr>
        <p:spPr>
          <a:xfrm>
            <a:off x="8711481" y="2510572"/>
            <a:ext cx="975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Open code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6AC309-45A6-42FE-9A9C-4A6F7F340FC6}"/>
              </a:ext>
            </a:extLst>
          </p:cNvPr>
          <p:cNvSpPr txBox="1"/>
          <p:nvPr/>
        </p:nvSpPr>
        <p:spPr>
          <a:xfrm>
            <a:off x="6569366" y="3386377"/>
            <a:ext cx="1538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Open monographs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5E4DD7-82D4-46F3-A0F3-382A5EF227A5}"/>
              </a:ext>
            </a:extLst>
          </p:cNvPr>
          <p:cNvSpPr txBox="1"/>
          <p:nvPr/>
        </p:nvSpPr>
        <p:spPr>
          <a:xfrm>
            <a:off x="6540768" y="4497079"/>
            <a:ext cx="126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Citizen Science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CE9759-90DA-4469-A97A-67FA56E4AE5D}"/>
              </a:ext>
            </a:extLst>
          </p:cNvPr>
          <p:cNvSpPr txBox="1"/>
          <p:nvPr/>
        </p:nvSpPr>
        <p:spPr>
          <a:xfrm>
            <a:off x="8187342" y="4782341"/>
            <a:ext cx="15760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Public Engagement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8E4FD3-E39A-410B-ADA1-8DA73C705964}"/>
              </a:ext>
            </a:extLst>
          </p:cNvPr>
          <p:cNvSpPr txBox="1"/>
          <p:nvPr/>
        </p:nvSpPr>
        <p:spPr>
          <a:xfrm>
            <a:off x="6978165" y="3863661"/>
            <a:ext cx="1107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Open Access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D0F528-6163-4692-8E03-C8BEAB2F6443}"/>
              </a:ext>
            </a:extLst>
          </p:cNvPr>
          <p:cNvSpPr txBox="1"/>
          <p:nvPr/>
        </p:nvSpPr>
        <p:spPr>
          <a:xfrm>
            <a:off x="7444625" y="3062981"/>
            <a:ext cx="905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Pre-prints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7876A9-54B6-4D99-9039-386FD6130289}"/>
              </a:ext>
            </a:extLst>
          </p:cNvPr>
          <p:cNvSpPr txBox="1"/>
          <p:nvPr/>
        </p:nvSpPr>
        <p:spPr>
          <a:xfrm>
            <a:off x="6588934" y="4892535"/>
            <a:ext cx="123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Co-production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A9F3B8-EE3A-4021-B019-CE4FD0EA2522}"/>
              </a:ext>
            </a:extLst>
          </p:cNvPr>
          <p:cNvSpPr txBox="1"/>
          <p:nvPr/>
        </p:nvSpPr>
        <p:spPr>
          <a:xfrm>
            <a:off x="9060403" y="4343190"/>
            <a:ext cx="16367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Open research skills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0007BE-DF65-4001-81A0-F195240ACD1B}"/>
              </a:ext>
            </a:extLst>
          </p:cNvPr>
          <p:cNvSpPr txBox="1"/>
          <p:nvPr/>
        </p:nvSpPr>
        <p:spPr>
          <a:xfrm>
            <a:off x="9528618" y="2708264"/>
            <a:ext cx="1655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Responsible Metrics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7855CE-E00D-4E21-BDE2-77EB3C9C8BE6}"/>
              </a:ext>
            </a:extLst>
          </p:cNvPr>
          <p:cNvSpPr txBox="1"/>
          <p:nvPr/>
        </p:nvSpPr>
        <p:spPr>
          <a:xfrm>
            <a:off x="8511516" y="2034144"/>
            <a:ext cx="1565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Registered Reports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B415A12-93B1-498A-93B0-781576A06DDE}"/>
              </a:ext>
            </a:extLst>
          </p:cNvPr>
          <p:cNvSpPr/>
          <p:nvPr/>
        </p:nvSpPr>
        <p:spPr>
          <a:xfrm>
            <a:off x="7749992" y="4547252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67AB77C-B6E5-410F-97CC-F29CA6BD14FD}"/>
              </a:ext>
            </a:extLst>
          </p:cNvPr>
          <p:cNvSpPr/>
          <p:nvPr/>
        </p:nvSpPr>
        <p:spPr>
          <a:xfrm>
            <a:off x="8771651" y="4578326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CF710D8-5242-41E9-9CA8-16404B5DCFD2}"/>
              </a:ext>
            </a:extLst>
          </p:cNvPr>
          <p:cNvSpPr/>
          <p:nvPr/>
        </p:nvSpPr>
        <p:spPr>
          <a:xfrm>
            <a:off x="9266051" y="4179183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12DDD-9E87-471D-AD5E-106CD8277254}"/>
              </a:ext>
            </a:extLst>
          </p:cNvPr>
          <p:cNvSpPr/>
          <p:nvPr/>
        </p:nvSpPr>
        <p:spPr>
          <a:xfrm>
            <a:off x="8210343" y="3764345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A479FF7-C861-448F-8EB9-CAF0EB135859}"/>
              </a:ext>
            </a:extLst>
          </p:cNvPr>
          <p:cNvSpPr/>
          <p:nvPr/>
        </p:nvSpPr>
        <p:spPr>
          <a:xfrm>
            <a:off x="7728434" y="3751644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12107B-BBE7-40CD-AD21-AB2071F9542F}"/>
              </a:ext>
            </a:extLst>
          </p:cNvPr>
          <p:cNvSpPr/>
          <p:nvPr/>
        </p:nvSpPr>
        <p:spPr>
          <a:xfrm>
            <a:off x="8031128" y="3406992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FC96EE8-E88F-4056-AF42-10178FF9CAF5}"/>
              </a:ext>
            </a:extLst>
          </p:cNvPr>
          <p:cNvSpPr/>
          <p:nvPr/>
        </p:nvSpPr>
        <p:spPr>
          <a:xfrm>
            <a:off x="8341553" y="3056886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2F8C633-0632-42C8-9F25-DDC1CAC14988}"/>
              </a:ext>
            </a:extLst>
          </p:cNvPr>
          <p:cNvSpPr/>
          <p:nvPr/>
        </p:nvSpPr>
        <p:spPr>
          <a:xfrm>
            <a:off x="7853194" y="2561765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1AF4E6B5-89F0-4D09-95DD-738247FC1769}"/>
              </a:ext>
            </a:extLst>
          </p:cNvPr>
          <p:cNvSpPr/>
          <p:nvPr/>
        </p:nvSpPr>
        <p:spPr>
          <a:xfrm>
            <a:off x="8421101" y="2228532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5AB1818-A08E-4F12-9BE1-BCC3DFE4AE5B}"/>
              </a:ext>
            </a:extLst>
          </p:cNvPr>
          <p:cNvSpPr/>
          <p:nvPr/>
        </p:nvSpPr>
        <p:spPr>
          <a:xfrm>
            <a:off x="7743128" y="4883911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EB54632-4542-480C-8B9B-FA508282C651}"/>
              </a:ext>
            </a:extLst>
          </p:cNvPr>
          <p:cNvSpPr/>
          <p:nvPr/>
        </p:nvSpPr>
        <p:spPr>
          <a:xfrm>
            <a:off x="9631523" y="2940500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971DDC7-968F-49E3-B991-C7499FA0E06C}"/>
              </a:ext>
            </a:extLst>
          </p:cNvPr>
          <p:cNvSpPr/>
          <p:nvPr/>
        </p:nvSpPr>
        <p:spPr>
          <a:xfrm>
            <a:off x="9342278" y="3466851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73F0DA7-C2B3-4B82-97B3-0BEC4C89B8E4}"/>
              </a:ext>
            </a:extLst>
          </p:cNvPr>
          <p:cNvCxnSpPr>
            <a:cxnSpLocks/>
            <a:stCxn id="36" idx="6"/>
            <a:endCxn id="35" idx="2"/>
          </p:cNvCxnSpPr>
          <p:nvPr/>
        </p:nvCxnSpPr>
        <p:spPr>
          <a:xfrm>
            <a:off x="7838500" y="3807653"/>
            <a:ext cx="371843" cy="1270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5278AC6-FC31-4690-954B-D8FB70D2EDEB}"/>
              </a:ext>
            </a:extLst>
          </p:cNvPr>
          <p:cNvCxnSpPr>
            <a:cxnSpLocks/>
            <a:endCxn id="35" idx="5"/>
          </p:cNvCxnSpPr>
          <p:nvPr/>
        </p:nvCxnSpPr>
        <p:spPr>
          <a:xfrm>
            <a:off x="8064014" y="3455640"/>
            <a:ext cx="240276" cy="404317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9813151-B963-41EB-B944-4E8BF5A884D2}"/>
              </a:ext>
            </a:extLst>
          </p:cNvPr>
          <p:cNvCxnSpPr>
            <a:cxnSpLocks/>
            <a:stCxn id="32" idx="6"/>
          </p:cNvCxnSpPr>
          <p:nvPr/>
        </p:nvCxnSpPr>
        <p:spPr>
          <a:xfrm>
            <a:off x="7860058" y="4603261"/>
            <a:ext cx="932886" cy="3959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F789B7B-AC3B-4B3E-B492-35184999C07C}"/>
              </a:ext>
            </a:extLst>
          </p:cNvPr>
          <p:cNvCxnSpPr>
            <a:cxnSpLocks/>
            <a:stCxn id="33" idx="7"/>
          </p:cNvCxnSpPr>
          <p:nvPr/>
        </p:nvCxnSpPr>
        <p:spPr>
          <a:xfrm flipV="1">
            <a:off x="8865598" y="4236624"/>
            <a:ext cx="464183" cy="358107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288B46C-8C51-40B8-8995-8F5B6C309499}"/>
              </a:ext>
            </a:extLst>
          </p:cNvPr>
          <p:cNvCxnSpPr>
            <a:cxnSpLocks/>
            <a:stCxn id="35" idx="7"/>
            <a:endCxn id="43" idx="3"/>
          </p:cNvCxnSpPr>
          <p:nvPr/>
        </p:nvCxnSpPr>
        <p:spPr>
          <a:xfrm flipV="1">
            <a:off x="8304290" y="3562463"/>
            <a:ext cx="1054107" cy="218287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8AE4EE4F-9BF6-417C-8B17-BF8FE6747EE2}"/>
              </a:ext>
            </a:extLst>
          </p:cNvPr>
          <p:cNvSpPr/>
          <p:nvPr/>
        </p:nvSpPr>
        <p:spPr>
          <a:xfrm>
            <a:off x="8942187" y="3739389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E7A7AC1-1021-4291-8156-123AF696F255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8266682" y="3820353"/>
            <a:ext cx="521088" cy="77437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A0EC0C-2469-45F0-99FA-32D2ABDC84E7}"/>
              </a:ext>
            </a:extLst>
          </p:cNvPr>
          <p:cNvCxnSpPr>
            <a:cxnSpLocks/>
            <a:stCxn id="35" idx="2"/>
            <a:endCxn id="56" idx="2"/>
          </p:cNvCxnSpPr>
          <p:nvPr/>
        </p:nvCxnSpPr>
        <p:spPr>
          <a:xfrm flipV="1">
            <a:off x="8210343" y="3795398"/>
            <a:ext cx="731844" cy="2495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6F0B259-E00A-466A-8628-E00CE3D50D01}"/>
              </a:ext>
            </a:extLst>
          </p:cNvPr>
          <p:cNvCxnSpPr>
            <a:cxnSpLocks/>
            <a:endCxn id="38" idx="4"/>
          </p:cNvCxnSpPr>
          <p:nvPr/>
        </p:nvCxnSpPr>
        <p:spPr>
          <a:xfrm flipV="1">
            <a:off x="8294668" y="3168903"/>
            <a:ext cx="101918" cy="6373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15FA75B-8794-4D5B-A585-779D95B21C7E}"/>
              </a:ext>
            </a:extLst>
          </p:cNvPr>
          <p:cNvCxnSpPr>
            <a:cxnSpLocks/>
            <a:endCxn id="42" idx="3"/>
          </p:cNvCxnSpPr>
          <p:nvPr/>
        </p:nvCxnSpPr>
        <p:spPr>
          <a:xfrm flipV="1">
            <a:off x="8267265" y="3036112"/>
            <a:ext cx="1380377" cy="770296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422FAD-216F-4C2B-A34D-D878ABE80F5B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7798161" y="4556150"/>
            <a:ext cx="15454" cy="327761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54594353-AF0A-4803-99D2-2E4C0B23764F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7908227" y="2602731"/>
            <a:ext cx="449445" cy="4705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84959F5-4E54-415F-9E66-8A3F037A356E}"/>
              </a:ext>
            </a:extLst>
          </p:cNvPr>
          <p:cNvCxnSpPr>
            <a:cxnSpLocks/>
            <a:stCxn id="39" idx="7"/>
          </p:cNvCxnSpPr>
          <p:nvPr/>
        </p:nvCxnSpPr>
        <p:spPr>
          <a:xfrm flipV="1">
            <a:off x="7947141" y="2275813"/>
            <a:ext cx="520845" cy="302357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ACE7B9BE-B884-4291-9E18-50AE30CD2E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969" y="1623461"/>
            <a:ext cx="3341682" cy="7809945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A3A23DD-5729-4668-9CF2-D341928930D6}"/>
              </a:ext>
            </a:extLst>
          </p:cNvPr>
          <p:cNvCxnSpPr>
            <a:cxnSpLocks/>
          </p:cNvCxnSpPr>
          <p:nvPr/>
        </p:nvCxnSpPr>
        <p:spPr>
          <a:xfrm flipV="1">
            <a:off x="8327020" y="2865181"/>
            <a:ext cx="414403" cy="92875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466B60F0-0493-4A3B-9E9A-771EDB65C8D2}"/>
              </a:ext>
            </a:extLst>
          </p:cNvPr>
          <p:cNvSpPr/>
          <p:nvPr/>
        </p:nvSpPr>
        <p:spPr>
          <a:xfrm>
            <a:off x="8705208" y="2777867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E974A-0655-4FC4-AA68-627BFBD46B75}"/>
              </a:ext>
            </a:extLst>
          </p:cNvPr>
          <p:cNvSpPr txBox="1"/>
          <p:nvPr/>
        </p:nvSpPr>
        <p:spPr>
          <a:xfrm>
            <a:off x="5625898" y="5820143"/>
            <a:ext cx="5700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www.manchester.ac.uk</a:t>
            </a:r>
            <a:r>
              <a:rPr lang="en-GB" sz="2800">
                <a:solidFill>
                  <a:schemeClr val="accent4">
                    <a:lumMod val="60000"/>
                    <a:lumOff val="40000"/>
                  </a:schemeClr>
                </a:solidFill>
              </a:rPr>
              <a:t>/</a:t>
            </a:r>
            <a:r>
              <a:rPr lang="en-GB" sz="280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openresearch</a:t>
            </a:r>
            <a:endParaRPr lang="en-GB" sz="28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4" name="Picture 53" descr="A picture containing logo&#10;&#10;Description automatically generated">
            <a:extLst>
              <a:ext uri="{FF2B5EF4-FFF2-40B4-BE49-F238E27FC236}">
                <a16:creationId xmlns:a16="http://schemas.microsoft.com/office/drawing/2014/main" id="{16097FEF-C64A-49CC-B361-6891A227C2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2598"/>
            <a:ext cx="784796" cy="705071"/>
          </a:xfrm>
          <a:prstGeom prst="rect">
            <a:avLst/>
          </a:prstGeom>
        </p:spPr>
      </p:pic>
      <p:sp>
        <p:nvSpPr>
          <p:cNvPr id="57" name="Title 1">
            <a:extLst>
              <a:ext uri="{FF2B5EF4-FFF2-40B4-BE49-F238E27FC236}">
                <a16:creationId xmlns:a16="http://schemas.microsoft.com/office/drawing/2014/main" id="{2136A60B-8715-4AB9-A453-91CF657CCC26}"/>
              </a:ext>
            </a:extLst>
          </p:cNvPr>
          <p:cNvSpPr txBox="1">
            <a:spLocks/>
          </p:cNvSpPr>
          <p:nvPr/>
        </p:nvSpPr>
        <p:spPr bwMode="auto">
          <a:xfrm>
            <a:off x="946804" y="319920"/>
            <a:ext cx="10597718" cy="85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>
                <a:solidFill>
                  <a:schemeClr val="tx2"/>
                </a:solidFill>
              </a:rPr>
              <a:t>Creating a single point of contact with the expert open research support available across the University.  </a:t>
            </a:r>
            <a:endParaRPr lang="en-GB" sz="1800" b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206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6EFFF05-0365-4372-944B-85A5F9C5ED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67" y="265590"/>
            <a:ext cx="1796375" cy="1009258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130C4913-E28D-4840-A9FB-9567515FD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3656" y="999894"/>
            <a:ext cx="5141659" cy="781973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Office for Open Research</a:t>
            </a:r>
            <a:endParaRPr lang="en-GB" sz="2800" b="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051405-EE63-4EA2-94F6-9E5A3B374AD9}"/>
              </a:ext>
            </a:extLst>
          </p:cNvPr>
          <p:cNvCxnSpPr>
            <a:cxnSpLocks/>
          </p:cNvCxnSpPr>
          <p:nvPr/>
        </p:nvCxnSpPr>
        <p:spPr>
          <a:xfrm>
            <a:off x="6035068" y="3234755"/>
            <a:ext cx="0" cy="3884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7BB527-F064-4A59-9B32-A1B20AF7F8E5}"/>
              </a:ext>
            </a:extLst>
          </p:cNvPr>
          <p:cNvCxnSpPr>
            <a:cxnSpLocks/>
          </p:cNvCxnSpPr>
          <p:nvPr/>
        </p:nvCxnSpPr>
        <p:spPr>
          <a:xfrm flipH="1">
            <a:off x="6041543" y="3611910"/>
            <a:ext cx="484293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0D85FE7-8D93-4A78-9632-A0F430A4BAAD}"/>
              </a:ext>
            </a:extLst>
          </p:cNvPr>
          <p:cNvCxnSpPr>
            <a:cxnSpLocks/>
          </p:cNvCxnSpPr>
          <p:nvPr/>
        </p:nvCxnSpPr>
        <p:spPr>
          <a:xfrm flipH="1">
            <a:off x="1198610" y="3611910"/>
            <a:ext cx="484293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5DA3850-3CB6-4C97-A244-AC4E69A77F40}"/>
              </a:ext>
            </a:extLst>
          </p:cNvPr>
          <p:cNvCxnSpPr>
            <a:cxnSpLocks/>
          </p:cNvCxnSpPr>
          <p:nvPr/>
        </p:nvCxnSpPr>
        <p:spPr>
          <a:xfrm>
            <a:off x="1198610" y="3611910"/>
            <a:ext cx="0" cy="3884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224762-3524-4F41-B07E-1E5536643C48}"/>
              </a:ext>
            </a:extLst>
          </p:cNvPr>
          <p:cNvCxnSpPr>
            <a:cxnSpLocks/>
          </p:cNvCxnSpPr>
          <p:nvPr/>
        </p:nvCxnSpPr>
        <p:spPr>
          <a:xfrm>
            <a:off x="10884476" y="3611909"/>
            <a:ext cx="0" cy="3884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96CBD88-89BC-49EF-A67A-E62865E372A2}"/>
              </a:ext>
            </a:extLst>
          </p:cNvPr>
          <p:cNvSpPr/>
          <p:nvPr/>
        </p:nvSpPr>
        <p:spPr>
          <a:xfrm>
            <a:off x="5985934" y="3192274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81E15306-BD82-4EDB-8A77-ABD71120C62E}"/>
              </a:ext>
            </a:extLst>
          </p:cNvPr>
          <p:cNvSpPr txBox="1">
            <a:spLocks/>
          </p:cNvSpPr>
          <p:nvPr/>
        </p:nvSpPr>
        <p:spPr bwMode="auto">
          <a:xfrm>
            <a:off x="664310" y="4164785"/>
            <a:ext cx="10766563" cy="78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</a:rPr>
              <a:t>Library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Research IT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Research Strategy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Research Degrees and Researcher Development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Research Governance, Ethics and Integrity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Research Services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Information Governance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Manchester University Press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Communications and Marketing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Open Research Network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6EC6DFA-5A85-265F-9A7D-1678E1B23FD7}"/>
              </a:ext>
            </a:extLst>
          </p:cNvPr>
          <p:cNvSpPr txBox="1">
            <a:spLocks/>
          </p:cNvSpPr>
          <p:nvPr/>
        </p:nvSpPr>
        <p:spPr bwMode="auto">
          <a:xfrm>
            <a:off x="4399432" y="1700669"/>
            <a:ext cx="3313043" cy="152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1600" dirty="0">
                <a:solidFill>
                  <a:schemeClr val="bg1"/>
                </a:solidFill>
              </a:rPr>
              <a:t>OOR Team</a:t>
            </a:r>
          </a:p>
          <a:p>
            <a:pPr algn="ctr"/>
            <a:r>
              <a:rPr lang="en-GB" sz="1600" b="0" dirty="0">
                <a:solidFill>
                  <a:schemeClr val="bg1"/>
                </a:solidFill>
              </a:rPr>
              <a:t>Head of OOR</a:t>
            </a:r>
          </a:p>
          <a:p>
            <a:pPr algn="ctr"/>
            <a:r>
              <a:rPr lang="en-GB" sz="1600" b="0" dirty="0">
                <a:solidFill>
                  <a:schemeClr val="bg1"/>
                </a:solidFill>
              </a:rPr>
              <a:t>1x Project Manager</a:t>
            </a:r>
          </a:p>
          <a:p>
            <a:pPr algn="ctr"/>
            <a:r>
              <a:rPr lang="en-GB" sz="1600" b="0" dirty="0">
                <a:solidFill>
                  <a:schemeClr val="bg1"/>
                </a:solidFill>
              </a:rPr>
              <a:t>1x Programme Co-Ordinator</a:t>
            </a:r>
          </a:p>
          <a:p>
            <a:pPr algn="ctr"/>
            <a:r>
              <a:rPr lang="en-GB" sz="1600" b="0" dirty="0">
                <a:solidFill>
                  <a:schemeClr val="bg1"/>
                </a:solidFill>
              </a:rPr>
              <a:t>1x Programme Assistant</a:t>
            </a:r>
          </a:p>
          <a:p>
            <a:pPr algn="ctr"/>
            <a:r>
              <a:rPr lang="en-GB" sz="1600" b="0" dirty="0">
                <a:solidFill>
                  <a:schemeClr val="bg1"/>
                </a:solidFill>
              </a:rPr>
              <a:t>0.2 FTE Programme Manager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9DB27B7-FE63-484D-CE6F-951C805B503E}"/>
              </a:ext>
            </a:extLst>
          </p:cNvPr>
          <p:cNvCxnSpPr>
            <a:cxnSpLocks/>
          </p:cNvCxnSpPr>
          <p:nvPr/>
        </p:nvCxnSpPr>
        <p:spPr>
          <a:xfrm>
            <a:off x="4305521" y="2347379"/>
            <a:ext cx="0" cy="3884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03D4D2-35EE-3D57-2F6C-E0A5125AACC3}"/>
              </a:ext>
            </a:extLst>
          </p:cNvPr>
          <p:cNvCxnSpPr>
            <a:cxnSpLocks/>
          </p:cNvCxnSpPr>
          <p:nvPr/>
        </p:nvCxnSpPr>
        <p:spPr>
          <a:xfrm>
            <a:off x="7944423" y="2319786"/>
            <a:ext cx="0" cy="3884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546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6EFFF05-0365-4372-944B-85A5F9C5EDF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767" y="265590"/>
            <a:ext cx="1796375" cy="1009258"/>
          </a:xfrm>
          <a:prstGeom prst="rect">
            <a:avLst/>
          </a:prstGeom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130C4913-E28D-4840-A9FB-9567515FD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25170" y="1371695"/>
            <a:ext cx="5141659" cy="781973"/>
          </a:xfrm>
        </p:spPr>
        <p:txBody>
          <a:bodyPr>
            <a:noAutofit/>
          </a:bodyPr>
          <a:lstStyle/>
          <a:p>
            <a:pPr algn="ctr"/>
            <a:r>
              <a:rPr lang="en-GB" sz="2800">
                <a:solidFill>
                  <a:schemeClr val="bg1"/>
                </a:solidFill>
              </a:rPr>
              <a:t>Open Research Service Partnership</a:t>
            </a:r>
            <a:endParaRPr lang="en-GB" sz="2800" b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051405-EE63-4EA2-94F6-9E5A3B374AD9}"/>
              </a:ext>
            </a:extLst>
          </p:cNvPr>
          <p:cNvCxnSpPr>
            <a:cxnSpLocks/>
          </p:cNvCxnSpPr>
          <p:nvPr/>
        </p:nvCxnSpPr>
        <p:spPr>
          <a:xfrm>
            <a:off x="6048168" y="2415209"/>
            <a:ext cx="0" cy="3884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57BB527-F064-4A59-9B32-A1B20AF7F8E5}"/>
              </a:ext>
            </a:extLst>
          </p:cNvPr>
          <p:cNvCxnSpPr>
            <a:cxnSpLocks/>
          </p:cNvCxnSpPr>
          <p:nvPr/>
        </p:nvCxnSpPr>
        <p:spPr>
          <a:xfrm flipH="1">
            <a:off x="6048168" y="2803698"/>
            <a:ext cx="484293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0D85FE7-8D93-4A78-9632-A0F430A4BAAD}"/>
              </a:ext>
            </a:extLst>
          </p:cNvPr>
          <p:cNvCxnSpPr>
            <a:cxnSpLocks/>
          </p:cNvCxnSpPr>
          <p:nvPr/>
        </p:nvCxnSpPr>
        <p:spPr>
          <a:xfrm flipH="1">
            <a:off x="1205235" y="2803698"/>
            <a:ext cx="484293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5DA3850-3CB6-4C97-A244-AC4E69A77F40}"/>
              </a:ext>
            </a:extLst>
          </p:cNvPr>
          <p:cNvCxnSpPr>
            <a:cxnSpLocks/>
          </p:cNvCxnSpPr>
          <p:nvPr/>
        </p:nvCxnSpPr>
        <p:spPr>
          <a:xfrm>
            <a:off x="1205235" y="2803698"/>
            <a:ext cx="0" cy="3884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2224762-3524-4F41-B07E-1E5536643C48}"/>
              </a:ext>
            </a:extLst>
          </p:cNvPr>
          <p:cNvCxnSpPr>
            <a:cxnSpLocks/>
          </p:cNvCxnSpPr>
          <p:nvPr/>
        </p:nvCxnSpPr>
        <p:spPr>
          <a:xfrm>
            <a:off x="10891101" y="2803697"/>
            <a:ext cx="0" cy="38848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696CBD88-89BC-49EF-A67A-E62865E372A2}"/>
              </a:ext>
            </a:extLst>
          </p:cNvPr>
          <p:cNvSpPr/>
          <p:nvPr/>
        </p:nvSpPr>
        <p:spPr>
          <a:xfrm>
            <a:off x="5992559" y="2384062"/>
            <a:ext cx="110066" cy="112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81E15306-BD82-4EDB-8A77-ABD71120C62E}"/>
              </a:ext>
            </a:extLst>
          </p:cNvPr>
          <p:cNvSpPr txBox="1">
            <a:spLocks/>
          </p:cNvSpPr>
          <p:nvPr/>
        </p:nvSpPr>
        <p:spPr bwMode="auto">
          <a:xfrm>
            <a:off x="664310" y="3350270"/>
            <a:ext cx="10766563" cy="78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</a:rPr>
              <a:t>Library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Research IT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Research Strategy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Research Degrees and Researcher Development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Research Governance, Ethics and Integrity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Research Services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Information Governance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Manchester University Press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Communications and Marketing </a:t>
            </a:r>
            <a:r>
              <a:rPr lang="en-GB" sz="1800">
                <a:solidFill>
                  <a:schemeClr val="accent2"/>
                </a:solidFill>
              </a:rPr>
              <a:t>|</a:t>
            </a:r>
            <a:r>
              <a:rPr lang="en-GB" sz="1800">
                <a:solidFill>
                  <a:schemeClr val="bg1"/>
                </a:solidFill>
              </a:rPr>
              <a:t> Open Research Network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D2AAD94-2BA1-4C07-AF16-C20ABBE6E7E7}"/>
              </a:ext>
            </a:extLst>
          </p:cNvPr>
          <p:cNvSpPr txBox="1">
            <a:spLocks/>
          </p:cNvSpPr>
          <p:nvPr/>
        </p:nvSpPr>
        <p:spPr bwMode="auto">
          <a:xfrm>
            <a:off x="2989083" y="5288403"/>
            <a:ext cx="3313043" cy="78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</a:rPr>
              <a:t>Triage enquiries</a:t>
            </a:r>
            <a:endParaRPr lang="en-GB" sz="1800" b="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924F25-648C-4D11-8FAE-7EA9495DF25E}"/>
              </a:ext>
            </a:extLst>
          </p:cNvPr>
          <p:cNvSpPr txBox="1">
            <a:spLocks/>
          </p:cNvSpPr>
          <p:nvPr/>
        </p:nvSpPr>
        <p:spPr bwMode="auto">
          <a:xfrm>
            <a:off x="-212035" y="5293751"/>
            <a:ext cx="3313043" cy="78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</a:rPr>
              <a:t>Single access point</a:t>
            </a:r>
            <a:endParaRPr lang="en-GB" sz="1800" b="0">
              <a:solidFill>
                <a:schemeClr val="bg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973D7CF-FB37-44AD-97C9-B0CE03578956}"/>
              </a:ext>
            </a:extLst>
          </p:cNvPr>
          <p:cNvSpPr txBox="1">
            <a:spLocks/>
          </p:cNvSpPr>
          <p:nvPr/>
        </p:nvSpPr>
        <p:spPr bwMode="auto">
          <a:xfrm>
            <a:off x="6302126" y="5288403"/>
            <a:ext cx="3313043" cy="78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</a:rPr>
              <a:t>Project collaboration</a:t>
            </a:r>
            <a:endParaRPr lang="en-GB" sz="1800" b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E2383C5-A0AA-481D-9E7F-FE8668F34B4C}"/>
              </a:ext>
            </a:extLst>
          </p:cNvPr>
          <p:cNvSpPr txBox="1">
            <a:spLocks/>
          </p:cNvSpPr>
          <p:nvPr/>
        </p:nvSpPr>
        <p:spPr bwMode="auto">
          <a:xfrm>
            <a:off x="9228522" y="5265060"/>
            <a:ext cx="3313043" cy="78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1800">
                <a:solidFill>
                  <a:schemeClr val="bg1"/>
                </a:solidFill>
              </a:rPr>
              <a:t>Sharing knowledge</a:t>
            </a:r>
            <a:endParaRPr lang="en-GB" sz="18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53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206" cy="69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55EC0-D66B-4EDB-9291-DB767C3DDD6B}"/>
              </a:ext>
            </a:extLst>
          </p:cNvPr>
          <p:cNvSpPr txBox="1"/>
          <p:nvPr/>
        </p:nvSpPr>
        <p:spPr>
          <a:xfrm>
            <a:off x="5108713" y="1984216"/>
            <a:ext cx="654551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Imagine 2030 is the Library’s response and contribution to the University’s strategic plan ‘Our Future.’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The programme of work to reinvent our Open Research support is a key part of that vision.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Following wide consultation, the programme developed an Open Research Position Statement for the University, and a three year Open Research Strategic Action Plan.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81C82-93E3-415E-BDAD-18E59E07B365}"/>
              </a:ext>
            </a:extLst>
          </p:cNvPr>
          <p:cNvSpPr txBox="1"/>
          <p:nvPr/>
        </p:nvSpPr>
        <p:spPr>
          <a:xfrm>
            <a:off x="9507538" y="627532"/>
            <a:ext cx="609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Imagine 2030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1BF2D2-E2EC-4FBA-A0E3-23F3614C3E5A}"/>
              </a:ext>
            </a:extLst>
          </p:cNvPr>
          <p:cNvSpPr/>
          <p:nvPr/>
        </p:nvSpPr>
        <p:spPr>
          <a:xfrm>
            <a:off x="12040148" y="490330"/>
            <a:ext cx="170513" cy="8547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group of people walking on a street next to a building&#10;&#10;Description automatically generated with low confidence">
            <a:extLst>
              <a:ext uri="{FF2B5EF4-FFF2-40B4-BE49-F238E27FC236}">
                <a16:creationId xmlns:a16="http://schemas.microsoft.com/office/drawing/2014/main" id="{476BD5ED-E285-42E9-B2D9-3BA8C7201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" y="0"/>
            <a:ext cx="4862754" cy="69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60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6" name="Picture 5" descr="A person sitting in a library&#10;&#10;Description automatically generated with medium confidence">
            <a:extLst>
              <a:ext uri="{FF2B5EF4-FFF2-40B4-BE49-F238E27FC236}">
                <a16:creationId xmlns:a16="http://schemas.microsoft.com/office/drawing/2014/main" id="{7FE091B5-380C-461B-B004-7484421211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730" y="4553638"/>
            <a:ext cx="3826155" cy="2160000"/>
          </a:xfrm>
          <a:prstGeom prst="rect">
            <a:avLst/>
          </a:prstGeom>
        </p:spPr>
      </p:pic>
      <p:pic>
        <p:nvPicPr>
          <p:cNvPr id="8" name="Picture 7" descr="A person sitting in a chair&#10;&#10;Description automatically generated with low confidence">
            <a:extLst>
              <a:ext uri="{FF2B5EF4-FFF2-40B4-BE49-F238E27FC236}">
                <a16:creationId xmlns:a16="http://schemas.microsoft.com/office/drawing/2014/main" id="{A4FB65B9-C312-43D3-B77F-8C325754309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38" y="4564647"/>
            <a:ext cx="3793727" cy="2160000"/>
          </a:xfrm>
          <a:prstGeom prst="rect">
            <a:avLst/>
          </a:prstGeom>
        </p:spPr>
      </p:pic>
      <p:pic>
        <p:nvPicPr>
          <p:cNvPr id="10" name="Picture 9" descr="A person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D6692A1B-737B-41CD-BA3B-0192CB179E6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2295" y="28185"/>
            <a:ext cx="3831810" cy="2160000"/>
          </a:xfrm>
          <a:prstGeom prst="rect">
            <a:avLst/>
          </a:prstGeom>
        </p:spPr>
      </p:pic>
      <p:pic>
        <p:nvPicPr>
          <p:cNvPr id="14" name="Picture 13" descr="A person sitting in a library&#10;&#10;Description automatically generated with medium confidence">
            <a:extLst>
              <a:ext uri="{FF2B5EF4-FFF2-40B4-BE49-F238E27FC236}">
                <a16:creationId xmlns:a16="http://schemas.microsoft.com/office/drawing/2014/main" id="{06750B22-AB0D-4D84-BFE5-5A4B1577DF5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795" y="2298804"/>
            <a:ext cx="3840001" cy="2160000"/>
          </a:xfrm>
          <a:prstGeom prst="rect">
            <a:avLst/>
          </a:prstGeom>
        </p:spPr>
      </p:pic>
      <p:pic>
        <p:nvPicPr>
          <p:cNvPr id="16" name="Picture 15" descr="A person sitting in a chair&#10;&#10;Description automatically generated with medium confidence">
            <a:extLst>
              <a:ext uri="{FF2B5EF4-FFF2-40B4-BE49-F238E27FC236}">
                <a16:creationId xmlns:a16="http://schemas.microsoft.com/office/drawing/2014/main" id="{6BB919AE-F27E-449E-B880-766CC113115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613" y="4573112"/>
            <a:ext cx="3838970" cy="2160000"/>
          </a:xfrm>
          <a:prstGeom prst="rect">
            <a:avLst/>
          </a:prstGeom>
        </p:spPr>
      </p:pic>
      <p:pic>
        <p:nvPicPr>
          <p:cNvPr id="18" name="Picture 17" descr="A picture containing text, person, floor, indoor&#10;&#10;Description automatically generated">
            <a:extLst>
              <a:ext uri="{FF2B5EF4-FFF2-40B4-BE49-F238E27FC236}">
                <a16:creationId xmlns:a16="http://schemas.microsoft.com/office/drawing/2014/main" id="{CBFFBE56-7C1F-4203-AC02-147F3DD3E1E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330" y="2292644"/>
            <a:ext cx="3828255" cy="2160000"/>
          </a:xfrm>
          <a:prstGeom prst="rect">
            <a:avLst/>
          </a:prstGeom>
        </p:spPr>
      </p:pic>
      <p:pic>
        <p:nvPicPr>
          <p:cNvPr id="17" name="Picture 1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682C3626-E210-442A-8FAB-44C1FCE5497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5929"/>
            <a:ext cx="787289" cy="70507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BB75DA9-5078-4B45-BE35-A1D8238ECC0C}"/>
              </a:ext>
            </a:extLst>
          </p:cNvPr>
          <p:cNvSpPr txBox="1">
            <a:spLocks/>
          </p:cNvSpPr>
          <p:nvPr/>
        </p:nvSpPr>
        <p:spPr bwMode="auto">
          <a:xfrm>
            <a:off x="1063715" y="89919"/>
            <a:ext cx="6416378" cy="85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>
                <a:solidFill>
                  <a:schemeClr val="bg1"/>
                </a:solidFill>
              </a:rPr>
              <a:t>Supporting Open Research communities within the University and beyond.</a:t>
            </a:r>
            <a:endParaRPr lang="en-GB" sz="1800" b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0" y="2282847"/>
            <a:ext cx="3973215" cy="21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20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B5C29FD-7117-4D7D-A4C7-3F1D7037F5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253C9C2-B432-4659-A747-2CD9A3AAD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399" y="557189"/>
            <a:ext cx="5674893" cy="781973"/>
          </a:xfrm>
        </p:spPr>
        <p:txBody>
          <a:bodyPr>
            <a:normAutofit/>
          </a:bodyPr>
          <a:lstStyle/>
          <a:p>
            <a:pPr algn="ctr"/>
            <a:r>
              <a:rPr lang="en-GB" sz="2200">
                <a:solidFill>
                  <a:schemeClr val="bg1"/>
                </a:solidFill>
              </a:rPr>
              <a:t>Open Research Accelerator Fund</a:t>
            </a:r>
            <a:endParaRPr lang="en-GB" sz="3100" b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5139C-469B-4C68-84FC-15A3CA0882BC}"/>
              </a:ext>
            </a:extLst>
          </p:cNvPr>
          <p:cNvSpPr txBox="1"/>
          <p:nvPr/>
        </p:nvSpPr>
        <p:spPr>
          <a:xfrm>
            <a:off x="390525" y="2087564"/>
            <a:ext cx="548464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New fund open April-June to support projects in two broad areas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Innovations in Open Research practice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Developing Open Research skills</a:t>
            </a:r>
          </a:p>
          <a:p>
            <a:endParaRPr lang="en-GB" sz="1400" b="1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This approach allows the Office to support an informal network of funded projects, while supporting the autonomy of researchers who have already been putting Open Research into practice at Manchester.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This year we have received over 30 applications from all parts of the University, totalling £312,000.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75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1EDF1-2F53-70C8-0CB0-42639993F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>
            <a:extLst>
              <a:ext uri="{FF2B5EF4-FFF2-40B4-BE49-F238E27FC236}">
                <a16:creationId xmlns:a16="http://schemas.microsoft.com/office/drawing/2014/main" id="{95093B3C-717F-2476-1A15-6ABAFB1E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321730" y="557189"/>
            <a:ext cx="1164088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>
            <a:extLst>
              <a:ext uri="{FF2B5EF4-FFF2-40B4-BE49-F238E27FC236}">
                <a16:creationId xmlns:a16="http://schemas.microsoft.com/office/drawing/2014/main" id="{AE62718E-21A0-3BDB-684C-ACBEA159C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A2125D24-B34D-5FBD-5716-A40BB67FB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0968CE3-C368-969B-3C8E-B693A762E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399" y="557189"/>
            <a:ext cx="5674893" cy="781973"/>
          </a:xfrm>
        </p:spPr>
        <p:txBody>
          <a:bodyPr>
            <a:normAutofit/>
          </a:bodyPr>
          <a:lstStyle/>
          <a:p>
            <a:pPr algn="ctr"/>
            <a:r>
              <a:rPr lang="en-GB" sz="2200" dirty="0">
                <a:solidFill>
                  <a:schemeClr val="bg1"/>
                </a:solidFill>
              </a:rPr>
              <a:t>Open Research Accelerator Fund</a:t>
            </a:r>
            <a:endParaRPr lang="en-GB" sz="3100" b="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C32E1D-9118-1B78-EEEE-58DD4B1C9B2C}"/>
              </a:ext>
            </a:extLst>
          </p:cNvPr>
          <p:cNvSpPr txBox="1"/>
          <p:nvPr/>
        </p:nvSpPr>
        <p:spPr>
          <a:xfrm>
            <a:off x="930111" y="1416832"/>
            <a:ext cx="105894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Neil Mitchell (Faculty of Science and Engineering)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Focused on improving the transparency, accessibility, and reusability of scientific ocean drilling data.</a:t>
            </a:r>
          </a:p>
          <a:p>
            <a:pPr algn="l">
              <a:buFont typeface="+mj-lt"/>
              <a:buAutoNum type="arabicPeriod"/>
            </a:pPr>
            <a:endParaRPr lang="en-GB" sz="14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Lukas Hughes-</a:t>
            </a:r>
            <a:r>
              <a:rPr lang="en-GB" sz="1400" b="1" i="0" dirty="0" err="1">
                <a:solidFill>
                  <a:srgbClr val="D1D5DB"/>
                </a:solidFill>
                <a:effectLst/>
                <a:latin typeface="Söhne"/>
              </a:rPr>
              <a:t>Noehrer</a:t>
            </a: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(Faculty of Science and Engineering)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Investigating open-source software and code at the University of Manchester.</a:t>
            </a:r>
          </a:p>
          <a:p>
            <a:pPr algn="l">
              <a:buFont typeface="+mj-lt"/>
              <a:buAutoNum type="arabicPeriod"/>
            </a:pPr>
            <a:endParaRPr lang="en-GB" sz="14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Nuno Pinto (Faculty of Humanities)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Developing decision support systems for local community engagement in Moss Side.</a:t>
            </a:r>
          </a:p>
          <a:p>
            <a:pPr algn="l">
              <a:buFont typeface="+mj-lt"/>
              <a:buAutoNum type="arabicPeriod"/>
            </a:pPr>
            <a:endParaRPr lang="en-GB" sz="14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David </a:t>
            </a:r>
            <a:r>
              <a:rPr lang="en-GB" sz="1400" b="1" i="0" dirty="0" err="1">
                <a:solidFill>
                  <a:srgbClr val="D1D5DB"/>
                </a:solidFill>
                <a:effectLst/>
                <a:latin typeface="Söhne"/>
              </a:rPr>
              <a:t>Buil</a:t>
            </a: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Gil (Faculty of Humanities)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Creating </a:t>
            </a:r>
            <a:r>
              <a:rPr lang="en-GB" sz="1400" b="0" i="0" dirty="0" err="1">
                <a:solidFill>
                  <a:srgbClr val="D1D5DB"/>
                </a:solidFill>
                <a:effectLst/>
                <a:latin typeface="Söhne"/>
              </a:rPr>
              <a:t>CrimRxiv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, a global open access hub for criminology.</a:t>
            </a:r>
          </a:p>
          <a:p>
            <a:pPr algn="l">
              <a:buFont typeface="+mj-lt"/>
              <a:buAutoNum type="arabicPeriod"/>
            </a:pPr>
            <a:endParaRPr lang="en-GB" sz="14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Cristina Temenos (Faculty of Humanities)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Exploring Zotero’s capabilities as an open data interface.</a:t>
            </a:r>
          </a:p>
          <a:p>
            <a:pPr algn="l">
              <a:buFont typeface="+mj-lt"/>
              <a:buAutoNum type="arabicPeriod"/>
            </a:pPr>
            <a:endParaRPr lang="en-GB" sz="14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Siobhan </a:t>
            </a:r>
            <a:r>
              <a:rPr lang="en-GB" sz="1400" b="1" i="0" dirty="0" err="1">
                <a:solidFill>
                  <a:srgbClr val="D1D5DB"/>
                </a:solidFill>
                <a:effectLst/>
                <a:latin typeface="Söhne"/>
              </a:rPr>
              <a:t>Caughey</a:t>
            </a: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(Faculty of Humanities)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Developing a psychophysiological database of emotion elicitation.</a:t>
            </a:r>
          </a:p>
          <a:p>
            <a:pPr algn="l">
              <a:buFont typeface="+mj-lt"/>
              <a:buAutoNum type="arabicPeriod"/>
            </a:pPr>
            <a:endParaRPr lang="en-GB" sz="14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Patrick Parkinson (Faculty of Science and Engineering)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Understanding open research practices in the natural sciences.</a:t>
            </a:r>
          </a:p>
          <a:p>
            <a:pPr algn="l">
              <a:buFont typeface="+mj-lt"/>
              <a:buAutoNum type="arabicPeriod"/>
            </a:pPr>
            <a:endParaRPr lang="en-GB" sz="14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</a:t>
            </a:r>
            <a:r>
              <a:rPr lang="en-GB" sz="1400" b="1" i="0" dirty="0" err="1">
                <a:solidFill>
                  <a:srgbClr val="D1D5DB"/>
                </a:solidFill>
                <a:effectLst/>
                <a:latin typeface="Söhne"/>
              </a:rPr>
              <a:t>Akinloluwa</a:t>
            </a: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Babalola (Faculty of Science and Engineering)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Developing an implementation flowchart for open research awareness among engineering postgraduate students.</a:t>
            </a:r>
          </a:p>
          <a:p>
            <a:pPr algn="l">
              <a:buFont typeface="+mj-lt"/>
              <a:buAutoNum type="arabicPeriod"/>
            </a:pPr>
            <a:endParaRPr lang="en-GB" sz="14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Francisco Espinoza (Faculty of Humanities)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Sharing best practices for open research in political science.</a:t>
            </a:r>
          </a:p>
          <a:p>
            <a:pPr algn="l">
              <a:buFont typeface="+mj-lt"/>
              <a:buAutoNum type="arabicPeriod"/>
            </a:pPr>
            <a:endParaRPr lang="en-GB" sz="1400" b="0" i="0" dirty="0">
              <a:solidFill>
                <a:srgbClr val="D1D5DB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GB" sz="1400" b="1" i="0" dirty="0">
                <a:solidFill>
                  <a:srgbClr val="D1D5DB"/>
                </a:solidFill>
                <a:effectLst/>
                <a:latin typeface="Söhne"/>
              </a:rPr>
              <a:t> Paul Stott (Faculty of Biology, Medicine and Health)</a:t>
            </a:r>
            <a:r>
              <a:rPr lang="en-GB" sz="1400" b="0" i="0" dirty="0">
                <a:solidFill>
                  <a:srgbClr val="D1D5DB"/>
                </a:solidFill>
                <a:effectLst/>
                <a:latin typeface="Söhne"/>
              </a:rPr>
              <a:t>: Designing and conducting open and reproducible experiments in linguistics.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96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95B85C8-A5DA-494E-8790-B052549CB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751130"/>
            <a:ext cx="5291666" cy="5355740"/>
          </a:xfrm>
          <a:prstGeom prst="rect">
            <a:avLst/>
          </a:prstGeom>
        </p:spPr>
      </p:pic>
      <p:pic>
        <p:nvPicPr>
          <p:cNvPr id="15361" name="Picture 3" descr="brand_ppt_back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256865" y="748192"/>
            <a:ext cx="5291667" cy="56226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02DEA0-AB35-4FDF-AD05-9BCC1A819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866" y="747379"/>
            <a:ext cx="5291666" cy="781973"/>
          </a:xfrm>
        </p:spPr>
        <p:txBody>
          <a:bodyPr>
            <a:normAutofit/>
          </a:bodyPr>
          <a:lstStyle/>
          <a:p>
            <a:pPr algn="ctr"/>
            <a:r>
              <a:rPr lang="en-GB" sz="2200">
                <a:solidFill>
                  <a:schemeClr val="bg1"/>
                </a:solidFill>
              </a:rPr>
              <a:t>Open Research Action Group</a:t>
            </a:r>
            <a:endParaRPr lang="en-GB" sz="3100" b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9B723A-F363-463E-91EF-CF2DC4032888}"/>
              </a:ext>
            </a:extLst>
          </p:cNvPr>
          <p:cNvSpPr txBox="1"/>
          <p:nvPr/>
        </p:nvSpPr>
        <p:spPr>
          <a:xfrm>
            <a:off x="6700615" y="1724608"/>
            <a:ext cx="47248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  <a:latin typeface="Segoe UI" panose="020B0502040204020203" pitchFamily="34" charset="0"/>
              </a:rPr>
              <a:t>This academic-led group’s purpose is to d</a:t>
            </a:r>
            <a:r>
              <a:rPr lang="en-GB" sz="1400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raft policies and recommendations for the Open Research Strategy Group to:</a:t>
            </a:r>
          </a:p>
          <a:p>
            <a:r>
              <a:rPr lang="en-GB" sz="1400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marL="342900" indent="-342900">
              <a:buAutoNum type="alphaLcParenBoth"/>
            </a:pPr>
            <a:r>
              <a:rPr lang="en-GB" sz="1400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guide our University's approach to openness and transparency in research, and </a:t>
            </a:r>
          </a:p>
          <a:p>
            <a:pPr marL="342900" indent="-342900">
              <a:buAutoNum type="alphaLcParenBoth"/>
            </a:pPr>
            <a:r>
              <a:rPr lang="en-GB" sz="1400" b="0" i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ensure that the infrastructure is in place to support colleagues in conducting research in as open and transparent a manner as possible.</a:t>
            </a:r>
          </a:p>
          <a:p>
            <a:pPr marL="342900" indent="-342900">
              <a:buAutoNum type="alphaLcParenBoth"/>
            </a:pPr>
            <a:endParaRPr lang="en-GB" sz="1400">
              <a:solidFill>
                <a:schemeClr val="bg1"/>
              </a:solidFill>
              <a:latin typeface="Segoe UI" panose="020B0502040204020203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90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253C9C2-B432-4659-A747-2CD9A3AAD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22" y="557189"/>
            <a:ext cx="5674893" cy="781973"/>
          </a:xfrm>
        </p:spPr>
        <p:txBody>
          <a:bodyPr>
            <a:normAutofit/>
          </a:bodyPr>
          <a:lstStyle/>
          <a:p>
            <a:pPr algn="ctr"/>
            <a:r>
              <a:rPr lang="en-GB" sz="2200">
                <a:solidFill>
                  <a:schemeClr val="bg1"/>
                </a:solidFill>
              </a:rPr>
              <a:t>Open Research Webinar Series</a:t>
            </a:r>
            <a:endParaRPr lang="en-GB" sz="3100" b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5139C-469B-4C68-84FC-15A3CA0882BC}"/>
              </a:ext>
            </a:extLst>
          </p:cNvPr>
          <p:cNvSpPr txBox="1"/>
          <p:nvPr/>
        </p:nvSpPr>
        <p:spPr>
          <a:xfrm>
            <a:off x="704193" y="2087564"/>
            <a:ext cx="490833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GB" sz="2000" b="0" i="0">
                <a:solidFill>
                  <a:schemeClr val="bg1"/>
                </a:solidFill>
                <a:effectLst/>
              </a:rPr>
              <a:t>Led by expert academics and research staff, these sessions discuss developments in research methods and consider practical ways towards open practice.</a:t>
            </a:r>
          </a:p>
          <a:p>
            <a:pPr algn="l" fontAlgn="base"/>
            <a:endParaRPr lang="en-GB" sz="2000" b="0" i="0">
              <a:solidFill>
                <a:schemeClr val="bg1"/>
              </a:solidFill>
              <a:effectLst/>
            </a:endParaRPr>
          </a:p>
          <a:p>
            <a:pPr algn="l" fontAlgn="base"/>
            <a:r>
              <a:rPr lang="en-GB" sz="2000" b="0" i="0">
                <a:solidFill>
                  <a:schemeClr val="bg1"/>
                </a:solidFill>
                <a:effectLst/>
              </a:rPr>
              <a:t>We invite all researchers, from Manchester and beyond, to attend an opportunity to contemplate the big questions in the open research movement, hear about exciting research and network with fellow academics.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8E44E-22D0-B19D-2580-D4750ADC9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108" y="0"/>
            <a:ext cx="5067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63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95B85C8-A5DA-494E-8790-B052549CB5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7" y="751130"/>
            <a:ext cx="5291666" cy="5355740"/>
          </a:xfrm>
          <a:prstGeom prst="rect">
            <a:avLst/>
          </a:prstGeom>
        </p:spPr>
      </p:pic>
      <p:pic>
        <p:nvPicPr>
          <p:cNvPr id="15361" name="Picture 3" descr="brand_ppt_back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256865" y="748192"/>
            <a:ext cx="5291667" cy="5361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02DEA0-AB35-4FDF-AD05-9BCC1A819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866" y="936958"/>
            <a:ext cx="5291666" cy="781973"/>
          </a:xfrm>
        </p:spPr>
        <p:txBody>
          <a:bodyPr>
            <a:normAutofit/>
          </a:bodyPr>
          <a:lstStyle/>
          <a:p>
            <a:pPr algn="ctr"/>
            <a:r>
              <a:rPr lang="en-GB" sz="2200">
                <a:solidFill>
                  <a:schemeClr val="bg1"/>
                </a:solidFill>
              </a:rPr>
              <a:t>Open Research Networks</a:t>
            </a:r>
            <a:endParaRPr lang="en-GB" sz="3100" b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9B723A-F363-463E-91EF-CF2DC4032888}"/>
              </a:ext>
            </a:extLst>
          </p:cNvPr>
          <p:cNvSpPr txBox="1"/>
          <p:nvPr/>
        </p:nvSpPr>
        <p:spPr>
          <a:xfrm>
            <a:off x="6697660" y="2776207"/>
            <a:ext cx="441007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chemeClr val="bg1"/>
                </a:solidFill>
                <a:latin typeface="Segoe UI" panose="020B0502040204020203" pitchFamily="34" charset="0"/>
              </a:rPr>
              <a:t>An Open Research Network mailing list, a growing community of 200+ members.</a:t>
            </a:r>
          </a:p>
          <a:p>
            <a:endParaRPr lang="en-GB" sz="200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endParaRPr lang="en-GB" sz="140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endParaRPr lang="en-GB" sz="140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r>
              <a:rPr lang="en-GB" sz="1400">
                <a:solidFill>
                  <a:schemeClr val="bg1"/>
                </a:solidFill>
                <a:latin typeface="Segoe UI" panose="020B0502040204020203" pitchFamily="34" charset="0"/>
              </a:rPr>
              <a:t>  </a:t>
            </a:r>
            <a:endParaRPr lang="en-GB" sz="1400" b="1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069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rand_ppt_back.jpg">
            <a:extLst>
              <a:ext uri="{FF2B5EF4-FFF2-40B4-BE49-F238E27FC236}">
                <a16:creationId xmlns:a16="http://schemas.microsoft.com/office/drawing/2014/main" id="{BE04E087-5926-4109-A270-98608E413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6865" y="1444625"/>
            <a:ext cx="5291667" cy="396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31ED0F-8F8B-4E90-8623-6823855C92D4}"/>
              </a:ext>
            </a:extLst>
          </p:cNvPr>
          <p:cNvSpPr txBox="1"/>
          <p:nvPr/>
        </p:nvSpPr>
        <p:spPr>
          <a:xfrm>
            <a:off x="6256865" y="1767959"/>
            <a:ext cx="52916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Open Research News</a:t>
            </a:r>
            <a:endParaRPr lang="en-GB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B8819D-AE00-43B3-AB0C-D917120C9CC5}"/>
              </a:ext>
            </a:extLst>
          </p:cNvPr>
          <p:cNvSpPr txBox="1"/>
          <p:nvPr/>
        </p:nvSpPr>
        <p:spPr>
          <a:xfrm>
            <a:off x="6900333" y="2921168"/>
            <a:ext cx="52916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Regular news items on the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Open Research monthly digest</a:t>
            </a:r>
            <a:endParaRPr lang="en-GB" sz="2000" dirty="0"/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A0E0F1A-9ECD-4B8A-9C1F-469AFD27DB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6693"/>
            <a:ext cx="787288" cy="705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12D32ED-6E5A-4FE4-878D-71EB7A8EA2B2}"/>
              </a:ext>
            </a:extLst>
          </p:cNvPr>
          <p:cNvSpPr txBox="1">
            <a:spLocks/>
          </p:cNvSpPr>
          <p:nvPr/>
        </p:nvSpPr>
        <p:spPr bwMode="auto">
          <a:xfrm>
            <a:off x="967054" y="330655"/>
            <a:ext cx="9273400" cy="85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tx2"/>
                </a:solidFill>
              </a:rPr>
              <a:t>Championing Open Research and sharing the latest Open Research news. </a:t>
            </a:r>
            <a:endParaRPr lang="en-GB" sz="1800" b="0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C8FBDF-EA74-E6B5-DB23-B0269DA784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504" y="1444625"/>
            <a:ext cx="4802957" cy="48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617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rand_ppt_back.jpg">
            <a:extLst>
              <a:ext uri="{FF2B5EF4-FFF2-40B4-BE49-F238E27FC236}">
                <a16:creationId xmlns:a16="http://schemas.microsoft.com/office/drawing/2014/main" id="{EB51C25F-AC66-44A3-97F2-C99315C8A9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321731" y="557189"/>
            <a:ext cx="5953173" cy="5743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8BA45E9-289F-4669-9CB0-85F79961FD7F}"/>
              </a:ext>
            </a:extLst>
          </p:cNvPr>
          <p:cNvSpPr txBox="1"/>
          <p:nvPr/>
        </p:nvSpPr>
        <p:spPr>
          <a:xfrm>
            <a:off x="634808" y="1752005"/>
            <a:ext cx="529166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</a:rPr>
              <a:t>A wide range of open research case studies were submitted as part of a call via the Open Research Network.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</a:rPr>
              <a:t>Each case study has been written up and shared on the Office for Open Research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solidFill>
                  <a:schemeClr val="bg1"/>
                </a:solidFill>
              </a:rPr>
              <a:t>A selection of case studies have had an accompanying video created.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6947CB-2E07-47D5-B9A1-4D207871D625}"/>
              </a:ext>
            </a:extLst>
          </p:cNvPr>
          <p:cNvSpPr txBox="1">
            <a:spLocks/>
          </p:cNvSpPr>
          <p:nvPr/>
        </p:nvSpPr>
        <p:spPr>
          <a:xfrm>
            <a:off x="414743" y="803825"/>
            <a:ext cx="5674893" cy="781973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200">
                <a:solidFill>
                  <a:schemeClr val="bg1"/>
                </a:solidFill>
              </a:rPr>
              <a:t>Open Research Case Studies</a:t>
            </a:r>
            <a:endParaRPr lang="en-GB" sz="3100" b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CD7EC43-16DE-2663-5CBD-14E9FB685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9421" y="333632"/>
            <a:ext cx="5822579" cy="620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784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5C540-257B-5AB2-73CD-CF42C0A33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>
            <a:extLst>
              <a:ext uri="{FF2B5EF4-FFF2-40B4-BE49-F238E27FC236}">
                <a16:creationId xmlns:a16="http://schemas.microsoft.com/office/drawing/2014/main" id="{7E4902CA-87D5-3E69-CE63-31E8037CB9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256865" y="748192"/>
            <a:ext cx="5291667" cy="536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>
            <a:extLst>
              <a:ext uri="{FF2B5EF4-FFF2-40B4-BE49-F238E27FC236}">
                <a16:creationId xmlns:a16="http://schemas.microsoft.com/office/drawing/2014/main" id="{5D587716-D176-9F4B-884D-C1CD982D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DF26F3BC-BC30-5196-0144-A2C7D3009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47DED7D-13BD-270A-0CD1-66C59CBEE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6866" y="936958"/>
            <a:ext cx="5291666" cy="781973"/>
          </a:xfrm>
        </p:spPr>
        <p:txBody>
          <a:bodyPr>
            <a:norm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Opening up Research</a:t>
            </a:r>
            <a:endParaRPr lang="en-GB" sz="31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B7ED91-1D21-CC10-EA77-BA255B73845C}"/>
              </a:ext>
            </a:extLst>
          </p:cNvPr>
          <p:cNvSpPr txBox="1"/>
          <p:nvPr/>
        </p:nvSpPr>
        <p:spPr>
          <a:xfrm>
            <a:off x="6697660" y="2776207"/>
            <a:ext cx="441007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</a:rPr>
              <a:t>A collaboration promoting open research at the University of Manchester</a:t>
            </a:r>
          </a:p>
          <a:p>
            <a:endParaRPr lang="en-GB" sz="2000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Segoe UI" panose="020B0502040204020203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Segoe UI" panose="020B0502040204020203" pitchFamily="34" charset="0"/>
              </a:rPr>
              <a:t>  </a:t>
            </a:r>
            <a:endParaRPr lang="en-GB" sz="14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662739-AE6C-BFD3-A583-FB405FB544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1" y="-1"/>
            <a:ext cx="4902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778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rand_ppt_back.jpg">
            <a:extLst>
              <a:ext uri="{FF2B5EF4-FFF2-40B4-BE49-F238E27FC236}">
                <a16:creationId xmlns:a16="http://schemas.microsoft.com/office/drawing/2014/main" id="{9335747E-3DE6-D784-EBB8-180BFFDC9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206" cy="69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E41CA2-FECB-D8C8-BFBE-5B481A61C9B0}"/>
              </a:ext>
            </a:extLst>
          </p:cNvPr>
          <p:cNvSpPr txBox="1">
            <a:spLocks/>
          </p:cNvSpPr>
          <p:nvPr/>
        </p:nvSpPr>
        <p:spPr>
          <a:xfrm>
            <a:off x="1435792" y="2536960"/>
            <a:ext cx="9094858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>
                <a:solidFill>
                  <a:schemeClr val="bg1"/>
                </a:solidFill>
              </a:rPr>
              <a:t>Thank you!</a:t>
            </a:r>
            <a:endParaRPr lang="en-GB" sz="3100"/>
          </a:p>
        </p:txBody>
      </p:sp>
    </p:spTree>
    <p:extLst>
      <p:ext uri="{BB962C8B-B14F-4D97-AF65-F5344CB8AC3E}">
        <p14:creationId xmlns:p14="http://schemas.microsoft.com/office/powerpoint/2010/main" val="2052392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ir in a room&#10;&#10;Description automatically generated">
            <a:extLst>
              <a:ext uri="{FF2B5EF4-FFF2-40B4-BE49-F238E27FC236}">
                <a16:creationId xmlns:a16="http://schemas.microsoft.com/office/drawing/2014/main" id="{2BB7F747-87EB-4834-8815-2311AC2781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C2E10F-8DD9-4F77-8320-2913F4F6D7D9}"/>
              </a:ext>
            </a:extLst>
          </p:cNvPr>
          <p:cNvSpPr txBox="1"/>
          <p:nvPr/>
        </p:nvSpPr>
        <p:spPr>
          <a:xfrm>
            <a:off x="4659595" y="306186"/>
            <a:ext cx="2872902" cy="5539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3000" b="1">
                <a:solidFill>
                  <a:schemeClr val="tx2"/>
                </a:solidFill>
                <a:latin typeface="Poppins"/>
                <a:cs typeface="Poppins" pitchFamily="2" charset="77"/>
              </a:rPr>
              <a:t>IMAGINE 2030</a:t>
            </a:r>
            <a:endParaRPr lang="en-US" sz="3000" b="1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6" name="Picture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33BA08DB-F832-43BD-BCB0-60A3443073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29" y="751365"/>
            <a:ext cx="10948141" cy="60703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3B88F1-85DB-4567-8CBB-A608171AD959}"/>
              </a:ext>
            </a:extLst>
          </p:cNvPr>
          <p:cNvSpPr/>
          <p:nvPr/>
        </p:nvSpPr>
        <p:spPr>
          <a:xfrm>
            <a:off x="8088923" y="5416062"/>
            <a:ext cx="3348111" cy="942535"/>
          </a:xfrm>
          <a:prstGeom prst="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5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55EC0-D66B-4EDB-9291-DB767C3DDD6B}"/>
              </a:ext>
            </a:extLst>
          </p:cNvPr>
          <p:cNvSpPr txBox="1"/>
          <p:nvPr/>
        </p:nvSpPr>
        <p:spPr>
          <a:xfrm>
            <a:off x="724293" y="1970220"/>
            <a:ext cx="780904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The Library has supported Open Research for over ten years through our Open Access and Research Data Management services.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During that time the Open Research movement has evolved and gained momentum to include a much wider range of open research practices.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The launch of our Office for Open Research represents our response to this development and a reinvention of how we support Open Research at Manchester.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bg1"/>
                </a:solidFill>
              </a:rPr>
              <a:t>It represents a more collaborative and connected approach with the Office providing a hub for all of the University’s activities in this area. </a:t>
            </a:r>
          </a:p>
        </p:txBody>
      </p:sp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6D01F77-1ED7-498E-8014-546954ACC3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4157" y="-1"/>
            <a:ext cx="3287843" cy="76841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9781C82-93E3-415E-BDAD-18E59E07B365}"/>
              </a:ext>
            </a:extLst>
          </p:cNvPr>
          <p:cNvSpPr txBox="1"/>
          <p:nvPr/>
        </p:nvSpPr>
        <p:spPr>
          <a:xfrm>
            <a:off x="543095" y="335747"/>
            <a:ext cx="6093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Open Research at </a:t>
            </a:r>
          </a:p>
          <a:p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Manchester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1BF2D2-E2EC-4FBA-A0E3-23F3614C3E5A}"/>
              </a:ext>
            </a:extLst>
          </p:cNvPr>
          <p:cNvSpPr/>
          <p:nvPr/>
        </p:nvSpPr>
        <p:spPr>
          <a:xfrm>
            <a:off x="1765" y="364435"/>
            <a:ext cx="170513" cy="8547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733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321731" y="557191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253C9C2-B432-4659-A747-2CD9A3AAD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22" y="924259"/>
            <a:ext cx="4601035" cy="781973"/>
          </a:xfrm>
        </p:spPr>
        <p:txBody>
          <a:bodyPr>
            <a:normAutofit/>
          </a:bodyPr>
          <a:lstStyle/>
          <a:p>
            <a:pPr algn="ctr"/>
            <a:r>
              <a:rPr lang="en-GB" sz="2200">
                <a:solidFill>
                  <a:schemeClr val="bg1"/>
                </a:solidFill>
              </a:rPr>
              <a:t>Open Research Governance</a:t>
            </a:r>
            <a:endParaRPr lang="en-GB" sz="3100" b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5139C-469B-4C68-84FC-15A3CA0882BC}"/>
              </a:ext>
            </a:extLst>
          </p:cNvPr>
          <p:cNvSpPr txBox="1"/>
          <p:nvPr/>
        </p:nvSpPr>
        <p:spPr>
          <a:xfrm>
            <a:off x="413752" y="2838378"/>
            <a:ext cx="54846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The Office for Open Research priorities are developed by academics and the Library through the Open Research Strategy Group (ORSG)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6BF7DB-E90E-42F1-AB98-5FC45DFEF2FA}"/>
              </a:ext>
            </a:extLst>
          </p:cNvPr>
          <p:cNvSpPr txBox="1"/>
          <p:nvPr/>
        </p:nvSpPr>
        <p:spPr>
          <a:xfrm>
            <a:off x="6833427" y="1117328"/>
            <a:ext cx="5358573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solidFill>
                  <a:schemeClr val="tx2"/>
                </a:solidFill>
              </a:rPr>
              <a:t>Membership</a:t>
            </a:r>
          </a:p>
          <a:p>
            <a:endParaRPr lang="en-GB">
              <a:solidFill>
                <a:schemeClr val="tx2"/>
              </a:solidFill>
            </a:endParaRPr>
          </a:p>
          <a:p>
            <a:r>
              <a:rPr lang="en-GB" sz="1400" b="1">
                <a:solidFill>
                  <a:schemeClr val="tx2"/>
                </a:solidFill>
              </a:rPr>
              <a:t>Prof Colette Fagan</a:t>
            </a:r>
            <a:r>
              <a:rPr lang="en-GB" sz="1400">
                <a:solidFill>
                  <a:schemeClr val="tx2"/>
                </a:solidFill>
              </a:rPr>
              <a:t> – Vice President for Research</a:t>
            </a:r>
          </a:p>
          <a:p>
            <a:r>
              <a:rPr lang="en-GB" sz="1400" b="1">
                <a:solidFill>
                  <a:schemeClr val="tx2"/>
                </a:solidFill>
              </a:rPr>
              <a:t>Prof Nigel Hooper</a:t>
            </a:r>
            <a:r>
              <a:rPr lang="en-GB" sz="1400">
                <a:solidFill>
                  <a:schemeClr val="tx2"/>
                </a:solidFill>
              </a:rPr>
              <a:t> – Associate Vice President for Research</a:t>
            </a:r>
          </a:p>
          <a:p>
            <a:r>
              <a:rPr lang="en-GB" sz="1400" b="1">
                <a:solidFill>
                  <a:schemeClr val="tx2"/>
                </a:solidFill>
              </a:rPr>
              <a:t>Prof Chris Taylor</a:t>
            </a:r>
            <a:r>
              <a:rPr lang="en-GB" sz="1400">
                <a:solidFill>
                  <a:schemeClr val="tx2"/>
                </a:solidFill>
              </a:rPr>
              <a:t> – Associate Vice President for Research</a:t>
            </a:r>
          </a:p>
          <a:p>
            <a:r>
              <a:rPr lang="en-GB" sz="1400" b="1">
                <a:solidFill>
                  <a:schemeClr val="tx2"/>
                </a:solidFill>
              </a:rPr>
              <a:t>Prof Richard Curry</a:t>
            </a:r>
            <a:r>
              <a:rPr lang="en-GB" sz="1400">
                <a:solidFill>
                  <a:schemeClr val="tx2"/>
                </a:solidFill>
              </a:rPr>
              <a:t> – Vice Dean for Research and Innovation (FSE)</a:t>
            </a:r>
          </a:p>
          <a:p>
            <a:r>
              <a:rPr lang="en-GB" sz="1400" b="1">
                <a:solidFill>
                  <a:schemeClr val="tx2"/>
                </a:solidFill>
              </a:rPr>
              <a:t>Prof Neil Humphrey</a:t>
            </a:r>
            <a:r>
              <a:rPr lang="en-GB" sz="1400">
                <a:solidFill>
                  <a:schemeClr val="tx2"/>
                </a:solidFill>
              </a:rPr>
              <a:t> – Associate Dean for Research (HUM)</a:t>
            </a:r>
          </a:p>
          <a:p>
            <a:r>
              <a:rPr lang="en-GB" sz="1400" b="1">
                <a:solidFill>
                  <a:schemeClr val="tx2"/>
                </a:solidFill>
              </a:rPr>
              <a:t>Prof Andrew Trafford</a:t>
            </a:r>
            <a:r>
              <a:rPr lang="en-GB" sz="1400">
                <a:solidFill>
                  <a:schemeClr val="tx2"/>
                </a:solidFill>
              </a:rPr>
              <a:t> – Associate Dean for Research (BMH)</a:t>
            </a:r>
          </a:p>
          <a:p>
            <a:r>
              <a:rPr lang="en-GB" sz="1400" b="1">
                <a:solidFill>
                  <a:schemeClr val="tx2"/>
                </a:solidFill>
              </a:rPr>
              <a:t>Prof Andrew Stewart</a:t>
            </a:r>
            <a:r>
              <a:rPr lang="en-GB" sz="1400">
                <a:solidFill>
                  <a:schemeClr val="tx2"/>
                </a:solidFill>
              </a:rPr>
              <a:t> – Institutional Lead for Open and Reproducible Research, UKRN Institutional Lead</a:t>
            </a:r>
          </a:p>
          <a:p>
            <a:r>
              <a:rPr lang="en-GB" sz="1400" b="1">
                <a:solidFill>
                  <a:schemeClr val="tx2"/>
                </a:solidFill>
              </a:rPr>
              <a:t>Prof Caroline Jay</a:t>
            </a:r>
            <a:r>
              <a:rPr lang="en-GB" sz="1400">
                <a:solidFill>
                  <a:schemeClr val="tx2"/>
                </a:solidFill>
              </a:rPr>
              <a:t> – Open Research Network Lead</a:t>
            </a:r>
          </a:p>
          <a:p>
            <a:r>
              <a:rPr lang="en-GB" sz="1400" b="1">
                <a:solidFill>
                  <a:schemeClr val="tx2"/>
                </a:solidFill>
              </a:rPr>
              <a:t>Lorraine Beard</a:t>
            </a:r>
            <a:r>
              <a:rPr lang="en-GB" sz="1400">
                <a:solidFill>
                  <a:schemeClr val="tx2"/>
                </a:solidFill>
              </a:rPr>
              <a:t> – Associate Director, Research and Digital Horizons</a:t>
            </a:r>
          </a:p>
          <a:p>
            <a:r>
              <a:rPr lang="en-GB" sz="1400" b="1">
                <a:solidFill>
                  <a:schemeClr val="tx2"/>
                </a:solidFill>
              </a:rPr>
              <a:t>Scott Taylor</a:t>
            </a:r>
            <a:r>
              <a:rPr lang="en-GB" sz="1400">
                <a:solidFill>
                  <a:schemeClr val="tx2"/>
                </a:solidFill>
              </a:rPr>
              <a:t> – Head of the Office for Open Research</a:t>
            </a:r>
          </a:p>
          <a:p>
            <a:r>
              <a:rPr lang="en-GB" sz="1400" b="1">
                <a:solidFill>
                  <a:schemeClr val="tx2"/>
                </a:solidFill>
              </a:rPr>
              <a:t>Lucy May</a:t>
            </a:r>
            <a:r>
              <a:rPr lang="en-GB" sz="1400">
                <a:solidFill>
                  <a:schemeClr val="tx2"/>
                </a:solidFill>
              </a:rPr>
              <a:t> – Library Research Services Manager</a:t>
            </a:r>
          </a:p>
          <a:p>
            <a:r>
              <a:rPr lang="en-GB" sz="1400" b="1">
                <a:solidFill>
                  <a:schemeClr val="tx2"/>
                </a:solidFill>
              </a:rPr>
              <a:t>Sarah Albutt</a:t>
            </a:r>
            <a:r>
              <a:rPr lang="en-GB" sz="1400">
                <a:solidFill>
                  <a:schemeClr val="tx2"/>
                </a:solidFill>
              </a:rPr>
              <a:t> – Head of Research Strategy</a:t>
            </a:r>
          </a:p>
          <a:p>
            <a:r>
              <a:rPr lang="en-GB" sz="1400" b="1">
                <a:solidFill>
                  <a:schemeClr val="tx2"/>
                </a:solidFill>
              </a:rPr>
              <a:t>Bill Ayres</a:t>
            </a:r>
            <a:r>
              <a:rPr lang="en-GB" sz="1400">
                <a:solidFill>
                  <a:schemeClr val="tx2"/>
                </a:solidFill>
              </a:rPr>
              <a:t> – Strategic Lead for Research Data Management</a:t>
            </a:r>
          </a:p>
          <a:p>
            <a:r>
              <a:rPr lang="en-GB" sz="1400" b="1">
                <a:solidFill>
                  <a:schemeClr val="tx2"/>
                </a:solidFill>
              </a:rPr>
              <a:t>Ann Fretwell</a:t>
            </a:r>
            <a:r>
              <a:rPr lang="en-GB" sz="1400">
                <a:solidFill>
                  <a:schemeClr val="tx2"/>
                </a:solidFill>
              </a:rPr>
              <a:t> – Policy, Governance and REF Manager (FSE)</a:t>
            </a:r>
          </a:p>
          <a:p>
            <a:r>
              <a:rPr lang="en-GB" sz="1400" b="1">
                <a:solidFill>
                  <a:schemeClr val="tx2"/>
                </a:solidFill>
              </a:rPr>
              <a:t>Rupa Lunan</a:t>
            </a:r>
            <a:r>
              <a:rPr lang="en-GB" sz="1400">
                <a:solidFill>
                  <a:schemeClr val="tx2"/>
                </a:solidFill>
              </a:rPr>
              <a:t> – Research Policy and REF Manager (BMH)</a:t>
            </a:r>
          </a:p>
          <a:p>
            <a:r>
              <a:rPr lang="en-GB" sz="1400" b="1">
                <a:solidFill>
                  <a:schemeClr val="tx2"/>
                </a:solidFill>
              </a:rPr>
              <a:t>Steve Carlton</a:t>
            </a:r>
            <a:r>
              <a:rPr lang="en-GB" sz="1400">
                <a:solidFill>
                  <a:schemeClr val="tx2"/>
                </a:solidFill>
              </a:rPr>
              <a:t> – Open Research Strategy Group Secretary</a:t>
            </a:r>
          </a:p>
          <a:p>
            <a:endParaRPr lang="en-GB" sz="1400">
              <a:solidFill>
                <a:schemeClr val="tx2"/>
              </a:solidFill>
            </a:endParaRPr>
          </a:p>
          <a:p>
            <a:endParaRPr lang="en-GB" sz="140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CCD179-DCE7-4785-AA88-A84ECDD8FFFB}"/>
              </a:ext>
            </a:extLst>
          </p:cNvPr>
          <p:cNvSpPr/>
          <p:nvPr/>
        </p:nvSpPr>
        <p:spPr>
          <a:xfrm>
            <a:off x="314101" y="851467"/>
            <a:ext cx="170513" cy="8547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859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5982941" y="557191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1936750" y="1625601"/>
            <a:ext cx="7570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en-GB" sz="2400" b="1">
              <a:solidFill>
                <a:schemeClr val="bg1"/>
              </a:solidFill>
            </a:endParaRPr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6253C9C2-B432-4659-A747-2CD9A3AAD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7482" y="796145"/>
            <a:ext cx="4601035" cy="781973"/>
          </a:xfrm>
        </p:spPr>
        <p:txBody>
          <a:bodyPr>
            <a:normAutofit/>
          </a:bodyPr>
          <a:lstStyle/>
          <a:p>
            <a:pPr algn="ctr"/>
            <a:r>
              <a:rPr lang="en-GB" sz="2200">
                <a:solidFill>
                  <a:schemeClr val="bg1"/>
                </a:solidFill>
              </a:rPr>
              <a:t>UK Reproducibility Network</a:t>
            </a:r>
            <a:endParaRPr lang="en-GB" sz="3100" b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5139C-469B-4C68-84FC-15A3CA0882BC}"/>
              </a:ext>
            </a:extLst>
          </p:cNvPr>
          <p:cNvSpPr txBox="1"/>
          <p:nvPr/>
        </p:nvSpPr>
        <p:spPr>
          <a:xfrm>
            <a:off x="6122997" y="1802013"/>
            <a:ext cx="54846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The University is an institutional member of the UK Reproducibility Network as part of our commitment to developing an Open Research environment.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The UK Reproducibility Network (UKRN) is a national peer-led consortium that aims to ensure the UK retains its place as a centre for world-leading research by promoting initiatives to improve research rigour, reproducibility, robustness and quality at both grassroots and stakeholder levels.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University is centrally involved in a UKRN project “Growing and Embedding Open Research in Institutional Practice and Culture” worth £8.5M over five years and includes £4.5M from the Research England Development (RED) Fund.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en-GB" sz="1400" b="1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CCD179-DCE7-4785-AA88-A84ECDD8FFFB}"/>
              </a:ext>
            </a:extLst>
          </p:cNvPr>
          <p:cNvSpPr/>
          <p:nvPr/>
        </p:nvSpPr>
        <p:spPr>
          <a:xfrm>
            <a:off x="5988258" y="770836"/>
            <a:ext cx="170513" cy="8547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The UK Reproducibility Network | University of Portsmouth">
            <a:extLst>
              <a:ext uri="{FF2B5EF4-FFF2-40B4-BE49-F238E27FC236}">
                <a16:creationId xmlns:a16="http://schemas.microsoft.com/office/drawing/2014/main" id="{51B382D1-AE7C-4D3F-9B7E-CC7BAD7A1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164" y="119821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72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brand_ppt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1936750" y="2708275"/>
            <a:ext cx="7126288" cy="11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  <a:p>
            <a:pPr eaLnBrk="1" hangingPunct="1">
              <a:lnSpc>
                <a:spcPct val="120000"/>
              </a:lnSpc>
              <a:spcAft>
                <a:spcPts val="600"/>
              </a:spcAft>
            </a:pPr>
            <a:endParaRPr lang="en-GB" sz="1400">
              <a:solidFill>
                <a:schemeClr val="bg1"/>
              </a:solidFill>
              <a:latin typeface="Arila" charset="0"/>
            </a:endParaRPr>
          </a:p>
        </p:txBody>
      </p:sp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FE11CDD1-1594-4FC1-B790-7C4E84119D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642616"/>
            <a:ext cx="787288" cy="705071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5CE538DD-8E5A-41AD-A97D-7B0751AE27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3" y="3555523"/>
            <a:ext cx="784796" cy="705071"/>
          </a:xfrm>
          <a:prstGeom prst="rect">
            <a:avLst/>
          </a:prstGeom>
        </p:spPr>
      </p:pic>
      <p:pic>
        <p:nvPicPr>
          <p:cNvPr id="11" name="Picture 10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C0DE3932-1988-4841-84BB-13A3634B41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41194"/>
            <a:ext cx="787289" cy="705072"/>
          </a:xfrm>
          <a:prstGeom prst="rect">
            <a:avLst/>
          </a:prstGeom>
        </p:spPr>
      </p:pic>
      <p:pic>
        <p:nvPicPr>
          <p:cNvPr id="13" name="Picture 12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ADAED8C-C459-4EBD-AADB-8D6CF7E14D1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543329"/>
            <a:ext cx="787288" cy="705071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D7D2EF39-46A9-4FFC-A22B-8FA933D7BC8E}"/>
              </a:ext>
            </a:extLst>
          </p:cNvPr>
          <p:cNvSpPr txBox="1">
            <a:spLocks/>
          </p:cNvSpPr>
          <p:nvPr/>
        </p:nvSpPr>
        <p:spPr bwMode="auto">
          <a:xfrm>
            <a:off x="1010018" y="2616855"/>
            <a:ext cx="9549702" cy="85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>
                <a:solidFill>
                  <a:schemeClr val="bg1"/>
                </a:solidFill>
              </a:rPr>
              <a:t>Strategically coordinating the University’s response to the Open Research agenda.</a:t>
            </a:r>
            <a:endParaRPr lang="en-GB" sz="1800" b="0">
              <a:solidFill>
                <a:schemeClr val="bg1"/>
              </a:solidFill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F04EA912-D14F-4B64-8BC9-695BDA9F8CF8}"/>
              </a:ext>
            </a:extLst>
          </p:cNvPr>
          <p:cNvSpPr txBox="1">
            <a:spLocks/>
          </p:cNvSpPr>
          <p:nvPr/>
        </p:nvSpPr>
        <p:spPr bwMode="auto">
          <a:xfrm>
            <a:off x="1010018" y="3514220"/>
            <a:ext cx="10597718" cy="85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>
                <a:solidFill>
                  <a:schemeClr val="bg1"/>
                </a:solidFill>
              </a:rPr>
              <a:t>Creating a single point of contact with the expert open research support available across the University.  </a:t>
            </a:r>
            <a:endParaRPr lang="en-GB" sz="1800" b="0">
              <a:solidFill>
                <a:schemeClr val="bg1"/>
              </a:solidFill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80EE355-C65F-4D46-B810-4FB7BF52C2A2}"/>
              </a:ext>
            </a:extLst>
          </p:cNvPr>
          <p:cNvSpPr txBox="1">
            <a:spLocks/>
          </p:cNvSpPr>
          <p:nvPr/>
        </p:nvSpPr>
        <p:spPr bwMode="auto">
          <a:xfrm>
            <a:off x="997034" y="4518902"/>
            <a:ext cx="8902339" cy="85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>
                <a:solidFill>
                  <a:schemeClr val="bg1"/>
                </a:solidFill>
              </a:rPr>
              <a:t>Supporting Open Research communities within the University and beyond.</a:t>
            </a:r>
            <a:endParaRPr lang="en-GB" sz="1800" b="0">
              <a:solidFill>
                <a:schemeClr val="bg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FAE997B-B89A-4740-BB18-943D96CCA2A3}"/>
              </a:ext>
            </a:extLst>
          </p:cNvPr>
          <p:cNvSpPr txBox="1">
            <a:spLocks/>
          </p:cNvSpPr>
          <p:nvPr/>
        </p:nvSpPr>
        <p:spPr bwMode="auto">
          <a:xfrm>
            <a:off x="997035" y="5459896"/>
            <a:ext cx="9273400" cy="85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sz="1800">
                <a:solidFill>
                  <a:schemeClr val="bg1"/>
                </a:solidFill>
              </a:rPr>
              <a:t>Championing Open Research and sharing the latest Open Research news. </a:t>
            </a:r>
            <a:endParaRPr lang="en-GB" sz="1800" b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0235C2-F945-4A7F-A2E9-4B2ABF218EE8}"/>
              </a:ext>
            </a:extLst>
          </p:cNvPr>
          <p:cNvSpPr txBox="1"/>
          <p:nvPr/>
        </p:nvSpPr>
        <p:spPr>
          <a:xfrm>
            <a:off x="1046519" y="711051"/>
            <a:ext cx="92051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 Office for Open Research has four key functions: </a:t>
            </a:r>
            <a:endParaRPr lang="en-GB" sz="2800" b="1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95850C-DB27-4EE6-BBE1-A5C0370EC194}"/>
              </a:ext>
            </a:extLst>
          </p:cNvPr>
          <p:cNvSpPr/>
          <p:nvPr/>
        </p:nvSpPr>
        <p:spPr>
          <a:xfrm>
            <a:off x="826521" y="523325"/>
            <a:ext cx="170513" cy="8547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28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1926</Words>
  <Application>Microsoft Office PowerPoint</Application>
  <PresentationFormat>Widescreen</PresentationFormat>
  <Paragraphs>309</Paragraphs>
  <Slides>49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Arila</vt:lpstr>
      <vt:lpstr>Calibri</vt:lpstr>
      <vt:lpstr>Calibri Light</vt:lpstr>
      <vt:lpstr>Poppins</vt:lpstr>
      <vt:lpstr>Segoe UI</vt:lpstr>
      <vt:lpstr>Söhne</vt:lpstr>
      <vt:lpstr>Office Theme</vt:lpstr>
      <vt:lpstr>Supporting campus goals through a library-led Office for Open Research at the University of Manchester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Research Governance</vt:lpstr>
      <vt:lpstr>UK Reproducibility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Office for Open Research</vt:lpstr>
      <vt:lpstr>Open Research Service Partnership</vt:lpstr>
      <vt:lpstr>PowerPoint Presentation</vt:lpstr>
      <vt:lpstr>Open Research Accelerator Fund</vt:lpstr>
      <vt:lpstr>Open Research Accelerator Fund</vt:lpstr>
      <vt:lpstr>Open Research Action Group</vt:lpstr>
      <vt:lpstr>Open Research Webinar Series</vt:lpstr>
      <vt:lpstr>Open Research Networks</vt:lpstr>
      <vt:lpstr>PowerPoint Presentation</vt:lpstr>
      <vt:lpstr>PowerPoint Presentation</vt:lpstr>
      <vt:lpstr>Opening up Research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campus goals through a library-led Office for Open Research at the University of Manchester</dc:title>
  <dc:creator>Scott Taylor</dc:creator>
  <cp:lastModifiedBy>McNicol,Jeanette</cp:lastModifiedBy>
  <cp:revision>11</cp:revision>
  <dcterms:created xsi:type="dcterms:W3CDTF">2023-05-17T11:42:16Z</dcterms:created>
  <dcterms:modified xsi:type="dcterms:W3CDTF">2024-01-24T22:37:11Z</dcterms:modified>
</cp:coreProperties>
</file>