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30"/>
  </p:notesMasterIdLst>
  <p:sldIdLst>
    <p:sldId id="324" r:id="rId2"/>
    <p:sldId id="258" r:id="rId3"/>
    <p:sldId id="259" r:id="rId4"/>
    <p:sldId id="260" r:id="rId5"/>
    <p:sldId id="285" r:id="rId6"/>
    <p:sldId id="261" r:id="rId7"/>
    <p:sldId id="332" r:id="rId8"/>
    <p:sldId id="262" r:id="rId9"/>
    <p:sldId id="277" r:id="rId10"/>
    <p:sldId id="263" r:id="rId11"/>
    <p:sldId id="265" r:id="rId12"/>
    <p:sldId id="264" r:id="rId13"/>
    <p:sldId id="268" r:id="rId14"/>
    <p:sldId id="269" r:id="rId15"/>
    <p:sldId id="327" r:id="rId16"/>
    <p:sldId id="270" r:id="rId17"/>
    <p:sldId id="278" r:id="rId18"/>
    <p:sldId id="273" r:id="rId19"/>
    <p:sldId id="274" r:id="rId20"/>
    <p:sldId id="279" r:id="rId21"/>
    <p:sldId id="281" r:id="rId22"/>
    <p:sldId id="283" r:id="rId23"/>
    <p:sldId id="284" r:id="rId24"/>
    <p:sldId id="329" r:id="rId25"/>
    <p:sldId id="333" r:id="rId26"/>
    <p:sldId id="282" r:id="rId27"/>
    <p:sldId id="276" r:id="rId28"/>
    <p:sldId id="288" r:id="rId2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DC458891-0DE2-446C-A99A-42ECFB395207}" v="6" dt="2024-07-03T03:04:54.632"/>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3394"/>
    <p:restoredTop sz="94694"/>
  </p:normalViewPr>
  <p:slideViewPr>
    <p:cSldViewPr snapToGrid="0">
      <p:cViewPr varScale="1">
        <p:scale>
          <a:sx n="107" d="100"/>
          <a:sy n="107" d="100"/>
        </p:scale>
        <p:origin x="831" y="45"/>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notesMaster" Target="notesMasters/notesMaster1.xml"/><Relationship Id="rId35" Type="http://schemas.microsoft.com/office/2015/10/relationships/revisionInfo" Target="revisionInfo.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3E78D29-FF35-C846-8B6A-E031A354A31C}" type="datetimeFigureOut">
              <a:rPr lang="en-US" smtClean="0"/>
              <a:t>7/2/2024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F4BA861-E1D1-6446-B0F7-FDD39BF80914}" type="slidenum">
              <a:rPr lang="en-US" smtClean="0"/>
              <a:t>‹#›</a:t>
            </a:fld>
            <a:endParaRPr lang="en-US"/>
          </a:p>
        </p:txBody>
      </p:sp>
    </p:spTree>
    <p:extLst>
      <p:ext uri="{BB962C8B-B14F-4D97-AF65-F5344CB8AC3E}">
        <p14:creationId xmlns:p14="http://schemas.microsoft.com/office/powerpoint/2010/main" val="70289120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35013" y="1163638"/>
            <a:ext cx="5583237" cy="3141662"/>
          </a:xfrm>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9ADDD028-F0BB-834C-90E2-9700DD934DE8}" type="slidenum">
              <a:rPr lang="en-US" smtClean="0"/>
              <a:t>1</a:t>
            </a:fld>
            <a:endParaRPr lang="en-US"/>
          </a:p>
        </p:txBody>
      </p:sp>
    </p:spTree>
    <p:extLst>
      <p:ext uri="{BB962C8B-B14F-4D97-AF65-F5344CB8AC3E}">
        <p14:creationId xmlns:p14="http://schemas.microsoft.com/office/powerpoint/2010/main" val="52720808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CF4BA861-E1D1-6446-B0F7-FDD39BF80914}" type="slidenum">
              <a:rPr lang="en-US" smtClean="0"/>
              <a:t>2</a:t>
            </a:fld>
            <a:endParaRPr lang="en-US"/>
          </a:p>
        </p:txBody>
      </p:sp>
    </p:spTree>
    <p:extLst>
      <p:ext uri="{BB962C8B-B14F-4D97-AF65-F5344CB8AC3E}">
        <p14:creationId xmlns:p14="http://schemas.microsoft.com/office/powerpoint/2010/main" val="356001554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CF4BA861-E1D1-6446-B0F7-FDD39BF80914}" type="slidenum">
              <a:rPr lang="en-US" smtClean="0"/>
              <a:t>3</a:t>
            </a:fld>
            <a:endParaRPr lang="en-US"/>
          </a:p>
        </p:txBody>
      </p:sp>
    </p:spTree>
    <p:extLst>
      <p:ext uri="{BB962C8B-B14F-4D97-AF65-F5344CB8AC3E}">
        <p14:creationId xmlns:p14="http://schemas.microsoft.com/office/powerpoint/2010/main" val="378003498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CF4BA861-E1D1-6446-B0F7-FDD39BF80914}" type="slidenum">
              <a:rPr lang="en-US" smtClean="0"/>
              <a:t>4</a:t>
            </a:fld>
            <a:endParaRPr lang="en-US"/>
          </a:p>
        </p:txBody>
      </p:sp>
    </p:spTree>
    <p:extLst>
      <p:ext uri="{BB962C8B-B14F-4D97-AF65-F5344CB8AC3E}">
        <p14:creationId xmlns:p14="http://schemas.microsoft.com/office/powerpoint/2010/main" val="200251893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CF4BA861-E1D1-6446-B0F7-FDD39BF80914}" type="slidenum">
              <a:rPr lang="en-US" smtClean="0"/>
              <a:t>5</a:t>
            </a:fld>
            <a:endParaRPr lang="en-US"/>
          </a:p>
        </p:txBody>
      </p:sp>
    </p:spTree>
    <p:extLst>
      <p:ext uri="{BB962C8B-B14F-4D97-AF65-F5344CB8AC3E}">
        <p14:creationId xmlns:p14="http://schemas.microsoft.com/office/powerpoint/2010/main" val="143892260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CF4BA861-E1D1-6446-B0F7-FDD39BF80914}" type="slidenum">
              <a:rPr lang="en-US" smtClean="0"/>
              <a:t>6</a:t>
            </a:fld>
            <a:endParaRPr lang="en-US"/>
          </a:p>
        </p:txBody>
      </p:sp>
    </p:spTree>
    <p:extLst>
      <p:ext uri="{BB962C8B-B14F-4D97-AF65-F5344CB8AC3E}">
        <p14:creationId xmlns:p14="http://schemas.microsoft.com/office/powerpoint/2010/main" val="404368279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CF4BA861-E1D1-6446-B0F7-FDD39BF80914}" type="slidenum">
              <a:rPr lang="en-US" smtClean="0"/>
              <a:t>7</a:t>
            </a:fld>
            <a:endParaRPr lang="en-US"/>
          </a:p>
        </p:txBody>
      </p:sp>
    </p:spTree>
    <p:extLst>
      <p:ext uri="{BB962C8B-B14F-4D97-AF65-F5344CB8AC3E}">
        <p14:creationId xmlns:p14="http://schemas.microsoft.com/office/powerpoint/2010/main" val="300056707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CF4BA861-E1D1-6446-B0F7-FDD39BF80914}" type="slidenum">
              <a:rPr lang="en-US" smtClean="0"/>
              <a:t>8</a:t>
            </a:fld>
            <a:endParaRPr lang="en-US"/>
          </a:p>
        </p:txBody>
      </p:sp>
    </p:spTree>
    <p:extLst>
      <p:ext uri="{BB962C8B-B14F-4D97-AF65-F5344CB8AC3E}">
        <p14:creationId xmlns:p14="http://schemas.microsoft.com/office/powerpoint/2010/main" val="283776945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58828E-43FE-6594-E6A7-FC89B28D70C5}"/>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E1A1940A-8425-827C-7B06-C07FD93F9094}"/>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EF717461-97A1-9A15-3BDD-75129CDF31AF}"/>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5" name="Footer Placeholder 4">
            <a:extLst>
              <a:ext uri="{FF2B5EF4-FFF2-40B4-BE49-F238E27FC236}">
                <a16:creationId xmlns:a16="http://schemas.microsoft.com/office/drawing/2014/main" id="{D3EE749C-ABBE-427D-405C-15586B557AF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21D03BF-6765-F3E1-4F4C-724D966B5F38}"/>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404237754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C80033-D6A7-1940-4E70-F7D2F0E3FEDA}"/>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D189D65A-381E-60C4-F296-B2DCE4E94735}"/>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B327D4F3-5442-9776-36A5-10AF0CAFFFA4}"/>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5" name="Footer Placeholder 4">
            <a:extLst>
              <a:ext uri="{FF2B5EF4-FFF2-40B4-BE49-F238E27FC236}">
                <a16:creationId xmlns:a16="http://schemas.microsoft.com/office/drawing/2014/main" id="{7923382D-2BC2-9166-0566-7288035316F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D6CE72E-3AC2-74BE-B336-16A94CEB870C}"/>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7383397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CAC898-12D5-BA57-9686-4D8A8E90BD9C}"/>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717743B7-8758-8CE8-0971-75A10C490C71}"/>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0A3DC8CE-E93D-8BB4-3627-9B7303F70E1D}"/>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5" name="Footer Placeholder 4">
            <a:extLst>
              <a:ext uri="{FF2B5EF4-FFF2-40B4-BE49-F238E27FC236}">
                <a16:creationId xmlns:a16="http://schemas.microsoft.com/office/drawing/2014/main" id="{7E0B7580-87D9-034A-6DC3-64F10475141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494D4BC-C67E-AC86-5DDC-1E23D60DB2BD}"/>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60842444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4DCCB8-8DB6-A2FB-F299-35DD268290E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053578E-C90F-7FBC-4EE7-279A7002876D}"/>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1A7473B6-74A3-4C64-CFD4-2E6EDE6F0F55}"/>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5CD41E7A-6034-89DA-E15B-FAA1F58F2B72}"/>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6" name="Footer Placeholder 5">
            <a:extLst>
              <a:ext uri="{FF2B5EF4-FFF2-40B4-BE49-F238E27FC236}">
                <a16:creationId xmlns:a16="http://schemas.microsoft.com/office/drawing/2014/main" id="{424C4ACD-7BEB-DBFF-C710-136164447A5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C7E530FD-A3DF-3961-05E3-733D2FE2EDA5}"/>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37385331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97359C-1923-52B0-2435-197BCE43DDE1}"/>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1DAF7C46-45AC-CD5B-5DA3-6FA30558730A}"/>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FA8F882A-4C18-7444-67DC-7A0D1AB6CA24}"/>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80C31150-FFA0-E2F7-4D66-0D979E91F296}"/>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46774F6-6887-5CF8-746B-494D963C83E7}"/>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15C952DF-B390-D451-2298-8D93C4BC5568}"/>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8" name="Footer Placeholder 7">
            <a:extLst>
              <a:ext uri="{FF2B5EF4-FFF2-40B4-BE49-F238E27FC236}">
                <a16:creationId xmlns:a16="http://schemas.microsoft.com/office/drawing/2014/main" id="{B3F7F7E9-DDF0-3FDC-FF4E-C7023550B7D7}"/>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DFD6A1D0-8444-7835-E34C-AEB2D5B47622}"/>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149444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32A287-08A1-207A-9273-EE70E435537A}"/>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D60BA89D-022B-97E2-8445-63D47896C488}"/>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4" name="Footer Placeholder 3">
            <a:extLst>
              <a:ext uri="{FF2B5EF4-FFF2-40B4-BE49-F238E27FC236}">
                <a16:creationId xmlns:a16="http://schemas.microsoft.com/office/drawing/2014/main" id="{3627ABB5-F89F-6D20-2438-4EBF8CE551A2}"/>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35F2C83E-FBCB-879A-D483-F0FC47716AE3}"/>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216404380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3A8105F3-513E-B8D2-EC3C-8C29612EB70E}"/>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3" name="Footer Placeholder 2">
            <a:extLst>
              <a:ext uri="{FF2B5EF4-FFF2-40B4-BE49-F238E27FC236}">
                <a16:creationId xmlns:a16="http://schemas.microsoft.com/office/drawing/2014/main" id="{B37C335E-6065-4E35-8603-7A8F93BB4AA7}"/>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767D1B4-4339-C9D3-747D-17988D1191CF}"/>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306813968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C93F00-794B-2F4C-7B8C-03579FC880B9}"/>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BB4B4C24-CAD8-77E7-CF8A-DB480AAEC8C0}"/>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E260C76D-0463-F7FC-C11A-685B3236ED05}"/>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501884C6-6F32-73AE-9218-1407A0006325}"/>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6" name="Footer Placeholder 5">
            <a:extLst>
              <a:ext uri="{FF2B5EF4-FFF2-40B4-BE49-F238E27FC236}">
                <a16:creationId xmlns:a16="http://schemas.microsoft.com/office/drawing/2014/main" id="{BC9DBCF5-952D-DD34-A2C0-F8CD6D9CC8F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1015A50E-D4E7-031C-D9A7-36324364BF34}"/>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101280299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E61FA24-4AC5-0595-C943-0E884E433984}"/>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0E55F8C9-D977-C781-F66F-64C914903F98}"/>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EAF63BBD-D2DB-F7C6-0139-B5F8595B446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3AB5D082-2CF3-6F25-AAD3-2E65DBB866EC}"/>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6" name="Footer Placeholder 5">
            <a:extLst>
              <a:ext uri="{FF2B5EF4-FFF2-40B4-BE49-F238E27FC236}">
                <a16:creationId xmlns:a16="http://schemas.microsoft.com/office/drawing/2014/main" id="{E62ED891-BA14-6F18-BFFE-673DAADF5F1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B4D98D76-6BA5-551B-EFDD-94148DE48A37}"/>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261047259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7C5F75B-F311-B0B9-95EA-95D2CA09445E}"/>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57388C58-D39D-34F6-A7D4-9A3903205D7A}"/>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DF44D9C-7E1F-3305-3403-125CBB89A6FB}"/>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5" name="Footer Placeholder 4">
            <a:extLst>
              <a:ext uri="{FF2B5EF4-FFF2-40B4-BE49-F238E27FC236}">
                <a16:creationId xmlns:a16="http://schemas.microsoft.com/office/drawing/2014/main" id="{CFB962D3-3BC0-D919-DB2D-EF6D0E52017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19177C8-4F1E-2D34-1D02-87E8AA6B25C4}"/>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285985349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2BE18A35-DBF1-62C1-2E49-8B16A57ACCBC}"/>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CB0D3EAD-7159-99CE-48A2-2C49DA070048}"/>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A1C9306-8511-408F-9642-40A33AE53A21}"/>
              </a:ext>
            </a:extLst>
          </p:cNvPr>
          <p:cNvSpPr>
            <a:spLocks noGrp="1"/>
          </p:cNvSpPr>
          <p:nvPr>
            <p:ph type="dt" sz="half" idx="10"/>
          </p:nvPr>
        </p:nvSpPr>
        <p:spPr/>
        <p:txBody>
          <a:bodyPr/>
          <a:lstStyle/>
          <a:p>
            <a:fld id="{D661DC15-6FA6-4245-858B-1DE94F3AA38F}" type="datetimeFigureOut">
              <a:rPr lang="en-US" smtClean="0"/>
              <a:t>7/2/2024</a:t>
            </a:fld>
            <a:endParaRPr lang="en-US"/>
          </a:p>
        </p:txBody>
      </p:sp>
      <p:sp>
        <p:nvSpPr>
          <p:cNvPr id="5" name="Footer Placeholder 4">
            <a:extLst>
              <a:ext uri="{FF2B5EF4-FFF2-40B4-BE49-F238E27FC236}">
                <a16:creationId xmlns:a16="http://schemas.microsoft.com/office/drawing/2014/main" id="{154024EE-F54B-1D06-D24C-52FB66D1E57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F25C427-B60D-0D04-9573-59F30E25F0B2}"/>
              </a:ext>
            </a:extLst>
          </p:cNvPr>
          <p:cNvSpPr>
            <a:spLocks noGrp="1"/>
          </p:cNvSpPr>
          <p:nvPr>
            <p:ph type="sldNum" sz="quarter" idx="12"/>
          </p:nvPr>
        </p:nvSpPr>
        <p:spPr/>
        <p:txBody>
          <a:bodyPr/>
          <a:lstStyle/>
          <a:p>
            <a:fld id="{84A5FE3B-9758-184A-9BB8-0B3A9649168D}" type="slidenum">
              <a:rPr lang="en-US" smtClean="0"/>
              <a:t>‹#›</a:t>
            </a:fld>
            <a:endParaRPr lang="en-US"/>
          </a:p>
        </p:txBody>
      </p:sp>
    </p:spTree>
    <p:extLst>
      <p:ext uri="{BB962C8B-B14F-4D97-AF65-F5344CB8AC3E}">
        <p14:creationId xmlns:p14="http://schemas.microsoft.com/office/powerpoint/2010/main" val="399230360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Title Opt 2">
    <p:bg>
      <p:bgRef idx="1001">
        <a:schemeClr val="bg2"/>
      </p:bgRef>
    </p:bg>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A19D33B2-0BC2-944F-94C5-AC4AC68C6186}"/>
              </a:ext>
            </a:extLst>
          </p:cNvPr>
          <p:cNvPicPr>
            <a:picLocks noChangeAspect="1"/>
          </p:cNvPicPr>
          <p:nvPr userDrawn="1"/>
        </p:nvPicPr>
        <p:blipFill>
          <a:blip r:embed="rId2" cstate="screen">
            <a:alphaModFix amt="70000"/>
            <a:extLst>
              <a:ext uri="{28A0092B-C50C-407E-A947-70E740481C1C}">
                <a14:useLocalDpi xmlns:a14="http://schemas.microsoft.com/office/drawing/2010/main"/>
              </a:ext>
            </a:extLst>
          </a:blip>
          <a:stretch>
            <a:fillRect/>
          </a:stretch>
        </p:blipFill>
        <p:spPr>
          <a:xfrm>
            <a:off x="0" y="1155528"/>
            <a:ext cx="3720662" cy="6758418"/>
          </a:xfrm>
          <a:prstGeom prst="rect">
            <a:avLst/>
          </a:prstGeom>
        </p:spPr>
      </p:pic>
      <p:cxnSp>
        <p:nvCxnSpPr>
          <p:cNvPr id="16" name="Straight Connector 15">
            <a:extLst>
              <a:ext uri="{FF2B5EF4-FFF2-40B4-BE49-F238E27FC236}">
                <a16:creationId xmlns:a16="http://schemas.microsoft.com/office/drawing/2014/main" id="{80251F79-5E2D-5C4B-818D-9839C36E4F55}"/>
              </a:ext>
            </a:extLst>
          </p:cNvPr>
          <p:cNvCxnSpPr>
            <a:cxnSpLocks/>
          </p:cNvCxnSpPr>
          <p:nvPr userDrawn="1"/>
        </p:nvCxnSpPr>
        <p:spPr>
          <a:xfrm>
            <a:off x="5466310" y="4860907"/>
            <a:ext cx="1259391" cy="0"/>
          </a:xfrm>
          <a:prstGeom prst="line">
            <a:avLst/>
          </a:prstGeom>
          <a:ln w="25400">
            <a:solidFill>
              <a:schemeClr val="accent3"/>
            </a:solidFill>
          </a:ln>
        </p:spPr>
        <p:style>
          <a:lnRef idx="1">
            <a:schemeClr val="accent1"/>
          </a:lnRef>
          <a:fillRef idx="0">
            <a:schemeClr val="accent1"/>
          </a:fillRef>
          <a:effectRef idx="0">
            <a:schemeClr val="accent1"/>
          </a:effectRef>
          <a:fontRef idx="minor">
            <a:schemeClr val="tx1"/>
          </a:fontRef>
        </p:style>
      </p:cxnSp>
      <p:sp>
        <p:nvSpPr>
          <p:cNvPr id="11" name="Title 1">
            <a:extLst>
              <a:ext uri="{FF2B5EF4-FFF2-40B4-BE49-F238E27FC236}">
                <a16:creationId xmlns:a16="http://schemas.microsoft.com/office/drawing/2014/main" id="{D643F3EA-1F7B-4347-9940-1E1EDE297FA4}"/>
              </a:ext>
            </a:extLst>
          </p:cNvPr>
          <p:cNvSpPr>
            <a:spLocks noGrp="1"/>
          </p:cNvSpPr>
          <p:nvPr>
            <p:ph type="ctrTitle" hasCustomPrompt="1"/>
          </p:nvPr>
        </p:nvSpPr>
        <p:spPr>
          <a:xfrm>
            <a:off x="609600" y="1563825"/>
            <a:ext cx="10972800" cy="2087181"/>
          </a:xfrm>
        </p:spPr>
        <p:txBody>
          <a:bodyPr anchor="b"/>
          <a:lstStyle>
            <a:lvl1pPr algn="ctr">
              <a:defRPr sz="3000"/>
            </a:lvl1pPr>
          </a:lstStyle>
          <a:p>
            <a:r>
              <a:rPr lang="en-US" dirty="0"/>
              <a:t>Title Slide - Option 2</a:t>
            </a:r>
            <a:br>
              <a:rPr lang="en-US" dirty="0"/>
            </a:br>
            <a:r>
              <a:rPr lang="en-US" dirty="0"/>
              <a:t>one or two lines</a:t>
            </a:r>
          </a:p>
        </p:txBody>
      </p:sp>
      <p:sp>
        <p:nvSpPr>
          <p:cNvPr id="12" name="Subtitle 2">
            <a:extLst>
              <a:ext uri="{FF2B5EF4-FFF2-40B4-BE49-F238E27FC236}">
                <a16:creationId xmlns:a16="http://schemas.microsoft.com/office/drawing/2014/main" id="{57BF6597-6CBD-0142-A910-35E92A6BEA30}"/>
              </a:ext>
            </a:extLst>
          </p:cNvPr>
          <p:cNvSpPr>
            <a:spLocks noGrp="1"/>
          </p:cNvSpPr>
          <p:nvPr>
            <p:ph type="subTitle" idx="1" hasCustomPrompt="1"/>
          </p:nvPr>
        </p:nvSpPr>
        <p:spPr>
          <a:xfrm>
            <a:off x="609600" y="5215825"/>
            <a:ext cx="10972800" cy="859536"/>
          </a:xfrm>
          <a:prstGeom prst="rect">
            <a:avLst/>
          </a:prstGeom>
          <a:noFill/>
          <a:ln>
            <a:noFill/>
          </a:ln>
        </p:spPr>
        <p:style>
          <a:lnRef idx="0">
            <a:scrgbClr r="0" g="0" b="0"/>
          </a:lnRef>
          <a:fillRef idx="0">
            <a:scrgbClr r="0" g="0" b="0"/>
          </a:fillRef>
          <a:effectRef idx="0">
            <a:scrgbClr r="0" g="0" b="0"/>
          </a:effectRef>
          <a:fontRef idx="minor">
            <a:schemeClr val="dk1"/>
          </a:fontRef>
        </p:style>
        <p:txBody>
          <a:bodyPr lIns="0" tIns="0" rIns="0" bIns="0"/>
          <a:lstStyle>
            <a:lvl1pPr marL="0" indent="0" algn="ctr">
              <a:lnSpc>
                <a:spcPts val="2100"/>
              </a:lnSpc>
              <a:spcBef>
                <a:spcPts val="750"/>
              </a:spcBef>
              <a:spcAft>
                <a:spcPts val="450"/>
              </a:spcAft>
              <a:buNone/>
              <a:defRPr sz="1950" b="0" i="0">
                <a:latin typeface="Georgia" panose="02040502050405020303" pitchFamily="18" charset="0"/>
              </a:defRPr>
            </a:lvl1pPr>
            <a:lvl2pPr marL="257175" indent="0" algn="ctr">
              <a:buNone/>
              <a:defRPr sz="1125"/>
            </a:lvl2pPr>
            <a:lvl3pPr marL="514350" indent="0" algn="ctr">
              <a:buNone/>
              <a:defRPr sz="1013"/>
            </a:lvl3pPr>
            <a:lvl4pPr marL="771525" indent="0" algn="ctr">
              <a:buNone/>
              <a:defRPr sz="900"/>
            </a:lvl4pPr>
            <a:lvl5pPr marL="1028700" indent="0" algn="ctr">
              <a:buNone/>
              <a:defRPr sz="900"/>
            </a:lvl5pPr>
            <a:lvl6pPr marL="1285875" indent="0" algn="ctr">
              <a:buNone/>
              <a:defRPr sz="900"/>
            </a:lvl6pPr>
            <a:lvl7pPr marL="1543050" indent="0" algn="ctr">
              <a:buNone/>
              <a:defRPr sz="900"/>
            </a:lvl7pPr>
            <a:lvl8pPr marL="1800225" indent="0" algn="ctr">
              <a:buNone/>
              <a:defRPr sz="900"/>
            </a:lvl8pPr>
            <a:lvl9pPr marL="2057400" indent="0" algn="ctr">
              <a:buNone/>
              <a:defRPr sz="900"/>
            </a:lvl9pPr>
          </a:lstStyle>
          <a:p>
            <a:r>
              <a:rPr lang="en-US" dirty="0"/>
              <a:t>Speaker, Title</a:t>
            </a:r>
          </a:p>
          <a:p>
            <a:r>
              <a:rPr lang="en-US" dirty="0"/>
              <a:t>Date</a:t>
            </a:r>
          </a:p>
        </p:txBody>
      </p:sp>
      <p:sp>
        <p:nvSpPr>
          <p:cNvPr id="15" name="Text Placeholder 12">
            <a:extLst>
              <a:ext uri="{FF2B5EF4-FFF2-40B4-BE49-F238E27FC236}">
                <a16:creationId xmlns:a16="http://schemas.microsoft.com/office/drawing/2014/main" id="{6BD4B80A-E83E-364E-8F6E-B82DFDC53435}"/>
              </a:ext>
            </a:extLst>
          </p:cNvPr>
          <p:cNvSpPr>
            <a:spLocks noGrp="1"/>
          </p:cNvSpPr>
          <p:nvPr>
            <p:ph type="body" sz="quarter" idx="10" hasCustomPrompt="1"/>
          </p:nvPr>
        </p:nvSpPr>
        <p:spPr>
          <a:xfrm>
            <a:off x="609600" y="3977184"/>
            <a:ext cx="10972800" cy="557553"/>
          </a:xfrm>
          <a:prstGeom prst="rect">
            <a:avLst/>
          </a:prstGeom>
        </p:spPr>
        <p:txBody>
          <a:bodyPr lIns="0" tIns="0" rIns="0" bIns="0" anchor="ctr" anchorCtr="0"/>
          <a:lstStyle>
            <a:lvl1pPr marL="0" indent="0" algn="ctr">
              <a:buNone/>
              <a:defRPr sz="2700" b="0">
                <a:solidFill>
                  <a:schemeClr val="tx2">
                    <a:lumMod val="60000"/>
                    <a:lumOff val="40000"/>
                  </a:schemeClr>
                </a:solidFill>
                <a:latin typeface="+mj-lt"/>
              </a:defRPr>
            </a:lvl1pPr>
            <a:lvl2pPr marL="257175" indent="0" algn="ctr">
              <a:buNone/>
              <a:defRPr sz="1350" b="1">
                <a:latin typeface="+mj-lt"/>
              </a:defRPr>
            </a:lvl2pPr>
            <a:lvl3pPr marL="514350" indent="0" algn="ctr">
              <a:buNone/>
              <a:defRPr sz="1350" b="1">
                <a:latin typeface="+mj-lt"/>
              </a:defRPr>
            </a:lvl3pPr>
            <a:lvl4pPr marL="771525" indent="0" algn="ctr">
              <a:buNone/>
              <a:defRPr sz="1350" b="1">
                <a:latin typeface="+mj-lt"/>
              </a:defRPr>
            </a:lvl4pPr>
            <a:lvl5pPr marL="1028700" indent="0" algn="ctr">
              <a:buNone/>
              <a:defRPr sz="1350" b="1">
                <a:latin typeface="+mj-lt"/>
              </a:defRPr>
            </a:lvl5pPr>
          </a:lstStyle>
          <a:p>
            <a:pPr lvl="0"/>
            <a:r>
              <a:rPr lang="en-US" dirty="0"/>
              <a:t>Subhead</a:t>
            </a:r>
          </a:p>
        </p:txBody>
      </p:sp>
      <p:sp>
        <p:nvSpPr>
          <p:cNvPr id="2" name="Rectangle 1">
            <a:extLst>
              <a:ext uri="{FF2B5EF4-FFF2-40B4-BE49-F238E27FC236}">
                <a16:creationId xmlns:a16="http://schemas.microsoft.com/office/drawing/2014/main" id="{E21976D9-042F-F64C-9450-BBDB8385AD1D}"/>
              </a:ext>
            </a:extLst>
          </p:cNvPr>
          <p:cNvSpPr/>
          <p:nvPr userDrawn="1"/>
        </p:nvSpPr>
        <p:spPr>
          <a:xfrm>
            <a:off x="0" y="1"/>
            <a:ext cx="12192000" cy="994299"/>
          </a:xfrm>
          <a:prstGeom prst="rect">
            <a:avLst/>
          </a:prstGeom>
          <a:gradFill>
            <a:gsLst>
              <a:gs pos="0">
                <a:schemeClr val="accent1">
                  <a:lumMod val="89000"/>
                </a:schemeClr>
              </a:gs>
              <a:gs pos="23000">
                <a:schemeClr val="accent1">
                  <a:lumMod val="89000"/>
                </a:schemeClr>
              </a:gs>
              <a:gs pos="69000">
                <a:schemeClr val="accent1">
                  <a:lumMod val="75000"/>
                </a:schemeClr>
              </a:gs>
              <a:gs pos="97000">
                <a:schemeClr val="accent1">
                  <a:lumMod val="70000"/>
                </a:schemeClr>
              </a:gs>
            </a:gsLst>
            <a:path path="circle">
              <a:fillToRect l="50000" t="50000" r="50000" b="50000"/>
            </a:path>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pic>
        <p:nvPicPr>
          <p:cNvPr id="4" name="Picture 3">
            <a:extLst>
              <a:ext uri="{FF2B5EF4-FFF2-40B4-BE49-F238E27FC236}">
                <a16:creationId xmlns:a16="http://schemas.microsoft.com/office/drawing/2014/main" id="{D11CBB33-4050-9F46-8533-4B796924D66E}"/>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0539985" y="268729"/>
            <a:ext cx="1042415" cy="456842"/>
          </a:xfrm>
          <a:prstGeom prst="rect">
            <a:avLst/>
          </a:prstGeom>
        </p:spPr>
      </p:pic>
    </p:spTree>
    <p:extLst>
      <p:ext uri="{BB962C8B-B14F-4D97-AF65-F5344CB8AC3E}">
        <p14:creationId xmlns:p14="http://schemas.microsoft.com/office/powerpoint/2010/main" val="3147009384"/>
      </p:ext>
    </p:extLst>
  </p:cSld>
  <p:clrMapOvr>
    <a:overrideClrMapping bg1="lt1" tx1="dk1" bg2="lt2" tx2="dk2" accent1="accent1" accent2="accent2" accent3="accent3" accent4="accent4" accent5="accent5" accent6="accent6" hlink="hlink" folHlink="folHlink"/>
  </p:clrMapOvr>
  <p:transition spd="slow">
    <p:fade/>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A9BC061F-5D5F-32CD-AB7F-52CB8BF45A8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652A106A-FFCB-B5B9-54FE-9DD46A68D803}"/>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F2B5DE2-A686-46B4-3165-DAF79165A8D8}"/>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D661DC15-6FA6-4245-858B-1DE94F3AA38F}" type="datetimeFigureOut">
              <a:rPr lang="en-US" smtClean="0"/>
              <a:t>7/2/2024</a:t>
            </a:fld>
            <a:endParaRPr lang="en-US"/>
          </a:p>
        </p:txBody>
      </p:sp>
      <p:sp>
        <p:nvSpPr>
          <p:cNvPr id="5" name="Footer Placeholder 4">
            <a:extLst>
              <a:ext uri="{FF2B5EF4-FFF2-40B4-BE49-F238E27FC236}">
                <a16:creationId xmlns:a16="http://schemas.microsoft.com/office/drawing/2014/main" id="{A8AEEF7E-ED44-7290-71DE-032330F91C60}"/>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en-US"/>
          </a:p>
        </p:txBody>
      </p:sp>
      <p:sp>
        <p:nvSpPr>
          <p:cNvPr id="6" name="Slide Number Placeholder 5">
            <a:extLst>
              <a:ext uri="{FF2B5EF4-FFF2-40B4-BE49-F238E27FC236}">
                <a16:creationId xmlns:a16="http://schemas.microsoft.com/office/drawing/2014/main" id="{BE6871B6-E702-4730-8BAD-45809D23B738}"/>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84A5FE3B-9758-184A-9BB8-0B3A9649168D}" type="slidenum">
              <a:rPr lang="en-US" smtClean="0"/>
              <a:t>‹#›</a:t>
            </a:fld>
            <a:endParaRPr lang="en-US"/>
          </a:p>
        </p:txBody>
      </p:sp>
    </p:spTree>
    <p:extLst>
      <p:ext uri="{BB962C8B-B14F-4D97-AF65-F5344CB8AC3E}">
        <p14:creationId xmlns:p14="http://schemas.microsoft.com/office/powerpoint/2010/main" val="288555105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xml"/><Relationship Id="rId1" Type="http://schemas.openxmlformats.org/officeDocument/2006/relationships/slideLayout" Target="../slideLayouts/slideLayout7.xml"/><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8" Type="http://schemas.openxmlformats.org/officeDocument/2006/relationships/image" Target="../media/image11.png"/><Relationship Id="rId3" Type="http://schemas.openxmlformats.org/officeDocument/2006/relationships/image" Target="../media/image6.jpeg"/><Relationship Id="rId7" Type="http://schemas.openxmlformats.org/officeDocument/2006/relationships/image" Target="../media/image10.png"/><Relationship Id="rId2" Type="http://schemas.openxmlformats.org/officeDocument/2006/relationships/notesSlide" Target="../notesSlides/notesSlide4.xml"/><Relationship Id="rId1" Type="http://schemas.openxmlformats.org/officeDocument/2006/relationships/slideLayout" Target="../slideLayouts/slideLayout7.xml"/><Relationship Id="rId6" Type="http://schemas.openxmlformats.org/officeDocument/2006/relationships/image" Target="../media/image9.png"/><Relationship Id="rId11" Type="http://schemas.openxmlformats.org/officeDocument/2006/relationships/image" Target="../media/image14.png"/><Relationship Id="rId5" Type="http://schemas.openxmlformats.org/officeDocument/2006/relationships/image" Target="../media/image8.jpeg"/><Relationship Id="rId10" Type="http://schemas.openxmlformats.org/officeDocument/2006/relationships/image" Target="../media/image13.png"/><Relationship Id="rId4" Type="http://schemas.openxmlformats.org/officeDocument/2006/relationships/image" Target="../media/image7.png"/><Relationship Id="rId9" Type="http://schemas.openxmlformats.org/officeDocument/2006/relationships/image" Target="../media/image12.png"/></Relationships>
</file>

<file path=ppt/slides/_rels/slide5.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5.xml"/><Relationship Id="rId1" Type="http://schemas.openxmlformats.org/officeDocument/2006/relationships/slideLayout" Target="../slideLayouts/slideLayout7.xml"/><Relationship Id="rId5" Type="http://schemas.openxmlformats.org/officeDocument/2006/relationships/image" Target="../media/image17.png"/><Relationship Id="rId4" Type="http://schemas.openxmlformats.org/officeDocument/2006/relationships/image" Target="../media/image16.png"/></Relationships>
</file>

<file path=ppt/slides/_rels/slide6.xml.rels><?xml version="1.0" encoding="UTF-8" standalone="yes"?>
<Relationships xmlns="http://schemas.openxmlformats.org/package/2006/relationships"><Relationship Id="rId8" Type="http://schemas.openxmlformats.org/officeDocument/2006/relationships/image" Target="../media/image23.png"/><Relationship Id="rId13" Type="http://schemas.openxmlformats.org/officeDocument/2006/relationships/image" Target="../media/image28.png"/><Relationship Id="rId18" Type="http://schemas.openxmlformats.org/officeDocument/2006/relationships/image" Target="../media/image33.png"/><Relationship Id="rId3" Type="http://schemas.openxmlformats.org/officeDocument/2006/relationships/image" Target="../media/image18.png"/><Relationship Id="rId21" Type="http://schemas.openxmlformats.org/officeDocument/2006/relationships/image" Target="../media/image36.png"/><Relationship Id="rId7" Type="http://schemas.openxmlformats.org/officeDocument/2006/relationships/image" Target="../media/image22.png"/><Relationship Id="rId12" Type="http://schemas.openxmlformats.org/officeDocument/2006/relationships/image" Target="../media/image27.png"/><Relationship Id="rId17" Type="http://schemas.openxmlformats.org/officeDocument/2006/relationships/image" Target="../media/image32.png"/><Relationship Id="rId2" Type="http://schemas.openxmlformats.org/officeDocument/2006/relationships/notesSlide" Target="../notesSlides/notesSlide6.xml"/><Relationship Id="rId16" Type="http://schemas.openxmlformats.org/officeDocument/2006/relationships/image" Target="../media/image31.png"/><Relationship Id="rId20" Type="http://schemas.openxmlformats.org/officeDocument/2006/relationships/image" Target="../media/image35.png"/><Relationship Id="rId1" Type="http://schemas.openxmlformats.org/officeDocument/2006/relationships/slideLayout" Target="../slideLayouts/slideLayout7.xml"/><Relationship Id="rId6" Type="http://schemas.openxmlformats.org/officeDocument/2006/relationships/image" Target="../media/image21.png"/><Relationship Id="rId11" Type="http://schemas.openxmlformats.org/officeDocument/2006/relationships/image" Target="../media/image26.png"/><Relationship Id="rId5" Type="http://schemas.openxmlformats.org/officeDocument/2006/relationships/image" Target="../media/image20.png"/><Relationship Id="rId15" Type="http://schemas.openxmlformats.org/officeDocument/2006/relationships/image" Target="../media/image30.png"/><Relationship Id="rId10" Type="http://schemas.openxmlformats.org/officeDocument/2006/relationships/image" Target="../media/image25.png"/><Relationship Id="rId19" Type="http://schemas.openxmlformats.org/officeDocument/2006/relationships/image" Target="../media/image34.png"/><Relationship Id="rId4" Type="http://schemas.openxmlformats.org/officeDocument/2006/relationships/image" Target="../media/image19.png"/><Relationship Id="rId9" Type="http://schemas.openxmlformats.org/officeDocument/2006/relationships/image" Target="../media/image24.png"/><Relationship Id="rId14" Type="http://schemas.openxmlformats.org/officeDocument/2006/relationships/image" Target="../media/image29.png"/></Relationships>
</file>

<file path=ppt/slides/_rels/slide7.xml.rels><?xml version="1.0" encoding="UTF-8" standalone="yes"?>
<Relationships xmlns="http://schemas.openxmlformats.org/package/2006/relationships"><Relationship Id="rId3" Type="http://schemas.openxmlformats.org/officeDocument/2006/relationships/image" Target="../media/image37.jpeg"/><Relationship Id="rId7" Type="http://schemas.openxmlformats.org/officeDocument/2006/relationships/image" Target="../media/image41.png"/><Relationship Id="rId2" Type="http://schemas.openxmlformats.org/officeDocument/2006/relationships/notesSlide" Target="../notesSlides/notesSlide7.xml"/><Relationship Id="rId1" Type="http://schemas.openxmlformats.org/officeDocument/2006/relationships/slideLayout" Target="../slideLayouts/slideLayout7.xml"/><Relationship Id="rId6" Type="http://schemas.openxmlformats.org/officeDocument/2006/relationships/image" Target="../media/image40.jpeg"/><Relationship Id="rId5" Type="http://schemas.openxmlformats.org/officeDocument/2006/relationships/image" Target="../media/image39.jpeg"/><Relationship Id="rId4" Type="http://schemas.openxmlformats.org/officeDocument/2006/relationships/image" Target="../media/image38.jpeg"/></Relationships>
</file>

<file path=ppt/slides/_rels/slide8.xml.rels><?xml version="1.0" encoding="UTF-8" standalone="yes"?>
<Relationships xmlns="http://schemas.openxmlformats.org/package/2006/relationships"><Relationship Id="rId8" Type="http://schemas.openxmlformats.org/officeDocument/2006/relationships/image" Target="../media/image47.png"/><Relationship Id="rId3" Type="http://schemas.openxmlformats.org/officeDocument/2006/relationships/image" Target="../media/image42.jpeg"/><Relationship Id="rId7" Type="http://schemas.openxmlformats.org/officeDocument/2006/relationships/image" Target="../media/image46.png"/><Relationship Id="rId2" Type="http://schemas.openxmlformats.org/officeDocument/2006/relationships/notesSlide" Target="../notesSlides/notesSlide8.xml"/><Relationship Id="rId1" Type="http://schemas.openxmlformats.org/officeDocument/2006/relationships/slideLayout" Target="../slideLayouts/slideLayout7.xml"/><Relationship Id="rId6" Type="http://schemas.openxmlformats.org/officeDocument/2006/relationships/image" Target="../media/image45.png"/><Relationship Id="rId5" Type="http://schemas.openxmlformats.org/officeDocument/2006/relationships/image" Target="../media/image44.png"/><Relationship Id="rId4" Type="http://schemas.openxmlformats.org/officeDocument/2006/relationships/image" Target="../media/image43.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2" Type="http://schemas.openxmlformats.org/officeDocument/2006/relationships/image" Target="../media/image48.jpe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49.jpe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image" Target="../media/image50.jpe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image" Target="../media/image51.png"/><Relationship Id="rId1" Type="http://schemas.openxmlformats.org/officeDocument/2006/relationships/slideLayout" Target="../slideLayouts/slideLayout7.xml"/><Relationship Id="rId5" Type="http://schemas.openxmlformats.org/officeDocument/2006/relationships/image" Target="../media/image54.png"/><Relationship Id="rId4" Type="http://schemas.openxmlformats.org/officeDocument/2006/relationships/image" Target="../media/image53.png"/></Relationships>
</file>

<file path=ppt/slides/_rels/slide14.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image" Target="../media/image55.png"/><Relationship Id="rId1" Type="http://schemas.openxmlformats.org/officeDocument/2006/relationships/slideLayout" Target="../slideLayouts/slideLayout7.xml"/><Relationship Id="rId5" Type="http://schemas.openxmlformats.org/officeDocument/2006/relationships/image" Target="../media/image58.png"/><Relationship Id="rId4" Type="http://schemas.openxmlformats.org/officeDocument/2006/relationships/image" Target="../media/image57.png"/></Relationships>
</file>

<file path=ppt/slides/_rels/slide15.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image" Target="../media/image59.pn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image" Target="../media/image61.png"/><Relationship Id="rId1" Type="http://schemas.openxmlformats.org/officeDocument/2006/relationships/slideLayout" Target="../slideLayouts/slideLayout7.xml"/><Relationship Id="rId6" Type="http://schemas.openxmlformats.org/officeDocument/2006/relationships/image" Target="../media/image65.png"/><Relationship Id="rId5" Type="http://schemas.openxmlformats.org/officeDocument/2006/relationships/image" Target="../media/image64.png"/><Relationship Id="rId4" Type="http://schemas.openxmlformats.org/officeDocument/2006/relationships/image" Target="../media/image63.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image" Target="../media/image66.png"/><Relationship Id="rId1" Type="http://schemas.openxmlformats.org/officeDocument/2006/relationships/slideLayout" Target="../slideLayouts/slideLayout7.xml"/><Relationship Id="rId4" Type="http://schemas.openxmlformats.org/officeDocument/2006/relationships/image" Target="../media/image68.jpeg"/></Relationships>
</file>

<file path=ppt/slides/_rels/slide19.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image" Target="../media/image69.pn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1.xml.rels><?xml version="1.0" encoding="UTF-8" standalone="yes"?>
<Relationships xmlns="http://schemas.openxmlformats.org/package/2006/relationships"><Relationship Id="rId3" Type="http://schemas.openxmlformats.org/officeDocument/2006/relationships/image" Target="../media/image72.png"/><Relationship Id="rId2" Type="http://schemas.openxmlformats.org/officeDocument/2006/relationships/image" Target="../media/image71.png"/><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74.jpeg"/><Relationship Id="rId2" Type="http://schemas.openxmlformats.org/officeDocument/2006/relationships/image" Target="../media/image73.png"/><Relationship Id="rId1" Type="http://schemas.openxmlformats.org/officeDocument/2006/relationships/slideLayout" Target="../slideLayouts/slideLayout7.xml"/><Relationship Id="rId6" Type="http://schemas.openxmlformats.org/officeDocument/2006/relationships/image" Target="../media/image77.png"/><Relationship Id="rId5" Type="http://schemas.openxmlformats.org/officeDocument/2006/relationships/image" Target="../media/image76.jpeg"/><Relationship Id="rId4" Type="http://schemas.openxmlformats.org/officeDocument/2006/relationships/image" Target="../media/image75.png"/></Relationships>
</file>

<file path=ppt/slides/_rels/slide23.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image" Target="../media/image78.png"/><Relationship Id="rId1" Type="http://schemas.openxmlformats.org/officeDocument/2006/relationships/slideLayout" Target="../slideLayouts/slideLayout7.xml"/><Relationship Id="rId4" Type="http://schemas.openxmlformats.org/officeDocument/2006/relationships/image" Target="../media/image80.png"/></Relationships>
</file>

<file path=ppt/slides/_rels/slide24.xml.rels><?xml version="1.0" encoding="UTF-8" standalone="yes"?>
<Relationships xmlns="http://schemas.openxmlformats.org/package/2006/relationships"><Relationship Id="rId2" Type="http://schemas.openxmlformats.org/officeDocument/2006/relationships/image" Target="../media/image81.pn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image" Target="../media/image82.jpeg"/><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3" Type="http://schemas.openxmlformats.org/officeDocument/2006/relationships/image" Target="../media/image84.png"/><Relationship Id="rId2" Type="http://schemas.openxmlformats.org/officeDocument/2006/relationships/image" Target="../media/image83.png"/><Relationship Id="rId1" Type="http://schemas.openxmlformats.org/officeDocument/2006/relationships/slideLayout" Target="../slideLayouts/slideLayout7.xml"/><Relationship Id="rId5" Type="http://schemas.openxmlformats.org/officeDocument/2006/relationships/image" Target="../media/image86.png"/><Relationship Id="rId4" Type="http://schemas.openxmlformats.org/officeDocument/2006/relationships/image" Target="../media/image85.png"/></Relationships>
</file>

<file path=ppt/slides/_rels/slide27.xml.rels><?xml version="1.0" encoding="UTF-8" standalone="yes"?>
<Relationships xmlns="http://schemas.openxmlformats.org/package/2006/relationships"><Relationship Id="rId3" Type="http://schemas.openxmlformats.org/officeDocument/2006/relationships/image" Target="../media/image88.jpeg"/><Relationship Id="rId2" Type="http://schemas.openxmlformats.org/officeDocument/2006/relationships/image" Target="../media/image87.jpeg"/><Relationship Id="rId1" Type="http://schemas.openxmlformats.org/officeDocument/2006/relationships/slideLayout" Target="../slideLayouts/slideLayout7.xml"/><Relationship Id="rId4" Type="http://schemas.openxmlformats.org/officeDocument/2006/relationships/image" Target="../media/image89.png"/></Relationships>
</file>

<file path=ppt/slides/_rels/slide28.xml.rels><?xml version="1.0" encoding="UTF-8" standalone="yes"?>
<Relationships xmlns="http://schemas.openxmlformats.org/package/2006/relationships"><Relationship Id="rId2" Type="http://schemas.openxmlformats.org/officeDocument/2006/relationships/image" Target="../media/image90.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6E4AEE-EA5F-564E-84C6-C12B9870FC91}"/>
              </a:ext>
            </a:extLst>
          </p:cNvPr>
          <p:cNvSpPr>
            <a:spLocks noGrp="1"/>
          </p:cNvSpPr>
          <p:nvPr>
            <p:ph type="ctrTitle"/>
          </p:nvPr>
        </p:nvSpPr>
        <p:spPr>
          <a:xfrm>
            <a:off x="838200" y="1534509"/>
            <a:ext cx="10515600" cy="3932435"/>
          </a:xfrm>
        </p:spPr>
        <p:txBody>
          <a:bodyPr>
            <a:normAutofit fontScale="90000"/>
          </a:bodyPr>
          <a:lstStyle/>
          <a:p>
            <a:pPr>
              <a:lnSpc>
                <a:spcPct val="100000"/>
              </a:lnSpc>
            </a:pP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br>
              <a:rPr lang="en-US" sz="4000" b="1" dirty="0"/>
            </a:br>
            <a:r>
              <a:rPr lang="en-US" sz="6000" dirty="0">
                <a:latin typeface="Arial" panose="020B0604020202020204" pitchFamily="34" charset="0"/>
                <a:cs typeface="Arial" panose="020B0604020202020204" pitchFamily="34" charset="0"/>
              </a:rPr>
              <a:t>Establishing a Library-Based Digital Publications Program at Brown University</a:t>
            </a:r>
            <a:br>
              <a:rPr lang="en-US" sz="4000" dirty="0"/>
            </a:br>
            <a:br>
              <a:rPr lang="en-US" sz="4000" dirty="0"/>
            </a:br>
            <a:endParaRPr lang="en-US" sz="2800" b="1" dirty="0"/>
          </a:p>
        </p:txBody>
      </p:sp>
      <p:sp>
        <p:nvSpPr>
          <p:cNvPr id="5" name="Subtitle 4">
            <a:extLst>
              <a:ext uri="{FF2B5EF4-FFF2-40B4-BE49-F238E27FC236}">
                <a16:creationId xmlns:a16="http://schemas.microsoft.com/office/drawing/2014/main" id="{C6199133-284D-4B4F-BD5D-D191361B81DD}"/>
              </a:ext>
            </a:extLst>
          </p:cNvPr>
          <p:cNvSpPr>
            <a:spLocks noGrp="1"/>
          </p:cNvSpPr>
          <p:nvPr>
            <p:ph type="subTitle" idx="1"/>
          </p:nvPr>
        </p:nvSpPr>
        <p:spPr>
          <a:xfrm>
            <a:off x="609600" y="4931923"/>
            <a:ext cx="10972800" cy="1668573"/>
          </a:xfrm>
        </p:spPr>
        <p:txBody>
          <a:bodyPr>
            <a:noAutofit/>
          </a:bodyPr>
          <a:lstStyle/>
          <a:p>
            <a:endParaRPr lang="en-US" sz="3200" dirty="0">
              <a:latin typeface="Arial" panose="020B0604020202020204" pitchFamily="34" charset="0"/>
              <a:cs typeface="Arial" panose="020B0604020202020204" pitchFamily="34" charset="0"/>
            </a:endParaRPr>
          </a:p>
          <a:p>
            <a:r>
              <a:rPr lang="en-US" sz="2800" dirty="0">
                <a:latin typeface="Arial" panose="020B0604020202020204" pitchFamily="34" charset="0"/>
                <a:cs typeface="Arial" panose="020B0604020202020204" pitchFamily="34" charset="0"/>
              </a:rPr>
              <a:t>Allison Levy, Brown University Digital Publications</a:t>
            </a:r>
          </a:p>
          <a:p>
            <a:r>
              <a:rPr lang="en-US" sz="2800" dirty="0">
                <a:latin typeface="Arial" panose="020B0604020202020204" pitchFamily="34" charset="0"/>
                <a:cs typeface="Arial" panose="020B0604020202020204" pitchFamily="34" charset="0"/>
              </a:rPr>
              <a:t>OCLC RLP Works in Progress Seminar</a:t>
            </a:r>
          </a:p>
          <a:p>
            <a:r>
              <a:rPr lang="en-US" sz="2800" dirty="0">
                <a:latin typeface="Arial" panose="020B0604020202020204" pitchFamily="34" charset="0"/>
                <a:cs typeface="Arial" panose="020B0604020202020204" pitchFamily="34" charset="0"/>
              </a:rPr>
              <a:t>June 18, 2024</a:t>
            </a:r>
          </a:p>
        </p:txBody>
      </p:sp>
      <p:sp>
        <p:nvSpPr>
          <p:cNvPr id="4" name="TextBox 3">
            <a:extLst>
              <a:ext uri="{FF2B5EF4-FFF2-40B4-BE49-F238E27FC236}">
                <a16:creationId xmlns:a16="http://schemas.microsoft.com/office/drawing/2014/main" id="{F59D16AC-6FC0-241D-1B47-5A11D1340939}"/>
              </a:ext>
            </a:extLst>
          </p:cNvPr>
          <p:cNvSpPr txBox="1"/>
          <p:nvPr/>
        </p:nvSpPr>
        <p:spPr>
          <a:xfrm>
            <a:off x="3042745" y="3767224"/>
            <a:ext cx="6106510" cy="369332"/>
          </a:xfrm>
          <a:prstGeom prst="rect">
            <a:avLst/>
          </a:prstGeom>
          <a:noFill/>
        </p:spPr>
        <p:txBody>
          <a:bodyPr wrap="square">
            <a:spAutoFit/>
          </a:bodyPr>
          <a:lstStyle/>
          <a:p>
            <a:r>
              <a:rPr lang="en-US" b="0" dirty="0">
                <a:effectLst/>
              </a:rPr>
              <a:t> </a:t>
            </a:r>
            <a:endParaRPr lang="en-US" dirty="0"/>
          </a:p>
        </p:txBody>
      </p:sp>
      <p:sp>
        <p:nvSpPr>
          <p:cNvPr id="7" name="TextBox 6">
            <a:extLst>
              <a:ext uri="{FF2B5EF4-FFF2-40B4-BE49-F238E27FC236}">
                <a16:creationId xmlns:a16="http://schemas.microsoft.com/office/drawing/2014/main" id="{3E255F6C-FB1B-9534-99A1-24DB80BAA284}"/>
              </a:ext>
            </a:extLst>
          </p:cNvPr>
          <p:cNvSpPr txBox="1"/>
          <p:nvPr/>
        </p:nvSpPr>
        <p:spPr>
          <a:xfrm>
            <a:off x="3042745" y="3767224"/>
            <a:ext cx="6106510" cy="369332"/>
          </a:xfrm>
          <a:prstGeom prst="rect">
            <a:avLst/>
          </a:prstGeom>
          <a:noFill/>
        </p:spPr>
        <p:txBody>
          <a:bodyPr wrap="square">
            <a:spAutoFit/>
          </a:bodyPr>
          <a:lstStyle/>
          <a:p>
            <a:r>
              <a:rPr lang="en-US" b="0" dirty="0">
                <a:effectLst/>
              </a:rPr>
              <a:t> </a:t>
            </a:r>
            <a:endParaRPr lang="en-US" dirty="0"/>
          </a:p>
        </p:txBody>
      </p:sp>
      <p:sp>
        <p:nvSpPr>
          <p:cNvPr id="9" name="TextBox 8">
            <a:extLst>
              <a:ext uri="{FF2B5EF4-FFF2-40B4-BE49-F238E27FC236}">
                <a16:creationId xmlns:a16="http://schemas.microsoft.com/office/drawing/2014/main" id="{DC370B54-C766-1000-1085-908E9096A64B}"/>
              </a:ext>
            </a:extLst>
          </p:cNvPr>
          <p:cNvSpPr txBox="1"/>
          <p:nvPr/>
        </p:nvSpPr>
        <p:spPr>
          <a:xfrm>
            <a:off x="3042745" y="3767224"/>
            <a:ext cx="6106510" cy="369332"/>
          </a:xfrm>
          <a:prstGeom prst="rect">
            <a:avLst/>
          </a:prstGeom>
          <a:noFill/>
        </p:spPr>
        <p:txBody>
          <a:bodyPr wrap="square">
            <a:spAutoFit/>
          </a:bodyPr>
          <a:lstStyle/>
          <a:p>
            <a:r>
              <a:rPr lang="en-US" b="0" dirty="0">
                <a:effectLst/>
              </a:rPr>
              <a:t> </a:t>
            </a:r>
            <a:endParaRPr lang="en-US" dirty="0"/>
          </a:p>
        </p:txBody>
      </p:sp>
    </p:spTree>
    <p:extLst>
      <p:ext uri="{BB962C8B-B14F-4D97-AF65-F5344CB8AC3E}">
        <p14:creationId xmlns:p14="http://schemas.microsoft.com/office/powerpoint/2010/main" val="2939339800"/>
      </p:ext>
    </p:extLst>
  </p:cSld>
  <p:clrMapOvr>
    <a:masterClrMapping/>
  </p:clrMapOvr>
  <p:transition spd="slow">
    <p:fade/>
  </p:transition>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logo for a digital publication&#10;&#10;Description automatically generated">
            <a:extLst>
              <a:ext uri="{FF2B5EF4-FFF2-40B4-BE49-F238E27FC236}">
                <a16:creationId xmlns:a16="http://schemas.microsoft.com/office/drawing/2014/main" id="{6ED2196D-07EB-EB57-D42E-3DDADDA54226}"/>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643467" y="2033323"/>
            <a:ext cx="5291666" cy="2791353"/>
          </a:xfrm>
          <a:prstGeom prst="rect">
            <a:avLst/>
          </a:prstGeom>
        </p:spPr>
      </p:pic>
      <p:pic>
        <p:nvPicPr>
          <p:cNvPr id="2" name="Picture 1" descr="A white and black logo&#10;&#10;Description automatically generated">
            <a:extLst>
              <a:ext uri="{FF2B5EF4-FFF2-40B4-BE49-F238E27FC236}">
                <a16:creationId xmlns:a16="http://schemas.microsoft.com/office/drawing/2014/main" id="{17258B72-F562-27F0-66A3-BD5EF8FF916A}"/>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256865" y="2284678"/>
            <a:ext cx="5291667" cy="2288644"/>
          </a:xfrm>
          <a:prstGeom prst="rect">
            <a:avLst/>
          </a:prstGeom>
        </p:spPr>
      </p:pic>
    </p:spTree>
    <p:extLst>
      <p:ext uri="{BB962C8B-B14F-4D97-AF65-F5344CB8AC3E}">
        <p14:creationId xmlns:p14="http://schemas.microsoft.com/office/powerpoint/2010/main" val="368723623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2" name="Picture 1" descr="A diagram of a company's timeline&#10;&#10;Description automatically generated">
            <a:extLst>
              <a:ext uri="{FF2B5EF4-FFF2-40B4-BE49-F238E27FC236}">
                <a16:creationId xmlns:a16="http://schemas.microsoft.com/office/drawing/2014/main" id="{2D5D7B21-8BCB-0983-73FD-4BFA91A77D1F}"/>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20" y="1282"/>
            <a:ext cx="12191980" cy="6856718"/>
          </a:xfrm>
          <a:prstGeom prst="rect">
            <a:avLst/>
          </a:prstGeom>
        </p:spPr>
      </p:pic>
    </p:spTree>
    <p:extLst>
      <p:ext uri="{BB962C8B-B14F-4D97-AF65-F5344CB8AC3E}">
        <p14:creationId xmlns:p14="http://schemas.microsoft.com/office/powerpoint/2010/main" val="137567132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2" descr="https://lh4.googleusercontent.com/k_RbLt5WrcjBh8wTQLeRoD0N8dw9Iy0e5X_bRCumbCymYDQlLB8TSIZOYDI-xuD8lMo1-HuIUEx-fto12oqmSFnyuodb339B344DG6PHls2_ajC1-gg872c-657ppxBsy2BarG7sTyY=s0">
            <a:extLst>
              <a:ext uri="{FF2B5EF4-FFF2-40B4-BE49-F238E27FC236}">
                <a16:creationId xmlns:a16="http://schemas.microsoft.com/office/drawing/2014/main" id="{57C930F8-6150-CE9D-0FDE-E35FBD71E18C}"/>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4188872" y="373890"/>
            <a:ext cx="3814253" cy="2052644"/>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14" descr="https://lh5.googleusercontent.com/GhDTrOx-I3R2FRXCi9Qp7HSk3LFI-A3U6pjFq86B_MCfoTdunQJh04KRYGJeAoaW9OmiSeM87V1kc1bTl8BuMKAleDKKxYZv3Iy5jnWTUXjQ_SF38YszpE0dpUUrXv_xC0JSNzPN9HTdmHfkY0y62yfwnw=s2048">
            <a:extLst>
              <a:ext uri="{FF2B5EF4-FFF2-40B4-BE49-F238E27FC236}">
                <a16:creationId xmlns:a16="http://schemas.microsoft.com/office/drawing/2014/main" id="{C4838AF3-A144-9B42-4A72-060919BE2790}"/>
              </a:ext>
            </a:extLst>
          </p:cNvPr>
          <p:cNvPicPr>
            <a:picLocks noChangeAspect="1" noChangeArrowheads="1"/>
          </p:cNvPicPr>
          <p:nvPr/>
        </p:nvPicPr>
        <p:blipFill>
          <a:blip r:embed="rId4" cstate="screen">
            <a:extLst>
              <a:ext uri="{28A0092B-C50C-407E-A947-70E740481C1C}">
                <a14:useLocalDpi xmlns:a14="http://schemas.microsoft.com/office/drawing/2010/main"/>
              </a:ext>
            </a:extLst>
          </a:blip>
          <a:srcRect/>
          <a:stretch>
            <a:fillRect/>
          </a:stretch>
        </p:blipFill>
        <p:spPr bwMode="auto">
          <a:xfrm>
            <a:off x="3935428" y="2700905"/>
            <a:ext cx="4321143" cy="1882623"/>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16" descr="https://lh5.googleusercontent.com/EIsGQp4aIuuIB2NC_OKBYdp8WhRvtQduSjdQw6Jluwki9z84WSVGxFzLFmQ8RthQqCPqiMS5X_Zp59buXzyz-21FJHaJM1kpZAIn-hI_jq4VNZwnKu2Mhw5k9KVPB9v-p2rjNrJghPhh7PcQ9tV19gTxyA=s2048">
            <a:extLst>
              <a:ext uri="{FF2B5EF4-FFF2-40B4-BE49-F238E27FC236}">
                <a16:creationId xmlns:a16="http://schemas.microsoft.com/office/drawing/2014/main" id="{632F20FB-4E8E-49A3-5E53-2D77FB71BF1D}"/>
              </a:ext>
            </a:extLst>
          </p:cNvPr>
          <p:cNvPicPr>
            <a:picLocks noChangeAspect="1" noChangeArrowheads="1"/>
          </p:cNvPicPr>
          <p:nvPr/>
        </p:nvPicPr>
        <p:blipFill>
          <a:blip r:embed="rId5" cstate="screen">
            <a:extLst>
              <a:ext uri="{28A0092B-C50C-407E-A947-70E740481C1C}">
                <a14:useLocalDpi xmlns:a14="http://schemas.microsoft.com/office/drawing/2010/main"/>
              </a:ext>
            </a:extLst>
          </a:blip>
          <a:srcRect/>
          <a:stretch>
            <a:fillRect/>
          </a:stretch>
        </p:blipFill>
        <p:spPr bwMode="auto">
          <a:xfrm>
            <a:off x="4188872" y="4857899"/>
            <a:ext cx="3765246" cy="1882623"/>
          </a:xfrm>
          <a:prstGeom prst="rect">
            <a:avLst/>
          </a:prstGeom>
          <a:noFill/>
          <a:ln>
            <a:solidFill>
              <a:schemeClr val="bg2"/>
            </a:solidFill>
          </a:ln>
          <a:extLst>
            <a:ext uri="{909E8E84-426E-40DD-AFC4-6F175D3DCCD1}">
              <a14:hiddenFill xmlns:a14="http://schemas.microsoft.com/office/drawing/2010/main">
                <a:solidFill>
                  <a:srgbClr val="FFFFFF"/>
                </a:solidFill>
              </a14:hiddenFill>
            </a:ext>
          </a:extLst>
        </p:spPr>
      </p:pic>
      <p:pic>
        <p:nvPicPr>
          <p:cNvPr id="5" name="Picture 18" descr="https://lh4.googleusercontent.com/WgsK0eKcmaNvKgPFPCA4LMahlZeaHimdClF2g5JeXA7wXIB145UJ8-ceqA2PSHDDNgawWWzzk-bimLoNgXau5DCwEIJ9ft9dSLmAixESyFaMIJacPLn8Usi2VNuN7l_VwKTBBMnKcwNjO6CqwSq7meQSuA=s2048">
            <a:extLst>
              <a:ext uri="{FF2B5EF4-FFF2-40B4-BE49-F238E27FC236}">
                <a16:creationId xmlns:a16="http://schemas.microsoft.com/office/drawing/2014/main" id="{6A9A2FF9-D354-6F9C-CF1D-78661DCF0B6F}"/>
              </a:ext>
            </a:extLst>
          </p:cNvPr>
          <p:cNvPicPr>
            <a:picLocks noChangeAspect="1" noChangeArrowheads="1"/>
          </p:cNvPicPr>
          <p:nvPr/>
        </p:nvPicPr>
        <p:blipFill>
          <a:blip r:embed="rId6">
            <a:extLst>
              <a:ext uri="{28A0092B-C50C-407E-A947-70E740481C1C}">
                <a14:useLocalDpi xmlns:a14="http://schemas.microsoft.com/office/drawing/2010/main"/>
              </a:ext>
            </a:extLst>
          </a:blip>
          <a:srcRect/>
          <a:stretch>
            <a:fillRect/>
          </a:stretch>
        </p:blipFill>
        <p:spPr bwMode="auto">
          <a:xfrm>
            <a:off x="986641" y="1101060"/>
            <a:ext cx="2539842" cy="603214"/>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0" descr="https://lh6.googleusercontent.com/Ilf3n4vkZJfM-lpeYIp9jVIstAi7rMAv6q7ZbYBJbd6PZ4mZPNZHNpiKk7nA2xCyCRmWeslUzgOEdInlOp9eYM_lgeXEyULA7rRxMNcE3loMxxo4u9PFH7iXAARSpAx17iKpnzOwGXI=s0">
            <a:extLst>
              <a:ext uri="{FF2B5EF4-FFF2-40B4-BE49-F238E27FC236}">
                <a16:creationId xmlns:a16="http://schemas.microsoft.com/office/drawing/2014/main" id="{C0D5780E-365A-B7C2-01AB-F551525D6D7D}"/>
              </a:ext>
            </a:extLst>
          </p:cNvPr>
          <p:cNvPicPr>
            <a:picLocks noChangeAspect="1" noChangeArrowheads="1"/>
          </p:cNvPicPr>
          <p:nvPr/>
        </p:nvPicPr>
        <p:blipFill>
          <a:blip r:embed="rId7">
            <a:extLst>
              <a:ext uri="{28A0092B-C50C-407E-A947-70E740481C1C}">
                <a14:useLocalDpi xmlns:a14="http://schemas.microsoft.com/office/drawing/2010/main"/>
              </a:ext>
            </a:extLst>
          </a:blip>
          <a:srcRect/>
          <a:stretch>
            <a:fillRect/>
          </a:stretch>
        </p:blipFill>
        <p:spPr bwMode="auto">
          <a:xfrm>
            <a:off x="906324" y="3309553"/>
            <a:ext cx="2390888" cy="605691"/>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2" descr="https://lh3.googleusercontent.com/A1hIR9knMJ7hoKU063YV-wqQckvSZ3XYsTJA1fPGZTihfSn1jpWwxgpfQTOQ7DwHIGEdy_-nb72GqCJN8ikejIbyBNk3PaCiYzR4Y8cD9CwG2Yk6mac5PDUPc70fXgQtvoyAHBIGk8c=s0">
            <a:extLst>
              <a:ext uri="{FF2B5EF4-FFF2-40B4-BE49-F238E27FC236}">
                <a16:creationId xmlns:a16="http://schemas.microsoft.com/office/drawing/2014/main" id="{D998F623-FA9B-8C9A-2F82-6F66279A539A}"/>
              </a:ext>
            </a:extLst>
          </p:cNvPr>
          <p:cNvPicPr>
            <a:picLocks noChangeAspect="1" noChangeArrowheads="1"/>
          </p:cNvPicPr>
          <p:nvPr/>
        </p:nvPicPr>
        <p:blipFill>
          <a:blip r:embed="rId8">
            <a:extLst>
              <a:ext uri="{28A0092B-C50C-407E-A947-70E740481C1C}">
                <a14:useLocalDpi xmlns:a14="http://schemas.microsoft.com/office/drawing/2010/main"/>
              </a:ext>
            </a:extLst>
          </a:blip>
          <a:srcRect/>
          <a:stretch>
            <a:fillRect/>
          </a:stretch>
        </p:blipFill>
        <p:spPr bwMode="auto">
          <a:xfrm>
            <a:off x="1135595" y="5160849"/>
            <a:ext cx="2390888" cy="1040036"/>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30" descr="https://149389299.v2.pressablecdn.com/wp-content/uploads/2023/02/Screenshot-2022-01-25-111528-1024x493.png">
            <a:extLst>
              <a:ext uri="{FF2B5EF4-FFF2-40B4-BE49-F238E27FC236}">
                <a16:creationId xmlns:a16="http://schemas.microsoft.com/office/drawing/2014/main" id="{DB718922-6584-E6CB-2070-7A4E4E81A1E1}"/>
              </a:ext>
            </a:extLst>
          </p:cNvPr>
          <p:cNvPicPr>
            <a:picLocks noChangeAspect="1" noChangeArrowheads="1"/>
          </p:cNvPicPr>
          <p:nvPr/>
        </p:nvPicPr>
        <p:blipFill rotWithShape="1">
          <a:blip r:embed="rId9" cstate="screen">
            <a:extLst>
              <a:ext uri="{28A0092B-C50C-407E-A947-70E740481C1C}">
                <a14:useLocalDpi xmlns:a14="http://schemas.microsoft.com/office/drawing/2010/main"/>
              </a:ext>
            </a:extLst>
          </a:blip>
          <a:srcRect l="50000" t="14429" r="7678" b="10148"/>
          <a:stretch/>
        </p:blipFill>
        <p:spPr bwMode="auto">
          <a:xfrm>
            <a:off x="9151062" y="2949677"/>
            <a:ext cx="1601870" cy="1374412"/>
          </a:xfrm>
          <a:prstGeom prst="rect">
            <a:avLst/>
          </a:prstGeom>
          <a:noFill/>
        </p:spPr>
      </p:pic>
      <p:pic>
        <p:nvPicPr>
          <p:cNvPr id="9" name="Picture 32" descr="Logo of the American Historical Association">
            <a:extLst>
              <a:ext uri="{FF2B5EF4-FFF2-40B4-BE49-F238E27FC236}">
                <a16:creationId xmlns:a16="http://schemas.microsoft.com/office/drawing/2014/main" id="{F97A6E21-0F5D-FD0E-57A9-26D4A9B00DDD}"/>
              </a:ext>
            </a:extLst>
          </p:cNvPr>
          <p:cNvPicPr>
            <a:picLocks noChangeAspect="1" noChangeArrowheads="1"/>
          </p:cNvPicPr>
          <p:nvPr/>
        </p:nvPicPr>
        <p:blipFill>
          <a:blip r:embed="rId10">
            <a:extLst>
              <a:ext uri="{28A0092B-C50C-407E-A947-70E740481C1C}">
                <a14:useLocalDpi xmlns:a14="http://schemas.microsoft.com/office/drawing/2010/main"/>
              </a:ext>
            </a:extLst>
          </a:blip>
          <a:srcRect/>
          <a:stretch>
            <a:fillRect/>
          </a:stretch>
        </p:blipFill>
        <p:spPr bwMode="auto">
          <a:xfrm>
            <a:off x="8866333" y="944618"/>
            <a:ext cx="2171329" cy="1085666"/>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9">
            <a:extLst>
              <a:ext uri="{FF2B5EF4-FFF2-40B4-BE49-F238E27FC236}">
                <a16:creationId xmlns:a16="http://schemas.microsoft.com/office/drawing/2014/main" id="{7E4E2A8C-9649-385D-3C39-216811997760}"/>
              </a:ext>
            </a:extLst>
          </p:cNvPr>
          <p:cNvPicPr>
            <a:picLocks noChangeAspect="1"/>
          </p:cNvPicPr>
          <p:nvPr/>
        </p:nvPicPr>
        <p:blipFill>
          <a:blip r:embed="rId11"/>
          <a:stretch>
            <a:fillRect/>
          </a:stretch>
        </p:blipFill>
        <p:spPr>
          <a:xfrm>
            <a:off x="8866333" y="5358333"/>
            <a:ext cx="2317017" cy="842552"/>
          </a:xfrm>
          <a:prstGeom prst="rect">
            <a:avLst/>
          </a:prstGeom>
        </p:spPr>
      </p:pic>
    </p:spTree>
    <p:extLst>
      <p:ext uri="{BB962C8B-B14F-4D97-AF65-F5344CB8AC3E}">
        <p14:creationId xmlns:p14="http://schemas.microsoft.com/office/powerpoint/2010/main" val="265729277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0D618878-0EE1-2920-148F-D94EAD0366EA}"/>
              </a:ext>
            </a:extLst>
          </p:cNvPr>
          <p:cNvPicPr>
            <a:picLocks noChangeAspect="1"/>
          </p:cNvPicPr>
          <p:nvPr/>
        </p:nvPicPr>
        <p:blipFill>
          <a:blip r:embed="rId3"/>
          <a:stretch>
            <a:fillRect/>
          </a:stretch>
        </p:blipFill>
        <p:spPr>
          <a:xfrm>
            <a:off x="199697" y="1778036"/>
            <a:ext cx="5717627" cy="3301928"/>
          </a:xfrm>
          <a:prstGeom prst="rect">
            <a:avLst/>
          </a:prstGeom>
        </p:spPr>
      </p:pic>
      <p:pic>
        <p:nvPicPr>
          <p:cNvPr id="2" name="Picture 1">
            <a:extLst>
              <a:ext uri="{FF2B5EF4-FFF2-40B4-BE49-F238E27FC236}">
                <a16:creationId xmlns:a16="http://schemas.microsoft.com/office/drawing/2014/main" id="{B5C43F26-1424-1FBC-711F-E10C7381894D}"/>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422691" y="392504"/>
            <a:ext cx="5222771" cy="6072991"/>
          </a:xfrm>
          <a:prstGeom prst="rect">
            <a:avLst/>
          </a:prstGeom>
        </p:spPr>
      </p:pic>
      <p:pic>
        <p:nvPicPr>
          <p:cNvPr id="1027" name="Picture 3">
            <a:extLst>
              <a:ext uri="{FF2B5EF4-FFF2-40B4-BE49-F238E27FC236}">
                <a16:creationId xmlns:a16="http://schemas.microsoft.com/office/drawing/2014/main" id="{DFAAD80D-6FC2-27AC-1B2C-0868353ED718}"/>
              </a:ext>
            </a:extLst>
          </p:cNvPr>
          <p:cNvPicPr>
            <a:picLocks noChangeAspect="1" noChangeArrowheads="1"/>
          </p:cNvPicPr>
          <p:nvPr/>
        </p:nvPicPr>
        <p:blipFill>
          <a:blip r:embed="rId5" cstate="screen">
            <a:extLst>
              <a:ext uri="{28A0092B-C50C-407E-A947-70E740481C1C}">
                <a14:useLocalDpi xmlns:a14="http://schemas.microsoft.com/office/drawing/2010/main"/>
              </a:ext>
            </a:extLst>
          </a:blip>
          <a:srcRect/>
          <a:stretch>
            <a:fillRect/>
          </a:stretch>
        </p:blipFill>
        <p:spPr bwMode="auto">
          <a:xfrm>
            <a:off x="20009237" y="405083"/>
            <a:ext cx="1840205" cy="231403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9486650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A drawing of a person kneeling on the ground&#10;&#10;Description automatically generated">
            <a:extLst>
              <a:ext uri="{FF2B5EF4-FFF2-40B4-BE49-F238E27FC236}">
                <a16:creationId xmlns:a16="http://schemas.microsoft.com/office/drawing/2014/main" id="{179A0F7A-CA33-4D7E-B445-992D4BA69378}"/>
              </a:ext>
            </a:extLst>
          </p:cNvPr>
          <p:cNvPicPr>
            <a:picLocks noChangeAspect="1"/>
          </p:cNvPicPr>
          <p:nvPr/>
        </p:nvPicPr>
        <p:blipFill>
          <a:blip r:embed="rId3"/>
          <a:stretch>
            <a:fillRect/>
          </a:stretch>
        </p:blipFill>
        <p:spPr>
          <a:xfrm>
            <a:off x="10103711" y="2909968"/>
            <a:ext cx="1899414" cy="1899414"/>
          </a:xfrm>
          <a:prstGeom prst="rect">
            <a:avLst/>
          </a:prstGeom>
        </p:spPr>
      </p:pic>
      <p:pic>
        <p:nvPicPr>
          <p:cNvPr id="3" name="Picture 2" descr="A blue and gold circular pattern with people and zodiac signs&#10;&#10;Description automatically generated with medium confidence">
            <a:extLst>
              <a:ext uri="{FF2B5EF4-FFF2-40B4-BE49-F238E27FC236}">
                <a16:creationId xmlns:a16="http://schemas.microsoft.com/office/drawing/2014/main" id="{BA48CE7C-3C9E-C775-504F-54FAE90AE263}"/>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8238235" y="3806431"/>
            <a:ext cx="1405974" cy="1405974"/>
          </a:xfrm>
          <a:prstGeom prst="rect">
            <a:avLst/>
          </a:prstGeom>
        </p:spPr>
      </p:pic>
      <p:pic>
        <p:nvPicPr>
          <p:cNvPr id="4" name="Picture 3" descr="A close-up of a church&#10;&#10;Description automatically generated">
            <a:extLst>
              <a:ext uri="{FF2B5EF4-FFF2-40B4-BE49-F238E27FC236}">
                <a16:creationId xmlns:a16="http://schemas.microsoft.com/office/drawing/2014/main" id="{3E6F66E4-59DC-BEA4-CD87-0812FB92DAC7}"/>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4164761" y="128286"/>
            <a:ext cx="1420601" cy="1588923"/>
          </a:xfrm>
          <a:prstGeom prst="rect">
            <a:avLst/>
          </a:prstGeom>
        </p:spPr>
      </p:pic>
      <p:pic>
        <p:nvPicPr>
          <p:cNvPr id="5" name="Picture 4" descr="A close-up of a letter&#10;&#10;Description automatically generated">
            <a:extLst>
              <a:ext uri="{FF2B5EF4-FFF2-40B4-BE49-F238E27FC236}">
                <a16:creationId xmlns:a16="http://schemas.microsoft.com/office/drawing/2014/main" id="{89414820-A2D9-B544-BBDD-2BD3A64BB044}"/>
              </a:ext>
            </a:extLst>
          </p:cNvPr>
          <p:cNvPicPr>
            <a:picLocks noChangeAspect="1"/>
          </p:cNvPicPr>
          <p:nvPr/>
        </p:nvPicPr>
        <p:blipFill>
          <a:blip r:embed="rId6"/>
          <a:stretch>
            <a:fillRect/>
          </a:stretch>
        </p:blipFill>
        <p:spPr>
          <a:xfrm>
            <a:off x="149029" y="2353013"/>
            <a:ext cx="2492054" cy="1878069"/>
          </a:xfrm>
          <a:prstGeom prst="rect">
            <a:avLst/>
          </a:prstGeom>
        </p:spPr>
      </p:pic>
      <p:pic>
        <p:nvPicPr>
          <p:cNvPr id="6" name="Picture 5" descr="A statue of a person kneeling on a pedestal&#10;&#10;Description automatically generated">
            <a:extLst>
              <a:ext uri="{FF2B5EF4-FFF2-40B4-BE49-F238E27FC236}">
                <a16:creationId xmlns:a16="http://schemas.microsoft.com/office/drawing/2014/main" id="{81631651-129A-82BA-8DF5-79C9B421B3A2}"/>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3462145" y="3369907"/>
            <a:ext cx="1561107" cy="1420600"/>
          </a:xfrm>
          <a:prstGeom prst="rect">
            <a:avLst/>
          </a:prstGeom>
        </p:spPr>
      </p:pic>
      <p:pic>
        <p:nvPicPr>
          <p:cNvPr id="7" name="Picture 6" descr="A group of people holding signs&#10;&#10;Description automatically generated">
            <a:extLst>
              <a:ext uri="{FF2B5EF4-FFF2-40B4-BE49-F238E27FC236}">
                <a16:creationId xmlns:a16="http://schemas.microsoft.com/office/drawing/2014/main" id="{FE6B7482-5D1E-6DF0-F9B5-EA5DF72588E6}"/>
              </a:ext>
            </a:extLst>
          </p:cNvPr>
          <p:cNvPicPr>
            <a:picLocks noChangeAspect="1"/>
          </p:cNvPicPr>
          <p:nvPr/>
        </p:nvPicPr>
        <p:blipFill>
          <a:blip r:embed="rId8"/>
          <a:stretch>
            <a:fillRect/>
          </a:stretch>
        </p:blipFill>
        <p:spPr>
          <a:xfrm>
            <a:off x="387842" y="4447777"/>
            <a:ext cx="1965026" cy="1816372"/>
          </a:xfrm>
          <a:prstGeom prst="rect">
            <a:avLst/>
          </a:prstGeom>
        </p:spPr>
      </p:pic>
      <p:pic>
        <p:nvPicPr>
          <p:cNvPr id="8" name="Picture 7" descr="A light shining through a window&#10;&#10;Description automatically generated">
            <a:extLst>
              <a:ext uri="{FF2B5EF4-FFF2-40B4-BE49-F238E27FC236}">
                <a16:creationId xmlns:a16="http://schemas.microsoft.com/office/drawing/2014/main" id="{1323A708-9FE5-6B00-9AE7-77A68379F6E3}"/>
              </a:ext>
            </a:extLst>
          </p:cNvPr>
          <p:cNvPicPr>
            <a:picLocks noChangeAspect="1"/>
          </p:cNvPicPr>
          <p:nvPr/>
        </p:nvPicPr>
        <p:blipFill>
          <a:blip r:embed="rId9" cstate="screen">
            <a:extLst>
              <a:ext uri="{28A0092B-C50C-407E-A947-70E740481C1C}">
                <a14:useLocalDpi xmlns:a14="http://schemas.microsoft.com/office/drawing/2010/main"/>
              </a:ext>
            </a:extLst>
          </a:blip>
          <a:stretch>
            <a:fillRect/>
          </a:stretch>
        </p:blipFill>
        <p:spPr>
          <a:xfrm>
            <a:off x="6251661" y="3884049"/>
            <a:ext cx="1318469" cy="1338295"/>
          </a:xfrm>
          <a:prstGeom prst="rect">
            <a:avLst/>
          </a:prstGeom>
        </p:spPr>
      </p:pic>
      <p:pic>
        <p:nvPicPr>
          <p:cNvPr id="9" name="Picture 8" descr="An aerial view of a field&#10;&#10;Description automatically generated">
            <a:extLst>
              <a:ext uri="{FF2B5EF4-FFF2-40B4-BE49-F238E27FC236}">
                <a16:creationId xmlns:a16="http://schemas.microsoft.com/office/drawing/2014/main" id="{01C8219D-83B9-A2C9-98B7-BB2CC73B5EBA}"/>
              </a:ext>
            </a:extLst>
          </p:cNvPr>
          <p:cNvPicPr>
            <a:picLocks noChangeAspect="1"/>
          </p:cNvPicPr>
          <p:nvPr/>
        </p:nvPicPr>
        <p:blipFill>
          <a:blip r:embed="rId10" cstate="screen">
            <a:extLst>
              <a:ext uri="{28A0092B-C50C-407E-A947-70E740481C1C}">
                <a14:useLocalDpi xmlns:a14="http://schemas.microsoft.com/office/drawing/2010/main"/>
              </a:ext>
            </a:extLst>
          </a:blip>
          <a:stretch>
            <a:fillRect/>
          </a:stretch>
        </p:blipFill>
        <p:spPr>
          <a:xfrm>
            <a:off x="2947190" y="1885906"/>
            <a:ext cx="1287137" cy="1287137"/>
          </a:xfrm>
          <a:prstGeom prst="rect">
            <a:avLst/>
          </a:prstGeom>
        </p:spPr>
      </p:pic>
      <p:pic>
        <p:nvPicPr>
          <p:cNvPr id="10" name="Picture 9" descr="A red and white sign&#10;&#10;Description automatically generated">
            <a:extLst>
              <a:ext uri="{FF2B5EF4-FFF2-40B4-BE49-F238E27FC236}">
                <a16:creationId xmlns:a16="http://schemas.microsoft.com/office/drawing/2014/main" id="{DBC48F91-9BEE-FF1B-BA06-DA2074CB07C0}"/>
              </a:ext>
            </a:extLst>
          </p:cNvPr>
          <p:cNvPicPr>
            <a:picLocks noChangeAspect="1"/>
          </p:cNvPicPr>
          <p:nvPr/>
        </p:nvPicPr>
        <p:blipFill>
          <a:blip r:embed="rId11"/>
          <a:stretch>
            <a:fillRect/>
          </a:stretch>
        </p:blipFill>
        <p:spPr>
          <a:xfrm>
            <a:off x="7973676" y="0"/>
            <a:ext cx="1780265" cy="2136318"/>
          </a:xfrm>
          <a:prstGeom prst="rect">
            <a:avLst/>
          </a:prstGeom>
        </p:spPr>
      </p:pic>
      <p:pic>
        <p:nvPicPr>
          <p:cNvPr id="11" name="Picture 10" descr="A close-up of a letter&#10;&#10;Description automatically generated">
            <a:extLst>
              <a:ext uri="{FF2B5EF4-FFF2-40B4-BE49-F238E27FC236}">
                <a16:creationId xmlns:a16="http://schemas.microsoft.com/office/drawing/2014/main" id="{40241FED-7E8E-4788-86CD-95B86CD7B0CE}"/>
              </a:ext>
            </a:extLst>
          </p:cNvPr>
          <p:cNvPicPr>
            <a:picLocks noChangeAspect="1"/>
          </p:cNvPicPr>
          <p:nvPr/>
        </p:nvPicPr>
        <p:blipFill>
          <a:blip r:embed="rId12" cstate="screen">
            <a:extLst>
              <a:ext uri="{28A0092B-C50C-407E-A947-70E740481C1C}">
                <a14:useLocalDpi xmlns:a14="http://schemas.microsoft.com/office/drawing/2010/main"/>
              </a:ext>
            </a:extLst>
          </a:blip>
          <a:stretch>
            <a:fillRect/>
          </a:stretch>
        </p:blipFill>
        <p:spPr>
          <a:xfrm>
            <a:off x="6036043" y="5480702"/>
            <a:ext cx="1318469" cy="1280798"/>
          </a:xfrm>
          <a:prstGeom prst="rect">
            <a:avLst/>
          </a:prstGeom>
        </p:spPr>
      </p:pic>
      <p:pic>
        <p:nvPicPr>
          <p:cNvPr id="12" name="Picture 11" descr="A handprint on a rock&#10;&#10;Description automatically generated">
            <a:extLst>
              <a:ext uri="{FF2B5EF4-FFF2-40B4-BE49-F238E27FC236}">
                <a16:creationId xmlns:a16="http://schemas.microsoft.com/office/drawing/2014/main" id="{60595E04-F871-E48E-D227-13F0392599E0}"/>
              </a:ext>
            </a:extLst>
          </p:cNvPr>
          <p:cNvPicPr>
            <a:picLocks noChangeAspect="1"/>
          </p:cNvPicPr>
          <p:nvPr/>
        </p:nvPicPr>
        <p:blipFill>
          <a:blip r:embed="rId13" cstate="screen">
            <a:extLst>
              <a:ext uri="{28A0092B-C50C-407E-A947-70E740481C1C}">
                <a14:useLocalDpi xmlns:a14="http://schemas.microsoft.com/office/drawing/2010/main"/>
              </a:ext>
            </a:extLst>
          </a:blip>
          <a:stretch>
            <a:fillRect/>
          </a:stretch>
        </p:blipFill>
        <p:spPr>
          <a:xfrm>
            <a:off x="592867" y="505956"/>
            <a:ext cx="1606209" cy="1630362"/>
          </a:xfrm>
          <a:prstGeom prst="rect">
            <a:avLst/>
          </a:prstGeom>
        </p:spPr>
      </p:pic>
      <p:pic>
        <p:nvPicPr>
          <p:cNvPr id="13" name="Picture 12" descr="A painting of a colorful figure&#10;&#10;Description automatically generated with medium confidence">
            <a:extLst>
              <a:ext uri="{FF2B5EF4-FFF2-40B4-BE49-F238E27FC236}">
                <a16:creationId xmlns:a16="http://schemas.microsoft.com/office/drawing/2014/main" id="{42CF9D8A-597A-641E-929D-E970863DF107}"/>
              </a:ext>
            </a:extLst>
          </p:cNvPr>
          <p:cNvPicPr>
            <a:picLocks noChangeAspect="1"/>
          </p:cNvPicPr>
          <p:nvPr/>
        </p:nvPicPr>
        <p:blipFill>
          <a:blip r:embed="rId14"/>
          <a:stretch>
            <a:fillRect/>
          </a:stretch>
        </p:blipFill>
        <p:spPr>
          <a:xfrm>
            <a:off x="5369161" y="1882918"/>
            <a:ext cx="1802917" cy="1816372"/>
          </a:xfrm>
          <a:prstGeom prst="rect">
            <a:avLst/>
          </a:prstGeom>
        </p:spPr>
      </p:pic>
      <p:pic>
        <p:nvPicPr>
          <p:cNvPr id="14" name="Picture 13" descr="A close-up of a plate&#10;&#10;Description automatically generated">
            <a:extLst>
              <a:ext uri="{FF2B5EF4-FFF2-40B4-BE49-F238E27FC236}">
                <a16:creationId xmlns:a16="http://schemas.microsoft.com/office/drawing/2014/main" id="{EF772B7D-0DA8-9043-0B26-C3C4A7808B20}"/>
              </a:ext>
            </a:extLst>
          </p:cNvPr>
          <p:cNvPicPr>
            <a:picLocks noChangeAspect="1"/>
          </p:cNvPicPr>
          <p:nvPr/>
        </p:nvPicPr>
        <p:blipFill>
          <a:blip r:embed="rId15" cstate="screen">
            <a:extLst>
              <a:ext uri="{28A0092B-C50C-407E-A947-70E740481C1C}">
                <a14:useLocalDpi xmlns:a14="http://schemas.microsoft.com/office/drawing/2010/main"/>
              </a:ext>
            </a:extLst>
          </a:blip>
          <a:stretch>
            <a:fillRect/>
          </a:stretch>
        </p:blipFill>
        <p:spPr>
          <a:xfrm>
            <a:off x="2467210" y="243471"/>
            <a:ext cx="1258021" cy="1248633"/>
          </a:xfrm>
          <a:prstGeom prst="rect">
            <a:avLst/>
          </a:prstGeom>
        </p:spPr>
      </p:pic>
      <p:pic>
        <p:nvPicPr>
          <p:cNvPr id="15" name="Picture 14" descr="A collage of old letters&#10;&#10;Description automatically generated">
            <a:extLst>
              <a:ext uri="{FF2B5EF4-FFF2-40B4-BE49-F238E27FC236}">
                <a16:creationId xmlns:a16="http://schemas.microsoft.com/office/drawing/2014/main" id="{BD6ED3ED-1233-E371-87EC-40CA6DA1D07D}"/>
              </a:ext>
            </a:extLst>
          </p:cNvPr>
          <p:cNvPicPr>
            <a:picLocks noChangeAspect="1"/>
          </p:cNvPicPr>
          <p:nvPr/>
        </p:nvPicPr>
        <p:blipFill>
          <a:blip r:embed="rId16" cstate="screen">
            <a:extLst>
              <a:ext uri="{28A0092B-C50C-407E-A947-70E740481C1C}">
                <a14:useLocalDpi xmlns:a14="http://schemas.microsoft.com/office/drawing/2010/main"/>
              </a:ext>
            </a:extLst>
          </a:blip>
          <a:stretch>
            <a:fillRect/>
          </a:stretch>
        </p:blipFill>
        <p:spPr>
          <a:xfrm>
            <a:off x="6163669" y="318216"/>
            <a:ext cx="1454695" cy="1337082"/>
          </a:xfrm>
          <a:prstGeom prst="rect">
            <a:avLst/>
          </a:prstGeom>
        </p:spPr>
      </p:pic>
      <p:pic>
        <p:nvPicPr>
          <p:cNvPr id="16" name="Picture 15" descr="Aerial view of a city&#10;&#10;Description automatically generated">
            <a:extLst>
              <a:ext uri="{FF2B5EF4-FFF2-40B4-BE49-F238E27FC236}">
                <a16:creationId xmlns:a16="http://schemas.microsoft.com/office/drawing/2014/main" id="{719E836E-8D89-C113-FAB1-273C6D0E9CB2}"/>
              </a:ext>
            </a:extLst>
          </p:cNvPr>
          <p:cNvPicPr>
            <a:picLocks noChangeAspect="1"/>
          </p:cNvPicPr>
          <p:nvPr/>
        </p:nvPicPr>
        <p:blipFill>
          <a:blip r:embed="rId17" cstate="screen">
            <a:extLst>
              <a:ext uri="{28A0092B-C50C-407E-A947-70E740481C1C}">
                <a14:useLocalDpi xmlns:a14="http://schemas.microsoft.com/office/drawing/2010/main"/>
              </a:ext>
            </a:extLst>
          </a:blip>
          <a:stretch>
            <a:fillRect/>
          </a:stretch>
        </p:blipFill>
        <p:spPr>
          <a:xfrm>
            <a:off x="7899514" y="5420992"/>
            <a:ext cx="1327886" cy="1280798"/>
          </a:xfrm>
          <a:prstGeom prst="rect">
            <a:avLst/>
          </a:prstGeom>
        </p:spPr>
      </p:pic>
      <p:pic>
        <p:nvPicPr>
          <p:cNvPr id="17" name="Picture 16" descr="A large metal sculpture in a grassy area&#10;&#10;Description automatically generated">
            <a:extLst>
              <a:ext uri="{FF2B5EF4-FFF2-40B4-BE49-F238E27FC236}">
                <a16:creationId xmlns:a16="http://schemas.microsoft.com/office/drawing/2014/main" id="{74F75F64-925A-647E-CA36-2BFDA63BAB7E}"/>
              </a:ext>
            </a:extLst>
          </p:cNvPr>
          <p:cNvPicPr>
            <a:picLocks noChangeAspect="1"/>
          </p:cNvPicPr>
          <p:nvPr/>
        </p:nvPicPr>
        <p:blipFill>
          <a:blip r:embed="rId18" cstate="screen">
            <a:extLst>
              <a:ext uri="{28A0092B-C50C-407E-A947-70E740481C1C}">
                <a14:useLocalDpi xmlns:a14="http://schemas.microsoft.com/office/drawing/2010/main"/>
              </a:ext>
            </a:extLst>
          </a:blip>
          <a:stretch>
            <a:fillRect/>
          </a:stretch>
        </p:blipFill>
        <p:spPr>
          <a:xfrm>
            <a:off x="7804124" y="2260762"/>
            <a:ext cx="1412766" cy="1337082"/>
          </a:xfrm>
          <a:prstGeom prst="rect">
            <a:avLst/>
          </a:prstGeom>
        </p:spPr>
      </p:pic>
      <p:pic>
        <p:nvPicPr>
          <p:cNvPr id="18" name="Picture 17" descr="A painting of airplanes flying over a lake&#10;&#10;Description automatically generated">
            <a:extLst>
              <a:ext uri="{FF2B5EF4-FFF2-40B4-BE49-F238E27FC236}">
                <a16:creationId xmlns:a16="http://schemas.microsoft.com/office/drawing/2014/main" id="{E0DFBE67-F520-1803-404E-166ABF116772}"/>
              </a:ext>
            </a:extLst>
          </p:cNvPr>
          <p:cNvPicPr>
            <a:picLocks noChangeAspect="1"/>
          </p:cNvPicPr>
          <p:nvPr/>
        </p:nvPicPr>
        <p:blipFill>
          <a:blip r:embed="rId19" cstate="screen">
            <a:extLst>
              <a:ext uri="{28A0092B-C50C-407E-A947-70E740481C1C}">
                <a14:useLocalDpi xmlns:a14="http://schemas.microsoft.com/office/drawing/2010/main"/>
              </a:ext>
            </a:extLst>
          </a:blip>
          <a:stretch>
            <a:fillRect/>
          </a:stretch>
        </p:blipFill>
        <p:spPr>
          <a:xfrm>
            <a:off x="9912218" y="470233"/>
            <a:ext cx="1800704" cy="2156887"/>
          </a:xfrm>
          <a:prstGeom prst="rect">
            <a:avLst/>
          </a:prstGeom>
        </p:spPr>
      </p:pic>
      <p:pic>
        <p:nvPicPr>
          <p:cNvPr id="20" name="Picture 19" descr="A stack of old photos and a book&#10;&#10;Description automatically generated">
            <a:extLst>
              <a:ext uri="{FF2B5EF4-FFF2-40B4-BE49-F238E27FC236}">
                <a16:creationId xmlns:a16="http://schemas.microsoft.com/office/drawing/2014/main" id="{90292E9C-E644-C8B1-FD76-7168BCDDA339}"/>
              </a:ext>
            </a:extLst>
          </p:cNvPr>
          <p:cNvPicPr>
            <a:picLocks noChangeAspect="1"/>
          </p:cNvPicPr>
          <p:nvPr/>
        </p:nvPicPr>
        <p:blipFill>
          <a:blip r:embed="rId20" cstate="screen">
            <a:extLst>
              <a:ext uri="{28A0092B-C50C-407E-A947-70E740481C1C}">
                <a14:useLocalDpi xmlns:a14="http://schemas.microsoft.com/office/drawing/2010/main"/>
              </a:ext>
            </a:extLst>
          </a:blip>
          <a:stretch>
            <a:fillRect/>
          </a:stretch>
        </p:blipFill>
        <p:spPr>
          <a:xfrm>
            <a:off x="9641757" y="5084012"/>
            <a:ext cx="2361368" cy="1579828"/>
          </a:xfrm>
          <a:prstGeom prst="rect">
            <a:avLst/>
          </a:prstGeom>
        </p:spPr>
      </p:pic>
      <p:pic>
        <p:nvPicPr>
          <p:cNvPr id="22" name="Picture 21" descr="A close up of a painting&#10;&#10;Description automatically generated">
            <a:extLst>
              <a:ext uri="{FF2B5EF4-FFF2-40B4-BE49-F238E27FC236}">
                <a16:creationId xmlns:a16="http://schemas.microsoft.com/office/drawing/2014/main" id="{C66AADFC-A94C-94C4-F295-25B5C821DEB2}"/>
              </a:ext>
            </a:extLst>
          </p:cNvPr>
          <p:cNvPicPr>
            <a:picLocks noChangeAspect="1"/>
          </p:cNvPicPr>
          <p:nvPr/>
        </p:nvPicPr>
        <p:blipFill>
          <a:blip r:embed="rId21" cstate="screen">
            <a:extLst>
              <a:ext uri="{28A0092B-C50C-407E-A947-70E740481C1C}">
                <a14:useLocalDpi xmlns:a14="http://schemas.microsoft.com/office/drawing/2010/main"/>
              </a:ext>
            </a:extLst>
          </a:blip>
          <a:stretch>
            <a:fillRect/>
          </a:stretch>
        </p:blipFill>
        <p:spPr>
          <a:xfrm>
            <a:off x="2560046" y="5008391"/>
            <a:ext cx="3239976" cy="1645702"/>
          </a:xfrm>
          <a:prstGeom prst="rect">
            <a:avLst/>
          </a:prstGeom>
        </p:spPr>
      </p:pic>
    </p:spTree>
    <p:extLst>
      <p:ext uri="{BB962C8B-B14F-4D97-AF65-F5344CB8AC3E}">
        <p14:creationId xmlns:p14="http://schemas.microsoft.com/office/powerpoint/2010/main" val="386019417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a:extLst>
              <a:ext uri="{FF2B5EF4-FFF2-40B4-BE49-F238E27FC236}">
                <a16:creationId xmlns:a16="http://schemas.microsoft.com/office/drawing/2014/main" id="{B27E5744-69F9-1E99-C039-BAA675995FE1}"/>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6654119" y="372114"/>
            <a:ext cx="5364410" cy="3056886"/>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8" descr="A person wearing a virtual reality headset&#10;&#10;Description automatically generated">
            <a:extLst>
              <a:ext uri="{FF2B5EF4-FFF2-40B4-BE49-F238E27FC236}">
                <a16:creationId xmlns:a16="http://schemas.microsoft.com/office/drawing/2014/main" id="{832642CD-244C-B154-B0A6-61D9E39B93C3}"/>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206756" y="632467"/>
            <a:ext cx="3144641" cy="5665095"/>
          </a:xfrm>
          <a:prstGeom prst="rect">
            <a:avLst/>
          </a:prstGeom>
        </p:spPr>
      </p:pic>
      <p:pic>
        <p:nvPicPr>
          <p:cNvPr id="11" name="Picture 10" descr="A person standing in front of a board&#10;&#10;Description automatically generated">
            <a:extLst>
              <a:ext uri="{FF2B5EF4-FFF2-40B4-BE49-F238E27FC236}">
                <a16:creationId xmlns:a16="http://schemas.microsoft.com/office/drawing/2014/main" id="{2AE5493B-1FC3-6CC7-AFE9-79583DCDAE30}"/>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7704334" y="3655301"/>
            <a:ext cx="4314195" cy="2876130"/>
          </a:xfrm>
          <a:prstGeom prst="rect">
            <a:avLst/>
          </a:prstGeom>
        </p:spPr>
      </p:pic>
      <p:pic>
        <p:nvPicPr>
          <p:cNvPr id="13" name="Picture 12" descr="A person looking at a computer screen&#10;&#10;Description automatically generated">
            <a:extLst>
              <a:ext uri="{FF2B5EF4-FFF2-40B4-BE49-F238E27FC236}">
                <a16:creationId xmlns:a16="http://schemas.microsoft.com/office/drawing/2014/main" id="{C28CBD02-7C66-0D75-8EDF-BF98004F85BB}"/>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3545340" y="3655301"/>
            <a:ext cx="3965114" cy="2642261"/>
          </a:xfrm>
          <a:prstGeom prst="rect">
            <a:avLst/>
          </a:prstGeom>
        </p:spPr>
      </p:pic>
      <p:pic>
        <p:nvPicPr>
          <p:cNvPr id="15" name="Picture 14" descr="A group of men standing in front of a large screen&#10;&#10;Description automatically generated">
            <a:extLst>
              <a:ext uri="{FF2B5EF4-FFF2-40B4-BE49-F238E27FC236}">
                <a16:creationId xmlns:a16="http://schemas.microsoft.com/office/drawing/2014/main" id="{68BB37C6-3CDB-AA34-BD5D-F65128581C30}"/>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3545340" y="632467"/>
            <a:ext cx="2914836" cy="2796534"/>
          </a:xfrm>
          <a:prstGeom prst="rect">
            <a:avLst/>
          </a:prstGeom>
        </p:spPr>
      </p:pic>
    </p:spTree>
    <p:extLst>
      <p:ext uri="{BB962C8B-B14F-4D97-AF65-F5344CB8AC3E}">
        <p14:creationId xmlns:p14="http://schemas.microsoft.com/office/powerpoint/2010/main" val="1252660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A person pointing at a screen&#10;&#10;Description automatically generated">
            <a:extLst>
              <a:ext uri="{FF2B5EF4-FFF2-40B4-BE49-F238E27FC236}">
                <a16:creationId xmlns:a16="http://schemas.microsoft.com/office/drawing/2014/main" id="{D5B0BC5D-5BB7-05E6-8846-713A5CDD26F4}"/>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8021680" y="311128"/>
            <a:ext cx="4060643" cy="2704902"/>
          </a:xfrm>
          <a:prstGeom prst="rect">
            <a:avLst/>
          </a:prstGeom>
        </p:spPr>
      </p:pic>
      <p:pic>
        <p:nvPicPr>
          <p:cNvPr id="3" name="Picture 2" descr="A group of people standing and talking&#10;&#10;Description automatically generated">
            <a:extLst>
              <a:ext uri="{FF2B5EF4-FFF2-40B4-BE49-F238E27FC236}">
                <a16:creationId xmlns:a16="http://schemas.microsoft.com/office/drawing/2014/main" id="{F78BCE1D-ADFE-73C2-4AF9-4DB73F5A5590}"/>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4561212" y="674730"/>
            <a:ext cx="3304111" cy="2341300"/>
          </a:xfrm>
          <a:prstGeom prst="rect">
            <a:avLst/>
          </a:prstGeom>
        </p:spPr>
      </p:pic>
      <p:pic>
        <p:nvPicPr>
          <p:cNvPr id="5" name="Picture 4" descr="A group of people sitting around a table with papers&#10;&#10;Description automatically generated">
            <a:extLst>
              <a:ext uri="{FF2B5EF4-FFF2-40B4-BE49-F238E27FC236}">
                <a16:creationId xmlns:a16="http://schemas.microsoft.com/office/drawing/2014/main" id="{E63DA058-073E-39F0-BBF5-99651BFED4E3}"/>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71778" y="311128"/>
            <a:ext cx="4343587" cy="2704902"/>
          </a:xfrm>
          <a:prstGeom prst="rect">
            <a:avLst/>
          </a:prstGeom>
        </p:spPr>
      </p:pic>
      <p:pic>
        <p:nvPicPr>
          <p:cNvPr id="7" name="Picture 6">
            <a:extLst>
              <a:ext uri="{FF2B5EF4-FFF2-40B4-BE49-F238E27FC236}">
                <a16:creationId xmlns:a16="http://schemas.microsoft.com/office/drawing/2014/main" id="{46C493F0-A266-A857-0EC3-2BBE6E37716C}"/>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5292810" y="3236312"/>
            <a:ext cx="3837939" cy="3222022"/>
          </a:xfrm>
          <a:prstGeom prst="rect">
            <a:avLst/>
          </a:prstGeom>
        </p:spPr>
      </p:pic>
      <p:pic>
        <p:nvPicPr>
          <p:cNvPr id="8" name="Picture 7">
            <a:extLst>
              <a:ext uri="{FF2B5EF4-FFF2-40B4-BE49-F238E27FC236}">
                <a16:creationId xmlns:a16="http://schemas.microsoft.com/office/drawing/2014/main" id="{978E4289-4B9E-ED02-9671-6FF5766384D8}"/>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175860" y="3236312"/>
            <a:ext cx="4908444" cy="3222022"/>
          </a:xfrm>
          <a:prstGeom prst="rect">
            <a:avLst/>
          </a:prstGeom>
        </p:spPr>
      </p:pic>
      <p:pic>
        <p:nvPicPr>
          <p:cNvPr id="9" name="Picture 8">
            <a:extLst>
              <a:ext uri="{FF2B5EF4-FFF2-40B4-BE49-F238E27FC236}">
                <a16:creationId xmlns:a16="http://schemas.microsoft.com/office/drawing/2014/main" id="{3E739BE7-3F63-F65B-9978-2E838BC637D3}"/>
              </a:ext>
            </a:extLst>
          </p:cNvPr>
          <p:cNvPicPr>
            <a:picLocks noChangeAspect="1" noChangeArrowheads="1"/>
          </p:cNvPicPr>
          <p:nvPr/>
        </p:nvPicPr>
        <p:blipFill>
          <a:blip r:embed="rId8" cstate="screen">
            <a:extLst>
              <a:ext uri="{28A0092B-C50C-407E-A947-70E740481C1C}">
                <a14:useLocalDpi xmlns:a14="http://schemas.microsoft.com/office/drawing/2010/main"/>
              </a:ext>
            </a:extLst>
          </a:blip>
          <a:srcRect/>
          <a:stretch>
            <a:fillRect/>
          </a:stretch>
        </p:blipFill>
        <p:spPr bwMode="auto">
          <a:xfrm>
            <a:off x="9339255" y="3236312"/>
            <a:ext cx="2534562" cy="32802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1299324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29C6E7-98B7-6CF0-F474-8719B74EF60E}"/>
              </a:ext>
            </a:extLst>
          </p:cNvPr>
          <p:cNvSpPr>
            <a:spLocks noGrp="1"/>
          </p:cNvSpPr>
          <p:nvPr>
            <p:ph type="title"/>
          </p:nvPr>
        </p:nvSpPr>
        <p:spPr>
          <a:xfrm>
            <a:off x="831850" y="1709739"/>
            <a:ext cx="10515600" cy="1222648"/>
          </a:xfrm>
        </p:spPr>
        <p:txBody>
          <a:bodyPr>
            <a:normAutofit/>
          </a:bodyPr>
          <a:lstStyle/>
          <a:p>
            <a:pPr algn="ctr"/>
            <a:r>
              <a:rPr lang="en-US" sz="3200" dirty="0">
                <a:solidFill>
                  <a:schemeClr val="tx1">
                    <a:lumMod val="50000"/>
                    <a:lumOff val="50000"/>
                  </a:schemeClr>
                </a:solidFill>
                <a:latin typeface="Arial" panose="020B0604020202020204" pitchFamily="34" charset="0"/>
                <a:cs typeface="Arial" panose="020B0604020202020204" pitchFamily="34" charset="0"/>
              </a:rPr>
              <a:t>Transforming Scholarly Publishing</a:t>
            </a:r>
          </a:p>
        </p:txBody>
      </p:sp>
      <p:sp>
        <p:nvSpPr>
          <p:cNvPr id="3" name="Text Placeholder 2">
            <a:extLst>
              <a:ext uri="{FF2B5EF4-FFF2-40B4-BE49-F238E27FC236}">
                <a16:creationId xmlns:a16="http://schemas.microsoft.com/office/drawing/2014/main" id="{04434E92-BE5F-321B-61D4-1DD86B31D06D}"/>
              </a:ext>
            </a:extLst>
          </p:cNvPr>
          <p:cNvSpPr>
            <a:spLocks noGrp="1"/>
          </p:cNvSpPr>
          <p:nvPr>
            <p:ph type="body" idx="1"/>
          </p:nvPr>
        </p:nvSpPr>
        <p:spPr>
          <a:xfrm>
            <a:off x="831850" y="3163615"/>
            <a:ext cx="10515600" cy="761999"/>
          </a:xfrm>
        </p:spPr>
        <p:txBody>
          <a:bodyPr/>
          <a:lstStyle/>
          <a:p>
            <a:pPr algn="ctr"/>
            <a:r>
              <a:rPr lang="en-US" i="1" dirty="0">
                <a:solidFill>
                  <a:srgbClr val="C00000"/>
                </a:solidFill>
                <a:latin typeface="Arial" panose="020B0604020202020204" pitchFamily="34" charset="0"/>
                <a:cs typeface="Arial" panose="020B0604020202020204" pitchFamily="34" charset="0"/>
              </a:rPr>
              <a:t>shape-shifting form enacts argument and engages new audiences</a:t>
            </a:r>
          </a:p>
        </p:txBody>
      </p:sp>
    </p:spTree>
    <p:extLst>
      <p:ext uri="{BB962C8B-B14F-4D97-AF65-F5344CB8AC3E}">
        <p14:creationId xmlns:p14="http://schemas.microsoft.com/office/powerpoint/2010/main" val="143365479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8" name="Picture 7" descr="A computer and a bottle&#10;&#10;Description automatically generated">
            <a:extLst>
              <a:ext uri="{FF2B5EF4-FFF2-40B4-BE49-F238E27FC236}">
                <a16:creationId xmlns:a16="http://schemas.microsoft.com/office/drawing/2014/main" id="{561DB8D1-EC71-B6C4-84F5-A5A047574496}"/>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1143940" y="643466"/>
            <a:ext cx="9904119" cy="5571067"/>
          </a:xfrm>
          <a:prstGeom prst="rect">
            <a:avLst/>
          </a:prstGeom>
        </p:spPr>
      </p:pic>
    </p:spTree>
    <p:extLst>
      <p:ext uri="{BB962C8B-B14F-4D97-AF65-F5344CB8AC3E}">
        <p14:creationId xmlns:p14="http://schemas.microsoft.com/office/powerpoint/2010/main" val="171508525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2" name="Picture 1" descr="A computer and a phone&#10;&#10;Description automatically generated">
            <a:extLst>
              <a:ext uri="{FF2B5EF4-FFF2-40B4-BE49-F238E27FC236}">
                <a16:creationId xmlns:a16="http://schemas.microsoft.com/office/drawing/2014/main" id="{A72CD7E5-C206-8037-33D7-4C12F0AF86E0}"/>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1143940" y="643466"/>
            <a:ext cx="9904119" cy="5571067"/>
          </a:xfrm>
          <a:prstGeom prst="rect">
            <a:avLst/>
          </a:prstGeom>
        </p:spPr>
      </p:pic>
    </p:spTree>
    <p:extLst>
      <p:ext uri="{BB962C8B-B14F-4D97-AF65-F5344CB8AC3E}">
        <p14:creationId xmlns:p14="http://schemas.microsoft.com/office/powerpoint/2010/main" val="240290825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 name="Rectangle 12">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2" name="Picture 1" descr="A computer and a pen&#10;&#10;Description automatically generated">
            <a:extLst>
              <a:ext uri="{FF2B5EF4-FFF2-40B4-BE49-F238E27FC236}">
                <a16:creationId xmlns:a16="http://schemas.microsoft.com/office/drawing/2014/main" id="{0D75BDA5-D575-4D03-A415-90E9BC06CCD4}"/>
              </a:ext>
            </a:extLst>
          </p:cNvPr>
          <p:cNvPicPr>
            <a:picLocks noChangeAspect="1"/>
          </p:cNvPicPr>
          <p:nvPr/>
        </p:nvPicPr>
        <p:blipFill rotWithShape="1">
          <a:blip r:embed="rId2" cstate="screen">
            <a:extLst>
              <a:ext uri="{28A0092B-C50C-407E-A947-70E740481C1C}">
                <a14:useLocalDpi xmlns:a14="http://schemas.microsoft.com/office/drawing/2010/main"/>
              </a:ext>
            </a:extLst>
          </a:blip>
          <a:srcRect/>
          <a:stretch/>
        </p:blipFill>
        <p:spPr>
          <a:xfrm>
            <a:off x="1149177" y="638797"/>
            <a:ext cx="9971902" cy="5504576"/>
          </a:xfrm>
          <a:prstGeom prst="rect">
            <a:avLst/>
          </a:prstGeom>
        </p:spPr>
      </p:pic>
    </p:spTree>
    <p:extLst>
      <p:ext uri="{BB962C8B-B14F-4D97-AF65-F5344CB8AC3E}">
        <p14:creationId xmlns:p14="http://schemas.microsoft.com/office/powerpoint/2010/main" val="76834151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A close-up of a hand&#10;&#10;Description automatically generated">
            <a:extLst>
              <a:ext uri="{FF2B5EF4-FFF2-40B4-BE49-F238E27FC236}">
                <a16:creationId xmlns:a16="http://schemas.microsoft.com/office/drawing/2014/main" id="{F1E27685-C805-2B2E-4815-CD767BC34301}"/>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405027" y="3595383"/>
            <a:ext cx="5500096" cy="3052552"/>
          </a:xfrm>
          <a:prstGeom prst="rect">
            <a:avLst/>
          </a:prstGeom>
        </p:spPr>
      </p:pic>
      <p:pic>
        <p:nvPicPr>
          <p:cNvPr id="3" name="Picture 2" descr="A blurry hands behind a glass&#10;&#10;Description automatically generated">
            <a:extLst>
              <a:ext uri="{FF2B5EF4-FFF2-40B4-BE49-F238E27FC236}">
                <a16:creationId xmlns:a16="http://schemas.microsoft.com/office/drawing/2014/main" id="{BFD59821-A18B-29D0-5834-D5D17424161F}"/>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447268" y="285010"/>
            <a:ext cx="5415614" cy="2992126"/>
          </a:xfrm>
          <a:prstGeom prst="rect">
            <a:avLst/>
          </a:prstGeom>
        </p:spPr>
      </p:pic>
      <p:pic>
        <p:nvPicPr>
          <p:cNvPr id="4" name="Picture 3" descr="A group of hands on a rock&#10;&#10;Description automatically generated">
            <a:extLst>
              <a:ext uri="{FF2B5EF4-FFF2-40B4-BE49-F238E27FC236}">
                <a16:creationId xmlns:a16="http://schemas.microsoft.com/office/drawing/2014/main" id="{8A66CECD-7571-3627-D21E-985A211D2296}"/>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271564" y="198480"/>
            <a:ext cx="5473171" cy="3078656"/>
          </a:xfrm>
          <a:prstGeom prst="rect">
            <a:avLst/>
          </a:prstGeom>
        </p:spPr>
      </p:pic>
      <p:pic>
        <p:nvPicPr>
          <p:cNvPr id="14" name="Picture 13" descr="A screenshot of a web page&#10;&#10;Description automatically generated">
            <a:extLst>
              <a:ext uri="{FF2B5EF4-FFF2-40B4-BE49-F238E27FC236}">
                <a16:creationId xmlns:a16="http://schemas.microsoft.com/office/drawing/2014/main" id="{EFB4C494-2740-6DA5-36B9-AF9A3D093A8A}"/>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6271563" y="3441357"/>
            <a:ext cx="5473171" cy="3219232"/>
          </a:xfrm>
          <a:prstGeom prst="rect">
            <a:avLst/>
          </a:prstGeom>
        </p:spPr>
      </p:pic>
    </p:spTree>
    <p:extLst>
      <p:ext uri="{BB962C8B-B14F-4D97-AF65-F5344CB8AC3E}">
        <p14:creationId xmlns:p14="http://schemas.microsoft.com/office/powerpoint/2010/main" val="322445820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7" name="Rectangle 16">
            <a:extLst>
              <a:ext uri="{FF2B5EF4-FFF2-40B4-BE49-F238E27FC236}">
                <a16:creationId xmlns:a16="http://schemas.microsoft.com/office/drawing/2014/main" id="{E8DC6FCD-811B-436E-9FEE-FC957486CD7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6" name="Picture 5" descr="A screenshot of a book&#10;&#10;Description automatically generated">
            <a:extLst>
              <a:ext uri="{FF2B5EF4-FFF2-40B4-BE49-F238E27FC236}">
                <a16:creationId xmlns:a16="http://schemas.microsoft.com/office/drawing/2014/main" id="{50F735FA-3882-D63F-BAC7-3C0B26FAB490}"/>
              </a:ext>
            </a:extLst>
          </p:cNvPr>
          <p:cNvPicPr>
            <a:picLocks noChangeAspect="1"/>
          </p:cNvPicPr>
          <p:nvPr/>
        </p:nvPicPr>
        <p:blipFill rotWithShape="1">
          <a:blip r:embed="rId2" cstate="screen">
            <a:extLst>
              <a:ext uri="{28A0092B-C50C-407E-A947-70E740481C1C}">
                <a14:useLocalDpi xmlns:a14="http://schemas.microsoft.com/office/drawing/2010/main"/>
              </a:ext>
            </a:extLst>
          </a:blip>
          <a:srcRect b="-3"/>
          <a:stretch/>
        </p:blipFill>
        <p:spPr>
          <a:xfrm>
            <a:off x="6206281" y="273931"/>
            <a:ext cx="5804105" cy="3167426"/>
          </a:xfrm>
          <a:prstGeom prst="rect">
            <a:avLst/>
          </a:prstGeom>
        </p:spPr>
      </p:pic>
      <p:pic>
        <p:nvPicPr>
          <p:cNvPr id="2" name="Picture 1" descr="A cover of a book&#10;&#10;Description automatically generated">
            <a:extLst>
              <a:ext uri="{FF2B5EF4-FFF2-40B4-BE49-F238E27FC236}">
                <a16:creationId xmlns:a16="http://schemas.microsoft.com/office/drawing/2014/main" id="{FF9B9B06-F6D0-372B-DF0B-B21E09FB5483}"/>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215951" y="273931"/>
            <a:ext cx="5797883" cy="3167426"/>
          </a:xfrm>
          <a:prstGeom prst="rect">
            <a:avLst/>
          </a:prstGeom>
        </p:spPr>
      </p:pic>
      <p:pic>
        <p:nvPicPr>
          <p:cNvPr id="12" name="Picture 11" descr="A screenshot of a phone&#10;&#10;Description automatically generated">
            <a:extLst>
              <a:ext uri="{FF2B5EF4-FFF2-40B4-BE49-F238E27FC236}">
                <a16:creationId xmlns:a16="http://schemas.microsoft.com/office/drawing/2014/main" id="{CA5711D5-170C-FBEB-91E2-A8F3486F1AB9}"/>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r="-2"/>
          <a:stretch/>
        </p:blipFill>
        <p:spPr>
          <a:xfrm>
            <a:off x="215951" y="3748526"/>
            <a:ext cx="5804105" cy="2789948"/>
          </a:xfrm>
          <a:prstGeom prst="rect">
            <a:avLst/>
          </a:prstGeom>
        </p:spPr>
      </p:pic>
      <p:pic>
        <p:nvPicPr>
          <p:cNvPr id="10" name="Picture 9" descr="A screenshot of a computer&#10;&#10;Description automatically generated">
            <a:extLst>
              <a:ext uri="{FF2B5EF4-FFF2-40B4-BE49-F238E27FC236}">
                <a16:creationId xmlns:a16="http://schemas.microsoft.com/office/drawing/2014/main" id="{39B66CB6-352F-A821-CCA3-0C62B87D884D}"/>
              </a:ext>
            </a:extLst>
          </p:cNvPr>
          <p:cNvPicPr>
            <a:picLocks noChangeAspect="1"/>
          </p:cNvPicPr>
          <p:nvPr/>
        </p:nvPicPr>
        <p:blipFill rotWithShape="1">
          <a:blip r:embed="rId5" cstate="screen">
            <a:extLst>
              <a:ext uri="{28A0092B-C50C-407E-A947-70E740481C1C}">
                <a14:useLocalDpi xmlns:a14="http://schemas.microsoft.com/office/drawing/2010/main"/>
              </a:ext>
            </a:extLst>
          </a:blip>
          <a:srcRect/>
          <a:stretch/>
        </p:blipFill>
        <p:spPr>
          <a:xfrm>
            <a:off x="6206281" y="3748526"/>
            <a:ext cx="5797883" cy="2789948"/>
          </a:xfrm>
          <a:prstGeom prst="rect">
            <a:avLst/>
          </a:prstGeom>
        </p:spPr>
      </p:pic>
    </p:spTree>
    <p:extLst>
      <p:ext uri="{BB962C8B-B14F-4D97-AF65-F5344CB8AC3E}">
        <p14:creationId xmlns:p14="http://schemas.microsoft.com/office/powerpoint/2010/main" val="303194274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long wooden bench in a room with white columns&#10;&#10;Description automatically generated">
            <a:extLst>
              <a:ext uri="{FF2B5EF4-FFF2-40B4-BE49-F238E27FC236}">
                <a16:creationId xmlns:a16="http://schemas.microsoft.com/office/drawing/2014/main" id="{0FA414FF-694E-B46D-536E-FBC719CA9F4C}"/>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6461621" y="334548"/>
            <a:ext cx="5007440" cy="6239802"/>
          </a:xfrm>
          <a:prstGeom prst="rect">
            <a:avLst/>
          </a:prstGeom>
        </p:spPr>
      </p:pic>
      <p:pic>
        <p:nvPicPr>
          <p:cNvPr id="6" name="Picture 5" descr="A stone building with a arched doorway&#10;&#10;Description automatically generated">
            <a:extLst>
              <a:ext uri="{FF2B5EF4-FFF2-40B4-BE49-F238E27FC236}">
                <a16:creationId xmlns:a16="http://schemas.microsoft.com/office/drawing/2014/main" id="{3D3FC4C9-C07F-1F82-AA52-1E73D63D759D}"/>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629342" y="334548"/>
            <a:ext cx="5101038" cy="6239802"/>
          </a:xfrm>
          <a:prstGeom prst="rect">
            <a:avLst/>
          </a:prstGeom>
        </p:spPr>
      </p:pic>
    </p:spTree>
    <p:extLst>
      <p:ext uri="{BB962C8B-B14F-4D97-AF65-F5344CB8AC3E}">
        <p14:creationId xmlns:p14="http://schemas.microsoft.com/office/powerpoint/2010/main" val="71426843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7" name="Picture 6" descr="A cover of a book&#10;&#10;Description automatically generated">
            <a:extLst>
              <a:ext uri="{FF2B5EF4-FFF2-40B4-BE49-F238E27FC236}">
                <a16:creationId xmlns:a16="http://schemas.microsoft.com/office/drawing/2014/main" id="{81B6C112-B3C3-B13B-DA62-D2A21923CBB6}"/>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199334" y="229410"/>
            <a:ext cx="4384853" cy="2503020"/>
          </a:xfrm>
          <a:prstGeom prst="rect">
            <a:avLst/>
          </a:prstGeom>
        </p:spPr>
      </p:pic>
      <p:pic>
        <p:nvPicPr>
          <p:cNvPr id="8" name="Picture 7" descr="A group of books with text&#10;&#10;Description automatically generated">
            <a:extLst>
              <a:ext uri="{FF2B5EF4-FFF2-40B4-BE49-F238E27FC236}">
                <a16:creationId xmlns:a16="http://schemas.microsoft.com/office/drawing/2014/main" id="{04906378-339E-073E-F602-956F139BC509}"/>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626670" y="2903651"/>
            <a:ext cx="3112747" cy="1776859"/>
          </a:xfrm>
          <a:prstGeom prst="rect">
            <a:avLst/>
          </a:prstGeom>
        </p:spPr>
      </p:pic>
      <p:pic>
        <p:nvPicPr>
          <p:cNvPr id="9" name="Picture 8" descr="A group of books with text&#10;&#10;Description automatically generated">
            <a:extLst>
              <a:ext uri="{FF2B5EF4-FFF2-40B4-BE49-F238E27FC236}">
                <a16:creationId xmlns:a16="http://schemas.microsoft.com/office/drawing/2014/main" id="{F87EBE03-D777-F7AA-FD4D-BB9C97007DCC}"/>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26669" y="4851731"/>
            <a:ext cx="3112747" cy="1776859"/>
          </a:xfrm>
          <a:prstGeom prst="rect">
            <a:avLst/>
          </a:prstGeom>
        </p:spPr>
      </p:pic>
      <p:pic>
        <p:nvPicPr>
          <p:cNvPr id="10" name="Picture 9" descr="A screenshot of a computer&#10;&#10;Description automatically generated">
            <a:extLst>
              <a:ext uri="{FF2B5EF4-FFF2-40B4-BE49-F238E27FC236}">
                <a16:creationId xmlns:a16="http://schemas.microsoft.com/office/drawing/2014/main" id="{F5DE1FE4-F5E3-1176-5497-44DE707EEDAC}"/>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4866290" y="1053963"/>
            <a:ext cx="3586295" cy="4088874"/>
          </a:xfrm>
          <a:prstGeom prst="rect">
            <a:avLst/>
          </a:prstGeom>
        </p:spPr>
      </p:pic>
      <p:pic>
        <p:nvPicPr>
          <p:cNvPr id="12" name="Picture 11" descr="A screenshot of a cell phone&#10;&#10;Description automatically generated">
            <a:extLst>
              <a:ext uri="{FF2B5EF4-FFF2-40B4-BE49-F238E27FC236}">
                <a16:creationId xmlns:a16="http://schemas.microsoft.com/office/drawing/2014/main" id="{E81FB38E-9295-77D8-4FCF-E5824B43E365}"/>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8734688" y="1754400"/>
            <a:ext cx="3199554" cy="4874190"/>
          </a:xfrm>
          <a:prstGeom prst="rect">
            <a:avLst/>
          </a:prstGeom>
        </p:spPr>
      </p:pic>
    </p:spTree>
    <p:extLst>
      <p:ext uri="{BB962C8B-B14F-4D97-AF65-F5344CB8AC3E}">
        <p14:creationId xmlns:p14="http://schemas.microsoft.com/office/powerpoint/2010/main" val="177606701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29C6E7-98B7-6CF0-F474-8719B74EF60E}"/>
              </a:ext>
            </a:extLst>
          </p:cNvPr>
          <p:cNvSpPr>
            <a:spLocks noGrp="1"/>
          </p:cNvSpPr>
          <p:nvPr>
            <p:ph type="title"/>
          </p:nvPr>
        </p:nvSpPr>
        <p:spPr>
          <a:xfrm>
            <a:off x="831850" y="1709739"/>
            <a:ext cx="10515600" cy="1222648"/>
          </a:xfrm>
        </p:spPr>
        <p:txBody>
          <a:bodyPr>
            <a:normAutofit/>
          </a:bodyPr>
          <a:lstStyle/>
          <a:p>
            <a:pPr algn="ctr"/>
            <a:r>
              <a:rPr lang="en-US" sz="3200" dirty="0">
                <a:solidFill>
                  <a:schemeClr val="tx1">
                    <a:lumMod val="50000"/>
                    <a:lumOff val="50000"/>
                  </a:schemeClr>
                </a:solidFill>
                <a:latin typeface="Arial" panose="020B0604020202020204" pitchFamily="34" charset="0"/>
                <a:cs typeface="Arial" panose="020B0604020202020204" pitchFamily="34" charset="0"/>
              </a:rPr>
              <a:t>Transforming Scholarly Publishing</a:t>
            </a:r>
          </a:p>
        </p:txBody>
      </p:sp>
      <p:sp>
        <p:nvSpPr>
          <p:cNvPr id="3" name="Text Placeholder 2">
            <a:extLst>
              <a:ext uri="{FF2B5EF4-FFF2-40B4-BE49-F238E27FC236}">
                <a16:creationId xmlns:a16="http://schemas.microsoft.com/office/drawing/2014/main" id="{04434E92-BE5F-321B-61D4-1DD86B31D06D}"/>
              </a:ext>
            </a:extLst>
          </p:cNvPr>
          <p:cNvSpPr>
            <a:spLocks noGrp="1"/>
          </p:cNvSpPr>
          <p:nvPr>
            <p:ph type="body" idx="1"/>
          </p:nvPr>
        </p:nvSpPr>
        <p:spPr>
          <a:xfrm>
            <a:off x="831850" y="3163615"/>
            <a:ext cx="10515600" cy="761999"/>
          </a:xfrm>
        </p:spPr>
        <p:txBody>
          <a:bodyPr/>
          <a:lstStyle/>
          <a:p>
            <a:pPr algn="ctr"/>
            <a:r>
              <a:rPr lang="en-US" i="1" dirty="0">
                <a:solidFill>
                  <a:srgbClr val="C00000"/>
                </a:solidFill>
                <a:latin typeface="Arial" panose="020B0604020202020204" pitchFamily="34" charset="0"/>
                <a:cs typeface="Arial" panose="020B0604020202020204" pitchFamily="34" charset="0"/>
              </a:rPr>
              <a:t>cross-organizational collaborations offer sustainable, scalable models</a:t>
            </a:r>
          </a:p>
        </p:txBody>
      </p:sp>
    </p:spTree>
    <p:extLst>
      <p:ext uri="{BB962C8B-B14F-4D97-AF65-F5344CB8AC3E}">
        <p14:creationId xmlns:p14="http://schemas.microsoft.com/office/powerpoint/2010/main" val="203156653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0C72FE9D-9FC6-5ED5-E059-057B68E70A3D}"/>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3414953" y="404880"/>
            <a:ext cx="5362093" cy="3560027"/>
          </a:xfrm>
          <a:prstGeom prst="rect">
            <a:avLst/>
          </a:prstGeom>
        </p:spPr>
      </p:pic>
      <p:pic>
        <p:nvPicPr>
          <p:cNvPr id="3" name="Picture 2" descr="A black and white logo&#10;&#10;Description automatically generated">
            <a:extLst>
              <a:ext uri="{FF2B5EF4-FFF2-40B4-BE49-F238E27FC236}">
                <a16:creationId xmlns:a16="http://schemas.microsoft.com/office/drawing/2014/main" id="{D4670A73-3ABA-B72D-7F9F-004BAACEE906}"/>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6912629" y="4326388"/>
            <a:ext cx="1541393" cy="2126732"/>
          </a:xfrm>
          <a:prstGeom prst="rect">
            <a:avLst/>
          </a:prstGeom>
        </p:spPr>
      </p:pic>
      <p:pic>
        <p:nvPicPr>
          <p:cNvPr id="4" name="Picture 3" descr="A logo of a book&#10;&#10;Description automatically generated">
            <a:extLst>
              <a:ext uri="{FF2B5EF4-FFF2-40B4-BE49-F238E27FC236}">
                <a16:creationId xmlns:a16="http://schemas.microsoft.com/office/drawing/2014/main" id="{0ACDE607-F492-29A5-5C22-1A4737318293}"/>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3767983" y="4703954"/>
            <a:ext cx="1930400" cy="1371600"/>
          </a:xfrm>
          <a:prstGeom prst="rect">
            <a:avLst/>
          </a:prstGeom>
        </p:spPr>
      </p:pic>
    </p:spTree>
    <p:extLst>
      <p:ext uri="{BB962C8B-B14F-4D97-AF65-F5344CB8AC3E}">
        <p14:creationId xmlns:p14="http://schemas.microsoft.com/office/powerpoint/2010/main" val="291482159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7" name="Picture 6" descr="A blue cover with a person in the fog&#10;&#10;Description automatically generated">
            <a:extLst>
              <a:ext uri="{FF2B5EF4-FFF2-40B4-BE49-F238E27FC236}">
                <a16:creationId xmlns:a16="http://schemas.microsoft.com/office/drawing/2014/main" id="{3916A3C0-E692-ABD3-C576-851678867C4E}"/>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6743312" y="285120"/>
            <a:ext cx="4864490" cy="6338101"/>
          </a:xfrm>
          <a:prstGeom prst="rect">
            <a:avLst/>
          </a:prstGeom>
        </p:spPr>
      </p:pic>
      <p:pic>
        <p:nvPicPr>
          <p:cNvPr id="4" name="Picture 3" descr="A screenshot of a book&#10;&#10;Description automatically generated">
            <a:extLst>
              <a:ext uri="{FF2B5EF4-FFF2-40B4-BE49-F238E27FC236}">
                <a16:creationId xmlns:a16="http://schemas.microsoft.com/office/drawing/2014/main" id="{46E2F08B-E03A-DD8E-C09F-4B2155EC2309}"/>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584198" y="285120"/>
            <a:ext cx="5070479" cy="6338101"/>
          </a:xfrm>
          <a:prstGeom prst="rect">
            <a:avLst/>
          </a:prstGeom>
        </p:spPr>
      </p:pic>
    </p:spTree>
    <p:extLst>
      <p:ext uri="{BB962C8B-B14F-4D97-AF65-F5344CB8AC3E}">
        <p14:creationId xmlns:p14="http://schemas.microsoft.com/office/powerpoint/2010/main" val="171250790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29C6E7-98B7-6CF0-F474-8719B74EF60E}"/>
              </a:ext>
            </a:extLst>
          </p:cNvPr>
          <p:cNvSpPr>
            <a:spLocks noGrp="1"/>
          </p:cNvSpPr>
          <p:nvPr>
            <p:ph type="title"/>
          </p:nvPr>
        </p:nvSpPr>
        <p:spPr>
          <a:xfrm>
            <a:off x="831850" y="1709739"/>
            <a:ext cx="10515600" cy="1222648"/>
          </a:xfrm>
        </p:spPr>
        <p:txBody>
          <a:bodyPr>
            <a:normAutofit/>
          </a:bodyPr>
          <a:lstStyle/>
          <a:p>
            <a:pPr algn="ctr"/>
            <a:r>
              <a:rPr lang="en-US" sz="3200" dirty="0">
                <a:solidFill>
                  <a:schemeClr val="tx1">
                    <a:lumMod val="50000"/>
                    <a:lumOff val="50000"/>
                  </a:schemeClr>
                </a:solidFill>
                <a:latin typeface="Arial" panose="020B0604020202020204" pitchFamily="34" charset="0"/>
                <a:cs typeface="Arial" panose="020B0604020202020204" pitchFamily="34" charset="0"/>
              </a:rPr>
              <a:t>Transforming Scholarly Publishing</a:t>
            </a:r>
          </a:p>
        </p:txBody>
      </p:sp>
      <p:sp>
        <p:nvSpPr>
          <p:cNvPr id="3" name="Text Placeholder 2">
            <a:extLst>
              <a:ext uri="{FF2B5EF4-FFF2-40B4-BE49-F238E27FC236}">
                <a16:creationId xmlns:a16="http://schemas.microsoft.com/office/drawing/2014/main" id="{04434E92-BE5F-321B-61D4-1DD86B31D06D}"/>
              </a:ext>
            </a:extLst>
          </p:cNvPr>
          <p:cNvSpPr>
            <a:spLocks noGrp="1"/>
          </p:cNvSpPr>
          <p:nvPr>
            <p:ph type="body" idx="1"/>
          </p:nvPr>
        </p:nvSpPr>
        <p:spPr>
          <a:xfrm>
            <a:off x="831850" y="3163615"/>
            <a:ext cx="10515600" cy="761999"/>
          </a:xfrm>
        </p:spPr>
        <p:txBody>
          <a:bodyPr>
            <a:normAutofit fontScale="92500" lnSpcReduction="10000"/>
          </a:bodyPr>
          <a:lstStyle/>
          <a:p>
            <a:pPr algn="ctr"/>
            <a:r>
              <a:rPr lang="en-US" i="1" dirty="0">
                <a:solidFill>
                  <a:srgbClr val="C00000"/>
                </a:solidFill>
                <a:latin typeface="Arial" panose="020B0604020202020204" pitchFamily="34" charset="0"/>
                <a:cs typeface="Arial" panose="020B0604020202020204" pitchFamily="34" charset="0"/>
              </a:rPr>
              <a:t>training programs expand the voices and viewpoints </a:t>
            </a:r>
          </a:p>
          <a:p>
            <a:pPr algn="ctr"/>
            <a:r>
              <a:rPr lang="en-US" i="1" dirty="0">
                <a:solidFill>
                  <a:srgbClr val="C00000"/>
                </a:solidFill>
                <a:latin typeface="Arial" panose="020B0604020202020204" pitchFamily="34" charset="0"/>
                <a:cs typeface="Arial" panose="020B0604020202020204" pitchFamily="34" charset="0"/>
              </a:rPr>
              <a:t>represented in the practice and production of digital publications</a:t>
            </a:r>
          </a:p>
        </p:txBody>
      </p:sp>
    </p:spTree>
    <p:extLst>
      <p:ext uri="{BB962C8B-B14F-4D97-AF65-F5344CB8AC3E}">
        <p14:creationId xmlns:p14="http://schemas.microsoft.com/office/powerpoint/2010/main" val="189300952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A group of people standing in a room&#10;&#10;Description automatically generated">
            <a:extLst>
              <a:ext uri="{FF2B5EF4-FFF2-40B4-BE49-F238E27FC236}">
                <a16:creationId xmlns:a16="http://schemas.microsoft.com/office/drawing/2014/main" id="{0D27E526-C9CB-0977-D780-9CD4C904C81E}"/>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202580" y="264866"/>
            <a:ext cx="11786839" cy="3085824"/>
          </a:xfrm>
          <a:prstGeom prst="rect">
            <a:avLst/>
          </a:prstGeom>
        </p:spPr>
      </p:pic>
      <p:pic>
        <p:nvPicPr>
          <p:cNvPr id="8" name="Picture 7" descr="A logo of the united states&#10;&#10;Description automatically generated">
            <a:extLst>
              <a:ext uri="{FF2B5EF4-FFF2-40B4-BE49-F238E27FC236}">
                <a16:creationId xmlns:a16="http://schemas.microsoft.com/office/drawing/2014/main" id="{D7BA999B-A381-55E0-3B39-40ADD755798E}"/>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3102284" y="3782315"/>
            <a:ext cx="5987431" cy="2810819"/>
          </a:xfrm>
          <a:prstGeom prst="rect">
            <a:avLst/>
          </a:prstGeom>
        </p:spPr>
      </p:pic>
    </p:spTree>
    <p:extLst>
      <p:ext uri="{BB962C8B-B14F-4D97-AF65-F5344CB8AC3E}">
        <p14:creationId xmlns:p14="http://schemas.microsoft.com/office/powerpoint/2010/main" val="111650983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1BF2B049-2A76-29EA-9EB5-A927BE62AA49}"/>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8951280" y="265756"/>
            <a:ext cx="2614139" cy="3078736"/>
          </a:xfrm>
          <a:prstGeom prst="rect">
            <a:avLst/>
          </a:prstGeom>
        </p:spPr>
      </p:pic>
      <p:pic>
        <p:nvPicPr>
          <p:cNvPr id="3074" name="Picture 2">
            <a:extLst>
              <a:ext uri="{FF2B5EF4-FFF2-40B4-BE49-F238E27FC236}">
                <a16:creationId xmlns:a16="http://schemas.microsoft.com/office/drawing/2014/main" id="{91323878-2037-70C5-4C17-0145F4D5C65B}"/>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5756220" y="265757"/>
            <a:ext cx="2702972" cy="3090746"/>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A group of people in a room with computers&#10;&#10;Description automatically generated">
            <a:extLst>
              <a:ext uri="{FF2B5EF4-FFF2-40B4-BE49-F238E27FC236}">
                <a16:creationId xmlns:a16="http://schemas.microsoft.com/office/drawing/2014/main" id="{1628A544-9255-53D2-F20B-2F7148585A82}"/>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270131" y="3614868"/>
            <a:ext cx="5295288" cy="2977375"/>
          </a:xfrm>
          <a:prstGeom prst="rect">
            <a:avLst/>
          </a:prstGeom>
        </p:spPr>
      </p:pic>
      <p:pic>
        <p:nvPicPr>
          <p:cNvPr id="3078" name="Picture 6">
            <a:extLst>
              <a:ext uri="{FF2B5EF4-FFF2-40B4-BE49-F238E27FC236}">
                <a16:creationId xmlns:a16="http://schemas.microsoft.com/office/drawing/2014/main" id="{11C3877A-6351-6BAC-35E1-417A5A50915B}"/>
              </a:ext>
            </a:extLst>
          </p:cNvPr>
          <p:cNvPicPr>
            <a:picLocks noChangeAspect="1" noChangeArrowheads="1"/>
          </p:cNvPicPr>
          <p:nvPr/>
        </p:nvPicPr>
        <p:blipFill>
          <a:blip r:embed="rId5" cstate="screen">
            <a:extLst>
              <a:ext uri="{28A0092B-C50C-407E-A947-70E740481C1C}">
                <a14:useLocalDpi xmlns:a14="http://schemas.microsoft.com/office/drawing/2010/main"/>
              </a:ext>
            </a:extLst>
          </a:blip>
          <a:srcRect/>
          <a:stretch>
            <a:fillRect/>
          </a:stretch>
        </p:blipFill>
        <p:spPr bwMode="auto">
          <a:xfrm>
            <a:off x="626581" y="265756"/>
            <a:ext cx="4637551" cy="3090747"/>
          </a:xfrm>
          <a:prstGeom prst="rect">
            <a:avLst/>
          </a:prstGeom>
          <a:noFill/>
          <a:extLst>
            <a:ext uri="{909E8E84-426E-40DD-AFC4-6F175D3DCCD1}">
              <a14:hiddenFill xmlns:a14="http://schemas.microsoft.com/office/drawing/2010/main">
                <a:solidFill>
                  <a:srgbClr val="FFFFFF"/>
                </a:solidFill>
              </a14:hiddenFill>
            </a:ext>
          </a:extLst>
        </p:spPr>
      </p:pic>
      <p:pic>
        <p:nvPicPr>
          <p:cNvPr id="3080" name="Picture 8">
            <a:extLst>
              <a:ext uri="{FF2B5EF4-FFF2-40B4-BE49-F238E27FC236}">
                <a16:creationId xmlns:a16="http://schemas.microsoft.com/office/drawing/2014/main" id="{501AF447-CB47-BC2C-E778-1400E58ED663}"/>
              </a:ext>
            </a:extLst>
          </p:cNvPr>
          <p:cNvPicPr>
            <a:picLocks noChangeAspect="1" noChangeArrowheads="1"/>
          </p:cNvPicPr>
          <p:nvPr/>
        </p:nvPicPr>
        <p:blipFill>
          <a:blip r:embed="rId6" cstate="screen">
            <a:extLst>
              <a:ext uri="{28A0092B-C50C-407E-A947-70E740481C1C}">
                <a14:useLocalDpi xmlns:a14="http://schemas.microsoft.com/office/drawing/2010/main"/>
              </a:ext>
            </a:extLst>
          </a:blip>
          <a:srcRect/>
          <a:stretch>
            <a:fillRect/>
          </a:stretch>
        </p:blipFill>
        <p:spPr bwMode="auto">
          <a:xfrm>
            <a:off x="626581" y="3614868"/>
            <a:ext cx="5306624" cy="29773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6812594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a:extLst>
              <a:ext uri="{FF2B5EF4-FFF2-40B4-BE49-F238E27FC236}">
                <a16:creationId xmlns:a16="http://schemas.microsoft.com/office/drawing/2014/main" id="{38077592-B70E-CBC8-94BB-2F795757956A}"/>
              </a:ext>
            </a:extLst>
          </p:cNvPr>
          <p:cNvSpPr txBox="1"/>
          <p:nvPr/>
        </p:nvSpPr>
        <p:spPr>
          <a:xfrm>
            <a:off x="3767252" y="4347842"/>
            <a:ext cx="4049753" cy="2169825"/>
          </a:xfrm>
          <a:prstGeom prst="rect">
            <a:avLst/>
          </a:prstGeom>
          <a:noFill/>
        </p:spPr>
        <p:txBody>
          <a:bodyPr wrap="square" rtlCol="0">
            <a:spAutoFit/>
          </a:bodyPr>
          <a:lstStyle/>
          <a:p>
            <a:r>
              <a:rPr lang="en-US" sz="1500" b="0" i="0" u="none" strike="noStrike" dirty="0">
                <a:effectLst/>
                <a:highlight>
                  <a:srgbClr val="FFFFFF"/>
                </a:highlight>
                <a:latin typeface="Arial" panose="020B0604020202020204" pitchFamily="34" charset="0"/>
                <a:cs typeface="Arial" panose="020B0604020202020204" pitchFamily="34" charset="0"/>
              </a:rPr>
              <a:t>“</a:t>
            </a:r>
            <a:r>
              <a:rPr lang="en-US" sz="1500" b="0" i="0" u="none" strike="noStrike" dirty="0">
                <a:solidFill>
                  <a:srgbClr val="C00000"/>
                </a:solidFill>
                <a:effectLst/>
                <a:highlight>
                  <a:srgbClr val="FFFFFF"/>
                </a:highlight>
                <a:latin typeface="Arial" panose="020B0604020202020204" pitchFamily="34" charset="0"/>
                <a:cs typeface="Arial" panose="020B0604020202020204" pitchFamily="34" charset="0"/>
              </a:rPr>
              <a:t>The Institute served as the catalyst I needed to kickstart my research agenda </a:t>
            </a:r>
            <a:r>
              <a:rPr lang="en-US" sz="1500" b="0" i="0" u="none" strike="noStrike" dirty="0">
                <a:effectLst/>
                <a:highlight>
                  <a:srgbClr val="FFFFFF"/>
                </a:highlight>
                <a:latin typeface="Arial" panose="020B0604020202020204" pitchFamily="34" charset="0"/>
                <a:cs typeface="Arial" panose="020B0604020202020204" pitchFamily="34" charset="0"/>
              </a:rPr>
              <a:t>… Alongside new friends and colleagues fro</a:t>
            </a:r>
            <a:r>
              <a:rPr lang="en-US" sz="1500" dirty="0">
                <a:highlight>
                  <a:srgbClr val="FFFFFF"/>
                </a:highlight>
                <a:latin typeface="Arial" panose="020B0604020202020204" pitchFamily="34" charset="0"/>
                <a:cs typeface="Arial" panose="020B0604020202020204" pitchFamily="34" charset="0"/>
              </a:rPr>
              <a:t>m across the country, I shaped my digital manuscript chapter by chapter</a:t>
            </a:r>
            <a:r>
              <a:rPr lang="en-US" sz="1500" b="0" i="0" u="none" strike="noStrike" dirty="0">
                <a:effectLst/>
                <a:highlight>
                  <a:srgbClr val="FFFFFF"/>
                </a:highlight>
                <a:latin typeface="Arial" panose="020B0604020202020204" pitchFamily="34" charset="0"/>
                <a:cs typeface="Arial" panose="020B0604020202020204" pitchFamily="34" charset="0"/>
              </a:rPr>
              <a:t>… I am so pleased that </a:t>
            </a:r>
            <a:r>
              <a:rPr lang="en-US" sz="1500" b="0" i="0" u="none" strike="noStrike" dirty="0">
                <a:solidFill>
                  <a:srgbClr val="C00000"/>
                </a:solidFill>
                <a:effectLst/>
                <a:highlight>
                  <a:srgbClr val="FFFFFF"/>
                </a:highlight>
                <a:latin typeface="Arial" panose="020B0604020202020204" pitchFamily="34" charset="0"/>
                <a:cs typeface="Arial" panose="020B0604020202020204" pitchFamily="34" charset="0"/>
              </a:rPr>
              <a:t>this Institute bolsters the credibility for digital publishing as a scholarly form</a:t>
            </a:r>
            <a:r>
              <a:rPr lang="en-US" sz="1500" b="0" i="0" u="none" strike="noStrike" dirty="0">
                <a:effectLst/>
                <a:highlight>
                  <a:srgbClr val="FFFFFF"/>
                </a:highlight>
                <a:latin typeface="Arial" panose="020B0604020202020204" pitchFamily="34" charset="0"/>
                <a:cs typeface="Arial" panose="020B0604020202020204" pitchFamily="34" charset="0"/>
              </a:rPr>
              <a:t>.” </a:t>
            </a:r>
          </a:p>
          <a:p>
            <a:endParaRPr lang="en-US" sz="1500" dirty="0">
              <a:highlight>
                <a:srgbClr val="FFFFFF"/>
              </a:highlight>
              <a:latin typeface="Arial" panose="020B0604020202020204" pitchFamily="34" charset="0"/>
              <a:cs typeface="Arial" panose="020B0604020202020204" pitchFamily="34" charset="0"/>
            </a:endParaRPr>
          </a:p>
          <a:p>
            <a:r>
              <a:rPr lang="en-US" sz="1500" i="1" u="none" strike="noStrike" dirty="0">
                <a:solidFill>
                  <a:srgbClr val="000000"/>
                </a:solidFill>
                <a:effectLst/>
                <a:highlight>
                  <a:srgbClr val="FFFFFF"/>
                </a:highlight>
                <a:latin typeface="Arial" panose="020B0604020202020204" pitchFamily="34" charset="0"/>
                <a:cs typeface="Arial" panose="020B0604020202020204" pitchFamily="34" charset="0"/>
              </a:rPr>
              <a:t>—</a:t>
            </a:r>
            <a:r>
              <a:rPr lang="en-US" sz="1500" b="0" i="0" u="none" strike="noStrike" dirty="0">
                <a:effectLst/>
                <a:highlight>
                  <a:srgbClr val="FFFFFF"/>
                </a:highlight>
                <a:latin typeface="Arial" panose="020B0604020202020204" pitchFamily="34" charset="0"/>
                <a:cs typeface="Arial" panose="020B0604020202020204" pitchFamily="34" charset="0"/>
              </a:rPr>
              <a:t> </a:t>
            </a:r>
            <a:r>
              <a:rPr lang="en-US" sz="1500" b="0" i="1" u="none" strike="noStrike" dirty="0">
                <a:effectLst/>
                <a:highlight>
                  <a:srgbClr val="FFFFFF"/>
                </a:highlight>
                <a:latin typeface="Arial" panose="020B0604020202020204" pitchFamily="34" charset="0"/>
                <a:cs typeface="Arial" panose="020B0604020202020204" pitchFamily="34" charset="0"/>
              </a:rPr>
              <a:t>LaTanya Rogers, Fisk University</a:t>
            </a:r>
            <a:endParaRPr lang="en-US" sz="1500" i="1" dirty="0">
              <a:latin typeface="Arial" panose="020B0604020202020204" pitchFamily="34" charset="0"/>
              <a:cs typeface="Arial" panose="020B0604020202020204" pitchFamily="34" charset="0"/>
            </a:endParaRPr>
          </a:p>
        </p:txBody>
      </p:sp>
      <p:sp>
        <p:nvSpPr>
          <p:cNvPr id="9" name="TextBox 8">
            <a:extLst>
              <a:ext uri="{FF2B5EF4-FFF2-40B4-BE49-F238E27FC236}">
                <a16:creationId xmlns:a16="http://schemas.microsoft.com/office/drawing/2014/main" id="{7BC6D0D2-D5F6-160D-3821-77DB13031C39}"/>
              </a:ext>
            </a:extLst>
          </p:cNvPr>
          <p:cNvSpPr txBox="1"/>
          <p:nvPr/>
        </p:nvSpPr>
        <p:spPr>
          <a:xfrm>
            <a:off x="340111" y="240624"/>
            <a:ext cx="4700238" cy="3554819"/>
          </a:xfrm>
          <a:prstGeom prst="rect">
            <a:avLst/>
          </a:prstGeom>
          <a:noFill/>
        </p:spPr>
        <p:txBody>
          <a:bodyPr wrap="square">
            <a:spAutoFit/>
          </a:bodyPr>
          <a:lstStyle/>
          <a:p>
            <a:pPr rtl="0">
              <a:spcBef>
                <a:spcPts val="0"/>
              </a:spcBef>
              <a:spcAft>
                <a:spcPts val="0"/>
              </a:spcAft>
            </a:pPr>
            <a:r>
              <a:rPr lang="en-US" sz="1500" i="0" u="none" strike="noStrike" dirty="0">
                <a:solidFill>
                  <a:srgbClr val="000000"/>
                </a:solidFill>
                <a:effectLst/>
                <a:highlight>
                  <a:srgbClr val="FFFFFF"/>
                </a:highlight>
                <a:latin typeface="Arial" panose="020B0604020202020204" pitchFamily="34" charset="0"/>
                <a:cs typeface="Arial" panose="020B0604020202020204" pitchFamily="34" charset="0"/>
              </a:rPr>
              <a:t>“The NEH institute was </a:t>
            </a:r>
            <a:r>
              <a:rPr lang="en-US" sz="1500" i="0" u="none" strike="noStrike" dirty="0">
                <a:solidFill>
                  <a:srgbClr val="C00000"/>
                </a:solidFill>
                <a:effectLst/>
                <a:latin typeface="Arial" panose="020B0604020202020204" pitchFamily="34" charset="0"/>
                <a:cs typeface="Arial" panose="020B0604020202020204" pitchFamily="34" charset="0"/>
              </a:rPr>
              <a:t>transformative!</a:t>
            </a:r>
            <a:r>
              <a:rPr lang="en-US" sz="1500" i="0" u="none" strike="noStrike" dirty="0">
                <a:solidFill>
                  <a:srgbClr val="C00000"/>
                </a:solidFill>
                <a:effectLst/>
                <a:highlight>
                  <a:srgbClr val="FFFFFF"/>
                </a:highlight>
                <a:latin typeface="Arial" panose="020B0604020202020204" pitchFamily="34" charset="0"/>
                <a:cs typeface="Arial" panose="020B0604020202020204" pitchFamily="34" charset="0"/>
              </a:rPr>
              <a:t> </a:t>
            </a:r>
            <a:r>
              <a:rPr lang="en-US" sz="1500" i="0" u="none" strike="noStrike" dirty="0">
                <a:solidFill>
                  <a:srgbClr val="C00000"/>
                </a:solidFill>
                <a:effectLst/>
                <a:latin typeface="Arial" panose="020B0604020202020204" pitchFamily="34" charset="0"/>
                <a:cs typeface="Arial" panose="020B0604020202020204" pitchFamily="34" charset="0"/>
              </a:rPr>
              <a:t>I learned so many great concepts that I am now introducing to my students at Howard University and implementing within my work as a public historian.</a:t>
            </a:r>
            <a:r>
              <a:rPr lang="en-US" sz="1500" i="0" u="none" strike="noStrike" dirty="0">
                <a:solidFill>
                  <a:srgbClr val="C00000"/>
                </a:solidFill>
                <a:effectLst/>
                <a:highlight>
                  <a:srgbClr val="FFFFFF"/>
                </a:highlight>
                <a:latin typeface="Arial" panose="020B0604020202020204" pitchFamily="34" charset="0"/>
                <a:cs typeface="Arial" panose="020B0604020202020204" pitchFamily="34" charset="0"/>
              </a:rPr>
              <a:t> </a:t>
            </a:r>
            <a:r>
              <a:rPr lang="en-US" sz="1500" i="0" u="none" strike="noStrike" dirty="0">
                <a:solidFill>
                  <a:srgbClr val="000000"/>
                </a:solidFill>
                <a:effectLst/>
                <a:highlight>
                  <a:srgbClr val="FFFFFF"/>
                </a:highlight>
                <a:latin typeface="Arial" panose="020B0604020202020204" pitchFamily="34" charset="0"/>
                <a:cs typeface="Arial" panose="020B0604020202020204" pitchFamily="34" charset="0"/>
              </a:rPr>
              <a:t>Digital publishing is something that I had not been very familiar with, and now I am working on a born-digital project that was initiated due to this Institute. </a:t>
            </a:r>
            <a:r>
              <a:rPr lang="en-US" sz="1500" i="0" u="none" strike="noStrike" dirty="0">
                <a:solidFill>
                  <a:srgbClr val="BA0000"/>
                </a:solidFill>
                <a:effectLst/>
                <a:highlight>
                  <a:srgbClr val="FFFFFF"/>
                </a:highlight>
                <a:latin typeface="Arial" panose="020B0604020202020204" pitchFamily="34" charset="0"/>
                <a:cs typeface="Arial" panose="020B0604020202020204" pitchFamily="34" charset="0"/>
              </a:rPr>
              <a:t>The program’s dedication to diversity and inclusion was very apparent, and it was refreshing to meet scholars from the various universities and from different backgrounds</a:t>
            </a:r>
            <a:r>
              <a:rPr lang="en-US" sz="1500" i="0" u="none" strike="noStrike" dirty="0">
                <a:solidFill>
                  <a:srgbClr val="000000"/>
                </a:solidFill>
                <a:effectLst/>
                <a:highlight>
                  <a:srgbClr val="FFFFFF"/>
                </a:highlight>
                <a:latin typeface="Arial" panose="020B0604020202020204" pitchFamily="34" charset="0"/>
                <a:cs typeface="Arial" panose="020B0604020202020204" pitchFamily="34" charset="0"/>
              </a:rPr>
              <a:t>.”</a:t>
            </a:r>
            <a:endParaRPr lang="en-US" sz="1500" dirty="0">
              <a:effectLst/>
              <a:latin typeface="Arial" panose="020B0604020202020204" pitchFamily="34" charset="0"/>
              <a:cs typeface="Arial" panose="020B0604020202020204" pitchFamily="34" charset="0"/>
            </a:endParaRPr>
          </a:p>
          <a:p>
            <a:pPr algn="ctr" rtl="0">
              <a:spcBef>
                <a:spcPts val="0"/>
              </a:spcBef>
              <a:spcAft>
                <a:spcPts val="0"/>
              </a:spcAft>
            </a:pPr>
            <a:br>
              <a:rPr lang="en-US" sz="1500" dirty="0">
                <a:effectLst/>
                <a:latin typeface="Arial" panose="020B0604020202020204" pitchFamily="34" charset="0"/>
                <a:cs typeface="Arial" panose="020B0604020202020204" pitchFamily="34" charset="0"/>
              </a:rPr>
            </a:br>
            <a:r>
              <a:rPr lang="en-US" sz="1500" i="1" u="none" strike="noStrike" dirty="0">
                <a:solidFill>
                  <a:srgbClr val="000000"/>
                </a:solidFill>
                <a:effectLst/>
                <a:highlight>
                  <a:srgbClr val="FFFFFF"/>
                </a:highlight>
                <a:latin typeface="Arial" panose="020B0604020202020204" pitchFamily="34" charset="0"/>
                <a:cs typeface="Arial" panose="020B0604020202020204" pitchFamily="34" charset="0"/>
              </a:rPr>
              <a:t>— Ashley Robertson Preston, Howard University</a:t>
            </a:r>
            <a:endParaRPr lang="en-US" sz="1500" dirty="0">
              <a:effectLst/>
              <a:latin typeface="Arial" panose="020B0604020202020204" pitchFamily="34" charset="0"/>
              <a:cs typeface="Arial" panose="020B0604020202020204" pitchFamily="34" charset="0"/>
            </a:endParaRPr>
          </a:p>
          <a:p>
            <a:br>
              <a:rPr lang="en-US" sz="1500" dirty="0">
                <a:latin typeface="Arial" panose="020B0604020202020204" pitchFamily="34" charset="0"/>
                <a:cs typeface="Arial" panose="020B0604020202020204" pitchFamily="34" charset="0"/>
              </a:rPr>
            </a:br>
            <a:endParaRPr lang="en-US" sz="1500" dirty="0">
              <a:latin typeface="Arial" panose="020B0604020202020204" pitchFamily="34" charset="0"/>
              <a:cs typeface="Arial" panose="020B0604020202020204" pitchFamily="34" charset="0"/>
            </a:endParaRPr>
          </a:p>
        </p:txBody>
      </p:sp>
      <p:pic>
        <p:nvPicPr>
          <p:cNvPr id="2052" name="Picture 4">
            <a:extLst>
              <a:ext uri="{FF2B5EF4-FFF2-40B4-BE49-F238E27FC236}">
                <a16:creationId xmlns:a16="http://schemas.microsoft.com/office/drawing/2014/main" id="{E8F2B1A7-C83E-56CB-4012-212AA6A37A37}"/>
              </a:ext>
            </a:extLst>
          </p:cNvPr>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flipH="1">
            <a:off x="475207" y="3429000"/>
            <a:ext cx="1923584" cy="2133812"/>
          </a:xfrm>
          <a:prstGeom prst="rect">
            <a:avLst/>
          </a:prstGeom>
          <a:noFill/>
          <a:extLst>
            <a:ext uri="{909E8E84-426E-40DD-AFC4-6F175D3DCCD1}">
              <a14:hiddenFill xmlns:a14="http://schemas.microsoft.com/office/drawing/2010/main">
                <a:solidFill>
                  <a:srgbClr val="FFFFFF"/>
                </a:solidFill>
              </a14:hiddenFill>
            </a:ext>
          </a:extLst>
        </p:spPr>
      </p:pic>
      <p:sp>
        <p:nvSpPr>
          <p:cNvPr id="11" name="TextBox 10">
            <a:extLst>
              <a:ext uri="{FF2B5EF4-FFF2-40B4-BE49-F238E27FC236}">
                <a16:creationId xmlns:a16="http://schemas.microsoft.com/office/drawing/2014/main" id="{D8F3C54A-B095-F27E-7FC4-2F5D79E250AB}"/>
              </a:ext>
            </a:extLst>
          </p:cNvPr>
          <p:cNvSpPr txBox="1"/>
          <p:nvPr/>
        </p:nvSpPr>
        <p:spPr>
          <a:xfrm>
            <a:off x="7904357" y="240624"/>
            <a:ext cx="4049753" cy="4247317"/>
          </a:xfrm>
          <a:prstGeom prst="rect">
            <a:avLst/>
          </a:prstGeom>
          <a:noFill/>
        </p:spPr>
        <p:txBody>
          <a:bodyPr wrap="square">
            <a:spAutoFit/>
          </a:bodyPr>
          <a:lstStyle/>
          <a:p>
            <a:pPr rtl="0">
              <a:spcBef>
                <a:spcPts val="0"/>
              </a:spcBef>
              <a:spcAft>
                <a:spcPts val="0"/>
              </a:spcAft>
            </a:pPr>
            <a:r>
              <a:rPr lang="en-US" sz="1500" i="0" u="none" strike="noStrike" dirty="0">
                <a:solidFill>
                  <a:srgbClr val="000000"/>
                </a:solidFill>
                <a:effectLst/>
                <a:highlight>
                  <a:srgbClr val="FFFFFF"/>
                </a:highlight>
                <a:latin typeface="Arial" panose="020B0604020202020204" pitchFamily="34" charset="0"/>
                <a:cs typeface="Arial" panose="020B0604020202020204" pitchFamily="34" charset="0"/>
              </a:rPr>
              <a:t>“</a:t>
            </a:r>
            <a:r>
              <a:rPr lang="en-US" sz="1500" i="0" u="none" strike="noStrike" dirty="0">
                <a:effectLst/>
                <a:highlight>
                  <a:srgbClr val="FFFFFF"/>
                </a:highlight>
                <a:latin typeface="Arial" panose="020B0604020202020204" pitchFamily="34" charset="0"/>
                <a:cs typeface="Arial" panose="020B0604020202020204" pitchFamily="34" charset="0"/>
              </a:rPr>
              <a:t>The Institute was an amazing experience and exactly what I needed to further my interest in digital humanities </a:t>
            </a:r>
            <a:r>
              <a:rPr lang="en-US" sz="1500" i="0" u="none" strike="noStrike" dirty="0">
                <a:solidFill>
                  <a:srgbClr val="000000"/>
                </a:solidFill>
                <a:effectLst/>
                <a:highlight>
                  <a:srgbClr val="FFFFFF"/>
                </a:highlight>
                <a:latin typeface="Arial" panose="020B0604020202020204" pitchFamily="34" charset="0"/>
                <a:cs typeface="Arial" panose="020B0604020202020204" pitchFamily="34" charset="0"/>
              </a:rPr>
              <a:t>… </a:t>
            </a:r>
            <a:r>
              <a:rPr lang="en-US" sz="1500" i="0" u="none" strike="noStrike" dirty="0">
                <a:solidFill>
                  <a:srgbClr val="BA0000"/>
                </a:solidFill>
                <a:effectLst/>
                <a:highlight>
                  <a:srgbClr val="FFFFFF"/>
                </a:highlight>
                <a:latin typeface="Arial" panose="020B0604020202020204" pitchFamily="34" charset="0"/>
                <a:cs typeface="Arial" panose="020B0604020202020204" pitchFamily="34" charset="0"/>
              </a:rPr>
              <a:t>The warm welcome, enthusiasm, and assistance from the Brown University team has encouraged me to pursue digital publishing and introduce the option to my graduate students who seek to enter the academy.</a:t>
            </a:r>
            <a:r>
              <a:rPr lang="en-US" sz="1500" i="0" u="none" strike="noStrike" dirty="0">
                <a:solidFill>
                  <a:srgbClr val="000000"/>
                </a:solidFill>
                <a:effectLst/>
                <a:highlight>
                  <a:srgbClr val="FFFFFF"/>
                </a:highlight>
                <a:latin typeface="Arial" panose="020B0604020202020204" pitchFamily="34" charset="0"/>
                <a:cs typeface="Arial" panose="020B0604020202020204" pitchFamily="34" charset="0"/>
              </a:rPr>
              <a:t> </a:t>
            </a:r>
            <a:r>
              <a:rPr lang="en-US" sz="1500" i="0" u="none" strike="noStrike" dirty="0">
                <a:effectLst/>
                <a:highlight>
                  <a:srgbClr val="FFFFFF"/>
                </a:highlight>
                <a:latin typeface="Arial" panose="020B0604020202020204" pitchFamily="34" charset="0"/>
                <a:cs typeface="Arial" panose="020B0604020202020204" pitchFamily="34" charset="0"/>
              </a:rPr>
              <a:t>I am grateful for the summer Institute for bringing such dynamic scholars together.</a:t>
            </a:r>
            <a:r>
              <a:rPr lang="en-US" sz="1500" i="0" u="none" strike="noStrike" dirty="0">
                <a:solidFill>
                  <a:srgbClr val="000000"/>
                </a:solidFill>
                <a:effectLst/>
                <a:highlight>
                  <a:srgbClr val="FFFFFF"/>
                </a:highlight>
                <a:latin typeface="Arial" panose="020B0604020202020204" pitchFamily="34" charset="0"/>
                <a:cs typeface="Arial" panose="020B0604020202020204" pitchFamily="34" charset="0"/>
              </a:rPr>
              <a:t> </a:t>
            </a:r>
            <a:r>
              <a:rPr lang="en-US" sz="1500" i="0" u="none" strike="noStrike" dirty="0">
                <a:solidFill>
                  <a:srgbClr val="BA0000"/>
                </a:solidFill>
                <a:effectLst/>
                <a:highlight>
                  <a:srgbClr val="FFFFFF"/>
                </a:highlight>
                <a:latin typeface="Arial" panose="020B0604020202020204" pitchFamily="34" charset="0"/>
                <a:cs typeface="Arial" panose="020B0604020202020204" pitchFamily="34" charset="0"/>
              </a:rPr>
              <a:t>I have met and stayed connected with scholars whom I may not have met had it not been for this experience. We are a digital publishing family!”</a:t>
            </a:r>
            <a:endParaRPr lang="en-US" sz="1500" dirty="0">
              <a:effectLst/>
              <a:latin typeface="Arial" panose="020B0604020202020204" pitchFamily="34" charset="0"/>
              <a:cs typeface="Arial" panose="020B0604020202020204" pitchFamily="34" charset="0"/>
            </a:endParaRPr>
          </a:p>
          <a:p>
            <a:pPr algn="ctr" rtl="0">
              <a:spcBef>
                <a:spcPts val="0"/>
              </a:spcBef>
              <a:spcAft>
                <a:spcPts val="0"/>
              </a:spcAft>
            </a:pPr>
            <a:br>
              <a:rPr lang="en-US" sz="1500" dirty="0">
                <a:effectLst/>
                <a:latin typeface="Arial" panose="020B0604020202020204" pitchFamily="34" charset="0"/>
                <a:cs typeface="Arial" panose="020B0604020202020204" pitchFamily="34" charset="0"/>
              </a:rPr>
            </a:br>
            <a:r>
              <a:rPr lang="en-US" sz="1500" i="1" u="none" strike="noStrike" dirty="0">
                <a:solidFill>
                  <a:srgbClr val="000000"/>
                </a:solidFill>
                <a:effectLst/>
                <a:highlight>
                  <a:srgbClr val="FFFFFF"/>
                </a:highlight>
                <a:latin typeface="Arial" panose="020B0604020202020204" pitchFamily="34" charset="0"/>
                <a:cs typeface="Arial" panose="020B0604020202020204" pitchFamily="34" charset="0"/>
              </a:rPr>
              <a:t>— </a:t>
            </a:r>
            <a:r>
              <a:rPr lang="en-US" sz="1500" i="1" u="none" strike="noStrike" dirty="0" err="1">
                <a:solidFill>
                  <a:srgbClr val="000000"/>
                </a:solidFill>
                <a:effectLst/>
                <a:highlight>
                  <a:srgbClr val="FFFFFF"/>
                </a:highlight>
                <a:latin typeface="Arial" panose="020B0604020202020204" pitchFamily="34" charset="0"/>
                <a:cs typeface="Arial" panose="020B0604020202020204" pitchFamily="34" charset="0"/>
              </a:rPr>
              <a:t>TaKeia</a:t>
            </a:r>
            <a:r>
              <a:rPr lang="en-US" sz="1500" i="1" u="none" strike="noStrike" dirty="0">
                <a:solidFill>
                  <a:srgbClr val="000000"/>
                </a:solidFill>
                <a:effectLst/>
                <a:highlight>
                  <a:srgbClr val="FFFFFF"/>
                </a:highlight>
                <a:latin typeface="Arial" panose="020B0604020202020204" pitchFamily="34" charset="0"/>
                <a:cs typeface="Arial" panose="020B0604020202020204" pitchFamily="34" charset="0"/>
              </a:rPr>
              <a:t> N. Anthony, Kentucky State University</a:t>
            </a:r>
            <a:endParaRPr lang="en-US" sz="1500" dirty="0">
              <a:effectLst/>
              <a:latin typeface="Arial" panose="020B0604020202020204" pitchFamily="34" charset="0"/>
              <a:cs typeface="Arial" panose="020B0604020202020204" pitchFamily="34" charset="0"/>
            </a:endParaRPr>
          </a:p>
          <a:p>
            <a:br>
              <a:rPr lang="en-US" sz="1500" dirty="0">
                <a:latin typeface="Arial" panose="020B0604020202020204" pitchFamily="34" charset="0"/>
                <a:cs typeface="Arial" panose="020B0604020202020204" pitchFamily="34" charset="0"/>
              </a:rPr>
            </a:br>
            <a:endParaRPr lang="en-US" sz="1500" dirty="0">
              <a:latin typeface="Arial" panose="020B0604020202020204" pitchFamily="34" charset="0"/>
              <a:cs typeface="Arial" panose="020B0604020202020204" pitchFamily="34" charset="0"/>
            </a:endParaRPr>
          </a:p>
        </p:txBody>
      </p:sp>
      <p:pic>
        <p:nvPicPr>
          <p:cNvPr id="2054" name="Picture 6">
            <a:extLst>
              <a:ext uri="{FF2B5EF4-FFF2-40B4-BE49-F238E27FC236}">
                <a16:creationId xmlns:a16="http://schemas.microsoft.com/office/drawing/2014/main" id="{D9635098-912B-9FF0-04F0-D0EF3C82370B}"/>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5984490" y="323607"/>
            <a:ext cx="1811721" cy="2040675"/>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12" descr="A person wearing glasses and a necklace&#10;&#10;Description automatically generated">
            <a:extLst>
              <a:ext uri="{FF2B5EF4-FFF2-40B4-BE49-F238E27FC236}">
                <a16:creationId xmlns:a16="http://schemas.microsoft.com/office/drawing/2014/main" id="{9EFC8506-1D41-755C-B987-390F11DED0B2}"/>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7907721" y="4410824"/>
            <a:ext cx="2013416" cy="2175208"/>
          </a:xfrm>
          <a:prstGeom prst="rect">
            <a:avLst/>
          </a:prstGeom>
        </p:spPr>
      </p:pic>
    </p:spTree>
    <p:extLst>
      <p:ext uri="{BB962C8B-B14F-4D97-AF65-F5344CB8AC3E}">
        <p14:creationId xmlns:p14="http://schemas.microsoft.com/office/powerpoint/2010/main" val="383627949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A group of people standing on stairs&#10;&#10;Description automatically generated">
            <a:extLst>
              <a:ext uri="{FF2B5EF4-FFF2-40B4-BE49-F238E27FC236}">
                <a16:creationId xmlns:a16="http://schemas.microsoft.com/office/drawing/2014/main" id="{6D09C9A9-FB99-C9BD-615C-B17BF8DD6875}"/>
              </a:ext>
            </a:extLst>
          </p:cNvPr>
          <p:cNvPicPr>
            <a:picLocks noChangeAspect="1"/>
          </p:cNvPicPr>
          <p:nvPr/>
        </p:nvPicPr>
        <p:blipFill>
          <a:blip r:embed="rId2"/>
          <a:stretch>
            <a:fillRect/>
          </a:stretch>
        </p:blipFill>
        <p:spPr>
          <a:xfrm>
            <a:off x="1749812" y="545209"/>
            <a:ext cx="8692376" cy="5767582"/>
          </a:xfrm>
          <a:prstGeom prst="rect">
            <a:avLst/>
          </a:prstGeom>
        </p:spPr>
      </p:pic>
    </p:spTree>
    <p:extLst>
      <p:ext uri="{BB962C8B-B14F-4D97-AF65-F5344CB8AC3E}">
        <p14:creationId xmlns:p14="http://schemas.microsoft.com/office/powerpoint/2010/main" val="336011660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collage of women's faces&#10;&#10;Description automatically generated">
            <a:extLst>
              <a:ext uri="{FF2B5EF4-FFF2-40B4-BE49-F238E27FC236}">
                <a16:creationId xmlns:a16="http://schemas.microsoft.com/office/drawing/2014/main" id="{BCC34AC6-3BE6-ED9C-6EC3-957476234073}"/>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511701" y="518184"/>
            <a:ext cx="11168598" cy="5821631"/>
          </a:xfrm>
          <a:prstGeom prst="rect">
            <a:avLst/>
          </a:prstGeom>
        </p:spPr>
      </p:pic>
    </p:spTree>
    <p:extLst>
      <p:ext uri="{BB962C8B-B14F-4D97-AF65-F5344CB8AC3E}">
        <p14:creationId xmlns:p14="http://schemas.microsoft.com/office/powerpoint/2010/main" val="254572466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FB9340FF-B1B5-1460-9E95-0AD83ACBFF91}"/>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502249" y="1612054"/>
            <a:ext cx="4244419" cy="1655966"/>
          </a:xfrm>
          <a:prstGeom prst="rect">
            <a:avLst/>
          </a:prstGeom>
        </p:spPr>
      </p:pic>
      <p:pic>
        <p:nvPicPr>
          <p:cNvPr id="3" name="Picture 2">
            <a:extLst>
              <a:ext uri="{FF2B5EF4-FFF2-40B4-BE49-F238E27FC236}">
                <a16:creationId xmlns:a16="http://schemas.microsoft.com/office/drawing/2014/main" id="{3C9E0ACC-BDAA-AFB4-74B8-B1E7A4FD44E1}"/>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502249" y="3682565"/>
            <a:ext cx="1735843" cy="1382584"/>
          </a:xfrm>
          <a:prstGeom prst="rect">
            <a:avLst/>
          </a:prstGeom>
        </p:spPr>
      </p:pic>
      <p:pic>
        <p:nvPicPr>
          <p:cNvPr id="4" name="Picture 3">
            <a:extLst>
              <a:ext uri="{FF2B5EF4-FFF2-40B4-BE49-F238E27FC236}">
                <a16:creationId xmlns:a16="http://schemas.microsoft.com/office/drawing/2014/main" id="{13BFCD03-C03B-401B-6E59-F58AB15245EC}"/>
              </a:ext>
            </a:extLst>
          </p:cNvPr>
          <p:cNvPicPr>
            <a:picLocks noChangeAspect="1"/>
          </p:cNvPicPr>
          <p:nvPr/>
        </p:nvPicPr>
        <p:blipFill>
          <a:blip r:embed="rId4"/>
          <a:stretch>
            <a:fillRect/>
          </a:stretch>
        </p:blipFill>
        <p:spPr>
          <a:xfrm>
            <a:off x="2892468" y="3599157"/>
            <a:ext cx="1854200" cy="1549400"/>
          </a:xfrm>
          <a:prstGeom prst="rect">
            <a:avLst/>
          </a:prstGeom>
        </p:spPr>
      </p:pic>
      <p:pic>
        <p:nvPicPr>
          <p:cNvPr id="6" name="Picture 5">
            <a:extLst>
              <a:ext uri="{FF2B5EF4-FFF2-40B4-BE49-F238E27FC236}">
                <a16:creationId xmlns:a16="http://schemas.microsoft.com/office/drawing/2014/main" id="{7CE4A275-CB4F-C1E1-D906-BD27AAD7A95C}"/>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5254923" y="1086358"/>
            <a:ext cx="6515109" cy="4685284"/>
          </a:xfrm>
          <a:prstGeom prst="rect">
            <a:avLst/>
          </a:prstGeom>
        </p:spPr>
      </p:pic>
    </p:spTree>
    <p:extLst>
      <p:ext uri="{BB962C8B-B14F-4D97-AF65-F5344CB8AC3E}">
        <p14:creationId xmlns:p14="http://schemas.microsoft.com/office/powerpoint/2010/main" val="374421787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6" name="Rectangle 15">
            <a:extLst>
              <a:ext uri="{FF2B5EF4-FFF2-40B4-BE49-F238E27FC236}">
                <a16:creationId xmlns:a16="http://schemas.microsoft.com/office/drawing/2014/main" id="{7F23EF37-19EC-4973-A7AF-4BBF68646D7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person and person looking at papers on a table&#10;&#10;Description automatically generated">
            <a:extLst>
              <a:ext uri="{FF2B5EF4-FFF2-40B4-BE49-F238E27FC236}">
                <a16:creationId xmlns:a16="http://schemas.microsoft.com/office/drawing/2014/main" id="{50E6CD23-68B5-3842-B6F2-4CC6E88CB3BC}"/>
              </a:ext>
            </a:extLst>
          </p:cNvPr>
          <p:cNvPicPr>
            <a:picLocks noChangeAspect="1"/>
          </p:cNvPicPr>
          <p:nvPr/>
        </p:nvPicPr>
        <p:blipFill rotWithShape="1">
          <a:blip r:embed="rId2" cstate="screen">
            <a:extLst>
              <a:ext uri="{28A0092B-C50C-407E-A947-70E740481C1C}">
                <a14:useLocalDpi xmlns:a14="http://schemas.microsoft.com/office/drawing/2010/main"/>
              </a:ext>
            </a:extLst>
          </a:blip>
          <a:srcRect/>
          <a:stretch/>
        </p:blipFill>
        <p:spPr>
          <a:xfrm>
            <a:off x="641276" y="557186"/>
            <a:ext cx="4013020" cy="2228759"/>
          </a:xfrm>
          <a:prstGeom prst="rect">
            <a:avLst/>
          </a:prstGeom>
        </p:spPr>
      </p:pic>
      <p:pic>
        <p:nvPicPr>
          <p:cNvPr id="2" name="Picture 1" descr="A group of people in a meeting&#10;&#10;Description automatically generated">
            <a:extLst>
              <a:ext uri="{FF2B5EF4-FFF2-40B4-BE49-F238E27FC236}">
                <a16:creationId xmlns:a16="http://schemas.microsoft.com/office/drawing/2014/main" id="{93132B06-E4B3-5C18-C6A3-04EC5F6410D0}"/>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643467" y="2957665"/>
            <a:ext cx="4010830" cy="3343135"/>
          </a:xfrm>
          <a:prstGeom prst="rect">
            <a:avLst/>
          </a:prstGeom>
        </p:spPr>
      </p:pic>
      <p:pic>
        <p:nvPicPr>
          <p:cNvPr id="4" name="Picture 2" descr="A person and person wearing face masks&#10;&#10;Description automatically generated">
            <a:extLst>
              <a:ext uri="{FF2B5EF4-FFF2-40B4-BE49-F238E27FC236}">
                <a16:creationId xmlns:a16="http://schemas.microsoft.com/office/drawing/2014/main" id="{3AA2F8E4-D38B-174E-0614-D19F7185640D}"/>
              </a:ext>
            </a:extLst>
          </p:cNvPr>
          <p:cNvPicPr>
            <a:picLocks noChangeAspect="1" noChangeArrowheads="1"/>
          </p:cNvPicPr>
          <p:nvPr/>
        </p:nvPicPr>
        <p:blipFill rotWithShape="1">
          <a:blip r:embed="rId4" cstate="screen">
            <a:extLst>
              <a:ext uri="{28A0092B-C50C-407E-A947-70E740481C1C}">
                <a14:useLocalDpi xmlns:a14="http://schemas.microsoft.com/office/drawing/2010/main"/>
              </a:ext>
            </a:extLst>
          </a:blip>
          <a:srcRect/>
          <a:stretch/>
        </p:blipFill>
        <p:spPr bwMode="auto">
          <a:xfrm>
            <a:off x="4846823" y="557189"/>
            <a:ext cx="6701710" cy="574360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0750333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E9707077-737D-7BF4-FBE6-BF648DCF86F3}"/>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3982905" y="2314342"/>
            <a:ext cx="4226189" cy="2229315"/>
          </a:xfrm>
          <a:prstGeom prst="rect">
            <a:avLst/>
          </a:prstGeom>
        </p:spPr>
      </p:pic>
    </p:spTree>
    <p:extLst>
      <p:ext uri="{BB962C8B-B14F-4D97-AF65-F5344CB8AC3E}">
        <p14:creationId xmlns:p14="http://schemas.microsoft.com/office/powerpoint/2010/main" val="162325583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16</TotalTime>
  <Words>441</Words>
  <Application>Microsoft Office PowerPoint</Application>
  <PresentationFormat>Widescreen</PresentationFormat>
  <Paragraphs>32</Paragraphs>
  <Slides>28</Slides>
  <Notes>8</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28</vt:i4>
      </vt:variant>
    </vt:vector>
  </HeadingPairs>
  <TitlesOfParts>
    <vt:vector size="33" baseType="lpstr">
      <vt:lpstr>Aptos</vt:lpstr>
      <vt:lpstr>Aptos Display</vt:lpstr>
      <vt:lpstr>Arial</vt:lpstr>
      <vt:lpstr>Georgia</vt:lpstr>
      <vt:lpstr>Office Theme</vt:lpstr>
      <vt:lpstr>                                                                                               Establishing a Library-Based Digital Publications Program at Brown University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Transforming Scholarly Publishing</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Transforming Scholarly Publishing</vt:lpstr>
      <vt:lpstr>PowerPoint Presentation</vt:lpstr>
      <vt:lpstr>PowerPoint Presentation</vt:lpstr>
      <vt:lpstr>Transforming Scholarly Publishing</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Brown University</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Establishing a library-based digital publications program at Brown University</dc:title>
  <dc:creator>Levy, Allison</dc:creator>
  <dc:description>An OCLC RLP Works in Progress Webinar.</dc:description>
  <cp:lastModifiedBy>McNicol,Jeanette</cp:lastModifiedBy>
  <cp:revision>130</cp:revision>
  <dcterms:created xsi:type="dcterms:W3CDTF">2024-04-25T19:40:28Z</dcterms:created>
  <dcterms:modified xsi:type="dcterms:W3CDTF">2024-07-03T03:05:05Z</dcterms:modified>
</cp:coreProperties>
</file>