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76" r:id="rId6"/>
    <p:sldId id="257" r:id="rId7"/>
    <p:sldId id="277" r:id="rId8"/>
    <p:sldId id="278" r:id="rId9"/>
    <p:sldId id="279" r:id="rId10"/>
    <p:sldId id="261" r:id="rId11"/>
    <p:sldId id="262" r:id="rId12"/>
    <p:sldId id="263" r:id="rId13"/>
    <p:sldId id="272" r:id="rId14"/>
    <p:sldId id="269" r:id="rId15"/>
    <p:sldId id="273" r:id="rId16"/>
    <p:sldId id="264" r:id="rId17"/>
    <p:sldId id="270" r:id="rId18"/>
    <p:sldId id="267" r:id="rId19"/>
    <p:sldId id="275" r:id="rId20"/>
    <p:sldId id="274" r:id="rId21"/>
    <p:sldId id="280" r:id="rId22"/>
    <p:sldId id="281" r:id="rId23"/>
    <p:sldId id="282" r:id="rId24"/>
    <p:sldId id="283" r:id="rId25"/>
    <p:sldId id="284" r:id="rId26"/>
    <p:sldId id="265" r:id="rId27"/>
    <p:sldId id="259" r:id="rId28"/>
    <p:sldId id="258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3"/>
    <p:restoredTop sz="95679" autoAdjust="0"/>
  </p:normalViewPr>
  <p:slideViewPr>
    <p:cSldViewPr snapToGrid="0">
      <p:cViewPr varScale="1">
        <p:scale>
          <a:sx n="90" d="100"/>
          <a:sy n="90" d="100"/>
        </p:scale>
        <p:origin x="69" y="219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ofc-my.sharepoint.com/personal/leeann_penaluna_ucalgary_ca/Documents/Copy%20of%20Analysis%20CHAT%20-%20Academic%20Integrity%202022-01-2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b="0" dirty="0">
                <a:solidFill>
                  <a:schemeClr val="tx1"/>
                </a:solidFill>
              </a:rPr>
              <a:t>Top 6 Academic Integrity Themes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'Final results'!$I$2:$I$7</c:f>
              <c:strCache>
                <c:ptCount val="6"/>
                <c:pt idx="0">
                  <c:v>Cite correctly</c:v>
                </c:pt>
                <c:pt idx="1">
                  <c:v>Reference Manager</c:v>
                </c:pt>
                <c:pt idx="2">
                  <c:v>Student Success Centre</c:v>
                </c:pt>
                <c:pt idx="3">
                  <c:v>Plagiarism detection software</c:v>
                </c:pt>
                <c:pt idx="4">
                  <c:v>Workshop for Reference Manager</c:v>
                </c:pt>
                <c:pt idx="5">
                  <c:v>Avoid plagiarism</c:v>
                </c:pt>
              </c:strCache>
            </c:strRef>
          </c:cat>
          <c:val>
            <c:numRef>
              <c:f>'Final results'!$J$2:$J$7</c:f>
              <c:numCache>
                <c:formatCode>General</c:formatCode>
                <c:ptCount val="6"/>
                <c:pt idx="0">
                  <c:v>915</c:v>
                </c:pt>
                <c:pt idx="1">
                  <c:v>355</c:v>
                </c:pt>
                <c:pt idx="2">
                  <c:v>65</c:v>
                </c:pt>
                <c:pt idx="3">
                  <c:v>43</c:v>
                </c:pt>
                <c:pt idx="4">
                  <c:v>21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0-4B00-8F1B-80FB258497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73834880"/>
        <c:axId val="2073825312"/>
      </c:barChart>
      <c:catAx>
        <c:axId val="207383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solidFill>
                      <a:schemeClr val="tx1"/>
                    </a:solidFill>
                  </a:rPr>
                  <a:t>Academic Integrity Theme</a:t>
                </a:r>
              </a:p>
            </c:rich>
          </c:tx>
          <c:layout>
            <c:manualLayout>
              <c:xMode val="edge"/>
              <c:yMode val="edge"/>
              <c:x val="0.45349299318740943"/>
              <c:y val="0.957102627838034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825312"/>
        <c:crosses val="autoZero"/>
        <c:auto val="1"/>
        <c:lblAlgn val="ctr"/>
        <c:lblOffset val="100"/>
        <c:noMultiLvlLbl val="0"/>
      </c:catAx>
      <c:valAx>
        <c:axId val="207382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>
                    <a:solidFill>
                      <a:schemeClr val="tx1"/>
                    </a:solidFill>
                  </a:rPr>
                  <a:t>Number of Questions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83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121D8-E569-450B-A689-5474E78B53B6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D7FA7B4-E076-4231-BD77-717CE30C3D88}">
      <dgm:prSet phldrT="[Text]"/>
      <dgm:spPr/>
      <dgm:t>
        <a:bodyPr/>
        <a:lstStyle/>
        <a:p>
          <a:r>
            <a:rPr lang="en-CA" dirty="0"/>
            <a:t>Examine the previous data to see what students were asking</a:t>
          </a:r>
          <a:endParaRPr lang="en-US" dirty="0"/>
        </a:p>
      </dgm:t>
    </dgm:pt>
    <dgm:pt modelId="{C2A0EFAF-59BC-4FB6-99A2-1C998ADC82EC}" type="parTrans" cxnId="{4B1D127D-45FB-4986-934F-92DF12A6BDB0}">
      <dgm:prSet/>
      <dgm:spPr/>
      <dgm:t>
        <a:bodyPr/>
        <a:lstStyle/>
        <a:p>
          <a:endParaRPr lang="en-US"/>
        </a:p>
      </dgm:t>
    </dgm:pt>
    <dgm:pt modelId="{4AFB00E2-0A73-40FF-911B-BBA61A0E15B6}" type="sibTrans" cxnId="{4B1D127D-45FB-4986-934F-92DF12A6BDB0}">
      <dgm:prSet/>
      <dgm:spPr/>
      <dgm:t>
        <a:bodyPr/>
        <a:lstStyle/>
        <a:p>
          <a:endParaRPr lang="en-US"/>
        </a:p>
      </dgm:t>
    </dgm:pt>
    <dgm:pt modelId="{2C17A7D4-AFB5-4B2A-85B7-888EBB9113E2}">
      <dgm:prSet phldrT="[Text]"/>
      <dgm:spPr/>
      <dgm:t>
        <a:bodyPr/>
        <a:lstStyle/>
        <a:p>
          <a:r>
            <a:rPr lang="en-CA" dirty="0"/>
            <a:t>Examine how the Bot was answering current academic integrity questions (if any)</a:t>
          </a:r>
          <a:endParaRPr lang="en-US" dirty="0"/>
        </a:p>
      </dgm:t>
    </dgm:pt>
    <dgm:pt modelId="{D8C29131-64C2-4A54-9800-36882B34EA87}" type="parTrans" cxnId="{69055F06-FA1E-4F32-8885-CD5B8869B240}">
      <dgm:prSet/>
      <dgm:spPr/>
      <dgm:t>
        <a:bodyPr/>
        <a:lstStyle/>
        <a:p>
          <a:endParaRPr lang="en-US"/>
        </a:p>
      </dgm:t>
    </dgm:pt>
    <dgm:pt modelId="{3129DEA6-5ACD-4B60-A1B2-C27BAEF9CD5A}" type="sibTrans" cxnId="{69055F06-FA1E-4F32-8885-CD5B8869B240}">
      <dgm:prSet/>
      <dgm:spPr/>
      <dgm:t>
        <a:bodyPr/>
        <a:lstStyle/>
        <a:p>
          <a:endParaRPr lang="en-US"/>
        </a:p>
      </dgm:t>
    </dgm:pt>
    <dgm:pt modelId="{2ABB6E34-A154-405E-8DC9-FA1BAA7BA51A}">
      <dgm:prSet phldrT="[Text]"/>
      <dgm:spPr/>
      <dgm:t>
        <a:bodyPr/>
        <a:lstStyle/>
        <a:p>
          <a:r>
            <a:rPr lang="en-CA" dirty="0"/>
            <a:t>Find the gaps and design questions that the Bot should be able to answer</a:t>
          </a:r>
          <a:endParaRPr lang="en-US" dirty="0"/>
        </a:p>
      </dgm:t>
    </dgm:pt>
    <dgm:pt modelId="{4A753CD7-13F7-4925-8079-5C2220798843}" type="parTrans" cxnId="{7F0D4EB7-185F-4BDE-9C24-5A43D4A44C61}">
      <dgm:prSet/>
      <dgm:spPr/>
      <dgm:t>
        <a:bodyPr/>
        <a:lstStyle/>
        <a:p>
          <a:endParaRPr lang="en-US"/>
        </a:p>
      </dgm:t>
    </dgm:pt>
    <dgm:pt modelId="{9DCBD295-10A7-4688-85F0-040788FBD662}" type="sibTrans" cxnId="{7F0D4EB7-185F-4BDE-9C24-5A43D4A44C61}">
      <dgm:prSet/>
      <dgm:spPr/>
      <dgm:t>
        <a:bodyPr/>
        <a:lstStyle/>
        <a:p>
          <a:endParaRPr lang="en-US"/>
        </a:p>
      </dgm:t>
    </dgm:pt>
    <dgm:pt modelId="{4A2813F9-DE77-4C26-969D-BABCCC4CBA70}">
      <dgm:prSet phldrT="[Text]"/>
      <dgm:spPr/>
      <dgm:t>
        <a:bodyPr/>
        <a:lstStyle/>
        <a:p>
          <a:r>
            <a:rPr lang="en-US" dirty="0"/>
            <a:t>Fix the Bot </a:t>
          </a:r>
        </a:p>
      </dgm:t>
    </dgm:pt>
    <dgm:pt modelId="{73DEFA6D-BA03-4CA8-AB8E-BD3B05357274}" type="parTrans" cxnId="{2EF7E315-61C7-457E-A9F2-5200EDC070F2}">
      <dgm:prSet/>
      <dgm:spPr/>
      <dgm:t>
        <a:bodyPr/>
        <a:lstStyle/>
        <a:p>
          <a:endParaRPr lang="en-US"/>
        </a:p>
      </dgm:t>
    </dgm:pt>
    <dgm:pt modelId="{6EEBD8F4-6C15-4BB2-8844-A9016ACDAE36}" type="sibTrans" cxnId="{2EF7E315-61C7-457E-A9F2-5200EDC070F2}">
      <dgm:prSet/>
      <dgm:spPr/>
      <dgm:t>
        <a:bodyPr/>
        <a:lstStyle/>
        <a:p>
          <a:endParaRPr lang="en-US"/>
        </a:p>
      </dgm:t>
    </dgm:pt>
    <dgm:pt modelId="{62923324-CDC4-45D9-BDB1-34C7F85DF59D}">
      <dgm:prSet phldrT="[Text]"/>
      <dgm:spPr/>
      <dgm:t>
        <a:bodyPr/>
        <a:lstStyle/>
        <a:p>
          <a:r>
            <a:rPr lang="en-US" dirty="0"/>
            <a:t>Test the Bot</a:t>
          </a:r>
        </a:p>
      </dgm:t>
    </dgm:pt>
    <dgm:pt modelId="{208825CF-4A74-4557-B5A0-6CA1F11C1910}" type="parTrans" cxnId="{5E953617-6E5D-4F29-820F-B459024CF2FC}">
      <dgm:prSet/>
      <dgm:spPr/>
      <dgm:t>
        <a:bodyPr/>
        <a:lstStyle/>
        <a:p>
          <a:endParaRPr lang="en-CA"/>
        </a:p>
      </dgm:t>
    </dgm:pt>
    <dgm:pt modelId="{BB6359C2-EE8C-4282-B259-06645A19B5B9}" type="sibTrans" cxnId="{5E953617-6E5D-4F29-820F-B459024CF2FC}">
      <dgm:prSet/>
      <dgm:spPr/>
      <dgm:t>
        <a:bodyPr/>
        <a:lstStyle/>
        <a:p>
          <a:endParaRPr lang="en-CA"/>
        </a:p>
      </dgm:t>
    </dgm:pt>
    <dgm:pt modelId="{7BAAA9DE-15AF-49D8-9886-6EB7B3B95EF8}" type="pres">
      <dgm:prSet presAssocID="{125121D8-E569-450B-A689-5474E78B53B6}" presName="Name0" presStyleCnt="0">
        <dgm:presLayoutVars>
          <dgm:dir/>
          <dgm:resizeHandles val="exact"/>
        </dgm:presLayoutVars>
      </dgm:prSet>
      <dgm:spPr/>
    </dgm:pt>
    <dgm:pt modelId="{347F5D7D-4B8F-48DF-8B6A-081A1C137BBE}" type="pres">
      <dgm:prSet presAssocID="{4D7FA7B4-E076-4231-BD77-717CE30C3D88}" presName="node" presStyleLbl="node1" presStyleIdx="0" presStyleCnt="5">
        <dgm:presLayoutVars>
          <dgm:bulletEnabled val="1"/>
        </dgm:presLayoutVars>
      </dgm:prSet>
      <dgm:spPr/>
    </dgm:pt>
    <dgm:pt modelId="{798534E1-8C41-445D-AE2E-5EECA6814FA3}" type="pres">
      <dgm:prSet presAssocID="{4AFB00E2-0A73-40FF-911B-BBA61A0E15B6}" presName="sibTrans" presStyleLbl="sibTrans2D1" presStyleIdx="0" presStyleCnt="4"/>
      <dgm:spPr/>
    </dgm:pt>
    <dgm:pt modelId="{20B74F76-948A-4138-954E-76BC7D950909}" type="pres">
      <dgm:prSet presAssocID="{4AFB00E2-0A73-40FF-911B-BBA61A0E15B6}" presName="connectorText" presStyleLbl="sibTrans2D1" presStyleIdx="0" presStyleCnt="4"/>
      <dgm:spPr/>
    </dgm:pt>
    <dgm:pt modelId="{87596528-2822-4589-961C-68738681E6AE}" type="pres">
      <dgm:prSet presAssocID="{2C17A7D4-AFB5-4B2A-85B7-888EBB9113E2}" presName="node" presStyleLbl="node1" presStyleIdx="1" presStyleCnt="5">
        <dgm:presLayoutVars>
          <dgm:bulletEnabled val="1"/>
        </dgm:presLayoutVars>
      </dgm:prSet>
      <dgm:spPr/>
    </dgm:pt>
    <dgm:pt modelId="{484D1C23-3B2C-4C63-B209-C654D4FE0D2F}" type="pres">
      <dgm:prSet presAssocID="{3129DEA6-5ACD-4B60-A1B2-C27BAEF9CD5A}" presName="sibTrans" presStyleLbl="sibTrans2D1" presStyleIdx="1" presStyleCnt="4"/>
      <dgm:spPr/>
    </dgm:pt>
    <dgm:pt modelId="{0DF049FB-43E9-4856-A009-216DCCC2322F}" type="pres">
      <dgm:prSet presAssocID="{3129DEA6-5ACD-4B60-A1B2-C27BAEF9CD5A}" presName="connectorText" presStyleLbl="sibTrans2D1" presStyleIdx="1" presStyleCnt="4"/>
      <dgm:spPr/>
    </dgm:pt>
    <dgm:pt modelId="{FD8CAC03-9A06-4EED-9F25-83219B3DF8B6}" type="pres">
      <dgm:prSet presAssocID="{2ABB6E34-A154-405E-8DC9-FA1BAA7BA51A}" presName="node" presStyleLbl="node1" presStyleIdx="2" presStyleCnt="5">
        <dgm:presLayoutVars>
          <dgm:bulletEnabled val="1"/>
        </dgm:presLayoutVars>
      </dgm:prSet>
      <dgm:spPr/>
    </dgm:pt>
    <dgm:pt modelId="{84BDC055-94FA-4BBA-8955-F6EE8B6A64A4}" type="pres">
      <dgm:prSet presAssocID="{9DCBD295-10A7-4688-85F0-040788FBD662}" presName="sibTrans" presStyleLbl="sibTrans2D1" presStyleIdx="2" presStyleCnt="4"/>
      <dgm:spPr/>
    </dgm:pt>
    <dgm:pt modelId="{AAD7C754-54C7-4E2B-AAC3-952DCC35C387}" type="pres">
      <dgm:prSet presAssocID="{9DCBD295-10A7-4688-85F0-040788FBD662}" presName="connectorText" presStyleLbl="sibTrans2D1" presStyleIdx="2" presStyleCnt="4"/>
      <dgm:spPr/>
    </dgm:pt>
    <dgm:pt modelId="{F36CCB95-3469-40D5-8820-D90985B071AE}" type="pres">
      <dgm:prSet presAssocID="{4A2813F9-DE77-4C26-969D-BABCCC4CBA70}" presName="node" presStyleLbl="node1" presStyleIdx="3" presStyleCnt="5">
        <dgm:presLayoutVars>
          <dgm:bulletEnabled val="1"/>
        </dgm:presLayoutVars>
      </dgm:prSet>
      <dgm:spPr/>
    </dgm:pt>
    <dgm:pt modelId="{D5D63C42-FD07-4042-9DE6-42A0C0B2DF39}" type="pres">
      <dgm:prSet presAssocID="{6EEBD8F4-6C15-4BB2-8844-A9016ACDAE36}" presName="sibTrans" presStyleLbl="sibTrans2D1" presStyleIdx="3" presStyleCnt="4"/>
      <dgm:spPr/>
    </dgm:pt>
    <dgm:pt modelId="{8E11AEBC-7BD4-4608-9F96-1D3F938108DC}" type="pres">
      <dgm:prSet presAssocID="{6EEBD8F4-6C15-4BB2-8844-A9016ACDAE36}" presName="connectorText" presStyleLbl="sibTrans2D1" presStyleIdx="3" presStyleCnt="4"/>
      <dgm:spPr/>
    </dgm:pt>
    <dgm:pt modelId="{CD2A8EA9-A1D5-4C0B-8CDD-F5755605C849}" type="pres">
      <dgm:prSet presAssocID="{62923324-CDC4-45D9-BDB1-34C7F85DF59D}" presName="node" presStyleLbl="node1" presStyleIdx="4" presStyleCnt="5">
        <dgm:presLayoutVars>
          <dgm:bulletEnabled val="1"/>
        </dgm:presLayoutVars>
      </dgm:prSet>
      <dgm:spPr/>
    </dgm:pt>
  </dgm:ptLst>
  <dgm:cxnLst>
    <dgm:cxn modelId="{69055F06-FA1E-4F32-8885-CD5B8869B240}" srcId="{125121D8-E569-450B-A689-5474E78B53B6}" destId="{2C17A7D4-AFB5-4B2A-85B7-888EBB9113E2}" srcOrd="1" destOrd="0" parTransId="{D8C29131-64C2-4A54-9800-36882B34EA87}" sibTransId="{3129DEA6-5ACD-4B60-A1B2-C27BAEF9CD5A}"/>
    <dgm:cxn modelId="{2EF7E315-61C7-457E-A9F2-5200EDC070F2}" srcId="{125121D8-E569-450B-A689-5474E78B53B6}" destId="{4A2813F9-DE77-4C26-969D-BABCCC4CBA70}" srcOrd="3" destOrd="0" parTransId="{73DEFA6D-BA03-4CA8-AB8E-BD3B05357274}" sibTransId="{6EEBD8F4-6C15-4BB2-8844-A9016ACDAE36}"/>
    <dgm:cxn modelId="{5E953617-6E5D-4F29-820F-B459024CF2FC}" srcId="{125121D8-E569-450B-A689-5474E78B53B6}" destId="{62923324-CDC4-45D9-BDB1-34C7F85DF59D}" srcOrd="4" destOrd="0" parTransId="{208825CF-4A74-4557-B5A0-6CA1F11C1910}" sibTransId="{BB6359C2-EE8C-4282-B259-06645A19B5B9}"/>
    <dgm:cxn modelId="{EF6AE324-0286-4103-A1AF-3698814322FC}" type="presOf" srcId="{4A2813F9-DE77-4C26-969D-BABCCC4CBA70}" destId="{F36CCB95-3469-40D5-8820-D90985B071AE}" srcOrd="0" destOrd="0" presId="urn:microsoft.com/office/officeart/2005/8/layout/process1"/>
    <dgm:cxn modelId="{8E48C128-7712-43A8-91F0-C25CB1611A83}" type="presOf" srcId="{62923324-CDC4-45D9-BDB1-34C7F85DF59D}" destId="{CD2A8EA9-A1D5-4C0B-8CDD-F5755605C849}" srcOrd="0" destOrd="0" presId="urn:microsoft.com/office/officeart/2005/8/layout/process1"/>
    <dgm:cxn modelId="{45A79534-80EB-4AEC-89E6-6F758A7AA408}" type="presOf" srcId="{9DCBD295-10A7-4688-85F0-040788FBD662}" destId="{AAD7C754-54C7-4E2B-AAC3-952DCC35C387}" srcOrd="1" destOrd="0" presId="urn:microsoft.com/office/officeart/2005/8/layout/process1"/>
    <dgm:cxn modelId="{6F854F46-C6A8-4F33-A767-4C0975ABA736}" type="presOf" srcId="{9DCBD295-10A7-4688-85F0-040788FBD662}" destId="{84BDC055-94FA-4BBA-8955-F6EE8B6A64A4}" srcOrd="0" destOrd="0" presId="urn:microsoft.com/office/officeart/2005/8/layout/process1"/>
    <dgm:cxn modelId="{86763047-8CA8-4179-88B3-77BD885CEB54}" type="presOf" srcId="{125121D8-E569-450B-A689-5474E78B53B6}" destId="{7BAAA9DE-15AF-49D8-9886-6EB7B3B95EF8}" srcOrd="0" destOrd="0" presId="urn:microsoft.com/office/officeart/2005/8/layout/process1"/>
    <dgm:cxn modelId="{DC87F371-9835-4DA5-90EE-496209744FC0}" type="presOf" srcId="{6EEBD8F4-6C15-4BB2-8844-A9016ACDAE36}" destId="{D5D63C42-FD07-4042-9DE6-42A0C0B2DF39}" srcOrd="0" destOrd="0" presId="urn:microsoft.com/office/officeart/2005/8/layout/process1"/>
    <dgm:cxn modelId="{FDCEE474-E827-4D4F-87CF-35E29281B266}" type="presOf" srcId="{4AFB00E2-0A73-40FF-911B-BBA61A0E15B6}" destId="{20B74F76-948A-4138-954E-76BC7D950909}" srcOrd="1" destOrd="0" presId="urn:microsoft.com/office/officeart/2005/8/layout/process1"/>
    <dgm:cxn modelId="{FDE4087C-9B6C-4B09-91CC-E80690D7D229}" type="presOf" srcId="{2C17A7D4-AFB5-4B2A-85B7-888EBB9113E2}" destId="{87596528-2822-4589-961C-68738681E6AE}" srcOrd="0" destOrd="0" presId="urn:microsoft.com/office/officeart/2005/8/layout/process1"/>
    <dgm:cxn modelId="{4B1D127D-45FB-4986-934F-92DF12A6BDB0}" srcId="{125121D8-E569-450B-A689-5474E78B53B6}" destId="{4D7FA7B4-E076-4231-BD77-717CE30C3D88}" srcOrd="0" destOrd="0" parTransId="{C2A0EFAF-59BC-4FB6-99A2-1C998ADC82EC}" sibTransId="{4AFB00E2-0A73-40FF-911B-BBA61A0E15B6}"/>
    <dgm:cxn modelId="{0A9D2388-291E-4523-BBBF-2AFBBEA33429}" type="presOf" srcId="{3129DEA6-5ACD-4B60-A1B2-C27BAEF9CD5A}" destId="{484D1C23-3B2C-4C63-B209-C654D4FE0D2F}" srcOrd="0" destOrd="0" presId="urn:microsoft.com/office/officeart/2005/8/layout/process1"/>
    <dgm:cxn modelId="{AE1BAAA8-BD81-49D9-95A2-92768C218B30}" type="presOf" srcId="{6EEBD8F4-6C15-4BB2-8844-A9016ACDAE36}" destId="{8E11AEBC-7BD4-4608-9F96-1D3F938108DC}" srcOrd="1" destOrd="0" presId="urn:microsoft.com/office/officeart/2005/8/layout/process1"/>
    <dgm:cxn modelId="{7F0D4EB7-185F-4BDE-9C24-5A43D4A44C61}" srcId="{125121D8-E569-450B-A689-5474E78B53B6}" destId="{2ABB6E34-A154-405E-8DC9-FA1BAA7BA51A}" srcOrd="2" destOrd="0" parTransId="{4A753CD7-13F7-4925-8079-5C2220798843}" sibTransId="{9DCBD295-10A7-4688-85F0-040788FBD662}"/>
    <dgm:cxn modelId="{45E21CDC-B4A8-427B-BF28-2048AD7220A3}" type="presOf" srcId="{3129DEA6-5ACD-4B60-A1B2-C27BAEF9CD5A}" destId="{0DF049FB-43E9-4856-A009-216DCCC2322F}" srcOrd="1" destOrd="0" presId="urn:microsoft.com/office/officeart/2005/8/layout/process1"/>
    <dgm:cxn modelId="{028B7FDE-B111-4D28-9F7A-59D8C6148AD8}" type="presOf" srcId="{2ABB6E34-A154-405E-8DC9-FA1BAA7BA51A}" destId="{FD8CAC03-9A06-4EED-9F25-83219B3DF8B6}" srcOrd="0" destOrd="0" presId="urn:microsoft.com/office/officeart/2005/8/layout/process1"/>
    <dgm:cxn modelId="{744851FC-0638-4024-93A6-5D7420EE4159}" type="presOf" srcId="{4D7FA7B4-E076-4231-BD77-717CE30C3D88}" destId="{347F5D7D-4B8F-48DF-8B6A-081A1C137BBE}" srcOrd="0" destOrd="0" presId="urn:microsoft.com/office/officeart/2005/8/layout/process1"/>
    <dgm:cxn modelId="{9A68D1FE-18BB-401C-9E49-161026F66E26}" type="presOf" srcId="{4AFB00E2-0A73-40FF-911B-BBA61A0E15B6}" destId="{798534E1-8C41-445D-AE2E-5EECA6814FA3}" srcOrd="0" destOrd="0" presId="urn:microsoft.com/office/officeart/2005/8/layout/process1"/>
    <dgm:cxn modelId="{F73495F7-46A8-4721-990D-507AFB96ED11}" type="presParOf" srcId="{7BAAA9DE-15AF-49D8-9886-6EB7B3B95EF8}" destId="{347F5D7D-4B8F-48DF-8B6A-081A1C137BBE}" srcOrd="0" destOrd="0" presId="urn:microsoft.com/office/officeart/2005/8/layout/process1"/>
    <dgm:cxn modelId="{A08E3565-C531-47C1-AD74-14C417222144}" type="presParOf" srcId="{7BAAA9DE-15AF-49D8-9886-6EB7B3B95EF8}" destId="{798534E1-8C41-445D-AE2E-5EECA6814FA3}" srcOrd="1" destOrd="0" presId="urn:microsoft.com/office/officeart/2005/8/layout/process1"/>
    <dgm:cxn modelId="{A39DA2FE-F510-4745-9170-861011980A1E}" type="presParOf" srcId="{798534E1-8C41-445D-AE2E-5EECA6814FA3}" destId="{20B74F76-948A-4138-954E-76BC7D950909}" srcOrd="0" destOrd="0" presId="urn:microsoft.com/office/officeart/2005/8/layout/process1"/>
    <dgm:cxn modelId="{F969F3A9-0E08-464E-B852-85FACF2EABEF}" type="presParOf" srcId="{7BAAA9DE-15AF-49D8-9886-6EB7B3B95EF8}" destId="{87596528-2822-4589-961C-68738681E6AE}" srcOrd="2" destOrd="0" presId="urn:microsoft.com/office/officeart/2005/8/layout/process1"/>
    <dgm:cxn modelId="{FC6855DC-F900-4E59-AFEC-4AAF4F8776F5}" type="presParOf" srcId="{7BAAA9DE-15AF-49D8-9886-6EB7B3B95EF8}" destId="{484D1C23-3B2C-4C63-B209-C654D4FE0D2F}" srcOrd="3" destOrd="0" presId="urn:microsoft.com/office/officeart/2005/8/layout/process1"/>
    <dgm:cxn modelId="{44C8D9CE-7CD0-41F7-9546-74996A09FDD9}" type="presParOf" srcId="{484D1C23-3B2C-4C63-B209-C654D4FE0D2F}" destId="{0DF049FB-43E9-4856-A009-216DCCC2322F}" srcOrd="0" destOrd="0" presId="urn:microsoft.com/office/officeart/2005/8/layout/process1"/>
    <dgm:cxn modelId="{472AF1DD-0E88-4F4D-84B9-D4CCC4168977}" type="presParOf" srcId="{7BAAA9DE-15AF-49D8-9886-6EB7B3B95EF8}" destId="{FD8CAC03-9A06-4EED-9F25-83219B3DF8B6}" srcOrd="4" destOrd="0" presId="urn:microsoft.com/office/officeart/2005/8/layout/process1"/>
    <dgm:cxn modelId="{86786930-0314-4FE8-8465-D11BD90B77E0}" type="presParOf" srcId="{7BAAA9DE-15AF-49D8-9886-6EB7B3B95EF8}" destId="{84BDC055-94FA-4BBA-8955-F6EE8B6A64A4}" srcOrd="5" destOrd="0" presId="urn:microsoft.com/office/officeart/2005/8/layout/process1"/>
    <dgm:cxn modelId="{27C854AB-2A4C-4AEA-9F74-003C373C32F5}" type="presParOf" srcId="{84BDC055-94FA-4BBA-8955-F6EE8B6A64A4}" destId="{AAD7C754-54C7-4E2B-AAC3-952DCC35C387}" srcOrd="0" destOrd="0" presId="urn:microsoft.com/office/officeart/2005/8/layout/process1"/>
    <dgm:cxn modelId="{079CAA69-CBB8-40E0-BC3C-702A7E68B09E}" type="presParOf" srcId="{7BAAA9DE-15AF-49D8-9886-6EB7B3B95EF8}" destId="{F36CCB95-3469-40D5-8820-D90985B071AE}" srcOrd="6" destOrd="0" presId="urn:microsoft.com/office/officeart/2005/8/layout/process1"/>
    <dgm:cxn modelId="{C52F01E5-4AC0-445F-9513-A3DC61AFC6AB}" type="presParOf" srcId="{7BAAA9DE-15AF-49D8-9886-6EB7B3B95EF8}" destId="{D5D63C42-FD07-4042-9DE6-42A0C0B2DF39}" srcOrd="7" destOrd="0" presId="urn:microsoft.com/office/officeart/2005/8/layout/process1"/>
    <dgm:cxn modelId="{468C813A-0491-4D4A-AD0B-D461105EB0D2}" type="presParOf" srcId="{D5D63C42-FD07-4042-9DE6-42A0C0B2DF39}" destId="{8E11AEBC-7BD4-4608-9F96-1D3F938108DC}" srcOrd="0" destOrd="0" presId="urn:microsoft.com/office/officeart/2005/8/layout/process1"/>
    <dgm:cxn modelId="{5369CCBE-1F1E-4B71-BE25-F99987056E1F}" type="presParOf" srcId="{7BAAA9DE-15AF-49D8-9886-6EB7B3B95EF8}" destId="{CD2A8EA9-A1D5-4C0B-8CDD-F5755605C84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F5D7D-4B8F-48DF-8B6A-081A1C137BBE}">
      <dsp:nvSpPr>
        <dsp:cNvPr id="0" name=""/>
        <dsp:cNvSpPr/>
      </dsp:nvSpPr>
      <dsp:spPr>
        <a:xfrm>
          <a:off x="5477" y="1266796"/>
          <a:ext cx="1698089" cy="2251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Examine the previous data to see what students were asking</a:t>
          </a:r>
          <a:endParaRPr lang="en-US" sz="1800" kern="1200" dirty="0"/>
        </a:p>
      </dsp:txBody>
      <dsp:txXfrm>
        <a:off x="55212" y="1316531"/>
        <a:ext cx="1598619" cy="2152157"/>
      </dsp:txXfrm>
    </dsp:sp>
    <dsp:sp modelId="{798534E1-8C41-445D-AE2E-5EECA6814FA3}">
      <dsp:nvSpPr>
        <dsp:cNvPr id="0" name=""/>
        <dsp:cNvSpPr/>
      </dsp:nvSpPr>
      <dsp:spPr>
        <a:xfrm>
          <a:off x="1873376" y="2182046"/>
          <a:ext cx="359995" cy="421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873376" y="2266271"/>
        <a:ext cx="251997" cy="252676"/>
      </dsp:txXfrm>
    </dsp:sp>
    <dsp:sp modelId="{87596528-2822-4589-961C-68738681E6AE}">
      <dsp:nvSpPr>
        <dsp:cNvPr id="0" name=""/>
        <dsp:cNvSpPr/>
      </dsp:nvSpPr>
      <dsp:spPr>
        <a:xfrm>
          <a:off x="2382803" y="1266796"/>
          <a:ext cx="1698089" cy="2251627"/>
        </a:xfrm>
        <a:prstGeom prst="roundRect">
          <a:avLst>
            <a:gd name="adj" fmla="val 10000"/>
          </a:avLst>
        </a:prstGeom>
        <a:solidFill>
          <a:schemeClr val="accent4">
            <a:hueOff val="2690792"/>
            <a:satOff val="12995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Examine how the Bot was answering current academic integrity questions (if any)</a:t>
          </a:r>
          <a:endParaRPr lang="en-US" sz="1800" kern="1200" dirty="0"/>
        </a:p>
      </dsp:txBody>
      <dsp:txXfrm>
        <a:off x="2432538" y="1316531"/>
        <a:ext cx="1598619" cy="2152157"/>
      </dsp:txXfrm>
    </dsp:sp>
    <dsp:sp modelId="{484D1C23-3B2C-4C63-B209-C654D4FE0D2F}">
      <dsp:nvSpPr>
        <dsp:cNvPr id="0" name=""/>
        <dsp:cNvSpPr/>
      </dsp:nvSpPr>
      <dsp:spPr>
        <a:xfrm>
          <a:off x="4250701" y="2182046"/>
          <a:ext cx="359995" cy="421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587723"/>
            <a:satOff val="17327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50701" y="2266271"/>
        <a:ext cx="251997" cy="252676"/>
      </dsp:txXfrm>
    </dsp:sp>
    <dsp:sp modelId="{FD8CAC03-9A06-4EED-9F25-83219B3DF8B6}">
      <dsp:nvSpPr>
        <dsp:cNvPr id="0" name=""/>
        <dsp:cNvSpPr/>
      </dsp:nvSpPr>
      <dsp:spPr>
        <a:xfrm>
          <a:off x="4760128" y="1266796"/>
          <a:ext cx="1698089" cy="2251627"/>
        </a:xfrm>
        <a:prstGeom prst="roundRect">
          <a:avLst>
            <a:gd name="adj" fmla="val 10000"/>
          </a:avLst>
        </a:prstGeom>
        <a:solidFill>
          <a:schemeClr val="accent4">
            <a:hueOff val="5381585"/>
            <a:satOff val="25991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Find the gaps and design questions that the Bot should be able to answer</a:t>
          </a:r>
          <a:endParaRPr lang="en-US" sz="1800" kern="1200" dirty="0"/>
        </a:p>
      </dsp:txBody>
      <dsp:txXfrm>
        <a:off x="4809863" y="1316531"/>
        <a:ext cx="1598619" cy="2152157"/>
      </dsp:txXfrm>
    </dsp:sp>
    <dsp:sp modelId="{84BDC055-94FA-4BBA-8955-F6EE8B6A64A4}">
      <dsp:nvSpPr>
        <dsp:cNvPr id="0" name=""/>
        <dsp:cNvSpPr/>
      </dsp:nvSpPr>
      <dsp:spPr>
        <a:xfrm>
          <a:off x="6628027" y="2182046"/>
          <a:ext cx="359995" cy="421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175446"/>
            <a:satOff val="34654"/>
            <a:lumOff val="11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628027" y="2266271"/>
        <a:ext cx="251997" cy="252676"/>
      </dsp:txXfrm>
    </dsp:sp>
    <dsp:sp modelId="{F36CCB95-3469-40D5-8820-D90985B071AE}">
      <dsp:nvSpPr>
        <dsp:cNvPr id="0" name=""/>
        <dsp:cNvSpPr/>
      </dsp:nvSpPr>
      <dsp:spPr>
        <a:xfrm>
          <a:off x="7137454" y="1266796"/>
          <a:ext cx="1698089" cy="2251627"/>
        </a:xfrm>
        <a:prstGeom prst="roundRect">
          <a:avLst>
            <a:gd name="adj" fmla="val 10000"/>
          </a:avLst>
        </a:prstGeom>
        <a:solidFill>
          <a:schemeClr val="accent4">
            <a:hueOff val="8072377"/>
            <a:satOff val="38986"/>
            <a:lumOff val="13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Fix the Bot </a:t>
          </a:r>
        </a:p>
      </dsp:txBody>
      <dsp:txXfrm>
        <a:off x="7187189" y="1316531"/>
        <a:ext cx="1598619" cy="2152157"/>
      </dsp:txXfrm>
    </dsp:sp>
    <dsp:sp modelId="{D5D63C42-FD07-4042-9DE6-42A0C0B2DF39}">
      <dsp:nvSpPr>
        <dsp:cNvPr id="0" name=""/>
        <dsp:cNvSpPr/>
      </dsp:nvSpPr>
      <dsp:spPr>
        <a:xfrm>
          <a:off x="9005352" y="2182046"/>
          <a:ext cx="359995" cy="421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763169"/>
            <a:satOff val="51981"/>
            <a:lumOff val="17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9005352" y="2266271"/>
        <a:ext cx="251997" cy="252676"/>
      </dsp:txXfrm>
    </dsp:sp>
    <dsp:sp modelId="{CD2A8EA9-A1D5-4C0B-8CDD-F5755605C849}">
      <dsp:nvSpPr>
        <dsp:cNvPr id="0" name=""/>
        <dsp:cNvSpPr/>
      </dsp:nvSpPr>
      <dsp:spPr>
        <a:xfrm>
          <a:off x="9514779" y="1266796"/>
          <a:ext cx="1698089" cy="2251627"/>
        </a:xfrm>
        <a:prstGeom prst="roundRect">
          <a:avLst>
            <a:gd name="adj" fmla="val 10000"/>
          </a:avLst>
        </a:prstGeom>
        <a:solidFill>
          <a:schemeClr val="accent4">
            <a:hueOff val="10763169"/>
            <a:satOff val="51981"/>
            <a:lumOff val="17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Test the Bot</a:t>
          </a:r>
        </a:p>
      </dsp:txBody>
      <dsp:txXfrm>
        <a:off x="9564514" y="1316531"/>
        <a:ext cx="1598619" cy="215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5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34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76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Symbol"/>
              <a:buChar char="•"/>
            </a:pPr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64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46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0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3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4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82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9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476ec62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476ec62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bg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56423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9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8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4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4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2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3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4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7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909" y="1051240"/>
            <a:ext cx="6896023" cy="23426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600"/>
              </a:lnSpc>
              <a:defRPr sz="6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909" y="3393929"/>
            <a:ext cx="7841294" cy="714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909" y="4398461"/>
            <a:ext cx="7841294" cy="11256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  <a:br>
              <a:rPr lang="en-US"/>
            </a:br>
            <a:r>
              <a:rPr lang="en-US"/>
              <a:t>Presenter’s title / additional designations</a:t>
            </a:r>
            <a:br>
              <a:rPr lang="en-US"/>
            </a:br>
            <a:r>
              <a:rPr lang="en-US"/>
              <a:t>Faculty of / Department of / additional designations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E4B113-E638-B640-8F48-252058659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1909" y="5530413"/>
            <a:ext cx="6586081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80296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773021"/>
            <a:ext cx="3938587" cy="393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569" y="1773021"/>
            <a:ext cx="6013537" cy="39385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3C08-C8EC-DC49-84E7-B1877436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F4FC2F-942D-6942-8D5B-4C7E0E52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7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64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3EC9B2-3D79-EB42-BD2D-94A59CE5C3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0719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D7853A-8D09-4041-8FD1-E58DBA8A7F0F}"/>
              </a:ext>
            </a:extLst>
          </p:cNvPr>
          <p:cNvCxnSpPr/>
          <p:nvPr userDrawn="1"/>
        </p:nvCxnSpPr>
        <p:spPr>
          <a:xfrm>
            <a:off x="6096000" y="1551313"/>
            <a:ext cx="0" cy="4653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F50DEA-27DF-7C4E-AD5F-60F66ED518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240719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A5085-02C7-C249-93B0-AC3B6836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F9A15B-E143-B248-AA59-A2937022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38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16D1F-0C29-D446-876E-DD6C096D7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8280" y="1168640"/>
            <a:ext cx="8749432" cy="462142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This slide is for one big, bold statement. Bullet 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39974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8279" y="1577649"/>
            <a:ext cx="8418337" cy="19284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Thank you for attending! </a:t>
            </a:r>
            <a:br>
              <a:rPr lang="en-US"/>
            </a:br>
            <a:r>
              <a:rPr lang="en-US"/>
              <a:t>and/or other concluding message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8279" y="3521318"/>
            <a:ext cx="8418337" cy="7809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For more information go to </a:t>
            </a:r>
            <a:r>
              <a:rPr lang="en-US" err="1"/>
              <a:t>ucalgary.ca</a:t>
            </a:r>
            <a:r>
              <a:rPr lang="en-US"/>
              <a:t>/</a:t>
            </a:r>
            <a:r>
              <a:rPr lang="en-US" err="1"/>
              <a:t>webaddress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8279" y="4317516"/>
            <a:ext cx="8418337" cy="146887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  <a:br>
              <a:rPr lang="en-US"/>
            </a:br>
            <a:r>
              <a:rPr lang="en-US" err="1"/>
              <a:t>presentersemail@ucalgary.ca</a:t>
            </a:r>
            <a:br>
              <a:rPr lang="en-US"/>
            </a:br>
            <a:r>
              <a:rPr lang="en-US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179591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015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8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  <p:sldLayoutId id="2147483657" r:id="rId6"/>
    <p:sldLayoutId id="214748365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ucalgary.ca/services/caiel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pival@ucalgary.ca" TargetMode="External"/><Relationship Id="rId2" Type="http://schemas.openxmlformats.org/officeDocument/2006/relationships/hyperlink" Target="mailto:lhlmorro@ucalgary.c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hyperlink" Target="mailto:kim.groome@ucalgary.c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860/ital.v42i4.1651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rary.ucalgary.ca/staff-directory" TargetMode="External"/><Relationship Id="rId4" Type="http://schemas.openxmlformats.org/officeDocument/2006/relationships/hyperlink" Target="https://www.ucalgary.ca/about/our-organization/facts-and-figur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BE60-5D8F-6C41-A517-E4C3855CF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909" y="1051240"/>
            <a:ext cx="8420022" cy="2342688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/>
              <a:t>Polite, Precise, Powerful: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28DA3-9E9C-174C-A096-933EB68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909" y="3408306"/>
            <a:ext cx="10156048" cy="369875"/>
          </a:xfrm>
        </p:spPr>
        <p:txBody>
          <a:bodyPr lIns="91440" tIns="45720" rIns="91440" bIns="45720" anchor="t"/>
          <a:lstStyle/>
          <a:p>
            <a:r>
              <a:rPr lang="en-US" dirty="0"/>
              <a:t>Building capacity and facilitating connection with a Chatbot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932DF-6BEC-8349-9E3C-C74C19687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1909" y="4398461"/>
            <a:ext cx="7841294" cy="1408299"/>
          </a:xfrm>
        </p:spPr>
        <p:txBody>
          <a:bodyPr lIns="91440" tIns="45720" rIns="91440" bIns="45720" anchor="b" anchorCtr="0">
            <a:noAutofit/>
          </a:bodyPr>
          <a:lstStyle/>
          <a:p>
            <a:r>
              <a:rPr lang="en-US" dirty="0"/>
              <a:t>Leeanne Morrow, AUL – Student Learning and Engagement</a:t>
            </a:r>
          </a:p>
          <a:p>
            <a:endParaRPr lang="en-US"/>
          </a:p>
          <a:p>
            <a:r>
              <a:rPr lang="en-US" dirty="0"/>
              <a:t>Paul R. Pival, Research Librarian – Data Analytics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Kim Groome, Information Specialist – Chatbot Administrator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423051-1C04-6F46-BEDF-92AECB740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909" y="5965842"/>
            <a:ext cx="6586081" cy="521874"/>
          </a:xfrm>
        </p:spPr>
        <p:txBody>
          <a:bodyPr/>
          <a:lstStyle/>
          <a:p>
            <a:r>
              <a:rPr lang="en-US"/>
              <a:t>2024, November 20</a:t>
            </a:r>
          </a:p>
        </p:txBody>
      </p:sp>
    </p:spTree>
    <p:extLst>
      <p:ext uri="{BB962C8B-B14F-4D97-AF65-F5344CB8AC3E}">
        <p14:creationId xmlns:p14="http://schemas.microsoft.com/office/powerpoint/2010/main" val="368241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US"/>
              <a:t>Fruition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877539-D0E8-3116-74C9-56EFD8BB3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T-Rex very accurate for directional questions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T-Rex a 3.7/5.0 for other questions, but not perfect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T-Rex is fast and consistent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T-Rex offers help with website navigation 24/7</a:t>
            </a:r>
            <a:endParaRPr lang="en-US"/>
          </a:p>
          <a:p>
            <a:r>
              <a:rPr lang="en-US">
                <a:cs typeface="Calibri"/>
              </a:rPr>
              <a:t>T-Rex frees up staff time for higher-level tasks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3" name="Google Shape;104;p18">
            <a:extLst>
              <a:ext uri="{FF2B5EF4-FFF2-40B4-BE49-F238E27FC236}">
                <a16:creationId xmlns:a16="http://schemas.microsoft.com/office/drawing/2014/main" id="{613F928A-72A7-7D83-6A25-A65C42C2B9A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7549" y="3034863"/>
            <a:ext cx="3923573" cy="3476283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106;p18">
            <a:extLst>
              <a:ext uri="{FF2B5EF4-FFF2-40B4-BE49-F238E27FC236}">
                <a16:creationId xmlns:a16="http://schemas.microsoft.com/office/drawing/2014/main" id="{DDAC5F11-816D-0F9A-4AC6-21F9A58B7C7A}"/>
              </a:ext>
            </a:extLst>
          </p:cNvPr>
          <p:cNvSpPr/>
          <p:nvPr/>
        </p:nvSpPr>
        <p:spPr>
          <a:xfrm>
            <a:off x="7504882" y="2609540"/>
            <a:ext cx="930900" cy="852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54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789F-1C1E-16DE-DBBB-A71665C1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US" dirty="0">
                <a:cs typeface="Calibri"/>
              </a:rPr>
              <a:t>Estimated v Actual topics answered by T-Rex</a:t>
            </a:r>
            <a:endParaRPr lang="en-US" dirty="0"/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3BC5B7B-F8A6-F7AF-7AE3-B29EE8F4B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1022" y="1711896"/>
            <a:ext cx="5764965" cy="32530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8CDAA-717D-6BF5-56C9-24807849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22750816-F95A-11DF-798F-953D464A4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38" y="1708308"/>
            <a:ext cx="5794142" cy="27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7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US" dirty="0"/>
              <a:t>Types of questions Live Chat v T-Rex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7BD330-1D7A-54F8-2661-68D29051D416}"/>
              </a:ext>
            </a:extLst>
          </p:cNvPr>
          <p:cNvSpPr txBox="1"/>
          <p:nvPr/>
        </p:nvSpPr>
        <p:spPr>
          <a:xfrm>
            <a:off x="-1" y="6381987"/>
            <a:ext cx="5536435" cy="4750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200" dirty="0">
                <a:cs typeface="Calibri"/>
              </a:rPr>
              <a:t>Source: based on the numbers from </a:t>
            </a:r>
            <a:r>
              <a:rPr lang="en-US" sz="1200" dirty="0">
                <a:cs typeface="Calibri"/>
              </a:rPr>
              <a:t>Brosz, J., Guy, J., &amp; Groome, K. (2022, August 23). </a:t>
            </a:r>
            <a:r>
              <a:rPr lang="en-US" sz="1200" i="1" dirty="0">
                <a:cs typeface="Calibri"/>
              </a:rPr>
              <a:t>T-Rex: Numbers, naughtiness, next steps.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UCalgary</a:t>
            </a:r>
            <a:r>
              <a:rPr lang="en-US" sz="1200" dirty="0">
                <a:cs typeface="Calibri"/>
              </a:rPr>
              <a:t> Staff Training Day.</a:t>
            </a:r>
            <a:endParaRPr lang="en-US" dirty="0"/>
          </a:p>
        </p:txBody>
      </p:sp>
      <p:pic>
        <p:nvPicPr>
          <p:cNvPr id="9" name="Content Placeholder 8" descr="A pie chart with numbers and a few words&#10;&#10;Description automatically generated">
            <a:extLst>
              <a:ext uri="{FF2B5EF4-FFF2-40B4-BE49-F238E27FC236}">
                <a16:creationId xmlns:a16="http://schemas.microsoft.com/office/drawing/2014/main" id="{37C35C96-A925-F21C-CBFB-1F22F1DA5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094" y="1719721"/>
            <a:ext cx="5636281" cy="4115669"/>
          </a:xfrm>
        </p:spPr>
      </p:pic>
      <p:pic>
        <p:nvPicPr>
          <p:cNvPr id="10" name="Picture 9" descr="A pie chart with text on it&#10;&#10;Description automatically generated">
            <a:extLst>
              <a:ext uri="{FF2B5EF4-FFF2-40B4-BE49-F238E27FC236}">
                <a16:creationId xmlns:a16="http://schemas.microsoft.com/office/drawing/2014/main" id="{B603EB03-5D83-334E-D93C-3A48872C2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960" y="1717508"/>
            <a:ext cx="5754604" cy="41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0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US">
                <a:cs typeface="Calibri"/>
              </a:rPr>
              <a:t>Reflection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ABD6-B0BD-B94F-9DA7-56F8E322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30064"/>
            <a:ext cx="11305880" cy="460449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Every tool has weaknesses, including T-Rex.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The biophilic nature of people – AI anxiety is a thing</a:t>
            </a:r>
          </a:p>
          <a:p>
            <a:r>
              <a:rPr lang="en-US" dirty="0">
                <a:cs typeface="Calibri"/>
              </a:rPr>
              <a:t>People prefer a clear and direct answer now – not more links</a:t>
            </a:r>
          </a:p>
          <a:p>
            <a:r>
              <a:rPr lang="en-US" dirty="0">
                <a:cs typeface="Calibri"/>
              </a:rPr>
              <a:t>People often ask non-library questions – which the bot is not trained on</a:t>
            </a:r>
          </a:p>
          <a:p>
            <a:r>
              <a:rPr lang="en-US" dirty="0">
                <a:cs typeface="Calibri"/>
              </a:rPr>
              <a:t>Opportunity cost – what are the person-hours time for maintenance</a:t>
            </a:r>
          </a:p>
          <a:p>
            <a:r>
              <a:rPr lang="en-US" dirty="0">
                <a:cs typeface="Calibri"/>
              </a:rPr>
              <a:t>Risk of incorrect information from bot – to reputation, to brand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17C26-981F-0398-35C7-42A56B1AD649}"/>
              </a:ext>
            </a:extLst>
          </p:cNvPr>
          <p:cNvSpPr txBox="1"/>
          <p:nvPr/>
        </p:nvSpPr>
        <p:spPr>
          <a:xfrm>
            <a:off x="-1" y="6395355"/>
            <a:ext cx="49348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Calibri"/>
              </a:rPr>
              <a:t>Source: Lewis, C., Keiller, K., Bennedbaek, D., &amp; Groome, K. (2024, May 15). A</a:t>
            </a:r>
            <a:r>
              <a:rPr lang="en-US" sz="1200" i="1">
                <a:cs typeface="Calibri"/>
              </a:rPr>
              <a:t>re you real? The library AI chatbot.</a:t>
            </a:r>
            <a:r>
              <a:rPr lang="en-US" sz="1200">
                <a:cs typeface="Calibri"/>
              </a:rPr>
              <a:t> Marigold Library Conference.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2505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US">
                <a:cs typeface="Calibri"/>
              </a:rPr>
              <a:t>Recommendations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ABD6-B0BD-B94F-9DA7-56F8E322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15687"/>
            <a:ext cx="11406521" cy="4633252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+mn-lt"/>
                <a:cs typeface="+mn-lt"/>
              </a:rPr>
              <a:t>Plan on success – define what success will look like </a:t>
            </a:r>
            <a:r>
              <a:rPr lang="en-US" b="1" dirty="0">
                <a:ea typeface="+mn-lt"/>
                <a:cs typeface="+mn-lt"/>
              </a:rPr>
              <a:t>before </a:t>
            </a:r>
            <a:r>
              <a:rPr lang="en-US" dirty="0">
                <a:ea typeface="+mn-lt"/>
                <a:cs typeface="+mn-lt"/>
              </a:rPr>
              <a:t>the project starts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Build capacity, improve morale, free staff to do higher level tasks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Aimed to delegate 14-24% of questions to bot, ended up deflecting between </a:t>
            </a:r>
            <a:r>
              <a:rPr lang="en-US">
                <a:ea typeface="+mn-lt"/>
                <a:cs typeface="+mn-lt"/>
              </a:rPr>
              <a:t>45-60%</a:t>
            </a:r>
          </a:p>
          <a:p>
            <a:pPr lvl="1"/>
            <a:r>
              <a:rPr lang="en-US">
                <a:ea typeface="+mn-lt"/>
                <a:cs typeface="+mn-lt"/>
              </a:rPr>
              <a:t>Change </a:t>
            </a:r>
            <a:r>
              <a:rPr lang="en-US" dirty="0">
                <a:ea typeface="+mn-lt"/>
                <a:cs typeface="+mn-lt"/>
              </a:rPr>
              <a:t>management – invite staff into the project, even the biggest detractors can turn into project advocates.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Be ready for opportunity – shovel-ready projects in the pocket just in case.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Assessment – look at different ways to make the chatbot service better for the student experience, always room for improvement.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0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cs typeface="Calibri"/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ABD6-B0BD-B94F-9DA7-56F8E322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086852" cy="2142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Initial Survey 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Ongoing with Weekly Insights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Administrative Dashboard</a:t>
            </a:r>
            <a:br>
              <a:rPr lang="en-US" sz="2000" dirty="0"/>
            </a:br>
            <a:endParaRPr lang="en-US" sz="2000">
              <a:cs typeface="Calibri"/>
            </a:endParaRPr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B3BC782C-0A59-727B-0441-50B2EBC6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803" y="1422634"/>
            <a:ext cx="6389346" cy="40093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C35FCF4-C3EF-BD43-82E0-05BC237DAD2A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6578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58609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ABD6-B0BD-B94F-9DA7-56F8E322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652" y="1965063"/>
            <a:ext cx="3688653" cy="41784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Transparency re transcripts 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Evolution of patron needs re hot buttons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"Connect with a person" using the words that patrons prefer</a:t>
            </a:r>
            <a:br>
              <a:rPr lang="en-US" sz="2000" dirty="0"/>
            </a:br>
            <a:endParaRPr lang="en-US" sz="20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C35FCF4-C3EF-BD43-82E0-05BC237DAD2A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2BD6617D-E69E-B5B5-229B-B6ABEFAA9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14" y="1965416"/>
            <a:ext cx="3144371" cy="47576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Picture 18" descr="A screenshot of a chat&#10;&#10;Description automatically generated">
            <a:extLst>
              <a:ext uri="{FF2B5EF4-FFF2-40B4-BE49-F238E27FC236}">
                <a16:creationId xmlns:a16="http://schemas.microsoft.com/office/drawing/2014/main" id="{DAC95793-09DD-738E-C66D-847D68CF1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853" y="134056"/>
            <a:ext cx="2751280" cy="658988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FD03587-3164-A5F1-9592-73B04D0D9D81}"/>
              </a:ext>
            </a:extLst>
          </p:cNvPr>
          <p:cNvSpPr/>
          <p:nvPr/>
        </p:nvSpPr>
        <p:spPr>
          <a:xfrm rot="10800000">
            <a:off x="11358562" y="1547812"/>
            <a:ext cx="464343" cy="3333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B31FC9D-5399-49E0-A498-71C78FA1BC6F}"/>
              </a:ext>
            </a:extLst>
          </p:cNvPr>
          <p:cNvSpPr/>
          <p:nvPr/>
        </p:nvSpPr>
        <p:spPr>
          <a:xfrm>
            <a:off x="8143874" y="3726656"/>
            <a:ext cx="464343" cy="3333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292C3C9-8C84-6C8D-1DC7-F67BAFC1001F}"/>
              </a:ext>
            </a:extLst>
          </p:cNvPr>
          <p:cNvSpPr/>
          <p:nvPr/>
        </p:nvSpPr>
        <p:spPr>
          <a:xfrm>
            <a:off x="8143874" y="6143625"/>
            <a:ext cx="464343" cy="3333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0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07E-6404-2C2B-BC30-A01FB1C1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US" dirty="0">
                <a:cs typeface="Calibri"/>
              </a:rPr>
              <a:t>Assessment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2AE8E-453F-8D51-FFC1-02AF81BD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Content Placeholder 10" descr="A screenshot of a library&#10;&#10;Description automatically generated">
            <a:extLst>
              <a:ext uri="{FF2B5EF4-FFF2-40B4-BE49-F238E27FC236}">
                <a16:creationId xmlns:a16="http://schemas.microsoft.com/office/drawing/2014/main" id="{D5F39051-2F30-D2E3-2737-EBEAD8DF9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0352" y="442818"/>
            <a:ext cx="6627348" cy="5976947"/>
          </a:xfrm>
        </p:spPr>
      </p:pic>
    </p:spTree>
    <p:extLst>
      <p:ext uri="{BB962C8B-B14F-4D97-AF65-F5344CB8AC3E}">
        <p14:creationId xmlns:p14="http://schemas.microsoft.com/office/powerpoint/2010/main" val="51697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</p:spPr>
        <p:txBody>
          <a:bodyPr>
            <a:normAutofit/>
          </a:bodyPr>
          <a:lstStyle/>
          <a:p>
            <a:r>
              <a:rPr lang="en-CA" dirty="0"/>
              <a:t>Bot Data Uses - Academic Integrity Bot Project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11025" y="1104406"/>
          <a:ext cx="11218347" cy="478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</p:spPr>
        <p:txBody>
          <a:bodyPr/>
          <a:lstStyle/>
          <a:p>
            <a:fld id="{5C35FCF4-C3EF-BD43-82E0-05BC237DAD2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4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0757-9A70-4106-8AF8-1C09F40E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38" y="452574"/>
            <a:ext cx="9724372" cy="1033398"/>
          </a:xfrm>
        </p:spPr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68B38-A989-453A-8396-CB898A858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9914E-9BB0-41CC-A0EE-4E6D4CD0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61D6B91-B903-426E-B45C-993E525176B3}"/>
              </a:ext>
            </a:extLst>
          </p:cNvPr>
          <p:cNvGraphicFramePr>
            <a:graphicFrameLocks/>
          </p:cNvGraphicFramePr>
          <p:nvPr/>
        </p:nvGraphicFramePr>
        <p:xfrm>
          <a:off x="0" y="588384"/>
          <a:ext cx="10256304" cy="580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7407517-E433-4A72-8A2F-574E2887D228}"/>
              </a:ext>
            </a:extLst>
          </p:cNvPr>
          <p:cNvSpPr txBox="1"/>
          <p:nvPr/>
        </p:nvSpPr>
        <p:spPr>
          <a:xfrm>
            <a:off x="9496722" y="1702429"/>
            <a:ext cx="204261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Remaining questions included queries around: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copyright,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grammar checkers,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seeking writing support</a:t>
            </a:r>
          </a:p>
        </p:txBody>
      </p:sp>
    </p:spTree>
    <p:extLst>
      <p:ext uri="{BB962C8B-B14F-4D97-AF65-F5344CB8AC3E}">
        <p14:creationId xmlns:p14="http://schemas.microsoft.com/office/powerpoint/2010/main" val="234150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5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Fixing Existing Questions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6600"/>
          <a:stretch/>
        </p:blipFill>
        <p:spPr>
          <a:xfrm>
            <a:off x="302373" y="1451156"/>
            <a:ext cx="4894965" cy="5234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850" t="19338" r="58336" b="932"/>
          <a:stretch/>
        </p:blipFill>
        <p:spPr>
          <a:xfrm>
            <a:off x="5900285" y="1291606"/>
            <a:ext cx="4215867" cy="55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50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New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53" y="1793790"/>
            <a:ext cx="4352272" cy="4115669"/>
          </a:xfrm>
        </p:spPr>
        <p:txBody>
          <a:bodyPr/>
          <a:lstStyle/>
          <a:p>
            <a:r>
              <a:rPr lang="en-CA" sz="2000" dirty="0"/>
              <a:t>Reviewing commonly asked questions from data.</a:t>
            </a:r>
          </a:p>
          <a:p>
            <a:r>
              <a:rPr lang="en-CA" sz="2000" dirty="0"/>
              <a:t>Meeting with Academic Integrity Coordinator to review. </a:t>
            </a:r>
          </a:p>
          <a:p>
            <a:r>
              <a:rPr lang="en-CA" sz="2000" dirty="0"/>
              <a:t>Creating “Intentions” to add to the Bot: </a:t>
            </a:r>
          </a:p>
          <a:p>
            <a:pPr lvl="1"/>
            <a:r>
              <a:rPr lang="en-CA" sz="2000" dirty="0"/>
              <a:t>Adding a questions </a:t>
            </a:r>
          </a:p>
          <a:p>
            <a:pPr lvl="1"/>
            <a:r>
              <a:rPr lang="en-CA" sz="2000" dirty="0"/>
              <a:t>Linking it to current content scraped from your site</a:t>
            </a:r>
          </a:p>
          <a:p>
            <a:pPr lvl="1"/>
            <a:r>
              <a:rPr lang="en-CA" sz="2000" dirty="0"/>
              <a:t>Creating your own content for a response including videos, images etc.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202" y="1368479"/>
            <a:ext cx="6071523" cy="51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75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BA3A-6C59-2A5F-A258-EB1D41B8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US" dirty="0">
                <a:cs typeface="Calibri"/>
              </a:rPr>
              <a:t>AI approach @ucalgary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9FF49-0A78-A0DD-8C8E-F3093B138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Chatbot service + Centre for Artificial Intelligence, Ethics, Literacy and Integrity (CAIELI)</a:t>
            </a:r>
          </a:p>
          <a:p>
            <a:r>
              <a:rPr lang="en-US" dirty="0">
                <a:ea typeface="+mn-lt"/>
                <a:cs typeface="+mn-lt"/>
                <a:hlinkClick r:id="rId2"/>
              </a:rPr>
              <a:t>https://library.ucalgary.ca/services/caieli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Focus on generative artificial intelligence </a:t>
            </a:r>
          </a:p>
          <a:p>
            <a:r>
              <a:rPr lang="en-US" dirty="0">
                <a:ea typeface="+mn-lt"/>
                <a:cs typeface="+mn-lt"/>
              </a:rPr>
              <a:t>Responsive to student requests and current needs </a:t>
            </a:r>
          </a:p>
          <a:p>
            <a:r>
              <a:rPr lang="en-US" dirty="0">
                <a:ea typeface="+mn-lt"/>
                <a:cs typeface="+mn-lt"/>
              </a:rPr>
              <a:t>Focus on supporting literacy for all of campus</a:t>
            </a:r>
          </a:p>
          <a:p>
            <a:r>
              <a:rPr lang="en-US" dirty="0">
                <a:ea typeface="+mn-lt"/>
                <a:cs typeface="+mn-lt"/>
              </a:rPr>
              <a:t>Underpin it all with foundation in integrity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33B72-BE4A-9CFB-693C-D52B17D9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3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ABD6-B0BD-B94F-9DA7-56F8E322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49" y="4250649"/>
            <a:ext cx="3930469" cy="11368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As much as T-Rex the chatbot has been helpful, </a:t>
            </a:r>
            <a:endParaRPr lang="en-US" sz="2400">
              <a:cs typeface="Calibri"/>
            </a:endParaRPr>
          </a:p>
          <a:p>
            <a:pPr marL="0" indent="0" algn="ctr">
              <a:buNone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people still prefer humans.</a:t>
            </a:r>
            <a:endParaRPr lang="en-US" sz="2400" dirty="0"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E5203-A951-A8CD-F543-663BDBC47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076" y="150950"/>
            <a:ext cx="5647999" cy="67132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C35FCF4-C3EF-BD43-82E0-05BC237DAD2A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16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E2A93-3090-0095-79F3-BA330BABB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810505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4843-8FF4-FD40-8749-6DF582ADB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205" y="1502698"/>
            <a:ext cx="8418337" cy="773562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CA">
                <a:cs typeface="Calibri"/>
              </a:rPr>
              <a:t>Thank you for attending!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E0D79-289E-C34C-32A2-FB348816A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r>
              <a:rPr lang="en-CA" dirty="0">
                <a:cs typeface="Calibri"/>
              </a:rPr>
              <a:t>To try T-Rex for yourself, </a:t>
            </a:r>
            <a:r>
              <a:rPr lang="en-CA" b="0" dirty="0">
                <a:cs typeface="Calibri"/>
              </a:rPr>
              <a:t>h</a:t>
            </a:r>
            <a:r>
              <a:rPr lang="en-CA" b="0" dirty="0">
                <a:ea typeface="+mn-lt"/>
                <a:cs typeface="+mn-lt"/>
              </a:rPr>
              <a:t>ttps://library.ucalgary.ca/?chat=default</a:t>
            </a:r>
            <a:endParaRPr lang="en-US" b="0" dirty="0">
              <a:ea typeface="+mn-lt"/>
              <a:cs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82D6-6606-21A9-AE14-F35221F2C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8280" y="4545911"/>
            <a:ext cx="6019950" cy="1637175"/>
          </a:xfrm>
        </p:spPr>
        <p:txBody>
          <a:bodyPr lIns="91440" tIns="45720" rIns="91440" bIns="45720" anchor="b" anchorCtr="0">
            <a:noAutofit/>
          </a:bodyPr>
          <a:lstStyle/>
          <a:p>
            <a:r>
              <a:rPr lang="en-CA" dirty="0"/>
              <a:t>Leeanne Morrow		</a:t>
            </a:r>
            <a:r>
              <a:rPr lang="en-CA" dirty="0">
                <a:hlinkClick r:id="rId2"/>
              </a:rPr>
              <a:t>lhlmorro@ucalgary.ca</a:t>
            </a:r>
            <a:endParaRPr lang="en-CA"/>
          </a:p>
          <a:p>
            <a:endParaRPr lang="en-CA"/>
          </a:p>
          <a:p>
            <a:r>
              <a:rPr lang="en-CA" dirty="0"/>
              <a:t>Paul R. Pival		</a:t>
            </a:r>
            <a:r>
              <a:rPr lang="en-CA" dirty="0">
                <a:hlinkClick r:id="rId3"/>
              </a:rPr>
              <a:t>ppival@ucalgary.ca</a:t>
            </a:r>
            <a:endParaRPr lang="en-CA" dirty="0"/>
          </a:p>
          <a:p>
            <a:endParaRPr lang="en-CA"/>
          </a:p>
          <a:p>
            <a:r>
              <a:rPr lang="en-CA" dirty="0"/>
              <a:t>Kim Groome		</a:t>
            </a:r>
            <a:r>
              <a:rPr lang="en-CA" dirty="0">
                <a:hlinkClick r:id="rId4"/>
              </a:rPr>
              <a:t>kim.groome@ucalgary.ca</a:t>
            </a:r>
            <a:endParaRPr lang="en-CA"/>
          </a:p>
          <a:p>
            <a:endParaRPr lang="en-CA"/>
          </a:p>
        </p:txBody>
      </p:sp>
      <p:pic>
        <p:nvPicPr>
          <p:cNvPr id="5" name="Picture 4" descr="A qr code with a dinosaur&#10;&#10;Description automatically generated">
            <a:extLst>
              <a:ext uri="{FF2B5EF4-FFF2-40B4-BE49-F238E27FC236}">
                <a16:creationId xmlns:a16="http://schemas.microsoft.com/office/drawing/2014/main" id="{20064342-1139-8626-C8C0-936D07221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844" y="500062"/>
            <a:ext cx="2845594" cy="28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80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ABD6-B0BD-B94F-9DA7-56F8E322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30064"/>
            <a:ext cx="10759542" cy="4158800"/>
          </a:xfrm>
        </p:spPr>
        <p:txBody>
          <a:bodyPr lIns="91440" tIns="45720" rIns="91440" bIns="45720" anchor="t"/>
          <a:lstStyle/>
          <a:p>
            <a:pPr marL="685800" indent="-685800">
              <a:buNone/>
            </a:pPr>
            <a:r>
              <a:rPr lang="en-US" sz="2400" dirty="0">
                <a:cs typeface="Calibri"/>
              </a:rPr>
              <a:t>Brosz, J., Guy, J., &amp; Groome, K. (2022, August 23). </a:t>
            </a:r>
            <a:r>
              <a:rPr lang="en-US" sz="2400" i="1" dirty="0">
                <a:cs typeface="Calibri"/>
              </a:rPr>
              <a:t>T-Rex: Numbers, naughtiness, next steps.</a:t>
            </a:r>
            <a:r>
              <a:rPr lang="en-US" sz="2400" dirty="0">
                <a:cs typeface="Calibri"/>
              </a:rPr>
              <a:t> </a:t>
            </a:r>
            <a:r>
              <a:rPr lang="en-US" sz="2400" err="1">
                <a:cs typeface="Calibri"/>
              </a:rPr>
              <a:t>UCalgary</a:t>
            </a:r>
            <a:r>
              <a:rPr lang="en-US" sz="2400" dirty="0">
                <a:cs typeface="Calibri"/>
              </a:rPr>
              <a:t> Staff Training Day.</a:t>
            </a:r>
          </a:p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Guy, J., Pival, P. R., Lewis, C. J., &amp; Groome, K. (2023). Reference Chatbots in Canadian Academic Libraries. </a:t>
            </a:r>
            <a:r>
              <a:rPr lang="en-US" sz="2400" i="1" dirty="0">
                <a:ea typeface="+mn-lt"/>
                <a:cs typeface="+mn-lt"/>
              </a:rPr>
              <a:t>Information Technology and Libraries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i="1" dirty="0">
                <a:ea typeface="+mn-lt"/>
                <a:cs typeface="+mn-lt"/>
              </a:rPr>
              <a:t>42</a:t>
            </a:r>
            <a:r>
              <a:rPr lang="en-US" sz="2400" dirty="0">
                <a:ea typeface="+mn-lt"/>
                <a:cs typeface="+mn-lt"/>
              </a:rPr>
              <a:t>(4). </a:t>
            </a:r>
            <a:r>
              <a:rPr lang="en-US" sz="2400" dirty="0">
                <a:ea typeface="+mn-lt"/>
                <a:cs typeface="+mn-lt"/>
                <a:hlinkClick r:id="rId3"/>
              </a:rPr>
              <a:t>https://doi.org/10.5860/ital.v42i4.16511</a:t>
            </a:r>
            <a:endParaRPr lang="en-US" sz="2400">
              <a:cs typeface="Calibri"/>
            </a:endParaRPr>
          </a:p>
          <a:p>
            <a:pPr marL="685800" indent="-685800">
              <a:buNone/>
            </a:pPr>
            <a:r>
              <a:rPr lang="en-US" sz="2400" dirty="0">
                <a:cs typeface="Calibri"/>
              </a:rPr>
              <a:t>Lewis, C., Keiller, K., </a:t>
            </a:r>
            <a:r>
              <a:rPr lang="en-US" sz="2400" err="1">
                <a:cs typeface="Calibri"/>
              </a:rPr>
              <a:t>Bennedbaek</a:t>
            </a:r>
            <a:r>
              <a:rPr lang="en-US" sz="2400" dirty="0">
                <a:cs typeface="Calibri"/>
              </a:rPr>
              <a:t>, D., &amp; Groome, K. (2024, May 15). </a:t>
            </a:r>
            <a:r>
              <a:rPr lang="en-US" sz="2400" i="1" dirty="0">
                <a:cs typeface="Calibri"/>
              </a:rPr>
              <a:t>Are you real? The library AI chatbot. </a:t>
            </a:r>
            <a:r>
              <a:rPr lang="en-US" sz="2400" dirty="0">
                <a:cs typeface="Calibri"/>
              </a:rPr>
              <a:t>Marigold Library Conference.</a:t>
            </a:r>
          </a:p>
          <a:p>
            <a:pPr marL="685800" indent="-685800">
              <a:buNone/>
            </a:pPr>
            <a:r>
              <a:rPr lang="en-US" sz="2400" err="1">
                <a:cs typeface="Calibri"/>
              </a:rPr>
              <a:t>UCalgary</a:t>
            </a:r>
            <a:r>
              <a:rPr lang="en-US" sz="2400" dirty="0">
                <a:cs typeface="Calibri"/>
              </a:rPr>
              <a:t>. (2024). Facts and figures: </a:t>
            </a:r>
            <a:r>
              <a:rPr lang="en-US" sz="2400" err="1">
                <a:cs typeface="Calibri"/>
              </a:rPr>
              <a:t>UCalgary</a:t>
            </a:r>
            <a:r>
              <a:rPr lang="en-US" sz="2400" dirty="0">
                <a:cs typeface="Calibri"/>
              </a:rPr>
              <a:t> by the numbers. </a:t>
            </a:r>
            <a:r>
              <a:rPr lang="en-US" sz="2400" i="1" err="1">
                <a:cs typeface="Calibri"/>
              </a:rPr>
              <a:t>UCalgary</a:t>
            </a:r>
            <a:r>
              <a:rPr lang="en-US" sz="2400" i="1" dirty="0">
                <a:cs typeface="Calibri"/>
              </a:rPr>
              <a:t>.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>
                <a:ea typeface="+mn-lt"/>
                <a:cs typeface="+mn-lt"/>
                <a:hlinkClick r:id="rId4"/>
              </a:rPr>
              <a:t>Facts and figures | University of Calgary</a:t>
            </a:r>
            <a:endParaRPr lang="en-US" sz="2400" dirty="0">
              <a:ea typeface="+mn-lt"/>
              <a:cs typeface="+mn-lt"/>
            </a:endParaRPr>
          </a:p>
          <a:p>
            <a:pPr marL="685800" indent="-685800">
              <a:buNone/>
            </a:pPr>
            <a:r>
              <a:rPr lang="en-US" sz="2400" err="1">
                <a:cs typeface="Calibri"/>
              </a:rPr>
              <a:t>UCalgary</a:t>
            </a:r>
            <a:r>
              <a:rPr lang="en-US" sz="2400" dirty="0">
                <a:cs typeface="Calibri"/>
              </a:rPr>
              <a:t> Libraries. (2024). Staff directory. </a:t>
            </a:r>
            <a:r>
              <a:rPr lang="en-US" sz="2400" i="1" err="1">
                <a:cs typeface="Calibri"/>
              </a:rPr>
              <a:t>UCalgary</a:t>
            </a:r>
            <a:r>
              <a:rPr lang="en-US" sz="2400" i="1" dirty="0">
                <a:cs typeface="Calibri"/>
              </a:rPr>
              <a:t>.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>
                <a:ea typeface="+mn-lt"/>
                <a:cs typeface="+mn-lt"/>
                <a:hlinkClick r:id="rId5"/>
              </a:rPr>
              <a:t>Staff Directory | University of Calgary Library</a:t>
            </a:r>
            <a:endParaRPr lang="en-US" sz="2400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8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ABD6-B0BD-B94F-9DA7-56F8E322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689851"/>
            <a:ext cx="9724372" cy="41990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Welcome! We are here from </a:t>
            </a:r>
            <a:r>
              <a:rPr lang="en-US" sz="2400" i="1" dirty="0" err="1">
                <a:ea typeface="+mn-lt"/>
                <a:cs typeface="+mn-lt"/>
              </a:rPr>
              <a:t>UCalgary</a:t>
            </a:r>
            <a:r>
              <a:rPr lang="en-US" sz="2400" i="1" dirty="0">
                <a:ea typeface="+mn-lt"/>
                <a:cs typeface="+mn-lt"/>
              </a:rPr>
              <a:t> Libraries &amp; Cultural Resources</a:t>
            </a:r>
            <a:r>
              <a:rPr lang="en-US" sz="2400" dirty="0">
                <a:ea typeface="+mn-lt"/>
                <a:cs typeface="+mn-lt"/>
              </a:rPr>
              <a:t> to recount the tales from our T-Rex chatbot journey, stopping to reminisce about milestones such as:</a:t>
            </a:r>
          </a:p>
          <a:p>
            <a:r>
              <a:rPr lang="en-US" sz="2000" dirty="0">
                <a:ea typeface="+mn-lt"/>
                <a:cs typeface="+mn-lt"/>
              </a:rPr>
              <a:t>Inspiration</a:t>
            </a:r>
          </a:p>
          <a:p>
            <a:r>
              <a:rPr lang="en-US" sz="2000" dirty="0">
                <a:ea typeface="+mn-lt"/>
                <a:cs typeface="+mn-lt"/>
              </a:rPr>
              <a:t>Preparation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Implementation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Evolution</a:t>
            </a:r>
          </a:p>
          <a:p>
            <a:r>
              <a:rPr lang="en-US" sz="2000" dirty="0">
                <a:ea typeface="+mn-lt"/>
                <a:cs typeface="+mn-lt"/>
              </a:rPr>
              <a:t>Fruition</a:t>
            </a:r>
            <a:endParaRPr lang="en-US" sz="2000" dirty="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Reflection</a:t>
            </a:r>
          </a:p>
          <a:p>
            <a:r>
              <a:rPr lang="en-US" sz="2000" dirty="0">
                <a:ea typeface="+mn-lt"/>
                <a:cs typeface="+mn-lt"/>
              </a:rPr>
              <a:t>Recommendations</a:t>
            </a:r>
            <a:endParaRPr lang="en-US" sz="2000" dirty="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Assessment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Discussion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A map of canada with a location pin&#10;&#10;Description automatically generated">
            <a:extLst>
              <a:ext uri="{FF2B5EF4-FFF2-40B4-BE49-F238E27FC236}">
                <a16:creationId xmlns:a16="http://schemas.microsoft.com/office/drawing/2014/main" id="{88EC2CBC-07CE-F8D2-73AF-C2C15A26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38" y="2635380"/>
            <a:ext cx="6261205" cy="34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Chat Service in the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628" y="1773195"/>
            <a:ext cx="6409672" cy="4115669"/>
          </a:xfrm>
        </p:spPr>
        <p:txBody>
          <a:bodyPr/>
          <a:lstStyle/>
          <a:p>
            <a:r>
              <a:rPr lang="en-CA" dirty="0"/>
              <a:t>Chat service offered for 12+ years.</a:t>
            </a:r>
          </a:p>
          <a:p>
            <a:r>
              <a:rPr lang="en-CA" dirty="0"/>
              <a:t>Responsive Chat implemented 5 years ago.</a:t>
            </a:r>
          </a:p>
          <a:p>
            <a:r>
              <a:rPr lang="en-CA" dirty="0"/>
              <a:t>Heavier use of Chat during Covid and remote learning.</a:t>
            </a:r>
          </a:p>
          <a:p>
            <a:r>
              <a:rPr lang="en-CA" dirty="0"/>
              <a:t>Staffed daytime hours 9:00 – 5:00.</a:t>
            </a:r>
          </a:p>
          <a:p>
            <a:r>
              <a:rPr lang="en-CA" dirty="0"/>
              <a:t>Why we moved to a Bot:</a:t>
            </a:r>
          </a:p>
          <a:p>
            <a:pPr lvl="1"/>
            <a:r>
              <a:rPr lang="en-CA" dirty="0"/>
              <a:t>Volume was high</a:t>
            </a:r>
          </a:p>
          <a:p>
            <a:pPr lvl="1"/>
            <a:r>
              <a:rPr lang="en-CA" dirty="0"/>
              <a:t>Many directional/basic questions </a:t>
            </a:r>
          </a:p>
          <a:p>
            <a:pPr lvl="1"/>
            <a:r>
              <a:rPr lang="en-CA" dirty="0"/>
              <a:t>Students needed help outside regular hours</a:t>
            </a:r>
          </a:p>
          <a:p>
            <a:pPr marL="0" indent="0">
              <a:buNone/>
            </a:pPr>
            <a:endParaRPr lang="en-CA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 descr="Chatbot, Bot, Assistant, Support, Icon, Intelligence">
            <a:extLst>
              <a:ext uri="{FF2B5EF4-FFF2-40B4-BE49-F238E27FC236}">
                <a16:creationId xmlns:a16="http://schemas.microsoft.com/office/drawing/2014/main" id="{A78A4620-CC11-45B1-BD7E-0F1B6760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25" y="2125398"/>
            <a:ext cx="4116636" cy="26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07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US" dirty="0"/>
              <a:t>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ABD6-B0BD-B94F-9DA7-56F8E322B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+mn-lt"/>
                <a:cs typeface="+mn-lt"/>
              </a:rPr>
              <a:t>Due to high use we asked, “Would a Bot help provide more service options for students?”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The Pandemic response answered, Yes!</a:t>
            </a:r>
          </a:p>
          <a:p>
            <a:r>
              <a:rPr lang="en-US" dirty="0">
                <a:ea typeface="+mn-lt"/>
                <a:cs typeface="+mn-lt"/>
              </a:rPr>
              <a:t>Students are top priority for Libraries and Cultural Resources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UCalgary campus </a:t>
            </a:r>
            <a:r>
              <a:rPr lang="en-US" dirty="0" err="1">
                <a:ea typeface="+mn-lt"/>
                <a:cs typeface="+mn-lt"/>
              </a:rPr>
              <a:t>chatbot</a:t>
            </a:r>
            <a:r>
              <a:rPr lang="en-US" dirty="0">
                <a:ea typeface="+mn-lt"/>
                <a:cs typeface="+mn-lt"/>
              </a:rPr>
              <a:t> solution 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4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T-Rex @UCalgary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628" y="1773195"/>
            <a:ext cx="5890127" cy="4115669"/>
          </a:xfrm>
        </p:spPr>
        <p:txBody>
          <a:bodyPr/>
          <a:lstStyle/>
          <a:p>
            <a:r>
              <a:rPr lang="en-CA" dirty="0"/>
              <a:t>Implemented in the Library in August 2021.</a:t>
            </a:r>
          </a:p>
          <a:p>
            <a:r>
              <a:rPr lang="en-CA" dirty="0"/>
              <a:t>Addressed the need of higher demand during remote learning.</a:t>
            </a:r>
          </a:p>
          <a:p>
            <a:r>
              <a:rPr lang="en-CA" dirty="0"/>
              <a:t>Chose particular vendor similar to libraries in USA.</a:t>
            </a:r>
          </a:p>
          <a:p>
            <a:r>
              <a:rPr lang="en-CA" dirty="0"/>
              <a:t>Registrar also used same Bot platform so there was a need to differentiate.</a:t>
            </a:r>
          </a:p>
          <a:p>
            <a:r>
              <a:rPr lang="en-CA" dirty="0"/>
              <a:t>Requires a Bot Administrator.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58B4D-4C31-4FC6-BB7A-91006BE6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236" y="696513"/>
            <a:ext cx="3467100" cy="586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79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ABD6-B0BD-B94F-9DA7-56F8E322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08" y="1748038"/>
            <a:ext cx="4439570" cy="3963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How useful could the bot be?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Used previous live chat questions to determine the most common topics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14-24% were consistently directional questions and definitely could be answered by a chatbot </a:t>
            </a:r>
            <a:endParaRPr lang="en-US" sz="2400" dirty="0">
              <a:cs typeface="Calibri"/>
            </a:endParaRPr>
          </a:p>
          <a:p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C35FCF4-C3EF-BD43-82E0-05BC237DAD2A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Preparation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D9007CE5-0AB1-A32C-67B2-7DC2B15F6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67" y="1715321"/>
            <a:ext cx="6903720" cy="322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US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ABD6-B0BD-B94F-9DA7-56F8E322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2808365"/>
            <a:ext cx="9724372" cy="3741856"/>
          </a:xfr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2021 April kick-off</a:t>
            </a:r>
            <a:endParaRPr lang="en-US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2021 May-June Staff Implementation Team (SIT) testing bot</a:t>
            </a:r>
            <a:endParaRPr lang="en-US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2021 July </a:t>
            </a:r>
            <a:r>
              <a:rPr lang="en-US" i="1" dirty="0">
                <a:ea typeface="+mn-lt"/>
                <a:cs typeface="+mn-lt"/>
              </a:rPr>
              <a:t>all library staff</a:t>
            </a:r>
            <a:r>
              <a:rPr lang="en-US">
                <a:ea typeface="+mn-lt"/>
                <a:cs typeface="+mn-lt"/>
              </a:rPr>
              <a:t> testing bot and giving feedback to SIT</a:t>
            </a:r>
            <a:endParaRPr lang="en-US" dirty="0">
              <a:cs typeface="Calibri" panose="020F0502020204030204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 Focused on the top asked questions </a:t>
            </a:r>
          </a:p>
          <a:p>
            <a:pPr>
              <a:lnSpc>
                <a:spcPct val="150000"/>
              </a:lnSpc>
            </a:pPr>
            <a:r>
              <a:rPr lang="en-US">
                <a:cs typeface="Calibri"/>
              </a:rPr>
              <a:t>2021 August 16th live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A graph with a line&#10;&#10;Description automatically generated">
            <a:extLst>
              <a:ext uri="{FF2B5EF4-FFF2-40B4-BE49-F238E27FC236}">
                <a16:creationId xmlns:a16="http://schemas.microsoft.com/office/drawing/2014/main" id="{F8CB1B3E-88D9-CED0-7A78-F3693B89A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448" y="318570"/>
            <a:ext cx="7505521" cy="29662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811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US"/>
              <a:t>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877539-D0E8-3116-74C9-56EFD8BB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406123"/>
            <a:ext cx="5626375" cy="4662008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2021 August, the Ivy.ai chatbot had a </a:t>
            </a:r>
            <a:r>
              <a:rPr lang="en-US" dirty="0">
                <a:ea typeface="+mn-lt"/>
                <a:cs typeface="+mn-lt"/>
              </a:rPr>
              <a:t>machine learning "brain bank"</a:t>
            </a:r>
          </a:p>
          <a:p>
            <a:r>
              <a:rPr lang="en-US" dirty="0">
                <a:cs typeface="Calibri"/>
              </a:rPr>
              <a:t>Chatbot brain loaded with 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cs typeface="Calibri"/>
              </a:rPr>
              <a:t>Library website elements, 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cs typeface="Calibri"/>
              </a:rPr>
              <a:t>FAQs, 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cs typeface="Calibri"/>
              </a:rPr>
              <a:t>and more to feed the chatbot brain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By 2023 February, the system was updated to IvyQuantum where the tool generated its own responses to compliment the custom responses.</a:t>
            </a: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   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6" name="Picture 5" descr="A screenshot of a chat&#10;&#10;Description automatically generated">
            <a:extLst>
              <a:ext uri="{FF2B5EF4-FFF2-40B4-BE49-F238E27FC236}">
                <a16:creationId xmlns:a16="http://schemas.microsoft.com/office/drawing/2014/main" id="{E111DF2C-EC68-DF4D-F6D7-4BA0938E8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853" y="239203"/>
            <a:ext cx="3755546" cy="27358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35497424-6623-E954-8ADA-9F4803DF7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930" y="2076721"/>
            <a:ext cx="3558935" cy="464550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8600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-BRN-460284-PPT-Template-Optimistic" id="{C689A5C7-CA34-6440-ACE5-60117F3D279F}" vid="{357DDF3C-6B06-FF47-B3F3-6E829915C4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0FA51B0C3EC42939E16666365CEE3" ma:contentTypeVersion="11" ma:contentTypeDescription="Create a new document." ma:contentTypeScope="" ma:versionID="12573ee480a5fa519e6a075be0ce0bfb">
  <xsd:schema xmlns:xsd="http://www.w3.org/2001/XMLSchema" xmlns:xs="http://www.w3.org/2001/XMLSchema" xmlns:p="http://schemas.microsoft.com/office/2006/metadata/properties" xmlns:ns2="6c13cf30-23ef-4f62-9c0e-76c5526d2e90" xmlns:ns3="ad4e4776-f611-42d8-bff6-ccac23537245" targetNamespace="http://schemas.microsoft.com/office/2006/metadata/properties" ma:root="true" ma:fieldsID="6cdf6de046b6dfab7bf7bcc70333173c" ns2:_="" ns3:_="">
    <xsd:import namespace="6c13cf30-23ef-4f62-9c0e-76c5526d2e90"/>
    <xsd:import namespace="ad4e4776-f611-42d8-bff6-ccac23537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3cf30-23ef-4f62-9c0e-76c5526d2e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e4776-f611-42d8-bff6-ccac2353724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4e4776-f611-42d8-bff6-ccac23537245">
      <UserInfo>
        <DisplayName>LCR Members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9CC088A-E9AB-4058-83F3-0CDC66E41C6C}">
  <ds:schemaRefs>
    <ds:schemaRef ds:uri="6c13cf30-23ef-4f62-9c0e-76c5526d2e90"/>
    <ds:schemaRef ds:uri="ad4e4776-f611-42d8-bff6-ccac235372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1379BBF-6672-4ABD-B16E-D222A38B6B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6ABDF2-BD05-4010-80BA-3DB41DBF8678}">
  <ds:schemaRefs>
    <ds:schemaRef ds:uri="http://purl.org/dc/elements/1.1/"/>
    <ds:schemaRef ds:uri="http://purl.org/dc/terms/"/>
    <ds:schemaRef ds:uri="ad4e4776-f611-42d8-bff6-ccac23537245"/>
    <ds:schemaRef ds:uri="http://schemas.microsoft.com/office/2006/metadata/properties"/>
    <ds:schemaRef ds:uri="6c13cf30-23ef-4f62-9c0e-76c5526d2e90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Colourful</Template>
  <TotalTime>3628</TotalTime>
  <Words>1158</Words>
  <Application>Microsoft Office PowerPoint</Application>
  <PresentationFormat>Widescreen</PresentationFormat>
  <Paragraphs>184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Courier New,monospace</vt:lpstr>
      <vt:lpstr>Symbol</vt:lpstr>
      <vt:lpstr>Office Theme</vt:lpstr>
      <vt:lpstr>Polite, Precise, Powerful: </vt:lpstr>
      <vt:lpstr>PowerPoint Presentation</vt:lpstr>
      <vt:lpstr>Introduction</vt:lpstr>
      <vt:lpstr>Chat Service in the Library</vt:lpstr>
      <vt:lpstr>Inspiration</vt:lpstr>
      <vt:lpstr>T-Rex @UCalgary</vt:lpstr>
      <vt:lpstr>Preparation</vt:lpstr>
      <vt:lpstr>Implementation</vt:lpstr>
      <vt:lpstr>Evolution</vt:lpstr>
      <vt:lpstr>Fruition</vt:lpstr>
      <vt:lpstr>Estimated v Actual topics answered by T-Rex</vt:lpstr>
      <vt:lpstr>Types of questions Live Chat v T-Rex answers</vt:lpstr>
      <vt:lpstr>Reflection</vt:lpstr>
      <vt:lpstr>Recommendations</vt:lpstr>
      <vt:lpstr>Assessment</vt:lpstr>
      <vt:lpstr>Assessment</vt:lpstr>
      <vt:lpstr>Assessment</vt:lpstr>
      <vt:lpstr>Bot Data Uses - Academic Integrity Bot Project </vt:lpstr>
      <vt:lpstr> </vt:lpstr>
      <vt:lpstr>Fixing Existing Questions</vt:lpstr>
      <vt:lpstr>Adding New Content</vt:lpstr>
      <vt:lpstr>AI approach @ucalgary</vt:lpstr>
      <vt:lpstr>Reality</vt:lpstr>
      <vt:lpstr>PowerPoint Presentation</vt:lpstr>
      <vt:lpstr>Thank you for attending!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 Up the Future</dc:title>
  <dc:creator>Kim Groome</dc:creator>
  <cp:lastModifiedBy>McNicol,Jeanette</cp:lastModifiedBy>
  <cp:revision>665</cp:revision>
  <dcterms:created xsi:type="dcterms:W3CDTF">2024-10-30T17:37:05Z</dcterms:created>
  <dcterms:modified xsi:type="dcterms:W3CDTF">2024-11-25T23:35:39Z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0x010100A750FA51B0C3EC42939E16666365CEE3</vt:lpwstr>
  </property>
  <property fmtid="{D5CDD505-2E9C-101B-9397-08002B2CF9AE}" pid="3" name="Order">
    <vt:r8>20700</vt:r8>
  </property>
  <property fmtid="{D5CDD505-2E9C-101B-9397-08002B2CF9AE}" pid="4" name="MediaServiceImageTags">
    <vt:lpwstr/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