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5"/>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Lst>
  <p:sldSz cx="18288000" cy="10287000"/>
  <p:notesSz cx="6858000" cy="9144000"/>
  <p:embeddedFontLst>
    <p:embeddedFont>
      <p:font typeface="Josefin Sans" pitchFamily="2" charset="0"/>
      <p:regular r:id="rId29"/>
      <p:bold r:id="rId30"/>
    </p:embeddedFont>
    <p:embeddedFont>
      <p:font typeface="Josefin Sans Bold" pitchFamily="2" charset="0"/>
      <p:regular r:id="rId31"/>
      <p:boldItalic r:id="rId32"/>
    </p:embeddedFont>
    <p:embeddedFont>
      <p:font typeface="Quattrocento" panose="02020502030000000404" pitchFamily="18" charset="0"/>
      <p:regular r:id="rId33"/>
      <p:bold r:id="rId34"/>
    </p:embeddedFont>
    <p:embeddedFont>
      <p:font typeface="Quattrocento Bold" panose="02020802030000000404" charset="0"/>
      <p:regular r:id="rId35"/>
      <p:bold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7B6035F-4121-4163-AF30-8DFC05A43D0A}" v="7" dt="2024-11-06T01:14:10.6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0" d="100"/>
          <a:sy n="60" d="100"/>
        </p:scale>
        <p:origin x="222" y="45"/>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font" Target="fonts/font6.fntdata"/><Relationship Id="rId42"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1.fntdata"/><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4.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8.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3.fntdata"/><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font" Target="fonts/font2.fntdata"/><Relationship Id="rId35" Type="http://schemas.openxmlformats.org/officeDocument/2006/relationships/font" Target="fonts/font7.fntdata"/><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5.fntdata"/><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roffitt,Merrilee" userId="d3236574-f16a-46ac-a987-82bf64e6de1e" providerId="ADAL" clId="{B2380D28-2759-4074-A813-BAAC6D4973B7}"/>
    <pc:docChg chg="modSld">
      <pc:chgData name="Proffitt,Merrilee" userId="d3236574-f16a-46ac-a987-82bf64e6de1e" providerId="ADAL" clId="{B2380D28-2759-4074-A813-BAAC6D4973B7}" dt="2024-10-29T16:17:08.970" v="0" actId="20577"/>
      <pc:docMkLst>
        <pc:docMk/>
      </pc:docMkLst>
      <pc:sldChg chg="modSp mod">
        <pc:chgData name="Proffitt,Merrilee" userId="d3236574-f16a-46ac-a987-82bf64e6de1e" providerId="ADAL" clId="{B2380D28-2759-4074-A813-BAAC6D4973B7}" dt="2024-10-29T16:17:08.970" v="0" actId="20577"/>
        <pc:sldMkLst>
          <pc:docMk/>
          <pc:sldMk cId="0" sldId="258"/>
        </pc:sldMkLst>
        <pc:spChg chg="mod">
          <ac:chgData name="Proffitt,Merrilee" userId="d3236574-f16a-46ac-a987-82bf64e6de1e" providerId="ADAL" clId="{B2380D28-2759-4074-A813-BAAC6D4973B7}" dt="2024-10-29T16:17:08.970" v="0" actId="20577"/>
          <ac:spMkLst>
            <pc:docMk/>
            <pc:sldMk cId="0" sldId="258"/>
            <ac:spMk id="4" creationId="{00000000-0000-0000-0000-000000000000}"/>
          </ac:spMkLst>
        </pc:spChg>
      </pc:sldChg>
    </pc:docChg>
  </pc:docChgLst>
  <pc:docChgLst>
    <pc:chgData name="Proffitt,Merrilee" userId="S::proffitm@oclc.org::d3236574-f16a-46ac-a987-82bf64e6de1e" providerId="AD" clId="Web-{FA1F407F-4954-79E6-1196-752FD3EE8C7D}"/>
    <pc:docChg chg="modSld">
      <pc:chgData name="Proffitt,Merrilee" userId="S::proffitm@oclc.org::d3236574-f16a-46ac-a987-82bf64e6de1e" providerId="AD" clId="Web-{FA1F407F-4954-79E6-1196-752FD3EE8C7D}" dt="2024-10-28T22:42:50.236" v="5" actId="20577"/>
      <pc:docMkLst>
        <pc:docMk/>
      </pc:docMkLst>
      <pc:sldChg chg="modSp">
        <pc:chgData name="Proffitt,Merrilee" userId="S::proffitm@oclc.org::d3236574-f16a-46ac-a987-82bf64e6de1e" providerId="AD" clId="Web-{FA1F407F-4954-79E6-1196-752FD3EE8C7D}" dt="2024-10-28T22:42:50.236" v="5" actId="20577"/>
        <pc:sldMkLst>
          <pc:docMk/>
          <pc:sldMk cId="0" sldId="278"/>
        </pc:sldMkLst>
        <pc:spChg chg="mod">
          <ac:chgData name="Proffitt,Merrilee" userId="S::proffitm@oclc.org::d3236574-f16a-46ac-a987-82bf64e6de1e" providerId="AD" clId="Web-{FA1F407F-4954-79E6-1196-752FD3EE8C7D}" dt="2024-10-28T22:42:50.236" v="5" actId="20577"/>
          <ac:spMkLst>
            <pc:docMk/>
            <pc:sldMk cId="0" sldId="278"/>
            <ac:spMk id="7" creationId="{00000000-0000-0000-0000-00000000000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hyperlink" Target="https://docs.google.com/spreadsheets/d/1dVWALVhdd-ZxAcaFFQAYehKRNUuqA3r9/edit?usp=sharing&amp;ouid=105292149221513916052&amp;rtpof=true&amp;sd=true" TargetMode="External"/><Relationship Id="rId7" Type="http://schemas.openxmlformats.org/officeDocument/2006/relationships/image" Target="../media/image17.pn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hyperlink" Target="https://docs.google.com/spreadsheets/d/14e42EBjS1jA8rf_4nJaUIhvvs9wTEDGs/edit?usp=sharing&amp;ouid=105292149221513916052&amp;rtpof=true&amp;sd=true" TargetMode="External"/><Relationship Id="rId5" Type="http://schemas.openxmlformats.org/officeDocument/2006/relationships/image" Target="../media/image16.sv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svg"/><Relationship Id="rId5" Type="http://schemas.openxmlformats.org/officeDocument/2006/relationships/image" Target="../media/image27.sv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svg"/></Relationships>
</file>

<file path=ppt/slides/_rels/slide21.xml.rels><?xml version="1.0" encoding="UTF-8" standalone="yes"?>
<Relationships xmlns="http://schemas.openxmlformats.org/package/2006/relationships"><Relationship Id="rId3" Type="http://schemas.openxmlformats.org/officeDocument/2006/relationships/image" Target="../media/image35.svg"/><Relationship Id="rId7" Type="http://schemas.openxmlformats.org/officeDocument/2006/relationships/image" Target="../media/image39.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72243"/>
        </a:solidFill>
        <a:effectLst/>
      </p:bgPr>
    </p:bg>
    <p:spTree>
      <p:nvGrpSpPr>
        <p:cNvPr id="1" name=""/>
        <p:cNvGrpSpPr/>
        <p:nvPr/>
      </p:nvGrpSpPr>
      <p:grpSpPr>
        <a:xfrm>
          <a:off x="0" y="0"/>
          <a:ext cx="0" cy="0"/>
          <a:chOff x="0" y="0"/>
          <a:chExt cx="0" cy="0"/>
        </a:xfrm>
      </p:grpSpPr>
      <p:sp>
        <p:nvSpPr>
          <p:cNvPr id="2" name="Freeform 2"/>
          <p:cNvSpPr/>
          <p:nvPr/>
        </p:nvSpPr>
        <p:spPr>
          <a:xfrm>
            <a:off x="-533400" y="-514350"/>
            <a:ext cx="6591300" cy="11315700"/>
          </a:xfrm>
          <a:custGeom>
            <a:avLst/>
            <a:gdLst/>
            <a:ahLst/>
            <a:cxnLst/>
            <a:rect l="l" t="t" r="r" b="b"/>
            <a:pathLst>
              <a:path w="6591300" h="11315700">
                <a:moveTo>
                  <a:pt x="0" y="0"/>
                </a:moveTo>
                <a:lnTo>
                  <a:pt x="6591300" y="0"/>
                </a:lnTo>
                <a:lnTo>
                  <a:pt x="6591300" y="11315700"/>
                </a:lnTo>
                <a:lnTo>
                  <a:pt x="0" y="11315700"/>
                </a:lnTo>
                <a:lnTo>
                  <a:pt x="0" y="0"/>
                </a:lnTo>
                <a:close/>
              </a:path>
            </a:pathLst>
          </a:custGeom>
          <a:blipFill>
            <a:blip r:embed="rId2"/>
            <a:stretch>
              <a:fillRect l="-11100" r="-17657"/>
            </a:stretch>
          </a:blipFill>
        </p:spPr>
        <p:txBody>
          <a:bodyPr/>
          <a:lstStyle/>
          <a:p>
            <a:endParaRPr lang="en-US"/>
          </a:p>
        </p:txBody>
      </p:sp>
      <p:grpSp>
        <p:nvGrpSpPr>
          <p:cNvPr id="3" name="Group 3"/>
          <p:cNvGrpSpPr>
            <a:grpSpLocks noChangeAspect="1"/>
          </p:cNvGrpSpPr>
          <p:nvPr/>
        </p:nvGrpSpPr>
        <p:grpSpPr>
          <a:xfrm rot="-5773033">
            <a:off x="5137091" y="-1891991"/>
            <a:ext cx="8007290" cy="8426673"/>
            <a:chOff x="-7620" y="-2540"/>
            <a:chExt cx="2085340" cy="2194560"/>
          </a:xfrm>
        </p:grpSpPr>
        <p:sp>
          <p:nvSpPr>
            <p:cNvPr id="4" name="Freeform 4"/>
            <p:cNvSpPr/>
            <p:nvPr/>
          </p:nvSpPr>
          <p:spPr>
            <a:xfrm>
              <a:off x="-7620" y="-2540"/>
              <a:ext cx="2085340" cy="2194560"/>
            </a:xfrm>
            <a:custGeom>
              <a:avLst/>
              <a:gdLst/>
              <a:ahLst/>
              <a:cxnLst/>
              <a:rect l="l" t="t" r="r" b="b"/>
              <a:pathLst>
                <a:path w="2085340" h="2194560">
                  <a:moveTo>
                    <a:pt x="2085340" y="394970"/>
                  </a:moveTo>
                  <a:cubicBezTo>
                    <a:pt x="2084070" y="394970"/>
                    <a:pt x="2082800" y="394970"/>
                    <a:pt x="2081530" y="393700"/>
                  </a:cubicBezTo>
                  <a:cubicBezTo>
                    <a:pt x="2075180" y="392430"/>
                    <a:pt x="2067560" y="393700"/>
                    <a:pt x="2063750" y="387350"/>
                  </a:cubicBezTo>
                  <a:cubicBezTo>
                    <a:pt x="2062480" y="384810"/>
                    <a:pt x="2058670" y="382270"/>
                    <a:pt x="2056130" y="381000"/>
                  </a:cubicBezTo>
                  <a:cubicBezTo>
                    <a:pt x="2051050" y="375920"/>
                    <a:pt x="2044700" y="370840"/>
                    <a:pt x="2038350" y="365760"/>
                  </a:cubicBezTo>
                  <a:lnTo>
                    <a:pt x="2026920" y="354330"/>
                  </a:lnTo>
                  <a:cubicBezTo>
                    <a:pt x="2025650" y="353060"/>
                    <a:pt x="2025650" y="351790"/>
                    <a:pt x="2025650" y="350520"/>
                  </a:cubicBezTo>
                  <a:cubicBezTo>
                    <a:pt x="2023110" y="347980"/>
                    <a:pt x="2019300" y="345440"/>
                    <a:pt x="2015490" y="345440"/>
                  </a:cubicBezTo>
                  <a:cubicBezTo>
                    <a:pt x="2009140" y="344170"/>
                    <a:pt x="2002790" y="344170"/>
                    <a:pt x="1996440" y="342900"/>
                  </a:cubicBezTo>
                  <a:lnTo>
                    <a:pt x="1991360" y="342900"/>
                  </a:lnTo>
                  <a:cubicBezTo>
                    <a:pt x="1985010" y="340360"/>
                    <a:pt x="1979930" y="339090"/>
                    <a:pt x="1973580" y="340360"/>
                  </a:cubicBezTo>
                  <a:cubicBezTo>
                    <a:pt x="1971040" y="340360"/>
                    <a:pt x="1968500" y="340360"/>
                    <a:pt x="1967230" y="337820"/>
                  </a:cubicBezTo>
                  <a:cubicBezTo>
                    <a:pt x="1965960" y="335280"/>
                    <a:pt x="1963420" y="334010"/>
                    <a:pt x="1962150" y="332740"/>
                  </a:cubicBezTo>
                  <a:cubicBezTo>
                    <a:pt x="1959610" y="330200"/>
                    <a:pt x="1955800" y="328930"/>
                    <a:pt x="1953260" y="327660"/>
                  </a:cubicBezTo>
                  <a:cubicBezTo>
                    <a:pt x="1948180" y="323850"/>
                    <a:pt x="1944370" y="320040"/>
                    <a:pt x="1938020" y="320040"/>
                  </a:cubicBezTo>
                  <a:cubicBezTo>
                    <a:pt x="1932940" y="320040"/>
                    <a:pt x="1927860" y="318770"/>
                    <a:pt x="1922780" y="317500"/>
                  </a:cubicBezTo>
                  <a:cubicBezTo>
                    <a:pt x="1921510" y="317500"/>
                    <a:pt x="1921510" y="317500"/>
                    <a:pt x="1921510" y="316230"/>
                  </a:cubicBezTo>
                  <a:cubicBezTo>
                    <a:pt x="1917700" y="311150"/>
                    <a:pt x="1911350" y="309880"/>
                    <a:pt x="1905000" y="309880"/>
                  </a:cubicBezTo>
                  <a:cubicBezTo>
                    <a:pt x="1902460" y="309880"/>
                    <a:pt x="1899920" y="308610"/>
                    <a:pt x="1899920" y="307340"/>
                  </a:cubicBezTo>
                  <a:cubicBezTo>
                    <a:pt x="1898650" y="303530"/>
                    <a:pt x="1896110" y="302260"/>
                    <a:pt x="1893570" y="302260"/>
                  </a:cubicBezTo>
                  <a:cubicBezTo>
                    <a:pt x="1889760" y="302260"/>
                    <a:pt x="1885950" y="300990"/>
                    <a:pt x="1883410" y="302260"/>
                  </a:cubicBezTo>
                  <a:cubicBezTo>
                    <a:pt x="1873250" y="306070"/>
                    <a:pt x="1865630" y="298450"/>
                    <a:pt x="1856740" y="297180"/>
                  </a:cubicBezTo>
                  <a:lnTo>
                    <a:pt x="1855470" y="295910"/>
                  </a:lnTo>
                  <a:cubicBezTo>
                    <a:pt x="1852930" y="289560"/>
                    <a:pt x="1846580" y="289560"/>
                    <a:pt x="1840230" y="288290"/>
                  </a:cubicBezTo>
                  <a:cubicBezTo>
                    <a:pt x="1840230" y="287020"/>
                    <a:pt x="1841500" y="287020"/>
                    <a:pt x="1841500" y="285750"/>
                  </a:cubicBezTo>
                  <a:cubicBezTo>
                    <a:pt x="1840230" y="285750"/>
                    <a:pt x="1838960" y="287020"/>
                    <a:pt x="1836420" y="287020"/>
                  </a:cubicBezTo>
                  <a:cubicBezTo>
                    <a:pt x="1835150" y="287020"/>
                    <a:pt x="1832610" y="288290"/>
                    <a:pt x="1831340" y="287020"/>
                  </a:cubicBezTo>
                  <a:cubicBezTo>
                    <a:pt x="1828801" y="283210"/>
                    <a:pt x="1824990" y="279400"/>
                    <a:pt x="1824990" y="275590"/>
                  </a:cubicBezTo>
                  <a:cubicBezTo>
                    <a:pt x="1824990" y="271780"/>
                    <a:pt x="1821180" y="271780"/>
                    <a:pt x="1819911" y="270510"/>
                  </a:cubicBezTo>
                  <a:lnTo>
                    <a:pt x="1817371" y="270510"/>
                  </a:lnTo>
                  <a:cubicBezTo>
                    <a:pt x="1812291" y="265430"/>
                    <a:pt x="1807211" y="264160"/>
                    <a:pt x="1800861" y="267970"/>
                  </a:cubicBezTo>
                  <a:cubicBezTo>
                    <a:pt x="1799590" y="264160"/>
                    <a:pt x="1802131" y="259080"/>
                    <a:pt x="1797051" y="257810"/>
                  </a:cubicBezTo>
                  <a:lnTo>
                    <a:pt x="1797051" y="256540"/>
                  </a:lnTo>
                  <a:cubicBezTo>
                    <a:pt x="1799590" y="250190"/>
                    <a:pt x="1795780" y="246380"/>
                    <a:pt x="1790701" y="243840"/>
                  </a:cubicBezTo>
                  <a:cubicBezTo>
                    <a:pt x="1786890" y="241300"/>
                    <a:pt x="1785621" y="238760"/>
                    <a:pt x="1785621" y="234950"/>
                  </a:cubicBezTo>
                  <a:lnTo>
                    <a:pt x="1785621" y="229870"/>
                  </a:lnTo>
                  <a:cubicBezTo>
                    <a:pt x="1780541" y="228600"/>
                    <a:pt x="1778001" y="223520"/>
                    <a:pt x="1775461" y="219710"/>
                  </a:cubicBezTo>
                  <a:cubicBezTo>
                    <a:pt x="1774190" y="214630"/>
                    <a:pt x="1771651" y="210820"/>
                    <a:pt x="1769111" y="207010"/>
                  </a:cubicBezTo>
                  <a:cubicBezTo>
                    <a:pt x="1766571" y="203200"/>
                    <a:pt x="1761490" y="200660"/>
                    <a:pt x="1761490" y="194310"/>
                  </a:cubicBezTo>
                  <a:cubicBezTo>
                    <a:pt x="1761490" y="190500"/>
                    <a:pt x="1760220" y="186690"/>
                    <a:pt x="1758951" y="182880"/>
                  </a:cubicBezTo>
                  <a:cubicBezTo>
                    <a:pt x="1756411" y="177800"/>
                    <a:pt x="1753871" y="173990"/>
                    <a:pt x="1750061" y="168910"/>
                  </a:cubicBezTo>
                  <a:cubicBezTo>
                    <a:pt x="1752601" y="165100"/>
                    <a:pt x="1755140" y="162560"/>
                    <a:pt x="1751331" y="158750"/>
                  </a:cubicBezTo>
                  <a:lnTo>
                    <a:pt x="1751331" y="156210"/>
                  </a:lnTo>
                  <a:cubicBezTo>
                    <a:pt x="1751331" y="154940"/>
                    <a:pt x="1750061" y="153670"/>
                    <a:pt x="1750061" y="152400"/>
                  </a:cubicBezTo>
                  <a:cubicBezTo>
                    <a:pt x="1748790" y="151130"/>
                    <a:pt x="1746251" y="149860"/>
                    <a:pt x="1744981" y="148590"/>
                  </a:cubicBezTo>
                  <a:cubicBezTo>
                    <a:pt x="1741171" y="144780"/>
                    <a:pt x="1738631" y="139700"/>
                    <a:pt x="1732281" y="142240"/>
                  </a:cubicBezTo>
                  <a:cubicBezTo>
                    <a:pt x="1729741" y="137160"/>
                    <a:pt x="1728471" y="132080"/>
                    <a:pt x="1727201" y="127000"/>
                  </a:cubicBezTo>
                  <a:cubicBezTo>
                    <a:pt x="1725931" y="123190"/>
                    <a:pt x="1724661" y="120650"/>
                    <a:pt x="1723391" y="116840"/>
                  </a:cubicBezTo>
                  <a:lnTo>
                    <a:pt x="1723391" y="115570"/>
                  </a:lnTo>
                  <a:cubicBezTo>
                    <a:pt x="1725931" y="110490"/>
                    <a:pt x="1722121" y="106680"/>
                    <a:pt x="1722121" y="102870"/>
                  </a:cubicBezTo>
                  <a:cubicBezTo>
                    <a:pt x="1722121" y="100330"/>
                    <a:pt x="1719581" y="97790"/>
                    <a:pt x="1718311" y="95250"/>
                  </a:cubicBezTo>
                  <a:cubicBezTo>
                    <a:pt x="1717040" y="91440"/>
                    <a:pt x="1713231" y="88900"/>
                    <a:pt x="1713231" y="85090"/>
                  </a:cubicBezTo>
                  <a:lnTo>
                    <a:pt x="1713231" y="64770"/>
                  </a:lnTo>
                  <a:cubicBezTo>
                    <a:pt x="1711961" y="57150"/>
                    <a:pt x="1709421" y="53340"/>
                    <a:pt x="1700531" y="52070"/>
                  </a:cubicBezTo>
                  <a:cubicBezTo>
                    <a:pt x="1699261" y="52070"/>
                    <a:pt x="1697991" y="52070"/>
                    <a:pt x="1697991" y="50800"/>
                  </a:cubicBezTo>
                  <a:cubicBezTo>
                    <a:pt x="1695451" y="46990"/>
                    <a:pt x="1691641" y="45720"/>
                    <a:pt x="1686561" y="44450"/>
                  </a:cubicBezTo>
                  <a:cubicBezTo>
                    <a:pt x="1682751" y="44450"/>
                    <a:pt x="1680211" y="44450"/>
                    <a:pt x="1677671" y="45720"/>
                  </a:cubicBezTo>
                  <a:cubicBezTo>
                    <a:pt x="1671321" y="49530"/>
                    <a:pt x="1664971" y="53340"/>
                    <a:pt x="1659891" y="58420"/>
                  </a:cubicBezTo>
                  <a:cubicBezTo>
                    <a:pt x="1653541" y="63500"/>
                    <a:pt x="1648461" y="67310"/>
                    <a:pt x="1640841" y="63500"/>
                  </a:cubicBezTo>
                  <a:lnTo>
                    <a:pt x="1638301" y="63500"/>
                  </a:lnTo>
                  <a:cubicBezTo>
                    <a:pt x="1635761" y="62230"/>
                    <a:pt x="1631951" y="60960"/>
                    <a:pt x="1629411" y="59690"/>
                  </a:cubicBezTo>
                  <a:cubicBezTo>
                    <a:pt x="1628141" y="60960"/>
                    <a:pt x="1626871" y="62230"/>
                    <a:pt x="1623061" y="60960"/>
                  </a:cubicBezTo>
                  <a:cubicBezTo>
                    <a:pt x="1615441" y="59690"/>
                    <a:pt x="1609091" y="58420"/>
                    <a:pt x="1602741" y="53340"/>
                  </a:cubicBezTo>
                  <a:cubicBezTo>
                    <a:pt x="1601471" y="52070"/>
                    <a:pt x="1598931" y="52070"/>
                    <a:pt x="1597661" y="52070"/>
                  </a:cubicBezTo>
                  <a:cubicBezTo>
                    <a:pt x="1592581" y="50800"/>
                    <a:pt x="1586231" y="49530"/>
                    <a:pt x="1579881" y="46990"/>
                  </a:cubicBezTo>
                  <a:cubicBezTo>
                    <a:pt x="1584961" y="43180"/>
                    <a:pt x="1583691" y="40640"/>
                    <a:pt x="1581151" y="38100"/>
                  </a:cubicBezTo>
                  <a:cubicBezTo>
                    <a:pt x="1577341" y="33020"/>
                    <a:pt x="1572261" y="33020"/>
                    <a:pt x="1568451" y="35560"/>
                  </a:cubicBezTo>
                  <a:cubicBezTo>
                    <a:pt x="1559561" y="39370"/>
                    <a:pt x="1550671" y="44450"/>
                    <a:pt x="1540511" y="48260"/>
                  </a:cubicBezTo>
                  <a:cubicBezTo>
                    <a:pt x="1536701" y="50800"/>
                    <a:pt x="1531621" y="52070"/>
                    <a:pt x="1526541" y="53340"/>
                  </a:cubicBezTo>
                  <a:cubicBezTo>
                    <a:pt x="1522731" y="54610"/>
                    <a:pt x="1518921" y="53340"/>
                    <a:pt x="1515111" y="54610"/>
                  </a:cubicBezTo>
                  <a:cubicBezTo>
                    <a:pt x="1511301" y="55880"/>
                    <a:pt x="1507491" y="57150"/>
                    <a:pt x="1502411" y="55880"/>
                  </a:cubicBezTo>
                  <a:cubicBezTo>
                    <a:pt x="1501141" y="55880"/>
                    <a:pt x="1498601" y="57150"/>
                    <a:pt x="1497331" y="57150"/>
                  </a:cubicBezTo>
                  <a:cubicBezTo>
                    <a:pt x="1494791" y="58420"/>
                    <a:pt x="1493521" y="59690"/>
                    <a:pt x="1490981" y="58420"/>
                  </a:cubicBezTo>
                  <a:cubicBezTo>
                    <a:pt x="1485901" y="58420"/>
                    <a:pt x="1483361" y="60960"/>
                    <a:pt x="1480821" y="63500"/>
                  </a:cubicBezTo>
                  <a:cubicBezTo>
                    <a:pt x="1478281" y="66040"/>
                    <a:pt x="1475741" y="71120"/>
                    <a:pt x="1473201" y="72390"/>
                  </a:cubicBezTo>
                  <a:cubicBezTo>
                    <a:pt x="1469391" y="73660"/>
                    <a:pt x="1466851" y="76200"/>
                    <a:pt x="1464311" y="78740"/>
                  </a:cubicBezTo>
                  <a:cubicBezTo>
                    <a:pt x="1461771" y="81280"/>
                    <a:pt x="1459231" y="82550"/>
                    <a:pt x="1456691" y="83820"/>
                  </a:cubicBezTo>
                  <a:cubicBezTo>
                    <a:pt x="1452881" y="86360"/>
                    <a:pt x="1449071" y="87630"/>
                    <a:pt x="1445261" y="90170"/>
                  </a:cubicBezTo>
                  <a:cubicBezTo>
                    <a:pt x="1441451" y="93980"/>
                    <a:pt x="1436371" y="96520"/>
                    <a:pt x="1431291" y="96520"/>
                  </a:cubicBezTo>
                  <a:cubicBezTo>
                    <a:pt x="1426211" y="97790"/>
                    <a:pt x="1419861" y="97790"/>
                    <a:pt x="1414781" y="101600"/>
                  </a:cubicBezTo>
                  <a:cubicBezTo>
                    <a:pt x="1414781" y="101600"/>
                    <a:pt x="1413511" y="102870"/>
                    <a:pt x="1412241" y="102870"/>
                  </a:cubicBezTo>
                  <a:cubicBezTo>
                    <a:pt x="1407161" y="102870"/>
                    <a:pt x="1402081" y="101600"/>
                    <a:pt x="1397001" y="101600"/>
                  </a:cubicBezTo>
                  <a:cubicBezTo>
                    <a:pt x="1393191" y="101600"/>
                    <a:pt x="1386841" y="100330"/>
                    <a:pt x="1384301" y="106680"/>
                  </a:cubicBezTo>
                  <a:cubicBezTo>
                    <a:pt x="1384301" y="106680"/>
                    <a:pt x="1383031" y="107950"/>
                    <a:pt x="1381761" y="107950"/>
                  </a:cubicBezTo>
                  <a:cubicBezTo>
                    <a:pt x="1377951" y="109220"/>
                    <a:pt x="1374141" y="111760"/>
                    <a:pt x="1370331" y="113030"/>
                  </a:cubicBezTo>
                  <a:cubicBezTo>
                    <a:pt x="1370331" y="115570"/>
                    <a:pt x="1366521" y="116840"/>
                    <a:pt x="1363981" y="116840"/>
                  </a:cubicBezTo>
                  <a:cubicBezTo>
                    <a:pt x="1352551" y="115570"/>
                    <a:pt x="1342391" y="115570"/>
                    <a:pt x="1330961" y="111760"/>
                  </a:cubicBezTo>
                  <a:cubicBezTo>
                    <a:pt x="1325881" y="110490"/>
                    <a:pt x="1320801" y="107950"/>
                    <a:pt x="1314451" y="105410"/>
                  </a:cubicBezTo>
                  <a:cubicBezTo>
                    <a:pt x="1313181" y="105410"/>
                    <a:pt x="1311911" y="104140"/>
                    <a:pt x="1310641" y="104140"/>
                  </a:cubicBezTo>
                  <a:cubicBezTo>
                    <a:pt x="1301751" y="104140"/>
                    <a:pt x="1292861" y="105410"/>
                    <a:pt x="1282701" y="105410"/>
                  </a:cubicBezTo>
                  <a:lnTo>
                    <a:pt x="1281431" y="105410"/>
                  </a:lnTo>
                  <a:cubicBezTo>
                    <a:pt x="1276351" y="102870"/>
                    <a:pt x="1270001" y="104140"/>
                    <a:pt x="1264921" y="107950"/>
                  </a:cubicBezTo>
                  <a:cubicBezTo>
                    <a:pt x="1263651" y="109220"/>
                    <a:pt x="1261111" y="110490"/>
                    <a:pt x="1259841" y="110490"/>
                  </a:cubicBezTo>
                  <a:cubicBezTo>
                    <a:pt x="1253491" y="109220"/>
                    <a:pt x="1248411" y="107950"/>
                    <a:pt x="1242061" y="106680"/>
                  </a:cubicBezTo>
                  <a:cubicBezTo>
                    <a:pt x="1235711" y="105410"/>
                    <a:pt x="1230631" y="104140"/>
                    <a:pt x="1224281" y="104140"/>
                  </a:cubicBezTo>
                  <a:cubicBezTo>
                    <a:pt x="1219201" y="104140"/>
                    <a:pt x="1214121" y="102870"/>
                    <a:pt x="1209041" y="100330"/>
                  </a:cubicBezTo>
                  <a:cubicBezTo>
                    <a:pt x="1203961" y="97790"/>
                    <a:pt x="1198881" y="96520"/>
                    <a:pt x="1193801" y="93980"/>
                  </a:cubicBezTo>
                  <a:cubicBezTo>
                    <a:pt x="1191261" y="92710"/>
                    <a:pt x="1187451" y="92710"/>
                    <a:pt x="1183641" y="91440"/>
                  </a:cubicBezTo>
                  <a:cubicBezTo>
                    <a:pt x="1183641" y="87630"/>
                    <a:pt x="1184911" y="85090"/>
                    <a:pt x="1184911" y="82550"/>
                  </a:cubicBezTo>
                  <a:cubicBezTo>
                    <a:pt x="1178561" y="85090"/>
                    <a:pt x="1174751" y="83820"/>
                    <a:pt x="1170941" y="81280"/>
                  </a:cubicBezTo>
                  <a:cubicBezTo>
                    <a:pt x="1168401" y="80010"/>
                    <a:pt x="1164591" y="80010"/>
                    <a:pt x="1162051" y="78740"/>
                  </a:cubicBezTo>
                  <a:lnTo>
                    <a:pt x="1158241" y="78740"/>
                  </a:lnTo>
                  <a:cubicBezTo>
                    <a:pt x="1153161" y="76200"/>
                    <a:pt x="1146811" y="76200"/>
                    <a:pt x="1140461" y="76200"/>
                  </a:cubicBezTo>
                  <a:cubicBezTo>
                    <a:pt x="1132841" y="76200"/>
                    <a:pt x="1123951" y="74930"/>
                    <a:pt x="1116331" y="69850"/>
                  </a:cubicBezTo>
                  <a:cubicBezTo>
                    <a:pt x="1109981" y="66040"/>
                    <a:pt x="1102361" y="63500"/>
                    <a:pt x="1094741" y="64770"/>
                  </a:cubicBezTo>
                  <a:cubicBezTo>
                    <a:pt x="1090931" y="66040"/>
                    <a:pt x="1087121" y="68580"/>
                    <a:pt x="1083311" y="69850"/>
                  </a:cubicBezTo>
                  <a:cubicBezTo>
                    <a:pt x="1076961" y="72390"/>
                    <a:pt x="1071881" y="77470"/>
                    <a:pt x="1065531" y="80010"/>
                  </a:cubicBezTo>
                  <a:cubicBezTo>
                    <a:pt x="1059181" y="82550"/>
                    <a:pt x="1051561" y="85090"/>
                    <a:pt x="1043941" y="87630"/>
                  </a:cubicBezTo>
                  <a:cubicBezTo>
                    <a:pt x="1040131" y="88900"/>
                    <a:pt x="1036321" y="91440"/>
                    <a:pt x="1032511" y="92710"/>
                  </a:cubicBezTo>
                  <a:cubicBezTo>
                    <a:pt x="1026161" y="95250"/>
                    <a:pt x="1021081" y="96520"/>
                    <a:pt x="1014731" y="99060"/>
                  </a:cubicBezTo>
                  <a:cubicBezTo>
                    <a:pt x="1010921" y="100330"/>
                    <a:pt x="1005841" y="104140"/>
                    <a:pt x="1002031" y="105410"/>
                  </a:cubicBezTo>
                  <a:cubicBezTo>
                    <a:pt x="994411" y="107950"/>
                    <a:pt x="986791" y="111760"/>
                    <a:pt x="977901" y="113030"/>
                  </a:cubicBezTo>
                  <a:cubicBezTo>
                    <a:pt x="974091" y="114300"/>
                    <a:pt x="972821" y="116840"/>
                    <a:pt x="970281" y="118110"/>
                  </a:cubicBezTo>
                  <a:lnTo>
                    <a:pt x="958851" y="121920"/>
                  </a:lnTo>
                  <a:cubicBezTo>
                    <a:pt x="951231" y="124460"/>
                    <a:pt x="944881" y="127000"/>
                    <a:pt x="937261" y="128270"/>
                  </a:cubicBezTo>
                  <a:cubicBezTo>
                    <a:pt x="933451" y="129540"/>
                    <a:pt x="928371" y="130810"/>
                    <a:pt x="924561" y="132080"/>
                  </a:cubicBezTo>
                  <a:cubicBezTo>
                    <a:pt x="923291" y="132080"/>
                    <a:pt x="923291" y="133350"/>
                    <a:pt x="922021" y="133350"/>
                  </a:cubicBezTo>
                  <a:cubicBezTo>
                    <a:pt x="919481" y="135890"/>
                    <a:pt x="916941" y="138430"/>
                    <a:pt x="913131" y="139700"/>
                  </a:cubicBezTo>
                  <a:cubicBezTo>
                    <a:pt x="906781" y="142240"/>
                    <a:pt x="900431" y="144780"/>
                    <a:pt x="894081" y="146050"/>
                  </a:cubicBezTo>
                  <a:cubicBezTo>
                    <a:pt x="891541" y="147320"/>
                    <a:pt x="887731" y="147320"/>
                    <a:pt x="885191" y="147320"/>
                  </a:cubicBezTo>
                  <a:cubicBezTo>
                    <a:pt x="877571" y="148590"/>
                    <a:pt x="869951" y="152400"/>
                    <a:pt x="862331" y="154940"/>
                  </a:cubicBezTo>
                  <a:cubicBezTo>
                    <a:pt x="855981" y="157480"/>
                    <a:pt x="849631" y="158750"/>
                    <a:pt x="844551" y="161290"/>
                  </a:cubicBezTo>
                  <a:cubicBezTo>
                    <a:pt x="836931" y="163830"/>
                    <a:pt x="829311" y="166370"/>
                    <a:pt x="825501" y="173990"/>
                  </a:cubicBezTo>
                  <a:cubicBezTo>
                    <a:pt x="825501" y="175260"/>
                    <a:pt x="822961" y="175260"/>
                    <a:pt x="822961" y="175260"/>
                  </a:cubicBezTo>
                  <a:cubicBezTo>
                    <a:pt x="819151" y="176530"/>
                    <a:pt x="814071" y="177800"/>
                    <a:pt x="810261" y="179070"/>
                  </a:cubicBezTo>
                  <a:cubicBezTo>
                    <a:pt x="808991" y="180340"/>
                    <a:pt x="807721" y="179070"/>
                    <a:pt x="807721" y="177800"/>
                  </a:cubicBezTo>
                  <a:cubicBezTo>
                    <a:pt x="806451" y="172720"/>
                    <a:pt x="806451" y="166370"/>
                    <a:pt x="798831" y="163830"/>
                  </a:cubicBezTo>
                  <a:lnTo>
                    <a:pt x="797561" y="162560"/>
                  </a:lnTo>
                  <a:cubicBezTo>
                    <a:pt x="797561" y="156210"/>
                    <a:pt x="792481" y="153670"/>
                    <a:pt x="787401" y="151130"/>
                  </a:cubicBezTo>
                  <a:cubicBezTo>
                    <a:pt x="782321" y="148590"/>
                    <a:pt x="778511" y="147320"/>
                    <a:pt x="774701" y="142240"/>
                  </a:cubicBezTo>
                  <a:cubicBezTo>
                    <a:pt x="772161" y="138430"/>
                    <a:pt x="767081" y="135890"/>
                    <a:pt x="763271" y="132080"/>
                  </a:cubicBezTo>
                  <a:cubicBezTo>
                    <a:pt x="759461" y="129540"/>
                    <a:pt x="754381" y="128270"/>
                    <a:pt x="751841" y="123190"/>
                  </a:cubicBezTo>
                  <a:cubicBezTo>
                    <a:pt x="750571" y="120650"/>
                    <a:pt x="748031" y="119380"/>
                    <a:pt x="745491" y="116840"/>
                  </a:cubicBezTo>
                  <a:cubicBezTo>
                    <a:pt x="746761" y="116840"/>
                    <a:pt x="744221" y="116840"/>
                    <a:pt x="742951" y="115570"/>
                  </a:cubicBezTo>
                  <a:cubicBezTo>
                    <a:pt x="741681" y="114300"/>
                    <a:pt x="740411" y="114300"/>
                    <a:pt x="739141" y="113030"/>
                  </a:cubicBezTo>
                  <a:cubicBezTo>
                    <a:pt x="737871" y="110490"/>
                    <a:pt x="736601" y="107950"/>
                    <a:pt x="732791" y="107950"/>
                  </a:cubicBezTo>
                  <a:cubicBezTo>
                    <a:pt x="731521" y="107950"/>
                    <a:pt x="730251" y="106680"/>
                    <a:pt x="728981" y="105410"/>
                  </a:cubicBezTo>
                  <a:cubicBezTo>
                    <a:pt x="727711" y="105410"/>
                    <a:pt x="726441" y="104140"/>
                    <a:pt x="723901" y="104140"/>
                  </a:cubicBezTo>
                  <a:lnTo>
                    <a:pt x="708661" y="96520"/>
                  </a:lnTo>
                  <a:cubicBezTo>
                    <a:pt x="704851" y="93980"/>
                    <a:pt x="701041" y="90170"/>
                    <a:pt x="695961" y="88900"/>
                  </a:cubicBezTo>
                  <a:cubicBezTo>
                    <a:pt x="688341" y="86360"/>
                    <a:pt x="681991" y="82550"/>
                    <a:pt x="676911" y="76200"/>
                  </a:cubicBezTo>
                  <a:cubicBezTo>
                    <a:pt x="671831" y="69850"/>
                    <a:pt x="665481" y="66040"/>
                    <a:pt x="657861" y="62230"/>
                  </a:cubicBezTo>
                  <a:cubicBezTo>
                    <a:pt x="654051" y="59690"/>
                    <a:pt x="650241" y="58420"/>
                    <a:pt x="647701" y="57150"/>
                  </a:cubicBezTo>
                  <a:cubicBezTo>
                    <a:pt x="642621" y="53340"/>
                    <a:pt x="636271" y="50800"/>
                    <a:pt x="629921" y="48260"/>
                  </a:cubicBezTo>
                  <a:cubicBezTo>
                    <a:pt x="632461" y="44450"/>
                    <a:pt x="631191" y="44450"/>
                    <a:pt x="628651" y="43180"/>
                  </a:cubicBezTo>
                  <a:cubicBezTo>
                    <a:pt x="626111" y="41910"/>
                    <a:pt x="623571" y="41910"/>
                    <a:pt x="622301" y="40640"/>
                  </a:cubicBezTo>
                  <a:cubicBezTo>
                    <a:pt x="621031" y="36830"/>
                    <a:pt x="617221" y="36830"/>
                    <a:pt x="614681" y="34290"/>
                  </a:cubicBezTo>
                  <a:cubicBezTo>
                    <a:pt x="610871" y="30480"/>
                    <a:pt x="605791" y="26670"/>
                    <a:pt x="601981" y="22860"/>
                  </a:cubicBezTo>
                  <a:cubicBezTo>
                    <a:pt x="600711" y="21590"/>
                    <a:pt x="599441" y="20320"/>
                    <a:pt x="598171" y="20320"/>
                  </a:cubicBezTo>
                  <a:cubicBezTo>
                    <a:pt x="588011" y="19050"/>
                    <a:pt x="580391" y="12700"/>
                    <a:pt x="571501" y="8890"/>
                  </a:cubicBezTo>
                  <a:cubicBezTo>
                    <a:pt x="570231" y="7620"/>
                    <a:pt x="567691" y="6350"/>
                    <a:pt x="566421" y="6350"/>
                  </a:cubicBezTo>
                  <a:cubicBezTo>
                    <a:pt x="561341" y="6350"/>
                    <a:pt x="556261" y="7620"/>
                    <a:pt x="549911" y="7620"/>
                  </a:cubicBezTo>
                  <a:cubicBezTo>
                    <a:pt x="544831" y="7620"/>
                    <a:pt x="538481" y="6350"/>
                    <a:pt x="533401" y="5080"/>
                  </a:cubicBezTo>
                  <a:cubicBezTo>
                    <a:pt x="528321" y="3810"/>
                    <a:pt x="523241" y="3810"/>
                    <a:pt x="518161" y="1270"/>
                  </a:cubicBezTo>
                  <a:cubicBezTo>
                    <a:pt x="513081" y="0"/>
                    <a:pt x="509271" y="2540"/>
                    <a:pt x="505461" y="1270"/>
                  </a:cubicBezTo>
                  <a:cubicBezTo>
                    <a:pt x="502921" y="2540"/>
                    <a:pt x="496571" y="5080"/>
                    <a:pt x="492761" y="7620"/>
                  </a:cubicBezTo>
                  <a:cubicBezTo>
                    <a:pt x="487681" y="10160"/>
                    <a:pt x="482601" y="13970"/>
                    <a:pt x="477521" y="17780"/>
                  </a:cubicBezTo>
                  <a:cubicBezTo>
                    <a:pt x="471171" y="21590"/>
                    <a:pt x="463551" y="25400"/>
                    <a:pt x="455931" y="29210"/>
                  </a:cubicBezTo>
                  <a:cubicBezTo>
                    <a:pt x="454661" y="30480"/>
                    <a:pt x="452121" y="30480"/>
                    <a:pt x="449581" y="29210"/>
                  </a:cubicBezTo>
                  <a:cubicBezTo>
                    <a:pt x="447041" y="27940"/>
                    <a:pt x="444501" y="29210"/>
                    <a:pt x="441961" y="30480"/>
                  </a:cubicBezTo>
                  <a:cubicBezTo>
                    <a:pt x="438151" y="33020"/>
                    <a:pt x="433071" y="34290"/>
                    <a:pt x="429261" y="36830"/>
                  </a:cubicBezTo>
                  <a:cubicBezTo>
                    <a:pt x="422911" y="41910"/>
                    <a:pt x="416561" y="48260"/>
                    <a:pt x="407671" y="49530"/>
                  </a:cubicBezTo>
                  <a:cubicBezTo>
                    <a:pt x="402591" y="49530"/>
                    <a:pt x="397511" y="53340"/>
                    <a:pt x="392431" y="53340"/>
                  </a:cubicBezTo>
                  <a:cubicBezTo>
                    <a:pt x="388621" y="53340"/>
                    <a:pt x="386081" y="53340"/>
                    <a:pt x="382271" y="54610"/>
                  </a:cubicBezTo>
                  <a:cubicBezTo>
                    <a:pt x="377191" y="55880"/>
                    <a:pt x="372111" y="58420"/>
                    <a:pt x="365761" y="58420"/>
                  </a:cubicBezTo>
                  <a:cubicBezTo>
                    <a:pt x="358141" y="58420"/>
                    <a:pt x="351791" y="62230"/>
                    <a:pt x="344171" y="64770"/>
                  </a:cubicBezTo>
                  <a:cubicBezTo>
                    <a:pt x="336551" y="68580"/>
                    <a:pt x="330201" y="72390"/>
                    <a:pt x="322581" y="76200"/>
                  </a:cubicBezTo>
                  <a:cubicBezTo>
                    <a:pt x="317501" y="78740"/>
                    <a:pt x="312421" y="78740"/>
                    <a:pt x="306071" y="77470"/>
                  </a:cubicBezTo>
                  <a:cubicBezTo>
                    <a:pt x="302261" y="77470"/>
                    <a:pt x="299721" y="76200"/>
                    <a:pt x="297181" y="78740"/>
                  </a:cubicBezTo>
                  <a:lnTo>
                    <a:pt x="285751" y="86360"/>
                  </a:lnTo>
                  <a:cubicBezTo>
                    <a:pt x="280671" y="90170"/>
                    <a:pt x="276861" y="95250"/>
                    <a:pt x="273051" y="99060"/>
                  </a:cubicBezTo>
                  <a:cubicBezTo>
                    <a:pt x="267971" y="105410"/>
                    <a:pt x="265431" y="113030"/>
                    <a:pt x="257811" y="116840"/>
                  </a:cubicBezTo>
                  <a:cubicBezTo>
                    <a:pt x="256541" y="118110"/>
                    <a:pt x="255271" y="120650"/>
                    <a:pt x="254001" y="123190"/>
                  </a:cubicBezTo>
                  <a:cubicBezTo>
                    <a:pt x="252731" y="124460"/>
                    <a:pt x="252731" y="125730"/>
                    <a:pt x="251461" y="127000"/>
                  </a:cubicBezTo>
                  <a:cubicBezTo>
                    <a:pt x="247651" y="130810"/>
                    <a:pt x="243841" y="134620"/>
                    <a:pt x="241301" y="139700"/>
                  </a:cubicBezTo>
                  <a:cubicBezTo>
                    <a:pt x="238761" y="144780"/>
                    <a:pt x="232411" y="146050"/>
                    <a:pt x="229871" y="149860"/>
                  </a:cubicBezTo>
                  <a:cubicBezTo>
                    <a:pt x="226061" y="154940"/>
                    <a:pt x="218441" y="157480"/>
                    <a:pt x="213361" y="160020"/>
                  </a:cubicBezTo>
                  <a:cubicBezTo>
                    <a:pt x="205741" y="163830"/>
                    <a:pt x="199391" y="168910"/>
                    <a:pt x="195581" y="176530"/>
                  </a:cubicBezTo>
                  <a:cubicBezTo>
                    <a:pt x="195581" y="177800"/>
                    <a:pt x="195581" y="177800"/>
                    <a:pt x="194311" y="179070"/>
                  </a:cubicBezTo>
                  <a:cubicBezTo>
                    <a:pt x="185421" y="184150"/>
                    <a:pt x="176531" y="187960"/>
                    <a:pt x="167641" y="193040"/>
                  </a:cubicBezTo>
                  <a:cubicBezTo>
                    <a:pt x="161291" y="196850"/>
                    <a:pt x="153671" y="196850"/>
                    <a:pt x="147321" y="201930"/>
                  </a:cubicBezTo>
                  <a:cubicBezTo>
                    <a:pt x="144781" y="204470"/>
                    <a:pt x="140971" y="205740"/>
                    <a:pt x="137161" y="207010"/>
                  </a:cubicBezTo>
                  <a:cubicBezTo>
                    <a:pt x="129541" y="210820"/>
                    <a:pt x="121921" y="212090"/>
                    <a:pt x="116841" y="218440"/>
                  </a:cubicBezTo>
                  <a:cubicBezTo>
                    <a:pt x="110491" y="226060"/>
                    <a:pt x="101601" y="228600"/>
                    <a:pt x="95251" y="233680"/>
                  </a:cubicBezTo>
                  <a:cubicBezTo>
                    <a:pt x="86361" y="240030"/>
                    <a:pt x="77471" y="246380"/>
                    <a:pt x="68581" y="254000"/>
                  </a:cubicBezTo>
                  <a:cubicBezTo>
                    <a:pt x="63501" y="256540"/>
                    <a:pt x="58421" y="257810"/>
                    <a:pt x="53341" y="255270"/>
                  </a:cubicBezTo>
                  <a:cubicBezTo>
                    <a:pt x="50801" y="254000"/>
                    <a:pt x="48261" y="252730"/>
                    <a:pt x="46991" y="254000"/>
                  </a:cubicBezTo>
                  <a:cubicBezTo>
                    <a:pt x="41911" y="257810"/>
                    <a:pt x="35561" y="259080"/>
                    <a:pt x="29211" y="260350"/>
                  </a:cubicBezTo>
                  <a:cubicBezTo>
                    <a:pt x="27941" y="260350"/>
                    <a:pt x="26671" y="261620"/>
                    <a:pt x="25401" y="261620"/>
                  </a:cubicBezTo>
                  <a:cubicBezTo>
                    <a:pt x="22860" y="407670"/>
                    <a:pt x="16510" y="554990"/>
                    <a:pt x="10160" y="701040"/>
                  </a:cubicBezTo>
                  <a:cubicBezTo>
                    <a:pt x="3810" y="858520"/>
                    <a:pt x="13970" y="995680"/>
                    <a:pt x="12700" y="1153160"/>
                  </a:cubicBezTo>
                  <a:cubicBezTo>
                    <a:pt x="11430" y="1311910"/>
                    <a:pt x="0" y="1487170"/>
                    <a:pt x="13970" y="1644650"/>
                  </a:cubicBezTo>
                  <a:cubicBezTo>
                    <a:pt x="26670" y="1800860"/>
                    <a:pt x="41910" y="1957070"/>
                    <a:pt x="54610" y="2113280"/>
                  </a:cubicBezTo>
                  <a:lnTo>
                    <a:pt x="55880" y="2113280"/>
                  </a:lnTo>
                  <a:cubicBezTo>
                    <a:pt x="60960" y="2112010"/>
                    <a:pt x="66040" y="2112010"/>
                    <a:pt x="72390" y="2112010"/>
                  </a:cubicBezTo>
                  <a:cubicBezTo>
                    <a:pt x="80010" y="2110740"/>
                    <a:pt x="86360" y="2108200"/>
                    <a:pt x="93980" y="2108200"/>
                  </a:cubicBezTo>
                  <a:cubicBezTo>
                    <a:pt x="102870" y="2108200"/>
                    <a:pt x="111760" y="2109470"/>
                    <a:pt x="120650" y="2109470"/>
                  </a:cubicBezTo>
                  <a:cubicBezTo>
                    <a:pt x="129540" y="2109470"/>
                    <a:pt x="138430" y="2110740"/>
                    <a:pt x="146050" y="2112010"/>
                  </a:cubicBezTo>
                  <a:cubicBezTo>
                    <a:pt x="153670" y="2113280"/>
                    <a:pt x="160020" y="2113280"/>
                    <a:pt x="166370" y="2109470"/>
                  </a:cubicBezTo>
                  <a:lnTo>
                    <a:pt x="167640" y="2109470"/>
                  </a:lnTo>
                  <a:cubicBezTo>
                    <a:pt x="175260" y="2108200"/>
                    <a:pt x="182880" y="2106930"/>
                    <a:pt x="191770" y="2105660"/>
                  </a:cubicBezTo>
                  <a:cubicBezTo>
                    <a:pt x="194310" y="2105660"/>
                    <a:pt x="198120" y="2105660"/>
                    <a:pt x="199390" y="2106930"/>
                  </a:cubicBezTo>
                  <a:cubicBezTo>
                    <a:pt x="204470" y="2112010"/>
                    <a:pt x="209550" y="2110740"/>
                    <a:pt x="215900" y="2109470"/>
                  </a:cubicBezTo>
                  <a:cubicBezTo>
                    <a:pt x="222250" y="2108200"/>
                    <a:pt x="226060" y="2109470"/>
                    <a:pt x="231140" y="2112010"/>
                  </a:cubicBezTo>
                  <a:cubicBezTo>
                    <a:pt x="233680" y="2113280"/>
                    <a:pt x="236220" y="2113280"/>
                    <a:pt x="238760" y="2113280"/>
                  </a:cubicBezTo>
                  <a:lnTo>
                    <a:pt x="255270" y="2113280"/>
                  </a:lnTo>
                  <a:cubicBezTo>
                    <a:pt x="259080" y="2113280"/>
                    <a:pt x="262890" y="2115820"/>
                    <a:pt x="266700" y="2115820"/>
                  </a:cubicBezTo>
                  <a:cubicBezTo>
                    <a:pt x="271780" y="2117090"/>
                    <a:pt x="278130" y="2117090"/>
                    <a:pt x="283210" y="2117090"/>
                  </a:cubicBezTo>
                  <a:cubicBezTo>
                    <a:pt x="285750" y="2117090"/>
                    <a:pt x="288290" y="2119630"/>
                    <a:pt x="289560" y="2120900"/>
                  </a:cubicBezTo>
                  <a:cubicBezTo>
                    <a:pt x="300990" y="2124710"/>
                    <a:pt x="311150" y="2122170"/>
                    <a:pt x="322580" y="2122170"/>
                  </a:cubicBezTo>
                  <a:cubicBezTo>
                    <a:pt x="325120" y="2122170"/>
                    <a:pt x="327660" y="2119630"/>
                    <a:pt x="330200" y="2119630"/>
                  </a:cubicBezTo>
                  <a:cubicBezTo>
                    <a:pt x="339090" y="2118360"/>
                    <a:pt x="346710" y="2119630"/>
                    <a:pt x="354330" y="2123440"/>
                  </a:cubicBezTo>
                  <a:cubicBezTo>
                    <a:pt x="358140" y="2124710"/>
                    <a:pt x="363220" y="2124710"/>
                    <a:pt x="368300" y="2124710"/>
                  </a:cubicBezTo>
                  <a:lnTo>
                    <a:pt x="372110" y="2124710"/>
                  </a:lnTo>
                  <a:cubicBezTo>
                    <a:pt x="377190" y="2125981"/>
                    <a:pt x="381000" y="2128521"/>
                    <a:pt x="386080" y="2127250"/>
                  </a:cubicBezTo>
                  <a:cubicBezTo>
                    <a:pt x="392430" y="2125980"/>
                    <a:pt x="398780" y="2125980"/>
                    <a:pt x="406400" y="2124710"/>
                  </a:cubicBezTo>
                  <a:cubicBezTo>
                    <a:pt x="412750" y="2123440"/>
                    <a:pt x="419100" y="2124710"/>
                    <a:pt x="425450" y="2125981"/>
                  </a:cubicBezTo>
                  <a:cubicBezTo>
                    <a:pt x="426720" y="2125981"/>
                    <a:pt x="427990" y="2127251"/>
                    <a:pt x="429260" y="2125981"/>
                  </a:cubicBezTo>
                  <a:cubicBezTo>
                    <a:pt x="435610" y="2124710"/>
                    <a:pt x="440690" y="2122171"/>
                    <a:pt x="447040" y="2123441"/>
                  </a:cubicBezTo>
                  <a:cubicBezTo>
                    <a:pt x="452120" y="2124711"/>
                    <a:pt x="455930" y="2125981"/>
                    <a:pt x="461010" y="2127251"/>
                  </a:cubicBezTo>
                  <a:cubicBezTo>
                    <a:pt x="466090" y="2128521"/>
                    <a:pt x="469900" y="2129791"/>
                    <a:pt x="474980" y="2131061"/>
                  </a:cubicBezTo>
                  <a:cubicBezTo>
                    <a:pt x="481330" y="2132331"/>
                    <a:pt x="487680" y="2132331"/>
                    <a:pt x="492760" y="2133601"/>
                  </a:cubicBezTo>
                  <a:cubicBezTo>
                    <a:pt x="499110" y="2134871"/>
                    <a:pt x="502920" y="2139951"/>
                    <a:pt x="509270" y="2139951"/>
                  </a:cubicBezTo>
                  <a:cubicBezTo>
                    <a:pt x="515620" y="2139951"/>
                    <a:pt x="520700" y="2143761"/>
                    <a:pt x="527050" y="2146301"/>
                  </a:cubicBezTo>
                  <a:cubicBezTo>
                    <a:pt x="529590" y="2147571"/>
                    <a:pt x="532130" y="2147571"/>
                    <a:pt x="535940" y="2148841"/>
                  </a:cubicBezTo>
                  <a:cubicBezTo>
                    <a:pt x="543560" y="2150111"/>
                    <a:pt x="549910" y="2150111"/>
                    <a:pt x="557530" y="2151381"/>
                  </a:cubicBezTo>
                  <a:cubicBezTo>
                    <a:pt x="563880" y="2152651"/>
                    <a:pt x="570230" y="2155191"/>
                    <a:pt x="576580" y="2153921"/>
                  </a:cubicBezTo>
                  <a:cubicBezTo>
                    <a:pt x="586740" y="2152650"/>
                    <a:pt x="594360" y="2155191"/>
                    <a:pt x="603250" y="2157731"/>
                  </a:cubicBezTo>
                  <a:cubicBezTo>
                    <a:pt x="609600" y="2159001"/>
                    <a:pt x="614680" y="2162810"/>
                    <a:pt x="621030" y="2162810"/>
                  </a:cubicBezTo>
                  <a:cubicBezTo>
                    <a:pt x="628650" y="2164081"/>
                    <a:pt x="636270" y="2165350"/>
                    <a:pt x="641350" y="2170431"/>
                  </a:cubicBezTo>
                  <a:cubicBezTo>
                    <a:pt x="642620" y="2169160"/>
                    <a:pt x="643890" y="2169160"/>
                    <a:pt x="643890" y="2169160"/>
                  </a:cubicBezTo>
                  <a:cubicBezTo>
                    <a:pt x="647700" y="2170431"/>
                    <a:pt x="652780" y="2170431"/>
                    <a:pt x="656590" y="2171700"/>
                  </a:cubicBezTo>
                  <a:cubicBezTo>
                    <a:pt x="664210" y="2172971"/>
                    <a:pt x="670560" y="2175510"/>
                    <a:pt x="676910" y="2176780"/>
                  </a:cubicBezTo>
                  <a:cubicBezTo>
                    <a:pt x="680720" y="2178050"/>
                    <a:pt x="684530" y="2178050"/>
                    <a:pt x="687070" y="2180590"/>
                  </a:cubicBezTo>
                  <a:cubicBezTo>
                    <a:pt x="690880" y="2183130"/>
                    <a:pt x="694690" y="2184400"/>
                    <a:pt x="698500" y="2183130"/>
                  </a:cubicBezTo>
                  <a:cubicBezTo>
                    <a:pt x="702310" y="2183130"/>
                    <a:pt x="704850" y="2181860"/>
                    <a:pt x="708660" y="2183130"/>
                  </a:cubicBezTo>
                  <a:cubicBezTo>
                    <a:pt x="716280" y="2184400"/>
                    <a:pt x="722630" y="2188210"/>
                    <a:pt x="730250" y="2189480"/>
                  </a:cubicBezTo>
                  <a:cubicBezTo>
                    <a:pt x="732790" y="2190750"/>
                    <a:pt x="736600" y="2190750"/>
                    <a:pt x="740410" y="2189480"/>
                  </a:cubicBezTo>
                  <a:cubicBezTo>
                    <a:pt x="750570" y="2186940"/>
                    <a:pt x="760730" y="2186940"/>
                    <a:pt x="770890" y="2189480"/>
                  </a:cubicBezTo>
                  <a:cubicBezTo>
                    <a:pt x="777240" y="2190750"/>
                    <a:pt x="784860" y="2194560"/>
                    <a:pt x="791210" y="2192020"/>
                  </a:cubicBezTo>
                  <a:cubicBezTo>
                    <a:pt x="796290" y="2190750"/>
                    <a:pt x="800100" y="2190750"/>
                    <a:pt x="803910" y="2190750"/>
                  </a:cubicBezTo>
                  <a:cubicBezTo>
                    <a:pt x="806450" y="2190750"/>
                    <a:pt x="808990" y="2192020"/>
                    <a:pt x="810260" y="2190750"/>
                  </a:cubicBezTo>
                  <a:cubicBezTo>
                    <a:pt x="816610" y="2184400"/>
                    <a:pt x="824230" y="2186940"/>
                    <a:pt x="831850" y="2186940"/>
                  </a:cubicBezTo>
                  <a:cubicBezTo>
                    <a:pt x="836930" y="2188210"/>
                    <a:pt x="843280" y="2188210"/>
                    <a:pt x="848360" y="2185670"/>
                  </a:cubicBezTo>
                  <a:lnTo>
                    <a:pt x="850900" y="2185670"/>
                  </a:lnTo>
                  <a:cubicBezTo>
                    <a:pt x="858520" y="2185670"/>
                    <a:pt x="866140" y="2186940"/>
                    <a:pt x="873760" y="2186940"/>
                  </a:cubicBezTo>
                  <a:lnTo>
                    <a:pt x="876300" y="2186940"/>
                  </a:lnTo>
                  <a:cubicBezTo>
                    <a:pt x="881380" y="2185670"/>
                    <a:pt x="885190" y="2183130"/>
                    <a:pt x="890270" y="2181860"/>
                  </a:cubicBezTo>
                  <a:cubicBezTo>
                    <a:pt x="897890" y="2179320"/>
                    <a:pt x="905510" y="2178050"/>
                    <a:pt x="913130" y="2176780"/>
                  </a:cubicBezTo>
                  <a:cubicBezTo>
                    <a:pt x="919480" y="2175510"/>
                    <a:pt x="924560" y="2176780"/>
                    <a:pt x="930910" y="2175510"/>
                  </a:cubicBezTo>
                  <a:cubicBezTo>
                    <a:pt x="932180" y="2175510"/>
                    <a:pt x="933450" y="2175510"/>
                    <a:pt x="934720" y="2174240"/>
                  </a:cubicBezTo>
                  <a:cubicBezTo>
                    <a:pt x="938530" y="2171700"/>
                    <a:pt x="944880" y="2174240"/>
                    <a:pt x="946150" y="2169160"/>
                  </a:cubicBezTo>
                  <a:lnTo>
                    <a:pt x="947420" y="2169160"/>
                  </a:lnTo>
                  <a:cubicBezTo>
                    <a:pt x="949960" y="2169160"/>
                    <a:pt x="953770" y="2169160"/>
                    <a:pt x="956310" y="2166620"/>
                  </a:cubicBezTo>
                  <a:cubicBezTo>
                    <a:pt x="961390" y="2162810"/>
                    <a:pt x="965200" y="2164080"/>
                    <a:pt x="970280" y="2165350"/>
                  </a:cubicBezTo>
                  <a:cubicBezTo>
                    <a:pt x="976630" y="2166620"/>
                    <a:pt x="982980" y="2167890"/>
                    <a:pt x="988060" y="2166620"/>
                  </a:cubicBezTo>
                  <a:cubicBezTo>
                    <a:pt x="994410" y="2165350"/>
                    <a:pt x="1002030" y="2162810"/>
                    <a:pt x="1008380" y="2161540"/>
                  </a:cubicBezTo>
                  <a:cubicBezTo>
                    <a:pt x="1009650" y="2161540"/>
                    <a:pt x="1010920" y="2160270"/>
                    <a:pt x="1012190" y="2159000"/>
                  </a:cubicBezTo>
                  <a:cubicBezTo>
                    <a:pt x="1016000" y="2156460"/>
                    <a:pt x="1018540" y="2152650"/>
                    <a:pt x="1022350" y="2150110"/>
                  </a:cubicBezTo>
                  <a:cubicBezTo>
                    <a:pt x="1022350" y="2150110"/>
                    <a:pt x="1023620" y="2148840"/>
                    <a:pt x="1024890" y="2148840"/>
                  </a:cubicBezTo>
                  <a:cubicBezTo>
                    <a:pt x="1031240" y="2151380"/>
                    <a:pt x="1033780" y="2145030"/>
                    <a:pt x="1037590" y="2142490"/>
                  </a:cubicBezTo>
                  <a:cubicBezTo>
                    <a:pt x="1042670" y="2139950"/>
                    <a:pt x="1045210" y="2132330"/>
                    <a:pt x="1052830" y="2133600"/>
                  </a:cubicBezTo>
                  <a:lnTo>
                    <a:pt x="1054100" y="2133600"/>
                  </a:lnTo>
                  <a:cubicBezTo>
                    <a:pt x="1059180" y="2131060"/>
                    <a:pt x="1064260" y="2127250"/>
                    <a:pt x="1068070" y="2124710"/>
                  </a:cubicBezTo>
                  <a:cubicBezTo>
                    <a:pt x="1069340" y="2123440"/>
                    <a:pt x="1070610" y="2122171"/>
                    <a:pt x="1070610" y="2120900"/>
                  </a:cubicBezTo>
                  <a:cubicBezTo>
                    <a:pt x="1071880" y="2119630"/>
                    <a:pt x="1073150" y="2117090"/>
                    <a:pt x="1075690" y="2115821"/>
                  </a:cubicBezTo>
                  <a:cubicBezTo>
                    <a:pt x="1084580" y="2109471"/>
                    <a:pt x="1093470" y="2104391"/>
                    <a:pt x="1102360" y="2098041"/>
                  </a:cubicBezTo>
                  <a:cubicBezTo>
                    <a:pt x="1106170" y="2095501"/>
                    <a:pt x="1112520" y="2092961"/>
                    <a:pt x="1112520" y="2085341"/>
                  </a:cubicBezTo>
                  <a:cubicBezTo>
                    <a:pt x="1112520" y="2077721"/>
                    <a:pt x="1120140" y="2075181"/>
                    <a:pt x="1125220" y="2072641"/>
                  </a:cubicBezTo>
                  <a:cubicBezTo>
                    <a:pt x="1129030" y="2070101"/>
                    <a:pt x="1134110" y="2070101"/>
                    <a:pt x="1139190" y="2068831"/>
                  </a:cubicBezTo>
                  <a:cubicBezTo>
                    <a:pt x="1141730" y="2068831"/>
                    <a:pt x="1143000" y="2067560"/>
                    <a:pt x="1145540" y="2067560"/>
                  </a:cubicBezTo>
                  <a:cubicBezTo>
                    <a:pt x="1148080" y="2067560"/>
                    <a:pt x="1150620" y="2067560"/>
                    <a:pt x="1151890" y="2065021"/>
                  </a:cubicBezTo>
                  <a:cubicBezTo>
                    <a:pt x="1153160" y="2063750"/>
                    <a:pt x="1154430" y="2063750"/>
                    <a:pt x="1155700" y="2062481"/>
                  </a:cubicBezTo>
                  <a:cubicBezTo>
                    <a:pt x="1158240" y="2061210"/>
                    <a:pt x="1160780" y="2059941"/>
                    <a:pt x="1162050" y="2058671"/>
                  </a:cubicBezTo>
                  <a:lnTo>
                    <a:pt x="1169670" y="2058671"/>
                  </a:lnTo>
                  <a:cubicBezTo>
                    <a:pt x="1174750" y="2061210"/>
                    <a:pt x="1178560" y="2063750"/>
                    <a:pt x="1182370" y="2065021"/>
                  </a:cubicBezTo>
                  <a:cubicBezTo>
                    <a:pt x="1182370" y="2065021"/>
                    <a:pt x="1183640" y="2063750"/>
                    <a:pt x="1184910" y="2063750"/>
                  </a:cubicBezTo>
                  <a:cubicBezTo>
                    <a:pt x="1182370" y="2062480"/>
                    <a:pt x="1181100" y="2061210"/>
                    <a:pt x="1178560" y="2059940"/>
                  </a:cubicBezTo>
                  <a:cubicBezTo>
                    <a:pt x="1178560" y="2057400"/>
                    <a:pt x="1178560" y="2056130"/>
                    <a:pt x="1179830" y="2053590"/>
                  </a:cubicBezTo>
                  <a:cubicBezTo>
                    <a:pt x="1182370" y="2054860"/>
                    <a:pt x="1186180" y="2056130"/>
                    <a:pt x="1184910" y="2051050"/>
                  </a:cubicBezTo>
                  <a:lnTo>
                    <a:pt x="1186180" y="2049780"/>
                  </a:lnTo>
                  <a:cubicBezTo>
                    <a:pt x="1188720" y="2047240"/>
                    <a:pt x="1191260" y="2044700"/>
                    <a:pt x="1195070" y="2045970"/>
                  </a:cubicBezTo>
                  <a:cubicBezTo>
                    <a:pt x="1195070" y="2045970"/>
                    <a:pt x="1196340" y="2044700"/>
                    <a:pt x="1197610" y="2044700"/>
                  </a:cubicBezTo>
                  <a:lnTo>
                    <a:pt x="1205230" y="2048510"/>
                  </a:lnTo>
                  <a:cubicBezTo>
                    <a:pt x="1205230" y="2047240"/>
                    <a:pt x="1205230" y="2045970"/>
                    <a:pt x="1203960" y="2045970"/>
                  </a:cubicBezTo>
                  <a:lnTo>
                    <a:pt x="1205230" y="2045970"/>
                  </a:lnTo>
                  <a:cubicBezTo>
                    <a:pt x="1206500" y="2047240"/>
                    <a:pt x="1207770" y="2047240"/>
                    <a:pt x="1210310" y="2048510"/>
                  </a:cubicBezTo>
                  <a:cubicBezTo>
                    <a:pt x="1210310" y="2045970"/>
                    <a:pt x="1216660" y="2042160"/>
                    <a:pt x="1217930" y="2043430"/>
                  </a:cubicBezTo>
                  <a:lnTo>
                    <a:pt x="1219200" y="2043430"/>
                  </a:lnTo>
                  <a:cubicBezTo>
                    <a:pt x="1220470" y="2047240"/>
                    <a:pt x="1223010" y="2049780"/>
                    <a:pt x="1224280" y="2053590"/>
                  </a:cubicBezTo>
                  <a:cubicBezTo>
                    <a:pt x="1226820" y="2052320"/>
                    <a:pt x="1229360" y="2049780"/>
                    <a:pt x="1231900" y="2048510"/>
                  </a:cubicBezTo>
                  <a:cubicBezTo>
                    <a:pt x="1233170" y="2051050"/>
                    <a:pt x="1233170" y="2053590"/>
                    <a:pt x="1234440" y="2057400"/>
                  </a:cubicBezTo>
                  <a:cubicBezTo>
                    <a:pt x="1236980" y="2054860"/>
                    <a:pt x="1238250" y="2053590"/>
                    <a:pt x="1238250" y="2052321"/>
                  </a:cubicBezTo>
                  <a:cubicBezTo>
                    <a:pt x="1242060" y="2053591"/>
                    <a:pt x="1245870" y="2053591"/>
                    <a:pt x="1248410" y="2054860"/>
                  </a:cubicBezTo>
                  <a:cubicBezTo>
                    <a:pt x="1252220" y="2057400"/>
                    <a:pt x="1256030" y="2057400"/>
                    <a:pt x="1259840" y="2056131"/>
                  </a:cubicBezTo>
                  <a:cubicBezTo>
                    <a:pt x="1262380" y="2054860"/>
                    <a:pt x="1263650" y="2053591"/>
                    <a:pt x="1266190" y="2052321"/>
                  </a:cubicBezTo>
                  <a:cubicBezTo>
                    <a:pt x="1267460" y="2054860"/>
                    <a:pt x="1268730" y="2056131"/>
                    <a:pt x="1271270" y="2057400"/>
                  </a:cubicBezTo>
                  <a:cubicBezTo>
                    <a:pt x="1270000" y="2057400"/>
                    <a:pt x="1268730" y="2058671"/>
                    <a:pt x="1267460" y="2058671"/>
                  </a:cubicBezTo>
                  <a:cubicBezTo>
                    <a:pt x="1264920" y="2059941"/>
                    <a:pt x="1263650" y="2061210"/>
                    <a:pt x="1262380" y="2063750"/>
                  </a:cubicBezTo>
                  <a:cubicBezTo>
                    <a:pt x="1261110" y="2066290"/>
                    <a:pt x="1261110" y="2068830"/>
                    <a:pt x="1258570" y="2070100"/>
                  </a:cubicBezTo>
                  <a:cubicBezTo>
                    <a:pt x="1256030" y="2071371"/>
                    <a:pt x="1256030" y="2068830"/>
                    <a:pt x="1253490" y="2068830"/>
                  </a:cubicBezTo>
                  <a:cubicBezTo>
                    <a:pt x="1256030" y="2067560"/>
                    <a:pt x="1257300" y="2067560"/>
                    <a:pt x="1258570" y="2067560"/>
                  </a:cubicBezTo>
                  <a:lnTo>
                    <a:pt x="1258570" y="2065020"/>
                  </a:lnTo>
                  <a:cubicBezTo>
                    <a:pt x="1250950" y="2067560"/>
                    <a:pt x="1243330" y="2063750"/>
                    <a:pt x="1234440" y="2065020"/>
                  </a:cubicBezTo>
                  <a:cubicBezTo>
                    <a:pt x="1239520" y="2067560"/>
                    <a:pt x="1244600" y="2068830"/>
                    <a:pt x="1249680" y="2070100"/>
                  </a:cubicBezTo>
                  <a:lnTo>
                    <a:pt x="1247140" y="2072640"/>
                  </a:lnTo>
                  <a:cubicBezTo>
                    <a:pt x="1249680" y="2073910"/>
                    <a:pt x="1252220" y="2073910"/>
                    <a:pt x="1254760" y="2073910"/>
                  </a:cubicBezTo>
                  <a:lnTo>
                    <a:pt x="1254760" y="2075180"/>
                  </a:lnTo>
                  <a:cubicBezTo>
                    <a:pt x="1252220" y="2075180"/>
                    <a:pt x="1250950" y="2076450"/>
                    <a:pt x="1248410" y="2076450"/>
                  </a:cubicBezTo>
                  <a:lnTo>
                    <a:pt x="1248410" y="2077721"/>
                  </a:lnTo>
                  <a:lnTo>
                    <a:pt x="1259840" y="2077721"/>
                  </a:lnTo>
                  <a:cubicBezTo>
                    <a:pt x="1262380" y="2071371"/>
                    <a:pt x="1270000" y="2073910"/>
                    <a:pt x="1273810" y="2070100"/>
                  </a:cubicBezTo>
                  <a:lnTo>
                    <a:pt x="1276350" y="2070100"/>
                  </a:lnTo>
                  <a:lnTo>
                    <a:pt x="1272540" y="2073910"/>
                  </a:lnTo>
                  <a:cubicBezTo>
                    <a:pt x="1273810" y="2075181"/>
                    <a:pt x="1275080" y="2075181"/>
                    <a:pt x="1276350" y="2076450"/>
                  </a:cubicBezTo>
                  <a:cubicBezTo>
                    <a:pt x="1277620" y="2077720"/>
                    <a:pt x="1278890" y="2077721"/>
                    <a:pt x="1280160" y="2078990"/>
                  </a:cubicBezTo>
                  <a:cubicBezTo>
                    <a:pt x="1282700" y="2077720"/>
                    <a:pt x="1283970" y="2077720"/>
                    <a:pt x="1286510" y="2076450"/>
                  </a:cubicBezTo>
                  <a:cubicBezTo>
                    <a:pt x="1285240" y="2078990"/>
                    <a:pt x="1285240" y="2080260"/>
                    <a:pt x="1285240" y="2081530"/>
                  </a:cubicBezTo>
                  <a:lnTo>
                    <a:pt x="1291590" y="2081530"/>
                  </a:lnTo>
                  <a:lnTo>
                    <a:pt x="1291590" y="2077720"/>
                  </a:lnTo>
                  <a:cubicBezTo>
                    <a:pt x="1291590" y="2073910"/>
                    <a:pt x="1294130" y="2073910"/>
                    <a:pt x="1296670" y="2075180"/>
                  </a:cubicBezTo>
                  <a:cubicBezTo>
                    <a:pt x="1300480" y="2077720"/>
                    <a:pt x="1303020" y="2076450"/>
                    <a:pt x="1306830" y="2075180"/>
                  </a:cubicBezTo>
                  <a:cubicBezTo>
                    <a:pt x="1310640" y="2075180"/>
                    <a:pt x="1313180" y="2072640"/>
                    <a:pt x="1314450" y="2068830"/>
                  </a:cubicBezTo>
                  <a:lnTo>
                    <a:pt x="1309370" y="2068830"/>
                  </a:lnTo>
                  <a:cubicBezTo>
                    <a:pt x="1309370" y="2067560"/>
                    <a:pt x="1310640" y="2066290"/>
                    <a:pt x="1310640" y="2065020"/>
                  </a:cubicBezTo>
                  <a:lnTo>
                    <a:pt x="1310640" y="2059940"/>
                  </a:lnTo>
                  <a:lnTo>
                    <a:pt x="1311910" y="2059940"/>
                  </a:lnTo>
                  <a:cubicBezTo>
                    <a:pt x="1311910" y="2062480"/>
                    <a:pt x="1313180" y="2063750"/>
                    <a:pt x="1313180" y="2066290"/>
                  </a:cubicBezTo>
                  <a:cubicBezTo>
                    <a:pt x="1315720" y="2065020"/>
                    <a:pt x="1319530" y="2065020"/>
                    <a:pt x="1323340" y="2063750"/>
                  </a:cubicBezTo>
                  <a:lnTo>
                    <a:pt x="1323340" y="2067560"/>
                  </a:lnTo>
                  <a:cubicBezTo>
                    <a:pt x="1327150" y="2068831"/>
                    <a:pt x="1330960" y="2071371"/>
                    <a:pt x="1333500" y="2076450"/>
                  </a:cubicBezTo>
                  <a:cubicBezTo>
                    <a:pt x="1333500" y="2076450"/>
                    <a:pt x="1334770" y="2077721"/>
                    <a:pt x="1334770" y="2076450"/>
                  </a:cubicBezTo>
                  <a:lnTo>
                    <a:pt x="1346200" y="2072640"/>
                  </a:lnTo>
                  <a:cubicBezTo>
                    <a:pt x="1351280" y="2071370"/>
                    <a:pt x="1355090" y="2070100"/>
                    <a:pt x="1360170" y="2068830"/>
                  </a:cubicBezTo>
                  <a:cubicBezTo>
                    <a:pt x="1362710" y="2068830"/>
                    <a:pt x="1363980" y="2071370"/>
                    <a:pt x="1367790" y="2073910"/>
                  </a:cubicBezTo>
                  <a:cubicBezTo>
                    <a:pt x="1371600" y="2073910"/>
                    <a:pt x="1384300" y="2076450"/>
                    <a:pt x="1389380" y="2080260"/>
                  </a:cubicBezTo>
                  <a:cubicBezTo>
                    <a:pt x="1390650" y="2081530"/>
                    <a:pt x="1393190" y="2080260"/>
                    <a:pt x="1394460" y="2080260"/>
                  </a:cubicBezTo>
                  <a:cubicBezTo>
                    <a:pt x="1398270" y="2078990"/>
                    <a:pt x="1402080" y="2078990"/>
                    <a:pt x="1405890" y="2077720"/>
                  </a:cubicBezTo>
                  <a:lnTo>
                    <a:pt x="1407160" y="2078990"/>
                  </a:lnTo>
                  <a:cubicBezTo>
                    <a:pt x="1408430" y="2081530"/>
                    <a:pt x="1408430" y="2084070"/>
                    <a:pt x="1408430" y="2086610"/>
                  </a:cubicBezTo>
                  <a:cubicBezTo>
                    <a:pt x="1412240" y="2090421"/>
                    <a:pt x="1416050" y="2094231"/>
                    <a:pt x="1421130" y="2087881"/>
                  </a:cubicBezTo>
                  <a:cubicBezTo>
                    <a:pt x="1421130" y="2089151"/>
                    <a:pt x="1419860" y="2090421"/>
                    <a:pt x="1419860" y="2091691"/>
                  </a:cubicBezTo>
                  <a:cubicBezTo>
                    <a:pt x="1421130" y="2091691"/>
                    <a:pt x="1421130" y="2092961"/>
                    <a:pt x="1422400" y="2092961"/>
                  </a:cubicBezTo>
                  <a:cubicBezTo>
                    <a:pt x="1424940" y="2094231"/>
                    <a:pt x="1432560" y="2095501"/>
                    <a:pt x="1433830" y="2092961"/>
                  </a:cubicBezTo>
                  <a:cubicBezTo>
                    <a:pt x="1435100" y="2089151"/>
                    <a:pt x="1437640" y="2090421"/>
                    <a:pt x="1438910" y="2090421"/>
                  </a:cubicBezTo>
                  <a:cubicBezTo>
                    <a:pt x="1440180" y="2091691"/>
                    <a:pt x="1440180" y="2094231"/>
                    <a:pt x="1441450" y="2096771"/>
                  </a:cubicBezTo>
                  <a:lnTo>
                    <a:pt x="1441450" y="2087881"/>
                  </a:lnTo>
                  <a:cubicBezTo>
                    <a:pt x="1443990" y="2090421"/>
                    <a:pt x="1445260" y="2091691"/>
                    <a:pt x="1446530" y="2094231"/>
                  </a:cubicBezTo>
                  <a:cubicBezTo>
                    <a:pt x="1447800" y="2095501"/>
                    <a:pt x="1447800" y="2096771"/>
                    <a:pt x="1447800" y="2098041"/>
                  </a:cubicBezTo>
                  <a:cubicBezTo>
                    <a:pt x="1446530" y="2098041"/>
                    <a:pt x="1445260" y="2098041"/>
                    <a:pt x="1443990" y="2099311"/>
                  </a:cubicBezTo>
                  <a:lnTo>
                    <a:pt x="1440180" y="2099311"/>
                  </a:lnTo>
                  <a:cubicBezTo>
                    <a:pt x="1443990" y="2101851"/>
                    <a:pt x="1442720" y="2108201"/>
                    <a:pt x="1447800" y="2105661"/>
                  </a:cubicBezTo>
                  <a:cubicBezTo>
                    <a:pt x="1449070" y="2104391"/>
                    <a:pt x="1450340" y="2101851"/>
                    <a:pt x="1451610" y="2100581"/>
                  </a:cubicBezTo>
                  <a:cubicBezTo>
                    <a:pt x="1451610" y="2101851"/>
                    <a:pt x="1452880" y="2104391"/>
                    <a:pt x="1452880" y="2105661"/>
                  </a:cubicBezTo>
                  <a:cubicBezTo>
                    <a:pt x="1454150" y="2105661"/>
                    <a:pt x="1455420" y="2105661"/>
                    <a:pt x="1456690" y="2106931"/>
                  </a:cubicBezTo>
                  <a:cubicBezTo>
                    <a:pt x="1459230" y="2110741"/>
                    <a:pt x="1463040" y="2109471"/>
                    <a:pt x="1466850" y="2110741"/>
                  </a:cubicBezTo>
                  <a:cubicBezTo>
                    <a:pt x="1469390" y="2110741"/>
                    <a:pt x="1470660" y="2113281"/>
                    <a:pt x="1471930" y="2114551"/>
                  </a:cubicBezTo>
                  <a:cubicBezTo>
                    <a:pt x="1473200" y="2117091"/>
                    <a:pt x="1474470" y="2119631"/>
                    <a:pt x="1478280" y="2119631"/>
                  </a:cubicBezTo>
                  <a:cubicBezTo>
                    <a:pt x="1480820" y="2119631"/>
                    <a:pt x="1483360" y="2122171"/>
                    <a:pt x="1485900" y="2124711"/>
                  </a:cubicBezTo>
                  <a:cubicBezTo>
                    <a:pt x="1489710" y="2127251"/>
                    <a:pt x="1493520" y="2132331"/>
                    <a:pt x="1497330" y="2134871"/>
                  </a:cubicBezTo>
                  <a:cubicBezTo>
                    <a:pt x="1503680" y="2138681"/>
                    <a:pt x="1510030" y="2143761"/>
                    <a:pt x="1517650" y="2142491"/>
                  </a:cubicBezTo>
                  <a:cubicBezTo>
                    <a:pt x="1521460" y="2142491"/>
                    <a:pt x="1525270" y="2145031"/>
                    <a:pt x="1529080" y="2145031"/>
                  </a:cubicBezTo>
                  <a:cubicBezTo>
                    <a:pt x="1532890" y="2145031"/>
                    <a:pt x="1537970" y="2145031"/>
                    <a:pt x="1543050" y="2143761"/>
                  </a:cubicBezTo>
                  <a:cubicBezTo>
                    <a:pt x="1543050" y="2147571"/>
                    <a:pt x="1543050" y="2148841"/>
                    <a:pt x="1546860" y="2148841"/>
                  </a:cubicBezTo>
                  <a:cubicBezTo>
                    <a:pt x="1549400" y="2148841"/>
                    <a:pt x="1551940" y="2148841"/>
                    <a:pt x="1554480" y="2150111"/>
                  </a:cubicBezTo>
                  <a:cubicBezTo>
                    <a:pt x="1562100" y="2150111"/>
                    <a:pt x="1568450" y="2153921"/>
                    <a:pt x="1576070" y="2152651"/>
                  </a:cubicBezTo>
                  <a:cubicBezTo>
                    <a:pt x="1578610" y="2152651"/>
                    <a:pt x="1581150" y="2153921"/>
                    <a:pt x="1583690" y="2155191"/>
                  </a:cubicBezTo>
                  <a:cubicBezTo>
                    <a:pt x="1591310" y="2157731"/>
                    <a:pt x="1596390" y="2164081"/>
                    <a:pt x="1605280" y="2162811"/>
                  </a:cubicBezTo>
                  <a:cubicBezTo>
                    <a:pt x="1606550" y="2162811"/>
                    <a:pt x="1609090" y="2162811"/>
                    <a:pt x="1610360" y="2164081"/>
                  </a:cubicBezTo>
                  <a:cubicBezTo>
                    <a:pt x="1612900" y="2166621"/>
                    <a:pt x="1614170" y="2165351"/>
                    <a:pt x="1615440" y="2164081"/>
                  </a:cubicBezTo>
                  <a:cubicBezTo>
                    <a:pt x="1617980" y="2162811"/>
                    <a:pt x="1620520" y="2161541"/>
                    <a:pt x="1621790" y="2162811"/>
                  </a:cubicBezTo>
                  <a:cubicBezTo>
                    <a:pt x="1626870" y="2164081"/>
                    <a:pt x="1633220" y="2165351"/>
                    <a:pt x="1638300" y="2166621"/>
                  </a:cubicBezTo>
                  <a:lnTo>
                    <a:pt x="1643380" y="2166621"/>
                  </a:lnTo>
                  <a:cubicBezTo>
                    <a:pt x="1647190" y="2165351"/>
                    <a:pt x="1652270" y="2164081"/>
                    <a:pt x="1656080" y="2164081"/>
                  </a:cubicBezTo>
                  <a:cubicBezTo>
                    <a:pt x="1662430" y="2162811"/>
                    <a:pt x="1668780" y="2162811"/>
                    <a:pt x="1675130" y="2162811"/>
                  </a:cubicBezTo>
                  <a:lnTo>
                    <a:pt x="1677670" y="2162811"/>
                  </a:lnTo>
                  <a:cubicBezTo>
                    <a:pt x="1686560" y="2160271"/>
                    <a:pt x="1696720" y="2157731"/>
                    <a:pt x="1705610" y="2155191"/>
                  </a:cubicBezTo>
                  <a:cubicBezTo>
                    <a:pt x="1711960" y="2153921"/>
                    <a:pt x="1718310" y="2152651"/>
                    <a:pt x="1725930" y="2151381"/>
                  </a:cubicBezTo>
                  <a:cubicBezTo>
                    <a:pt x="1733550" y="2150111"/>
                    <a:pt x="1739900" y="2147571"/>
                    <a:pt x="1747520" y="2146301"/>
                  </a:cubicBezTo>
                  <a:cubicBezTo>
                    <a:pt x="1750060" y="2146301"/>
                    <a:pt x="1752600" y="2146301"/>
                    <a:pt x="1756410" y="2145031"/>
                  </a:cubicBezTo>
                  <a:cubicBezTo>
                    <a:pt x="1766570" y="2143761"/>
                    <a:pt x="1776730" y="2139951"/>
                    <a:pt x="1786889" y="2145031"/>
                  </a:cubicBezTo>
                  <a:lnTo>
                    <a:pt x="1802129" y="2148841"/>
                  </a:lnTo>
                  <a:cubicBezTo>
                    <a:pt x="1808479" y="2150111"/>
                    <a:pt x="1813559" y="2153921"/>
                    <a:pt x="1819909" y="2153921"/>
                  </a:cubicBezTo>
                  <a:cubicBezTo>
                    <a:pt x="1821179" y="2153921"/>
                    <a:pt x="1823719" y="2155191"/>
                    <a:pt x="1824989" y="2155191"/>
                  </a:cubicBezTo>
                  <a:cubicBezTo>
                    <a:pt x="1832609" y="2157731"/>
                    <a:pt x="1838959" y="2164081"/>
                    <a:pt x="1847849" y="2161541"/>
                  </a:cubicBezTo>
                  <a:cubicBezTo>
                    <a:pt x="1851659" y="2160271"/>
                    <a:pt x="1858009" y="2162811"/>
                    <a:pt x="1861819" y="2164081"/>
                  </a:cubicBezTo>
                  <a:cubicBezTo>
                    <a:pt x="1865629" y="2165351"/>
                    <a:pt x="1869439" y="2165351"/>
                    <a:pt x="1873249" y="2166621"/>
                  </a:cubicBezTo>
                  <a:lnTo>
                    <a:pt x="1873249" y="2169161"/>
                  </a:lnTo>
                  <a:cubicBezTo>
                    <a:pt x="1880869" y="2169161"/>
                    <a:pt x="1888489" y="2170431"/>
                    <a:pt x="1896109" y="2166621"/>
                  </a:cubicBezTo>
                  <a:cubicBezTo>
                    <a:pt x="1898649" y="2165351"/>
                    <a:pt x="1899919" y="2164081"/>
                    <a:pt x="1902459" y="2164081"/>
                  </a:cubicBezTo>
                  <a:cubicBezTo>
                    <a:pt x="1907539" y="2162811"/>
                    <a:pt x="1913889" y="2162811"/>
                    <a:pt x="1918969" y="2165351"/>
                  </a:cubicBezTo>
                  <a:cubicBezTo>
                    <a:pt x="1922779" y="2166621"/>
                    <a:pt x="1929129" y="2165351"/>
                    <a:pt x="1932939" y="2162811"/>
                  </a:cubicBezTo>
                  <a:cubicBezTo>
                    <a:pt x="1938019" y="2160271"/>
                    <a:pt x="1944369" y="2161541"/>
                    <a:pt x="1949450" y="2161541"/>
                  </a:cubicBezTo>
                  <a:cubicBezTo>
                    <a:pt x="1954530" y="2161541"/>
                    <a:pt x="1958339" y="2162811"/>
                    <a:pt x="1963420" y="2161541"/>
                  </a:cubicBezTo>
                  <a:cubicBezTo>
                    <a:pt x="1974850" y="2160271"/>
                    <a:pt x="1985010" y="2156461"/>
                    <a:pt x="1997710" y="2157731"/>
                  </a:cubicBezTo>
                  <a:cubicBezTo>
                    <a:pt x="2002789" y="2157731"/>
                    <a:pt x="2007870" y="2159001"/>
                    <a:pt x="2012950" y="2157731"/>
                  </a:cubicBezTo>
                  <a:cubicBezTo>
                    <a:pt x="2023110" y="2156461"/>
                    <a:pt x="2030729" y="2160271"/>
                    <a:pt x="2038350" y="2165351"/>
                  </a:cubicBezTo>
                  <a:cubicBezTo>
                    <a:pt x="2044700" y="2170431"/>
                    <a:pt x="2052320" y="2174241"/>
                    <a:pt x="2059939" y="2178051"/>
                  </a:cubicBezTo>
                  <a:cubicBezTo>
                    <a:pt x="2065019" y="2180591"/>
                    <a:pt x="2072639" y="2175511"/>
                    <a:pt x="2072639" y="2169161"/>
                  </a:cubicBezTo>
                  <a:lnTo>
                    <a:pt x="2072639" y="2157731"/>
                  </a:lnTo>
                  <a:cubicBezTo>
                    <a:pt x="2072639" y="2124711"/>
                    <a:pt x="2072639" y="2092961"/>
                    <a:pt x="2073910" y="2059941"/>
                  </a:cubicBezTo>
                  <a:cubicBezTo>
                    <a:pt x="2073910" y="2037081"/>
                    <a:pt x="2075180" y="2014221"/>
                    <a:pt x="2075180" y="1990091"/>
                  </a:cubicBezTo>
                  <a:cubicBezTo>
                    <a:pt x="2075180" y="1964691"/>
                    <a:pt x="2073910" y="447041"/>
                    <a:pt x="2073910" y="421641"/>
                  </a:cubicBezTo>
                  <a:cubicBezTo>
                    <a:pt x="2081530" y="410211"/>
                    <a:pt x="2078989" y="401321"/>
                    <a:pt x="2085339" y="394971"/>
                  </a:cubicBezTo>
                  <a:close/>
                  <a:moveTo>
                    <a:pt x="1263650" y="2052320"/>
                  </a:moveTo>
                  <a:cubicBezTo>
                    <a:pt x="1266190" y="2045970"/>
                    <a:pt x="1271270" y="2047240"/>
                    <a:pt x="1275080" y="2048510"/>
                  </a:cubicBezTo>
                  <a:cubicBezTo>
                    <a:pt x="1272540" y="2053590"/>
                    <a:pt x="1267460" y="2051050"/>
                    <a:pt x="1263650" y="2052320"/>
                  </a:cubicBezTo>
                  <a:close/>
                  <a:moveTo>
                    <a:pt x="1275080" y="2058670"/>
                  </a:moveTo>
                  <a:cubicBezTo>
                    <a:pt x="1276350" y="2056130"/>
                    <a:pt x="1276350" y="2052320"/>
                    <a:pt x="1280160" y="2052320"/>
                  </a:cubicBezTo>
                  <a:cubicBezTo>
                    <a:pt x="1281430" y="2052320"/>
                    <a:pt x="1283970" y="2053590"/>
                    <a:pt x="1285240" y="2053590"/>
                  </a:cubicBezTo>
                  <a:cubicBezTo>
                    <a:pt x="1283970" y="2056130"/>
                    <a:pt x="1282700" y="2057400"/>
                    <a:pt x="1281430" y="2059940"/>
                  </a:cubicBezTo>
                  <a:cubicBezTo>
                    <a:pt x="1280160" y="2059940"/>
                    <a:pt x="1277620" y="2059940"/>
                    <a:pt x="1275080" y="2058670"/>
                  </a:cubicBezTo>
                  <a:close/>
                  <a:moveTo>
                    <a:pt x="1280160" y="2071370"/>
                  </a:moveTo>
                  <a:cubicBezTo>
                    <a:pt x="1282700" y="2070100"/>
                    <a:pt x="1283970" y="2067560"/>
                    <a:pt x="1286510" y="2066290"/>
                  </a:cubicBezTo>
                  <a:cubicBezTo>
                    <a:pt x="1287780" y="2066290"/>
                    <a:pt x="1289050" y="2067560"/>
                    <a:pt x="1290320" y="2067560"/>
                  </a:cubicBezTo>
                  <a:cubicBezTo>
                    <a:pt x="1290320" y="2072640"/>
                    <a:pt x="1285240" y="2073910"/>
                    <a:pt x="1280160" y="2071370"/>
                  </a:cubicBezTo>
                  <a:close/>
                  <a:moveTo>
                    <a:pt x="1285240" y="2030730"/>
                  </a:moveTo>
                  <a:cubicBezTo>
                    <a:pt x="1286510" y="2032000"/>
                    <a:pt x="1286510" y="2033270"/>
                    <a:pt x="1289050" y="2034540"/>
                  </a:cubicBezTo>
                  <a:lnTo>
                    <a:pt x="1277620" y="2034540"/>
                  </a:lnTo>
                  <a:cubicBezTo>
                    <a:pt x="1277620" y="2033270"/>
                    <a:pt x="1277620" y="2032000"/>
                    <a:pt x="1278890" y="2030730"/>
                  </a:cubicBezTo>
                  <a:cubicBezTo>
                    <a:pt x="1283970" y="2030730"/>
                    <a:pt x="1285240" y="2030730"/>
                    <a:pt x="1285240" y="2025650"/>
                  </a:cubicBezTo>
                  <a:cubicBezTo>
                    <a:pt x="1289050" y="2026920"/>
                    <a:pt x="1294130" y="2023110"/>
                    <a:pt x="1295400" y="2029460"/>
                  </a:cubicBezTo>
                  <a:cubicBezTo>
                    <a:pt x="1291590" y="2030730"/>
                    <a:pt x="1289050" y="2030730"/>
                    <a:pt x="1285240" y="2030730"/>
                  </a:cubicBezTo>
                  <a:close/>
                </a:path>
              </a:pathLst>
            </a:custGeom>
            <a:solidFill>
              <a:srgbClr val="172243"/>
            </a:solidFill>
            <a:ln w="12700">
              <a:solidFill>
                <a:srgbClr val="000000"/>
              </a:solidFill>
            </a:ln>
          </p:spPr>
          <p:txBody>
            <a:bodyPr/>
            <a:lstStyle/>
            <a:p>
              <a:endParaRPr lang="en-US"/>
            </a:p>
          </p:txBody>
        </p:sp>
      </p:grpSp>
      <p:grpSp>
        <p:nvGrpSpPr>
          <p:cNvPr id="5" name="Group 5"/>
          <p:cNvGrpSpPr>
            <a:grpSpLocks noChangeAspect="1"/>
          </p:cNvGrpSpPr>
          <p:nvPr/>
        </p:nvGrpSpPr>
        <p:grpSpPr>
          <a:xfrm rot="-4995277">
            <a:off x="5133793" y="4631681"/>
            <a:ext cx="8007290" cy="8426673"/>
            <a:chOff x="-7620" y="-2540"/>
            <a:chExt cx="2085340" cy="2194560"/>
          </a:xfrm>
        </p:grpSpPr>
        <p:sp>
          <p:nvSpPr>
            <p:cNvPr id="6" name="Freeform 6"/>
            <p:cNvSpPr/>
            <p:nvPr/>
          </p:nvSpPr>
          <p:spPr>
            <a:xfrm>
              <a:off x="-7620" y="-2540"/>
              <a:ext cx="2085340" cy="2194560"/>
            </a:xfrm>
            <a:custGeom>
              <a:avLst/>
              <a:gdLst/>
              <a:ahLst/>
              <a:cxnLst/>
              <a:rect l="l" t="t" r="r" b="b"/>
              <a:pathLst>
                <a:path w="2085340" h="2194560">
                  <a:moveTo>
                    <a:pt x="2085340" y="394970"/>
                  </a:moveTo>
                  <a:cubicBezTo>
                    <a:pt x="2084070" y="394970"/>
                    <a:pt x="2082800" y="394970"/>
                    <a:pt x="2081530" y="393700"/>
                  </a:cubicBezTo>
                  <a:cubicBezTo>
                    <a:pt x="2075180" y="392430"/>
                    <a:pt x="2067560" y="393700"/>
                    <a:pt x="2063750" y="387350"/>
                  </a:cubicBezTo>
                  <a:cubicBezTo>
                    <a:pt x="2062480" y="384810"/>
                    <a:pt x="2058670" y="382270"/>
                    <a:pt x="2056130" y="381000"/>
                  </a:cubicBezTo>
                  <a:cubicBezTo>
                    <a:pt x="2051050" y="375920"/>
                    <a:pt x="2044700" y="370840"/>
                    <a:pt x="2038350" y="365760"/>
                  </a:cubicBezTo>
                  <a:lnTo>
                    <a:pt x="2026920" y="354330"/>
                  </a:lnTo>
                  <a:cubicBezTo>
                    <a:pt x="2025650" y="353060"/>
                    <a:pt x="2025650" y="351790"/>
                    <a:pt x="2025650" y="350520"/>
                  </a:cubicBezTo>
                  <a:cubicBezTo>
                    <a:pt x="2023110" y="347980"/>
                    <a:pt x="2019300" y="345440"/>
                    <a:pt x="2015490" y="345440"/>
                  </a:cubicBezTo>
                  <a:cubicBezTo>
                    <a:pt x="2009140" y="344170"/>
                    <a:pt x="2002790" y="344170"/>
                    <a:pt x="1996440" y="342900"/>
                  </a:cubicBezTo>
                  <a:lnTo>
                    <a:pt x="1991360" y="342900"/>
                  </a:lnTo>
                  <a:cubicBezTo>
                    <a:pt x="1985010" y="340360"/>
                    <a:pt x="1979930" y="339090"/>
                    <a:pt x="1973580" y="340360"/>
                  </a:cubicBezTo>
                  <a:cubicBezTo>
                    <a:pt x="1971040" y="340360"/>
                    <a:pt x="1968500" y="340360"/>
                    <a:pt x="1967230" y="337820"/>
                  </a:cubicBezTo>
                  <a:cubicBezTo>
                    <a:pt x="1965960" y="335280"/>
                    <a:pt x="1963420" y="334010"/>
                    <a:pt x="1962150" y="332740"/>
                  </a:cubicBezTo>
                  <a:cubicBezTo>
                    <a:pt x="1959610" y="330200"/>
                    <a:pt x="1955800" y="328930"/>
                    <a:pt x="1953260" y="327660"/>
                  </a:cubicBezTo>
                  <a:cubicBezTo>
                    <a:pt x="1948180" y="323850"/>
                    <a:pt x="1944370" y="320040"/>
                    <a:pt x="1938020" y="320040"/>
                  </a:cubicBezTo>
                  <a:cubicBezTo>
                    <a:pt x="1932940" y="320040"/>
                    <a:pt x="1927860" y="318770"/>
                    <a:pt x="1922780" y="317500"/>
                  </a:cubicBezTo>
                  <a:cubicBezTo>
                    <a:pt x="1921510" y="317500"/>
                    <a:pt x="1921510" y="317500"/>
                    <a:pt x="1921510" y="316230"/>
                  </a:cubicBezTo>
                  <a:cubicBezTo>
                    <a:pt x="1917700" y="311150"/>
                    <a:pt x="1911350" y="309880"/>
                    <a:pt x="1905000" y="309880"/>
                  </a:cubicBezTo>
                  <a:cubicBezTo>
                    <a:pt x="1902460" y="309880"/>
                    <a:pt x="1899920" y="308610"/>
                    <a:pt x="1899920" y="307340"/>
                  </a:cubicBezTo>
                  <a:cubicBezTo>
                    <a:pt x="1898650" y="303530"/>
                    <a:pt x="1896110" y="302260"/>
                    <a:pt x="1893570" y="302260"/>
                  </a:cubicBezTo>
                  <a:cubicBezTo>
                    <a:pt x="1889760" y="302260"/>
                    <a:pt x="1885950" y="300990"/>
                    <a:pt x="1883410" y="302260"/>
                  </a:cubicBezTo>
                  <a:cubicBezTo>
                    <a:pt x="1873250" y="306070"/>
                    <a:pt x="1865630" y="298450"/>
                    <a:pt x="1856740" y="297180"/>
                  </a:cubicBezTo>
                  <a:lnTo>
                    <a:pt x="1855470" y="295910"/>
                  </a:lnTo>
                  <a:cubicBezTo>
                    <a:pt x="1852930" y="289560"/>
                    <a:pt x="1846580" y="289560"/>
                    <a:pt x="1840230" y="288290"/>
                  </a:cubicBezTo>
                  <a:cubicBezTo>
                    <a:pt x="1840230" y="287020"/>
                    <a:pt x="1841500" y="287020"/>
                    <a:pt x="1841500" y="285750"/>
                  </a:cubicBezTo>
                  <a:cubicBezTo>
                    <a:pt x="1840230" y="285750"/>
                    <a:pt x="1838960" y="287020"/>
                    <a:pt x="1836420" y="287020"/>
                  </a:cubicBezTo>
                  <a:cubicBezTo>
                    <a:pt x="1835150" y="287020"/>
                    <a:pt x="1832610" y="288290"/>
                    <a:pt x="1831340" y="287020"/>
                  </a:cubicBezTo>
                  <a:cubicBezTo>
                    <a:pt x="1828801" y="283210"/>
                    <a:pt x="1824990" y="279400"/>
                    <a:pt x="1824990" y="275590"/>
                  </a:cubicBezTo>
                  <a:cubicBezTo>
                    <a:pt x="1824990" y="271780"/>
                    <a:pt x="1821180" y="271780"/>
                    <a:pt x="1819911" y="270510"/>
                  </a:cubicBezTo>
                  <a:lnTo>
                    <a:pt x="1817371" y="270510"/>
                  </a:lnTo>
                  <a:cubicBezTo>
                    <a:pt x="1812291" y="265430"/>
                    <a:pt x="1807211" y="264160"/>
                    <a:pt x="1800861" y="267970"/>
                  </a:cubicBezTo>
                  <a:cubicBezTo>
                    <a:pt x="1799590" y="264160"/>
                    <a:pt x="1802131" y="259080"/>
                    <a:pt x="1797051" y="257810"/>
                  </a:cubicBezTo>
                  <a:lnTo>
                    <a:pt x="1797051" y="256540"/>
                  </a:lnTo>
                  <a:cubicBezTo>
                    <a:pt x="1799590" y="250190"/>
                    <a:pt x="1795780" y="246380"/>
                    <a:pt x="1790701" y="243840"/>
                  </a:cubicBezTo>
                  <a:cubicBezTo>
                    <a:pt x="1786890" y="241300"/>
                    <a:pt x="1785621" y="238760"/>
                    <a:pt x="1785621" y="234950"/>
                  </a:cubicBezTo>
                  <a:lnTo>
                    <a:pt x="1785621" y="229870"/>
                  </a:lnTo>
                  <a:cubicBezTo>
                    <a:pt x="1780541" y="228600"/>
                    <a:pt x="1778001" y="223520"/>
                    <a:pt x="1775461" y="219710"/>
                  </a:cubicBezTo>
                  <a:cubicBezTo>
                    <a:pt x="1774190" y="214630"/>
                    <a:pt x="1771651" y="210820"/>
                    <a:pt x="1769111" y="207010"/>
                  </a:cubicBezTo>
                  <a:cubicBezTo>
                    <a:pt x="1766571" y="203200"/>
                    <a:pt x="1761490" y="200660"/>
                    <a:pt x="1761490" y="194310"/>
                  </a:cubicBezTo>
                  <a:cubicBezTo>
                    <a:pt x="1761490" y="190500"/>
                    <a:pt x="1760220" y="186690"/>
                    <a:pt x="1758951" y="182880"/>
                  </a:cubicBezTo>
                  <a:cubicBezTo>
                    <a:pt x="1756411" y="177800"/>
                    <a:pt x="1753871" y="173990"/>
                    <a:pt x="1750061" y="168910"/>
                  </a:cubicBezTo>
                  <a:cubicBezTo>
                    <a:pt x="1752601" y="165100"/>
                    <a:pt x="1755140" y="162560"/>
                    <a:pt x="1751331" y="158750"/>
                  </a:cubicBezTo>
                  <a:lnTo>
                    <a:pt x="1751331" y="156210"/>
                  </a:lnTo>
                  <a:cubicBezTo>
                    <a:pt x="1751331" y="154940"/>
                    <a:pt x="1750061" y="153670"/>
                    <a:pt x="1750061" y="152400"/>
                  </a:cubicBezTo>
                  <a:cubicBezTo>
                    <a:pt x="1748790" y="151130"/>
                    <a:pt x="1746251" y="149860"/>
                    <a:pt x="1744981" y="148590"/>
                  </a:cubicBezTo>
                  <a:cubicBezTo>
                    <a:pt x="1741171" y="144780"/>
                    <a:pt x="1738631" y="139700"/>
                    <a:pt x="1732281" y="142240"/>
                  </a:cubicBezTo>
                  <a:cubicBezTo>
                    <a:pt x="1729741" y="137160"/>
                    <a:pt x="1728471" y="132080"/>
                    <a:pt x="1727201" y="127000"/>
                  </a:cubicBezTo>
                  <a:cubicBezTo>
                    <a:pt x="1725931" y="123190"/>
                    <a:pt x="1724661" y="120650"/>
                    <a:pt x="1723391" y="116840"/>
                  </a:cubicBezTo>
                  <a:lnTo>
                    <a:pt x="1723391" y="115570"/>
                  </a:lnTo>
                  <a:cubicBezTo>
                    <a:pt x="1725931" y="110490"/>
                    <a:pt x="1722121" y="106680"/>
                    <a:pt x="1722121" y="102870"/>
                  </a:cubicBezTo>
                  <a:cubicBezTo>
                    <a:pt x="1722121" y="100330"/>
                    <a:pt x="1719581" y="97790"/>
                    <a:pt x="1718311" y="95250"/>
                  </a:cubicBezTo>
                  <a:cubicBezTo>
                    <a:pt x="1717040" y="91440"/>
                    <a:pt x="1713231" y="88900"/>
                    <a:pt x="1713231" y="85090"/>
                  </a:cubicBezTo>
                  <a:lnTo>
                    <a:pt x="1713231" y="64770"/>
                  </a:lnTo>
                  <a:cubicBezTo>
                    <a:pt x="1711961" y="57150"/>
                    <a:pt x="1709421" y="53340"/>
                    <a:pt x="1700531" y="52070"/>
                  </a:cubicBezTo>
                  <a:cubicBezTo>
                    <a:pt x="1699261" y="52070"/>
                    <a:pt x="1697991" y="52070"/>
                    <a:pt x="1697991" y="50800"/>
                  </a:cubicBezTo>
                  <a:cubicBezTo>
                    <a:pt x="1695451" y="46990"/>
                    <a:pt x="1691641" y="45720"/>
                    <a:pt x="1686561" y="44450"/>
                  </a:cubicBezTo>
                  <a:cubicBezTo>
                    <a:pt x="1682751" y="44450"/>
                    <a:pt x="1680211" y="44450"/>
                    <a:pt x="1677671" y="45720"/>
                  </a:cubicBezTo>
                  <a:cubicBezTo>
                    <a:pt x="1671321" y="49530"/>
                    <a:pt x="1664971" y="53340"/>
                    <a:pt x="1659891" y="58420"/>
                  </a:cubicBezTo>
                  <a:cubicBezTo>
                    <a:pt x="1653541" y="63500"/>
                    <a:pt x="1648461" y="67310"/>
                    <a:pt x="1640841" y="63500"/>
                  </a:cubicBezTo>
                  <a:lnTo>
                    <a:pt x="1638301" y="63500"/>
                  </a:lnTo>
                  <a:cubicBezTo>
                    <a:pt x="1635761" y="62230"/>
                    <a:pt x="1631951" y="60960"/>
                    <a:pt x="1629411" y="59690"/>
                  </a:cubicBezTo>
                  <a:cubicBezTo>
                    <a:pt x="1628141" y="60960"/>
                    <a:pt x="1626871" y="62230"/>
                    <a:pt x="1623061" y="60960"/>
                  </a:cubicBezTo>
                  <a:cubicBezTo>
                    <a:pt x="1615441" y="59690"/>
                    <a:pt x="1609091" y="58420"/>
                    <a:pt x="1602741" y="53340"/>
                  </a:cubicBezTo>
                  <a:cubicBezTo>
                    <a:pt x="1601471" y="52070"/>
                    <a:pt x="1598931" y="52070"/>
                    <a:pt x="1597661" y="52070"/>
                  </a:cubicBezTo>
                  <a:cubicBezTo>
                    <a:pt x="1592581" y="50800"/>
                    <a:pt x="1586231" y="49530"/>
                    <a:pt x="1579881" y="46990"/>
                  </a:cubicBezTo>
                  <a:cubicBezTo>
                    <a:pt x="1584961" y="43180"/>
                    <a:pt x="1583691" y="40640"/>
                    <a:pt x="1581151" y="38100"/>
                  </a:cubicBezTo>
                  <a:cubicBezTo>
                    <a:pt x="1577341" y="33020"/>
                    <a:pt x="1572261" y="33020"/>
                    <a:pt x="1568451" y="35560"/>
                  </a:cubicBezTo>
                  <a:cubicBezTo>
                    <a:pt x="1559561" y="39370"/>
                    <a:pt x="1550671" y="44450"/>
                    <a:pt x="1540511" y="48260"/>
                  </a:cubicBezTo>
                  <a:cubicBezTo>
                    <a:pt x="1536701" y="50800"/>
                    <a:pt x="1531621" y="52070"/>
                    <a:pt x="1526541" y="53340"/>
                  </a:cubicBezTo>
                  <a:cubicBezTo>
                    <a:pt x="1522731" y="54610"/>
                    <a:pt x="1518921" y="53340"/>
                    <a:pt x="1515111" y="54610"/>
                  </a:cubicBezTo>
                  <a:cubicBezTo>
                    <a:pt x="1511301" y="55880"/>
                    <a:pt x="1507491" y="57150"/>
                    <a:pt x="1502411" y="55880"/>
                  </a:cubicBezTo>
                  <a:cubicBezTo>
                    <a:pt x="1501141" y="55880"/>
                    <a:pt x="1498601" y="57150"/>
                    <a:pt x="1497331" y="57150"/>
                  </a:cubicBezTo>
                  <a:cubicBezTo>
                    <a:pt x="1494791" y="58420"/>
                    <a:pt x="1493521" y="59690"/>
                    <a:pt x="1490981" y="58420"/>
                  </a:cubicBezTo>
                  <a:cubicBezTo>
                    <a:pt x="1485901" y="58420"/>
                    <a:pt x="1483361" y="60960"/>
                    <a:pt x="1480821" y="63500"/>
                  </a:cubicBezTo>
                  <a:cubicBezTo>
                    <a:pt x="1478281" y="66040"/>
                    <a:pt x="1475741" y="71120"/>
                    <a:pt x="1473201" y="72390"/>
                  </a:cubicBezTo>
                  <a:cubicBezTo>
                    <a:pt x="1469391" y="73660"/>
                    <a:pt x="1466851" y="76200"/>
                    <a:pt x="1464311" y="78740"/>
                  </a:cubicBezTo>
                  <a:cubicBezTo>
                    <a:pt x="1461771" y="81280"/>
                    <a:pt x="1459231" y="82550"/>
                    <a:pt x="1456691" y="83820"/>
                  </a:cubicBezTo>
                  <a:cubicBezTo>
                    <a:pt x="1452881" y="86360"/>
                    <a:pt x="1449071" y="87630"/>
                    <a:pt x="1445261" y="90170"/>
                  </a:cubicBezTo>
                  <a:cubicBezTo>
                    <a:pt x="1441451" y="93980"/>
                    <a:pt x="1436371" y="96520"/>
                    <a:pt x="1431291" y="96520"/>
                  </a:cubicBezTo>
                  <a:cubicBezTo>
                    <a:pt x="1426211" y="97790"/>
                    <a:pt x="1419861" y="97790"/>
                    <a:pt x="1414781" y="101600"/>
                  </a:cubicBezTo>
                  <a:cubicBezTo>
                    <a:pt x="1414781" y="101600"/>
                    <a:pt x="1413511" y="102870"/>
                    <a:pt x="1412241" y="102870"/>
                  </a:cubicBezTo>
                  <a:cubicBezTo>
                    <a:pt x="1407161" y="102870"/>
                    <a:pt x="1402081" y="101600"/>
                    <a:pt x="1397001" y="101600"/>
                  </a:cubicBezTo>
                  <a:cubicBezTo>
                    <a:pt x="1393191" y="101600"/>
                    <a:pt x="1386841" y="100330"/>
                    <a:pt x="1384301" y="106680"/>
                  </a:cubicBezTo>
                  <a:cubicBezTo>
                    <a:pt x="1384301" y="106680"/>
                    <a:pt x="1383031" y="107950"/>
                    <a:pt x="1381761" y="107950"/>
                  </a:cubicBezTo>
                  <a:cubicBezTo>
                    <a:pt x="1377951" y="109220"/>
                    <a:pt x="1374141" y="111760"/>
                    <a:pt x="1370331" y="113030"/>
                  </a:cubicBezTo>
                  <a:cubicBezTo>
                    <a:pt x="1370331" y="115570"/>
                    <a:pt x="1366521" y="116840"/>
                    <a:pt x="1363981" y="116840"/>
                  </a:cubicBezTo>
                  <a:cubicBezTo>
                    <a:pt x="1352551" y="115570"/>
                    <a:pt x="1342391" y="115570"/>
                    <a:pt x="1330961" y="111760"/>
                  </a:cubicBezTo>
                  <a:cubicBezTo>
                    <a:pt x="1325881" y="110490"/>
                    <a:pt x="1320801" y="107950"/>
                    <a:pt x="1314451" y="105410"/>
                  </a:cubicBezTo>
                  <a:cubicBezTo>
                    <a:pt x="1313181" y="105410"/>
                    <a:pt x="1311911" y="104140"/>
                    <a:pt x="1310641" y="104140"/>
                  </a:cubicBezTo>
                  <a:cubicBezTo>
                    <a:pt x="1301751" y="104140"/>
                    <a:pt x="1292861" y="105410"/>
                    <a:pt x="1282701" y="105410"/>
                  </a:cubicBezTo>
                  <a:lnTo>
                    <a:pt x="1281431" y="105410"/>
                  </a:lnTo>
                  <a:cubicBezTo>
                    <a:pt x="1276351" y="102870"/>
                    <a:pt x="1270001" y="104140"/>
                    <a:pt x="1264921" y="107950"/>
                  </a:cubicBezTo>
                  <a:cubicBezTo>
                    <a:pt x="1263651" y="109220"/>
                    <a:pt x="1261111" y="110490"/>
                    <a:pt x="1259841" y="110490"/>
                  </a:cubicBezTo>
                  <a:cubicBezTo>
                    <a:pt x="1253491" y="109220"/>
                    <a:pt x="1248411" y="107950"/>
                    <a:pt x="1242061" y="106680"/>
                  </a:cubicBezTo>
                  <a:cubicBezTo>
                    <a:pt x="1235711" y="105410"/>
                    <a:pt x="1230631" y="104140"/>
                    <a:pt x="1224281" y="104140"/>
                  </a:cubicBezTo>
                  <a:cubicBezTo>
                    <a:pt x="1219201" y="104140"/>
                    <a:pt x="1214121" y="102870"/>
                    <a:pt x="1209041" y="100330"/>
                  </a:cubicBezTo>
                  <a:cubicBezTo>
                    <a:pt x="1203961" y="97790"/>
                    <a:pt x="1198881" y="96520"/>
                    <a:pt x="1193801" y="93980"/>
                  </a:cubicBezTo>
                  <a:cubicBezTo>
                    <a:pt x="1191261" y="92710"/>
                    <a:pt x="1187451" y="92710"/>
                    <a:pt x="1183641" y="91440"/>
                  </a:cubicBezTo>
                  <a:cubicBezTo>
                    <a:pt x="1183641" y="87630"/>
                    <a:pt x="1184911" y="85090"/>
                    <a:pt x="1184911" y="82550"/>
                  </a:cubicBezTo>
                  <a:cubicBezTo>
                    <a:pt x="1178561" y="85090"/>
                    <a:pt x="1174751" y="83820"/>
                    <a:pt x="1170941" y="81280"/>
                  </a:cubicBezTo>
                  <a:cubicBezTo>
                    <a:pt x="1168401" y="80010"/>
                    <a:pt x="1164591" y="80010"/>
                    <a:pt x="1162051" y="78740"/>
                  </a:cubicBezTo>
                  <a:lnTo>
                    <a:pt x="1158241" y="78740"/>
                  </a:lnTo>
                  <a:cubicBezTo>
                    <a:pt x="1153161" y="76200"/>
                    <a:pt x="1146811" y="76200"/>
                    <a:pt x="1140461" y="76200"/>
                  </a:cubicBezTo>
                  <a:cubicBezTo>
                    <a:pt x="1132841" y="76200"/>
                    <a:pt x="1123951" y="74930"/>
                    <a:pt x="1116331" y="69850"/>
                  </a:cubicBezTo>
                  <a:cubicBezTo>
                    <a:pt x="1109981" y="66040"/>
                    <a:pt x="1102361" y="63500"/>
                    <a:pt x="1094741" y="64770"/>
                  </a:cubicBezTo>
                  <a:cubicBezTo>
                    <a:pt x="1090931" y="66040"/>
                    <a:pt x="1087121" y="68580"/>
                    <a:pt x="1083311" y="69850"/>
                  </a:cubicBezTo>
                  <a:cubicBezTo>
                    <a:pt x="1076961" y="72390"/>
                    <a:pt x="1071881" y="77470"/>
                    <a:pt x="1065531" y="80010"/>
                  </a:cubicBezTo>
                  <a:cubicBezTo>
                    <a:pt x="1059181" y="82550"/>
                    <a:pt x="1051561" y="85090"/>
                    <a:pt x="1043941" y="87630"/>
                  </a:cubicBezTo>
                  <a:cubicBezTo>
                    <a:pt x="1040131" y="88900"/>
                    <a:pt x="1036321" y="91440"/>
                    <a:pt x="1032511" y="92710"/>
                  </a:cubicBezTo>
                  <a:cubicBezTo>
                    <a:pt x="1026161" y="95250"/>
                    <a:pt x="1021081" y="96520"/>
                    <a:pt x="1014731" y="99060"/>
                  </a:cubicBezTo>
                  <a:cubicBezTo>
                    <a:pt x="1010921" y="100330"/>
                    <a:pt x="1005841" y="104140"/>
                    <a:pt x="1002031" y="105410"/>
                  </a:cubicBezTo>
                  <a:cubicBezTo>
                    <a:pt x="994411" y="107950"/>
                    <a:pt x="986791" y="111760"/>
                    <a:pt x="977901" y="113030"/>
                  </a:cubicBezTo>
                  <a:cubicBezTo>
                    <a:pt x="974091" y="114300"/>
                    <a:pt x="972821" y="116840"/>
                    <a:pt x="970281" y="118110"/>
                  </a:cubicBezTo>
                  <a:lnTo>
                    <a:pt x="958851" y="121920"/>
                  </a:lnTo>
                  <a:cubicBezTo>
                    <a:pt x="951231" y="124460"/>
                    <a:pt x="944881" y="127000"/>
                    <a:pt x="937261" y="128270"/>
                  </a:cubicBezTo>
                  <a:cubicBezTo>
                    <a:pt x="933451" y="129540"/>
                    <a:pt x="928371" y="130810"/>
                    <a:pt x="924561" y="132080"/>
                  </a:cubicBezTo>
                  <a:cubicBezTo>
                    <a:pt x="923291" y="132080"/>
                    <a:pt x="923291" y="133350"/>
                    <a:pt x="922021" y="133350"/>
                  </a:cubicBezTo>
                  <a:cubicBezTo>
                    <a:pt x="919481" y="135890"/>
                    <a:pt x="916941" y="138430"/>
                    <a:pt x="913131" y="139700"/>
                  </a:cubicBezTo>
                  <a:cubicBezTo>
                    <a:pt x="906781" y="142240"/>
                    <a:pt x="900431" y="144780"/>
                    <a:pt x="894081" y="146050"/>
                  </a:cubicBezTo>
                  <a:cubicBezTo>
                    <a:pt x="891541" y="147320"/>
                    <a:pt x="887731" y="147320"/>
                    <a:pt x="885191" y="147320"/>
                  </a:cubicBezTo>
                  <a:cubicBezTo>
                    <a:pt x="877571" y="148590"/>
                    <a:pt x="869951" y="152400"/>
                    <a:pt x="862331" y="154940"/>
                  </a:cubicBezTo>
                  <a:cubicBezTo>
                    <a:pt x="855981" y="157480"/>
                    <a:pt x="849631" y="158750"/>
                    <a:pt x="844551" y="161290"/>
                  </a:cubicBezTo>
                  <a:cubicBezTo>
                    <a:pt x="836931" y="163830"/>
                    <a:pt x="829311" y="166370"/>
                    <a:pt x="825501" y="173990"/>
                  </a:cubicBezTo>
                  <a:cubicBezTo>
                    <a:pt x="825501" y="175260"/>
                    <a:pt x="822961" y="175260"/>
                    <a:pt x="822961" y="175260"/>
                  </a:cubicBezTo>
                  <a:cubicBezTo>
                    <a:pt x="819151" y="176530"/>
                    <a:pt x="814071" y="177800"/>
                    <a:pt x="810261" y="179070"/>
                  </a:cubicBezTo>
                  <a:cubicBezTo>
                    <a:pt x="808991" y="180340"/>
                    <a:pt x="807721" y="179070"/>
                    <a:pt x="807721" y="177800"/>
                  </a:cubicBezTo>
                  <a:cubicBezTo>
                    <a:pt x="806451" y="172720"/>
                    <a:pt x="806451" y="166370"/>
                    <a:pt x="798831" y="163830"/>
                  </a:cubicBezTo>
                  <a:lnTo>
                    <a:pt x="797561" y="162560"/>
                  </a:lnTo>
                  <a:cubicBezTo>
                    <a:pt x="797561" y="156210"/>
                    <a:pt x="792481" y="153670"/>
                    <a:pt x="787401" y="151130"/>
                  </a:cubicBezTo>
                  <a:cubicBezTo>
                    <a:pt x="782321" y="148590"/>
                    <a:pt x="778511" y="147320"/>
                    <a:pt x="774701" y="142240"/>
                  </a:cubicBezTo>
                  <a:cubicBezTo>
                    <a:pt x="772161" y="138430"/>
                    <a:pt x="767081" y="135890"/>
                    <a:pt x="763271" y="132080"/>
                  </a:cubicBezTo>
                  <a:cubicBezTo>
                    <a:pt x="759461" y="129540"/>
                    <a:pt x="754381" y="128270"/>
                    <a:pt x="751841" y="123190"/>
                  </a:cubicBezTo>
                  <a:cubicBezTo>
                    <a:pt x="750571" y="120650"/>
                    <a:pt x="748031" y="119380"/>
                    <a:pt x="745491" y="116840"/>
                  </a:cubicBezTo>
                  <a:cubicBezTo>
                    <a:pt x="746761" y="116840"/>
                    <a:pt x="744221" y="116840"/>
                    <a:pt x="742951" y="115570"/>
                  </a:cubicBezTo>
                  <a:cubicBezTo>
                    <a:pt x="741681" y="114300"/>
                    <a:pt x="740411" y="114300"/>
                    <a:pt x="739141" y="113030"/>
                  </a:cubicBezTo>
                  <a:cubicBezTo>
                    <a:pt x="737871" y="110490"/>
                    <a:pt x="736601" y="107950"/>
                    <a:pt x="732791" y="107950"/>
                  </a:cubicBezTo>
                  <a:cubicBezTo>
                    <a:pt x="731521" y="107950"/>
                    <a:pt x="730251" y="106680"/>
                    <a:pt x="728981" y="105410"/>
                  </a:cubicBezTo>
                  <a:cubicBezTo>
                    <a:pt x="727711" y="105410"/>
                    <a:pt x="726441" y="104140"/>
                    <a:pt x="723901" y="104140"/>
                  </a:cubicBezTo>
                  <a:lnTo>
                    <a:pt x="708661" y="96520"/>
                  </a:lnTo>
                  <a:cubicBezTo>
                    <a:pt x="704851" y="93980"/>
                    <a:pt x="701041" y="90170"/>
                    <a:pt x="695961" y="88900"/>
                  </a:cubicBezTo>
                  <a:cubicBezTo>
                    <a:pt x="688341" y="86360"/>
                    <a:pt x="681991" y="82550"/>
                    <a:pt x="676911" y="76200"/>
                  </a:cubicBezTo>
                  <a:cubicBezTo>
                    <a:pt x="671831" y="69850"/>
                    <a:pt x="665481" y="66040"/>
                    <a:pt x="657861" y="62230"/>
                  </a:cubicBezTo>
                  <a:cubicBezTo>
                    <a:pt x="654051" y="59690"/>
                    <a:pt x="650241" y="58420"/>
                    <a:pt x="647701" y="57150"/>
                  </a:cubicBezTo>
                  <a:cubicBezTo>
                    <a:pt x="642621" y="53340"/>
                    <a:pt x="636271" y="50800"/>
                    <a:pt x="629921" y="48260"/>
                  </a:cubicBezTo>
                  <a:cubicBezTo>
                    <a:pt x="632461" y="44450"/>
                    <a:pt x="631191" y="44450"/>
                    <a:pt x="628651" y="43180"/>
                  </a:cubicBezTo>
                  <a:cubicBezTo>
                    <a:pt x="626111" y="41910"/>
                    <a:pt x="623571" y="41910"/>
                    <a:pt x="622301" y="40640"/>
                  </a:cubicBezTo>
                  <a:cubicBezTo>
                    <a:pt x="621031" y="36830"/>
                    <a:pt x="617221" y="36830"/>
                    <a:pt x="614681" y="34290"/>
                  </a:cubicBezTo>
                  <a:cubicBezTo>
                    <a:pt x="610871" y="30480"/>
                    <a:pt x="605791" y="26670"/>
                    <a:pt x="601981" y="22860"/>
                  </a:cubicBezTo>
                  <a:cubicBezTo>
                    <a:pt x="600711" y="21590"/>
                    <a:pt x="599441" y="20320"/>
                    <a:pt x="598171" y="20320"/>
                  </a:cubicBezTo>
                  <a:cubicBezTo>
                    <a:pt x="588011" y="19050"/>
                    <a:pt x="580391" y="12700"/>
                    <a:pt x="571501" y="8890"/>
                  </a:cubicBezTo>
                  <a:cubicBezTo>
                    <a:pt x="570231" y="7620"/>
                    <a:pt x="567691" y="6350"/>
                    <a:pt x="566421" y="6350"/>
                  </a:cubicBezTo>
                  <a:cubicBezTo>
                    <a:pt x="561341" y="6350"/>
                    <a:pt x="556261" y="7620"/>
                    <a:pt x="549911" y="7620"/>
                  </a:cubicBezTo>
                  <a:cubicBezTo>
                    <a:pt x="544831" y="7620"/>
                    <a:pt x="538481" y="6350"/>
                    <a:pt x="533401" y="5080"/>
                  </a:cubicBezTo>
                  <a:cubicBezTo>
                    <a:pt x="528321" y="3810"/>
                    <a:pt x="523241" y="3810"/>
                    <a:pt x="518161" y="1270"/>
                  </a:cubicBezTo>
                  <a:cubicBezTo>
                    <a:pt x="513081" y="0"/>
                    <a:pt x="509271" y="2540"/>
                    <a:pt x="505461" y="1270"/>
                  </a:cubicBezTo>
                  <a:cubicBezTo>
                    <a:pt x="502921" y="2540"/>
                    <a:pt x="496571" y="5080"/>
                    <a:pt x="492761" y="7620"/>
                  </a:cubicBezTo>
                  <a:cubicBezTo>
                    <a:pt x="487681" y="10160"/>
                    <a:pt x="482601" y="13970"/>
                    <a:pt x="477521" y="17780"/>
                  </a:cubicBezTo>
                  <a:cubicBezTo>
                    <a:pt x="471171" y="21590"/>
                    <a:pt x="463551" y="25400"/>
                    <a:pt x="455931" y="29210"/>
                  </a:cubicBezTo>
                  <a:cubicBezTo>
                    <a:pt x="454661" y="30480"/>
                    <a:pt x="452121" y="30480"/>
                    <a:pt x="449581" y="29210"/>
                  </a:cubicBezTo>
                  <a:cubicBezTo>
                    <a:pt x="447041" y="27940"/>
                    <a:pt x="444501" y="29210"/>
                    <a:pt x="441961" y="30480"/>
                  </a:cubicBezTo>
                  <a:cubicBezTo>
                    <a:pt x="438151" y="33020"/>
                    <a:pt x="433071" y="34290"/>
                    <a:pt x="429261" y="36830"/>
                  </a:cubicBezTo>
                  <a:cubicBezTo>
                    <a:pt x="422911" y="41910"/>
                    <a:pt x="416561" y="48260"/>
                    <a:pt x="407671" y="49530"/>
                  </a:cubicBezTo>
                  <a:cubicBezTo>
                    <a:pt x="402591" y="49530"/>
                    <a:pt x="397511" y="53340"/>
                    <a:pt x="392431" y="53340"/>
                  </a:cubicBezTo>
                  <a:cubicBezTo>
                    <a:pt x="388621" y="53340"/>
                    <a:pt x="386081" y="53340"/>
                    <a:pt x="382271" y="54610"/>
                  </a:cubicBezTo>
                  <a:cubicBezTo>
                    <a:pt x="377191" y="55880"/>
                    <a:pt x="372111" y="58420"/>
                    <a:pt x="365761" y="58420"/>
                  </a:cubicBezTo>
                  <a:cubicBezTo>
                    <a:pt x="358141" y="58420"/>
                    <a:pt x="351791" y="62230"/>
                    <a:pt x="344171" y="64770"/>
                  </a:cubicBezTo>
                  <a:cubicBezTo>
                    <a:pt x="336551" y="68580"/>
                    <a:pt x="330201" y="72390"/>
                    <a:pt x="322581" y="76200"/>
                  </a:cubicBezTo>
                  <a:cubicBezTo>
                    <a:pt x="317501" y="78740"/>
                    <a:pt x="312421" y="78740"/>
                    <a:pt x="306071" y="77470"/>
                  </a:cubicBezTo>
                  <a:cubicBezTo>
                    <a:pt x="302261" y="77470"/>
                    <a:pt x="299721" y="76200"/>
                    <a:pt x="297181" y="78740"/>
                  </a:cubicBezTo>
                  <a:lnTo>
                    <a:pt x="285751" y="86360"/>
                  </a:lnTo>
                  <a:cubicBezTo>
                    <a:pt x="280671" y="90170"/>
                    <a:pt x="276861" y="95250"/>
                    <a:pt x="273051" y="99060"/>
                  </a:cubicBezTo>
                  <a:cubicBezTo>
                    <a:pt x="267971" y="105410"/>
                    <a:pt x="265431" y="113030"/>
                    <a:pt x="257811" y="116840"/>
                  </a:cubicBezTo>
                  <a:cubicBezTo>
                    <a:pt x="256541" y="118110"/>
                    <a:pt x="255271" y="120650"/>
                    <a:pt x="254001" y="123190"/>
                  </a:cubicBezTo>
                  <a:cubicBezTo>
                    <a:pt x="252731" y="124460"/>
                    <a:pt x="252731" y="125730"/>
                    <a:pt x="251461" y="127000"/>
                  </a:cubicBezTo>
                  <a:cubicBezTo>
                    <a:pt x="247651" y="130810"/>
                    <a:pt x="243841" y="134620"/>
                    <a:pt x="241301" y="139700"/>
                  </a:cubicBezTo>
                  <a:cubicBezTo>
                    <a:pt x="238761" y="144780"/>
                    <a:pt x="232411" y="146050"/>
                    <a:pt x="229871" y="149860"/>
                  </a:cubicBezTo>
                  <a:cubicBezTo>
                    <a:pt x="226061" y="154940"/>
                    <a:pt x="218441" y="157480"/>
                    <a:pt x="213361" y="160020"/>
                  </a:cubicBezTo>
                  <a:cubicBezTo>
                    <a:pt x="205741" y="163830"/>
                    <a:pt x="199391" y="168910"/>
                    <a:pt x="195581" y="176530"/>
                  </a:cubicBezTo>
                  <a:cubicBezTo>
                    <a:pt x="195581" y="177800"/>
                    <a:pt x="195581" y="177800"/>
                    <a:pt x="194311" y="179070"/>
                  </a:cubicBezTo>
                  <a:cubicBezTo>
                    <a:pt x="185421" y="184150"/>
                    <a:pt x="176531" y="187960"/>
                    <a:pt x="167641" y="193040"/>
                  </a:cubicBezTo>
                  <a:cubicBezTo>
                    <a:pt x="161291" y="196850"/>
                    <a:pt x="153671" y="196850"/>
                    <a:pt x="147321" y="201930"/>
                  </a:cubicBezTo>
                  <a:cubicBezTo>
                    <a:pt x="144781" y="204470"/>
                    <a:pt x="140971" y="205740"/>
                    <a:pt x="137161" y="207010"/>
                  </a:cubicBezTo>
                  <a:cubicBezTo>
                    <a:pt x="129541" y="210820"/>
                    <a:pt x="121921" y="212090"/>
                    <a:pt x="116841" y="218440"/>
                  </a:cubicBezTo>
                  <a:cubicBezTo>
                    <a:pt x="110491" y="226060"/>
                    <a:pt x="101601" y="228600"/>
                    <a:pt x="95251" y="233680"/>
                  </a:cubicBezTo>
                  <a:cubicBezTo>
                    <a:pt x="86361" y="240030"/>
                    <a:pt x="77471" y="246380"/>
                    <a:pt x="68581" y="254000"/>
                  </a:cubicBezTo>
                  <a:cubicBezTo>
                    <a:pt x="63501" y="256540"/>
                    <a:pt x="58421" y="257810"/>
                    <a:pt x="53341" y="255270"/>
                  </a:cubicBezTo>
                  <a:cubicBezTo>
                    <a:pt x="50801" y="254000"/>
                    <a:pt x="48261" y="252730"/>
                    <a:pt x="46991" y="254000"/>
                  </a:cubicBezTo>
                  <a:cubicBezTo>
                    <a:pt x="41911" y="257810"/>
                    <a:pt x="35561" y="259080"/>
                    <a:pt x="29211" y="260350"/>
                  </a:cubicBezTo>
                  <a:cubicBezTo>
                    <a:pt x="27941" y="260350"/>
                    <a:pt x="26671" y="261620"/>
                    <a:pt x="25401" y="261620"/>
                  </a:cubicBezTo>
                  <a:cubicBezTo>
                    <a:pt x="22860" y="407670"/>
                    <a:pt x="16510" y="554990"/>
                    <a:pt x="10160" y="701040"/>
                  </a:cubicBezTo>
                  <a:cubicBezTo>
                    <a:pt x="3810" y="858520"/>
                    <a:pt x="13970" y="995680"/>
                    <a:pt x="12700" y="1153160"/>
                  </a:cubicBezTo>
                  <a:cubicBezTo>
                    <a:pt x="11430" y="1311910"/>
                    <a:pt x="0" y="1487170"/>
                    <a:pt x="13970" y="1644650"/>
                  </a:cubicBezTo>
                  <a:cubicBezTo>
                    <a:pt x="26670" y="1800860"/>
                    <a:pt x="41910" y="1957070"/>
                    <a:pt x="54610" y="2113280"/>
                  </a:cubicBezTo>
                  <a:lnTo>
                    <a:pt x="55880" y="2113280"/>
                  </a:lnTo>
                  <a:cubicBezTo>
                    <a:pt x="60960" y="2112010"/>
                    <a:pt x="66040" y="2112010"/>
                    <a:pt x="72390" y="2112010"/>
                  </a:cubicBezTo>
                  <a:cubicBezTo>
                    <a:pt x="80010" y="2110740"/>
                    <a:pt x="86360" y="2108200"/>
                    <a:pt x="93980" y="2108200"/>
                  </a:cubicBezTo>
                  <a:cubicBezTo>
                    <a:pt x="102870" y="2108200"/>
                    <a:pt x="111760" y="2109470"/>
                    <a:pt x="120650" y="2109470"/>
                  </a:cubicBezTo>
                  <a:cubicBezTo>
                    <a:pt x="129540" y="2109470"/>
                    <a:pt x="138430" y="2110740"/>
                    <a:pt x="146050" y="2112010"/>
                  </a:cubicBezTo>
                  <a:cubicBezTo>
                    <a:pt x="153670" y="2113280"/>
                    <a:pt x="160020" y="2113280"/>
                    <a:pt x="166370" y="2109470"/>
                  </a:cubicBezTo>
                  <a:lnTo>
                    <a:pt x="167640" y="2109470"/>
                  </a:lnTo>
                  <a:cubicBezTo>
                    <a:pt x="175260" y="2108200"/>
                    <a:pt x="182880" y="2106930"/>
                    <a:pt x="191770" y="2105660"/>
                  </a:cubicBezTo>
                  <a:cubicBezTo>
                    <a:pt x="194310" y="2105660"/>
                    <a:pt x="198120" y="2105660"/>
                    <a:pt x="199390" y="2106930"/>
                  </a:cubicBezTo>
                  <a:cubicBezTo>
                    <a:pt x="204470" y="2112010"/>
                    <a:pt x="209550" y="2110740"/>
                    <a:pt x="215900" y="2109470"/>
                  </a:cubicBezTo>
                  <a:cubicBezTo>
                    <a:pt x="222250" y="2108200"/>
                    <a:pt x="226060" y="2109470"/>
                    <a:pt x="231140" y="2112010"/>
                  </a:cubicBezTo>
                  <a:cubicBezTo>
                    <a:pt x="233680" y="2113280"/>
                    <a:pt x="236220" y="2113280"/>
                    <a:pt x="238760" y="2113280"/>
                  </a:cubicBezTo>
                  <a:lnTo>
                    <a:pt x="255270" y="2113280"/>
                  </a:lnTo>
                  <a:cubicBezTo>
                    <a:pt x="259080" y="2113280"/>
                    <a:pt x="262890" y="2115820"/>
                    <a:pt x="266700" y="2115820"/>
                  </a:cubicBezTo>
                  <a:cubicBezTo>
                    <a:pt x="271780" y="2117090"/>
                    <a:pt x="278130" y="2117090"/>
                    <a:pt x="283210" y="2117090"/>
                  </a:cubicBezTo>
                  <a:cubicBezTo>
                    <a:pt x="285750" y="2117090"/>
                    <a:pt x="288290" y="2119630"/>
                    <a:pt x="289560" y="2120900"/>
                  </a:cubicBezTo>
                  <a:cubicBezTo>
                    <a:pt x="300990" y="2124710"/>
                    <a:pt x="311150" y="2122170"/>
                    <a:pt x="322580" y="2122170"/>
                  </a:cubicBezTo>
                  <a:cubicBezTo>
                    <a:pt x="325120" y="2122170"/>
                    <a:pt x="327660" y="2119630"/>
                    <a:pt x="330200" y="2119630"/>
                  </a:cubicBezTo>
                  <a:cubicBezTo>
                    <a:pt x="339090" y="2118360"/>
                    <a:pt x="346710" y="2119630"/>
                    <a:pt x="354330" y="2123440"/>
                  </a:cubicBezTo>
                  <a:cubicBezTo>
                    <a:pt x="358140" y="2124710"/>
                    <a:pt x="363220" y="2124710"/>
                    <a:pt x="368300" y="2124710"/>
                  </a:cubicBezTo>
                  <a:lnTo>
                    <a:pt x="372110" y="2124710"/>
                  </a:lnTo>
                  <a:cubicBezTo>
                    <a:pt x="377190" y="2125981"/>
                    <a:pt x="381000" y="2128521"/>
                    <a:pt x="386080" y="2127250"/>
                  </a:cubicBezTo>
                  <a:cubicBezTo>
                    <a:pt x="392430" y="2125980"/>
                    <a:pt x="398780" y="2125980"/>
                    <a:pt x="406400" y="2124710"/>
                  </a:cubicBezTo>
                  <a:cubicBezTo>
                    <a:pt x="412750" y="2123440"/>
                    <a:pt x="419100" y="2124710"/>
                    <a:pt x="425450" y="2125981"/>
                  </a:cubicBezTo>
                  <a:cubicBezTo>
                    <a:pt x="426720" y="2125981"/>
                    <a:pt x="427990" y="2127251"/>
                    <a:pt x="429260" y="2125981"/>
                  </a:cubicBezTo>
                  <a:cubicBezTo>
                    <a:pt x="435610" y="2124710"/>
                    <a:pt x="440690" y="2122171"/>
                    <a:pt x="447040" y="2123441"/>
                  </a:cubicBezTo>
                  <a:cubicBezTo>
                    <a:pt x="452120" y="2124711"/>
                    <a:pt x="455930" y="2125981"/>
                    <a:pt x="461010" y="2127251"/>
                  </a:cubicBezTo>
                  <a:cubicBezTo>
                    <a:pt x="466090" y="2128521"/>
                    <a:pt x="469900" y="2129791"/>
                    <a:pt x="474980" y="2131061"/>
                  </a:cubicBezTo>
                  <a:cubicBezTo>
                    <a:pt x="481330" y="2132331"/>
                    <a:pt x="487680" y="2132331"/>
                    <a:pt x="492760" y="2133601"/>
                  </a:cubicBezTo>
                  <a:cubicBezTo>
                    <a:pt x="499110" y="2134871"/>
                    <a:pt x="502920" y="2139951"/>
                    <a:pt x="509270" y="2139951"/>
                  </a:cubicBezTo>
                  <a:cubicBezTo>
                    <a:pt x="515620" y="2139951"/>
                    <a:pt x="520700" y="2143761"/>
                    <a:pt x="527050" y="2146301"/>
                  </a:cubicBezTo>
                  <a:cubicBezTo>
                    <a:pt x="529590" y="2147571"/>
                    <a:pt x="532130" y="2147571"/>
                    <a:pt x="535940" y="2148841"/>
                  </a:cubicBezTo>
                  <a:cubicBezTo>
                    <a:pt x="543560" y="2150111"/>
                    <a:pt x="549910" y="2150111"/>
                    <a:pt x="557530" y="2151381"/>
                  </a:cubicBezTo>
                  <a:cubicBezTo>
                    <a:pt x="563880" y="2152651"/>
                    <a:pt x="570230" y="2155191"/>
                    <a:pt x="576580" y="2153921"/>
                  </a:cubicBezTo>
                  <a:cubicBezTo>
                    <a:pt x="586740" y="2152650"/>
                    <a:pt x="594360" y="2155191"/>
                    <a:pt x="603250" y="2157731"/>
                  </a:cubicBezTo>
                  <a:cubicBezTo>
                    <a:pt x="609600" y="2159001"/>
                    <a:pt x="614680" y="2162810"/>
                    <a:pt x="621030" y="2162810"/>
                  </a:cubicBezTo>
                  <a:cubicBezTo>
                    <a:pt x="628650" y="2164081"/>
                    <a:pt x="636270" y="2165350"/>
                    <a:pt x="641350" y="2170431"/>
                  </a:cubicBezTo>
                  <a:cubicBezTo>
                    <a:pt x="642620" y="2169160"/>
                    <a:pt x="643890" y="2169160"/>
                    <a:pt x="643890" y="2169160"/>
                  </a:cubicBezTo>
                  <a:cubicBezTo>
                    <a:pt x="647700" y="2170431"/>
                    <a:pt x="652780" y="2170431"/>
                    <a:pt x="656590" y="2171700"/>
                  </a:cubicBezTo>
                  <a:cubicBezTo>
                    <a:pt x="664210" y="2172971"/>
                    <a:pt x="670560" y="2175510"/>
                    <a:pt x="676910" y="2176780"/>
                  </a:cubicBezTo>
                  <a:cubicBezTo>
                    <a:pt x="680720" y="2178050"/>
                    <a:pt x="684530" y="2178050"/>
                    <a:pt x="687070" y="2180590"/>
                  </a:cubicBezTo>
                  <a:cubicBezTo>
                    <a:pt x="690880" y="2183130"/>
                    <a:pt x="694690" y="2184400"/>
                    <a:pt x="698500" y="2183130"/>
                  </a:cubicBezTo>
                  <a:cubicBezTo>
                    <a:pt x="702310" y="2183130"/>
                    <a:pt x="704850" y="2181860"/>
                    <a:pt x="708660" y="2183130"/>
                  </a:cubicBezTo>
                  <a:cubicBezTo>
                    <a:pt x="716280" y="2184400"/>
                    <a:pt x="722630" y="2188210"/>
                    <a:pt x="730250" y="2189480"/>
                  </a:cubicBezTo>
                  <a:cubicBezTo>
                    <a:pt x="732790" y="2190750"/>
                    <a:pt x="736600" y="2190750"/>
                    <a:pt x="740410" y="2189480"/>
                  </a:cubicBezTo>
                  <a:cubicBezTo>
                    <a:pt x="750570" y="2186940"/>
                    <a:pt x="760730" y="2186940"/>
                    <a:pt x="770890" y="2189480"/>
                  </a:cubicBezTo>
                  <a:cubicBezTo>
                    <a:pt x="777240" y="2190750"/>
                    <a:pt x="784860" y="2194560"/>
                    <a:pt x="791210" y="2192020"/>
                  </a:cubicBezTo>
                  <a:cubicBezTo>
                    <a:pt x="796290" y="2190750"/>
                    <a:pt x="800100" y="2190750"/>
                    <a:pt x="803910" y="2190750"/>
                  </a:cubicBezTo>
                  <a:cubicBezTo>
                    <a:pt x="806450" y="2190750"/>
                    <a:pt x="808990" y="2192020"/>
                    <a:pt x="810260" y="2190750"/>
                  </a:cubicBezTo>
                  <a:cubicBezTo>
                    <a:pt x="816610" y="2184400"/>
                    <a:pt x="824230" y="2186940"/>
                    <a:pt x="831850" y="2186940"/>
                  </a:cubicBezTo>
                  <a:cubicBezTo>
                    <a:pt x="836930" y="2188210"/>
                    <a:pt x="843280" y="2188210"/>
                    <a:pt x="848360" y="2185670"/>
                  </a:cubicBezTo>
                  <a:lnTo>
                    <a:pt x="850900" y="2185670"/>
                  </a:lnTo>
                  <a:cubicBezTo>
                    <a:pt x="858520" y="2185670"/>
                    <a:pt x="866140" y="2186940"/>
                    <a:pt x="873760" y="2186940"/>
                  </a:cubicBezTo>
                  <a:lnTo>
                    <a:pt x="876300" y="2186940"/>
                  </a:lnTo>
                  <a:cubicBezTo>
                    <a:pt x="881380" y="2185670"/>
                    <a:pt x="885190" y="2183130"/>
                    <a:pt x="890270" y="2181860"/>
                  </a:cubicBezTo>
                  <a:cubicBezTo>
                    <a:pt x="897890" y="2179320"/>
                    <a:pt x="905510" y="2178050"/>
                    <a:pt x="913130" y="2176780"/>
                  </a:cubicBezTo>
                  <a:cubicBezTo>
                    <a:pt x="919480" y="2175510"/>
                    <a:pt x="924560" y="2176780"/>
                    <a:pt x="930910" y="2175510"/>
                  </a:cubicBezTo>
                  <a:cubicBezTo>
                    <a:pt x="932180" y="2175510"/>
                    <a:pt x="933450" y="2175510"/>
                    <a:pt x="934720" y="2174240"/>
                  </a:cubicBezTo>
                  <a:cubicBezTo>
                    <a:pt x="938530" y="2171700"/>
                    <a:pt x="944880" y="2174240"/>
                    <a:pt x="946150" y="2169160"/>
                  </a:cubicBezTo>
                  <a:lnTo>
                    <a:pt x="947420" y="2169160"/>
                  </a:lnTo>
                  <a:cubicBezTo>
                    <a:pt x="949960" y="2169160"/>
                    <a:pt x="953770" y="2169160"/>
                    <a:pt x="956310" y="2166620"/>
                  </a:cubicBezTo>
                  <a:cubicBezTo>
                    <a:pt x="961390" y="2162810"/>
                    <a:pt x="965200" y="2164080"/>
                    <a:pt x="970280" y="2165350"/>
                  </a:cubicBezTo>
                  <a:cubicBezTo>
                    <a:pt x="976630" y="2166620"/>
                    <a:pt x="982980" y="2167890"/>
                    <a:pt x="988060" y="2166620"/>
                  </a:cubicBezTo>
                  <a:cubicBezTo>
                    <a:pt x="994410" y="2165350"/>
                    <a:pt x="1002030" y="2162810"/>
                    <a:pt x="1008380" y="2161540"/>
                  </a:cubicBezTo>
                  <a:cubicBezTo>
                    <a:pt x="1009650" y="2161540"/>
                    <a:pt x="1010920" y="2160270"/>
                    <a:pt x="1012190" y="2159000"/>
                  </a:cubicBezTo>
                  <a:cubicBezTo>
                    <a:pt x="1016000" y="2156460"/>
                    <a:pt x="1018540" y="2152650"/>
                    <a:pt x="1022350" y="2150110"/>
                  </a:cubicBezTo>
                  <a:cubicBezTo>
                    <a:pt x="1022350" y="2150110"/>
                    <a:pt x="1023620" y="2148840"/>
                    <a:pt x="1024890" y="2148840"/>
                  </a:cubicBezTo>
                  <a:cubicBezTo>
                    <a:pt x="1031240" y="2151380"/>
                    <a:pt x="1033780" y="2145030"/>
                    <a:pt x="1037590" y="2142490"/>
                  </a:cubicBezTo>
                  <a:cubicBezTo>
                    <a:pt x="1042670" y="2139950"/>
                    <a:pt x="1045210" y="2132330"/>
                    <a:pt x="1052830" y="2133600"/>
                  </a:cubicBezTo>
                  <a:lnTo>
                    <a:pt x="1054100" y="2133600"/>
                  </a:lnTo>
                  <a:cubicBezTo>
                    <a:pt x="1059180" y="2131060"/>
                    <a:pt x="1064260" y="2127250"/>
                    <a:pt x="1068070" y="2124710"/>
                  </a:cubicBezTo>
                  <a:cubicBezTo>
                    <a:pt x="1069340" y="2123440"/>
                    <a:pt x="1070610" y="2122171"/>
                    <a:pt x="1070610" y="2120900"/>
                  </a:cubicBezTo>
                  <a:cubicBezTo>
                    <a:pt x="1071880" y="2119630"/>
                    <a:pt x="1073150" y="2117090"/>
                    <a:pt x="1075690" y="2115821"/>
                  </a:cubicBezTo>
                  <a:cubicBezTo>
                    <a:pt x="1084580" y="2109471"/>
                    <a:pt x="1093470" y="2104391"/>
                    <a:pt x="1102360" y="2098041"/>
                  </a:cubicBezTo>
                  <a:cubicBezTo>
                    <a:pt x="1106170" y="2095501"/>
                    <a:pt x="1112520" y="2092961"/>
                    <a:pt x="1112520" y="2085341"/>
                  </a:cubicBezTo>
                  <a:cubicBezTo>
                    <a:pt x="1112520" y="2077721"/>
                    <a:pt x="1120140" y="2075181"/>
                    <a:pt x="1125220" y="2072641"/>
                  </a:cubicBezTo>
                  <a:cubicBezTo>
                    <a:pt x="1129030" y="2070101"/>
                    <a:pt x="1134110" y="2070101"/>
                    <a:pt x="1139190" y="2068831"/>
                  </a:cubicBezTo>
                  <a:cubicBezTo>
                    <a:pt x="1141730" y="2068831"/>
                    <a:pt x="1143000" y="2067560"/>
                    <a:pt x="1145540" y="2067560"/>
                  </a:cubicBezTo>
                  <a:cubicBezTo>
                    <a:pt x="1148080" y="2067560"/>
                    <a:pt x="1150620" y="2067560"/>
                    <a:pt x="1151890" y="2065021"/>
                  </a:cubicBezTo>
                  <a:cubicBezTo>
                    <a:pt x="1153160" y="2063750"/>
                    <a:pt x="1154430" y="2063750"/>
                    <a:pt x="1155700" y="2062481"/>
                  </a:cubicBezTo>
                  <a:cubicBezTo>
                    <a:pt x="1158240" y="2061210"/>
                    <a:pt x="1160780" y="2059941"/>
                    <a:pt x="1162050" y="2058671"/>
                  </a:cubicBezTo>
                  <a:lnTo>
                    <a:pt x="1169670" y="2058671"/>
                  </a:lnTo>
                  <a:cubicBezTo>
                    <a:pt x="1174750" y="2061210"/>
                    <a:pt x="1178560" y="2063750"/>
                    <a:pt x="1182370" y="2065021"/>
                  </a:cubicBezTo>
                  <a:cubicBezTo>
                    <a:pt x="1182370" y="2065021"/>
                    <a:pt x="1183640" y="2063750"/>
                    <a:pt x="1184910" y="2063750"/>
                  </a:cubicBezTo>
                  <a:cubicBezTo>
                    <a:pt x="1182370" y="2062480"/>
                    <a:pt x="1181100" y="2061210"/>
                    <a:pt x="1178560" y="2059940"/>
                  </a:cubicBezTo>
                  <a:cubicBezTo>
                    <a:pt x="1178560" y="2057400"/>
                    <a:pt x="1178560" y="2056130"/>
                    <a:pt x="1179830" y="2053590"/>
                  </a:cubicBezTo>
                  <a:cubicBezTo>
                    <a:pt x="1182370" y="2054860"/>
                    <a:pt x="1186180" y="2056130"/>
                    <a:pt x="1184910" y="2051050"/>
                  </a:cubicBezTo>
                  <a:lnTo>
                    <a:pt x="1186180" y="2049780"/>
                  </a:lnTo>
                  <a:cubicBezTo>
                    <a:pt x="1188720" y="2047240"/>
                    <a:pt x="1191260" y="2044700"/>
                    <a:pt x="1195070" y="2045970"/>
                  </a:cubicBezTo>
                  <a:cubicBezTo>
                    <a:pt x="1195070" y="2045970"/>
                    <a:pt x="1196340" y="2044700"/>
                    <a:pt x="1197610" y="2044700"/>
                  </a:cubicBezTo>
                  <a:lnTo>
                    <a:pt x="1205230" y="2048510"/>
                  </a:lnTo>
                  <a:cubicBezTo>
                    <a:pt x="1205230" y="2047240"/>
                    <a:pt x="1205230" y="2045970"/>
                    <a:pt x="1203960" y="2045970"/>
                  </a:cubicBezTo>
                  <a:lnTo>
                    <a:pt x="1205230" y="2045970"/>
                  </a:lnTo>
                  <a:cubicBezTo>
                    <a:pt x="1206500" y="2047240"/>
                    <a:pt x="1207770" y="2047240"/>
                    <a:pt x="1210310" y="2048510"/>
                  </a:cubicBezTo>
                  <a:cubicBezTo>
                    <a:pt x="1210310" y="2045970"/>
                    <a:pt x="1216660" y="2042160"/>
                    <a:pt x="1217930" y="2043430"/>
                  </a:cubicBezTo>
                  <a:lnTo>
                    <a:pt x="1219200" y="2043430"/>
                  </a:lnTo>
                  <a:cubicBezTo>
                    <a:pt x="1220470" y="2047240"/>
                    <a:pt x="1223010" y="2049780"/>
                    <a:pt x="1224280" y="2053590"/>
                  </a:cubicBezTo>
                  <a:cubicBezTo>
                    <a:pt x="1226820" y="2052320"/>
                    <a:pt x="1229360" y="2049780"/>
                    <a:pt x="1231900" y="2048510"/>
                  </a:cubicBezTo>
                  <a:cubicBezTo>
                    <a:pt x="1233170" y="2051050"/>
                    <a:pt x="1233170" y="2053590"/>
                    <a:pt x="1234440" y="2057400"/>
                  </a:cubicBezTo>
                  <a:cubicBezTo>
                    <a:pt x="1236980" y="2054860"/>
                    <a:pt x="1238250" y="2053590"/>
                    <a:pt x="1238250" y="2052321"/>
                  </a:cubicBezTo>
                  <a:cubicBezTo>
                    <a:pt x="1242060" y="2053591"/>
                    <a:pt x="1245870" y="2053591"/>
                    <a:pt x="1248410" y="2054860"/>
                  </a:cubicBezTo>
                  <a:cubicBezTo>
                    <a:pt x="1252220" y="2057400"/>
                    <a:pt x="1256030" y="2057400"/>
                    <a:pt x="1259840" y="2056131"/>
                  </a:cubicBezTo>
                  <a:cubicBezTo>
                    <a:pt x="1262380" y="2054860"/>
                    <a:pt x="1263650" y="2053591"/>
                    <a:pt x="1266190" y="2052321"/>
                  </a:cubicBezTo>
                  <a:cubicBezTo>
                    <a:pt x="1267460" y="2054860"/>
                    <a:pt x="1268730" y="2056131"/>
                    <a:pt x="1271270" y="2057400"/>
                  </a:cubicBezTo>
                  <a:cubicBezTo>
                    <a:pt x="1270000" y="2057400"/>
                    <a:pt x="1268730" y="2058671"/>
                    <a:pt x="1267460" y="2058671"/>
                  </a:cubicBezTo>
                  <a:cubicBezTo>
                    <a:pt x="1264920" y="2059941"/>
                    <a:pt x="1263650" y="2061210"/>
                    <a:pt x="1262380" y="2063750"/>
                  </a:cubicBezTo>
                  <a:cubicBezTo>
                    <a:pt x="1261110" y="2066290"/>
                    <a:pt x="1261110" y="2068830"/>
                    <a:pt x="1258570" y="2070100"/>
                  </a:cubicBezTo>
                  <a:cubicBezTo>
                    <a:pt x="1256030" y="2071371"/>
                    <a:pt x="1256030" y="2068830"/>
                    <a:pt x="1253490" y="2068830"/>
                  </a:cubicBezTo>
                  <a:cubicBezTo>
                    <a:pt x="1256030" y="2067560"/>
                    <a:pt x="1257300" y="2067560"/>
                    <a:pt x="1258570" y="2067560"/>
                  </a:cubicBezTo>
                  <a:lnTo>
                    <a:pt x="1258570" y="2065020"/>
                  </a:lnTo>
                  <a:cubicBezTo>
                    <a:pt x="1250950" y="2067560"/>
                    <a:pt x="1243330" y="2063750"/>
                    <a:pt x="1234440" y="2065020"/>
                  </a:cubicBezTo>
                  <a:cubicBezTo>
                    <a:pt x="1239520" y="2067560"/>
                    <a:pt x="1244600" y="2068830"/>
                    <a:pt x="1249680" y="2070100"/>
                  </a:cubicBezTo>
                  <a:lnTo>
                    <a:pt x="1247140" y="2072640"/>
                  </a:lnTo>
                  <a:cubicBezTo>
                    <a:pt x="1249680" y="2073910"/>
                    <a:pt x="1252220" y="2073910"/>
                    <a:pt x="1254760" y="2073910"/>
                  </a:cubicBezTo>
                  <a:lnTo>
                    <a:pt x="1254760" y="2075180"/>
                  </a:lnTo>
                  <a:cubicBezTo>
                    <a:pt x="1252220" y="2075180"/>
                    <a:pt x="1250950" y="2076450"/>
                    <a:pt x="1248410" y="2076450"/>
                  </a:cubicBezTo>
                  <a:lnTo>
                    <a:pt x="1248410" y="2077721"/>
                  </a:lnTo>
                  <a:lnTo>
                    <a:pt x="1259840" y="2077721"/>
                  </a:lnTo>
                  <a:cubicBezTo>
                    <a:pt x="1262380" y="2071371"/>
                    <a:pt x="1270000" y="2073910"/>
                    <a:pt x="1273810" y="2070100"/>
                  </a:cubicBezTo>
                  <a:lnTo>
                    <a:pt x="1276350" y="2070100"/>
                  </a:lnTo>
                  <a:lnTo>
                    <a:pt x="1272540" y="2073910"/>
                  </a:lnTo>
                  <a:cubicBezTo>
                    <a:pt x="1273810" y="2075181"/>
                    <a:pt x="1275080" y="2075181"/>
                    <a:pt x="1276350" y="2076450"/>
                  </a:cubicBezTo>
                  <a:cubicBezTo>
                    <a:pt x="1277620" y="2077720"/>
                    <a:pt x="1278890" y="2077721"/>
                    <a:pt x="1280160" y="2078990"/>
                  </a:cubicBezTo>
                  <a:cubicBezTo>
                    <a:pt x="1282700" y="2077720"/>
                    <a:pt x="1283970" y="2077720"/>
                    <a:pt x="1286510" y="2076450"/>
                  </a:cubicBezTo>
                  <a:cubicBezTo>
                    <a:pt x="1285240" y="2078990"/>
                    <a:pt x="1285240" y="2080260"/>
                    <a:pt x="1285240" y="2081530"/>
                  </a:cubicBezTo>
                  <a:lnTo>
                    <a:pt x="1291590" y="2081530"/>
                  </a:lnTo>
                  <a:lnTo>
                    <a:pt x="1291590" y="2077720"/>
                  </a:lnTo>
                  <a:cubicBezTo>
                    <a:pt x="1291590" y="2073910"/>
                    <a:pt x="1294130" y="2073910"/>
                    <a:pt x="1296670" y="2075180"/>
                  </a:cubicBezTo>
                  <a:cubicBezTo>
                    <a:pt x="1300480" y="2077720"/>
                    <a:pt x="1303020" y="2076450"/>
                    <a:pt x="1306830" y="2075180"/>
                  </a:cubicBezTo>
                  <a:cubicBezTo>
                    <a:pt x="1310640" y="2075180"/>
                    <a:pt x="1313180" y="2072640"/>
                    <a:pt x="1314450" y="2068830"/>
                  </a:cubicBezTo>
                  <a:lnTo>
                    <a:pt x="1309370" y="2068830"/>
                  </a:lnTo>
                  <a:cubicBezTo>
                    <a:pt x="1309370" y="2067560"/>
                    <a:pt x="1310640" y="2066290"/>
                    <a:pt x="1310640" y="2065020"/>
                  </a:cubicBezTo>
                  <a:lnTo>
                    <a:pt x="1310640" y="2059940"/>
                  </a:lnTo>
                  <a:lnTo>
                    <a:pt x="1311910" y="2059940"/>
                  </a:lnTo>
                  <a:cubicBezTo>
                    <a:pt x="1311910" y="2062480"/>
                    <a:pt x="1313180" y="2063750"/>
                    <a:pt x="1313180" y="2066290"/>
                  </a:cubicBezTo>
                  <a:cubicBezTo>
                    <a:pt x="1315720" y="2065020"/>
                    <a:pt x="1319530" y="2065020"/>
                    <a:pt x="1323340" y="2063750"/>
                  </a:cubicBezTo>
                  <a:lnTo>
                    <a:pt x="1323340" y="2067560"/>
                  </a:lnTo>
                  <a:cubicBezTo>
                    <a:pt x="1327150" y="2068831"/>
                    <a:pt x="1330960" y="2071371"/>
                    <a:pt x="1333500" y="2076450"/>
                  </a:cubicBezTo>
                  <a:cubicBezTo>
                    <a:pt x="1333500" y="2076450"/>
                    <a:pt x="1334770" y="2077721"/>
                    <a:pt x="1334770" y="2076450"/>
                  </a:cubicBezTo>
                  <a:lnTo>
                    <a:pt x="1346200" y="2072640"/>
                  </a:lnTo>
                  <a:cubicBezTo>
                    <a:pt x="1351280" y="2071370"/>
                    <a:pt x="1355090" y="2070100"/>
                    <a:pt x="1360170" y="2068830"/>
                  </a:cubicBezTo>
                  <a:cubicBezTo>
                    <a:pt x="1362710" y="2068830"/>
                    <a:pt x="1363980" y="2071370"/>
                    <a:pt x="1367790" y="2073910"/>
                  </a:cubicBezTo>
                  <a:cubicBezTo>
                    <a:pt x="1371600" y="2073910"/>
                    <a:pt x="1384300" y="2076450"/>
                    <a:pt x="1389380" y="2080260"/>
                  </a:cubicBezTo>
                  <a:cubicBezTo>
                    <a:pt x="1390650" y="2081530"/>
                    <a:pt x="1393190" y="2080260"/>
                    <a:pt x="1394460" y="2080260"/>
                  </a:cubicBezTo>
                  <a:cubicBezTo>
                    <a:pt x="1398270" y="2078990"/>
                    <a:pt x="1402080" y="2078990"/>
                    <a:pt x="1405890" y="2077720"/>
                  </a:cubicBezTo>
                  <a:lnTo>
                    <a:pt x="1407160" y="2078990"/>
                  </a:lnTo>
                  <a:cubicBezTo>
                    <a:pt x="1408430" y="2081530"/>
                    <a:pt x="1408430" y="2084070"/>
                    <a:pt x="1408430" y="2086610"/>
                  </a:cubicBezTo>
                  <a:cubicBezTo>
                    <a:pt x="1412240" y="2090421"/>
                    <a:pt x="1416050" y="2094231"/>
                    <a:pt x="1421130" y="2087881"/>
                  </a:cubicBezTo>
                  <a:cubicBezTo>
                    <a:pt x="1421130" y="2089151"/>
                    <a:pt x="1419860" y="2090421"/>
                    <a:pt x="1419860" y="2091691"/>
                  </a:cubicBezTo>
                  <a:cubicBezTo>
                    <a:pt x="1421130" y="2091691"/>
                    <a:pt x="1421130" y="2092961"/>
                    <a:pt x="1422400" y="2092961"/>
                  </a:cubicBezTo>
                  <a:cubicBezTo>
                    <a:pt x="1424940" y="2094231"/>
                    <a:pt x="1432560" y="2095501"/>
                    <a:pt x="1433830" y="2092961"/>
                  </a:cubicBezTo>
                  <a:cubicBezTo>
                    <a:pt x="1435100" y="2089151"/>
                    <a:pt x="1437640" y="2090421"/>
                    <a:pt x="1438910" y="2090421"/>
                  </a:cubicBezTo>
                  <a:cubicBezTo>
                    <a:pt x="1440180" y="2091691"/>
                    <a:pt x="1440180" y="2094231"/>
                    <a:pt x="1441450" y="2096771"/>
                  </a:cubicBezTo>
                  <a:lnTo>
                    <a:pt x="1441450" y="2087881"/>
                  </a:lnTo>
                  <a:cubicBezTo>
                    <a:pt x="1443990" y="2090421"/>
                    <a:pt x="1445260" y="2091691"/>
                    <a:pt x="1446530" y="2094231"/>
                  </a:cubicBezTo>
                  <a:cubicBezTo>
                    <a:pt x="1447800" y="2095501"/>
                    <a:pt x="1447800" y="2096771"/>
                    <a:pt x="1447800" y="2098041"/>
                  </a:cubicBezTo>
                  <a:cubicBezTo>
                    <a:pt x="1446530" y="2098041"/>
                    <a:pt x="1445260" y="2098041"/>
                    <a:pt x="1443990" y="2099311"/>
                  </a:cubicBezTo>
                  <a:lnTo>
                    <a:pt x="1440180" y="2099311"/>
                  </a:lnTo>
                  <a:cubicBezTo>
                    <a:pt x="1443990" y="2101851"/>
                    <a:pt x="1442720" y="2108201"/>
                    <a:pt x="1447800" y="2105661"/>
                  </a:cubicBezTo>
                  <a:cubicBezTo>
                    <a:pt x="1449070" y="2104391"/>
                    <a:pt x="1450340" y="2101851"/>
                    <a:pt x="1451610" y="2100581"/>
                  </a:cubicBezTo>
                  <a:cubicBezTo>
                    <a:pt x="1451610" y="2101851"/>
                    <a:pt x="1452880" y="2104391"/>
                    <a:pt x="1452880" y="2105661"/>
                  </a:cubicBezTo>
                  <a:cubicBezTo>
                    <a:pt x="1454150" y="2105661"/>
                    <a:pt x="1455420" y="2105661"/>
                    <a:pt x="1456690" y="2106931"/>
                  </a:cubicBezTo>
                  <a:cubicBezTo>
                    <a:pt x="1459230" y="2110741"/>
                    <a:pt x="1463040" y="2109471"/>
                    <a:pt x="1466850" y="2110741"/>
                  </a:cubicBezTo>
                  <a:cubicBezTo>
                    <a:pt x="1469390" y="2110741"/>
                    <a:pt x="1470660" y="2113281"/>
                    <a:pt x="1471930" y="2114551"/>
                  </a:cubicBezTo>
                  <a:cubicBezTo>
                    <a:pt x="1473200" y="2117091"/>
                    <a:pt x="1474470" y="2119631"/>
                    <a:pt x="1478280" y="2119631"/>
                  </a:cubicBezTo>
                  <a:cubicBezTo>
                    <a:pt x="1480820" y="2119631"/>
                    <a:pt x="1483360" y="2122171"/>
                    <a:pt x="1485900" y="2124711"/>
                  </a:cubicBezTo>
                  <a:cubicBezTo>
                    <a:pt x="1489710" y="2127251"/>
                    <a:pt x="1493520" y="2132331"/>
                    <a:pt x="1497330" y="2134871"/>
                  </a:cubicBezTo>
                  <a:cubicBezTo>
                    <a:pt x="1503680" y="2138681"/>
                    <a:pt x="1510030" y="2143761"/>
                    <a:pt x="1517650" y="2142491"/>
                  </a:cubicBezTo>
                  <a:cubicBezTo>
                    <a:pt x="1521460" y="2142491"/>
                    <a:pt x="1525270" y="2145031"/>
                    <a:pt x="1529080" y="2145031"/>
                  </a:cubicBezTo>
                  <a:cubicBezTo>
                    <a:pt x="1532890" y="2145031"/>
                    <a:pt x="1537970" y="2145031"/>
                    <a:pt x="1543050" y="2143761"/>
                  </a:cubicBezTo>
                  <a:cubicBezTo>
                    <a:pt x="1543050" y="2147571"/>
                    <a:pt x="1543050" y="2148841"/>
                    <a:pt x="1546860" y="2148841"/>
                  </a:cubicBezTo>
                  <a:cubicBezTo>
                    <a:pt x="1549400" y="2148841"/>
                    <a:pt x="1551940" y="2148841"/>
                    <a:pt x="1554480" y="2150111"/>
                  </a:cubicBezTo>
                  <a:cubicBezTo>
                    <a:pt x="1562100" y="2150111"/>
                    <a:pt x="1568450" y="2153921"/>
                    <a:pt x="1576070" y="2152651"/>
                  </a:cubicBezTo>
                  <a:cubicBezTo>
                    <a:pt x="1578610" y="2152651"/>
                    <a:pt x="1581150" y="2153921"/>
                    <a:pt x="1583690" y="2155191"/>
                  </a:cubicBezTo>
                  <a:cubicBezTo>
                    <a:pt x="1591310" y="2157731"/>
                    <a:pt x="1596390" y="2164081"/>
                    <a:pt x="1605280" y="2162811"/>
                  </a:cubicBezTo>
                  <a:cubicBezTo>
                    <a:pt x="1606550" y="2162811"/>
                    <a:pt x="1609090" y="2162811"/>
                    <a:pt x="1610360" y="2164081"/>
                  </a:cubicBezTo>
                  <a:cubicBezTo>
                    <a:pt x="1612900" y="2166621"/>
                    <a:pt x="1614170" y="2165351"/>
                    <a:pt x="1615440" y="2164081"/>
                  </a:cubicBezTo>
                  <a:cubicBezTo>
                    <a:pt x="1617980" y="2162811"/>
                    <a:pt x="1620520" y="2161541"/>
                    <a:pt x="1621790" y="2162811"/>
                  </a:cubicBezTo>
                  <a:cubicBezTo>
                    <a:pt x="1626870" y="2164081"/>
                    <a:pt x="1633220" y="2165351"/>
                    <a:pt x="1638300" y="2166621"/>
                  </a:cubicBezTo>
                  <a:lnTo>
                    <a:pt x="1643380" y="2166621"/>
                  </a:lnTo>
                  <a:cubicBezTo>
                    <a:pt x="1647190" y="2165351"/>
                    <a:pt x="1652270" y="2164081"/>
                    <a:pt x="1656080" y="2164081"/>
                  </a:cubicBezTo>
                  <a:cubicBezTo>
                    <a:pt x="1662430" y="2162811"/>
                    <a:pt x="1668780" y="2162811"/>
                    <a:pt x="1675130" y="2162811"/>
                  </a:cubicBezTo>
                  <a:lnTo>
                    <a:pt x="1677670" y="2162811"/>
                  </a:lnTo>
                  <a:cubicBezTo>
                    <a:pt x="1686560" y="2160271"/>
                    <a:pt x="1696720" y="2157731"/>
                    <a:pt x="1705610" y="2155191"/>
                  </a:cubicBezTo>
                  <a:cubicBezTo>
                    <a:pt x="1711960" y="2153921"/>
                    <a:pt x="1718310" y="2152651"/>
                    <a:pt x="1725930" y="2151381"/>
                  </a:cubicBezTo>
                  <a:cubicBezTo>
                    <a:pt x="1733550" y="2150111"/>
                    <a:pt x="1739900" y="2147571"/>
                    <a:pt x="1747520" y="2146301"/>
                  </a:cubicBezTo>
                  <a:cubicBezTo>
                    <a:pt x="1750060" y="2146301"/>
                    <a:pt x="1752600" y="2146301"/>
                    <a:pt x="1756410" y="2145031"/>
                  </a:cubicBezTo>
                  <a:cubicBezTo>
                    <a:pt x="1766570" y="2143761"/>
                    <a:pt x="1776730" y="2139951"/>
                    <a:pt x="1786889" y="2145031"/>
                  </a:cubicBezTo>
                  <a:lnTo>
                    <a:pt x="1802129" y="2148841"/>
                  </a:lnTo>
                  <a:cubicBezTo>
                    <a:pt x="1808479" y="2150111"/>
                    <a:pt x="1813559" y="2153921"/>
                    <a:pt x="1819909" y="2153921"/>
                  </a:cubicBezTo>
                  <a:cubicBezTo>
                    <a:pt x="1821179" y="2153921"/>
                    <a:pt x="1823719" y="2155191"/>
                    <a:pt x="1824989" y="2155191"/>
                  </a:cubicBezTo>
                  <a:cubicBezTo>
                    <a:pt x="1832609" y="2157731"/>
                    <a:pt x="1838959" y="2164081"/>
                    <a:pt x="1847849" y="2161541"/>
                  </a:cubicBezTo>
                  <a:cubicBezTo>
                    <a:pt x="1851659" y="2160271"/>
                    <a:pt x="1858009" y="2162811"/>
                    <a:pt x="1861819" y="2164081"/>
                  </a:cubicBezTo>
                  <a:cubicBezTo>
                    <a:pt x="1865629" y="2165351"/>
                    <a:pt x="1869439" y="2165351"/>
                    <a:pt x="1873249" y="2166621"/>
                  </a:cubicBezTo>
                  <a:lnTo>
                    <a:pt x="1873249" y="2169161"/>
                  </a:lnTo>
                  <a:cubicBezTo>
                    <a:pt x="1880869" y="2169161"/>
                    <a:pt x="1888489" y="2170431"/>
                    <a:pt x="1896109" y="2166621"/>
                  </a:cubicBezTo>
                  <a:cubicBezTo>
                    <a:pt x="1898649" y="2165351"/>
                    <a:pt x="1899919" y="2164081"/>
                    <a:pt x="1902459" y="2164081"/>
                  </a:cubicBezTo>
                  <a:cubicBezTo>
                    <a:pt x="1907539" y="2162811"/>
                    <a:pt x="1913889" y="2162811"/>
                    <a:pt x="1918969" y="2165351"/>
                  </a:cubicBezTo>
                  <a:cubicBezTo>
                    <a:pt x="1922779" y="2166621"/>
                    <a:pt x="1929129" y="2165351"/>
                    <a:pt x="1932939" y="2162811"/>
                  </a:cubicBezTo>
                  <a:cubicBezTo>
                    <a:pt x="1938019" y="2160271"/>
                    <a:pt x="1944369" y="2161541"/>
                    <a:pt x="1949450" y="2161541"/>
                  </a:cubicBezTo>
                  <a:cubicBezTo>
                    <a:pt x="1954530" y="2161541"/>
                    <a:pt x="1958339" y="2162811"/>
                    <a:pt x="1963420" y="2161541"/>
                  </a:cubicBezTo>
                  <a:cubicBezTo>
                    <a:pt x="1974850" y="2160271"/>
                    <a:pt x="1985010" y="2156461"/>
                    <a:pt x="1997710" y="2157731"/>
                  </a:cubicBezTo>
                  <a:cubicBezTo>
                    <a:pt x="2002789" y="2157731"/>
                    <a:pt x="2007870" y="2159001"/>
                    <a:pt x="2012950" y="2157731"/>
                  </a:cubicBezTo>
                  <a:cubicBezTo>
                    <a:pt x="2023110" y="2156461"/>
                    <a:pt x="2030729" y="2160271"/>
                    <a:pt x="2038350" y="2165351"/>
                  </a:cubicBezTo>
                  <a:cubicBezTo>
                    <a:pt x="2044700" y="2170431"/>
                    <a:pt x="2052320" y="2174241"/>
                    <a:pt x="2059939" y="2178051"/>
                  </a:cubicBezTo>
                  <a:cubicBezTo>
                    <a:pt x="2065019" y="2180591"/>
                    <a:pt x="2072639" y="2175511"/>
                    <a:pt x="2072639" y="2169161"/>
                  </a:cubicBezTo>
                  <a:lnTo>
                    <a:pt x="2072639" y="2157731"/>
                  </a:lnTo>
                  <a:cubicBezTo>
                    <a:pt x="2072639" y="2124711"/>
                    <a:pt x="2072639" y="2092961"/>
                    <a:pt x="2073910" y="2059941"/>
                  </a:cubicBezTo>
                  <a:cubicBezTo>
                    <a:pt x="2073910" y="2037081"/>
                    <a:pt x="2075180" y="2014221"/>
                    <a:pt x="2075180" y="1990091"/>
                  </a:cubicBezTo>
                  <a:cubicBezTo>
                    <a:pt x="2075180" y="1964691"/>
                    <a:pt x="2073910" y="447041"/>
                    <a:pt x="2073910" y="421641"/>
                  </a:cubicBezTo>
                  <a:cubicBezTo>
                    <a:pt x="2081530" y="410211"/>
                    <a:pt x="2078989" y="401321"/>
                    <a:pt x="2085339" y="394971"/>
                  </a:cubicBezTo>
                  <a:close/>
                  <a:moveTo>
                    <a:pt x="1263650" y="2052320"/>
                  </a:moveTo>
                  <a:cubicBezTo>
                    <a:pt x="1266190" y="2045970"/>
                    <a:pt x="1271270" y="2047240"/>
                    <a:pt x="1275080" y="2048510"/>
                  </a:cubicBezTo>
                  <a:cubicBezTo>
                    <a:pt x="1272540" y="2053590"/>
                    <a:pt x="1267460" y="2051050"/>
                    <a:pt x="1263650" y="2052320"/>
                  </a:cubicBezTo>
                  <a:close/>
                  <a:moveTo>
                    <a:pt x="1275080" y="2058670"/>
                  </a:moveTo>
                  <a:cubicBezTo>
                    <a:pt x="1276350" y="2056130"/>
                    <a:pt x="1276350" y="2052320"/>
                    <a:pt x="1280160" y="2052320"/>
                  </a:cubicBezTo>
                  <a:cubicBezTo>
                    <a:pt x="1281430" y="2052320"/>
                    <a:pt x="1283970" y="2053590"/>
                    <a:pt x="1285240" y="2053590"/>
                  </a:cubicBezTo>
                  <a:cubicBezTo>
                    <a:pt x="1283970" y="2056130"/>
                    <a:pt x="1282700" y="2057400"/>
                    <a:pt x="1281430" y="2059940"/>
                  </a:cubicBezTo>
                  <a:cubicBezTo>
                    <a:pt x="1280160" y="2059940"/>
                    <a:pt x="1277620" y="2059940"/>
                    <a:pt x="1275080" y="2058670"/>
                  </a:cubicBezTo>
                  <a:close/>
                  <a:moveTo>
                    <a:pt x="1280160" y="2071370"/>
                  </a:moveTo>
                  <a:cubicBezTo>
                    <a:pt x="1282700" y="2070100"/>
                    <a:pt x="1283970" y="2067560"/>
                    <a:pt x="1286510" y="2066290"/>
                  </a:cubicBezTo>
                  <a:cubicBezTo>
                    <a:pt x="1287780" y="2066290"/>
                    <a:pt x="1289050" y="2067560"/>
                    <a:pt x="1290320" y="2067560"/>
                  </a:cubicBezTo>
                  <a:cubicBezTo>
                    <a:pt x="1290320" y="2072640"/>
                    <a:pt x="1285240" y="2073910"/>
                    <a:pt x="1280160" y="2071370"/>
                  </a:cubicBezTo>
                  <a:close/>
                  <a:moveTo>
                    <a:pt x="1285240" y="2030730"/>
                  </a:moveTo>
                  <a:cubicBezTo>
                    <a:pt x="1286510" y="2032000"/>
                    <a:pt x="1286510" y="2033270"/>
                    <a:pt x="1289050" y="2034540"/>
                  </a:cubicBezTo>
                  <a:lnTo>
                    <a:pt x="1277620" y="2034540"/>
                  </a:lnTo>
                  <a:cubicBezTo>
                    <a:pt x="1277620" y="2033270"/>
                    <a:pt x="1277620" y="2032000"/>
                    <a:pt x="1278890" y="2030730"/>
                  </a:cubicBezTo>
                  <a:cubicBezTo>
                    <a:pt x="1283970" y="2030730"/>
                    <a:pt x="1285240" y="2030730"/>
                    <a:pt x="1285240" y="2025650"/>
                  </a:cubicBezTo>
                  <a:cubicBezTo>
                    <a:pt x="1289050" y="2026920"/>
                    <a:pt x="1294130" y="2023110"/>
                    <a:pt x="1295400" y="2029460"/>
                  </a:cubicBezTo>
                  <a:cubicBezTo>
                    <a:pt x="1291590" y="2030730"/>
                    <a:pt x="1289050" y="2030730"/>
                    <a:pt x="1285240" y="2030730"/>
                  </a:cubicBezTo>
                  <a:close/>
                </a:path>
              </a:pathLst>
            </a:custGeom>
            <a:solidFill>
              <a:srgbClr val="172243"/>
            </a:solidFill>
            <a:ln w="12700">
              <a:solidFill>
                <a:srgbClr val="000000"/>
              </a:solidFill>
            </a:ln>
          </p:spPr>
          <p:txBody>
            <a:bodyPr/>
            <a:lstStyle/>
            <a:p>
              <a:endParaRPr lang="en-US"/>
            </a:p>
          </p:txBody>
        </p:sp>
      </p:grpSp>
      <p:grpSp>
        <p:nvGrpSpPr>
          <p:cNvPr id="7" name="Group 7"/>
          <p:cNvGrpSpPr/>
          <p:nvPr/>
        </p:nvGrpSpPr>
        <p:grpSpPr>
          <a:xfrm>
            <a:off x="9144000" y="4097768"/>
            <a:ext cx="7631825" cy="5160532"/>
            <a:chOff x="0" y="0"/>
            <a:chExt cx="10175766" cy="6880709"/>
          </a:xfrm>
        </p:grpSpPr>
        <p:sp>
          <p:nvSpPr>
            <p:cNvPr id="8" name="TextBox 8"/>
            <p:cNvSpPr txBox="1"/>
            <p:nvPr/>
          </p:nvSpPr>
          <p:spPr>
            <a:xfrm>
              <a:off x="0" y="-9525"/>
              <a:ext cx="10175766" cy="5191125"/>
            </a:xfrm>
            <a:prstGeom prst="rect">
              <a:avLst/>
            </a:prstGeom>
          </p:spPr>
          <p:txBody>
            <a:bodyPr lIns="0" tIns="0" rIns="0" bIns="0" rtlCol="0" anchor="t">
              <a:spAutoFit/>
            </a:bodyPr>
            <a:lstStyle/>
            <a:p>
              <a:pPr algn="l">
                <a:lnSpc>
                  <a:spcPts val="10257"/>
                </a:lnSpc>
              </a:pPr>
              <a:r>
                <a:rPr lang="en-US" sz="8548">
                  <a:solidFill>
                    <a:srgbClr val="E0B796"/>
                  </a:solidFill>
                  <a:latin typeface="Quattrocento"/>
                  <a:ea typeface="Quattrocento"/>
                  <a:cs typeface="Quattrocento"/>
                  <a:sym typeface="Quattrocento"/>
                </a:rPr>
                <a:t>The Cost of Stewardship </a:t>
              </a:r>
            </a:p>
            <a:p>
              <a:pPr algn="r">
                <a:lnSpc>
                  <a:spcPts val="10257"/>
                </a:lnSpc>
              </a:pPr>
              <a:endParaRPr lang="en-US" sz="8548">
                <a:solidFill>
                  <a:srgbClr val="E0B796"/>
                </a:solidFill>
                <a:latin typeface="Quattrocento"/>
                <a:ea typeface="Quattrocento"/>
                <a:cs typeface="Quattrocento"/>
                <a:sym typeface="Quattrocento"/>
              </a:endParaRPr>
            </a:p>
          </p:txBody>
        </p:sp>
        <p:sp>
          <p:nvSpPr>
            <p:cNvPr id="9" name="TextBox 9"/>
            <p:cNvSpPr txBox="1"/>
            <p:nvPr/>
          </p:nvSpPr>
          <p:spPr>
            <a:xfrm>
              <a:off x="557597" y="5728879"/>
              <a:ext cx="9618169" cy="1151831"/>
            </a:xfrm>
            <a:prstGeom prst="rect">
              <a:avLst/>
            </a:prstGeom>
          </p:spPr>
          <p:txBody>
            <a:bodyPr lIns="0" tIns="0" rIns="0" bIns="0" rtlCol="0" anchor="t">
              <a:spAutoFit/>
            </a:bodyPr>
            <a:lstStyle/>
            <a:p>
              <a:pPr algn="r">
                <a:lnSpc>
                  <a:spcPts val="3481"/>
                </a:lnSpc>
              </a:pPr>
              <a:r>
                <a:rPr lang="en-US" sz="2486" spc="87">
                  <a:solidFill>
                    <a:srgbClr val="FFFFFF"/>
                  </a:solidFill>
                  <a:latin typeface="Josefin Sans"/>
                  <a:ea typeface="Josefin Sans"/>
                  <a:cs typeface="Josefin Sans"/>
                  <a:sym typeface="Josefin Sans"/>
                </a:rPr>
                <a:t>Employing the OCLC tool to change the conversation between special collections and donors </a:t>
              </a:r>
            </a:p>
          </p:txBody>
        </p:sp>
      </p:grpSp>
      <p:sp>
        <p:nvSpPr>
          <p:cNvPr id="10" name="TextBox 10"/>
          <p:cNvSpPr txBox="1"/>
          <p:nvPr/>
        </p:nvSpPr>
        <p:spPr>
          <a:xfrm>
            <a:off x="6495214" y="1212130"/>
            <a:ext cx="9055415" cy="1641215"/>
          </a:xfrm>
          <a:prstGeom prst="rect">
            <a:avLst/>
          </a:prstGeom>
        </p:spPr>
        <p:txBody>
          <a:bodyPr lIns="0" tIns="0" rIns="0" bIns="0" rtlCol="0" anchor="t">
            <a:spAutoFit/>
          </a:bodyPr>
          <a:lstStyle/>
          <a:p>
            <a:pPr algn="l">
              <a:lnSpc>
                <a:spcPts val="4320"/>
              </a:lnSpc>
            </a:pPr>
            <a:r>
              <a:rPr lang="en-US" sz="3600" spc="115">
                <a:solidFill>
                  <a:srgbClr val="FFFFFF"/>
                </a:solidFill>
                <a:latin typeface="Josefin Sans"/>
                <a:ea typeface="Josefin Sans"/>
                <a:cs typeface="Josefin Sans"/>
                <a:sym typeface="Josefin Sans"/>
              </a:rPr>
              <a:t>(ELIZA)BETH MYERS, PHD</a:t>
            </a:r>
          </a:p>
          <a:p>
            <a:pPr algn="l">
              <a:lnSpc>
                <a:spcPts val="4320"/>
              </a:lnSpc>
            </a:pPr>
            <a:r>
              <a:rPr lang="en-US" sz="3600" spc="115">
                <a:solidFill>
                  <a:srgbClr val="FFFFFF"/>
                </a:solidFill>
                <a:latin typeface="Josefin Sans"/>
                <a:ea typeface="Josefin Sans"/>
                <a:cs typeface="Josefin Sans"/>
                <a:sym typeface="Josefin Sans"/>
              </a:rPr>
              <a:t>DIRECTOR OF SPECIAL COLLECTIONS, SMITH COLLEGE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txBody>
          <a:bodyPr/>
          <a:lstStyle/>
          <a:p>
            <a:endParaRPr lang="en-US"/>
          </a:p>
        </p:txBody>
      </p:sp>
      <p:sp>
        <p:nvSpPr>
          <p:cNvPr id="3" name="TextBox 3"/>
          <p:cNvSpPr txBox="1"/>
          <p:nvPr/>
        </p:nvSpPr>
        <p:spPr>
          <a:xfrm>
            <a:off x="10078235" y="9528174"/>
            <a:ext cx="7765265" cy="381000"/>
          </a:xfrm>
          <a:prstGeom prst="rect">
            <a:avLst/>
          </a:prstGeom>
        </p:spPr>
        <p:txBody>
          <a:bodyPr lIns="0" tIns="0" rIns="0" bIns="0" rtlCol="0" anchor="t">
            <a:spAutoFit/>
          </a:bodyPr>
          <a:lstStyle/>
          <a:p>
            <a:pPr algn="r">
              <a:lnSpc>
                <a:spcPts val="2879"/>
              </a:lnSpc>
            </a:pPr>
            <a:r>
              <a:rPr lang="en-US" sz="2400" spc="240">
                <a:solidFill>
                  <a:srgbClr val="172243"/>
                </a:solidFill>
                <a:latin typeface="Josefin Sans"/>
                <a:ea typeface="Josefin Sans"/>
                <a:cs typeface="Josefin Sans"/>
                <a:sym typeface="Josefin Sans"/>
              </a:rPr>
              <a:t>OLC | Fundraising Guide</a:t>
            </a:r>
          </a:p>
        </p:txBody>
      </p:sp>
      <p:grpSp>
        <p:nvGrpSpPr>
          <p:cNvPr id="4" name="Group 4"/>
          <p:cNvGrpSpPr/>
          <p:nvPr/>
        </p:nvGrpSpPr>
        <p:grpSpPr>
          <a:xfrm>
            <a:off x="2426392" y="514350"/>
            <a:ext cx="13435215" cy="10732318"/>
            <a:chOff x="0" y="0"/>
            <a:chExt cx="17913620" cy="14309758"/>
          </a:xfrm>
        </p:grpSpPr>
        <p:sp>
          <p:nvSpPr>
            <p:cNvPr id="5" name="AutoShape 5"/>
            <p:cNvSpPr/>
            <p:nvPr/>
          </p:nvSpPr>
          <p:spPr>
            <a:xfrm>
              <a:off x="0" y="0"/>
              <a:ext cx="17913620" cy="14309758"/>
            </a:xfrm>
            <a:prstGeom prst="rect">
              <a:avLst/>
            </a:prstGeom>
            <a:solidFill>
              <a:srgbClr val="172243">
                <a:alpha val="78824"/>
              </a:srgbClr>
            </a:solidFill>
          </p:spPr>
          <p:txBody>
            <a:bodyPr/>
            <a:lstStyle/>
            <a:p>
              <a:endParaRPr lang="en-US"/>
            </a:p>
          </p:txBody>
        </p:sp>
        <p:sp>
          <p:nvSpPr>
            <p:cNvPr id="6" name="TextBox 6"/>
            <p:cNvSpPr txBox="1"/>
            <p:nvPr/>
          </p:nvSpPr>
          <p:spPr>
            <a:xfrm>
              <a:off x="1696251" y="9774191"/>
              <a:ext cx="14521117" cy="891539"/>
            </a:xfrm>
            <a:prstGeom prst="rect">
              <a:avLst/>
            </a:prstGeom>
          </p:spPr>
          <p:txBody>
            <a:bodyPr lIns="0" tIns="0" rIns="0" bIns="0" rtlCol="0" anchor="t">
              <a:spAutoFit/>
            </a:bodyPr>
            <a:lstStyle/>
            <a:p>
              <a:pPr algn="ctr">
                <a:lnSpc>
                  <a:spcPts val="5250"/>
                </a:lnSpc>
              </a:pPr>
              <a:r>
                <a:rPr lang="en-US" sz="4200" spc="168">
                  <a:solidFill>
                    <a:srgbClr val="FFFFFF"/>
                  </a:solidFill>
                  <a:latin typeface="Quattrocento"/>
                  <a:ea typeface="Quattrocento"/>
                  <a:cs typeface="Quattrocento"/>
                  <a:sym typeface="Quattrocento"/>
                </a:rPr>
                <a:t>A case study</a:t>
              </a:r>
            </a:p>
          </p:txBody>
        </p:sp>
        <p:sp>
          <p:nvSpPr>
            <p:cNvPr id="7" name="TextBox 7"/>
            <p:cNvSpPr txBox="1"/>
            <p:nvPr/>
          </p:nvSpPr>
          <p:spPr>
            <a:xfrm>
              <a:off x="2989111" y="1176517"/>
              <a:ext cx="11935399" cy="7946814"/>
            </a:xfrm>
            <a:prstGeom prst="rect">
              <a:avLst/>
            </a:prstGeom>
          </p:spPr>
          <p:txBody>
            <a:bodyPr lIns="0" tIns="0" rIns="0" bIns="0" rtlCol="0" anchor="t">
              <a:spAutoFit/>
            </a:bodyPr>
            <a:lstStyle/>
            <a:p>
              <a:pPr algn="ctr">
                <a:lnSpc>
                  <a:spcPts val="8119"/>
                </a:lnSpc>
              </a:pPr>
              <a:r>
                <a:rPr lang="en-US" sz="5799" spc="202">
                  <a:solidFill>
                    <a:srgbClr val="FFFFFF"/>
                  </a:solidFill>
                  <a:latin typeface="Quattrocento"/>
                  <a:ea typeface="Quattrocento"/>
                  <a:cs typeface="Quattrocento"/>
                  <a:sym typeface="Quattrocento"/>
                </a:rPr>
                <a:t>Smith College </a:t>
              </a:r>
            </a:p>
            <a:p>
              <a:pPr algn="ctr">
                <a:lnSpc>
                  <a:spcPts val="8119"/>
                </a:lnSpc>
              </a:pPr>
              <a:r>
                <a:rPr lang="en-US" sz="5799" spc="202">
                  <a:solidFill>
                    <a:srgbClr val="FFFFFF"/>
                  </a:solidFill>
                  <a:latin typeface="Quattrocento"/>
                  <a:ea typeface="Quattrocento"/>
                  <a:cs typeface="Quattrocento"/>
                  <a:sym typeface="Quattrocento"/>
                </a:rPr>
                <a:t>Sophia Smith Collection </a:t>
              </a:r>
            </a:p>
            <a:p>
              <a:pPr algn="ctr">
                <a:lnSpc>
                  <a:spcPts val="8119"/>
                </a:lnSpc>
              </a:pPr>
              <a:r>
                <a:rPr lang="en-US" sz="5799" spc="202">
                  <a:solidFill>
                    <a:srgbClr val="FFFFFF"/>
                  </a:solidFill>
                  <a:latin typeface="Quattrocento"/>
                  <a:ea typeface="Quattrocento"/>
                  <a:cs typeface="Quattrocento"/>
                  <a:sym typeface="Quattrocento"/>
                </a:rPr>
                <a:t>&amp; </a:t>
              </a:r>
            </a:p>
            <a:p>
              <a:pPr algn="ctr">
                <a:lnSpc>
                  <a:spcPts val="8119"/>
                </a:lnSpc>
              </a:pPr>
              <a:r>
                <a:rPr lang="en-US" sz="5799" spc="202">
                  <a:solidFill>
                    <a:srgbClr val="FFFFFF"/>
                  </a:solidFill>
                  <a:latin typeface="Quattrocento"/>
                  <a:ea typeface="Quattrocento"/>
                  <a:cs typeface="Quattrocento"/>
                  <a:sym typeface="Quattrocento"/>
                </a:rPr>
                <a:t>International Women's Health Coalition </a:t>
              </a:r>
            </a:p>
            <a:p>
              <a:pPr algn="ctr">
                <a:lnSpc>
                  <a:spcPts val="6859"/>
                </a:lnSpc>
              </a:pPr>
              <a:endParaRPr lang="en-US" sz="5799" spc="202">
                <a:solidFill>
                  <a:srgbClr val="FFFFFF"/>
                </a:solidFill>
                <a:latin typeface="Quattrocento"/>
                <a:ea typeface="Quattrocento"/>
                <a:cs typeface="Quattrocento"/>
                <a:sym typeface="Quattrocento"/>
              </a:endParaRPr>
            </a:p>
          </p:txBody>
        </p:sp>
      </p:grpSp>
      <p:sp>
        <p:nvSpPr>
          <p:cNvPr id="8" name="Freeform 8"/>
          <p:cNvSpPr/>
          <p:nvPr/>
        </p:nvSpPr>
        <p:spPr>
          <a:xfrm rot="1223793">
            <a:off x="-2063196" y="8836998"/>
            <a:ext cx="7631591" cy="2900005"/>
          </a:xfrm>
          <a:custGeom>
            <a:avLst/>
            <a:gdLst/>
            <a:ahLst/>
            <a:cxnLst/>
            <a:rect l="l" t="t" r="r" b="b"/>
            <a:pathLst>
              <a:path w="7631591" h="2900005">
                <a:moveTo>
                  <a:pt x="0" y="0"/>
                </a:moveTo>
                <a:lnTo>
                  <a:pt x="7631592" y="0"/>
                </a:lnTo>
                <a:lnTo>
                  <a:pt x="7631592" y="2900004"/>
                </a:lnTo>
                <a:lnTo>
                  <a:pt x="0" y="2900004"/>
                </a:lnTo>
                <a:lnTo>
                  <a:pt x="0" y="0"/>
                </a:lnTo>
                <a:close/>
              </a:path>
            </a:pathLst>
          </a:custGeom>
          <a:blipFill>
            <a:blip r:embed="rId3"/>
            <a:stretch>
              <a:fillRect/>
            </a:stretch>
          </a:blipFill>
        </p:spPr>
        <p:txBody>
          <a:bodyPr/>
          <a:lstStyle/>
          <a:p>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703968" y="215194"/>
            <a:ext cx="17472141" cy="9512071"/>
          </a:xfrm>
          <a:prstGeom prst="rect">
            <a:avLst/>
          </a:prstGeom>
          <a:solidFill>
            <a:srgbClr val="A7745B"/>
          </a:solidFill>
        </p:spPr>
        <p:txBody>
          <a:bodyPr/>
          <a:lstStyle/>
          <a:p>
            <a:endParaRPr lang="en-US"/>
          </a:p>
        </p:txBody>
      </p:sp>
      <p:sp>
        <p:nvSpPr>
          <p:cNvPr id="3" name="TextBox 3"/>
          <p:cNvSpPr txBox="1"/>
          <p:nvPr/>
        </p:nvSpPr>
        <p:spPr>
          <a:xfrm>
            <a:off x="1028700" y="914400"/>
            <a:ext cx="16842403" cy="1882141"/>
          </a:xfrm>
          <a:prstGeom prst="rect">
            <a:avLst/>
          </a:prstGeom>
        </p:spPr>
        <p:txBody>
          <a:bodyPr lIns="0" tIns="0" rIns="0" bIns="0" rtlCol="0" anchor="t">
            <a:spAutoFit/>
          </a:bodyPr>
          <a:lstStyle/>
          <a:p>
            <a:pPr algn="l">
              <a:lnSpc>
                <a:spcPts val="7559"/>
              </a:lnSpc>
            </a:pPr>
            <a:r>
              <a:rPr lang="en-US" sz="5399" b="1" spc="188">
                <a:solidFill>
                  <a:srgbClr val="FFFFFF"/>
                </a:solidFill>
                <a:latin typeface="Quattrocento Bold"/>
                <a:ea typeface="Quattrocento Bold"/>
                <a:cs typeface="Quattrocento Bold"/>
                <a:sym typeface="Quattrocento Bold"/>
              </a:rPr>
              <a:t> Smith College  Special Collections -</a:t>
            </a:r>
          </a:p>
          <a:p>
            <a:pPr algn="l">
              <a:lnSpc>
                <a:spcPts val="7559"/>
              </a:lnSpc>
            </a:pPr>
            <a:r>
              <a:rPr lang="en-US" sz="5399" b="1" spc="188">
                <a:solidFill>
                  <a:srgbClr val="FFFFFF"/>
                </a:solidFill>
                <a:latin typeface="Quattrocento Bold"/>
                <a:ea typeface="Quattrocento Bold"/>
                <a:cs typeface="Quattrocento Bold"/>
                <a:sym typeface="Quattrocento Bold"/>
              </a:rPr>
              <a:t> Sophia Smith Collection (SSC)</a:t>
            </a:r>
          </a:p>
        </p:txBody>
      </p:sp>
      <p:grpSp>
        <p:nvGrpSpPr>
          <p:cNvPr id="4" name="Group 4"/>
          <p:cNvGrpSpPr/>
          <p:nvPr/>
        </p:nvGrpSpPr>
        <p:grpSpPr>
          <a:xfrm>
            <a:off x="684918" y="2213606"/>
            <a:ext cx="16197686" cy="3607666"/>
            <a:chOff x="0" y="0"/>
            <a:chExt cx="21596915" cy="4810221"/>
          </a:xfrm>
        </p:grpSpPr>
        <p:sp>
          <p:nvSpPr>
            <p:cNvPr id="5" name="TextBox 5"/>
            <p:cNvSpPr txBox="1"/>
            <p:nvPr/>
          </p:nvSpPr>
          <p:spPr>
            <a:xfrm>
              <a:off x="0" y="-66675"/>
              <a:ext cx="21596915" cy="2352179"/>
            </a:xfrm>
            <a:prstGeom prst="rect">
              <a:avLst/>
            </a:prstGeom>
          </p:spPr>
          <p:txBody>
            <a:bodyPr lIns="0" tIns="0" rIns="0" bIns="0" rtlCol="0" anchor="t">
              <a:spAutoFit/>
            </a:bodyPr>
            <a:lstStyle/>
            <a:p>
              <a:pPr algn="l">
                <a:lnSpc>
                  <a:spcPts val="14118"/>
                </a:lnSpc>
              </a:pPr>
              <a:endParaRPr/>
            </a:p>
          </p:txBody>
        </p:sp>
        <p:sp>
          <p:nvSpPr>
            <p:cNvPr id="6" name="TextBox 6"/>
            <p:cNvSpPr txBox="1"/>
            <p:nvPr/>
          </p:nvSpPr>
          <p:spPr>
            <a:xfrm>
              <a:off x="0" y="3001585"/>
              <a:ext cx="19117510" cy="1808635"/>
            </a:xfrm>
            <a:prstGeom prst="rect">
              <a:avLst/>
            </a:prstGeom>
          </p:spPr>
          <p:txBody>
            <a:bodyPr lIns="0" tIns="0" rIns="0" bIns="0" rtlCol="0" anchor="t">
              <a:spAutoFit/>
            </a:bodyPr>
            <a:lstStyle/>
            <a:p>
              <a:pPr algn="l">
                <a:lnSpc>
                  <a:spcPts val="11384"/>
                </a:lnSpc>
              </a:pPr>
              <a:endParaRPr/>
            </a:p>
          </p:txBody>
        </p:sp>
      </p:grpSp>
      <p:grpSp>
        <p:nvGrpSpPr>
          <p:cNvPr id="7" name="Group 7"/>
          <p:cNvGrpSpPr/>
          <p:nvPr/>
        </p:nvGrpSpPr>
        <p:grpSpPr>
          <a:xfrm rot="-8262301">
            <a:off x="7594202" y="412179"/>
            <a:ext cx="10876421" cy="11605722"/>
            <a:chOff x="0" y="1115662"/>
            <a:chExt cx="14501896" cy="15474296"/>
          </a:xfrm>
        </p:grpSpPr>
        <p:sp>
          <p:nvSpPr>
            <p:cNvPr id="8" name="Freeform 8"/>
            <p:cNvSpPr/>
            <p:nvPr/>
          </p:nvSpPr>
          <p:spPr>
            <a:xfrm>
              <a:off x="0" y="5432419"/>
              <a:ext cx="10109207" cy="10109207"/>
            </a:xfrm>
            <a:custGeom>
              <a:avLst/>
              <a:gdLst/>
              <a:ahLst/>
              <a:cxnLst/>
              <a:rect l="l" t="t" r="r" b="b"/>
              <a:pathLst>
                <a:path w="10109207" h="10109207">
                  <a:moveTo>
                    <a:pt x="0" y="0"/>
                  </a:moveTo>
                  <a:lnTo>
                    <a:pt x="10109207" y="0"/>
                  </a:lnTo>
                  <a:lnTo>
                    <a:pt x="10109207" y="10109207"/>
                  </a:lnTo>
                  <a:lnTo>
                    <a:pt x="0" y="10109207"/>
                  </a:lnTo>
                  <a:lnTo>
                    <a:pt x="0" y="0"/>
                  </a:lnTo>
                  <a:close/>
                </a:path>
              </a:pathLst>
            </a:custGeom>
            <a:blipFill>
              <a:blip r:embed="rId2">
                <a:alphaModFix amt="35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rot="-3122511">
              <a:off x="5189756" y="1115662"/>
              <a:ext cx="5529293" cy="5529293"/>
            </a:xfrm>
            <a:custGeom>
              <a:avLst/>
              <a:gdLst/>
              <a:ahLst/>
              <a:cxnLst/>
              <a:rect l="l" t="t" r="r" b="b"/>
              <a:pathLst>
                <a:path w="5529293" h="5529293">
                  <a:moveTo>
                    <a:pt x="0" y="0"/>
                  </a:moveTo>
                  <a:lnTo>
                    <a:pt x="5529294" y="0"/>
                  </a:lnTo>
                  <a:lnTo>
                    <a:pt x="5529294" y="5529293"/>
                  </a:lnTo>
                  <a:lnTo>
                    <a:pt x="0" y="5529293"/>
                  </a:lnTo>
                  <a:lnTo>
                    <a:pt x="0" y="0"/>
                  </a:lnTo>
                  <a:close/>
                </a:path>
              </a:pathLst>
            </a:custGeom>
            <a:blipFill>
              <a:blip r:embed="rId2">
                <a:alphaModFix amt="35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0"/>
            <p:cNvSpPr/>
            <p:nvPr/>
          </p:nvSpPr>
          <p:spPr>
            <a:xfrm>
              <a:off x="7954403" y="10042465"/>
              <a:ext cx="6547493" cy="6547493"/>
            </a:xfrm>
            <a:custGeom>
              <a:avLst/>
              <a:gdLst/>
              <a:ahLst/>
              <a:cxnLst/>
              <a:rect l="l" t="t" r="r" b="b"/>
              <a:pathLst>
                <a:path w="6547493" h="6547493">
                  <a:moveTo>
                    <a:pt x="0" y="0"/>
                  </a:moveTo>
                  <a:lnTo>
                    <a:pt x="6547493" y="0"/>
                  </a:lnTo>
                  <a:lnTo>
                    <a:pt x="6547493" y="6547493"/>
                  </a:lnTo>
                  <a:lnTo>
                    <a:pt x="0" y="6547493"/>
                  </a:lnTo>
                  <a:lnTo>
                    <a:pt x="0" y="0"/>
                  </a:lnTo>
                  <a:close/>
                </a:path>
              </a:pathLst>
            </a:custGeom>
            <a:blipFill>
              <a:blip r:embed="rId2">
                <a:alphaModFix amt="35000"/>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11" name="TextBox 11"/>
          <p:cNvSpPr txBox="1"/>
          <p:nvPr/>
        </p:nvSpPr>
        <p:spPr>
          <a:xfrm>
            <a:off x="1028700" y="3541865"/>
            <a:ext cx="17259300" cy="4946248"/>
          </a:xfrm>
          <a:prstGeom prst="rect">
            <a:avLst/>
          </a:prstGeom>
        </p:spPr>
        <p:txBody>
          <a:bodyPr lIns="0" tIns="0" rIns="0" bIns="0" rtlCol="0" anchor="t">
            <a:spAutoFit/>
          </a:bodyPr>
          <a:lstStyle/>
          <a:p>
            <a:pPr algn="l">
              <a:lnSpc>
                <a:spcPts val="5098"/>
              </a:lnSpc>
            </a:pPr>
            <a:r>
              <a:rPr lang="en-US" sz="3641" b="1" spc="127">
                <a:solidFill>
                  <a:srgbClr val="FFFFFF"/>
                </a:solidFill>
                <a:latin typeface="Quattrocento Bold"/>
                <a:ea typeface="Quattrocento Bold"/>
                <a:cs typeface="Quattrocento Bold"/>
                <a:sym typeface="Quattrocento Bold"/>
              </a:rPr>
              <a:t>Founded 1942, Smith College </a:t>
            </a:r>
          </a:p>
          <a:p>
            <a:pPr algn="l">
              <a:lnSpc>
                <a:spcPts val="5098"/>
              </a:lnSpc>
            </a:pPr>
            <a:endParaRPr lang="en-US" sz="3641" b="1" spc="127">
              <a:solidFill>
                <a:srgbClr val="FFFFFF"/>
              </a:solidFill>
              <a:latin typeface="Quattrocento Bold"/>
              <a:ea typeface="Quattrocento Bold"/>
              <a:cs typeface="Quattrocento Bold"/>
              <a:sym typeface="Quattrocento Bold"/>
            </a:endParaRPr>
          </a:p>
          <a:p>
            <a:pPr algn="l">
              <a:lnSpc>
                <a:spcPts val="5098"/>
              </a:lnSpc>
            </a:pPr>
            <a:r>
              <a:rPr lang="en-US" sz="3641" b="1" spc="127">
                <a:solidFill>
                  <a:srgbClr val="FFFFFF"/>
                </a:solidFill>
                <a:latin typeface="Quattrocento Bold"/>
                <a:ea typeface="Quattrocento Bold"/>
                <a:cs typeface="Quattrocento Bold"/>
                <a:sym typeface="Quattrocento Bold"/>
              </a:rPr>
              <a:t>Oldest repository of women's history in the US - focused on collecting women working on behalf of women and gender minorities</a:t>
            </a:r>
          </a:p>
          <a:p>
            <a:pPr algn="l">
              <a:lnSpc>
                <a:spcPts val="5098"/>
              </a:lnSpc>
            </a:pPr>
            <a:endParaRPr lang="en-US" sz="3641" b="1" spc="127">
              <a:solidFill>
                <a:srgbClr val="FFFFFF"/>
              </a:solidFill>
              <a:latin typeface="Quattrocento Bold"/>
              <a:ea typeface="Quattrocento Bold"/>
              <a:cs typeface="Quattrocento Bold"/>
              <a:sym typeface="Quattrocento Bold"/>
            </a:endParaRPr>
          </a:p>
          <a:p>
            <a:pPr algn="l">
              <a:lnSpc>
                <a:spcPts val="5098"/>
              </a:lnSpc>
            </a:pPr>
            <a:r>
              <a:rPr lang="en-US" sz="3641" b="1" spc="127">
                <a:solidFill>
                  <a:srgbClr val="FFFFFF"/>
                </a:solidFill>
                <a:latin typeface="Quattrocento Bold"/>
                <a:ea typeface="Quattrocento Bold"/>
                <a:cs typeface="Quattrocento Bold"/>
                <a:sym typeface="Quattrocento Bold"/>
              </a:rPr>
              <a:t>Largest collection for women's reproductive health, justice, and wellbeing </a:t>
            </a:r>
          </a:p>
          <a:p>
            <a:pPr algn="l">
              <a:lnSpc>
                <a:spcPts val="3951"/>
              </a:lnSpc>
            </a:pPr>
            <a:endParaRPr lang="en-US" sz="3641" b="1" spc="127">
              <a:solidFill>
                <a:srgbClr val="FFFFFF"/>
              </a:solidFill>
              <a:latin typeface="Quattrocento Bold"/>
              <a:ea typeface="Quattrocento Bold"/>
              <a:cs typeface="Quattrocento Bold"/>
              <a:sym typeface="Quattrocento Bold"/>
            </a:endParaRPr>
          </a:p>
          <a:p>
            <a:pPr algn="l">
              <a:lnSpc>
                <a:spcPts val="5095"/>
              </a:lnSpc>
              <a:spcBef>
                <a:spcPct val="0"/>
              </a:spcBef>
            </a:pPr>
            <a:r>
              <a:rPr lang="en-US" sz="3639" b="1" spc="127">
                <a:solidFill>
                  <a:srgbClr val="FFFFFF"/>
                </a:solidFill>
                <a:latin typeface="Quattrocento Bold"/>
                <a:ea typeface="Quattrocento Bold"/>
                <a:cs typeface="Quattrocento Bold"/>
                <a:sym typeface="Quattrocento Bold"/>
              </a:rPr>
              <a:t>SSC Archivist at the time: Maureen Cresci Callahan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TextBox 3"/>
          <p:cNvSpPr txBox="1"/>
          <p:nvPr/>
        </p:nvSpPr>
        <p:spPr>
          <a:xfrm>
            <a:off x="341136" y="801153"/>
            <a:ext cx="14565943" cy="2894965"/>
          </a:xfrm>
          <a:prstGeom prst="rect">
            <a:avLst/>
          </a:prstGeom>
        </p:spPr>
        <p:txBody>
          <a:bodyPr lIns="0" tIns="0" rIns="0" bIns="0" rtlCol="0" anchor="t">
            <a:spAutoFit/>
          </a:bodyPr>
          <a:lstStyle/>
          <a:p>
            <a:pPr algn="l">
              <a:lnSpc>
                <a:spcPts val="7625"/>
              </a:lnSpc>
            </a:pPr>
            <a:r>
              <a:rPr lang="en-US" sz="6100" b="1" spc="244">
                <a:solidFill>
                  <a:srgbClr val="E0B796"/>
                </a:solidFill>
                <a:latin typeface="Quattrocento Bold"/>
                <a:ea typeface="Quattrocento Bold"/>
                <a:cs typeface="Quattrocento Bold"/>
                <a:sym typeface="Quattrocento Bold"/>
              </a:rPr>
              <a:t>The Donor:</a:t>
            </a:r>
          </a:p>
          <a:p>
            <a:pPr algn="l">
              <a:lnSpc>
                <a:spcPts val="7625"/>
              </a:lnSpc>
            </a:pPr>
            <a:r>
              <a:rPr lang="en-US" sz="6100" b="1" spc="244">
                <a:solidFill>
                  <a:srgbClr val="E0B796"/>
                </a:solidFill>
                <a:latin typeface="Quattrocento Bold"/>
                <a:ea typeface="Quattrocento Bold"/>
                <a:cs typeface="Quattrocento Bold"/>
                <a:sym typeface="Quattrocento Bold"/>
              </a:rPr>
              <a:t>International Women's Health Coalition (IWHC) </a:t>
            </a:r>
          </a:p>
        </p:txBody>
      </p:sp>
      <p:sp>
        <p:nvSpPr>
          <p:cNvPr id="4" name="TextBox 4"/>
          <p:cNvSpPr txBox="1"/>
          <p:nvPr/>
        </p:nvSpPr>
        <p:spPr>
          <a:xfrm>
            <a:off x="430049" y="4061801"/>
            <a:ext cx="17427902" cy="8919211"/>
          </a:xfrm>
          <a:prstGeom prst="rect">
            <a:avLst/>
          </a:prstGeom>
        </p:spPr>
        <p:txBody>
          <a:bodyPr lIns="0" tIns="0" rIns="0" bIns="0" rtlCol="0" anchor="t">
            <a:spAutoFit/>
          </a:bodyPr>
          <a:lstStyle/>
          <a:p>
            <a:pPr algn="l">
              <a:lnSpc>
                <a:spcPts val="5039"/>
              </a:lnSpc>
            </a:pPr>
            <a:r>
              <a:rPr lang="en-US" sz="3599" spc="125">
                <a:solidFill>
                  <a:srgbClr val="E0B796"/>
                </a:solidFill>
                <a:latin typeface="Quattrocento"/>
                <a:ea typeface="Quattrocento"/>
                <a:cs typeface="Quattrocento"/>
                <a:sym typeface="Quattrocento"/>
              </a:rPr>
              <a:t>Founded in 1984, NYC. </a:t>
            </a:r>
          </a:p>
          <a:p>
            <a:pPr algn="l">
              <a:lnSpc>
                <a:spcPts val="5039"/>
              </a:lnSpc>
            </a:pPr>
            <a:endParaRPr lang="en-US" sz="3599" spc="125">
              <a:solidFill>
                <a:srgbClr val="E0B796"/>
              </a:solidFill>
              <a:latin typeface="Quattrocento"/>
              <a:ea typeface="Quattrocento"/>
              <a:cs typeface="Quattrocento"/>
              <a:sym typeface="Quattrocento"/>
            </a:endParaRPr>
          </a:p>
          <a:p>
            <a:pPr algn="l">
              <a:lnSpc>
                <a:spcPts val="5039"/>
              </a:lnSpc>
            </a:pPr>
            <a:r>
              <a:rPr lang="en-US" sz="3599" spc="125">
                <a:solidFill>
                  <a:srgbClr val="E0B796"/>
                </a:solidFill>
                <a:latin typeface="Quattrocento"/>
                <a:ea typeface="Quattrocento"/>
                <a:cs typeface="Quattrocento"/>
                <a:sym typeface="Quattrocento"/>
              </a:rPr>
              <a:t>Merged with International Planned Parenthood in 2021. </a:t>
            </a:r>
          </a:p>
          <a:p>
            <a:pPr algn="l">
              <a:lnSpc>
                <a:spcPts val="5039"/>
              </a:lnSpc>
            </a:pPr>
            <a:endParaRPr lang="en-US" sz="3599" spc="125">
              <a:solidFill>
                <a:srgbClr val="E0B796"/>
              </a:solidFill>
              <a:latin typeface="Quattrocento"/>
              <a:ea typeface="Quattrocento"/>
              <a:cs typeface="Quattrocento"/>
              <a:sym typeface="Quattrocento"/>
            </a:endParaRPr>
          </a:p>
          <a:p>
            <a:pPr algn="l">
              <a:lnSpc>
                <a:spcPts val="5039"/>
              </a:lnSpc>
            </a:pPr>
            <a:r>
              <a:rPr lang="en-US" sz="3599" spc="125">
                <a:solidFill>
                  <a:srgbClr val="E0B796"/>
                </a:solidFill>
                <a:latin typeface="Quattrocento"/>
                <a:ea typeface="Quattrocento"/>
                <a:cs typeface="Quattrocento"/>
                <a:sym typeface="Quattrocento"/>
              </a:rPr>
              <a:t>Advocacy organization for women and girls rights, health, equality on a global scale, but focused on the Western Hemisphere. Programming included health education, abortion training, maternity care, comprehensive sex education, anti-sterilization lobbying, and domestic sexual violence awareness campaigns. </a:t>
            </a:r>
          </a:p>
          <a:p>
            <a:pPr algn="l">
              <a:lnSpc>
                <a:spcPts val="5039"/>
              </a:lnSpc>
            </a:pPr>
            <a:endParaRPr lang="en-US" sz="3599" spc="125">
              <a:solidFill>
                <a:srgbClr val="E0B796"/>
              </a:solidFill>
              <a:latin typeface="Quattrocento"/>
              <a:ea typeface="Quattrocento"/>
              <a:cs typeface="Quattrocento"/>
              <a:sym typeface="Quattrocento"/>
            </a:endParaRPr>
          </a:p>
          <a:p>
            <a:pPr algn="l">
              <a:lnSpc>
                <a:spcPts val="5039"/>
              </a:lnSpc>
            </a:pPr>
            <a:endParaRPr lang="en-US" sz="3599" spc="125">
              <a:solidFill>
                <a:srgbClr val="E0B796"/>
              </a:solidFill>
              <a:latin typeface="Quattrocento"/>
              <a:ea typeface="Quattrocento"/>
              <a:cs typeface="Quattrocento"/>
              <a:sym typeface="Quattrocento"/>
            </a:endParaRPr>
          </a:p>
          <a:p>
            <a:pPr algn="l">
              <a:lnSpc>
                <a:spcPts val="5039"/>
              </a:lnSpc>
            </a:pPr>
            <a:endParaRPr lang="en-US" sz="3599" spc="125">
              <a:solidFill>
                <a:srgbClr val="E0B796"/>
              </a:solidFill>
              <a:latin typeface="Quattrocento"/>
              <a:ea typeface="Quattrocento"/>
              <a:cs typeface="Quattrocento"/>
              <a:sym typeface="Quattrocento"/>
            </a:endParaRPr>
          </a:p>
          <a:p>
            <a:pPr algn="l">
              <a:lnSpc>
                <a:spcPts val="5039"/>
              </a:lnSpc>
            </a:pPr>
            <a:endParaRPr lang="en-US" sz="3599" spc="125">
              <a:solidFill>
                <a:srgbClr val="E0B796"/>
              </a:solidFill>
              <a:latin typeface="Quattrocento"/>
              <a:ea typeface="Quattrocento"/>
              <a:cs typeface="Quattrocento"/>
              <a:sym typeface="Quattrocento"/>
            </a:endParaRPr>
          </a:p>
          <a:p>
            <a:pPr algn="l">
              <a:lnSpc>
                <a:spcPts val="5039"/>
              </a:lnSpc>
              <a:spcBef>
                <a:spcPct val="0"/>
              </a:spcBef>
            </a:pPr>
            <a:endParaRPr lang="en-US" sz="3599" spc="125">
              <a:solidFill>
                <a:srgbClr val="E0B796"/>
              </a:solidFill>
              <a:latin typeface="Quattrocento"/>
              <a:ea typeface="Quattrocento"/>
              <a:cs typeface="Quattrocento"/>
              <a:sym typeface="Quattrocento"/>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3" t="-167" r="-1733" b="-20589"/>
            </a:stretch>
          </a:blipFill>
        </p:spPr>
        <p:txBody>
          <a:bodyPr/>
          <a:lstStyle/>
          <a:p>
            <a:endParaRPr lang="en-US"/>
          </a:p>
        </p:txBody>
      </p:sp>
      <p:sp>
        <p:nvSpPr>
          <p:cNvPr id="3" name="Freeform 3">
            <a:hlinkClick r:id="rId3" tooltip="https://docs.google.com/spreadsheets/d/1dVWALVhdd-ZxAcaFFQAYehKRNUuqA3r9/edit?usp=sharing&amp;ouid=105292149221513916052&amp;rtpof=true&amp;sd=true"/>
          </p:cNvPr>
          <p:cNvSpPr/>
          <p:nvPr/>
        </p:nvSpPr>
        <p:spPr>
          <a:xfrm>
            <a:off x="14236531" y="5719062"/>
            <a:ext cx="3644003" cy="3539238"/>
          </a:xfrm>
          <a:custGeom>
            <a:avLst/>
            <a:gdLst/>
            <a:ahLst/>
            <a:cxnLst/>
            <a:rect l="l" t="t" r="r" b="b"/>
            <a:pathLst>
              <a:path w="3644003" h="3539238">
                <a:moveTo>
                  <a:pt x="0" y="0"/>
                </a:moveTo>
                <a:lnTo>
                  <a:pt x="3644003" y="0"/>
                </a:lnTo>
                <a:lnTo>
                  <a:pt x="3644003" y="3539238"/>
                </a:lnTo>
                <a:lnTo>
                  <a:pt x="0" y="35392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a:hlinkClick r:id="rId6" tooltip="https://docs.google.com/spreadsheets/d/14e42EBjS1jA8rf_4nJaUIhvvs9wTEDGs/edit?usp=sharing&amp;ouid=105292149221513916052&amp;rtpof=true&amp;sd=true"/>
          </p:cNvPr>
          <p:cNvSpPr/>
          <p:nvPr/>
        </p:nvSpPr>
        <p:spPr>
          <a:xfrm>
            <a:off x="14049461" y="338157"/>
            <a:ext cx="3684650" cy="4334882"/>
          </a:xfrm>
          <a:custGeom>
            <a:avLst/>
            <a:gdLst/>
            <a:ahLst/>
            <a:cxnLst/>
            <a:rect l="l" t="t" r="r" b="b"/>
            <a:pathLst>
              <a:path w="3684650" h="4334882">
                <a:moveTo>
                  <a:pt x="0" y="0"/>
                </a:moveTo>
                <a:lnTo>
                  <a:pt x="3684650" y="0"/>
                </a:lnTo>
                <a:lnTo>
                  <a:pt x="3684650" y="4334882"/>
                </a:lnTo>
                <a:lnTo>
                  <a:pt x="0" y="43348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TextBox 5"/>
          <p:cNvSpPr txBox="1"/>
          <p:nvPr/>
        </p:nvSpPr>
        <p:spPr>
          <a:xfrm>
            <a:off x="6796438" y="6987983"/>
            <a:ext cx="6517332" cy="896620"/>
          </a:xfrm>
          <a:prstGeom prst="rect">
            <a:avLst/>
          </a:prstGeom>
        </p:spPr>
        <p:txBody>
          <a:bodyPr lIns="0" tIns="0" rIns="0" bIns="0" rtlCol="0" anchor="t">
            <a:spAutoFit/>
          </a:bodyPr>
          <a:lstStyle/>
          <a:p>
            <a:pPr algn="ctr">
              <a:lnSpc>
                <a:spcPts val="7279"/>
              </a:lnSpc>
            </a:pPr>
            <a:r>
              <a:rPr lang="en-US" sz="5199" b="1">
                <a:solidFill>
                  <a:srgbClr val="A7745B"/>
                </a:solidFill>
                <a:latin typeface="Quattrocento Bold"/>
                <a:ea typeface="Quattrocento Bold"/>
                <a:cs typeface="Quattrocento Bold"/>
                <a:sym typeface="Quattrocento Bold"/>
              </a:rPr>
              <a:t>Quick Cost Estimator </a:t>
            </a:r>
          </a:p>
        </p:txBody>
      </p:sp>
      <p:sp>
        <p:nvSpPr>
          <p:cNvPr id="6" name="TextBox 6"/>
          <p:cNvSpPr txBox="1"/>
          <p:nvPr/>
        </p:nvSpPr>
        <p:spPr>
          <a:xfrm>
            <a:off x="4084343" y="2004900"/>
            <a:ext cx="9229427" cy="896620"/>
          </a:xfrm>
          <a:prstGeom prst="rect">
            <a:avLst/>
          </a:prstGeom>
        </p:spPr>
        <p:txBody>
          <a:bodyPr lIns="0" tIns="0" rIns="0" bIns="0" rtlCol="0" anchor="t">
            <a:spAutoFit/>
          </a:bodyPr>
          <a:lstStyle/>
          <a:p>
            <a:pPr algn="ctr">
              <a:lnSpc>
                <a:spcPts val="7279"/>
              </a:lnSpc>
            </a:pPr>
            <a:r>
              <a:rPr lang="en-US" sz="5199" b="1">
                <a:solidFill>
                  <a:srgbClr val="793B3A"/>
                </a:solidFill>
                <a:latin typeface="Quattrocento Bold"/>
                <a:ea typeface="Quattrocento Bold"/>
                <a:cs typeface="Quattrocento Bold"/>
                <a:sym typeface="Quattrocento Bold"/>
              </a:rPr>
              <a:t>Operational Impact Estimator</a:t>
            </a:r>
            <a:r>
              <a:rPr lang="en-US" sz="5199" b="1">
                <a:solidFill>
                  <a:srgbClr val="000000"/>
                </a:solidFill>
                <a:latin typeface="Quattrocento Bold"/>
                <a:ea typeface="Quattrocento Bold"/>
                <a:cs typeface="Quattrocento Bold"/>
                <a:sym typeface="Quattrocento Bold"/>
              </a:rPr>
              <a:t>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3" t="-167" r="-1733" b="-20589"/>
            </a:stretch>
          </a:blipFill>
        </p:spPr>
        <p:txBody>
          <a:bodyPr/>
          <a:lstStyle/>
          <a:p>
            <a:endParaRPr lang="en-US"/>
          </a:p>
        </p:txBody>
      </p:sp>
      <p:sp>
        <p:nvSpPr>
          <p:cNvPr id="3" name="Freeform 3"/>
          <p:cNvSpPr/>
          <p:nvPr/>
        </p:nvSpPr>
        <p:spPr>
          <a:xfrm>
            <a:off x="249303" y="736965"/>
            <a:ext cx="17718446" cy="9550035"/>
          </a:xfrm>
          <a:custGeom>
            <a:avLst/>
            <a:gdLst/>
            <a:ahLst/>
            <a:cxnLst/>
            <a:rect l="l" t="t" r="r" b="b"/>
            <a:pathLst>
              <a:path w="17718446" h="9550035">
                <a:moveTo>
                  <a:pt x="0" y="0"/>
                </a:moveTo>
                <a:lnTo>
                  <a:pt x="17718446" y="0"/>
                </a:lnTo>
                <a:lnTo>
                  <a:pt x="17718446" y="9550035"/>
                </a:lnTo>
                <a:lnTo>
                  <a:pt x="0" y="9550035"/>
                </a:lnTo>
                <a:lnTo>
                  <a:pt x="0" y="0"/>
                </a:lnTo>
                <a:close/>
              </a:path>
            </a:pathLst>
          </a:custGeom>
          <a:blipFill>
            <a:blip r:embed="rId3"/>
            <a:stretch>
              <a:fillRect l="-732" r="-732" b="-949"/>
            </a:stretch>
          </a:blipFill>
        </p:spPr>
        <p:txBody>
          <a:bodyPr/>
          <a:lstStyle/>
          <a:p>
            <a:endParaRPr lang="en-US"/>
          </a:p>
        </p:txBody>
      </p:sp>
      <p:sp>
        <p:nvSpPr>
          <p:cNvPr id="4" name="TextBox 4"/>
          <p:cNvSpPr txBox="1"/>
          <p:nvPr/>
        </p:nvSpPr>
        <p:spPr>
          <a:xfrm>
            <a:off x="4960906" y="80156"/>
            <a:ext cx="7944743" cy="657114"/>
          </a:xfrm>
          <a:prstGeom prst="rect">
            <a:avLst/>
          </a:prstGeom>
        </p:spPr>
        <p:txBody>
          <a:bodyPr lIns="0" tIns="0" rIns="0" bIns="0" rtlCol="0" anchor="t">
            <a:spAutoFit/>
          </a:bodyPr>
          <a:lstStyle/>
          <a:p>
            <a:pPr algn="ctr">
              <a:lnSpc>
                <a:spcPts val="5256"/>
              </a:lnSpc>
              <a:spcBef>
                <a:spcPct val="0"/>
              </a:spcBef>
            </a:pPr>
            <a:r>
              <a:rPr lang="en-US" sz="3754" b="1" spc="131">
                <a:solidFill>
                  <a:srgbClr val="000000"/>
                </a:solidFill>
                <a:latin typeface="Quattrocento Bold"/>
                <a:ea typeface="Quattrocento Bold"/>
                <a:cs typeface="Quattrocento Bold"/>
                <a:sym typeface="Quattrocento Bold"/>
              </a:rPr>
              <a:t>Define Staff Types &amp; Hourly Rates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3" t="-167" r="-1733" b="-20589"/>
            </a:stretch>
          </a:blipFill>
        </p:spPr>
        <p:txBody>
          <a:bodyPr/>
          <a:lstStyle/>
          <a:p>
            <a:endParaRPr lang="en-US"/>
          </a:p>
        </p:txBody>
      </p:sp>
      <p:sp>
        <p:nvSpPr>
          <p:cNvPr id="3" name="Freeform 3"/>
          <p:cNvSpPr/>
          <p:nvPr/>
        </p:nvSpPr>
        <p:spPr>
          <a:xfrm>
            <a:off x="115237" y="851784"/>
            <a:ext cx="18057527" cy="8997387"/>
          </a:xfrm>
          <a:custGeom>
            <a:avLst/>
            <a:gdLst/>
            <a:ahLst/>
            <a:cxnLst/>
            <a:rect l="l" t="t" r="r" b="b"/>
            <a:pathLst>
              <a:path w="18057527" h="8997387">
                <a:moveTo>
                  <a:pt x="0" y="0"/>
                </a:moveTo>
                <a:lnTo>
                  <a:pt x="18057526" y="0"/>
                </a:lnTo>
                <a:lnTo>
                  <a:pt x="18057526" y="8997387"/>
                </a:lnTo>
                <a:lnTo>
                  <a:pt x="0" y="8997387"/>
                </a:lnTo>
                <a:lnTo>
                  <a:pt x="0" y="0"/>
                </a:lnTo>
                <a:close/>
              </a:path>
            </a:pathLst>
          </a:custGeom>
          <a:blipFill>
            <a:blip r:embed="rId3"/>
            <a:stretch>
              <a:fillRect l="-973" r="-973"/>
            </a:stretch>
          </a:blipFill>
        </p:spPr>
        <p:txBody>
          <a:bodyPr/>
          <a:lstStyle/>
          <a:p>
            <a:endParaRPr lang="en-US"/>
          </a:p>
        </p:txBody>
      </p:sp>
      <p:sp>
        <p:nvSpPr>
          <p:cNvPr id="4" name="TextBox 4"/>
          <p:cNvSpPr txBox="1"/>
          <p:nvPr/>
        </p:nvSpPr>
        <p:spPr>
          <a:xfrm>
            <a:off x="7067047" y="80156"/>
            <a:ext cx="3732461" cy="657114"/>
          </a:xfrm>
          <a:prstGeom prst="rect">
            <a:avLst/>
          </a:prstGeom>
        </p:spPr>
        <p:txBody>
          <a:bodyPr lIns="0" tIns="0" rIns="0" bIns="0" rtlCol="0" anchor="t">
            <a:spAutoFit/>
          </a:bodyPr>
          <a:lstStyle/>
          <a:p>
            <a:pPr algn="ctr">
              <a:lnSpc>
                <a:spcPts val="5256"/>
              </a:lnSpc>
              <a:spcBef>
                <a:spcPct val="0"/>
              </a:spcBef>
            </a:pPr>
            <a:r>
              <a:rPr lang="en-US" sz="3754" b="1" spc="131">
                <a:solidFill>
                  <a:srgbClr val="000000"/>
                </a:solidFill>
                <a:latin typeface="Quattrocento Bold"/>
                <a:ea typeface="Quattrocento Bold"/>
                <a:cs typeface="Quattrocento Bold"/>
                <a:sym typeface="Quattrocento Bold"/>
              </a:rPr>
              <a:t>Define Capacity</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3" t="-167" r="-1733" b="-20589"/>
            </a:stretch>
          </a:blipFill>
        </p:spPr>
        <p:txBody>
          <a:bodyPr/>
          <a:lstStyle/>
          <a:p>
            <a:endParaRPr lang="en-US"/>
          </a:p>
        </p:txBody>
      </p:sp>
      <p:sp>
        <p:nvSpPr>
          <p:cNvPr id="3" name="Freeform 3"/>
          <p:cNvSpPr/>
          <p:nvPr/>
        </p:nvSpPr>
        <p:spPr>
          <a:xfrm>
            <a:off x="149337" y="850707"/>
            <a:ext cx="17989326" cy="9533394"/>
          </a:xfrm>
          <a:custGeom>
            <a:avLst/>
            <a:gdLst/>
            <a:ahLst/>
            <a:cxnLst/>
            <a:rect l="l" t="t" r="r" b="b"/>
            <a:pathLst>
              <a:path w="17989326" h="9533394">
                <a:moveTo>
                  <a:pt x="0" y="0"/>
                </a:moveTo>
                <a:lnTo>
                  <a:pt x="17989326" y="0"/>
                </a:lnTo>
                <a:lnTo>
                  <a:pt x="17989326" y="9533395"/>
                </a:lnTo>
                <a:lnTo>
                  <a:pt x="0" y="9533395"/>
                </a:lnTo>
                <a:lnTo>
                  <a:pt x="0" y="0"/>
                </a:lnTo>
                <a:close/>
              </a:path>
            </a:pathLst>
          </a:custGeom>
          <a:blipFill>
            <a:blip r:embed="rId3"/>
            <a:stretch>
              <a:fillRect t="-4368" b="-4368"/>
            </a:stretch>
          </a:blipFill>
        </p:spPr>
        <p:txBody>
          <a:bodyPr/>
          <a:lstStyle/>
          <a:p>
            <a:endParaRPr lang="en-US"/>
          </a:p>
        </p:txBody>
      </p:sp>
      <p:sp>
        <p:nvSpPr>
          <p:cNvPr id="4" name="TextBox 4"/>
          <p:cNvSpPr txBox="1"/>
          <p:nvPr/>
        </p:nvSpPr>
        <p:spPr>
          <a:xfrm>
            <a:off x="6207565" y="80156"/>
            <a:ext cx="5451425" cy="657114"/>
          </a:xfrm>
          <a:prstGeom prst="rect">
            <a:avLst/>
          </a:prstGeom>
        </p:spPr>
        <p:txBody>
          <a:bodyPr lIns="0" tIns="0" rIns="0" bIns="0" rtlCol="0" anchor="t">
            <a:spAutoFit/>
          </a:bodyPr>
          <a:lstStyle/>
          <a:p>
            <a:pPr algn="ctr">
              <a:lnSpc>
                <a:spcPts val="5256"/>
              </a:lnSpc>
              <a:spcBef>
                <a:spcPct val="0"/>
              </a:spcBef>
            </a:pPr>
            <a:r>
              <a:rPr lang="en-US" sz="3754" b="1" spc="131">
                <a:solidFill>
                  <a:srgbClr val="000000"/>
                </a:solidFill>
                <a:latin typeface="Quattrocento Bold"/>
                <a:ea typeface="Quattrocento Bold"/>
                <a:cs typeface="Quattrocento Bold"/>
                <a:sym typeface="Quattrocento Bold"/>
              </a:rPr>
              <a:t>Estimate Costs &amp; Hours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3" t="-167" r="-1733" b="-20589"/>
            </a:stretch>
          </a:blipFill>
        </p:spPr>
        <p:txBody>
          <a:bodyPr/>
          <a:lstStyle/>
          <a:p>
            <a:endParaRPr lang="en-US"/>
          </a:p>
        </p:txBody>
      </p:sp>
      <p:sp>
        <p:nvSpPr>
          <p:cNvPr id="3" name="Freeform 3"/>
          <p:cNvSpPr/>
          <p:nvPr/>
        </p:nvSpPr>
        <p:spPr>
          <a:xfrm>
            <a:off x="261887" y="839195"/>
            <a:ext cx="17711200" cy="9447805"/>
          </a:xfrm>
          <a:custGeom>
            <a:avLst/>
            <a:gdLst/>
            <a:ahLst/>
            <a:cxnLst/>
            <a:rect l="l" t="t" r="r" b="b"/>
            <a:pathLst>
              <a:path w="17711200" h="9447805">
                <a:moveTo>
                  <a:pt x="0" y="0"/>
                </a:moveTo>
                <a:lnTo>
                  <a:pt x="17711200" y="0"/>
                </a:lnTo>
                <a:lnTo>
                  <a:pt x="17711200" y="9447805"/>
                </a:lnTo>
                <a:lnTo>
                  <a:pt x="0" y="9447805"/>
                </a:lnTo>
                <a:lnTo>
                  <a:pt x="0" y="0"/>
                </a:lnTo>
                <a:close/>
              </a:path>
            </a:pathLst>
          </a:custGeom>
          <a:blipFill>
            <a:blip r:embed="rId3"/>
            <a:stretch>
              <a:fillRect l="-1752" r="-3592" b="-5406"/>
            </a:stretch>
          </a:blipFill>
        </p:spPr>
        <p:txBody>
          <a:bodyPr/>
          <a:lstStyle/>
          <a:p>
            <a:endParaRPr lang="en-US"/>
          </a:p>
        </p:txBody>
      </p:sp>
      <p:sp>
        <p:nvSpPr>
          <p:cNvPr id="4" name="TextBox 4"/>
          <p:cNvSpPr txBox="1"/>
          <p:nvPr/>
        </p:nvSpPr>
        <p:spPr>
          <a:xfrm>
            <a:off x="5926949" y="80156"/>
            <a:ext cx="6012656" cy="657114"/>
          </a:xfrm>
          <a:prstGeom prst="rect">
            <a:avLst/>
          </a:prstGeom>
        </p:spPr>
        <p:txBody>
          <a:bodyPr lIns="0" tIns="0" rIns="0" bIns="0" rtlCol="0" anchor="t">
            <a:spAutoFit/>
          </a:bodyPr>
          <a:lstStyle/>
          <a:p>
            <a:pPr algn="ctr">
              <a:lnSpc>
                <a:spcPts val="5256"/>
              </a:lnSpc>
              <a:spcBef>
                <a:spcPct val="0"/>
              </a:spcBef>
            </a:pPr>
            <a:r>
              <a:rPr lang="en-US" sz="3754" b="1" spc="131">
                <a:solidFill>
                  <a:srgbClr val="000000"/>
                </a:solidFill>
                <a:latin typeface="Quattrocento Bold"/>
                <a:ea typeface="Quattrocento Bold"/>
                <a:cs typeface="Quattrocento Bold"/>
                <a:sym typeface="Quattrocento Bold"/>
              </a:rPr>
              <a:t>Estimate Capacity Impact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TextBox 3"/>
          <p:cNvSpPr txBox="1"/>
          <p:nvPr/>
        </p:nvSpPr>
        <p:spPr>
          <a:xfrm>
            <a:off x="4127313" y="1288044"/>
            <a:ext cx="10033373" cy="796925"/>
          </a:xfrm>
          <a:prstGeom prst="rect">
            <a:avLst/>
          </a:prstGeom>
        </p:spPr>
        <p:txBody>
          <a:bodyPr lIns="0" tIns="0" rIns="0" bIns="0" rtlCol="0" anchor="t">
            <a:spAutoFit/>
          </a:bodyPr>
          <a:lstStyle/>
          <a:p>
            <a:pPr algn="ctr">
              <a:lnSpc>
                <a:spcPts val="6250"/>
              </a:lnSpc>
            </a:pPr>
            <a:r>
              <a:rPr lang="en-US" sz="5000" spc="200">
                <a:solidFill>
                  <a:srgbClr val="172243"/>
                </a:solidFill>
                <a:latin typeface="Quattrocento"/>
                <a:ea typeface="Quattrocento"/>
                <a:cs typeface="Quattrocento"/>
                <a:sym typeface="Quattrocento"/>
              </a:rPr>
              <a:t>TIMELINE </a:t>
            </a:r>
          </a:p>
        </p:txBody>
      </p:sp>
      <p:grpSp>
        <p:nvGrpSpPr>
          <p:cNvPr id="4" name="Group 4"/>
          <p:cNvGrpSpPr/>
          <p:nvPr/>
        </p:nvGrpSpPr>
        <p:grpSpPr>
          <a:xfrm>
            <a:off x="771525" y="4284948"/>
            <a:ext cx="3941501" cy="4127822"/>
            <a:chOff x="0" y="0"/>
            <a:chExt cx="1827501" cy="1913890"/>
          </a:xfrm>
        </p:grpSpPr>
        <p:sp>
          <p:nvSpPr>
            <p:cNvPr id="5" name="Freeform 5"/>
            <p:cNvSpPr/>
            <p:nvPr/>
          </p:nvSpPr>
          <p:spPr>
            <a:xfrm>
              <a:off x="0" y="0"/>
              <a:ext cx="1827501" cy="1913890"/>
            </a:xfrm>
            <a:custGeom>
              <a:avLst/>
              <a:gdLst/>
              <a:ahLst/>
              <a:cxnLst/>
              <a:rect l="l" t="t" r="r" b="b"/>
              <a:pathLst>
                <a:path w="1827501" h="1913890">
                  <a:moveTo>
                    <a:pt x="0" y="0"/>
                  </a:moveTo>
                  <a:lnTo>
                    <a:pt x="1827501" y="0"/>
                  </a:lnTo>
                  <a:lnTo>
                    <a:pt x="1827501" y="1913890"/>
                  </a:lnTo>
                  <a:lnTo>
                    <a:pt x="0" y="1913890"/>
                  </a:lnTo>
                  <a:close/>
                </a:path>
              </a:pathLst>
            </a:custGeom>
            <a:solidFill>
              <a:srgbClr val="172243"/>
            </a:solidFill>
          </p:spPr>
          <p:txBody>
            <a:bodyPr/>
            <a:lstStyle/>
            <a:p>
              <a:endParaRPr lang="en-US"/>
            </a:p>
          </p:txBody>
        </p:sp>
        <p:sp>
          <p:nvSpPr>
            <p:cNvPr id="6" name="Freeform 6"/>
            <p:cNvSpPr/>
            <p:nvPr/>
          </p:nvSpPr>
          <p:spPr>
            <a:xfrm>
              <a:off x="59690" y="59690"/>
              <a:ext cx="1706851" cy="1793240"/>
            </a:xfrm>
            <a:custGeom>
              <a:avLst/>
              <a:gdLst/>
              <a:ahLst/>
              <a:cxnLst/>
              <a:rect l="l" t="t" r="r" b="b"/>
              <a:pathLst>
                <a:path w="1706851" h="1793240">
                  <a:moveTo>
                    <a:pt x="0" y="0"/>
                  </a:moveTo>
                  <a:lnTo>
                    <a:pt x="1706851" y="0"/>
                  </a:lnTo>
                  <a:lnTo>
                    <a:pt x="1706851" y="1793240"/>
                  </a:lnTo>
                  <a:lnTo>
                    <a:pt x="0" y="1793240"/>
                  </a:lnTo>
                  <a:close/>
                </a:path>
              </a:pathLst>
            </a:custGeom>
            <a:solidFill>
              <a:srgbClr val="FFFFFF"/>
            </a:solidFill>
          </p:spPr>
          <p:txBody>
            <a:bodyPr/>
            <a:lstStyle/>
            <a:p>
              <a:endParaRPr lang="en-US"/>
            </a:p>
          </p:txBody>
        </p:sp>
      </p:grpSp>
      <p:grpSp>
        <p:nvGrpSpPr>
          <p:cNvPr id="7" name="Group 7"/>
          <p:cNvGrpSpPr/>
          <p:nvPr/>
        </p:nvGrpSpPr>
        <p:grpSpPr>
          <a:xfrm>
            <a:off x="5038725" y="4284948"/>
            <a:ext cx="3941501" cy="4127822"/>
            <a:chOff x="0" y="0"/>
            <a:chExt cx="1827501" cy="1913890"/>
          </a:xfrm>
        </p:grpSpPr>
        <p:sp>
          <p:nvSpPr>
            <p:cNvPr id="8" name="Freeform 8"/>
            <p:cNvSpPr/>
            <p:nvPr/>
          </p:nvSpPr>
          <p:spPr>
            <a:xfrm>
              <a:off x="0" y="0"/>
              <a:ext cx="1827501" cy="1913890"/>
            </a:xfrm>
            <a:custGeom>
              <a:avLst/>
              <a:gdLst/>
              <a:ahLst/>
              <a:cxnLst/>
              <a:rect l="l" t="t" r="r" b="b"/>
              <a:pathLst>
                <a:path w="1827501" h="1913890">
                  <a:moveTo>
                    <a:pt x="0" y="0"/>
                  </a:moveTo>
                  <a:lnTo>
                    <a:pt x="1827501" y="0"/>
                  </a:lnTo>
                  <a:lnTo>
                    <a:pt x="1827501" y="1913890"/>
                  </a:lnTo>
                  <a:lnTo>
                    <a:pt x="0" y="1913890"/>
                  </a:lnTo>
                  <a:close/>
                </a:path>
              </a:pathLst>
            </a:custGeom>
            <a:solidFill>
              <a:srgbClr val="172243"/>
            </a:solidFill>
          </p:spPr>
          <p:txBody>
            <a:bodyPr/>
            <a:lstStyle/>
            <a:p>
              <a:endParaRPr lang="en-US"/>
            </a:p>
          </p:txBody>
        </p:sp>
        <p:sp>
          <p:nvSpPr>
            <p:cNvPr id="9" name="Freeform 9"/>
            <p:cNvSpPr/>
            <p:nvPr/>
          </p:nvSpPr>
          <p:spPr>
            <a:xfrm>
              <a:off x="59690" y="59690"/>
              <a:ext cx="1706851" cy="1793240"/>
            </a:xfrm>
            <a:custGeom>
              <a:avLst/>
              <a:gdLst/>
              <a:ahLst/>
              <a:cxnLst/>
              <a:rect l="l" t="t" r="r" b="b"/>
              <a:pathLst>
                <a:path w="1706851" h="1793240">
                  <a:moveTo>
                    <a:pt x="0" y="0"/>
                  </a:moveTo>
                  <a:lnTo>
                    <a:pt x="1706851" y="0"/>
                  </a:lnTo>
                  <a:lnTo>
                    <a:pt x="1706851" y="1793240"/>
                  </a:lnTo>
                  <a:lnTo>
                    <a:pt x="0" y="1793240"/>
                  </a:lnTo>
                  <a:close/>
                </a:path>
              </a:pathLst>
            </a:custGeom>
            <a:solidFill>
              <a:srgbClr val="FFFFFF"/>
            </a:solidFill>
          </p:spPr>
          <p:txBody>
            <a:bodyPr/>
            <a:lstStyle/>
            <a:p>
              <a:endParaRPr lang="en-US"/>
            </a:p>
          </p:txBody>
        </p:sp>
      </p:grpSp>
      <p:grpSp>
        <p:nvGrpSpPr>
          <p:cNvPr id="10" name="Group 10"/>
          <p:cNvGrpSpPr/>
          <p:nvPr/>
        </p:nvGrpSpPr>
        <p:grpSpPr>
          <a:xfrm>
            <a:off x="9307774" y="4284948"/>
            <a:ext cx="3941501" cy="4127822"/>
            <a:chOff x="0" y="0"/>
            <a:chExt cx="1827501" cy="1913890"/>
          </a:xfrm>
        </p:grpSpPr>
        <p:sp>
          <p:nvSpPr>
            <p:cNvPr id="11" name="Freeform 11"/>
            <p:cNvSpPr/>
            <p:nvPr/>
          </p:nvSpPr>
          <p:spPr>
            <a:xfrm>
              <a:off x="0" y="0"/>
              <a:ext cx="1827501" cy="1913890"/>
            </a:xfrm>
            <a:custGeom>
              <a:avLst/>
              <a:gdLst/>
              <a:ahLst/>
              <a:cxnLst/>
              <a:rect l="l" t="t" r="r" b="b"/>
              <a:pathLst>
                <a:path w="1827501" h="1913890">
                  <a:moveTo>
                    <a:pt x="0" y="0"/>
                  </a:moveTo>
                  <a:lnTo>
                    <a:pt x="1827501" y="0"/>
                  </a:lnTo>
                  <a:lnTo>
                    <a:pt x="1827501" y="1913890"/>
                  </a:lnTo>
                  <a:lnTo>
                    <a:pt x="0" y="1913890"/>
                  </a:lnTo>
                  <a:close/>
                </a:path>
              </a:pathLst>
            </a:custGeom>
            <a:solidFill>
              <a:srgbClr val="172243"/>
            </a:solidFill>
          </p:spPr>
          <p:txBody>
            <a:bodyPr/>
            <a:lstStyle/>
            <a:p>
              <a:endParaRPr lang="en-US"/>
            </a:p>
          </p:txBody>
        </p:sp>
        <p:sp>
          <p:nvSpPr>
            <p:cNvPr id="12" name="Freeform 12"/>
            <p:cNvSpPr/>
            <p:nvPr/>
          </p:nvSpPr>
          <p:spPr>
            <a:xfrm>
              <a:off x="59690" y="59690"/>
              <a:ext cx="1706851" cy="1793240"/>
            </a:xfrm>
            <a:custGeom>
              <a:avLst/>
              <a:gdLst/>
              <a:ahLst/>
              <a:cxnLst/>
              <a:rect l="l" t="t" r="r" b="b"/>
              <a:pathLst>
                <a:path w="1706851" h="1793240">
                  <a:moveTo>
                    <a:pt x="0" y="0"/>
                  </a:moveTo>
                  <a:lnTo>
                    <a:pt x="1706851" y="0"/>
                  </a:lnTo>
                  <a:lnTo>
                    <a:pt x="1706851" y="1793240"/>
                  </a:lnTo>
                  <a:lnTo>
                    <a:pt x="0" y="1793240"/>
                  </a:lnTo>
                  <a:close/>
                </a:path>
              </a:pathLst>
            </a:custGeom>
            <a:solidFill>
              <a:srgbClr val="FFFFFF"/>
            </a:solidFill>
          </p:spPr>
          <p:txBody>
            <a:bodyPr/>
            <a:lstStyle/>
            <a:p>
              <a:endParaRPr lang="en-US"/>
            </a:p>
          </p:txBody>
        </p:sp>
      </p:grpSp>
      <p:grpSp>
        <p:nvGrpSpPr>
          <p:cNvPr id="13" name="Group 13"/>
          <p:cNvGrpSpPr/>
          <p:nvPr/>
        </p:nvGrpSpPr>
        <p:grpSpPr>
          <a:xfrm>
            <a:off x="13574974" y="4284948"/>
            <a:ext cx="3941501" cy="4127822"/>
            <a:chOff x="0" y="0"/>
            <a:chExt cx="1827501" cy="1913890"/>
          </a:xfrm>
        </p:grpSpPr>
        <p:sp>
          <p:nvSpPr>
            <p:cNvPr id="14" name="Freeform 14"/>
            <p:cNvSpPr/>
            <p:nvPr/>
          </p:nvSpPr>
          <p:spPr>
            <a:xfrm>
              <a:off x="0" y="0"/>
              <a:ext cx="1827501" cy="1913890"/>
            </a:xfrm>
            <a:custGeom>
              <a:avLst/>
              <a:gdLst/>
              <a:ahLst/>
              <a:cxnLst/>
              <a:rect l="l" t="t" r="r" b="b"/>
              <a:pathLst>
                <a:path w="1827501" h="1913890">
                  <a:moveTo>
                    <a:pt x="0" y="0"/>
                  </a:moveTo>
                  <a:lnTo>
                    <a:pt x="1827501" y="0"/>
                  </a:lnTo>
                  <a:lnTo>
                    <a:pt x="1827501" y="1913890"/>
                  </a:lnTo>
                  <a:lnTo>
                    <a:pt x="0" y="1913890"/>
                  </a:lnTo>
                  <a:close/>
                </a:path>
              </a:pathLst>
            </a:custGeom>
            <a:solidFill>
              <a:srgbClr val="172243"/>
            </a:solidFill>
          </p:spPr>
          <p:txBody>
            <a:bodyPr/>
            <a:lstStyle/>
            <a:p>
              <a:endParaRPr lang="en-US"/>
            </a:p>
          </p:txBody>
        </p:sp>
        <p:sp>
          <p:nvSpPr>
            <p:cNvPr id="15" name="Freeform 15"/>
            <p:cNvSpPr/>
            <p:nvPr/>
          </p:nvSpPr>
          <p:spPr>
            <a:xfrm>
              <a:off x="59690" y="59690"/>
              <a:ext cx="1706851" cy="1793240"/>
            </a:xfrm>
            <a:custGeom>
              <a:avLst/>
              <a:gdLst/>
              <a:ahLst/>
              <a:cxnLst/>
              <a:rect l="l" t="t" r="r" b="b"/>
              <a:pathLst>
                <a:path w="1706851" h="1793240">
                  <a:moveTo>
                    <a:pt x="0" y="0"/>
                  </a:moveTo>
                  <a:lnTo>
                    <a:pt x="1706851" y="0"/>
                  </a:lnTo>
                  <a:lnTo>
                    <a:pt x="1706851" y="1793240"/>
                  </a:lnTo>
                  <a:lnTo>
                    <a:pt x="0" y="1793240"/>
                  </a:lnTo>
                  <a:close/>
                </a:path>
              </a:pathLst>
            </a:custGeom>
            <a:solidFill>
              <a:srgbClr val="FFFFFF"/>
            </a:solidFill>
          </p:spPr>
          <p:txBody>
            <a:bodyPr/>
            <a:lstStyle/>
            <a:p>
              <a:endParaRPr lang="en-US"/>
            </a:p>
          </p:txBody>
        </p:sp>
      </p:grpSp>
      <p:sp>
        <p:nvSpPr>
          <p:cNvPr id="16" name="AutoShape 16"/>
          <p:cNvSpPr/>
          <p:nvPr/>
        </p:nvSpPr>
        <p:spPr>
          <a:xfrm>
            <a:off x="771525" y="3174019"/>
            <a:ext cx="3943350" cy="1676400"/>
          </a:xfrm>
          <a:prstGeom prst="rect">
            <a:avLst/>
          </a:prstGeom>
          <a:solidFill>
            <a:srgbClr val="172243"/>
          </a:solidFill>
        </p:spPr>
        <p:txBody>
          <a:bodyPr/>
          <a:lstStyle/>
          <a:p>
            <a:endParaRPr lang="en-US"/>
          </a:p>
        </p:txBody>
      </p:sp>
      <p:sp>
        <p:nvSpPr>
          <p:cNvPr id="17" name="AutoShape 17"/>
          <p:cNvSpPr/>
          <p:nvPr/>
        </p:nvSpPr>
        <p:spPr>
          <a:xfrm>
            <a:off x="5038725" y="3174019"/>
            <a:ext cx="3943350" cy="1676400"/>
          </a:xfrm>
          <a:prstGeom prst="rect">
            <a:avLst/>
          </a:prstGeom>
          <a:solidFill>
            <a:srgbClr val="172243"/>
          </a:solidFill>
        </p:spPr>
        <p:txBody>
          <a:bodyPr/>
          <a:lstStyle/>
          <a:p>
            <a:endParaRPr lang="en-US"/>
          </a:p>
        </p:txBody>
      </p:sp>
      <p:sp>
        <p:nvSpPr>
          <p:cNvPr id="18" name="AutoShape 18"/>
          <p:cNvSpPr/>
          <p:nvPr/>
        </p:nvSpPr>
        <p:spPr>
          <a:xfrm>
            <a:off x="9305925" y="3174019"/>
            <a:ext cx="3943350" cy="1676400"/>
          </a:xfrm>
          <a:prstGeom prst="rect">
            <a:avLst/>
          </a:prstGeom>
          <a:solidFill>
            <a:srgbClr val="172243"/>
          </a:solidFill>
        </p:spPr>
        <p:txBody>
          <a:bodyPr/>
          <a:lstStyle/>
          <a:p>
            <a:endParaRPr lang="en-US"/>
          </a:p>
        </p:txBody>
      </p:sp>
      <p:sp>
        <p:nvSpPr>
          <p:cNvPr id="19" name="AutoShape 19"/>
          <p:cNvSpPr/>
          <p:nvPr/>
        </p:nvSpPr>
        <p:spPr>
          <a:xfrm>
            <a:off x="13573125" y="3174019"/>
            <a:ext cx="3943350" cy="1676400"/>
          </a:xfrm>
          <a:prstGeom prst="rect">
            <a:avLst/>
          </a:prstGeom>
          <a:solidFill>
            <a:srgbClr val="172243"/>
          </a:solidFill>
        </p:spPr>
        <p:txBody>
          <a:bodyPr/>
          <a:lstStyle/>
          <a:p>
            <a:endParaRPr lang="en-US"/>
          </a:p>
        </p:txBody>
      </p:sp>
      <p:sp>
        <p:nvSpPr>
          <p:cNvPr id="20" name="TextBox 20"/>
          <p:cNvSpPr txBox="1"/>
          <p:nvPr/>
        </p:nvSpPr>
        <p:spPr>
          <a:xfrm>
            <a:off x="1277229" y="3751294"/>
            <a:ext cx="2931942" cy="464701"/>
          </a:xfrm>
          <a:prstGeom prst="rect">
            <a:avLst/>
          </a:prstGeom>
        </p:spPr>
        <p:txBody>
          <a:bodyPr lIns="0" tIns="0" rIns="0" bIns="0" rtlCol="0" anchor="t">
            <a:spAutoFit/>
          </a:bodyPr>
          <a:lstStyle/>
          <a:p>
            <a:pPr algn="ctr">
              <a:lnSpc>
                <a:spcPts val="3786"/>
              </a:lnSpc>
            </a:pPr>
            <a:r>
              <a:rPr lang="en-US" sz="2704" spc="94">
                <a:solidFill>
                  <a:srgbClr val="FFFFFF"/>
                </a:solidFill>
                <a:latin typeface="Quattrocento"/>
                <a:ea typeface="Quattrocento"/>
                <a:cs typeface="Quattrocento"/>
                <a:sym typeface="Quattrocento"/>
              </a:rPr>
              <a:t>DECEMBER 2021</a:t>
            </a:r>
          </a:p>
        </p:txBody>
      </p:sp>
      <p:sp>
        <p:nvSpPr>
          <p:cNvPr id="21" name="TextBox 21"/>
          <p:cNvSpPr txBox="1"/>
          <p:nvPr/>
        </p:nvSpPr>
        <p:spPr>
          <a:xfrm>
            <a:off x="5544429" y="3751294"/>
            <a:ext cx="2931942" cy="464701"/>
          </a:xfrm>
          <a:prstGeom prst="rect">
            <a:avLst/>
          </a:prstGeom>
        </p:spPr>
        <p:txBody>
          <a:bodyPr lIns="0" tIns="0" rIns="0" bIns="0" rtlCol="0" anchor="t">
            <a:spAutoFit/>
          </a:bodyPr>
          <a:lstStyle/>
          <a:p>
            <a:pPr algn="ctr">
              <a:lnSpc>
                <a:spcPts val="3786"/>
              </a:lnSpc>
            </a:pPr>
            <a:r>
              <a:rPr lang="en-US" sz="2704" spc="94">
                <a:solidFill>
                  <a:srgbClr val="FFFFFF"/>
                </a:solidFill>
                <a:latin typeface="Quattrocento"/>
                <a:ea typeface="Quattrocento"/>
                <a:cs typeface="Quattrocento"/>
                <a:sym typeface="Quattrocento"/>
              </a:rPr>
              <a:t>DECEMBER 2021</a:t>
            </a:r>
          </a:p>
        </p:txBody>
      </p:sp>
      <p:sp>
        <p:nvSpPr>
          <p:cNvPr id="22" name="TextBox 22"/>
          <p:cNvSpPr txBox="1"/>
          <p:nvPr/>
        </p:nvSpPr>
        <p:spPr>
          <a:xfrm>
            <a:off x="9811629" y="3513169"/>
            <a:ext cx="2931942" cy="940951"/>
          </a:xfrm>
          <a:prstGeom prst="rect">
            <a:avLst/>
          </a:prstGeom>
        </p:spPr>
        <p:txBody>
          <a:bodyPr lIns="0" tIns="0" rIns="0" bIns="0" rtlCol="0" anchor="t">
            <a:spAutoFit/>
          </a:bodyPr>
          <a:lstStyle/>
          <a:p>
            <a:pPr algn="ctr">
              <a:lnSpc>
                <a:spcPts val="3786"/>
              </a:lnSpc>
            </a:pPr>
            <a:r>
              <a:rPr lang="en-US" sz="2704" spc="94">
                <a:solidFill>
                  <a:srgbClr val="FFFFFF"/>
                </a:solidFill>
                <a:latin typeface="Quattrocento"/>
                <a:ea typeface="Quattrocento"/>
                <a:cs typeface="Quattrocento"/>
                <a:sym typeface="Quattrocento"/>
              </a:rPr>
              <a:t>JAN - MARCH 2022</a:t>
            </a:r>
          </a:p>
        </p:txBody>
      </p:sp>
      <p:sp>
        <p:nvSpPr>
          <p:cNvPr id="23" name="TextBox 23"/>
          <p:cNvSpPr txBox="1"/>
          <p:nvPr/>
        </p:nvSpPr>
        <p:spPr>
          <a:xfrm>
            <a:off x="14079753" y="3485804"/>
            <a:ext cx="2931942" cy="986155"/>
          </a:xfrm>
          <a:prstGeom prst="rect">
            <a:avLst/>
          </a:prstGeom>
        </p:spPr>
        <p:txBody>
          <a:bodyPr lIns="0" tIns="0" rIns="0" bIns="0" rtlCol="0" anchor="t">
            <a:spAutoFit/>
          </a:bodyPr>
          <a:lstStyle/>
          <a:p>
            <a:pPr algn="ctr">
              <a:lnSpc>
                <a:spcPts val="3919"/>
              </a:lnSpc>
            </a:pPr>
            <a:r>
              <a:rPr lang="en-US" sz="2799" spc="97">
                <a:solidFill>
                  <a:srgbClr val="FFFFFF"/>
                </a:solidFill>
                <a:latin typeface="Quattrocento"/>
                <a:ea typeface="Quattrocento"/>
                <a:cs typeface="Quattrocento"/>
                <a:sym typeface="Quattrocento"/>
              </a:rPr>
              <a:t>JUNE 2022 - APRIL 2023 </a:t>
            </a:r>
          </a:p>
        </p:txBody>
      </p:sp>
      <p:sp>
        <p:nvSpPr>
          <p:cNvPr id="24" name="TextBox 24"/>
          <p:cNvSpPr txBox="1"/>
          <p:nvPr/>
        </p:nvSpPr>
        <p:spPr>
          <a:xfrm>
            <a:off x="1191530" y="5095875"/>
            <a:ext cx="3101492" cy="3115945"/>
          </a:xfrm>
          <a:prstGeom prst="rect">
            <a:avLst/>
          </a:prstGeom>
        </p:spPr>
        <p:txBody>
          <a:bodyPr lIns="0" tIns="0" rIns="0" bIns="0" rtlCol="0" anchor="t">
            <a:spAutoFit/>
          </a:bodyPr>
          <a:lstStyle/>
          <a:p>
            <a:pPr algn="ctr">
              <a:lnSpc>
                <a:spcPts val="3080"/>
              </a:lnSpc>
            </a:pPr>
            <a:r>
              <a:rPr lang="en-US" sz="2200" b="1" spc="77">
                <a:solidFill>
                  <a:srgbClr val="172243"/>
                </a:solidFill>
                <a:latin typeface="Quattrocento Bold"/>
                <a:ea typeface="Quattrocento Bold"/>
                <a:cs typeface="Quattrocento Bold"/>
                <a:sym typeface="Quattrocento Bold"/>
              </a:rPr>
              <a:t>Deed of gift executed</a:t>
            </a:r>
          </a:p>
          <a:p>
            <a:pPr algn="ctr">
              <a:lnSpc>
                <a:spcPts val="3080"/>
              </a:lnSpc>
            </a:pPr>
            <a:r>
              <a:rPr lang="en-US" sz="2200" b="1" spc="77">
                <a:solidFill>
                  <a:srgbClr val="172243"/>
                </a:solidFill>
                <a:latin typeface="Quattrocento Bold"/>
                <a:ea typeface="Quattrocento Bold"/>
                <a:cs typeface="Quattrocento Bold"/>
                <a:sym typeface="Quattrocento Bold"/>
              </a:rPr>
              <a:t>by Maureen Cresci Callahan</a:t>
            </a:r>
          </a:p>
          <a:p>
            <a:pPr algn="ctr">
              <a:lnSpc>
                <a:spcPts val="3080"/>
              </a:lnSpc>
            </a:pPr>
            <a:r>
              <a:rPr lang="en-US" sz="2200" b="1" spc="77">
                <a:solidFill>
                  <a:srgbClr val="172243"/>
                </a:solidFill>
                <a:latin typeface="Quattrocento Bold"/>
                <a:ea typeface="Quattrocento Bold"/>
                <a:cs typeface="Quattrocento Bold"/>
                <a:sym typeface="Quattrocento Bold"/>
              </a:rPr>
              <a:t>+</a:t>
            </a:r>
          </a:p>
          <a:p>
            <a:pPr algn="ctr">
              <a:lnSpc>
                <a:spcPts val="3079"/>
              </a:lnSpc>
            </a:pPr>
            <a:r>
              <a:rPr lang="en-US" sz="2199" b="1" spc="76">
                <a:solidFill>
                  <a:srgbClr val="172243"/>
                </a:solidFill>
                <a:latin typeface="Quattrocento Bold"/>
                <a:ea typeface="Quattrocento Bold"/>
                <a:cs typeface="Quattrocento Bold"/>
                <a:sym typeface="Quattrocento Bold"/>
              </a:rPr>
              <a:t>Conversation about the cost of stewardship to Smith for the IWHC records  </a:t>
            </a:r>
          </a:p>
        </p:txBody>
      </p:sp>
      <p:sp>
        <p:nvSpPr>
          <p:cNvPr id="25" name="TextBox 25"/>
          <p:cNvSpPr txBox="1"/>
          <p:nvPr/>
        </p:nvSpPr>
        <p:spPr>
          <a:xfrm>
            <a:off x="5459654" y="5095875"/>
            <a:ext cx="3101492" cy="2725420"/>
          </a:xfrm>
          <a:prstGeom prst="rect">
            <a:avLst/>
          </a:prstGeom>
        </p:spPr>
        <p:txBody>
          <a:bodyPr lIns="0" tIns="0" rIns="0" bIns="0" rtlCol="0" anchor="t">
            <a:spAutoFit/>
          </a:bodyPr>
          <a:lstStyle/>
          <a:p>
            <a:pPr algn="ctr">
              <a:lnSpc>
                <a:spcPts val="3080"/>
              </a:lnSpc>
            </a:pPr>
            <a:r>
              <a:rPr lang="en-US" sz="2200" b="1" spc="77">
                <a:solidFill>
                  <a:srgbClr val="172243"/>
                </a:solidFill>
                <a:latin typeface="Quattrocento Bold"/>
                <a:ea typeface="Quattrocento Bold"/>
                <a:cs typeface="Quattrocento Bold"/>
                <a:sym typeface="Quattrocento Bold"/>
              </a:rPr>
              <a:t>Outcome:</a:t>
            </a:r>
          </a:p>
          <a:p>
            <a:pPr algn="ctr">
              <a:lnSpc>
                <a:spcPts val="3080"/>
              </a:lnSpc>
            </a:pPr>
            <a:endParaRPr lang="en-US" sz="2200" b="1" spc="77">
              <a:solidFill>
                <a:srgbClr val="172243"/>
              </a:solidFill>
              <a:latin typeface="Quattrocento Bold"/>
              <a:ea typeface="Quattrocento Bold"/>
              <a:cs typeface="Quattrocento Bold"/>
              <a:sym typeface="Quattrocento Bold"/>
            </a:endParaRPr>
          </a:p>
          <a:p>
            <a:pPr algn="ctr">
              <a:lnSpc>
                <a:spcPts val="3080"/>
              </a:lnSpc>
            </a:pPr>
            <a:r>
              <a:rPr lang="en-US" sz="2200" b="1" spc="77">
                <a:solidFill>
                  <a:srgbClr val="172243"/>
                </a:solidFill>
                <a:latin typeface="Quattrocento Bold"/>
                <a:ea typeface="Quattrocento Bold"/>
                <a:cs typeface="Quattrocento Bold"/>
                <a:sym typeface="Quattrocento Bold"/>
              </a:rPr>
              <a:t> $20,000 for the cost of stewardship</a:t>
            </a:r>
          </a:p>
          <a:p>
            <a:pPr algn="ctr">
              <a:lnSpc>
                <a:spcPts val="3080"/>
              </a:lnSpc>
            </a:pPr>
            <a:endParaRPr lang="en-US" sz="2200" b="1" spc="77">
              <a:solidFill>
                <a:srgbClr val="172243"/>
              </a:solidFill>
              <a:latin typeface="Quattrocento Bold"/>
              <a:ea typeface="Quattrocento Bold"/>
              <a:cs typeface="Quattrocento Bold"/>
              <a:sym typeface="Quattrocento Bold"/>
            </a:endParaRPr>
          </a:p>
          <a:p>
            <a:pPr algn="ctr">
              <a:lnSpc>
                <a:spcPts val="3079"/>
              </a:lnSpc>
            </a:pPr>
            <a:r>
              <a:rPr lang="en-US" sz="2199" b="1" spc="76">
                <a:solidFill>
                  <a:srgbClr val="172243"/>
                </a:solidFill>
                <a:latin typeface="Quattrocento Bold"/>
                <a:ea typeface="Quattrocento Bold"/>
                <a:cs typeface="Quattrocento Bold"/>
                <a:sym typeface="Quattrocento Bold"/>
              </a:rPr>
              <a:t>$75,000 as outright gift </a:t>
            </a:r>
          </a:p>
        </p:txBody>
      </p:sp>
      <p:sp>
        <p:nvSpPr>
          <p:cNvPr id="26" name="TextBox 26"/>
          <p:cNvSpPr txBox="1"/>
          <p:nvPr/>
        </p:nvSpPr>
        <p:spPr>
          <a:xfrm>
            <a:off x="9727778" y="5095875"/>
            <a:ext cx="3101492" cy="1944370"/>
          </a:xfrm>
          <a:prstGeom prst="rect">
            <a:avLst/>
          </a:prstGeom>
        </p:spPr>
        <p:txBody>
          <a:bodyPr lIns="0" tIns="0" rIns="0" bIns="0" rtlCol="0" anchor="t">
            <a:spAutoFit/>
          </a:bodyPr>
          <a:lstStyle/>
          <a:p>
            <a:pPr algn="ctr">
              <a:lnSpc>
                <a:spcPts val="3080"/>
              </a:lnSpc>
            </a:pPr>
            <a:r>
              <a:rPr lang="en-US" sz="2200" spc="77">
                <a:solidFill>
                  <a:srgbClr val="172243"/>
                </a:solidFill>
                <a:latin typeface="Quattrocento"/>
                <a:ea typeface="Quattrocento"/>
                <a:cs typeface="Quattrocento"/>
                <a:sym typeface="Quattrocento"/>
              </a:rPr>
              <a:t> </a:t>
            </a:r>
            <a:r>
              <a:rPr lang="en-US" sz="2200" b="1" spc="77">
                <a:solidFill>
                  <a:srgbClr val="172243"/>
                </a:solidFill>
                <a:latin typeface="Quattrocento Bold"/>
                <a:ea typeface="Quattrocento Bold"/>
                <a:cs typeface="Quattrocento Bold"/>
                <a:sym typeface="Quattrocento Bold"/>
              </a:rPr>
              <a:t>Materials arrived</a:t>
            </a:r>
          </a:p>
          <a:p>
            <a:pPr algn="ctr">
              <a:lnSpc>
                <a:spcPts val="3080"/>
              </a:lnSpc>
            </a:pPr>
            <a:endParaRPr lang="en-US" sz="2200" b="1" spc="77">
              <a:solidFill>
                <a:srgbClr val="172243"/>
              </a:solidFill>
              <a:latin typeface="Quattrocento Bold"/>
              <a:ea typeface="Quattrocento Bold"/>
              <a:cs typeface="Quattrocento Bold"/>
              <a:sym typeface="Quattrocento Bold"/>
            </a:endParaRPr>
          </a:p>
          <a:p>
            <a:pPr algn="ctr">
              <a:lnSpc>
                <a:spcPts val="3080"/>
              </a:lnSpc>
            </a:pPr>
            <a:r>
              <a:rPr lang="en-US" sz="2200" b="1" spc="77">
                <a:solidFill>
                  <a:srgbClr val="172243"/>
                </a:solidFill>
                <a:latin typeface="Quattrocento Bold"/>
                <a:ea typeface="Quattrocento Bold"/>
                <a:cs typeface="Quattrocento Bold"/>
                <a:sym typeface="Quattrocento Bold"/>
              </a:rPr>
              <a:t> 278 containers + </a:t>
            </a:r>
          </a:p>
          <a:p>
            <a:pPr algn="ctr">
              <a:lnSpc>
                <a:spcPts val="3079"/>
              </a:lnSpc>
            </a:pPr>
            <a:r>
              <a:rPr lang="en-US" sz="2199" b="1" spc="76">
                <a:solidFill>
                  <a:srgbClr val="172243"/>
                </a:solidFill>
                <a:latin typeface="Quattrocento Bold"/>
                <a:ea typeface="Quattrocento Bold"/>
                <a:cs typeface="Quattrocento Bold"/>
                <a:sym typeface="Quattrocento Bold"/>
              </a:rPr>
              <a:t>195 gigabytes (84,000 digital files)</a:t>
            </a:r>
          </a:p>
        </p:txBody>
      </p:sp>
      <p:sp>
        <p:nvSpPr>
          <p:cNvPr id="27" name="TextBox 27"/>
          <p:cNvSpPr txBox="1"/>
          <p:nvPr/>
        </p:nvSpPr>
        <p:spPr>
          <a:xfrm>
            <a:off x="13994054" y="5067935"/>
            <a:ext cx="3101492" cy="3115945"/>
          </a:xfrm>
          <a:prstGeom prst="rect">
            <a:avLst/>
          </a:prstGeom>
        </p:spPr>
        <p:txBody>
          <a:bodyPr lIns="0" tIns="0" rIns="0" bIns="0" rtlCol="0" anchor="t">
            <a:spAutoFit/>
          </a:bodyPr>
          <a:lstStyle/>
          <a:p>
            <a:pPr algn="ctr">
              <a:lnSpc>
                <a:spcPts val="3080"/>
              </a:lnSpc>
            </a:pPr>
            <a:r>
              <a:rPr lang="en-US" sz="2200" b="1" spc="77">
                <a:solidFill>
                  <a:srgbClr val="172243"/>
                </a:solidFill>
                <a:latin typeface="Quattrocento Bold"/>
                <a:ea typeface="Quattrocento Bold"/>
                <a:cs typeface="Quattrocento Bold"/>
                <a:sym typeface="Quattrocento Bold"/>
              </a:rPr>
              <a:t>Materials lightly processed by Claire Clusin, Amy Kitmacher, (students); Carolina Quezada Meneses and Althea Topek (staff);</a:t>
            </a:r>
          </a:p>
          <a:p>
            <a:pPr algn="ctr">
              <a:lnSpc>
                <a:spcPts val="3079"/>
              </a:lnSpc>
            </a:pPr>
            <a:r>
              <a:rPr lang="en-US" sz="2199" b="1" spc="76">
                <a:solidFill>
                  <a:srgbClr val="172243"/>
                </a:solidFill>
                <a:latin typeface="Quattrocento Bold"/>
                <a:ea typeface="Quattrocento Bold"/>
                <a:cs typeface="Quattrocento Bold"/>
                <a:sym typeface="Quattrocento Bold"/>
              </a:rPr>
              <a:t>Finding Aid Available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407930" y="387465"/>
            <a:ext cx="17472141" cy="9512071"/>
          </a:xfrm>
          <a:prstGeom prst="rect">
            <a:avLst/>
          </a:prstGeom>
          <a:solidFill>
            <a:srgbClr val="172243"/>
          </a:solidFill>
        </p:spPr>
        <p:txBody>
          <a:bodyPr/>
          <a:lstStyle/>
          <a:p>
            <a:endParaRPr lang="en-US"/>
          </a:p>
        </p:txBody>
      </p:sp>
      <p:sp>
        <p:nvSpPr>
          <p:cNvPr id="3" name="TextBox 3"/>
          <p:cNvSpPr txBox="1"/>
          <p:nvPr/>
        </p:nvSpPr>
        <p:spPr>
          <a:xfrm>
            <a:off x="1028700" y="789623"/>
            <a:ext cx="9011013" cy="2390518"/>
          </a:xfrm>
          <a:prstGeom prst="rect">
            <a:avLst/>
          </a:prstGeom>
        </p:spPr>
        <p:txBody>
          <a:bodyPr lIns="0" tIns="0" rIns="0" bIns="0" rtlCol="0" anchor="t">
            <a:spAutoFit/>
          </a:bodyPr>
          <a:lstStyle/>
          <a:p>
            <a:pPr algn="just">
              <a:lnSpc>
                <a:spcPts val="9425"/>
              </a:lnSpc>
            </a:pPr>
            <a:r>
              <a:rPr lang="en-US" sz="7540" b="1" spc="301">
                <a:solidFill>
                  <a:srgbClr val="E0B796"/>
                </a:solidFill>
                <a:latin typeface="Quattrocento Bold"/>
                <a:ea typeface="Quattrocento Bold"/>
                <a:cs typeface="Quattrocento Bold"/>
                <a:sym typeface="Quattrocento Bold"/>
              </a:rPr>
              <a:t>Immediate Outcomes</a:t>
            </a:r>
          </a:p>
        </p:txBody>
      </p:sp>
      <p:grpSp>
        <p:nvGrpSpPr>
          <p:cNvPr id="4" name="Group 4"/>
          <p:cNvGrpSpPr/>
          <p:nvPr/>
        </p:nvGrpSpPr>
        <p:grpSpPr>
          <a:xfrm>
            <a:off x="9144000" y="389522"/>
            <a:ext cx="9113778" cy="9724887"/>
            <a:chOff x="0" y="934857"/>
            <a:chExt cx="12151705" cy="12966517"/>
          </a:xfrm>
        </p:grpSpPr>
        <p:sp>
          <p:nvSpPr>
            <p:cNvPr id="5" name="Freeform 5"/>
            <p:cNvSpPr/>
            <p:nvPr/>
          </p:nvSpPr>
          <p:spPr>
            <a:xfrm>
              <a:off x="0" y="4552036"/>
              <a:ext cx="8470900" cy="8470900"/>
            </a:xfrm>
            <a:custGeom>
              <a:avLst/>
              <a:gdLst/>
              <a:ahLst/>
              <a:cxnLst/>
              <a:rect l="l" t="t" r="r" b="b"/>
              <a:pathLst>
                <a:path w="8470900" h="8470900">
                  <a:moveTo>
                    <a:pt x="0" y="0"/>
                  </a:moveTo>
                  <a:lnTo>
                    <a:pt x="8470900" y="0"/>
                  </a:lnTo>
                  <a:lnTo>
                    <a:pt x="8470900" y="8470900"/>
                  </a:lnTo>
                  <a:lnTo>
                    <a:pt x="0" y="8470900"/>
                  </a:lnTo>
                  <a:lnTo>
                    <a:pt x="0" y="0"/>
                  </a:lnTo>
                  <a:close/>
                </a:path>
              </a:pathLst>
            </a:custGeom>
            <a:blipFill>
              <a:blip r:embed="rId2">
                <a:alphaModFix amt="15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rot="-3122511">
              <a:off x="4348700" y="934857"/>
              <a:ext cx="4633211" cy="4633211"/>
            </a:xfrm>
            <a:custGeom>
              <a:avLst/>
              <a:gdLst/>
              <a:ahLst/>
              <a:cxnLst/>
              <a:rect l="l" t="t" r="r" b="b"/>
              <a:pathLst>
                <a:path w="4633211" h="4633211">
                  <a:moveTo>
                    <a:pt x="0" y="0"/>
                  </a:moveTo>
                  <a:lnTo>
                    <a:pt x="4633211" y="0"/>
                  </a:lnTo>
                  <a:lnTo>
                    <a:pt x="4633211" y="4633211"/>
                  </a:lnTo>
                  <a:lnTo>
                    <a:pt x="0" y="4633211"/>
                  </a:lnTo>
                  <a:lnTo>
                    <a:pt x="0" y="0"/>
                  </a:lnTo>
                  <a:close/>
                </a:path>
              </a:pathLst>
            </a:custGeom>
            <a:blipFill>
              <a:blip r:embed="rId2">
                <a:alphaModFix amt="15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6665305" y="8414974"/>
              <a:ext cx="5486400" cy="5486400"/>
            </a:xfrm>
            <a:custGeom>
              <a:avLst/>
              <a:gdLst/>
              <a:ahLst/>
              <a:cxnLst/>
              <a:rect l="l" t="t" r="r" b="b"/>
              <a:pathLst>
                <a:path w="5486400" h="5486400">
                  <a:moveTo>
                    <a:pt x="0" y="0"/>
                  </a:moveTo>
                  <a:lnTo>
                    <a:pt x="5486401" y="0"/>
                  </a:lnTo>
                  <a:lnTo>
                    <a:pt x="5486401" y="5486400"/>
                  </a:lnTo>
                  <a:lnTo>
                    <a:pt x="0" y="5486400"/>
                  </a:lnTo>
                  <a:lnTo>
                    <a:pt x="0" y="0"/>
                  </a:lnTo>
                  <a:close/>
                </a:path>
              </a:pathLst>
            </a:custGeom>
            <a:blipFill>
              <a:blip r:embed="rId2">
                <a:alphaModFix amt="15000"/>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8" name="TextBox 8"/>
          <p:cNvSpPr txBox="1"/>
          <p:nvPr/>
        </p:nvSpPr>
        <p:spPr>
          <a:xfrm>
            <a:off x="718315" y="3700389"/>
            <a:ext cx="16851370" cy="5340984"/>
          </a:xfrm>
          <a:prstGeom prst="rect">
            <a:avLst/>
          </a:prstGeom>
        </p:spPr>
        <p:txBody>
          <a:bodyPr lIns="0" tIns="0" rIns="0" bIns="0" rtlCol="0" anchor="t">
            <a:spAutoFit/>
          </a:bodyPr>
          <a:lstStyle/>
          <a:p>
            <a:pPr algn="just">
              <a:lnSpc>
                <a:spcPts val="4250"/>
              </a:lnSpc>
            </a:pPr>
            <a:r>
              <a:rPr lang="en-US" sz="3400" spc="136">
                <a:solidFill>
                  <a:srgbClr val="E0B796"/>
                </a:solidFill>
                <a:latin typeface="Quattrocento"/>
                <a:ea typeface="Quattrocento"/>
                <a:cs typeface="Quattrocento"/>
                <a:sym typeface="Quattrocento"/>
              </a:rPr>
              <a:t>No more pay-to-play funding for collection management </a:t>
            </a:r>
          </a:p>
          <a:p>
            <a:pPr algn="just">
              <a:lnSpc>
                <a:spcPts val="4250"/>
              </a:lnSpc>
            </a:pPr>
            <a:endParaRPr lang="en-US" sz="3400" spc="136">
              <a:solidFill>
                <a:srgbClr val="E0B796"/>
              </a:solidFill>
              <a:latin typeface="Quattrocento"/>
              <a:ea typeface="Quattrocento"/>
              <a:cs typeface="Quattrocento"/>
              <a:sym typeface="Quattrocento"/>
            </a:endParaRPr>
          </a:p>
          <a:p>
            <a:pPr algn="just">
              <a:lnSpc>
                <a:spcPts val="4250"/>
              </a:lnSpc>
              <a:spcBef>
                <a:spcPct val="0"/>
              </a:spcBef>
            </a:pPr>
            <a:r>
              <a:rPr lang="en-US" sz="3400" spc="136">
                <a:solidFill>
                  <a:srgbClr val="E0B796"/>
                </a:solidFill>
                <a:latin typeface="Quattrocento"/>
                <a:ea typeface="Quattrocento"/>
                <a:cs typeface="Quattrocento"/>
                <a:sym typeface="Quattrocento"/>
              </a:rPr>
              <a:t>Increased awareness across all staff levels of the actual cost of collection acquisition, ongoing access, preservation  </a:t>
            </a:r>
          </a:p>
          <a:p>
            <a:pPr algn="just">
              <a:lnSpc>
                <a:spcPts val="4250"/>
              </a:lnSpc>
              <a:spcBef>
                <a:spcPct val="0"/>
              </a:spcBef>
            </a:pPr>
            <a:r>
              <a:rPr lang="en-US" sz="3400" spc="136">
                <a:solidFill>
                  <a:srgbClr val="E0B796"/>
                </a:solidFill>
                <a:latin typeface="Quattrocento"/>
                <a:ea typeface="Quattrocento"/>
                <a:cs typeface="Quattrocento"/>
                <a:sym typeface="Quattrocento"/>
              </a:rPr>
              <a:t> </a:t>
            </a:r>
          </a:p>
          <a:p>
            <a:pPr algn="just">
              <a:lnSpc>
                <a:spcPts val="4250"/>
              </a:lnSpc>
              <a:spcBef>
                <a:spcPct val="0"/>
              </a:spcBef>
            </a:pPr>
            <a:r>
              <a:rPr lang="en-US" sz="3400" spc="136">
                <a:solidFill>
                  <a:srgbClr val="E0B796"/>
                </a:solidFill>
                <a:latin typeface="Quattrocento"/>
                <a:ea typeface="Quattrocento"/>
                <a:cs typeface="Quattrocento"/>
                <a:sym typeface="Quattrocento"/>
              </a:rPr>
              <a:t>Increased education for advocates (third parties) </a:t>
            </a:r>
          </a:p>
          <a:p>
            <a:pPr algn="just">
              <a:lnSpc>
                <a:spcPts val="4250"/>
              </a:lnSpc>
              <a:spcBef>
                <a:spcPct val="0"/>
              </a:spcBef>
            </a:pPr>
            <a:endParaRPr lang="en-US" sz="3400" spc="136">
              <a:solidFill>
                <a:srgbClr val="E0B796"/>
              </a:solidFill>
              <a:latin typeface="Quattrocento"/>
              <a:ea typeface="Quattrocento"/>
              <a:cs typeface="Quattrocento"/>
              <a:sym typeface="Quattrocento"/>
            </a:endParaRPr>
          </a:p>
          <a:p>
            <a:pPr algn="just">
              <a:lnSpc>
                <a:spcPts val="4250"/>
              </a:lnSpc>
              <a:spcBef>
                <a:spcPct val="0"/>
              </a:spcBef>
            </a:pPr>
            <a:r>
              <a:rPr lang="en-US" sz="3400" spc="136">
                <a:solidFill>
                  <a:srgbClr val="E0B796"/>
                </a:solidFill>
                <a:latin typeface="Quattrocento"/>
                <a:ea typeface="Quattrocento"/>
                <a:cs typeface="Quattrocento"/>
                <a:sym typeface="Quattrocento"/>
              </a:rPr>
              <a:t>Responsible collecting means zero increase in backlog for processing </a:t>
            </a:r>
          </a:p>
          <a:p>
            <a:pPr algn="just">
              <a:lnSpc>
                <a:spcPts val="4250"/>
              </a:lnSpc>
              <a:spcBef>
                <a:spcPct val="0"/>
              </a:spcBef>
            </a:pPr>
            <a:endParaRPr lang="en-US" sz="3400" spc="136">
              <a:solidFill>
                <a:srgbClr val="E0B796"/>
              </a:solidFill>
              <a:latin typeface="Quattrocento"/>
              <a:ea typeface="Quattrocento"/>
              <a:cs typeface="Quattrocento"/>
              <a:sym typeface="Quattrocento"/>
            </a:endParaRPr>
          </a:p>
          <a:p>
            <a:pPr algn="just">
              <a:lnSpc>
                <a:spcPts val="4250"/>
              </a:lnSpc>
              <a:spcBef>
                <a:spcPct val="0"/>
              </a:spcBef>
            </a:pPr>
            <a:r>
              <a:rPr lang="en-US" sz="3400" spc="136">
                <a:solidFill>
                  <a:srgbClr val="E0B796"/>
                </a:solidFill>
                <a:latin typeface="Quattrocento"/>
                <a:ea typeface="Quattrocento"/>
                <a:cs typeface="Quattrocento"/>
                <a:sym typeface="Quattrocento"/>
              </a:rPr>
              <a:t>Empowered soft-pass on offers by curators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9604" y="-136501"/>
            <a:ext cx="6168569" cy="10560002"/>
          </a:xfrm>
          <a:custGeom>
            <a:avLst/>
            <a:gdLst/>
            <a:ahLst/>
            <a:cxnLst/>
            <a:rect l="l" t="t" r="r" b="b"/>
            <a:pathLst>
              <a:path w="6168569" h="10560002">
                <a:moveTo>
                  <a:pt x="0" y="0"/>
                </a:moveTo>
                <a:lnTo>
                  <a:pt x="6168569" y="0"/>
                </a:lnTo>
                <a:lnTo>
                  <a:pt x="6168569" y="10560002"/>
                </a:lnTo>
                <a:lnTo>
                  <a:pt x="0" y="10560002"/>
                </a:lnTo>
                <a:lnTo>
                  <a:pt x="0" y="0"/>
                </a:lnTo>
                <a:close/>
              </a:path>
            </a:pathLst>
          </a:custGeom>
          <a:blipFill>
            <a:blip r:embed="rId2"/>
            <a:stretch>
              <a:fillRect l="-78714" r="-78714"/>
            </a:stretch>
          </a:blipFill>
        </p:spPr>
        <p:txBody>
          <a:bodyPr/>
          <a:lstStyle/>
          <a:p>
            <a:endParaRPr lang="en-US"/>
          </a:p>
        </p:txBody>
      </p:sp>
      <p:grpSp>
        <p:nvGrpSpPr>
          <p:cNvPr id="3" name="Group 3"/>
          <p:cNvGrpSpPr/>
          <p:nvPr/>
        </p:nvGrpSpPr>
        <p:grpSpPr>
          <a:xfrm>
            <a:off x="6627975" y="1028700"/>
            <a:ext cx="10915146" cy="7316637"/>
            <a:chOff x="0" y="0"/>
            <a:chExt cx="14553526" cy="9755505"/>
          </a:xfrm>
        </p:grpSpPr>
        <p:grpSp>
          <p:nvGrpSpPr>
            <p:cNvPr id="4" name="Group 4"/>
            <p:cNvGrpSpPr>
              <a:grpSpLocks noChangeAspect="1"/>
            </p:cNvGrpSpPr>
            <p:nvPr/>
          </p:nvGrpSpPr>
          <p:grpSpPr>
            <a:xfrm>
              <a:off x="0" y="0"/>
              <a:ext cx="1992850" cy="287758"/>
              <a:chOff x="0" y="0"/>
              <a:chExt cx="3759289" cy="542823"/>
            </a:xfrm>
          </p:grpSpPr>
          <p:sp>
            <p:nvSpPr>
              <p:cNvPr id="5" name="Freeform 5"/>
              <p:cNvSpPr/>
              <p:nvPr/>
            </p:nvSpPr>
            <p:spPr>
              <a:xfrm>
                <a:off x="0" y="0"/>
                <a:ext cx="3759289" cy="542823"/>
              </a:xfrm>
              <a:custGeom>
                <a:avLst/>
                <a:gdLst/>
                <a:ahLst/>
                <a:cxnLst/>
                <a:rect l="l" t="t" r="r" b="b"/>
                <a:pathLst>
                  <a:path w="3759289" h="542823">
                    <a:moveTo>
                      <a:pt x="510413" y="0"/>
                    </a:moveTo>
                    <a:lnTo>
                      <a:pt x="599529" y="0"/>
                    </a:lnTo>
                    <a:cubicBezTo>
                      <a:pt x="846646" y="0"/>
                      <a:pt x="1246327" y="91821"/>
                      <a:pt x="1798625" y="275476"/>
                    </a:cubicBezTo>
                    <a:cubicBezTo>
                      <a:pt x="1961985" y="330835"/>
                      <a:pt x="2156447" y="379463"/>
                      <a:pt x="2381948" y="421284"/>
                    </a:cubicBezTo>
                    <a:cubicBezTo>
                      <a:pt x="2603411" y="387566"/>
                      <a:pt x="2714130" y="338963"/>
                      <a:pt x="2714130" y="275476"/>
                    </a:cubicBezTo>
                    <a:cubicBezTo>
                      <a:pt x="2676296" y="252489"/>
                      <a:pt x="2657424" y="217424"/>
                      <a:pt x="2657424" y="170129"/>
                    </a:cubicBezTo>
                    <a:lnTo>
                      <a:pt x="2657424" y="153949"/>
                    </a:lnTo>
                    <a:cubicBezTo>
                      <a:pt x="2664155" y="78334"/>
                      <a:pt x="2699245" y="40500"/>
                      <a:pt x="2762758" y="40500"/>
                    </a:cubicBezTo>
                    <a:cubicBezTo>
                      <a:pt x="2812695" y="40500"/>
                      <a:pt x="2842400" y="78334"/>
                      <a:pt x="2851861" y="153949"/>
                    </a:cubicBezTo>
                    <a:lnTo>
                      <a:pt x="2851861" y="162039"/>
                    </a:lnTo>
                    <a:cubicBezTo>
                      <a:pt x="2851861" y="183667"/>
                      <a:pt x="2838361" y="224180"/>
                      <a:pt x="2811361" y="283566"/>
                    </a:cubicBezTo>
                    <a:cubicBezTo>
                      <a:pt x="2903169" y="370002"/>
                      <a:pt x="3035491" y="413195"/>
                      <a:pt x="3208350" y="413195"/>
                    </a:cubicBezTo>
                    <a:lnTo>
                      <a:pt x="3248876" y="413195"/>
                    </a:lnTo>
                    <a:cubicBezTo>
                      <a:pt x="3441941" y="413195"/>
                      <a:pt x="3606673" y="351079"/>
                      <a:pt x="3743058" y="226860"/>
                    </a:cubicBezTo>
                    <a:lnTo>
                      <a:pt x="3751199" y="234950"/>
                    </a:lnTo>
                    <a:lnTo>
                      <a:pt x="3759289" y="234950"/>
                    </a:lnTo>
                    <a:cubicBezTo>
                      <a:pt x="3689083" y="361899"/>
                      <a:pt x="3564839" y="456425"/>
                      <a:pt x="3386594" y="518490"/>
                    </a:cubicBezTo>
                    <a:lnTo>
                      <a:pt x="3265094" y="542823"/>
                    </a:lnTo>
                    <a:lnTo>
                      <a:pt x="3224581" y="542823"/>
                    </a:lnTo>
                    <a:cubicBezTo>
                      <a:pt x="3057131" y="542823"/>
                      <a:pt x="2908605" y="488836"/>
                      <a:pt x="2778963" y="380771"/>
                    </a:cubicBezTo>
                    <a:lnTo>
                      <a:pt x="2778963" y="364579"/>
                    </a:lnTo>
                    <a:lnTo>
                      <a:pt x="2762783" y="364579"/>
                    </a:lnTo>
                    <a:cubicBezTo>
                      <a:pt x="2656078" y="461810"/>
                      <a:pt x="2521039" y="510438"/>
                      <a:pt x="2357679" y="510438"/>
                    </a:cubicBezTo>
                    <a:lnTo>
                      <a:pt x="2309089" y="510438"/>
                    </a:lnTo>
                    <a:cubicBezTo>
                      <a:pt x="2120011" y="510438"/>
                      <a:pt x="1633893" y="383515"/>
                      <a:pt x="850722" y="129654"/>
                    </a:cubicBezTo>
                    <a:cubicBezTo>
                      <a:pt x="717017" y="102641"/>
                      <a:pt x="619785" y="89154"/>
                      <a:pt x="559016" y="89154"/>
                    </a:cubicBezTo>
                    <a:lnTo>
                      <a:pt x="453695" y="89154"/>
                    </a:lnTo>
                    <a:cubicBezTo>
                      <a:pt x="199822" y="117475"/>
                      <a:pt x="72911" y="193116"/>
                      <a:pt x="72911" y="315951"/>
                    </a:cubicBezTo>
                    <a:cubicBezTo>
                      <a:pt x="91796" y="402412"/>
                      <a:pt x="167424" y="445605"/>
                      <a:pt x="299758" y="445605"/>
                    </a:cubicBezTo>
                    <a:lnTo>
                      <a:pt x="332169" y="445605"/>
                    </a:lnTo>
                    <a:cubicBezTo>
                      <a:pt x="398310" y="445605"/>
                      <a:pt x="471221" y="415925"/>
                      <a:pt x="550913" y="356451"/>
                    </a:cubicBezTo>
                    <a:lnTo>
                      <a:pt x="559003" y="356451"/>
                    </a:lnTo>
                    <a:lnTo>
                      <a:pt x="575208" y="372681"/>
                    </a:lnTo>
                    <a:lnTo>
                      <a:pt x="575208" y="388887"/>
                    </a:lnTo>
                    <a:cubicBezTo>
                      <a:pt x="513080" y="469925"/>
                      <a:pt x="410451" y="510426"/>
                      <a:pt x="267348" y="510426"/>
                    </a:cubicBezTo>
                    <a:cubicBezTo>
                      <a:pt x="89116" y="510451"/>
                      <a:pt x="0" y="448335"/>
                      <a:pt x="0" y="324079"/>
                    </a:cubicBezTo>
                    <a:cubicBezTo>
                      <a:pt x="0" y="198476"/>
                      <a:pt x="91808" y="101270"/>
                      <a:pt x="275450" y="32410"/>
                    </a:cubicBezTo>
                    <a:cubicBezTo>
                      <a:pt x="357810" y="10820"/>
                      <a:pt x="436143" y="0"/>
                      <a:pt x="510413" y="0"/>
                    </a:cubicBezTo>
                    <a:close/>
                    <a:moveTo>
                      <a:pt x="2722232" y="153949"/>
                    </a:moveTo>
                    <a:cubicBezTo>
                      <a:pt x="2734386" y="202552"/>
                      <a:pt x="2747861" y="226873"/>
                      <a:pt x="2762745" y="226873"/>
                    </a:cubicBezTo>
                    <a:cubicBezTo>
                      <a:pt x="2789733" y="213373"/>
                      <a:pt x="2803246" y="191770"/>
                      <a:pt x="2803246" y="162052"/>
                    </a:cubicBezTo>
                    <a:lnTo>
                      <a:pt x="2803246" y="137719"/>
                    </a:lnTo>
                    <a:lnTo>
                      <a:pt x="2770823" y="105334"/>
                    </a:lnTo>
                    <a:lnTo>
                      <a:pt x="2746528" y="105334"/>
                    </a:lnTo>
                    <a:cubicBezTo>
                      <a:pt x="2730322" y="110757"/>
                      <a:pt x="2722232" y="126936"/>
                      <a:pt x="2722232" y="153949"/>
                    </a:cubicBezTo>
                    <a:close/>
                  </a:path>
                </a:pathLst>
              </a:custGeom>
              <a:solidFill>
                <a:srgbClr val="E0B796"/>
              </a:solidFill>
            </p:spPr>
            <p:txBody>
              <a:bodyPr/>
              <a:lstStyle/>
              <a:p>
                <a:endParaRPr lang="en-US"/>
              </a:p>
            </p:txBody>
          </p:sp>
        </p:grpSp>
        <p:sp>
          <p:nvSpPr>
            <p:cNvPr id="6" name="TextBox 6"/>
            <p:cNvSpPr txBox="1"/>
            <p:nvPr/>
          </p:nvSpPr>
          <p:spPr>
            <a:xfrm>
              <a:off x="0" y="909877"/>
              <a:ext cx="14553526" cy="8845628"/>
            </a:xfrm>
            <a:prstGeom prst="rect">
              <a:avLst/>
            </a:prstGeom>
          </p:spPr>
          <p:txBody>
            <a:bodyPr lIns="0" tIns="0" rIns="0" bIns="0" rtlCol="0" anchor="t">
              <a:spAutoFit/>
            </a:bodyPr>
            <a:lstStyle/>
            <a:p>
              <a:pPr marL="927872" lvl="1" indent="-463936" algn="l">
                <a:lnSpc>
                  <a:spcPts val="6016"/>
                </a:lnSpc>
                <a:buFont typeface="Arial"/>
                <a:buChar char="•"/>
              </a:pPr>
              <a:r>
                <a:rPr lang="en-US" sz="4297" spc="150">
                  <a:solidFill>
                    <a:srgbClr val="172243"/>
                  </a:solidFill>
                  <a:latin typeface="Josefin Sans"/>
                  <a:ea typeface="Josefin Sans"/>
                  <a:cs typeface="Josefin Sans"/>
                  <a:sym typeface="Josefin Sans"/>
                </a:rPr>
                <a:t>Welcome and Problem Statement </a:t>
              </a:r>
            </a:p>
            <a:p>
              <a:pPr marL="927872" lvl="1" indent="-463936" algn="l">
                <a:lnSpc>
                  <a:spcPts val="6016"/>
                </a:lnSpc>
                <a:buFont typeface="Arial"/>
                <a:buChar char="•"/>
              </a:pPr>
              <a:r>
                <a:rPr lang="en-US" sz="4297" spc="150">
                  <a:solidFill>
                    <a:srgbClr val="172243"/>
                  </a:solidFill>
                  <a:latin typeface="Josefin Sans"/>
                  <a:ea typeface="Josefin Sans"/>
                  <a:cs typeface="Josefin Sans"/>
                  <a:sym typeface="Josefin Sans"/>
                </a:rPr>
                <a:t>Brief overview on Cost of Stewardship tool</a:t>
              </a:r>
            </a:p>
            <a:p>
              <a:pPr marL="927872" lvl="1" indent="-463936" algn="l">
                <a:lnSpc>
                  <a:spcPts val="6016"/>
                </a:lnSpc>
                <a:buFont typeface="Arial"/>
                <a:buChar char="•"/>
              </a:pPr>
              <a:r>
                <a:rPr lang="en-US" sz="4297" spc="150">
                  <a:solidFill>
                    <a:srgbClr val="172243"/>
                  </a:solidFill>
                  <a:latin typeface="Josefin Sans"/>
                  <a:ea typeface="Josefin Sans"/>
                  <a:cs typeface="Josefin Sans"/>
                  <a:sym typeface="Josefin Sans"/>
                </a:rPr>
                <a:t>Case study: the Sophia Smith Collection of women's history and the International Women's Health Coalition (IWHC) </a:t>
              </a:r>
            </a:p>
            <a:p>
              <a:pPr marL="927872" lvl="1" indent="-463936" algn="l">
                <a:lnSpc>
                  <a:spcPts val="6016"/>
                </a:lnSpc>
                <a:buFont typeface="Arial"/>
                <a:buChar char="•"/>
              </a:pPr>
              <a:r>
                <a:rPr lang="en-US" sz="4297" spc="150">
                  <a:solidFill>
                    <a:srgbClr val="172243"/>
                  </a:solidFill>
                  <a:latin typeface="Josefin Sans"/>
                  <a:ea typeface="Josefin Sans"/>
                  <a:cs typeface="Josefin Sans"/>
                  <a:sym typeface="Josefin Sans"/>
                </a:rPr>
                <a:t>Outcomes and lessons learned </a:t>
              </a:r>
            </a:p>
            <a:p>
              <a:pPr marL="927872" lvl="1" indent="-463936" algn="l">
                <a:lnSpc>
                  <a:spcPts val="6016"/>
                </a:lnSpc>
                <a:buFont typeface="Arial"/>
                <a:buChar char="•"/>
              </a:pPr>
              <a:r>
                <a:rPr lang="en-US" sz="4297" spc="150">
                  <a:solidFill>
                    <a:srgbClr val="172243"/>
                  </a:solidFill>
                  <a:latin typeface="Josefin Sans"/>
                  <a:ea typeface="Josefin Sans"/>
                  <a:cs typeface="Josefin Sans"/>
                  <a:sym typeface="Josefin Sans"/>
                </a:rPr>
                <a:t>Q&amp;A</a:t>
              </a:r>
            </a:p>
            <a:p>
              <a:pPr algn="l">
                <a:lnSpc>
                  <a:spcPts val="4476"/>
                </a:lnSpc>
              </a:pPr>
              <a:endParaRPr lang="en-US" sz="4297" spc="150">
                <a:solidFill>
                  <a:srgbClr val="172243"/>
                </a:solidFill>
                <a:latin typeface="Josefin Sans"/>
                <a:ea typeface="Josefin Sans"/>
                <a:cs typeface="Josefin Sans"/>
                <a:sym typeface="Josefin Sans"/>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172243"/>
        </a:solidFill>
        <a:effectLst/>
      </p:bgPr>
    </p:bg>
    <p:spTree>
      <p:nvGrpSpPr>
        <p:cNvPr id="1" name=""/>
        <p:cNvGrpSpPr/>
        <p:nvPr/>
      </p:nvGrpSpPr>
      <p:grpSpPr>
        <a:xfrm>
          <a:off x="0" y="0"/>
          <a:ext cx="0" cy="0"/>
          <a:chOff x="0" y="0"/>
          <a:chExt cx="0" cy="0"/>
        </a:xfrm>
      </p:grpSpPr>
      <p:sp>
        <p:nvSpPr>
          <p:cNvPr id="2" name="Freeform 2"/>
          <p:cNvSpPr/>
          <p:nvPr/>
        </p:nvSpPr>
        <p:spPr>
          <a:xfrm>
            <a:off x="9335281" y="2727078"/>
            <a:ext cx="1752600" cy="1752600"/>
          </a:xfrm>
          <a:custGeom>
            <a:avLst/>
            <a:gdLst/>
            <a:ahLst/>
            <a:cxnLst/>
            <a:rect l="l" t="t" r="r" b="b"/>
            <a:pathLst>
              <a:path w="1752600" h="1752600">
                <a:moveTo>
                  <a:pt x="0" y="0"/>
                </a:moveTo>
                <a:lnTo>
                  <a:pt x="1752600" y="0"/>
                </a:lnTo>
                <a:lnTo>
                  <a:pt x="1752600" y="1752600"/>
                </a:lnTo>
                <a:lnTo>
                  <a:pt x="0" y="17526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644314" y="2727078"/>
            <a:ext cx="1752600" cy="1752600"/>
          </a:xfrm>
          <a:custGeom>
            <a:avLst/>
            <a:gdLst/>
            <a:ahLst/>
            <a:cxnLst/>
            <a:rect l="l" t="t" r="r" b="b"/>
            <a:pathLst>
              <a:path w="1752600" h="1752600">
                <a:moveTo>
                  <a:pt x="0" y="0"/>
                </a:moveTo>
                <a:lnTo>
                  <a:pt x="1752600" y="0"/>
                </a:lnTo>
                <a:lnTo>
                  <a:pt x="1752600" y="1752600"/>
                </a:lnTo>
                <a:lnTo>
                  <a:pt x="0" y="17526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644314" y="6203548"/>
            <a:ext cx="1752600" cy="1752600"/>
          </a:xfrm>
          <a:custGeom>
            <a:avLst/>
            <a:gdLst/>
            <a:ahLst/>
            <a:cxnLst/>
            <a:rect l="l" t="t" r="r" b="b"/>
            <a:pathLst>
              <a:path w="1752600" h="1752600">
                <a:moveTo>
                  <a:pt x="0" y="0"/>
                </a:moveTo>
                <a:lnTo>
                  <a:pt x="1752600" y="0"/>
                </a:lnTo>
                <a:lnTo>
                  <a:pt x="1752600" y="1752600"/>
                </a:lnTo>
                <a:lnTo>
                  <a:pt x="0" y="17526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9335281" y="6203548"/>
            <a:ext cx="1752600" cy="1752600"/>
          </a:xfrm>
          <a:custGeom>
            <a:avLst/>
            <a:gdLst/>
            <a:ahLst/>
            <a:cxnLst/>
            <a:rect l="l" t="t" r="r" b="b"/>
            <a:pathLst>
              <a:path w="1752600" h="1752600">
                <a:moveTo>
                  <a:pt x="0" y="0"/>
                </a:moveTo>
                <a:lnTo>
                  <a:pt x="1752600" y="0"/>
                </a:lnTo>
                <a:lnTo>
                  <a:pt x="1752600" y="1752600"/>
                </a:lnTo>
                <a:lnTo>
                  <a:pt x="0" y="17526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251733" y="-912923"/>
            <a:ext cx="18266771" cy="18380870"/>
          </a:xfrm>
          <a:custGeom>
            <a:avLst/>
            <a:gdLst/>
            <a:ahLst/>
            <a:cxnLst/>
            <a:rect l="l" t="t" r="r" b="b"/>
            <a:pathLst>
              <a:path w="18266771" h="18380870">
                <a:moveTo>
                  <a:pt x="0" y="0"/>
                </a:moveTo>
                <a:lnTo>
                  <a:pt x="18266771" y="0"/>
                </a:lnTo>
                <a:lnTo>
                  <a:pt x="18266771" y="18380870"/>
                </a:lnTo>
                <a:lnTo>
                  <a:pt x="0" y="1838087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7" name="Group 7"/>
          <p:cNvGrpSpPr/>
          <p:nvPr/>
        </p:nvGrpSpPr>
        <p:grpSpPr>
          <a:xfrm>
            <a:off x="3667625" y="2887428"/>
            <a:ext cx="5943967" cy="1431901"/>
            <a:chOff x="0" y="0"/>
            <a:chExt cx="7925289" cy="1909201"/>
          </a:xfrm>
        </p:grpSpPr>
        <p:sp>
          <p:nvSpPr>
            <p:cNvPr id="8" name="TextBox 8"/>
            <p:cNvSpPr txBox="1"/>
            <p:nvPr/>
          </p:nvSpPr>
          <p:spPr>
            <a:xfrm>
              <a:off x="0" y="-76200"/>
              <a:ext cx="7013092" cy="798290"/>
            </a:xfrm>
            <a:prstGeom prst="rect">
              <a:avLst/>
            </a:prstGeom>
          </p:spPr>
          <p:txBody>
            <a:bodyPr lIns="0" tIns="0" rIns="0" bIns="0" rtlCol="0" anchor="t">
              <a:spAutoFit/>
            </a:bodyPr>
            <a:lstStyle/>
            <a:p>
              <a:pPr algn="l">
                <a:lnSpc>
                  <a:spcPts val="5040"/>
                </a:lnSpc>
              </a:pPr>
              <a:r>
                <a:rPr lang="en-US" sz="3600" b="1" spc="126">
                  <a:solidFill>
                    <a:srgbClr val="FFFFFF"/>
                  </a:solidFill>
                  <a:latin typeface="Quattrocento Bold"/>
                  <a:ea typeface="Quattrocento Bold"/>
                  <a:cs typeface="Quattrocento Bold"/>
                  <a:sym typeface="Quattrocento Bold"/>
                </a:rPr>
                <a:t>Outward : to Donors</a:t>
              </a:r>
            </a:p>
          </p:txBody>
        </p:sp>
        <p:sp>
          <p:nvSpPr>
            <p:cNvPr id="9" name="TextBox 9"/>
            <p:cNvSpPr txBox="1"/>
            <p:nvPr/>
          </p:nvSpPr>
          <p:spPr>
            <a:xfrm>
              <a:off x="0" y="863145"/>
              <a:ext cx="7925289" cy="1046057"/>
            </a:xfrm>
            <a:prstGeom prst="rect">
              <a:avLst/>
            </a:prstGeom>
          </p:spPr>
          <p:txBody>
            <a:bodyPr lIns="0" tIns="0" rIns="0" bIns="0" rtlCol="0" anchor="t">
              <a:spAutoFit/>
            </a:bodyPr>
            <a:lstStyle/>
            <a:p>
              <a:pPr algn="l">
                <a:lnSpc>
                  <a:spcPts val="3220"/>
                </a:lnSpc>
              </a:pPr>
              <a:r>
                <a:rPr lang="en-US" sz="2300" spc="80">
                  <a:solidFill>
                    <a:srgbClr val="FFFFFF"/>
                  </a:solidFill>
                  <a:latin typeface="Josefin Sans"/>
                  <a:ea typeface="Josefin Sans"/>
                  <a:cs typeface="Josefin Sans"/>
                  <a:sym typeface="Josefin Sans"/>
                </a:rPr>
                <a:t>O</a:t>
              </a:r>
              <a:r>
                <a:rPr lang="en-US" sz="2300" b="1" spc="80">
                  <a:solidFill>
                    <a:srgbClr val="FFFFFF"/>
                  </a:solidFill>
                  <a:latin typeface="Josefin Sans Bold"/>
                  <a:ea typeface="Josefin Sans Bold"/>
                  <a:cs typeface="Josefin Sans Bold"/>
                  <a:sym typeface="Josefin Sans Bold"/>
                </a:rPr>
                <a:t>utward, sets clear expectations, opens up space to talk about financial gifts</a:t>
              </a:r>
              <a:r>
                <a:rPr lang="en-US" sz="2300" spc="80">
                  <a:solidFill>
                    <a:srgbClr val="FFFFFF"/>
                  </a:solidFill>
                  <a:latin typeface="Josefin Sans"/>
                  <a:ea typeface="Josefin Sans"/>
                  <a:cs typeface="Josefin Sans"/>
                  <a:sym typeface="Josefin Sans"/>
                </a:rPr>
                <a:t> </a:t>
              </a:r>
            </a:p>
          </p:txBody>
        </p:sp>
      </p:grpSp>
      <p:grpSp>
        <p:nvGrpSpPr>
          <p:cNvPr id="10" name="Group 10"/>
          <p:cNvGrpSpPr/>
          <p:nvPr/>
        </p:nvGrpSpPr>
        <p:grpSpPr>
          <a:xfrm>
            <a:off x="3667625" y="5981628"/>
            <a:ext cx="5233764" cy="2196441"/>
            <a:chOff x="0" y="0"/>
            <a:chExt cx="6978351" cy="2928588"/>
          </a:xfrm>
        </p:grpSpPr>
        <p:sp>
          <p:nvSpPr>
            <p:cNvPr id="11" name="TextBox 11"/>
            <p:cNvSpPr txBox="1"/>
            <p:nvPr/>
          </p:nvSpPr>
          <p:spPr>
            <a:xfrm>
              <a:off x="0" y="-76200"/>
              <a:ext cx="6175147" cy="798290"/>
            </a:xfrm>
            <a:prstGeom prst="rect">
              <a:avLst/>
            </a:prstGeom>
          </p:spPr>
          <p:txBody>
            <a:bodyPr lIns="0" tIns="0" rIns="0" bIns="0" rtlCol="0" anchor="t">
              <a:spAutoFit/>
            </a:bodyPr>
            <a:lstStyle/>
            <a:p>
              <a:pPr algn="l">
                <a:lnSpc>
                  <a:spcPts val="5040"/>
                </a:lnSpc>
              </a:pPr>
              <a:r>
                <a:rPr lang="en-US" sz="3600" b="1" spc="126">
                  <a:solidFill>
                    <a:srgbClr val="FFFFFF"/>
                  </a:solidFill>
                  <a:latin typeface="Quattrocento Bold"/>
                  <a:ea typeface="Quattrocento Bold"/>
                  <a:cs typeface="Quattrocento Bold"/>
                  <a:sym typeface="Quattrocento Bold"/>
                </a:rPr>
                <a:t>Inward : to Staff </a:t>
              </a:r>
            </a:p>
          </p:txBody>
        </p:sp>
        <p:sp>
          <p:nvSpPr>
            <p:cNvPr id="12" name="TextBox 12"/>
            <p:cNvSpPr txBox="1"/>
            <p:nvPr/>
          </p:nvSpPr>
          <p:spPr>
            <a:xfrm>
              <a:off x="0" y="872670"/>
              <a:ext cx="6978351" cy="2055918"/>
            </a:xfrm>
            <a:prstGeom prst="rect">
              <a:avLst/>
            </a:prstGeom>
          </p:spPr>
          <p:txBody>
            <a:bodyPr lIns="0" tIns="0" rIns="0" bIns="0" rtlCol="0" anchor="t">
              <a:spAutoFit/>
            </a:bodyPr>
            <a:lstStyle/>
            <a:p>
              <a:pPr algn="l">
                <a:lnSpc>
                  <a:spcPts val="3079"/>
                </a:lnSpc>
              </a:pPr>
              <a:r>
                <a:rPr lang="en-US" sz="2199" b="1" spc="76">
                  <a:solidFill>
                    <a:srgbClr val="FFFFFF"/>
                  </a:solidFill>
                  <a:latin typeface="Josefin Sans Bold"/>
                  <a:ea typeface="Josefin Sans Bold"/>
                  <a:cs typeface="Josefin Sans Bold"/>
                  <a:sym typeface="Josefin Sans Bold"/>
                </a:rPr>
                <a:t>Enable prioritization of work and data</a:t>
              </a:r>
              <a:r>
                <a:rPr lang="en-US" sz="2199" spc="76">
                  <a:solidFill>
                    <a:srgbClr val="FFFFFF"/>
                  </a:solidFill>
                  <a:latin typeface="Josefin Sans"/>
                  <a:ea typeface="Josefin Sans"/>
                  <a:cs typeface="Josefin Sans"/>
                  <a:sym typeface="Josefin Sans"/>
                </a:rPr>
                <a:t> </a:t>
              </a:r>
              <a:r>
                <a:rPr lang="en-US" sz="2199" b="1" spc="76">
                  <a:solidFill>
                    <a:srgbClr val="FFFFFF"/>
                  </a:solidFill>
                  <a:latin typeface="Josefin Sans Bold"/>
                  <a:ea typeface="Josefin Sans Bold"/>
                  <a:cs typeface="Josefin Sans Bold"/>
                  <a:sym typeface="Josefin Sans Bold"/>
                </a:rPr>
                <a:t>driven decision making; clear set of expectations; increased participation is empowering (the work is recognized)</a:t>
              </a:r>
            </a:p>
          </p:txBody>
        </p:sp>
      </p:grpSp>
      <p:grpSp>
        <p:nvGrpSpPr>
          <p:cNvPr id="13" name="Group 13"/>
          <p:cNvGrpSpPr/>
          <p:nvPr/>
        </p:nvGrpSpPr>
        <p:grpSpPr>
          <a:xfrm>
            <a:off x="11521774" y="2895683"/>
            <a:ext cx="5922846" cy="1415391"/>
            <a:chOff x="0" y="0"/>
            <a:chExt cx="7897129" cy="1887188"/>
          </a:xfrm>
        </p:grpSpPr>
        <p:sp>
          <p:nvSpPr>
            <p:cNvPr id="14" name="TextBox 14"/>
            <p:cNvSpPr txBox="1"/>
            <p:nvPr/>
          </p:nvSpPr>
          <p:spPr>
            <a:xfrm>
              <a:off x="0" y="-76200"/>
              <a:ext cx="6988173" cy="798290"/>
            </a:xfrm>
            <a:prstGeom prst="rect">
              <a:avLst/>
            </a:prstGeom>
          </p:spPr>
          <p:txBody>
            <a:bodyPr lIns="0" tIns="0" rIns="0" bIns="0" rtlCol="0" anchor="t">
              <a:spAutoFit/>
            </a:bodyPr>
            <a:lstStyle/>
            <a:p>
              <a:pPr algn="l">
                <a:lnSpc>
                  <a:spcPts val="5040"/>
                </a:lnSpc>
              </a:pPr>
              <a:r>
                <a:rPr lang="en-US" sz="3600" b="1" spc="126">
                  <a:solidFill>
                    <a:srgbClr val="FFFFFF"/>
                  </a:solidFill>
                  <a:latin typeface="Quattrocento Bold"/>
                  <a:ea typeface="Quattrocento Bold"/>
                  <a:cs typeface="Quattrocento Bold"/>
                  <a:sym typeface="Quattrocento Bold"/>
                </a:rPr>
                <a:t>Upward : Organization</a:t>
              </a:r>
            </a:p>
          </p:txBody>
        </p:sp>
        <p:sp>
          <p:nvSpPr>
            <p:cNvPr id="15" name="TextBox 15"/>
            <p:cNvSpPr txBox="1"/>
            <p:nvPr/>
          </p:nvSpPr>
          <p:spPr>
            <a:xfrm>
              <a:off x="0" y="872670"/>
              <a:ext cx="7897129" cy="1014518"/>
            </a:xfrm>
            <a:prstGeom prst="rect">
              <a:avLst/>
            </a:prstGeom>
          </p:spPr>
          <p:txBody>
            <a:bodyPr lIns="0" tIns="0" rIns="0" bIns="0" rtlCol="0" anchor="t">
              <a:spAutoFit/>
            </a:bodyPr>
            <a:lstStyle/>
            <a:p>
              <a:pPr algn="l">
                <a:lnSpc>
                  <a:spcPts val="3079"/>
                </a:lnSpc>
              </a:pPr>
              <a:r>
                <a:rPr lang="en-US" sz="2199" b="1" spc="76">
                  <a:solidFill>
                    <a:srgbClr val="FFFFFF"/>
                  </a:solidFill>
                  <a:latin typeface="Josefin Sans Bold"/>
                  <a:ea typeface="Josefin Sans Bold"/>
                  <a:cs typeface="Josefin Sans Bold"/>
                  <a:sym typeface="Josefin Sans Bold"/>
                </a:rPr>
                <a:t>Proof of ROI, data based reporting - advocacy for staff based on actual capacities </a:t>
              </a:r>
            </a:p>
          </p:txBody>
        </p:sp>
      </p:grpSp>
      <p:grpSp>
        <p:nvGrpSpPr>
          <p:cNvPr id="16" name="Group 16"/>
          <p:cNvGrpSpPr/>
          <p:nvPr/>
        </p:nvGrpSpPr>
        <p:grpSpPr>
          <a:xfrm>
            <a:off x="11535556" y="6372153"/>
            <a:ext cx="5008015" cy="1415391"/>
            <a:chOff x="0" y="0"/>
            <a:chExt cx="6677353" cy="1887188"/>
          </a:xfrm>
        </p:grpSpPr>
        <p:sp>
          <p:nvSpPr>
            <p:cNvPr id="17" name="TextBox 17"/>
            <p:cNvSpPr txBox="1"/>
            <p:nvPr/>
          </p:nvSpPr>
          <p:spPr>
            <a:xfrm>
              <a:off x="0" y="-76200"/>
              <a:ext cx="5908793" cy="798290"/>
            </a:xfrm>
            <a:prstGeom prst="rect">
              <a:avLst/>
            </a:prstGeom>
          </p:spPr>
          <p:txBody>
            <a:bodyPr lIns="0" tIns="0" rIns="0" bIns="0" rtlCol="0" anchor="t">
              <a:spAutoFit/>
            </a:bodyPr>
            <a:lstStyle/>
            <a:p>
              <a:pPr algn="l">
                <a:lnSpc>
                  <a:spcPts val="5040"/>
                </a:lnSpc>
              </a:pPr>
              <a:r>
                <a:rPr lang="en-US" sz="3600" b="1" spc="126">
                  <a:solidFill>
                    <a:srgbClr val="FFFFFF"/>
                  </a:solidFill>
                  <a:latin typeface="Quattrocento Bold"/>
                  <a:ea typeface="Quattrocento Bold"/>
                  <a:cs typeface="Quattrocento Bold"/>
                  <a:sym typeface="Quattrocento Bold"/>
                </a:rPr>
                <a:t>Around : Everyone </a:t>
              </a:r>
            </a:p>
          </p:txBody>
        </p:sp>
        <p:sp>
          <p:nvSpPr>
            <p:cNvPr id="18" name="TextBox 18"/>
            <p:cNvSpPr txBox="1"/>
            <p:nvPr/>
          </p:nvSpPr>
          <p:spPr>
            <a:xfrm>
              <a:off x="0" y="872670"/>
              <a:ext cx="6677353" cy="1014518"/>
            </a:xfrm>
            <a:prstGeom prst="rect">
              <a:avLst/>
            </a:prstGeom>
          </p:spPr>
          <p:txBody>
            <a:bodyPr lIns="0" tIns="0" rIns="0" bIns="0" rtlCol="0" anchor="t">
              <a:spAutoFit/>
            </a:bodyPr>
            <a:lstStyle/>
            <a:p>
              <a:pPr algn="l">
                <a:lnSpc>
                  <a:spcPts val="3079"/>
                </a:lnSpc>
              </a:pPr>
              <a:r>
                <a:rPr lang="en-US" sz="2199" b="1" spc="76">
                  <a:solidFill>
                    <a:srgbClr val="FFFFFF"/>
                  </a:solidFill>
                  <a:latin typeface="Josefin Sans Bold"/>
                  <a:ea typeface="Josefin Sans Bold"/>
                  <a:cs typeface="Josefin Sans Bold"/>
                  <a:sym typeface="Josefin Sans Bold"/>
                </a:rPr>
                <a:t>Transparency of the acquisitions process, increased knowledge by all parties</a:t>
              </a:r>
            </a:p>
          </p:txBody>
        </p:sp>
      </p:grpSp>
      <p:sp>
        <p:nvSpPr>
          <p:cNvPr id="19" name="TextBox 19"/>
          <p:cNvSpPr txBox="1"/>
          <p:nvPr/>
        </p:nvSpPr>
        <p:spPr>
          <a:xfrm>
            <a:off x="2136516" y="990600"/>
            <a:ext cx="14397530" cy="796925"/>
          </a:xfrm>
          <a:prstGeom prst="rect">
            <a:avLst/>
          </a:prstGeom>
        </p:spPr>
        <p:txBody>
          <a:bodyPr lIns="0" tIns="0" rIns="0" bIns="0" rtlCol="0" anchor="t">
            <a:spAutoFit/>
          </a:bodyPr>
          <a:lstStyle/>
          <a:p>
            <a:pPr algn="ctr">
              <a:lnSpc>
                <a:spcPts val="6250"/>
              </a:lnSpc>
            </a:pPr>
            <a:r>
              <a:rPr lang="en-US" sz="5000" spc="200">
                <a:solidFill>
                  <a:srgbClr val="FFFFFF"/>
                </a:solidFill>
                <a:latin typeface="Quattrocento"/>
                <a:ea typeface="Quattrocento"/>
                <a:cs typeface="Quattrocento"/>
                <a:sym typeface="Quattrocento"/>
              </a:rPr>
              <a:t>LONGTERM OUTCOME: COMMUNICATION</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0B796"/>
        </a:solidFill>
        <a:effectLst/>
      </p:bgPr>
    </p:bg>
    <p:spTree>
      <p:nvGrpSpPr>
        <p:cNvPr id="1" name=""/>
        <p:cNvGrpSpPr/>
        <p:nvPr/>
      </p:nvGrpSpPr>
      <p:grpSpPr>
        <a:xfrm>
          <a:off x="0" y="0"/>
          <a:ext cx="0" cy="0"/>
          <a:chOff x="0" y="0"/>
          <a:chExt cx="0" cy="0"/>
        </a:xfrm>
      </p:grpSpPr>
      <p:sp>
        <p:nvSpPr>
          <p:cNvPr id="2" name="AutoShape 2"/>
          <p:cNvSpPr/>
          <p:nvPr/>
        </p:nvSpPr>
        <p:spPr>
          <a:xfrm>
            <a:off x="2092013" y="4486902"/>
            <a:ext cx="2671222" cy="2662920"/>
          </a:xfrm>
          <a:prstGeom prst="rect">
            <a:avLst/>
          </a:prstGeom>
          <a:solidFill>
            <a:srgbClr val="FFFFFF"/>
          </a:solidFill>
        </p:spPr>
        <p:txBody>
          <a:bodyPr/>
          <a:lstStyle/>
          <a:p>
            <a:endParaRPr lang="en-US"/>
          </a:p>
        </p:txBody>
      </p:sp>
      <p:sp>
        <p:nvSpPr>
          <p:cNvPr id="3" name="AutoShape 3"/>
          <p:cNvSpPr/>
          <p:nvPr/>
        </p:nvSpPr>
        <p:spPr>
          <a:xfrm>
            <a:off x="5913151" y="4598305"/>
            <a:ext cx="2671222" cy="2662920"/>
          </a:xfrm>
          <a:prstGeom prst="rect">
            <a:avLst/>
          </a:prstGeom>
          <a:solidFill>
            <a:srgbClr val="FFFFFF"/>
          </a:solidFill>
        </p:spPr>
        <p:txBody>
          <a:bodyPr/>
          <a:lstStyle/>
          <a:p>
            <a:endParaRPr lang="en-US"/>
          </a:p>
        </p:txBody>
      </p:sp>
      <p:sp>
        <p:nvSpPr>
          <p:cNvPr id="4" name="AutoShape 4"/>
          <p:cNvSpPr/>
          <p:nvPr/>
        </p:nvSpPr>
        <p:spPr>
          <a:xfrm>
            <a:off x="9917872" y="4598305"/>
            <a:ext cx="2671222" cy="2662920"/>
          </a:xfrm>
          <a:prstGeom prst="rect">
            <a:avLst/>
          </a:prstGeom>
          <a:solidFill>
            <a:srgbClr val="FFFFFF"/>
          </a:solidFill>
        </p:spPr>
        <p:txBody>
          <a:bodyPr/>
          <a:lstStyle/>
          <a:p>
            <a:endParaRPr lang="en-US"/>
          </a:p>
        </p:txBody>
      </p:sp>
      <p:grpSp>
        <p:nvGrpSpPr>
          <p:cNvPr id="5" name="Group 5"/>
          <p:cNvGrpSpPr/>
          <p:nvPr/>
        </p:nvGrpSpPr>
        <p:grpSpPr>
          <a:xfrm>
            <a:off x="13741619" y="4495323"/>
            <a:ext cx="2715644" cy="2860526"/>
            <a:chOff x="0" y="-47625"/>
            <a:chExt cx="715231" cy="753390"/>
          </a:xfrm>
        </p:grpSpPr>
        <p:sp>
          <p:nvSpPr>
            <p:cNvPr id="6" name="Freeform 6"/>
            <p:cNvSpPr/>
            <p:nvPr/>
          </p:nvSpPr>
          <p:spPr>
            <a:xfrm>
              <a:off x="0" y="0"/>
              <a:ext cx="715231" cy="705765"/>
            </a:xfrm>
            <a:custGeom>
              <a:avLst/>
              <a:gdLst/>
              <a:ahLst/>
              <a:cxnLst/>
              <a:rect l="l" t="t" r="r" b="b"/>
              <a:pathLst>
                <a:path w="715231" h="705765">
                  <a:moveTo>
                    <a:pt x="0" y="0"/>
                  </a:moveTo>
                  <a:lnTo>
                    <a:pt x="715231" y="0"/>
                  </a:lnTo>
                  <a:lnTo>
                    <a:pt x="715231" y="705765"/>
                  </a:lnTo>
                  <a:lnTo>
                    <a:pt x="0" y="705765"/>
                  </a:lnTo>
                  <a:close/>
                </a:path>
              </a:pathLst>
            </a:custGeom>
            <a:solidFill>
              <a:srgbClr val="FFFFFF"/>
            </a:solidFill>
          </p:spPr>
          <p:txBody>
            <a:bodyPr/>
            <a:lstStyle/>
            <a:p>
              <a:endParaRPr lang="en-US"/>
            </a:p>
          </p:txBody>
        </p:sp>
        <p:sp>
          <p:nvSpPr>
            <p:cNvPr id="7" name="TextBox 7"/>
            <p:cNvSpPr txBox="1"/>
            <p:nvPr/>
          </p:nvSpPr>
          <p:spPr>
            <a:xfrm>
              <a:off x="0" y="-47625"/>
              <a:ext cx="715231" cy="753390"/>
            </a:xfrm>
            <a:prstGeom prst="rect">
              <a:avLst/>
            </a:prstGeom>
          </p:spPr>
          <p:txBody>
            <a:bodyPr lIns="50800" tIns="50800" rIns="50800" bIns="50800" rtlCol="0" anchor="ctr"/>
            <a:lstStyle/>
            <a:p>
              <a:pPr algn="ctr">
                <a:lnSpc>
                  <a:spcPts val="3080"/>
                </a:lnSpc>
              </a:pPr>
              <a:endParaRPr/>
            </a:p>
          </p:txBody>
        </p:sp>
      </p:grpSp>
      <p:sp>
        <p:nvSpPr>
          <p:cNvPr id="8" name="Freeform 8"/>
          <p:cNvSpPr/>
          <p:nvPr/>
        </p:nvSpPr>
        <p:spPr>
          <a:xfrm>
            <a:off x="13934258" y="4011135"/>
            <a:ext cx="2575299" cy="3614455"/>
          </a:xfrm>
          <a:custGeom>
            <a:avLst/>
            <a:gdLst/>
            <a:ahLst/>
            <a:cxnLst/>
            <a:rect l="l" t="t" r="r" b="b"/>
            <a:pathLst>
              <a:path w="2575299" h="3614455">
                <a:moveTo>
                  <a:pt x="0" y="0"/>
                </a:moveTo>
                <a:lnTo>
                  <a:pt x="2575299" y="0"/>
                </a:lnTo>
                <a:lnTo>
                  <a:pt x="2575299" y="3614455"/>
                </a:lnTo>
                <a:lnTo>
                  <a:pt x="0" y="36144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6178976" y="4365767"/>
            <a:ext cx="2965024" cy="2879779"/>
          </a:xfrm>
          <a:custGeom>
            <a:avLst/>
            <a:gdLst/>
            <a:ahLst/>
            <a:cxnLst/>
            <a:rect l="l" t="t" r="r" b="b"/>
            <a:pathLst>
              <a:path w="2965024" h="2879779">
                <a:moveTo>
                  <a:pt x="0" y="0"/>
                </a:moveTo>
                <a:lnTo>
                  <a:pt x="2965024" y="0"/>
                </a:lnTo>
                <a:lnTo>
                  <a:pt x="2965024" y="2879779"/>
                </a:lnTo>
                <a:lnTo>
                  <a:pt x="0" y="28797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a:off x="10321405" y="4486902"/>
            <a:ext cx="2771563" cy="2820930"/>
          </a:xfrm>
          <a:custGeom>
            <a:avLst/>
            <a:gdLst/>
            <a:ahLst/>
            <a:cxnLst/>
            <a:rect l="l" t="t" r="r" b="b"/>
            <a:pathLst>
              <a:path w="2771563" h="2820930">
                <a:moveTo>
                  <a:pt x="0" y="0"/>
                </a:moveTo>
                <a:lnTo>
                  <a:pt x="2771563" y="0"/>
                </a:lnTo>
                <a:lnTo>
                  <a:pt x="2771563" y="2820930"/>
                </a:lnTo>
                <a:lnTo>
                  <a:pt x="0" y="28209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rot="-10800000">
            <a:off x="2139974" y="4011135"/>
            <a:ext cx="2575299" cy="3614455"/>
          </a:xfrm>
          <a:custGeom>
            <a:avLst/>
            <a:gdLst/>
            <a:ahLst/>
            <a:cxnLst/>
            <a:rect l="l" t="t" r="r" b="b"/>
            <a:pathLst>
              <a:path w="2575299" h="3614455">
                <a:moveTo>
                  <a:pt x="0" y="0"/>
                </a:moveTo>
                <a:lnTo>
                  <a:pt x="2575299" y="0"/>
                </a:lnTo>
                <a:lnTo>
                  <a:pt x="2575299" y="3614455"/>
                </a:lnTo>
                <a:lnTo>
                  <a:pt x="0" y="36144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2" name="Group 12"/>
          <p:cNvGrpSpPr/>
          <p:nvPr/>
        </p:nvGrpSpPr>
        <p:grpSpPr>
          <a:xfrm>
            <a:off x="2092013" y="1028700"/>
            <a:ext cx="13611773" cy="1962007"/>
            <a:chOff x="0" y="0"/>
            <a:chExt cx="18149030" cy="2616009"/>
          </a:xfrm>
        </p:grpSpPr>
        <p:sp>
          <p:nvSpPr>
            <p:cNvPr id="13" name="TextBox 13"/>
            <p:cNvSpPr txBox="1"/>
            <p:nvPr/>
          </p:nvSpPr>
          <p:spPr>
            <a:xfrm>
              <a:off x="558738" y="-47625"/>
              <a:ext cx="17031555" cy="1510665"/>
            </a:xfrm>
            <a:prstGeom prst="rect">
              <a:avLst/>
            </a:prstGeom>
          </p:spPr>
          <p:txBody>
            <a:bodyPr lIns="0" tIns="0" rIns="0" bIns="0" rtlCol="0" anchor="t">
              <a:spAutoFit/>
            </a:bodyPr>
            <a:lstStyle/>
            <a:p>
              <a:pPr algn="ctr">
                <a:lnSpc>
                  <a:spcPts val="9000"/>
                </a:lnSpc>
              </a:pPr>
              <a:r>
                <a:rPr lang="en-US" sz="7200" b="1" spc="288">
                  <a:solidFill>
                    <a:srgbClr val="FFFFFF"/>
                  </a:solidFill>
                  <a:latin typeface="Quattrocento Bold"/>
                  <a:ea typeface="Quattrocento Bold"/>
                  <a:cs typeface="Quattrocento Bold"/>
                  <a:sym typeface="Quattrocento Bold"/>
                </a:rPr>
                <a:t>Shift in Donor Relationship</a:t>
              </a:r>
            </a:p>
          </p:txBody>
        </p:sp>
        <p:sp>
          <p:nvSpPr>
            <p:cNvPr id="14" name="TextBox 14"/>
            <p:cNvSpPr txBox="1"/>
            <p:nvPr/>
          </p:nvSpPr>
          <p:spPr>
            <a:xfrm>
              <a:off x="0" y="1672399"/>
              <a:ext cx="18149030" cy="943610"/>
            </a:xfrm>
            <a:prstGeom prst="rect">
              <a:avLst/>
            </a:prstGeom>
          </p:spPr>
          <p:txBody>
            <a:bodyPr lIns="0" tIns="0" rIns="0" bIns="0" rtlCol="0" anchor="t">
              <a:spAutoFit/>
            </a:bodyPr>
            <a:lstStyle/>
            <a:p>
              <a:pPr algn="ctr">
                <a:lnSpc>
                  <a:spcPts val="5880"/>
                </a:lnSpc>
              </a:pPr>
              <a:r>
                <a:rPr lang="en-US" sz="4200" b="1" spc="147">
                  <a:solidFill>
                    <a:srgbClr val="FFFFFF"/>
                  </a:solidFill>
                  <a:latin typeface="Quattrocento Bold"/>
                  <a:ea typeface="Quattrocento Bold"/>
                  <a:cs typeface="Quattrocento Bold"/>
                  <a:sym typeface="Quattrocento Bold"/>
                </a:rPr>
                <a:t>'free' gift to mutually responsible partnership </a:t>
              </a:r>
            </a:p>
          </p:txBody>
        </p:sp>
      </p:grpSp>
      <p:sp>
        <p:nvSpPr>
          <p:cNvPr id="15" name="TextBox 15"/>
          <p:cNvSpPr txBox="1"/>
          <p:nvPr/>
        </p:nvSpPr>
        <p:spPr>
          <a:xfrm>
            <a:off x="1814886" y="7643010"/>
            <a:ext cx="3225474" cy="1600200"/>
          </a:xfrm>
          <a:prstGeom prst="rect">
            <a:avLst/>
          </a:prstGeom>
        </p:spPr>
        <p:txBody>
          <a:bodyPr lIns="0" tIns="0" rIns="0" bIns="0" rtlCol="0" anchor="t">
            <a:spAutoFit/>
          </a:bodyPr>
          <a:lstStyle/>
          <a:p>
            <a:pPr algn="ctr">
              <a:lnSpc>
                <a:spcPts val="4200"/>
              </a:lnSpc>
            </a:pPr>
            <a:r>
              <a:rPr lang="en-US" sz="3000" b="1" spc="105">
                <a:solidFill>
                  <a:srgbClr val="FFFFFF"/>
                </a:solidFill>
                <a:latin typeface="Quattrocento Bold"/>
                <a:ea typeface="Quattrocento Bold"/>
                <a:cs typeface="Quattrocento Bold"/>
                <a:sym typeface="Quattrocento Bold"/>
              </a:rPr>
              <a:t>Ethical, Responsible Collecting</a:t>
            </a:r>
          </a:p>
        </p:txBody>
      </p:sp>
      <p:sp>
        <p:nvSpPr>
          <p:cNvPr id="16" name="TextBox 16"/>
          <p:cNvSpPr txBox="1"/>
          <p:nvPr/>
        </p:nvSpPr>
        <p:spPr>
          <a:xfrm>
            <a:off x="5672425" y="7643010"/>
            <a:ext cx="3225474" cy="2133600"/>
          </a:xfrm>
          <a:prstGeom prst="rect">
            <a:avLst/>
          </a:prstGeom>
        </p:spPr>
        <p:txBody>
          <a:bodyPr lIns="0" tIns="0" rIns="0" bIns="0" rtlCol="0" anchor="t">
            <a:spAutoFit/>
          </a:bodyPr>
          <a:lstStyle/>
          <a:p>
            <a:pPr algn="ctr">
              <a:lnSpc>
                <a:spcPts val="4200"/>
              </a:lnSpc>
            </a:pPr>
            <a:r>
              <a:rPr lang="en-US" sz="3000" b="1" spc="105">
                <a:solidFill>
                  <a:srgbClr val="FFFFFF"/>
                </a:solidFill>
                <a:latin typeface="Quattrocento Bold"/>
                <a:ea typeface="Quattrocento Bold"/>
                <a:cs typeface="Quattrocento Bold"/>
                <a:sym typeface="Quattrocento Bold"/>
              </a:rPr>
              <a:t>Managing expectations from the beginning </a:t>
            </a:r>
          </a:p>
        </p:txBody>
      </p:sp>
      <p:sp>
        <p:nvSpPr>
          <p:cNvPr id="17" name="TextBox 17"/>
          <p:cNvSpPr txBox="1"/>
          <p:nvPr/>
        </p:nvSpPr>
        <p:spPr>
          <a:xfrm>
            <a:off x="9640746" y="7643010"/>
            <a:ext cx="3225474" cy="1066800"/>
          </a:xfrm>
          <a:prstGeom prst="rect">
            <a:avLst/>
          </a:prstGeom>
        </p:spPr>
        <p:txBody>
          <a:bodyPr lIns="0" tIns="0" rIns="0" bIns="0" rtlCol="0" anchor="t">
            <a:spAutoFit/>
          </a:bodyPr>
          <a:lstStyle/>
          <a:p>
            <a:pPr algn="ctr">
              <a:lnSpc>
                <a:spcPts val="4200"/>
              </a:lnSpc>
            </a:pPr>
            <a:r>
              <a:rPr lang="en-US" sz="3000" b="1" spc="105">
                <a:solidFill>
                  <a:srgbClr val="FFFFFF"/>
                </a:solidFill>
                <a:latin typeface="Quattrocento Bold"/>
                <a:ea typeface="Quattrocento Bold"/>
                <a:cs typeface="Quattrocento Bold"/>
                <a:sym typeface="Quattrocento Bold"/>
              </a:rPr>
              <a:t>Financial transparency </a:t>
            </a:r>
          </a:p>
        </p:txBody>
      </p:sp>
      <p:sp>
        <p:nvSpPr>
          <p:cNvPr id="18" name="TextBox 18"/>
          <p:cNvSpPr txBox="1"/>
          <p:nvPr/>
        </p:nvSpPr>
        <p:spPr>
          <a:xfrm>
            <a:off x="13609170" y="7643010"/>
            <a:ext cx="3225474" cy="1066800"/>
          </a:xfrm>
          <a:prstGeom prst="rect">
            <a:avLst/>
          </a:prstGeom>
        </p:spPr>
        <p:txBody>
          <a:bodyPr lIns="0" tIns="0" rIns="0" bIns="0" rtlCol="0" anchor="t">
            <a:spAutoFit/>
          </a:bodyPr>
          <a:lstStyle/>
          <a:p>
            <a:pPr algn="ctr">
              <a:lnSpc>
                <a:spcPts val="4200"/>
              </a:lnSpc>
            </a:pPr>
            <a:r>
              <a:rPr lang="en-US" sz="3000" b="1" spc="105">
                <a:solidFill>
                  <a:srgbClr val="FFFFFF"/>
                </a:solidFill>
                <a:latin typeface="Quattrocento Bold"/>
                <a:ea typeface="Quattrocento Bold"/>
                <a:cs typeface="Quattrocento Bold"/>
                <a:sym typeface="Quattrocento Bold"/>
              </a:rPr>
              <a:t>Honesty about capacities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AutoShape 3"/>
          <p:cNvSpPr/>
          <p:nvPr/>
        </p:nvSpPr>
        <p:spPr>
          <a:xfrm>
            <a:off x="6246844" y="-447598"/>
            <a:ext cx="12412911" cy="11182197"/>
          </a:xfrm>
          <a:prstGeom prst="rect">
            <a:avLst/>
          </a:prstGeom>
          <a:solidFill>
            <a:srgbClr val="172243">
              <a:alpha val="89804"/>
            </a:srgbClr>
          </a:solidFill>
        </p:spPr>
        <p:txBody>
          <a:bodyPr/>
          <a:lstStyle/>
          <a:p>
            <a:endParaRPr lang="en-US"/>
          </a:p>
        </p:txBody>
      </p:sp>
      <p:grpSp>
        <p:nvGrpSpPr>
          <p:cNvPr id="4" name="Group 4"/>
          <p:cNvGrpSpPr/>
          <p:nvPr/>
        </p:nvGrpSpPr>
        <p:grpSpPr>
          <a:xfrm>
            <a:off x="7280698" y="1000125"/>
            <a:ext cx="10381727" cy="9013223"/>
            <a:chOff x="0" y="-38100"/>
            <a:chExt cx="13842302" cy="12017631"/>
          </a:xfrm>
        </p:grpSpPr>
        <p:sp>
          <p:nvSpPr>
            <p:cNvPr id="5" name="TextBox 5"/>
            <p:cNvSpPr txBox="1"/>
            <p:nvPr/>
          </p:nvSpPr>
          <p:spPr>
            <a:xfrm>
              <a:off x="0" y="-38100"/>
              <a:ext cx="11049728" cy="3236768"/>
            </a:xfrm>
            <a:prstGeom prst="rect">
              <a:avLst/>
            </a:prstGeom>
          </p:spPr>
          <p:txBody>
            <a:bodyPr lIns="0" tIns="0" rIns="0" bIns="0" rtlCol="0" anchor="t">
              <a:spAutoFit/>
            </a:bodyPr>
            <a:lstStyle/>
            <a:p>
              <a:pPr algn="l">
                <a:lnSpc>
                  <a:spcPts val="9637"/>
                </a:lnSpc>
              </a:pPr>
              <a:r>
                <a:rPr lang="en-US" sz="7710" b="1" spc="308">
                  <a:solidFill>
                    <a:srgbClr val="FFFFFF"/>
                  </a:solidFill>
                  <a:latin typeface="Quattrocento Bold"/>
                  <a:ea typeface="Quattrocento Bold"/>
                  <a:cs typeface="Quattrocento Bold"/>
                  <a:sym typeface="Quattrocento Bold"/>
                </a:rPr>
                <a:t>When CoS Tools Works Best </a:t>
              </a:r>
            </a:p>
          </p:txBody>
        </p:sp>
        <p:grpSp>
          <p:nvGrpSpPr>
            <p:cNvPr id="6" name="Group 6"/>
            <p:cNvGrpSpPr>
              <a:grpSpLocks noChangeAspect="1"/>
            </p:cNvGrpSpPr>
            <p:nvPr/>
          </p:nvGrpSpPr>
          <p:grpSpPr>
            <a:xfrm>
              <a:off x="0" y="3742841"/>
              <a:ext cx="2002090" cy="289092"/>
              <a:chOff x="0" y="0"/>
              <a:chExt cx="3759289" cy="542823"/>
            </a:xfrm>
          </p:grpSpPr>
          <p:sp>
            <p:nvSpPr>
              <p:cNvPr id="7" name="Freeform 7"/>
              <p:cNvSpPr/>
              <p:nvPr/>
            </p:nvSpPr>
            <p:spPr>
              <a:xfrm>
                <a:off x="0" y="0"/>
                <a:ext cx="3759289" cy="542823"/>
              </a:xfrm>
              <a:custGeom>
                <a:avLst/>
                <a:gdLst/>
                <a:ahLst/>
                <a:cxnLst/>
                <a:rect l="l" t="t" r="r" b="b"/>
                <a:pathLst>
                  <a:path w="3759289" h="542823">
                    <a:moveTo>
                      <a:pt x="510413" y="0"/>
                    </a:moveTo>
                    <a:lnTo>
                      <a:pt x="599529" y="0"/>
                    </a:lnTo>
                    <a:cubicBezTo>
                      <a:pt x="846646" y="0"/>
                      <a:pt x="1246327" y="91821"/>
                      <a:pt x="1798625" y="275476"/>
                    </a:cubicBezTo>
                    <a:cubicBezTo>
                      <a:pt x="1961985" y="330835"/>
                      <a:pt x="2156447" y="379463"/>
                      <a:pt x="2381948" y="421284"/>
                    </a:cubicBezTo>
                    <a:cubicBezTo>
                      <a:pt x="2603411" y="387566"/>
                      <a:pt x="2714130" y="338963"/>
                      <a:pt x="2714130" y="275476"/>
                    </a:cubicBezTo>
                    <a:cubicBezTo>
                      <a:pt x="2676296" y="252489"/>
                      <a:pt x="2657424" y="217424"/>
                      <a:pt x="2657424" y="170129"/>
                    </a:cubicBezTo>
                    <a:lnTo>
                      <a:pt x="2657424" y="153949"/>
                    </a:lnTo>
                    <a:cubicBezTo>
                      <a:pt x="2664155" y="78334"/>
                      <a:pt x="2699245" y="40500"/>
                      <a:pt x="2762758" y="40500"/>
                    </a:cubicBezTo>
                    <a:cubicBezTo>
                      <a:pt x="2812695" y="40500"/>
                      <a:pt x="2842400" y="78334"/>
                      <a:pt x="2851861" y="153949"/>
                    </a:cubicBezTo>
                    <a:lnTo>
                      <a:pt x="2851861" y="162039"/>
                    </a:lnTo>
                    <a:cubicBezTo>
                      <a:pt x="2851861" y="183667"/>
                      <a:pt x="2838361" y="224180"/>
                      <a:pt x="2811361" y="283566"/>
                    </a:cubicBezTo>
                    <a:cubicBezTo>
                      <a:pt x="2903169" y="370002"/>
                      <a:pt x="3035491" y="413195"/>
                      <a:pt x="3208350" y="413195"/>
                    </a:cubicBezTo>
                    <a:lnTo>
                      <a:pt x="3248876" y="413195"/>
                    </a:lnTo>
                    <a:cubicBezTo>
                      <a:pt x="3441941" y="413195"/>
                      <a:pt x="3606673" y="351079"/>
                      <a:pt x="3743058" y="226860"/>
                    </a:cubicBezTo>
                    <a:lnTo>
                      <a:pt x="3751199" y="234950"/>
                    </a:lnTo>
                    <a:lnTo>
                      <a:pt x="3759289" y="234950"/>
                    </a:lnTo>
                    <a:cubicBezTo>
                      <a:pt x="3689083" y="361899"/>
                      <a:pt x="3564839" y="456425"/>
                      <a:pt x="3386594" y="518490"/>
                    </a:cubicBezTo>
                    <a:lnTo>
                      <a:pt x="3265094" y="542823"/>
                    </a:lnTo>
                    <a:lnTo>
                      <a:pt x="3224581" y="542823"/>
                    </a:lnTo>
                    <a:cubicBezTo>
                      <a:pt x="3057131" y="542823"/>
                      <a:pt x="2908605" y="488836"/>
                      <a:pt x="2778963" y="380771"/>
                    </a:cubicBezTo>
                    <a:lnTo>
                      <a:pt x="2778963" y="364579"/>
                    </a:lnTo>
                    <a:lnTo>
                      <a:pt x="2762783" y="364579"/>
                    </a:lnTo>
                    <a:cubicBezTo>
                      <a:pt x="2656078" y="461810"/>
                      <a:pt x="2521039" y="510438"/>
                      <a:pt x="2357679" y="510438"/>
                    </a:cubicBezTo>
                    <a:lnTo>
                      <a:pt x="2309089" y="510438"/>
                    </a:lnTo>
                    <a:cubicBezTo>
                      <a:pt x="2120011" y="510438"/>
                      <a:pt x="1633893" y="383515"/>
                      <a:pt x="850722" y="129654"/>
                    </a:cubicBezTo>
                    <a:cubicBezTo>
                      <a:pt x="717017" y="102641"/>
                      <a:pt x="619785" y="89154"/>
                      <a:pt x="559016" y="89154"/>
                    </a:cubicBezTo>
                    <a:lnTo>
                      <a:pt x="453695" y="89154"/>
                    </a:lnTo>
                    <a:cubicBezTo>
                      <a:pt x="199822" y="117475"/>
                      <a:pt x="72911" y="193116"/>
                      <a:pt x="72911" y="315951"/>
                    </a:cubicBezTo>
                    <a:cubicBezTo>
                      <a:pt x="91796" y="402412"/>
                      <a:pt x="167424" y="445605"/>
                      <a:pt x="299758" y="445605"/>
                    </a:cubicBezTo>
                    <a:lnTo>
                      <a:pt x="332169" y="445605"/>
                    </a:lnTo>
                    <a:cubicBezTo>
                      <a:pt x="398310" y="445605"/>
                      <a:pt x="471221" y="415925"/>
                      <a:pt x="550913" y="356451"/>
                    </a:cubicBezTo>
                    <a:lnTo>
                      <a:pt x="559003" y="356451"/>
                    </a:lnTo>
                    <a:lnTo>
                      <a:pt x="575208" y="372681"/>
                    </a:lnTo>
                    <a:lnTo>
                      <a:pt x="575208" y="388887"/>
                    </a:lnTo>
                    <a:cubicBezTo>
                      <a:pt x="513080" y="469925"/>
                      <a:pt x="410451" y="510426"/>
                      <a:pt x="267348" y="510426"/>
                    </a:cubicBezTo>
                    <a:cubicBezTo>
                      <a:pt x="89116" y="510451"/>
                      <a:pt x="0" y="448335"/>
                      <a:pt x="0" y="324079"/>
                    </a:cubicBezTo>
                    <a:cubicBezTo>
                      <a:pt x="0" y="198476"/>
                      <a:pt x="91808" y="101270"/>
                      <a:pt x="275450" y="32410"/>
                    </a:cubicBezTo>
                    <a:cubicBezTo>
                      <a:pt x="357810" y="10820"/>
                      <a:pt x="436143" y="0"/>
                      <a:pt x="510413" y="0"/>
                    </a:cubicBezTo>
                    <a:close/>
                    <a:moveTo>
                      <a:pt x="2722232" y="153949"/>
                    </a:moveTo>
                    <a:cubicBezTo>
                      <a:pt x="2734386" y="202552"/>
                      <a:pt x="2747861" y="226873"/>
                      <a:pt x="2762745" y="226873"/>
                    </a:cubicBezTo>
                    <a:cubicBezTo>
                      <a:pt x="2789733" y="213373"/>
                      <a:pt x="2803246" y="191770"/>
                      <a:pt x="2803246" y="162052"/>
                    </a:cubicBezTo>
                    <a:lnTo>
                      <a:pt x="2803246" y="137719"/>
                    </a:lnTo>
                    <a:lnTo>
                      <a:pt x="2770823" y="105334"/>
                    </a:lnTo>
                    <a:lnTo>
                      <a:pt x="2746528" y="105334"/>
                    </a:lnTo>
                    <a:cubicBezTo>
                      <a:pt x="2730322" y="110757"/>
                      <a:pt x="2722232" y="126936"/>
                      <a:pt x="2722232" y="153949"/>
                    </a:cubicBezTo>
                    <a:close/>
                  </a:path>
                </a:pathLst>
              </a:custGeom>
              <a:solidFill>
                <a:srgbClr val="E0B796"/>
              </a:solidFill>
            </p:spPr>
            <p:txBody>
              <a:bodyPr/>
              <a:lstStyle/>
              <a:p>
                <a:endParaRPr lang="en-US"/>
              </a:p>
            </p:txBody>
          </p:sp>
        </p:grpSp>
        <p:sp>
          <p:nvSpPr>
            <p:cNvPr id="8" name="TextBox 8"/>
            <p:cNvSpPr txBox="1"/>
            <p:nvPr/>
          </p:nvSpPr>
          <p:spPr>
            <a:xfrm>
              <a:off x="0" y="4528654"/>
              <a:ext cx="13842302" cy="7450877"/>
            </a:xfrm>
            <a:prstGeom prst="rect">
              <a:avLst/>
            </a:prstGeom>
          </p:spPr>
          <p:txBody>
            <a:bodyPr lIns="0" tIns="0" rIns="0" bIns="0" rtlCol="0" anchor="t">
              <a:spAutoFit/>
            </a:bodyPr>
            <a:lstStyle/>
            <a:p>
              <a:pPr marL="693588" lvl="1" indent="-346794" algn="l">
                <a:lnSpc>
                  <a:spcPts val="4497"/>
                </a:lnSpc>
                <a:buFont typeface="Arial"/>
                <a:buChar char="•"/>
              </a:pPr>
              <a:r>
                <a:rPr lang="en-US" sz="3212" spc="112">
                  <a:solidFill>
                    <a:srgbClr val="FFFFFF"/>
                  </a:solidFill>
                  <a:latin typeface="Quattrocento"/>
                  <a:ea typeface="Quattrocento"/>
                  <a:cs typeface="Quattrocento"/>
                  <a:sym typeface="Quattrocento"/>
                </a:rPr>
                <a:t>When there is known capacity or interest from the donor</a:t>
              </a:r>
            </a:p>
            <a:p>
              <a:pPr marL="693588" lvl="1" indent="-346794" algn="l">
                <a:lnSpc>
                  <a:spcPts val="4497"/>
                </a:lnSpc>
                <a:buFont typeface="Arial"/>
                <a:buChar char="•"/>
              </a:pPr>
              <a:r>
                <a:rPr lang="en-US" sz="3212" spc="112">
                  <a:solidFill>
                    <a:srgbClr val="FFFFFF"/>
                  </a:solidFill>
                  <a:latin typeface="Quattrocento"/>
                  <a:ea typeface="Quattrocento"/>
                  <a:cs typeface="Quattrocento"/>
                  <a:sym typeface="Quattrocento"/>
                </a:rPr>
                <a:t>When the offer from the donor is clearly extraordinary from typical gifts (size, format, legal issues)</a:t>
              </a:r>
            </a:p>
            <a:p>
              <a:pPr marL="693588" lvl="1" indent="-346794" algn="l">
                <a:lnSpc>
                  <a:spcPts val="4497"/>
                </a:lnSpc>
                <a:buFont typeface="Arial"/>
                <a:buChar char="•"/>
              </a:pPr>
              <a:r>
                <a:rPr lang="en-US" sz="3212" spc="112">
                  <a:solidFill>
                    <a:srgbClr val="FFFFFF"/>
                  </a:solidFill>
                  <a:latin typeface="Quattrocento"/>
                  <a:ea typeface="Quattrocento"/>
                  <a:cs typeface="Quattrocento"/>
                  <a:sym typeface="Quattrocento"/>
                </a:rPr>
                <a:t>When applying for grants to realistically estimate costs and impact on other projects</a:t>
              </a:r>
            </a:p>
            <a:p>
              <a:pPr marL="693588" lvl="1" indent="-346794" algn="l">
                <a:lnSpc>
                  <a:spcPts val="4497"/>
                </a:lnSpc>
                <a:buFont typeface="Arial"/>
                <a:buChar char="•"/>
              </a:pPr>
              <a:r>
                <a:rPr lang="en-US" sz="3212" spc="112">
                  <a:solidFill>
                    <a:srgbClr val="FFFFFF"/>
                  </a:solidFill>
                  <a:latin typeface="Quattrocento"/>
                  <a:ea typeface="Quattrocento"/>
                  <a:cs typeface="Quattrocento"/>
                  <a:sym typeface="Quattrocento"/>
                </a:rPr>
                <a:t>When considering collection management projects</a:t>
              </a:r>
            </a:p>
            <a:p>
              <a:pPr algn="l">
                <a:lnSpc>
                  <a:spcPts val="4497"/>
                </a:lnSpc>
              </a:pPr>
              <a:endParaRPr lang="en-US" sz="3212" spc="112">
                <a:solidFill>
                  <a:srgbClr val="FFFFFF"/>
                </a:solidFill>
                <a:latin typeface="Quattrocento"/>
                <a:ea typeface="Quattrocento"/>
                <a:cs typeface="Quattrocento"/>
                <a:sym typeface="Quattrocento"/>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407930" y="387465"/>
            <a:ext cx="17472141" cy="9512071"/>
          </a:xfrm>
          <a:prstGeom prst="rect">
            <a:avLst/>
          </a:prstGeom>
          <a:solidFill>
            <a:srgbClr val="172243"/>
          </a:solidFill>
        </p:spPr>
        <p:txBody>
          <a:bodyPr/>
          <a:lstStyle/>
          <a:p>
            <a:endParaRPr lang="en-US"/>
          </a:p>
        </p:txBody>
      </p:sp>
      <p:grpSp>
        <p:nvGrpSpPr>
          <p:cNvPr id="3" name="Group 3"/>
          <p:cNvGrpSpPr/>
          <p:nvPr/>
        </p:nvGrpSpPr>
        <p:grpSpPr>
          <a:xfrm>
            <a:off x="8655211" y="860266"/>
            <a:ext cx="8604092" cy="8512838"/>
            <a:chOff x="0" y="-47625"/>
            <a:chExt cx="11472121" cy="11350448"/>
          </a:xfrm>
        </p:grpSpPr>
        <p:grpSp>
          <p:nvGrpSpPr>
            <p:cNvPr id="4" name="Group 4"/>
            <p:cNvGrpSpPr>
              <a:grpSpLocks noChangeAspect="1"/>
            </p:cNvGrpSpPr>
            <p:nvPr/>
          </p:nvGrpSpPr>
          <p:grpSpPr>
            <a:xfrm>
              <a:off x="9401903" y="2203929"/>
              <a:ext cx="1869629" cy="269966"/>
              <a:chOff x="0" y="0"/>
              <a:chExt cx="3759289" cy="542823"/>
            </a:xfrm>
          </p:grpSpPr>
          <p:sp>
            <p:nvSpPr>
              <p:cNvPr id="5" name="Freeform 5"/>
              <p:cNvSpPr/>
              <p:nvPr/>
            </p:nvSpPr>
            <p:spPr>
              <a:xfrm>
                <a:off x="0" y="0"/>
                <a:ext cx="3759289" cy="542823"/>
              </a:xfrm>
              <a:custGeom>
                <a:avLst/>
                <a:gdLst/>
                <a:ahLst/>
                <a:cxnLst/>
                <a:rect l="l" t="t" r="r" b="b"/>
                <a:pathLst>
                  <a:path w="3759289" h="542823">
                    <a:moveTo>
                      <a:pt x="510413" y="0"/>
                    </a:moveTo>
                    <a:lnTo>
                      <a:pt x="599529" y="0"/>
                    </a:lnTo>
                    <a:cubicBezTo>
                      <a:pt x="846646" y="0"/>
                      <a:pt x="1246327" y="91821"/>
                      <a:pt x="1798625" y="275476"/>
                    </a:cubicBezTo>
                    <a:cubicBezTo>
                      <a:pt x="1961985" y="330835"/>
                      <a:pt x="2156447" y="379463"/>
                      <a:pt x="2381948" y="421284"/>
                    </a:cubicBezTo>
                    <a:cubicBezTo>
                      <a:pt x="2603411" y="387566"/>
                      <a:pt x="2714130" y="338963"/>
                      <a:pt x="2714130" y="275476"/>
                    </a:cubicBezTo>
                    <a:cubicBezTo>
                      <a:pt x="2676296" y="252489"/>
                      <a:pt x="2657424" y="217424"/>
                      <a:pt x="2657424" y="170129"/>
                    </a:cubicBezTo>
                    <a:lnTo>
                      <a:pt x="2657424" y="153949"/>
                    </a:lnTo>
                    <a:cubicBezTo>
                      <a:pt x="2664155" y="78334"/>
                      <a:pt x="2699245" y="40500"/>
                      <a:pt x="2762758" y="40500"/>
                    </a:cubicBezTo>
                    <a:cubicBezTo>
                      <a:pt x="2812695" y="40500"/>
                      <a:pt x="2842400" y="78334"/>
                      <a:pt x="2851861" y="153949"/>
                    </a:cubicBezTo>
                    <a:lnTo>
                      <a:pt x="2851861" y="162039"/>
                    </a:lnTo>
                    <a:cubicBezTo>
                      <a:pt x="2851861" y="183667"/>
                      <a:pt x="2838361" y="224180"/>
                      <a:pt x="2811361" y="283566"/>
                    </a:cubicBezTo>
                    <a:cubicBezTo>
                      <a:pt x="2903169" y="370002"/>
                      <a:pt x="3035491" y="413195"/>
                      <a:pt x="3208350" y="413195"/>
                    </a:cubicBezTo>
                    <a:lnTo>
                      <a:pt x="3248876" y="413195"/>
                    </a:lnTo>
                    <a:cubicBezTo>
                      <a:pt x="3441941" y="413195"/>
                      <a:pt x="3606673" y="351079"/>
                      <a:pt x="3743058" y="226860"/>
                    </a:cubicBezTo>
                    <a:lnTo>
                      <a:pt x="3751199" y="234950"/>
                    </a:lnTo>
                    <a:lnTo>
                      <a:pt x="3759289" y="234950"/>
                    </a:lnTo>
                    <a:cubicBezTo>
                      <a:pt x="3689083" y="361899"/>
                      <a:pt x="3564839" y="456425"/>
                      <a:pt x="3386594" y="518490"/>
                    </a:cubicBezTo>
                    <a:lnTo>
                      <a:pt x="3265094" y="542823"/>
                    </a:lnTo>
                    <a:lnTo>
                      <a:pt x="3224581" y="542823"/>
                    </a:lnTo>
                    <a:cubicBezTo>
                      <a:pt x="3057131" y="542823"/>
                      <a:pt x="2908605" y="488836"/>
                      <a:pt x="2778963" y="380771"/>
                    </a:cubicBezTo>
                    <a:lnTo>
                      <a:pt x="2778963" y="364579"/>
                    </a:lnTo>
                    <a:lnTo>
                      <a:pt x="2762783" y="364579"/>
                    </a:lnTo>
                    <a:cubicBezTo>
                      <a:pt x="2656078" y="461810"/>
                      <a:pt x="2521039" y="510438"/>
                      <a:pt x="2357679" y="510438"/>
                    </a:cubicBezTo>
                    <a:lnTo>
                      <a:pt x="2309089" y="510438"/>
                    </a:lnTo>
                    <a:cubicBezTo>
                      <a:pt x="2120011" y="510438"/>
                      <a:pt x="1633893" y="383515"/>
                      <a:pt x="850722" y="129654"/>
                    </a:cubicBezTo>
                    <a:cubicBezTo>
                      <a:pt x="717017" y="102641"/>
                      <a:pt x="619785" y="89154"/>
                      <a:pt x="559016" y="89154"/>
                    </a:cubicBezTo>
                    <a:lnTo>
                      <a:pt x="453695" y="89154"/>
                    </a:lnTo>
                    <a:cubicBezTo>
                      <a:pt x="199822" y="117475"/>
                      <a:pt x="72911" y="193116"/>
                      <a:pt x="72911" y="315951"/>
                    </a:cubicBezTo>
                    <a:cubicBezTo>
                      <a:pt x="91796" y="402412"/>
                      <a:pt x="167424" y="445605"/>
                      <a:pt x="299758" y="445605"/>
                    </a:cubicBezTo>
                    <a:lnTo>
                      <a:pt x="332169" y="445605"/>
                    </a:lnTo>
                    <a:cubicBezTo>
                      <a:pt x="398310" y="445605"/>
                      <a:pt x="471221" y="415925"/>
                      <a:pt x="550913" y="356451"/>
                    </a:cubicBezTo>
                    <a:lnTo>
                      <a:pt x="559003" y="356451"/>
                    </a:lnTo>
                    <a:lnTo>
                      <a:pt x="575208" y="372681"/>
                    </a:lnTo>
                    <a:lnTo>
                      <a:pt x="575208" y="388887"/>
                    </a:lnTo>
                    <a:cubicBezTo>
                      <a:pt x="513080" y="469925"/>
                      <a:pt x="410451" y="510426"/>
                      <a:pt x="267348" y="510426"/>
                    </a:cubicBezTo>
                    <a:cubicBezTo>
                      <a:pt x="89116" y="510451"/>
                      <a:pt x="0" y="448335"/>
                      <a:pt x="0" y="324079"/>
                    </a:cubicBezTo>
                    <a:cubicBezTo>
                      <a:pt x="0" y="198476"/>
                      <a:pt x="91808" y="101270"/>
                      <a:pt x="275450" y="32410"/>
                    </a:cubicBezTo>
                    <a:cubicBezTo>
                      <a:pt x="357810" y="10820"/>
                      <a:pt x="436143" y="0"/>
                      <a:pt x="510413" y="0"/>
                    </a:cubicBezTo>
                    <a:close/>
                    <a:moveTo>
                      <a:pt x="2722232" y="153949"/>
                    </a:moveTo>
                    <a:cubicBezTo>
                      <a:pt x="2734386" y="202552"/>
                      <a:pt x="2747861" y="226873"/>
                      <a:pt x="2762745" y="226873"/>
                    </a:cubicBezTo>
                    <a:cubicBezTo>
                      <a:pt x="2789733" y="213373"/>
                      <a:pt x="2803246" y="191770"/>
                      <a:pt x="2803246" y="162052"/>
                    </a:cubicBezTo>
                    <a:lnTo>
                      <a:pt x="2803246" y="137719"/>
                    </a:lnTo>
                    <a:lnTo>
                      <a:pt x="2770823" y="105334"/>
                    </a:lnTo>
                    <a:lnTo>
                      <a:pt x="2746528" y="105334"/>
                    </a:lnTo>
                    <a:cubicBezTo>
                      <a:pt x="2730322" y="110757"/>
                      <a:pt x="2722232" y="126936"/>
                      <a:pt x="2722232" y="153949"/>
                    </a:cubicBezTo>
                    <a:close/>
                  </a:path>
                </a:pathLst>
              </a:custGeom>
              <a:solidFill>
                <a:srgbClr val="FFFFFF"/>
              </a:solidFill>
            </p:spPr>
            <p:txBody>
              <a:bodyPr/>
              <a:lstStyle/>
              <a:p>
                <a:endParaRPr lang="en-US"/>
              </a:p>
            </p:txBody>
          </p:sp>
        </p:grpSp>
        <p:sp>
          <p:nvSpPr>
            <p:cNvPr id="6" name="TextBox 6"/>
            <p:cNvSpPr txBox="1"/>
            <p:nvPr/>
          </p:nvSpPr>
          <p:spPr>
            <a:xfrm>
              <a:off x="2657964" y="4176619"/>
              <a:ext cx="8613555" cy="676275"/>
            </a:xfrm>
            <a:prstGeom prst="rect">
              <a:avLst/>
            </a:prstGeom>
          </p:spPr>
          <p:txBody>
            <a:bodyPr lIns="0" tIns="0" rIns="0" bIns="0" rtlCol="0" anchor="t">
              <a:spAutoFit/>
            </a:bodyPr>
            <a:lstStyle/>
            <a:p>
              <a:pPr algn="r">
                <a:lnSpc>
                  <a:spcPts val="4200"/>
                </a:lnSpc>
              </a:pPr>
              <a:endParaRPr/>
            </a:p>
          </p:txBody>
        </p:sp>
        <p:sp>
          <p:nvSpPr>
            <p:cNvPr id="7" name="TextBox 7"/>
            <p:cNvSpPr txBox="1"/>
            <p:nvPr/>
          </p:nvSpPr>
          <p:spPr>
            <a:xfrm>
              <a:off x="2657964" y="6749871"/>
              <a:ext cx="8613555" cy="692497"/>
            </a:xfrm>
            <a:prstGeom prst="rect">
              <a:avLst/>
            </a:prstGeom>
          </p:spPr>
          <p:txBody>
            <a:bodyPr lIns="0" tIns="0" rIns="0" bIns="0" rtlCol="0" anchor="t">
              <a:spAutoFit/>
            </a:bodyPr>
            <a:lstStyle/>
            <a:p>
              <a:pPr algn="r">
                <a:lnSpc>
                  <a:spcPts val="4200"/>
                </a:lnSpc>
              </a:pPr>
              <a:r>
                <a:rPr lang="en-US" sz="3000" spc="105">
                  <a:solidFill>
                    <a:srgbClr val="FFFFFF"/>
                  </a:solidFill>
                  <a:latin typeface="Josefin Sans"/>
                  <a:ea typeface="Josefin Sans"/>
                  <a:cs typeface="Josefin Sans"/>
                  <a:sym typeface="Josefin Sans"/>
                </a:rPr>
                <a:t>Emyers@smith.edu</a:t>
              </a:r>
            </a:p>
          </p:txBody>
        </p:sp>
        <p:sp>
          <p:nvSpPr>
            <p:cNvPr id="8" name="TextBox 8"/>
            <p:cNvSpPr txBox="1"/>
            <p:nvPr/>
          </p:nvSpPr>
          <p:spPr>
            <a:xfrm>
              <a:off x="4772325" y="5908192"/>
              <a:ext cx="6499194" cy="686079"/>
            </a:xfrm>
            <a:prstGeom prst="rect">
              <a:avLst/>
            </a:prstGeom>
          </p:spPr>
          <p:txBody>
            <a:bodyPr lIns="0" tIns="0" rIns="0" bIns="0" rtlCol="0" anchor="t">
              <a:spAutoFit/>
            </a:bodyPr>
            <a:lstStyle/>
            <a:p>
              <a:pPr algn="r">
                <a:lnSpc>
                  <a:spcPts val="4282"/>
                </a:lnSpc>
              </a:pPr>
              <a:r>
                <a:rPr lang="en-US" sz="3058" spc="107">
                  <a:solidFill>
                    <a:srgbClr val="E0B796"/>
                  </a:solidFill>
                  <a:latin typeface="Josefin Sans"/>
                  <a:ea typeface="Josefin Sans"/>
                  <a:cs typeface="Josefin Sans"/>
                  <a:sym typeface="Josefin Sans"/>
                </a:rPr>
                <a:t>EMAIL</a:t>
              </a:r>
            </a:p>
          </p:txBody>
        </p:sp>
        <p:sp>
          <p:nvSpPr>
            <p:cNvPr id="9" name="TextBox 9"/>
            <p:cNvSpPr txBox="1"/>
            <p:nvPr/>
          </p:nvSpPr>
          <p:spPr>
            <a:xfrm>
              <a:off x="2858565" y="9204148"/>
              <a:ext cx="8613555" cy="2098675"/>
            </a:xfrm>
            <a:prstGeom prst="rect">
              <a:avLst/>
            </a:prstGeom>
          </p:spPr>
          <p:txBody>
            <a:bodyPr lIns="0" tIns="0" rIns="0" bIns="0" rtlCol="0" anchor="t">
              <a:spAutoFit/>
            </a:bodyPr>
            <a:lstStyle/>
            <a:p>
              <a:pPr algn="r">
                <a:lnSpc>
                  <a:spcPts val="4200"/>
                </a:lnSpc>
              </a:pPr>
              <a:r>
                <a:rPr lang="en-US" sz="3000" spc="105">
                  <a:solidFill>
                    <a:srgbClr val="FFFFFF"/>
                  </a:solidFill>
                  <a:latin typeface="Josefin Sans"/>
                  <a:ea typeface="Josefin Sans"/>
                  <a:cs typeface="Josefin Sans"/>
                  <a:sym typeface="Josefin Sans"/>
                </a:rPr>
                <a:t>83 Green Street, C/o Alumnae Gym, Smith College, Northampton, MA 01060 </a:t>
              </a:r>
            </a:p>
          </p:txBody>
        </p:sp>
        <p:sp>
          <p:nvSpPr>
            <p:cNvPr id="10" name="TextBox 10"/>
            <p:cNvSpPr txBox="1"/>
            <p:nvPr/>
          </p:nvSpPr>
          <p:spPr>
            <a:xfrm>
              <a:off x="4972926" y="8362469"/>
              <a:ext cx="6499194" cy="686079"/>
            </a:xfrm>
            <a:prstGeom prst="rect">
              <a:avLst/>
            </a:prstGeom>
          </p:spPr>
          <p:txBody>
            <a:bodyPr lIns="0" tIns="0" rIns="0" bIns="0" rtlCol="0" anchor="t">
              <a:spAutoFit/>
            </a:bodyPr>
            <a:lstStyle/>
            <a:p>
              <a:pPr algn="r">
                <a:lnSpc>
                  <a:spcPts val="4282"/>
                </a:lnSpc>
              </a:pPr>
              <a:r>
                <a:rPr lang="en-US" sz="3058" spc="107">
                  <a:solidFill>
                    <a:srgbClr val="E0B796"/>
                  </a:solidFill>
                  <a:latin typeface="Josefin Sans"/>
                  <a:ea typeface="Josefin Sans"/>
                  <a:cs typeface="Josefin Sans"/>
                  <a:sym typeface="Josefin Sans"/>
                </a:rPr>
                <a:t>OFFICE ADDRESS</a:t>
              </a:r>
            </a:p>
          </p:txBody>
        </p:sp>
        <p:sp>
          <p:nvSpPr>
            <p:cNvPr id="11" name="TextBox 11"/>
            <p:cNvSpPr txBox="1"/>
            <p:nvPr/>
          </p:nvSpPr>
          <p:spPr>
            <a:xfrm>
              <a:off x="0" y="-47625"/>
              <a:ext cx="11472121" cy="1510665"/>
            </a:xfrm>
            <a:prstGeom prst="rect">
              <a:avLst/>
            </a:prstGeom>
          </p:spPr>
          <p:txBody>
            <a:bodyPr lIns="0" tIns="0" rIns="0" bIns="0" rtlCol="0" anchor="t">
              <a:spAutoFit/>
            </a:bodyPr>
            <a:lstStyle/>
            <a:p>
              <a:pPr algn="r">
                <a:lnSpc>
                  <a:spcPts val="9000"/>
                </a:lnSpc>
              </a:pPr>
              <a:r>
                <a:rPr lang="en-US" sz="7200" b="1" spc="288">
                  <a:solidFill>
                    <a:srgbClr val="E0B796"/>
                  </a:solidFill>
                  <a:latin typeface="Quattrocento Bold"/>
                  <a:ea typeface="Quattrocento Bold"/>
                  <a:cs typeface="Quattrocento Bold"/>
                  <a:sym typeface="Quattrocento Bold"/>
                </a:rPr>
                <a:t>Thank you!</a:t>
              </a:r>
            </a:p>
          </p:txBody>
        </p:sp>
      </p:grpSp>
      <p:grpSp>
        <p:nvGrpSpPr>
          <p:cNvPr id="12" name="Group 12"/>
          <p:cNvGrpSpPr/>
          <p:nvPr/>
        </p:nvGrpSpPr>
        <p:grpSpPr>
          <a:xfrm>
            <a:off x="-1409700" y="-1111128"/>
            <a:ext cx="12420043" cy="13252847"/>
            <a:chOff x="0" y="1274001"/>
            <a:chExt cx="16560056" cy="17670461"/>
          </a:xfrm>
        </p:grpSpPr>
        <p:sp>
          <p:nvSpPr>
            <p:cNvPr id="13" name="Freeform 13"/>
            <p:cNvSpPr/>
            <p:nvPr/>
          </p:nvSpPr>
          <p:spPr>
            <a:xfrm>
              <a:off x="0" y="6203407"/>
              <a:ext cx="11543942" cy="11543942"/>
            </a:xfrm>
            <a:custGeom>
              <a:avLst/>
              <a:gdLst/>
              <a:ahLst/>
              <a:cxnLst/>
              <a:rect l="l" t="t" r="r" b="b"/>
              <a:pathLst>
                <a:path w="11543942" h="11543942">
                  <a:moveTo>
                    <a:pt x="0" y="0"/>
                  </a:moveTo>
                  <a:lnTo>
                    <a:pt x="11543942" y="0"/>
                  </a:lnTo>
                  <a:lnTo>
                    <a:pt x="11543942" y="11543941"/>
                  </a:lnTo>
                  <a:lnTo>
                    <a:pt x="0" y="11543941"/>
                  </a:lnTo>
                  <a:lnTo>
                    <a:pt x="0" y="0"/>
                  </a:lnTo>
                  <a:close/>
                </a:path>
              </a:pathLst>
            </a:custGeom>
            <a:blipFill>
              <a:blip r:embed="rId2">
                <a:alphaModFix amt="15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Freeform 14"/>
            <p:cNvSpPr/>
            <p:nvPr/>
          </p:nvSpPr>
          <p:spPr>
            <a:xfrm rot="-3122511">
              <a:off x="5926305" y="1274001"/>
              <a:ext cx="6314030" cy="6314030"/>
            </a:xfrm>
            <a:custGeom>
              <a:avLst/>
              <a:gdLst/>
              <a:ahLst/>
              <a:cxnLst/>
              <a:rect l="l" t="t" r="r" b="b"/>
              <a:pathLst>
                <a:path w="6314030" h="6314030">
                  <a:moveTo>
                    <a:pt x="0" y="0"/>
                  </a:moveTo>
                  <a:lnTo>
                    <a:pt x="6314030" y="0"/>
                  </a:lnTo>
                  <a:lnTo>
                    <a:pt x="6314030" y="6314029"/>
                  </a:lnTo>
                  <a:lnTo>
                    <a:pt x="0" y="6314029"/>
                  </a:lnTo>
                  <a:lnTo>
                    <a:pt x="0" y="0"/>
                  </a:lnTo>
                  <a:close/>
                </a:path>
              </a:pathLst>
            </a:custGeom>
            <a:blipFill>
              <a:blip r:embed="rId2">
                <a:alphaModFix amt="15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5" name="Freeform 15"/>
            <p:cNvSpPr/>
            <p:nvPr/>
          </p:nvSpPr>
          <p:spPr>
            <a:xfrm>
              <a:off x="9083320" y="11467726"/>
              <a:ext cx="7476736" cy="7476736"/>
            </a:xfrm>
            <a:custGeom>
              <a:avLst/>
              <a:gdLst/>
              <a:ahLst/>
              <a:cxnLst/>
              <a:rect l="l" t="t" r="r" b="b"/>
              <a:pathLst>
                <a:path w="7476736" h="7476736">
                  <a:moveTo>
                    <a:pt x="0" y="0"/>
                  </a:moveTo>
                  <a:lnTo>
                    <a:pt x="7476736" y="0"/>
                  </a:lnTo>
                  <a:lnTo>
                    <a:pt x="7476736" y="7476736"/>
                  </a:lnTo>
                  <a:lnTo>
                    <a:pt x="0" y="7476736"/>
                  </a:lnTo>
                  <a:lnTo>
                    <a:pt x="0" y="0"/>
                  </a:lnTo>
                  <a:close/>
                </a:path>
              </a:pathLst>
            </a:custGeom>
            <a:blipFill>
              <a:blip r:embed="rId2">
                <a:alphaModFix amt="15000"/>
                <a:extLst>
                  <a:ext uri="{96DAC541-7B7A-43D3-8B79-37D633B846F1}">
                    <asvg:svgBlip xmlns:asvg="http://schemas.microsoft.com/office/drawing/2016/SVG/main" r:embed="rId3"/>
                  </a:ext>
                </a:extLst>
              </a:blip>
              <a:stretch>
                <a:fillRect/>
              </a:stretch>
            </a:blipFill>
          </p:spPr>
          <p:txBody>
            <a:bodyPr/>
            <a:lstStyle/>
            <a:p>
              <a:endParaRPr lang="en-US"/>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72243"/>
        </a:solidFill>
        <a:effectLst/>
      </p:bgPr>
    </p:bg>
    <p:spTree>
      <p:nvGrpSpPr>
        <p:cNvPr id="1" name=""/>
        <p:cNvGrpSpPr/>
        <p:nvPr/>
      </p:nvGrpSpPr>
      <p:grpSpPr>
        <a:xfrm>
          <a:off x="0" y="0"/>
          <a:ext cx="0" cy="0"/>
          <a:chOff x="0" y="0"/>
          <a:chExt cx="0" cy="0"/>
        </a:xfrm>
      </p:grpSpPr>
      <p:sp>
        <p:nvSpPr>
          <p:cNvPr id="2" name="Freeform 2"/>
          <p:cNvSpPr/>
          <p:nvPr/>
        </p:nvSpPr>
        <p:spPr>
          <a:xfrm>
            <a:off x="873702" y="1028700"/>
            <a:ext cx="16540595" cy="8229600"/>
          </a:xfrm>
          <a:custGeom>
            <a:avLst/>
            <a:gdLst/>
            <a:ahLst/>
            <a:cxnLst/>
            <a:rect l="l" t="t" r="r" b="b"/>
            <a:pathLst>
              <a:path w="16540595" h="8229600">
                <a:moveTo>
                  <a:pt x="0" y="0"/>
                </a:moveTo>
                <a:lnTo>
                  <a:pt x="16540596" y="0"/>
                </a:lnTo>
                <a:lnTo>
                  <a:pt x="16540596" y="8229600"/>
                </a:lnTo>
                <a:lnTo>
                  <a:pt x="0" y="8229600"/>
                </a:lnTo>
                <a:lnTo>
                  <a:pt x="0" y="0"/>
                </a:lnTo>
                <a:close/>
              </a:path>
            </a:pathLst>
          </a:custGeom>
          <a:blipFill>
            <a:blip r:embed="rId2">
              <a:alphaModFix amt="50000"/>
            </a:blip>
            <a:stretch>
              <a:fillRect t="-24554" b="-24554"/>
            </a:stretch>
          </a:blipFill>
        </p:spPr>
        <p:txBody>
          <a:bodyPr/>
          <a:lstStyle/>
          <a:p>
            <a:endParaRPr lang="en-US"/>
          </a:p>
        </p:txBody>
      </p:sp>
      <p:sp>
        <p:nvSpPr>
          <p:cNvPr id="3" name="TextBox 3"/>
          <p:cNvSpPr txBox="1"/>
          <p:nvPr/>
        </p:nvSpPr>
        <p:spPr>
          <a:xfrm>
            <a:off x="1394217" y="981075"/>
            <a:ext cx="9893275" cy="1309371"/>
          </a:xfrm>
          <a:prstGeom prst="rect">
            <a:avLst/>
          </a:prstGeom>
        </p:spPr>
        <p:txBody>
          <a:bodyPr lIns="0" tIns="0" rIns="0" bIns="0" rtlCol="0" anchor="t">
            <a:spAutoFit/>
          </a:bodyPr>
          <a:lstStyle/>
          <a:p>
            <a:pPr algn="ctr">
              <a:lnSpc>
                <a:spcPts val="10374"/>
              </a:lnSpc>
              <a:spcBef>
                <a:spcPct val="0"/>
              </a:spcBef>
            </a:pPr>
            <a:r>
              <a:rPr lang="en-US" sz="8299" spc="331">
                <a:solidFill>
                  <a:srgbClr val="FFFFFF"/>
                </a:solidFill>
                <a:latin typeface="Quattrocento"/>
                <a:ea typeface="Quattrocento"/>
                <a:cs typeface="Quattrocento"/>
                <a:sym typeface="Quattrocento"/>
              </a:rPr>
              <a:t>Problem Statement</a:t>
            </a:r>
          </a:p>
        </p:txBody>
      </p:sp>
      <p:sp>
        <p:nvSpPr>
          <p:cNvPr id="4" name="TextBox 4"/>
          <p:cNvSpPr txBox="1"/>
          <p:nvPr/>
        </p:nvSpPr>
        <p:spPr>
          <a:xfrm>
            <a:off x="1114199" y="3070753"/>
            <a:ext cx="16300098" cy="4960332"/>
          </a:xfrm>
          <a:prstGeom prst="rect">
            <a:avLst/>
          </a:prstGeom>
        </p:spPr>
        <p:txBody>
          <a:bodyPr lIns="0" tIns="0" rIns="0" bIns="0" rtlCol="0" anchor="t">
            <a:spAutoFit/>
          </a:bodyPr>
          <a:lstStyle/>
          <a:p>
            <a:pPr algn="l">
              <a:lnSpc>
                <a:spcPts val="6488"/>
              </a:lnSpc>
            </a:pPr>
            <a:r>
              <a:rPr lang="en-US" sz="4634">
                <a:solidFill>
                  <a:srgbClr val="FFFFFF"/>
                </a:solidFill>
                <a:latin typeface="Quattrocento"/>
                <a:ea typeface="Quattrocento"/>
                <a:cs typeface="Quattrocento"/>
                <a:sym typeface="Quattrocento"/>
              </a:rPr>
              <a:t>Materials gifts to special collections can sometimes come with financial gifts. Estimated costs of collection stewardship are often best guesses. Financial gifts can result in preferential treatment for the materials and can generate pressure to accept materials unsuited to the institution, both of which raise ethical issues.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72243"/>
        </a:solidFill>
        <a:effectLst/>
      </p:bgPr>
    </p:bg>
    <p:spTree>
      <p:nvGrpSpPr>
        <p:cNvPr id="1" name=""/>
        <p:cNvGrpSpPr/>
        <p:nvPr/>
      </p:nvGrpSpPr>
      <p:grpSpPr>
        <a:xfrm>
          <a:off x="0" y="0"/>
          <a:ext cx="0" cy="0"/>
          <a:chOff x="0" y="0"/>
          <a:chExt cx="0" cy="0"/>
        </a:xfrm>
      </p:grpSpPr>
      <p:sp>
        <p:nvSpPr>
          <p:cNvPr id="2" name="Freeform 2"/>
          <p:cNvSpPr/>
          <p:nvPr/>
        </p:nvSpPr>
        <p:spPr>
          <a:xfrm>
            <a:off x="3049294" y="1391407"/>
            <a:ext cx="13277457" cy="7866893"/>
          </a:xfrm>
          <a:custGeom>
            <a:avLst/>
            <a:gdLst/>
            <a:ahLst/>
            <a:cxnLst/>
            <a:rect l="l" t="t" r="r" b="b"/>
            <a:pathLst>
              <a:path w="13277457" h="7866893">
                <a:moveTo>
                  <a:pt x="0" y="0"/>
                </a:moveTo>
                <a:lnTo>
                  <a:pt x="13277457" y="0"/>
                </a:lnTo>
                <a:lnTo>
                  <a:pt x="13277457" y="7866893"/>
                </a:lnTo>
                <a:lnTo>
                  <a:pt x="0" y="7866893"/>
                </a:lnTo>
                <a:lnTo>
                  <a:pt x="0" y="0"/>
                </a:lnTo>
                <a:close/>
              </a:path>
            </a:pathLst>
          </a:custGeom>
          <a:blipFill>
            <a:blip r:embed="rId2">
              <a:alphaModFix amt="52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7864785" y="703897"/>
            <a:ext cx="2558430" cy="573406"/>
          </a:xfrm>
          <a:prstGeom prst="rect">
            <a:avLst/>
          </a:prstGeom>
        </p:spPr>
        <p:txBody>
          <a:bodyPr lIns="0" tIns="0" rIns="0" bIns="0" rtlCol="0" anchor="t">
            <a:spAutoFit/>
          </a:bodyPr>
          <a:lstStyle/>
          <a:p>
            <a:pPr algn="ctr">
              <a:lnSpc>
                <a:spcPts val="4619"/>
              </a:lnSpc>
              <a:spcBef>
                <a:spcPct val="0"/>
              </a:spcBef>
            </a:pPr>
            <a:r>
              <a:rPr lang="en-US" sz="3299" b="1" spc="115">
                <a:solidFill>
                  <a:srgbClr val="FFFFFF"/>
                </a:solidFill>
                <a:latin typeface="Quattrocento Bold"/>
                <a:ea typeface="Quattrocento Bold"/>
                <a:cs typeface="Quattrocento Bold"/>
                <a:sym typeface="Quattrocento Bold"/>
              </a:rPr>
              <a:t> Acqusitions</a:t>
            </a:r>
          </a:p>
        </p:txBody>
      </p:sp>
      <p:sp>
        <p:nvSpPr>
          <p:cNvPr id="4" name="TextBox 4"/>
          <p:cNvSpPr txBox="1"/>
          <p:nvPr/>
        </p:nvSpPr>
        <p:spPr>
          <a:xfrm>
            <a:off x="1028700" y="5076825"/>
            <a:ext cx="5889968" cy="3919221"/>
          </a:xfrm>
          <a:prstGeom prst="rect">
            <a:avLst/>
          </a:prstGeom>
        </p:spPr>
        <p:txBody>
          <a:bodyPr lIns="0" tIns="0" rIns="0" bIns="0" rtlCol="0" anchor="t">
            <a:spAutoFit/>
          </a:bodyPr>
          <a:lstStyle/>
          <a:p>
            <a:pPr algn="ctr">
              <a:lnSpc>
                <a:spcPts val="4479"/>
              </a:lnSpc>
            </a:pPr>
            <a:r>
              <a:rPr lang="en-US" sz="3199" spc="111">
                <a:solidFill>
                  <a:srgbClr val="FFFFFF"/>
                </a:solidFill>
                <a:latin typeface="Quattrocento"/>
                <a:ea typeface="Quattrocento"/>
                <a:cs typeface="Quattrocento"/>
                <a:sym typeface="Quattrocento"/>
              </a:rPr>
              <a:t>Cataloging</a:t>
            </a:r>
          </a:p>
          <a:p>
            <a:pPr algn="ctr">
              <a:lnSpc>
                <a:spcPts val="4479"/>
              </a:lnSpc>
            </a:pPr>
            <a:r>
              <a:rPr lang="en-US" sz="3199" spc="111">
                <a:solidFill>
                  <a:srgbClr val="FFFFFF"/>
                </a:solidFill>
                <a:latin typeface="Quattrocento"/>
                <a:ea typeface="Quattrocento"/>
                <a:cs typeface="Quattrocento"/>
                <a:sym typeface="Quattrocento"/>
              </a:rPr>
              <a:t>Processing &amp; Description</a:t>
            </a:r>
          </a:p>
          <a:p>
            <a:pPr algn="ctr">
              <a:lnSpc>
                <a:spcPts val="4479"/>
              </a:lnSpc>
            </a:pPr>
            <a:r>
              <a:rPr lang="en-US" sz="3199" spc="111">
                <a:solidFill>
                  <a:srgbClr val="FFFFFF"/>
                </a:solidFill>
                <a:latin typeface="Quattrocento"/>
                <a:ea typeface="Quattrocento"/>
                <a:cs typeface="Quattrocento"/>
                <a:sym typeface="Quattrocento"/>
              </a:rPr>
              <a:t>Preservation &amp; Conservation </a:t>
            </a:r>
          </a:p>
          <a:p>
            <a:pPr algn="ctr">
              <a:lnSpc>
                <a:spcPts val="4479"/>
              </a:lnSpc>
            </a:pPr>
            <a:r>
              <a:rPr lang="en-US" sz="3199" spc="111">
                <a:solidFill>
                  <a:srgbClr val="FFFFFF"/>
                </a:solidFill>
                <a:latin typeface="Quattrocento"/>
                <a:ea typeface="Quattrocento"/>
                <a:cs typeface="Quattrocento"/>
                <a:sym typeface="Quattrocento"/>
              </a:rPr>
              <a:t>Digitization &amp; Reformatting </a:t>
            </a:r>
          </a:p>
          <a:p>
            <a:pPr algn="ctr">
              <a:lnSpc>
                <a:spcPts val="4479"/>
              </a:lnSpc>
            </a:pPr>
            <a:r>
              <a:rPr lang="en-US" sz="3199" spc="111">
                <a:solidFill>
                  <a:srgbClr val="FFFFFF"/>
                </a:solidFill>
                <a:latin typeface="Quattrocento"/>
                <a:ea typeface="Quattrocento"/>
                <a:cs typeface="Quattrocento"/>
                <a:sym typeface="Quattrocento"/>
              </a:rPr>
              <a:t>Storage &amp; Maintenance </a:t>
            </a:r>
          </a:p>
          <a:p>
            <a:pPr algn="ctr">
              <a:lnSpc>
                <a:spcPts val="4479"/>
              </a:lnSpc>
            </a:pPr>
            <a:endParaRPr lang="en-US" sz="3199" spc="111">
              <a:solidFill>
                <a:srgbClr val="FFFFFF"/>
              </a:solidFill>
              <a:latin typeface="Quattrocento"/>
              <a:ea typeface="Quattrocento"/>
              <a:cs typeface="Quattrocento"/>
              <a:sym typeface="Quattrocento"/>
            </a:endParaRPr>
          </a:p>
          <a:p>
            <a:pPr algn="ctr">
              <a:lnSpc>
                <a:spcPts val="4479"/>
              </a:lnSpc>
              <a:spcBef>
                <a:spcPct val="0"/>
              </a:spcBef>
            </a:pPr>
            <a:endParaRPr lang="en-US" sz="3199" spc="111">
              <a:solidFill>
                <a:srgbClr val="FFFFFF"/>
              </a:solidFill>
              <a:latin typeface="Quattrocento"/>
              <a:ea typeface="Quattrocento"/>
              <a:cs typeface="Quattrocento"/>
              <a:sym typeface="Quattrocento"/>
            </a:endParaRPr>
          </a:p>
        </p:txBody>
      </p:sp>
      <p:sp>
        <p:nvSpPr>
          <p:cNvPr id="5" name="TextBox 5"/>
          <p:cNvSpPr txBox="1"/>
          <p:nvPr/>
        </p:nvSpPr>
        <p:spPr>
          <a:xfrm>
            <a:off x="11814163" y="5258178"/>
            <a:ext cx="5280199" cy="2795271"/>
          </a:xfrm>
          <a:prstGeom prst="rect">
            <a:avLst/>
          </a:prstGeom>
        </p:spPr>
        <p:txBody>
          <a:bodyPr lIns="0" tIns="0" rIns="0" bIns="0" rtlCol="0" anchor="t">
            <a:spAutoFit/>
          </a:bodyPr>
          <a:lstStyle/>
          <a:p>
            <a:pPr algn="ctr">
              <a:lnSpc>
                <a:spcPts val="4479"/>
              </a:lnSpc>
            </a:pPr>
            <a:r>
              <a:rPr lang="en-US" sz="3199" spc="111">
                <a:solidFill>
                  <a:srgbClr val="FFFFFF"/>
                </a:solidFill>
                <a:latin typeface="Quattrocento"/>
                <a:ea typeface="Quattrocento"/>
                <a:cs typeface="Quattrocento"/>
                <a:sym typeface="Quattrocento"/>
              </a:rPr>
              <a:t>Staffing </a:t>
            </a:r>
          </a:p>
          <a:p>
            <a:pPr algn="ctr">
              <a:lnSpc>
                <a:spcPts val="4479"/>
              </a:lnSpc>
            </a:pPr>
            <a:r>
              <a:rPr lang="en-US" sz="3199" spc="111">
                <a:solidFill>
                  <a:srgbClr val="FFFFFF"/>
                </a:solidFill>
                <a:latin typeface="Quattrocento"/>
                <a:ea typeface="Quattrocento"/>
                <a:cs typeface="Quattrocento"/>
                <a:sym typeface="Quattrocento"/>
              </a:rPr>
              <a:t>Technology Infrastructure </a:t>
            </a:r>
          </a:p>
          <a:p>
            <a:pPr algn="ctr">
              <a:lnSpc>
                <a:spcPts val="4479"/>
              </a:lnSpc>
            </a:pPr>
            <a:r>
              <a:rPr lang="en-US" sz="3199" spc="111">
                <a:solidFill>
                  <a:srgbClr val="FFFFFF"/>
                </a:solidFill>
                <a:latin typeface="Quattrocento"/>
                <a:ea typeface="Quattrocento"/>
                <a:cs typeface="Quattrocento"/>
                <a:sym typeface="Quattrocento"/>
              </a:rPr>
              <a:t>Public Programming </a:t>
            </a:r>
          </a:p>
          <a:p>
            <a:pPr algn="ctr">
              <a:lnSpc>
                <a:spcPts val="4479"/>
              </a:lnSpc>
            </a:pPr>
            <a:r>
              <a:rPr lang="en-US" sz="3199" spc="111">
                <a:solidFill>
                  <a:srgbClr val="FFFFFF"/>
                </a:solidFill>
                <a:latin typeface="Quattrocento"/>
                <a:ea typeface="Quattrocento"/>
                <a:cs typeface="Quattrocento"/>
                <a:sym typeface="Quattrocento"/>
              </a:rPr>
              <a:t>Physical Infrastructure</a:t>
            </a:r>
          </a:p>
          <a:p>
            <a:pPr algn="ctr">
              <a:lnSpc>
                <a:spcPts val="4479"/>
              </a:lnSpc>
              <a:spcBef>
                <a:spcPct val="0"/>
              </a:spcBef>
            </a:pPr>
            <a:endParaRPr lang="en-US" sz="3199" spc="111">
              <a:solidFill>
                <a:srgbClr val="FFFFFF"/>
              </a:solidFill>
              <a:latin typeface="Quattrocento"/>
              <a:ea typeface="Quattrocento"/>
              <a:cs typeface="Quattrocento"/>
              <a:sym typeface="Quattrocent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407930" y="387465"/>
            <a:ext cx="17472141" cy="9512071"/>
          </a:xfrm>
          <a:prstGeom prst="rect">
            <a:avLst/>
          </a:prstGeom>
          <a:solidFill>
            <a:srgbClr val="A7745B"/>
          </a:solidFill>
        </p:spPr>
        <p:txBody>
          <a:bodyPr/>
          <a:lstStyle/>
          <a:p>
            <a:endParaRPr lang="en-US"/>
          </a:p>
        </p:txBody>
      </p:sp>
      <p:pic>
        <p:nvPicPr>
          <p:cNvPr id="3" name="Picture 3"/>
          <p:cNvPicPr>
            <a:picLocks noChangeAspect="1"/>
          </p:cNvPicPr>
          <p:nvPr/>
        </p:nvPicPr>
        <p:blipFill>
          <a:blip r:embed="rId2"/>
          <a:stretch>
            <a:fillRect/>
          </a:stretch>
        </p:blipFill>
        <p:spPr>
          <a:xfrm>
            <a:off x="9028736" y="916589"/>
            <a:ext cx="8519511" cy="8597989"/>
          </a:xfrm>
          <a:prstGeom prst="rect">
            <a:avLst/>
          </a:prstGeom>
        </p:spPr>
      </p:pic>
      <p:grpSp>
        <p:nvGrpSpPr>
          <p:cNvPr id="4" name="Group 4"/>
          <p:cNvGrpSpPr/>
          <p:nvPr/>
        </p:nvGrpSpPr>
        <p:grpSpPr>
          <a:xfrm>
            <a:off x="1028700" y="1000125"/>
            <a:ext cx="8258955" cy="7654376"/>
            <a:chOff x="0" y="-38100"/>
            <a:chExt cx="11011940" cy="10205834"/>
          </a:xfrm>
        </p:grpSpPr>
        <p:sp>
          <p:nvSpPr>
            <p:cNvPr id="5" name="TextBox 5"/>
            <p:cNvSpPr txBox="1"/>
            <p:nvPr/>
          </p:nvSpPr>
          <p:spPr>
            <a:xfrm>
              <a:off x="0" y="-38100"/>
              <a:ext cx="8564899" cy="2900212"/>
            </a:xfrm>
            <a:prstGeom prst="rect">
              <a:avLst/>
            </a:prstGeom>
          </p:spPr>
          <p:txBody>
            <a:bodyPr lIns="0" tIns="0" rIns="0" bIns="0" rtlCol="0" anchor="t">
              <a:spAutoFit/>
            </a:bodyPr>
            <a:lstStyle/>
            <a:p>
              <a:pPr algn="l">
                <a:lnSpc>
                  <a:spcPts val="8694"/>
                </a:lnSpc>
              </a:pPr>
              <a:r>
                <a:rPr lang="en-US" sz="6955" b="1" spc="278">
                  <a:solidFill>
                    <a:srgbClr val="FFFFFF"/>
                  </a:solidFill>
                  <a:latin typeface="Quattrocento Bold"/>
                  <a:ea typeface="Quattrocento Bold"/>
                  <a:cs typeface="Quattrocento Bold"/>
                  <a:sym typeface="Quattrocento Bold"/>
                </a:rPr>
                <a:t>Unsustainable Growth</a:t>
              </a:r>
            </a:p>
          </p:txBody>
        </p:sp>
        <p:sp>
          <p:nvSpPr>
            <p:cNvPr id="6" name="TextBox 6"/>
            <p:cNvSpPr txBox="1"/>
            <p:nvPr/>
          </p:nvSpPr>
          <p:spPr>
            <a:xfrm>
              <a:off x="0" y="3057641"/>
              <a:ext cx="8933271" cy="975940"/>
            </a:xfrm>
            <a:prstGeom prst="rect">
              <a:avLst/>
            </a:prstGeom>
          </p:spPr>
          <p:txBody>
            <a:bodyPr lIns="0" tIns="0" rIns="0" bIns="0" rtlCol="0" anchor="t">
              <a:spAutoFit/>
            </a:bodyPr>
            <a:lstStyle/>
            <a:p>
              <a:pPr algn="l">
                <a:lnSpc>
                  <a:spcPts val="6170"/>
                </a:lnSpc>
              </a:pPr>
              <a:r>
                <a:rPr lang="en-US" sz="4407" b="1" spc="154">
                  <a:solidFill>
                    <a:srgbClr val="FFFFFF"/>
                  </a:solidFill>
                  <a:latin typeface="Quattrocento Bold"/>
                  <a:ea typeface="Quattrocento Bold"/>
                  <a:cs typeface="Quattrocento Bold"/>
                  <a:sym typeface="Quattrocento Bold"/>
                </a:rPr>
                <a:t>A Longtime Trend</a:t>
              </a:r>
            </a:p>
          </p:txBody>
        </p:sp>
        <p:grpSp>
          <p:nvGrpSpPr>
            <p:cNvPr id="7" name="Group 7"/>
            <p:cNvGrpSpPr>
              <a:grpSpLocks noChangeAspect="1"/>
            </p:cNvGrpSpPr>
            <p:nvPr/>
          </p:nvGrpSpPr>
          <p:grpSpPr>
            <a:xfrm>
              <a:off x="0" y="4416846"/>
              <a:ext cx="1961871" cy="283284"/>
              <a:chOff x="0" y="0"/>
              <a:chExt cx="3759289" cy="542823"/>
            </a:xfrm>
          </p:grpSpPr>
          <p:sp>
            <p:nvSpPr>
              <p:cNvPr id="8" name="Freeform 8"/>
              <p:cNvSpPr/>
              <p:nvPr/>
            </p:nvSpPr>
            <p:spPr>
              <a:xfrm>
                <a:off x="0" y="0"/>
                <a:ext cx="3759289" cy="542823"/>
              </a:xfrm>
              <a:custGeom>
                <a:avLst/>
                <a:gdLst/>
                <a:ahLst/>
                <a:cxnLst/>
                <a:rect l="l" t="t" r="r" b="b"/>
                <a:pathLst>
                  <a:path w="3759289" h="542823">
                    <a:moveTo>
                      <a:pt x="510413" y="0"/>
                    </a:moveTo>
                    <a:lnTo>
                      <a:pt x="599529" y="0"/>
                    </a:lnTo>
                    <a:cubicBezTo>
                      <a:pt x="846646" y="0"/>
                      <a:pt x="1246327" y="91821"/>
                      <a:pt x="1798625" y="275476"/>
                    </a:cubicBezTo>
                    <a:cubicBezTo>
                      <a:pt x="1961985" y="330835"/>
                      <a:pt x="2156447" y="379463"/>
                      <a:pt x="2381948" y="421284"/>
                    </a:cubicBezTo>
                    <a:cubicBezTo>
                      <a:pt x="2603411" y="387566"/>
                      <a:pt x="2714130" y="338963"/>
                      <a:pt x="2714130" y="275476"/>
                    </a:cubicBezTo>
                    <a:cubicBezTo>
                      <a:pt x="2676296" y="252489"/>
                      <a:pt x="2657424" y="217424"/>
                      <a:pt x="2657424" y="170129"/>
                    </a:cubicBezTo>
                    <a:lnTo>
                      <a:pt x="2657424" y="153949"/>
                    </a:lnTo>
                    <a:cubicBezTo>
                      <a:pt x="2664155" y="78334"/>
                      <a:pt x="2699245" y="40500"/>
                      <a:pt x="2762758" y="40500"/>
                    </a:cubicBezTo>
                    <a:cubicBezTo>
                      <a:pt x="2812695" y="40500"/>
                      <a:pt x="2842400" y="78334"/>
                      <a:pt x="2851861" y="153949"/>
                    </a:cubicBezTo>
                    <a:lnTo>
                      <a:pt x="2851861" y="162039"/>
                    </a:lnTo>
                    <a:cubicBezTo>
                      <a:pt x="2851861" y="183667"/>
                      <a:pt x="2838361" y="224180"/>
                      <a:pt x="2811361" y="283566"/>
                    </a:cubicBezTo>
                    <a:cubicBezTo>
                      <a:pt x="2903169" y="370002"/>
                      <a:pt x="3035491" y="413195"/>
                      <a:pt x="3208350" y="413195"/>
                    </a:cubicBezTo>
                    <a:lnTo>
                      <a:pt x="3248876" y="413195"/>
                    </a:lnTo>
                    <a:cubicBezTo>
                      <a:pt x="3441941" y="413195"/>
                      <a:pt x="3606673" y="351079"/>
                      <a:pt x="3743058" y="226860"/>
                    </a:cubicBezTo>
                    <a:lnTo>
                      <a:pt x="3751199" y="234950"/>
                    </a:lnTo>
                    <a:lnTo>
                      <a:pt x="3759289" y="234950"/>
                    </a:lnTo>
                    <a:cubicBezTo>
                      <a:pt x="3689083" y="361899"/>
                      <a:pt x="3564839" y="456425"/>
                      <a:pt x="3386594" y="518490"/>
                    </a:cubicBezTo>
                    <a:lnTo>
                      <a:pt x="3265094" y="542823"/>
                    </a:lnTo>
                    <a:lnTo>
                      <a:pt x="3224581" y="542823"/>
                    </a:lnTo>
                    <a:cubicBezTo>
                      <a:pt x="3057131" y="542823"/>
                      <a:pt x="2908605" y="488836"/>
                      <a:pt x="2778963" y="380771"/>
                    </a:cubicBezTo>
                    <a:lnTo>
                      <a:pt x="2778963" y="364579"/>
                    </a:lnTo>
                    <a:lnTo>
                      <a:pt x="2762783" y="364579"/>
                    </a:lnTo>
                    <a:cubicBezTo>
                      <a:pt x="2656078" y="461810"/>
                      <a:pt x="2521039" y="510438"/>
                      <a:pt x="2357679" y="510438"/>
                    </a:cubicBezTo>
                    <a:lnTo>
                      <a:pt x="2309089" y="510438"/>
                    </a:lnTo>
                    <a:cubicBezTo>
                      <a:pt x="2120011" y="510438"/>
                      <a:pt x="1633893" y="383515"/>
                      <a:pt x="850722" y="129654"/>
                    </a:cubicBezTo>
                    <a:cubicBezTo>
                      <a:pt x="717017" y="102641"/>
                      <a:pt x="619785" y="89154"/>
                      <a:pt x="559016" y="89154"/>
                    </a:cubicBezTo>
                    <a:lnTo>
                      <a:pt x="453695" y="89154"/>
                    </a:lnTo>
                    <a:cubicBezTo>
                      <a:pt x="199822" y="117475"/>
                      <a:pt x="72911" y="193116"/>
                      <a:pt x="72911" y="315951"/>
                    </a:cubicBezTo>
                    <a:cubicBezTo>
                      <a:pt x="91796" y="402412"/>
                      <a:pt x="167424" y="445605"/>
                      <a:pt x="299758" y="445605"/>
                    </a:cubicBezTo>
                    <a:lnTo>
                      <a:pt x="332169" y="445605"/>
                    </a:lnTo>
                    <a:cubicBezTo>
                      <a:pt x="398310" y="445605"/>
                      <a:pt x="471221" y="415925"/>
                      <a:pt x="550913" y="356451"/>
                    </a:cubicBezTo>
                    <a:lnTo>
                      <a:pt x="559003" y="356451"/>
                    </a:lnTo>
                    <a:lnTo>
                      <a:pt x="575208" y="372681"/>
                    </a:lnTo>
                    <a:lnTo>
                      <a:pt x="575208" y="388887"/>
                    </a:lnTo>
                    <a:cubicBezTo>
                      <a:pt x="513080" y="469925"/>
                      <a:pt x="410451" y="510426"/>
                      <a:pt x="267348" y="510426"/>
                    </a:cubicBezTo>
                    <a:cubicBezTo>
                      <a:pt x="89116" y="510451"/>
                      <a:pt x="0" y="448335"/>
                      <a:pt x="0" y="324079"/>
                    </a:cubicBezTo>
                    <a:cubicBezTo>
                      <a:pt x="0" y="198476"/>
                      <a:pt x="91808" y="101270"/>
                      <a:pt x="275450" y="32410"/>
                    </a:cubicBezTo>
                    <a:cubicBezTo>
                      <a:pt x="357810" y="10820"/>
                      <a:pt x="436143" y="0"/>
                      <a:pt x="510413" y="0"/>
                    </a:cubicBezTo>
                    <a:close/>
                    <a:moveTo>
                      <a:pt x="2722232" y="153949"/>
                    </a:moveTo>
                    <a:cubicBezTo>
                      <a:pt x="2734386" y="202552"/>
                      <a:pt x="2747861" y="226873"/>
                      <a:pt x="2762745" y="226873"/>
                    </a:cubicBezTo>
                    <a:cubicBezTo>
                      <a:pt x="2789733" y="213373"/>
                      <a:pt x="2803246" y="191770"/>
                      <a:pt x="2803246" y="162052"/>
                    </a:cubicBezTo>
                    <a:lnTo>
                      <a:pt x="2803246" y="137719"/>
                    </a:lnTo>
                    <a:lnTo>
                      <a:pt x="2770823" y="105334"/>
                    </a:lnTo>
                    <a:lnTo>
                      <a:pt x="2746528" y="105334"/>
                    </a:lnTo>
                    <a:cubicBezTo>
                      <a:pt x="2730322" y="110757"/>
                      <a:pt x="2722232" y="126936"/>
                      <a:pt x="2722232" y="153949"/>
                    </a:cubicBezTo>
                    <a:close/>
                  </a:path>
                </a:pathLst>
              </a:custGeom>
              <a:solidFill>
                <a:srgbClr val="E0B796"/>
              </a:solidFill>
            </p:spPr>
            <p:txBody>
              <a:bodyPr/>
              <a:lstStyle/>
              <a:p>
                <a:endParaRPr lang="en-US"/>
              </a:p>
            </p:txBody>
          </p:sp>
        </p:grpSp>
        <p:sp>
          <p:nvSpPr>
            <p:cNvPr id="9" name="TextBox 9"/>
            <p:cNvSpPr txBox="1"/>
            <p:nvPr/>
          </p:nvSpPr>
          <p:spPr>
            <a:xfrm>
              <a:off x="0" y="5340806"/>
              <a:ext cx="11011940" cy="4826928"/>
            </a:xfrm>
            <a:prstGeom prst="rect">
              <a:avLst/>
            </a:prstGeom>
          </p:spPr>
          <p:txBody>
            <a:bodyPr lIns="0" tIns="0" rIns="0" bIns="0" rtlCol="0" anchor="t">
              <a:spAutoFit/>
            </a:bodyPr>
            <a:lstStyle/>
            <a:p>
              <a:pPr algn="l">
                <a:lnSpc>
                  <a:spcPts val="4847"/>
                </a:lnSpc>
              </a:pPr>
              <a:r>
                <a:rPr lang="en-US" sz="3462" b="1" spc="121">
                  <a:solidFill>
                    <a:srgbClr val="FFFFFF"/>
                  </a:solidFill>
                  <a:latin typeface="Quattrocento Bold"/>
                  <a:ea typeface="Quattrocento Bold"/>
                  <a:cs typeface="Quattrocento Bold"/>
                  <a:sym typeface="Quattrocento Bold"/>
                </a:rPr>
                <a:t>The ability to acquire collections based on gifts or purchases has long outstripped the resource support of archives and special collections. This results in seemingly insurmountable backlogs of inaccessible material</a:t>
              </a:r>
            </a:p>
          </p:txBody>
        </p:sp>
        <p:grpSp>
          <p:nvGrpSpPr>
            <p:cNvPr id="10" name="Group 10"/>
            <p:cNvGrpSpPr>
              <a:grpSpLocks noChangeAspect="1"/>
            </p:cNvGrpSpPr>
            <p:nvPr/>
          </p:nvGrpSpPr>
          <p:grpSpPr>
            <a:xfrm>
              <a:off x="0" y="4558492"/>
              <a:ext cx="1961871" cy="283284"/>
              <a:chOff x="0" y="0"/>
              <a:chExt cx="3759289" cy="542823"/>
            </a:xfrm>
          </p:grpSpPr>
          <p:sp>
            <p:nvSpPr>
              <p:cNvPr id="11" name="Freeform 11"/>
              <p:cNvSpPr/>
              <p:nvPr/>
            </p:nvSpPr>
            <p:spPr>
              <a:xfrm>
                <a:off x="0" y="0"/>
                <a:ext cx="3759289" cy="542823"/>
              </a:xfrm>
              <a:custGeom>
                <a:avLst/>
                <a:gdLst/>
                <a:ahLst/>
                <a:cxnLst/>
                <a:rect l="l" t="t" r="r" b="b"/>
                <a:pathLst>
                  <a:path w="3759289" h="542823">
                    <a:moveTo>
                      <a:pt x="510413" y="0"/>
                    </a:moveTo>
                    <a:lnTo>
                      <a:pt x="599529" y="0"/>
                    </a:lnTo>
                    <a:cubicBezTo>
                      <a:pt x="846646" y="0"/>
                      <a:pt x="1246327" y="91821"/>
                      <a:pt x="1798625" y="275476"/>
                    </a:cubicBezTo>
                    <a:cubicBezTo>
                      <a:pt x="1961985" y="330835"/>
                      <a:pt x="2156447" y="379463"/>
                      <a:pt x="2381948" y="421284"/>
                    </a:cubicBezTo>
                    <a:cubicBezTo>
                      <a:pt x="2603411" y="387566"/>
                      <a:pt x="2714130" y="338963"/>
                      <a:pt x="2714130" y="275476"/>
                    </a:cubicBezTo>
                    <a:cubicBezTo>
                      <a:pt x="2676296" y="252489"/>
                      <a:pt x="2657424" y="217424"/>
                      <a:pt x="2657424" y="170129"/>
                    </a:cubicBezTo>
                    <a:lnTo>
                      <a:pt x="2657424" y="153949"/>
                    </a:lnTo>
                    <a:cubicBezTo>
                      <a:pt x="2664155" y="78334"/>
                      <a:pt x="2699245" y="40500"/>
                      <a:pt x="2762758" y="40500"/>
                    </a:cubicBezTo>
                    <a:cubicBezTo>
                      <a:pt x="2812695" y="40500"/>
                      <a:pt x="2842400" y="78334"/>
                      <a:pt x="2851861" y="153949"/>
                    </a:cubicBezTo>
                    <a:lnTo>
                      <a:pt x="2851861" y="162039"/>
                    </a:lnTo>
                    <a:cubicBezTo>
                      <a:pt x="2851861" y="183667"/>
                      <a:pt x="2838361" y="224180"/>
                      <a:pt x="2811361" y="283566"/>
                    </a:cubicBezTo>
                    <a:cubicBezTo>
                      <a:pt x="2903169" y="370002"/>
                      <a:pt x="3035491" y="413195"/>
                      <a:pt x="3208350" y="413195"/>
                    </a:cubicBezTo>
                    <a:lnTo>
                      <a:pt x="3248876" y="413195"/>
                    </a:lnTo>
                    <a:cubicBezTo>
                      <a:pt x="3441941" y="413195"/>
                      <a:pt x="3606673" y="351079"/>
                      <a:pt x="3743058" y="226860"/>
                    </a:cubicBezTo>
                    <a:lnTo>
                      <a:pt x="3751199" y="234950"/>
                    </a:lnTo>
                    <a:lnTo>
                      <a:pt x="3759289" y="234950"/>
                    </a:lnTo>
                    <a:cubicBezTo>
                      <a:pt x="3689083" y="361899"/>
                      <a:pt x="3564839" y="456425"/>
                      <a:pt x="3386594" y="518490"/>
                    </a:cubicBezTo>
                    <a:lnTo>
                      <a:pt x="3265094" y="542823"/>
                    </a:lnTo>
                    <a:lnTo>
                      <a:pt x="3224581" y="542823"/>
                    </a:lnTo>
                    <a:cubicBezTo>
                      <a:pt x="3057131" y="542823"/>
                      <a:pt x="2908605" y="488836"/>
                      <a:pt x="2778963" y="380771"/>
                    </a:cubicBezTo>
                    <a:lnTo>
                      <a:pt x="2778963" y="364579"/>
                    </a:lnTo>
                    <a:lnTo>
                      <a:pt x="2762783" y="364579"/>
                    </a:lnTo>
                    <a:cubicBezTo>
                      <a:pt x="2656078" y="461810"/>
                      <a:pt x="2521039" y="510438"/>
                      <a:pt x="2357679" y="510438"/>
                    </a:cubicBezTo>
                    <a:lnTo>
                      <a:pt x="2309089" y="510438"/>
                    </a:lnTo>
                    <a:cubicBezTo>
                      <a:pt x="2120011" y="510438"/>
                      <a:pt x="1633893" y="383515"/>
                      <a:pt x="850722" y="129654"/>
                    </a:cubicBezTo>
                    <a:cubicBezTo>
                      <a:pt x="717017" y="102641"/>
                      <a:pt x="619785" y="89154"/>
                      <a:pt x="559016" y="89154"/>
                    </a:cubicBezTo>
                    <a:lnTo>
                      <a:pt x="453695" y="89154"/>
                    </a:lnTo>
                    <a:cubicBezTo>
                      <a:pt x="199822" y="117475"/>
                      <a:pt x="72911" y="193116"/>
                      <a:pt x="72911" y="315951"/>
                    </a:cubicBezTo>
                    <a:cubicBezTo>
                      <a:pt x="91796" y="402412"/>
                      <a:pt x="167424" y="445605"/>
                      <a:pt x="299758" y="445605"/>
                    </a:cubicBezTo>
                    <a:lnTo>
                      <a:pt x="332169" y="445605"/>
                    </a:lnTo>
                    <a:cubicBezTo>
                      <a:pt x="398310" y="445605"/>
                      <a:pt x="471221" y="415925"/>
                      <a:pt x="550913" y="356451"/>
                    </a:cubicBezTo>
                    <a:lnTo>
                      <a:pt x="559003" y="356451"/>
                    </a:lnTo>
                    <a:lnTo>
                      <a:pt x="575208" y="372681"/>
                    </a:lnTo>
                    <a:lnTo>
                      <a:pt x="575208" y="388887"/>
                    </a:lnTo>
                    <a:cubicBezTo>
                      <a:pt x="513080" y="469925"/>
                      <a:pt x="410451" y="510426"/>
                      <a:pt x="267348" y="510426"/>
                    </a:cubicBezTo>
                    <a:cubicBezTo>
                      <a:pt x="89116" y="510451"/>
                      <a:pt x="0" y="448335"/>
                      <a:pt x="0" y="324079"/>
                    </a:cubicBezTo>
                    <a:cubicBezTo>
                      <a:pt x="0" y="198476"/>
                      <a:pt x="91808" y="101270"/>
                      <a:pt x="275450" y="32410"/>
                    </a:cubicBezTo>
                    <a:cubicBezTo>
                      <a:pt x="357810" y="10820"/>
                      <a:pt x="436143" y="0"/>
                      <a:pt x="510413" y="0"/>
                    </a:cubicBezTo>
                    <a:close/>
                    <a:moveTo>
                      <a:pt x="2722232" y="153949"/>
                    </a:moveTo>
                    <a:cubicBezTo>
                      <a:pt x="2734386" y="202552"/>
                      <a:pt x="2747861" y="226873"/>
                      <a:pt x="2762745" y="226873"/>
                    </a:cubicBezTo>
                    <a:cubicBezTo>
                      <a:pt x="2789733" y="213373"/>
                      <a:pt x="2803246" y="191770"/>
                      <a:pt x="2803246" y="162052"/>
                    </a:cubicBezTo>
                    <a:lnTo>
                      <a:pt x="2803246" y="137719"/>
                    </a:lnTo>
                    <a:lnTo>
                      <a:pt x="2770823" y="105334"/>
                    </a:lnTo>
                    <a:lnTo>
                      <a:pt x="2746528" y="105334"/>
                    </a:lnTo>
                    <a:cubicBezTo>
                      <a:pt x="2730322" y="110757"/>
                      <a:pt x="2722232" y="126936"/>
                      <a:pt x="2722232" y="153949"/>
                    </a:cubicBezTo>
                    <a:close/>
                  </a:path>
                </a:pathLst>
              </a:custGeom>
              <a:solidFill>
                <a:srgbClr val="FFFFFF"/>
              </a:solidFill>
            </p:spPr>
            <p:txBody>
              <a:bodyPr/>
              <a:lstStyle/>
              <a:p>
                <a:endParaRPr lang="en-US"/>
              </a:p>
            </p:txBody>
          </p:sp>
        </p:gr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23" t="-19314" r="-930" b="-1326"/>
            </a:stretch>
          </a:blipFill>
        </p:spPr>
        <p:txBody>
          <a:bodyPr/>
          <a:lstStyle/>
          <a:p>
            <a:endParaRPr lang="en-US"/>
          </a:p>
        </p:txBody>
      </p:sp>
      <p:sp>
        <p:nvSpPr>
          <p:cNvPr id="3" name="AutoShape 3"/>
          <p:cNvSpPr/>
          <p:nvPr/>
        </p:nvSpPr>
        <p:spPr>
          <a:xfrm>
            <a:off x="0" y="2323059"/>
            <a:ext cx="18995133" cy="8229600"/>
          </a:xfrm>
          <a:prstGeom prst="rect">
            <a:avLst/>
          </a:prstGeom>
          <a:solidFill>
            <a:srgbClr val="172243">
              <a:alpha val="89804"/>
            </a:srgbClr>
          </a:solidFill>
        </p:spPr>
        <p:txBody>
          <a:bodyPr/>
          <a:lstStyle/>
          <a:p>
            <a:endParaRPr lang="en-US"/>
          </a:p>
        </p:txBody>
      </p:sp>
      <p:sp>
        <p:nvSpPr>
          <p:cNvPr id="4" name="TextBox 4"/>
          <p:cNvSpPr txBox="1"/>
          <p:nvPr/>
        </p:nvSpPr>
        <p:spPr>
          <a:xfrm>
            <a:off x="5828532" y="2620874"/>
            <a:ext cx="11889941" cy="9212415"/>
          </a:xfrm>
          <a:prstGeom prst="rect">
            <a:avLst/>
          </a:prstGeom>
        </p:spPr>
        <p:txBody>
          <a:bodyPr lIns="0" tIns="0" rIns="0" bIns="0" rtlCol="0" anchor="t">
            <a:spAutoFit/>
          </a:bodyPr>
          <a:lstStyle/>
          <a:p>
            <a:pPr algn="l">
              <a:lnSpc>
                <a:spcPts val="5599"/>
              </a:lnSpc>
            </a:pPr>
            <a:r>
              <a:rPr lang="en-US" sz="3999" spc="139">
                <a:solidFill>
                  <a:srgbClr val="FFFFFF"/>
                </a:solidFill>
                <a:latin typeface="Quattrocento"/>
                <a:ea typeface="Quattrocento"/>
                <a:cs typeface="Quattrocento"/>
                <a:sym typeface="Quattrocento"/>
              </a:rPr>
              <a:t>March 2021 published:</a:t>
            </a:r>
          </a:p>
          <a:p>
            <a:pPr algn="l">
              <a:lnSpc>
                <a:spcPts val="140"/>
              </a:lnSpc>
            </a:pPr>
            <a:endParaRPr lang="en-US" sz="3999" spc="139">
              <a:solidFill>
                <a:srgbClr val="FFFFFF"/>
              </a:solidFill>
              <a:latin typeface="Quattrocento"/>
              <a:ea typeface="Quattrocento"/>
              <a:cs typeface="Quattrocento"/>
              <a:sym typeface="Quattrocento"/>
            </a:endParaRPr>
          </a:p>
          <a:p>
            <a:pPr algn="l">
              <a:lnSpc>
                <a:spcPts val="5599"/>
              </a:lnSpc>
            </a:pPr>
            <a:r>
              <a:rPr lang="en-US" sz="3999" spc="139">
                <a:solidFill>
                  <a:srgbClr val="5CE1E6"/>
                </a:solidFill>
                <a:latin typeface="Quattrocento"/>
                <a:ea typeface="Quattrocento"/>
                <a:cs typeface="Quattrocento"/>
                <a:sym typeface="Quattrocento"/>
              </a:rPr>
              <a:t>Total Cost of Stewardship: Responsible Collection Building in Archives and Special Collections</a:t>
            </a:r>
            <a:r>
              <a:rPr lang="en-US" sz="3999" spc="139">
                <a:solidFill>
                  <a:srgbClr val="FFFFFF"/>
                </a:solidFill>
                <a:latin typeface="Quattrocento"/>
                <a:ea typeface="Quattrocento"/>
                <a:cs typeface="Quattrocento"/>
                <a:sym typeface="Quattrocento"/>
              </a:rPr>
              <a:t> by OCLC Research Library Partnership’s Collection Building and Operational Impacts Working Group</a:t>
            </a:r>
          </a:p>
          <a:p>
            <a:pPr algn="l">
              <a:lnSpc>
                <a:spcPts val="5599"/>
              </a:lnSpc>
            </a:pPr>
            <a:endParaRPr lang="en-US" sz="3999" spc="139">
              <a:solidFill>
                <a:srgbClr val="FFFFFF"/>
              </a:solidFill>
              <a:latin typeface="Quattrocento"/>
              <a:ea typeface="Quattrocento"/>
              <a:cs typeface="Quattrocento"/>
              <a:sym typeface="Quattrocento"/>
            </a:endParaRPr>
          </a:p>
          <a:p>
            <a:pPr algn="l">
              <a:lnSpc>
                <a:spcPts val="4059"/>
              </a:lnSpc>
            </a:pPr>
            <a:r>
              <a:rPr lang="en-US" sz="2899" spc="101">
                <a:solidFill>
                  <a:srgbClr val="FFFFFF"/>
                </a:solidFill>
                <a:latin typeface="Quattrocento"/>
                <a:ea typeface="Quattrocento"/>
                <a:cs typeface="Quattrocento"/>
                <a:sym typeface="Quattrocento"/>
              </a:rPr>
              <a:t>Mary Kidd, Carrie Hintz, Jasmine Jones, Chela Scott Weber, Erik A. Moore, Martha O’Hara Conway, Heather Briston, Gioia Stevens, Sue Luftschein, Audra Eagle Yun, Ed Galloway, Susan Pyzynski, Andra Darlington, and Matthew Beacom</a:t>
            </a:r>
          </a:p>
          <a:p>
            <a:pPr algn="l">
              <a:lnSpc>
                <a:spcPts val="4479"/>
              </a:lnSpc>
            </a:pPr>
            <a:endParaRPr lang="en-US" sz="2899" spc="101">
              <a:solidFill>
                <a:srgbClr val="FFFFFF"/>
              </a:solidFill>
              <a:latin typeface="Quattrocento"/>
              <a:ea typeface="Quattrocento"/>
              <a:cs typeface="Quattrocento"/>
              <a:sym typeface="Quattrocento"/>
            </a:endParaRPr>
          </a:p>
          <a:p>
            <a:pPr algn="l">
              <a:lnSpc>
                <a:spcPts val="4200"/>
              </a:lnSpc>
            </a:pPr>
            <a:endParaRPr lang="en-US" sz="2899" spc="101">
              <a:solidFill>
                <a:srgbClr val="FFFFFF"/>
              </a:solidFill>
              <a:latin typeface="Quattrocento"/>
              <a:ea typeface="Quattrocento"/>
              <a:cs typeface="Quattrocento"/>
              <a:sym typeface="Quattrocento"/>
            </a:endParaRPr>
          </a:p>
          <a:p>
            <a:pPr algn="l">
              <a:lnSpc>
                <a:spcPts val="4200"/>
              </a:lnSpc>
            </a:pPr>
            <a:endParaRPr lang="en-US" sz="2899" spc="101">
              <a:solidFill>
                <a:srgbClr val="FFFFFF"/>
              </a:solidFill>
              <a:latin typeface="Quattrocento"/>
              <a:ea typeface="Quattrocento"/>
              <a:cs typeface="Quattrocento"/>
              <a:sym typeface="Quattrocento"/>
            </a:endParaRPr>
          </a:p>
          <a:p>
            <a:pPr algn="l">
              <a:lnSpc>
                <a:spcPts val="4200"/>
              </a:lnSpc>
            </a:pPr>
            <a:endParaRPr lang="en-US" sz="2899" spc="101">
              <a:solidFill>
                <a:srgbClr val="FFFFFF"/>
              </a:solidFill>
              <a:latin typeface="Quattrocento"/>
              <a:ea typeface="Quattrocento"/>
              <a:cs typeface="Quattrocento"/>
              <a:sym typeface="Quattrocento"/>
            </a:endParaRPr>
          </a:p>
        </p:txBody>
      </p:sp>
      <p:sp>
        <p:nvSpPr>
          <p:cNvPr id="5" name="TextBox 5"/>
          <p:cNvSpPr txBox="1"/>
          <p:nvPr/>
        </p:nvSpPr>
        <p:spPr>
          <a:xfrm>
            <a:off x="-293120" y="4698594"/>
            <a:ext cx="6121652" cy="3430905"/>
          </a:xfrm>
          <a:prstGeom prst="rect">
            <a:avLst/>
          </a:prstGeom>
        </p:spPr>
        <p:txBody>
          <a:bodyPr lIns="0" tIns="0" rIns="0" bIns="0" rtlCol="0" anchor="t">
            <a:spAutoFit/>
          </a:bodyPr>
          <a:lstStyle/>
          <a:p>
            <a:pPr algn="ctr">
              <a:lnSpc>
                <a:spcPts val="9000"/>
              </a:lnSpc>
            </a:pPr>
            <a:r>
              <a:rPr lang="en-US" sz="7200" spc="288">
                <a:solidFill>
                  <a:srgbClr val="FFFFFF"/>
                </a:solidFill>
                <a:latin typeface="Quattrocento"/>
                <a:ea typeface="Quattrocento"/>
                <a:cs typeface="Quattrocento"/>
                <a:sym typeface="Quattrocento"/>
              </a:rPr>
              <a:t>OCLC </a:t>
            </a:r>
          </a:p>
          <a:p>
            <a:pPr algn="ctr">
              <a:lnSpc>
                <a:spcPts val="9000"/>
              </a:lnSpc>
            </a:pPr>
            <a:r>
              <a:rPr lang="en-US" sz="7200" spc="288">
                <a:solidFill>
                  <a:srgbClr val="FFFFFF"/>
                </a:solidFill>
                <a:latin typeface="Quattrocento"/>
                <a:ea typeface="Quattrocento"/>
                <a:cs typeface="Quattrocento"/>
                <a:sym typeface="Quattrocento"/>
              </a:rPr>
              <a:t>Takes </a:t>
            </a:r>
          </a:p>
          <a:p>
            <a:pPr algn="ctr">
              <a:lnSpc>
                <a:spcPts val="9000"/>
              </a:lnSpc>
            </a:pPr>
            <a:r>
              <a:rPr lang="en-US" sz="7200" spc="288">
                <a:solidFill>
                  <a:srgbClr val="FFFFFF"/>
                </a:solidFill>
                <a:latin typeface="Quattrocento"/>
                <a:ea typeface="Quattrocento"/>
                <a:cs typeface="Quattrocento"/>
                <a:sym typeface="Quattrocento"/>
              </a:rPr>
              <a:t>Action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grpSp>
        <p:nvGrpSpPr>
          <p:cNvPr id="3" name="Group 3"/>
          <p:cNvGrpSpPr/>
          <p:nvPr/>
        </p:nvGrpSpPr>
        <p:grpSpPr>
          <a:xfrm>
            <a:off x="1028700" y="617646"/>
            <a:ext cx="17616751" cy="2303725"/>
            <a:chOff x="0" y="0"/>
            <a:chExt cx="23489001" cy="3071633"/>
          </a:xfrm>
        </p:grpSpPr>
        <p:sp>
          <p:nvSpPr>
            <p:cNvPr id="4" name="TextBox 4"/>
            <p:cNvSpPr txBox="1"/>
            <p:nvPr/>
          </p:nvSpPr>
          <p:spPr>
            <a:xfrm>
              <a:off x="0" y="-57150"/>
              <a:ext cx="23489001" cy="1589967"/>
            </a:xfrm>
            <a:prstGeom prst="rect">
              <a:avLst/>
            </a:prstGeom>
          </p:spPr>
          <p:txBody>
            <a:bodyPr lIns="0" tIns="0" rIns="0" bIns="0" rtlCol="0" anchor="t">
              <a:spAutoFit/>
            </a:bodyPr>
            <a:lstStyle/>
            <a:p>
              <a:pPr algn="l">
                <a:lnSpc>
                  <a:spcPts val="9429"/>
                </a:lnSpc>
              </a:pPr>
              <a:r>
                <a:rPr lang="en-US" sz="7543" b="1" spc="301">
                  <a:solidFill>
                    <a:srgbClr val="E0B796"/>
                  </a:solidFill>
                  <a:latin typeface="Quattrocento Bold"/>
                  <a:ea typeface="Quattrocento Bold"/>
                  <a:cs typeface="Quattrocento Bold"/>
                  <a:sym typeface="Quattrocento Bold"/>
                </a:rPr>
                <a:t>Why? </a:t>
              </a:r>
            </a:p>
          </p:txBody>
        </p:sp>
        <p:sp>
          <p:nvSpPr>
            <p:cNvPr id="5" name="TextBox 5"/>
            <p:cNvSpPr txBox="1"/>
            <p:nvPr/>
          </p:nvSpPr>
          <p:spPr>
            <a:xfrm>
              <a:off x="0" y="2149562"/>
              <a:ext cx="13038052" cy="922071"/>
            </a:xfrm>
            <a:prstGeom prst="rect">
              <a:avLst/>
            </a:prstGeom>
          </p:spPr>
          <p:txBody>
            <a:bodyPr lIns="0" tIns="0" rIns="0" bIns="0" rtlCol="0" anchor="t">
              <a:spAutoFit/>
            </a:bodyPr>
            <a:lstStyle/>
            <a:p>
              <a:pPr algn="l">
                <a:lnSpc>
                  <a:spcPts val="5720"/>
                </a:lnSpc>
              </a:pPr>
              <a:endParaRPr/>
            </a:p>
          </p:txBody>
        </p:sp>
      </p:grpSp>
      <p:sp>
        <p:nvSpPr>
          <p:cNvPr id="6" name="TextBox 6"/>
          <p:cNvSpPr txBox="1"/>
          <p:nvPr/>
        </p:nvSpPr>
        <p:spPr>
          <a:xfrm>
            <a:off x="357451" y="2068817"/>
            <a:ext cx="17288391" cy="7377430"/>
          </a:xfrm>
          <a:prstGeom prst="rect">
            <a:avLst/>
          </a:prstGeom>
        </p:spPr>
        <p:txBody>
          <a:bodyPr lIns="0" tIns="0" rIns="0" bIns="0" rtlCol="0" anchor="t">
            <a:spAutoFit/>
          </a:bodyPr>
          <a:lstStyle/>
          <a:p>
            <a:pPr algn="l">
              <a:lnSpc>
                <a:spcPts val="6500"/>
              </a:lnSpc>
              <a:spcBef>
                <a:spcPct val="0"/>
              </a:spcBef>
            </a:pPr>
            <a:r>
              <a:rPr lang="en-US" sz="5200" spc="208">
                <a:solidFill>
                  <a:srgbClr val="FFFFFF"/>
                </a:solidFill>
                <a:latin typeface="Quattrocento"/>
                <a:ea typeface="Quattrocento"/>
                <a:cs typeface="Quattrocento"/>
                <a:sym typeface="Quattrocento"/>
              </a:rPr>
              <a:t>“Total Cost of Stewardship is a framework that proposes a holistic approach to understanding the resources needed to responsibly acquire and steward archives and special collections. The Total Cost of Stewardship Framework responds to the ongoing challenge of descriptive backlogs in archives and special collections by connecting collection development decisions with stewardship responsibilities.”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72243"/>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12705"/>
          </a:xfrm>
          <a:custGeom>
            <a:avLst/>
            <a:gdLst/>
            <a:ahLst/>
            <a:cxnLst/>
            <a:rect l="l" t="t" r="r" b="b"/>
            <a:pathLst>
              <a:path w="18288000" h="10212705">
                <a:moveTo>
                  <a:pt x="0" y="0"/>
                </a:moveTo>
                <a:lnTo>
                  <a:pt x="18288000" y="0"/>
                </a:lnTo>
                <a:lnTo>
                  <a:pt x="18288000" y="10212705"/>
                </a:lnTo>
                <a:lnTo>
                  <a:pt x="0" y="10212705"/>
                </a:lnTo>
                <a:lnTo>
                  <a:pt x="0" y="0"/>
                </a:lnTo>
                <a:close/>
              </a:path>
            </a:pathLst>
          </a:custGeom>
          <a:blipFill>
            <a:blip r:embed="rId2">
              <a:alphaModFix amt="39000"/>
            </a:blip>
            <a:stretch>
              <a:fillRect t="-9709" b="-9709"/>
            </a:stretch>
          </a:blipFill>
        </p:spPr>
        <p:txBody>
          <a:bodyPr/>
          <a:lstStyle/>
          <a:p>
            <a:endParaRPr lang="en-US"/>
          </a:p>
        </p:txBody>
      </p:sp>
      <p:sp>
        <p:nvSpPr>
          <p:cNvPr id="3" name="TextBox 3"/>
          <p:cNvSpPr txBox="1"/>
          <p:nvPr/>
        </p:nvSpPr>
        <p:spPr>
          <a:xfrm>
            <a:off x="6608341" y="5520690"/>
            <a:ext cx="5071318" cy="1566544"/>
          </a:xfrm>
          <a:prstGeom prst="rect">
            <a:avLst/>
          </a:prstGeom>
        </p:spPr>
        <p:txBody>
          <a:bodyPr lIns="0" tIns="0" rIns="0" bIns="0" rtlCol="0" anchor="t">
            <a:spAutoFit/>
          </a:bodyPr>
          <a:lstStyle/>
          <a:p>
            <a:pPr algn="ctr">
              <a:lnSpc>
                <a:spcPts val="12880"/>
              </a:lnSpc>
            </a:pPr>
            <a:endParaRPr/>
          </a:p>
        </p:txBody>
      </p:sp>
      <p:sp>
        <p:nvSpPr>
          <p:cNvPr id="4" name="TextBox 4"/>
          <p:cNvSpPr txBox="1"/>
          <p:nvPr/>
        </p:nvSpPr>
        <p:spPr>
          <a:xfrm>
            <a:off x="1028700" y="2378208"/>
            <a:ext cx="16442362" cy="6494144"/>
          </a:xfrm>
          <a:prstGeom prst="rect">
            <a:avLst/>
          </a:prstGeom>
        </p:spPr>
        <p:txBody>
          <a:bodyPr lIns="0" tIns="0" rIns="0" bIns="0" rtlCol="0" anchor="t">
            <a:spAutoFit/>
          </a:bodyPr>
          <a:lstStyle/>
          <a:p>
            <a:pPr algn="l">
              <a:lnSpc>
                <a:spcPts val="5880"/>
              </a:lnSpc>
            </a:pPr>
            <a:r>
              <a:rPr lang="en-US" sz="4200">
                <a:solidFill>
                  <a:srgbClr val="FFFFFF"/>
                </a:solidFill>
                <a:latin typeface="Quattrocento"/>
                <a:ea typeface="Quattrocento"/>
                <a:cs typeface="Quattrocento"/>
                <a:sym typeface="Quattrocento"/>
              </a:rPr>
              <a:t>Focus on human labor - specialized and skilled </a:t>
            </a:r>
          </a:p>
          <a:p>
            <a:pPr algn="l">
              <a:lnSpc>
                <a:spcPts val="2100"/>
              </a:lnSpc>
            </a:pPr>
            <a:endParaRPr lang="en-US" sz="4200">
              <a:solidFill>
                <a:srgbClr val="FFFFFF"/>
              </a:solidFill>
              <a:latin typeface="Quattrocento"/>
              <a:ea typeface="Quattrocento"/>
              <a:cs typeface="Quattrocento"/>
              <a:sym typeface="Quattrocento"/>
            </a:endParaRPr>
          </a:p>
          <a:p>
            <a:pPr algn="l">
              <a:lnSpc>
                <a:spcPts val="5880"/>
              </a:lnSpc>
            </a:pPr>
            <a:r>
              <a:rPr lang="en-US" sz="4200">
                <a:solidFill>
                  <a:srgbClr val="FFFFFF"/>
                </a:solidFill>
                <a:latin typeface="Quattrocento"/>
                <a:ea typeface="Quattrocento"/>
                <a:cs typeface="Quattrocento"/>
                <a:sym typeface="Quattrocento"/>
              </a:rPr>
              <a:t>Centers on staff capacity </a:t>
            </a:r>
          </a:p>
          <a:p>
            <a:pPr algn="l">
              <a:lnSpc>
                <a:spcPts val="2380"/>
              </a:lnSpc>
            </a:pPr>
            <a:endParaRPr lang="en-US" sz="4200">
              <a:solidFill>
                <a:srgbClr val="FFFFFF"/>
              </a:solidFill>
              <a:latin typeface="Quattrocento"/>
              <a:ea typeface="Quattrocento"/>
              <a:cs typeface="Quattrocento"/>
              <a:sym typeface="Quattrocento"/>
            </a:endParaRPr>
          </a:p>
          <a:p>
            <a:pPr algn="l">
              <a:lnSpc>
                <a:spcPts val="5880"/>
              </a:lnSpc>
            </a:pPr>
            <a:r>
              <a:rPr lang="en-US" sz="4200">
                <a:solidFill>
                  <a:srgbClr val="FFFFFF"/>
                </a:solidFill>
                <a:latin typeface="Quattrocento"/>
                <a:ea typeface="Quattrocento"/>
                <a:cs typeface="Quattrocento"/>
                <a:sym typeface="Quattrocento"/>
              </a:rPr>
              <a:t>Provides a high and low range, not absolutes. The more precise the data going in, the better the numbers coming out</a:t>
            </a:r>
          </a:p>
          <a:p>
            <a:pPr algn="l">
              <a:lnSpc>
                <a:spcPts val="3780"/>
              </a:lnSpc>
            </a:pPr>
            <a:endParaRPr lang="en-US" sz="4200">
              <a:solidFill>
                <a:srgbClr val="FFFFFF"/>
              </a:solidFill>
              <a:latin typeface="Quattrocento"/>
              <a:ea typeface="Quattrocento"/>
              <a:cs typeface="Quattrocento"/>
              <a:sym typeface="Quattrocento"/>
            </a:endParaRPr>
          </a:p>
          <a:p>
            <a:pPr algn="l">
              <a:lnSpc>
                <a:spcPts val="5880"/>
              </a:lnSpc>
            </a:pPr>
            <a:r>
              <a:rPr lang="en-US" sz="4200">
                <a:solidFill>
                  <a:srgbClr val="FFFFFF"/>
                </a:solidFill>
                <a:latin typeface="Quattrocento"/>
                <a:ea typeface="Quattrocento"/>
                <a:cs typeface="Quattrocento"/>
                <a:sym typeface="Quattrocento"/>
              </a:rPr>
              <a:t>Presumes and actualizes a more democratic decision making process that includes those impacted by the decision</a:t>
            </a:r>
          </a:p>
          <a:p>
            <a:pPr algn="l">
              <a:lnSpc>
                <a:spcPts val="2100"/>
              </a:lnSpc>
            </a:pPr>
            <a:endParaRPr lang="en-US" sz="4200">
              <a:solidFill>
                <a:srgbClr val="FFFFFF"/>
              </a:solidFill>
              <a:latin typeface="Quattrocento"/>
              <a:ea typeface="Quattrocento"/>
              <a:cs typeface="Quattrocento"/>
              <a:sym typeface="Quattrocento"/>
            </a:endParaRPr>
          </a:p>
          <a:p>
            <a:pPr algn="l">
              <a:lnSpc>
                <a:spcPts val="5880"/>
              </a:lnSpc>
            </a:pPr>
            <a:r>
              <a:rPr lang="en-US" sz="4200">
                <a:solidFill>
                  <a:srgbClr val="FFFFFF"/>
                </a:solidFill>
                <a:latin typeface="Quattrocento"/>
                <a:ea typeface="Quattrocento"/>
                <a:cs typeface="Quattrocento"/>
                <a:sym typeface="Quattrocento"/>
              </a:rPr>
              <a:t>Makes unseen costs more visible</a:t>
            </a:r>
          </a:p>
        </p:txBody>
      </p:sp>
      <p:sp>
        <p:nvSpPr>
          <p:cNvPr id="5" name="TextBox 5"/>
          <p:cNvSpPr txBox="1"/>
          <p:nvPr/>
        </p:nvSpPr>
        <p:spPr>
          <a:xfrm>
            <a:off x="6608341" y="432435"/>
            <a:ext cx="5071318" cy="1144905"/>
          </a:xfrm>
          <a:prstGeom prst="rect">
            <a:avLst/>
          </a:prstGeom>
        </p:spPr>
        <p:txBody>
          <a:bodyPr lIns="0" tIns="0" rIns="0" bIns="0" rtlCol="0" anchor="t">
            <a:spAutoFit/>
          </a:bodyPr>
          <a:lstStyle/>
          <a:p>
            <a:pPr algn="ctr">
              <a:lnSpc>
                <a:spcPts val="9000"/>
              </a:lnSpc>
              <a:spcBef>
                <a:spcPct val="0"/>
              </a:spcBef>
            </a:pPr>
            <a:r>
              <a:rPr lang="en-US" sz="7200" b="1" spc="288">
                <a:solidFill>
                  <a:srgbClr val="FFFFFF"/>
                </a:solidFill>
                <a:latin typeface="Quattrocento Bold"/>
                <a:ea typeface="Quattrocento Bold"/>
                <a:cs typeface="Quattrocento Bold"/>
                <a:sym typeface="Quattrocento Bold"/>
              </a:rPr>
              <a:t>Key Points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398687" y="379881"/>
            <a:ext cx="17490625" cy="9527238"/>
          </a:xfrm>
          <a:prstGeom prst="rect">
            <a:avLst/>
          </a:prstGeom>
          <a:solidFill>
            <a:srgbClr val="172243"/>
          </a:solidFill>
        </p:spPr>
        <p:txBody>
          <a:bodyPr/>
          <a:lstStyle/>
          <a:p>
            <a:endParaRPr lang="en-US"/>
          </a:p>
        </p:txBody>
      </p:sp>
      <p:grpSp>
        <p:nvGrpSpPr>
          <p:cNvPr id="3" name="Group 3"/>
          <p:cNvGrpSpPr/>
          <p:nvPr/>
        </p:nvGrpSpPr>
        <p:grpSpPr>
          <a:xfrm rot="-5400000">
            <a:off x="5493731" y="5015680"/>
            <a:ext cx="7300539" cy="268348"/>
            <a:chOff x="0" y="11430"/>
            <a:chExt cx="13198478" cy="485140"/>
          </a:xfrm>
        </p:grpSpPr>
        <p:sp>
          <p:nvSpPr>
            <p:cNvPr id="4" name="Freeform 4"/>
            <p:cNvSpPr/>
            <p:nvPr/>
          </p:nvSpPr>
          <p:spPr>
            <a:xfrm>
              <a:off x="38100" y="49530"/>
              <a:ext cx="408940" cy="408940"/>
            </a:xfrm>
            <a:custGeom>
              <a:avLst/>
              <a:gdLst/>
              <a:ahLst/>
              <a:cxnLst/>
              <a:rect l="l" t="t" r="r" b="b"/>
              <a:pathLst>
                <a:path w="408940" h="408940">
                  <a:moveTo>
                    <a:pt x="204470" y="0"/>
                  </a:moveTo>
                  <a:cubicBezTo>
                    <a:pt x="91544" y="0"/>
                    <a:pt x="0" y="91544"/>
                    <a:pt x="0" y="204470"/>
                  </a:cubicBezTo>
                  <a:cubicBezTo>
                    <a:pt x="0" y="317396"/>
                    <a:pt x="91544" y="408940"/>
                    <a:pt x="204470" y="408940"/>
                  </a:cubicBezTo>
                  <a:cubicBezTo>
                    <a:pt x="317396" y="408940"/>
                    <a:pt x="408940" y="317396"/>
                    <a:pt x="408940" y="204470"/>
                  </a:cubicBezTo>
                  <a:cubicBezTo>
                    <a:pt x="408940" y="91544"/>
                    <a:pt x="317396" y="0"/>
                    <a:pt x="204470" y="0"/>
                  </a:cubicBezTo>
                  <a:close/>
                </a:path>
              </a:pathLst>
            </a:custGeom>
            <a:solidFill>
              <a:srgbClr val="172243"/>
            </a:solidFill>
          </p:spPr>
          <p:txBody>
            <a:bodyPr/>
            <a:lstStyle/>
            <a:p>
              <a:endParaRPr lang="en-US"/>
            </a:p>
          </p:txBody>
        </p:sp>
        <p:sp>
          <p:nvSpPr>
            <p:cNvPr id="5" name="Freeform 5"/>
            <p:cNvSpPr/>
            <p:nvPr/>
          </p:nvSpPr>
          <p:spPr>
            <a:xfrm>
              <a:off x="12750169" y="49530"/>
              <a:ext cx="408939" cy="408940"/>
            </a:xfrm>
            <a:custGeom>
              <a:avLst/>
              <a:gdLst/>
              <a:ahLst/>
              <a:cxnLst/>
              <a:rect l="l" t="t" r="r" b="b"/>
              <a:pathLst>
                <a:path w="408939" h="408940">
                  <a:moveTo>
                    <a:pt x="204470" y="0"/>
                  </a:moveTo>
                  <a:cubicBezTo>
                    <a:pt x="91544" y="0"/>
                    <a:pt x="0" y="91544"/>
                    <a:pt x="0" y="204470"/>
                  </a:cubicBezTo>
                  <a:cubicBezTo>
                    <a:pt x="0" y="317396"/>
                    <a:pt x="91544" y="408940"/>
                    <a:pt x="204470" y="408940"/>
                  </a:cubicBezTo>
                  <a:cubicBezTo>
                    <a:pt x="317396" y="408940"/>
                    <a:pt x="408939" y="317396"/>
                    <a:pt x="408939" y="204470"/>
                  </a:cubicBezTo>
                  <a:cubicBezTo>
                    <a:pt x="408939" y="91544"/>
                    <a:pt x="317396" y="0"/>
                    <a:pt x="204470" y="0"/>
                  </a:cubicBezTo>
                  <a:close/>
                </a:path>
              </a:pathLst>
            </a:custGeom>
            <a:solidFill>
              <a:srgbClr val="172243"/>
            </a:solidFill>
          </p:spPr>
          <p:txBody>
            <a:bodyPr/>
            <a:lstStyle/>
            <a:p>
              <a:endParaRPr lang="en-US"/>
            </a:p>
          </p:txBody>
        </p:sp>
        <p:sp>
          <p:nvSpPr>
            <p:cNvPr id="6" name="Freeform 6"/>
            <p:cNvSpPr/>
            <p:nvPr/>
          </p:nvSpPr>
          <p:spPr>
            <a:xfrm>
              <a:off x="0" y="11430"/>
              <a:ext cx="13198478" cy="485140"/>
            </a:xfrm>
            <a:custGeom>
              <a:avLst/>
              <a:gdLst/>
              <a:ahLst/>
              <a:cxnLst/>
              <a:rect l="l" t="t" r="r" b="b"/>
              <a:pathLst>
                <a:path w="13198478" h="485140">
                  <a:moveTo>
                    <a:pt x="12954639" y="0"/>
                  </a:moveTo>
                  <a:cubicBezTo>
                    <a:pt x="12833989" y="0"/>
                    <a:pt x="12733659" y="88900"/>
                    <a:pt x="12714609" y="204470"/>
                  </a:cubicBezTo>
                  <a:lnTo>
                    <a:pt x="482600" y="204470"/>
                  </a:lnTo>
                  <a:cubicBezTo>
                    <a:pt x="464820" y="88900"/>
                    <a:pt x="364490" y="0"/>
                    <a:pt x="242570" y="0"/>
                  </a:cubicBezTo>
                  <a:cubicBezTo>
                    <a:pt x="109220" y="0"/>
                    <a:pt x="0" y="107950"/>
                    <a:pt x="0" y="242570"/>
                  </a:cubicBezTo>
                  <a:cubicBezTo>
                    <a:pt x="0" y="377190"/>
                    <a:pt x="109220" y="485140"/>
                    <a:pt x="242570" y="485140"/>
                  </a:cubicBezTo>
                  <a:cubicBezTo>
                    <a:pt x="363220" y="485140"/>
                    <a:pt x="463550" y="396240"/>
                    <a:pt x="482600" y="280670"/>
                  </a:cubicBezTo>
                  <a:lnTo>
                    <a:pt x="12714608" y="280670"/>
                  </a:lnTo>
                  <a:cubicBezTo>
                    <a:pt x="12732389" y="396240"/>
                    <a:pt x="12833989" y="485140"/>
                    <a:pt x="12954639" y="485140"/>
                  </a:cubicBezTo>
                  <a:cubicBezTo>
                    <a:pt x="13089258" y="485140"/>
                    <a:pt x="13197208" y="375920"/>
                    <a:pt x="13197208" y="242570"/>
                  </a:cubicBezTo>
                  <a:cubicBezTo>
                    <a:pt x="13198478" y="107950"/>
                    <a:pt x="13089258" y="0"/>
                    <a:pt x="12954639" y="0"/>
                  </a:cubicBezTo>
                  <a:close/>
                  <a:moveTo>
                    <a:pt x="242570" y="408940"/>
                  </a:moveTo>
                  <a:cubicBezTo>
                    <a:pt x="151130" y="408940"/>
                    <a:pt x="76200" y="334010"/>
                    <a:pt x="76200" y="242570"/>
                  </a:cubicBezTo>
                  <a:cubicBezTo>
                    <a:pt x="76200" y="151130"/>
                    <a:pt x="151130" y="76200"/>
                    <a:pt x="242570" y="76200"/>
                  </a:cubicBezTo>
                  <a:cubicBezTo>
                    <a:pt x="334010" y="76200"/>
                    <a:pt x="410210" y="151130"/>
                    <a:pt x="410210" y="242570"/>
                  </a:cubicBezTo>
                  <a:cubicBezTo>
                    <a:pt x="410210" y="334010"/>
                    <a:pt x="335280" y="408940"/>
                    <a:pt x="242570" y="408940"/>
                  </a:cubicBezTo>
                  <a:close/>
                  <a:moveTo>
                    <a:pt x="12954639" y="408940"/>
                  </a:moveTo>
                  <a:cubicBezTo>
                    <a:pt x="12863199" y="408940"/>
                    <a:pt x="12788269" y="334010"/>
                    <a:pt x="12788269" y="242570"/>
                  </a:cubicBezTo>
                  <a:cubicBezTo>
                    <a:pt x="12788269" y="151130"/>
                    <a:pt x="12863199" y="76200"/>
                    <a:pt x="12954639" y="76200"/>
                  </a:cubicBezTo>
                  <a:cubicBezTo>
                    <a:pt x="13046078" y="76200"/>
                    <a:pt x="13121008" y="151130"/>
                    <a:pt x="13121008" y="242570"/>
                  </a:cubicBezTo>
                  <a:cubicBezTo>
                    <a:pt x="13121008" y="334010"/>
                    <a:pt x="13047349" y="408940"/>
                    <a:pt x="12954639" y="408940"/>
                  </a:cubicBezTo>
                  <a:close/>
                </a:path>
              </a:pathLst>
            </a:custGeom>
            <a:solidFill>
              <a:srgbClr val="E0B796"/>
            </a:solidFill>
          </p:spPr>
          <p:txBody>
            <a:bodyPr/>
            <a:lstStyle/>
            <a:p>
              <a:endParaRPr lang="en-US"/>
            </a:p>
          </p:txBody>
        </p:sp>
      </p:grpSp>
      <p:grpSp>
        <p:nvGrpSpPr>
          <p:cNvPr id="7" name="Group 7"/>
          <p:cNvGrpSpPr/>
          <p:nvPr/>
        </p:nvGrpSpPr>
        <p:grpSpPr>
          <a:xfrm>
            <a:off x="10405404" y="3035488"/>
            <a:ext cx="6483669" cy="4216023"/>
            <a:chOff x="0" y="0"/>
            <a:chExt cx="8644893" cy="5621364"/>
          </a:xfrm>
        </p:grpSpPr>
        <p:sp>
          <p:nvSpPr>
            <p:cNvPr id="8" name="TextBox 8"/>
            <p:cNvSpPr txBox="1"/>
            <p:nvPr/>
          </p:nvSpPr>
          <p:spPr>
            <a:xfrm>
              <a:off x="649973" y="-47625"/>
              <a:ext cx="7344947" cy="4558665"/>
            </a:xfrm>
            <a:prstGeom prst="rect">
              <a:avLst/>
            </a:prstGeom>
          </p:spPr>
          <p:txBody>
            <a:bodyPr lIns="0" tIns="0" rIns="0" bIns="0" rtlCol="0" anchor="t">
              <a:spAutoFit/>
            </a:bodyPr>
            <a:lstStyle/>
            <a:p>
              <a:pPr algn="ctr">
                <a:lnSpc>
                  <a:spcPts val="9000"/>
                </a:lnSpc>
              </a:pPr>
              <a:r>
                <a:rPr lang="en-US" sz="7200" b="1" spc="288">
                  <a:solidFill>
                    <a:srgbClr val="E0B796"/>
                  </a:solidFill>
                  <a:latin typeface="Quattrocento Bold"/>
                  <a:ea typeface="Quattrocento Bold"/>
                  <a:cs typeface="Quattrocento Bold"/>
                  <a:sym typeface="Quattrocento Bold"/>
                </a:rPr>
                <a:t>OperationalImpact Estimator </a:t>
              </a:r>
            </a:p>
          </p:txBody>
        </p:sp>
        <p:sp>
          <p:nvSpPr>
            <p:cNvPr id="9" name="TextBox 9"/>
            <p:cNvSpPr txBox="1"/>
            <p:nvPr/>
          </p:nvSpPr>
          <p:spPr>
            <a:xfrm>
              <a:off x="0" y="4825709"/>
              <a:ext cx="8644893" cy="795655"/>
            </a:xfrm>
            <a:prstGeom prst="rect">
              <a:avLst/>
            </a:prstGeom>
          </p:spPr>
          <p:txBody>
            <a:bodyPr lIns="0" tIns="0" rIns="0" bIns="0" rtlCol="0" anchor="t">
              <a:spAutoFit/>
            </a:bodyPr>
            <a:lstStyle/>
            <a:p>
              <a:pPr algn="ctr">
                <a:lnSpc>
                  <a:spcPts val="5040"/>
                </a:lnSpc>
              </a:pPr>
              <a:r>
                <a:rPr lang="en-US" sz="3600" spc="126">
                  <a:solidFill>
                    <a:srgbClr val="FFFFFF"/>
                  </a:solidFill>
                  <a:latin typeface="Josefin Sans"/>
                  <a:ea typeface="Josefin Sans"/>
                  <a:cs typeface="Josefin Sans"/>
                  <a:sym typeface="Josefin Sans"/>
                </a:rPr>
                <a:t>Time, Priorities Cost </a:t>
              </a:r>
            </a:p>
          </p:txBody>
        </p:sp>
      </p:grpSp>
      <p:grpSp>
        <p:nvGrpSpPr>
          <p:cNvPr id="10" name="Group 10"/>
          <p:cNvGrpSpPr/>
          <p:nvPr/>
        </p:nvGrpSpPr>
        <p:grpSpPr>
          <a:xfrm>
            <a:off x="1626257" y="3035488"/>
            <a:ext cx="6253297" cy="3073023"/>
            <a:chOff x="0" y="0"/>
            <a:chExt cx="8337729" cy="4097364"/>
          </a:xfrm>
        </p:grpSpPr>
        <p:sp>
          <p:nvSpPr>
            <p:cNvPr id="11" name="TextBox 11"/>
            <p:cNvSpPr txBox="1"/>
            <p:nvPr/>
          </p:nvSpPr>
          <p:spPr>
            <a:xfrm>
              <a:off x="626878" y="-47625"/>
              <a:ext cx="7083972" cy="3034665"/>
            </a:xfrm>
            <a:prstGeom prst="rect">
              <a:avLst/>
            </a:prstGeom>
          </p:spPr>
          <p:txBody>
            <a:bodyPr lIns="0" tIns="0" rIns="0" bIns="0" rtlCol="0" anchor="t">
              <a:spAutoFit/>
            </a:bodyPr>
            <a:lstStyle/>
            <a:p>
              <a:pPr algn="ctr">
                <a:lnSpc>
                  <a:spcPts val="9000"/>
                </a:lnSpc>
              </a:pPr>
              <a:r>
                <a:rPr lang="en-US" sz="7200" b="1" spc="288">
                  <a:solidFill>
                    <a:srgbClr val="E0B796"/>
                  </a:solidFill>
                  <a:latin typeface="Quattrocento Bold"/>
                  <a:ea typeface="Quattrocento Bold"/>
                  <a:cs typeface="Quattrocento Bold"/>
                  <a:sym typeface="Quattrocento Bold"/>
                </a:rPr>
                <a:t>Quick Cost Estimator </a:t>
              </a:r>
            </a:p>
          </p:txBody>
        </p:sp>
        <p:sp>
          <p:nvSpPr>
            <p:cNvPr id="12" name="TextBox 12"/>
            <p:cNvSpPr txBox="1"/>
            <p:nvPr/>
          </p:nvSpPr>
          <p:spPr>
            <a:xfrm>
              <a:off x="0" y="3301709"/>
              <a:ext cx="8337729" cy="795655"/>
            </a:xfrm>
            <a:prstGeom prst="rect">
              <a:avLst/>
            </a:prstGeom>
          </p:spPr>
          <p:txBody>
            <a:bodyPr lIns="0" tIns="0" rIns="0" bIns="0" rtlCol="0" anchor="t">
              <a:spAutoFit/>
            </a:bodyPr>
            <a:lstStyle/>
            <a:p>
              <a:pPr algn="ctr">
                <a:lnSpc>
                  <a:spcPts val="5040"/>
                </a:lnSpc>
              </a:pPr>
              <a:r>
                <a:rPr lang="en-US" sz="3600" spc="126">
                  <a:solidFill>
                    <a:srgbClr val="FFFFFF"/>
                  </a:solidFill>
                  <a:latin typeface="Josefin Sans"/>
                  <a:ea typeface="Josefin Sans"/>
                  <a:cs typeface="Josefin Sans"/>
                  <a:sym typeface="Josefin Sans"/>
                </a:rPr>
                <a:t>Time, Staff, Supplies </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E5E18206F30604D8C72713BC37C7121" ma:contentTypeVersion="74" ma:contentTypeDescription="Create a new document." ma:contentTypeScope="" ma:versionID="5fac46cad3bc7d7649396860a0bc7182">
  <xsd:schema xmlns:xsd="http://www.w3.org/2001/XMLSchema" xmlns:xs="http://www.w3.org/2001/XMLSchema" xmlns:p="http://schemas.microsoft.com/office/2006/metadata/properties" xmlns:ns2="c908eeb5-9d00-41e0-9796-81e9ccc774c3" xmlns:ns3="9b9db491-4385-45f1-9eb7-7d00055b11bb" targetNamespace="http://schemas.microsoft.com/office/2006/metadata/properties" ma:root="true" ma:fieldsID="58643a9821f06bd68238d661132ddb4e" ns2:_="" ns3:_="">
    <xsd:import namespace="c908eeb5-9d00-41e0-9796-81e9ccc774c3"/>
    <xsd:import namespace="9b9db491-4385-45f1-9eb7-7d00055b11b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08eeb5-9d00-41e0-9796-81e9ccc774c3"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595e8711-e582-49f8-a14c-50549dc9ded8}" ma:internalName="TaxCatchAll" ma:showField="CatchAllData" ma:web="c908eeb5-9d00-41e0-9796-81e9ccc774c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b9db491-4385-45f1-9eb7-7d00055b11bb"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1e867eb-0ccf-46b3-a8be-678a344b568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c908eeb5-9d00-41e0-9796-81e9ccc774c3" xsi:nil="true"/>
    <lcf76f155ced4ddcb4097134ff3c332f xmlns="9b9db491-4385-45f1-9eb7-7d00055b11bb">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haredContentType xmlns="Microsoft.SharePoint.Taxonomy.ContentTypeSync" SourceId="e1e867eb-0ccf-46b3-a8be-678a344b5681" ContentTypeId="0x0101" PreviousValue="false"/>
</file>

<file path=customXml/itemProps1.xml><?xml version="1.0" encoding="utf-8"?>
<ds:datastoreItem xmlns:ds="http://schemas.openxmlformats.org/officeDocument/2006/customXml" ds:itemID="{2122BDA6-F949-43CC-AEF1-D3CEE608976A}">
  <ds:schemaRefs>
    <ds:schemaRef ds:uri="9b9db491-4385-45f1-9eb7-7d00055b11bb"/>
    <ds:schemaRef ds:uri="c908eeb5-9d00-41e0-9796-81e9ccc774c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A6348A0-4B9B-4BE0-9603-830299126549}">
  <ds:schemaRefs>
    <ds:schemaRef ds:uri="c908eeb5-9d00-41e0-9796-81e9ccc774c3"/>
    <ds:schemaRef ds:uri="http://purl.org/dc/dcmitype/"/>
    <ds:schemaRef ds:uri="http://schemas.microsoft.com/office/2006/metadata/properties"/>
    <ds:schemaRef ds:uri="http://www.w3.org/XML/1998/namespace"/>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9b9db491-4385-45f1-9eb7-7d00055b11bb"/>
    <ds:schemaRef ds:uri="http://purl.org/dc/elements/1.1/"/>
  </ds:schemaRefs>
</ds:datastoreItem>
</file>

<file path=customXml/itemProps3.xml><?xml version="1.0" encoding="utf-8"?>
<ds:datastoreItem xmlns:ds="http://schemas.openxmlformats.org/officeDocument/2006/customXml" ds:itemID="{89C11569-7A86-4E6A-919C-BD675D8FFF26}">
  <ds:schemaRefs>
    <ds:schemaRef ds:uri="http://schemas.microsoft.com/sharepoint/v3/contenttype/forms"/>
  </ds:schemaRefs>
</ds:datastoreItem>
</file>

<file path=customXml/itemProps4.xml><?xml version="1.0" encoding="utf-8"?>
<ds:datastoreItem xmlns:ds="http://schemas.openxmlformats.org/officeDocument/2006/customXml" ds:itemID="{B4ED4968-551B-4F8B-B68D-FE140DF78D31}">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otalTime>6</TotalTime>
  <Words>887</Words>
  <Application>Microsoft Office PowerPoint</Application>
  <PresentationFormat>Custom</PresentationFormat>
  <Paragraphs>136</Paragraphs>
  <Slides>23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Josefin Sans</vt:lpstr>
      <vt:lpstr>Josefin Sans Bold</vt:lpstr>
      <vt:lpstr>Quattrocento Bold</vt:lpstr>
      <vt:lpstr>Quattrocento</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Smith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Employing the OCLC Total Cost of Stewardship tools to change the conversation at Smith College.</dc:title>
  <dc:creator>Elizabeth Meyers</dc:creator>
  <cp:keywords>TCoS, library, collection building, special collections</cp:keywords>
  <dc:description>Employing the OCLC Total Cost of Stewardship tools to change the conversation at Smith College. An OCLC RLP Works in Progress Webinar presented by Elizabeth Myers, Director of Special Collections, Smith College.</dc:description>
  <cp:lastModifiedBy>McNicol,Jeanette</cp:lastModifiedBy>
  <cp:revision>1</cp:revision>
  <dcterms:created xsi:type="dcterms:W3CDTF">2006-08-16T00:00:00Z</dcterms:created>
  <dcterms:modified xsi:type="dcterms:W3CDTF">2024-11-06T01:14:21Z</dcterms:modified>
  <dc:identifier>DAFljPXkN3g</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0x010100EE5E18206F30604D8C72713BC37C7121</vt:lpwstr>
  </property>
  <property fmtid="{D5CDD505-2E9C-101B-9397-08002B2CF9AE}" pid="3" name="MediaServiceImageTags">
    <vt:lpwstr/>
  </property>
</Properties>
</file>