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0" r:id="rId4"/>
  </p:sldMasterIdLst>
  <p:notesMasterIdLst>
    <p:notesMasterId r:id="rId42"/>
  </p:notesMasterIdLst>
  <p:sldIdLst>
    <p:sldId id="257" r:id="rId5"/>
    <p:sldId id="266" r:id="rId6"/>
    <p:sldId id="293" r:id="rId7"/>
    <p:sldId id="309" r:id="rId8"/>
    <p:sldId id="288" r:id="rId9"/>
    <p:sldId id="269" r:id="rId10"/>
    <p:sldId id="292" r:id="rId11"/>
    <p:sldId id="298" r:id="rId12"/>
    <p:sldId id="287" r:id="rId13"/>
    <p:sldId id="290" r:id="rId14"/>
    <p:sldId id="273" r:id="rId15"/>
    <p:sldId id="284" r:id="rId16"/>
    <p:sldId id="260" r:id="rId17"/>
    <p:sldId id="261" r:id="rId18"/>
    <p:sldId id="286" r:id="rId19"/>
    <p:sldId id="285" r:id="rId20"/>
    <p:sldId id="275" r:id="rId21"/>
    <p:sldId id="259" r:id="rId22"/>
    <p:sldId id="294" r:id="rId23"/>
    <p:sldId id="308" r:id="rId24"/>
    <p:sldId id="271" r:id="rId25"/>
    <p:sldId id="276" r:id="rId26"/>
    <p:sldId id="297" r:id="rId27"/>
    <p:sldId id="312" r:id="rId28"/>
    <p:sldId id="300" r:id="rId29"/>
    <p:sldId id="313" r:id="rId30"/>
    <p:sldId id="301" r:id="rId31"/>
    <p:sldId id="303" r:id="rId32"/>
    <p:sldId id="318" r:id="rId33"/>
    <p:sldId id="302" r:id="rId34"/>
    <p:sldId id="314" r:id="rId35"/>
    <p:sldId id="280" r:id="rId36"/>
    <p:sldId id="310" r:id="rId37"/>
    <p:sldId id="282" r:id="rId38"/>
    <p:sldId id="319" r:id="rId39"/>
    <p:sldId id="279" r:id="rId40"/>
    <p:sldId id="317" r:id="rId41"/>
  </p:sldIdLst>
  <p:sldSz cx="12192000" cy="6858000"/>
  <p:notesSz cx="7026275" cy="9312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iversifying Library Collections" id="{78A1E8A9-EA52-46C7-8B74-B359936C691A}">
          <p14:sldIdLst>
            <p14:sldId id="257"/>
            <p14:sldId id="266"/>
            <p14:sldId id="293"/>
            <p14:sldId id="309"/>
            <p14:sldId id="288"/>
            <p14:sldId id="269"/>
            <p14:sldId id="292"/>
            <p14:sldId id="298"/>
            <p14:sldId id="287"/>
            <p14:sldId id="290"/>
            <p14:sldId id="273"/>
            <p14:sldId id="284"/>
            <p14:sldId id="260"/>
            <p14:sldId id="261"/>
            <p14:sldId id="286"/>
            <p14:sldId id="285"/>
            <p14:sldId id="275"/>
            <p14:sldId id="259"/>
            <p14:sldId id="294"/>
            <p14:sldId id="308"/>
            <p14:sldId id="271"/>
            <p14:sldId id="276"/>
            <p14:sldId id="297"/>
            <p14:sldId id="312"/>
            <p14:sldId id="300"/>
            <p14:sldId id="313"/>
            <p14:sldId id="301"/>
            <p14:sldId id="303"/>
            <p14:sldId id="318"/>
            <p14:sldId id="302"/>
            <p14:sldId id="314"/>
            <p14:sldId id="280"/>
            <p14:sldId id="310"/>
            <p14:sldId id="282"/>
            <p14:sldId id="319"/>
            <p14:sldId id="279"/>
            <p14:sldId id="31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88A0"/>
    <a:srgbClr val="F03F2B"/>
    <a:srgbClr val="344529"/>
    <a:srgbClr val="2B3922"/>
    <a:srgbClr val="2E3722"/>
    <a:srgbClr val="FCF7F1"/>
    <a:srgbClr val="B8D233"/>
    <a:srgbClr val="5CC6D6"/>
    <a:srgbClr val="F8D22F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1F2E9F-DA19-4951-8034-34CBC61337EF}" v="6" dt="2024-05-04T01:10:17.0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0036" autoAdjust="0"/>
  </p:normalViewPr>
  <p:slideViewPr>
    <p:cSldViewPr snapToGrid="0">
      <p:cViewPr varScale="1">
        <p:scale>
          <a:sx n="99" d="100"/>
          <a:sy n="99" d="100"/>
        </p:scale>
        <p:origin x="93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7231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930" y="0"/>
            <a:ext cx="3044719" cy="467231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r">
              <a:defRPr sz="1200"/>
            </a:lvl1pPr>
          </a:lstStyle>
          <a:p>
            <a:fld id="{A1AA4737-1CC9-45CA-AD5F-0DDD206C8FAC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8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60" tIns="46680" rIns="93360" bIns="4668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628" y="4481532"/>
            <a:ext cx="5621020" cy="3666708"/>
          </a:xfrm>
          <a:prstGeom prst="rect">
            <a:avLst/>
          </a:prstGeom>
        </p:spPr>
        <p:txBody>
          <a:bodyPr vert="horz" lIns="93360" tIns="46680" rIns="93360" bIns="4668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5046"/>
            <a:ext cx="3044719" cy="467230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930" y="8845046"/>
            <a:ext cx="3044719" cy="467230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r">
              <a:defRPr sz="1200"/>
            </a:lvl1pPr>
          </a:lstStyle>
          <a:p>
            <a:fld id="{53ED6EDE-5AC2-48BB-ADD2-C88079148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10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ED6EDE-5AC2-48BB-ADD2-C88079148F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7455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ED6EDE-5AC2-48BB-ADD2-C88079148F5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2040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ED6EDE-5AC2-48BB-ADD2-C88079148F5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0074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ED6EDE-5AC2-48BB-ADD2-C88079148F5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6791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ED6EDE-5AC2-48BB-ADD2-C88079148F5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6568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800" dirty="0">
                <a:latin typeface="Times New Roman"/>
                <a:ea typeface="Times New Roman" panose="02020603050405020304" pitchFamily="18" charset="0"/>
                <a:cs typeface="Times New Roman"/>
              </a:rPr>
              <a:t> </a:t>
            </a:r>
          </a:p>
          <a:p>
            <a:endParaRPr lang="en-US" dirty="0"/>
          </a:p>
          <a:p>
            <a:pPr defTabSz="933602"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ED6EDE-5AC2-48BB-ADD2-C88079148F5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0421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ED6EDE-5AC2-48BB-ADD2-C88079148F5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3368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ED6EDE-5AC2-48BB-ADD2-C88079148F5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1112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ED6EDE-5AC2-48BB-ADD2-C88079148F5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5455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ED6EDE-5AC2-48BB-ADD2-C88079148F5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840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ptos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ED6EDE-5AC2-48BB-ADD2-C88079148F5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127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ED6EDE-5AC2-48BB-ADD2-C88079148F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6204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ED6EDE-5AC2-48BB-ADD2-C88079148F5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6472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ED6EDE-5AC2-48BB-ADD2-C88079148F5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9196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ED6EDE-5AC2-48BB-ADD2-C88079148F5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4293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ED6EDE-5AC2-48BB-ADD2-C88079148F5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437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ED6EDE-5AC2-48BB-ADD2-C88079148F5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1952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ED6EDE-5AC2-48BB-ADD2-C88079148F5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441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ED6EDE-5AC2-48BB-ADD2-C88079148F5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4349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ED6EDE-5AC2-48BB-ADD2-C88079148F5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103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ED6EDE-5AC2-48BB-ADD2-C88079148F5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707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ED6EDE-5AC2-48BB-ADD2-C88079148F5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957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ED6EDE-5AC2-48BB-ADD2-C88079148F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4016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ED6EDE-5AC2-48BB-ADD2-C88079148F5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6876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ED6EDE-5AC2-48BB-ADD2-C88079148F5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9400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ED6EDE-5AC2-48BB-ADD2-C88079148F5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8608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ED6EDE-5AC2-48BB-ADD2-C88079148F5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3998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ED6EDE-5AC2-48BB-ADD2-C88079148F5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303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ED6EDE-5AC2-48BB-ADD2-C88079148F5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698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ED6EDE-5AC2-48BB-ADD2-C88079148F5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637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ED6EDE-5AC2-48BB-ADD2-C88079148F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623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ED6EDE-5AC2-48BB-ADD2-C88079148F5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346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ED6EDE-5AC2-48BB-ADD2-C88079148F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454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ED6EDE-5AC2-48BB-ADD2-C88079148F5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2149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ED6EDE-5AC2-48BB-ADD2-C88079148F5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070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Aptos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ED6EDE-5AC2-48BB-ADD2-C88079148F5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076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73377D5F-BAC0-4F1A-907B-2C246E773054}" type="datetime1">
              <a:rPr lang="en-US" smtClean="0"/>
              <a:t>5/3/2024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624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E711E-8B23-41CE-B202-79E90AF39D4D}" type="datetime1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12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DBFF-6E56-4DF4-9E80-4180D9E96E0C}" type="datetime1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288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4053C-27FB-4E09-AC01-E98F00277615}" type="datetime1">
              <a:rPr lang="en-US" smtClean="0"/>
              <a:t>5/3/2024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739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5FC8972A-F1AF-43CB-BCD0-FBB124AFA1D4}" type="datetime1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5102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8EED0-3856-461A-9BF7-0E7DEB66F1E7}" type="datetime1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62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50106-B5BE-4114-9EB2-8520C72EEF1C}" type="datetime1">
              <a:rPr lang="en-US" smtClean="0"/>
              <a:t>5/3/2024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054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D11C2-5D56-4217-942E-55C2CB1250AC}" type="datetime1">
              <a:rPr lang="en-US" smtClean="0"/>
              <a:t>5/3/2024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546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3F810-8782-450D-9961-BC0CED3085F4}" type="datetime1">
              <a:rPr lang="en-US" smtClean="0"/>
              <a:t>5/3/2024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557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9DFA3-5A36-4C65-A72E-E81B459B4AB7}" type="datetime1">
              <a:rPr lang="en-US" smtClean="0"/>
              <a:t>5/3/2024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75049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30E8D4A-AC38-45DF-9509-30D5418B210F}" type="datetime1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63004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A0E9D2F-75C7-4D6C-9166-71EDD440A73B}" type="datetime1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610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guides.tricolib.brynmawr.edu/sss-internship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 128">
            <a:extLst>
              <a:ext uri="{FF2B5EF4-FFF2-40B4-BE49-F238E27FC236}">
                <a16:creationId xmlns:a16="http://schemas.microsoft.com/office/drawing/2014/main" id="{1A856DE3-B9AB-43F7-A80F-CB9F149A9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60024" y="1559768"/>
            <a:ext cx="3238829" cy="3135379"/>
          </a:xfrm>
        </p:spPr>
        <p:txBody>
          <a:bodyPr>
            <a:normAutofit/>
          </a:bodyPr>
          <a:lstStyle/>
          <a:p>
            <a:r>
              <a:rPr lang="en-US" sz="3400" dirty="0">
                <a:solidFill>
                  <a:srgbClr val="FFFFFF"/>
                </a:solidFill>
              </a:rPr>
              <a:t>Diversifying library Collections through Student-led </a:t>
            </a:r>
            <a:br>
              <a:rPr lang="en-US" sz="3400" dirty="0">
                <a:solidFill>
                  <a:srgbClr val="FFFFFF"/>
                </a:solidFill>
              </a:rPr>
            </a:br>
            <a:r>
              <a:rPr lang="en-US" sz="3400" dirty="0">
                <a:solidFill>
                  <a:srgbClr val="FFFFFF"/>
                </a:solidFill>
              </a:rPr>
              <a:t>collection development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60024" y="4856037"/>
            <a:ext cx="3238829" cy="149681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FFFFFF"/>
                </a:solidFill>
              </a:rPr>
              <a:t>Bryn </a:t>
            </a:r>
            <a:r>
              <a:rPr lang="en-US" sz="2000" dirty="0" err="1">
                <a:solidFill>
                  <a:srgbClr val="FFFFFF"/>
                </a:solidFill>
              </a:rPr>
              <a:t>Mawr</a:t>
            </a:r>
            <a:r>
              <a:rPr lang="en-US" sz="2000">
                <a:solidFill>
                  <a:srgbClr val="FFFFFF"/>
                </a:solidFill>
              </a:rPr>
              <a:t> College</a:t>
            </a:r>
          </a:p>
        </p:txBody>
      </p:sp>
      <p:sp useBgFill="1">
        <p:nvSpPr>
          <p:cNvPr id="130" name="Rectangle 129">
            <a:extLst>
              <a:ext uri="{FF2B5EF4-FFF2-40B4-BE49-F238E27FC236}">
                <a16:creationId xmlns:a16="http://schemas.microsoft.com/office/drawing/2014/main" id="{8B4B154C-0A60-41BF-B149-21BD6D9B9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4DC1BCB1-67D2-4359-8F92-3A69D16DD1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19318" y="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8800E080-59F0-4F83-B2C9-C7330EFDF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33618" y="-1172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5F506867-1785-46B5-8ECF-33F482D02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025258" y="-1172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6" descr="A group of students sitting on a stone wall&#10;&#10;&#10;">
            <a:extLst>
              <a:ext uri="{FF2B5EF4-FFF2-40B4-BE49-F238E27FC236}">
                <a16:creationId xmlns:a16="http://schemas.microsoft.com/office/drawing/2014/main" id="{BF6DCE78-E42C-DB4C-4C61-B9ECA3634A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192" y="1679363"/>
            <a:ext cx="6909386" cy="3491382"/>
          </a:xfrm>
          <a:prstGeom prst="rect">
            <a:avLst/>
          </a:prstGeom>
          <a:noFill/>
        </p:spPr>
      </p:pic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A8A8A2B6-6C82-4F71-BD0A-2E57CD231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33618" y="644123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4280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0BE45-73A7-F264-498B-9C47589E7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1371600"/>
            <a:ext cx="10058400" cy="1371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Student Reflections</a:t>
            </a:r>
          </a:p>
        </p:txBody>
      </p:sp>
      <p:pic>
        <p:nvPicPr>
          <p:cNvPr id="6" name="Content Placeholder 5" descr="Text showing student reflections for the day's activities">
            <a:extLst>
              <a:ext uri="{FF2B5EF4-FFF2-40B4-BE49-F238E27FC236}">
                <a16:creationId xmlns:a16="http://schemas.microsoft.com/office/drawing/2014/main" id="{FE5A93E0-6B6B-E295-ACC9-1BBEA56F25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7116" y="435215"/>
            <a:ext cx="11001455" cy="5986039"/>
          </a:xfrm>
        </p:spPr>
      </p:pic>
    </p:spTree>
    <p:extLst>
      <p:ext uri="{BB962C8B-B14F-4D97-AF65-F5344CB8AC3E}">
        <p14:creationId xmlns:p14="http://schemas.microsoft.com/office/powerpoint/2010/main" val="1281278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5A51F9-47FE-1F7C-B1AA-B69524280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1371600"/>
            <a:ext cx="10058400" cy="1371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Daily Schedule</a:t>
            </a:r>
          </a:p>
        </p:txBody>
      </p:sp>
      <p:pic>
        <p:nvPicPr>
          <p:cNvPr id="4" name="Picture 3" descr="Screenshot of daily schedule.">
            <a:extLst>
              <a:ext uri="{FF2B5EF4-FFF2-40B4-BE49-F238E27FC236}">
                <a16:creationId xmlns:a16="http://schemas.microsoft.com/office/drawing/2014/main" id="{6D78F538-C80A-AEB2-BB7C-2A10DB5E2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719" y="754892"/>
            <a:ext cx="6753935" cy="533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787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D7993-E1F9-9E90-F94A-A7A8EE682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8522" y="419292"/>
            <a:ext cx="4602152" cy="1718225"/>
          </a:xfrm>
        </p:spPr>
        <p:txBody>
          <a:bodyPr>
            <a:normAutofit/>
          </a:bodyPr>
          <a:lstStyle/>
          <a:p>
            <a:pPr algn="ctr"/>
            <a:r>
              <a:rPr lang="en-US" sz="3700"/>
              <a:t>Bookstore visits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3047B46-4F2F-4746-8B82-B30EAAAE0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63443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54E8A8E-D194-4D55-92A3-6B0799722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024" y="253548"/>
            <a:ext cx="5851795" cy="6384816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US"/>
          </a:p>
        </p:txBody>
      </p:sp>
      <p:pic>
        <p:nvPicPr>
          <p:cNvPr id="4" name="Picture 3" descr="A person reading a book in a bookstore&#10;&#10;&#10;">
            <a:extLst>
              <a:ext uri="{FF2B5EF4-FFF2-40B4-BE49-F238E27FC236}">
                <a16:creationId xmlns:a16="http://schemas.microsoft.com/office/drawing/2014/main" id="{C97FCB51-2999-D4F6-9637-A9A7B9D71C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432" y="419292"/>
            <a:ext cx="5522976" cy="605332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6A8BD-A683-8FA6-A37E-5D6B7419E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1939636"/>
            <a:ext cx="4542805" cy="41961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lnSpc>
                <a:spcPct val="90000"/>
              </a:lnSpc>
              <a:buFont typeface="Arial" pitchFamily="18" charset="0"/>
              <a:buChar char="•"/>
            </a:pPr>
            <a:r>
              <a:rPr lang="en-US" sz="2000"/>
              <a:t>We chose independent bookstores that reflect their communities</a:t>
            </a:r>
          </a:p>
          <a:p>
            <a:pPr marL="285750" indent="-285750">
              <a:lnSpc>
                <a:spcPct val="90000"/>
              </a:lnSpc>
              <a:buClr>
                <a:srgbClr val="262626"/>
              </a:buClr>
              <a:buFont typeface="Arial" pitchFamily="18" charset="0"/>
              <a:buChar char="•"/>
            </a:pPr>
            <a:r>
              <a:rPr lang="en-US" sz="2000"/>
              <a:t>We pre-scouted sites, arranged meetings with bookstore managers </a:t>
            </a:r>
          </a:p>
          <a:p>
            <a:pPr marL="285750" indent="-285750">
              <a:lnSpc>
                <a:spcPct val="90000"/>
              </a:lnSpc>
              <a:buFont typeface="Arial" pitchFamily="18" charset="0"/>
              <a:buChar char="•"/>
            </a:pPr>
            <a:r>
              <a:rPr lang="en-US" sz="2000"/>
              <a:t>Students interview managers</a:t>
            </a:r>
          </a:p>
          <a:p>
            <a:pPr marL="285750" indent="-285750">
              <a:lnSpc>
                <a:spcPct val="90000"/>
              </a:lnSpc>
              <a:buClr>
                <a:srgbClr val="262626"/>
              </a:buClr>
              <a:buFont typeface="Arial" pitchFamily="18" charset="0"/>
              <a:buChar char="•"/>
            </a:pPr>
            <a:r>
              <a:rPr lang="en-US" sz="2000"/>
              <a:t>Students "shop" the store</a:t>
            </a:r>
          </a:p>
          <a:p>
            <a:pPr marL="285750" indent="-285750">
              <a:lnSpc>
                <a:spcPct val="90000"/>
              </a:lnSpc>
              <a:buFont typeface="Arial" pitchFamily="18" charset="0"/>
              <a:buChar char="•"/>
            </a:pPr>
            <a:r>
              <a:rPr lang="en-US" sz="2000"/>
              <a:t>We use Zotero app to scan ISBNs and collect titles to download later</a:t>
            </a:r>
          </a:p>
          <a:p>
            <a:pPr lvl="1">
              <a:lnSpc>
                <a:spcPct val="90000"/>
              </a:lnSpc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709436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564F8226-C263-4D73-84E6-6774B7FEC0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FC67B06-867A-4D0B-8E72-3D1CBBABF3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52614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42DA6F1-EE0D-4BF0-B5FE-BF303A6B8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126" y="643464"/>
            <a:ext cx="3969458" cy="557107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69FE65-B2D8-4D25-BB88-8C79A710C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874" y="892120"/>
            <a:ext cx="5447250" cy="164592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</a:rPr>
              <a:t>Philly AIDS Thrift</a:t>
            </a:r>
            <a:br>
              <a:rPr lang="en-US" sz="4400"/>
            </a:br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</a:rPr>
              <a:t>@Giovanni’s Room</a:t>
            </a:r>
            <a:b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Center City, Philadelphia</a:t>
            </a:r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</a:rPr>
              <a:t> 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3E76D1-2D7B-4F1F-A961-1C23032ED9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67873" y="2758804"/>
            <a:ext cx="5447251" cy="32918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solidFill>
                  <a:srgbClr val="333333"/>
                </a:solidFill>
              </a:rPr>
              <a:t>"The Oldest &amp; Very Best LGBTQ &amp; Feminist Bookstore in the Country"</a:t>
            </a:r>
            <a:endParaRPr lang="en-US" sz="2400"/>
          </a:p>
          <a:p>
            <a:pPr marL="102870">
              <a:lnSpc>
                <a:spcPct val="100000"/>
              </a:lnSpc>
            </a:pPr>
            <a:endParaRPr lang="en-US" sz="2400">
              <a:solidFill>
                <a:srgbClr val="333333"/>
              </a:solidFill>
            </a:endParaRPr>
          </a:p>
          <a:p>
            <a:pPr marL="102870">
              <a:lnSpc>
                <a:spcPct val="100000"/>
              </a:lnSpc>
            </a:pPr>
            <a:r>
              <a:rPr lang="en-US" sz="2400">
                <a:solidFill>
                  <a:srgbClr val="333333"/>
                </a:solidFill>
              </a:rPr>
              <a:t>https://www.queerbooks.com/</a:t>
            </a:r>
          </a:p>
        </p:txBody>
      </p:sp>
      <p:pic>
        <p:nvPicPr>
          <p:cNvPr id="3" name="Picture 2" descr="A student in a red bandana reading a book in a bookstore">
            <a:extLst>
              <a:ext uri="{FF2B5EF4-FFF2-40B4-BE49-F238E27FC236}">
                <a16:creationId xmlns:a16="http://schemas.microsoft.com/office/drawing/2014/main" id="{6C783B82-E578-528E-7253-9C475043F3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10" y="528946"/>
            <a:ext cx="3992452" cy="2698446"/>
          </a:xfrm>
          <a:prstGeom prst="rect">
            <a:avLst/>
          </a:prstGeom>
        </p:spPr>
      </p:pic>
      <p:pic>
        <p:nvPicPr>
          <p:cNvPr id="7" name="Picture Placeholder 6" descr="A group of students standing in front of Giovanni's Room bookstore">
            <a:extLst>
              <a:ext uri="{FF2B5EF4-FFF2-40B4-BE49-F238E27FC236}">
                <a16:creationId xmlns:a16="http://schemas.microsoft.com/office/drawing/2014/main" id="{0EFB0503-D8DC-62A4-B160-0E4E5686A58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659213" y="3434305"/>
            <a:ext cx="3972015" cy="277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59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4967F423-D21C-4F37-A0B7-750026A17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4E3C025-1190-490D-A7E8-FBB16A2CA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3106E57-42AD-4803-8DA8-AA87F53BC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730" y="311577"/>
            <a:ext cx="8531352" cy="638251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668FB66-7DA2-4943-B38E-6DE102F09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D5F825-A631-434C-98EB-43ABE9988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3070" y="1443082"/>
            <a:ext cx="2247091" cy="149973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/>
              <a:t>Uncle Bobbie’s Coffee and Books</a:t>
            </a:r>
            <a:br>
              <a:rPr lang="en-US" sz="2400"/>
            </a:br>
            <a:r>
              <a:rPr lang="en-US" sz="2000"/>
              <a:t>Germantown, Philadelphia</a:t>
            </a:r>
          </a:p>
        </p:txBody>
      </p:sp>
      <p:pic>
        <p:nvPicPr>
          <p:cNvPr id="7" name="Picture Placeholder 6" descr="Bookstore manager nstanding in front of a group of students&#10;&#10;">
            <a:extLst>
              <a:ext uri="{FF2B5EF4-FFF2-40B4-BE49-F238E27FC236}">
                <a16:creationId xmlns:a16="http://schemas.microsoft.com/office/drawing/2014/main" id="{0C864D3D-6DA0-9A07-B87F-A6B6AD00F7D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321" y="487542"/>
            <a:ext cx="8190795" cy="603058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76CE15-3F9D-4C3A-AA94-176B829C71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349792" y="3314035"/>
            <a:ext cx="2247090" cy="260231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>
                <a:solidFill>
                  <a:schemeClr val="bg1"/>
                </a:solidFill>
                <a:ea typeface="+mn-lt"/>
                <a:cs typeface="+mn-lt"/>
              </a:rPr>
              <a:t> “Created to provide underserved communities with access to books and a space where everyone feels valued.“</a:t>
            </a:r>
          </a:p>
          <a:p>
            <a:pPr>
              <a:lnSpc>
                <a:spcPct val="100000"/>
              </a:lnSpc>
            </a:pPr>
            <a:r>
              <a:rPr lang="en-US" sz="1600">
                <a:solidFill>
                  <a:schemeClr val="bg1"/>
                </a:solidFill>
              </a:rPr>
              <a:t>unclebobbies.com</a:t>
            </a:r>
          </a:p>
          <a:p>
            <a:pPr>
              <a:lnSpc>
                <a:spcPct val="100000"/>
              </a:lnSpc>
            </a:pPr>
            <a:endParaRPr lang="en-US" sz="1800">
              <a:solidFill>
                <a:schemeClr val="bg1"/>
              </a:solidFill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endParaRPr lang="en-US" sz="1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845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564F8226-C263-4D73-84E6-6774B7FEC0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D5F825-A631-434C-98EB-43ABE9988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874" y="903493"/>
            <a:ext cx="5754324" cy="162317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>
                <a:solidFill>
                  <a:schemeClr val="tx1">
                    <a:lumMod val="85000"/>
                    <a:lumOff val="15000"/>
                  </a:schemeClr>
                </a:solidFill>
              </a:rPr>
              <a:t>Big Blue Marble</a:t>
            </a:r>
            <a:br>
              <a:rPr lang="en-US" sz="4000"/>
            </a:b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Mt. Airy, Philadelphia</a:t>
            </a: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3FC67B06-867A-4D0B-8E72-3D1CBBABF3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52614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742DA6F1-EE0D-4BF0-B5FE-BF303A6B8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126" y="643464"/>
            <a:ext cx="3969458" cy="557107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US"/>
          </a:p>
        </p:txBody>
      </p:sp>
      <p:pic>
        <p:nvPicPr>
          <p:cNvPr id="1026" name="Picture 2" descr="Big Blue Marble's new look: a peaceful place amid the chaos | The ...">
            <a:extLst>
              <a:ext uri="{FF2B5EF4-FFF2-40B4-BE49-F238E27FC236}">
                <a16:creationId xmlns:a16="http://schemas.microsoft.com/office/drawing/2014/main" id="{8244B210-AC9B-38A5-2CA8-537C52825D80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0198" y="809244"/>
            <a:ext cx="3639312" cy="253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Bookstore manager sitting in a chair in a room with books and shelves&#10;&#10;">
            <a:extLst>
              <a:ext uri="{FF2B5EF4-FFF2-40B4-BE49-F238E27FC236}">
                <a16:creationId xmlns:a16="http://schemas.microsoft.com/office/drawing/2014/main" id="{673F0163-4B0E-B606-DAEE-BE68D1A83D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820198" y="3509431"/>
            <a:ext cx="3639312" cy="253932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76CE15-3F9D-4C3A-AA94-176B829C71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79246" y="2531341"/>
            <a:ext cx="5447251" cy="329184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buClr>
                <a:prstClr val="black">
                  <a:lumMod val="85000"/>
                  <a:lumOff val="15000"/>
                </a:prstClr>
              </a:buClr>
            </a:pPr>
            <a:r>
              <a:rPr lang="en-US" sz="2400">
                <a:solidFill>
                  <a:schemeClr val="tx1"/>
                </a:solidFill>
              </a:rPr>
              <a:t>"A reflection of our neighborhood</a:t>
            </a:r>
            <a:r>
              <a:rPr lang="en-US" sz="2400">
                <a:solidFill>
                  <a:schemeClr val="tx1"/>
                </a:solidFill>
                <a:ea typeface="+mn-lt"/>
                <a:cs typeface="+mn-lt"/>
              </a:rPr>
              <a:t>—</a:t>
            </a:r>
            <a:r>
              <a:rPr lang="en-US" sz="2400">
                <a:solidFill>
                  <a:schemeClr val="tx1"/>
                </a:solidFill>
              </a:rPr>
              <a:t>racially and economically diverse...full of parents and grandparents looking for the best children's books, LOTS of writers, and quite a large LGBTQIA community..." </a:t>
            </a:r>
          </a:p>
          <a:p>
            <a:pPr>
              <a:lnSpc>
                <a:spcPct val="100000"/>
              </a:lnSpc>
              <a:buClr>
                <a:prstClr val="black">
                  <a:lumMod val="85000"/>
                  <a:lumOff val="15000"/>
                </a:prstClr>
              </a:buClr>
            </a:pPr>
            <a:r>
              <a:rPr lang="en-US" sz="2000">
                <a:solidFill>
                  <a:schemeClr val="tx1"/>
                </a:solidFill>
              </a:rPr>
              <a:t>bigbluemarblebooks.com</a:t>
            </a:r>
            <a:endParaRPr 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9972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4999FE9C-D8F9-4F9B-B95B-608C3EF6B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E9B969E-CD96-4162-BA90-449BBDA95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2316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6B6401A4-FEE5-4976-857C-1FD0CDB2E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162" y="0"/>
            <a:ext cx="816874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tudents in Julia de Burgos bookstore">
            <a:extLst>
              <a:ext uri="{FF2B5EF4-FFF2-40B4-BE49-F238E27FC236}">
                <a16:creationId xmlns:a16="http://schemas.microsoft.com/office/drawing/2014/main" id="{992B92D7-243A-3E4F-AECE-3408B5548B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7847" y="1126358"/>
            <a:ext cx="6880072" cy="4592448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047AF1DF-6993-45FB-92A5-C36B1A680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25029" cy="6858000"/>
          </a:xfrm>
          <a:prstGeom prst="rect">
            <a:avLst/>
          </a:prstGeom>
          <a:blipFill dpi="0" rotWithShape="1">
            <a:blip r:embed="rId4">
              <a:alphaModFix amt="6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D5F825-A631-434C-98EB-43ABE9988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280" y="474131"/>
            <a:ext cx="3413812" cy="196419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200"/>
              <a:t>Julia de Burgos Bookstore</a:t>
            </a:r>
            <a:br>
              <a:rPr lang="en-US" sz="3200"/>
            </a:br>
            <a:r>
              <a:rPr lang="en-US" sz="1800"/>
              <a:t>West Kensington, Philadelphia</a:t>
            </a:r>
            <a:br>
              <a:rPr lang="en-US" sz="1800"/>
            </a:br>
            <a:br>
              <a:rPr lang="en-US" sz="1800"/>
            </a:br>
            <a:r>
              <a:rPr lang="en-US" sz="1800">
                <a:ea typeface="+mj-lt"/>
                <a:cs typeface="+mj-lt"/>
              </a:rPr>
              <a:t>Part of Taller </a:t>
            </a:r>
            <a:r>
              <a:rPr lang="en-US" sz="1800" err="1">
                <a:ea typeface="+mj-lt"/>
                <a:cs typeface="+mj-lt"/>
              </a:rPr>
              <a:t>Puertorriqueño</a:t>
            </a:r>
            <a:r>
              <a:rPr lang="en-US" sz="1800">
                <a:ea typeface="+mj-lt"/>
                <a:cs typeface="+mj-lt"/>
              </a:rPr>
              <a:t>, a </a:t>
            </a:r>
            <a:br>
              <a:rPr lang="en-US" sz="1800">
                <a:ea typeface="+mj-lt"/>
                <a:cs typeface="+mj-lt"/>
              </a:rPr>
            </a:br>
            <a:r>
              <a:rPr lang="en-US" sz="1800">
                <a:ea typeface="+mj-lt"/>
                <a:cs typeface="+mj-lt"/>
              </a:rPr>
              <a:t>nonprofit cultural center</a:t>
            </a:r>
            <a:endParaRPr lang="en-US" sz="1800" err="1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76CE15-3F9D-4C3A-AA94-176B829C71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2476" y="2567144"/>
            <a:ext cx="2888439" cy="386963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/>
              <a:t>"The only Spanish/English bookstore in Philadelphia... We specialize in books by Latine and Latin American authors, with a special focus on BIPOC, queer, and women writers“</a:t>
            </a:r>
          </a:p>
          <a:p>
            <a:pPr>
              <a:lnSpc>
                <a:spcPct val="90000"/>
              </a:lnSpc>
            </a:pPr>
            <a:r>
              <a:rPr lang="en-US" sz="1800"/>
              <a:t>shoptallerpr.org/</a:t>
            </a:r>
          </a:p>
          <a:p>
            <a:pPr>
              <a:lnSpc>
                <a:spcPct val="90000"/>
              </a:lnSpc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645990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>
            <a:extLst>
              <a:ext uri="{FF2B5EF4-FFF2-40B4-BE49-F238E27FC236}">
                <a16:creationId xmlns:a16="http://schemas.microsoft.com/office/drawing/2014/main" id="{564F8226-C263-4D73-84E6-6774B7FEC0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2C8DCBC9-E0DE-46B3-8FAE-C5C151378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7744" y="237744"/>
            <a:ext cx="7665285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E8F445-40C6-4B61-AE9F-D2967F980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17441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>
                <a:solidFill>
                  <a:schemeClr val="tx1">
                    <a:lumMod val="85000"/>
                    <a:lumOff val="15000"/>
                  </a:schemeClr>
                </a:solidFill>
              </a:rPr>
              <a:t>Ludington Public Library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0AA6E1-AD93-4AC8-915E-F8F45C0673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6143" y="2386584"/>
            <a:ext cx="6281928" cy="364845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800">
                <a:solidFill>
                  <a:schemeClr val="tx1"/>
                </a:solidFill>
              </a:rPr>
              <a:t>Large and vibrant public library in Bryn Mawr, a short walk from campus</a:t>
            </a:r>
          </a:p>
          <a:p>
            <a:pPr>
              <a:lnSpc>
                <a:spcPct val="100000"/>
              </a:lnSpc>
            </a:pPr>
            <a:r>
              <a:rPr lang="en-US" sz="2800">
                <a:solidFill>
                  <a:schemeClr val="tx1"/>
                </a:solidFill>
                <a:ea typeface="+mn-lt"/>
                <a:cs typeface="+mn-lt"/>
              </a:rPr>
              <a:t>lmls.org/</a:t>
            </a:r>
            <a:r>
              <a:rPr lang="en-US" sz="2800" err="1">
                <a:solidFill>
                  <a:schemeClr val="tx1"/>
                </a:solidFill>
                <a:ea typeface="+mn-lt"/>
                <a:cs typeface="+mn-lt"/>
              </a:rPr>
              <a:t>ludington</a:t>
            </a:r>
            <a:endParaRPr lang="en-US" err="1">
              <a:solidFill>
                <a:schemeClr val="tx1"/>
              </a:solidFill>
            </a:endParaRPr>
          </a:p>
          <a:p>
            <a:pPr marL="274320" indent="-182880">
              <a:lnSpc>
                <a:spcPct val="100000"/>
              </a:lnSpc>
              <a:buFont typeface="Garamond" pitchFamily="18" charset="0"/>
              <a:buChar char="◦"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Picture Placeholder 11" descr="Students meeting with public librarians">
            <a:extLst>
              <a:ext uri="{FF2B5EF4-FFF2-40B4-BE49-F238E27FC236}">
                <a16:creationId xmlns:a16="http://schemas.microsoft.com/office/drawing/2014/main" id="{B5C52A1C-A9FA-97B6-8CC9-55CD027C875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3029" y="237745"/>
            <a:ext cx="4058758" cy="3191256"/>
          </a:xfrm>
          <a:prstGeom prst="rect">
            <a:avLst/>
          </a:prstGeom>
        </p:spPr>
      </p:pic>
      <p:pic>
        <p:nvPicPr>
          <p:cNvPr id="8" name="Picture 7" descr="Students in a public library">
            <a:extLst>
              <a:ext uri="{FF2B5EF4-FFF2-40B4-BE49-F238E27FC236}">
                <a16:creationId xmlns:a16="http://schemas.microsoft.com/office/drawing/2014/main" id="{E753BA87-61E2-AA0C-6340-20362F732F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7903029" y="3429002"/>
            <a:ext cx="4058758" cy="319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1851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Rectangle 1069">
            <a:extLst>
              <a:ext uri="{FF2B5EF4-FFF2-40B4-BE49-F238E27FC236}">
                <a16:creationId xmlns:a16="http://schemas.microsoft.com/office/drawing/2014/main" id="{564F8226-C263-4D73-84E6-6774B7FEC0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1071" name="Rectangle 1070">
            <a:extLst>
              <a:ext uri="{FF2B5EF4-FFF2-40B4-BE49-F238E27FC236}">
                <a16:creationId xmlns:a16="http://schemas.microsoft.com/office/drawing/2014/main" id="{2C8DCBC9-E0DE-46B3-8FAE-C5C151378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7744" y="237744"/>
            <a:ext cx="7665285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BEAB5A-86FB-451C-BA61-3567C0608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17441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</a:rPr>
              <a:t>The Bryn Mawr College Bookshop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2C80AA-7B55-4AA1-9C90-E9CF68ABF5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2386584"/>
            <a:ext cx="6793718" cy="36484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37210" indent="-457200">
              <a:lnSpc>
                <a:spcPct val="100000"/>
              </a:lnSpc>
              <a:buFont typeface="Arial" pitchFamily="18" charset="0"/>
              <a:buChar char="•"/>
            </a:pPr>
            <a:r>
              <a:rPr lang="en-US" sz="2800">
                <a:solidFill>
                  <a:schemeClr val="tx1"/>
                </a:solidFill>
              </a:rPr>
              <a:t>Previously run by Follett</a:t>
            </a:r>
            <a:endParaRPr lang="en-US"/>
          </a:p>
          <a:p>
            <a:pPr marL="537210" indent="-457200">
              <a:lnSpc>
                <a:spcPct val="100000"/>
              </a:lnSpc>
              <a:buFont typeface="Arial" pitchFamily="18" charset="0"/>
              <a:buChar char="•"/>
            </a:pPr>
            <a:r>
              <a:rPr lang="en-US" sz="2800">
                <a:solidFill>
                  <a:schemeClr val="tx1"/>
                </a:solidFill>
              </a:rPr>
              <a:t>Now independent: bookstore director with experience in college and independent bookstores and publishing</a:t>
            </a:r>
          </a:p>
          <a:p>
            <a:pPr marL="160020" indent="-182880">
              <a:lnSpc>
                <a:spcPct val="100000"/>
              </a:lnSpc>
              <a:buFont typeface="Arial" pitchFamily="18" charset="0"/>
              <a:buChar char="•"/>
            </a:pPr>
            <a:endParaRPr lang="en-US">
              <a:solidFill>
                <a:schemeClr val="tx1"/>
              </a:solidFill>
            </a:endParaRPr>
          </a:p>
          <a:p>
            <a:pPr indent="-182880">
              <a:lnSpc>
                <a:spcPct val="100000"/>
              </a:lnSpc>
              <a:buFont typeface="Arial" pitchFamily="18" charset="0"/>
              <a:buChar char="•"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 descr="A group of students in a bookstore.">
            <a:extLst>
              <a:ext uri="{FF2B5EF4-FFF2-40B4-BE49-F238E27FC236}">
                <a16:creationId xmlns:a16="http://schemas.microsoft.com/office/drawing/2014/main" id="{343E69F4-63F4-039A-04EA-2D33043A6C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/>
        </p:blipFill>
        <p:spPr>
          <a:xfrm>
            <a:off x="7971267" y="340103"/>
            <a:ext cx="3774432" cy="3077525"/>
          </a:xfrm>
          <a:prstGeom prst="rect">
            <a:avLst/>
          </a:prstGeom>
        </p:spPr>
      </p:pic>
      <p:pic>
        <p:nvPicPr>
          <p:cNvPr id="5" name="Picture 4" descr="College Bookstore director speaking to students">
            <a:extLst>
              <a:ext uri="{FF2B5EF4-FFF2-40B4-BE49-F238E27FC236}">
                <a16:creationId xmlns:a16="http://schemas.microsoft.com/office/drawing/2014/main" id="{497EB26D-D66E-34CB-6FCC-03B5CA0864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7971268" y="3508615"/>
            <a:ext cx="3774431" cy="297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8787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D359B-096D-0753-C724-AC7680872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341" y="560216"/>
            <a:ext cx="10058400" cy="1371600"/>
          </a:xfrm>
        </p:spPr>
        <p:txBody>
          <a:bodyPr/>
          <a:lstStyle/>
          <a:p>
            <a:r>
              <a:rPr lang="en-US"/>
              <a:t>Students decide what to buy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A6FE6-CD0D-A345-F708-345B7F0391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2694" y="1937403"/>
            <a:ext cx="4754880" cy="37490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b="1"/>
              <a:t>Students</a:t>
            </a:r>
            <a:endParaRPr lang="en-US" sz="2000"/>
          </a:p>
          <a:p>
            <a:pPr>
              <a:buClr>
                <a:srgbClr val="262626"/>
              </a:buClr>
              <a:buFont typeface="Arial" pitchFamily="18" charset="0"/>
              <a:buChar char="•"/>
            </a:pPr>
            <a:r>
              <a:rPr lang="en-US" sz="2000"/>
              <a:t>Collate book selections; check against library holdings</a:t>
            </a:r>
          </a:p>
          <a:p>
            <a:pPr>
              <a:buClr>
                <a:srgbClr val="262626"/>
              </a:buClr>
              <a:buFont typeface="Arial" pitchFamily="18" charset="0"/>
              <a:buChar char="•"/>
            </a:pPr>
            <a:r>
              <a:rPr lang="en-US" sz="2000"/>
              <a:t>Review and discuss selections; decide together on final purchases</a:t>
            </a:r>
          </a:p>
          <a:p>
            <a:pPr>
              <a:buClr>
                <a:srgbClr val="262626"/>
              </a:buClr>
              <a:buFont typeface="Arial" pitchFamily="18" charset="0"/>
              <a:buChar char="•"/>
            </a:pPr>
            <a:r>
              <a:rPr lang="en-US" sz="2000"/>
              <a:t>Create online presentation on Padlet to share their selections</a:t>
            </a:r>
          </a:p>
          <a:p>
            <a:pPr marL="0" indent="0">
              <a:buClr>
                <a:srgbClr val="262626"/>
              </a:buClr>
              <a:buNone/>
            </a:pP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08B1F7-264E-DB39-1526-B73DDE070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1502" y="1933846"/>
            <a:ext cx="4754880" cy="37490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b="1"/>
              <a:t>Library Acquisitions</a:t>
            </a:r>
            <a:endParaRPr lang="en-US" sz="2000"/>
          </a:p>
          <a:p>
            <a:pPr>
              <a:buClr>
                <a:srgbClr val="262626"/>
              </a:buClr>
              <a:buFont typeface="Arial" pitchFamily="18" charset="0"/>
              <a:buChar char="•"/>
            </a:pPr>
            <a:r>
              <a:rPr lang="en-US" sz="2000"/>
              <a:t>Checks list against library holdings again (just to make sure!)</a:t>
            </a:r>
          </a:p>
          <a:p>
            <a:pPr>
              <a:buClr>
                <a:srgbClr val="262626"/>
              </a:buClr>
              <a:buFont typeface="Arial" pitchFamily="18" charset="0"/>
              <a:buChar char="•"/>
            </a:pPr>
            <a:r>
              <a:rPr lang="en-US" sz="2000"/>
              <a:t>Purchases ca. 100 student selections from the bookstores</a:t>
            </a:r>
          </a:p>
        </p:txBody>
      </p:sp>
      <p:pic>
        <p:nvPicPr>
          <p:cNvPr id="7" name="Picture 6" descr="A group of people sitting on the floor in a bookstore">
            <a:extLst>
              <a:ext uri="{FF2B5EF4-FFF2-40B4-BE49-F238E27FC236}">
                <a16:creationId xmlns:a16="http://schemas.microsoft.com/office/drawing/2014/main" id="{5A52AC3A-9480-2D8A-192C-4772C8E8F4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535" y="4051057"/>
            <a:ext cx="3313120" cy="224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053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5F1F0-0F3B-0B59-55FF-B71C3E279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1371600"/>
            <a:ext cx="10058400" cy="1371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Librarians</a:t>
            </a:r>
          </a:p>
        </p:txBody>
      </p:sp>
      <p:pic>
        <p:nvPicPr>
          <p:cNvPr id="1030" name="Picture 6" descr="Camilla MacKay headshot">
            <a:extLst>
              <a:ext uri="{FF2B5EF4-FFF2-40B4-BE49-F238E27FC236}">
                <a16:creationId xmlns:a16="http://schemas.microsoft.com/office/drawing/2014/main" id="{C200991C-35C6-C8BF-0DEE-80038D5C1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1999" y="840952"/>
            <a:ext cx="2731875" cy="295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5417E-51D2-4B71-95AE-6B76498B0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1877" y="4008017"/>
            <a:ext cx="3853655" cy="180192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l">
              <a:buNone/>
            </a:pPr>
            <a:r>
              <a:rPr lang="en-US" b="1" i="0">
                <a:solidFill>
                  <a:srgbClr val="000000"/>
                </a:solidFill>
                <a:effectLst/>
                <a:latin typeface="Century Gothic"/>
              </a:rPr>
              <a:t>Camilla MacKay</a:t>
            </a:r>
            <a:endParaRPr lang="en-US"/>
          </a:p>
          <a:p>
            <a:pPr marL="0" indent="0">
              <a:buNone/>
            </a:pPr>
            <a:r>
              <a:rPr lang="en-US" b="0" i="0">
                <a:solidFill>
                  <a:srgbClr val="000000"/>
                </a:solidFill>
                <a:effectLst/>
                <a:latin typeface="Century Gothic"/>
              </a:rPr>
              <a:t>Director of Library Research and Instructional Services</a:t>
            </a:r>
            <a:r>
              <a:rPr lang="en-US">
                <a:solidFill>
                  <a:srgbClr val="000000"/>
                </a:solidFill>
                <a:latin typeface="Century Gothic"/>
              </a:rPr>
              <a:t> </a:t>
            </a:r>
            <a:r>
              <a:rPr lang="en-US" b="0" i="0">
                <a:solidFill>
                  <a:srgbClr val="000000"/>
                </a:solidFill>
                <a:effectLst/>
                <a:latin typeface="Century Gothic"/>
              </a:rPr>
              <a:t>and Scholarly Communications Librarian</a:t>
            </a:r>
            <a:endParaRPr lang="en-US"/>
          </a:p>
          <a:p>
            <a:pPr marL="0" indent="0">
              <a:buNone/>
            </a:pPr>
            <a:r>
              <a:rPr lang="en-US"/>
              <a:t>Library &amp; Information Technology Services (LITS)</a:t>
            </a:r>
          </a:p>
          <a:p>
            <a:endParaRPr lang="en-US"/>
          </a:p>
        </p:txBody>
      </p:sp>
      <p:pic>
        <p:nvPicPr>
          <p:cNvPr id="5" name="Picture 4" descr="Arleen Zimmerle headshot">
            <a:extLst>
              <a:ext uri="{FF2B5EF4-FFF2-40B4-BE49-F238E27FC236}">
                <a16:creationId xmlns:a16="http://schemas.microsoft.com/office/drawing/2014/main" id="{C0BEACE5-3989-2D0C-B0AA-9BCE572B4B5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1817" y="846438"/>
            <a:ext cx="2743199" cy="2942624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A5EA5E3-FA28-61BE-8F09-9CC3B758A570}"/>
              </a:ext>
            </a:extLst>
          </p:cNvPr>
          <p:cNvSpPr txBox="1">
            <a:spLocks/>
          </p:cNvSpPr>
          <p:nvPr/>
        </p:nvSpPr>
        <p:spPr>
          <a:xfrm>
            <a:off x="6409319" y="4014716"/>
            <a:ext cx="4039270" cy="18019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b="1" i="0">
                <a:solidFill>
                  <a:srgbClr val="000000"/>
                </a:solidFill>
                <a:effectLst/>
                <a:latin typeface="Century Gothic"/>
              </a:rPr>
              <a:t>Arleen Zimmerle</a:t>
            </a:r>
            <a:endParaRPr lang="en-US"/>
          </a:p>
          <a:p>
            <a:pPr marL="0" indent="0" algn="l">
              <a:buNone/>
            </a:pPr>
            <a:r>
              <a:rPr lang="en-US" b="0" i="0">
                <a:solidFill>
                  <a:srgbClr val="000000"/>
                </a:solidFill>
                <a:effectLst/>
                <a:latin typeface="Century Gothic"/>
              </a:rPr>
              <a:t>Humanities and Media Librarian</a:t>
            </a:r>
          </a:p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Library &amp; Information Technology Services (LITS)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785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CDA76-7590-9906-69E2-3B51278AFEE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54675" y="545756"/>
            <a:ext cx="6528486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Student-created Padlet</a:t>
            </a:r>
          </a:p>
        </p:txBody>
      </p:sp>
      <p:pic>
        <p:nvPicPr>
          <p:cNvPr id="5" name="Content Placeholder 4" descr="Padlet image showing student book reviews">
            <a:extLst>
              <a:ext uri="{FF2B5EF4-FFF2-40B4-BE49-F238E27FC236}">
                <a16:creationId xmlns:a16="http://schemas.microsoft.com/office/drawing/2014/main" id="{0BF31E85-1759-F4BE-1232-A104E597D3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217" y="1473614"/>
            <a:ext cx="10845594" cy="4664076"/>
          </a:xfrm>
        </p:spPr>
      </p:pic>
    </p:spTree>
    <p:extLst>
      <p:ext uri="{BB962C8B-B14F-4D97-AF65-F5344CB8AC3E}">
        <p14:creationId xmlns:p14="http://schemas.microsoft.com/office/powerpoint/2010/main" val="9224461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919D0-F177-4BBA-9A0B-DBA69E2ED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429" y="333398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en-US"/>
              <a:t>Public celebration and book display!</a:t>
            </a:r>
          </a:p>
        </p:txBody>
      </p:sp>
      <p:pic>
        <p:nvPicPr>
          <p:cNvPr id="3" name="Picture 2" descr="A group of students browsing a book display in Canaday Library">
            <a:extLst>
              <a:ext uri="{FF2B5EF4-FFF2-40B4-BE49-F238E27FC236}">
                <a16:creationId xmlns:a16="http://schemas.microsoft.com/office/drawing/2014/main" id="{647B2BBA-73EB-F6AB-6EB9-5DA4E6A979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348" y="1976207"/>
            <a:ext cx="4759569" cy="3587262"/>
          </a:xfrm>
          <a:prstGeom prst="rect">
            <a:avLst/>
          </a:prstGeom>
        </p:spPr>
      </p:pic>
      <p:pic>
        <p:nvPicPr>
          <p:cNvPr id="4" name="Picture 3" descr="A group of students posing for a picture in front of a book display&#10;&#10;">
            <a:extLst>
              <a:ext uri="{FF2B5EF4-FFF2-40B4-BE49-F238E27FC236}">
                <a16:creationId xmlns:a16="http://schemas.microsoft.com/office/drawing/2014/main" id="{0E9BB946-F331-D172-13E5-EC30AFBAF96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9255" y="1980548"/>
            <a:ext cx="4948008" cy="371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462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8370766-CC13-4DF4-AF0A-0E820B8D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57B3C4F9-03D9-4B39-9F3C-036654230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529" y="237744"/>
            <a:ext cx="8531352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B61CA66-E7F4-49EC-89DC-F37EE6933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86ACB74-3D88-4CD7-B619-829D70AD4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0122" y="413053"/>
            <a:ext cx="8212114" cy="606459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093960-03AB-D1AD-C199-CB019DC81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1371600"/>
            <a:ext cx="10058400" cy="1371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Collections</a:t>
            </a:r>
          </a:p>
        </p:txBody>
      </p:sp>
      <p:pic>
        <p:nvPicPr>
          <p:cNvPr id="6" name="Picture 5" descr="Students Shape the Shelves book collection&#10;">
            <a:extLst>
              <a:ext uri="{FF2B5EF4-FFF2-40B4-BE49-F238E27FC236}">
                <a16:creationId xmlns:a16="http://schemas.microsoft.com/office/drawing/2014/main" id="{438C67CD-CAA6-FB16-B98F-37520A8DDC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612" y="891565"/>
            <a:ext cx="7561991" cy="50665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FD4EC4-4577-4200-2C7F-9BD975DAF78E}"/>
              </a:ext>
            </a:extLst>
          </p:cNvPr>
          <p:cNvSpPr txBox="1"/>
          <p:nvPr/>
        </p:nvSpPr>
        <p:spPr>
          <a:xfrm>
            <a:off x="9323839" y="485182"/>
            <a:ext cx="2247090" cy="404670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>
                <a:solidFill>
                  <a:srgbClr val="FFFFFF"/>
                </a:solidFill>
              </a:rPr>
              <a:t>After books are off display, they are shelved in Quita's Corner. </a:t>
            </a:r>
            <a:endParaRPr lang="en-US">
              <a:solidFill>
                <a:srgbClr val="000000"/>
              </a:solidFill>
            </a:endParaRPr>
          </a:p>
          <a:p>
            <a:pPr defTabSz="914400">
              <a:spcAft>
                <a:spcPts val="600"/>
              </a:spcAft>
            </a:pPr>
            <a:endParaRPr lang="en-US" sz="2400">
              <a:solidFill>
                <a:srgbClr val="FFFFFF"/>
              </a:solidFill>
            </a:endParaRPr>
          </a:p>
          <a:p>
            <a:pPr defTabSz="914400">
              <a:spcAft>
                <a:spcPts val="600"/>
              </a:spcAft>
            </a:pPr>
            <a:r>
              <a:rPr lang="en-US" sz="2400">
                <a:solidFill>
                  <a:srgbClr val="FFFFFF"/>
                </a:solidFill>
              </a:rPr>
              <a:t>Each year’s books are displayed through </a:t>
            </a:r>
            <a:r>
              <a:rPr lang="en-US" sz="2400">
                <a:solidFill>
                  <a:schemeClr val="bg1"/>
                </a:solidFill>
              </a:rPr>
              <a:t>virtual collections</a:t>
            </a:r>
          </a:p>
        </p:txBody>
      </p:sp>
    </p:spTree>
    <p:extLst>
      <p:ext uri="{BB962C8B-B14F-4D97-AF65-F5344CB8AC3E}">
        <p14:creationId xmlns:p14="http://schemas.microsoft.com/office/powerpoint/2010/main" val="39404900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05ED4-5A01-39D2-073A-9542658BB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727626"/>
            <a:ext cx="4602152" cy="1718225"/>
          </a:xfrm>
        </p:spPr>
        <p:txBody>
          <a:bodyPr>
            <a:normAutofit/>
          </a:bodyPr>
          <a:lstStyle/>
          <a:p>
            <a:r>
              <a:rPr lang="en-US" sz="4100"/>
              <a:t>What the students learned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047B46-4F2F-4746-8B82-B30EAAAE0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63443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4E8A8E-D194-4D55-92A3-6B0799722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024" y="253548"/>
            <a:ext cx="5851795" cy="6384816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US"/>
          </a:p>
        </p:txBody>
      </p:sp>
      <p:pic>
        <p:nvPicPr>
          <p:cNvPr id="4" name="Picture 3" descr="A person standing in a book store">
            <a:extLst>
              <a:ext uri="{FF2B5EF4-FFF2-40B4-BE49-F238E27FC236}">
                <a16:creationId xmlns:a16="http://schemas.microsoft.com/office/drawing/2014/main" id="{F6F9F631-0126-CE25-9EC0-25B4E3F888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432" y="419292"/>
            <a:ext cx="5522976" cy="605332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04652-C336-4849-1B31-7DB299BC1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2538919"/>
            <a:ext cx="4602152" cy="359688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buFont typeface="Arial" pitchFamily="18" charset="0"/>
              <a:buChar char="•"/>
            </a:pPr>
            <a:r>
              <a:rPr lang="en-US">
                <a:solidFill>
                  <a:schemeClr val="accent4">
                    <a:lumMod val="75000"/>
                  </a:schemeClr>
                </a:solidFill>
                <a:ea typeface="+mn-lt"/>
                <a:cs typeface="+mn-lt"/>
              </a:rPr>
              <a:t>“Getting to see how my peers made their choices, and being able to talk openly…about what we really wanted our impact to be on this collection for our community… “</a:t>
            </a:r>
            <a:endParaRPr lang="en-US">
              <a:solidFill>
                <a:schemeClr val="accent4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  <a:buFont typeface="Arial" pitchFamily="18" charset="0"/>
              <a:buChar char="•"/>
            </a:pPr>
            <a:r>
              <a:rPr lang="en-US">
                <a:solidFill>
                  <a:srgbClr val="FF0000"/>
                </a:solidFill>
                <a:ea typeface="+mn-lt"/>
                <a:cs typeface="+mn-lt"/>
              </a:rPr>
              <a:t>“How crucial library work is for supporting communities…There is so much to the process of acquisition and curation that goes unnoticed…”</a:t>
            </a:r>
          </a:p>
          <a:p>
            <a:pPr>
              <a:lnSpc>
                <a:spcPct val="90000"/>
              </a:lnSpc>
              <a:buFont typeface="Arial" pitchFamily="18" charset="0"/>
              <a:buChar char="•"/>
            </a:pPr>
            <a:r>
              <a:rPr lang="en-US">
                <a:solidFill>
                  <a:srgbClr val="00B0F0"/>
                </a:solidFill>
                <a:ea typeface="+mn-lt"/>
                <a:cs typeface="+mn-lt"/>
              </a:rPr>
              <a:t>“There is so much mentorship to be gained from librarians and bookstore sellers…</a:t>
            </a:r>
          </a:p>
          <a:p>
            <a:pPr>
              <a:lnSpc>
                <a:spcPct val="90000"/>
              </a:lnSpc>
              <a:buFont typeface="Arial" pitchFamily="18" charset="0"/>
              <a:buChar char="•"/>
            </a:pPr>
            <a:r>
              <a:rPr lang="en-US">
                <a:ea typeface="+mn-lt"/>
                <a:cs typeface="+mn-lt"/>
              </a:rPr>
              <a:t>Discovery of library services!</a:t>
            </a:r>
          </a:p>
          <a:p>
            <a:pPr marL="0" indent="0">
              <a:lnSpc>
                <a:spcPct val="90000"/>
              </a:lnSpc>
              <a:buNone/>
            </a:pPr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37487774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4999FE9C-D8F9-4F9B-B95B-608C3EF6B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E9B969E-CD96-4162-BA90-449BBDA95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2316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6B6401A4-FEE5-4976-857C-1FD0CDB2E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162" y="0"/>
            <a:ext cx="816874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47AF1DF-6993-45FB-92A5-C36B1A680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25029" cy="6858000"/>
          </a:xfrm>
          <a:prstGeom prst="rect">
            <a:avLst/>
          </a:prstGeom>
          <a:blipFill dpi="0" rotWithShape="1">
            <a:blip r:embed="rId3">
              <a:alphaModFix amt="6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D5F825-A631-434C-98EB-43ABE9988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280" y="474131"/>
            <a:ext cx="3413812" cy="196419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>
                <a:ea typeface="+mj-lt"/>
                <a:cs typeface="+mj-lt"/>
              </a:rPr>
              <a:t>Assessing Students Shape the Shelves</a:t>
            </a:r>
            <a:endParaRPr lang="en-US" sz="32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76CE15-3F9D-4C3A-AA94-176B829C71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2476" y="2567144"/>
            <a:ext cx="3413600" cy="381814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>
                <a:ea typeface="+mn-lt"/>
                <a:cs typeface="+mn-lt"/>
              </a:rPr>
              <a:t>What did the students choose?</a:t>
            </a:r>
          </a:p>
          <a:p>
            <a:pPr>
              <a:lnSpc>
                <a:spcPct val="90000"/>
              </a:lnSpc>
            </a:pPr>
            <a:r>
              <a:rPr lang="en-US" sz="2400">
                <a:ea typeface="+mn-lt"/>
                <a:cs typeface="+mn-lt"/>
              </a:rPr>
              <a:t>Has the program had an effect on the diversity of our pleasure reading </a:t>
            </a:r>
            <a:br>
              <a:rPr lang="en-US" sz="2400">
                <a:ea typeface="+mn-lt"/>
                <a:cs typeface="+mn-lt"/>
              </a:rPr>
            </a:br>
            <a:r>
              <a:rPr lang="en-US" sz="2400">
                <a:ea typeface="+mn-lt"/>
                <a:cs typeface="+mn-lt"/>
              </a:rPr>
              <a:t>collections?</a:t>
            </a:r>
            <a:endParaRPr lang="en-US" sz="2400"/>
          </a:p>
        </p:txBody>
      </p:sp>
      <p:pic>
        <p:nvPicPr>
          <p:cNvPr id="5" name="Picture 4" descr="A book shelf with books on it">
            <a:extLst>
              <a:ext uri="{FF2B5EF4-FFF2-40B4-BE49-F238E27FC236}">
                <a16:creationId xmlns:a16="http://schemas.microsoft.com/office/drawing/2014/main" id="{9F3B8543-1DF7-A509-F478-99E6C764DD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5728" y="848436"/>
            <a:ext cx="6798006" cy="516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2503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5F1FD-EE47-5C07-594B-823946AFC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44260"/>
            <a:ext cx="10058400" cy="1371600"/>
          </a:xfrm>
        </p:spPr>
        <p:txBody>
          <a:bodyPr/>
          <a:lstStyle/>
          <a:p>
            <a:r>
              <a:rPr lang="en-US"/>
              <a:t>Publication dates</a:t>
            </a:r>
          </a:p>
        </p:txBody>
      </p:sp>
      <p:pic>
        <p:nvPicPr>
          <p:cNvPr id="4" name="Picture 3" descr="A book cover for Erotic Stories for Punjabi Widows">
            <a:extLst>
              <a:ext uri="{FF2B5EF4-FFF2-40B4-BE49-F238E27FC236}">
                <a16:creationId xmlns:a16="http://schemas.microsoft.com/office/drawing/2014/main" id="{ED7E7FDB-9647-607B-C526-8F62321211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84"/>
          <a:stretch/>
        </p:blipFill>
        <p:spPr>
          <a:xfrm>
            <a:off x="9398901" y="3051066"/>
            <a:ext cx="2389648" cy="3517211"/>
          </a:xfrm>
          <a:prstGeom prst="rect">
            <a:avLst/>
          </a:prstGeom>
        </p:spPr>
      </p:pic>
      <p:pic>
        <p:nvPicPr>
          <p:cNvPr id="7" name="Picture 6" descr="A pie chart showing a range of publication dates from 1985 to 2022">
            <a:extLst>
              <a:ext uri="{FF2B5EF4-FFF2-40B4-BE49-F238E27FC236}">
                <a16:creationId xmlns:a16="http://schemas.microsoft.com/office/drawing/2014/main" id="{AC0B6036-482D-85F3-4E11-365D212E42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284" y="1607022"/>
            <a:ext cx="3671096" cy="36958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ED5C92-B66C-687E-2C7D-7467DBCFEB45}"/>
              </a:ext>
            </a:extLst>
          </p:cNvPr>
          <p:cNvSpPr txBox="1"/>
          <p:nvPr/>
        </p:nvSpPr>
        <p:spPr>
          <a:xfrm>
            <a:off x="999763" y="5532277"/>
            <a:ext cx="308662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/>
              <a:t>2022 (113 books)</a:t>
            </a:r>
          </a:p>
        </p:txBody>
      </p:sp>
      <p:pic>
        <p:nvPicPr>
          <p:cNvPr id="5" name="Picture 4" descr="A pie chart showing a range of dates from 1980 to 2023">
            <a:extLst>
              <a:ext uri="{FF2B5EF4-FFF2-40B4-BE49-F238E27FC236}">
                <a16:creationId xmlns:a16="http://schemas.microsoft.com/office/drawing/2014/main" id="{823FE775-7ABC-8338-1EB6-56C90BC68A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3583" y="1607022"/>
            <a:ext cx="3566982" cy="36889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806252-32A2-86AA-55AB-AC6BED13B146}"/>
              </a:ext>
            </a:extLst>
          </p:cNvPr>
          <p:cNvSpPr txBox="1"/>
          <p:nvPr/>
        </p:nvSpPr>
        <p:spPr>
          <a:xfrm>
            <a:off x="5120056" y="5452664"/>
            <a:ext cx="289971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/>
              <a:t>2023 (83 books)</a:t>
            </a:r>
          </a:p>
        </p:txBody>
      </p:sp>
      <p:pic>
        <p:nvPicPr>
          <p:cNvPr id="3" name="Picture 2" descr="A book cover for The Well of Loneliness">
            <a:extLst>
              <a:ext uri="{FF2B5EF4-FFF2-40B4-BE49-F238E27FC236}">
                <a16:creationId xmlns:a16="http://schemas.microsoft.com/office/drawing/2014/main" id="{48A6F301-3401-D116-AFB5-563C3D5E98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8471" y="361666"/>
            <a:ext cx="1957743" cy="309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556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67BDF-C4C1-CEFE-A163-833B5E608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967" y="346261"/>
            <a:ext cx="6607834" cy="1371600"/>
          </a:xfrm>
        </p:spPr>
        <p:txBody>
          <a:bodyPr/>
          <a:lstStyle/>
          <a:p>
            <a:r>
              <a:rPr lang="en-US"/>
              <a:t>Fiction vs. nonfiction</a:t>
            </a:r>
          </a:p>
        </p:txBody>
      </p:sp>
      <p:pic>
        <p:nvPicPr>
          <p:cNvPr id="5" name="Picture 4" descr="A pie chart of nonfiction, fiction and young adult fiction&#10;&#10;">
            <a:extLst>
              <a:ext uri="{FF2B5EF4-FFF2-40B4-BE49-F238E27FC236}">
                <a16:creationId xmlns:a16="http://schemas.microsoft.com/office/drawing/2014/main" id="{6FE861AF-62EF-9D5F-8D21-1ECBAC71D6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540" y="1983992"/>
            <a:ext cx="3075898" cy="31020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5B6B4F-1836-CE06-0717-03FD7F214CC8}"/>
              </a:ext>
            </a:extLst>
          </p:cNvPr>
          <p:cNvSpPr txBox="1"/>
          <p:nvPr/>
        </p:nvSpPr>
        <p:spPr>
          <a:xfrm>
            <a:off x="613076" y="5259322"/>
            <a:ext cx="308662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/>
              <a:t>2022 (113 books)</a:t>
            </a:r>
          </a:p>
        </p:txBody>
      </p:sp>
      <p:pic>
        <p:nvPicPr>
          <p:cNvPr id="3" name="Picture 2" descr="A pie chart of nonfiction and fiction">
            <a:extLst>
              <a:ext uri="{FF2B5EF4-FFF2-40B4-BE49-F238E27FC236}">
                <a16:creationId xmlns:a16="http://schemas.microsoft.com/office/drawing/2014/main" id="{FE9CB6A1-8E96-A2C4-9C60-4E80AA1586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0870" y="1985403"/>
            <a:ext cx="2907712" cy="31085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E3F73C-4A28-FAE3-D2F2-3D54377FABDB}"/>
              </a:ext>
            </a:extLst>
          </p:cNvPr>
          <p:cNvSpPr txBox="1"/>
          <p:nvPr/>
        </p:nvSpPr>
        <p:spPr>
          <a:xfrm>
            <a:off x="4267070" y="5259321"/>
            <a:ext cx="289971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/>
              <a:t>2023 (83 books)</a:t>
            </a:r>
          </a:p>
        </p:txBody>
      </p:sp>
      <p:pic>
        <p:nvPicPr>
          <p:cNvPr id="4" name="Picture 3" descr="A book cover with a pink band aid for The Pain Gap">
            <a:extLst>
              <a:ext uri="{FF2B5EF4-FFF2-40B4-BE49-F238E27FC236}">
                <a16:creationId xmlns:a16="http://schemas.microsoft.com/office/drawing/2014/main" id="{0991C21D-7145-0BD1-997C-B560F68BE85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7647" y="365894"/>
            <a:ext cx="2273678" cy="3248814"/>
          </a:xfrm>
          <a:prstGeom prst="rect">
            <a:avLst/>
          </a:prstGeom>
        </p:spPr>
      </p:pic>
      <p:pic>
        <p:nvPicPr>
          <p:cNvPr id="6" name="Picture 5" descr="A cover of a book for Black Trans Feminism">
            <a:extLst>
              <a:ext uri="{FF2B5EF4-FFF2-40B4-BE49-F238E27FC236}">
                <a16:creationId xmlns:a16="http://schemas.microsoft.com/office/drawing/2014/main" id="{525D31AA-214D-C3CB-9345-0B553E012D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3326" y="2135344"/>
            <a:ext cx="1949356" cy="2954314"/>
          </a:xfrm>
          <a:prstGeom prst="rect">
            <a:avLst/>
          </a:prstGeom>
        </p:spPr>
      </p:pic>
      <p:pic>
        <p:nvPicPr>
          <p:cNvPr id="7" name="Picture 6" descr="A book cover for The Call-Out">
            <a:extLst>
              <a:ext uri="{FF2B5EF4-FFF2-40B4-BE49-F238E27FC236}">
                <a16:creationId xmlns:a16="http://schemas.microsoft.com/office/drawing/2014/main" id="{C438146B-5955-CAA3-BFC4-B4D148E8E7F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2174" y="3448351"/>
            <a:ext cx="2071289" cy="311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037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64806-F576-E281-F058-35B465665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781" y="470066"/>
            <a:ext cx="10058400" cy="1371600"/>
          </a:xfrm>
        </p:spPr>
        <p:txBody>
          <a:bodyPr/>
          <a:lstStyle/>
          <a:p>
            <a:r>
              <a:rPr lang="en-US"/>
              <a:t>Authors &amp; subjects</a:t>
            </a:r>
          </a:p>
        </p:txBody>
      </p:sp>
      <p:pic>
        <p:nvPicPr>
          <p:cNvPr id="3" name="Picture 2" descr="A pie chart showing 35% LGBT books in 2022&#10;&#10;">
            <a:extLst>
              <a:ext uri="{FF2B5EF4-FFF2-40B4-BE49-F238E27FC236}">
                <a16:creationId xmlns:a16="http://schemas.microsoft.com/office/drawing/2014/main" id="{F5581088-D1B6-4813-6C0B-5C69726863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324" t="12366" r="15782" b="4810"/>
          <a:stretch/>
        </p:blipFill>
        <p:spPr>
          <a:xfrm>
            <a:off x="680204" y="1893119"/>
            <a:ext cx="3448662" cy="3466796"/>
          </a:xfrm>
          <a:prstGeom prst="rect">
            <a:avLst/>
          </a:prstGeom>
        </p:spPr>
      </p:pic>
      <p:pic>
        <p:nvPicPr>
          <p:cNvPr id="8" name="Picture 7" descr="A pie chart showing 37% LGBT books in 2023">
            <a:extLst>
              <a:ext uri="{FF2B5EF4-FFF2-40B4-BE49-F238E27FC236}">
                <a16:creationId xmlns:a16="http://schemas.microsoft.com/office/drawing/2014/main" id="{77E2D3F5-B977-054D-601D-95707B6DBC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1586" y="1893147"/>
            <a:ext cx="3492258" cy="34851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6EA7D1-296D-18D8-55DD-980E15B14D86}"/>
              </a:ext>
            </a:extLst>
          </p:cNvPr>
          <p:cNvSpPr txBox="1"/>
          <p:nvPr/>
        </p:nvSpPr>
        <p:spPr>
          <a:xfrm>
            <a:off x="1753906" y="5483824"/>
            <a:ext cx="103229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/>
              <a:t>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3A56B4-8072-4685-1425-928325125770}"/>
              </a:ext>
            </a:extLst>
          </p:cNvPr>
          <p:cNvSpPr txBox="1"/>
          <p:nvPr/>
        </p:nvSpPr>
        <p:spPr>
          <a:xfrm>
            <a:off x="5686925" y="5481568"/>
            <a:ext cx="103229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/>
              <a:t>2023</a:t>
            </a:r>
          </a:p>
        </p:txBody>
      </p:sp>
      <p:pic>
        <p:nvPicPr>
          <p:cNvPr id="4" name="Picture 3" descr="Book cover for Queer Love in Color&#10;">
            <a:extLst>
              <a:ext uri="{FF2B5EF4-FFF2-40B4-BE49-F238E27FC236}">
                <a16:creationId xmlns:a16="http://schemas.microsoft.com/office/drawing/2014/main" id="{0545664A-A620-5A7E-BFDD-9DD4F9B85CC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9907" y="329711"/>
            <a:ext cx="2839683" cy="3128598"/>
          </a:xfrm>
          <a:prstGeom prst="rect">
            <a:avLst/>
          </a:prstGeom>
        </p:spPr>
      </p:pic>
      <p:pic>
        <p:nvPicPr>
          <p:cNvPr id="5" name="Picture 4" descr="Book cover for Big Swiss&#10;">
            <a:extLst>
              <a:ext uri="{FF2B5EF4-FFF2-40B4-BE49-F238E27FC236}">
                <a16:creationId xmlns:a16="http://schemas.microsoft.com/office/drawing/2014/main" id="{1CFCFB76-4024-465B-AA58-7C0B6C964F5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0129" y="3077308"/>
            <a:ext cx="2262281" cy="346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748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188F4-C734-09ED-7C03-C2EDD3E81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Authors &amp; subjects continued</a:t>
            </a:r>
          </a:p>
        </p:txBody>
      </p:sp>
      <p:pic>
        <p:nvPicPr>
          <p:cNvPr id="4" name="Picture 3" descr="A graph of showing breakdown of books by ethnicity. Black is the highest category">
            <a:extLst>
              <a:ext uri="{FF2B5EF4-FFF2-40B4-BE49-F238E27FC236}">
                <a16:creationId xmlns:a16="http://schemas.microsoft.com/office/drawing/2014/main" id="{E8D7CC51-16F7-C85B-123C-58CCD1C51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82" y="2048017"/>
            <a:ext cx="4905375" cy="34671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EE2140-ACA5-3BD0-FE32-D456B3E41326}"/>
              </a:ext>
            </a:extLst>
          </p:cNvPr>
          <p:cNvSpPr txBox="1"/>
          <p:nvPr/>
        </p:nvSpPr>
        <p:spPr>
          <a:xfrm>
            <a:off x="2721497" y="5699038"/>
            <a:ext cx="103229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/>
              <a:t>2022</a:t>
            </a:r>
          </a:p>
        </p:txBody>
      </p:sp>
      <p:pic>
        <p:nvPicPr>
          <p:cNvPr id="3" name="Picture 2" descr="A graph of showing breakdown of books by ethnicity. White is the highest category">
            <a:extLst>
              <a:ext uri="{FF2B5EF4-FFF2-40B4-BE49-F238E27FC236}">
                <a16:creationId xmlns:a16="http://schemas.microsoft.com/office/drawing/2014/main" id="{40A18B10-DBE3-3A39-8462-2DAD8313C5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0883" y="2102536"/>
            <a:ext cx="5332862" cy="33694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9DBB499-3E4E-9BE9-95FF-80F58626E84E}"/>
              </a:ext>
            </a:extLst>
          </p:cNvPr>
          <p:cNvSpPr txBox="1"/>
          <p:nvPr/>
        </p:nvSpPr>
        <p:spPr>
          <a:xfrm>
            <a:off x="8646237" y="5696782"/>
            <a:ext cx="103229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16936893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188F4-C734-09ED-7C03-C2EDD3E81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Drilling down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DBB499-3E4E-9BE9-95FF-80F58626E84E}"/>
              </a:ext>
            </a:extLst>
          </p:cNvPr>
          <p:cNvSpPr txBox="1"/>
          <p:nvPr/>
        </p:nvSpPr>
        <p:spPr>
          <a:xfrm>
            <a:off x="2652595" y="5765021"/>
            <a:ext cx="103229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/>
              <a:t>2023</a:t>
            </a:r>
          </a:p>
        </p:txBody>
      </p:sp>
      <p:pic>
        <p:nvPicPr>
          <p:cNvPr id="3" name="Picture 2" descr="A graph showing breakdown of books by ethnicity. White is the highest category.">
            <a:extLst>
              <a:ext uri="{FF2B5EF4-FFF2-40B4-BE49-F238E27FC236}">
                <a16:creationId xmlns:a16="http://schemas.microsoft.com/office/drawing/2014/main" id="{40A18B10-DBE3-3A39-8462-2DAD8313C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674" y="2079790"/>
            <a:ext cx="5332862" cy="3369433"/>
          </a:xfrm>
          <a:prstGeom prst="rect">
            <a:avLst/>
          </a:prstGeom>
        </p:spPr>
      </p:pic>
      <p:pic>
        <p:nvPicPr>
          <p:cNvPr id="5" name="Picture 4" descr="Book cover for The Granta Book of the Irish Short Story&#10;">
            <a:extLst>
              <a:ext uri="{FF2B5EF4-FFF2-40B4-BE49-F238E27FC236}">
                <a16:creationId xmlns:a16="http://schemas.microsoft.com/office/drawing/2014/main" id="{62D802C3-09FE-790E-D639-302471CB56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32"/>
          <a:stretch/>
        </p:blipFill>
        <p:spPr>
          <a:xfrm>
            <a:off x="6089176" y="1831715"/>
            <a:ext cx="2694854" cy="4005090"/>
          </a:xfrm>
          <a:prstGeom prst="rect">
            <a:avLst/>
          </a:prstGeom>
        </p:spPr>
      </p:pic>
      <p:pic>
        <p:nvPicPr>
          <p:cNvPr id="6" name="Picture 5" descr="Book cover for The Museum of Abondoned Secrets&#10;">
            <a:extLst>
              <a:ext uri="{FF2B5EF4-FFF2-40B4-BE49-F238E27FC236}">
                <a16:creationId xmlns:a16="http://schemas.microsoft.com/office/drawing/2014/main" id="{AB15DC4A-F078-CF05-2B5C-DE0A62278E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6191" y="1894409"/>
            <a:ext cx="2686336" cy="387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35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CE4DC00-5E49-42F4-B341-44AAE3275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7744" y="237744"/>
            <a:ext cx="11724043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7BA878-9EC0-448A-98F8-9CD6532BA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85" y="571001"/>
            <a:ext cx="6281928" cy="1744183"/>
          </a:xfrm>
        </p:spPr>
        <p:txBody>
          <a:bodyPr>
            <a:normAutofit/>
          </a:bodyPr>
          <a:lstStyle/>
          <a:p>
            <a:pPr algn="ctr">
              <a:spcBef>
                <a:spcPts val="900"/>
              </a:spcBef>
              <a:defRPr/>
            </a:pPr>
            <a:r>
              <a:rPr lang="en-US" sz="4400">
                <a:latin typeface="Century Gothic"/>
                <a:ea typeface="Calibri"/>
                <a:cs typeface="Calibri"/>
              </a:rPr>
              <a:t>Bryn Mawr College</a:t>
            </a:r>
            <a:endParaRPr lang="en-US" sz="4400">
              <a:latin typeface="Century Gothic"/>
            </a:endParaRPr>
          </a:p>
        </p:txBody>
      </p:sp>
      <p:pic>
        <p:nvPicPr>
          <p:cNvPr id="5" name="Picture 4" descr="A person lying in a hammock outside Canaday Library&#10;&#10;&#10;">
            <a:extLst>
              <a:ext uri="{FF2B5EF4-FFF2-40B4-BE49-F238E27FC236}">
                <a16:creationId xmlns:a16="http://schemas.microsoft.com/office/drawing/2014/main" id="{ED6B568C-CEFE-DD46-591B-16A728D396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7851143" y="272697"/>
            <a:ext cx="4058758" cy="204520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5417E-51D2-4B71-95AE-6B76498B0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140" y="2067804"/>
            <a:ext cx="6670889" cy="411475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200"/>
              <a:t>Liberal arts college outside Philadelphia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2">
              <a:buClr>
                <a:srgbClr val="262626"/>
              </a:buClr>
              <a:buFont typeface="Arial" pitchFamily="18" charset="0"/>
              <a:buChar char="•"/>
            </a:pPr>
            <a:r>
              <a:rPr lang="en-US" sz="2200"/>
              <a:t>1,500 undergraduate women</a:t>
            </a:r>
          </a:p>
          <a:p>
            <a:pPr lvl="2">
              <a:buClr>
                <a:srgbClr val="262626"/>
              </a:buClr>
              <a:buFont typeface="Arial" pitchFamily="18" charset="0"/>
              <a:buChar char="•"/>
            </a:pPr>
            <a:r>
              <a:rPr lang="en-US" sz="2200"/>
              <a:t>300 graduate students (coed)</a:t>
            </a:r>
          </a:p>
          <a:p>
            <a:pPr marL="274320" lvl="1">
              <a:buNone/>
            </a:pPr>
            <a:r>
              <a:rPr lang="en-US" sz="2400"/>
              <a:t>Libraries</a:t>
            </a:r>
            <a:endParaRPr lang="en-US"/>
          </a:p>
          <a:p>
            <a:pPr lvl="2">
              <a:buFont typeface="Arial" pitchFamily="18" charset="0"/>
              <a:buChar char="•"/>
            </a:pPr>
            <a:r>
              <a:rPr lang="en-US" sz="2200"/>
              <a:t>Main and 2 branch (art &amp; classics, science)</a:t>
            </a:r>
          </a:p>
          <a:p>
            <a:pPr lvl="2">
              <a:buClr>
                <a:srgbClr val="262626"/>
              </a:buClr>
              <a:buFont typeface="Arial" pitchFamily="18" charset="0"/>
              <a:buChar char="•"/>
            </a:pPr>
            <a:r>
              <a:rPr lang="en-US" sz="2200"/>
              <a:t>Share catalog and physical library collections with Haverford and Swarthmore</a:t>
            </a:r>
          </a:p>
          <a:p>
            <a:pPr lvl="1">
              <a:buClr>
                <a:prstClr val="black">
                  <a:lumMod val="85000"/>
                  <a:lumOff val="15000"/>
                </a:prstClr>
              </a:buClr>
              <a:buFont typeface="Courier New" pitchFamily="18" charset="0"/>
              <a:buChar char="o"/>
            </a:pPr>
            <a:endParaRPr lang="en-US" sz="2200"/>
          </a:p>
          <a:p>
            <a:pPr marL="548640" lvl="2" indent="0">
              <a:buClr>
                <a:srgbClr val="262626"/>
              </a:buClr>
              <a:buNone/>
            </a:pPr>
            <a:endParaRPr lang="en-US">
              <a:latin typeface="Century Gothic" panose="020B0502020202020204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548640" lvl="2" indent="0">
              <a:buNone/>
            </a:pPr>
            <a:endParaRPr lang="en-US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2">
              <a:buFont typeface="Arial" pitchFamily="18" charset="0"/>
              <a:buChar char="•"/>
            </a:pPr>
            <a:endParaRPr lang="en-US"/>
          </a:p>
        </p:txBody>
      </p:sp>
      <p:pic>
        <p:nvPicPr>
          <p:cNvPr id="6" name="Picture 5" descr="Interior of Carpenter Library&#10;">
            <a:extLst>
              <a:ext uri="{FF2B5EF4-FFF2-40B4-BE49-F238E27FC236}">
                <a16:creationId xmlns:a16="http://schemas.microsoft.com/office/drawing/2014/main" id="{292AC152-0CF5-8FC5-CC5B-FC4AEC4026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3042" y="2332233"/>
            <a:ext cx="4058758" cy="2050922"/>
          </a:xfrm>
          <a:prstGeom prst="rect">
            <a:avLst/>
          </a:prstGeom>
        </p:spPr>
      </p:pic>
      <p:pic>
        <p:nvPicPr>
          <p:cNvPr id="7" name="Picture 6" descr="A room with tables and chairs inside Collier Library">
            <a:extLst>
              <a:ext uri="{FF2B5EF4-FFF2-40B4-BE49-F238E27FC236}">
                <a16:creationId xmlns:a16="http://schemas.microsoft.com/office/drawing/2014/main" id="{D7FDDEF9-C6B0-C312-D879-F2D27E3F84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7893042" y="4403995"/>
            <a:ext cx="4058758" cy="213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3043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4DBDD-C16F-CC7F-3969-D9C2F7634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576" y="340213"/>
            <a:ext cx="7249236" cy="1371600"/>
          </a:xfrm>
        </p:spPr>
        <p:txBody>
          <a:bodyPr/>
          <a:lstStyle/>
          <a:p>
            <a:r>
              <a:rPr lang="en-US"/>
              <a:t>Circulation numbers</a:t>
            </a:r>
          </a:p>
        </p:txBody>
      </p:sp>
      <p:pic>
        <p:nvPicPr>
          <p:cNvPr id="17" name="Picture 16" descr="A pie chart showing circulation of 2022 selections">
            <a:extLst>
              <a:ext uri="{FF2B5EF4-FFF2-40B4-BE49-F238E27FC236}">
                <a16:creationId xmlns:a16="http://schemas.microsoft.com/office/drawing/2014/main" id="{43966AE3-5839-A0C7-EDC7-E1F28A05F3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4"/>
          <a:stretch/>
        </p:blipFill>
        <p:spPr>
          <a:xfrm>
            <a:off x="793844" y="1694669"/>
            <a:ext cx="3281079" cy="31673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1A9FF7-E8E2-704F-36FC-1A2016C49BD5}"/>
              </a:ext>
            </a:extLst>
          </p:cNvPr>
          <p:cNvSpPr txBox="1"/>
          <p:nvPr/>
        </p:nvSpPr>
        <p:spPr>
          <a:xfrm>
            <a:off x="1254364" y="4982529"/>
            <a:ext cx="235157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/>
              <a:t>2022 selections</a:t>
            </a:r>
            <a:endParaRPr lang="en-US"/>
          </a:p>
          <a:p>
            <a:r>
              <a:rPr lang="en-US" sz="2000"/>
              <a:t>May '22-April '24</a:t>
            </a:r>
            <a:endParaRPr lang="en-US"/>
          </a:p>
        </p:txBody>
      </p:sp>
      <p:pic>
        <p:nvPicPr>
          <p:cNvPr id="15" name="Picture 14" descr="A pie chart showing loans of 2023 selections&#10;&#10;">
            <a:extLst>
              <a:ext uri="{FF2B5EF4-FFF2-40B4-BE49-F238E27FC236}">
                <a16:creationId xmlns:a16="http://schemas.microsoft.com/office/drawing/2014/main" id="{4E921D76-FC13-8060-2C6C-60DB757F18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81"/>
          <a:stretch/>
        </p:blipFill>
        <p:spPr>
          <a:xfrm>
            <a:off x="4362372" y="1676187"/>
            <a:ext cx="3457351" cy="33065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AFDDA6-6527-ABA1-B233-792A0DE1CBA7}"/>
              </a:ext>
            </a:extLst>
          </p:cNvPr>
          <p:cNvSpPr txBox="1"/>
          <p:nvPr/>
        </p:nvSpPr>
        <p:spPr>
          <a:xfrm>
            <a:off x="4529825" y="4982528"/>
            <a:ext cx="312495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/>
              <a:t>2023 selections </a:t>
            </a:r>
            <a:endParaRPr lang="en-US"/>
          </a:p>
          <a:p>
            <a:r>
              <a:rPr lang="en-US" sz="2000"/>
              <a:t>Loans May '23-April '24</a:t>
            </a:r>
            <a:endParaRPr lang="en-US"/>
          </a:p>
        </p:txBody>
      </p:sp>
      <p:pic>
        <p:nvPicPr>
          <p:cNvPr id="11" name="Picture 10" descr="A pie chart showing loans of the entire pleasure reading collection&#10;&#10;">
            <a:extLst>
              <a:ext uri="{FF2B5EF4-FFF2-40B4-BE49-F238E27FC236}">
                <a16:creationId xmlns:a16="http://schemas.microsoft.com/office/drawing/2014/main" id="{0D9CC600-08B8-C296-68DB-A03196E818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82"/>
          <a:stretch/>
        </p:blipFill>
        <p:spPr>
          <a:xfrm>
            <a:off x="8005053" y="1676044"/>
            <a:ext cx="3122624" cy="31760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284823D-19E3-B88D-0D67-DC4CB4187F1A}"/>
              </a:ext>
            </a:extLst>
          </p:cNvPr>
          <p:cNvSpPr txBox="1"/>
          <p:nvPr/>
        </p:nvSpPr>
        <p:spPr>
          <a:xfrm>
            <a:off x="8010005" y="4982528"/>
            <a:ext cx="337515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Entire pleasure reading collection (ca. 2000 books)</a:t>
            </a:r>
          </a:p>
          <a:p>
            <a:r>
              <a:rPr lang="en-US"/>
              <a:t>Loans May '23-April '24</a:t>
            </a:r>
          </a:p>
        </p:txBody>
      </p:sp>
    </p:spTree>
    <p:extLst>
      <p:ext uri="{BB962C8B-B14F-4D97-AF65-F5344CB8AC3E}">
        <p14:creationId xmlns:p14="http://schemas.microsoft.com/office/powerpoint/2010/main" val="40679360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4DBDD-C16F-CC7F-3969-D9C2F7634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40213"/>
            <a:ext cx="7249236" cy="1371600"/>
          </a:xfrm>
        </p:spPr>
        <p:txBody>
          <a:bodyPr/>
          <a:lstStyle/>
          <a:p>
            <a:r>
              <a:rPr lang="en-US"/>
              <a:t>Young adult fiction</a:t>
            </a:r>
          </a:p>
        </p:txBody>
      </p:sp>
      <p:pic>
        <p:nvPicPr>
          <p:cNvPr id="17" name="Picture 16" descr="A pie chart showing loans of 2022 selections&#10;&#10;">
            <a:extLst>
              <a:ext uri="{FF2B5EF4-FFF2-40B4-BE49-F238E27FC236}">
                <a16:creationId xmlns:a16="http://schemas.microsoft.com/office/drawing/2014/main" id="{43966AE3-5839-A0C7-EDC7-E1F28A05F3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4"/>
          <a:stretch/>
        </p:blipFill>
        <p:spPr>
          <a:xfrm>
            <a:off x="1214650" y="1853893"/>
            <a:ext cx="3133229" cy="30194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1A9FF7-E8E2-704F-36FC-1A2016C49BD5}"/>
              </a:ext>
            </a:extLst>
          </p:cNvPr>
          <p:cNvSpPr txBox="1"/>
          <p:nvPr/>
        </p:nvSpPr>
        <p:spPr>
          <a:xfrm>
            <a:off x="1481826" y="5147762"/>
            <a:ext cx="286336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2022 selections</a:t>
            </a:r>
          </a:p>
          <a:p>
            <a:r>
              <a:rPr lang="en-US" sz="2400"/>
              <a:t>(Loans 2022-2024)</a:t>
            </a:r>
            <a:endParaRPr lang="en-US"/>
          </a:p>
        </p:txBody>
      </p:sp>
      <p:pic>
        <p:nvPicPr>
          <p:cNvPr id="6" name="Picture 5" descr="A pie chart showing nonfiction, fiction and young adult fiction&#10;&#10;">
            <a:extLst>
              <a:ext uri="{FF2B5EF4-FFF2-40B4-BE49-F238E27FC236}">
                <a16:creationId xmlns:a16="http://schemas.microsoft.com/office/drawing/2014/main" id="{1FB9F36C-EE53-C382-5E20-AC7D830ACB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0495" y="1852863"/>
            <a:ext cx="3117931" cy="30109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64D76A-E914-2B5C-806D-24BFC082F2FC}"/>
              </a:ext>
            </a:extLst>
          </p:cNvPr>
          <p:cNvSpPr txBox="1"/>
          <p:nvPr/>
        </p:nvSpPr>
        <p:spPr>
          <a:xfrm>
            <a:off x="4900747" y="5122845"/>
            <a:ext cx="272268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Lots of YA in 2022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EC5CF7-C1B5-6AC5-3A0D-26BE7552D603}"/>
              </a:ext>
            </a:extLst>
          </p:cNvPr>
          <p:cNvSpPr txBox="1"/>
          <p:nvPr/>
        </p:nvSpPr>
        <p:spPr>
          <a:xfrm>
            <a:off x="8000547" y="2174434"/>
            <a:ext cx="3770392" cy="252376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>
                <a:ea typeface="+mn-lt"/>
                <a:cs typeface="+mn-lt"/>
              </a:rPr>
              <a:t>2/3 regular fiction &amp; nonfiction circulated</a:t>
            </a:r>
            <a:endParaRPr lang="en-US"/>
          </a:p>
          <a:p>
            <a:pPr marL="457200" indent="-457200">
              <a:buFont typeface="Arial"/>
              <a:buChar char="•"/>
            </a:pPr>
            <a:r>
              <a:rPr lang="en-US" sz="2800">
                <a:ea typeface="+mn-lt"/>
                <a:cs typeface="+mn-lt"/>
              </a:rPr>
              <a:t>2/3 YA fiction </a:t>
            </a:r>
            <a:r>
              <a:rPr lang="en-US" sz="2800" u="sng">
                <a:ea typeface="+mn-lt"/>
                <a:cs typeface="+mn-lt"/>
              </a:rPr>
              <a:t>did no</a:t>
            </a:r>
            <a:r>
              <a:rPr lang="en-US" sz="2800">
                <a:ea typeface="+mn-lt"/>
                <a:cs typeface="+mn-lt"/>
              </a:rPr>
              <a:t>t circulate</a:t>
            </a:r>
            <a:endParaRPr lang="en-US" sz="2800"/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115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A4E61-C105-2A76-F6AE-B6D00D2D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727626"/>
            <a:ext cx="4602152" cy="1718225"/>
          </a:xfrm>
        </p:spPr>
        <p:txBody>
          <a:bodyPr>
            <a:normAutofit/>
          </a:bodyPr>
          <a:lstStyle/>
          <a:p>
            <a:r>
              <a:rPr lang="en-US"/>
              <a:t>Achievements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047B46-4F2F-4746-8B82-B30EAAAE0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63443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4E8A8E-D194-4D55-92A3-6B0799722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024" y="253548"/>
            <a:ext cx="5851795" cy="6384816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US"/>
          </a:p>
        </p:txBody>
      </p:sp>
      <p:pic>
        <p:nvPicPr>
          <p:cNvPr id="4" name="Picture 3" descr="A group of students wearing face masks gathered around a table in a bookstore&#10;">
            <a:extLst>
              <a:ext uri="{FF2B5EF4-FFF2-40B4-BE49-F238E27FC236}">
                <a16:creationId xmlns:a16="http://schemas.microsoft.com/office/drawing/2014/main" id="{2481174D-5D9C-AF4C-A58C-69DCE1BD9B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432" y="419292"/>
            <a:ext cx="5522976" cy="605332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1882E3-9529-AD30-F60A-CF90C46D7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2231844"/>
            <a:ext cx="4602152" cy="359688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Clr>
                <a:prstClr val="black">
                  <a:lumMod val="85000"/>
                  <a:lumOff val="15000"/>
                </a:prstClr>
              </a:buClr>
              <a:buFont typeface="Arial" pitchFamily="18" charset="0"/>
              <a:buChar char="•"/>
            </a:pPr>
            <a:r>
              <a:rPr lang="en-US"/>
              <a:t>Students' understanding of</a:t>
            </a:r>
          </a:p>
          <a:p>
            <a:pPr lvl="2">
              <a:buClr>
                <a:srgbClr val="262626"/>
              </a:buClr>
              <a:buFont typeface="Wingdings" pitchFamily="18" charset="0"/>
              <a:buChar char="§"/>
            </a:pPr>
            <a:r>
              <a:rPr lang="en-US" sz="1800"/>
              <a:t>Choosing, acquiring, and displaying books in libraries and bookstores</a:t>
            </a:r>
          </a:p>
          <a:p>
            <a:pPr lvl="2">
              <a:buClr>
                <a:srgbClr val="262626"/>
              </a:buClr>
              <a:buFont typeface="Wingdings" pitchFamily="18" charset="0"/>
              <a:buChar char="§"/>
            </a:pPr>
            <a:r>
              <a:rPr lang="en-US" sz="1800"/>
              <a:t>Themselves and libraries as consumers</a:t>
            </a:r>
          </a:p>
          <a:p>
            <a:pPr lvl="2">
              <a:buClr>
                <a:srgbClr val="262626"/>
              </a:buClr>
              <a:buFont typeface="Wingdings" pitchFamily="18" charset="0"/>
              <a:buChar char="§"/>
            </a:pPr>
            <a:r>
              <a:rPr lang="en-US" sz="1800"/>
              <a:t>How to navigate the library as more experienced users</a:t>
            </a:r>
          </a:p>
          <a:p>
            <a:pPr>
              <a:buFont typeface="Arial" pitchFamily="18" charset="0"/>
              <a:buChar char="•"/>
            </a:pPr>
            <a:r>
              <a:rPr lang="en-US"/>
              <a:t>Focused buying in diverse areas each year</a:t>
            </a:r>
          </a:p>
          <a:p>
            <a:pPr>
              <a:buClr>
                <a:srgbClr val="262626"/>
              </a:buClr>
              <a:buFont typeface="Arial" pitchFamily="18" charset="0"/>
              <a:buChar char="•"/>
            </a:pPr>
            <a:r>
              <a:rPr lang="en-US">
                <a:ea typeface="+mn-lt"/>
                <a:cs typeface="+mn-lt"/>
              </a:rPr>
              <a:t>Broader collection of books to share in our consortium and through ILL</a:t>
            </a:r>
            <a:endParaRPr lang="en-US"/>
          </a:p>
          <a:p>
            <a:pPr>
              <a:buClr>
                <a:srgbClr val="262626"/>
              </a:buClr>
              <a:buFont typeface="Arial" pitchFamily="18" charset="0"/>
              <a:buChar char="•"/>
            </a:pPr>
            <a:endParaRPr lang="en-US"/>
          </a:p>
          <a:p>
            <a:pPr>
              <a:buFont typeface="Arial" pitchFamily="18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381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E9B969E-CD96-4162-BA90-449BBDA95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2316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B6401A4-FEE5-4976-857C-1FD0CDB2E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162" y="0"/>
            <a:ext cx="816874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47AF1DF-6993-45FB-92A5-C36B1A680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25029" cy="6858000"/>
          </a:xfrm>
          <a:prstGeom prst="rect">
            <a:avLst/>
          </a:prstGeom>
          <a:blipFill dpi="0" rotWithShape="1">
            <a:blip r:embed="rId3">
              <a:alphaModFix amt="6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756E7E-6631-C40E-E58D-BF198A531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33" y="643464"/>
            <a:ext cx="2888344" cy="1428737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rgbClr val="FFFFFF"/>
                </a:solidFill>
              </a:rPr>
              <a:t>New &amp; enhanced relationships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DFDF7-8A72-B0F2-4C14-E8E379429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337" y="2184036"/>
            <a:ext cx="2888439" cy="386963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" pitchFamily="18" charset="0"/>
              <a:buChar char="•"/>
            </a:pPr>
            <a:r>
              <a:rPr lang="en-US" sz="2400">
                <a:solidFill>
                  <a:srgbClr val="FFFFFF"/>
                </a:solidFill>
                <a:latin typeface="Century Gothic"/>
                <a:cs typeface="Arial"/>
              </a:rPr>
              <a:t>Between library departments</a:t>
            </a:r>
            <a:endParaRPr lang="en-US" sz="2400">
              <a:solidFill>
                <a:srgbClr val="FFFFFF"/>
              </a:solidFill>
            </a:endParaRPr>
          </a:p>
          <a:p>
            <a:pPr marL="342900" indent="-342900">
              <a:buClr>
                <a:srgbClr val="262626"/>
              </a:buClr>
              <a:buFont typeface="Arial" pitchFamily="18" charset="0"/>
              <a:buChar char="•"/>
            </a:pPr>
            <a:r>
              <a:rPr lang="en-US" sz="2400">
                <a:solidFill>
                  <a:srgbClr val="FFFFFF"/>
                </a:solidFill>
                <a:latin typeface="Century Gothic"/>
                <a:cs typeface="Arial"/>
              </a:rPr>
              <a:t>With the Bryn Mawr Bookshop</a:t>
            </a:r>
            <a:endParaRPr lang="en-US" sz="2400">
              <a:solidFill>
                <a:srgbClr val="FFFFFF"/>
              </a:solidFill>
            </a:endParaRPr>
          </a:p>
          <a:p>
            <a:pPr marL="342900" indent="-342900">
              <a:buClr>
                <a:srgbClr val="262626"/>
              </a:buClr>
              <a:buFont typeface="Arial" pitchFamily="18" charset="0"/>
              <a:buChar char="•"/>
            </a:pPr>
            <a:r>
              <a:rPr lang="en-US" sz="2400">
                <a:solidFill>
                  <a:srgbClr val="FFFFFF"/>
                </a:solidFill>
              </a:rPr>
              <a:t>With the local public </a:t>
            </a:r>
            <a:r>
              <a:rPr lang="en-US" sz="2400">
                <a:solidFill>
                  <a:srgbClr val="FFFFFF"/>
                </a:solidFill>
                <a:latin typeface="Century Gothic"/>
                <a:cs typeface="Arial"/>
              </a:rPr>
              <a:t>library</a:t>
            </a:r>
          </a:p>
          <a:p>
            <a:pPr marL="342900" indent="-342900">
              <a:buClr>
                <a:srgbClr val="262626"/>
              </a:buClr>
              <a:buFont typeface="Arial" pitchFamily="18" charset="0"/>
              <a:buChar char="•"/>
            </a:pPr>
            <a:r>
              <a:rPr lang="en-US" sz="2400">
                <a:solidFill>
                  <a:srgbClr val="FFFFFF"/>
                </a:solidFill>
                <a:latin typeface="Century Gothic"/>
                <a:cs typeface="Arial"/>
              </a:rPr>
              <a:t>With students </a:t>
            </a:r>
            <a:endParaRPr lang="en-US" sz="2400">
              <a:solidFill>
                <a:srgbClr val="FFFFFF"/>
              </a:solidFill>
            </a:endParaRPr>
          </a:p>
          <a:p>
            <a:pPr lvl="2">
              <a:buClr>
                <a:srgbClr val="262626"/>
              </a:buClr>
              <a:buFont typeface="Wingdings" pitchFamily="18" charset="0"/>
              <a:buChar char="§"/>
            </a:pPr>
            <a:endParaRPr lang="en-US" sz="1600">
              <a:solidFill>
                <a:srgbClr val="FFFFFF"/>
              </a:solidFill>
              <a:latin typeface="Century Gothic"/>
              <a:cs typeface="Arial"/>
            </a:endParaRPr>
          </a:p>
          <a:p>
            <a:pPr lvl="1">
              <a:buClr>
                <a:srgbClr val="262626"/>
              </a:buClr>
              <a:buFont typeface="Wingdings" pitchFamily="18" charset="0"/>
              <a:buChar char="§"/>
            </a:pPr>
            <a:endParaRPr lang="en-US">
              <a:solidFill>
                <a:srgbClr val="FFFFFF"/>
              </a:solidFill>
              <a:latin typeface="Century Gothic"/>
              <a:cs typeface="Arial"/>
            </a:endParaRPr>
          </a:p>
          <a:p>
            <a:pPr lvl="1">
              <a:buClr>
                <a:srgbClr val="262626"/>
              </a:buClr>
              <a:buFont typeface="Wingdings" pitchFamily="18" charset="0"/>
              <a:buChar char="§"/>
            </a:pPr>
            <a:endParaRPr lang="en-US">
              <a:solidFill>
                <a:srgbClr val="FFFFFF"/>
              </a:solidFill>
              <a:latin typeface="Century Gothic"/>
              <a:cs typeface="Arial"/>
            </a:endParaRPr>
          </a:p>
        </p:txBody>
      </p:sp>
      <p:pic>
        <p:nvPicPr>
          <p:cNvPr id="6" name="Picture 5" descr="Librarians speaking with students in a bookstore.">
            <a:extLst>
              <a:ext uri="{FF2B5EF4-FFF2-40B4-BE49-F238E27FC236}">
                <a16:creationId xmlns:a16="http://schemas.microsoft.com/office/drawing/2014/main" id="{21B436E4-2A8A-05F9-7FB9-973B944816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7497" y="1052345"/>
            <a:ext cx="6880072" cy="459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1320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C8DCBC9-E0DE-46B3-8FAE-C5C151378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7744" y="237744"/>
            <a:ext cx="7665285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2D1D8D-A7E2-BAFE-416D-FE3B75B23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1744183"/>
          </a:xfrm>
        </p:spPr>
        <p:txBody>
          <a:bodyPr>
            <a:normAutofit/>
          </a:bodyPr>
          <a:lstStyle/>
          <a:p>
            <a:r>
              <a:rPr lang="en-US"/>
              <a:t>What we’ve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068416-B999-F44E-EBA3-BA0FFCC5D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2386584"/>
            <a:ext cx="6281928" cy="364845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 pitchFamily="18" charset="0"/>
              <a:buChar char="•"/>
            </a:pPr>
            <a:r>
              <a:rPr lang="en-US" sz="2400"/>
              <a:t>Easy to overbook the week</a:t>
            </a:r>
          </a:p>
          <a:p>
            <a:pPr>
              <a:buFont typeface="Arial" pitchFamily="18" charset="0"/>
              <a:buChar char="•"/>
            </a:pPr>
            <a:r>
              <a:rPr lang="en-US" sz="2400"/>
              <a:t>Don’t use library jargon &amp; don’t assume students are library users</a:t>
            </a:r>
          </a:p>
          <a:p>
            <a:pPr>
              <a:buClr>
                <a:srgbClr val="262626"/>
              </a:buClr>
              <a:buFont typeface="Arial" pitchFamily="18" charset="0"/>
              <a:buChar char="•"/>
            </a:pPr>
            <a:r>
              <a:rPr lang="en-US" sz="2400">
                <a:ea typeface="+mn-lt"/>
                <a:cs typeface="+mn-lt"/>
              </a:rPr>
              <a:t>Running the program takes a lot of organization and staff time; best done by a group</a:t>
            </a:r>
          </a:p>
          <a:p>
            <a:pPr>
              <a:buClr>
                <a:srgbClr val="262626"/>
              </a:buClr>
              <a:buFont typeface="Arial" pitchFamily="18" charset="0"/>
              <a:buChar char="•"/>
            </a:pPr>
            <a:endParaRPr lang="en-US"/>
          </a:p>
        </p:txBody>
      </p:sp>
      <p:pic>
        <p:nvPicPr>
          <p:cNvPr id="4" name="Picture 3" descr="Librarian in front of a screen.">
            <a:extLst>
              <a:ext uri="{FF2B5EF4-FFF2-40B4-BE49-F238E27FC236}">
                <a16:creationId xmlns:a16="http://schemas.microsoft.com/office/drawing/2014/main" id="{C85C8261-F648-677E-40B2-653DE2D759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7903029" y="237745"/>
            <a:ext cx="4058758" cy="3191256"/>
          </a:xfrm>
          <a:prstGeom prst="rect">
            <a:avLst/>
          </a:prstGeom>
        </p:spPr>
      </p:pic>
      <p:pic>
        <p:nvPicPr>
          <p:cNvPr id="5" name="Picture 4" descr="A person standing at a podium">
            <a:extLst>
              <a:ext uri="{FF2B5EF4-FFF2-40B4-BE49-F238E27FC236}">
                <a16:creationId xmlns:a16="http://schemas.microsoft.com/office/drawing/2014/main" id="{8897DDC8-57E0-D924-B64D-35EEA09922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7903029" y="3429002"/>
            <a:ext cx="4058758" cy="319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7583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A6C77-A65D-D882-4505-EC2ABFEBA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479" y="570707"/>
            <a:ext cx="10058400" cy="1371600"/>
          </a:xfrm>
        </p:spPr>
        <p:txBody>
          <a:bodyPr/>
          <a:lstStyle/>
          <a:p>
            <a:r>
              <a:rPr lang="en-US"/>
              <a:t>What we've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CC7C6-42D3-13FE-12D5-516C4D37D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479" y="1947584"/>
            <a:ext cx="5350731" cy="405870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,Sans-Serif" pitchFamily="18" charset="0"/>
              <a:buChar char="•"/>
            </a:pPr>
            <a:r>
              <a:rPr lang="en-US">
                <a:ea typeface="+mn-lt"/>
                <a:cs typeface="+mn-lt"/>
              </a:rPr>
              <a:t>Students select a lot of books we already own. (We've made it a “teaching moment” and have them create a display of these books.)</a:t>
            </a:r>
          </a:p>
          <a:p>
            <a:pPr marL="342900" indent="-342900">
              <a:buClr>
                <a:srgbClr val="262626"/>
              </a:buClr>
              <a:buFont typeface="Arial,Sans-Serif" pitchFamily="18" charset="0"/>
              <a:buChar char="•"/>
            </a:pPr>
            <a:r>
              <a:rPr lang="en-US">
                <a:ea typeface="+mn-lt"/>
                <a:cs typeface="+mn-lt"/>
              </a:rPr>
              <a:t>Students love seeing themselves represented in the collection; they tell their friends about the books they've selected and all about the library</a:t>
            </a:r>
          </a:p>
          <a:p>
            <a:pPr marL="342900" indent="-342900">
              <a:buClr>
                <a:srgbClr val="262626"/>
              </a:buClr>
              <a:buFont typeface="Arial,Sans-Serif" pitchFamily="18" charset="0"/>
              <a:buChar char="•"/>
            </a:pPr>
            <a:r>
              <a:rPr lang="en-US">
                <a:ea typeface="+mn-lt"/>
                <a:cs typeface="+mn-lt"/>
              </a:rPr>
              <a:t>The program seems to get better every year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977D10-1BA5-C78C-2733-B039DE662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dirty="0" smtClean="0"/>
              <a:t>35</a:t>
            </a:fld>
            <a:endParaRPr lang="en-US"/>
          </a:p>
        </p:txBody>
      </p:sp>
      <p:pic>
        <p:nvPicPr>
          <p:cNvPr id="5" name="Picture 4" descr="A group of  students in front of a bookshelf in a bookstore&#10;&#10;&#10;">
            <a:extLst>
              <a:ext uri="{FF2B5EF4-FFF2-40B4-BE49-F238E27FC236}">
                <a16:creationId xmlns:a16="http://schemas.microsoft.com/office/drawing/2014/main" id="{0594A30A-8C97-34C0-BE05-33BE81688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3618" y="1936355"/>
            <a:ext cx="5582597" cy="366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1335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8E0FBF5-F1B5-4711-AFDD-A39FF34BC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48C101B-4757-46DF-AB0F-72AE1AD2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87A63B-492A-55AF-658E-E8AE2C950CE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6800" y="-1371600"/>
            <a:ext cx="10058400" cy="1371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Last slide</a:t>
            </a:r>
          </a:p>
        </p:txBody>
      </p:sp>
      <p:pic>
        <p:nvPicPr>
          <p:cNvPr id="4" name="Picture 3" descr="Uncle Bobbies social media post">
            <a:extLst>
              <a:ext uri="{FF2B5EF4-FFF2-40B4-BE49-F238E27FC236}">
                <a16:creationId xmlns:a16="http://schemas.microsoft.com/office/drawing/2014/main" id="{26A09114-82EF-8129-0057-CF59044207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355"/>
          <a:stretch/>
        </p:blipFill>
        <p:spPr>
          <a:xfrm>
            <a:off x="638601" y="651430"/>
            <a:ext cx="10906744" cy="557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7808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709-8978-5290-2031-430FB3D9D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Thank you!  Questions?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858A864-87AF-813D-9AA3-327546DED9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800"/>
              <a:t>Students Shape the Shelves internship</a:t>
            </a:r>
          </a:p>
          <a:p>
            <a:pPr marL="0" indent="0">
              <a:buNone/>
            </a:pPr>
            <a:r>
              <a:rPr lang="en-US" sz="2800">
                <a:solidFill>
                  <a:srgbClr val="C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https://guides.tricolib.brynmawr.edu/sss-internship</a:t>
            </a:r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r>
              <a:rPr lang="en-US" sz="2400"/>
              <a:t>Camilla MacKay</a:t>
            </a:r>
          </a:p>
          <a:p>
            <a:pPr marL="0" indent="0">
              <a:buNone/>
            </a:pPr>
            <a:r>
              <a:rPr lang="en-US" sz="2400"/>
              <a:t>cmackay@brynmawr.edu</a:t>
            </a:r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r>
              <a:rPr lang="en-US" sz="2400"/>
              <a:t>Arleen Zimmerle</a:t>
            </a:r>
          </a:p>
          <a:p>
            <a:pPr marL="0" indent="0">
              <a:buNone/>
            </a:pPr>
            <a:r>
              <a:rPr lang="en-US" sz="2400"/>
              <a:t>azimmerl@brynmawr.edu</a:t>
            </a:r>
          </a:p>
        </p:txBody>
      </p:sp>
    </p:spTree>
    <p:extLst>
      <p:ext uri="{BB962C8B-B14F-4D97-AF65-F5344CB8AC3E}">
        <p14:creationId xmlns:p14="http://schemas.microsoft.com/office/powerpoint/2010/main" val="3852753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CE4DC00-5E49-42F4-B341-44AAE3275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7744" y="237744"/>
            <a:ext cx="11724043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7BA878-9EC0-448A-98F8-9CD6532BA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499" y="428991"/>
            <a:ext cx="10521453" cy="1515583"/>
          </a:xfrm>
        </p:spPr>
        <p:txBody>
          <a:bodyPr>
            <a:normAutofit/>
          </a:bodyPr>
          <a:lstStyle/>
          <a:p>
            <a:pPr algn="ctr">
              <a:spcBef>
                <a:spcPts val="900"/>
              </a:spcBef>
              <a:defRPr/>
            </a:pPr>
            <a:r>
              <a:rPr lang="en-US" sz="4000">
                <a:latin typeface="Century Gothic"/>
                <a:cs typeface="Calibri"/>
              </a:rPr>
              <a:t>Diversity, equity, inclusion at Bryn Mawr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5417E-51D2-4B71-95AE-6B76498B0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212" y="1942131"/>
            <a:ext cx="9079703" cy="39556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lvl="1" indent="0">
              <a:buNone/>
            </a:pPr>
            <a:r>
              <a:rPr lang="en-US" sz="2000">
                <a:ea typeface="+mn-lt"/>
                <a:cs typeface="+mn-lt"/>
              </a:rPr>
              <a:t>College mission statement</a:t>
            </a:r>
            <a:endParaRPr lang="en-US"/>
          </a:p>
          <a:p>
            <a:pPr marL="548640" lvl="2" indent="0">
              <a:buNone/>
            </a:pPr>
            <a:r>
              <a:rPr lang="en-US" sz="2000">
                <a:ea typeface="+mn-lt"/>
                <a:cs typeface="+mn-lt"/>
              </a:rPr>
              <a:t>"...A  across all aspects of diversity propels our students, faculty, and staff to reflect upon and work to build fair, open and welcoming institutional structures, values, and culture..."</a:t>
            </a:r>
          </a:p>
          <a:p>
            <a:pPr marL="0" indent="0">
              <a:buNone/>
            </a:pPr>
            <a:r>
              <a:rPr lang="en-US" sz="2000">
                <a:ea typeface="+mn-lt"/>
                <a:cs typeface="+mn-lt"/>
              </a:rPr>
              <a:t>Research &amp; Instructional Services DEI goals</a:t>
            </a:r>
          </a:p>
          <a:p>
            <a:pPr marL="1017270" lvl="2" indent="-285750">
              <a:buClr>
                <a:srgbClr val="262626"/>
              </a:buClr>
              <a:buFont typeface="Arial,Sans-Serif"/>
              <a:buChar char="•"/>
            </a:pPr>
            <a:r>
              <a:rPr lang="en-US" sz="2000">
                <a:ea typeface="+mn-lt"/>
                <a:cs typeface="+mn-lt"/>
              </a:rPr>
              <a:t>Increase diversity of authors, subjects, presses in our pleasure reading collection </a:t>
            </a:r>
          </a:p>
          <a:p>
            <a:pPr marL="1017270" lvl="2" indent="-285750">
              <a:buClr>
                <a:srgbClr val="262626"/>
              </a:buClr>
              <a:buFont typeface="Arial,Sans-Serif"/>
              <a:buChar char="•"/>
            </a:pPr>
            <a:r>
              <a:rPr lang="en-US" sz="2000">
                <a:ea typeface="+mn-lt"/>
                <a:cs typeface="+mn-lt"/>
              </a:rPr>
              <a:t>Create relationships with and buy from local bookstores</a:t>
            </a:r>
          </a:p>
          <a:p>
            <a:pPr marL="1017270" lvl="2" indent="-285750">
              <a:buClr>
                <a:srgbClr val="262626"/>
              </a:buClr>
              <a:buFont typeface="Arial,Sans-Serif"/>
              <a:buChar char="•"/>
            </a:pPr>
            <a:r>
              <a:rPr lang="en-US" sz="2000">
                <a:ea typeface="+mn-lt"/>
                <a:cs typeface="+mn-lt"/>
              </a:rPr>
              <a:t>Partner with acquisitions colleagues to involve students in selecting books</a:t>
            </a:r>
          </a:p>
          <a:p>
            <a:pPr marL="822960" lvl="3" indent="0">
              <a:buClr>
                <a:prstClr val="black">
                  <a:lumMod val="85000"/>
                  <a:lumOff val="15000"/>
                </a:prstClr>
              </a:buClr>
              <a:buNone/>
            </a:pPr>
            <a:endParaRPr lang="en-US" sz="2000">
              <a:cs typeface="Calibri Light" panose="020F0302020204030204" pitchFamily="34" charset="0"/>
            </a:endParaRPr>
          </a:p>
          <a:p>
            <a:pPr lvl="2">
              <a:buClr>
                <a:srgbClr val="262626"/>
              </a:buClr>
              <a:buFont typeface="Arial" pitchFamily="18" charset="0"/>
              <a:buChar char="•"/>
            </a:pPr>
            <a:endParaRPr lang="en-US" sz="2000">
              <a:latin typeface="Century Gothic" panose="020B0502020202020204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548640" lvl="2" indent="0">
              <a:buClr>
                <a:srgbClr val="262626"/>
              </a:buClr>
              <a:buNone/>
            </a:pPr>
            <a:endParaRPr lang="en-US">
              <a:latin typeface="Century Gothic" panose="020B0502020202020204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548640" lvl="2" indent="0">
              <a:buNone/>
            </a:pPr>
            <a:endParaRPr lang="en-US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lvl="2">
              <a:buFont typeface="Arial" pitchFamily="18" charset="0"/>
              <a:buChar char="•"/>
            </a:pPr>
            <a:endParaRPr lang="en-US">
              <a:latin typeface="Century Gothic" panose="020B0502020202020204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987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BA878-9EC0-448A-98F8-9CD6532BA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68" y="549764"/>
            <a:ext cx="5463654" cy="1257869"/>
          </a:xfrm>
        </p:spPr>
        <p:txBody>
          <a:bodyPr>
            <a:normAutofit/>
          </a:bodyPr>
          <a:lstStyle/>
          <a:p>
            <a:pPr algn="ctr"/>
            <a:r>
              <a:rPr lang="en-US" sz="4400">
                <a:latin typeface="Century Gothic"/>
                <a:cs typeface="Calibri"/>
              </a:rPr>
              <a:t>We joined forces...</a:t>
            </a:r>
            <a:endParaRPr lang="en-US">
              <a:latin typeface="Century Gothic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5417E-51D2-4B71-95AE-6B76498B02CF}"/>
              </a:ext>
            </a:extLst>
          </p:cNvPr>
          <p:cNvSpPr>
            <a:spLocks/>
          </p:cNvSpPr>
          <p:nvPr/>
        </p:nvSpPr>
        <p:spPr>
          <a:xfrm>
            <a:off x="1118558" y="1712820"/>
            <a:ext cx="7591424" cy="1839039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defTabSz="337734">
              <a:spcAft>
                <a:spcPts val="534"/>
              </a:spcAft>
            </a:pPr>
            <a:r>
              <a:rPr lang="en-US" sz="2000" b="1" kern="1200">
                <a:latin typeface="Century Gothic"/>
                <a:cs typeface="Calibri"/>
              </a:rPr>
              <a:t>Research &amp; Instructional Services (RIS</a:t>
            </a:r>
            <a:r>
              <a:rPr lang="en-US" sz="2000" b="1">
                <a:latin typeface="Century Gothic"/>
                <a:cs typeface="Calibri"/>
              </a:rPr>
              <a:t>)</a:t>
            </a:r>
            <a:endParaRPr lang="en-US" b="1"/>
          </a:p>
          <a:p>
            <a:pPr defTabSz="337734">
              <a:spcAft>
                <a:spcPts val="534"/>
              </a:spcAft>
            </a:pPr>
            <a:r>
              <a:rPr lang="en-US" sz="2000" kern="1200">
                <a:latin typeface="+mn-lt"/>
                <a:ea typeface="+mn-ea"/>
                <a:cs typeface="+mn-cs"/>
              </a:rPr>
              <a:t>Joyce Bryant Angelucci, Kate Blinn, Jennifer Coval, Camilla </a:t>
            </a:r>
            <a:r>
              <a:rPr lang="en-US" sz="2000"/>
              <a:t>MacKay</a:t>
            </a:r>
            <a:r>
              <a:rPr lang="en-US" sz="2000" kern="1200">
                <a:latin typeface="+mn-lt"/>
                <a:ea typeface="+mn-ea"/>
                <a:cs typeface="+mn-cs"/>
              </a:rPr>
              <a:t>, Laura Surtees, Arleen Zimmerle</a:t>
            </a:r>
            <a:endParaRPr lang="en-US"/>
          </a:p>
          <a:p>
            <a:pPr defTabSz="337734">
              <a:spcAft>
                <a:spcPts val="534"/>
              </a:spcAft>
            </a:pPr>
            <a:r>
              <a:rPr lang="en-US" sz="2000" b="1" kern="1200">
                <a:latin typeface="Century Gothic"/>
                <a:cs typeface="Calibri"/>
              </a:rPr>
              <a:t>Collection Management and Discovery (CMD</a:t>
            </a:r>
            <a:r>
              <a:rPr lang="en-US" sz="2000" b="1">
                <a:latin typeface="Century Gothic"/>
                <a:cs typeface="Calibri"/>
              </a:rPr>
              <a:t>)</a:t>
            </a:r>
          </a:p>
          <a:p>
            <a:pPr defTabSz="337734">
              <a:spcAft>
                <a:spcPts val="534"/>
              </a:spcAft>
            </a:pPr>
            <a:r>
              <a:rPr lang="en-US" sz="2000" kern="1200">
                <a:latin typeface="+mn-lt"/>
                <a:ea typeface="+mn-ea"/>
                <a:cs typeface="+mn-cs"/>
              </a:rPr>
              <a:t>Berry Chamness</a:t>
            </a:r>
            <a:r>
              <a:rPr lang="en-US" sz="2000"/>
              <a:t>,</a:t>
            </a:r>
            <a:r>
              <a:rPr lang="en-US" sz="2000" kern="1200">
                <a:latin typeface="+mn-lt"/>
                <a:ea typeface="+mn-ea"/>
                <a:cs typeface="+mn-cs"/>
              </a:rPr>
              <a:t> Amy Graham</a:t>
            </a:r>
            <a:endParaRPr lang="en-US"/>
          </a:p>
          <a:p>
            <a:pPr defTabSz="337734">
              <a:spcAft>
                <a:spcPts val="534"/>
              </a:spcAft>
            </a:pPr>
            <a:endParaRPr lang="en-US" sz="133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BADBC4-C824-9846-CE62-73219D59A179}"/>
              </a:ext>
            </a:extLst>
          </p:cNvPr>
          <p:cNvSpPr txBox="1"/>
          <p:nvPr/>
        </p:nvSpPr>
        <p:spPr>
          <a:xfrm>
            <a:off x="1125940" y="3821373"/>
            <a:ext cx="700812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/>
              <a:t>...to create Students Shape the Shelves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32C1F8-54FC-E001-CF96-B69393C9B927}"/>
              </a:ext>
            </a:extLst>
          </p:cNvPr>
          <p:cNvSpPr txBox="1"/>
          <p:nvPr/>
        </p:nvSpPr>
        <p:spPr>
          <a:xfrm>
            <a:off x="1114566" y="4515134"/>
            <a:ext cx="6814782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262626"/>
                </a:solidFill>
                <a:ea typeface="+mn-lt"/>
                <a:cs typeface="+mn-lt"/>
              </a:rPr>
              <a:t>Goal: Promote diversity in the library collections by providing students with the knowledge and a budget to purchase popular reading material from Philadelphia independent bookstores whose collections reflect diverse voices.</a:t>
            </a:r>
            <a:endParaRPr lang="en-US"/>
          </a:p>
        </p:txBody>
      </p:sp>
      <p:pic>
        <p:nvPicPr>
          <p:cNvPr id="5" name="Picture 4" descr="Joyce Bryant Angelucci">
            <a:extLst>
              <a:ext uri="{FF2B5EF4-FFF2-40B4-BE49-F238E27FC236}">
                <a16:creationId xmlns:a16="http://schemas.microsoft.com/office/drawing/2014/main" id="{2E22B5BF-97CC-41DA-9A53-51CBF9A096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1275" y="1533525"/>
            <a:ext cx="1031875" cy="1023938"/>
          </a:xfrm>
          <a:prstGeom prst="rect">
            <a:avLst/>
          </a:prstGeom>
        </p:spPr>
      </p:pic>
      <p:pic>
        <p:nvPicPr>
          <p:cNvPr id="7" name="Picture 6" descr="Kate Blinn">
            <a:extLst>
              <a:ext uri="{FF2B5EF4-FFF2-40B4-BE49-F238E27FC236}">
                <a16:creationId xmlns:a16="http://schemas.microsoft.com/office/drawing/2014/main" id="{1EB1C46B-59C4-4FD0-8150-0FDCAEBBCE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4463" y="1533525"/>
            <a:ext cx="1022350" cy="1023938"/>
          </a:xfrm>
          <a:prstGeom prst="rect">
            <a:avLst/>
          </a:prstGeom>
        </p:spPr>
      </p:pic>
      <p:pic>
        <p:nvPicPr>
          <p:cNvPr id="1026" name="Picture 2" descr="Berry Chamness">
            <a:extLst>
              <a:ext uri="{FF2B5EF4-FFF2-40B4-BE49-F238E27FC236}">
                <a16:creationId xmlns:a16="http://schemas.microsoft.com/office/drawing/2014/main" id="{EE429C80-F3F2-4B4E-B57A-018A4E99B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31275" y="2660650"/>
            <a:ext cx="1128713" cy="102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my Graham">
            <a:extLst>
              <a:ext uri="{FF2B5EF4-FFF2-40B4-BE49-F238E27FC236}">
                <a16:creationId xmlns:a16="http://schemas.microsoft.com/office/drawing/2014/main" id="{77B25F68-7743-46D3-9A1D-805C0B563EC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04463" y="2660650"/>
            <a:ext cx="765175" cy="102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Jennifer Coval">
            <a:extLst>
              <a:ext uri="{FF2B5EF4-FFF2-40B4-BE49-F238E27FC236}">
                <a16:creationId xmlns:a16="http://schemas.microsoft.com/office/drawing/2014/main" id="{E2E8F746-3EB5-83B7-A593-27A0393772F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1275" y="3824288"/>
            <a:ext cx="1055688" cy="1023938"/>
          </a:xfrm>
          <a:prstGeom prst="rect">
            <a:avLst/>
          </a:prstGeom>
        </p:spPr>
      </p:pic>
      <p:pic>
        <p:nvPicPr>
          <p:cNvPr id="1030" name="Picture 6" descr="Camilla MacKay headshot">
            <a:extLst>
              <a:ext uri="{FF2B5EF4-FFF2-40B4-BE49-F238E27FC236}">
                <a16:creationId xmlns:a16="http://schemas.microsoft.com/office/drawing/2014/main" id="{C200991C-35C6-C8BF-0DEE-80038D5C1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04463" y="3824288"/>
            <a:ext cx="947738" cy="102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Laura Surtees">
            <a:extLst>
              <a:ext uri="{FF2B5EF4-FFF2-40B4-BE49-F238E27FC236}">
                <a16:creationId xmlns:a16="http://schemas.microsoft.com/office/drawing/2014/main" id="{C74495DE-F1F4-429E-8A18-645A92AE71E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1275" y="4987925"/>
            <a:ext cx="1011238" cy="1023938"/>
          </a:xfrm>
          <a:prstGeom prst="rect">
            <a:avLst/>
          </a:prstGeom>
        </p:spPr>
      </p:pic>
      <p:pic>
        <p:nvPicPr>
          <p:cNvPr id="6" name="Picture 5" descr="Arleen Zimmerle">
            <a:extLst>
              <a:ext uri="{FF2B5EF4-FFF2-40B4-BE49-F238E27FC236}">
                <a16:creationId xmlns:a16="http://schemas.microsoft.com/office/drawing/2014/main" id="{186E87B1-513E-6C65-3417-466A3791EEF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4463" y="4987925"/>
            <a:ext cx="1129242" cy="102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017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23F06F43-65DD-4B85-B766-48825426F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CE4DC00-5E49-42F4-B341-44AAE3275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7744" y="237744"/>
            <a:ext cx="11724043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4919D0-F177-4BBA-9A0B-DBA69E2ED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25" y="642593"/>
            <a:ext cx="7204205" cy="17241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>
                <a:solidFill>
                  <a:schemeClr val="tx1">
                    <a:lumMod val="85000"/>
                    <a:lumOff val="15000"/>
                  </a:schemeClr>
                </a:solidFill>
              </a:rPr>
              <a:t>Students Shape the Shelves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A6A353A-6949-BE35-347B-166127D319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695" y="2136375"/>
            <a:ext cx="6281928" cy="36484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45770" indent="-342900">
              <a:lnSpc>
                <a:spcPct val="100000"/>
              </a:lnSpc>
              <a:buFont typeface="Arial" pitchFamily="18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Spring break</a:t>
            </a:r>
          </a:p>
          <a:p>
            <a:pPr marL="445770" indent="-342900">
              <a:lnSpc>
                <a:spcPct val="100000"/>
              </a:lnSpc>
              <a:buFont typeface="Arial" pitchFamily="18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Weeklong paid internship: 6 students are hired and paid for a 40-hour week</a:t>
            </a:r>
          </a:p>
          <a:p>
            <a:pPr marL="445770" indent="-342900">
              <a:lnSpc>
                <a:spcPct val="100000"/>
              </a:lnSpc>
              <a:buClr>
                <a:srgbClr val="262626"/>
              </a:buClr>
              <a:buFont typeface="Arial" pitchFamily="18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Partner with independent bookstores in the Philadelphia area </a:t>
            </a:r>
          </a:p>
          <a:p>
            <a:pPr marL="445770" indent="-342900">
              <a:lnSpc>
                <a:spcPct val="100000"/>
              </a:lnSpc>
              <a:buFont typeface="Arial" pitchFamily="18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Budget: $5,500 ($3000 books, $2500 student wages)</a:t>
            </a:r>
          </a:p>
          <a:p>
            <a:pPr marL="285750" indent="-182880">
              <a:lnSpc>
                <a:spcPct val="100000"/>
              </a:lnSpc>
              <a:buFont typeface="Arial" pitchFamily="18" charset="0"/>
              <a:buChar char="•"/>
            </a:pPr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7" name="Content Placeholder 6" descr="2021 SSS students">
            <a:extLst>
              <a:ext uri="{FF2B5EF4-FFF2-40B4-BE49-F238E27FC236}">
                <a16:creationId xmlns:a16="http://schemas.microsoft.com/office/drawing/2014/main" id="{930F89A0-F531-763E-C88A-3C9D9C6469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1656" y="300616"/>
            <a:ext cx="4058758" cy="2050922"/>
          </a:xfrm>
          <a:prstGeom prst="rect">
            <a:avLst/>
          </a:prstGeom>
          <a:noFill/>
        </p:spPr>
      </p:pic>
      <p:pic>
        <p:nvPicPr>
          <p:cNvPr id="4" name="Picture 3" descr="2023 SSS students">
            <a:extLst>
              <a:ext uri="{FF2B5EF4-FFF2-40B4-BE49-F238E27FC236}">
                <a16:creationId xmlns:a16="http://schemas.microsoft.com/office/drawing/2014/main" id="{626F1291-84C1-D877-36E6-CED0AD3BFC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1656" y="2398641"/>
            <a:ext cx="4058758" cy="2045209"/>
          </a:xfrm>
          <a:prstGeom prst="rect">
            <a:avLst/>
          </a:prstGeom>
        </p:spPr>
      </p:pic>
      <p:pic>
        <p:nvPicPr>
          <p:cNvPr id="9" name="Picture 8" descr="2024 SSS students">
            <a:extLst>
              <a:ext uri="{FF2B5EF4-FFF2-40B4-BE49-F238E27FC236}">
                <a16:creationId xmlns:a16="http://schemas.microsoft.com/office/drawing/2014/main" id="{22F6550B-B193-EACE-7C40-B0690F08A5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3029" y="4486274"/>
            <a:ext cx="4058758" cy="213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0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C04C9CA-13F9-E647-97B3-8E27BDF523B9}"/>
              </a:ext>
            </a:extLst>
          </p:cNvPr>
          <p:cNvSpPr txBox="1"/>
          <p:nvPr/>
        </p:nvSpPr>
        <p:spPr>
          <a:xfrm>
            <a:off x="628054" y="476026"/>
            <a:ext cx="1098452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/>
              <a:t>Pleasure reading at Bryn Mawr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56B2DA-247D-6CA8-6C4C-1CB8A0130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797" y="1541664"/>
            <a:ext cx="5684312" cy="939712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800"/>
              <a:t>The Quita Woodward Room</a:t>
            </a:r>
            <a:br>
              <a:rPr lang="en-US" sz="3400"/>
            </a:br>
            <a:endParaRPr lang="en-US" sz="3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972A8-7547-EA4C-45CF-58A9F72CF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179" y="2147741"/>
            <a:ext cx="5293857" cy="2204433"/>
          </a:xfrm>
        </p:spPr>
        <p:txBody>
          <a:bodyPr anchor="t">
            <a:normAutofit/>
          </a:bodyPr>
          <a:lstStyle/>
          <a:p>
            <a:pPr marL="560070" lvl="1" indent="-285750">
              <a:buFont typeface="Arial" panose="020B0604020202020204" pitchFamily="34" charset="0"/>
              <a:buChar char="•"/>
            </a:pPr>
            <a:r>
              <a:rPr lang="en-US" sz="1800"/>
              <a:t>Quita Woodward ’32, died one year after graduation, her family created a space for pleasure reading in her memory</a:t>
            </a:r>
          </a:p>
          <a:p>
            <a:pPr marL="560070" lvl="1" indent="-285750">
              <a:buFont typeface="Arial" panose="020B0604020202020204" pitchFamily="34" charset="0"/>
              <a:buChar char="•"/>
            </a:pPr>
            <a:r>
              <a:rPr lang="en-US" sz="1800"/>
              <a:t>Quita’s portrait by Violet Oakley (1939)</a:t>
            </a:r>
          </a:p>
          <a:p>
            <a:pPr marL="560070" lvl="1" indent="-285750">
              <a:buFont typeface="Arial" panose="020B0604020202020204" pitchFamily="34" charset="0"/>
              <a:buChar char="•"/>
            </a:pPr>
            <a:r>
              <a:rPr lang="en-US" sz="1800"/>
              <a:t>Older books</a:t>
            </a:r>
          </a:p>
          <a:p>
            <a:pPr lvl="1"/>
            <a:endParaRPr lang="en-US" sz="31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7" name="Picture 6" descr="A historic photo of a group of people sitting in the Quita Woodward Room">
            <a:extLst>
              <a:ext uri="{FF2B5EF4-FFF2-40B4-BE49-F238E27FC236}">
                <a16:creationId xmlns:a16="http://schemas.microsoft.com/office/drawing/2014/main" id="{0FC5EA9B-8EE9-DAF2-63D1-06AF6A46B8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8322" y="1155260"/>
            <a:ext cx="3570038" cy="2614057"/>
          </a:xfrm>
          <a:prstGeom prst="rect">
            <a:avLst/>
          </a:prstGeom>
        </p:spPr>
      </p:pic>
      <p:pic>
        <p:nvPicPr>
          <p:cNvPr id="6" name="Picture 5" descr="Portrait of Quita Woodward playing a harp">
            <a:extLst>
              <a:ext uri="{FF2B5EF4-FFF2-40B4-BE49-F238E27FC236}">
                <a16:creationId xmlns:a16="http://schemas.microsoft.com/office/drawing/2014/main" id="{58E8EAE2-6FC1-6595-7B7A-2B5F9D6F5A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5266" y="1155510"/>
            <a:ext cx="2031736" cy="262492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DB90266-6F54-7E55-514B-FAA6B2EEB11E}"/>
              </a:ext>
            </a:extLst>
          </p:cNvPr>
          <p:cNvSpPr txBox="1"/>
          <p:nvPr/>
        </p:nvSpPr>
        <p:spPr>
          <a:xfrm>
            <a:off x="756274" y="4181735"/>
            <a:ext cx="6103188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>
                <a:latin typeface="+mj-lt"/>
              </a:rPr>
              <a:t>Quita’s Corner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1C1AAD-7183-53D0-C226-00E252345946}"/>
              </a:ext>
            </a:extLst>
          </p:cNvPr>
          <p:cNvSpPr txBox="1"/>
          <p:nvPr/>
        </p:nvSpPr>
        <p:spPr>
          <a:xfrm>
            <a:off x="631143" y="4703252"/>
            <a:ext cx="6028238" cy="98745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560070" lvl="1" indent="-285750" defTabSz="914400"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Arial"/>
              <a:buChar char="•"/>
              <a:defRPr/>
            </a:pPr>
            <a:r>
              <a:rPr lang="en-US"/>
              <a:t>Started in 2006 to display new pleasure reading, graphic novels, literary fiction, etc.</a:t>
            </a:r>
            <a:endParaRPr lang="en-US" sz="1600"/>
          </a:p>
          <a:p>
            <a:pPr marL="560070" lvl="1" indent="-285750" defTabSz="914400">
              <a:spcBef>
                <a:spcPts val="500"/>
              </a:spcBef>
              <a:buClr>
                <a:srgbClr val="262626"/>
              </a:buClr>
              <a:buFont typeface="Arial" panose="020B0604020202020204" pitchFamily="34" charset="0"/>
              <a:buChar char="•"/>
              <a:defRPr/>
            </a:pPr>
            <a:r>
              <a:rPr lang="en-US"/>
              <a:t>About 2,000 books</a:t>
            </a:r>
          </a:p>
        </p:txBody>
      </p:sp>
      <p:pic>
        <p:nvPicPr>
          <p:cNvPr id="9" name="Picture 8" descr="Current photo of Quita's Corner in Canaday Library">
            <a:extLst>
              <a:ext uri="{FF2B5EF4-FFF2-40B4-BE49-F238E27FC236}">
                <a16:creationId xmlns:a16="http://schemas.microsoft.com/office/drawing/2014/main" id="{52064E33-38D6-56AB-14E4-D16F3DC7EEF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3490" y="3907809"/>
            <a:ext cx="4512017" cy="261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581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64EED-9362-4D9D-E019-B583CD476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en-US"/>
              <a:t>Our interns</a:t>
            </a:r>
          </a:p>
        </p:txBody>
      </p:sp>
      <p:pic>
        <p:nvPicPr>
          <p:cNvPr id="5" name="Picture 4" descr="A person wearing a mask reading a book in a store">
            <a:extLst>
              <a:ext uri="{FF2B5EF4-FFF2-40B4-BE49-F238E27FC236}">
                <a16:creationId xmlns:a16="http://schemas.microsoft.com/office/drawing/2014/main" id="{11C5FB2C-7127-BE20-18D9-B27DDCCE26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"/>
          <a:stretch/>
        </p:blipFill>
        <p:spPr>
          <a:xfrm rot="5400000">
            <a:off x="847853" y="2467985"/>
            <a:ext cx="3632643" cy="301964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6ECF9-F370-87C6-587E-481B41BA03A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6777" y="2008185"/>
            <a:ext cx="6572701" cy="387900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buFont typeface="Arial" pitchFamily="18" charset="0"/>
              <a:buChar char="•"/>
            </a:pPr>
            <a:r>
              <a:rPr lang="en-US" sz="2000"/>
              <a:t>Students apply with a resume and cover letter that states their reading interests &amp; backgrounds</a:t>
            </a:r>
          </a:p>
          <a:p>
            <a:pPr>
              <a:lnSpc>
                <a:spcPct val="90000"/>
              </a:lnSpc>
              <a:buClr>
                <a:srgbClr val="262626"/>
              </a:buClr>
              <a:buFont typeface="Arial" pitchFamily="18" charset="0"/>
              <a:buChar char="•"/>
            </a:pPr>
            <a:r>
              <a:rPr lang="en-US" sz="2000"/>
              <a:t>What do they really want to read? We don't have to guess; we'll just ask them!</a:t>
            </a:r>
          </a:p>
          <a:p>
            <a:pPr>
              <a:lnSpc>
                <a:spcPct val="90000"/>
              </a:lnSpc>
              <a:buClr>
                <a:srgbClr val="262626"/>
              </a:buClr>
              <a:buFont typeface="Arial" pitchFamily="18" charset="0"/>
              <a:buChar char="•"/>
            </a:pPr>
            <a:r>
              <a:rPr lang="en-US" sz="2000"/>
              <a:t>Some of their interests: </a:t>
            </a:r>
          </a:p>
          <a:p>
            <a:pPr lvl="2">
              <a:lnSpc>
                <a:spcPct val="90000"/>
              </a:lnSpc>
              <a:buClr>
                <a:srgbClr val="262626"/>
              </a:buClr>
              <a:buFont typeface="Wingdings" pitchFamily="18" charset="0"/>
              <a:buChar char="§"/>
            </a:pPr>
            <a:r>
              <a:rPr lang="en-US" sz="2000"/>
              <a:t>LGBTQ+ stories from the Middle East</a:t>
            </a:r>
          </a:p>
          <a:p>
            <a:pPr lvl="2">
              <a:lnSpc>
                <a:spcPct val="90000"/>
              </a:lnSpc>
              <a:buClr>
                <a:srgbClr val="262626"/>
              </a:buClr>
              <a:buFont typeface="Wingdings" pitchFamily="18" charset="0"/>
              <a:buChar char="§"/>
            </a:pPr>
            <a:r>
              <a:rPr lang="en-US" sz="2000"/>
              <a:t>Modern Chinese, Japanese and Hebrew literature</a:t>
            </a:r>
          </a:p>
          <a:p>
            <a:pPr lvl="2">
              <a:lnSpc>
                <a:spcPct val="90000"/>
              </a:lnSpc>
              <a:buClr>
                <a:srgbClr val="262626"/>
              </a:buClr>
              <a:buFont typeface="Wingdings" pitchFamily="18" charset="0"/>
              <a:buChar char="§"/>
            </a:pPr>
            <a:r>
              <a:rPr lang="en-US" sz="2000"/>
              <a:t>Indigenous Latin American authors</a:t>
            </a:r>
          </a:p>
          <a:p>
            <a:pPr lvl="2">
              <a:lnSpc>
                <a:spcPct val="90000"/>
              </a:lnSpc>
              <a:buClr>
                <a:srgbClr val="262626"/>
              </a:buClr>
              <a:buFont typeface="Wingdings" pitchFamily="18" charset="0"/>
              <a:buChar char="§"/>
            </a:pPr>
            <a:r>
              <a:rPr lang="en-US" sz="2000"/>
              <a:t>BIPOC Speculative Fiction</a:t>
            </a:r>
          </a:p>
          <a:p>
            <a:pPr lvl="2">
              <a:lnSpc>
                <a:spcPct val="90000"/>
              </a:lnSpc>
              <a:buClr>
                <a:srgbClr val="262626"/>
              </a:buClr>
              <a:buFont typeface="Wingdings" pitchFamily="18" charset="0"/>
              <a:buChar char="§"/>
            </a:pPr>
            <a:r>
              <a:rPr lang="en-US" sz="2000"/>
              <a:t>Disabled / Neurodiverse stories/authors</a:t>
            </a:r>
          </a:p>
          <a:p>
            <a:pPr lvl="2">
              <a:lnSpc>
                <a:spcPct val="90000"/>
              </a:lnSpc>
              <a:buClr>
                <a:srgbClr val="262626"/>
              </a:buClr>
              <a:buFont typeface="Wingdings" pitchFamily="18" charset="0"/>
              <a:buChar char="§"/>
            </a:pPr>
            <a:r>
              <a:rPr lang="en-US" sz="2000"/>
              <a:t>Literature from small presses</a:t>
            </a:r>
          </a:p>
        </p:txBody>
      </p:sp>
    </p:spTree>
    <p:extLst>
      <p:ext uri="{BB962C8B-B14F-4D97-AF65-F5344CB8AC3E}">
        <p14:creationId xmlns:p14="http://schemas.microsoft.com/office/powerpoint/2010/main" val="2435908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A4E61-C105-2A76-F6AE-B6D00D2D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>
            <a:normAutofit/>
          </a:bodyPr>
          <a:lstStyle/>
          <a:p>
            <a:r>
              <a:rPr lang="en-US" sz="3000"/>
              <a:t>Collection development crash course</a:t>
            </a:r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6936D704-5904-42AD-9DA1-E236DCE15D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57945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Women working on an activity at a table&#10;&#10;&#10;">
            <a:extLst>
              <a:ext uri="{FF2B5EF4-FFF2-40B4-BE49-F238E27FC236}">
                <a16:creationId xmlns:a16="http://schemas.microsoft.com/office/drawing/2014/main" id="{01CA730A-358A-C00E-B86D-37AACD242D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654" y="1422717"/>
            <a:ext cx="5367165" cy="402537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1882E3-9529-AD30-F60A-CF90C46D7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103120"/>
            <a:ext cx="4472922" cy="393192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262626"/>
              </a:buClr>
              <a:buFont typeface="Arial" pitchFamily="18" charset="0"/>
              <a:buChar char="•"/>
            </a:pPr>
            <a:r>
              <a:rPr lang="en-US" sz="2400"/>
              <a:t>How a library book gets from selection to the shelves</a:t>
            </a:r>
          </a:p>
          <a:p>
            <a:pPr>
              <a:buClr>
                <a:srgbClr val="262626"/>
              </a:buClr>
              <a:buFont typeface="Arial" pitchFamily="18" charset="0"/>
              <a:buChar char="•"/>
            </a:pPr>
            <a:r>
              <a:rPr lang="en-US" sz="2400"/>
              <a:t>How librarians discover and evaluate new titles</a:t>
            </a:r>
          </a:p>
          <a:p>
            <a:pPr>
              <a:buClr>
                <a:srgbClr val="262626"/>
              </a:buClr>
              <a:buFont typeface="Arial" pitchFamily="18" charset="0"/>
              <a:buChar char="•"/>
            </a:pPr>
            <a:r>
              <a:rPr lang="en-US" sz="2400"/>
              <a:t>How libraries and bookstores select within a limited  budget</a:t>
            </a:r>
          </a:p>
          <a:p>
            <a:pPr>
              <a:buClr>
                <a:srgbClr val="262626"/>
              </a:buClr>
              <a:buFont typeface="Arial" pitchFamily="18" charset="0"/>
              <a:buChar char="•"/>
            </a:pPr>
            <a:endParaRPr lang="en-US" sz="2400"/>
          </a:p>
          <a:p>
            <a:pPr>
              <a:buClr>
                <a:srgbClr val="262626"/>
              </a:buClr>
              <a:buFont typeface="Arial" pitchFamily="18" charset="0"/>
              <a:buChar char="•"/>
            </a:pPr>
            <a:endParaRPr lang="en-US" sz="2400"/>
          </a:p>
          <a:p>
            <a:pPr>
              <a:buClr>
                <a:srgbClr val="262626"/>
              </a:buClr>
              <a:buFont typeface="Arial" pitchFamily="18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895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cf8da47e-7045-4c7b-beea-3fa0d882cac3" xsi:nil="true"/>
    <_activity xmlns="cf8da47e-7045-4c7b-beea-3fa0d882cac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CDE45191611E46B16CF471D89298DA" ma:contentTypeVersion="20" ma:contentTypeDescription="Create a new document." ma:contentTypeScope="" ma:versionID="ff7c5f04241553d3d04aee6a00d57513">
  <xsd:schema xmlns:xsd="http://www.w3.org/2001/XMLSchema" xmlns:xs="http://www.w3.org/2001/XMLSchema" xmlns:p="http://schemas.microsoft.com/office/2006/metadata/properties" xmlns:ns3="04deffb2-e5b5-4286-9230-c95e04e387a7" xmlns:ns4="cf8da47e-7045-4c7b-beea-3fa0d882cac3" targetNamespace="http://schemas.microsoft.com/office/2006/metadata/properties" ma:root="true" ma:fieldsID="1c0e1a3d00ab2c06ed0ae97826857ceb" ns3:_="" ns4:_="">
    <xsd:import namespace="04deffb2-e5b5-4286-9230-c95e04e387a7"/>
    <xsd:import namespace="cf8da47e-7045-4c7b-beea-3fa0d882cac3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ServiceGenerationTime" minOccurs="0"/>
                <xsd:element ref="ns4:MediaServiceEventHashCode" minOccurs="0"/>
                <xsd:element ref="ns4:MediaLengthInSeconds" minOccurs="0"/>
                <xsd:element ref="ns4:MediaServiceLocation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deffb2-e5b5-4286-9230-c95e04e387a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8da47e-7045-4c7b-beea-3fa0d882ca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5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_activity" ma:index="24" nillable="true" ma:displayName="_activity" ma:hidden="true" ma:internalName="_activity">
      <xsd:simpleType>
        <xsd:restriction base="dms:Note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6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37651BA-F45C-4845-9AB3-E0A65B39F5E1}">
  <ds:schemaRefs>
    <ds:schemaRef ds:uri="cf8da47e-7045-4c7b-beea-3fa0d882cac3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purl.org/dc/dcmitype/"/>
    <ds:schemaRef ds:uri="http://schemas.microsoft.com/office/2006/documentManagement/types"/>
    <ds:schemaRef ds:uri="04deffb2-e5b5-4286-9230-c95e04e387a7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DB58277-F8DF-46FF-84EC-EF41B835E69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F3EB7ED-7300-4A7E-A8A7-634F7993D24E}">
  <ds:schemaRefs>
    <ds:schemaRef ds:uri="04deffb2-e5b5-4286-9230-c95e04e387a7"/>
    <ds:schemaRef ds:uri="cf8da47e-7045-4c7b-beea-3fa0d882cac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49</TotalTime>
  <Words>1248</Words>
  <Application>Microsoft Office PowerPoint</Application>
  <PresentationFormat>Widescreen</PresentationFormat>
  <Paragraphs>213</Paragraphs>
  <Slides>37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Aptos</vt:lpstr>
      <vt:lpstr>Arial</vt:lpstr>
      <vt:lpstr>Arial,Sans-Serif</vt:lpstr>
      <vt:lpstr>Calibri</vt:lpstr>
      <vt:lpstr>Calibri Light</vt:lpstr>
      <vt:lpstr>Century Gothic</vt:lpstr>
      <vt:lpstr>Courier New</vt:lpstr>
      <vt:lpstr>Garamond</vt:lpstr>
      <vt:lpstr>Times New Roman</vt:lpstr>
      <vt:lpstr>Wingdings</vt:lpstr>
      <vt:lpstr>Savon</vt:lpstr>
      <vt:lpstr>Diversifying library Collections through Student-led  collection development</vt:lpstr>
      <vt:lpstr>Librarians</vt:lpstr>
      <vt:lpstr>Bryn Mawr College</vt:lpstr>
      <vt:lpstr>Diversity, equity, inclusion at Bryn Mawr</vt:lpstr>
      <vt:lpstr>We joined forces...</vt:lpstr>
      <vt:lpstr>Students Shape the Shelves</vt:lpstr>
      <vt:lpstr>The Quita Woodward Room </vt:lpstr>
      <vt:lpstr>Our interns</vt:lpstr>
      <vt:lpstr>Collection development crash course</vt:lpstr>
      <vt:lpstr>Student Reflections</vt:lpstr>
      <vt:lpstr>Daily Schedule</vt:lpstr>
      <vt:lpstr>Bookstore visits</vt:lpstr>
      <vt:lpstr>Philly AIDS Thrift @Giovanni’s Room Center City, Philadelphia </vt:lpstr>
      <vt:lpstr>Uncle Bobbie’s Coffee and Books Germantown, Philadelphia</vt:lpstr>
      <vt:lpstr>Big Blue Marble Mt. Airy, Philadelphia</vt:lpstr>
      <vt:lpstr>Julia de Burgos Bookstore West Kensington, Philadelphia  Part of Taller Puertorriqueño, a  nonprofit cultural center</vt:lpstr>
      <vt:lpstr>Ludington Public Library</vt:lpstr>
      <vt:lpstr>The Bryn Mawr College Bookshop</vt:lpstr>
      <vt:lpstr>Students decide what to buy</vt:lpstr>
      <vt:lpstr>Student-created Padlet</vt:lpstr>
      <vt:lpstr>Public celebration and book display!</vt:lpstr>
      <vt:lpstr>Collections</vt:lpstr>
      <vt:lpstr>What the students learned</vt:lpstr>
      <vt:lpstr>Assessing Students Shape the Shelves</vt:lpstr>
      <vt:lpstr>Publication dates</vt:lpstr>
      <vt:lpstr>Fiction vs. nonfiction</vt:lpstr>
      <vt:lpstr>Authors &amp; subjects</vt:lpstr>
      <vt:lpstr>Authors &amp; subjects continued</vt:lpstr>
      <vt:lpstr>Drilling down</vt:lpstr>
      <vt:lpstr>Circulation numbers</vt:lpstr>
      <vt:lpstr>Young adult fiction</vt:lpstr>
      <vt:lpstr>Achievements</vt:lpstr>
      <vt:lpstr>New &amp; enhanced relationships</vt:lpstr>
      <vt:lpstr>What we’ve learned</vt:lpstr>
      <vt:lpstr>What we've learned</vt:lpstr>
      <vt:lpstr>Last slide</vt:lpstr>
      <vt:lpstr>Thank you!  Questions?</vt:lpstr>
    </vt:vector>
  </TitlesOfParts>
  <Company>Bryn Mawr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Diversifying library collections through student-led collection development</dc:title>
  <dc:creator>Arleen A Zimmerle, Camilla MacKay</dc:creator>
  <cp:lastModifiedBy>McNicol,Jeanette</cp:lastModifiedBy>
  <cp:revision>3</cp:revision>
  <cp:lastPrinted>2024-04-22T14:02:53Z</cp:lastPrinted>
  <dcterms:created xsi:type="dcterms:W3CDTF">2021-12-14T17:33:32Z</dcterms:created>
  <dcterms:modified xsi:type="dcterms:W3CDTF">2024-05-04T01:10:25Z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0x010100CACDE45191611E46B16CF471D89298DA</vt:lpwstr>
  </property>
</Properties>
</file>