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34" r:id="rId29"/>
  </p:sldIdLst>
  <p:sldSz cx="18288000" cy="10287000"/>
  <p:notesSz cx="6858000" cy="9144000"/>
  <p:embeddedFontLst>
    <p:embeddedFont>
      <p:font typeface="Caveat" panose="00000500000000000000" pitchFamily="2" charset="0"/>
      <p:regular r:id="rId31"/>
      <p:bold r:id="rId32"/>
      <p:italic r:id="rId33"/>
      <p:boldItalic r:id="rId34"/>
    </p:embeddedFont>
    <p:embeddedFont>
      <p:font typeface="DM Sans" pitchFamily="2" charset="0"/>
      <p:regular r:id="rId35"/>
      <p:bold r:id="rId36"/>
      <p:italic r:id="rId37"/>
      <p:boldItalic r:id="rId38"/>
    </p:embeddedFont>
    <p:embeddedFont>
      <p:font typeface="Microsoft PhagsPa" panose="020B0502040204020203" pitchFamily="34" charset="0"/>
      <p:regular r:id="rId39"/>
      <p:bold r:id="rId40"/>
    </p:embeddedFont>
    <p:embeddedFont>
      <p:font typeface="Microsoft Sans Serif" panose="020B0604020202020204" pitchFamily="34" charset="0"/>
      <p:regular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layfair Display" panose="00000500000000000000" pitchFamily="2" charset="0"/>
      <p:regular r:id="rId46"/>
      <p:bold r:id="rId47"/>
      <p:italic r:id="rId48"/>
      <p:boldItalic r:id="rId49"/>
    </p:embeddedFont>
    <p:embeddedFont>
      <p:font typeface="Playfair Display Black" panose="00000A00000000000000" pitchFamily="2" charset="0"/>
      <p:bold r:id="rId50"/>
      <p:italic r:id="rId51"/>
      <p:boldItalic r:id="rId52"/>
    </p:embeddedFont>
    <p:embeddedFont>
      <p:font typeface="Playfair Display Medium" panose="020B0604020202020204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Roboto Medium" panose="02000000000000000000" pitchFamily="2" charset="0"/>
      <p:regular r:id="rId61"/>
      <p: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F9C"/>
    <a:srgbClr val="D5D5D5"/>
    <a:srgbClr val="A0A0A0"/>
    <a:srgbClr val="888F8D"/>
    <a:srgbClr val="717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FAF6C-A858-DB4E-B93C-F8E1C272280E}" v="1" dt="2024-03-06T00:44:04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78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font" Target="fonts/font3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.lc/reimagine-workflows-report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add4c7f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29add4c7f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A6C118B-5701-9468-F2A6-D1CE688EA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0C392B9D-E620-2F88-56D1-E84E998765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9E1FC5ED-CE0E-8043-8048-BD4EDF9DBB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37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3D187B79-A0B7-7337-2027-28F9A885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>
            <a:extLst>
              <a:ext uri="{FF2B5EF4-FFF2-40B4-BE49-F238E27FC236}">
                <a16:creationId xmlns:a16="http://schemas.microsoft.com/office/drawing/2014/main" id="{F5C6518C-EB67-CB4A-9B08-FACC862B0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>
            <a:extLst>
              <a:ext uri="{FF2B5EF4-FFF2-40B4-BE49-F238E27FC236}">
                <a16:creationId xmlns:a16="http://schemas.microsoft.com/office/drawing/2014/main" id="{35488668-698A-7F36-99EA-EE4E8B0F72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18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95BC9FD-FF8A-9AAE-117A-1F51264EC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062580a4e_0_106:notes">
            <a:extLst>
              <a:ext uri="{FF2B5EF4-FFF2-40B4-BE49-F238E27FC236}">
                <a16:creationId xmlns:a16="http://schemas.microsoft.com/office/drawing/2014/main" id="{9EC1DE88-BED3-1D91-203B-A8D5B024D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9062580a4e_0_106:notes">
            <a:extLst>
              <a:ext uri="{FF2B5EF4-FFF2-40B4-BE49-F238E27FC236}">
                <a16:creationId xmlns:a16="http://schemas.microsoft.com/office/drawing/2014/main" id="{345138CC-B541-2B90-4744-85F5021B00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19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66917F9C-DA29-12CB-6C0E-4FC44B59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348fb5a67_0_0:notes">
            <a:extLst>
              <a:ext uri="{FF2B5EF4-FFF2-40B4-BE49-F238E27FC236}">
                <a16:creationId xmlns:a16="http://schemas.microsoft.com/office/drawing/2014/main" id="{3EBF522F-9CE6-5D05-3FBE-2FA65A9A42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a348fb5a67_0_0:notes">
            <a:extLst>
              <a:ext uri="{FF2B5EF4-FFF2-40B4-BE49-F238E27FC236}">
                <a16:creationId xmlns:a16="http://schemas.microsoft.com/office/drawing/2014/main" id="{BD3859E2-201D-6F4D-0AD5-434461244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29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309A0CFC-1B7E-A777-8245-1F5A73CC7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062580a4e_0_191:notes">
            <a:extLst>
              <a:ext uri="{FF2B5EF4-FFF2-40B4-BE49-F238E27FC236}">
                <a16:creationId xmlns:a16="http://schemas.microsoft.com/office/drawing/2014/main" id="{772581B0-C3AE-322E-C704-DEB5DEF7A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9062580a4e_0_191:notes">
            <a:extLst>
              <a:ext uri="{FF2B5EF4-FFF2-40B4-BE49-F238E27FC236}">
                <a16:creationId xmlns:a16="http://schemas.microsoft.com/office/drawing/2014/main" id="{76691C49-D499-2BC7-E16F-7868BD5E3E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88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7c44f8f1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97c44f8f1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6CDA85E7-FFD6-3B21-D79E-A70D7CAA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062580a4e_0_78:notes">
            <a:extLst>
              <a:ext uri="{FF2B5EF4-FFF2-40B4-BE49-F238E27FC236}">
                <a16:creationId xmlns:a16="http://schemas.microsoft.com/office/drawing/2014/main" id="{617F7032-8F84-A00A-5A64-41A0C2387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9062580a4e_0_78:notes">
            <a:extLst>
              <a:ext uri="{FF2B5EF4-FFF2-40B4-BE49-F238E27FC236}">
                <a16:creationId xmlns:a16="http://schemas.microsoft.com/office/drawing/2014/main" id="{6A65839A-4886-4C76-2C1A-F098FE6A1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022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AFDB1878-E54B-7EB4-6D4F-667880648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062580a4e_0_382:notes">
            <a:extLst>
              <a:ext uri="{FF2B5EF4-FFF2-40B4-BE49-F238E27FC236}">
                <a16:creationId xmlns:a16="http://schemas.microsoft.com/office/drawing/2014/main" id="{BF5A60F3-CBBB-61CD-C521-212422725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9062580a4e_0_382:notes">
            <a:extLst>
              <a:ext uri="{FF2B5EF4-FFF2-40B4-BE49-F238E27FC236}">
                <a16:creationId xmlns:a16="http://schemas.microsoft.com/office/drawing/2014/main" id="{6B349D98-8B55-366A-4646-A4448FF3EC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22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62B423DF-8692-300F-923E-7084CC0E3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062580a4e_0_152:notes">
            <a:extLst>
              <a:ext uri="{FF2B5EF4-FFF2-40B4-BE49-F238E27FC236}">
                <a16:creationId xmlns:a16="http://schemas.microsoft.com/office/drawing/2014/main" id="{82040D78-0597-FF23-F443-7C3BC597B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9062580a4e_0_152:notes">
            <a:extLst>
              <a:ext uri="{FF2B5EF4-FFF2-40B4-BE49-F238E27FC236}">
                <a16:creationId xmlns:a16="http://schemas.microsoft.com/office/drawing/2014/main" id="{24CDF26A-35CF-55B0-F95D-6F1D37C30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309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AF2ADDAD-4C4A-5EEB-EB76-00F11883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0c799d283_0_40:notes">
            <a:extLst>
              <a:ext uri="{FF2B5EF4-FFF2-40B4-BE49-F238E27FC236}">
                <a16:creationId xmlns:a16="http://schemas.microsoft.com/office/drawing/2014/main" id="{33DAE618-3001-5533-E215-E4725451B6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90c799d283_0_40:notes">
            <a:extLst>
              <a:ext uri="{FF2B5EF4-FFF2-40B4-BE49-F238E27FC236}">
                <a16:creationId xmlns:a16="http://schemas.microsoft.com/office/drawing/2014/main" id="{B734B87E-B8C6-0FAA-0524-6CFB479E33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655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>
          <a:extLst>
            <a:ext uri="{FF2B5EF4-FFF2-40B4-BE49-F238E27FC236}">
              <a16:creationId xmlns:a16="http://schemas.microsoft.com/office/drawing/2014/main" id="{B8151419-5417-B2E7-9B68-27ACAE53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0c799d283_0_68:notes">
            <a:extLst>
              <a:ext uri="{FF2B5EF4-FFF2-40B4-BE49-F238E27FC236}">
                <a16:creationId xmlns:a16="http://schemas.microsoft.com/office/drawing/2014/main" id="{B48CEF76-6DB3-E31B-9B22-FBB4E919AC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290c799d283_0_68:notes">
            <a:extLst>
              <a:ext uri="{FF2B5EF4-FFF2-40B4-BE49-F238E27FC236}">
                <a16:creationId xmlns:a16="http://schemas.microsoft.com/office/drawing/2014/main" id="{6A3AED7E-6912-F871-68B8-8E78E3178F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992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>
          <a:extLst>
            <a:ext uri="{FF2B5EF4-FFF2-40B4-BE49-F238E27FC236}">
              <a16:creationId xmlns:a16="http://schemas.microsoft.com/office/drawing/2014/main" id="{C7F62502-6FC9-7C0E-BEDF-21B547BB1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>
            <a:extLst>
              <a:ext uri="{FF2B5EF4-FFF2-40B4-BE49-F238E27FC236}">
                <a16:creationId xmlns:a16="http://schemas.microsoft.com/office/drawing/2014/main" id="{463C7FD4-AF0F-CD72-3470-0E74234C6A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:notes">
            <a:extLst>
              <a:ext uri="{FF2B5EF4-FFF2-40B4-BE49-F238E27FC236}">
                <a16:creationId xmlns:a16="http://schemas.microsoft.com/office/drawing/2014/main" id="{12BACC27-5290-1147-C920-07DF565B29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884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>
          <a:extLst>
            <a:ext uri="{FF2B5EF4-FFF2-40B4-BE49-F238E27FC236}">
              <a16:creationId xmlns:a16="http://schemas.microsoft.com/office/drawing/2014/main" id="{1C019470-1898-09FB-F35B-FF091CAA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:notes">
            <a:extLst>
              <a:ext uri="{FF2B5EF4-FFF2-40B4-BE49-F238E27FC236}">
                <a16:creationId xmlns:a16="http://schemas.microsoft.com/office/drawing/2014/main" id="{E1FC2D08-242F-6D1C-3091-2DBD7027E8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:notes">
            <a:extLst>
              <a:ext uri="{FF2B5EF4-FFF2-40B4-BE49-F238E27FC236}">
                <a16:creationId xmlns:a16="http://schemas.microsoft.com/office/drawing/2014/main" id="{75B13F8F-61AB-C41D-EDB0-EB8780D22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022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>
          <a:extLst>
            <a:ext uri="{FF2B5EF4-FFF2-40B4-BE49-F238E27FC236}">
              <a16:creationId xmlns:a16="http://schemas.microsoft.com/office/drawing/2014/main" id="{95CFAAF7-A7D6-8325-2485-ADCC4880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:notes">
            <a:extLst>
              <a:ext uri="{FF2B5EF4-FFF2-40B4-BE49-F238E27FC236}">
                <a16:creationId xmlns:a16="http://schemas.microsoft.com/office/drawing/2014/main" id="{615541D0-710F-4635-441C-DD11DEC6C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3:notes">
            <a:extLst>
              <a:ext uri="{FF2B5EF4-FFF2-40B4-BE49-F238E27FC236}">
                <a16:creationId xmlns:a16="http://schemas.microsoft.com/office/drawing/2014/main" id="{5D12AFCF-6333-5418-9B40-082E98FDA3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68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B107-0D4A-3683-B363-F1C93950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4E005-95A7-611D-E3CE-7CD924DA3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989A4-5CC2-014F-35A8-AB2A17540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sng">
                <a:effectLst/>
                <a:latin typeface="Arial" panose="020B0604020202020204" pitchFamily="34" charset="0"/>
                <a:hlinkClick r:id="rId3" tooltip="Short URL for Reimagine Descriptive Workflows"/>
              </a:rPr>
              <a:t>oc.lc/reimagine-workflows-report</a:t>
            </a:r>
            <a:endParaRPr lang="en-US" b="0" i="0" u="sng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/>
              <a:t>https://hangingtogether.org/casting-a-different-net-diversifying-print-monograph-collecting-in-research-libraries/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3845-17DA-C98D-B5F8-EA157755E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AFEA-05B7-4FC1-BD2A-441A8A0078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7c44f8f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97c44f8f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CLC Logo" descr="OCLC_H_PMS.eps">
            <a:extLst>
              <a:ext uri="{FF2B5EF4-FFF2-40B4-BE49-F238E27FC236}">
                <a16:creationId xmlns:a16="http://schemas.microsoft.com/office/drawing/2014/main" id="{A56A60F2-D0DE-B945-3881-BDE15330D7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5479" y="9621323"/>
            <a:ext cx="1331351" cy="4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"/>
          <p:cNvSpPr>
            <a:spLocks noGrp="1"/>
          </p:cNvSpPr>
          <p:nvPr>
            <p:ph type="body" sz="quarter" idx="13" hasCustomPrompt="1"/>
          </p:nvPr>
        </p:nvSpPr>
        <p:spPr>
          <a:xfrm>
            <a:off x="681575" y="847028"/>
            <a:ext cx="16878296" cy="13728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32E11A-F5C9-6283-8EF4-991822489689}"/>
              </a:ext>
            </a:extLst>
          </p:cNvPr>
          <p:cNvSpPr/>
          <p:nvPr userDrawn="1"/>
        </p:nvSpPr>
        <p:spPr>
          <a:xfrm>
            <a:off x="6534444" y="-6554"/>
            <a:ext cx="11753558" cy="185058"/>
          </a:xfrm>
          <a:prstGeom prst="rect">
            <a:avLst/>
          </a:prstGeom>
          <a:solidFill>
            <a:srgbClr val="AE25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AD2B3-4FB2-EA8A-223D-0C5856EEB571}"/>
              </a:ext>
            </a:extLst>
          </p:cNvPr>
          <p:cNvSpPr/>
          <p:nvPr userDrawn="1"/>
        </p:nvSpPr>
        <p:spPr>
          <a:xfrm>
            <a:off x="4417451" y="-6554"/>
            <a:ext cx="2116992" cy="185058"/>
          </a:xfrm>
          <a:prstGeom prst="rect">
            <a:avLst/>
          </a:prstGeom>
          <a:solidFill>
            <a:srgbClr val="D94C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094AF6-B5F7-F8E7-C2D2-997DE372CFEB}"/>
              </a:ext>
            </a:extLst>
          </p:cNvPr>
          <p:cNvSpPr/>
          <p:nvPr userDrawn="1"/>
        </p:nvSpPr>
        <p:spPr>
          <a:xfrm>
            <a:off x="2" y="-6554"/>
            <a:ext cx="4417451" cy="185058"/>
          </a:xfrm>
          <a:prstGeom prst="rect">
            <a:avLst/>
          </a:prstGeom>
          <a:solidFill>
            <a:srgbClr val="E878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540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ette.day@unlv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s://digitalscholarship.unlv.edu/libfacpresentation/213" TargetMode="External"/><Relationship Id="rId4" Type="http://schemas.openxmlformats.org/officeDocument/2006/relationships/hyperlink" Target="mailto:jen.culley@unlv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tureen@spscc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6517" y="553895"/>
            <a:ext cx="6677110" cy="97140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3"/>
          <p:cNvCxnSpPr/>
          <p:nvPr/>
        </p:nvCxnSpPr>
        <p:spPr>
          <a:xfrm rot="10800000">
            <a:off x="563420" y="-45048"/>
            <a:ext cx="0" cy="103770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13"/>
          <p:cNvCxnSpPr/>
          <p:nvPr/>
        </p:nvCxnSpPr>
        <p:spPr>
          <a:xfrm rot="10800000">
            <a:off x="17724580" y="553895"/>
            <a:ext cx="0" cy="974772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13"/>
          <p:cNvCxnSpPr/>
          <p:nvPr/>
        </p:nvCxnSpPr>
        <p:spPr>
          <a:xfrm rot="10800000">
            <a:off x="566651" y="563420"/>
            <a:ext cx="17147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9" name="Google Shape;89;p13"/>
          <p:cNvGrpSpPr/>
          <p:nvPr/>
        </p:nvGrpSpPr>
        <p:grpSpPr>
          <a:xfrm>
            <a:off x="1288504" y="8990085"/>
            <a:ext cx="9013828" cy="3266922"/>
            <a:chOff x="0" y="-47625"/>
            <a:chExt cx="2374012" cy="860425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2374012" cy="145882"/>
            </a:xfrm>
            <a:custGeom>
              <a:avLst/>
              <a:gdLst/>
              <a:ahLst/>
              <a:cxnLst/>
              <a:rect l="l" t="t" r="r" b="b"/>
              <a:pathLst>
                <a:path w="2374012" h="145882" extrusionOk="0">
                  <a:moveTo>
                    <a:pt x="0" y="0"/>
                  </a:moveTo>
                  <a:lnTo>
                    <a:pt x="2374012" y="0"/>
                  </a:lnTo>
                  <a:lnTo>
                    <a:pt x="2374012" y="145882"/>
                  </a:lnTo>
                  <a:lnTo>
                    <a:pt x="0" y="145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2" name="Google Shape;92;p13"/>
          <p:cNvCxnSpPr/>
          <p:nvPr/>
        </p:nvCxnSpPr>
        <p:spPr>
          <a:xfrm rot="10800000">
            <a:off x="11027417" y="-109146"/>
            <a:ext cx="0" cy="103770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3"/>
          <p:cNvCxnSpPr/>
          <p:nvPr/>
        </p:nvCxnSpPr>
        <p:spPr>
          <a:xfrm rot="10800000">
            <a:off x="4041866" y="-84032"/>
            <a:ext cx="0" cy="6569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3"/>
          <p:cNvCxnSpPr/>
          <p:nvPr/>
        </p:nvCxnSpPr>
        <p:spPr>
          <a:xfrm rot="10800000">
            <a:off x="7529921" y="-84032"/>
            <a:ext cx="0" cy="6569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5" name="Google Shape;95;p13"/>
          <p:cNvGrpSpPr/>
          <p:nvPr/>
        </p:nvGrpSpPr>
        <p:grpSpPr>
          <a:xfrm>
            <a:off x="2050575" y="2621826"/>
            <a:ext cx="8376525" cy="5796459"/>
            <a:chOff x="-331593" y="-4676993"/>
            <a:chExt cx="11168700" cy="7728612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-331593" y="-4676993"/>
              <a:ext cx="11168700" cy="7728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00" b="1" dirty="0">
                  <a:latin typeface="DM Sans"/>
                  <a:ea typeface="DM Sans"/>
                  <a:cs typeface="DM Sans"/>
                  <a:sym typeface="DM Sans"/>
                </a:rPr>
                <a:t>Towards Diversifying Collections: Implementing Strategies</a:t>
              </a:r>
              <a:endParaRPr sz="52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2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2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DM Sans"/>
                  <a:ea typeface="DM Sans"/>
                  <a:cs typeface="DM Sans"/>
                  <a:sym typeface="DM Sans"/>
                </a:rPr>
                <a:t>Annette Day - Director, Collections, Discovery and Scholarly Communication</a:t>
              </a:r>
              <a:endParaRPr sz="24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DM Sans"/>
                  <a:ea typeface="DM Sans"/>
                  <a:cs typeface="DM Sans"/>
                  <a:sym typeface="DM Sans"/>
                </a:rPr>
                <a:t>UNLV Libraries</a:t>
              </a:r>
              <a:endParaRPr sz="24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DM Sans"/>
                  <a:ea typeface="DM Sans"/>
                  <a:cs typeface="DM Sans"/>
                  <a:sym typeface="DM Sans"/>
                </a:rPr>
                <a:t>Jen Culley - Lead Acquisitions Librarian</a:t>
              </a:r>
              <a:endParaRPr sz="2400" b="1" dirty="0">
                <a:latin typeface="DM Sans"/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DM Sans"/>
                  <a:ea typeface="DM Sans"/>
                  <a:cs typeface="DM Sans"/>
                  <a:sym typeface="DM Sans"/>
                </a:rPr>
                <a:t>UNLV Libraries</a:t>
              </a:r>
              <a:endParaRPr sz="2400" b="1" dirty="0"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89821" y="2057681"/>
              <a:ext cx="9158700" cy="2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1414512" y="9268930"/>
            <a:ext cx="562754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icrosoft PhagsPa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OCLC Works in Progress Webinar</a:t>
            </a:r>
            <a:endParaRPr sz="1800">
              <a:latin typeface="Microsoft PhagsPa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5700100" y="9247391"/>
            <a:ext cx="4305900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PhagsPa" panose="020B0502040204020203" pitchFamily="34" charset="0"/>
                <a:ea typeface="DM Sans"/>
                <a:cs typeface="DM Sans"/>
                <a:sym typeface="DM Sans"/>
              </a:rPr>
              <a:t>03/</a:t>
            </a:r>
            <a:r>
              <a:rPr lang="en-US" sz="1800">
                <a:latin typeface="Microsoft PhagsPa" panose="020B0502040204020203" pitchFamily="34" charset="0"/>
                <a:ea typeface="DM Sans"/>
                <a:cs typeface="DM Sans"/>
                <a:sym typeface="DM Sans"/>
              </a:rPr>
              <a:t>05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icrosoft PhagsPa" panose="020B0502040204020203" pitchFamily="34" charset="0"/>
                <a:ea typeface="DM Sans"/>
                <a:cs typeface="DM Sans"/>
                <a:sym typeface="DM Sans"/>
              </a:rPr>
              <a:t>/2024</a:t>
            </a:r>
            <a:r>
              <a:rPr lang="en-US" sz="21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62" y="7017225"/>
            <a:ext cx="1034500" cy="157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" y="5411400"/>
            <a:ext cx="1099575" cy="135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89F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8" name="Google Shape;248;p22"/>
          <p:cNvSpPr txBox="1"/>
          <p:nvPr/>
        </p:nvSpPr>
        <p:spPr>
          <a:xfrm>
            <a:off x="2741618" y="976895"/>
            <a:ext cx="128049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What we Encountered/Learned - Organizational</a:t>
            </a:r>
            <a:endParaRPr sz="73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2643668" y="5542460"/>
            <a:ext cx="1280490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25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DM Sans"/>
              <a:buChar char="●"/>
            </a:pPr>
            <a:r>
              <a:rPr lang="en-US" sz="3600" b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Sustainable Path Forward</a:t>
            </a:r>
            <a:endParaRPr sz="3600" b="1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425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DM Sans"/>
              <a:buChar char="●"/>
            </a:pPr>
            <a:r>
              <a:rPr lang="en-US" sz="3600" b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One of Many Organizational Priorities</a:t>
            </a:r>
            <a:endParaRPr sz="3600" b="1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425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DM Sans"/>
              <a:buChar char="●"/>
            </a:pPr>
            <a:r>
              <a:rPr lang="en-US" sz="3600" b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Workload Concerns</a:t>
            </a:r>
            <a:endParaRPr sz="3600" b="1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425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DM Sans"/>
              <a:buChar char="●"/>
            </a:pPr>
            <a:r>
              <a:rPr lang="en-US" sz="3600" b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Balance and Empathy</a:t>
            </a:r>
            <a:endParaRPr sz="3600" b="1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425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DM Sans"/>
              <a:buChar char="●"/>
            </a:pPr>
            <a:r>
              <a:rPr lang="en-US" sz="3600" b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Acknowledge Progress May Be Slow</a:t>
            </a:r>
            <a:endParaRPr sz="3600" b="1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/>
          <p:nvPr/>
        </p:nvSpPr>
        <p:spPr>
          <a:xfrm>
            <a:off x="-45875" y="-573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" y="1050"/>
            <a:ext cx="9131300" cy="10287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3"/>
          <p:cNvCxnSpPr/>
          <p:nvPr/>
        </p:nvCxnSpPr>
        <p:spPr>
          <a:xfrm rot="10800000">
            <a:off x="9144000" y="0"/>
            <a:ext cx="19050" cy="102891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23"/>
          <p:cNvSpPr txBox="1"/>
          <p:nvPr/>
        </p:nvSpPr>
        <p:spPr>
          <a:xfrm>
            <a:off x="9941874" y="415775"/>
            <a:ext cx="80592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latin typeface="DM Sans"/>
                <a:ea typeface="DM Sans"/>
                <a:cs typeface="DM Sans"/>
                <a:sym typeface="DM Sans"/>
              </a:rPr>
              <a:t>Moving Forward </a:t>
            </a:r>
            <a:endParaRPr sz="700"/>
          </a:p>
        </p:txBody>
      </p:sp>
      <p:sp>
        <p:nvSpPr>
          <p:cNvPr id="258" name="Google Shape;258;p23"/>
          <p:cNvSpPr txBox="1"/>
          <p:nvPr/>
        </p:nvSpPr>
        <p:spPr>
          <a:xfrm>
            <a:off x="9941874" y="3628800"/>
            <a:ext cx="7923300" cy="605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-US" sz="26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Focus on sustainability and scale</a:t>
            </a:r>
            <a:endParaRPr sz="26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Stick with a small number of vendors for BIPOC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Dollar amount limit for BIPOC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Utilize existing vendors such as YBP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Developments in their services/ how can they support our work better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-US" sz="26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Establish a new workflow to share with selectors and better aid in tracking purchases</a:t>
            </a:r>
            <a:endParaRPr sz="26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Ask selectors to identify BIPOC vendors for content 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Ask selectors to identify content as meeting the aims of Inclusive and Anti-racist collecting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</a:pPr>
            <a:r>
              <a:rPr lang="en-US" sz="2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Multiple Vendor elements (see diagram on next slide) </a:t>
            </a:r>
            <a:endParaRPr sz="2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en-US" sz="26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Update YBP/GOBI Tech Specs </a:t>
            </a:r>
            <a:endParaRPr sz="26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64" name="Google Shape;264;p24"/>
          <p:cNvCxnSpPr/>
          <p:nvPr/>
        </p:nvCxnSpPr>
        <p:spPr>
          <a:xfrm rot="10800000">
            <a:off x="566567" y="9639548"/>
            <a:ext cx="10489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24"/>
          <p:cNvCxnSpPr/>
          <p:nvPr/>
        </p:nvCxnSpPr>
        <p:spPr>
          <a:xfrm rot="10800000">
            <a:off x="563420" y="-44952"/>
            <a:ext cx="0" cy="1037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24"/>
          <p:cNvCxnSpPr/>
          <p:nvPr/>
        </p:nvCxnSpPr>
        <p:spPr>
          <a:xfrm rot="10800000">
            <a:off x="17724580" y="554016"/>
            <a:ext cx="0" cy="974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24"/>
          <p:cNvCxnSpPr/>
          <p:nvPr/>
        </p:nvCxnSpPr>
        <p:spPr>
          <a:xfrm rot="10800000">
            <a:off x="566651" y="563420"/>
            <a:ext cx="17147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24"/>
          <p:cNvCxnSpPr/>
          <p:nvPr/>
        </p:nvCxnSpPr>
        <p:spPr>
          <a:xfrm rot="10800000">
            <a:off x="11027417" y="-109050"/>
            <a:ext cx="0" cy="1037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24"/>
          <p:cNvCxnSpPr/>
          <p:nvPr/>
        </p:nvCxnSpPr>
        <p:spPr>
          <a:xfrm rot="10800000">
            <a:off x="4041866" y="-84055"/>
            <a:ext cx="0" cy="65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24"/>
          <p:cNvCxnSpPr/>
          <p:nvPr/>
        </p:nvCxnSpPr>
        <p:spPr>
          <a:xfrm rot="10800000">
            <a:off x="7529921" y="-84055"/>
            <a:ext cx="0" cy="65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24"/>
          <p:cNvSpPr txBox="1"/>
          <p:nvPr/>
        </p:nvSpPr>
        <p:spPr>
          <a:xfrm>
            <a:off x="1738580" y="4500221"/>
            <a:ext cx="8132700" cy="1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 txBox="1"/>
          <p:nvPr/>
        </p:nvSpPr>
        <p:spPr>
          <a:xfrm>
            <a:off x="7739471" y="73835"/>
            <a:ext cx="3051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366" y="2360439"/>
            <a:ext cx="9990101" cy="6251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4"/>
          <p:cNvSpPr txBox="1"/>
          <p:nvPr/>
        </p:nvSpPr>
        <p:spPr>
          <a:xfrm>
            <a:off x="11878400" y="1970300"/>
            <a:ext cx="54474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Vendor Selection Outline</a:t>
            </a:r>
            <a:endParaRPr sz="89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/>
          <p:nvPr/>
        </p:nvSpPr>
        <p:spPr>
          <a:xfrm>
            <a:off x="0" y="573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80" name="Google Shape;280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2437" y="2491738"/>
            <a:ext cx="3898578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" y="1050"/>
            <a:ext cx="9131300" cy="10286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25"/>
          <p:cNvCxnSpPr/>
          <p:nvPr/>
        </p:nvCxnSpPr>
        <p:spPr>
          <a:xfrm rot="10800000">
            <a:off x="9144000" y="0"/>
            <a:ext cx="19050" cy="102891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Google Shape;283;p25"/>
          <p:cNvSpPr txBox="1"/>
          <p:nvPr/>
        </p:nvSpPr>
        <p:spPr>
          <a:xfrm>
            <a:off x="9964497" y="350550"/>
            <a:ext cx="8206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 b="1">
                <a:latin typeface="DM Sans"/>
                <a:ea typeface="DM Sans"/>
                <a:cs typeface="DM Sans"/>
                <a:sym typeface="DM Sans"/>
              </a:rPr>
              <a:t>Moving Forward </a:t>
            </a:r>
            <a:endParaRPr sz="100"/>
          </a:p>
        </p:txBody>
      </p:sp>
      <p:sp>
        <p:nvSpPr>
          <p:cNvPr id="284" name="Google Shape;284;p25"/>
          <p:cNvSpPr txBox="1"/>
          <p:nvPr/>
        </p:nvSpPr>
        <p:spPr>
          <a:xfrm>
            <a:off x="9806223" y="2806513"/>
            <a:ext cx="6352200" cy="405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Char char="●"/>
            </a:pPr>
            <a:r>
              <a:rPr lang="en-US" sz="32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Selector Community of Practice</a:t>
            </a:r>
            <a:endParaRPr sz="32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Char char="●"/>
            </a:pPr>
            <a:r>
              <a:rPr lang="en-US" sz="32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Libraries’ Communication and Collaboration</a:t>
            </a:r>
            <a:endParaRPr sz="32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Char char="○"/>
            </a:pPr>
            <a:r>
              <a:rPr lang="en-US" sz="28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IEC Event</a:t>
            </a:r>
            <a:endParaRPr sz="32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Char char="●"/>
            </a:pPr>
            <a:r>
              <a:rPr lang="en-US" sz="32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Increased Outreach</a:t>
            </a:r>
            <a:endParaRPr sz="28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Char char="○"/>
            </a:pPr>
            <a:r>
              <a:rPr lang="en-US" sz="28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Liaisons/Teaching Learning Librarians</a:t>
            </a:r>
            <a:endParaRPr sz="28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5" name="Google Shape;285;p25"/>
          <p:cNvCxnSpPr/>
          <p:nvPr/>
        </p:nvCxnSpPr>
        <p:spPr>
          <a:xfrm flipH="1">
            <a:off x="9153525" y="2501265"/>
            <a:ext cx="9192546" cy="1059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6" name="Google Shape;286;p25"/>
          <p:cNvCxnSpPr/>
          <p:nvPr/>
        </p:nvCxnSpPr>
        <p:spPr>
          <a:xfrm rot="10800000">
            <a:off x="16402424" y="2521398"/>
            <a:ext cx="19050" cy="102891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89F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92" name="Google Shape;292;p26"/>
          <p:cNvCxnSpPr/>
          <p:nvPr/>
        </p:nvCxnSpPr>
        <p:spPr>
          <a:xfrm rot="10800000">
            <a:off x="7563470" y="29473"/>
            <a:ext cx="0" cy="10257527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26"/>
          <p:cNvSpPr txBox="1"/>
          <p:nvPr/>
        </p:nvSpPr>
        <p:spPr>
          <a:xfrm>
            <a:off x="746463" y="529590"/>
            <a:ext cx="68265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Info</a:t>
            </a:r>
            <a:endParaRPr/>
          </a:p>
        </p:txBody>
      </p:sp>
      <p:sp>
        <p:nvSpPr>
          <p:cNvPr id="294" name="Google Shape;294;p26"/>
          <p:cNvSpPr txBox="1"/>
          <p:nvPr/>
        </p:nvSpPr>
        <p:spPr>
          <a:xfrm>
            <a:off x="837517" y="2276404"/>
            <a:ext cx="5059200" cy="137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Contact Details:</a:t>
            </a: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  <a:hlinkClick r:id="rId3"/>
              </a:rPr>
              <a:t>annette.day@unlv.edu</a:t>
            </a: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  <a:hlinkClick r:id="rId4"/>
              </a:rPr>
              <a:t>jennifer.culley@unlv.edu</a:t>
            </a: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Resources:</a:t>
            </a: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Inclusive and Anti-Racist Collecting at UNLV Libraries: Working Group Final Report</a:t>
            </a: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  <a:hlinkClick r:id="rId5"/>
              </a:rPr>
              <a:t>https://digitalscholarship.unlv.edu/libfacpresentation/213</a:t>
            </a:r>
            <a:endParaRPr sz="28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Presentation Template:</a:t>
            </a:r>
            <a:endParaRPr sz="21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err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SlidesCarnival</a:t>
            </a:r>
            <a:endParaRPr sz="2100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 Happy designing! 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295" name="Google Shape;295;p26"/>
          <p:cNvSpPr txBox="1"/>
          <p:nvPr/>
        </p:nvSpPr>
        <p:spPr>
          <a:xfrm>
            <a:off x="1672942" y="7235220"/>
            <a:ext cx="467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475" y="0"/>
            <a:ext cx="10724526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320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F9A8CB7B-CBE3-897F-3EC8-3FDE0FE9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>
            <a:extLst>
              <a:ext uri="{FF2B5EF4-FFF2-40B4-BE49-F238E27FC236}">
                <a16:creationId xmlns:a16="http://schemas.microsoft.com/office/drawing/2014/main" id="{9C7F6718-6227-3289-7603-4D24998F91DB}"/>
              </a:ext>
            </a:extLst>
          </p:cNvPr>
          <p:cNvCxnSpPr/>
          <p:nvPr/>
        </p:nvCxnSpPr>
        <p:spPr>
          <a:xfrm rot="-5400000">
            <a:off x="-4059167" y="4327520"/>
            <a:ext cx="13354541" cy="0"/>
          </a:xfrm>
          <a:prstGeom prst="straightConnector1">
            <a:avLst/>
          </a:prstGeom>
          <a:noFill/>
          <a:ln w="38100" cap="flat" cmpd="sng">
            <a:solidFill>
              <a:srgbClr val="4DA1A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3">
            <a:extLst>
              <a:ext uri="{FF2B5EF4-FFF2-40B4-BE49-F238E27FC236}">
                <a16:creationId xmlns:a16="http://schemas.microsoft.com/office/drawing/2014/main" id="{06D2525B-DDD8-4373-21C8-1E8F414D3C4A}"/>
              </a:ext>
            </a:extLst>
          </p:cNvPr>
          <p:cNvCxnSpPr/>
          <p:nvPr/>
        </p:nvCxnSpPr>
        <p:spPr>
          <a:xfrm rot="-5400000">
            <a:off x="-3091580" y="4175120"/>
            <a:ext cx="13354541" cy="0"/>
          </a:xfrm>
          <a:prstGeom prst="straightConnector1">
            <a:avLst/>
          </a:prstGeom>
          <a:noFill/>
          <a:ln w="38100" cap="flat" cmpd="sng">
            <a:solidFill>
              <a:srgbClr val="FF9F1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3">
            <a:extLst>
              <a:ext uri="{FF2B5EF4-FFF2-40B4-BE49-F238E27FC236}">
                <a16:creationId xmlns:a16="http://schemas.microsoft.com/office/drawing/2014/main" id="{BAE7A7BC-5A31-39C1-426C-C1D8937774F0}"/>
              </a:ext>
            </a:extLst>
          </p:cNvPr>
          <p:cNvCxnSpPr/>
          <p:nvPr/>
        </p:nvCxnSpPr>
        <p:spPr>
          <a:xfrm rot="-5400000">
            <a:off x="-2016971" y="4327520"/>
            <a:ext cx="13354541" cy="0"/>
          </a:xfrm>
          <a:prstGeom prst="straightConnector1">
            <a:avLst/>
          </a:prstGeom>
          <a:noFill/>
          <a:ln w="38100" cap="flat" cmpd="sng">
            <a:solidFill>
              <a:srgbClr val="6874E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7" name="Google Shape;87;p13">
            <a:extLst>
              <a:ext uri="{FF2B5EF4-FFF2-40B4-BE49-F238E27FC236}">
                <a16:creationId xmlns:a16="http://schemas.microsoft.com/office/drawing/2014/main" id="{04839F8D-DD44-AD14-9A8E-D2C641D9E635}"/>
              </a:ext>
            </a:extLst>
          </p:cNvPr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88" name="Google Shape;88;p13">
              <a:extLst>
                <a:ext uri="{FF2B5EF4-FFF2-40B4-BE49-F238E27FC236}">
                  <a16:creationId xmlns:a16="http://schemas.microsoft.com/office/drawing/2014/main" id="{6161057D-DC5A-6863-0ACB-199B36CC5AA8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F3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>
              <a:extLst>
                <a:ext uri="{FF2B5EF4-FFF2-40B4-BE49-F238E27FC236}">
                  <a16:creationId xmlns:a16="http://schemas.microsoft.com/office/drawing/2014/main" id="{D081DEFE-5366-FC68-D560-959117EACC2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>
            <a:extLst>
              <a:ext uri="{FF2B5EF4-FFF2-40B4-BE49-F238E27FC236}">
                <a16:creationId xmlns:a16="http://schemas.microsoft.com/office/drawing/2014/main" id="{649082DD-97BD-F8FD-13C8-784200DD75EB}"/>
              </a:ext>
            </a:extLst>
          </p:cNvPr>
          <p:cNvSpPr txBox="1"/>
          <p:nvPr/>
        </p:nvSpPr>
        <p:spPr>
          <a:xfrm>
            <a:off x="1477949" y="2312900"/>
            <a:ext cx="13583400" cy="6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36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Reparations-Informed Collections Purchasing </a:t>
            </a:r>
            <a:endParaRPr sz="9236">
              <a:solidFill>
                <a:srgbClr val="0B1320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  <a:p>
            <a:pPr marL="0" marR="0" lvl="0" indent="0" algn="l" rtl="0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36">
              <a:solidFill>
                <a:srgbClr val="0B1320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  <a:p>
            <a:pPr marL="0" marR="0" lvl="0" indent="0" algn="l" rtl="0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736">
              <a:solidFill>
                <a:srgbClr val="0B1320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grpSp>
        <p:nvGrpSpPr>
          <p:cNvPr id="91" name="Google Shape;91;p13">
            <a:extLst>
              <a:ext uri="{FF2B5EF4-FFF2-40B4-BE49-F238E27FC236}">
                <a16:creationId xmlns:a16="http://schemas.microsoft.com/office/drawing/2014/main" id="{858BCB32-CD32-C5BA-0679-25EFC226B178}"/>
              </a:ext>
            </a:extLst>
          </p:cNvPr>
          <p:cNvGrpSpPr/>
          <p:nvPr/>
        </p:nvGrpSpPr>
        <p:grpSpPr>
          <a:xfrm>
            <a:off x="12385106" y="6084623"/>
            <a:ext cx="4476247" cy="5509227"/>
            <a:chOff x="0" y="0"/>
            <a:chExt cx="5968330" cy="7345637"/>
          </a:xfrm>
        </p:grpSpPr>
        <p:grpSp>
          <p:nvGrpSpPr>
            <p:cNvPr id="92" name="Google Shape;92;p13">
              <a:extLst>
                <a:ext uri="{FF2B5EF4-FFF2-40B4-BE49-F238E27FC236}">
                  <a16:creationId xmlns:a16="http://schemas.microsoft.com/office/drawing/2014/main" id="{EFE37240-A6C4-FB74-283E-17DCA023BCCE}"/>
                </a:ext>
              </a:extLst>
            </p:cNvPr>
            <p:cNvGrpSpPr/>
            <p:nvPr/>
          </p:nvGrpSpPr>
          <p:grpSpPr>
            <a:xfrm>
              <a:off x="0" y="0"/>
              <a:ext cx="5968330" cy="7345637"/>
              <a:chOff x="0" y="0"/>
              <a:chExt cx="660400" cy="812800"/>
            </a:xfrm>
          </p:grpSpPr>
          <p:sp>
            <p:nvSpPr>
              <p:cNvPr id="93" name="Google Shape;93;p13">
                <a:extLst>
                  <a:ext uri="{FF2B5EF4-FFF2-40B4-BE49-F238E27FC236}">
                    <a16:creationId xmlns:a16="http://schemas.microsoft.com/office/drawing/2014/main" id="{E759F6FA-C74A-4D9B-20D2-860BFA461B0D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3">
                <a:extLst>
                  <a:ext uri="{FF2B5EF4-FFF2-40B4-BE49-F238E27FC236}">
                    <a16:creationId xmlns:a16="http://schemas.microsoft.com/office/drawing/2014/main" id="{33F0CC5D-74BF-0699-E51F-81CD2C97816C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13">
              <a:extLst>
                <a:ext uri="{FF2B5EF4-FFF2-40B4-BE49-F238E27FC236}">
                  <a16:creationId xmlns:a16="http://schemas.microsoft.com/office/drawing/2014/main" id="{86E1B279-F5F5-4D98-3D0D-C26BC10DB7E2}"/>
                </a:ext>
              </a:extLst>
            </p:cNvPr>
            <p:cNvGrpSpPr/>
            <p:nvPr/>
          </p:nvGrpSpPr>
          <p:grpSpPr>
            <a:xfrm>
              <a:off x="348677" y="429141"/>
              <a:ext cx="5270975" cy="6487354"/>
              <a:chOff x="0" y="0"/>
              <a:chExt cx="660400" cy="812800"/>
            </a:xfrm>
          </p:grpSpPr>
          <p:sp>
            <p:nvSpPr>
              <p:cNvPr id="96" name="Google Shape;96;p13">
                <a:extLst>
                  <a:ext uri="{FF2B5EF4-FFF2-40B4-BE49-F238E27FC236}">
                    <a16:creationId xmlns:a16="http://schemas.microsoft.com/office/drawing/2014/main" id="{6E7BE94D-8C93-D7AF-62A0-7DD852A2B93B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3">
                <a:extLst>
                  <a:ext uri="{FF2B5EF4-FFF2-40B4-BE49-F238E27FC236}">
                    <a16:creationId xmlns:a16="http://schemas.microsoft.com/office/drawing/2014/main" id="{54890481-C749-E4B1-ECF5-E8D9CD648E5E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13">
              <a:extLst>
                <a:ext uri="{FF2B5EF4-FFF2-40B4-BE49-F238E27FC236}">
                  <a16:creationId xmlns:a16="http://schemas.microsoft.com/office/drawing/2014/main" id="{E82544A2-0EF9-489B-97E9-73DB62627303}"/>
                </a:ext>
              </a:extLst>
            </p:cNvPr>
            <p:cNvGrpSpPr/>
            <p:nvPr/>
          </p:nvGrpSpPr>
          <p:grpSpPr>
            <a:xfrm>
              <a:off x="692894" y="852793"/>
              <a:ext cx="4582541" cy="5640050"/>
              <a:chOff x="0" y="0"/>
              <a:chExt cx="660400" cy="812800"/>
            </a:xfrm>
          </p:grpSpPr>
          <p:sp>
            <p:nvSpPr>
              <p:cNvPr id="99" name="Google Shape;99;p13">
                <a:extLst>
                  <a:ext uri="{FF2B5EF4-FFF2-40B4-BE49-F238E27FC236}">
                    <a16:creationId xmlns:a16="http://schemas.microsoft.com/office/drawing/2014/main" id="{76594A65-E737-59A2-2BD0-3FB342AA0B5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3">
                <a:extLst>
                  <a:ext uri="{FF2B5EF4-FFF2-40B4-BE49-F238E27FC236}">
                    <a16:creationId xmlns:a16="http://schemas.microsoft.com/office/drawing/2014/main" id="{675450B3-421D-E825-BD78-A213B4B6C6A7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01" name="Google Shape;101;p13">
            <a:extLst>
              <a:ext uri="{FF2B5EF4-FFF2-40B4-BE49-F238E27FC236}">
                <a16:creationId xmlns:a16="http://schemas.microsoft.com/office/drawing/2014/main" id="{C4AC09F5-1665-A014-AA7D-699772BC7B97}"/>
              </a:ext>
            </a:extLst>
          </p:cNvPr>
          <p:cNvCxnSpPr/>
          <p:nvPr/>
        </p:nvCxnSpPr>
        <p:spPr>
          <a:xfrm>
            <a:off x="1592374" y="1883323"/>
            <a:ext cx="13354541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2" name="Google Shape;102;p13">
            <a:extLst>
              <a:ext uri="{FF2B5EF4-FFF2-40B4-BE49-F238E27FC236}">
                <a16:creationId xmlns:a16="http://schemas.microsoft.com/office/drawing/2014/main" id="{A71B325E-BE4D-CF92-4902-D09EB9E4909E}"/>
              </a:ext>
            </a:extLst>
          </p:cNvPr>
          <p:cNvGrpSpPr/>
          <p:nvPr/>
        </p:nvGrpSpPr>
        <p:grpSpPr>
          <a:xfrm>
            <a:off x="15328896" y="1678999"/>
            <a:ext cx="406823" cy="408647"/>
            <a:chOff x="1813" y="0"/>
            <a:chExt cx="809173" cy="812800"/>
          </a:xfrm>
        </p:grpSpPr>
        <p:sp>
          <p:nvSpPr>
            <p:cNvPr id="103" name="Google Shape;103;p13">
              <a:extLst>
                <a:ext uri="{FF2B5EF4-FFF2-40B4-BE49-F238E27FC236}">
                  <a16:creationId xmlns:a16="http://schemas.microsoft.com/office/drawing/2014/main" id="{CCA28E16-55CC-D6B9-5EDD-65217685AD6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>
              <a:extLst>
                <a:ext uri="{FF2B5EF4-FFF2-40B4-BE49-F238E27FC236}">
                  <a16:creationId xmlns:a16="http://schemas.microsoft.com/office/drawing/2014/main" id="{D67D84A6-6A4A-6DB6-98F5-88D43120FCF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>
            <a:extLst>
              <a:ext uri="{FF2B5EF4-FFF2-40B4-BE49-F238E27FC236}">
                <a16:creationId xmlns:a16="http://schemas.microsoft.com/office/drawing/2014/main" id="{332E511B-A4B0-9C54-40B8-88504928EAEA}"/>
              </a:ext>
            </a:extLst>
          </p:cNvPr>
          <p:cNvGrpSpPr/>
          <p:nvPr/>
        </p:nvGrpSpPr>
        <p:grpSpPr>
          <a:xfrm>
            <a:off x="15892570" y="1678999"/>
            <a:ext cx="406823" cy="408647"/>
            <a:chOff x="1813" y="0"/>
            <a:chExt cx="809173" cy="812800"/>
          </a:xfrm>
        </p:grpSpPr>
        <p:sp>
          <p:nvSpPr>
            <p:cNvPr id="106" name="Google Shape;106;p13">
              <a:extLst>
                <a:ext uri="{FF2B5EF4-FFF2-40B4-BE49-F238E27FC236}">
                  <a16:creationId xmlns:a16="http://schemas.microsoft.com/office/drawing/2014/main" id="{B74D20A3-2305-2034-EF5B-AFE3D5BFB89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>
              <a:extLst>
                <a:ext uri="{FF2B5EF4-FFF2-40B4-BE49-F238E27FC236}">
                  <a16:creationId xmlns:a16="http://schemas.microsoft.com/office/drawing/2014/main" id="{8BD55167-500C-F2C7-0091-3185441F8F5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>
            <a:extLst>
              <a:ext uri="{FF2B5EF4-FFF2-40B4-BE49-F238E27FC236}">
                <a16:creationId xmlns:a16="http://schemas.microsoft.com/office/drawing/2014/main" id="{908C0EDB-40B5-E7BA-DE35-B1C0BA458A9E}"/>
              </a:ext>
            </a:extLst>
          </p:cNvPr>
          <p:cNvGrpSpPr/>
          <p:nvPr/>
        </p:nvGrpSpPr>
        <p:grpSpPr>
          <a:xfrm>
            <a:off x="16453618" y="1678999"/>
            <a:ext cx="406823" cy="408647"/>
            <a:chOff x="1813" y="0"/>
            <a:chExt cx="809173" cy="812800"/>
          </a:xfrm>
        </p:grpSpPr>
        <p:sp>
          <p:nvSpPr>
            <p:cNvPr id="109" name="Google Shape;109;p13">
              <a:extLst>
                <a:ext uri="{FF2B5EF4-FFF2-40B4-BE49-F238E27FC236}">
                  <a16:creationId xmlns:a16="http://schemas.microsoft.com/office/drawing/2014/main" id="{0D61F39C-48E1-C732-87F1-2C6EBC918E9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>
              <a:extLst>
                <a:ext uri="{FF2B5EF4-FFF2-40B4-BE49-F238E27FC236}">
                  <a16:creationId xmlns:a16="http://schemas.microsoft.com/office/drawing/2014/main" id="{645270A1-5813-6060-6C2E-8689F2B440A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3">
            <a:extLst>
              <a:ext uri="{FF2B5EF4-FFF2-40B4-BE49-F238E27FC236}">
                <a16:creationId xmlns:a16="http://schemas.microsoft.com/office/drawing/2014/main" id="{76BC8133-62FC-2C30-4B4E-66F14A832917}"/>
              </a:ext>
            </a:extLst>
          </p:cNvPr>
          <p:cNvSpPr/>
          <p:nvPr/>
        </p:nvSpPr>
        <p:spPr>
          <a:xfrm>
            <a:off x="1998425" y="5574725"/>
            <a:ext cx="2249400" cy="3170400"/>
          </a:xfrm>
          <a:prstGeom prst="rect">
            <a:avLst/>
          </a:prstGeom>
          <a:solidFill>
            <a:srgbClr val="4DA1A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>
            <a:extLst>
              <a:ext uri="{FF2B5EF4-FFF2-40B4-BE49-F238E27FC236}">
                <a16:creationId xmlns:a16="http://schemas.microsoft.com/office/drawing/2014/main" id="{6AFA61E6-D47C-7EEA-BE93-47C3685EE04C}"/>
              </a:ext>
            </a:extLst>
          </p:cNvPr>
          <p:cNvSpPr txBox="1"/>
          <p:nvPr/>
        </p:nvSpPr>
        <p:spPr>
          <a:xfrm>
            <a:off x="4373113" y="6969200"/>
            <a:ext cx="78867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Amy Tureen</a:t>
            </a:r>
            <a:endParaRPr sz="32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Dean of Academic Success Programs</a:t>
            </a:r>
            <a:endParaRPr sz="32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South Puget Sound Community College</a:t>
            </a:r>
            <a:endParaRPr sz="32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3" name="Google Shape;113;p13">
            <a:extLst>
              <a:ext uri="{FF2B5EF4-FFF2-40B4-BE49-F238E27FC236}">
                <a16:creationId xmlns:a16="http://schemas.microsoft.com/office/drawing/2014/main" id="{C2081DC4-2B7E-A6E6-B500-26E75104E789}"/>
              </a:ext>
            </a:extLst>
          </p:cNvPr>
          <p:cNvSpPr/>
          <p:nvPr/>
        </p:nvSpPr>
        <p:spPr>
          <a:xfrm>
            <a:off x="2116775" y="5684075"/>
            <a:ext cx="2012700" cy="2951700"/>
          </a:xfrm>
          <a:prstGeom prst="rect">
            <a:avLst/>
          </a:prstGeom>
          <a:solidFill>
            <a:srgbClr val="FF9F1C"/>
          </a:solidFill>
          <a:ln w="9525" cap="flat" cmpd="sng">
            <a:solidFill>
              <a:srgbClr val="FF9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3">
            <a:extLst>
              <a:ext uri="{FF2B5EF4-FFF2-40B4-BE49-F238E27FC236}">
                <a16:creationId xmlns:a16="http://schemas.microsoft.com/office/drawing/2014/main" id="{4F21F939-8027-4214-9850-C5B00754CBFA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450" y="5760275"/>
            <a:ext cx="1850526" cy="280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90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158EDD6F-9A79-1D12-ADD8-5AF587E3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>
            <a:extLst>
              <a:ext uri="{FF2B5EF4-FFF2-40B4-BE49-F238E27FC236}">
                <a16:creationId xmlns:a16="http://schemas.microsoft.com/office/drawing/2014/main" id="{EDD82C3A-3CA9-0494-F65E-D4DEB932228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0275" y="939277"/>
            <a:ext cx="5730775" cy="7735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>
            <a:extLst>
              <a:ext uri="{FF2B5EF4-FFF2-40B4-BE49-F238E27FC236}">
                <a16:creationId xmlns:a16="http://schemas.microsoft.com/office/drawing/2014/main" id="{DFC80A61-3EB4-A18F-CA15-0D586475BEA2}"/>
              </a:ext>
            </a:extLst>
          </p:cNvPr>
          <p:cNvGrpSpPr/>
          <p:nvPr/>
        </p:nvGrpSpPr>
        <p:grpSpPr>
          <a:xfrm>
            <a:off x="1337194" y="1803725"/>
            <a:ext cx="9830932" cy="4652200"/>
            <a:chOff x="0" y="0"/>
            <a:chExt cx="13107909" cy="6202933"/>
          </a:xfrm>
        </p:grpSpPr>
        <p:sp>
          <p:nvSpPr>
            <p:cNvPr id="121" name="Google Shape;121;p14">
              <a:extLst>
                <a:ext uri="{FF2B5EF4-FFF2-40B4-BE49-F238E27FC236}">
                  <a16:creationId xmlns:a16="http://schemas.microsoft.com/office/drawing/2014/main" id="{669AC9CC-684E-15C5-7C7C-B3AE83F70351}"/>
                </a:ext>
              </a:extLst>
            </p:cNvPr>
            <p:cNvSpPr txBox="1"/>
            <p:nvPr/>
          </p:nvSpPr>
          <p:spPr>
            <a:xfrm>
              <a:off x="0" y="0"/>
              <a:ext cx="12276721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b="0" i="0" u="none" strike="noStrike" cap="none">
                  <a:solidFill>
                    <a:srgbClr val="0B1320"/>
                  </a:solidFill>
                  <a:latin typeface="Playfair Display Black"/>
                  <a:ea typeface="Playfair Display Black"/>
                  <a:cs typeface="Playfair Display Black"/>
                  <a:sym typeface="Playfair Display Black"/>
                </a:rPr>
                <a:t>about me</a:t>
              </a:r>
              <a:endParaRPr/>
            </a:p>
          </p:txBody>
        </p:sp>
        <p:sp>
          <p:nvSpPr>
            <p:cNvPr id="122" name="Google Shape;122;p14">
              <a:extLst>
                <a:ext uri="{FF2B5EF4-FFF2-40B4-BE49-F238E27FC236}">
                  <a16:creationId xmlns:a16="http://schemas.microsoft.com/office/drawing/2014/main" id="{CEF15E00-F88A-D7C9-2B1E-56C7CF54974A}"/>
                </a:ext>
              </a:extLst>
            </p:cNvPr>
            <p:cNvSpPr txBox="1"/>
            <p:nvPr/>
          </p:nvSpPr>
          <p:spPr>
            <a:xfrm>
              <a:off x="9" y="2180533"/>
              <a:ext cx="13107900" cy="402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I'm </a:t>
              </a:r>
              <a:r>
                <a:rPr lang="en-US" sz="35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Amy Tureen and previously I was a department head at UNLV. Now I am the Dean of Academic Success Programs at South Puget Sound Community College (SPSCC). I wear many  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4">
            <a:extLst>
              <a:ext uri="{FF2B5EF4-FFF2-40B4-BE49-F238E27FC236}">
                <a16:creationId xmlns:a16="http://schemas.microsoft.com/office/drawing/2014/main" id="{C732CA92-9E36-835B-9CE1-8BC58BEC5385}"/>
              </a:ext>
            </a:extLst>
          </p:cNvPr>
          <p:cNvGrpSpPr/>
          <p:nvPr/>
        </p:nvGrpSpPr>
        <p:grpSpPr>
          <a:xfrm>
            <a:off x="-3233490" y="5979520"/>
            <a:ext cx="6999655" cy="8614961"/>
            <a:chOff x="0" y="0"/>
            <a:chExt cx="9332874" cy="11486614"/>
          </a:xfrm>
        </p:grpSpPr>
        <p:grpSp>
          <p:nvGrpSpPr>
            <p:cNvPr id="124" name="Google Shape;124;p14">
              <a:extLst>
                <a:ext uri="{FF2B5EF4-FFF2-40B4-BE49-F238E27FC236}">
                  <a16:creationId xmlns:a16="http://schemas.microsoft.com/office/drawing/2014/main" id="{1671B3CF-AA33-8672-DD8C-17BBAF0A009C}"/>
                </a:ext>
              </a:extLst>
            </p:cNvPr>
            <p:cNvGrpSpPr/>
            <p:nvPr/>
          </p:nvGrpSpPr>
          <p:grpSpPr>
            <a:xfrm>
              <a:off x="0" y="0"/>
              <a:ext cx="9332874" cy="11486614"/>
              <a:chOff x="0" y="0"/>
              <a:chExt cx="660400" cy="812800"/>
            </a:xfrm>
          </p:grpSpPr>
          <p:sp>
            <p:nvSpPr>
              <p:cNvPr id="125" name="Google Shape;125;p14">
                <a:extLst>
                  <a:ext uri="{FF2B5EF4-FFF2-40B4-BE49-F238E27FC236}">
                    <a16:creationId xmlns:a16="http://schemas.microsoft.com/office/drawing/2014/main" id="{57C36D3D-AEFA-9D76-1FBC-D769A60A24BE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4">
                <a:extLst>
                  <a:ext uri="{FF2B5EF4-FFF2-40B4-BE49-F238E27FC236}">
                    <a16:creationId xmlns:a16="http://schemas.microsoft.com/office/drawing/2014/main" id="{1FE02B5D-DD49-933B-A15A-66D094D3AD1E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4">
              <a:extLst>
                <a:ext uri="{FF2B5EF4-FFF2-40B4-BE49-F238E27FC236}">
                  <a16:creationId xmlns:a16="http://schemas.microsoft.com/office/drawing/2014/main" id="{356D6CDA-A481-8F10-91A2-760A8CEFD136}"/>
                </a:ext>
              </a:extLst>
            </p:cNvPr>
            <p:cNvGrpSpPr/>
            <p:nvPr/>
          </p:nvGrpSpPr>
          <p:grpSpPr>
            <a:xfrm>
              <a:off x="545238" y="671062"/>
              <a:ext cx="8242398" cy="10144490"/>
              <a:chOff x="0" y="0"/>
              <a:chExt cx="660400" cy="812800"/>
            </a:xfrm>
          </p:grpSpPr>
          <p:sp>
            <p:nvSpPr>
              <p:cNvPr id="128" name="Google Shape;128;p14">
                <a:extLst>
                  <a:ext uri="{FF2B5EF4-FFF2-40B4-BE49-F238E27FC236}">
                    <a16:creationId xmlns:a16="http://schemas.microsoft.com/office/drawing/2014/main" id="{737D5B7A-D7E5-914D-C624-49B8DB5042C3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4">
                <a:extLst>
                  <a:ext uri="{FF2B5EF4-FFF2-40B4-BE49-F238E27FC236}">
                    <a16:creationId xmlns:a16="http://schemas.microsoft.com/office/drawing/2014/main" id="{E98A6DDF-E83D-FCD8-1B4A-07EB580725D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14">
              <a:extLst>
                <a:ext uri="{FF2B5EF4-FFF2-40B4-BE49-F238E27FC236}">
                  <a16:creationId xmlns:a16="http://schemas.microsoft.com/office/drawing/2014/main" id="{DC0DE1CE-0C55-03F1-ADDA-5B8B290FA469}"/>
                </a:ext>
              </a:extLst>
            </p:cNvPr>
            <p:cNvGrpSpPr/>
            <p:nvPr/>
          </p:nvGrpSpPr>
          <p:grpSpPr>
            <a:xfrm>
              <a:off x="1083502" y="1333541"/>
              <a:ext cx="7165870" cy="8819533"/>
              <a:chOff x="0" y="0"/>
              <a:chExt cx="660400" cy="812800"/>
            </a:xfrm>
          </p:grpSpPr>
          <p:sp>
            <p:nvSpPr>
              <p:cNvPr id="131" name="Google Shape;131;p14">
                <a:extLst>
                  <a:ext uri="{FF2B5EF4-FFF2-40B4-BE49-F238E27FC236}">
                    <a16:creationId xmlns:a16="http://schemas.microsoft.com/office/drawing/2014/main" id="{8AE84D4B-CC4F-6F39-806C-E76674161CCC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4">
                <a:extLst>
                  <a:ext uri="{FF2B5EF4-FFF2-40B4-BE49-F238E27FC236}">
                    <a16:creationId xmlns:a16="http://schemas.microsoft.com/office/drawing/2014/main" id="{919ECAC3-4F90-9350-E652-3D001ABF3332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" name="Google Shape;133;p14">
            <a:extLst>
              <a:ext uri="{FF2B5EF4-FFF2-40B4-BE49-F238E27FC236}">
                <a16:creationId xmlns:a16="http://schemas.microsoft.com/office/drawing/2014/main" id="{A56D2108-2D55-C016-7352-1549FB4D2D45}"/>
              </a:ext>
            </a:extLst>
          </p:cNvPr>
          <p:cNvGrpSpPr/>
          <p:nvPr/>
        </p:nvGrpSpPr>
        <p:grpSpPr>
          <a:xfrm>
            <a:off x="16209246" y="7963899"/>
            <a:ext cx="4157508" cy="5116933"/>
            <a:chOff x="0" y="0"/>
            <a:chExt cx="5543344" cy="6822577"/>
          </a:xfrm>
        </p:grpSpPr>
        <p:grpSp>
          <p:nvGrpSpPr>
            <p:cNvPr id="134" name="Google Shape;134;p14">
              <a:extLst>
                <a:ext uri="{FF2B5EF4-FFF2-40B4-BE49-F238E27FC236}">
                  <a16:creationId xmlns:a16="http://schemas.microsoft.com/office/drawing/2014/main" id="{C7EE0533-C5C7-5DAD-DCE9-828EC134D13B}"/>
                </a:ext>
              </a:extLst>
            </p:cNvPr>
            <p:cNvGrpSpPr/>
            <p:nvPr/>
          </p:nvGrpSpPr>
          <p:grpSpPr>
            <a:xfrm>
              <a:off x="0" y="0"/>
              <a:ext cx="5543344" cy="6822577"/>
              <a:chOff x="0" y="0"/>
              <a:chExt cx="660400" cy="812800"/>
            </a:xfrm>
          </p:grpSpPr>
          <p:sp>
            <p:nvSpPr>
              <p:cNvPr id="135" name="Google Shape;135;p14">
                <a:extLst>
                  <a:ext uri="{FF2B5EF4-FFF2-40B4-BE49-F238E27FC236}">
                    <a16:creationId xmlns:a16="http://schemas.microsoft.com/office/drawing/2014/main" id="{2C28E286-E7F5-C116-26D8-496D090ED2FF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4">
                <a:extLst>
                  <a:ext uri="{FF2B5EF4-FFF2-40B4-BE49-F238E27FC236}">
                    <a16:creationId xmlns:a16="http://schemas.microsoft.com/office/drawing/2014/main" id="{B5B3BEB4-1FC5-9E5B-9853-48E3EA786F2A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14">
              <a:extLst>
                <a:ext uri="{FF2B5EF4-FFF2-40B4-BE49-F238E27FC236}">
                  <a16:creationId xmlns:a16="http://schemas.microsoft.com/office/drawing/2014/main" id="{F39F7B79-A4DC-0444-17A6-58D5D0119AA6}"/>
                </a:ext>
              </a:extLst>
            </p:cNvPr>
            <p:cNvGrpSpPr/>
            <p:nvPr/>
          </p:nvGrpSpPr>
          <p:grpSpPr>
            <a:xfrm>
              <a:off x="323849" y="398583"/>
              <a:ext cx="4895646" cy="6025410"/>
              <a:chOff x="0" y="0"/>
              <a:chExt cx="660400" cy="812800"/>
            </a:xfrm>
          </p:grpSpPr>
          <p:sp>
            <p:nvSpPr>
              <p:cNvPr id="138" name="Google Shape;138;p14">
                <a:extLst>
                  <a:ext uri="{FF2B5EF4-FFF2-40B4-BE49-F238E27FC236}">
                    <a16:creationId xmlns:a16="http://schemas.microsoft.com/office/drawing/2014/main" id="{C518DDBE-7E21-F49D-5558-22773FC315ED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4">
                <a:extLst>
                  <a:ext uri="{FF2B5EF4-FFF2-40B4-BE49-F238E27FC236}">
                    <a16:creationId xmlns:a16="http://schemas.microsoft.com/office/drawing/2014/main" id="{43B189F2-A4E3-253F-1486-6948200088E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14">
              <a:extLst>
                <a:ext uri="{FF2B5EF4-FFF2-40B4-BE49-F238E27FC236}">
                  <a16:creationId xmlns:a16="http://schemas.microsoft.com/office/drawing/2014/main" id="{5668FC17-CD88-B467-5262-B515245D29FC}"/>
                </a:ext>
              </a:extLst>
            </p:cNvPr>
            <p:cNvGrpSpPr/>
            <p:nvPr/>
          </p:nvGrpSpPr>
          <p:grpSpPr>
            <a:xfrm>
              <a:off x="643556" y="792068"/>
              <a:ext cx="4256232" cy="5238440"/>
              <a:chOff x="0" y="0"/>
              <a:chExt cx="660400" cy="812800"/>
            </a:xfrm>
          </p:grpSpPr>
          <p:sp>
            <p:nvSpPr>
              <p:cNvPr id="141" name="Google Shape;141;p14">
                <a:extLst>
                  <a:ext uri="{FF2B5EF4-FFF2-40B4-BE49-F238E27FC236}">
                    <a16:creationId xmlns:a16="http://schemas.microsoft.com/office/drawing/2014/main" id="{CFE4192B-FB83-38CD-EE40-68955A28AACE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4">
                <a:extLst>
                  <a:ext uri="{FF2B5EF4-FFF2-40B4-BE49-F238E27FC236}">
                    <a16:creationId xmlns:a16="http://schemas.microsoft.com/office/drawing/2014/main" id="{7F90C6E3-8CEA-638D-E58A-A9B52F10A4F3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" name="Google Shape;143;p14">
            <a:extLst>
              <a:ext uri="{FF2B5EF4-FFF2-40B4-BE49-F238E27FC236}">
                <a16:creationId xmlns:a16="http://schemas.microsoft.com/office/drawing/2014/main" id="{56C1CBC5-2904-97D8-3FE0-2F58AF2810DA}"/>
              </a:ext>
            </a:extLst>
          </p:cNvPr>
          <p:cNvGrpSpPr/>
          <p:nvPr/>
        </p:nvGrpSpPr>
        <p:grpSpPr>
          <a:xfrm>
            <a:off x="8392711" y="-3152910"/>
            <a:ext cx="4304048" cy="5297290"/>
            <a:chOff x="0" y="0"/>
            <a:chExt cx="5738731" cy="7063053"/>
          </a:xfrm>
        </p:grpSpPr>
        <p:grpSp>
          <p:nvGrpSpPr>
            <p:cNvPr id="144" name="Google Shape;144;p14">
              <a:extLst>
                <a:ext uri="{FF2B5EF4-FFF2-40B4-BE49-F238E27FC236}">
                  <a16:creationId xmlns:a16="http://schemas.microsoft.com/office/drawing/2014/main" id="{B41A1E06-6D14-7131-996F-E4B69CE2A9BB}"/>
                </a:ext>
              </a:extLst>
            </p:cNvPr>
            <p:cNvGrpSpPr/>
            <p:nvPr/>
          </p:nvGrpSpPr>
          <p:grpSpPr>
            <a:xfrm rot="10800000">
              <a:off x="0" y="0"/>
              <a:ext cx="5738731" cy="7063053"/>
              <a:chOff x="0" y="0"/>
              <a:chExt cx="660400" cy="812800"/>
            </a:xfrm>
          </p:grpSpPr>
          <p:sp>
            <p:nvSpPr>
              <p:cNvPr id="145" name="Google Shape;145;p14">
                <a:extLst>
                  <a:ext uri="{FF2B5EF4-FFF2-40B4-BE49-F238E27FC236}">
                    <a16:creationId xmlns:a16="http://schemas.microsoft.com/office/drawing/2014/main" id="{82741936-89FE-A088-F17D-41FDB79C7FA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4">
                <a:extLst>
                  <a:ext uri="{FF2B5EF4-FFF2-40B4-BE49-F238E27FC236}">
                    <a16:creationId xmlns:a16="http://schemas.microsoft.com/office/drawing/2014/main" id="{932EEF43-C323-828D-FE8C-0C9E069128D9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14">
              <a:extLst>
                <a:ext uri="{FF2B5EF4-FFF2-40B4-BE49-F238E27FC236}">
                  <a16:creationId xmlns:a16="http://schemas.microsoft.com/office/drawing/2014/main" id="{5601029D-53BC-CA1C-6181-2E814188F48C}"/>
                </a:ext>
              </a:extLst>
            </p:cNvPr>
            <p:cNvGrpSpPr/>
            <p:nvPr/>
          </p:nvGrpSpPr>
          <p:grpSpPr>
            <a:xfrm rot="10800000">
              <a:off x="335264" y="412632"/>
              <a:ext cx="5068203" cy="6237789"/>
              <a:chOff x="0" y="0"/>
              <a:chExt cx="660400" cy="812800"/>
            </a:xfrm>
          </p:grpSpPr>
          <p:sp>
            <p:nvSpPr>
              <p:cNvPr id="148" name="Google Shape;148;p14">
                <a:extLst>
                  <a:ext uri="{FF2B5EF4-FFF2-40B4-BE49-F238E27FC236}">
                    <a16:creationId xmlns:a16="http://schemas.microsoft.com/office/drawing/2014/main" id="{384B7712-FAAA-52E8-730B-53F8F5289B87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4">
                <a:extLst>
                  <a:ext uri="{FF2B5EF4-FFF2-40B4-BE49-F238E27FC236}">
                    <a16:creationId xmlns:a16="http://schemas.microsoft.com/office/drawing/2014/main" id="{73DA5819-C8C8-41BC-557F-B67C698E9948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14">
              <a:extLst>
                <a:ext uri="{FF2B5EF4-FFF2-40B4-BE49-F238E27FC236}">
                  <a16:creationId xmlns:a16="http://schemas.microsoft.com/office/drawing/2014/main" id="{D704B187-171D-1C13-F644-6D41A4ACB502}"/>
                </a:ext>
              </a:extLst>
            </p:cNvPr>
            <p:cNvGrpSpPr/>
            <p:nvPr/>
          </p:nvGrpSpPr>
          <p:grpSpPr>
            <a:xfrm rot="10800000">
              <a:off x="666239" y="819987"/>
              <a:ext cx="4406253" cy="5423080"/>
              <a:chOff x="0" y="0"/>
              <a:chExt cx="660400" cy="812800"/>
            </a:xfrm>
          </p:grpSpPr>
          <p:sp>
            <p:nvSpPr>
              <p:cNvPr id="151" name="Google Shape;151;p14">
                <a:extLst>
                  <a:ext uri="{FF2B5EF4-FFF2-40B4-BE49-F238E27FC236}">
                    <a16:creationId xmlns:a16="http://schemas.microsoft.com/office/drawing/2014/main" id="{301E17D5-B77F-7E4A-8BA9-B7C5A7F7EAA1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4">
                <a:extLst>
                  <a:ext uri="{FF2B5EF4-FFF2-40B4-BE49-F238E27FC236}">
                    <a16:creationId xmlns:a16="http://schemas.microsoft.com/office/drawing/2014/main" id="{D5F0F544-8832-8B97-FF43-B374715A5FD2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3" name="Google Shape;153;p14">
            <a:extLst>
              <a:ext uri="{FF2B5EF4-FFF2-40B4-BE49-F238E27FC236}">
                <a16:creationId xmlns:a16="http://schemas.microsoft.com/office/drawing/2014/main" id="{7D3E3343-DF50-B5FF-EB81-4ABB5A1B51F3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1400">
            <a:off x="9621536" y="8058888"/>
            <a:ext cx="2575423" cy="25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>
            <a:extLst>
              <a:ext uri="{FF2B5EF4-FFF2-40B4-BE49-F238E27FC236}">
                <a16:creationId xmlns:a16="http://schemas.microsoft.com/office/drawing/2014/main" id="{059BBC23-F17F-BD1A-9B28-ACA068F1C48A}"/>
              </a:ext>
            </a:extLst>
          </p:cNvPr>
          <p:cNvSpPr txBox="1"/>
          <p:nvPr/>
        </p:nvSpPr>
        <p:spPr>
          <a:xfrm rot="-1464877">
            <a:off x="6623366" y="7377857"/>
            <a:ext cx="5041412" cy="110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DA1A9"/>
                </a:solidFill>
                <a:latin typeface="Caveat"/>
                <a:ea typeface="Caveat"/>
                <a:cs typeface="Caveat"/>
                <a:sym typeface="Caveat"/>
              </a:rPr>
              <a:t>Time to pay the cat tax! This is Macduff! </a:t>
            </a:r>
            <a:endParaRPr sz="4000" b="1">
              <a:solidFill>
                <a:srgbClr val="4DA1A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5" name="Google Shape;155;p14">
            <a:extLst>
              <a:ext uri="{FF2B5EF4-FFF2-40B4-BE49-F238E27FC236}">
                <a16:creationId xmlns:a16="http://schemas.microsoft.com/office/drawing/2014/main" id="{420B530E-8009-988E-E434-44C90267BA66}"/>
              </a:ext>
            </a:extLst>
          </p:cNvPr>
          <p:cNvSpPr txBox="1"/>
          <p:nvPr/>
        </p:nvSpPr>
        <p:spPr>
          <a:xfrm>
            <a:off x="2623725" y="6062550"/>
            <a:ext cx="8544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hats, but my favorite is Dean of Libraries!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5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159">
          <a:extLst>
            <a:ext uri="{FF2B5EF4-FFF2-40B4-BE49-F238E27FC236}">
              <a16:creationId xmlns:a16="http://schemas.microsoft.com/office/drawing/2014/main" id="{10C629FD-CF58-A704-A51C-A0A151D7C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>
            <a:extLst>
              <a:ext uri="{FF2B5EF4-FFF2-40B4-BE49-F238E27FC236}">
                <a16:creationId xmlns:a16="http://schemas.microsoft.com/office/drawing/2014/main" id="{23FFC36D-7060-C66C-1A9D-640F7585D31E}"/>
              </a:ext>
            </a:extLst>
          </p:cNvPr>
          <p:cNvSpPr txBox="1"/>
          <p:nvPr/>
        </p:nvSpPr>
        <p:spPr>
          <a:xfrm>
            <a:off x="9796850" y="2315088"/>
            <a:ext cx="7363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Reparations </a:t>
            </a:r>
            <a:endParaRPr sz="100"/>
          </a:p>
        </p:txBody>
      </p:sp>
      <p:grpSp>
        <p:nvGrpSpPr>
          <p:cNvPr id="161" name="Google Shape;161;p15">
            <a:extLst>
              <a:ext uri="{FF2B5EF4-FFF2-40B4-BE49-F238E27FC236}">
                <a16:creationId xmlns:a16="http://schemas.microsoft.com/office/drawing/2014/main" id="{A89C4C2C-E47F-16A1-BE6F-DFFFA0F43C4E}"/>
              </a:ext>
            </a:extLst>
          </p:cNvPr>
          <p:cNvGrpSpPr/>
          <p:nvPr/>
        </p:nvGrpSpPr>
        <p:grpSpPr>
          <a:xfrm>
            <a:off x="14353073" y="6880240"/>
            <a:ext cx="6999679" cy="8616579"/>
            <a:chOff x="0" y="0"/>
            <a:chExt cx="9332905" cy="11488772"/>
          </a:xfrm>
        </p:grpSpPr>
        <p:grpSp>
          <p:nvGrpSpPr>
            <p:cNvPr id="162" name="Google Shape;162;p15">
              <a:extLst>
                <a:ext uri="{FF2B5EF4-FFF2-40B4-BE49-F238E27FC236}">
                  <a16:creationId xmlns:a16="http://schemas.microsoft.com/office/drawing/2014/main" id="{1DE3D4FD-789A-D492-59B5-543B93E9876D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163" name="Google Shape;163;p15">
                <a:extLst>
                  <a:ext uri="{FF2B5EF4-FFF2-40B4-BE49-F238E27FC236}">
                    <a16:creationId xmlns:a16="http://schemas.microsoft.com/office/drawing/2014/main" id="{44BD7624-DE33-FC04-B57F-E4AC6978BF46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>
                <a:extLst>
                  <a:ext uri="{FF2B5EF4-FFF2-40B4-BE49-F238E27FC236}">
                    <a16:creationId xmlns:a16="http://schemas.microsoft.com/office/drawing/2014/main" id="{47348231-E6D9-D3B2-8356-664DEB1BBBB8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15">
              <a:extLst>
                <a:ext uri="{FF2B5EF4-FFF2-40B4-BE49-F238E27FC236}">
                  <a16:creationId xmlns:a16="http://schemas.microsoft.com/office/drawing/2014/main" id="{1AD9E032-9D02-5305-4262-F73A0FA382BE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166" name="Google Shape;166;p15">
                <a:extLst>
                  <a:ext uri="{FF2B5EF4-FFF2-40B4-BE49-F238E27FC236}">
                    <a16:creationId xmlns:a16="http://schemas.microsoft.com/office/drawing/2014/main" id="{5D0BF739-C1C6-F286-3FC8-D141C9DF8D4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>
                <a:extLst>
                  <a:ext uri="{FF2B5EF4-FFF2-40B4-BE49-F238E27FC236}">
                    <a16:creationId xmlns:a16="http://schemas.microsoft.com/office/drawing/2014/main" id="{19E74DA6-E37F-1F75-1C41-A1134D4BD0AE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5">
              <a:extLst>
                <a:ext uri="{FF2B5EF4-FFF2-40B4-BE49-F238E27FC236}">
                  <a16:creationId xmlns:a16="http://schemas.microsoft.com/office/drawing/2014/main" id="{55479B8D-2EB3-1F4B-0161-F1AA01CB0DEE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169" name="Google Shape;169;p15">
                <a:extLst>
                  <a:ext uri="{FF2B5EF4-FFF2-40B4-BE49-F238E27FC236}">
                    <a16:creationId xmlns:a16="http://schemas.microsoft.com/office/drawing/2014/main" id="{2FBC1042-839A-45FA-7713-B053B8ECA4E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>
                <a:extLst>
                  <a:ext uri="{FF2B5EF4-FFF2-40B4-BE49-F238E27FC236}">
                    <a16:creationId xmlns:a16="http://schemas.microsoft.com/office/drawing/2014/main" id="{461533FE-13A8-C360-1DB4-F39026426BBE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" name="Google Shape;171;p15">
            <a:extLst>
              <a:ext uri="{FF2B5EF4-FFF2-40B4-BE49-F238E27FC236}">
                <a16:creationId xmlns:a16="http://schemas.microsoft.com/office/drawing/2014/main" id="{DD2CBED6-EFA2-111A-D0C4-87906ABAC253}"/>
              </a:ext>
            </a:extLst>
          </p:cNvPr>
          <p:cNvGrpSpPr/>
          <p:nvPr/>
        </p:nvGrpSpPr>
        <p:grpSpPr>
          <a:xfrm>
            <a:off x="-3548742" y="8354719"/>
            <a:ext cx="6039490" cy="7434590"/>
            <a:chOff x="0" y="0"/>
            <a:chExt cx="8052653" cy="9912787"/>
          </a:xfrm>
        </p:grpSpPr>
        <p:grpSp>
          <p:nvGrpSpPr>
            <p:cNvPr id="172" name="Google Shape;172;p15">
              <a:extLst>
                <a:ext uri="{FF2B5EF4-FFF2-40B4-BE49-F238E27FC236}">
                  <a16:creationId xmlns:a16="http://schemas.microsoft.com/office/drawing/2014/main" id="{5B5A4F77-EFCE-86AB-CA1D-FFAA9C671C0A}"/>
                </a:ext>
              </a:extLst>
            </p:cNvPr>
            <p:cNvGrpSpPr/>
            <p:nvPr/>
          </p:nvGrpSpPr>
          <p:grpSpPr>
            <a:xfrm>
              <a:off x="0" y="0"/>
              <a:ext cx="8052653" cy="9912787"/>
              <a:chOff x="0" y="0"/>
              <a:chExt cx="660400" cy="812950"/>
            </a:xfrm>
          </p:grpSpPr>
          <p:sp>
            <p:nvSpPr>
              <p:cNvPr id="173" name="Google Shape;173;p15">
                <a:extLst>
                  <a:ext uri="{FF2B5EF4-FFF2-40B4-BE49-F238E27FC236}">
                    <a16:creationId xmlns:a16="http://schemas.microsoft.com/office/drawing/2014/main" id="{82FE2B3F-B39D-B53C-2654-39F068131AE7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>
                <a:extLst>
                  <a:ext uri="{FF2B5EF4-FFF2-40B4-BE49-F238E27FC236}">
                    <a16:creationId xmlns:a16="http://schemas.microsoft.com/office/drawing/2014/main" id="{D76F1AEB-727B-10BC-D4F4-CDD5B6DC885C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15">
              <a:extLst>
                <a:ext uri="{FF2B5EF4-FFF2-40B4-BE49-F238E27FC236}">
                  <a16:creationId xmlns:a16="http://schemas.microsoft.com/office/drawing/2014/main" id="{3C823FC6-E556-03FD-37A2-CADB87D7A6C5}"/>
                </a:ext>
              </a:extLst>
            </p:cNvPr>
            <p:cNvGrpSpPr/>
            <p:nvPr/>
          </p:nvGrpSpPr>
          <p:grpSpPr>
            <a:xfrm>
              <a:off x="470446" y="579010"/>
              <a:ext cx="7111782" cy="8754577"/>
              <a:chOff x="0" y="0"/>
              <a:chExt cx="660400" cy="812950"/>
            </a:xfrm>
          </p:grpSpPr>
          <p:sp>
            <p:nvSpPr>
              <p:cNvPr id="176" name="Google Shape;176;p15">
                <a:extLst>
                  <a:ext uri="{FF2B5EF4-FFF2-40B4-BE49-F238E27FC236}">
                    <a16:creationId xmlns:a16="http://schemas.microsoft.com/office/drawing/2014/main" id="{DBB0EEEF-2903-991B-724B-2714B8CCCF21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>
                <a:extLst>
                  <a:ext uri="{FF2B5EF4-FFF2-40B4-BE49-F238E27FC236}">
                    <a16:creationId xmlns:a16="http://schemas.microsoft.com/office/drawing/2014/main" id="{7A03D0E7-4843-1E0D-B4A8-7A1EBB6BB0C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15">
              <a:extLst>
                <a:ext uri="{FF2B5EF4-FFF2-40B4-BE49-F238E27FC236}">
                  <a16:creationId xmlns:a16="http://schemas.microsoft.com/office/drawing/2014/main" id="{8E5D7A8B-4504-8403-DF1A-B1D7C9B08E30}"/>
                </a:ext>
              </a:extLst>
            </p:cNvPr>
            <p:cNvGrpSpPr/>
            <p:nvPr/>
          </p:nvGrpSpPr>
          <p:grpSpPr>
            <a:xfrm>
              <a:off x="934874" y="1150614"/>
              <a:ext cx="6182929" cy="7611163"/>
              <a:chOff x="0" y="0"/>
              <a:chExt cx="660400" cy="812950"/>
            </a:xfrm>
          </p:grpSpPr>
          <p:sp>
            <p:nvSpPr>
              <p:cNvPr id="179" name="Google Shape;179;p15">
                <a:extLst>
                  <a:ext uri="{FF2B5EF4-FFF2-40B4-BE49-F238E27FC236}">
                    <a16:creationId xmlns:a16="http://schemas.microsoft.com/office/drawing/2014/main" id="{E49068C7-BC98-AE01-BE91-62A8991B275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>
                <a:extLst>
                  <a:ext uri="{FF2B5EF4-FFF2-40B4-BE49-F238E27FC236}">
                    <a16:creationId xmlns:a16="http://schemas.microsoft.com/office/drawing/2014/main" id="{4C4744D8-0F6A-227E-5ABD-9C09355A51AC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1" name="Google Shape;181;p15">
            <a:extLst>
              <a:ext uri="{FF2B5EF4-FFF2-40B4-BE49-F238E27FC236}">
                <a16:creationId xmlns:a16="http://schemas.microsoft.com/office/drawing/2014/main" id="{6D4D8DA0-560D-DA87-247B-157A7EA1850C}"/>
              </a:ext>
            </a:extLst>
          </p:cNvPr>
          <p:cNvGrpSpPr/>
          <p:nvPr/>
        </p:nvGrpSpPr>
        <p:grpSpPr>
          <a:xfrm>
            <a:off x="16035337" y="1994365"/>
            <a:ext cx="406852" cy="408676"/>
            <a:chOff x="1813" y="0"/>
            <a:chExt cx="809173" cy="812800"/>
          </a:xfrm>
        </p:grpSpPr>
        <p:sp>
          <p:nvSpPr>
            <p:cNvPr id="182" name="Google Shape;182;p15">
              <a:extLst>
                <a:ext uri="{FF2B5EF4-FFF2-40B4-BE49-F238E27FC236}">
                  <a16:creationId xmlns:a16="http://schemas.microsoft.com/office/drawing/2014/main" id="{64438AAB-5BDD-26BE-D21C-21197DE99B71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>
              <a:extLst>
                <a:ext uri="{FF2B5EF4-FFF2-40B4-BE49-F238E27FC236}">
                  <a16:creationId xmlns:a16="http://schemas.microsoft.com/office/drawing/2014/main" id="{58D456E9-4189-7470-977A-B96A25524F4F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5">
            <a:extLst>
              <a:ext uri="{FF2B5EF4-FFF2-40B4-BE49-F238E27FC236}">
                <a16:creationId xmlns:a16="http://schemas.microsoft.com/office/drawing/2014/main" id="{6991C546-8536-A736-0DA5-F7F0B4A49EE3}"/>
              </a:ext>
            </a:extLst>
          </p:cNvPr>
          <p:cNvGrpSpPr/>
          <p:nvPr/>
        </p:nvGrpSpPr>
        <p:grpSpPr>
          <a:xfrm>
            <a:off x="16599011" y="1994365"/>
            <a:ext cx="406852" cy="408676"/>
            <a:chOff x="1813" y="0"/>
            <a:chExt cx="809173" cy="812800"/>
          </a:xfrm>
        </p:grpSpPr>
        <p:sp>
          <p:nvSpPr>
            <p:cNvPr id="185" name="Google Shape;185;p15">
              <a:extLst>
                <a:ext uri="{FF2B5EF4-FFF2-40B4-BE49-F238E27FC236}">
                  <a16:creationId xmlns:a16="http://schemas.microsoft.com/office/drawing/2014/main" id="{B5C3AECB-9305-A863-58CD-60937FBD323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>
              <a:extLst>
                <a:ext uri="{FF2B5EF4-FFF2-40B4-BE49-F238E27FC236}">
                  <a16:creationId xmlns:a16="http://schemas.microsoft.com/office/drawing/2014/main" id="{C09987BD-CA30-A41E-6B79-35CA29AFE7B9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5">
            <a:extLst>
              <a:ext uri="{FF2B5EF4-FFF2-40B4-BE49-F238E27FC236}">
                <a16:creationId xmlns:a16="http://schemas.microsoft.com/office/drawing/2014/main" id="{456CC423-4968-6B3B-8376-81C8CED27AD9}"/>
              </a:ext>
            </a:extLst>
          </p:cNvPr>
          <p:cNvGrpSpPr/>
          <p:nvPr/>
        </p:nvGrpSpPr>
        <p:grpSpPr>
          <a:xfrm rot="10800000">
            <a:off x="7191524" y="-2403934"/>
            <a:ext cx="3904945" cy="4806973"/>
            <a:chOff x="0" y="0"/>
            <a:chExt cx="5206594" cy="6409298"/>
          </a:xfrm>
        </p:grpSpPr>
        <p:grpSp>
          <p:nvGrpSpPr>
            <p:cNvPr id="188" name="Google Shape;188;p15">
              <a:extLst>
                <a:ext uri="{FF2B5EF4-FFF2-40B4-BE49-F238E27FC236}">
                  <a16:creationId xmlns:a16="http://schemas.microsoft.com/office/drawing/2014/main" id="{E30279AC-262D-9D5F-8239-E2DC319C68A6}"/>
                </a:ext>
              </a:extLst>
            </p:cNvPr>
            <p:cNvGrpSpPr/>
            <p:nvPr/>
          </p:nvGrpSpPr>
          <p:grpSpPr>
            <a:xfrm>
              <a:off x="0" y="0"/>
              <a:ext cx="5206594" cy="6409298"/>
              <a:chOff x="0" y="0"/>
              <a:chExt cx="660400" cy="812950"/>
            </a:xfrm>
          </p:grpSpPr>
          <p:sp>
            <p:nvSpPr>
              <p:cNvPr id="189" name="Google Shape;189;p15">
                <a:extLst>
                  <a:ext uri="{FF2B5EF4-FFF2-40B4-BE49-F238E27FC236}">
                    <a16:creationId xmlns:a16="http://schemas.microsoft.com/office/drawing/2014/main" id="{F8F16529-B56B-BE39-4DD0-E299D8A2D81D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>
                <a:extLst>
                  <a:ext uri="{FF2B5EF4-FFF2-40B4-BE49-F238E27FC236}">
                    <a16:creationId xmlns:a16="http://schemas.microsoft.com/office/drawing/2014/main" id="{3795094E-0824-D040-ADC4-D67960C41C11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5">
              <a:extLst>
                <a:ext uri="{FF2B5EF4-FFF2-40B4-BE49-F238E27FC236}">
                  <a16:creationId xmlns:a16="http://schemas.microsoft.com/office/drawing/2014/main" id="{5838C1C6-2B4B-905B-CE3C-20FE31679E25}"/>
                </a:ext>
              </a:extLst>
            </p:cNvPr>
            <p:cNvGrpSpPr/>
            <p:nvPr/>
          </p:nvGrpSpPr>
          <p:grpSpPr>
            <a:xfrm>
              <a:off x="304175" y="374370"/>
              <a:ext cx="4598233" cy="5660408"/>
              <a:chOff x="0" y="0"/>
              <a:chExt cx="660400" cy="812950"/>
            </a:xfrm>
          </p:grpSpPr>
          <p:sp>
            <p:nvSpPr>
              <p:cNvPr id="192" name="Google Shape;192;p15">
                <a:extLst>
                  <a:ext uri="{FF2B5EF4-FFF2-40B4-BE49-F238E27FC236}">
                    <a16:creationId xmlns:a16="http://schemas.microsoft.com/office/drawing/2014/main" id="{6F2F9A78-4B02-3A91-A396-0720EFCF041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>
                <a:extLst>
                  <a:ext uri="{FF2B5EF4-FFF2-40B4-BE49-F238E27FC236}">
                    <a16:creationId xmlns:a16="http://schemas.microsoft.com/office/drawing/2014/main" id="{AFD5A9E9-70CC-E8D1-1527-9473589F5ADC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15">
              <a:extLst>
                <a:ext uri="{FF2B5EF4-FFF2-40B4-BE49-F238E27FC236}">
                  <a16:creationId xmlns:a16="http://schemas.microsoft.com/office/drawing/2014/main" id="{4C125B44-9EA3-54AB-EA28-16FBC3C22F73}"/>
                </a:ext>
              </a:extLst>
            </p:cNvPr>
            <p:cNvGrpSpPr/>
            <p:nvPr/>
          </p:nvGrpSpPr>
          <p:grpSpPr>
            <a:xfrm>
              <a:off x="604460" y="743950"/>
              <a:ext cx="3997665" cy="4921112"/>
              <a:chOff x="0" y="0"/>
              <a:chExt cx="660400" cy="812950"/>
            </a:xfrm>
          </p:grpSpPr>
          <p:sp>
            <p:nvSpPr>
              <p:cNvPr id="195" name="Google Shape;195;p15">
                <a:extLst>
                  <a:ext uri="{FF2B5EF4-FFF2-40B4-BE49-F238E27FC236}">
                    <a16:creationId xmlns:a16="http://schemas.microsoft.com/office/drawing/2014/main" id="{118E2242-402E-54C4-EB3B-71E7C859C969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>
                <a:extLst>
                  <a:ext uri="{FF2B5EF4-FFF2-40B4-BE49-F238E27FC236}">
                    <a16:creationId xmlns:a16="http://schemas.microsoft.com/office/drawing/2014/main" id="{2D99F3A1-A2AF-5865-9701-0C8F28804FA7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" name="Google Shape;197;p15">
            <a:extLst>
              <a:ext uri="{FF2B5EF4-FFF2-40B4-BE49-F238E27FC236}">
                <a16:creationId xmlns:a16="http://schemas.microsoft.com/office/drawing/2014/main" id="{1DC07DB1-8B23-151F-EE4D-864D9A6088F7}"/>
              </a:ext>
            </a:extLst>
          </p:cNvPr>
          <p:cNvGrpSpPr/>
          <p:nvPr/>
        </p:nvGrpSpPr>
        <p:grpSpPr>
          <a:xfrm>
            <a:off x="17160059" y="1994365"/>
            <a:ext cx="406852" cy="408676"/>
            <a:chOff x="1813" y="0"/>
            <a:chExt cx="809173" cy="812800"/>
          </a:xfrm>
        </p:grpSpPr>
        <p:sp>
          <p:nvSpPr>
            <p:cNvPr id="198" name="Google Shape;198;p15">
              <a:extLst>
                <a:ext uri="{FF2B5EF4-FFF2-40B4-BE49-F238E27FC236}">
                  <a16:creationId xmlns:a16="http://schemas.microsoft.com/office/drawing/2014/main" id="{85EB8586-3DC3-CE4F-4745-D3421B0E8E1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>
              <a:extLst>
                <a:ext uri="{FF2B5EF4-FFF2-40B4-BE49-F238E27FC236}">
                  <a16:creationId xmlns:a16="http://schemas.microsoft.com/office/drawing/2014/main" id="{67EBD759-7673-B24A-619D-AAB97BA96801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5">
            <a:extLst>
              <a:ext uri="{FF2B5EF4-FFF2-40B4-BE49-F238E27FC236}">
                <a16:creationId xmlns:a16="http://schemas.microsoft.com/office/drawing/2014/main" id="{35A20376-D313-C39B-A9D2-7A2C7B18ED60}"/>
              </a:ext>
            </a:extLst>
          </p:cNvPr>
          <p:cNvSpPr txBox="1"/>
          <p:nvPr/>
        </p:nvSpPr>
        <p:spPr>
          <a:xfrm>
            <a:off x="11838675" y="3038400"/>
            <a:ext cx="6297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Playfair Display"/>
                <a:ea typeface="Playfair Display"/>
                <a:cs typeface="Playfair Display"/>
                <a:sym typeface="Playfair Display"/>
              </a:rPr>
              <a:t>/ˌrepəˈrāSH(ə)n/</a:t>
            </a:r>
            <a:endParaRPr sz="4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1" name="Google Shape;201;p15">
            <a:extLst>
              <a:ext uri="{FF2B5EF4-FFF2-40B4-BE49-F238E27FC236}">
                <a16:creationId xmlns:a16="http://schemas.microsoft.com/office/drawing/2014/main" id="{833AF76C-6FF5-4556-4064-FCC86AC893FD}"/>
              </a:ext>
            </a:extLst>
          </p:cNvPr>
          <p:cNvSpPr txBox="1"/>
          <p:nvPr/>
        </p:nvSpPr>
        <p:spPr>
          <a:xfrm>
            <a:off x="8677850" y="4217400"/>
            <a:ext cx="9458100" cy="2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 making of amends for a wrong one has done, by paying money to or otherwise helping those who have been wronged.</a:t>
            </a:r>
            <a:endParaRPr sz="47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202" name="Google Shape;202;p15">
            <a:extLst>
              <a:ext uri="{FF2B5EF4-FFF2-40B4-BE49-F238E27FC236}">
                <a16:creationId xmlns:a16="http://schemas.microsoft.com/office/drawing/2014/main" id="{D9E7A895-1F61-821F-C2FB-4422CEEE90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62" y="1690787"/>
            <a:ext cx="8002975" cy="690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44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CF47D48F-B2AD-E46A-7820-0C1B3B85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6">
            <a:extLst>
              <a:ext uri="{FF2B5EF4-FFF2-40B4-BE49-F238E27FC236}">
                <a16:creationId xmlns:a16="http://schemas.microsoft.com/office/drawing/2014/main" id="{C5ACF095-0B12-5734-ED4B-A1242609636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327" y="6504349"/>
            <a:ext cx="9712982" cy="37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>
            <a:extLst>
              <a:ext uri="{FF2B5EF4-FFF2-40B4-BE49-F238E27FC236}">
                <a16:creationId xmlns:a16="http://schemas.microsoft.com/office/drawing/2014/main" id="{1FCEE8D1-4159-877B-2D21-14DBAF9DD45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5306" y="6504349"/>
            <a:ext cx="6662697" cy="37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>
            <a:extLst>
              <a:ext uri="{FF2B5EF4-FFF2-40B4-BE49-F238E27FC236}">
                <a16:creationId xmlns:a16="http://schemas.microsoft.com/office/drawing/2014/main" id="{F898ED5B-CEB3-444D-C925-CFD3864E7EFC}"/>
              </a:ext>
            </a:extLst>
          </p:cNvPr>
          <p:cNvSpPr txBox="1"/>
          <p:nvPr/>
        </p:nvSpPr>
        <p:spPr>
          <a:xfrm>
            <a:off x="1221550" y="1618300"/>
            <a:ext cx="6248400" cy="29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SPSCC Quick Facts</a:t>
            </a:r>
            <a:endParaRPr sz="1200"/>
          </a:p>
        </p:txBody>
      </p:sp>
      <p:grpSp>
        <p:nvGrpSpPr>
          <p:cNvPr id="210" name="Google Shape;210;p16">
            <a:extLst>
              <a:ext uri="{FF2B5EF4-FFF2-40B4-BE49-F238E27FC236}">
                <a16:creationId xmlns:a16="http://schemas.microsoft.com/office/drawing/2014/main" id="{B8113C0A-6E80-4C6E-7F5C-A56691BDEC5B}"/>
              </a:ext>
            </a:extLst>
          </p:cNvPr>
          <p:cNvGrpSpPr/>
          <p:nvPr/>
        </p:nvGrpSpPr>
        <p:grpSpPr>
          <a:xfrm>
            <a:off x="7850575" y="1389700"/>
            <a:ext cx="7867754" cy="3872450"/>
            <a:chOff x="0" y="-304800"/>
            <a:chExt cx="8091900" cy="5163267"/>
          </a:xfrm>
        </p:grpSpPr>
        <p:sp>
          <p:nvSpPr>
            <p:cNvPr id="211" name="Google Shape;211;p16">
              <a:extLst>
                <a:ext uri="{FF2B5EF4-FFF2-40B4-BE49-F238E27FC236}">
                  <a16:creationId xmlns:a16="http://schemas.microsoft.com/office/drawing/2014/main" id="{D92A746C-F164-0806-560A-D3EA09DBE369}"/>
                </a:ext>
              </a:extLst>
            </p:cNvPr>
            <p:cNvSpPr txBox="1"/>
            <p:nvPr/>
          </p:nvSpPr>
          <p:spPr>
            <a:xfrm>
              <a:off x="0" y="-304800"/>
              <a:ext cx="5819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12" name="Google Shape;212;p16">
              <a:extLst>
                <a:ext uri="{FF2B5EF4-FFF2-40B4-BE49-F238E27FC236}">
                  <a16:creationId xmlns:a16="http://schemas.microsoft.com/office/drawing/2014/main" id="{DBBA3252-F1DB-6EA9-07E4-D372DC756517}"/>
                </a:ext>
              </a:extLst>
            </p:cNvPr>
            <p:cNvSpPr txBox="1"/>
            <p:nvPr/>
          </p:nvSpPr>
          <p:spPr>
            <a:xfrm>
              <a:off x="0" y="450267"/>
              <a:ext cx="8091900" cy="44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●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3-campuses in Olympia, Lacy, &amp; Yelm WA (South Sound)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●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5,300 students (FTE, Running Start, &amp; Part-Time)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●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55 Associate degrees, 19 certificates, &amp; adult education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●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2 Bachelor degrees starting in 2024-25 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marR="0" lvl="1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○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Computer Science (BA) &amp; Brewing/Distilling (BAS)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●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One library, 3 library faculty, &amp; 2 library paraprofessionals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73697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2285"/>
                <a:buFont typeface="Roboto"/>
                <a:buChar char="●"/>
              </a:pPr>
              <a:r>
                <a:rPr lang="en-US" sz="2285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Sub-20K annual physical monograph budget </a:t>
              </a:r>
              <a:endParaRPr sz="2285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13" name="Google Shape;213;p16">
            <a:extLst>
              <a:ext uri="{FF2B5EF4-FFF2-40B4-BE49-F238E27FC236}">
                <a16:creationId xmlns:a16="http://schemas.microsoft.com/office/drawing/2014/main" id="{DF654F84-6F19-5C22-B4D9-8D7AD4219F72}"/>
              </a:ext>
            </a:extLst>
          </p:cNvPr>
          <p:cNvCxnSpPr/>
          <p:nvPr/>
        </p:nvCxnSpPr>
        <p:spPr>
          <a:xfrm>
            <a:off x="1912327" y="874461"/>
            <a:ext cx="133122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4" name="Google Shape;214;p16">
            <a:extLst>
              <a:ext uri="{FF2B5EF4-FFF2-40B4-BE49-F238E27FC236}">
                <a16:creationId xmlns:a16="http://schemas.microsoft.com/office/drawing/2014/main" id="{F2A48422-2B2E-5B1C-82DD-04F9710967CF}"/>
              </a:ext>
            </a:extLst>
          </p:cNvPr>
          <p:cNvGrpSpPr/>
          <p:nvPr/>
        </p:nvGrpSpPr>
        <p:grpSpPr>
          <a:xfrm>
            <a:off x="16109637" y="670137"/>
            <a:ext cx="406852" cy="408676"/>
            <a:chOff x="1813" y="0"/>
            <a:chExt cx="809173" cy="812800"/>
          </a:xfrm>
        </p:grpSpPr>
        <p:sp>
          <p:nvSpPr>
            <p:cNvPr id="215" name="Google Shape;215;p16">
              <a:extLst>
                <a:ext uri="{FF2B5EF4-FFF2-40B4-BE49-F238E27FC236}">
                  <a16:creationId xmlns:a16="http://schemas.microsoft.com/office/drawing/2014/main" id="{ACB9A348-22AD-D9B8-5C5F-4D80C8F60EC8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>
              <a:extLst>
                <a:ext uri="{FF2B5EF4-FFF2-40B4-BE49-F238E27FC236}">
                  <a16:creationId xmlns:a16="http://schemas.microsoft.com/office/drawing/2014/main" id="{14CF721C-951D-D3E1-2849-682FD219ABFE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6">
            <a:extLst>
              <a:ext uri="{FF2B5EF4-FFF2-40B4-BE49-F238E27FC236}">
                <a16:creationId xmlns:a16="http://schemas.microsoft.com/office/drawing/2014/main" id="{13C8696D-CF2C-22F4-AAA8-556FF2F9EC62}"/>
              </a:ext>
            </a:extLst>
          </p:cNvPr>
          <p:cNvGrpSpPr/>
          <p:nvPr/>
        </p:nvGrpSpPr>
        <p:grpSpPr>
          <a:xfrm>
            <a:off x="16673311" y="670137"/>
            <a:ext cx="406852" cy="408676"/>
            <a:chOff x="1813" y="0"/>
            <a:chExt cx="809173" cy="812800"/>
          </a:xfrm>
        </p:grpSpPr>
        <p:sp>
          <p:nvSpPr>
            <p:cNvPr id="218" name="Google Shape;218;p16">
              <a:extLst>
                <a:ext uri="{FF2B5EF4-FFF2-40B4-BE49-F238E27FC236}">
                  <a16:creationId xmlns:a16="http://schemas.microsoft.com/office/drawing/2014/main" id="{E953D052-6C31-5721-AD86-D18D5092FB19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>
              <a:extLst>
                <a:ext uri="{FF2B5EF4-FFF2-40B4-BE49-F238E27FC236}">
                  <a16:creationId xmlns:a16="http://schemas.microsoft.com/office/drawing/2014/main" id="{6FE664D9-269A-5C33-208C-D85BEAD34AB3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6">
            <a:extLst>
              <a:ext uri="{FF2B5EF4-FFF2-40B4-BE49-F238E27FC236}">
                <a16:creationId xmlns:a16="http://schemas.microsoft.com/office/drawing/2014/main" id="{1F106B70-C8C1-C086-B05B-29CA5726A347}"/>
              </a:ext>
            </a:extLst>
          </p:cNvPr>
          <p:cNvGrpSpPr/>
          <p:nvPr/>
        </p:nvGrpSpPr>
        <p:grpSpPr>
          <a:xfrm>
            <a:off x="17234359" y="670137"/>
            <a:ext cx="406852" cy="408676"/>
            <a:chOff x="1813" y="0"/>
            <a:chExt cx="809173" cy="812800"/>
          </a:xfrm>
        </p:grpSpPr>
        <p:sp>
          <p:nvSpPr>
            <p:cNvPr id="221" name="Google Shape;221;p16">
              <a:extLst>
                <a:ext uri="{FF2B5EF4-FFF2-40B4-BE49-F238E27FC236}">
                  <a16:creationId xmlns:a16="http://schemas.microsoft.com/office/drawing/2014/main" id="{0DD757A1-643D-DDBE-9D77-BA935F893418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>
              <a:extLst>
                <a:ext uri="{FF2B5EF4-FFF2-40B4-BE49-F238E27FC236}">
                  <a16:creationId xmlns:a16="http://schemas.microsoft.com/office/drawing/2014/main" id="{F3973331-261B-B44D-5553-DF80EF196CB7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>
            <a:extLst>
              <a:ext uri="{FF2B5EF4-FFF2-40B4-BE49-F238E27FC236}">
                <a16:creationId xmlns:a16="http://schemas.microsoft.com/office/drawing/2014/main" id="{E18AAE85-939E-E42A-3E9E-2AC19FAD99C4}"/>
              </a:ext>
            </a:extLst>
          </p:cNvPr>
          <p:cNvGrpSpPr/>
          <p:nvPr/>
        </p:nvGrpSpPr>
        <p:grpSpPr>
          <a:xfrm>
            <a:off x="-3499828" y="5979520"/>
            <a:ext cx="6999679" cy="8616579"/>
            <a:chOff x="0" y="0"/>
            <a:chExt cx="9332905" cy="11488772"/>
          </a:xfrm>
        </p:grpSpPr>
        <p:grpSp>
          <p:nvGrpSpPr>
            <p:cNvPr id="224" name="Google Shape;224;p16">
              <a:extLst>
                <a:ext uri="{FF2B5EF4-FFF2-40B4-BE49-F238E27FC236}">
                  <a16:creationId xmlns:a16="http://schemas.microsoft.com/office/drawing/2014/main" id="{7D7538B6-EDBD-69DD-2A2F-C3DCF2B7843A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225" name="Google Shape;225;p16">
                <a:extLst>
                  <a:ext uri="{FF2B5EF4-FFF2-40B4-BE49-F238E27FC236}">
                    <a16:creationId xmlns:a16="http://schemas.microsoft.com/office/drawing/2014/main" id="{03544FE9-867B-6C7A-5DB7-1CE91CD55EA7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6">
                <a:extLst>
                  <a:ext uri="{FF2B5EF4-FFF2-40B4-BE49-F238E27FC236}">
                    <a16:creationId xmlns:a16="http://schemas.microsoft.com/office/drawing/2014/main" id="{BF7B22F5-2B35-C88A-F5BC-3165820E5813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16">
              <a:extLst>
                <a:ext uri="{FF2B5EF4-FFF2-40B4-BE49-F238E27FC236}">
                  <a16:creationId xmlns:a16="http://schemas.microsoft.com/office/drawing/2014/main" id="{17CA01D6-CD19-3AED-3E0A-E89C10D6A085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228" name="Google Shape;228;p16">
                <a:extLst>
                  <a:ext uri="{FF2B5EF4-FFF2-40B4-BE49-F238E27FC236}">
                    <a16:creationId xmlns:a16="http://schemas.microsoft.com/office/drawing/2014/main" id="{D811A152-C1B3-00AB-8E07-3338AE2A001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>
                <a:extLst>
                  <a:ext uri="{FF2B5EF4-FFF2-40B4-BE49-F238E27FC236}">
                    <a16:creationId xmlns:a16="http://schemas.microsoft.com/office/drawing/2014/main" id="{3723C76F-95E9-5E90-D99B-13FC164DC2AC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16">
              <a:extLst>
                <a:ext uri="{FF2B5EF4-FFF2-40B4-BE49-F238E27FC236}">
                  <a16:creationId xmlns:a16="http://schemas.microsoft.com/office/drawing/2014/main" id="{8F46D79A-6599-7104-CBBC-7DC30C0D54E6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231" name="Google Shape;231;p16">
                <a:extLst>
                  <a:ext uri="{FF2B5EF4-FFF2-40B4-BE49-F238E27FC236}">
                    <a16:creationId xmlns:a16="http://schemas.microsoft.com/office/drawing/2014/main" id="{6BA78BB3-4C6C-F537-947E-995CE7C7E8CC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>
                <a:extLst>
                  <a:ext uri="{FF2B5EF4-FFF2-40B4-BE49-F238E27FC236}">
                    <a16:creationId xmlns:a16="http://schemas.microsoft.com/office/drawing/2014/main" id="{79290F23-DCB6-B5EF-C16D-7C1E9A0CEB03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3" name="Google Shape;233;p16">
            <a:extLst>
              <a:ext uri="{FF2B5EF4-FFF2-40B4-BE49-F238E27FC236}">
                <a16:creationId xmlns:a16="http://schemas.microsoft.com/office/drawing/2014/main" id="{9D6B2C46-02D1-5F77-CB3C-4C1E33AB22E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2528" y="4891552"/>
            <a:ext cx="3706450" cy="131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69925FB6-AEA4-EE2D-8B26-0CDAFB7B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>
            <a:extLst>
              <a:ext uri="{FF2B5EF4-FFF2-40B4-BE49-F238E27FC236}">
                <a16:creationId xmlns:a16="http://schemas.microsoft.com/office/drawing/2014/main" id="{D3B21AA4-8C41-A471-A215-5B217FC884C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1312" y="0"/>
            <a:ext cx="4716687" cy="373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>
            <a:extLst>
              <a:ext uri="{FF2B5EF4-FFF2-40B4-BE49-F238E27FC236}">
                <a16:creationId xmlns:a16="http://schemas.microsoft.com/office/drawing/2014/main" id="{CA1A6BFB-4861-01CB-E63B-C3E7F607F53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319" y="0"/>
            <a:ext cx="3741993" cy="644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>
            <a:extLst>
              <a:ext uri="{FF2B5EF4-FFF2-40B4-BE49-F238E27FC236}">
                <a16:creationId xmlns:a16="http://schemas.microsoft.com/office/drawing/2014/main" id="{5481D816-ED03-C86C-B35C-9A9F0F2E50E6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1312" y="3730352"/>
            <a:ext cx="4716687" cy="271389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>
            <a:extLst>
              <a:ext uri="{FF2B5EF4-FFF2-40B4-BE49-F238E27FC236}">
                <a16:creationId xmlns:a16="http://schemas.microsoft.com/office/drawing/2014/main" id="{F45B0F9C-8605-4AC8-6407-1CD11F4EC1AA}"/>
              </a:ext>
            </a:extLst>
          </p:cNvPr>
          <p:cNvSpPr txBox="1"/>
          <p:nvPr/>
        </p:nvSpPr>
        <p:spPr>
          <a:xfrm>
            <a:off x="7625081" y="7630472"/>
            <a:ext cx="10393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values in action</a:t>
            </a:r>
            <a:endParaRPr/>
          </a:p>
        </p:txBody>
      </p:sp>
      <p:sp>
        <p:nvSpPr>
          <p:cNvPr id="242" name="Google Shape;242;p17">
            <a:extLst>
              <a:ext uri="{FF2B5EF4-FFF2-40B4-BE49-F238E27FC236}">
                <a16:creationId xmlns:a16="http://schemas.microsoft.com/office/drawing/2014/main" id="{3E83CB01-D6E6-E0AE-2A81-F74EBA9275E3}"/>
              </a:ext>
            </a:extLst>
          </p:cNvPr>
          <p:cNvSpPr txBox="1"/>
          <p:nvPr/>
        </p:nvSpPr>
        <p:spPr>
          <a:xfrm>
            <a:off x="895775" y="344820"/>
            <a:ext cx="8437500" cy="6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u="sng">
                <a:solidFill>
                  <a:srgbClr val="0B132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SPSCC Values</a:t>
            </a:r>
            <a:endParaRPr sz="4300" b="1" u="sng">
              <a:solidFill>
                <a:srgbClr val="0B132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3600"/>
              <a:buFont typeface="Roboto"/>
              <a:buChar char="●"/>
            </a:pP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Pursues excellence. </a:t>
            </a:r>
            <a:endParaRPr sz="36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Operates in an atmosphere of </a:t>
            </a:r>
            <a:r>
              <a:rPr lang="en-US" sz="3600" b="1">
                <a:solidFill>
                  <a:srgbClr val="4DA1A9"/>
                </a:solidFill>
                <a:latin typeface="Roboto"/>
                <a:ea typeface="Roboto"/>
                <a:cs typeface="Roboto"/>
                <a:sym typeface="Roboto"/>
              </a:rPr>
              <a:t>accountability</a:t>
            </a: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 and respect. </a:t>
            </a:r>
            <a:endParaRPr sz="36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-US" sz="3600" b="1">
                <a:solidFill>
                  <a:srgbClr val="4DA1A9"/>
                </a:solidFill>
                <a:latin typeface="Roboto"/>
                <a:ea typeface="Roboto"/>
                <a:cs typeface="Roboto"/>
                <a:sym typeface="Roboto"/>
              </a:rPr>
              <a:t>Responds to </a:t>
            </a: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-US" sz="3600" b="1">
                <a:solidFill>
                  <a:srgbClr val="4DA1A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600" b="1">
                <a:solidFill>
                  <a:srgbClr val="FF9F1C"/>
                </a:solidFill>
                <a:latin typeface="Roboto"/>
                <a:ea typeface="Roboto"/>
                <a:cs typeface="Roboto"/>
                <a:sym typeface="Roboto"/>
              </a:rPr>
              <a:t>partners with</a:t>
            </a: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 the communities we serve. </a:t>
            </a:r>
            <a:endParaRPr sz="36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"/>
              <a:buChar char="●"/>
            </a:pP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Fosters </a:t>
            </a:r>
            <a:r>
              <a:rPr lang="en-US" sz="3600" b="1">
                <a:solidFill>
                  <a:srgbClr val="FF9F1C"/>
                </a:solidFill>
                <a:latin typeface="Roboto"/>
                <a:ea typeface="Roboto"/>
                <a:cs typeface="Roboto"/>
                <a:sym typeface="Roboto"/>
              </a:rPr>
              <a:t>inclusiveness</a:t>
            </a: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 at our campuses. </a:t>
            </a:r>
            <a:endParaRPr sz="36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3600"/>
              <a:buFont typeface="Roboto"/>
              <a:buChar char="●"/>
            </a:pPr>
            <a:r>
              <a:rPr lang="en-US" sz="36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Provides student-centered education. </a:t>
            </a:r>
            <a:endParaRPr sz="36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3" name="Google Shape;243;p17">
            <a:extLst>
              <a:ext uri="{FF2B5EF4-FFF2-40B4-BE49-F238E27FC236}">
                <a16:creationId xmlns:a16="http://schemas.microsoft.com/office/drawing/2014/main" id="{E2C2FC28-714E-6EE7-3032-BDE243B3E3F8}"/>
              </a:ext>
            </a:extLst>
          </p:cNvPr>
          <p:cNvGrpSpPr/>
          <p:nvPr/>
        </p:nvGrpSpPr>
        <p:grpSpPr>
          <a:xfrm>
            <a:off x="1029612" y="8849653"/>
            <a:ext cx="406852" cy="408676"/>
            <a:chOff x="1813" y="0"/>
            <a:chExt cx="809173" cy="812800"/>
          </a:xfrm>
        </p:grpSpPr>
        <p:sp>
          <p:nvSpPr>
            <p:cNvPr id="244" name="Google Shape;244;p17">
              <a:extLst>
                <a:ext uri="{FF2B5EF4-FFF2-40B4-BE49-F238E27FC236}">
                  <a16:creationId xmlns:a16="http://schemas.microsoft.com/office/drawing/2014/main" id="{5C513E98-1667-4AF3-E92D-1A03B8F5761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>
              <a:extLst>
                <a:ext uri="{FF2B5EF4-FFF2-40B4-BE49-F238E27FC236}">
                  <a16:creationId xmlns:a16="http://schemas.microsoft.com/office/drawing/2014/main" id="{4E79B302-07F3-9F28-2675-2C41A72AF509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7">
            <a:extLst>
              <a:ext uri="{FF2B5EF4-FFF2-40B4-BE49-F238E27FC236}">
                <a16:creationId xmlns:a16="http://schemas.microsoft.com/office/drawing/2014/main" id="{98D6819E-E8E1-E9E7-4BEF-EAA039222F39}"/>
              </a:ext>
            </a:extLst>
          </p:cNvPr>
          <p:cNvGrpSpPr/>
          <p:nvPr/>
        </p:nvGrpSpPr>
        <p:grpSpPr>
          <a:xfrm>
            <a:off x="1593286" y="8849653"/>
            <a:ext cx="406852" cy="408676"/>
            <a:chOff x="1813" y="0"/>
            <a:chExt cx="809173" cy="812800"/>
          </a:xfrm>
        </p:grpSpPr>
        <p:sp>
          <p:nvSpPr>
            <p:cNvPr id="247" name="Google Shape;247;p17">
              <a:extLst>
                <a:ext uri="{FF2B5EF4-FFF2-40B4-BE49-F238E27FC236}">
                  <a16:creationId xmlns:a16="http://schemas.microsoft.com/office/drawing/2014/main" id="{30C3DDD1-CB04-6AD2-9243-A1027D057608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>
              <a:extLst>
                <a:ext uri="{FF2B5EF4-FFF2-40B4-BE49-F238E27FC236}">
                  <a16:creationId xmlns:a16="http://schemas.microsoft.com/office/drawing/2014/main" id="{E0E968E4-E66D-2499-A6DD-0F6979EF2F0A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7">
            <a:extLst>
              <a:ext uri="{FF2B5EF4-FFF2-40B4-BE49-F238E27FC236}">
                <a16:creationId xmlns:a16="http://schemas.microsoft.com/office/drawing/2014/main" id="{014288E1-34A1-C264-8AE4-755A700575A1}"/>
              </a:ext>
            </a:extLst>
          </p:cNvPr>
          <p:cNvGrpSpPr/>
          <p:nvPr/>
        </p:nvGrpSpPr>
        <p:grpSpPr>
          <a:xfrm>
            <a:off x="2154334" y="8849653"/>
            <a:ext cx="406852" cy="408676"/>
            <a:chOff x="1813" y="0"/>
            <a:chExt cx="809173" cy="812800"/>
          </a:xfrm>
        </p:grpSpPr>
        <p:sp>
          <p:nvSpPr>
            <p:cNvPr id="250" name="Google Shape;250;p17">
              <a:extLst>
                <a:ext uri="{FF2B5EF4-FFF2-40B4-BE49-F238E27FC236}">
                  <a16:creationId xmlns:a16="http://schemas.microsoft.com/office/drawing/2014/main" id="{362FB496-3BC0-1359-7609-7A4C2142857F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>
              <a:extLst>
                <a:ext uri="{FF2B5EF4-FFF2-40B4-BE49-F238E27FC236}">
                  <a16:creationId xmlns:a16="http://schemas.microsoft.com/office/drawing/2014/main" id="{0007793B-13F8-E678-784F-4D0356DBA94D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2" name="Google Shape;252;p17">
            <a:extLst>
              <a:ext uri="{FF2B5EF4-FFF2-40B4-BE49-F238E27FC236}">
                <a16:creationId xmlns:a16="http://schemas.microsoft.com/office/drawing/2014/main" id="{813C8F71-6214-2DB7-4543-C6A02396FD67}"/>
              </a:ext>
            </a:extLst>
          </p:cNvPr>
          <p:cNvCxnSpPr/>
          <p:nvPr/>
        </p:nvCxnSpPr>
        <p:spPr>
          <a:xfrm>
            <a:off x="3142926" y="9015876"/>
            <a:ext cx="72372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772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-57450" y="0"/>
            <a:ext cx="18345450" cy="104594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89F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6"/>
          <a:stretch/>
        </p:blipFill>
        <p:spPr>
          <a:xfrm>
            <a:off x="585740" y="572945"/>
            <a:ext cx="7047956" cy="3667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4"/>
          <p:cNvCxnSpPr/>
          <p:nvPr/>
        </p:nvCxnSpPr>
        <p:spPr>
          <a:xfrm rot="10800000">
            <a:off x="17724580" y="554016"/>
            <a:ext cx="0" cy="97476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4"/>
          <p:cNvCxnSpPr/>
          <p:nvPr/>
        </p:nvCxnSpPr>
        <p:spPr>
          <a:xfrm rot="10800000">
            <a:off x="566651" y="563420"/>
            <a:ext cx="171474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4"/>
          <p:cNvCxnSpPr/>
          <p:nvPr/>
        </p:nvCxnSpPr>
        <p:spPr>
          <a:xfrm rot="10800000">
            <a:off x="576215" y="573066"/>
            <a:ext cx="0" cy="97476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1" name="Google Shape;111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6" b="9216"/>
          <a:stretch/>
        </p:blipFill>
        <p:spPr>
          <a:xfrm>
            <a:off x="9251409" y="5143500"/>
            <a:ext cx="8462638" cy="5177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4"/>
          <p:cNvCxnSpPr/>
          <p:nvPr/>
        </p:nvCxnSpPr>
        <p:spPr>
          <a:xfrm rot="10800000">
            <a:off x="7624170" y="599177"/>
            <a:ext cx="0" cy="36297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4"/>
          <p:cNvCxnSpPr/>
          <p:nvPr/>
        </p:nvCxnSpPr>
        <p:spPr>
          <a:xfrm rot="10800000">
            <a:off x="586995" y="4228876"/>
            <a:ext cx="70467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14"/>
          <p:cNvCxnSpPr/>
          <p:nvPr/>
        </p:nvCxnSpPr>
        <p:spPr>
          <a:xfrm rot="10800000">
            <a:off x="9251305" y="5143500"/>
            <a:ext cx="84828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4"/>
          <p:cNvCxnSpPr/>
          <p:nvPr/>
        </p:nvCxnSpPr>
        <p:spPr>
          <a:xfrm rot="10800000">
            <a:off x="9260934" y="5153027"/>
            <a:ext cx="0" cy="52329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4"/>
          <p:cNvSpPr txBox="1"/>
          <p:nvPr/>
        </p:nvSpPr>
        <p:spPr>
          <a:xfrm>
            <a:off x="8094982" y="1853325"/>
            <a:ext cx="91683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INTRODUCTION</a:t>
            </a:r>
            <a:endParaRPr sz="9400"/>
          </a:p>
        </p:txBody>
      </p:sp>
      <p:sp>
        <p:nvSpPr>
          <p:cNvPr id="117" name="Google Shape;117;p14"/>
          <p:cNvSpPr txBox="1"/>
          <p:nvPr/>
        </p:nvSpPr>
        <p:spPr>
          <a:xfrm>
            <a:off x="1375298" y="4466366"/>
            <a:ext cx="7775100" cy="5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Overview 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Pilot projects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Workflows/Processes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Goals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Background/Context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Next Steps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South Puget Sound Community College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Relationship to UNLV’s work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  <p:cxnSp>
        <p:nvCxnSpPr>
          <p:cNvPr id="118" name="Google Shape;118;p14"/>
          <p:cNvCxnSpPr/>
          <p:nvPr/>
        </p:nvCxnSpPr>
        <p:spPr>
          <a:xfrm rot="10800000">
            <a:off x="566790" y="9639548"/>
            <a:ext cx="86940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320"/>
        </a:solidFill>
        <a:effectLst/>
      </p:bgPr>
    </p:bg>
    <p:spTree>
      <p:nvGrpSpPr>
        <p:cNvPr id="1" name="Shape 256">
          <a:extLst>
            <a:ext uri="{FF2B5EF4-FFF2-40B4-BE49-F238E27FC236}">
              <a16:creationId xmlns:a16="http://schemas.microsoft.com/office/drawing/2014/main" id="{CB9DC458-607F-8682-277F-04E656D2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8">
            <a:extLst>
              <a:ext uri="{FF2B5EF4-FFF2-40B4-BE49-F238E27FC236}">
                <a16:creationId xmlns:a16="http://schemas.microsoft.com/office/drawing/2014/main" id="{FEA365D3-8001-0C10-7E4A-E0F9E7E854A7}"/>
              </a:ext>
            </a:extLst>
          </p:cNvPr>
          <p:cNvGrpSpPr/>
          <p:nvPr/>
        </p:nvGrpSpPr>
        <p:grpSpPr>
          <a:xfrm>
            <a:off x="1028700" y="884038"/>
            <a:ext cx="16230707" cy="8374317"/>
            <a:chOff x="0" y="-38100"/>
            <a:chExt cx="4274726" cy="2205567"/>
          </a:xfrm>
        </p:grpSpPr>
        <p:sp>
          <p:nvSpPr>
            <p:cNvPr id="258" name="Google Shape;258;p18">
              <a:extLst>
                <a:ext uri="{FF2B5EF4-FFF2-40B4-BE49-F238E27FC236}">
                  <a16:creationId xmlns:a16="http://schemas.microsoft.com/office/drawing/2014/main" id="{8D84941F-DE7E-3A1B-2FEB-840193F837A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F3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>
              <a:extLst>
                <a:ext uri="{FF2B5EF4-FFF2-40B4-BE49-F238E27FC236}">
                  <a16:creationId xmlns:a16="http://schemas.microsoft.com/office/drawing/2014/main" id="{E2777A5B-D146-C44A-57C6-529A270E3ECF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8">
            <a:extLst>
              <a:ext uri="{FF2B5EF4-FFF2-40B4-BE49-F238E27FC236}">
                <a16:creationId xmlns:a16="http://schemas.microsoft.com/office/drawing/2014/main" id="{DA33D56D-9C70-BA85-2FDB-E2EBF7563BA0}"/>
              </a:ext>
            </a:extLst>
          </p:cNvPr>
          <p:cNvSpPr txBox="1"/>
          <p:nvPr/>
        </p:nvSpPr>
        <p:spPr>
          <a:xfrm>
            <a:off x="1766932" y="2995702"/>
            <a:ext cx="147540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Valuing equity is not the same thing as practicing equity.</a:t>
            </a:r>
            <a:endParaRPr/>
          </a:p>
        </p:txBody>
      </p:sp>
      <p:sp>
        <p:nvSpPr>
          <p:cNvPr id="261" name="Google Shape;261;p18">
            <a:extLst>
              <a:ext uri="{FF2B5EF4-FFF2-40B4-BE49-F238E27FC236}">
                <a16:creationId xmlns:a16="http://schemas.microsoft.com/office/drawing/2014/main" id="{8B46A053-44DD-D2CF-0E43-707D686C3462}"/>
              </a:ext>
            </a:extLst>
          </p:cNvPr>
          <p:cNvSpPr txBox="1"/>
          <p:nvPr/>
        </p:nvSpPr>
        <p:spPr>
          <a:xfrm>
            <a:off x="2741618" y="7872502"/>
            <a:ext cx="12804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" name="Google Shape;262;p18">
            <a:extLst>
              <a:ext uri="{FF2B5EF4-FFF2-40B4-BE49-F238E27FC236}">
                <a16:creationId xmlns:a16="http://schemas.microsoft.com/office/drawing/2014/main" id="{DE850581-710C-2EA0-247F-DAC1E112AFC2}"/>
              </a:ext>
            </a:extLst>
          </p:cNvPr>
          <p:cNvCxnSpPr/>
          <p:nvPr/>
        </p:nvCxnSpPr>
        <p:spPr>
          <a:xfrm>
            <a:off x="1766932" y="1886465"/>
            <a:ext cx="127194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3" name="Google Shape;263;p18">
            <a:extLst>
              <a:ext uri="{FF2B5EF4-FFF2-40B4-BE49-F238E27FC236}">
                <a16:creationId xmlns:a16="http://schemas.microsoft.com/office/drawing/2014/main" id="{784F7619-329D-B681-B1A2-93E431E9F2A5}"/>
              </a:ext>
            </a:extLst>
          </p:cNvPr>
          <p:cNvGrpSpPr/>
          <p:nvPr/>
        </p:nvGrpSpPr>
        <p:grpSpPr>
          <a:xfrm>
            <a:off x="14988611" y="1682141"/>
            <a:ext cx="406852" cy="408676"/>
            <a:chOff x="1813" y="0"/>
            <a:chExt cx="809173" cy="812800"/>
          </a:xfrm>
        </p:grpSpPr>
        <p:sp>
          <p:nvSpPr>
            <p:cNvPr id="264" name="Google Shape;264;p18">
              <a:extLst>
                <a:ext uri="{FF2B5EF4-FFF2-40B4-BE49-F238E27FC236}">
                  <a16:creationId xmlns:a16="http://schemas.microsoft.com/office/drawing/2014/main" id="{7AA26CBB-3C3E-1049-BE64-DB21B364F29F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>
              <a:extLst>
                <a:ext uri="{FF2B5EF4-FFF2-40B4-BE49-F238E27FC236}">
                  <a16:creationId xmlns:a16="http://schemas.microsoft.com/office/drawing/2014/main" id="{C0F50178-C114-BD9A-A4D5-88A7A8208D71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8">
            <a:extLst>
              <a:ext uri="{FF2B5EF4-FFF2-40B4-BE49-F238E27FC236}">
                <a16:creationId xmlns:a16="http://schemas.microsoft.com/office/drawing/2014/main" id="{FDC323E5-F41E-A3B3-71B5-0564CF315B4E}"/>
              </a:ext>
            </a:extLst>
          </p:cNvPr>
          <p:cNvGrpSpPr/>
          <p:nvPr/>
        </p:nvGrpSpPr>
        <p:grpSpPr>
          <a:xfrm>
            <a:off x="15552286" y="1682141"/>
            <a:ext cx="406852" cy="408676"/>
            <a:chOff x="1813" y="0"/>
            <a:chExt cx="809173" cy="812800"/>
          </a:xfrm>
        </p:grpSpPr>
        <p:sp>
          <p:nvSpPr>
            <p:cNvPr id="267" name="Google Shape;267;p18">
              <a:extLst>
                <a:ext uri="{FF2B5EF4-FFF2-40B4-BE49-F238E27FC236}">
                  <a16:creationId xmlns:a16="http://schemas.microsoft.com/office/drawing/2014/main" id="{8443BF01-0D62-1EE1-AD1C-5EA1170D6265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>
              <a:extLst>
                <a:ext uri="{FF2B5EF4-FFF2-40B4-BE49-F238E27FC236}">
                  <a16:creationId xmlns:a16="http://schemas.microsoft.com/office/drawing/2014/main" id="{A843AE8C-8A88-8F6C-FE8E-DBC2F154F3A7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8">
            <a:extLst>
              <a:ext uri="{FF2B5EF4-FFF2-40B4-BE49-F238E27FC236}">
                <a16:creationId xmlns:a16="http://schemas.microsoft.com/office/drawing/2014/main" id="{F12940EA-7986-12F6-BD98-55E9E4DAD9F1}"/>
              </a:ext>
            </a:extLst>
          </p:cNvPr>
          <p:cNvGrpSpPr/>
          <p:nvPr/>
        </p:nvGrpSpPr>
        <p:grpSpPr>
          <a:xfrm>
            <a:off x="16113333" y="1682141"/>
            <a:ext cx="406852" cy="408676"/>
            <a:chOff x="1813" y="0"/>
            <a:chExt cx="809173" cy="812800"/>
          </a:xfrm>
        </p:grpSpPr>
        <p:sp>
          <p:nvSpPr>
            <p:cNvPr id="270" name="Google Shape;270;p18">
              <a:extLst>
                <a:ext uri="{FF2B5EF4-FFF2-40B4-BE49-F238E27FC236}">
                  <a16:creationId xmlns:a16="http://schemas.microsoft.com/office/drawing/2014/main" id="{15E884DE-07C9-384F-064A-24D56008ACD9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>
              <a:extLst>
                <a:ext uri="{FF2B5EF4-FFF2-40B4-BE49-F238E27FC236}">
                  <a16:creationId xmlns:a16="http://schemas.microsoft.com/office/drawing/2014/main" id="{9F4626E6-564D-BEBE-7E89-9C49F9C05271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8">
            <a:extLst>
              <a:ext uri="{FF2B5EF4-FFF2-40B4-BE49-F238E27FC236}">
                <a16:creationId xmlns:a16="http://schemas.microsoft.com/office/drawing/2014/main" id="{C942D251-6EBB-D028-0806-BB814D58AC9F}"/>
              </a:ext>
            </a:extLst>
          </p:cNvPr>
          <p:cNvGrpSpPr/>
          <p:nvPr/>
        </p:nvGrpSpPr>
        <p:grpSpPr>
          <a:xfrm>
            <a:off x="-3233490" y="5979520"/>
            <a:ext cx="6999679" cy="8616579"/>
            <a:chOff x="0" y="0"/>
            <a:chExt cx="9332905" cy="11488772"/>
          </a:xfrm>
        </p:grpSpPr>
        <p:grpSp>
          <p:nvGrpSpPr>
            <p:cNvPr id="273" name="Google Shape;273;p18">
              <a:extLst>
                <a:ext uri="{FF2B5EF4-FFF2-40B4-BE49-F238E27FC236}">
                  <a16:creationId xmlns:a16="http://schemas.microsoft.com/office/drawing/2014/main" id="{CB89890D-0726-F2A6-1586-D9CE76C1238C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274" name="Google Shape;274;p18">
                <a:extLst>
                  <a:ext uri="{FF2B5EF4-FFF2-40B4-BE49-F238E27FC236}">
                    <a16:creationId xmlns:a16="http://schemas.microsoft.com/office/drawing/2014/main" id="{A7F02852-8684-8BA7-68CC-EC365949771C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8">
                <a:extLst>
                  <a:ext uri="{FF2B5EF4-FFF2-40B4-BE49-F238E27FC236}">
                    <a16:creationId xmlns:a16="http://schemas.microsoft.com/office/drawing/2014/main" id="{7260BBB6-17F7-F48C-7E8C-DC9A65245B48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8">
              <a:extLst>
                <a:ext uri="{FF2B5EF4-FFF2-40B4-BE49-F238E27FC236}">
                  <a16:creationId xmlns:a16="http://schemas.microsoft.com/office/drawing/2014/main" id="{77FD28E5-D579-2882-CE1D-76F79F72ABCC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277" name="Google Shape;277;p18">
                <a:extLst>
                  <a:ext uri="{FF2B5EF4-FFF2-40B4-BE49-F238E27FC236}">
                    <a16:creationId xmlns:a16="http://schemas.microsoft.com/office/drawing/2014/main" id="{FC32C2D9-4C73-8FC2-613D-5AF7141DD63C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>
                <a:extLst>
                  <a:ext uri="{FF2B5EF4-FFF2-40B4-BE49-F238E27FC236}">
                    <a16:creationId xmlns:a16="http://schemas.microsoft.com/office/drawing/2014/main" id="{DAD157B5-C8FD-D167-5320-52EDFB2ED64B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8">
              <a:extLst>
                <a:ext uri="{FF2B5EF4-FFF2-40B4-BE49-F238E27FC236}">
                  <a16:creationId xmlns:a16="http://schemas.microsoft.com/office/drawing/2014/main" id="{1C6F2095-93AB-1137-E9F1-9F249CD9192C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280" name="Google Shape;280;p18">
                <a:extLst>
                  <a:ext uri="{FF2B5EF4-FFF2-40B4-BE49-F238E27FC236}">
                    <a16:creationId xmlns:a16="http://schemas.microsoft.com/office/drawing/2014/main" id="{5406879F-24F5-FA38-E207-0FFB24A67858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8">
                <a:extLst>
                  <a:ext uri="{FF2B5EF4-FFF2-40B4-BE49-F238E27FC236}">
                    <a16:creationId xmlns:a16="http://schemas.microsoft.com/office/drawing/2014/main" id="{4F4BFDF5-D599-2694-0DD8-E56B451A1719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590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320"/>
        </a:solidFill>
        <a:effectLst/>
      </p:bgPr>
    </p:bg>
    <p:spTree>
      <p:nvGrpSpPr>
        <p:cNvPr id="1" name="Shape 285">
          <a:extLst>
            <a:ext uri="{FF2B5EF4-FFF2-40B4-BE49-F238E27FC236}">
              <a16:creationId xmlns:a16="http://schemas.microsoft.com/office/drawing/2014/main" id="{8ACCBCF2-C729-E0B9-C58B-B49B28A98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9">
            <a:extLst>
              <a:ext uri="{FF2B5EF4-FFF2-40B4-BE49-F238E27FC236}">
                <a16:creationId xmlns:a16="http://schemas.microsoft.com/office/drawing/2014/main" id="{D5ED8FA9-4C46-E5AA-49EE-8CB5C62CBDA2}"/>
              </a:ext>
            </a:extLst>
          </p:cNvPr>
          <p:cNvGrpSpPr/>
          <p:nvPr/>
        </p:nvGrpSpPr>
        <p:grpSpPr>
          <a:xfrm>
            <a:off x="1028700" y="884038"/>
            <a:ext cx="16230707" cy="8374317"/>
            <a:chOff x="0" y="-38100"/>
            <a:chExt cx="4274726" cy="2205567"/>
          </a:xfrm>
        </p:grpSpPr>
        <p:sp>
          <p:nvSpPr>
            <p:cNvPr id="287" name="Google Shape;287;p19">
              <a:extLst>
                <a:ext uri="{FF2B5EF4-FFF2-40B4-BE49-F238E27FC236}">
                  <a16:creationId xmlns:a16="http://schemas.microsoft.com/office/drawing/2014/main" id="{82E88F08-DA4C-16F8-C0B9-68E1A0577607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F3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>
              <a:extLst>
                <a:ext uri="{FF2B5EF4-FFF2-40B4-BE49-F238E27FC236}">
                  <a16:creationId xmlns:a16="http://schemas.microsoft.com/office/drawing/2014/main" id="{36E96039-6C93-1166-0AFA-BDF18537B8B9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9">
            <a:extLst>
              <a:ext uri="{FF2B5EF4-FFF2-40B4-BE49-F238E27FC236}">
                <a16:creationId xmlns:a16="http://schemas.microsoft.com/office/drawing/2014/main" id="{83DE5FDC-4878-9373-8FB4-BB6A4624C0B6}"/>
              </a:ext>
            </a:extLst>
          </p:cNvPr>
          <p:cNvSpPr txBox="1"/>
          <p:nvPr/>
        </p:nvSpPr>
        <p:spPr>
          <a:xfrm>
            <a:off x="1766932" y="2995702"/>
            <a:ext cx="147540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Equitable practices must be systematized, or they are not equitable. </a:t>
            </a:r>
            <a:endParaRPr/>
          </a:p>
        </p:txBody>
      </p:sp>
      <p:sp>
        <p:nvSpPr>
          <p:cNvPr id="290" name="Google Shape;290;p19">
            <a:extLst>
              <a:ext uri="{FF2B5EF4-FFF2-40B4-BE49-F238E27FC236}">
                <a16:creationId xmlns:a16="http://schemas.microsoft.com/office/drawing/2014/main" id="{66615CD8-560A-15B4-A0B3-B0FD9B8C5B75}"/>
              </a:ext>
            </a:extLst>
          </p:cNvPr>
          <p:cNvSpPr txBox="1"/>
          <p:nvPr/>
        </p:nvSpPr>
        <p:spPr>
          <a:xfrm>
            <a:off x="2741618" y="7872502"/>
            <a:ext cx="12804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" name="Google Shape;291;p19">
            <a:extLst>
              <a:ext uri="{FF2B5EF4-FFF2-40B4-BE49-F238E27FC236}">
                <a16:creationId xmlns:a16="http://schemas.microsoft.com/office/drawing/2014/main" id="{66C9863F-FAA4-7F8F-739B-F16890494434}"/>
              </a:ext>
            </a:extLst>
          </p:cNvPr>
          <p:cNvCxnSpPr/>
          <p:nvPr/>
        </p:nvCxnSpPr>
        <p:spPr>
          <a:xfrm>
            <a:off x="1766932" y="1886465"/>
            <a:ext cx="127194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2" name="Google Shape;292;p19">
            <a:extLst>
              <a:ext uri="{FF2B5EF4-FFF2-40B4-BE49-F238E27FC236}">
                <a16:creationId xmlns:a16="http://schemas.microsoft.com/office/drawing/2014/main" id="{F0C7F55E-82BD-E75A-1018-4C4A8924DE6F}"/>
              </a:ext>
            </a:extLst>
          </p:cNvPr>
          <p:cNvGrpSpPr/>
          <p:nvPr/>
        </p:nvGrpSpPr>
        <p:grpSpPr>
          <a:xfrm>
            <a:off x="14988611" y="1682141"/>
            <a:ext cx="406852" cy="408676"/>
            <a:chOff x="1813" y="0"/>
            <a:chExt cx="809173" cy="812800"/>
          </a:xfrm>
        </p:grpSpPr>
        <p:sp>
          <p:nvSpPr>
            <p:cNvPr id="293" name="Google Shape;293;p19">
              <a:extLst>
                <a:ext uri="{FF2B5EF4-FFF2-40B4-BE49-F238E27FC236}">
                  <a16:creationId xmlns:a16="http://schemas.microsoft.com/office/drawing/2014/main" id="{BD2F7016-EBF7-2810-5662-11CEFB36486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>
              <a:extLst>
                <a:ext uri="{FF2B5EF4-FFF2-40B4-BE49-F238E27FC236}">
                  <a16:creationId xmlns:a16="http://schemas.microsoft.com/office/drawing/2014/main" id="{48743D2A-7550-5AE9-2BB7-97F05941A7A1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9">
            <a:extLst>
              <a:ext uri="{FF2B5EF4-FFF2-40B4-BE49-F238E27FC236}">
                <a16:creationId xmlns:a16="http://schemas.microsoft.com/office/drawing/2014/main" id="{5826809D-6148-B7DB-0C54-020E24656956}"/>
              </a:ext>
            </a:extLst>
          </p:cNvPr>
          <p:cNvGrpSpPr/>
          <p:nvPr/>
        </p:nvGrpSpPr>
        <p:grpSpPr>
          <a:xfrm>
            <a:off x="15552286" y="1682141"/>
            <a:ext cx="406852" cy="408676"/>
            <a:chOff x="1813" y="0"/>
            <a:chExt cx="809173" cy="812800"/>
          </a:xfrm>
        </p:grpSpPr>
        <p:sp>
          <p:nvSpPr>
            <p:cNvPr id="296" name="Google Shape;296;p19">
              <a:extLst>
                <a:ext uri="{FF2B5EF4-FFF2-40B4-BE49-F238E27FC236}">
                  <a16:creationId xmlns:a16="http://schemas.microsoft.com/office/drawing/2014/main" id="{25721A70-B80F-6F28-6048-E0285E77AF6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>
              <a:extLst>
                <a:ext uri="{FF2B5EF4-FFF2-40B4-BE49-F238E27FC236}">
                  <a16:creationId xmlns:a16="http://schemas.microsoft.com/office/drawing/2014/main" id="{7BD8BBA1-9BD7-4DB7-B201-38A3FA9F9938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9">
            <a:extLst>
              <a:ext uri="{FF2B5EF4-FFF2-40B4-BE49-F238E27FC236}">
                <a16:creationId xmlns:a16="http://schemas.microsoft.com/office/drawing/2014/main" id="{5A9D1991-6AA6-B694-6275-28D8C92FCAFA}"/>
              </a:ext>
            </a:extLst>
          </p:cNvPr>
          <p:cNvGrpSpPr/>
          <p:nvPr/>
        </p:nvGrpSpPr>
        <p:grpSpPr>
          <a:xfrm>
            <a:off x="16113333" y="1682141"/>
            <a:ext cx="406852" cy="408676"/>
            <a:chOff x="1813" y="0"/>
            <a:chExt cx="809173" cy="812800"/>
          </a:xfrm>
        </p:grpSpPr>
        <p:sp>
          <p:nvSpPr>
            <p:cNvPr id="299" name="Google Shape;299;p19">
              <a:extLst>
                <a:ext uri="{FF2B5EF4-FFF2-40B4-BE49-F238E27FC236}">
                  <a16:creationId xmlns:a16="http://schemas.microsoft.com/office/drawing/2014/main" id="{35A2567A-09C8-09CA-6EEE-602AD970DC1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>
              <a:extLst>
                <a:ext uri="{FF2B5EF4-FFF2-40B4-BE49-F238E27FC236}">
                  <a16:creationId xmlns:a16="http://schemas.microsoft.com/office/drawing/2014/main" id="{EB0FE0E6-198F-A6E8-7FDA-C765CDE704F5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9">
            <a:extLst>
              <a:ext uri="{FF2B5EF4-FFF2-40B4-BE49-F238E27FC236}">
                <a16:creationId xmlns:a16="http://schemas.microsoft.com/office/drawing/2014/main" id="{7E7A9B31-99DD-98B7-87B4-A49FD03C075C}"/>
              </a:ext>
            </a:extLst>
          </p:cNvPr>
          <p:cNvGrpSpPr/>
          <p:nvPr/>
        </p:nvGrpSpPr>
        <p:grpSpPr>
          <a:xfrm>
            <a:off x="-3233490" y="5979520"/>
            <a:ext cx="6999679" cy="8616579"/>
            <a:chOff x="0" y="0"/>
            <a:chExt cx="9332905" cy="11488772"/>
          </a:xfrm>
        </p:grpSpPr>
        <p:grpSp>
          <p:nvGrpSpPr>
            <p:cNvPr id="302" name="Google Shape;302;p19">
              <a:extLst>
                <a:ext uri="{FF2B5EF4-FFF2-40B4-BE49-F238E27FC236}">
                  <a16:creationId xmlns:a16="http://schemas.microsoft.com/office/drawing/2014/main" id="{CFE4F9DF-2537-6E54-DC2E-AC7A468D8EDE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303" name="Google Shape;303;p19">
                <a:extLst>
                  <a:ext uri="{FF2B5EF4-FFF2-40B4-BE49-F238E27FC236}">
                    <a16:creationId xmlns:a16="http://schemas.microsoft.com/office/drawing/2014/main" id="{BDE98D5E-DE33-E7DA-FB59-F5019C4F3980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4DA1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9">
                <a:extLst>
                  <a:ext uri="{FF2B5EF4-FFF2-40B4-BE49-F238E27FC236}">
                    <a16:creationId xmlns:a16="http://schemas.microsoft.com/office/drawing/2014/main" id="{1993D5EB-A324-4E0D-C6F0-E949334B90A0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19">
              <a:extLst>
                <a:ext uri="{FF2B5EF4-FFF2-40B4-BE49-F238E27FC236}">
                  <a16:creationId xmlns:a16="http://schemas.microsoft.com/office/drawing/2014/main" id="{245DB014-FF96-F913-23D0-0D784B20D3F3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306" name="Google Shape;306;p19">
                <a:extLst>
                  <a:ext uri="{FF2B5EF4-FFF2-40B4-BE49-F238E27FC236}">
                    <a16:creationId xmlns:a16="http://schemas.microsoft.com/office/drawing/2014/main" id="{45247D25-36FA-87D9-DD33-9202DAE8521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>
                <a:extLst>
                  <a:ext uri="{FF2B5EF4-FFF2-40B4-BE49-F238E27FC236}">
                    <a16:creationId xmlns:a16="http://schemas.microsoft.com/office/drawing/2014/main" id="{420F7D50-055E-E8D5-7E47-9EAD91B8B1BE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9">
              <a:extLst>
                <a:ext uri="{FF2B5EF4-FFF2-40B4-BE49-F238E27FC236}">
                  <a16:creationId xmlns:a16="http://schemas.microsoft.com/office/drawing/2014/main" id="{3A636971-D0EB-7651-542D-C8FA6D48613F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309" name="Google Shape;309;p19">
                <a:extLst>
                  <a:ext uri="{FF2B5EF4-FFF2-40B4-BE49-F238E27FC236}">
                    <a16:creationId xmlns:a16="http://schemas.microsoft.com/office/drawing/2014/main" id="{9DCBC625-E050-2642-B7BF-18017C16A1BF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>
                <a:extLst>
                  <a:ext uri="{FF2B5EF4-FFF2-40B4-BE49-F238E27FC236}">
                    <a16:creationId xmlns:a16="http://schemas.microsoft.com/office/drawing/2014/main" id="{A37013D1-E364-2158-6CEF-5CE6AD833B85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168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314">
          <a:extLst>
            <a:ext uri="{FF2B5EF4-FFF2-40B4-BE49-F238E27FC236}">
              <a16:creationId xmlns:a16="http://schemas.microsoft.com/office/drawing/2014/main" id="{14196F24-BDF7-38AD-308F-1F3C2F16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>
            <a:extLst>
              <a:ext uri="{FF2B5EF4-FFF2-40B4-BE49-F238E27FC236}">
                <a16:creationId xmlns:a16="http://schemas.microsoft.com/office/drawing/2014/main" id="{AFBA6ADA-4DB1-23BA-6988-D025401A49C0}"/>
              </a:ext>
            </a:extLst>
          </p:cNvPr>
          <p:cNvSpPr txBox="1"/>
          <p:nvPr/>
        </p:nvSpPr>
        <p:spPr>
          <a:xfrm>
            <a:off x="708800" y="1402275"/>
            <a:ext cx="75669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How do we create a system that…</a:t>
            </a:r>
            <a:endParaRPr/>
          </a:p>
        </p:txBody>
      </p:sp>
      <p:grpSp>
        <p:nvGrpSpPr>
          <p:cNvPr id="316" name="Google Shape;316;p20">
            <a:extLst>
              <a:ext uri="{FF2B5EF4-FFF2-40B4-BE49-F238E27FC236}">
                <a16:creationId xmlns:a16="http://schemas.microsoft.com/office/drawing/2014/main" id="{A787CC2C-A87E-A200-B17F-CD00C61D1DF6}"/>
              </a:ext>
            </a:extLst>
          </p:cNvPr>
          <p:cNvGrpSpPr/>
          <p:nvPr/>
        </p:nvGrpSpPr>
        <p:grpSpPr>
          <a:xfrm>
            <a:off x="8480825" y="1755050"/>
            <a:ext cx="7725253" cy="7045796"/>
            <a:chOff x="0" y="0"/>
            <a:chExt cx="5819400" cy="9394394"/>
          </a:xfrm>
        </p:grpSpPr>
        <p:sp>
          <p:nvSpPr>
            <p:cNvPr id="317" name="Google Shape;317;p20">
              <a:extLst>
                <a:ext uri="{FF2B5EF4-FFF2-40B4-BE49-F238E27FC236}">
                  <a16:creationId xmlns:a16="http://schemas.microsoft.com/office/drawing/2014/main" id="{A3F87BC4-2D7F-4261-32CE-D4FF6282A49B}"/>
                </a:ext>
              </a:extLst>
            </p:cNvPr>
            <p:cNvSpPr txBox="1"/>
            <p:nvPr/>
          </p:nvSpPr>
          <p:spPr>
            <a:xfrm>
              <a:off x="0" y="0"/>
              <a:ext cx="5819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8" name="Google Shape;318;p20">
              <a:extLst>
                <a:ext uri="{FF2B5EF4-FFF2-40B4-BE49-F238E27FC236}">
                  <a16:creationId xmlns:a16="http://schemas.microsoft.com/office/drawing/2014/main" id="{374847C0-1ACF-3E0E-4B5B-A6774DDC3352}"/>
                </a:ext>
              </a:extLst>
            </p:cNvPr>
            <p:cNvSpPr txBox="1"/>
            <p:nvPr/>
          </p:nvSpPr>
          <p:spPr>
            <a:xfrm>
              <a:off x="0" y="1020794"/>
              <a:ext cx="5819400" cy="837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1910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is aligned with our values of inclusivity &amp; community partnership?</a:t>
              </a:r>
              <a:endParaRPr sz="30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41910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meets our obligations as financial stewards of state funds?</a:t>
              </a:r>
              <a:endParaRPr sz="30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41910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is sustainable/does not overwhelm our cataloger?</a:t>
              </a:r>
              <a:endParaRPr sz="30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41910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spreads the increased labor equally across all relevant stakeholders?</a:t>
              </a:r>
              <a:endParaRPr sz="30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41910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320"/>
                </a:buClr>
                <a:buSzPts val="3000"/>
                <a:buFont typeface="Roboto"/>
                <a:buChar char="●"/>
              </a:pPr>
              <a:r>
                <a:rPr lang="en-US" sz="30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is equitable and beneficial to our partner bookstores?</a:t>
              </a:r>
              <a:endParaRPr sz="30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19" name="Google Shape;319;p20">
            <a:extLst>
              <a:ext uri="{FF2B5EF4-FFF2-40B4-BE49-F238E27FC236}">
                <a16:creationId xmlns:a16="http://schemas.microsoft.com/office/drawing/2014/main" id="{33646A22-6135-DFD5-B4E5-C321FF2C13FA}"/>
              </a:ext>
            </a:extLst>
          </p:cNvPr>
          <p:cNvCxnSpPr/>
          <p:nvPr/>
        </p:nvCxnSpPr>
        <p:spPr>
          <a:xfrm>
            <a:off x="1912327" y="874461"/>
            <a:ext cx="133122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0" name="Google Shape;320;p20">
            <a:extLst>
              <a:ext uri="{FF2B5EF4-FFF2-40B4-BE49-F238E27FC236}">
                <a16:creationId xmlns:a16="http://schemas.microsoft.com/office/drawing/2014/main" id="{73286081-5AA2-E3D4-A9A0-8EA07566B52E}"/>
              </a:ext>
            </a:extLst>
          </p:cNvPr>
          <p:cNvGrpSpPr/>
          <p:nvPr/>
        </p:nvGrpSpPr>
        <p:grpSpPr>
          <a:xfrm>
            <a:off x="16109637" y="670137"/>
            <a:ext cx="406852" cy="408676"/>
            <a:chOff x="1813" y="0"/>
            <a:chExt cx="809173" cy="812800"/>
          </a:xfrm>
        </p:grpSpPr>
        <p:sp>
          <p:nvSpPr>
            <p:cNvPr id="321" name="Google Shape;321;p20">
              <a:extLst>
                <a:ext uri="{FF2B5EF4-FFF2-40B4-BE49-F238E27FC236}">
                  <a16:creationId xmlns:a16="http://schemas.microsoft.com/office/drawing/2014/main" id="{A79327A8-62F1-02EF-0162-DD6E63FF595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>
              <a:extLst>
                <a:ext uri="{FF2B5EF4-FFF2-40B4-BE49-F238E27FC236}">
                  <a16:creationId xmlns:a16="http://schemas.microsoft.com/office/drawing/2014/main" id="{185C91F3-A08C-0371-8A46-5CCEE651EB84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0">
            <a:extLst>
              <a:ext uri="{FF2B5EF4-FFF2-40B4-BE49-F238E27FC236}">
                <a16:creationId xmlns:a16="http://schemas.microsoft.com/office/drawing/2014/main" id="{1ACFAD23-77AC-F9C2-F85B-2179E256E6D4}"/>
              </a:ext>
            </a:extLst>
          </p:cNvPr>
          <p:cNvGrpSpPr/>
          <p:nvPr/>
        </p:nvGrpSpPr>
        <p:grpSpPr>
          <a:xfrm>
            <a:off x="16673311" y="670137"/>
            <a:ext cx="406852" cy="408676"/>
            <a:chOff x="1813" y="0"/>
            <a:chExt cx="809173" cy="812800"/>
          </a:xfrm>
        </p:grpSpPr>
        <p:sp>
          <p:nvSpPr>
            <p:cNvPr id="324" name="Google Shape;324;p20">
              <a:extLst>
                <a:ext uri="{FF2B5EF4-FFF2-40B4-BE49-F238E27FC236}">
                  <a16:creationId xmlns:a16="http://schemas.microsoft.com/office/drawing/2014/main" id="{675E7B29-B541-6F99-B0AB-25F6B8A9500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>
              <a:extLst>
                <a:ext uri="{FF2B5EF4-FFF2-40B4-BE49-F238E27FC236}">
                  <a16:creationId xmlns:a16="http://schemas.microsoft.com/office/drawing/2014/main" id="{9F101D19-1AE7-6B6C-47CC-9F621319A2E6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0">
            <a:extLst>
              <a:ext uri="{FF2B5EF4-FFF2-40B4-BE49-F238E27FC236}">
                <a16:creationId xmlns:a16="http://schemas.microsoft.com/office/drawing/2014/main" id="{CE2B48BB-E153-5697-BE86-E8C12A2574CB}"/>
              </a:ext>
            </a:extLst>
          </p:cNvPr>
          <p:cNvGrpSpPr/>
          <p:nvPr/>
        </p:nvGrpSpPr>
        <p:grpSpPr>
          <a:xfrm>
            <a:off x="17234359" y="670137"/>
            <a:ext cx="406852" cy="408676"/>
            <a:chOff x="1813" y="0"/>
            <a:chExt cx="809173" cy="812800"/>
          </a:xfrm>
        </p:grpSpPr>
        <p:sp>
          <p:nvSpPr>
            <p:cNvPr id="327" name="Google Shape;327;p20">
              <a:extLst>
                <a:ext uri="{FF2B5EF4-FFF2-40B4-BE49-F238E27FC236}">
                  <a16:creationId xmlns:a16="http://schemas.microsoft.com/office/drawing/2014/main" id="{E52E69EB-527E-EB5E-868E-BD918C3C4F5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>
              <a:extLst>
                <a:ext uri="{FF2B5EF4-FFF2-40B4-BE49-F238E27FC236}">
                  <a16:creationId xmlns:a16="http://schemas.microsoft.com/office/drawing/2014/main" id="{BB20D2F4-9835-CE88-A7BC-35D976CA51A7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0">
            <a:extLst>
              <a:ext uri="{FF2B5EF4-FFF2-40B4-BE49-F238E27FC236}">
                <a16:creationId xmlns:a16="http://schemas.microsoft.com/office/drawing/2014/main" id="{333CE297-5C55-A863-79CD-FEECDA076330}"/>
              </a:ext>
            </a:extLst>
          </p:cNvPr>
          <p:cNvGrpSpPr/>
          <p:nvPr/>
        </p:nvGrpSpPr>
        <p:grpSpPr>
          <a:xfrm>
            <a:off x="-3499828" y="5979520"/>
            <a:ext cx="6999679" cy="8616579"/>
            <a:chOff x="0" y="0"/>
            <a:chExt cx="9332905" cy="11488772"/>
          </a:xfrm>
        </p:grpSpPr>
        <p:grpSp>
          <p:nvGrpSpPr>
            <p:cNvPr id="330" name="Google Shape;330;p20">
              <a:extLst>
                <a:ext uri="{FF2B5EF4-FFF2-40B4-BE49-F238E27FC236}">
                  <a16:creationId xmlns:a16="http://schemas.microsoft.com/office/drawing/2014/main" id="{B8D6B878-B1D6-D0BE-87D8-C513A2A0B4A6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331" name="Google Shape;331;p20">
                <a:extLst>
                  <a:ext uri="{FF2B5EF4-FFF2-40B4-BE49-F238E27FC236}">
                    <a16:creationId xmlns:a16="http://schemas.microsoft.com/office/drawing/2014/main" id="{FCF0FBA5-4849-D289-8232-CDDCE937019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0">
                <a:extLst>
                  <a:ext uri="{FF2B5EF4-FFF2-40B4-BE49-F238E27FC236}">
                    <a16:creationId xmlns:a16="http://schemas.microsoft.com/office/drawing/2014/main" id="{CD809E72-B13F-5E11-D7D6-D3C04C9210A3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20">
              <a:extLst>
                <a:ext uri="{FF2B5EF4-FFF2-40B4-BE49-F238E27FC236}">
                  <a16:creationId xmlns:a16="http://schemas.microsoft.com/office/drawing/2014/main" id="{3B6C4AD2-E149-34E5-C206-D75E548A3B06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334" name="Google Shape;334;p20">
                <a:extLst>
                  <a:ext uri="{FF2B5EF4-FFF2-40B4-BE49-F238E27FC236}">
                    <a16:creationId xmlns:a16="http://schemas.microsoft.com/office/drawing/2014/main" id="{0525533C-E483-9397-A0B2-11E7FC6F78D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0">
                <a:extLst>
                  <a:ext uri="{FF2B5EF4-FFF2-40B4-BE49-F238E27FC236}">
                    <a16:creationId xmlns:a16="http://schemas.microsoft.com/office/drawing/2014/main" id="{9C5ED6B4-DF0C-AAE2-63D1-A8318D671A38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20">
              <a:extLst>
                <a:ext uri="{FF2B5EF4-FFF2-40B4-BE49-F238E27FC236}">
                  <a16:creationId xmlns:a16="http://schemas.microsoft.com/office/drawing/2014/main" id="{5F6B17EB-22ED-4324-877D-64EC7A375DBE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337" name="Google Shape;337;p20">
                <a:extLst>
                  <a:ext uri="{FF2B5EF4-FFF2-40B4-BE49-F238E27FC236}">
                    <a16:creationId xmlns:a16="http://schemas.microsoft.com/office/drawing/2014/main" id="{75A6A920-C355-E81A-9E59-2497741723BE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>
                <a:extLst>
                  <a:ext uri="{FF2B5EF4-FFF2-40B4-BE49-F238E27FC236}">
                    <a16:creationId xmlns:a16="http://schemas.microsoft.com/office/drawing/2014/main" id="{2F8E863D-5901-72C2-7C99-36A775AEE65A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2204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342">
          <a:extLst>
            <a:ext uri="{FF2B5EF4-FFF2-40B4-BE49-F238E27FC236}">
              <a16:creationId xmlns:a16="http://schemas.microsoft.com/office/drawing/2014/main" id="{7C03AD85-DCE4-0D41-D280-0EAFDEE1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>
            <a:extLst>
              <a:ext uri="{FF2B5EF4-FFF2-40B4-BE49-F238E27FC236}">
                <a16:creationId xmlns:a16="http://schemas.microsoft.com/office/drawing/2014/main" id="{47935901-3552-617F-1D1C-AF0D3ECC3678}"/>
              </a:ext>
            </a:extLst>
          </p:cNvPr>
          <p:cNvSpPr txBox="1"/>
          <p:nvPr/>
        </p:nvSpPr>
        <p:spPr>
          <a:xfrm>
            <a:off x="12361306" y="942518"/>
            <a:ext cx="5825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Our Workflow</a:t>
            </a:r>
            <a:endParaRPr/>
          </a:p>
        </p:txBody>
      </p:sp>
      <p:cxnSp>
        <p:nvCxnSpPr>
          <p:cNvPr id="344" name="Google Shape;344;p21">
            <a:extLst>
              <a:ext uri="{FF2B5EF4-FFF2-40B4-BE49-F238E27FC236}">
                <a16:creationId xmlns:a16="http://schemas.microsoft.com/office/drawing/2014/main" id="{FB5BF749-F37B-3251-EF31-2DFD9A2EF938}"/>
              </a:ext>
            </a:extLst>
          </p:cNvPr>
          <p:cNvCxnSpPr/>
          <p:nvPr/>
        </p:nvCxnSpPr>
        <p:spPr>
          <a:xfrm rot="10800000">
            <a:off x="2794406" y="414711"/>
            <a:ext cx="133122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45" name="Google Shape;345;p21">
            <a:extLst>
              <a:ext uri="{FF2B5EF4-FFF2-40B4-BE49-F238E27FC236}">
                <a16:creationId xmlns:a16="http://schemas.microsoft.com/office/drawing/2014/main" id="{DF321E9F-8827-CE77-17F2-B59C4CA9A508}"/>
              </a:ext>
            </a:extLst>
          </p:cNvPr>
          <p:cNvGrpSpPr/>
          <p:nvPr/>
        </p:nvGrpSpPr>
        <p:grpSpPr>
          <a:xfrm flipH="1">
            <a:off x="-2375106" y="670137"/>
            <a:ext cx="406852" cy="408676"/>
            <a:chOff x="1813" y="0"/>
            <a:chExt cx="809173" cy="812800"/>
          </a:xfrm>
        </p:grpSpPr>
        <p:sp>
          <p:nvSpPr>
            <p:cNvPr id="346" name="Google Shape;346;p21">
              <a:extLst>
                <a:ext uri="{FF2B5EF4-FFF2-40B4-BE49-F238E27FC236}">
                  <a16:creationId xmlns:a16="http://schemas.microsoft.com/office/drawing/2014/main" id="{9703AD36-EA7B-6F5F-6F32-1AE13C753390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>
              <a:extLst>
                <a:ext uri="{FF2B5EF4-FFF2-40B4-BE49-F238E27FC236}">
                  <a16:creationId xmlns:a16="http://schemas.microsoft.com/office/drawing/2014/main" id="{E475FC41-D601-05C2-2E04-6919F91EC9CC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1">
            <a:extLst>
              <a:ext uri="{FF2B5EF4-FFF2-40B4-BE49-F238E27FC236}">
                <a16:creationId xmlns:a16="http://schemas.microsoft.com/office/drawing/2014/main" id="{241E842E-7EB8-9BAD-854F-BC7226502493}"/>
              </a:ext>
            </a:extLst>
          </p:cNvPr>
          <p:cNvGrpSpPr/>
          <p:nvPr/>
        </p:nvGrpSpPr>
        <p:grpSpPr>
          <a:xfrm flipH="1">
            <a:off x="-2938780" y="670137"/>
            <a:ext cx="406852" cy="408676"/>
            <a:chOff x="1813" y="0"/>
            <a:chExt cx="809173" cy="812800"/>
          </a:xfrm>
        </p:grpSpPr>
        <p:sp>
          <p:nvSpPr>
            <p:cNvPr id="349" name="Google Shape;349;p21">
              <a:extLst>
                <a:ext uri="{FF2B5EF4-FFF2-40B4-BE49-F238E27FC236}">
                  <a16:creationId xmlns:a16="http://schemas.microsoft.com/office/drawing/2014/main" id="{E3FCF425-5ED8-E024-E59F-0E89C4E6520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>
              <a:extLst>
                <a:ext uri="{FF2B5EF4-FFF2-40B4-BE49-F238E27FC236}">
                  <a16:creationId xmlns:a16="http://schemas.microsoft.com/office/drawing/2014/main" id="{76B8E797-8302-8CE2-0C5B-A2FEAA5F5FE7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21">
            <a:extLst>
              <a:ext uri="{FF2B5EF4-FFF2-40B4-BE49-F238E27FC236}">
                <a16:creationId xmlns:a16="http://schemas.microsoft.com/office/drawing/2014/main" id="{6A53E037-6DEB-3B5E-05D9-BAE865C257C8}"/>
              </a:ext>
            </a:extLst>
          </p:cNvPr>
          <p:cNvGrpSpPr/>
          <p:nvPr/>
        </p:nvGrpSpPr>
        <p:grpSpPr>
          <a:xfrm flipH="1">
            <a:off x="-3499828" y="670137"/>
            <a:ext cx="406852" cy="408676"/>
            <a:chOff x="1813" y="0"/>
            <a:chExt cx="809173" cy="812800"/>
          </a:xfrm>
        </p:grpSpPr>
        <p:sp>
          <p:nvSpPr>
            <p:cNvPr id="352" name="Google Shape;352;p21">
              <a:extLst>
                <a:ext uri="{FF2B5EF4-FFF2-40B4-BE49-F238E27FC236}">
                  <a16:creationId xmlns:a16="http://schemas.microsoft.com/office/drawing/2014/main" id="{33C24D47-495D-7EB6-6AB1-12ED0C72583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>
              <a:extLst>
                <a:ext uri="{FF2B5EF4-FFF2-40B4-BE49-F238E27FC236}">
                  <a16:creationId xmlns:a16="http://schemas.microsoft.com/office/drawing/2014/main" id="{4E241AF7-A43E-D4A3-0316-FD2AD173FE92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1">
            <a:extLst>
              <a:ext uri="{FF2B5EF4-FFF2-40B4-BE49-F238E27FC236}">
                <a16:creationId xmlns:a16="http://schemas.microsoft.com/office/drawing/2014/main" id="{152BF00C-BFCC-C834-CA1D-621AF4EF451D}"/>
              </a:ext>
            </a:extLst>
          </p:cNvPr>
          <p:cNvGrpSpPr/>
          <p:nvPr/>
        </p:nvGrpSpPr>
        <p:grpSpPr>
          <a:xfrm flipH="1">
            <a:off x="14836807" y="5960370"/>
            <a:ext cx="6999679" cy="8616579"/>
            <a:chOff x="0" y="0"/>
            <a:chExt cx="9332905" cy="11488772"/>
          </a:xfrm>
        </p:grpSpPr>
        <p:grpSp>
          <p:nvGrpSpPr>
            <p:cNvPr id="355" name="Google Shape;355;p21">
              <a:extLst>
                <a:ext uri="{FF2B5EF4-FFF2-40B4-BE49-F238E27FC236}">
                  <a16:creationId xmlns:a16="http://schemas.microsoft.com/office/drawing/2014/main" id="{7F87B6C4-BE1F-D6B4-185D-F64E1DE90103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356" name="Google Shape;356;p21">
                <a:extLst>
                  <a:ext uri="{FF2B5EF4-FFF2-40B4-BE49-F238E27FC236}">
                    <a16:creationId xmlns:a16="http://schemas.microsoft.com/office/drawing/2014/main" id="{8E3AD744-5C8F-E04D-7683-001E3B1F9B7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>
                <a:extLst>
                  <a:ext uri="{FF2B5EF4-FFF2-40B4-BE49-F238E27FC236}">
                    <a16:creationId xmlns:a16="http://schemas.microsoft.com/office/drawing/2014/main" id="{08BF840F-A3FD-8956-CBA0-033444EC732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21">
              <a:extLst>
                <a:ext uri="{FF2B5EF4-FFF2-40B4-BE49-F238E27FC236}">
                  <a16:creationId xmlns:a16="http://schemas.microsoft.com/office/drawing/2014/main" id="{503497D4-E7D0-80CD-729D-60D748781E73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359" name="Google Shape;359;p21">
                <a:extLst>
                  <a:ext uri="{FF2B5EF4-FFF2-40B4-BE49-F238E27FC236}">
                    <a16:creationId xmlns:a16="http://schemas.microsoft.com/office/drawing/2014/main" id="{7C595E42-C958-D3CD-76E0-089F85F6222E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1">
                <a:extLst>
                  <a:ext uri="{FF2B5EF4-FFF2-40B4-BE49-F238E27FC236}">
                    <a16:creationId xmlns:a16="http://schemas.microsoft.com/office/drawing/2014/main" id="{C907EE81-BF11-2A69-C2DB-2790E4D12185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21">
              <a:extLst>
                <a:ext uri="{FF2B5EF4-FFF2-40B4-BE49-F238E27FC236}">
                  <a16:creationId xmlns:a16="http://schemas.microsoft.com/office/drawing/2014/main" id="{8B62FBB1-3A4A-0A83-887D-85C47446CCBC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362" name="Google Shape;362;p21">
                <a:extLst>
                  <a:ext uri="{FF2B5EF4-FFF2-40B4-BE49-F238E27FC236}">
                    <a16:creationId xmlns:a16="http://schemas.microsoft.com/office/drawing/2014/main" id="{4CC8E5D0-41F6-5172-10AB-E27136BD3588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>
                <a:extLst>
                  <a:ext uri="{FF2B5EF4-FFF2-40B4-BE49-F238E27FC236}">
                    <a16:creationId xmlns:a16="http://schemas.microsoft.com/office/drawing/2014/main" id="{9F3E1977-E210-F017-A8E2-15FFEFAA983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4" name="Google Shape;364;p21">
            <a:extLst>
              <a:ext uri="{FF2B5EF4-FFF2-40B4-BE49-F238E27FC236}">
                <a16:creationId xmlns:a16="http://schemas.microsoft.com/office/drawing/2014/main" id="{6D405C96-4C90-F48F-AD60-485F9C60F79F}"/>
              </a:ext>
            </a:extLst>
          </p:cNvPr>
          <p:cNvSpPr/>
          <p:nvPr/>
        </p:nvSpPr>
        <p:spPr>
          <a:xfrm>
            <a:off x="2471175" y="1475050"/>
            <a:ext cx="8160600" cy="977100"/>
          </a:xfrm>
          <a:prstGeom prst="rect">
            <a:avLst/>
          </a:prstGeom>
          <a:solidFill>
            <a:srgbClr val="FF9F1C"/>
          </a:solidFill>
          <a:ln w="9525" cap="flat" cmpd="sng">
            <a:solidFill>
              <a:srgbClr val="687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21">
            <a:extLst>
              <a:ext uri="{FF2B5EF4-FFF2-40B4-BE49-F238E27FC236}">
                <a16:creationId xmlns:a16="http://schemas.microsoft.com/office/drawing/2014/main" id="{0E921CF2-34BC-281F-03F2-472035AF6D00}"/>
              </a:ext>
            </a:extLst>
          </p:cNvPr>
          <p:cNvGrpSpPr/>
          <p:nvPr/>
        </p:nvGrpSpPr>
        <p:grpSpPr>
          <a:xfrm>
            <a:off x="669587" y="210362"/>
            <a:ext cx="406852" cy="408676"/>
            <a:chOff x="1813" y="0"/>
            <a:chExt cx="809173" cy="812800"/>
          </a:xfrm>
        </p:grpSpPr>
        <p:sp>
          <p:nvSpPr>
            <p:cNvPr id="366" name="Google Shape;366;p21">
              <a:extLst>
                <a:ext uri="{FF2B5EF4-FFF2-40B4-BE49-F238E27FC236}">
                  <a16:creationId xmlns:a16="http://schemas.microsoft.com/office/drawing/2014/main" id="{ED6F8328-EEA0-3441-33D5-F3E9B1F43D0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>
              <a:extLst>
                <a:ext uri="{FF2B5EF4-FFF2-40B4-BE49-F238E27FC236}">
                  <a16:creationId xmlns:a16="http://schemas.microsoft.com/office/drawing/2014/main" id="{1A2047B4-2F70-114F-DBC1-7C3ED03EBC8A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1">
            <a:extLst>
              <a:ext uri="{FF2B5EF4-FFF2-40B4-BE49-F238E27FC236}">
                <a16:creationId xmlns:a16="http://schemas.microsoft.com/office/drawing/2014/main" id="{8E251600-982D-4B65-77A4-640E8F824892}"/>
              </a:ext>
            </a:extLst>
          </p:cNvPr>
          <p:cNvGrpSpPr/>
          <p:nvPr/>
        </p:nvGrpSpPr>
        <p:grpSpPr>
          <a:xfrm>
            <a:off x="1233261" y="210362"/>
            <a:ext cx="406852" cy="408676"/>
            <a:chOff x="1813" y="0"/>
            <a:chExt cx="809173" cy="812800"/>
          </a:xfrm>
        </p:grpSpPr>
        <p:sp>
          <p:nvSpPr>
            <p:cNvPr id="369" name="Google Shape;369;p21">
              <a:extLst>
                <a:ext uri="{FF2B5EF4-FFF2-40B4-BE49-F238E27FC236}">
                  <a16:creationId xmlns:a16="http://schemas.microsoft.com/office/drawing/2014/main" id="{46B758AF-93F8-6371-DD28-02319F6DE910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>
              <a:extLst>
                <a:ext uri="{FF2B5EF4-FFF2-40B4-BE49-F238E27FC236}">
                  <a16:creationId xmlns:a16="http://schemas.microsoft.com/office/drawing/2014/main" id="{5FEE6D9A-9655-1DC5-802F-826AF00D2687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1">
            <a:extLst>
              <a:ext uri="{FF2B5EF4-FFF2-40B4-BE49-F238E27FC236}">
                <a16:creationId xmlns:a16="http://schemas.microsoft.com/office/drawing/2014/main" id="{0C3A6F09-7AD3-B612-5367-03D802527172}"/>
              </a:ext>
            </a:extLst>
          </p:cNvPr>
          <p:cNvGrpSpPr/>
          <p:nvPr/>
        </p:nvGrpSpPr>
        <p:grpSpPr>
          <a:xfrm>
            <a:off x="1794309" y="210362"/>
            <a:ext cx="406852" cy="408676"/>
            <a:chOff x="1813" y="0"/>
            <a:chExt cx="809173" cy="812800"/>
          </a:xfrm>
        </p:grpSpPr>
        <p:sp>
          <p:nvSpPr>
            <p:cNvPr id="372" name="Google Shape;372;p21">
              <a:extLst>
                <a:ext uri="{FF2B5EF4-FFF2-40B4-BE49-F238E27FC236}">
                  <a16:creationId xmlns:a16="http://schemas.microsoft.com/office/drawing/2014/main" id="{B4C8F709-B921-4171-F524-0D0B592AB96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>
              <a:extLst>
                <a:ext uri="{FF2B5EF4-FFF2-40B4-BE49-F238E27FC236}">
                  <a16:creationId xmlns:a16="http://schemas.microsoft.com/office/drawing/2014/main" id="{E0781C3D-2278-7226-134F-1F4DDB1E4EE5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1">
            <a:extLst>
              <a:ext uri="{FF2B5EF4-FFF2-40B4-BE49-F238E27FC236}">
                <a16:creationId xmlns:a16="http://schemas.microsoft.com/office/drawing/2014/main" id="{215825D5-E998-6286-C49A-97998BD97D80}"/>
              </a:ext>
            </a:extLst>
          </p:cNvPr>
          <p:cNvSpPr/>
          <p:nvPr/>
        </p:nvSpPr>
        <p:spPr>
          <a:xfrm>
            <a:off x="2471175" y="2694250"/>
            <a:ext cx="8160600" cy="977100"/>
          </a:xfrm>
          <a:prstGeom prst="rect">
            <a:avLst/>
          </a:prstGeom>
          <a:solidFill>
            <a:srgbClr val="FF9F1C"/>
          </a:solidFill>
          <a:ln w="9525" cap="flat" cmpd="sng">
            <a:solidFill>
              <a:srgbClr val="687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21">
            <a:extLst>
              <a:ext uri="{FF2B5EF4-FFF2-40B4-BE49-F238E27FC236}">
                <a16:creationId xmlns:a16="http://schemas.microsoft.com/office/drawing/2014/main" id="{F348891E-87C2-5E0D-D483-89FDAB40A7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175" y="4064825"/>
            <a:ext cx="11908069" cy="3087275"/>
          </a:xfrm>
          <a:prstGeom prst="rect">
            <a:avLst/>
          </a:prstGeom>
          <a:noFill/>
          <a:ln w="9525" cap="flat" cmpd="sng">
            <a:solidFill>
              <a:srgbClr val="6874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21">
            <a:extLst>
              <a:ext uri="{FF2B5EF4-FFF2-40B4-BE49-F238E27FC236}">
                <a16:creationId xmlns:a16="http://schemas.microsoft.com/office/drawing/2014/main" id="{F9D3E615-6E2F-EB25-7E09-BB3C1DB4384C}"/>
              </a:ext>
            </a:extLst>
          </p:cNvPr>
          <p:cNvSpPr/>
          <p:nvPr/>
        </p:nvSpPr>
        <p:spPr>
          <a:xfrm>
            <a:off x="2471175" y="7494850"/>
            <a:ext cx="8160600" cy="977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687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>
            <a:extLst>
              <a:ext uri="{FF2B5EF4-FFF2-40B4-BE49-F238E27FC236}">
                <a16:creationId xmlns:a16="http://schemas.microsoft.com/office/drawing/2014/main" id="{5F031108-CFB0-97A5-F955-2D9B81C88273}"/>
              </a:ext>
            </a:extLst>
          </p:cNvPr>
          <p:cNvSpPr/>
          <p:nvPr/>
        </p:nvSpPr>
        <p:spPr>
          <a:xfrm>
            <a:off x="2471175" y="8714050"/>
            <a:ext cx="8160600" cy="977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687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>
            <a:extLst>
              <a:ext uri="{FF2B5EF4-FFF2-40B4-BE49-F238E27FC236}">
                <a16:creationId xmlns:a16="http://schemas.microsoft.com/office/drawing/2014/main" id="{6AD58FD5-B0C0-D208-148B-768DE9563D2E}"/>
              </a:ext>
            </a:extLst>
          </p:cNvPr>
          <p:cNvSpPr txBox="1"/>
          <p:nvPr/>
        </p:nvSpPr>
        <p:spPr>
          <a:xfrm>
            <a:off x="3160800" y="1743650"/>
            <a:ext cx="6685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Medium"/>
                <a:ea typeface="Roboto Medium"/>
                <a:cs typeface="Roboto Medium"/>
                <a:sym typeface="Roboto Medium"/>
              </a:rPr>
              <a:t>Selector identifies text(s) of interest.</a:t>
            </a:r>
            <a:endParaRPr sz="2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9" name="Google Shape;379;p21">
            <a:extLst>
              <a:ext uri="{FF2B5EF4-FFF2-40B4-BE49-F238E27FC236}">
                <a16:creationId xmlns:a16="http://schemas.microsoft.com/office/drawing/2014/main" id="{5700A9F0-D84F-E586-D466-36041EAD0504}"/>
              </a:ext>
            </a:extLst>
          </p:cNvPr>
          <p:cNvSpPr txBox="1"/>
          <p:nvPr/>
        </p:nvSpPr>
        <p:spPr>
          <a:xfrm>
            <a:off x="2701050" y="2734250"/>
            <a:ext cx="78159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Medium"/>
                <a:ea typeface="Roboto Medium"/>
                <a:cs typeface="Roboto Medium"/>
                <a:sym typeface="Roboto Medium"/>
              </a:rPr>
              <a:t>Selector requests book(s), indicating which partners have the item(s) in stock at time of request:</a:t>
            </a:r>
            <a:endParaRPr sz="2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0" name="Google Shape;380;p21">
            <a:extLst>
              <a:ext uri="{FF2B5EF4-FFF2-40B4-BE49-F238E27FC236}">
                <a16:creationId xmlns:a16="http://schemas.microsoft.com/office/drawing/2014/main" id="{A08DB7DF-03B6-ED1A-2E77-3EF22D6194BC}"/>
              </a:ext>
            </a:extLst>
          </p:cNvPr>
          <p:cNvSpPr txBox="1"/>
          <p:nvPr/>
        </p:nvSpPr>
        <p:spPr>
          <a:xfrm>
            <a:off x="2701050" y="7534850"/>
            <a:ext cx="78159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Medium"/>
                <a:ea typeface="Roboto Medium"/>
                <a:cs typeface="Roboto Medium"/>
                <a:sym typeface="Roboto Medium"/>
              </a:rPr>
              <a:t>Cataloger selects an available vendor, seeking to expend a balanced amount between partners.</a:t>
            </a:r>
            <a:endParaRPr sz="2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1" name="Google Shape;381;p21">
            <a:extLst>
              <a:ext uri="{FF2B5EF4-FFF2-40B4-BE49-F238E27FC236}">
                <a16:creationId xmlns:a16="http://schemas.microsoft.com/office/drawing/2014/main" id="{96BC2644-6F73-938B-DBBA-7EB1C05B205C}"/>
              </a:ext>
            </a:extLst>
          </p:cNvPr>
          <p:cNvSpPr txBox="1"/>
          <p:nvPr/>
        </p:nvSpPr>
        <p:spPr>
          <a:xfrm>
            <a:off x="2701050" y="8677850"/>
            <a:ext cx="78159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Medium"/>
                <a:ea typeface="Roboto Medium"/>
                <a:cs typeface="Roboto Medium"/>
                <a:sym typeface="Roboto Medium"/>
              </a:rPr>
              <a:t>Cataloger places order then catalogs and labels upon receipt. </a:t>
            </a:r>
            <a:endParaRPr sz="2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382" name="Google Shape;382;p21">
            <a:extLst>
              <a:ext uri="{FF2B5EF4-FFF2-40B4-BE49-F238E27FC236}">
                <a16:creationId xmlns:a16="http://schemas.microsoft.com/office/drawing/2014/main" id="{1B79BF8C-FE29-E686-D2F4-DB1ECC548A22}"/>
              </a:ext>
            </a:extLst>
          </p:cNvPr>
          <p:cNvCxnSpPr/>
          <p:nvPr/>
        </p:nvCxnSpPr>
        <p:spPr>
          <a:xfrm flipH="1">
            <a:off x="1264275" y="1398425"/>
            <a:ext cx="19200" cy="8275500"/>
          </a:xfrm>
          <a:prstGeom prst="straightConnector1">
            <a:avLst/>
          </a:prstGeom>
          <a:noFill/>
          <a:ln w="228600" cap="flat" cmpd="sng">
            <a:solidFill>
              <a:srgbClr val="6874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3" name="Google Shape;383;p21">
            <a:extLst>
              <a:ext uri="{FF2B5EF4-FFF2-40B4-BE49-F238E27FC236}">
                <a16:creationId xmlns:a16="http://schemas.microsoft.com/office/drawing/2014/main" id="{97609CA7-F187-2AB1-98B9-3ABC36221BC3}"/>
              </a:ext>
            </a:extLst>
          </p:cNvPr>
          <p:cNvCxnSpPr/>
          <p:nvPr/>
        </p:nvCxnSpPr>
        <p:spPr>
          <a:xfrm rot="10800000">
            <a:off x="11493725" y="7245850"/>
            <a:ext cx="325800" cy="1226100"/>
          </a:xfrm>
          <a:prstGeom prst="straightConnector1">
            <a:avLst/>
          </a:prstGeom>
          <a:noFill/>
          <a:ln w="114300" cap="flat" cmpd="sng">
            <a:solidFill>
              <a:srgbClr val="6874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4" name="Google Shape;384;p21">
            <a:extLst>
              <a:ext uri="{FF2B5EF4-FFF2-40B4-BE49-F238E27FC236}">
                <a16:creationId xmlns:a16="http://schemas.microsoft.com/office/drawing/2014/main" id="{3D7060D9-19D5-D622-045A-E4BB95211BD1}"/>
              </a:ext>
            </a:extLst>
          </p:cNvPr>
          <p:cNvSpPr txBox="1"/>
          <p:nvPr/>
        </p:nvSpPr>
        <p:spPr>
          <a:xfrm>
            <a:off x="11973175" y="7777525"/>
            <a:ext cx="30459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Roboto"/>
                <a:ea typeface="Roboto"/>
                <a:cs typeface="Roboto"/>
                <a:sym typeface="Roboto"/>
              </a:rPr>
              <a:t>Some items cannot be bought through our partners. This model prioritizes reparative purchasing, but does not restrict purchasing. 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128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388">
          <a:extLst>
            <a:ext uri="{FF2B5EF4-FFF2-40B4-BE49-F238E27FC236}">
              <a16:creationId xmlns:a16="http://schemas.microsoft.com/office/drawing/2014/main" id="{F1925358-A8D8-DD1A-4ACE-0641B419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>
            <a:extLst>
              <a:ext uri="{FF2B5EF4-FFF2-40B4-BE49-F238E27FC236}">
                <a16:creationId xmlns:a16="http://schemas.microsoft.com/office/drawing/2014/main" id="{1F417A0D-8C71-F9A9-9D48-B201142A5799}"/>
              </a:ext>
            </a:extLst>
          </p:cNvPr>
          <p:cNvSpPr txBox="1"/>
          <p:nvPr/>
        </p:nvSpPr>
        <p:spPr>
          <a:xfrm>
            <a:off x="708800" y="1402275"/>
            <a:ext cx="75669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Our Partner Bookstores</a:t>
            </a:r>
            <a:endParaRPr/>
          </a:p>
        </p:txBody>
      </p:sp>
      <p:cxnSp>
        <p:nvCxnSpPr>
          <p:cNvPr id="390" name="Google Shape;390;p22">
            <a:extLst>
              <a:ext uri="{FF2B5EF4-FFF2-40B4-BE49-F238E27FC236}">
                <a16:creationId xmlns:a16="http://schemas.microsoft.com/office/drawing/2014/main" id="{7732A106-4CB5-4E02-08A3-75BF5EFFA356}"/>
              </a:ext>
            </a:extLst>
          </p:cNvPr>
          <p:cNvCxnSpPr/>
          <p:nvPr/>
        </p:nvCxnSpPr>
        <p:spPr>
          <a:xfrm>
            <a:off x="1912327" y="874461"/>
            <a:ext cx="133122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1" name="Google Shape;391;p22">
            <a:extLst>
              <a:ext uri="{FF2B5EF4-FFF2-40B4-BE49-F238E27FC236}">
                <a16:creationId xmlns:a16="http://schemas.microsoft.com/office/drawing/2014/main" id="{6890414A-F3B0-752C-D5BD-918082660B4C}"/>
              </a:ext>
            </a:extLst>
          </p:cNvPr>
          <p:cNvGrpSpPr/>
          <p:nvPr/>
        </p:nvGrpSpPr>
        <p:grpSpPr>
          <a:xfrm>
            <a:off x="16109637" y="670137"/>
            <a:ext cx="406852" cy="408676"/>
            <a:chOff x="1813" y="0"/>
            <a:chExt cx="809173" cy="812800"/>
          </a:xfrm>
        </p:grpSpPr>
        <p:sp>
          <p:nvSpPr>
            <p:cNvPr id="392" name="Google Shape;392;p22">
              <a:extLst>
                <a:ext uri="{FF2B5EF4-FFF2-40B4-BE49-F238E27FC236}">
                  <a16:creationId xmlns:a16="http://schemas.microsoft.com/office/drawing/2014/main" id="{3C21B0D1-2543-F51E-855E-CC0CE229D88C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>
              <a:extLst>
                <a:ext uri="{FF2B5EF4-FFF2-40B4-BE49-F238E27FC236}">
                  <a16:creationId xmlns:a16="http://schemas.microsoft.com/office/drawing/2014/main" id="{C1505A45-A47D-E627-4B06-2E3AFF176E84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22">
            <a:extLst>
              <a:ext uri="{FF2B5EF4-FFF2-40B4-BE49-F238E27FC236}">
                <a16:creationId xmlns:a16="http://schemas.microsoft.com/office/drawing/2014/main" id="{5DACE7B9-D5A2-1D37-8C69-FD7506BBFDCA}"/>
              </a:ext>
            </a:extLst>
          </p:cNvPr>
          <p:cNvGrpSpPr/>
          <p:nvPr/>
        </p:nvGrpSpPr>
        <p:grpSpPr>
          <a:xfrm>
            <a:off x="16673311" y="670137"/>
            <a:ext cx="406852" cy="408676"/>
            <a:chOff x="1813" y="0"/>
            <a:chExt cx="809173" cy="812800"/>
          </a:xfrm>
        </p:grpSpPr>
        <p:sp>
          <p:nvSpPr>
            <p:cNvPr id="395" name="Google Shape;395;p22">
              <a:extLst>
                <a:ext uri="{FF2B5EF4-FFF2-40B4-BE49-F238E27FC236}">
                  <a16:creationId xmlns:a16="http://schemas.microsoft.com/office/drawing/2014/main" id="{32DFEEE6-B9B6-F45F-F766-58E99E14C68D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>
              <a:extLst>
                <a:ext uri="{FF2B5EF4-FFF2-40B4-BE49-F238E27FC236}">
                  <a16:creationId xmlns:a16="http://schemas.microsoft.com/office/drawing/2014/main" id="{72EBDA5D-84D0-617A-5B0B-7BE18A419D69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2">
            <a:extLst>
              <a:ext uri="{FF2B5EF4-FFF2-40B4-BE49-F238E27FC236}">
                <a16:creationId xmlns:a16="http://schemas.microsoft.com/office/drawing/2014/main" id="{83D1C26B-EF1D-2253-1D75-06DE82149CBE}"/>
              </a:ext>
            </a:extLst>
          </p:cNvPr>
          <p:cNvGrpSpPr/>
          <p:nvPr/>
        </p:nvGrpSpPr>
        <p:grpSpPr>
          <a:xfrm>
            <a:off x="17234359" y="670137"/>
            <a:ext cx="406852" cy="408676"/>
            <a:chOff x="1813" y="0"/>
            <a:chExt cx="809173" cy="812800"/>
          </a:xfrm>
        </p:grpSpPr>
        <p:sp>
          <p:nvSpPr>
            <p:cNvPr id="398" name="Google Shape;398;p22">
              <a:extLst>
                <a:ext uri="{FF2B5EF4-FFF2-40B4-BE49-F238E27FC236}">
                  <a16:creationId xmlns:a16="http://schemas.microsoft.com/office/drawing/2014/main" id="{D1FE2D5B-7678-D160-87AE-6D0491B33EA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>
              <a:extLst>
                <a:ext uri="{FF2B5EF4-FFF2-40B4-BE49-F238E27FC236}">
                  <a16:creationId xmlns:a16="http://schemas.microsoft.com/office/drawing/2014/main" id="{2F3CFEAE-2FC8-EF80-93ED-A6A94D405121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22">
            <a:extLst>
              <a:ext uri="{FF2B5EF4-FFF2-40B4-BE49-F238E27FC236}">
                <a16:creationId xmlns:a16="http://schemas.microsoft.com/office/drawing/2014/main" id="{8F5C54EC-C37F-FCAF-7BC0-5F944FEC2E3B}"/>
              </a:ext>
            </a:extLst>
          </p:cNvPr>
          <p:cNvGrpSpPr/>
          <p:nvPr/>
        </p:nvGrpSpPr>
        <p:grpSpPr>
          <a:xfrm>
            <a:off x="-3499828" y="5979520"/>
            <a:ext cx="6999679" cy="8616579"/>
            <a:chOff x="0" y="0"/>
            <a:chExt cx="9332905" cy="11488772"/>
          </a:xfrm>
        </p:grpSpPr>
        <p:grpSp>
          <p:nvGrpSpPr>
            <p:cNvPr id="401" name="Google Shape;401;p22">
              <a:extLst>
                <a:ext uri="{FF2B5EF4-FFF2-40B4-BE49-F238E27FC236}">
                  <a16:creationId xmlns:a16="http://schemas.microsoft.com/office/drawing/2014/main" id="{09F42A19-AAB2-B6E2-6BAC-46B8F843D550}"/>
                </a:ext>
              </a:extLst>
            </p:cNvPr>
            <p:cNvGrpSpPr/>
            <p:nvPr/>
          </p:nvGrpSpPr>
          <p:grpSpPr>
            <a:xfrm>
              <a:off x="0" y="0"/>
              <a:ext cx="9332905" cy="11488772"/>
              <a:chOff x="0" y="0"/>
              <a:chExt cx="660400" cy="812950"/>
            </a:xfrm>
          </p:grpSpPr>
          <p:sp>
            <p:nvSpPr>
              <p:cNvPr id="402" name="Google Shape;402;p22">
                <a:extLst>
                  <a:ext uri="{FF2B5EF4-FFF2-40B4-BE49-F238E27FC236}">
                    <a16:creationId xmlns:a16="http://schemas.microsoft.com/office/drawing/2014/main" id="{0B6CB268-37B5-531E-8AA5-6E8A12CFB60A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2">
                <a:extLst>
                  <a:ext uri="{FF2B5EF4-FFF2-40B4-BE49-F238E27FC236}">
                    <a16:creationId xmlns:a16="http://schemas.microsoft.com/office/drawing/2014/main" id="{60A6CF4D-5EF6-BB81-9B0E-42DB62AE6037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22">
              <a:extLst>
                <a:ext uri="{FF2B5EF4-FFF2-40B4-BE49-F238E27FC236}">
                  <a16:creationId xmlns:a16="http://schemas.microsoft.com/office/drawing/2014/main" id="{F2D9545B-E4CF-24FC-309F-30B089AA7EC9}"/>
                </a:ext>
              </a:extLst>
            </p:cNvPr>
            <p:cNvGrpSpPr/>
            <p:nvPr/>
          </p:nvGrpSpPr>
          <p:grpSpPr>
            <a:xfrm>
              <a:off x="545238" y="671062"/>
              <a:ext cx="8242386" cy="10146348"/>
              <a:chOff x="0" y="0"/>
              <a:chExt cx="660400" cy="812950"/>
            </a:xfrm>
          </p:grpSpPr>
          <p:sp>
            <p:nvSpPr>
              <p:cNvPr id="405" name="Google Shape;405;p22">
                <a:extLst>
                  <a:ext uri="{FF2B5EF4-FFF2-40B4-BE49-F238E27FC236}">
                    <a16:creationId xmlns:a16="http://schemas.microsoft.com/office/drawing/2014/main" id="{FC926262-C81D-EE54-E396-C65B6616A016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2">
                <a:extLst>
                  <a:ext uri="{FF2B5EF4-FFF2-40B4-BE49-F238E27FC236}">
                    <a16:creationId xmlns:a16="http://schemas.microsoft.com/office/drawing/2014/main" id="{A490EB28-BC47-9476-D606-3ACFE1CAF1A4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22">
              <a:extLst>
                <a:ext uri="{FF2B5EF4-FFF2-40B4-BE49-F238E27FC236}">
                  <a16:creationId xmlns:a16="http://schemas.microsoft.com/office/drawing/2014/main" id="{47F82327-0951-3AD9-1B6B-99000AEFA005}"/>
                </a:ext>
              </a:extLst>
            </p:cNvPr>
            <p:cNvGrpSpPr/>
            <p:nvPr/>
          </p:nvGrpSpPr>
          <p:grpSpPr>
            <a:xfrm>
              <a:off x="1083502" y="1333541"/>
              <a:ext cx="7165868" cy="8821158"/>
              <a:chOff x="0" y="0"/>
              <a:chExt cx="660400" cy="812950"/>
            </a:xfrm>
          </p:grpSpPr>
          <p:sp>
            <p:nvSpPr>
              <p:cNvPr id="408" name="Google Shape;408;p22">
                <a:extLst>
                  <a:ext uri="{FF2B5EF4-FFF2-40B4-BE49-F238E27FC236}">
                    <a16:creationId xmlns:a16="http://schemas.microsoft.com/office/drawing/2014/main" id="{F9B0B5F8-4EEF-5A97-C50C-E240B7444B0F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2">
                <a:extLst>
                  <a:ext uri="{FF2B5EF4-FFF2-40B4-BE49-F238E27FC236}">
                    <a16:creationId xmlns:a16="http://schemas.microsoft.com/office/drawing/2014/main" id="{33DB67E2-021A-90BA-D73E-89024B591AD8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10" name="Google Shape;410;p22">
            <a:extLst>
              <a:ext uri="{FF2B5EF4-FFF2-40B4-BE49-F238E27FC236}">
                <a16:creationId xmlns:a16="http://schemas.microsoft.com/office/drawing/2014/main" id="{73F60A50-AF94-274F-67B8-CC58F2065E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3847" y="1563283"/>
            <a:ext cx="6735784" cy="11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2">
            <a:extLst>
              <a:ext uri="{FF2B5EF4-FFF2-40B4-BE49-F238E27FC236}">
                <a16:creationId xmlns:a16="http://schemas.microsoft.com/office/drawing/2014/main" id="{F3C13EC6-0140-82D6-0C4C-51C72F8E852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3850" y="2945887"/>
            <a:ext cx="6735775" cy="155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2">
            <a:extLst>
              <a:ext uri="{FF2B5EF4-FFF2-40B4-BE49-F238E27FC236}">
                <a16:creationId xmlns:a16="http://schemas.microsoft.com/office/drawing/2014/main" id="{786F870E-2EC3-C38A-32C9-F46F622AD5C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3843" y="4782324"/>
            <a:ext cx="6735775" cy="116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2">
            <a:extLst>
              <a:ext uri="{FF2B5EF4-FFF2-40B4-BE49-F238E27FC236}">
                <a16:creationId xmlns:a16="http://schemas.microsoft.com/office/drawing/2014/main" id="{69E7E04F-451A-76E2-49F0-F6FC5AA0A0D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4125" y="6228450"/>
            <a:ext cx="4654724" cy="12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2">
            <a:extLst>
              <a:ext uri="{FF2B5EF4-FFF2-40B4-BE49-F238E27FC236}">
                <a16:creationId xmlns:a16="http://schemas.microsoft.com/office/drawing/2014/main" id="{A5F97F6F-89BD-5ABA-4890-1F596CB2320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37325" y="6228450"/>
            <a:ext cx="4442650" cy="33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2">
            <a:extLst>
              <a:ext uri="{FF2B5EF4-FFF2-40B4-BE49-F238E27FC236}">
                <a16:creationId xmlns:a16="http://schemas.microsoft.com/office/drawing/2014/main" id="{E6C9C0DB-7AEB-65F3-03E2-15D3EDE7900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14125" y="8108375"/>
            <a:ext cx="4654725" cy="128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2">
            <a:extLst>
              <a:ext uri="{FF2B5EF4-FFF2-40B4-BE49-F238E27FC236}">
                <a16:creationId xmlns:a16="http://schemas.microsoft.com/office/drawing/2014/main" id="{BB884CFC-B376-BDA5-5E67-D576D028FAF8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06551">
            <a:off x="6050561" y="7732072"/>
            <a:ext cx="2041352" cy="204135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2">
            <a:extLst>
              <a:ext uri="{FF2B5EF4-FFF2-40B4-BE49-F238E27FC236}">
                <a16:creationId xmlns:a16="http://schemas.microsoft.com/office/drawing/2014/main" id="{8B5A7433-6636-EA88-239C-FA3174744079}"/>
              </a:ext>
            </a:extLst>
          </p:cNvPr>
          <p:cNvSpPr txBox="1"/>
          <p:nvPr/>
        </p:nvSpPr>
        <p:spPr>
          <a:xfrm rot="-988591">
            <a:off x="3204768" y="5653840"/>
            <a:ext cx="5041212" cy="110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DA1A9"/>
                </a:solidFill>
                <a:latin typeface="Caveat"/>
                <a:ea typeface="Caveat"/>
                <a:cs typeface="Caveat"/>
                <a:sym typeface="Caveat"/>
              </a:rPr>
              <a:t>A vital resource! </a:t>
            </a:r>
            <a:endParaRPr sz="6000" b="1">
              <a:solidFill>
                <a:srgbClr val="4DA1A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DA1A9"/>
                </a:solidFill>
                <a:latin typeface="Caveat"/>
                <a:ea typeface="Caveat"/>
                <a:cs typeface="Caveat"/>
                <a:sym typeface="Caveat"/>
              </a:rPr>
              <a:t>Grants 30% of a book’s </a:t>
            </a:r>
            <a:endParaRPr sz="4000" b="1">
              <a:solidFill>
                <a:srgbClr val="4DA1A9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DA1A9"/>
                </a:solidFill>
                <a:latin typeface="Caveat"/>
                <a:ea typeface="Caveat"/>
                <a:cs typeface="Caveat"/>
                <a:sym typeface="Caveat"/>
              </a:rPr>
              <a:t>list price to designated bookstore!</a:t>
            </a:r>
            <a:endParaRPr sz="4000" b="1">
              <a:solidFill>
                <a:srgbClr val="4DA1A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09249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421">
          <a:extLst>
            <a:ext uri="{FF2B5EF4-FFF2-40B4-BE49-F238E27FC236}">
              <a16:creationId xmlns:a16="http://schemas.microsoft.com/office/drawing/2014/main" id="{C3FB89CD-8932-9C2D-4F45-CF4F66074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3">
            <a:extLst>
              <a:ext uri="{FF2B5EF4-FFF2-40B4-BE49-F238E27FC236}">
                <a16:creationId xmlns:a16="http://schemas.microsoft.com/office/drawing/2014/main" id="{4FDC4AB7-80EE-FCE0-87D3-241EA9838495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784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23">
            <a:extLst>
              <a:ext uri="{FF2B5EF4-FFF2-40B4-BE49-F238E27FC236}">
                <a16:creationId xmlns:a16="http://schemas.microsoft.com/office/drawing/2014/main" id="{3A5E4662-64FD-11F6-7F6B-F0EF165B6969}"/>
              </a:ext>
            </a:extLst>
          </p:cNvPr>
          <p:cNvGrpSpPr/>
          <p:nvPr/>
        </p:nvGrpSpPr>
        <p:grpSpPr>
          <a:xfrm>
            <a:off x="10862763" y="1666249"/>
            <a:ext cx="6507921" cy="10841913"/>
            <a:chOff x="0" y="-38100"/>
            <a:chExt cx="1714009" cy="850900"/>
          </a:xfrm>
        </p:grpSpPr>
        <p:sp>
          <p:nvSpPr>
            <p:cNvPr id="424" name="Google Shape;424;p23">
              <a:extLst>
                <a:ext uri="{FF2B5EF4-FFF2-40B4-BE49-F238E27FC236}">
                  <a16:creationId xmlns:a16="http://schemas.microsoft.com/office/drawing/2014/main" id="{4ECAF89B-BEAC-E4DD-EA86-3395C52334B3}"/>
                </a:ext>
              </a:extLst>
            </p:cNvPr>
            <p:cNvSpPr/>
            <p:nvPr/>
          </p:nvSpPr>
          <p:spPr>
            <a:xfrm>
              <a:off x="0" y="0"/>
              <a:ext cx="1714009" cy="269897"/>
            </a:xfrm>
            <a:custGeom>
              <a:avLst/>
              <a:gdLst/>
              <a:ahLst/>
              <a:cxnLst/>
              <a:rect l="l" t="t" r="r" b="b"/>
              <a:pathLst>
                <a:path w="1714009" h="269897" extrusionOk="0">
                  <a:moveTo>
                    <a:pt x="57102" y="0"/>
                  </a:moveTo>
                  <a:lnTo>
                    <a:pt x="1656907" y="0"/>
                  </a:lnTo>
                  <a:cubicBezTo>
                    <a:pt x="1688443" y="0"/>
                    <a:pt x="1714009" y="25565"/>
                    <a:pt x="1714009" y="57102"/>
                  </a:cubicBezTo>
                  <a:lnTo>
                    <a:pt x="1714009" y="212795"/>
                  </a:lnTo>
                  <a:cubicBezTo>
                    <a:pt x="1714009" y="227940"/>
                    <a:pt x="1707992" y="242464"/>
                    <a:pt x="1697284" y="253173"/>
                  </a:cubicBezTo>
                  <a:cubicBezTo>
                    <a:pt x="1686575" y="263881"/>
                    <a:pt x="1672051" y="269897"/>
                    <a:pt x="1656907" y="269897"/>
                  </a:cubicBezTo>
                  <a:lnTo>
                    <a:pt x="57102" y="269897"/>
                  </a:lnTo>
                  <a:cubicBezTo>
                    <a:pt x="25565" y="269897"/>
                    <a:pt x="0" y="244332"/>
                    <a:pt x="0" y="212795"/>
                  </a:cubicBezTo>
                  <a:lnTo>
                    <a:pt x="0" y="57102"/>
                  </a:lnTo>
                  <a:cubicBezTo>
                    <a:pt x="0" y="25565"/>
                    <a:pt x="25565" y="0"/>
                    <a:pt x="5710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>
              <a:extLst>
                <a:ext uri="{FF2B5EF4-FFF2-40B4-BE49-F238E27FC236}">
                  <a16:creationId xmlns:a16="http://schemas.microsoft.com/office/drawing/2014/main" id="{299A1FF7-D36C-8FD0-2C43-43D8067D8E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3">
            <a:extLst>
              <a:ext uri="{FF2B5EF4-FFF2-40B4-BE49-F238E27FC236}">
                <a16:creationId xmlns:a16="http://schemas.microsoft.com/office/drawing/2014/main" id="{C0C65130-E7E5-8541-2D07-20FEA5566BDA}"/>
              </a:ext>
            </a:extLst>
          </p:cNvPr>
          <p:cNvSpPr txBox="1"/>
          <p:nvPr/>
        </p:nvSpPr>
        <p:spPr>
          <a:xfrm>
            <a:off x="10974063" y="2551275"/>
            <a:ext cx="62853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Highly scalable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Places equity &amp; reparative action at the forefront of collection processes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Supports historically-decentered &amp; local  communities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23">
            <a:extLst>
              <a:ext uri="{FF2B5EF4-FFF2-40B4-BE49-F238E27FC236}">
                <a16:creationId xmlns:a16="http://schemas.microsoft.com/office/drawing/2014/main" id="{1DED9C66-C745-1353-1115-570E92DD16B4}"/>
              </a:ext>
            </a:extLst>
          </p:cNvPr>
          <p:cNvSpPr txBox="1"/>
          <p:nvPr/>
        </p:nvSpPr>
        <p:spPr>
          <a:xfrm>
            <a:off x="570290" y="5577000"/>
            <a:ext cx="8003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strengths vs weaknesses comparison</a:t>
            </a:r>
            <a:endParaRPr/>
          </a:p>
        </p:txBody>
      </p:sp>
      <p:grpSp>
        <p:nvGrpSpPr>
          <p:cNvPr id="428" name="Google Shape;428;p23">
            <a:extLst>
              <a:ext uri="{FF2B5EF4-FFF2-40B4-BE49-F238E27FC236}">
                <a16:creationId xmlns:a16="http://schemas.microsoft.com/office/drawing/2014/main" id="{EB4CF8BC-22D4-2E84-CECD-7C6C83A4FF59}"/>
              </a:ext>
            </a:extLst>
          </p:cNvPr>
          <p:cNvGrpSpPr/>
          <p:nvPr/>
        </p:nvGrpSpPr>
        <p:grpSpPr>
          <a:xfrm>
            <a:off x="10974086" y="494603"/>
            <a:ext cx="6507921" cy="3230782"/>
            <a:chOff x="0" y="-38100"/>
            <a:chExt cx="1714009" cy="850900"/>
          </a:xfrm>
        </p:grpSpPr>
        <p:sp>
          <p:nvSpPr>
            <p:cNvPr id="429" name="Google Shape;429;p23">
              <a:extLst>
                <a:ext uri="{FF2B5EF4-FFF2-40B4-BE49-F238E27FC236}">
                  <a16:creationId xmlns:a16="http://schemas.microsoft.com/office/drawing/2014/main" id="{A9B1CDC1-6AB1-186C-ABDC-DE8E4661B512}"/>
                </a:ext>
              </a:extLst>
            </p:cNvPr>
            <p:cNvSpPr/>
            <p:nvPr/>
          </p:nvSpPr>
          <p:spPr>
            <a:xfrm>
              <a:off x="0" y="0"/>
              <a:ext cx="1714009" cy="340474"/>
            </a:xfrm>
            <a:custGeom>
              <a:avLst/>
              <a:gdLst/>
              <a:ahLst/>
              <a:cxnLst/>
              <a:rect l="l" t="t" r="r" b="b"/>
              <a:pathLst>
                <a:path w="1714009" h="340474" extrusionOk="0">
                  <a:moveTo>
                    <a:pt x="57102" y="0"/>
                  </a:moveTo>
                  <a:lnTo>
                    <a:pt x="1656907" y="0"/>
                  </a:lnTo>
                  <a:cubicBezTo>
                    <a:pt x="1688443" y="0"/>
                    <a:pt x="1714009" y="25565"/>
                    <a:pt x="1714009" y="57102"/>
                  </a:cubicBezTo>
                  <a:lnTo>
                    <a:pt x="1714009" y="283372"/>
                  </a:lnTo>
                  <a:cubicBezTo>
                    <a:pt x="1714009" y="298516"/>
                    <a:pt x="1707992" y="313040"/>
                    <a:pt x="1697284" y="323749"/>
                  </a:cubicBezTo>
                  <a:cubicBezTo>
                    <a:pt x="1686575" y="334458"/>
                    <a:pt x="1672051" y="340474"/>
                    <a:pt x="1656907" y="340474"/>
                  </a:cubicBezTo>
                  <a:lnTo>
                    <a:pt x="57102" y="340474"/>
                  </a:lnTo>
                  <a:cubicBezTo>
                    <a:pt x="25565" y="340474"/>
                    <a:pt x="0" y="314908"/>
                    <a:pt x="0" y="283372"/>
                  </a:cubicBezTo>
                  <a:lnTo>
                    <a:pt x="0" y="57102"/>
                  </a:lnTo>
                  <a:cubicBezTo>
                    <a:pt x="0" y="25565"/>
                    <a:pt x="25565" y="0"/>
                    <a:pt x="57102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>
              <a:extLst>
                <a:ext uri="{FF2B5EF4-FFF2-40B4-BE49-F238E27FC236}">
                  <a16:creationId xmlns:a16="http://schemas.microsoft.com/office/drawing/2014/main" id="{61AE616D-9B5B-E3FE-5996-353F85EC401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3">
            <a:extLst>
              <a:ext uri="{FF2B5EF4-FFF2-40B4-BE49-F238E27FC236}">
                <a16:creationId xmlns:a16="http://schemas.microsoft.com/office/drawing/2014/main" id="{3883D330-3E4D-D0F4-C6F3-5771BEAA100B}"/>
              </a:ext>
            </a:extLst>
          </p:cNvPr>
          <p:cNvGrpSpPr/>
          <p:nvPr/>
        </p:nvGrpSpPr>
        <p:grpSpPr>
          <a:xfrm>
            <a:off x="5777226" y="-458450"/>
            <a:ext cx="10989107" cy="3789351"/>
            <a:chOff x="0" y="-676638"/>
            <a:chExt cx="2894231" cy="998012"/>
          </a:xfrm>
        </p:grpSpPr>
        <p:sp>
          <p:nvSpPr>
            <p:cNvPr id="432" name="Google Shape;432;p23">
              <a:extLst>
                <a:ext uri="{FF2B5EF4-FFF2-40B4-BE49-F238E27FC236}">
                  <a16:creationId xmlns:a16="http://schemas.microsoft.com/office/drawing/2014/main" id="{1C14BABC-97A4-E9A5-ED39-3DE2BEEC5251}"/>
                </a:ext>
              </a:extLst>
            </p:cNvPr>
            <p:cNvSpPr/>
            <p:nvPr/>
          </p:nvSpPr>
          <p:spPr>
            <a:xfrm>
              <a:off x="0" y="0"/>
              <a:ext cx="1296967" cy="321374"/>
            </a:xfrm>
            <a:custGeom>
              <a:avLst/>
              <a:gdLst/>
              <a:ahLst/>
              <a:cxnLst/>
              <a:rect l="l" t="t" r="r" b="b"/>
              <a:pathLst>
                <a:path w="1296967" h="321374" extrusionOk="0">
                  <a:moveTo>
                    <a:pt x="0" y="0"/>
                  </a:moveTo>
                  <a:lnTo>
                    <a:pt x="1296967" y="0"/>
                  </a:lnTo>
                  <a:lnTo>
                    <a:pt x="1296967" y="321374"/>
                  </a:lnTo>
                  <a:lnTo>
                    <a:pt x="0" y="321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Google Shape;433;p23">
              <a:extLst>
                <a:ext uri="{FF2B5EF4-FFF2-40B4-BE49-F238E27FC236}">
                  <a16:creationId xmlns:a16="http://schemas.microsoft.com/office/drawing/2014/main" id="{A4C29FBF-6888-C9D4-BCB3-B0D9FB698106}"/>
                </a:ext>
              </a:extLst>
            </p:cNvPr>
            <p:cNvSpPr txBox="1"/>
            <p:nvPr/>
          </p:nvSpPr>
          <p:spPr>
            <a:xfrm>
              <a:off x="1597331" y="-676638"/>
              <a:ext cx="12969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0" tIns="254000" rIns="254000" bIns="2540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3F6FA"/>
                  </a:solidFill>
                  <a:latin typeface="Playfair Display Black"/>
                  <a:ea typeface="Playfair Display Black"/>
                  <a:cs typeface="Playfair Display Black"/>
                  <a:sym typeface="Playfair Display Black"/>
                </a:rPr>
                <a:t>Strengths</a:t>
              </a:r>
              <a:endParaRPr/>
            </a:p>
          </p:txBody>
        </p:sp>
      </p:grpSp>
      <p:grpSp>
        <p:nvGrpSpPr>
          <p:cNvPr id="434" name="Google Shape;434;p23">
            <a:extLst>
              <a:ext uri="{FF2B5EF4-FFF2-40B4-BE49-F238E27FC236}">
                <a16:creationId xmlns:a16="http://schemas.microsoft.com/office/drawing/2014/main" id="{AA7B5488-1E3C-EE15-A575-B622CF4EAB46}"/>
              </a:ext>
            </a:extLst>
          </p:cNvPr>
          <p:cNvGrpSpPr/>
          <p:nvPr/>
        </p:nvGrpSpPr>
        <p:grpSpPr>
          <a:xfrm>
            <a:off x="10862763" y="7113498"/>
            <a:ext cx="6507921" cy="7983314"/>
            <a:chOff x="0" y="-38100"/>
            <a:chExt cx="1714009" cy="850900"/>
          </a:xfrm>
        </p:grpSpPr>
        <p:sp>
          <p:nvSpPr>
            <p:cNvPr id="435" name="Google Shape;435;p23">
              <a:extLst>
                <a:ext uri="{FF2B5EF4-FFF2-40B4-BE49-F238E27FC236}">
                  <a16:creationId xmlns:a16="http://schemas.microsoft.com/office/drawing/2014/main" id="{CE143EB9-DD2C-32AC-6589-72AAC25FCDD5}"/>
                </a:ext>
              </a:extLst>
            </p:cNvPr>
            <p:cNvSpPr/>
            <p:nvPr/>
          </p:nvSpPr>
          <p:spPr>
            <a:xfrm>
              <a:off x="0" y="0"/>
              <a:ext cx="1714009" cy="269897"/>
            </a:xfrm>
            <a:custGeom>
              <a:avLst/>
              <a:gdLst/>
              <a:ahLst/>
              <a:cxnLst/>
              <a:rect l="l" t="t" r="r" b="b"/>
              <a:pathLst>
                <a:path w="1714009" h="269897" extrusionOk="0">
                  <a:moveTo>
                    <a:pt x="57102" y="0"/>
                  </a:moveTo>
                  <a:lnTo>
                    <a:pt x="1656907" y="0"/>
                  </a:lnTo>
                  <a:cubicBezTo>
                    <a:pt x="1688443" y="0"/>
                    <a:pt x="1714009" y="25565"/>
                    <a:pt x="1714009" y="57102"/>
                  </a:cubicBezTo>
                  <a:lnTo>
                    <a:pt x="1714009" y="212795"/>
                  </a:lnTo>
                  <a:cubicBezTo>
                    <a:pt x="1714009" y="227940"/>
                    <a:pt x="1707992" y="242464"/>
                    <a:pt x="1697284" y="253173"/>
                  </a:cubicBezTo>
                  <a:cubicBezTo>
                    <a:pt x="1686575" y="263881"/>
                    <a:pt x="1672051" y="269897"/>
                    <a:pt x="1656907" y="269897"/>
                  </a:cubicBezTo>
                  <a:lnTo>
                    <a:pt x="57102" y="269897"/>
                  </a:lnTo>
                  <a:cubicBezTo>
                    <a:pt x="25565" y="269897"/>
                    <a:pt x="0" y="244332"/>
                    <a:pt x="0" y="212795"/>
                  </a:cubicBezTo>
                  <a:lnTo>
                    <a:pt x="0" y="57102"/>
                  </a:lnTo>
                  <a:cubicBezTo>
                    <a:pt x="0" y="25565"/>
                    <a:pt x="25565" y="0"/>
                    <a:pt x="5710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>
              <a:extLst>
                <a:ext uri="{FF2B5EF4-FFF2-40B4-BE49-F238E27FC236}">
                  <a16:creationId xmlns:a16="http://schemas.microsoft.com/office/drawing/2014/main" id="{CA3E9C12-C588-7073-6965-CFB686B695F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23">
            <a:extLst>
              <a:ext uri="{FF2B5EF4-FFF2-40B4-BE49-F238E27FC236}">
                <a16:creationId xmlns:a16="http://schemas.microsoft.com/office/drawing/2014/main" id="{DC4B1A7F-CFAE-1ADF-58C9-D3354C23C917}"/>
              </a:ext>
            </a:extLst>
          </p:cNvPr>
          <p:cNvSpPr txBox="1"/>
          <p:nvPr/>
        </p:nvSpPr>
        <p:spPr>
          <a:xfrm>
            <a:off x="10974086" y="7677931"/>
            <a:ext cx="6285300" cy="2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Time-intensive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Limited automation opportunities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Requires multiple vendor authorizations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Occasional higher text prices</a:t>
            </a:r>
            <a:endParaRPr sz="28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8" name="Google Shape;438;p23">
            <a:extLst>
              <a:ext uri="{FF2B5EF4-FFF2-40B4-BE49-F238E27FC236}">
                <a16:creationId xmlns:a16="http://schemas.microsoft.com/office/drawing/2014/main" id="{2A5DA917-2E23-83AB-704E-97C6340CBD5C}"/>
              </a:ext>
            </a:extLst>
          </p:cNvPr>
          <p:cNvGrpSpPr/>
          <p:nvPr/>
        </p:nvGrpSpPr>
        <p:grpSpPr>
          <a:xfrm>
            <a:off x="10862761" y="5906972"/>
            <a:ext cx="6507921" cy="3230782"/>
            <a:chOff x="0" y="-38100"/>
            <a:chExt cx="1714009" cy="850900"/>
          </a:xfrm>
        </p:grpSpPr>
        <p:sp>
          <p:nvSpPr>
            <p:cNvPr id="439" name="Google Shape;439;p23">
              <a:extLst>
                <a:ext uri="{FF2B5EF4-FFF2-40B4-BE49-F238E27FC236}">
                  <a16:creationId xmlns:a16="http://schemas.microsoft.com/office/drawing/2014/main" id="{33CEA11E-BACF-0710-0EFD-3DC867B643B8}"/>
                </a:ext>
              </a:extLst>
            </p:cNvPr>
            <p:cNvSpPr/>
            <p:nvPr/>
          </p:nvSpPr>
          <p:spPr>
            <a:xfrm>
              <a:off x="0" y="0"/>
              <a:ext cx="1714009" cy="340474"/>
            </a:xfrm>
            <a:custGeom>
              <a:avLst/>
              <a:gdLst/>
              <a:ahLst/>
              <a:cxnLst/>
              <a:rect l="l" t="t" r="r" b="b"/>
              <a:pathLst>
                <a:path w="1714009" h="340474" extrusionOk="0">
                  <a:moveTo>
                    <a:pt x="57102" y="0"/>
                  </a:moveTo>
                  <a:lnTo>
                    <a:pt x="1656907" y="0"/>
                  </a:lnTo>
                  <a:cubicBezTo>
                    <a:pt x="1688443" y="0"/>
                    <a:pt x="1714009" y="25565"/>
                    <a:pt x="1714009" y="57102"/>
                  </a:cubicBezTo>
                  <a:lnTo>
                    <a:pt x="1714009" y="283372"/>
                  </a:lnTo>
                  <a:cubicBezTo>
                    <a:pt x="1714009" y="298516"/>
                    <a:pt x="1707992" y="313040"/>
                    <a:pt x="1697284" y="323749"/>
                  </a:cubicBezTo>
                  <a:cubicBezTo>
                    <a:pt x="1686575" y="334458"/>
                    <a:pt x="1672051" y="340474"/>
                    <a:pt x="1656907" y="340474"/>
                  </a:cubicBezTo>
                  <a:lnTo>
                    <a:pt x="57102" y="340474"/>
                  </a:lnTo>
                  <a:cubicBezTo>
                    <a:pt x="25565" y="340474"/>
                    <a:pt x="0" y="314908"/>
                    <a:pt x="0" y="283372"/>
                  </a:cubicBezTo>
                  <a:lnTo>
                    <a:pt x="0" y="57102"/>
                  </a:lnTo>
                  <a:cubicBezTo>
                    <a:pt x="0" y="25565"/>
                    <a:pt x="25565" y="0"/>
                    <a:pt x="57102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>
              <a:extLst>
                <a:ext uri="{FF2B5EF4-FFF2-40B4-BE49-F238E27FC236}">
                  <a16:creationId xmlns:a16="http://schemas.microsoft.com/office/drawing/2014/main" id="{6A42F447-DC7C-3F8C-B810-EAC5DEC13CF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3">
            <a:extLst>
              <a:ext uri="{FF2B5EF4-FFF2-40B4-BE49-F238E27FC236}">
                <a16:creationId xmlns:a16="http://schemas.microsoft.com/office/drawing/2014/main" id="{30B5AB6A-46F1-CB34-6FAF-D997359F89DE}"/>
              </a:ext>
            </a:extLst>
          </p:cNvPr>
          <p:cNvGrpSpPr/>
          <p:nvPr/>
        </p:nvGrpSpPr>
        <p:grpSpPr>
          <a:xfrm>
            <a:off x="243776" y="1192120"/>
            <a:ext cx="16411238" cy="7253548"/>
            <a:chOff x="0" y="0"/>
            <a:chExt cx="4322273" cy="1910387"/>
          </a:xfrm>
        </p:grpSpPr>
        <p:sp>
          <p:nvSpPr>
            <p:cNvPr id="442" name="Google Shape;442;p23">
              <a:extLst>
                <a:ext uri="{FF2B5EF4-FFF2-40B4-BE49-F238E27FC236}">
                  <a16:creationId xmlns:a16="http://schemas.microsoft.com/office/drawing/2014/main" id="{7CFDD743-415F-CE65-A8C3-F167A195698A}"/>
                </a:ext>
              </a:extLst>
            </p:cNvPr>
            <p:cNvSpPr/>
            <p:nvPr/>
          </p:nvSpPr>
          <p:spPr>
            <a:xfrm>
              <a:off x="0" y="0"/>
              <a:ext cx="1296967" cy="321374"/>
            </a:xfrm>
            <a:custGeom>
              <a:avLst/>
              <a:gdLst/>
              <a:ahLst/>
              <a:cxnLst/>
              <a:rect l="l" t="t" r="r" b="b"/>
              <a:pathLst>
                <a:path w="1296967" h="321374" extrusionOk="0">
                  <a:moveTo>
                    <a:pt x="0" y="0"/>
                  </a:moveTo>
                  <a:lnTo>
                    <a:pt x="1296967" y="0"/>
                  </a:lnTo>
                  <a:lnTo>
                    <a:pt x="1296967" y="321374"/>
                  </a:lnTo>
                  <a:lnTo>
                    <a:pt x="0" y="321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Google Shape;443;p23">
              <a:extLst>
                <a:ext uri="{FF2B5EF4-FFF2-40B4-BE49-F238E27FC236}">
                  <a16:creationId xmlns:a16="http://schemas.microsoft.com/office/drawing/2014/main" id="{2643FCB4-8AF4-19E6-E178-80D6317C4A8C}"/>
                </a:ext>
              </a:extLst>
            </p:cNvPr>
            <p:cNvSpPr txBox="1"/>
            <p:nvPr/>
          </p:nvSpPr>
          <p:spPr>
            <a:xfrm>
              <a:off x="3025373" y="983387"/>
              <a:ext cx="1296900" cy="9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0" tIns="254000" rIns="254000" bIns="2540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3F6FA"/>
                  </a:solidFill>
                  <a:latin typeface="Playfair Display Black"/>
                  <a:ea typeface="Playfair Display Black"/>
                  <a:cs typeface="Playfair Display Black"/>
                  <a:sym typeface="Playfair Display Black"/>
                </a:rPr>
                <a:t>Weaknesses</a:t>
              </a:r>
              <a:endParaRPr/>
            </a:p>
          </p:txBody>
        </p:sp>
      </p:grpSp>
      <p:grpSp>
        <p:nvGrpSpPr>
          <p:cNvPr id="444" name="Google Shape;444;p23">
            <a:extLst>
              <a:ext uri="{FF2B5EF4-FFF2-40B4-BE49-F238E27FC236}">
                <a16:creationId xmlns:a16="http://schemas.microsoft.com/office/drawing/2014/main" id="{1B4F4C0C-550B-7BA1-1F63-A9C3AB29B07D}"/>
              </a:ext>
            </a:extLst>
          </p:cNvPr>
          <p:cNvGrpSpPr/>
          <p:nvPr/>
        </p:nvGrpSpPr>
        <p:grpSpPr>
          <a:xfrm rot="10800000">
            <a:off x="-1918964" y="-3067444"/>
            <a:ext cx="5563581" cy="6847485"/>
            <a:chOff x="0" y="0"/>
            <a:chExt cx="660400" cy="812800"/>
          </a:xfrm>
        </p:grpSpPr>
        <p:sp>
          <p:nvSpPr>
            <p:cNvPr id="445" name="Google Shape;445;p23">
              <a:extLst>
                <a:ext uri="{FF2B5EF4-FFF2-40B4-BE49-F238E27FC236}">
                  <a16:creationId xmlns:a16="http://schemas.microsoft.com/office/drawing/2014/main" id="{796A7F2F-8FBC-1AAF-5475-C904FA747054}"/>
                </a:ext>
              </a:extLst>
            </p:cNvPr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 extrusionOk="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B13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>
              <a:extLst>
                <a:ext uri="{FF2B5EF4-FFF2-40B4-BE49-F238E27FC236}">
                  <a16:creationId xmlns:a16="http://schemas.microsoft.com/office/drawing/2014/main" id="{DEA9EAB1-030A-D3D0-B72D-49B50CBFD007}"/>
                </a:ext>
              </a:extLst>
            </p:cNvPr>
            <p:cNvSpPr txBox="1"/>
            <p:nvPr/>
          </p:nvSpPr>
          <p:spPr>
            <a:xfrm>
              <a:off x="0" y="69850"/>
              <a:ext cx="6604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3">
            <a:extLst>
              <a:ext uri="{FF2B5EF4-FFF2-40B4-BE49-F238E27FC236}">
                <a16:creationId xmlns:a16="http://schemas.microsoft.com/office/drawing/2014/main" id="{AB1C978F-94B6-382D-91D2-10DDCE375566}"/>
              </a:ext>
            </a:extLst>
          </p:cNvPr>
          <p:cNvGrpSpPr/>
          <p:nvPr/>
        </p:nvGrpSpPr>
        <p:grpSpPr>
          <a:xfrm rot="10800000">
            <a:off x="-1593932" y="-2667405"/>
            <a:ext cx="4913519" cy="6047407"/>
            <a:chOff x="0" y="0"/>
            <a:chExt cx="660400" cy="812800"/>
          </a:xfrm>
        </p:grpSpPr>
        <p:sp>
          <p:nvSpPr>
            <p:cNvPr id="448" name="Google Shape;448;p23">
              <a:extLst>
                <a:ext uri="{FF2B5EF4-FFF2-40B4-BE49-F238E27FC236}">
                  <a16:creationId xmlns:a16="http://schemas.microsoft.com/office/drawing/2014/main" id="{5D154257-B11A-C482-4975-2D8E50F59973}"/>
                </a:ext>
              </a:extLst>
            </p:cNvPr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 extrusionOk="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B13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>
              <a:extLst>
                <a:ext uri="{FF2B5EF4-FFF2-40B4-BE49-F238E27FC236}">
                  <a16:creationId xmlns:a16="http://schemas.microsoft.com/office/drawing/2014/main" id="{8CFC59C1-6AA2-6284-B98A-37D8ECFD2A93}"/>
                </a:ext>
              </a:extLst>
            </p:cNvPr>
            <p:cNvSpPr txBox="1"/>
            <p:nvPr/>
          </p:nvSpPr>
          <p:spPr>
            <a:xfrm>
              <a:off x="0" y="69850"/>
              <a:ext cx="6604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3">
            <a:extLst>
              <a:ext uri="{FF2B5EF4-FFF2-40B4-BE49-F238E27FC236}">
                <a16:creationId xmlns:a16="http://schemas.microsoft.com/office/drawing/2014/main" id="{4D2E3A55-8895-429D-4593-033BB72C92D6}"/>
              </a:ext>
            </a:extLst>
          </p:cNvPr>
          <p:cNvGrpSpPr/>
          <p:nvPr/>
        </p:nvGrpSpPr>
        <p:grpSpPr>
          <a:xfrm rot="10800000">
            <a:off x="-1273059" y="-2272484"/>
            <a:ext cx="4271771" cy="5257564"/>
            <a:chOff x="0" y="0"/>
            <a:chExt cx="660400" cy="812800"/>
          </a:xfrm>
        </p:grpSpPr>
        <p:sp>
          <p:nvSpPr>
            <p:cNvPr id="451" name="Google Shape;451;p23">
              <a:extLst>
                <a:ext uri="{FF2B5EF4-FFF2-40B4-BE49-F238E27FC236}">
                  <a16:creationId xmlns:a16="http://schemas.microsoft.com/office/drawing/2014/main" id="{58EB9558-3650-EE0A-FDA6-D2D44D0A90B7}"/>
                </a:ext>
              </a:extLst>
            </p:cNvPr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 extrusionOk="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B13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>
              <a:extLst>
                <a:ext uri="{FF2B5EF4-FFF2-40B4-BE49-F238E27FC236}">
                  <a16:creationId xmlns:a16="http://schemas.microsoft.com/office/drawing/2014/main" id="{12006A70-4C2F-15C6-6C0C-E86BBCB1D7F6}"/>
                </a:ext>
              </a:extLst>
            </p:cNvPr>
            <p:cNvSpPr txBox="1"/>
            <p:nvPr/>
          </p:nvSpPr>
          <p:spPr>
            <a:xfrm>
              <a:off x="0" y="69850"/>
              <a:ext cx="6604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91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A"/>
        </a:solidFill>
        <a:effectLst/>
      </p:bgPr>
    </p:bg>
    <p:spTree>
      <p:nvGrpSpPr>
        <p:cNvPr id="1" name="Shape 456">
          <a:extLst>
            <a:ext uri="{FF2B5EF4-FFF2-40B4-BE49-F238E27FC236}">
              <a16:creationId xmlns:a16="http://schemas.microsoft.com/office/drawing/2014/main" id="{78DF05CE-1637-2F0A-68F2-150A894E8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">
            <a:extLst>
              <a:ext uri="{FF2B5EF4-FFF2-40B4-BE49-F238E27FC236}">
                <a16:creationId xmlns:a16="http://schemas.microsoft.com/office/drawing/2014/main" id="{54FEB769-70F4-E64C-FCF4-87C68E2C42F3}"/>
              </a:ext>
            </a:extLst>
          </p:cNvPr>
          <p:cNvSpPr txBox="1"/>
          <p:nvPr/>
        </p:nvSpPr>
        <p:spPr>
          <a:xfrm>
            <a:off x="720551" y="556925"/>
            <a:ext cx="9968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answers to common concerns</a:t>
            </a:r>
            <a:endParaRPr/>
          </a:p>
        </p:txBody>
      </p:sp>
      <p:grpSp>
        <p:nvGrpSpPr>
          <p:cNvPr id="458" name="Google Shape;458;p24">
            <a:extLst>
              <a:ext uri="{FF2B5EF4-FFF2-40B4-BE49-F238E27FC236}">
                <a16:creationId xmlns:a16="http://schemas.microsoft.com/office/drawing/2014/main" id="{B94C10E8-7A13-7B2F-6F92-154F9729B186}"/>
              </a:ext>
            </a:extLst>
          </p:cNvPr>
          <p:cNvGrpSpPr/>
          <p:nvPr/>
        </p:nvGrpSpPr>
        <p:grpSpPr>
          <a:xfrm>
            <a:off x="461048" y="5319140"/>
            <a:ext cx="5660320" cy="4536278"/>
            <a:chOff x="0" y="-38100"/>
            <a:chExt cx="1490774" cy="1194732"/>
          </a:xfrm>
        </p:grpSpPr>
        <p:sp>
          <p:nvSpPr>
            <p:cNvPr id="459" name="Google Shape;459;p24">
              <a:extLst>
                <a:ext uri="{FF2B5EF4-FFF2-40B4-BE49-F238E27FC236}">
                  <a16:creationId xmlns:a16="http://schemas.microsoft.com/office/drawing/2014/main" id="{3BBC5322-A7C4-CDDF-B054-904170DD3B92}"/>
                </a:ext>
              </a:extLst>
            </p:cNvPr>
            <p:cNvSpPr/>
            <p:nvPr/>
          </p:nvSpPr>
          <p:spPr>
            <a:xfrm>
              <a:off x="0" y="0"/>
              <a:ext cx="1490774" cy="1156632"/>
            </a:xfrm>
            <a:custGeom>
              <a:avLst/>
              <a:gdLst/>
              <a:ahLst/>
              <a:cxnLst/>
              <a:rect l="l" t="t" r="r" b="b"/>
              <a:pathLst>
                <a:path w="1490774" h="1156632" extrusionOk="0">
                  <a:moveTo>
                    <a:pt x="65653" y="0"/>
                  </a:moveTo>
                  <a:lnTo>
                    <a:pt x="1425121" y="0"/>
                  </a:lnTo>
                  <a:cubicBezTo>
                    <a:pt x="1461380" y="0"/>
                    <a:pt x="1490774" y="29394"/>
                    <a:pt x="1490774" y="65653"/>
                  </a:cubicBezTo>
                  <a:lnTo>
                    <a:pt x="1490774" y="1090979"/>
                  </a:lnTo>
                  <a:cubicBezTo>
                    <a:pt x="1490774" y="1127238"/>
                    <a:pt x="1461380" y="1156632"/>
                    <a:pt x="1425121" y="1156632"/>
                  </a:cubicBezTo>
                  <a:lnTo>
                    <a:pt x="65653" y="1156632"/>
                  </a:lnTo>
                  <a:cubicBezTo>
                    <a:pt x="29394" y="1156632"/>
                    <a:pt x="0" y="1127238"/>
                    <a:pt x="0" y="1090979"/>
                  </a:cubicBezTo>
                  <a:lnTo>
                    <a:pt x="0" y="65653"/>
                  </a:lnTo>
                  <a:cubicBezTo>
                    <a:pt x="0" y="29394"/>
                    <a:pt x="29394" y="0"/>
                    <a:pt x="656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>
              <a:extLst>
                <a:ext uri="{FF2B5EF4-FFF2-40B4-BE49-F238E27FC236}">
                  <a16:creationId xmlns:a16="http://schemas.microsoft.com/office/drawing/2014/main" id="{9D9073B1-2392-49C4-CBA7-C7DED5F58F68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24">
            <a:extLst>
              <a:ext uri="{FF2B5EF4-FFF2-40B4-BE49-F238E27FC236}">
                <a16:creationId xmlns:a16="http://schemas.microsoft.com/office/drawing/2014/main" id="{F11F96AF-5172-8D0B-18BD-FEDFF7EC9C39}"/>
              </a:ext>
            </a:extLst>
          </p:cNvPr>
          <p:cNvGrpSpPr/>
          <p:nvPr/>
        </p:nvGrpSpPr>
        <p:grpSpPr>
          <a:xfrm>
            <a:off x="461048" y="4003195"/>
            <a:ext cx="4287589" cy="3230403"/>
            <a:chOff x="0" y="-38100"/>
            <a:chExt cx="1129234" cy="850800"/>
          </a:xfrm>
        </p:grpSpPr>
        <p:sp>
          <p:nvSpPr>
            <p:cNvPr id="462" name="Google Shape;462;p24">
              <a:extLst>
                <a:ext uri="{FF2B5EF4-FFF2-40B4-BE49-F238E27FC236}">
                  <a16:creationId xmlns:a16="http://schemas.microsoft.com/office/drawing/2014/main" id="{3768BC4B-C56C-0262-0D88-1439BC064C39}"/>
                </a:ext>
              </a:extLst>
            </p:cNvPr>
            <p:cNvSpPr/>
            <p:nvPr/>
          </p:nvSpPr>
          <p:spPr>
            <a:xfrm>
              <a:off x="0" y="0"/>
              <a:ext cx="1129234" cy="282729"/>
            </a:xfrm>
            <a:custGeom>
              <a:avLst/>
              <a:gdLst/>
              <a:ahLst/>
              <a:cxnLst/>
              <a:rect l="l" t="t" r="r" b="b"/>
              <a:pathLst>
                <a:path w="1129234" h="282729" extrusionOk="0">
                  <a:moveTo>
                    <a:pt x="86672" y="0"/>
                  </a:moveTo>
                  <a:lnTo>
                    <a:pt x="1042562" y="0"/>
                  </a:lnTo>
                  <a:cubicBezTo>
                    <a:pt x="1065549" y="0"/>
                    <a:pt x="1087594" y="9132"/>
                    <a:pt x="1103849" y="25386"/>
                  </a:cubicBezTo>
                  <a:cubicBezTo>
                    <a:pt x="1120103" y="41640"/>
                    <a:pt x="1129234" y="63685"/>
                    <a:pt x="1129234" y="86672"/>
                  </a:cubicBezTo>
                  <a:lnTo>
                    <a:pt x="1129234" y="196057"/>
                  </a:lnTo>
                  <a:cubicBezTo>
                    <a:pt x="1129234" y="243925"/>
                    <a:pt x="1090430" y="282729"/>
                    <a:pt x="1042562" y="282729"/>
                  </a:cubicBezTo>
                  <a:lnTo>
                    <a:pt x="86672" y="282729"/>
                  </a:lnTo>
                  <a:cubicBezTo>
                    <a:pt x="63685" y="282729"/>
                    <a:pt x="41640" y="273598"/>
                    <a:pt x="25386" y="257344"/>
                  </a:cubicBezTo>
                  <a:cubicBezTo>
                    <a:pt x="9132" y="241090"/>
                    <a:pt x="0" y="219044"/>
                    <a:pt x="0" y="196057"/>
                  </a:cubicBezTo>
                  <a:lnTo>
                    <a:pt x="0" y="86672"/>
                  </a:lnTo>
                  <a:cubicBezTo>
                    <a:pt x="0" y="63685"/>
                    <a:pt x="9132" y="41640"/>
                    <a:pt x="25386" y="25386"/>
                  </a:cubicBezTo>
                  <a:cubicBezTo>
                    <a:pt x="41640" y="9132"/>
                    <a:pt x="63685" y="0"/>
                    <a:pt x="86672" y="0"/>
                  </a:cubicBezTo>
                  <a:close/>
                </a:path>
              </a:pathLst>
            </a:custGeom>
            <a:solidFill>
              <a:srgbClr val="0B1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>
              <a:extLst>
                <a:ext uri="{FF2B5EF4-FFF2-40B4-BE49-F238E27FC236}">
                  <a16:creationId xmlns:a16="http://schemas.microsoft.com/office/drawing/2014/main" id="{53E5CA4B-5CAD-8CDE-7FDC-9B4E6EDDBE89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24">
            <a:extLst>
              <a:ext uri="{FF2B5EF4-FFF2-40B4-BE49-F238E27FC236}">
                <a16:creationId xmlns:a16="http://schemas.microsoft.com/office/drawing/2014/main" id="{364DE539-F96C-D2CE-F376-B2DC7C4D816C}"/>
              </a:ext>
            </a:extLst>
          </p:cNvPr>
          <p:cNvSpPr txBox="1"/>
          <p:nvPr/>
        </p:nvSpPr>
        <p:spPr>
          <a:xfrm>
            <a:off x="720550" y="5700125"/>
            <a:ext cx="5141400" cy="4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8" marR="0" lvl="1" indent="-25088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Scalability - commit as much or as little money as is appropriate to your situation. </a:t>
            </a:r>
            <a:endParaRPr sz="2200"/>
          </a:p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Book costs can vary, volume discounts must be individually negotiated.</a:t>
            </a:r>
            <a:endParaRPr sz="22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Roboto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If vendors have to be pre-authorized, limit the total vendors you partner with.</a:t>
            </a:r>
            <a:endParaRPr sz="22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24">
            <a:extLst>
              <a:ext uri="{FF2B5EF4-FFF2-40B4-BE49-F238E27FC236}">
                <a16:creationId xmlns:a16="http://schemas.microsoft.com/office/drawing/2014/main" id="{C8E3021A-BAE4-6F88-A06B-AA75A99FD640}"/>
              </a:ext>
            </a:extLst>
          </p:cNvPr>
          <p:cNvSpPr txBox="1"/>
          <p:nvPr/>
        </p:nvSpPr>
        <p:spPr>
          <a:xfrm>
            <a:off x="720538" y="4382977"/>
            <a:ext cx="3484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3F6FA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Money </a:t>
            </a:r>
            <a:endParaRPr/>
          </a:p>
        </p:txBody>
      </p:sp>
      <p:grpSp>
        <p:nvGrpSpPr>
          <p:cNvPr id="466" name="Google Shape;466;p24">
            <a:extLst>
              <a:ext uri="{FF2B5EF4-FFF2-40B4-BE49-F238E27FC236}">
                <a16:creationId xmlns:a16="http://schemas.microsoft.com/office/drawing/2014/main" id="{6875C59B-511D-A1CC-BA45-2D947FCBADD6}"/>
              </a:ext>
            </a:extLst>
          </p:cNvPr>
          <p:cNvGrpSpPr/>
          <p:nvPr/>
        </p:nvGrpSpPr>
        <p:grpSpPr>
          <a:xfrm>
            <a:off x="6313859" y="5319140"/>
            <a:ext cx="5660320" cy="4536278"/>
            <a:chOff x="0" y="-38100"/>
            <a:chExt cx="1490774" cy="1194732"/>
          </a:xfrm>
        </p:grpSpPr>
        <p:sp>
          <p:nvSpPr>
            <p:cNvPr id="467" name="Google Shape;467;p24">
              <a:extLst>
                <a:ext uri="{FF2B5EF4-FFF2-40B4-BE49-F238E27FC236}">
                  <a16:creationId xmlns:a16="http://schemas.microsoft.com/office/drawing/2014/main" id="{7AB13FA2-C628-23DB-0D57-2BB3BCE7BA6A}"/>
                </a:ext>
              </a:extLst>
            </p:cNvPr>
            <p:cNvSpPr/>
            <p:nvPr/>
          </p:nvSpPr>
          <p:spPr>
            <a:xfrm>
              <a:off x="0" y="0"/>
              <a:ext cx="1490774" cy="1156632"/>
            </a:xfrm>
            <a:custGeom>
              <a:avLst/>
              <a:gdLst/>
              <a:ahLst/>
              <a:cxnLst/>
              <a:rect l="l" t="t" r="r" b="b"/>
              <a:pathLst>
                <a:path w="1490774" h="1156632" extrusionOk="0">
                  <a:moveTo>
                    <a:pt x="65653" y="0"/>
                  </a:moveTo>
                  <a:lnTo>
                    <a:pt x="1425121" y="0"/>
                  </a:lnTo>
                  <a:cubicBezTo>
                    <a:pt x="1461380" y="0"/>
                    <a:pt x="1490774" y="29394"/>
                    <a:pt x="1490774" y="65653"/>
                  </a:cubicBezTo>
                  <a:lnTo>
                    <a:pt x="1490774" y="1090979"/>
                  </a:lnTo>
                  <a:cubicBezTo>
                    <a:pt x="1490774" y="1127238"/>
                    <a:pt x="1461380" y="1156632"/>
                    <a:pt x="1425121" y="1156632"/>
                  </a:cubicBezTo>
                  <a:lnTo>
                    <a:pt x="65653" y="1156632"/>
                  </a:lnTo>
                  <a:cubicBezTo>
                    <a:pt x="29394" y="1156632"/>
                    <a:pt x="0" y="1127238"/>
                    <a:pt x="0" y="1090979"/>
                  </a:cubicBezTo>
                  <a:lnTo>
                    <a:pt x="0" y="65653"/>
                  </a:lnTo>
                  <a:cubicBezTo>
                    <a:pt x="0" y="29394"/>
                    <a:pt x="29394" y="0"/>
                    <a:pt x="656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4">
              <a:extLst>
                <a:ext uri="{FF2B5EF4-FFF2-40B4-BE49-F238E27FC236}">
                  <a16:creationId xmlns:a16="http://schemas.microsoft.com/office/drawing/2014/main" id="{C15036AE-7D93-0C7F-4DEA-34F9E38EFB81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24">
            <a:extLst>
              <a:ext uri="{FF2B5EF4-FFF2-40B4-BE49-F238E27FC236}">
                <a16:creationId xmlns:a16="http://schemas.microsoft.com/office/drawing/2014/main" id="{671CC872-2169-4C3D-BE0F-143D3EF58BA4}"/>
              </a:ext>
            </a:extLst>
          </p:cNvPr>
          <p:cNvGrpSpPr/>
          <p:nvPr/>
        </p:nvGrpSpPr>
        <p:grpSpPr>
          <a:xfrm>
            <a:off x="6313859" y="4003195"/>
            <a:ext cx="4287589" cy="3230403"/>
            <a:chOff x="0" y="-38100"/>
            <a:chExt cx="1129234" cy="850800"/>
          </a:xfrm>
        </p:grpSpPr>
        <p:sp>
          <p:nvSpPr>
            <p:cNvPr id="470" name="Google Shape;470;p24">
              <a:extLst>
                <a:ext uri="{FF2B5EF4-FFF2-40B4-BE49-F238E27FC236}">
                  <a16:creationId xmlns:a16="http://schemas.microsoft.com/office/drawing/2014/main" id="{695D40A0-E611-0147-A283-498ADEA50F9C}"/>
                </a:ext>
              </a:extLst>
            </p:cNvPr>
            <p:cNvSpPr/>
            <p:nvPr/>
          </p:nvSpPr>
          <p:spPr>
            <a:xfrm>
              <a:off x="0" y="0"/>
              <a:ext cx="1129234" cy="282729"/>
            </a:xfrm>
            <a:custGeom>
              <a:avLst/>
              <a:gdLst/>
              <a:ahLst/>
              <a:cxnLst/>
              <a:rect l="l" t="t" r="r" b="b"/>
              <a:pathLst>
                <a:path w="1129234" h="282729" extrusionOk="0">
                  <a:moveTo>
                    <a:pt x="86672" y="0"/>
                  </a:moveTo>
                  <a:lnTo>
                    <a:pt x="1042562" y="0"/>
                  </a:lnTo>
                  <a:cubicBezTo>
                    <a:pt x="1065549" y="0"/>
                    <a:pt x="1087594" y="9132"/>
                    <a:pt x="1103849" y="25386"/>
                  </a:cubicBezTo>
                  <a:cubicBezTo>
                    <a:pt x="1120103" y="41640"/>
                    <a:pt x="1129234" y="63685"/>
                    <a:pt x="1129234" y="86672"/>
                  </a:cubicBezTo>
                  <a:lnTo>
                    <a:pt x="1129234" y="196057"/>
                  </a:lnTo>
                  <a:cubicBezTo>
                    <a:pt x="1129234" y="243925"/>
                    <a:pt x="1090430" y="282729"/>
                    <a:pt x="1042562" y="282729"/>
                  </a:cubicBezTo>
                  <a:lnTo>
                    <a:pt x="86672" y="282729"/>
                  </a:lnTo>
                  <a:cubicBezTo>
                    <a:pt x="63685" y="282729"/>
                    <a:pt x="41640" y="273598"/>
                    <a:pt x="25386" y="257344"/>
                  </a:cubicBezTo>
                  <a:cubicBezTo>
                    <a:pt x="9132" y="241090"/>
                    <a:pt x="0" y="219044"/>
                    <a:pt x="0" y="196057"/>
                  </a:cubicBezTo>
                  <a:lnTo>
                    <a:pt x="0" y="86672"/>
                  </a:lnTo>
                  <a:cubicBezTo>
                    <a:pt x="0" y="63685"/>
                    <a:pt x="9132" y="41640"/>
                    <a:pt x="25386" y="25386"/>
                  </a:cubicBezTo>
                  <a:cubicBezTo>
                    <a:pt x="41640" y="9132"/>
                    <a:pt x="63685" y="0"/>
                    <a:pt x="86672" y="0"/>
                  </a:cubicBezTo>
                  <a:close/>
                </a:path>
              </a:pathLst>
            </a:custGeom>
            <a:solidFill>
              <a:srgbClr val="0B1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4">
              <a:extLst>
                <a:ext uri="{FF2B5EF4-FFF2-40B4-BE49-F238E27FC236}">
                  <a16:creationId xmlns:a16="http://schemas.microsoft.com/office/drawing/2014/main" id="{329C8904-DE82-87D1-DC39-0FEE69D8CC21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24">
            <a:extLst>
              <a:ext uri="{FF2B5EF4-FFF2-40B4-BE49-F238E27FC236}">
                <a16:creationId xmlns:a16="http://schemas.microsoft.com/office/drawing/2014/main" id="{9BA74047-D5BA-9D7D-AC2D-C953514F3309}"/>
              </a:ext>
            </a:extLst>
          </p:cNvPr>
          <p:cNvGrpSpPr/>
          <p:nvPr/>
        </p:nvGrpSpPr>
        <p:grpSpPr>
          <a:xfrm>
            <a:off x="12166670" y="5319140"/>
            <a:ext cx="5660320" cy="4536278"/>
            <a:chOff x="0" y="-38100"/>
            <a:chExt cx="1490774" cy="1194732"/>
          </a:xfrm>
        </p:grpSpPr>
        <p:sp>
          <p:nvSpPr>
            <p:cNvPr id="473" name="Google Shape;473;p24">
              <a:extLst>
                <a:ext uri="{FF2B5EF4-FFF2-40B4-BE49-F238E27FC236}">
                  <a16:creationId xmlns:a16="http://schemas.microsoft.com/office/drawing/2014/main" id="{A3862824-D073-2D6E-9F0C-FA2364FFA8A6}"/>
                </a:ext>
              </a:extLst>
            </p:cNvPr>
            <p:cNvSpPr/>
            <p:nvPr/>
          </p:nvSpPr>
          <p:spPr>
            <a:xfrm>
              <a:off x="0" y="0"/>
              <a:ext cx="1490774" cy="1156632"/>
            </a:xfrm>
            <a:custGeom>
              <a:avLst/>
              <a:gdLst/>
              <a:ahLst/>
              <a:cxnLst/>
              <a:rect l="l" t="t" r="r" b="b"/>
              <a:pathLst>
                <a:path w="1490774" h="1156632" extrusionOk="0">
                  <a:moveTo>
                    <a:pt x="65653" y="0"/>
                  </a:moveTo>
                  <a:lnTo>
                    <a:pt x="1425121" y="0"/>
                  </a:lnTo>
                  <a:cubicBezTo>
                    <a:pt x="1461380" y="0"/>
                    <a:pt x="1490774" y="29394"/>
                    <a:pt x="1490774" y="65653"/>
                  </a:cubicBezTo>
                  <a:lnTo>
                    <a:pt x="1490774" y="1090979"/>
                  </a:lnTo>
                  <a:cubicBezTo>
                    <a:pt x="1490774" y="1127238"/>
                    <a:pt x="1461380" y="1156632"/>
                    <a:pt x="1425121" y="1156632"/>
                  </a:cubicBezTo>
                  <a:lnTo>
                    <a:pt x="65653" y="1156632"/>
                  </a:lnTo>
                  <a:cubicBezTo>
                    <a:pt x="29394" y="1156632"/>
                    <a:pt x="0" y="1127238"/>
                    <a:pt x="0" y="1090979"/>
                  </a:cubicBezTo>
                  <a:lnTo>
                    <a:pt x="0" y="65653"/>
                  </a:lnTo>
                  <a:cubicBezTo>
                    <a:pt x="0" y="29394"/>
                    <a:pt x="29394" y="0"/>
                    <a:pt x="656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>
              <a:extLst>
                <a:ext uri="{FF2B5EF4-FFF2-40B4-BE49-F238E27FC236}">
                  <a16:creationId xmlns:a16="http://schemas.microsoft.com/office/drawing/2014/main" id="{15F5C913-1C83-BFFF-55BE-706AC91F43E5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24">
            <a:extLst>
              <a:ext uri="{FF2B5EF4-FFF2-40B4-BE49-F238E27FC236}">
                <a16:creationId xmlns:a16="http://schemas.microsoft.com/office/drawing/2014/main" id="{64750359-9B51-09FD-D270-5E8BF7ABDC27}"/>
              </a:ext>
            </a:extLst>
          </p:cNvPr>
          <p:cNvGrpSpPr/>
          <p:nvPr/>
        </p:nvGrpSpPr>
        <p:grpSpPr>
          <a:xfrm>
            <a:off x="12166670" y="4003195"/>
            <a:ext cx="4287589" cy="3230403"/>
            <a:chOff x="0" y="-38100"/>
            <a:chExt cx="1129234" cy="850800"/>
          </a:xfrm>
        </p:grpSpPr>
        <p:sp>
          <p:nvSpPr>
            <p:cNvPr id="476" name="Google Shape;476;p24">
              <a:extLst>
                <a:ext uri="{FF2B5EF4-FFF2-40B4-BE49-F238E27FC236}">
                  <a16:creationId xmlns:a16="http://schemas.microsoft.com/office/drawing/2014/main" id="{29B1E354-F27C-56F7-5FAC-803E3BC715C6}"/>
                </a:ext>
              </a:extLst>
            </p:cNvPr>
            <p:cNvSpPr/>
            <p:nvPr/>
          </p:nvSpPr>
          <p:spPr>
            <a:xfrm>
              <a:off x="0" y="0"/>
              <a:ext cx="1129234" cy="282729"/>
            </a:xfrm>
            <a:custGeom>
              <a:avLst/>
              <a:gdLst/>
              <a:ahLst/>
              <a:cxnLst/>
              <a:rect l="l" t="t" r="r" b="b"/>
              <a:pathLst>
                <a:path w="1129234" h="282729" extrusionOk="0">
                  <a:moveTo>
                    <a:pt x="86672" y="0"/>
                  </a:moveTo>
                  <a:lnTo>
                    <a:pt x="1042562" y="0"/>
                  </a:lnTo>
                  <a:cubicBezTo>
                    <a:pt x="1065549" y="0"/>
                    <a:pt x="1087594" y="9132"/>
                    <a:pt x="1103849" y="25386"/>
                  </a:cubicBezTo>
                  <a:cubicBezTo>
                    <a:pt x="1120103" y="41640"/>
                    <a:pt x="1129234" y="63685"/>
                    <a:pt x="1129234" y="86672"/>
                  </a:cubicBezTo>
                  <a:lnTo>
                    <a:pt x="1129234" y="196057"/>
                  </a:lnTo>
                  <a:cubicBezTo>
                    <a:pt x="1129234" y="243925"/>
                    <a:pt x="1090430" y="282729"/>
                    <a:pt x="1042562" y="282729"/>
                  </a:cubicBezTo>
                  <a:lnTo>
                    <a:pt x="86672" y="282729"/>
                  </a:lnTo>
                  <a:cubicBezTo>
                    <a:pt x="63685" y="282729"/>
                    <a:pt x="41640" y="273598"/>
                    <a:pt x="25386" y="257344"/>
                  </a:cubicBezTo>
                  <a:cubicBezTo>
                    <a:pt x="9132" y="241090"/>
                    <a:pt x="0" y="219044"/>
                    <a:pt x="0" y="196057"/>
                  </a:cubicBezTo>
                  <a:lnTo>
                    <a:pt x="0" y="86672"/>
                  </a:lnTo>
                  <a:cubicBezTo>
                    <a:pt x="0" y="63685"/>
                    <a:pt x="9132" y="41640"/>
                    <a:pt x="25386" y="25386"/>
                  </a:cubicBezTo>
                  <a:cubicBezTo>
                    <a:pt x="41640" y="9132"/>
                    <a:pt x="63685" y="0"/>
                    <a:pt x="86672" y="0"/>
                  </a:cubicBezTo>
                  <a:close/>
                </a:path>
              </a:pathLst>
            </a:custGeom>
            <a:solidFill>
              <a:srgbClr val="0B1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>
              <a:extLst>
                <a:ext uri="{FF2B5EF4-FFF2-40B4-BE49-F238E27FC236}">
                  <a16:creationId xmlns:a16="http://schemas.microsoft.com/office/drawing/2014/main" id="{0271EFE0-7FF8-E8F1-1267-4D772875C2ED}"/>
                </a:ext>
              </a:extLst>
            </p:cNvPr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8" name="Google Shape;478;p24">
            <a:extLst>
              <a:ext uri="{FF2B5EF4-FFF2-40B4-BE49-F238E27FC236}">
                <a16:creationId xmlns:a16="http://schemas.microsoft.com/office/drawing/2014/main" id="{A3C50722-A360-F860-9D08-A0E1B7B56E82}"/>
              </a:ext>
            </a:extLst>
          </p:cNvPr>
          <p:cNvSpPr txBox="1"/>
          <p:nvPr/>
        </p:nvSpPr>
        <p:spPr>
          <a:xfrm>
            <a:off x="6198925" y="5604350"/>
            <a:ext cx="5660400" cy="4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Change expectations re: speed and efficiency of cataloging.</a:t>
            </a:r>
            <a:endParaRPr sz="22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Roboto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Most content can be cataloged using quick or copy cataloging.</a:t>
            </a:r>
            <a:endParaRPr sz="22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Roboto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Use bookstore curation to identify titles for purchase.</a:t>
            </a:r>
            <a:endParaRPr sz="22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Roboto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Host selection parties so content selectors can efficiently review available materials from partner bookstores.</a:t>
            </a:r>
            <a:endParaRPr sz="22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24">
            <a:extLst>
              <a:ext uri="{FF2B5EF4-FFF2-40B4-BE49-F238E27FC236}">
                <a16:creationId xmlns:a16="http://schemas.microsoft.com/office/drawing/2014/main" id="{6BA6EA2B-D66A-AB23-959B-5DF87328EACF}"/>
              </a:ext>
            </a:extLst>
          </p:cNvPr>
          <p:cNvSpPr txBox="1"/>
          <p:nvPr/>
        </p:nvSpPr>
        <p:spPr>
          <a:xfrm>
            <a:off x="6666591" y="4382977"/>
            <a:ext cx="358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3F6FA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Time Intensive</a:t>
            </a:r>
            <a:endParaRPr/>
          </a:p>
        </p:txBody>
      </p:sp>
      <p:sp>
        <p:nvSpPr>
          <p:cNvPr id="480" name="Google Shape;480;p24">
            <a:extLst>
              <a:ext uri="{FF2B5EF4-FFF2-40B4-BE49-F238E27FC236}">
                <a16:creationId xmlns:a16="http://schemas.microsoft.com/office/drawing/2014/main" id="{6FABEAE3-6119-1FD2-D9B1-41C8C951B48F}"/>
              </a:ext>
            </a:extLst>
          </p:cNvPr>
          <p:cNvSpPr txBox="1"/>
          <p:nvPr/>
        </p:nvSpPr>
        <p:spPr>
          <a:xfrm>
            <a:off x="12426150" y="5700125"/>
            <a:ext cx="5141400" cy="3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8" marR="0" lvl="1" indent="-25088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Consistently tie work to organizational values.</a:t>
            </a:r>
            <a:endParaRPr sz="2200"/>
          </a:p>
          <a:p>
            <a:pPr marL="539748" marR="0" lvl="1" indent="-25088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Start </a:t>
            </a: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with a pilot!</a:t>
            </a:r>
            <a:endParaRPr sz="2200"/>
          </a:p>
          <a:p>
            <a:pPr marL="539750" marR="0" lvl="1" indent="-250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132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Accept that this is a political act - any process that prioritizes equity, inclusion, &amp; diversity over the hidden capitalist values of efficiency, speed, and tradition is inherently political.</a:t>
            </a:r>
            <a:endParaRPr sz="2200"/>
          </a:p>
        </p:txBody>
      </p:sp>
      <p:sp>
        <p:nvSpPr>
          <p:cNvPr id="481" name="Google Shape;481;p24">
            <a:extLst>
              <a:ext uri="{FF2B5EF4-FFF2-40B4-BE49-F238E27FC236}">
                <a16:creationId xmlns:a16="http://schemas.microsoft.com/office/drawing/2014/main" id="{9B53637F-D210-02C8-96D5-31B72EE417D3}"/>
              </a:ext>
            </a:extLst>
          </p:cNvPr>
          <p:cNvSpPr txBox="1"/>
          <p:nvPr/>
        </p:nvSpPr>
        <p:spPr>
          <a:xfrm>
            <a:off x="12515950" y="4382975"/>
            <a:ext cx="3778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3F6FA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Employee Buy-In</a:t>
            </a:r>
            <a:endParaRPr/>
          </a:p>
        </p:txBody>
      </p:sp>
      <p:cxnSp>
        <p:nvCxnSpPr>
          <p:cNvPr id="482" name="Google Shape;482;p24">
            <a:extLst>
              <a:ext uri="{FF2B5EF4-FFF2-40B4-BE49-F238E27FC236}">
                <a16:creationId xmlns:a16="http://schemas.microsoft.com/office/drawing/2014/main" id="{81EAF7F9-EEB3-C923-1476-02403C88E1B2}"/>
              </a:ext>
            </a:extLst>
          </p:cNvPr>
          <p:cNvCxnSpPr/>
          <p:nvPr/>
        </p:nvCxnSpPr>
        <p:spPr>
          <a:xfrm>
            <a:off x="10248689" y="1399247"/>
            <a:ext cx="5543400" cy="0"/>
          </a:xfrm>
          <a:prstGeom prst="straightConnector1">
            <a:avLst/>
          </a:prstGeom>
          <a:noFill/>
          <a:ln w="38100" cap="flat" cmpd="sng">
            <a:solidFill>
              <a:srgbClr val="0B132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3" name="Google Shape;483;p24">
            <a:extLst>
              <a:ext uri="{FF2B5EF4-FFF2-40B4-BE49-F238E27FC236}">
                <a16:creationId xmlns:a16="http://schemas.microsoft.com/office/drawing/2014/main" id="{81C86C0D-069E-7436-23F1-3A9365C615AC}"/>
              </a:ext>
            </a:extLst>
          </p:cNvPr>
          <p:cNvGrpSpPr/>
          <p:nvPr/>
        </p:nvGrpSpPr>
        <p:grpSpPr>
          <a:xfrm>
            <a:off x="16294495" y="1194924"/>
            <a:ext cx="406852" cy="408676"/>
            <a:chOff x="1813" y="0"/>
            <a:chExt cx="809173" cy="812800"/>
          </a:xfrm>
        </p:grpSpPr>
        <p:sp>
          <p:nvSpPr>
            <p:cNvPr id="484" name="Google Shape;484;p24">
              <a:extLst>
                <a:ext uri="{FF2B5EF4-FFF2-40B4-BE49-F238E27FC236}">
                  <a16:creationId xmlns:a16="http://schemas.microsoft.com/office/drawing/2014/main" id="{B7786D1A-4DF1-7473-1374-9E7CB08C46C0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>
              <a:extLst>
                <a:ext uri="{FF2B5EF4-FFF2-40B4-BE49-F238E27FC236}">
                  <a16:creationId xmlns:a16="http://schemas.microsoft.com/office/drawing/2014/main" id="{252B1644-6A68-5810-4E63-FA8612254D92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24">
            <a:extLst>
              <a:ext uri="{FF2B5EF4-FFF2-40B4-BE49-F238E27FC236}">
                <a16:creationId xmlns:a16="http://schemas.microsoft.com/office/drawing/2014/main" id="{162B970A-5D07-CA02-09A1-A7EB8B7AE989}"/>
              </a:ext>
            </a:extLst>
          </p:cNvPr>
          <p:cNvGrpSpPr/>
          <p:nvPr/>
        </p:nvGrpSpPr>
        <p:grpSpPr>
          <a:xfrm>
            <a:off x="16858169" y="1194924"/>
            <a:ext cx="406852" cy="408676"/>
            <a:chOff x="1813" y="0"/>
            <a:chExt cx="809173" cy="812800"/>
          </a:xfrm>
        </p:grpSpPr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2DE8DDC9-1728-AD22-5252-965A4BEB06F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>
              <a:extLst>
                <a:ext uri="{FF2B5EF4-FFF2-40B4-BE49-F238E27FC236}">
                  <a16:creationId xmlns:a16="http://schemas.microsoft.com/office/drawing/2014/main" id="{5E91139D-C022-7759-BC0D-CEBEAF96ECC2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24">
            <a:extLst>
              <a:ext uri="{FF2B5EF4-FFF2-40B4-BE49-F238E27FC236}">
                <a16:creationId xmlns:a16="http://schemas.microsoft.com/office/drawing/2014/main" id="{B9326C92-E149-D76E-2771-1B6E48953BB6}"/>
              </a:ext>
            </a:extLst>
          </p:cNvPr>
          <p:cNvGrpSpPr/>
          <p:nvPr/>
        </p:nvGrpSpPr>
        <p:grpSpPr>
          <a:xfrm>
            <a:off x="17419216" y="1194924"/>
            <a:ext cx="406852" cy="408676"/>
            <a:chOff x="1813" y="0"/>
            <a:chExt cx="809173" cy="812800"/>
          </a:xfrm>
        </p:grpSpPr>
        <p:sp>
          <p:nvSpPr>
            <p:cNvPr id="490" name="Google Shape;490;p24">
              <a:extLst>
                <a:ext uri="{FF2B5EF4-FFF2-40B4-BE49-F238E27FC236}">
                  <a16:creationId xmlns:a16="http://schemas.microsoft.com/office/drawing/2014/main" id="{1E8A8A30-2D19-DD66-2BA9-C66E08AB05AF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>
              <a:extLst>
                <a:ext uri="{FF2B5EF4-FFF2-40B4-BE49-F238E27FC236}">
                  <a16:creationId xmlns:a16="http://schemas.microsoft.com/office/drawing/2014/main" id="{65D09FEA-FD26-9FE0-2CCC-B2D669300770}"/>
                </a:ext>
              </a:extLst>
            </p:cNvPr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16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>
          <a:extLst>
            <a:ext uri="{FF2B5EF4-FFF2-40B4-BE49-F238E27FC236}">
              <a16:creationId xmlns:a16="http://schemas.microsoft.com/office/drawing/2014/main" id="{D2EE38AD-1267-DED6-8EFA-81B0B8A61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5">
            <a:extLst>
              <a:ext uri="{FF2B5EF4-FFF2-40B4-BE49-F238E27FC236}">
                <a16:creationId xmlns:a16="http://schemas.microsoft.com/office/drawing/2014/main" id="{094BF04A-A663-45E1-F695-2AE6A6A6E6A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25">
            <a:extLst>
              <a:ext uri="{FF2B5EF4-FFF2-40B4-BE49-F238E27FC236}">
                <a16:creationId xmlns:a16="http://schemas.microsoft.com/office/drawing/2014/main" id="{BB0F347D-126B-468A-A4C0-59CA9F4E1C7C}"/>
              </a:ext>
            </a:extLst>
          </p:cNvPr>
          <p:cNvGrpSpPr/>
          <p:nvPr/>
        </p:nvGrpSpPr>
        <p:grpSpPr>
          <a:xfrm>
            <a:off x="3729073" y="2503986"/>
            <a:ext cx="10767979" cy="5555793"/>
            <a:chOff x="0" y="-38100"/>
            <a:chExt cx="4274726" cy="2205567"/>
          </a:xfrm>
        </p:grpSpPr>
        <p:sp>
          <p:nvSpPr>
            <p:cNvPr id="498" name="Google Shape;498;p25">
              <a:extLst>
                <a:ext uri="{FF2B5EF4-FFF2-40B4-BE49-F238E27FC236}">
                  <a16:creationId xmlns:a16="http://schemas.microsoft.com/office/drawing/2014/main" id="{66B56161-BBAA-AFD4-D856-21330BA78D98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34511" y="0"/>
                  </a:moveTo>
                  <a:lnTo>
                    <a:pt x="4240215" y="0"/>
                  </a:lnTo>
                  <a:cubicBezTo>
                    <a:pt x="4249368" y="0"/>
                    <a:pt x="4258146" y="3636"/>
                    <a:pt x="4264618" y="10108"/>
                  </a:cubicBezTo>
                  <a:cubicBezTo>
                    <a:pt x="4271090" y="16580"/>
                    <a:pt x="4274726" y="25358"/>
                    <a:pt x="4274726" y="34511"/>
                  </a:cubicBezTo>
                  <a:lnTo>
                    <a:pt x="4274726" y="2132956"/>
                  </a:lnTo>
                  <a:cubicBezTo>
                    <a:pt x="4274726" y="2142109"/>
                    <a:pt x="4271090" y="2150887"/>
                    <a:pt x="4264618" y="2157359"/>
                  </a:cubicBezTo>
                  <a:cubicBezTo>
                    <a:pt x="4258146" y="2163831"/>
                    <a:pt x="4249368" y="2167467"/>
                    <a:pt x="4240215" y="2167467"/>
                  </a:cubicBezTo>
                  <a:lnTo>
                    <a:pt x="34511" y="2167467"/>
                  </a:lnTo>
                  <a:cubicBezTo>
                    <a:pt x="25358" y="2167467"/>
                    <a:pt x="16580" y="2163831"/>
                    <a:pt x="10108" y="2157359"/>
                  </a:cubicBezTo>
                  <a:cubicBezTo>
                    <a:pt x="3636" y="2150887"/>
                    <a:pt x="0" y="2142109"/>
                    <a:pt x="0" y="2132956"/>
                  </a:cubicBezTo>
                  <a:lnTo>
                    <a:pt x="0" y="34511"/>
                  </a:lnTo>
                  <a:cubicBezTo>
                    <a:pt x="0" y="25358"/>
                    <a:pt x="3636" y="16580"/>
                    <a:pt x="10108" y="10108"/>
                  </a:cubicBezTo>
                  <a:cubicBezTo>
                    <a:pt x="16580" y="3636"/>
                    <a:pt x="25358" y="0"/>
                    <a:pt x="34511" y="0"/>
                  </a:cubicBezTo>
                  <a:close/>
                </a:path>
              </a:pathLst>
            </a:custGeom>
            <a:solidFill>
              <a:srgbClr val="F3F6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>
              <a:extLst>
                <a:ext uri="{FF2B5EF4-FFF2-40B4-BE49-F238E27FC236}">
                  <a16:creationId xmlns:a16="http://schemas.microsoft.com/office/drawing/2014/main" id="{A08335CF-107B-A49D-FE08-228203D4438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0" name="Google Shape;500;p25">
            <a:extLst>
              <a:ext uri="{FF2B5EF4-FFF2-40B4-BE49-F238E27FC236}">
                <a16:creationId xmlns:a16="http://schemas.microsoft.com/office/drawing/2014/main" id="{A1E8C10B-BF3B-5B1A-5A41-B2E65561DB70}"/>
              </a:ext>
            </a:extLst>
          </p:cNvPr>
          <p:cNvSpPr txBox="1"/>
          <p:nvPr/>
        </p:nvSpPr>
        <p:spPr>
          <a:xfrm>
            <a:off x="4484260" y="3539458"/>
            <a:ext cx="9319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B132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thank you!</a:t>
            </a:r>
            <a:endParaRPr/>
          </a:p>
        </p:txBody>
      </p:sp>
      <p:sp>
        <p:nvSpPr>
          <p:cNvPr id="501" name="Google Shape;501;p25">
            <a:extLst>
              <a:ext uri="{FF2B5EF4-FFF2-40B4-BE49-F238E27FC236}">
                <a16:creationId xmlns:a16="http://schemas.microsoft.com/office/drawing/2014/main" id="{1A54D355-C679-EE44-4AA6-794D2B04171A}"/>
              </a:ext>
            </a:extLst>
          </p:cNvPr>
          <p:cNvSpPr txBox="1"/>
          <p:nvPr/>
        </p:nvSpPr>
        <p:spPr>
          <a:xfrm>
            <a:off x="5448113" y="4911038"/>
            <a:ext cx="7394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Want to know more? Contact me at:</a:t>
            </a:r>
            <a:endParaRPr sz="35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atureen@spscc.edu</a:t>
            </a:r>
            <a:endParaRPr sz="35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@atureen.bsky.social</a:t>
            </a:r>
            <a:endParaRPr sz="35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02" name="Google Shape;502;p25">
            <a:extLst>
              <a:ext uri="{FF2B5EF4-FFF2-40B4-BE49-F238E27FC236}">
                <a16:creationId xmlns:a16="http://schemas.microsoft.com/office/drawing/2014/main" id="{9FE0D96D-5157-383A-49EA-B0AA2DCDB45B}"/>
              </a:ext>
            </a:extLst>
          </p:cNvPr>
          <p:cNvGrpSpPr/>
          <p:nvPr/>
        </p:nvGrpSpPr>
        <p:grpSpPr>
          <a:xfrm>
            <a:off x="8378227" y="7049528"/>
            <a:ext cx="406823" cy="408647"/>
            <a:chOff x="1813" y="0"/>
            <a:chExt cx="809173" cy="812800"/>
          </a:xfrm>
        </p:grpSpPr>
        <p:sp>
          <p:nvSpPr>
            <p:cNvPr id="503" name="Google Shape;503;p25">
              <a:extLst>
                <a:ext uri="{FF2B5EF4-FFF2-40B4-BE49-F238E27FC236}">
                  <a16:creationId xmlns:a16="http://schemas.microsoft.com/office/drawing/2014/main" id="{A72E5D53-F7AE-FB37-F4FA-9941470699D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DA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>
              <a:extLst>
                <a:ext uri="{FF2B5EF4-FFF2-40B4-BE49-F238E27FC236}">
                  <a16:creationId xmlns:a16="http://schemas.microsoft.com/office/drawing/2014/main" id="{BF592733-6A15-72C8-E9AB-7D0F0E217957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25">
            <a:extLst>
              <a:ext uri="{FF2B5EF4-FFF2-40B4-BE49-F238E27FC236}">
                <a16:creationId xmlns:a16="http://schemas.microsoft.com/office/drawing/2014/main" id="{518AD715-9877-CD96-9F14-A5D06604EBBD}"/>
              </a:ext>
            </a:extLst>
          </p:cNvPr>
          <p:cNvGrpSpPr/>
          <p:nvPr/>
        </p:nvGrpSpPr>
        <p:grpSpPr>
          <a:xfrm>
            <a:off x="8941902" y="7049528"/>
            <a:ext cx="406823" cy="408647"/>
            <a:chOff x="1813" y="0"/>
            <a:chExt cx="809173" cy="812800"/>
          </a:xfrm>
        </p:grpSpPr>
        <p:sp>
          <p:nvSpPr>
            <p:cNvPr id="506" name="Google Shape;506;p25">
              <a:extLst>
                <a:ext uri="{FF2B5EF4-FFF2-40B4-BE49-F238E27FC236}">
                  <a16:creationId xmlns:a16="http://schemas.microsoft.com/office/drawing/2014/main" id="{A9504B0B-DF08-B512-3FE1-4C241DE8410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>
              <a:extLst>
                <a:ext uri="{FF2B5EF4-FFF2-40B4-BE49-F238E27FC236}">
                  <a16:creationId xmlns:a16="http://schemas.microsoft.com/office/drawing/2014/main" id="{D57F46A4-E098-7B27-0323-C66F3F1F6140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25">
            <a:extLst>
              <a:ext uri="{FF2B5EF4-FFF2-40B4-BE49-F238E27FC236}">
                <a16:creationId xmlns:a16="http://schemas.microsoft.com/office/drawing/2014/main" id="{E527405F-B359-F904-7DD8-2D232E69F81D}"/>
              </a:ext>
            </a:extLst>
          </p:cNvPr>
          <p:cNvGrpSpPr/>
          <p:nvPr/>
        </p:nvGrpSpPr>
        <p:grpSpPr>
          <a:xfrm>
            <a:off x="9502949" y="7049528"/>
            <a:ext cx="406823" cy="408647"/>
            <a:chOff x="1813" y="0"/>
            <a:chExt cx="809173" cy="812800"/>
          </a:xfrm>
        </p:grpSpPr>
        <p:sp>
          <p:nvSpPr>
            <p:cNvPr id="509" name="Google Shape;509;p25">
              <a:extLst>
                <a:ext uri="{FF2B5EF4-FFF2-40B4-BE49-F238E27FC236}">
                  <a16:creationId xmlns:a16="http://schemas.microsoft.com/office/drawing/2014/main" id="{DC690243-3678-D5A3-CD73-FB948E37C9E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87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>
              <a:extLst>
                <a:ext uri="{FF2B5EF4-FFF2-40B4-BE49-F238E27FC236}">
                  <a16:creationId xmlns:a16="http://schemas.microsoft.com/office/drawing/2014/main" id="{79F49E7A-B93D-27E9-CC77-A14DE8BF2FFE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25">
            <a:extLst>
              <a:ext uri="{FF2B5EF4-FFF2-40B4-BE49-F238E27FC236}">
                <a16:creationId xmlns:a16="http://schemas.microsoft.com/office/drawing/2014/main" id="{72758811-BEBF-D8A5-420B-E0A494A9B0DD}"/>
              </a:ext>
            </a:extLst>
          </p:cNvPr>
          <p:cNvGrpSpPr/>
          <p:nvPr/>
        </p:nvGrpSpPr>
        <p:grpSpPr>
          <a:xfrm>
            <a:off x="15248741" y="5672661"/>
            <a:ext cx="6078519" cy="7481254"/>
            <a:chOff x="0" y="0"/>
            <a:chExt cx="8104692" cy="9975005"/>
          </a:xfrm>
        </p:grpSpPr>
        <p:grpSp>
          <p:nvGrpSpPr>
            <p:cNvPr id="512" name="Google Shape;512;p25">
              <a:extLst>
                <a:ext uri="{FF2B5EF4-FFF2-40B4-BE49-F238E27FC236}">
                  <a16:creationId xmlns:a16="http://schemas.microsoft.com/office/drawing/2014/main" id="{724EAC96-0CF8-E41B-7E23-1FA0E5A629FE}"/>
                </a:ext>
              </a:extLst>
            </p:cNvPr>
            <p:cNvGrpSpPr/>
            <p:nvPr/>
          </p:nvGrpSpPr>
          <p:grpSpPr>
            <a:xfrm>
              <a:off x="0" y="0"/>
              <a:ext cx="8104692" cy="9975005"/>
              <a:chOff x="0" y="0"/>
              <a:chExt cx="660400" cy="812800"/>
            </a:xfrm>
          </p:grpSpPr>
          <p:sp>
            <p:nvSpPr>
              <p:cNvPr id="513" name="Google Shape;513;p25">
                <a:extLst>
                  <a:ext uri="{FF2B5EF4-FFF2-40B4-BE49-F238E27FC236}">
                    <a16:creationId xmlns:a16="http://schemas.microsoft.com/office/drawing/2014/main" id="{C4676B34-9C29-980A-BAF2-4031B18CD6BE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5">
                <a:extLst>
                  <a:ext uri="{FF2B5EF4-FFF2-40B4-BE49-F238E27FC236}">
                    <a16:creationId xmlns:a16="http://schemas.microsoft.com/office/drawing/2014/main" id="{4691F522-8A95-0A4D-6953-FB4C26CA744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5">
              <a:extLst>
                <a:ext uri="{FF2B5EF4-FFF2-40B4-BE49-F238E27FC236}">
                  <a16:creationId xmlns:a16="http://schemas.microsoft.com/office/drawing/2014/main" id="{A9CA957F-CC5E-73D1-FE0F-CAC8EDDFD4AA}"/>
                </a:ext>
              </a:extLst>
            </p:cNvPr>
            <p:cNvGrpSpPr/>
            <p:nvPr/>
          </p:nvGrpSpPr>
          <p:grpSpPr>
            <a:xfrm>
              <a:off x="473486" y="582752"/>
              <a:ext cx="7157719" cy="8809501"/>
              <a:chOff x="0" y="0"/>
              <a:chExt cx="660400" cy="812800"/>
            </a:xfrm>
          </p:grpSpPr>
          <p:sp>
            <p:nvSpPr>
              <p:cNvPr id="516" name="Google Shape;516;p25">
                <a:extLst>
                  <a:ext uri="{FF2B5EF4-FFF2-40B4-BE49-F238E27FC236}">
                    <a16:creationId xmlns:a16="http://schemas.microsoft.com/office/drawing/2014/main" id="{C4479CD3-226F-EB2B-D5D7-31E8181D258F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5">
                <a:extLst>
                  <a:ext uri="{FF2B5EF4-FFF2-40B4-BE49-F238E27FC236}">
                    <a16:creationId xmlns:a16="http://schemas.microsoft.com/office/drawing/2014/main" id="{139F8E1C-06D0-D604-4BA1-494FA486ABC0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25">
              <a:extLst>
                <a:ext uri="{FF2B5EF4-FFF2-40B4-BE49-F238E27FC236}">
                  <a16:creationId xmlns:a16="http://schemas.microsoft.com/office/drawing/2014/main" id="{FCB4CC61-4B8D-83B9-6D9D-DC3E0C9DFC26}"/>
                </a:ext>
              </a:extLst>
            </p:cNvPr>
            <p:cNvGrpSpPr/>
            <p:nvPr/>
          </p:nvGrpSpPr>
          <p:grpSpPr>
            <a:xfrm>
              <a:off x="940916" y="1158050"/>
              <a:ext cx="6222860" cy="7658905"/>
              <a:chOff x="0" y="0"/>
              <a:chExt cx="660400" cy="812800"/>
            </a:xfrm>
          </p:grpSpPr>
          <p:sp>
            <p:nvSpPr>
              <p:cNvPr id="519" name="Google Shape;519;p25">
                <a:extLst>
                  <a:ext uri="{FF2B5EF4-FFF2-40B4-BE49-F238E27FC236}">
                    <a16:creationId xmlns:a16="http://schemas.microsoft.com/office/drawing/2014/main" id="{8AFC651C-CA67-B9B5-4792-7BE5225F2446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6874E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5">
                <a:extLst>
                  <a:ext uri="{FF2B5EF4-FFF2-40B4-BE49-F238E27FC236}">
                    <a16:creationId xmlns:a16="http://schemas.microsoft.com/office/drawing/2014/main" id="{001D4C22-54B6-55F8-5001-7168C8A4B064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1" name="Google Shape;521;p25">
            <a:extLst>
              <a:ext uri="{FF2B5EF4-FFF2-40B4-BE49-F238E27FC236}">
                <a16:creationId xmlns:a16="http://schemas.microsoft.com/office/drawing/2014/main" id="{023CF59C-337D-570A-4E7C-0DA6648E5C75}"/>
              </a:ext>
            </a:extLst>
          </p:cNvPr>
          <p:cNvGrpSpPr/>
          <p:nvPr/>
        </p:nvGrpSpPr>
        <p:grpSpPr>
          <a:xfrm rot="10800000">
            <a:off x="-2349446" y="-3255996"/>
            <a:ext cx="6078519" cy="7481254"/>
            <a:chOff x="0" y="0"/>
            <a:chExt cx="8104692" cy="9975005"/>
          </a:xfrm>
        </p:grpSpPr>
        <p:grpSp>
          <p:nvGrpSpPr>
            <p:cNvPr id="522" name="Google Shape;522;p25">
              <a:extLst>
                <a:ext uri="{FF2B5EF4-FFF2-40B4-BE49-F238E27FC236}">
                  <a16:creationId xmlns:a16="http://schemas.microsoft.com/office/drawing/2014/main" id="{3AA4E4CF-6477-1164-6734-EC580A5857B8}"/>
                </a:ext>
              </a:extLst>
            </p:cNvPr>
            <p:cNvGrpSpPr/>
            <p:nvPr/>
          </p:nvGrpSpPr>
          <p:grpSpPr>
            <a:xfrm>
              <a:off x="0" y="0"/>
              <a:ext cx="8104692" cy="9975005"/>
              <a:chOff x="0" y="0"/>
              <a:chExt cx="660400" cy="812800"/>
            </a:xfrm>
          </p:grpSpPr>
          <p:sp>
            <p:nvSpPr>
              <p:cNvPr id="523" name="Google Shape;523;p25">
                <a:extLst>
                  <a:ext uri="{FF2B5EF4-FFF2-40B4-BE49-F238E27FC236}">
                    <a16:creationId xmlns:a16="http://schemas.microsoft.com/office/drawing/2014/main" id="{78D82E6D-3CFC-EAAE-9F0A-13B3594E32C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5">
                <a:extLst>
                  <a:ext uri="{FF2B5EF4-FFF2-40B4-BE49-F238E27FC236}">
                    <a16:creationId xmlns:a16="http://schemas.microsoft.com/office/drawing/2014/main" id="{7DF28B10-DAD2-246E-5FC3-706785450E4D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25">
              <a:extLst>
                <a:ext uri="{FF2B5EF4-FFF2-40B4-BE49-F238E27FC236}">
                  <a16:creationId xmlns:a16="http://schemas.microsoft.com/office/drawing/2014/main" id="{EC9CF70C-C9CC-C375-D1EC-F9EA2534A40C}"/>
                </a:ext>
              </a:extLst>
            </p:cNvPr>
            <p:cNvGrpSpPr/>
            <p:nvPr/>
          </p:nvGrpSpPr>
          <p:grpSpPr>
            <a:xfrm>
              <a:off x="473486" y="582752"/>
              <a:ext cx="7157719" cy="8809501"/>
              <a:chOff x="0" y="0"/>
              <a:chExt cx="660400" cy="812800"/>
            </a:xfrm>
          </p:grpSpPr>
          <p:sp>
            <p:nvSpPr>
              <p:cNvPr id="526" name="Google Shape;526;p25">
                <a:extLst>
                  <a:ext uri="{FF2B5EF4-FFF2-40B4-BE49-F238E27FC236}">
                    <a16:creationId xmlns:a16="http://schemas.microsoft.com/office/drawing/2014/main" id="{7D0371C4-5BC8-335E-2622-624AE4C7E06E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5">
                <a:extLst>
                  <a:ext uri="{FF2B5EF4-FFF2-40B4-BE49-F238E27FC236}">
                    <a16:creationId xmlns:a16="http://schemas.microsoft.com/office/drawing/2014/main" id="{E837838F-6883-07C7-562A-7D75E297DFE1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5">
              <a:extLst>
                <a:ext uri="{FF2B5EF4-FFF2-40B4-BE49-F238E27FC236}">
                  <a16:creationId xmlns:a16="http://schemas.microsoft.com/office/drawing/2014/main" id="{9E8E3913-1F3A-200E-2D96-CAF158D0E5E1}"/>
                </a:ext>
              </a:extLst>
            </p:cNvPr>
            <p:cNvGrpSpPr/>
            <p:nvPr/>
          </p:nvGrpSpPr>
          <p:grpSpPr>
            <a:xfrm>
              <a:off x="940916" y="1158050"/>
              <a:ext cx="6222860" cy="7658905"/>
              <a:chOff x="0" y="0"/>
              <a:chExt cx="660400" cy="812800"/>
            </a:xfrm>
          </p:grpSpPr>
          <p:sp>
            <p:nvSpPr>
              <p:cNvPr id="529" name="Google Shape;529;p25">
                <a:extLst>
                  <a:ext uri="{FF2B5EF4-FFF2-40B4-BE49-F238E27FC236}">
                    <a16:creationId xmlns:a16="http://schemas.microsoft.com/office/drawing/2014/main" id="{8E474CDA-CA48-5E43-7914-6C417BFC1EDF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12800" extrusionOk="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flat" cmpd="sng">
                <a:solidFill>
                  <a:srgbClr val="FF9F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5">
                <a:extLst>
                  <a:ext uri="{FF2B5EF4-FFF2-40B4-BE49-F238E27FC236}">
                    <a16:creationId xmlns:a16="http://schemas.microsoft.com/office/drawing/2014/main" id="{68390477-DD72-E55F-5780-D29945538652}"/>
                  </a:ext>
                </a:extLst>
              </p:cNvPr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998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83A2D-C6F9-B79E-A2FD-72E6A5EE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colorful hands&#10;&#10;Description automatically generated">
            <a:extLst>
              <a:ext uri="{FF2B5EF4-FFF2-40B4-BE49-F238E27FC236}">
                <a16:creationId xmlns:a16="http://schemas.microsoft.com/office/drawing/2014/main" id="{C7819E59-79D5-CC4C-279C-DEEE7BAD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763018"/>
            <a:ext cx="4114799" cy="3744467"/>
          </a:xfrm>
          <a:prstGeom prst="rect">
            <a:avLst/>
          </a:prstGeom>
        </p:spPr>
      </p:pic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77F970DC-876C-74E6-2937-00DD8C5E2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1030548"/>
            <a:ext cx="4114800" cy="5304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AD1BC-6648-DB68-8CEC-0FE98B91A971}"/>
              </a:ext>
            </a:extLst>
          </p:cNvPr>
          <p:cNvSpPr txBox="1"/>
          <p:nvPr/>
        </p:nvSpPr>
        <p:spPr>
          <a:xfrm>
            <a:off x="873123" y="4833938"/>
            <a:ext cx="4114800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200"/>
              <a:t>2017 – RLP EDI Survey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B6568-094C-C082-2D30-6D819C4D70A7}"/>
              </a:ext>
            </a:extLst>
          </p:cNvPr>
          <p:cNvSpPr txBox="1"/>
          <p:nvPr/>
        </p:nvSpPr>
        <p:spPr>
          <a:xfrm>
            <a:off x="5929313" y="6417468"/>
            <a:ext cx="5083175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2021-2022 Reimagine Descriptive Workflows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6567C-FC3F-FC1F-B5C6-F07F337DAA91}"/>
              </a:ext>
            </a:extLst>
          </p:cNvPr>
          <p:cNvSpPr txBox="1"/>
          <p:nvPr/>
        </p:nvSpPr>
        <p:spPr>
          <a:xfrm>
            <a:off x="11334751" y="8116094"/>
            <a:ext cx="5416550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2022-2023 Casting a different net: Diversifying print monograph collecting in research libraries</a:t>
            </a:r>
          </a:p>
          <a:p>
            <a:pPr algn="l"/>
            <a:endParaRPr lang="en-US" sz="3000"/>
          </a:p>
        </p:txBody>
      </p:sp>
      <p:pic>
        <p:nvPicPr>
          <p:cNvPr id="8" name="Picture 7" descr="A child looking at a net&#10;&#10;Description automatically generated">
            <a:extLst>
              <a:ext uri="{FF2B5EF4-FFF2-40B4-BE49-F238E27FC236}">
                <a16:creationId xmlns:a16="http://schemas.microsoft.com/office/drawing/2014/main" id="{ABA5B221-43C8-E666-6C3B-E9D2AFF44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8726" y="1854617"/>
            <a:ext cx="4114800" cy="61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463" y="-697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89F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6"/>
          <a:stretch/>
        </p:blipFill>
        <p:spPr>
          <a:xfrm>
            <a:off x="9727012" y="560875"/>
            <a:ext cx="7989601" cy="9165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5"/>
          <p:cNvCxnSpPr/>
          <p:nvPr/>
        </p:nvCxnSpPr>
        <p:spPr>
          <a:xfrm rot="10800000">
            <a:off x="553895" y="3720465"/>
            <a:ext cx="8583823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15"/>
          <p:cNvCxnSpPr/>
          <p:nvPr/>
        </p:nvCxnSpPr>
        <p:spPr>
          <a:xfrm rot="10800000">
            <a:off x="563420" y="-629375"/>
            <a:ext cx="0" cy="10377096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5"/>
          <p:cNvCxnSpPr/>
          <p:nvPr/>
        </p:nvCxnSpPr>
        <p:spPr>
          <a:xfrm rot="10800000">
            <a:off x="-113349" y="563420"/>
            <a:ext cx="18507439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15"/>
          <p:cNvCxnSpPr/>
          <p:nvPr/>
        </p:nvCxnSpPr>
        <p:spPr>
          <a:xfrm rot="10800000">
            <a:off x="17724580" y="-708374"/>
            <a:ext cx="0" cy="10456094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15"/>
          <p:cNvCxnSpPr/>
          <p:nvPr/>
        </p:nvCxnSpPr>
        <p:spPr>
          <a:xfrm rot="10800000">
            <a:off x="554828" y="9738196"/>
            <a:ext cx="17179277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15"/>
          <p:cNvCxnSpPr/>
          <p:nvPr/>
        </p:nvCxnSpPr>
        <p:spPr>
          <a:xfrm rot="10800000">
            <a:off x="9140371" y="563420"/>
            <a:ext cx="3629" cy="916525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15"/>
          <p:cNvSpPr txBox="1"/>
          <p:nvPr/>
        </p:nvSpPr>
        <p:spPr>
          <a:xfrm>
            <a:off x="882943" y="1500911"/>
            <a:ext cx="7925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University of Nevada, Las Vegas (UNLV)</a:t>
            </a:r>
            <a:endParaRPr sz="5800"/>
          </a:p>
        </p:txBody>
      </p:sp>
      <p:cxnSp>
        <p:nvCxnSpPr>
          <p:cNvPr id="132" name="Google Shape;132;p15"/>
          <p:cNvCxnSpPr/>
          <p:nvPr/>
        </p:nvCxnSpPr>
        <p:spPr>
          <a:xfrm rot="10800000">
            <a:off x="9715420" y="553899"/>
            <a:ext cx="3629" cy="916525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5"/>
          <p:cNvSpPr txBox="1"/>
          <p:nvPr/>
        </p:nvSpPr>
        <p:spPr>
          <a:xfrm>
            <a:off x="1125445" y="4505438"/>
            <a:ext cx="7452900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Founded in 1957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US News &amp; World Report’s - Most Diverse Campus for Undergraduates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○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MSI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○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HSI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○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AANAPISI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Strategic Plan Core Area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500"/>
              <a:buFont typeface="DM Sans"/>
              <a:buChar char="○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Social Justice, Equity and Inclusion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-18375" y="-137476"/>
            <a:ext cx="18288000" cy="10424469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5138463"/>
            <a:ext cx="9144003" cy="5150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6"/>
          <p:cNvCxnSpPr/>
          <p:nvPr/>
        </p:nvCxnSpPr>
        <p:spPr>
          <a:xfrm rot="10800000">
            <a:off x="-94826" y="5133975"/>
            <a:ext cx="18440897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16"/>
          <p:cNvCxnSpPr/>
          <p:nvPr/>
        </p:nvCxnSpPr>
        <p:spPr>
          <a:xfrm rot="10800000">
            <a:off x="9144000" y="0"/>
            <a:ext cx="19050" cy="102891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16"/>
          <p:cNvSpPr txBox="1"/>
          <p:nvPr/>
        </p:nvSpPr>
        <p:spPr>
          <a:xfrm>
            <a:off x="915404" y="1230072"/>
            <a:ext cx="7294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latin typeface="DM Sans"/>
                <a:ea typeface="DM Sans"/>
                <a:cs typeface="DM Sans"/>
                <a:sym typeface="DM Sans"/>
              </a:rPr>
              <a:t>UNLV Libraries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377850" y="5336425"/>
            <a:ext cx="8116500" cy="598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Libraries Strategic Themes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-US" sz="28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Cultivate a welcoming, inclusive, and accessible environment that values the diverse experiences and needs of our users and ourselves.</a:t>
            </a:r>
            <a:endParaRPr sz="28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</a:pPr>
            <a:r>
              <a:rPr lang="en-US" sz="19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Acquire and showcase inclusive collections that support and document our diverse community.</a:t>
            </a:r>
            <a:endParaRPr sz="19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</a:pPr>
            <a:r>
              <a:rPr lang="en-US" sz="19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Incorporate more inclusive cataloging and metadata practices.</a:t>
            </a:r>
            <a:endParaRPr sz="19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</a:pPr>
            <a:r>
              <a:rPr lang="en-US" sz="19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Foster the cultural awareness of library employees through ongoing professional development focused on issues of equity, diversity, and inclusion.</a:t>
            </a:r>
            <a:endParaRPr sz="19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</a:pPr>
            <a:r>
              <a:rPr lang="en-US" sz="19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Offer safe and secure library spaces that are inviting, welcoming, and supportive of all users. </a:t>
            </a:r>
            <a:endParaRPr sz="19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10187026" y="137475"/>
            <a:ext cx="7077000" cy="52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5 Libraries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○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One main and 4 branches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110 Staff 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$10 million Collections Budget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○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$8.5 million - Main library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○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$1.5 million - School of Medicine Library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Inclusion and Equity Committee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0" y="426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50" name="Google Shape;150;p17"/>
          <p:cNvCxnSpPr/>
          <p:nvPr/>
        </p:nvCxnSpPr>
        <p:spPr>
          <a:xfrm rot="10800000">
            <a:off x="2310557" y="-45048"/>
            <a:ext cx="0" cy="103770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7"/>
          <p:cNvCxnSpPr/>
          <p:nvPr/>
        </p:nvCxnSpPr>
        <p:spPr>
          <a:xfrm rot="10800000">
            <a:off x="2301032" y="3720465"/>
            <a:ext cx="1714736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17"/>
          <p:cNvSpPr txBox="1"/>
          <p:nvPr/>
        </p:nvSpPr>
        <p:spPr>
          <a:xfrm>
            <a:off x="2671527" y="604850"/>
            <a:ext cx="14425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latin typeface="DM Sans"/>
                <a:ea typeface="DM Sans"/>
                <a:cs typeface="DM Sans"/>
                <a:sym typeface="DM Sans"/>
              </a:rPr>
              <a:t>Inclusive and Anti-Racist Collecting</a:t>
            </a:r>
            <a:endParaRPr/>
          </a:p>
        </p:txBody>
      </p:sp>
      <p:cxnSp>
        <p:nvCxnSpPr>
          <p:cNvPr id="153" name="Google Shape;153;p17"/>
          <p:cNvCxnSpPr/>
          <p:nvPr/>
        </p:nvCxnSpPr>
        <p:spPr>
          <a:xfrm rot="10800000">
            <a:off x="7280806" y="3710940"/>
            <a:ext cx="0" cy="669671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17"/>
          <p:cNvCxnSpPr/>
          <p:nvPr/>
        </p:nvCxnSpPr>
        <p:spPr>
          <a:xfrm rot="10800000">
            <a:off x="12279526" y="3729990"/>
            <a:ext cx="0" cy="669671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17"/>
          <p:cNvCxnSpPr/>
          <p:nvPr/>
        </p:nvCxnSpPr>
        <p:spPr>
          <a:xfrm rot="10800000">
            <a:off x="17249775" y="-54461"/>
            <a:ext cx="0" cy="104811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17"/>
          <p:cNvSpPr txBox="1"/>
          <p:nvPr/>
        </p:nvSpPr>
        <p:spPr>
          <a:xfrm>
            <a:off x="2772650" y="4076137"/>
            <a:ext cx="404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Working Group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2539976" y="4739797"/>
            <a:ext cx="4511400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lang="en-US" sz="2800">
                <a:solidFill>
                  <a:srgbClr val="32323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as both a direct and indirect result of colonialism and white supremacy the historical and contemporary scholarly publishing market centers and prioritizes voices that are white, male, Christian, able-bodied, and heterosexual</a:t>
            </a:r>
            <a:r>
              <a:rPr lang="en-US" sz="2800">
                <a:solidFill>
                  <a:srgbClr val="323232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endParaRPr sz="2800">
              <a:solidFill>
                <a:srgbClr val="32323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17"/>
          <p:cNvSpPr txBox="1"/>
          <p:nvPr/>
        </p:nvSpPr>
        <p:spPr>
          <a:xfrm>
            <a:off x="7417600" y="3927270"/>
            <a:ext cx="47391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Scope/Aims/Focus Areas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7382150" y="5263845"/>
            <a:ext cx="4777500" cy="572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Foster a culture of collecting to support this work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Support UNLV research and programmatic needs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Provide content that reflects the diverse and constantly changing demographics of the Southern Nevada region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Acquire content from diverse and historically-excluded authors/creators in all disciplines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Utilize collection content vendors that reflect a variety of perspectives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.</a:t>
            </a:r>
            <a:endParaRPr sz="1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2759850" y="4076137"/>
            <a:ext cx="404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Moving Forward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2527176" y="4824857"/>
            <a:ext cx="4511400" cy="273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Clear and Achievable Action Steps 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Develop Annual Goals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Provide Structure and Forward Momentum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-US" sz="21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Pilot projects</a:t>
            </a:r>
            <a:endParaRPr sz="21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89F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67" name="Google Shape;167;p18"/>
          <p:cNvCxnSpPr/>
          <p:nvPr/>
        </p:nvCxnSpPr>
        <p:spPr>
          <a:xfrm rot="10800000">
            <a:off x="563420" y="556957"/>
            <a:ext cx="0" cy="9190763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8"/>
          <p:cNvCxnSpPr/>
          <p:nvPr/>
        </p:nvCxnSpPr>
        <p:spPr>
          <a:xfrm rot="10800000">
            <a:off x="559610" y="563420"/>
            <a:ext cx="17173938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8"/>
          <p:cNvCxnSpPr/>
          <p:nvPr/>
        </p:nvCxnSpPr>
        <p:spPr>
          <a:xfrm rot="10800000">
            <a:off x="17724580" y="562078"/>
            <a:ext cx="0" cy="9185643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8"/>
          <p:cNvCxnSpPr/>
          <p:nvPr/>
        </p:nvCxnSpPr>
        <p:spPr>
          <a:xfrm rot="10800000">
            <a:off x="554828" y="9738196"/>
            <a:ext cx="17179277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18"/>
          <p:cNvCxnSpPr/>
          <p:nvPr/>
        </p:nvCxnSpPr>
        <p:spPr>
          <a:xfrm rot="10800000">
            <a:off x="11356278" y="560486"/>
            <a:ext cx="0" cy="9158664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18"/>
          <p:cNvCxnSpPr/>
          <p:nvPr/>
        </p:nvCxnSpPr>
        <p:spPr>
          <a:xfrm rot="10800000">
            <a:off x="559180" y="2825793"/>
            <a:ext cx="10237315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18"/>
          <p:cNvCxnSpPr/>
          <p:nvPr/>
        </p:nvCxnSpPr>
        <p:spPr>
          <a:xfrm rot="10800000">
            <a:off x="5662732" y="2816268"/>
            <a:ext cx="0" cy="6895751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18"/>
          <p:cNvCxnSpPr/>
          <p:nvPr/>
        </p:nvCxnSpPr>
        <p:spPr>
          <a:xfrm rot="10800000">
            <a:off x="553923" y="6271274"/>
            <a:ext cx="10256886" cy="2977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8"/>
          <p:cNvSpPr txBox="1"/>
          <p:nvPr/>
        </p:nvSpPr>
        <p:spPr>
          <a:xfrm>
            <a:off x="1720043" y="874012"/>
            <a:ext cx="827455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 3 Overlapping Projects</a:t>
            </a:r>
            <a:endParaRPr sz="3200" b="1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Understand Workflows, Procedures, Resources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Vendor and Content Focused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661660" y="2954747"/>
            <a:ext cx="329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BIPOC Vendors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661660" y="3644992"/>
            <a:ext cx="48114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Identify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Invest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5767507" y="3039648"/>
            <a:ext cx="329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Micro-audit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5767507" y="3729893"/>
            <a:ext cx="4811400" cy="154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spcBef>
                <a:spcPts val="0"/>
              </a:spcBef>
              <a:spcAft>
                <a:spcPts val="100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Increase ant-racist content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100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Prioritize BIPOC Vendors</a:t>
            </a:r>
            <a:endParaRPr sz="28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694523" y="6391870"/>
            <a:ext cx="466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Represent Collection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694525" y="7124650"/>
            <a:ext cx="466829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spcBef>
                <a:spcPts val="0"/>
              </a:spcBef>
              <a:spcAft>
                <a:spcPts val="40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6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Community Selected Collection</a:t>
            </a:r>
            <a:endParaRPr sz="26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40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6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Reflect Identities, Experiences, Interests of UNLV Students and Staff</a:t>
            </a:r>
            <a:endParaRPr sz="26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40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6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Prioritize BIPOC Vendors</a:t>
            </a:r>
            <a:endParaRPr sz="26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5800378" y="6519295"/>
            <a:ext cx="329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Funding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5800378" y="7209540"/>
            <a:ext cx="48114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Dean’s Leadership Circle </a:t>
            </a:r>
            <a:endParaRPr sz="28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8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General Collections Fund </a:t>
            </a:r>
            <a:endParaRPr sz="28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84" name="Google Shape;184;p18"/>
          <p:cNvCxnSpPr/>
          <p:nvPr/>
        </p:nvCxnSpPr>
        <p:spPr>
          <a:xfrm rot="10800000">
            <a:off x="10802383" y="560460"/>
            <a:ext cx="0" cy="9168211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18"/>
          <p:cNvSpPr txBox="1"/>
          <p:nvPr/>
        </p:nvSpPr>
        <p:spPr>
          <a:xfrm>
            <a:off x="11910175" y="1089800"/>
            <a:ext cx="5192700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Pilot Collecting Projects Overview</a:t>
            </a:r>
            <a:endParaRPr sz="54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6275" y="559512"/>
            <a:ext cx="6355993" cy="919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 rot="10800000">
            <a:off x="563420" y="556957"/>
            <a:ext cx="0" cy="919076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19"/>
          <p:cNvCxnSpPr/>
          <p:nvPr/>
        </p:nvCxnSpPr>
        <p:spPr>
          <a:xfrm rot="10800000">
            <a:off x="559610" y="563420"/>
            <a:ext cx="17173938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4" name="Google Shape;194;p19"/>
          <p:cNvCxnSpPr/>
          <p:nvPr/>
        </p:nvCxnSpPr>
        <p:spPr>
          <a:xfrm rot="10800000">
            <a:off x="17724580" y="562078"/>
            <a:ext cx="0" cy="918564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19"/>
          <p:cNvCxnSpPr/>
          <p:nvPr/>
        </p:nvCxnSpPr>
        <p:spPr>
          <a:xfrm rot="10800000">
            <a:off x="554828" y="9738196"/>
            <a:ext cx="17179277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19"/>
          <p:cNvCxnSpPr/>
          <p:nvPr/>
        </p:nvCxnSpPr>
        <p:spPr>
          <a:xfrm rot="10800000">
            <a:off x="11356278" y="560486"/>
            <a:ext cx="0" cy="91586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19"/>
          <p:cNvCxnSpPr/>
          <p:nvPr/>
        </p:nvCxnSpPr>
        <p:spPr>
          <a:xfrm rot="10800000">
            <a:off x="559180" y="2825793"/>
            <a:ext cx="10237315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19"/>
          <p:cNvCxnSpPr/>
          <p:nvPr/>
        </p:nvCxnSpPr>
        <p:spPr>
          <a:xfrm rot="10800000">
            <a:off x="5662732" y="2816268"/>
            <a:ext cx="0" cy="689575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19"/>
          <p:cNvCxnSpPr/>
          <p:nvPr/>
        </p:nvCxnSpPr>
        <p:spPr>
          <a:xfrm rot="10800000">
            <a:off x="553923" y="6271274"/>
            <a:ext cx="10256886" cy="2977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19"/>
          <p:cNvSpPr txBox="1"/>
          <p:nvPr/>
        </p:nvSpPr>
        <p:spPr>
          <a:xfrm>
            <a:off x="1690351" y="1144050"/>
            <a:ext cx="88887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latin typeface="DM Sans"/>
                <a:ea typeface="DM Sans"/>
                <a:cs typeface="DM Sans"/>
                <a:sym typeface="DM Sans"/>
              </a:rPr>
              <a:t>Logistics 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707370" y="3029750"/>
            <a:ext cx="48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Setting Up Vendors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661660" y="3644992"/>
            <a:ext cx="4811400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Workday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Vendor System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Alma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5767497" y="3039650"/>
            <a:ext cx="484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Purchasing Workflows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5767507" y="3729893"/>
            <a:ext cx="48114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BIPOC Vendors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Established Vendors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694531" y="6434394"/>
            <a:ext cx="329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Purchase Card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694531" y="7124639"/>
            <a:ext cx="48114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Pros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8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Cons</a:t>
            </a:r>
            <a:endParaRPr sz="2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5800374" y="6412975"/>
            <a:ext cx="48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DM Sans"/>
                <a:ea typeface="DM Sans"/>
                <a:cs typeface="DM Sans"/>
                <a:sym typeface="DM Sans"/>
              </a:rPr>
              <a:t>Tracking Purchases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5800378" y="7039420"/>
            <a:ext cx="4687606" cy="277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7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Reporting Code designation in order record</a:t>
            </a:r>
            <a:endParaRPr sz="27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7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Fund Codes</a:t>
            </a:r>
            <a:endParaRPr sz="27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M Sans"/>
              <a:buChar char="●"/>
            </a:pPr>
            <a:r>
              <a:rPr lang="en-US" sz="27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Discovery Services</a:t>
            </a:r>
            <a:endParaRPr sz="27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09" name="Google Shape;209;p19"/>
          <p:cNvCxnSpPr/>
          <p:nvPr/>
        </p:nvCxnSpPr>
        <p:spPr>
          <a:xfrm rot="10800000">
            <a:off x="10802383" y="560460"/>
            <a:ext cx="0" cy="916821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89F9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25" y="2811890"/>
            <a:ext cx="6363150" cy="6935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0"/>
          <p:cNvCxnSpPr/>
          <p:nvPr/>
        </p:nvCxnSpPr>
        <p:spPr>
          <a:xfrm rot="10800000">
            <a:off x="563420" y="556920"/>
            <a:ext cx="0" cy="91908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0"/>
          <p:cNvCxnSpPr/>
          <p:nvPr/>
        </p:nvCxnSpPr>
        <p:spPr>
          <a:xfrm rot="10800000">
            <a:off x="559748" y="563420"/>
            <a:ext cx="171738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20"/>
          <p:cNvCxnSpPr/>
          <p:nvPr/>
        </p:nvCxnSpPr>
        <p:spPr>
          <a:xfrm rot="10800000">
            <a:off x="17724580" y="562021"/>
            <a:ext cx="0" cy="91857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20"/>
          <p:cNvCxnSpPr/>
          <p:nvPr/>
        </p:nvCxnSpPr>
        <p:spPr>
          <a:xfrm rot="10800000">
            <a:off x="554905" y="9738196"/>
            <a:ext cx="171792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20"/>
          <p:cNvCxnSpPr/>
          <p:nvPr/>
        </p:nvCxnSpPr>
        <p:spPr>
          <a:xfrm rot="10800000">
            <a:off x="7480472" y="2823350"/>
            <a:ext cx="0" cy="68958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20"/>
          <p:cNvCxnSpPr/>
          <p:nvPr/>
        </p:nvCxnSpPr>
        <p:spPr>
          <a:xfrm rot="10800000">
            <a:off x="563344" y="2825793"/>
            <a:ext cx="17159700" cy="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20"/>
          <p:cNvCxnSpPr/>
          <p:nvPr/>
        </p:nvCxnSpPr>
        <p:spPr>
          <a:xfrm rot="10800000">
            <a:off x="12589281" y="2816219"/>
            <a:ext cx="0" cy="68958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20"/>
          <p:cNvCxnSpPr/>
          <p:nvPr/>
        </p:nvCxnSpPr>
        <p:spPr>
          <a:xfrm rot="10800000">
            <a:off x="7480358" y="6271344"/>
            <a:ext cx="10257000" cy="297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20"/>
          <p:cNvSpPr txBox="1"/>
          <p:nvPr/>
        </p:nvSpPr>
        <p:spPr>
          <a:xfrm>
            <a:off x="4266275" y="1144050"/>
            <a:ext cx="114174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Project Outcomes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7588208" y="2954747"/>
            <a:ext cx="329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Vendors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7588208" y="3538667"/>
            <a:ext cx="48114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Established UNLV purchasing relationship with 5 vendors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-US" sz="1800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Birchbark Books</a:t>
            </a:r>
            <a:endParaRPr sz="1800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-US" sz="1800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Cafe Con </a:t>
            </a:r>
            <a:r>
              <a:rPr lang="en-US" sz="1800" err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Libros</a:t>
            </a:r>
            <a:endParaRPr sz="1800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-US" sz="1800" err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Sistah</a:t>
            </a:r>
            <a:r>
              <a:rPr lang="en-US" sz="1800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 </a:t>
            </a:r>
            <a:r>
              <a:rPr lang="en-US" sz="1800" err="1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Scifi</a:t>
            </a:r>
            <a:endParaRPr sz="1800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-US" sz="1800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Reparations Club</a:t>
            </a:r>
            <a:endParaRPr sz="1800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-US" sz="1800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Red Planet Books and Comics</a:t>
            </a:r>
            <a:endParaRPr sz="1800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12694047" y="2933325"/>
            <a:ext cx="48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Micro-Audit Project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2694056" y="3581038"/>
            <a:ext cx="4811400" cy="288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162 titles on list of key-anti-racist texts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○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42 titles purchased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○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Others already owned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619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100"/>
              <a:buFont typeface="DM Sans"/>
              <a:buChar char="●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$1,060 spent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7621073" y="6434400"/>
            <a:ext cx="481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Represent Collection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7544119" y="7001039"/>
            <a:ext cx="4914315" cy="308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1900"/>
              <a:buFont typeface="DM Sans"/>
              <a:buChar char="●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32 titles suggested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1900"/>
              <a:buFont typeface="DM Sans"/>
              <a:buChar char="○"/>
            </a:pPr>
            <a:r>
              <a:rPr lang="en-US" sz="19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5 titles already owned</a:t>
            </a:r>
            <a:endParaRPr sz="19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1900"/>
              <a:buFont typeface="DM Sans"/>
              <a:buChar char="○"/>
            </a:pPr>
            <a:r>
              <a:rPr lang="en-US" sz="19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1 gifted</a:t>
            </a:r>
            <a:endParaRPr sz="19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1900"/>
              <a:buFont typeface="DM Sans"/>
              <a:buChar char="●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39 Items acquired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1900"/>
              <a:buFont typeface="DM Sans"/>
              <a:buChar char="○"/>
            </a:pPr>
            <a:r>
              <a:rPr lang="en-US" sz="19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Multi-volume</a:t>
            </a:r>
            <a:endParaRPr sz="19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914400" marR="0" lvl="1" indent="-3492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1900"/>
              <a:buFont typeface="DM Sans"/>
              <a:buChar char="○"/>
            </a:pPr>
            <a:r>
              <a:rPr lang="en-US" sz="19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Foreign/English Language versions</a:t>
            </a:r>
            <a:endParaRPr sz="19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12746077" y="6388920"/>
            <a:ext cx="329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Overall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12584475" y="6969400"/>
            <a:ext cx="49962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000"/>
              <a:buFont typeface="DM Sans"/>
              <a:buChar char="●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243 items purchased from BIPOC vendors totaling $5,049 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marR="0" lvl="0" indent="-355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AF1"/>
              </a:buClr>
              <a:buSzPts val="2000"/>
              <a:buFont typeface="DM Sans"/>
              <a:buChar char="●"/>
            </a:pPr>
            <a:r>
              <a:rPr lang="en-US" sz="2400" b="1">
                <a:solidFill>
                  <a:srgbClr val="FFFAF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274 items acquired across the pilots for a total cost of $5,754</a:t>
            </a:r>
            <a:endParaRPr sz="2400" b="1">
              <a:solidFill>
                <a:srgbClr val="FFFAF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</p:txBody>
      </p:sp>
      <p:cxnSp>
        <p:nvCxnSpPr>
          <p:cNvPr id="233" name="Google Shape;233;p20"/>
          <p:cNvCxnSpPr/>
          <p:nvPr/>
        </p:nvCxnSpPr>
        <p:spPr>
          <a:xfrm rot="10800000">
            <a:off x="6926576" y="2813825"/>
            <a:ext cx="0" cy="6895800"/>
          </a:xfrm>
          <a:prstGeom prst="straightConnector1">
            <a:avLst/>
          </a:prstGeom>
          <a:noFill/>
          <a:ln w="19050" cap="flat" cmpd="sng">
            <a:solidFill>
              <a:srgbClr val="FFFAF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/>
          <p:nvPr/>
        </p:nvSpPr>
        <p:spPr>
          <a:xfrm>
            <a:off x="0" y="-450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39" name="Google Shape;239;p21"/>
          <p:cNvCxnSpPr/>
          <p:nvPr/>
        </p:nvCxnSpPr>
        <p:spPr>
          <a:xfrm rot="10800000">
            <a:off x="-82738" y="1019175"/>
            <a:ext cx="18453475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21"/>
          <p:cNvCxnSpPr/>
          <p:nvPr/>
        </p:nvCxnSpPr>
        <p:spPr>
          <a:xfrm rot="10800000">
            <a:off x="563420" y="-45048"/>
            <a:ext cx="0" cy="103770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21"/>
          <p:cNvSpPr txBox="1"/>
          <p:nvPr/>
        </p:nvSpPr>
        <p:spPr>
          <a:xfrm>
            <a:off x="572949" y="1209675"/>
            <a:ext cx="167046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latin typeface="DM Sans"/>
                <a:ea typeface="DM Sans"/>
                <a:cs typeface="DM Sans"/>
                <a:sym typeface="DM Sans"/>
              </a:rPr>
              <a:t>What We Encountered/Learned - Logistics </a:t>
            </a:r>
            <a:endParaRPr sz="100"/>
          </a:p>
        </p:txBody>
      </p:sp>
      <p:sp>
        <p:nvSpPr>
          <p:cNvPr id="242" name="Google Shape;242;p21"/>
          <p:cNvSpPr txBox="1"/>
          <p:nvPr/>
        </p:nvSpPr>
        <p:spPr>
          <a:xfrm>
            <a:off x="1113300" y="4859400"/>
            <a:ext cx="163689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Workflows</a:t>
            </a:r>
            <a:endParaRPr sz="3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Impacts on staff and on other processes</a:t>
            </a:r>
            <a:endParaRPr sz="3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Managing stakeholder expectations </a:t>
            </a:r>
            <a:endParaRPr sz="3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Vendor Experience</a:t>
            </a:r>
            <a:endParaRPr sz="3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DM Sans"/>
              </a:rPr>
              <a:t>Challenges in scaling up</a:t>
            </a:r>
            <a:endParaRPr sz="340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DM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1362</Words>
  <Application>Microsoft Office PowerPoint</Application>
  <PresentationFormat>Custom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Roboto</vt:lpstr>
      <vt:lpstr>Playfair Display</vt:lpstr>
      <vt:lpstr>Playfair Display Medium</vt:lpstr>
      <vt:lpstr>Open Sans</vt:lpstr>
      <vt:lpstr>Microsoft Sans Serif</vt:lpstr>
      <vt:lpstr>Playfair Display Black</vt:lpstr>
      <vt:lpstr>DM Sans</vt:lpstr>
      <vt:lpstr>Roboto Medium</vt:lpstr>
      <vt:lpstr>Calibri</vt:lpstr>
      <vt:lpstr>Caveat</vt:lpstr>
      <vt:lpstr>Arial</vt:lpstr>
      <vt:lpstr>Microsoft PhagsPa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Nevada, Los Vegas, South Puget Sound Community CollegeOCLC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diversifying collections—implementing strategies</dc:title>
  <dc:creator>Annette Day, Jennifer Culley, Amy Tureen</dc:creator>
  <dc:description>Towards diversifying collections—implementing strategies, an Towards diversifying collections—implementing strategies. An OCLC RLP Works in Progress Webinar presented by Annette Day and Jennifer Culley, University of Nevada, Las Vegas; and Amy Tureen, South Puget Sound Community College</dc:description>
  <cp:lastModifiedBy>McNicol,Jeanette</cp:lastModifiedBy>
  <cp:revision>4</cp:revision>
  <dcterms:modified xsi:type="dcterms:W3CDTF">2024-03-11T17:44:33Z</dcterms:modified>
  <cp:category>Collective Collections</cp:category>
</cp:coreProperties>
</file>