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5143500" type="screen16x9"/>
  <p:notesSz cx="6858000" cy="9144000"/>
  <p:embeddedFontLst>
    <p:embeddedFont>
      <p:font typeface="Catamaran" panose="020B0604020202020204" charset="0"/>
      <p:regular r:id="rId53"/>
      <p:bold r:id="rId54"/>
    </p:embeddedFont>
    <p:embeddedFont>
      <p:font typeface="Corben" panose="020B0604020202020204" charset="0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60DFD0-9628-404B-A136-43D5E8B84553}" v="10" dt="2024-04-17T00:49:50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6279" autoAdjust="0"/>
  </p:normalViewPr>
  <p:slideViewPr>
    <p:cSldViewPr snapToGrid="0">
      <p:cViewPr varScale="1">
        <p:scale>
          <a:sx n="147" d="100"/>
          <a:sy n="147" d="100"/>
        </p:scale>
        <p:origin x="546" y="5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Nicol,Jeanette" userId="e3e8ef77-95fc-411f-a22f-9330f281b69c" providerId="ADAL" clId="{8360DFD0-9628-404B-A136-43D5E8B84553}"/>
    <pc:docChg chg="undo custSel modSld">
      <pc:chgData name="McNicol,Jeanette" userId="e3e8ef77-95fc-411f-a22f-9330f281b69c" providerId="ADAL" clId="{8360DFD0-9628-404B-A136-43D5E8B84553}" dt="2024-04-17T00:48:43.359" v="35" actId="27636"/>
      <pc:docMkLst>
        <pc:docMk/>
      </pc:docMkLst>
      <pc:sldChg chg="modSp mod">
        <pc:chgData name="McNicol,Jeanette" userId="e3e8ef77-95fc-411f-a22f-9330f281b69c" providerId="ADAL" clId="{8360DFD0-9628-404B-A136-43D5E8B84553}" dt="2024-04-17T00:37:52.156" v="34" actId="255"/>
        <pc:sldMkLst>
          <pc:docMk/>
          <pc:sldMk cId="0" sldId="256"/>
        </pc:sldMkLst>
        <pc:spChg chg="mod">
          <ac:chgData name="McNicol,Jeanette" userId="e3e8ef77-95fc-411f-a22f-9330f281b69c" providerId="ADAL" clId="{8360DFD0-9628-404B-A136-43D5E8B84553}" dt="2024-04-17T00:37:52.156" v="34" actId="255"/>
          <ac:spMkLst>
            <pc:docMk/>
            <pc:sldMk cId="0" sldId="256"/>
            <ac:spMk id="61" creationId="{00000000-0000-0000-0000-000000000000}"/>
          </ac:spMkLst>
        </pc:spChg>
        <pc:picChg chg="ord">
          <ac:chgData name="McNicol,Jeanette" userId="e3e8ef77-95fc-411f-a22f-9330f281b69c" providerId="ADAL" clId="{8360DFD0-9628-404B-A136-43D5E8B84553}" dt="2024-04-17T00:36:09.389" v="32" actId="167"/>
          <ac:picMkLst>
            <pc:docMk/>
            <pc:sldMk cId="0" sldId="256"/>
            <ac:picMk id="63" creationId="{00000000-0000-0000-0000-000000000000}"/>
          </ac:picMkLst>
        </pc:picChg>
      </pc:sldChg>
      <pc:sldChg chg="addSp modSp mod">
        <pc:chgData name="McNicol,Jeanette" userId="e3e8ef77-95fc-411f-a22f-9330f281b69c" providerId="ADAL" clId="{8360DFD0-9628-404B-A136-43D5E8B84553}" dt="2024-04-17T00:11:34.996" v="22" actId="1036"/>
        <pc:sldMkLst>
          <pc:docMk/>
          <pc:sldMk cId="0" sldId="264"/>
        </pc:sldMkLst>
        <pc:spChg chg="mod">
          <ac:chgData name="McNicol,Jeanette" userId="e3e8ef77-95fc-411f-a22f-9330f281b69c" providerId="ADAL" clId="{8360DFD0-9628-404B-A136-43D5E8B84553}" dt="2024-04-17T00:11:34.996" v="22" actId="1036"/>
          <ac:spMkLst>
            <pc:docMk/>
            <pc:sldMk cId="0" sldId="264"/>
            <ac:spMk id="268" creationId="{00000000-0000-0000-0000-000000000000}"/>
          </ac:spMkLst>
        </pc:spChg>
        <pc:spChg chg="mod">
          <ac:chgData name="McNicol,Jeanette" userId="e3e8ef77-95fc-411f-a22f-9330f281b69c" providerId="ADAL" clId="{8360DFD0-9628-404B-A136-43D5E8B84553}" dt="2024-04-17T00:11:34.996" v="22" actId="1036"/>
          <ac:spMkLst>
            <pc:docMk/>
            <pc:sldMk cId="0" sldId="264"/>
            <ac:spMk id="276" creationId="{00000000-0000-0000-0000-000000000000}"/>
          </ac:spMkLst>
        </pc:spChg>
        <pc:spChg chg="mod">
          <ac:chgData name="McNicol,Jeanette" userId="e3e8ef77-95fc-411f-a22f-9330f281b69c" providerId="ADAL" clId="{8360DFD0-9628-404B-A136-43D5E8B84553}" dt="2024-04-17T00:11:34.996" v="22" actId="1036"/>
          <ac:spMkLst>
            <pc:docMk/>
            <pc:sldMk cId="0" sldId="264"/>
            <ac:spMk id="277" creationId="{00000000-0000-0000-0000-000000000000}"/>
          </ac:spMkLst>
        </pc:spChg>
        <pc:spChg chg="mod">
          <ac:chgData name="McNicol,Jeanette" userId="e3e8ef77-95fc-411f-a22f-9330f281b69c" providerId="ADAL" clId="{8360DFD0-9628-404B-A136-43D5E8B84553}" dt="2024-04-17T00:11:34.996" v="22" actId="1036"/>
          <ac:spMkLst>
            <pc:docMk/>
            <pc:sldMk cId="0" sldId="264"/>
            <ac:spMk id="278" creationId="{00000000-0000-0000-0000-000000000000}"/>
          </ac:spMkLst>
        </pc:spChg>
        <pc:spChg chg="mod">
          <ac:chgData name="McNicol,Jeanette" userId="e3e8ef77-95fc-411f-a22f-9330f281b69c" providerId="ADAL" clId="{8360DFD0-9628-404B-A136-43D5E8B84553}" dt="2024-04-17T00:11:34.996" v="22" actId="1036"/>
          <ac:spMkLst>
            <pc:docMk/>
            <pc:sldMk cId="0" sldId="264"/>
            <ac:spMk id="279" creationId="{00000000-0000-0000-0000-000000000000}"/>
          </ac:spMkLst>
        </pc:spChg>
        <pc:spChg chg="mod">
          <ac:chgData name="McNicol,Jeanette" userId="e3e8ef77-95fc-411f-a22f-9330f281b69c" providerId="ADAL" clId="{8360DFD0-9628-404B-A136-43D5E8B84553}" dt="2024-04-17T00:11:34.996" v="22" actId="1036"/>
          <ac:spMkLst>
            <pc:docMk/>
            <pc:sldMk cId="0" sldId="264"/>
            <ac:spMk id="283" creationId="{00000000-0000-0000-0000-000000000000}"/>
          </ac:spMkLst>
        </pc:spChg>
        <pc:spChg chg="mod">
          <ac:chgData name="McNicol,Jeanette" userId="e3e8ef77-95fc-411f-a22f-9330f281b69c" providerId="ADAL" clId="{8360DFD0-9628-404B-A136-43D5E8B84553}" dt="2024-04-17T00:11:34.996" v="22" actId="1036"/>
          <ac:spMkLst>
            <pc:docMk/>
            <pc:sldMk cId="0" sldId="264"/>
            <ac:spMk id="287" creationId="{00000000-0000-0000-0000-000000000000}"/>
          </ac:spMkLst>
        </pc:spChg>
        <pc:spChg chg="mod">
          <ac:chgData name="McNicol,Jeanette" userId="e3e8ef77-95fc-411f-a22f-9330f281b69c" providerId="ADAL" clId="{8360DFD0-9628-404B-A136-43D5E8B84553}" dt="2024-04-17T00:11:34.996" v="22" actId="1036"/>
          <ac:spMkLst>
            <pc:docMk/>
            <pc:sldMk cId="0" sldId="264"/>
            <ac:spMk id="300" creationId="{00000000-0000-0000-0000-000000000000}"/>
          </ac:spMkLst>
        </pc:spChg>
        <pc:spChg chg="mod">
          <ac:chgData name="McNicol,Jeanette" userId="e3e8ef77-95fc-411f-a22f-9330f281b69c" providerId="ADAL" clId="{8360DFD0-9628-404B-A136-43D5E8B84553}" dt="2024-04-17T00:11:34.996" v="22" actId="1036"/>
          <ac:spMkLst>
            <pc:docMk/>
            <pc:sldMk cId="0" sldId="264"/>
            <ac:spMk id="302" creationId="{00000000-0000-0000-0000-000000000000}"/>
          </ac:spMkLst>
        </pc:spChg>
        <pc:spChg chg="mod">
          <ac:chgData name="McNicol,Jeanette" userId="e3e8ef77-95fc-411f-a22f-9330f281b69c" providerId="ADAL" clId="{8360DFD0-9628-404B-A136-43D5E8B84553}" dt="2024-04-17T00:11:34.996" v="22" actId="1036"/>
          <ac:spMkLst>
            <pc:docMk/>
            <pc:sldMk cId="0" sldId="264"/>
            <ac:spMk id="303" creationId="{00000000-0000-0000-0000-000000000000}"/>
          </ac:spMkLst>
        </pc:spChg>
        <pc:spChg chg="mod">
          <ac:chgData name="McNicol,Jeanette" userId="e3e8ef77-95fc-411f-a22f-9330f281b69c" providerId="ADAL" clId="{8360DFD0-9628-404B-A136-43D5E8B84553}" dt="2024-04-17T00:11:34.996" v="22" actId="1036"/>
          <ac:spMkLst>
            <pc:docMk/>
            <pc:sldMk cId="0" sldId="264"/>
            <ac:spMk id="306" creationId="{00000000-0000-0000-0000-000000000000}"/>
          </ac:spMkLst>
        </pc:spChg>
        <pc:spChg chg="mod">
          <ac:chgData name="McNicol,Jeanette" userId="e3e8ef77-95fc-411f-a22f-9330f281b69c" providerId="ADAL" clId="{8360DFD0-9628-404B-A136-43D5E8B84553}" dt="2024-04-17T00:11:34.996" v="22" actId="1036"/>
          <ac:spMkLst>
            <pc:docMk/>
            <pc:sldMk cId="0" sldId="264"/>
            <ac:spMk id="307" creationId="{00000000-0000-0000-0000-000000000000}"/>
          </ac:spMkLst>
        </pc:spChg>
        <pc:spChg chg="mod">
          <ac:chgData name="McNicol,Jeanette" userId="e3e8ef77-95fc-411f-a22f-9330f281b69c" providerId="ADAL" clId="{8360DFD0-9628-404B-A136-43D5E8B84553}" dt="2024-04-17T00:11:34.996" v="22" actId="1036"/>
          <ac:spMkLst>
            <pc:docMk/>
            <pc:sldMk cId="0" sldId="264"/>
            <ac:spMk id="308" creationId="{00000000-0000-0000-0000-000000000000}"/>
          </ac:spMkLst>
        </pc:spChg>
        <pc:spChg chg="mod">
          <ac:chgData name="McNicol,Jeanette" userId="e3e8ef77-95fc-411f-a22f-9330f281b69c" providerId="ADAL" clId="{8360DFD0-9628-404B-A136-43D5E8B84553}" dt="2024-04-17T00:11:34.996" v="22" actId="1036"/>
          <ac:spMkLst>
            <pc:docMk/>
            <pc:sldMk cId="0" sldId="264"/>
            <ac:spMk id="309" creationId="{00000000-0000-0000-0000-000000000000}"/>
          </ac:spMkLst>
        </pc:spChg>
        <pc:grpChg chg="add mod">
          <ac:chgData name="McNicol,Jeanette" userId="e3e8ef77-95fc-411f-a22f-9330f281b69c" providerId="ADAL" clId="{8360DFD0-9628-404B-A136-43D5E8B84553}" dt="2024-04-17T00:11:25.629" v="11" actId="164"/>
          <ac:grpSpMkLst>
            <pc:docMk/>
            <pc:sldMk cId="0" sldId="264"/>
            <ac:grpSpMk id="2" creationId="{F7508B46-1C20-35D2-7FBD-2BE03C08FD5D}"/>
          </ac:grpSpMkLst>
        </pc:grp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70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71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72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73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74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80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81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82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84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85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86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88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89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90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91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92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97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98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299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304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305" creationId="{00000000-0000-0000-0000-000000000000}"/>
          </ac:picMkLst>
        </pc:picChg>
        <pc:picChg chg="mod">
          <ac:chgData name="McNicol,Jeanette" userId="e3e8ef77-95fc-411f-a22f-9330f281b69c" providerId="ADAL" clId="{8360DFD0-9628-404B-A136-43D5E8B84553}" dt="2024-04-17T00:11:34.996" v="22" actId="1036"/>
          <ac:picMkLst>
            <pc:docMk/>
            <pc:sldMk cId="0" sldId="264"/>
            <ac:picMk id="310" creationId="{00000000-0000-0000-0000-000000000000}"/>
          </ac:picMkLst>
        </pc:picChg>
        <pc:cxnChg chg="mod">
          <ac:chgData name="McNicol,Jeanette" userId="e3e8ef77-95fc-411f-a22f-9330f281b69c" providerId="ADAL" clId="{8360DFD0-9628-404B-A136-43D5E8B84553}" dt="2024-04-17T00:11:34.996" v="22" actId="1036"/>
          <ac:cxnSpMkLst>
            <pc:docMk/>
            <pc:sldMk cId="0" sldId="264"/>
            <ac:cxnSpMk id="293" creationId="{00000000-0000-0000-0000-000000000000}"/>
          </ac:cxnSpMkLst>
        </pc:cxnChg>
        <pc:cxnChg chg="mod">
          <ac:chgData name="McNicol,Jeanette" userId="e3e8ef77-95fc-411f-a22f-9330f281b69c" providerId="ADAL" clId="{8360DFD0-9628-404B-A136-43D5E8B84553}" dt="2024-04-17T00:11:34.996" v="22" actId="1036"/>
          <ac:cxnSpMkLst>
            <pc:docMk/>
            <pc:sldMk cId="0" sldId="264"/>
            <ac:cxnSpMk id="294" creationId="{00000000-0000-0000-0000-000000000000}"/>
          </ac:cxnSpMkLst>
        </pc:cxnChg>
        <pc:cxnChg chg="mod">
          <ac:chgData name="McNicol,Jeanette" userId="e3e8ef77-95fc-411f-a22f-9330f281b69c" providerId="ADAL" clId="{8360DFD0-9628-404B-A136-43D5E8B84553}" dt="2024-04-17T00:11:34.996" v="22" actId="1036"/>
          <ac:cxnSpMkLst>
            <pc:docMk/>
            <pc:sldMk cId="0" sldId="264"/>
            <ac:cxnSpMk id="295" creationId="{00000000-0000-0000-0000-000000000000}"/>
          </ac:cxnSpMkLst>
        </pc:cxnChg>
      </pc:sldChg>
      <pc:sldChg chg="delSp mod">
        <pc:chgData name="McNicol,Jeanette" userId="e3e8ef77-95fc-411f-a22f-9330f281b69c" providerId="ADAL" clId="{8360DFD0-9628-404B-A136-43D5E8B84553}" dt="2024-04-17T00:27:51.236" v="24" actId="478"/>
        <pc:sldMkLst>
          <pc:docMk/>
          <pc:sldMk cId="0" sldId="276"/>
        </pc:sldMkLst>
        <pc:spChg chg="del">
          <ac:chgData name="McNicol,Jeanette" userId="e3e8ef77-95fc-411f-a22f-9330f281b69c" providerId="ADAL" clId="{8360DFD0-9628-404B-A136-43D5E8B84553}" dt="2024-04-17T00:27:47.973" v="23" actId="478"/>
          <ac:spMkLst>
            <pc:docMk/>
            <pc:sldMk cId="0" sldId="276"/>
            <ac:spMk id="442" creationId="{00000000-0000-0000-0000-000000000000}"/>
          </ac:spMkLst>
        </pc:spChg>
        <pc:spChg chg="del">
          <ac:chgData name="McNicol,Jeanette" userId="e3e8ef77-95fc-411f-a22f-9330f281b69c" providerId="ADAL" clId="{8360DFD0-9628-404B-A136-43D5E8B84553}" dt="2024-04-17T00:27:51.236" v="24" actId="478"/>
          <ac:spMkLst>
            <pc:docMk/>
            <pc:sldMk cId="0" sldId="276"/>
            <ac:spMk id="443" creationId="{00000000-0000-0000-0000-000000000000}"/>
          </ac:spMkLst>
        </pc:spChg>
      </pc:sldChg>
      <pc:sldChg chg="delSp mod">
        <pc:chgData name="McNicol,Jeanette" userId="e3e8ef77-95fc-411f-a22f-9330f281b69c" providerId="ADAL" clId="{8360DFD0-9628-404B-A136-43D5E8B84553}" dt="2024-04-17T00:31:16.502" v="28" actId="478"/>
        <pc:sldMkLst>
          <pc:docMk/>
          <pc:sldMk cId="0" sldId="277"/>
        </pc:sldMkLst>
        <pc:spChg chg="del">
          <ac:chgData name="McNicol,Jeanette" userId="e3e8ef77-95fc-411f-a22f-9330f281b69c" providerId="ADAL" clId="{8360DFD0-9628-404B-A136-43D5E8B84553}" dt="2024-04-17T00:31:14.050" v="27" actId="478"/>
          <ac:spMkLst>
            <pc:docMk/>
            <pc:sldMk cId="0" sldId="277"/>
            <ac:spMk id="449" creationId="{00000000-0000-0000-0000-000000000000}"/>
          </ac:spMkLst>
        </pc:spChg>
        <pc:spChg chg="del">
          <ac:chgData name="McNicol,Jeanette" userId="e3e8ef77-95fc-411f-a22f-9330f281b69c" providerId="ADAL" clId="{8360DFD0-9628-404B-A136-43D5E8B84553}" dt="2024-04-17T00:31:16.502" v="28" actId="478"/>
          <ac:spMkLst>
            <pc:docMk/>
            <pc:sldMk cId="0" sldId="277"/>
            <ac:spMk id="450" creationId="{00000000-0000-0000-0000-000000000000}"/>
          </ac:spMkLst>
        </pc:spChg>
      </pc:sldChg>
      <pc:sldChg chg="delSp mod">
        <pc:chgData name="McNicol,Jeanette" userId="e3e8ef77-95fc-411f-a22f-9330f281b69c" providerId="ADAL" clId="{8360DFD0-9628-404B-A136-43D5E8B84553}" dt="2024-04-17T00:08:47.349" v="0" actId="478"/>
        <pc:sldMkLst>
          <pc:docMk/>
          <pc:sldMk cId="0" sldId="279"/>
        </pc:sldMkLst>
        <pc:spChg chg="del">
          <ac:chgData name="McNicol,Jeanette" userId="e3e8ef77-95fc-411f-a22f-9330f281b69c" providerId="ADAL" clId="{8360DFD0-9628-404B-A136-43D5E8B84553}" dt="2024-04-17T00:08:47.349" v="0" actId="478"/>
          <ac:spMkLst>
            <pc:docMk/>
            <pc:sldMk cId="0" sldId="279"/>
            <ac:spMk id="463" creationId="{00000000-0000-0000-0000-000000000000}"/>
          </ac:spMkLst>
        </pc:spChg>
      </pc:sldChg>
      <pc:sldChg chg="delSp mod">
        <pc:chgData name="McNicol,Jeanette" userId="e3e8ef77-95fc-411f-a22f-9330f281b69c" providerId="ADAL" clId="{8360DFD0-9628-404B-A136-43D5E8B84553}" dt="2024-04-17T00:09:03.646" v="1" actId="478"/>
        <pc:sldMkLst>
          <pc:docMk/>
          <pc:sldMk cId="0" sldId="280"/>
        </pc:sldMkLst>
        <pc:spChg chg="del">
          <ac:chgData name="McNicol,Jeanette" userId="e3e8ef77-95fc-411f-a22f-9330f281b69c" providerId="ADAL" clId="{8360DFD0-9628-404B-A136-43D5E8B84553}" dt="2024-04-17T00:09:03.646" v="1" actId="478"/>
          <ac:spMkLst>
            <pc:docMk/>
            <pc:sldMk cId="0" sldId="280"/>
            <ac:spMk id="470" creationId="{00000000-0000-0000-0000-000000000000}"/>
          </ac:spMkLst>
        </pc:spChg>
      </pc:sldChg>
      <pc:sldChg chg="modSp mod">
        <pc:chgData name="McNicol,Jeanette" userId="e3e8ef77-95fc-411f-a22f-9330f281b69c" providerId="ADAL" clId="{8360DFD0-9628-404B-A136-43D5E8B84553}" dt="2024-04-17T00:28:51.752" v="25" actId="2711"/>
        <pc:sldMkLst>
          <pc:docMk/>
          <pc:sldMk cId="0" sldId="287"/>
        </pc:sldMkLst>
        <pc:spChg chg="mod">
          <ac:chgData name="McNicol,Jeanette" userId="e3e8ef77-95fc-411f-a22f-9330f281b69c" providerId="ADAL" clId="{8360DFD0-9628-404B-A136-43D5E8B84553}" dt="2024-04-17T00:28:51.752" v="25" actId="2711"/>
          <ac:spMkLst>
            <pc:docMk/>
            <pc:sldMk cId="0" sldId="287"/>
            <ac:spMk id="526" creationId="{00000000-0000-0000-0000-000000000000}"/>
          </ac:spMkLst>
        </pc:spChg>
      </pc:sldChg>
      <pc:sldChg chg="modSp mod">
        <pc:chgData name="McNicol,Jeanette" userId="e3e8ef77-95fc-411f-a22f-9330f281b69c" providerId="ADAL" clId="{8360DFD0-9628-404B-A136-43D5E8B84553}" dt="2024-04-17T00:32:39.711" v="29" actId="2711"/>
        <pc:sldMkLst>
          <pc:docMk/>
          <pc:sldMk cId="0" sldId="288"/>
        </pc:sldMkLst>
        <pc:spChg chg="mod">
          <ac:chgData name="McNicol,Jeanette" userId="e3e8ef77-95fc-411f-a22f-9330f281b69c" providerId="ADAL" clId="{8360DFD0-9628-404B-A136-43D5E8B84553}" dt="2024-04-17T00:32:39.711" v="29" actId="2711"/>
          <ac:spMkLst>
            <pc:docMk/>
            <pc:sldMk cId="0" sldId="288"/>
            <ac:spMk id="537" creationId="{00000000-0000-0000-0000-000000000000}"/>
          </ac:spMkLst>
        </pc:spChg>
      </pc:sldChg>
      <pc:sldChg chg="modSp mod">
        <pc:chgData name="McNicol,Jeanette" userId="e3e8ef77-95fc-411f-a22f-9330f281b69c" providerId="ADAL" clId="{8360DFD0-9628-404B-A136-43D5E8B84553}" dt="2024-04-17T00:33:40.277" v="30" actId="2711"/>
        <pc:sldMkLst>
          <pc:docMk/>
          <pc:sldMk cId="0" sldId="292"/>
        </pc:sldMkLst>
        <pc:spChg chg="mod">
          <ac:chgData name="McNicol,Jeanette" userId="e3e8ef77-95fc-411f-a22f-9330f281b69c" providerId="ADAL" clId="{8360DFD0-9628-404B-A136-43D5E8B84553}" dt="2024-04-17T00:33:40.277" v="30" actId="2711"/>
          <ac:spMkLst>
            <pc:docMk/>
            <pc:sldMk cId="0" sldId="292"/>
            <ac:spMk id="582" creationId="{00000000-0000-0000-0000-000000000000}"/>
          </ac:spMkLst>
        </pc:spChg>
        <pc:spChg chg="mod">
          <ac:chgData name="McNicol,Jeanette" userId="e3e8ef77-95fc-411f-a22f-9330f281b69c" providerId="ADAL" clId="{8360DFD0-9628-404B-A136-43D5E8B84553}" dt="2024-04-17T00:11:25.713" v="12" actId="27636"/>
          <ac:spMkLst>
            <pc:docMk/>
            <pc:sldMk cId="0" sldId="292"/>
            <ac:spMk id="587" creationId="{00000000-0000-0000-0000-000000000000}"/>
          </ac:spMkLst>
        </pc:spChg>
      </pc:sldChg>
      <pc:sldChg chg="modSp mod">
        <pc:chgData name="McNicol,Jeanette" userId="e3e8ef77-95fc-411f-a22f-9330f281b69c" providerId="ADAL" clId="{8360DFD0-9628-404B-A136-43D5E8B84553}" dt="2024-04-17T00:48:43.359" v="35" actId="27636"/>
        <pc:sldMkLst>
          <pc:docMk/>
          <pc:sldMk cId="0" sldId="293"/>
        </pc:sldMkLst>
        <pc:spChg chg="mod">
          <ac:chgData name="McNicol,Jeanette" userId="e3e8ef77-95fc-411f-a22f-9330f281b69c" providerId="ADAL" clId="{8360DFD0-9628-404B-A136-43D5E8B84553}" dt="2024-04-17T00:48:43.359" v="35" actId="27636"/>
          <ac:spMkLst>
            <pc:docMk/>
            <pc:sldMk cId="0" sldId="293"/>
            <ac:spMk id="603" creationId="{00000000-0000-0000-0000-000000000000}"/>
          </ac:spMkLst>
        </pc:spChg>
      </pc:sldChg>
      <pc:sldChg chg="modSp mod">
        <pc:chgData name="McNicol,Jeanette" userId="e3e8ef77-95fc-411f-a22f-9330f281b69c" providerId="ADAL" clId="{8360DFD0-9628-404B-A136-43D5E8B84553}" dt="2024-04-17T00:11:25.776" v="14" actId="27636"/>
        <pc:sldMkLst>
          <pc:docMk/>
          <pc:sldMk cId="0" sldId="295"/>
        </pc:sldMkLst>
        <pc:spChg chg="mod">
          <ac:chgData name="McNicol,Jeanette" userId="e3e8ef77-95fc-411f-a22f-9330f281b69c" providerId="ADAL" clId="{8360DFD0-9628-404B-A136-43D5E8B84553}" dt="2024-04-17T00:11:25.776" v="14" actId="27636"/>
          <ac:spMkLst>
            <pc:docMk/>
            <pc:sldMk cId="0" sldId="295"/>
            <ac:spMk id="618" creationId="{00000000-0000-0000-0000-000000000000}"/>
          </ac:spMkLst>
        </pc:spChg>
      </pc:sldChg>
      <pc:sldChg chg="modSp mod">
        <pc:chgData name="McNicol,Jeanette" userId="e3e8ef77-95fc-411f-a22f-9330f281b69c" providerId="ADAL" clId="{8360DFD0-9628-404B-A136-43D5E8B84553}" dt="2024-04-17T00:34:10.755" v="31" actId="1076"/>
        <pc:sldMkLst>
          <pc:docMk/>
          <pc:sldMk cId="0" sldId="296"/>
        </pc:sldMkLst>
        <pc:spChg chg="mod">
          <ac:chgData name="McNicol,Jeanette" userId="e3e8ef77-95fc-411f-a22f-9330f281b69c" providerId="ADAL" clId="{8360DFD0-9628-404B-A136-43D5E8B84553}" dt="2024-04-17T00:11:25.804" v="15" actId="27636"/>
          <ac:spMkLst>
            <pc:docMk/>
            <pc:sldMk cId="0" sldId="296"/>
            <ac:spMk id="626" creationId="{00000000-0000-0000-0000-000000000000}"/>
          </ac:spMkLst>
        </pc:spChg>
        <pc:picChg chg="mod">
          <ac:chgData name="McNicol,Jeanette" userId="e3e8ef77-95fc-411f-a22f-9330f281b69c" providerId="ADAL" clId="{8360DFD0-9628-404B-A136-43D5E8B84553}" dt="2024-04-17T00:34:10.755" v="31" actId="1076"/>
          <ac:picMkLst>
            <pc:docMk/>
            <pc:sldMk cId="0" sldId="296"/>
            <ac:picMk id="631" creationId="{00000000-0000-0000-0000-000000000000}"/>
          </ac:picMkLst>
        </pc:picChg>
      </pc:sldChg>
      <pc:sldChg chg="modSp mod">
        <pc:chgData name="McNicol,Jeanette" userId="e3e8ef77-95fc-411f-a22f-9330f281b69c" providerId="ADAL" clId="{8360DFD0-9628-404B-A136-43D5E8B84553}" dt="2024-04-17T00:11:25.826" v="16" actId="27636"/>
        <pc:sldMkLst>
          <pc:docMk/>
          <pc:sldMk cId="0" sldId="300"/>
        </pc:sldMkLst>
        <pc:spChg chg="mod">
          <ac:chgData name="McNicol,Jeanette" userId="e3e8ef77-95fc-411f-a22f-9330f281b69c" providerId="ADAL" clId="{8360DFD0-9628-404B-A136-43D5E8B84553}" dt="2024-04-17T00:11:25.826" v="16" actId="27636"/>
          <ac:spMkLst>
            <pc:docMk/>
            <pc:sldMk cId="0" sldId="300"/>
            <ac:spMk id="723" creationId="{00000000-0000-0000-0000-000000000000}"/>
          </ac:spMkLst>
        </pc:spChg>
      </pc:sldChg>
      <pc:sldChg chg="modSp mod">
        <pc:chgData name="McNicol,Jeanette" userId="e3e8ef77-95fc-411f-a22f-9330f281b69c" providerId="ADAL" clId="{8360DFD0-9628-404B-A136-43D5E8B84553}" dt="2024-04-17T00:11:25.850" v="17" actId="27636"/>
        <pc:sldMkLst>
          <pc:docMk/>
          <pc:sldMk cId="0" sldId="303"/>
        </pc:sldMkLst>
        <pc:spChg chg="mod">
          <ac:chgData name="McNicol,Jeanette" userId="e3e8ef77-95fc-411f-a22f-9330f281b69c" providerId="ADAL" clId="{8360DFD0-9628-404B-A136-43D5E8B84553}" dt="2024-04-17T00:11:25.850" v="17" actId="27636"/>
          <ac:spMkLst>
            <pc:docMk/>
            <pc:sldMk cId="0" sldId="303"/>
            <ac:spMk id="74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LY0ROCUdSIjeHgIfOsEP1-QVbOky-Icy3DNslhb-4bY/edit?usp=sharin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cs.google.com/document/d/1glOuOpa-WTYWQ8edxQEREuMzO53km1B0xIDMYbjP_mE/edit?usp=sharing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606b02f81f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606b02f81f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 dirty="0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UKL born-digital migration decision tree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UKL digital preservation policy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606b02f81f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606b02f81f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606b02f81f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606b02f81f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606b02f81f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606b02f81f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606b02f81f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606b02f81f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606b02f81f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606b02f81f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606b02f81f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606b02f81f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606b02f81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606b02f81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606b02f81f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606b02f81f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99668a60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99668a60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4f7819261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4f7819261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99668a609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99668a609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99668a609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99668a609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99668a609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99668a609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99668a609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99668a609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99668a609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99668a609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99668a609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99668a609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99668a609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99668a609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99668a609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299668a609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99668a6095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99668a6095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99668a609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299668a609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606b02f81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606b02f81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99668a609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99668a609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2920a0da3f_1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g22920a0da3f_1_2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3" name="Google Shape;513;g22920a0da3f_1_2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2920a0da3f_1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g22920a0da3f_1_2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22" name="Google Shape;522;g22920a0da3f_1_2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2920a0da3f_1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g22920a0da3f_1_7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3" name="Google Shape;533;g22920a0da3f_1_7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2920a0da3f_1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3" name="Google Shape;543;g22920a0da3f_1_3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4" name="Google Shape;544;g22920a0da3f_1_3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2920a0da3f_1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g22920a0da3f_1_3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7" name="Google Shape;557;g22920a0da3f_1_3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2920a0da3f_1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g22920a0da3f_1_3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0" name="Google Shape;570;g22920a0da3f_1_3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2920a0da3f_1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g22920a0da3f_1_4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8" name="Google Shape;578;g22920a0da3f_1_4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502922d25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502922d25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502922d257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2502922d257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02922d257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02922d257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502922d257_1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502922d257_1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502922d257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2502922d257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502922d257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2502922d257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1b7b15ae1960645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1b7b15ae1960645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502922d257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2502922d257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2502922d257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2502922d257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250ba0a58a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250ba0a58a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502922d257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2502922d257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502922d257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2502922d257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2502922d257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2502922d257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606b02f81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606b02f81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26ca6ad20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26ca6ad20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606b02f81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606b02f81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606b02f81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606b02f81f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606b02f81f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606b02f81f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606b02f81f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606b02f81f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nounproject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uky.edu" TargetMode="Externa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 descr="University of Kentucky Libraries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6775" y="3600575"/>
            <a:ext cx="2126165" cy="72054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Will our future selves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us?  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 sz="3000" dirty="0">
                <a:solidFill>
                  <a:schemeClr val="dk1"/>
                </a:solidFill>
              </a:rPr>
              <a:t>Examining born-digital curation practices at UKL</a:t>
            </a:r>
            <a:endParaRPr sz="3000" dirty="0"/>
          </a:p>
        </p:txBody>
      </p:sp>
      <p:sp>
        <p:nvSpPr>
          <p:cNvPr id="62" name="Google Shape;62;p14"/>
          <p:cNvSpPr txBox="1"/>
          <p:nvPr/>
        </p:nvSpPr>
        <p:spPr>
          <a:xfrm>
            <a:off x="5085050" y="3653050"/>
            <a:ext cx="352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OCLC Works in Progress Webinar series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April 2024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"/>
          <p:cNvSpPr txBox="1">
            <a:spLocks noGrp="1"/>
          </p:cNvSpPr>
          <p:nvPr>
            <p:ph type="title"/>
          </p:nvPr>
        </p:nvSpPr>
        <p:spPr>
          <a:xfrm>
            <a:off x="1045050" y="228650"/>
            <a:ext cx="705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Impact on Digital Curation and Preservation</a:t>
            </a:r>
            <a:endParaRPr dirty="0"/>
          </a:p>
        </p:txBody>
      </p:sp>
      <p:pic>
        <p:nvPicPr>
          <p:cNvPr id="316" name="Google Shape;316;p23" descr="Born digital migration decision tre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550" y="954800"/>
            <a:ext cx="2288550" cy="1842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3" descr="UK Libraries Digital Preservation Polic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2800" y="900063"/>
            <a:ext cx="1625075" cy="217487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3"/>
          <p:cNvSpPr txBox="1">
            <a:spLocks noGrp="1"/>
          </p:cNvSpPr>
          <p:nvPr>
            <p:ph type="body" idx="1"/>
          </p:nvPr>
        </p:nvSpPr>
        <p:spPr>
          <a:xfrm>
            <a:off x="5023875" y="882050"/>
            <a:ext cx="3237600" cy="19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Decision tree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+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Digital preservation policy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19" name="Google Shape;319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3629"/>
          <a:stretch/>
        </p:blipFill>
        <p:spPr>
          <a:xfrm>
            <a:off x="232600" y="164125"/>
            <a:ext cx="812450" cy="70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" descr="Dark Storage and Backups chart"/>
          <p:cNvSpPr txBox="1"/>
          <p:nvPr/>
        </p:nvSpPr>
        <p:spPr>
          <a:xfrm>
            <a:off x="1939525" y="3349825"/>
            <a:ext cx="5274600" cy="17322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5" name="Google Shape;325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852" b="34564"/>
          <a:stretch/>
        </p:blipFill>
        <p:spPr>
          <a:xfrm rot="2019717">
            <a:off x="4842448" y="3966755"/>
            <a:ext cx="1343946" cy="87788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4"/>
          <p:cNvSpPr txBox="1"/>
          <p:nvPr/>
        </p:nvSpPr>
        <p:spPr>
          <a:xfrm>
            <a:off x="5232788" y="3739625"/>
            <a:ext cx="604500" cy="2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tape</a:t>
            </a:r>
            <a:endParaRPr sz="1000"/>
          </a:p>
        </p:txBody>
      </p:sp>
      <p:sp>
        <p:nvSpPr>
          <p:cNvPr id="327" name="Google Shape;327;p24"/>
          <p:cNvSpPr txBox="1"/>
          <p:nvPr/>
        </p:nvSpPr>
        <p:spPr>
          <a:xfrm>
            <a:off x="1929875" y="3408245"/>
            <a:ext cx="43818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Dark Storage &amp; Backups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328" name="Google Shape;328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0797" t="10240" r="18032" b="23088"/>
          <a:stretch/>
        </p:blipFill>
        <p:spPr>
          <a:xfrm>
            <a:off x="4146093" y="3793175"/>
            <a:ext cx="992975" cy="10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0797" t="10240" r="18032" b="23088"/>
          <a:stretch/>
        </p:blipFill>
        <p:spPr>
          <a:xfrm>
            <a:off x="3278839" y="3793175"/>
            <a:ext cx="992974" cy="10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2762"/>
          <a:stretch/>
        </p:blipFill>
        <p:spPr>
          <a:xfrm>
            <a:off x="2367208" y="3952094"/>
            <a:ext cx="1037351" cy="907212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4"/>
          <p:cNvSpPr txBox="1"/>
          <p:nvPr/>
        </p:nvSpPr>
        <p:spPr>
          <a:xfrm>
            <a:off x="2523095" y="3898412"/>
            <a:ext cx="723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AIPs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332" name="Google Shape;332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9400" y="3953300"/>
            <a:ext cx="293400" cy="2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0326" t="10190" r="21513" b="13016"/>
          <a:stretch/>
        </p:blipFill>
        <p:spPr>
          <a:xfrm>
            <a:off x="4451800" y="3971096"/>
            <a:ext cx="293400" cy="25780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3888" y="3739625"/>
            <a:ext cx="1037400" cy="1132500"/>
          </a:xfrm>
          <a:prstGeom prst="noSmoking">
            <a:avLst>
              <a:gd name="adj" fmla="val 11501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335" name="Google Shape;335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5550" y="954800"/>
            <a:ext cx="2288550" cy="1842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4" descr="UK Libraries Digital preservation policy.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62800" y="900063"/>
            <a:ext cx="1625075" cy="217487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4"/>
          <p:cNvSpPr txBox="1">
            <a:spLocks noGrp="1"/>
          </p:cNvSpPr>
          <p:nvPr>
            <p:ph type="body" idx="1"/>
          </p:nvPr>
        </p:nvSpPr>
        <p:spPr>
          <a:xfrm>
            <a:off x="5023875" y="882050"/>
            <a:ext cx="3237600" cy="19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Decision tree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+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Digital preservation policy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38" name="Google Shape;338;p24"/>
          <p:cNvSpPr txBox="1">
            <a:spLocks noGrp="1"/>
          </p:cNvSpPr>
          <p:nvPr>
            <p:ph type="title"/>
          </p:nvPr>
        </p:nvSpPr>
        <p:spPr>
          <a:xfrm>
            <a:off x="1045050" y="228650"/>
            <a:ext cx="705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 on Digital Curation and Preservation</a:t>
            </a:r>
            <a:endParaRPr/>
          </a:p>
        </p:txBody>
      </p:sp>
      <p:pic>
        <p:nvPicPr>
          <p:cNvPr id="339" name="Google Shape;339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b="13629"/>
          <a:stretch/>
        </p:blipFill>
        <p:spPr>
          <a:xfrm>
            <a:off x="232600" y="164125"/>
            <a:ext cx="812450" cy="70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5" descr="Dark Storage and Backups: AIPS, AWS, LTO tape, money sign"/>
          <p:cNvSpPr txBox="1"/>
          <p:nvPr/>
        </p:nvSpPr>
        <p:spPr>
          <a:xfrm>
            <a:off x="1939525" y="3349825"/>
            <a:ext cx="5274600" cy="17322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5" name="Google Shape;345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852" b="34564"/>
          <a:stretch/>
        </p:blipFill>
        <p:spPr>
          <a:xfrm rot="2019717">
            <a:off x="4842448" y="3966755"/>
            <a:ext cx="1343946" cy="87788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5"/>
          <p:cNvSpPr txBox="1"/>
          <p:nvPr/>
        </p:nvSpPr>
        <p:spPr>
          <a:xfrm>
            <a:off x="5232788" y="3739625"/>
            <a:ext cx="604500" cy="2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tape</a:t>
            </a:r>
            <a:endParaRPr sz="1000"/>
          </a:p>
        </p:txBody>
      </p:sp>
      <p:sp>
        <p:nvSpPr>
          <p:cNvPr id="347" name="Google Shape;347;p25"/>
          <p:cNvSpPr txBox="1"/>
          <p:nvPr/>
        </p:nvSpPr>
        <p:spPr>
          <a:xfrm>
            <a:off x="1929875" y="3408245"/>
            <a:ext cx="43818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Dark Storage &amp; Backups</a:t>
            </a: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pic>
        <p:nvPicPr>
          <p:cNvPr id="348" name="Google Shape;348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0797" t="10240" r="18032" b="23088"/>
          <a:stretch/>
        </p:blipFill>
        <p:spPr>
          <a:xfrm>
            <a:off x="3278839" y="3793175"/>
            <a:ext cx="992974" cy="10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2762"/>
          <a:stretch/>
        </p:blipFill>
        <p:spPr>
          <a:xfrm>
            <a:off x="2367208" y="3952094"/>
            <a:ext cx="1037351" cy="907212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5"/>
          <p:cNvSpPr txBox="1"/>
          <p:nvPr/>
        </p:nvSpPr>
        <p:spPr>
          <a:xfrm>
            <a:off x="2523095" y="3898412"/>
            <a:ext cx="723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AIPs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351" name="Google Shape;351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9400" y="3953300"/>
            <a:ext cx="293400" cy="2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5"/>
          <p:cNvSpPr txBox="1"/>
          <p:nvPr/>
        </p:nvSpPr>
        <p:spPr>
          <a:xfrm>
            <a:off x="5185250" y="3481650"/>
            <a:ext cx="9129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900">
                <a:solidFill>
                  <a:srgbClr val="00FF00"/>
                </a:solidFill>
              </a:rPr>
              <a:t>$</a:t>
            </a:r>
            <a:endParaRPr sz="9900">
              <a:solidFill>
                <a:srgbClr val="00FF00"/>
              </a:solidFill>
            </a:endParaRPr>
          </a:p>
        </p:txBody>
      </p:sp>
      <p:pic>
        <p:nvPicPr>
          <p:cNvPr id="353" name="Google Shape;353;p25" descr="Born digital migration tree 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550" y="954800"/>
            <a:ext cx="2288550" cy="1842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5" descr="Digital Preservation Policy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62800" y="900063"/>
            <a:ext cx="1625075" cy="2174876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5"/>
          <p:cNvSpPr txBox="1">
            <a:spLocks noGrp="1"/>
          </p:cNvSpPr>
          <p:nvPr>
            <p:ph type="body" idx="1"/>
          </p:nvPr>
        </p:nvSpPr>
        <p:spPr>
          <a:xfrm>
            <a:off x="5023875" y="882050"/>
            <a:ext cx="3237600" cy="19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Decision tree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+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Digital preservation policy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56" name="Google Shape;356;p25"/>
          <p:cNvSpPr txBox="1">
            <a:spLocks noGrp="1"/>
          </p:cNvSpPr>
          <p:nvPr>
            <p:ph type="title"/>
          </p:nvPr>
        </p:nvSpPr>
        <p:spPr>
          <a:xfrm>
            <a:off x="1045050" y="228650"/>
            <a:ext cx="705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 on Digital Curation and Preservation</a:t>
            </a:r>
            <a:endParaRPr/>
          </a:p>
        </p:txBody>
      </p:sp>
      <p:pic>
        <p:nvPicPr>
          <p:cNvPr id="357" name="Google Shape;357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13629"/>
          <a:stretch/>
        </p:blipFill>
        <p:spPr>
          <a:xfrm>
            <a:off x="232600" y="164125"/>
            <a:ext cx="812450" cy="70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6" descr="Dark Storage and Backups: AIPS, AWS, HSM tape with dollar sign; SSstorage LTO Tape (free?)"/>
          <p:cNvSpPr txBox="1"/>
          <p:nvPr/>
        </p:nvSpPr>
        <p:spPr>
          <a:xfrm>
            <a:off x="1939525" y="3349825"/>
            <a:ext cx="5274600" cy="17322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3" name="Google Shape;363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852" b="34564"/>
          <a:stretch/>
        </p:blipFill>
        <p:spPr>
          <a:xfrm rot="2019717">
            <a:off x="4842448" y="3966755"/>
            <a:ext cx="1343946" cy="87788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6"/>
          <p:cNvSpPr txBox="1"/>
          <p:nvPr/>
        </p:nvSpPr>
        <p:spPr>
          <a:xfrm>
            <a:off x="5232788" y="3739625"/>
            <a:ext cx="604500" cy="2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tape</a:t>
            </a:r>
            <a:endParaRPr sz="1000"/>
          </a:p>
        </p:txBody>
      </p:sp>
      <p:sp>
        <p:nvSpPr>
          <p:cNvPr id="365" name="Google Shape;365;p26"/>
          <p:cNvSpPr txBox="1"/>
          <p:nvPr/>
        </p:nvSpPr>
        <p:spPr>
          <a:xfrm>
            <a:off x="1929875" y="3408245"/>
            <a:ext cx="43818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Dark Storage &amp; Backups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366" name="Google Shape;366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0797" t="10240" r="18032" b="23088"/>
          <a:stretch/>
        </p:blipFill>
        <p:spPr>
          <a:xfrm>
            <a:off x="3278839" y="3793175"/>
            <a:ext cx="992974" cy="10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2762"/>
          <a:stretch/>
        </p:blipFill>
        <p:spPr>
          <a:xfrm>
            <a:off x="2367208" y="3952094"/>
            <a:ext cx="1037351" cy="90721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6"/>
          <p:cNvSpPr txBox="1"/>
          <p:nvPr/>
        </p:nvSpPr>
        <p:spPr>
          <a:xfrm>
            <a:off x="2523095" y="3898412"/>
            <a:ext cx="723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AIPs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369" name="Google Shape;369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9400" y="3953300"/>
            <a:ext cx="293400" cy="2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6"/>
          <p:cNvSpPr txBox="1"/>
          <p:nvPr/>
        </p:nvSpPr>
        <p:spPr>
          <a:xfrm>
            <a:off x="5404125" y="3987925"/>
            <a:ext cx="912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00FF00"/>
                </a:solidFill>
              </a:rPr>
              <a:t>$</a:t>
            </a:r>
            <a:endParaRPr sz="3300">
              <a:solidFill>
                <a:srgbClr val="00FF00"/>
              </a:solidFill>
            </a:endParaRPr>
          </a:p>
        </p:txBody>
      </p:sp>
      <p:sp>
        <p:nvSpPr>
          <p:cNvPr id="371" name="Google Shape;371;p26"/>
          <p:cNvSpPr txBox="1"/>
          <p:nvPr/>
        </p:nvSpPr>
        <p:spPr>
          <a:xfrm rot="5400000">
            <a:off x="6591900" y="4128425"/>
            <a:ext cx="89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6"/>
                </a:solidFill>
              </a:rPr>
              <a:t>free?</a:t>
            </a:r>
            <a:endParaRPr sz="1500">
              <a:solidFill>
                <a:schemeClr val="accent6"/>
              </a:solidFill>
            </a:endParaRPr>
          </a:p>
        </p:txBody>
      </p:sp>
      <p:sp>
        <p:nvSpPr>
          <p:cNvPr id="372" name="Google Shape;372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72525" y="3667875"/>
            <a:ext cx="723000" cy="1191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" name="Google Shape;373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852" b="34564"/>
          <a:stretch/>
        </p:blipFill>
        <p:spPr>
          <a:xfrm rot="2019749">
            <a:off x="6187214" y="4336944"/>
            <a:ext cx="698728" cy="45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2762"/>
          <a:stretch/>
        </p:blipFill>
        <p:spPr>
          <a:xfrm>
            <a:off x="6220795" y="3793178"/>
            <a:ext cx="550235" cy="4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6"/>
          <p:cNvSpPr txBox="1">
            <a:spLocks noGrp="1"/>
          </p:cNvSpPr>
          <p:nvPr>
            <p:ph type="body" idx="1"/>
          </p:nvPr>
        </p:nvSpPr>
        <p:spPr>
          <a:xfrm>
            <a:off x="805425" y="882050"/>
            <a:ext cx="7456200" cy="216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Digital preservation cost estimate</a:t>
            </a:r>
            <a:endParaRPr sz="24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1 TB =  approx $200 / year</a:t>
            </a:r>
            <a:endParaRPr sz="24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(up from $152 / year)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376" name="Google Shape;376;p26"/>
          <p:cNvSpPr txBox="1">
            <a:spLocks noGrp="1"/>
          </p:cNvSpPr>
          <p:nvPr>
            <p:ph type="title"/>
          </p:nvPr>
        </p:nvSpPr>
        <p:spPr>
          <a:xfrm>
            <a:off x="1045050" y="228650"/>
            <a:ext cx="705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 on Digital Curation and Preservation</a:t>
            </a:r>
            <a:endParaRPr/>
          </a:p>
        </p:txBody>
      </p:sp>
      <p:pic>
        <p:nvPicPr>
          <p:cNvPr id="377" name="Google Shape;377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13629"/>
          <a:stretch/>
        </p:blipFill>
        <p:spPr>
          <a:xfrm>
            <a:off x="232600" y="164125"/>
            <a:ext cx="812450" cy="70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7"/>
          <p:cNvSpPr txBox="1">
            <a:spLocks noGrp="1"/>
          </p:cNvSpPr>
          <p:nvPr>
            <p:ph type="body" idx="1"/>
          </p:nvPr>
        </p:nvSpPr>
        <p:spPr>
          <a:xfrm>
            <a:off x="805425" y="882050"/>
            <a:ext cx="7456200" cy="15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</a:rPr>
              <a:t>Funding challenges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dirty="0">
                <a:solidFill>
                  <a:srgbClr val="000000"/>
                </a:solidFill>
              </a:rPr>
              <a:t>How does this impact appraisal?</a:t>
            </a:r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383" name="Google Shape;383;p27"/>
          <p:cNvSpPr txBox="1">
            <a:spLocks noGrp="1"/>
          </p:cNvSpPr>
          <p:nvPr>
            <p:ph type="title"/>
          </p:nvPr>
        </p:nvSpPr>
        <p:spPr>
          <a:xfrm>
            <a:off x="1045050" y="228650"/>
            <a:ext cx="705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 on Digital Curation and Preservation</a:t>
            </a:r>
            <a:endParaRPr/>
          </a:p>
        </p:txBody>
      </p:sp>
      <p:pic>
        <p:nvPicPr>
          <p:cNvPr id="384" name="Google Shape;384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3629"/>
          <a:stretch/>
        </p:blipFill>
        <p:spPr>
          <a:xfrm>
            <a:off x="232600" y="164125"/>
            <a:ext cx="812450" cy="70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7" descr="Virtual Machines and Webservers: host applications, serve content. Have dollar signs over the icons."/>
          <p:cNvSpPr txBox="1"/>
          <p:nvPr/>
        </p:nvSpPr>
        <p:spPr>
          <a:xfrm>
            <a:off x="2290088" y="2734463"/>
            <a:ext cx="4406700" cy="16239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386" name="Google Shape;386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5980"/>
          <a:stretch/>
        </p:blipFill>
        <p:spPr>
          <a:xfrm>
            <a:off x="2531379" y="3344211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5980"/>
          <a:stretch/>
        </p:blipFill>
        <p:spPr>
          <a:xfrm>
            <a:off x="3239978" y="3355673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5980"/>
          <a:stretch/>
        </p:blipFill>
        <p:spPr>
          <a:xfrm>
            <a:off x="4037026" y="3355673"/>
            <a:ext cx="912819" cy="76886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7"/>
          <p:cNvSpPr txBox="1"/>
          <p:nvPr/>
        </p:nvSpPr>
        <p:spPr>
          <a:xfrm>
            <a:off x="2290075" y="2724100"/>
            <a:ext cx="44067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Virtual Machines &amp; Web Servers</a:t>
            </a: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host applications, serve content</a:t>
            </a:r>
            <a:endParaRPr sz="11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pic>
        <p:nvPicPr>
          <p:cNvPr id="390" name="Google Shape;390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5980"/>
          <a:stretch/>
        </p:blipFill>
        <p:spPr>
          <a:xfrm>
            <a:off x="4848898" y="3344861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97" t="10240" r="18032" b="23088"/>
          <a:stretch/>
        </p:blipFill>
        <p:spPr>
          <a:xfrm>
            <a:off x="5742725" y="3283700"/>
            <a:ext cx="761600" cy="83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8988" y="3399700"/>
            <a:ext cx="293400" cy="29343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7"/>
          <p:cNvSpPr txBox="1"/>
          <p:nvPr/>
        </p:nvSpPr>
        <p:spPr>
          <a:xfrm>
            <a:off x="2607525" y="2980763"/>
            <a:ext cx="761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rgbClr val="00FF00"/>
                </a:solidFill>
              </a:rPr>
              <a:t>$</a:t>
            </a:r>
            <a:endParaRPr sz="8000">
              <a:solidFill>
                <a:srgbClr val="00FF00"/>
              </a:solidFill>
            </a:endParaRPr>
          </a:p>
        </p:txBody>
      </p:sp>
      <p:sp>
        <p:nvSpPr>
          <p:cNvPr id="394" name="Google Shape;394;p27"/>
          <p:cNvSpPr txBox="1"/>
          <p:nvPr/>
        </p:nvSpPr>
        <p:spPr>
          <a:xfrm>
            <a:off x="3315538" y="2980763"/>
            <a:ext cx="761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rgbClr val="00FF00"/>
                </a:solidFill>
              </a:rPr>
              <a:t>$</a:t>
            </a:r>
            <a:endParaRPr sz="8000">
              <a:solidFill>
                <a:srgbClr val="00FF00"/>
              </a:solidFill>
            </a:endParaRPr>
          </a:p>
        </p:txBody>
      </p:sp>
      <p:sp>
        <p:nvSpPr>
          <p:cNvPr id="395" name="Google Shape;395;p27"/>
          <p:cNvSpPr txBox="1"/>
          <p:nvPr/>
        </p:nvSpPr>
        <p:spPr>
          <a:xfrm>
            <a:off x="4112575" y="2979513"/>
            <a:ext cx="761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rgbClr val="00FF00"/>
                </a:solidFill>
              </a:rPr>
              <a:t>$</a:t>
            </a:r>
            <a:endParaRPr sz="8000">
              <a:solidFill>
                <a:srgbClr val="00FF00"/>
              </a:solidFill>
            </a:endParaRPr>
          </a:p>
        </p:txBody>
      </p:sp>
      <p:sp>
        <p:nvSpPr>
          <p:cNvPr id="396" name="Google Shape;396;p27"/>
          <p:cNvSpPr txBox="1"/>
          <p:nvPr/>
        </p:nvSpPr>
        <p:spPr>
          <a:xfrm>
            <a:off x="4943050" y="2979513"/>
            <a:ext cx="761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rgbClr val="00FF00"/>
                </a:solidFill>
              </a:rPr>
              <a:t>$</a:t>
            </a:r>
            <a:endParaRPr sz="800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Be flexible and nimble.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pic>
        <p:nvPicPr>
          <p:cNvPr id="402" name="Google Shape;402;p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4900"/>
          <a:stretch/>
        </p:blipFill>
        <p:spPr>
          <a:xfrm>
            <a:off x="175450" y="60338"/>
            <a:ext cx="1068550" cy="90932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8"/>
          <p:cNvSpPr txBox="1">
            <a:spLocks noGrp="1"/>
          </p:cNvSpPr>
          <p:nvPr>
            <p:ph type="title"/>
          </p:nvPr>
        </p:nvSpPr>
        <p:spPr>
          <a:xfrm>
            <a:off x="1045050" y="228650"/>
            <a:ext cx="705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Be flexible and nimble.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Build and maintain relationships with IT.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pic>
        <p:nvPicPr>
          <p:cNvPr id="409" name="Google Shape;409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4900"/>
          <a:stretch/>
        </p:blipFill>
        <p:spPr>
          <a:xfrm>
            <a:off x="175450" y="60338"/>
            <a:ext cx="1068550" cy="909324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9"/>
          <p:cNvSpPr txBox="1">
            <a:spLocks noGrp="1"/>
          </p:cNvSpPr>
          <p:nvPr>
            <p:ph type="title"/>
          </p:nvPr>
        </p:nvSpPr>
        <p:spPr>
          <a:xfrm>
            <a:off x="1045050" y="228650"/>
            <a:ext cx="705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Be flexible and nimble.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Build and maintain relationships with IT.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Storage costs increase over time.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pic>
        <p:nvPicPr>
          <p:cNvPr id="416" name="Google Shape;416;p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4900"/>
          <a:stretch/>
        </p:blipFill>
        <p:spPr>
          <a:xfrm>
            <a:off x="175450" y="60338"/>
            <a:ext cx="1068550" cy="909324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0"/>
          <p:cNvSpPr txBox="1">
            <a:spLocks noGrp="1"/>
          </p:cNvSpPr>
          <p:nvPr>
            <p:ph type="title"/>
          </p:nvPr>
        </p:nvSpPr>
        <p:spPr>
          <a:xfrm>
            <a:off x="1045050" y="228650"/>
            <a:ext cx="705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1"/>
          <p:cNvSpPr txBox="1">
            <a:spLocks noGrp="1"/>
          </p:cNvSpPr>
          <p:nvPr>
            <p:ph type="body" idx="1"/>
          </p:nvPr>
        </p:nvSpPr>
        <p:spPr>
          <a:xfrm>
            <a:off x="311700" y="829350"/>
            <a:ext cx="8520600" cy="37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All icons from the Noun Project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https://thenounproject.com/</a:t>
            </a:r>
            <a:r>
              <a:rPr lang="en"/>
              <a:t> </a:t>
            </a:r>
            <a:endParaRPr/>
          </a:p>
        </p:txBody>
      </p:sp>
      <p:pic>
        <p:nvPicPr>
          <p:cNvPr id="423" name="Google Shape;423;p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4297" y="1444050"/>
            <a:ext cx="2255400" cy="225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title"/>
          </p:nvPr>
        </p:nvSpPr>
        <p:spPr>
          <a:xfrm>
            <a:off x="4236950" y="590950"/>
            <a:ext cx="4907100" cy="290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dirty="0">
                <a:solidFill>
                  <a:srgbClr val="000000"/>
                </a:solidFill>
              </a:rPr>
              <a:t>Not everything is worth saving</a:t>
            </a:r>
            <a:r>
              <a:rPr lang="en" dirty="0">
                <a:solidFill>
                  <a:srgbClr val="000000"/>
                </a:solidFill>
              </a:rPr>
              <a:t> </a:t>
            </a:r>
            <a:endParaRPr sz="2822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22" dirty="0">
                <a:solidFill>
                  <a:srgbClr val="000000"/>
                </a:solidFill>
              </a:rPr>
              <a:t>Digital appraisal and environmental impact</a:t>
            </a:r>
            <a:endParaRPr sz="2122" dirty="0">
              <a:solidFill>
                <a:srgbClr val="000000"/>
              </a:solidFill>
            </a:endParaRPr>
          </a:p>
        </p:txBody>
      </p:sp>
      <p:sp>
        <p:nvSpPr>
          <p:cNvPr id="429" name="Google Shape;429;p32"/>
          <p:cNvSpPr txBox="1"/>
          <p:nvPr/>
        </p:nvSpPr>
        <p:spPr>
          <a:xfrm>
            <a:off x="4236950" y="3345400"/>
            <a:ext cx="30033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Megan Mummey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Director of Manuscript Collections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Andrew McDonnell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Digital Archivist</a:t>
            </a:r>
            <a:endParaRPr dirty="0"/>
          </a:p>
        </p:txBody>
      </p:sp>
      <p:pic>
        <p:nvPicPr>
          <p:cNvPr id="430" name="Google Shape;430;p32" descr="Red quilt. Designed like a sun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0"/>
            <a:ext cx="423695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2"/>
          <p:cNvSpPr txBox="1"/>
          <p:nvPr/>
        </p:nvSpPr>
        <p:spPr>
          <a:xfrm>
            <a:off x="4274075" y="4497000"/>
            <a:ext cx="3192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Image from The Kentucky Quilt Project, inc. "Why Quilts Matter: History, Art, and Politics" documentary records</a:t>
            </a:r>
            <a:endParaRPr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Speakers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Sarah Dorpinghaus, Director of Digital Strategies and Technology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Megan Mummey, Director of Manuscript Collections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Andrew McDonnell, Digital Archivist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Ruth E. Bryan, CA, University Archivist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Emily B. Collier, Assistant University Archivist</a:t>
            </a:r>
            <a:endParaRPr/>
          </a:p>
        </p:txBody>
      </p:sp>
      <p:pic>
        <p:nvPicPr>
          <p:cNvPr id="70" name="Google Shape;70;p15" descr="Ruth Bryan, University Archivist, University of Kentucky Librari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2228" y="3131275"/>
            <a:ext cx="1669450" cy="16694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66675" dir="24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1" name="Google Shape;71;p15" descr="Sarah Dorpinghaus, Director of Digital Strategies and Technology, University of Kentucky Librari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999" y="3133449"/>
            <a:ext cx="1639525" cy="16395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282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2" name="Google Shape;72;p15" descr="Emily Collier, Assistant University Archivist, University of Kentucky Libraries."/>
          <p:cNvPicPr preferRelativeResize="0"/>
          <p:nvPr/>
        </p:nvPicPr>
        <p:blipFill rotWithShape="1">
          <a:blip r:embed="rId5">
            <a:alphaModFix/>
          </a:blip>
          <a:srcRect l="2733" t="5303"/>
          <a:stretch/>
        </p:blipFill>
        <p:spPr>
          <a:xfrm>
            <a:off x="7341575" y="3135362"/>
            <a:ext cx="1533454" cy="1639552"/>
          </a:xfrm>
          <a:prstGeom prst="rect">
            <a:avLst/>
          </a:prstGeom>
          <a:noFill/>
          <a:ln>
            <a:noFill/>
          </a:ln>
          <a:effectLst>
            <a:outerShdw blurRad="57150" dist="85725" dir="318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3" name="Google Shape;73;p15" descr="Megan Mummey, Director of Manuscript Collections, University of Kentucky Libraries"/>
          <p:cNvPicPr preferRelativeResize="0"/>
          <p:nvPr/>
        </p:nvPicPr>
        <p:blipFill rotWithShape="1">
          <a:blip r:embed="rId6">
            <a:alphaModFix/>
          </a:blip>
          <a:srcRect b="18427"/>
          <a:stretch/>
        </p:blipFill>
        <p:spPr>
          <a:xfrm>
            <a:off x="2031373" y="3120408"/>
            <a:ext cx="1639524" cy="1669468"/>
          </a:xfrm>
          <a:prstGeom prst="rect">
            <a:avLst/>
          </a:prstGeom>
          <a:noFill/>
          <a:ln>
            <a:noFill/>
          </a:ln>
          <a:effectLst>
            <a:outerShdw blurRad="42863" dist="66675" dir="26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4" name="Google Shape;74;p15" descr="Andrew McDonnell, Digital Archivist, University of Kentucky Libraries"/>
          <p:cNvPicPr preferRelativeResize="0"/>
          <p:nvPr/>
        </p:nvPicPr>
        <p:blipFill rotWithShape="1">
          <a:blip r:embed="rId7">
            <a:alphaModFix/>
          </a:blip>
          <a:srcRect l="9595" t="10468" r="11880" b="27912"/>
          <a:stretch/>
        </p:blipFill>
        <p:spPr>
          <a:xfrm>
            <a:off x="3831139" y="3131275"/>
            <a:ext cx="1418308" cy="1669475"/>
          </a:xfrm>
          <a:prstGeom prst="rect">
            <a:avLst/>
          </a:prstGeom>
          <a:noFill/>
          <a:ln>
            <a:noFill/>
          </a:ln>
          <a:effectLst>
            <a:outerShdw blurRad="57150" dist="66675" dir="228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Environmental Impact of Digital Preservation</a:t>
            </a:r>
            <a:endParaRPr dirty="0"/>
          </a:p>
        </p:txBody>
      </p:sp>
      <p:sp>
        <p:nvSpPr>
          <p:cNvPr id="437" name="Google Shape;437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000000"/>
                </a:solidFill>
              </a:rPr>
              <a:t>“When [the challenges of digital preservation] are confronted in an environment where staff time is scarcer than digital storage, it can be tempting to appraise digital content in a cursory manner.”</a:t>
            </a:r>
            <a:endParaRPr sz="2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 dirty="0">
                <a:solidFill>
                  <a:srgbClr val="000000"/>
                </a:solidFill>
              </a:rPr>
              <a:t>Pendergrass, Keith L., Walker Sampson, Tim Walsh, and Laura Alagna. “Toward Environmentally Sustainable Digital Preservation.” </a:t>
            </a:r>
            <a:r>
              <a:rPr lang="en" sz="1400" i="1" dirty="0">
                <a:solidFill>
                  <a:srgbClr val="000000"/>
                </a:solidFill>
              </a:rPr>
              <a:t>The American Archivist</a:t>
            </a:r>
            <a:r>
              <a:rPr lang="en" sz="1400" dirty="0">
                <a:solidFill>
                  <a:srgbClr val="000000"/>
                </a:solidFill>
              </a:rPr>
              <a:t> 82, no. 1 (2019): 165–206. https://www.jstor.org/stable/48659833.</a:t>
            </a:r>
            <a:endParaRPr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34" descr="Why Quilts Matter webpage screen captur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045" y="0"/>
            <a:ext cx="716591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35" descr="Why Quilts Matter web page.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045" y="0"/>
            <a:ext cx="716591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5" descr="Box of hard driv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0675" y="935175"/>
            <a:ext cx="4555202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Appraisal questions to ask</a:t>
            </a:r>
            <a:endParaRPr dirty="0"/>
          </a:p>
        </p:txBody>
      </p:sp>
      <p:sp>
        <p:nvSpPr>
          <p:cNvPr id="458" name="Google Shape;458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3375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50"/>
              <a:buChar char="●"/>
            </a:pPr>
            <a:r>
              <a:rPr lang="en" sz="1650">
                <a:solidFill>
                  <a:schemeClr val="dk1"/>
                </a:solidFill>
              </a:rPr>
              <a:t>What is the collection’s archival value?</a:t>
            </a:r>
            <a:endParaRPr sz="1650">
              <a:solidFill>
                <a:schemeClr val="dk1"/>
              </a:solidFill>
            </a:endParaRP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Char char="●"/>
            </a:pPr>
            <a:r>
              <a:rPr lang="en" sz="1650">
                <a:solidFill>
                  <a:schemeClr val="dk1"/>
                </a:solidFill>
              </a:rPr>
              <a:t>Which records can we provide access to and approve the use of?</a:t>
            </a:r>
            <a:endParaRPr sz="1650">
              <a:solidFill>
                <a:schemeClr val="dk1"/>
              </a:solidFill>
            </a:endParaRP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Char char="●"/>
            </a:pPr>
            <a:r>
              <a:rPr lang="en" sz="1650">
                <a:solidFill>
                  <a:schemeClr val="dk1"/>
                </a:solidFill>
              </a:rPr>
              <a:t>Which records are essential to documenting this work/subject/person?</a:t>
            </a:r>
            <a:endParaRPr sz="1650">
              <a:solidFill>
                <a:schemeClr val="dk1"/>
              </a:solidFill>
            </a:endParaRP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Char char="●"/>
            </a:pPr>
            <a:r>
              <a:rPr lang="en" sz="1650">
                <a:solidFill>
                  <a:schemeClr val="dk1"/>
                </a:solidFill>
              </a:rPr>
              <a:t>Realistically – which records will patrons use?</a:t>
            </a:r>
            <a:endParaRPr sz="1650">
              <a:solidFill>
                <a:schemeClr val="dk1"/>
              </a:solidFill>
            </a:endParaRP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Char char="●"/>
            </a:pPr>
            <a:r>
              <a:rPr lang="en" sz="1650">
                <a:solidFill>
                  <a:schemeClr val="dk1"/>
                </a:solidFill>
              </a:rPr>
              <a:t>Do these files contain proprietary formats?</a:t>
            </a:r>
            <a:endParaRPr sz="1650">
              <a:solidFill>
                <a:schemeClr val="dk1"/>
              </a:solidFill>
            </a:endParaRP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Char char="●"/>
            </a:pPr>
            <a:r>
              <a:rPr lang="en" sz="1650">
                <a:solidFill>
                  <a:schemeClr val="dk1"/>
                </a:solidFill>
              </a:rPr>
              <a:t>Do we need to keep drafts of the documentaries?</a:t>
            </a:r>
            <a:endParaRPr sz="1650">
              <a:solidFill>
                <a:schemeClr val="dk1"/>
              </a:solidFill>
            </a:endParaRP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Char char="●"/>
            </a:pPr>
            <a:r>
              <a:rPr lang="en" sz="1650">
                <a:solidFill>
                  <a:schemeClr val="dk1"/>
                </a:solidFill>
              </a:rPr>
              <a:t>What at the bare minimum (given our capacity) should we preserve?</a:t>
            </a:r>
            <a:endParaRPr sz="16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65" name="Google Shape;465;p37" descr="Excel spreadsheet laying out each hard drive, content of each hard drive, file size, number of files, and the appraisal decision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1012"/>
            <a:ext cx="9144003" cy="3241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72" name="Google Shape;472;p38" descr="Same as previous spreadsheet screen capture, but with red over the rows where we will not be retaining the content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3244"/>
            <a:ext cx="9144003" cy="3237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Deduplication: TreeSize automated + manual</a:t>
            </a:r>
            <a:endParaRPr dirty="0"/>
          </a:p>
        </p:txBody>
      </p:sp>
      <p:sp>
        <p:nvSpPr>
          <p:cNvPr id="478" name="Google Shape;478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~60,000 duplicates files deleted (some recurred more than 10 times across multiple directories)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Many duplicates were tiny, but in those quantities take up significant space and processing power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Duplicate video files: multiple formats for DVD, broadcast, web, and other outlets</a:t>
            </a:r>
            <a:endParaRPr dirty="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dirty="0">
                <a:solidFill>
                  <a:schemeClr val="dk1"/>
                </a:solidFill>
              </a:rPr>
              <a:t>Manually discovered, fewer files but large file sizes!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PII and Tree-size analysis</a:t>
            </a:r>
            <a:endParaRPr dirty="0"/>
          </a:p>
        </p:txBody>
      </p:sp>
      <p:sp>
        <p:nvSpPr>
          <p:cNvPr id="484" name="Google Shape;484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08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Deleted folders and files of material irrelevant to the Kentucky Quilt Project, including personal vacation photos, medical files, legal files, real estate contracts, and other materials containing significant PII.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485" name="Google Shape;485;p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3000" y="656575"/>
            <a:ext cx="3250900" cy="433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Real Savings: Scratch Disk: 2.89 TB, 8,500 files</a:t>
            </a:r>
            <a:endParaRPr dirty="0"/>
          </a:p>
        </p:txBody>
      </p:sp>
      <p:pic>
        <p:nvPicPr>
          <p:cNvPr id="491" name="Google Shape;491;p41" descr="Screen shot of a dark silent video clip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325" y="1017725"/>
            <a:ext cx="6728199" cy="34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1"/>
          <p:cNvSpPr txBox="1"/>
          <p:nvPr/>
        </p:nvSpPr>
        <p:spPr>
          <a:xfrm>
            <a:off x="339450" y="4538275"/>
            <a:ext cx="60096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360 MB: 1:11 silent clip from a dark room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Final Tally</a:t>
            </a:r>
            <a:endParaRPr dirty="0"/>
          </a:p>
        </p:txBody>
      </p:sp>
      <p:sp>
        <p:nvSpPr>
          <p:cNvPr id="498" name="Google Shape;498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We started with: 146,664 files; 3.86 TB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We conclude with: 3,006 files; 418.6 GB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499" name="Google Shape;499;p42" descr="Graph of Allocated space by file type. Shows that video files make up 99.5% of the collection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931313" y="1315163"/>
            <a:ext cx="2749949" cy="39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2" descr="Graph Number of Files. Shows that 97.6% of the files were document files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561263" y="1410913"/>
            <a:ext cx="2735449" cy="37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2"/>
          <p:cNvSpPr txBox="1"/>
          <p:nvPr/>
        </p:nvSpPr>
        <p:spPr>
          <a:xfrm>
            <a:off x="517575" y="4714100"/>
            <a:ext cx="34539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Allocated space by file type </a:t>
            </a:r>
            <a:endParaRPr dirty="0"/>
          </a:p>
        </p:txBody>
      </p:sp>
      <p:sp>
        <p:nvSpPr>
          <p:cNvPr id="502" name="Google Shape;502;p42"/>
          <p:cNvSpPr txBox="1"/>
          <p:nvPr/>
        </p:nvSpPr>
        <p:spPr>
          <a:xfrm>
            <a:off x="5030146" y="4726155"/>
            <a:ext cx="34539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Files</a:t>
            </a:r>
            <a:endParaRPr/>
          </a:p>
        </p:txBody>
      </p:sp>
      <p:sp>
        <p:nvSpPr>
          <p:cNvPr id="503" name="Google Shape;503;p4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Cost for digital preservation: Original size= $772/year; After Cleanup=$83.60/year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ctrTitle"/>
          </p:nvPr>
        </p:nvSpPr>
        <p:spPr>
          <a:xfrm>
            <a:off x="311708" y="3378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UKL Digital Preservation Infrastructure</a:t>
            </a:r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1"/>
          </p:nvPr>
        </p:nvSpPr>
        <p:spPr>
          <a:xfrm>
            <a:off x="311700" y="24274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changing landscape, 2021-2024</a:t>
            </a:r>
            <a:endParaRPr dirty="0"/>
          </a:p>
        </p:txBody>
      </p:sp>
      <p:pic>
        <p:nvPicPr>
          <p:cNvPr id="81" name="Google Shape;81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4297" y="2783050"/>
            <a:ext cx="2255400" cy="225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Takeaways</a:t>
            </a:r>
            <a:endParaRPr/>
          </a:p>
        </p:txBody>
      </p:sp>
      <p:sp>
        <p:nvSpPr>
          <p:cNvPr id="509" name="Google Shape;509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9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Added in a more rigorous appraisal section to our documentation.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Saving everything is a trap. Do not do it! It’s bad for archives and it’s bad for the environment.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Reappraise your born digital collections.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4"/>
          <p:cNvSpPr txBox="1">
            <a:spLocks noGrp="1"/>
          </p:cNvSpPr>
          <p:nvPr>
            <p:ph type="subTitle" idx="1"/>
          </p:nvPr>
        </p:nvSpPr>
        <p:spPr>
          <a:xfrm>
            <a:off x="76200" y="3512624"/>
            <a:ext cx="9144000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en" dirty="0"/>
              <a:t>Ruth E. Bryan, CA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en" dirty="0"/>
              <a:t>University Archivist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en" dirty="0"/>
              <a:t>University of Kentucky Libraries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en" dirty="0"/>
              <a:t>Special Collections Research Center</a:t>
            </a:r>
            <a:endParaRPr dirty="0"/>
          </a:p>
        </p:txBody>
      </p:sp>
      <p:sp>
        <p:nvSpPr>
          <p:cNvPr id="516" name="Google Shape;516;p44"/>
          <p:cNvSpPr txBox="1"/>
          <p:nvPr/>
        </p:nvSpPr>
        <p:spPr>
          <a:xfrm>
            <a:off x="0" y="2619671"/>
            <a:ext cx="9144000" cy="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 b="0" i="0" u="none" strike="noStrike" cap="none" dirty="0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What Do We Do Now? </a:t>
            </a:r>
            <a:endParaRPr sz="53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44"/>
          <p:cNvSpPr txBox="1"/>
          <p:nvPr/>
        </p:nvSpPr>
        <p:spPr>
          <a:xfrm>
            <a:off x="1" y="1882566"/>
            <a:ext cx="91440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Suddenly, Everything’s Online!</a:t>
            </a:r>
            <a:endParaRPr sz="1100" dirty="0"/>
          </a:p>
        </p:txBody>
      </p:sp>
      <p:pic>
        <p:nvPicPr>
          <p:cNvPr id="518" name="Google Shape;518;p44" descr="Screen capture of UK's main web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047" y="56699"/>
            <a:ext cx="4226875" cy="1818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45" descr="Ruth Bryan headshot"/>
          <p:cNvPicPr preferRelativeResize="0"/>
          <p:nvPr/>
        </p:nvPicPr>
        <p:blipFill rotWithShape="1">
          <a:blip r:embed="rId3">
            <a:alphaModFix/>
          </a:blip>
          <a:srcRect l="63636" t="15176" b="27552"/>
          <a:stretch/>
        </p:blipFill>
        <p:spPr>
          <a:xfrm rot="10800000">
            <a:off x="2180839" y="2016249"/>
            <a:ext cx="877829" cy="103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5" descr="Wave with solid fill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72084" y="1104138"/>
            <a:ext cx="2723400" cy="27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45"/>
          <p:cNvSpPr txBox="1">
            <a:spLocks noGrp="1"/>
          </p:cNvSpPr>
          <p:nvPr>
            <p:ph type="title"/>
          </p:nvPr>
        </p:nvSpPr>
        <p:spPr>
          <a:xfrm>
            <a:off x="588278" y="21941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edero"/>
              <a:buNone/>
            </a:pPr>
            <a:r>
              <a:rPr lang="en" sz="4500" b="1" dirty="0">
                <a:latin typeface="+mj-lt"/>
                <a:ea typeface="Federo"/>
                <a:cs typeface="Federo"/>
                <a:sym typeface="Federo"/>
              </a:rPr>
              <a:t>SUDDENLY!</a:t>
            </a:r>
            <a:r>
              <a:rPr lang="en" dirty="0">
                <a:latin typeface="+mj-lt"/>
              </a:rPr>
              <a:t>  </a:t>
            </a:r>
            <a:r>
              <a:rPr lang="en" dirty="0"/>
              <a:t>(The Realization)</a:t>
            </a:r>
            <a:endParaRPr dirty="0"/>
          </a:p>
        </p:txBody>
      </p:sp>
      <p:sp>
        <p:nvSpPr>
          <p:cNvPr id="527" name="Google Shape;527;p45"/>
          <p:cNvSpPr txBox="1"/>
          <p:nvPr/>
        </p:nvSpPr>
        <p:spPr>
          <a:xfrm>
            <a:off x="3512920" y="2408223"/>
            <a:ext cx="10104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</a:t>
            </a:r>
            <a:r>
              <a:rPr lang="en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100" dirty="0"/>
          </a:p>
        </p:txBody>
      </p:sp>
      <p:sp>
        <p:nvSpPr>
          <p:cNvPr id="528" name="Google Shape;528;p45"/>
          <p:cNvSpPr txBox="1"/>
          <p:nvPr/>
        </p:nvSpPr>
        <p:spPr>
          <a:xfrm>
            <a:off x="4833315" y="1098104"/>
            <a:ext cx="4084800" cy="3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Situation:</a:t>
            </a:r>
            <a:endParaRPr sz="1100" dirty="0"/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Archive-It subscription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Started crawling UK seeds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Including yearly crawl of </a:t>
            </a:r>
            <a:r>
              <a:rPr lang="en" sz="23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www.uky.edu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Successful capture threshold = 75% 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45"/>
          <p:cNvSpPr txBox="1"/>
          <p:nvPr/>
        </p:nvSpPr>
        <p:spPr>
          <a:xfrm>
            <a:off x="3484350" y="1425178"/>
            <a:ext cx="10995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 sz="11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46" descr="Ruth Bryan headshot"/>
          <p:cNvPicPr preferRelativeResize="0"/>
          <p:nvPr/>
        </p:nvPicPr>
        <p:blipFill rotWithShape="1">
          <a:blip r:embed="rId3">
            <a:alphaModFix/>
          </a:blip>
          <a:srcRect l="63636" t="15176" b="27552"/>
          <a:stretch/>
        </p:blipFill>
        <p:spPr>
          <a:xfrm rot="10800000">
            <a:off x="2180839" y="2016249"/>
            <a:ext cx="877829" cy="103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6" descr="Wave with solid fill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72084" y="1104138"/>
            <a:ext cx="2723400" cy="27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6"/>
          <p:cNvSpPr txBox="1">
            <a:spLocks noGrp="1"/>
          </p:cNvSpPr>
          <p:nvPr>
            <p:ph type="title"/>
          </p:nvPr>
        </p:nvSpPr>
        <p:spPr>
          <a:xfrm>
            <a:off x="588278" y="21941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edero"/>
              <a:buNone/>
            </a:pPr>
            <a:r>
              <a:rPr lang="en" sz="4500" b="1" dirty="0">
                <a:latin typeface="+mj-lt"/>
                <a:ea typeface="Federo"/>
                <a:cs typeface="Federo"/>
                <a:sym typeface="Federo"/>
              </a:rPr>
              <a:t>SUDDENLY!</a:t>
            </a:r>
            <a:r>
              <a:rPr lang="en" dirty="0">
                <a:latin typeface="+mj-lt"/>
              </a:rPr>
              <a:t>  </a:t>
            </a:r>
            <a:r>
              <a:rPr lang="en" dirty="0"/>
              <a:t>(The Realization)</a:t>
            </a:r>
            <a:endParaRPr dirty="0"/>
          </a:p>
        </p:txBody>
      </p:sp>
      <p:sp>
        <p:nvSpPr>
          <p:cNvPr id="538" name="Google Shape;538;p46"/>
          <p:cNvSpPr txBox="1"/>
          <p:nvPr/>
        </p:nvSpPr>
        <p:spPr>
          <a:xfrm>
            <a:off x="3512920" y="2560623"/>
            <a:ext cx="10104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</a:t>
            </a:r>
            <a:r>
              <a:rPr lang="en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100" dirty="0"/>
          </a:p>
        </p:txBody>
      </p:sp>
      <p:sp>
        <p:nvSpPr>
          <p:cNvPr id="539" name="Google Shape;539;p46"/>
          <p:cNvSpPr txBox="1"/>
          <p:nvPr/>
        </p:nvSpPr>
        <p:spPr>
          <a:xfrm>
            <a:off x="4583850" y="1098100"/>
            <a:ext cx="4334400" cy="39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Situation:</a:t>
            </a:r>
            <a:endParaRPr sz="1100" dirty="0"/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records and papers </a:t>
            </a:r>
            <a:endParaRPr sz="1100" dirty="0"/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en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distributed online only</a:t>
            </a:r>
            <a:endParaRPr sz="1100" dirty="0"/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transferred to Archives</a:t>
            </a:r>
            <a:endParaRPr sz="1100" dirty="0"/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Likely to be lost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archiving is more central than before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Preservation is complex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thus resource-heavy</a:t>
            </a:r>
            <a:endParaRPr sz="1100" dirty="0"/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we need to re-align effort?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46"/>
          <p:cNvSpPr txBox="1"/>
          <p:nvPr/>
        </p:nvSpPr>
        <p:spPr>
          <a:xfrm>
            <a:off x="3484346" y="1577587"/>
            <a:ext cx="10995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 sz="11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7"/>
          <p:cNvSpPr txBox="1"/>
          <p:nvPr/>
        </p:nvSpPr>
        <p:spPr>
          <a:xfrm>
            <a:off x="4046315" y="892477"/>
            <a:ext cx="10995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 sz="1100" dirty="0"/>
          </a:p>
        </p:txBody>
      </p:sp>
      <p:sp>
        <p:nvSpPr>
          <p:cNvPr id="547" name="Google Shape;547;p47"/>
          <p:cNvSpPr txBox="1"/>
          <p:nvPr/>
        </p:nvSpPr>
        <p:spPr>
          <a:xfrm>
            <a:off x="5747177" y="502019"/>
            <a:ext cx="3260400" cy="3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permanent university records: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Publications </a:t>
            </a:r>
            <a:endParaRPr sz="1100" dirty="0"/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Regulations and policies</a:t>
            </a:r>
            <a:endParaRPr sz="1100" dirty="0"/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Meeting minutes</a:t>
            </a:r>
            <a:endParaRPr sz="1100" dirty="0"/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News</a:t>
            </a:r>
            <a:endParaRPr sz="1100" dirty="0"/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Photographs and AV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8" name="Google Shape;548;p47" descr="Circle with the word Everthing! plus the logo for the university of Kentucky"/>
          <p:cNvGrpSpPr/>
          <p:nvPr/>
        </p:nvGrpSpPr>
        <p:grpSpPr>
          <a:xfrm>
            <a:off x="297983" y="502019"/>
            <a:ext cx="3412800" cy="3291750"/>
            <a:chOff x="438549" y="238471"/>
            <a:chExt cx="4550400" cy="4389000"/>
          </a:xfrm>
        </p:grpSpPr>
        <p:sp>
          <p:nvSpPr>
            <p:cNvPr id="549" name="Google Shape;549;p47"/>
            <p:cNvSpPr/>
            <p:nvPr/>
          </p:nvSpPr>
          <p:spPr>
            <a:xfrm>
              <a:off x="438549" y="238471"/>
              <a:ext cx="4550400" cy="4389000"/>
            </a:xfrm>
            <a:prstGeom prst="ellipse">
              <a:avLst/>
            </a:prstGeom>
            <a:noFill/>
            <a:ln w="857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47"/>
            <p:cNvSpPr txBox="1"/>
            <p:nvPr/>
          </p:nvSpPr>
          <p:spPr>
            <a:xfrm>
              <a:off x="814122" y="539176"/>
              <a:ext cx="3875700" cy="239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Every-</a:t>
              </a:r>
              <a:endParaRPr sz="5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thing!</a:t>
              </a:r>
              <a:endParaRPr sz="1100" dirty="0"/>
            </a:p>
          </p:txBody>
        </p:sp>
        <p:pic>
          <p:nvPicPr>
            <p:cNvPr id="551" name="Google Shape;551;p4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04135" y="2939833"/>
              <a:ext cx="3084676" cy="9675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52" name="Google Shape;552;p47" descr="Screen shot of the State of Kentucky's record schedule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2572" y="2438642"/>
            <a:ext cx="1737360" cy="1361633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47"/>
          <p:cNvSpPr txBox="1"/>
          <p:nvPr/>
        </p:nvSpPr>
        <p:spPr>
          <a:xfrm>
            <a:off x="4109424" y="1771875"/>
            <a:ext cx="10995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Appraisal criteria:</a:t>
            </a:r>
            <a:endParaRPr sz="11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8"/>
          <p:cNvSpPr txBox="1"/>
          <p:nvPr/>
        </p:nvSpPr>
        <p:spPr>
          <a:xfrm>
            <a:off x="4046315" y="892477"/>
            <a:ext cx="10995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 sz="1100"/>
          </a:p>
        </p:txBody>
      </p:sp>
      <p:sp>
        <p:nvSpPr>
          <p:cNvPr id="560" name="Google Shape;560;p48"/>
          <p:cNvSpPr txBox="1"/>
          <p:nvPr/>
        </p:nvSpPr>
        <p:spPr>
          <a:xfrm>
            <a:off x="5747177" y="502019"/>
            <a:ext cx="3260400" cy="46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Documents of cultural and historical importance: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--University records and personal papers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Correspondence</a:t>
            </a:r>
            <a:endParaRPr sz="1100" dirty="0"/>
          </a:p>
          <a:p>
            <a:pPr marL="3429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Diaries</a:t>
            </a:r>
            <a:endParaRPr sz="1100" dirty="0"/>
          </a:p>
          <a:p>
            <a:pPr marL="3429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Flyers and broadsides</a:t>
            </a:r>
            <a:endParaRPr sz="1100" dirty="0"/>
          </a:p>
          <a:p>
            <a:pPr marL="3429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Invitations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1" name="Google Shape;561;p48" descr="Everything! in a circle along with the logo for the University of Kentucky."/>
          <p:cNvGrpSpPr/>
          <p:nvPr/>
        </p:nvGrpSpPr>
        <p:grpSpPr>
          <a:xfrm>
            <a:off x="297983" y="502019"/>
            <a:ext cx="3412800" cy="3291750"/>
            <a:chOff x="438549" y="238471"/>
            <a:chExt cx="4550400" cy="4389000"/>
          </a:xfrm>
        </p:grpSpPr>
        <p:sp>
          <p:nvSpPr>
            <p:cNvPr id="562" name="Google Shape;562;p48"/>
            <p:cNvSpPr/>
            <p:nvPr/>
          </p:nvSpPr>
          <p:spPr>
            <a:xfrm>
              <a:off x="438549" y="238471"/>
              <a:ext cx="4550400" cy="4389000"/>
            </a:xfrm>
            <a:prstGeom prst="ellipse">
              <a:avLst/>
            </a:prstGeom>
            <a:noFill/>
            <a:ln w="857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48"/>
            <p:cNvSpPr txBox="1"/>
            <p:nvPr/>
          </p:nvSpPr>
          <p:spPr>
            <a:xfrm>
              <a:off x="814122" y="539176"/>
              <a:ext cx="3875700" cy="239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Every-</a:t>
              </a:r>
              <a:endParaRPr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thing!</a:t>
              </a:r>
              <a:endParaRPr sz="1100"/>
            </a:p>
          </p:txBody>
        </p:sp>
        <p:pic>
          <p:nvPicPr>
            <p:cNvPr id="564" name="Google Shape;564;p4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04135" y="2939833"/>
              <a:ext cx="3084676" cy="9675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5" name="Google Shape;565;p48"/>
          <p:cNvSpPr txBox="1"/>
          <p:nvPr/>
        </p:nvSpPr>
        <p:spPr>
          <a:xfrm>
            <a:off x="4109424" y="1848075"/>
            <a:ext cx="11703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Appraisal criteria:</a:t>
            </a:r>
            <a:endParaRPr sz="1100"/>
          </a:p>
        </p:txBody>
      </p:sp>
      <p:sp>
        <p:nvSpPr>
          <p:cNvPr id="566" name="Google Shape;566;p48"/>
          <p:cNvSpPr txBox="1"/>
          <p:nvPr/>
        </p:nvSpPr>
        <p:spPr>
          <a:xfrm>
            <a:off x="4028750" y="2476050"/>
            <a:ext cx="1383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Cultural significance</a:t>
            </a:r>
            <a:endParaRPr sz="11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9"/>
          <p:cNvSpPr txBox="1">
            <a:spLocks noGrp="1"/>
          </p:cNvSpPr>
          <p:nvPr>
            <p:ph type="title"/>
          </p:nvPr>
        </p:nvSpPr>
        <p:spPr>
          <a:xfrm>
            <a:off x="1717384" y="176892"/>
            <a:ext cx="6643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ourier New"/>
              <a:buNone/>
            </a:pPr>
            <a:r>
              <a:rPr lang="en" sz="5600" dirty="0">
                <a:latin typeface="Courier New"/>
                <a:ea typeface="Courier New"/>
                <a:cs typeface="Courier New"/>
                <a:sym typeface="Courier New"/>
              </a:rPr>
              <a:t>Is Online!</a:t>
            </a:r>
            <a:endParaRPr dirty="0"/>
          </a:p>
        </p:txBody>
      </p:sp>
      <p:pic>
        <p:nvPicPr>
          <p:cNvPr id="573" name="Google Shape;573;p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86605" y="208735"/>
            <a:ext cx="1207500" cy="12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9"/>
          <p:cNvSpPr txBox="1"/>
          <p:nvPr/>
        </p:nvSpPr>
        <p:spPr>
          <a:xfrm>
            <a:off x="1537000" y="1555327"/>
            <a:ext cx="7223100" cy="31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are in PDF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•"/>
            </a:pPr>
            <a:r>
              <a:rPr lang="en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PDFs on proprietary platforms with no download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•"/>
            </a:pPr>
            <a:r>
              <a:rPr lang="en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Websites/blogs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Embedded video not always captured.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webpages not captured at all (URL changes)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•"/>
            </a:pPr>
            <a:r>
              <a:rPr lang="en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2.0 functions are difficult to capture</a:t>
            </a:r>
            <a:endParaRPr sz="1100" dirty="0">
              <a:solidFill>
                <a:schemeClr val="dk1"/>
              </a:solidFill>
            </a:endParaRPr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•"/>
            </a:pPr>
            <a:r>
              <a:rPr lang="en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≠ Archived/preserved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50" descr="Ruth Bryan headshot"/>
          <p:cNvPicPr preferRelativeResize="0"/>
          <p:nvPr/>
        </p:nvPicPr>
        <p:blipFill rotWithShape="1">
          <a:blip r:embed="rId3">
            <a:alphaModFix/>
          </a:blip>
          <a:srcRect l="63636" t="15176" b="27552"/>
          <a:stretch/>
        </p:blipFill>
        <p:spPr>
          <a:xfrm rot="10800000">
            <a:off x="1280696" y="1153591"/>
            <a:ext cx="548220" cy="64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0" descr="Wave with solid fill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38558" y="724008"/>
            <a:ext cx="1548300" cy="15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50"/>
          <p:cNvSpPr txBox="1"/>
          <p:nvPr/>
        </p:nvSpPr>
        <p:spPr>
          <a:xfrm>
            <a:off x="469350" y="2061300"/>
            <a:ext cx="1701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dk1"/>
                </a:solidFill>
                <a:latin typeface="+mn-lt"/>
                <a:ea typeface="Federo"/>
                <a:cs typeface="Federo"/>
                <a:sym typeface="Federo"/>
              </a:rPr>
              <a:t>SUDDENLY</a:t>
            </a:r>
            <a:r>
              <a:rPr lang="en" sz="21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!</a:t>
            </a:r>
            <a:r>
              <a:rPr lang="en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dirty="0"/>
          </a:p>
        </p:txBody>
      </p:sp>
      <p:grpSp>
        <p:nvGrpSpPr>
          <p:cNvPr id="583" name="Google Shape;583;p50" descr="Circle with the word Everthing! and the logo of the University of Kentucky"/>
          <p:cNvGrpSpPr/>
          <p:nvPr/>
        </p:nvGrpSpPr>
        <p:grpSpPr>
          <a:xfrm>
            <a:off x="2321600" y="527895"/>
            <a:ext cx="2121168" cy="2123093"/>
            <a:chOff x="-926923" y="612542"/>
            <a:chExt cx="3147600" cy="2864400"/>
          </a:xfrm>
        </p:grpSpPr>
        <p:sp>
          <p:nvSpPr>
            <p:cNvPr id="584" name="Google Shape;584;p50"/>
            <p:cNvSpPr/>
            <p:nvPr/>
          </p:nvSpPr>
          <p:spPr>
            <a:xfrm>
              <a:off x="-926923" y="612542"/>
              <a:ext cx="3147600" cy="2864400"/>
            </a:xfrm>
            <a:prstGeom prst="ellipse">
              <a:avLst/>
            </a:prstGeom>
            <a:noFill/>
            <a:ln w="857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50"/>
            <p:cNvSpPr txBox="1"/>
            <p:nvPr/>
          </p:nvSpPr>
          <p:spPr>
            <a:xfrm>
              <a:off x="-174979" y="1001013"/>
              <a:ext cx="1674000" cy="117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Every-</a:t>
              </a:r>
              <a:endPara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thing!</a:t>
              </a:r>
              <a:endParaRPr sz="1100"/>
            </a:p>
          </p:txBody>
        </p:sp>
        <p:pic>
          <p:nvPicPr>
            <p:cNvPr id="586" name="Google Shape;586;p5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74978" y="2298347"/>
              <a:ext cx="1673922" cy="5250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7" name="Google Shape;587;p50"/>
          <p:cNvSpPr txBox="1"/>
          <p:nvPr/>
        </p:nvSpPr>
        <p:spPr>
          <a:xfrm>
            <a:off x="7018076" y="1056500"/>
            <a:ext cx="1548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85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n"/>
              <a:buNone/>
            </a:pPr>
            <a:r>
              <a:rPr lang="en" sz="3300" dirty="0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What Now?</a:t>
            </a:r>
            <a:endParaRPr sz="1100" dirty="0"/>
          </a:p>
        </p:txBody>
      </p:sp>
      <p:sp>
        <p:nvSpPr>
          <p:cNvPr id="588" name="Google Shape;588;p50"/>
          <p:cNvSpPr txBox="1"/>
          <p:nvPr/>
        </p:nvSpPr>
        <p:spPr>
          <a:xfrm>
            <a:off x="4701317" y="994824"/>
            <a:ext cx="1542300" cy="14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ourier New"/>
              <a:buNone/>
            </a:pPr>
            <a:r>
              <a:rPr lang="en" sz="26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Is </a:t>
            </a:r>
            <a:endParaRPr sz="11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ourier New"/>
              <a:buNone/>
            </a:pPr>
            <a:r>
              <a:rPr lang="en" sz="26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Online!</a:t>
            </a:r>
            <a:endParaRPr sz="1100" dirty="0"/>
          </a:p>
        </p:txBody>
      </p:sp>
      <p:cxnSp>
        <p:nvCxnSpPr>
          <p:cNvPr id="589" name="Google Shape;589;p50" descr="Arrow"/>
          <p:cNvCxnSpPr/>
          <p:nvPr/>
        </p:nvCxnSpPr>
        <p:spPr>
          <a:xfrm>
            <a:off x="6156776" y="1517000"/>
            <a:ext cx="784500" cy="810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590" name="Google Shape;590;p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95459" y="770615"/>
            <a:ext cx="895006" cy="895006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50"/>
          <p:cNvSpPr txBox="1"/>
          <p:nvPr/>
        </p:nvSpPr>
        <p:spPr>
          <a:xfrm>
            <a:off x="346725" y="3921225"/>
            <a:ext cx="52626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✔"/>
            </a:pPr>
            <a:r>
              <a:rPr lang="en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Rethink appraisal criteria/resources</a:t>
            </a:r>
            <a:endParaRPr sz="1100"/>
          </a:p>
        </p:txBody>
      </p:sp>
      <p:sp>
        <p:nvSpPr>
          <p:cNvPr id="592" name="Google Shape;592;p50"/>
          <p:cNvSpPr txBox="1"/>
          <p:nvPr/>
        </p:nvSpPr>
        <p:spPr>
          <a:xfrm>
            <a:off x="373425" y="4326825"/>
            <a:ext cx="77085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✔"/>
            </a:pPr>
            <a:r>
              <a:rPr lang="en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Re-allocate/seek available resources</a:t>
            </a:r>
            <a:r>
              <a:rPr lang="en" sz="2300">
                <a:solidFill>
                  <a:schemeClr val="dk1"/>
                </a:solidFill>
              </a:rPr>
              <a:t> and partnerships</a:t>
            </a:r>
            <a:endParaRPr sz="1100"/>
          </a:p>
        </p:txBody>
      </p:sp>
      <p:sp>
        <p:nvSpPr>
          <p:cNvPr id="593" name="Google Shape;593;p50"/>
          <p:cNvSpPr txBox="1"/>
          <p:nvPr/>
        </p:nvSpPr>
        <p:spPr>
          <a:xfrm>
            <a:off x="5915292" y="3259801"/>
            <a:ext cx="27063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✔"/>
            </a:pPr>
            <a:r>
              <a:rPr lang="en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Test/research</a:t>
            </a:r>
            <a:endParaRPr sz="1100"/>
          </a:p>
        </p:txBody>
      </p:sp>
      <p:sp>
        <p:nvSpPr>
          <p:cNvPr id="594" name="Google Shape;594;p50"/>
          <p:cNvSpPr txBox="1"/>
          <p:nvPr/>
        </p:nvSpPr>
        <p:spPr>
          <a:xfrm>
            <a:off x="5915292" y="3705917"/>
            <a:ext cx="21663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✔"/>
            </a:pPr>
            <a:r>
              <a:rPr lang="en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Advocate</a:t>
            </a:r>
            <a:endParaRPr sz="1100"/>
          </a:p>
        </p:txBody>
      </p:sp>
      <p:sp>
        <p:nvSpPr>
          <p:cNvPr id="595" name="Google Shape;595;p50"/>
          <p:cNvSpPr txBox="1"/>
          <p:nvPr/>
        </p:nvSpPr>
        <p:spPr>
          <a:xfrm>
            <a:off x="373426" y="3206967"/>
            <a:ext cx="46140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✔"/>
            </a:pPr>
            <a:r>
              <a:rPr lang="en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Acknowledge the challenge and opportunity</a:t>
            </a:r>
            <a:endParaRPr sz="1100" dirty="0"/>
          </a:p>
        </p:txBody>
      </p:sp>
      <p:sp>
        <p:nvSpPr>
          <p:cNvPr id="596" name="Google Shape;596;p50" descr="arrow pointing down"/>
          <p:cNvSpPr/>
          <p:nvPr/>
        </p:nvSpPr>
        <p:spPr>
          <a:xfrm>
            <a:off x="7528892" y="2144664"/>
            <a:ext cx="363300" cy="802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50" descr="Blue outline around text"/>
          <p:cNvSpPr/>
          <p:nvPr/>
        </p:nvSpPr>
        <p:spPr>
          <a:xfrm>
            <a:off x="201700" y="3003500"/>
            <a:ext cx="8770200" cy="1830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1"/>
          <p:cNvSpPr txBox="1">
            <a:spLocks noGrp="1"/>
          </p:cNvSpPr>
          <p:nvPr>
            <p:ph type="title"/>
          </p:nvPr>
        </p:nvSpPr>
        <p:spPr>
          <a:xfrm>
            <a:off x="4465975" y="2020850"/>
            <a:ext cx="4314300" cy="14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 dirty="0">
                <a:highlight>
                  <a:schemeClr val="lt1"/>
                </a:highlight>
              </a:rPr>
              <a:t>Wildcat Histories: </a:t>
            </a:r>
            <a:endParaRPr sz="3700" b="1" dirty="0"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lang="en" sz="2300" b="1" dirty="0">
                <a:highlight>
                  <a:schemeClr val="lt1"/>
                </a:highlight>
              </a:rPr>
              <a:t>Preserving Activist UK Student Organization’s Legacies</a:t>
            </a:r>
            <a:endParaRPr sz="2300" dirty="0">
              <a:highlight>
                <a:schemeClr val="lt1"/>
              </a:highlight>
            </a:endParaRPr>
          </a:p>
        </p:txBody>
      </p:sp>
      <p:sp>
        <p:nvSpPr>
          <p:cNvPr id="603" name="Google Shape;603;p51"/>
          <p:cNvSpPr txBox="1">
            <a:spLocks noGrp="1"/>
          </p:cNvSpPr>
          <p:nvPr>
            <p:ph type="body" idx="1"/>
          </p:nvPr>
        </p:nvSpPr>
        <p:spPr>
          <a:xfrm>
            <a:off x="4618325" y="3326600"/>
            <a:ext cx="3324900" cy="10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</a:rPr>
              <a:t>Emily Collier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</a:rPr>
              <a:t>Assistant University Archivist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</a:rPr>
              <a:t>Web Archiving Specialist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</a:rPr>
              <a:t>Special Collections Research Center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</a:rPr>
              <a:t>University of Kentucky</a:t>
            </a:r>
            <a:endParaRPr sz="1400" dirty="0">
              <a:solidFill>
                <a:schemeClr val="dk1"/>
              </a:solidFill>
            </a:endParaRPr>
          </a:p>
        </p:txBody>
      </p:sp>
      <p:pic>
        <p:nvPicPr>
          <p:cNvPr id="604" name="Google Shape;604;p51" descr="Screen shot of the University of Kentucky's collections in Archive-i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50" y="385050"/>
            <a:ext cx="4314299" cy="445050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85725" dir="33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05" name="Google Shape;605;p51"/>
          <p:cNvSpPr txBox="1"/>
          <p:nvPr/>
        </p:nvSpPr>
        <p:spPr>
          <a:xfrm>
            <a:off x="4572000" y="4342475"/>
            <a:ext cx="326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Seeds belonging to the Latino Student Union on UK Libraries’ public Archive-It page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2"/>
          <p:cNvSpPr txBox="1">
            <a:spLocks noGrp="1"/>
          </p:cNvSpPr>
          <p:nvPr>
            <p:ph type="title"/>
          </p:nvPr>
        </p:nvSpPr>
        <p:spPr>
          <a:xfrm>
            <a:off x="5275225" y="435625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/>
              <a:t>Key Problems:</a:t>
            </a:r>
            <a:endParaRPr sz="2900" dirty="0"/>
          </a:p>
        </p:txBody>
      </p:sp>
      <p:sp>
        <p:nvSpPr>
          <p:cNvPr id="611" name="Google Shape;611;p52"/>
          <p:cNvSpPr txBox="1">
            <a:spLocks noGrp="1"/>
          </p:cNvSpPr>
          <p:nvPr>
            <p:ph type="body" idx="1"/>
          </p:nvPr>
        </p:nvSpPr>
        <p:spPr>
          <a:xfrm>
            <a:off x="5160900" y="1348775"/>
            <a:ext cx="3306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Link rot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Archiving tool failures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Website upgrades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Enterprise interception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612" name="Google Shape;612;p52" descr="Screen shot of an error page that says &quot;the page cannot be found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824" y="435625"/>
            <a:ext cx="4237425" cy="3597000"/>
          </a:xfrm>
          <a:prstGeom prst="rect">
            <a:avLst/>
          </a:prstGeom>
          <a:noFill/>
          <a:ln>
            <a:noFill/>
          </a:ln>
          <a:effectLst>
            <a:outerShdw blurRad="185738" dist="9525" dir="960000" algn="bl" rotWithShape="0">
              <a:srgbClr val="000000">
                <a:alpha val="69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Kentucky Libraries	</a:t>
            </a: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159300" y="1304875"/>
            <a:ext cx="6911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R1, land grant institution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Home-grown digital preservation repository and digital libraries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UK Libraries has engaged in born-digital archival work since 2015 and web archiving since 2018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1 FTE (100%) working with born-digital archives, 8 FTE partial (5-15%), and on average 0-3 student employees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6395525" y="2111550"/>
            <a:ext cx="243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Margaret I. King Library </a:t>
            </a:r>
            <a:endParaRPr/>
          </a:p>
        </p:txBody>
      </p:sp>
      <p:pic>
        <p:nvPicPr>
          <p:cNvPr id="89" name="Google Shape;89;p17" descr="Margaret I. King Library, University of Kentucky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1525" y="228600"/>
            <a:ext cx="2080775" cy="1867850"/>
          </a:xfrm>
          <a:prstGeom prst="rect">
            <a:avLst/>
          </a:prstGeom>
          <a:noFill/>
          <a:ln>
            <a:noFill/>
          </a:ln>
          <a:effectLst>
            <a:outerShdw blurRad="57150" dist="85725" dir="2820000" algn="bl" rotWithShape="0">
              <a:srgbClr val="000000">
                <a:alpha val="32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3"/>
          <p:cNvSpPr txBox="1">
            <a:spLocks noGrp="1"/>
          </p:cNvSpPr>
          <p:nvPr>
            <p:ph type="title"/>
          </p:nvPr>
        </p:nvSpPr>
        <p:spPr>
          <a:xfrm>
            <a:off x="311700" y="1075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60" dirty="0"/>
              <a:t>Social Media: Our Notorious Evader</a:t>
            </a:r>
            <a:endParaRPr sz="2460" dirty="0"/>
          </a:p>
        </p:txBody>
      </p:sp>
      <p:sp>
        <p:nvSpPr>
          <p:cNvPr id="618" name="Google Shape;618;p53"/>
          <p:cNvSpPr txBox="1">
            <a:spLocks noGrp="1"/>
          </p:cNvSpPr>
          <p:nvPr>
            <p:ph type="body" idx="1"/>
          </p:nvPr>
        </p:nvSpPr>
        <p:spPr>
          <a:xfrm>
            <a:off x="311700" y="2529600"/>
            <a:ext cx="4260300" cy="23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</a:rPr>
              <a:t>WHY? </a:t>
            </a:r>
            <a:endParaRPr sz="1600" b="1" dirty="0">
              <a:solidFill>
                <a:schemeClr val="dk1"/>
              </a:solidFill>
            </a:endParaRPr>
          </a:p>
          <a:p>
            <a:pPr marL="457200" lvl="0" indent="-32258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Complex, interactive scripts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Crawler traps/infinite links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Near-constant updates create an arms race with preservation technology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Crawler blockers and permissions obstacles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619" name="Google Shape;619;p53" descr="Archived web page using Archive-it. Shows twitter - with most of the page blacked out. A failed twitter crawl with Archive-it"/>
          <p:cNvPicPr preferRelativeResize="0"/>
          <p:nvPr/>
        </p:nvPicPr>
        <p:blipFill rotWithShape="1">
          <a:blip r:embed="rId3">
            <a:alphaModFix/>
          </a:blip>
          <a:srcRect b="3558"/>
          <a:stretch/>
        </p:blipFill>
        <p:spPr>
          <a:xfrm>
            <a:off x="3525175" y="517450"/>
            <a:ext cx="5382225" cy="2644701"/>
          </a:xfrm>
          <a:prstGeom prst="rect">
            <a:avLst/>
          </a:prstGeom>
          <a:noFill/>
          <a:ln>
            <a:noFill/>
          </a:ln>
          <a:effectLst>
            <a:outerShdw blurRad="57150" dist="57150" dir="38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20" name="Google Shape;620;p53"/>
          <p:cNvSpPr txBox="1"/>
          <p:nvPr/>
        </p:nvSpPr>
        <p:spPr>
          <a:xfrm>
            <a:off x="7490200" y="3270000"/>
            <a:ext cx="1417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failed Twitter crawl with Archive-It</a:t>
            </a:r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39021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Wildcat Histories: A Flagship</a:t>
            </a:r>
            <a:endParaRPr dirty="0"/>
          </a:p>
        </p:txBody>
      </p:sp>
      <p:sp>
        <p:nvSpPr>
          <p:cNvPr id="626" name="Google Shape;626;p5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37221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A Project STAND (</a:t>
            </a:r>
            <a:r>
              <a:rPr lang="en" sz="1600" b="1" dirty="0">
                <a:solidFill>
                  <a:schemeClr val="dk1"/>
                </a:solidFill>
              </a:rPr>
              <a:t>ST</a:t>
            </a:r>
            <a:r>
              <a:rPr lang="en" sz="1600" dirty="0">
                <a:solidFill>
                  <a:schemeClr val="dk1"/>
                </a:solidFill>
              </a:rPr>
              <a:t>udent </a:t>
            </a:r>
            <a:r>
              <a:rPr lang="en" sz="1600" b="1" dirty="0">
                <a:solidFill>
                  <a:schemeClr val="dk1"/>
                </a:solidFill>
              </a:rPr>
              <a:t>A</a:t>
            </a:r>
            <a:r>
              <a:rPr lang="en" sz="1600" dirty="0">
                <a:solidFill>
                  <a:schemeClr val="dk1"/>
                </a:solidFill>
              </a:rPr>
              <a:t>ctivism </a:t>
            </a:r>
            <a:r>
              <a:rPr lang="en" sz="1600" b="1" dirty="0">
                <a:solidFill>
                  <a:schemeClr val="dk1"/>
                </a:solidFill>
              </a:rPr>
              <a:t>N</a:t>
            </a:r>
            <a:r>
              <a:rPr lang="en" sz="1600" dirty="0">
                <a:solidFill>
                  <a:schemeClr val="dk1"/>
                </a:solidFill>
              </a:rPr>
              <a:t>ow </a:t>
            </a:r>
            <a:r>
              <a:rPr lang="en" sz="1600" b="1" dirty="0">
                <a:solidFill>
                  <a:schemeClr val="dk1"/>
                </a:solidFill>
              </a:rPr>
              <a:t>D</a:t>
            </a:r>
            <a:r>
              <a:rPr lang="en" sz="1600" dirty="0">
                <a:solidFill>
                  <a:schemeClr val="dk1"/>
                </a:solidFill>
              </a:rPr>
              <a:t>ocumented) mini-grant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IMLS and Mellon Foundation funding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April 2022-Aug 2023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Partnered with the Latino Student Union 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Use the partnership as a pilot for building procedures on archiving student organizations’ online content, specifically social media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627" name="Google Shape;627;p54" descr="Project Stand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3800" y="1643275"/>
            <a:ext cx="2172038" cy="2172038"/>
          </a:xfrm>
          <a:prstGeom prst="rect">
            <a:avLst/>
          </a:prstGeom>
          <a:noFill/>
          <a:ln>
            <a:noFill/>
          </a:ln>
          <a:effectLst>
            <a:outerShdw blurRad="57150" dist="95250" dir="222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628" name="Google Shape;628;p54" descr="UK Libraries logo"/>
          <p:cNvGrpSpPr/>
          <p:nvPr/>
        </p:nvGrpSpPr>
        <p:grpSpPr>
          <a:xfrm>
            <a:off x="2262750" y="4480816"/>
            <a:ext cx="2243785" cy="486338"/>
            <a:chOff x="4626375" y="3496975"/>
            <a:chExt cx="3831600" cy="1137900"/>
          </a:xfrm>
        </p:grpSpPr>
        <p:sp>
          <p:nvSpPr>
            <p:cNvPr id="629" name="Google Shape;629;p54"/>
            <p:cNvSpPr/>
            <p:nvPr/>
          </p:nvSpPr>
          <p:spPr>
            <a:xfrm>
              <a:off x="4626375" y="3496975"/>
              <a:ext cx="3831600" cy="11379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85725" dir="318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pic>
          <p:nvPicPr>
            <p:cNvPr id="630" name="Google Shape;630;p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54051" y="3561198"/>
              <a:ext cx="3722101" cy="1007804"/>
            </a:xfrm>
            <a:prstGeom prst="rect">
              <a:avLst/>
            </a:prstGeom>
            <a:noFill/>
            <a:ln>
              <a:noFill/>
            </a:ln>
            <a:effectLst>
              <a:outerShdw blurRad="57150" dist="85725" dir="318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631" name="Google Shape;631;p54" descr="Logo of the Latino Student Uni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8022" y="1779728"/>
            <a:ext cx="1886150" cy="1886150"/>
          </a:xfrm>
          <a:prstGeom prst="rect">
            <a:avLst/>
          </a:prstGeom>
          <a:noFill/>
          <a:ln>
            <a:noFill/>
          </a:ln>
          <a:effectLst>
            <a:outerShdw blurRad="57150" dist="57150" dir="396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5"/>
          <p:cNvSpPr txBox="1"/>
          <p:nvPr/>
        </p:nvSpPr>
        <p:spPr>
          <a:xfrm>
            <a:off x="1219350" y="2001325"/>
            <a:ext cx="30474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434343"/>
                </a:solidFill>
              </a:rPr>
              <a:t>Appraising platforms that appropriately capture communities’ memories</a:t>
            </a:r>
            <a:endParaRPr sz="1200" dirty="0">
              <a:solidFill>
                <a:srgbClr val="434343"/>
              </a:solidFill>
            </a:endParaRPr>
          </a:p>
        </p:txBody>
      </p:sp>
      <p:sp>
        <p:nvSpPr>
          <p:cNvPr id="637" name="Google Shape;637;p55"/>
          <p:cNvSpPr txBox="1"/>
          <p:nvPr/>
        </p:nvSpPr>
        <p:spPr>
          <a:xfrm>
            <a:off x="1219349" y="3037475"/>
            <a:ext cx="28884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Ensuring that the social interactions, ie comment sections, are preserved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638" name="Google Shape;638;p55"/>
          <p:cNvSpPr txBox="1"/>
          <p:nvPr/>
        </p:nvSpPr>
        <p:spPr>
          <a:xfrm>
            <a:off x="1204706" y="2665907"/>
            <a:ext cx="23679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Social Interactions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639" name="Google Shape;639;p55"/>
          <p:cNvSpPr txBox="1"/>
          <p:nvPr/>
        </p:nvSpPr>
        <p:spPr>
          <a:xfrm>
            <a:off x="1204706" y="1618044"/>
            <a:ext cx="23679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34343"/>
                </a:solidFill>
              </a:rPr>
              <a:t>Preserving Memory</a:t>
            </a:r>
            <a:endParaRPr sz="1800" dirty="0">
              <a:solidFill>
                <a:srgbClr val="434343"/>
              </a:solidFill>
            </a:endParaRPr>
          </a:p>
        </p:txBody>
      </p:sp>
      <p:grpSp>
        <p:nvGrpSpPr>
          <p:cNvPr id="640" name="Google Shape;640;p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1320" y="1698559"/>
            <a:ext cx="443426" cy="397999"/>
            <a:chOff x="1024471" y="897600"/>
            <a:chExt cx="476700" cy="459000"/>
          </a:xfrm>
        </p:grpSpPr>
        <p:sp>
          <p:nvSpPr>
            <p:cNvPr id="641" name="Google Shape;641;p55"/>
            <p:cNvSpPr/>
            <p:nvPr/>
          </p:nvSpPr>
          <p:spPr>
            <a:xfrm>
              <a:off x="1024471" y="897600"/>
              <a:ext cx="476700" cy="459000"/>
            </a:xfrm>
            <a:prstGeom prst="rect">
              <a:avLst/>
            </a:prstGeom>
            <a:solidFill>
              <a:srgbClr val="556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5"/>
            <p:cNvSpPr/>
            <p:nvPr/>
          </p:nvSpPr>
          <p:spPr>
            <a:xfrm>
              <a:off x="1074045" y="971272"/>
              <a:ext cx="377680" cy="311657"/>
            </a:xfrm>
            <a:custGeom>
              <a:avLst/>
              <a:gdLst/>
              <a:ahLst/>
              <a:cxnLst/>
              <a:rect l="l" t="t" r="r" b="b"/>
              <a:pathLst>
                <a:path w="11431" h="9799" extrusionOk="0">
                  <a:moveTo>
                    <a:pt x="4347" y="1"/>
                  </a:moveTo>
                  <a:cubicBezTo>
                    <a:pt x="3957" y="1"/>
                    <a:pt x="3588" y="148"/>
                    <a:pt x="3311" y="435"/>
                  </a:cubicBezTo>
                  <a:lnTo>
                    <a:pt x="3287" y="447"/>
                  </a:lnTo>
                  <a:lnTo>
                    <a:pt x="3275" y="447"/>
                  </a:lnTo>
                  <a:cubicBezTo>
                    <a:pt x="3189" y="435"/>
                    <a:pt x="3104" y="429"/>
                    <a:pt x="3019" y="429"/>
                  </a:cubicBezTo>
                  <a:cubicBezTo>
                    <a:pt x="2531" y="429"/>
                    <a:pt x="2074" y="633"/>
                    <a:pt x="1739" y="1019"/>
                  </a:cubicBezTo>
                  <a:cubicBezTo>
                    <a:pt x="1358" y="1459"/>
                    <a:pt x="1239" y="2055"/>
                    <a:pt x="1418" y="2602"/>
                  </a:cubicBezTo>
                  <a:lnTo>
                    <a:pt x="1418" y="2626"/>
                  </a:lnTo>
                  <a:lnTo>
                    <a:pt x="1406" y="2638"/>
                  </a:lnTo>
                  <a:cubicBezTo>
                    <a:pt x="549" y="3007"/>
                    <a:pt x="1" y="3841"/>
                    <a:pt x="1" y="4769"/>
                  </a:cubicBezTo>
                  <a:cubicBezTo>
                    <a:pt x="1" y="5507"/>
                    <a:pt x="346" y="6198"/>
                    <a:pt x="941" y="6627"/>
                  </a:cubicBezTo>
                  <a:lnTo>
                    <a:pt x="953" y="6638"/>
                  </a:lnTo>
                  <a:lnTo>
                    <a:pt x="941" y="6650"/>
                  </a:lnTo>
                  <a:cubicBezTo>
                    <a:pt x="608" y="7281"/>
                    <a:pt x="703" y="7996"/>
                    <a:pt x="1168" y="8532"/>
                  </a:cubicBezTo>
                  <a:cubicBezTo>
                    <a:pt x="1492" y="8915"/>
                    <a:pt x="1937" y="9116"/>
                    <a:pt x="2409" y="9116"/>
                  </a:cubicBezTo>
                  <a:cubicBezTo>
                    <a:pt x="2597" y="9116"/>
                    <a:pt x="2788" y="9084"/>
                    <a:pt x="2977" y="9020"/>
                  </a:cubicBezTo>
                  <a:lnTo>
                    <a:pt x="2989" y="9020"/>
                  </a:lnTo>
                  <a:lnTo>
                    <a:pt x="3013" y="9032"/>
                  </a:lnTo>
                  <a:cubicBezTo>
                    <a:pt x="3108" y="9210"/>
                    <a:pt x="3251" y="9377"/>
                    <a:pt x="3406" y="9496"/>
                  </a:cubicBezTo>
                  <a:cubicBezTo>
                    <a:pt x="3433" y="9523"/>
                    <a:pt x="3473" y="9536"/>
                    <a:pt x="3511" y="9536"/>
                  </a:cubicBezTo>
                  <a:cubicBezTo>
                    <a:pt x="3524" y="9536"/>
                    <a:pt x="3537" y="9535"/>
                    <a:pt x="3549" y="9532"/>
                  </a:cubicBezTo>
                  <a:cubicBezTo>
                    <a:pt x="3585" y="9532"/>
                    <a:pt x="3632" y="9496"/>
                    <a:pt x="3668" y="9472"/>
                  </a:cubicBezTo>
                  <a:cubicBezTo>
                    <a:pt x="3692" y="9436"/>
                    <a:pt x="3704" y="9377"/>
                    <a:pt x="3692" y="9329"/>
                  </a:cubicBezTo>
                  <a:cubicBezTo>
                    <a:pt x="3692" y="9294"/>
                    <a:pt x="3668" y="9246"/>
                    <a:pt x="3632" y="9210"/>
                  </a:cubicBezTo>
                  <a:cubicBezTo>
                    <a:pt x="3466" y="9079"/>
                    <a:pt x="3335" y="8913"/>
                    <a:pt x="3263" y="8710"/>
                  </a:cubicBezTo>
                  <a:cubicBezTo>
                    <a:pt x="3251" y="8663"/>
                    <a:pt x="3204" y="8639"/>
                    <a:pt x="3156" y="8603"/>
                  </a:cubicBezTo>
                  <a:cubicBezTo>
                    <a:pt x="3132" y="8597"/>
                    <a:pt x="3111" y="8594"/>
                    <a:pt x="3090" y="8594"/>
                  </a:cubicBezTo>
                  <a:cubicBezTo>
                    <a:pt x="3070" y="8594"/>
                    <a:pt x="3049" y="8597"/>
                    <a:pt x="3025" y="8603"/>
                  </a:cubicBezTo>
                  <a:cubicBezTo>
                    <a:pt x="2841" y="8695"/>
                    <a:pt x="2642" y="8741"/>
                    <a:pt x="2443" y="8741"/>
                  </a:cubicBezTo>
                  <a:cubicBezTo>
                    <a:pt x="2177" y="8741"/>
                    <a:pt x="1911" y="8659"/>
                    <a:pt x="1680" y="8496"/>
                  </a:cubicBezTo>
                  <a:cubicBezTo>
                    <a:pt x="1287" y="8222"/>
                    <a:pt x="1072" y="7758"/>
                    <a:pt x="1120" y="7281"/>
                  </a:cubicBezTo>
                  <a:cubicBezTo>
                    <a:pt x="1191" y="6615"/>
                    <a:pt x="1763" y="6091"/>
                    <a:pt x="2442" y="6091"/>
                  </a:cubicBezTo>
                  <a:cubicBezTo>
                    <a:pt x="2537" y="6091"/>
                    <a:pt x="2620" y="6019"/>
                    <a:pt x="2620" y="5912"/>
                  </a:cubicBezTo>
                  <a:cubicBezTo>
                    <a:pt x="2620" y="5817"/>
                    <a:pt x="2549" y="5734"/>
                    <a:pt x="2442" y="5734"/>
                  </a:cubicBezTo>
                  <a:cubicBezTo>
                    <a:pt x="1965" y="5734"/>
                    <a:pt x="1501" y="5936"/>
                    <a:pt x="1180" y="6317"/>
                  </a:cubicBezTo>
                  <a:lnTo>
                    <a:pt x="1168" y="6329"/>
                  </a:lnTo>
                  <a:lnTo>
                    <a:pt x="1144" y="6317"/>
                  </a:lnTo>
                  <a:cubicBezTo>
                    <a:pt x="644" y="5936"/>
                    <a:pt x="358" y="5365"/>
                    <a:pt x="358" y="4733"/>
                  </a:cubicBezTo>
                  <a:cubicBezTo>
                    <a:pt x="358" y="3948"/>
                    <a:pt x="822" y="3233"/>
                    <a:pt x="1549" y="2936"/>
                  </a:cubicBezTo>
                  <a:lnTo>
                    <a:pt x="1561" y="2912"/>
                  </a:lnTo>
                  <a:lnTo>
                    <a:pt x="1584" y="2936"/>
                  </a:lnTo>
                  <a:cubicBezTo>
                    <a:pt x="1882" y="3436"/>
                    <a:pt x="2430" y="3757"/>
                    <a:pt x="3025" y="3757"/>
                  </a:cubicBezTo>
                  <a:cubicBezTo>
                    <a:pt x="3108" y="3757"/>
                    <a:pt x="3204" y="3674"/>
                    <a:pt x="3204" y="3567"/>
                  </a:cubicBezTo>
                  <a:cubicBezTo>
                    <a:pt x="3204" y="3471"/>
                    <a:pt x="3132" y="3388"/>
                    <a:pt x="3025" y="3388"/>
                  </a:cubicBezTo>
                  <a:cubicBezTo>
                    <a:pt x="2501" y="3388"/>
                    <a:pt x="2025" y="3079"/>
                    <a:pt x="1822" y="2614"/>
                  </a:cubicBezTo>
                  <a:cubicBezTo>
                    <a:pt x="1620" y="2186"/>
                    <a:pt x="1668" y="1709"/>
                    <a:pt x="1942" y="1328"/>
                  </a:cubicBezTo>
                  <a:cubicBezTo>
                    <a:pt x="2196" y="946"/>
                    <a:pt x="2608" y="744"/>
                    <a:pt x="3058" y="744"/>
                  </a:cubicBezTo>
                  <a:cubicBezTo>
                    <a:pt x="3071" y="744"/>
                    <a:pt x="3084" y="745"/>
                    <a:pt x="3096" y="745"/>
                  </a:cubicBezTo>
                  <a:cubicBezTo>
                    <a:pt x="3549" y="769"/>
                    <a:pt x="3930" y="995"/>
                    <a:pt x="4156" y="1388"/>
                  </a:cubicBezTo>
                  <a:cubicBezTo>
                    <a:pt x="4189" y="1437"/>
                    <a:pt x="4245" y="1464"/>
                    <a:pt x="4307" y="1464"/>
                  </a:cubicBezTo>
                  <a:cubicBezTo>
                    <a:pt x="4335" y="1464"/>
                    <a:pt x="4365" y="1458"/>
                    <a:pt x="4394" y="1447"/>
                  </a:cubicBezTo>
                  <a:cubicBezTo>
                    <a:pt x="4466" y="1400"/>
                    <a:pt x="4501" y="1293"/>
                    <a:pt x="4454" y="1209"/>
                  </a:cubicBezTo>
                  <a:cubicBezTo>
                    <a:pt x="4275" y="923"/>
                    <a:pt x="4037" y="697"/>
                    <a:pt x="3727" y="554"/>
                  </a:cubicBezTo>
                  <a:lnTo>
                    <a:pt x="3692" y="531"/>
                  </a:lnTo>
                  <a:lnTo>
                    <a:pt x="3727" y="519"/>
                  </a:lnTo>
                  <a:cubicBezTo>
                    <a:pt x="3925" y="392"/>
                    <a:pt x="4142" y="329"/>
                    <a:pt x="4362" y="329"/>
                  </a:cubicBezTo>
                  <a:cubicBezTo>
                    <a:pt x="4553" y="329"/>
                    <a:pt x="4747" y="377"/>
                    <a:pt x="4930" y="471"/>
                  </a:cubicBezTo>
                  <a:cubicBezTo>
                    <a:pt x="5311" y="685"/>
                    <a:pt x="5537" y="1066"/>
                    <a:pt x="5537" y="1519"/>
                  </a:cubicBezTo>
                  <a:lnTo>
                    <a:pt x="5537" y="4031"/>
                  </a:lnTo>
                  <a:lnTo>
                    <a:pt x="5513" y="4031"/>
                  </a:lnTo>
                  <a:cubicBezTo>
                    <a:pt x="5156" y="4019"/>
                    <a:pt x="4918" y="3888"/>
                    <a:pt x="4751" y="3626"/>
                  </a:cubicBezTo>
                  <a:cubicBezTo>
                    <a:pt x="4719" y="3577"/>
                    <a:pt x="4652" y="3550"/>
                    <a:pt x="4590" y="3550"/>
                  </a:cubicBezTo>
                  <a:cubicBezTo>
                    <a:pt x="4562" y="3550"/>
                    <a:pt x="4535" y="3556"/>
                    <a:pt x="4513" y="3567"/>
                  </a:cubicBezTo>
                  <a:cubicBezTo>
                    <a:pt x="4442" y="3614"/>
                    <a:pt x="4406" y="3733"/>
                    <a:pt x="4454" y="3805"/>
                  </a:cubicBezTo>
                  <a:cubicBezTo>
                    <a:pt x="4680" y="4162"/>
                    <a:pt x="5037" y="4364"/>
                    <a:pt x="5490" y="4376"/>
                  </a:cubicBezTo>
                  <a:lnTo>
                    <a:pt x="5513" y="4376"/>
                  </a:lnTo>
                  <a:lnTo>
                    <a:pt x="5513" y="7008"/>
                  </a:lnTo>
                  <a:lnTo>
                    <a:pt x="5466" y="6984"/>
                  </a:lnTo>
                  <a:cubicBezTo>
                    <a:pt x="5240" y="6758"/>
                    <a:pt x="4930" y="6638"/>
                    <a:pt x="4620" y="6638"/>
                  </a:cubicBezTo>
                  <a:lnTo>
                    <a:pt x="3549" y="6638"/>
                  </a:lnTo>
                  <a:cubicBezTo>
                    <a:pt x="3454" y="6638"/>
                    <a:pt x="3370" y="6710"/>
                    <a:pt x="3370" y="6817"/>
                  </a:cubicBezTo>
                  <a:cubicBezTo>
                    <a:pt x="3370" y="6900"/>
                    <a:pt x="3442" y="6996"/>
                    <a:pt x="3549" y="6996"/>
                  </a:cubicBezTo>
                  <a:lnTo>
                    <a:pt x="4620" y="6996"/>
                  </a:lnTo>
                  <a:cubicBezTo>
                    <a:pt x="5109" y="6996"/>
                    <a:pt x="5490" y="7400"/>
                    <a:pt x="5490" y="7877"/>
                  </a:cubicBezTo>
                  <a:lnTo>
                    <a:pt x="5490" y="8258"/>
                  </a:lnTo>
                  <a:cubicBezTo>
                    <a:pt x="5490" y="8603"/>
                    <a:pt x="5347" y="8924"/>
                    <a:pt x="5073" y="9163"/>
                  </a:cubicBezTo>
                  <a:cubicBezTo>
                    <a:pt x="4859" y="9347"/>
                    <a:pt x="4589" y="9453"/>
                    <a:pt x="4310" y="9453"/>
                  </a:cubicBezTo>
                  <a:cubicBezTo>
                    <a:pt x="4247" y="9453"/>
                    <a:pt x="4184" y="9447"/>
                    <a:pt x="4120" y="9436"/>
                  </a:cubicBezTo>
                  <a:lnTo>
                    <a:pt x="4097" y="9436"/>
                  </a:lnTo>
                  <a:cubicBezTo>
                    <a:pt x="4061" y="9436"/>
                    <a:pt x="4025" y="9448"/>
                    <a:pt x="3989" y="9460"/>
                  </a:cubicBezTo>
                  <a:cubicBezTo>
                    <a:pt x="3942" y="9496"/>
                    <a:pt x="3930" y="9544"/>
                    <a:pt x="3918" y="9579"/>
                  </a:cubicBezTo>
                  <a:cubicBezTo>
                    <a:pt x="3906" y="9675"/>
                    <a:pt x="3966" y="9758"/>
                    <a:pt x="4061" y="9782"/>
                  </a:cubicBezTo>
                  <a:cubicBezTo>
                    <a:pt x="4137" y="9793"/>
                    <a:pt x="4213" y="9799"/>
                    <a:pt x="4289" y="9799"/>
                  </a:cubicBezTo>
                  <a:cubicBezTo>
                    <a:pt x="4842" y="9799"/>
                    <a:pt x="5372" y="9500"/>
                    <a:pt x="5644" y="9008"/>
                  </a:cubicBezTo>
                  <a:lnTo>
                    <a:pt x="5656" y="8972"/>
                  </a:lnTo>
                  <a:lnTo>
                    <a:pt x="5668" y="9008"/>
                  </a:lnTo>
                  <a:cubicBezTo>
                    <a:pt x="5951" y="9500"/>
                    <a:pt x="6473" y="9799"/>
                    <a:pt x="7024" y="9799"/>
                  </a:cubicBezTo>
                  <a:cubicBezTo>
                    <a:pt x="7100" y="9799"/>
                    <a:pt x="7176" y="9793"/>
                    <a:pt x="7252" y="9782"/>
                  </a:cubicBezTo>
                  <a:cubicBezTo>
                    <a:pt x="7335" y="9758"/>
                    <a:pt x="7418" y="9675"/>
                    <a:pt x="7395" y="9579"/>
                  </a:cubicBezTo>
                  <a:cubicBezTo>
                    <a:pt x="7395" y="9544"/>
                    <a:pt x="7371" y="9496"/>
                    <a:pt x="7323" y="9460"/>
                  </a:cubicBezTo>
                  <a:cubicBezTo>
                    <a:pt x="7288" y="9443"/>
                    <a:pt x="7260" y="9432"/>
                    <a:pt x="7228" y="9432"/>
                  </a:cubicBezTo>
                  <a:cubicBezTo>
                    <a:pt x="7217" y="9432"/>
                    <a:pt x="7205" y="9433"/>
                    <a:pt x="7192" y="9436"/>
                  </a:cubicBezTo>
                  <a:cubicBezTo>
                    <a:pt x="7129" y="9447"/>
                    <a:pt x="7066" y="9453"/>
                    <a:pt x="7003" y="9453"/>
                  </a:cubicBezTo>
                  <a:cubicBezTo>
                    <a:pt x="6723" y="9453"/>
                    <a:pt x="6454" y="9347"/>
                    <a:pt x="6240" y="9163"/>
                  </a:cubicBezTo>
                  <a:cubicBezTo>
                    <a:pt x="5978" y="8948"/>
                    <a:pt x="5823" y="8615"/>
                    <a:pt x="5823" y="8258"/>
                  </a:cubicBezTo>
                  <a:lnTo>
                    <a:pt x="5823" y="6746"/>
                  </a:lnTo>
                  <a:cubicBezTo>
                    <a:pt x="5823" y="6246"/>
                    <a:pt x="6228" y="5865"/>
                    <a:pt x="6704" y="5865"/>
                  </a:cubicBezTo>
                  <a:lnTo>
                    <a:pt x="8252" y="5865"/>
                  </a:lnTo>
                  <a:cubicBezTo>
                    <a:pt x="8335" y="5865"/>
                    <a:pt x="8430" y="5793"/>
                    <a:pt x="8430" y="5686"/>
                  </a:cubicBezTo>
                  <a:cubicBezTo>
                    <a:pt x="8430" y="5579"/>
                    <a:pt x="8359" y="5507"/>
                    <a:pt x="8252" y="5507"/>
                  </a:cubicBezTo>
                  <a:lnTo>
                    <a:pt x="6704" y="5507"/>
                  </a:lnTo>
                  <a:cubicBezTo>
                    <a:pt x="6383" y="5507"/>
                    <a:pt x="6085" y="5626"/>
                    <a:pt x="5847" y="5853"/>
                  </a:cubicBezTo>
                  <a:lnTo>
                    <a:pt x="5811" y="5876"/>
                  </a:lnTo>
                  <a:lnTo>
                    <a:pt x="5811" y="5210"/>
                  </a:lnTo>
                  <a:lnTo>
                    <a:pt x="5823" y="5210"/>
                  </a:lnTo>
                  <a:cubicBezTo>
                    <a:pt x="6549" y="5186"/>
                    <a:pt x="7133" y="4591"/>
                    <a:pt x="7133" y="3841"/>
                  </a:cubicBezTo>
                  <a:cubicBezTo>
                    <a:pt x="7133" y="3757"/>
                    <a:pt x="7061" y="3662"/>
                    <a:pt x="6954" y="3662"/>
                  </a:cubicBezTo>
                  <a:cubicBezTo>
                    <a:pt x="6859" y="3662"/>
                    <a:pt x="6775" y="3733"/>
                    <a:pt x="6775" y="3841"/>
                  </a:cubicBezTo>
                  <a:cubicBezTo>
                    <a:pt x="6775" y="4376"/>
                    <a:pt x="6359" y="4829"/>
                    <a:pt x="5823" y="4853"/>
                  </a:cubicBezTo>
                  <a:lnTo>
                    <a:pt x="5787" y="4853"/>
                  </a:lnTo>
                  <a:lnTo>
                    <a:pt x="5787" y="1543"/>
                  </a:lnTo>
                  <a:cubicBezTo>
                    <a:pt x="5787" y="1114"/>
                    <a:pt x="6013" y="709"/>
                    <a:pt x="6406" y="507"/>
                  </a:cubicBezTo>
                  <a:cubicBezTo>
                    <a:pt x="6582" y="408"/>
                    <a:pt x="6773" y="360"/>
                    <a:pt x="6963" y="360"/>
                  </a:cubicBezTo>
                  <a:cubicBezTo>
                    <a:pt x="7186" y="360"/>
                    <a:pt x="7410" y="426"/>
                    <a:pt x="7609" y="554"/>
                  </a:cubicBezTo>
                  <a:lnTo>
                    <a:pt x="7633" y="566"/>
                  </a:lnTo>
                  <a:lnTo>
                    <a:pt x="7728" y="602"/>
                  </a:lnTo>
                  <a:cubicBezTo>
                    <a:pt x="7430" y="733"/>
                    <a:pt x="7180" y="971"/>
                    <a:pt x="7002" y="1257"/>
                  </a:cubicBezTo>
                  <a:cubicBezTo>
                    <a:pt x="6954" y="1328"/>
                    <a:pt x="6966" y="1447"/>
                    <a:pt x="7061" y="1495"/>
                  </a:cubicBezTo>
                  <a:cubicBezTo>
                    <a:pt x="7086" y="1507"/>
                    <a:pt x="7116" y="1514"/>
                    <a:pt x="7147" y="1514"/>
                  </a:cubicBezTo>
                  <a:cubicBezTo>
                    <a:pt x="7206" y="1514"/>
                    <a:pt x="7268" y="1490"/>
                    <a:pt x="7299" y="1435"/>
                  </a:cubicBezTo>
                  <a:cubicBezTo>
                    <a:pt x="7526" y="1054"/>
                    <a:pt x="7918" y="816"/>
                    <a:pt x="8371" y="793"/>
                  </a:cubicBezTo>
                  <a:cubicBezTo>
                    <a:pt x="8405" y="790"/>
                    <a:pt x="8438" y="789"/>
                    <a:pt x="8471" y="789"/>
                  </a:cubicBezTo>
                  <a:cubicBezTo>
                    <a:pt x="8895" y="789"/>
                    <a:pt x="9271" y="998"/>
                    <a:pt x="9514" y="1340"/>
                  </a:cubicBezTo>
                  <a:cubicBezTo>
                    <a:pt x="9788" y="1709"/>
                    <a:pt x="9847" y="2186"/>
                    <a:pt x="9669" y="2602"/>
                  </a:cubicBezTo>
                  <a:cubicBezTo>
                    <a:pt x="9454" y="3114"/>
                    <a:pt x="8978" y="3436"/>
                    <a:pt x="8430" y="3436"/>
                  </a:cubicBezTo>
                  <a:cubicBezTo>
                    <a:pt x="8335" y="3436"/>
                    <a:pt x="8252" y="3519"/>
                    <a:pt x="8252" y="3614"/>
                  </a:cubicBezTo>
                  <a:cubicBezTo>
                    <a:pt x="8252" y="3721"/>
                    <a:pt x="8323" y="3793"/>
                    <a:pt x="8430" y="3793"/>
                  </a:cubicBezTo>
                  <a:cubicBezTo>
                    <a:pt x="9014" y="3793"/>
                    <a:pt x="9573" y="3483"/>
                    <a:pt x="9871" y="2983"/>
                  </a:cubicBezTo>
                  <a:lnTo>
                    <a:pt x="9883" y="2959"/>
                  </a:lnTo>
                  <a:lnTo>
                    <a:pt x="9907" y="2983"/>
                  </a:lnTo>
                  <a:cubicBezTo>
                    <a:pt x="10562" y="3257"/>
                    <a:pt x="10990" y="3841"/>
                    <a:pt x="11074" y="4555"/>
                  </a:cubicBezTo>
                  <a:cubicBezTo>
                    <a:pt x="11169" y="5269"/>
                    <a:pt x="10871" y="5936"/>
                    <a:pt x="10300" y="6353"/>
                  </a:cubicBezTo>
                  <a:lnTo>
                    <a:pt x="10288" y="6377"/>
                  </a:lnTo>
                  <a:lnTo>
                    <a:pt x="10276" y="6353"/>
                  </a:lnTo>
                  <a:cubicBezTo>
                    <a:pt x="9966" y="5984"/>
                    <a:pt x="9502" y="5781"/>
                    <a:pt x="9014" y="5781"/>
                  </a:cubicBezTo>
                  <a:cubicBezTo>
                    <a:pt x="8919" y="5781"/>
                    <a:pt x="8835" y="5853"/>
                    <a:pt x="8835" y="5960"/>
                  </a:cubicBezTo>
                  <a:cubicBezTo>
                    <a:pt x="8835" y="6055"/>
                    <a:pt x="8907" y="6138"/>
                    <a:pt x="9014" y="6138"/>
                  </a:cubicBezTo>
                  <a:cubicBezTo>
                    <a:pt x="9633" y="6138"/>
                    <a:pt x="10181" y="6579"/>
                    <a:pt x="10300" y="7186"/>
                  </a:cubicBezTo>
                  <a:cubicBezTo>
                    <a:pt x="10407" y="7698"/>
                    <a:pt x="10228" y="8186"/>
                    <a:pt x="9812" y="8496"/>
                  </a:cubicBezTo>
                  <a:cubicBezTo>
                    <a:pt x="9570" y="8688"/>
                    <a:pt x="9281" y="8786"/>
                    <a:pt x="8992" y="8786"/>
                  </a:cubicBezTo>
                  <a:cubicBezTo>
                    <a:pt x="8796" y="8786"/>
                    <a:pt x="8601" y="8742"/>
                    <a:pt x="8419" y="8651"/>
                  </a:cubicBezTo>
                  <a:cubicBezTo>
                    <a:pt x="8390" y="8643"/>
                    <a:pt x="8361" y="8632"/>
                    <a:pt x="8332" y="8632"/>
                  </a:cubicBezTo>
                  <a:cubicBezTo>
                    <a:pt x="8313" y="8632"/>
                    <a:pt x="8294" y="8637"/>
                    <a:pt x="8276" y="8651"/>
                  </a:cubicBezTo>
                  <a:cubicBezTo>
                    <a:pt x="8240" y="8663"/>
                    <a:pt x="8204" y="8698"/>
                    <a:pt x="8180" y="8758"/>
                  </a:cubicBezTo>
                  <a:cubicBezTo>
                    <a:pt x="8097" y="8948"/>
                    <a:pt x="7966" y="9127"/>
                    <a:pt x="7799" y="9258"/>
                  </a:cubicBezTo>
                  <a:cubicBezTo>
                    <a:pt x="7776" y="9294"/>
                    <a:pt x="7740" y="9329"/>
                    <a:pt x="7740" y="9377"/>
                  </a:cubicBezTo>
                  <a:cubicBezTo>
                    <a:pt x="7740" y="9425"/>
                    <a:pt x="7740" y="9472"/>
                    <a:pt x="7776" y="9508"/>
                  </a:cubicBezTo>
                  <a:cubicBezTo>
                    <a:pt x="7810" y="9556"/>
                    <a:pt x="7861" y="9581"/>
                    <a:pt x="7912" y="9581"/>
                  </a:cubicBezTo>
                  <a:cubicBezTo>
                    <a:pt x="7948" y="9581"/>
                    <a:pt x="7984" y="9568"/>
                    <a:pt x="8014" y="9544"/>
                  </a:cubicBezTo>
                  <a:cubicBezTo>
                    <a:pt x="8180" y="9413"/>
                    <a:pt x="8311" y="9258"/>
                    <a:pt x="8419" y="9079"/>
                  </a:cubicBezTo>
                  <a:lnTo>
                    <a:pt x="8430" y="9067"/>
                  </a:lnTo>
                  <a:lnTo>
                    <a:pt x="8442" y="9067"/>
                  </a:lnTo>
                  <a:cubicBezTo>
                    <a:pt x="8618" y="9127"/>
                    <a:pt x="8801" y="9156"/>
                    <a:pt x="8983" y="9156"/>
                  </a:cubicBezTo>
                  <a:cubicBezTo>
                    <a:pt x="9343" y="9156"/>
                    <a:pt x="9702" y="9043"/>
                    <a:pt x="10002" y="8829"/>
                  </a:cubicBezTo>
                  <a:cubicBezTo>
                    <a:pt x="10466" y="8484"/>
                    <a:pt x="10705" y="7960"/>
                    <a:pt x="10681" y="7400"/>
                  </a:cubicBezTo>
                  <a:cubicBezTo>
                    <a:pt x="10657" y="7162"/>
                    <a:pt x="10597" y="6924"/>
                    <a:pt x="10478" y="6710"/>
                  </a:cubicBezTo>
                  <a:lnTo>
                    <a:pt x="10466" y="6698"/>
                  </a:lnTo>
                  <a:lnTo>
                    <a:pt x="10478" y="6686"/>
                  </a:lnTo>
                  <a:cubicBezTo>
                    <a:pt x="11097" y="6198"/>
                    <a:pt x="11431" y="5507"/>
                    <a:pt x="11431" y="4769"/>
                  </a:cubicBezTo>
                  <a:cubicBezTo>
                    <a:pt x="11431" y="3841"/>
                    <a:pt x="10883" y="3007"/>
                    <a:pt x="10038" y="2638"/>
                  </a:cubicBezTo>
                  <a:lnTo>
                    <a:pt x="10026" y="2626"/>
                  </a:lnTo>
                  <a:lnTo>
                    <a:pt x="10026" y="2602"/>
                  </a:lnTo>
                  <a:cubicBezTo>
                    <a:pt x="10204" y="2055"/>
                    <a:pt x="10062" y="1459"/>
                    <a:pt x="9693" y="1019"/>
                  </a:cubicBezTo>
                  <a:cubicBezTo>
                    <a:pt x="9378" y="633"/>
                    <a:pt x="8907" y="429"/>
                    <a:pt x="8421" y="429"/>
                  </a:cubicBezTo>
                  <a:cubicBezTo>
                    <a:pt x="8337" y="429"/>
                    <a:pt x="8253" y="435"/>
                    <a:pt x="8169" y="447"/>
                  </a:cubicBezTo>
                  <a:lnTo>
                    <a:pt x="8157" y="447"/>
                  </a:lnTo>
                  <a:lnTo>
                    <a:pt x="8145" y="435"/>
                  </a:lnTo>
                  <a:cubicBezTo>
                    <a:pt x="7855" y="156"/>
                    <a:pt x="7473" y="2"/>
                    <a:pt x="7076" y="2"/>
                  </a:cubicBezTo>
                  <a:cubicBezTo>
                    <a:pt x="7000" y="2"/>
                    <a:pt x="6923" y="7"/>
                    <a:pt x="6847" y="19"/>
                  </a:cubicBezTo>
                  <a:cubicBezTo>
                    <a:pt x="6371" y="90"/>
                    <a:pt x="5966" y="376"/>
                    <a:pt x="5728" y="793"/>
                  </a:cubicBezTo>
                  <a:lnTo>
                    <a:pt x="5716" y="816"/>
                  </a:lnTo>
                  <a:lnTo>
                    <a:pt x="5704" y="793"/>
                  </a:lnTo>
                  <a:cubicBezTo>
                    <a:pt x="5466" y="376"/>
                    <a:pt x="5061" y="90"/>
                    <a:pt x="4585" y="19"/>
                  </a:cubicBezTo>
                  <a:cubicBezTo>
                    <a:pt x="4505" y="7"/>
                    <a:pt x="4426" y="1"/>
                    <a:pt x="4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55"/>
          <p:cNvSpPr txBox="1"/>
          <p:nvPr/>
        </p:nvSpPr>
        <p:spPr>
          <a:xfrm>
            <a:off x="1204706" y="3762067"/>
            <a:ext cx="19473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Online Culture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644" name="Google Shape;644;p55"/>
          <p:cNvSpPr txBox="1"/>
          <p:nvPr/>
        </p:nvSpPr>
        <p:spPr>
          <a:xfrm>
            <a:off x="1204705" y="4073636"/>
            <a:ext cx="21090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Preserve the unique qualities of online culture</a:t>
            </a:r>
            <a:endParaRPr sz="1200">
              <a:solidFill>
                <a:srgbClr val="434343"/>
              </a:solidFill>
            </a:endParaRPr>
          </a:p>
        </p:txBody>
      </p:sp>
      <p:grpSp>
        <p:nvGrpSpPr>
          <p:cNvPr id="645" name="Google Shape;645;p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1321" y="2730315"/>
            <a:ext cx="443426" cy="397999"/>
            <a:chOff x="3717133" y="921000"/>
            <a:chExt cx="476700" cy="459000"/>
          </a:xfrm>
        </p:grpSpPr>
        <p:sp>
          <p:nvSpPr>
            <p:cNvPr id="646" name="Google Shape;646;p55"/>
            <p:cNvSpPr/>
            <p:nvPr/>
          </p:nvSpPr>
          <p:spPr>
            <a:xfrm>
              <a:off x="3717133" y="921000"/>
              <a:ext cx="476700" cy="459000"/>
            </a:xfrm>
            <a:prstGeom prst="rect">
              <a:avLst/>
            </a:prstGeom>
            <a:solidFill>
              <a:srgbClr val="556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7" name="Google Shape;647;p55"/>
            <p:cNvGrpSpPr/>
            <p:nvPr/>
          </p:nvGrpSpPr>
          <p:grpSpPr>
            <a:xfrm>
              <a:off x="3748582" y="964996"/>
              <a:ext cx="413776" cy="371013"/>
              <a:chOff x="7070872" y="2410871"/>
              <a:chExt cx="398321" cy="371013"/>
            </a:xfrm>
          </p:grpSpPr>
          <p:sp>
            <p:nvSpPr>
              <p:cNvPr id="648" name="Google Shape;648;p55"/>
              <p:cNvSpPr/>
              <p:nvPr/>
            </p:nvSpPr>
            <p:spPr>
              <a:xfrm>
                <a:off x="7204643" y="2603364"/>
                <a:ext cx="123586" cy="107641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3382" extrusionOk="0">
                    <a:moveTo>
                      <a:pt x="1942" y="1"/>
                    </a:moveTo>
                    <a:cubicBezTo>
                      <a:pt x="1846" y="1"/>
                      <a:pt x="1751" y="96"/>
                      <a:pt x="1751" y="203"/>
                    </a:cubicBezTo>
                    <a:lnTo>
                      <a:pt x="1751" y="2072"/>
                    </a:lnTo>
                    <a:lnTo>
                      <a:pt x="132" y="3013"/>
                    </a:lnTo>
                    <a:cubicBezTo>
                      <a:pt x="37" y="3072"/>
                      <a:pt x="1" y="3192"/>
                      <a:pt x="60" y="3287"/>
                    </a:cubicBezTo>
                    <a:cubicBezTo>
                      <a:pt x="84" y="3346"/>
                      <a:pt x="156" y="3382"/>
                      <a:pt x="215" y="3382"/>
                    </a:cubicBezTo>
                    <a:cubicBezTo>
                      <a:pt x="251" y="3382"/>
                      <a:pt x="298" y="3370"/>
                      <a:pt x="322" y="3358"/>
                    </a:cubicBezTo>
                    <a:lnTo>
                      <a:pt x="1942" y="2418"/>
                    </a:lnTo>
                    <a:lnTo>
                      <a:pt x="3573" y="3358"/>
                    </a:lnTo>
                    <a:cubicBezTo>
                      <a:pt x="3596" y="3370"/>
                      <a:pt x="3632" y="3382"/>
                      <a:pt x="3668" y="3382"/>
                    </a:cubicBezTo>
                    <a:cubicBezTo>
                      <a:pt x="3751" y="3382"/>
                      <a:pt x="3811" y="3358"/>
                      <a:pt x="3835" y="3287"/>
                    </a:cubicBezTo>
                    <a:cubicBezTo>
                      <a:pt x="3882" y="3192"/>
                      <a:pt x="3847" y="3072"/>
                      <a:pt x="3763" y="3013"/>
                    </a:cubicBezTo>
                    <a:lnTo>
                      <a:pt x="2144" y="2072"/>
                    </a:lnTo>
                    <a:lnTo>
                      <a:pt x="2144" y="203"/>
                    </a:lnTo>
                    <a:cubicBezTo>
                      <a:pt x="2144" y="96"/>
                      <a:pt x="2049" y="1"/>
                      <a:pt x="19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49" name="Google Shape;649;p55"/>
              <p:cNvSpPr/>
              <p:nvPr/>
            </p:nvSpPr>
            <p:spPr>
              <a:xfrm>
                <a:off x="7203147" y="2410871"/>
                <a:ext cx="133421" cy="178902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5621" extrusionOk="0">
                    <a:moveTo>
                      <a:pt x="2131" y="405"/>
                    </a:moveTo>
                    <a:cubicBezTo>
                      <a:pt x="2631" y="405"/>
                      <a:pt x="3048" y="822"/>
                      <a:pt x="3048" y="1322"/>
                    </a:cubicBezTo>
                    <a:lnTo>
                      <a:pt x="3048" y="1441"/>
                    </a:lnTo>
                    <a:lnTo>
                      <a:pt x="3036" y="1441"/>
                    </a:lnTo>
                    <a:cubicBezTo>
                      <a:pt x="2762" y="1381"/>
                      <a:pt x="2679" y="1012"/>
                      <a:pt x="2679" y="1012"/>
                    </a:cubicBezTo>
                    <a:cubicBezTo>
                      <a:pt x="2667" y="941"/>
                      <a:pt x="2608" y="881"/>
                      <a:pt x="2524" y="858"/>
                    </a:cubicBezTo>
                    <a:cubicBezTo>
                      <a:pt x="2515" y="856"/>
                      <a:pt x="2506" y="855"/>
                      <a:pt x="2497" y="855"/>
                    </a:cubicBezTo>
                    <a:cubicBezTo>
                      <a:pt x="2435" y="855"/>
                      <a:pt x="2375" y="889"/>
                      <a:pt x="2334" y="941"/>
                    </a:cubicBezTo>
                    <a:cubicBezTo>
                      <a:pt x="1977" y="1417"/>
                      <a:pt x="1191" y="1429"/>
                      <a:pt x="1179" y="1429"/>
                    </a:cubicBezTo>
                    <a:cubicBezTo>
                      <a:pt x="1143" y="1429"/>
                      <a:pt x="1131" y="1429"/>
                      <a:pt x="1119" y="1441"/>
                    </a:cubicBezTo>
                    <a:lnTo>
                      <a:pt x="1119" y="1322"/>
                    </a:lnTo>
                    <a:cubicBezTo>
                      <a:pt x="1119" y="822"/>
                      <a:pt x="1536" y="405"/>
                      <a:pt x="2036" y="405"/>
                    </a:cubicBezTo>
                    <a:close/>
                    <a:moveTo>
                      <a:pt x="976" y="1965"/>
                    </a:moveTo>
                    <a:lnTo>
                      <a:pt x="976" y="2215"/>
                    </a:lnTo>
                    <a:cubicBezTo>
                      <a:pt x="941" y="2191"/>
                      <a:pt x="905" y="2143"/>
                      <a:pt x="905" y="2084"/>
                    </a:cubicBezTo>
                    <a:cubicBezTo>
                      <a:pt x="905" y="2036"/>
                      <a:pt x="917" y="2012"/>
                      <a:pt x="953" y="1977"/>
                    </a:cubicBezTo>
                    <a:cubicBezTo>
                      <a:pt x="965" y="1977"/>
                      <a:pt x="965" y="1977"/>
                      <a:pt x="976" y="1965"/>
                    </a:cubicBezTo>
                    <a:close/>
                    <a:moveTo>
                      <a:pt x="3215" y="1977"/>
                    </a:moveTo>
                    <a:cubicBezTo>
                      <a:pt x="3239" y="2012"/>
                      <a:pt x="3251" y="2048"/>
                      <a:pt x="3251" y="2084"/>
                    </a:cubicBezTo>
                    <a:cubicBezTo>
                      <a:pt x="3251" y="2143"/>
                      <a:pt x="3227" y="2179"/>
                      <a:pt x="3191" y="2215"/>
                    </a:cubicBezTo>
                    <a:lnTo>
                      <a:pt x="3191" y="1977"/>
                    </a:lnTo>
                    <a:close/>
                    <a:moveTo>
                      <a:pt x="2441" y="1393"/>
                    </a:moveTo>
                    <a:cubicBezTo>
                      <a:pt x="2512" y="1536"/>
                      <a:pt x="2631" y="1679"/>
                      <a:pt x="2810" y="1750"/>
                    </a:cubicBezTo>
                    <a:lnTo>
                      <a:pt x="2810" y="2322"/>
                    </a:lnTo>
                    <a:cubicBezTo>
                      <a:pt x="2810" y="2679"/>
                      <a:pt x="2524" y="2941"/>
                      <a:pt x="2191" y="2941"/>
                    </a:cubicBezTo>
                    <a:lnTo>
                      <a:pt x="2012" y="2941"/>
                    </a:lnTo>
                    <a:cubicBezTo>
                      <a:pt x="1667" y="2941"/>
                      <a:pt x="1381" y="2667"/>
                      <a:pt x="1381" y="2322"/>
                    </a:cubicBezTo>
                    <a:lnTo>
                      <a:pt x="1381" y="1798"/>
                    </a:lnTo>
                    <a:cubicBezTo>
                      <a:pt x="1631" y="1774"/>
                      <a:pt x="2096" y="1679"/>
                      <a:pt x="2441" y="1393"/>
                    </a:cubicBezTo>
                    <a:close/>
                    <a:moveTo>
                      <a:pt x="2286" y="3346"/>
                    </a:moveTo>
                    <a:lnTo>
                      <a:pt x="2286" y="3453"/>
                    </a:lnTo>
                    <a:lnTo>
                      <a:pt x="2310" y="3453"/>
                    </a:lnTo>
                    <a:lnTo>
                      <a:pt x="2084" y="3679"/>
                    </a:lnTo>
                    <a:lnTo>
                      <a:pt x="1869" y="3477"/>
                    </a:lnTo>
                    <a:lnTo>
                      <a:pt x="1869" y="3346"/>
                    </a:lnTo>
                    <a:close/>
                    <a:moveTo>
                      <a:pt x="2048" y="0"/>
                    </a:moveTo>
                    <a:cubicBezTo>
                      <a:pt x="1322" y="0"/>
                      <a:pt x="726" y="596"/>
                      <a:pt x="726" y="1322"/>
                    </a:cubicBezTo>
                    <a:lnTo>
                      <a:pt x="726" y="1667"/>
                    </a:lnTo>
                    <a:cubicBezTo>
                      <a:pt x="607" y="1774"/>
                      <a:pt x="512" y="1917"/>
                      <a:pt x="512" y="2096"/>
                    </a:cubicBezTo>
                    <a:cubicBezTo>
                      <a:pt x="512" y="2393"/>
                      <a:pt x="738" y="2632"/>
                      <a:pt x="1036" y="2643"/>
                    </a:cubicBezTo>
                    <a:cubicBezTo>
                      <a:pt x="1107" y="2882"/>
                      <a:pt x="1274" y="3096"/>
                      <a:pt x="1500" y="3215"/>
                    </a:cubicBezTo>
                    <a:lnTo>
                      <a:pt x="1500" y="3322"/>
                    </a:lnTo>
                    <a:lnTo>
                      <a:pt x="691" y="3632"/>
                    </a:lnTo>
                    <a:cubicBezTo>
                      <a:pt x="619" y="3655"/>
                      <a:pt x="0" y="3917"/>
                      <a:pt x="0" y="4715"/>
                    </a:cubicBezTo>
                    <a:lnTo>
                      <a:pt x="0" y="5418"/>
                    </a:lnTo>
                    <a:cubicBezTo>
                      <a:pt x="0" y="5525"/>
                      <a:pt x="84" y="5608"/>
                      <a:pt x="191" y="5608"/>
                    </a:cubicBezTo>
                    <a:lnTo>
                      <a:pt x="691" y="5608"/>
                    </a:lnTo>
                    <a:cubicBezTo>
                      <a:pt x="798" y="5608"/>
                      <a:pt x="893" y="5525"/>
                      <a:pt x="893" y="5418"/>
                    </a:cubicBezTo>
                    <a:cubicBezTo>
                      <a:pt x="893" y="5310"/>
                      <a:pt x="798" y="5227"/>
                      <a:pt x="691" y="5227"/>
                    </a:cubicBezTo>
                    <a:lnTo>
                      <a:pt x="393" y="5227"/>
                    </a:lnTo>
                    <a:lnTo>
                      <a:pt x="393" y="4715"/>
                    </a:lnTo>
                    <a:cubicBezTo>
                      <a:pt x="393" y="4167"/>
                      <a:pt x="834" y="4013"/>
                      <a:pt x="846" y="4001"/>
                    </a:cubicBezTo>
                    <a:lnTo>
                      <a:pt x="857" y="4001"/>
                    </a:lnTo>
                    <a:lnTo>
                      <a:pt x="1608" y="3715"/>
                    </a:lnTo>
                    <a:lnTo>
                      <a:pt x="1989" y="4108"/>
                    </a:lnTo>
                    <a:cubicBezTo>
                      <a:pt x="2024" y="4132"/>
                      <a:pt x="2084" y="4167"/>
                      <a:pt x="2119" y="4167"/>
                    </a:cubicBezTo>
                    <a:cubicBezTo>
                      <a:pt x="2179" y="4167"/>
                      <a:pt x="2227" y="4132"/>
                      <a:pt x="2262" y="4108"/>
                    </a:cubicBezTo>
                    <a:lnTo>
                      <a:pt x="2631" y="3715"/>
                    </a:lnTo>
                    <a:lnTo>
                      <a:pt x="3370" y="4013"/>
                    </a:lnTo>
                    <a:lnTo>
                      <a:pt x="3393" y="4013"/>
                    </a:lnTo>
                    <a:cubicBezTo>
                      <a:pt x="3405" y="4013"/>
                      <a:pt x="3834" y="4179"/>
                      <a:pt x="3834" y="4727"/>
                    </a:cubicBezTo>
                    <a:lnTo>
                      <a:pt x="3834" y="5239"/>
                    </a:lnTo>
                    <a:lnTo>
                      <a:pt x="1334" y="5239"/>
                    </a:lnTo>
                    <a:cubicBezTo>
                      <a:pt x="1227" y="5239"/>
                      <a:pt x="1143" y="5322"/>
                      <a:pt x="1143" y="5430"/>
                    </a:cubicBezTo>
                    <a:cubicBezTo>
                      <a:pt x="1143" y="5537"/>
                      <a:pt x="1227" y="5620"/>
                      <a:pt x="1334" y="5620"/>
                    </a:cubicBezTo>
                    <a:lnTo>
                      <a:pt x="4048" y="5620"/>
                    </a:lnTo>
                    <a:cubicBezTo>
                      <a:pt x="4108" y="5608"/>
                      <a:pt x="4191" y="5525"/>
                      <a:pt x="4191" y="5418"/>
                    </a:cubicBezTo>
                    <a:lnTo>
                      <a:pt x="4191" y="4715"/>
                    </a:lnTo>
                    <a:cubicBezTo>
                      <a:pt x="4191" y="3917"/>
                      <a:pt x="3572" y="3655"/>
                      <a:pt x="3501" y="3632"/>
                    </a:cubicBezTo>
                    <a:lnTo>
                      <a:pt x="2703" y="3322"/>
                    </a:lnTo>
                    <a:lnTo>
                      <a:pt x="2703" y="3215"/>
                    </a:lnTo>
                    <a:cubicBezTo>
                      <a:pt x="2917" y="3096"/>
                      <a:pt x="3084" y="2882"/>
                      <a:pt x="3167" y="2643"/>
                    </a:cubicBezTo>
                    <a:cubicBezTo>
                      <a:pt x="3453" y="2620"/>
                      <a:pt x="3679" y="2382"/>
                      <a:pt x="3679" y="2096"/>
                    </a:cubicBezTo>
                    <a:cubicBezTo>
                      <a:pt x="3679" y="1917"/>
                      <a:pt x="3596" y="1774"/>
                      <a:pt x="3465" y="1667"/>
                    </a:cubicBezTo>
                    <a:lnTo>
                      <a:pt x="3465" y="1322"/>
                    </a:lnTo>
                    <a:cubicBezTo>
                      <a:pt x="3465" y="596"/>
                      <a:pt x="2870" y="0"/>
                      <a:pt x="2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50" name="Google Shape;650;p55"/>
              <p:cNvSpPr/>
              <p:nvPr/>
            </p:nvSpPr>
            <p:spPr>
              <a:xfrm>
                <a:off x="7334245" y="2602600"/>
                <a:ext cx="134949" cy="179284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5633" extrusionOk="0">
                    <a:moveTo>
                      <a:pt x="2144" y="394"/>
                    </a:moveTo>
                    <a:cubicBezTo>
                      <a:pt x="2656" y="394"/>
                      <a:pt x="3073" y="810"/>
                      <a:pt x="3073" y="1311"/>
                    </a:cubicBezTo>
                    <a:lnTo>
                      <a:pt x="3073" y="1430"/>
                    </a:lnTo>
                    <a:lnTo>
                      <a:pt x="3049" y="1430"/>
                    </a:lnTo>
                    <a:cubicBezTo>
                      <a:pt x="2787" y="1370"/>
                      <a:pt x="2692" y="1001"/>
                      <a:pt x="2692" y="1001"/>
                    </a:cubicBezTo>
                    <a:cubicBezTo>
                      <a:pt x="2680" y="930"/>
                      <a:pt x="2620" y="870"/>
                      <a:pt x="2549" y="846"/>
                    </a:cubicBezTo>
                    <a:cubicBezTo>
                      <a:pt x="2539" y="845"/>
                      <a:pt x="2530" y="844"/>
                      <a:pt x="2521" y="844"/>
                    </a:cubicBezTo>
                    <a:cubicBezTo>
                      <a:pt x="2456" y="844"/>
                      <a:pt x="2389" y="878"/>
                      <a:pt x="2358" y="930"/>
                    </a:cubicBezTo>
                    <a:cubicBezTo>
                      <a:pt x="2001" y="1418"/>
                      <a:pt x="1203" y="1430"/>
                      <a:pt x="1191" y="1430"/>
                    </a:cubicBezTo>
                    <a:lnTo>
                      <a:pt x="1132" y="1430"/>
                    </a:lnTo>
                    <a:lnTo>
                      <a:pt x="1132" y="1311"/>
                    </a:lnTo>
                    <a:cubicBezTo>
                      <a:pt x="1132" y="810"/>
                      <a:pt x="1549" y="394"/>
                      <a:pt x="2061" y="394"/>
                    </a:cubicBezTo>
                    <a:close/>
                    <a:moveTo>
                      <a:pt x="3227" y="1965"/>
                    </a:moveTo>
                    <a:cubicBezTo>
                      <a:pt x="3263" y="2001"/>
                      <a:pt x="3275" y="2037"/>
                      <a:pt x="3275" y="2073"/>
                    </a:cubicBezTo>
                    <a:cubicBezTo>
                      <a:pt x="3275" y="2132"/>
                      <a:pt x="3251" y="2180"/>
                      <a:pt x="3215" y="2203"/>
                    </a:cubicBezTo>
                    <a:lnTo>
                      <a:pt x="3215" y="1965"/>
                    </a:lnTo>
                    <a:close/>
                    <a:moveTo>
                      <a:pt x="1001" y="1965"/>
                    </a:moveTo>
                    <a:lnTo>
                      <a:pt x="1001" y="2215"/>
                    </a:lnTo>
                    <a:cubicBezTo>
                      <a:pt x="953" y="2192"/>
                      <a:pt x="929" y="2144"/>
                      <a:pt x="929" y="2084"/>
                    </a:cubicBezTo>
                    <a:cubicBezTo>
                      <a:pt x="929" y="2037"/>
                      <a:pt x="941" y="2013"/>
                      <a:pt x="965" y="1977"/>
                    </a:cubicBezTo>
                    <a:cubicBezTo>
                      <a:pt x="989" y="1977"/>
                      <a:pt x="989" y="1977"/>
                      <a:pt x="1001" y="1965"/>
                    </a:cubicBezTo>
                    <a:close/>
                    <a:moveTo>
                      <a:pt x="2442" y="1406"/>
                    </a:moveTo>
                    <a:cubicBezTo>
                      <a:pt x="2513" y="1537"/>
                      <a:pt x="2632" y="1680"/>
                      <a:pt x="2811" y="1763"/>
                    </a:cubicBezTo>
                    <a:lnTo>
                      <a:pt x="2811" y="2323"/>
                    </a:lnTo>
                    <a:cubicBezTo>
                      <a:pt x="2834" y="2668"/>
                      <a:pt x="2549" y="2954"/>
                      <a:pt x="2191" y="2954"/>
                    </a:cubicBezTo>
                    <a:lnTo>
                      <a:pt x="2013" y="2954"/>
                    </a:lnTo>
                    <a:cubicBezTo>
                      <a:pt x="1668" y="2954"/>
                      <a:pt x="1382" y="2668"/>
                      <a:pt x="1382" y="2323"/>
                    </a:cubicBezTo>
                    <a:lnTo>
                      <a:pt x="1382" y="1799"/>
                    </a:lnTo>
                    <a:cubicBezTo>
                      <a:pt x="1644" y="1775"/>
                      <a:pt x="2084" y="1680"/>
                      <a:pt x="2442" y="1406"/>
                    </a:cubicBezTo>
                    <a:close/>
                    <a:moveTo>
                      <a:pt x="2311" y="3335"/>
                    </a:moveTo>
                    <a:lnTo>
                      <a:pt x="2322" y="3442"/>
                    </a:lnTo>
                    <a:lnTo>
                      <a:pt x="2096" y="3668"/>
                    </a:lnTo>
                    <a:lnTo>
                      <a:pt x="1894" y="3466"/>
                    </a:lnTo>
                    <a:lnTo>
                      <a:pt x="1894" y="3335"/>
                    </a:lnTo>
                    <a:close/>
                    <a:moveTo>
                      <a:pt x="2061" y="1"/>
                    </a:moveTo>
                    <a:cubicBezTo>
                      <a:pt x="1322" y="1"/>
                      <a:pt x="727" y="596"/>
                      <a:pt x="727" y="1322"/>
                    </a:cubicBezTo>
                    <a:lnTo>
                      <a:pt x="727" y="1668"/>
                    </a:lnTo>
                    <a:cubicBezTo>
                      <a:pt x="608" y="1775"/>
                      <a:pt x="525" y="1918"/>
                      <a:pt x="525" y="2096"/>
                    </a:cubicBezTo>
                    <a:cubicBezTo>
                      <a:pt x="525" y="2394"/>
                      <a:pt x="739" y="2632"/>
                      <a:pt x="1037" y="2656"/>
                    </a:cubicBezTo>
                    <a:cubicBezTo>
                      <a:pt x="1120" y="2894"/>
                      <a:pt x="1275" y="3096"/>
                      <a:pt x="1501" y="3216"/>
                    </a:cubicBezTo>
                    <a:lnTo>
                      <a:pt x="1501" y="3323"/>
                    </a:lnTo>
                    <a:lnTo>
                      <a:pt x="703" y="3632"/>
                    </a:lnTo>
                    <a:cubicBezTo>
                      <a:pt x="620" y="3668"/>
                      <a:pt x="1" y="3918"/>
                      <a:pt x="1" y="4716"/>
                    </a:cubicBezTo>
                    <a:lnTo>
                      <a:pt x="1" y="5418"/>
                    </a:lnTo>
                    <a:cubicBezTo>
                      <a:pt x="1" y="5525"/>
                      <a:pt x="84" y="5609"/>
                      <a:pt x="191" y="5609"/>
                    </a:cubicBezTo>
                    <a:lnTo>
                      <a:pt x="703" y="5609"/>
                    </a:lnTo>
                    <a:cubicBezTo>
                      <a:pt x="798" y="5609"/>
                      <a:pt x="894" y="5525"/>
                      <a:pt x="894" y="5418"/>
                    </a:cubicBezTo>
                    <a:cubicBezTo>
                      <a:pt x="894" y="5311"/>
                      <a:pt x="798" y="5228"/>
                      <a:pt x="703" y="5228"/>
                    </a:cubicBezTo>
                    <a:lnTo>
                      <a:pt x="406" y="5228"/>
                    </a:lnTo>
                    <a:lnTo>
                      <a:pt x="406" y="4716"/>
                    </a:lnTo>
                    <a:cubicBezTo>
                      <a:pt x="406" y="4168"/>
                      <a:pt x="834" y="4025"/>
                      <a:pt x="846" y="4001"/>
                    </a:cubicBezTo>
                    <a:lnTo>
                      <a:pt x="858" y="4001"/>
                    </a:lnTo>
                    <a:lnTo>
                      <a:pt x="1608" y="3727"/>
                    </a:lnTo>
                    <a:lnTo>
                      <a:pt x="1989" y="4108"/>
                    </a:lnTo>
                    <a:cubicBezTo>
                      <a:pt x="2025" y="4144"/>
                      <a:pt x="2084" y="4168"/>
                      <a:pt x="2132" y="4168"/>
                    </a:cubicBezTo>
                    <a:cubicBezTo>
                      <a:pt x="2191" y="4168"/>
                      <a:pt x="2227" y="4144"/>
                      <a:pt x="2263" y="4108"/>
                    </a:cubicBezTo>
                    <a:lnTo>
                      <a:pt x="2632" y="3727"/>
                    </a:lnTo>
                    <a:lnTo>
                      <a:pt x="3382" y="4025"/>
                    </a:lnTo>
                    <a:lnTo>
                      <a:pt x="3394" y="4025"/>
                    </a:lnTo>
                    <a:cubicBezTo>
                      <a:pt x="3406" y="4025"/>
                      <a:pt x="3835" y="4180"/>
                      <a:pt x="3835" y="4739"/>
                    </a:cubicBezTo>
                    <a:lnTo>
                      <a:pt x="3835" y="5240"/>
                    </a:lnTo>
                    <a:lnTo>
                      <a:pt x="1334" y="5240"/>
                    </a:lnTo>
                    <a:cubicBezTo>
                      <a:pt x="1239" y="5240"/>
                      <a:pt x="1144" y="5335"/>
                      <a:pt x="1144" y="5430"/>
                    </a:cubicBezTo>
                    <a:cubicBezTo>
                      <a:pt x="1144" y="5537"/>
                      <a:pt x="1239" y="5632"/>
                      <a:pt x="1334" y="5632"/>
                    </a:cubicBezTo>
                    <a:lnTo>
                      <a:pt x="4049" y="5632"/>
                    </a:lnTo>
                    <a:cubicBezTo>
                      <a:pt x="4156" y="5632"/>
                      <a:pt x="4239" y="5537"/>
                      <a:pt x="4239" y="5430"/>
                    </a:cubicBezTo>
                    <a:lnTo>
                      <a:pt x="4239" y="4739"/>
                    </a:lnTo>
                    <a:cubicBezTo>
                      <a:pt x="4204" y="3918"/>
                      <a:pt x="3573" y="3668"/>
                      <a:pt x="3501" y="3632"/>
                    </a:cubicBezTo>
                    <a:lnTo>
                      <a:pt x="2715" y="3323"/>
                    </a:lnTo>
                    <a:lnTo>
                      <a:pt x="2715" y="3216"/>
                    </a:lnTo>
                    <a:cubicBezTo>
                      <a:pt x="2918" y="3096"/>
                      <a:pt x="3084" y="2894"/>
                      <a:pt x="3168" y="2656"/>
                    </a:cubicBezTo>
                    <a:cubicBezTo>
                      <a:pt x="3454" y="2620"/>
                      <a:pt x="3680" y="2382"/>
                      <a:pt x="3680" y="2096"/>
                    </a:cubicBezTo>
                    <a:cubicBezTo>
                      <a:pt x="3680" y="1918"/>
                      <a:pt x="3608" y="1775"/>
                      <a:pt x="3465" y="1668"/>
                    </a:cubicBezTo>
                    <a:lnTo>
                      <a:pt x="3465" y="1322"/>
                    </a:lnTo>
                    <a:cubicBezTo>
                      <a:pt x="3465" y="596"/>
                      <a:pt x="2870" y="1"/>
                      <a:pt x="21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51" name="Google Shape;651;p55"/>
              <p:cNvSpPr/>
              <p:nvPr/>
            </p:nvSpPr>
            <p:spPr>
              <a:xfrm>
                <a:off x="7070872" y="2602600"/>
                <a:ext cx="134949" cy="179284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5633" extrusionOk="0">
                    <a:moveTo>
                      <a:pt x="2144" y="394"/>
                    </a:moveTo>
                    <a:cubicBezTo>
                      <a:pt x="2656" y="394"/>
                      <a:pt x="3073" y="810"/>
                      <a:pt x="3073" y="1311"/>
                    </a:cubicBezTo>
                    <a:lnTo>
                      <a:pt x="3073" y="1430"/>
                    </a:lnTo>
                    <a:lnTo>
                      <a:pt x="3049" y="1430"/>
                    </a:lnTo>
                    <a:cubicBezTo>
                      <a:pt x="2787" y="1370"/>
                      <a:pt x="2692" y="1001"/>
                      <a:pt x="2692" y="1001"/>
                    </a:cubicBezTo>
                    <a:cubicBezTo>
                      <a:pt x="2680" y="930"/>
                      <a:pt x="2620" y="870"/>
                      <a:pt x="2549" y="846"/>
                    </a:cubicBezTo>
                    <a:cubicBezTo>
                      <a:pt x="2540" y="845"/>
                      <a:pt x="2530" y="844"/>
                      <a:pt x="2521" y="844"/>
                    </a:cubicBezTo>
                    <a:cubicBezTo>
                      <a:pt x="2457" y="844"/>
                      <a:pt x="2389" y="878"/>
                      <a:pt x="2358" y="930"/>
                    </a:cubicBezTo>
                    <a:cubicBezTo>
                      <a:pt x="2001" y="1418"/>
                      <a:pt x="1203" y="1430"/>
                      <a:pt x="1192" y="1430"/>
                    </a:cubicBezTo>
                    <a:lnTo>
                      <a:pt x="1132" y="1430"/>
                    </a:lnTo>
                    <a:lnTo>
                      <a:pt x="1132" y="1311"/>
                    </a:lnTo>
                    <a:cubicBezTo>
                      <a:pt x="1132" y="810"/>
                      <a:pt x="1549" y="394"/>
                      <a:pt x="2061" y="394"/>
                    </a:cubicBezTo>
                    <a:close/>
                    <a:moveTo>
                      <a:pt x="3227" y="1965"/>
                    </a:moveTo>
                    <a:cubicBezTo>
                      <a:pt x="3263" y="2001"/>
                      <a:pt x="3275" y="2037"/>
                      <a:pt x="3275" y="2073"/>
                    </a:cubicBezTo>
                    <a:cubicBezTo>
                      <a:pt x="3275" y="2132"/>
                      <a:pt x="3239" y="2180"/>
                      <a:pt x="3216" y="2203"/>
                    </a:cubicBezTo>
                    <a:lnTo>
                      <a:pt x="3216" y="1965"/>
                    </a:lnTo>
                    <a:close/>
                    <a:moveTo>
                      <a:pt x="1001" y="1965"/>
                    </a:moveTo>
                    <a:lnTo>
                      <a:pt x="1001" y="2215"/>
                    </a:lnTo>
                    <a:cubicBezTo>
                      <a:pt x="953" y="2192"/>
                      <a:pt x="930" y="2144"/>
                      <a:pt x="930" y="2084"/>
                    </a:cubicBezTo>
                    <a:cubicBezTo>
                      <a:pt x="930" y="2037"/>
                      <a:pt x="941" y="2013"/>
                      <a:pt x="965" y="1977"/>
                    </a:cubicBezTo>
                    <a:cubicBezTo>
                      <a:pt x="989" y="1977"/>
                      <a:pt x="989" y="1977"/>
                      <a:pt x="1001" y="1965"/>
                    </a:cubicBezTo>
                    <a:close/>
                    <a:moveTo>
                      <a:pt x="2454" y="1406"/>
                    </a:moveTo>
                    <a:cubicBezTo>
                      <a:pt x="2525" y="1537"/>
                      <a:pt x="2644" y="1680"/>
                      <a:pt x="2823" y="1763"/>
                    </a:cubicBezTo>
                    <a:lnTo>
                      <a:pt x="2823" y="2323"/>
                    </a:lnTo>
                    <a:cubicBezTo>
                      <a:pt x="2835" y="2668"/>
                      <a:pt x="2549" y="2954"/>
                      <a:pt x="2204" y="2954"/>
                    </a:cubicBezTo>
                    <a:lnTo>
                      <a:pt x="2025" y="2954"/>
                    </a:lnTo>
                    <a:cubicBezTo>
                      <a:pt x="1680" y="2954"/>
                      <a:pt x="1406" y="2668"/>
                      <a:pt x="1406" y="2323"/>
                    </a:cubicBezTo>
                    <a:lnTo>
                      <a:pt x="1406" y="1799"/>
                    </a:lnTo>
                    <a:cubicBezTo>
                      <a:pt x="1656" y="1775"/>
                      <a:pt x="2120" y="1680"/>
                      <a:pt x="2454" y="1406"/>
                    </a:cubicBezTo>
                    <a:close/>
                    <a:moveTo>
                      <a:pt x="2311" y="3335"/>
                    </a:moveTo>
                    <a:lnTo>
                      <a:pt x="2323" y="3442"/>
                    </a:lnTo>
                    <a:lnTo>
                      <a:pt x="2096" y="3668"/>
                    </a:lnTo>
                    <a:lnTo>
                      <a:pt x="1894" y="3466"/>
                    </a:lnTo>
                    <a:lnTo>
                      <a:pt x="1894" y="3335"/>
                    </a:lnTo>
                    <a:close/>
                    <a:moveTo>
                      <a:pt x="2061" y="1"/>
                    </a:moveTo>
                    <a:cubicBezTo>
                      <a:pt x="1322" y="1"/>
                      <a:pt x="727" y="596"/>
                      <a:pt x="727" y="1322"/>
                    </a:cubicBezTo>
                    <a:lnTo>
                      <a:pt x="727" y="1668"/>
                    </a:lnTo>
                    <a:cubicBezTo>
                      <a:pt x="608" y="1775"/>
                      <a:pt x="525" y="1918"/>
                      <a:pt x="525" y="2096"/>
                    </a:cubicBezTo>
                    <a:cubicBezTo>
                      <a:pt x="525" y="2394"/>
                      <a:pt x="739" y="2632"/>
                      <a:pt x="1037" y="2656"/>
                    </a:cubicBezTo>
                    <a:cubicBezTo>
                      <a:pt x="1120" y="2894"/>
                      <a:pt x="1275" y="3096"/>
                      <a:pt x="1501" y="3216"/>
                    </a:cubicBezTo>
                    <a:lnTo>
                      <a:pt x="1501" y="3323"/>
                    </a:lnTo>
                    <a:lnTo>
                      <a:pt x="703" y="3632"/>
                    </a:lnTo>
                    <a:cubicBezTo>
                      <a:pt x="620" y="3668"/>
                      <a:pt x="1" y="3918"/>
                      <a:pt x="1" y="4716"/>
                    </a:cubicBezTo>
                    <a:lnTo>
                      <a:pt x="1" y="5418"/>
                    </a:lnTo>
                    <a:cubicBezTo>
                      <a:pt x="1" y="5525"/>
                      <a:pt x="84" y="5609"/>
                      <a:pt x="191" y="5609"/>
                    </a:cubicBezTo>
                    <a:lnTo>
                      <a:pt x="703" y="5609"/>
                    </a:lnTo>
                    <a:cubicBezTo>
                      <a:pt x="799" y="5609"/>
                      <a:pt x="894" y="5525"/>
                      <a:pt x="894" y="5418"/>
                    </a:cubicBezTo>
                    <a:cubicBezTo>
                      <a:pt x="894" y="5311"/>
                      <a:pt x="799" y="5228"/>
                      <a:pt x="703" y="5228"/>
                    </a:cubicBezTo>
                    <a:lnTo>
                      <a:pt x="406" y="5228"/>
                    </a:lnTo>
                    <a:lnTo>
                      <a:pt x="406" y="4716"/>
                    </a:lnTo>
                    <a:cubicBezTo>
                      <a:pt x="406" y="4168"/>
                      <a:pt x="834" y="4025"/>
                      <a:pt x="846" y="4001"/>
                    </a:cubicBezTo>
                    <a:lnTo>
                      <a:pt x="858" y="4001"/>
                    </a:lnTo>
                    <a:lnTo>
                      <a:pt x="1608" y="3727"/>
                    </a:lnTo>
                    <a:lnTo>
                      <a:pt x="1989" y="4108"/>
                    </a:lnTo>
                    <a:cubicBezTo>
                      <a:pt x="2025" y="4144"/>
                      <a:pt x="2084" y="4168"/>
                      <a:pt x="2132" y="4168"/>
                    </a:cubicBezTo>
                    <a:cubicBezTo>
                      <a:pt x="2192" y="4168"/>
                      <a:pt x="2227" y="4144"/>
                      <a:pt x="2263" y="4108"/>
                    </a:cubicBezTo>
                    <a:lnTo>
                      <a:pt x="2632" y="3727"/>
                    </a:lnTo>
                    <a:lnTo>
                      <a:pt x="3382" y="4025"/>
                    </a:lnTo>
                    <a:lnTo>
                      <a:pt x="3394" y="4025"/>
                    </a:lnTo>
                    <a:cubicBezTo>
                      <a:pt x="3406" y="4025"/>
                      <a:pt x="3835" y="4180"/>
                      <a:pt x="3835" y="4739"/>
                    </a:cubicBezTo>
                    <a:lnTo>
                      <a:pt x="3835" y="5240"/>
                    </a:lnTo>
                    <a:lnTo>
                      <a:pt x="1334" y="5240"/>
                    </a:lnTo>
                    <a:cubicBezTo>
                      <a:pt x="1239" y="5240"/>
                      <a:pt x="1144" y="5335"/>
                      <a:pt x="1144" y="5430"/>
                    </a:cubicBezTo>
                    <a:cubicBezTo>
                      <a:pt x="1144" y="5537"/>
                      <a:pt x="1239" y="5632"/>
                      <a:pt x="1334" y="5632"/>
                    </a:cubicBezTo>
                    <a:lnTo>
                      <a:pt x="4049" y="5632"/>
                    </a:lnTo>
                    <a:cubicBezTo>
                      <a:pt x="4156" y="5632"/>
                      <a:pt x="4240" y="5537"/>
                      <a:pt x="4240" y="5430"/>
                    </a:cubicBezTo>
                    <a:lnTo>
                      <a:pt x="4240" y="4739"/>
                    </a:lnTo>
                    <a:cubicBezTo>
                      <a:pt x="4216" y="3918"/>
                      <a:pt x="3573" y="3668"/>
                      <a:pt x="3501" y="3632"/>
                    </a:cubicBezTo>
                    <a:lnTo>
                      <a:pt x="2716" y="3323"/>
                    </a:lnTo>
                    <a:lnTo>
                      <a:pt x="2716" y="3216"/>
                    </a:lnTo>
                    <a:cubicBezTo>
                      <a:pt x="2918" y="3096"/>
                      <a:pt x="3085" y="2894"/>
                      <a:pt x="3168" y="2656"/>
                    </a:cubicBezTo>
                    <a:cubicBezTo>
                      <a:pt x="3454" y="2620"/>
                      <a:pt x="3680" y="2382"/>
                      <a:pt x="3680" y="2096"/>
                    </a:cubicBezTo>
                    <a:cubicBezTo>
                      <a:pt x="3680" y="1918"/>
                      <a:pt x="3608" y="1775"/>
                      <a:pt x="3466" y="1668"/>
                    </a:cubicBezTo>
                    <a:lnTo>
                      <a:pt x="3466" y="1322"/>
                    </a:lnTo>
                    <a:cubicBezTo>
                      <a:pt x="3466" y="596"/>
                      <a:pt x="2870" y="1"/>
                      <a:pt x="21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652" name="Google Shape;652;p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1290" y="3762071"/>
            <a:ext cx="443426" cy="397999"/>
            <a:chOff x="6793688" y="921000"/>
            <a:chExt cx="476700" cy="459000"/>
          </a:xfrm>
        </p:grpSpPr>
        <p:sp>
          <p:nvSpPr>
            <p:cNvPr id="653" name="Google Shape;653;p55"/>
            <p:cNvSpPr/>
            <p:nvPr/>
          </p:nvSpPr>
          <p:spPr>
            <a:xfrm>
              <a:off x="6793688" y="921000"/>
              <a:ext cx="476700" cy="459000"/>
            </a:xfrm>
            <a:prstGeom prst="rect">
              <a:avLst/>
            </a:prstGeom>
            <a:solidFill>
              <a:srgbClr val="556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4" name="Google Shape;654;p55"/>
            <p:cNvGrpSpPr/>
            <p:nvPr/>
          </p:nvGrpSpPr>
          <p:grpSpPr>
            <a:xfrm>
              <a:off x="6845511" y="986599"/>
              <a:ext cx="373150" cy="327807"/>
              <a:chOff x="1958520" y="2302574"/>
              <a:chExt cx="359213" cy="327807"/>
            </a:xfrm>
          </p:grpSpPr>
          <p:sp>
            <p:nvSpPr>
              <p:cNvPr id="655" name="Google Shape;655;p55"/>
              <p:cNvSpPr/>
              <p:nvPr/>
            </p:nvSpPr>
            <p:spPr>
              <a:xfrm>
                <a:off x="1958520" y="2302574"/>
                <a:ext cx="359213" cy="327807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10323" extrusionOk="0">
                    <a:moveTo>
                      <a:pt x="7168" y="8132"/>
                    </a:moveTo>
                    <a:lnTo>
                      <a:pt x="7501" y="9204"/>
                    </a:lnTo>
                    <a:lnTo>
                      <a:pt x="3799" y="9204"/>
                    </a:lnTo>
                    <a:lnTo>
                      <a:pt x="4120" y="8132"/>
                    </a:lnTo>
                    <a:close/>
                    <a:moveTo>
                      <a:pt x="8466" y="9537"/>
                    </a:moveTo>
                    <a:cubicBezTo>
                      <a:pt x="8597" y="9537"/>
                      <a:pt x="8704" y="9656"/>
                      <a:pt x="8704" y="9775"/>
                    </a:cubicBezTo>
                    <a:cubicBezTo>
                      <a:pt x="8704" y="9906"/>
                      <a:pt x="8597" y="10013"/>
                      <a:pt x="8466" y="10013"/>
                    </a:cubicBezTo>
                    <a:lnTo>
                      <a:pt x="2810" y="10013"/>
                    </a:lnTo>
                    <a:cubicBezTo>
                      <a:pt x="2679" y="10013"/>
                      <a:pt x="2572" y="9906"/>
                      <a:pt x="2572" y="9775"/>
                    </a:cubicBezTo>
                    <a:cubicBezTo>
                      <a:pt x="2572" y="9644"/>
                      <a:pt x="2679" y="9537"/>
                      <a:pt x="2810" y="9537"/>
                    </a:cubicBezTo>
                    <a:close/>
                    <a:moveTo>
                      <a:pt x="1072" y="0"/>
                    </a:moveTo>
                    <a:cubicBezTo>
                      <a:pt x="477" y="0"/>
                      <a:pt x="0" y="476"/>
                      <a:pt x="0" y="1072"/>
                    </a:cubicBezTo>
                    <a:lnTo>
                      <a:pt x="0" y="7049"/>
                    </a:lnTo>
                    <a:cubicBezTo>
                      <a:pt x="0" y="7644"/>
                      <a:pt x="477" y="8120"/>
                      <a:pt x="1072" y="8120"/>
                    </a:cubicBezTo>
                    <a:lnTo>
                      <a:pt x="3763" y="8120"/>
                    </a:lnTo>
                    <a:lnTo>
                      <a:pt x="3441" y="9192"/>
                    </a:lnTo>
                    <a:lnTo>
                      <a:pt x="2822" y="9192"/>
                    </a:lnTo>
                    <a:cubicBezTo>
                      <a:pt x="2513" y="9192"/>
                      <a:pt x="2263" y="9442"/>
                      <a:pt x="2263" y="9751"/>
                    </a:cubicBezTo>
                    <a:cubicBezTo>
                      <a:pt x="2263" y="10073"/>
                      <a:pt x="2513" y="10323"/>
                      <a:pt x="2822" y="10323"/>
                    </a:cubicBezTo>
                    <a:lnTo>
                      <a:pt x="8478" y="10323"/>
                    </a:lnTo>
                    <a:cubicBezTo>
                      <a:pt x="8799" y="10323"/>
                      <a:pt x="9049" y="10073"/>
                      <a:pt x="9049" y="9751"/>
                    </a:cubicBezTo>
                    <a:cubicBezTo>
                      <a:pt x="9049" y="9442"/>
                      <a:pt x="8799" y="9192"/>
                      <a:pt x="8478" y="9192"/>
                    </a:cubicBezTo>
                    <a:lnTo>
                      <a:pt x="7870" y="9192"/>
                    </a:lnTo>
                    <a:lnTo>
                      <a:pt x="7549" y="8120"/>
                    </a:lnTo>
                    <a:lnTo>
                      <a:pt x="10240" y="8120"/>
                    </a:lnTo>
                    <a:cubicBezTo>
                      <a:pt x="10835" y="8120"/>
                      <a:pt x="11311" y="7644"/>
                      <a:pt x="11311" y="7049"/>
                    </a:cubicBezTo>
                    <a:lnTo>
                      <a:pt x="11311" y="1072"/>
                    </a:lnTo>
                    <a:cubicBezTo>
                      <a:pt x="11299" y="488"/>
                      <a:pt x="10823" y="0"/>
                      <a:pt x="10228" y="0"/>
                    </a:cubicBezTo>
                    <a:lnTo>
                      <a:pt x="2786" y="0"/>
                    </a:lnTo>
                    <a:cubicBezTo>
                      <a:pt x="2691" y="0"/>
                      <a:pt x="2620" y="72"/>
                      <a:pt x="2620" y="155"/>
                    </a:cubicBezTo>
                    <a:cubicBezTo>
                      <a:pt x="2620" y="250"/>
                      <a:pt x="2691" y="322"/>
                      <a:pt x="2786" y="322"/>
                    </a:cubicBezTo>
                    <a:lnTo>
                      <a:pt x="10228" y="322"/>
                    </a:lnTo>
                    <a:cubicBezTo>
                      <a:pt x="10621" y="322"/>
                      <a:pt x="10966" y="655"/>
                      <a:pt x="10966" y="1072"/>
                    </a:cubicBezTo>
                    <a:lnTo>
                      <a:pt x="10966" y="7049"/>
                    </a:lnTo>
                    <a:cubicBezTo>
                      <a:pt x="10966" y="7453"/>
                      <a:pt x="10645" y="7799"/>
                      <a:pt x="10228" y="7799"/>
                    </a:cubicBezTo>
                    <a:lnTo>
                      <a:pt x="1072" y="7799"/>
                    </a:lnTo>
                    <a:cubicBezTo>
                      <a:pt x="667" y="7799"/>
                      <a:pt x="322" y="7465"/>
                      <a:pt x="322" y="7049"/>
                    </a:cubicBezTo>
                    <a:lnTo>
                      <a:pt x="322" y="1072"/>
                    </a:lnTo>
                    <a:cubicBezTo>
                      <a:pt x="322" y="667"/>
                      <a:pt x="655" y="322"/>
                      <a:pt x="1072" y="322"/>
                    </a:cubicBezTo>
                    <a:lnTo>
                      <a:pt x="2108" y="322"/>
                    </a:lnTo>
                    <a:cubicBezTo>
                      <a:pt x="2203" y="322"/>
                      <a:pt x="2275" y="250"/>
                      <a:pt x="2275" y="155"/>
                    </a:cubicBezTo>
                    <a:cubicBezTo>
                      <a:pt x="2275" y="72"/>
                      <a:pt x="2203" y="0"/>
                      <a:pt x="2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55"/>
              <p:cNvSpPr/>
              <p:nvPr/>
            </p:nvSpPr>
            <p:spPr>
              <a:xfrm>
                <a:off x="1986877" y="2331313"/>
                <a:ext cx="302117" cy="184909"/>
              </a:xfrm>
              <a:custGeom>
                <a:avLst/>
                <a:gdLst/>
                <a:ahLst/>
                <a:cxnLst/>
                <a:rect l="l" t="t" r="r" b="b"/>
                <a:pathLst>
                  <a:path w="9514" h="5823" extrusionOk="0">
                    <a:moveTo>
                      <a:pt x="179" y="0"/>
                    </a:moveTo>
                    <a:cubicBezTo>
                      <a:pt x="72" y="0"/>
                      <a:pt x="0" y="71"/>
                      <a:pt x="0" y="179"/>
                    </a:cubicBezTo>
                    <a:lnTo>
                      <a:pt x="0" y="5656"/>
                    </a:lnTo>
                    <a:cubicBezTo>
                      <a:pt x="0" y="5739"/>
                      <a:pt x="72" y="5822"/>
                      <a:pt x="167" y="5822"/>
                    </a:cubicBezTo>
                    <a:lnTo>
                      <a:pt x="9347" y="5822"/>
                    </a:lnTo>
                    <a:cubicBezTo>
                      <a:pt x="9430" y="5822"/>
                      <a:pt x="9513" y="5739"/>
                      <a:pt x="9513" y="5656"/>
                    </a:cubicBezTo>
                    <a:lnTo>
                      <a:pt x="9513" y="5072"/>
                    </a:lnTo>
                    <a:cubicBezTo>
                      <a:pt x="9513" y="4989"/>
                      <a:pt x="9430" y="4905"/>
                      <a:pt x="9347" y="4905"/>
                    </a:cubicBezTo>
                    <a:cubicBezTo>
                      <a:pt x="9252" y="4905"/>
                      <a:pt x="9180" y="4989"/>
                      <a:pt x="9180" y="5072"/>
                    </a:cubicBezTo>
                    <a:lnTo>
                      <a:pt x="9180" y="5489"/>
                    </a:lnTo>
                    <a:lnTo>
                      <a:pt x="346" y="5489"/>
                    </a:lnTo>
                    <a:lnTo>
                      <a:pt x="346" y="345"/>
                    </a:lnTo>
                    <a:lnTo>
                      <a:pt x="9180" y="345"/>
                    </a:lnTo>
                    <a:lnTo>
                      <a:pt x="9180" y="4405"/>
                    </a:lnTo>
                    <a:cubicBezTo>
                      <a:pt x="9168" y="4489"/>
                      <a:pt x="9240" y="4572"/>
                      <a:pt x="9347" y="4572"/>
                    </a:cubicBezTo>
                    <a:cubicBezTo>
                      <a:pt x="9430" y="4572"/>
                      <a:pt x="9513" y="4489"/>
                      <a:pt x="9513" y="4405"/>
                    </a:cubicBezTo>
                    <a:lnTo>
                      <a:pt x="9513" y="179"/>
                    </a:lnTo>
                    <a:cubicBezTo>
                      <a:pt x="9513" y="71"/>
                      <a:pt x="9430" y="0"/>
                      <a:pt x="93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55"/>
              <p:cNvSpPr/>
              <p:nvPr/>
            </p:nvSpPr>
            <p:spPr>
              <a:xfrm>
                <a:off x="2131521" y="2526701"/>
                <a:ext cx="11908" cy="106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35" extrusionOk="0">
                    <a:moveTo>
                      <a:pt x="176" y="0"/>
                    </a:moveTo>
                    <a:cubicBezTo>
                      <a:pt x="167" y="0"/>
                      <a:pt x="158" y="1"/>
                      <a:pt x="148" y="3"/>
                    </a:cubicBezTo>
                    <a:cubicBezTo>
                      <a:pt x="77" y="26"/>
                      <a:pt x="17" y="86"/>
                      <a:pt x="17" y="157"/>
                    </a:cubicBezTo>
                    <a:cubicBezTo>
                      <a:pt x="1" y="258"/>
                      <a:pt x="95" y="334"/>
                      <a:pt x="186" y="334"/>
                    </a:cubicBezTo>
                    <a:cubicBezTo>
                      <a:pt x="225" y="334"/>
                      <a:pt x="263" y="320"/>
                      <a:pt x="291" y="288"/>
                    </a:cubicBezTo>
                    <a:cubicBezTo>
                      <a:pt x="375" y="229"/>
                      <a:pt x="375" y="145"/>
                      <a:pt x="327" y="86"/>
                    </a:cubicBezTo>
                    <a:cubicBezTo>
                      <a:pt x="296" y="34"/>
                      <a:pt x="238" y="0"/>
                      <a:pt x="1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8" name="Google Shape;658;p55"/>
          <p:cNvSpPr txBox="1"/>
          <p:nvPr/>
        </p:nvSpPr>
        <p:spPr>
          <a:xfrm rot="-1673">
            <a:off x="569650" y="962879"/>
            <a:ext cx="3081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Theoretical Goals</a:t>
            </a: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659" name="Google Shape;659;p55"/>
          <p:cNvSpPr txBox="1"/>
          <p:nvPr/>
        </p:nvSpPr>
        <p:spPr>
          <a:xfrm>
            <a:off x="5288305" y="4091650"/>
            <a:ext cx="32868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Use these rationals to create a standardization of procedures and application of metadata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660" name="Google Shape;660;p55"/>
          <p:cNvSpPr txBox="1"/>
          <p:nvPr/>
        </p:nvSpPr>
        <p:spPr>
          <a:xfrm>
            <a:off x="5288305" y="3726562"/>
            <a:ext cx="19809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Standardization</a:t>
            </a:r>
            <a:endParaRPr sz="1800">
              <a:solidFill>
                <a:srgbClr val="434343"/>
              </a:solidFill>
            </a:endParaRPr>
          </a:p>
        </p:txBody>
      </p:sp>
      <p:grpSp>
        <p:nvGrpSpPr>
          <p:cNvPr id="661" name="Google Shape;661;p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37214" y="3762071"/>
            <a:ext cx="463400" cy="397999"/>
            <a:chOff x="6793688" y="2900963"/>
            <a:chExt cx="476700" cy="459000"/>
          </a:xfrm>
        </p:grpSpPr>
        <p:sp>
          <p:nvSpPr>
            <p:cNvPr id="662" name="Google Shape;662;p55"/>
            <p:cNvSpPr/>
            <p:nvPr/>
          </p:nvSpPr>
          <p:spPr>
            <a:xfrm>
              <a:off x="6793688" y="2900963"/>
              <a:ext cx="476700" cy="459000"/>
            </a:xfrm>
            <a:prstGeom prst="rect">
              <a:avLst/>
            </a:prstGeom>
            <a:solidFill>
              <a:srgbClr val="556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5"/>
            <p:cNvSpPr/>
            <p:nvPr/>
          </p:nvSpPr>
          <p:spPr>
            <a:xfrm>
              <a:off x="6845638" y="2951257"/>
              <a:ext cx="372956" cy="358442"/>
            </a:xfrm>
            <a:custGeom>
              <a:avLst/>
              <a:gdLst/>
              <a:ahLst/>
              <a:cxnLst/>
              <a:rect l="l" t="t" r="r" b="b"/>
              <a:pathLst>
                <a:path w="11288" h="11270" extrusionOk="0">
                  <a:moveTo>
                    <a:pt x="6049" y="351"/>
                  </a:moveTo>
                  <a:lnTo>
                    <a:pt x="6049" y="1149"/>
                  </a:lnTo>
                  <a:lnTo>
                    <a:pt x="5239" y="1149"/>
                  </a:lnTo>
                  <a:lnTo>
                    <a:pt x="5239" y="351"/>
                  </a:lnTo>
                  <a:close/>
                  <a:moveTo>
                    <a:pt x="1167" y="5828"/>
                  </a:moveTo>
                  <a:lnTo>
                    <a:pt x="1167" y="6650"/>
                  </a:lnTo>
                  <a:lnTo>
                    <a:pt x="345" y="6650"/>
                  </a:lnTo>
                  <a:lnTo>
                    <a:pt x="345" y="5828"/>
                  </a:lnTo>
                  <a:close/>
                  <a:moveTo>
                    <a:pt x="10954" y="5828"/>
                  </a:moveTo>
                  <a:lnTo>
                    <a:pt x="10954" y="6650"/>
                  </a:lnTo>
                  <a:lnTo>
                    <a:pt x="10132" y="6650"/>
                  </a:lnTo>
                  <a:lnTo>
                    <a:pt x="10132" y="5828"/>
                  </a:lnTo>
                  <a:close/>
                  <a:moveTo>
                    <a:pt x="1442" y="0"/>
                  </a:moveTo>
                  <a:cubicBezTo>
                    <a:pt x="1273" y="0"/>
                    <a:pt x="1100" y="58"/>
                    <a:pt x="953" y="185"/>
                  </a:cubicBezTo>
                  <a:cubicBezTo>
                    <a:pt x="726" y="375"/>
                    <a:pt x="643" y="709"/>
                    <a:pt x="726" y="971"/>
                  </a:cubicBezTo>
                  <a:cubicBezTo>
                    <a:pt x="755" y="1047"/>
                    <a:pt x="814" y="1085"/>
                    <a:pt x="885" y="1085"/>
                  </a:cubicBezTo>
                  <a:cubicBezTo>
                    <a:pt x="903" y="1085"/>
                    <a:pt x="922" y="1082"/>
                    <a:pt x="941" y="1078"/>
                  </a:cubicBezTo>
                  <a:cubicBezTo>
                    <a:pt x="1024" y="1042"/>
                    <a:pt x="1072" y="959"/>
                    <a:pt x="1036" y="863"/>
                  </a:cubicBezTo>
                  <a:cubicBezTo>
                    <a:pt x="953" y="601"/>
                    <a:pt x="1143" y="328"/>
                    <a:pt x="1429" y="328"/>
                  </a:cubicBezTo>
                  <a:cubicBezTo>
                    <a:pt x="1798" y="328"/>
                    <a:pt x="1977" y="792"/>
                    <a:pt x="1691" y="1042"/>
                  </a:cubicBezTo>
                  <a:cubicBezTo>
                    <a:pt x="1631" y="1112"/>
                    <a:pt x="1545" y="1140"/>
                    <a:pt x="1463" y="1140"/>
                  </a:cubicBezTo>
                  <a:cubicBezTo>
                    <a:pt x="1447" y="1140"/>
                    <a:pt x="1432" y="1139"/>
                    <a:pt x="1417" y="1137"/>
                  </a:cubicBezTo>
                  <a:cubicBezTo>
                    <a:pt x="1322" y="1137"/>
                    <a:pt x="1238" y="1197"/>
                    <a:pt x="1238" y="1280"/>
                  </a:cubicBezTo>
                  <a:cubicBezTo>
                    <a:pt x="1238" y="1375"/>
                    <a:pt x="1298" y="1459"/>
                    <a:pt x="1381" y="1459"/>
                  </a:cubicBezTo>
                  <a:cubicBezTo>
                    <a:pt x="1409" y="1462"/>
                    <a:pt x="1436" y="1464"/>
                    <a:pt x="1463" y="1464"/>
                  </a:cubicBezTo>
                  <a:cubicBezTo>
                    <a:pt x="1628" y="1464"/>
                    <a:pt x="1795" y="1403"/>
                    <a:pt x="1917" y="1280"/>
                  </a:cubicBezTo>
                  <a:cubicBezTo>
                    <a:pt x="2036" y="1185"/>
                    <a:pt x="2131" y="1042"/>
                    <a:pt x="2155" y="899"/>
                  </a:cubicBezTo>
                  <a:lnTo>
                    <a:pt x="3822" y="899"/>
                  </a:lnTo>
                  <a:cubicBezTo>
                    <a:pt x="3167" y="1149"/>
                    <a:pt x="2572" y="1542"/>
                    <a:pt x="2072" y="2042"/>
                  </a:cubicBezTo>
                  <a:cubicBezTo>
                    <a:pt x="1143" y="2971"/>
                    <a:pt x="619" y="4173"/>
                    <a:pt x="595" y="5471"/>
                  </a:cubicBezTo>
                  <a:lnTo>
                    <a:pt x="167" y="5471"/>
                  </a:lnTo>
                  <a:cubicBezTo>
                    <a:pt x="72" y="5471"/>
                    <a:pt x="0" y="5543"/>
                    <a:pt x="0" y="5626"/>
                  </a:cubicBezTo>
                  <a:lnTo>
                    <a:pt x="0" y="6793"/>
                  </a:lnTo>
                  <a:cubicBezTo>
                    <a:pt x="0" y="6876"/>
                    <a:pt x="72" y="6959"/>
                    <a:pt x="167" y="6959"/>
                  </a:cubicBezTo>
                  <a:lnTo>
                    <a:pt x="1322" y="6959"/>
                  </a:lnTo>
                  <a:cubicBezTo>
                    <a:pt x="1417" y="6959"/>
                    <a:pt x="1488" y="6876"/>
                    <a:pt x="1488" y="6793"/>
                  </a:cubicBezTo>
                  <a:lnTo>
                    <a:pt x="1488" y="5626"/>
                  </a:lnTo>
                  <a:cubicBezTo>
                    <a:pt x="1488" y="5543"/>
                    <a:pt x="1417" y="5471"/>
                    <a:pt x="1322" y="5471"/>
                  </a:cubicBezTo>
                  <a:lnTo>
                    <a:pt x="941" y="5471"/>
                  </a:lnTo>
                  <a:cubicBezTo>
                    <a:pt x="1012" y="3185"/>
                    <a:pt x="2703" y="1304"/>
                    <a:pt x="4906" y="959"/>
                  </a:cubicBezTo>
                  <a:lnTo>
                    <a:pt x="4906" y="1304"/>
                  </a:lnTo>
                  <a:cubicBezTo>
                    <a:pt x="4906" y="1387"/>
                    <a:pt x="4989" y="1459"/>
                    <a:pt x="5072" y="1459"/>
                  </a:cubicBezTo>
                  <a:lnTo>
                    <a:pt x="5406" y="1459"/>
                  </a:lnTo>
                  <a:cubicBezTo>
                    <a:pt x="5227" y="1518"/>
                    <a:pt x="5072" y="1661"/>
                    <a:pt x="5001" y="1852"/>
                  </a:cubicBezTo>
                  <a:lnTo>
                    <a:pt x="3513" y="5269"/>
                  </a:lnTo>
                  <a:cubicBezTo>
                    <a:pt x="3382" y="5566"/>
                    <a:pt x="3322" y="5888"/>
                    <a:pt x="3322" y="6197"/>
                  </a:cubicBezTo>
                  <a:cubicBezTo>
                    <a:pt x="3322" y="6793"/>
                    <a:pt x="3548" y="7340"/>
                    <a:pt x="3941" y="7793"/>
                  </a:cubicBezTo>
                  <a:cubicBezTo>
                    <a:pt x="3977" y="7817"/>
                    <a:pt x="4001" y="7852"/>
                    <a:pt x="4036" y="7900"/>
                  </a:cubicBezTo>
                  <a:lnTo>
                    <a:pt x="3643" y="7900"/>
                  </a:lnTo>
                  <a:cubicBezTo>
                    <a:pt x="3429" y="7900"/>
                    <a:pt x="3215" y="8031"/>
                    <a:pt x="3132" y="8233"/>
                  </a:cubicBezTo>
                  <a:cubicBezTo>
                    <a:pt x="3096" y="8329"/>
                    <a:pt x="3132" y="8412"/>
                    <a:pt x="3215" y="8460"/>
                  </a:cubicBezTo>
                  <a:cubicBezTo>
                    <a:pt x="3240" y="8469"/>
                    <a:pt x="3264" y="8473"/>
                    <a:pt x="3287" y="8473"/>
                  </a:cubicBezTo>
                  <a:cubicBezTo>
                    <a:pt x="3351" y="8473"/>
                    <a:pt x="3406" y="8438"/>
                    <a:pt x="3441" y="8376"/>
                  </a:cubicBezTo>
                  <a:cubicBezTo>
                    <a:pt x="3465" y="8281"/>
                    <a:pt x="3560" y="8221"/>
                    <a:pt x="3667" y="8221"/>
                  </a:cubicBezTo>
                  <a:lnTo>
                    <a:pt x="7632" y="8221"/>
                  </a:lnTo>
                  <a:cubicBezTo>
                    <a:pt x="7775" y="8221"/>
                    <a:pt x="7870" y="8329"/>
                    <a:pt x="7870" y="8460"/>
                  </a:cubicBezTo>
                  <a:lnTo>
                    <a:pt x="7870" y="9043"/>
                  </a:lnTo>
                  <a:cubicBezTo>
                    <a:pt x="7870" y="9174"/>
                    <a:pt x="7775" y="9281"/>
                    <a:pt x="7632" y="9281"/>
                  </a:cubicBezTo>
                  <a:lnTo>
                    <a:pt x="3632" y="9281"/>
                  </a:lnTo>
                  <a:cubicBezTo>
                    <a:pt x="3501" y="9281"/>
                    <a:pt x="3393" y="9174"/>
                    <a:pt x="3393" y="9043"/>
                  </a:cubicBezTo>
                  <a:lnTo>
                    <a:pt x="3393" y="8972"/>
                  </a:lnTo>
                  <a:cubicBezTo>
                    <a:pt x="3393" y="8876"/>
                    <a:pt x="3322" y="8805"/>
                    <a:pt x="3227" y="8805"/>
                  </a:cubicBezTo>
                  <a:cubicBezTo>
                    <a:pt x="3143" y="8805"/>
                    <a:pt x="3072" y="8876"/>
                    <a:pt x="3072" y="8972"/>
                  </a:cubicBezTo>
                  <a:lnTo>
                    <a:pt x="3072" y="9043"/>
                  </a:lnTo>
                  <a:cubicBezTo>
                    <a:pt x="3072" y="9353"/>
                    <a:pt x="3322" y="9603"/>
                    <a:pt x="3632" y="9603"/>
                  </a:cubicBezTo>
                  <a:lnTo>
                    <a:pt x="3691" y="9603"/>
                  </a:lnTo>
                  <a:lnTo>
                    <a:pt x="3691" y="11103"/>
                  </a:lnTo>
                  <a:cubicBezTo>
                    <a:pt x="3691" y="11198"/>
                    <a:pt x="3763" y="11269"/>
                    <a:pt x="3858" y="11269"/>
                  </a:cubicBezTo>
                  <a:lnTo>
                    <a:pt x="7382" y="11269"/>
                  </a:lnTo>
                  <a:cubicBezTo>
                    <a:pt x="7477" y="11269"/>
                    <a:pt x="7549" y="11198"/>
                    <a:pt x="7549" y="11103"/>
                  </a:cubicBezTo>
                  <a:lnTo>
                    <a:pt x="7549" y="10710"/>
                  </a:lnTo>
                  <a:cubicBezTo>
                    <a:pt x="7549" y="10615"/>
                    <a:pt x="7477" y="10543"/>
                    <a:pt x="7382" y="10543"/>
                  </a:cubicBezTo>
                  <a:cubicBezTo>
                    <a:pt x="7299" y="10543"/>
                    <a:pt x="7215" y="10615"/>
                    <a:pt x="7215" y="10710"/>
                  </a:cubicBezTo>
                  <a:lnTo>
                    <a:pt x="7215" y="10948"/>
                  </a:lnTo>
                  <a:lnTo>
                    <a:pt x="4024" y="10948"/>
                  </a:lnTo>
                  <a:lnTo>
                    <a:pt x="4024" y="9603"/>
                  </a:lnTo>
                  <a:lnTo>
                    <a:pt x="7215" y="9603"/>
                  </a:lnTo>
                  <a:lnTo>
                    <a:pt x="7215" y="10031"/>
                  </a:lnTo>
                  <a:cubicBezTo>
                    <a:pt x="7215" y="10126"/>
                    <a:pt x="7299" y="10198"/>
                    <a:pt x="7382" y="10198"/>
                  </a:cubicBezTo>
                  <a:cubicBezTo>
                    <a:pt x="7477" y="10198"/>
                    <a:pt x="7549" y="10126"/>
                    <a:pt x="7549" y="10031"/>
                  </a:cubicBezTo>
                  <a:lnTo>
                    <a:pt x="7549" y="9603"/>
                  </a:lnTo>
                  <a:lnTo>
                    <a:pt x="7608" y="9603"/>
                  </a:lnTo>
                  <a:cubicBezTo>
                    <a:pt x="7918" y="9603"/>
                    <a:pt x="8168" y="9353"/>
                    <a:pt x="8168" y="9043"/>
                  </a:cubicBezTo>
                  <a:lnTo>
                    <a:pt x="8168" y="8460"/>
                  </a:lnTo>
                  <a:cubicBezTo>
                    <a:pt x="8168" y="8150"/>
                    <a:pt x="7918" y="7900"/>
                    <a:pt x="7608" y="7900"/>
                  </a:cubicBezTo>
                  <a:lnTo>
                    <a:pt x="7239" y="7900"/>
                  </a:lnTo>
                  <a:cubicBezTo>
                    <a:pt x="7453" y="7686"/>
                    <a:pt x="7632" y="7436"/>
                    <a:pt x="7751" y="7150"/>
                  </a:cubicBezTo>
                  <a:cubicBezTo>
                    <a:pt x="7799" y="7067"/>
                    <a:pt x="7751" y="6971"/>
                    <a:pt x="7668" y="6924"/>
                  </a:cubicBezTo>
                  <a:cubicBezTo>
                    <a:pt x="7643" y="6915"/>
                    <a:pt x="7620" y="6910"/>
                    <a:pt x="7598" y="6910"/>
                  </a:cubicBezTo>
                  <a:cubicBezTo>
                    <a:pt x="7532" y="6910"/>
                    <a:pt x="7477" y="6948"/>
                    <a:pt x="7442" y="7019"/>
                  </a:cubicBezTo>
                  <a:cubicBezTo>
                    <a:pt x="7275" y="7388"/>
                    <a:pt x="7013" y="7686"/>
                    <a:pt x="6680" y="7900"/>
                  </a:cubicBezTo>
                  <a:lnTo>
                    <a:pt x="4572" y="7900"/>
                  </a:lnTo>
                  <a:cubicBezTo>
                    <a:pt x="4001" y="7555"/>
                    <a:pt x="3632" y="6912"/>
                    <a:pt x="3632" y="6209"/>
                  </a:cubicBezTo>
                  <a:cubicBezTo>
                    <a:pt x="3632" y="5947"/>
                    <a:pt x="3691" y="5674"/>
                    <a:pt x="3798" y="5423"/>
                  </a:cubicBezTo>
                  <a:lnTo>
                    <a:pt x="5287" y="2006"/>
                  </a:lnTo>
                  <a:cubicBezTo>
                    <a:pt x="5310" y="1911"/>
                    <a:pt x="5370" y="1852"/>
                    <a:pt x="5453" y="1828"/>
                  </a:cubicBezTo>
                  <a:lnTo>
                    <a:pt x="5453" y="5114"/>
                  </a:lnTo>
                  <a:cubicBezTo>
                    <a:pt x="5072" y="5173"/>
                    <a:pt x="4775" y="5423"/>
                    <a:pt x="4656" y="5781"/>
                  </a:cubicBezTo>
                  <a:cubicBezTo>
                    <a:pt x="4632" y="5876"/>
                    <a:pt x="4679" y="5959"/>
                    <a:pt x="4763" y="5995"/>
                  </a:cubicBezTo>
                  <a:cubicBezTo>
                    <a:pt x="4779" y="5999"/>
                    <a:pt x="4795" y="6001"/>
                    <a:pt x="4811" y="6001"/>
                  </a:cubicBezTo>
                  <a:cubicBezTo>
                    <a:pt x="4886" y="6001"/>
                    <a:pt x="4947" y="5957"/>
                    <a:pt x="4977" y="5888"/>
                  </a:cubicBezTo>
                  <a:cubicBezTo>
                    <a:pt x="5085" y="5573"/>
                    <a:pt x="5349" y="5427"/>
                    <a:pt x="5614" y="5427"/>
                  </a:cubicBezTo>
                  <a:cubicBezTo>
                    <a:pt x="5930" y="5427"/>
                    <a:pt x="6247" y="5636"/>
                    <a:pt x="6299" y="6019"/>
                  </a:cubicBezTo>
                  <a:lnTo>
                    <a:pt x="6299" y="6114"/>
                  </a:lnTo>
                  <a:cubicBezTo>
                    <a:pt x="6299" y="6537"/>
                    <a:pt x="5951" y="6795"/>
                    <a:pt x="5605" y="6795"/>
                  </a:cubicBezTo>
                  <a:cubicBezTo>
                    <a:pt x="5356" y="6795"/>
                    <a:pt x="5108" y="6662"/>
                    <a:pt x="4989" y="6364"/>
                  </a:cubicBezTo>
                  <a:cubicBezTo>
                    <a:pt x="4962" y="6293"/>
                    <a:pt x="4903" y="6255"/>
                    <a:pt x="4835" y="6255"/>
                  </a:cubicBezTo>
                  <a:cubicBezTo>
                    <a:pt x="4811" y="6255"/>
                    <a:pt x="4787" y="6260"/>
                    <a:pt x="4763" y="6269"/>
                  </a:cubicBezTo>
                  <a:cubicBezTo>
                    <a:pt x="4679" y="6305"/>
                    <a:pt x="4632" y="6412"/>
                    <a:pt x="4679" y="6495"/>
                  </a:cubicBezTo>
                  <a:cubicBezTo>
                    <a:pt x="4810" y="6805"/>
                    <a:pt x="5072" y="7043"/>
                    <a:pt x="5418" y="7126"/>
                  </a:cubicBezTo>
                  <a:cubicBezTo>
                    <a:pt x="5483" y="7138"/>
                    <a:pt x="5548" y="7144"/>
                    <a:pt x="5612" y="7144"/>
                  </a:cubicBezTo>
                  <a:cubicBezTo>
                    <a:pt x="6166" y="7144"/>
                    <a:pt x="6644" y="6702"/>
                    <a:pt x="6644" y="6126"/>
                  </a:cubicBezTo>
                  <a:cubicBezTo>
                    <a:pt x="6644" y="5590"/>
                    <a:pt x="6239" y="5197"/>
                    <a:pt x="5787" y="5126"/>
                  </a:cubicBezTo>
                  <a:lnTo>
                    <a:pt x="5787" y="1840"/>
                  </a:lnTo>
                  <a:cubicBezTo>
                    <a:pt x="5870" y="1864"/>
                    <a:pt x="5929" y="1947"/>
                    <a:pt x="5953" y="2018"/>
                  </a:cubicBezTo>
                  <a:lnTo>
                    <a:pt x="7442" y="5459"/>
                  </a:lnTo>
                  <a:cubicBezTo>
                    <a:pt x="7573" y="5769"/>
                    <a:pt x="7632" y="6114"/>
                    <a:pt x="7596" y="6447"/>
                  </a:cubicBezTo>
                  <a:cubicBezTo>
                    <a:pt x="7573" y="6543"/>
                    <a:pt x="7656" y="6626"/>
                    <a:pt x="7739" y="6626"/>
                  </a:cubicBezTo>
                  <a:cubicBezTo>
                    <a:pt x="7750" y="6629"/>
                    <a:pt x="7762" y="6630"/>
                    <a:pt x="7772" y="6630"/>
                  </a:cubicBezTo>
                  <a:cubicBezTo>
                    <a:pt x="7853" y="6630"/>
                    <a:pt x="7918" y="6557"/>
                    <a:pt x="7918" y="6483"/>
                  </a:cubicBezTo>
                  <a:cubicBezTo>
                    <a:pt x="7965" y="6090"/>
                    <a:pt x="7906" y="5697"/>
                    <a:pt x="7739" y="5316"/>
                  </a:cubicBezTo>
                  <a:lnTo>
                    <a:pt x="6251" y="1887"/>
                  </a:lnTo>
                  <a:cubicBezTo>
                    <a:pt x="6180" y="1709"/>
                    <a:pt x="6025" y="1566"/>
                    <a:pt x="5846" y="1494"/>
                  </a:cubicBezTo>
                  <a:lnTo>
                    <a:pt x="6180" y="1494"/>
                  </a:lnTo>
                  <a:cubicBezTo>
                    <a:pt x="6263" y="1494"/>
                    <a:pt x="6346" y="1423"/>
                    <a:pt x="6346" y="1328"/>
                  </a:cubicBezTo>
                  <a:lnTo>
                    <a:pt x="6346" y="994"/>
                  </a:lnTo>
                  <a:cubicBezTo>
                    <a:pt x="8549" y="1328"/>
                    <a:pt x="10240" y="3221"/>
                    <a:pt x="10311" y="5495"/>
                  </a:cubicBezTo>
                  <a:lnTo>
                    <a:pt x="9930" y="5495"/>
                  </a:lnTo>
                  <a:cubicBezTo>
                    <a:pt x="9835" y="5495"/>
                    <a:pt x="9763" y="5578"/>
                    <a:pt x="9763" y="5662"/>
                  </a:cubicBezTo>
                  <a:lnTo>
                    <a:pt x="9763" y="6828"/>
                  </a:lnTo>
                  <a:cubicBezTo>
                    <a:pt x="9763" y="6912"/>
                    <a:pt x="9835" y="6983"/>
                    <a:pt x="9930" y="6983"/>
                  </a:cubicBezTo>
                  <a:lnTo>
                    <a:pt x="11085" y="6983"/>
                  </a:lnTo>
                  <a:cubicBezTo>
                    <a:pt x="11180" y="6983"/>
                    <a:pt x="11252" y="6912"/>
                    <a:pt x="11252" y="6828"/>
                  </a:cubicBezTo>
                  <a:lnTo>
                    <a:pt x="11252" y="5662"/>
                  </a:lnTo>
                  <a:cubicBezTo>
                    <a:pt x="11287" y="5554"/>
                    <a:pt x="11204" y="5483"/>
                    <a:pt x="11121" y="5483"/>
                  </a:cubicBezTo>
                  <a:lnTo>
                    <a:pt x="10692" y="5483"/>
                  </a:lnTo>
                  <a:cubicBezTo>
                    <a:pt x="10656" y="4185"/>
                    <a:pt x="10132" y="2983"/>
                    <a:pt x="9216" y="2054"/>
                  </a:cubicBezTo>
                  <a:cubicBezTo>
                    <a:pt x="8704" y="1554"/>
                    <a:pt x="8108" y="1161"/>
                    <a:pt x="7453" y="911"/>
                  </a:cubicBezTo>
                  <a:lnTo>
                    <a:pt x="9120" y="911"/>
                  </a:lnTo>
                  <a:cubicBezTo>
                    <a:pt x="9204" y="1244"/>
                    <a:pt x="9501" y="1483"/>
                    <a:pt x="9835" y="1483"/>
                  </a:cubicBezTo>
                  <a:cubicBezTo>
                    <a:pt x="10240" y="1483"/>
                    <a:pt x="10585" y="1149"/>
                    <a:pt x="10585" y="732"/>
                  </a:cubicBezTo>
                  <a:cubicBezTo>
                    <a:pt x="10585" y="447"/>
                    <a:pt x="10418" y="197"/>
                    <a:pt x="10180" y="78"/>
                  </a:cubicBezTo>
                  <a:cubicBezTo>
                    <a:pt x="10155" y="63"/>
                    <a:pt x="10128" y="56"/>
                    <a:pt x="10102" y="56"/>
                  </a:cubicBezTo>
                  <a:cubicBezTo>
                    <a:pt x="10043" y="56"/>
                    <a:pt x="9987" y="91"/>
                    <a:pt x="9954" y="149"/>
                  </a:cubicBezTo>
                  <a:cubicBezTo>
                    <a:pt x="9918" y="244"/>
                    <a:pt x="9942" y="328"/>
                    <a:pt x="10037" y="375"/>
                  </a:cubicBezTo>
                  <a:cubicBezTo>
                    <a:pt x="10168" y="447"/>
                    <a:pt x="10251" y="590"/>
                    <a:pt x="10251" y="732"/>
                  </a:cubicBezTo>
                  <a:cubicBezTo>
                    <a:pt x="10251" y="959"/>
                    <a:pt x="10073" y="1137"/>
                    <a:pt x="9859" y="1137"/>
                  </a:cubicBezTo>
                  <a:cubicBezTo>
                    <a:pt x="9632" y="1137"/>
                    <a:pt x="9454" y="959"/>
                    <a:pt x="9454" y="732"/>
                  </a:cubicBezTo>
                  <a:cubicBezTo>
                    <a:pt x="9454" y="613"/>
                    <a:pt x="9489" y="506"/>
                    <a:pt x="9585" y="435"/>
                  </a:cubicBezTo>
                  <a:cubicBezTo>
                    <a:pt x="9656" y="375"/>
                    <a:pt x="9656" y="268"/>
                    <a:pt x="9597" y="197"/>
                  </a:cubicBezTo>
                  <a:cubicBezTo>
                    <a:pt x="9565" y="159"/>
                    <a:pt x="9521" y="141"/>
                    <a:pt x="9476" y="141"/>
                  </a:cubicBezTo>
                  <a:cubicBezTo>
                    <a:pt x="9435" y="141"/>
                    <a:pt x="9393" y="156"/>
                    <a:pt x="9358" y="185"/>
                  </a:cubicBezTo>
                  <a:cubicBezTo>
                    <a:pt x="9239" y="292"/>
                    <a:pt x="9168" y="423"/>
                    <a:pt x="9120" y="566"/>
                  </a:cubicBezTo>
                  <a:lnTo>
                    <a:pt x="6370" y="566"/>
                  </a:lnTo>
                  <a:lnTo>
                    <a:pt x="6370" y="173"/>
                  </a:lnTo>
                  <a:cubicBezTo>
                    <a:pt x="6370" y="78"/>
                    <a:pt x="6299" y="6"/>
                    <a:pt x="6203" y="6"/>
                  </a:cubicBezTo>
                  <a:lnTo>
                    <a:pt x="5072" y="6"/>
                  </a:lnTo>
                  <a:cubicBezTo>
                    <a:pt x="4989" y="6"/>
                    <a:pt x="4906" y="78"/>
                    <a:pt x="4906" y="173"/>
                  </a:cubicBezTo>
                  <a:lnTo>
                    <a:pt x="4906" y="566"/>
                  </a:lnTo>
                  <a:lnTo>
                    <a:pt x="2155" y="566"/>
                  </a:lnTo>
                  <a:cubicBezTo>
                    <a:pt x="2077" y="214"/>
                    <a:pt x="1767" y="0"/>
                    <a:pt x="14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55"/>
          <p:cNvSpPr txBox="1"/>
          <p:nvPr/>
        </p:nvSpPr>
        <p:spPr>
          <a:xfrm>
            <a:off x="5288301" y="1573671"/>
            <a:ext cx="12189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Testing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665" name="Google Shape;665;p55"/>
          <p:cNvSpPr txBox="1"/>
          <p:nvPr/>
        </p:nvSpPr>
        <p:spPr>
          <a:xfrm>
            <a:off x="5288299" y="1937375"/>
            <a:ext cx="30816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Test available tools and methods for best capture and preservation practices 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666" name="Google Shape;666;p55"/>
          <p:cNvSpPr txBox="1"/>
          <p:nvPr/>
        </p:nvSpPr>
        <p:spPr>
          <a:xfrm>
            <a:off x="5288305" y="2584270"/>
            <a:ext cx="23679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Documentation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667" name="Google Shape;667;p55"/>
          <p:cNvSpPr txBox="1"/>
          <p:nvPr/>
        </p:nvSpPr>
        <p:spPr>
          <a:xfrm>
            <a:off x="5288299" y="2965875"/>
            <a:ext cx="32868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Document tests and outcomes in order to keep a record of chosen methods and rational</a:t>
            </a:r>
            <a:endParaRPr sz="1200">
              <a:solidFill>
                <a:srgbClr val="434343"/>
              </a:solidFill>
            </a:endParaRPr>
          </a:p>
        </p:txBody>
      </p:sp>
      <p:grpSp>
        <p:nvGrpSpPr>
          <p:cNvPr id="668" name="Google Shape;668;p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76747" y="1639502"/>
            <a:ext cx="463400" cy="397999"/>
            <a:chOff x="7642687" y="1444263"/>
            <a:chExt cx="476700" cy="459000"/>
          </a:xfrm>
        </p:grpSpPr>
        <p:sp>
          <p:nvSpPr>
            <p:cNvPr id="669" name="Google Shape;669;p55"/>
            <p:cNvSpPr/>
            <p:nvPr/>
          </p:nvSpPr>
          <p:spPr>
            <a:xfrm>
              <a:off x="7642687" y="1444263"/>
              <a:ext cx="476700" cy="459000"/>
            </a:xfrm>
            <a:prstGeom prst="rect">
              <a:avLst/>
            </a:prstGeom>
            <a:solidFill>
              <a:srgbClr val="556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0" name="Google Shape;670;p55"/>
            <p:cNvGrpSpPr/>
            <p:nvPr/>
          </p:nvGrpSpPr>
          <p:grpSpPr>
            <a:xfrm>
              <a:off x="7735567" y="1536015"/>
              <a:ext cx="290939" cy="275520"/>
              <a:chOff x="4210933" y="2926777"/>
              <a:chExt cx="280072" cy="275520"/>
            </a:xfrm>
          </p:grpSpPr>
          <p:sp>
            <p:nvSpPr>
              <p:cNvPr id="671" name="Google Shape;671;p55"/>
              <p:cNvSpPr/>
              <p:nvPr/>
            </p:nvSpPr>
            <p:spPr>
              <a:xfrm>
                <a:off x="4490623" y="2970352"/>
                <a:ext cx="32" cy="4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3" extrusionOk="0">
                    <a:moveTo>
                      <a:pt x="0" y="0"/>
                    </a:moveTo>
                    <a:cubicBezTo>
                      <a:pt x="0" y="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55"/>
              <p:cNvSpPr/>
              <p:nvPr/>
            </p:nvSpPr>
            <p:spPr>
              <a:xfrm>
                <a:off x="4489859" y="2969589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55"/>
              <p:cNvSpPr/>
              <p:nvPr/>
            </p:nvSpPr>
            <p:spPr>
              <a:xfrm>
                <a:off x="4210933" y="2944952"/>
                <a:ext cx="280072" cy="257346"/>
              </a:xfrm>
              <a:custGeom>
                <a:avLst/>
                <a:gdLst/>
                <a:ahLst/>
                <a:cxnLst/>
                <a:rect l="l" t="t" r="r" b="b"/>
                <a:pathLst>
                  <a:path w="8799" h="8085" extrusionOk="0">
                    <a:moveTo>
                      <a:pt x="7549" y="620"/>
                    </a:moveTo>
                    <a:lnTo>
                      <a:pt x="6596" y="6382"/>
                    </a:lnTo>
                    <a:lnTo>
                      <a:pt x="6596" y="620"/>
                    </a:lnTo>
                    <a:close/>
                    <a:moveTo>
                      <a:pt x="4965" y="1"/>
                    </a:moveTo>
                    <a:cubicBezTo>
                      <a:pt x="4894" y="1"/>
                      <a:pt x="4834" y="60"/>
                      <a:pt x="4834" y="143"/>
                    </a:cubicBezTo>
                    <a:cubicBezTo>
                      <a:pt x="4834" y="215"/>
                      <a:pt x="4894" y="274"/>
                      <a:pt x="4965" y="274"/>
                    </a:cubicBezTo>
                    <a:lnTo>
                      <a:pt x="6322" y="274"/>
                    </a:lnTo>
                    <a:lnTo>
                      <a:pt x="6322" y="7835"/>
                    </a:lnTo>
                    <a:lnTo>
                      <a:pt x="262" y="7835"/>
                    </a:lnTo>
                    <a:lnTo>
                      <a:pt x="262" y="7192"/>
                    </a:lnTo>
                    <a:cubicBezTo>
                      <a:pt x="262" y="7121"/>
                      <a:pt x="203" y="7061"/>
                      <a:pt x="131" y="7061"/>
                    </a:cubicBezTo>
                    <a:cubicBezTo>
                      <a:pt x="60" y="7061"/>
                      <a:pt x="0" y="7121"/>
                      <a:pt x="0" y="7192"/>
                    </a:cubicBezTo>
                    <a:lnTo>
                      <a:pt x="0" y="7954"/>
                    </a:lnTo>
                    <a:cubicBezTo>
                      <a:pt x="0" y="8025"/>
                      <a:pt x="60" y="8085"/>
                      <a:pt x="131" y="8085"/>
                    </a:cubicBezTo>
                    <a:lnTo>
                      <a:pt x="6465" y="8085"/>
                    </a:lnTo>
                    <a:cubicBezTo>
                      <a:pt x="6525" y="8085"/>
                      <a:pt x="6561" y="8037"/>
                      <a:pt x="6584" y="8002"/>
                    </a:cubicBezTo>
                    <a:lnTo>
                      <a:pt x="7906" y="3715"/>
                    </a:lnTo>
                    <a:cubicBezTo>
                      <a:pt x="7918" y="3632"/>
                      <a:pt x="7882" y="3572"/>
                      <a:pt x="7811" y="3549"/>
                    </a:cubicBezTo>
                    <a:cubicBezTo>
                      <a:pt x="7799" y="3547"/>
                      <a:pt x="7788" y="3546"/>
                      <a:pt x="7777" y="3546"/>
                    </a:cubicBezTo>
                    <a:cubicBezTo>
                      <a:pt x="7721" y="3546"/>
                      <a:pt x="7674" y="3572"/>
                      <a:pt x="7644" y="3632"/>
                    </a:cubicBezTo>
                    <a:lnTo>
                      <a:pt x="6870" y="6132"/>
                    </a:lnTo>
                    <a:lnTo>
                      <a:pt x="7727" y="989"/>
                    </a:lnTo>
                    <a:lnTo>
                      <a:pt x="8466" y="989"/>
                    </a:lnTo>
                    <a:lnTo>
                      <a:pt x="7799" y="3144"/>
                    </a:lnTo>
                    <a:cubicBezTo>
                      <a:pt x="7787" y="3215"/>
                      <a:pt x="7811" y="3275"/>
                      <a:pt x="7882" y="3311"/>
                    </a:cubicBezTo>
                    <a:lnTo>
                      <a:pt x="7930" y="3311"/>
                    </a:lnTo>
                    <a:cubicBezTo>
                      <a:pt x="7989" y="3311"/>
                      <a:pt x="8037" y="3275"/>
                      <a:pt x="8049" y="3215"/>
                    </a:cubicBezTo>
                    <a:lnTo>
                      <a:pt x="8763" y="894"/>
                    </a:lnTo>
                    <a:cubicBezTo>
                      <a:pt x="8799" y="870"/>
                      <a:pt x="8799" y="822"/>
                      <a:pt x="8763" y="798"/>
                    </a:cubicBezTo>
                    <a:cubicBezTo>
                      <a:pt x="8739" y="763"/>
                      <a:pt x="8704" y="739"/>
                      <a:pt x="8668" y="739"/>
                    </a:cubicBezTo>
                    <a:lnTo>
                      <a:pt x="7787" y="739"/>
                    </a:lnTo>
                    <a:lnTo>
                      <a:pt x="7835" y="501"/>
                    </a:lnTo>
                    <a:cubicBezTo>
                      <a:pt x="7835" y="453"/>
                      <a:pt x="7835" y="417"/>
                      <a:pt x="7799" y="394"/>
                    </a:cubicBezTo>
                    <a:cubicBezTo>
                      <a:pt x="7763" y="358"/>
                      <a:pt x="7739" y="346"/>
                      <a:pt x="7692" y="346"/>
                    </a:cubicBezTo>
                    <a:lnTo>
                      <a:pt x="6596" y="346"/>
                    </a:lnTo>
                    <a:lnTo>
                      <a:pt x="6596" y="143"/>
                    </a:lnTo>
                    <a:cubicBezTo>
                      <a:pt x="6596" y="60"/>
                      <a:pt x="6537" y="1"/>
                      <a:pt x="64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55"/>
              <p:cNvSpPr/>
              <p:nvPr/>
            </p:nvSpPr>
            <p:spPr>
              <a:xfrm>
                <a:off x="4212047" y="2926777"/>
                <a:ext cx="144826" cy="234619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7371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31"/>
                    </a:cubicBezTo>
                    <a:lnTo>
                      <a:pt x="1" y="7239"/>
                    </a:lnTo>
                    <a:cubicBezTo>
                      <a:pt x="1" y="7311"/>
                      <a:pt x="60" y="7370"/>
                      <a:pt x="132" y="7370"/>
                    </a:cubicBezTo>
                    <a:cubicBezTo>
                      <a:pt x="203" y="7370"/>
                      <a:pt x="263" y="7311"/>
                      <a:pt x="263" y="7239"/>
                    </a:cubicBezTo>
                    <a:lnTo>
                      <a:pt x="263" y="262"/>
                    </a:lnTo>
                    <a:lnTo>
                      <a:pt x="1763" y="262"/>
                    </a:lnTo>
                    <a:lnTo>
                      <a:pt x="2299" y="810"/>
                    </a:lnTo>
                    <a:cubicBezTo>
                      <a:pt x="2335" y="845"/>
                      <a:pt x="2358" y="857"/>
                      <a:pt x="2394" y="857"/>
                    </a:cubicBezTo>
                    <a:lnTo>
                      <a:pt x="4418" y="857"/>
                    </a:lnTo>
                    <a:cubicBezTo>
                      <a:pt x="4490" y="857"/>
                      <a:pt x="4549" y="798"/>
                      <a:pt x="4549" y="726"/>
                    </a:cubicBezTo>
                    <a:cubicBezTo>
                      <a:pt x="4537" y="655"/>
                      <a:pt x="4478" y="595"/>
                      <a:pt x="4418" y="595"/>
                    </a:cubicBezTo>
                    <a:lnTo>
                      <a:pt x="2454" y="595"/>
                    </a:lnTo>
                    <a:lnTo>
                      <a:pt x="1918" y="36"/>
                    </a:lnTo>
                    <a:cubicBezTo>
                      <a:pt x="1882" y="12"/>
                      <a:pt x="1858" y="0"/>
                      <a:pt x="1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55"/>
              <p:cNvSpPr/>
              <p:nvPr/>
            </p:nvSpPr>
            <p:spPr>
              <a:xfrm>
                <a:off x="4246550" y="2996103"/>
                <a:ext cx="28074" cy="28106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83" extrusionOk="0">
                    <a:moveTo>
                      <a:pt x="620" y="263"/>
                    </a:moveTo>
                    <a:lnTo>
                      <a:pt x="620" y="608"/>
                    </a:lnTo>
                    <a:lnTo>
                      <a:pt x="262" y="608"/>
                    </a:lnTo>
                    <a:lnTo>
                      <a:pt x="262" y="263"/>
                    </a:lnTo>
                    <a:close/>
                    <a:moveTo>
                      <a:pt x="131" y="1"/>
                    </a:moveTo>
                    <a:cubicBezTo>
                      <a:pt x="60" y="1"/>
                      <a:pt x="0" y="60"/>
                      <a:pt x="0" y="144"/>
                    </a:cubicBezTo>
                    <a:lnTo>
                      <a:pt x="0" y="751"/>
                    </a:lnTo>
                    <a:cubicBezTo>
                      <a:pt x="0" y="822"/>
                      <a:pt x="60" y="882"/>
                      <a:pt x="131" y="882"/>
                    </a:cubicBezTo>
                    <a:lnTo>
                      <a:pt x="739" y="882"/>
                    </a:lnTo>
                    <a:cubicBezTo>
                      <a:pt x="822" y="882"/>
                      <a:pt x="881" y="822"/>
                      <a:pt x="881" y="751"/>
                    </a:cubicBezTo>
                    <a:lnTo>
                      <a:pt x="881" y="144"/>
                    </a:lnTo>
                    <a:cubicBezTo>
                      <a:pt x="881" y="60"/>
                      <a:pt x="822" y="1"/>
                      <a:pt x="7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55"/>
              <p:cNvSpPr/>
              <p:nvPr/>
            </p:nvSpPr>
            <p:spPr>
              <a:xfrm>
                <a:off x="4285956" y="3015456"/>
                <a:ext cx="97814" cy="875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75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43"/>
                    </a:cubicBezTo>
                    <a:cubicBezTo>
                      <a:pt x="1" y="214"/>
                      <a:pt x="60" y="274"/>
                      <a:pt x="132" y="274"/>
                    </a:cubicBezTo>
                    <a:lnTo>
                      <a:pt x="2942" y="274"/>
                    </a:lnTo>
                    <a:cubicBezTo>
                      <a:pt x="3013" y="274"/>
                      <a:pt x="3072" y="214"/>
                      <a:pt x="3072" y="143"/>
                    </a:cubicBezTo>
                    <a:cubicBezTo>
                      <a:pt x="3072" y="72"/>
                      <a:pt x="3013" y="0"/>
                      <a:pt x="29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55"/>
              <p:cNvSpPr/>
              <p:nvPr/>
            </p:nvSpPr>
            <p:spPr>
              <a:xfrm>
                <a:off x="4285956" y="3001800"/>
                <a:ext cx="30366" cy="8753"/>
              </a:xfrm>
              <a:custGeom>
                <a:avLst/>
                <a:gdLst/>
                <a:ahLst/>
                <a:cxnLst/>
                <a:rect l="l" t="t" r="r" b="b"/>
                <a:pathLst>
                  <a:path w="954" h="275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15"/>
                      <a:pt x="60" y="274"/>
                      <a:pt x="132" y="274"/>
                    </a:cubicBezTo>
                    <a:lnTo>
                      <a:pt x="810" y="274"/>
                    </a:lnTo>
                    <a:cubicBezTo>
                      <a:pt x="894" y="274"/>
                      <a:pt x="953" y="215"/>
                      <a:pt x="953" y="132"/>
                    </a:cubicBezTo>
                    <a:cubicBezTo>
                      <a:pt x="953" y="60"/>
                      <a:pt x="894" y="1"/>
                      <a:pt x="8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55"/>
              <p:cNvSpPr/>
              <p:nvPr/>
            </p:nvSpPr>
            <p:spPr>
              <a:xfrm>
                <a:off x="4246550" y="3060177"/>
                <a:ext cx="28074" cy="28074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82" extrusionOk="0">
                    <a:moveTo>
                      <a:pt x="620" y="274"/>
                    </a:moveTo>
                    <a:lnTo>
                      <a:pt x="620" y="631"/>
                    </a:lnTo>
                    <a:lnTo>
                      <a:pt x="262" y="631"/>
                    </a:lnTo>
                    <a:lnTo>
                      <a:pt x="262" y="274"/>
                    </a:lnTo>
                    <a:close/>
                    <a:moveTo>
                      <a:pt x="131" y="0"/>
                    </a:moveTo>
                    <a:cubicBezTo>
                      <a:pt x="60" y="0"/>
                      <a:pt x="0" y="60"/>
                      <a:pt x="0" y="131"/>
                    </a:cubicBezTo>
                    <a:lnTo>
                      <a:pt x="0" y="750"/>
                    </a:lnTo>
                    <a:cubicBezTo>
                      <a:pt x="0" y="822"/>
                      <a:pt x="60" y="881"/>
                      <a:pt x="131" y="881"/>
                    </a:cubicBezTo>
                    <a:lnTo>
                      <a:pt x="739" y="881"/>
                    </a:lnTo>
                    <a:cubicBezTo>
                      <a:pt x="822" y="881"/>
                      <a:pt x="881" y="822"/>
                      <a:pt x="881" y="750"/>
                    </a:cubicBezTo>
                    <a:lnTo>
                      <a:pt x="881" y="131"/>
                    </a:lnTo>
                    <a:cubicBezTo>
                      <a:pt x="881" y="60"/>
                      <a:pt x="822" y="0"/>
                      <a:pt x="7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55"/>
              <p:cNvSpPr/>
              <p:nvPr/>
            </p:nvSpPr>
            <p:spPr>
              <a:xfrm>
                <a:off x="4285956" y="3080261"/>
                <a:ext cx="97814" cy="8371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63" extrusionOk="0">
                    <a:moveTo>
                      <a:pt x="132" y="0"/>
                    </a:moveTo>
                    <a:cubicBezTo>
                      <a:pt x="60" y="0"/>
                      <a:pt x="1" y="48"/>
                      <a:pt x="1" y="131"/>
                    </a:cubicBezTo>
                    <a:cubicBezTo>
                      <a:pt x="1" y="203"/>
                      <a:pt x="60" y="262"/>
                      <a:pt x="132" y="262"/>
                    </a:cubicBezTo>
                    <a:lnTo>
                      <a:pt x="2942" y="262"/>
                    </a:lnTo>
                    <a:cubicBezTo>
                      <a:pt x="3013" y="262"/>
                      <a:pt x="3072" y="203"/>
                      <a:pt x="3072" y="131"/>
                    </a:cubicBezTo>
                    <a:cubicBezTo>
                      <a:pt x="3072" y="48"/>
                      <a:pt x="3013" y="0"/>
                      <a:pt x="29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55"/>
              <p:cNvSpPr/>
              <p:nvPr/>
            </p:nvSpPr>
            <p:spPr>
              <a:xfrm>
                <a:off x="4285956" y="3066224"/>
                <a:ext cx="30366" cy="8753"/>
              </a:xfrm>
              <a:custGeom>
                <a:avLst/>
                <a:gdLst/>
                <a:ahLst/>
                <a:cxnLst/>
                <a:rect l="l" t="t" r="r" b="b"/>
                <a:pathLst>
                  <a:path w="954" h="275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43"/>
                    </a:cubicBezTo>
                    <a:cubicBezTo>
                      <a:pt x="1" y="215"/>
                      <a:pt x="60" y="274"/>
                      <a:pt x="132" y="274"/>
                    </a:cubicBezTo>
                    <a:lnTo>
                      <a:pt x="810" y="274"/>
                    </a:lnTo>
                    <a:cubicBezTo>
                      <a:pt x="894" y="274"/>
                      <a:pt x="953" y="215"/>
                      <a:pt x="953" y="143"/>
                    </a:cubicBezTo>
                    <a:cubicBezTo>
                      <a:pt x="953" y="60"/>
                      <a:pt x="894" y="1"/>
                      <a:pt x="8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55"/>
              <p:cNvSpPr/>
              <p:nvPr/>
            </p:nvSpPr>
            <p:spPr>
              <a:xfrm>
                <a:off x="4246550" y="3124601"/>
                <a:ext cx="28074" cy="28074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82" extrusionOk="0">
                    <a:moveTo>
                      <a:pt x="620" y="250"/>
                    </a:moveTo>
                    <a:lnTo>
                      <a:pt x="620" y="607"/>
                    </a:lnTo>
                    <a:lnTo>
                      <a:pt x="262" y="607"/>
                    </a:lnTo>
                    <a:lnTo>
                      <a:pt x="262" y="250"/>
                    </a:lnTo>
                    <a:close/>
                    <a:moveTo>
                      <a:pt x="131" y="0"/>
                    </a:moveTo>
                    <a:cubicBezTo>
                      <a:pt x="60" y="0"/>
                      <a:pt x="0" y="60"/>
                      <a:pt x="0" y="131"/>
                    </a:cubicBezTo>
                    <a:lnTo>
                      <a:pt x="0" y="738"/>
                    </a:lnTo>
                    <a:cubicBezTo>
                      <a:pt x="0" y="822"/>
                      <a:pt x="60" y="881"/>
                      <a:pt x="131" y="881"/>
                    </a:cubicBezTo>
                    <a:lnTo>
                      <a:pt x="739" y="881"/>
                    </a:lnTo>
                    <a:cubicBezTo>
                      <a:pt x="822" y="881"/>
                      <a:pt x="881" y="822"/>
                      <a:pt x="881" y="738"/>
                    </a:cubicBezTo>
                    <a:lnTo>
                      <a:pt x="881" y="131"/>
                    </a:lnTo>
                    <a:cubicBezTo>
                      <a:pt x="881" y="60"/>
                      <a:pt x="822" y="0"/>
                      <a:pt x="7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55"/>
              <p:cNvSpPr/>
              <p:nvPr/>
            </p:nvSpPr>
            <p:spPr>
              <a:xfrm>
                <a:off x="4285956" y="3143921"/>
                <a:ext cx="97814" cy="875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75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31"/>
                    </a:cubicBezTo>
                    <a:cubicBezTo>
                      <a:pt x="1" y="215"/>
                      <a:pt x="60" y="274"/>
                      <a:pt x="132" y="274"/>
                    </a:cubicBezTo>
                    <a:lnTo>
                      <a:pt x="2942" y="274"/>
                    </a:lnTo>
                    <a:cubicBezTo>
                      <a:pt x="3013" y="274"/>
                      <a:pt x="3072" y="215"/>
                      <a:pt x="3072" y="131"/>
                    </a:cubicBezTo>
                    <a:cubicBezTo>
                      <a:pt x="3072" y="60"/>
                      <a:pt x="3013" y="0"/>
                      <a:pt x="29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55"/>
              <p:cNvSpPr/>
              <p:nvPr/>
            </p:nvSpPr>
            <p:spPr>
              <a:xfrm>
                <a:off x="4285956" y="3130266"/>
                <a:ext cx="30366" cy="837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263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15"/>
                      <a:pt x="60" y="263"/>
                      <a:pt x="132" y="263"/>
                    </a:cubicBezTo>
                    <a:lnTo>
                      <a:pt x="810" y="263"/>
                    </a:lnTo>
                    <a:cubicBezTo>
                      <a:pt x="894" y="263"/>
                      <a:pt x="953" y="215"/>
                      <a:pt x="953" y="132"/>
                    </a:cubicBezTo>
                    <a:cubicBezTo>
                      <a:pt x="953" y="60"/>
                      <a:pt x="894" y="1"/>
                      <a:pt x="8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4" name="Google Shape;684;p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37295" y="2700801"/>
            <a:ext cx="463400" cy="397999"/>
            <a:chOff x="3692349" y="2900975"/>
            <a:chExt cx="476700" cy="459000"/>
          </a:xfrm>
        </p:grpSpPr>
        <p:sp>
          <p:nvSpPr>
            <p:cNvPr id="685" name="Google Shape;685;p55"/>
            <p:cNvSpPr/>
            <p:nvPr/>
          </p:nvSpPr>
          <p:spPr>
            <a:xfrm>
              <a:off x="3692349" y="2900975"/>
              <a:ext cx="476700" cy="459000"/>
            </a:xfrm>
            <a:prstGeom prst="rect">
              <a:avLst/>
            </a:prstGeom>
            <a:solidFill>
              <a:srgbClr val="556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6" name="Google Shape;686;p55"/>
            <p:cNvGrpSpPr/>
            <p:nvPr/>
          </p:nvGrpSpPr>
          <p:grpSpPr>
            <a:xfrm>
              <a:off x="3753489" y="2986935"/>
              <a:ext cx="366271" cy="287072"/>
              <a:chOff x="7973468" y="3382322"/>
              <a:chExt cx="352590" cy="287072"/>
            </a:xfrm>
          </p:grpSpPr>
          <p:sp>
            <p:nvSpPr>
              <p:cNvPr id="687" name="Google Shape;687;p55"/>
              <p:cNvSpPr/>
              <p:nvPr/>
            </p:nvSpPr>
            <p:spPr>
              <a:xfrm>
                <a:off x="7973468" y="3382322"/>
                <a:ext cx="352590" cy="287072"/>
              </a:xfrm>
              <a:custGeom>
                <a:avLst/>
                <a:gdLst/>
                <a:ahLst/>
                <a:cxnLst/>
                <a:rect l="l" t="t" r="r" b="b"/>
                <a:pathLst>
                  <a:path w="11086" h="9026" extrusionOk="0">
                    <a:moveTo>
                      <a:pt x="5370" y="334"/>
                    </a:moveTo>
                    <a:lnTo>
                      <a:pt x="5370" y="7001"/>
                    </a:lnTo>
                    <a:lnTo>
                      <a:pt x="941" y="7001"/>
                    </a:lnTo>
                    <a:lnTo>
                      <a:pt x="941" y="334"/>
                    </a:lnTo>
                    <a:close/>
                    <a:moveTo>
                      <a:pt x="5370" y="7323"/>
                    </a:moveTo>
                    <a:lnTo>
                      <a:pt x="5370" y="7656"/>
                    </a:lnTo>
                    <a:lnTo>
                      <a:pt x="941" y="7656"/>
                    </a:lnTo>
                    <a:lnTo>
                      <a:pt x="941" y="7323"/>
                    </a:lnTo>
                    <a:close/>
                    <a:moveTo>
                      <a:pt x="10133" y="7323"/>
                    </a:moveTo>
                    <a:lnTo>
                      <a:pt x="10133" y="7656"/>
                    </a:lnTo>
                    <a:lnTo>
                      <a:pt x="5704" y="7656"/>
                    </a:lnTo>
                    <a:lnTo>
                      <a:pt x="5704" y="7323"/>
                    </a:lnTo>
                    <a:close/>
                    <a:moveTo>
                      <a:pt x="5835" y="7977"/>
                    </a:moveTo>
                    <a:lnTo>
                      <a:pt x="5835" y="8680"/>
                    </a:lnTo>
                    <a:lnTo>
                      <a:pt x="5240" y="8692"/>
                    </a:lnTo>
                    <a:cubicBezTo>
                      <a:pt x="5240" y="8692"/>
                      <a:pt x="5228" y="8692"/>
                      <a:pt x="5228" y="8680"/>
                    </a:cubicBezTo>
                    <a:lnTo>
                      <a:pt x="5228" y="7977"/>
                    </a:lnTo>
                    <a:close/>
                    <a:moveTo>
                      <a:pt x="775" y="0"/>
                    </a:moveTo>
                    <a:cubicBezTo>
                      <a:pt x="691" y="0"/>
                      <a:pt x="608" y="72"/>
                      <a:pt x="608" y="167"/>
                    </a:cubicBezTo>
                    <a:lnTo>
                      <a:pt x="608" y="536"/>
                    </a:lnTo>
                    <a:lnTo>
                      <a:pt x="465" y="536"/>
                    </a:lnTo>
                    <a:cubicBezTo>
                      <a:pt x="215" y="536"/>
                      <a:pt x="1" y="738"/>
                      <a:pt x="1" y="1000"/>
                    </a:cubicBezTo>
                    <a:lnTo>
                      <a:pt x="1" y="1715"/>
                    </a:lnTo>
                    <a:cubicBezTo>
                      <a:pt x="1" y="1798"/>
                      <a:pt x="72" y="1881"/>
                      <a:pt x="167" y="1881"/>
                    </a:cubicBezTo>
                    <a:cubicBezTo>
                      <a:pt x="251" y="1881"/>
                      <a:pt x="334" y="1798"/>
                      <a:pt x="334" y="1715"/>
                    </a:cubicBezTo>
                    <a:lnTo>
                      <a:pt x="334" y="1000"/>
                    </a:lnTo>
                    <a:cubicBezTo>
                      <a:pt x="334" y="929"/>
                      <a:pt x="394" y="869"/>
                      <a:pt x="465" y="869"/>
                    </a:cubicBezTo>
                    <a:lnTo>
                      <a:pt x="608" y="869"/>
                    </a:lnTo>
                    <a:lnTo>
                      <a:pt x="608" y="7799"/>
                    </a:lnTo>
                    <a:cubicBezTo>
                      <a:pt x="608" y="7894"/>
                      <a:pt x="691" y="7965"/>
                      <a:pt x="775" y="7965"/>
                    </a:cubicBezTo>
                    <a:lnTo>
                      <a:pt x="4918" y="7965"/>
                    </a:lnTo>
                    <a:lnTo>
                      <a:pt x="4918" y="8335"/>
                    </a:lnTo>
                    <a:lnTo>
                      <a:pt x="465" y="8335"/>
                    </a:lnTo>
                    <a:cubicBezTo>
                      <a:pt x="394" y="8335"/>
                      <a:pt x="334" y="8275"/>
                      <a:pt x="334" y="8204"/>
                    </a:cubicBezTo>
                    <a:lnTo>
                      <a:pt x="334" y="2429"/>
                    </a:lnTo>
                    <a:cubicBezTo>
                      <a:pt x="334" y="2334"/>
                      <a:pt x="251" y="2262"/>
                      <a:pt x="167" y="2262"/>
                    </a:cubicBezTo>
                    <a:cubicBezTo>
                      <a:pt x="72" y="2262"/>
                      <a:pt x="1" y="2334"/>
                      <a:pt x="1" y="2429"/>
                    </a:cubicBezTo>
                    <a:lnTo>
                      <a:pt x="1" y="8204"/>
                    </a:lnTo>
                    <a:cubicBezTo>
                      <a:pt x="1" y="8454"/>
                      <a:pt x="215" y="8668"/>
                      <a:pt x="465" y="8668"/>
                    </a:cubicBezTo>
                    <a:lnTo>
                      <a:pt x="4918" y="8668"/>
                    </a:lnTo>
                    <a:lnTo>
                      <a:pt x="4918" y="8680"/>
                    </a:lnTo>
                    <a:cubicBezTo>
                      <a:pt x="4918" y="8858"/>
                      <a:pt x="5061" y="9025"/>
                      <a:pt x="5251" y="9025"/>
                    </a:cubicBezTo>
                    <a:lnTo>
                      <a:pt x="5835" y="9025"/>
                    </a:lnTo>
                    <a:cubicBezTo>
                      <a:pt x="6013" y="9025"/>
                      <a:pt x="6180" y="8870"/>
                      <a:pt x="6180" y="8680"/>
                    </a:cubicBezTo>
                    <a:lnTo>
                      <a:pt x="6180" y="8668"/>
                    </a:lnTo>
                    <a:lnTo>
                      <a:pt x="10633" y="8668"/>
                    </a:lnTo>
                    <a:cubicBezTo>
                      <a:pt x="10883" y="8668"/>
                      <a:pt x="11085" y="8454"/>
                      <a:pt x="11085" y="8204"/>
                    </a:cubicBezTo>
                    <a:lnTo>
                      <a:pt x="11085" y="1012"/>
                    </a:lnTo>
                    <a:cubicBezTo>
                      <a:pt x="11074" y="762"/>
                      <a:pt x="10871" y="548"/>
                      <a:pt x="10609" y="548"/>
                    </a:cubicBezTo>
                    <a:lnTo>
                      <a:pt x="10466" y="548"/>
                    </a:lnTo>
                    <a:lnTo>
                      <a:pt x="10466" y="179"/>
                    </a:lnTo>
                    <a:cubicBezTo>
                      <a:pt x="10466" y="95"/>
                      <a:pt x="10395" y="12"/>
                      <a:pt x="10300" y="12"/>
                    </a:cubicBezTo>
                    <a:lnTo>
                      <a:pt x="9692" y="12"/>
                    </a:lnTo>
                    <a:cubicBezTo>
                      <a:pt x="9597" y="12"/>
                      <a:pt x="9526" y="95"/>
                      <a:pt x="9526" y="179"/>
                    </a:cubicBezTo>
                    <a:cubicBezTo>
                      <a:pt x="9526" y="274"/>
                      <a:pt x="9597" y="345"/>
                      <a:pt x="9692" y="345"/>
                    </a:cubicBezTo>
                    <a:lnTo>
                      <a:pt x="10133" y="345"/>
                    </a:lnTo>
                    <a:lnTo>
                      <a:pt x="10133" y="5894"/>
                    </a:lnTo>
                    <a:cubicBezTo>
                      <a:pt x="10133" y="5989"/>
                      <a:pt x="10216" y="6060"/>
                      <a:pt x="10300" y="6060"/>
                    </a:cubicBezTo>
                    <a:cubicBezTo>
                      <a:pt x="10395" y="6060"/>
                      <a:pt x="10466" y="5989"/>
                      <a:pt x="10466" y="5894"/>
                    </a:cubicBezTo>
                    <a:lnTo>
                      <a:pt x="10466" y="881"/>
                    </a:lnTo>
                    <a:lnTo>
                      <a:pt x="10609" y="881"/>
                    </a:lnTo>
                    <a:cubicBezTo>
                      <a:pt x="10693" y="881"/>
                      <a:pt x="10752" y="941"/>
                      <a:pt x="10752" y="1012"/>
                    </a:cubicBezTo>
                    <a:lnTo>
                      <a:pt x="10752" y="8204"/>
                    </a:lnTo>
                    <a:cubicBezTo>
                      <a:pt x="10752" y="8275"/>
                      <a:pt x="10693" y="8335"/>
                      <a:pt x="10609" y="8335"/>
                    </a:cubicBezTo>
                    <a:lnTo>
                      <a:pt x="6168" y="8335"/>
                    </a:lnTo>
                    <a:lnTo>
                      <a:pt x="6168" y="7965"/>
                    </a:lnTo>
                    <a:lnTo>
                      <a:pt x="10300" y="7965"/>
                    </a:lnTo>
                    <a:cubicBezTo>
                      <a:pt x="10395" y="7965"/>
                      <a:pt x="10466" y="7882"/>
                      <a:pt x="10466" y="7799"/>
                    </a:cubicBezTo>
                    <a:lnTo>
                      <a:pt x="10466" y="6584"/>
                    </a:lnTo>
                    <a:cubicBezTo>
                      <a:pt x="10466" y="6489"/>
                      <a:pt x="10395" y="6418"/>
                      <a:pt x="10300" y="6418"/>
                    </a:cubicBezTo>
                    <a:cubicBezTo>
                      <a:pt x="10216" y="6418"/>
                      <a:pt x="10133" y="6489"/>
                      <a:pt x="10133" y="6584"/>
                    </a:cubicBezTo>
                    <a:lnTo>
                      <a:pt x="10133" y="7001"/>
                    </a:lnTo>
                    <a:lnTo>
                      <a:pt x="5704" y="7001"/>
                    </a:lnTo>
                    <a:lnTo>
                      <a:pt x="5704" y="334"/>
                    </a:lnTo>
                    <a:lnTo>
                      <a:pt x="9002" y="334"/>
                    </a:lnTo>
                    <a:cubicBezTo>
                      <a:pt x="9097" y="334"/>
                      <a:pt x="9169" y="250"/>
                      <a:pt x="9169" y="167"/>
                    </a:cubicBezTo>
                    <a:cubicBezTo>
                      <a:pt x="9169" y="72"/>
                      <a:pt x="9097" y="0"/>
                      <a:pt x="90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55"/>
              <p:cNvSpPr/>
              <p:nvPr/>
            </p:nvSpPr>
            <p:spPr>
              <a:xfrm>
                <a:off x="8051486" y="3417149"/>
                <a:ext cx="73883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34" extrusionOk="0">
                    <a:moveTo>
                      <a:pt x="167" y="1"/>
                    </a:moveTo>
                    <a:cubicBezTo>
                      <a:pt x="84" y="1"/>
                      <a:pt x="0" y="84"/>
                      <a:pt x="0" y="167"/>
                    </a:cubicBezTo>
                    <a:cubicBezTo>
                      <a:pt x="0" y="262"/>
                      <a:pt x="84" y="334"/>
                      <a:pt x="167" y="334"/>
                    </a:cubicBezTo>
                    <a:lnTo>
                      <a:pt x="2167" y="334"/>
                    </a:lnTo>
                    <a:cubicBezTo>
                      <a:pt x="2251" y="334"/>
                      <a:pt x="2322" y="262"/>
                      <a:pt x="2322" y="167"/>
                    </a:cubicBezTo>
                    <a:cubicBezTo>
                      <a:pt x="2322" y="84"/>
                      <a:pt x="2251" y="1"/>
                      <a:pt x="2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55"/>
              <p:cNvSpPr/>
              <p:nvPr/>
            </p:nvSpPr>
            <p:spPr>
              <a:xfrm>
                <a:off x="8022702" y="3437981"/>
                <a:ext cx="102667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334" extrusionOk="0">
                    <a:moveTo>
                      <a:pt x="167" y="0"/>
                    </a:moveTo>
                    <a:cubicBezTo>
                      <a:pt x="72" y="0"/>
                      <a:pt x="1" y="84"/>
                      <a:pt x="1" y="167"/>
                    </a:cubicBezTo>
                    <a:cubicBezTo>
                      <a:pt x="12" y="262"/>
                      <a:pt x="72" y="334"/>
                      <a:pt x="167" y="334"/>
                    </a:cubicBezTo>
                    <a:lnTo>
                      <a:pt x="3072" y="334"/>
                    </a:lnTo>
                    <a:cubicBezTo>
                      <a:pt x="3156" y="334"/>
                      <a:pt x="3227" y="262"/>
                      <a:pt x="3227" y="167"/>
                    </a:cubicBezTo>
                    <a:cubicBezTo>
                      <a:pt x="3227" y="84"/>
                      <a:pt x="3156" y="0"/>
                      <a:pt x="30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55"/>
              <p:cNvSpPr/>
              <p:nvPr/>
            </p:nvSpPr>
            <p:spPr>
              <a:xfrm>
                <a:off x="8022702" y="3458432"/>
                <a:ext cx="102667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334" extrusionOk="0">
                    <a:moveTo>
                      <a:pt x="167" y="0"/>
                    </a:moveTo>
                    <a:cubicBezTo>
                      <a:pt x="72" y="0"/>
                      <a:pt x="1" y="84"/>
                      <a:pt x="1" y="167"/>
                    </a:cubicBezTo>
                    <a:cubicBezTo>
                      <a:pt x="12" y="274"/>
                      <a:pt x="72" y="334"/>
                      <a:pt x="167" y="334"/>
                    </a:cubicBezTo>
                    <a:lnTo>
                      <a:pt x="3072" y="334"/>
                    </a:lnTo>
                    <a:cubicBezTo>
                      <a:pt x="3156" y="334"/>
                      <a:pt x="3227" y="262"/>
                      <a:pt x="3227" y="167"/>
                    </a:cubicBezTo>
                    <a:cubicBezTo>
                      <a:pt x="3227" y="84"/>
                      <a:pt x="3156" y="0"/>
                      <a:pt x="30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55"/>
              <p:cNvSpPr/>
              <p:nvPr/>
            </p:nvSpPr>
            <p:spPr>
              <a:xfrm>
                <a:off x="8022702" y="3479264"/>
                <a:ext cx="81071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334" extrusionOk="0">
                    <a:moveTo>
                      <a:pt x="167" y="0"/>
                    </a:moveTo>
                    <a:cubicBezTo>
                      <a:pt x="72" y="0"/>
                      <a:pt x="1" y="84"/>
                      <a:pt x="1" y="167"/>
                    </a:cubicBezTo>
                    <a:cubicBezTo>
                      <a:pt x="12" y="262"/>
                      <a:pt x="72" y="334"/>
                      <a:pt x="167" y="334"/>
                    </a:cubicBezTo>
                    <a:lnTo>
                      <a:pt x="2382" y="334"/>
                    </a:lnTo>
                    <a:cubicBezTo>
                      <a:pt x="2477" y="334"/>
                      <a:pt x="2549" y="262"/>
                      <a:pt x="2549" y="167"/>
                    </a:cubicBezTo>
                    <a:cubicBezTo>
                      <a:pt x="2549" y="84"/>
                      <a:pt x="2477" y="0"/>
                      <a:pt x="2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55"/>
              <p:cNvSpPr/>
              <p:nvPr/>
            </p:nvSpPr>
            <p:spPr>
              <a:xfrm>
                <a:off x="8051486" y="3520515"/>
                <a:ext cx="73883" cy="1065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35" extrusionOk="0">
                    <a:moveTo>
                      <a:pt x="167" y="1"/>
                    </a:moveTo>
                    <a:cubicBezTo>
                      <a:pt x="84" y="1"/>
                      <a:pt x="0" y="72"/>
                      <a:pt x="0" y="168"/>
                    </a:cubicBezTo>
                    <a:cubicBezTo>
                      <a:pt x="0" y="251"/>
                      <a:pt x="84" y="334"/>
                      <a:pt x="167" y="334"/>
                    </a:cubicBezTo>
                    <a:lnTo>
                      <a:pt x="2167" y="334"/>
                    </a:lnTo>
                    <a:cubicBezTo>
                      <a:pt x="2251" y="334"/>
                      <a:pt x="2322" y="251"/>
                      <a:pt x="2322" y="168"/>
                    </a:cubicBezTo>
                    <a:cubicBezTo>
                      <a:pt x="2322" y="72"/>
                      <a:pt x="2251" y="1"/>
                      <a:pt x="2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55"/>
              <p:cNvSpPr/>
              <p:nvPr/>
            </p:nvSpPr>
            <p:spPr>
              <a:xfrm>
                <a:off x="8022702" y="3540966"/>
                <a:ext cx="102667" cy="10273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323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68"/>
                    </a:cubicBezTo>
                    <a:cubicBezTo>
                      <a:pt x="12" y="263"/>
                      <a:pt x="72" y="322"/>
                      <a:pt x="167" y="322"/>
                    </a:cubicBezTo>
                    <a:lnTo>
                      <a:pt x="3072" y="322"/>
                    </a:lnTo>
                    <a:cubicBezTo>
                      <a:pt x="3156" y="322"/>
                      <a:pt x="3227" y="251"/>
                      <a:pt x="3227" y="168"/>
                    </a:cubicBezTo>
                    <a:cubicBezTo>
                      <a:pt x="3227" y="72"/>
                      <a:pt x="3156" y="1"/>
                      <a:pt x="30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55"/>
              <p:cNvSpPr/>
              <p:nvPr/>
            </p:nvSpPr>
            <p:spPr>
              <a:xfrm>
                <a:off x="8022702" y="3561798"/>
                <a:ext cx="49266" cy="10273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323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2" y="251"/>
                      <a:pt x="72" y="322"/>
                      <a:pt x="167" y="322"/>
                    </a:cubicBezTo>
                    <a:lnTo>
                      <a:pt x="1382" y="322"/>
                    </a:lnTo>
                    <a:cubicBezTo>
                      <a:pt x="1477" y="322"/>
                      <a:pt x="1548" y="251"/>
                      <a:pt x="1548" y="167"/>
                    </a:cubicBezTo>
                    <a:cubicBezTo>
                      <a:pt x="1548" y="72"/>
                      <a:pt x="1477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55"/>
              <p:cNvSpPr/>
              <p:nvPr/>
            </p:nvSpPr>
            <p:spPr>
              <a:xfrm>
                <a:off x="8200683" y="3486452"/>
                <a:ext cx="73883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34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34"/>
                      <a:pt x="167" y="334"/>
                    </a:cubicBezTo>
                    <a:lnTo>
                      <a:pt x="2156" y="334"/>
                    </a:lnTo>
                    <a:cubicBezTo>
                      <a:pt x="2251" y="334"/>
                      <a:pt x="2322" y="250"/>
                      <a:pt x="2322" y="167"/>
                    </a:cubicBezTo>
                    <a:cubicBezTo>
                      <a:pt x="2322" y="72"/>
                      <a:pt x="2251" y="0"/>
                      <a:pt x="2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55"/>
              <p:cNvSpPr/>
              <p:nvPr/>
            </p:nvSpPr>
            <p:spPr>
              <a:xfrm>
                <a:off x="8171899" y="3506902"/>
                <a:ext cx="102667" cy="10241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322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67" y="322"/>
                    </a:cubicBezTo>
                    <a:lnTo>
                      <a:pt x="3061" y="322"/>
                    </a:lnTo>
                    <a:cubicBezTo>
                      <a:pt x="3156" y="322"/>
                      <a:pt x="3227" y="250"/>
                      <a:pt x="3227" y="167"/>
                    </a:cubicBezTo>
                    <a:cubicBezTo>
                      <a:pt x="3227" y="72"/>
                      <a:pt x="3156" y="0"/>
                      <a:pt x="30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55"/>
              <p:cNvSpPr/>
              <p:nvPr/>
            </p:nvSpPr>
            <p:spPr>
              <a:xfrm>
                <a:off x="8171899" y="3527735"/>
                <a:ext cx="49266" cy="10241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322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67" y="322"/>
                    </a:cubicBezTo>
                    <a:lnTo>
                      <a:pt x="1382" y="322"/>
                    </a:lnTo>
                    <a:cubicBezTo>
                      <a:pt x="1477" y="322"/>
                      <a:pt x="1548" y="250"/>
                      <a:pt x="1548" y="167"/>
                    </a:cubicBezTo>
                    <a:cubicBezTo>
                      <a:pt x="1548" y="72"/>
                      <a:pt x="1477" y="0"/>
                      <a:pt x="1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55"/>
              <p:cNvSpPr/>
              <p:nvPr/>
            </p:nvSpPr>
            <p:spPr>
              <a:xfrm>
                <a:off x="8174189" y="3417149"/>
                <a:ext cx="102635" cy="45099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1418" extrusionOk="0">
                    <a:moveTo>
                      <a:pt x="2905" y="334"/>
                    </a:moveTo>
                    <a:lnTo>
                      <a:pt x="2905" y="1096"/>
                    </a:lnTo>
                    <a:lnTo>
                      <a:pt x="333" y="1096"/>
                    </a:lnTo>
                    <a:lnTo>
                      <a:pt x="333" y="334"/>
                    </a:lnTo>
                    <a:close/>
                    <a:moveTo>
                      <a:pt x="167" y="1"/>
                    </a:moveTo>
                    <a:cubicBezTo>
                      <a:pt x="72" y="12"/>
                      <a:pt x="0" y="84"/>
                      <a:pt x="0" y="167"/>
                    </a:cubicBezTo>
                    <a:lnTo>
                      <a:pt x="0" y="1251"/>
                    </a:lnTo>
                    <a:cubicBezTo>
                      <a:pt x="0" y="1346"/>
                      <a:pt x="72" y="1417"/>
                      <a:pt x="167" y="1417"/>
                    </a:cubicBezTo>
                    <a:lnTo>
                      <a:pt x="3072" y="1417"/>
                    </a:lnTo>
                    <a:cubicBezTo>
                      <a:pt x="3155" y="1417"/>
                      <a:pt x="3227" y="1346"/>
                      <a:pt x="3227" y="1251"/>
                    </a:cubicBezTo>
                    <a:lnTo>
                      <a:pt x="3227" y="167"/>
                    </a:lnTo>
                    <a:cubicBezTo>
                      <a:pt x="3227" y="84"/>
                      <a:pt x="3155" y="1"/>
                      <a:pt x="30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9" name="Google Shape;699;p55"/>
          <p:cNvSpPr txBox="1"/>
          <p:nvPr/>
        </p:nvSpPr>
        <p:spPr>
          <a:xfrm rot="-2122">
            <a:off x="4572000" y="962750"/>
            <a:ext cx="2429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Practical Goals</a:t>
            </a: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700" name="Google Shape;700;p55"/>
          <p:cNvSpPr txBox="1"/>
          <p:nvPr/>
        </p:nvSpPr>
        <p:spPr>
          <a:xfrm>
            <a:off x="569650" y="239800"/>
            <a:ext cx="4659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/>
              <a:t>Social Media Goals</a:t>
            </a:r>
            <a:endParaRPr sz="27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6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3609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Archiving Goals</a:t>
            </a:r>
            <a:endParaRPr/>
          </a:p>
        </p:txBody>
      </p:sp>
      <p:sp>
        <p:nvSpPr>
          <p:cNvPr id="706" name="Google Shape;706;p56"/>
          <p:cNvSpPr txBox="1">
            <a:spLocks noGrp="1"/>
          </p:cNvSpPr>
          <p:nvPr>
            <p:ph type="body" idx="1"/>
          </p:nvPr>
        </p:nvSpPr>
        <p:spPr>
          <a:xfrm>
            <a:off x="421350" y="1169325"/>
            <a:ext cx="3953100" cy="3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Empowerment: Return control to student organizations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Community: Build positive and productive relationships between students and Special Collections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Sustainability: Create solutions to integrate archiving into student organization policy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707" name="Google Shape;707;p56" descr="Flyer for Wildcat Histories Projec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4925" y="243050"/>
            <a:ext cx="3068175" cy="39694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47625" dir="29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08" name="Google Shape;708;p56"/>
          <p:cNvSpPr txBox="1"/>
          <p:nvPr/>
        </p:nvSpPr>
        <p:spPr>
          <a:xfrm>
            <a:off x="5103100" y="4334675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Informational flyer created by our Student Organizations Communication Assistant, Claudia Benito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57"/>
          <p:cNvSpPr txBox="1">
            <a:spLocks noGrp="1"/>
          </p:cNvSpPr>
          <p:nvPr>
            <p:ph type="title"/>
          </p:nvPr>
        </p:nvSpPr>
        <p:spPr>
          <a:xfrm>
            <a:off x="311700" y="211025"/>
            <a:ext cx="2808000" cy="14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672"/>
              <a:buFont typeface="Arial"/>
              <a:buNone/>
            </a:pPr>
            <a:r>
              <a:rPr lang="en" sz="2320" dirty="0"/>
              <a:t>Building Forward-Thinking Practice Around Anticipating Failures</a:t>
            </a:r>
            <a:endParaRPr dirty="0"/>
          </a:p>
        </p:txBody>
      </p:sp>
      <p:sp>
        <p:nvSpPr>
          <p:cNvPr id="714" name="Google Shape;714;p57"/>
          <p:cNvSpPr txBox="1">
            <a:spLocks noGrp="1"/>
          </p:cNvSpPr>
          <p:nvPr>
            <p:ph type="body" idx="1"/>
          </p:nvPr>
        </p:nvSpPr>
        <p:spPr>
          <a:xfrm>
            <a:off x="311700" y="2036525"/>
            <a:ext cx="2808000" cy="23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718" dirty="0">
                <a:solidFill>
                  <a:schemeClr val="dk1"/>
                </a:solidFill>
              </a:rPr>
              <a:t>Gaps can be left in collections when crawling technologies fail. </a:t>
            </a:r>
            <a:endParaRPr sz="1718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718" dirty="0">
                <a:solidFill>
                  <a:schemeClr val="dk1"/>
                </a:solidFill>
              </a:rPr>
              <a:t>Anticipating these failures and preparing backup tools or policy can alleviate this burden.</a:t>
            </a:r>
            <a:endParaRPr sz="800" dirty="0">
              <a:solidFill>
                <a:schemeClr val="dk1"/>
              </a:solidFill>
            </a:endParaRPr>
          </a:p>
        </p:txBody>
      </p:sp>
      <p:pic>
        <p:nvPicPr>
          <p:cNvPr id="715" name="Google Shape;715;p57" descr="Screen shot of the UK Latino Student Union twitter p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1425" y="555600"/>
            <a:ext cx="5171226" cy="33357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85725" dir="26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16" name="Google Shape;716;p57"/>
          <p:cNvSpPr txBox="1"/>
          <p:nvPr/>
        </p:nvSpPr>
        <p:spPr>
          <a:xfrm>
            <a:off x="5600875" y="4138800"/>
            <a:ext cx="3071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same Twitter page, successfully captured with Webrecorder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8" descr="Graphic showing the words testing and research with arrows in a circle."/>
          <p:cNvSpPr/>
          <p:nvPr/>
        </p:nvSpPr>
        <p:spPr>
          <a:xfrm>
            <a:off x="5013000" y="175775"/>
            <a:ext cx="3819300" cy="327240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85725" dir="38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58"/>
          <p:cNvSpPr txBox="1"/>
          <p:nvPr/>
        </p:nvSpPr>
        <p:spPr>
          <a:xfrm>
            <a:off x="311700" y="480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000000"/>
                </a:solidFill>
              </a:rPr>
              <a:t>Redundancy in Research </a:t>
            </a:r>
            <a:endParaRPr sz="2800" dirty="0">
              <a:solidFill>
                <a:srgbClr val="000000"/>
              </a:solidFill>
            </a:endParaRPr>
          </a:p>
        </p:txBody>
      </p:sp>
      <p:sp>
        <p:nvSpPr>
          <p:cNvPr id="723" name="Google Shape;723;p58"/>
          <p:cNvSpPr txBox="1"/>
          <p:nvPr/>
        </p:nvSpPr>
        <p:spPr>
          <a:xfrm>
            <a:off x="311700" y="1152475"/>
            <a:ext cx="4630200" cy="3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581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New technologies always coming into the field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lvl="0" indent="-35818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Existing technologies typically successful may fail in the future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lvl="0" indent="-35818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Old technologies once dismissed may have upgraded to better tools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724" name="Google Shape;724;p58" descr="arrow"/>
          <p:cNvSpPr/>
          <p:nvPr/>
        </p:nvSpPr>
        <p:spPr>
          <a:xfrm rot="5400000">
            <a:off x="7238910" y="718675"/>
            <a:ext cx="882000" cy="1069800"/>
          </a:xfrm>
          <a:prstGeom prst="bentArrow">
            <a:avLst>
              <a:gd name="adj1" fmla="val 30780"/>
              <a:gd name="adj2" fmla="val 25000"/>
              <a:gd name="adj3" fmla="val 25000"/>
              <a:gd name="adj4" fmla="val 43750"/>
            </a:avLst>
          </a:prstGeom>
          <a:solidFill>
            <a:srgbClr val="556D9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58" descr="arrow"/>
          <p:cNvSpPr/>
          <p:nvPr/>
        </p:nvSpPr>
        <p:spPr>
          <a:xfrm rot="-5400000">
            <a:off x="5487024" y="1718075"/>
            <a:ext cx="882000" cy="1069800"/>
          </a:xfrm>
          <a:prstGeom prst="bentArrow">
            <a:avLst>
              <a:gd name="adj1" fmla="val 30780"/>
              <a:gd name="adj2" fmla="val 25000"/>
              <a:gd name="adj3" fmla="val 25000"/>
              <a:gd name="adj4" fmla="val 43750"/>
            </a:avLst>
          </a:prstGeom>
          <a:solidFill>
            <a:srgbClr val="556D9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58"/>
          <p:cNvSpPr txBox="1"/>
          <p:nvPr/>
        </p:nvSpPr>
        <p:spPr>
          <a:xfrm>
            <a:off x="5229775" y="1103975"/>
            <a:ext cx="1992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latin typeface="Catamaran"/>
                <a:ea typeface="Catamaran"/>
                <a:cs typeface="Catamaran"/>
                <a:sym typeface="Catamaran"/>
              </a:rPr>
              <a:t>TESTING</a:t>
            </a:r>
            <a:endParaRPr sz="3400" b="1" dirty="0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727" name="Google Shape;727;p58"/>
          <p:cNvSpPr txBox="1"/>
          <p:nvPr/>
        </p:nvSpPr>
        <p:spPr>
          <a:xfrm>
            <a:off x="6462922" y="1749025"/>
            <a:ext cx="2311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latin typeface="Catamaran"/>
                <a:ea typeface="Catamaran"/>
                <a:cs typeface="Catamaran"/>
                <a:sym typeface="Catamaran"/>
              </a:rPr>
              <a:t>RESEARCH</a:t>
            </a:r>
            <a:endParaRPr sz="3400" b="1" dirty="0"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59"/>
          <p:cNvSpPr txBox="1"/>
          <p:nvPr/>
        </p:nvSpPr>
        <p:spPr>
          <a:xfrm>
            <a:off x="2968050" y="2200750"/>
            <a:ext cx="5944500" cy="27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</a:rPr>
              <a:t>Professional Network</a:t>
            </a:r>
            <a:endParaRPr dirty="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b="1" dirty="0">
                <a:solidFill>
                  <a:schemeClr val="dk2"/>
                </a:solidFill>
              </a:rPr>
              <a:t>Peter Chan</a:t>
            </a:r>
            <a:r>
              <a:rPr lang="en" dirty="0">
                <a:solidFill>
                  <a:schemeClr val="dk2"/>
                </a:solidFill>
              </a:rPr>
              <a:t>, Stanford University Libraries</a:t>
            </a:r>
            <a:endParaRPr dirty="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b="1" dirty="0">
                <a:solidFill>
                  <a:schemeClr val="dk2"/>
                </a:solidFill>
              </a:rPr>
              <a:t>Zakiya Collier</a:t>
            </a:r>
            <a:r>
              <a:rPr lang="en" dirty="0">
                <a:solidFill>
                  <a:schemeClr val="dk2"/>
                </a:solidFill>
              </a:rPr>
              <a:t>, Documenting the Now</a:t>
            </a:r>
            <a:endParaRPr dirty="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b="1" dirty="0">
                <a:solidFill>
                  <a:schemeClr val="dk2"/>
                </a:solidFill>
              </a:rPr>
              <a:t>Lynda Schmitz Fuhrig</a:t>
            </a:r>
            <a:r>
              <a:rPr lang="en" dirty="0">
                <a:solidFill>
                  <a:schemeClr val="dk2"/>
                </a:solidFill>
              </a:rPr>
              <a:t>, Smithsonian Libraries and Archives</a:t>
            </a:r>
            <a:endParaRPr dirty="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b="1" dirty="0">
                <a:solidFill>
                  <a:schemeClr val="dk2"/>
                </a:solidFill>
              </a:rPr>
              <a:t>Bergis Jules</a:t>
            </a:r>
            <a:r>
              <a:rPr lang="en" dirty="0">
                <a:solidFill>
                  <a:schemeClr val="dk2"/>
                </a:solidFill>
              </a:rPr>
              <a:t>, Documenting the Now</a:t>
            </a:r>
            <a:endParaRPr dirty="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b="1" dirty="0">
                <a:solidFill>
                  <a:schemeClr val="dk2"/>
                </a:solidFill>
              </a:rPr>
              <a:t>Christie Moffatt</a:t>
            </a:r>
            <a:r>
              <a:rPr lang="en" dirty="0">
                <a:solidFill>
                  <a:schemeClr val="dk2"/>
                </a:solidFill>
              </a:rPr>
              <a:t>, National Library of Medicine</a:t>
            </a:r>
            <a:endParaRPr dirty="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b="1" dirty="0">
                <a:solidFill>
                  <a:schemeClr val="dk2"/>
                </a:solidFill>
              </a:rPr>
              <a:t>Jasmine Mulliken</a:t>
            </a:r>
            <a:r>
              <a:rPr lang="en" dirty="0">
                <a:solidFill>
                  <a:schemeClr val="dk2"/>
                </a:solidFill>
              </a:rPr>
              <a:t>, Stanford University Press</a:t>
            </a:r>
            <a:endParaRPr dirty="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b="1" dirty="0">
                <a:solidFill>
                  <a:schemeClr val="dk2"/>
                </a:solidFill>
              </a:rPr>
              <a:t>Dolsy Smith</a:t>
            </a:r>
            <a:r>
              <a:rPr lang="en" dirty="0">
                <a:solidFill>
                  <a:schemeClr val="dk2"/>
                </a:solidFill>
              </a:rPr>
              <a:t>, Social Feed Manager</a:t>
            </a:r>
            <a:endParaRPr dirty="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b="1" dirty="0">
                <a:solidFill>
                  <a:schemeClr val="dk2"/>
                </a:solidFill>
              </a:rPr>
              <a:t>Ed Sommers</a:t>
            </a:r>
            <a:r>
              <a:rPr lang="en" dirty="0">
                <a:solidFill>
                  <a:schemeClr val="dk2"/>
                </a:solidFill>
              </a:rPr>
              <a:t>, Documenting the Now, Stanford University Libraries</a:t>
            </a:r>
            <a:endParaRPr dirty="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b="1" dirty="0">
                <a:solidFill>
                  <a:schemeClr val="dk2"/>
                </a:solidFill>
              </a:rPr>
              <a:t>Brian Thomas</a:t>
            </a:r>
            <a:r>
              <a:rPr lang="en" dirty="0">
                <a:solidFill>
                  <a:schemeClr val="dk2"/>
                </a:solidFill>
              </a:rPr>
              <a:t>, Texas State Archives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733" name="Google Shape;733;p59"/>
          <p:cNvSpPr txBox="1"/>
          <p:nvPr/>
        </p:nvSpPr>
        <p:spPr>
          <a:xfrm>
            <a:off x="2968050" y="227650"/>
            <a:ext cx="54387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Questions Proposed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dirty="0"/>
              <a:t>What are your tools, how do they work, and what are their products?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dirty="0"/>
              <a:t>How is content made accessible to users?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dirty="0"/>
              <a:t>How is your program funded/what is your long term management plan?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dirty="0"/>
              <a:t>What are your next steps/developments?</a:t>
            </a:r>
            <a:endParaRPr dirty="0"/>
          </a:p>
        </p:txBody>
      </p:sp>
      <p:sp>
        <p:nvSpPr>
          <p:cNvPr id="734" name="Google Shape;734;p59"/>
          <p:cNvSpPr txBox="1"/>
          <p:nvPr/>
        </p:nvSpPr>
        <p:spPr>
          <a:xfrm>
            <a:off x="1831150" y="320050"/>
            <a:ext cx="10491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Q</a:t>
            </a:r>
            <a:endParaRPr sz="10000" b="1"/>
          </a:p>
        </p:txBody>
      </p:sp>
      <p:sp>
        <p:nvSpPr>
          <p:cNvPr id="735" name="Google Shape;735;p59"/>
          <p:cNvSpPr txBox="1"/>
          <p:nvPr/>
        </p:nvSpPr>
        <p:spPr>
          <a:xfrm>
            <a:off x="1954350" y="2880125"/>
            <a:ext cx="10137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dk1"/>
                </a:solidFill>
              </a:rPr>
              <a:t>A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60"/>
          <p:cNvSpPr txBox="1"/>
          <p:nvPr/>
        </p:nvSpPr>
        <p:spPr>
          <a:xfrm>
            <a:off x="4572000" y="387450"/>
            <a:ext cx="3872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000000"/>
                </a:solidFill>
              </a:rPr>
              <a:t>Maintaining Simplicity</a:t>
            </a:r>
            <a:endParaRPr sz="2800" dirty="0">
              <a:solidFill>
                <a:srgbClr val="000000"/>
              </a:solidFill>
            </a:endParaRPr>
          </a:p>
        </p:txBody>
      </p:sp>
      <p:sp>
        <p:nvSpPr>
          <p:cNvPr id="741" name="Google Shape;741;p60"/>
          <p:cNvSpPr txBox="1"/>
          <p:nvPr/>
        </p:nvSpPr>
        <p:spPr>
          <a:xfrm>
            <a:off x="4572000" y="1094875"/>
            <a:ext cx="4059600" cy="3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457200" lvl="0" indent="-3543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6095" dirty="0"/>
              <a:t>Adopting complex technologies or practices makes long-term management difficult</a:t>
            </a:r>
            <a:endParaRPr sz="6095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95" dirty="0"/>
          </a:p>
          <a:p>
            <a:pPr marL="457200" lvl="0" indent="-3543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6095" dirty="0"/>
              <a:t>If a staff member leaves and takes knowledge with them, how is the work maintained?</a:t>
            </a:r>
            <a:endParaRPr sz="6095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95" dirty="0"/>
          </a:p>
          <a:p>
            <a:pPr marL="457200" lvl="0" indent="-3543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6095" dirty="0"/>
              <a:t>Needs to be simple for students to understand and use readily</a:t>
            </a:r>
            <a:endParaRPr sz="6095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pic>
        <p:nvPicPr>
          <p:cNvPr id="742" name="Google Shape;742;p60" descr="Screen shot of a Trello card with steps for crawling social media sites with Archive-i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825" y="387450"/>
            <a:ext cx="3616507" cy="3820973"/>
          </a:xfrm>
          <a:prstGeom prst="rect">
            <a:avLst/>
          </a:prstGeom>
          <a:noFill/>
          <a:ln>
            <a:noFill/>
          </a:ln>
          <a:effectLst>
            <a:outerShdw blurRad="57150" dist="76200" dir="36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43" name="Google Shape;743;p60"/>
          <p:cNvSpPr txBox="1"/>
          <p:nvPr/>
        </p:nvSpPr>
        <p:spPr>
          <a:xfrm>
            <a:off x="353825" y="4404600"/>
            <a:ext cx="3350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/>
              <a:t>Trello card with steps for crawling social media sites with archive-It</a:t>
            </a:r>
            <a:endParaRPr sz="13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Themes</a:t>
            </a:r>
            <a:endParaRPr dirty="0"/>
          </a:p>
        </p:txBody>
      </p:sp>
      <p:sp>
        <p:nvSpPr>
          <p:cNvPr id="749" name="Google Shape;749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62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Documentation is important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Flexibility is key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Relationship building can open doors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Digital preservation requires funding and personnel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Record procedure or policy changes, </a:t>
            </a:r>
            <a:r>
              <a:rPr lang="en" sz="1900" i="1">
                <a:solidFill>
                  <a:schemeClr val="dk1"/>
                </a:solidFill>
              </a:rPr>
              <a:t>with</a:t>
            </a:r>
            <a:r>
              <a:rPr lang="en" sz="1900">
                <a:solidFill>
                  <a:schemeClr val="dk1"/>
                </a:solidFill>
              </a:rPr>
              <a:t> rationales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View workflows as learning-in-working or practiced-based and adaptable, rather than a set of rigid tasks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Short-term and ongoing re-appraisal and re-prioritization and re-allocation of existing funds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Future directions and questions</a:t>
            </a:r>
            <a:endParaRPr dirty="0"/>
          </a:p>
        </p:txBody>
      </p:sp>
      <p:sp>
        <p:nvSpPr>
          <p:cNvPr id="755" name="Google Shape;755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Reappraisal of born digital materials already migrated and preserved, but not processed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Access tools for web archives, including data harvesting tools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Resource allocation and workflows for description and capturing are different for web-based content vs. other born-digital content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Is appraisal criteria for permanent and culturally significant online university records different from other born-digital content?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Should we apply digital preservation criteria retroactively? This requires additional development for our tools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 descr="Virtual Machines and Web Servers: host applications, serve content"/>
          <p:cNvSpPr txBox="1"/>
          <p:nvPr/>
        </p:nvSpPr>
        <p:spPr>
          <a:xfrm>
            <a:off x="1939525" y="267700"/>
            <a:ext cx="5274600" cy="21360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95" name="Google Shape;95;p18" descr="Archival Storage: networked storage"/>
          <p:cNvSpPr txBox="1"/>
          <p:nvPr/>
        </p:nvSpPr>
        <p:spPr>
          <a:xfrm>
            <a:off x="1939525" y="1806300"/>
            <a:ext cx="5274600" cy="26811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i="1"/>
          </a:p>
        </p:txBody>
      </p:sp>
      <p:sp>
        <p:nvSpPr>
          <p:cNvPr id="96" name="Google Shape;96;p18" descr="Dark Storage and Backups: AIPS; AWS; GoogleDrive; LTO Tape (free)"/>
          <p:cNvSpPr txBox="1"/>
          <p:nvPr/>
        </p:nvSpPr>
        <p:spPr>
          <a:xfrm>
            <a:off x="1939525" y="3349825"/>
            <a:ext cx="5274600" cy="17322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2097429" y="840236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2806028" y="851698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3603076" y="851698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3671676" y="2450551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5373251" y="2444826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4590398" y="888461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3852" b="34564"/>
          <a:stretch/>
        </p:blipFill>
        <p:spPr>
          <a:xfrm rot="2019717">
            <a:off x="4842448" y="3966755"/>
            <a:ext cx="1343946" cy="87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5232788" y="3739625"/>
            <a:ext cx="604500" cy="2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tape</a:t>
            </a:r>
            <a:endParaRPr sz="1000"/>
          </a:p>
        </p:txBody>
      </p:sp>
      <p:sp>
        <p:nvSpPr>
          <p:cNvPr id="105" name="Google Shape;105;p18"/>
          <p:cNvSpPr txBox="1"/>
          <p:nvPr/>
        </p:nvSpPr>
        <p:spPr>
          <a:xfrm>
            <a:off x="1929875" y="1806300"/>
            <a:ext cx="39633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Active Storage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networked storage</a:t>
            </a:r>
            <a:endParaRPr sz="1100"/>
          </a:p>
        </p:txBody>
      </p:sp>
      <p:sp>
        <p:nvSpPr>
          <p:cNvPr id="106" name="Google Shape;106;p18"/>
          <p:cNvSpPr txBox="1"/>
          <p:nvPr/>
        </p:nvSpPr>
        <p:spPr>
          <a:xfrm>
            <a:off x="4792375" y="2404950"/>
            <a:ext cx="6045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DIPs</a:t>
            </a:r>
            <a:endParaRPr sz="1000"/>
          </a:p>
        </p:txBody>
      </p:sp>
      <p:sp>
        <p:nvSpPr>
          <p:cNvPr id="107" name="Google Shape;107;p18"/>
          <p:cNvSpPr txBox="1"/>
          <p:nvPr/>
        </p:nvSpPr>
        <p:spPr>
          <a:xfrm>
            <a:off x="5557527" y="2407487"/>
            <a:ext cx="723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DIPs</a:t>
            </a:r>
            <a:endParaRPr sz="1000"/>
          </a:p>
        </p:txBody>
      </p:sp>
      <p:pic>
        <p:nvPicPr>
          <p:cNvPr id="108" name="Google Shape;108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1970100" y="2447804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2820888" y="2447810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4576013" y="2444814"/>
            <a:ext cx="1040149" cy="78911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1929875" y="3408245"/>
            <a:ext cx="43818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Dark Storage &amp; Backups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112" name="Google Shape;112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797" t="10240" r="18032" b="23088"/>
          <a:stretch/>
        </p:blipFill>
        <p:spPr>
          <a:xfrm>
            <a:off x="4146093" y="3793175"/>
            <a:ext cx="992975" cy="10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797" t="10240" r="18032" b="23088"/>
          <a:stretch/>
        </p:blipFill>
        <p:spPr>
          <a:xfrm>
            <a:off x="3278839" y="3793175"/>
            <a:ext cx="992974" cy="10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12762"/>
          <a:stretch/>
        </p:blipFill>
        <p:spPr>
          <a:xfrm>
            <a:off x="2367208" y="3952094"/>
            <a:ext cx="1037351" cy="90721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2523095" y="3898412"/>
            <a:ext cx="723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AIPs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116" name="Google Shape;116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9400" y="3953300"/>
            <a:ext cx="293400" cy="2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0326" t="10190" r="21513" b="13016"/>
          <a:stretch/>
        </p:blipFill>
        <p:spPr>
          <a:xfrm>
            <a:off x="4451800" y="3971096"/>
            <a:ext cx="293400" cy="25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5367" t="14892" r="13091" b="14361"/>
          <a:stretch/>
        </p:blipFill>
        <p:spPr>
          <a:xfrm>
            <a:off x="6374763" y="1448013"/>
            <a:ext cx="839375" cy="83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69750" y="1048984"/>
            <a:ext cx="386623" cy="38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69750" y="2265675"/>
            <a:ext cx="386625" cy="386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2553529" y="1708503"/>
            <a:ext cx="1800" cy="668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22" name="Google Shape;122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5396867" y="1699903"/>
            <a:ext cx="600" cy="57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23" name="Google Shape;123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2605867" y="3282353"/>
            <a:ext cx="600" cy="57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24" name="Google Shape;124;p18"/>
          <p:cNvSpPr txBox="1"/>
          <p:nvPr/>
        </p:nvSpPr>
        <p:spPr>
          <a:xfrm>
            <a:off x="1929875" y="267700"/>
            <a:ext cx="52746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Virtual Machines &amp; Web Servers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host applications, serve content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25" name="Google Shape;125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797" t="10240" r="18032" b="23088"/>
          <a:stretch/>
        </p:blipFill>
        <p:spPr>
          <a:xfrm>
            <a:off x="5484225" y="827300"/>
            <a:ext cx="761600" cy="83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90488" y="943300"/>
            <a:ext cx="293400" cy="29343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30325" y="3755950"/>
            <a:ext cx="1914000" cy="123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61275" y="824250"/>
            <a:ext cx="3423000" cy="90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8"/>
          <p:cNvSpPr txBox="1"/>
          <p:nvPr/>
        </p:nvSpPr>
        <p:spPr>
          <a:xfrm rot="5400000">
            <a:off x="5897275" y="4173850"/>
            <a:ext cx="89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6"/>
                </a:solidFill>
              </a:rPr>
              <a:t>free</a:t>
            </a:r>
            <a:endParaRPr sz="1500">
              <a:solidFill>
                <a:schemeClr val="accent6"/>
              </a:solidFill>
            </a:endParaRPr>
          </a:p>
        </p:txBody>
      </p:sp>
      <p:pic>
        <p:nvPicPr>
          <p:cNvPr id="130" name="Google Shape;130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14471" y="1048996"/>
            <a:ext cx="386625" cy="38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2107275" y="488250"/>
            <a:ext cx="89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6"/>
                </a:solidFill>
              </a:rPr>
              <a:t>free</a:t>
            </a:r>
            <a:endParaRPr sz="15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dirty="0"/>
              <a:t>Q&amp;A</a:t>
            </a:r>
            <a:endParaRPr dirty="0"/>
          </a:p>
        </p:txBody>
      </p:sp>
      <p:sp>
        <p:nvSpPr>
          <p:cNvPr id="761" name="Google Shape;761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Sarah Dorpinghaus, Director of Digital Strategies and Technology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Megan Mummey, Director of Manuscript Collections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Andrew McDonnell, Digital Archivist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dirty="0">
                <a:solidFill>
                  <a:srgbClr val="000000"/>
                </a:solidFill>
              </a:rPr>
              <a:t>Ruth E. Bryan, CA, University Archivist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dirty="0">
                <a:solidFill>
                  <a:srgbClr val="000000"/>
                </a:solidFill>
              </a:rPr>
              <a:t>Emily B. Collier, Assistant University Archivist</a:t>
            </a:r>
            <a:endParaRPr dirty="0"/>
          </a:p>
        </p:txBody>
      </p:sp>
      <p:pic>
        <p:nvPicPr>
          <p:cNvPr id="762" name="Google Shape;762;p63" descr="Ruth Bryan, University Archivist, UK Librari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2228" y="3131275"/>
            <a:ext cx="1669450" cy="16694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66675" dir="24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63" name="Google Shape;763;p63" descr="Sarah Dorpinghaus, Director of Digital Strategies and Technology, UK Librari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999" y="3133449"/>
            <a:ext cx="1639525" cy="16395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282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64" name="Google Shape;764;p63" descr="Emily Collier, Assistant University Archivist, UK Libraries"/>
          <p:cNvPicPr preferRelativeResize="0"/>
          <p:nvPr/>
        </p:nvPicPr>
        <p:blipFill rotWithShape="1">
          <a:blip r:embed="rId5">
            <a:alphaModFix/>
          </a:blip>
          <a:srcRect l="2733" t="5303"/>
          <a:stretch/>
        </p:blipFill>
        <p:spPr>
          <a:xfrm>
            <a:off x="7341575" y="3135362"/>
            <a:ext cx="1533454" cy="1639552"/>
          </a:xfrm>
          <a:prstGeom prst="rect">
            <a:avLst/>
          </a:prstGeom>
          <a:noFill/>
          <a:ln>
            <a:noFill/>
          </a:ln>
          <a:effectLst>
            <a:outerShdw blurRad="57150" dist="85725" dir="318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65" name="Google Shape;765;p63" descr="Megan Mummey, Director of Manuscript Collections, University of Kentucky Libraries"/>
          <p:cNvPicPr preferRelativeResize="0"/>
          <p:nvPr/>
        </p:nvPicPr>
        <p:blipFill rotWithShape="1">
          <a:blip r:embed="rId6">
            <a:alphaModFix/>
          </a:blip>
          <a:srcRect b="18427"/>
          <a:stretch/>
        </p:blipFill>
        <p:spPr>
          <a:xfrm>
            <a:off x="2031373" y="3120408"/>
            <a:ext cx="1639524" cy="1669468"/>
          </a:xfrm>
          <a:prstGeom prst="rect">
            <a:avLst/>
          </a:prstGeom>
          <a:noFill/>
          <a:ln>
            <a:noFill/>
          </a:ln>
          <a:effectLst>
            <a:outerShdw blurRad="42863" dist="66675" dir="26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66" name="Google Shape;766;p63" descr="Andrew McDonnell, Digital Archivist, University of Kentucky Libraries"/>
          <p:cNvPicPr preferRelativeResize="0"/>
          <p:nvPr/>
        </p:nvPicPr>
        <p:blipFill rotWithShape="1">
          <a:blip r:embed="rId7">
            <a:alphaModFix/>
          </a:blip>
          <a:srcRect l="9595" t="10468" r="11880" b="27912"/>
          <a:stretch/>
        </p:blipFill>
        <p:spPr>
          <a:xfrm>
            <a:off x="3831139" y="3131275"/>
            <a:ext cx="1418308" cy="1669475"/>
          </a:xfrm>
          <a:prstGeom prst="rect">
            <a:avLst/>
          </a:prstGeom>
          <a:noFill/>
          <a:ln>
            <a:noFill/>
          </a:ln>
          <a:effectLst>
            <a:outerShdw blurRad="57150" dist="66675" dir="228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39525" y="267700"/>
            <a:ext cx="5274600" cy="21360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37" name="Google Shape;137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39525" y="1806300"/>
            <a:ext cx="5274600" cy="26811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i="1"/>
          </a:p>
        </p:txBody>
      </p:sp>
      <p:sp>
        <p:nvSpPr>
          <p:cNvPr id="138" name="Google Shape;138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39525" y="3349825"/>
            <a:ext cx="5274600" cy="17322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" name="Google Shape;139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2097429" y="840236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2806028" y="851698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3603076" y="851698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3671676" y="2450551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5373251" y="2444826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3852" b="34564"/>
          <a:stretch/>
        </p:blipFill>
        <p:spPr>
          <a:xfrm rot="2019717">
            <a:off x="4842448" y="3966755"/>
            <a:ext cx="1343946" cy="87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 txBox="1"/>
          <p:nvPr/>
        </p:nvSpPr>
        <p:spPr>
          <a:xfrm>
            <a:off x="5232788" y="3739625"/>
            <a:ext cx="604500" cy="2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tape</a:t>
            </a:r>
            <a:endParaRPr sz="1000"/>
          </a:p>
        </p:txBody>
      </p:sp>
      <p:sp>
        <p:nvSpPr>
          <p:cNvPr id="146" name="Google Shape;146;p19"/>
          <p:cNvSpPr txBox="1"/>
          <p:nvPr/>
        </p:nvSpPr>
        <p:spPr>
          <a:xfrm>
            <a:off x="1929875" y="1806300"/>
            <a:ext cx="39633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Active Storage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networked storage</a:t>
            </a:r>
            <a:endParaRPr sz="1100"/>
          </a:p>
        </p:txBody>
      </p:sp>
      <p:sp>
        <p:nvSpPr>
          <p:cNvPr id="147" name="Google Shape;147;p19"/>
          <p:cNvSpPr txBox="1"/>
          <p:nvPr/>
        </p:nvSpPr>
        <p:spPr>
          <a:xfrm>
            <a:off x="4792375" y="2404950"/>
            <a:ext cx="6045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DIPs</a:t>
            </a:r>
            <a:endParaRPr sz="1000"/>
          </a:p>
        </p:txBody>
      </p:sp>
      <p:sp>
        <p:nvSpPr>
          <p:cNvPr id="148" name="Google Shape;148;p19"/>
          <p:cNvSpPr txBox="1"/>
          <p:nvPr/>
        </p:nvSpPr>
        <p:spPr>
          <a:xfrm>
            <a:off x="5557527" y="2407487"/>
            <a:ext cx="723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DIPs</a:t>
            </a:r>
            <a:endParaRPr sz="1000"/>
          </a:p>
        </p:txBody>
      </p:sp>
      <p:pic>
        <p:nvPicPr>
          <p:cNvPr id="149" name="Google Shape;149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1970100" y="2447804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2820888" y="2447810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4576013" y="2444814"/>
            <a:ext cx="1040149" cy="78911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 txBox="1"/>
          <p:nvPr/>
        </p:nvSpPr>
        <p:spPr>
          <a:xfrm>
            <a:off x="1929875" y="3408245"/>
            <a:ext cx="43818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Dark Storage &amp; Backups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153" name="Google Shape;153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797" t="10240" r="18032" b="23088"/>
          <a:stretch/>
        </p:blipFill>
        <p:spPr>
          <a:xfrm>
            <a:off x="4146093" y="3793175"/>
            <a:ext cx="992975" cy="10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797" t="10240" r="18032" b="23088"/>
          <a:stretch/>
        </p:blipFill>
        <p:spPr>
          <a:xfrm>
            <a:off x="3278839" y="3793175"/>
            <a:ext cx="992974" cy="10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12762"/>
          <a:stretch/>
        </p:blipFill>
        <p:spPr>
          <a:xfrm>
            <a:off x="2367208" y="3952094"/>
            <a:ext cx="1037351" cy="90721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9"/>
          <p:cNvSpPr txBox="1"/>
          <p:nvPr/>
        </p:nvSpPr>
        <p:spPr>
          <a:xfrm>
            <a:off x="2523095" y="3898412"/>
            <a:ext cx="723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AIPs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157" name="Google Shape;157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9400" y="3953300"/>
            <a:ext cx="293400" cy="2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0326" t="10190" r="21513" b="13016"/>
          <a:stretch/>
        </p:blipFill>
        <p:spPr>
          <a:xfrm>
            <a:off x="4451800" y="3971096"/>
            <a:ext cx="293400" cy="25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5367" t="14892" r="13091" b="14361"/>
          <a:stretch/>
        </p:blipFill>
        <p:spPr>
          <a:xfrm>
            <a:off x="6374763" y="1448013"/>
            <a:ext cx="839375" cy="83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69750" y="1048984"/>
            <a:ext cx="386623" cy="38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69750" y="2265675"/>
            <a:ext cx="386625" cy="386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2553529" y="1708503"/>
            <a:ext cx="1800" cy="668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63" name="Google Shape;163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5396867" y="1699903"/>
            <a:ext cx="600" cy="57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64" name="Google Shape;164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2605867" y="3282353"/>
            <a:ext cx="600" cy="57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65" name="Google Shape;165;p19"/>
          <p:cNvSpPr txBox="1"/>
          <p:nvPr/>
        </p:nvSpPr>
        <p:spPr>
          <a:xfrm>
            <a:off x="1929875" y="267700"/>
            <a:ext cx="52746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Virtual Machines &amp; Web Servers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host applications, serve content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66" name="Google Shape;166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4590398" y="888461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797" t="10240" r="18032" b="23088"/>
          <a:stretch/>
        </p:blipFill>
        <p:spPr>
          <a:xfrm>
            <a:off x="5484225" y="827300"/>
            <a:ext cx="761600" cy="83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90488" y="943300"/>
            <a:ext cx="293400" cy="29343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30325" y="3755950"/>
            <a:ext cx="1914000" cy="123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61275" y="824250"/>
            <a:ext cx="3423000" cy="90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9"/>
          <p:cNvSpPr txBox="1"/>
          <p:nvPr/>
        </p:nvSpPr>
        <p:spPr>
          <a:xfrm rot="5400000">
            <a:off x="5897275" y="4173850"/>
            <a:ext cx="89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6"/>
                </a:solidFill>
              </a:rPr>
              <a:t>free</a:t>
            </a:r>
            <a:endParaRPr sz="1500">
              <a:solidFill>
                <a:schemeClr val="accent6"/>
              </a:solidFill>
            </a:endParaRPr>
          </a:p>
        </p:txBody>
      </p:sp>
      <p:sp>
        <p:nvSpPr>
          <p:cNvPr id="172" name="Google Shape;172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3888" y="3739625"/>
            <a:ext cx="1037400" cy="1132500"/>
          </a:xfrm>
          <a:prstGeom prst="noSmoking">
            <a:avLst>
              <a:gd name="adj" fmla="val 11501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173" name="Google Shape;173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14471" y="1048996"/>
            <a:ext cx="386625" cy="38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/>
          <p:cNvSpPr txBox="1"/>
          <p:nvPr/>
        </p:nvSpPr>
        <p:spPr>
          <a:xfrm>
            <a:off x="2107275" y="488250"/>
            <a:ext cx="89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6"/>
                </a:solidFill>
              </a:rPr>
              <a:t>free</a:t>
            </a:r>
            <a:endParaRPr sz="15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39525" y="267700"/>
            <a:ext cx="5274600" cy="21360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0" name="Google Shape;180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39525" y="1806300"/>
            <a:ext cx="5274600" cy="26811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i="1"/>
          </a:p>
        </p:txBody>
      </p:sp>
      <p:sp>
        <p:nvSpPr>
          <p:cNvPr id="181" name="Google Shape;181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39525" y="3349825"/>
            <a:ext cx="5274600" cy="17322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2" name="Google Shape;182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2097429" y="840236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2806028" y="851698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3603076" y="851698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3671676" y="2450551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5373251" y="2444826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3852" b="34564"/>
          <a:stretch/>
        </p:blipFill>
        <p:spPr>
          <a:xfrm rot="2019717">
            <a:off x="4842448" y="3966755"/>
            <a:ext cx="1343946" cy="87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0"/>
          <p:cNvSpPr txBox="1"/>
          <p:nvPr/>
        </p:nvSpPr>
        <p:spPr>
          <a:xfrm>
            <a:off x="5232788" y="3739625"/>
            <a:ext cx="604500" cy="2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tape</a:t>
            </a:r>
            <a:endParaRPr sz="1000"/>
          </a:p>
        </p:txBody>
      </p:sp>
      <p:sp>
        <p:nvSpPr>
          <p:cNvPr id="189" name="Google Shape;189;p20"/>
          <p:cNvSpPr txBox="1"/>
          <p:nvPr/>
        </p:nvSpPr>
        <p:spPr>
          <a:xfrm>
            <a:off x="1929875" y="1806300"/>
            <a:ext cx="39633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Active Storage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networked storage</a:t>
            </a:r>
            <a:endParaRPr sz="1100"/>
          </a:p>
        </p:txBody>
      </p:sp>
      <p:sp>
        <p:nvSpPr>
          <p:cNvPr id="190" name="Google Shape;190;p20"/>
          <p:cNvSpPr txBox="1"/>
          <p:nvPr/>
        </p:nvSpPr>
        <p:spPr>
          <a:xfrm>
            <a:off x="4792375" y="2404950"/>
            <a:ext cx="6045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DIPs</a:t>
            </a:r>
            <a:endParaRPr sz="1000"/>
          </a:p>
        </p:txBody>
      </p:sp>
      <p:sp>
        <p:nvSpPr>
          <p:cNvPr id="191" name="Google Shape;191;p20"/>
          <p:cNvSpPr txBox="1"/>
          <p:nvPr/>
        </p:nvSpPr>
        <p:spPr>
          <a:xfrm>
            <a:off x="5557527" y="2407487"/>
            <a:ext cx="723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DIPs</a:t>
            </a:r>
            <a:endParaRPr sz="1000"/>
          </a:p>
        </p:txBody>
      </p:sp>
      <p:pic>
        <p:nvPicPr>
          <p:cNvPr id="192" name="Google Shape;192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1970100" y="2447804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2820888" y="2447810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4576013" y="2444814"/>
            <a:ext cx="1040149" cy="78911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0"/>
          <p:cNvSpPr txBox="1"/>
          <p:nvPr/>
        </p:nvSpPr>
        <p:spPr>
          <a:xfrm>
            <a:off x="1929875" y="3408245"/>
            <a:ext cx="43818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Dark Storage &amp; Backups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196" name="Google Shape;196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797" t="10240" r="18032" b="23088"/>
          <a:stretch/>
        </p:blipFill>
        <p:spPr>
          <a:xfrm>
            <a:off x="4146093" y="3793175"/>
            <a:ext cx="992975" cy="10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797" t="10240" r="18032" b="23088"/>
          <a:stretch/>
        </p:blipFill>
        <p:spPr>
          <a:xfrm>
            <a:off x="3278839" y="3793175"/>
            <a:ext cx="992974" cy="10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12762"/>
          <a:stretch/>
        </p:blipFill>
        <p:spPr>
          <a:xfrm>
            <a:off x="2367208" y="3952094"/>
            <a:ext cx="1037351" cy="90721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0"/>
          <p:cNvSpPr txBox="1"/>
          <p:nvPr/>
        </p:nvSpPr>
        <p:spPr>
          <a:xfrm>
            <a:off x="2523095" y="3898412"/>
            <a:ext cx="723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AIPs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200" name="Google Shape;200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9400" y="3953300"/>
            <a:ext cx="293400" cy="2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0326" t="10190" r="21513" b="13016"/>
          <a:stretch/>
        </p:blipFill>
        <p:spPr>
          <a:xfrm>
            <a:off x="4451800" y="3971096"/>
            <a:ext cx="293400" cy="25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5367" t="14892" r="13091" b="14361"/>
          <a:stretch/>
        </p:blipFill>
        <p:spPr>
          <a:xfrm>
            <a:off x="6374763" y="1448013"/>
            <a:ext cx="839375" cy="83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69750" y="1048984"/>
            <a:ext cx="386623" cy="38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69750" y="2265675"/>
            <a:ext cx="386625" cy="386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2553529" y="1708503"/>
            <a:ext cx="1800" cy="668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06" name="Google Shape;206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5396867" y="1699903"/>
            <a:ext cx="600" cy="57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07" name="Google Shape;207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2605867" y="3282353"/>
            <a:ext cx="600" cy="57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08" name="Google Shape;208;p20"/>
          <p:cNvSpPr txBox="1"/>
          <p:nvPr/>
        </p:nvSpPr>
        <p:spPr>
          <a:xfrm>
            <a:off x="1929875" y="267700"/>
            <a:ext cx="52746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Virtual Machines &amp; Web Servers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host applications, serve content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09" name="Google Shape;209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4590398" y="888461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797" t="10240" r="18032" b="23088"/>
          <a:stretch/>
        </p:blipFill>
        <p:spPr>
          <a:xfrm>
            <a:off x="5484225" y="827300"/>
            <a:ext cx="761600" cy="83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90488" y="943300"/>
            <a:ext cx="293400" cy="29343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61275" y="824250"/>
            <a:ext cx="3423000" cy="90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3888" y="3739625"/>
            <a:ext cx="1037400" cy="1132500"/>
          </a:xfrm>
          <a:prstGeom prst="noSmoking">
            <a:avLst>
              <a:gd name="adj" fmla="val 11501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214" name="Google Shape;214;p20"/>
          <p:cNvSpPr txBox="1"/>
          <p:nvPr/>
        </p:nvSpPr>
        <p:spPr>
          <a:xfrm>
            <a:off x="5185250" y="3481650"/>
            <a:ext cx="9129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900">
                <a:solidFill>
                  <a:srgbClr val="00FF00"/>
                </a:solidFill>
              </a:rPr>
              <a:t>$</a:t>
            </a:r>
            <a:endParaRPr sz="9900">
              <a:solidFill>
                <a:srgbClr val="00FF00"/>
              </a:solidFill>
            </a:endParaRPr>
          </a:p>
        </p:txBody>
      </p:sp>
      <p:pic>
        <p:nvPicPr>
          <p:cNvPr id="215" name="Google Shape;215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14471" y="1048996"/>
            <a:ext cx="386625" cy="38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0"/>
          <p:cNvSpPr txBox="1"/>
          <p:nvPr/>
        </p:nvSpPr>
        <p:spPr>
          <a:xfrm>
            <a:off x="2107275" y="488250"/>
            <a:ext cx="89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6"/>
                </a:solidFill>
              </a:rPr>
              <a:t>free</a:t>
            </a:r>
            <a:endParaRPr sz="15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39525" y="267700"/>
            <a:ext cx="5274600" cy="21360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22" name="Google Shape;222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39525" y="1806300"/>
            <a:ext cx="5274600" cy="26811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i="1"/>
          </a:p>
        </p:txBody>
      </p:sp>
      <p:sp>
        <p:nvSpPr>
          <p:cNvPr id="223" name="Google Shape;223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39525" y="3349825"/>
            <a:ext cx="5274600" cy="17322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4" name="Google Shape;224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2097429" y="840236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2806028" y="851698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3603076" y="851698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3671676" y="2450551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5373251" y="2444826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3852" b="34564"/>
          <a:stretch/>
        </p:blipFill>
        <p:spPr>
          <a:xfrm rot="2019717">
            <a:off x="4842448" y="3966755"/>
            <a:ext cx="1343946" cy="87788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1"/>
          <p:cNvSpPr txBox="1"/>
          <p:nvPr/>
        </p:nvSpPr>
        <p:spPr>
          <a:xfrm>
            <a:off x="5232788" y="3739625"/>
            <a:ext cx="604500" cy="2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tape</a:t>
            </a:r>
            <a:endParaRPr sz="1000"/>
          </a:p>
        </p:txBody>
      </p:sp>
      <p:sp>
        <p:nvSpPr>
          <p:cNvPr id="231" name="Google Shape;231;p21"/>
          <p:cNvSpPr txBox="1"/>
          <p:nvPr/>
        </p:nvSpPr>
        <p:spPr>
          <a:xfrm>
            <a:off x="1929875" y="1806300"/>
            <a:ext cx="39633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Active Storage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networked storage</a:t>
            </a:r>
            <a:endParaRPr sz="1100"/>
          </a:p>
        </p:txBody>
      </p:sp>
      <p:sp>
        <p:nvSpPr>
          <p:cNvPr id="232" name="Google Shape;232;p21"/>
          <p:cNvSpPr txBox="1"/>
          <p:nvPr/>
        </p:nvSpPr>
        <p:spPr>
          <a:xfrm>
            <a:off x="4792375" y="2404950"/>
            <a:ext cx="6045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DIPs</a:t>
            </a:r>
            <a:endParaRPr sz="1000"/>
          </a:p>
        </p:txBody>
      </p:sp>
      <p:sp>
        <p:nvSpPr>
          <p:cNvPr id="233" name="Google Shape;233;p21"/>
          <p:cNvSpPr txBox="1"/>
          <p:nvPr/>
        </p:nvSpPr>
        <p:spPr>
          <a:xfrm>
            <a:off x="5557527" y="2407487"/>
            <a:ext cx="723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DIPs</a:t>
            </a:r>
            <a:endParaRPr sz="1000"/>
          </a:p>
        </p:txBody>
      </p:sp>
      <p:pic>
        <p:nvPicPr>
          <p:cNvPr id="234" name="Google Shape;234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1970100" y="2447804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2820888" y="2447810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4576013" y="2444814"/>
            <a:ext cx="1040149" cy="78911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1"/>
          <p:cNvSpPr txBox="1"/>
          <p:nvPr/>
        </p:nvSpPr>
        <p:spPr>
          <a:xfrm>
            <a:off x="1929875" y="3408245"/>
            <a:ext cx="43818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Dark Storage &amp; Backups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238" name="Google Shape;238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797" t="10240" r="18032" b="23088"/>
          <a:stretch/>
        </p:blipFill>
        <p:spPr>
          <a:xfrm>
            <a:off x="4146093" y="3793175"/>
            <a:ext cx="992975" cy="10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797" t="10240" r="18032" b="23088"/>
          <a:stretch/>
        </p:blipFill>
        <p:spPr>
          <a:xfrm>
            <a:off x="3278839" y="3793175"/>
            <a:ext cx="992974" cy="10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12762"/>
          <a:stretch/>
        </p:blipFill>
        <p:spPr>
          <a:xfrm>
            <a:off x="2367208" y="3952094"/>
            <a:ext cx="1037351" cy="90721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1"/>
          <p:cNvSpPr txBox="1"/>
          <p:nvPr/>
        </p:nvSpPr>
        <p:spPr>
          <a:xfrm>
            <a:off x="2523095" y="3898412"/>
            <a:ext cx="723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AIPs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242" name="Google Shape;242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9400" y="3953300"/>
            <a:ext cx="293400" cy="2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0326" t="10190" r="21513" b="13016"/>
          <a:stretch/>
        </p:blipFill>
        <p:spPr>
          <a:xfrm>
            <a:off x="4451800" y="3971096"/>
            <a:ext cx="293400" cy="25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5367" t="14892" r="13091" b="14361"/>
          <a:stretch/>
        </p:blipFill>
        <p:spPr>
          <a:xfrm>
            <a:off x="6374763" y="1448013"/>
            <a:ext cx="839375" cy="83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69750" y="1048984"/>
            <a:ext cx="386623" cy="38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69750" y="2265675"/>
            <a:ext cx="386625" cy="386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" name="Google Shape;247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2553529" y="1708503"/>
            <a:ext cx="1800" cy="668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48" name="Google Shape;248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5396867" y="1699903"/>
            <a:ext cx="600" cy="57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49" name="Google Shape;249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2605867" y="3282353"/>
            <a:ext cx="600" cy="57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50" name="Google Shape;250;p21"/>
          <p:cNvSpPr txBox="1"/>
          <p:nvPr/>
        </p:nvSpPr>
        <p:spPr>
          <a:xfrm>
            <a:off x="1929875" y="267700"/>
            <a:ext cx="52746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Virtual Machines &amp; Web Servers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host applications, serve content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51" name="Google Shape;251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4590398" y="888461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797" t="10240" r="18032" b="23088"/>
          <a:stretch/>
        </p:blipFill>
        <p:spPr>
          <a:xfrm>
            <a:off x="5484225" y="827300"/>
            <a:ext cx="761600" cy="83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90488" y="943300"/>
            <a:ext cx="293400" cy="29343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61275" y="824250"/>
            <a:ext cx="3423000" cy="90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3888" y="3739625"/>
            <a:ext cx="1037400" cy="1132500"/>
          </a:xfrm>
          <a:prstGeom prst="noSmoking">
            <a:avLst>
              <a:gd name="adj" fmla="val 11501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256" name="Google Shape;256;p21"/>
          <p:cNvSpPr txBox="1"/>
          <p:nvPr/>
        </p:nvSpPr>
        <p:spPr>
          <a:xfrm>
            <a:off x="5185250" y="3481650"/>
            <a:ext cx="9129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900">
                <a:solidFill>
                  <a:srgbClr val="00FF00"/>
                </a:solidFill>
              </a:rPr>
              <a:t>$</a:t>
            </a:r>
            <a:endParaRPr sz="9900">
              <a:solidFill>
                <a:srgbClr val="00FF00"/>
              </a:solidFill>
            </a:endParaRPr>
          </a:p>
        </p:txBody>
      </p:sp>
      <p:sp>
        <p:nvSpPr>
          <p:cNvPr id="257" name="Google Shape;257;p21"/>
          <p:cNvSpPr txBox="1"/>
          <p:nvPr/>
        </p:nvSpPr>
        <p:spPr>
          <a:xfrm rot="5400000">
            <a:off x="6591900" y="4128425"/>
            <a:ext cx="89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6"/>
                </a:solidFill>
              </a:rPr>
              <a:t>free</a:t>
            </a:r>
            <a:endParaRPr sz="1500">
              <a:solidFill>
                <a:schemeClr val="accent6"/>
              </a:solidFill>
            </a:endParaRPr>
          </a:p>
        </p:txBody>
      </p:sp>
      <p:sp>
        <p:nvSpPr>
          <p:cNvPr id="258" name="Google Shape;258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72525" y="3667875"/>
            <a:ext cx="723000" cy="1191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9" name="Google Shape;259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3852" b="34564"/>
          <a:stretch/>
        </p:blipFill>
        <p:spPr>
          <a:xfrm rot="2019749">
            <a:off x="6187214" y="4336944"/>
            <a:ext cx="698728" cy="45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12762"/>
          <a:stretch/>
        </p:blipFill>
        <p:spPr>
          <a:xfrm>
            <a:off x="6220795" y="3793178"/>
            <a:ext cx="550235" cy="48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14471" y="1048996"/>
            <a:ext cx="386625" cy="38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1"/>
          <p:cNvSpPr txBox="1"/>
          <p:nvPr/>
        </p:nvSpPr>
        <p:spPr>
          <a:xfrm>
            <a:off x="2107275" y="488250"/>
            <a:ext cx="89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6"/>
                </a:solidFill>
              </a:rPr>
              <a:t>free</a:t>
            </a:r>
            <a:endParaRPr sz="15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39525" y="267700"/>
            <a:ext cx="5274600" cy="21360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68" name="Google Shape;268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39525" y="1806300"/>
            <a:ext cx="5274600" cy="26811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i="1"/>
          </a:p>
        </p:txBody>
      </p:sp>
      <p:sp>
        <p:nvSpPr>
          <p:cNvPr id="269" name="Google Shape;269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39525" y="3349825"/>
            <a:ext cx="5274600" cy="17322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0" name="Google Shape;270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2097429" y="840236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2806028" y="851698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3603076" y="851698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3671676" y="2450551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5373251" y="2444826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3852" b="34564"/>
          <a:stretch/>
        </p:blipFill>
        <p:spPr>
          <a:xfrm rot="2019717">
            <a:off x="4842448" y="3966755"/>
            <a:ext cx="1343946" cy="87788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2"/>
          <p:cNvSpPr txBox="1"/>
          <p:nvPr/>
        </p:nvSpPr>
        <p:spPr>
          <a:xfrm>
            <a:off x="5232788" y="3739625"/>
            <a:ext cx="604500" cy="2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tape</a:t>
            </a:r>
            <a:endParaRPr sz="1000"/>
          </a:p>
        </p:txBody>
      </p:sp>
      <p:sp>
        <p:nvSpPr>
          <p:cNvPr id="277" name="Google Shape;277;p22"/>
          <p:cNvSpPr txBox="1"/>
          <p:nvPr/>
        </p:nvSpPr>
        <p:spPr>
          <a:xfrm>
            <a:off x="1929875" y="1806300"/>
            <a:ext cx="39633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Active Storage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networked storage</a:t>
            </a:r>
            <a:endParaRPr sz="1100"/>
          </a:p>
        </p:txBody>
      </p:sp>
      <p:sp>
        <p:nvSpPr>
          <p:cNvPr id="278" name="Google Shape;278;p22"/>
          <p:cNvSpPr txBox="1"/>
          <p:nvPr/>
        </p:nvSpPr>
        <p:spPr>
          <a:xfrm>
            <a:off x="4792375" y="2404950"/>
            <a:ext cx="6045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DIPs</a:t>
            </a:r>
            <a:endParaRPr sz="1000"/>
          </a:p>
        </p:txBody>
      </p:sp>
      <p:sp>
        <p:nvSpPr>
          <p:cNvPr id="279" name="Google Shape;279;p22"/>
          <p:cNvSpPr txBox="1"/>
          <p:nvPr/>
        </p:nvSpPr>
        <p:spPr>
          <a:xfrm>
            <a:off x="5557527" y="2407487"/>
            <a:ext cx="723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DIPs</a:t>
            </a:r>
            <a:endParaRPr sz="1000"/>
          </a:p>
        </p:txBody>
      </p:sp>
      <p:pic>
        <p:nvPicPr>
          <p:cNvPr id="280" name="Google Shape;280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1970100" y="2447804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2820888" y="2447810"/>
            <a:ext cx="1040149" cy="7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464"/>
          <a:stretch/>
        </p:blipFill>
        <p:spPr>
          <a:xfrm>
            <a:off x="4576013" y="2444814"/>
            <a:ext cx="1040149" cy="78911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2"/>
          <p:cNvSpPr txBox="1"/>
          <p:nvPr/>
        </p:nvSpPr>
        <p:spPr>
          <a:xfrm>
            <a:off x="1929875" y="3408245"/>
            <a:ext cx="43818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Dark Storage &amp; Backups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284" name="Google Shape;284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797" t="10240" r="18032" b="23088"/>
          <a:stretch/>
        </p:blipFill>
        <p:spPr>
          <a:xfrm>
            <a:off x="4146093" y="3793175"/>
            <a:ext cx="992975" cy="10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797" t="10240" r="18032" b="23088"/>
          <a:stretch/>
        </p:blipFill>
        <p:spPr>
          <a:xfrm>
            <a:off x="3278839" y="3793175"/>
            <a:ext cx="992974" cy="10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12762"/>
          <a:stretch/>
        </p:blipFill>
        <p:spPr>
          <a:xfrm>
            <a:off x="2367208" y="3952094"/>
            <a:ext cx="1037351" cy="90721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2"/>
          <p:cNvSpPr txBox="1"/>
          <p:nvPr/>
        </p:nvSpPr>
        <p:spPr>
          <a:xfrm>
            <a:off x="2523095" y="3898412"/>
            <a:ext cx="723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AIPs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288" name="Google Shape;288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9400" y="3953300"/>
            <a:ext cx="293400" cy="2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0326" t="10190" r="21513" b="13016"/>
          <a:stretch/>
        </p:blipFill>
        <p:spPr>
          <a:xfrm>
            <a:off x="4451800" y="3971096"/>
            <a:ext cx="293400" cy="25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5367" t="14892" r="13091" b="14361"/>
          <a:stretch/>
        </p:blipFill>
        <p:spPr>
          <a:xfrm>
            <a:off x="6374763" y="1448013"/>
            <a:ext cx="839375" cy="83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69750" y="1048984"/>
            <a:ext cx="386623" cy="38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69750" y="2265675"/>
            <a:ext cx="386625" cy="386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3" name="Google Shape;293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2553529" y="1708503"/>
            <a:ext cx="1800" cy="668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94" name="Google Shape;294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5396867" y="1699903"/>
            <a:ext cx="600" cy="57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95" name="Google Shape;295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2605867" y="3282353"/>
            <a:ext cx="600" cy="57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96" name="Google Shape;296;p22"/>
          <p:cNvSpPr txBox="1"/>
          <p:nvPr/>
        </p:nvSpPr>
        <p:spPr>
          <a:xfrm>
            <a:off x="1929875" y="267700"/>
            <a:ext cx="52746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Virtual Machines &amp; Web Servers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host applications, serve content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97" name="Google Shape;297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980"/>
          <a:stretch/>
        </p:blipFill>
        <p:spPr>
          <a:xfrm>
            <a:off x="4590398" y="888461"/>
            <a:ext cx="912819" cy="7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797" t="10240" r="18032" b="23088"/>
          <a:stretch/>
        </p:blipFill>
        <p:spPr>
          <a:xfrm>
            <a:off x="5484225" y="827300"/>
            <a:ext cx="761600" cy="83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90488" y="943300"/>
            <a:ext cx="293400" cy="29343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3888" y="3739625"/>
            <a:ext cx="1037400" cy="1132500"/>
          </a:xfrm>
          <a:prstGeom prst="noSmoking">
            <a:avLst>
              <a:gd name="adj" fmla="val 11501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301" name="Google Shape;301;p22"/>
          <p:cNvSpPr txBox="1"/>
          <p:nvPr/>
        </p:nvSpPr>
        <p:spPr>
          <a:xfrm>
            <a:off x="5185250" y="3481650"/>
            <a:ext cx="9129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900" dirty="0">
                <a:solidFill>
                  <a:srgbClr val="00FF00"/>
                </a:solidFill>
              </a:rPr>
              <a:t>$</a:t>
            </a:r>
            <a:endParaRPr sz="9900" dirty="0">
              <a:solidFill>
                <a:srgbClr val="00FF00"/>
              </a:solidFill>
            </a:endParaRPr>
          </a:p>
        </p:txBody>
      </p:sp>
      <p:sp>
        <p:nvSpPr>
          <p:cNvPr id="302" name="Google Shape;302;p22"/>
          <p:cNvSpPr txBox="1"/>
          <p:nvPr/>
        </p:nvSpPr>
        <p:spPr>
          <a:xfrm rot="5400000">
            <a:off x="6591900" y="4128425"/>
            <a:ext cx="89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6"/>
                </a:solidFill>
              </a:rPr>
              <a:t>free?</a:t>
            </a:r>
            <a:endParaRPr sz="1500">
              <a:solidFill>
                <a:schemeClr val="accent6"/>
              </a:solidFill>
            </a:endParaRPr>
          </a:p>
        </p:txBody>
      </p:sp>
      <p:sp>
        <p:nvSpPr>
          <p:cNvPr id="303" name="Google Shape;303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72525" y="3667875"/>
            <a:ext cx="723000" cy="1191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4" name="Google Shape;304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3852" b="34564"/>
          <a:stretch/>
        </p:blipFill>
        <p:spPr>
          <a:xfrm rot="2019749">
            <a:off x="6187214" y="4336944"/>
            <a:ext cx="698728" cy="45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12762"/>
          <a:stretch/>
        </p:blipFill>
        <p:spPr>
          <a:xfrm>
            <a:off x="6220795" y="3793178"/>
            <a:ext cx="550235" cy="4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2"/>
          <p:cNvSpPr txBox="1"/>
          <p:nvPr/>
        </p:nvSpPr>
        <p:spPr>
          <a:xfrm>
            <a:off x="2173575" y="476788"/>
            <a:ext cx="761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rgbClr val="00FF00"/>
                </a:solidFill>
              </a:rPr>
              <a:t>$</a:t>
            </a:r>
            <a:endParaRPr sz="8000">
              <a:solidFill>
                <a:srgbClr val="00FF00"/>
              </a:solidFill>
            </a:endParaRPr>
          </a:p>
        </p:txBody>
      </p:sp>
      <p:sp>
        <p:nvSpPr>
          <p:cNvPr id="307" name="Google Shape;307;p22"/>
          <p:cNvSpPr txBox="1"/>
          <p:nvPr/>
        </p:nvSpPr>
        <p:spPr>
          <a:xfrm>
            <a:off x="2881588" y="476788"/>
            <a:ext cx="761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rgbClr val="00FF00"/>
                </a:solidFill>
              </a:rPr>
              <a:t>$</a:t>
            </a:r>
            <a:endParaRPr sz="8000">
              <a:solidFill>
                <a:srgbClr val="00FF00"/>
              </a:solidFill>
            </a:endParaRPr>
          </a:p>
        </p:txBody>
      </p:sp>
      <p:sp>
        <p:nvSpPr>
          <p:cNvPr id="308" name="Google Shape;308;p22"/>
          <p:cNvSpPr txBox="1"/>
          <p:nvPr/>
        </p:nvSpPr>
        <p:spPr>
          <a:xfrm>
            <a:off x="3678625" y="475538"/>
            <a:ext cx="761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rgbClr val="00FF00"/>
                </a:solidFill>
              </a:rPr>
              <a:t>$</a:t>
            </a:r>
            <a:endParaRPr sz="8000">
              <a:solidFill>
                <a:srgbClr val="00FF00"/>
              </a:solidFill>
            </a:endParaRPr>
          </a:p>
        </p:txBody>
      </p:sp>
      <p:sp>
        <p:nvSpPr>
          <p:cNvPr id="309" name="Google Shape;309;p22"/>
          <p:cNvSpPr txBox="1"/>
          <p:nvPr/>
        </p:nvSpPr>
        <p:spPr>
          <a:xfrm>
            <a:off x="4684550" y="523113"/>
            <a:ext cx="761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rgbClr val="00FF00"/>
                </a:solidFill>
              </a:rPr>
              <a:t>$</a:t>
            </a:r>
            <a:endParaRPr sz="8000">
              <a:solidFill>
                <a:srgbClr val="00FF00"/>
              </a:solidFill>
            </a:endParaRPr>
          </a:p>
        </p:txBody>
      </p:sp>
      <p:pic>
        <p:nvPicPr>
          <p:cNvPr id="310" name="Google Shape;310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14471" y="1048996"/>
            <a:ext cx="386625" cy="38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1758</Words>
  <Application>Microsoft Office PowerPoint</Application>
  <PresentationFormat>On-screen Show (16:9)</PresentationFormat>
  <Paragraphs>355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Catamaran</vt:lpstr>
      <vt:lpstr>Noto Sans Symbols</vt:lpstr>
      <vt:lpstr>Calibri</vt:lpstr>
      <vt:lpstr>Federo</vt:lpstr>
      <vt:lpstr>Corben</vt:lpstr>
      <vt:lpstr>Courier New</vt:lpstr>
      <vt:lpstr>Arial</vt:lpstr>
      <vt:lpstr>Simple Light</vt:lpstr>
      <vt:lpstr>Will our future selves  thank us?  </vt:lpstr>
      <vt:lpstr>Speakers</vt:lpstr>
      <vt:lpstr>UKL Digital Preservation Infrastructure</vt:lpstr>
      <vt:lpstr>University of Kentucky Libraries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on Digital Curation and Preservation</vt:lpstr>
      <vt:lpstr>Impact on Digital Curation and Preservation</vt:lpstr>
      <vt:lpstr>Impact on Digital Curation and Preservation</vt:lpstr>
      <vt:lpstr>Impact on Digital Curation and Preservation</vt:lpstr>
      <vt:lpstr>Impact on Digital Curation and Preservation</vt:lpstr>
      <vt:lpstr>Takeaways</vt:lpstr>
      <vt:lpstr>Takeaways</vt:lpstr>
      <vt:lpstr>Takeaways</vt:lpstr>
      <vt:lpstr>PowerPoint Presentation</vt:lpstr>
      <vt:lpstr>Not everything is worth saving  Digital appraisal and environmental impact</vt:lpstr>
      <vt:lpstr>Environmental Impact of Digital Preservation</vt:lpstr>
      <vt:lpstr>PowerPoint Presentation</vt:lpstr>
      <vt:lpstr>PowerPoint Presentation</vt:lpstr>
      <vt:lpstr>Appraisal questions to ask</vt:lpstr>
      <vt:lpstr>PowerPoint Presentation</vt:lpstr>
      <vt:lpstr>PowerPoint Presentation</vt:lpstr>
      <vt:lpstr>Deduplication: TreeSize automated + manual</vt:lpstr>
      <vt:lpstr>PII and Tree-size analysis</vt:lpstr>
      <vt:lpstr>The Real Savings: Scratch Disk: 2.89 TB, 8,500 files</vt:lpstr>
      <vt:lpstr>Final Tally</vt:lpstr>
      <vt:lpstr>Takeaways</vt:lpstr>
      <vt:lpstr>PowerPoint Presentation</vt:lpstr>
      <vt:lpstr>SUDDENLY!  (The Realization)</vt:lpstr>
      <vt:lpstr>SUDDENLY!  (The Realization)</vt:lpstr>
      <vt:lpstr>PowerPoint Presentation</vt:lpstr>
      <vt:lpstr>PowerPoint Presentation</vt:lpstr>
      <vt:lpstr>Is Online!</vt:lpstr>
      <vt:lpstr>PowerPoint Presentation</vt:lpstr>
      <vt:lpstr>Wildcat Histories:  Preserving Activist UK Student Organization’s Legacies</vt:lpstr>
      <vt:lpstr>Key Problems:</vt:lpstr>
      <vt:lpstr>Social Media: Our Notorious Evader</vt:lpstr>
      <vt:lpstr>Wildcat Histories: A Flagship</vt:lpstr>
      <vt:lpstr>PowerPoint Presentation</vt:lpstr>
      <vt:lpstr>Student Archiving Goals</vt:lpstr>
      <vt:lpstr>Building Forward-Thinking Practice Around Anticipating Failures</vt:lpstr>
      <vt:lpstr>PowerPoint Presentation</vt:lpstr>
      <vt:lpstr>PowerPoint Presentation</vt:lpstr>
      <vt:lpstr>PowerPoint Presentation</vt:lpstr>
      <vt:lpstr>Themes</vt:lpstr>
      <vt:lpstr>Future directions and questions</vt:lpstr>
      <vt:lpstr>Q&amp;A</vt:lpstr>
    </vt:vector>
  </TitlesOfParts>
  <Company>OCLC, University of Kentucky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our future selves thank us? Examining born-digital curation practices at UKL</dc:title>
  <dc:creator>UKL</dc:creator>
  <cp:lastModifiedBy>McNicol,Jeanette</cp:lastModifiedBy>
  <cp:revision>4</cp:revision>
  <dcterms:modified xsi:type="dcterms:W3CDTF">2024-04-17T00:49:59Z</dcterms:modified>
</cp:coreProperties>
</file>